
<file path=[Content_Types].xml><?xml version="1.0" encoding="utf-8"?>
<Types xmlns="http://schemas.openxmlformats.org/package/2006/content-types">
  <Default Extension="xml" ContentType="application/xml"/>
  <Default Extension="wmf" ContentType="image/x-wmf"/>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7" r:id="rId2"/>
    <p:sldId id="258" r:id="rId3"/>
    <p:sldId id="449" r:id="rId4"/>
    <p:sldId id="450" r:id="rId5"/>
    <p:sldId id="451" r:id="rId6"/>
    <p:sldId id="350" r:id="rId7"/>
    <p:sldId id="351" r:id="rId8"/>
    <p:sldId id="352" r:id="rId9"/>
    <p:sldId id="358" r:id="rId10"/>
    <p:sldId id="359" r:id="rId11"/>
    <p:sldId id="360" r:id="rId12"/>
    <p:sldId id="361" r:id="rId13"/>
    <p:sldId id="294" r:id="rId14"/>
    <p:sldId id="290" r:id="rId15"/>
    <p:sldId id="279" r:id="rId16"/>
    <p:sldId id="280" r:id="rId17"/>
    <p:sldId id="289" r:id="rId18"/>
    <p:sldId id="315" r:id="rId19"/>
    <p:sldId id="284" r:id="rId20"/>
    <p:sldId id="264" r:id="rId21"/>
    <p:sldId id="269" r:id="rId22"/>
    <p:sldId id="453" r:id="rId23"/>
    <p:sldId id="331" r:id="rId24"/>
    <p:sldId id="332" r:id="rId25"/>
    <p:sldId id="333" r:id="rId26"/>
    <p:sldId id="334" r:id="rId27"/>
    <p:sldId id="335" r:id="rId28"/>
    <p:sldId id="336" r:id="rId29"/>
    <p:sldId id="337" r:id="rId30"/>
    <p:sldId id="338" r:id="rId31"/>
    <p:sldId id="339" r:id="rId32"/>
    <p:sldId id="340" r:id="rId33"/>
    <p:sldId id="454" r:id="rId34"/>
    <p:sldId id="341" r:id="rId35"/>
    <p:sldId id="342" r:id="rId36"/>
    <p:sldId id="343" r:id="rId37"/>
    <p:sldId id="344" r:id="rId38"/>
    <p:sldId id="345" r:id="rId39"/>
    <p:sldId id="346" r:id="rId40"/>
    <p:sldId id="347" r:id="rId41"/>
    <p:sldId id="348" r:id="rId42"/>
    <p:sldId id="349" r:id="rId43"/>
    <p:sldId id="386" r:id="rId44"/>
    <p:sldId id="366" r:id="rId45"/>
    <p:sldId id="367" r:id="rId46"/>
    <p:sldId id="368" r:id="rId47"/>
    <p:sldId id="369" r:id="rId48"/>
    <p:sldId id="370" r:id="rId49"/>
    <p:sldId id="456" r:id="rId50"/>
    <p:sldId id="457" r:id="rId51"/>
    <p:sldId id="458" r:id="rId52"/>
    <p:sldId id="459" r:id="rId53"/>
    <p:sldId id="376" r:id="rId54"/>
    <p:sldId id="379" r:id="rId55"/>
    <p:sldId id="381" r:id="rId56"/>
    <p:sldId id="384" r:id="rId57"/>
    <p:sldId id="460" r:id="rId58"/>
    <p:sldId id="461" r:id="rId59"/>
    <p:sldId id="464" r:id="rId60"/>
    <p:sldId id="465" r:id="rId61"/>
    <p:sldId id="466" r:id="rId62"/>
    <p:sldId id="462" r:id="rId63"/>
    <p:sldId id="463" r:id="rId64"/>
    <p:sldId id="433" r:id="rId65"/>
    <p:sldId id="435" r:id="rId66"/>
    <p:sldId id="389" r:id="rId67"/>
    <p:sldId id="391" r:id="rId68"/>
    <p:sldId id="418" r:id="rId69"/>
    <p:sldId id="428" r:id="rId70"/>
    <p:sldId id="439" r:id="rId71"/>
    <p:sldId id="440" r:id="rId72"/>
    <p:sldId id="441" r:id="rId73"/>
    <p:sldId id="445" r:id="rId74"/>
    <p:sldId id="448" r:id="rId75"/>
    <p:sldId id="455" r:id="rId76"/>
    <p:sldId id="363" r:id="rId77"/>
    <p:sldId id="278"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46" autoAdjust="0"/>
  </p:normalViewPr>
  <p:slideViewPr>
    <p:cSldViewPr snapToGrid="0" snapToObjects="1" showGuides="1">
      <p:cViewPr varScale="1">
        <p:scale>
          <a:sx n="66" d="100"/>
          <a:sy n="66" d="100"/>
        </p:scale>
        <p:origin x="-1320" y="-104"/>
      </p:cViewPr>
      <p:guideLst>
        <p:guide orient="horz" pos="2173"/>
        <p:guide pos="288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785A1-CAF3-E84C-BCD5-2FE94F2154EE}" type="doc">
      <dgm:prSet loTypeId="urn:microsoft.com/office/officeart/2005/8/layout/StepDownProcess" loCatId="" qsTypeId="urn:microsoft.com/office/officeart/2005/8/quickstyle/simple4" qsCatId="simple" csTypeId="urn:microsoft.com/office/officeart/2005/8/colors/colorful2" csCatId="colorful" phldr="1"/>
      <dgm:spPr/>
      <dgm:t>
        <a:bodyPr/>
        <a:lstStyle/>
        <a:p>
          <a:endParaRPr lang="en-US"/>
        </a:p>
      </dgm:t>
    </dgm:pt>
    <dgm:pt modelId="{3BBA623F-2F1E-1648-9DA8-2D94EE880EA0}">
      <dgm:prSet phldrT="[Text]"/>
      <dgm:spPr/>
      <dgm:t>
        <a:bodyPr/>
        <a:lstStyle/>
        <a:p>
          <a:r>
            <a:rPr lang="en-US" dirty="0" smtClean="0"/>
            <a:t>Constitution</a:t>
          </a:r>
          <a:endParaRPr lang="en-US" dirty="0"/>
        </a:p>
      </dgm:t>
    </dgm:pt>
    <dgm:pt modelId="{24B79C1D-8AA9-F643-9EB0-F422C1C8D43B}" type="parTrans" cxnId="{8246E2C0-CA2C-1540-A85E-63CECDE66646}">
      <dgm:prSet/>
      <dgm:spPr/>
      <dgm:t>
        <a:bodyPr/>
        <a:lstStyle/>
        <a:p>
          <a:endParaRPr lang="en-US"/>
        </a:p>
      </dgm:t>
    </dgm:pt>
    <dgm:pt modelId="{648C06F1-AA6A-7E42-ABF3-B42A50A04A50}" type="sibTrans" cxnId="{8246E2C0-CA2C-1540-A85E-63CECDE66646}">
      <dgm:prSet/>
      <dgm:spPr/>
      <dgm:t>
        <a:bodyPr/>
        <a:lstStyle/>
        <a:p>
          <a:endParaRPr lang="en-US"/>
        </a:p>
      </dgm:t>
    </dgm:pt>
    <dgm:pt modelId="{84640A84-9308-0F4E-8B20-53D1C662C830}">
      <dgm:prSet phldrT="[Text]"/>
      <dgm:spPr/>
      <dgm:t>
        <a:bodyPr/>
        <a:lstStyle/>
        <a:p>
          <a:r>
            <a:rPr lang="en-US" dirty="0" smtClean="0"/>
            <a:t>Commerce clause</a:t>
          </a:r>
          <a:endParaRPr lang="en-US" dirty="0"/>
        </a:p>
      </dgm:t>
    </dgm:pt>
    <dgm:pt modelId="{19DE5A21-95D2-944C-997C-7869A4F33E6E}" type="parTrans" cxnId="{6C3E66E8-0C3E-8246-B0CB-9CC312C404DA}">
      <dgm:prSet/>
      <dgm:spPr/>
      <dgm:t>
        <a:bodyPr/>
        <a:lstStyle/>
        <a:p>
          <a:endParaRPr lang="en-US"/>
        </a:p>
      </dgm:t>
    </dgm:pt>
    <dgm:pt modelId="{8C76AC0E-9466-4E4C-9A3D-9F6FB707106D}" type="sibTrans" cxnId="{6C3E66E8-0C3E-8246-B0CB-9CC312C404DA}">
      <dgm:prSet/>
      <dgm:spPr/>
      <dgm:t>
        <a:bodyPr/>
        <a:lstStyle/>
        <a:p>
          <a:endParaRPr lang="en-US"/>
        </a:p>
      </dgm:t>
    </dgm:pt>
    <dgm:pt modelId="{562D7462-8637-6843-B525-927AA2FCEDB7}">
      <dgm:prSet phldrT="[Text]"/>
      <dgm:spPr/>
      <dgm:t>
        <a:bodyPr/>
        <a:lstStyle/>
        <a:p>
          <a:r>
            <a:rPr lang="en-US" dirty="0" smtClean="0"/>
            <a:t>Law</a:t>
          </a:r>
          <a:endParaRPr lang="en-US" dirty="0"/>
        </a:p>
      </dgm:t>
    </dgm:pt>
    <dgm:pt modelId="{CAF74D90-7D97-8C46-B8C4-D21DA7115A8A}" type="parTrans" cxnId="{6EE11325-21A3-424C-90C5-C9EF05F3124B}">
      <dgm:prSet/>
      <dgm:spPr/>
      <dgm:t>
        <a:bodyPr/>
        <a:lstStyle/>
        <a:p>
          <a:endParaRPr lang="en-US"/>
        </a:p>
      </dgm:t>
    </dgm:pt>
    <dgm:pt modelId="{91C429FD-95C6-B94C-ADC2-34CF9FC81A2C}" type="sibTrans" cxnId="{6EE11325-21A3-424C-90C5-C9EF05F3124B}">
      <dgm:prSet/>
      <dgm:spPr/>
      <dgm:t>
        <a:bodyPr/>
        <a:lstStyle/>
        <a:p>
          <a:endParaRPr lang="en-US"/>
        </a:p>
      </dgm:t>
    </dgm:pt>
    <dgm:pt modelId="{5AF23FF9-87FC-8746-9163-1229FA4AF7D6}">
      <dgm:prSet phldrT="[Text]"/>
      <dgm:spPr/>
      <dgm:t>
        <a:bodyPr/>
        <a:lstStyle/>
        <a:p>
          <a:r>
            <a:rPr lang="en-US" dirty="0" smtClean="0"/>
            <a:t>Telecom Act 1934 &amp; 1996</a:t>
          </a:r>
          <a:endParaRPr lang="en-US" dirty="0"/>
        </a:p>
      </dgm:t>
    </dgm:pt>
    <dgm:pt modelId="{286CEEB6-2099-5341-B074-2055BBB478B1}" type="parTrans" cxnId="{5FB4D5CA-2C21-7441-BCB1-CEF946A37D31}">
      <dgm:prSet/>
      <dgm:spPr/>
      <dgm:t>
        <a:bodyPr/>
        <a:lstStyle/>
        <a:p>
          <a:endParaRPr lang="en-US"/>
        </a:p>
      </dgm:t>
    </dgm:pt>
    <dgm:pt modelId="{C8777977-2500-0B46-9C7A-E16DD427ABFD}" type="sibTrans" cxnId="{5FB4D5CA-2C21-7441-BCB1-CEF946A37D31}">
      <dgm:prSet/>
      <dgm:spPr/>
      <dgm:t>
        <a:bodyPr/>
        <a:lstStyle/>
        <a:p>
          <a:endParaRPr lang="en-US"/>
        </a:p>
      </dgm:t>
    </dgm:pt>
    <dgm:pt modelId="{7066635A-F0B0-8540-8874-58221436D974}">
      <dgm:prSet phldrT="[Text]"/>
      <dgm:spPr/>
      <dgm:t>
        <a:bodyPr/>
        <a:lstStyle/>
        <a:p>
          <a:r>
            <a:rPr lang="en-US" dirty="0" smtClean="0"/>
            <a:t>47 CFR</a:t>
          </a:r>
          <a:endParaRPr lang="en-US" dirty="0"/>
        </a:p>
      </dgm:t>
    </dgm:pt>
    <dgm:pt modelId="{0D21A475-949A-B446-AC24-187E55874118}" type="parTrans" cxnId="{B831CEC7-59C1-4647-9338-3D775B58967A}">
      <dgm:prSet/>
      <dgm:spPr/>
      <dgm:t>
        <a:bodyPr/>
        <a:lstStyle/>
        <a:p>
          <a:endParaRPr lang="en-US"/>
        </a:p>
      </dgm:t>
    </dgm:pt>
    <dgm:pt modelId="{51675AD7-7137-5C41-A586-F9A0F5758FE0}" type="sibTrans" cxnId="{B831CEC7-59C1-4647-9338-3D775B58967A}">
      <dgm:prSet/>
      <dgm:spPr/>
      <dgm:t>
        <a:bodyPr/>
        <a:lstStyle/>
        <a:p>
          <a:endParaRPr lang="en-US"/>
        </a:p>
      </dgm:t>
    </dgm:pt>
    <dgm:pt modelId="{202671C4-191D-9A47-BDA6-06F3D645DFB5}">
      <dgm:prSet phldrT="[Text]"/>
      <dgm:spPr/>
      <dgm:t>
        <a:bodyPr/>
        <a:lstStyle/>
        <a:p>
          <a:r>
            <a:rPr lang="en-US" dirty="0" smtClean="0"/>
            <a:t>Narrative</a:t>
          </a:r>
          <a:endParaRPr lang="en-US" dirty="0"/>
        </a:p>
      </dgm:t>
    </dgm:pt>
    <dgm:pt modelId="{7DCECC1B-6225-AE49-A88D-4047A1A03437}" type="parTrans" cxnId="{63C3371A-E85D-5242-9AD0-8307C88128C8}">
      <dgm:prSet/>
      <dgm:spPr/>
      <dgm:t>
        <a:bodyPr/>
        <a:lstStyle/>
        <a:p>
          <a:endParaRPr lang="en-US"/>
        </a:p>
      </dgm:t>
    </dgm:pt>
    <dgm:pt modelId="{766C945A-32CA-A04D-9155-974A94C33DC1}" type="sibTrans" cxnId="{63C3371A-E85D-5242-9AD0-8307C88128C8}">
      <dgm:prSet/>
      <dgm:spPr/>
      <dgm:t>
        <a:bodyPr/>
        <a:lstStyle/>
        <a:p>
          <a:endParaRPr lang="en-US"/>
        </a:p>
      </dgm:t>
    </dgm:pt>
    <dgm:pt modelId="{95BF8004-A775-E949-8587-E8B45C7F8158}">
      <dgm:prSet phldrT="[Text]"/>
      <dgm:spPr/>
      <dgm:t>
        <a:bodyPr/>
        <a:lstStyle/>
        <a:p>
          <a:r>
            <a:rPr lang="en-US" dirty="0" smtClean="0"/>
            <a:t>reasonable network management</a:t>
          </a:r>
          <a:endParaRPr lang="en-US" dirty="0"/>
        </a:p>
      </dgm:t>
    </dgm:pt>
    <dgm:pt modelId="{97C86B29-EA09-DC45-9919-B3F5D4C727C7}" type="parTrans" cxnId="{27601E33-0BA2-244D-A5E8-AB060EF07EFB}">
      <dgm:prSet/>
      <dgm:spPr/>
      <dgm:t>
        <a:bodyPr/>
        <a:lstStyle/>
        <a:p>
          <a:endParaRPr lang="en-US"/>
        </a:p>
      </dgm:t>
    </dgm:pt>
    <dgm:pt modelId="{7638B8D2-45F3-094A-ACD1-AD94417A9A82}" type="sibTrans" cxnId="{27601E33-0BA2-244D-A5E8-AB060EF07EFB}">
      <dgm:prSet/>
      <dgm:spPr/>
      <dgm:t>
        <a:bodyPr/>
        <a:lstStyle/>
        <a:p>
          <a:endParaRPr lang="en-US"/>
        </a:p>
      </dgm:t>
    </dgm:pt>
    <dgm:pt modelId="{C92927E1-EE33-0E4C-A200-07D976723083}" type="pres">
      <dgm:prSet presAssocID="{1A8785A1-CAF3-E84C-BCD5-2FE94F2154EE}" presName="rootnode" presStyleCnt="0">
        <dgm:presLayoutVars>
          <dgm:chMax/>
          <dgm:chPref/>
          <dgm:dir/>
          <dgm:animLvl val="lvl"/>
        </dgm:presLayoutVars>
      </dgm:prSet>
      <dgm:spPr/>
      <dgm:t>
        <a:bodyPr/>
        <a:lstStyle/>
        <a:p>
          <a:endParaRPr lang="en-US"/>
        </a:p>
      </dgm:t>
    </dgm:pt>
    <dgm:pt modelId="{C540E4C6-36CE-AB41-90FA-35831ECEB12D}" type="pres">
      <dgm:prSet presAssocID="{3BBA623F-2F1E-1648-9DA8-2D94EE880EA0}" presName="composite" presStyleCnt="0"/>
      <dgm:spPr/>
    </dgm:pt>
    <dgm:pt modelId="{6AD0A7C9-04D9-B243-BB8F-9A15754CE402}" type="pres">
      <dgm:prSet presAssocID="{3BBA623F-2F1E-1648-9DA8-2D94EE880EA0}" presName="bentUpArrow1" presStyleLbl="alignImgPlace1" presStyleIdx="0" presStyleCnt="3"/>
      <dgm:spPr/>
    </dgm:pt>
    <dgm:pt modelId="{B71CA253-10D6-A041-BFE1-45FC96B893DC}" type="pres">
      <dgm:prSet presAssocID="{3BBA623F-2F1E-1648-9DA8-2D94EE880EA0}" presName="ParentText" presStyleLbl="node1" presStyleIdx="0" presStyleCnt="4">
        <dgm:presLayoutVars>
          <dgm:chMax val="1"/>
          <dgm:chPref val="1"/>
          <dgm:bulletEnabled val="1"/>
        </dgm:presLayoutVars>
      </dgm:prSet>
      <dgm:spPr/>
      <dgm:t>
        <a:bodyPr/>
        <a:lstStyle/>
        <a:p>
          <a:endParaRPr lang="en-US"/>
        </a:p>
      </dgm:t>
    </dgm:pt>
    <dgm:pt modelId="{238E1D43-3955-674B-96F3-7D34F55F5BBA}" type="pres">
      <dgm:prSet presAssocID="{3BBA623F-2F1E-1648-9DA8-2D94EE880EA0}" presName="ChildText" presStyleLbl="revTx" presStyleIdx="0" presStyleCnt="4">
        <dgm:presLayoutVars>
          <dgm:chMax val="0"/>
          <dgm:chPref val="0"/>
          <dgm:bulletEnabled val="1"/>
        </dgm:presLayoutVars>
      </dgm:prSet>
      <dgm:spPr/>
      <dgm:t>
        <a:bodyPr/>
        <a:lstStyle/>
        <a:p>
          <a:endParaRPr lang="en-US"/>
        </a:p>
      </dgm:t>
    </dgm:pt>
    <dgm:pt modelId="{FB971522-B66C-EA42-9B00-13E8FFC31713}" type="pres">
      <dgm:prSet presAssocID="{648C06F1-AA6A-7E42-ABF3-B42A50A04A50}" presName="sibTrans" presStyleCnt="0"/>
      <dgm:spPr/>
    </dgm:pt>
    <dgm:pt modelId="{1B3660C3-40AF-C14D-B792-3CAAEA068E44}" type="pres">
      <dgm:prSet presAssocID="{562D7462-8637-6843-B525-927AA2FCEDB7}" presName="composite" presStyleCnt="0"/>
      <dgm:spPr/>
    </dgm:pt>
    <dgm:pt modelId="{E26A49AE-B247-CE49-87EB-FC1E4563046B}" type="pres">
      <dgm:prSet presAssocID="{562D7462-8637-6843-B525-927AA2FCEDB7}" presName="bentUpArrow1" presStyleLbl="alignImgPlace1" presStyleIdx="1" presStyleCnt="3"/>
      <dgm:spPr/>
    </dgm:pt>
    <dgm:pt modelId="{39EC1357-8039-0648-BA39-95D6890973E2}" type="pres">
      <dgm:prSet presAssocID="{562D7462-8637-6843-B525-927AA2FCEDB7}" presName="ParentText" presStyleLbl="node1" presStyleIdx="1" presStyleCnt="4">
        <dgm:presLayoutVars>
          <dgm:chMax val="1"/>
          <dgm:chPref val="1"/>
          <dgm:bulletEnabled val="1"/>
        </dgm:presLayoutVars>
      </dgm:prSet>
      <dgm:spPr/>
      <dgm:t>
        <a:bodyPr/>
        <a:lstStyle/>
        <a:p>
          <a:endParaRPr lang="en-US"/>
        </a:p>
      </dgm:t>
    </dgm:pt>
    <dgm:pt modelId="{A504D4A5-DC78-8949-84D2-345E1AE330E5}" type="pres">
      <dgm:prSet presAssocID="{562D7462-8637-6843-B525-927AA2FCEDB7}" presName="ChildText" presStyleLbl="revTx" presStyleIdx="1" presStyleCnt="4">
        <dgm:presLayoutVars>
          <dgm:chMax val="0"/>
          <dgm:chPref val="0"/>
          <dgm:bulletEnabled val="1"/>
        </dgm:presLayoutVars>
      </dgm:prSet>
      <dgm:spPr/>
      <dgm:t>
        <a:bodyPr/>
        <a:lstStyle/>
        <a:p>
          <a:endParaRPr lang="en-US"/>
        </a:p>
      </dgm:t>
    </dgm:pt>
    <dgm:pt modelId="{4320BA1C-E1B2-EC4B-AEC7-932F6C8BFCCD}" type="pres">
      <dgm:prSet presAssocID="{91C429FD-95C6-B94C-ADC2-34CF9FC81A2C}" presName="sibTrans" presStyleCnt="0"/>
      <dgm:spPr/>
    </dgm:pt>
    <dgm:pt modelId="{CB777760-CAD0-4044-B00C-0F596D5E4BF7}" type="pres">
      <dgm:prSet presAssocID="{7066635A-F0B0-8540-8874-58221436D974}" presName="composite" presStyleCnt="0"/>
      <dgm:spPr/>
    </dgm:pt>
    <dgm:pt modelId="{402DD997-FD8E-274C-8B66-D34504EC8AC4}" type="pres">
      <dgm:prSet presAssocID="{7066635A-F0B0-8540-8874-58221436D974}" presName="bentUpArrow1" presStyleLbl="alignImgPlace1" presStyleIdx="2" presStyleCnt="3"/>
      <dgm:spPr/>
    </dgm:pt>
    <dgm:pt modelId="{CD00F338-D90D-6340-9D25-E8C86A82D907}" type="pres">
      <dgm:prSet presAssocID="{7066635A-F0B0-8540-8874-58221436D974}" presName="ParentText" presStyleLbl="node1" presStyleIdx="2" presStyleCnt="4">
        <dgm:presLayoutVars>
          <dgm:chMax val="1"/>
          <dgm:chPref val="1"/>
          <dgm:bulletEnabled val="1"/>
        </dgm:presLayoutVars>
      </dgm:prSet>
      <dgm:spPr/>
      <dgm:t>
        <a:bodyPr/>
        <a:lstStyle/>
        <a:p>
          <a:endParaRPr lang="en-US"/>
        </a:p>
      </dgm:t>
    </dgm:pt>
    <dgm:pt modelId="{3198AFEF-D574-2842-8114-7D960CE91E78}" type="pres">
      <dgm:prSet presAssocID="{7066635A-F0B0-8540-8874-58221436D974}" presName="ChildText" presStyleLbl="revTx" presStyleIdx="2" presStyleCnt="4">
        <dgm:presLayoutVars>
          <dgm:chMax val="0"/>
          <dgm:chPref val="0"/>
          <dgm:bulletEnabled val="1"/>
        </dgm:presLayoutVars>
      </dgm:prSet>
      <dgm:spPr/>
    </dgm:pt>
    <dgm:pt modelId="{5D88FCF9-BD98-CA4D-8D92-44ADD496B436}" type="pres">
      <dgm:prSet presAssocID="{51675AD7-7137-5C41-A586-F9A0F5758FE0}" presName="sibTrans" presStyleCnt="0"/>
      <dgm:spPr/>
    </dgm:pt>
    <dgm:pt modelId="{BDF6D90A-B443-C640-B41D-EBF50157E9A0}" type="pres">
      <dgm:prSet presAssocID="{202671C4-191D-9A47-BDA6-06F3D645DFB5}" presName="composite" presStyleCnt="0"/>
      <dgm:spPr/>
    </dgm:pt>
    <dgm:pt modelId="{F740463F-87E7-9D4F-8650-22A8484DB109}" type="pres">
      <dgm:prSet presAssocID="{202671C4-191D-9A47-BDA6-06F3D645DFB5}" presName="ParentText" presStyleLbl="node1" presStyleIdx="3" presStyleCnt="4">
        <dgm:presLayoutVars>
          <dgm:chMax val="1"/>
          <dgm:chPref val="1"/>
          <dgm:bulletEnabled val="1"/>
        </dgm:presLayoutVars>
      </dgm:prSet>
      <dgm:spPr/>
      <dgm:t>
        <a:bodyPr/>
        <a:lstStyle/>
        <a:p>
          <a:endParaRPr lang="en-US"/>
        </a:p>
      </dgm:t>
    </dgm:pt>
    <dgm:pt modelId="{996A4877-9B38-F646-B1CC-255A76089680}" type="pres">
      <dgm:prSet presAssocID="{202671C4-191D-9A47-BDA6-06F3D645DFB5}" presName="FinalChildText" presStyleLbl="revTx" presStyleIdx="3" presStyleCnt="4">
        <dgm:presLayoutVars>
          <dgm:chMax val="0"/>
          <dgm:chPref val="0"/>
          <dgm:bulletEnabled val="1"/>
        </dgm:presLayoutVars>
      </dgm:prSet>
      <dgm:spPr/>
      <dgm:t>
        <a:bodyPr/>
        <a:lstStyle/>
        <a:p>
          <a:endParaRPr lang="en-US"/>
        </a:p>
      </dgm:t>
    </dgm:pt>
  </dgm:ptLst>
  <dgm:cxnLst>
    <dgm:cxn modelId="{0A24FD8D-4BBE-8143-9BCB-6240FBF981EA}" type="presOf" srcId="{1A8785A1-CAF3-E84C-BCD5-2FE94F2154EE}" destId="{C92927E1-EE33-0E4C-A200-07D976723083}" srcOrd="0" destOrd="0" presId="urn:microsoft.com/office/officeart/2005/8/layout/StepDownProcess"/>
    <dgm:cxn modelId="{DEECE7B0-8E9E-6B42-8F51-8DEE01EA23EA}" type="presOf" srcId="{84640A84-9308-0F4E-8B20-53D1C662C830}" destId="{238E1D43-3955-674B-96F3-7D34F55F5BBA}" srcOrd="0" destOrd="0" presId="urn:microsoft.com/office/officeart/2005/8/layout/StepDownProcess"/>
    <dgm:cxn modelId="{8246E2C0-CA2C-1540-A85E-63CECDE66646}" srcId="{1A8785A1-CAF3-E84C-BCD5-2FE94F2154EE}" destId="{3BBA623F-2F1E-1648-9DA8-2D94EE880EA0}" srcOrd="0" destOrd="0" parTransId="{24B79C1D-8AA9-F643-9EB0-F422C1C8D43B}" sibTransId="{648C06F1-AA6A-7E42-ABF3-B42A50A04A50}"/>
    <dgm:cxn modelId="{6C3E66E8-0C3E-8246-B0CB-9CC312C404DA}" srcId="{3BBA623F-2F1E-1648-9DA8-2D94EE880EA0}" destId="{84640A84-9308-0F4E-8B20-53D1C662C830}" srcOrd="0" destOrd="0" parTransId="{19DE5A21-95D2-944C-997C-7869A4F33E6E}" sibTransId="{8C76AC0E-9466-4E4C-9A3D-9F6FB707106D}"/>
    <dgm:cxn modelId="{B831CEC7-59C1-4647-9338-3D775B58967A}" srcId="{1A8785A1-CAF3-E84C-BCD5-2FE94F2154EE}" destId="{7066635A-F0B0-8540-8874-58221436D974}" srcOrd="2" destOrd="0" parTransId="{0D21A475-949A-B446-AC24-187E55874118}" sibTransId="{51675AD7-7137-5C41-A586-F9A0F5758FE0}"/>
    <dgm:cxn modelId="{6EE11325-21A3-424C-90C5-C9EF05F3124B}" srcId="{1A8785A1-CAF3-E84C-BCD5-2FE94F2154EE}" destId="{562D7462-8637-6843-B525-927AA2FCEDB7}" srcOrd="1" destOrd="0" parTransId="{CAF74D90-7D97-8C46-B8C4-D21DA7115A8A}" sibTransId="{91C429FD-95C6-B94C-ADC2-34CF9FC81A2C}"/>
    <dgm:cxn modelId="{27601E33-0BA2-244D-A5E8-AB060EF07EFB}" srcId="{202671C4-191D-9A47-BDA6-06F3D645DFB5}" destId="{95BF8004-A775-E949-8587-E8B45C7F8158}" srcOrd="0" destOrd="0" parTransId="{97C86B29-EA09-DC45-9919-B3F5D4C727C7}" sibTransId="{7638B8D2-45F3-094A-ACD1-AD94417A9A82}"/>
    <dgm:cxn modelId="{C6EA7C38-0784-484B-A473-073FE390DE87}" type="presOf" srcId="{3BBA623F-2F1E-1648-9DA8-2D94EE880EA0}" destId="{B71CA253-10D6-A041-BFE1-45FC96B893DC}" srcOrd="0" destOrd="0" presId="urn:microsoft.com/office/officeart/2005/8/layout/StepDownProcess"/>
    <dgm:cxn modelId="{30041509-1200-054D-8B19-C995F96F93AB}" type="presOf" srcId="{562D7462-8637-6843-B525-927AA2FCEDB7}" destId="{39EC1357-8039-0648-BA39-95D6890973E2}" srcOrd="0" destOrd="0" presId="urn:microsoft.com/office/officeart/2005/8/layout/StepDownProcess"/>
    <dgm:cxn modelId="{5E92D367-59B2-E54F-AFEE-B4A95DFBF6CA}" type="presOf" srcId="{7066635A-F0B0-8540-8874-58221436D974}" destId="{CD00F338-D90D-6340-9D25-E8C86A82D907}" srcOrd="0" destOrd="0" presId="urn:microsoft.com/office/officeart/2005/8/layout/StepDownProcess"/>
    <dgm:cxn modelId="{0A6D5668-76FE-6A42-BECE-6C522CD93F23}" type="presOf" srcId="{5AF23FF9-87FC-8746-9163-1229FA4AF7D6}" destId="{A504D4A5-DC78-8949-84D2-345E1AE330E5}" srcOrd="0" destOrd="0" presId="urn:microsoft.com/office/officeart/2005/8/layout/StepDownProcess"/>
    <dgm:cxn modelId="{63C3371A-E85D-5242-9AD0-8307C88128C8}" srcId="{1A8785A1-CAF3-E84C-BCD5-2FE94F2154EE}" destId="{202671C4-191D-9A47-BDA6-06F3D645DFB5}" srcOrd="3" destOrd="0" parTransId="{7DCECC1B-6225-AE49-A88D-4047A1A03437}" sibTransId="{766C945A-32CA-A04D-9155-974A94C33DC1}"/>
    <dgm:cxn modelId="{9F16C949-DE7D-C042-88A8-D7280917F138}" type="presOf" srcId="{202671C4-191D-9A47-BDA6-06F3D645DFB5}" destId="{F740463F-87E7-9D4F-8650-22A8484DB109}" srcOrd="0" destOrd="0" presId="urn:microsoft.com/office/officeart/2005/8/layout/StepDownProcess"/>
    <dgm:cxn modelId="{5FB4D5CA-2C21-7441-BCB1-CEF946A37D31}" srcId="{562D7462-8637-6843-B525-927AA2FCEDB7}" destId="{5AF23FF9-87FC-8746-9163-1229FA4AF7D6}" srcOrd="0" destOrd="0" parTransId="{286CEEB6-2099-5341-B074-2055BBB478B1}" sibTransId="{C8777977-2500-0B46-9C7A-E16DD427ABFD}"/>
    <dgm:cxn modelId="{4660937C-CC7F-4646-97FC-EBFD17ACC850}" type="presOf" srcId="{95BF8004-A775-E949-8587-E8B45C7F8158}" destId="{996A4877-9B38-F646-B1CC-255A76089680}" srcOrd="0" destOrd="0" presId="urn:microsoft.com/office/officeart/2005/8/layout/StepDownProcess"/>
    <dgm:cxn modelId="{B954B7D5-1417-DE45-A88E-234C8EB7E65B}" type="presParOf" srcId="{C92927E1-EE33-0E4C-A200-07D976723083}" destId="{C540E4C6-36CE-AB41-90FA-35831ECEB12D}" srcOrd="0" destOrd="0" presId="urn:microsoft.com/office/officeart/2005/8/layout/StepDownProcess"/>
    <dgm:cxn modelId="{FC84841A-D280-E844-9DC0-CA350763A551}" type="presParOf" srcId="{C540E4C6-36CE-AB41-90FA-35831ECEB12D}" destId="{6AD0A7C9-04D9-B243-BB8F-9A15754CE402}" srcOrd="0" destOrd="0" presId="urn:microsoft.com/office/officeart/2005/8/layout/StepDownProcess"/>
    <dgm:cxn modelId="{D9EDA196-3954-B940-B52F-6D49D18F3F87}" type="presParOf" srcId="{C540E4C6-36CE-AB41-90FA-35831ECEB12D}" destId="{B71CA253-10D6-A041-BFE1-45FC96B893DC}" srcOrd="1" destOrd="0" presId="urn:microsoft.com/office/officeart/2005/8/layout/StepDownProcess"/>
    <dgm:cxn modelId="{EF3B0241-6A7E-BA41-B0F6-EE3E136DF8D0}" type="presParOf" srcId="{C540E4C6-36CE-AB41-90FA-35831ECEB12D}" destId="{238E1D43-3955-674B-96F3-7D34F55F5BBA}" srcOrd="2" destOrd="0" presId="urn:microsoft.com/office/officeart/2005/8/layout/StepDownProcess"/>
    <dgm:cxn modelId="{3C63BC71-A783-DF41-9C00-9C957B0C6E55}" type="presParOf" srcId="{C92927E1-EE33-0E4C-A200-07D976723083}" destId="{FB971522-B66C-EA42-9B00-13E8FFC31713}" srcOrd="1" destOrd="0" presId="urn:microsoft.com/office/officeart/2005/8/layout/StepDownProcess"/>
    <dgm:cxn modelId="{721D74A0-3FF4-9548-B61E-2ACF9E7A2072}" type="presParOf" srcId="{C92927E1-EE33-0E4C-A200-07D976723083}" destId="{1B3660C3-40AF-C14D-B792-3CAAEA068E44}" srcOrd="2" destOrd="0" presId="urn:microsoft.com/office/officeart/2005/8/layout/StepDownProcess"/>
    <dgm:cxn modelId="{EA6E1400-5A47-C34F-B960-96F0E0BF87D6}" type="presParOf" srcId="{1B3660C3-40AF-C14D-B792-3CAAEA068E44}" destId="{E26A49AE-B247-CE49-87EB-FC1E4563046B}" srcOrd="0" destOrd="0" presId="urn:microsoft.com/office/officeart/2005/8/layout/StepDownProcess"/>
    <dgm:cxn modelId="{E5F4D0CB-B40F-2A4B-899A-654E255F9E4E}" type="presParOf" srcId="{1B3660C3-40AF-C14D-B792-3CAAEA068E44}" destId="{39EC1357-8039-0648-BA39-95D6890973E2}" srcOrd="1" destOrd="0" presId="urn:microsoft.com/office/officeart/2005/8/layout/StepDownProcess"/>
    <dgm:cxn modelId="{DA1C6206-C3D4-B847-B64F-9763AE1D965C}" type="presParOf" srcId="{1B3660C3-40AF-C14D-B792-3CAAEA068E44}" destId="{A504D4A5-DC78-8949-84D2-345E1AE330E5}" srcOrd="2" destOrd="0" presId="urn:microsoft.com/office/officeart/2005/8/layout/StepDownProcess"/>
    <dgm:cxn modelId="{71EB4558-792A-BD45-80E1-E1E3E1BA9FBB}" type="presParOf" srcId="{C92927E1-EE33-0E4C-A200-07D976723083}" destId="{4320BA1C-E1B2-EC4B-AEC7-932F6C8BFCCD}" srcOrd="3" destOrd="0" presId="urn:microsoft.com/office/officeart/2005/8/layout/StepDownProcess"/>
    <dgm:cxn modelId="{208002E4-65DE-CC4F-A6C8-6372C4142612}" type="presParOf" srcId="{C92927E1-EE33-0E4C-A200-07D976723083}" destId="{CB777760-CAD0-4044-B00C-0F596D5E4BF7}" srcOrd="4" destOrd="0" presId="urn:microsoft.com/office/officeart/2005/8/layout/StepDownProcess"/>
    <dgm:cxn modelId="{611ABABE-27D8-F944-AF00-8A12C88731C9}" type="presParOf" srcId="{CB777760-CAD0-4044-B00C-0F596D5E4BF7}" destId="{402DD997-FD8E-274C-8B66-D34504EC8AC4}" srcOrd="0" destOrd="0" presId="urn:microsoft.com/office/officeart/2005/8/layout/StepDownProcess"/>
    <dgm:cxn modelId="{74985F1D-1998-F14F-B7FA-0ED2B3931FD6}" type="presParOf" srcId="{CB777760-CAD0-4044-B00C-0F596D5E4BF7}" destId="{CD00F338-D90D-6340-9D25-E8C86A82D907}" srcOrd="1" destOrd="0" presId="urn:microsoft.com/office/officeart/2005/8/layout/StepDownProcess"/>
    <dgm:cxn modelId="{0E9EF49B-82A3-3047-8262-D4DFF0756DC3}" type="presParOf" srcId="{CB777760-CAD0-4044-B00C-0F596D5E4BF7}" destId="{3198AFEF-D574-2842-8114-7D960CE91E78}" srcOrd="2" destOrd="0" presId="urn:microsoft.com/office/officeart/2005/8/layout/StepDownProcess"/>
    <dgm:cxn modelId="{41F92120-1D35-CE41-B205-0EE3F1630D25}" type="presParOf" srcId="{C92927E1-EE33-0E4C-A200-07D976723083}" destId="{5D88FCF9-BD98-CA4D-8D92-44ADD496B436}" srcOrd="5" destOrd="0" presId="urn:microsoft.com/office/officeart/2005/8/layout/StepDownProcess"/>
    <dgm:cxn modelId="{770035CC-6EC0-FD44-A02A-AE3FC80C7443}" type="presParOf" srcId="{C92927E1-EE33-0E4C-A200-07D976723083}" destId="{BDF6D90A-B443-C640-B41D-EBF50157E9A0}" srcOrd="6" destOrd="0" presId="urn:microsoft.com/office/officeart/2005/8/layout/StepDownProcess"/>
    <dgm:cxn modelId="{59CE04F5-A4D2-CE44-870E-59E1763211A0}" type="presParOf" srcId="{BDF6D90A-B443-C640-B41D-EBF50157E9A0}" destId="{F740463F-87E7-9D4F-8650-22A8484DB109}" srcOrd="0" destOrd="0" presId="urn:microsoft.com/office/officeart/2005/8/layout/StepDownProcess"/>
    <dgm:cxn modelId="{28D2C6D8-2DC5-3F45-9701-970A030F12D4}" type="presParOf" srcId="{BDF6D90A-B443-C640-B41D-EBF50157E9A0}" destId="{996A4877-9B38-F646-B1CC-255A7608968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351DC5-7849-5B46-9327-A2E5DE47066F}" type="doc">
      <dgm:prSet loTypeId="urn:microsoft.com/office/officeart/2005/8/layout/vProcess5" loCatId="" qsTypeId="urn:microsoft.com/office/officeart/2005/8/quickstyle/simple4" qsCatId="simple" csTypeId="urn:microsoft.com/office/officeart/2005/8/colors/colorful2" csCatId="colorful" phldr="1"/>
      <dgm:spPr/>
      <dgm:t>
        <a:bodyPr/>
        <a:lstStyle/>
        <a:p>
          <a:endParaRPr lang="en-US"/>
        </a:p>
      </dgm:t>
    </dgm:pt>
    <dgm:pt modelId="{1F926AA4-B56A-8E4B-B0DF-B228E353F104}">
      <dgm:prSet phldrT="[Text]"/>
      <dgm:spPr/>
      <dgm:t>
        <a:bodyPr/>
        <a:lstStyle/>
        <a:p>
          <a:r>
            <a:rPr lang="en-US" dirty="0" smtClean="0">
              <a:solidFill>
                <a:schemeClr val="tx2"/>
              </a:solidFill>
            </a:rPr>
            <a:t>NOI</a:t>
          </a:r>
          <a:endParaRPr lang="en-US" dirty="0">
            <a:solidFill>
              <a:schemeClr val="tx2"/>
            </a:solidFill>
          </a:endParaRPr>
        </a:p>
      </dgm:t>
    </dgm:pt>
    <dgm:pt modelId="{9AF24D43-B314-4948-89D6-DD2B0D54DB58}" type="parTrans" cxnId="{1D199152-3332-7D40-AB76-606F50FE24CB}">
      <dgm:prSet/>
      <dgm:spPr/>
      <dgm:t>
        <a:bodyPr/>
        <a:lstStyle/>
        <a:p>
          <a:endParaRPr lang="en-US">
            <a:solidFill>
              <a:schemeClr val="tx2"/>
            </a:solidFill>
          </a:endParaRPr>
        </a:p>
      </dgm:t>
    </dgm:pt>
    <dgm:pt modelId="{5A4BA484-7127-A847-8CBA-F6750CBF8188}" type="sibTrans" cxnId="{1D199152-3332-7D40-AB76-606F50FE24CB}">
      <dgm:prSet/>
      <dgm:spPr/>
      <dgm:t>
        <a:bodyPr/>
        <a:lstStyle/>
        <a:p>
          <a:endParaRPr lang="en-US">
            <a:solidFill>
              <a:schemeClr val="tx2"/>
            </a:solidFill>
          </a:endParaRPr>
        </a:p>
      </dgm:t>
    </dgm:pt>
    <dgm:pt modelId="{4AFDB979-EAAF-E94D-A5F0-0FA33D08A72F}">
      <dgm:prSet phldrT="[Text]"/>
      <dgm:spPr/>
      <dgm:t>
        <a:bodyPr/>
        <a:lstStyle/>
        <a:p>
          <a:r>
            <a:rPr lang="en-US" dirty="0" smtClean="0">
              <a:solidFill>
                <a:schemeClr val="tx2"/>
              </a:solidFill>
            </a:rPr>
            <a:t>NPRM</a:t>
          </a:r>
          <a:endParaRPr lang="en-US" dirty="0">
            <a:solidFill>
              <a:schemeClr val="tx2"/>
            </a:solidFill>
          </a:endParaRPr>
        </a:p>
      </dgm:t>
    </dgm:pt>
    <dgm:pt modelId="{02A31194-4A33-B045-A398-7A4AE4FA2777}" type="parTrans" cxnId="{0CB61123-0283-C44D-888D-0F0813A1C221}">
      <dgm:prSet/>
      <dgm:spPr/>
      <dgm:t>
        <a:bodyPr/>
        <a:lstStyle/>
        <a:p>
          <a:endParaRPr lang="en-US">
            <a:solidFill>
              <a:schemeClr val="tx2"/>
            </a:solidFill>
          </a:endParaRPr>
        </a:p>
      </dgm:t>
    </dgm:pt>
    <dgm:pt modelId="{5F61EA53-7B68-D34D-9D4A-6965478EC88A}" type="sibTrans" cxnId="{0CB61123-0283-C44D-888D-0F0813A1C221}">
      <dgm:prSet/>
      <dgm:spPr/>
      <dgm:t>
        <a:bodyPr/>
        <a:lstStyle/>
        <a:p>
          <a:endParaRPr lang="en-US">
            <a:solidFill>
              <a:schemeClr val="tx2"/>
            </a:solidFill>
          </a:endParaRPr>
        </a:p>
      </dgm:t>
    </dgm:pt>
    <dgm:pt modelId="{D247A9BC-1436-584C-9643-D6F80DF2FADE}">
      <dgm:prSet phldrT="[Text]"/>
      <dgm:spPr/>
      <dgm:t>
        <a:bodyPr/>
        <a:lstStyle/>
        <a:p>
          <a:r>
            <a:rPr lang="en-US" dirty="0" smtClean="0">
              <a:solidFill>
                <a:schemeClr val="tx2"/>
              </a:solidFill>
            </a:rPr>
            <a:t>R&amp;O</a:t>
          </a:r>
          <a:endParaRPr lang="en-US" dirty="0">
            <a:solidFill>
              <a:schemeClr val="tx2"/>
            </a:solidFill>
          </a:endParaRPr>
        </a:p>
      </dgm:t>
    </dgm:pt>
    <dgm:pt modelId="{1D054C1C-6036-9C45-A2DA-7C1964D597C9}" type="parTrans" cxnId="{E2C59DFD-6538-724F-8499-868E2933EA3F}">
      <dgm:prSet/>
      <dgm:spPr/>
      <dgm:t>
        <a:bodyPr/>
        <a:lstStyle/>
        <a:p>
          <a:endParaRPr lang="en-US">
            <a:solidFill>
              <a:schemeClr val="tx2"/>
            </a:solidFill>
          </a:endParaRPr>
        </a:p>
      </dgm:t>
    </dgm:pt>
    <dgm:pt modelId="{6ADAF57A-0908-3244-A408-E337C2AF73DC}" type="sibTrans" cxnId="{E2C59DFD-6538-724F-8499-868E2933EA3F}">
      <dgm:prSet/>
      <dgm:spPr/>
      <dgm:t>
        <a:bodyPr/>
        <a:lstStyle/>
        <a:p>
          <a:endParaRPr lang="en-US">
            <a:solidFill>
              <a:schemeClr val="tx2"/>
            </a:solidFill>
          </a:endParaRPr>
        </a:p>
      </dgm:t>
    </dgm:pt>
    <dgm:pt modelId="{B48080C9-172B-9C44-96DB-59A874337DA2}">
      <dgm:prSet phldrT="[Text]"/>
      <dgm:spPr/>
      <dgm:t>
        <a:bodyPr/>
        <a:lstStyle/>
        <a:p>
          <a:r>
            <a:rPr lang="en-US" dirty="0" smtClean="0">
              <a:solidFill>
                <a:schemeClr val="tx2"/>
              </a:solidFill>
            </a:rPr>
            <a:t>Notice of Inquiry</a:t>
          </a:r>
          <a:endParaRPr lang="en-US" dirty="0">
            <a:solidFill>
              <a:schemeClr val="tx2"/>
            </a:solidFill>
          </a:endParaRPr>
        </a:p>
      </dgm:t>
    </dgm:pt>
    <dgm:pt modelId="{A12961C0-AF8F-2B43-B95E-09ABBB6405A3}" type="parTrans" cxnId="{2168BF44-9B8E-0A4A-8771-CC8C5B5A70E3}">
      <dgm:prSet/>
      <dgm:spPr/>
      <dgm:t>
        <a:bodyPr/>
        <a:lstStyle/>
        <a:p>
          <a:endParaRPr lang="en-US">
            <a:solidFill>
              <a:schemeClr val="tx2"/>
            </a:solidFill>
          </a:endParaRPr>
        </a:p>
      </dgm:t>
    </dgm:pt>
    <dgm:pt modelId="{72D6E42F-C608-9848-BE7F-6785E9667DD3}" type="sibTrans" cxnId="{2168BF44-9B8E-0A4A-8771-CC8C5B5A70E3}">
      <dgm:prSet/>
      <dgm:spPr/>
      <dgm:t>
        <a:bodyPr/>
        <a:lstStyle/>
        <a:p>
          <a:endParaRPr lang="en-US">
            <a:solidFill>
              <a:schemeClr val="tx2"/>
            </a:solidFill>
          </a:endParaRPr>
        </a:p>
      </dgm:t>
    </dgm:pt>
    <dgm:pt modelId="{8A0BF537-CA02-DF44-B814-B6AC38AEB392}">
      <dgm:prSet phldrT="[Text]"/>
      <dgm:spPr/>
      <dgm:t>
        <a:bodyPr/>
        <a:lstStyle/>
        <a:p>
          <a:r>
            <a:rPr lang="en-US" dirty="0" smtClean="0">
              <a:solidFill>
                <a:schemeClr val="tx2"/>
              </a:solidFill>
            </a:rPr>
            <a:t>Notice of Proposed Rule Making</a:t>
          </a:r>
          <a:endParaRPr lang="en-US" dirty="0">
            <a:solidFill>
              <a:schemeClr val="tx2"/>
            </a:solidFill>
          </a:endParaRPr>
        </a:p>
      </dgm:t>
    </dgm:pt>
    <dgm:pt modelId="{1BC50688-0C4B-D74A-9CD5-66C51B2A6F11}" type="parTrans" cxnId="{CFAB9D36-4BE1-BB45-B527-7594D8E7C63D}">
      <dgm:prSet/>
      <dgm:spPr/>
      <dgm:t>
        <a:bodyPr/>
        <a:lstStyle/>
        <a:p>
          <a:endParaRPr lang="en-US">
            <a:solidFill>
              <a:schemeClr val="tx2"/>
            </a:solidFill>
          </a:endParaRPr>
        </a:p>
      </dgm:t>
    </dgm:pt>
    <dgm:pt modelId="{E4A6D02F-F25E-2A4B-AB2A-37DDF252EC21}" type="sibTrans" cxnId="{CFAB9D36-4BE1-BB45-B527-7594D8E7C63D}">
      <dgm:prSet/>
      <dgm:spPr/>
      <dgm:t>
        <a:bodyPr/>
        <a:lstStyle/>
        <a:p>
          <a:endParaRPr lang="en-US">
            <a:solidFill>
              <a:schemeClr val="tx2"/>
            </a:solidFill>
          </a:endParaRPr>
        </a:p>
      </dgm:t>
    </dgm:pt>
    <dgm:pt modelId="{72DC1839-3B47-1C42-9420-9B9F2B6B8A4E}">
      <dgm:prSet phldrT="[Text]"/>
      <dgm:spPr/>
      <dgm:t>
        <a:bodyPr/>
        <a:lstStyle/>
        <a:p>
          <a:r>
            <a:rPr lang="en-US" dirty="0" smtClean="0">
              <a:solidFill>
                <a:schemeClr val="tx2"/>
              </a:solidFill>
            </a:rPr>
            <a:t>Report &amp; Order</a:t>
          </a:r>
          <a:endParaRPr lang="en-US" dirty="0">
            <a:solidFill>
              <a:schemeClr val="tx2"/>
            </a:solidFill>
          </a:endParaRPr>
        </a:p>
      </dgm:t>
    </dgm:pt>
    <dgm:pt modelId="{C83CED5C-8D15-AB46-AA54-44EBDDD9C47E}" type="parTrans" cxnId="{3682558F-EACF-D84C-A9CF-BEFF9A42B867}">
      <dgm:prSet/>
      <dgm:spPr/>
      <dgm:t>
        <a:bodyPr/>
        <a:lstStyle/>
        <a:p>
          <a:endParaRPr lang="en-US">
            <a:solidFill>
              <a:schemeClr val="tx2"/>
            </a:solidFill>
          </a:endParaRPr>
        </a:p>
      </dgm:t>
    </dgm:pt>
    <dgm:pt modelId="{6FB0278E-3358-A245-97BC-95167A8CC32D}" type="sibTrans" cxnId="{3682558F-EACF-D84C-A9CF-BEFF9A42B867}">
      <dgm:prSet/>
      <dgm:spPr/>
      <dgm:t>
        <a:bodyPr/>
        <a:lstStyle/>
        <a:p>
          <a:endParaRPr lang="en-US">
            <a:solidFill>
              <a:schemeClr val="tx2"/>
            </a:solidFill>
          </a:endParaRPr>
        </a:p>
      </dgm:t>
    </dgm:pt>
    <dgm:pt modelId="{7239D670-B96B-864C-A722-AB622D412130}" type="pres">
      <dgm:prSet presAssocID="{D0351DC5-7849-5B46-9327-A2E5DE47066F}" presName="outerComposite" presStyleCnt="0">
        <dgm:presLayoutVars>
          <dgm:chMax val="5"/>
          <dgm:dir/>
          <dgm:resizeHandles val="exact"/>
        </dgm:presLayoutVars>
      </dgm:prSet>
      <dgm:spPr/>
      <dgm:t>
        <a:bodyPr/>
        <a:lstStyle/>
        <a:p>
          <a:endParaRPr lang="en-US"/>
        </a:p>
      </dgm:t>
    </dgm:pt>
    <dgm:pt modelId="{BD7BDA36-ED05-7A45-97EE-69BFFFF6ED61}" type="pres">
      <dgm:prSet presAssocID="{D0351DC5-7849-5B46-9327-A2E5DE47066F}" presName="dummyMaxCanvas" presStyleCnt="0">
        <dgm:presLayoutVars/>
      </dgm:prSet>
      <dgm:spPr/>
    </dgm:pt>
    <dgm:pt modelId="{6793D15C-C30D-1D4B-ADB3-3516AD64F050}" type="pres">
      <dgm:prSet presAssocID="{D0351DC5-7849-5B46-9327-A2E5DE47066F}" presName="ThreeNodes_1" presStyleLbl="node1" presStyleIdx="0" presStyleCnt="3">
        <dgm:presLayoutVars>
          <dgm:bulletEnabled val="1"/>
        </dgm:presLayoutVars>
      </dgm:prSet>
      <dgm:spPr/>
      <dgm:t>
        <a:bodyPr/>
        <a:lstStyle/>
        <a:p>
          <a:endParaRPr lang="en-US"/>
        </a:p>
      </dgm:t>
    </dgm:pt>
    <dgm:pt modelId="{7D05B8AC-B932-FF4B-9821-2B61324D7C46}" type="pres">
      <dgm:prSet presAssocID="{D0351DC5-7849-5B46-9327-A2E5DE47066F}" presName="ThreeNodes_2" presStyleLbl="node1" presStyleIdx="1" presStyleCnt="3">
        <dgm:presLayoutVars>
          <dgm:bulletEnabled val="1"/>
        </dgm:presLayoutVars>
      </dgm:prSet>
      <dgm:spPr/>
      <dgm:t>
        <a:bodyPr/>
        <a:lstStyle/>
        <a:p>
          <a:endParaRPr lang="en-US"/>
        </a:p>
      </dgm:t>
    </dgm:pt>
    <dgm:pt modelId="{5B93130E-1BDA-E74F-91D0-1A65674932CF}" type="pres">
      <dgm:prSet presAssocID="{D0351DC5-7849-5B46-9327-A2E5DE47066F}" presName="ThreeNodes_3" presStyleLbl="node1" presStyleIdx="2" presStyleCnt="3">
        <dgm:presLayoutVars>
          <dgm:bulletEnabled val="1"/>
        </dgm:presLayoutVars>
      </dgm:prSet>
      <dgm:spPr/>
      <dgm:t>
        <a:bodyPr/>
        <a:lstStyle/>
        <a:p>
          <a:endParaRPr lang="en-US"/>
        </a:p>
      </dgm:t>
    </dgm:pt>
    <dgm:pt modelId="{0899C502-85A8-BE4B-B997-2B180EB8031D}" type="pres">
      <dgm:prSet presAssocID="{D0351DC5-7849-5B46-9327-A2E5DE47066F}" presName="ThreeConn_1-2" presStyleLbl="fgAccFollowNode1" presStyleIdx="0" presStyleCnt="2">
        <dgm:presLayoutVars>
          <dgm:bulletEnabled val="1"/>
        </dgm:presLayoutVars>
      </dgm:prSet>
      <dgm:spPr/>
      <dgm:t>
        <a:bodyPr/>
        <a:lstStyle/>
        <a:p>
          <a:endParaRPr lang="en-US"/>
        </a:p>
      </dgm:t>
    </dgm:pt>
    <dgm:pt modelId="{0ED480C9-78E4-5349-88DB-543721EE91FB}" type="pres">
      <dgm:prSet presAssocID="{D0351DC5-7849-5B46-9327-A2E5DE47066F}" presName="ThreeConn_2-3" presStyleLbl="fgAccFollowNode1" presStyleIdx="1" presStyleCnt="2">
        <dgm:presLayoutVars>
          <dgm:bulletEnabled val="1"/>
        </dgm:presLayoutVars>
      </dgm:prSet>
      <dgm:spPr/>
      <dgm:t>
        <a:bodyPr/>
        <a:lstStyle/>
        <a:p>
          <a:endParaRPr lang="en-US"/>
        </a:p>
      </dgm:t>
    </dgm:pt>
    <dgm:pt modelId="{A7EB9D97-4534-0B49-ADF2-4B28E8ADD122}" type="pres">
      <dgm:prSet presAssocID="{D0351DC5-7849-5B46-9327-A2E5DE47066F}" presName="ThreeNodes_1_text" presStyleLbl="node1" presStyleIdx="2" presStyleCnt="3">
        <dgm:presLayoutVars>
          <dgm:bulletEnabled val="1"/>
        </dgm:presLayoutVars>
      </dgm:prSet>
      <dgm:spPr/>
      <dgm:t>
        <a:bodyPr/>
        <a:lstStyle/>
        <a:p>
          <a:endParaRPr lang="en-US"/>
        </a:p>
      </dgm:t>
    </dgm:pt>
    <dgm:pt modelId="{4BC1C2D6-7723-EF4C-B3C6-946D32BCC567}" type="pres">
      <dgm:prSet presAssocID="{D0351DC5-7849-5B46-9327-A2E5DE47066F}" presName="ThreeNodes_2_text" presStyleLbl="node1" presStyleIdx="2" presStyleCnt="3">
        <dgm:presLayoutVars>
          <dgm:bulletEnabled val="1"/>
        </dgm:presLayoutVars>
      </dgm:prSet>
      <dgm:spPr/>
      <dgm:t>
        <a:bodyPr/>
        <a:lstStyle/>
        <a:p>
          <a:endParaRPr lang="en-US"/>
        </a:p>
      </dgm:t>
    </dgm:pt>
    <dgm:pt modelId="{E95BEB2A-AB61-3C47-A9A3-457D942F918B}" type="pres">
      <dgm:prSet presAssocID="{D0351DC5-7849-5B46-9327-A2E5DE47066F}" presName="ThreeNodes_3_text" presStyleLbl="node1" presStyleIdx="2" presStyleCnt="3">
        <dgm:presLayoutVars>
          <dgm:bulletEnabled val="1"/>
        </dgm:presLayoutVars>
      </dgm:prSet>
      <dgm:spPr/>
      <dgm:t>
        <a:bodyPr/>
        <a:lstStyle/>
        <a:p>
          <a:endParaRPr lang="en-US"/>
        </a:p>
      </dgm:t>
    </dgm:pt>
  </dgm:ptLst>
  <dgm:cxnLst>
    <dgm:cxn modelId="{1D199152-3332-7D40-AB76-606F50FE24CB}" srcId="{D0351DC5-7849-5B46-9327-A2E5DE47066F}" destId="{1F926AA4-B56A-8E4B-B0DF-B228E353F104}" srcOrd="0" destOrd="0" parTransId="{9AF24D43-B314-4948-89D6-DD2B0D54DB58}" sibTransId="{5A4BA484-7127-A847-8CBA-F6750CBF8188}"/>
    <dgm:cxn modelId="{074F751A-DC5E-C243-964E-8E4E2714D4A5}" type="presOf" srcId="{5F61EA53-7B68-D34D-9D4A-6965478EC88A}" destId="{0ED480C9-78E4-5349-88DB-543721EE91FB}" srcOrd="0" destOrd="0" presId="urn:microsoft.com/office/officeart/2005/8/layout/vProcess5"/>
    <dgm:cxn modelId="{2168BF44-9B8E-0A4A-8771-CC8C5B5A70E3}" srcId="{1F926AA4-B56A-8E4B-B0DF-B228E353F104}" destId="{B48080C9-172B-9C44-96DB-59A874337DA2}" srcOrd="0" destOrd="0" parTransId="{A12961C0-AF8F-2B43-B95E-09ABBB6405A3}" sibTransId="{72D6E42F-C608-9848-BE7F-6785E9667DD3}"/>
    <dgm:cxn modelId="{7CF2455B-5EE1-7743-A30F-4109FA7060A1}" type="presOf" srcId="{1F926AA4-B56A-8E4B-B0DF-B228E353F104}" destId="{A7EB9D97-4534-0B49-ADF2-4B28E8ADD122}" srcOrd="1" destOrd="0" presId="urn:microsoft.com/office/officeart/2005/8/layout/vProcess5"/>
    <dgm:cxn modelId="{CFAB9D36-4BE1-BB45-B527-7594D8E7C63D}" srcId="{4AFDB979-EAAF-E94D-A5F0-0FA33D08A72F}" destId="{8A0BF537-CA02-DF44-B814-B6AC38AEB392}" srcOrd="0" destOrd="0" parTransId="{1BC50688-0C4B-D74A-9CD5-66C51B2A6F11}" sibTransId="{E4A6D02F-F25E-2A4B-AB2A-37DDF252EC21}"/>
    <dgm:cxn modelId="{CC098FDE-4319-B84E-8646-BD02D6126382}" type="presOf" srcId="{4AFDB979-EAAF-E94D-A5F0-0FA33D08A72F}" destId="{4BC1C2D6-7723-EF4C-B3C6-946D32BCC567}" srcOrd="1" destOrd="0" presId="urn:microsoft.com/office/officeart/2005/8/layout/vProcess5"/>
    <dgm:cxn modelId="{3682558F-EACF-D84C-A9CF-BEFF9A42B867}" srcId="{D247A9BC-1436-584C-9643-D6F80DF2FADE}" destId="{72DC1839-3B47-1C42-9420-9B9F2B6B8A4E}" srcOrd="0" destOrd="0" parTransId="{C83CED5C-8D15-AB46-AA54-44EBDDD9C47E}" sibTransId="{6FB0278E-3358-A245-97BC-95167A8CC32D}"/>
    <dgm:cxn modelId="{D2DEC0A3-BF46-2648-AF6D-AC7A4F27CB66}" type="presOf" srcId="{5A4BA484-7127-A847-8CBA-F6750CBF8188}" destId="{0899C502-85A8-BE4B-B997-2B180EB8031D}" srcOrd="0" destOrd="0" presId="urn:microsoft.com/office/officeart/2005/8/layout/vProcess5"/>
    <dgm:cxn modelId="{77347865-8EB5-2848-AC07-77736CE7791E}" type="presOf" srcId="{8A0BF537-CA02-DF44-B814-B6AC38AEB392}" destId="{7D05B8AC-B932-FF4B-9821-2B61324D7C46}" srcOrd="0" destOrd="1" presId="urn:microsoft.com/office/officeart/2005/8/layout/vProcess5"/>
    <dgm:cxn modelId="{2338F0AA-6C3C-E643-8AA1-7C9ABC7C4CF6}" type="presOf" srcId="{72DC1839-3B47-1C42-9420-9B9F2B6B8A4E}" destId="{5B93130E-1BDA-E74F-91D0-1A65674932CF}" srcOrd="0" destOrd="1" presId="urn:microsoft.com/office/officeart/2005/8/layout/vProcess5"/>
    <dgm:cxn modelId="{BE4FF3A4-2849-7240-8F65-1D04BEC66DA3}" type="presOf" srcId="{B48080C9-172B-9C44-96DB-59A874337DA2}" destId="{6793D15C-C30D-1D4B-ADB3-3516AD64F050}" srcOrd="0" destOrd="1" presId="urn:microsoft.com/office/officeart/2005/8/layout/vProcess5"/>
    <dgm:cxn modelId="{2369CE27-61B7-E144-AF5A-5DE533669930}" type="presOf" srcId="{B48080C9-172B-9C44-96DB-59A874337DA2}" destId="{A7EB9D97-4534-0B49-ADF2-4B28E8ADD122}" srcOrd="1" destOrd="1" presId="urn:microsoft.com/office/officeart/2005/8/layout/vProcess5"/>
    <dgm:cxn modelId="{F529548C-0BBD-EB49-869C-932957E9F1BE}" type="presOf" srcId="{4AFDB979-EAAF-E94D-A5F0-0FA33D08A72F}" destId="{7D05B8AC-B932-FF4B-9821-2B61324D7C46}" srcOrd="0" destOrd="0" presId="urn:microsoft.com/office/officeart/2005/8/layout/vProcess5"/>
    <dgm:cxn modelId="{DBC9D8F5-E039-1A47-9BEA-EDE2484F0476}" type="presOf" srcId="{1F926AA4-B56A-8E4B-B0DF-B228E353F104}" destId="{6793D15C-C30D-1D4B-ADB3-3516AD64F050}" srcOrd="0" destOrd="0" presId="urn:microsoft.com/office/officeart/2005/8/layout/vProcess5"/>
    <dgm:cxn modelId="{0AE96192-F664-4E43-A08D-34618906F249}" type="presOf" srcId="{D247A9BC-1436-584C-9643-D6F80DF2FADE}" destId="{E95BEB2A-AB61-3C47-A9A3-457D942F918B}" srcOrd="1" destOrd="0" presId="urn:microsoft.com/office/officeart/2005/8/layout/vProcess5"/>
    <dgm:cxn modelId="{0CB61123-0283-C44D-888D-0F0813A1C221}" srcId="{D0351DC5-7849-5B46-9327-A2E5DE47066F}" destId="{4AFDB979-EAAF-E94D-A5F0-0FA33D08A72F}" srcOrd="1" destOrd="0" parTransId="{02A31194-4A33-B045-A398-7A4AE4FA2777}" sibTransId="{5F61EA53-7B68-D34D-9D4A-6965478EC88A}"/>
    <dgm:cxn modelId="{7B202695-9F0F-294A-9985-8927B69070CC}" type="presOf" srcId="{D247A9BC-1436-584C-9643-D6F80DF2FADE}" destId="{5B93130E-1BDA-E74F-91D0-1A65674932CF}" srcOrd="0" destOrd="0" presId="urn:microsoft.com/office/officeart/2005/8/layout/vProcess5"/>
    <dgm:cxn modelId="{99029250-9CC5-3C4D-9792-D50E21B04028}" type="presOf" srcId="{8A0BF537-CA02-DF44-B814-B6AC38AEB392}" destId="{4BC1C2D6-7723-EF4C-B3C6-946D32BCC567}" srcOrd="1" destOrd="1" presId="urn:microsoft.com/office/officeart/2005/8/layout/vProcess5"/>
    <dgm:cxn modelId="{E2C59DFD-6538-724F-8499-868E2933EA3F}" srcId="{D0351DC5-7849-5B46-9327-A2E5DE47066F}" destId="{D247A9BC-1436-584C-9643-D6F80DF2FADE}" srcOrd="2" destOrd="0" parTransId="{1D054C1C-6036-9C45-A2DA-7C1964D597C9}" sibTransId="{6ADAF57A-0908-3244-A408-E337C2AF73DC}"/>
    <dgm:cxn modelId="{031296CB-CA47-634E-9D89-E3CB81A92E6A}" type="presOf" srcId="{D0351DC5-7849-5B46-9327-A2E5DE47066F}" destId="{7239D670-B96B-864C-A722-AB622D412130}" srcOrd="0" destOrd="0" presId="urn:microsoft.com/office/officeart/2005/8/layout/vProcess5"/>
    <dgm:cxn modelId="{E01CA6F5-92F4-8F43-A3DC-042E38CD158F}" type="presOf" srcId="{72DC1839-3B47-1C42-9420-9B9F2B6B8A4E}" destId="{E95BEB2A-AB61-3C47-A9A3-457D942F918B}" srcOrd="1" destOrd="1" presId="urn:microsoft.com/office/officeart/2005/8/layout/vProcess5"/>
    <dgm:cxn modelId="{6A63EC27-9A8A-F04A-8762-B0FD2715B83F}" type="presParOf" srcId="{7239D670-B96B-864C-A722-AB622D412130}" destId="{BD7BDA36-ED05-7A45-97EE-69BFFFF6ED61}" srcOrd="0" destOrd="0" presId="urn:microsoft.com/office/officeart/2005/8/layout/vProcess5"/>
    <dgm:cxn modelId="{D0B8731A-C502-244C-B711-8BC608477B2B}" type="presParOf" srcId="{7239D670-B96B-864C-A722-AB622D412130}" destId="{6793D15C-C30D-1D4B-ADB3-3516AD64F050}" srcOrd="1" destOrd="0" presId="urn:microsoft.com/office/officeart/2005/8/layout/vProcess5"/>
    <dgm:cxn modelId="{3DCDBBC4-B926-C047-A56B-E2BC06206838}" type="presParOf" srcId="{7239D670-B96B-864C-A722-AB622D412130}" destId="{7D05B8AC-B932-FF4B-9821-2B61324D7C46}" srcOrd="2" destOrd="0" presId="urn:microsoft.com/office/officeart/2005/8/layout/vProcess5"/>
    <dgm:cxn modelId="{D79CCE9F-34C1-854D-9814-5AA50CF8CC1A}" type="presParOf" srcId="{7239D670-B96B-864C-A722-AB622D412130}" destId="{5B93130E-1BDA-E74F-91D0-1A65674932CF}" srcOrd="3" destOrd="0" presId="urn:microsoft.com/office/officeart/2005/8/layout/vProcess5"/>
    <dgm:cxn modelId="{D2A8E02B-ED8E-8045-8D32-5D439178AD7A}" type="presParOf" srcId="{7239D670-B96B-864C-A722-AB622D412130}" destId="{0899C502-85A8-BE4B-B997-2B180EB8031D}" srcOrd="4" destOrd="0" presId="urn:microsoft.com/office/officeart/2005/8/layout/vProcess5"/>
    <dgm:cxn modelId="{59A84AF3-946C-7542-887C-9FC4568427AD}" type="presParOf" srcId="{7239D670-B96B-864C-A722-AB622D412130}" destId="{0ED480C9-78E4-5349-88DB-543721EE91FB}" srcOrd="5" destOrd="0" presId="urn:microsoft.com/office/officeart/2005/8/layout/vProcess5"/>
    <dgm:cxn modelId="{42234688-89C8-F341-A212-CDA274755E4D}" type="presParOf" srcId="{7239D670-B96B-864C-A722-AB622D412130}" destId="{A7EB9D97-4534-0B49-ADF2-4B28E8ADD122}" srcOrd="6" destOrd="0" presId="urn:microsoft.com/office/officeart/2005/8/layout/vProcess5"/>
    <dgm:cxn modelId="{84925577-C8F2-104A-9666-401FFB1D340E}" type="presParOf" srcId="{7239D670-B96B-864C-A722-AB622D412130}" destId="{4BC1C2D6-7723-EF4C-B3C6-946D32BCC567}" srcOrd="7" destOrd="0" presId="urn:microsoft.com/office/officeart/2005/8/layout/vProcess5"/>
    <dgm:cxn modelId="{45EA27D8-113E-0447-B09E-064789C0285C}" type="presParOf" srcId="{7239D670-B96B-864C-A722-AB622D412130}" destId="{E95BEB2A-AB61-3C47-A9A3-457D942F918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9253A7-D010-A440-BEC7-F0A5CE96BDCF}" type="doc">
      <dgm:prSet loTypeId="urn:microsoft.com/office/officeart/2005/8/layout/orgChart1" loCatId="" qsTypeId="urn:microsoft.com/office/officeart/2005/8/quickstyle/simple2" qsCatId="simple" csTypeId="urn:microsoft.com/office/officeart/2005/8/colors/colorful3" csCatId="colorful" phldr="1"/>
      <dgm:spPr/>
      <dgm:t>
        <a:bodyPr/>
        <a:lstStyle/>
        <a:p>
          <a:endParaRPr lang="en-US"/>
        </a:p>
      </dgm:t>
    </dgm:pt>
    <dgm:pt modelId="{2D4AEA15-659F-6342-803E-1E6C6DA80459}">
      <dgm:prSet phldrT="[Text]"/>
      <dgm:spPr>
        <a:solidFill>
          <a:srgbClr val="FF0000">
            <a:alpha val="43000"/>
          </a:srgbClr>
        </a:solidFill>
      </dgm:spPr>
      <dgm:t>
        <a:bodyPr/>
        <a:lstStyle/>
        <a:p>
          <a:r>
            <a:rPr lang="en-US" dirty="0" smtClean="0"/>
            <a:t>Chairman (D)</a:t>
          </a:r>
          <a:endParaRPr lang="en-US" dirty="0"/>
        </a:p>
      </dgm:t>
    </dgm:pt>
    <dgm:pt modelId="{B1763803-88B9-7740-B0C5-4E4A84A59BC7}" type="parTrans" cxnId="{96473C9A-5EE0-1C44-A064-314EFC996375}">
      <dgm:prSet/>
      <dgm:spPr/>
      <dgm:t>
        <a:bodyPr/>
        <a:lstStyle/>
        <a:p>
          <a:endParaRPr lang="en-US"/>
        </a:p>
      </dgm:t>
    </dgm:pt>
    <dgm:pt modelId="{45130CED-C77E-E841-8A8B-D59F6D54CE31}" type="sibTrans" cxnId="{96473C9A-5EE0-1C44-A064-314EFC996375}">
      <dgm:prSet/>
      <dgm:spPr/>
      <dgm:t>
        <a:bodyPr/>
        <a:lstStyle/>
        <a:p>
          <a:endParaRPr lang="en-US"/>
        </a:p>
      </dgm:t>
    </dgm:pt>
    <dgm:pt modelId="{8133EECB-0F49-1E49-8C5F-205F2215642D}" type="asst">
      <dgm:prSet phldrT="[Text]"/>
      <dgm:spPr>
        <a:gradFill flip="none" rotWithShape="1">
          <a:gsLst>
            <a:gs pos="0">
              <a:srgbClr val="3366FF"/>
            </a:gs>
            <a:gs pos="100000">
              <a:srgbClr val="FF0000"/>
            </a:gs>
          </a:gsLst>
          <a:lin ang="0" scaled="1"/>
          <a:tileRect/>
        </a:gradFill>
      </dgm:spPr>
      <dgm:t>
        <a:bodyPr/>
        <a:lstStyle/>
        <a:p>
          <a:r>
            <a:rPr lang="en-US" dirty="0" smtClean="0"/>
            <a:t>4 Commissioners (2 D, 2 R)</a:t>
          </a:r>
          <a:endParaRPr lang="en-US" dirty="0"/>
        </a:p>
      </dgm:t>
    </dgm:pt>
    <dgm:pt modelId="{3CCA0BDD-5111-A240-AA2E-9E089092CC0D}" type="parTrans" cxnId="{9873B86F-64AD-9145-B707-40DB695F3164}">
      <dgm:prSet/>
      <dgm:spPr/>
      <dgm:t>
        <a:bodyPr/>
        <a:lstStyle/>
        <a:p>
          <a:endParaRPr lang="en-US"/>
        </a:p>
      </dgm:t>
    </dgm:pt>
    <dgm:pt modelId="{434E49EA-7252-8041-ACA6-726C83E68BBC}" type="sibTrans" cxnId="{9873B86F-64AD-9145-B707-40DB695F3164}">
      <dgm:prSet/>
      <dgm:spPr/>
      <dgm:t>
        <a:bodyPr/>
        <a:lstStyle/>
        <a:p>
          <a:endParaRPr lang="en-US"/>
        </a:p>
      </dgm:t>
    </dgm:pt>
    <dgm:pt modelId="{C1376D17-0D83-064C-AF86-780A0FB86E5F}">
      <dgm:prSet phldrT="[Text]"/>
      <dgm:spPr/>
      <dgm:t>
        <a:bodyPr/>
        <a:lstStyle/>
        <a:p>
          <a:r>
            <a:rPr lang="en-US" dirty="0" smtClean="0"/>
            <a:t>Consumer and Governmental Affairs</a:t>
          </a:r>
          <a:endParaRPr lang="en-US" dirty="0"/>
        </a:p>
      </dgm:t>
    </dgm:pt>
    <dgm:pt modelId="{6C28D17F-4856-E84F-8626-C382BDB11D1B}" type="parTrans" cxnId="{1B4F1CA9-237C-DB43-ACF5-A5856D40B3A4}">
      <dgm:prSet/>
      <dgm:spPr/>
      <dgm:t>
        <a:bodyPr/>
        <a:lstStyle/>
        <a:p>
          <a:endParaRPr lang="en-US"/>
        </a:p>
      </dgm:t>
    </dgm:pt>
    <dgm:pt modelId="{C0FD77BF-1EF3-A44A-BB80-F35B9D2412ED}" type="sibTrans" cxnId="{1B4F1CA9-237C-DB43-ACF5-A5856D40B3A4}">
      <dgm:prSet/>
      <dgm:spPr/>
      <dgm:t>
        <a:bodyPr/>
        <a:lstStyle/>
        <a:p>
          <a:endParaRPr lang="en-US"/>
        </a:p>
      </dgm:t>
    </dgm:pt>
    <dgm:pt modelId="{184758F2-A7C7-1446-8639-E780190B9BD4}">
      <dgm:prSet phldrT="[Text]"/>
      <dgm:spPr/>
      <dgm:t>
        <a:bodyPr/>
        <a:lstStyle/>
        <a:p>
          <a:r>
            <a:rPr lang="en-US" dirty="0" smtClean="0"/>
            <a:t>Enforcement</a:t>
          </a:r>
          <a:endParaRPr lang="en-US" dirty="0"/>
        </a:p>
      </dgm:t>
    </dgm:pt>
    <dgm:pt modelId="{F6C2A591-4796-E14B-B7A4-8D2ADB3A7E5F}" type="parTrans" cxnId="{5225FF2C-C5B7-AD45-9E3C-5D5CAE8A4B6B}">
      <dgm:prSet/>
      <dgm:spPr/>
      <dgm:t>
        <a:bodyPr/>
        <a:lstStyle/>
        <a:p>
          <a:endParaRPr lang="en-US"/>
        </a:p>
      </dgm:t>
    </dgm:pt>
    <dgm:pt modelId="{51572C2B-C201-F44A-A049-DBDA6FF552CA}" type="sibTrans" cxnId="{5225FF2C-C5B7-AD45-9E3C-5D5CAE8A4B6B}">
      <dgm:prSet/>
      <dgm:spPr/>
      <dgm:t>
        <a:bodyPr/>
        <a:lstStyle/>
        <a:p>
          <a:endParaRPr lang="en-US"/>
        </a:p>
      </dgm:t>
    </dgm:pt>
    <dgm:pt modelId="{4225D97A-FF93-AE4F-A82B-7028DF20A3FD}">
      <dgm:prSet phldrT="[Text]"/>
      <dgm:spPr/>
      <dgm:t>
        <a:bodyPr/>
        <a:lstStyle/>
        <a:p>
          <a:r>
            <a:rPr lang="en-US" dirty="0" smtClean="0"/>
            <a:t>International</a:t>
          </a:r>
          <a:endParaRPr lang="en-US" dirty="0"/>
        </a:p>
      </dgm:t>
    </dgm:pt>
    <dgm:pt modelId="{C1D3E384-8CB6-B24F-9F1D-B0738092AF34}" type="parTrans" cxnId="{00700537-47D7-8943-A13C-ED5EB4BD5FBB}">
      <dgm:prSet/>
      <dgm:spPr/>
      <dgm:t>
        <a:bodyPr/>
        <a:lstStyle/>
        <a:p>
          <a:endParaRPr lang="en-US"/>
        </a:p>
      </dgm:t>
    </dgm:pt>
    <dgm:pt modelId="{825F92C6-03E6-2C4A-89AA-887312BFFE64}" type="sibTrans" cxnId="{00700537-47D7-8943-A13C-ED5EB4BD5FBB}">
      <dgm:prSet/>
      <dgm:spPr/>
      <dgm:t>
        <a:bodyPr/>
        <a:lstStyle/>
        <a:p>
          <a:endParaRPr lang="en-US"/>
        </a:p>
      </dgm:t>
    </dgm:pt>
    <dgm:pt modelId="{67059A5F-DCB0-B646-B8B7-C52A66DB6CB2}">
      <dgm:prSet phldrT="[Text]"/>
      <dgm:spPr/>
      <dgm:t>
        <a:bodyPr/>
        <a:lstStyle/>
        <a:p>
          <a:r>
            <a:rPr lang="en-US" dirty="0" smtClean="0"/>
            <a:t>Media</a:t>
          </a:r>
          <a:endParaRPr lang="en-US" dirty="0"/>
        </a:p>
      </dgm:t>
    </dgm:pt>
    <dgm:pt modelId="{9A4951EB-97BE-934C-A990-938EDDD545CE}" type="parTrans" cxnId="{27FEF8CE-56BC-DB49-8946-E1324EE34980}">
      <dgm:prSet/>
      <dgm:spPr/>
      <dgm:t>
        <a:bodyPr/>
        <a:lstStyle/>
        <a:p>
          <a:endParaRPr lang="en-US"/>
        </a:p>
      </dgm:t>
    </dgm:pt>
    <dgm:pt modelId="{EADF010B-7EA5-E145-9C24-5DC95957EC2F}" type="sibTrans" cxnId="{27FEF8CE-56BC-DB49-8946-E1324EE34980}">
      <dgm:prSet/>
      <dgm:spPr/>
      <dgm:t>
        <a:bodyPr/>
        <a:lstStyle/>
        <a:p>
          <a:endParaRPr lang="en-US"/>
        </a:p>
      </dgm:t>
    </dgm:pt>
    <dgm:pt modelId="{72709798-3F30-C442-A428-A0AA4F849D42}">
      <dgm:prSet phldrT="[Text]"/>
      <dgm:spPr/>
      <dgm:t>
        <a:bodyPr/>
        <a:lstStyle/>
        <a:p>
          <a:r>
            <a:rPr lang="en-US" dirty="0" smtClean="0"/>
            <a:t>Public Safety &amp; Homeland Security</a:t>
          </a:r>
          <a:endParaRPr lang="en-US" dirty="0"/>
        </a:p>
      </dgm:t>
    </dgm:pt>
    <dgm:pt modelId="{2117C0A5-DD2A-4443-A6D2-4138731600FE}" type="parTrans" cxnId="{29564DFD-5DF4-3B40-AB56-9A55ABB519EB}">
      <dgm:prSet/>
      <dgm:spPr/>
      <dgm:t>
        <a:bodyPr/>
        <a:lstStyle/>
        <a:p>
          <a:endParaRPr lang="en-US"/>
        </a:p>
      </dgm:t>
    </dgm:pt>
    <dgm:pt modelId="{172C9AB6-FA24-C64D-80AD-6036BFF03C90}" type="sibTrans" cxnId="{29564DFD-5DF4-3B40-AB56-9A55ABB519EB}">
      <dgm:prSet/>
      <dgm:spPr/>
      <dgm:t>
        <a:bodyPr/>
        <a:lstStyle/>
        <a:p>
          <a:endParaRPr lang="en-US"/>
        </a:p>
      </dgm:t>
    </dgm:pt>
    <dgm:pt modelId="{F865CD39-FFB1-8C4D-83D9-84020F15A40F}">
      <dgm:prSet phldrT="[Text]"/>
      <dgm:spPr/>
      <dgm:t>
        <a:bodyPr/>
        <a:lstStyle/>
        <a:p>
          <a:r>
            <a:rPr lang="en-US" dirty="0" smtClean="0"/>
            <a:t>Wireless Telecommunications</a:t>
          </a:r>
          <a:endParaRPr lang="en-US" dirty="0"/>
        </a:p>
      </dgm:t>
    </dgm:pt>
    <dgm:pt modelId="{43A07DE5-F46A-1E4E-9087-C2F8A3BA38CD}" type="parTrans" cxnId="{D47DF5CB-F8BF-274B-BDBA-D709894F23AC}">
      <dgm:prSet/>
      <dgm:spPr/>
      <dgm:t>
        <a:bodyPr/>
        <a:lstStyle/>
        <a:p>
          <a:endParaRPr lang="en-US"/>
        </a:p>
      </dgm:t>
    </dgm:pt>
    <dgm:pt modelId="{C8F1A132-9012-9E4F-8A3F-45BC5F202B08}" type="sibTrans" cxnId="{D47DF5CB-F8BF-274B-BDBA-D709894F23AC}">
      <dgm:prSet/>
      <dgm:spPr/>
      <dgm:t>
        <a:bodyPr/>
        <a:lstStyle/>
        <a:p>
          <a:endParaRPr lang="en-US"/>
        </a:p>
      </dgm:t>
    </dgm:pt>
    <dgm:pt modelId="{598BDCB5-3F2B-EE4E-8EA6-B2208FCD4509}">
      <dgm:prSet phldrT="[Text]"/>
      <dgm:spPr/>
      <dgm:t>
        <a:bodyPr/>
        <a:lstStyle/>
        <a:p>
          <a:r>
            <a:rPr lang="en-US" dirty="0" err="1" smtClean="0"/>
            <a:t>Wireline</a:t>
          </a:r>
          <a:r>
            <a:rPr lang="en-US" dirty="0" smtClean="0"/>
            <a:t> Competition</a:t>
          </a:r>
          <a:endParaRPr lang="en-US" dirty="0"/>
        </a:p>
      </dgm:t>
    </dgm:pt>
    <dgm:pt modelId="{7F3B7F39-CDDD-ED42-92BB-E28B1B59E6E7}" type="parTrans" cxnId="{E9ABF268-4ABF-C64D-8E02-0E2992075537}">
      <dgm:prSet/>
      <dgm:spPr/>
      <dgm:t>
        <a:bodyPr/>
        <a:lstStyle/>
        <a:p>
          <a:endParaRPr lang="en-US"/>
        </a:p>
      </dgm:t>
    </dgm:pt>
    <dgm:pt modelId="{4E7042AA-7CA7-2940-8CBA-B5CCB9B3CA93}" type="sibTrans" cxnId="{E9ABF268-4ABF-C64D-8E02-0E2992075537}">
      <dgm:prSet/>
      <dgm:spPr/>
      <dgm:t>
        <a:bodyPr/>
        <a:lstStyle/>
        <a:p>
          <a:endParaRPr lang="en-US"/>
        </a:p>
      </dgm:t>
    </dgm:pt>
    <dgm:pt modelId="{5E452F9C-43A1-6D45-8AD7-FBFAA1002882}" type="pres">
      <dgm:prSet presAssocID="{A69253A7-D010-A440-BEC7-F0A5CE96BDCF}" presName="hierChild1" presStyleCnt="0">
        <dgm:presLayoutVars>
          <dgm:orgChart val="1"/>
          <dgm:chPref val="1"/>
          <dgm:dir/>
          <dgm:animOne val="branch"/>
          <dgm:animLvl val="lvl"/>
          <dgm:resizeHandles/>
        </dgm:presLayoutVars>
      </dgm:prSet>
      <dgm:spPr/>
      <dgm:t>
        <a:bodyPr/>
        <a:lstStyle/>
        <a:p>
          <a:endParaRPr lang="en-US"/>
        </a:p>
      </dgm:t>
    </dgm:pt>
    <dgm:pt modelId="{6B06379B-FF4C-F04F-AF04-3B65C6343DDA}" type="pres">
      <dgm:prSet presAssocID="{2D4AEA15-659F-6342-803E-1E6C6DA80459}" presName="hierRoot1" presStyleCnt="0">
        <dgm:presLayoutVars>
          <dgm:hierBranch val="init"/>
        </dgm:presLayoutVars>
      </dgm:prSet>
      <dgm:spPr/>
    </dgm:pt>
    <dgm:pt modelId="{D1C9C2B2-6FF1-6244-A2F6-D3EDF69F5030}" type="pres">
      <dgm:prSet presAssocID="{2D4AEA15-659F-6342-803E-1E6C6DA80459}" presName="rootComposite1" presStyleCnt="0"/>
      <dgm:spPr/>
    </dgm:pt>
    <dgm:pt modelId="{D7BD3A47-75A3-934C-A2B6-737DC9B00B8C}" type="pres">
      <dgm:prSet presAssocID="{2D4AEA15-659F-6342-803E-1E6C6DA80459}" presName="rootText1" presStyleLbl="node0" presStyleIdx="0" presStyleCnt="1">
        <dgm:presLayoutVars>
          <dgm:chPref val="3"/>
        </dgm:presLayoutVars>
      </dgm:prSet>
      <dgm:spPr/>
      <dgm:t>
        <a:bodyPr/>
        <a:lstStyle/>
        <a:p>
          <a:endParaRPr lang="en-US"/>
        </a:p>
      </dgm:t>
    </dgm:pt>
    <dgm:pt modelId="{B565F1D6-44CE-D74A-8905-65455B24F1B2}" type="pres">
      <dgm:prSet presAssocID="{2D4AEA15-659F-6342-803E-1E6C6DA80459}" presName="rootConnector1" presStyleLbl="node1" presStyleIdx="0" presStyleCnt="0"/>
      <dgm:spPr/>
      <dgm:t>
        <a:bodyPr/>
        <a:lstStyle/>
        <a:p>
          <a:endParaRPr lang="en-US"/>
        </a:p>
      </dgm:t>
    </dgm:pt>
    <dgm:pt modelId="{D28FD5CE-5ECE-6949-8ECC-0CB928135FE1}" type="pres">
      <dgm:prSet presAssocID="{2D4AEA15-659F-6342-803E-1E6C6DA80459}" presName="hierChild2" presStyleCnt="0"/>
      <dgm:spPr/>
    </dgm:pt>
    <dgm:pt modelId="{22FAF0FA-8931-4448-A76F-6E7A6C7CEC2F}" type="pres">
      <dgm:prSet presAssocID="{6C28D17F-4856-E84F-8626-C382BDB11D1B}" presName="Name37" presStyleLbl="parChTrans1D2" presStyleIdx="0" presStyleCnt="8"/>
      <dgm:spPr/>
      <dgm:t>
        <a:bodyPr/>
        <a:lstStyle/>
        <a:p>
          <a:endParaRPr lang="en-US"/>
        </a:p>
      </dgm:t>
    </dgm:pt>
    <dgm:pt modelId="{A3DDE73F-34B8-004A-8EA1-6CE0818A2F39}" type="pres">
      <dgm:prSet presAssocID="{C1376D17-0D83-064C-AF86-780A0FB86E5F}" presName="hierRoot2" presStyleCnt="0">
        <dgm:presLayoutVars>
          <dgm:hierBranch val="init"/>
        </dgm:presLayoutVars>
      </dgm:prSet>
      <dgm:spPr/>
    </dgm:pt>
    <dgm:pt modelId="{2CEA7117-F723-4241-A32A-B09CB4CB16D7}" type="pres">
      <dgm:prSet presAssocID="{C1376D17-0D83-064C-AF86-780A0FB86E5F}" presName="rootComposite" presStyleCnt="0"/>
      <dgm:spPr/>
    </dgm:pt>
    <dgm:pt modelId="{DAFE4518-00C1-CB45-861D-A9DAF0DC4040}" type="pres">
      <dgm:prSet presAssocID="{C1376D17-0D83-064C-AF86-780A0FB86E5F}" presName="rootText" presStyleLbl="node2" presStyleIdx="0" presStyleCnt="7" custScaleX="65686" custScaleY="226718">
        <dgm:presLayoutVars>
          <dgm:chPref val="3"/>
        </dgm:presLayoutVars>
      </dgm:prSet>
      <dgm:spPr/>
      <dgm:t>
        <a:bodyPr/>
        <a:lstStyle/>
        <a:p>
          <a:endParaRPr lang="en-US"/>
        </a:p>
      </dgm:t>
    </dgm:pt>
    <dgm:pt modelId="{5C6474F2-7DBD-574B-B809-C32898374E04}" type="pres">
      <dgm:prSet presAssocID="{C1376D17-0D83-064C-AF86-780A0FB86E5F}" presName="rootConnector" presStyleLbl="node2" presStyleIdx="0" presStyleCnt="7"/>
      <dgm:spPr/>
      <dgm:t>
        <a:bodyPr/>
        <a:lstStyle/>
        <a:p>
          <a:endParaRPr lang="en-US"/>
        </a:p>
      </dgm:t>
    </dgm:pt>
    <dgm:pt modelId="{BF01B78E-9CE4-B540-BB0E-BC6C91ED4558}" type="pres">
      <dgm:prSet presAssocID="{C1376D17-0D83-064C-AF86-780A0FB86E5F}" presName="hierChild4" presStyleCnt="0"/>
      <dgm:spPr/>
    </dgm:pt>
    <dgm:pt modelId="{E8DB8508-ABD5-1642-9DAA-3916455EC631}" type="pres">
      <dgm:prSet presAssocID="{C1376D17-0D83-064C-AF86-780A0FB86E5F}" presName="hierChild5" presStyleCnt="0"/>
      <dgm:spPr/>
    </dgm:pt>
    <dgm:pt modelId="{66BA0757-6682-1B44-8EAF-5935216A6FEB}" type="pres">
      <dgm:prSet presAssocID="{F6C2A591-4796-E14B-B7A4-8D2ADB3A7E5F}" presName="Name37" presStyleLbl="parChTrans1D2" presStyleIdx="1" presStyleCnt="8"/>
      <dgm:spPr/>
      <dgm:t>
        <a:bodyPr/>
        <a:lstStyle/>
        <a:p>
          <a:endParaRPr lang="en-US"/>
        </a:p>
      </dgm:t>
    </dgm:pt>
    <dgm:pt modelId="{FB821D10-7D1E-6447-89D0-25BE642699FD}" type="pres">
      <dgm:prSet presAssocID="{184758F2-A7C7-1446-8639-E780190B9BD4}" presName="hierRoot2" presStyleCnt="0">
        <dgm:presLayoutVars>
          <dgm:hierBranch val="init"/>
        </dgm:presLayoutVars>
      </dgm:prSet>
      <dgm:spPr/>
    </dgm:pt>
    <dgm:pt modelId="{C14107AE-C07B-0243-84BA-3652E1FE12F0}" type="pres">
      <dgm:prSet presAssocID="{184758F2-A7C7-1446-8639-E780190B9BD4}" presName="rootComposite" presStyleCnt="0"/>
      <dgm:spPr/>
    </dgm:pt>
    <dgm:pt modelId="{BC96E5F7-4605-934A-9EC1-B6BFB293D36E}" type="pres">
      <dgm:prSet presAssocID="{184758F2-A7C7-1446-8639-E780190B9BD4}" presName="rootText" presStyleLbl="node2" presStyleIdx="1" presStyleCnt="7" custScaleX="64822" custScaleY="217463">
        <dgm:presLayoutVars>
          <dgm:chPref val="3"/>
        </dgm:presLayoutVars>
      </dgm:prSet>
      <dgm:spPr/>
      <dgm:t>
        <a:bodyPr/>
        <a:lstStyle/>
        <a:p>
          <a:endParaRPr lang="en-US"/>
        </a:p>
      </dgm:t>
    </dgm:pt>
    <dgm:pt modelId="{BBD0E986-3CE7-DC44-B090-99054E20B217}" type="pres">
      <dgm:prSet presAssocID="{184758F2-A7C7-1446-8639-E780190B9BD4}" presName="rootConnector" presStyleLbl="node2" presStyleIdx="1" presStyleCnt="7"/>
      <dgm:spPr/>
      <dgm:t>
        <a:bodyPr/>
        <a:lstStyle/>
        <a:p>
          <a:endParaRPr lang="en-US"/>
        </a:p>
      </dgm:t>
    </dgm:pt>
    <dgm:pt modelId="{757A1A28-193D-BB45-A2AB-AA5B8C38A56A}" type="pres">
      <dgm:prSet presAssocID="{184758F2-A7C7-1446-8639-E780190B9BD4}" presName="hierChild4" presStyleCnt="0"/>
      <dgm:spPr/>
    </dgm:pt>
    <dgm:pt modelId="{F50B2DB2-FCFA-7540-A829-F9F4FD0533FD}" type="pres">
      <dgm:prSet presAssocID="{184758F2-A7C7-1446-8639-E780190B9BD4}" presName="hierChild5" presStyleCnt="0"/>
      <dgm:spPr/>
    </dgm:pt>
    <dgm:pt modelId="{65C906F4-7160-2348-AE33-F86203E28F73}" type="pres">
      <dgm:prSet presAssocID="{C1D3E384-8CB6-B24F-9F1D-B0738092AF34}" presName="Name37" presStyleLbl="parChTrans1D2" presStyleIdx="2" presStyleCnt="8"/>
      <dgm:spPr/>
      <dgm:t>
        <a:bodyPr/>
        <a:lstStyle/>
        <a:p>
          <a:endParaRPr lang="en-US"/>
        </a:p>
      </dgm:t>
    </dgm:pt>
    <dgm:pt modelId="{51EEE03D-E32B-1E43-93BE-D47474C9F3BF}" type="pres">
      <dgm:prSet presAssocID="{4225D97A-FF93-AE4F-A82B-7028DF20A3FD}" presName="hierRoot2" presStyleCnt="0">
        <dgm:presLayoutVars>
          <dgm:hierBranch val="init"/>
        </dgm:presLayoutVars>
      </dgm:prSet>
      <dgm:spPr/>
    </dgm:pt>
    <dgm:pt modelId="{251ED9F7-7948-E04C-987A-91E7EAFD9AB3}" type="pres">
      <dgm:prSet presAssocID="{4225D97A-FF93-AE4F-A82B-7028DF20A3FD}" presName="rootComposite" presStyleCnt="0"/>
      <dgm:spPr/>
    </dgm:pt>
    <dgm:pt modelId="{43A0E61B-2E63-EA4C-9E54-EDED99DFBFDE}" type="pres">
      <dgm:prSet presAssocID="{4225D97A-FF93-AE4F-A82B-7028DF20A3FD}" presName="rootText" presStyleLbl="node2" presStyleIdx="2" presStyleCnt="7" custScaleX="65364">
        <dgm:presLayoutVars>
          <dgm:chPref val="3"/>
        </dgm:presLayoutVars>
      </dgm:prSet>
      <dgm:spPr/>
      <dgm:t>
        <a:bodyPr/>
        <a:lstStyle/>
        <a:p>
          <a:endParaRPr lang="en-US"/>
        </a:p>
      </dgm:t>
    </dgm:pt>
    <dgm:pt modelId="{7AF59A14-CC76-5B4D-85E7-A9825E4B7DA4}" type="pres">
      <dgm:prSet presAssocID="{4225D97A-FF93-AE4F-A82B-7028DF20A3FD}" presName="rootConnector" presStyleLbl="node2" presStyleIdx="2" presStyleCnt="7"/>
      <dgm:spPr/>
      <dgm:t>
        <a:bodyPr/>
        <a:lstStyle/>
        <a:p>
          <a:endParaRPr lang="en-US"/>
        </a:p>
      </dgm:t>
    </dgm:pt>
    <dgm:pt modelId="{2A150A5F-5E94-0247-B7DC-70820BEDC307}" type="pres">
      <dgm:prSet presAssocID="{4225D97A-FF93-AE4F-A82B-7028DF20A3FD}" presName="hierChild4" presStyleCnt="0"/>
      <dgm:spPr/>
    </dgm:pt>
    <dgm:pt modelId="{4C4D3571-D990-0648-A215-7FE1A143982F}" type="pres">
      <dgm:prSet presAssocID="{4225D97A-FF93-AE4F-A82B-7028DF20A3FD}" presName="hierChild5" presStyleCnt="0"/>
      <dgm:spPr/>
    </dgm:pt>
    <dgm:pt modelId="{B469A4D0-50F5-9048-B5BC-3CC2A3A6F8F2}" type="pres">
      <dgm:prSet presAssocID="{9A4951EB-97BE-934C-A990-938EDDD545CE}" presName="Name37" presStyleLbl="parChTrans1D2" presStyleIdx="3" presStyleCnt="8"/>
      <dgm:spPr/>
      <dgm:t>
        <a:bodyPr/>
        <a:lstStyle/>
        <a:p>
          <a:endParaRPr lang="en-US"/>
        </a:p>
      </dgm:t>
    </dgm:pt>
    <dgm:pt modelId="{8A38DC4A-3EDA-A747-AFC7-59776683F201}" type="pres">
      <dgm:prSet presAssocID="{67059A5F-DCB0-B646-B8B7-C52A66DB6CB2}" presName="hierRoot2" presStyleCnt="0">
        <dgm:presLayoutVars>
          <dgm:hierBranch val="init"/>
        </dgm:presLayoutVars>
      </dgm:prSet>
      <dgm:spPr/>
    </dgm:pt>
    <dgm:pt modelId="{E03B1AEF-F596-174F-B25F-803484600576}" type="pres">
      <dgm:prSet presAssocID="{67059A5F-DCB0-B646-B8B7-C52A66DB6CB2}" presName="rootComposite" presStyleCnt="0"/>
      <dgm:spPr/>
    </dgm:pt>
    <dgm:pt modelId="{9673E661-391C-DF4A-877A-58CB62B0CEA2}" type="pres">
      <dgm:prSet presAssocID="{67059A5F-DCB0-B646-B8B7-C52A66DB6CB2}" presName="rootText" presStyleLbl="node2" presStyleIdx="3" presStyleCnt="7" custScaleX="59590">
        <dgm:presLayoutVars>
          <dgm:chPref val="3"/>
        </dgm:presLayoutVars>
      </dgm:prSet>
      <dgm:spPr/>
      <dgm:t>
        <a:bodyPr/>
        <a:lstStyle/>
        <a:p>
          <a:endParaRPr lang="en-US"/>
        </a:p>
      </dgm:t>
    </dgm:pt>
    <dgm:pt modelId="{14621B8B-3118-214C-9CE7-397FCD3FA94C}" type="pres">
      <dgm:prSet presAssocID="{67059A5F-DCB0-B646-B8B7-C52A66DB6CB2}" presName="rootConnector" presStyleLbl="node2" presStyleIdx="3" presStyleCnt="7"/>
      <dgm:spPr/>
      <dgm:t>
        <a:bodyPr/>
        <a:lstStyle/>
        <a:p>
          <a:endParaRPr lang="en-US"/>
        </a:p>
      </dgm:t>
    </dgm:pt>
    <dgm:pt modelId="{BC709080-9787-FF47-9D51-C7D57BD716F7}" type="pres">
      <dgm:prSet presAssocID="{67059A5F-DCB0-B646-B8B7-C52A66DB6CB2}" presName="hierChild4" presStyleCnt="0"/>
      <dgm:spPr/>
    </dgm:pt>
    <dgm:pt modelId="{687F3D49-68A7-5949-A0ED-AF71C783A26F}" type="pres">
      <dgm:prSet presAssocID="{67059A5F-DCB0-B646-B8B7-C52A66DB6CB2}" presName="hierChild5" presStyleCnt="0"/>
      <dgm:spPr/>
    </dgm:pt>
    <dgm:pt modelId="{42E876E3-3550-CA4C-81D1-97C2E79F4DDF}" type="pres">
      <dgm:prSet presAssocID="{2117C0A5-DD2A-4443-A6D2-4138731600FE}" presName="Name37" presStyleLbl="parChTrans1D2" presStyleIdx="4" presStyleCnt="8"/>
      <dgm:spPr/>
      <dgm:t>
        <a:bodyPr/>
        <a:lstStyle/>
        <a:p>
          <a:endParaRPr lang="en-US"/>
        </a:p>
      </dgm:t>
    </dgm:pt>
    <dgm:pt modelId="{9A4F59D3-23CA-A148-BABB-67826A95FF15}" type="pres">
      <dgm:prSet presAssocID="{72709798-3F30-C442-A428-A0AA4F849D42}" presName="hierRoot2" presStyleCnt="0">
        <dgm:presLayoutVars>
          <dgm:hierBranch val="init"/>
        </dgm:presLayoutVars>
      </dgm:prSet>
      <dgm:spPr/>
    </dgm:pt>
    <dgm:pt modelId="{24E1BAF9-5512-694D-A8BA-11ECFCB71EFE}" type="pres">
      <dgm:prSet presAssocID="{72709798-3F30-C442-A428-A0AA4F849D42}" presName="rootComposite" presStyleCnt="0"/>
      <dgm:spPr/>
    </dgm:pt>
    <dgm:pt modelId="{6692B6BF-1F12-F94D-9D45-5888F78983B6}" type="pres">
      <dgm:prSet presAssocID="{72709798-3F30-C442-A428-A0AA4F849D42}" presName="rootText" presStyleLbl="node2" presStyleIdx="4" presStyleCnt="7" custScaleX="57776" custScaleY="283346">
        <dgm:presLayoutVars>
          <dgm:chPref val="3"/>
        </dgm:presLayoutVars>
      </dgm:prSet>
      <dgm:spPr/>
      <dgm:t>
        <a:bodyPr/>
        <a:lstStyle/>
        <a:p>
          <a:endParaRPr lang="en-US"/>
        </a:p>
      </dgm:t>
    </dgm:pt>
    <dgm:pt modelId="{5AF4B519-5264-3648-8161-102B8E73BF15}" type="pres">
      <dgm:prSet presAssocID="{72709798-3F30-C442-A428-A0AA4F849D42}" presName="rootConnector" presStyleLbl="node2" presStyleIdx="4" presStyleCnt="7"/>
      <dgm:spPr/>
      <dgm:t>
        <a:bodyPr/>
        <a:lstStyle/>
        <a:p>
          <a:endParaRPr lang="en-US"/>
        </a:p>
      </dgm:t>
    </dgm:pt>
    <dgm:pt modelId="{256D11CF-4153-BC4A-A2D0-7E70A770161E}" type="pres">
      <dgm:prSet presAssocID="{72709798-3F30-C442-A428-A0AA4F849D42}" presName="hierChild4" presStyleCnt="0"/>
      <dgm:spPr/>
    </dgm:pt>
    <dgm:pt modelId="{4851C257-D4DC-3449-BD48-F1EE5EEC9533}" type="pres">
      <dgm:prSet presAssocID="{72709798-3F30-C442-A428-A0AA4F849D42}" presName="hierChild5" presStyleCnt="0"/>
      <dgm:spPr/>
    </dgm:pt>
    <dgm:pt modelId="{765783A9-B5F3-5341-80E4-75022E90E4C4}" type="pres">
      <dgm:prSet presAssocID="{43A07DE5-F46A-1E4E-9087-C2F8A3BA38CD}" presName="Name37" presStyleLbl="parChTrans1D2" presStyleIdx="5" presStyleCnt="8"/>
      <dgm:spPr/>
      <dgm:t>
        <a:bodyPr/>
        <a:lstStyle/>
        <a:p>
          <a:endParaRPr lang="en-US"/>
        </a:p>
      </dgm:t>
    </dgm:pt>
    <dgm:pt modelId="{5B02F9B9-2824-1749-95A6-CFF72F97F622}" type="pres">
      <dgm:prSet presAssocID="{F865CD39-FFB1-8C4D-83D9-84020F15A40F}" presName="hierRoot2" presStyleCnt="0">
        <dgm:presLayoutVars>
          <dgm:hierBranch val="init"/>
        </dgm:presLayoutVars>
      </dgm:prSet>
      <dgm:spPr/>
    </dgm:pt>
    <dgm:pt modelId="{7DE20344-4ABD-224A-9887-395C27B024DC}" type="pres">
      <dgm:prSet presAssocID="{F865CD39-FFB1-8C4D-83D9-84020F15A40F}" presName="rootComposite" presStyleCnt="0"/>
      <dgm:spPr/>
    </dgm:pt>
    <dgm:pt modelId="{6D02237F-C5B0-FC4D-AC5A-4DD0609D2D68}" type="pres">
      <dgm:prSet presAssocID="{F865CD39-FFB1-8C4D-83D9-84020F15A40F}" presName="rootText" presStyleLbl="node2" presStyleIdx="5" presStyleCnt="7" custScaleX="66044" custScaleY="289136">
        <dgm:presLayoutVars>
          <dgm:chPref val="3"/>
        </dgm:presLayoutVars>
      </dgm:prSet>
      <dgm:spPr/>
      <dgm:t>
        <a:bodyPr/>
        <a:lstStyle/>
        <a:p>
          <a:endParaRPr lang="en-US"/>
        </a:p>
      </dgm:t>
    </dgm:pt>
    <dgm:pt modelId="{4F1DF3D2-16CF-D041-9FC8-B41AA98E3515}" type="pres">
      <dgm:prSet presAssocID="{F865CD39-FFB1-8C4D-83D9-84020F15A40F}" presName="rootConnector" presStyleLbl="node2" presStyleIdx="5" presStyleCnt="7"/>
      <dgm:spPr/>
      <dgm:t>
        <a:bodyPr/>
        <a:lstStyle/>
        <a:p>
          <a:endParaRPr lang="en-US"/>
        </a:p>
      </dgm:t>
    </dgm:pt>
    <dgm:pt modelId="{0BCF1F6F-0A65-3A47-A5FD-0CF2CFB66BFD}" type="pres">
      <dgm:prSet presAssocID="{F865CD39-FFB1-8C4D-83D9-84020F15A40F}" presName="hierChild4" presStyleCnt="0"/>
      <dgm:spPr/>
    </dgm:pt>
    <dgm:pt modelId="{387A5605-9F16-1447-9892-6F9209F83EE9}" type="pres">
      <dgm:prSet presAssocID="{F865CD39-FFB1-8C4D-83D9-84020F15A40F}" presName="hierChild5" presStyleCnt="0"/>
      <dgm:spPr/>
    </dgm:pt>
    <dgm:pt modelId="{94CA3869-4B87-5443-8F5B-CDBC7F42272C}" type="pres">
      <dgm:prSet presAssocID="{7F3B7F39-CDDD-ED42-92BB-E28B1B59E6E7}" presName="Name37" presStyleLbl="parChTrans1D2" presStyleIdx="6" presStyleCnt="8"/>
      <dgm:spPr/>
      <dgm:t>
        <a:bodyPr/>
        <a:lstStyle/>
        <a:p>
          <a:endParaRPr lang="en-US"/>
        </a:p>
      </dgm:t>
    </dgm:pt>
    <dgm:pt modelId="{64BD2B2D-2526-3D45-B4B7-DBC1855E4A55}" type="pres">
      <dgm:prSet presAssocID="{598BDCB5-3F2B-EE4E-8EA6-B2208FCD4509}" presName="hierRoot2" presStyleCnt="0">
        <dgm:presLayoutVars>
          <dgm:hierBranch val="init"/>
        </dgm:presLayoutVars>
      </dgm:prSet>
      <dgm:spPr/>
    </dgm:pt>
    <dgm:pt modelId="{EB820538-9BC2-E648-82D2-3D43C448E210}" type="pres">
      <dgm:prSet presAssocID="{598BDCB5-3F2B-EE4E-8EA6-B2208FCD4509}" presName="rootComposite" presStyleCnt="0"/>
      <dgm:spPr/>
    </dgm:pt>
    <dgm:pt modelId="{956B232D-8803-2940-A931-FD4542DA8733}" type="pres">
      <dgm:prSet presAssocID="{598BDCB5-3F2B-EE4E-8EA6-B2208FCD4509}" presName="rootText" presStyleLbl="node2" presStyleIdx="6" presStyleCnt="7" custScaleX="46068" custScaleY="289644">
        <dgm:presLayoutVars>
          <dgm:chPref val="3"/>
        </dgm:presLayoutVars>
      </dgm:prSet>
      <dgm:spPr/>
      <dgm:t>
        <a:bodyPr/>
        <a:lstStyle/>
        <a:p>
          <a:endParaRPr lang="en-US"/>
        </a:p>
      </dgm:t>
    </dgm:pt>
    <dgm:pt modelId="{BB899793-05C2-AB40-B1DE-7ED51D699C59}" type="pres">
      <dgm:prSet presAssocID="{598BDCB5-3F2B-EE4E-8EA6-B2208FCD4509}" presName="rootConnector" presStyleLbl="node2" presStyleIdx="6" presStyleCnt="7"/>
      <dgm:spPr/>
      <dgm:t>
        <a:bodyPr/>
        <a:lstStyle/>
        <a:p>
          <a:endParaRPr lang="en-US"/>
        </a:p>
      </dgm:t>
    </dgm:pt>
    <dgm:pt modelId="{D71EEB2E-D729-FA40-B2CA-F54DAFE88FB9}" type="pres">
      <dgm:prSet presAssocID="{598BDCB5-3F2B-EE4E-8EA6-B2208FCD4509}" presName="hierChild4" presStyleCnt="0"/>
      <dgm:spPr/>
    </dgm:pt>
    <dgm:pt modelId="{CE75AA0D-31EA-B94D-8A38-B67CB88680F5}" type="pres">
      <dgm:prSet presAssocID="{598BDCB5-3F2B-EE4E-8EA6-B2208FCD4509}" presName="hierChild5" presStyleCnt="0"/>
      <dgm:spPr/>
    </dgm:pt>
    <dgm:pt modelId="{FEEFA26F-A092-664E-B843-419FF77FB519}" type="pres">
      <dgm:prSet presAssocID="{2D4AEA15-659F-6342-803E-1E6C6DA80459}" presName="hierChild3" presStyleCnt="0"/>
      <dgm:spPr/>
    </dgm:pt>
    <dgm:pt modelId="{D1FDF56F-1DC0-C34C-9009-A5E1A3B5C7F9}" type="pres">
      <dgm:prSet presAssocID="{3CCA0BDD-5111-A240-AA2E-9E089092CC0D}" presName="Name111" presStyleLbl="parChTrans1D2" presStyleIdx="7" presStyleCnt="8"/>
      <dgm:spPr/>
      <dgm:t>
        <a:bodyPr/>
        <a:lstStyle/>
        <a:p>
          <a:endParaRPr lang="en-US"/>
        </a:p>
      </dgm:t>
    </dgm:pt>
    <dgm:pt modelId="{766A7A75-3AE8-9447-9C54-1D710053AA3A}" type="pres">
      <dgm:prSet presAssocID="{8133EECB-0F49-1E49-8C5F-205F2215642D}" presName="hierRoot3" presStyleCnt="0">
        <dgm:presLayoutVars>
          <dgm:hierBranch val="init"/>
        </dgm:presLayoutVars>
      </dgm:prSet>
      <dgm:spPr/>
    </dgm:pt>
    <dgm:pt modelId="{DB6FA3CE-F239-204D-BF4F-27A2E194A493}" type="pres">
      <dgm:prSet presAssocID="{8133EECB-0F49-1E49-8C5F-205F2215642D}" presName="rootComposite3" presStyleCnt="0"/>
      <dgm:spPr/>
    </dgm:pt>
    <dgm:pt modelId="{A3542AA2-03FF-E64C-89A7-2D4F967970F0}" type="pres">
      <dgm:prSet presAssocID="{8133EECB-0F49-1E49-8C5F-205F2215642D}" presName="rootText3" presStyleLbl="asst1" presStyleIdx="0" presStyleCnt="1">
        <dgm:presLayoutVars>
          <dgm:chPref val="3"/>
        </dgm:presLayoutVars>
      </dgm:prSet>
      <dgm:spPr/>
      <dgm:t>
        <a:bodyPr/>
        <a:lstStyle/>
        <a:p>
          <a:endParaRPr lang="en-US"/>
        </a:p>
      </dgm:t>
    </dgm:pt>
    <dgm:pt modelId="{451E6962-C477-9A49-983F-ABEB0A9FECA3}" type="pres">
      <dgm:prSet presAssocID="{8133EECB-0F49-1E49-8C5F-205F2215642D}" presName="rootConnector3" presStyleLbl="asst1" presStyleIdx="0" presStyleCnt="1"/>
      <dgm:spPr/>
      <dgm:t>
        <a:bodyPr/>
        <a:lstStyle/>
        <a:p>
          <a:endParaRPr lang="en-US"/>
        </a:p>
      </dgm:t>
    </dgm:pt>
    <dgm:pt modelId="{2090B736-839C-C24A-9D57-5E34790FB272}" type="pres">
      <dgm:prSet presAssocID="{8133EECB-0F49-1E49-8C5F-205F2215642D}" presName="hierChild6" presStyleCnt="0"/>
      <dgm:spPr/>
    </dgm:pt>
    <dgm:pt modelId="{1C2FEB4C-3580-964C-9FD6-9B7FED2341FA}" type="pres">
      <dgm:prSet presAssocID="{8133EECB-0F49-1E49-8C5F-205F2215642D}" presName="hierChild7" presStyleCnt="0"/>
      <dgm:spPr/>
    </dgm:pt>
  </dgm:ptLst>
  <dgm:cxnLst>
    <dgm:cxn modelId="{5BD6D5D3-9609-8F47-8B96-51144B69C103}" type="presOf" srcId="{4225D97A-FF93-AE4F-A82B-7028DF20A3FD}" destId="{43A0E61B-2E63-EA4C-9E54-EDED99DFBFDE}" srcOrd="0" destOrd="0" presId="urn:microsoft.com/office/officeart/2005/8/layout/orgChart1"/>
    <dgm:cxn modelId="{C6FFCF2B-7B2A-CE4B-BFAB-552DA465413C}" type="presOf" srcId="{6C28D17F-4856-E84F-8626-C382BDB11D1B}" destId="{22FAF0FA-8931-4448-A76F-6E7A6C7CEC2F}" srcOrd="0" destOrd="0" presId="urn:microsoft.com/office/officeart/2005/8/layout/orgChart1"/>
    <dgm:cxn modelId="{37202525-C28F-2C4B-92D5-D25DDD3D6742}" type="presOf" srcId="{C1D3E384-8CB6-B24F-9F1D-B0738092AF34}" destId="{65C906F4-7160-2348-AE33-F86203E28F73}" srcOrd="0" destOrd="0" presId="urn:microsoft.com/office/officeart/2005/8/layout/orgChart1"/>
    <dgm:cxn modelId="{BF98522F-11F0-5F41-9FD7-A8D95F94115A}" type="presOf" srcId="{2117C0A5-DD2A-4443-A6D2-4138731600FE}" destId="{42E876E3-3550-CA4C-81D1-97C2E79F4DDF}" srcOrd="0" destOrd="0" presId="urn:microsoft.com/office/officeart/2005/8/layout/orgChart1"/>
    <dgm:cxn modelId="{C1FCA6DC-E6E4-CB47-971B-61DCF42D4BCF}" type="presOf" srcId="{67059A5F-DCB0-B646-B8B7-C52A66DB6CB2}" destId="{14621B8B-3118-214C-9CE7-397FCD3FA94C}" srcOrd="1" destOrd="0" presId="urn:microsoft.com/office/officeart/2005/8/layout/orgChart1"/>
    <dgm:cxn modelId="{A0E88521-D491-2A40-B396-930CE17841FE}" type="presOf" srcId="{2D4AEA15-659F-6342-803E-1E6C6DA80459}" destId="{B565F1D6-44CE-D74A-8905-65455B24F1B2}" srcOrd="1" destOrd="0" presId="urn:microsoft.com/office/officeart/2005/8/layout/orgChart1"/>
    <dgm:cxn modelId="{3212BD3C-6B16-434F-8AA2-CC0F96F03B37}" type="presOf" srcId="{A69253A7-D010-A440-BEC7-F0A5CE96BDCF}" destId="{5E452F9C-43A1-6D45-8AD7-FBFAA1002882}" srcOrd="0" destOrd="0" presId="urn:microsoft.com/office/officeart/2005/8/layout/orgChart1"/>
    <dgm:cxn modelId="{1B4F1CA9-237C-DB43-ACF5-A5856D40B3A4}" srcId="{2D4AEA15-659F-6342-803E-1E6C6DA80459}" destId="{C1376D17-0D83-064C-AF86-780A0FB86E5F}" srcOrd="1" destOrd="0" parTransId="{6C28D17F-4856-E84F-8626-C382BDB11D1B}" sibTransId="{C0FD77BF-1EF3-A44A-BB80-F35B9D2412ED}"/>
    <dgm:cxn modelId="{9C6331AF-9587-6348-81F7-34BBF41F027E}" type="presOf" srcId="{72709798-3F30-C442-A428-A0AA4F849D42}" destId="{5AF4B519-5264-3648-8161-102B8E73BF15}" srcOrd="1" destOrd="0" presId="urn:microsoft.com/office/officeart/2005/8/layout/orgChart1"/>
    <dgm:cxn modelId="{7B3751DB-B559-8E45-8C13-C36A17EBF531}" type="presOf" srcId="{C1376D17-0D83-064C-AF86-780A0FB86E5F}" destId="{DAFE4518-00C1-CB45-861D-A9DAF0DC4040}" srcOrd="0" destOrd="0" presId="urn:microsoft.com/office/officeart/2005/8/layout/orgChart1"/>
    <dgm:cxn modelId="{61F08A9E-11D7-2F4F-BB52-DFE2B4141979}" type="presOf" srcId="{2D4AEA15-659F-6342-803E-1E6C6DA80459}" destId="{D7BD3A47-75A3-934C-A2B6-737DC9B00B8C}" srcOrd="0" destOrd="0" presId="urn:microsoft.com/office/officeart/2005/8/layout/orgChart1"/>
    <dgm:cxn modelId="{96473C9A-5EE0-1C44-A064-314EFC996375}" srcId="{A69253A7-D010-A440-BEC7-F0A5CE96BDCF}" destId="{2D4AEA15-659F-6342-803E-1E6C6DA80459}" srcOrd="0" destOrd="0" parTransId="{B1763803-88B9-7740-B0C5-4E4A84A59BC7}" sibTransId="{45130CED-C77E-E841-8A8B-D59F6D54CE31}"/>
    <dgm:cxn modelId="{3276563A-2854-A24F-9E00-D1E925EAC2CC}" type="presOf" srcId="{598BDCB5-3F2B-EE4E-8EA6-B2208FCD4509}" destId="{956B232D-8803-2940-A931-FD4542DA8733}" srcOrd="0" destOrd="0" presId="urn:microsoft.com/office/officeart/2005/8/layout/orgChart1"/>
    <dgm:cxn modelId="{5225FF2C-C5B7-AD45-9E3C-5D5CAE8A4B6B}" srcId="{2D4AEA15-659F-6342-803E-1E6C6DA80459}" destId="{184758F2-A7C7-1446-8639-E780190B9BD4}" srcOrd="2" destOrd="0" parTransId="{F6C2A591-4796-E14B-B7A4-8D2ADB3A7E5F}" sibTransId="{51572C2B-C201-F44A-A049-DBDA6FF552CA}"/>
    <dgm:cxn modelId="{29564DFD-5DF4-3B40-AB56-9A55ABB519EB}" srcId="{2D4AEA15-659F-6342-803E-1E6C6DA80459}" destId="{72709798-3F30-C442-A428-A0AA4F849D42}" srcOrd="5" destOrd="0" parTransId="{2117C0A5-DD2A-4443-A6D2-4138731600FE}" sibTransId="{172C9AB6-FA24-C64D-80AD-6036BFF03C90}"/>
    <dgm:cxn modelId="{F7CFAF98-E014-314A-996C-520E157A1DCE}" type="presOf" srcId="{8133EECB-0F49-1E49-8C5F-205F2215642D}" destId="{A3542AA2-03FF-E64C-89A7-2D4F967970F0}" srcOrd="0" destOrd="0" presId="urn:microsoft.com/office/officeart/2005/8/layout/orgChart1"/>
    <dgm:cxn modelId="{3119D59D-08E9-254B-A06F-7FF56F997EF1}" type="presOf" srcId="{598BDCB5-3F2B-EE4E-8EA6-B2208FCD4509}" destId="{BB899793-05C2-AB40-B1DE-7ED51D699C59}" srcOrd="1" destOrd="0" presId="urn:microsoft.com/office/officeart/2005/8/layout/orgChart1"/>
    <dgm:cxn modelId="{B5262569-96F0-7C4A-AFFB-36F28AAE0303}" type="presOf" srcId="{F865CD39-FFB1-8C4D-83D9-84020F15A40F}" destId="{6D02237F-C5B0-FC4D-AC5A-4DD0609D2D68}" srcOrd="0" destOrd="0" presId="urn:microsoft.com/office/officeart/2005/8/layout/orgChart1"/>
    <dgm:cxn modelId="{DDBA97C7-9358-1A4A-BBC6-A77A59B75813}" type="presOf" srcId="{184758F2-A7C7-1446-8639-E780190B9BD4}" destId="{BC96E5F7-4605-934A-9EC1-B6BFB293D36E}" srcOrd="0" destOrd="0" presId="urn:microsoft.com/office/officeart/2005/8/layout/orgChart1"/>
    <dgm:cxn modelId="{CDBE64A3-0EF8-BF44-8FAD-7E2B51422E8B}" type="presOf" srcId="{184758F2-A7C7-1446-8639-E780190B9BD4}" destId="{BBD0E986-3CE7-DC44-B090-99054E20B217}" srcOrd="1" destOrd="0" presId="urn:microsoft.com/office/officeart/2005/8/layout/orgChart1"/>
    <dgm:cxn modelId="{57C0F0E5-3512-6644-BF6F-387DC25D020E}" type="presOf" srcId="{3CCA0BDD-5111-A240-AA2E-9E089092CC0D}" destId="{D1FDF56F-1DC0-C34C-9009-A5E1A3B5C7F9}" srcOrd="0" destOrd="0" presId="urn:microsoft.com/office/officeart/2005/8/layout/orgChart1"/>
    <dgm:cxn modelId="{BA9F8ED5-3FF5-8F4E-9C63-95023D5561DC}" type="presOf" srcId="{F865CD39-FFB1-8C4D-83D9-84020F15A40F}" destId="{4F1DF3D2-16CF-D041-9FC8-B41AA98E3515}" srcOrd="1" destOrd="0" presId="urn:microsoft.com/office/officeart/2005/8/layout/orgChart1"/>
    <dgm:cxn modelId="{8517CA92-DC98-8D4F-B8C5-B3193157896C}" type="presOf" srcId="{F6C2A591-4796-E14B-B7A4-8D2ADB3A7E5F}" destId="{66BA0757-6682-1B44-8EAF-5935216A6FEB}" srcOrd="0" destOrd="0" presId="urn:microsoft.com/office/officeart/2005/8/layout/orgChart1"/>
    <dgm:cxn modelId="{DC7293D3-4C18-4847-94FE-8DABDAA72276}" type="presOf" srcId="{72709798-3F30-C442-A428-A0AA4F849D42}" destId="{6692B6BF-1F12-F94D-9D45-5888F78983B6}" srcOrd="0" destOrd="0" presId="urn:microsoft.com/office/officeart/2005/8/layout/orgChart1"/>
    <dgm:cxn modelId="{9873B86F-64AD-9145-B707-40DB695F3164}" srcId="{2D4AEA15-659F-6342-803E-1E6C6DA80459}" destId="{8133EECB-0F49-1E49-8C5F-205F2215642D}" srcOrd="0" destOrd="0" parTransId="{3CCA0BDD-5111-A240-AA2E-9E089092CC0D}" sibTransId="{434E49EA-7252-8041-ACA6-726C83E68BBC}"/>
    <dgm:cxn modelId="{6888E278-D428-044B-9952-E209185D010C}" type="presOf" srcId="{7F3B7F39-CDDD-ED42-92BB-E28B1B59E6E7}" destId="{94CA3869-4B87-5443-8F5B-CDBC7F42272C}" srcOrd="0" destOrd="0" presId="urn:microsoft.com/office/officeart/2005/8/layout/orgChart1"/>
    <dgm:cxn modelId="{450DA447-FA6D-C545-AC01-1CFCEE0CA21E}" type="presOf" srcId="{8133EECB-0F49-1E49-8C5F-205F2215642D}" destId="{451E6962-C477-9A49-983F-ABEB0A9FECA3}" srcOrd="1" destOrd="0" presId="urn:microsoft.com/office/officeart/2005/8/layout/orgChart1"/>
    <dgm:cxn modelId="{27FEF8CE-56BC-DB49-8946-E1324EE34980}" srcId="{2D4AEA15-659F-6342-803E-1E6C6DA80459}" destId="{67059A5F-DCB0-B646-B8B7-C52A66DB6CB2}" srcOrd="4" destOrd="0" parTransId="{9A4951EB-97BE-934C-A990-938EDDD545CE}" sibTransId="{EADF010B-7EA5-E145-9C24-5DC95957EC2F}"/>
    <dgm:cxn modelId="{5A8F3B74-3432-1146-9C85-B8CFF10D6625}" type="presOf" srcId="{4225D97A-FF93-AE4F-A82B-7028DF20A3FD}" destId="{7AF59A14-CC76-5B4D-85E7-A9825E4B7DA4}" srcOrd="1" destOrd="0" presId="urn:microsoft.com/office/officeart/2005/8/layout/orgChart1"/>
    <dgm:cxn modelId="{9DE85AE7-8293-C84F-9F4E-723DB42C291D}" type="presOf" srcId="{43A07DE5-F46A-1E4E-9087-C2F8A3BA38CD}" destId="{765783A9-B5F3-5341-80E4-75022E90E4C4}" srcOrd="0" destOrd="0" presId="urn:microsoft.com/office/officeart/2005/8/layout/orgChart1"/>
    <dgm:cxn modelId="{E9ABF268-4ABF-C64D-8E02-0E2992075537}" srcId="{2D4AEA15-659F-6342-803E-1E6C6DA80459}" destId="{598BDCB5-3F2B-EE4E-8EA6-B2208FCD4509}" srcOrd="7" destOrd="0" parTransId="{7F3B7F39-CDDD-ED42-92BB-E28B1B59E6E7}" sibTransId="{4E7042AA-7CA7-2940-8CBA-B5CCB9B3CA93}"/>
    <dgm:cxn modelId="{00700537-47D7-8943-A13C-ED5EB4BD5FBB}" srcId="{2D4AEA15-659F-6342-803E-1E6C6DA80459}" destId="{4225D97A-FF93-AE4F-A82B-7028DF20A3FD}" srcOrd="3" destOrd="0" parTransId="{C1D3E384-8CB6-B24F-9F1D-B0738092AF34}" sibTransId="{825F92C6-03E6-2C4A-89AA-887312BFFE64}"/>
    <dgm:cxn modelId="{27BE5514-BC40-3949-935D-EB83580C53D9}" type="presOf" srcId="{67059A5F-DCB0-B646-B8B7-C52A66DB6CB2}" destId="{9673E661-391C-DF4A-877A-58CB62B0CEA2}" srcOrd="0" destOrd="0" presId="urn:microsoft.com/office/officeart/2005/8/layout/orgChart1"/>
    <dgm:cxn modelId="{A4275C31-814B-084E-B79A-B1489F2B6C1C}" type="presOf" srcId="{C1376D17-0D83-064C-AF86-780A0FB86E5F}" destId="{5C6474F2-7DBD-574B-B809-C32898374E04}" srcOrd="1" destOrd="0" presId="urn:microsoft.com/office/officeart/2005/8/layout/orgChart1"/>
    <dgm:cxn modelId="{0B37A8BF-3B2D-8A45-9ABB-E54676CFC203}" type="presOf" srcId="{9A4951EB-97BE-934C-A990-938EDDD545CE}" destId="{B469A4D0-50F5-9048-B5BC-3CC2A3A6F8F2}" srcOrd="0" destOrd="0" presId="urn:microsoft.com/office/officeart/2005/8/layout/orgChart1"/>
    <dgm:cxn modelId="{D47DF5CB-F8BF-274B-BDBA-D709894F23AC}" srcId="{2D4AEA15-659F-6342-803E-1E6C6DA80459}" destId="{F865CD39-FFB1-8C4D-83D9-84020F15A40F}" srcOrd="6" destOrd="0" parTransId="{43A07DE5-F46A-1E4E-9087-C2F8A3BA38CD}" sibTransId="{C8F1A132-9012-9E4F-8A3F-45BC5F202B08}"/>
    <dgm:cxn modelId="{78B5AF32-670C-4B44-83D9-9C2320819FC0}" type="presParOf" srcId="{5E452F9C-43A1-6D45-8AD7-FBFAA1002882}" destId="{6B06379B-FF4C-F04F-AF04-3B65C6343DDA}" srcOrd="0" destOrd="0" presId="urn:microsoft.com/office/officeart/2005/8/layout/orgChart1"/>
    <dgm:cxn modelId="{A874CA64-C0E6-064D-A54D-62F641B797C8}" type="presParOf" srcId="{6B06379B-FF4C-F04F-AF04-3B65C6343DDA}" destId="{D1C9C2B2-6FF1-6244-A2F6-D3EDF69F5030}" srcOrd="0" destOrd="0" presId="urn:microsoft.com/office/officeart/2005/8/layout/orgChart1"/>
    <dgm:cxn modelId="{9762548B-307A-484C-B87D-ED0D9BB12D08}" type="presParOf" srcId="{D1C9C2B2-6FF1-6244-A2F6-D3EDF69F5030}" destId="{D7BD3A47-75A3-934C-A2B6-737DC9B00B8C}" srcOrd="0" destOrd="0" presId="urn:microsoft.com/office/officeart/2005/8/layout/orgChart1"/>
    <dgm:cxn modelId="{F1CA204F-1099-7C4B-A952-57C9596B02CC}" type="presParOf" srcId="{D1C9C2B2-6FF1-6244-A2F6-D3EDF69F5030}" destId="{B565F1D6-44CE-D74A-8905-65455B24F1B2}" srcOrd="1" destOrd="0" presId="urn:microsoft.com/office/officeart/2005/8/layout/orgChart1"/>
    <dgm:cxn modelId="{60B799CF-376A-BB44-9B29-A23FD125AB2B}" type="presParOf" srcId="{6B06379B-FF4C-F04F-AF04-3B65C6343DDA}" destId="{D28FD5CE-5ECE-6949-8ECC-0CB928135FE1}" srcOrd="1" destOrd="0" presId="urn:microsoft.com/office/officeart/2005/8/layout/orgChart1"/>
    <dgm:cxn modelId="{81ED2F89-2C50-0C40-9E5C-DC475E4B948C}" type="presParOf" srcId="{D28FD5CE-5ECE-6949-8ECC-0CB928135FE1}" destId="{22FAF0FA-8931-4448-A76F-6E7A6C7CEC2F}" srcOrd="0" destOrd="0" presId="urn:microsoft.com/office/officeart/2005/8/layout/orgChart1"/>
    <dgm:cxn modelId="{7C6CEEC3-5D95-D34E-9D51-12CA1BF364EA}" type="presParOf" srcId="{D28FD5CE-5ECE-6949-8ECC-0CB928135FE1}" destId="{A3DDE73F-34B8-004A-8EA1-6CE0818A2F39}" srcOrd="1" destOrd="0" presId="urn:microsoft.com/office/officeart/2005/8/layout/orgChart1"/>
    <dgm:cxn modelId="{ED62B3E3-C301-3946-BCCB-D902C89787E1}" type="presParOf" srcId="{A3DDE73F-34B8-004A-8EA1-6CE0818A2F39}" destId="{2CEA7117-F723-4241-A32A-B09CB4CB16D7}" srcOrd="0" destOrd="0" presId="urn:microsoft.com/office/officeart/2005/8/layout/orgChart1"/>
    <dgm:cxn modelId="{475F3776-F0FD-EB41-8A71-93BE88235955}" type="presParOf" srcId="{2CEA7117-F723-4241-A32A-B09CB4CB16D7}" destId="{DAFE4518-00C1-CB45-861D-A9DAF0DC4040}" srcOrd="0" destOrd="0" presId="urn:microsoft.com/office/officeart/2005/8/layout/orgChart1"/>
    <dgm:cxn modelId="{98CF41CB-318A-7E4F-8A72-7611EEBF6074}" type="presParOf" srcId="{2CEA7117-F723-4241-A32A-B09CB4CB16D7}" destId="{5C6474F2-7DBD-574B-B809-C32898374E04}" srcOrd="1" destOrd="0" presId="urn:microsoft.com/office/officeart/2005/8/layout/orgChart1"/>
    <dgm:cxn modelId="{EDEF1BD6-5FC5-0146-9211-674598A86864}" type="presParOf" srcId="{A3DDE73F-34B8-004A-8EA1-6CE0818A2F39}" destId="{BF01B78E-9CE4-B540-BB0E-BC6C91ED4558}" srcOrd="1" destOrd="0" presId="urn:microsoft.com/office/officeart/2005/8/layout/orgChart1"/>
    <dgm:cxn modelId="{89F1A437-EBA8-2248-B3A9-636EA3E416FF}" type="presParOf" srcId="{A3DDE73F-34B8-004A-8EA1-6CE0818A2F39}" destId="{E8DB8508-ABD5-1642-9DAA-3916455EC631}" srcOrd="2" destOrd="0" presId="urn:microsoft.com/office/officeart/2005/8/layout/orgChart1"/>
    <dgm:cxn modelId="{B52F1B42-A597-8C47-A07B-3E565E1F52B5}" type="presParOf" srcId="{D28FD5CE-5ECE-6949-8ECC-0CB928135FE1}" destId="{66BA0757-6682-1B44-8EAF-5935216A6FEB}" srcOrd="2" destOrd="0" presId="urn:microsoft.com/office/officeart/2005/8/layout/orgChart1"/>
    <dgm:cxn modelId="{DE91FE9C-5F15-A44D-9063-3FFD2E6ED2D4}" type="presParOf" srcId="{D28FD5CE-5ECE-6949-8ECC-0CB928135FE1}" destId="{FB821D10-7D1E-6447-89D0-25BE642699FD}" srcOrd="3" destOrd="0" presId="urn:microsoft.com/office/officeart/2005/8/layout/orgChart1"/>
    <dgm:cxn modelId="{9619F9C9-7462-1C41-A906-C947717D165F}" type="presParOf" srcId="{FB821D10-7D1E-6447-89D0-25BE642699FD}" destId="{C14107AE-C07B-0243-84BA-3652E1FE12F0}" srcOrd="0" destOrd="0" presId="urn:microsoft.com/office/officeart/2005/8/layout/orgChart1"/>
    <dgm:cxn modelId="{BF2D02E1-4996-FA4F-8C93-0DE4CAD31D50}" type="presParOf" srcId="{C14107AE-C07B-0243-84BA-3652E1FE12F0}" destId="{BC96E5F7-4605-934A-9EC1-B6BFB293D36E}" srcOrd="0" destOrd="0" presId="urn:microsoft.com/office/officeart/2005/8/layout/orgChart1"/>
    <dgm:cxn modelId="{ECC43CE4-0915-7148-823C-FD890E02BA6A}" type="presParOf" srcId="{C14107AE-C07B-0243-84BA-3652E1FE12F0}" destId="{BBD0E986-3CE7-DC44-B090-99054E20B217}" srcOrd="1" destOrd="0" presId="urn:microsoft.com/office/officeart/2005/8/layout/orgChart1"/>
    <dgm:cxn modelId="{832D3EAB-2651-3942-8361-2B3C814684B4}" type="presParOf" srcId="{FB821D10-7D1E-6447-89D0-25BE642699FD}" destId="{757A1A28-193D-BB45-A2AB-AA5B8C38A56A}" srcOrd="1" destOrd="0" presId="urn:microsoft.com/office/officeart/2005/8/layout/orgChart1"/>
    <dgm:cxn modelId="{8549AAAB-C1DE-AF43-97AF-626DAC570A03}" type="presParOf" srcId="{FB821D10-7D1E-6447-89D0-25BE642699FD}" destId="{F50B2DB2-FCFA-7540-A829-F9F4FD0533FD}" srcOrd="2" destOrd="0" presId="urn:microsoft.com/office/officeart/2005/8/layout/orgChart1"/>
    <dgm:cxn modelId="{DC95DE62-CFCA-6E4B-823B-A1EE17C22C3C}" type="presParOf" srcId="{D28FD5CE-5ECE-6949-8ECC-0CB928135FE1}" destId="{65C906F4-7160-2348-AE33-F86203E28F73}" srcOrd="4" destOrd="0" presId="urn:microsoft.com/office/officeart/2005/8/layout/orgChart1"/>
    <dgm:cxn modelId="{BF48A85A-0F3B-7B4A-A388-9A560A510975}" type="presParOf" srcId="{D28FD5CE-5ECE-6949-8ECC-0CB928135FE1}" destId="{51EEE03D-E32B-1E43-93BE-D47474C9F3BF}" srcOrd="5" destOrd="0" presId="urn:microsoft.com/office/officeart/2005/8/layout/orgChart1"/>
    <dgm:cxn modelId="{69C8D6E8-78D5-D843-A84F-F798A0CC2A3D}" type="presParOf" srcId="{51EEE03D-E32B-1E43-93BE-D47474C9F3BF}" destId="{251ED9F7-7948-E04C-987A-91E7EAFD9AB3}" srcOrd="0" destOrd="0" presId="urn:microsoft.com/office/officeart/2005/8/layout/orgChart1"/>
    <dgm:cxn modelId="{503F70B4-7AEC-4549-B6EB-6EFCC333A23B}" type="presParOf" srcId="{251ED9F7-7948-E04C-987A-91E7EAFD9AB3}" destId="{43A0E61B-2E63-EA4C-9E54-EDED99DFBFDE}" srcOrd="0" destOrd="0" presId="urn:microsoft.com/office/officeart/2005/8/layout/orgChart1"/>
    <dgm:cxn modelId="{4FBE7109-1591-5F40-89F1-DFC29016162C}" type="presParOf" srcId="{251ED9F7-7948-E04C-987A-91E7EAFD9AB3}" destId="{7AF59A14-CC76-5B4D-85E7-A9825E4B7DA4}" srcOrd="1" destOrd="0" presId="urn:microsoft.com/office/officeart/2005/8/layout/orgChart1"/>
    <dgm:cxn modelId="{69E4B238-CCF3-8A40-8B33-E246232838A0}" type="presParOf" srcId="{51EEE03D-E32B-1E43-93BE-D47474C9F3BF}" destId="{2A150A5F-5E94-0247-B7DC-70820BEDC307}" srcOrd="1" destOrd="0" presId="urn:microsoft.com/office/officeart/2005/8/layout/orgChart1"/>
    <dgm:cxn modelId="{7DE317B2-6FD1-B84F-B191-5EF2FE507A01}" type="presParOf" srcId="{51EEE03D-E32B-1E43-93BE-D47474C9F3BF}" destId="{4C4D3571-D990-0648-A215-7FE1A143982F}" srcOrd="2" destOrd="0" presId="urn:microsoft.com/office/officeart/2005/8/layout/orgChart1"/>
    <dgm:cxn modelId="{C54241F9-A5A1-7541-8638-9371623CF110}" type="presParOf" srcId="{D28FD5CE-5ECE-6949-8ECC-0CB928135FE1}" destId="{B469A4D0-50F5-9048-B5BC-3CC2A3A6F8F2}" srcOrd="6" destOrd="0" presId="urn:microsoft.com/office/officeart/2005/8/layout/orgChart1"/>
    <dgm:cxn modelId="{F6AEDAA9-250C-594A-B6D7-744AD581A7CE}" type="presParOf" srcId="{D28FD5CE-5ECE-6949-8ECC-0CB928135FE1}" destId="{8A38DC4A-3EDA-A747-AFC7-59776683F201}" srcOrd="7" destOrd="0" presId="urn:microsoft.com/office/officeart/2005/8/layout/orgChart1"/>
    <dgm:cxn modelId="{15211378-9412-6E48-B691-6FAF39A800F6}" type="presParOf" srcId="{8A38DC4A-3EDA-A747-AFC7-59776683F201}" destId="{E03B1AEF-F596-174F-B25F-803484600576}" srcOrd="0" destOrd="0" presId="urn:microsoft.com/office/officeart/2005/8/layout/orgChart1"/>
    <dgm:cxn modelId="{EF449B1D-B465-3649-8586-904B89319528}" type="presParOf" srcId="{E03B1AEF-F596-174F-B25F-803484600576}" destId="{9673E661-391C-DF4A-877A-58CB62B0CEA2}" srcOrd="0" destOrd="0" presId="urn:microsoft.com/office/officeart/2005/8/layout/orgChart1"/>
    <dgm:cxn modelId="{6F8E0BC0-84DB-E947-AE64-AF31CB4CB783}" type="presParOf" srcId="{E03B1AEF-F596-174F-B25F-803484600576}" destId="{14621B8B-3118-214C-9CE7-397FCD3FA94C}" srcOrd="1" destOrd="0" presId="urn:microsoft.com/office/officeart/2005/8/layout/orgChart1"/>
    <dgm:cxn modelId="{39A32A42-1204-C74B-903C-3DABEC2F6A37}" type="presParOf" srcId="{8A38DC4A-3EDA-A747-AFC7-59776683F201}" destId="{BC709080-9787-FF47-9D51-C7D57BD716F7}" srcOrd="1" destOrd="0" presId="urn:microsoft.com/office/officeart/2005/8/layout/orgChart1"/>
    <dgm:cxn modelId="{3918A7C5-C54A-5945-BDA6-921D1A9F747F}" type="presParOf" srcId="{8A38DC4A-3EDA-A747-AFC7-59776683F201}" destId="{687F3D49-68A7-5949-A0ED-AF71C783A26F}" srcOrd="2" destOrd="0" presId="urn:microsoft.com/office/officeart/2005/8/layout/orgChart1"/>
    <dgm:cxn modelId="{2F30B9F2-BD79-344E-AAF4-C8FF82EC7CAF}" type="presParOf" srcId="{D28FD5CE-5ECE-6949-8ECC-0CB928135FE1}" destId="{42E876E3-3550-CA4C-81D1-97C2E79F4DDF}" srcOrd="8" destOrd="0" presId="urn:microsoft.com/office/officeart/2005/8/layout/orgChart1"/>
    <dgm:cxn modelId="{31624694-0F20-844D-8E5D-8C69813F6D79}" type="presParOf" srcId="{D28FD5CE-5ECE-6949-8ECC-0CB928135FE1}" destId="{9A4F59D3-23CA-A148-BABB-67826A95FF15}" srcOrd="9" destOrd="0" presId="urn:microsoft.com/office/officeart/2005/8/layout/orgChart1"/>
    <dgm:cxn modelId="{ABBB833B-8F76-5D41-9D8B-832033229EF7}" type="presParOf" srcId="{9A4F59D3-23CA-A148-BABB-67826A95FF15}" destId="{24E1BAF9-5512-694D-A8BA-11ECFCB71EFE}" srcOrd="0" destOrd="0" presId="urn:microsoft.com/office/officeart/2005/8/layout/orgChart1"/>
    <dgm:cxn modelId="{8E6EB01D-8FC4-0D4E-BEA7-C96F9C29A6C0}" type="presParOf" srcId="{24E1BAF9-5512-694D-A8BA-11ECFCB71EFE}" destId="{6692B6BF-1F12-F94D-9D45-5888F78983B6}" srcOrd="0" destOrd="0" presId="urn:microsoft.com/office/officeart/2005/8/layout/orgChart1"/>
    <dgm:cxn modelId="{E39766E0-D248-FE4A-9DE6-2BBDA0CE833B}" type="presParOf" srcId="{24E1BAF9-5512-694D-A8BA-11ECFCB71EFE}" destId="{5AF4B519-5264-3648-8161-102B8E73BF15}" srcOrd="1" destOrd="0" presId="urn:microsoft.com/office/officeart/2005/8/layout/orgChart1"/>
    <dgm:cxn modelId="{2C825714-E6EF-FE4D-873A-2F314C6D64BC}" type="presParOf" srcId="{9A4F59D3-23CA-A148-BABB-67826A95FF15}" destId="{256D11CF-4153-BC4A-A2D0-7E70A770161E}" srcOrd="1" destOrd="0" presId="urn:microsoft.com/office/officeart/2005/8/layout/orgChart1"/>
    <dgm:cxn modelId="{F068E75F-7571-1941-B9F0-2759A5D168CD}" type="presParOf" srcId="{9A4F59D3-23CA-A148-BABB-67826A95FF15}" destId="{4851C257-D4DC-3449-BD48-F1EE5EEC9533}" srcOrd="2" destOrd="0" presId="urn:microsoft.com/office/officeart/2005/8/layout/orgChart1"/>
    <dgm:cxn modelId="{165FE864-80B7-F04B-AFD2-0CFE9A443BD2}" type="presParOf" srcId="{D28FD5CE-5ECE-6949-8ECC-0CB928135FE1}" destId="{765783A9-B5F3-5341-80E4-75022E90E4C4}" srcOrd="10" destOrd="0" presId="urn:microsoft.com/office/officeart/2005/8/layout/orgChart1"/>
    <dgm:cxn modelId="{37E922DB-1182-514A-A649-872C1A04C76D}" type="presParOf" srcId="{D28FD5CE-5ECE-6949-8ECC-0CB928135FE1}" destId="{5B02F9B9-2824-1749-95A6-CFF72F97F622}" srcOrd="11" destOrd="0" presId="urn:microsoft.com/office/officeart/2005/8/layout/orgChart1"/>
    <dgm:cxn modelId="{520CD26B-E530-1848-836A-CAF5F8780AF6}" type="presParOf" srcId="{5B02F9B9-2824-1749-95A6-CFF72F97F622}" destId="{7DE20344-4ABD-224A-9887-395C27B024DC}" srcOrd="0" destOrd="0" presId="urn:microsoft.com/office/officeart/2005/8/layout/orgChart1"/>
    <dgm:cxn modelId="{3ECC8260-BAF5-2949-87AD-B8B14414CBA7}" type="presParOf" srcId="{7DE20344-4ABD-224A-9887-395C27B024DC}" destId="{6D02237F-C5B0-FC4D-AC5A-4DD0609D2D68}" srcOrd="0" destOrd="0" presId="urn:microsoft.com/office/officeart/2005/8/layout/orgChart1"/>
    <dgm:cxn modelId="{41211FE0-DD4A-7541-A642-A47F44DA3692}" type="presParOf" srcId="{7DE20344-4ABD-224A-9887-395C27B024DC}" destId="{4F1DF3D2-16CF-D041-9FC8-B41AA98E3515}" srcOrd="1" destOrd="0" presId="urn:microsoft.com/office/officeart/2005/8/layout/orgChart1"/>
    <dgm:cxn modelId="{AEE2CF6F-3CBC-2B43-AE52-13BC238C014C}" type="presParOf" srcId="{5B02F9B9-2824-1749-95A6-CFF72F97F622}" destId="{0BCF1F6F-0A65-3A47-A5FD-0CF2CFB66BFD}" srcOrd="1" destOrd="0" presId="urn:microsoft.com/office/officeart/2005/8/layout/orgChart1"/>
    <dgm:cxn modelId="{1E376FB8-523F-484A-9B3F-E6CBB40AAC65}" type="presParOf" srcId="{5B02F9B9-2824-1749-95A6-CFF72F97F622}" destId="{387A5605-9F16-1447-9892-6F9209F83EE9}" srcOrd="2" destOrd="0" presId="urn:microsoft.com/office/officeart/2005/8/layout/orgChart1"/>
    <dgm:cxn modelId="{FFB9FB05-F275-E140-8840-B64C7E786918}" type="presParOf" srcId="{D28FD5CE-5ECE-6949-8ECC-0CB928135FE1}" destId="{94CA3869-4B87-5443-8F5B-CDBC7F42272C}" srcOrd="12" destOrd="0" presId="urn:microsoft.com/office/officeart/2005/8/layout/orgChart1"/>
    <dgm:cxn modelId="{AD587920-5C8A-F745-97FE-429A392292E5}" type="presParOf" srcId="{D28FD5CE-5ECE-6949-8ECC-0CB928135FE1}" destId="{64BD2B2D-2526-3D45-B4B7-DBC1855E4A55}" srcOrd="13" destOrd="0" presId="urn:microsoft.com/office/officeart/2005/8/layout/orgChart1"/>
    <dgm:cxn modelId="{D1FF3600-9EDC-6542-90CE-1D9E80DF3F93}" type="presParOf" srcId="{64BD2B2D-2526-3D45-B4B7-DBC1855E4A55}" destId="{EB820538-9BC2-E648-82D2-3D43C448E210}" srcOrd="0" destOrd="0" presId="urn:microsoft.com/office/officeart/2005/8/layout/orgChart1"/>
    <dgm:cxn modelId="{AFA19FC1-FA33-EB4D-93B8-9795B5086D33}" type="presParOf" srcId="{EB820538-9BC2-E648-82D2-3D43C448E210}" destId="{956B232D-8803-2940-A931-FD4542DA8733}" srcOrd="0" destOrd="0" presId="urn:microsoft.com/office/officeart/2005/8/layout/orgChart1"/>
    <dgm:cxn modelId="{6DA22EB8-7835-A346-B2DE-4A91409C4608}" type="presParOf" srcId="{EB820538-9BC2-E648-82D2-3D43C448E210}" destId="{BB899793-05C2-AB40-B1DE-7ED51D699C59}" srcOrd="1" destOrd="0" presId="urn:microsoft.com/office/officeart/2005/8/layout/orgChart1"/>
    <dgm:cxn modelId="{FBAB2B18-92EF-EC46-B971-3773AF50F0A4}" type="presParOf" srcId="{64BD2B2D-2526-3D45-B4B7-DBC1855E4A55}" destId="{D71EEB2E-D729-FA40-B2CA-F54DAFE88FB9}" srcOrd="1" destOrd="0" presId="urn:microsoft.com/office/officeart/2005/8/layout/orgChart1"/>
    <dgm:cxn modelId="{4E0BFE50-2236-834B-BD7E-B82694DFABA2}" type="presParOf" srcId="{64BD2B2D-2526-3D45-B4B7-DBC1855E4A55}" destId="{CE75AA0D-31EA-B94D-8A38-B67CB88680F5}" srcOrd="2" destOrd="0" presId="urn:microsoft.com/office/officeart/2005/8/layout/orgChart1"/>
    <dgm:cxn modelId="{8BBAA30C-2941-1D40-9906-0574135EF54E}" type="presParOf" srcId="{6B06379B-FF4C-F04F-AF04-3B65C6343DDA}" destId="{FEEFA26F-A092-664E-B843-419FF77FB519}" srcOrd="2" destOrd="0" presId="urn:microsoft.com/office/officeart/2005/8/layout/orgChart1"/>
    <dgm:cxn modelId="{B376C12F-7CEC-224C-A788-93E16B5E2DBF}" type="presParOf" srcId="{FEEFA26F-A092-664E-B843-419FF77FB519}" destId="{D1FDF56F-1DC0-C34C-9009-A5E1A3B5C7F9}" srcOrd="0" destOrd="0" presId="urn:microsoft.com/office/officeart/2005/8/layout/orgChart1"/>
    <dgm:cxn modelId="{9ABA17BF-F7DA-854A-A016-4580D045569A}" type="presParOf" srcId="{FEEFA26F-A092-664E-B843-419FF77FB519}" destId="{766A7A75-3AE8-9447-9C54-1D710053AA3A}" srcOrd="1" destOrd="0" presId="urn:microsoft.com/office/officeart/2005/8/layout/orgChart1"/>
    <dgm:cxn modelId="{591D9A56-91BB-0843-8831-3134FAC320ED}" type="presParOf" srcId="{766A7A75-3AE8-9447-9C54-1D710053AA3A}" destId="{DB6FA3CE-F239-204D-BF4F-27A2E194A493}" srcOrd="0" destOrd="0" presId="urn:microsoft.com/office/officeart/2005/8/layout/orgChart1"/>
    <dgm:cxn modelId="{B345CFB0-04DD-1846-9BDA-D69D54D7865C}" type="presParOf" srcId="{DB6FA3CE-F239-204D-BF4F-27A2E194A493}" destId="{A3542AA2-03FF-E64C-89A7-2D4F967970F0}" srcOrd="0" destOrd="0" presId="urn:microsoft.com/office/officeart/2005/8/layout/orgChart1"/>
    <dgm:cxn modelId="{EAA268B5-BE15-3E48-B375-92A0EA659E36}" type="presParOf" srcId="{DB6FA3CE-F239-204D-BF4F-27A2E194A493}" destId="{451E6962-C477-9A49-983F-ABEB0A9FECA3}" srcOrd="1" destOrd="0" presId="urn:microsoft.com/office/officeart/2005/8/layout/orgChart1"/>
    <dgm:cxn modelId="{64A73963-7E50-9245-A579-B8C4F23959C4}" type="presParOf" srcId="{766A7A75-3AE8-9447-9C54-1D710053AA3A}" destId="{2090B736-839C-C24A-9D57-5E34790FB272}" srcOrd="1" destOrd="0" presId="urn:microsoft.com/office/officeart/2005/8/layout/orgChart1"/>
    <dgm:cxn modelId="{42220137-6AB8-9348-AFAD-ACFD8352D205}" type="presParOf" srcId="{766A7A75-3AE8-9447-9C54-1D710053AA3A}" destId="{1C2FEB4C-3580-964C-9FD6-9B7FED2341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436B88-5704-B144-AF50-EAEA7FAE7F9B}" type="doc">
      <dgm:prSet loTypeId="urn:microsoft.com/office/officeart/2005/8/layout/arrow5" loCatId="" qsTypeId="urn:microsoft.com/office/officeart/2005/8/quickstyle/simple4" qsCatId="simple" csTypeId="urn:microsoft.com/office/officeart/2005/8/colors/colorful2" csCatId="colorful" phldr="1"/>
      <dgm:spPr/>
      <dgm:t>
        <a:bodyPr/>
        <a:lstStyle/>
        <a:p>
          <a:endParaRPr lang="en-US"/>
        </a:p>
      </dgm:t>
    </dgm:pt>
    <dgm:pt modelId="{B7EEA5CA-EFE2-8548-B999-18A7A801E440}">
      <dgm:prSet phldrT="[Text]"/>
      <dgm:spPr/>
      <dgm:t>
        <a:bodyPr/>
        <a:lstStyle/>
        <a:p>
          <a:r>
            <a:rPr lang="en-US" dirty="0" smtClean="0">
              <a:solidFill>
                <a:srgbClr val="1F497D"/>
              </a:solidFill>
            </a:rPr>
            <a:t>Open Internet advocates</a:t>
          </a:r>
          <a:endParaRPr lang="en-US" dirty="0">
            <a:solidFill>
              <a:srgbClr val="1F497D"/>
            </a:solidFill>
          </a:endParaRPr>
        </a:p>
      </dgm:t>
    </dgm:pt>
    <dgm:pt modelId="{D5819A0D-40D9-714C-A742-A39E429DC3E9}" type="parTrans" cxnId="{E20B65A1-438B-EE44-9C8E-89020BD1CB01}">
      <dgm:prSet/>
      <dgm:spPr/>
      <dgm:t>
        <a:bodyPr/>
        <a:lstStyle/>
        <a:p>
          <a:endParaRPr lang="en-US"/>
        </a:p>
      </dgm:t>
    </dgm:pt>
    <dgm:pt modelId="{57EAF592-DEBF-2044-B962-B5A4BED97ED2}" type="sibTrans" cxnId="{E20B65A1-438B-EE44-9C8E-89020BD1CB01}">
      <dgm:prSet/>
      <dgm:spPr/>
      <dgm:t>
        <a:bodyPr/>
        <a:lstStyle/>
        <a:p>
          <a:endParaRPr lang="en-US"/>
        </a:p>
      </dgm:t>
    </dgm:pt>
    <dgm:pt modelId="{4A7DF927-660A-CA41-83BC-EC98ACCD4C48}">
      <dgm:prSet phldrT="[Text]"/>
      <dgm:spPr/>
      <dgm:t>
        <a:bodyPr/>
        <a:lstStyle/>
        <a:p>
          <a:r>
            <a:rPr lang="en-US" dirty="0" smtClean="0">
              <a:solidFill>
                <a:schemeClr val="accent2">
                  <a:lumMod val="75000"/>
                </a:schemeClr>
              </a:solidFill>
            </a:rPr>
            <a:t>Free market advocates</a:t>
          </a:r>
          <a:endParaRPr lang="en-US" dirty="0">
            <a:solidFill>
              <a:schemeClr val="accent2">
                <a:lumMod val="75000"/>
              </a:schemeClr>
            </a:solidFill>
          </a:endParaRPr>
        </a:p>
      </dgm:t>
    </dgm:pt>
    <dgm:pt modelId="{DBE32261-311D-AD46-82AD-88167D9A3E75}" type="parTrans" cxnId="{D7C9C72E-BFFE-664F-B641-8BF1F0BCAEF3}">
      <dgm:prSet/>
      <dgm:spPr/>
      <dgm:t>
        <a:bodyPr/>
        <a:lstStyle/>
        <a:p>
          <a:endParaRPr lang="en-US"/>
        </a:p>
      </dgm:t>
    </dgm:pt>
    <dgm:pt modelId="{ABE50639-5EA7-B845-8350-53225C133D49}" type="sibTrans" cxnId="{D7C9C72E-BFFE-664F-B641-8BF1F0BCAEF3}">
      <dgm:prSet/>
      <dgm:spPr/>
      <dgm:t>
        <a:bodyPr/>
        <a:lstStyle/>
        <a:p>
          <a:endParaRPr lang="en-US"/>
        </a:p>
      </dgm:t>
    </dgm:pt>
    <dgm:pt modelId="{7BA3A3A5-ACD7-2B46-AF72-48C3C5606C98}">
      <dgm:prSet phldrT="[Text]"/>
      <dgm:spPr/>
      <dgm:t>
        <a:bodyPr/>
        <a:lstStyle/>
        <a:p>
          <a:r>
            <a:rPr lang="en-US" dirty="0" smtClean="0">
              <a:solidFill>
                <a:srgbClr val="1F497D"/>
              </a:solidFill>
            </a:rPr>
            <a:t>no prioritization</a:t>
          </a:r>
          <a:endParaRPr lang="en-US" dirty="0">
            <a:solidFill>
              <a:srgbClr val="1F497D"/>
            </a:solidFill>
          </a:endParaRPr>
        </a:p>
      </dgm:t>
    </dgm:pt>
    <dgm:pt modelId="{8DDD7B16-6938-C442-9A3E-DA4409433B75}" type="parTrans" cxnId="{819D35BF-2FE7-984E-96D7-50F0E5051C41}">
      <dgm:prSet/>
      <dgm:spPr/>
      <dgm:t>
        <a:bodyPr/>
        <a:lstStyle/>
        <a:p>
          <a:endParaRPr lang="en-US"/>
        </a:p>
      </dgm:t>
    </dgm:pt>
    <dgm:pt modelId="{A4BB96A9-A56D-304D-B597-44BC5DE9DABF}" type="sibTrans" cxnId="{819D35BF-2FE7-984E-96D7-50F0E5051C41}">
      <dgm:prSet/>
      <dgm:spPr/>
      <dgm:t>
        <a:bodyPr/>
        <a:lstStyle/>
        <a:p>
          <a:endParaRPr lang="en-US"/>
        </a:p>
      </dgm:t>
    </dgm:pt>
    <dgm:pt modelId="{D5771B04-06D5-C641-815D-49FAB1B12D84}">
      <dgm:prSet phldrT="[Text]"/>
      <dgm:spPr/>
      <dgm:t>
        <a:bodyPr/>
        <a:lstStyle/>
        <a:p>
          <a:r>
            <a:rPr lang="en-US" dirty="0" smtClean="0">
              <a:solidFill>
                <a:srgbClr val="1F497D"/>
              </a:solidFill>
            </a:rPr>
            <a:t>flat rates</a:t>
          </a:r>
          <a:endParaRPr lang="en-US" dirty="0">
            <a:solidFill>
              <a:srgbClr val="1F497D"/>
            </a:solidFill>
          </a:endParaRPr>
        </a:p>
      </dgm:t>
    </dgm:pt>
    <dgm:pt modelId="{1935DEF4-C6D9-F740-8259-CD55984CF33C}" type="parTrans" cxnId="{738B6C4C-DC10-F140-9E59-26C05D4E3FB1}">
      <dgm:prSet/>
      <dgm:spPr/>
      <dgm:t>
        <a:bodyPr/>
        <a:lstStyle/>
        <a:p>
          <a:endParaRPr lang="en-US"/>
        </a:p>
      </dgm:t>
    </dgm:pt>
    <dgm:pt modelId="{92599A30-4759-EA44-B990-A2F5BAEDBB94}" type="sibTrans" cxnId="{738B6C4C-DC10-F140-9E59-26C05D4E3FB1}">
      <dgm:prSet/>
      <dgm:spPr/>
      <dgm:t>
        <a:bodyPr/>
        <a:lstStyle/>
        <a:p>
          <a:endParaRPr lang="en-US"/>
        </a:p>
      </dgm:t>
    </dgm:pt>
    <dgm:pt modelId="{78AAFCB4-76F7-3F49-B3FA-89675D5CDF22}">
      <dgm:prSet phldrT="[Text]"/>
      <dgm:spPr/>
      <dgm:t>
        <a:bodyPr/>
        <a:lstStyle/>
        <a:p>
          <a:r>
            <a:rPr lang="en-US" dirty="0" smtClean="0">
              <a:solidFill>
                <a:srgbClr val="1F497D"/>
              </a:solidFill>
            </a:rPr>
            <a:t>all networks</a:t>
          </a:r>
          <a:endParaRPr lang="en-US" dirty="0">
            <a:solidFill>
              <a:srgbClr val="1F497D"/>
            </a:solidFill>
          </a:endParaRPr>
        </a:p>
      </dgm:t>
    </dgm:pt>
    <dgm:pt modelId="{BBF2F772-AD40-CA42-A4DB-83D08187F616}" type="parTrans" cxnId="{89B1B4AB-1654-0042-95F0-AAC2E60D4EA6}">
      <dgm:prSet/>
      <dgm:spPr/>
      <dgm:t>
        <a:bodyPr/>
        <a:lstStyle/>
        <a:p>
          <a:endParaRPr lang="en-US"/>
        </a:p>
      </dgm:t>
    </dgm:pt>
    <dgm:pt modelId="{5FE1A5E7-517C-8141-996F-19E847BDC001}" type="sibTrans" cxnId="{89B1B4AB-1654-0042-95F0-AAC2E60D4EA6}">
      <dgm:prSet/>
      <dgm:spPr/>
      <dgm:t>
        <a:bodyPr/>
        <a:lstStyle/>
        <a:p>
          <a:endParaRPr lang="en-US"/>
        </a:p>
      </dgm:t>
    </dgm:pt>
    <dgm:pt modelId="{2648653B-AED2-A941-8981-6FC20D04F35C}">
      <dgm:prSet phldrT="[Text]"/>
      <dgm:spPr/>
      <dgm:t>
        <a:bodyPr/>
        <a:lstStyle/>
        <a:p>
          <a:r>
            <a:rPr lang="en-US" dirty="0" smtClean="0">
              <a:solidFill>
                <a:schemeClr val="accent2">
                  <a:lumMod val="75000"/>
                </a:schemeClr>
              </a:solidFill>
            </a:rPr>
            <a:t>no real problem</a:t>
          </a:r>
          <a:endParaRPr lang="en-US" dirty="0">
            <a:solidFill>
              <a:schemeClr val="accent2">
                <a:lumMod val="75000"/>
              </a:schemeClr>
            </a:solidFill>
          </a:endParaRPr>
        </a:p>
      </dgm:t>
    </dgm:pt>
    <dgm:pt modelId="{ADBF6FF3-7A96-A447-9B02-709FF4215FC6}" type="parTrans" cxnId="{0CF3F02C-CE8C-4541-A779-F973CB73B88F}">
      <dgm:prSet/>
      <dgm:spPr/>
      <dgm:t>
        <a:bodyPr/>
        <a:lstStyle/>
        <a:p>
          <a:endParaRPr lang="en-US"/>
        </a:p>
      </dgm:t>
    </dgm:pt>
    <dgm:pt modelId="{4FB2D0B8-D812-474C-B99A-046CB92DF0EE}" type="sibTrans" cxnId="{0CF3F02C-CE8C-4541-A779-F973CB73B88F}">
      <dgm:prSet/>
      <dgm:spPr/>
      <dgm:t>
        <a:bodyPr/>
        <a:lstStyle/>
        <a:p>
          <a:endParaRPr lang="en-US"/>
        </a:p>
      </dgm:t>
    </dgm:pt>
    <dgm:pt modelId="{93DB4E9B-03C6-7845-B69C-4C598FCF9689}">
      <dgm:prSet phldrT="[Text]"/>
      <dgm:spPr/>
      <dgm:t>
        <a:bodyPr/>
        <a:lstStyle/>
        <a:p>
          <a:r>
            <a:rPr lang="en-US" dirty="0" smtClean="0">
              <a:solidFill>
                <a:schemeClr val="accent2">
                  <a:lumMod val="75000"/>
                </a:schemeClr>
              </a:solidFill>
            </a:rPr>
            <a:t>allow any business arrangement</a:t>
          </a:r>
          <a:endParaRPr lang="en-US" dirty="0">
            <a:solidFill>
              <a:schemeClr val="accent2">
                <a:lumMod val="75000"/>
              </a:schemeClr>
            </a:solidFill>
          </a:endParaRPr>
        </a:p>
      </dgm:t>
    </dgm:pt>
    <dgm:pt modelId="{5AE5165D-E2AF-6A45-89BC-7F6A1E4E7D1C}" type="parTrans" cxnId="{EA7BDCE5-725D-384D-B68E-A5701DE5270E}">
      <dgm:prSet/>
      <dgm:spPr/>
      <dgm:t>
        <a:bodyPr/>
        <a:lstStyle/>
        <a:p>
          <a:endParaRPr lang="en-US"/>
        </a:p>
      </dgm:t>
    </dgm:pt>
    <dgm:pt modelId="{2379C7B2-5E8F-CE46-90B2-53135209AC03}" type="sibTrans" cxnId="{EA7BDCE5-725D-384D-B68E-A5701DE5270E}">
      <dgm:prSet/>
      <dgm:spPr/>
      <dgm:t>
        <a:bodyPr/>
        <a:lstStyle/>
        <a:p>
          <a:endParaRPr lang="en-US"/>
        </a:p>
      </dgm:t>
    </dgm:pt>
    <dgm:pt modelId="{AD80F241-A800-1244-8D40-100033A410ED}">
      <dgm:prSet phldrT="[Text]"/>
      <dgm:spPr/>
      <dgm:t>
        <a:bodyPr/>
        <a:lstStyle/>
        <a:p>
          <a:r>
            <a:rPr lang="en-US" dirty="0" smtClean="0">
              <a:solidFill>
                <a:schemeClr val="accent2">
                  <a:lumMod val="75000"/>
                </a:schemeClr>
              </a:solidFill>
            </a:rPr>
            <a:t>“it’s my network”</a:t>
          </a:r>
          <a:endParaRPr lang="en-US" dirty="0">
            <a:solidFill>
              <a:schemeClr val="accent2">
                <a:lumMod val="75000"/>
              </a:schemeClr>
            </a:solidFill>
          </a:endParaRPr>
        </a:p>
      </dgm:t>
    </dgm:pt>
    <dgm:pt modelId="{A55B011F-35E8-2549-8AA5-46C1D81BF7DD}" type="parTrans" cxnId="{80A3952D-DFFC-9942-82DE-26793F8E26D1}">
      <dgm:prSet/>
      <dgm:spPr/>
      <dgm:t>
        <a:bodyPr/>
        <a:lstStyle/>
        <a:p>
          <a:endParaRPr lang="en-US"/>
        </a:p>
      </dgm:t>
    </dgm:pt>
    <dgm:pt modelId="{17AB708F-11BE-774C-9746-5B4BDD88E536}" type="sibTrans" cxnId="{80A3952D-DFFC-9942-82DE-26793F8E26D1}">
      <dgm:prSet/>
      <dgm:spPr/>
      <dgm:t>
        <a:bodyPr/>
        <a:lstStyle/>
        <a:p>
          <a:endParaRPr lang="en-US"/>
        </a:p>
      </dgm:t>
    </dgm:pt>
    <dgm:pt modelId="{BCE0AA71-4904-EF49-B22D-D00178D3FBFD}">
      <dgm:prSet phldrT="[Text]"/>
      <dgm:spPr/>
      <dgm:t>
        <a:bodyPr/>
        <a:lstStyle/>
        <a:p>
          <a:r>
            <a:rPr lang="en-US" dirty="0" smtClean="0">
              <a:solidFill>
                <a:schemeClr val="accent2">
                  <a:lumMod val="75000"/>
                </a:schemeClr>
              </a:solidFill>
            </a:rPr>
            <a:t>use anti-monopoly laws if needed</a:t>
          </a:r>
          <a:endParaRPr lang="en-US" dirty="0">
            <a:solidFill>
              <a:schemeClr val="accent2">
                <a:lumMod val="75000"/>
              </a:schemeClr>
            </a:solidFill>
          </a:endParaRPr>
        </a:p>
      </dgm:t>
    </dgm:pt>
    <dgm:pt modelId="{95910619-A893-3248-A42E-BCE1F217E410}" type="parTrans" cxnId="{4CC9043B-8F1B-A343-AAAD-2727BFFA2CA5}">
      <dgm:prSet/>
      <dgm:spPr/>
    </dgm:pt>
    <dgm:pt modelId="{4CB57CBE-A204-E04E-A8E9-B1CBB6E222CA}" type="sibTrans" cxnId="{4CC9043B-8F1B-A343-AAAD-2727BFFA2CA5}">
      <dgm:prSet/>
      <dgm:spPr/>
    </dgm:pt>
    <dgm:pt modelId="{E67FEB69-B631-3044-AA3B-A27F20D15680}" type="pres">
      <dgm:prSet presAssocID="{D1436B88-5704-B144-AF50-EAEA7FAE7F9B}" presName="diagram" presStyleCnt="0">
        <dgm:presLayoutVars>
          <dgm:dir/>
          <dgm:resizeHandles val="exact"/>
        </dgm:presLayoutVars>
      </dgm:prSet>
      <dgm:spPr/>
      <dgm:t>
        <a:bodyPr/>
        <a:lstStyle/>
        <a:p>
          <a:endParaRPr lang="en-US"/>
        </a:p>
      </dgm:t>
    </dgm:pt>
    <dgm:pt modelId="{9FF02057-8D51-F74A-8B73-5FB3DDAC484F}" type="pres">
      <dgm:prSet presAssocID="{B7EEA5CA-EFE2-8548-B999-18A7A801E440}" presName="arrow" presStyleLbl="node1" presStyleIdx="0" presStyleCnt="2">
        <dgm:presLayoutVars>
          <dgm:bulletEnabled val="1"/>
        </dgm:presLayoutVars>
      </dgm:prSet>
      <dgm:spPr/>
      <dgm:t>
        <a:bodyPr/>
        <a:lstStyle/>
        <a:p>
          <a:endParaRPr lang="en-US"/>
        </a:p>
      </dgm:t>
    </dgm:pt>
    <dgm:pt modelId="{63230C7E-B294-4E4E-B9C2-25ED04CE771A}" type="pres">
      <dgm:prSet presAssocID="{4A7DF927-660A-CA41-83BC-EC98ACCD4C48}" presName="arrow" presStyleLbl="node1" presStyleIdx="1" presStyleCnt="2">
        <dgm:presLayoutVars>
          <dgm:bulletEnabled val="1"/>
        </dgm:presLayoutVars>
      </dgm:prSet>
      <dgm:spPr/>
      <dgm:t>
        <a:bodyPr/>
        <a:lstStyle/>
        <a:p>
          <a:endParaRPr lang="en-US"/>
        </a:p>
      </dgm:t>
    </dgm:pt>
  </dgm:ptLst>
  <dgm:cxnLst>
    <dgm:cxn modelId="{4CC9043B-8F1B-A343-AAAD-2727BFFA2CA5}" srcId="{4A7DF927-660A-CA41-83BC-EC98ACCD4C48}" destId="{BCE0AA71-4904-EF49-B22D-D00178D3FBFD}" srcOrd="3" destOrd="0" parTransId="{95910619-A893-3248-A42E-BCE1F217E410}" sibTransId="{4CB57CBE-A204-E04E-A8E9-B1CBB6E222CA}"/>
    <dgm:cxn modelId="{19B6724B-94A8-404D-9F49-53D80B898BE2}" type="presOf" srcId="{78AAFCB4-76F7-3F49-B3FA-89675D5CDF22}" destId="{9FF02057-8D51-F74A-8B73-5FB3DDAC484F}" srcOrd="0" destOrd="3" presId="urn:microsoft.com/office/officeart/2005/8/layout/arrow5"/>
    <dgm:cxn modelId="{738B6C4C-DC10-F140-9E59-26C05D4E3FB1}" srcId="{B7EEA5CA-EFE2-8548-B999-18A7A801E440}" destId="{D5771B04-06D5-C641-815D-49FAB1B12D84}" srcOrd="1" destOrd="0" parTransId="{1935DEF4-C6D9-F740-8259-CD55984CF33C}" sibTransId="{92599A30-4759-EA44-B990-A2F5BAEDBB94}"/>
    <dgm:cxn modelId="{2A6E1F34-A205-184B-802F-2D5AB99541D8}" type="presOf" srcId="{AD80F241-A800-1244-8D40-100033A410ED}" destId="{63230C7E-B294-4E4E-B9C2-25ED04CE771A}" srcOrd="0" destOrd="3" presId="urn:microsoft.com/office/officeart/2005/8/layout/arrow5"/>
    <dgm:cxn modelId="{729D2B33-B51A-7043-B588-1A944EB00425}" type="presOf" srcId="{2648653B-AED2-A941-8981-6FC20D04F35C}" destId="{63230C7E-B294-4E4E-B9C2-25ED04CE771A}" srcOrd="0" destOrd="1" presId="urn:microsoft.com/office/officeart/2005/8/layout/arrow5"/>
    <dgm:cxn modelId="{EA7BDCE5-725D-384D-B68E-A5701DE5270E}" srcId="{4A7DF927-660A-CA41-83BC-EC98ACCD4C48}" destId="{93DB4E9B-03C6-7845-B69C-4C598FCF9689}" srcOrd="1" destOrd="0" parTransId="{5AE5165D-E2AF-6A45-89BC-7F6A1E4E7D1C}" sibTransId="{2379C7B2-5E8F-CE46-90B2-53135209AC03}"/>
    <dgm:cxn modelId="{87752F67-BE34-1049-8405-E9542B7542C4}" type="presOf" srcId="{4A7DF927-660A-CA41-83BC-EC98ACCD4C48}" destId="{63230C7E-B294-4E4E-B9C2-25ED04CE771A}" srcOrd="0" destOrd="0" presId="urn:microsoft.com/office/officeart/2005/8/layout/arrow5"/>
    <dgm:cxn modelId="{F9B78AA6-4AD4-D84B-ACAC-F1370B25ED7E}" type="presOf" srcId="{7BA3A3A5-ACD7-2B46-AF72-48C3C5606C98}" destId="{9FF02057-8D51-F74A-8B73-5FB3DDAC484F}" srcOrd="0" destOrd="1" presId="urn:microsoft.com/office/officeart/2005/8/layout/arrow5"/>
    <dgm:cxn modelId="{A606A4B0-23DB-D34A-BA7A-C7791FA574E5}" type="presOf" srcId="{D5771B04-06D5-C641-815D-49FAB1B12D84}" destId="{9FF02057-8D51-F74A-8B73-5FB3DDAC484F}" srcOrd="0" destOrd="2" presId="urn:microsoft.com/office/officeart/2005/8/layout/arrow5"/>
    <dgm:cxn modelId="{E20B65A1-438B-EE44-9C8E-89020BD1CB01}" srcId="{D1436B88-5704-B144-AF50-EAEA7FAE7F9B}" destId="{B7EEA5CA-EFE2-8548-B999-18A7A801E440}" srcOrd="0" destOrd="0" parTransId="{D5819A0D-40D9-714C-A742-A39E429DC3E9}" sibTransId="{57EAF592-DEBF-2044-B962-B5A4BED97ED2}"/>
    <dgm:cxn modelId="{278DED39-DC35-F241-8345-7815D59CB730}" type="presOf" srcId="{D1436B88-5704-B144-AF50-EAEA7FAE7F9B}" destId="{E67FEB69-B631-3044-AA3B-A27F20D15680}" srcOrd="0" destOrd="0" presId="urn:microsoft.com/office/officeart/2005/8/layout/arrow5"/>
    <dgm:cxn modelId="{920C629F-E93F-F343-9E0E-9379E619D0C7}" type="presOf" srcId="{BCE0AA71-4904-EF49-B22D-D00178D3FBFD}" destId="{63230C7E-B294-4E4E-B9C2-25ED04CE771A}" srcOrd="0" destOrd="4" presId="urn:microsoft.com/office/officeart/2005/8/layout/arrow5"/>
    <dgm:cxn modelId="{80A3952D-DFFC-9942-82DE-26793F8E26D1}" srcId="{4A7DF927-660A-CA41-83BC-EC98ACCD4C48}" destId="{AD80F241-A800-1244-8D40-100033A410ED}" srcOrd="2" destOrd="0" parTransId="{A55B011F-35E8-2549-8AA5-46C1D81BF7DD}" sibTransId="{17AB708F-11BE-774C-9746-5B4BDD88E536}"/>
    <dgm:cxn modelId="{A50E6168-EC16-5F4B-AB33-D9958DF255C8}" type="presOf" srcId="{93DB4E9B-03C6-7845-B69C-4C598FCF9689}" destId="{63230C7E-B294-4E4E-B9C2-25ED04CE771A}" srcOrd="0" destOrd="2" presId="urn:microsoft.com/office/officeart/2005/8/layout/arrow5"/>
    <dgm:cxn modelId="{819D35BF-2FE7-984E-96D7-50F0E5051C41}" srcId="{B7EEA5CA-EFE2-8548-B999-18A7A801E440}" destId="{7BA3A3A5-ACD7-2B46-AF72-48C3C5606C98}" srcOrd="0" destOrd="0" parTransId="{8DDD7B16-6938-C442-9A3E-DA4409433B75}" sibTransId="{A4BB96A9-A56D-304D-B597-44BC5DE9DABF}"/>
    <dgm:cxn modelId="{34DA6271-33CD-4B42-AB96-403709A819F4}" type="presOf" srcId="{B7EEA5CA-EFE2-8548-B999-18A7A801E440}" destId="{9FF02057-8D51-F74A-8B73-5FB3DDAC484F}" srcOrd="0" destOrd="0" presId="urn:microsoft.com/office/officeart/2005/8/layout/arrow5"/>
    <dgm:cxn modelId="{D7C9C72E-BFFE-664F-B641-8BF1F0BCAEF3}" srcId="{D1436B88-5704-B144-AF50-EAEA7FAE7F9B}" destId="{4A7DF927-660A-CA41-83BC-EC98ACCD4C48}" srcOrd="1" destOrd="0" parTransId="{DBE32261-311D-AD46-82AD-88167D9A3E75}" sibTransId="{ABE50639-5EA7-B845-8350-53225C133D49}"/>
    <dgm:cxn modelId="{0CF3F02C-CE8C-4541-A779-F973CB73B88F}" srcId="{4A7DF927-660A-CA41-83BC-EC98ACCD4C48}" destId="{2648653B-AED2-A941-8981-6FC20D04F35C}" srcOrd="0" destOrd="0" parTransId="{ADBF6FF3-7A96-A447-9B02-709FF4215FC6}" sibTransId="{4FB2D0B8-D812-474C-B99A-046CB92DF0EE}"/>
    <dgm:cxn modelId="{89B1B4AB-1654-0042-95F0-AAC2E60D4EA6}" srcId="{B7EEA5CA-EFE2-8548-B999-18A7A801E440}" destId="{78AAFCB4-76F7-3F49-B3FA-89675D5CDF22}" srcOrd="2" destOrd="0" parTransId="{BBF2F772-AD40-CA42-A4DB-83D08187F616}" sibTransId="{5FE1A5E7-517C-8141-996F-19E847BDC001}"/>
    <dgm:cxn modelId="{6FBEB13E-863D-C741-BF8B-5DB3666CCEEB}" type="presParOf" srcId="{E67FEB69-B631-3044-AA3B-A27F20D15680}" destId="{9FF02057-8D51-F74A-8B73-5FB3DDAC484F}" srcOrd="0" destOrd="0" presId="urn:microsoft.com/office/officeart/2005/8/layout/arrow5"/>
    <dgm:cxn modelId="{CD12F83F-AAD2-9A48-BD32-2F96484386DD}" type="presParOf" srcId="{E67FEB69-B631-3044-AA3B-A27F20D15680}" destId="{63230C7E-B294-4E4E-B9C2-25ED04CE771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70AB8E-EEA1-724F-9CA2-76A6D9C320E0}"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1CE0420C-787A-5F4E-9113-707942001D21}">
      <dgm:prSet custT="1"/>
      <dgm:spPr/>
      <dgm:t>
        <a:bodyPr/>
        <a:lstStyle/>
        <a:p>
          <a:pPr rtl="0"/>
          <a:r>
            <a:rPr lang="en-US" sz="2000" b="1" dirty="0" smtClean="0">
              <a:solidFill>
                <a:srgbClr val="000000"/>
              </a:solidFill>
            </a:rPr>
            <a:t>Transparency. </a:t>
          </a:r>
          <a:r>
            <a:rPr lang="en-US" sz="2000" dirty="0" smtClean="0">
              <a:solidFill>
                <a:srgbClr val="000000"/>
              </a:solidFill>
            </a:rPr>
            <a:t>Fixed and mobile broadband providers must disclose the network management practices, performance characteristics, and terms and conditions of their broadband services;</a:t>
          </a:r>
          <a:endParaRPr lang="en-US" sz="2000" dirty="0">
            <a:solidFill>
              <a:srgbClr val="000000"/>
            </a:solidFill>
          </a:endParaRPr>
        </a:p>
      </dgm:t>
    </dgm:pt>
    <dgm:pt modelId="{CBEBB593-6FB2-104F-88AD-A448D2213369}" type="parTrans" cxnId="{8E54E95C-4C0B-E943-82DE-EC65F0C5B361}">
      <dgm:prSet/>
      <dgm:spPr/>
      <dgm:t>
        <a:bodyPr/>
        <a:lstStyle/>
        <a:p>
          <a:endParaRPr lang="en-US"/>
        </a:p>
      </dgm:t>
    </dgm:pt>
    <dgm:pt modelId="{39BEFF8F-4F97-594B-A34F-E5B155611408}" type="sibTrans" cxnId="{8E54E95C-4C0B-E943-82DE-EC65F0C5B361}">
      <dgm:prSet/>
      <dgm:spPr/>
      <dgm:t>
        <a:bodyPr/>
        <a:lstStyle/>
        <a:p>
          <a:endParaRPr lang="en-US"/>
        </a:p>
      </dgm:t>
    </dgm:pt>
    <dgm:pt modelId="{6B09C41A-2693-274B-983E-932E91D4A684}">
      <dgm:prSet custT="1"/>
      <dgm:spPr/>
      <dgm:t>
        <a:bodyPr/>
        <a:lstStyle/>
        <a:p>
          <a:pPr rtl="0"/>
          <a:r>
            <a:rPr lang="en-US" sz="1800" b="1" dirty="0" smtClean="0">
              <a:solidFill>
                <a:srgbClr val="1F497D"/>
              </a:solidFill>
            </a:rPr>
            <a:t>No blocking. </a:t>
          </a:r>
          <a:r>
            <a:rPr lang="en-US" sz="1800" dirty="0" smtClean="0">
              <a:solidFill>
                <a:srgbClr val="1F497D"/>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800" dirty="0">
            <a:solidFill>
              <a:srgbClr val="1F497D"/>
            </a:solidFill>
          </a:endParaRPr>
        </a:p>
      </dgm:t>
    </dgm:pt>
    <dgm:pt modelId="{FD33B7CA-D93C-7F44-AF9A-207E2B375DC9}" type="parTrans" cxnId="{20795510-228D-E24E-8E55-25451966E80C}">
      <dgm:prSet/>
      <dgm:spPr/>
      <dgm:t>
        <a:bodyPr/>
        <a:lstStyle/>
        <a:p>
          <a:endParaRPr lang="en-US"/>
        </a:p>
      </dgm:t>
    </dgm:pt>
    <dgm:pt modelId="{1E39F16F-4985-2547-97F5-028A7496CEAF}" type="sibTrans" cxnId="{20795510-228D-E24E-8E55-25451966E80C}">
      <dgm:prSet/>
      <dgm:spPr/>
      <dgm:t>
        <a:bodyPr/>
        <a:lstStyle/>
        <a:p>
          <a:endParaRPr lang="en-US"/>
        </a:p>
      </dgm:t>
    </dgm:pt>
    <dgm:pt modelId="{B262263F-3FDD-C346-A80B-70C0EDC37789}">
      <dgm:prSet/>
      <dgm:spPr/>
      <dgm:t>
        <a:bodyPr/>
        <a:lstStyle/>
        <a:p>
          <a:pPr rtl="0"/>
          <a:r>
            <a:rPr lang="en-US" b="1" dirty="0" smtClean="0">
              <a:solidFill>
                <a:srgbClr val="1F497D"/>
              </a:solidFill>
            </a:rPr>
            <a:t>No unreasonable discrimination. </a:t>
          </a:r>
          <a:r>
            <a:rPr lang="en-US" dirty="0" smtClean="0">
              <a:solidFill>
                <a:srgbClr val="1F497D"/>
              </a:solidFill>
            </a:rPr>
            <a:t>Fixed broadband providers may not unreasonably discriminate in transmitting lawful network traffic.</a:t>
          </a:r>
          <a:endParaRPr lang="en-US" dirty="0">
            <a:solidFill>
              <a:srgbClr val="1F497D"/>
            </a:solidFill>
          </a:endParaRPr>
        </a:p>
      </dgm:t>
    </dgm:pt>
    <dgm:pt modelId="{842276F9-17B5-C447-98E6-F27B56241ECD}" type="parTrans" cxnId="{7C28532C-AF31-ED44-BB34-F86BF3C459CB}">
      <dgm:prSet/>
      <dgm:spPr/>
      <dgm:t>
        <a:bodyPr/>
        <a:lstStyle/>
        <a:p>
          <a:endParaRPr lang="en-US"/>
        </a:p>
      </dgm:t>
    </dgm:pt>
    <dgm:pt modelId="{26702EE8-3538-C145-881A-1118EBA72825}" type="sibTrans" cxnId="{7C28532C-AF31-ED44-BB34-F86BF3C459CB}">
      <dgm:prSet/>
      <dgm:spPr/>
      <dgm:t>
        <a:bodyPr/>
        <a:lstStyle/>
        <a:p>
          <a:endParaRPr lang="en-US"/>
        </a:p>
      </dgm:t>
    </dgm:pt>
    <dgm:pt modelId="{ACDE6C26-D5BE-1C49-872B-EBE5B9180FC7}" type="pres">
      <dgm:prSet presAssocID="{6B70AB8E-EEA1-724F-9CA2-76A6D9C320E0}" presName="Name0" presStyleCnt="0">
        <dgm:presLayoutVars>
          <dgm:chMax val="7"/>
          <dgm:chPref val="7"/>
          <dgm:dir/>
        </dgm:presLayoutVars>
      </dgm:prSet>
      <dgm:spPr/>
      <dgm:t>
        <a:bodyPr/>
        <a:lstStyle/>
        <a:p>
          <a:endParaRPr lang="en-US"/>
        </a:p>
      </dgm:t>
    </dgm:pt>
    <dgm:pt modelId="{F40BCCE2-51E2-DD47-83C1-ABEB6D1B17D7}" type="pres">
      <dgm:prSet presAssocID="{6B70AB8E-EEA1-724F-9CA2-76A6D9C320E0}" presName="Name1" presStyleCnt="0"/>
      <dgm:spPr/>
    </dgm:pt>
    <dgm:pt modelId="{E9A87F80-D897-494D-BB40-5060791AAAFA}" type="pres">
      <dgm:prSet presAssocID="{6B70AB8E-EEA1-724F-9CA2-76A6D9C320E0}" presName="cycle" presStyleCnt="0"/>
      <dgm:spPr/>
    </dgm:pt>
    <dgm:pt modelId="{AB72D3EC-AFFD-F048-99E3-4F64083C1D63}" type="pres">
      <dgm:prSet presAssocID="{6B70AB8E-EEA1-724F-9CA2-76A6D9C320E0}" presName="srcNode" presStyleLbl="node1" presStyleIdx="0" presStyleCnt="3"/>
      <dgm:spPr/>
    </dgm:pt>
    <dgm:pt modelId="{8BBD1319-A4E3-874D-ABE6-AADA52D28887}" type="pres">
      <dgm:prSet presAssocID="{6B70AB8E-EEA1-724F-9CA2-76A6D9C320E0}" presName="conn" presStyleLbl="parChTrans1D2" presStyleIdx="0" presStyleCnt="1"/>
      <dgm:spPr/>
      <dgm:t>
        <a:bodyPr/>
        <a:lstStyle/>
        <a:p>
          <a:endParaRPr lang="en-US"/>
        </a:p>
      </dgm:t>
    </dgm:pt>
    <dgm:pt modelId="{6F19F057-69AA-5D4D-A78A-2925DFFAD5CA}" type="pres">
      <dgm:prSet presAssocID="{6B70AB8E-EEA1-724F-9CA2-76A6D9C320E0}" presName="extraNode" presStyleLbl="node1" presStyleIdx="0" presStyleCnt="3"/>
      <dgm:spPr/>
    </dgm:pt>
    <dgm:pt modelId="{31820FAB-48B9-6C4B-B880-03060E8D31E4}" type="pres">
      <dgm:prSet presAssocID="{6B70AB8E-EEA1-724F-9CA2-76A6D9C320E0}" presName="dstNode" presStyleLbl="node1" presStyleIdx="0" presStyleCnt="3"/>
      <dgm:spPr/>
    </dgm:pt>
    <dgm:pt modelId="{E03F7FE3-90F6-8C4B-A91E-0DC1660890E4}" type="pres">
      <dgm:prSet presAssocID="{1CE0420C-787A-5F4E-9113-707942001D21}" presName="text_1" presStyleLbl="node1" presStyleIdx="0" presStyleCnt="3" custScaleY="139859">
        <dgm:presLayoutVars>
          <dgm:bulletEnabled val="1"/>
        </dgm:presLayoutVars>
      </dgm:prSet>
      <dgm:spPr/>
      <dgm:t>
        <a:bodyPr/>
        <a:lstStyle/>
        <a:p>
          <a:endParaRPr lang="en-US"/>
        </a:p>
      </dgm:t>
    </dgm:pt>
    <dgm:pt modelId="{0404440F-7E8C-1F4B-BB63-6B37888B21BE}" type="pres">
      <dgm:prSet presAssocID="{1CE0420C-787A-5F4E-9113-707942001D21}" presName="accent_1" presStyleCnt="0"/>
      <dgm:spPr/>
    </dgm:pt>
    <dgm:pt modelId="{69AB5291-8A4F-6B43-95FB-AD91C757C757}" type="pres">
      <dgm:prSet presAssocID="{1CE0420C-787A-5F4E-9113-707942001D21}" presName="accentRepeatNode" presStyleLbl="solidFgAcc1" presStyleIdx="0" presStyleCnt="3"/>
      <dgm:spPr/>
    </dgm:pt>
    <dgm:pt modelId="{81AAB57A-FAB6-2D48-A21E-39134B781B06}" type="pres">
      <dgm:prSet presAssocID="{6B09C41A-2693-274B-983E-932E91D4A684}" presName="text_2" presStyleLbl="node1" presStyleIdx="1" presStyleCnt="3">
        <dgm:presLayoutVars>
          <dgm:bulletEnabled val="1"/>
        </dgm:presLayoutVars>
      </dgm:prSet>
      <dgm:spPr/>
      <dgm:t>
        <a:bodyPr/>
        <a:lstStyle/>
        <a:p>
          <a:endParaRPr lang="en-US"/>
        </a:p>
      </dgm:t>
    </dgm:pt>
    <dgm:pt modelId="{50BDDCEF-EDC2-D343-B3D2-C2E7F2BECB41}" type="pres">
      <dgm:prSet presAssocID="{6B09C41A-2693-274B-983E-932E91D4A684}" presName="accent_2" presStyleCnt="0"/>
      <dgm:spPr/>
    </dgm:pt>
    <dgm:pt modelId="{1A3711A9-989F-7745-A4E5-6BD644824D8F}" type="pres">
      <dgm:prSet presAssocID="{6B09C41A-2693-274B-983E-932E91D4A684}" presName="accentRepeatNode" presStyleLbl="solidFgAcc1" presStyleIdx="1" presStyleCnt="3"/>
      <dgm:spPr/>
    </dgm:pt>
    <dgm:pt modelId="{DA1B5214-B0A9-F346-BC9F-DD5397FF9CA1}" type="pres">
      <dgm:prSet presAssocID="{B262263F-3FDD-C346-A80B-70C0EDC37789}" presName="text_3" presStyleLbl="node1" presStyleIdx="2" presStyleCnt="3">
        <dgm:presLayoutVars>
          <dgm:bulletEnabled val="1"/>
        </dgm:presLayoutVars>
      </dgm:prSet>
      <dgm:spPr/>
      <dgm:t>
        <a:bodyPr/>
        <a:lstStyle/>
        <a:p>
          <a:endParaRPr lang="en-US"/>
        </a:p>
      </dgm:t>
    </dgm:pt>
    <dgm:pt modelId="{64013A86-CF97-1D48-B023-FB5CD1CB44EF}" type="pres">
      <dgm:prSet presAssocID="{B262263F-3FDD-C346-A80B-70C0EDC37789}" presName="accent_3" presStyleCnt="0"/>
      <dgm:spPr/>
    </dgm:pt>
    <dgm:pt modelId="{3DCC2DFC-68F1-514A-B15A-C75C5FBF5DEE}" type="pres">
      <dgm:prSet presAssocID="{B262263F-3FDD-C346-A80B-70C0EDC37789}" presName="accentRepeatNode" presStyleLbl="solidFgAcc1" presStyleIdx="2" presStyleCnt="3"/>
      <dgm:spPr/>
    </dgm:pt>
  </dgm:ptLst>
  <dgm:cxnLst>
    <dgm:cxn modelId="{7C28532C-AF31-ED44-BB34-F86BF3C459CB}" srcId="{6B70AB8E-EEA1-724F-9CA2-76A6D9C320E0}" destId="{B262263F-3FDD-C346-A80B-70C0EDC37789}" srcOrd="2" destOrd="0" parTransId="{842276F9-17B5-C447-98E6-F27B56241ECD}" sibTransId="{26702EE8-3538-C145-881A-1118EBA72825}"/>
    <dgm:cxn modelId="{0BA047DD-9BE9-FF44-BA0A-A5C7EAC01092}" type="presOf" srcId="{6B70AB8E-EEA1-724F-9CA2-76A6D9C320E0}" destId="{ACDE6C26-D5BE-1C49-872B-EBE5B9180FC7}" srcOrd="0" destOrd="0" presId="urn:microsoft.com/office/officeart/2008/layout/VerticalCurvedList"/>
    <dgm:cxn modelId="{8E54E95C-4C0B-E943-82DE-EC65F0C5B361}" srcId="{6B70AB8E-EEA1-724F-9CA2-76A6D9C320E0}" destId="{1CE0420C-787A-5F4E-9113-707942001D21}" srcOrd="0" destOrd="0" parTransId="{CBEBB593-6FB2-104F-88AD-A448D2213369}" sibTransId="{39BEFF8F-4F97-594B-A34F-E5B155611408}"/>
    <dgm:cxn modelId="{B515EE47-0113-CF4D-A100-8545AA88D49B}" type="presOf" srcId="{6B09C41A-2693-274B-983E-932E91D4A684}" destId="{81AAB57A-FAB6-2D48-A21E-39134B781B06}" srcOrd="0" destOrd="0" presId="urn:microsoft.com/office/officeart/2008/layout/VerticalCurvedList"/>
    <dgm:cxn modelId="{20795510-228D-E24E-8E55-25451966E80C}" srcId="{6B70AB8E-EEA1-724F-9CA2-76A6D9C320E0}" destId="{6B09C41A-2693-274B-983E-932E91D4A684}" srcOrd="1" destOrd="0" parTransId="{FD33B7CA-D93C-7F44-AF9A-207E2B375DC9}" sibTransId="{1E39F16F-4985-2547-97F5-028A7496CEAF}"/>
    <dgm:cxn modelId="{7CC0D0DB-AB87-954B-A2EE-D66C71F5A7DD}" type="presOf" srcId="{B262263F-3FDD-C346-A80B-70C0EDC37789}" destId="{DA1B5214-B0A9-F346-BC9F-DD5397FF9CA1}" srcOrd="0" destOrd="0" presId="urn:microsoft.com/office/officeart/2008/layout/VerticalCurvedList"/>
    <dgm:cxn modelId="{4635853F-CFFD-AD49-B317-CDB9025A2F5D}" type="presOf" srcId="{39BEFF8F-4F97-594B-A34F-E5B155611408}" destId="{8BBD1319-A4E3-874D-ABE6-AADA52D28887}" srcOrd="0" destOrd="0" presId="urn:microsoft.com/office/officeart/2008/layout/VerticalCurvedList"/>
    <dgm:cxn modelId="{F69A127A-7511-ED4B-92B4-BEDF754EFEAC}" type="presOf" srcId="{1CE0420C-787A-5F4E-9113-707942001D21}" destId="{E03F7FE3-90F6-8C4B-A91E-0DC1660890E4}" srcOrd="0" destOrd="0" presId="urn:microsoft.com/office/officeart/2008/layout/VerticalCurvedList"/>
    <dgm:cxn modelId="{6E956C37-4089-7E49-BF04-7502252AF597}" type="presParOf" srcId="{ACDE6C26-D5BE-1C49-872B-EBE5B9180FC7}" destId="{F40BCCE2-51E2-DD47-83C1-ABEB6D1B17D7}" srcOrd="0" destOrd="0" presId="urn:microsoft.com/office/officeart/2008/layout/VerticalCurvedList"/>
    <dgm:cxn modelId="{A258FC82-A6B2-A74D-BA47-B5539E33EF66}" type="presParOf" srcId="{F40BCCE2-51E2-DD47-83C1-ABEB6D1B17D7}" destId="{E9A87F80-D897-494D-BB40-5060791AAAFA}" srcOrd="0" destOrd="0" presId="urn:microsoft.com/office/officeart/2008/layout/VerticalCurvedList"/>
    <dgm:cxn modelId="{4F635325-A407-E549-BFA7-929BB7F476E4}" type="presParOf" srcId="{E9A87F80-D897-494D-BB40-5060791AAAFA}" destId="{AB72D3EC-AFFD-F048-99E3-4F64083C1D63}" srcOrd="0" destOrd="0" presId="urn:microsoft.com/office/officeart/2008/layout/VerticalCurvedList"/>
    <dgm:cxn modelId="{CB0712BA-0FAF-8B46-AE31-007092308D53}" type="presParOf" srcId="{E9A87F80-D897-494D-BB40-5060791AAAFA}" destId="{8BBD1319-A4E3-874D-ABE6-AADA52D28887}" srcOrd="1" destOrd="0" presId="urn:microsoft.com/office/officeart/2008/layout/VerticalCurvedList"/>
    <dgm:cxn modelId="{CF7F077D-C4B2-CE4D-8DBF-332B4A15D679}" type="presParOf" srcId="{E9A87F80-D897-494D-BB40-5060791AAAFA}" destId="{6F19F057-69AA-5D4D-A78A-2925DFFAD5CA}" srcOrd="2" destOrd="0" presId="urn:microsoft.com/office/officeart/2008/layout/VerticalCurvedList"/>
    <dgm:cxn modelId="{B10E84A2-099C-2E42-BE58-C9CBFE8E6150}" type="presParOf" srcId="{E9A87F80-D897-494D-BB40-5060791AAAFA}" destId="{31820FAB-48B9-6C4B-B880-03060E8D31E4}" srcOrd="3" destOrd="0" presId="urn:microsoft.com/office/officeart/2008/layout/VerticalCurvedList"/>
    <dgm:cxn modelId="{48FF7B68-C5B1-CA45-BEF7-7C43BE933A53}" type="presParOf" srcId="{F40BCCE2-51E2-DD47-83C1-ABEB6D1B17D7}" destId="{E03F7FE3-90F6-8C4B-A91E-0DC1660890E4}" srcOrd="1" destOrd="0" presId="urn:microsoft.com/office/officeart/2008/layout/VerticalCurvedList"/>
    <dgm:cxn modelId="{B9870A95-4041-F045-AA0F-28478DFA2429}" type="presParOf" srcId="{F40BCCE2-51E2-DD47-83C1-ABEB6D1B17D7}" destId="{0404440F-7E8C-1F4B-BB63-6B37888B21BE}" srcOrd="2" destOrd="0" presId="urn:microsoft.com/office/officeart/2008/layout/VerticalCurvedList"/>
    <dgm:cxn modelId="{DDD9600D-8763-F448-A838-AAE0A5E83856}" type="presParOf" srcId="{0404440F-7E8C-1F4B-BB63-6B37888B21BE}" destId="{69AB5291-8A4F-6B43-95FB-AD91C757C757}" srcOrd="0" destOrd="0" presId="urn:microsoft.com/office/officeart/2008/layout/VerticalCurvedList"/>
    <dgm:cxn modelId="{F2615E7F-AC13-7046-AEB7-5B14E42B7812}" type="presParOf" srcId="{F40BCCE2-51E2-DD47-83C1-ABEB6D1B17D7}" destId="{81AAB57A-FAB6-2D48-A21E-39134B781B06}" srcOrd="3" destOrd="0" presId="urn:microsoft.com/office/officeart/2008/layout/VerticalCurvedList"/>
    <dgm:cxn modelId="{0492A7A3-0262-2D41-8F7F-41CE36653AA7}" type="presParOf" srcId="{F40BCCE2-51E2-DD47-83C1-ABEB6D1B17D7}" destId="{50BDDCEF-EDC2-D343-B3D2-C2E7F2BECB41}" srcOrd="4" destOrd="0" presId="urn:microsoft.com/office/officeart/2008/layout/VerticalCurvedList"/>
    <dgm:cxn modelId="{80A792C3-22C2-AB44-8E24-D6D1BC02A7A2}" type="presParOf" srcId="{50BDDCEF-EDC2-D343-B3D2-C2E7F2BECB41}" destId="{1A3711A9-989F-7745-A4E5-6BD644824D8F}" srcOrd="0" destOrd="0" presId="urn:microsoft.com/office/officeart/2008/layout/VerticalCurvedList"/>
    <dgm:cxn modelId="{4E6CB4BF-F218-B449-B206-44734AFAB8FD}" type="presParOf" srcId="{F40BCCE2-51E2-DD47-83C1-ABEB6D1B17D7}" destId="{DA1B5214-B0A9-F346-BC9F-DD5397FF9CA1}" srcOrd="5" destOrd="0" presId="urn:microsoft.com/office/officeart/2008/layout/VerticalCurvedList"/>
    <dgm:cxn modelId="{009AC677-B3AA-4546-9B30-DE1F0A8484CC}" type="presParOf" srcId="{F40BCCE2-51E2-DD47-83C1-ABEB6D1B17D7}" destId="{64013A86-CF97-1D48-B023-FB5CD1CB44EF}" srcOrd="6" destOrd="0" presId="urn:microsoft.com/office/officeart/2008/layout/VerticalCurvedList"/>
    <dgm:cxn modelId="{9D8EDBC5-27ED-A145-A504-E7B6D1BBF5A0}" type="presParOf" srcId="{64013A86-CF97-1D48-B023-FB5CD1CB44EF}" destId="{3DCC2DFC-68F1-514A-B15A-C75C5FBF5D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0A7C9-04D9-B243-BB8F-9A15754CE402}">
      <dsp:nvSpPr>
        <dsp:cNvPr id="0" name=""/>
        <dsp:cNvSpPr/>
      </dsp:nvSpPr>
      <dsp:spPr>
        <a:xfrm rot="5400000">
          <a:off x="946282" y="1137300"/>
          <a:ext cx="998796" cy="1137094"/>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71CA253-10D6-A041-BFE1-45FC96B893DC}">
      <dsp:nvSpPr>
        <dsp:cNvPr id="0" name=""/>
        <dsp:cNvSpPr/>
      </dsp:nvSpPr>
      <dsp:spPr>
        <a:xfrm>
          <a:off x="681662" y="30113"/>
          <a:ext cx="1681385" cy="1176915"/>
        </a:xfrm>
        <a:prstGeom prst="roundRect">
          <a:avLst>
            <a:gd name="adj" fmla="val 166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Constitution</a:t>
          </a:r>
          <a:endParaRPr lang="en-US" sz="2200" kern="1200" dirty="0"/>
        </a:p>
      </dsp:txBody>
      <dsp:txXfrm>
        <a:off x="739125" y="87576"/>
        <a:ext cx="1566459" cy="1061989"/>
      </dsp:txXfrm>
    </dsp:sp>
    <dsp:sp modelId="{238E1D43-3955-674B-96F3-7D34F55F5BBA}">
      <dsp:nvSpPr>
        <dsp:cNvPr id="0" name=""/>
        <dsp:cNvSpPr/>
      </dsp:nvSpPr>
      <dsp:spPr>
        <a:xfrm>
          <a:off x="2363048" y="142359"/>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Commerce clause</a:t>
          </a:r>
          <a:endParaRPr lang="en-US" sz="1600" kern="1200" dirty="0"/>
        </a:p>
      </dsp:txBody>
      <dsp:txXfrm>
        <a:off x="2363048" y="142359"/>
        <a:ext cx="1222879" cy="951235"/>
      </dsp:txXfrm>
    </dsp:sp>
    <dsp:sp modelId="{E26A49AE-B247-CE49-87EB-FC1E4563046B}">
      <dsp:nvSpPr>
        <dsp:cNvPr id="0" name=""/>
        <dsp:cNvSpPr/>
      </dsp:nvSpPr>
      <dsp:spPr>
        <a:xfrm rot="5400000">
          <a:off x="2340330" y="2459364"/>
          <a:ext cx="998796" cy="1137094"/>
        </a:xfrm>
        <a:prstGeom prst="bentUpArrow">
          <a:avLst>
            <a:gd name="adj1" fmla="val 32840"/>
            <a:gd name="adj2" fmla="val 25000"/>
            <a:gd name="adj3" fmla="val 35780"/>
          </a:avLst>
        </a:prstGeom>
        <a:solidFill>
          <a:schemeClr val="accent2">
            <a:tint val="50000"/>
            <a:hueOff val="2528518"/>
            <a:satOff val="-3470"/>
            <a:lumOff val="558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9EC1357-8039-0648-BA39-95D6890973E2}">
      <dsp:nvSpPr>
        <dsp:cNvPr id="0" name=""/>
        <dsp:cNvSpPr/>
      </dsp:nvSpPr>
      <dsp:spPr>
        <a:xfrm>
          <a:off x="2075709" y="1352178"/>
          <a:ext cx="1681385" cy="1176915"/>
        </a:xfrm>
        <a:prstGeom prst="roundRect">
          <a:avLst>
            <a:gd name="adj" fmla="val 16670"/>
          </a:avLst>
        </a:prstGeom>
        <a:gradFill rotWithShape="0">
          <a:gsLst>
            <a:gs pos="0">
              <a:schemeClr val="accent2">
                <a:hueOff val="1560507"/>
                <a:satOff val="-1946"/>
                <a:lumOff val="458"/>
                <a:alphaOff val="0"/>
                <a:tint val="100000"/>
                <a:shade val="100000"/>
                <a:satMod val="130000"/>
              </a:schemeClr>
            </a:gs>
            <a:gs pos="100000">
              <a:schemeClr val="accent2">
                <a:hueOff val="1560507"/>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Law</a:t>
          </a:r>
          <a:endParaRPr lang="en-US" sz="2200" kern="1200" dirty="0"/>
        </a:p>
      </dsp:txBody>
      <dsp:txXfrm>
        <a:off x="2133172" y="1409641"/>
        <a:ext cx="1566459" cy="1061989"/>
      </dsp:txXfrm>
    </dsp:sp>
    <dsp:sp modelId="{A504D4A5-DC78-8949-84D2-345E1AE330E5}">
      <dsp:nvSpPr>
        <dsp:cNvPr id="0" name=""/>
        <dsp:cNvSpPr/>
      </dsp:nvSpPr>
      <dsp:spPr>
        <a:xfrm>
          <a:off x="3757095" y="1464424"/>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Telecom Act 1934 &amp; 1996</a:t>
          </a:r>
          <a:endParaRPr lang="en-US" sz="1600" kern="1200" dirty="0"/>
        </a:p>
      </dsp:txBody>
      <dsp:txXfrm>
        <a:off x="3757095" y="1464424"/>
        <a:ext cx="1222879" cy="951235"/>
      </dsp:txXfrm>
    </dsp:sp>
    <dsp:sp modelId="{402DD997-FD8E-274C-8B66-D34504EC8AC4}">
      <dsp:nvSpPr>
        <dsp:cNvPr id="0" name=""/>
        <dsp:cNvSpPr/>
      </dsp:nvSpPr>
      <dsp:spPr>
        <a:xfrm rot="5400000">
          <a:off x="3734377" y="3781429"/>
          <a:ext cx="998796" cy="1137094"/>
        </a:xfrm>
        <a:prstGeom prst="bentUpArrow">
          <a:avLst>
            <a:gd name="adj1" fmla="val 32840"/>
            <a:gd name="adj2" fmla="val 25000"/>
            <a:gd name="adj3" fmla="val 35780"/>
          </a:avLst>
        </a:prstGeom>
        <a:solidFill>
          <a:schemeClr val="accent2">
            <a:tint val="50000"/>
            <a:hueOff val="5057036"/>
            <a:satOff val="-6941"/>
            <a:lumOff val="11177"/>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D00F338-D90D-6340-9D25-E8C86A82D907}">
      <dsp:nvSpPr>
        <dsp:cNvPr id="0" name=""/>
        <dsp:cNvSpPr/>
      </dsp:nvSpPr>
      <dsp:spPr>
        <a:xfrm>
          <a:off x="3469757" y="2674242"/>
          <a:ext cx="1681385" cy="1176915"/>
        </a:xfrm>
        <a:prstGeom prst="roundRect">
          <a:avLst>
            <a:gd name="adj" fmla="val 16670"/>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47 CFR</a:t>
          </a:r>
          <a:endParaRPr lang="en-US" sz="2200" kern="1200" dirty="0"/>
        </a:p>
      </dsp:txBody>
      <dsp:txXfrm>
        <a:off x="3527220" y="2731705"/>
        <a:ext cx="1566459" cy="1061989"/>
      </dsp:txXfrm>
    </dsp:sp>
    <dsp:sp modelId="{3198AFEF-D574-2842-8114-7D960CE91E78}">
      <dsp:nvSpPr>
        <dsp:cNvPr id="0" name=""/>
        <dsp:cNvSpPr/>
      </dsp:nvSpPr>
      <dsp:spPr>
        <a:xfrm>
          <a:off x="5151143" y="2786488"/>
          <a:ext cx="1222879" cy="951235"/>
        </a:xfrm>
        <a:prstGeom prst="rect">
          <a:avLst/>
        </a:prstGeom>
        <a:noFill/>
        <a:ln>
          <a:noFill/>
        </a:ln>
        <a:effectLst/>
      </dsp:spPr>
      <dsp:style>
        <a:lnRef idx="0">
          <a:scrgbClr r="0" g="0" b="0"/>
        </a:lnRef>
        <a:fillRef idx="0">
          <a:scrgbClr r="0" g="0" b="0"/>
        </a:fillRef>
        <a:effectRef idx="0">
          <a:scrgbClr r="0" g="0" b="0"/>
        </a:effectRef>
        <a:fontRef idx="minor"/>
      </dsp:style>
    </dsp:sp>
    <dsp:sp modelId="{F740463F-87E7-9D4F-8650-22A8484DB109}">
      <dsp:nvSpPr>
        <dsp:cNvPr id="0" name=""/>
        <dsp:cNvSpPr/>
      </dsp:nvSpPr>
      <dsp:spPr>
        <a:xfrm>
          <a:off x="4863804" y="3996307"/>
          <a:ext cx="1681385" cy="1176915"/>
        </a:xfrm>
        <a:prstGeom prst="roundRect">
          <a:avLst>
            <a:gd name="adj" fmla="val 16670"/>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Narrative</a:t>
          </a:r>
          <a:endParaRPr lang="en-US" sz="2200" kern="1200" dirty="0"/>
        </a:p>
      </dsp:txBody>
      <dsp:txXfrm>
        <a:off x="4921267" y="4053770"/>
        <a:ext cx="1566459" cy="1061989"/>
      </dsp:txXfrm>
    </dsp:sp>
    <dsp:sp modelId="{996A4877-9B38-F646-B1CC-255A76089680}">
      <dsp:nvSpPr>
        <dsp:cNvPr id="0" name=""/>
        <dsp:cNvSpPr/>
      </dsp:nvSpPr>
      <dsp:spPr>
        <a:xfrm>
          <a:off x="6545190" y="4108553"/>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reasonable network management</a:t>
          </a:r>
          <a:endParaRPr lang="en-US" sz="1400" kern="1200" dirty="0"/>
        </a:p>
      </dsp:txBody>
      <dsp:txXfrm>
        <a:off x="6545190" y="4108553"/>
        <a:ext cx="1222879" cy="951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3D15C-C30D-1D4B-ADB3-3516AD64F050}">
      <dsp:nvSpPr>
        <dsp:cNvPr id="0" name=""/>
        <dsp:cNvSpPr/>
      </dsp:nvSpPr>
      <dsp:spPr>
        <a:xfrm>
          <a:off x="0" y="0"/>
          <a:ext cx="5229501" cy="146633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2"/>
              </a:solidFill>
            </a:rPr>
            <a:t>NOI</a:t>
          </a:r>
          <a:endParaRPr lang="en-US" sz="2800" kern="1200" dirty="0">
            <a:solidFill>
              <a:schemeClr val="tx2"/>
            </a:solidFill>
          </a:endParaRPr>
        </a:p>
        <a:p>
          <a:pPr marL="228600" lvl="1" indent="-228600" algn="l" defTabSz="977900">
            <a:lnSpc>
              <a:spcPct val="90000"/>
            </a:lnSpc>
            <a:spcBef>
              <a:spcPct val="0"/>
            </a:spcBef>
            <a:spcAft>
              <a:spcPct val="15000"/>
            </a:spcAft>
            <a:buChar char="••"/>
          </a:pPr>
          <a:r>
            <a:rPr lang="en-US" sz="2200" kern="1200" dirty="0" smtClean="0">
              <a:solidFill>
                <a:schemeClr val="tx2"/>
              </a:solidFill>
            </a:rPr>
            <a:t>Notice of Inquiry</a:t>
          </a:r>
          <a:endParaRPr lang="en-US" sz="2200" kern="1200" dirty="0">
            <a:solidFill>
              <a:schemeClr val="tx2"/>
            </a:solidFill>
          </a:endParaRPr>
        </a:p>
      </dsp:txBody>
      <dsp:txXfrm>
        <a:off x="42947" y="42947"/>
        <a:ext cx="3647213" cy="1380440"/>
      </dsp:txXfrm>
    </dsp:sp>
    <dsp:sp modelId="{7D05B8AC-B932-FF4B-9821-2B61324D7C46}">
      <dsp:nvSpPr>
        <dsp:cNvPr id="0" name=""/>
        <dsp:cNvSpPr/>
      </dsp:nvSpPr>
      <dsp:spPr>
        <a:xfrm>
          <a:off x="461426" y="1710723"/>
          <a:ext cx="5229501" cy="1466334"/>
        </a:xfrm>
        <a:prstGeom prst="roundRect">
          <a:avLst>
            <a:gd name="adj" fmla="val 10000"/>
          </a:avLst>
        </a:prstGeom>
        <a:gradFill rotWithShape="0">
          <a:gsLst>
            <a:gs pos="0">
              <a:schemeClr val="accent2">
                <a:hueOff val="2340760"/>
                <a:satOff val="-2919"/>
                <a:lumOff val="686"/>
                <a:alphaOff val="0"/>
                <a:tint val="100000"/>
                <a:shade val="100000"/>
                <a:satMod val="130000"/>
              </a:schemeClr>
            </a:gs>
            <a:gs pos="100000">
              <a:schemeClr val="accent2">
                <a:hueOff val="2340760"/>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2"/>
              </a:solidFill>
            </a:rPr>
            <a:t>NPRM</a:t>
          </a:r>
          <a:endParaRPr lang="en-US" sz="2800" kern="1200" dirty="0">
            <a:solidFill>
              <a:schemeClr val="tx2"/>
            </a:solidFill>
          </a:endParaRPr>
        </a:p>
        <a:p>
          <a:pPr marL="228600" lvl="1" indent="-228600" algn="l" defTabSz="977900">
            <a:lnSpc>
              <a:spcPct val="90000"/>
            </a:lnSpc>
            <a:spcBef>
              <a:spcPct val="0"/>
            </a:spcBef>
            <a:spcAft>
              <a:spcPct val="15000"/>
            </a:spcAft>
            <a:buChar char="••"/>
          </a:pPr>
          <a:r>
            <a:rPr lang="en-US" sz="2200" kern="1200" dirty="0" smtClean="0">
              <a:solidFill>
                <a:schemeClr val="tx2"/>
              </a:solidFill>
            </a:rPr>
            <a:t>Notice of Proposed Rule Making</a:t>
          </a:r>
          <a:endParaRPr lang="en-US" sz="2200" kern="1200" dirty="0">
            <a:solidFill>
              <a:schemeClr val="tx2"/>
            </a:solidFill>
          </a:endParaRPr>
        </a:p>
      </dsp:txBody>
      <dsp:txXfrm>
        <a:off x="504373" y="1753670"/>
        <a:ext cx="3729063" cy="1380440"/>
      </dsp:txXfrm>
    </dsp:sp>
    <dsp:sp modelId="{5B93130E-1BDA-E74F-91D0-1A65674932CF}">
      <dsp:nvSpPr>
        <dsp:cNvPr id="0" name=""/>
        <dsp:cNvSpPr/>
      </dsp:nvSpPr>
      <dsp:spPr>
        <a:xfrm>
          <a:off x="922853" y="3421447"/>
          <a:ext cx="5229501" cy="1466334"/>
        </a:xfrm>
        <a:prstGeom prst="roundRect">
          <a:avLst>
            <a:gd name="adj" fmla="val 10000"/>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2"/>
              </a:solidFill>
            </a:rPr>
            <a:t>R&amp;O</a:t>
          </a:r>
          <a:endParaRPr lang="en-US" sz="2800" kern="1200" dirty="0">
            <a:solidFill>
              <a:schemeClr val="tx2"/>
            </a:solidFill>
          </a:endParaRPr>
        </a:p>
        <a:p>
          <a:pPr marL="228600" lvl="1" indent="-228600" algn="l" defTabSz="977900">
            <a:lnSpc>
              <a:spcPct val="90000"/>
            </a:lnSpc>
            <a:spcBef>
              <a:spcPct val="0"/>
            </a:spcBef>
            <a:spcAft>
              <a:spcPct val="15000"/>
            </a:spcAft>
            <a:buChar char="••"/>
          </a:pPr>
          <a:r>
            <a:rPr lang="en-US" sz="2200" kern="1200" dirty="0" smtClean="0">
              <a:solidFill>
                <a:schemeClr val="tx2"/>
              </a:solidFill>
            </a:rPr>
            <a:t>Report &amp; Order</a:t>
          </a:r>
          <a:endParaRPr lang="en-US" sz="2200" kern="1200" dirty="0">
            <a:solidFill>
              <a:schemeClr val="tx2"/>
            </a:solidFill>
          </a:endParaRPr>
        </a:p>
      </dsp:txBody>
      <dsp:txXfrm>
        <a:off x="965800" y="3464394"/>
        <a:ext cx="3729063" cy="1380440"/>
      </dsp:txXfrm>
    </dsp:sp>
    <dsp:sp modelId="{0899C502-85A8-BE4B-B997-2B180EB8031D}">
      <dsp:nvSpPr>
        <dsp:cNvPr id="0" name=""/>
        <dsp:cNvSpPr/>
      </dsp:nvSpPr>
      <dsp:spPr>
        <a:xfrm>
          <a:off x="4276384" y="1111970"/>
          <a:ext cx="953117" cy="95311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2"/>
            </a:solidFill>
          </a:endParaRPr>
        </a:p>
      </dsp:txBody>
      <dsp:txXfrm>
        <a:off x="4490835" y="1111970"/>
        <a:ext cx="524215" cy="717221"/>
      </dsp:txXfrm>
    </dsp:sp>
    <dsp:sp modelId="{0ED480C9-78E4-5349-88DB-543721EE91FB}">
      <dsp:nvSpPr>
        <dsp:cNvPr id="0" name=""/>
        <dsp:cNvSpPr/>
      </dsp:nvSpPr>
      <dsp:spPr>
        <a:xfrm>
          <a:off x="4737810" y="2812918"/>
          <a:ext cx="953117" cy="953117"/>
        </a:xfrm>
        <a:prstGeom prst="downArrow">
          <a:avLst>
            <a:gd name="adj1" fmla="val 55000"/>
            <a:gd name="adj2" fmla="val 45000"/>
          </a:avLst>
        </a:prstGeom>
        <a:solidFill>
          <a:schemeClr val="accent2">
            <a:tint val="40000"/>
            <a:alpha val="90000"/>
            <a:hueOff val="5025819"/>
            <a:satOff val="-4378"/>
            <a:lumOff val="-6"/>
            <a:alphaOff val="0"/>
          </a:schemeClr>
        </a:solidFill>
        <a:ln w="9525" cap="flat" cmpd="sng" algn="ctr">
          <a:solidFill>
            <a:schemeClr val="accent2">
              <a:tint val="40000"/>
              <a:alpha val="90000"/>
              <a:hueOff val="5025819"/>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2"/>
            </a:solidFill>
          </a:endParaRPr>
        </a:p>
      </dsp:txBody>
      <dsp:txXfrm>
        <a:off x="4952261" y="2812918"/>
        <a:ext cx="524215" cy="717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DF56F-1DC0-C34C-9009-A5E1A3B5C7F9}">
      <dsp:nvSpPr>
        <dsp:cNvPr id="0" name=""/>
        <dsp:cNvSpPr/>
      </dsp:nvSpPr>
      <dsp:spPr>
        <a:xfrm>
          <a:off x="4281554" y="772124"/>
          <a:ext cx="161446" cy="707289"/>
        </a:xfrm>
        <a:custGeom>
          <a:avLst/>
          <a:gdLst/>
          <a:ahLst/>
          <a:cxnLst/>
          <a:rect l="0" t="0" r="0" b="0"/>
          <a:pathLst>
            <a:path>
              <a:moveTo>
                <a:pt x="161446" y="0"/>
              </a:moveTo>
              <a:lnTo>
                <a:pt x="161446" y="707289"/>
              </a:lnTo>
              <a:lnTo>
                <a:pt x="0" y="7072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CA3869-4B87-5443-8F5B-CDBC7F42272C}">
      <dsp:nvSpPr>
        <dsp:cNvPr id="0" name=""/>
        <dsp:cNvSpPr/>
      </dsp:nvSpPr>
      <dsp:spPr>
        <a:xfrm>
          <a:off x="4443001" y="772124"/>
          <a:ext cx="3884574" cy="1414579"/>
        </a:xfrm>
        <a:custGeom>
          <a:avLst/>
          <a:gdLst/>
          <a:ahLst/>
          <a:cxnLst/>
          <a:rect l="0" t="0" r="0" b="0"/>
          <a:pathLst>
            <a:path>
              <a:moveTo>
                <a:pt x="0" y="0"/>
              </a:moveTo>
              <a:lnTo>
                <a:pt x="0" y="1253133"/>
              </a:lnTo>
              <a:lnTo>
                <a:pt x="3884574" y="1253133"/>
              </a:lnTo>
              <a:lnTo>
                <a:pt x="3884574" y="14145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783A9-B5F3-5341-80E4-75022E90E4C4}">
      <dsp:nvSpPr>
        <dsp:cNvPr id="0" name=""/>
        <dsp:cNvSpPr/>
      </dsp:nvSpPr>
      <dsp:spPr>
        <a:xfrm>
          <a:off x="4443001" y="772124"/>
          <a:ext cx="2699771" cy="1414579"/>
        </a:xfrm>
        <a:custGeom>
          <a:avLst/>
          <a:gdLst/>
          <a:ahLst/>
          <a:cxnLst/>
          <a:rect l="0" t="0" r="0" b="0"/>
          <a:pathLst>
            <a:path>
              <a:moveTo>
                <a:pt x="0" y="0"/>
              </a:moveTo>
              <a:lnTo>
                <a:pt x="0" y="1253133"/>
              </a:lnTo>
              <a:lnTo>
                <a:pt x="2699771" y="1253133"/>
              </a:lnTo>
              <a:lnTo>
                <a:pt x="2699771" y="14145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876E3-3550-CA4C-81D1-97C2E79F4DDF}">
      <dsp:nvSpPr>
        <dsp:cNvPr id="0" name=""/>
        <dsp:cNvSpPr/>
      </dsp:nvSpPr>
      <dsp:spPr>
        <a:xfrm>
          <a:off x="4443001" y="772124"/>
          <a:ext cx="1424958" cy="1414579"/>
        </a:xfrm>
        <a:custGeom>
          <a:avLst/>
          <a:gdLst/>
          <a:ahLst/>
          <a:cxnLst/>
          <a:rect l="0" t="0" r="0" b="0"/>
          <a:pathLst>
            <a:path>
              <a:moveTo>
                <a:pt x="0" y="0"/>
              </a:moveTo>
              <a:lnTo>
                <a:pt x="0" y="1253133"/>
              </a:lnTo>
              <a:lnTo>
                <a:pt x="1424958" y="1253133"/>
              </a:lnTo>
              <a:lnTo>
                <a:pt x="1424958" y="14145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9A4D0-50F5-9048-B5BC-3CC2A3A6F8F2}">
      <dsp:nvSpPr>
        <dsp:cNvPr id="0" name=""/>
        <dsp:cNvSpPr/>
      </dsp:nvSpPr>
      <dsp:spPr>
        <a:xfrm>
          <a:off x="4443001" y="772124"/>
          <a:ext cx="199763" cy="1414579"/>
        </a:xfrm>
        <a:custGeom>
          <a:avLst/>
          <a:gdLst/>
          <a:ahLst/>
          <a:cxnLst/>
          <a:rect l="0" t="0" r="0" b="0"/>
          <a:pathLst>
            <a:path>
              <a:moveTo>
                <a:pt x="0" y="0"/>
              </a:moveTo>
              <a:lnTo>
                <a:pt x="0" y="1253133"/>
              </a:lnTo>
              <a:lnTo>
                <a:pt x="199763" y="1253133"/>
              </a:lnTo>
              <a:lnTo>
                <a:pt x="199763" y="14145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906F4-7160-2348-AE33-F86203E28F73}">
      <dsp:nvSpPr>
        <dsp:cNvPr id="0" name=""/>
        <dsp:cNvSpPr/>
      </dsp:nvSpPr>
      <dsp:spPr>
        <a:xfrm>
          <a:off x="3359233" y="772124"/>
          <a:ext cx="1083767" cy="1414579"/>
        </a:xfrm>
        <a:custGeom>
          <a:avLst/>
          <a:gdLst/>
          <a:ahLst/>
          <a:cxnLst/>
          <a:rect l="0" t="0" r="0" b="0"/>
          <a:pathLst>
            <a:path>
              <a:moveTo>
                <a:pt x="1083767" y="0"/>
              </a:moveTo>
              <a:lnTo>
                <a:pt x="1083767" y="1253133"/>
              </a:lnTo>
              <a:lnTo>
                <a:pt x="0" y="1253133"/>
              </a:lnTo>
              <a:lnTo>
                <a:pt x="0" y="14145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BA0757-6682-1B44-8EAF-5935216A6FEB}">
      <dsp:nvSpPr>
        <dsp:cNvPr id="0" name=""/>
        <dsp:cNvSpPr/>
      </dsp:nvSpPr>
      <dsp:spPr>
        <a:xfrm>
          <a:off x="2035479" y="772124"/>
          <a:ext cx="2407522" cy="1414579"/>
        </a:xfrm>
        <a:custGeom>
          <a:avLst/>
          <a:gdLst/>
          <a:ahLst/>
          <a:cxnLst/>
          <a:rect l="0" t="0" r="0" b="0"/>
          <a:pathLst>
            <a:path>
              <a:moveTo>
                <a:pt x="2407522" y="0"/>
              </a:moveTo>
              <a:lnTo>
                <a:pt x="2407522" y="1253133"/>
              </a:lnTo>
              <a:lnTo>
                <a:pt x="0" y="1253133"/>
              </a:lnTo>
              <a:lnTo>
                <a:pt x="0" y="14145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AF0FA-8931-4448-A76F-6E7A6C7CEC2F}">
      <dsp:nvSpPr>
        <dsp:cNvPr id="0" name=""/>
        <dsp:cNvSpPr/>
      </dsp:nvSpPr>
      <dsp:spPr>
        <a:xfrm>
          <a:off x="709249" y="772124"/>
          <a:ext cx="3733752" cy="1414579"/>
        </a:xfrm>
        <a:custGeom>
          <a:avLst/>
          <a:gdLst/>
          <a:ahLst/>
          <a:cxnLst/>
          <a:rect l="0" t="0" r="0" b="0"/>
          <a:pathLst>
            <a:path>
              <a:moveTo>
                <a:pt x="3733752" y="0"/>
              </a:moveTo>
              <a:lnTo>
                <a:pt x="3733752" y="1253133"/>
              </a:lnTo>
              <a:lnTo>
                <a:pt x="0" y="1253133"/>
              </a:lnTo>
              <a:lnTo>
                <a:pt x="0" y="14145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D3A47-75A3-934C-A2B6-737DC9B00B8C}">
      <dsp:nvSpPr>
        <dsp:cNvPr id="0" name=""/>
        <dsp:cNvSpPr/>
      </dsp:nvSpPr>
      <dsp:spPr>
        <a:xfrm>
          <a:off x="3674208" y="3331"/>
          <a:ext cx="1537586" cy="768793"/>
        </a:xfrm>
        <a:prstGeom prst="rect">
          <a:avLst/>
        </a:prstGeom>
        <a:solidFill>
          <a:srgbClr val="FF0000">
            <a:alpha val="43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Chairman (D)</a:t>
          </a:r>
          <a:endParaRPr lang="en-US" sz="900" kern="1200" dirty="0"/>
        </a:p>
      </dsp:txBody>
      <dsp:txXfrm>
        <a:off x="3674208" y="3331"/>
        <a:ext cx="1537586" cy="768793"/>
      </dsp:txXfrm>
    </dsp:sp>
    <dsp:sp modelId="{DAFE4518-00C1-CB45-861D-A9DAF0DC4040}">
      <dsp:nvSpPr>
        <dsp:cNvPr id="0" name=""/>
        <dsp:cNvSpPr/>
      </dsp:nvSpPr>
      <dsp:spPr>
        <a:xfrm>
          <a:off x="204259" y="2186704"/>
          <a:ext cx="1009979" cy="1742992"/>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Consumer and Governmental Affairs</a:t>
          </a:r>
          <a:endParaRPr lang="en-US" sz="900" kern="1200" dirty="0"/>
        </a:p>
      </dsp:txBody>
      <dsp:txXfrm>
        <a:off x="204259" y="2186704"/>
        <a:ext cx="1009979" cy="1742992"/>
      </dsp:txXfrm>
    </dsp:sp>
    <dsp:sp modelId="{BC96E5F7-4605-934A-9EC1-B6BFB293D36E}">
      <dsp:nvSpPr>
        <dsp:cNvPr id="0" name=""/>
        <dsp:cNvSpPr/>
      </dsp:nvSpPr>
      <dsp:spPr>
        <a:xfrm>
          <a:off x="1537132" y="2186704"/>
          <a:ext cx="996694" cy="167184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Enforcement</a:t>
          </a:r>
          <a:endParaRPr lang="en-US" sz="900" kern="1200" dirty="0"/>
        </a:p>
      </dsp:txBody>
      <dsp:txXfrm>
        <a:off x="1537132" y="2186704"/>
        <a:ext cx="996694" cy="1671840"/>
      </dsp:txXfrm>
    </dsp:sp>
    <dsp:sp modelId="{43A0E61B-2E63-EA4C-9E54-EDED99DFBFDE}">
      <dsp:nvSpPr>
        <dsp:cNvPr id="0" name=""/>
        <dsp:cNvSpPr/>
      </dsp:nvSpPr>
      <dsp:spPr>
        <a:xfrm>
          <a:off x="2856719" y="2186704"/>
          <a:ext cx="1005028" cy="76879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International</a:t>
          </a:r>
          <a:endParaRPr lang="en-US" sz="900" kern="1200" dirty="0"/>
        </a:p>
      </dsp:txBody>
      <dsp:txXfrm>
        <a:off x="2856719" y="2186704"/>
        <a:ext cx="1005028" cy="768793"/>
      </dsp:txXfrm>
    </dsp:sp>
    <dsp:sp modelId="{9673E661-391C-DF4A-877A-58CB62B0CEA2}">
      <dsp:nvSpPr>
        <dsp:cNvPr id="0" name=""/>
        <dsp:cNvSpPr/>
      </dsp:nvSpPr>
      <dsp:spPr>
        <a:xfrm>
          <a:off x="4184640" y="2186704"/>
          <a:ext cx="916247" cy="76879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Media</a:t>
          </a:r>
          <a:endParaRPr lang="en-US" sz="900" kern="1200" dirty="0"/>
        </a:p>
      </dsp:txBody>
      <dsp:txXfrm>
        <a:off x="4184640" y="2186704"/>
        <a:ext cx="916247" cy="768793"/>
      </dsp:txXfrm>
    </dsp:sp>
    <dsp:sp modelId="{6692B6BF-1F12-F94D-9D45-5888F78983B6}">
      <dsp:nvSpPr>
        <dsp:cNvPr id="0" name=""/>
        <dsp:cNvSpPr/>
      </dsp:nvSpPr>
      <dsp:spPr>
        <a:xfrm>
          <a:off x="5423781" y="2186704"/>
          <a:ext cx="888356" cy="2178345"/>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Public Safety &amp; Homeland Security</a:t>
          </a:r>
          <a:endParaRPr lang="en-US" sz="900" kern="1200" dirty="0"/>
        </a:p>
      </dsp:txBody>
      <dsp:txXfrm>
        <a:off x="5423781" y="2186704"/>
        <a:ext cx="888356" cy="2178345"/>
      </dsp:txXfrm>
    </dsp:sp>
    <dsp:sp modelId="{6D02237F-C5B0-FC4D-AC5A-4DD0609D2D68}">
      <dsp:nvSpPr>
        <dsp:cNvPr id="0" name=""/>
        <dsp:cNvSpPr/>
      </dsp:nvSpPr>
      <dsp:spPr>
        <a:xfrm>
          <a:off x="6635031" y="2186704"/>
          <a:ext cx="1015483" cy="2222858"/>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Wireless Telecommunications</a:t>
          </a:r>
          <a:endParaRPr lang="en-US" sz="900" kern="1200" dirty="0"/>
        </a:p>
      </dsp:txBody>
      <dsp:txXfrm>
        <a:off x="6635031" y="2186704"/>
        <a:ext cx="1015483" cy="2222858"/>
      </dsp:txXfrm>
    </dsp:sp>
    <dsp:sp modelId="{956B232D-8803-2940-A931-FD4542DA8733}">
      <dsp:nvSpPr>
        <dsp:cNvPr id="0" name=""/>
        <dsp:cNvSpPr/>
      </dsp:nvSpPr>
      <dsp:spPr>
        <a:xfrm>
          <a:off x="7973407" y="2186704"/>
          <a:ext cx="708335" cy="222676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Wireline</a:t>
          </a:r>
          <a:r>
            <a:rPr lang="en-US" sz="900" kern="1200" dirty="0" smtClean="0"/>
            <a:t> Competition</a:t>
          </a:r>
          <a:endParaRPr lang="en-US" sz="900" kern="1200" dirty="0"/>
        </a:p>
      </dsp:txBody>
      <dsp:txXfrm>
        <a:off x="7973407" y="2186704"/>
        <a:ext cx="708335" cy="2226763"/>
      </dsp:txXfrm>
    </dsp:sp>
    <dsp:sp modelId="{A3542AA2-03FF-E64C-89A7-2D4F967970F0}">
      <dsp:nvSpPr>
        <dsp:cNvPr id="0" name=""/>
        <dsp:cNvSpPr/>
      </dsp:nvSpPr>
      <dsp:spPr>
        <a:xfrm>
          <a:off x="2743968" y="1095017"/>
          <a:ext cx="1537586" cy="768793"/>
        </a:xfrm>
        <a:prstGeom prst="rect">
          <a:avLst/>
        </a:prstGeom>
        <a:gradFill flip="none" rotWithShape="1">
          <a:gsLst>
            <a:gs pos="0">
              <a:srgbClr val="3366FF"/>
            </a:gs>
            <a:gs pos="100000">
              <a:srgbClr val="FF0000"/>
            </a:gs>
          </a:gsLst>
          <a:lin ang="0" scaled="1"/>
          <a:tileRect/>
        </a:gradFill>
        <a:ln w="38100" cap="flat" cmpd="sng" algn="ctr">
          <a:solidFill>
            <a:schemeClr val="l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4 Commissioners (2 D, 2 R)</a:t>
          </a:r>
          <a:endParaRPr lang="en-US" sz="900" kern="1200" dirty="0"/>
        </a:p>
      </dsp:txBody>
      <dsp:txXfrm>
        <a:off x="2743968" y="1095017"/>
        <a:ext cx="1537586" cy="768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2057-8D51-F74A-8B73-5FB3DDAC484F}">
      <dsp:nvSpPr>
        <dsp:cNvPr id="0" name=""/>
        <dsp:cNvSpPr/>
      </dsp:nvSpPr>
      <dsp:spPr>
        <a:xfrm rot="16200000">
          <a:off x="515" y="554500"/>
          <a:ext cx="3990230" cy="3990230"/>
        </a:xfrm>
        <a:prstGeom prst="downArrow">
          <a:avLst>
            <a:gd name="adj1" fmla="val 50000"/>
            <a:gd name="adj2" fmla="val 35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kern="1200" dirty="0" smtClean="0">
              <a:solidFill>
                <a:srgbClr val="1F497D"/>
              </a:solidFill>
            </a:rPr>
            <a:t>Open Internet advocates</a:t>
          </a:r>
          <a:endParaRPr lang="en-US" sz="2100" kern="1200" dirty="0">
            <a:solidFill>
              <a:srgbClr val="1F497D"/>
            </a:solidFill>
          </a:endParaRPr>
        </a:p>
        <a:p>
          <a:pPr marL="171450" lvl="1" indent="-171450" algn="l" defTabSz="711200">
            <a:lnSpc>
              <a:spcPct val="90000"/>
            </a:lnSpc>
            <a:spcBef>
              <a:spcPct val="0"/>
            </a:spcBef>
            <a:spcAft>
              <a:spcPct val="15000"/>
            </a:spcAft>
            <a:buChar char="••"/>
          </a:pPr>
          <a:r>
            <a:rPr lang="en-US" sz="1600" kern="1200" dirty="0" smtClean="0">
              <a:solidFill>
                <a:srgbClr val="1F497D"/>
              </a:solidFill>
            </a:rPr>
            <a:t>no prioritization</a:t>
          </a:r>
          <a:endParaRPr lang="en-US" sz="1600" kern="1200" dirty="0">
            <a:solidFill>
              <a:srgbClr val="1F497D"/>
            </a:solidFill>
          </a:endParaRPr>
        </a:p>
        <a:p>
          <a:pPr marL="171450" lvl="1" indent="-171450" algn="l" defTabSz="711200">
            <a:lnSpc>
              <a:spcPct val="90000"/>
            </a:lnSpc>
            <a:spcBef>
              <a:spcPct val="0"/>
            </a:spcBef>
            <a:spcAft>
              <a:spcPct val="15000"/>
            </a:spcAft>
            <a:buChar char="••"/>
          </a:pPr>
          <a:r>
            <a:rPr lang="en-US" sz="1600" kern="1200" dirty="0" smtClean="0">
              <a:solidFill>
                <a:srgbClr val="1F497D"/>
              </a:solidFill>
            </a:rPr>
            <a:t>flat rates</a:t>
          </a:r>
          <a:endParaRPr lang="en-US" sz="1600" kern="1200" dirty="0">
            <a:solidFill>
              <a:srgbClr val="1F497D"/>
            </a:solidFill>
          </a:endParaRPr>
        </a:p>
        <a:p>
          <a:pPr marL="171450" lvl="1" indent="-171450" algn="l" defTabSz="711200">
            <a:lnSpc>
              <a:spcPct val="90000"/>
            </a:lnSpc>
            <a:spcBef>
              <a:spcPct val="0"/>
            </a:spcBef>
            <a:spcAft>
              <a:spcPct val="15000"/>
            </a:spcAft>
            <a:buChar char="••"/>
          </a:pPr>
          <a:r>
            <a:rPr lang="en-US" sz="1600" kern="1200" dirty="0" smtClean="0">
              <a:solidFill>
                <a:srgbClr val="1F497D"/>
              </a:solidFill>
            </a:rPr>
            <a:t>all networks</a:t>
          </a:r>
          <a:endParaRPr lang="en-US" sz="1600" kern="1200" dirty="0">
            <a:solidFill>
              <a:srgbClr val="1F497D"/>
            </a:solidFill>
          </a:endParaRPr>
        </a:p>
      </dsp:txBody>
      <dsp:txXfrm rot="5400000">
        <a:off x="516" y="1552057"/>
        <a:ext cx="3291940" cy="1995115"/>
      </dsp:txXfrm>
    </dsp:sp>
    <dsp:sp modelId="{63230C7E-B294-4E4E-B9C2-25ED04CE771A}">
      <dsp:nvSpPr>
        <dsp:cNvPr id="0" name=""/>
        <dsp:cNvSpPr/>
      </dsp:nvSpPr>
      <dsp:spPr>
        <a:xfrm rot="5400000">
          <a:off x="4238853" y="554500"/>
          <a:ext cx="3990230" cy="3990230"/>
        </a:xfrm>
        <a:prstGeom prst="downArrow">
          <a:avLst>
            <a:gd name="adj1" fmla="val 50000"/>
            <a:gd name="adj2" fmla="val 35000"/>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kern="1200" dirty="0" smtClean="0">
              <a:solidFill>
                <a:schemeClr val="accent2">
                  <a:lumMod val="75000"/>
                </a:schemeClr>
              </a:solidFill>
            </a:rPr>
            <a:t>Free market advocates</a:t>
          </a:r>
          <a:endParaRPr lang="en-US" sz="2100" kern="1200" dirty="0">
            <a:solidFill>
              <a:schemeClr val="accent2">
                <a:lumMod val="7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accent2">
                  <a:lumMod val="75000"/>
                </a:schemeClr>
              </a:solidFill>
            </a:rPr>
            <a:t>no real problem</a:t>
          </a:r>
          <a:endParaRPr lang="en-US" sz="1600" kern="1200" dirty="0">
            <a:solidFill>
              <a:schemeClr val="accent2">
                <a:lumMod val="7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accent2">
                  <a:lumMod val="75000"/>
                </a:schemeClr>
              </a:solidFill>
            </a:rPr>
            <a:t>allow any business arrangement</a:t>
          </a:r>
          <a:endParaRPr lang="en-US" sz="1600" kern="1200" dirty="0">
            <a:solidFill>
              <a:schemeClr val="accent2">
                <a:lumMod val="7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accent2">
                  <a:lumMod val="75000"/>
                </a:schemeClr>
              </a:solidFill>
            </a:rPr>
            <a:t>“it’s my network”</a:t>
          </a:r>
          <a:endParaRPr lang="en-US" sz="1600" kern="1200" dirty="0">
            <a:solidFill>
              <a:schemeClr val="accent2">
                <a:lumMod val="7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accent2">
                  <a:lumMod val="75000"/>
                </a:schemeClr>
              </a:solidFill>
            </a:rPr>
            <a:t>use anti-monopoly laws if needed</a:t>
          </a:r>
          <a:endParaRPr lang="en-US" sz="1600" kern="1200" dirty="0">
            <a:solidFill>
              <a:schemeClr val="accent2">
                <a:lumMod val="75000"/>
              </a:schemeClr>
            </a:solidFill>
          </a:endParaRPr>
        </a:p>
      </dsp:txBody>
      <dsp:txXfrm rot="-5400000">
        <a:off x="4937144" y="1552058"/>
        <a:ext cx="3291940" cy="1995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1319-A4E3-874D-ABE6-AADA52D28887}">
      <dsp:nvSpPr>
        <dsp:cNvPr id="0" name=""/>
        <dsp:cNvSpPr/>
      </dsp:nvSpPr>
      <dsp:spPr>
        <a:xfrm>
          <a:off x="-5376938" y="-823457"/>
          <a:ext cx="6403065" cy="6403065"/>
        </a:xfrm>
        <a:prstGeom prst="blockArc">
          <a:avLst>
            <a:gd name="adj1" fmla="val 18900000"/>
            <a:gd name="adj2" fmla="val 2700000"/>
            <a:gd name="adj3" fmla="val 337"/>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3F7FE3-90F6-8C4B-A91E-0DC1660890E4}">
      <dsp:nvSpPr>
        <dsp:cNvPr id="0" name=""/>
        <dsp:cNvSpPr/>
      </dsp:nvSpPr>
      <dsp:spPr>
        <a:xfrm>
          <a:off x="660153" y="286039"/>
          <a:ext cx="7756895" cy="133038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503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Transparency. </a:t>
          </a:r>
          <a:r>
            <a:rPr lang="en-US" sz="2000" kern="1200" dirty="0" smtClean="0">
              <a:solidFill>
                <a:srgbClr val="000000"/>
              </a:solidFill>
            </a:rPr>
            <a:t>Fixed and mobile broadband providers must disclose the network management practices, performance characteristics, and terms and conditions of their broadband services;</a:t>
          </a:r>
          <a:endParaRPr lang="en-US" sz="2000" kern="1200" dirty="0">
            <a:solidFill>
              <a:srgbClr val="000000"/>
            </a:solidFill>
          </a:endParaRPr>
        </a:p>
      </dsp:txBody>
      <dsp:txXfrm>
        <a:off x="660153" y="286039"/>
        <a:ext cx="7756895" cy="1330380"/>
      </dsp:txXfrm>
    </dsp:sp>
    <dsp:sp modelId="{69AB5291-8A4F-6B43-95FB-AD91C757C757}">
      <dsp:nvSpPr>
        <dsp:cNvPr id="0" name=""/>
        <dsp:cNvSpPr/>
      </dsp:nvSpPr>
      <dsp:spPr>
        <a:xfrm>
          <a:off x="65634" y="356711"/>
          <a:ext cx="1189037" cy="118903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AAB57A-FAB6-2D48-A21E-39134B781B06}">
      <dsp:nvSpPr>
        <dsp:cNvPr id="0" name=""/>
        <dsp:cNvSpPr/>
      </dsp:nvSpPr>
      <dsp:spPr>
        <a:xfrm>
          <a:off x="1005925" y="1902460"/>
          <a:ext cx="7411123" cy="951230"/>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5039"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1F497D"/>
              </a:solidFill>
            </a:rPr>
            <a:t>No blocking. </a:t>
          </a:r>
          <a:r>
            <a:rPr lang="en-US" sz="1800" kern="1200" dirty="0" smtClean="0">
              <a:solidFill>
                <a:srgbClr val="1F497D"/>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800" kern="1200" dirty="0">
            <a:solidFill>
              <a:srgbClr val="1F497D"/>
            </a:solidFill>
          </a:endParaRPr>
        </a:p>
      </dsp:txBody>
      <dsp:txXfrm>
        <a:off x="1005925" y="1902460"/>
        <a:ext cx="7411123" cy="951230"/>
      </dsp:txXfrm>
    </dsp:sp>
    <dsp:sp modelId="{1A3711A9-989F-7745-A4E5-6BD644824D8F}">
      <dsp:nvSpPr>
        <dsp:cNvPr id="0" name=""/>
        <dsp:cNvSpPr/>
      </dsp:nvSpPr>
      <dsp:spPr>
        <a:xfrm>
          <a:off x="411406" y="1783556"/>
          <a:ext cx="1189037" cy="118903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1B5214-B0A9-F346-BC9F-DD5397FF9CA1}">
      <dsp:nvSpPr>
        <dsp:cNvPr id="0" name=""/>
        <dsp:cNvSpPr/>
      </dsp:nvSpPr>
      <dsp:spPr>
        <a:xfrm>
          <a:off x="660153" y="3329305"/>
          <a:ext cx="7756895" cy="951230"/>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503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1F497D"/>
              </a:solidFill>
            </a:rPr>
            <a:t>No unreasonable discrimination. </a:t>
          </a:r>
          <a:r>
            <a:rPr lang="en-US" sz="2000" kern="1200" dirty="0" smtClean="0">
              <a:solidFill>
                <a:srgbClr val="1F497D"/>
              </a:solidFill>
            </a:rPr>
            <a:t>Fixed broadband providers may not unreasonably discriminate in transmitting lawful network traffic.</a:t>
          </a:r>
          <a:endParaRPr lang="en-US" sz="2000" kern="1200" dirty="0">
            <a:solidFill>
              <a:srgbClr val="1F497D"/>
            </a:solidFill>
          </a:endParaRPr>
        </a:p>
      </dsp:txBody>
      <dsp:txXfrm>
        <a:off x="660153" y="3329305"/>
        <a:ext cx="7756895" cy="951230"/>
      </dsp:txXfrm>
    </dsp:sp>
    <dsp:sp modelId="{3DCC2DFC-68F1-514A-B15A-C75C5FBF5DEE}">
      <dsp:nvSpPr>
        <dsp:cNvPr id="0" name=""/>
        <dsp:cNvSpPr/>
      </dsp:nvSpPr>
      <dsp:spPr>
        <a:xfrm>
          <a:off x="65634" y="3210401"/>
          <a:ext cx="1189037" cy="1189037"/>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197E8-C7A1-CA4F-A9C6-8408361F057D}" type="datetimeFigureOut">
              <a:rPr lang="en-US" smtClean="0"/>
              <a:t>9/12/12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1BCDD2-3C63-734A-8707-CED556459E65}" type="slidenum">
              <a:rPr lang="en-US" smtClean="0"/>
              <a:t>‹#›</a:t>
            </a:fld>
            <a:endParaRPr lang="en-US"/>
          </a:p>
        </p:txBody>
      </p:sp>
    </p:spTree>
    <p:extLst>
      <p:ext uri="{BB962C8B-B14F-4D97-AF65-F5344CB8AC3E}">
        <p14:creationId xmlns:p14="http://schemas.microsoft.com/office/powerpoint/2010/main" val="1316676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papers.ssrn.com</a:t>
            </a:r>
            <a:r>
              <a:rPr lang="en-US" dirty="0" smtClean="0"/>
              <a:t>/sol3/</a:t>
            </a:r>
            <a:r>
              <a:rPr lang="en-US" dirty="0" err="1" smtClean="0"/>
              <a:t>papers.cfm?abstract_id</a:t>
            </a:r>
            <a:r>
              <a:rPr lang="en-US" dirty="0" smtClean="0"/>
              <a:t>=1120465</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4</a:t>
            </a:fld>
            <a:endParaRPr lang="en-US"/>
          </a:p>
        </p:txBody>
      </p:sp>
    </p:spTree>
    <p:extLst>
      <p:ext uri="{BB962C8B-B14F-4D97-AF65-F5344CB8AC3E}">
        <p14:creationId xmlns:p14="http://schemas.microsoft.com/office/powerpoint/2010/main" val="228947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
        <p:nvSpPr>
          <p:cNvPr id="63492" name="Slide Number Placeholder 3"/>
          <p:cNvSpPr txBox="1">
            <a:spLocks noGrp="1"/>
          </p:cNvSpPr>
          <p:nvPr/>
        </p:nvSpPr>
        <p:spPr bwMode="auto">
          <a:xfrm>
            <a:off x="3883026" y="868680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07" tIns="0" rIns="18907" bIns="0" anchor="b"/>
          <a:lstStyle>
            <a:lvl1pPr defTabSz="906463">
              <a:defRPr>
                <a:solidFill>
                  <a:schemeClr val="tx1"/>
                </a:solidFill>
                <a:latin typeface="Tahoma" charset="0"/>
                <a:ea typeface="ＭＳ Ｐゴシック" charset="0"/>
              </a:defRPr>
            </a:lvl1pPr>
            <a:lvl2pPr marL="742950" indent="-285750" defTabSz="906463">
              <a:defRPr>
                <a:solidFill>
                  <a:schemeClr val="tx1"/>
                </a:solidFill>
                <a:latin typeface="Tahoma" charset="0"/>
                <a:ea typeface="ＭＳ Ｐゴシック" charset="0"/>
              </a:defRPr>
            </a:lvl2pPr>
            <a:lvl3pPr marL="1143000" indent="-228600" defTabSz="906463">
              <a:defRPr>
                <a:solidFill>
                  <a:schemeClr val="tx1"/>
                </a:solidFill>
                <a:latin typeface="Tahoma" charset="0"/>
                <a:ea typeface="ＭＳ Ｐゴシック" charset="0"/>
              </a:defRPr>
            </a:lvl3pPr>
            <a:lvl4pPr marL="1600200" indent="-228600" defTabSz="906463">
              <a:defRPr>
                <a:solidFill>
                  <a:schemeClr val="tx1"/>
                </a:solidFill>
                <a:latin typeface="Tahoma" charset="0"/>
                <a:ea typeface="ＭＳ Ｐゴシック" charset="0"/>
              </a:defRPr>
            </a:lvl4pPr>
            <a:lvl5pPr marL="2057400" indent="-228600" defTabSz="906463">
              <a:defRPr>
                <a:solidFill>
                  <a:schemeClr val="tx1"/>
                </a:solidFill>
                <a:latin typeface="Tahoma" charset="0"/>
                <a:ea typeface="ＭＳ Ｐゴシック" charset="0"/>
              </a:defRPr>
            </a:lvl5pPr>
            <a:lvl6pPr marL="2514600" indent="-228600" defTabSz="906463" eaLnBrk="0" fontAlgn="base" hangingPunct="0">
              <a:spcBef>
                <a:spcPct val="0"/>
              </a:spcBef>
              <a:spcAft>
                <a:spcPct val="0"/>
              </a:spcAft>
              <a:defRPr>
                <a:solidFill>
                  <a:schemeClr val="tx1"/>
                </a:solidFill>
                <a:latin typeface="Tahoma" charset="0"/>
                <a:ea typeface="ＭＳ Ｐゴシック" charset="0"/>
              </a:defRPr>
            </a:lvl6pPr>
            <a:lvl7pPr marL="2971800" indent="-228600" defTabSz="906463" eaLnBrk="0" fontAlgn="base" hangingPunct="0">
              <a:spcBef>
                <a:spcPct val="0"/>
              </a:spcBef>
              <a:spcAft>
                <a:spcPct val="0"/>
              </a:spcAft>
              <a:defRPr>
                <a:solidFill>
                  <a:schemeClr val="tx1"/>
                </a:solidFill>
                <a:latin typeface="Tahoma" charset="0"/>
                <a:ea typeface="ＭＳ Ｐゴシック" charset="0"/>
              </a:defRPr>
            </a:lvl7pPr>
            <a:lvl8pPr marL="3429000" indent="-228600" defTabSz="906463" eaLnBrk="0" fontAlgn="base" hangingPunct="0">
              <a:spcBef>
                <a:spcPct val="0"/>
              </a:spcBef>
              <a:spcAft>
                <a:spcPct val="0"/>
              </a:spcAft>
              <a:defRPr>
                <a:solidFill>
                  <a:schemeClr val="tx1"/>
                </a:solidFill>
                <a:latin typeface="Tahoma" charset="0"/>
                <a:ea typeface="ＭＳ Ｐゴシック" charset="0"/>
              </a:defRPr>
            </a:lvl8pPr>
            <a:lvl9pPr marL="3886200" indent="-228600" defTabSz="906463" eaLnBrk="0" fontAlgn="base" hangingPunct="0">
              <a:spcBef>
                <a:spcPct val="0"/>
              </a:spcBef>
              <a:spcAft>
                <a:spcPct val="0"/>
              </a:spcAft>
              <a:defRPr>
                <a:solidFill>
                  <a:schemeClr val="tx1"/>
                </a:solidFill>
                <a:latin typeface="Tahoma" charset="0"/>
                <a:ea typeface="ＭＳ Ｐゴシック" charset="0"/>
              </a:defRPr>
            </a:lvl9pPr>
          </a:lstStyle>
          <a:p>
            <a:pPr algn="r"/>
            <a:fld id="{0411B308-0C9F-4F4F-960B-D415FE5A0FAE}" type="slidenum">
              <a:rPr lang="en-US" sz="1000">
                <a:latin typeface="Times New Roman" charset="0"/>
              </a:rPr>
              <a:pPr algn="r"/>
              <a:t>39</a:t>
            </a:fld>
            <a:endParaRPr lang="en-US" sz="100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txBox="1">
            <a:spLocks noGrp="1"/>
          </p:cNvSpPr>
          <p:nvPr/>
        </p:nvSpPr>
        <p:spPr>
          <a:xfrm>
            <a:off x="3884614" y="8685213"/>
            <a:ext cx="2971800" cy="457200"/>
          </a:xfrm>
          <a:prstGeom prst="rect">
            <a:avLst/>
          </a:prstGeom>
          <a:noFill/>
        </p:spPr>
        <p:txBody>
          <a:bodyPr lIns="91430" tIns="45715" rIns="91430" bIns="45715" anchor="b"/>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085E2832-0BD8-8F42-91AB-B44CAB6CB6AF}" type="slidenum">
              <a:rPr lang="en-US" sz="1200">
                <a:latin typeface="Calibri" charset="0"/>
              </a:rPr>
              <a:pPr algn="r" eaLnBrk="1" hangingPunct="1"/>
              <a:t>40</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44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45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A09A2-B223-4BFA-B6C3-9CD5C795D0B8}" type="slidenum">
              <a:rPr lang="en-US"/>
              <a:pPr/>
              <a:t>46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BE642-68FE-4E14-8A76-2A96807FC04B}" type="slidenum">
              <a:rPr lang="en-US"/>
              <a:pPr/>
              <a:t>47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48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10432-AEC6-4778-850F-22ABB36A4D08}" type="slidenum">
              <a:rPr lang="en-US"/>
              <a:pPr/>
              <a:t>53</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2F44D-B2B2-4282-9459-4B9AC6092AEA}" type="slidenum">
              <a:rPr lang="en-US"/>
              <a:pPr/>
              <a:t>54</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63F1F-08C9-4E22-A7A8-03A560D59FF3}" type="slidenum">
              <a:rPr lang="en-US"/>
              <a:pPr/>
              <a:t>55</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hraunfoss.fcc.gov</a:t>
            </a:r>
            <a:r>
              <a:rPr lang="en-US" dirty="0" smtClean="0"/>
              <a:t>/</a:t>
            </a:r>
            <a:r>
              <a:rPr lang="en-US" dirty="0" err="1" smtClean="0"/>
              <a:t>edocs_public</a:t>
            </a:r>
            <a:r>
              <a:rPr lang="en-US" dirty="0" smtClean="0"/>
              <a:t>/</a:t>
            </a:r>
            <a:r>
              <a:rPr lang="en-US" dirty="0" err="1" smtClean="0"/>
              <a:t>attachmatch</a:t>
            </a:r>
            <a:r>
              <a:rPr lang="en-US" dirty="0" smtClean="0"/>
              <a:t>/DA-05-543A1.pdf</a:t>
            </a:r>
          </a:p>
          <a:p>
            <a:r>
              <a:rPr lang="en-US" dirty="0" smtClean="0"/>
              <a:t>http://</a:t>
            </a:r>
            <a:r>
              <a:rPr lang="en-US" dirty="0" err="1" smtClean="0"/>
              <a:t>www.zeropaid.com</a:t>
            </a:r>
            <a:r>
              <a:rPr lang="en-US" dirty="0" smtClean="0"/>
              <a:t>/news/88573/</a:t>
            </a:r>
            <a:r>
              <a:rPr lang="en-US" dirty="0" err="1" smtClean="0"/>
              <a:t>comcast</a:t>
            </a:r>
            <a:r>
              <a:rPr lang="en-US" dirty="0" smtClean="0"/>
              <a:t>-prevails-in-</a:t>
            </a:r>
            <a:r>
              <a:rPr lang="en-US" dirty="0" err="1" smtClean="0"/>
              <a:t>bittorrent</a:t>
            </a:r>
            <a:r>
              <a:rPr lang="en-US" dirty="0" smtClean="0"/>
              <a:t>-throttling-case/</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16</a:t>
            </a:fld>
            <a:endParaRPr lang="en-US"/>
          </a:p>
        </p:txBody>
      </p:sp>
    </p:spTree>
    <p:extLst>
      <p:ext uri="{BB962C8B-B14F-4D97-AF65-F5344CB8AC3E}">
        <p14:creationId xmlns:p14="http://schemas.microsoft.com/office/powerpoint/2010/main" val="2389609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EA622-F237-4F66-8F62-95A463AFD27A}" type="slidenum">
              <a:rPr lang="en-US"/>
              <a:pPr/>
              <a:t>56</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s.ftthcouncil.org</a:t>
            </a:r>
            <a:r>
              <a:rPr lang="en-US" dirty="0" smtClean="0"/>
              <a:t>/files/RVA.FTTH_.Apr09.060109.pdf</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59</a:t>
            </a:fld>
            <a:endParaRPr lang="en-US"/>
          </a:p>
        </p:txBody>
      </p:sp>
    </p:spTree>
    <p:extLst>
      <p:ext uri="{BB962C8B-B14F-4D97-AF65-F5344CB8AC3E}">
        <p14:creationId xmlns:p14="http://schemas.microsoft.com/office/powerpoint/2010/main" val="2419954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www.fcc.gov</a:t>
            </a:r>
            <a:r>
              <a:rPr lang="en-US" dirty="0" smtClean="0"/>
              <a:t>/</a:t>
            </a:r>
            <a:r>
              <a:rPr lang="en-US" dirty="0" err="1" smtClean="0"/>
              <a:t>Daily_Releases</a:t>
            </a:r>
            <a:r>
              <a:rPr lang="en-US" dirty="0" smtClean="0"/>
              <a:t>/</a:t>
            </a:r>
            <a:r>
              <a:rPr lang="en-US" dirty="0" err="1" smtClean="0"/>
              <a:t>Daily_Business</a:t>
            </a:r>
            <a:r>
              <a:rPr lang="en-US" dirty="0" smtClean="0"/>
              <a:t>/2010/db1208/DOC-303405A1.pdf: </a:t>
            </a:r>
            <a:r>
              <a:rPr lang="en-US" sz="1200" b="1" kern="1200" dirty="0" smtClean="0">
                <a:solidFill>
                  <a:schemeClr val="tx1"/>
                </a:solidFill>
                <a:latin typeface="+mn-lt"/>
                <a:ea typeface="+mn-ea"/>
                <a:cs typeface="+mn-cs"/>
              </a:rPr>
              <a:t>Internet Access Services: Status as of December 31, 2009</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61</a:t>
            </a:fld>
            <a:endParaRPr lang="en-US"/>
          </a:p>
        </p:txBody>
      </p:sp>
    </p:spTree>
    <p:extLst>
      <p:ext uri="{BB962C8B-B14F-4D97-AF65-F5344CB8AC3E}">
        <p14:creationId xmlns:p14="http://schemas.microsoft.com/office/powerpoint/2010/main" val="253030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http://www.cisco.com/en/US/solutions/collateral/ns341/ns525/ns537/ns705/ns827/white_paper_c11-481360_ns827_Networking_Solutions_White_Paper.html</a:t>
            </a:r>
            <a:endParaRPr lang="en-US"/>
          </a:p>
        </p:txBody>
      </p:sp>
      <p:sp>
        <p:nvSpPr>
          <p:cNvPr id="4" name="Slide Number Placeholder 3"/>
          <p:cNvSpPr>
            <a:spLocks noGrp="1"/>
          </p:cNvSpPr>
          <p:nvPr>
            <p:ph type="sldNum" sz="quarter" idx="10"/>
          </p:nvPr>
        </p:nvSpPr>
        <p:spPr/>
        <p:txBody>
          <a:bodyPr/>
          <a:lstStyle/>
          <a:p>
            <a:fld id="{884E4812-469D-B74A-8DB1-1B7174A0CA54}"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r>
              <a:rPr lang="en-US" dirty="0" smtClean="0"/>
              <a:t>FedEx and EC2 prices as of 09/15/09</a:t>
            </a:r>
          </a:p>
          <a:p>
            <a:r>
              <a:rPr lang="en-US" dirty="0" smtClean="0"/>
              <a:t>CDN: http://</a:t>
            </a:r>
            <a:r>
              <a:rPr lang="en-US" dirty="0" err="1" smtClean="0"/>
              <a:t>www.mindbranch.com</a:t>
            </a:r>
            <a:r>
              <a:rPr lang="en-US" dirty="0" smtClean="0"/>
              <a:t>/listing/product/R678-29.html</a:t>
            </a:r>
          </a:p>
          <a:p>
            <a:r>
              <a:rPr lang="en-US" dirty="0" smtClean="0"/>
              <a:t>http://</a:t>
            </a:r>
            <a:r>
              <a:rPr lang="en-US" dirty="0" err="1" smtClean="0"/>
              <a:t>www.cdnpricing.com</a:t>
            </a:r>
            <a:r>
              <a:rPr lang="en-US" dirty="0"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T-Mobile 2010</a:t>
            </a:r>
          </a:p>
          <a:p>
            <a:r>
              <a:rPr lang="en-US" dirty="0" smtClean="0"/>
              <a:t>AT&amp;T</a:t>
            </a:r>
            <a:r>
              <a:rPr lang="en-US" baseline="0" dirty="0" smtClean="0"/>
              <a:t> data</a:t>
            </a:r>
          </a:p>
          <a:p>
            <a:r>
              <a:rPr lang="en-US" dirty="0" smtClean="0"/>
              <a:t>http://</a:t>
            </a:r>
            <a:r>
              <a:rPr lang="en-US" dirty="0" err="1" smtClean="0"/>
              <a:t>www.nowsms.com</a:t>
            </a:r>
            <a:r>
              <a:rPr lang="en-US" dirty="0" smtClean="0"/>
              <a:t>/discus/messages/12/8500.html</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20</a:t>
            </a:fld>
            <a:endParaRPr lang="en-US"/>
          </a:p>
        </p:txBody>
      </p:sp>
    </p:spTree>
    <p:extLst>
      <p:ext uri="{BB962C8B-B14F-4D97-AF65-F5344CB8AC3E}">
        <p14:creationId xmlns:p14="http://schemas.microsoft.com/office/powerpoint/2010/main" val="263969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Tahoma" charset="0"/>
                <a:ea typeface="ＭＳ Ｐゴシック" charset="0"/>
              </a:defRPr>
            </a:lvl1pPr>
            <a:lvl2pPr marL="742862" indent="-285716">
              <a:defRPr>
                <a:solidFill>
                  <a:schemeClr val="tx1"/>
                </a:solidFill>
                <a:latin typeface="Tahoma" charset="0"/>
                <a:ea typeface="ＭＳ Ｐゴシック" charset="0"/>
              </a:defRPr>
            </a:lvl2pPr>
            <a:lvl3pPr marL="1142865" indent="-228573">
              <a:defRPr>
                <a:solidFill>
                  <a:schemeClr val="tx1"/>
                </a:solidFill>
                <a:latin typeface="Tahoma" charset="0"/>
                <a:ea typeface="ＭＳ Ｐゴシック" charset="0"/>
              </a:defRPr>
            </a:lvl3pPr>
            <a:lvl4pPr marL="1600011" indent="-228573">
              <a:defRPr>
                <a:solidFill>
                  <a:schemeClr val="tx1"/>
                </a:solidFill>
                <a:latin typeface="Tahoma" charset="0"/>
                <a:ea typeface="ＭＳ Ｐゴシック" charset="0"/>
              </a:defRPr>
            </a:lvl4pPr>
            <a:lvl5pPr marL="2057156" indent="-228573">
              <a:defRPr>
                <a:solidFill>
                  <a:schemeClr val="tx1"/>
                </a:solidFill>
                <a:latin typeface="Tahoma" charset="0"/>
                <a:ea typeface="ＭＳ Ｐゴシック" charset="0"/>
              </a:defRPr>
            </a:lvl5pPr>
            <a:lvl6pPr marL="2514303" indent="-228573" eaLnBrk="0" fontAlgn="base" hangingPunct="0">
              <a:spcBef>
                <a:spcPct val="0"/>
              </a:spcBef>
              <a:spcAft>
                <a:spcPct val="0"/>
              </a:spcAft>
              <a:defRPr>
                <a:solidFill>
                  <a:schemeClr val="tx1"/>
                </a:solidFill>
                <a:latin typeface="Tahoma" charset="0"/>
                <a:ea typeface="ＭＳ Ｐゴシック" charset="0"/>
              </a:defRPr>
            </a:lvl6pPr>
            <a:lvl7pPr marL="2971449" indent="-228573" eaLnBrk="0" fontAlgn="base" hangingPunct="0">
              <a:spcBef>
                <a:spcPct val="0"/>
              </a:spcBef>
              <a:spcAft>
                <a:spcPct val="0"/>
              </a:spcAft>
              <a:defRPr>
                <a:solidFill>
                  <a:schemeClr val="tx1"/>
                </a:solidFill>
                <a:latin typeface="Tahoma" charset="0"/>
                <a:ea typeface="ＭＳ Ｐゴシック" charset="0"/>
              </a:defRPr>
            </a:lvl7pPr>
            <a:lvl8pPr marL="3428594" indent="-228573" eaLnBrk="0" fontAlgn="base" hangingPunct="0">
              <a:spcBef>
                <a:spcPct val="0"/>
              </a:spcBef>
              <a:spcAft>
                <a:spcPct val="0"/>
              </a:spcAft>
              <a:defRPr>
                <a:solidFill>
                  <a:schemeClr val="tx1"/>
                </a:solidFill>
                <a:latin typeface="Tahoma" charset="0"/>
                <a:ea typeface="ＭＳ Ｐゴシック" charset="0"/>
              </a:defRPr>
            </a:lvl8pPr>
            <a:lvl9pPr marL="3885741" indent="-228573" eaLnBrk="0" fontAlgn="base" hangingPunct="0">
              <a:spcBef>
                <a:spcPct val="0"/>
              </a:spcBef>
              <a:spcAft>
                <a:spcPct val="0"/>
              </a:spcAft>
              <a:defRPr>
                <a:solidFill>
                  <a:schemeClr val="tx1"/>
                </a:solidFill>
                <a:latin typeface="Tahoma" charset="0"/>
                <a:ea typeface="ＭＳ Ｐゴシック" charset="0"/>
              </a:defRPr>
            </a:lvl9pPr>
          </a:lstStyle>
          <a:p>
            <a:fld id="{7E855FB9-69E4-B343-83AA-D7742185E0E5}" type="slidenum">
              <a:rPr lang="en-US">
                <a:latin typeface="Calibri" charset="0"/>
              </a:rPr>
              <a:pPr/>
              <a:t>24</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Sandvine</a:t>
            </a:r>
            <a:r>
              <a:rPr lang="en-US" dirty="0" smtClean="0"/>
              <a:t>,</a:t>
            </a:r>
            <a:r>
              <a:rPr lang="en-US" baseline="0" dirty="0" smtClean="0"/>
              <a:t> </a:t>
            </a:r>
            <a:r>
              <a:rPr lang="en-US" dirty="0">
                <a:latin typeface="+mn-lt"/>
                <a:ea typeface="+mn-ea"/>
                <a:cs typeface="+mn-cs"/>
              </a:rPr>
              <a:t>Global Internet Phenomena Report Spring 2011</a:t>
            </a:r>
            <a:endParaRPr lang="en-US" dirty="0"/>
          </a:p>
        </p:txBody>
      </p:sp>
      <p:sp>
        <p:nvSpPr>
          <p:cNvPr id="4" name="Slide Number Placeholder 3"/>
          <p:cNvSpPr>
            <a:spLocks noGrp="1"/>
          </p:cNvSpPr>
          <p:nvPr>
            <p:ph type="sldNum" sz="quarter" idx="10"/>
          </p:nvPr>
        </p:nvSpPr>
        <p:spPr>
          <a:xfrm>
            <a:off x="3884614" y="8685213"/>
            <a:ext cx="2971800" cy="457200"/>
          </a:xfrm>
          <a:prstGeom prst="rect">
            <a:avLst/>
          </a:prstGeom>
        </p:spPr>
        <p:txBody>
          <a:bodyPr/>
          <a:lstStyle/>
          <a:p>
            <a:fld id="{25AB4FB9-0A42-4348-9E88-1CCB13454756}" type="slidenum">
              <a:rPr lang="en-US" smtClean="0"/>
              <a:t>25</a:t>
            </a:fld>
            <a:endParaRPr lang="en-US"/>
          </a:p>
        </p:txBody>
      </p:sp>
    </p:spTree>
    <p:extLst>
      <p:ext uri="{BB962C8B-B14F-4D97-AF65-F5344CB8AC3E}">
        <p14:creationId xmlns:p14="http://schemas.microsoft.com/office/powerpoint/2010/main" val="53371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217613" y="712788"/>
            <a:ext cx="4591050" cy="3443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Rectangle 3"/>
          <p:cNvSpPr>
            <a:spLocks noGrp="1"/>
          </p:cNvSpPr>
          <p:nvPr>
            <p:ph type="body" idx="1"/>
          </p:nvPr>
        </p:nvSpPr>
        <p:spPr bwMode="auto">
          <a:xfrm>
            <a:off x="938213" y="4402139"/>
            <a:ext cx="5149850" cy="416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217613" y="712788"/>
            <a:ext cx="4589462" cy="3443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xfrm>
            <a:off x="938213" y="4402139"/>
            <a:ext cx="5149850" cy="416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394" tIns="47272" rIns="91394" bIns="47272" numCol="1" anchor="t" anchorCtr="0" compatLnSpc="1">
            <a:prstTxWarp prst="textNoShape">
              <a:avLst/>
            </a:prstTxWarp>
          </a:bodyPr>
          <a:lstStyle/>
          <a:p>
            <a:pPr defTabSz="958736"/>
            <a:endParaRPr lang="en-US">
              <a:latin typeface="Calibri" charset="0"/>
            </a:endParaRPr>
          </a:p>
        </p:txBody>
      </p:sp>
      <p:sp>
        <p:nvSpPr>
          <p:cNvPr id="84996" name="Slide Number Placeholder 3"/>
          <p:cNvSpPr txBox="1">
            <a:spLocks noGrp="1"/>
          </p:cNvSpPr>
          <p:nvPr/>
        </p:nvSpPr>
        <p:spPr bwMode="auto">
          <a:xfrm>
            <a:off x="3883026" y="868680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10" tIns="0" rIns="18910" bIns="0" anchor="b"/>
          <a:lstStyle>
            <a:lvl1pPr defTabSz="908050">
              <a:defRPr>
                <a:solidFill>
                  <a:schemeClr val="tx1"/>
                </a:solidFill>
                <a:latin typeface="Tahoma" charset="0"/>
                <a:ea typeface="ＭＳ Ｐゴシック" charset="0"/>
              </a:defRPr>
            </a:lvl1pPr>
            <a:lvl2pPr marL="742950" indent="-285750" defTabSz="908050">
              <a:defRPr>
                <a:solidFill>
                  <a:schemeClr val="tx1"/>
                </a:solidFill>
                <a:latin typeface="Tahoma" charset="0"/>
                <a:ea typeface="ＭＳ Ｐゴシック" charset="0"/>
              </a:defRPr>
            </a:lvl2pPr>
            <a:lvl3pPr marL="1143000" indent="-228600" defTabSz="908050">
              <a:defRPr>
                <a:solidFill>
                  <a:schemeClr val="tx1"/>
                </a:solidFill>
                <a:latin typeface="Tahoma" charset="0"/>
                <a:ea typeface="ＭＳ Ｐゴシック" charset="0"/>
              </a:defRPr>
            </a:lvl3pPr>
            <a:lvl4pPr marL="1600200" indent="-228600" defTabSz="908050">
              <a:defRPr>
                <a:solidFill>
                  <a:schemeClr val="tx1"/>
                </a:solidFill>
                <a:latin typeface="Tahoma" charset="0"/>
                <a:ea typeface="ＭＳ Ｐゴシック" charset="0"/>
              </a:defRPr>
            </a:lvl4pPr>
            <a:lvl5pPr marL="2057400" indent="-228600" defTabSz="908050">
              <a:defRPr>
                <a:solidFill>
                  <a:schemeClr val="tx1"/>
                </a:solidFill>
                <a:latin typeface="Tahoma" charset="0"/>
                <a:ea typeface="ＭＳ Ｐゴシック" charset="0"/>
              </a:defRPr>
            </a:lvl5pPr>
            <a:lvl6pPr marL="2514600" indent="-228600" defTabSz="908050" eaLnBrk="0" fontAlgn="base" hangingPunct="0">
              <a:spcBef>
                <a:spcPct val="0"/>
              </a:spcBef>
              <a:spcAft>
                <a:spcPct val="0"/>
              </a:spcAft>
              <a:defRPr>
                <a:solidFill>
                  <a:schemeClr val="tx1"/>
                </a:solidFill>
                <a:latin typeface="Tahoma" charset="0"/>
                <a:ea typeface="ＭＳ Ｐゴシック" charset="0"/>
              </a:defRPr>
            </a:lvl6pPr>
            <a:lvl7pPr marL="2971800" indent="-228600" defTabSz="908050" eaLnBrk="0" fontAlgn="base" hangingPunct="0">
              <a:spcBef>
                <a:spcPct val="0"/>
              </a:spcBef>
              <a:spcAft>
                <a:spcPct val="0"/>
              </a:spcAft>
              <a:defRPr>
                <a:solidFill>
                  <a:schemeClr val="tx1"/>
                </a:solidFill>
                <a:latin typeface="Tahoma" charset="0"/>
                <a:ea typeface="ＭＳ Ｐゴシック" charset="0"/>
              </a:defRPr>
            </a:lvl7pPr>
            <a:lvl8pPr marL="3429000" indent="-228600" defTabSz="908050" eaLnBrk="0" fontAlgn="base" hangingPunct="0">
              <a:spcBef>
                <a:spcPct val="0"/>
              </a:spcBef>
              <a:spcAft>
                <a:spcPct val="0"/>
              </a:spcAft>
              <a:defRPr>
                <a:solidFill>
                  <a:schemeClr val="tx1"/>
                </a:solidFill>
                <a:latin typeface="Tahoma" charset="0"/>
                <a:ea typeface="ＭＳ Ｐゴシック" charset="0"/>
              </a:defRPr>
            </a:lvl8pPr>
            <a:lvl9pPr marL="3886200" indent="-228600" defTabSz="908050" eaLnBrk="0" fontAlgn="base" hangingPunct="0">
              <a:spcBef>
                <a:spcPct val="0"/>
              </a:spcBef>
              <a:spcAft>
                <a:spcPct val="0"/>
              </a:spcAft>
              <a:defRPr>
                <a:solidFill>
                  <a:schemeClr val="tx1"/>
                </a:solidFill>
                <a:latin typeface="Tahoma" charset="0"/>
                <a:ea typeface="ＭＳ Ｐゴシック" charset="0"/>
              </a:defRPr>
            </a:lvl9pPr>
          </a:lstStyle>
          <a:p>
            <a:pPr algn="r"/>
            <a:fld id="{489FB40B-4F7D-6F46-9ADD-A074F014F822}" type="slidenum">
              <a:rPr lang="en-US" sz="1000" i="1">
                <a:latin typeface="Times New Roman" charset="0"/>
              </a:rPr>
              <a:pPr algn="r"/>
              <a:t>38</a:t>
            </a:fld>
            <a:endParaRPr lang="en-US" sz="1000" i="1">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D1D25C-32B3-EC4F-87C1-F92593626F1E}"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348000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1D25C-32B3-EC4F-87C1-F92593626F1E}"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85710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1D25C-32B3-EC4F-87C1-F92593626F1E}"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2507552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143000"/>
            <a:ext cx="9144000" cy="4983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6858000" y="6356350"/>
            <a:ext cx="2133600" cy="365125"/>
          </a:xfrm>
        </p:spPr>
        <p:txBody>
          <a:bodyPr/>
          <a:lstStyle>
            <a:lvl1pPr>
              <a:defRPr/>
            </a:lvl1pPr>
          </a:lstStyle>
          <a:p>
            <a:fld id="{51E3B49D-3EAC-FA48-8317-73E198CCAC39}" type="slidenum">
              <a:rPr lang="en-US"/>
              <a:pPr/>
              <a:t>‹#›</a:t>
            </a:fld>
            <a:endParaRPr lang="en-US"/>
          </a:p>
        </p:txBody>
      </p:sp>
      <p:sp>
        <p:nvSpPr>
          <p:cNvPr id="4" name="Title 3"/>
          <p:cNvSpPr>
            <a:spLocks noGrp="1"/>
          </p:cNvSpPr>
          <p:nvPr>
            <p:ph type="title"/>
          </p:nvPr>
        </p:nvSpPr>
        <p:spPr>
          <a:xfrm>
            <a:off x="457200" y="-29563"/>
            <a:ext cx="8229600" cy="1096363"/>
          </a:xfrm>
        </p:spPr>
        <p:txBody>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6474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1D25C-32B3-EC4F-87C1-F92593626F1E}"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298958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1D25C-32B3-EC4F-87C1-F92593626F1E}"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90284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D1D25C-32B3-EC4F-87C1-F92593626F1E}"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86030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1D25C-32B3-EC4F-87C1-F92593626F1E}" type="datetimeFigureOut">
              <a:rPr lang="en-US" smtClean="0"/>
              <a:t>9/12/12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124265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D1D25C-32B3-EC4F-87C1-F92593626F1E}" type="datetimeFigureOut">
              <a:rPr lang="en-US" smtClean="0"/>
              <a:t>9/12/12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424722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1D25C-32B3-EC4F-87C1-F92593626F1E}" type="datetimeFigureOut">
              <a:rPr lang="en-US" smtClean="0"/>
              <a:t>9/12/12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206395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1D25C-32B3-EC4F-87C1-F92593626F1E}"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24437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1D25C-32B3-EC4F-87C1-F92593626F1E}"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F6381-67BA-2A42-BA47-A113CD48E884}" type="slidenum">
              <a:rPr lang="en-US" smtClean="0"/>
              <a:t>‹#›</a:t>
            </a:fld>
            <a:endParaRPr lang="en-US"/>
          </a:p>
        </p:txBody>
      </p:sp>
    </p:spTree>
    <p:extLst>
      <p:ext uri="{BB962C8B-B14F-4D97-AF65-F5344CB8AC3E}">
        <p14:creationId xmlns:p14="http://schemas.microsoft.com/office/powerpoint/2010/main" val="16426195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5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1D25C-32B3-EC4F-87C1-F92593626F1E}" type="datetimeFigureOut">
              <a:rPr lang="en-US" smtClean="0"/>
              <a:t>9/12/12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F6381-67BA-2A42-BA47-A113CD48E884}" type="slidenum">
              <a:rPr lang="en-US" smtClean="0"/>
              <a:t>‹#›</a:t>
            </a:fld>
            <a:endParaRPr lang="en-US"/>
          </a:p>
        </p:txBody>
      </p:sp>
      <p:sp>
        <p:nvSpPr>
          <p:cNvPr id="8" name="Rectangle 4"/>
          <p:cNvSpPr>
            <a:spLocks noChangeArrowheads="1"/>
          </p:cNvSpPr>
          <p:nvPr userDrawn="1"/>
        </p:nvSpPr>
        <p:spPr bwMode="auto">
          <a:xfrm>
            <a:off x="0" y="-76200"/>
            <a:ext cx="9144000" cy="1143000"/>
          </a:xfrm>
          <a:prstGeom prst="rect">
            <a:avLst/>
          </a:prstGeom>
          <a:solidFill>
            <a:srgbClr val="000066"/>
          </a:solidFill>
          <a:ln w="9525">
            <a:noFill/>
            <a:miter lim="800000"/>
            <a:headEnd/>
            <a:tailEnd/>
          </a:ln>
        </p:spPr>
        <p:txBody>
          <a:bodyPr anchor="ctr"/>
          <a:lstStyle/>
          <a:p>
            <a:pPr algn="ctr">
              <a:defRPr/>
            </a:pPr>
            <a:endParaRPr lang="en-US" sz="4400" dirty="0" smtClean="0">
              <a:solidFill>
                <a:schemeClr val="tx2"/>
              </a:solidFill>
              <a:latin typeface="Arial" pitchFamily="-111" charset="0"/>
              <a:ea typeface="+mn-ea"/>
              <a:cs typeface="+mn-cs"/>
            </a:endParaRPr>
          </a:p>
          <a:p>
            <a:pPr algn="ctr">
              <a:defRPr/>
            </a:pPr>
            <a:endParaRPr lang="en-US" sz="4400" dirty="0">
              <a:solidFill>
                <a:schemeClr val="tx2"/>
              </a:solidFill>
              <a:latin typeface="Arial" pitchFamily="-111" charset="0"/>
              <a:ea typeface="+mn-ea"/>
              <a:cs typeface="+mn-cs"/>
            </a:endParaRPr>
          </a:p>
        </p:txBody>
      </p:sp>
      <p:cxnSp>
        <p:nvCxnSpPr>
          <p:cNvPr id="9" name="Straight Connector 8"/>
          <p:cNvCxnSpPr/>
          <p:nvPr userDrawn="1"/>
        </p:nvCxnSpPr>
        <p:spPr>
          <a:xfrm>
            <a:off x="0" y="1143000"/>
            <a:ext cx="9144000" cy="1588"/>
          </a:xfrm>
          <a:prstGeom prst="line">
            <a:avLst/>
          </a:prstGeom>
          <a:ln w="101600">
            <a:solidFill>
              <a:srgbClr val="DCE6F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57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tif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hyperlink" Target="http://www.shopica.com/-41/product/erector_special_edition_set:_empire_state_building-417204/" TargetMode="External"/><Relationship Id="rId4" Type="http://schemas.openxmlformats.org/officeDocument/2006/relationships/image" Target="../media/image26.jpeg"/><Relationship Id="rId5" Type="http://schemas.openxmlformats.org/officeDocument/2006/relationships/hyperlink" Target="http://en.wikipedia.org/wiki/Image:Independence_Hall_belltower.jpg" TargetMode="External"/><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wmf"/><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fcc.gov/measuring-broadband-america"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1.png"/><Relationship Id="rId5" Type="http://schemas.openxmlformats.org/officeDocument/2006/relationships/package" Target="../embeddings/Microsoft_Word_Document2.docx"/><Relationship Id="rId6" Type="http://schemas.openxmlformats.org/officeDocument/2006/relationships/image" Target="../media/image4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6.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Cheaper, Faster, Safer: Research and Public Policy for the Internet</a:t>
            </a:r>
          </a:p>
        </p:txBody>
      </p:sp>
      <p:sp>
        <p:nvSpPr>
          <p:cNvPr id="3" name="Subtitle 2"/>
          <p:cNvSpPr>
            <a:spLocks noGrp="1"/>
          </p:cNvSpPr>
          <p:nvPr>
            <p:ph type="subTitle" idx="1"/>
          </p:nvPr>
        </p:nvSpPr>
        <p:spPr/>
        <p:txBody>
          <a:bodyPr/>
          <a:lstStyle/>
          <a:p>
            <a:r>
              <a:rPr lang="en-US" dirty="0" smtClean="0"/>
              <a:t>Henning Schulzrinne</a:t>
            </a:r>
          </a:p>
          <a:p>
            <a:r>
              <a:rPr lang="en-US" dirty="0" smtClean="0"/>
              <a:t>FCC &amp; Columbia University</a:t>
            </a:r>
            <a:endParaRPr lang="en-US" dirty="0"/>
          </a:p>
        </p:txBody>
      </p:sp>
      <p:sp>
        <p:nvSpPr>
          <p:cNvPr id="4" name="TextBox 3"/>
          <p:cNvSpPr txBox="1"/>
          <p:nvPr/>
        </p:nvSpPr>
        <p:spPr>
          <a:xfrm>
            <a:off x="1445696" y="5573059"/>
            <a:ext cx="6575914"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1400" dirty="0" smtClean="0">
                <a:solidFill>
                  <a:schemeClr val="bg1"/>
                </a:solidFill>
              </a:rPr>
              <a:t>Any opinions are those of the author and do not necessarily reflect the views or policies</a:t>
            </a:r>
          </a:p>
          <a:p>
            <a:r>
              <a:rPr lang="en-US" sz="1400" dirty="0" smtClean="0">
                <a:solidFill>
                  <a:schemeClr val="bg1"/>
                </a:solidFill>
              </a:rPr>
              <a:t>of Columbia University or the FCC.</a:t>
            </a:r>
            <a:endParaRPr lang="en-US" sz="1400" dirty="0">
              <a:solidFill>
                <a:schemeClr val="bg1"/>
              </a:solidFill>
            </a:endParaRPr>
          </a:p>
        </p:txBody>
      </p:sp>
      <p:sp>
        <p:nvSpPr>
          <p:cNvPr id="5" name="TextBox 4"/>
          <p:cNvSpPr txBox="1"/>
          <p:nvPr/>
        </p:nvSpPr>
        <p:spPr>
          <a:xfrm>
            <a:off x="0" y="6505163"/>
            <a:ext cx="7253007" cy="369332"/>
          </a:xfrm>
          <a:prstGeom prst="rect">
            <a:avLst/>
          </a:prstGeom>
          <a:noFill/>
        </p:spPr>
        <p:txBody>
          <a:bodyPr wrap="none" rtlCol="0">
            <a:spAutoFit/>
          </a:bodyPr>
          <a:lstStyle/>
          <a:p>
            <a:r>
              <a:rPr lang="en-US" dirty="0" smtClean="0"/>
              <a:t>with slides by Julie Knapp, Walter Johnston, Karen </a:t>
            </a:r>
            <a:r>
              <a:rPr lang="en-US" dirty="0" err="1" smtClean="0"/>
              <a:t>Peltz</a:t>
            </a:r>
            <a:r>
              <a:rPr lang="en-US" dirty="0" smtClean="0"/>
              <a:t>-Strauss, and others </a:t>
            </a:r>
            <a:endParaRPr lang="en-US" dirty="0"/>
          </a:p>
        </p:txBody>
      </p:sp>
    </p:spTree>
    <p:extLst>
      <p:ext uri="{BB962C8B-B14F-4D97-AF65-F5344CB8AC3E}">
        <p14:creationId xmlns:p14="http://schemas.microsoft.com/office/powerpoint/2010/main" val="45322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graphicFrame>
        <p:nvGraphicFramePr>
          <p:cNvPr id="4" name="Diagram 3"/>
          <p:cNvGraphicFramePr/>
          <p:nvPr>
            <p:extLst>
              <p:ext uri="{D42A27DB-BD31-4B8C-83A1-F6EECF244321}">
                <p14:modId xmlns:p14="http://schemas.microsoft.com/office/powerpoint/2010/main" val="3607019629"/>
              </p:ext>
            </p:extLst>
          </p:nvPr>
        </p:nvGraphicFramePr>
        <p:xfrm>
          <a:off x="824713" y="1397000"/>
          <a:ext cx="6152355" cy="4887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ultidocument 5"/>
          <p:cNvSpPr/>
          <p:nvPr/>
        </p:nvSpPr>
        <p:spPr>
          <a:xfrm>
            <a:off x="6977069" y="2606286"/>
            <a:ext cx="1946320" cy="1534082"/>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comments &amp; ex parte</a:t>
            </a:r>
            <a:endParaRPr lang="en-US" dirty="0"/>
          </a:p>
        </p:txBody>
      </p:sp>
      <p:cxnSp>
        <p:nvCxnSpPr>
          <p:cNvPr id="8" name="Elbow Connector 7"/>
          <p:cNvCxnSpPr>
            <a:stCxn id="6" idx="0"/>
          </p:cNvCxnSpPr>
          <p:nvPr/>
        </p:nvCxnSpPr>
        <p:spPr>
          <a:xfrm rot="16200000" flipH="1" flipV="1">
            <a:off x="6895557" y="1731130"/>
            <a:ext cx="313416" cy="2063728"/>
          </a:xfrm>
          <a:prstGeom prst="bentConnector4">
            <a:avLst>
              <a:gd name="adj1" fmla="val -72938"/>
              <a:gd name="adj2" fmla="val 76822"/>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6" idx="2"/>
          </p:cNvCxnSpPr>
          <p:nvPr/>
        </p:nvCxnSpPr>
        <p:spPr>
          <a:xfrm rot="5400000">
            <a:off x="6748373" y="3667691"/>
            <a:ext cx="651934" cy="1481096"/>
          </a:xfrm>
          <a:prstGeom prst="bentConnector2">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2801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FCC</a:t>
            </a:r>
            <a:endParaRPr lang="en-US" dirty="0"/>
          </a:p>
        </p:txBody>
      </p:sp>
      <p:sp>
        <p:nvSpPr>
          <p:cNvPr id="2" name="Content Placeholder 1"/>
          <p:cNvSpPr>
            <a:spLocks noGrp="1"/>
          </p:cNvSpPr>
          <p:nvPr>
            <p:ph idx="1"/>
          </p:nvPr>
        </p:nvSpPr>
        <p:spPr>
          <a:xfrm>
            <a:off x="132173" y="5777409"/>
            <a:ext cx="8413919" cy="1157882"/>
          </a:xfrm>
        </p:spPr>
        <p:txBody>
          <a:bodyPr>
            <a:normAutofit lnSpcReduction="10000"/>
          </a:bodyPr>
          <a:lstStyle/>
          <a:p>
            <a:r>
              <a:rPr lang="en-US" dirty="0" smtClean="0"/>
              <a:t>Independent federal agency</a:t>
            </a:r>
          </a:p>
          <a:p>
            <a:r>
              <a:rPr lang="en-US" dirty="0" smtClean="0"/>
              <a:t>About 2,000 employees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11</a:t>
            </a:fld>
            <a:endParaRPr lang="en-US"/>
          </a:p>
        </p:txBody>
      </p:sp>
      <p:graphicFrame>
        <p:nvGraphicFramePr>
          <p:cNvPr id="5" name="Diagram 4"/>
          <p:cNvGraphicFramePr/>
          <p:nvPr>
            <p:extLst>
              <p:ext uri="{D42A27DB-BD31-4B8C-83A1-F6EECF244321}">
                <p14:modId xmlns:p14="http://schemas.microsoft.com/office/powerpoint/2010/main" val="2088915274"/>
              </p:ext>
            </p:extLst>
          </p:nvPr>
        </p:nvGraphicFramePr>
        <p:xfrm>
          <a:off x="257997" y="1105462"/>
          <a:ext cx="8886003" cy="441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1242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Open </a:t>
            </a:r>
            <a:r>
              <a:rPr lang="en-US" dirty="0" smtClean="0">
                <a:solidFill>
                  <a:srgbClr val="FF0000"/>
                </a:solidFill>
              </a:rPr>
              <a:t>Internet</a:t>
            </a:r>
            <a:endParaRPr lang="en-US" dirty="0">
              <a:solidFill>
                <a:srgbClr val="FF0000"/>
              </a:solidFill>
            </a:endParaRPr>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14262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views</a:t>
            </a:r>
            <a:endParaRPr lang="en-US" dirty="0"/>
          </a:p>
        </p:txBody>
      </p:sp>
      <p:graphicFrame>
        <p:nvGraphicFramePr>
          <p:cNvPr id="4" name="Diagram 3"/>
          <p:cNvGraphicFramePr/>
          <p:nvPr>
            <p:extLst>
              <p:ext uri="{D42A27DB-BD31-4B8C-83A1-F6EECF244321}">
                <p14:modId xmlns:p14="http://schemas.microsoft.com/office/powerpoint/2010/main" val="2844432734"/>
              </p:ext>
            </p:extLst>
          </p:nvPr>
        </p:nvGraphicFramePr>
        <p:xfrm>
          <a:off x="457200" y="1396999"/>
          <a:ext cx="8229600" cy="5099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1479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1F497D"/>
                </a:solidFill>
              </a:rPr>
              <a:t>Civic considerations</a:t>
            </a:r>
          </a:p>
          <a:p>
            <a:pPr lvl="1"/>
            <a:r>
              <a:rPr lang="en-US" dirty="0" smtClean="0"/>
              <a:t>freedom to read (passive)</a:t>
            </a:r>
          </a:p>
          <a:p>
            <a:pPr lvl="1"/>
            <a:r>
              <a:rPr lang="en-US" dirty="0" smtClean="0"/>
              <a:t>freedom to discuss &amp; create (active)</a:t>
            </a:r>
          </a:p>
          <a:p>
            <a:r>
              <a:rPr lang="en-US" dirty="0" smtClean="0">
                <a:solidFill>
                  <a:srgbClr val="1F497D"/>
                </a:solidFill>
              </a:rPr>
              <a:t>Economic opportunity</a:t>
            </a:r>
          </a:p>
          <a:p>
            <a:pPr lvl="1"/>
            <a:r>
              <a:rPr lang="en-US" dirty="0" smtClean="0"/>
              <a:t>edge economy &gt;&gt; telecom economy</a:t>
            </a:r>
          </a:p>
          <a:p>
            <a:pPr lvl="2"/>
            <a:r>
              <a:rPr lang="en-US" dirty="0" smtClean="0"/>
              <a:t>Telecom revenue (US): $330B</a:t>
            </a:r>
          </a:p>
          <a:p>
            <a:pPr lvl="2"/>
            <a:r>
              <a:rPr lang="en-US" dirty="0" smtClean="0"/>
              <a:t>Content, etc. not that large, however</a:t>
            </a:r>
          </a:p>
          <a:p>
            <a:pPr lvl="3"/>
            <a:r>
              <a:rPr lang="en-US" dirty="0" smtClean="0"/>
              <a:t>Google: $8.44B</a:t>
            </a:r>
          </a:p>
          <a:p>
            <a:pPr lvl="2"/>
            <a:r>
              <a:rPr lang="en-US" dirty="0" smtClean="0"/>
              <a:t>others that depend on ability to provide services</a:t>
            </a:r>
          </a:p>
          <a:p>
            <a:pPr lvl="1"/>
            <a:r>
              <a:rPr lang="en-US" i="1" dirty="0" smtClean="0"/>
              <a:t>content, application, service providers</a:t>
            </a:r>
          </a:p>
          <a:p>
            <a:r>
              <a:rPr lang="en-US" dirty="0" smtClean="0">
                <a:solidFill>
                  <a:srgbClr val="1F497D"/>
                </a:solidFill>
              </a:rPr>
              <a:t>Technical motivation</a:t>
            </a:r>
          </a:p>
          <a:p>
            <a:pPr lvl="1"/>
            <a:r>
              <a:rPr lang="en-US" dirty="0" smtClean="0"/>
              <a:t>avoid network fragmentation</a:t>
            </a:r>
          </a:p>
          <a:p>
            <a:pPr lvl="1"/>
            <a:r>
              <a:rPr lang="en-US" dirty="0" smtClean="0"/>
              <a:t>reduce work-around complexity</a:t>
            </a:r>
            <a:endParaRPr lang="en-US" dirty="0"/>
          </a:p>
        </p:txBody>
      </p:sp>
    </p:spTree>
    <p:extLst>
      <p:ext uri="{BB962C8B-B14F-4D97-AF65-F5344CB8AC3E}">
        <p14:creationId xmlns:p14="http://schemas.microsoft.com/office/powerpoint/2010/main" val="8575207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30, 2007</a:t>
            </a:r>
          </a:p>
        </p:txBody>
      </p:sp>
      <p:sp>
        <p:nvSpPr>
          <p:cNvPr id="5" name="Footer Placeholder 4"/>
          <p:cNvSpPr>
            <a:spLocks noGrp="1"/>
          </p:cNvSpPr>
          <p:nvPr>
            <p:ph type="ftr" sz="quarter" idx="11"/>
          </p:nvPr>
        </p:nvSpPr>
        <p:spPr/>
        <p:txBody>
          <a:bodyPr/>
          <a:lstStyle/>
          <a:p>
            <a:r>
              <a:rPr lang="en-US"/>
              <a:t>NYC network neutrality hearing</a:t>
            </a:r>
          </a:p>
        </p:txBody>
      </p:sp>
      <p:sp>
        <p:nvSpPr>
          <p:cNvPr id="7170" name="Rectangle 2"/>
          <p:cNvSpPr>
            <a:spLocks noGrp="1" noChangeArrowheads="1"/>
          </p:cNvSpPr>
          <p:nvPr>
            <p:ph type="title"/>
          </p:nvPr>
        </p:nvSpPr>
        <p:spPr/>
        <p:txBody>
          <a:bodyPr/>
          <a:lstStyle/>
          <a:p>
            <a:r>
              <a:rPr lang="en-US"/>
              <a:t>How to be non-neutral</a:t>
            </a:r>
          </a:p>
        </p:txBody>
      </p:sp>
      <p:sp>
        <p:nvSpPr>
          <p:cNvPr id="6" name="Rounded Rectangle 5"/>
          <p:cNvSpPr/>
          <p:nvPr/>
        </p:nvSpPr>
        <p:spPr>
          <a:xfrm>
            <a:off x="2672064" y="1633063"/>
            <a:ext cx="4272011" cy="10887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deep packet inspection</a:t>
            </a:r>
          </a:p>
          <a:p>
            <a:pPr algn="ctr"/>
            <a:r>
              <a:rPr lang="en-US" dirty="0" smtClean="0"/>
              <a:t>block Skype</a:t>
            </a:r>
            <a:endParaRPr lang="en-US" dirty="0"/>
          </a:p>
        </p:txBody>
      </p:sp>
      <p:sp>
        <p:nvSpPr>
          <p:cNvPr id="9" name="Rounded Rectangle 8"/>
          <p:cNvSpPr/>
          <p:nvPr/>
        </p:nvSpPr>
        <p:spPr>
          <a:xfrm>
            <a:off x="2672064" y="2951645"/>
            <a:ext cx="4272011" cy="10887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block transport protocol</a:t>
            </a:r>
          </a:p>
          <a:p>
            <a:pPr algn="ctr"/>
            <a:r>
              <a:rPr lang="en-US" dirty="0" smtClean="0"/>
              <a:t>block ports</a:t>
            </a:r>
          </a:p>
          <a:p>
            <a:pPr algn="ctr"/>
            <a:r>
              <a:rPr lang="en-US" dirty="0" smtClean="0"/>
              <a:t>insert RST</a:t>
            </a:r>
            <a:endParaRPr lang="en-US" dirty="0"/>
          </a:p>
        </p:txBody>
      </p:sp>
      <p:sp>
        <p:nvSpPr>
          <p:cNvPr id="10" name="Rounded Rectangle 9"/>
          <p:cNvSpPr/>
          <p:nvPr/>
        </p:nvSpPr>
        <p:spPr>
          <a:xfrm>
            <a:off x="2688558" y="4320763"/>
            <a:ext cx="4272011" cy="10887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block IP addresses</a:t>
            </a:r>
          </a:p>
          <a:p>
            <a:pPr algn="ctr"/>
            <a:r>
              <a:rPr lang="en-US" dirty="0" err="1" smtClean="0"/>
              <a:t>QoS</a:t>
            </a:r>
            <a:r>
              <a:rPr lang="en-US" dirty="0" smtClean="0"/>
              <a:t> discrimination</a:t>
            </a:r>
          </a:p>
          <a:p>
            <a:pPr algn="ctr"/>
            <a:endParaRPr lang="en-US" dirty="0"/>
          </a:p>
        </p:txBody>
      </p:sp>
      <p:sp>
        <p:nvSpPr>
          <p:cNvPr id="7" name="TextBox 6"/>
          <p:cNvSpPr txBox="1"/>
          <p:nvPr/>
        </p:nvSpPr>
        <p:spPr>
          <a:xfrm>
            <a:off x="472093" y="1992748"/>
            <a:ext cx="1223525" cy="369332"/>
          </a:xfrm>
          <a:prstGeom prst="rect">
            <a:avLst/>
          </a:prstGeom>
          <a:noFill/>
        </p:spPr>
        <p:txBody>
          <a:bodyPr wrap="none" rtlCol="0">
            <a:spAutoFit/>
          </a:bodyPr>
          <a:lstStyle/>
          <a:p>
            <a:r>
              <a:rPr lang="en-US" dirty="0" smtClean="0"/>
              <a:t>application</a:t>
            </a:r>
            <a:endParaRPr lang="en-US" dirty="0"/>
          </a:p>
        </p:txBody>
      </p:sp>
      <p:sp>
        <p:nvSpPr>
          <p:cNvPr id="12" name="TextBox 11"/>
          <p:cNvSpPr txBox="1"/>
          <p:nvPr/>
        </p:nvSpPr>
        <p:spPr>
          <a:xfrm>
            <a:off x="626094" y="3311330"/>
            <a:ext cx="1069524" cy="369332"/>
          </a:xfrm>
          <a:prstGeom prst="rect">
            <a:avLst/>
          </a:prstGeom>
          <a:noFill/>
        </p:spPr>
        <p:txBody>
          <a:bodyPr wrap="none" rtlCol="0">
            <a:spAutoFit/>
          </a:bodyPr>
          <a:lstStyle/>
          <a:p>
            <a:r>
              <a:rPr lang="en-US" dirty="0" smtClean="0"/>
              <a:t>transport</a:t>
            </a:r>
            <a:endParaRPr lang="en-US" dirty="0"/>
          </a:p>
        </p:txBody>
      </p:sp>
      <p:sp>
        <p:nvSpPr>
          <p:cNvPr id="13" name="TextBox 12"/>
          <p:cNvSpPr txBox="1"/>
          <p:nvPr/>
        </p:nvSpPr>
        <p:spPr>
          <a:xfrm>
            <a:off x="725355" y="4680448"/>
            <a:ext cx="970263" cy="369332"/>
          </a:xfrm>
          <a:prstGeom prst="rect">
            <a:avLst/>
          </a:prstGeom>
          <a:noFill/>
        </p:spPr>
        <p:txBody>
          <a:bodyPr wrap="none" rtlCol="0">
            <a:spAutoFit/>
          </a:bodyPr>
          <a:lstStyle/>
          <a:p>
            <a:r>
              <a:rPr lang="en-US" dirty="0" smtClean="0"/>
              <a:t>network</a:t>
            </a:r>
            <a:endParaRPr lang="en-US" dirty="0"/>
          </a:p>
        </p:txBody>
      </p:sp>
    </p:spTree>
    <p:extLst>
      <p:ext uri="{BB962C8B-B14F-4D97-AF65-F5344CB8AC3E}">
        <p14:creationId xmlns:p14="http://schemas.microsoft.com/office/powerpoint/2010/main" val="33164715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high-profile cases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Madison River (2005)</a:t>
            </a:r>
          </a:p>
          <a:p>
            <a:pPr lvl="1"/>
            <a:r>
              <a:rPr lang="en-US" dirty="0" smtClean="0"/>
              <a:t>DSL provider blocked SIP ports</a:t>
            </a:r>
          </a:p>
          <a:p>
            <a:pPr lvl="1"/>
            <a:r>
              <a:rPr lang="en-US" dirty="0" smtClean="0"/>
              <a:t>fined $15,000 by FCC</a:t>
            </a:r>
          </a:p>
          <a:p>
            <a:r>
              <a:rPr lang="en-US" dirty="0" smtClean="0"/>
              <a:t>Comcast (late 2007)</a:t>
            </a:r>
          </a:p>
          <a:p>
            <a:pPr lvl="1"/>
            <a:r>
              <a:rPr lang="en-US" dirty="0" smtClean="0"/>
              <a:t>insert TCP RST into </a:t>
            </a:r>
            <a:r>
              <a:rPr lang="en-US" dirty="0" err="1" smtClean="0"/>
              <a:t>BitTorrent</a:t>
            </a:r>
            <a:r>
              <a:rPr lang="en-US" dirty="0" smtClean="0"/>
              <a:t> traffic</a:t>
            </a:r>
          </a:p>
          <a:p>
            <a:pPr lvl="1"/>
            <a:r>
              <a:rPr lang="en-US" dirty="0" smtClean="0"/>
              <a:t>later overturned on appeal in DC Circuit Court</a:t>
            </a:r>
          </a:p>
          <a:p>
            <a:r>
              <a:rPr lang="en-US" dirty="0" smtClean="0"/>
              <a:t>RCN (2009): P2P</a:t>
            </a:r>
          </a:p>
          <a:p>
            <a:r>
              <a:rPr lang="en-US" dirty="0" smtClean="0"/>
              <a:t>Various mobile operators</a:t>
            </a:r>
          </a:p>
          <a:p>
            <a:r>
              <a:rPr lang="en-US" dirty="0" smtClean="0"/>
              <a:t>Comcast vs. Level 3 (2010, in dispute)</a:t>
            </a:r>
          </a:p>
          <a:p>
            <a:pPr lvl="1"/>
            <a:r>
              <a:rPr lang="en-US" dirty="0" smtClean="0"/>
              <a:t>Level-3</a:t>
            </a:r>
            <a:endParaRPr lang="en-US" dirty="0"/>
          </a:p>
        </p:txBody>
      </p:sp>
    </p:spTree>
    <p:extLst>
      <p:ext uri="{BB962C8B-B14F-4D97-AF65-F5344CB8AC3E}">
        <p14:creationId xmlns:p14="http://schemas.microsoft.com/office/powerpoint/2010/main" val="29443879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bwMode="auto">
          <a:xfrm>
            <a:off x="1143000" y="1219200"/>
            <a:ext cx="7620000" cy="5181600"/>
          </a:xfrm>
          <a:prstGeom prst="ellipse">
            <a:avLst/>
          </a:prstGeom>
          <a:solidFill>
            <a:schemeClr val="accent3">
              <a:lumMod val="50000"/>
              <a:alpha val="8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Oval 10"/>
          <p:cNvSpPr/>
          <p:nvPr/>
        </p:nvSpPr>
        <p:spPr bwMode="auto">
          <a:xfrm>
            <a:off x="1676400" y="1676400"/>
            <a:ext cx="6705600" cy="4267200"/>
          </a:xfrm>
          <a:prstGeom prst="ellipse">
            <a:avLst/>
          </a:prstGeom>
          <a:solidFill>
            <a:srgbClr val="3366FF">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Oval 8"/>
          <p:cNvSpPr/>
          <p:nvPr/>
        </p:nvSpPr>
        <p:spPr bwMode="auto">
          <a:xfrm>
            <a:off x="2209800" y="2362200"/>
            <a:ext cx="5334000" cy="2971800"/>
          </a:xfrm>
          <a:prstGeom prst="ellipse">
            <a:avLst/>
          </a:prstGeom>
          <a:solidFill>
            <a:srgbClr val="66FF66">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 name="Oval 6"/>
          <p:cNvSpPr/>
          <p:nvPr/>
        </p:nvSpPr>
        <p:spPr bwMode="auto">
          <a:xfrm>
            <a:off x="2590800" y="2895600"/>
            <a:ext cx="3581400" cy="2057400"/>
          </a:xfrm>
          <a:prstGeom prst="ellipse">
            <a:avLst/>
          </a:prstGeom>
          <a:solidFill>
            <a:srgbClr val="FFFF00">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 name="Title 1"/>
          <p:cNvSpPr>
            <a:spLocks noGrp="1"/>
          </p:cNvSpPr>
          <p:nvPr>
            <p:ph type="title"/>
          </p:nvPr>
        </p:nvSpPr>
        <p:spPr>
          <a:xfrm>
            <a:off x="685800" y="152400"/>
            <a:ext cx="7918450" cy="788894"/>
          </a:xfrm>
        </p:spPr>
        <p:txBody>
          <a:bodyPr>
            <a:noAutofit/>
          </a:bodyPr>
          <a:lstStyle/>
          <a:p>
            <a:r>
              <a:rPr lang="en-US" sz="3200" dirty="0" smtClean="0"/>
              <a:t>Which Internet are you connected to?</a:t>
            </a:r>
            <a:endParaRPr lang="en-US" sz="3200" dirty="0"/>
          </a:p>
        </p:txBody>
      </p:sp>
      <p:sp>
        <p:nvSpPr>
          <p:cNvPr id="4" name="Oval 3"/>
          <p:cNvSpPr/>
          <p:nvPr/>
        </p:nvSpPr>
        <p:spPr bwMode="auto">
          <a:xfrm>
            <a:off x="3429000" y="3276600"/>
            <a:ext cx="1066800" cy="9906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multicast</a:t>
            </a:r>
            <a:endParaRPr kumimoji="0" lang="en-US" sz="20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 name="Oval 4"/>
          <p:cNvSpPr/>
          <p:nvPr/>
        </p:nvSpPr>
        <p:spPr bwMode="auto">
          <a:xfrm>
            <a:off x="4114800" y="3276600"/>
            <a:ext cx="1066800" cy="990600"/>
          </a:xfrm>
          <a:prstGeom prst="ellipse">
            <a:avLst/>
          </a:prstGeom>
          <a:solidFill>
            <a:srgbClr val="FF660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QoS</a:t>
            </a:r>
            <a:endParaRPr kumimoji="0" lang="en-US" sz="20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 name="Oval 5"/>
          <p:cNvSpPr/>
          <p:nvPr/>
        </p:nvSpPr>
        <p:spPr bwMode="auto">
          <a:xfrm>
            <a:off x="3733800" y="3733800"/>
            <a:ext cx="1066800" cy="990600"/>
          </a:xfrm>
          <a:prstGeom prst="ellipse">
            <a:avLst/>
          </a:prstGeom>
          <a:solidFill>
            <a:srgbClr val="80000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IPv6</a:t>
            </a:r>
            <a:endParaRPr kumimoji="0" lang="en-US" sz="20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TextBox 7"/>
          <p:cNvSpPr txBox="1"/>
          <p:nvPr/>
        </p:nvSpPr>
        <p:spPr>
          <a:xfrm>
            <a:off x="5181600" y="3886200"/>
            <a:ext cx="697877" cy="707886"/>
          </a:xfrm>
          <a:prstGeom prst="rect">
            <a:avLst/>
          </a:prstGeom>
          <a:noFill/>
        </p:spPr>
        <p:txBody>
          <a:bodyPr wrap="none" rtlCol="0">
            <a:spAutoFit/>
          </a:bodyPr>
          <a:lstStyle/>
          <a:p>
            <a:pPr algn="ctr"/>
            <a:r>
              <a:rPr lang="en-US" sz="2000" dirty="0" smtClean="0"/>
              <a:t>IPv4</a:t>
            </a:r>
          </a:p>
          <a:p>
            <a:pPr algn="ctr"/>
            <a:r>
              <a:rPr lang="en-US" sz="2000" dirty="0" smtClean="0"/>
              <a:t>PIA</a:t>
            </a:r>
            <a:endParaRPr lang="en-US" sz="2000" dirty="0"/>
          </a:p>
        </p:txBody>
      </p:sp>
      <p:sp>
        <p:nvSpPr>
          <p:cNvPr id="10" name="TextBox 9"/>
          <p:cNvSpPr txBox="1"/>
          <p:nvPr/>
        </p:nvSpPr>
        <p:spPr>
          <a:xfrm>
            <a:off x="6324600" y="3505200"/>
            <a:ext cx="906769" cy="707886"/>
          </a:xfrm>
          <a:prstGeom prst="rect">
            <a:avLst/>
          </a:prstGeom>
          <a:noFill/>
        </p:spPr>
        <p:txBody>
          <a:bodyPr wrap="none" rtlCol="0">
            <a:spAutoFit/>
          </a:bodyPr>
          <a:lstStyle/>
          <a:p>
            <a:pPr algn="ctr"/>
            <a:r>
              <a:rPr lang="en-US" sz="2000" dirty="0" smtClean="0"/>
              <a:t>IPv4</a:t>
            </a:r>
          </a:p>
          <a:p>
            <a:pPr algn="ctr"/>
            <a:r>
              <a:rPr lang="en-US" sz="2000" dirty="0" smtClean="0"/>
              <a:t>DHCP</a:t>
            </a:r>
            <a:endParaRPr lang="en-US" sz="2000" dirty="0"/>
          </a:p>
        </p:txBody>
      </p:sp>
      <p:sp>
        <p:nvSpPr>
          <p:cNvPr id="12" name="TextBox 11"/>
          <p:cNvSpPr txBox="1"/>
          <p:nvPr/>
        </p:nvSpPr>
        <p:spPr>
          <a:xfrm>
            <a:off x="7239000" y="2667000"/>
            <a:ext cx="697877" cy="707886"/>
          </a:xfrm>
          <a:prstGeom prst="rect">
            <a:avLst/>
          </a:prstGeom>
          <a:noFill/>
        </p:spPr>
        <p:txBody>
          <a:bodyPr wrap="none" rtlCol="0">
            <a:spAutoFit/>
          </a:bodyPr>
          <a:lstStyle/>
          <a:p>
            <a:pPr algn="ctr"/>
            <a:r>
              <a:rPr lang="en-US" sz="2000" dirty="0" smtClean="0"/>
              <a:t>IPv4</a:t>
            </a:r>
          </a:p>
          <a:p>
            <a:pPr algn="ctr"/>
            <a:r>
              <a:rPr lang="en-US" sz="2000" dirty="0" smtClean="0"/>
              <a:t>NAT</a:t>
            </a:r>
            <a:endParaRPr lang="en-US" sz="2000" dirty="0"/>
          </a:p>
        </p:txBody>
      </p:sp>
      <p:sp>
        <p:nvSpPr>
          <p:cNvPr id="14" name="TextBox 13"/>
          <p:cNvSpPr txBox="1"/>
          <p:nvPr/>
        </p:nvSpPr>
        <p:spPr>
          <a:xfrm>
            <a:off x="4038600" y="1219200"/>
            <a:ext cx="1835959" cy="461665"/>
          </a:xfrm>
          <a:prstGeom prst="rect">
            <a:avLst/>
          </a:prstGeom>
          <a:noFill/>
        </p:spPr>
        <p:txBody>
          <a:bodyPr wrap="none" rtlCol="0">
            <a:spAutoFit/>
          </a:bodyPr>
          <a:lstStyle/>
          <a:p>
            <a:r>
              <a:rPr lang="en-US" dirty="0" smtClean="0"/>
              <a:t>port 80 + 25</a:t>
            </a:r>
            <a:endParaRPr lang="en-US" dirty="0"/>
          </a:p>
        </p:txBody>
      </p:sp>
    </p:spTree>
    <p:extLst>
      <p:ext uri="{BB962C8B-B14F-4D97-AF65-F5344CB8AC3E}">
        <p14:creationId xmlns:p14="http://schemas.microsoft.com/office/powerpoint/2010/main" val="10096115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88259"/>
            <a:ext cx="7918450" cy="788894"/>
          </a:xfrm>
        </p:spPr>
        <p:txBody>
          <a:bodyPr/>
          <a:lstStyle/>
          <a:p>
            <a:r>
              <a:rPr lang="en-US" dirty="0" smtClean="0"/>
              <a:t>Cisco’s traffic prediction</a:t>
            </a:r>
            <a:endParaRPr lang="en-US" dirty="0"/>
          </a:p>
        </p:txBody>
      </p:sp>
      <p:pic>
        <p:nvPicPr>
          <p:cNvPr id="8" name="Picture 7" descr="cisco.tiff"/>
          <p:cNvPicPr>
            <a:picLocks noChangeAspect="1"/>
          </p:cNvPicPr>
          <p:nvPr/>
        </p:nvPicPr>
        <p:blipFill>
          <a:blip r:embed="rId3"/>
          <a:stretch>
            <a:fillRect/>
          </a:stretch>
        </p:blipFill>
        <p:spPr>
          <a:xfrm>
            <a:off x="850900" y="1173772"/>
            <a:ext cx="7848600" cy="3485541"/>
          </a:xfrm>
          <a:prstGeom prst="rect">
            <a:avLst/>
          </a:prstGeom>
        </p:spPr>
      </p:pic>
      <p:sp>
        <p:nvSpPr>
          <p:cNvPr id="5" name="Oval Callout 4"/>
          <p:cNvSpPr/>
          <p:nvPr/>
        </p:nvSpPr>
        <p:spPr>
          <a:xfrm>
            <a:off x="867392" y="4540251"/>
            <a:ext cx="3529983" cy="1354170"/>
          </a:xfrm>
          <a:prstGeom prst="wedgeEllipseCallout">
            <a:avLst>
              <a:gd name="adj1" fmla="val -42584"/>
              <a:gd name="adj2" fmla="val -54213"/>
            </a:avLst>
          </a:prstGeom>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3F1D97"/>
                </a:solidFill>
              </a:rPr>
              <a:t>Ambient video = </a:t>
            </a:r>
            <a:r>
              <a:rPr lang="en-US" sz="1400" dirty="0" err="1" smtClean="0">
                <a:solidFill>
                  <a:srgbClr val="3F1D97"/>
                </a:solidFill>
              </a:rPr>
              <a:t>nannycams</a:t>
            </a:r>
            <a:r>
              <a:rPr lang="en-US" sz="1400" dirty="0" smtClean="0">
                <a:solidFill>
                  <a:srgbClr val="3F1D97"/>
                </a:solidFill>
              </a:rPr>
              <a:t>, </a:t>
            </a:r>
            <a:r>
              <a:rPr lang="en-US" sz="1400" dirty="0" err="1" smtClean="0">
                <a:solidFill>
                  <a:srgbClr val="3F1D97"/>
                </a:solidFill>
              </a:rPr>
              <a:t>petcams</a:t>
            </a:r>
            <a:r>
              <a:rPr lang="en-US" sz="1400" dirty="0" smtClean="0">
                <a:solidFill>
                  <a:srgbClr val="3F1D97"/>
                </a:solidFill>
              </a:rPr>
              <a:t>, home security cams, and other persistent video streams</a:t>
            </a:r>
          </a:p>
          <a:p>
            <a:pPr algn="ctr"/>
            <a:endParaRPr lang="en-US" dirty="0">
              <a:solidFill>
                <a:srgbClr val="3F1D97"/>
              </a:solidFill>
            </a:endParaRPr>
          </a:p>
        </p:txBody>
      </p:sp>
      <p:sp>
        <p:nvSpPr>
          <p:cNvPr id="6" name="Footer Placeholder 5"/>
          <p:cNvSpPr>
            <a:spLocks noGrp="1"/>
          </p:cNvSpPr>
          <p:nvPr>
            <p:ph type="ftr" sz="quarter" idx="11"/>
          </p:nvPr>
        </p:nvSpPr>
        <p:spPr/>
        <p:txBody>
          <a:bodyPr/>
          <a:lstStyle/>
          <a:p>
            <a:r>
              <a:rPr lang="en-US" smtClean="0"/>
              <a:t>NID 2010 - Portsmouth, NH</a:t>
            </a:r>
            <a:endParaRPr lang="en-US"/>
          </a:p>
        </p:txBody>
      </p:sp>
    </p:spTree>
    <p:extLst>
      <p:ext uri="{BB962C8B-B14F-4D97-AF65-F5344CB8AC3E}">
        <p14:creationId xmlns:p14="http://schemas.microsoft.com/office/powerpoint/2010/main" val="26050411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Bandwidth costs</a:t>
            </a:r>
          </a:p>
        </p:txBody>
      </p:sp>
      <p:sp>
        <p:nvSpPr>
          <p:cNvPr id="3" name="Content Placeholder 2"/>
          <p:cNvSpPr>
            <a:spLocks noGrp="1"/>
          </p:cNvSpPr>
          <p:nvPr>
            <p:ph idx="1"/>
          </p:nvPr>
        </p:nvSpPr>
        <p:spPr/>
        <p:txBody>
          <a:bodyPr>
            <a:normAutofit fontScale="85000" lnSpcReduction="20000"/>
          </a:bodyPr>
          <a:lstStyle/>
          <a:p>
            <a:pPr>
              <a:defRPr/>
            </a:pPr>
            <a:r>
              <a:rPr lang="en-US" dirty="0" smtClean="0"/>
              <a:t>Amazon EC2</a:t>
            </a:r>
          </a:p>
          <a:p>
            <a:pPr lvl="1">
              <a:defRPr/>
            </a:pPr>
            <a:r>
              <a:rPr lang="en-US" dirty="0" smtClean="0">
                <a:solidFill>
                  <a:srgbClr val="FFCF68"/>
                </a:solidFill>
              </a:rPr>
              <a:t>$50 - $120</a:t>
            </a:r>
            <a:r>
              <a:rPr lang="en-US" dirty="0" smtClean="0">
                <a:solidFill>
                  <a:srgbClr val="FFCF68"/>
                </a:solidFill>
              </a:rPr>
              <a:t>/TB </a:t>
            </a:r>
            <a:r>
              <a:rPr lang="en-US" dirty="0" smtClean="0"/>
              <a:t>out, $0/TB in</a:t>
            </a:r>
            <a:endParaRPr lang="en-US" dirty="0" smtClean="0"/>
          </a:p>
          <a:p>
            <a:pPr>
              <a:defRPr/>
            </a:pPr>
            <a:r>
              <a:rPr lang="en-US" dirty="0" smtClean="0"/>
              <a:t>CDN (Internet radio)</a:t>
            </a:r>
          </a:p>
          <a:p>
            <a:pPr lvl="1">
              <a:defRPr/>
            </a:pPr>
            <a:r>
              <a:rPr lang="en-US" dirty="0" smtClean="0"/>
              <a:t>$600/TB (2007)</a:t>
            </a:r>
          </a:p>
          <a:p>
            <a:pPr lvl="1">
              <a:defRPr/>
            </a:pPr>
            <a:r>
              <a:rPr lang="en-US" dirty="0" smtClean="0">
                <a:solidFill>
                  <a:srgbClr val="FFCF68"/>
                </a:solidFill>
              </a:rPr>
              <a:t>$</a:t>
            </a:r>
            <a:r>
              <a:rPr lang="en-US" dirty="0" smtClean="0">
                <a:solidFill>
                  <a:srgbClr val="FFCF68"/>
                </a:solidFill>
              </a:rPr>
              <a:t>10-30/</a:t>
            </a:r>
            <a:r>
              <a:rPr lang="en-US" dirty="0" smtClean="0">
                <a:solidFill>
                  <a:srgbClr val="FFCF68"/>
                </a:solidFill>
              </a:rPr>
              <a:t>TB </a:t>
            </a:r>
            <a:r>
              <a:rPr lang="en-US" dirty="0" smtClean="0"/>
              <a:t>(</a:t>
            </a:r>
            <a:r>
              <a:rPr lang="en-US" dirty="0" smtClean="0"/>
              <a:t>Q1 2012 </a:t>
            </a:r>
            <a:r>
              <a:rPr lang="en-US" dirty="0" smtClean="0"/>
              <a:t>– </a:t>
            </a:r>
            <a:r>
              <a:rPr lang="en-US" dirty="0" err="1" smtClean="0"/>
              <a:t>CDNpricing.com</a:t>
            </a:r>
            <a:r>
              <a:rPr lang="en-US" dirty="0" smtClean="0"/>
              <a:t>)</a:t>
            </a:r>
          </a:p>
          <a:p>
            <a:pPr>
              <a:defRPr/>
            </a:pPr>
            <a:r>
              <a:rPr lang="en-US" dirty="0" err="1" smtClean="0"/>
              <a:t>NetFlix</a:t>
            </a:r>
            <a:r>
              <a:rPr lang="en-US" dirty="0" smtClean="0"/>
              <a:t> (7 GB DVD)</a:t>
            </a:r>
          </a:p>
          <a:p>
            <a:pPr lvl="1">
              <a:defRPr/>
            </a:pPr>
            <a:r>
              <a:rPr lang="en-US" dirty="0" smtClean="0"/>
              <a:t>postage $0.70 round-trip </a:t>
            </a:r>
            <a:r>
              <a:rPr lang="en-US" dirty="0" err="1" smtClean="0">
                <a:sym typeface="Wingdings"/>
              </a:rPr>
              <a:t></a:t>
            </a:r>
            <a:r>
              <a:rPr lang="en-US" dirty="0" smtClean="0">
                <a:sym typeface="Wingdings"/>
              </a:rPr>
              <a:t> </a:t>
            </a:r>
            <a:r>
              <a:rPr lang="en-US" dirty="0" smtClean="0">
                <a:solidFill>
                  <a:srgbClr val="FFCF68"/>
                </a:solidFill>
                <a:sym typeface="Wingdings"/>
              </a:rPr>
              <a:t>$100/TB</a:t>
            </a:r>
            <a:endParaRPr lang="en-US" dirty="0" smtClean="0">
              <a:solidFill>
                <a:srgbClr val="FFCF68"/>
              </a:solidFill>
            </a:endParaRPr>
          </a:p>
          <a:p>
            <a:pPr>
              <a:defRPr/>
            </a:pPr>
            <a:r>
              <a:rPr lang="en-US" dirty="0" smtClean="0"/>
              <a:t>FedEx – 2 lb disk</a:t>
            </a:r>
          </a:p>
          <a:p>
            <a:pPr lvl="1">
              <a:defRPr/>
            </a:pPr>
            <a:r>
              <a:rPr lang="en-US" dirty="0" smtClean="0"/>
              <a:t>5 business days: $6.55</a:t>
            </a:r>
          </a:p>
          <a:p>
            <a:pPr lvl="1">
              <a:defRPr/>
            </a:pPr>
            <a:r>
              <a:rPr lang="en-US" dirty="0" smtClean="0"/>
              <a:t>Standard overnight: $43.68</a:t>
            </a:r>
          </a:p>
          <a:p>
            <a:pPr lvl="1">
              <a:defRPr/>
            </a:pPr>
            <a:r>
              <a:rPr lang="en-US" dirty="0" smtClean="0"/>
              <a:t>Barracuda disk: </a:t>
            </a:r>
            <a:r>
              <a:rPr lang="en-US" dirty="0" smtClean="0">
                <a:solidFill>
                  <a:srgbClr val="FFCF68"/>
                </a:solidFill>
              </a:rPr>
              <a:t>$91 - $116/TB</a:t>
            </a:r>
          </a:p>
          <a:p>
            <a:pPr>
              <a:defRPr/>
            </a:pPr>
            <a:endParaRPr lang="en-US" dirty="0"/>
          </a:p>
        </p:txBody>
      </p:sp>
      <p:sp>
        <p:nvSpPr>
          <p:cNvPr id="20484" name="Slide Number Placeholder 3"/>
          <p:cNvSpPr>
            <a:spLocks noGrp="1"/>
          </p:cNvSpPr>
          <p:nvPr>
            <p:ph type="sldNum" sz="quarter" idx="12"/>
          </p:nvPr>
        </p:nvSpPr>
        <p:spPr>
          <a:noFill/>
        </p:spPr>
        <p:txBody>
          <a:bodyPr/>
          <a:lstStyle/>
          <a:p>
            <a:fld id="{63FE5476-CBF9-9546-88DF-146BF3E006CA}" type="slidenum">
              <a:rPr lang="en-US" smtClean="0"/>
              <a:pPr/>
              <a:t>19</a:t>
            </a:fld>
            <a:endParaRPr lang="en-US" smtClean="0"/>
          </a:p>
        </p:txBody>
      </p:sp>
      <p:pic>
        <p:nvPicPr>
          <p:cNvPr id="20485" name="Picture 4"/>
          <p:cNvPicPr>
            <a:picLocks noChangeAspect="1"/>
          </p:cNvPicPr>
          <p:nvPr/>
        </p:nvPicPr>
        <p:blipFill>
          <a:blip r:embed="rId3"/>
          <a:srcRect/>
          <a:stretch>
            <a:fillRect/>
          </a:stretch>
        </p:blipFill>
        <p:spPr bwMode="auto">
          <a:xfrm>
            <a:off x="6540500" y="4724400"/>
            <a:ext cx="2603500" cy="1092200"/>
          </a:xfrm>
          <a:prstGeom prst="rect">
            <a:avLst/>
          </a:prstGeom>
          <a:noFill/>
          <a:ln w="9525">
            <a:noFill/>
            <a:miter lim="800000"/>
            <a:headEnd/>
            <a:tailEnd/>
          </a:ln>
        </p:spPr>
      </p:pic>
      <p:pic>
        <p:nvPicPr>
          <p:cNvPr id="20486" name="Picture 5"/>
          <p:cNvPicPr>
            <a:picLocks noChangeAspect="1"/>
          </p:cNvPicPr>
          <p:nvPr/>
        </p:nvPicPr>
        <p:blipFill>
          <a:blip r:embed="rId4"/>
          <a:srcRect/>
          <a:stretch>
            <a:fillRect/>
          </a:stretch>
        </p:blipFill>
        <p:spPr bwMode="auto">
          <a:xfrm>
            <a:off x="7061200" y="1981200"/>
            <a:ext cx="2082800" cy="762000"/>
          </a:xfrm>
          <a:prstGeom prst="rect">
            <a:avLst/>
          </a:prstGeom>
          <a:noFill/>
          <a:ln w="9525">
            <a:noFill/>
            <a:miter lim="800000"/>
            <a:headEnd/>
            <a:tailEnd/>
          </a:ln>
        </p:spPr>
      </p:pic>
      <p:pic>
        <p:nvPicPr>
          <p:cNvPr id="20487" name="Picture 6"/>
          <p:cNvPicPr>
            <a:picLocks noChangeAspect="1"/>
          </p:cNvPicPr>
          <p:nvPr/>
        </p:nvPicPr>
        <p:blipFill>
          <a:blip r:embed="rId5"/>
          <a:srcRect/>
          <a:stretch>
            <a:fillRect/>
          </a:stretch>
        </p:blipFill>
        <p:spPr bwMode="auto">
          <a:xfrm>
            <a:off x="7315200" y="3810000"/>
            <a:ext cx="1828800" cy="568325"/>
          </a:xfrm>
          <a:prstGeom prst="rect">
            <a:avLst/>
          </a:prstGeom>
          <a:noFill/>
          <a:ln w="9525">
            <a:noFill/>
            <a:miter lim="800000"/>
            <a:headEnd/>
            <a:tailEnd/>
          </a:ln>
        </p:spPr>
      </p:pic>
    </p:spTree>
    <p:extLst>
      <p:ext uri="{BB962C8B-B14F-4D97-AF65-F5344CB8AC3E}">
        <p14:creationId xmlns:p14="http://schemas.microsoft.com/office/powerpoint/2010/main" val="289480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2" name="Content Placeholder 1"/>
          <p:cNvSpPr>
            <a:spLocks noGrp="1"/>
          </p:cNvSpPr>
          <p:nvPr>
            <p:ph idx="1"/>
          </p:nvPr>
        </p:nvSpPr>
        <p:spPr/>
        <p:txBody>
          <a:bodyPr>
            <a:normAutofit fontScale="92500" lnSpcReduction="10000"/>
          </a:bodyPr>
          <a:lstStyle/>
          <a:p>
            <a:r>
              <a:rPr lang="en-US" dirty="0"/>
              <a:t>Telecom regulation (in the US</a:t>
            </a:r>
            <a:r>
              <a:rPr lang="en-US" dirty="0" smtClean="0"/>
              <a:t>)</a:t>
            </a:r>
          </a:p>
          <a:p>
            <a:r>
              <a:rPr lang="en-US" dirty="0" smtClean="0"/>
              <a:t>Regulation as technology enabler</a:t>
            </a:r>
          </a:p>
          <a:p>
            <a:r>
              <a:rPr lang="en-US" dirty="0" smtClean="0"/>
              <a:t>Case studies:</a:t>
            </a:r>
          </a:p>
          <a:p>
            <a:pPr lvl="1"/>
            <a:r>
              <a:rPr lang="en-US" dirty="0" smtClean="0"/>
              <a:t>Open Internet</a:t>
            </a:r>
          </a:p>
          <a:p>
            <a:pPr lvl="1"/>
            <a:r>
              <a:rPr lang="en-US" dirty="0" smtClean="0"/>
              <a:t>Spectrum</a:t>
            </a:r>
          </a:p>
          <a:p>
            <a:pPr lvl="1"/>
            <a:r>
              <a:rPr lang="en-US" dirty="0" smtClean="0"/>
              <a:t>Network measurements</a:t>
            </a:r>
          </a:p>
          <a:p>
            <a:pPr lvl="1"/>
            <a:r>
              <a:rPr lang="en-US" dirty="0">
                <a:solidFill>
                  <a:srgbClr val="D9D9D9"/>
                </a:solidFill>
              </a:rPr>
              <a:t>Access for people with </a:t>
            </a:r>
            <a:r>
              <a:rPr lang="en-US" dirty="0" smtClean="0">
                <a:solidFill>
                  <a:srgbClr val="D9D9D9"/>
                </a:solidFill>
              </a:rPr>
              <a:t>disabilities</a:t>
            </a:r>
            <a:endParaRPr lang="en-US" dirty="0" smtClean="0">
              <a:solidFill>
                <a:srgbClr val="D9D9D9"/>
              </a:solidFill>
            </a:endParaRPr>
          </a:p>
          <a:p>
            <a:pPr lvl="1"/>
            <a:r>
              <a:rPr lang="en-US" dirty="0" smtClean="0">
                <a:solidFill>
                  <a:schemeClr val="bg1">
                    <a:lumMod val="85000"/>
                  </a:schemeClr>
                </a:solidFill>
              </a:rPr>
              <a:t>PSTN transition</a:t>
            </a:r>
            <a:endParaRPr lang="en-US" dirty="0" smtClean="0">
              <a:solidFill>
                <a:schemeClr val="bg1">
                  <a:lumMod val="85000"/>
                </a:schemeClr>
              </a:solidFill>
            </a:endParaRPr>
          </a:p>
          <a:p>
            <a:r>
              <a:rPr lang="en-US" dirty="0" smtClean="0"/>
              <a:t>Challenges for research</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2</a:t>
            </a:fld>
            <a:endParaRPr lang="en-US"/>
          </a:p>
        </p:txBody>
      </p:sp>
    </p:spTree>
    <p:extLst>
      <p:ext uri="{BB962C8B-B14F-4D97-AF65-F5344CB8AC3E}">
        <p14:creationId xmlns:p14="http://schemas.microsoft.com/office/powerpoint/2010/main" val="2945565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value of bits</a:t>
            </a:r>
            <a:endParaRPr lang="en-US" dirty="0"/>
          </a:p>
        </p:txBody>
      </p:sp>
      <p:sp>
        <p:nvSpPr>
          <p:cNvPr id="2" name="Content Placeholder 1"/>
          <p:cNvSpPr>
            <a:spLocks noGrp="1"/>
          </p:cNvSpPr>
          <p:nvPr>
            <p:ph idx="1"/>
          </p:nvPr>
        </p:nvSpPr>
        <p:spPr>
          <a:xfrm>
            <a:off x="457200" y="1600201"/>
            <a:ext cx="8229600" cy="2243884"/>
          </a:xfrm>
        </p:spPr>
        <p:txBody>
          <a:bodyPr/>
          <a:lstStyle/>
          <a:p>
            <a:r>
              <a:rPr lang="en-US" dirty="0" smtClean="0"/>
              <a:t>Technologist: A bit is a bit is a bit</a:t>
            </a:r>
          </a:p>
          <a:p>
            <a:r>
              <a:rPr lang="en-US" dirty="0" smtClean="0"/>
              <a:t>Economist: Some bits are more valuable than other bits</a:t>
            </a:r>
          </a:p>
          <a:p>
            <a:pPr lvl="1"/>
            <a:r>
              <a:rPr lang="en-US" dirty="0" smtClean="0"/>
              <a:t>e.g., $(email) &gt;&gt; $(video)</a:t>
            </a:r>
          </a:p>
        </p:txBody>
      </p:sp>
      <p:sp>
        <p:nvSpPr>
          <p:cNvPr id="3" name="Slide Number Placeholder 2"/>
          <p:cNvSpPr>
            <a:spLocks noGrp="1"/>
          </p:cNvSpPr>
          <p:nvPr>
            <p:ph type="sldNum" sz="quarter" idx="12"/>
          </p:nvPr>
        </p:nvSpPr>
        <p:spPr/>
        <p:txBody>
          <a:bodyPr/>
          <a:lstStyle/>
          <a:p>
            <a:fld id="{51E3B49D-3EAC-FA48-8317-73E198CCAC39}" type="slidenum">
              <a:rPr lang="en-US" smtClean="0"/>
              <a:pPr/>
              <a:t>20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41318210"/>
              </p:ext>
            </p:extLst>
          </p:nvPr>
        </p:nvGraphicFramePr>
        <p:xfrm>
          <a:off x="457200" y="3963670"/>
          <a:ext cx="8466585" cy="2392680"/>
        </p:xfrm>
        <a:graphic>
          <a:graphicData uri="http://schemas.openxmlformats.org/drawingml/2006/table">
            <a:tbl>
              <a:tblPr firstRow="1" bandRow="1">
                <a:tableStyleId>{5C22544A-7EE6-4342-B048-85BDC9FD1C3A}</a:tableStyleId>
              </a:tblPr>
              <a:tblGrid>
                <a:gridCol w="2119991"/>
                <a:gridCol w="1835879"/>
                <a:gridCol w="1124081"/>
                <a:gridCol w="1693317"/>
                <a:gridCol w="1693317"/>
              </a:tblGrid>
              <a:tr h="370840">
                <a:tc>
                  <a:txBody>
                    <a:bodyPr/>
                    <a:lstStyle/>
                    <a:p>
                      <a:r>
                        <a:rPr lang="en-US" dirty="0" smtClean="0"/>
                        <a:t>Application</a:t>
                      </a:r>
                      <a:endParaRPr lang="en-US" dirty="0"/>
                    </a:p>
                  </a:txBody>
                  <a:tcPr/>
                </a:tc>
                <a:tc>
                  <a:txBody>
                    <a:bodyPr/>
                    <a:lstStyle/>
                    <a:p>
                      <a:r>
                        <a:rPr lang="en-US" dirty="0" smtClean="0"/>
                        <a:t>Volume</a:t>
                      </a:r>
                      <a:endParaRPr lang="en-US" dirty="0"/>
                    </a:p>
                  </a:txBody>
                  <a:tcPr/>
                </a:tc>
                <a:tc>
                  <a:txBody>
                    <a:bodyPr/>
                    <a:lstStyle/>
                    <a:p>
                      <a:r>
                        <a:rPr lang="en-US" dirty="0" smtClean="0"/>
                        <a:t>Cost per unit</a:t>
                      </a:r>
                      <a:endParaRPr lang="en-US" dirty="0"/>
                    </a:p>
                  </a:txBody>
                  <a:tcPr/>
                </a:tc>
                <a:tc>
                  <a:txBody>
                    <a:bodyPr/>
                    <a:lstStyle/>
                    <a:p>
                      <a:r>
                        <a:rPr lang="en-US" dirty="0" smtClean="0"/>
                        <a:t>Cost / MB</a:t>
                      </a:r>
                      <a:endParaRPr lang="en-US" dirty="0"/>
                    </a:p>
                  </a:txBody>
                  <a:tcPr/>
                </a:tc>
                <a:tc>
                  <a:txBody>
                    <a:bodyPr/>
                    <a:lstStyle/>
                    <a:p>
                      <a:r>
                        <a:rPr lang="en-US" dirty="0" smtClean="0"/>
                        <a:t>Cost / TB</a:t>
                      </a:r>
                      <a:endParaRPr lang="en-US" dirty="0"/>
                    </a:p>
                  </a:txBody>
                  <a:tcPr/>
                </a:tc>
              </a:tr>
              <a:tr h="370840">
                <a:tc>
                  <a:txBody>
                    <a:bodyPr/>
                    <a:lstStyle/>
                    <a:p>
                      <a:r>
                        <a:rPr lang="en-US" dirty="0" smtClean="0"/>
                        <a:t>Voice (13 kb/s GSM)</a:t>
                      </a:r>
                      <a:endParaRPr lang="en-US" dirty="0"/>
                    </a:p>
                  </a:txBody>
                  <a:tcPr/>
                </a:tc>
                <a:tc>
                  <a:txBody>
                    <a:bodyPr/>
                    <a:lstStyle/>
                    <a:p>
                      <a:r>
                        <a:rPr lang="en-US" dirty="0" smtClean="0"/>
                        <a:t>97.5 </a:t>
                      </a:r>
                      <a:r>
                        <a:rPr lang="en-US" dirty="0" err="1" smtClean="0"/>
                        <a:t>kB</a:t>
                      </a:r>
                      <a:r>
                        <a:rPr lang="en-US" dirty="0" smtClean="0"/>
                        <a:t>/minute</a:t>
                      </a:r>
                      <a:endParaRPr lang="en-US" dirty="0"/>
                    </a:p>
                  </a:txBody>
                  <a:tcPr/>
                </a:tc>
                <a:tc>
                  <a:txBody>
                    <a:bodyPr/>
                    <a:lstStyle/>
                    <a:p>
                      <a:r>
                        <a:rPr lang="en-US" dirty="0" smtClean="0"/>
                        <a:t>10c</a:t>
                      </a:r>
                      <a:endParaRPr lang="en-US" dirty="0"/>
                    </a:p>
                  </a:txBody>
                  <a:tcPr/>
                </a:tc>
                <a:tc>
                  <a:txBody>
                    <a:bodyPr/>
                    <a:lstStyle/>
                    <a:p>
                      <a:r>
                        <a:rPr lang="en-US" dirty="0" smtClean="0"/>
                        <a:t>$1.02</a:t>
                      </a:r>
                      <a:endParaRPr lang="en-US" dirty="0"/>
                    </a:p>
                  </a:txBody>
                  <a:tcPr/>
                </a:tc>
                <a:tc>
                  <a:txBody>
                    <a:bodyPr/>
                    <a:lstStyle/>
                    <a:p>
                      <a:r>
                        <a:rPr lang="en-US" dirty="0" smtClean="0"/>
                        <a:t>$1M</a:t>
                      </a:r>
                      <a:endParaRPr lang="en-US" dirty="0"/>
                    </a:p>
                  </a:txBody>
                  <a:tcPr/>
                </a:tc>
              </a:tr>
              <a:tr h="370840">
                <a:tc>
                  <a:txBody>
                    <a:bodyPr/>
                    <a:lstStyle/>
                    <a:p>
                      <a:r>
                        <a:rPr lang="en-US" dirty="0" smtClean="0"/>
                        <a:t>Mobile</a:t>
                      </a:r>
                      <a:r>
                        <a:rPr lang="en-US" baseline="0" dirty="0" smtClean="0"/>
                        <a:t> data</a:t>
                      </a:r>
                      <a:endParaRPr lang="en-US" dirty="0"/>
                    </a:p>
                  </a:txBody>
                  <a:tcPr/>
                </a:tc>
                <a:tc>
                  <a:txBody>
                    <a:bodyPr/>
                    <a:lstStyle/>
                    <a:p>
                      <a:r>
                        <a:rPr lang="en-US" dirty="0" smtClean="0"/>
                        <a:t>5</a:t>
                      </a:r>
                      <a:r>
                        <a:rPr lang="en-US" baseline="0" dirty="0" smtClean="0"/>
                        <a:t> </a:t>
                      </a:r>
                      <a:r>
                        <a:rPr lang="en-US" dirty="0" smtClean="0"/>
                        <a:t>GB</a:t>
                      </a:r>
                      <a:endParaRPr lang="en-US" dirty="0"/>
                    </a:p>
                  </a:txBody>
                  <a:tcPr/>
                </a:tc>
                <a:tc>
                  <a:txBody>
                    <a:bodyPr/>
                    <a:lstStyle/>
                    <a:p>
                      <a:r>
                        <a:rPr lang="en-US" dirty="0" smtClean="0"/>
                        <a:t>$40</a:t>
                      </a:r>
                      <a:endParaRPr lang="en-US" dirty="0"/>
                    </a:p>
                  </a:txBody>
                  <a:tcPr/>
                </a:tc>
                <a:tc>
                  <a:txBody>
                    <a:bodyPr/>
                    <a:lstStyle/>
                    <a:p>
                      <a:r>
                        <a:rPr lang="en-US" dirty="0" smtClean="0"/>
                        <a:t>$0.008</a:t>
                      </a:r>
                      <a:endParaRPr lang="en-US" dirty="0"/>
                    </a:p>
                  </a:txBody>
                  <a:tcPr/>
                </a:tc>
                <a:tc>
                  <a:txBody>
                    <a:bodyPr/>
                    <a:lstStyle/>
                    <a:p>
                      <a:r>
                        <a:rPr lang="en-US" dirty="0" smtClean="0"/>
                        <a:t>$8,000</a:t>
                      </a:r>
                      <a:endParaRPr lang="en-US" dirty="0"/>
                    </a:p>
                  </a:txBody>
                  <a:tcPr/>
                </a:tc>
              </a:tr>
              <a:tr h="370840">
                <a:tc>
                  <a:txBody>
                    <a:bodyPr/>
                    <a:lstStyle/>
                    <a:p>
                      <a:r>
                        <a:rPr lang="en-US" dirty="0" smtClean="0"/>
                        <a:t>MMS (pictures)</a:t>
                      </a:r>
                      <a:endParaRPr lang="en-US" dirty="0"/>
                    </a:p>
                  </a:txBody>
                  <a:tcPr/>
                </a:tc>
                <a:tc>
                  <a:txBody>
                    <a:bodyPr/>
                    <a:lstStyle/>
                    <a:p>
                      <a:r>
                        <a:rPr lang="en-US" dirty="0" smtClean="0"/>
                        <a:t>&lt; 300 KB, avg. 50 </a:t>
                      </a:r>
                      <a:r>
                        <a:rPr lang="en-US" dirty="0" err="1" smtClean="0"/>
                        <a:t>kB</a:t>
                      </a:r>
                      <a:endParaRPr lang="en-US" dirty="0"/>
                    </a:p>
                  </a:txBody>
                  <a:tcPr/>
                </a:tc>
                <a:tc>
                  <a:txBody>
                    <a:bodyPr/>
                    <a:lstStyle/>
                    <a:p>
                      <a:r>
                        <a:rPr lang="en-US" dirty="0" smtClean="0"/>
                        <a:t>25c</a:t>
                      </a:r>
                      <a:endParaRPr lang="en-US" dirty="0"/>
                    </a:p>
                  </a:txBody>
                  <a:tcPr/>
                </a:tc>
                <a:tc>
                  <a:txBody>
                    <a:bodyPr/>
                    <a:lstStyle/>
                    <a:p>
                      <a:r>
                        <a:rPr lang="en-US" dirty="0" smtClean="0"/>
                        <a:t>$5.00</a:t>
                      </a:r>
                      <a:endParaRPr lang="en-US" dirty="0"/>
                    </a:p>
                  </a:txBody>
                  <a:tcPr/>
                </a:tc>
                <a:tc>
                  <a:txBody>
                    <a:bodyPr/>
                    <a:lstStyle/>
                    <a:p>
                      <a:r>
                        <a:rPr lang="en-US" dirty="0" smtClean="0"/>
                        <a:t>$5M</a:t>
                      </a:r>
                      <a:endParaRPr lang="en-US" dirty="0"/>
                    </a:p>
                  </a:txBody>
                  <a:tcPr/>
                </a:tc>
              </a:tr>
              <a:tr h="370840">
                <a:tc>
                  <a:txBody>
                    <a:bodyPr/>
                    <a:lstStyle/>
                    <a:p>
                      <a:r>
                        <a:rPr lang="en-US" dirty="0" smtClean="0"/>
                        <a:t>SMS</a:t>
                      </a:r>
                      <a:endParaRPr lang="en-US" dirty="0"/>
                    </a:p>
                  </a:txBody>
                  <a:tcPr/>
                </a:tc>
                <a:tc>
                  <a:txBody>
                    <a:bodyPr/>
                    <a:lstStyle/>
                    <a:p>
                      <a:r>
                        <a:rPr lang="en-US" dirty="0" smtClean="0"/>
                        <a:t>160 B</a:t>
                      </a:r>
                      <a:endParaRPr lang="en-US" dirty="0"/>
                    </a:p>
                  </a:txBody>
                  <a:tcPr/>
                </a:tc>
                <a:tc>
                  <a:txBody>
                    <a:bodyPr/>
                    <a:lstStyle/>
                    <a:p>
                      <a:r>
                        <a:rPr lang="en-US" dirty="0" smtClean="0"/>
                        <a:t>10c</a:t>
                      </a:r>
                      <a:endParaRPr lang="en-US" dirty="0"/>
                    </a:p>
                  </a:txBody>
                  <a:tcPr/>
                </a:tc>
                <a:tc>
                  <a:txBody>
                    <a:bodyPr/>
                    <a:lstStyle/>
                    <a:p>
                      <a:r>
                        <a:rPr lang="en-US" dirty="0" smtClean="0"/>
                        <a:t>$625</a:t>
                      </a:r>
                      <a:endParaRPr lang="en-US" dirty="0"/>
                    </a:p>
                  </a:txBody>
                  <a:tcPr/>
                </a:tc>
                <a:tc>
                  <a:txBody>
                    <a:bodyPr/>
                    <a:lstStyle/>
                    <a:p>
                      <a:r>
                        <a:rPr lang="en-US" dirty="0" smtClean="0"/>
                        <a:t>$625M</a:t>
                      </a:r>
                      <a:endParaRPr lang="en-US" dirty="0"/>
                    </a:p>
                  </a:txBody>
                  <a:tcPr/>
                </a:tc>
              </a:tr>
            </a:tbl>
          </a:graphicData>
        </a:graphic>
      </p:graphicFrame>
    </p:spTree>
    <p:extLst>
      <p:ext uri="{BB962C8B-B14F-4D97-AF65-F5344CB8AC3E}">
        <p14:creationId xmlns:p14="http://schemas.microsoft.com/office/powerpoint/2010/main" val="288415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6019757"/>
              </p:ext>
            </p:extLst>
          </p:nvPr>
        </p:nvGraphicFramePr>
        <p:xfrm>
          <a:off x="457200" y="1600200"/>
          <a:ext cx="8482684"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1E3B49D-3EAC-FA48-8317-73E198CCAC39}" type="slidenum">
              <a:rPr lang="en-US" smtClean="0"/>
              <a:pPr/>
              <a:t>21</a:t>
            </a:fld>
            <a:endParaRPr lang="en-US"/>
          </a:p>
        </p:txBody>
      </p:sp>
    </p:spTree>
    <p:extLst>
      <p:ext uri="{BB962C8B-B14F-4D97-AF65-F5344CB8AC3E}">
        <p14:creationId xmlns:p14="http://schemas.microsoft.com/office/powerpoint/2010/main" val="9425672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Spectrum</a:t>
            </a:r>
            <a:endParaRPr lang="en-US" dirty="0">
              <a:solidFill>
                <a:srgbClr val="FF0000"/>
              </a:solidFill>
            </a:endParaRP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07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What’s the problem?</a:t>
            </a:r>
          </a:p>
          <a:p>
            <a:r>
              <a:rPr lang="en-US" dirty="0" smtClean="0"/>
              <a:t>How much data &amp; spectrum is there?</a:t>
            </a:r>
          </a:p>
          <a:p>
            <a:r>
              <a:rPr lang="en-US" dirty="0" smtClean="0"/>
              <a:t>Can we make better use of it?</a:t>
            </a:r>
          </a:p>
          <a:p>
            <a:pPr lvl="1"/>
            <a:r>
              <a:rPr lang="en-US" dirty="0" smtClean="0"/>
              <a:t>Better technology</a:t>
            </a:r>
          </a:p>
          <a:p>
            <a:pPr lvl="1"/>
            <a:r>
              <a:rPr lang="en-US" dirty="0" smtClean="0"/>
              <a:t>General-purpose technology</a:t>
            </a:r>
          </a:p>
          <a:p>
            <a:pPr lvl="1"/>
            <a:r>
              <a:rPr lang="en-US" dirty="0" smtClean="0"/>
              <a:t>Better sharing in time and space</a:t>
            </a:r>
            <a:endParaRPr lang="en-US" dirty="0"/>
          </a:p>
        </p:txBody>
      </p:sp>
      <p:sp>
        <p:nvSpPr>
          <p:cNvPr id="4" name="Slide Number Placeholder 3"/>
          <p:cNvSpPr>
            <a:spLocks noGrp="1"/>
          </p:cNvSpPr>
          <p:nvPr>
            <p:ph type="sldNum" sz="quarter" idx="12"/>
          </p:nvPr>
        </p:nvSpPr>
        <p:spPr/>
        <p:txBody>
          <a:bodyPr/>
          <a:lstStyle/>
          <a:p>
            <a:fld id="{CD1E5F1B-EF34-674B-8F11-46925F2BD52D}" type="slidenum">
              <a:rPr lang="en-US" smtClean="0"/>
              <a:pPr/>
              <a:t>23</a:t>
            </a:fld>
            <a:endParaRPr lang="en-US"/>
          </a:p>
        </p:txBody>
      </p:sp>
    </p:spTree>
    <p:extLst>
      <p:ext uri="{BB962C8B-B14F-4D97-AF65-F5344CB8AC3E}">
        <p14:creationId xmlns:p14="http://schemas.microsoft.com/office/powerpoint/2010/main" val="37877263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dirty="0" smtClean="0">
                <a:latin typeface="Tahoma" charset="0"/>
              </a:rPr>
              <a:t>You’ve heard the statistics…</a:t>
            </a:r>
            <a:endParaRPr lang="en-US" sz="3200" dirty="0">
              <a:latin typeface="Tahoma" charset="0"/>
            </a:endParaRPr>
          </a:p>
        </p:txBody>
      </p:sp>
      <p:sp>
        <p:nvSpPr>
          <p:cNvPr id="6147" name="Rectangle 3"/>
          <p:cNvSpPr>
            <a:spLocks noGrp="1" noChangeArrowheads="1"/>
          </p:cNvSpPr>
          <p:nvPr>
            <p:ph idx="1"/>
          </p:nvPr>
        </p:nvSpPr>
        <p:spPr>
          <a:xfrm>
            <a:off x="1066800" y="2133600"/>
            <a:ext cx="5764213" cy="4724400"/>
          </a:xfrm>
        </p:spPr>
        <p:txBody>
          <a:bodyPr/>
          <a:lstStyle/>
          <a:p>
            <a:pPr eaLnBrk="1" hangingPunct="1">
              <a:lnSpc>
                <a:spcPct val="80000"/>
              </a:lnSpc>
              <a:spcBef>
                <a:spcPct val="60000"/>
              </a:spcBef>
            </a:pPr>
            <a:r>
              <a:rPr lang="en-US" sz="1800">
                <a:latin typeface="Tahoma" charset="0"/>
              </a:rPr>
              <a:t>Mobile phone subscriptions now top the number of people - - 328 million subscriptions </a:t>
            </a:r>
          </a:p>
          <a:p>
            <a:pPr eaLnBrk="1" hangingPunct="1">
              <a:lnSpc>
                <a:spcPct val="80000"/>
              </a:lnSpc>
              <a:spcBef>
                <a:spcPct val="60000"/>
              </a:spcBef>
            </a:pPr>
            <a:r>
              <a:rPr lang="en-US" sz="1800">
                <a:latin typeface="Tahoma" charset="0"/>
              </a:rPr>
              <a:t>90% of us keep our mobile device within arms length 24 hours a day, 7 days a week</a:t>
            </a:r>
          </a:p>
          <a:p>
            <a:pPr eaLnBrk="1" hangingPunct="1">
              <a:lnSpc>
                <a:spcPct val="80000"/>
              </a:lnSpc>
              <a:spcBef>
                <a:spcPct val="60000"/>
              </a:spcBef>
            </a:pPr>
            <a:r>
              <a:rPr lang="en-US" sz="1800">
                <a:latin typeface="Tahoma" charset="0"/>
              </a:rPr>
              <a:t>Smartphone sales have eclipsed PC sales </a:t>
            </a:r>
          </a:p>
          <a:p>
            <a:pPr eaLnBrk="1" hangingPunct="1">
              <a:lnSpc>
                <a:spcPct val="80000"/>
              </a:lnSpc>
              <a:spcBef>
                <a:spcPct val="60000"/>
              </a:spcBef>
            </a:pPr>
            <a:r>
              <a:rPr lang="en-US" sz="1800">
                <a:latin typeface="Tahoma" charset="0"/>
              </a:rPr>
              <a:t>Mobile broadband is being adopted faster than any computing platform in history</a:t>
            </a:r>
          </a:p>
          <a:p>
            <a:pPr eaLnBrk="1" hangingPunct="1">
              <a:lnSpc>
                <a:spcPct val="80000"/>
              </a:lnSpc>
              <a:spcBef>
                <a:spcPct val="60000"/>
              </a:spcBef>
            </a:pPr>
            <a:r>
              <a:rPr lang="en-US" sz="1800">
                <a:latin typeface="Tahoma" charset="0"/>
              </a:rPr>
              <a:t>A typical smartphone places 24 times as much demand on spectrum as an old feature phone</a:t>
            </a:r>
          </a:p>
          <a:p>
            <a:pPr eaLnBrk="1" hangingPunct="1">
              <a:lnSpc>
                <a:spcPct val="80000"/>
              </a:lnSpc>
              <a:spcBef>
                <a:spcPct val="60000"/>
              </a:spcBef>
            </a:pPr>
            <a:r>
              <a:rPr lang="en-US" sz="1800">
                <a:latin typeface="Tahoma" charset="0"/>
              </a:rPr>
              <a:t>Tablets demand 120 times as much </a:t>
            </a:r>
          </a:p>
          <a:p>
            <a:pPr eaLnBrk="1" hangingPunct="1">
              <a:lnSpc>
                <a:spcPct val="80000"/>
              </a:lnSpc>
              <a:spcBef>
                <a:spcPct val="60000"/>
              </a:spcBef>
            </a:pPr>
            <a:r>
              <a:rPr lang="en-US" sz="1800">
                <a:latin typeface="Tahoma" charset="0"/>
              </a:rPr>
              <a:t>Multiple experts expect that mobile demand for spectrum will increase more than 35x in the next few years (3,500%) </a:t>
            </a:r>
          </a:p>
          <a:p>
            <a:pPr eaLnBrk="1" hangingPunct="1">
              <a:lnSpc>
                <a:spcPct val="80000"/>
              </a:lnSpc>
              <a:spcBef>
                <a:spcPct val="60000"/>
              </a:spcBef>
              <a:buFont typeface="Wingdings" charset="0"/>
              <a:buNone/>
            </a:pPr>
            <a:r>
              <a:rPr lang="en-US" sz="1800">
                <a:latin typeface="Tahoma" charset="0"/>
              </a:rPr>
              <a:t/>
            </a:r>
            <a:br>
              <a:rPr lang="en-US" sz="1800">
                <a:latin typeface="Tahoma" charset="0"/>
              </a:rPr>
            </a:br>
            <a:endParaRPr lang="en-US" sz="1800">
              <a:latin typeface="Tahoma" charset="0"/>
            </a:endParaRPr>
          </a:p>
        </p:txBody>
      </p:sp>
      <p:pic>
        <p:nvPicPr>
          <p:cNvPr id="6148" name="Picture 4" descr="MC9004413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050" y="4765675"/>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MC90043382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0" y="3381375"/>
            <a:ext cx="1117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MP9102164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325" y="1671638"/>
            <a:ext cx="15589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8"/>
          <p:cNvSpPr txBox="1">
            <a:spLocks noChangeArrowheads="1"/>
          </p:cNvSpPr>
          <p:nvPr/>
        </p:nvSpPr>
        <p:spPr bwMode="auto">
          <a:xfrm>
            <a:off x="7543800" y="2819400"/>
            <a:ext cx="758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24/7</a:t>
            </a:r>
          </a:p>
        </p:txBody>
      </p:sp>
      <p:sp>
        <p:nvSpPr>
          <p:cNvPr id="6152" name="Text Box 9"/>
          <p:cNvSpPr txBox="1">
            <a:spLocks noChangeArrowheads="1"/>
          </p:cNvSpPr>
          <p:nvPr/>
        </p:nvSpPr>
        <p:spPr bwMode="auto">
          <a:xfrm>
            <a:off x="7559675" y="4459288"/>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24X</a:t>
            </a:r>
          </a:p>
        </p:txBody>
      </p:sp>
      <p:sp>
        <p:nvSpPr>
          <p:cNvPr id="6153" name="Text Box 10"/>
          <p:cNvSpPr txBox="1">
            <a:spLocks noChangeArrowheads="1"/>
          </p:cNvSpPr>
          <p:nvPr/>
        </p:nvSpPr>
        <p:spPr bwMode="auto">
          <a:xfrm>
            <a:off x="7496175" y="6008688"/>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120X</a:t>
            </a:r>
          </a:p>
        </p:txBody>
      </p:sp>
    </p:spTree>
    <p:extLst>
      <p:ext uri="{BB962C8B-B14F-4D97-AF65-F5344CB8AC3E}">
        <p14:creationId xmlns:p14="http://schemas.microsoft.com/office/powerpoint/2010/main" val="7201476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Monthly </a:t>
            </a:r>
            <a:r>
              <a:rPr lang="en-US" dirty="0"/>
              <a:t>f</a:t>
            </a:r>
            <a:r>
              <a:rPr lang="en-US" dirty="0" smtClean="0"/>
              <a:t>ixed consumption</a:t>
            </a:r>
            <a:endParaRPr lang="en-US" dirty="0"/>
          </a:p>
        </p:txBody>
      </p:sp>
      <p:sp>
        <p:nvSpPr>
          <p:cNvPr id="5" name="Content Placeholder 4"/>
          <p:cNvSpPr>
            <a:spLocks noGrp="1"/>
          </p:cNvSpPr>
          <p:nvPr>
            <p:ph idx="1"/>
          </p:nvPr>
        </p:nvSpPr>
        <p:spPr>
          <a:xfrm>
            <a:off x="457200" y="3505199"/>
            <a:ext cx="8229600" cy="1043709"/>
          </a:xfrm>
        </p:spPr>
        <p:txBody>
          <a:bodyPr>
            <a:normAutofit fontScale="70000" lnSpcReduction="20000"/>
          </a:bodyPr>
          <a:lstStyle/>
          <a:p>
            <a:r>
              <a:rPr lang="en-US" dirty="0" smtClean="0"/>
              <a:t>top 1% </a:t>
            </a:r>
            <a:r>
              <a:rPr lang="en-US" dirty="0" smtClean="0">
                <a:sym typeface="Wingdings"/>
              </a:rPr>
              <a:t> </a:t>
            </a:r>
          </a:p>
          <a:p>
            <a:pPr lvl="1"/>
            <a:r>
              <a:rPr lang="en-US" dirty="0" smtClean="0"/>
              <a:t>49.7% of upstream traffic</a:t>
            </a:r>
          </a:p>
          <a:p>
            <a:pPr lvl="1"/>
            <a:r>
              <a:rPr lang="en-US" dirty="0" smtClean="0"/>
              <a:t>25% of downstream traffic</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25796"/>
              </p:ext>
            </p:extLst>
          </p:nvPr>
        </p:nvGraphicFramePr>
        <p:xfrm>
          <a:off x="1524000" y="1397000"/>
          <a:ext cx="6096000" cy="1752600"/>
        </p:xfrm>
        <a:graphic>
          <a:graphicData uri="http://schemas.openxmlformats.org/drawingml/2006/table">
            <a:tbl>
              <a:tblPr firstRow="1" lastRow="1" bandRow="1">
                <a:tableStyleId>{69012ECD-51FC-41F1-AA8D-1B2483CD663E}</a:tableStyleId>
              </a:tblPr>
              <a:tblGrid>
                <a:gridCol w="1524000"/>
                <a:gridCol w="1524000"/>
                <a:gridCol w="1524000"/>
                <a:gridCol w="1524000"/>
              </a:tblGrid>
              <a:tr h="370840">
                <a:tc>
                  <a:txBody>
                    <a:bodyPr/>
                    <a:lstStyle/>
                    <a:p>
                      <a:r>
                        <a:rPr lang="en-US" dirty="0" smtClean="0"/>
                        <a:t>North</a:t>
                      </a:r>
                      <a:r>
                        <a:rPr lang="en-US" baseline="0" dirty="0" smtClean="0"/>
                        <a:t> America</a:t>
                      </a:r>
                      <a:endParaRPr lang="en-US" dirty="0"/>
                    </a:p>
                  </a:txBody>
                  <a:tcPr/>
                </a:tc>
                <a:tc>
                  <a:txBody>
                    <a:bodyPr/>
                    <a:lstStyle/>
                    <a:p>
                      <a:r>
                        <a:rPr lang="en-US" dirty="0" smtClean="0"/>
                        <a:t>Mean</a:t>
                      </a:r>
                      <a:endParaRPr lang="en-US" dirty="0"/>
                    </a:p>
                  </a:txBody>
                  <a:tcPr/>
                </a:tc>
                <a:tc>
                  <a:txBody>
                    <a:bodyPr/>
                    <a:lstStyle/>
                    <a:p>
                      <a:r>
                        <a:rPr lang="en-US" dirty="0" smtClean="0"/>
                        <a:t>Median</a:t>
                      </a:r>
                      <a:endParaRPr lang="en-US" dirty="0"/>
                    </a:p>
                  </a:txBody>
                  <a:tcPr/>
                </a:tc>
                <a:tc>
                  <a:txBody>
                    <a:bodyPr/>
                    <a:lstStyle/>
                    <a:p>
                      <a:r>
                        <a:rPr lang="en-US" dirty="0" smtClean="0"/>
                        <a:t>Mean</a:t>
                      </a:r>
                      <a:r>
                        <a:rPr lang="en-US" baseline="0" dirty="0" smtClean="0"/>
                        <a:t> : Median</a:t>
                      </a:r>
                      <a:endParaRPr lang="en-US" dirty="0"/>
                    </a:p>
                  </a:txBody>
                  <a:tcPr/>
                </a:tc>
              </a:tr>
              <a:tr h="370840">
                <a:tc>
                  <a:txBody>
                    <a:bodyPr/>
                    <a:lstStyle/>
                    <a:p>
                      <a:r>
                        <a:rPr lang="en-US" dirty="0" smtClean="0"/>
                        <a:t>Upstream</a:t>
                      </a:r>
                      <a:endParaRPr lang="en-US" dirty="0"/>
                    </a:p>
                  </a:txBody>
                  <a:tcPr/>
                </a:tc>
                <a:tc>
                  <a:txBody>
                    <a:bodyPr/>
                    <a:lstStyle/>
                    <a:p>
                      <a:pPr algn="r"/>
                      <a:r>
                        <a:rPr lang="en-US" dirty="0" smtClean="0"/>
                        <a:t>4.5 GB</a:t>
                      </a:r>
                      <a:endParaRPr lang="en-US" dirty="0"/>
                    </a:p>
                  </a:txBody>
                  <a:tcPr/>
                </a:tc>
                <a:tc>
                  <a:txBody>
                    <a:bodyPr/>
                    <a:lstStyle/>
                    <a:p>
                      <a:pPr algn="r"/>
                      <a:r>
                        <a:rPr lang="en-US" dirty="0" smtClean="0"/>
                        <a:t>600 MB</a:t>
                      </a:r>
                      <a:endParaRPr lang="en-US" dirty="0"/>
                    </a:p>
                  </a:txBody>
                  <a:tcPr/>
                </a:tc>
                <a:tc>
                  <a:txBody>
                    <a:bodyPr/>
                    <a:lstStyle/>
                    <a:p>
                      <a:pPr algn="r"/>
                      <a:r>
                        <a:rPr lang="en-US" dirty="0" smtClean="0"/>
                        <a:t>7.33</a:t>
                      </a:r>
                      <a:endParaRPr lang="en-US" dirty="0"/>
                    </a:p>
                  </a:txBody>
                  <a:tcPr/>
                </a:tc>
              </a:tr>
              <a:tr h="370840">
                <a:tc>
                  <a:txBody>
                    <a:bodyPr/>
                    <a:lstStyle/>
                    <a:p>
                      <a:r>
                        <a:rPr lang="en-US" dirty="0" smtClean="0"/>
                        <a:t>Downstream</a:t>
                      </a:r>
                      <a:endParaRPr lang="en-US" dirty="0"/>
                    </a:p>
                  </a:txBody>
                  <a:tcPr/>
                </a:tc>
                <a:tc>
                  <a:txBody>
                    <a:bodyPr/>
                    <a:lstStyle/>
                    <a:p>
                      <a:pPr algn="r"/>
                      <a:r>
                        <a:rPr lang="en-US" dirty="0" smtClean="0"/>
                        <a:t>18.6 GB</a:t>
                      </a:r>
                      <a:endParaRPr lang="en-US" dirty="0"/>
                    </a:p>
                  </a:txBody>
                  <a:tcPr/>
                </a:tc>
                <a:tc>
                  <a:txBody>
                    <a:bodyPr/>
                    <a:lstStyle/>
                    <a:p>
                      <a:pPr algn="r"/>
                      <a:r>
                        <a:rPr lang="en-US" dirty="0" smtClean="0"/>
                        <a:t>6.0 GB</a:t>
                      </a:r>
                      <a:endParaRPr lang="en-US" dirty="0"/>
                    </a:p>
                  </a:txBody>
                  <a:tcPr/>
                </a:tc>
                <a:tc>
                  <a:txBody>
                    <a:bodyPr/>
                    <a:lstStyle/>
                    <a:p>
                      <a:pPr algn="r"/>
                      <a:r>
                        <a:rPr lang="en-US" dirty="0" smtClean="0"/>
                        <a:t>3.06</a:t>
                      </a:r>
                      <a:endParaRPr lang="en-US" dirty="0"/>
                    </a:p>
                  </a:txBody>
                  <a:tcPr/>
                </a:tc>
              </a:tr>
              <a:tr h="370840">
                <a:tc>
                  <a:txBody>
                    <a:bodyPr/>
                    <a:lstStyle/>
                    <a:p>
                      <a:r>
                        <a:rPr lang="en-US" dirty="0" smtClean="0"/>
                        <a:t>Aggregate</a:t>
                      </a:r>
                      <a:endParaRPr lang="en-US" dirty="0"/>
                    </a:p>
                  </a:txBody>
                  <a:tcPr/>
                </a:tc>
                <a:tc>
                  <a:txBody>
                    <a:bodyPr/>
                    <a:lstStyle/>
                    <a:p>
                      <a:pPr algn="r"/>
                      <a:r>
                        <a:rPr lang="en-US" dirty="0" smtClean="0"/>
                        <a:t>23.0 GB</a:t>
                      </a:r>
                      <a:endParaRPr lang="en-US" dirty="0"/>
                    </a:p>
                  </a:txBody>
                  <a:tcPr/>
                </a:tc>
                <a:tc>
                  <a:txBody>
                    <a:bodyPr/>
                    <a:lstStyle/>
                    <a:p>
                      <a:pPr algn="r"/>
                      <a:r>
                        <a:rPr lang="en-US" dirty="0" smtClean="0"/>
                        <a:t>7.0 GB</a:t>
                      </a:r>
                      <a:endParaRPr lang="en-US" dirty="0"/>
                    </a:p>
                  </a:txBody>
                  <a:tcPr/>
                </a:tc>
                <a:tc>
                  <a:txBody>
                    <a:bodyPr/>
                    <a:lstStyle/>
                    <a:p>
                      <a:pPr algn="r"/>
                      <a:r>
                        <a:rPr lang="en-US" dirty="0" smtClean="0"/>
                        <a:t>3.28</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94294158"/>
              </p:ext>
            </p:extLst>
          </p:nvPr>
        </p:nvGraphicFramePr>
        <p:xfrm>
          <a:off x="1524000" y="4747491"/>
          <a:ext cx="6096000" cy="1752600"/>
        </p:xfrm>
        <a:graphic>
          <a:graphicData uri="http://schemas.openxmlformats.org/drawingml/2006/table">
            <a:tbl>
              <a:tblPr firstRow="1" lastRow="1" bandRow="1">
                <a:tableStyleId>{69012ECD-51FC-41F1-AA8D-1B2483CD663E}</a:tableStyleId>
              </a:tblPr>
              <a:tblGrid>
                <a:gridCol w="1524000"/>
                <a:gridCol w="1524000"/>
                <a:gridCol w="1524000"/>
                <a:gridCol w="1524000"/>
              </a:tblGrid>
              <a:tr h="370840">
                <a:tc>
                  <a:txBody>
                    <a:bodyPr/>
                    <a:lstStyle/>
                    <a:p>
                      <a:r>
                        <a:rPr lang="en-US" dirty="0" smtClean="0"/>
                        <a:t>Europe</a:t>
                      </a:r>
                      <a:endParaRPr lang="en-US" dirty="0"/>
                    </a:p>
                  </a:txBody>
                  <a:tcPr/>
                </a:tc>
                <a:tc>
                  <a:txBody>
                    <a:bodyPr/>
                    <a:lstStyle/>
                    <a:p>
                      <a:r>
                        <a:rPr lang="en-US" dirty="0" smtClean="0"/>
                        <a:t>Mean</a:t>
                      </a:r>
                      <a:endParaRPr lang="en-US" dirty="0"/>
                    </a:p>
                  </a:txBody>
                  <a:tcPr/>
                </a:tc>
                <a:tc>
                  <a:txBody>
                    <a:bodyPr/>
                    <a:lstStyle/>
                    <a:p>
                      <a:r>
                        <a:rPr lang="en-US" dirty="0" smtClean="0"/>
                        <a:t>Median</a:t>
                      </a:r>
                      <a:endParaRPr lang="en-US" dirty="0"/>
                    </a:p>
                  </a:txBody>
                  <a:tcPr/>
                </a:tc>
                <a:tc>
                  <a:txBody>
                    <a:bodyPr/>
                    <a:lstStyle/>
                    <a:p>
                      <a:r>
                        <a:rPr lang="en-US" dirty="0" smtClean="0"/>
                        <a:t>Mean</a:t>
                      </a:r>
                      <a:r>
                        <a:rPr lang="en-US" baseline="0" dirty="0" smtClean="0"/>
                        <a:t> : Median</a:t>
                      </a:r>
                      <a:endParaRPr lang="en-US" dirty="0"/>
                    </a:p>
                  </a:txBody>
                  <a:tcPr/>
                </a:tc>
              </a:tr>
              <a:tr h="370840">
                <a:tc>
                  <a:txBody>
                    <a:bodyPr/>
                    <a:lstStyle/>
                    <a:p>
                      <a:r>
                        <a:rPr lang="en-US" dirty="0" smtClean="0"/>
                        <a:t>Upstream</a:t>
                      </a:r>
                      <a:endParaRPr lang="en-US" dirty="0"/>
                    </a:p>
                  </a:txBody>
                  <a:tcPr/>
                </a:tc>
                <a:tc>
                  <a:txBody>
                    <a:bodyPr/>
                    <a:lstStyle/>
                    <a:p>
                      <a:pPr algn="r"/>
                      <a:r>
                        <a:rPr lang="en-US" dirty="0" smtClean="0"/>
                        <a:t>8.2 GB</a:t>
                      </a:r>
                      <a:endParaRPr lang="en-US" dirty="0"/>
                    </a:p>
                  </a:txBody>
                  <a:tcPr/>
                </a:tc>
                <a:tc>
                  <a:txBody>
                    <a:bodyPr/>
                    <a:lstStyle/>
                    <a:p>
                      <a:pPr algn="r"/>
                      <a:r>
                        <a:rPr lang="en-US" dirty="0" smtClean="0"/>
                        <a:t>1.2 GB</a:t>
                      </a:r>
                      <a:endParaRPr lang="en-US" dirty="0"/>
                    </a:p>
                  </a:txBody>
                  <a:tcPr/>
                </a:tc>
                <a:tc>
                  <a:txBody>
                    <a:bodyPr/>
                    <a:lstStyle/>
                    <a:p>
                      <a:pPr algn="r"/>
                      <a:r>
                        <a:rPr lang="en-US" dirty="0" smtClean="0"/>
                        <a:t>6.87</a:t>
                      </a:r>
                      <a:endParaRPr lang="en-US" dirty="0"/>
                    </a:p>
                  </a:txBody>
                  <a:tcPr/>
                </a:tc>
              </a:tr>
              <a:tr h="370840">
                <a:tc>
                  <a:txBody>
                    <a:bodyPr/>
                    <a:lstStyle/>
                    <a:p>
                      <a:r>
                        <a:rPr lang="en-US" dirty="0" smtClean="0"/>
                        <a:t>Downstream</a:t>
                      </a:r>
                      <a:endParaRPr lang="en-US" dirty="0"/>
                    </a:p>
                  </a:txBody>
                  <a:tcPr/>
                </a:tc>
                <a:tc>
                  <a:txBody>
                    <a:bodyPr/>
                    <a:lstStyle/>
                    <a:p>
                      <a:pPr algn="r"/>
                      <a:r>
                        <a:rPr lang="en-US" dirty="0" smtClean="0"/>
                        <a:t>31.3</a:t>
                      </a:r>
                      <a:r>
                        <a:rPr lang="en-US" baseline="0" dirty="0" smtClean="0"/>
                        <a:t> GB</a:t>
                      </a:r>
                      <a:endParaRPr lang="en-US" dirty="0"/>
                    </a:p>
                  </a:txBody>
                  <a:tcPr/>
                </a:tc>
                <a:tc>
                  <a:txBody>
                    <a:bodyPr/>
                    <a:lstStyle/>
                    <a:p>
                      <a:pPr algn="r"/>
                      <a:r>
                        <a:rPr lang="en-US" dirty="0" smtClean="0"/>
                        <a:t>12.7</a:t>
                      </a:r>
                      <a:r>
                        <a:rPr lang="en-US" baseline="0" dirty="0" smtClean="0"/>
                        <a:t> GB</a:t>
                      </a:r>
                      <a:endParaRPr lang="en-US" dirty="0"/>
                    </a:p>
                  </a:txBody>
                  <a:tcPr/>
                </a:tc>
                <a:tc>
                  <a:txBody>
                    <a:bodyPr/>
                    <a:lstStyle/>
                    <a:p>
                      <a:pPr algn="r"/>
                      <a:r>
                        <a:rPr lang="en-US" dirty="0" smtClean="0"/>
                        <a:t>2.47</a:t>
                      </a:r>
                      <a:endParaRPr lang="en-US" dirty="0"/>
                    </a:p>
                  </a:txBody>
                  <a:tcPr/>
                </a:tc>
              </a:tr>
              <a:tr h="370840">
                <a:tc>
                  <a:txBody>
                    <a:bodyPr/>
                    <a:lstStyle/>
                    <a:p>
                      <a:r>
                        <a:rPr lang="en-US" dirty="0" smtClean="0"/>
                        <a:t>Aggregate</a:t>
                      </a:r>
                      <a:endParaRPr lang="en-US" dirty="0"/>
                    </a:p>
                  </a:txBody>
                  <a:tcPr/>
                </a:tc>
                <a:tc>
                  <a:txBody>
                    <a:bodyPr/>
                    <a:lstStyle/>
                    <a:p>
                      <a:pPr algn="r"/>
                      <a:r>
                        <a:rPr lang="en-US" dirty="0" smtClean="0"/>
                        <a:t>39.6 GB</a:t>
                      </a:r>
                      <a:endParaRPr lang="en-US" dirty="0"/>
                    </a:p>
                  </a:txBody>
                  <a:tcPr/>
                </a:tc>
                <a:tc>
                  <a:txBody>
                    <a:bodyPr/>
                    <a:lstStyle/>
                    <a:p>
                      <a:pPr algn="r"/>
                      <a:r>
                        <a:rPr lang="en-US" dirty="0" smtClean="0"/>
                        <a:t>14.7 GB</a:t>
                      </a:r>
                      <a:endParaRPr lang="en-US" dirty="0"/>
                    </a:p>
                  </a:txBody>
                  <a:tcPr/>
                </a:tc>
                <a:tc>
                  <a:txBody>
                    <a:bodyPr/>
                    <a:lstStyle/>
                    <a:p>
                      <a:pPr algn="r"/>
                      <a:r>
                        <a:rPr lang="en-US" dirty="0" smtClean="0"/>
                        <a:t>2.69</a:t>
                      </a:r>
                      <a:endParaRPr lang="en-US" dirty="0"/>
                    </a:p>
                  </a:txBody>
                  <a:tcPr/>
                </a:tc>
              </a:tr>
            </a:tbl>
          </a:graphicData>
        </a:graphic>
      </p:graphicFrame>
    </p:spTree>
    <p:extLst>
      <p:ext uri="{BB962C8B-B14F-4D97-AF65-F5344CB8AC3E}">
        <p14:creationId xmlns:p14="http://schemas.microsoft.com/office/powerpoint/2010/main" val="4318081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efficiency</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b/s/</a:t>
            </a:r>
            <a:r>
              <a:rPr lang="en-US" dirty="0" smtClean="0"/>
              <a:t>Hz: modulation, FEC, MIMO, …</a:t>
            </a:r>
            <a:endParaRPr lang="en-US" dirty="0" smtClean="0"/>
          </a:p>
          <a:p>
            <a:r>
              <a:rPr lang="en-US" dirty="0" smtClean="0"/>
              <a:t>but also </a:t>
            </a:r>
            <a:r>
              <a:rPr lang="en-US" i="1" dirty="0" smtClean="0">
                <a:solidFill>
                  <a:srgbClr val="FF0000"/>
                </a:solidFill>
              </a:rPr>
              <a:t>total spectral efficiency</a:t>
            </a:r>
          </a:p>
          <a:p>
            <a:pPr lvl="1"/>
            <a:r>
              <a:rPr lang="en-US" dirty="0" smtClean="0"/>
              <a:t>guard </a:t>
            </a:r>
            <a:r>
              <a:rPr lang="en-US" dirty="0" smtClean="0"/>
              <a:t>bands</a:t>
            </a:r>
          </a:p>
          <a:p>
            <a:pPr lvl="1"/>
            <a:r>
              <a:rPr lang="en-US" dirty="0" smtClean="0"/>
              <a:t>restrictions on adjacent channel usage</a:t>
            </a:r>
          </a:p>
          <a:p>
            <a:pPr lvl="1"/>
            <a:r>
              <a:rPr lang="en-US" dirty="0" smtClean="0"/>
              <a:t>“high power, high tower” </a:t>
            </a:r>
            <a:r>
              <a:rPr lang="en-US" dirty="0" smtClean="0">
                <a:sym typeface="Wingdings"/>
              </a:rPr>
              <a:t> small cells  higher b/s/Hz</a:t>
            </a:r>
            <a:endParaRPr lang="en-US" dirty="0"/>
          </a:p>
          <a:p>
            <a:r>
              <a:rPr lang="en-US" i="1" dirty="0" smtClean="0">
                <a:solidFill>
                  <a:srgbClr val="FF0000"/>
                </a:solidFill>
              </a:rPr>
              <a:t>data efficiency</a:t>
            </a:r>
          </a:p>
          <a:p>
            <a:pPr lvl="1"/>
            <a:r>
              <a:rPr lang="en-US" dirty="0" smtClean="0"/>
              <a:t>e.g., H.</a:t>
            </a:r>
            <a:r>
              <a:rPr lang="en-US" dirty="0" smtClean="0"/>
              <a:t>264 </a:t>
            </a:r>
            <a:r>
              <a:rPr lang="en-US" dirty="0" smtClean="0"/>
              <a:t>is twice as good as MPEG-2/</a:t>
            </a:r>
            <a:r>
              <a:rPr lang="en-US" dirty="0" smtClean="0"/>
              <a:t>ATSC</a:t>
            </a:r>
          </a:p>
          <a:p>
            <a:pPr lvl="1"/>
            <a:r>
              <a:rPr lang="en-US" dirty="0" smtClean="0"/>
              <a:t>and maybe H.265 twice as good as H.264</a:t>
            </a:r>
          </a:p>
        </p:txBody>
      </p:sp>
      <p:sp>
        <p:nvSpPr>
          <p:cNvPr id="5" name="Content Placeholder 4"/>
          <p:cNvSpPr>
            <a:spLocks noGrp="1"/>
          </p:cNvSpPr>
          <p:nvPr>
            <p:ph sz="half" idx="2"/>
          </p:nvPr>
        </p:nvSpPr>
        <p:spPr/>
        <p:txBody>
          <a:bodyPr>
            <a:normAutofit fontScale="85000" lnSpcReduction="20000"/>
          </a:bodyPr>
          <a:lstStyle/>
          <a:p>
            <a:r>
              <a:rPr lang="en-US" i="1" dirty="0">
                <a:solidFill>
                  <a:srgbClr val="FF0000"/>
                </a:solidFill>
              </a:rPr>
              <a:t>distribution efficiency</a:t>
            </a:r>
          </a:p>
          <a:p>
            <a:pPr lvl="1"/>
            <a:r>
              <a:rPr lang="en-US" dirty="0"/>
              <a:t>unicast vs. multicast</a:t>
            </a:r>
          </a:p>
          <a:p>
            <a:r>
              <a:rPr lang="en-US" i="1" dirty="0">
                <a:solidFill>
                  <a:srgbClr val="FF0000"/>
                </a:solidFill>
              </a:rPr>
              <a:t>protocol efficiency</a:t>
            </a:r>
          </a:p>
          <a:p>
            <a:pPr lvl="1"/>
            <a:r>
              <a:rPr lang="en-US" dirty="0"/>
              <a:t>avoid polling </a:t>
            </a:r>
            <a:r>
              <a:rPr lang="en-US" dirty="0">
                <a:sym typeface="Wingdings"/>
              </a:rPr>
              <a:t> need server mode</a:t>
            </a:r>
          </a:p>
          <a:p>
            <a:r>
              <a:rPr lang="en-US" i="1" dirty="0">
                <a:solidFill>
                  <a:srgbClr val="FF0000"/>
                </a:solidFill>
                <a:sym typeface="Wingdings"/>
              </a:rPr>
              <a:t>mode efficiency</a:t>
            </a:r>
          </a:p>
          <a:p>
            <a:pPr lvl="1"/>
            <a:r>
              <a:rPr lang="en-US" dirty="0">
                <a:sym typeface="Wingdings"/>
              </a:rPr>
              <a:t>caching</a:t>
            </a:r>
          </a:p>
          <a:p>
            <a:pPr lvl="1"/>
            <a:r>
              <a:rPr lang="en-US" dirty="0">
                <a:sym typeface="Wingdings"/>
              </a:rPr>
              <a:t>side loading</a:t>
            </a:r>
          </a:p>
          <a:p>
            <a:pPr lvl="1"/>
            <a:r>
              <a:rPr lang="en-US" dirty="0"/>
              <a:t>pre-</a:t>
            </a:r>
            <a:r>
              <a:rPr lang="en-US" dirty="0" smtClean="0"/>
              <a:t>loading</a:t>
            </a:r>
            <a:endParaRPr lang="en-US" dirty="0"/>
          </a:p>
        </p:txBody>
      </p:sp>
      <p:sp>
        <p:nvSpPr>
          <p:cNvPr id="4" name="Slide Number Placeholder 3"/>
          <p:cNvSpPr>
            <a:spLocks noGrp="1"/>
          </p:cNvSpPr>
          <p:nvPr>
            <p:ph type="sldNum" sz="quarter" idx="12"/>
          </p:nvPr>
        </p:nvSpPr>
        <p:spPr/>
        <p:txBody>
          <a:bodyPr/>
          <a:lstStyle/>
          <a:p>
            <a:fld id="{CD1E5F1B-EF34-674B-8F11-46925F2BD52D}" type="slidenum">
              <a:rPr lang="en-US" smtClean="0"/>
              <a:pPr/>
              <a:t>26</a:t>
            </a:fld>
            <a:endParaRPr lang="en-US"/>
          </a:p>
        </p:txBody>
      </p:sp>
    </p:spTree>
    <p:extLst>
      <p:ext uri="{BB962C8B-B14F-4D97-AF65-F5344CB8AC3E}">
        <p14:creationId xmlns:p14="http://schemas.microsoft.com/office/powerpoint/2010/main" val="9851311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2016 thought experiment</a:t>
            </a:r>
            <a:endParaRPr lang="en-US" dirty="0"/>
          </a:p>
        </p:txBody>
      </p:sp>
      <p:sp>
        <p:nvSpPr>
          <p:cNvPr id="3" name="Content Placeholder 2"/>
          <p:cNvSpPr>
            <a:spLocks noGrp="1"/>
          </p:cNvSpPr>
          <p:nvPr>
            <p:ph idx="1"/>
          </p:nvPr>
        </p:nvSpPr>
        <p:spPr/>
        <p:txBody>
          <a:bodyPr>
            <a:normAutofit/>
          </a:bodyPr>
          <a:lstStyle/>
          <a:p>
            <a:r>
              <a:rPr lang="en-US" sz="2800" dirty="0" smtClean="0"/>
              <a:t>2016: 71% of (consumer) bandwidth is video</a:t>
            </a:r>
          </a:p>
          <a:p>
            <a:r>
              <a:rPr lang="en-US" sz="2800" dirty="0" smtClean="0"/>
              <a:t>Average </a:t>
            </a:r>
            <a:r>
              <a:rPr lang="en-US" sz="2800" dirty="0"/>
              <a:t>monthly TV consumption (US): 154 hours</a:t>
            </a:r>
          </a:p>
          <a:p>
            <a:r>
              <a:rPr lang="en-US" sz="2800" dirty="0"/>
              <a:t>Netflix: 1 GB/hour (SD) </a:t>
            </a:r>
            <a:r>
              <a:rPr lang="en-US" sz="2800" dirty="0">
                <a:sym typeface="Wingdings"/>
              </a:rPr>
              <a:t>… 2.3 GB/hour (HD)</a:t>
            </a:r>
          </a:p>
          <a:p>
            <a:pPr lvl="1"/>
            <a:r>
              <a:rPr lang="en-US" sz="2400" dirty="0">
                <a:sym typeface="Wingdings"/>
              </a:rPr>
              <a:t> 300 GB/</a:t>
            </a:r>
            <a:r>
              <a:rPr lang="en-US" sz="2400" dirty="0" smtClean="0">
                <a:sym typeface="Wingdings"/>
              </a:rPr>
              <a:t>month/person</a:t>
            </a:r>
            <a:endParaRPr lang="en-US" sz="2400" dirty="0">
              <a:sym typeface="Wingdings"/>
            </a:endParaRPr>
          </a:p>
          <a:p>
            <a:pPr lvl="1"/>
            <a:r>
              <a:rPr lang="en-US" sz="2400" dirty="0">
                <a:sym typeface="Wingdings"/>
              </a:rPr>
              <a:t>more if people in household watch different content</a:t>
            </a:r>
            <a:endParaRPr lang="en-US" sz="2400" dirty="0"/>
          </a:p>
          <a:p>
            <a:r>
              <a:rPr lang="en-US" sz="2800" dirty="0" smtClean="0">
                <a:sym typeface="Wingdings"/>
              </a:rPr>
              <a:t> 0.9 Mb/s (averaged over 24 hours)</a:t>
            </a:r>
          </a:p>
          <a:p>
            <a:r>
              <a:rPr lang="en-US" sz="2800" dirty="0" smtClean="0">
                <a:sym typeface="Wingdings"/>
              </a:rPr>
              <a:t>Cisco VINI: 150 MB/month  2.7 GB/month</a:t>
            </a:r>
          </a:p>
          <a:p>
            <a:r>
              <a:rPr lang="en-US" sz="2800" dirty="0" smtClean="0"/>
              <a:t>LTE: need 600 kHz/user (typical 1.5 b/s/Hz)</a:t>
            </a:r>
          </a:p>
          <a:p>
            <a:pPr lvl="1"/>
            <a:r>
              <a:rPr lang="en-US" sz="2400" dirty="0" smtClean="0">
                <a:sym typeface="Wingdings"/>
              </a:rPr>
              <a:t> 500 MHz per cell sector  about 800 users/cell sector</a:t>
            </a:r>
            <a:endParaRPr lang="en-US" sz="2400" dirty="0"/>
          </a:p>
        </p:txBody>
      </p:sp>
      <p:sp>
        <p:nvSpPr>
          <p:cNvPr id="4" name="Slide Number Placeholder 3"/>
          <p:cNvSpPr>
            <a:spLocks noGrp="1"/>
          </p:cNvSpPr>
          <p:nvPr>
            <p:ph type="sldNum" sz="quarter" idx="12"/>
          </p:nvPr>
        </p:nvSpPr>
        <p:spPr/>
        <p:txBody>
          <a:bodyPr/>
          <a:lstStyle/>
          <a:p>
            <a:fld id="{CD1E5F1B-EF34-674B-8F11-46925F2BD52D}" type="slidenum">
              <a:rPr lang="en-US" smtClean="0"/>
              <a:pPr/>
              <a:t>27</a:t>
            </a:fld>
            <a:endParaRPr lang="en-US"/>
          </a:p>
        </p:txBody>
      </p:sp>
    </p:spTree>
    <p:extLst>
      <p:ext uri="{BB962C8B-B14F-4D97-AF65-F5344CB8AC3E}">
        <p14:creationId xmlns:p14="http://schemas.microsoft.com/office/powerpoint/2010/main" val="29491025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4" name="Slide Number Placeholder 3"/>
          <p:cNvSpPr>
            <a:spLocks noGrp="1"/>
          </p:cNvSpPr>
          <p:nvPr>
            <p:ph type="sldNum" sz="quarter" idx="12"/>
          </p:nvPr>
        </p:nvSpPr>
        <p:spPr/>
        <p:txBody>
          <a:bodyPr/>
          <a:lstStyle/>
          <a:p>
            <a:fld id="{CD1E5F1B-EF34-674B-8F11-46925F2BD52D}" type="slidenum">
              <a:rPr lang="en-US" smtClean="0"/>
              <a:pPr/>
              <a:t>28</a:t>
            </a:fld>
            <a:endParaRPr lang="en-US"/>
          </a:p>
        </p:txBody>
      </p:sp>
      <p:sp>
        <p:nvSpPr>
          <p:cNvPr id="7" name="Rounded Rectangle 6"/>
          <p:cNvSpPr/>
          <p:nvPr/>
        </p:nvSpPr>
        <p:spPr>
          <a:xfrm>
            <a:off x="1066800" y="1752600"/>
            <a:ext cx="4114800" cy="1219200"/>
          </a:xfrm>
          <a:prstGeom prst="roundRect">
            <a:avLst/>
          </a:prstGeom>
          <a:solidFill>
            <a:schemeClr val="accent2">
              <a:lumMod val="75000"/>
            </a:schemeClr>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50000"/>
                  </a:schemeClr>
                </a:solidFill>
              </a:rPr>
              <a:t>end system caching</a:t>
            </a:r>
          </a:p>
          <a:p>
            <a:pPr algn="ctr"/>
            <a:r>
              <a:rPr lang="en-US" dirty="0" smtClean="0">
                <a:solidFill>
                  <a:schemeClr val="accent5">
                    <a:lumMod val="50000"/>
                  </a:schemeClr>
                </a:solidFill>
              </a:rPr>
              <a:t>better audio &amp; video codecs</a:t>
            </a:r>
          </a:p>
          <a:p>
            <a:pPr algn="ctr"/>
            <a:r>
              <a:rPr lang="en-US" dirty="0" smtClean="0">
                <a:solidFill>
                  <a:schemeClr val="accent5">
                    <a:lumMod val="50000"/>
                  </a:schemeClr>
                </a:solidFill>
              </a:rPr>
              <a:t>efficient apps</a:t>
            </a:r>
          </a:p>
        </p:txBody>
      </p:sp>
      <p:sp>
        <p:nvSpPr>
          <p:cNvPr id="8" name="Rounded Rectangle 7"/>
          <p:cNvSpPr/>
          <p:nvPr/>
        </p:nvSpPr>
        <p:spPr>
          <a:xfrm>
            <a:off x="1066800" y="4724400"/>
            <a:ext cx="4114800" cy="1524000"/>
          </a:xfrm>
          <a:prstGeom prst="roundRect">
            <a:avLst/>
          </a:prstGeom>
          <a:solidFill>
            <a:schemeClr val="accent4">
              <a:lumMod val="75000"/>
            </a:schemeClr>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spectral efficiency (LTE-A)</a:t>
            </a:r>
          </a:p>
          <a:p>
            <a:pPr algn="ctr"/>
            <a:r>
              <a:rPr lang="en-US" dirty="0" smtClean="0"/>
              <a:t>directional antennas</a:t>
            </a:r>
          </a:p>
          <a:p>
            <a:pPr algn="ctr"/>
            <a:r>
              <a:rPr lang="en-US" dirty="0" smtClean="0"/>
              <a:t>general purpose spectrum</a:t>
            </a:r>
          </a:p>
          <a:p>
            <a:pPr algn="ctr"/>
            <a:r>
              <a:rPr lang="en-US" dirty="0" smtClean="0"/>
              <a:t>dense cells</a:t>
            </a:r>
          </a:p>
          <a:p>
            <a:pPr algn="ctr"/>
            <a:r>
              <a:rPr lang="en-US" dirty="0" smtClean="0"/>
              <a:t>white spaces &amp; sharing</a:t>
            </a:r>
          </a:p>
        </p:txBody>
      </p:sp>
      <p:sp>
        <p:nvSpPr>
          <p:cNvPr id="9" name="Rounded Rectangle 8"/>
          <p:cNvSpPr/>
          <p:nvPr/>
        </p:nvSpPr>
        <p:spPr>
          <a:xfrm>
            <a:off x="1066800" y="3200400"/>
            <a:ext cx="4114800" cy="1295400"/>
          </a:xfrm>
          <a:prstGeom prst="roundRect">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IP multicast</a:t>
            </a:r>
          </a:p>
          <a:p>
            <a:pPr algn="ctr"/>
            <a:r>
              <a:rPr lang="en-US" dirty="0" smtClean="0"/>
              <a:t>WiFi offload</a:t>
            </a:r>
          </a:p>
        </p:txBody>
      </p:sp>
      <p:sp>
        <p:nvSpPr>
          <p:cNvPr id="10" name="Rectangular Callout 9"/>
          <p:cNvSpPr/>
          <p:nvPr/>
        </p:nvSpPr>
        <p:spPr>
          <a:xfrm>
            <a:off x="5334000" y="3733800"/>
            <a:ext cx="1905000" cy="1295400"/>
          </a:xfrm>
          <a:prstGeom prst="wedgeRectCallout">
            <a:avLst>
              <a:gd name="adj1" fmla="val -61722"/>
              <a:gd name="adj2" fmla="val 625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small cells = better spectral efficiency + more re-use</a:t>
            </a:r>
            <a:endParaRPr lang="en-US" dirty="0"/>
          </a:p>
        </p:txBody>
      </p:sp>
      <p:sp>
        <p:nvSpPr>
          <p:cNvPr id="11" name="TextBox 10"/>
          <p:cNvSpPr txBox="1"/>
          <p:nvPr/>
        </p:nvSpPr>
        <p:spPr>
          <a:xfrm>
            <a:off x="6096000" y="5638800"/>
            <a:ext cx="1858539" cy="646331"/>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LTE: 1.5 b/s/Hz</a:t>
            </a:r>
          </a:p>
          <a:p>
            <a:r>
              <a:rPr lang="en-US" dirty="0" smtClean="0"/>
              <a:t>GSM: 0.1 b/s/Hz</a:t>
            </a:r>
            <a:endParaRPr lang="en-US" dirty="0"/>
          </a:p>
        </p:txBody>
      </p:sp>
    </p:spTree>
    <p:extLst>
      <p:ext uri="{BB962C8B-B14F-4D97-AF65-F5344CB8AC3E}">
        <p14:creationId xmlns:p14="http://schemas.microsoft.com/office/powerpoint/2010/main" val="4774959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beachfront spectrum to brownfield spectrum</a:t>
            </a:r>
            <a:endParaRPr lang="en-US" dirty="0"/>
          </a:p>
        </p:txBody>
      </p:sp>
      <p:sp>
        <p:nvSpPr>
          <p:cNvPr id="4" name="Slide Number Placeholder 3"/>
          <p:cNvSpPr>
            <a:spLocks noGrp="1"/>
          </p:cNvSpPr>
          <p:nvPr>
            <p:ph type="sldNum" sz="quarter" idx="12"/>
          </p:nvPr>
        </p:nvSpPr>
        <p:spPr/>
        <p:txBody>
          <a:bodyPr/>
          <a:lstStyle/>
          <a:p>
            <a:fld id="{CD1E5F1B-EF34-674B-8F11-46925F2BD52D}" type="slidenum">
              <a:rPr lang="en-US" smtClean="0"/>
              <a:pPr/>
              <a:t>29</a:t>
            </a:fld>
            <a:endParaRPr lang="en-US"/>
          </a:p>
        </p:txBody>
      </p:sp>
      <p:pic>
        <p:nvPicPr>
          <p:cNvPr id="5" name="Picture 4"/>
          <p:cNvPicPr>
            <a:picLocks noChangeAspect="1"/>
          </p:cNvPicPr>
          <p:nvPr/>
        </p:nvPicPr>
        <p:blipFill>
          <a:blip r:embed="rId2"/>
          <a:stretch>
            <a:fillRect/>
          </a:stretch>
        </p:blipFill>
        <p:spPr>
          <a:xfrm>
            <a:off x="685800" y="1600200"/>
            <a:ext cx="3810000" cy="2857500"/>
          </a:xfrm>
          <a:prstGeom prst="rect">
            <a:avLst/>
          </a:prstGeom>
        </p:spPr>
      </p:pic>
      <p:pic>
        <p:nvPicPr>
          <p:cNvPr id="6" name="Picture 5"/>
          <p:cNvPicPr>
            <a:picLocks noChangeAspect="1"/>
          </p:cNvPicPr>
          <p:nvPr/>
        </p:nvPicPr>
        <p:blipFill>
          <a:blip r:embed="rId3"/>
          <a:stretch>
            <a:fillRect/>
          </a:stretch>
        </p:blipFill>
        <p:spPr>
          <a:xfrm>
            <a:off x="4876800" y="3124200"/>
            <a:ext cx="3810000" cy="2522361"/>
          </a:xfrm>
          <a:prstGeom prst="rect">
            <a:avLst/>
          </a:prstGeom>
        </p:spPr>
      </p:pic>
      <p:cxnSp>
        <p:nvCxnSpPr>
          <p:cNvPr id="8" name="Curved Connector 7"/>
          <p:cNvCxnSpPr>
            <a:stCxn id="5" idx="2"/>
          </p:cNvCxnSpPr>
          <p:nvPr/>
        </p:nvCxnSpPr>
        <p:spPr>
          <a:xfrm rot="16200000" flipH="1">
            <a:off x="3562350" y="3486150"/>
            <a:ext cx="342900" cy="2286000"/>
          </a:xfrm>
          <a:prstGeom prst="curvedConnector2">
            <a:avLst/>
          </a:prstGeom>
          <a:ln w="57150" cmpd="sng">
            <a:headEnd type="non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414669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Laws &amp; regulation as technology enabler</a:t>
            </a:r>
            <a:endParaRPr lang="en-US" dirty="0"/>
          </a:p>
        </p:txBody>
      </p:sp>
      <p:sp>
        <p:nvSpPr>
          <p:cNvPr id="3" name="Content Placeholder 2"/>
          <p:cNvSpPr>
            <a:spLocks noGrp="1"/>
          </p:cNvSpPr>
          <p:nvPr>
            <p:ph idx="1"/>
          </p:nvPr>
        </p:nvSpPr>
        <p:spPr/>
        <p:txBody>
          <a:bodyPr>
            <a:normAutofit lnSpcReduction="10000"/>
          </a:bodyPr>
          <a:lstStyle/>
          <a:p>
            <a:r>
              <a:rPr lang="en-US" dirty="0" smtClean="0"/>
              <a:t>Classical regulatory goals</a:t>
            </a:r>
          </a:p>
          <a:p>
            <a:pPr lvl="1"/>
            <a:r>
              <a:rPr lang="en-US" dirty="0" smtClean="0"/>
              <a:t>market failures</a:t>
            </a:r>
          </a:p>
          <a:p>
            <a:pPr lvl="1"/>
            <a:r>
              <a:rPr lang="en-US" dirty="0" smtClean="0"/>
              <a:t>consumer protection (e.g., bill shock, </a:t>
            </a:r>
            <a:r>
              <a:rPr lang="en-US" dirty="0" err="1" smtClean="0"/>
              <a:t>robocalls</a:t>
            </a:r>
            <a:r>
              <a:rPr lang="en-US" dirty="0" smtClean="0"/>
              <a:t>)</a:t>
            </a:r>
          </a:p>
          <a:p>
            <a:pPr lvl="1"/>
            <a:r>
              <a:rPr lang="en-US" dirty="0" smtClean="0"/>
              <a:t>safety (e.g., RF limits)</a:t>
            </a:r>
          </a:p>
          <a:p>
            <a:pPr lvl="1"/>
            <a:r>
              <a:rPr lang="en-US" dirty="0" smtClean="0"/>
              <a:t>universal availability (geography, income, disability)</a:t>
            </a:r>
          </a:p>
          <a:p>
            <a:r>
              <a:rPr lang="en-US" dirty="0" smtClean="0"/>
              <a:t>Spreading technology</a:t>
            </a:r>
          </a:p>
          <a:p>
            <a:pPr lvl="1"/>
            <a:r>
              <a:rPr lang="en-US" dirty="0" smtClean="0"/>
              <a:t>make mandatory </a:t>
            </a:r>
            <a:r>
              <a:rPr lang="en-US" dirty="0" smtClean="0">
                <a:sym typeface="Wingdings"/>
              </a:rPr>
              <a:t> scale, ecosystems</a:t>
            </a:r>
          </a:p>
          <a:p>
            <a:pPr lvl="1"/>
            <a:r>
              <a:rPr lang="en-US" dirty="0" smtClean="0">
                <a:sym typeface="Wingdings"/>
              </a:rPr>
              <a:t>new uses</a:t>
            </a: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4157406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empty back yard to time share condo</a:t>
            </a:r>
            <a:endParaRPr lang="en-US" dirty="0"/>
          </a:p>
        </p:txBody>
      </p:sp>
      <p:sp>
        <p:nvSpPr>
          <p:cNvPr id="4" name="Slide Number Placeholder 3"/>
          <p:cNvSpPr>
            <a:spLocks noGrp="1"/>
          </p:cNvSpPr>
          <p:nvPr>
            <p:ph type="sldNum" sz="quarter" idx="12"/>
          </p:nvPr>
        </p:nvSpPr>
        <p:spPr/>
        <p:txBody>
          <a:bodyPr/>
          <a:lstStyle/>
          <a:p>
            <a:fld id="{CD1E5F1B-EF34-674B-8F11-46925F2BD52D}" type="slidenum">
              <a:rPr lang="en-US" smtClean="0"/>
              <a:pPr/>
              <a:t>30</a:t>
            </a:fld>
            <a:endParaRPr lang="en-US"/>
          </a:p>
        </p:txBody>
      </p:sp>
      <p:pic>
        <p:nvPicPr>
          <p:cNvPr id="5" name="Picture 4"/>
          <p:cNvPicPr>
            <a:picLocks noChangeAspect="1"/>
          </p:cNvPicPr>
          <p:nvPr/>
        </p:nvPicPr>
        <p:blipFill>
          <a:blip r:embed="rId2"/>
          <a:stretch>
            <a:fillRect/>
          </a:stretch>
        </p:blipFill>
        <p:spPr>
          <a:xfrm>
            <a:off x="762000" y="1752599"/>
            <a:ext cx="3200400" cy="2128869"/>
          </a:xfrm>
          <a:prstGeom prst="rect">
            <a:avLst/>
          </a:prstGeom>
        </p:spPr>
      </p:pic>
      <p:pic>
        <p:nvPicPr>
          <p:cNvPr id="6" name="Picture 5"/>
          <p:cNvPicPr>
            <a:picLocks noChangeAspect="1"/>
          </p:cNvPicPr>
          <p:nvPr/>
        </p:nvPicPr>
        <p:blipFill>
          <a:blip r:embed="rId3"/>
          <a:stretch>
            <a:fillRect/>
          </a:stretch>
        </p:blipFill>
        <p:spPr>
          <a:xfrm>
            <a:off x="4343400" y="3276600"/>
            <a:ext cx="4064000" cy="2711450"/>
          </a:xfrm>
          <a:prstGeom prst="rect">
            <a:avLst/>
          </a:prstGeom>
        </p:spPr>
      </p:pic>
      <p:cxnSp>
        <p:nvCxnSpPr>
          <p:cNvPr id="7" name="Curved Connector 6"/>
          <p:cNvCxnSpPr/>
          <p:nvPr/>
        </p:nvCxnSpPr>
        <p:spPr>
          <a:xfrm rot="16200000" flipH="1">
            <a:off x="3105150" y="2990850"/>
            <a:ext cx="342900" cy="2286000"/>
          </a:xfrm>
          <a:prstGeom prst="curvedConnector2">
            <a:avLst/>
          </a:prstGeom>
          <a:ln w="57150" cmpd="sng">
            <a:headEnd type="non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098947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1E5F1B-EF34-674B-8F11-46925F2BD52D}" type="slidenum">
              <a:rPr lang="en-US" smtClean="0"/>
              <a:pPr/>
              <a:t>31</a:t>
            </a:fld>
            <a:endParaRPr lang="en-US"/>
          </a:p>
        </p:txBody>
      </p:sp>
      <p:pic>
        <p:nvPicPr>
          <p:cNvPr id="5" name="Picture 4"/>
          <p:cNvPicPr>
            <a:picLocks noChangeAspect="1"/>
          </p:cNvPicPr>
          <p:nvPr/>
        </p:nvPicPr>
        <p:blipFill>
          <a:blip r:embed="rId2"/>
          <a:stretch>
            <a:fillRect/>
          </a:stretch>
        </p:blipFill>
        <p:spPr>
          <a:xfrm>
            <a:off x="0" y="1066800"/>
            <a:ext cx="9144000" cy="5521776"/>
          </a:xfrm>
          <a:prstGeom prst="rect">
            <a:avLst/>
          </a:prstGeom>
        </p:spPr>
      </p:pic>
      <p:sp>
        <p:nvSpPr>
          <p:cNvPr id="6" name="TextBox 5"/>
          <p:cNvSpPr txBox="1"/>
          <p:nvPr/>
        </p:nvSpPr>
        <p:spPr>
          <a:xfrm>
            <a:off x="2971800" y="533400"/>
            <a:ext cx="3534892" cy="369332"/>
          </a:xfrm>
          <a:prstGeom prst="rect">
            <a:avLst/>
          </a:prstGeom>
          <a:noFill/>
        </p:spPr>
        <p:txBody>
          <a:bodyPr wrap="none" rtlCol="0">
            <a:spAutoFit/>
          </a:bodyPr>
          <a:lstStyle/>
          <a:p>
            <a:r>
              <a:rPr lang="en-US" dirty="0" smtClean="0"/>
              <a:t>cellular = about 500 MHz in total</a:t>
            </a:r>
            <a:endParaRPr lang="en-US" dirty="0"/>
          </a:p>
        </p:txBody>
      </p:sp>
    </p:spTree>
    <p:extLst>
      <p:ext uri="{BB962C8B-B14F-4D97-AF65-F5344CB8AC3E}">
        <p14:creationId xmlns:p14="http://schemas.microsoft.com/office/powerpoint/2010/main" val="13923266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Unlicensed &amp; lightly-licensed bands (US)</a:t>
            </a:r>
            <a:endParaRPr lang="en-US" dirty="0"/>
          </a:p>
        </p:txBody>
      </p:sp>
      <p:sp>
        <p:nvSpPr>
          <p:cNvPr id="3" name="Content Placeholder 2"/>
          <p:cNvSpPr>
            <a:spLocks noGrp="1"/>
          </p:cNvSpPr>
          <p:nvPr>
            <p:ph idx="1"/>
          </p:nvPr>
        </p:nvSpPr>
        <p:spPr>
          <a:xfrm>
            <a:off x="779463" y="1828800"/>
            <a:ext cx="7583487" cy="3962400"/>
          </a:xfrm>
        </p:spPr>
        <p:txBody>
          <a:bodyPr>
            <a:normAutofit fontScale="92500" lnSpcReduction="10000"/>
          </a:bodyPr>
          <a:lstStyle/>
          <a:p>
            <a:r>
              <a:rPr lang="en-US" dirty="0" smtClean="0"/>
              <a:t>UHF (476-700 MHz) – incentive auctions (licensed) + some unlicensed</a:t>
            </a:r>
          </a:p>
          <a:p>
            <a:r>
              <a:rPr lang="en-US" dirty="0" smtClean="0"/>
              <a:t>2.4 </a:t>
            </a:r>
            <a:r>
              <a:rPr lang="en-US" dirty="0" smtClean="0"/>
              <a:t>GHz (73 MHz) – 802.11b/g</a:t>
            </a:r>
          </a:p>
          <a:p>
            <a:r>
              <a:rPr lang="en-US" dirty="0" smtClean="0"/>
              <a:t>3.6 GHz (100 MHz) – for backhaul &amp; WISPs</a:t>
            </a:r>
          </a:p>
          <a:p>
            <a:r>
              <a:rPr lang="en-US" dirty="0" smtClean="0"/>
              <a:t>4.9 GHz (50 MHz) – public safety</a:t>
            </a:r>
          </a:p>
          <a:p>
            <a:r>
              <a:rPr lang="en-US" dirty="0" smtClean="0"/>
              <a:t>5.8 GHz (</a:t>
            </a:r>
            <a:r>
              <a:rPr lang="en-US" dirty="0" smtClean="0">
                <a:solidFill>
                  <a:schemeClr val="accent5">
                    <a:lumMod val="60000"/>
                    <a:lumOff val="40000"/>
                  </a:schemeClr>
                </a:solidFill>
              </a:rPr>
              <a:t>400 </a:t>
            </a:r>
            <a:r>
              <a:rPr lang="en-US" dirty="0" smtClean="0"/>
              <a:t>MHz) – 802.11 a/n</a:t>
            </a:r>
          </a:p>
          <a:p>
            <a:pPr lvl="1"/>
            <a:r>
              <a:rPr lang="en-US" dirty="0" smtClean="0"/>
              <a:t>much less crowded than 2.4 GHz</a:t>
            </a:r>
          </a:p>
          <a:p>
            <a:pPr lvl="1"/>
            <a:r>
              <a:rPr lang="en-US" dirty="0" smtClean="0"/>
              <a:t>supported by many laptops, few smartphones</a:t>
            </a:r>
          </a:p>
        </p:txBody>
      </p:sp>
      <p:sp>
        <p:nvSpPr>
          <p:cNvPr id="4" name="Slide Number Placeholder 3"/>
          <p:cNvSpPr>
            <a:spLocks noGrp="1"/>
          </p:cNvSpPr>
          <p:nvPr>
            <p:ph type="sldNum" sz="quarter" idx="12"/>
          </p:nvPr>
        </p:nvSpPr>
        <p:spPr/>
        <p:txBody>
          <a:bodyPr/>
          <a:lstStyle/>
          <a:p>
            <a:fld id="{CD1E5F1B-EF34-674B-8F11-46925F2BD52D}" type="slidenum">
              <a:rPr lang="en-US" smtClean="0"/>
              <a:pPr/>
              <a:t>32</a:t>
            </a:fld>
            <a:endParaRPr lang="en-US"/>
          </a:p>
        </p:txBody>
      </p:sp>
    </p:spTree>
    <p:extLst>
      <p:ext uri="{BB962C8B-B14F-4D97-AF65-F5344CB8AC3E}">
        <p14:creationId xmlns:p14="http://schemas.microsoft.com/office/powerpoint/2010/main" val="24429210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vs. 5.8 GHz</a:t>
            </a:r>
            <a:endParaRPr lang="en-US" dirty="0"/>
          </a:p>
        </p:txBody>
      </p:sp>
      <p:pic>
        <p:nvPicPr>
          <p:cNvPr id="4" name="Picture 3"/>
          <p:cNvPicPr>
            <a:picLocks noChangeAspect="1"/>
          </p:cNvPicPr>
          <p:nvPr/>
        </p:nvPicPr>
        <p:blipFill>
          <a:blip r:embed="rId2"/>
          <a:stretch>
            <a:fillRect/>
          </a:stretch>
        </p:blipFill>
        <p:spPr>
          <a:xfrm>
            <a:off x="0" y="1256867"/>
            <a:ext cx="9144000" cy="2985189"/>
          </a:xfrm>
          <a:prstGeom prst="rect">
            <a:avLst/>
          </a:prstGeom>
        </p:spPr>
      </p:pic>
      <p:pic>
        <p:nvPicPr>
          <p:cNvPr id="5" name="Picture 4"/>
          <p:cNvPicPr>
            <a:picLocks noChangeAspect="1"/>
          </p:cNvPicPr>
          <p:nvPr/>
        </p:nvPicPr>
        <p:blipFill>
          <a:blip r:embed="rId3"/>
          <a:stretch>
            <a:fillRect/>
          </a:stretch>
        </p:blipFill>
        <p:spPr>
          <a:xfrm>
            <a:off x="0" y="4493297"/>
            <a:ext cx="9144000" cy="2131097"/>
          </a:xfrm>
          <a:prstGeom prst="rect">
            <a:avLst/>
          </a:prstGeom>
        </p:spPr>
      </p:pic>
      <p:pic>
        <p:nvPicPr>
          <p:cNvPr id="6" name="Picture 5"/>
          <p:cNvPicPr>
            <a:picLocks noChangeAspect="1"/>
          </p:cNvPicPr>
          <p:nvPr/>
        </p:nvPicPr>
        <p:blipFill>
          <a:blip r:embed="rId4"/>
          <a:stretch>
            <a:fillRect/>
          </a:stretch>
        </p:blipFill>
        <p:spPr>
          <a:xfrm>
            <a:off x="7797800" y="-37538"/>
            <a:ext cx="1346200" cy="1130300"/>
          </a:xfrm>
          <a:prstGeom prst="rect">
            <a:avLst/>
          </a:prstGeom>
        </p:spPr>
      </p:pic>
    </p:spTree>
    <p:extLst>
      <p:ext uri="{BB962C8B-B14F-4D97-AF65-F5344CB8AC3E}">
        <p14:creationId xmlns:p14="http://schemas.microsoft.com/office/powerpoint/2010/main" val="3956374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5.8 GHz expansion: sharing with incumbents</a:t>
            </a:r>
            <a:endParaRPr lang="en-US" dirty="0"/>
          </a:p>
        </p:txBody>
      </p:sp>
      <p:sp>
        <p:nvSpPr>
          <p:cNvPr id="4" name="Slide Number Placeholder 3"/>
          <p:cNvSpPr>
            <a:spLocks noGrp="1"/>
          </p:cNvSpPr>
          <p:nvPr>
            <p:ph type="sldNum" sz="quarter" idx="12"/>
          </p:nvPr>
        </p:nvSpPr>
        <p:spPr/>
        <p:txBody>
          <a:bodyPr/>
          <a:lstStyle/>
          <a:p>
            <a:fld id="{CD1E5F1B-EF34-674B-8F11-46925F2BD52D}" type="slidenum">
              <a:rPr lang="en-US" smtClean="0"/>
              <a:pPr/>
              <a:t>34</a:t>
            </a:fld>
            <a:endParaRPr lang="en-US"/>
          </a:p>
        </p:txBody>
      </p:sp>
      <p:grpSp>
        <p:nvGrpSpPr>
          <p:cNvPr id="5" name="Group 4"/>
          <p:cNvGrpSpPr/>
          <p:nvPr/>
        </p:nvGrpSpPr>
        <p:grpSpPr>
          <a:xfrm>
            <a:off x="1066800" y="2209800"/>
            <a:ext cx="7315200" cy="3352800"/>
            <a:chOff x="990600" y="3276600"/>
            <a:chExt cx="7315200" cy="3352800"/>
          </a:xfrm>
        </p:grpSpPr>
        <p:sp>
          <p:nvSpPr>
            <p:cNvPr id="6" name="Line 3"/>
            <p:cNvSpPr>
              <a:spLocks noChangeShapeType="1"/>
            </p:cNvSpPr>
            <p:nvPr/>
          </p:nvSpPr>
          <p:spPr bwMode="auto">
            <a:xfrm>
              <a:off x="990600" y="5867400"/>
              <a:ext cx="7315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4"/>
            <p:cNvSpPr txBox="1">
              <a:spLocks noChangeArrowheads="1"/>
            </p:cNvSpPr>
            <p:nvPr/>
          </p:nvSpPr>
          <p:spPr bwMode="auto">
            <a:xfrm>
              <a:off x="1371600" y="4114800"/>
              <a:ext cx="1219200" cy="1749425"/>
            </a:xfrm>
            <a:prstGeom prst="rect">
              <a:avLst/>
            </a:prstGeom>
            <a:solidFill>
              <a:srgbClr val="3366FF"/>
            </a:solidFill>
            <a:ln w="9525">
              <a:solidFill>
                <a:schemeClr val="tx1"/>
              </a:solidFill>
              <a:miter lim="800000"/>
              <a:headEnd/>
              <a:tailEnd/>
            </a:ln>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endParaRPr lang="en-US" sz="2000" b="1" dirty="0">
                <a:solidFill>
                  <a:srgbClr val="FFFF00"/>
                </a:solidFill>
                <a:latin typeface="Times New Roman" charset="0"/>
              </a:endParaRPr>
            </a:p>
            <a:p>
              <a:pPr algn="ctr" eaLnBrk="1" hangingPunct="1">
                <a:spcBef>
                  <a:spcPct val="50000"/>
                </a:spcBef>
              </a:pPr>
              <a:r>
                <a:rPr lang="en-US" sz="1400" b="1" dirty="0">
                  <a:solidFill>
                    <a:srgbClr val="000066"/>
                  </a:solidFill>
                  <a:latin typeface="Times New Roman" charset="0"/>
                </a:rPr>
                <a:t>50 </a:t>
              </a:r>
              <a:r>
                <a:rPr lang="en-US" sz="1400" b="1" dirty="0" err="1">
                  <a:solidFill>
                    <a:srgbClr val="000066"/>
                  </a:solidFill>
                  <a:latin typeface="Times New Roman" charset="0"/>
                </a:rPr>
                <a:t>mW</a:t>
              </a:r>
              <a:endParaRPr lang="en-US" sz="1400" b="1" dirty="0">
                <a:solidFill>
                  <a:srgbClr val="000066"/>
                </a:solidFill>
                <a:latin typeface="Times New Roman" charset="0"/>
              </a:endParaRPr>
            </a:p>
            <a:p>
              <a:pPr algn="ctr" eaLnBrk="1" hangingPunct="1">
                <a:spcBef>
                  <a:spcPct val="50000"/>
                </a:spcBef>
              </a:pPr>
              <a:r>
                <a:rPr lang="en-US" sz="1400" b="1" dirty="0">
                  <a:solidFill>
                    <a:srgbClr val="000066"/>
                  </a:solidFill>
                  <a:latin typeface="Times New Roman" charset="0"/>
                </a:rPr>
                <a:t>Indoor Use Only</a:t>
              </a:r>
            </a:p>
            <a:p>
              <a:pPr eaLnBrk="1" hangingPunct="1">
                <a:spcBef>
                  <a:spcPct val="50000"/>
                </a:spcBef>
              </a:pPr>
              <a:endParaRPr lang="en-US" sz="2000" b="1" dirty="0">
                <a:solidFill>
                  <a:srgbClr val="000066"/>
                </a:solidFill>
                <a:latin typeface="Times New Roman" charset="0"/>
              </a:endParaRPr>
            </a:p>
          </p:txBody>
        </p:sp>
        <p:sp>
          <p:nvSpPr>
            <p:cNvPr id="8" name="Text Box 5"/>
            <p:cNvSpPr txBox="1">
              <a:spLocks noChangeArrowheads="1"/>
            </p:cNvSpPr>
            <p:nvPr/>
          </p:nvSpPr>
          <p:spPr bwMode="auto">
            <a:xfrm>
              <a:off x="2590800" y="4114800"/>
              <a:ext cx="1143000" cy="1749425"/>
            </a:xfrm>
            <a:prstGeom prst="rect">
              <a:avLst/>
            </a:prstGeom>
            <a:solidFill>
              <a:srgbClr val="00CCFF"/>
            </a:solidFill>
            <a:ln w="9525">
              <a:solidFill>
                <a:schemeClr val="tx1"/>
              </a:solidFill>
              <a:miter lim="800000"/>
              <a:headEnd/>
              <a:tailEnd/>
            </a:ln>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endParaRPr lang="en-US" sz="2000" b="1">
                <a:latin typeface="Times New Roman" charset="0"/>
              </a:endParaRPr>
            </a:p>
            <a:p>
              <a:pPr eaLnBrk="1" hangingPunct="1">
                <a:spcBef>
                  <a:spcPct val="50000"/>
                </a:spcBef>
              </a:pPr>
              <a:r>
                <a:rPr lang="en-US" sz="2000" b="1">
                  <a:solidFill>
                    <a:srgbClr val="000066"/>
                  </a:solidFill>
                  <a:latin typeface="Times New Roman" charset="0"/>
                </a:rPr>
                <a:t>250 mW</a:t>
              </a:r>
            </a:p>
            <a:p>
              <a:pPr eaLnBrk="1" hangingPunct="1">
                <a:spcBef>
                  <a:spcPct val="50000"/>
                </a:spcBef>
              </a:pPr>
              <a:endParaRPr lang="en-US" sz="2000" b="1">
                <a:latin typeface="Times New Roman" charset="0"/>
              </a:endParaRPr>
            </a:p>
            <a:p>
              <a:pPr eaLnBrk="1" hangingPunct="1">
                <a:spcBef>
                  <a:spcPct val="50000"/>
                </a:spcBef>
              </a:pPr>
              <a:endParaRPr lang="en-US" sz="2400">
                <a:latin typeface="Times New Roman" charset="0"/>
              </a:endParaRPr>
            </a:p>
          </p:txBody>
        </p:sp>
        <p:sp>
          <p:nvSpPr>
            <p:cNvPr id="9" name="Text Box 6"/>
            <p:cNvSpPr txBox="1">
              <a:spLocks noChangeArrowheads="1"/>
            </p:cNvSpPr>
            <p:nvPr/>
          </p:nvSpPr>
          <p:spPr bwMode="auto">
            <a:xfrm>
              <a:off x="6553200" y="4114800"/>
              <a:ext cx="1219200" cy="1760538"/>
            </a:xfrm>
            <a:prstGeom prst="rect">
              <a:avLst/>
            </a:prstGeom>
            <a:solidFill>
              <a:srgbClr val="CCFFFF"/>
            </a:solidFill>
            <a:ln w="9525">
              <a:solidFill>
                <a:schemeClr val="tx1"/>
              </a:solidFill>
              <a:miter lim="800000"/>
              <a:headEnd/>
              <a:tailEnd/>
            </a:ln>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r>
                <a:rPr lang="en-US" sz="2000" b="1">
                  <a:latin typeface="Times New Roman" charset="0"/>
                </a:rPr>
                <a:t>    </a:t>
              </a:r>
            </a:p>
            <a:p>
              <a:pPr eaLnBrk="1" hangingPunct="1">
                <a:spcBef>
                  <a:spcPct val="50000"/>
                </a:spcBef>
              </a:pPr>
              <a:r>
                <a:rPr lang="en-US" sz="2000" b="1">
                  <a:latin typeface="Times New Roman" charset="0"/>
                </a:rPr>
                <a:t>    </a:t>
              </a:r>
              <a:r>
                <a:rPr lang="en-US" sz="2000" b="1">
                  <a:solidFill>
                    <a:srgbClr val="000066"/>
                  </a:solidFill>
                  <a:latin typeface="Times New Roman" charset="0"/>
                </a:rPr>
                <a:t>1 W</a:t>
              </a:r>
            </a:p>
            <a:p>
              <a:pPr eaLnBrk="1" hangingPunct="1">
                <a:spcBef>
                  <a:spcPct val="50000"/>
                </a:spcBef>
              </a:pPr>
              <a:endParaRPr lang="en-US" sz="2000" b="1">
                <a:latin typeface="Times New Roman" charset="0"/>
              </a:endParaRPr>
            </a:p>
            <a:p>
              <a:pPr eaLnBrk="1" hangingPunct="1">
                <a:spcBef>
                  <a:spcPct val="50000"/>
                </a:spcBef>
              </a:pPr>
              <a:endParaRPr lang="en-US" sz="2000" b="1">
                <a:latin typeface="Times New Roman" charset="0"/>
              </a:endParaRPr>
            </a:p>
            <a:p>
              <a:pPr eaLnBrk="1" hangingPunct="1">
                <a:spcBef>
                  <a:spcPct val="50000"/>
                </a:spcBef>
              </a:pPr>
              <a:endParaRPr lang="en-US" sz="2000" b="1">
                <a:latin typeface="Times New Roman" charset="0"/>
              </a:endParaRPr>
            </a:p>
            <a:p>
              <a:pPr eaLnBrk="1" hangingPunct="1">
                <a:spcBef>
                  <a:spcPct val="50000"/>
                </a:spcBef>
              </a:pPr>
              <a:endParaRPr lang="en-US" sz="2000" b="1">
                <a:latin typeface="Times New Roman" charset="0"/>
              </a:endParaRPr>
            </a:p>
          </p:txBody>
        </p:sp>
        <p:sp>
          <p:nvSpPr>
            <p:cNvPr id="10" name="Text Box 7"/>
            <p:cNvSpPr txBox="1">
              <a:spLocks noChangeArrowheads="1"/>
            </p:cNvSpPr>
            <p:nvPr/>
          </p:nvSpPr>
          <p:spPr bwMode="auto">
            <a:xfrm>
              <a:off x="1008063" y="588168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lang="en-US" sz="2400">
                  <a:solidFill>
                    <a:schemeClr val="tx2"/>
                  </a:solidFill>
                  <a:latin typeface="Times New Roman" charset="0"/>
                </a:rPr>
                <a:t>5150</a:t>
              </a:r>
            </a:p>
          </p:txBody>
        </p:sp>
        <p:sp>
          <p:nvSpPr>
            <p:cNvPr id="11" name="Text Box 8"/>
            <p:cNvSpPr txBox="1">
              <a:spLocks noChangeArrowheads="1"/>
            </p:cNvSpPr>
            <p:nvPr/>
          </p:nvSpPr>
          <p:spPr bwMode="auto">
            <a:xfrm>
              <a:off x="2209800" y="586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lang="en-US" sz="2400">
                  <a:solidFill>
                    <a:schemeClr val="tx2"/>
                  </a:solidFill>
                  <a:latin typeface="Times New Roman" charset="0"/>
                </a:rPr>
                <a:t>5250</a:t>
              </a:r>
            </a:p>
          </p:txBody>
        </p:sp>
        <p:sp>
          <p:nvSpPr>
            <p:cNvPr id="12" name="Text Box 9"/>
            <p:cNvSpPr txBox="1">
              <a:spLocks noChangeArrowheads="1"/>
            </p:cNvSpPr>
            <p:nvPr/>
          </p:nvSpPr>
          <p:spPr bwMode="auto">
            <a:xfrm>
              <a:off x="3352800" y="586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lang="en-US" sz="2400">
                  <a:solidFill>
                    <a:schemeClr val="tx2"/>
                  </a:solidFill>
                  <a:latin typeface="Times New Roman" charset="0"/>
                </a:rPr>
                <a:t>5350</a:t>
              </a:r>
            </a:p>
          </p:txBody>
        </p:sp>
        <p:sp>
          <p:nvSpPr>
            <p:cNvPr id="13" name="Text Box 10"/>
            <p:cNvSpPr txBox="1">
              <a:spLocks noChangeArrowheads="1"/>
            </p:cNvSpPr>
            <p:nvPr/>
          </p:nvSpPr>
          <p:spPr bwMode="auto">
            <a:xfrm>
              <a:off x="6172200" y="586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lang="en-US" sz="2400">
                  <a:solidFill>
                    <a:schemeClr val="tx2"/>
                  </a:solidFill>
                  <a:latin typeface="Times New Roman" charset="0"/>
                </a:rPr>
                <a:t>5725</a:t>
              </a:r>
            </a:p>
          </p:txBody>
        </p:sp>
        <p:sp>
          <p:nvSpPr>
            <p:cNvPr id="14" name="Text Box 11"/>
            <p:cNvSpPr txBox="1">
              <a:spLocks noChangeArrowheads="1"/>
            </p:cNvSpPr>
            <p:nvPr/>
          </p:nvSpPr>
          <p:spPr bwMode="auto">
            <a:xfrm>
              <a:off x="7442200" y="58547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lang="en-US" sz="2400">
                  <a:solidFill>
                    <a:schemeClr val="tx2"/>
                  </a:solidFill>
                  <a:latin typeface="Times New Roman" charset="0"/>
                </a:rPr>
                <a:t>5825</a:t>
              </a:r>
            </a:p>
          </p:txBody>
        </p:sp>
        <p:sp>
          <p:nvSpPr>
            <p:cNvPr id="15" name="Text Box 12"/>
            <p:cNvSpPr txBox="1">
              <a:spLocks noChangeArrowheads="1"/>
            </p:cNvSpPr>
            <p:nvPr/>
          </p:nvSpPr>
          <p:spPr bwMode="auto">
            <a:xfrm>
              <a:off x="3581400" y="61722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lang="en-US" sz="2400">
                  <a:solidFill>
                    <a:schemeClr val="tx2"/>
                  </a:solidFill>
                  <a:latin typeface="Times New Roman" charset="0"/>
                </a:rPr>
                <a:t>Frequency (MHz)</a:t>
              </a:r>
            </a:p>
          </p:txBody>
        </p:sp>
        <p:sp>
          <p:nvSpPr>
            <p:cNvPr id="16" name="Text Box 14"/>
            <p:cNvSpPr txBox="1">
              <a:spLocks noChangeArrowheads="1"/>
            </p:cNvSpPr>
            <p:nvPr/>
          </p:nvSpPr>
          <p:spPr bwMode="auto">
            <a:xfrm>
              <a:off x="4572000" y="4114800"/>
              <a:ext cx="1981200" cy="1760538"/>
            </a:xfrm>
            <a:prstGeom prst="rect">
              <a:avLst/>
            </a:prstGeom>
            <a:solidFill>
              <a:srgbClr val="FFCC99"/>
            </a:solidFill>
            <a:ln w="19050">
              <a:solidFill>
                <a:srgbClr val="000000"/>
              </a:solidFill>
              <a:prstDash val="sysDot"/>
              <a:miter lim="800000"/>
              <a:headEnd/>
              <a:tailEnd/>
            </a:ln>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eaLnBrk="1" hangingPunct="1">
                <a:spcBef>
                  <a:spcPct val="50000"/>
                </a:spcBef>
              </a:pPr>
              <a:endParaRPr lang="en-US" b="1">
                <a:solidFill>
                  <a:schemeClr val="bg2"/>
                </a:solidFill>
                <a:latin typeface="Times New Roman" charset="0"/>
              </a:endParaRPr>
            </a:p>
            <a:p>
              <a:pPr algn="ctr" eaLnBrk="1" hangingPunct="1">
                <a:spcBef>
                  <a:spcPct val="50000"/>
                </a:spcBef>
              </a:pPr>
              <a:r>
                <a:rPr lang="en-US" sz="1400" b="1">
                  <a:solidFill>
                    <a:srgbClr val="000066"/>
                  </a:solidFill>
                  <a:latin typeface="Times New Roman" charset="0"/>
                </a:rPr>
                <a:t>250 mW</a:t>
              </a:r>
            </a:p>
            <a:p>
              <a:pPr algn="ctr" eaLnBrk="1" hangingPunct="1">
                <a:spcBef>
                  <a:spcPct val="50000"/>
                </a:spcBef>
              </a:pPr>
              <a:endParaRPr lang="en-US" sz="2400">
                <a:solidFill>
                  <a:srgbClr val="000066"/>
                </a:solidFill>
                <a:latin typeface="Times New Roman" charset="0"/>
              </a:endParaRPr>
            </a:p>
          </p:txBody>
        </p:sp>
        <p:sp>
          <p:nvSpPr>
            <p:cNvPr id="17" name="Text Box 15"/>
            <p:cNvSpPr txBox="1">
              <a:spLocks noChangeArrowheads="1"/>
            </p:cNvSpPr>
            <p:nvPr/>
          </p:nvSpPr>
          <p:spPr bwMode="auto">
            <a:xfrm>
              <a:off x="4267200" y="586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r>
                <a:rPr lang="en-US" sz="2400">
                  <a:solidFill>
                    <a:schemeClr val="tx2"/>
                  </a:solidFill>
                  <a:latin typeface="Times New Roman" charset="0"/>
                </a:rPr>
                <a:t>5470</a:t>
              </a:r>
            </a:p>
          </p:txBody>
        </p:sp>
        <p:sp>
          <p:nvSpPr>
            <p:cNvPr id="18" name="Text Box 16"/>
            <p:cNvSpPr txBox="1">
              <a:spLocks noChangeArrowheads="1"/>
            </p:cNvSpPr>
            <p:nvPr/>
          </p:nvSpPr>
          <p:spPr bwMode="auto">
            <a:xfrm>
              <a:off x="1511300" y="5449888"/>
              <a:ext cx="873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kumimoji="1" lang="en-US" sz="1400" b="1">
                  <a:solidFill>
                    <a:srgbClr val="000066"/>
                  </a:solidFill>
                </a:rPr>
                <a:t>Existing</a:t>
              </a:r>
            </a:p>
          </p:txBody>
        </p:sp>
        <p:sp>
          <p:nvSpPr>
            <p:cNvPr id="19" name="Text Box 17"/>
            <p:cNvSpPr txBox="1">
              <a:spLocks noChangeArrowheads="1"/>
            </p:cNvSpPr>
            <p:nvPr/>
          </p:nvSpPr>
          <p:spPr bwMode="auto">
            <a:xfrm>
              <a:off x="2735263" y="5449888"/>
              <a:ext cx="873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kumimoji="1" lang="en-US" sz="1400" b="1">
                  <a:solidFill>
                    <a:srgbClr val="000066"/>
                  </a:solidFill>
                </a:rPr>
                <a:t>Existing</a:t>
              </a:r>
            </a:p>
          </p:txBody>
        </p:sp>
        <p:sp>
          <p:nvSpPr>
            <p:cNvPr id="20" name="Text Box 18"/>
            <p:cNvSpPr txBox="1">
              <a:spLocks noChangeArrowheads="1"/>
            </p:cNvSpPr>
            <p:nvPr/>
          </p:nvSpPr>
          <p:spPr bwMode="auto">
            <a:xfrm>
              <a:off x="6732588" y="5449888"/>
              <a:ext cx="873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kumimoji="1" lang="en-US" sz="1400" b="1">
                  <a:solidFill>
                    <a:srgbClr val="000066"/>
                  </a:solidFill>
                </a:rPr>
                <a:t>Existing</a:t>
              </a:r>
            </a:p>
          </p:txBody>
        </p:sp>
        <p:sp>
          <p:nvSpPr>
            <p:cNvPr id="21" name="Text Box 19"/>
            <p:cNvSpPr txBox="1">
              <a:spLocks noChangeArrowheads="1"/>
            </p:cNvSpPr>
            <p:nvPr/>
          </p:nvSpPr>
          <p:spPr bwMode="auto">
            <a:xfrm>
              <a:off x="5256213" y="5449888"/>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kumimoji="1" lang="en-US" sz="1400" b="1" dirty="0">
                  <a:solidFill>
                    <a:srgbClr val="FF0000"/>
                  </a:solidFill>
                </a:rPr>
                <a:t>New</a:t>
              </a:r>
            </a:p>
          </p:txBody>
        </p:sp>
        <p:pic>
          <p:nvPicPr>
            <p:cNvPr id="22" name="Picture 20" descr="Links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76600"/>
              <a:ext cx="792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1"/>
            <p:cNvSpPr txBox="1">
              <a:spLocks noChangeArrowheads="1"/>
            </p:cNvSpPr>
            <p:nvPr/>
          </p:nvSpPr>
          <p:spPr bwMode="auto">
            <a:xfrm>
              <a:off x="2819400" y="3505200"/>
              <a:ext cx="33401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kumimoji="1" lang="en-US" sz="1400" b="1">
                  <a:solidFill>
                    <a:schemeClr val="tx2"/>
                  </a:solidFill>
                </a:rPr>
                <a:t>Device detects radar</a:t>
              </a:r>
            </a:p>
            <a:p>
              <a:pPr algn="ctr"/>
              <a:r>
                <a:rPr kumimoji="1" lang="en-US" sz="1400" b="1">
                  <a:solidFill>
                    <a:schemeClr val="tx2"/>
                  </a:solidFill>
                </a:rPr>
                <a:t>and moves to an unoccupied channel</a:t>
              </a:r>
            </a:p>
          </p:txBody>
        </p:sp>
        <p:grpSp>
          <p:nvGrpSpPr>
            <p:cNvPr id="24" name="Group 22"/>
            <p:cNvGrpSpPr>
              <a:grpSpLocks noChangeAspect="1"/>
            </p:cNvGrpSpPr>
            <p:nvPr/>
          </p:nvGrpSpPr>
          <p:grpSpPr bwMode="auto">
            <a:xfrm rot="10800000" flipV="1">
              <a:off x="6934200" y="3276600"/>
              <a:ext cx="811213" cy="779463"/>
              <a:chOff x="4445" y="1570"/>
              <a:chExt cx="703" cy="675"/>
            </a:xfrm>
          </p:grpSpPr>
          <p:sp>
            <p:nvSpPr>
              <p:cNvPr id="102" name="AutoShape 23"/>
              <p:cNvSpPr>
                <a:spLocks noChangeAspect="1" noChangeArrowheads="1" noTextEdit="1"/>
              </p:cNvSpPr>
              <p:nvPr/>
            </p:nvSpPr>
            <p:spPr bwMode="auto">
              <a:xfrm flipH="1" flipV="1">
                <a:off x="4445" y="1570"/>
                <a:ext cx="703" cy="67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24"/>
              <p:cNvSpPr>
                <a:spLocks/>
              </p:cNvSpPr>
              <p:nvPr/>
            </p:nvSpPr>
            <p:spPr bwMode="auto">
              <a:xfrm flipH="1">
                <a:off x="4565" y="1605"/>
                <a:ext cx="394" cy="507"/>
              </a:xfrm>
              <a:custGeom>
                <a:avLst/>
                <a:gdLst>
                  <a:gd name="T0" fmla="*/ 55 w 1182"/>
                  <a:gd name="T1" fmla="*/ 18 h 1520"/>
                  <a:gd name="T2" fmla="*/ 53 w 1182"/>
                  <a:gd name="T3" fmla="*/ 16 h 1520"/>
                  <a:gd name="T4" fmla="*/ 50 w 1182"/>
                  <a:gd name="T5" fmla="*/ 14 h 1520"/>
                  <a:gd name="T6" fmla="*/ 47 w 1182"/>
                  <a:gd name="T7" fmla="*/ 11 h 1520"/>
                  <a:gd name="T8" fmla="*/ 43 w 1182"/>
                  <a:gd name="T9" fmla="*/ 8 h 1520"/>
                  <a:gd name="T10" fmla="*/ 39 w 1182"/>
                  <a:gd name="T11" fmla="*/ 5 h 1520"/>
                  <a:gd name="T12" fmla="*/ 36 w 1182"/>
                  <a:gd name="T13" fmla="*/ 3 h 1520"/>
                  <a:gd name="T14" fmla="*/ 33 w 1182"/>
                  <a:gd name="T15" fmla="*/ 1 h 1520"/>
                  <a:gd name="T16" fmla="*/ 31 w 1182"/>
                  <a:gd name="T17" fmla="*/ 0 h 1520"/>
                  <a:gd name="T18" fmla="*/ 28 w 1182"/>
                  <a:gd name="T19" fmla="*/ 0 h 1520"/>
                  <a:gd name="T20" fmla="*/ 24 w 1182"/>
                  <a:gd name="T21" fmla="*/ 0 h 1520"/>
                  <a:gd name="T22" fmla="*/ 22 w 1182"/>
                  <a:gd name="T23" fmla="*/ 0 h 1520"/>
                  <a:gd name="T24" fmla="*/ 21 w 1182"/>
                  <a:gd name="T25" fmla="*/ 1 h 1520"/>
                  <a:gd name="T26" fmla="*/ 17 w 1182"/>
                  <a:gd name="T27" fmla="*/ 4 h 1520"/>
                  <a:gd name="T28" fmla="*/ 12 w 1182"/>
                  <a:gd name="T29" fmla="*/ 9 h 1520"/>
                  <a:gd name="T30" fmla="*/ 8 w 1182"/>
                  <a:gd name="T31" fmla="*/ 14 h 1520"/>
                  <a:gd name="T32" fmla="*/ 7 w 1182"/>
                  <a:gd name="T33" fmla="*/ 17 h 1520"/>
                  <a:gd name="T34" fmla="*/ 4 w 1182"/>
                  <a:gd name="T35" fmla="*/ 27 h 1520"/>
                  <a:gd name="T36" fmla="*/ 1 w 1182"/>
                  <a:gd name="T37" fmla="*/ 43 h 1520"/>
                  <a:gd name="T38" fmla="*/ 0 w 1182"/>
                  <a:gd name="T39" fmla="*/ 62 h 1520"/>
                  <a:gd name="T40" fmla="*/ 2 w 1182"/>
                  <a:gd name="T41" fmla="*/ 76 h 1520"/>
                  <a:gd name="T42" fmla="*/ 4 w 1182"/>
                  <a:gd name="T43" fmla="*/ 85 h 1520"/>
                  <a:gd name="T44" fmla="*/ 7 w 1182"/>
                  <a:gd name="T45" fmla="*/ 94 h 1520"/>
                  <a:gd name="T46" fmla="*/ 9 w 1182"/>
                  <a:gd name="T47" fmla="*/ 104 h 1520"/>
                  <a:gd name="T48" fmla="*/ 13 w 1182"/>
                  <a:gd name="T49" fmla="*/ 113 h 1520"/>
                  <a:gd name="T50" fmla="*/ 17 w 1182"/>
                  <a:gd name="T51" fmla="*/ 121 h 1520"/>
                  <a:gd name="T52" fmla="*/ 23 w 1182"/>
                  <a:gd name="T53" fmla="*/ 130 h 1520"/>
                  <a:gd name="T54" fmla="*/ 29 w 1182"/>
                  <a:gd name="T55" fmla="*/ 138 h 1520"/>
                  <a:gd name="T56" fmla="*/ 37 w 1182"/>
                  <a:gd name="T57" fmla="*/ 145 h 1520"/>
                  <a:gd name="T58" fmla="*/ 44 w 1182"/>
                  <a:gd name="T59" fmla="*/ 151 h 1520"/>
                  <a:gd name="T60" fmla="*/ 50 w 1182"/>
                  <a:gd name="T61" fmla="*/ 155 h 1520"/>
                  <a:gd name="T62" fmla="*/ 54 w 1182"/>
                  <a:gd name="T63" fmla="*/ 158 h 1520"/>
                  <a:gd name="T64" fmla="*/ 57 w 1182"/>
                  <a:gd name="T65" fmla="*/ 160 h 1520"/>
                  <a:gd name="T66" fmla="*/ 60 w 1182"/>
                  <a:gd name="T67" fmla="*/ 161 h 1520"/>
                  <a:gd name="T68" fmla="*/ 61 w 1182"/>
                  <a:gd name="T69" fmla="*/ 161 h 1520"/>
                  <a:gd name="T70" fmla="*/ 62 w 1182"/>
                  <a:gd name="T71" fmla="*/ 162 h 1520"/>
                  <a:gd name="T72" fmla="*/ 98 w 1182"/>
                  <a:gd name="T73" fmla="*/ 169 h 1520"/>
                  <a:gd name="T74" fmla="*/ 120 w 1182"/>
                  <a:gd name="T75" fmla="*/ 165 h 1520"/>
                  <a:gd name="T76" fmla="*/ 123 w 1182"/>
                  <a:gd name="T77" fmla="*/ 164 h 1520"/>
                  <a:gd name="T78" fmla="*/ 127 w 1182"/>
                  <a:gd name="T79" fmla="*/ 161 h 1520"/>
                  <a:gd name="T80" fmla="*/ 131 w 1182"/>
                  <a:gd name="T81" fmla="*/ 157 h 1520"/>
                  <a:gd name="T82" fmla="*/ 131 w 1182"/>
                  <a:gd name="T83" fmla="*/ 148 h 1520"/>
                  <a:gd name="T84" fmla="*/ 129 w 1182"/>
                  <a:gd name="T85" fmla="*/ 136 h 1520"/>
                  <a:gd name="T86" fmla="*/ 125 w 1182"/>
                  <a:gd name="T87" fmla="*/ 124 h 1520"/>
                  <a:gd name="T88" fmla="*/ 121 w 1182"/>
                  <a:gd name="T89" fmla="*/ 113 h 1520"/>
                  <a:gd name="T90" fmla="*/ 119 w 1182"/>
                  <a:gd name="T91" fmla="*/ 109 h 1520"/>
                  <a:gd name="T92" fmla="*/ 117 w 1182"/>
                  <a:gd name="T93" fmla="*/ 104 h 1520"/>
                  <a:gd name="T94" fmla="*/ 114 w 1182"/>
                  <a:gd name="T95" fmla="*/ 98 h 1520"/>
                  <a:gd name="T96" fmla="*/ 110 w 1182"/>
                  <a:gd name="T97" fmla="*/ 90 h 1520"/>
                  <a:gd name="T98" fmla="*/ 105 w 1182"/>
                  <a:gd name="T99" fmla="*/ 81 h 1520"/>
                  <a:gd name="T100" fmla="*/ 99 w 1182"/>
                  <a:gd name="T101" fmla="*/ 73 h 1520"/>
                  <a:gd name="T102" fmla="*/ 93 w 1182"/>
                  <a:gd name="T103" fmla="*/ 64 h 1520"/>
                  <a:gd name="T104" fmla="*/ 87 w 1182"/>
                  <a:gd name="T105" fmla="*/ 55 h 1520"/>
                  <a:gd name="T106" fmla="*/ 81 w 1182"/>
                  <a:gd name="T107" fmla="*/ 47 h 1520"/>
                  <a:gd name="T108" fmla="*/ 75 w 1182"/>
                  <a:gd name="T109" fmla="*/ 41 h 1520"/>
                  <a:gd name="T110" fmla="*/ 70 w 1182"/>
                  <a:gd name="T111" fmla="*/ 34 h 1520"/>
                  <a:gd name="T112" fmla="*/ 65 w 1182"/>
                  <a:gd name="T113" fmla="*/ 29 h 1520"/>
                  <a:gd name="T114" fmla="*/ 62 w 1182"/>
                  <a:gd name="T115" fmla="*/ 25 h 1520"/>
                  <a:gd name="T116" fmla="*/ 58 w 1182"/>
                  <a:gd name="T117" fmla="*/ 21 h 1520"/>
                  <a:gd name="T118" fmla="*/ 56 w 1182"/>
                  <a:gd name="T119" fmla="*/ 19 h 1520"/>
                  <a:gd name="T120" fmla="*/ 55 w 1182"/>
                  <a:gd name="T121" fmla="*/ 18 h 1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82"/>
                  <a:gd name="T184" fmla="*/ 0 h 1520"/>
                  <a:gd name="T185" fmla="*/ 1182 w 1182"/>
                  <a:gd name="T186" fmla="*/ 1520 h 1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82" h="1520">
                    <a:moveTo>
                      <a:pt x="495" y="159"/>
                    </a:moveTo>
                    <a:lnTo>
                      <a:pt x="493" y="158"/>
                    </a:lnTo>
                    <a:lnTo>
                      <a:pt x="488" y="152"/>
                    </a:lnTo>
                    <a:lnTo>
                      <a:pt x="479" y="146"/>
                    </a:lnTo>
                    <a:lnTo>
                      <a:pt x="468" y="137"/>
                    </a:lnTo>
                    <a:lnTo>
                      <a:pt x="454" y="127"/>
                    </a:lnTo>
                    <a:lnTo>
                      <a:pt x="438" y="114"/>
                    </a:lnTo>
                    <a:lnTo>
                      <a:pt x="421" y="101"/>
                    </a:lnTo>
                    <a:lnTo>
                      <a:pt x="404" y="88"/>
                    </a:lnTo>
                    <a:lnTo>
                      <a:pt x="386" y="75"/>
                    </a:lnTo>
                    <a:lnTo>
                      <a:pt x="368" y="62"/>
                    </a:lnTo>
                    <a:lnTo>
                      <a:pt x="351" y="49"/>
                    </a:lnTo>
                    <a:lnTo>
                      <a:pt x="335" y="37"/>
                    </a:lnTo>
                    <a:lnTo>
                      <a:pt x="321" y="27"/>
                    </a:lnTo>
                    <a:lnTo>
                      <a:pt x="308" y="18"/>
                    </a:lnTo>
                    <a:lnTo>
                      <a:pt x="299" y="12"/>
                    </a:lnTo>
                    <a:lnTo>
                      <a:pt x="292" y="8"/>
                    </a:lnTo>
                    <a:lnTo>
                      <a:pt x="281" y="3"/>
                    </a:lnTo>
                    <a:lnTo>
                      <a:pt x="266" y="1"/>
                    </a:lnTo>
                    <a:lnTo>
                      <a:pt x="249" y="0"/>
                    </a:lnTo>
                    <a:lnTo>
                      <a:pt x="233" y="0"/>
                    </a:lnTo>
                    <a:lnTo>
                      <a:pt x="217" y="1"/>
                    </a:lnTo>
                    <a:lnTo>
                      <a:pt x="203" y="2"/>
                    </a:lnTo>
                    <a:lnTo>
                      <a:pt x="195" y="3"/>
                    </a:lnTo>
                    <a:lnTo>
                      <a:pt x="191" y="3"/>
                    </a:lnTo>
                    <a:lnTo>
                      <a:pt x="186" y="8"/>
                    </a:lnTo>
                    <a:lnTo>
                      <a:pt x="172" y="20"/>
                    </a:lnTo>
                    <a:lnTo>
                      <a:pt x="153" y="40"/>
                    </a:lnTo>
                    <a:lnTo>
                      <a:pt x="131" y="62"/>
                    </a:lnTo>
                    <a:lnTo>
                      <a:pt x="109" y="85"/>
                    </a:lnTo>
                    <a:lnTo>
                      <a:pt x="89" y="107"/>
                    </a:lnTo>
                    <a:lnTo>
                      <a:pt x="76" y="126"/>
                    </a:lnTo>
                    <a:lnTo>
                      <a:pt x="70" y="139"/>
                    </a:lnTo>
                    <a:lnTo>
                      <a:pt x="66" y="152"/>
                    </a:lnTo>
                    <a:lnTo>
                      <a:pt x="54" y="188"/>
                    </a:lnTo>
                    <a:lnTo>
                      <a:pt x="40" y="242"/>
                    </a:lnTo>
                    <a:lnTo>
                      <a:pt x="24" y="311"/>
                    </a:lnTo>
                    <a:lnTo>
                      <a:pt x="10" y="389"/>
                    </a:lnTo>
                    <a:lnTo>
                      <a:pt x="1" y="473"/>
                    </a:lnTo>
                    <a:lnTo>
                      <a:pt x="0" y="559"/>
                    </a:lnTo>
                    <a:lnTo>
                      <a:pt x="11" y="643"/>
                    </a:lnTo>
                    <a:lnTo>
                      <a:pt x="19" y="684"/>
                    </a:lnTo>
                    <a:lnTo>
                      <a:pt x="29" y="725"/>
                    </a:lnTo>
                    <a:lnTo>
                      <a:pt x="37" y="767"/>
                    </a:lnTo>
                    <a:lnTo>
                      <a:pt x="48" y="807"/>
                    </a:lnTo>
                    <a:lnTo>
                      <a:pt x="59" y="849"/>
                    </a:lnTo>
                    <a:lnTo>
                      <a:pt x="70" y="890"/>
                    </a:lnTo>
                    <a:lnTo>
                      <a:pt x="84" y="931"/>
                    </a:lnTo>
                    <a:lnTo>
                      <a:pt x="98" y="972"/>
                    </a:lnTo>
                    <a:lnTo>
                      <a:pt x="115" y="1012"/>
                    </a:lnTo>
                    <a:lnTo>
                      <a:pt x="133" y="1052"/>
                    </a:lnTo>
                    <a:lnTo>
                      <a:pt x="154" y="1091"/>
                    </a:lnTo>
                    <a:lnTo>
                      <a:pt x="178" y="1129"/>
                    </a:lnTo>
                    <a:lnTo>
                      <a:pt x="203" y="1166"/>
                    </a:lnTo>
                    <a:lnTo>
                      <a:pt x="232" y="1202"/>
                    </a:lnTo>
                    <a:lnTo>
                      <a:pt x="265" y="1238"/>
                    </a:lnTo>
                    <a:lnTo>
                      <a:pt x="300" y="1272"/>
                    </a:lnTo>
                    <a:lnTo>
                      <a:pt x="335" y="1302"/>
                    </a:lnTo>
                    <a:lnTo>
                      <a:pt x="368" y="1330"/>
                    </a:lnTo>
                    <a:lnTo>
                      <a:pt x="397" y="1354"/>
                    </a:lnTo>
                    <a:lnTo>
                      <a:pt x="423" y="1375"/>
                    </a:lnTo>
                    <a:lnTo>
                      <a:pt x="446" y="1392"/>
                    </a:lnTo>
                    <a:lnTo>
                      <a:pt x="468" y="1407"/>
                    </a:lnTo>
                    <a:lnTo>
                      <a:pt x="486" y="1419"/>
                    </a:lnTo>
                    <a:lnTo>
                      <a:pt x="502" y="1429"/>
                    </a:lnTo>
                    <a:lnTo>
                      <a:pt x="514" y="1437"/>
                    </a:lnTo>
                    <a:lnTo>
                      <a:pt x="526" y="1443"/>
                    </a:lnTo>
                    <a:lnTo>
                      <a:pt x="536" y="1448"/>
                    </a:lnTo>
                    <a:lnTo>
                      <a:pt x="543" y="1450"/>
                    </a:lnTo>
                    <a:lnTo>
                      <a:pt x="548" y="1452"/>
                    </a:lnTo>
                    <a:lnTo>
                      <a:pt x="552" y="1453"/>
                    </a:lnTo>
                    <a:lnTo>
                      <a:pt x="554" y="1454"/>
                    </a:lnTo>
                    <a:lnTo>
                      <a:pt x="555" y="1454"/>
                    </a:lnTo>
                    <a:lnTo>
                      <a:pt x="881" y="1520"/>
                    </a:lnTo>
                    <a:lnTo>
                      <a:pt x="1078" y="1481"/>
                    </a:lnTo>
                    <a:lnTo>
                      <a:pt x="1082" y="1481"/>
                    </a:lnTo>
                    <a:lnTo>
                      <a:pt x="1092" y="1479"/>
                    </a:lnTo>
                    <a:lnTo>
                      <a:pt x="1108" y="1474"/>
                    </a:lnTo>
                    <a:lnTo>
                      <a:pt x="1128" y="1465"/>
                    </a:lnTo>
                    <a:lnTo>
                      <a:pt x="1146" y="1452"/>
                    </a:lnTo>
                    <a:lnTo>
                      <a:pt x="1163" y="1434"/>
                    </a:lnTo>
                    <a:lnTo>
                      <a:pt x="1175" y="1409"/>
                    </a:lnTo>
                    <a:lnTo>
                      <a:pt x="1182" y="1376"/>
                    </a:lnTo>
                    <a:lnTo>
                      <a:pt x="1181" y="1333"/>
                    </a:lnTo>
                    <a:lnTo>
                      <a:pt x="1171" y="1282"/>
                    </a:lnTo>
                    <a:lnTo>
                      <a:pt x="1157" y="1226"/>
                    </a:lnTo>
                    <a:lnTo>
                      <a:pt x="1139" y="1168"/>
                    </a:lnTo>
                    <a:lnTo>
                      <a:pt x="1121" y="1112"/>
                    </a:lnTo>
                    <a:lnTo>
                      <a:pt x="1103" y="1061"/>
                    </a:lnTo>
                    <a:lnTo>
                      <a:pt x="1088" y="1020"/>
                    </a:lnTo>
                    <a:lnTo>
                      <a:pt x="1078" y="991"/>
                    </a:lnTo>
                    <a:lnTo>
                      <a:pt x="1072" y="977"/>
                    </a:lnTo>
                    <a:lnTo>
                      <a:pt x="1064" y="959"/>
                    </a:lnTo>
                    <a:lnTo>
                      <a:pt x="1053" y="936"/>
                    </a:lnTo>
                    <a:lnTo>
                      <a:pt x="1040" y="909"/>
                    </a:lnTo>
                    <a:lnTo>
                      <a:pt x="1024" y="878"/>
                    </a:lnTo>
                    <a:lnTo>
                      <a:pt x="1007" y="845"/>
                    </a:lnTo>
                    <a:lnTo>
                      <a:pt x="987" y="809"/>
                    </a:lnTo>
                    <a:lnTo>
                      <a:pt x="966" y="772"/>
                    </a:lnTo>
                    <a:lnTo>
                      <a:pt x="944" y="733"/>
                    </a:lnTo>
                    <a:lnTo>
                      <a:pt x="919" y="693"/>
                    </a:lnTo>
                    <a:lnTo>
                      <a:pt x="894" y="653"/>
                    </a:lnTo>
                    <a:lnTo>
                      <a:pt x="867" y="613"/>
                    </a:lnTo>
                    <a:lnTo>
                      <a:pt x="841" y="572"/>
                    </a:lnTo>
                    <a:lnTo>
                      <a:pt x="813" y="534"/>
                    </a:lnTo>
                    <a:lnTo>
                      <a:pt x="785" y="496"/>
                    </a:lnTo>
                    <a:lnTo>
                      <a:pt x="757" y="461"/>
                    </a:lnTo>
                    <a:lnTo>
                      <a:pt x="729" y="426"/>
                    </a:lnTo>
                    <a:lnTo>
                      <a:pt x="703" y="395"/>
                    </a:lnTo>
                    <a:lnTo>
                      <a:pt x="677" y="365"/>
                    </a:lnTo>
                    <a:lnTo>
                      <a:pt x="653" y="336"/>
                    </a:lnTo>
                    <a:lnTo>
                      <a:pt x="629" y="309"/>
                    </a:lnTo>
                    <a:lnTo>
                      <a:pt x="608" y="284"/>
                    </a:lnTo>
                    <a:lnTo>
                      <a:pt x="588" y="262"/>
                    </a:lnTo>
                    <a:lnTo>
                      <a:pt x="570" y="240"/>
                    </a:lnTo>
                    <a:lnTo>
                      <a:pt x="554" y="222"/>
                    </a:lnTo>
                    <a:lnTo>
                      <a:pt x="539" y="205"/>
                    </a:lnTo>
                    <a:lnTo>
                      <a:pt x="526" y="192"/>
                    </a:lnTo>
                    <a:lnTo>
                      <a:pt x="516" y="180"/>
                    </a:lnTo>
                    <a:lnTo>
                      <a:pt x="507" y="170"/>
                    </a:lnTo>
                    <a:lnTo>
                      <a:pt x="501" y="164"/>
                    </a:lnTo>
                    <a:lnTo>
                      <a:pt x="496" y="160"/>
                    </a:lnTo>
                    <a:lnTo>
                      <a:pt x="495" y="159"/>
                    </a:lnTo>
                    <a:close/>
                  </a:path>
                </a:pathLst>
              </a:custGeom>
              <a:solidFill>
                <a:srgbClr val="FFFFCC"/>
              </a:solidFill>
              <a:ln w="28575">
                <a:solidFill>
                  <a:schemeClr val="bg2"/>
                </a:solidFill>
                <a:round/>
                <a:headEnd/>
                <a:tailEnd/>
              </a:ln>
            </p:spPr>
            <p:txBody>
              <a:bodyPr/>
              <a:lstStyle/>
              <a:p>
                <a:endParaRPr lang="en-US"/>
              </a:p>
            </p:txBody>
          </p:sp>
          <p:sp>
            <p:nvSpPr>
              <p:cNvPr id="104" name="Freeform 25"/>
              <p:cNvSpPr>
                <a:spLocks/>
              </p:cNvSpPr>
              <p:nvPr/>
            </p:nvSpPr>
            <p:spPr bwMode="auto">
              <a:xfrm>
                <a:off x="4613" y="1599"/>
                <a:ext cx="346" cy="495"/>
              </a:xfrm>
              <a:custGeom>
                <a:avLst/>
                <a:gdLst>
                  <a:gd name="T0" fmla="*/ 5 w 1040"/>
                  <a:gd name="T1" fmla="*/ 0 h 1485"/>
                  <a:gd name="T2" fmla="*/ 1 w 1040"/>
                  <a:gd name="T3" fmla="*/ 4 h 1485"/>
                  <a:gd name="T4" fmla="*/ 0 w 1040"/>
                  <a:gd name="T5" fmla="*/ 11 h 1485"/>
                  <a:gd name="T6" fmla="*/ 2 w 1040"/>
                  <a:gd name="T7" fmla="*/ 19 h 1485"/>
                  <a:gd name="T8" fmla="*/ 6 w 1040"/>
                  <a:gd name="T9" fmla="*/ 31 h 1485"/>
                  <a:gd name="T10" fmla="*/ 12 w 1040"/>
                  <a:gd name="T11" fmla="*/ 46 h 1485"/>
                  <a:gd name="T12" fmla="*/ 17 w 1040"/>
                  <a:gd name="T13" fmla="*/ 60 h 1485"/>
                  <a:gd name="T14" fmla="*/ 22 w 1040"/>
                  <a:gd name="T15" fmla="*/ 71 h 1485"/>
                  <a:gd name="T16" fmla="*/ 25 w 1040"/>
                  <a:gd name="T17" fmla="*/ 77 h 1485"/>
                  <a:gd name="T18" fmla="*/ 31 w 1040"/>
                  <a:gd name="T19" fmla="*/ 87 h 1485"/>
                  <a:gd name="T20" fmla="*/ 38 w 1040"/>
                  <a:gd name="T21" fmla="*/ 100 h 1485"/>
                  <a:gd name="T22" fmla="*/ 46 w 1040"/>
                  <a:gd name="T23" fmla="*/ 112 h 1485"/>
                  <a:gd name="T24" fmla="*/ 54 w 1040"/>
                  <a:gd name="T25" fmla="*/ 123 h 1485"/>
                  <a:gd name="T26" fmla="*/ 59 w 1040"/>
                  <a:gd name="T27" fmla="*/ 130 h 1485"/>
                  <a:gd name="T28" fmla="*/ 65 w 1040"/>
                  <a:gd name="T29" fmla="*/ 137 h 1485"/>
                  <a:gd name="T30" fmla="*/ 69 w 1040"/>
                  <a:gd name="T31" fmla="*/ 144 h 1485"/>
                  <a:gd name="T32" fmla="*/ 75 w 1040"/>
                  <a:gd name="T33" fmla="*/ 150 h 1485"/>
                  <a:gd name="T34" fmla="*/ 80 w 1040"/>
                  <a:gd name="T35" fmla="*/ 155 h 1485"/>
                  <a:gd name="T36" fmla="*/ 86 w 1040"/>
                  <a:gd name="T37" fmla="*/ 159 h 1485"/>
                  <a:gd name="T38" fmla="*/ 92 w 1040"/>
                  <a:gd name="T39" fmla="*/ 161 h 1485"/>
                  <a:gd name="T40" fmla="*/ 98 w 1040"/>
                  <a:gd name="T41" fmla="*/ 163 h 1485"/>
                  <a:gd name="T42" fmla="*/ 103 w 1040"/>
                  <a:gd name="T43" fmla="*/ 165 h 1485"/>
                  <a:gd name="T44" fmla="*/ 107 w 1040"/>
                  <a:gd name="T45" fmla="*/ 165 h 1485"/>
                  <a:gd name="T46" fmla="*/ 110 w 1040"/>
                  <a:gd name="T47" fmla="*/ 164 h 1485"/>
                  <a:gd name="T48" fmla="*/ 113 w 1040"/>
                  <a:gd name="T49" fmla="*/ 161 h 1485"/>
                  <a:gd name="T50" fmla="*/ 115 w 1040"/>
                  <a:gd name="T51" fmla="*/ 155 h 1485"/>
                  <a:gd name="T52" fmla="*/ 114 w 1040"/>
                  <a:gd name="T53" fmla="*/ 145 h 1485"/>
                  <a:gd name="T54" fmla="*/ 112 w 1040"/>
                  <a:gd name="T55" fmla="*/ 136 h 1485"/>
                  <a:gd name="T56" fmla="*/ 108 w 1040"/>
                  <a:gd name="T57" fmla="*/ 125 h 1485"/>
                  <a:gd name="T58" fmla="*/ 103 w 1040"/>
                  <a:gd name="T59" fmla="*/ 112 h 1485"/>
                  <a:gd name="T60" fmla="*/ 97 w 1040"/>
                  <a:gd name="T61" fmla="*/ 99 h 1485"/>
                  <a:gd name="T62" fmla="*/ 92 w 1040"/>
                  <a:gd name="T63" fmla="*/ 87 h 1485"/>
                  <a:gd name="T64" fmla="*/ 87 w 1040"/>
                  <a:gd name="T65" fmla="*/ 78 h 1485"/>
                  <a:gd name="T66" fmla="*/ 80 w 1040"/>
                  <a:gd name="T67" fmla="*/ 68 h 1485"/>
                  <a:gd name="T68" fmla="*/ 73 w 1040"/>
                  <a:gd name="T69" fmla="*/ 58 h 1485"/>
                  <a:gd name="T70" fmla="*/ 66 w 1040"/>
                  <a:gd name="T71" fmla="*/ 49 h 1485"/>
                  <a:gd name="T72" fmla="*/ 61 w 1040"/>
                  <a:gd name="T73" fmla="*/ 43 h 1485"/>
                  <a:gd name="T74" fmla="*/ 57 w 1040"/>
                  <a:gd name="T75" fmla="*/ 40 h 1485"/>
                  <a:gd name="T76" fmla="*/ 51 w 1040"/>
                  <a:gd name="T77" fmla="*/ 34 h 1485"/>
                  <a:gd name="T78" fmla="*/ 43 w 1040"/>
                  <a:gd name="T79" fmla="*/ 26 h 1485"/>
                  <a:gd name="T80" fmla="*/ 35 w 1040"/>
                  <a:gd name="T81" fmla="*/ 17 h 1485"/>
                  <a:gd name="T82" fmla="*/ 27 w 1040"/>
                  <a:gd name="T83" fmla="*/ 10 h 1485"/>
                  <a:gd name="T84" fmla="*/ 22 w 1040"/>
                  <a:gd name="T85" fmla="*/ 5 h 1485"/>
                  <a:gd name="T86" fmla="*/ 14 w 1040"/>
                  <a:gd name="T87" fmla="*/ 2 h 1485"/>
                  <a:gd name="T88" fmla="*/ 8 w 1040"/>
                  <a:gd name="T89" fmla="*/ 0 h 14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1485"/>
                  <a:gd name="T137" fmla="*/ 1040 w 1040"/>
                  <a:gd name="T138" fmla="*/ 1485 h 14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1485">
                    <a:moveTo>
                      <a:pt x="56" y="0"/>
                    </a:moveTo>
                    <a:lnTo>
                      <a:pt x="53" y="1"/>
                    </a:lnTo>
                    <a:lnTo>
                      <a:pt x="45" y="4"/>
                    </a:lnTo>
                    <a:lnTo>
                      <a:pt x="36" y="11"/>
                    </a:lnTo>
                    <a:lnTo>
                      <a:pt x="24" y="20"/>
                    </a:lnTo>
                    <a:lnTo>
                      <a:pt x="13" y="33"/>
                    </a:lnTo>
                    <a:lnTo>
                      <a:pt x="4" y="49"/>
                    </a:lnTo>
                    <a:lnTo>
                      <a:pt x="0" y="70"/>
                    </a:lnTo>
                    <a:lnTo>
                      <a:pt x="0" y="95"/>
                    </a:lnTo>
                    <a:lnTo>
                      <a:pt x="3" y="112"/>
                    </a:lnTo>
                    <a:lnTo>
                      <a:pt x="10" y="136"/>
                    </a:lnTo>
                    <a:lnTo>
                      <a:pt x="19" y="167"/>
                    </a:lnTo>
                    <a:lnTo>
                      <a:pt x="30" y="202"/>
                    </a:lnTo>
                    <a:lnTo>
                      <a:pt x="43" y="240"/>
                    </a:lnTo>
                    <a:lnTo>
                      <a:pt x="58" y="283"/>
                    </a:lnTo>
                    <a:lnTo>
                      <a:pt x="74" y="328"/>
                    </a:lnTo>
                    <a:lnTo>
                      <a:pt x="90" y="372"/>
                    </a:lnTo>
                    <a:lnTo>
                      <a:pt x="107" y="418"/>
                    </a:lnTo>
                    <a:lnTo>
                      <a:pt x="124" y="463"/>
                    </a:lnTo>
                    <a:lnTo>
                      <a:pt x="140" y="505"/>
                    </a:lnTo>
                    <a:lnTo>
                      <a:pt x="156" y="544"/>
                    </a:lnTo>
                    <a:lnTo>
                      <a:pt x="170" y="581"/>
                    </a:lnTo>
                    <a:lnTo>
                      <a:pt x="183" y="611"/>
                    </a:lnTo>
                    <a:lnTo>
                      <a:pt x="194" y="637"/>
                    </a:lnTo>
                    <a:lnTo>
                      <a:pt x="202" y="655"/>
                    </a:lnTo>
                    <a:lnTo>
                      <a:pt x="212" y="672"/>
                    </a:lnTo>
                    <a:lnTo>
                      <a:pt x="224" y="695"/>
                    </a:lnTo>
                    <a:lnTo>
                      <a:pt x="239" y="722"/>
                    </a:lnTo>
                    <a:lnTo>
                      <a:pt x="257" y="753"/>
                    </a:lnTo>
                    <a:lnTo>
                      <a:pt x="277" y="787"/>
                    </a:lnTo>
                    <a:lnTo>
                      <a:pt x="298" y="823"/>
                    </a:lnTo>
                    <a:lnTo>
                      <a:pt x="320" y="860"/>
                    </a:lnTo>
                    <a:lnTo>
                      <a:pt x="344" y="898"/>
                    </a:lnTo>
                    <a:lnTo>
                      <a:pt x="368" y="938"/>
                    </a:lnTo>
                    <a:lnTo>
                      <a:pt x="393" y="976"/>
                    </a:lnTo>
                    <a:lnTo>
                      <a:pt x="417" y="1012"/>
                    </a:lnTo>
                    <a:lnTo>
                      <a:pt x="440" y="1047"/>
                    </a:lnTo>
                    <a:lnTo>
                      <a:pt x="463" y="1080"/>
                    </a:lnTo>
                    <a:lnTo>
                      <a:pt x="484" y="1109"/>
                    </a:lnTo>
                    <a:lnTo>
                      <a:pt x="503" y="1134"/>
                    </a:lnTo>
                    <a:lnTo>
                      <a:pt x="520" y="1155"/>
                    </a:lnTo>
                    <a:lnTo>
                      <a:pt x="536" y="1173"/>
                    </a:lnTo>
                    <a:lnTo>
                      <a:pt x="551" y="1192"/>
                    </a:lnTo>
                    <a:lnTo>
                      <a:pt x="567" y="1212"/>
                    </a:lnTo>
                    <a:lnTo>
                      <a:pt x="582" y="1231"/>
                    </a:lnTo>
                    <a:lnTo>
                      <a:pt x="597" y="1251"/>
                    </a:lnTo>
                    <a:lnTo>
                      <a:pt x="612" y="1272"/>
                    </a:lnTo>
                    <a:lnTo>
                      <a:pt x="626" y="1292"/>
                    </a:lnTo>
                    <a:lnTo>
                      <a:pt x="641" y="1311"/>
                    </a:lnTo>
                    <a:lnTo>
                      <a:pt x="657" y="1329"/>
                    </a:lnTo>
                    <a:lnTo>
                      <a:pt x="673" y="1347"/>
                    </a:lnTo>
                    <a:lnTo>
                      <a:pt x="689" y="1364"/>
                    </a:lnTo>
                    <a:lnTo>
                      <a:pt x="706" y="1380"/>
                    </a:lnTo>
                    <a:lnTo>
                      <a:pt x="723" y="1394"/>
                    </a:lnTo>
                    <a:lnTo>
                      <a:pt x="740" y="1407"/>
                    </a:lnTo>
                    <a:lnTo>
                      <a:pt x="759" y="1418"/>
                    </a:lnTo>
                    <a:lnTo>
                      <a:pt x="778" y="1427"/>
                    </a:lnTo>
                    <a:lnTo>
                      <a:pt x="797" y="1434"/>
                    </a:lnTo>
                    <a:lnTo>
                      <a:pt x="817" y="1442"/>
                    </a:lnTo>
                    <a:lnTo>
                      <a:pt x="835" y="1449"/>
                    </a:lnTo>
                    <a:lnTo>
                      <a:pt x="853" y="1456"/>
                    </a:lnTo>
                    <a:lnTo>
                      <a:pt x="870" y="1462"/>
                    </a:lnTo>
                    <a:lnTo>
                      <a:pt x="886" y="1468"/>
                    </a:lnTo>
                    <a:lnTo>
                      <a:pt x="902" y="1472"/>
                    </a:lnTo>
                    <a:lnTo>
                      <a:pt x="916" y="1477"/>
                    </a:lnTo>
                    <a:lnTo>
                      <a:pt x="930" y="1481"/>
                    </a:lnTo>
                    <a:lnTo>
                      <a:pt x="943" y="1483"/>
                    </a:lnTo>
                    <a:lnTo>
                      <a:pt x="956" y="1484"/>
                    </a:lnTo>
                    <a:lnTo>
                      <a:pt x="966" y="1485"/>
                    </a:lnTo>
                    <a:lnTo>
                      <a:pt x="977" y="1484"/>
                    </a:lnTo>
                    <a:lnTo>
                      <a:pt x="986" y="1483"/>
                    </a:lnTo>
                    <a:lnTo>
                      <a:pt x="994" y="1480"/>
                    </a:lnTo>
                    <a:lnTo>
                      <a:pt x="1000" y="1476"/>
                    </a:lnTo>
                    <a:lnTo>
                      <a:pt x="1012" y="1465"/>
                    </a:lnTo>
                    <a:lnTo>
                      <a:pt x="1022" y="1451"/>
                    </a:lnTo>
                    <a:lnTo>
                      <a:pt x="1029" y="1435"/>
                    </a:lnTo>
                    <a:lnTo>
                      <a:pt x="1035" y="1416"/>
                    </a:lnTo>
                    <a:lnTo>
                      <a:pt x="1039" y="1394"/>
                    </a:lnTo>
                    <a:lnTo>
                      <a:pt x="1040" y="1367"/>
                    </a:lnTo>
                    <a:lnTo>
                      <a:pt x="1038" y="1336"/>
                    </a:lnTo>
                    <a:lnTo>
                      <a:pt x="1033" y="1302"/>
                    </a:lnTo>
                    <a:lnTo>
                      <a:pt x="1029" y="1282"/>
                    </a:lnTo>
                    <a:lnTo>
                      <a:pt x="1023" y="1257"/>
                    </a:lnTo>
                    <a:lnTo>
                      <a:pt x="1014" y="1228"/>
                    </a:lnTo>
                    <a:lnTo>
                      <a:pt x="1004" y="1196"/>
                    </a:lnTo>
                    <a:lnTo>
                      <a:pt x="992" y="1161"/>
                    </a:lnTo>
                    <a:lnTo>
                      <a:pt x="978" y="1125"/>
                    </a:lnTo>
                    <a:lnTo>
                      <a:pt x="963" y="1087"/>
                    </a:lnTo>
                    <a:lnTo>
                      <a:pt x="948" y="1046"/>
                    </a:lnTo>
                    <a:lnTo>
                      <a:pt x="932" y="1007"/>
                    </a:lnTo>
                    <a:lnTo>
                      <a:pt x="915" y="966"/>
                    </a:lnTo>
                    <a:lnTo>
                      <a:pt x="898" y="927"/>
                    </a:lnTo>
                    <a:lnTo>
                      <a:pt x="881" y="889"/>
                    </a:lnTo>
                    <a:lnTo>
                      <a:pt x="864" y="852"/>
                    </a:lnTo>
                    <a:lnTo>
                      <a:pt x="848" y="817"/>
                    </a:lnTo>
                    <a:lnTo>
                      <a:pt x="833" y="785"/>
                    </a:lnTo>
                    <a:lnTo>
                      <a:pt x="818" y="756"/>
                    </a:lnTo>
                    <a:lnTo>
                      <a:pt x="802" y="728"/>
                    </a:lnTo>
                    <a:lnTo>
                      <a:pt x="785" y="700"/>
                    </a:lnTo>
                    <a:lnTo>
                      <a:pt x="766" y="670"/>
                    </a:lnTo>
                    <a:lnTo>
                      <a:pt x="745" y="640"/>
                    </a:lnTo>
                    <a:lnTo>
                      <a:pt x="724" y="609"/>
                    </a:lnTo>
                    <a:lnTo>
                      <a:pt x="702" y="579"/>
                    </a:lnTo>
                    <a:lnTo>
                      <a:pt x="680" y="550"/>
                    </a:lnTo>
                    <a:lnTo>
                      <a:pt x="658" y="521"/>
                    </a:lnTo>
                    <a:lnTo>
                      <a:pt x="637" y="493"/>
                    </a:lnTo>
                    <a:lnTo>
                      <a:pt x="616" y="468"/>
                    </a:lnTo>
                    <a:lnTo>
                      <a:pt x="596" y="444"/>
                    </a:lnTo>
                    <a:lnTo>
                      <a:pt x="578" y="423"/>
                    </a:lnTo>
                    <a:lnTo>
                      <a:pt x="561" y="404"/>
                    </a:lnTo>
                    <a:lnTo>
                      <a:pt x="546" y="388"/>
                    </a:lnTo>
                    <a:lnTo>
                      <a:pt x="533" y="375"/>
                    </a:lnTo>
                    <a:lnTo>
                      <a:pt x="523" y="367"/>
                    </a:lnTo>
                    <a:lnTo>
                      <a:pt x="513" y="357"/>
                    </a:lnTo>
                    <a:lnTo>
                      <a:pt x="499" y="345"/>
                    </a:lnTo>
                    <a:lnTo>
                      <a:pt x="482" y="327"/>
                    </a:lnTo>
                    <a:lnTo>
                      <a:pt x="462" y="306"/>
                    </a:lnTo>
                    <a:lnTo>
                      <a:pt x="439" y="284"/>
                    </a:lnTo>
                    <a:lnTo>
                      <a:pt x="416" y="260"/>
                    </a:lnTo>
                    <a:lnTo>
                      <a:pt x="392" y="233"/>
                    </a:lnTo>
                    <a:lnTo>
                      <a:pt x="366" y="206"/>
                    </a:lnTo>
                    <a:lnTo>
                      <a:pt x="341" y="181"/>
                    </a:lnTo>
                    <a:lnTo>
                      <a:pt x="315" y="154"/>
                    </a:lnTo>
                    <a:lnTo>
                      <a:pt x="291" y="130"/>
                    </a:lnTo>
                    <a:lnTo>
                      <a:pt x="267" y="108"/>
                    </a:lnTo>
                    <a:lnTo>
                      <a:pt x="246" y="87"/>
                    </a:lnTo>
                    <a:lnTo>
                      <a:pt x="226" y="70"/>
                    </a:lnTo>
                    <a:lnTo>
                      <a:pt x="210" y="58"/>
                    </a:lnTo>
                    <a:lnTo>
                      <a:pt x="196" y="49"/>
                    </a:lnTo>
                    <a:lnTo>
                      <a:pt x="173" y="37"/>
                    </a:lnTo>
                    <a:lnTo>
                      <a:pt x="148" y="28"/>
                    </a:lnTo>
                    <a:lnTo>
                      <a:pt x="125" y="19"/>
                    </a:lnTo>
                    <a:lnTo>
                      <a:pt x="103" y="12"/>
                    </a:lnTo>
                    <a:lnTo>
                      <a:pt x="83" y="7"/>
                    </a:lnTo>
                    <a:lnTo>
                      <a:pt x="69" y="3"/>
                    </a:lnTo>
                    <a:lnTo>
                      <a:pt x="59" y="1"/>
                    </a:lnTo>
                    <a:lnTo>
                      <a:pt x="56" y="0"/>
                    </a:lnTo>
                    <a:close/>
                  </a:path>
                </a:pathLst>
              </a:custGeom>
              <a:solidFill>
                <a:srgbClr val="C6C687"/>
              </a:solidFill>
              <a:ln w="28575">
                <a:solidFill>
                  <a:schemeClr val="bg2"/>
                </a:solidFill>
                <a:round/>
                <a:headEnd/>
                <a:tailEnd/>
              </a:ln>
            </p:spPr>
            <p:txBody>
              <a:bodyPr/>
              <a:lstStyle/>
              <a:p>
                <a:endParaRPr lang="en-US"/>
              </a:p>
            </p:txBody>
          </p:sp>
          <p:sp>
            <p:nvSpPr>
              <p:cNvPr id="105" name="Freeform 26"/>
              <p:cNvSpPr>
                <a:spLocks/>
              </p:cNvSpPr>
              <p:nvPr/>
            </p:nvSpPr>
            <p:spPr bwMode="auto">
              <a:xfrm>
                <a:off x="4674" y="2165"/>
                <a:ext cx="459" cy="45"/>
              </a:xfrm>
              <a:custGeom>
                <a:avLst/>
                <a:gdLst>
                  <a:gd name="T0" fmla="*/ 2 w 1378"/>
                  <a:gd name="T1" fmla="*/ 3 h 135"/>
                  <a:gd name="T2" fmla="*/ 0 w 1378"/>
                  <a:gd name="T3" fmla="*/ 5 h 135"/>
                  <a:gd name="T4" fmla="*/ 1 w 1378"/>
                  <a:gd name="T5" fmla="*/ 6 h 135"/>
                  <a:gd name="T6" fmla="*/ 3 w 1378"/>
                  <a:gd name="T7" fmla="*/ 8 h 135"/>
                  <a:gd name="T8" fmla="*/ 7 w 1378"/>
                  <a:gd name="T9" fmla="*/ 9 h 135"/>
                  <a:gd name="T10" fmla="*/ 13 w 1378"/>
                  <a:gd name="T11" fmla="*/ 10 h 135"/>
                  <a:gd name="T12" fmla="*/ 20 w 1378"/>
                  <a:gd name="T13" fmla="*/ 11 h 135"/>
                  <a:gd name="T14" fmla="*/ 27 w 1378"/>
                  <a:gd name="T15" fmla="*/ 12 h 135"/>
                  <a:gd name="T16" fmla="*/ 36 w 1378"/>
                  <a:gd name="T17" fmla="*/ 13 h 135"/>
                  <a:gd name="T18" fmla="*/ 45 w 1378"/>
                  <a:gd name="T19" fmla="*/ 14 h 135"/>
                  <a:gd name="T20" fmla="*/ 54 w 1378"/>
                  <a:gd name="T21" fmla="*/ 14 h 135"/>
                  <a:gd name="T22" fmla="*/ 64 w 1378"/>
                  <a:gd name="T23" fmla="*/ 14 h 135"/>
                  <a:gd name="T24" fmla="*/ 73 w 1378"/>
                  <a:gd name="T25" fmla="*/ 15 h 135"/>
                  <a:gd name="T26" fmla="*/ 81 w 1378"/>
                  <a:gd name="T27" fmla="*/ 15 h 135"/>
                  <a:gd name="T28" fmla="*/ 89 w 1378"/>
                  <a:gd name="T29" fmla="*/ 15 h 135"/>
                  <a:gd name="T30" fmla="*/ 96 w 1378"/>
                  <a:gd name="T31" fmla="*/ 15 h 135"/>
                  <a:gd name="T32" fmla="*/ 105 w 1378"/>
                  <a:gd name="T33" fmla="*/ 14 h 135"/>
                  <a:gd name="T34" fmla="*/ 114 w 1378"/>
                  <a:gd name="T35" fmla="*/ 14 h 135"/>
                  <a:gd name="T36" fmla="*/ 123 w 1378"/>
                  <a:gd name="T37" fmla="*/ 15 h 135"/>
                  <a:gd name="T38" fmla="*/ 130 w 1378"/>
                  <a:gd name="T39" fmla="*/ 15 h 135"/>
                  <a:gd name="T40" fmla="*/ 136 w 1378"/>
                  <a:gd name="T41" fmla="*/ 15 h 135"/>
                  <a:gd name="T42" fmla="*/ 141 w 1378"/>
                  <a:gd name="T43" fmla="*/ 15 h 135"/>
                  <a:gd name="T44" fmla="*/ 145 w 1378"/>
                  <a:gd name="T45" fmla="*/ 15 h 135"/>
                  <a:gd name="T46" fmla="*/ 148 w 1378"/>
                  <a:gd name="T47" fmla="*/ 14 h 135"/>
                  <a:gd name="T48" fmla="*/ 150 w 1378"/>
                  <a:gd name="T49" fmla="*/ 13 h 135"/>
                  <a:gd name="T50" fmla="*/ 152 w 1378"/>
                  <a:gd name="T51" fmla="*/ 12 h 135"/>
                  <a:gd name="T52" fmla="*/ 153 w 1378"/>
                  <a:gd name="T53" fmla="*/ 10 h 135"/>
                  <a:gd name="T54" fmla="*/ 153 w 1378"/>
                  <a:gd name="T55" fmla="*/ 9 h 135"/>
                  <a:gd name="T56" fmla="*/ 152 w 1378"/>
                  <a:gd name="T57" fmla="*/ 8 h 135"/>
                  <a:gd name="T58" fmla="*/ 149 w 1378"/>
                  <a:gd name="T59" fmla="*/ 7 h 135"/>
                  <a:gd name="T60" fmla="*/ 144 w 1378"/>
                  <a:gd name="T61" fmla="*/ 6 h 135"/>
                  <a:gd name="T62" fmla="*/ 136 w 1378"/>
                  <a:gd name="T63" fmla="*/ 5 h 135"/>
                  <a:gd name="T64" fmla="*/ 129 w 1378"/>
                  <a:gd name="T65" fmla="*/ 4 h 135"/>
                  <a:gd name="T66" fmla="*/ 123 w 1378"/>
                  <a:gd name="T67" fmla="*/ 4 h 135"/>
                  <a:gd name="T68" fmla="*/ 115 w 1378"/>
                  <a:gd name="T69" fmla="*/ 4 h 135"/>
                  <a:gd name="T70" fmla="*/ 107 w 1378"/>
                  <a:gd name="T71" fmla="*/ 3 h 135"/>
                  <a:gd name="T72" fmla="*/ 97 w 1378"/>
                  <a:gd name="T73" fmla="*/ 2 h 135"/>
                  <a:gd name="T74" fmla="*/ 87 w 1378"/>
                  <a:gd name="T75" fmla="*/ 2 h 135"/>
                  <a:gd name="T76" fmla="*/ 77 w 1378"/>
                  <a:gd name="T77" fmla="*/ 1 h 135"/>
                  <a:gd name="T78" fmla="*/ 67 w 1378"/>
                  <a:gd name="T79" fmla="*/ 1 h 135"/>
                  <a:gd name="T80" fmla="*/ 56 w 1378"/>
                  <a:gd name="T81" fmla="*/ 0 h 135"/>
                  <a:gd name="T82" fmla="*/ 46 w 1378"/>
                  <a:gd name="T83" fmla="*/ 0 h 135"/>
                  <a:gd name="T84" fmla="*/ 37 w 1378"/>
                  <a:gd name="T85" fmla="*/ 0 h 135"/>
                  <a:gd name="T86" fmla="*/ 28 w 1378"/>
                  <a:gd name="T87" fmla="*/ 0 h 135"/>
                  <a:gd name="T88" fmla="*/ 20 w 1378"/>
                  <a:gd name="T89" fmla="*/ 0 h 135"/>
                  <a:gd name="T90" fmla="*/ 14 w 1378"/>
                  <a:gd name="T91" fmla="*/ 0 h 135"/>
                  <a:gd name="T92" fmla="*/ 8 w 1378"/>
                  <a:gd name="T93" fmla="*/ 1 h 135"/>
                  <a:gd name="T94" fmla="*/ 5 w 1378"/>
                  <a:gd name="T95" fmla="*/ 2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8"/>
                  <a:gd name="T145" fmla="*/ 0 h 135"/>
                  <a:gd name="T146" fmla="*/ 1378 w 1378"/>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8" h="135">
                    <a:moveTo>
                      <a:pt x="31" y="18"/>
                    </a:moveTo>
                    <a:lnTo>
                      <a:pt x="15" y="26"/>
                    </a:lnTo>
                    <a:lnTo>
                      <a:pt x="5" y="35"/>
                    </a:lnTo>
                    <a:lnTo>
                      <a:pt x="0" y="43"/>
                    </a:lnTo>
                    <a:lnTo>
                      <a:pt x="0" y="51"/>
                    </a:lnTo>
                    <a:lnTo>
                      <a:pt x="5" y="58"/>
                    </a:lnTo>
                    <a:lnTo>
                      <a:pt x="13" y="65"/>
                    </a:lnTo>
                    <a:lnTo>
                      <a:pt x="26" y="71"/>
                    </a:lnTo>
                    <a:lnTo>
                      <a:pt x="43" y="77"/>
                    </a:lnTo>
                    <a:lnTo>
                      <a:pt x="64" y="84"/>
                    </a:lnTo>
                    <a:lnTo>
                      <a:pt x="88" y="89"/>
                    </a:lnTo>
                    <a:lnTo>
                      <a:pt x="114" y="93"/>
                    </a:lnTo>
                    <a:lnTo>
                      <a:pt x="144" y="99"/>
                    </a:lnTo>
                    <a:lnTo>
                      <a:pt x="176" y="103"/>
                    </a:lnTo>
                    <a:lnTo>
                      <a:pt x="210" y="107"/>
                    </a:lnTo>
                    <a:lnTo>
                      <a:pt x="247" y="110"/>
                    </a:lnTo>
                    <a:lnTo>
                      <a:pt x="284" y="114"/>
                    </a:lnTo>
                    <a:lnTo>
                      <a:pt x="323" y="117"/>
                    </a:lnTo>
                    <a:lnTo>
                      <a:pt x="364" y="120"/>
                    </a:lnTo>
                    <a:lnTo>
                      <a:pt x="405" y="122"/>
                    </a:lnTo>
                    <a:lnTo>
                      <a:pt x="447" y="124"/>
                    </a:lnTo>
                    <a:lnTo>
                      <a:pt x="489" y="126"/>
                    </a:lnTo>
                    <a:lnTo>
                      <a:pt x="531" y="128"/>
                    </a:lnTo>
                    <a:lnTo>
                      <a:pt x="572" y="130"/>
                    </a:lnTo>
                    <a:lnTo>
                      <a:pt x="613" y="131"/>
                    </a:lnTo>
                    <a:lnTo>
                      <a:pt x="654" y="132"/>
                    </a:lnTo>
                    <a:lnTo>
                      <a:pt x="693" y="132"/>
                    </a:lnTo>
                    <a:lnTo>
                      <a:pt x="731" y="133"/>
                    </a:lnTo>
                    <a:lnTo>
                      <a:pt x="768" y="133"/>
                    </a:lnTo>
                    <a:lnTo>
                      <a:pt x="803" y="133"/>
                    </a:lnTo>
                    <a:lnTo>
                      <a:pt x="834" y="132"/>
                    </a:lnTo>
                    <a:lnTo>
                      <a:pt x="864" y="132"/>
                    </a:lnTo>
                    <a:lnTo>
                      <a:pt x="892" y="131"/>
                    </a:lnTo>
                    <a:lnTo>
                      <a:pt x="942" y="130"/>
                    </a:lnTo>
                    <a:lnTo>
                      <a:pt x="989" y="128"/>
                    </a:lnTo>
                    <a:lnTo>
                      <a:pt x="1031" y="128"/>
                    </a:lnTo>
                    <a:lnTo>
                      <a:pt x="1071" y="130"/>
                    </a:lnTo>
                    <a:lnTo>
                      <a:pt x="1109" y="131"/>
                    </a:lnTo>
                    <a:lnTo>
                      <a:pt x="1143" y="132"/>
                    </a:lnTo>
                    <a:lnTo>
                      <a:pt x="1174" y="133"/>
                    </a:lnTo>
                    <a:lnTo>
                      <a:pt x="1203" y="134"/>
                    </a:lnTo>
                    <a:lnTo>
                      <a:pt x="1229" y="134"/>
                    </a:lnTo>
                    <a:lnTo>
                      <a:pt x="1252" y="135"/>
                    </a:lnTo>
                    <a:lnTo>
                      <a:pt x="1273" y="135"/>
                    </a:lnTo>
                    <a:lnTo>
                      <a:pt x="1291" y="134"/>
                    </a:lnTo>
                    <a:lnTo>
                      <a:pt x="1307" y="132"/>
                    </a:lnTo>
                    <a:lnTo>
                      <a:pt x="1322" y="130"/>
                    </a:lnTo>
                    <a:lnTo>
                      <a:pt x="1334" y="126"/>
                    </a:lnTo>
                    <a:lnTo>
                      <a:pt x="1344" y="121"/>
                    </a:lnTo>
                    <a:lnTo>
                      <a:pt x="1353" y="116"/>
                    </a:lnTo>
                    <a:lnTo>
                      <a:pt x="1361" y="110"/>
                    </a:lnTo>
                    <a:lnTo>
                      <a:pt x="1368" y="104"/>
                    </a:lnTo>
                    <a:lnTo>
                      <a:pt x="1373" y="99"/>
                    </a:lnTo>
                    <a:lnTo>
                      <a:pt x="1377" y="93"/>
                    </a:lnTo>
                    <a:lnTo>
                      <a:pt x="1378" y="88"/>
                    </a:lnTo>
                    <a:lnTo>
                      <a:pt x="1376" y="83"/>
                    </a:lnTo>
                    <a:lnTo>
                      <a:pt x="1372" y="77"/>
                    </a:lnTo>
                    <a:lnTo>
                      <a:pt x="1365" y="73"/>
                    </a:lnTo>
                    <a:lnTo>
                      <a:pt x="1353" y="68"/>
                    </a:lnTo>
                    <a:lnTo>
                      <a:pt x="1338" y="63"/>
                    </a:lnTo>
                    <a:lnTo>
                      <a:pt x="1318" y="58"/>
                    </a:lnTo>
                    <a:lnTo>
                      <a:pt x="1293" y="54"/>
                    </a:lnTo>
                    <a:lnTo>
                      <a:pt x="1264" y="50"/>
                    </a:lnTo>
                    <a:lnTo>
                      <a:pt x="1229" y="46"/>
                    </a:lnTo>
                    <a:lnTo>
                      <a:pt x="1187" y="42"/>
                    </a:lnTo>
                    <a:lnTo>
                      <a:pt x="1164" y="40"/>
                    </a:lnTo>
                    <a:lnTo>
                      <a:pt x="1136" y="38"/>
                    </a:lnTo>
                    <a:lnTo>
                      <a:pt x="1106" y="36"/>
                    </a:lnTo>
                    <a:lnTo>
                      <a:pt x="1074" y="34"/>
                    </a:lnTo>
                    <a:lnTo>
                      <a:pt x="1038" y="32"/>
                    </a:lnTo>
                    <a:lnTo>
                      <a:pt x="1001" y="29"/>
                    </a:lnTo>
                    <a:lnTo>
                      <a:pt x="961" y="26"/>
                    </a:lnTo>
                    <a:lnTo>
                      <a:pt x="919" y="23"/>
                    </a:lnTo>
                    <a:lnTo>
                      <a:pt x="877" y="21"/>
                    </a:lnTo>
                    <a:lnTo>
                      <a:pt x="833" y="19"/>
                    </a:lnTo>
                    <a:lnTo>
                      <a:pt x="788" y="17"/>
                    </a:lnTo>
                    <a:lnTo>
                      <a:pt x="742" y="14"/>
                    </a:lnTo>
                    <a:lnTo>
                      <a:pt x="695" y="12"/>
                    </a:lnTo>
                    <a:lnTo>
                      <a:pt x="649" y="9"/>
                    </a:lnTo>
                    <a:lnTo>
                      <a:pt x="602" y="7"/>
                    </a:lnTo>
                    <a:lnTo>
                      <a:pt x="555" y="6"/>
                    </a:lnTo>
                    <a:lnTo>
                      <a:pt x="508" y="4"/>
                    </a:lnTo>
                    <a:lnTo>
                      <a:pt x="464" y="3"/>
                    </a:lnTo>
                    <a:lnTo>
                      <a:pt x="418" y="2"/>
                    </a:lnTo>
                    <a:lnTo>
                      <a:pt x="375" y="1"/>
                    </a:lnTo>
                    <a:lnTo>
                      <a:pt x="333" y="0"/>
                    </a:lnTo>
                    <a:lnTo>
                      <a:pt x="293" y="0"/>
                    </a:lnTo>
                    <a:lnTo>
                      <a:pt x="253" y="0"/>
                    </a:lnTo>
                    <a:lnTo>
                      <a:pt x="217" y="0"/>
                    </a:lnTo>
                    <a:lnTo>
                      <a:pt x="183" y="1"/>
                    </a:lnTo>
                    <a:lnTo>
                      <a:pt x="151" y="2"/>
                    </a:lnTo>
                    <a:lnTo>
                      <a:pt x="123" y="3"/>
                    </a:lnTo>
                    <a:lnTo>
                      <a:pt x="97" y="5"/>
                    </a:lnTo>
                    <a:lnTo>
                      <a:pt x="75" y="7"/>
                    </a:lnTo>
                    <a:lnTo>
                      <a:pt x="57" y="10"/>
                    </a:lnTo>
                    <a:lnTo>
                      <a:pt x="42" y="14"/>
                    </a:lnTo>
                    <a:lnTo>
                      <a:pt x="31" y="18"/>
                    </a:lnTo>
                    <a:close/>
                  </a:path>
                </a:pathLst>
              </a:custGeom>
              <a:solidFill>
                <a:srgbClr val="7F7F7F"/>
              </a:solidFill>
              <a:ln w="28575">
                <a:solidFill>
                  <a:schemeClr val="bg2"/>
                </a:solidFill>
                <a:round/>
                <a:headEnd/>
                <a:tailEnd/>
              </a:ln>
            </p:spPr>
            <p:txBody>
              <a:bodyPr/>
              <a:lstStyle/>
              <a:p>
                <a:endParaRPr lang="en-US"/>
              </a:p>
            </p:txBody>
          </p:sp>
          <p:sp>
            <p:nvSpPr>
              <p:cNvPr id="106" name="Freeform 27"/>
              <p:cNvSpPr>
                <a:spLocks/>
              </p:cNvSpPr>
              <p:nvPr/>
            </p:nvSpPr>
            <p:spPr bwMode="auto">
              <a:xfrm>
                <a:off x="4721" y="1761"/>
                <a:ext cx="198" cy="119"/>
              </a:xfrm>
              <a:custGeom>
                <a:avLst/>
                <a:gdLst>
                  <a:gd name="T0" fmla="*/ 66 w 593"/>
                  <a:gd name="T1" fmla="*/ 0 h 358"/>
                  <a:gd name="T2" fmla="*/ 0 w 593"/>
                  <a:gd name="T3" fmla="*/ 40 h 358"/>
                  <a:gd name="T4" fmla="*/ 66 w 593"/>
                  <a:gd name="T5" fmla="*/ 0 h 358"/>
                  <a:gd name="T6" fmla="*/ 0 60000 65536"/>
                  <a:gd name="T7" fmla="*/ 0 60000 65536"/>
                  <a:gd name="T8" fmla="*/ 0 60000 65536"/>
                  <a:gd name="T9" fmla="*/ 0 w 593"/>
                  <a:gd name="T10" fmla="*/ 0 h 358"/>
                  <a:gd name="T11" fmla="*/ 593 w 593"/>
                  <a:gd name="T12" fmla="*/ 358 h 358"/>
                </a:gdLst>
                <a:ahLst/>
                <a:cxnLst>
                  <a:cxn ang="T6">
                    <a:pos x="T0" y="T1"/>
                  </a:cxn>
                  <a:cxn ang="T7">
                    <a:pos x="T2" y="T3"/>
                  </a:cxn>
                  <a:cxn ang="T8">
                    <a:pos x="T4" y="T5"/>
                  </a:cxn>
                </a:cxnLst>
                <a:rect l="T9" t="T10" r="T11" b="T12"/>
                <a:pathLst>
                  <a:path w="593" h="358">
                    <a:moveTo>
                      <a:pt x="593" y="0"/>
                    </a:moveTo>
                    <a:lnTo>
                      <a:pt x="0" y="358"/>
                    </a:lnTo>
                    <a:lnTo>
                      <a:pt x="593" y="0"/>
                    </a:lnTo>
                    <a:close/>
                  </a:path>
                </a:pathLst>
              </a:custGeom>
              <a:solidFill>
                <a:srgbClr val="7F7FFF"/>
              </a:solidFill>
              <a:ln w="28575">
                <a:solidFill>
                  <a:schemeClr val="bg2"/>
                </a:solidFill>
                <a:round/>
                <a:headEnd/>
                <a:tailEnd/>
              </a:ln>
            </p:spPr>
            <p:txBody>
              <a:bodyPr/>
              <a:lstStyle/>
              <a:p>
                <a:endParaRPr lang="en-US"/>
              </a:p>
            </p:txBody>
          </p:sp>
          <p:sp>
            <p:nvSpPr>
              <p:cNvPr id="107" name="Freeform 28"/>
              <p:cNvSpPr>
                <a:spLocks/>
              </p:cNvSpPr>
              <p:nvPr/>
            </p:nvSpPr>
            <p:spPr bwMode="auto">
              <a:xfrm>
                <a:off x="4720" y="1751"/>
                <a:ext cx="210" cy="138"/>
              </a:xfrm>
              <a:custGeom>
                <a:avLst/>
                <a:gdLst>
                  <a:gd name="T0" fmla="*/ 69 w 632"/>
                  <a:gd name="T1" fmla="*/ 0 h 413"/>
                  <a:gd name="T2" fmla="*/ 0 w 632"/>
                  <a:gd name="T3" fmla="*/ 42 h 413"/>
                  <a:gd name="T4" fmla="*/ 2 w 632"/>
                  <a:gd name="T5" fmla="*/ 46 h 413"/>
                  <a:gd name="T6" fmla="*/ 70 w 632"/>
                  <a:gd name="T7" fmla="*/ 1 h 413"/>
                  <a:gd name="T8" fmla="*/ 69 w 632"/>
                  <a:gd name="T9" fmla="*/ 0 h 413"/>
                  <a:gd name="T10" fmla="*/ 0 60000 65536"/>
                  <a:gd name="T11" fmla="*/ 0 60000 65536"/>
                  <a:gd name="T12" fmla="*/ 0 60000 65536"/>
                  <a:gd name="T13" fmla="*/ 0 60000 65536"/>
                  <a:gd name="T14" fmla="*/ 0 60000 65536"/>
                  <a:gd name="T15" fmla="*/ 0 w 632"/>
                  <a:gd name="T16" fmla="*/ 0 h 413"/>
                  <a:gd name="T17" fmla="*/ 632 w 632"/>
                  <a:gd name="T18" fmla="*/ 413 h 413"/>
                </a:gdLst>
                <a:ahLst/>
                <a:cxnLst>
                  <a:cxn ang="T10">
                    <a:pos x="T0" y="T1"/>
                  </a:cxn>
                  <a:cxn ang="T11">
                    <a:pos x="T2" y="T3"/>
                  </a:cxn>
                  <a:cxn ang="T12">
                    <a:pos x="T4" y="T5"/>
                  </a:cxn>
                  <a:cxn ang="T13">
                    <a:pos x="T6" y="T7"/>
                  </a:cxn>
                  <a:cxn ang="T14">
                    <a:pos x="T8" y="T9"/>
                  </a:cxn>
                </a:cxnLst>
                <a:rect l="T15" t="T16" r="T17" b="T18"/>
                <a:pathLst>
                  <a:path w="632" h="413">
                    <a:moveTo>
                      <a:pt x="628" y="0"/>
                    </a:moveTo>
                    <a:lnTo>
                      <a:pt x="0" y="380"/>
                    </a:lnTo>
                    <a:lnTo>
                      <a:pt x="22" y="413"/>
                    </a:lnTo>
                    <a:lnTo>
                      <a:pt x="632" y="11"/>
                    </a:lnTo>
                    <a:lnTo>
                      <a:pt x="628" y="0"/>
                    </a:lnTo>
                    <a:close/>
                  </a:path>
                </a:pathLst>
              </a:custGeom>
              <a:solidFill>
                <a:srgbClr val="000000"/>
              </a:solidFill>
              <a:ln w="28575">
                <a:solidFill>
                  <a:schemeClr val="bg2"/>
                </a:solidFill>
                <a:round/>
                <a:headEnd/>
                <a:tailEnd/>
              </a:ln>
            </p:spPr>
            <p:txBody>
              <a:bodyPr/>
              <a:lstStyle/>
              <a:p>
                <a:endParaRPr lang="en-US"/>
              </a:p>
            </p:txBody>
          </p:sp>
          <p:sp>
            <p:nvSpPr>
              <p:cNvPr id="108" name="Freeform 29"/>
              <p:cNvSpPr>
                <a:spLocks/>
              </p:cNvSpPr>
              <p:nvPr/>
            </p:nvSpPr>
            <p:spPr bwMode="auto">
              <a:xfrm>
                <a:off x="4608" y="1592"/>
                <a:ext cx="358" cy="507"/>
              </a:xfrm>
              <a:custGeom>
                <a:avLst/>
                <a:gdLst>
                  <a:gd name="T0" fmla="*/ 79 w 1074"/>
                  <a:gd name="T1" fmla="*/ 63 h 1522"/>
                  <a:gd name="T2" fmla="*/ 71 w 1074"/>
                  <a:gd name="T3" fmla="*/ 53 h 1522"/>
                  <a:gd name="T4" fmla="*/ 61 w 1074"/>
                  <a:gd name="T5" fmla="*/ 42 h 1522"/>
                  <a:gd name="T6" fmla="*/ 49 w 1074"/>
                  <a:gd name="T7" fmla="*/ 29 h 1522"/>
                  <a:gd name="T8" fmla="*/ 37 w 1074"/>
                  <a:gd name="T9" fmla="*/ 18 h 1522"/>
                  <a:gd name="T10" fmla="*/ 25 w 1074"/>
                  <a:gd name="T11" fmla="*/ 8 h 1522"/>
                  <a:gd name="T12" fmla="*/ 15 w 1074"/>
                  <a:gd name="T13" fmla="*/ 2 h 1522"/>
                  <a:gd name="T14" fmla="*/ 7 w 1074"/>
                  <a:gd name="T15" fmla="*/ 0 h 1522"/>
                  <a:gd name="T16" fmla="*/ 4 w 1074"/>
                  <a:gd name="T17" fmla="*/ 1 h 1522"/>
                  <a:gd name="T18" fmla="*/ 2 w 1074"/>
                  <a:gd name="T19" fmla="*/ 4 h 1522"/>
                  <a:gd name="T20" fmla="*/ 0 w 1074"/>
                  <a:gd name="T21" fmla="*/ 13 h 1522"/>
                  <a:gd name="T22" fmla="*/ 2 w 1074"/>
                  <a:gd name="T23" fmla="*/ 28 h 1522"/>
                  <a:gd name="T24" fmla="*/ 10 w 1074"/>
                  <a:gd name="T25" fmla="*/ 51 h 1522"/>
                  <a:gd name="T26" fmla="*/ 26 w 1074"/>
                  <a:gd name="T27" fmla="*/ 85 h 1522"/>
                  <a:gd name="T28" fmla="*/ 34 w 1074"/>
                  <a:gd name="T29" fmla="*/ 98 h 1522"/>
                  <a:gd name="T30" fmla="*/ 39 w 1074"/>
                  <a:gd name="T31" fmla="*/ 106 h 1522"/>
                  <a:gd name="T32" fmla="*/ 47 w 1074"/>
                  <a:gd name="T33" fmla="*/ 118 h 1522"/>
                  <a:gd name="T34" fmla="*/ 57 w 1074"/>
                  <a:gd name="T35" fmla="*/ 133 h 1522"/>
                  <a:gd name="T36" fmla="*/ 69 w 1074"/>
                  <a:gd name="T37" fmla="*/ 147 h 1522"/>
                  <a:gd name="T38" fmla="*/ 82 w 1074"/>
                  <a:gd name="T39" fmla="*/ 159 h 1522"/>
                  <a:gd name="T40" fmla="*/ 96 w 1074"/>
                  <a:gd name="T41" fmla="*/ 167 h 1522"/>
                  <a:gd name="T42" fmla="*/ 110 w 1074"/>
                  <a:gd name="T43" fmla="*/ 169 h 1522"/>
                  <a:gd name="T44" fmla="*/ 115 w 1074"/>
                  <a:gd name="T45" fmla="*/ 168 h 1522"/>
                  <a:gd name="T46" fmla="*/ 117 w 1074"/>
                  <a:gd name="T47" fmla="*/ 166 h 1522"/>
                  <a:gd name="T48" fmla="*/ 119 w 1074"/>
                  <a:gd name="T49" fmla="*/ 159 h 1522"/>
                  <a:gd name="T50" fmla="*/ 119 w 1074"/>
                  <a:gd name="T51" fmla="*/ 146 h 1522"/>
                  <a:gd name="T52" fmla="*/ 112 w 1074"/>
                  <a:gd name="T53" fmla="*/ 126 h 1522"/>
                  <a:gd name="T54" fmla="*/ 99 w 1074"/>
                  <a:gd name="T55" fmla="*/ 97 h 1522"/>
                  <a:gd name="T56" fmla="*/ 81 w 1074"/>
                  <a:gd name="T57" fmla="*/ 71 h 1522"/>
                  <a:gd name="T58" fmla="*/ 106 w 1074"/>
                  <a:gd name="T59" fmla="*/ 119 h 1522"/>
                  <a:gd name="T60" fmla="*/ 115 w 1074"/>
                  <a:gd name="T61" fmla="*/ 148 h 1522"/>
                  <a:gd name="T62" fmla="*/ 114 w 1074"/>
                  <a:gd name="T63" fmla="*/ 161 h 1522"/>
                  <a:gd name="T64" fmla="*/ 112 w 1074"/>
                  <a:gd name="T65" fmla="*/ 164 h 1522"/>
                  <a:gd name="T66" fmla="*/ 103 w 1074"/>
                  <a:gd name="T67" fmla="*/ 164 h 1522"/>
                  <a:gd name="T68" fmla="*/ 90 w 1074"/>
                  <a:gd name="T69" fmla="*/ 159 h 1522"/>
                  <a:gd name="T70" fmla="*/ 77 w 1074"/>
                  <a:gd name="T71" fmla="*/ 148 h 1522"/>
                  <a:gd name="T72" fmla="*/ 65 w 1074"/>
                  <a:gd name="T73" fmla="*/ 135 h 1522"/>
                  <a:gd name="T74" fmla="*/ 54 w 1074"/>
                  <a:gd name="T75" fmla="*/ 121 h 1522"/>
                  <a:gd name="T76" fmla="*/ 45 w 1074"/>
                  <a:gd name="T77" fmla="*/ 108 h 1522"/>
                  <a:gd name="T78" fmla="*/ 39 w 1074"/>
                  <a:gd name="T79" fmla="*/ 98 h 1522"/>
                  <a:gd name="T80" fmla="*/ 36 w 1074"/>
                  <a:gd name="T81" fmla="*/ 93 h 1522"/>
                  <a:gd name="T82" fmla="*/ 21 w 1074"/>
                  <a:gd name="T83" fmla="*/ 64 h 1522"/>
                  <a:gd name="T84" fmla="*/ 9 w 1074"/>
                  <a:gd name="T85" fmla="*/ 37 h 1522"/>
                  <a:gd name="T86" fmla="*/ 5 w 1074"/>
                  <a:gd name="T87" fmla="*/ 19 h 1522"/>
                  <a:gd name="T88" fmla="*/ 5 w 1074"/>
                  <a:gd name="T89" fmla="*/ 9 h 1522"/>
                  <a:gd name="T90" fmla="*/ 7 w 1074"/>
                  <a:gd name="T91" fmla="*/ 5 h 1522"/>
                  <a:gd name="T92" fmla="*/ 16 w 1074"/>
                  <a:gd name="T93" fmla="*/ 6 h 1522"/>
                  <a:gd name="T94" fmla="*/ 34 w 1074"/>
                  <a:gd name="T95" fmla="*/ 20 h 1522"/>
                  <a:gd name="T96" fmla="*/ 55 w 1074"/>
                  <a:gd name="T97" fmla="*/ 42 h 1522"/>
                  <a:gd name="T98" fmla="*/ 76 w 1074"/>
                  <a:gd name="T99" fmla="*/ 65 h 1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4"/>
                  <a:gd name="T151" fmla="*/ 0 h 1522"/>
                  <a:gd name="T152" fmla="*/ 1074 w 1074"/>
                  <a:gd name="T153" fmla="*/ 1522 h 15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4" h="1522">
                    <a:moveTo>
                      <a:pt x="741" y="606"/>
                    </a:moveTo>
                    <a:lnTo>
                      <a:pt x="732" y="594"/>
                    </a:lnTo>
                    <a:lnTo>
                      <a:pt x="720" y="579"/>
                    </a:lnTo>
                    <a:lnTo>
                      <a:pt x="707" y="563"/>
                    </a:lnTo>
                    <a:lnTo>
                      <a:pt x="691" y="545"/>
                    </a:lnTo>
                    <a:lnTo>
                      <a:pt x="674" y="524"/>
                    </a:lnTo>
                    <a:lnTo>
                      <a:pt x="656" y="503"/>
                    </a:lnTo>
                    <a:lnTo>
                      <a:pt x="636" y="479"/>
                    </a:lnTo>
                    <a:lnTo>
                      <a:pt x="615" y="455"/>
                    </a:lnTo>
                    <a:lnTo>
                      <a:pt x="594" y="428"/>
                    </a:lnTo>
                    <a:lnTo>
                      <a:pt x="570" y="403"/>
                    </a:lnTo>
                    <a:lnTo>
                      <a:pt x="546" y="375"/>
                    </a:lnTo>
                    <a:lnTo>
                      <a:pt x="520" y="348"/>
                    </a:lnTo>
                    <a:lnTo>
                      <a:pt x="495" y="320"/>
                    </a:lnTo>
                    <a:lnTo>
                      <a:pt x="469" y="292"/>
                    </a:lnTo>
                    <a:lnTo>
                      <a:pt x="442" y="265"/>
                    </a:lnTo>
                    <a:lnTo>
                      <a:pt x="415" y="237"/>
                    </a:lnTo>
                    <a:lnTo>
                      <a:pt x="389" y="209"/>
                    </a:lnTo>
                    <a:lnTo>
                      <a:pt x="361" y="184"/>
                    </a:lnTo>
                    <a:lnTo>
                      <a:pt x="334" y="158"/>
                    </a:lnTo>
                    <a:lnTo>
                      <a:pt x="307" y="135"/>
                    </a:lnTo>
                    <a:lnTo>
                      <a:pt x="280" y="112"/>
                    </a:lnTo>
                    <a:lnTo>
                      <a:pt x="255" y="90"/>
                    </a:lnTo>
                    <a:lnTo>
                      <a:pt x="229" y="71"/>
                    </a:lnTo>
                    <a:lnTo>
                      <a:pt x="204" y="54"/>
                    </a:lnTo>
                    <a:lnTo>
                      <a:pt x="180" y="38"/>
                    </a:lnTo>
                    <a:lnTo>
                      <a:pt x="157" y="25"/>
                    </a:lnTo>
                    <a:lnTo>
                      <a:pt x="135" y="15"/>
                    </a:lnTo>
                    <a:lnTo>
                      <a:pt x="115" y="6"/>
                    </a:lnTo>
                    <a:lnTo>
                      <a:pt x="94" y="2"/>
                    </a:lnTo>
                    <a:lnTo>
                      <a:pt x="76" y="0"/>
                    </a:lnTo>
                    <a:lnTo>
                      <a:pt x="60" y="1"/>
                    </a:lnTo>
                    <a:lnTo>
                      <a:pt x="45" y="6"/>
                    </a:lnTo>
                    <a:lnTo>
                      <a:pt x="44" y="7"/>
                    </a:lnTo>
                    <a:lnTo>
                      <a:pt x="41" y="8"/>
                    </a:lnTo>
                    <a:lnTo>
                      <a:pt x="37" y="12"/>
                    </a:lnTo>
                    <a:lnTo>
                      <a:pt x="32" y="16"/>
                    </a:lnTo>
                    <a:lnTo>
                      <a:pt x="26" y="21"/>
                    </a:lnTo>
                    <a:lnTo>
                      <a:pt x="21" y="30"/>
                    </a:lnTo>
                    <a:lnTo>
                      <a:pt x="16" y="39"/>
                    </a:lnTo>
                    <a:lnTo>
                      <a:pt x="10" y="51"/>
                    </a:lnTo>
                    <a:lnTo>
                      <a:pt x="5" y="68"/>
                    </a:lnTo>
                    <a:lnTo>
                      <a:pt x="2" y="88"/>
                    </a:lnTo>
                    <a:lnTo>
                      <a:pt x="0" y="113"/>
                    </a:lnTo>
                    <a:lnTo>
                      <a:pt x="1" y="140"/>
                    </a:lnTo>
                    <a:lnTo>
                      <a:pt x="4" y="171"/>
                    </a:lnTo>
                    <a:lnTo>
                      <a:pt x="9" y="207"/>
                    </a:lnTo>
                    <a:lnTo>
                      <a:pt x="18" y="248"/>
                    </a:lnTo>
                    <a:lnTo>
                      <a:pt x="31" y="292"/>
                    </a:lnTo>
                    <a:lnTo>
                      <a:pt x="47" y="342"/>
                    </a:lnTo>
                    <a:lnTo>
                      <a:pt x="67" y="397"/>
                    </a:lnTo>
                    <a:lnTo>
                      <a:pt x="90" y="458"/>
                    </a:lnTo>
                    <a:lnTo>
                      <a:pt x="120" y="525"/>
                    </a:lnTo>
                    <a:lnTo>
                      <a:pt x="154" y="597"/>
                    </a:lnTo>
                    <a:lnTo>
                      <a:pt x="192" y="677"/>
                    </a:lnTo>
                    <a:lnTo>
                      <a:pt x="237" y="762"/>
                    </a:lnTo>
                    <a:lnTo>
                      <a:pt x="288" y="855"/>
                    </a:lnTo>
                    <a:lnTo>
                      <a:pt x="290" y="859"/>
                    </a:lnTo>
                    <a:lnTo>
                      <a:pt x="295" y="867"/>
                    </a:lnTo>
                    <a:lnTo>
                      <a:pt x="302" y="880"/>
                    </a:lnTo>
                    <a:lnTo>
                      <a:pt x="310" y="895"/>
                    </a:lnTo>
                    <a:lnTo>
                      <a:pt x="321" y="913"/>
                    </a:lnTo>
                    <a:lnTo>
                      <a:pt x="333" y="933"/>
                    </a:lnTo>
                    <a:lnTo>
                      <a:pt x="347" y="957"/>
                    </a:lnTo>
                    <a:lnTo>
                      <a:pt x="363" y="982"/>
                    </a:lnTo>
                    <a:lnTo>
                      <a:pt x="380" y="1009"/>
                    </a:lnTo>
                    <a:lnTo>
                      <a:pt x="399" y="1037"/>
                    </a:lnTo>
                    <a:lnTo>
                      <a:pt x="419" y="1067"/>
                    </a:lnTo>
                    <a:lnTo>
                      <a:pt x="441" y="1098"/>
                    </a:lnTo>
                    <a:lnTo>
                      <a:pt x="464" y="1130"/>
                    </a:lnTo>
                    <a:lnTo>
                      <a:pt x="487" y="1162"/>
                    </a:lnTo>
                    <a:lnTo>
                      <a:pt x="513" y="1195"/>
                    </a:lnTo>
                    <a:lnTo>
                      <a:pt x="538" y="1227"/>
                    </a:lnTo>
                    <a:lnTo>
                      <a:pt x="565" y="1258"/>
                    </a:lnTo>
                    <a:lnTo>
                      <a:pt x="593" y="1290"/>
                    </a:lnTo>
                    <a:lnTo>
                      <a:pt x="621" y="1321"/>
                    </a:lnTo>
                    <a:lnTo>
                      <a:pt x="651" y="1350"/>
                    </a:lnTo>
                    <a:lnTo>
                      <a:pt x="681" y="1379"/>
                    </a:lnTo>
                    <a:lnTo>
                      <a:pt x="711" y="1404"/>
                    </a:lnTo>
                    <a:lnTo>
                      <a:pt x="741" y="1429"/>
                    </a:lnTo>
                    <a:lnTo>
                      <a:pt x="772" y="1451"/>
                    </a:lnTo>
                    <a:lnTo>
                      <a:pt x="804" y="1471"/>
                    </a:lnTo>
                    <a:lnTo>
                      <a:pt x="836" y="1488"/>
                    </a:lnTo>
                    <a:lnTo>
                      <a:pt x="868" y="1502"/>
                    </a:lnTo>
                    <a:lnTo>
                      <a:pt x="900" y="1513"/>
                    </a:lnTo>
                    <a:lnTo>
                      <a:pt x="931" y="1519"/>
                    </a:lnTo>
                    <a:lnTo>
                      <a:pt x="962" y="1522"/>
                    </a:lnTo>
                    <a:lnTo>
                      <a:pt x="994" y="1521"/>
                    </a:lnTo>
                    <a:lnTo>
                      <a:pt x="1025" y="1516"/>
                    </a:lnTo>
                    <a:lnTo>
                      <a:pt x="1027" y="1516"/>
                    </a:lnTo>
                    <a:lnTo>
                      <a:pt x="1029" y="1515"/>
                    </a:lnTo>
                    <a:lnTo>
                      <a:pt x="1031" y="1513"/>
                    </a:lnTo>
                    <a:lnTo>
                      <a:pt x="1036" y="1510"/>
                    </a:lnTo>
                    <a:lnTo>
                      <a:pt x="1040" y="1505"/>
                    </a:lnTo>
                    <a:lnTo>
                      <a:pt x="1045" y="1500"/>
                    </a:lnTo>
                    <a:lnTo>
                      <a:pt x="1052" y="1491"/>
                    </a:lnTo>
                    <a:lnTo>
                      <a:pt x="1057" y="1482"/>
                    </a:lnTo>
                    <a:lnTo>
                      <a:pt x="1062" y="1469"/>
                    </a:lnTo>
                    <a:lnTo>
                      <a:pt x="1068" y="1454"/>
                    </a:lnTo>
                    <a:lnTo>
                      <a:pt x="1072" y="1434"/>
                    </a:lnTo>
                    <a:lnTo>
                      <a:pt x="1074" y="1410"/>
                    </a:lnTo>
                    <a:lnTo>
                      <a:pt x="1074" y="1383"/>
                    </a:lnTo>
                    <a:lnTo>
                      <a:pt x="1072" y="1352"/>
                    </a:lnTo>
                    <a:lnTo>
                      <a:pt x="1067" y="1318"/>
                    </a:lnTo>
                    <a:lnTo>
                      <a:pt x="1058" y="1279"/>
                    </a:lnTo>
                    <a:lnTo>
                      <a:pt x="1046" y="1235"/>
                    </a:lnTo>
                    <a:lnTo>
                      <a:pt x="1031" y="1187"/>
                    </a:lnTo>
                    <a:lnTo>
                      <a:pt x="1012" y="1135"/>
                    </a:lnTo>
                    <a:lnTo>
                      <a:pt x="989" y="1078"/>
                    </a:lnTo>
                    <a:lnTo>
                      <a:pt x="961" y="1015"/>
                    </a:lnTo>
                    <a:lnTo>
                      <a:pt x="929" y="947"/>
                    </a:lnTo>
                    <a:lnTo>
                      <a:pt x="891" y="874"/>
                    </a:lnTo>
                    <a:lnTo>
                      <a:pt x="850" y="795"/>
                    </a:lnTo>
                    <a:lnTo>
                      <a:pt x="801" y="710"/>
                    </a:lnTo>
                    <a:lnTo>
                      <a:pt x="748" y="619"/>
                    </a:lnTo>
                    <a:lnTo>
                      <a:pt x="732" y="641"/>
                    </a:lnTo>
                    <a:lnTo>
                      <a:pt x="806" y="770"/>
                    </a:lnTo>
                    <a:lnTo>
                      <a:pt x="868" y="884"/>
                    </a:lnTo>
                    <a:lnTo>
                      <a:pt x="919" y="985"/>
                    </a:lnTo>
                    <a:lnTo>
                      <a:pt x="958" y="1076"/>
                    </a:lnTo>
                    <a:lnTo>
                      <a:pt x="989" y="1154"/>
                    </a:lnTo>
                    <a:lnTo>
                      <a:pt x="1011" y="1222"/>
                    </a:lnTo>
                    <a:lnTo>
                      <a:pt x="1026" y="1281"/>
                    </a:lnTo>
                    <a:lnTo>
                      <a:pt x="1035" y="1330"/>
                    </a:lnTo>
                    <a:lnTo>
                      <a:pt x="1038" y="1371"/>
                    </a:lnTo>
                    <a:lnTo>
                      <a:pt x="1038" y="1404"/>
                    </a:lnTo>
                    <a:lnTo>
                      <a:pt x="1034" y="1430"/>
                    </a:lnTo>
                    <a:lnTo>
                      <a:pt x="1028" y="1450"/>
                    </a:lnTo>
                    <a:lnTo>
                      <a:pt x="1023" y="1464"/>
                    </a:lnTo>
                    <a:lnTo>
                      <a:pt x="1017" y="1473"/>
                    </a:lnTo>
                    <a:lnTo>
                      <a:pt x="1012" y="1477"/>
                    </a:lnTo>
                    <a:lnTo>
                      <a:pt x="1010" y="1480"/>
                    </a:lnTo>
                    <a:lnTo>
                      <a:pt x="1016" y="1477"/>
                    </a:lnTo>
                    <a:lnTo>
                      <a:pt x="987" y="1482"/>
                    </a:lnTo>
                    <a:lnTo>
                      <a:pt x="958" y="1483"/>
                    </a:lnTo>
                    <a:lnTo>
                      <a:pt x="929" y="1479"/>
                    </a:lnTo>
                    <a:lnTo>
                      <a:pt x="900" y="1471"/>
                    </a:lnTo>
                    <a:lnTo>
                      <a:pt x="870" y="1460"/>
                    </a:lnTo>
                    <a:lnTo>
                      <a:pt x="840" y="1447"/>
                    </a:lnTo>
                    <a:lnTo>
                      <a:pt x="810" y="1430"/>
                    </a:lnTo>
                    <a:lnTo>
                      <a:pt x="781" y="1409"/>
                    </a:lnTo>
                    <a:lnTo>
                      <a:pt x="751" y="1387"/>
                    </a:lnTo>
                    <a:lnTo>
                      <a:pt x="722" y="1363"/>
                    </a:lnTo>
                    <a:lnTo>
                      <a:pt x="694" y="1337"/>
                    </a:lnTo>
                    <a:lnTo>
                      <a:pt x="665" y="1308"/>
                    </a:lnTo>
                    <a:lnTo>
                      <a:pt x="637" y="1280"/>
                    </a:lnTo>
                    <a:lnTo>
                      <a:pt x="610" y="1250"/>
                    </a:lnTo>
                    <a:lnTo>
                      <a:pt x="583" y="1219"/>
                    </a:lnTo>
                    <a:lnTo>
                      <a:pt x="558" y="1187"/>
                    </a:lnTo>
                    <a:lnTo>
                      <a:pt x="532" y="1155"/>
                    </a:lnTo>
                    <a:lnTo>
                      <a:pt x="509" y="1123"/>
                    </a:lnTo>
                    <a:lnTo>
                      <a:pt x="485" y="1093"/>
                    </a:lnTo>
                    <a:lnTo>
                      <a:pt x="464" y="1062"/>
                    </a:lnTo>
                    <a:lnTo>
                      <a:pt x="443" y="1031"/>
                    </a:lnTo>
                    <a:lnTo>
                      <a:pt x="424" y="1002"/>
                    </a:lnTo>
                    <a:lnTo>
                      <a:pt x="406" y="975"/>
                    </a:lnTo>
                    <a:lnTo>
                      <a:pt x="390" y="949"/>
                    </a:lnTo>
                    <a:lnTo>
                      <a:pt x="375" y="926"/>
                    </a:lnTo>
                    <a:lnTo>
                      <a:pt x="361" y="903"/>
                    </a:lnTo>
                    <a:lnTo>
                      <a:pt x="350" y="884"/>
                    </a:lnTo>
                    <a:lnTo>
                      <a:pt x="341" y="868"/>
                    </a:lnTo>
                    <a:lnTo>
                      <a:pt x="332" y="855"/>
                    </a:lnTo>
                    <a:lnTo>
                      <a:pt x="327" y="845"/>
                    </a:lnTo>
                    <a:lnTo>
                      <a:pt x="323" y="839"/>
                    </a:lnTo>
                    <a:lnTo>
                      <a:pt x="322" y="835"/>
                    </a:lnTo>
                    <a:lnTo>
                      <a:pt x="272" y="743"/>
                    </a:lnTo>
                    <a:lnTo>
                      <a:pt x="227" y="658"/>
                    </a:lnTo>
                    <a:lnTo>
                      <a:pt x="188" y="580"/>
                    </a:lnTo>
                    <a:lnTo>
                      <a:pt x="155" y="508"/>
                    </a:lnTo>
                    <a:lnTo>
                      <a:pt x="127" y="443"/>
                    </a:lnTo>
                    <a:lnTo>
                      <a:pt x="104" y="385"/>
                    </a:lnTo>
                    <a:lnTo>
                      <a:pt x="84" y="333"/>
                    </a:lnTo>
                    <a:lnTo>
                      <a:pt x="69" y="285"/>
                    </a:lnTo>
                    <a:lnTo>
                      <a:pt x="57" y="243"/>
                    </a:lnTo>
                    <a:lnTo>
                      <a:pt x="49" y="206"/>
                    </a:lnTo>
                    <a:lnTo>
                      <a:pt x="43" y="173"/>
                    </a:lnTo>
                    <a:lnTo>
                      <a:pt x="40" y="146"/>
                    </a:lnTo>
                    <a:lnTo>
                      <a:pt x="39" y="121"/>
                    </a:lnTo>
                    <a:lnTo>
                      <a:pt x="40" y="101"/>
                    </a:lnTo>
                    <a:lnTo>
                      <a:pt x="42" y="84"/>
                    </a:lnTo>
                    <a:lnTo>
                      <a:pt x="45" y="70"/>
                    </a:lnTo>
                    <a:lnTo>
                      <a:pt x="51" y="56"/>
                    </a:lnTo>
                    <a:lnTo>
                      <a:pt x="56" y="48"/>
                    </a:lnTo>
                    <a:lnTo>
                      <a:pt x="60" y="43"/>
                    </a:lnTo>
                    <a:lnTo>
                      <a:pt x="62" y="42"/>
                    </a:lnTo>
                    <a:lnTo>
                      <a:pt x="83" y="39"/>
                    </a:lnTo>
                    <a:lnTo>
                      <a:pt x="109" y="45"/>
                    </a:lnTo>
                    <a:lnTo>
                      <a:pt x="141" y="58"/>
                    </a:lnTo>
                    <a:lnTo>
                      <a:pt x="176" y="80"/>
                    </a:lnTo>
                    <a:lnTo>
                      <a:pt x="217" y="108"/>
                    </a:lnTo>
                    <a:lnTo>
                      <a:pt x="259" y="143"/>
                    </a:lnTo>
                    <a:lnTo>
                      <a:pt x="305" y="183"/>
                    </a:lnTo>
                    <a:lnTo>
                      <a:pt x="351" y="226"/>
                    </a:lnTo>
                    <a:lnTo>
                      <a:pt x="400" y="274"/>
                    </a:lnTo>
                    <a:lnTo>
                      <a:pt x="449" y="324"/>
                    </a:lnTo>
                    <a:lnTo>
                      <a:pt x="498" y="375"/>
                    </a:lnTo>
                    <a:lnTo>
                      <a:pt x="547" y="428"/>
                    </a:lnTo>
                    <a:lnTo>
                      <a:pt x="594" y="481"/>
                    </a:lnTo>
                    <a:lnTo>
                      <a:pt x="639" y="534"/>
                    </a:lnTo>
                    <a:lnTo>
                      <a:pt x="682" y="585"/>
                    </a:lnTo>
                    <a:lnTo>
                      <a:pt x="721" y="633"/>
                    </a:lnTo>
                    <a:lnTo>
                      <a:pt x="741" y="606"/>
                    </a:lnTo>
                    <a:close/>
                  </a:path>
                </a:pathLst>
              </a:custGeom>
              <a:solidFill>
                <a:srgbClr val="000000"/>
              </a:solidFill>
              <a:ln w="28575">
                <a:solidFill>
                  <a:schemeClr val="bg2"/>
                </a:solidFill>
                <a:round/>
                <a:headEnd/>
                <a:tailEnd/>
              </a:ln>
            </p:spPr>
            <p:txBody>
              <a:bodyPr/>
              <a:lstStyle/>
              <a:p>
                <a:endParaRPr lang="en-US"/>
              </a:p>
            </p:txBody>
          </p:sp>
          <p:sp>
            <p:nvSpPr>
              <p:cNvPr id="109" name="Freeform 30"/>
              <p:cNvSpPr>
                <a:spLocks/>
              </p:cNvSpPr>
              <p:nvPr/>
            </p:nvSpPr>
            <p:spPr bwMode="auto">
              <a:xfrm>
                <a:off x="4656" y="1761"/>
                <a:ext cx="198" cy="43"/>
              </a:xfrm>
              <a:custGeom>
                <a:avLst/>
                <a:gdLst>
                  <a:gd name="T0" fmla="*/ 62 w 594"/>
                  <a:gd name="T1" fmla="*/ 11 h 130"/>
                  <a:gd name="T2" fmla="*/ 1 w 594"/>
                  <a:gd name="T3" fmla="*/ 0 h 130"/>
                  <a:gd name="T4" fmla="*/ 0 w 594"/>
                  <a:gd name="T5" fmla="*/ 4 h 130"/>
                  <a:gd name="T6" fmla="*/ 66 w 594"/>
                  <a:gd name="T7" fmla="*/ 14 h 130"/>
                  <a:gd name="T8" fmla="*/ 62 w 594"/>
                  <a:gd name="T9" fmla="*/ 11 h 130"/>
                  <a:gd name="T10" fmla="*/ 0 60000 65536"/>
                  <a:gd name="T11" fmla="*/ 0 60000 65536"/>
                  <a:gd name="T12" fmla="*/ 0 60000 65536"/>
                  <a:gd name="T13" fmla="*/ 0 60000 65536"/>
                  <a:gd name="T14" fmla="*/ 0 60000 65536"/>
                  <a:gd name="T15" fmla="*/ 0 w 594"/>
                  <a:gd name="T16" fmla="*/ 0 h 130"/>
                  <a:gd name="T17" fmla="*/ 594 w 594"/>
                  <a:gd name="T18" fmla="*/ 130 h 130"/>
                </a:gdLst>
                <a:ahLst/>
                <a:cxnLst>
                  <a:cxn ang="T10">
                    <a:pos x="T0" y="T1"/>
                  </a:cxn>
                  <a:cxn ang="T11">
                    <a:pos x="T2" y="T3"/>
                  </a:cxn>
                  <a:cxn ang="T12">
                    <a:pos x="T4" y="T5"/>
                  </a:cxn>
                  <a:cxn ang="T13">
                    <a:pos x="T6" y="T7"/>
                  </a:cxn>
                  <a:cxn ang="T14">
                    <a:pos x="T8" y="T9"/>
                  </a:cxn>
                </a:cxnLst>
                <a:rect l="T15" t="T16" r="T17" b="T18"/>
                <a:pathLst>
                  <a:path w="594" h="130">
                    <a:moveTo>
                      <a:pt x="556" y="103"/>
                    </a:moveTo>
                    <a:lnTo>
                      <a:pt x="7" y="0"/>
                    </a:lnTo>
                    <a:lnTo>
                      <a:pt x="0" y="38"/>
                    </a:lnTo>
                    <a:lnTo>
                      <a:pt x="594" y="130"/>
                    </a:lnTo>
                    <a:lnTo>
                      <a:pt x="556" y="103"/>
                    </a:lnTo>
                    <a:close/>
                  </a:path>
                </a:pathLst>
              </a:custGeom>
              <a:solidFill>
                <a:srgbClr val="000000"/>
              </a:solidFill>
              <a:ln w="28575">
                <a:solidFill>
                  <a:schemeClr val="bg2"/>
                </a:solidFill>
                <a:round/>
                <a:headEnd/>
                <a:tailEnd/>
              </a:ln>
            </p:spPr>
            <p:txBody>
              <a:bodyPr/>
              <a:lstStyle/>
              <a:p>
                <a:endParaRPr lang="en-US"/>
              </a:p>
            </p:txBody>
          </p:sp>
          <p:sp>
            <p:nvSpPr>
              <p:cNvPr id="110" name="Freeform 31"/>
              <p:cNvSpPr>
                <a:spLocks/>
              </p:cNvSpPr>
              <p:nvPr/>
            </p:nvSpPr>
            <p:spPr bwMode="auto">
              <a:xfrm>
                <a:off x="4772" y="1799"/>
                <a:ext cx="82" cy="101"/>
              </a:xfrm>
              <a:custGeom>
                <a:avLst/>
                <a:gdLst>
                  <a:gd name="T0" fmla="*/ 2 w 245"/>
                  <a:gd name="T1" fmla="*/ 34 h 303"/>
                  <a:gd name="T2" fmla="*/ 27 w 245"/>
                  <a:gd name="T3" fmla="*/ 3 h 303"/>
                  <a:gd name="T4" fmla="*/ 27 w 245"/>
                  <a:gd name="T5" fmla="*/ 0 h 303"/>
                  <a:gd name="T6" fmla="*/ 0 w 245"/>
                  <a:gd name="T7" fmla="*/ 32 h 303"/>
                  <a:gd name="T8" fmla="*/ 2 w 245"/>
                  <a:gd name="T9" fmla="*/ 34 h 303"/>
                  <a:gd name="T10" fmla="*/ 0 60000 65536"/>
                  <a:gd name="T11" fmla="*/ 0 60000 65536"/>
                  <a:gd name="T12" fmla="*/ 0 60000 65536"/>
                  <a:gd name="T13" fmla="*/ 0 60000 65536"/>
                  <a:gd name="T14" fmla="*/ 0 60000 65536"/>
                  <a:gd name="T15" fmla="*/ 0 w 245"/>
                  <a:gd name="T16" fmla="*/ 0 h 303"/>
                  <a:gd name="T17" fmla="*/ 245 w 245"/>
                  <a:gd name="T18" fmla="*/ 303 h 303"/>
                </a:gdLst>
                <a:ahLst/>
                <a:cxnLst>
                  <a:cxn ang="T10">
                    <a:pos x="T0" y="T1"/>
                  </a:cxn>
                  <a:cxn ang="T11">
                    <a:pos x="T2" y="T3"/>
                  </a:cxn>
                  <a:cxn ang="T12">
                    <a:pos x="T4" y="T5"/>
                  </a:cxn>
                  <a:cxn ang="T13">
                    <a:pos x="T6" y="T7"/>
                  </a:cxn>
                  <a:cxn ang="T14">
                    <a:pos x="T8" y="T9"/>
                  </a:cxn>
                </a:cxnLst>
                <a:rect l="T15" t="T16" r="T17" b="T18"/>
                <a:pathLst>
                  <a:path w="245" h="303">
                    <a:moveTo>
                      <a:pt x="20" y="303"/>
                    </a:moveTo>
                    <a:lnTo>
                      <a:pt x="245" y="29"/>
                    </a:lnTo>
                    <a:lnTo>
                      <a:pt x="238" y="0"/>
                    </a:lnTo>
                    <a:lnTo>
                      <a:pt x="0" y="290"/>
                    </a:lnTo>
                    <a:lnTo>
                      <a:pt x="20" y="303"/>
                    </a:lnTo>
                    <a:close/>
                  </a:path>
                </a:pathLst>
              </a:custGeom>
              <a:solidFill>
                <a:srgbClr val="000000"/>
              </a:solidFill>
              <a:ln w="28575">
                <a:solidFill>
                  <a:schemeClr val="bg2"/>
                </a:solidFill>
                <a:round/>
                <a:headEnd/>
                <a:tailEnd/>
              </a:ln>
            </p:spPr>
            <p:txBody>
              <a:bodyPr/>
              <a:lstStyle/>
              <a:p>
                <a:endParaRPr lang="en-US"/>
              </a:p>
            </p:txBody>
          </p:sp>
          <p:sp>
            <p:nvSpPr>
              <p:cNvPr id="111" name="Freeform 32"/>
              <p:cNvSpPr>
                <a:spLocks/>
              </p:cNvSpPr>
              <p:nvPr/>
            </p:nvSpPr>
            <p:spPr bwMode="auto">
              <a:xfrm>
                <a:off x="4800" y="1804"/>
                <a:ext cx="57" cy="207"/>
              </a:xfrm>
              <a:custGeom>
                <a:avLst/>
                <a:gdLst>
                  <a:gd name="T0" fmla="*/ 3 w 169"/>
                  <a:gd name="T1" fmla="*/ 69 h 622"/>
                  <a:gd name="T2" fmla="*/ 19 w 169"/>
                  <a:gd name="T3" fmla="*/ 3 h 622"/>
                  <a:gd name="T4" fmla="*/ 19 w 169"/>
                  <a:gd name="T5" fmla="*/ 0 h 622"/>
                  <a:gd name="T6" fmla="*/ 0 w 169"/>
                  <a:gd name="T7" fmla="*/ 66 h 622"/>
                  <a:gd name="T8" fmla="*/ 3 w 169"/>
                  <a:gd name="T9" fmla="*/ 69 h 622"/>
                  <a:gd name="T10" fmla="*/ 0 60000 65536"/>
                  <a:gd name="T11" fmla="*/ 0 60000 65536"/>
                  <a:gd name="T12" fmla="*/ 0 60000 65536"/>
                  <a:gd name="T13" fmla="*/ 0 60000 65536"/>
                  <a:gd name="T14" fmla="*/ 0 60000 65536"/>
                  <a:gd name="T15" fmla="*/ 0 w 169"/>
                  <a:gd name="T16" fmla="*/ 0 h 622"/>
                  <a:gd name="T17" fmla="*/ 169 w 169"/>
                  <a:gd name="T18" fmla="*/ 622 h 622"/>
                </a:gdLst>
                <a:ahLst/>
                <a:cxnLst>
                  <a:cxn ang="T10">
                    <a:pos x="T0" y="T1"/>
                  </a:cxn>
                  <a:cxn ang="T11">
                    <a:pos x="T2" y="T3"/>
                  </a:cxn>
                  <a:cxn ang="T12">
                    <a:pos x="T4" y="T5"/>
                  </a:cxn>
                  <a:cxn ang="T13">
                    <a:pos x="T6" y="T7"/>
                  </a:cxn>
                  <a:cxn ang="T14">
                    <a:pos x="T8" y="T9"/>
                  </a:cxn>
                </a:cxnLst>
                <a:rect l="T15" t="T16" r="T17" b="T18"/>
                <a:pathLst>
                  <a:path w="169" h="622">
                    <a:moveTo>
                      <a:pt x="30" y="622"/>
                    </a:moveTo>
                    <a:lnTo>
                      <a:pt x="169" y="31"/>
                    </a:lnTo>
                    <a:lnTo>
                      <a:pt x="162" y="0"/>
                    </a:lnTo>
                    <a:lnTo>
                      <a:pt x="0" y="596"/>
                    </a:lnTo>
                    <a:lnTo>
                      <a:pt x="30" y="622"/>
                    </a:lnTo>
                    <a:close/>
                  </a:path>
                </a:pathLst>
              </a:custGeom>
              <a:solidFill>
                <a:srgbClr val="000000"/>
              </a:solidFill>
              <a:ln w="28575">
                <a:solidFill>
                  <a:schemeClr val="bg2"/>
                </a:solidFill>
                <a:round/>
                <a:headEnd/>
                <a:tailEnd/>
              </a:ln>
            </p:spPr>
            <p:txBody>
              <a:bodyPr/>
              <a:lstStyle/>
              <a:p>
                <a:endParaRPr lang="en-US"/>
              </a:p>
            </p:txBody>
          </p:sp>
          <p:sp>
            <p:nvSpPr>
              <p:cNvPr id="112" name="Freeform 33"/>
              <p:cNvSpPr>
                <a:spLocks/>
              </p:cNvSpPr>
              <p:nvPr/>
            </p:nvSpPr>
            <p:spPr bwMode="auto">
              <a:xfrm>
                <a:off x="4620" y="1643"/>
                <a:ext cx="173" cy="146"/>
              </a:xfrm>
              <a:custGeom>
                <a:avLst/>
                <a:gdLst>
                  <a:gd name="T0" fmla="*/ 58 w 520"/>
                  <a:gd name="T1" fmla="*/ 49 h 439"/>
                  <a:gd name="T2" fmla="*/ 57 w 520"/>
                  <a:gd name="T3" fmla="*/ 48 h 439"/>
                  <a:gd name="T4" fmla="*/ 56 w 520"/>
                  <a:gd name="T5" fmla="*/ 46 h 439"/>
                  <a:gd name="T6" fmla="*/ 54 w 520"/>
                  <a:gd name="T7" fmla="*/ 44 h 439"/>
                  <a:gd name="T8" fmla="*/ 52 w 520"/>
                  <a:gd name="T9" fmla="*/ 41 h 439"/>
                  <a:gd name="T10" fmla="*/ 49 w 520"/>
                  <a:gd name="T11" fmla="*/ 38 h 439"/>
                  <a:gd name="T12" fmla="*/ 46 w 520"/>
                  <a:gd name="T13" fmla="*/ 34 h 439"/>
                  <a:gd name="T14" fmla="*/ 42 w 520"/>
                  <a:gd name="T15" fmla="*/ 30 h 439"/>
                  <a:gd name="T16" fmla="*/ 38 w 520"/>
                  <a:gd name="T17" fmla="*/ 26 h 439"/>
                  <a:gd name="T18" fmla="*/ 34 w 520"/>
                  <a:gd name="T19" fmla="*/ 22 h 439"/>
                  <a:gd name="T20" fmla="*/ 29 w 520"/>
                  <a:gd name="T21" fmla="*/ 18 h 439"/>
                  <a:gd name="T22" fmla="*/ 25 w 520"/>
                  <a:gd name="T23" fmla="*/ 14 h 439"/>
                  <a:gd name="T24" fmla="*/ 20 w 520"/>
                  <a:gd name="T25" fmla="*/ 10 h 439"/>
                  <a:gd name="T26" fmla="*/ 15 w 520"/>
                  <a:gd name="T27" fmla="*/ 7 h 439"/>
                  <a:gd name="T28" fmla="*/ 10 w 520"/>
                  <a:gd name="T29" fmla="*/ 4 h 439"/>
                  <a:gd name="T30" fmla="*/ 5 w 520"/>
                  <a:gd name="T31" fmla="*/ 2 h 439"/>
                  <a:gd name="T32" fmla="*/ 0 w 520"/>
                  <a:gd name="T33" fmla="*/ 0 h 439"/>
                  <a:gd name="T34" fmla="*/ 0 w 520"/>
                  <a:gd name="T35" fmla="*/ 2 h 439"/>
                  <a:gd name="T36" fmla="*/ 5 w 520"/>
                  <a:gd name="T37" fmla="*/ 4 h 439"/>
                  <a:gd name="T38" fmla="*/ 9 w 520"/>
                  <a:gd name="T39" fmla="*/ 6 h 439"/>
                  <a:gd name="T40" fmla="*/ 14 w 520"/>
                  <a:gd name="T41" fmla="*/ 9 h 439"/>
                  <a:gd name="T42" fmla="*/ 19 w 520"/>
                  <a:gd name="T43" fmla="*/ 12 h 439"/>
                  <a:gd name="T44" fmla="*/ 23 w 520"/>
                  <a:gd name="T45" fmla="*/ 15 h 439"/>
                  <a:gd name="T46" fmla="*/ 28 w 520"/>
                  <a:gd name="T47" fmla="*/ 19 h 439"/>
                  <a:gd name="T48" fmla="*/ 32 w 520"/>
                  <a:gd name="T49" fmla="*/ 23 h 439"/>
                  <a:gd name="T50" fmla="*/ 36 w 520"/>
                  <a:gd name="T51" fmla="*/ 27 h 439"/>
                  <a:gd name="T52" fmla="*/ 40 w 520"/>
                  <a:gd name="T53" fmla="*/ 31 h 439"/>
                  <a:gd name="T54" fmla="*/ 43 w 520"/>
                  <a:gd name="T55" fmla="*/ 35 h 439"/>
                  <a:gd name="T56" fmla="*/ 47 w 520"/>
                  <a:gd name="T57" fmla="*/ 39 h 439"/>
                  <a:gd name="T58" fmla="*/ 49 w 520"/>
                  <a:gd name="T59" fmla="*/ 42 h 439"/>
                  <a:gd name="T60" fmla="*/ 51 w 520"/>
                  <a:gd name="T61" fmla="*/ 44 h 439"/>
                  <a:gd name="T62" fmla="*/ 53 w 520"/>
                  <a:gd name="T63" fmla="*/ 46 h 439"/>
                  <a:gd name="T64" fmla="*/ 54 w 520"/>
                  <a:gd name="T65" fmla="*/ 48 h 439"/>
                  <a:gd name="T66" fmla="*/ 54 w 520"/>
                  <a:gd name="T67" fmla="*/ 48 h 439"/>
                  <a:gd name="T68" fmla="*/ 58 w 520"/>
                  <a:gd name="T69" fmla="*/ 49 h 4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439"/>
                  <a:gd name="T107" fmla="*/ 520 w 520"/>
                  <a:gd name="T108" fmla="*/ 439 h 4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439">
                    <a:moveTo>
                      <a:pt x="520" y="439"/>
                    </a:moveTo>
                    <a:lnTo>
                      <a:pt x="515" y="433"/>
                    </a:lnTo>
                    <a:lnTo>
                      <a:pt x="505" y="418"/>
                    </a:lnTo>
                    <a:lnTo>
                      <a:pt x="489" y="398"/>
                    </a:lnTo>
                    <a:lnTo>
                      <a:pt x="467" y="372"/>
                    </a:lnTo>
                    <a:lnTo>
                      <a:pt x="442" y="342"/>
                    </a:lnTo>
                    <a:lnTo>
                      <a:pt x="413" y="308"/>
                    </a:lnTo>
                    <a:lnTo>
                      <a:pt x="380" y="273"/>
                    </a:lnTo>
                    <a:lnTo>
                      <a:pt x="344" y="236"/>
                    </a:lnTo>
                    <a:lnTo>
                      <a:pt x="306" y="198"/>
                    </a:lnTo>
                    <a:lnTo>
                      <a:pt x="265" y="160"/>
                    </a:lnTo>
                    <a:lnTo>
                      <a:pt x="223" y="125"/>
                    </a:lnTo>
                    <a:lnTo>
                      <a:pt x="178" y="91"/>
                    </a:lnTo>
                    <a:lnTo>
                      <a:pt x="134" y="62"/>
                    </a:lnTo>
                    <a:lnTo>
                      <a:pt x="89" y="35"/>
                    </a:lnTo>
                    <a:lnTo>
                      <a:pt x="44" y="15"/>
                    </a:lnTo>
                    <a:lnTo>
                      <a:pt x="0" y="0"/>
                    </a:lnTo>
                    <a:lnTo>
                      <a:pt x="0" y="18"/>
                    </a:lnTo>
                    <a:lnTo>
                      <a:pt x="41" y="32"/>
                    </a:lnTo>
                    <a:lnTo>
                      <a:pt x="84" y="52"/>
                    </a:lnTo>
                    <a:lnTo>
                      <a:pt x="127" y="78"/>
                    </a:lnTo>
                    <a:lnTo>
                      <a:pt x="170" y="107"/>
                    </a:lnTo>
                    <a:lnTo>
                      <a:pt x="211" y="139"/>
                    </a:lnTo>
                    <a:lnTo>
                      <a:pt x="252" y="174"/>
                    </a:lnTo>
                    <a:lnTo>
                      <a:pt x="290" y="210"/>
                    </a:lnTo>
                    <a:lnTo>
                      <a:pt x="327" y="248"/>
                    </a:lnTo>
                    <a:lnTo>
                      <a:pt x="361" y="283"/>
                    </a:lnTo>
                    <a:lnTo>
                      <a:pt x="392" y="318"/>
                    </a:lnTo>
                    <a:lnTo>
                      <a:pt x="420" y="349"/>
                    </a:lnTo>
                    <a:lnTo>
                      <a:pt x="444" y="377"/>
                    </a:lnTo>
                    <a:lnTo>
                      <a:pt x="463" y="401"/>
                    </a:lnTo>
                    <a:lnTo>
                      <a:pt x="478" y="419"/>
                    </a:lnTo>
                    <a:lnTo>
                      <a:pt x="488" y="432"/>
                    </a:lnTo>
                    <a:lnTo>
                      <a:pt x="491" y="436"/>
                    </a:lnTo>
                    <a:lnTo>
                      <a:pt x="520" y="439"/>
                    </a:lnTo>
                    <a:close/>
                  </a:path>
                </a:pathLst>
              </a:custGeom>
              <a:solidFill>
                <a:srgbClr val="000000"/>
              </a:solidFill>
              <a:ln w="28575">
                <a:solidFill>
                  <a:schemeClr val="bg2"/>
                </a:solidFill>
                <a:round/>
                <a:headEnd/>
                <a:tailEnd/>
              </a:ln>
            </p:spPr>
            <p:txBody>
              <a:bodyPr/>
              <a:lstStyle/>
              <a:p>
                <a:endParaRPr lang="en-US"/>
              </a:p>
            </p:txBody>
          </p:sp>
          <p:sp>
            <p:nvSpPr>
              <p:cNvPr id="113" name="Freeform 34"/>
              <p:cNvSpPr>
                <a:spLocks/>
              </p:cNvSpPr>
              <p:nvPr/>
            </p:nvSpPr>
            <p:spPr bwMode="auto">
              <a:xfrm>
                <a:off x="4635" y="1700"/>
                <a:ext cx="116" cy="82"/>
              </a:xfrm>
              <a:custGeom>
                <a:avLst/>
                <a:gdLst>
                  <a:gd name="T0" fmla="*/ 39 w 346"/>
                  <a:gd name="T1" fmla="*/ 26 h 246"/>
                  <a:gd name="T2" fmla="*/ 39 w 346"/>
                  <a:gd name="T3" fmla="*/ 26 h 246"/>
                  <a:gd name="T4" fmla="*/ 38 w 346"/>
                  <a:gd name="T5" fmla="*/ 25 h 246"/>
                  <a:gd name="T6" fmla="*/ 37 w 346"/>
                  <a:gd name="T7" fmla="*/ 24 h 246"/>
                  <a:gd name="T8" fmla="*/ 36 w 346"/>
                  <a:gd name="T9" fmla="*/ 22 h 246"/>
                  <a:gd name="T10" fmla="*/ 34 w 346"/>
                  <a:gd name="T11" fmla="*/ 20 h 246"/>
                  <a:gd name="T12" fmla="*/ 32 w 346"/>
                  <a:gd name="T13" fmla="*/ 18 h 246"/>
                  <a:gd name="T14" fmla="*/ 30 w 346"/>
                  <a:gd name="T15" fmla="*/ 16 h 246"/>
                  <a:gd name="T16" fmla="*/ 27 w 346"/>
                  <a:gd name="T17" fmla="*/ 13 h 246"/>
                  <a:gd name="T18" fmla="*/ 24 w 346"/>
                  <a:gd name="T19" fmla="*/ 11 h 246"/>
                  <a:gd name="T20" fmla="*/ 21 w 346"/>
                  <a:gd name="T21" fmla="*/ 9 h 246"/>
                  <a:gd name="T22" fmla="*/ 18 w 346"/>
                  <a:gd name="T23" fmla="*/ 7 h 246"/>
                  <a:gd name="T24" fmla="*/ 15 w 346"/>
                  <a:gd name="T25" fmla="*/ 5 h 246"/>
                  <a:gd name="T26" fmla="*/ 12 w 346"/>
                  <a:gd name="T27" fmla="*/ 3 h 246"/>
                  <a:gd name="T28" fmla="*/ 8 w 346"/>
                  <a:gd name="T29" fmla="*/ 2 h 246"/>
                  <a:gd name="T30" fmla="*/ 4 w 346"/>
                  <a:gd name="T31" fmla="*/ 0 h 246"/>
                  <a:gd name="T32" fmla="*/ 0 w 346"/>
                  <a:gd name="T33" fmla="*/ 0 h 246"/>
                  <a:gd name="T34" fmla="*/ 1 w 346"/>
                  <a:gd name="T35" fmla="*/ 3 h 246"/>
                  <a:gd name="T36" fmla="*/ 4 w 346"/>
                  <a:gd name="T37" fmla="*/ 4 h 246"/>
                  <a:gd name="T38" fmla="*/ 8 w 346"/>
                  <a:gd name="T39" fmla="*/ 5 h 246"/>
                  <a:gd name="T40" fmla="*/ 11 w 346"/>
                  <a:gd name="T41" fmla="*/ 6 h 246"/>
                  <a:gd name="T42" fmla="*/ 15 w 346"/>
                  <a:gd name="T43" fmla="*/ 8 h 246"/>
                  <a:gd name="T44" fmla="*/ 18 w 346"/>
                  <a:gd name="T45" fmla="*/ 9 h 246"/>
                  <a:gd name="T46" fmla="*/ 21 w 346"/>
                  <a:gd name="T47" fmla="*/ 11 h 246"/>
                  <a:gd name="T48" fmla="*/ 23 w 346"/>
                  <a:gd name="T49" fmla="*/ 13 h 246"/>
                  <a:gd name="T50" fmla="*/ 26 w 346"/>
                  <a:gd name="T51" fmla="*/ 16 h 246"/>
                  <a:gd name="T52" fmla="*/ 28 w 346"/>
                  <a:gd name="T53" fmla="*/ 18 h 246"/>
                  <a:gd name="T54" fmla="*/ 30 w 346"/>
                  <a:gd name="T55" fmla="*/ 20 h 246"/>
                  <a:gd name="T56" fmla="*/ 32 w 346"/>
                  <a:gd name="T57" fmla="*/ 22 h 246"/>
                  <a:gd name="T58" fmla="*/ 34 w 346"/>
                  <a:gd name="T59" fmla="*/ 24 h 246"/>
                  <a:gd name="T60" fmla="*/ 35 w 346"/>
                  <a:gd name="T61" fmla="*/ 25 h 246"/>
                  <a:gd name="T62" fmla="*/ 36 w 346"/>
                  <a:gd name="T63" fmla="*/ 26 h 246"/>
                  <a:gd name="T64" fmla="*/ 36 w 346"/>
                  <a:gd name="T65" fmla="*/ 27 h 246"/>
                  <a:gd name="T66" fmla="*/ 37 w 346"/>
                  <a:gd name="T67" fmla="*/ 27 h 246"/>
                  <a:gd name="T68" fmla="*/ 39 w 346"/>
                  <a:gd name="T69" fmla="*/ 26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246"/>
                  <a:gd name="T107" fmla="*/ 346 w 346"/>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246">
                    <a:moveTo>
                      <a:pt x="346" y="238"/>
                    </a:moveTo>
                    <a:lnTo>
                      <a:pt x="344" y="234"/>
                    </a:lnTo>
                    <a:lnTo>
                      <a:pt x="337" y="227"/>
                    </a:lnTo>
                    <a:lnTo>
                      <a:pt x="329" y="214"/>
                    </a:lnTo>
                    <a:lnTo>
                      <a:pt x="316" y="199"/>
                    </a:lnTo>
                    <a:lnTo>
                      <a:pt x="302" y="182"/>
                    </a:lnTo>
                    <a:lnTo>
                      <a:pt x="284" y="163"/>
                    </a:lnTo>
                    <a:lnTo>
                      <a:pt x="265" y="141"/>
                    </a:lnTo>
                    <a:lnTo>
                      <a:pt x="243" y="120"/>
                    </a:lnTo>
                    <a:lnTo>
                      <a:pt x="218" y="100"/>
                    </a:lnTo>
                    <a:lnTo>
                      <a:pt x="192" y="79"/>
                    </a:lnTo>
                    <a:lnTo>
                      <a:pt x="164" y="60"/>
                    </a:lnTo>
                    <a:lnTo>
                      <a:pt x="134" y="42"/>
                    </a:lnTo>
                    <a:lnTo>
                      <a:pt x="103" y="26"/>
                    </a:lnTo>
                    <a:lnTo>
                      <a:pt x="70" y="14"/>
                    </a:lnTo>
                    <a:lnTo>
                      <a:pt x="35" y="4"/>
                    </a:lnTo>
                    <a:lnTo>
                      <a:pt x="0" y="0"/>
                    </a:lnTo>
                    <a:lnTo>
                      <a:pt x="8" y="29"/>
                    </a:lnTo>
                    <a:lnTo>
                      <a:pt x="40" y="33"/>
                    </a:lnTo>
                    <a:lnTo>
                      <a:pt x="72" y="42"/>
                    </a:lnTo>
                    <a:lnTo>
                      <a:pt x="102" y="53"/>
                    </a:lnTo>
                    <a:lnTo>
                      <a:pt x="130" y="68"/>
                    </a:lnTo>
                    <a:lnTo>
                      <a:pt x="158" y="84"/>
                    </a:lnTo>
                    <a:lnTo>
                      <a:pt x="184" y="102"/>
                    </a:lnTo>
                    <a:lnTo>
                      <a:pt x="209" y="121"/>
                    </a:lnTo>
                    <a:lnTo>
                      <a:pt x="231" y="141"/>
                    </a:lnTo>
                    <a:lnTo>
                      <a:pt x="251" y="161"/>
                    </a:lnTo>
                    <a:lnTo>
                      <a:pt x="269" y="180"/>
                    </a:lnTo>
                    <a:lnTo>
                      <a:pt x="285" y="197"/>
                    </a:lnTo>
                    <a:lnTo>
                      <a:pt x="299" y="213"/>
                    </a:lnTo>
                    <a:lnTo>
                      <a:pt x="310" y="225"/>
                    </a:lnTo>
                    <a:lnTo>
                      <a:pt x="317" y="236"/>
                    </a:lnTo>
                    <a:lnTo>
                      <a:pt x="323" y="244"/>
                    </a:lnTo>
                    <a:lnTo>
                      <a:pt x="325" y="246"/>
                    </a:lnTo>
                    <a:lnTo>
                      <a:pt x="346" y="238"/>
                    </a:lnTo>
                    <a:close/>
                  </a:path>
                </a:pathLst>
              </a:custGeom>
              <a:solidFill>
                <a:srgbClr val="000000"/>
              </a:solidFill>
              <a:ln w="28575">
                <a:solidFill>
                  <a:schemeClr val="bg2"/>
                </a:solidFill>
                <a:round/>
                <a:headEnd/>
                <a:tailEnd/>
              </a:ln>
            </p:spPr>
            <p:txBody>
              <a:bodyPr/>
              <a:lstStyle/>
              <a:p>
                <a:endParaRPr lang="en-US"/>
              </a:p>
            </p:txBody>
          </p:sp>
          <p:sp>
            <p:nvSpPr>
              <p:cNvPr id="114" name="Freeform 35"/>
              <p:cNvSpPr>
                <a:spLocks/>
              </p:cNvSpPr>
              <p:nvPr/>
            </p:nvSpPr>
            <p:spPr bwMode="auto">
              <a:xfrm>
                <a:off x="4647" y="1740"/>
                <a:ext cx="64" cy="34"/>
              </a:xfrm>
              <a:custGeom>
                <a:avLst/>
                <a:gdLst>
                  <a:gd name="T0" fmla="*/ 21 w 191"/>
                  <a:gd name="T1" fmla="*/ 12 h 100"/>
                  <a:gd name="T2" fmla="*/ 21 w 191"/>
                  <a:gd name="T3" fmla="*/ 11 h 100"/>
                  <a:gd name="T4" fmla="*/ 21 w 191"/>
                  <a:gd name="T5" fmla="*/ 11 h 100"/>
                  <a:gd name="T6" fmla="*/ 20 w 191"/>
                  <a:gd name="T7" fmla="*/ 10 h 100"/>
                  <a:gd name="T8" fmla="*/ 20 w 191"/>
                  <a:gd name="T9" fmla="*/ 9 h 100"/>
                  <a:gd name="T10" fmla="*/ 19 w 191"/>
                  <a:gd name="T11" fmla="*/ 8 h 100"/>
                  <a:gd name="T12" fmla="*/ 18 w 191"/>
                  <a:gd name="T13" fmla="*/ 7 h 100"/>
                  <a:gd name="T14" fmla="*/ 17 w 191"/>
                  <a:gd name="T15" fmla="*/ 6 h 100"/>
                  <a:gd name="T16" fmla="*/ 16 w 191"/>
                  <a:gd name="T17" fmla="*/ 5 h 100"/>
                  <a:gd name="T18" fmla="*/ 14 w 191"/>
                  <a:gd name="T19" fmla="*/ 4 h 100"/>
                  <a:gd name="T20" fmla="*/ 13 w 191"/>
                  <a:gd name="T21" fmla="*/ 3 h 100"/>
                  <a:gd name="T22" fmla="*/ 11 w 191"/>
                  <a:gd name="T23" fmla="*/ 2 h 100"/>
                  <a:gd name="T24" fmla="*/ 9 w 191"/>
                  <a:gd name="T25" fmla="*/ 1 h 100"/>
                  <a:gd name="T26" fmla="*/ 7 w 191"/>
                  <a:gd name="T27" fmla="*/ 1 h 100"/>
                  <a:gd name="T28" fmla="*/ 5 w 191"/>
                  <a:gd name="T29" fmla="*/ 0 h 100"/>
                  <a:gd name="T30" fmla="*/ 2 w 191"/>
                  <a:gd name="T31" fmla="*/ 0 h 100"/>
                  <a:gd name="T32" fmla="*/ 0 w 191"/>
                  <a:gd name="T33" fmla="*/ 0 h 100"/>
                  <a:gd name="T34" fmla="*/ 1 w 191"/>
                  <a:gd name="T35" fmla="*/ 3 h 100"/>
                  <a:gd name="T36" fmla="*/ 5 w 191"/>
                  <a:gd name="T37" fmla="*/ 3 h 100"/>
                  <a:gd name="T38" fmla="*/ 8 w 191"/>
                  <a:gd name="T39" fmla="*/ 3 h 100"/>
                  <a:gd name="T40" fmla="*/ 11 w 191"/>
                  <a:gd name="T41" fmla="*/ 5 h 100"/>
                  <a:gd name="T42" fmla="*/ 14 w 191"/>
                  <a:gd name="T43" fmla="*/ 6 h 100"/>
                  <a:gd name="T44" fmla="*/ 16 w 191"/>
                  <a:gd name="T45" fmla="*/ 8 h 100"/>
                  <a:gd name="T46" fmla="*/ 17 w 191"/>
                  <a:gd name="T47" fmla="*/ 10 h 100"/>
                  <a:gd name="T48" fmla="*/ 18 w 191"/>
                  <a:gd name="T49" fmla="*/ 11 h 100"/>
                  <a:gd name="T50" fmla="*/ 19 w 191"/>
                  <a:gd name="T51" fmla="*/ 12 h 100"/>
                  <a:gd name="T52" fmla="*/ 21 w 191"/>
                  <a:gd name="T53" fmla="*/ 12 h 1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1"/>
                  <a:gd name="T82" fmla="*/ 0 h 100"/>
                  <a:gd name="T83" fmla="*/ 191 w 191"/>
                  <a:gd name="T84" fmla="*/ 100 h 1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1" h="100">
                    <a:moveTo>
                      <a:pt x="191" y="100"/>
                    </a:moveTo>
                    <a:lnTo>
                      <a:pt x="190" y="98"/>
                    </a:lnTo>
                    <a:lnTo>
                      <a:pt x="187" y="94"/>
                    </a:lnTo>
                    <a:lnTo>
                      <a:pt x="183" y="87"/>
                    </a:lnTo>
                    <a:lnTo>
                      <a:pt x="177" y="80"/>
                    </a:lnTo>
                    <a:lnTo>
                      <a:pt x="171" y="72"/>
                    </a:lnTo>
                    <a:lnTo>
                      <a:pt x="162" y="62"/>
                    </a:lnTo>
                    <a:lnTo>
                      <a:pt x="153" y="52"/>
                    </a:lnTo>
                    <a:lnTo>
                      <a:pt x="141" y="43"/>
                    </a:lnTo>
                    <a:lnTo>
                      <a:pt x="128" y="33"/>
                    </a:lnTo>
                    <a:lnTo>
                      <a:pt x="114" y="25"/>
                    </a:lnTo>
                    <a:lnTo>
                      <a:pt x="98" y="16"/>
                    </a:lnTo>
                    <a:lnTo>
                      <a:pt x="81" y="9"/>
                    </a:lnTo>
                    <a:lnTo>
                      <a:pt x="63" y="5"/>
                    </a:lnTo>
                    <a:lnTo>
                      <a:pt x="43" y="0"/>
                    </a:lnTo>
                    <a:lnTo>
                      <a:pt x="22" y="0"/>
                    </a:lnTo>
                    <a:lnTo>
                      <a:pt x="0" y="1"/>
                    </a:lnTo>
                    <a:lnTo>
                      <a:pt x="9" y="24"/>
                    </a:lnTo>
                    <a:lnTo>
                      <a:pt x="44" y="23"/>
                    </a:lnTo>
                    <a:lnTo>
                      <a:pt x="75" y="30"/>
                    </a:lnTo>
                    <a:lnTo>
                      <a:pt x="102" y="41"/>
                    </a:lnTo>
                    <a:lnTo>
                      <a:pt x="124" y="56"/>
                    </a:lnTo>
                    <a:lnTo>
                      <a:pt x="142" y="70"/>
                    </a:lnTo>
                    <a:lnTo>
                      <a:pt x="155" y="84"/>
                    </a:lnTo>
                    <a:lnTo>
                      <a:pt x="163" y="95"/>
                    </a:lnTo>
                    <a:lnTo>
                      <a:pt x="166" y="100"/>
                    </a:lnTo>
                    <a:lnTo>
                      <a:pt x="191" y="100"/>
                    </a:lnTo>
                    <a:close/>
                  </a:path>
                </a:pathLst>
              </a:custGeom>
              <a:solidFill>
                <a:srgbClr val="000000"/>
              </a:solidFill>
              <a:ln w="28575">
                <a:solidFill>
                  <a:schemeClr val="bg2"/>
                </a:solidFill>
                <a:round/>
                <a:headEnd/>
                <a:tailEnd/>
              </a:ln>
            </p:spPr>
            <p:txBody>
              <a:bodyPr/>
              <a:lstStyle/>
              <a:p>
                <a:endParaRPr lang="en-US"/>
              </a:p>
            </p:txBody>
          </p:sp>
          <p:sp>
            <p:nvSpPr>
              <p:cNvPr id="115" name="Freeform 36"/>
              <p:cNvSpPr>
                <a:spLocks/>
              </p:cNvSpPr>
              <p:nvPr/>
            </p:nvSpPr>
            <p:spPr bwMode="auto">
              <a:xfrm>
                <a:off x="4560" y="1610"/>
                <a:ext cx="173" cy="478"/>
              </a:xfrm>
              <a:custGeom>
                <a:avLst/>
                <a:gdLst>
                  <a:gd name="T0" fmla="*/ 17 w 520"/>
                  <a:gd name="T1" fmla="*/ 0 h 1432"/>
                  <a:gd name="T2" fmla="*/ 15 w 520"/>
                  <a:gd name="T3" fmla="*/ 1 h 1432"/>
                  <a:gd name="T4" fmla="*/ 12 w 520"/>
                  <a:gd name="T5" fmla="*/ 4 h 1432"/>
                  <a:gd name="T6" fmla="*/ 9 w 520"/>
                  <a:gd name="T7" fmla="*/ 8 h 1432"/>
                  <a:gd name="T8" fmla="*/ 6 w 520"/>
                  <a:gd name="T9" fmla="*/ 15 h 1432"/>
                  <a:gd name="T10" fmla="*/ 3 w 520"/>
                  <a:gd name="T11" fmla="*/ 25 h 1432"/>
                  <a:gd name="T12" fmla="*/ 1 w 520"/>
                  <a:gd name="T13" fmla="*/ 39 h 1432"/>
                  <a:gd name="T14" fmla="*/ 0 w 520"/>
                  <a:gd name="T15" fmla="*/ 56 h 1432"/>
                  <a:gd name="T16" fmla="*/ 0 w 520"/>
                  <a:gd name="T17" fmla="*/ 66 h 1432"/>
                  <a:gd name="T18" fmla="*/ 1 w 520"/>
                  <a:gd name="T19" fmla="*/ 67 h 1432"/>
                  <a:gd name="T20" fmla="*/ 1 w 520"/>
                  <a:gd name="T21" fmla="*/ 70 h 1432"/>
                  <a:gd name="T22" fmla="*/ 1 w 520"/>
                  <a:gd name="T23" fmla="*/ 76 h 1432"/>
                  <a:gd name="T24" fmla="*/ 3 w 520"/>
                  <a:gd name="T25" fmla="*/ 85 h 1432"/>
                  <a:gd name="T26" fmla="*/ 6 w 520"/>
                  <a:gd name="T27" fmla="*/ 96 h 1432"/>
                  <a:gd name="T28" fmla="*/ 11 w 520"/>
                  <a:gd name="T29" fmla="*/ 108 h 1432"/>
                  <a:gd name="T30" fmla="*/ 20 w 520"/>
                  <a:gd name="T31" fmla="*/ 123 h 1432"/>
                  <a:gd name="T32" fmla="*/ 31 w 520"/>
                  <a:gd name="T33" fmla="*/ 137 h 1432"/>
                  <a:gd name="T34" fmla="*/ 47 w 520"/>
                  <a:gd name="T35" fmla="*/ 152 h 1432"/>
                  <a:gd name="T36" fmla="*/ 58 w 520"/>
                  <a:gd name="T37" fmla="*/ 157 h 1432"/>
                  <a:gd name="T38" fmla="*/ 41 w 520"/>
                  <a:gd name="T39" fmla="*/ 143 h 1432"/>
                  <a:gd name="T40" fmla="*/ 28 w 520"/>
                  <a:gd name="T41" fmla="*/ 129 h 1432"/>
                  <a:gd name="T42" fmla="*/ 19 w 520"/>
                  <a:gd name="T43" fmla="*/ 115 h 1432"/>
                  <a:gd name="T44" fmla="*/ 13 w 520"/>
                  <a:gd name="T45" fmla="*/ 102 h 1432"/>
                  <a:gd name="T46" fmla="*/ 9 w 520"/>
                  <a:gd name="T47" fmla="*/ 90 h 1432"/>
                  <a:gd name="T48" fmla="*/ 6 w 520"/>
                  <a:gd name="T49" fmla="*/ 80 h 1432"/>
                  <a:gd name="T50" fmla="*/ 5 w 520"/>
                  <a:gd name="T51" fmla="*/ 72 h 1432"/>
                  <a:gd name="T52" fmla="*/ 5 w 520"/>
                  <a:gd name="T53" fmla="*/ 67 h 1432"/>
                  <a:gd name="T54" fmla="*/ 5 w 520"/>
                  <a:gd name="T55" fmla="*/ 67 h 1432"/>
                  <a:gd name="T56" fmla="*/ 5 w 520"/>
                  <a:gd name="T57" fmla="*/ 67 h 1432"/>
                  <a:gd name="T58" fmla="*/ 6 w 520"/>
                  <a:gd name="T59" fmla="*/ 34 h 1432"/>
                  <a:gd name="T60" fmla="*/ 11 w 520"/>
                  <a:gd name="T61" fmla="*/ 15 h 1432"/>
                  <a:gd name="T62" fmla="*/ 17 w 520"/>
                  <a:gd name="T63" fmla="*/ 6 h 1432"/>
                  <a:gd name="T64" fmla="*/ 19 w 520"/>
                  <a:gd name="T65" fmla="*/ 4 h 14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0"/>
                  <a:gd name="T100" fmla="*/ 0 h 1432"/>
                  <a:gd name="T101" fmla="*/ 520 w 520"/>
                  <a:gd name="T102" fmla="*/ 1432 h 14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0" h="1432">
                    <a:moveTo>
                      <a:pt x="156" y="0"/>
                    </a:moveTo>
                    <a:lnTo>
                      <a:pt x="153" y="1"/>
                    </a:lnTo>
                    <a:lnTo>
                      <a:pt x="147" y="5"/>
                    </a:lnTo>
                    <a:lnTo>
                      <a:pt x="137" y="12"/>
                    </a:lnTo>
                    <a:lnTo>
                      <a:pt x="126" y="21"/>
                    </a:lnTo>
                    <a:lnTo>
                      <a:pt x="112" y="35"/>
                    </a:lnTo>
                    <a:lnTo>
                      <a:pt x="98" y="53"/>
                    </a:lnTo>
                    <a:lnTo>
                      <a:pt x="82" y="76"/>
                    </a:lnTo>
                    <a:lnTo>
                      <a:pt x="67" y="104"/>
                    </a:lnTo>
                    <a:lnTo>
                      <a:pt x="52" y="138"/>
                    </a:lnTo>
                    <a:lnTo>
                      <a:pt x="37" y="180"/>
                    </a:lnTo>
                    <a:lnTo>
                      <a:pt x="26" y="228"/>
                    </a:lnTo>
                    <a:lnTo>
                      <a:pt x="15" y="283"/>
                    </a:lnTo>
                    <a:lnTo>
                      <a:pt x="7" y="347"/>
                    </a:lnTo>
                    <a:lnTo>
                      <a:pt x="1" y="420"/>
                    </a:lnTo>
                    <a:lnTo>
                      <a:pt x="0" y="502"/>
                    </a:lnTo>
                    <a:lnTo>
                      <a:pt x="2" y="593"/>
                    </a:lnTo>
                    <a:lnTo>
                      <a:pt x="3" y="595"/>
                    </a:lnTo>
                    <a:lnTo>
                      <a:pt x="6" y="600"/>
                    </a:lnTo>
                    <a:lnTo>
                      <a:pt x="7" y="604"/>
                    </a:lnTo>
                    <a:lnTo>
                      <a:pt x="8" y="606"/>
                    </a:lnTo>
                    <a:lnTo>
                      <a:pt x="8" y="625"/>
                    </a:lnTo>
                    <a:lnTo>
                      <a:pt x="9" y="650"/>
                    </a:lnTo>
                    <a:lnTo>
                      <a:pt x="12" y="682"/>
                    </a:lnTo>
                    <a:lnTo>
                      <a:pt x="16" y="719"/>
                    </a:lnTo>
                    <a:lnTo>
                      <a:pt x="25" y="761"/>
                    </a:lnTo>
                    <a:lnTo>
                      <a:pt x="36" y="808"/>
                    </a:lnTo>
                    <a:lnTo>
                      <a:pt x="52" y="860"/>
                    </a:lnTo>
                    <a:lnTo>
                      <a:pt x="74" y="915"/>
                    </a:lnTo>
                    <a:lnTo>
                      <a:pt x="101" y="974"/>
                    </a:lnTo>
                    <a:lnTo>
                      <a:pt x="134" y="1034"/>
                    </a:lnTo>
                    <a:lnTo>
                      <a:pt x="176" y="1098"/>
                    </a:lnTo>
                    <a:lnTo>
                      <a:pt x="224" y="1163"/>
                    </a:lnTo>
                    <a:lnTo>
                      <a:pt x="282" y="1230"/>
                    </a:lnTo>
                    <a:lnTo>
                      <a:pt x="349" y="1297"/>
                    </a:lnTo>
                    <a:lnTo>
                      <a:pt x="425" y="1365"/>
                    </a:lnTo>
                    <a:lnTo>
                      <a:pt x="513" y="1432"/>
                    </a:lnTo>
                    <a:lnTo>
                      <a:pt x="520" y="1411"/>
                    </a:lnTo>
                    <a:lnTo>
                      <a:pt x="440" y="1349"/>
                    </a:lnTo>
                    <a:lnTo>
                      <a:pt x="371" y="1286"/>
                    </a:lnTo>
                    <a:lnTo>
                      <a:pt x="309" y="1223"/>
                    </a:lnTo>
                    <a:lnTo>
                      <a:pt x="256" y="1159"/>
                    </a:lnTo>
                    <a:lnTo>
                      <a:pt x="212" y="1096"/>
                    </a:lnTo>
                    <a:lnTo>
                      <a:pt x="173" y="1034"/>
                    </a:lnTo>
                    <a:lnTo>
                      <a:pt x="142" y="974"/>
                    </a:lnTo>
                    <a:lnTo>
                      <a:pt x="115" y="915"/>
                    </a:lnTo>
                    <a:lnTo>
                      <a:pt x="95" y="861"/>
                    </a:lnTo>
                    <a:lnTo>
                      <a:pt x="79" y="809"/>
                    </a:lnTo>
                    <a:lnTo>
                      <a:pt x="66" y="761"/>
                    </a:lnTo>
                    <a:lnTo>
                      <a:pt x="58" y="719"/>
                    </a:lnTo>
                    <a:lnTo>
                      <a:pt x="52" y="682"/>
                    </a:lnTo>
                    <a:lnTo>
                      <a:pt x="49" y="650"/>
                    </a:lnTo>
                    <a:lnTo>
                      <a:pt x="47" y="624"/>
                    </a:lnTo>
                    <a:lnTo>
                      <a:pt x="47" y="606"/>
                    </a:lnTo>
                    <a:lnTo>
                      <a:pt x="47" y="605"/>
                    </a:lnTo>
                    <a:lnTo>
                      <a:pt x="47" y="604"/>
                    </a:lnTo>
                    <a:lnTo>
                      <a:pt x="47" y="603"/>
                    </a:lnTo>
                    <a:lnTo>
                      <a:pt x="47" y="602"/>
                    </a:lnTo>
                    <a:lnTo>
                      <a:pt x="45" y="439"/>
                    </a:lnTo>
                    <a:lnTo>
                      <a:pt x="57" y="310"/>
                    </a:lnTo>
                    <a:lnTo>
                      <a:pt x="76" y="211"/>
                    </a:lnTo>
                    <a:lnTo>
                      <a:pt x="100" y="137"/>
                    </a:lnTo>
                    <a:lnTo>
                      <a:pt x="126" y="87"/>
                    </a:lnTo>
                    <a:lnTo>
                      <a:pt x="149" y="57"/>
                    </a:lnTo>
                    <a:lnTo>
                      <a:pt x="166" y="41"/>
                    </a:lnTo>
                    <a:lnTo>
                      <a:pt x="173" y="36"/>
                    </a:lnTo>
                    <a:lnTo>
                      <a:pt x="156" y="0"/>
                    </a:lnTo>
                    <a:close/>
                  </a:path>
                </a:pathLst>
              </a:custGeom>
              <a:solidFill>
                <a:srgbClr val="000000"/>
              </a:solidFill>
              <a:ln w="28575">
                <a:solidFill>
                  <a:schemeClr val="bg2"/>
                </a:solidFill>
                <a:round/>
                <a:headEnd/>
                <a:tailEnd/>
              </a:ln>
            </p:spPr>
            <p:txBody>
              <a:bodyPr/>
              <a:lstStyle/>
              <a:p>
                <a:endParaRPr lang="en-US"/>
              </a:p>
            </p:txBody>
          </p:sp>
          <p:sp>
            <p:nvSpPr>
              <p:cNvPr id="116" name="Freeform 37"/>
              <p:cNvSpPr>
                <a:spLocks/>
              </p:cNvSpPr>
              <p:nvPr/>
            </p:nvSpPr>
            <p:spPr bwMode="auto">
              <a:xfrm>
                <a:off x="4595" y="1687"/>
                <a:ext cx="32" cy="149"/>
              </a:xfrm>
              <a:custGeom>
                <a:avLst/>
                <a:gdLst>
                  <a:gd name="T0" fmla="*/ 11 w 97"/>
                  <a:gd name="T1" fmla="*/ 0 h 446"/>
                  <a:gd name="T2" fmla="*/ 10 w 97"/>
                  <a:gd name="T3" fmla="*/ 0 h 446"/>
                  <a:gd name="T4" fmla="*/ 9 w 97"/>
                  <a:gd name="T5" fmla="*/ 0 h 446"/>
                  <a:gd name="T6" fmla="*/ 8 w 97"/>
                  <a:gd name="T7" fmla="*/ 0 h 446"/>
                  <a:gd name="T8" fmla="*/ 7 w 97"/>
                  <a:gd name="T9" fmla="*/ 1 h 446"/>
                  <a:gd name="T10" fmla="*/ 6 w 97"/>
                  <a:gd name="T11" fmla="*/ 3 h 446"/>
                  <a:gd name="T12" fmla="*/ 4 w 97"/>
                  <a:gd name="T13" fmla="*/ 6 h 446"/>
                  <a:gd name="T14" fmla="*/ 3 w 97"/>
                  <a:gd name="T15" fmla="*/ 10 h 446"/>
                  <a:gd name="T16" fmla="*/ 2 w 97"/>
                  <a:gd name="T17" fmla="*/ 16 h 446"/>
                  <a:gd name="T18" fmla="*/ 1 w 97"/>
                  <a:gd name="T19" fmla="*/ 22 h 446"/>
                  <a:gd name="T20" fmla="*/ 1 w 97"/>
                  <a:gd name="T21" fmla="*/ 29 h 446"/>
                  <a:gd name="T22" fmla="*/ 0 w 97"/>
                  <a:gd name="T23" fmla="*/ 37 h 446"/>
                  <a:gd name="T24" fmla="*/ 0 w 97"/>
                  <a:gd name="T25" fmla="*/ 45 h 446"/>
                  <a:gd name="T26" fmla="*/ 3 w 97"/>
                  <a:gd name="T27" fmla="*/ 50 h 446"/>
                  <a:gd name="T28" fmla="*/ 3 w 97"/>
                  <a:gd name="T29" fmla="*/ 37 h 446"/>
                  <a:gd name="T30" fmla="*/ 4 w 97"/>
                  <a:gd name="T31" fmla="*/ 27 h 446"/>
                  <a:gd name="T32" fmla="*/ 5 w 97"/>
                  <a:gd name="T33" fmla="*/ 19 h 446"/>
                  <a:gd name="T34" fmla="*/ 7 w 97"/>
                  <a:gd name="T35" fmla="*/ 13 h 446"/>
                  <a:gd name="T36" fmla="*/ 8 w 97"/>
                  <a:gd name="T37" fmla="*/ 9 h 446"/>
                  <a:gd name="T38" fmla="*/ 9 w 97"/>
                  <a:gd name="T39" fmla="*/ 6 h 446"/>
                  <a:gd name="T40" fmla="*/ 10 w 97"/>
                  <a:gd name="T41" fmla="*/ 5 h 446"/>
                  <a:gd name="T42" fmla="*/ 11 w 97"/>
                  <a:gd name="T43" fmla="*/ 4 h 446"/>
                  <a:gd name="T44" fmla="*/ 11 w 97"/>
                  <a:gd name="T45" fmla="*/ 4 h 446"/>
                  <a:gd name="T46" fmla="*/ 10 w 97"/>
                  <a:gd name="T47" fmla="*/ 4 h 446"/>
                  <a:gd name="T48" fmla="*/ 10 w 97"/>
                  <a:gd name="T49" fmla="*/ 4 h 446"/>
                  <a:gd name="T50" fmla="*/ 10 w 97"/>
                  <a:gd name="T51" fmla="*/ 4 h 446"/>
                  <a:gd name="T52" fmla="*/ 11 w 97"/>
                  <a:gd name="T53" fmla="*/ 0 h 4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
                  <a:gd name="T82" fmla="*/ 0 h 446"/>
                  <a:gd name="T83" fmla="*/ 97 w 97"/>
                  <a:gd name="T84" fmla="*/ 446 h 4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 h="446">
                    <a:moveTo>
                      <a:pt x="97" y="0"/>
                    </a:moveTo>
                    <a:lnTo>
                      <a:pt x="93" y="0"/>
                    </a:lnTo>
                    <a:lnTo>
                      <a:pt x="85" y="0"/>
                    </a:lnTo>
                    <a:lnTo>
                      <a:pt x="77" y="4"/>
                    </a:lnTo>
                    <a:lnTo>
                      <a:pt x="67" y="10"/>
                    </a:lnTo>
                    <a:lnTo>
                      <a:pt x="53" y="30"/>
                    </a:lnTo>
                    <a:lnTo>
                      <a:pt x="39" y="57"/>
                    </a:lnTo>
                    <a:lnTo>
                      <a:pt x="27" y="94"/>
                    </a:lnTo>
                    <a:lnTo>
                      <a:pt x="17" y="140"/>
                    </a:lnTo>
                    <a:lnTo>
                      <a:pt x="10" y="194"/>
                    </a:lnTo>
                    <a:lnTo>
                      <a:pt x="5" y="257"/>
                    </a:lnTo>
                    <a:lnTo>
                      <a:pt x="2" y="328"/>
                    </a:lnTo>
                    <a:lnTo>
                      <a:pt x="0" y="407"/>
                    </a:lnTo>
                    <a:lnTo>
                      <a:pt x="28" y="446"/>
                    </a:lnTo>
                    <a:lnTo>
                      <a:pt x="31" y="330"/>
                    </a:lnTo>
                    <a:lnTo>
                      <a:pt x="39" y="238"/>
                    </a:lnTo>
                    <a:lnTo>
                      <a:pt x="49" y="167"/>
                    </a:lnTo>
                    <a:lnTo>
                      <a:pt x="62" y="115"/>
                    </a:lnTo>
                    <a:lnTo>
                      <a:pt x="74" y="77"/>
                    </a:lnTo>
                    <a:lnTo>
                      <a:pt x="85" y="54"/>
                    </a:lnTo>
                    <a:lnTo>
                      <a:pt x="93" y="42"/>
                    </a:lnTo>
                    <a:lnTo>
                      <a:pt x="96" y="38"/>
                    </a:lnTo>
                    <a:lnTo>
                      <a:pt x="95" y="38"/>
                    </a:lnTo>
                    <a:lnTo>
                      <a:pt x="94" y="39"/>
                    </a:lnTo>
                    <a:lnTo>
                      <a:pt x="92" y="39"/>
                    </a:lnTo>
                    <a:lnTo>
                      <a:pt x="97" y="0"/>
                    </a:lnTo>
                    <a:close/>
                  </a:path>
                </a:pathLst>
              </a:custGeom>
              <a:solidFill>
                <a:srgbClr val="000000"/>
              </a:solidFill>
              <a:ln w="28575">
                <a:solidFill>
                  <a:schemeClr val="bg2"/>
                </a:solidFill>
                <a:round/>
                <a:headEnd/>
                <a:tailEnd/>
              </a:ln>
            </p:spPr>
            <p:txBody>
              <a:bodyPr/>
              <a:lstStyle/>
              <a:p>
                <a:endParaRPr lang="en-US"/>
              </a:p>
            </p:txBody>
          </p:sp>
          <p:sp>
            <p:nvSpPr>
              <p:cNvPr id="117" name="Freeform 38"/>
              <p:cNvSpPr>
                <a:spLocks/>
              </p:cNvSpPr>
              <p:nvPr/>
            </p:nvSpPr>
            <p:spPr bwMode="auto">
              <a:xfrm>
                <a:off x="4604" y="1730"/>
                <a:ext cx="39" cy="106"/>
              </a:xfrm>
              <a:custGeom>
                <a:avLst/>
                <a:gdLst>
                  <a:gd name="T0" fmla="*/ 11 w 117"/>
                  <a:gd name="T1" fmla="*/ 0 h 318"/>
                  <a:gd name="T2" fmla="*/ 11 w 117"/>
                  <a:gd name="T3" fmla="*/ 0 h 318"/>
                  <a:gd name="T4" fmla="*/ 10 w 117"/>
                  <a:gd name="T5" fmla="*/ 1 h 318"/>
                  <a:gd name="T6" fmla="*/ 8 w 117"/>
                  <a:gd name="T7" fmla="*/ 4 h 318"/>
                  <a:gd name="T8" fmla="*/ 6 w 117"/>
                  <a:gd name="T9" fmla="*/ 7 h 318"/>
                  <a:gd name="T10" fmla="*/ 4 w 117"/>
                  <a:gd name="T11" fmla="*/ 11 h 318"/>
                  <a:gd name="T12" fmla="*/ 2 w 117"/>
                  <a:gd name="T13" fmla="*/ 17 h 318"/>
                  <a:gd name="T14" fmla="*/ 1 w 117"/>
                  <a:gd name="T15" fmla="*/ 25 h 318"/>
                  <a:gd name="T16" fmla="*/ 0 w 117"/>
                  <a:gd name="T17" fmla="*/ 35 h 318"/>
                  <a:gd name="T18" fmla="*/ 2 w 117"/>
                  <a:gd name="T19" fmla="*/ 35 h 318"/>
                  <a:gd name="T20" fmla="*/ 2 w 117"/>
                  <a:gd name="T21" fmla="*/ 26 h 318"/>
                  <a:gd name="T22" fmla="*/ 4 w 117"/>
                  <a:gd name="T23" fmla="*/ 19 h 318"/>
                  <a:gd name="T24" fmla="*/ 6 w 117"/>
                  <a:gd name="T25" fmla="*/ 14 h 318"/>
                  <a:gd name="T26" fmla="*/ 8 w 117"/>
                  <a:gd name="T27" fmla="*/ 10 h 318"/>
                  <a:gd name="T28" fmla="*/ 10 w 117"/>
                  <a:gd name="T29" fmla="*/ 7 h 318"/>
                  <a:gd name="T30" fmla="*/ 11 w 117"/>
                  <a:gd name="T31" fmla="*/ 5 h 318"/>
                  <a:gd name="T32" fmla="*/ 13 w 117"/>
                  <a:gd name="T33" fmla="*/ 4 h 318"/>
                  <a:gd name="T34" fmla="*/ 13 w 117"/>
                  <a:gd name="T35" fmla="*/ 4 h 318"/>
                  <a:gd name="T36" fmla="*/ 11 w 117"/>
                  <a:gd name="T37" fmla="*/ 0 h 3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318"/>
                  <a:gd name="T59" fmla="*/ 117 w 117"/>
                  <a:gd name="T60" fmla="*/ 318 h 3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318">
                    <a:moveTo>
                      <a:pt x="103" y="0"/>
                    </a:moveTo>
                    <a:lnTo>
                      <a:pt x="98" y="4"/>
                    </a:lnTo>
                    <a:lnTo>
                      <a:pt x="86" y="13"/>
                    </a:lnTo>
                    <a:lnTo>
                      <a:pt x="70" y="32"/>
                    </a:lnTo>
                    <a:lnTo>
                      <a:pt x="52" y="60"/>
                    </a:lnTo>
                    <a:lnTo>
                      <a:pt x="34" y="101"/>
                    </a:lnTo>
                    <a:lnTo>
                      <a:pt x="18" y="157"/>
                    </a:lnTo>
                    <a:lnTo>
                      <a:pt x="5" y="228"/>
                    </a:lnTo>
                    <a:lnTo>
                      <a:pt x="0" y="318"/>
                    </a:lnTo>
                    <a:lnTo>
                      <a:pt x="17" y="314"/>
                    </a:lnTo>
                    <a:lnTo>
                      <a:pt x="22" y="234"/>
                    </a:lnTo>
                    <a:lnTo>
                      <a:pt x="34" y="172"/>
                    </a:lnTo>
                    <a:lnTo>
                      <a:pt x="50" y="123"/>
                    </a:lnTo>
                    <a:lnTo>
                      <a:pt x="68" y="88"/>
                    </a:lnTo>
                    <a:lnTo>
                      <a:pt x="86" y="63"/>
                    </a:lnTo>
                    <a:lnTo>
                      <a:pt x="101" y="47"/>
                    </a:lnTo>
                    <a:lnTo>
                      <a:pt x="113" y="40"/>
                    </a:lnTo>
                    <a:lnTo>
                      <a:pt x="117" y="38"/>
                    </a:lnTo>
                    <a:lnTo>
                      <a:pt x="103" y="0"/>
                    </a:lnTo>
                    <a:close/>
                  </a:path>
                </a:pathLst>
              </a:custGeom>
              <a:solidFill>
                <a:srgbClr val="000000"/>
              </a:solidFill>
              <a:ln w="28575">
                <a:solidFill>
                  <a:schemeClr val="bg2"/>
                </a:solidFill>
                <a:round/>
                <a:headEnd/>
                <a:tailEnd/>
              </a:ln>
            </p:spPr>
            <p:txBody>
              <a:bodyPr/>
              <a:lstStyle/>
              <a:p>
                <a:endParaRPr lang="en-US"/>
              </a:p>
            </p:txBody>
          </p:sp>
          <p:sp>
            <p:nvSpPr>
              <p:cNvPr id="118" name="Freeform 39"/>
              <p:cNvSpPr>
                <a:spLocks/>
              </p:cNvSpPr>
              <p:nvPr/>
            </p:nvSpPr>
            <p:spPr bwMode="auto">
              <a:xfrm>
                <a:off x="4609" y="1767"/>
                <a:ext cx="53" cy="107"/>
              </a:xfrm>
              <a:custGeom>
                <a:avLst/>
                <a:gdLst>
                  <a:gd name="T0" fmla="*/ 15 w 158"/>
                  <a:gd name="T1" fmla="*/ 0 h 322"/>
                  <a:gd name="T2" fmla="*/ 14 w 158"/>
                  <a:gd name="T3" fmla="*/ 1 h 322"/>
                  <a:gd name="T4" fmla="*/ 12 w 158"/>
                  <a:gd name="T5" fmla="*/ 3 h 322"/>
                  <a:gd name="T6" fmla="*/ 10 w 158"/>
                  <a:gd name="T7" fmla="*/ 6 h 322"/>
                  <a:gd name="T8" fmla="*/ 8 w 158"/>
                  <a:gd name="T9" fmla="*/ 11 h 322"/>
                  <a:gd name="T10" fmla="*/ 5 w 158"/>
                  <a:gd name="T11" fmla="*/ 16 h 322"/>
                  <a:gd name="T12" fmla="*/ 3 w 158"/>
                  <a:gd name="T13" fmla="*/ 22 h 322"/>
                  <a:gd name="T14" fmla="*/ 1 w 158"/>
                  <a:gd name="T15" fmla="*/ 29 h 322"/>
                  <a:gd name="T16" fmla="*/ 0 w 158"/>
                  <a:gd name="T17" fmla="*/ 36 h 322"/>
                  <a:gd name="T18" fmla="*/ 3 w 158"/>
                  <a:gd name="T19" fmla="*/ 33 h 322"/>
                  <a:gd name="T20" fmla="*/ 4 w 158"/>
                  <a:gd name="T21" fmla="*/ 27 h 322"/>
                  <a:gd name="T22" fmla="*/ 6 w 158"/>
                  <a:gd name="T23" fmla="*/ 21 h 322"/>
                  <a:gd name="T24" fmla="*/ 8 w 158"/>
                  <a:gd name="T25" fmla="*/ 16 h 322"/>
                  <a:gd name="T26" fmla="*/ 11 w 158"/>
                  <a:gd name="T27" fmla="*/ 12 h 322"/>
                  <a:gd name="T28" fmla="*/ 13 w 158"/>
                  <a:gd name="T29" fmla="*/ 8 h 322"/>
                  <a:gd name="T30" fmla="*/ 16 w 158"/>
                  <a:gd name="T31" fmla="*/ 6 h 322"/>
                  <a:gd name="T32" fmla="*/ 17 w 158"/>
                  <a:gd name="T33" fmla="*/ 4 h 322"/>
                  <a:gd name="T34" fmla="*/ 18 w 158"/>
                  <a:gd name="T35" fmla="*/ 3 h 322"/>
                  <a:gd name="T36" fmla="*/ 15 w 158"/>
                  <a:gd name="T37" fmla="*/ 0 h 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8"/>
                  <a:gd name="T58" fmla="*/ 0 h 322"/>
                  <a:gd name="T59" fmla="*/ 158 w 158"/>
                  <a:gd name="T60" fmla="*/ 322 h 3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8" h="322">
                    <a:moveTo>
                      <a:pt x="131" y="0"/>
                    </a:moveTo>
                    <a:lnTo>
                      <a:pt x="124" y="9"/>
                    </a:lnTo>
                    <a:lnTo>
                      <a:pt x="110" y="29"/>
                    </a:lnTo>
                    <a:lnTo>
                      <a:pt x="91" y="58"/>
                    </a:lnTo>
                    <a:lnTo>
                      <a:pt x="69" y="99"/>
                    </a:lnTo>
                    <a:lnTo>
                      <a:pt x="47" y="146"/>
                    </a:lnTo>
                    <a:lnTo>
                      <a:pt x="27" y="200"/>
                    </a:lnTo>
                    <a:lnTo>
                      <a:pt x="10" y="259"/>
                    </a:lnTo>
                    <a:lnTo>
                      <a:pt x="0" y="322"/>
                    </a:lnTo>
                    <a:lnTo>
                      <a:pt x="27" y="297"/>
                    </a:lnTo>
                    <a:lnTo>
                      <a:pt x="36" y="240"/>
                    </a:lnTo>
                    <a:lnTo>
                      <a:pt x="53" y="188"/>
                    </a:lnTo>
                    <a:lnTo>
                      <a:pt x="73" y="144"/>
                    </a:lnTo>
                    <a:lnTo>
                      <a:pt x="97" y="104"/>
                    </a:lnTo>
                    <a:lnTo>
                      <a:pt x="119" y="73"/>
                    </a:lnTo>
                    <a:lnTo>
                      <a:pt x="139" y="50"/>
                    </a:lnTo>
                    <a:lnTo>
                      <a:pt x="153" y="35"/>
                    </a:lnTo>
                    <a:lnTo>
                      <a:pt x="158" y="30"/>
                    </a:lnTo>
                    <a:lnTo>
                      <a:pt x="131" y="0"/>
                    </a:lnTo>
                    <a:close/>
                  </a:path>
                </a:pathLst>
              </a:custGeom>
              <a:solidFill>
                <a:srgbClr val="000000"/>
              </a:solidFill>
              <a:ln w="28575">
                <a:solidFill>
                  <a:schemeClr val="bg2"/>
                </a:solidFill>
                <a:round/>
                <a:headEnd/>
                <a:tailEnd/>
              </a:ln>
            </p:spPr>
            <p:txBody>
              <a:bodyPr/>
              <a:lstStyle/>
              <a:p>
                <a:endParaRPr lang="en-US"/>
              </a:p>
            </p:txBody>
          </p:sp>
          <p:sp>
            <p:nvSpPr>
              <p:cNvPr id="119" name="Freeform 40"/>
              <p:cNvSpPr>
                <a:spLocks/>
              </p:cNvSpPr>
              <p:nvPr/>
            </p:nvSpPr>
            <p:spPr bwMode="auto">
              <a:xfrm>
                <a:off x="4615" y="1825"/>
                <a:ext cx="53" cy="86"/>
              </a:xfrm>
              <a:custGeom>
                <a:avLst/>
                <a:gdLst>
                  <a:gd name="T0" fmla="*/ 16 w 159"/>
                  <a:gd name="T1" fmla="*/ 0 h 257"/>
                  <a:gd name="T2" fmla="*/ 15 w 159"/>
                  <a:gd name="T3" fmla="*/ 1 h 257"/>
                  <a:gd name="T4" fmla="*/ 14 w 159"/>
                  <a:gd name="T5" fmla="*/ 3 h 257"/>
                  <a:gd name="T6" fmla="*/ 11 w 159"/>
                  <a:gd name="T7" fmla="*/ 7 h 257"/>
                  <a:gd name="T8" fmla="*/ 8 w 159"/>
                  <a:gd name="T9" fmla="*/ 11 h 257"/>
                  <a:gd name="T10" fmla="*/ 6 w 159"/>
                  <a:gd name="T11" fmla="*/ 16 h 257"/>
                  <a:gd name="T12" fmla="*/ 3 w 159"/>
                  <a:gd name="T13" fmla="*/ 20 h 257"/>
                  <a:gd name="T14" fmla="*/ 1 w 159"/>
                  <a:gd name="T15" fmla="*/ 25 h 257"/>
                  <a:gd name="T16" fmla="*/ 0 w 159"/>
                  <a:gd name="T17" fmla="*/ 29 h 257"/>
                  <a:gd name="T18" fmla="*/ 3 w 159"/>
                  <a:gd name="T19" fmla="*/ 27 h 257"/>
                  <a:gd name="T20" fmla="*/ 4 w 159"/>
                  <a:gd name="T21" fmla="*/ 24 h 257"/>
                  <a:gd name="T22" fmla="*/ 5 w 159"/>
                  <a:gd name="T23" fmla="*/ 21 h 257"/>
                  <a:gd name="T24" fmla="*/ 7 w 159"/>
                  <a:gd name="T25" fmla="*/ 18 h 257"/>
                  <a:gd name="T26" fmla="*/ 9 w 159"/>
                  <a:gd name="T27" fmla="*/ 14 h 257"/>
                  <a:gd name="T28" fmla="*/ 11 w 159"/>
                  <a:gd name="T29" fmla="*/ 11 h 257"/>
                  <a:gd name="T30" fmla="*/ 14 w 159"/>
                  <a:gd name="T31" fmla="*/ 9 h 257"/>
                  <a:gd name="T32" fmla="*/ 16 w 159"/>
                  <a:gd name="T33" fmla="*/ 6 h 257"/>
                  <a:gd name="T34" fmla="*/ 18 w 159"/>
                  <a:gd name="T35" fmla="*/ 4 h 257"/>
                  <a:gd name="T36" fmla="*/ 16 w 159"/>
                  <a:gd name="T37" fmla="*/ 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257"/>
                  <a:gd name="T59" fmla="*/ 159 w 15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257">
                    <a:moveTo>
                      <a:pt x="147" y="0"/>
                    </a:moveTo>
                    <a:lnTo>
                      <a:pt x="139" y="10"/>
                    </a:lnTo>
                    <a:lnTo>
                      <a:pt x="123" y="31"/>
                    </a:lnTo>
                    <a:lnTo>
                      <a:pt x="101" y="61"/>
                    </a:lnTo>
                    <a:lnTo>
                      <a:pt x="75" y="98"/>
                    </a:lnTo>
                    <a:lnTo>
                      <a:pt x="50" y="139"/>
                    </a:lnTo>
                    <a:lnTo>
                      <a:pt x="27" y="180"/>
                    </a:lnTo>
                    <a:lnTo>
                      <a:pt x="10" y="220"/>
                    </a:lnTo>
                    <a:lnTo>
                      <a:pt x="0" y="257"/>
                    </a:lnTo>
                    <a:lnTo>
                      <a:pt x="27" y="238"/>
                    </a:lnTo>
                    <a:lnTo>
                      <a:pt x="33" y="213"/>
                    </a:lnTo>
                    <a:lnTo>
                      <a:pt x="46" y="186"/>
                    </a:lnTo>
                    <a:lnTo>
                      <a:pt x="63" y="158"/>
                    </a:lnTo>
                    <a:lnTo>
                      <a:pt x="82" y="129"/>
                    </a:lnTo>
                    <a:lnTo>
                      <a:pt x="103" y="102"/>
                    </a:lnTo>
                    <a:lnTo>
                      <a:pt x="124" y="77"/>
                    </a:lnTo>
                    <a:lnTo>
                      <a:pt x="143" y="55"/>
                    </a:lnTo>
                    <a:lnTo>
                      <a:pt x="159" y="35"/>
                    </a:lnTo>
                    <a:lnTo>
                      <a:pt x="147" y="0"/>
                    </a:lnTo>
                    <a:close/>
                  </a:path>
                </a:pathLst>
              </a:custGeom>
              <a:solidFill>
                <a:srgbClr val="000000"/>
              </a:solidFill>
              <a:ln w="28575">
                <a:solidFill>
                  <a:schemeClr val="bg2"/>
                </a:solidFill>
                <a:round/>
                <a:headEnd/>
                <a:tailEnd/>
              </a:ln>
            </p:spPr>
            <p:txBody>
              <a:bodyPr/>
              <a:lstStyle/>
              <a:p>
                <a:endParaRPr lang="en-US"/>
              </a:p>
            </p:txBody>
          </p:sp>
          <p:sp>
            <p:nvSpPr>
              <p:cNvPr id="120" name="Freeform 41"/>
              <p:cNvSpPr>
                <a:spLocks/>
              </p:cNvSpPr>
              <p:nvPr/>
            </p:nvSpPr>
            <p:spPr bwMode="auto">
              <a:xfrm>
                <a:off x="4621" y="1868"/>
                <a:ext cx="76" cy="74"/>
              </a:xfrm>
              <a:custGeom>
                <a:avLst/>
                <a:gdLst>
                  <a:gd name="T0" fmla="*/ 22 w 227"/>
                  <a:gd name="T1" fmla="*/ 0 h 222"/>
                  <a:gd name="T2" fmla="*/ 22 w 227"/>
                  <a:gd name="T3" fmla="*/ 0 h 222"/>
                  <a:gd name="T4" fmla="*/ 21 w 227"/>
                  <a:gd name="T5" fmla="*/ 2 h 222"/>
                  <a:gd name="T6" fmla="*/ 20 w 227"/>
                  <a:gd name="T7" fmla="*/ 3 h 222"/>
                  <a:gd name="T8" fmla="*/ 18 w 227"/>
                  <a:gd name="T9" fmla="*/ 5 h 222"/>
                  <a:gd name="T10" fmla="*/ 17 w 227"/>
                  <a:gd name="T11" fmla="*/ 6 h 222"/>
                  <a:gd name="T12" fmla="*/ 16 w 227"/>
                  <a:gd name="T13" fmla="*/ 8 h 222"/>
                  <a:gd name="T14" fmla="*/ 14 w 227"/>
                  <a:gd name="T15" fmla="*/ 10 h 222"/>
                  <a:gd name="T16" fmla="*/ 13 w 227"/>
                  <a:gd name="T17" fmla="*/ 11 h 222"/>
                  <a:gd name="T18" fmla="*/ 11 w 227"/>
                  <a:gd name="T19" fmla="*/ 13 h 222"/>
                  <a:gd name="T20" fmla="*/ 10 w 227"/>
                  <a:gd name="T21" fmla="*/ 14 h 222"/>
                  <a:gd name="T22" fmla="*/ 8 w 227"/>
                  <a:gd name="T23" fmla="*/ 16 h 222"/>
                  <a:gd name="T24" fmla="*/ 7 w 227"/>
                  <a:gd name="T25" fmla="*/ 17 h 222"/>
                  <a:gd name="T26" fmla="*/ 6 w 227"/>
                  <a:gd name="T27" fmla="*/ 18 h 222"/>
                  <a:gd name="T28" fmla="*/ 4 w 227"/>
                  <a:gd name="T29" fmla="*/ 19 h 222"/>
                  <a:gd name="T30" fmla="*/ 3 w 227"/>
                  <a:gd name="T31" fmla="*/ 20 h 222"/>
                  <a:gd name="T32" fmla="*/ 2 w 227"/>
                  <a:gd name="T33" fmla="*/ 21 h 222"/>
                  <a:gd name="T34" fmla="*/ 1 w 227"/>
                  <a:gd name="T35" fmla="*/ 21 h 222"/>
                  <a:gd name="T36" fmla="*/ 0 w 227"/>
                  <a:gd name="T37" fmla="*/ 25 h 222"/>
                  <a:gd name="T38" fmla="*/ 2 w 227"/>
                  <a:gd name="T39" fmla="*/ 24 h 222"/>
                  <a:gd name="T40" fmla="*/ 4 w 227"/>
                  <a:gd name="T41" fmla="*/ 24 h 222"/>
                  <a:gd name="T42" fmla="*/ 6 w 227"/>
                  <a:gd name="T43" fmla="*/ 22 h 222"/>
                  <a:gd name="T44" fmla="*/ 8 w 227"/>
                  <a:gd name="T45" fmla="*/ 21 h 222"/>
                  <a:gd name="T46" fmla="*/ 10 w 227"/>
                  <a:gd name="T47" fmla="*/ 19 h 222"/>
                  <a:gd name="T48" fmla="*/ 12 w 227"/>
                  <a:gd name="T49" fmla="*/ 18 h 222"/>
                  <a:gd name="T50" fmla="*/ 14 w 227"/>
                  <a:gd name="T51" fmla="*/ 16 h 222"/>
                  <a:gd name="T52" fmla="*/ 16 w 227"/>
                  <a:gd name="T53" fmla="*/ 14 h 222"/>
                  <a:gd name="T54" fmla="*/ 17 w 227"/>
                  <a:gd name="T55" fmla="*/ 12 h 222"/>
                  <a:gd name="T56" fmla="*/ 19 w 227"/>
                  <a:gd name="T57" fmla="*/ 10 h 222"/>
                  <a:gd name="T58" fmla="*/ 21 w 227"/>
                  <a:gd name="T59" fmla="*/ 8 h 222"/>
                  <a:gd name="T60" fmla="*/ 22 w 227"/>
                  <a:gd name="T61" fmla="*/ 7 h 222"/>
                  <a:gd name="T62" fmla="*/ 23 w 227"/>
                  <a:gd name="T63" fmla="*/ 5 h 222"/>
                  <a:gd name="T64" fmla="*/ 24 w 227"/>
                  <a:gd name="T65" fmla="*/ 4 h 222"/>
                  <a:gd name="T66" fmla="*/ 25 w 227"/>
                  <a:gd name="T67" fmla="*/ 3 h 222"/>
                  <a:gd name="T68" fmla="*/ 25 w 227"/>
                  <a:gd name="T69" fmla="*/ 2 h 222"/>
                  <a:gd name="T70" fmla="*/ 22 w 227"/>
                  <a:gd name="T71" fmla="*/ 0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222"/>
                  <a:gd name="T110" fmla="*/ 227 w 227"/>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222">
                    <a:moveTo>
                      <a:pt x="196" y="0"/>
                    </a:moveTo>
                    <a:lnTo>
                      <a:pt x="196" y="0"/>
                    </a:lnTo>
                    <a:lnTo>
                      <a:pt x="186" y="14"/>
                    </a:lnTo>
                    <a:lnTo>
                      <a:pt x="175" y="28"/>
                    </a:lnTo>
                    <a:lnTo>
                      <a:pt x="165" y="43"/>
                    </a:lnTo>
                    <a:lnTo>
                      <a:pt x="153" y="57"/>
                    </a:lnTo>
                    <a:lnTo>
                      <a:pt x="140" y="72"/>
                    </a:lnTo>
                    <a:lnTo>
                      <a:pt x="128" y="87"/>
                    </a:lnTo>
                    <a:lnTo>
                      <a:pt x="115" y="102"/>
                    </a:lnTo>
                    <a:lnTo>
                      <a:pt x="102" y="117"/>
                    </a:lnTo>
                    <a:lnTo>
                      <a:pt x="89" y="130"/>
                    </a:lnTo>
                    <a:lnTo>
                      <a:pt x="76" y="142"/>
                    </a:lnTo>
                    <a:lnTo>
                      <a:pt x="63" y="154"/>
                    </a:lnTo>
                    <a:lnTo>
                      <a:pt x="51" y="165"/>
                    </a:lnTo>
                    <a:lnTo>
                      <a:pt x="39" y="174"/>
                    </a:lnTo>
                    <a:lnTo>
                      <a:pt x="28" y="182"/>
                    </a:lnTo>
                    <a:lnTo>
                      <a:pt x="17" y="188"/>
                    </a:lnTo>
                    <a:lnTo>
                      <a:pt x="8" y="192"/>
                    </a:lnTo>
                    <a:lnTo>
                      <a:pt x="0" y="222"/>
                    </a:lnTo>
                    <a:lnTo>
                      <a:pt x="16" y="218"/>
                    </a:lnTo>
                    <a:lnTo>
                      <a:pt x="33" y="212"/>
                    </a:lnTo>
                    <a:lnTo>
                      <a:pt x="50" y="201"/>
                    </a:lnTo>
                    <a:lnTo>
                      <a:pt x="68" y="189"/>
                    </a:lnTo>
                    <a:lnTo>
                      <a:pt x="86" y="175"/>
                    </a:lnTo>
                    <a:lnTo>
                      <a:pt x="104" y="159"/>
                    </a:lnTo>
                    <a:lnTo>
                      <a:pt x="122" y="142"/>
                    </a:lnTo>
                    <a:lnTo>
                      <a:pt x="139" y="125"/>
                    </a:lnTo>
                    <a:lnTo>
                      <a:pt x="156" y="108"/>
                    </a:lnTo>
                    <a:lnTo>
                      <a:pt x="171" y="91"/>
                    </a:lnTo>
                    <a:lnTo>
                      <a:pt x="185" y="74"/>
                    </a:lnTo>
                    <a:lnTo>
                      <a:pt x="198" y="60"/>
                    </a:lnTo>
                    <a:lnTo>
                      <a:pt x="208" y="47"/>
                    </a:lnTo>
                    <a:lnTo>
                      <a:pt x="217" y="35"/>
                    </a:lnTo>
                    <a:lnTo>
                      <a:pt x="223" y="27"/>
                    </a:lnTo>
                    <a:lnTo>
                      <a:pt x="227" y="21"/>
                    </a:lnTo>
                    <a:lnTo>
                      <a:pt x="196" y="0"/>
                    </a:lnTo>
                    <a:close/>
                  </a:path>
                </a:pathLst>
              </a:custGeom>
              <a:solidFill>
                <a:srgbClr val="000000"/>
              </a:solidFill>
              <a:ln w="28575">
                <a:solidFill>
                  <a:schemeClr val="bg2"/>
                </a:solidFill>
                <a:round/>
                <a:headEnd/>
                <a:tailEnd/>
              </a:ln>
            </p:spPr>
            <p:txBody>
              <a:bodyPr/>
              <a:lstStyle/>
              <a:p>
                <a:endParaRPr lang="en-US"/>
              </a:p>
            </p:txBody>
          </p:sp>
          <p:sp>
            <p:nvSpPr>
              <p:cNvPr id="121" name="Freeform 42"/>
              <p:cNvSpPr>
                <a:spLocks/>
              </p:cNvSpPr>
              <p:nvPr/>
            </p:nvSpPr>
            <p:spPr bwMode="auto">
              <a:xfrm>
                <a:off x="4638" y="1905"/>
                <a:ext cx="95" cy="58"/>
              </a:xfrm>
              <a:custGeom>
                <a:avLst/>
                <a:gdLst>
                  <a:gd name="T0" fmla="*/ 28 w 285"/>
                  <a:gd name="T1" fmla="*/ 0 h 174"/>
                  <a:gd name="T2" fmla="*/ 28 w 285"/>
                  <a:gd name="T3" fmla="*/ 0 h 174"/>
                  <a:gd name="T4" fmla="*/ 28 w 285"/>
                  <a:gd name="T5" fmla="*/ 0 h 174"/>
                  <a:gd name="T6" fmla="*/ 28 w 285"/>
                  <a:gd name="T7" fmla="*/ 1 h 174"/>
                  <a:gd name="T8" fmla="*/ 27 w 285"/>
                  <a:gd name="T9" fmla="*/ 1 h 174"/>
                  <a:gd name="T10" fmla="*/ 26 w 285"/>
                  <a:gd name="T11" fmla="*/ 2 h 174"/>
                  <a:gd name="T12" fmla="*/ 25 w 285"/>
                  <a:gd name="T13" fmla="*/ 3 h 174"/>
                  <a:gd name="T14" fmla="*/ 23 w 285"/>
                  <a:gd name="T15" fmla="*/ 5 h 174"/>
                  <a:gd name="T16" fmla="*/ 22 w 285"/>
                  <a:gd name="T17" fmla="*/ 6 h 174"/>
                  <a:gd name="T18" fmla="*/ 20 w 285"/>
                  <a:gd name="T19" fmla="*/ 8 h 174"/>
                  <a:gd name="T20" fmla="*/ 18 w 285"/>
                  <a:gd name="T21" fmla="*/ 9 h 174"/>
                  <a:gd name="T22" fmla="*/ 16 w 285"/>
                  <a:gd name="T23" fmla="*/ 10 h 174"/>
                  <a:gd name="T24" fmla="*/ 13 w 285"/>
                  <a:gd name="T25" fmla="*/ 12 h 174"/>
                  <a:gd name="T26" fmla="*/ 11 w 285"/>
                  <a:gd name="T27" fmla="*/ 13 h 174"/>
                  <a:gd name="T28" fmla="*/ 8 w 285"/>
                  <a:gd name="T29" fmla="*/ 14 h 174"/>
                  <a:gd name="T30" fmla="*/ 6 w 285"/>
                  <a:gd name="T31" fmla="*/ 14 h 174"/>
                  <a:gd name="T32" fmla="*/ 3 w 285"/>
                  <a:gd name="T33" fmla="*/ 15 h 174"/>
                  <a:gd name="T34" fmla="*/ 0 w 285"/>
                  <a:gd name="T35" fmla="*/ 15 h 174"/>
                  <a:gd name="T36" fmla="*/ 0 w 285"/>
                  <a:gd name="T37" fmla="*/ 19 h 174"/>
                  <a:gd name="T38" fmla="*/ 3 w 285"/>
                  <a:gd name="T39" fmla="*/ 19 h 174"/>
                  <a:gd name="T40" fmla="*/ 6 w 285"/>
                  <a:gd name="T41" fmla="*/ 19 h 174"/>
                  <a:gd name="T42" fmla="*/ 9 w 285"/>
                  <a:gd name="T43" fmla="*/ 18 h 174"/>
                  <a:gd name="T44" fmla="*/ 12 w 285"/>
                  <a:gd name="T45" fmla="*/ 17 h 174"/>
                  <a:gd name="T46" fmla="*/ 15 w 285"/>
                  <a:gd name="T47" fmla="*/ 16 h 174"/>
                  <a:gd name="T48" fmla="*/ 18 w 285"/>
                  <a:gd name="T49" fmla="*/ 14 h 174"/>
                  <a:gd name="T50" fmla="*/ 20 w 285"/>
                  <a:gd name="T51" fmla="*/ 13 h 174"/>
                  <a:gd name="T52" fmla="*/ 22 w 285"/>
                  <a:gd name="T53" fmla="*/ 11 h 174"/>
                  <a:gd name="T54" fmla="*/ 24 w 285"/>
                  <a:gd name="T55" fmla="*/ 10 h 174"/>
                  <a:gd name="T56" fmla="*/ 26 w 285"/>
                  <a:gd name="T57" fmla="*/ 8 h 174"/>
                  <a:gd name="T58" fmla="*/ 28 w 285"/>
                  <a:gd name="T59" fmla="*/ 7 h 174"/>
                  <a:gd name="T60" fmla="*/ 29 w 285"/>
                  <a:gd name="T61" fmla="*/ 6 h 174"/>
                  <a:gd name="T62" fmla="*/ 30 w 285"/>
                  <a:gd name="T63" fmla="*/ 5 h 174"/>
                  <a:gd name="T64" fmla="*/ 31 w 285"/>
                  <a:gd name="T65" fmla="*/ 4 h 174"/>
                  <a:gd name="T66" fmla="*/ 31 w 285"/>
                  <a:gd name="T67" fmla="*/ 3 h 174"/>
                  <a:gd name="T68" fmla="*/ 32 w 285"/>
                  <a:gd name="T69" fmla="*/ 3 h 174"/>
                  <a:gd name="T70" fmla="*/ 28 w 285"/>
                  <a:gd name="T71" fmla="*/ 0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5"/>
                  <a:gd name="T109" fmla="*/ 0 h 174"/>
                  <a:gd name="T110" fmla="*/ 285 w 285"/>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5" h="174">
                    <a:moveTo>
                      <a:pt x="254" y="0"/>
                    </a:moveTo>
                    <a:lnTo>
                      <a:pt x="254" y="0"/>
                    </a:lnTo>
                    <a:lnTo>
                      <a:pt x="253" y="2"/>
                    </a:lnTo>
                    <a:lnTo>
                      <a:pt x="249" y="6"/>
                    </a:lnTo>
                    <a:lnTo>
                      <a:pt x="242" y="12"/>
                    </a:lnTo>
                    <a:lnTo>
                      <a:pt x="234" y="22"/>
                    </a:lnTo>
                    <a:lnTo>
                      <a:pt x="223" y="31"/>
                    </a:lnTo>
                    <a:lnTo>
                      <a:pt x="210" y="43"/>
                    </a:lnTo>
                    <a:lnTo>
                      <a:pt x="196" y="55"/>
                    </a:lnTo>
                    <a:lnTo>
                      <a:pt x="180" y="68"/>
                    </a:lnTo>
                    <a:lnTo>
                      <a:pt x="162" y="80"/>
                    </a:lnTo>
                    <a:lnTo>
                      <a:pt x="141" y="92"/>
                    </a:lnTo>
                    <a:lnTo>
                      <a:pt x="121" y="104"/>
                    </a:lnTo>
                    <a:lnTo>
                      <a:pt x="99" y="113"/>
                    </a:lnTo>
                    <a:lnTo>
                      <a:pt x="75" y="122"/>
                    </a:lnTo>
                    <a:lnTo>
                      <a:pt x="51" y="129"/>
                    </a:lnTo>
                    <a:lnTo>
                      <a:pt x="26" y="134"/>
                    </a:lnTo>
                    <a:lnTo>
                      <a:pt x="0" y="135"/>
                    </a:lnTo>
                    <a:lnTo>
                      <a:pt x="0" y="174"/>
                    </a:lnTo>
                    <a:lnTo>
                      <a:pt x="30" y="172"/>
                    </a:lnTo>
                    <a:lnTo>
                      <a:pt x="57" y="168"/>
                    </a:lnTo>
                    <a:lnTo>
                      <a:pt x="85" y="161"/>
                    </a:lnTo>
                    <a:lnTo>
                      <a:pt x="111" y="152"/>
                    </a:lnTo>
                    <a:lnTo>
                      <a:pt x="136" y="141"/>
                    </a:lnTo>
                    <a:lnTo>
                      <a:pt x="158" y="128"/>
                    </a:lnTo>
                    <a:lnTo>
                      <a:pt x="181" y="115"/>
                    </a:lnTo>
                    <a:lnTo>
                      <a:pt x="200" y="102"/>
                    </a:lnTo>
                    <a:lnTo>
                      <a:pt x="218" y="88"/>
                    </a:lnTo>
                    <a:lnTo>
                      <a:pt x="235" y="75"/>
                    </a:lnTo>
                    <a:lnTo>
                      <a:pt x="249" y="62"/>
                    </a:lnTo>
                    <a:lnTo>
                      <a:pt x="260" y="51"/>
                    </a:lnTo>
                    <a:lnTo>
                      <a:pt x="270" y="41"/>
                    </a:lnTo>
                    <a:lnTo>
                      <a:pt x="277" y="34"/>
                    </a:lnTo>
                    <a:lnTo>
                      <a:pt x="283" y="28"/>
                    </a:lnTo>
                    <a:lnTo>
                      <a:pt x="285" y="25"/>
                    </a:lnTo>
                    <a:lnTo>
                      <a:pt x="254" y="0"/>
                    </a:lnTo>
                    <a:close/>
                  </a:path>
                </a:pathLst>
              </a:custGeom>
              <a:solidFill>
                <a:srgbClr val="000000"/>
              </a:solidFill>
              <a:ln w="28575">
                <a:solidFill>
                  <a:schemeClr val="bg2"/>
                </a:solidFill>
                <a:round/>
                <a:headEnd/>
                <a:tailEnd/>
              </a:ln>
            </p:spPr>
            <p:txBody>
              <a:bodyPr/>
              <a:lstStyle/>
              <a:p>
                <a:endParaRPr lang="en-US"/>
              </a:p>
            </p:txBody>
          </p:sp>
          <p:sp>
            <p:nvSpPr>
              <p:cNvPr id="122" name="Freeform 43"/>
              <p:cNvSpPr>
                <a:spLocks/>
              </p:cNvSpPr>
              <p:nvPr/>
            </p:nvSpPr>
            <p:spPr bwMode="auto">
              <a:xfrm>
                <a:off x="4659" y="1952"/>
                <a:ext cx="102" cy="45"/>
              </a:xfrm>
              <a:custGeom>
                <a:avLst/>
                <a:gdLst>
                  <a:gd name="T0" fmla="*/ 33 w 304"/>
                  <a:gd name="T1" fmla="*/ 1 h 135"/>
                  <a:gd name="T2" fmla="*/ 33 w 304"/>
                  <a:gd name="T3" fmla="*/ 0 h 135"/>
                  <a:gd name="T4" fmla="*/ 31 w 304"/>
                  <a:gd name="T5" fmla="*/ 1 h 135"/>
                  <a:gd name="T6" fmla="*/ 30 w 304"/>
                  <a:gd name="T7" fmla="*/ 2 h 135"/>
                  <a:gd name="T8" fmla="*/ 28 w 304"/>
                  <a:gd name="T9" fmla="*/ 3 h 135"/>
                  <a:gd name="T10" fmla="*/ 27 w 304"/>
                  <a:gd name="T11" fmla="*/ 4 h 135"/>
                  <a:gd name="T12" fmla="*/ 24 w 304"/>
                  <a:gd name="T13" fmla="*/ 5 h 135"/>
                  <a:gd name="T14" fmla="*/ 22 w 304"/>
                  <a:gd name="T15" fmla="*/ 6 h 135"/>
                  <a:gd name="T16" fmla="*/ 20 w 304"/>
                  <a:gd name="T17" fmla="*/ 7 h 135"/>
                  <a:gd name="T18" fmla="*/ 18 w 304"/>
                  <a:gd name="T19" fmla="*/ 8 h 135"/>
                  <a:gd name="T20" fmla="*/ 16 w 304"/>
                  <a:gd name="T21" fmla="*/ 9 h 135"/>
                  <a:gd name="T22" fmla="*/ 14 w 304"/>
                  <a:gd name="T23" fmla="*/ 9 h 135"/>
                  <a:gd name="T24" fmla="*/ 12 w 304"/>
                  <a:gd name="T25" fmla="*/ 10 h 135"/>
                  <a:gd name="T26" fmla="*/ 10 w 304"/>
                  <a:gd name="T27" fmla="*/ 11 h 135"/>
                  <a:gd name="T28" fmla="*/ 8 w 304"/>
                  <a:gd name="T29" fmla="*/ 11 h 135"/>
                  <a:gd name="T30" fmla="*/ 7 w 304"/>
                  <a:gd name="T31" fmla="*/ 11 h 135"/>
                  <a:gd name="T32" fmla="*/ 5 w 304"/>
                  <a:gd name="T33" fmla="*/ 11 h 135"/>
                  <a:gd name="T34" fmla="*/ 4 w 304"/>
                  <a:gd name="T35" fmla="*/ 11 h 135"/>
                  <a:gd name="T36" fmla="*/ 0 w 304"/>
                  <a:gd name="T37" fmla="*/ 15 h 135"/>
                  <a:gd name="T38" fmla="*/ 2 w 304"/>
                  <a:gd name="T39" fmla="*/ 15 h 135"/>
                  <a:gd name="T40" fmla="*/ 4 w 304"/>
                  <a:gd name="T41" fmla="*/ 15 h 135"/>
                  <a:gd name="T42" fmla="*/ 7 w 304"/>
                  <a:gd name="T43" fmla="*/ 15 h 135"/>
                  <a:gd name="T44" fmla="*/ 9 w 304"/>
                  <a:gd name="T45" fmla="*/ 14 h 135"/>
                  <a:gd name="T46" fmla="*/ 12 w 304"/>
                  <a:gd name="T47" fmla="*/ 13 h 135"/>
                  <a:gd name="T48" fmla="*/ 14 w 304"/>
                  <a:gd name="T49" fmla="*/ 12 h 135"/>
                  <a:gd name="T50" fmla="*/ 17 w 304"/>
                  <a:gd name="T51" fmla="*/ 11 h 135"/>
                  <a:gd name="T52" fmla="*/ 20 w 304"/>
                  <a:gd name="T53" fmla="*/ 10 h 135"/>
                  <a:gd name="T54" fmla="*/ 22 w 304"/>
                  <a:gd name="T55" fmla="*/ 9 h 135"/>
                  <a:gd name="T56" fmla="*/ 25 w 304"/>
                  <a:gd name="T57" fmla="*/ 8 h 135"/>
                  <a:gd name="T58" fmla="*/ 27 w 304"/>
                  <a:gd name="T59" fmla="*/ 7 h 135"/>
                  <a:gd name="T60" fmla="*/ 29 w 304"/>
                  <a:gd name="T61" fmla="*/ 6 h 135"/>
                  <a:gd name="T62" fmla="*/ 31 w 304"/>
                  <a:gd name="T63" fmla="*/ 5 h 135"/>
                  <a:gd name="T64" fmla="*/ 33 w 304"/>
                  <a:gd name="T65" fmla="*/ 4 h 135"/>
                  <a:gd name="T66" fmla="*/ 34 w 304"/>
                  <a:gd name="T67" fmla="*/ 3 h 135"/>
                  <a:gd name="T68" fmla="*/ 34 w 304"/>
                  <a:gd name="T69" fmla="*/ 3 h 135"/>
                  <a:gd name="T70" fmla="*/ 33 w 304"/>
                  <a:gd name="T71" fmla="*/ 1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135"/>
                  <a:gd name="T110" fmla="*/ 304 w 304"/>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135">
                    <a:moveTo>
                      <a:pt x="294" y="10"/>
                    </a:moveTo>
                    <a:lnTo>
                      <a:pt x="289" y="0"/>
                    </a:lnTo>
                    <a:lnTo>
                      <a:pt x="277" y="6"/>
                    </a:lnTo>
                    <a:lnTo>
                      <a:pt x="264" y="15"/>
                    </a:lnTo>
                    <a:lnTo>
                      <a:pt x="251" y="23"/>
                    </a:lnTo>
                    <a:lnTo>
                      <a:pt x="235" y="32"/>
                    </a:lnTo>
                    <a:lnTo>
                      <a:pt x="218" y="41"/>
                    </a:lnTo>
                    <a:lnTo>
                      <a:pt x="201" y="51"/>
                    </a:lnTo>
                    <a:lnTo>
                      <a:pt x="183" y="59"/>
                    </a:lnTo>
                    <a:lnTo>
                      <a:pt x="163" y="69"/>
                    </a:lnTo>
                    <a:lnTo>
                      <a:pt x="145" y="77"/>
                    </a:lnTo>
                    <a:lnTo>
                      <a:pt x="127" y="85"/>
                    </a:lnTo>
                    <a:lnTo>
                      <a:pt x="109" y="91"/>
                    </a:lnTo>
                    <a:lnTo>
                      <a:pt x="92" y="97"/>
                    </a:lnTo>
                    <a:lnTo>
                      <a:pt x="75" y="100"/>
                    </a:lnTo>
                    <a:lnTo>
                      <a:pt x="60" y="102"/>
                    </a:lnTo>
                    <a:lnTo>
                      <a:pt x="47" y="103"/>
                    </a:lnTo>
                    <a:lnTo>
                      <a:pt x="34" y="101"/>
                    </a:lnTo>
                    <a:lnTo>
                      <a:pt x="0" y="133"/>
                    </a:lnTo>
                    <a:lnTo>
                      <a:pt x="18" y="135"/>
                    </a:lnTo>
                    <a:lnTo>
                      <a:pt x="37" y="135"/>
                    </a:lnTo>
                    <a:lnTo>
                      <a:pt x="59" y="132"/>
                    </a:lnTo>
                    <a:lnTo>
                      <a:pt x="82" y="126"/>
                    </a:lnTo>
                    <a:lnTo>
                      <a:pt x="105" y="120"/>
                    </a:lnTo>
                    <a:lnTo>
                      <a:pt x="129" y="111"/>
                    </a:lnTo>
                    <a:lnTo>
                      <a:pt x="153" y="102"/>
                    </a:lnTo>
                    <a:lnTo>
                      <a:pt x="177" y="92"/>
                    </a:lnTo>
                    <a:lnTo>
                      <a:pt x="200" y="82"/>
                    </a:lnTo>
                    <a:lnTo>
                      <a:pt x="222" y="72"/>
                    </a:lnTo>
                    <a:lnTo>
                      <a:pt x="242" y="61"/>
                    </a:lnTo>
                    <a:lnTo>
                      <a:pt x="260" y="52"/>
                    </a:lnTo>
                    <a:lnTo>
                      <a:pt x="275" y="43"/>
                    </a:lnTo>
                    <a:lnTo>
                      <a:pt x="288" y="36"/>
                    </a:lnTo>
                    <a:lnTo>
                      <a:pt x="297" y="31"/>
                    </a:lnTo>
                    <a:lnTo>
                      <a:pt x="304" y="27"/>
                    </a:lnTo>
                    <a:lnTo>
                      <a:pt x="294" y="10"/>
                    </a:lnTo>
                    <a:close/>
                  </a:path>
                </a:pathLst>
              </a:custGeom>
              <a:solidFill>
                <a:srgbClr val="000000"/>
              </a:solidFill>
              <a:ln w="28575">
                <a:solidFill>
                  <a:schemeClr val="bg2"/>
                </a:solidFill>
                <a:round/>
                <a:headEnd/>
                <a:tailEnd/>
              </a:ln>
            </p:spPr>
            <p:txBody>
              <a:bodyPr/>
              <a:lstStyle/>
              <a:p>
                <a:endParaRPr lang="en-US"/>
              </a:p>
            </p:txBody>
          </p:sp>
          <p:sp>
            <p:nvSpPr>
              <p:cNvPr id="123" name="Freeform 44"/>
              <p:cNvSpPr>
                <a:spLocks/>
              </p:cNvSpPr>
              <p:nvPr/>
            </p:nvSpPr>
            <p:spPr bwMode="auto">
              <a:xfrm>
                <a:off x="4702" y="1988"/>
                <a:ext cx="85" cy="30"/>
              </a:xfrm>
              <a:custGeom>
                <a:avLst/>
                <a:gdLst>
                  <a:gd name="T0" fmla="*/ 25 w 255"/>
                  <a:gd name="T1" fmla="*/ 0 h 90"/>
                  <a:gd name="T2" fmla="*/ 25 w 255"/>
                  <a:gd name="T3" fmla="*/ 0 h 90"/>
                  <a:gd name="T4" fmla="*/ 24 w 255"/>
                  <a:gd name="T5" fmla="*/ 1 h 90"/>
                  <a:gd name="T6" fmla="*/ 23 w 255"/>
                  <a:gd name="T7" fmla="*/ 1 h 90"/>
                  <a:gd name="T8" fmla="*/ 21 w 255"/>
                  <a:gd name="T9" fmla="*/ 2 h 90"/>
                  <a:gd name="T10" fmla="*/ 20 w 255"/>
                  <a:gd name="T11" fmla="*/ 2 h 90"/>
                  <a:gd name="T12" fmla="*/ 18 w 255"/>
                  <a:gd name="T13" fmla="*/ 3 h 90"/>
                  <a:gd name="T14" fmla="*/ 17 w 255"/>
                  <a:gd name="T15" fmla="*/ 3 h 90"/>
                  <a:gd name="T16" fmla="*/ 15 w 255"/>
                  <a:gd name="T17" fmla="*/ 4 h 90"/>
                  <a:gd name="T18" fmla="*/ 13 w 255"/>
                  <a:gd name="T19" fmla="*/ 5 h 90"/>
                  <a:gd name="T20" fmla="*/ 11 w 255"/>
                  <a:gd name="T21" fmla="*/ 5 h 90"/>
                  <a:gd name="T22" fmla="*/ 9 w 255"/>
                  <a:gd name="T23" fmla="*/ 6 h 90"/>
                  <a:gd name="T24" fmla="*/ 8 w 255"/>
                  <a:gd name="T25" fmla="*/ 6 h 90"/>
                  <a:gd name="T26" fmla="*/ 6 w 255"/>
                  <a:gd name="T27" fmla="*/ 6 h 90"/>
                  <a:gd name="T28" fmla="*/ 5 w 255"/>
                  <a:gd name="T29" fmla="*/ 7 h 90"/>
                  <a:gd name="T30" fmla="*/ 3 w 255"/>
                  <a:gd name="T31" fmla="*/ 7 h 90"/>
                  <a:gd name="T32" fmla="*/ 2 w 255"/>
                  <a:gd name="T33" fmla="*/ 7 h 90"/>
                  <a:gd name="T34" fmla="*/ 1 w 255"/>
                  <a:gd name="T35" fmla="*/ 7 h 90"/>
                  <a:gd name="T36" fmla="*/ 0 w 255"/>
                  <a:gd name="T37" fmla="*/ 9 h 90"/>
                  <a:gd name="T38" fmla="*/ 2 w 255"/>
                  <a:gd name="T39" fmla="*/ 10 h 90"/>
                  <a:gd name="T40" fmla="*/ 3 w 255"/>
                  <a:gd name="T41" fmla="*/ 10 h 90"/>
                  <a:gd name="T42" fmla="*/ 5 w 255"/>
                  <a:gd name="T43" fmla="*/ 10 h 90"/>
                  <a:gd name="T44" fmla="*/ 8 w 255"/>
                  <a:gd name="T45" fmla="*/ 10 h 90"/>
                  <a:gd name="T46" fmla="*/ 10 w 255"/>
                  <a:gd name="T47" fmla="*/ 9 h 90"/>
                  <a:gd name="T48" fmla="*/ 12 w 255"/>
                  <a:gd name="T49" fmla="*/ 9 h 90"/>
                  <a:gd name="T50" fmla="*/ 14 w 255"/>
                  <a:gd name="T51" fmla="*/ 8 h 90"/>
                  <a:gd name="T52" fmla="*/ 16 w 255"/>
                  <a:gd name="T53" fmla="*/ 8 h 90"/>
                  <a:gd name="T54" fmla="*/ 19 w 255"/>
                  <a:gd name="T55" fmla="*/ 7 h 90"/>
                  <a:gd name="T56" fmla="*/ 21 w 255"/>
                  <a:gd name="T57" fmla="*/ 6 h 90"/>
                  <a:gd name="T58" fmla="*/ 22 w 255"/>
                  <a:gd name="T59" fmla="*/ 5 h 90"/>
                  <a:gd name="T60" fmla="*/ 24 w 255"/>
                  <a:gd name="T61" fmla="*/ 5 h 90"/>
                  <a:gd name="T62" fmla="*/ 26 w 255"/>
                  <a:gd name="T63" fmla="*/ 4 h 90"/>
                  <a:gd name="T64" fmla="*/ 27 w 255"/>
                  <a:gd name="T65" fmla="*/ 4 h 90"/>
                  <a:gd name="T66" fmla="*/ 28 w 255"/>
                  <a:gd name="T67" fmla="*/ 3 h 90"/>
                  <a:gd name="T68" fmla="*/ 28 w 255"/>
                  <a:gd name="T69" fmla="*/ 3 h 90"/>
                  <a:gd name="T70" fmla="*/ 25 w 255"/>
                  <a:gd name="T71" fmla="*/ 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5"/>
                  <a:gd name="T109" fmla="*/ 0 h 90"/>
                  <a:gd name="T110" fmla="*/ 255 w 255"/>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5" h="90">
                    <a:moveTo>
                      <a:pt x="227" y="0"/>
                    </a:moveTo>
                    <a:lnTo>
                      <a:pt x="227" y="0"/>
                    </a:lnTo>
                    <a:lnTo>
                      <a:pt x="217" y="5"/>
                    </a:lnTo>
                    <a:lnTo>
                      <a:pt x="205" y="9"/>
                    </a:lnTo>
                    <a:lnTo>
                      <a:pt x="193" y="14"/>
                    </a:lnTo>
                    <a:lnTo>
                      <a:pt x="179" y="19"/>
                    </a:lnTo>
                    <a:lnTo>
                      <a:pt x="164" y="25"/>
                    </a:lnTo>
                    <a:lnTo>
                      <a:pt x="149" y="31"/>
                    </a:lnTo>
                    <a:lnTo>
                      <a:pt x="133" y="36"/>
                    </a:lnTo>
                    <a:lnTo>
                      <a:pt x="117" y="42"/>
                    </a:lnTo>
                    <a:lnTo>
                      <a:pt x="101" y="47"/>
                    </a:lnTo>
                    <a:lnTo>
                      <a:pt x="85" y="51"/>
                    </a:lnTo>
                    <a:lnTo>
                      <a:pt x="69" y="56"/>
                    </a:lnTo>
                    <a:lnTo>
                      <a:pt x="55" y="58"/>
                    </a:lnTo>
                    <a:lnTo>
                      <a:pt x="41" y="60"/>
                    </a:lnTo>
                    <a:lnTo>
                      <a:pt x="28" y="61"/>
                    </a:lnTo>
                    <a:lnTo>
                      <a:pt x="16" y="61"/>
                    </a:lnTo>
                    <a:lnTo>
                      <a:pt x="6" y="59"/>
                    </a:lnTo>
                    <a:lnTo>
                      <a:pt x="0" y="85"/>
                    </a:lnTo>
                    <a:lnTo>
                      <a:pt x="15" y="89"/>
                    </a:lnTo>
                    <a:lnTo>
                      <a:pt x="31" y="90"/>
                    </a:lnTo>
                    <a:lnTo>
                      <a:pt x="49" y="89"/>
                    </a:lnTo>
                    <a:lnTo>
                      <a:pt x="68" y="86"/>
                    </a:lnTo>
                    <a:lnTo>
                      <a:pt x="89" y="83"/>
                    </a:lnTo>
                    <a:lnTo>
                      <a:pt x="109" y="79"/>
                    </a:lnTo>
                    <a:lnTo>
                      <a:pt x="128" y="74"/>
                    </a:lnTo>
                    <a:lnTo>
                      <a:pt x="148" y="68"/>
                    </a:lnTo>
                    <a:lnTo>
                      <a:pt x="167" y="62"/>
                    </a:lnTo>
                    <a:lnTo>
                      <a:pt x="185" y="56"/>
                    </a:lnTo>
                    <a:lnTo>
                      <a:pt x="202" y="49"/>
                    </a:lnTo>
                    <a:lnTo>
                      <a:pt x="218" y="44"/>
                    </a:lnTo>
                    <a:lnTo>
                      <a:pt x="231" y="39"/>
                    </a:lnTo>
                    <a:lnTo>
                      <a:pt x="242" y="34"/>
                    </a:lnTo>
                    <a:lnTo>
                      <a:pt x="250" y="31"/>
                    </a:lnTo>
                    <a:lnTo>
                      <a:pt x="255" y="29"/>
                    </a:lnTo>
                    <a:lnTo>
                      <a:pt x="227" y="0"/>
                    </a:lnTo>
                    <a:close/>
                  </a:path>
                </a:pathLst>
              </a:custGeom>
              <a:solidFill>
                <a:srgbClr val="000000"/>
              </a:solidFill>
              <a:ln w="28575">
                <a:solidFill>
                  <a:schemeClr val="bg2"/>
                </a:solidFill>
                <a:round/>
                <a:headEnd/>
                <a:tailEnd/>
              </a:ln>
            </p:spPr>
            <p:txBody>
              <a:bodyPr/>
              <a:lstStyle/>
              <a:p>
                <a:endParaRPr lang="en-US"/>
              </a:p>
            </p:txBody>
          </p:sp>
          <p:sp>
            <p:nvSpPr>
              <p:cNvPr id="124" name="Freeform 45"/>
              <p:cNvSpPr>
                <a:spLocks/>
              </p:cNvSpPr>
              <p:nvPr/>
            </p:nvSpPr>
            <p:spPr bwMode="auto">
              <a:xfrm>
                <a:off x="4736" y="2026"/>
                <a:ext cx="90" cy="30"/>
              </a:xfrm>
              <a:custGeom>
                <a:avLst/>
                <a:gdLst>
                  <a:gd name="T0" fmla="*/ 28 w 268"/>
                  <a:gd name="T1" fmla="*/ 0 h 90"/>
                  <a:gd name="T2" fmla="*/ 28 w 268"/>
                  <a:gd name="T3" fmla="*/ 0 h 90"/>
                  <a:gd name="T4" fmla="*/ 28 w 268"/>
                  <a:gd name="T5" fmla="*/ 0 h 90"/>
                  <a:gd name="T6" fmla="*/ 28 w 268"/>
                  <a:gd name="T7" fmla="*/ 0 h 90"/>
                  <a:gd name="T8" fmla="*/ 27 w 268"/>
                  <a:gd name="T9" fmla="*/ 1 h 90"/>
                  <a:gd name="T10" fmla="*/ 26 w 268"/>
                  <a:gd name="T11" fmla="*/ 1 h 90"/>
                  <a:gd name="T12" fmla="*/ 25 w 268"/>
                  <a:gd name="T13" fmla="*/ 2 h 90"/>
                  <a:gd name="T14" fmla="*/ 23 w 268"/>
                  <a:gd name="T15" fmla="*/ 2 h 90"/>
                  <a:gd name="T16" fmla="*/ 21 w 268"/>
                  <a:gd name="T17" fmla="*/ 3 h 90"/>
                  <a:gd name="T18" fmla="*/ 19 w 268"/>
                  <a:gd name="T19" fmla="*/ 4 h 90"/>
                  <a:gd name="T20" fmla="*/ 18 w 268"/>
                  <a:gd name="T21" fmla="*/ 4 h 90"/>
                  <a:gd name="T22" fmla="*/ 15 w 268"/>
                  <a:gd name="T23" fmla="*/ 5 h 90"/>
                  <a:gd name="T24" fmla="*/ 13 w 268"/>
                  <a:gd name="T25" fmla="*/ 5 h 90"/>
                  <a:gd name="T26" fmla="*/ 11 w 268"/>
                  <a:gd name="T27" fmla="*/ 5 h 90"/>
                  <a:gd name="T28" fmla="*/ 9 w 268"/>
                  <a:gd name="T29" fmla="*/ 6 h 90"/>
                  <a:gd name="T30" fmla="*/ 6 w 268"/>
                  <a:gd name="T31" fmla="*/ 6 h 90"/>
                  <a:gd name="T32" fmla="*/ 3 w 268"/>
                  <a:gd name="T33" fmla="*/ 6 h 90"/>
                  <a:gd name="T34" fmla="*/ 1 w 268"/>
                  <a:gd name="T35" fmla="*/ 5 h 90"/>
                  <a:gd name="T36" fmla="*/ 0 w 268"/>
                  <a:gd name="T37" fmla="*/ 9 h 90"/>
                  <a:gd name="T38" fmla="*/ 3 w 268"/>
                  <a:gd name="T39" fmla="*/ 10 h 90"/>
                  <a:gd name="T40" fmla="*/ 6 w 268"/>
                  <a:gd name="T41" fmla="*/ 10 h 90"/>
                  <a:gd name="T42" fmla="*/ 9 w 268"/>
                  <a:gd name="T43" fmla="*/ 10 h 90"/>
                  <a:gd name="T44" fmla="*/ 11 w 268"/>
                  <a:gd name="T45" fmla="*/ 10 h 90"/>
                  <a:gd name="T46" fmla="*/ 14 w 268"/>
                  <a:gd name="T47" fmla="*/ 9 h 90"/>
                  <a:gd name="T48" fmla="*/ 16 w 268"/>
                  <a:gd name="T49" fmla="*/ 9 h 90"/>
                  <a:gd name="T50" fmla="*/ 18 w 268"/>
                  <a:gd name="T51" fmla="*/ 8 h 90"/>
                  <a:gd name="T52" fmla="*/ 21 w 268"/>
                  <a:gd name="T53" fmla="*/ 8 h 90"/>
                  <a:gd name="T54" fmla="*/ 23 w 268"/>
                  <a:gd name="T55" fmla="*/ 7 h 90"/>
                  <a:gd name="T56" fmla="*/ 25 w 268"/>
                  <a:gd name="T57" fmla="*/ 7 h 90"/>
                  <a:gd name="T58" fmla="*/ 26 w 268"/>
                  <a:gd name="T59" fmla="*/ 6 h 90"/>
                  <a:gd name="T60" fmla="*/ 28 w 268"/>
                  <a:gd name="T61" fmla="*/ 5 h 90"/>
                  <a:gd name="T62" fmla="*/ 29 w 268"/>
                  <a:gd name="T63" fmla="*/ 5 h 90"/>
                  <a:gd name="T64" fmla="*/ 30 w 268"/>
                  <a:gd name="T65" fmla="*/ 4 h 90"/>
                  <a:gd name="T66" fmla="*/ 30 w 268"/>
                  <a:gd name="T67" fmla="*/ 4 h 90"/>
                  <a:gd name="T68" fmla="*/ 30 w 268"/>
                  <a:gd name="T69" fmla="*/ 4 h 90"/>
                  <a:gd name="T70" fmla="*/ 28 w 268"/>
                  <a:gd name="T71" fmla="*/ 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8"/>
                  <a:gd name="T109" fmla="*/ 0 h 90"/>
                  <a:gd name="T110" fmla="*/ 268 w 268"/>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8" h="90">
                    <a:moveTo>
                      <a:pt x="248" y="0"/>
                    </a:moveTo>
                    <a:lnTo>
                      <a:pt x="248" y="0"/>
                    </a:lnTo>
                    <a:lnTo>
                      <a:pt x="247" y="1"/>
                    </a:lnTo>
                    <a:lnTo>
                      <a:pt x="243" y="3"/>
                    </a:lnTo>
                    <a:lnTo>
                      <a:pt x="236" y="7"/>
                    </a:lnTo>
                    <a:lnTo>
                      <a:pt x="228" y="11"/>
                    </a:lnTo>
                    <a:lnTo>
                      <a:pt x="217" y="16"/>
                    </a:lnTo>
                    <a:lnTo>
                      <a:pt x="204" y="21"/>
                    </a:lnTo>
                    <a:lnTo>
                      <a:pt x="190" y="27"/>
                    </a:lnTo>
                    <a:lnTo>
                      <a:pt x="174" y="32"/>
                    </a:lnTo>
                    <a:lnTo>
                      <a:pt x="157" y="37"/>
                    </a:lnTo>
                    <a:lnTo>
                      <a:pt x="137" y="43"/>
                    </a:lnTo>
                    <a:lnTo>
                      <a:pt x="118" y="46"/>
                    </a:lnTo>
                    <a:lnTo>
                      <a:pt x="97" y="49"/>
                    </a:lnTo>
                    <a:lnTo>
                      <a:pt x="76" y="51"/>
                    </a:lnTo>
                    <a:lnTo>
                      <a:pt x="54" y="51"/>
                    </a:lnTo>
                    <a:lnTo>
                      <a:pt x="31" y="50"/>
                    </a:lnTo>
                    <a:lnTo>
                      <a:pt x="8" y="47"/>
                    </a:lnTo>
                    <a:lnTo>
                      <a:pt x="0" y="85"/>
                    </a:lnTo>
                    <a:lnTo>
                      <a:pt x="26" y="88"/>
                    </a:lnTo>
                    <a:lnTo>
                      <a:pt x="51" y="90"/>
                    </a:lnTo>
                    <a:lnTo>
                      <a:pt x="76" y="90"/>
                    </a:lnTo>
                    <a:lnTo>
                      <a:pt x="100" y="88"/>
                    </a:lnTo>
                    <a:lnTo>
                      <a:pt x="123" y="85"/>
                    </a:lnTo>
                    <a:lnTo>
                      <a:pt x="145" y="81"/>
                    </a:lnTo>
                    <a:lnTo>
                      <a:pt x="165" y="76"/>
                    </a:lnTo>
                    <a:lnTo>
                      <a:pt x="184" y="70"/>
                    </a:lnTo>
                    <a:lnTo>
                      <a:pt x="201" y="65"/>
                    </a:lnTo>
                    <a:lnTo>
                      <a:pt x="217" y="59"/>
                    </a:lnTo>
                    <a:lnTo>
                      <a:pt x="232" y="52"/>
                    </a:lnTo>
                    <a:lnTo>
                      <a:pt x="244" y="47"/>
                    </a:lnTo>
                    <a:lnTo>
                      <a:pt x="253" y="43"/>
                    </a:lnTo>
                    <a:lnTo>
                      <a:pt x="261" y="38"/>
                    </a:lnTo>
                    <a:lnTo>
                      <a:pt x="266" y="35"/>
                    </a:lnTo>
                    <a:lnTo>
                      <a:pt x="268" y="34"/>
                    </a:lnTo>
                    <a:lnTo>
                      <a:pt x="248" y="0"/>
                    </a:lnTo>
                    <a:close/>
                  </a:path>
                </a:pathLst>
              </a:custGeom>
              <a:solidFill>
                <a:srgbClr val="000000"/>
              </a:solidFill>
              <a:ln w="28575">
                <a:solidFill>
                  <a:schemeClr val="bg2"/>
                </a:solidFill>
                <a:round/>
                <a:headEnd/>
                <a:tailEnd/>
              </a:ln>
            </p:spPr>
            <p:txBody>
              <a:bodyPr/>
              <a:lstStyle/>
              <a:p>
                <a:endParaRPr lang="en-US"/>
              </a:p>
            </p:txBody>
          </p:sp>
          <p:sp>
            <p:nvSpPr>
              <p:cNvPr id="125" name="Freeform 46"/>
              <p:cNvSpPr>
                <a:spLocks/>
              </p:cNvSpPr>
              <p:nvPr/>
            </p:nvSpPr>
            <p:spPr bwMode="auto">
              <a:xfrm>
                <a:off x="4531" y="1995"/>
                <a:ext cx="419" cy="124"/>
              </a:xfrm>
              <a:custGeom>
                <a:avLst/>
                <a:gdLst>
                  <a:gd name="T0" fmla="*/ 135 w 1256"/>
                  <a:gd name="T1" fmla="*/ 32 h 372"/>
                  <a:gd name="T2" fmla="*/ 135 w 1256"/>
                  <a:gd name="T3" fmla="*/ 32 h 372"/>
                  <a:gd name="T4" fmla="*/ 134 w 1256"/>
                  <a:gd name="T5" fmla="*/ 33 h 372"/>
                  <a:gd name="T6" fmla="*/ 132 w 1256"/>
                  <a:gd name="T7" fmla="*/ 34 h 372"/>
                  <a:gd name="T8" fmla="*/ 129 w 1256"/>
                  <a:gd name="T9" fmla="*/ 35 h 372"/>
                  <a:gd name="T10" fmla="*/ 126 w 1256"/>
                  <a:gd name="T11" fmla="*/ 36 h 372"/>
                  <a:gd name="T12" fmla="*/ 121 w 1256"/>
                  <a:gd name="T13" fmla="*/ 36 h 372"/>
                  <a:gd name="T14" fmla="*/ 115 w 1256"/>
                  <a:gd name="T15" fmla="*/ 37 h 372"/>
                  <a:gd name="T16" fmla="*/ 108 w 1256"/>
                  <a:gd name="T17" fmla="*/ 36 h 372"/>
                  <a:gd name="T18" fmla="*/ 100 w 1256"/>
                  <a:gd name="T19" fmla="*/ 36 h 372"/>
                  <a:gd name="T20" fmla="*/ 91 w 1256"/>
                  <a:gd name="T21" fmla="*/ 34 h 372"/>
                  <a:gd name="T22" fmla="*/ 80 w 1256"/>
                  <a:gd name="T23" fmla="*/ 31 h 372"/>
                  <a:gd name="T24" fmla="*/ 68 w 1256"/>
                  <a:gd name="T25" fmla="*/ 28 h 372"/>
                  <a:gd name="T26" fmla="*/ 54 w 1256"/>
                  <a:gd name="T27" fmla="*/ 23 h 372"/>
                  <a:gd name="T28" fmla="*/ 39 w 1256"/>
                  <a:gd name="T29" fmla="*/ 17 h 372"/>
                  <a:gd name="T30" fmla="*/ 22 w 1256"/>
                  <a:gd name="T31" fmla="*/ 9 h 372"/>
                  <a:gd name="T32" fmla="*/ 3 w 1256"/>
                  <a:gd name="T33" fmla="*/ 0 h 372"/>
                  <a:gd name="T34" fmla="*/ 11 w 1256"/>
                  <a:gd name="T35" fmla="*/ 7 h 372"/>
                  <a:gd name="T36" fmla="*/ 31 w 1256"/>
                  <a:gd name="T37" fmla="*/ 17 h 372"/>
                  <a:gd name="T38" fmla="*/ 48 w 1256"/>
                  <a:gd name="T39" fmla="*/ 25 h 372"/>
                  <a:gd name="T40" fmla="*/ 64 w 1256"/>
                  <a:gd name="T41" fmla="*/ 31 h 372"/>
                  <a:gd name="T42" fmla="*/ 78 w 1256"/>
                  <a:gd name="T43" fmla="*/ 35 h 372"/>
                  <a:gd name="T44" fmla="*/ 90 w 1256"/>
                  <a:gd name="T45" fmla="*/ 38 h 372"/>
                  <a:gd name="T46" fmla="*/ 101 w 1256"/>
                  <a:gd name="T47" fmla="*/ 40 h 372"/>
                  <a:gd name="T48" fmla="*/ 110 w 1256"/>
                  <a:gd name="T49" fmla="*/ 41 h 372"/>
                  <a:gd name="T50" fmla="*/ 117 w 1256"/>
                  <a:gd name="T51" fmla="*/ 41 h 372"/>
                  <a:gd name="T52" fmla="*/ 123 w 1256"/>
                  <a:gd name="T53" fmla="*/ 41 h 372"/>
                  <a:gd name="T54" fmla="*/ 128 w 1256"/>
                  <a:gd name="T55" fmla="*/ 40 h 372"/>
                  <a:gd name="T56" fmla="*/ 132 w 1256"/>
                  <a:gd name="T57" fmla="*/ 39 h 372"/>
                  <a:gd name="T58" fmla="*/ 135 w 1256"/>
                  <a:gd name="T59" fmla="*/ 37 h 372"/>
                  <a:gd name="T60" fmla="*/ 137 w 1256"/>
                  <a:gd name="T61" fmla="*/ 36 h 372"/>
                  <a:gd name="T62" fmla="*/ 139 w 1256"/>
                  <a:gd name="T63" fmla="*/ 35 h 372"/>
                  <a:gd name="T64" fmla="*/ 140 w 1256"/>
                  <a:gd name="T65" fmla="*/ 34 h 372"/>
                  <a:gd name="T66" fmla="*/ 135 w 1256"/>
                  <a:gd name="T67" fmla="*/ 32 h 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6"/>
                  <a:gd name="T103" fmla="*/ 0 h 372"/>
                  <a:gd name="T104" fmla="*/ 1256 w 1256"/>
                  <a:gd name="T105" fmla="*/ 372 h 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6" h="372">
                    <a:moveTo>
                      <a:pt x="1214" y="288"/>
                    </a:moveTo>
                    <a:lnTo>
                      <a:pt x="1214" y="288"/>
                    </a:lnTo>
                    <a:lnTo>
                      <a:pt x="1213" y="289"/>
                    </a:lnTo>
                    <a:lnTo>
                      <a:pt x="1210" y="290"/>
                    </a:lnTo>
                    <a:lnTo>
                      <a:pt x="1206" y="293"/>
                    </a:lnTo>
                    <a:lnTo>
                      <a:pt x="1201" y="296"/>
                    </a:lnTo>
                    <a:lnTo>
                      <a:pt x="1193" y="299"/>
                    </a:lnTo>
                    <a:lnTo>
                      <a:pt x="1185" y="304"/>
                    </a:lnTo>
                    <a:lnTo>
                      <a:pt x="1173" y="308"/>
                    </a:lnTo>
                    <a:lnTo>
                      <a:pt x="1160" y="312"/>
                    </a:lnTo>
                    <a:lnTo>
                      <a:pt x="1146" y="316"/>
                    </a:lnTo>
                    <a:lnTo>
                      <a:pt x="1129" y="321"/>
                    </a:lnTo>
                    <a:lnTo>
                      <a:pt x="1108" y="324"/>
                    </a:lnTo>
                    <a:lnTo>
                      <a:pt x="1087" y="326"/>
                    </a:lnTo>
                    <a:lnTo>
                      <a:pt x="1063" y="328"/>
                    </a:lnTo>
                    <a:lnTo>
                      <a:pt x="1036" y="329"/>
                    </a:lnTo>
                    <a:lnTo>
                      <a:pt x="1006" y="329"/>
                    </a:lnTo>
                    <a:lnTo>
                      <a:pt x="975" y="328"/>
                    </a:lnTo>
                    <a:lnTo>
                      <a:pt x="939" y="325"/>
                    </a:lnTo>
                    <a:lnTo>
                      <a:pt x="902" y="321"/>
                    </a:lnTo>
                    <a:lnTo>
                      <a:pt x="862" y="314"/>
                    </a:lnTo>
                    <a:lnTo>
                      <a:pt x="818" y="306"/>
                    </a:lnTo>
                    <a:lnTo>
                      <a:pt x="772" y="296"/>
                    </a:lnTo>
                    <a:lnTo>
                      <a:pt x="722" y="283"/>
                    </a:lnTo>
                    <a:lnTo>
                      <a:pt x="669" y="269"/>
                    </a:lnTo>
                    <a:lnTo>
                      <a:pt x="612" y="252"/>
                    </a:lnTo>
                    <a:lnTo>
                      <a:pt x="553" y="231"/>
                    </a:lnTo>
                    <a:lnTo>
                      <a:pt x="489" y="208"/>
                    </a:lnTo>
                    <a:lnTo>
                      <a:pt x="422" y="181"/>
                    </a:lnTo>
                    <a:lnTo>
                      <a:pt x="351" y="153"/>
                    </a:lnTo>
                    <a:lnTo>
                      <a:pt x="276" y="120"/>
                    </a:lnTo>
                    <a:lnTo>
                      <a:pt x="198" y="84"/>
                    </a:lnTo>
                    <a:lnTo>
                      <a:pt x="115" y="43"/>
                    </a:lnTo>
                    <a:lnTo>
                      <a:pt x="29" y="0"/>
                    </a:lnTo>
                    <a:lnTo>
                      <a:pt x="0" y="17"/>
                    </a:lnTo>
                    <a:lnTo>
                      <a:pt x="97" y="67"/>
                    </a:lnTo>
                    <a:lnTo>
                      <a:pt x="188" y="111"/>
                    </a:lnTo>
                    <a:lnTo>
                      <a:pt x="275" y="152"/>
                    </a:lnTo>
                    <a:lnTo>
                      <a:pt x="357" y="188"/>
                    </a:lnTo>
                    <a:lnTo>
                      <a:pt x="435" y="221"/>
                    </a:lnTo>
                    <a:lnTo>
                      <a:pt x="508" y="249"/>
                    </a:lnTo>
                    <a:lnTo>
                      <a:pt x="576" y="275"/>
                    </a:lnTo>
                    <a:lnTo>
                      <a:pt x="641" y="296"/>
                    </a:lnTo>
                    <a:lnTo>
                      <a:pt x="701" y="315"/>
                    </a:lnTo>
                    <a:lnTo>
                      <a:pt x="758" y="330"/>
                    </a:lnTo>
                    <a:lnTo>
                      <a:pt x="811" y="343"/>
                    </a:lnTo>
                    <a:lnTo>
                      <a:pt x="860" y="354"/>
                    </a:lnTo>
                    <a:lnTo>
                      <a:pt x="905" y="361"/>
                    </a:lnTo>
                    <a:lnTo>
                      <a:pt x="947" y="366"/>
                    </a:lnTo>
                    <a:lnTo>
                      <a:pt x="985" y="371"/>
                    </a:lnTo>
                    <a:lnTo>
                      <a:pt x="1021" y="372"/>
                    </a:lnTo>
                    <a:lnTo>
                      <a:pt x="1053" y="372"/>
                    </a:lnTo>
                    <a:lnTo>
                      <a:pt x="1083" y="371"/>
                    </a:lnTo>
                    <a:lnTo>
                      <a:pt x="1109" y="368"/>
                    </a:lnTo>
                    <a:lnTo>
                      <a:pt x="1133" y="364"/>
                    </a:lnTo>
                    <a:lnTo>
                      <a:pt x="1154" y="360"/>
                    </a:lnTo>
                    <a:lnTo>
                      <a:pt x="1173" y="355"/>
                    </a:lnTo>
                    <a:lnTo>
                      <a:pt x="1190" y="348"/>
                    </a:lnTo>
                    <a:lnTo>
                      <a:pt x="1204" y="342"/>
                    </a:lnTo>
                    <a:lnTo>
                      <a:pt x="1217" y="337"/>
                    </a:lnTo>
                    <a:lnTo>
                      <a:pt x="1227" y="330"/>
                    </a:lnTo>
                    <a:lnTo>
                      <a:pt x="1236" y="324"/>
                    </a:lnTo>
                    <a:lnTo>
                      <a:pt x="1242" y="318"/>
                    </a:lnTo>
                    <a:lnTo>
                      <a:pt x="1248" y="314"/>
                    </a:lnTo>
                    <a:lnTo>
                      <a:pt x="1252" y="310"/>
                    </a:lnTo>
                    <a:lnTo>
                      <a:pt x="1255" y="307"/>
                    </a:lnTo>
                    <a:lnTo>
                      <a:pt x="1256" y="306"/>
                    </a:lnTo>
                    <a:lnTo>
                      <a:pt x="1214" y="288"/>
                    </a:lnTo>
                    <a:close/>
                  </a:path>
                </a:pathLst>
              </a:custGeom>
              <a:solidFill>
                <a:srgbClr val="000000"/>
              </a:solidFill>
              <a:ln w="28575">
                <a:solidFill>
                  <a:schemeClr val="bg2"/>
                </a:solidFill>
                <a:round/>
                <a:headEnd/>
                <a:tailEnd/>
              </a:ln>
            </p:spPr>
            <p:txBody>
              <a:bodyPr/>
              <a:lstStyle/>
              <a:p>
                <a:endParaRPr lang="en-US"/>
              </a:p>
            </p:txBody>
          </p:sp>
          <p:sp>
            <p:nvSpPr>
              <p:cNvPr id="126" name="Freeform 47"/>
              <p:cNvSpPr>
                <a:spLocks/>
              </p:cNvSpPr>
              <p:nvPr/>
            </p:nvSpPr>
            <p:spPr bwMode="auto">
              <a:xfrm>
                <a:off x="4738" y="1806"/>
                <a:ext cx="35" cy="50"/>
              </a:xfrm>
              <a:custGeom>
                <a:avLst/>
                <a:gdLst>
                  <a:gd name="T0" fmla="*/ 0 w 106"/>
                  <a:gd name="T1" fmla="*/ 1 h 150"/>
                  <a:gd name="T2" fmla="*/ 1 w 106"/>
                  <a:gd name="T3" fmla="*/ 2 h 150"/>
                  <a:gd name="T4" fmla="*/ 1 w 106"/>
                  <a:gd name="T5" fmla="*/ 3 h 150"/>
                  <a:gd name="T6" fmla="*/ 2 w 106"/>
                  <a:gd name="T7" fmla="*/ 4 h 150"/>
                  <a:gd name="T8" fmla="*/ 3 w 106"/>
                  <a:gd name="T9" fmla="*/ 6 h 150"/>
                  <a:gd name="T10" fmla="*/ 5 w 106"/>
                  <a:gd name="T11" fmla="*/ 8 h 150"/>
                  <a:gd name="T12" fmla="*/ 6 w 106"/>
                  <a:gd name="T13" fmla="*/ 10 h 150"/>
                  <a:gd name="T14" fmla="*/ 8 w 106"/>
                  <a:gd name="T15" fmla="*/ 13 h 150"/>
                  <a:gd name="T16" fmla="*/ 9 w 106"/>
                  <a:gd name="T17" fmla="*/ 15 h 150"/>
                  <a:gd name="T18" fmla="*/ 10 w 106"/>
                  <a:gd name="T19" fmla="*/ 17 h 150"/>
                  <a:gd name="T20" fmla="*/ 12 w 106"/>
                  <a:gd name="T21" fmla="*/ 14 h 150"/>
                  <a:gd name="T22" fmla="*/ 10 w 106"/>
                  <a:gd name="T23" fmla="*/ 13 h 150"/>
                  <a:gd name="T24" fmla="*/ 9 w 106"/>
                  <a:gd name="T25" fmla="*/ 10 h 150"/>
                  <a:gd name="T26" fmla="*/ 7 w 106"/>
                  <a:gd name="T27" fmla="*/ 8 h 150"/>
                  <a:gd name="T28" fmla="*/ 6 w 106"/>
                  <a:gd name="T29" fmla="*/ 6 h 150"/>
                  <a:gd name="T30" fmla="*/ 4 w 106"/>
                  <a:gd name="T31" fmla="*/ 4 h 150"/>
                  <a:gd name="T32" fmla="*/ 3 w 106"/>
                  <a:gd name="T33" fmla="*/ 2 h 150"/>
                  <a:gd name="T34" fmla="*/ 2 w 106"/>
                  <a:gd name="T35" fmla="*/ 1 h 150"/>
                  <a:gd name="T36" fmla="*/ 2 w 106"/>
                  <a:gd name="T37" fmla="*/ 0 h 150"/>
                  <a:gd name="T38" fmla="*/ 0 w 106"/>
                  <a:gd name="T39" fmla="*/ 1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50"/>
                  <a:gd name="T62" fmla="*/ 106 w 106"/>
                  <a:gd name="T63" fmla="*/ 150 h 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50">
                    <a:moveTo>
                      <a:pt x="0" y="12"/>
                    </a:moveTo>
                    <a:lnTo>
                      <a:pt x="7" y="22"/>
                    </a:lnTo>
                    <a:lnTo>
                      <a:pt x="10" y="26"/>
                    </a:lnTo>
                    <a:lnTo>
                      <a:pt x="18" y="37"/>
                    </a:lnTo>
                    <a:lnTo>
                      <a:pt x="28" y="52"/>
                    </a:lnTo>
                    <a:lnTo>
                      <a:pt x="42" y="71"/>
                    </a:lnTo>
                    <a:lnTo>
                      <a:pt x="56" y="92"/>
                    </a:lnTo>
                    <a:lnTo>
                      <a:pt x="70" y="114"/>
                    </a:lnTo>
                    <a:lnTo>
                      <a:pt x="82" y="134"/>
                    </a:lnTo>
                    <a:lnTo>
                      <a:pt x="93" y="150"/>
                    </a:lnTo>
                    <a:lnTo>
                      <a:pt x="106" y="130"/>
                    </a:lnTo>
                    <a:lnTo>
                      <a:pt x="95" y="113"/>
                    </a:lnTo>
                    <a:lnTo>
                      <a:pt x="81" y="93"/>
                    </a:lnTo>
                    <a:lnTo>
                      <a:pt x="67" y="72"/>
                    </a:lnTo>
                    <a:lnTo>
                      <a:pt x="52" y="51"/>
                    </a:lnTo>
                    <a:lnTo>
                      <a:pt x="38" y="32"/>
                    </a:lnTo>
                    <a:lnTo>
                      <a:pt x="27" y="16"/>
                    </a:lnTo>
                    <a:lnTo>
                      <a:pt x="19" y="5"/>
                    </a:lnTo>
                    <a:lnTo>
                      <a:pt x="16" y="0"/>
                    </a:lnTo>
                    <a:lnTo>
                      <a:pt x="0" y="12"/>
                    </a:lnTo>
                    <a:close/>
                  </a:path>
                </a:pathLst>
              </a:custGeom>
              <a:solidFill>
                <a:srgbClr val="000000"/>
              </a:solidFill>
              <a:ln w="28575">
                <a:solidFill>
                  <a:schemeClr val="bg2"/>
                </a:solidFill>
                <a:round/>
                <a:headEnd/>
                <a:tailEnd/>
              </a:ln>
            </p:spPr>
            <p:txBody>
              <a:bodyPr/>
              <a:lstStyle/>
              <a:p>
                <a:endParaRPr lang="en-US"/>
              </a:p>
            </p:txBody>
          </p:sp>
          <p:sp>
            <p:nvSpPr>
              <p:cNvPr id="127" name="Freeform 48"/>
              <p:cNvSpPr>
                <a:spLocks/>
              </p:cNvSpPr>
              <p:nvPr/>
            </p:nvSpPr>
            <p:spPr bwMode="auto">
              <a:xfrm flipH="1">
                <a:off x="4864" y="1971"/>
                <a:ext cx="35" cy="113"/>
              </a:xfrm>
              <a:custGeom>
                <a:avLst/>
                <a:gdLst>
                  <a:gd name="T0" fmla="*/ 2 w 106"/>
                  <a:gd name="T1" fmla="*/ 2 h 341"/>
                  <a:gd name="T2" fmla="*/ 0 w 106"/>
                  <a:gd name="T3" fmla="*/ 3 h 341"/>
                  <a:gd name="T4" fmla="*/ 2 w 106"/>
                  <a:gd name="T5" fmla="*/ 7 h 341"/>
                  <a:gd name="T6" fmla="*/ 5 w 106"/>
                  <a:gd name="T7" fmla="*/ 12 h 341"/>
                  <a:gd name="T8" fmla="*/ 6 w 106"/>
                  <a:gd name="T9" fmla="*/ 18 h 341"/>
                  <a:gd name="T10" fmla="*/ 8 w 106"/>
                  <a:gd name="T11" fmla="*/ 23 h 341"/>
                  <a:gd name="T12" fmla="*/ 9 w 106"/>
                  <a:gd name="T13" fmla="*/ 28 h 341"/>
                  <a:gd name="T14" fmla="*/ 9 w 106"/>
                  <a:gd name="T15" fmla="*/ 31 h 341"/>
                  <a:gd name="T16" fmla="*/ 9 w 106"/>
                  <a:gd name="T17" fmla="*/ 34 h 341"/>
                  <a:gd name="T18" fmla="*/ 9 w 106"/>
                  <a:gd name="T19" fmla="*/ 36 h 341"/>
                  <a:gd name="T20" fmla="*/ 11 w 106"/>
                  <a:gd name="T21" fmla="*/ 37 h 341"/>
                  <a:gd name="T22" fmla="*/ 12 w 106"/>
                  <a:gd name="T23" fmla="*/ 34 h 341"/>
                  <a:gd name="T24" fmla="*/ 12 w 106"/>
                  <a:gd name="T25" fmla="*/ 30 h 341"/>
                  <a:gd name="T26" fmla="*/ 10 w 106"/>
                  <a:gd name="T27" fmla="*/ 25 h 341"/>
                  <a:gd name="T28" fmla="*/ 9 w 106"/>
                  <a:gd name="T29" fmla="*/ 19 h 341"/>
                  <a:gd name="T30" fmla="*/ 7 w 106"/>
                  <a:gd name="T31" fmla="*/ 13 h 341"/>
                  <a:gd name="T32" fmla="*/ 6 w 106"/>
                  <a:gd name="T33" fmla="*/ 8 h 341"/>
                  <a:gd name="T34" fmla="*/ 4 w 106"/>
                  <a:gd name="T35" fmla="*/ 3 h 341"/>
                  <a:gd name="T36" fmla="*/ 3 w 106"/>
                  <a:gd name="T37" fmla="*/ 0 h 341"/>
                  <a:gd name="T38" fmla="*/ 2 w 106"/>
                  <a:gd name="T39" fmla="*/ 2 h 3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341"/>
                  <a:gd name="T62" fmla="*/ 106 w 106"/>
                  <a:gd name="T63" fmla="*/ 341 h 3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341">
                    <a:moveTo>
                      <a:pt x="14" y="17"/>
                    </a:moveTo>
                    <a:lnTo>
                      <a:pt x="0" y="24"/>
                    </a:lnTo>
                    <a:lnTo>
                      <a:pt x="22" y="66"/>
                    </a:lnTo>
                    <a:lnTo>
                      <a:pt x="41" y="113"/>
                    </a:lnTo>
                    <a:lnTo>
                      <a:pt x="57" y="160"/>
                    </a:lnTo>
                    <a:lnTo>
                      <a:pt x="69" y="206"/>
                    </a:lnTo>
                    <a:lnTo>
                      <a:pt x="78" y="249"/>
                    </a:lnTo>
                    <a:lnTo>
                      <a:pt x="83" y="285"/>
                    </a:lnTo>
                    <a:lnTo>
                      <a:pt x="84" y="313"/>
                    </a:lnTo>
                    <a:lnTo>
                      <a:pt x="81" y="329"/>
                    </a:lnTo>
                    <a:lnTo>
                      <a:pt x="100" y="341"/>
                    </a:lnTo>
                    <a:lnTo>
                      <a:pt x="106" y="314"/>
                    </a:lnTo>
                    <a:lnTo>
                      <a:pt x="105" y="274"/>
                    </a:lnTo>
                    <a:lnTo>
                      <a:pt x="95" y="227"/>
                    </a:lnTo>
                    <a:lnTo>
                      <a:pt x="83" y="175"/>
                    </a:lnTo>
                    <a:lnTo>
                      <a:pt x="66" y="122"/>
                    </a:lnTo>
                    <a:lnTo>
                      <a:pt x="50" y="73"/>
                    </a:lnTo>
                    <a:lnTo>
                      <a:pt x="35" y="31"/>
                    </a:lnTo>
                    <a:lnTo>
                      <a:pt x="23" y="0"/>
                    </a:lnTo>
                    <a:lnTo>
                      <a:pt x="14" y="17"/>
                    </a:lnTo>
                    <a:close/>
                  </a:path>
                </a:pathLst>
              </a:custGeom>
              <a:solidFill>
                <a:srgbClr val="000000"/>
              </a:solidFill>
              <a:ln w="28575">
                <a:solidFill>
                  <a:schemeClr val="bg2"/>
                </a:solidFill>
                <a:round/>
                <a:headEnd/>
                <a:tailEnd/>
              </a:ln>
            </p:spPr>
            <p:txBody>
              <a:bodyPr/>
              <a:lstStyle/>
              <a:p>
                <a:endParaRPr lang="en-US"/>
              </a:p>
            </p:txBody>
          </p:sp>
          <p:sp>
            <p:nvSpPr>
              <p:cNvPr id="128" name="Freeform 49"/>
              <p:cNvSpPr>
                <a:spLocks/>
              </p:cNvSpPr>
              <p:nvPr/>
            </p:nvSpPr>
            <p:spPr bwMode="auto">
              <a:xfrm>
                <a:off x="4849" y="1892"/>
                <a:ext cx="76" cy="202"/>
              </a:xfrm>
              <a:custGeom>
                <a:avLst/>
                <a:gdLst>
                  <a:gd name="T0" fmla="*/ 0 w 228"/>
                  <a:gd name="T1" fmla="*/ 1 h 604"/>
                  <a:gd name="T2" fmla="*/ 4 w 228"/>
                  <a:gd name="T3" fmla="*/ 7 h 604"/>
                  <a:gd name="T4" fmla="*/ 5 w 228"/>
                  <a:gd name="T5" fmla="*/ 10 h 604"/>
                  <a:gd name="T6" fmla="*/ 7 w 228"/>
                  <a:gd name="T7" fmla="*/ 13 h 604"/>
                  <a:gd name="T8" fmla="*/ 9 w 228"/>
                  <a:gd name="T9" fmla="*/ 16 h 604"/>
                  <a:gd name="T10" fmla="*/ 11 w 228"/>
                  <a:gd name="T11" fmla="*/ 20 h 604"/>
                  <a:gd name="T12" fmla="*/ 13 w 228"/>
                  <a:gd name="T13" fmla="*/ 24 h 604"/>
                  <a:gd name="T14" fmla="*/ 15 w 228"/>
                  <a:gd name="T15" fmla="*/ 28 h 604"/>
                  <a:gd name="T16" fmla="*/ 17 w 228"/>
                  <a:gd name="T17" fmla="*/ 32 h 604"/>
                  <a:gd name="T18" fmla="*/ 19 w 228"/>
                  <a:gd name="T19" fmla="*/ 36 h 604"/>
                  <a:gd name="T20" fmla="*/ 20 w 228"/>
                  <a:gd name="T21" fmla="*/ 40 h 604"/>
                  <a:gd name="T22" fmla="*/ 22 w 228"/>
                  <a:gd name="T23" fmla="*/ 44 h 604"/>
                  <a:gd name="T24" fmla="*/ 22 w 228"/>
                  <a:gd name="T25" fmla="*/ 48 h 604"/>
                  <a:gd name="T26" fmla="*/ 23 w 228"/>
                  <a:gd name="T27" fmla="*/ 53 h 604"/>
                  <a:gd name="T28" fmla="*/ 23 w 228"/>
                  <a:gd name="T29" fmla="*/ 56 h 604"/>
                  <a:gd name="T30" fmla="*/ 23 w 228"/>
                  <a:gd name="T31" fmla="*/ 60 h 604"/>
                  <a:gd name="T32" fmla="*/ 22 w 228"/>
                  <a:gd name="T33" fmla="*/ 62 h 604"/>
                  <a:gd name="T34" fmla="*/ 20 w 228"/>
                  <a:gd name="T35" fmla="*/ 65 h 604"/>
                  <a:gd name="T36" fmla="*/ 22 w 228"/>
                  <a:gd name="T37" fmla="*/ 68 h 604"/>
                  <a:gd name="T38" fmla="*/ 24 w 228"/>
                  <a:gd name="T39" fmla="*/ 64 h 604"/>
                  <a:gd name="T40" fmla="*/ 25 w 228"/>
                  <a:gd name="T41" fmla="*/ 60 h 604"/>
                  <a:gd name="T42" fmla="*/ 25 w 228"/>
                  <a:gd name="T43" fmla="*/ 55 h 604"/>
                  <a:gd name="T44" fmla="*/ 25 w 228"/>
                  <a:gd name="T45" fmla="*/ 50 h 604"/>
                  <a:gd name="T46" fmla="*/ 24 w 228"/>
                  <a:gd name="T47" fmla="*/ 45 h 604"/>
                  <a:gd name="T48" fmla="*/ 22 w 228"/>
                  <a:gd name="T49" fmla="*/ 39 h 604"/>
                  <a:gd name="T50" fmla="*/ 20 w 228"/>
                  <a:gd name="T51" fmla="*/ 34 h 604"/>
                  <a:gd name="T52" fmla="*/ 18 w 228"/>
                  <a:gd name="T53" fmla="*/ 28 h 604"/>
                  <a:gd name="T54" fmla="*/ 15 w 228"/>
                  <a:gd name="T55" fmla="*/ 23 h 604"/>
                  <a:gd name="T56" fmla="*/ 13 w 228"/>
                  <a:gd name="T57" fmla="*/ 18 h 604"/>
                  <a:gd name="T58" fmla="*/ 10 w 228"/>
                  <a:gd name="T59" fmla="*/ 13 h 604"/>
                  <a:gd name="T60" fmla="*/ 8 w 228"/>
                  <a:gd name="T61" fmla="*/ 9 h 604"/>
                  <a:gd name="T62" fmla="*/ 5 w 228"/>
                  <a:gd name="T63" fmla="*/ 5 h 604"/>
                  <a:gd name="T64" fmla="*/ 4 w 228"/>
                  <a:gd name="T65" fmla="*/ 3 h 604"/>
                  <a:gd name="T66" fmla="*/ 3 w 228"/>
                  <a:gd name="T67" fmla="*/ 1 h 604"/>
                  <a:gd name="T68" fmla="*/ 2 w 228"/>
                  <a:gd name="T69" fmla="*/ 0 h 604"/>
                  <a:gd name="T70" fmla="*/ 0 w 228"/>
                  <a:gd name="T71" fmla="*/ 1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8"/>
                  <a:gd name="T109" fmla="*/ 0 h 604"/>
                  <a:gd name="T110" fmla="*/ 228 w 228"/>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8" h="604">
                    <a:moveTo>
                      <a:pt x="0" y="12"/>
                    </a:moveTo>
                    <a:lnTo>
                      <a:pt x="32" y="64"/>
                    </a:lnTo>
                    <a:lnTo>
                      <a:pt x="47" y="87"/>
                    </a:lnTo>
                    <a:lnTo>
                      <a:pt x="64" y="115"/>
                    </a:lnTo>
                    <a:lnTo>
                      <a:pt x="82" y="145"/>
                    </a:lnTo>
                    <a:lnTo>
                      <a:pt x="100" y="178"/>
                    </a:lnTo>
                    <a:lnTo>
                      <a:pt x="119" y="213"/>
                    </a:lnTo>
                    <a:lnTo>
                      <a:pt x="137" y="249"/>
                    </a:lnTo>
                    <a:lnTo>
                      <a:pt x="154" y="287"/>
                    </a:lnTo>
                    <a:lnTo>
                      <a:pt x="169" y="325"/>
                    </a:lnTo>
                    <a:lnTo>
                      <a:pt x="183" y="362"/>
                    </a:lnTo>
                    <a:lnTo>
                      <a:pt x="194" y="399"/>
                    </a:lnTo>
                    <a:lnTo>
                      <a:pt x="202" y="435"/>
                    </a:lnTo>
                    <a:lnTo>
                      <a:pt x="206" y="469"/>
                    </a:lnTo>
                    <a:lnTo>
                      <a:pt x="208" y="501"/>
                    </a:lnTo>
                    <a:lnTo>
                      <a:pt x="203" y="531"/>
                    </a:lnTo>
                    <a:lnTo>
                      <a:pt x="195" y="556"/>
                    </a:lnTo>
                    <a:lnTo>
                      <a:pt x="180" y="579"/>
                    </a:lnTo>
                    <a:lnTo>
                      <a:pt x="195" y="604"/>
                    </a:lnTo>
                    <a:lnTo>
                      <a:pt x="215" y="572"/>
                    </a:lnTo>
                    <a:lnTo>
                      <a:pt x="226" y="535"/>
                    </a:lnTo>
                    <a:lnTo>
                      <a:pt x="228" y="494"/>
                    </a:lnTo>
                    <a:lnTo>
                      <a:pt x="223" y="448"/>
                    </a:lnTo>
                    <a:lnTo>
                      <a:pt x="214" y="400"/>
                    </a:lnTo>
                    <a:lnTo>
                      <a:pt x="199" y="351"/>
                    </a:lnTo>
                    <a:lnTo>
                      <a:pt x="181" y="301"/>
                    </a:lnTo>
                    <a:lnTo>
                      <a:pt x="160" y="252"/>
                    </a:lnTo>
                    <a:lnTo>
                      <a:pt x="136" y="204"/>
                    </a:lnTo>
                    <a:lnTo>
                      <a:pt x="113" y="159"/>
                    </a:lnTo>
                    <a:lnTo>
                      <a:pt x="90" y="117"/>
                    </a:lnTo>
                    <a:lnTo>
                      <a:pt x="68" y="81"/>
                    </a:lnTo>
                    <a:lnTo>
                      <a:pt x="49" y="49"/>
                    </a:lnTo>
                    <a:lnTo>
                      <a:pt x="33" y="25"/>
                    </a:lnTo>
                    <a:lnTo>
                      <a:pt x="23" y="9"/>
                    </a:lnTo>
                    <a:lnTo>
                      <a:pt x="17" y="0"/>
                    </a:lnTo>
                    <a:lnTo>
                      <a:pt x="0" y="12"/>
                    </a:lnTo>
                    <a:close/>
                  </a:path>
                </a:pathLst>
              </a:custGeom>
              <a:solidFill>
                <a:srgbClr val="000000"/>
              </a:solidFill>
              <a:ln w="28575">
                <a:solidFill>
                  <a:schemeClr val="bg2"/>
                </a:solidFill>
                <a:round/>
                <a:headEnd/>
                <a:tailEnd/>
              </a:ln>
            </p:spPr>
            <p:txBody>
              <a:bodyPr/>
              <a:lstStyle/>
              <a:p>
                <a:endParaRPr lang="en-US"/>
              </a:p>
            </p:txBody>
          </p:sp>
          <p:sp>
            <p:nvSpPr>
              <p:cNvPr id="129" name="Freeform 50"/>
              <p:cNvSpPr>
                <a:spLocks/>
              </p:cNvSpPr>
              <p:nvPr/>
            </p:nvSpPr>
            <p:spPr bwMode="auto">
              <a:xfrm>
                <a:off x="4673" y="1964"/>
                <a:ext cx="126" cy="238"/>
              </a:xfrm>
              <a:custGeom>
                <a:avLst/>
                <a:gdLst>
                  <a:gd name="T0" fmla="*/ 0 w 379"/>
                  <a:gd name="T1" fmla="*/ 2 h 716"/>
                  <a:gd name="T2" fmla="*/ 40 w 379"/>
                  <a:gd name="T3" fmla="*/ 79 h 716"/>
                  <a:gd name="T4" fmla="*/ 42 w 379"/>
                  <a:gd name="T5" fmla="*/ 77 h 716"/>
                  <a:gd name="T6" fmla="*/ 4 w 379"/>
                  <a:gd name="T7" fmla="*/ 0 h 716"/>
                  <a:gd name="T8" fmla="*/ 0 w 379"/>
                  <a:gd name="T9" fmla="*/ 2 h 716"/>
                  <a:gd name="T10" fmla="*/ 0 60000 65536"/>
                  <a:gd name="T11" fmla="*/ 0 60000 65536"/>
                  <a:gd name="T12" fmla="*/ 0 60000 65536"/>
                  <a:gd name="T13" fmla="*/ 0 60000 65536"/>
                  <a:gd name="T14" fmla="*/ 0 60000 65536"/>
                  <a:gd name="T15" fmla="*/ 0 w 379"/>
                  <a:gd name="T16" fmla="*/ 0 h 716"/>
                  <a:gd name="T17" fmla="*/ 379 w 379"/>
                  <a:gd name="T18" fmla="*/ 716 h 716"/>
                </a:gdLst>
                <a:ahLst/>
                <a:cxnLst>
                  <a:cxn ang="T10">
                    <a:pos x="T0" y="T1"/>
                  </a:cxn>
                  <a:cxn ang="T11">
                    <a:pos x="T2" y="T3"/>
                  </a:cxn>
                  <a:cxn ang="T12">
                    <a:pos x="T4" y="T5"/>
                  </a:cxn>
                  <a:cxn ang="T13">
                    <a:pos x="T6" y="T7"/>
                  </a:cxn>
                  <a:cxn ang="T14">
                    <a:pos x="T8" y="T9"/>
                  </a:cxn>
                </a:cxnLst>
                <a:rect l="T15" t="T16" r="T17" b="T18"/>
                <a:pathLst>
                  <a:path w="379" h="716">
                    <a:moveTo>
                      <a:pt x="0" y="17"/>
                    </a:moveTo>
                    <a:lnTo>
                      <a:pt x="357" y="716"/>
                    </a:lnTo>
                    <a:lnTo>
                      <a:pt x="379" y="702"/>
                    </a:lnTo>
                    <a:lnTo>
                      <a:pt x="36" y="0"/>
                    </a:lnTo>
                    <a:lnTo>
                      <a:pt x="0" y="17"/>
                    </a:lnTo>
                    <a:close/>
                  </a:path>
                </a:pathLst>
              </a:custGeom>
              <a:solidFill>
                <a:srgbClr val="000000"/>
              </a:solidFill>
              <a:ln w="28575">
                <a:solidFill>
                  <a:schemeClr val="bg2"/>
                </a:solidFill>
                <a:round/>
                <a:headEnd/>
                <a:tailEnd/>
              </a:ln>
            </p:spPr>
            <p:txBody>
              <a:bodyPr/>
              <a:lstStyle/>
              <a:p>
                <a:endParaRPr lang="en-US"/>
              </a:p>
            </p:txBody>
          </p:sp>
          <p:sp>
            <p:nvSpPr>
              <p:cNvPr id="130" name="Freeform 51"/>
              <p:cNvSpPr>
                <a:spLocks/>
              </p:cNvSpPr>
              <p:nvPr/>
            </p:nvSpPr>
            <p:spPr bwMode="auto">
              <a:xfrm>
                <a:off x="4487" y="1811"/>
                <a:ext cx="101" cy="194"/>
              </a:xfrm>
              <a:custGeom>
                <a:avLst/>
                <a:gdLst>
                  <a:gd name="T0" fmla="*/ 34 w 303"/>
                  <a:gd name="T1" fmla="*/ 0 h 582"/>
                  <a:gd name="T2" fmla="*/ 33 w 303"/>
                  <a:gd name="T3" fmla="*/ 0 h 582"/>
                  <a:gd name="T4" fmla="*/ 33 w 303"/>
                  <a:gd name="T5" fmla="*/ 0 h 582"/>
                  <a:gd name="T6" fmla="*/ 31 w 303"/>
                  <a:gd name="T7" fmla="*/ 0 h 582"/>
                  <a:gd name="T8" fmla="*/ 30 w 303"/>
                  <a:gd name="T9" fmla="*/ 1 h 582"/>
                  <a:gd name="T10" fmla="*/ 28 w 303"/>
                  <a:gd name="T11" fmla="*/ 1 h 582"/>
                  <a:gd name="T12" fmla="*/ 25 w 303"/>
                  <a:gd name="T13" fmla="*/ 2 h 582"/>
                  <a:gd name="T14" fmla="*/ 23 w 303"/>
                  <a:gd name="T15" fmla="*/ 3 h 582"/>
                  <a:gd name="T16" fmla="*/ 20 w 303"/>
                  <a:gd name="T17" fmla="*/ 4 h 582"/>
                  <a:gd name="T18" fmla="*/ 18 w 303"/>
                  <a:gd name="T19" fmla="*/ 6 h 582"/>
                  <a:gd name="T20" fmla="*/ 15 w 303"/>
                  <a:gd name="T21" fmla="*/ 8 h 582"/>
                  <a:gd name="T22" fmla="*/ 12 w 303"/>
                  <a:gd name="T23" fmla="*/ 10 h 582"/>
                  <a:gd name="T24" fmla="*/ 10 w 303"/>
                  <a:gd name="T25" fmla="*/ 12 h 582"/>
                  <a:gd name="T26" fmla="*/ 7 w 303"/>
                  <a:gd name="T27" fmla="*/ 15 h 582"/>
                  <a:gd name="T28" fmla="*/ 5 w 303"/>
                  <a:gd name="T29" fmla="*/ 18 h 582"/>
                  <a:gd name="T30" fmla="*/ 3 w 303"/>
                  <a:gd name="T31" fmla="*/ 22 h 582"/>
                  <a:gd name="T32" fmla="*/ 2 w 303"/>
                  <a:gd name="T33" fmla="*/ 26 h 582"/>
                  <a:gd name="T34" fmla="*/ 1 w 303"/>
                  <a:gd name="T35" fmla="*/ 32 h 582"/>
                  <a:gd name="T36" fmla="*/ 0 w 303"/>
                  <a:gd name="T37" fmla="*/ 37 h 582"/>
                  <a:gd name="T38" fmla="*/ 0 w 303"/>
                  <a:gd name="T39" fmla="*/ 42 h 582"/>
                  <a:gd name="T40" fmla="*/ 2 w 303"/>
                  <a:gd name="T41" fmla="*/ 46 h 582"/>
                  <a:gd name="T42" fmla="*/ 4 w 303"/>
                  <a:gd name="T43" fmla="*/ 51 h 582"/>
                  <a:gd name="T44" fmla="*/ 7 w 303"/>
                  <a:gd name="T45" fmla="*/ 55 h 582"/>
                  <a:gd name="T46" fmla="*/ 11 w 303"/>
                  <a:gd name="T47" fmla="*/ 60 h 582"/>
                  <a:gd name="T48" fmla="*/ 15 w 303"/>
                  <a:gd name="T49" fmla="*/ 65 h 582"/>
                  <a:gd name="T50" fmla="*/ 18 w 303"/>
                  <a:gd name="T51" fmla="*/ 62 h 582"/>
                  <a:gd name="T52" fmla="*/ 14 w 303"/>
                  <a:gd name="T53" fmla="*/ 57 h 582"/>
                  <a:gd name="T54" fmla="*/ 11 w 303"/>
                  <a:gd name="T55" fmla="*/ 53 h 582"/>
                  <a:gd name="T56" fmla="*/ 8 w 303"/>
                  <a:gd name="T57" fmla="*/ 49 h 582"/>
                  <a:gd name="T58" fmla="*/ 7 w 303"/>
                  <a:gd name="T59" fmla="*/ 44 h 582"/>
                  <a:gd name="T60" fmla="*/ 6 w 303"/>
                  <a:gd name="T61" fmla="*/ 40 h 582"/>
                  <a:gd name="T62" fmla="*/ 6 w 303"/>
                  <a:gd name="T63" fmla="*/ 35 h 582"/>
                  <a:gd name="T64" fmla="*/ 6 w 303"/>
                  <a:gd name="T65" fmla="*/ 30 h 582"/>
                  <a:gd name="T66" fmla="*/ 7 w 303"/>
                  <a:gd name="T67" fmla="*/ 25 h 582"/>
                  <a:gd name="T68" fmla="*/ 9 w 303"/>
                  <a:gd name="T69" fmla="*/ 22 h 582"/>
                  <a:gd name="T70" fmla="*/ 10 w 303"/>
                  <a:gd name="T71" fmla="*/ 19 h 582"/>
                  <a:gd name="T72" fmla="*/ 12 w 303"/>
                  <a:gd name="T73" fmla="*/ 16 h 582"/>
                  <a:gd name="T74" fmla="*/ 14 w 303"/>
                  <a:gd name="T75" fmla="*/ 13 h 582"/>
                  <a:gd name="T76" fmla="*/ 16 w 303"/>
                  <a:gd name="T77" fmla="*/ 11 h 582"/>
                  <a:gd name="T78" fmla="*/ 18 w 303"/>
                  <a:gd name="T79" fmla="*/ 9 h 582"/>
                  <a:gd name="T80" fmla="*/ 20 w 303"/>
                  <a:gd name="T81" fmla="*/ 8 h 582"/>
                  <a:gd name="T82" fmla="*/ 22 w 303"/>
                  <a:gd name="T83" fmla="*/ 6 h 582"/>
                  <a:gd name="T84" fmla="*/ 24 w 303"/>
                  <a:gd name="T85" fmla="*/ 5 h 582"/>
                  <a:gd name="T86" fmla="*/ 25 w 303"/>
                  <a:gd name="T87" fmla="*/ 5 h 582"/>
                  <a:gd name="T88" fmla="*/ 27 w 303"/>
                  <a:gd name="T89" fmla="*/ 4 h 582"/>
                  <a:gd name="T90" fmla="*/ 29 w 303"/>
                  <a:gd name="T91" fmla="*/ 3 h 582"/>
                  <a:gd name="T92" fmla="*/ 30 w 303"/>
                  <a:gd name="T93" fmla="*/ 3 h 582"/>
                  <a:gd name="T94" fmla="*/ 31 w 303"/>
                  <a:gd name="T95" fmla="*/ 3 h 582"/>
                  <a:gd name="T96" fmla="*/ 32 w 303"/>
                  <a:gd name="T97" fmla="*/ 3 h 582"/>
                  <a:gd name="T98" fmla="*/ 32 w 303"/>
                  <a:gd name="T99" fmla="*/ 3 h 582"/>
                  <a:gd name="T100" fmla="*/ 34 w 303"/>
                  <a:gd name="T101" fmla="*/ 0 h 5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582"/>
                  <a:gd name="T155" fmla="*/ 303 w 303"/>
                  <a:gd name="T156" fmla="*/ 582 h 5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582">
                    <a:moveTo>
                      <a:pt x="303" y="0"/>
                    </a:moveTo>
                    <a:lnTo>
                      <a:pt x="300" y="0"/>
                    </a:lnTo>
                    <a:lnTo>
                      <a:pt x="293" y="2"/>
                    </a:lnTo>
                    <a:lnTo>
                      <a:pt x="281" y="4"/>
                    </a:lnTo>
                    <a:lnTo>
                      <a:pt x="266" y="7"/>
                    </a:lnTo>
                    <a:lnTo>
                      <a:pt x="248" y="13"/>
                    </a:lnTo>
                    <a:lnTo>
                      <a:pt x="228" y="20"/>
                    </a:lnTo>
                    <a:lnTo>
                      <a:pt x="206" y="29"/>
                    </a:lnTo>
                    <a:lnTo>
                      <a:pt x="182" y="40"/>
                    </a:lnTo>
                    <a:lnTo>
                      <a:pt x="158" y="53"/>
                    </a:lnTo>
                    <a:lnTo>
                      <a:pt x="133" y="70"/>
                    </a:lnTo>
                    <a:lnTo>
                      <a:pt x="110" y="88"/>
                    </a:lnTo>
                    <a:lnTo>
                      <a:pt x="87" y="110"/>
                    </a:lnTo>
                    <a:lnTo>
                      <a:pt x="65" y="136"/>
                    </a:lnTo>
                    <a:lnTo>
                      <a:pt x="46" y="165"/>
                    </a:lnTo>
                    <a:lnTo>
                      <a:pt x="30" y="198"/>
                    </a:lnTo>
                    <a:lnTo>
                      <a:pt x="16" y="234"/>
                    </a:lnTo>
                    <a:lnTo>
                      <a:pt x="5" y="286"/>
                    </a:lnTo>
                    <a:lnTo>
                      <a:pt x="0" y="333"/>
                    </a:lnTo>
                    <a:lnTo>
                      <a:pt x="4" y="376"/>
                    </a:lnTo>
                    <a:lnTo>
                      <a:pt x="15" y="417"/>
                    </a:lnTo>
                    <a:lnTo>
                      <a:pt x="36" y="457"/>
                    </a:lnTo>
                    <a:lnTo>
                      <a:pt x="62" y="496"/>
                    </a:lnTo>
                    <a:lnTo>
                      <a:pt x="96" y="539"/>
                    </a:lnTo>
                    <a:lnTo>
                      <a:pt x="139" y="582"/>
                    </a:lnTo>
                    <a:lnTo>
                      <a:pt x="166" y="555"/>
                    </a:lnTo>
                    <a:lnTo>
                      <a:pt x="128" y="514"/>
                    </a:lnTo>
                    <a:lnTo>
                      <a:pt x="98" y="475"/>
                    </a:lnTo>
                    <a:lnTo>
                      <a:pt x="76" y="437"/>
                    </a:lnTo>
                    <a:lnTo>
                      <a:pt x="61" y="399"/>
                    </a:lnTo>
                    <a:lnTo>
                      <a:pt x="53" y="359"/>
                    </a:lnTo>
                    <a:lnTo>
                      <a:pt x="51" y="318"/>
                    </a:lnTo>
                    <a:lnTo>
                      <a:pt x="56" y="274"/>
                    </a:lnTo>
                    <a:lnTo>
                      <a:pt x="67" y="226"/>
                    </a:lnTo>
                    <a:lnTo>
                      <a:pt x="78" y="194"/>
                    </a:lnTo>
                    <a:lnTo>
                      <a:pt x="92" y="167"/>
                    </a:lnTo>
                    <a:lnTo>
                      <a:pt x="107" y="141"/>
                    </a:lnTo>
                    <a:lnTo>
                      <a:pt x="123" y="120"/>
                    </a:lnTo>
                    <a:lnTo>
                      <a:pt x="141" y="101"/>
                    </a:lnTo>
                    <a:lnTo>
                      <a:pt x="159" y="84"/>
                    </a:lnTo>
                    <a:lnTo>
                      <a:pt x="177" y="70"/>
                    </a:lnTo>
                    <a:lnTo>
                      <a:pt x="195" y="58"/>
                    </a:lnTo>
                    <a:lnTo>
                      <a:pt x="212" y="49"/>
                    </a:lnTo>
                    <a:lnTo>
                      <a:pt x="229" y="41"/>
                    </a:lnTo>
                    <a:lnTo>
                      <a:pt x="244" y="35"/>
                    </a:lnTo>
                    <a:lnTo>
                      <a:pt x="258" y="31"/>
                    </a:lnTo>
                    <a:lnTo>
                      <a:pt x="269" y="28"/>
                    </a:lnTo>
                    <a:lnTo>
                      <a:pt x="278" y="25"/>
                    </a:lnTo>
                    <a:lnTo>
                      <a:pt x="284" y="24"/>
                    </a:lnTo>
                    <a:lnTo>
                      <a:pt x="287" y="24"/>
                    </a:lnTo>
                    <a:lnTo>
                      <a:pt x="303" y="0"/>
                    </a:lnTo>
                    <a:close/>
                  </a:path>
                </a:pathLst>
              </a:custGeom>
              <a:solidFill>
                <a:srgbClr val="000000"/>
              </a:solidFill>
              <a:ln w="28575">
                <a:solidFill>
                  <a:schemeClr val="bg2"/>
                </a:solidFill>
                <a:round/>
                <a:headEnd/>
                <a:tailEnd/>
              </a:ln>
            </p:spPr>
            <p:txBody>
              <a:bodyPr/>
              <a:lstStyle/>
              <a:p>
                <a:endParaRPr lang="en-US"/>
              </a:p>
            </p:txBody>
          </p:sp>
          <p:sp>
            <p:nvSpPr>
              <p:cNvPr id="131" name="Freeform 52"/>
              <p:cNvSpPr>
                <a:spLocks/>
              </p:cNvSpPr>
              <p:nvPr/>
            </p:nvSpPr>
            <p:spPr bwMode="auto">
              <a:xfrm>
                <a:off x="4542" y="1900"/>
                <a:ext cx="102" cy="24"/>
              </a:xfrm>
              <a:custGeom>
                <a:avLst/>
                <a:gdLst>
                  <a:gd name="T0" fmla="*/ 0 w 307"/>
                  <a:gd name="T1" fmla="*/ 5 h 73"/>
                  <a:gd name="T2" fmla="*/ 0 w 307"/>
                  <a:gd name="T3" fmla="*/ 5 h 73"/>
                  <a:gd name="T4" fmla="*/ 1 w 307"/>
                  <a:gd name="T5" fmla="*/ 5 h 73"/>
                  <a:gd name="T6" fmla="*/ 2 w 307"/>
                  <a:gd name="T7" fmla="*/ 5 h 73"/>
                  <a:gd name="T8" fmla="*/ 4 w 307"/>
                  <a:gd name="T9" fmla="*/ 6 h 73"/>
                  <a:gd name="T10" fmla="*/ 5 w 307"/>
                  <a:gd name="T11" fmla="*/ 7 h 73"/>
                  <a:gd name="T12" fmla="*/ 8 w 307"/>
                  <a:gd name="T13" fmla="*/ 7 h 73"/>
                  <a:gd name="T14" fmla="*/ 10 w 307"/>
                  <a:gd name="T15" fmla="*/ 8 h 73"/>
                  <a:gd name="T16" fmla="*/ 13 w 307"/>
                  <a:gd name="T17" fmla="*/ 8 h 73"/>
                  <a:gd name="T18" fmla="*/ 15 w 307"/>
                  <a:gd name="T19" fmla="*/ 8 h 73"/>
                  <a:gd name="T20" fmla="*/ 18 w 307"/>
                  <a:gd name="T21" fmla="*/ 8 h 73"/>
                  <a:gd name="T22" fmla="*/ 21 w 307"/>
                  <a:gd name="T23" fmla="*/ 8 h 73"/>
                  <a:gd name="T24" fmla="*/ 24 w 307"/>
                  <a:gd name="T25" fmla="*/ 7 h 73"/>
                  <a:gd name="T26" fmla="*/ 26 w 307"/>
                  <a:gd name="T27" fmla="*/ 6 h 73"/>
                  <a:gd name="T28" fmla="*/ 29 w 307"/>
                  <a:gd name="T29" fmla="*/ 4 h 73"/>
                  <a:gd name="T30" fmla="*/ 32 w 307"/>
                  <a:gd name="T31" fmla="*/ 3 h 73"/>
                  <a:gd name="T32" fmla="*/ 34 w 307"/>
                  <a:gd name="T33" fmla="*/ 0 h 73"/>
                  <a:gd name="T34" fmla="*/ 31 w 307"/>
                  <a:gd name="T35" fmla="*/ 0 h 73"/>
                  <a:gd name="T36" fmla="*/ 29 w 307"/>
                  <a:gd name="T37" fmla="*/ 2 h 73"/>
                  <a:gd name="T38" fmla="*/ 27 w 307"/>
                  <a:gd name="T39" fmla="*/ 4 h 73"/>
                  <a:gd name="T40" fmla="*/ 25 w 307"/>
                  <a:gd name="T41" fmla="*/ 5 h 73"/>
                  <a:gd name="T42" fmla="*/ 22 w 307"/>
                  <a:gd name="T43" fmla="*/ 5 h 73"/>
                  <a:gd name="T44" fmla="*/ 20 w 307"/>
                  <a:gd name="T45" fmla="*/ 6 h 73"/>
                  <a:gd name="T46" fmla="*/ 18 w 307"/>
                  <a:gd name="T47" fmla="*/ 6 h 73"/>
                  <a:gd name="T48" fmla="*/ 16 w 307"/>
                  <a:gd name="T49" fmla="*/ 6 h 73"/>
                  <a:gd name="T50" fmla="*/ 13 w 307"/>
                  <a:gd name="T51" fmla="*/ 5 h 73"/>
                  <a:gd name="T52" fmla="*/ 11 w 307"/>
                  <a:gd name="T53" fmla="*/ 5 h 73"/>
                  <a:gd name="T54" fmla="*/ 9 w 307"/>
                  <a:gd name="T55" fmla="*/ 4 h 73"/>
                  <a:gd name="T56" fmla="*/ 8 w 307"/>
                  <a:gd name="T57" fmla="*/ 4 h 73"/>
                  <a:gd name="T58" fmla="*/ 6 w 307"/>
                  <a:gd name="T59" fmla="*/ 3 h 73"/>
                  <a:gd name="T60" fmla="*/ 5 w 307"/>
                  <a:gd name="T61" fmla="*/ 3 h 73"/>
                  <a:gd name="T62" fmla="*/ 4 w 307"/>
                  <a:gd name="T63" fmla="*/ 2 h 73"/>
                  <a:gd name="T64" fmla="*/ 3 w 307"/>
                  <a:gd name="T65" fmla="*/ 2 h 73"/>
                  <a:gd name="T66" fmla="*/ 3 w 307"/>
                  <a:gd name="T67" fmla="*/ 2 h 73"/>
                  <a:gd name="T68" fmla="*/ 0 w 307"/>
                  <a:gd name="T69" fmla="*/ 5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7"/>
                  <a:gd name="T106" fmla="*/ 0 h 73"/>
                  <a:gd name="T107" fmla="*/ 307 w 307"/>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7" h="73">
                    <a:moveTo>
                      <a:pt x="0" y="42"/>
                    </a:moveTo>
                    <a:lnTo>
                      <a:pt x="2" y="43"/>
                    </a:lnTo>
                    <a:lnTo>
                      <a:pt x="9" y="46"/>
                    </a:lnTo>
                    <a:lnTo>
                      <a:pt x="19" y="50"/>
                    </a:lnTo>
                    <a:lnTo>
                      <a:pt x="33" y="55"/>
                    </a:lnTo>
                    <a:lnTo>
                      <a:pt x="49" y="60"/>
                    </a:lnTo>
                    <a:lnTo>
                      <a:pt x="68" y="64"/>
                    </a:lnTo>
                    <a:lnTo>
                      <a:pt x="89" y="69"/>
                    </a:lnTo>
                    <a:lnTo>
                      <a:pt x="113" y="72"/>
                    </a:lnTo>
                    <a:lnTo>
                      <a:pt x="136" y="73"/>
                    </a:lnTo>
                    <a:lnTo>
                      <a:pt x="162" y="73"/>
                    </a:lnTo>
                    <a:lnTo>
                      <a:pt x="187" y="70"/>
                    </a:lnTo>
                    <a:lnTo>
                      <a:pt x="213" y="63"/>
                    </a:lnTo>
                    <a:lnTo>
                      <a:pt x="237" y="55"/>
                    </a:lnTo>
                    <a:lnTo>
                      <a:pt x="261" y="41"/>
                    </a:lnTo>
                    <a:lnTo>
                      <a:pt x="285" y="24"/>
                    </a:lnTo>
                    <a:lnTo>
                      <a:pt x="307" y="2"/>
                    </a:lnTo>
                    <a:lnTo>
                      <a:pt x="281" y="0"/>
                    </a:lnTo>
                    <a:lnTo>
                      <a:pt x="263" y="18"/>
                    </a:lnTo>
                    <a:lnTo>
                      <a:pt x="243" y="32"/>
                    </a:lnTo>
                    <a:lnTo>
                      <a:pt x="223" y="42"/>
                    </a:lnTo>
                    <a:lnTo>
                      <a:pt x="203" y="49"/>
                    </a:lnTo>
                    <a:lnTo>
                      <a:pt x="182" y="53"/>
                    </a:lnTo>
                    <a:lnTo>
                      <a:pt x="161" y="54"/>
                    </a:lnTo>
                    <a:lnTo>
                      <a:pt x="140" y="53"/>
                    </a:lnTo>
                    <a:lnTo>
                      <a:pt x="121" y="50"/>
                    </a:lnTo>
                    <a:lnTo>
                      <a:pt x="102" y="45"/>
                    </a:lnTo>
                    <a:lnTo>
                      <a:pt x="85" y="41"/>
                    </a:lnTo>
                    <a:lnTo>
                      <a:pt x="69" y="36"/>
                    </a:lnTo>
                    <a:lnTo>
                      <a:pt x="55" y="29"/>
                    </a:lnTo>
                    <a:lnTo>
                      <a:pt x="44" y="25"/>
                    </a:lnTo>
                    <a:lnTo>
                      <a:pt x="34" y="20"/>
                    </a:lnTo>
                    <a:lnTo>
                      <a:pt x="29" y="17"/>
                    </a:lnTo>
                    <a:lnTo>
                      <a:pt x="26" y="16"/>
                    </a:lnTo>
                    <a:lnTo>
                      <a:pt x="0" y="42"/>
                    </a:lnTo>
                    <a:close/>
                  </a:path>
                </a:pathLst>
              </a:custGeom>
              <a:solidFill>
                <a:srgbClr val="000000"/>
              </a:solidFill>
              <a:ln w="28575">
                <a:solidFill>
                  <a:schemeClr val="bg2"/>
                </a:solidFill>
                <a:round/>
                <a:headEnd/>
                <a:tailEnd/>
              </a:ln>
            </p:spPr>
            <p:txBody>
              <a:bodyPr/>
              <a:lstStyle/>
              <a:p>
                <a:endParaRPr lang="en-US"/>
              </a:p>
            </p:txBody>
          </p:sp>
          <p:sp>
            <p:nvSpPr>
              <p:cNvPr id="132" name="Freeform 53"/>
              <p:cNvSpPr>
                <a:spLocks/>
              </p:cNvSpPr>
              <p:nvPr/>
            </p:nvSpPr>
            <p:spPr bwMode="auto">
              <a:xfrm>
                <a:off x="4542" y="1908"/>
                <a:ext cx="156" cy="315"/>
              </a:xfrm>
              <a:custGeom>
                <a:avLst/>
                <a:gdLst>
                  <a:gd name="T0" fmla="*/ 52 w 468"/>
                  <a:gd name="T1" fmla="*/ 103 h 944"/>
                  <a:gd name="T2" fmla="*/ 4 w 468"/>
                  <a:gd name="T3" fmla="*/ 0 h 944"/>
                  <a:gd name="T4" fmla="*/ 0 w 468"/>
                  <a:gd name="T5" fmla="*/ 2 h 944"/>
                  <a:gd name="T6" fmla="*/ 48 w 468"/>
                  <a:gd name="T7" fmla="*/ 105 h 944"/>
                  <a:gd name="T8" fmla="*/ 52 w 468"/>
                  <a:gd name="T9" fmla="*/ 103 h 944"/>
                  <a:gd name="T10" fmla="*/ 0 60000 65536"/>
                  <a:gd name="T11" fmla="*/ 0 60000 65536"/>
                  <a:gd name="T12" fmla="*/ 0 60000 65536"/>
                  <a:gd name="T13" fmla="*/ 0 60000 65536"/>
                  <a:gd name="T14" fmla="*/ 0 60000 65536"/>
                  <a:gd name="T15" fmla="*/ 0 w 468"/>
                  <a:gd name="T16" fmla="*/ 0 h 944"/>
                  <a:gd name="T17" fmla="*/ 468 w 468"/>
                  <a:gd name="T18" fmla="*/ 944 h 944"/>
                </a:gdLst>
                <a:ahLst/>
                <a:cxnLst>
                  <a:cxn ang="T10">
                    <a:pos x="T0" y="T1"/>
                  </a:cxn>
                  <a:cxn ang="T11">
                    <a:pos x="T2" y="T3"/>
                  </a:cxn>
                  <a:cxn ang="T12">
                    <a:pos x="T4" y="T5"/>
                  </a:cxn>
                  <a:cxn ang="T13">
                    <a:pos x="T6" y="T7"/>
                  </a:cxn>
                  <a:cxn ang="T14">
                    <a:pos x="T8" y="T9"/>
                  </a:cxn>
                </a:cxnLst>
                <a:rect l="T15" t="T16" r="T17" b="T18"/>
                <a:pathLst>
                  <a:path w="468" h="944">
                    <a:moveTo>
                      <a:pt x="468" y="928"/>
                    </a:moveTo>
                    <a:lnTo>
                      <a:pt x="35" y="0"/>
                    </a:lnTo>
                    <a:lnTo>
                      <a:pt x="0" y="17"/>
                    </a:lnTo>
                    <a:lnTo>
                      <a:pt x="431" y="944"/>
                    </a:lnTo>
                    <a:lnTo>
                      <a:pt x="468" y="928"/>
                    </a:lnTo>
                    <a:close/>
                  </a:path>
                </a:pathLst>
              </a:custGeom>
              <a:solidFill>
                <a:srgbClr val="000000"/>
              </a:solidFill>
              <a:ln w="28575">
                <a:solidFill>
                  <a:schemeClr val="bg2"/>
                </a:solidFill>
                <a:round/>
                <a:headEnd/>
                <a:tailEnd/>
              </a:ln>
            </p:spPr>
            <p:txBody>
              <a:bodyPr/>
              <a:lstStyle/>
              <a:p>
                <a:endParaRPr lang="en-US"/>
              </a:p>
            </p:txBody>
          </p:sp>
          <p:sp>
            <p:nvSpPr>
              <p:cNvPr id="133" name="Freeform 54"/>
              <p:cNvSpPr>
                <a:spLocks/>
              </p:cNvSpPr>
              <p:nvPr/>
            </p:nvSpPr>
            <p:spPr bwMode="auto">
              <a:xfrm>
                <a:off x="4445" y="1934"/>
                <a:ext cx="117" cy="277"/>
              </a:xfrm>
              <a:custGeom>
                <a:avLst/>
                <a:gdLst>
                  <a:gd name="T0" fmla="*/ 35 w 352"/>
                  <a:gd name="T1" fmla="*/ 0 h 833"/>
                  <a:gd name="T2" fmla="*/ 0 w 352"/>
                  <a:gd name="T3" fmla="*/ 90 h 833"/>
                  <a:gd name="T4" fmla="*/ 4 w 352"/>
                  <a:gd name="T5" fmla="*/ 92 h 833"/>
                  <a:gd name="T6" fmla="*/ 39 w 352"/>
                  <a:gd name="T7" fmla="*/ 1 h 833"/>
                  <a:gd name="T8" fmla="*/ 35 w 352"/>
                  <a:gd name="T9" fmla="*/ 0 h 833"/>
                  <a:gd name="T10" fmla="*/ 0 60000 65536"/>
                  <a:gd name="T11" fmla="*/ 0 60000 65536"/>
                  <a:gd name="T12" fmla="*/ 0 60000 65536"/>
                  <a:gd name="T13" fmla="*/ 0 60000 65536"/>
                  <a:gd name="T14" fmla="*/ 0 60000 65536"/>
                  <a:gd name="T15" fmla="*/ 0 w 352"/>
                  <a:gd name="T16" fmla="*/ 0 h 833"/>
                  <a:gd name="T17" fmla="*/ 352 w 352"/>
                  <a:gd name="T18" fmla="*/ 833 h 833"/>
                </a:gdLst>
                <a:ahLst/>
                <a:cxnLst>
                  <a:cxn ang="T10">
                    <a:pos x="T0" y="T1"/>
                  </a:cxn>
                  <a:cxn ang="T11">
                    <a:pos x="T2" y="T3"/>
                  </a:cxn>
                  <a:cxn ang="T12">
                    <a:pos x="T4" y="T5"/>
                  </a:cxn>
                  <a:cxn ang="T13">
                    <a:pos x="T6" y="T7"/>
                  </a:cxn>
                  <a:cxn ang="T14">
                    <a:pos x="T8" y="T9"/>
                  </a:cxn>
                </a:cxnLst>
                <a:rect l="T15" t="T16" r="T17" b="T18"/>
                <a:pathLst>
                  <a:path w="352" h="833">
                    <a:moveTo>
                      <a:pt x="314" y="0"/>
                    </a:moveTo>
                    <a:lnTo>
                      <a:pt x="0" y="818"/>
                    </a:lnTo>
                    <a:lnTo>
                      <a:pt x="37" y="833"/>
                    </a:lnTo>
                    <a:lnTo>
                      <a:pt x="352" y="13"/>
                    </a:lnTo>
                    <a:lnTo>
                      <a:pt x="314" y="0"/>
                    </a:lnTo>
                    <a:close/>
                  </a:path>
                </a:pathLst>
              </a:custGeom>
              <a:solidFill>
                <a:srgbClr val="000000"/>
              </a:solidFill>
              <a:ln w="28575">
                <a:solidFill>
                  <a:schemeClr val="bg2"/>
                </a:solidFill>
                <a:round/>
                <a:headEnd/>
                <a:tailEnd/>
              </a:ln>
            </p:spPr>
            <p:txBody>
              <a:bodyPr/>
              <a:lstStyle/>
              <a:p>
                <a:endParaRPr lang="en-US"/>
              </a:p>
            </p:txBody>
          </p:sp>
          <p:sp>
            <p:nvSpPr>
              <p:cNvPr id="134" name="Freeform 55"/>
              <p:cNvSpPr>
                <a:spLocks/>
              </p:cNvSpPr>
              <p:nvPr/>
            </p:nvSpPr>
            <p:spPr bwMode="auto">
              <a:xfrm>
                <a:off x="4549" y="1936"/>
                <a:ext cx="19" cy="303"/>
              </a:xfrm>
              <a:custGeom>
                <a:avLst/>
                <a:gdLst>
                  <a:gd name="T0" fmla="*/ 7 w 55"/>
                  <a:gd name="T1" fmla="*/ 101 h 909"/>
                  <a:gd name="T2" fmla="*/ 5 w 55"/>
                  <a:gd name="T3" fmla="*/ 0 h 909"/>
                  <a:gd name="T4" fmla="*/ 0 w 55"/>
                  <a:gd name="T5" fmla="*/ 0 h 909"/>
                  <a:gd name="T6" fmla="*/ 2 w 55"/>
                  <a:gd name="T7" fmla="*/ 101 h 909"/>
                  <a:gd name="T8" fmla="*/ 7 w 55"/>
                  <a:gd name="T9" fmla="*/ 101 h 909"/>
                  <a:gd name="T10" fmla="*/ 0 60000 65536"/>
                  <a:gd name="T11" fmla="*/ 0 60000 65536"/>
                  <a:gd name="T12" fmla="*/ 0 60000 65536"/>
                  <a:gd name="T13" fmla="*/ 0 60000 65536"/>
                  <a:gd name="T14" fmla="*/ 0 60000 65536"/>
                  <a:gd name="T15" fmla="*/ 0 w 55"/>
                  <a:gd name="T16" fmla="*/ 0 h 909"/>
                  <a:gd name="T17" fmla="*/ 55 w 55"/>
                  <a:gd name="T18" fmla="*/ 909 h 909"/>
                </a:gdLst>
                <a:ahLst/>
                <a:cxnLst>
                  <a:cxn ang="T10">
                    <a:pos x="T0" y="T1"/>
                  </a:cxn>
                  <a:cxn ang="T11">
                    <a:pos x="T2" y="T3"/>
                  </a:cxn>
                  <a:cxn ang="T12">
                    <a:pos x="T4" y="T5"/>
                  </a:cxn>
                  <a:cxn ang="T13">
                    <a:pos x="T6" y="T7"/>
                  </a:cxn>
                  <a:cxn ang="T14">
                    <a:pos x="T8" y="T9"/>
                  </a:cxn>
                </a:cxnLst>
                <a:rect l="T15" t="T16" r="T17" b="T18"/>
                <a:pathLst>
                  <a:path w="55" h="909">
                    <a:moveTo>
                      <a:pt x="55" y="908"/>
                    </a:moveTo>
                    <a:lnTo>
                      <a:pt x="40" y="0"/>
                    </a:lnTo>
                    <a:lnTo>
                      <a:pt x="0" y="1"/>
                    </a:lnTo>
                    <a:lnTo>
                      <a:pt x="15" y="909"/>
                    </a:lnTo>
                    <a:lnTo>
                      <a:pt x="55" y="908"/>
                    </a:lnTo>
                    <a:close/>
                  </a:path>
                </a:pathLst>
              </a:custGeom>
              <a:solidFill>
                <a:srgbClr val="000000"/>
              </a:solidFill>
              <a:ln w="28575">
                <a:solidFill>
                  <a:schemeClr val="bg2"/>
                </a:solidFill>
                <a:round/>
                <a:headEnd/>
                <a:tailEnd/>
              </a:ln>
            </p:spPr>
            <p:txBody>
              <a:bodyPr/>
              <a:lstStyle/>
              <a:p>
                <a:endParaRPr lang="en-US"/>
              </a:p>
            </p:txBody>
          </p:sp>
          <p:sp>
            <p:nvSpPr>
              <p:cNvPr id="135" name="Freeform 56"/>
              <p:cNvSpPr>
                <a:spLocks/>
              </p:cNvSpPr>
              <p:nvPr/>
            </p:nvSpPr>
            <p:spPr bwMode="auto">
              <a:xfrm>
                <a:off x="4594" y="1917"/>
                <a:ext cx="12" cy="267"/>
              </a:xfrm>
              <a:custGeom>
                <a:avLst/>
                <a:gdLst>
                  <a:gd name="T0" fmla="*/ 0 w 36"/>
                  <a:gd name="T1" fmla="*/ 2 h 802"/>
                  <a:gd name="T2" fmla="*/ 0 w 36"/>
                  <a:gd name="T3" fmla="*/ 88 h 802"/>
                  <a:gd name="T4" fmla="*/ 4 w 36"/>
                  <a:gd name="T5" fmla="*/ 89 h 802"/>
                  <a:gd name="T6" fmla="*/ 4 w 36"/>
                  <a:gd name="T7" fmla="*/ 0 h 802"/>
                  <a:gd name="T8" fmla="*/ 0 w 36"/>
                  <a:gd name="T9" fmla="*/ 2 h 802"/>
                  <a:gd name="T10" fmla="*/ 0 60000 65536"/>
                  <a:gd name="T11" fmla="*/ 0 60000 65536"/>
                  <a:gd name="T12" fmla="*/ 0 60000 65536"/>
                  <a:gd name="T13" fmla="*/ 0 60000 65536"/>
                  <a:gd name="T14" fmla="*/ 0 60000 65536"/>
                  <a:gd name="T15" fmla="*/ 0 w 36"/>
                  <a:gd name="T16" fmla="*/ 0 h 802"/>
                  <a:gd name="T17" fmla="*/ 36 w 36"/>
                  <a:gd name="T18" fmla="*/ 802 h 802"/>
                </a:gdLst>
                <a:ahLst/>
                <a:cxnLst>
                  <a:cxn ang="T10">
                    <a:pos x="T0" y="T1"/>
                  </a:cxn>
                  <a:cxn ang="T11">
                    <a:pos x="T2" y="T3"/>
                  </a:cxn>
                  <a:cxn ang="T12">
                    <a:pos x="T4" y="T5"/>
                  </a:cxn>
                  <a:cxn ang="T13">
                    <a:pos x="T6" y="T7"/>
                  </a:cxn>
                  <a:cxn ang="T14">
                    <a:pos x="T8" y="T9"/>
                  </a:cxn>
                </a:cxnLst>
                <a:rect l="T15" t="T16" r="T17" b="T18"/>
                <a:pathLst>
                  <a:path w="36" h="802">
                    <a:moveTo>
                      <a:pt x="0" y="15"/>
                    </a:moveTo>
                    <a:lnTo>
                      <a:pt x="1" y="797"/>
                    </a:lnTo>
                    <a:lnTo>
                      <a:pt x="35" y="802"/>
                    </a:lnTo>
                    <a:lnTo>
                      <a:pt x="36" y="0"/>
                    </a:lnTo>
                    <a:lnTo>
                      <a:pt x="0" y="15"/>
                    </a:lnTo>
                    <a:close/>
                  </a:path>
                </a:pathLst>
              </a:custGeom>
              <a:solidFill>
                <a:srgbClr val="000000"/>
              </a:solidFill>
              <a:ln w="28575">
                <a:solidFill>
                  <a:schemeClr val="bg2"/>
                </a:solidFill>
                <a:round/>
                <a:headEnd/>
                <a:tailEnd/>
              </a:ln>
            </p:spPr>
            <p:txBody>
              <a:bodyPr/>
              <a:lstStyle/>
              <a:p>
                <a:endParaRPr lang="en-US"/>
              </a:p>
            </p:txBody>
          </p:sp>
          <p:sp>
            <p:nvSpPr>
              <p:cNvPr id="136" name="Freeform 57"/>
              <p:cNvSpPr>
                <a:spLocks/>
              </p:cNvSpPr>
              <p:nvPr/>
            </p:nvSpPr>
            <p:spPr bwMode="auto">
              <a:xfrm>
                <a:off x="4458" y="2180"/>
                <a:ext cx="337" cy="27"/>
              </a:xfrm>
              <a:custGeom>
                <a:avLst/>
                <a:gdLst>
                  <a:gd name="T0" fmla="*/ 0 w 1012"/>
                  <a:gd name="T1" fmla="*/ 8 h 80"/>
                  <a:gd name="T2" fmla="*/ 35 w 1012"/>
                  <a:gd name="T3" fmla="*/ 2 h 80"/>
                  <a:gd name="T4" fmla="*/ 36 w 1012"/>
                  <a:gd name="T5" fmla="*/ 2 h 80"/>
                  <a:gd name="T6" fmla="*/ 39 w 1012"/>
                  <a:gd name="T7" fmla="*/ 3 h 80"/>
                  <a:gd name="T8" fmla="*/ 42 w 1012"/>
                  <a:gd name="T9" fmla="*/ 3 h 80"/>
                  <a:gd name="T10" fmla="*/ 47 w 1012"/>
                  <a:gd name="T11" fmla="*/ 3 h 80"/>
                  <a:gd name="T12" fmla="*/ 53 w 1012"/>
                  <a:gd name="T13" fmla="*/ 4 h 80"/>
                  <a:gd name="T14" fmla="*/ 59 w 1012"/>
                  <a:gd name="T15" fmla="*/ 5 h 80"/>
                  <a:gd name="T16" fmla="*/ 66 w 1012"/>
                  <a:gd name="T17" fmla="*/ 5 h 80"/>
                  <a:gd name="T18" fmla="*/ 73 w 1012"/>
                  <a:gd name="T19" fmla="*/ 6 h 80"/>
                  <a:gd name="T20" fmla="*/ 80 w 1012"/>
                  <a:gd name="T21" fmla="*/ 6 h 80"/>
                  <a:gd name="T22" fmla="*/ 87 w 1012"/>
                  <a:gd name="T23" fmla="*/ 7 h 80"/>
                  <a:gd name="T24" fmla="*/ 94 w 1012"/>
                  <a:gd name="T25" fmla="*/ 7 h 80"/>
                  <a:gd name="T26" fmla="*/ 100 w 1012"/>
                  <a:gd name="T27" fmla="*/ 8 h 80"/>
                  <a:gd name="T28" fmla="*/ 105 w 1012"/>
                  <a:gd name="T29" fmla="*/ 8 h 80"/>
                  <a:gd name="T30" fmla="*/ 108 w 1012"/>
                  <a:gd name="T31" fmla="*/ 9 h 80"/>
                  <a:gd name="T32" fmla="*/ 111 w 1012"/>
                  <a:gd name="T33" fmla="*/ 9 h 80"/>
                  <a:gd name="T34" fmla="*/ 112 w 1012"/>
                  <a:gd name="T35" fmla="*/ 9 h 80"/>
                  <a:gd name="T36" fmla="*/ 112 w 1012"/>
                  <a:gd name="T37" fmla="*/ 5 h 80"/>
                  <a:gd name="T38" fmla="*/ 35 w 1012"/>
                  <a:gd name="T39" fmla="*/ 0 h 80"/>
                  <a:gd name="T40" fmla="*/ 34 w 1012"/>
                  <a:gd name="T41" fmla="*/ 0 h 80"/>
                  <a:gd name="T42" fmla="*/ 33 w 1012"/>
                  <a:gd name="T43" fmla="*/ 0 h 80"/>
                  <a:gd name="T44" fmla="*/ 31 w 1012"/>
                  <a:gd name="T45" fmla="*/ 0 h 80"/>
                  <a:gd name="T46" fmla="*/ 29 w 1012"/>
                  <a:gd name="T47" fmla="*/ 1 h 80"/>
                  <a:gd name="T48" fmla="*/ 27 w 1012"/>
                  <a:gd name="T49" fmla="*/ 1 h 80"/>
                  <a:gd name="T50" fmla="*/ 24 w 1012"/>
                  <a:gd name="T51" fmla="*/ 1 h 80"/>
                  <a:gd name="T52" fmla="*/ 21 w 1012"/>
                  <a:gd name="T53" fmla="*/ 1 h 80"/>
                  <a:gd name="T54" fmla="*/ 17 w 1012"/>
                  <a:gd name="T55" fmla="*/ 2 h 80"/>
                  <a:gd name="T56" fmla="*/ 14 w 1012"/>
                  <a:gd name="T57" fmla="*/ 2 h 80"/>
                  <a:gd name="T58" fmla="*/ 11 w 1012"/>
                  <a:gd name="T59" fmla="*/ 3 h 80"/>
                  <a:gd name="T60" fmla="*/ 8 w 1012"/>
                  <a:gd name="T61" fmla="*/ 3 h 80"/>
                  <a:gd name="T62" fmla="*/ 5 w 1012"/>
                  <a:gd name="T63" fmla="*/ 3 h 80"/>
                  <a:gd name="T64" fmla="*/ 3 w 1012"/>
                  <a:gd name="T65" fmla="*/ 3 h 80"/>
                  <a:gd name="T66" fmla="*/ 2 w 1012"/>
                  <a:gd name="T67" fmla="*/ 3 h 80"/>
                  <a:gd name="T68" fmla="*/ 0 w 1012"/>
                  <a:gd name="T69" fmla="*/ 4 h 80"/>
                  <a:gd name="T70" fmla="*/ 0 w 1012"/>
                  <a:gd name="T71" fmla="*/ 4 h 80"/>
                  <a:gd name="T72" fmla="*/ 0 w 1012"/>
                  <a:gd name="T73" fmla="*/ 8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2"/>
                  <a:gd name="T112" fmla="*/ 0 h 80"/>
                  <a:gd name="T113" fmla="*/ 1012 w 1012"/>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2" h="80">
                    <a:moveTo>
                      <a:pt x="0" y="72"/>
                    </a:moveTo>
                    <a:lnTo>
                      <a:pt x="317" y="21"/>
                    </a:lnTo>
                    <a:lnTo>
                      <a:pt x="324" y="22"/>
                    </a:lnTo>
                    <a:lnTo>
                      <a:pt x="347" y="23"/>
                    </a:lnTo>
                    <a:lnTo>
                      <a:pt x="381" y="26"/>
                    </a:lnTo>
                    <a:lnTo>
                      <a:pt x="424" y="30"/>
                    </a:lnTo>
                    <a:lnTo>
                      <a:pt x="476" y="34"/>
                    </a:lnTo>
                    <a:lnTo>
                      <a:pt x="535" y="40"/>
                    </a:lnTo>
                    <a:lnTo>
                      <a:pt x="597" y="45"/>
                    </a:lnTo>
                    <a:lnTo>
                      <a:pt x="661" y="50"/>
                    </a:lnTo>
                    <a:lnTo>
                      <a:pt x="725" y="56"/>
                    </a:lnTo>
                    <a:lnTo>
                      <a:pt x="788" y="61"/>
                    </a:lnTo>
                    <a:lnTo>
                      <a:pt x="846" y="66"/>
                    </a:lnTo>
                    <a:lnTo>
                      <a:pt x="898" y="71"/>
                    </a:lnTo>
                    <a:lnTo>
                      <a:pt x="942" y="75"/>
                    </a:lnTo>
                    <a:lnTo>
                      <a:pt x="976" y="78"/>
                    </a:lnTo>
                    <a:lnTo>
                      <a:pt x="998" y="79"/>
                    </a:lnTo>
                    <a:lnTo>
                      <a:pt x="1005" y="80"/>
                    </a:lnTo>
                    <a:lnTo>
                      <a:pt x="1012" y="44"/>
                    </a:lnTo>
                    <a:lnTo>
                      <a:pt x="313" y="0"/>
                    </a:lnTo>
                    <a:lnTo>
                      <a:pt x="309" y="0"/>
                    </a:lnTo>
                    <a:lnTo>
                      <a:pt x="299" y="2"/>
                    </a:lnTo>
                    <a:lnTo>
                      <a:pt x="283" y="4"/>
                    </a:lnTo>
                    <a:lnTo>
                      <a:pt x="264" y="6"/>
                    </a:lnTo>
                    <a:lnTo>
                      <a:pt x="239" y="8"/>
                    </a:lnTo>
                    <a:lnTo>
                      <a:pt x="214" y="10"/>
                    </a:lnTo>
                    <a:lnTo>
                      <a:pt x="185" y="13"/>
                    </a:lnTo>
                    <a:lnTo>
                      <a:pt x="156" y="16"/>
                    </a:lnTo>
                    <a:lnTo>
                      <a:pt x="127" y="20"/>
                    </a:lnTo>
                    <a:lnTo>
                      <a:pt x="99" y="23"/>
                    </a:lnTo>
                    <a:lnTo>
                      <a:pt x="72" y="25"/>
                    </a:lnTo>
                    <a:lnTo>
                      <a:pt x="49" y="27"/>
                    </a:lnTo>
                    <a:lnTo>
                      <a:pt x="29" y="29"/>
                    </a:lnTo>
                    <a:lnTo>
                      <a:pt x="14" y="31"/>
                    </a:lnTo>
                    <a:lnTo>
                      <a:pt x="3" y="32"/>
                    </a:lnTo>
                    <a:lnTo>
                      <a:pt x="0" y="32"/>
                    </a:lnTo>
                    <a:lnTo>
                      <a:pt x="0" y="72"/>
                    </a:lnTo>
                    <a:close/>
                  </a:path>
                </a:pathLst>
              </a:custGeom>
              <a:solidFill>
                <a:srgbClr val="000000"/>
              </a:solidFill>
              <a:ln w="28575">
                <a:solidFill>
                  <a:schemeClr val="bg2"/>
                </a:solidFill>
                <a:round/>
                <a:headEnd/>
                <a:tailEnd/>
              </a:ln>
            </p:spPr>
            <p:txBody>
              <a:bodyPr/>
              <a:lstStyle/>
              <a:p>
                <a:endParaRPr lang="en-US"/>
              </a:p>
            </p:txBody>
          </p:sp>
          <p:sp>
            <p:nvSpPr>
              <p:cNvPr id="137" name="Freeform 58"/>
              <p:cNvSpPr>
                <a:spLocks/>
              </p:cNvSpPr>
              <p:nvPr/>
            </p:nvSpPr>
            <p:spPr bwMode="auto">
              <a:xfrm>
                <a:off x="4448" y="2191"/>
                <a:ext cx="351" cy="54"/>
              </a:xfrm>
              <a:custGeom>
                <a:avLst/>
                <a:gdLst>
                  <a:gd name="T0" fmla="*/ 0 w 1054"/>
                  <a:gd name="T1" fmla="*/ 5 h 162"/>
                  <a:gd name="T2" fmla="*/ 37 w 1054"/>
                  <a:gd name="T3" fmla="*/ 18 h 162"/>
                  <a:gd name="T4" fmla="*/ 37 w 1054"/>
                  <a:gd name="T5" fmla="*/ 18 h 162"/>
                  <a:gd name="T6" fmla="*/ 38 w 1054"/>
                  <a:gd name="T7" fmla="*/ 18 h 162"/>
                  <a:gd name="T8" fmla="*/ 117 w 1054"/>
                  <a:gd name="T9" fmla="*/ 7 h 162"/>
                  <a:gd name="T10" fmla="*/ 117 w 1054"/>
                  <a:gd name="T11" fmla="*/ 2 h 162"/>
                  <a:gd name="T12" fmla="*/ 40 w 1054"/>
                  <a:gd name="T13" fmla="*/ 16 h 162"/>
                  <a:gd name="T14" fmla="*/ 35 w 1054"/>
                  <a:gd name="T15" fmla="*/ 13 h 162"/>
                  <a:gd name="T16" fmla="*/ 4 w 1054"/>
                  <a:gd name="T17" fmla="*/ 0 h 162"/>
                  <a:gd name="T18" fmla="*/ 0 w 1054"/>
                  <a:gd name="T19" fmla="*/ 5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4"/>
                  <a:gd name="T31" fmla="*/ 0 h 162"/>
                  <a:gd name="T32" fmla="*/ 1054 w 1054"/>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4" h="162">
                    <a:moveTo>
                      <a:pt x="0" y="48"/>
                    </a:moveTo>
                    <a:lnTo>
                      <a:pt x="332" y="160"/>
                    </a:lnTo>
                    <a:lnTo>
                      <a:pt x="337" y="162"/>
                    </a:lnTo>
                    <a:lnTo>
                      <a:pt x="343" y="162"/>
                    </a:lnTo>
                    <a:lnTo>
                      <a:pt x="1054" y="63"/>
                    </a:lnTo>
                    <a:lnTo>
                      <a:pt x="1054" y="20"/>
                    </a:lnTo>
                    <a:lnTo>
                      <a:pt x="360" y="142"/>
                    </a:lnTo>
                    <a:lnTo>
                      <a:pt x="315" y="119"/>
                    </a:lnTo>
                    <a:lnTo>
                      <a:pt x="38" y="0"/>
                    </a:lnTo>
                    <a:lnTo>
                      <a:pt x="0" y="48"/>
                    </a:lnTo>
                    <a:close/>
                  </a:path>
                </a:pathLst>
              </a:custGeom>
              <a:solidFill>
                <a:srgbClr val="000000"/>
              </a:solidFill>
              <a:ln w="28575">
                <a:solidFill>
                  <a:schemeClr val="bg2"/>
                </a:solidFill>
                <a:round/>
                <a:headEnd/>
                <a:tailEnd/>
              </a:ln>
            </p:spPr>
            <p:txBody>
              <a:bodyPr/>
              <a:lstStyle/>
              <a:p>
                <a:endParaRPr lang="en-US"/>
              </a:p>
            </p:txBody>
          </p:sp>
        </p:grpSp>
        <p:grpSp>
          <p:nvGrpSpPr>
            <p:cNvPr id="25" name="Group 59"/>
            <p:cNvGrpSpPr>
              <a:grpSpLocks noChangeAspect="1"/>
            </p:cNvGrpSpPr>
            <p:nvPr/>
          </p:nvGrpSpPr>
          <p:grpSpPr bwMode="auto">
            <a:xfrm rot="10800000" flipV="1">
              <a:off x="2951163" y="5053013"/>
              <a:ext cx="431800" cy="414337"/>
              <a:chOff x="4445" y="1570"/>
              <a:chExt cx="703" cy="675"/>
            </a:xfrm>
          </p:grpSpPr>
          <p:sp>
            <p:nvSpPr>
              <p:cNvPr id="66" name="AutoShape 60"/>
              <p:cNvSpPr>
                <a:spLocks noChangeAspect="1" noChangeArrowheads="1" noTextEdit="1"/>
              </p:cNvSpPr>
              <p:nvPr/>
            </p:nvSpPr>
            <p:spPr bwMode="auto">
              <a:xfrm flipH="1" flipV="1">
                <a:off x="4445" y="1570"/>
                <a:ext cx="70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 name="Freeform 61"/>
              <p:cNvSpPr>
                <a:spLocks/>
              </p:cNvSpPr>
              <p:nvPr/>
            </p:nvSpPr>
            <p:spPr bwMode="auto">
              <a:xfrm flipH="1">
                <a:off x="4565" y="1605"/>
                <a:ext cx="394" cy="507"/>
              </a:xfrm>
              <a:custGeom>
                <a:avLst/>
                <a:gdLst>
                  <a:gd name="T0" fmla="*/ 55 w 1182"/>
                  <a:gd name="T1" fmla="*/ 18 h 1520"/>
                  <a:gd name="T2" fmla="*/ 53 w 1182"/>
                  <a:gd name="T3" fmla="*/ 16 h 1520"/>
                  <a:gd name="T4" fmla="*/ 50 w 1182"/>
                  <a:gd name="T5" fmla="*/ 14 h 1520"/>
                  <a:gd name="T6" fmla="*/ 47 w 1182"/>
                  <a:gd name="T7" fmla="*/ 11 h 1520"/>
                  <a:gd name="T8" fmla="*/ 43 w 1182"/>
                  <a:gd name="T9" fmla="*/ 8 h 1520"/>
                  <a:gd name="T10" fmla="*/ 39 w 1182"/>
                  <a:gd name="T11" fmla="*/ 5 h 1520"/>
                  <a:gd name="T12" fmla="*/ 36 w 1182"/>
                  <a:gd name="T13" fmla="*/ 3 h 1520"/>
                  <a:gd name="T14" fmla="*/ 33 w 1182"/>
                  <a:gd name="T15" fmla="*/ 1 h 1520"/>
                  <a:gd name="T16" fmla="*/ 31 w 1182"/>
                  <a:gd name="T17" fmla="*/ 0 h 1520"/>
                  <a:gd name="T18" fmla="*/ 28 w 1182"/>
                  <a:gd name="T19" fmla="*/ 0 h 1520"/>
                  <a:gd name="T20" fmla="*/ 24 w 1182"/>
                  <a:gd name="T21" fmla="*/ 0 h 1520"/>
                  <a:gd name="T22" fmla="*/ 22 w 1182"/>
                  <a:gd name="T23" fmla="*/ 0 h 1520"/>
                  <a:gd name="T24" fmla="*/ 21 w 1182"/>
                  <a:gd name="T25" fmla="*/ 1 h 1520"/>
                  <a:gd name="T26" fmla="*/ 17 w 1182"/>
                  <a:gd name="T27" fmla="*/ 4 h 1520"/>
                  <a:gd name="T28" fmla="*/ 12 w 1182"/>
                  <a:gd name="T29" fmla="*/ 9 h 1520"/>
                  <a:gd name="T30" fmla="*/ 8 w 1182"/>
                  <a:gd name="T31" fmla="*/ 14 h 1520"/>
                  <a:gd name="T32" fmla="*/ 7 w 1182"/>
                  <a:gd name="T33" fmla="*/ 17 h 1520"/>
                  <a:gd name="T34" fmla="*/ 4 w 1182"/>
                  <a:gd name="T35" fmla="*/ 27 h 1520"/>
                  <a:gd name="T36" fmla="*/ 1 w 1182"/>
                  <a:gd name="T37" fmla="*/ 43 h 1520"/>
                  <a:gd name="T38" fmla="*/ 0 w 1182"/>
                  <a:gd name="T39" fmla="*/ 62 h 1520"/>
                  <a:gd name="T40" fmla="*/ 2 w 1182"/>
                  <a:gd name="T41" fmla="*/ 76 h 1520"/>
                  <a:gd name="T42" fmla="*/ 4 w 1182"/>
                  <a:gd name="T43" fmla="*/ 85 h 1520"/>
                  <a:gd name="T44" fmla="*/ 7 w 1182"/>
                  <a:gd name="T45" fmla="*/ 94 h 1520"/>
                  <a:gd name="T46" fmla="*/ 9 w 1182"/>
                  <a:gd name="T47" fmla="*/ 104 h 1520"/>
                  <a:gd name="T48" fmla="*/ 13 w 1182"/>
                  <a:gd name="T49" fmla="*/ 113 h 1520"/>
                  <a:gd name="T50" fmla="*/ 17 w 1182"/>
                  <a:gd name="T51" fmla="*/ 121 h 1520"/>
                  <a:gd name="T52" fmla="*/ 23 w 1182"/>
                  <a:gd name="T53" fmla="*/ 130 h 1520"/>
                  <a:gd name="T54" fmla="*/ 29 w 1182"/>
                  <a:gd name="T55" fmla="*/ 138 h 1520"/>
                  <a:gd name="T56" fmla="*/ 37 w 1182"/>
                  <a:gd name="T57" fmla="*/ 145 h 1520"/>
                  <a:gd name="T58" fmla="*/ 44 w 1182"/>
                  <a:gd name="T59" fmla="*/ 151 h 1520"/>
                  <a:gd name="T60" fmla="*/ 50 w 1182"/>
                  <a:gd name="T61" fmla="*/ 155 h 1520"/>
                  <a:gd name="T62" fmla="*/ 54 w 1182"/>
                  <a:gd name="T63" fmla="*/ 158 h 1520"/>
                  <a:gd name="T64" fmla="*/ 57 w 1182"/>
                  <a:gd name="T65" fmla="*/ 160 h 1520"/>
                  <a:gd name="T66" fmla="*/ 60 w 1182"/>
                  <a:gd name="T67" fmla="*/ 161 h 1520"/>
                  <a:gd name="T68" fmla="*/ 61 w 1182"/>
                  <a:gd name="T69" fmla="*/ 161 h 1520"/>
                  <a:gd name="T70" fmla="*/ 62 w 1182"/>
                  <a:gd name="T71" fmla="*/ 162 h 1520"/>
                  <a:gd name="T72" fmla="*/ 98 w 1182"/>
                  <a:gd name="T73" fmla="*/ 169 h 1520"/>
                  <a:gd name="T74" fmla="*/ 120 w 1182"/>
                  <a:gd name="T75" fmla="*/ 165 h 1520"/>
                  <a:gd name="T76" fmla="*/ 123 w 1182"/>
                  <a:gd name="T77" fmla="*/ 164 h 1520"/>
                  <a:gd name="T78" fmla="*/ 127 w 1182"/>
                  <a:gd name="T79" fmla="*/ 161 h 1520"/>
                  <a:gd name="T80" fmla="*/ 131 w 1182"/>
                  <a:gd name="T81" fmla="*/ 157 h 1520"/>
                  <a:gd name="T82" fmla="*/ 131 w 1182"/>
                  <a:gd name="T83" fmla="*/ 148 h 1520"/>
                  <a:gd name="T84" fmla="*/ 129 w 1182"/>
                  <a:gd name="T85" fmla="*/ 136 h 1520"/>
                  <a:gd name="T86" fmla="*/ 125 w 1182"/>
                  <a:gd name="T87" fmla="*/ 124 h 1520"/>
                  <a:gd name="T88" fmla="*/ 121 w 1182"/>
                  <a:gd name="T89" fmla="*/ 113 h 1520"/>
                  <a:gd name="T90" fmla="*/ 119 w 1182"/>
                  <a:gd name="T91" fmla="*/ 109 h 1520"/>
                  <a:gd name="T92" fmla="*/ 117 w 1182"/>
                  <a:gd name="T93" fmla="*/ 104 h 1520"/>
                  <a:gd name="T94" fmla="*/ 114 w 1182"/>
                  <a:gd name="T95" fmla="*/ 98 h 1520"/>
                  <a:gd name="T96" fmla="*/ 110 w 1182"/>
                  <a:gd name="T97" fmla="*/ 90 h 1520"/>
                  <a:gd name="T98" fmla="*/ 105 w 1182"/>
                  <a:gd name="T99" fmla="*/ 81 h 1520"/>
                  <a:gd name="T100" fmla="*/ 99 w 1182"/>
                  <a:gd name="T101" fmla="*/ 73 h 1520"/>
                  <a:gd name="T102" fmla="*/ 93 w 1182"/>
                  <a:gd name="T103" fmla="*/ 64 h 1520"/>
                  <a:gd name="T104" fmla="*/ 87 w 1182"/>
                  <a:gd name="T105" fmla="*/ 55 h 1520"/>
                  <a:gd name="T106" fmla="*/ 81 w 1182"/>
                  <a:gd name="T107" fmla="*/ 47 h 1520"/>
                  <a:gd name="T108" fmla="*/ 75 w 1182"/>
                  <a:gd name="T109" fmla="*/ 41 h 1520"/>
                  <a:gd name="T110" fmla="*/ 70 w 1182"/>
                  <a:gd name="T111" fmla="*/ 34 h 1520"/>
                  <a:gd name="T112" fmla="*/ 65 w 1182"/>
                  <a:gd name="T113" fmla="*/ 29 h 1520"/>
                  <a:gd name="T114" fmla="*/ 62 w 1182"/>
                  <a:gd name="T115" fmla="*/ 25 h 1520"/>
                  <a:gd name="T116" fmla="*/ 58 w 1182"/>
                  <a:gd name="T117" fmla="*/ 21 h 1520"/>
                  <a:gd name="T118" fmla="*/ 56 w 1182"/>
                  <a:gd name="T119" fmla="*/ 19 h 1520"/>
                  <a:gd name="T120" fmla="*/ 55 w 1182"/>
                  <a:gd name="T121" fmla="*/ 18 h 1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82"/>
                  <a:gd name="T184" fmla="*/ 0 h 1520"/>
                  <a:gd name="T185" fmla="*/ 1182 w 1182"/>
                  <a:gd name="T186" fmla="*/ 1520 h 1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82" h="1520">
                    <a:moveTo>
                      <a:pt x="495" y="159"/>
                    </a:moveTo>
                    <a:lnTo>
                      <a:pt x="493" y="158"/>
                    </a:lnTo>
                    <a:lnTo>
                      <a:pt x="488" y="152"/>
                    </a:lnTo>
                    <a:lnTo>
                      <a:pt x="479" y="146"/>
                    </a:lnTo>
                    <a:lnTo>
                      <a:pt x="468" y="137"/>
                    </a:lnTo>
                    <a:lnTo>
                      <a:pt x="454" y="127"/>
                    </a:lnTo>
                    <a:lnTo>
                      <a:pt x="438" y="114"/>
                    </a:lnTo>
                    <a:lnTo>
                      <a:pt x="421" y="101"/>
                    </a:lnTo>
                    <a:lnTo>
                      <a:pt x="404" y="88"/>
                    </a:lnTo>
                    <a:lnTo>
                      <a:pt x="386" y="75"/>
                    </a:lnTo>
                    <a:lnTo>
                      <a:pt x="368" y="62"/>
                    </a:lnTo>
                    <a:lnTo>
                      <a:pt x="351" y="49"/>
                    </a:lnTo>
                    <a:lnTo>
                      <a:pt x="335" y="37"/>
                    </a:lnTo>
                    <a:lnTo>
                      <a:pt x="321" y="27"/>
                    </a:lnTo>
                    <a:lnTo>
                      <a:pt x="308" y="18"/>
                    </a:lnTo>
                    <a:lnTo>
                      <a:pt x="299" y="12"/>
                    </a:lnTo>
                    <a:lnTo>
                      <a:pt x="292" y="8"/>
                    </a:lnTo>
                    <a:lnTo>
                      <a:pt x="281" y="3"/>
                    </a:lnTo>
                    <a:lnTo>
                      <a:pt x="266" y="1"/>
                    </a:lnTo>
                    <a:lnTo>
                      <a:pt x="249" y="0"/>
                    </a:lnTo>
                    <a:lnTo>
                      <a:pt x="233" y="0"/>
                    </a:lnTo>
                    <a:lnTo>
                      <a:pt x="217" y="1"/>
                    </a:lnTo>
                    <a:lnTo>
                      <a:pt x="203" y="2"/>
                    </a:lnTo>
                    <a:lnTo>
                      <a:pt x="195" y="3"/>
                    </a:lnTo>
                    <a:lnTo>
                      <a:pt x="191" y="3"/>
                    </a:lnTo>
                    <a:lnTo>
                      <a:pt x="186" y="8"/>
                    </a:lnTo>
                    <a:lnTo>
                      <a:pt x="172" y="20"/>
                    </a:lnTo>
                    <a:lnTo>
                      <a:pt x="153" y="40"/>
                    </a:lnTo>
                    <a:lnTo>
                      <a:pt x="131" y="62"/>
                    </a:lnTo>
                    <a:lnTo>
                      <a:pt x="109" y="85"/>
                    </a:lnTo>
                    <a:lnTo>
                      <a:pt x="89" y="107"/>
                    </a:lnTo>
                    <a:lnTo>
                      <a:pt x="76" y="126"/>
                    </a:lnTo>
                    <a:lnTo>
                      <a:pt x="70" y="139"/>
                    </a:lnTo>
                    <a:lnTo>
                      <a:pt x="66" y="152"/>
                    </a:lnTo>
                    <a:lnTo>
                      <a:pt x="54" y="188"/>
                    </a:lnTo>
                    <a:lnTo>
                      <a:pt x="40" y="242"/>
                    </a:lnTo>
                    <a:lnTo>
                      <a:pt x="24" y="311"/>
                    </a:lnTo>
                    <a:lnTo>
                      <a:pt x="10" y="389"/>
                    </a:lnTo>
                    <a:lnTo>
                      <a:pt x="1" y="473"/>
                    </a:lnTo>
                    <a:lnTo>
                      <a:pt x="0" y="559"/>
                    </a:lnTo>
                    <a:lnTo>
                      <a:pt x="11" y="643"/>
                    </a:lnTo>
                    <a:lnTo>
                      <a:pt x="19" y="684"/>
                    </a:lnTo>
                    <a:lnTo>
                      <a:pt x="29" y="725"/>
                    </a:lnTo>
                    <a:lnTo>
                      <a:pt x="37" y="767"/>
                    </a:lnTo>
                    <a:lnTo>
                      <a:pt x="48" y="807"/>
                    </a:lnTo>
                    <a:lnTo>
                      <a:pt x="59" y="849"/>
                    </a:lnTo>
                    <a:lnTo>
                      <a:pt x="70" y="890"/>
                    </a:lnTo>
                    <a:lnTo>
                      <a:pt x="84" y="931"/>
                    </a:lnTo>
                    <a:lnTo>
                      <a:pt x="98" y="972"/>
                    </a:lnTo>
                    <a:lnTo>
                      <a:pt x="115" y="1012"/>
                    </a:lnTo>
                    <a:lnTo>
                      <a:pt x="133" y="1052"/>
                    </a:lnTo>
                    <a:lnTo>
                      <a:pt x="154" y="1091"/>
                    </a:lnTo>
                    <a:lnTo>
                      <a:pt x="178" y="1129"/>
                    </a:lnTo>
                    <a:lnTo>
                      <a:pt x="203" y="1166"/>
                    </a:lnTo>
                    <a:lnTo>
                      <a:pt x="232" y="1202"/>
                    </a:lnTo>
                    <a:lnTo>
                      <a:pt x="265" y="1238"/>
                    </a:lnTo>
                    <a:lnTo>
                      <a:pt x="300" y="1272"/>
                    </a:lnTo>
                    <a:lnTo>
                      <a:pt x="335" y="1302"/>
                    </a:lnTo>
                    <a:lnTo>
                      <a:pt x="368" y="1330"/>
                    </a:lnTo>
                    <a:lnTo>
                      <a:pt x="397" y="1354"/>
                    </a:lnTo>
                    <a:lnTo>
                      <a:pt x="423" y="1375"/>
                    </a:lnTo>
                    <a:lnTo>
                      <a:pt x="446" y="1392"/>
                    </a:lnTo>
                    <a:lnTo>
                      <a:pt x="468" y="1407"/>
                    </a:lnTo>
                    <a:lnTo>
                      <a:pt x="486" y="1419"/>
                    </a:lnTo>
                    <a:lnTo>
                      <a:pt x="502" y="1429"/>
                    </a:lnTo>
                    <a:lnTo>
                      <a:pt x="514" y="1437"/>
                    </a:lnTo>
                    <a:lnTo>
                      <a:pt x="526" y="1443"/>
                    </a:lnTo>
                    <a:lnTo>
                      <a:pt x="536" y="1448"/>
                    </a:lnTo>
                    <a:lnTo>
                      <a:pt x="543" y="1450"/>
                    </a:lnTo>
                    <a:lnTo>
                      <a:pt x="548" y="1452"/>
                    </a:lnTo>
                    <a:lnTo>
                      <a:pt x="552" y="1453"/>
                    </a:lnTo>
                    <a:lnTo>
                      <a:pt x="554" y="1454"/>
                    </a:lnTo>
                    <a:lnTo>
                      <a:pt x="555" y="1454"/>
                    </a:lnTo>
                    <a:lnTo>
                      <a:pt x="881" y="1520"/>
                    </a:lnTo>
                    <a:lnTo>
                      <a:pt x="1078" y="1481"/>
                    </a:lnTo>
                    <a:lnTo>
                      <a:pt x="1082" y="1481"/>
                    </a:lnTo>
                    <a:lnTo>
                      <a:pt x="1092" y="1479"/>
                    </a:lnTo>
                    <a:lnTo>
                      <a:pt x="1108" y="1474"/>
                    </a:lnTo>
                    <a:lnTo>
                      <a:pt x="1128" y="1465"/>
                    </a:lnTo>
                    <a:lnTo>
                      <a:pt x="1146" y="1452"/>
                    </a:lnTo>
                    <a:lnTo>
                      <a:pt x="1163" y="1434"/>
                    </a:lnTo>
                    <a:lnTo>
                      <a:pt x="1175" y="1409"/>
                    </a:lnTo>
                    <a:lnTo>
                      <a:pt x="1182" y="1376"/>
                    </a:lnTo>
                    <a:lnTo>
                      <a:pt x="1181" y="1333"/>
                    </a:lnTo>
                    <a:lnTo>
                      <a:pt x="1171" y="1282"/>
                    </a:lnTo>
                    <a:lnTo>
                      <a:pt x="1157" y="1226"/>
                    </a:lnTo>
                    <a:lnTo>
                      <a:pt x="1139" y="1168"/>
                    </a:lnTo>
                    <a:lnTo>
                      <a:pt x="1121" y="1112"/>
                    </a:lnTo>
                    <a:lnTo>
                      <a:pt x="1103" y="1061"/>
                    </a:lnTo>
                    <a:lnTo>
                      <a:pt x="1088" y="1020"/>
                    </a:lnTo>
                    <a:lnTo>
                      <a:pt x="1078" y="991"/>
                    </a:lnTo>
                    <a:lnTo>
                      <a:pt x="1072" y="977"/>
                    </a:lnTo>
                    <a:lnTo>
                      <a:pt x="1064" y="959"/>
                    </a:lnTo>
                    <a:lnTo>
                      <a:pt x="1053" y="936"/>
                    </a:lnTo>
                    <a:lnTo>
                      <a:pt x="1040" y="909"/>
                    </a:lnTo>
                    <a:lnTo>
                      <a:pt x="1024" y="878"/>
                    </a:lnTo>
                    <a:lnTo>
                      <a:pt x="1007" y="845"/>
                    </a:lnTo>
                    <a:lnTo>
                      <a:pt x="987" y="809"/>
                    </a:lnTo>
                    <a:lnTo>
                      <a:pt x="966" y="772"/>
                    </a:lnTo>
                    <a:lnTo>
                      <a:pt x="944" y="733"/>
                    </a:lnTo>
                    <a:lnTo>
                      <a:pt x="919" y="693"/>
                    </a:lnTo>
                    <a:lnTo>
                      <a:pt x="894" y="653"/>
                    </a:lnTo>
                    <a:lnTo>
                      <a:pt x="867" y="613"/>
                    </a:lnTo>
                    <a:lnTo>
                      <a:pt x="841" y="572"/>
                    </a:lnTo>
                    <a:lnTo>
                      <a:pt x="813" y="534"/>
                    </a:lnTo>
                    <a:lnTo>
                      <a:pt x="785" y="496"/>
                    </a:lnTo>
                    <a:lnTo>
                      <a:pt x="757" y="461"/>
                    </a:lnTo>
                    <a:lnTo>
                      <a:pt x="729" y="426"/>
                    </a:lnTo>
                    <a:lnTo>
                      <a:pt x="703" y="395"/>
                    </a:lnTo>
                    <a:lnTo>
                      <a:pt x="677" y="365"/>
                    </a:lnTo>
                    <a:lnTo>
                      <a:pt x="653" y="336"/>
                    </a:lnTo>
                    <a:lnTo>
                      <a:pt x="629" y="309"/>
                    </a:lnTo>
                    <a:lnTo>
                      <a:pt x="608" y="284"/>
                    </a:lnTo>
                    <a:lnTo>
                      <a:pt x="588" y="262"/>
                    </a:lnTo>
                    <a:lnTo>
                      <a:pt x="570" y="240"/>
                    </a:lnTo>
                    <a:lnTo>
                      <a:pt x="554" y="222"/>
                    </a:lnTo>
                    <a:lnTo>
                      <a:pt x="539" y="205"/>
                    </a:lnTo>
                    <a:lnTo>
                      <a:pt x="526" y="192"/>
                    </a:lnTo>
                    <a:lnTo>
                      <a:pt x="516" y="180"/>
                    </a:lnTo>
                    <a:lnTo>
                      <a:pt x="507" y="170"/>
                    </a:lnTo>
                    <a:lnTo>
                      <a:pt x="501" y="164"/>
                    </a:lnTo>
                    <a:lnTo>
                      <a:pt x="496" y="160"/>
                    </a:lnTo>
                    <a:lnTo>
                      <a:pt x="495" y="159"/>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62"/>
              <p:cNvSpPr>
                <a:spLocks/>
              </p:cNvSpPr>
              <p:nvPr/>
            </p:nvSpPr>
            <p:spPr bwMode="auto">
              <a:xfrm>
                <a:off x="4613" y="1599"/>
                <a:ext cx="346" cy="495"/>
              </a:xfrm>
              <a:custGeom>
                <a:avLst/>
                <a:gdLst>
                  <a:gd name="T0" fmla="*/ 5 w 1040"/>
                  <a:gd name="T1" fmla="*/ 0 h 1485"/>
                  <a:gd name="T2" fmla="*/ 1 w 1040"/>
                  <a:gd name="T3" fmla="*/ 4 h 1485"/>
                  <a:gd name="T4" fmla="*/ 0 w 1040"/>
                  <a:gd name="T5" fmla="*/ 11 h 1485"/>
                  <a:gd name="T6" fmla="*/ 2 w 1040"/>
                  <a:gd name="T7" fmla="*/ 19 h 1485"/>
                  <a:gd name="T8" fmla="*/ 6 w 1040"/>
                  <a:gd name="T9" fmla="*/ 31 h 1485"/>
                  <a:gd name="T10" fmla="*/ 12 w 1040"/>
                  <a:gd name="T11" fmla="*/ 46 h 1485"/>
                  <a:gd name="T12" fmla="*/ 17 w 1040"/>
                  <a:gd name="T13" fmla="*/ 60 h 1485"/>
                  <a:gd name="T14" fmla="*/ 22 w 1040"/>
                  <a:gd name="T15" fmla="*/ 71 h 1485"/>
                  <a:gd name="T16" fmla="*/ 25 w 1040"/>
                  <a:gd name="T17" fmla="*/ 77 h 1485"/>
                  <a:gd name="T18" fmla="*/ 31 w 1040"/>
                  <a:gd name="T19" fmla="*/ 87 h 1485"/>
                  <a:gd name="T20" fmla="*/ 38 w 1040"/>
                  <a:gd name="T21" fmla="*/ 100 h 1485"/>
                  <a:gd name="T22" fmla="*/ 46 w 1040"/>
                  <a:gd name="T23" fmla="*/ 112 h 1485"/>
                  <a:gd name="T24" fmla="*/ 54 w 1040"/>
                  <a:gd name="T25" fmla="*/ 123 h 1485"/>
                  <a:gd name="T26" fmla="*/ 59 w 1040"/>
                  <a:gd name="T27" fmla="*/ 130 h 1485"/>
                  <a:gd name="T28" fmla="*/ 65 w 1040"/>
                  <a:gd name="T29" fmla="*/ 137 h 1485"/>
                  <a:gd name="T30" fmla="*/ 69 w 1040"/>
                  <a:gd name="T31" fmla="*/ 144 h 1485"/>
                  <a:gd name="T32" fmla="*/ 75 w 1040"/>
                  <a:gd name="T33" fmla="*/ 150 h 1485"/>
                  <a:gd name="T34" fmla="*/ 80 w 1040"/>
                  <a:gd name="T35" fmla="*/ 155 h 1485"/>
                  <a:gd name="T36" fmla="*/ 86 w 1040"/>
                  <a:gd name="T37" fmla="*/ 159 h 1485"/>
                  <a:gd name="T38" fmla="*/ 92 w 1040"/>
                  <a:gd name="T39" fmla="*/ 161 h 1485"/>
                  <a:gd name="T40" fmla="*/ 98 w 1040"/>
                  <a:gd name="T41" fmla="*/ 163 h 1485"/>
                  <a:gd name="T42" fmla="*/ 103 w 1040"/>
                  <a:gd name="T43" fmla="*/ 165 h 1485"/>
                  <a:gd name="T44" fmla="*/ 107 w 1040"/>
                  <a:gd name="T45" fmla="*/ 165 h 1485"/>
                  <a:gd name="T46" fmla="*/ 110 w 1040"/>
                  <a:gd name="T47" fmla="*/ 164 h 1485"/>
                  <a:gd name="T48" fmla="*/ 113 w 1040"/>
                  <a:gd name="T49" fmla="*/ 161 h 1485"/>
                  <a:gd name="T50" fmla="*/ 115 w 1040"/>
                  <a:gd name="T51" fmla="*/ 155 h 1485"/>
                  <a:gd name="T52" fmla="*/ 114 w 1040"/>
                  <a:gd name="T53" fmla="*/ 145 h 1485"/>
                  <a:gd name="T54" fmla="*/ 112 w 1040"/>
                  <a:gd name="T55" fmla="*/ 136 h 1485"/>
                  <a:gd name="T56" fmla="*/ 108 w 1040"/>
                  <a:gd name="T57" fmla="*/ 125 h 1485"/>
                  <a:gd name="T58" fmla="*/ 103 w 1040"/>
                  <a:gd name="T59" fmla="*/ 112 h 1485"/>
                  <a:gd name="T60" fmla="*/ 97 w 1040"/>
                  <a:gd name="T61" fmla="*/ 99 h 1485"/>
                  <a:gd name="T62" fmla="*/ 92 w 1040"/>
                  <a:gd name="T63" fmla="*/ 87 h 1485"/>
                  <a:gd name="T64" fmla="*/ 87 w 1040"/>
                  <a:gd name="T65" fmla="*/ 78 h 1485"/>
                  <a:gd name="T66" fmla="*/ 80 w 1040"/>
                  <a:gd name="T67" fmla="*/ 68 h 1485"/>
                  <a:gd name="T68" fmla="*/ 73 w 1040"/>
                  <a:gd name="T69" fmla="*/ 58 h 1485"/>
                  <a:gd name="T70" fmla="*/ 66 w 1040"/>
                  <a:gd name="T71" fmla="*/ 49 h 1485"/>
                  <a:gd name="T72" fmla="*/ 61 w 1040"/>
                  <a:gd name="T73" fmla="*/ 43 h 1485"/>
                  <a:gd name="T74" fmla="*/ 57 w 1040"/>
                  <a:gd name="T75" fmla="*/ 40 h 1485"/>
                  <a:gd name="T76" fmla="*/ 51 w 1040"/>
                  <a:gd name="T77" fmla="*/ 34 h 1485"/>
                  <a:gd name="T78" fmla="*/ 43 w 1040"/>
                  <a:gd name="T79" fmla="*/ 26 h 1485"/>
                  <a:gd name="T80" fmla="*/ 35 w 1040"/>
                  <a:gd name="T81" fmla="*/ 17 h 1485"/>
                  <a:gd name="T82" fmla="*/ 27 w 1040"/>
                  <a:gd name="T83" fmla="*/ 10 h 1485"/>
                  <a:gd name="T84" fmla="*/ 22 w 1040"/>
                  <a:gd name="T85" fmla="*/ 5 h 1485"/>
                  <a:gd name="T86" fmla="*/ 14 w 1040"/>
                  <a:gd name="T87" fmla="*/ 2 h 1485"/>
                  <a:gd name="T88" fmla="*/ 8 w 1040"/>
                  <a:gd name="T89" fmla="*/ 0 h 14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1485"/>
                  <a:gd name="T137" fmla="*/ 1040 w 1040"/>
                  <a:gd name="T138" fmla="*/ 1485 h 14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1485">
                    <a:moveTo>
                      <a:pt x="56" y="0"/>
                    </a:moveTo>
                    <a:lnTo>
                      <a:pt x="53" y="1"/>
                    </a:lnTo>
                    <a:lnTo>
                      <a:pt x="45" y="4"/>
                    </a:lnTo>
                    <a:lnTo>
                      <a:pt x="36" y="11"/>
                    </a:lnTo>
                    <a:lnTo>
                      <a:pt x="24" y="20"/>
                    </a:lnTo>
                    <a:lnTo>
                      <a:pt x="13" y="33"/>
                    </a:lnTo>
                    <a:lnTo>
                      <a:pt x="4" y="49"/>
                    </a:lnTo>
                    <a:lnTo>
                      <a:pt x="0" y="70"/>
                    </a:lnTo>
                    <a:lnTo>
                      <a:pt x="0" y="95"/>
                    </a:lnTo>
                    <a:lnTo>
                      <a:pt x="3" y="112"/>
                    </a:lnTo>
                    <a:lnTo>
                      <a:pt x="10" y="136"/>
                    </a:lnTo>
                    <a:lnTo>
                      <a:pt x="19" y="167"/>
                    </a:lnTo>
                    <a:lnTo>
                      <a:pt x="30" y="202"/>
                    </a:lnTo>
                    <a:lnTo>
                      <a:pt x="43" y="240"/>
                    </a:lnTo>
                    <a:lnTo>
                      <a:pt x="58" y="283"/>
                    </a:lnTo>
                    <a:lnTo>
                      <a:pt x="74" y="328"/>
                    </a:lnTo>
                    <a:lnTo>
                      <a:pt x="90" y="372"/>
                    </a:lnTo>
                    <a:lnTo>
                      <a:pt x="107" y="418"/>
                    </a:lnTo>
                    <a:lnTo>
                      <a:pt x="124" y="463"/>
                    </a:lnTo>
                    <a:lnTo>
                      <a:pt x="140" y="505"/>
                    </a:lnTo>
                    <a:lnTo>
                      <a:pt x="156" y="544"/>
                    </a:lnTo>
                    <a:lnTo>
                      <a:pt x="170" y="581"/>
                    </a:lnTo>
                    <a:lnTo>
                      <a:pt x="183" y="611"/>
                    </a:lnTo>
                    <a:lnTo>
                      <a:pt x="194" y="637"/>
                    </a:lnTo>
                    <a:lnTo>
                      <a:pt x="202" y="655"/>
                    </a:lnTo>
                    <a:lnTo>
                      <a:pt x="212" y="672"/>
                    </a:lnTo>
                    <a:lnTo>
                      <a:pt x="224" y="695"/>
                    </a:lnTo>
                    <a:lnTo>
                      <a:pt x="239" y="722"/>
                    </a:lnTo>
                    <a:lnTo>
                      <a:pt x="257" y="753"/>
                    </a:lnTo>
                    <a:lnTo>
                      <a:pt x="277" y="787"/>
                    </a:lnTo>
                    <a:lnTo>
                      <a:pt x="298" y="823"/>
                    </a:lnTo>
                    <a:lnTo>
                      <a:pt x="320" y="860"/>
                    </a:lnTo>
                    <a:lnTo>
                      <a:pt x="344" y="898"/>
                    </a:lnTo>
                    <a:lnTo>
                      <a:pt x="368" y="938"/>
                    </a:lnTo>
                    <a:lnTo>
                      <a:pt x="393" y="976"/>
                    </a:lnTo>
                    <a:lnTo>
                      <a:pt x="417" y="1012"/>
                    </a:lnTo>
                    <a:lnTo>
                      <a:pt x="440" y="1047"/>
                    </a:lnTo>
                    <a:lnTo>
                      <a:pt x="463" y="1080"/>
                    </a:lnTo>
                    <a:lnTo>
                      <a:pt x="484" y="1109"/>
                    </a:lnTo>
                    <a:lnTo>
                      <a:pt x="503" y="1134"/>
                    </a:lnTo>
                    <a:lnTo>
                      <a:pt x="520" y="1155"/>
                    </a:lnTo>
                    <a:lnTo>
                      <a:pt x="536" y="1173"/>
                    </a:lnTo>
                    <a:lnTo>
                      <a:pt x="551" y="1192"/>
                    </a:lnTo>
                    <a:lnTo>
                      <a:pt x="567" y="1212"/>
                    </a:lnTo>
                    <a:lnTo>
                      <a:pt x="582" y="1231"/>
                    </a:lnTo>
                    <a:lnTo>
                      <a:pt x="597" y="1251"/>
                    </a:lnTo>
                    <a:lnTo>
                      <a:pt x="612" y="1272"/>
                    </a:lnTo>
                    <a:lnTo>
                      <a:pt x="626" y="1292"/>
                    </a:lnTo>
                    <a:lnTo>
                      <a:pt x="641" y="1311"/>
                    </a:lnTo>
                    <a:lnTo>
                      <a:pt x="657" y="1329"/>
                    </a:lnTo>
                    <a:lnTo>
                      <a:pt x="673" y="1347"/>
                    </a:lnTo>
                    <a:lnTo>
                      <a:pt x="689" y="1364"/>
                    </a:lnTo>
                    <a:lnTo>
                      <a:pt x="706" y="1380"/>
                    </a:lnTo>
                    <a:lnTo>
                      <a:pt x="723" y="1394"/>
                    </a:lnTo>
                    <a:lnTo>
                      <a:pt x="740" y="1407"/>
                    </a:lnTo>
                    <a:lnTo>
                      <a:pt x="759" y="1418"/>
                    </a:lnTo>
                    <a:lnTo>
                      <a:pt x="778" y="1427"/>
                    </a:lnTo>
                    <a:lnTo>
                      <a:pt x="797" y="1434"/>
                    </a:lnTo>
                    <a:lnTo>
                      <a:pt x="817" y="1442"/>
                    </a:lnTo>
                    <a:lnTo>
                      <a:pt x="835" y="1449"/>
                    </a:lnTo>
                    <a:lnTo>
                      <a:pt x="853" y="1456"/>
                    </a:lnTo>
                    <a:lnTo>
                      <a:pt x="870" y="1462"/>
                    </a:lnTo>
                    <a:lnTo>
                      <a:pt x="886" y="1468"/>
                    </a:lnTo>
                    <a:lnTo>
                      <a:pt x="902" y="1472"/>
                    </a:lnTo>
                    <a:lnTo>
                      <a:pt x="916" y="1477"/>
                    </a:lnTo>
                    <a:lnTo>
                      <a:pt x="930" y="1481"/>
                    </a:lnTo>
                    <a:lnTo>
                      <a:pt x="943" y="1483"/>
                    </a:lnTo>
                    <a:lnTo>
                      <a:pt x="956" y="1484"/>
                    </a:lnTo>
                    <a:lnTo>
                      <a:pt x="966" y="1485"/>
                    </a:lnTo>
                    <a:lnTo>
                      <a:pt x="977" y="1484"/>
                    </a:lnTo>
                    <a:lnTo>
                      <a:pt x="986" y="1483"/>
                    </a:lnTo>
                    <a:lnTo>
                      <a:pt x="994" y="1480"/>
                    </a:lnTo>
                    <a:lnTo>
                      <a:pt x="1000" y="1476"/>
                    </a:lnTo>
                    <a:lnTo>
                      <a:pt x="1012" y="1465"/>
                    </a:lnTo>
                    <a:lnTo>
                      <a:pt x="1022" y="1451"/>
                    </a:lnTo>
                    <a:lnTo>
                      <a:pt x="1029" y="1435"/>
                    </a:lnTo>
                    <a:lnTo>
                      <a:pt x="1035" y="1416"/>
                    </a:lnTo>
                    <a:lnTo>
                      <a:pt x="1039" y="1394"/>
                    </a:lnTo>
                    <a:lnTo>
                      <a:pt x="1040" y="1367"/>
                    </a:lnTo>
                    <a:lnTo>
                      <a:pt x="1038" y="1336"/>
                    </a:lnTo>
                    <a:lnTo>
                      <a:pt x="1033" y="1302"/>
                    </a:lnTo>
                    <a:lnTo>
                      <a:pt x="1029" y="1282"/>
                    </a:lnTo>
                    <a:lnTo>
                      <a:pt x="1023" y="1257"/>
                    </a:lnTo>
                    <a:lnTo>
                      <a:pt x="1014" y="1228"/>
                    </a:lnTo>
                    <a:lnTo>
                      <a:pt x="1004" y="1196"/>
                    </a:lnTo>
                    <a:lnTo>
                      <a:pt x="992" y="1161"/>
                    </a:lnTo>
                    <a:lnTo>
                      <a:pt x="978" y="1125"/>
                    </a:lnTo>
                    <a:lnTo>
                      <a:pt x="963" y="1087"/>
                    </a:lnTo>
                    <a:lnTo>
                      <a:pt x="948" y="1046"/>
                    </a:lnTo>
                    <a:lnTo>
                      <a:pt x="932" y="1007"/>
                    </a:lnTo>
                    <a:lnTo>
                      <a:pt x="915" y="966"/>
                    </a:lnTo>
                    <a:lnTo>
                      <a:pt x="898" y="927"/>
                    </a:lnTo>
                    <a:lnTo>
                      <a:pt x="881" y="889"/>
                    </a:lnTo>
                    <a:lnTo>
                      <a:pt x="864" y="852"/>
                    </a:lnTo>
                    <a:lnTo>
                      <a:pt x="848" y="817"/>
                    </a:lnTo>
                    <a:lnTo>
                      <a:pt x="833" y="785"/>
                    </a:lnTo>
                    <a:lnTo>
                      <a:pt x="818" y="756"/>
                    </a:lnTo>
                    <a:lnTo>
                      <a:pt x="802" y="728"/>
                    </a:lnTo>
                    <a:lnTo>
                      <a:pt x="785" y="700"/>
                    </a:lnTo>
                    <a:lnTo>
                      <a:pt x="766" y="670"/>
                    </a:lnTo>
                    <a:lnTo>
                      <a:pt x="745" y="640"/>
                    </a:lnTo>
                    <a:lnTo>
                      <a:pt x="724" y="609"/>
                    </a:lnTo>
                    <a:lnTo>
                      <a:pt x="702" y="579"/>
                    </a:lnTo>
                    <a:lnTo>
                      <a:pt x="680" y="550"/>
                    </a:lnTo>
                    <a:lnTo>
                      <a:pt x="658" y="521"/>
                    </a:lnTo>
                    <a:lnTo>
                      <a:pt x="637" y="493"/>
                    </a:lnTo>
                    <a:lnTo>
                      <a:pt x="616" y="468"/>
                    </a:lnTo>
                    <a:lnTo>
                      <a:pt x="596" y="444"/>
                    </a:lnTo>
                    <a:lnTo>
                      <a:pt x="578" y="423"/>
                    </a:lnTo>
                    <a:lnTo>
                      <a:pt x="561" y="404"/>
                    </a:lnTo>
                    <a:lnTo>
                      <a:pt x="546" y="388"/>
                    </a:lnTo>
                    <a:lnTo>
                      <a:pt x="533" y="375"/>
                    </a:lnTo>
                    <a:lnTo>
                      <a:pt x="523" y="367"/>
                    </a:lnTo>
                    <a:lnTo>
                      <a:pt x="513" y="357"/>
                    </a:lnTo>
                    <a:lnTo>
                      <a:pt x="499" y="345"/>
                    </a:lnTo>
                    <a:lnTo>
                      <a:pt x="482" y="327"/>
                    </a:lnTo>
                    <a:lnTo>
                      <a:pt x="462" y="306"/>
                    </a:lnTo>
                    <a:lnTo>
                      <a:pt x="439" y="284"/>
                    </a:lnTo>
                    <a:lnTo>
                      <a:pt x="416" y="260"/>
                    </a:lnTo>
                    <a:lnTo>
                      <a:pt x="392" y="233"/>
                    </a:lnTo>
                    <a:lnTo>
                      <a:pt x="366" y="206"/>
                    </a:lnTo>
                    <a:lnTo>
                      <a:pt x="341" y="181"/>
                    </a:lnTo>
                    <a:lnTo>
                      <a:pt x="315" y="154"/>
                    </a:lnTo>
                    <a:lnTo>
                      <a:pt x="291" y="130"/>
                    </a:lnTo>
                    <a:lnTo>
                      <a:pt x="267" y="108"/>
                    </a:lnTo>
                    <a:lnTo>
                      <a:pt x="246" y="87"/>
                    </a:lnTo>
                    <a:lnTo>
                      <a:pt x="226" y="70"/>
                    </a:lnTo>
                    <a:lnTo>
                      <a:pt x="210" y="58"/>
                    </a:lnTo>
                    <a:lnTo>
                      <a:pt x="196" y="49"/>
                    </a:lnTo>
                    <a:lnTo>
                      <a:pt x="173" y="37"/>
                    </a:lnTo>
                    <a:lnTo>
                      <a:pt x="148" y="28"/>
                    </a:lnTo>
                    <a:lnTo>
                      <a:pt x="125" y="19"/>
                    </a:lnTo>
                    <a:lnTo>
                      <a:pt x="103" y="12"/>
                    </a:lnTo>
                    <a:lnTo>
                      <a:pt x="83" y="7"/>
                    </a:lnTo>
                    <a:lnTo>
                      <a:pt x="69" y="3"/>
                    </a:lnTo>
                    <a:lnTo>
                      <a:pt x="59" y="1"/>
                    </a:lnTo>
                    <a:lnTo>
                      <a:pt x="56" y="0"/>
                    </a:lnTo>
                    <a:close/>
                  </a:path>
                </a:pathLst>
              </a:custGeom>
              <a:solidFill>
                <a:srgbClr val="C6C6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63"/>
              <p:cNvSpPr>
                <a:spLocks/>
              </p:cNvSpPr>
              <p:nvPr/>
            </p:nvSpPr>
            <p:spPr bwMode="auto">
              <a:xfrm>
                <a:off x="4674" y="2165"/>
                <a:ext cx="459" cy="45"/>
              </a:xfrm>
              <a:custGeom>
                <a:avLst/>
                <a:gdLst>
                  <a:gd name="T0" fmla="*/ 2 w 1378"/>
                  <a:gd name="T1" fmla="*/ 3 h 135"/>
                  <a:gd name="T2" fmla="*/ 0 w 1378"/>
                  <a:gd name="T3" fmla="*/ 5 h 135"/>
                  <a:gd name="T4" fmla="*/ 1 w 1378"/>
                  <a:gd name="T5" fmla="*/ 6 h 135"/>
                  <a:gd name="T6" fmla="*/ 3 w 1378"/>
                  <a:gd name="T7" fmla="*/ 8 h 135"/>
                  <a:gd name="T8" fmla="*/ 7 w 1378"/>
                  <a:gd name="T9" fmla="*/ 9 h 135"/>
                  <a:gd name="T10" fmla="*/ 13 w 1378"/>
                  <a:gd name="T11" fmla="*/ 10 h 135"/>
                  <a:gd name="T12" fmla="*/ 20 w 1378"/>
                  <a:gd name="T13" fmla="*/ 11 h 135"/>
                  <a:gd name="T14" fmla="*/ 27 w 1378"/>
                  <a:gd name="T15" fmla="*/ 12 h 135"/>
                  <a:gd name="T16" fmla="*/ 36 w 1378"/>
                  <a:gd name="T17" fmla="*/ 13 h 135"/>
                  <a:gd name="T18" fmla="*/ 45 w 1378"/>
                  <a:gd name="T19" fmla="*/ 14 h 135"/>
                  <a:gd name="T20" fmla="*/ 54 w 1378"/>
                  <a:gd name="T21" fmla="*/ 14 h 135"/>
                  <a:gd name="T22" fmla="*/ 64 w 1378"/>
                  <a:gd name="T23" fmla="*/ 14 h 135"/>
                  <a:gd name="T24" fmla="*/ 73 w 1378"/>
                  <a:gd name="T25" fmla="*/ 15 h 135"/>
                  <a:gd name="T26" fmla="*/ 81 w 1378"/>
                  <a:gd name="T27" fmla="*/ 15 h 135"/>
                  <a:gd name="T28" fmla="*/ 89 w 1378"/>
                  <a:gd name="T29" fmla="*/ 15 h 135"/>
                  <a:gd name="T30" fmla="*/ 96 w 1378"/>
                  <a:gd name="T31" fmla="*/ 15 h 135"/>
                  <a:gd name="T32" fmla="*/ 105 w 1378"/>
                  <a:gd name="T33" fmla="*/ 14 h 135"/>
                  <a:gd name="T34" fmla="*/ 114 w 1378"/>
                  <a:gd name="T35" fmla="*/ 14 h 135"/>
                  <a:gd name="T36" fmla="*/ 123 w 1378"/>
                  <a:gd name="T37" fmla="*/ 15 h 135"/>
                  <a:gd name="T38" fmla="*/ 130 w 1378"/>
                  <a:gd name="T39" fmla="*/ 15 h 135"/>
                  <a:gd name="T40" fmla="*/ 136 w 1378"/>
                  <a:gd name="T41" fmla="*/ 15 h 135"/>
                  <a:gd name="T42" fmla="*/ 141 w 1378"/>
                  <a:gd name="T43" fmla="*/ 15 h 135"/>
                  <a:gd name="T44" fmla="*/ 145 w 1378"/>
                  <a:gd name="T45" fmla="*/ 15 h 135"/>
                  <a:gd name="T46" fmla="*/ 148 w 1378"/>
                  <a:gd name="T47" fmla="*/ 14 h 135"/>
                  <a:gd name="T48" fmla="*/ 150 w 1378"/>
                  <a:gd name="T49" fmla="*/ 13 h 135"/>
                  <a:gd name="T50" fmla="*/ 152 w 1378"/>
                  <a:gd name="T51" fmla="*/ 12 h 135"/>
                  <a:gd name="T52" fmla="*/ 153 w 1378"/>
                  <a:gd name="T53" fmla="*/ 10 h 135"/>
                  <a:gd name="T54" fmla="*/ 153 w 1378"/>
                  <a:gd name="T55" fmla="*/ 9 h 135"/>
                  <a:gd name="T56" fmla="*/ 152 w 1378"/>
                  <a:gd name="T57" fmla="*/ 8 h 135"/>
                  <a:gd name="T58" fmla="*/ 149 w 1378"/>
                  <a:gd name="T59" fmla="*/ 7 h 135"/>
                  <a:gd name="T60" fmla="*/ 144 w 1378"/>
                  <a:gd name="T61" fmla="*/ 6 h 135"/>
                  <a:gd name="T62" fmla="*/ 136 w 1378"/>
                  <a:gd name="T63" fmla="*/ 5 h 135"/>
                  <a:gd name="T64" fmla="*/ 129 w 1378"/>
                  <a:gd name="T65" fmla="*/ 4 h 135"/>
                  <a:gd name="T66" fmla="*/ 123 w 1378"/>
                  <a:gd name="T67" fmla="*/ 4 h 135"/>
                  <a:gd name="T68" fmla="*/ 115 w 1378"/>
                  <a:gd name="T69" fmla="*/ 4 h 135"/>
                  <a:gd name="T70" fmla="*/ 107 w 1378"/>
                  <a:gd name="T71" fmla="*/ 3 h 135"/>
                  <a:gd name="T72" fmla="*/ 97 w 1378"/>
                  <a:gd name="T73" fmla="*/ 2 h 135"/>
                  <a:gd name="T74" fmla="*/ 87 w 1378"/>
                  <a:gd name="T75" fmla="*/ 2 h 135"/>
                  <a:gd name="T76" fmla="*/ 77 w 1378"/>
                  <a:gd name="T77" fmla="*/ 1 h 135"/>
                  <a:gd name="T78" fmla="*/ 67 w 1378"/>
                  <a:gd name="T79" fmla="*/ 1 h 135"/>
                  <a:gd name="T80" fmla="*/ 56 w 1378"/>
                  <a:gd name="T81" fmla="*/ 0 h 135"/>
                  <a:gd name="T82" fmla="*/ 46 w 1378"/>
                  <a:gd name="T83" fmla="*/ 0 h 135"/>
                  <a:gd name="T84" fmla="*/ 37 w 1378"/>
                  <a:gd name="T85" fmla="*/ 0 h 135"/>
                  <a:gd name="T86" fmla="*/ 28 w 1378"/>
                  <a:gd name="T87" fmla="*/ 0 h 135"/>
                  <a:gd name="T88" fmla="*/ 20 w 1378"/>
                  <a:gd name="T89" fmla="*/ 0 h 135"/>
                  <a:gd name="T90" fmla="*/ 14 w 1378"/>
                  <a:gd name="T91" fmla="*/ 0 h 135"/>
                  <a:gd name="T92" fmla="*/ 8 w 1378"/>
                  <a:gd name="T93" fmla="*/ 1 h 135"/>
                  <a:gd name="T94" fmla="*/ 5 w 1378"/>
                  <a:gd name="T95" fmla="*/ 2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8"/>
                  <a:gd name="T145" fmla="*/ 0 h 135"/>
                  <a:gd name="T146" fmla="*/ 1378 w 1378"/>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8" h="135">
                    <a:moveTo>
                      <a:pt x="31" y="18"/>
                    </a:moveTo>
                    <a:lnTo>
                      <a:pt x="15" y="26"/>
                    </a:lnTo>
                    <a:lnTo>
                      <a:pt x="5" y="35"/>
                    </a:lnTo>
                    <a:lnTo>
                      <a:pt x="0" y="43"/>
                    </a:lnTo>
                    <a:lnTo>
                      <a:pt x="0" y="51"/>
                    </a:lnTo>
                    <a:lnTo>
                      <a:pt x="5" y="58"/>
                    </a:lnTo>
                    <a:lnTo>
                      <a:pt x="13" y="65"/>
                    </a:lnTo>
                    <a:lnTo>
                      <a:pt x="26" y="71"/>
                    </a:lnTo>
                    <a:lnTo>
                      <a:pt x="43" y="77"/>
                    </a:lnTo>
                    <a:lnTo>
                      <a:pt x="64" y="84"/>
                    </a:lnTo>
                    <a:lnTo>
                      <a:pt x="88" y="89"/>
                    </a:lnTo>
                    <a:lnTo>
                      <a:pt x="114" y="93"/>
                    </a:lnTo>
                    <a:lnTo>
                      <a:pt x="144" y="99"/>
                    </a:lnTo>
                    <a:lnTo>
                      <a:pt x="176" y="103"/>
                    </a:lnTo>
                    <a:lnTo>
                      <a:pt x="210" y="107"/>
                    </a:lnTo>
                    <a:lnTo>
                      <a:pt x="247" y="110"/>
                    </a:lnTo>
                    <a:lnTo>
                      <a:pt x="284" y="114"/>
                    </a:lnTo>
                    <a:lnTo>
                      <a:pt x="323" y="117"/>
                    </a:lnTo>
                    <a:lnTo>
                      <a:pt x="364" y="120"/>
                    </a:lnTo>
                    <a:lnTo>
                      <a:pt x="405" y="122"/>
                    </a:lnTo>
                    <a:lnTo>
                      <a:pt x="447" y="124"/>
                    </a:lnTo>
                    <a:lnTo>
                      <a:pt x="489" y="126"/>
                    </a:lnTo>
                    <a:lnTo>
                      <a:pt x="531" y="128"/>
                    </a:lnTo>
                    <a:lnTo>
                      <a:pt x="572" y="130"/>
                    </a:lnTo>
                    <a:lnTo>
                      <a:pt x="613" y="131"/>
                    </a:lnTo>
                    <a:lnTo>
                      <a:pt x="654" y="132"/>
                    </a:lnTo>
                    <a:lnTo>
                      <a:pt x="693" y="132"/>
                    </a:lnTo>
                    <a:lnTo>
                      <a:pt x="731" y="133"/>
                    </a:lnTo>
                    <a:lnTo>
                      <a:pt x="768" y="133"/>
                    </a:lnTo>
                    <a:lnTo>
                      <a:pt x="803" y="133"/>
                    </a:lnTo>
                    <a:lnTo>
                      <a:pt x="834" y="132"/>
                    </a:lnTo>
                    <a:lnTo>
                      <a:pt x="864" y="132"/>
                    </a:lnTo>
                    <a:lnTo>
                      <a:pt x="892" y="131"/>
                    </a:lnTo>
                    <a:lnTo>
                      <a:pt x="942" y="130"/>
                    </a:lnTo>
                    <a:lnTo>
                      <a:pt x="989" y="128"/>
                    </a:lnTo>
                    <a:lnTo>
                      <a:pt x="1031" y="128"/>
                    </a:lnTo>
                    <a:lnTo>
                      <a:pt x="1071" y="130"/>
                    </a:lnTo>
                    <a:lnTo>
                      <a:pt x="1109" y="131"/>
                    </a:lnTo>
                    <a:lnTo>
                      <a:pt x="1143" y="132"/>
                    </a:lnTo>
                    <a:lnTo>
                      <a:pt x="1174" y="133"/>
                    </a:lnTo>
                    <a:lnTo>
                      <a:pt x="1203" y="134"/>
                    </a:lnTo>
                    <a:lnTo>
                      <a:pt x="1229" y="134"/>
                    </a:lnTo>
                    <a:lnTo>
                      <a:pt x="1252" y="135"/>
                    </a:lnTo>
                    <a:lnTo>
                      <a:pt x="1273" y="135"/>
                    </a:lnTo>
                    <a:lnTo>
                      <a:pt x="1291" y="134"/>
                    </a:lnTo>
                    <a:lnTo>
                      <a:pt x="1307" y="132"/>
                    </a:lnTo>
                    <a:lnTo>
                      <a:pt x="1322" y="130"/>
                    </a:lnTo>
                    <a:lnTo>
                      <a:pt x="1334" y="126"/>
                    </a:lnTo>
                    <a:lnTo>
                      <a:pt x="1344" y="121"/>
                    </a:lnTo>
                    <a:lnTo>
                      <a:pt x="1353" y="116"/>
                    </a:lnTo>
                    <a:lnTo>
                      <a:pt x="1361" y="110"/>
                    </a:lnTo>
                    <a:lnTo>
                      <a:pt x="1368" y="104"/>
                    </a:lnTo>
                    <a:lnTo>
                      <a:pt x="1373" y="99"/>
                    </a:lnTo>
                    <a:lnTo>
                      <a:pt x="1377" y="93"/>
                    </a:lnTo>
                    <a:lnTo>
                      <a:pt x="1378" y="88"/>
                    </a:lnTo>
                    <a:lnTo>
                      <a:pt x="1376" y="83"/>
                    </a:lnTo>
                    <a:lnTo>
                      <a:pt x="1372" y="77"/>
                    </a:lnTo>
                    <a:lnTo>
                      <a:pt x="1365" y="73"/>
                    </a:lnTo>
                    <a:lnTo>
                      <a:pt x="1353" y="68"/>
                    </a:lnTo>
                    <a:lnTo>
                      <a:pt x="1338" y="63"/>
                    </a:lnTo>
                    <a:lnTo>
                      <a:pt x="1318" y="58"/>
                    </a:lnTo>
                    <a:lnTo>
                      <a:pt x="1293" y="54"/>
                    </a:lnTo>
                    <a:lnTo>
                      <a:pt x="1264" y="50"/>
                    </a:lnTo>
                    <a:lnTo>
                      <a:pt x="1229" y="46"/>
                    </a:lnTo>
                    <a:lnTo>
                      <a:pt x="1187" y="42"/>
                    </a:lnTo>
                    <a:lnTo>
                      <a:pt x="1164" y="40"/>
                    </a:lnTo>
                    <a:lnTo>
                      <a:pt x="1136" y="38"/>
                    </a:lnTo>
                    <a:lnTo>
                      <a:pt x="1106" y="36"/>
                    </a:lnTo>
                    <a:lnTo>
                      <a:pt x="1074" y="34"/>
                    </a:lnTo>
                    <a:lnTo>
                      <a:pt x="1038" y="32"/>
                    </a:lnTo>
                    <a:lnTo>
                      <a:pt x="1001" y="29"/>
                    </a:lnTo>
                    <a:lnTo>
                      <a:pt x="961" y="26"/>
                    </a:lnTo>
                    <a:lnTo>
                      <a:pt x="919" y="23"/>
                    </a:lnTo>
                    <a:lnTo>
                      <a:pt x="877" y="21"/>
                    </a:lnTo>
                    <a:lnTo>
                      <a:pt x="833" y="19"/>
                    </a:lnTo>
                    <a:lnTo>
                      <a:pt x="788" y="17"/>
                    </a:lnTo>
                    <a:lnTo>
                      <a:pt x="742" y="14"/>
                    </a:lnTo>
                    <a:lnTo>
                      <a:pt x="695" y="12"/>
                    </a:lnTo>
                    <a:lnTo>
                      <a:pt x="649" y="9"/>
                    </a:lnTo>
                    <a:lnTo>
                      <a:pt x="602" y="7"/>
                    </a:lnTo>
                    <a:lnTo>
                      <a:pt x="555" y="6"/>
                    </a:lnTo>
                    <a:lnTo>
                      <a:pt x="508" y="4"/>
                    </a:lnTo>
                    <a:lnTo>
                      <a:pt x="464" y="3"/>
                    </a:lnTo>
                    <a:lnTo>
                      <a:pt x="418" y="2"/>
                    </a:lnTo>
                    <a:lnTo>
                      <a:pt x="375" y="1"/>
                    </a:lnTo>
                    <a:lnTo>
                      <a:pt x="333" y="0"/>
                    </a:lnTo>
                    <a:lnTo>
                      <a:pt x="293" y="0"/>
                    </a:lnTo>
                    <a:lnTo>
                      <a:pt x="253" y="0"/>
                    </a:lnTo>
                    <a:lnTo>
                      <a:pt x="217" y="0"/>
                    </a:lnTo>
                    <a:lnTo>
                      <a:pt x="183" y="1"/>
                    </a:lnTo>
                    <a:lnTo>
                      <a:pt x="151" y="2"/>
                    </a:lnTo>
                    <a:lnTo>
                      <a:pt x="123" y="3"/>
                    </a:lnTo>
                    <a:lnTo>
                      <a:pt x="97" y="5"/>
                    </a:lnTo>
                    <a:lnTo>
                      <a:pt x="75" y="7"/>
                    </a:lnTo>
                    <a:lnTo>
                      <a:pt x="57" y="10"/>
                    </a:lnTo>
                    <a:lnTo>
                      <a:pt x="42" y="14"/>
                    </a:lnTo>
                    <a:lnTo>
                      <a:pt x="31" y="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64"/>
              <p:cNvSpPr>
                <a:spLocks/>
              </p:cNvSpPr>
              <p:nvPr/>
            </p:nvSpPr>
            <p:spPr bwMode="auto">
              <a:xfrm>
                <a:off x="4721" y="1761"/>
                <a:ext cx="198" cy="119"/>
              </a:xfrm>
              <a:custGeom>
                <a:avLst/>
                <a:gdLst>
                  <a:gd name="T0" fmla="*/ 66 w 593"/>
                  <a:gd name="T1" fmla="*/ 0 h 358"/>
                  <a:gd name="T2" fmla="*/ 0 w 593"/>
                  <a:gd name="T3" fmla="*/ 40 h 358"/>
                  <a:gd name="T4" fmla="*/ 66 w 593"/>
                  <a:gd name="T5" fmla="*/ 0 h 358"/>
                  <a:gd name="T6" fmla="*/ 0 60000 65536"/>
                  <a:gd name="T7" fmla="*/ 0 60000 65536"/>
                  <a:gd name="T8" fmla="*/ 0 60000 65536"/>
                  <a:gd name="T9" fmla="*/ 0 w 593"/>
                  <a:gd name="T10" fmla="*/ 0 h 358"/>
                  <a:gd name="T11" fmla="*/ 593 w 593"/>
                  <a:gd name="T12" fmla="*/ 358 h 358"/>
                </a:gdLst>
                <a:ahLst/>
                <a:cxnLst>
                  <a:cxn ang="T6">
                    <a:pos x="T0" y="T1"/>
                  </a:cxn>
                  <a:cxn ang="T7">
                    <a:pos x="T2" y="T3"/>
                  </a:cxn>
                  <a:cxn ang="T8">
                    <a:pos x="T4" y="T5"/>
                  </a:cxn>
                </a:cxnLst>
                <a:rect l="T9" t="T10" r="T11" b="T12"/>
                <a:pathLst>
                  <a:path w="593" h="358">
                    <a:moveTo>
                      <a:pt x="593" y="0"/>
                    </a:moveTo>
                    <a:lnTo>
                      <a:pt x="0" y="358"/>
                    </a:lnTo>
                    <a:lnTo>
                      <a:pt x="593"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65"/>
              <p:cNvSpPr>
                <a:spLocks/>
              </p:cNvSpPr>
              <p:nvPr/>
            </p:nvSpPr>
            <p:spPr bwMode="auto">
              <a:xfrm>
                <a:off x="4720" y="1751"/>
                <a:ext cx="210" cy="138"/>
              </a:xfrm>
              <a:custGeom>
                <a:avLst/>
                <a:gdLst>
                  <a:gd name="T0" fmla="*/ 69 w 632"/>
                  <a:gd name="T1" fmla="*/ 0 h 413"/>
                  <a:gd name="T2" fmla="*/ 0 w 632"/>
                  <a:gd name="T3" fmla="*/ 42 h 413"/>
                  <a:gd name="T4" fmla="*/ 2 w 632"/>
                  <a:gd name="T5" fmla="*/ 46 h 413"/>
                  <a:gd name="T6" fmla="*/ 70 w 632"/>
                  <a:gd name="T7" fmla="*/ 1 h 413"/>
                  <a:gd name="T8" fmla="*/ 69 w 632"/>
                  <a:gd name="T9" fmla="*/ 0 h 413"/>
                  <a:gd name="T10" fmla="*/ 0 60000 65536"/>
                  <a:gd name="T11" fmla="*/ 0 60000 65536"/>
                  <a:gd name="T12" fmla="*/ 0 60000 65536"/>
                  <a:gd name="T13" fmla="*/ 0 60000 65536"/>
                  <a:gd name="T14" fmla="*/ 0 60000 65536"/>
                  <a:gd name="T15" fmla="*/ 0 w 632"/>
                  <a:gd name="T16" fmla="*/ 0 h 413"/>
                  <a:gd name="T17" fmla="*/ 632 w 632"/>
                  <a:gd name="T18" fmla="*/ 413 h 413"/>
                </a:gdLst>
                <a:ahLst/>
                <a:cxnLst>
                  <a:cxn ang="T10">
                    <a:pos x="T0" y="T1"/>
                  </a:cxn>
                  <a:cxn ang="T11">
                    <a:pos x="T2" y="T3"/>
                  </a:cxn>
                  <a:cxn ang="T12">
                    <a:pos x="T4" y="T5"/>
                  </a:cxn>
                  <a:cxn ang="T13">
                    <a:pos x="T6" y="T7"/>
                  </a:cxn>
                  <a:cxn ang="T14">
                    <a:pos x="T8" y="T9"/>
                  </a:cxn>
                </a:cxnLst>
                <a:rect l="T15" t="T16" r="T17" b="T18"/>
                <a:pathLst>
                  <a:path w="632" h="413">
                    <a:moveTo>
                      <a:pt x="628" y="0"/>
                    </a:moveTo>
                    <a:lnTo>
                      <a:pt x="0" y="380"/>
                    </a:lnTo>
                    <a:lnTo>
                      <a:pt x="22" y="413"/>
                    </a:lnTo>
                    <a:lnTo>
                      <a:pt x="632" y="11"/>
                    </a:lnTo>
                    <a:lnTo>
                      <a:pt x="6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66"/>
              <p:cNvSpPr>
                <a:spLocks/>
              </p:cNvSpPr>
              <p:nvPr/>
            </p:nvSpPr>
            <p:spPr bwMode="auto">
              <a:xfrm>
                <a:off x="4608" y="1592"/>
                <a:ext cx="358" cy="507"/>
              </a:xfrm>
              <a:custGeom>
                <a:avLst/>
                <a:gdLst>
                  <a:gd name="T0" fmla="*/ 79 w 1074"/>
                  <a:gd name="T1" fmla="*/ 63 h 1522"/>
                  <a:gd name="T2" fmla="*/ 71 w 1074"/>
                  <a:gd name="T3" fmla="*/ 53 h 1522"/>
                  <a:gd name="T4" fmla="*/ 61 w 1074"/>
                  <a:gd name="T5" fmla="*/ 42 h 1522"/>
                  <a:gd name="T6" fmla="*/ 49 w 1074"/>
                  <a:gd name="T7" fmla="*/ 29 h 1522"/>
                  <a:gd name="T8" fmla="*/ 37 w 1074"/>
                  <a:gd name="T9" fmla="*/ 18 h 1522"/>
                  <a:gd name="T10" fmla="*/ 25 w 1074"/>
                  <a:gd name="T11" fmla="*/ 8 h 1522"/>
                  <a:gd name="T12" fmla="*/ 15 w 1074"/>
                  <a:gd name="T13" fmla="*/ 2 h 1522"/>
                  <a:gd name="T14" fmla="*/ 7 w 1074"/>
                  <a:gd name="T15" fmla="*/ 0 h 1522"/>
                  <a:gd name="T16" fmla="*/ 4 w 1074"/>
                  <a:gd name="T17" fmla="*/ 1 h 1522"/>
                  <a:gd name="T18" fmla="*/ 2 w 1074"/>
                  <a:gd name="T19" fmla="*/ 4 h 1522"/>
                  <a:gd name="T20" fmla="*/ 0 w 1074"/>
                  <a:gd name="T21" fmla="*/ 13 h 1522"/>
                  <a:gd name="T22" fmla="*/ 2 w 1074"/>
                  <a:gd name="T23" fmla="*/ 28 h 1522"/>
                  <a:gd name="T24" fmla="*/ 10 w 1074"/>
                  <a:gd name="T25" fmla="*/ 51 h 1522"/>
                  <a:gd name="T26" fmla="*/ 26 w 1074"/>
                  <a:gd name="T27" fmla="*/ 85 h 1522"/>
                  <a:gd name="T28" fmla="*/ 34 w 1074"/>
                  <a:gd name="T29" fmla="*/ 98 h 1522"/>
                  <a:gd name="T30" fmla="*/ 39 w 1074"/>
                  <a:gd name="T31" fmla="*/ 106 h 1522"/>
                  <a:gd name="T32" fmla="*/ 47 w 1074"/>
                  <a:gd name="T33" fmla="*/ 118 h 1522"/>
                  <a:gd name="T34" fmla="*/ 57 w 1074"/>
                  <a:gd name="T35" fmla="*/ 133 h 1522"/>
                  <a:gd name="T36" fmla="*/ 69 w 1074"/>
                  <a:gd name="T37" fmla="*/ 147 h 1522"/>
                  <a:gd name="T38" fmla="*/ 82 w 1074"/>
                  <a:gd name="T39" fmla="*/ 159 h 1522"/>
                  <a:gd name="T40" fmla="*/ 96 w 1074"/>
                  <a:gd name="T41" fmla="*/ 167 h 1522"/>
                  <a:gd name="T42" fmla="*/ 110 w 1074"/>
                  <a:gd name="T43" fmla="*/ 169 h 1522"/>
                  <a:gd name="T44" fmla="*/ 115 w 1074"/>
                  <a:gd name="T45" fmla="*/ 168 h 1522"/>
                  <a:gd name="T46" fmla="*/ 117 w 1074"/>
                  <a:gd name="T47" fmla="*/ 166 h 1522"/>
                  <a:gd name="T48" fmla="*/ 119 w 1074"/>
                  <a:gd name="T49" fmla="*/ 159 h 1522"/>
                  <a:gd name="T50" fmla="*/ 119 w 1074"/>
                  <a:gd name="T51" fmla="*/ 146 h 1522"/>
                  <a:gd name="T52" fmla="*/ 112 w 1074"/>
                  <a:gd name="T53" fmla="*/ 126 h 1522"/>
                  <a:gd name="T54" fmla="*/ 99 w 1074"/>
                  <a:gd name="T55" fmla="*/ 97 h 1522"/>
                  <a:gd name="T56" fmla="*/ 81 w 1074"/>
                  <a:gd name="T57" fmla="*/ 71 h 1522"/>
                  <a:gd name="T58" fmla="*/ 106 w 1074"/>
                  <a:gd name="T59" fmla="*/ 119 h 1522"/>
                  <a:gd name="T60" fmla="*/ 115 w 1074"/>
                  <a:gd name="T61" fmla="*/ 148 h 1522"/>
                  <a:gd name="T62" fmla="*/ 114 w 1074"/>
                  <a:gd name="T63" fmla="*/ 161 h 1522"/>
                  <a:gd name="T64" fmla="*/ 112 w 1074"/>
                  <a:gd name="T65" fmla="*/ 164 h 1522"/>
                  <a:gd name="T66" fmla="*/ 103 w 1074"/>
                  <a:gd name="T67" fmla="*/ 164 h 1522"/>
                  <a:gd name="T68" fmla="*/ 90 w 1074"/>
                  <a:gd name="T69" fmla="*/ 159 h 1522"/>
                  <a:gd name="T70" fmla="*/ 77 w 1074"/>
                  <a:gd name="T71" fmla="*/ 148 h 1522"/>
                  <a:gd name="T72" fmla="*/ 65 w 1074"/>
                  <a:gd name="T73" fmla="*/ 135 h 1522"/>
                  <a:gd name="T74" fmla="*/ 54 w 1074"/>
                  <a:gd name="T75" fmla="*/ 121 h 1522"/>
                  <a:gd name="T76" fmla="*/ 45 w 1074"/>
                  <a:gd name="T77" fmla="*/ 108 h 1522"/>
                  <a:gd name="T78" fmla="*/ 39 w 1074"/>
                  <a:gd name="T79" fmla="*/ 98 h 1522"/>
                  <a:gd name="T80" fmla="*/ 36 w 1074"/>
                  <a:gd name="T81" fmla="*/ 93 h 1522"/>
                  <a:gd name="T82" fmla="*/ 21 w 1074"/>
                  <a:gd name="T83" fmla="*/ 64 h 1522"/>
                  <a:gd name="T84" fmla="*/ 9 w 1074"/>
                  <a:gd name="T85" fmla="*/ 37 h 1522"/>
                  <a:gd name="T86" fmla="*/ 5 w 1074"/>
                  <a:gd name="T87" fmla="*/ 19 h 1522"/>
                  <a:gd name="T88" fmla="*/ 5 w 1074"/>
                  <a:gd name="T89" fmla="*/ 9 h 1522"/>
                  <a:gd name="T90" fmla="*/ 7 w 1074"/>
                  <a:gd name="T91" fmla="*/ 5 h 1522"/>
                  <a:gd name="T92" fmla="*/ 16 w 1074"/>
                  <a:gd name="T93" fmla="*/ 6 h 1522"/>
                  <a:gd name="T94" fmla="*/ 34 w 1074"/>
                  <a:gd name="T95" fmla="*/ 20 h 1522"/>
                  <a:gd name="T96" fmla="*/ 55 w 1074"/>
                  <a:gd name="T97" fmla="*/ 42 h 1522"/>
                  <a:gd name="T98" fmla="*/ 76 w 1074"/>
                  <a:gd name="T99" fmla="*/ 65 h 1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4"/>
                  <a:gd name="T151" fmla="*/ 0 h 1522"/>
                  <a:gd name="T152" fmla="*/ 1074 w 1074"/>
                  <a:gd name="T153" fmla="*/ 1522 h 15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4" h="1522">
                    <a:moveTo>
                      <a:pt x="741" y="606"/>
                    </a:moveTo>
                    <a:lnTo>
                      <a:pt x="732" y="594"/>
                    </a:lnTo>
                    <a:lnTo>
                      <a:pt x="720" y="579"/>
                    </a:lnTo>
                    <a:lnTo>
                      <a:pt x="707" y="563"/>
                    </a:lnTo>
                    <a:lnTo>
                      <a:pt x="691" y="545"/>
                    </a:lnTo>
                    <a:lnTo>
                      <a:pt x="674" y="524"/>
                    </a:lnTo>
                    <a:lnTo>
                      <a:pt x="656" y="503"/>
                    </a:lnTo>
                    <a:lnTo>
                      <a:pt x="636" y="479"/>
                    </a:lnTo>
                    <a:lnTo>
                      <a:pt x="615" y="455"/>
                    </a:lnTo>
                    <a:lnTo>
                      <a:pt x="594" y="428"/>
                    </a:lnTo>
                    <a:lnTo>
                      <a:pt x="570" y="403"/>
                    </a:lnTo>
                    <a:lnTo>
                      <a:pt x="546" y="375"/>
                    </a:lnTo>
                    <a:lnTo>
                      <a:pt x="520" y="348"/>
                    </a:lnTo>
                    <a:lnTo>
                      <a:pt x="495" y="320"/>
                    </a:lnTo>
                    <a:lnTo>
                      <a:pt x="469" y="292"/>
                    </a:lnTo>
                    <a:lnTo>
                      <a:pt x="442" y="265"/>
                    </a:lnTo>
                    <a:lnTo>
                      <a:pt x="415" y="237"/>
                    </a:lnTo>
                    <a:lnTo>
                      <a:pt x="389" y="209"/>
                    </a:lnTo>
                    <a:lnTo>
                      <a:pt x="361" y="184"/>
                    </a:lnTo>
                    <a:lnTo>
                      <a:pt x="334" y="158"/>
                    </a:lnTo>
                    <a:lnTo>
                      <a:pt x="307" y="135"/>
                    </a:lnTo>
                    <a:lnTo>
                      <a:pt x="280" y="112"/>
                    </a:lnTo>
                    <a:lnTo>
                      <a:pt x="255" y="90"/>
                    </a:lnTo>
                    <a:lnTo>
                      <a:pt x="229" y="71"/>
                    </a:lnTo>
                    <a:lnTo>
                      <a:pt x="204" y="54"/>
                    </a:lnTo>
                    <a:lnTo>
                      <a:pt x="180" y="38"/>
                    </a:lnTo>
                    <a:lnTo>
                      <a:pt x="157" y="25"/>
                    </a:lnTo>
                    <a:lnTo>
                      <a:pt x="135" y="15"/>
                    </a:lnTo>
                    <a:lnTo>
                      <a:pt x="115" y="6"/>
                    </a:lnTo>
                    <a:lnTo>
                      <a:pt x="94" y="2"/>
                    </a:lnTo>
                    <a:lnTo>
                      <a:pt x="76" y="0"/>
                    </a:lnTo>
                    <a:lnTo>
                      <a:pt x="60" y="1"/>
                    </a:lnTo>
                    <a:lnTo>
                      <a:pt x="45" y="6"/>
                    </a:lnTo>
                    <a:lnTo>
                      <a:pt x="44" y="7"/>
                    </a:lnTo>
                    <a:lnTo>
                      <a:pt x="41" y="8"/>
                    </a:lnTo>
                    <a:lnTo>
                      <a:pt x="37" y="12"/>
                    </a:lnTo>
                    <a:lnTo>
                      <a:pt x="32" y="16"/>
                    </a:lnTo>
                    <a:lnTo>
                      <a:pt x="26" y="21"/>
                    </a:lnTo>
                    <a:lnTo>
                      <a:pt x="21" y="30"/>
                    </a:lnTo>
                    <a:lnTo>
                      <a:pt x="16" y="39"/>
                    </a:lnTo>
                    <a:lnTo>
                      <a:pt x="10" y="51"/>
                    </a:lnTo>
                    <a:lnTo>
                      <a:pt x="5" y="68"/>
                    </a:lnTo>
                    <a:lnTo>
                      <a:pt x="2" y="88"/>
                    </a:lnTo>
                    <a:lnTo>
                      <a:pt x="0" y="113"/>
                    </a:lnTo>
                    <a:lnTo>
                      <a:pt x="1" y="140"/>
                    </a:lnTo>
                    <a:lnTo>
                      <a:pt x="4" y="171"/>
                    </a:lnTo>
                    <a:lnTo>
                      <a:pt x="9" y="207"/>
                    </a:lnTo>
                    <a:lnTo>
                      <a:pt x="18" y="248"/>
                    </a:lnTo>
                    <a:lnTo>
                      <a:pt x="31" y="292"/>
                    </a:lnTo>
                    <a:lnTo>
                      <a:pt x="47" y="342"/>
                    </a:lnTo>
                    <a:lnTo>
                      <a:pt x="67" y="397"/>
                    </a:lnTo>
                    <a:lnTo>
                      <a:pt x="90" y="458"/>
                    </a:lnTo>
                    <a:lnTo>
                      <a:pt x="120" y="525"/>
                    </a:lnTo>
                    <a:lnTo>
                      <a:pt x="154" y="597"/>
                    </a:lnTo>
                    <a:lnTo>
                      <a:pt x="192" y="677"/>
                    </a:lnTo>
                    <a:lnTo>
                      <a:pt x="237" y="762"/>
                    </a:lnTo>
                    <a:lnTo>
                      <a:pt x="288" y="855"/>
                    </a:lnTo>
                    <a:lnTo>
                      <a:pt x="290" y="859"/>
                    </a:lnTo>
                    <a:lnTo>
                      <a:pt x="295" y="867"/>
                    </a:lnTo>
                    <a:lnTo>
                      <a:pt x="302" y="880"/>
                    </a:lnTo>
                    <a:lnTo>
                      <a:pt x="310" y="895"/>
                    </a:lnTo>
                    <a:lnTo>
                      <a:pt x="321" y="913"/>
                    </a:lnTo>
                    <a:lnTo>
                      <a:pt x="333" y="933"/>
                    </a:lnTo>
                    <a:lnTo>
                      <a:pt x="347" y="957"/>
                    </a:lnTo>
                    <a:lnTo>
                      <a:pt x="363" y="982"/>
                    </a:lnTo>
                    <a:lnTo>
                      <a:pt x="380" y="1009"/>
                    </a:lnTo>
                    <a:lnTo>
                      <a:pt x="399" y="1037"/>
                    </a:lnTo>
                    <a:lnTo>
                      <a:pt x="419" y="1067"/>
                    </a:lnTo>
                    <a:lnTo>
                      <a:pt x="441" y="1098"/>
                    </a:lnTo>
                    <a:lnTo>
                      <a:pt x="464" y="1130"/>
                    </a:lnTo>
                    <a:lnTo>
                      <a:pt x="487" y="1162"/>
                    </a:lnTo>
                    <a:lnTo>
                      <a:pt x="513" y="1195"/>
                    </a:lnTo>
                    <a:lnTo>
                      <a:pt x="538" y="1227"/>
                    </a:lnTo>
                    <a:lnTo>
                      <a:pt x="565" y="1258"/>
                    </a:lnTo>
                    <a:lnTo>
                      <a:pt x="593" y="1290"/>
                    </a:lnTo>
                    <a:lnTo>
                      <a:pt x="621" y="1321"/>
                    </a:lnTo>
                    <a:lnTo>
                      <a:pt x="651" y="1350"/>
                    </a:lnTo>
                    <a:lnTo>
                      <a:pt x="681" y="1379"/>
                    </a:lnTo>
                    <a:lnTo>
                      <a:pt x="711" y="1404"/>
                    </a:lnTo>
                    <a:lnTo>
                      <a:pt x="741" y="1429"/>
                    </a:lnTo>
                    <a:lnTo>
                      <a:pt x="772" y="1451"/>
                    </a:lnTo>
                    <a:lnTo>
                      <a:pt x="804" y="1471"/>
                    </a:lnTo>
                    <a:lnTo>
                      <a:pt x="836" y="1488"/>
                    </a:lnTo>
                    <a:lnTo>
                      <a:pt x="868" y="1502"/>
                    </a:lnTo>
                    <a:lnTo>
                      <a:pt x="900" y="1513"/>
                    </a:lnTo>
                    <a:lnTo>
                      <a:pt x="931" y="1519"/>
                    </a:lnTo>
                    <a:lnTo>
                      <a:pt x="962" y="1522"/>
                    </a:lnTo>
                    <a:lnTo>
                      <a:pt x="994" y="1521"/>
                    </a:lnTo>
                    <a:lnTo>
                      <a:pt x="1025" y="1516"/>
                    </a:lnTo>
                    <a:lnTo>
                      <a:pt x="1027" y="1516"/>
                    </a:lnTo>
                    <a:lnTo>
                      <a:pt x="1029" y="1515"/>
                    </a:lnTo>
                    <a:lnTo>
                      <a:pt x="1031" y="1513"/>
                    </a:lnTo>
                    <a:lnTo>
                      <a:pt x="1036" y="1510"/>
                    </a:lnTo>
                    <a:lnTo>
                      <a:pt x="1040" y="1505"/>
                    </a:lnTo>
                    <a:lnTo>
                      <a:pt x="1045" y="1500"/>
                    </a:lnTo>
                    <a:lnTo>
                      <a:pt x="1052" y="1491"/>
                    </a:lnTo>
                    <a:lnTo>
                      <a:pt x="1057" y="1482"/>
                    </a:lnTo>
                    <a:lnTo>
                      <a:pt x="1062" y="1469"/>
                    </a:lnTo>
                    <a:lnTo>
                      <a:pt x="1068" y="1454"/>
                    </a:lnTo>
                    <a:lnTo>
                      <a:pt x="1072" y="1434"/>
                    </a:lnTo>
                    <a:lnTo>
                      <a:pt x="1074" y="1410"/>
                    </a:lnTo>
                    <a:lnTo>
                      <a:pt x="1074" y="1383"/>
                    </a:lnTo>
                    <a:lnTo>
                      <a:pt x="1072" y="1352"/>
                    </a:lnTo>
                    <a:lnTo>
                      <a:pt x="1067" y="1318"/>
                    </a:lnTo>
                    <a:lnTo>
                      <a:pt x="1058" y="1279"/>
                    </a:lnTo>
                    <a:lnTo>
                      <a:pt x="1046" y="1235"/>
                    </a:lnTo>
                    <a:lnTo>
                      <a:pt x="1031" y="1187"/>
                    </a:lnTo>
                    <a:lnTo>
                      <a:pt x="1012" y="1135"/>
                    </a:lnTo>
                    <a:lnTo>
                      <a:pt x="989" y="1078"/>
                    </a:lnTo>
                    <a:lnTo>
                      <a:pt x="961" y="1015"/>
                    </a:lnTo>
                    <a:lnTo>
                      <a:pt x="929" y="947"/>
                    </a:lnTo>
                    <a:lnTo>
                      <a:pt x="891" y="874"/>
                    </a:lnTo>
                    <a:lnTo>
                      <a:pt x="850" y="795"/>
                    </a:lnTo>
                    <a:lnTo>
                      <a:pt x="801" y="710"/>
                    </a:lnTo>
                    <a:lnTo>
                      <a:pt x="748" y="619"/>
                    </a:lnTo>
                    <a:lnTo>
                      <a:pt x="732" y="641"/>
                    </a:lnTo>
                    <a:lnTo>
                      <a:pt x="806" y="770"/>
                    </a:lnTo>
                    <a:lnTo>
                      <a:pt x="868" y="884"/>
                    </a:lnTo>
                    <a:lnTo>
                      <a:pt x="919" y="985"/>
                    </a:lnTo>
                    <a:lnTo>
                      <a:pt x="958" y="1076"/>
                    </a:lnTo>
                    <a:lnTo>
                      <a:pt x="989" y="1154"/>
                    </a:lnTo>
                    <a:lnTo>
                      <a:pt x="1011" y="1222"/>
                    </a:lnTo>
                    <a:lnTo>
                      <a:pt x="1026" y="1281"/>
                    </a:lnTo>
                    <a:lnTo>
                      <a:pt x="1035" y="1330"/>
                    </a:lnTo>
                    <a:lnTo>
                      <a:pt x="1038" y="1371"/>
                    </a:lnTo>
                    <a:lnTo>
                      <a:pt x="1038" y="1404"/>
                    </a:lnTo>
                    <a:lnTo>
                      <a:pt x="1034" y="1430"/>
                    </a:lnTo>
                    <a:lnTo>
                      <a:pt x="1028" y="1450"/>
                    </a:lnTo>
                    <a:lnTo>
                      <a:pt x="1023" y="1464"/>
                    </a:lnTo>
                    <a:lnTo>
                      <a:pt x="1017" y="1473"/>
                    </a:lnTo>
                    <a:lnTo>
                      <a:pt x="1012" y="1477"/>
                    </a:lnTo>
                    <a:lnTo>
                      <a:pt x="1010" y="1480"/>
                    </a:lnTo>
                    <a:lnTo>
                      <a:pt x="1016" y="1477"/>
                    </a:lnTo>
                    <a:lnTo>
                      <a:pt x="987" y="1482"/>
                    </a:lnTo>
                    <a:lnTo>
                      <a:pt x="958" y="1483"/>
                    </a:lnTo>
                    <a:lnTo>
                      <a:pt x="929" y="1479"/>
                    </a:lnTo>
                    <a:lnTo>
                      <a:pt x="900" y="1471"/>
                    </a:lnTo>
                    <a:lnTo>
                      <a:pt x="870" y="1460"/>
                    </a:lnTo>
                    <a:lnTo>
                      <a:pt x="840" y="1447"/>
                    </a:lnTo>
                    <a:lnTo>
                      <a:pt x="810" y="1430"/>
                    </a:lnTo>
                    <a:lnTo>
                      <a:pt x="781" y="1409"/>
                    </a:lnTo>
                    <a:lnTo>
                      <a:pt x="751" y="1387"/>
                    </a:lnTo>
                    <a:lnTo>
                      <a:pt x="722" y="1363"/>
                    </a:lnTo>
                    <a:lnTo>
                      <a:pt x="694" y="1337"/>
                    </a:lnTo>
                    <a:lnTo>
                      <a:pt x="665" y="1308"/>
                    </a:lnTo>
                    <a:lnTo>
                      <a:pt x="637" y="1280"/>
                    </a:lnTo>
                    <a:lnTo>
                      <a:pt x="610" y="1250"/>
                    </a:lnTo>
                    <a:lnTo>
                      <a:pt x="583" y="1219"/>
                    </a:lnTo>
                    <a:lnTo>
                      <a:pt x="558" y="1187"/>
                    </a:lnTo>
                    <a:lnTo>
                      <a:pt x="532" y="1155"/>
                    </a:lnTo>
                    <a:lnTo>
                      <a:pt x="509" y="1123"/>
                    </a:lnTo>
                    <a:lnTo>
                      <a:pt x="485" y="1093"/>
                    </a:lnTo>
                    <a:lnTo>
                      <a:pt x="464" y="1062"/>
                    </a:lnTo>
                    <a:lnTo>
                      <a:pt x="443" y="1031"/>
                    </a:lnTo>
                    <a:lnTo>
                      <a:pt x="424" y="1002"/>
                    </a:lnTo>
                    <a:lnTo>
                      <a:pt x="406" y="975"/>
                    </a:lnTo>
                    <a:lnTo>
                      <a:pt x="390" y="949"/>
                    </a:lnTo>
                    <a:lnTo>
                      <a:pt x="375" y="926"/>
                    </a:lnTo>
                    <a:lnTo>
                      <a:pt x="361" y="903"/>
                    </a:lnTo>
                    <a:lnTo>
                      <a:pt x="350" y="884"/>
                    </a:lnTo>
                    <a:lnTo>
                      <a:pt x="341" y="868"/>
                    </a:lnTo>
                    <a:lnTo>
                      <a:pt x="332" y="855"/>
                    </a:lnTo>
                    <a:lnTo>
                      <a:pt x="327" y="845"/>
                    </a:lnTo>
                    <a:lnTo>
                      <a:pt x="323" y="839"/>
                    </a:lnTo>
                    <a:lnTo>
                      <a:pt x="322" y="835"/>
                    </a:lnTo>
                    <a:lnTo>
                      <a:pt x="272" y="743"/>
                    </a:lnTo>
                    <a:lnTo>
                      <a:pt x="227" y="658"/>
                    </a:lnTo>
                    <a:lnTo>
                      <a:pt x="188" y="580"/>
                    </a:lnTo>
                    <a:lnTo>
                      <a:pt x="155" y="508"/>
                    </a:lnTo>
                    <a:lnTo>
                      <a:pt x="127" y="443"/>
                    </a:lnTo>
                    <a:lnTo>
                      <a:pt x="104" y="385"/>
                    </a:lnTo>
                    <a:lnTo>
                      <a:pt x="84" y="333"/>
                    </a:lnTo>
                    <a:lnTo>
                      <a:pt x="69" y="285"/>
                    </a:lnTo>
                    <a:lnTo>
                      <a:pt x="57" y="243"/>
                    </a:lnTo>
                    <a:lnTo>
                      <a:pt x="49" y="206"/>
                    </a:lnTo>
                    <a:lnTo>
                      <a:pt x="43" y="173"/>
                    </a:lnTo>
                    <a:lnTo>
                      <a:pt x="40" y="146"/>
                    </a:lnTo>
                    <a:lnTo>
                      <a:pt x="39" y="121"/>
                    </a:lnTo>
                    <a:lnTo>
                      <a:pt x="40" y="101"/>
                    </a:lnTo>
                    <a:lnTo>
                      <a:pt x="42" y="84"/>
                    </a:lnTo>
                    <a:lnTo>
                      <a:pt x="45" y="70"/>
                    </a:lnTo>
                    <a:lnTo>
                      <a:pt x="51" y="56"/>
                    </a:lnTo>
                    <a:lnTo>
                      <a:pt x="56" y="48"/>
                    </a:lnTo>
                    <a:lnTo>
                      <a:pt x="60" y="43"/>
                    </a:lnTo>
                    <a:lnTo>
                      <a:pt x="62" y="42"/>
                    </a:lnTo>
                    <a:lnTo>
                      <a:pt x="83" y="39"/>
                    </a:lnTo>
                    <a:lnTo>
                      <a:pt x="109" y="45"/>
                    </a:lnTo>
                    <a:lnTo>
                      <a:pt x="141" y="58"/>
                    </a:lnTo>
                    <a:lnTo>
                      <a:pt x="176" y="80"/>
                    </a:lnTo>
                    <a:lnTo>
                      <a:pt x="217" y="108"/>
                    </a:lnTo>
                    <a:lnTo>
                      <a:pt x="259" y="143"/>
                    </a:lnTo>
                    <a:lnTo>
                      <a:pt x="305" y="183"/>
                    </a:lnTo>
                    <a:lnTo>
                      <a:pt x="351" y="226"/>
                    </a:lnTo>
                    <a:lnTo>
                      <a:pt x="400" y="274"/>
                    </a:lnTo>
                    <a:lnTo>
                      <a:pt x="449" y="324"/>
                    </a:lnTo>
                    <a:lnTo>
                      <a:pt x="498" y="375"/>
                    </a:lnTo>
                    <a:lnTo>
                      <a:pt x="547" y="428"/>
                    </a:lnTo>
                    <a:lnTo>
                      <a:pt x="594" y="481"/>
                    </a:lnTo>
                    <a:lnTo>
                      <a:pt x="639" y="534"/>
                    </a:lnTo>
                    <a:lnTo>
                      <a:pt x="682" y="585"/>
                    </a:lnTo>
                    <a:lnTo>
                      <a:pt x="721" y="633"/>
                    </a:lnTo>
                    <a:lnTo>
                      <a:pt x="741" y="6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67"/>
              <p:cNvSpPr>
                <a:spLocks/>
              </p:cNvSpPr>
              <p:nvPr/>
            </p:nvSpPr>
            <p:spPr bwMode="auto">
              <a:xfrm>
                <a:off x="4656" y="1761"/>
                <a:ext cx="198" cy="43"/>
              </a:xfrm>
              <a:custGeom>
                <a:avLst/>
                <a:gdLst>
                  <a:gd name="T0" fmla="*/ 62 w 594"/>
                  <a:gd name="T1" fmla="*/ 11 h 130"/>
                  <a:gd name="T2" fmla="*/ 1 w 594"/>
                  <a:gd name="T3" fmla="*/ 0 h 130"/>
                  <a:gd name="T4" fmla="*/ 0 w 594"/>
                  <a:gd name="T5" fmla="*/ 4 h 130"/>
                  <a:gd name="T6" fmla="*/ 66 w 594"/>
                  <a:gd name="T7" fmla="*/ 14 h 130"/>
                  <a:gd name="T8" fmla="*/ 62 w 594"/>
                  <a:gd name="T9" fmla="*/ 11 h 130"/>
                  <a:gd name="T10" fmla="*/ 0 60000 65536"/>
                  <a:gd name="T11" fmla="*/ 0 60000 65536"/>
                  <a:gd name="T12" fmla="*/ 0 60000 65536"/>
                  <a:gd name="T13" fmla="*/ 0 60000 65536"/>
                  <a:gd name="T14" fmla="*/ 0 60000 65536"/>
                  <a:gd name="T15" fmla="*/ 0 w 594"/>
                  <a:gd name="T16" fmla="*/ 0 h 130"/>
                  <a:gd name="T17" fmla="*/ 594 w 594"/>
                  <a:gd name="T18" fmla="*/ 130 h 130"/>
                </a:gdLst>
                <a:ahLst/>
                <a:cxnLst>
                  <a:cxn ang="T10">
                    <a:pos x="T0" y="T1"/>
                  </a:cxn>
                  <a:cxn ang="T11">
                    <a:pos x="T2" y="T3"/>
                  </a:cxn>
                  <a:cxn ang="T12">
                    <a:pos x="T4" y="T5"/>
                  </a:cxn>
                  <a:cxn ang="T13">
                    <a:pos x="T6" y="T7"/>
                  </a:cxn>
                  <a:cxn ang="T14">
                    <a:pos x="T8" y="T9"/>
                  </a:cxn>
                </a:cxnLst>
                <a:rect l="T15" t="T16" r="T17" b="T18"/>
                <a:pathLst>
                  <a:path w="594" h="130">
                    <a:moveTo>
                      <a:pt x="556" y="103"/>
                    </a:moveTo>
                    <a:lnTo>
                      <a:pt x="7" y="0"/>
                    </a:lnTo>
                    <a:lnTo>
                      <a:pt x="0" y="38"/>
                    </a:lnTo>
                    <a:lnTo>
                      <a:pt x="594" y="130"/>
                    </a:lnTo>
                    <a:lnTo>
                      <a:pt x="556"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68"/>
              <p:cNvSpPr>
                <a:spLocks/>
              </p:cNvSpPr>
              <p:nvPr/>
            </p:nvSpPr>
            <p:spPr bwMode="auto">
              <a:xfrm>
                <a:off x="4772" y="1799"/>
                <a:ext cx="82" cy="101"/>
              </a:xfrm>
              <a:custGeom>
                <a:avLst/>
                <a:gdLst>
                  <a:gd name="T0" fmla="*/ 2 w 245"/>
                  <a:gd name="T1" fmla="*/ 34 h 303"/>
                  <a:gd name="T2" fmla="*/ 27 w 245"/>
                  <a:gd name="T3" fmla="*/ 3 h 303"/>
                  <a:gd name="T4" fmla="*/ 27 w 245"/>
                  <a:gd name="T5" fmla="*/ 0 h 303"/>
                  <a:gd name="T6" fmla="*/ 0 w 245"/>
                  <a:gd name="T7" fmla="*/ 32 h 303"/>
                  <a:gd name="T8" fmla="*/ 2 w 245"/>
                  <a:gd name="T9" fmla="*/ 34 h 303"/>
                  <a:gd name="T10" fmla="*/ 0 60000 65536"/>
                  <a:gd name="T11" fmla="*/ 0 60000 65536"/>
                  <a:gd name="T12" fmla="*/ 0 60000 65536"/>
                  <a:gd name="T13" fmla="*/ 0 60000 65536"/>
                  <a:gd name="T14" fmla="*/ 0 60000 65536"/>
                  <a:gd name="T15" fmla="*/ 0 w 245"/>
                  <a:gd name="T16" fmla="*/ 0 h 303"/>
                  <a:gd name="T17" fmla="*/ 245 w 245"/>
                  <a:gd name="T18" fmla="*/ 303 h 303"/>
                </a:gdLst>
                <a:ahLst/>
                <a:cxnLst>
                  <a:cxn ang="T10">
                    <a:pos x="T0" y="T1"/>
                  </a:cxn>
                  <a:cxn ang="T11">
                    <a:pos x="T2" y="T3"/>
                  </a:cxn>
                  <a:cxn ang="T12">
                    <a:pos x="T4" y="T5"/>
                  </a:cxn>
                  <a:cxn ang="T13">
                    <a:pos x="T6" y="T7"/>
                  </a:cxn>
                  <a:cxn ang="T14">
                    <a:pos x="T8" y="T9"/>
                  </a:cxn>
                </a:cxnLst>
                <a:rect l="T15" t="T16" r="T17" b="T18"/>
                <a:pathLst>
                  <a:path w="245" h="303">
                    <a:moveTo>
                      <a:pt x="20" y="303"/>
                    </a:moveTo>
                    <a:lnTo>
                      <a:pt x="245" y="29"/>
                    </a:lnTo>
                    <a:lnTo>
                      <a:pt x="238" y="0"/>
                    </a:lnTo>
                    <a:lnTo>
                      <a:pt x="0" y="290"/>
                    </a:lnTo>
                    <a:lnTo>
                      <a:pt x="2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69"/>
              <p:cNvSpPr>
                <a:spLocks/>
              </p:cNvSpPr>
              <p:nvPr/>
            </p:nvSpPr>
            <p:spPr bwMode="auto">
              <a:xfrm>
                <a:off x="4800" y="1804"/>
                <a:ext cx="57" cy="207"/>
              </a:xfrm>
              <a:custGeom>
                <a:avLst/>
                <a:gdLst>
                  <a:gd name="T0" fmla="*/ 3 w 169"/>
                  <a:gd name="T1" fmla="*/ 69 h 622"/>
                  <a:gd name="T2" fmla="*/ 19 w 169"/>
                  <a:gd name="T3" fmla="*/ 3 h 622"/>
                  <a:gd name="T4" fmla="*/ 19 w 169"/>
                  <a:gd name="T5" fmla="*/ 0 h 622"/>
                  <a:gd name="T6" fmla="*/ 0 w 169"/>
                  <a:gd name="T7" fmla="*/ 66 h 622"/>
                  <a:gd name="T8" fmla="*/ 3 w 169"/>
                  <a:gd name="T9" fmla="*/ 69 h 622"/>
                  <a:gd name="T10" fmla="*/ 0 60000 65536"/>
                  <a:gd name="T11" fmla="*/ 0 60000 65536"/>
                  <a:gd name="T12" fmla="*/ 0 60000 65536"/>
                  <a:gd name="T13" fmla="*/ 0 60000 65536"/>
                  <a:gd name="T14" fmla="*/ 0 60000 65536"/>
                  <a:gd name="T15" fmla="*/ 0 w 169"/>
                  <a:gd name="T16" fmla="*/ 0 h 622"/>
                  <a:gd name="T17" fmla="*/ 169 w 169"/>
                  <a:gd name="T18" fmla="*/ 622 h 622"/>
                </a:gdLst>
                <a:ahLst/>
                <a:cxnLst>
                  <a:cxn ang="T10">
                    <a:pos x="T0" y="T1"/>
                  </a:cxn>
                  <a:cxn ang="T11">
                    <a:pos x="T2" y="T3"/>
                  </a:cxn>
                  <a:cxn ang="T12">
                    <a:pos x="T4" y="T5"/>
                  </a:cxn>
                  <a:cxn ang="T13">
                    <a:pos x="T6" y="T7"/>
                  </a:cxn>
                  <a:cxn ang="T14">
                    <a:pos x="T8" y="T9"/>
                  </a:cxn>
                </a:cxnLst>
                <a:rect l="T15" t="T16" r="T17" b="T18"/>
                <a:pathLst>
                  <a:path w="169" h="622">
                    <a:moveTo>
                      <a:pt x="30" y="622"/>
                    </a:moveTo>
                    <a:lnTo>
                      <a:pt x="169" y="31"/>
                    </a:lnTo>
                    <a:lnTo>
                      <a:pt x="162" y="0"/>
                    </a:lnTo>
                    <a:lnTo>
                      <a:pt x="0" y="596"/>
                    </a:lnTo>
                    <a:lnTo>
                      <a:pt x="30"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70"/>
              <p:cNvSpPr>
                <a:spLocks/>
              </p:cNvSpPr>
              <p:nvPr/>
            </p:nvSpPr>
            <p:spPr bwMode="auto">
              <a:xfrm>
                <a:off x="4620" y="1643"/>
                <a:ext cx="173" cy="146"/>
              </a:xfrm>
              <a:custGeom>
                <a:avLst/>
                <a:gdLst>
                  <a:gd name="T0" fmla="*/ 58 w 520"/>
                  <a:gd name="T1" fmla="*/ 49 h 439"/>
                  <a:gd name="T2" fmla="*/ 57 w 520"/>
                  <a:gd name="T3" fmla="*/ 48 h 439"/>
                  <a:gd name="T4" fmla="*/ 56 w 520"/>
                  <a:gd name="T5" fmla="*/ 46 h 439"/>
                  <a:gd name="T6" fmla="*/ 54 w 520"/>
                  <a:gd name="T7" fmla="*/ 44 h 439"/>
                  <a:gd name="T8" fmla="*/ 52 w 520"/>
                  <a:gd name="T9" fmla="*/ 41 h 439"/>
                  <a:gd name="T10" fmla="*/ 49 w 520"/>
                  <a:gd name="T11" fmla="*/ 38 h 439"/>
                  <a:gd name="T12" fmla="*/ 46 w 520"/>
                  <a:gd name="T13" fmla="*/ 34 h 439"/>
                  <a:gd name="T14" fmla="*/ 42 w 520"/>
                  <a:gd name="T15" fmla="*/ 30 h 439"/>
                  <a:gd name="T16" fmla="*/ 38 w 520"/>
                  <a:gd name="T17" fmla="*/ 26 h 439"/>
                  <a:gd name="T18" fmla="*/ 34 w 520"/>
                  <a:gd name="T19" fmla="*/ 22 h 439"/>
                  <a:gd name="T20" fmla="*/ 29 w 520"/>
                  <a:gd name="T21" fmla="*/ 18 h 439"/>
                  <a:gd name="T22" fmla="*/ 25 w 520"/>
                  <a:gd name="T23" fmla="*/ 14 h 439"/>
                  <a:gd name="T24" fmla="*/ 20 w 520"/>
                  <a:gd name="T25" fmla="*/ 10 h 439"/>
                  <a:gd name="T26" fmla="*/ 15 w 520"/>
                  <a:gd name="T27" fmla="*/ 7 h 439"/>
                  <a:gd name="T28" fmla="*/ 10 w 520"/>
                  <a:gd name="T29" fmla="*/ 4 h 439"/>
                  <a:gd name="T30" fmla="*/ 5 w 520"/>
                  <a:gd name="T31" fmla="*/ 2 h 439"/>
                  <a:gd name="T32" fmla="*/ 0 w 520"/>
                  <a:gd name="T33" fmla="*/ 0 h 439"/>
                  <a:gd name="T34" fmla="*/ 0 w 520"/>
                  <a:gd name="T35" fmla="*/ 2 h 439"/>
                  <a:gd name="T36" fmla="*/ 5 w 520"/>
                  <a:gd name="T37" fmla="*/ 4 h 439"/>
                  <a:gd name="T38" fmla="*/ 9 w 520"/>
                  <a:gd name="T39" fmla="*/ 6 h 439"/>
                  <a:gd name="T40" fmla="*/ 14 w 520"/>
                  <a:gd name="T41" fmla="*/ 9 h 439"/>
                  <a:gd name="T42" fmla="*/ 19 w 520"/>
                  <a:gd name="T43" fmla="*/ 12 h 439"/>
                  <a:gd name="T44" fmla="*/ 23 w 520"/>
                  <a:gd name="T45" fmla="*/ 15 h 439"/>
                  <a:gd name="T46" fmla="*/ 28 w 520"/>
                  <a:gd name="T47" fmla="*/ 19 h 439"/>
                  <a:gd name="T48" fmla="*/ 32 w 520"/>
                  <a:gd name="T49" fmla="*/ 23 h 439"/>
                  <a:gd name="T50" fmla="*/ 36 w 520"/>
                  <a:gd name="T51" fmla="*/ 27 h 439"/>
                  <a:gd name="T52" fmla="*/ 40 w 520"/>
                  <a:gd name="T53" fmla="*/ 31 h 439"/>
                  <a:gd name="T54" fmla="*/ 43 w 520"/>
                  <a:gd name="T55" fmla="*/ 35 h 439"/>
                  <a:gd name="T56" fmla="*/ 47 w 520"/>
                  <a:gd name="T57" fmla="*/ 39 h 439"/>
                  <a:gd name="T58" fmla="*/ 49 w 520"/>
                  <a:gd name="T59" fmla="*/ 42 h 439"/>
                  <a:gd name="T60" fmla="*/ 51 w 520"/>
                  <a:gd name="T61" fmla="*/ 44 h 439"/>
                  <a:gd name="T62" fmla="*/ 53 w 520"/>
                  <a:gd name="T63" fmla="*/ 46 h 439"/>
                  <a:gd name="T64" fmla="*/ 54 w 520"/>
                  <a:gd name="T65" fmla="*/ 48 h 439"/>
                  <a:gd name="T66" fmla="*/ 54 w 520"/>
                  <a:gd name="T67" fmla="*/ 48 h 439"/>
                  <a:gd name="T68" fmla="*/ 58 w 520"/>
                  <a:gd name="T69" fmla="*/ 49 h 4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439"/>
                  <a:gd name="T107" fmla="*/ 520 w 520"/>
                  <a:gd name="T108" fmla="*/ 439 h 4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439">
                    <a:moveTo>
                      <a:pt x="520" y="439"/>
                    </a:moveTo>
                    <a:lnTo>
                      <a:pt x="515" y="433"/>
                    </a:lnTo>
                    <a:lnTo>
                      <a:pt x="505" y="418"/>
                    </a:lnTo>
                    <a:lnTo>
                      <a:pt x="489" y="398"/>
                    </a:lnTo>
                    <a:lnTo>
                      <a:pt x="467" y="372"/>
                    </a:lnTo>
                    <a:lnTo>
                      <a:pt x="442" y="342"/>
                    </a:lnTo>
                    <a:lnTo>
                      <a:pt x="413" y="308"/>
                    </a:lnTo>
                    <a:lnTo>
                      <a:pt x="380" y="273"/>
                    </a:lnTo>
                    <a:lnTo>
                      <a:pt x="344" y="236"/>
                    </a:lnTo>
                    <a:lnTo>
                      <a:pt x="306" y="198"/>
                    </a:lnTo>
                    <a:lnTo>
                      <a:pt x="265" y="160"/>
                    </a:lnTo>
                    <a:lnTo>
                      <a:pt x="223" y="125"/>
                    </a:lnTo>
                    <a:lnTo>
                      <a:pt x="178" y="91"/>
                    </a:lnTo>
                    <a:lnTo>
                      <a:pt x="134" y="62"/>
                    </a:lnTo>
                    <a:lnTo>
                      <a:pt x="89" y="35"/>
                    </a:lnTo>
                    <a:lnTo>
                      <a:pt x="44" y="15"/>
                    </a:lnTo>
                    <a:lnTo>
                      <a:pt x="0" y="0"/>
                    </a:lnTo>
                    <a:lnTo>
                      <a:pt x="0" y="18"/>
                    </a:lnTo>
                    <a:lnTo>
                      <a:pt x="41" y="32"/>
                    </a:lnTo>
                    <a:lnTo>
                      <a:pt x="84" y="52"/>
                    </a:lnTo>
                    <a:lnTo>
                      <a:pt x="127" y="78"/>
                    </a:lnTo>
                    <a:lnTo>
                      <a:pt x="170" y="107"/>
                    </a:lnTo>
                    <a:lnTo>
                      <a:pt x="211" y="139"/>
                    </a:lnTo>
                    <a:lnTo>
                      <a:pt x="252" y="174"/>
                    </a:lnTo>
                    <a:lnTo>
                      <a:pt x="290" y="210"/>
                    </a:lnTo>
                    <a:lnTo>
                      <a:pt x="327" y="248"/>
                    </a:lnTo>
                    <a:lnTo>
                      <a:pt x="361" y="283"/>
                    </a:lnTo>
                    <a:lnTo>
                      <a:pt x="392" y="318"/>
                    </a:lnTo>
                    <a:lnTo>
                      <a:pt x="420" y="349"/>
                    </a:lnTo>
                    <a:lnTo>
                      <a:pt x="444" y="377"/>
                    </a:lnTo>
                    <a:lnTo>
                      <a:pt x="463" y="401"/>
                    </a:lnTo>
                    <a:lnTo>
                      <a:pt x="478" y="419"/>
                    </a:lnTo>
                    <a:lnTo>
                      <a:pt x="488" y="432"/>
                    </a:lnTo>
                    <a:lnTo>
                      <a:pt x="491" y="436"/>
                    </a:lnTo>
                    <a:lnTo>
                      <a:pt x="520"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71"/>
              <p:cNvSpPr>
                <a:spLocks/>
              </p:cNvSpPr>
              <p:nvPr/>
            </p:nvSpPr>
            <p:spPr bwMode="auto">
              <a:xfrm>
                <a:off x="4635" y="1700"/>
                <a:ext cx="116" cy="82"/>
              </a:xfrm>
              <a:custGeom>
                <a:avLst/>
                <a:gdLst>
                  <a:gd name="T0" fmla="*/ 39 w 346"/>
                  <a:gd name="T1" fmla="*/ 26 h 246"/>
                  <a:gd name="T2" fmla="*/ 39 w 346"/>
                  <a:gd name="T3" fmla="*/ 26 h 246"/>
                  <a:gd name="T4" fmla="*/ 38 w 346"/>
                  <a:gd name="T5" fmla="*/ 25 h 246"/>
                  <a:gd name="T6" fmla="*/ 37 w 346"/>
                  <a:gd name="T7" fmla="*/ 24 h 246"/>
                  <a:gd name="T8" fmla="*/ 36 w 346"/>
                  <a:gd name="T9" fmla="*/ 22 h 246"/>
                  <a:gd name="T10" fmla="*/ 34 w 346"/>
                  <a:gd name="T11" fmla="*/ 20 h 246"/>
                  <a:gd name="T12" fmla="*/ 32 w 346"/>
                  <a:gd name="T13" fmla="*/ 18 h 246"/>
                  <a:gd name="T14" fmla="*/ 30 w 346"/>
                  <a:gd name="T15" fmla="*/ 16 h 246"/>
                  <a:gd name="T16" fmla="*/ 27 w 346"/>
                  <a:gd name="T17" fmla="*/ 13 h 246"/>
                  <a:gd name="T18" fmla="*/ 24 w 346"/>
                  <a:gd name="T19" fmla="*/ 11 h 246"/>
                  <a:gd name="T20" fmla="*/ 21 w 346"/>
                  <a:gd name="T21" fmla="*/ 9 h 246"/>
                  <a:gd name="T22" fmla="*/ 18 w 346"/>
                  <a:gd name="T23" fmla="*/ 7 h 246"/>
                  <a:gd name="T24" fmla="*/ 15 w 346"/>
                  <a:gd name="T25" fmla="*/ 5 h 246"/>
                  <a:gd name="T26" fmla="*/ 12 w 346"/>
                  <a:gd name="T27" fmla="*/ 3 h 246"/>
                  <a:gd name="T28" fmla="*/ 8 w 346"/>
                  <a:gd name="T29" fmla="*/ 2 h 246"/>
                  <a:gd name="T30" fmla="*/ 4 w 346"/>
                  <a:gd name="T31" fmla="*/ 0 h 246"/>
                  <a:gd name="T32" fmla="*/ 0 w 346"/>
                  <a:gd name="T33" fmla="*/ 0 h 246"/>
                  <a:gd name="T34" fmla="*/ 1 w 346"/>
                  <a:gd name="T35" fmla="*/ 3 h 246"/>
                  <a:gd name="T36" fmla="*/ 4 w 346"/>
                  <a:gd name="T37" fmla="*/ 4 h 246"/>
                  <a:gd name="T38" fmla="*/ 8 w 346"/>
                  <a:gd name="T39" fmla="*/ 5 h 246"/>
                  <a:gd name="T40" fmla="*/ 11 w 346"/>
                  <a:gd name="T41" fmla="*/ 6 h 246"/>
                  <a:gd name="T42" fmla="*/ 15 w 346"/>
                  <a:gd name="T43" fmla="*/ 8 h 246"/>
                  <a:gd name="T44" fmla="*/ 18 w 346"/>
                  <a:gd name="T45" fmla="*/ 9 h 246"/>
                  <a:gd name="T46" fmla="*/ 21 w 346"/>
                  <a:gd name="T47" fmla="*/ 11 h 246"/>
                  <a:gd name="T48" fmla="*/ 23 w 346"/>
                  <a:gd name="T49" fmla="*/ 13 h 246"/>
                  <a:gd name="T50" fmla="*/ 26 w 346"/>
                  <a:gd name="T51" fmla="*/ 16 h 246"/>
                  <a:gd name="T52" fmla="*/ 28 w 346"/>
                  <a:gd name="T53" fmla="*/ 18 h 246"/>
                  <a:gd name="T54" fmla="*/ 30 w 346"/>
                  <a:gd name="T55" fmla="*/ 20 h 246"/>
                  <a:gd name="T56" fmla="*/ 32 w 346"/>
                  <a:gd name="T57" fmla="*/ 22 h 246"/>
                  <a:gd name="T58" fmla="*/ 34 w 346"/>
                  <a:gd name="T59" fmla="*/ 24 h 246"/>
                  <a:gd name="T60" fmla="*/ 35 w 346"/>
                  <a:gd name="T61" fmla="*/ 25 h 246"/>
                  <a:gd name="T62" fmla="*/ 36 w 346"/>
                  <a:gd name="T63" fmla="*/ 26 h 246"/>
                  <a:gd name="T64" fmla="*/ 36 w 346"/>
                  <a:gd name="T65" fmla="*/ 27 h 246"/>
                  <a:gd name="T66" fmla="*/ 37 w 346"/>
                  <a:gd name="T67" fmla="*/ 27 h 246"/>
                  <a:gd name="T68" fmla="*/ 39 w 346"/>
                  <a:gd name="T69" fmla="*/ 26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246"/>
                  <a:gd name="T107" fmla="*/ 346 w 346"/>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246">
                    <a:moveTo>
                      <a:pt x="346" y="238"/>
                    </a:moveTo>
                    <a:lnTo>
                      <a:pt x="344" y="234"/>
                    </a:lnTo>
                    <a:lnTo>
                      <a:pt x="337" y="227"/>
                    </a:lnTo>
                    <a:lnTo>
                      <a:pt x="329" y="214"/>
                    </a:lnTo>
                    <a:lnTo>
                      <a:pt x="316" y="199"/>
                    </a:lnTo>
                    <a:lnTo>
                      <a:pt x="302" y="182"/>
                    </a:lnTo>
                    <a:lnTo>
                      <a:pt x="284" y="163"/>
                    </a:lnTo>
                    <a:lnTo>
                      <a:pt x="265" y="141"/>
                    </a:lnTo>
                    <a:lnTo>
                      <a:pt x="243" y="120"/>
                    </a:lnTo>
                    <a:lnTo>
                      <a:pt x="218" y="100"/>
                    </a:lnTo>
                    <a:lnTo>
                      <a:pt x="192" y="79"/>
                    </a:lnTo>
                    <a:lnTo>
                      <a:pt x="164" y="60"/>
                    </a:lnTo>
                    <a:lnTo>
                      <a:pt x="134" y="42"/>
                    </a:lnTo>
                    <a:lnTo>
                      <a:pt x="103" y="26"/>
                    </a:lnTo>
                    <a:lnTo>
                      <a:pt x="70" y="14"/>
                    </a:lnTo>
                    <a:lnTo>
                      <a:pt x="35" y="4"/>
                    </a:lnTo>
                    <a:lnTo>
                      <a:pt x="0" y="0"/>
                    </a:lnTo>
                    <a:lnTo>
                      <a:pt x="8" y="29"/>
                    </a:lnTo>
                    <a:lnTo>
                      <a:pt x="40" y="33"/>
                    </a:lnTo>
                    <a:lnTo>
                      <a:pt x="72" y="42"/>
                    </a:lnTo>
                    <a:lnTo>
                      <a:pt x="102" y="53"/>
                    </a:lnTo>
                    <a:lnTo>
                      <a:pt x="130" y="68"/>
                    </a:lnTo>
                    <a:lnTo>
                      <a:pt x="158" y="84"/>
                    </a:lnTo>
                    <a:lnTo>
                      <a:pt x="184" y="102"/>
                    </a:lnTo>
                    <a:lnTo>
                      <a:pt x="209" y="121"/>
                    </a:lnTo>
                    <a:lnTo>
                      <a:pt x="231" y="141"/>
                    </a:lnTo>
                    <a:lnTo>
                      <a:pt x="251" y="161"/>
                    </a:lnTo>
                    <a:lnTo>
                      <a:pt x="269" y="180"/>
                    </a:lnTo>
                    <a:lnTo>
                      <a:pt x="285" y="197"/>
                    </a:lnTo>
                    <a:lnTo>
                      <a:pt x="299" y="213"/>
                    </a:lnTo>
                    <a:lnTo>
                      <a:pt x="310" y="225"/>
                    </a:lnTo>
                    <a:lnTo>
                      <a:pt x="317" y="236"/>
                    </a:lnTo>
                    <a:lnTo>
                      <a:pt x="323" y="244"/>
                    </a:lnTo>
                    <a:lnTo>
                      <a:pt x="325" y="246"/>
                    </a:lnTo>
                    <a:lnTo>
                      <a:pt x="346"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2"/>
              <p:cNvSpPr>
                <a:spLocks/>
              </p:cNvSpPr>
              <p:nvPr/>
            </p:nvSpPr>
            <p:spPr bwMode="auto">
              <a:xfrm>
                <a:off x="4647" y="1740"/>
                <a:ext cx="64" cy="34"/>
              </a:xfrm>
              <a:custGeom>
                <a:avLst/>
                <a:gdLst>
                  <a:gd name="T0" fmla="*/ 21 w 191"/>
                  <a:gd name="T1" fmla="*/ 12 h 100"/>
                  <a:gd name="T2" fmla="*/ 21 w 191"/>
                  <a:gd name="T3" fmla="*/ 11 h 100"/>
                  <a:gd name="T4" fmla="*/ 21 w 191"/>
                  <a:gd name="T5" fmla="*/ 11 h 100"/>
                  <a:gd name="T6" fmla="*/ 20 w 191"/>
                  <a:gd name="T7" fmla="*/ 10 h 100"/>
                  <a:gd name="T8" fmla="*/ 20 w 191"/>
                  <a:gd name="T9" fmla="*/ 9 h 100"/>
                  <a:gd name="T10" fmla="*/ 19 w 191"/>
                  <a:gd name="T11" fmla="*/ 8 h 100"/>
                  <a:gd name="T12" fmla="*/ 18 w 191"/>
                  <a:gd name="T13" fmla="*/ 7 h 100"/>
                  <a:gd name="T14" fmla="*/ 17 w 191"/>
                  <a:gd name="T15" fmla="*/ 6 h 100"/>
                  <a:gd name="T16" fmla="*/ 16 w 191"/>
                  <a:gd name="T17" fmla="*/ 5 h 100"/>
                  <a:gd name="T18" fmla="*/ 14 w 191"/>
                  <a:gd name="T19" fmla="*/ 4 h 100"/>
                  <a:gd name="T20" fmla="*/ 13 w 191"/>
                  <a:gd name="T21" fmla="*/ 3 h 100"/>
                  <a:gd name="T22" fmla="*/ 11 w 191"/>
                  <a:gd name="T23" fmla="*/ 2 h 100"/>
                  <a:gd name="T24" fmla="*/ 9 w 191"/>
                  <a:gd name="T25" fmla="*/ 1 h 100"/>
                  <a:gd name="T26" fmla="*/ 7 w 191"/>
                  <a:gd name="T27" fmla="*/ 1 h 100"/>
                  <a:gd name="T28" fmla="*/ 5 w 191"/>
                  <a:gd name="T29" fmla="*/ 0 h 100"/>
                  <a:gd name="T30" fmla="*/ 2 w 191"/>
                  <a:gd name="T31" fmla="*/ 0 h 100"/>
                  <a:gd name="T32" fmla="*/ 0 w 191"/>
                  <a:gd name="T33" fmla="*/ 0 h 100"/>
                  <a:gd name="T34" fmla="*/ 1 w 191"/>
                  <a:gd name="T35" fmla="*/ 3 h 100"/>
                  <a:gd name="T36" fmla="*/ 5 w 191"/>
                  <a:gd name="T37" fmla="*/ 3 h 100"/>
                  <a:gd name="T38" fmla="*/ 8 w 191"/>
                  <a:gd name="T39" fmla="*/ 3 h 100"/>
                  <a:gd name="T40" fmla="*/ 11 w 191"/>
                  <a:gd name="T41" fmla="*/ 5 h 100"/>
                  <a:gd name="T42" fmla="*/ 14 w 191"/>
                  <a:gd name="T43" fmla="*/ 6 h 100"/>
                  <a:gd name="T44" fmla="*/ 16 w 191"/>
                  <a:gd name="T45" fmla="*/ 8 h 100"/>
                  <a:gd name="T46" fmla="*/ 17 w 191"/>
                  <a:gd name="T47" fmla="*/ 10 h 100"/>
                  <a:gd name="T48" fmla="*/ 18 w 191"/>
                  <a:gd name="T49" fmla="*/ 11 h 100"/>
                  <a:gd name="T50" fmla="*/ 19 w 191"/>
                  <a:gd name="T51" fmla="*/ 12 h 100"/>
                  <a:gd name="T52" fmla="*/ 21 w 191"/>
                  <a:gd name="T53" fmla="*/ 12 h 1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1"/>
                  <a:gd name="T82" fmla="*/ 0 h 100"/>
                  <a:gd name="T83" fmla="*/ 191 w 191"/>
                  <a:gd name="T84" fmla="*/ 100 h 1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1" h="100">
                    <a:moveTo>
                      <a:pt x="191" y="100"/>
                    </a:moveTo>
                    <a:lnTo>
                      <a:pt x="190" y="98"/>
                    </a:lnTo>
                    <a:lnTo>
                      <a:pt x="187" y="94"/>
                    </a:lnTo>
                    <a:lnTo>
                      <a:pt x="183" y="87"/>
                    </a:lnTo>
                    <a:lnTo>
                      <a:pt x="177" y="80"/>
                    </a:lnTo>
                    <a:lnTo>
                      <a:pt x="171" y="72"/>
                    </a:lnTo>
                    <a:lnTo>
                      <a:pt x="162" y="62"/>
                    </a:lnTo>
                    <a:lnTo>
                      <a:pt x="153" y="52"/>
                    </a:lnTo>
                    <a:lnTo>
                      <a:pt x="141" y="43"/>
                    </a:lnTo>
                    <a:lnTo>
                      <a:pt x="128" y="33"/>
                    </a:lnTo>
                    <a:lnTo>
                      <a:pt x="114" y="25"/>
                    </a:lnTo>
                    <a:lnTo>
                      <a:pt x="98" y="16"/>
                    </a:lnTo>
                    <a:lnTo>
                      <a:pt x="81" y="9"/>
                    </a:lnTo>
                    <a:lnTo>
                      <a:pt x="63" y="5"/>
                    </a:lnTo>
                    <a:lnTo>
                      <a:pt x="43" y="0"/>
                    </a:lnTo>
                    <a:lnTo>
                      <a:pt x="22" y="0"/>
                    </a:lnTo>
                    <a:lnTo>
                      <a:pt x="0" y="1"/>
                    </a:lnTo>
                    <a:lnTo>
                      <a:pt x="9" y="24"/>
                    </a:lnTo>
                    <a:lnTo>
                      <a:pt x="44" y="23"/>
                    </a:lnTo>
                    <a:lnTo>
                      <a:pt x="75" y="30"/>
                    </a:lnTo>
                    <a:lnTo>
                      <a:pt x="102" y="41"/>
                    </a:lnTo>
                    <a:lnTo>
                      <a:pt x="124" y="56"/>
                    </a:lnTo>
                    <a:lnTo>
                      <a:pt x="142" y="70"/>
                    </a:lnTo>
                    <a:lnTo>
                      <a:pt x="155" y="84"/>
                    </a:lnTo>
                    <a:lnTo>
                      <a:pt x="163" y="95"/>
                    </a:lnTo>
                    <a:lnTo>
                      <a:pt x="166" y="100"/>
                    </a:lnTo>
                    <a:lnTo>
                      <a:pt x="191"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3"/>
              <p:cNvSpPr>
                <a:spLocks/>
              </p:cNvSpPr>
              <p:nvPr/>
            </p:nvSpPr>
            <p:spPr bwMode="auto">
              <a:xfrm>
                <a:off x="4560" y="1610"/>
                <a:ext cx="173" cy="478"/>
              </a:xfrm>
              <a:custGeom>
                <a:avLst/>
                <a:gdLst>
                  <a:gd name="T0" fmla="*/ 17 w 520"/>
                  <a:gd name="T1" fmla="*/ 0 h 1432"/>
                  <a:gd name="T2" fmla="*/ 15 w 520"/>
                  <a:gd name="T3" fmla="*/ 1 h 1432"/>
                  <a:gd name="T4" fmla="*/ 12 w 520"/>
                  <a:gd name="T5" fmla="*/ 4 h 1432"/>
                  <a:gd name="T6" fmla="*/ 9 w 520"/>
                  <a:gd name="T7" fmla="*/ 8 h 1432"/>
                  <a:gd name="T8" fmla="*/ 6 w 520"/>
                  <a:gd name="T9" fmla="*/ 15 h 1432"/>
                  <a:gd name="T10" fmla="*/ 3 w 520"/>
                  <a:gd name="T11" fmla="*/ 25 h 1432"/>
                  <a:gd name="T12" fmla="*/ 1 w 520"/>
                  <a:gd name="T13" fmla="*/ 39 h 1432"/>
                  <a:gd name="T14" fmla="*/ 0 w 520"/>
                  <a:gd name="T15" fmla="*/ 56 h 1432"/>
                  <a:gd name="T16" fmla="*/ 0 w 520"/>
                  <a:gd name="T17" fmla="*/ 66 h 1432"/>
                  <a:gd name="T18" fmla="*/ 1 w 520"/>
                  <a:gd name="T19" fmla="*/ 67 h 1432"/>
                  <a:gd name="T20" fmla="*/ 1 w 520"/>
                  <a:gd name="T21" fmla="*/ 70 h 1432"/>
                  <a:gd name="T22" fmla="*/ 1 w 520"/>
                  <a:gd name="T23" fmla="*/ 76 h 1432"/>
                  <a:gd name="T24" fmla="*/ 3 w 520"/>
                  <a:gd name="T25" fmla="*/ 85 h 1432"/>
                  <a:gd name="T26" fmla="*/ 6 w 520"/>
                  <a:gd name="T27" fmla="*/ 96 h 1432"/>
                  <a:gd name="T28" fmla="*/ 11 w 520"/>
                  <a:gd name="T29" fmla="*/ 108 h 1432"/>
                  <a:gd name="T30" fmla="*/ 20 w 520"/>
                  <a:gd name="T31" fmla="*/ 123 h 1432"/>
                  <a:gd name="T32" fmla="*/ 31 w 520"/>
                  <a:gd name="T33" fmla="*/ 137 h 1432"/>
                  <a:gd name="T34" fmla="*/ 47 w 520"/>
                  <a:gd name="T35" fmla="*/ 152 h 1432"/>
                  <a:gd name="T36" fmla="*/ 58 w 520"/>
                  <a:gd name="T37" fmla="*/ 157 h 1432"/>
                  <a:gd name="T38" fmla="*/ 41 w 520"/>
                  <a:gd name="T39" fmla="*/ 143 h 1432"/>
                  <a:gd name="T40" fmla="*/ 28 w 520"/>
                  <a:gd name="T41" fmla="*/ 129 h 1432"/>
                  <a:gd name="T42" fmla="*/ 19 w 520"/>
                  <a:gd name="T43" fmla="*/ 115 h 1432"/>
                  <a:gd name="T44" fmla="*/ 13 w 520"/>
                  <a:gd name="T45" fmla="*/ 102 h 1432"/>
                  <a:gd name="T46" fmla="*/ 9 w 520"/>
                  <a:gd name="T47" fmla="*/ 90 h 1432"/>
                  <a:gd name="T48" fmla="*/ 6 w 520"/>
                  <a:gd name="T49" fmla="*/ 80 h 1432"/>
                  <a:gd name="T50" fmla="*/ 5 w 520"/>
                  <a:gd name="T51" fmla="*/ 72 h 1432"/>
                  <a:gd name="T52" fmla="*/ 5 w 520"/>
                  <a:gd name="T53" fmla="*/ 67 h 1432"/>
                  <a:gd name="T54" fmla="*/ 5 w 520"/>
                  <a:gd name="T55" fmla="*/ 67 h 1432"/>
                  <a:gd name="T56" fmla="*/ 5 w 520"/>
                  <a:gd name="T57" fmla="*/ 67 h 1432"/>
                  <a:gd name="T58" fmla="*/ 6 w 520"/>
                  <a:gd name="T59" fmla="*/ 34 h 1432"/>
                  <a:gd name="T60" fmla="*/ 11 w 520"/>
                  <a:gd name="T61" fmla="*/ 15 h 1432"/>
                  <a:gd name="T62" fmla="*/ 17 w 520"/>
                  <a:gd name="T63" fmla="*/ 6 h 1432"/>
                  <a:gd name="T64" fmla="*/ 19 w 520"/>
                  <a:gd name="T65" fmla="*/ 4 h 14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0"/>
                  <a:gd name="T100" fmla="*/ 0 h 1432"/>
                  <a:gd name="T101" fmla="*/ 520 w 520"/>
                  <a:gd name="T102" fmla="*/ 1432 h 14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0" h="1432">
                    <a:moveTo>
                      <a:pt x="156" y="0"/>
                    </a:moveTo>
                    <a:lnTo>
                      <a:pt x="153" y="1"/>
                    </a:lnTo>
                    <a:lnTo>
                      <a:pt x="147" y="5"/>
                    </a:lnTo>
                    <a:lnTo>
                      <a:pt x="137" y="12"/>
                    </a:lnTo>
                    <a:lnTo>
                      <a:pt x="126" y="21"/>
                    </a:lnTo>
                    <a:lnTo>
                      <a:pt x="112" y="35"/>
                    </a:lnTo>
                    <a:lnTo>
                      <a:pt x="98" y="53"/>
                    </a:lnTo>
                    <a:lnTo>
                      <a:pt x="82" y="76"/>
                    </a:lnTo>
                    <a:lnTo>
                      <a:pt x="67" y="104"/>
                    </a:lnTo>
                    <a:lnTo>
                      <a:pt x="52" y="138"/>
                    </a:lnTo>
                    <a:lnTo>
                      <a:pt x="37" y="180"/>
                    </a:lnTo>
                    <a:lnTo>
                      <a:pt x="26" y="228"/>
                    </a:lnTo>
                    <a:lnTo>
                      <a:pt x="15" y="283"/>
                    </a:lnTo>
                    <a:lnTo>
                      <a:pt x="7" y="347"/>
                    </a:lnTo>
                    <a:lnTo>
                      <a:pt x="1" y="420"/>
                    </a:lnTo>
                    <a:lnTo>
                      <a:pt x="0" y="502"/>
                    </a:lnTo>
                    <a:lnTo>
                      <a:pt x="2" y="593"/>
                    </a:lnTo>
                    <a:lnTo>
                      <a:pt x="3" y="595"/>
                    </a:lnTo>
                    <a:lnTo>
                      <a:pt x="6" y="600"/>
                    </a:lnTo>
                    <a:lnTo>
                      <a:pt x="7" y="604"/>
                    </a:lnTo>
                    <a:lnTo>
                      <a:pt x="8" y="606"/>
                    </a:lnTo>
                    <a:lnTo>
                      <a:pt x="8" y="625"/>
                    </a:lnTo>
                    <a:lnTo>
                      <a:pt x="9" y="650"/>
                    </a:lnTo>
                    <a:lnTo>
                      <a:pt x="12" y="682"/>
                    </a:lnTo>
                    <a:lnTo>
                      <a:pt x="16" y="719"/>
                    </a:lnTo>
                    <a:lnTo>
                      <a:pt x="25" y="761"/>
                    </a:lnTo>
                    <a:lnTo>
                      <a:pt x="36" y="808"/>
                    </a:lnTo>
                    <a:lnTo>
                      <a:pt x="52" y="860"/>
                    </a:lnTo>
                    <a:lnTo>
                      <a:pt x="74" y="915"/>
                    </a:lnTo>
                    <a:lnTo>
                      <a:pt x="101" y="974"/>
                    </a:lnTo>
                    <a:lnTo>
                      <a:pt x="134" y="1034"/>
                    </a:lnTo>
                    <a:lnTo>
                      <a:pt x="176" y="1098"/>
                    </a:lnTo>
                    <a:lnTo>
                      <a:pt x="224" y="1163"/>
                    </a:lnTo>
                    <a:lnTo>
                      <a:pt x="282" y="1230"/>
                    </a:lnTo>
                    <a:lnTo>
                      <a:pt x="349" y="1297"/>
                    </a:lnTo>
                    <a:lnTo>
                      <a:pt x="425" y="1365"/>
                    </a:lnTo>
                    <a:lnTo>
                      <a:pt x="513" y="1432"/>
                    </a:lnTo>
                    <a:lnTo>
                      <a:pt x="520" y="1411"/>
                    </a:lnTo>
                    <a:lnTo>
                      <a:pt x="440" y="1349"/>
                    </a:lnTo>
                    <a:lnTo>
                      <a:pt x="371" y="1286"/>
                    </a:lnTo>
                    <a:lnTo>
                      <a:pt x="309" y="1223"/>
                    </a:lnTo>
                    <a:lnTo>
                      <a:pt x="256" y="1159"/>
                    </a:lnTo>
                    <a:lnTo>
                      <a:pt x="212" y="1096"/>
                    </a:lnTo>
                    <a:lnTo>
                      <a:pt x="173" y="1034"/>
                    </a:lnTo>
                    <a:lnTo>
                      <a:pt x="142" y="974"/>
                    </a:lnTo>
                    <a:lnTo>
                      <a:pt x="115" y="915"/>
                    </a:lnTo>
                    <a:lnTo>
                      <a:pt x="95" y="861"/>
                    </a:lnTo>
                    <a:lnTo>
                      <a:pt x="79" y="809"/>
                    </a:lnTo>
                    <a:lnTo>
                      <a:pt x="66" y="761"/>
                    </a:lnTo>
                    <a:lnTo>
                      <a:pt x="58" y="719"/>
                    </a:lnTo>
                    <a:lnTo>
                      <a:pt x="52" y="682"/>
                    </a:lnTo>
                    <a:lnTo>
                      <a:pt x="49" y="650"/>
                    </a:lnTo>
                    <a:lnTo>
                      <a:pt x="47" y="624"/>
                    </a:lnTo>
                    <a:lnTo>
                      <a:pt x="47" y="606"/>
                    </a:lnTo>
                    <a:lnTo>
                      <a:pt x="47" y="605"/>
                    </a:lnTo>
                    <a:lnTo>
                      <a:pt x="47" y="604"/>
                    </a:lnTo>
                    <a:lnTo>
                      <a:pt x="47" y="603"/>
                    </a:lnTo>
                    <a:lnTo>
                      <a:pt x="47" y="602"/>
                    </a:lnTo>
                    <a:lnTo>
                      <a:pt x="45" y="439"/>
                    </a:lnTo>
                    <a:lnTo>
                      <a:pt x="57" y="310"/>
                    </a:lnTo>
                    <a:lnTo>
                      <a:pt x="76" y="211"/>
                    </a:lnTo>
                    <a:lnTo>
                      <a:pt x="100" y="137"/>
                    </a:lnTo>
                    <a:lnTo>
                      <a:pt x="126" y="87"/>
                    </a:lnTo>
                    <a:lnTo>
                      <a:pt x="149" y="57"/>
                    </a:lnTo>
                    <a:lnTo>
                      <a:pt x="166" y="41"/>
                    </a:lnTo>
                    <a:lnTo>
                      <a:pt x="173" y="36"/>
                    </a:lnTo>
                    <a:lnTo>
                      <a:pt x="1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74"/>
              <p:cNvSpPr>
                <a:spLocks/>
              </p:cNvSpPr>
              <p:nvPr/>
            </p:nvSpPr>
            <p:spPr bwMode="auto">
              <a:xfrm>
                <a:off x="4595" y="1687"/>
                <a:ext cx="32" cy="149"/>
              </a:xfrm>
              <a:custGeom>
                <a:avLst/>
                <a:gdLst>
                  <a:gd name="T0" fmla="*/ 11 w 97"/>
                  <a:gd name="T1" fmla="*/ 0 h 446"/>
                  <a:gd name="T2" fmla="*/ 10 w 97"/>
                  <a:gd name="T3" fmla="*/ 0 h 446"/>
                  <a:gd name="T4" fmla="*/ 9 w 97"/>
                  <a:gd name="T5" fmla="*/ 0 h 446"/>
                  <a:gd name="T6" fmla="*/ 8 w 97"/>
                  <a:gd name="T7" fmla="*/ 0 h 446"/>
                  <a:gd name="T8" fmla="*/ 7 w 97"/>
                  <a:gd name="T9" fmla="*/ 1 h 446"/>
                  <a:gd name="T10" fmla="*/ 6 w 97"/>
                  <a:gd name="T11" fmla="*/ 3 h 446"/>
                  <a:gd name="T12" fmla="*/ 4 w 97"/>
                  <a:gd name="T13" fmla="*/ 6 h 446"/>
                  <a:gd name="T14" fmla="*/ 3 w 97"/>
                  <a:gd name="T15" fmla="*/ 10 h 446"/>
                  <a:gd name="T16" fmla="*/ 2 w 97"/>
                  <a:gd name="T17" fmla="*/ 16 h 446"/>
                  <a:gd name="T18" fmla="*/ 1 w 97"/>
                  <a:gd name="T19" fmla="*/ 22 h 446"/>
                  <a:gd name="T20" fmla="*/ 1 w 97"/>
                  <a:gd name="T21" fmla="*/ 29 h 446"/>
                  <a:gd name="T22" fmla="*/ 0 w 97"/>
                  <a:gd name="T23" fmla="*/ 37 h 446"/>
                  <a:gd name="T24" fmla="*/ 0 w 97"/>
                  <a:gd name="T25" fmla="*/ 45 h 446"/>
                  <a:gd name="T26" fmla="*/ 3 w 97"/>
                  <a:gd name="T27" fmla="*/ 50 h 446"/>
                  <a:gd name="T28" fmla="*/ 3 w 97"/>
                  <a:gd name="T29" fmla="*/ 37 h 446"/>
                  <a:gd name="T30" fmla="*/ 4 w 97"/>
                  <a:gd name="T31" fmla="*/ 27 h 446"/>
                  <a:gd name="T32" fmla="*/ 5 w 97"/>
                  <a:gd name="T33" fmla="*/ 19 h 446"/>
                  <a:gd name="T34" fmla="*/ 7 w 97"/>
                  <a:gd name="T35" fmla="*/ 13 h 446"/>
                  <a:gd name="T36" fmla="*/ 8 w 97"/>
                  <a:gd name="T37" fmla="*/ 9 h 446"/>
                  <a:gd name="T38" fmla="*/ 9 w 97"/>
                  <a:gd name="T39" fmla="*/ 6 h 446"/>
                  <a:gd name="T40" fmla="*/ 10 w 97"/>
                  <a:gd name="T41" fmla="*/ 5 h 446"/>
                  <a:gd name="T42" fmla="*/ 11 w 97"/>
                  <a:gd name="T43" fmla="*/ 4 h 446"/>
                  <a:gd name="T44" fmla="*/ 11 w 97"/>
                  <a:gd name="T45" fmla="*/ 4 h 446"/>
                  <a:gd name="T46" fmla="*/ 10 w 97"/>
                  <a:gd name="T47" fmla="*/ 4 h 446"/>
                  <a:gd name="T48" fmla="*/ 10 w 97"/>
                  <a:gd name="T49" fmla="*/ 4 h 446"/>
                  <a:gd name="T50" fmla="*/ 10 w 97"/>
                  <a:gd name="T51" fmla="*/ 4 h 446"/>
                  <a:gd name="T52" fmla="*/ 11 w 97"/>
                  <a:gd name="T53" fmla="*/ 0 h 4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
                  <a:gd name="T82" fmla="*/ 0 h 446"/>
                  <a:gd name="T83" fmla="*/ 97 w 97"/>
                  <a:gd name="T84" fmla="*/ 446 h 4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 h="446">
                    <a:moveTo>
                      <a:pt x="97" y="0"/>
                    </a:moveTo>
                    <a:lnTo>
                      <a:pt x="93" y="0"/>
                    </a:lnTo>
                    <a:lnTo>
                      <a:pt x="85" y="0"/>
                    </a:lnTo>
                    <a:lnTo>
                      <a:pt x="77" y="4"/>
                    </a:lnTo>
                    <a:lnTo>
                      <a:pt x="67" y="10"/>
                    </a:lnTo>
                    <a:lnTo>
                      <a:pt x="53" y="30"/>
                    </a:lnTo>
                    <a:lnTo>
                      <a:pt x="39" y="57"/>
                    </a:lnTo>
                    <a:lnTo>
                      <a:pt x="27" y="94"/>
                    </a:lnTo>
                    <a:lnTo>
                      <a:pt x="17" y="140"/>
                    </a:lnTo>
                    <a:lnTo>
                      <a:pt x="10" y="194"/>
                    </a:lnTo>
                    <a:lnTo>
                      <a:pt x="5" y="257"/>
                    </a:lnTo>
                    <a:lnTo>
                      <a:pt x="2" y="328"/>
                    </a:lnTo>
                    <a:lnTo>
                      <a:pt x="0" y="407"/>
                    </a:lnTo>
                    <a:lnTo>
                      <a:pt x="28" y="446"/>
                    </a:lnTo>
                    <a:lnTo>
                      <a:pt x="31" y="330"/>
                    </a:lnTo>
                    <a:lnTo>
                      <a:pt x="39" y="238"/>
                    </a:lnTo>
                    <a:lnTo>
                      <a:pt x="49" y="167"/>
                    </a:lnTo>
                    <a:lnTo>
                      <a:pt x="62" y="115"/>
                    </a:lnTo>
                    <a:lnTo>
                      <a:pt x="74" y="77"/>
                    </a:lnTo>
                    <a:lnTo>
                      <a:pt x="85" y="54"/>
                    </a:lnTo>
                    <a:lnTo>
                      <a:pt x="93" y="42"/>
                    </a:lnTo>
                    <a:lnTo>
                      <a:pt x="96" y="38"/>
                    </a:lnTo>
                    <a:lnTo>
                      <a:pt x="95" y="38"/>
                    </a:lnTo>
                    <a:lnTo>
                      <a:pt x="94" y="39"/>
                    </a:lnTo>
                    <a:lnTo>
                      <a:pt x="92" y="39"/>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75"/>
              <p:cNvSpPr>
                <a:spLocks/>
              </p:cNvSpPr>
              <p:nvPr/>
            </p:nvSpPr>
            <p:spPr bwMode="auto">
              <a:xfrm>
                <a:off x="4604" y="1730"/>
                <a:ext cx="39" cy="106"/>
              </a:xfrm>
              <a:custGeom>
                <a:avLst/>
                <a:gdLst>
                  <a:gd name="T0" fmla="*/ 11 w 117"/>
                  <a:gd name="T1" fmla="*/ 0 h 318"/>
                  <a:gd name="T2" fmla="*/ 11 w 117"/>
                  <a:gd name="T3" fmla="*/ 0 h 318"/>
                  <a:gd name="T4" fmla="*/ 10 w 117"/>
                  <a:gd name="T5" fmla="*/ 1 h 318"/>
                  <a:gd name="T6" fmla="*/ 8 w 117"/>
                  <a:gd name="T7" fmla="*/ 4 h 318"/>
                  <a:gd name="T8" fmla="*/ 6 w 117"/>
                  <a:gd name="T9" fmla="*/ 7 h 318"/>
                  <a:gd name="T10" fmla="*/ 4 w 117"/>
                  <a:gd name="T11" fmla="*/ 11 h 318"/>
                  <a:gd name="T12" fmla="*/ 2 w 117"/>
                  <a:gd name="T13" fmla="*/ 17 h 318"/>
                  <a:gd name="T14" fmla="*/ 1 w 117"/>
                  <a:gd name="T15" fmla="*/ 25 h 318"/>
                  <a:gd name="T16" fmla="*/ 0 w 117"/>
                  <a:gd name="T17" fmla="*/ 35 h 318"/>
                  <a:gd name="T18" fmla="*/ 2 w 117"/>
                  <a:gd name="T19" fmla="*/ 35 h 318"/>
                  <a:gd name="T20" fmla="*/ 2 w 117"/>
                  <a:gd name="T21" fmla="*/ 26 h 318"/>
                  <a:gd name="T22" fmla="*/ 4 w 117"/>
                  <a:gd name="T23" fmla="*/ 19 h 318"/>
                  <a:gd name="T24" fmla="*/ 6 w 117"/>
                  <a:gd name="T25" fmla="*/ 14 h 318"/>
                  <a:gd name="T26" fmla="*/ 8 w 117"/>
                  <a:gd name="T27" fmla="*/ 10 h 318"/>
                  <a:gd name="T28" fmla="*/ 10 w 117"/>
                  <a:gd name="T29" fmla="*/ 7 h 318"/>
                  <a:gd name="T30" fmla="*/ 11 w 117"/>
                  <a:gd name="T31" fmla="*/ 5 h 318"/>
                  <a:gd name="T32" fmla="*/ 13 w 117"/>
                  <a:gd name="T33" fmla="*/ 4 h 318"/>
                  <a:gd name="T34" fmla="*/ 13 w 117"/>
                  <a:gd name="T35" fmla="*/ 4 h 318"/>
                  <a:gd name="T36" fmla="*/ 11 w 117"/>
                  <a:gd name="T37" fmla="*/ 0 h 3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318"/>
                  <a:gd name="T59" fmla="*/ 117 w 117"/>
                  <a:gd name="T60" fmla="*/ 318 h 3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318">
                    <a:moveTo>
                      <a:pt x="103" y="0"/>
                    </a:moveTo>
                    <a:lnTo>
                      <a:pt x="98" y="4"/>
                    </a:lnTo>
                    <a:lnTo>
                      <a:pt x="86" y="13"/>
                    </a:lnTo>
                    <a:lnTo>
                      <a:pt x="70" y="32"/>
                    </a:lnTo>
                    <a:lnTo>
                      <a:pt x="52" y="60"/>
                    </a:lnTo>
                    <a:lnTo>
                      <a:pt x="34" y="101"/>
                    </a:lnTo>
                    <a:lnTo>
                      <a:pt x="18" y="157"/>
                    </a:lnTo>
                    <a:lnTo>
                      <a:pt x="5" y="228"/>
                    </a:lnTo>
                    <a:lnTo>
                      <a:pt x="0" y="318"/>
                    </a:lnTo>
                    <a:lnTo>
                      <a:pt x="17" y="314"/>
                    </a:lnTo>
                    <a:lnTo>
                      <a:pt x="22" y="234"/>
                    </a:lnTo>
                    <a:lnTo>
                      <a:pt x="34" y="172"/>
                    </a:lnTo>
                    <a:lnTo>
                      <a:pt x="50" y="123"/>
                    </a:lnTo>
                    <a:lnTo>
                      <a:pt x="68" y="88"/>
                    </a:lnTo>
                    <a:lnTo>
                      <a:pt x="86" y="63"/>
                    </a:lnTo>
                    <a:lnTo>
                      <a:pt x="101" y="47"/>
                    </a:lnTo>
                    <a:lnTo>
                      <a:pt x="113" y="40"/>
                    </a:lnTo>
                    <a:lnTo>
                      <a:pt x="117" y="38"/>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76"/>
              <p:cNvSpPr>
                <a:spLocks/>
              </p:cNvSpPr>
              <p:nvPr/>
            </p:nvSpPr>
            <p:spPr bwMode="auto">
              <a:xfrm>
                <a:off x="4609" y="1767"/>
                <a:ext cx="53" cy="107"/>
              </a:xfrm>
              <a:custGeom>
                <a:avLst/>
                <a:gdLst>
                  <a:gd name="T0" fmla="*/ 15 w 158"/>
                  <a:gd name="T1" fmla="*/ 0 h 322"/>
                  <a:gd name="T2" fmla="*/ 14 w 158"/>
                  <a:gd name="T3" fmla="*/ 1 h 322"/>
                  <a:gd name="T4" fmla="*/ 12 w 158"/>
                  <a:gd name="T5" fmla="*/ 3 h 322"/>
                  <a:gd name="T6" fmla="*/ 10 w 158"/>
                  <a:gd name="T7" fmla="*/ 6 h 322"/>
                  <a:gd name="T8" fmla="*/ 8 w 158"/>
                  <a:gd name="T9" fmla="*/ 11 h 322"/>
                  <a:gd name="T10" fmla="*/ 5 w 158"/>
                  <a:gd name="T11" fmla="*/ 16 h 322"/>
                  <a:gd name="T12" fmla="*/ 3 w 158"/>
                  <a:gd name="T13" fmla="*/ 22 h 322"/>
                  <a:gd name="T14" fmla="*/ 1 w 158"/>
                  <a:gd name="T15" fmla="*/ 29 h 322"/>
                  <a:gd name="T16" fmla="*/ 0 w 158"/>
                  <a:gd name="T17" fmla="*/ 36 h 322"/>
                  <a:gd name="T18" fmla="*/ 3 w 158"/>
                  <a:gd name="T19" fmla="*/ 33 h 322"/>
                  <a:gd name="T20" fmla="*/ 4 w 158"/>
                  <a:gd name="T21" fmla="*/ 27 h 322"/>
                  <a:gd name="T22" fmla="*/ 6 w 158"/>
                  <a:gd name="T23" fmla="*/ 21 h 322"/>
                  <a:gd name="T24" fmla="*/ 8 w 158"/>
                  <a:gd name="T25" fmla="*/ 16 h 322"/>
                  <a:gd name="T26" fmla="*/ 11 w 158"/>
                  <a:gd name="T27" fmla="*/ 12 h 322"/>
                  <a:gd name="T28" fmla="*/ 13 w 158"/>
                  <a:gd name="T29" fmla="*/ 8 h 322"/>
                  <a:gd name="T30" fmla="*/ 16 w 158"/>
                  <a:gd name="T31" fmla="*/ 6 h 322"/>
                  <a:gd name="T32" fmla="*/ 17 w 158"/>
                  <a:gd name="T33" fmla="*/ 4 h 322"/>
                  <a:gd name="T34" fmla="*/ 18 w 158"/>
                  <a:gd name="T35" fmla="*/ 3 h 322"/>
                  <a:gd name="T36" fmla="*/ 15 w 158"/>
                  <a:gd name="T37" fmla="*/ 0 h 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8"/>
                  <a:gd name="T58" fmla="*/ 0 h 322"/>
                  <a:gd name="T59" fmla="*/ 158 w 158"/>
                  <a:gd name="T60" fmla="*/ 322 h 3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8" h="322">
                    <a:moveTo>
                      <a:pt x="131" y="0"/>
                    </a:moveTo>
                    <a:lnTo>
                      <a:pt x="124" y="9"/>
                    </a:lnTo>
                    <a:lnTo>
                      <a:pt x="110" y="29"/>
                    </a:lnTo>
                    <a:lnTo>
                      <a:pt x="91" y="58"/>
                    </a:lnTo>
                    <a:lnTo>
                      <a:pt x="69" y="99"/>
                    </a:lnTo>
                    <a:lnTo>
                      <a:pt x="47" y="146"/>
                    </a:lnTo>
                    <a:lnTo>
                      <a:pt x="27" y="200"/>
                    </a:lnTo>
                    <a:lnTo>
                      <a:pt x="10" y="259"/>
                    </a:lnTo>
                    <a:lnTo>
                      <a:pt x="0" y="322"/>
                    </a:lnTo>
                    <a:lnTo>
                      <a:pt x="27" y="297"/>
                    </a:lnTo>
                    <a:lnTo>
                      <a:pt x="36" y="240"/>
                    </a:lnTo>
                    <a:lnTo>
                      <a:pt x="53" y="188"/>
                    </a:lnTo>
                    <a:lnTo>
                      <a:pt x="73" y="144"/>
                    </a:lnTo>
                    <a:lnTo>
                      <a:pt x="97" y="104"/>
                    </a:lnTo>
                    <a:lnTo>
                      <a:pt x="119" y="73"/>
                    </a:lnTo>
                    <a:lnTo>
                      <a:pt x="139" y="50"/>
                    </a:lnTo>
                    <a:lnTo>
                      <a:pt x="153" y="35"/>
                    </a:lnTo>
                    <a:lnTo>
                      <a:pt x="158" y="30"/>
                    </a:lnTo>
                    <a:lnTo>
                      <a:pt x="1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77"/>
              <p:cNvSpPr>
                <a:spLocks/>
              </p:cNvSpPr>
              <p:nvPr/>
            </p:nvSpPr>
            <p:spPr bwMode="auto">
              <a:xfrm>
                <a:off x="4615" y="1825"/>
                <a:ext cx="53" cy="86"/>
              </a:xfrm>
              <a:custGeom>
                <a:avLst/>
                <a:gdLst>
                  <a:gd name="T0" fmla="*/ 16 w 159"/>
                  <a:gd name="T1" fmla="*/ 0 h 257"/>
                  <a:gd name="T2" fmla="*/ 15 w 159"/>
                  <a:gd name="T3" fmla="*/ 1 h 257"/>
                  <a:gd name="T4" fmla="*/ 14 w 159"/>
                  <a:gd name="T5" fmla="*/ 3 h 257"/>
                  <a:gd name="T6" fmla="*/ 11 w 159"/>
                  <a:gd name="T7" fmla="*/ 7 h 257"/>
                  <a:gd name="T8" fmla="*/ 8 w 159"/>
                  <a:gd name="T9" fmla="*/ 11 h 257"/>
                  <a:gd name="T10" fmla="*/ 6 w 159"/>
                  <a:gd name="T11" fmla="*/ 16 h 257"/>
                  <a:gd name="T12" fmla="*/ 3 w 159"/>
                  <a:gd name="T13" fmla="*/ 20 h 257"/>
                  <a:gd name="T14" fmla="*/ 1 w 159"/>
                  <a:gd name="T15" fmla="*/ 25 h 257"/>
                  <a:gd name="T16" fmla="*/ 0 w 159"/>
                  <a:gd name="T17" fmla="*/ 29 h 257"/>
                  <a:gd name="T18" fmla="*/ 3 w 159"/>
                  <a:gd name="T19" fmla="*/ 27 h 257"/>
                  <a:gd name="T20" fmla="*/ 4 w 159"/>
                  <a:gd name="T21" fmla="*/ 24 h 257"/>
                  <a:gd name="T22" fmla="*/ 5 w 159"/>
                  <a:gd name="T23" fmla="*/ 21 h 257"/>
                  <a:gd name="T24" fmla="*/ 7 w 159"/>
                  <a:gd name="T25" fmla="*/ 18 h 257"/>
                  <a:gd name="T26" fmla="*/ 9 w 159"/>
                  <a:gd name="T27" fmla="*/ 14 h 257"/>
                  <a:gd name="T28" fmla="*/ 11 w 159"/>
                  <a:gd name="T29" fmla="*/ 11 h 257"/>
                  <a:gd name="T30" fmla="*/ 14 w 159"/>
                  <a:gd name="T31" fmla="*/ 9 h 257"/>
                  <a:gd name="T32" fmla="*/ 16 w 159"/>
                  <a:gd name="T33" fmla="*/ 6 h 257"/>
                  <a:gd name="T34" fmla="*/ 18 w 159"/>
                  <a:gd name="T35" fmla="*/ 4 h 257"/>
                  <a:gd name="T36" fmla="*/ 16 w 159"/>
                  <a:gd name="T37" fmla="*/ 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257"/>
                  <a:gd name="T59" fmla="*/ 159 w 15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257">
                    <a:moveTo>
                      <a:pt x="147" y="0"/>
                    </a:moveTo>
                    <a:lnTo>
                      <a:pt x="139" y="10"/>
                    </a:lnTo>
                    <a:lnTo>
                      <a:pt x="123" y="31"/>
                    </a:lnTo>
                    <a:lnTo>
                      <a:pt x="101" y="61"/>
                    </a:lnTo>
                    <a:lnTo>
                      <a:pt x="75" y="98"/>
                    </a:lnTo>
                    <a:lnTo>
                      <a:pt x="50" y="139"/>
                    </a:lnTo>
                    <a:lnTo>
                      <a:pt x="27" y="180"/>
                    </a:lnTo>
                    <a:lnTo>
                      <a:pt x="10" y="220"/>
                    </a:lnTo>
                    <a:lnTo>
                      <a:pt x="0" y="257"/>
                    </a:lnTo>
                    <a:lnTo>
                      <a:pt x="27" y="238"/>
                    </a:lnTo>
                    <a:lnTo>
                      <a:pt x="33" y="213"/>
                    </a:lnTo>
                    <a:lnTo>
                      <a:pt x="46" y="186"/>
                    </a:lnTo>
                    <a:lnTo>
                      <a:pt x="63" y="158"/>
                    </a:lnTo>
                    <a:lnTo>
                      <a:pt x="82" y="129"/>
                    </a:lnTo>
                    <a:lnTo>
                      <a:pt x="103" y="102"/>
                    </a:lnTo>
                    <a:lnTo>
                      <a:pt x="124" y="77"/>
                    </a:lnTo>
                    <a:lnTo>
                      <a:pt x="143" y="55"/>
                    </a:lnTo>
                    <a:lnTo>
                      <a:pt x="159" y="35"/>
                    </a:lnTo>
                    <a:lnTo>
                      <a:pt x="1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78"/>
              <p:cNvSpPr>
                <a:spLocks/>
              </p:cNvSpPr>
              <p:nvPr/>
            </p:nvSpPr>
            <p:spPr bwMode="auto">
              <a:xfrm>
                <a:off x="4621" y="1868"/>
                <a:ext cx="76" cy="74"/>
              </a:xfrm>
              <a:custGeom>
                <a:avLst/>
                <a:gdLst>
                  <a:gd name="T0" fmla="*/ 22 w 227"/>
                  <a:gd name="T1" fmla="*/ 0 h 222"/>
                  <a:gd name="T2" fmla="*/ 22 w 227"/>
                  <a:gd name="T3" fmla="*/ 0 h 222"/>
                  <a:gd name="T4" fmla="*/ 21 w 227"/>
                  <a:gd name="T5" fmla="*/ 2 h 222"/>
                  <a:gd name="T6" fmla="*/ 20 w 227"/>
                  <a:gd name="T7" fmla="*/ 3 h 222"/>
                  <a:gd name="T8" fmla="*/ 18 w 227"/>
                  <a:gd name="T9" fmla="*/ 5 h 222"/>
                  <a:gd name="T10" fmla="*/ 17 w 227"/>
                  <a:gd name="T11" fmla="*/ 6 h 222"/>
                  <a:gd name="T12" fmla="*/ 16 w 227"/>
                  <a:gd name="T13" fmla="*/ 8 h 222"/>
                  <a:gd name="T14" fmla="*/ 14 w 227"/>
                  <a:gd name="T15" fmla="*/ 10 h 222"/>
                  <a:gd name="T16" fmla="*/ 13 w 227"/>
                  <a:gd name="T17" fmla="*/ 11 h 222"/>
                  <a:gd name="T18" fmla="*/ 11 w 227"/>
                  <a:gd name="T19" fmla="*/ 13 h 222"/>
                  <a:gd name="T20" fmla="*/ 10 w 227"/>
                  <a:gd name="T21" fmla="*/ 14 h 222"/>
                  <a:gd name="T22" fmla="*/ 8 w 227"/>
                  <a:gd name="T23" fmla="*/ 16 h 222"/>
                  <a:gd name="T24" fmla="*/ 7 w 227"/>
                  <a:gd name="T25" fmla="*/ 17 h 222"/>
                  <a:gd name="T26" fmla="*/ 6 w 227"/>
                  <a:gd name="T27" fmla="*/ 18 h 222"/>
                  <a:gd name="T28" fmla="*/ 4 w 227"/>
                  <a:gd name="T29" fmla="*/ 19 h 222"/>
                  <a:gd name="T30" fmla="*/ 3 w 227"/>
                  <a:gd name="T31" fmla="*/ 20 h 222"/>
                  <a:gd name="T32" fmla="*/ 2 w 227"/>
                  <a:gd name="T33" fmla="*/ 21 h 222"/>
                  <a:gd name="T34" fmla="*/ 1 w 227"/>
                  <a:gd name="T35" fmla="*/ 21 h 222"/>
                  <a:gd name="T36" fmla="*/ 0 w 227"/>
                  <a:gd name="T37" fmla="*/ 25 h 222"/>
                  <a:gd name="T38" fmla="*/ 2 w 227"/>
                  <a:gd name="T39" fmla="*/ 24 h 222"/>
                  <a:gd name="T40" fmla="*/ 4 w 227"/>
                  <a:gd name="T41" fmla="*/ 24 h 222"/>
                  <a:gd name="T42" fmla="*/ 6 w 227"/>
                  <a:gd name="T43" fmla="*/ 22 h 222"/>
                  <a:gd name="T44" fmla="*/ 8 w 227"/>
                  <a:gd name="T45" fmla="*/ 21 h 222"/>
                  <a:gd name="T46" fmla="*/ 10 w 227"/>
                  <a:gd name="T47" fmla="*/ 19 h 222"/>
                  <a:gd name="T48" fmla="*/ 12 w 227"/>
                  <a:gd name="T49" fmla="*/ 18 h 222"/>
                  <a:gd name="T50" fmla="*/ 14 w 227"/>
                  <a:gd name="T51" fmla="*/ 16 h 222"/>
                  <a:gd name="T52" fmla="*/ 16 w 227"/>
                  <a:gd name="T53" fmla="*/ 14 h 222"/>
                  <a:gd name="T54" fmla="*/ 17 w 227"/>
                  <a:gd name="T55" fmla="*/ 12 h 222"/>
                  <a:gd name="T56" fmla="*/ 19 w 227"/>
                  <a:gd name="T57" fmla="*/ 10 h 222"/>
                  <a:gd name="T58" fmla="*/ 21 w 227"/>
                  <a:gd name="T59" fmla="*/ 8 h 222"/>
                  <a:gd name="T60" fmla="*/ 22 w 227"/>
                  <a:gd name="T61" fmla="*/ 7 h 222"/>
                  <a:gd name="T62" fmla="*/ 23 w 227"/>
                  <a:gd name="T63" fmla="*/ 5 h 222"/>
                  <a:gd name="T64" fmla="*/ 24 w 227"/>
                  <a:gd name="T65" fmla="*/ 4 h 222"/>
                  <a:gd name="T66" fmla="*/ 25 w 227"/>
                  <a:gd name="T67" fmla="*/ 3 h 222"/>
                  <a:gd name="T68" fmla="*/ 25 w 227"/>
                  <a:gd name="T69" fmla="*/ 2 h 222"/>
                  <a:gd name="T70" fmla="*/ 22 w 227"/>
                  <a:gd name="T71" fmla="*/ 0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222"/>
                  <a:gd name="T110" fmla="*/ 227 w 227"/>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222">
                    <a:moveTo>
                      <a:pt x="196" y="0"/>
                    </a:moveTo>
                    <a:lnTo>
                      <a:pt x="196" y="0"/>
                    </a:lnTo>
                    <a:lnTo>
                      <a:pt x="186" y="14"/>
                    </a:lnTo>
                    <a:lnTo>
                      <a:pt x="175" y="28"/>
                    </a:lnTo>
                    <a:lnTo>
                      <a:pt x="165" y="43"/>
                    </a:lnTo>
                    <a:lnTo>
                      <a:pt x="153" y="57"/>
                    </a:lnTo>
                    <a:lnTo>
                      <a:pt x="140" y="72"/>
                    </a:lnTo>
                    <a:lnTo>
                      <a:pt x="128" y="87"/>
                    </a:lnTo>
                    <a:lnTo>
                      <a:pt x="115" y="102"/>
                    </a:lnTo>
                    <a:lnTo>
                      <a:pt x="102" y="117"/>
                    </a:lnTo>
                    <a:lnTo>
                      <a:pt x="89" y="130"/>
                    </a:lnTo>
                    <a:lnTo>
                      <a:pt x="76" y="142"/>
                    </a:lnTo>
                    <a:lnTo>
                      <a:pt x="63" y="154"/>
                    </a:lnTo>
                    <a:lnTo>
                      <a:pt x="51" y="165"/>
                    </a:lnTo>
                    <a:lnTo>
                      <a:pt x="39" y="174"/>
                    </a:lnTo>
                    <a:lnTo>
                      <a:pt x="28" y="182"/>
                    </a:lnTo>
                    <a:lnTo>
                      <a:pt x="17" y="188"/>
                    </a:lnTo>
                    <a:lnTo>
                      <a:pt x="8" y="192"/>
                    </a:lnTo>
                    <a:lnTo>
                      <a:pt x="0" y="222"/>
                    </a:lnTo>
                    <a:lnTo>
                      <a:pt x="16" y="218"/>
                    </a:lnTo>
                    <a:lnTo>
                      <a:pt x="33" y="212"/>
                    </a:lnTo>
                    <a:lnTo>
                      <a:pt x="50" y="201"/>
                    </a:lnTo>
                    <a:lnTo>
                      <a:pt x="68" y="189"/>
                    </a:lnTo>
                    <a:lnTo>
                      <a:pt x="86" y="175"/>
                    </a:lnTo>
                    <a:lnTo>
                      <a:pt x="104" y="159"/>
                    </a:lnTo>
                    <a:lnTo>
                      <a:pt x="122" y="142"/>
                    </a:lnTo>
                    <a:lnTo>
                      <a:pt x="139" y="125"/>
                    </a:lnTo>
                    <a:lnTo>
                      <a:pt x="156" y="108"/>
                    </a:lnTo>
                    <a:lnTo>
                      <a:pt x="171" y="91"/>
                    </a:lnTo>
                    <a:lnTo>
                      <a:pt x="185" y="74"/>
                    </a:lnTo>
                    <a:lnTo>
                      <a:pt x="198" y="60"/>
                    </a:lnTo>
                    <a:lnTo>
                      <a:pt x="208" y="47"/>
                    </a:lnTo>
                    <a:lnTo>
                      <a:pt x="217" y="35"/>
                    </a:lnTo>
                    <a:lnTo>
                      <a:pt x="223" y="27"/>
                    </a:lnTo>
                    <a:lnTo>
                      <a:pt x="227" y="21"/>
                    </a:lnTo>
                    <a:lnTo>
                      <a:pt x="1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79"/>
              <p:cNvSpPr>
                <a:spLocks/>
              </p:cNvSpPr>
              <p:nvPr/>
            </p:nvSpPr>
            <p:spPr bwMode="auto">
              <a:xfrm>
                <a:off x="4638" y="1905"/>
                <a:ext cx="95" cy="58"/>
              </a:xfrm>
              <a:custGeom>
                <a:avLst/>
                <a:gdLst>
                  <a:gd name="T0" fmla="*/ 28 w 285"/>
                  <a:gd name="T1" fmla="*/ 0 h 174"/>
                  <a:gd name="T2" fmla="*/ 28 w 285"/>
                  <a:gd name="T3" fmla="*/ 0 h 174"/>
                  <a:gd name="T4" fmla="*/ 28 w 285"/>
                  <a:gd name="T5" fmla="*/ 0 h 174"/>
                  <a:gd name="T6" fmla="*/ 28 w 285"/>
                  <a:gd name="T7" fmla="*/ 1 h 174"/>
                  <a:gd name="T8" fmla="*/ 27 w 285"/>
                  <a:gd name="T9" fmla="*/ 1 h 174"/>
                  <a:gd name="T10" fmla="*/ 26 w 285"/>
                  <a:gd name="T11" fmla="*/ 2 h 174"/>
                  <a:gd name="T12" fmla="*/ 25 w 285"/>
                  <a:gd name="T13" fmla="*/ 3 h 174"/>
                  <a:gd name="T14" fmla="*/ 23 w 285"/>
                  <a:gd name="T15" fmla="*/ 5 h 174"/>
                  <a:gd name="T16" fmla="*/ 22 w 285"/>
                  <a:gd name="T17" fmla="*/ 6 h 174"/>
                  <a:gd name="T18" fmla="*/ 20 w 285"/>
                  <a:gd name="T19" fmla="*/ 8 h 174"/>
                  <a:gd name="T20" fmla="*/ 18 w 285"/>
                  <a:gd name="T21" fmla="*/ 9 h 174"/>
                  <a:gd name="T22" fmla="*/ 16 w 285"/>
                  <a:gd name="T23" fmla="*/ 10 h 174"/>
                  <a:gd name="T24" fmla="*/ 13 w 285"/>
                  <a:gd name="T25" fmla="*/ 12 h 174"/>
                  <a:gd name="T26" fmla="*/ 11 w 285"/>
                  <a:gd name="T27" fmla="*/ 13 h 174"/>
                  <a:gd name="T28" fmla="*/ 8 w 285"/>
                  <a:gd name="T29" fmla="*/ 14 h 174"/>
                  <a:gd name="T30" fmla="*/ 6 w 285"/>
                  <a:gd name="T31" fmla="*/ 14 h 174"/>
                  <a:gd name="T32" fmla="*/ 3 w 285"/>
                  <a:gd name="T33" fmla="*/ 15 h 174"/>
                  <a:gd name="T34" fmla="*/ 0 w 285"/>
                  <a:gd name="T35" fmla="*/ 15 h 174"/>
                  <a:gd name="T36" fmla="*/ 0 w 285"/>
                  <a:gd name="T37" fmla="*/ 19 h 174"/>
                  <a:gd name="T38" fmla="*/ 3 w 285"/>
                  <a:gd name="T39" fmla="*/ 19 h 174"/>
                  <a:gd name="T40" fmla="*/ 6 w 285"/>
                  <a:gd name="T41" fmla="*/ 19 h 174"/>
                  <a:gd name="T42" fmla="*/ 9 w 285"/>
                  <a:gd name="T43" fmla="*/ 18 h 174"/>
                  <a:gd name="T44" fmla="*/ 12 w 285"/>
                  <a:gd name="T45" fmla="*/ 17 h 174"/>
                  <a:gd name="T46" fmla="*/ 15 w 285"/>
                  <a:gd name="T47" fmla="*/ 16 h 174"/>
                  <a:gd name="T48" fmla="*/ 18 w 285"/>
                  <a:gd name="T49" fmla="*/ 14 h 174"/>
                  <a:gd name="T50" fmla="*/ 20 w 285"/>
                  <a:gd name="T51" fmla="*/ 13 h 174"/>
                  <a:gd name="T52" fmla="*/ 22 w 285"/>
                  <a:gd name="T53" fmla="*/ 11 h 174"/>
                  <a:gd name="T54" fmla="*/ 24 w 285"/>
                  <a:gd name="T55" fmla="*/ 10 h 174"/>
                  <a:gd name="T56" fmla="*/ 26 w 285"/>
                  <a:gd name="T57" fmla="*/ 8 h 174"/>
                  <a:gd name="T58" fmla="*/ 28 w 285"/>
                  <a:gd name="T59" fmla="*/ 7 h 174"/>
                  <a:gd name="T60" fmla="*/ 29 w 285"/>
                  <a:gd name="T61" fmla="*/ 6 h 174"/>
                  <a:gd name="T62" fmla="*/ 30 w 285"/>
                  <a:gd name="T63" fmla="*/ 5 h 174"/>
                  <a:gd name="T64" fmla="*/ 31 w 285"/>
                  <a:gd name="T65" fmla="*/ 4 h 174"/>
                  <a:gd name="T66" fmla="*/ 31 w 285"/>
                  <a:gd name="T67" fmla="*/ 3 h 174"/>
                  <a:gd name="T68" fmla="*/ 32 w 285"/>
                  <a:gd name="T69" fmla="*/ 3 h 174"/>
                  <a:gd name="T70" fmla="*/ 28 w 285"/>
                  <a:gd name="T71" fmla="*/ 0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5"/>
                  <a:gd name="T109" fmla="*/ 0 h 174"/>
                  <a:gd name="T110" fmla="*/ 285 w 285"/>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5" h="174">
                    <a:moveTo>
                      <a:pt x="254" y="0"/>
                    </a:moveTo>
                    <a:lnTo>
                      <a:pt x="254" y="0"/>
                    </a:lnTo>
                    <a:lnTo>
                      <a:pt x="253" y="2"/>
                    </a:lnTo>
                    <a:lnTo>
                      <a:pt x="249" y="6"/>
                    </a:lnTo>
                    <a:lnTo>
                      <a:pt x="242" y="12"/>
                    </a:lnTo>
                    <a:lnTo>
                      <a:pt x="234" y="22"/>
                    </a:lnTo>
                    <a:lnTo>
                      <a:pt x="223" y="31"/>
                    </a:lnTo>
                    <a:lnTo>
                      <a:pt x="210" y="43"/>
                    </a:lnTo>
                    <a:lnTo>
                      <a:pt x="196" y="55"/>
                    </a:lnTo>
                    <a:lnTo>
                      <a:pt x="180" y="68"/>
                    </a:lnTo>
                    <a:lnTo>
                      <a:pt x="162" y="80"/>
                    </a:lnTo>
                    <a:lnTo>
                      <a:pt x="141" y="92"/>
                    </a:lnTo>
                    <a:lnTo>
                      <a:pt x="121" y="104"/>
                    </a:lnTo>
                    <a:lnTo>
                      <a:pt x="99" y="113"/>
                    </a:lnTo>
                    <a:lnTo>
                      <a:pt x="75" y="122"/>
                    </a:lnTo>
                    <a:lnTo>
                      <a:pt x="51" y="129"/>
                    </a:lnTo>
                    <a:lnTo>
                      <a:pt x="26" y="134"/>
                    </a:lnTo>
                    <a:lnTo>
                      <a:pt x="0" y="135"/>
                    </a:lnTo>
                    <a:lnTo>
                      <a:pt x="0" y="174"/>
                    </a:lnTo>
                    <a:lnTo>
                      <a:pt x="30" y="172"/>
                    </a:lnTo>
                    <a:lnTo>
                      <a:pt x="57" y="168"/>
                    </a:lnTo>
                    <a:lnTo>
                      <a:pt x="85" y="161"/>
                    </a:lnTo>
                    <a:lnTo>
                      <a:pt x="111" y="152"/>
                    </a:lnTo>
                    <a:lnTo>
                      <a:pt x="136" y="141"/>
                    </a:lnTo>
                    <a:lnTo>
                      <a:pt x="158" y="128"/>
                    </a:lnTo>
                    <a:lnTo>
                      <a:pt x="181" y="115"/>
                    </a:lnTo>
                    <a:lnTo>
                      <a:pt x="200" y="102"/>
                    </a:lnTo>
                    <a:lnTo>
                      <a:pt x="218" y="88"/>
                    </a:lnTo>
                    <a:lnTo>
                      <a:pt x="235" y="75"/>
                    </a:lnTo>
                    <a:lnTo>
                      <a:pt x="249" y="62"/>
                    </a:lnTo>
                    <a:lnTo>
                      <a:pt x="260" y="51"/>
                    </a:lnTo>
                    <a:lnTo>
                      <a:pt x="270" y="41"/>
                    </a:lnTo>
                    <a:lnTo>
                      <a:pt x="277" y="34"/>
                    </a:lnTo>
                    <a:lnTo>
                      <a:pt x="283" y="28"/>
                    </a:lnTo>
                    <a:lnTo>
                      <a:pt x="285" y="25"/>
                    </a:lnTo>
                    <a:lnTo>
                      <a:pt x="2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0"/>
              <p:cNvSpPr>
                <a:spLocks/>
              </p:cNvSpPr>
              <p:nvPr/>
            </p:nvSpPr>
            <p:spPr bwMode="auto">
              <a:xfrm>
                <a:off x="4659" y="1952"/>
                <a:ext cx="102" cy="45"/>
              </a:xfrm>
              <a:custGeom>
                <a:avLst/>
                <a:gdLst>
                  <a:gd name="T0" fmla="*/ 33 w 304"/>
                  <a:gd name="T1" fmla="*/ 1 h 135"/>
                  <a:gd name="T2" fmla="*/ 33 w 304"/>
                  <a:gd name="T3" fmla="*/ 0 h 135"/>
                  <a:gd name="T4" fmla="*/ 31 w 304"/>
                  <a:gd name="T5" fmla="*/ 1 h 135"/>
                  <a:gd name="T6" fmla="*/ 30 w 304"/>
                  <a:gd name="T7" fmla="*/ 2 h 135"/>
                  <a:gd name="T8" fmla="*/ 28 w 304"/>
                  <a:gd name="T9" fmla="*/ 3 h 135"/>
                  <a:gd name="T10" fmla="*/ 27 w 304"/>
                  <a:gd name="T11" fmla="*/ 4 h 135"/>
                  <a:gd name="T12" fmla="*/ 24 w 304"/>
                  <a:gd name="T13" fmla="*/ 5 h 135"/>
                  <a:gd name="T14" fmla="*/ 22 w 304"/>
                  <a:gd name="T15" fmla="*/ 6 h 135"/>
                  <a:gd name="T16" fmla="*/ 20 w 304"/>
                  <a:gd name="T17" fmla="*/ 7 h 135"/>
                  <a:gd name="T18" fmla="*/ 18 w 304"/>
                  <a:gd name="T19" fmla="*/ 8 h 135"/>
                  <a:gd name="T20" fmla="*/ 16 w 304"/>
                  <a:gd name="T21" fmla="*/ 9 h 135"/>
                  <a:gd name="T22" fmla="*/ 14 w 304"/>
                  <a:gd name="T23" fmla="*/ 9 h 135"/>
                  <a:gd name="T24" fmla="*/ 12 w 304"/>
                  <a:gd name="T25" fmla="*/ 10 h 135"/>
                  <a:gd name="T26" fmla="*/ 10 w 304"/>
                  <a:gd name="T27" fmla="*/ 11 h 135"/>
                  <a:gd name="T28" fmla="*/ 8 w 304"/>
                  <a:gd name="T29" fmla="*/ 11 h 135"/>
                  <a:gd name="T30" fmla="*/ 7 w 304"/>
                  <a:gd name="T31" fmla="*/ 11 h 135"/>
                  <a:gd name="T32" fmla="*/ 5 w 304"/>
                  <a:gd name="T33" fmla="*/ 11 h 135"/>
                  <a:gd name="T34" fmla="*/ 4 w 304"/>
                  <a:gd name="T35" fmla="*/ 11 h 135"/>
                  <a:gd name="T36" fmla="*/ 0 w 304"/>
                  <a:gd name="T37" fmla="*/ 15 h 135"/>
                  <a:gd name="T38" fmla="*/ 2 w 304"/>
                  <a:gd name="T39" fmla="*/ 15 h 135"/>
                  <a:gd name="T40" fmla="*/ 4 w 304"/>
                  <a:gd name="T41" fmla="*/ 15 h 135"/>
                  <a:gd name="T42" fmla="*/ 7 w 304"/>
                  <a:gd name="T43" fmla="*/ 15 h 135"/>
                  <a:gd name="T44" fmla="*/ 9 w 304"/>
                  <a:gd name="T45" fmla="*/ 14 h 135"/>
                  <a:gd name="T46" fmla="*/ 12 w 304"/>
                  <a:gd name="T47" fmla="*/ 13 h 135"/>
                  <a:gd name="T48" fmla="*/ 14 w 304"/>
                  <a:gd name="T49" fmla="*/ 12 h 135"/>
                  <a:gd name="T50" fmla="*/ 17 w 304"/>
                  <a:gd name="T51" fmla="*/ 11 h 135"/>
                  <a:gd name="T52" fmla="*/ 20 w 304"/>
                  <a:gd name="T53" fmla="*/ 10 h 135"/>
                  <a:gd name="T54" fmla="*/ 22 w 304"/>
                  <a:gd name="T55" fmla="*/ 9 h 135"/>
                  <a:gd name="T56" fmla="*/ 25 w 304"/>
                  <a:gd name="T57" fmla="*/ 8 h 135"/>
                  <a:gd name="T58" fmla="*/ 27 w 304"/>
                  <a:gd name="T59" fmla="*/ 7 h 135"/>
                  <a:gd name="T60" fmla="*/ 29 w 304"/>
                  <a:gd name="T61" fmla="*/ 6 h 135"/>
                  <a:gd name="T62" fmla="*/ 31 w 304"/>
                  <a:gd name="T63" fmla="*/ 5 h 135"/>
                  <a:gd name="T64" fmla="*/ 33 w 304"/>
                  <a:gd name="T65" fmla="*/ 4 h 135"/>
                  <a:gd name="T66" fmla="*/ 34 w 304"/>
                  <a:gd name="T67" fmla="*/ 3 h 135"/>
                  <a:gd name="T68" fmla="*/ 34 w 304"/>
                  <a:gd name="T69" fmla="*/ 3 h 135"/>
                  <a:gd name="T70" fmla="*/ 33 w 304"/>
                  <a:gd name="T71" fmla="*/ 1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135"/>
                  <a:gd name="T110" fmla="*/ 304 w 304"/>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135">
                    <a:moveTo>
                      <a:pt x="294" y="10"/>
                    </a:moveTo>
                    <a:lnTo>
                      <a:pt x="289" y="0"/>
                    </a:lnTo>
                    <a:lnTo>
                      <a:pt x="277" y="6"/>
                    </a:lnTo>
                    <a:lnTo>
                      <a:pt x="264" y="15"/>
                    </a:lnTo>
                    <a:lnTo>
                      <a:pt x="251" y="23"/>
                    </a:lnTo>
                    <a:lnTo>
                      <a:pt x="235" y="32"/>
                    </a:lnTo>
                    <a:lnTo>
                      <a:pt x="218" y="41"/>
                    </a:lnTo>
                    <a:lnTo>
                      <a:pt x="201" y="51"/>
                    </a:lnTo>
                    <a:lnTo>
                      <a:pt x="183" y="59"/>
                    </a:lnTo>
                    <a:lnTo>
                      <a:pt x="163" y="69"/>
                    </a:lnTo>
                    <a:lnTo>
                      <a:pt x="145" y="77"/>
                    </a:lnTo>
                    <a:lnTo>
                      <a:pt x="127" y="85"/>
                    </a:lnTo>
                    <a:lnTo>
                      <a:pt x="109" y="91"/>
                    </a:lnTo>
                    <a:lnTo>
                      <a:pt x="92" y="97"/>
                    </a:lnTo>
                    <a:lnTo>
                      <a:pt x="75" y="100"/>
                    </a:lnTo>
                    <a:lnTo>
                      <a:pt x="60" y="102"/>
                    </a:lnTo>
                    <a:lnTo>
                      <a:pt x="47" y="103"/>
                    </a:lnTo>
                    <a:lnTo>
                      <a:pt x="34" y="101"/>
                    </a:lnTo>
                    <a:lnTo>
                      <a:pt x="0" y="133"/>
                    </a:lnTo>
                    <a:lnTo>
                      <a:pt x="18" y="135"/>
                    </a:lnTo>
                    <a:lnTo>
                      <a:pt x="37" y="135"/>
                    </a:lnTo>
                    <a:lnTo>
                      <a:pt x="59" y="132"/>
                    </a:lnTo>
                    <a:lnTo>
                      <a:pt x="82" y="126"/>
                    </a:lnTo>
                    <a:lnTo>
                      <a:pt x="105" y="120"/>
                    </a:lnTo>
                    <a:lnTo>
                      <a:pt x="129" y="111"/>
                    </a:lnTo>
                    <a:lnTo>
                      <a:pt x="153" y="102"/>
                    </a:lnTo>
                    <a:lnTo>
                      <a:pt x="177" y="92"/>
                    </a:lnTo>
                    <a:lnTo>
                      <a:pt x="200" y="82"/>
                    </a:lnTo>
                    <a:lnTo>
                      <a:pt x="222" y="72"/>
                    </a:lnTo>
                    <a:lnTo>
                      <a:pt x="242" y="61"/>
                    </a:lnTo>
                    <a:lnTo>
                      <a:pt x="260" y="52"/>
                    </a:lnTo>
                    <a:lnTo>
                      <a:pt x="275" y="43"/>
                    </a:lnTo>
                    <a:lnTo>
                      <a:pt x="288" y="36"/>
                    </a:lnTo>
                    <a:lnTo>
                      <a:pt x="297" y="31"/>
                    </a:lnTo>
                    <a:lnTo>
                      <a:pt x="304" y="27"/>
                    </a:lnTo>
                    <a:lnTo>
                      <a:pt x="29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1"/>
              <p:cNvSpPr>
                <a:spLocks/>
              </p:cNvSpPr>
              <p:nvPr/>
            </p:nvSpPr>
            <p:spPr bwMode="auto">
              <a:xfrm>
                <a:off x="4702" y="1988"/>
                <a:ext cx="85" cy="30"/>
              </a:xfrm>
              <a:custGeom>
                <a:avLst/>
                <a:gdLst>
                  <a:gd name="T0" fmla="*/ 25 w 255"/>
                  <a:gd name="T1" fmla="*/ 0 h 90"/>
                  <a:gd name="T2" fmla="*/ 25 w 255"/>
                  <a:gd name="T3" fmla="*/ 0 h 90"/>
                  <a:gd name="T4" fmla="*/ 24 w 255"/>
                  <a:gd name="T5" fmla="*/ 1 h 90"/>
                  <a:gd name="T6" fmla="*/ 23 w 255"/>
                  <a:gd name="T7" fmla="*/ 1 h 90"/>
                  <a:gd name="T8" fmla="*/ 21 w 255"/>
                  <a:gd name="T9" fmla="*/ 2 h 90"/>
                  <a:gd name="T10" fmla="*/ 20 w 255"/>
                  <a:gd name="T11" fmla="*/ 2 h 90"/>
                  <a:gd name="T12" fmla="*/ 18 w 255"/>
                  <a:gd name="T13" fmla="*/ 3 h 90"/>
                  <a:gd name="T14" fmla="*/ 17 w 255"/>
                  <a:gd name="T15" fmla="*/ 3 h 90"/>
                  <a:gd name="T16" fmla="*/ 15 w 255"/>
                  <a:gd name="T17" fmla="*/ 4 h 90"/>
                  <a:gd name="T18" fmla="*/ 13 w 255"/>
                  <a:gd name="T19" fmla="*/ 5 h 90"/>
                  <a:gd name="T20" fmla="*/ 11 w 255"/>
                  <a:gd name="T21" fmla="*/ 5 h 90"/>
                  <a:gd name="T22" fmla="*/ 9 w 255"/>
                  <a:gd name="T23" fmla="*/ 6 h 90"/>
                  <a:gd name="T24" fmla="*/ 8 w 255"/>
                  <a:gd name="T25" fmla="*/ 6 h 90"/>
                  <a:gd name="T26" fmla="*/ 6 w 255"/>
                  <a:gd name="T27" fmla="*/ 6 h 90"/>
                  <a:gd name="T28" fmla="*/ 5 w 255"/>
                  <a:gd name="T29" fmla="*/ 7 h 90"/>
                  <a:gd name="T30" fmla="*/ 3 w 255"/>
                  <a:gd name="T31" fmla="*/ 7 h 90"/>
                  <a:gd name="T32" fmla="*/ 2 w 255"/>
                  <a:gd name="T33" fmla="*/ 7 h 90"/>
                  <a:gd name="T34" fmla="*/ 1 w 255"/>
                  <a:gd name="T35" fmla="*/ 7 h 90"/>
                  <a:gd name="T36" fmla="*/ 0 w 255"/>
                  <a:gd name="T37" fmla="*/ 9 h 90"/>
                  <a:gd name="T38" fmla="*/ 2 w 255"/>
                  <a:gd name="T39" fmla="*/ 10 h 90"/>
                  <a:gd name="T40" fmla="*/ 3 w 255"/>
                  <a:gd name="T41" fmla="*/ 10 h 90"/>
                  <a:gd name="T42" fmla="*/ 5 w 255"/>
                  <a:gd name="T43" fmla="*/ 10 h 90"/>
                  <a:gd name="T44" fmla="*/ 8 w 255"/>
                  <a:gd name="T45" fmla="*/ 10 h 90"/>
                  <a:gd name="T46" fmla="*/ 10 w 255"/>
                  <a:gd name="T47" fmla="*/ 9 h 90"/>
                  <a:gd name="T48" fmla="*/ 12 w 255"/>
                  <a:gd name="T49" fmla="*/ 9 h 90"/>
                  <a:gd name="T50" fmla="*/ 14 w 255"/>
                  <a:gd name="T51" fmla="*/ 8 h 90"/>
                  <a:gd name="T52" fmla="*/ 16 w 255"/>
                  <a:gd name="T53" fmla="*/ 8 h 90"/>
                  <a:gd name="T54" fmla="*/ 19 w 255"/>
                  <a:gd name="T55" fmla="*/ 7 h 90"/>
                  <a:gd name="T56" fmla="*/ 21 w 255"/>
                  <a:gd name="T57" fmla="*/ 6 h 90"/>
                  <a:gd name="T58" fmla="*/ 22 w 255"/>
                  <a:gd name="T59" fmla="*/ 5 h 90"/>
                  <a:gd name="T60" fmla="*/ 24 w 255"/>
                  <a:gd name="T61" fmla="*/ 5 h 90"/>
                  <a:gd name="T62" fmla="*/ 26 w 255"/>
                  <a:gd name="T63" fmla="*/ 4 h 90"/>
                  <a:gd name="T64" fmla="*/ 27 w 255"/>
                  <a:gd name="T65" fmla="*/ 4 h 90"/>
                  <a:gd name="T66" fmla="*/ 28 w 255"/>
                  <a:gd name="T67" fmla="*/ 3 h 90"/>
                  <a:gd name="T68" fmla="*/ 28 w 255"/>
                  <a:gd name="T69" fmla="*/ 3 h 90"/>
                  <a:gd name="T70" fmla="*/ 25 w 255"/>
                  <a:gd name="T71" fmla="*/ 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5"/>
                  <a:gd name="T109" fmla="*/ 0 h 90"/>
                  <a:gd name="T110" fmla="*/ 255 w 255"/>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5" h="90">
                    <a:moveTo>
                      <a:pt x="227" y="0"/>
                    </a:moveTo>
                    <a:lnTo>
                      <a:pt x="227" y="0"/>
                    </a:lnTo>
                    <a:lnTo>
                      <a:pt x="217" y="5"/>
                    </a:lnTo>
                    <a:lnTo>
                      <a:pt x="205" y="9"/>
                    </a:lnTo>
                    <a:lnTo>
                      <a:pt x="193" y="14"/>
                    </a:lnTo>
                    <a:lnTo>
                      <a:pt x="179" y="19"/>
                    </a:lnTo>
                    <a:lnTo>
                      <a:pt x="164" y="25"/>
                    </a:lnTo>
                    <a:lnTo>
                      <a:pt x="149" y="31"/>
                    </a:lnTo>
                    <a:lnTo>
                      <a:pt x="133" y="36"/>
                    </a:lnTo>
                    <a:lnTo>
                      <a:pt x="117" y="42"/>
                    </a:lnTo>
                    <a:lnTo>
                      <a:pt x="101" y="47"/>
                    </a:lnTo>
                    <a:lnTo>
                      <a:pt x="85" y="51"/>
                    </a:lnTo>
                    <a:lnTo>
                      <a:pt x="69" y="56"/>
                    </a:lnTo>
                    <a:lnTo>
                      <a:pt x="55" y="58"/>
                    </a:lnTo>
                    <a:lnTo>
                      <a:pt x="41" y="60"/>
                    </a:lnTo>
                    <a:lnTo>
                      <a:pt x="28" y="61"/>
                    </a:lnTo>
                    <a:lnTo>
                      <a:pt x="16" y="61"/>
                    </a:lnTo>
                    <a:lnTo>
                      <a:pt x="6" y="59"/>
                    </a:lnTo>
                    <a:lnTo>
                      <a:pt x="0" y="85"/>
                    </a:lnTo>
                    <a:lnTo>
                      <a:pt x="15" y="89"/>
                    </a:lnTo>
                    <a:lnTo>
                      <a:pt x="31" y="90"/>
                    </a:lnTo>
                    <a:lnTo>
                      <a:pt x="49" y="89"/>
                    </a:lnTo>
                    <a:lnTo>
                      <a:pt x="68" y="86"/>
                    </a:lnTo>
                    <a:lnTo>
                      <a:pt x="89" y="83"/>
                    </a:lnTo>
                    <a:lnTo>
                      <a:pt x="109" y="79"/>
                    </a:lnTo>
                    <a:lnTo>
                      <a:pt x="128" y="74"/>
                    </a:lnTo>
                    <a:lnTo>
                      <a:pt x="148" y="68"/>
                    </a:lnTo>
                    <a:lnTo>
                      <a:pt x="167" y="62"/>
                    </a:lnTo>
                    <a:lnTo>
                      <a:pt x="185" y="56"/>
                    </a:lnTo>
                    <a:lnTo>
                      <a:pt x="202" y="49"/>
                    </a:lnTo>
                    <a:lnTo>
                      <a:pt x="218" y="44"/>
                    </a:lnTo>
                    <a:lnTo>
                      <a:pt x="231" y="39"/>
                    </a:lnTo>
                    <a:lnTo>
                      <a:pt x="242" y="34"/>
                    </a:lnTo>
                    <a:lnTo>
                      <a:pt x="250" y="31"/>
                    </a:lnTo>
                    <a:lnTo>
                      <a:pt x="255" y="29"/>
                    </a:lnTo>
                    <a:lnTo>
                      <a:pt x="2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2"/>
              <p:cNvSpPr>
                <a:spLocks/>
              </p:cNvSpPr>
              <p:nvPr/>
            </p:nvSpPr>
            <p:spPr bwMode="auto">
              <a:xfrm>
                <a:off x="4736" y="2026"/>
                <a:ext cx="90" cy="30"/>
              </a:xfrm>
              <a:custGeom>
                <a:avLst/>
                <a:gdLst>
                  <a:gd name="T0" fmla="*/ 28 w 268"/>
                  <a:gd name="T1" fmla="*/ 0 h 90"/>
                  <a:gd name="T2" fmla="*/ 28 w 268"/>
                  <a:gd name="T3" fmla="*/ 0 h 90"/>
                  <a:gd name="T4" fmla="*/ 28 w 268"/>
                  <a:gd name="T5" fmla="*/ 0 h 90"/>
                  <a:gd name="T6" fmla="*/ 28 w 268"/>
                  <a:gd name="T7" fmla="*/ 0 h 90"/>
                  <a:gd name="T8" fmla="*/ 27 w 268"/>
                  <a:gd name="T9" fmla="*/ 1 h 90"/>
                  <a:gd name="T10" fmla="*/ 26 w 268"/>
                  <a:gd name="T11" fmla="*/ 1 h 90"/>
                  <a:gd name="T12" fmla="*/ 25 w 268"/>
                  <a:gd name="T13" fmla="*/ 2 h 90"/>
                  <a:gd name="T14" fmla="*/ 23 w 268"/>
                  <a:gd name="T15" fmla="*/ 2 h 90"/>
                  <a:gd name="T16" fmla="*/ 21 w 268"/>
                  <a:gd name="T17" fmla="*/ 3 h 90"/>
                  <a:gd name="T18" fmla="*/ 19 w 268"/>
                  <a:gd name="T19" fmla="*/ 4 h 90"/>
                  <a:gd name="T20" fmla="*/ 18 w 268"/>
                  <a:gd name="T21" fmla="*/ 4 h 90"/>
                  <a:gd name="T22" fmla="*/ 15 w 268"/>
                  <a:gd name="T23" fmla="*/ 5 h 90"/>
                  <a:gd name="T24" fmla="*/ 13 w 268"/>
                  <a:gd name="T25" fmla="*/ 5 h 90"/>
                  <a:gd name="T26" fmla="*/ 11 w 268"/>
                  <a:gd name="T27" fmla="*/ 5 h 90"/>
                  <a:gd name="T28" fmla="*/ 9 w 268"/>
                  <a:gd name="T29" fmla="*/ 6 h 90"/>
                  <a:gd name="T30" fmla="*/ 6 w 268"/>
                  <a:gd name="T31" fmla="*/ 6 h 90"/>
                  <a:gd name="T32" fmla="*/ 3 w 268"/>
                  <a:gd name="T33" fmla="*/ 6 h 90"/>
                  <a:gd name="T34" fmla="*/ 1 w 268"/>
                  <a:gd name="T35" fmla="*/ 5 h 90"/>
                  <a:gd name="T36" fmla="*/ 0 w 268"/>
                  <a:gd name="T37" fmla="*/ 9 h 90"/>
                  <a:gd name="T38" fmla="*/ 3 w 268"/>
                  <a:gd name="T39" fmla="*/ 10 h 90"/>
                  <a:gd name="T40" fmla="*/ 6 w 268"/>
                  <a:gd name="T41" fmla="*/ 10 h 90"/>
                  <a:gd name="T42" fmla="*/ 9 w 268"/>
                  <a:gd name="T43" fmla="*/ 10 h 90"/>
                  <a:gd name="T44" fmla="*/ 11 w 268"/>
                  <a:gd name="T45" fmla="*/ 10 h 90"/>
                  <a:gd name="T46" fmla="*/ 14 w 268"/>
                  <a:gd name="T47" fmla="*/ 9 h 90"/>
                  <a:gd name="T48" fmla="*/ 16 w 268"/>
                  <a:gd name="T49" fmla="*/ 9 h 90"/>
                  <a:gd name="T50" fmla="*/ 18 w 268"/>
                  <a:gd name="T51" fmla="*/ 8 h 90"/>
                  <a:gd name="T52" fmla="*/ 21 w 268"/>
                  <a:gd name="T53" fmla="*/ 8 h 90"/>
                  <a:gd name="T54" fmla="*/ 23 w 268"/>
                  <a:gd name="T55" fmla="*/ 7 h 90"/>
                  <a:gd name="T56" fmla="*/ 25 w 268"/>
                  <a:gd name="T57" fmla="*/ 7 h 90"/>
                  <a:gd name="T58" fmla="*/ 26 w 268"/>
                  <a:gd name="T59" fmla="*/ 6 h 90"/>
                  <a:gd name="T60" fmla="*/ 28 w 268"/>
                  <a:gd name="T61" fmla="*/ 5 h 90"/>
                  <a:gd name="T62" fmla="*/ 29 w 268"/>
                  <a:gd name="T63" fmla="*/ 5 h 90"/>
                  <a:gd name="T64" fmla="*/ 30 w 268"/>
                  <a:gd name="T65" fmla="*/ 4 h 90"/>
                  <a:gd name="T66" fmla="*/ 30 w 268"/>
                  <a:gd name="T67" fmla="*/ 4 h 90"/>
                  <a:gd name="T68" fmla="*/ 30 w 268"/>
                  <a:gd name="T69" fmla="*/ 4 h 90"/>
                  <a:gd name="T70" fmla="*/ 28 w 268"/>
                  <a:gd name="T71" fmla="*/ 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8"/>
                  <a:gd name="T109" fmla="*/ 0 h 90"/>
                  <a:gd name="T110" fmla="*/ 268 w 268"/>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8" h="90">
                    <a:moveTo>
                      <a:pt x="248" y="0"/>
                    </a:moveTo>
                    <a:lnTo>
                      <a:pt x="248" y="0"/>
                    </a:lnTo>
                    <a:lnTo>
                      <a:pt x="247" y="1"/>
                    </a:lnTo>
                    <a:lnTo>
                      <a:pt x="243" y="3"/>
                    </a:lnTo>
                    <a:lnTo>
                      <a:pt x="236" y="7"/>
                    </a:lnTo>
                    <a:lnTo>
                      <a:pt x="228" y="11"/>
                    </a:lnTo>
                    <a:lnTo>
                      <a:pt x="217" y="16"/>
                    </a:lnTo>
                    <a:lnTo>
                      <a:pt x="204" y="21"/>
                    </a:lnTo>
                    <a:lnTo>
                      <a:pt x="190" y="27"/>
                    </a:lnTo>
                    <a:lnTo>
                      <a:pt x="174" y="32"/>
                    </a:lnTo>
                    <a:lnTo>
                      <a:pt x="157" y="37"/>
                    </a:lnTo>
                    <a:lnTo>
                      <a:pt x="137" y="43"/>
                    </a:lnTo>
                    <a:lnTo>
                      <a:pt x="118" y="46"/>
                    </a:lnTo>
                    <a:lnTo>
                      <a:pt x="97" y="49"/>
                    </a:lnTo>
                    <a:lnTo>
                      <a:pt x="76" y="51"/>
                    </a:lnTo>
                    <a:lnTo>
                      <a:pt x="54" y="51"/>
                    </a:lnTo>
                    <a:lnTo>
                      <a:pt x="31" y="50"/>
                    </a:lnTo>
                    <a:lnTo>
                      <a:pt x="8" y="47"/>
                    </a:lnTo>
                    <a:lnTo>
                      <a:pt x="0" y="85"/>
                    </a:lnTo>
                    <a:lnTo>
                      <a:pt x="26" y="88"/>
                    </a:lnTo>
                    <a:lnTo>
                      <a:pt x="51" y="90"/>
                    </a:lnTo>
                    <a:lnTo>
                      <a:pt x="76" y="90"/>
                    </a:lnTo>
                    <a:lnTo>
                      <a:pt x="100" y="88"/>
                    </a:lnTo>
                    <a:lnTo>
                      <a:pt x="123" y="85"/>
                    </a:lnTo>
                    <a:lnTo>
                      <a:pt x="145" y="81"/>
                    </a:lnTo>
                    <a:lnTo>
                      <a:pt x="165" y="76"/>
                    </a:lnTo>
                    <a:lnTo>
                      <a:pt x="184" y="70"/>
                    </a:lnTo>
                    <a:lnTo>
                      <a:pt x="201" y="65"/>
                    </a:lnTo>
                    <a:lnTo>
                      <a:pt x="217" y="59"/>
                    </a:lnTo>
                    <a:lnTo>
                      <a:pt x="232" y="52"/>
                    </a:lnTo>
                    <a:lnTo>
                      <a:pt x="244" y="47"/>
                    </a:lnTo>
                    <a:lnTo>
                      <a:pt x="253" y="43"/>
                    </a:lnTo>
                    <a:lnTo>
                      <a:pt x="261" y="38"/>
                    </a:lnTo>
                    <a:lnTo>
                      <a:pt x="266" y="35"/>
                    </a:lnTo>
                    <a:lnTo>
                      <a:pt x="268" y="34"/>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3"/>
              <p:cNvSpPr>
                <a:spLocks/>
              </p:cNvSpPr>
              <p:nvPr/>
            </p:nvSpPr>
            <p:spPr bwMode="auto">
              <a:xfrm>
                <a:off x="4531" y="1995"/>
                <a:ext cx="419" cy="124"/>
              </a:xfrm>
              <a:custGeom>
                <a:avLst/>
                <a:gdLst>
                  <a:gd name="T0" fmla="*/ 135 w 1256"/>
                  <a:gd name="T1" fmla="*/ 32 h 372"/>
                  <a:gd name="T2" fmla="*/ 135 w 1256"/>
                  <a:gd name="T3" fmla="*/ 32 h 372"/>
                  <a:gd name="T4" fmla="*/ 134 w 1256"/>
                  <a:gd name="T5" fmla="*/ 33 h 372"/>
                  <a:gd name="T6" fmla="*/ 132 w 1256"/>
                  <a:gd name="T7" fmla="*/ 34 h 372"/>
                  <a:gd name="T8" fmla="*/ 129 w 1256"/>
                  <a:gd name="T9" fmla="*/ 35 h 372"/>
                  <a:gd name="T10" fmla="*/ 126 w 1256"/>
                  <a:gd name="T11" fmla="*/ 36 h 372"/>
                  <a:gd name="T12" fmla="*/ 121 w 1256"/>
                  <a:gd name="T13" fmla="*/ 36 h 372"/>
                  <a:gd name="T14" fmla="*/ 115 w 1256"/>
                  <a:gd name="T15" fmla="*/ 37 h 372"/>
                  <a:gd name="T16" fmla="*/ 108 w 1256"/>
                  <a:gd name="T17" fmla="*/ 36 h 372"/>
                  <a:gd name="T18" fmla="*/ 100 w 1256"/>
                  <a:gd name="T19" fmla="*/ 36 h 372"/>
                  <a:gd name="T20" fmla="*/ 91 w 1256"/>
                  <a:gd name="T21" fmla="*/ 34 h 372"/>
                  <a:gd name="T22" fmla="*/ 80 w 1256"/>
                  <a:gd name="T23" fmla="*/ 31 h 372"/>
                  <a:gd name="T24" fmla="*/ 68 w 1256"/>
                  <a:gd name="T25" fmla="*/ 28 h 372"/>
                  <a:gd name="T26" fmla="*/ 54 w 1256"/>
                  <a:gd name="T27" fmla="*/ 23 h 372"/>
                  <a:gd name="T28" fmla="*/ 39 w 1256"/>
                  <a:gd name="T29" fmla="*/ 17 h 372"/>
                  <a:gd name="T30" fmla="*/ 22 w 1256"/>
                  <a:gd name="T31" fmla="*/ 9 h 372"/>
                  <a:gd name="T32" fmla="*/ 3 w 1256"/>
                  <a:gd name="T33" fmla="*/ 0 h 372"/>
                  <a:gd name="T34" fmla="*/ 11 w 1256"/>
                  <a:gd name="T35" fmla="*/ 7 h 372"/>
                  <a:gd name="T36" fmla="*/ 31 w 1256"/>
                  <a:gd name="T37" fmla="*/ 17 h 372"/>
                  <a:gd name="T38" fmla="*/ 48 w 1256"/>
                  <a:gd name="T39" fmla="*/ 25 h 372"/>
                  <a:gd name="T40" fmla="*/ 64 w 1256"/>
                  <a:gd name="T41" fmla="*/ 31 h 372"/>
                  <a:gd name="T42" fmla="*/ 78 w 1256"/>
                  <a:gd name="T43" fmla="*/ 35 h 372"/>
                  <a:gd name="T44" fmla="*/ 90 w 1256"/>
                  <a:gd name="T45" fmla="*/ 38 h 372"/>
                  <a:gd name="T46" fmla="*/ 101 w 1256"/>
                  <a:gd name="T47" fmla="*/ 40 h 372"/>
                  <a:gd name="T48" fmla="*/ 110 w 1256"/>
                  <a:gd name="T49" fmla="*/ 41 h 372"/>
                  <a:gd name="T50" fmla="*/ 117 w 1256"/>
                  <a:gd name="T51" fmla="*/ 41 h 372"/>
                  <a:gd name="T52" fmla="*/ 123 w 1256"/>
                  <a:gd name="T53" fmla="*/ 41 h 372"/>
                  <a:gd name="T54" fmla="*/ 128 w 1256"/>
                  <a:gd name="T55" fmla="*/ 40 h 372"/>
                  <a:gd name="T56" fmla="*/ 132 w 1256"/>
                  <a:gd name="T57" fmla="*/ 39 h 372"/>
                  <a:gd name="T58" fmla="*/ 135 w 1256"/>
                  <a:gd name="T59" fmla="*/ 37 h 372"/>
                  <a:gd name="T60" fmla="*/ 137 w 1256"/>
                  <a:gd name="T61" fmla="*/ 36 h 372"/>
                  <a:gd name="T62" fmla="*/ 139 w 1256"/>
                  <a:gd name="T63" fmla="*/ 35 h 372"/>
                  <a:gd name="T64" fmla="*/ 140 w 1256"/>
                  <a:gd name="T65" fmla="*/ 34 h 372"/>
                  <a:gd name="T66" fmla="*/ 135 w 1256"/>
                  <a:gd name="T67" fmla="*/ 32 h 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6"/>
                  <a:gd name="T103" fmla="*/ 0 h 372"/>
                  <a:gd name="T104" fmla="*/ 1256 w 1256"/>
                  <a:gd name="T105" fmla="*/ 372 h 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6" h="372">
                    <a:moveTo>
                      <a:pt x="1214" y="288"/>
                    </a:moveTo>
                    <a:lnTo>
                      <a:pt x="1214" y="288"/>
                    </a:lnTo>
                    <a:lnTo>
                      <a:pt x="1213" y="289"/>
                    </a:lnTo>
                    <a:lnTo>
                      <a:pt x="1210" y="290"/>
                    </a:lnTo>
                    <a:lnTo>
                      <a:pt x="1206" y="293"/>
                    </a:lnTo>
                    <a:lnTo>
                      <a:pt x="1201" y="296"/>
                    </a:lnTo>
                    <a:lnTo>
                      <a:pt x="1193" y="299"/>
                    </a:lnTo>
                    <a:lnTo>
                      <a:pt x="1185" y="304"/>
                    </a:lnTo>
                    <a:lnTo>
                      <a:pt x="1173" y="308"/>
                    </a:lnTo>
                    <a:lnTo>
                      <a:pt x="1160" y="312"/>
                    </a:lnTo>
                    <a:lnTo>
                      <a:pt x="1146" y="316"/>
                    </a:lnTo>
                    <a:lnTo>
                      <a:pt x="1129" y="321"/>
                    </a:lnTo>
                    <a:lnTo>
                      <a:pt x="1108" y="324"/>
                    </a:lnTo>
                    <a:lnTo>
                      <a:pt x="1087" y="326"/>
                    </a:lnTo>
                    <a:lnTo>
                      <a:pt x="1063" y="328"/>
                    </a:lnTo>
                    <a:lnTo>
                      <a:pt x="1036" y="329"/>
                    </a:lnTo>
                    <a:lnTo>
                      <a:pt x="1006" y="329"/>
                    </a:lnTo>
                    <a:lnTo>
                      <a:pt x="975" y="328"/>
                    </a:lnTo>
                    <a:lnTo>
                      <a:pt x="939" y="325"/>
                    </a:lnTo>
                    <a:lnTo>
                      <a:pt x="902" y="321"/>
                    </a:lnTo>
                    <a:lnTo>
                      <a:pt x="862" y="314"/>
                    </a:lnTo>
                    <a:lnTo>
                      <a:pt x="818" y="306"/>
                    </a:lnTo>
                    <a:lnTo>
                      <a:pt x="772" y="296"/>
                    </a:lnTo>
                    <a:lnTo>
                      <a:pt x="722" y="283"/>
                    </a:lnTo>
                    <a:lnTo>
                      <a:pt x="669" y="269"/>
                    </a:lnTo>
                    <a:lnTo>
                      <a:pt x="612" y="252"/>
                    </a:lnTo>
                    <a:lnTo>
                      <a:pt x="553" y="231"/>
                    </a:lnTo>
                    <a:lnTo>
                      <a:pt x="489" y="208"/>
                    </a:lnTo>
                    <a:lnTo>
                      <a:pt x="422" y="181"/>
                    </a:lnTo>
                    <a:lnTo>
                      <a:pt x="351" y="153"/>
                    </a:lnTo>
                    <a:lnTo>
                      <a:pt x="276" y="120"/>
                    </a:lnTo>
                    <a:lnTo>
                      <a:pt x="198" y="84"/>
                    </a:lnTo>
                    <a:lnTo>
                      <a:pt x="115" y="43"/>
                    </a:lnTo>
                    <a:lnTo>
                      <a:pt x="29" y="0"/>
                    </a:lnTo>
                    <a:lnTo>
                      <a:pt x="0" y="17"/>
                    </a:lnTo>
                    <a:lnTo>
                      <a:pt x="97" y="67"/>
                    </a:lnTo>
                    <a:lnTo>
                      <a:pt x="188" y="111"/>
                    </a:lnTo>
                    <a:lnTo>
                      <a:pt x="275" y="152"/>
                    </a:lnTo>
                    <a:lnTo>
                      <a:pt x="357" y="188"/>
                    </a:lnTo>
                    <a:lnTo>
                      <a:pt x="435" y="221"/>
                    </a:lnTo>
                    <a:lnTo>
                      <a:pt x="508" y="249"/>
                    </a:lnTo>
                    <a:lnTo>
                      <a:pt x="576" y="275"/>
                    </a:lnTo>
                    <a:lnTo>
                      <a:pt x="641" y="296"/>
                    </a:lnTo>
                    <a:lnTo>
                      <a:pt x="701" y="315"/>
                    </a:lnTo>
                    <a:lnTo>
                      <a:pt x="758" y="330"/>
                    </a:lnTo>
                    <a:lnTo>
                      <a:pt x="811" y="343"/>
                    </a:lnTo>
                    <a:lnTo>
                      <a:pt x="860" y="354"/>
                    </a:lnTo>
                    <a:lnTo>
                      <a:pt x="905" y="361"/>
                    </a:lnTo>
                    <a:lnTo>
                      <a:pt x="947" y="366"/>
                    </a:lnTo>
                    <a:lnTo>
                      <a:pt x="985" y="371"/>
                    </a:lnTo>
                    <a:lnTo>
                      <a:pt x="1021" y="372"/>
                    </a:lnTo>
                    <a:lnTo>
                      <a:pt x="1053" y="372"/>
                    </a:lnTo>
                    <a:lnTo>
                      <a:pt x="1083" y="371"/>
                    </a:lnTo>
                    <a:lnTo>
                      <a:pt x="1109" y="368"/>
                    </a:lnTo>
                    <a:lnTo>
                      <a:pt x="1133" y="364"/>
                    </a:lnTo>
                    <a:lnTo>
                      <a:pt x="1154" y="360"/>
                    </a:lnTo>
                    <a:lnTo>
                      <a:pt x="1173" y="355"/>
                    </a:lnTo>
                    <a:lnTo>
                      <a:pt x="1190" y="348"/>
                    </a:lnTo>
                    <a:lnTo>
                      <a:pt x="1204" y="342"/>
                    </a:lnTo>
                    <a:lnTo>
                      <a:pt x="1217" y="337"/>
                    </a:lnTo>
                    <a:lnTo>
                      <a:pt x="1227" y="330"/>
                    </a:lnTo>
                    <a:lnTo>
                      <a:pt x="1236" y="324"/>
                    </a:lnTo>
                    <a:lnTo>
                      <a:pt x="1242" y="318"/>
                    </a:lnTo>
                    <a:lnTo>
                      <a:pt x="1248" y="314"/>
                    </a:lnTo>
                    <a:lnTo>
                      <a:pt x="1252" y="310"/>
                    </a:lnTo>
                    <a:lnTo>
                      <a:pt x="1255" y="307"/>
                    </a:lnTo>
                    <a:lnTo>
                      <a:pt x="1256" y="306"/>
                    </a:lnTo>
                    <a:lnTo>
                      <a:pt x="1214" y="2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4"/>
              <p:cNvSpPr>
                <a:spLocks/>
              </p:cNvSpPr>
              <p:nvPr/>
            </p:nvSpPr>
            <p:spPr bwMode="auto">
              <a:xfrm>
                <a:off x="4738" y="1806"/>
                <a:ext cx="35" cy="50"/>
              </a:xfrm>
              <a:custGeom>
                <a:avLst/>
                <a:gdLst>
                  <a:gd name="T0" fmla="*/ 0 w 106"/>
                  <a:gd name="T1" fmla="*/ 1 h 150"/>
                  <a:gd name="T2" fmla="*/ 1 w 106"/>
                  <a:gd name="T3" fmla="*/ 2 h 150"/>
                  <a:gd name="T4" fmla="*/ 1 w 106"/>
                  <a:gd name="T5" fmla="*/ 3 h 150"/>
                  <a:gd name="T6" fmla="*/ 2 w 106"/>
                  <a:gd name="T7" fmla="*/ 4 h 150"/>
                  <a:gd name="T8" fmla="*/ 3 w 106"/>
                  <a:gd name="T9" fmla="*/ 6 h 150"/>
                  <a:gd name="T10" fmla="*/ 5 w 106"/>
                  <a:gd name="T11" fmla="*/ 8 h 150"/>
                  <a:gd name="T12" fmla="*/ 6 w 106"/>
                  <a:gd name="T13" fmla="*/ 10 h 150"/>
                  <a:gd name="T14" fmla="*/ 8 w 106"/>
                  <a:gd name="T15" fmla="*/ 13 h 150"/>
                  <a:gd name="T16" fmla="*/ 9 w 106"/>
                  <a:gd name="T17" fmla="*/ 15 h 150"/>
                  <a:gd name="T18" fmla="*/ 10 w 106"/>
                  <a:gd name="T19" fmla="*/ 17 h 150"/>
                  <a:gd name="T20" fmla="*/ 12 w 106"/>
                  <a:gd name="T21" fmla="*/ 14 h 150"/>
                  <a:gd name="T22" fmla="*/ 10 w 106"/>
                  <a:gd name="T23" fmla="*/ 13 h 150"/>
                  <a:gd name="T24" fmla="*/ 9 w 106"/>
                  <a:gd name="T25" fmla="*/ 10 h 150"/>
                  <a:gd name="T26" fmla="*/ 7 w 106"/>
                  <a:gd name="T27" fmla="*/ 8 h 150"/>
                  <a:gd name="T28" fmla="*/ 6 w 106"/>
                  <a:gd name="T29" fmla="*/ 6 h 150"/>
                  <a:gd name="T30" fmla="*/ 4 w 106"/>
                  <a:gd name="T31" fmla="*/ 4 h 150"/>
                  <a:gd name="T32" fmla="*/ 3 w 106"/>
                  <a:gd name="T33" fmla="*/ 2 h 150"/>
                  <a:gd name="T34" fmla="*/ 2 w 106"/>
                  <a:gd name="T35" fmla="*/ 1 h 150"/>
                  <a:gd name="T36" fmla="*/ 2 w 106"/>
                  <a:gd name="T37" fmla="*/ 0 h 150"/>
                  <a:gd name="T38" fmla="*/ 0 w 106"/>
                  <a:gd name="T39" fmla="*/ 1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50"/>
                  <a:gd name="T62" fmla="*/ 106 w 106"/>
                  <a:gd name="T63" fmla="*/ 150 h 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50">
                    <a:moveTo>
                      <a:pt x="0" y="12"/>
                    </a:moveTo>
                    <a:lnTo>
                      <a:pt x="7" y="22"/>
                    </a:lnTo>
                    <a:lnTo>
                      <a:pt x="10" y="26"/>
                    </a:lnTo>
                    <a:lnTo>
                      <a:pt x="18" y="37"/>
                    </a:lnTo>
                    <a:lnTo>
                      <a:pt x="28" y="52"/>
                    </a:lnTo>
                    <a:lnTo>
                      <a:pt x="42" y="71"/>
                    </a:lnTo>
                    <a:lnTo>
                      <a:pt x="56" y="92"/>
                    </a:lnTo>
                    <a:lnTo>
                      <a:pt x="70" y="114"/>
                    </a:lnTo>
                    <a:lnTo>
                      <a:pt x="82" y="134"/>
                    </a:lnTo>
                    <a:lnTo>
                      <a:pt x="93" y="150"/>
                    </a:lnTo>
                    <a:lnTo>
                      <a:pt x="106" y="130"/>
                    </a:lnTo>
                    <a:lnTo>
                      <a:pt x="95" y="113"/>
                    </a:lnTo>
                    <a:lnTo>
                      <a:pt x="81" y="93"/>
                    </a:lnTo>
                    <a:lnTo>
                      <a:pt x="67" y="72"/>
                    </a:lnTo>
                    <a:lnTo>
                      <a:pt x="52" y="51"/>
                    </a:lnTo>
                    <a:lnTo>
                      <a:pt x="38" y="32"/>
                    </a:lnTo>
                    <a:lnTo>
                      <a:pt x="27" y="16"/>
                    </a:lnTo>
                    <a:lnTo>
                      <a:pt x="19" y="5"/>
                    </a:lnTo>
                    <a:lnTo>
                      <a:pt x="16"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85"/>
              <p:cNvSpPr>
                <a:spLocks/>
              </p:cNvSpPr>
              <p:nvPr/>
            </p:nvSpPr>
            <p:spPr bwMode="auto">
              <a:xfrm flipH="1">
                <a:off x="4864" y="1971"/>
                <a:ext cx="35" cy="113"/>
              </a:xfrm>
              <a:custGeom>
                <a:avLst/>
                <a:gdLst>
                  <a:gd name="T0" fmla="*/ 2 w 106"/>
                  <a:gd name="T1" fmla="*/ 2 h 341"/>
                  <a:gd name="T2" fmla="*/ 0 w 106"/>
                  <a:gd name="T3" fmla="*/ 3 h 341"/>
                  <a:gd name="T4" fmla="*/ 2 w 106"/>
                  <a:gd name="T5" fmla="*/ 7 h 341"/>
                  <a:gd name="T6" fmla="*/ 5 w 106"/>
                  <a:gd name="T7" fmla="*/ 12 h 341"/>
                  <a:gd name="T8" fmla="*/ 6 w 106"/>
                  <a:gd name="T9" fmla="*/ 18 h 341"/>
                  <a:gd name="T10" fmla="*/ 8 w 106"/>
                  <a:gd name="T11" fmla="*/ 23 h 341"/>
                  <a:gd name="T12" fmla="*/ 9 w 106"/>
                  <a:gd name="T13" fmla="*/ 28 h 341"/>
                  <a:gd name="T14" fmla="*/ 9 w 106"/>
                  <a:gd name="T15" fmla="*/ 31 h 341"/>
                  <a:gd name="T16" fmla="*/ 9 w 106"/>
                  <a:gd name="T17" fmla="*/ 34 h 341"/>
                  <a:gd name="T18" fmla="*/ 9 w 106"/>
                  <a:gd name="T19" fmla="*/ 36 h 341"/>
                  <a:gd name="T20" fmla="*/ 11 w 106"/>
                  <a:gd name="T21" fmla="*/ 37 h 341"/>
                  <a:gd name="T22" fmla="*/ 12 w 106"/>
                  <a:gd name="T23" fmla="*/ 34 h 341"/>
                  <a:gd name="T24" fmla="*/ 12 w 106"/>
                  <a:gd name="T25" fmla="*/ 30 h 341"/>
                  <a:gd name="T26" fmla="*/ 10 w 106"/>
                  <a:gd name="T27" fmla="*/ 25 h 341"/>
                  <a:gd name="T28" fmla="*/ 9 w 106"/>
                  <a:gd name="T29" fmla="*/ 19 h 341"/>
                  <a:gd name="T30" fmla="*/ 7 w 106"/>
                  <a:gd name="T31" fmla="*/ 13 h 341"/>
                  <a:gd name="T32" fmla="*/ 6 w 106"/>
                  <a:gd name="T33" fmla="*/ 8 h 341"/>
                  <a:gd name="T34" fmla="*/ 4 w 106"/>
                  <a:gd name="T35" fmla="*/ 3 h 341"/>
                  <a:gd name="T36" fmla="*/ 3 w 106"/>
                  <a:gd name="T37" fmla="*/ 0 h 341"/>
                  <a:gd name="T38" fmla="*/ 2 w 106"/>
                  <a:gd name="T39" fmla="*/ 2 h 3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341"/>
                  <a:gd name="T62" fmla="*/ 106 w 106"/>
                  <a:gd name="T63" fmla="*/ 341 h 3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341">
                    <a:moveTo>
                      <a:pt x="14" y="17"/>
                    </a:moveTo>
                    <a:lnTo>
                      <a:pt x="0" y="24"/>
                    </a:lnTo>
                    <a:lnTo>
                      <a:pt x="22" y="66"/>
                    </a:lnTo>
                    <a:lnTo>
                      <a:pt x="41" y="113"/>
                    </a:lnTo>
                    <a:lnTo>
                      <a:pt x="57" y="160"/>
                    </a:lnTo>
                    <a:lnTo>
                      <a:pt x="69" y="206"/>
                    </a:lnTo>
                    <a:lnTo>
                      <a:pt x="78" y="249"/>
                    </a:lnTo>
                    <a:lnTo>
                      <a:pt x="83" y="285"/>
                    </a:lnTo>
                    <a:lnTo>
                      <a:pt x="84" y="313"/>
                    </a:lnTo>
                    <a:lnTo>
                      <a:pt x="81" y="329"/>
                    </a:lnTo>
                    <a:lnTo>
                      <a:pt x="100" y="341"/>
                    </a:lnTo>
                    <a:lnTo>
                      <a:pt x="106" y="314"/>
                    </a:lnTo>
                    <a:lnTo>
                      <a:pt x="105" y="274"/>
                    </a:lnTo>
                    <a:lnTo>
                      <a:pt x="95" y="227"/>
                    </a:lnTo>
                    <a:lnTo>
                      <a:pt x="83" y="175"/>
                    </a:lnTo>
                    <a:lnTo>
                      <a:pt x="66" y="122"/>
                    </a:lnTo>
                    <a:lnTo>
                      <a:pt x="50" y="73"/>
                    </a:lnTo>
                    <a:lnTo>
                      <a:pt x="35" y="31"/>
                    </a:lnTo>
                    <a:lnTo>
                      <a:pt x="23" y="0"/>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86"/>
              <p:cNvSpPr>
                <a:spLocks/>
              </p:cNvSpPr>
              <p:nvPr/>
            </p:nvSpPr>
            <p:spPr bwMode="auto">
              <a:xfrm>
                <a:off x="4849" y="1892"/>
                <a:ext cx="76" cy="202"/>
              </a:xfrm>
              <a:custGeom>
                <a:avLst/>
                <a:gdLst>
                  <a:gd name="T0" fmla="*/ 0 w 228"/>
                  <a:gd name="T1" fmla="*/ 1 h 604"/>
                  <a:gd name="T2" fmla="*/ 4 w 228"/>
                  <a:gd name="T3" fmla="*/ 7 h 604"/>
                  <a:gd name="T4" fmla="*/ 5 w 228"/>
                  <a:gd name="T5" fmla="*/ 10 h 604"/>
                  <a:gd name="T6" fmla="*/ 7 w 228"/>
                  <a:gd name="T7" fmla="*/ 13 h 604"/>
                  <a:gd name="T8" fmla="*/ 9 w 228"/>
                  <a:gd name="T9" fmla="*/ 16 h 604"/>
                  <a:gd name="T10" fmla="*/ 11 w 228"/>
                  <a:gd name="T11" fmla="*/ 20 h 604"/>
                  <a:gd name="T12" fmla="*/ 13 w 228"/>
                  <a:gd name="T13" fmla="*/ 24 h 604"/>
                  <a:gd name="T14" fmla="*/ 15 w 228"/>
                  <a:gd name="T15" fmla="*/ 28 h 604"/>
                  <a:gd name="T16" fmla="*/ 17 w 228"/>
                  <a:gd name="T17" fmla="*/ 32 h 604"/>
                  <a:gd name="T18" fmla="*/ 19 w 228"/>
                  <a:gd name="T19" fmla="*/ 36 h 604"/>
                  <a:gd name="T20" fmla="*/ 20 w 228"/>
                  <a:gd name="T21" fmla="*/ 40 h 604"/>
                  <a:gd name="T22" fmla="*/ 22 w 228"/>
                  <a:gd name="T23" fmla="*/ 44 h 604"/>
                  <a:gd name="T24" fmla="*/ 22 w 228"/>
                  <a:gd name="T25" fmla="*/ 48 h 604"/>
                  <a:gd name="T26" fmla="*/ 23 w 228"/>
                  <a:gd name="T27" fmla="*/ 53 h 604"/>
                  <a:gd name="T28" fmla="*/ 23 w 228"/>
                  <a:gd name="T29" fmla="*/ 56 h 604"/>
                  <a:gd name="T30" fmla="*/ 23 w 228"/>
                  <a:gd name="T31" fmla="*/ 60 h 604"/>
                  <a:gd name="T32" fmla="*/ 22 w 228"/>
                  <a:gd name="T33" fmla="*/ 62 h 604"/>
                  <a:gd name="T34" fmla="*/ 20 w 228"/>
                  <a:gd name="T35" fmla="*/ 65 h 604"/>
                  <a:gd name="T36" fmla="*/ 22 w 228"/>
                  <a:gd name="T37" fmla="*/ 68 h 604"/>
                  <a:gd name="T38" fmla="*/ 24 w 228"/>
                  <a:gd name="T39" fmla="*/ 64 h 604"/>
                  <a:gd name="T40" fmla="*/ 25 w 228"/>
                  <a:gd name="T41" fmla="*/ 60 h 604"/>
                  <a:gd name="T42" fmla="*/ 25 w 228"/>
                  <a:gd name="T43" fmla="*/ 55 h 604"/>
                  <a:gd name="T44" fmla="*/ 25 w 228"/>
                  <a:gd name="T45" fmla="*/ 50 h 604"/>
                  <a:gd name="T46" fmla="*/ 24 w 228"/>
                  <a:gd name="T47" fmla="*/ 45 h 604"/>
                  <a:gd name="T48" fmla="*/ 22 w 228"/>
                  <a:gd name="T49" fmla="*/ 39 h 604"/>
                  <a:gd name="T50" fmla="*/ 20 w 228"/>
                  <a:gd name="T51" fmla="*/ 34 h 604"/>
                  <a:gd name="T52" fmla="*/ 18 w 228"/>
                  <a:gd name="T53" fmla="*/ 28 h 604"/>
                  <a:gd name="T54" fmla="*/ 15 w 228"/>
                  <a:gd name="T55" fmla="*/ 23 h 604"/>
                  <a:gd name="T56" fmla="*/ 13 w 228"/>
                  <a:gd name="T57" fmla="*/ 18 h 604"/>
                  <a:gd name="T58" fmla="*/ 10 w 228"/>
                  <a:gd name="T59" fmla="*/ 13 h 604"/>
                  <a:gd name="T60" fmla="*/ 8 w 228"/>
                  <a:gd name="T61" fmla="*/ 9 h 604"/>
                  <a:gd name="T62" fmla="*/ 5 w 228"/>
                  <a:gd name="T63" fmla="*/ 5 h 604"/>
                  <a:gd name="T64" fmla="*/ 4 w 228"/>
                  <a:gd name="T65" fmla="*/ 3 h 604"/>
                  <a:gd name="T66" fmla="*/ 3 w 228"/>
                  <a:gd name="T67" fmla="*/ 1 h 604"/>
                  <a:gd name="T68" fmla="*/ 2 w 228"/>
                  <a:gd name="T69" fmla="*/ 0 h 604"/>
                  <a:gd name="T70" fmla="*/ 0 w 228"/>
                  <a:gd name="T71" fmla="*/ 1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8"/>
                  <a:gd name="T109" fmla="*/ 0 h 604"/>
                  <a:gd name="T110" fmla="*/ 228 w 228"/>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8" h="604">
                    <a:moveTo>
                      <a:pt x="0" y="12"/>
                    </a:moveTo>
                    <a:lnTo>
                      <a:pt x="32" y="64"/>
                    </a:lnTo>
                    <a:lnTo>
                      <a:pt x="47" y="87"/>
                    </a:lnTo>
                    <a:lnTo>
                      <a:pt x="64" y="115"/>
                    </a:lnTo>
                    <a:lnTo>
                      <a:pt x="82" y="145"/>
                    </a:lnTo>
                    <a:lnTo>
                      <a:pt x="100" y="178"/>
                    </a:lnTo>
                    <a:lnTo>
                      <a:pt x="119" y="213"/>
                    </a:lnTo>
                    <a:lnTo>
                      <a:pt x="137" y="249"/>
                    </a:lnTo>
                    <a:lnTo>
                      <a:pt x="154" y="287"/>
                    </a:lnTo>
                    <a:lnTo>
                      <a:pt x="169" y="325"/>
                    </a:lnTo>
                    <a:lnTo>
                      <a:pt x="183" y="362"/>
                    </a:lnTo>
                    <a:lnTo>
                      <a:pt x="194" y="399"/>
                    </a:lnTo>
                    <a:lnTo>
                      <a:pt x="202" y="435"/>
                    </a:lnTo>
                    <a:lnTo>
                      <a:pt x="206" y="469"/>
                    </a:lnTo>
                    <a:lnTo>
                      <a:pt x="208" y="501"/>
                    </a:lnTo>
                    <a:lnTo>
                      <a:pt x="203" y="531"/>
                    </a:lnTo>
                    <a:lnTo>
                      <a:pt x="195" y="556"/>
                    </a:lnTo>
                    <a:lnTo>
                      <a:pt x="180" y="579"/>
                    </a:lnTo>
                    <a:lnTo>
                      <a:pt x="195" y="604"/>
                    </a:lnTo>
                    <a:lnTo>
                      <a:pt x="215" y="572"/>
                    </a:lnTo>
                    <a:lnTo>
                      <a:pt x="226" y="535"/>
                    </a:lnTo>
                    <a:lnTo>
                      <a:pt x="228" y="494"/>
                    </a:lnTo>
                    <a:lnTo>
                      <a:pt x="223" y="448"/>
                    </a:lnTo>
                    <a:lnTo>
                      <a:pt x="214" y="400"/>
                    </a:lnTo>
                    <a:lnTo>
                      <a:pt x="199" y="351"/>
                    </a:lnTo>
                    <a:lnTo>
                      <a:pt x="181" y="301"/>
                    </a:lnTo>
                    <a:lnTo>
                      <a:pt x="160" y="252"/>
                    </a:lnTo>
                    <a:lnTo>
                      <a:pt x="136" y="204"/>
                    </a:lnTo>
                    <a:lnTo>
                      <a:pt x="113" y="159"/>
                    </a:lnTo>
                    <a:lnTo>
                      <a:pt x="90" y="117"/>
                    </a:lnTo>
                    <a:lnTo>
                      <a:pt x="68" y="81"/>
                    </a:lnTo>
                    <a:lnTo>
                      <a:pt x="49" y="49"/>
                    </a:lnTo>
                    <a:lnTo>
                      <a:pt x="33" y="25"/>
                    </a:lnTo>
                    <a:lnTo>
                      <a:pt x="23" y="9"/>
                    </a:lnTo>
                    <a:lnTo>
                      <a:pt x="17"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87"/>
              <p:cNvSpPr>
                <a:spLocks/>
              </p:cNvSpPr>
              <p:nvPr/>
            </p:nvSpPr>
            <p:spPr bwMode="auto">
              <a:xfrm>
                <a:off x="4673" y="1964"/>
                <a:ext cx="126" cy="238"/>
              </a:xfrm>
              <a:custGeom>
                <a:avLst/>
                <a:gdLst>
                  <a:gd name="T0" fmla="*/ 0 w 379"/>
                  <a:gd name="T1" fmla="*/ 2 h 716"/>
                  <a:gd name="T2" fmla="*/ 40 w 379"/>
                  <a:gd name="T3" fmla="*/ 79 h 716"/>
                  <a:gd name="T4" fmla="*/ 42 w 379"/>
                  <a:gd name="T5" fmla="*/ 77 h 716"/>
                  <a:gd name="T6" fmla="*/ 4 w 379"/>
                  <a:gd name="T7" fmla="*/ 0 h 716"/>
                  <a:gd name="T8" fmla="*/ 0 w 379"/>
                  <a:gd name="T9" fmla="*/ 2 h 716"/>
                  <a:gd name="T10" fmla="*/ 0 60000 65536"/>
                  <a:gd name="T11" fmla="*/ 0 60000 65536"/>
                  <a:gd name="T12" fmla="*/ 0 60000 65536"/>
                  <a:gd name="T13" fmla="*/ 0 60000 65536"/>
                  <a:gd name="T14" fmla="*/ 0 60000 65536"/>
                  <a:gd name="T15" fmla="*/ 0 w 379"/>
                  <a:gd name="T16" fmla="*/ 0 h 716"/>
                  <a:gd name="T17" fmla="*/ 379 w 379"/>
                  <a:gd name="T18" fmla="*/ 716 h 716"/>
                </a:gdLst>
                <a:ahLst/>
                <a:cxnLst>
                  <a:cxn ang="T10">
                    <a:pos x="T0" y="T1"/>
                  </a:cxn>
                  <a:cxn ang="T11">
                    <a:pos x="T2" y="T3"/>
                  </a:cxn>
                  <a:cxn ang="T12">
                    <a:pos x="T4" y="T5"/>
                  </a:cxn>
                  <a:cxn ang="T13">
                    <a:pos x="T6" y="T7"/>
                  </a:cxn>
                  <a:cxn ang="T14">
                    <a:pos x="T8" y="T9"/>
                  </a:cxn>
                </a:cxnLst>
                <a:rect l="T15" t="T16" r="T17" b="T18"/>
                <a:pathLst>
                  <a:path w="379" h="716">
                    <a:moveTo>
                      <a:pt x="0" y="17"/>
                    </a:moveTo>
                    <a:lnTo>
                      <a:pt x="357" y="716"/>
                    </a:lnTo>
                    <a:lnTo>
                      <a:pt x="379" y="702"/>
                    </a:lnTo>
                    <a:lnTo>
                      <a:pt x="36"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88"/>
              <p:cNvSpPr>
                <a:spLocks/>
              </p:cNvSpPr>
              <p:nvPr/>
            </p:nvSpPr>
            <p:spPr bwMode="auto">
              <a:xfrm>
                <a:off x="4487" y="1811"/>
                <a:ext cx="101" cy="194"/>
              </a:xfrm>
              <a:custGeom>
                <a:avLst/>
                <a:gdLst>
                  <a:gd name="T0" fmla="*/ 34 w 303"/>
                  <a:gd name="T1" fmla="*/ 0 h 582"/>
                  <a:gd name="T2" fmla="*/ 33 w 303"/>
                  <a:gd name="T3" fmla="*/ 0 h 582"/>
                  <a:gd name="T4" fmla="*/ 33 w 303"/>
                  <a:gd name="T5" fmla="*/ 0 h 582"/>
                  <a:gd name="T6" fmla="*/ 31 w 303"/>
                  <a:gd name="T7" fmla="*/ 0 h 582"/>
                  <a:gd name="T8" fmla="*/ 30 w 303"/>
                  <a:gd name="T9" fmla="*/ 1 h 582"/>
                  <a:gd name="T10" fmla="*/ 28 w 303"/>
                  <a:gd name="T11" fmla="*/ 1 h 582"/>
                  <a:gd name="T12" fmla="*/ 25 w 303"/>
                  <a:gd name="T13" fmla="*/ 2 h 582"/>
                  <a:gd name="T14" fmla="*/ 23 w 303"/>
                  <a:gd name="T15" fmla="*/ 3 h 582"/>
                  <a:gd name="T16" fmla="*/ 20 w 303"/>
                  <a:gd name="T17" fmla="*/ 4 h 582"/>
                  <a:gd name="T18" fmla="*/ 18 w 303"/>
                  <a:gd name="T19" fmla="*/ 6 h 582"/>
                  <a:gd name="T20" fmla="*/ 15 w 303"/>
                  <a:gd name="T21" fmla="*/ 8 h 582"/>
                  <a:gd name="T22" fmla="*/ 12 w 303"/>
                  <a:gd name="T23" fmla="*/ 10 h 582"/>
                  <a:gd name="T24" fmla="*/ 10 w 303"/>
                  <a:gd name="T25" fmla="*/ 12 h 582"/>
                  <a:gd name="T26" fmla="*/ 7 w 303"/>
                  <a:gd name="T27" fmla="*/ 15 h 582"/>
                  <a:gd name="T28" fmla="*/ 5 w 303"/>
                  <a:gd name="T29" fmla="*/ 18 h 582"/>
                  <a:gd name="T30" fmla="*/ 3 w 303"/>
                  <a:gd name="T31" fmla="*/ 22 h 582"/>
                  <a:gd name="T32" fmla="*/ 2 w 303"/>
                  <a:gd name="T33" fmla="*/ 26 h 582"/>
                  <a:gd name="T34" fmla="*/ 1 w 303"/>
                  <a:gd name="T35" fmla="*/ 32 h 582"/>
                  <a:gd name="T36" fmla="*/ 0 w 303"/>
                  <a:gd name="T37" fmla="*/ 37 h 582"/>
                  <a:gd name="T38" fmla="*/ 0 w 303"/>
                  <a:gd name="T39" fmla="*/ 42 h 582"/>
                  <a:gd name="T40" fmla="*/ 2 w 303"/>
                  <a:gd name="T41" fmla="*/ 46 h 582"/>
                  <a:gd name="T42" fmla="*/ 4 w 303"/>
                  <a:gd name="T43" fmla="*/ 51 h 582"/>
                  <a:gd name="T44" fmla="*/ 7 w 303"/>
                  <a:gd name="T45" fmla="*/ 55 h 582"/>
                  <a:gd name="T46" fmla="*/ 11 w 303"/>
                  <a:gd name="T47" fmla="*/ 60 h 582"/>
                  <a:gd name="T48" fmla="*/ 15 w 303"/>
                  <a:gd name="T49" fmla="*/ 65 h 582"/>
                  <a:gd name="T50" fmla="*/ 18 w 303"/>
                  <a:gd name="T51" fmla="*/ 62 h 582"/>
                  <a:gd name="T52" fmla="*/ 14 w 303"/>
                  <a:gd name="T53" fmla="*/ 57 h 582"/>
                  <a:gd name="T54" fmla="*/ 11 w 303"/>
                  <a:gd name="T55" fmla="*/ 53 h 582"/>
                  <a:gd name="T56" fmla="*/ 8 w 303"/>
                  <a:gd name="T57" fmla="*/ 49 h 582"/>
                  <a:gd name="T58" fmla="*/ 7 w 303"/>
                  <a:gd name="T59" fmla="*/ 44 h 582"/>
                  <a:gd name="T60" fmla="*/ 6 w 303"/>
                  <a:gd name="T61" fmla="*/ 40 h 582"/>
                  <a:gd name="T62" fmla="*/ 6 w 303"/>
                  <a:gd name="T63" fmla="*/ 35 h 582"/>
                  <a:gd name="T64" fmla="*/ 6 w 303"/>
                  <a:gd name="T65" fmla="*/ 30 h 582"/>
                  <a:gd name="T66" fmla="*/ 7 w 303"/>
                  <a:gd name="T67" fmla="*/ 25 h 582"/>
                  <a:gd name="T68" fmla="*/ 9 w 303"/>
                  <a:gd name="T69" fmla="*/ 22 h 582"/>
                  <a:gd name="T70" fmla="*/ 10 w 303"/>
                  <a:gd name="T71" fmla="*/ 19 h 582"/>
                  <a:gd name="T72" fmla="*/ 12 w 303"/>
                  <a:gd name="T73" fmla="*/ 16 h 582"/>
                  <a:gd name="T74" fmla="*/ 14 w 303"/>
                  <a:gd name="T75" fmla="*/ 13 h 582"/>
                  <a:gd name="T76" fmla="*/ 16 w 303"/>
                  <a:gd name="T77" fmla="*/ 11 h 582"/>
                  <a:gd name="T78" fmla="*/ 18 w 303"/>
                  <a:gd name="T79" fmla="*/ 9 h 582"/>
                  <a:gd name="T80" fmla="*/ 20 w 303"/>
                  <a:gd name="T81" fmla="*/ 8 h 582"/>
                  <a:gd name="T82" fmla="*/ 22 w 303"/>
                  <a:gd name="T83" fmla="*/ 6 h 582"/>
                  <a:gd name="T84" fmla="*/ 24 w 303"/>
                  <a:gd name="T85" fmla="*/ 5 h 582"/>
                  <a:gd name="T86" fmla="*/ 25 w 303"/>
                  <a:gd name="T87" fmla="*/ 5 h 582"/>
                  <a:gd name="T88" fmla="*/ 27 w 303"/>
                  <a:gd name="T89" fmla="*/ 4 h 582"/>
                  <a:gd name="T90" fmla="*/ 29 w 303"/>
                  <a:gd name="T91" fmla="*/ 3 h 582"/>
                  <a:gd name="T92" fmla="*/ 30 w 303"/>
                  <a:gd name="T93" fmla="*/ 3 h 582"/>
                  <a:gd name="T94" fmla="*/ 31 w 303"/>
                  <a:gd name="T95" fmla="*/ 3 h 582"/>
                  <a:gd name="T96" fmla="*/ 32 w 303"/>
                  <a:gd name="T97" fmla="*/ 3 h 582"/>
                  <a:gd name="T98" fmla="*/ 32 w 303"/>
                  <a:gd name="T99" fmla="*/ 3 h 582"/>
                  <a:gd name="T100" fmla="*/ 34 w 303"/>
                  <a:gd name="T101" fmla="*/ 0 h 5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582"/>
                  <a:gd name="T155" fmla="*/ 303 w 303"/>
                  <a:gd name="T156" fmla="*/ 582 h 5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582">
                    <a:moveTo>
                      <a:pt x="303" y="0"/>
                    </a:moveTo>
                    <a:lnTo>
                      <a:pt x="300" y="0"/>
                    </a:lnTo>
                    <a:lnTo>
                      <a:pt x="293" y="2"/>
                    </a:lnTo>
                    <a:lnTo>
                      <a:pt x="281" y="4"/>
                    </a:lnTo>
                    <a:lnTo>
                      <a:pt x="266" y="7"/>
                    </a:lnTo>
                    <a:lnTo>
                      <a:pt x="248" y="13"/>
                    </a:lnTo>
                    <a:lnTo>
                      <a:pt x="228" y="20"/>
                    </a:lnTo>
                    <a:lnTo>
                      <a:pt x="206" y="29"/>
                    </a:lnTo>
                    <a:lnTo>
                      <a:pt x="182" y="40"/>
                    </a:lnTo>
                    <a:lnTo>
                      <a:pt x="158" y="53"/>
                    </a:lnTo>
                    <a:lnTo>
                      <a:pt x="133" y="70"/>
                    </a:lnTo>
                    <a:lnTo>
                      <a:pt x="110" y="88"/>
                    </a:lnTo>
                    <a:lnTo>
                      <a:pt x="87" y="110"/>
                    </a:lnTo>
                    <a:lnTo>
                      <a:pt x="65" y="136"/>
                    </a:lnTo>
                    <a:lnTo>
                      <a:pt x="46" y="165"/>
                    </a:lnTo>
                    <a:lnTo>
                      <a:pt x="30" y="198"/>
                    </a:lnTo>
                    <a:lnTo>
                      <a:pt x="16" y="234"/>
                    </a:lnTo>
                    <a:lnTo>
                      <a:pt x="5" y="286"/>
                    </a:lnTo>
                    <a:lnTo>
                      <a:pt x="0" y="333"/>
                    </a:lnTo>
                    <a:lnTo>
                      <a:pt x="4" y="376"/>
                    </a:lnTo>
                    <a:lnTo>
                      <a:pt x="15" y="417"/>
                    </a:lnTo>
                    <a:lnTo>
                      <a:pt x="36" y="457"/>
                    </a:lnTo>
                    <a:lnTo>
                      <a:pt x="62" y="496"/>
                    </a:lnTo>
                    <a:lnTo>
                      <a:pt x="96" y="539"/>
                    </a:lnTo>
                    <a:lnTo>
                      <a:pt x="139" y="582"/>
                    </a:lnTo>
                    <a:lnTo>
                      <a:pt x="166" y="555"/>
                    </a:lnTo>
                    <a:lnTo>
                      <a:pt x="128" y="514"/>
                    </a:lnTo>
                    <a:lnTo>
                      <a:pt x="98" y="475"/>
                    </a:lnTo>
                    <a:lnTo>
                      <a:pt x="76" y="437"/>
                    </a:lnTo>
                    <a:lnTo>
                      <a:pt x="61" y="399"/>
                    </a:lnTo>
                    <a:lnTo>
                      <a:pt x="53" y="359"/>
                    </a:lnTo>
                    <a:lnTo>
                      <a:pt x="51" y="318"/>
                    </a:lnTo>
                    <a:lnTo>
                      <a:pt x="56" y="274"/>
                    </a:lnTo>
                    <a:lnTo>
                      <a:pt x="67" y="226"/>
                    </a:lnTo>
                    <a:lnTo>
                      <a:pt x="78" y="194"/>
                    </a:lnTo>
                    <a:lnTo>
                      <a:pt x="92" y="167"/>
                    </a:lnTo>
                    <a:lnTo>
                      <a:pt x="107" y="141"/>
                    </a:lnTo>
                    <a:lnTo>
                      <a:pt x="123" y="120"/>
                    </a:lnTo>
                    <a:lnTo>
                      <a:pt x="141" y="101"/>
                    </a:lnTo>
                    <a:lnTo>
                      <a:pt x="159" y="84"/>
                    </a:lnTo>
                    <a:lnTo>
                      <a:pt x="177" y="70"/>
                    </a:lnTo>
                    <a:lnTo>
                      <a:pt x="195" y="58"/>
                    </a:lnTo>
                    <a:lnTo>
                      <a:pt x="212" y="49"/>
                    </a:lnTo>
                    <a:lnTo>
                      <a:pt x="229" y="41"/>
                    </a:lnTo>
                    <a:lnTo>
                      <a:pt x="244" y="35"/>
                    </a:lnTo>
                    <a:lnTo>
                      <a:pt x="258" y="31"/>
                    </a:lnTo>
                    <a:lnTo>
                      <a:pt x="269" y="28"/>
                    </a:lnTo>
                    <a:lnTo>
                      <a:pt x="278" y="25"/>
                    </a:lnTo>
                    <a:lnTo>
                      <a:pt x="284" y="24"/>
                    </a:lnTo>
                    <a:lnTo>
                      <a:pt x="287" y="24"/>
                    </a:lnTo>
                    <a:lnTo>
                      <a:pt x="3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89"/>
              <p:cNvSpPr>
                <a:spLocks/>
              </p:cNvSpPr>
              <p:nvPr/>
            </p:nvSpPr>
            <p:spPr bwMode="auto">
              <a:xfrm>
                <a:off x="4542" y="1900"/>
                <a:ext cx="102" cy="24"/>
              </a:xfrm>
              <a:custGeom>
                <a:avLst/>
                <a:gdLst>
                  <a:gd name="T0" fmla="*/ 0 w 307"/>
                  <a:gd name="T1" fmla="*/ 5 h 73"/>
                  <a:gd name="T2" fmla="*/ 0 w 307"/>
                  <a:gd name="T3" fmla="*/ 5 h 73"/>
                  <a:gd name="T4" fmla="*/ 1 w 307"/>
                  <a:gd name="T5" fmla="*/ 5 h 73"/>
                  <a:gd name="T6" fmla="*/ 2 w 307"/>
                  <a:gd name="T7" fmla="*/ 5 h 73"/>
                  <a:gd name="T8" fmla="*/ 4 w 307"/>
                  <a:gd name="T9" fmla="*/ 6 h 73"/>
                  <a:gd name="T10" fmla="*/ 5 w 307"/>
                  <a:gd name="T11" fmla="*/ 7 h 73"/>
                  <a:gd name="T12" fmla="*/ 8 w 307"/>
                  <a:gd name="T13" fmla="*/ 7 h 73"/>
                  <a:gd name="T14" fmla="*/ 10 w 307"/>
                  <a:gd name="T15" fmla="*/ 8 h 73"/>
                  <a:gd name="T16" fmla="*/ 13 w 307"/>
                  <a:gd name="T17" fmla="*/ 8 h 73"/>
                  <a:gd name="T18" fmla="*/ 15 w 307"/>
                  <a:gd name="T19" fmla="*/ 8 h 73"/>
                  <a:gd name="T20" fmla="*/ 18 w 307"/>
                  <a:gd name="T21" fmla="*/ 8 h 73"/>
                  <a:gd name="T22" fmla="*/ 21 w 307"/>
                  <a:gd name="T23" fmla="*/ 8 h 73"/>
                  <a:gd name="T24" fmla="*/ 24 w 307"/>
                  <a:gd name="T25" fmla="*/ 7 h 73"/>
                  <a:gd name="T26" fmla="*/ 26 w 307"/>
                  <a:gd name="T27" fmla="*/ 6 h 73"/>
                  <a:gd name="T28" fmla="*/ 29 w 307"/>
                  <a:gd name="T29" fmla="*/ 4 h 73"/>
                  <a:gd name="T30" fmla="*/ 32 w 307"/>
                  <a:gd name="T31" fmla="*/ 3 h 73"/>
                  <a:gd name="T32" fmla="*/ 34 w 307"/>
                  <a:gd name="T33" fmla="*/ 0 h 73"/>
                  <a:gd name="T34" fmla="*/ 31 w 307"/>
                  <a:gd name="T35" fmla="*/ 0 h 73"/>
                  <a:gd name="T36" fmla="*/ 29 w 307"/>
                  <a:gd name="T37" fmla="*/ 2 h 73"/>
                  <a:gd name="T38" fmla="*/ 27 w 307"/>
                  <a:gd name="T39" fmla="*/ 4 h 73"/>
                  <a:gd name="T40" fmla="*/ 25 w 307"/>
                  <a:gd name="T41" fmla="*/ 5 h 73"/>
                  <a:gd name="T42" fmla="*/ 22 w 307"/>
                  <a:gd name="T43" fmla="*/ 5 h 73"/>
                  <a:gd name="T44" fmla="*/ 20 w 307"/>
                  <a:gd name="T45" fmla="*/ 6 h 73"/>
                  <a:gd name="T46" fmla="*/ 18 w 307"/>
                  <a:gd name="T47" fmla="*/ 6 h 73"/>
                  <a:gd name="T48" fmla="*/ 16 w 307"/>
                  <a:gd name="T49" fmla="*/ 6 h 73"/>
                  <a:gd name="T50" fmla="*/ 13 w 307"/>
                  <a:gd name="T51" fmla="*/ 5 h 73"/>
                  <a:gd name="T52" fmla="*/ 11 w 307"/>
                  <a:gd name="T53" fmla="*/ 5 h 73"/>
                  <a:gd name="T54" fmla="*/ 9 w 307"/>
                  <a:gd name="T55" fmla="*/ 4 h 73"/>
                  <a:gd name="T56" fmla="*/ 8 w 307"/>
                  <a:gd name="T57" fmla="*/ 4 h 73"/>
                  <a:gd name="T58" fmla="*/ 6 w 307"/>
                  <a:gd name="T59" fmla="*/ 3 h 73"/>
                  <a:gd name="T60" fmla="*/ 5 w 307"/>
                  <a:gd name="T61" fmla="*/ 3 h 73"/>
                  <a:gd name="T62" fmla="*/ 4 w 307"/>
                  <a:gd name="T63" fmla="*/ 2 h 73"/>
                  <a:gd name="T64" fmla="*/ 3 w 307"/>
                  <a:gd name="T65" fmla="*/ 2 h 73"/>
                  <a:gd name="T66" fmla="*/ 3 w 307"/>
                  <a:gd name="T67" fmla="*/ 2 h 73"/>
                  <a:gd name="T68" fmla="*/ 0 w 307"/>
                  <a:gd name="T69" fmla="*/ 5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7"/>
                  <a:gd name="T106" fmla="*/ 0 h 73"/>
                  <a:gd name="T107" fmla="*/ 307 w 307"/>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7" h="73">
                    <a:moveTo>
                      <a:pt x="0" y="42"/>
                    </a:moveTo>
                    <a:lnTo>
                      <a:pt x="2" y="43"/>
                    </a:lnTo>
                    <a:lnTo>
                      <a:pt x="9" y="46"/>
                    </a:lnTo>
                    <a:lnTo>
                      <a:pt x="19" y="50"/>
                    </a:lnTo>
                    <a:lnTo>
                      <a:pt x="33" y="55"/>
                    </a:lnTo>
                    <a:lnTo>
                      <a:pt x="49" y="60"/>
                    </a:lnTo>
                    <a:lnTo>
                      <a:pt x="68" y="64"/>
                    </a:lnTo>
                    <a:lnTo>
                      <a:pt x="89" y="69"/>
                    </a:lnTo>
                    <a:lnTo>
                      <a:pt x="113" y="72"/>
                    </a:lnTo>
                    <a:lnTo>
                      <a:pt x="136" y="73"/>
                    </a:lnTo>
                    <a:lnTo>
                      <a:pt x="162" y="73"/>
                    </a:lnTo>
                    <a:lnTo>
                      <a:pt x="187" y="70"/>
                    </a:lnTo>
                    <a:lnTo>
                      <a:pt x="213" y="63"/>
                    </a:lnTo>
                    <a:lnTo>
                      <a:pt x="237" y="55"/>
                    </a:lnTo>
                    <a:lnTo>
                      <a:pt x="261" y="41"/>
                    </a:lnTo>
                    <a:lnTo>
                      <a:pt x="285" y="24"/>
                    </a:lnTo>
                    <a:lnTo>
                      <a:pt x="307" y="2"/>
                    </a:lnTo>
                    <a:lnTo>
                      <a:pt x="281" y="0"/>
                    </a:lnTo>
                    <a:lnTo>
                      <a:pt x="263" y="18"/>
                    </a:lnTo>
                    <a:lnTo>
                      <a:pt x="243" y="32"/>
                    </a:lnTo>
                    <a:lnTo>
                      <a:pt x="223" y="42"/>
                    </a:lnTo>
                    <a:lnTo>
                      <a:pt x="203" y="49"/>
                    </a:lnTo>
                    <a:lnTo>
                      <a:pt x="182" y="53"/>
                    </a:lnTo>
                    <a:lnTo>
                      <a:pt x="161" y="54"/>
                    </a:lnTo>
                    <a:lnTo>
                      <a:pt x="140" y="53"/>
                    </a:lnTo>
                    <a:lnTo>
                      <a:pt x="121" y="50"/>
                    </a:lnTo>
                    <a:lnTo>
                      <a:pt x="102" y="45"/>
                    </a:lnTo>
                    <a:lnTo>
                      <a:pt x="85" y="41"/>
                    </a:lnTo>
                    <a:lnTo>
                      <a:pt x="69" y="36"/>
                    </a:lnTo>
                    <a:lnTo>
                      <a:pt x="55" y="29"/>
                    </a:lnTo>
                    <a:lnTo>
                      <a:pt x="44" y="25"/>
                    </a:lnTo>
                    <a:lnTo>
                      <a:pt x="34" y="20"/>
                    </a:lnTo>
                    <a:lnTo>
                      <a:pt x="29" y="17"/>
                    </a:lnTo>
                    <a:lnTo>
                      <a:pt x="26" y="16"/>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90"/>
              <p:cNvSpPr>
                <a:spLocks/>
              </p:cNvSpPr>
              <p:nvPr/>
            </p:nvSpPr>
            <p:spPr bwMode="auto">
              <a:xfrm>
                <a:off x="4542" y="1908"/>
                <a:ext cx="156" cy="315"/>
              </a:xfrm>
              <a:custGeom>
                <a:avLst/>
                <a:gdLst>
                  <a:gd name="T0" fmla="*/ 52 w 468"/>
                  <a:gd name="T1" fmla="*/ 103 h 944"/>
                  <a:gd name="T2" fmla="*/ 4 w 468"/>
                  <a:gd name="T3" fmla="*/ 0 h 944"/>
                  <a:gd name="T4" fmla="*/ 0 w 468"/>
                  <a:gd name="T5" fmla="*/ 2 h 944"/>
                  <a:gd name="T6" fmla="*/ 48 w 468"/>
                  <a:gd name="T7" fmla="*/ 105 h 944"/>
                  <a:gd name="T8" fmla="*/ 52 w 468"/>
                  <a:gd name="T9" fmla="*/ 103 h 944"/>
                  <a:gd name="T10" fmla="*/ 0 60000 65536"/>
                  <a:gd name="T11" fmla="*/ 0 60000 65536"/>
                  <a:gd name="T12" fmla="*/ 0 60000 65536"/>
                  <a:gd name="T13" fmla="*/ 0 60000 65536"/>
                  <a:gd name="T14" fmla="*/ 0 60000 65536"/>
                  <a:gd name="T15" fmla="*/ 0 w 468"/>
                  <a:gd name="T16" fmla="*/ 0 h 944"/>
                  <a:gd name="T17" fmla="*/ 468 w 468"/>
                  <a:gd name="T18" fmla="*/ 944 h 944"/>
                </a:gdLst>
                <a:ahLst/>
                <a:cxnLst>
                  <a:cxn ang="T10">
                    <a:pos x="T0" y="T1"/>
                  </a:cxn>
                  <a:cxn ang="T11">
                    <a:pos x="T2" y="T3"/>
                  </a:cxn>
                  <a:cxn ang="T12">
                    <a:pos x="T4" y="T5"/>
                  </a:cxn>
                  <a:cxn ang="T13">
                    <a:pos x="T6" y="T7"/>
                  </a:cxn>
                  <a:cxn ang="T14">
                    <a:pos x="T8" y="T9"/>
                  </a:cxn>
                </a:cxnLst>
                <a:rect l="T15" t="T16" r="T17" b="T18"/>
                <a:pathLst>
                  <a:path w="468" h="944">
                    <a:moveTo>
                      <a:pt x="468" y="928"/>
                    </a:moveTo>
                    <a:lnTo>
                      <a:pt x="35" y="0"/>
                    </a:lnTo>
                    <a:lnTo>
                      <a:pt x="0" y="17"/>
                    </a:lnTo>
                    <a:lnTo>
                      <a:pt x="431" y="944"/>
                    </a:lnTo>
                    <a:lnTo>
                      <a:pt x="468" y="9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91"/>
              <p:cNvSpPr>
                <a:spLocks/>
              </p:cNvSpPr>
              <p:nvPr/>
            </p:nvSpPr>
            <p:spPr bwMode="auto">
              <a:xfrm>
                <a:off x="4445" y="1934"/>
                <a:ext cx="117" cy="277"/>
              </a:xfrm>
              <a:custGeom>
                <a:avLst/>
                <a:gdLst>
                  <a:gd name="T0" fmla="*/ 35 w 352"/>
                  <a:gd name="T1" fmla="*/ 0 h 833"/>
                  <a:gd name="T2" fmla="*/ 0 w 352"/>
                  <a:gd name="T3" fmla="*/ 90 h 833"/>
                  <a:gd name="T4" fmla="*/ 4 w 352"/>
                  <a:gd name="T5" fmla="*/ 92 h 833"/>
                  <a:gd name="T6" fmla="*/ 39 w 352"/>
                  <a:gd name="T7" fmla="*/ 1 h 833"/>
                  <a:gd name="T8" fmla="*/ 35 w 352"/>
                  <a:gd name="T9" fmla="*/ 0 h 833"/>
                  <a:gd name="T10" fmla="*/ 0 60000 65536"/>
                  <a:gd name="T11" fmla="*/ 0 60000 65536"/>
                  <a:gd name="T12" fmla="*/ 0 60000 65536"/>
                  <a:gd name="T13" fmla="*/ 0 60000 65536"/>
                  <a:gd name="T14" fmla="*/ 0 60000 65536"/>
                  <a:gd name="T15" fmla="*/ 0 w 352"/>
                  <a:gd name="T16" fmla="*/ 0 h 833"/>
                  <a:gd name="T17" fmla="*/ 352 w 352"/>
                  <a:gd name="T18" fmla="*/ 833 h 833"/>
                </a:gdLst>
                <a:ahLst/>
                <a:cxnLst>
                  <a:cxn ang="T10">
                    <a:pos x="T0" y="T1"/>
                  </a:cxn>
                  <a:cxn ang="T11">
                    <a:pos x="T2" y="T3"/>
                  </a:cxn>
                  <a:cxn ang="T12">
                    <a:pos x="T4" y="T5"/>
                  </a:cxn>
                  <a:cxn ang="T13">
                    <a:pos x="T6" y="T7"/>
                  </a:cxn>
                  <a:cxn ang="T14">
                    <a:pos x="T8" y="T9"/>
                  </a:cxn>
                </a:cxnLst>
                <a:rect l="T15" t="T16" r="T17" b="T18"/>
                <a:pathLst>
                  <a:path w="352" h="833">
                    <a:moveTo>
                      <a:pt x="314" y="0"/>
                    </a:moveTo>
                    <a:lnTo>
                      <a:pt x="0" y="818"/>
                    </a:lnTo>
                    <a:lnTo>
                      <a:pt x="37" y="833"/>
                    </a:lnTo>
                    <a:lnTo>
                      <a:pt x="352" y="13"/>
                    </a:lnTo>
                    <a:lnTo>
                      <a:pt x="3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92"/>
              <p:cNvSpPr>
                <a:spLocks/>
              </p:cNvSpPr>
              <p:nvPr/>
            </p:nvSpPr>
            <p:spPr bwMode="auto">
              <a:xfrm>
                <a:off x="4549" y="1936"/>
                <a:ext cx="19" cy="303"/>
              </a:xfrm>
              <a:custGeom>
                <a:avLst/>
                <a:gdLst>
                  <a:gd name="T0" fmla="*/ 7 w 55"/>
                  <a:gd name="T1" fmla="*/ 101 h 909"/>
                  <a:gd name="T2" fmla="*/ 5 w 55"/>
                  <a:gd name="T3" fmla="*/ 0 h 909"/>
                  <a:gd name="T4" fmla="*/ 0 w 55"/>
                  <a:gd name="T5" fmla="*/ 0 h 909"/>
                  <a:gd name="T6" fmla="*/ 2 w 55"/>
                  <a:gd name="T7" fmla="*/ 101 h 909"/>
                  <a:gd name="T8" fmla="*/ 7 w 55"/>
                  <a:gd name="T9" fmla="*/ 101 h 909"/>
                  <a:gd name="T10" fmla="*/ 0 60000 65536"/>
                  <a:gd name="T11" fmla="*/ 0 60000 65536"/>
                  <a:gd name="T12" fmla="*/ 0 60000 65536"/>
                  <a:gd name="T13" fmla="*/ 0 60000 65536"/>
                  <a:gd name="T14" fmla="*/ 0 60000 65536"/>
                  <a:gd name="T15" fmla="*/ 0 w 55"/>
                  <a:gd name="T16" fmla="*/ 0 h 909"/>
                  <a:gd name="T17" fmla="*/ 55 w 55"/>
                  <a:gd name="T18" fmla="*/ 909 h 909"/>
                </a:gdLst>
                <a:ahLst/>
                <a:cxnLst>
                  <a:cxn ang="T10">
                    <a:pos x="T0" y="T1"/>
                  </a:cxn>
                  <a:cxn ang="T11">
                    <a:pos x="T2" y="T3"/>
                  </a:cxn>
                  <a:cxn ang="T12">
                    <a:pos x="T4" y="T5"/>
                  </a:cxn>
                  <a:cxn ang="T13">
                    <a:pos x="T6" y="T7"/>
                  </a:cxn>
                  <a:cxn ang="T14">
                    <a:pos x="T8" y="T9"/>
                  </a:cxn>
                </a:cxnLst>
                <a:rect l="T15" t="T16" r="T17" b="T18"/>
                <a:pathLst>
                  <a:path w="55" h="909">
                    <a:moveTo>
                      <a:pt x="55" y="908"/>
                    </a:moveTo>
                    <a:lnTo>
                      <a:pt x="40" y="0"/>
                    </a:lnTo>
                    <a:lnTo>
                      <a:pt x="0" y="1"/>
                    </a:lnTo>
                    <a:lnTo>
                      <a:pt x="15" y="909"/>
                    </a:lnTo>
                    <a:lnTo>
                      <a:pt x="55" y="9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93"/>
              <p:cNvSpPr>
                <a:spLocks/>
              </p:cNvSpPr>
              <p:nvPr/>
            </p:nvSpPr>
            <p:spPr bwMode="auto">
              <a:xfrm>
                <a:off x="4594" y="1917"/>
                <a:ext cx="12" cy="267"/>
              </a:xfrm>
              <a:custGeom>
                <a:avLst/>
                <a:gdLst>
                  <a:gd name="T0" fmla="*/ 0 w 36"/>
                  <a:gd name="T1" fmla="*/ 2 h 802"/>
                  <a:gd name="T2" fmla="*/ 0 w 36"/>
                  <a:gd name="T3" fmla="*/ 88 h 802"/>
                  <a:gd name="T4" fmla="*/ 4 w 36"/>
                  <a:gd name="T5" fmla="*/ 89 h 802"/>
                  <a:gd name="T6" fmla="*/ 4 w 36"/>
                  <a:gd name="T7" fmla="*/ 0 h 802"/>
                  <a:gd name="T8" fmla="*/ 0 w 36"/>
                  <a:gd name="T9" fmla="*/ 2 h 802"/>
                  <a:gd name="T10" fmla="*/ 0 60000 65536"/>
                  <a:gd name="T11" fmla="*/ 0 60000 65536"/>
                  <a:gd name="T12" fmla="*/ 0 60000 65536"/>
                  <a:gd name="T13" fmla="*/ 0 60000 65536"/>
                  <a:gd name="T14" fmla="*/ 0 60000 65536"/>
                  <a:gd name="T15" fmla="*/ 0 w 36"/>
                  <a:gd name="T16" fmla="*/ 0 h 802"/>
                  <a:gd name="T17" fmla="*/ 36 w 36"/>
                  <a:gd name="T18" fmla="*/ 802 h 802"/>
                </a:gdLst>
                <a:ahLst/>
                <a:cxnLst>
                  <a:cxn ang="T10">
                    <a:pos x="T0" y="T1"/>
                  </a:cxn>
                  <a:cxn ang="T11">
                    <a:pos x="T2" y="T3"/>
                  </a:cxn>
                  <a:cxn ang="T12">
                    <a:pos x="T4" y="T5"/>
                  </a:cxn>
                  <a:cxn ang="T13">
                    <a:pos x="T6" y="T7"/>
                  </a:cxn>
                  <a:cxn ang="T14">
                    <a:pos x="T8" y="T9"/>
                  </a:cxn>
                </a:cxnLst>
                <a:rect l="T15" t="T16" r="T17" b="T18"/>
                <a:pathLst>
                  <a:path w="36" h="802">
                    <a:moveTo>
                      <a:pt x="0" y="15"/>
                    </a:moveTo>
                    <a:lnTo>
                      <a:pt x="1" y="797"/>
                    </a:lnTo>
                    <a:lnTo>
                      <a:pt x="35" y="802"/>
                    </a:lnTo>
                    <a:lnTo>
                      <a:pt x="36"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94"/>
              <p:cNvSpPr>
                <a:spLocks/>
              </p:cNvSpPr>
              <p:nvPr/>
            </p:nvSpPr>
            <p:spPr bwMode="auto">
              <a:xfrm>
                <a:off x="4458" y="2180"/>
                <a:ext cx="337" cy="27"/>
              </a:xfrm>
              <a:custGeom>
                <a:avLst/>
                <a:gdLst>
                  <a:gd name="T0" fmla="*/ 0 w 1012"/>
                  <a:gd name="T1" fmla="*/ 8 h 80"/>
                  <a:gd name="T2" fmla="*/ 35 w 1012"/>
                  <a:gd name="T3" fmla="*/ 2 h 80"/>
                  <a:gd name="T4" fmla="*/ 36 w 1012"/>
                  <a:gd name="T5" fmla="*/ 2 h 80"/>
                  <a:gd name="T6" fmla="*/ 39 w 1012"/>
                  <a:gd name="T7" fmla="*/ 3 h 80"/>
                  <a:gd name="T8" fmla="*/ 42 w 1012"/>
                  <a:gd name="T9" fmla="*/ 3 h 80"/>
                  <a:gd name="T10" fmla="*/ 47 w 1012"/>
                  <a:gd name="T11" fmla="*/ 3 h 80"/>
                  <a:gd name="T12" fmla="*/ 53 w 1012"/>
                  <a:gd name="T13" fmla="*/ 4 h 80"/>
                  <a:gd name="T14" fmla="*/ 59 w 1012"/>
                  <a:gd name="T15" fmla="*/ 5 h 80"/>
                  <a:gd name="T16" fmla="*/ 66 w 1012"/>
                  <a:gd name="T17" fmla="*/ 5 h 80"/>
                  <a:gd name="T18" fmla="*/ 73 w 1012"/>
                  <a:gd name="T19" fmla="*/ 6 h 80"/>
                  <a:gd name="T20" fmla="*/ 80 w 1012"/>
                  <a:gd name="T21" fmla="*/ 6 h 80"/>
                  <a:gd name="T22" fmla="*/ 87 w 1012"/>
                  <a:gd name="T23" fmla="*/ 7 h 80"/>
                  <a:gd name="T24" fmla="*/ 94 w 1012"/>
                  <a:gd name="T25" fmla="*/ 7 h 80"/>
                  <a:gd name="T26" fmla="*/ 100 w 1012"/>
                  <a:gd name="T27" fmla="*/ 8 h 80"/>
                  <a:gd name="T28" fmla="*/ 105 w 1012"/>
                  <a:gd name="T29" fmla="*/ 8 h 80"/>
                  <a:gd name="T30" fmla="*/ 108 w 1012"/>
                  <a:gd name="T31" fmla="*/ 9 h 80"/>
                  <a:gd name="T32" fmla="*/ 111 w 1012"/>
                  <a:gd name="T33" fmla="*/ 9 h 80"/>
                  <a:gd name="T34" fmla="*/ 112 w 1012"/>
                  <a:gd name="T35" fmla="*/ 9 h 80"/>
                  <a:gd name="T36" fmla="*/ 112 w 1012"/>
                  <a:gd name="T37" fmla="*/ 5 h 80"/>
                  <a:gd name="T38" fmla="*/ 35 w 1012"/>
                  <a:gd name="T39" fmla="*/ 0 h 80"/>
                  <a:gd name="T40" fmla="*/ 34 w 1012"/>
                  <a:gd name="T41" fmla="*/ 0 h 80"/>
                  <a:gd name="T42" fmla="*/ 33 w 1012"/>
                  <a:gd name="T43" fmla="*/ 0 h 80"/>
                  <a:gd name="T44" fmla="*/ 31 w 1012"/>
                  <a:gd name="T45" fmla="*/ 0 h 80"/>
                  <a:gd name="T46" fmla="*/ 29 w 1012"/>
                  <a:gd name="T47" fmla="*/ 1 h 80"/>
                  <a:gd name="T48" fmla="*/ 27 w 1012"/>
                  <a:gd name="T49" fmla="*/ 1 h 80"/>
                  <a:gd name="T50" fmla="*/ 24 w 1012"/>
                  <a:gd name="T51" fmla="*/ 1 h 80"/>
                  <a:gd name="T52" fmla="*/ 21 w 1012"/>
                  <a:gd name="T53" fmla="*/ 1 h 80"/>
                  <a:gd name="T54" fmla="*/ 17 w 1012"/>
                  <a:gd name="T55" fmla="*/ 2 h 80"/>
                  <a:gd name="T56" fmla="*/ 14 w 1012"/>
                  <a:gd name="T57" fmla="*/ 2 h 80"/>
                  <a:gd name="T58" fmla="*/ 11 w 1012"/>
                  <a:gd name="T59" fmla="*/ 3 h 80"/>
                  <a:gd name="T60" fmla="*/ 8 w 1012"/>
                  <a:gd name="T61" fmla="*/ 3 h 80"/>
                  <a:gd name="T62" fmla="*/ 5 w 1012"/>
                  <a:gd name="T63" fmla="*/ 3 h 80"/>
                  <a:gd name="T64" fmla="*/ 3 w 1012"/>
                  <a:gd name="T65" fmla="*/ 3 h 80"/>
                  <a:gd name="T66" fmla="*/ 2 w 1012"/>
                  <a:gd name="T67" fmla="*/ 3 h 80"/>
                  <a:gd name="T68" fmla="*/ 0 w 1012"/>
                  <a:gd name="T69" fmla="*/ 4 h 80"/>
                  <a:gd name="T70" fmla="*/ 0 w 1012"/>
                  <a:gd name="T71" fmla="*/ 4 h 80"/>
                  <a:gd name="T72" fmla="*/ 0 w 1012"/>
                  <a:gd name="T73" fmla="*/ 8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2"/>
                  <a:gd name="T112" fmla="*/ 0 h 80"/>
                  <a:gd name="T113" fmla="*/ 1012 w 1012"/>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2" h="80">
                    <a:moveTo>
                      <a:pt x="0" y="72"/>
                    </a:moveTo>
                    <a:lnTo>
                      <a:pt x="317" y="21"/>
                    </a:lnTo>
                    <a:lnTo>
                      <a:pt x="324" y="22"/>
                    </a:lnTo>
                    <a:lnTo>
                      <a:pt x="347" y="23"/>
                    </a:lnTo>
                    <a:lnTo>
                      <a:pt x="381" y="26"/>
                    </a:lnTo>
                    <a:lnTo>
                      <a:pt x="424" y="30"/>
                    </a:lnTo>
                    <a:lnTo>
                      <a:pt x="476" y="34"/>
                    </a:lnTo>
                    <a:lnTo>
                      <a:pt x="535" y="40"/>
                    </a:lnTo>
                    <a:lnTo>
                      <a:pt x="597" y="45"/>
                    </a:lnTo>
                    <a:lnTo>
                      <a:pt x="661" y="50"/>
                    </a:lnTo>
                    <a:lnTo>
                      <a:pt x="725" y="56"/>
                    </a:lnTo>
                    <a:lnTo>
                      <a:pt x="788" y="61"/>
                    </a:lnTo>
                    <a:lnTo>
                      <a:pt x="846" y="66"/>
                    </a:lnTo>
                    <a:lnTo>
                      <a:pt x="898" y="71"/>
                    </a:lnTo>
                    <a:lnTo>
                      <a:pt x="942" y="75"/>
                    </a:lnTo>
                    <a:lnTo>
                      <a:pt x="976" y="78"/>
                    </a:lnTo>
                    <a:lnTo>
                      <a:pt x="998" y="79"/>
                    </a:lnTo>
                    <a:lnTo>
                      <a:pt x="1005" y="80"/>
                    </a:lnTo>
                    <a:lnTo>
                      <a:pt x="1012" y="44"/>
                    </a:lnTo>
                    <a:lnTo>
                      <a:pt x="313" y="0"/>
                    </a:lnTo>
                    <a:lnTo>
                      <a:pt x="309" y="0"/>
                    </a:lnTo>
                    <a:lnTo>
                      <a:pt x="299" y="2"/>
                    </a:lnTo>
                    <a:lnTo>
                      <a:pt x="283" y="4"/>
                    </a:lnTo>
                    <a:lnTo>
                      <a:pt x="264" y="6"/>
                    </a:lnTo>
                    <a:lnTo>
                      <a:pt x="239" y="8"/>
                    </a:lnTo>
                    <a:lnTo>
                      <a:pt x="214" y="10"/>
                    </a:lnTo>
                    <a:lnTo>
                      <a:pt x="185" y="13"/>
                    </a:lnTo>
                    <a:lnTo>
                      <a:pt x="156" y="16"/>
                    </a:lnTo>
                    <a:lnTo>
                      <a:pt x="127" y="20"/>
                    </a:lnTo>
                    <a:lnTo>
                      <a:pt x="99" y="23"/>
                    </a:lnTo>
                    <a:lnTo>
                      <a:pt x="72" y="25"/>
                    </a:lnTo>
                    <a:lnTo>
                      <a:pt x="49" y="27"/>
                    </a:lnTo>
                    <a:lnTo>
                      <a:pt x="29" y="29"/>
                    </a:lnTo>
                    <a:lnTo>
                      <a:pt x="14" y="31"/>
                    </a:lnTo>
                    <a:lnTo>
                      <a:pt x="3" y="32"/>
                    </a:lnTo>
                    <a:lnTo>
                      <a:pt x="0" y="3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95"/>
              <p:cNvSpPr>
                <a:spLocks/>
              </p:cNvSpPr>
              <p:nvPr/>
            </p:nvSpPr>
            <p:spPr bwMode="auto">
              <a:xfrm>
                <a:off x="4448" y="2191"/>
                <a:ext cx="351" cy="54"/>
              </a:xfrm>
              <a:custGeom>
                <a:avLst/>
                <a:gdLst>
                  <a:gd name="T0" fmla="*/ 0 w 1054"/>
                  <a:gd name="T1" fmla="*/ 5 h 162"/>
                  <a:gd name="T2" fmla="*/ 37 w 1054"/>
                  <a:gd name="T3" fmla="*/ 18 h 162"/>
                  <a:gd name="T4" fmla="*/ 37 w 1054"/>
                  <a:gd name="T5" fmla="*/ 18 h 162"/>
                  <a:gd name="T6" fmla="*/ 38 w 1054"/>
                  <a:gd name="T7" fmla="*/ 18 h 162"/>
                  <a:gd name="T8" fmla="*/ 117 w 1054"/>
                  <a:gd name="T9" fmla="*/ 7 h 162"/>
                  <a:gd name="T10" fmla="*/ 117 w 1054"/>
                  <a:gd name="T11" fmla="*/ 2 h 162"/>
                  <a:gd name="T12" fmla="*/ 40 w 1054"/>
                  <a:gd name="T13" fmla="*/ 16 h 162"/>
                  <a:gd name="T14" fmla="*/ 35 w 1054"/>
                  <a:gd name="T15" fmla="*/ 13 h 162"/>
                  <a:gd name="T16" fmla="*/ 4 w 1054"/>
                  <a:gd name="T17" fmla="*/ 0 h 162"/>
                  <a:gd name="T18" fmla="*/ 0 w 1054"/>
                  <a:gd name="T19" fmla="*/ 5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4"/>
                  <a:gd name="T31" fmla="*/ 0 h 162"/>
                  <a:gd name="T32" fmla="*/ 1054 w 1054"/>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4" h="162">
                    <a:moveTo>
                      <a:pt x="0" y="48"/>
                    </a:moveTo>
                    <a:lnTo>
                      <a:pt x="332" y="160"/>
                    </a:lnTo>
                    <a:lnTo>
                      <a:pt x="337" y="162"/>
                    </a:lnTo>
                    <a:lnTo>
                      <a:pt x="343" y="162"/>
                    </a:lnTo>
                    <a:lnTo>
                      <a:pt x="1054" y="63"/>
                    </a:lnTo>
                    <a:lnTo>
                      <a:pt x="1054" y="20"/>
                    </a:lnTo>
                    <a:lnTo>
                      <a:pt x="360" y="142"/>
                    </a:lnTo>
                    <a:lnTo>
                      <a:pt x="315" y="119"/>
                    </a:lnTo>
                    <a:lnTo>
                      <a:pt x="38"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 name="Group 96"/>
            <p:cNvGrpSpPr>
              <a:grpSpLocks noChangeAspect="1"/>
            </p:cNvGrpSpPr>
            <p:nvPr/>
          </p:nvGrpSpPr>
          <p:grpSpPr bwMode="auto">
            <a:xfrm rot="10800000" flipV="1">
              <a:off x="5292725" y="5018088"/>
              <a:ext cx="468313" cy="449262"/>
              <a:chOff x="4445" y="1570"/>
              <a:chExt cx="703" cy="675"/>
            </a:xfrm>
          </p:grpSpPr>
          <p:sp>
            <p:nvSpPr>
              <p:cNvPr id="30" name="AutoShape 97"/>
              <p:cNvSpPr>
                <a:spLocks noChangeAspect="1" noChangeArrowheads="1" noTextEdit="1"/>
              </p:cNvSpPr>
              <p:nvPr/>
            </p:nvSpPr>
            <p:spPr bwMode="auto">
              <a:xfrm flipH="1" flipV="1">
                <a:off x="4445" y="1570"/>
                <a:ext cx="70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 name="Freeform 98"/>
              <p:cNvSpPr>
                <a:spLocks/>
              </p:cNvSpPr>
              <p:nvPr/>
            </p:nvSpPr>
            <p:spPr bwMode="auto">
              <a:xfrm flipH="1">
                <a:off x="4565" y="1605"/>
                <a:ext cx="394" cy="507"/>
              </a:xfrm>
              <a:custGeom>
                <a:avLst/>
                <a:gdLst>
                  <a:gd name="T0" fmla="*/ 55 w 1182"/>
                  <a:gd name="T1" fmla="*/ 18 h 1520"/>
                  <a:gd name="T2" fmla="*/ 53 w 1182"/>
                  <a:gd name="T3" fmla="*/ 16 h 1520"/>
                  <a:gd name="T4" fmla="*/ 50 w 1182"/>
                  <a:gd name="T5" fmla="*/ 14 h 1520"/>
                  <a:gd name="T6" fmla="*/ 47 w 1182"/>
                  <a:gd name="T7" fmla="*/ 11 h 1520"/>
                  <a:gd name="T8" fmla="*/ 43 w 1182"/>
                  <a:gd name="T9" fmla="*/ 8 h 1520"/>
                  <a:gd name="T10" fmla="*/ 39 w 1182"/>
                  <a:gd name="T11" fmla="*/ 5 h 1520"/>
                  <a:gd name="T12" fmla="*/ 36 w 1182"/>
                  <a:gd name="T13" fmla="*/ 3 h 1520"/>
                  <a:gd name="T14" fmla="*/ 33 w 1182"/>
                  <a:gd name="T15" fmla="*/ 1 h 1520"/>
                  <a:gd name="T16" fmla="*/ 31 w 1182"/>
                  <a:gd name="T17" fmla="*/ 0 h 1520"/>
                  <a:gd name="T18" fmla="*/ 28 w 1182"/>
                  <a:gd name="T19" fmla="*/ 0 h 1520"/>
                  <a:gd name="T20" fmla="*/ 24 w 1182"/>
                  <a:gd name="T21" fmla="*/ 0 h 1520"/>
                  <a:gd name="T22" fmla="*/ 22 w 1182"/>
                  <a:gd name="T23" fmla="*/ 0 h 1520"/>
                  <a:gd name="T24" fmla="*/ 21 w 1182"/>
                  <a:gd name="T25" fmla="*/ 1 h 1520"/>
                  <a:gd name="T26" fmla="*/ 17 w 1182"/>
                  <a:gd name="T27" fmla="*/ 4 h 1520"/>
                  <a:gd name="T28" fmla="*/ 12 w 1182"/>
                  <a:gd name="T29" fmla="*/ 9 h 1520"/>
                  <a:gd name="T30" fmla="*/ 8 w 1182"/>
                  <a:gd name="T31" fmla="*/ 14 h 1520"/>
                  <a:gd name="T32" fmla="*/ 7 w 1182"/>
                  <a:gd name="T33" fmla="*/ 17 h 1520"/>
                  <a:gd name="T34" fmla="*/ 4 w 1182"/>
                  <a:gd name="T35" fmla="*/ 27 h 1520"/>
                  <a:gd name="T36" fmla="*/ 1 w 1182"/>
                  <a:gd name="T37" fmla="*/ 43 h 1520"/>
                  <a:gd name="T38" fmla="*/ 0 w 1182"/>
                  <a:gd name="T39" fmla="*/ 62 h 1520"/>
                  <a:gd name="T40" fmla="*/ 2 w 1182"/>
                  <a:gd name="T41" fmla="*/ 76 h 1520"/>
                  <a:gd name="T42" fmla="*/ 4 w 1182"/>
                  <a:gd name="T43" fmla="*/ 85 h 1520"/>
                  <a:gd name="T44" fmla="*/ 7 w 1182"/>
                  <a:gd name="T45" fmla="*/ 94 h 1520"/>
                  <a:gd name="T46" fmla="*/ 9 w 1182"/>
                  <a:gd name="T47" fmla="*/ 104 h 1520"/>
                  <a:gd name="T48" fmla="*/ 13 w 1182"/>
                  <a:gd name="T49" fmla="*/ 113 h 1520"/>
                  <a:gd name="T50" fmla="*/ 17 w 1182"/>
                  <a:gd name="T51" fmla="*/ 121 h 1520"/>
                  <a:gd name="T52" fmla="*/ 23 w 1182"/>
                  <a:gd name="T53" fmla="*/ 130 h 1520"/>
                  <a:gd name="T54" fmla="*/ 29 w 1182"/>
                  <a:gd name="T55" fmla="*/ 138 h 1520"/>
                  <a:gd name="T56" fmla="*/ 37 w 1182"/>
                  <a:gd name="T57" fmla="*/ 145 h 1520"/>
                  <a:gd name="T58" fmla="*/ 44 w 1182"/>
                  <a:gd name="T59" fmla="*/ 151 h 1520"/>
                  <a:gd name="T60" fmla="*/ 50 w 1182"/>
                  <a:gd name="T61" fmla="*/ 155 h 1520"/>
                  <a:gd name="T62" fmla="*/ 54 w 1182"/>
                  <a:gd name="T63" fmla="*/ 158 h 1520"/>
                  <a:gd name="T64" fmla="*/ 57 w 1182"/>
                  <a:gd name="T65" fmla="*/ 160 h 1520"/>
                  <a:gd name="T66" fmla="*/ 60 w 1182"/>
                  <a:gd name="T67" fmla="*/ 161 h 1520"/>
                  <a:gd name="T68" fmla="*/ 61 w 1182"/>
                  <a:gd name="T69" fmla="*/ 161 h 1520"/>
                  <a:gd name="T70" fmla="*/ 62 w 1182"/>
                  <a:gd name="T71" fmla="*/ 162 h 1520"/>
                  <a:gd name="T72" fmla="*/ 98 w 1182"/>
                  <a:gd name="T73" fmla="*/ 169 h 1520"/>
                  <a:gd name="T74" fmla="*/ 120 w 1182"/>
                  <a:gd name="T75" fmla="*/ 165 h 1520"/>
                  <a:gd name="T76" fmla="*/ 123 w 1182"/>
                  <a:gd name="T77" fmla="*/ 164 h 1520"/>
                  <a:gd name="T78" fmla="*/ 127 w 1182"/>
                  <a:gd name="T79" fmla="*/ 161 h 1520"/>
                  <a:gd name="T80" fmla="*/ 131 w 1182"/>
                  <a:gd name="T81" fmla="*/ 157 h 1520"/>
                  <a:gd name="T82" fmla="*/ 131 w 1182"/>
                  <a:gd name="T83" fmla="*/ 148 h 1520"/>
                  <a:gd name="T84" fmla="*/ 129 w 1182"/>
                  <a:gd name="T85" fmla="*/ 136 h 1520"/>
                  <a:gd name="T86" fmla="*/ 125 w 1182"/>
                  <a:gd name="T87" fmla="*/ 124 h 1520"/>
                  <a:gd name="T88" fmla="*/ 121 w 1182"/>
                  <a:gd name="T89" fmla="*/ 113 h 1520"/>
                  <a:gd name="T90" fmla="*/ 119 w 1182"/>
                  <a:gd name="T91" fmla="*/ 109 h 1520"/>
                  <a:gd name="T92" fmla="*/ 117 w 1182"/>
                  <a:gd name="T93" fmla="*/ 104 h 1520"/>
                  <a:gd name="T94" fmla="*/ 114 w 1182"/>
                  <a:gd name="T95" fmla="*/ 98 h 1520"/>
                  <a:gd name="T96" fmla="*/ 110 w 1182"/>
                  <a:gd name="T97" fmla="*/ 90 h 1520"/>
                  <a:gd name="T98" fmla="*/ 105 w 1182"/>
                  <a:gd name="T99" fmla="*/ 81 h 1520"/>
                  <a:gd name="T100" fmla="*/ 99 w 1182"/>
                  <a:gd name="T101" fmla="*/ 73 h 1520"/>
                  <a:gd name="T102" fmla="*/ 93 w 1182"/>
                  <a:gd name="T103" fmla="*/ 64 h 1520"/>
                  <a:gd name="T104" fmla="*/ 87 w 1182"/>
                  <a:gd name="T105" fmla="*/ 55 h 1520"/>
                  <a:gd name="T106" fmla="*/ 81 w 1182"/>
                  <a:gd name="T107" fmla="*/ 47 h 1520"/>
                  <a:gd name="T108" fmla="*/ 75 w 1182"/>
                  <a:gd name="T109" fmla="*/ 41 h 1520"/>
                  <a:gd name="T110" fmla="*/ 70 w 1182"/>
                  <a:gd name="T111" fmla="*/ 34 h 1520"/>
                  <a:gd name="T112" fmla="*/ 65 w 1182"/>
                  <a:gd name="T113" fmla="*/ 29 h 1520"/>
                  <a:gd name="T114" fmla="*/ 62 w 1182"/>
                  <a:gd name="T115" fmla="*/ 25 h 1520"/>
                  <a:gd name="T116" fmla="*/ 58 w 1182"/>
                  <a:gd name="T117" fmla="*/ 21 h 1520"/>
                  <a:gd name="T118" fmla="*/ 56 w 1182"/>
                  <a:gd name="T119" fmla="*/ 19 h 1520"/>
                  <a:gd name="T120" fmla="*/ 55 w 1182"/>
                  <a:gd name="T121" fmla="*/ 18 h 1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82"/>
                  <a:gd name="T184" fmla="*/ 0 h 1520"/>
                  <a:gd name="T185" fmla="*/ 1182 w 1182"/>
                  <a:gd name="T186" fmla="*/ 1520 h 1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82" h="1520">
                    <a:moveTo>
                      <a:pt x="495" y="159"/>
                    </a:moveTo>
                    <a:lnTo>
                      <a:pt x="493" y="158"/>
                    </a:lnTo>
                    <a:lnTo>
                      <a:pt x="488" y="152"/>
                    </a:lnTo>
                    <a:lnTo>
                      <a:pt x="479" y="146"/>
                    </a:lnTo>
                    <a:lnTo>
                      <a:pt x="468" y="137"/>
                    </a:lnTo>
                    <a:lnTo>
                      <a:pt x="454" y="127"/>
                    </a:lnTo>
                    <a:lnTo>
                      <a:pt x="438" y="114"/>
                    </a:lnTo>
                    <a:lnTo>
                      <a:pt x="421" y="101"/>
                    </a:lnTo>
                    <a:lnTo>
                      <a:pt x="404" y="88"/>
                    </a:lnTo>
                    <a:lnTo>
                      <a:pt x="386" y="75"/>
                    </a:lnTo>
                    <a:lnTo>
                      <a:pt x="368" y="62"/>
                    </a:lnTo>
                    <a:lnTo>
                      <a:pt x="351" y="49"/>
                    </a:lnTo>
                    <a:lnTo>
                      <a:pt x="335" y="37"/>
                    </a:lnTo>
                    <a:lnTo>
                      <a:pt x="321" y="27"/>
                    </a:lnTo>
                    <a:lnTo>
                      <a:pt x="308" y="18"/>
                    </a:lnTo>
                    <a:lnTo>
                      <a:pt x="299" y="12"/>
                    </a:lnTo>
                    <a:lnTo>
                      <a:pt x="292" y="8"/>
                    </a:lnTo>
                    <a:lnTo>
                      <a:pt x="281" y="3"/>
                    </a:lnTo>
                    <a:lnTo>
                      <a:pt x="266" y="1"/>
                    </a:lnTo>
                    <a:lnTo>
                      <a:pt x="249" y="0"/>
                    </a:lnTo>
                    <a:lnTo>
                      <a:pt x="233" y="0"/>
                    </a:lnTo>
                    <a:lnTo>
                      <a:pt x="217" y="1"/>
                    </a:lnTo>
                    <a:lnTo>
                      <a:pt x="203" y="2"/>
                    </a:lnTo>
                    <a:lnTo>
                      <a:pt x="195" y="3"/>
                    </a:lnTo>
                    <a:lnTo>
                      <a:pt x="191" y="3"/>
                    </a:lnTo>
                    <a:lnTo>
                      <a:pt x="186" y="8"/>
                    </a:lnTo>
                    <a:lnTo>
                      <a:pt x="172" y="20"/>
                    </a:lnTo>
                    <a:lnTo>
                      <a:pt x="153" y="40"/>
                    </a:lnTo>
                    <a:lnTo>
                      <a:pt x="131" y="62"/>
                    </a:lnTo>
                    <a:lnTo>
                      <a:pt x="109" y="85"/>
                    </a:lnTo>
                    <a:lnTo>
                      <a:pt x="89" y="107"/>
                    </a:lnTo>
                    <a:lnTo>
                      <a:pt x="76" y="126"/>
                    </a:lnTo>
                    <a:lnTo>
                      <a:pt x="70" y="139"/>
                    </a:lnTo>
                    <a:lnTo>
                      <a:pt x="66" y="152"/>
                    </a:lnTo>
                    <a:lnTo>
                      <a:pt x="54" y="188"/>
                    </a:lnTo>
                    <a:lnTo>
                      <a:pt x="40" y="242"/>
                    </a:lnTo>
                    <a:lnTo>
                      <a:pt x="24" y="311"/>
                    </a:lnTo>
                    <a:lnTo>
                      <a:pt x="10" y="389"/>
                    </a:lnTo>
                    <a:lnTo>
                      <a:pt x="1" y="473"/>
                    </a:lnTo>
                    <a:lnTo>
                      <a:pt x="0" y="559"/>
                    </a:lnTo>
                    <a:lnTo>
                      <a:pt x="11" y="643"/>
                    </a:lnTo>
                    <a:lnTo>
                      <a:pt x="19" y="684"/>
                    </a:lnTo>
                    <a:lnTo>
                      <a:pt x="29" y="725"/>
                    </a:lnTo>
                    <a:lnTo>
                      <a:pt x="37" y="767"/>
                    </a:lnTo>
                    <a:lnTo>
                      <a:pt x="48" y="807"/>
                    </a:lnTo>
                    <a:lnTo>
                      <a:pt x="59" y="849"/>
                    </a:lnTo>
                    <a:lnTo>
                      <a:pt x="70" y="890"/>
                    </a:lnTo>
                    <a:lnTo>
                      <a:pt x="84" y="931"/>
                    </a:lnTo>
                    <a:lnTo>
                      <a:pt x="98" y="972"/>
                    </a:lnTo>
                    <a:lnTo>
                      <a:pt x="115" y="1012"/>
                    </a:lnTo>
                    <a:lnTo>
                      <a:pt x="133" y="1052"/>
                    </a:lnTo>
                    <a:lnTo>
                      <a:pt x="154" y="1091"/>
                    </a:lnTo>
                    <a:lnTo>
                      <a:pt x="178" y="1129"/>
                    </a:lnTo>
                    <a:lnTo>
                      <a:pt x="203" y="1166"/>
                    </a:lnTo>
                    <a:lnTo>
                      <a:pt x="232" y="1202"/>
                    </a:lnTo>
                    <a:lnTo>
                      <a:pt x="265" y="1238"/>
                    </a:lnTo>
                    <a:lnTo>
                      <a:pt x="300" y="1272"/>
                    </a:lnTo>
                    <a:lnTo>
                      <a:pt x="335" y="1302"/>
                    </a:lnTo>
                    <a:lnTo>
                      <a:pt x="368" y="1330"/>
                    </a:lnTo>
                    <a:lnTo>
                      <a:pt x="397" y="1354"/>
                    </a:lnTo>
                    <a:lnTo>
                      <a:pt x="423" y="1375"/>
                    </a:lnTo>
                    <a:lnTo>
                      <a:pt x="446" y="1392"/>
                    </a:lnTo>
                    <a:lnTo>
                      <a:pt x="468" y="1407"/>
                    </a:lnTo>
                    <a:lnTo>
                      <a:pt x="486" y="1419"/>
                    </a:lnTo>
                    <a:lnTo>
                      <a:pt x="502" y="1429"/>
                    </a:lnTo>
                    <a:lnTo>
                      <a:pt x="514" y="1437"/>
                    </a:lnTo>
                    <a:lnTo>
                      <a:pt x="526" y="1443"/>
                    </a:lnTo>
                    <a:lnTo>
                      <a:pt x="536" y="1448"/>
                    </a:lnTo>
                    <a:lnTo>
                      <a:pt x="543" y="1450"/>
                    </a:lnTo>
                    <a:lnTo>
                      <a:pt x="548" y="1452"/>
                    </a:lnTo>
                    <a:lnTo>
                      <a:pt x="552" y="1453"/>
                    </a:lnTo>
                    <a:lnTo>
                      <a:pt x="554" y="1454"/>
                    </a:lnTo>
                    <a:lnTo>
                      <a:pt x="555" y="1454"/>
                    </a:lnTo>
                    <a:lnTo>
                      <a:pt x="881" y="1520"/>
                    </a:lnTo>
                    <a:lnTo>
                      <a:pt x="1078" y="1481"/>
                    </a:lnTo>
                    <a:lnTo>
                      <a:pt x="1082" y="1481"/>
                    </a:lnTo>
                    <a:lnTo>
                      <a:pt x="1092" y="1479"/>
                    </a:lnTo>
                    <a:lnTo>
                      <a:pt x="1108" y="1474"/>
                    </a:lnTo>
                    <a:lnTo>
                      <a:pt x="1128" y="1465"/>
                    </a:lnTo>
                    <a:lnTo>
                      <a:pt x="1146" y="1452"/>
                    </a:lnTo>
                    <a:lnTo>
                      <a:pt x="1163" y="1434"/>
                    </a:lnTo>
                    <a:lnTo>
                      <a:pt x="1175" y="1409"/>
                    </a:lnTo>
                    <a:lnTo>
                      <a:pt x="1182" y="1376"/>
                    </a:lnTo>
                    <a:lnTo>
                      <a:pt x="1181" y="1333"/>
                    </a:lnTo>
                    <a:lnTo>
                      <a:pt x="1171" y="1282"/>
                    </a:lnTo>
                    <a:lnTo>
                      <a:pt x="1157" y="1226"/>
                    </a:lnTo>
                    <a:lnTo>
                      <a:pt x="1139" y="1168"/>
                    </a:lnTo>
                    <a:lnTo>
                      <a:pt x="1121" y="1112"/>
                    </a:lnTo>
                    <a:lnTo>
                      <a:pt x="1103" y="1061"/>
                    </a:lnTo>
                    <a:lnTo>
                      <a:pt x="1088" y="1020"/>
                    </a:lnTo>
                    <a:lnTo>
                      <a:pt x="1078" y="991"/>
                    </a:lnTo>
                    <a:lnTo>
                      <a:pt x="1072" y="977"/>
                    </a:lnTo>
                    <a:lnTo>
                      <a:pt x="1064" y="959"/>
                    </a:lnTo>
                    <a:lnTo>
                      <a:pt x="1053" y="936"/>
                    </a:lnTo>
                    <a:lnTo>
                      <a:pt x="1040" y="909"/>
                    </a:lnTo>
                    <a:lnTo>
                      <a:pt x="1024" y="878"/>
                    </a:lnTo>
                    <a:lnTo>
                      <a:pt x="1007" y="845"/>
                    </a:lnTo>
                    <a:lnTo>
                      <a:pt x="987" y="809"/>
                    </a:lnTo>
                    <a:lnTo>
                      <a:pt x="966" y="772"/>
                    </a:lnTo>
                    <a:lnTo>
                      <a:pt x="944" y="733"/>
                    </a:lnTo>
                    <a:lnTo>
                      <a:pt x="919" y="693"/>
                    </a:lnTo>
                    <a:lnTo>
                      <a:pt x="894" y="653"/>
                    </a:lnTo>
                    <a:lnTo>
                      <a:pt x="867" y="613"/>
                    </a:lnTo>
                    <a:lnTo>
                      <a:pt x="841" y="572"/>
                    </a:lnTo>
                    <a:lnTo>
                      <a:pt x="813" y="534"/>
                    </a:lnTo>
                    <a:lnTo>
                      <a:pt x="785" y="496"/>
                    </a:lnTo>
                    <a:lnTo>
                      <a:pt x="757" y="461"/>
                    </a:lnTo>
                    <a:lnTo>
                      <a:pt x="729" y="426"/>
                    </a:lnTo>
                    <a:lnTo>
                      <a:pt x="703" y="395"/>
                    </a:lnTo>
                    <a:lnTo>
                      <a:pt x="677" y="365"/>
                    </a:lnTo>
                    <a:lnTo>
                      <a:pt x="653" y="336"/>
                    </a:lnTo>
                    <a:lnTo>
                      <a:pt x="629" y="309"/>
                    </a:lnTo>
                    <a:lnTo>
                      <a:pt x="608" y="284"/>
                    </a:lnTo>
                    <a:lnTo>
                      <a:pt x="588" y="262"/>
                    </a:lnTo>
                    <a:lnTo>
                      <a:pt x="570" y="240"/>
                    </a:lnTo>
                    <a:lnTo>
                      <a:pt x="554" y="222"/>
                    </a:lnTo>
                    <a:lnTo>
                      <a:pt x="539" y="205"/>
                    </a:lnTo>
                    <a:lnTo>
                      <a:pt x="526" y="192"/>
                    </a:lnTo>
                    <a:lnTo>
                      <a:pt x="516" y="180"/>
                    </a:lnTo>
                    <a:lnTo>
                      <a:pt x="507" y="170"/>
                    </a:lnTo>
                    <a:lnTo>
                      <a:pt x="501" y="164"/>
                    </a:lnTo>
                    <a:lnTo>
                      <a:pt x="496" y="160"/>
                    </a:lnTo>
                    <a:lnTo>
                      <a:pt x="495" y="159"/>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99"/>
              <p:cNvSpPr>
                <a:spLocks/>
              </p:cNvSpPr>
              <p:nvPr/>
            </p:nvSpPr>
            <p:spPr bwMode="auto">
              <a:xfrm>
                <a:off x="4613" y="1599"/>
                <a:ext cx="346" cy="495"/>
              </a:xfrm>
              <a:custGeom>
                <a:avLst/>
                <a:gdLst>
                  <a:gd name="T0" fmla="*/ 5 w 1040"/>
                  <a:gd name="T1" fmla="*/ 0 h 1485"/>
                  <a:gd name="T2" fmla="*/ 1 w 1040"/>
                  <a:gd name="T3" fmla="*/ 4 h 1485"/>
                  <a:gd name="T4" fmla="*/ 0 w 1040"/>
                  <a:gd name="T5" fmla="*/ 11 h 1485"/>
                  <a:gd name="T6" fmla="*/ 2 w 1040"/>
                  <a:gd name="T7" fmla="*/ 19 h 1485"/>
                  <a:gd name="T8" fmla="*/ 6 w 1040"/>
                  <a:gd name="T9" fmla="*/ 31 h 1485"/>
                  <a:gd name="T10" fmla="*/ 12 w 1040"/>
                  <a:gd name="T11" fmla="*/ 46 h 1485"/>
                  <a:gd name="T12" fmla="*/ 17 w 1040"/>
                  <a:gd name="T13" fmla="*/ 60 h 1485"/>
                  <a:gd name="T14" fmla="*/ 22 w 1040"/>
                  <a:gd name="T15" fmla="*/ 71 h 1485"/>
                  <a:gd name="T16" fmla="*/ 25 w 1040"/>
                  <a:gd name="T17" fmla="*/ 77 h 1485"/>
                  <a:gd name="T18" fmla="*/ 31 w 1040"/>
                  <a:gd name="T19" fmla="*/ 87 h 1485"/>
                  <a:gd name="T20" fmla="*/ 38 w 1040"/>
                  <a:gd name="T21" fmla="*/ 100 h 1485"/>
                  <a:gd name="T22" fmla="*/ 46 w 1040"/>
                  <a:gd name="T23" fmla="*/ 112 h 1485"/>
                  <a:gd name="T24" fmla="*/ 54 w 1040"/>
                  <a:gd name="T25" fmla="*/ 123 h 1485"/>
                  <a:gd name="T26" fmla="*/ 59 w 1040"/>
                  <a:gd name="T27" fmla="*/ 130 h 1485"/>
                  <a:gd name="T28" fmla="*/ 65 w 1040"/>
                  <a:gd name="T29" fmla="*/ 137 h 1485"/>
                  <a:gd name="T30" fmla="*/ 69 w 1040"/>
                  <a:gd name="T31" fmla="*/ 144 h 1485"/>
                  <a:gd name="T32" fmla="*/ 75 w 1040"/>
                  <a:gd name="T33" fmla="*/ 150 h 1485"/>
                  <a:gd name="T34" fmla="*/ 80 w 1040"/>
                  <a:gd name="T35" fmla="*/ 155 h 1485"/>
                  <a:gd name="T36" fmla="*/ 86 w 1040"/>
                  <a:gd name="T37" fmla="*/ 159 h 1485"/>
                  <a:gd name="T38" fmla="*/ 92 w 1040"/>
                  <a:gd name="T39" fmla="*/ 161 h 1485"/>
                  <a:gd name="T40" fmla="*/ 98 w 1040"/>
                  <a:gd name="T41" fmla="*/ 163 h 1485"/>
                  <a:gd name="T42" fmla="*/ 103 w 1040"/>
                  <a:gd name="T43" fmla="*/ 165 h 1485"/>
                  <a:gd name="T44" fmla="*/ 107 w 1040"/>
                  <a:gd name="T45" fmla="*/ 165 h 1485"/>
                  <a:gd name="T46" fmla="*/ 110 w 1040"/>
                  <a:gd name="T47" fmla="*/ 164 h 1485"/>
                  <a:gd name="T48" fmla="*/ 113 w 1040"/>
                  <a:gd name="T49" fmla="*/ 161 h 1485"/>
                  <a:gd name="T50" fmla="*/ 115 w 1040"/>
                  <a:gd name="T51" fmla="*/ 155 h 1485"/>
                  <a:gd name="T52" fmla="*/ 114 w 1040"/>
                  <a:gd name="T53" fmla="*/ 145 h 1485"/>
                  <a:gd name="T54" fmla="*/ 112 w 1040"/>
                  <a:gd name="T55" fmla="*/ 136 h 1485"/>
                  <a:gd name="T56" fmla="*/ 108 w 1040"/>
                  <a:gd name="T57" fmla="*/ 125 h 1485"/>
                  <a:gd name="T58" fmla="*/ 103 w 1040"/>
                  <a:gd name="T59" fmla="*/ 112 h 1485"/>
                  <a:gd name="T60" fmla="*/ 97 w 1040"/>
                  <a:gd name="T61" fmla="*/ 99 h 1485"/>
                  <a:gd name="T62" fmla="*/ 92 w 1040"/>
                  <a:gd name="T63" fmla="*/ 87 h 1485"/>
                  <a:gd name="T64" fmla="*/ 87 w 1040"/>
                  <a:gd name="T65" fmla="*/ 78 h 1485"/>
                  <a:gd name="T66" fmla="*/ 80 w 1040"/>
                  <a:gd name="T67" fmla="*/ 68 h 1485"/>
                  <a:gd name="T68" fmla="*/ 73 w 1040"/>
                  <a:gd name="T69" fmla="*/ 58 h 1485"/>
                  <a:gd name="T70" fmla="*/ 66 w 1040"/>
                  <a:gd name="T71" fmla="*/ 49 h 1485"/>
                  <a:gd name="T72" fmla="*/ 61 w 1040"/>
                  <a:gd name="T73" fmla="*/ 43 h 1485"/>
                  <a:gd name="T74" fmla="*/ 57 w 1040"/>
                  <a:gd name="T75" fmla="*/ 40 h 1485"/>
                  <a:gd name="T76" fmla="*/ 51 w 1040"/>
                  <a:gd name="T77" fmla="*/ 34 h 1485"/>
                  <a:gd name="T78" fmla="*/ 43 w 1040"/>
                  <a:gd name="T79" fmla="*/ 26 h 1485"/>
                  <a:gd name="T80" fmla="*/ 35 w 1040"/>
                  <a:gd name="T81" fmla="*/ 17 h 1485"/>
                  <a:gd name="T82" fmla="*/ 27 w 1040"/>
                  <a:gd name="T83" fmla="*/ 10 h 1485"/>
                  <a:gd name="T84" fmla="*/ 22 w 1040"/>
                  <a:gd name="T85" fmla="*/ 5 h 1485"/>
                  <a:gd name="T86" fmla="*/ 14 w 1040"/>
                  <a:gd name="T87" fmla="*/ 2 h 1485"/>
                  <a:gd name="T88" fmla="*/ 8 w 1040"/>
                  <a:gd name="T89" fmla="*/ 0 h 14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1485"/>
                  <a:gd name="T137" fmla="*/ 1040 w 1040"/>
                  <a:gd name="T138" fmla="*/ 1485 h 14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1485">
                    <a:moveTo>
                      <a:pt x="56" y="0"/>
                    </a:moveTo>
                    <a:lnTo>
                      <a:pt x="53" y="1"/>
                    </a:lnTo>
                    <a:lnTo>
                      <a:pt x="45" y="4"/>
                    </a:lnTo>
                    <a:lnTo>
                      <a:pt x="36" y="11"/>
                    </a:lnTo>
                    <a:lnTo>
                      <a:pt x="24" y="20"/>
                    </a:lnTo>
                    <a:lnTo>
                      <a:pt x="13" y="33"/>
                    </a:lnTo>
                    <a:lnTo>
                      <a:pt x="4" y="49"/>
                    </a:lnTo>
                    <a:lnTo>
                      <a:pt x="0" y="70"/>
                    </a:lnTo>
                    <a:lnTo>
                      <a:pt x="0" y="95"/>
                    </a:lnTo>
                    <a:lnTo>
                      <a:pt x="3" y="112"/>
                    </a:lnTo>
                    <a:lnTo>
                      <a:pt x="10" y="136"/>
                    </a:lnTo>
                    <a:lnTo>
                      <a:pt x="19" y="167"/>
                    </a:lnTo>
                    <a:lnTo>
                      <a:pt x="30" y="202"/>
                    </a:lnTo>
                    <a:lnTo>
                      <a:pt x="43" y="240"/>
                    </a:lnTo>
                    <a:lnTo>
                      <a:pt x="58" y="283"/>
                    </a:lnTo>
                    <a:lnTo>
                      <a:pt x="74" y="328"/>
                    </a:lnTo>
                    <a:lnTo>
                      <a:pt x="90" y="372"/>
                    </a:lnTo>
                    <a:lnTo>
                      <a:pt x="107" y="418"/>
                    </a:lnTo>
                    <a:lnTo>
                      <a:pt x="124" y="463"/>
                    </a:lnTo>
                    <a:lnTo>
                      <a:pt x="140" y="505"/>
                    </a:lnTo>
                    <a:lnTo>
                      <a:pt x="156" y="544"/>
                    </a:lnTo>
                    <a:lnTo>
                      <a:pt x="170" y="581"/>
                    </a:lnTo>
                    <a:lnTo>
                      <a:pt x="183" y="611"/>
                    </a:lnTo>
                    <a:lnTo>
                      <a:pt x="194" y="637"/>
                    </a:lnTo>
                    <a:lnTo>
                      <a:pt x="202" y="655"/>
                    </a:lnTo>
                    <a:lnTo>
                      <a:pt x="212" y="672"/>
                    </a:lnTo>
                    <a:lnTo>
                      <a:pt x="224" y="695"/>
                    </a:lnTo>
                    <a:lnTo>
                      <a:pt x="239" y="722"/>
                    </a:lnTo>
                    <a:lnTo>
                      <a:pt x="257" y="753"/>
                    </a:lnTo>
                    <a:lnTo>
                      <a:pt x="277" y="787"/>
                    </a:lnTo>
                    <a:lnTo>
                      <a:pt x="298" y="823"/>
                    </a:lnTo>
                    <a:lnTo>
                      <a:pt x="320" y="860"/>
                    </a:lnTo>
                    <a:lnTo>
                      <a:pt x="344" y="898"/>
                    </a:lnTo>
                    <a:lnTo>
                      <a:pt x="368" y="938"/>
                    </a:lnTo>
                    <a:lnTo>
                      <a:pt x="393" y="976"/>
                    </a:lnTo>
                    <a:lnTo>
                      <a:pt x="417" y="1012"/>
                    </a:lnTo>
                    <a:lnTo>
                      <a:pt x="440" y="1047"/>
                    </a:lnTo>
                    <a:lnTo>
                      <a:pt x="463" y="1080"/>
                    </a:lnTo>
                    <a:lnTo>
                      <a:pt x="484" y="1109"/>
                    </a:lnTo>
                    <a:lnTo>
                      <a:pt x="503" y="1134"/>
                    </a:lnTo>
                    <a:lnTo>
                      <a:pt x="520" y="1155"/>
                    </a:lnTo>
                    <a:lnTo>
                      <a:pt x="536" y="1173"/>
                    </a:lnTo>
                    <a:lnTo>
                      <a:pt x="551" y="1192"/>
                    </a:lnTo>
                    <a:lnTo>
                      <a:pt x="567" y="1212"/>
                    </a:lnTo>
                    <a:lnTo>
                      <a:pt x="582" y="1231"/>
                    </a:lnTo>
                    <a:lnTo>
                      <a:pt x="597" y="1251"/>
                    </a:lnTo>
                    <a:lnTo>
                      <a:pt x="612" y="1272"/>
                    </a:lnTo>
                    <a:lnTo>
                      <a:pt x="626" y="1292"/>
                    </a:lnTo>
                    <a:lnTo>
                      <a:pt x="641" y="1311"/>
                    </a:lnTo>
                    <a:lnTo>
                      <a:pt x="657" y="1329"/>
                    </a:lnTo>
                    <a:lnTo>
                      <a:pt x="673" y="1347"/>
                    </a:lnTo>
                    <a:lnTo>
                      <a:pt x="689" y="1364"/>
                    </a:lnTo>
                    <a:lnTo>
                      <a:pt x="706" y="1380"/>
                    </a:lnTo>
                    <a:lnTo>
                      <a:pt x="723" y="1394"/>
                    </a:lnTo>
                    <a:lnTo>
                      <a:pt x="740" y="1407"/>
                    </a:lnTo>
                    <a:lnTo>
                      <a:pt x="759" y="1418"/>
                    </a:lnTo>
                    <a:lnTo>
                      <a:pt x="778" y="1427"/>
                    </a:lnTo>
                    <a:lnTo>
                      <a:pt x="797" y="1434"/>
                    </a:lnTo>
                    <a:lnTo>
                      <a:pt x="817" y="1442"/>
                    </a:lnTo>
                    <a:lnTo>
                      <a:pt x="835" y="1449"/>
                    </a:lnTo>
                    <a:lnTo>
                      <a:pt x="853" y="1456"/>
                    </a:lnTo>
                    <a:lnTo>
                      <a:pt x="870" y="1462"/>
                    </a:lnTo>
                    <a:lnTo>
                      <a:pt x="886" y="1468"/>
                    </a:lnTo>
                    <a:lnTo>
                      <a:pt x="902" y="1472"/>
                    </a:lnTo>
                    <a:lnTo>
                      <a:pt x="916" y="1477"/>
                    </a:lnTo>
                    <a:lnTo>
                      <a:pt x="930" y="1481"/>
                    </a:lnTo>
                    <a:lnTo>
                      <a:pt x="943" y="1483"/>
                    </a:lnTo>
                    <a:lnTo>
                      <a:pt x="956" y="1484"/>
                    </a:lnTo>
                    <a:lnTo>
                      <a:pt x="966" y="1485"/>
                    </a:lnTo>
                    <a:lnTo>
                      <a:pt x="977" y="1484"/>
                    </a:lnTo>
                    <a:lnTo>
                      <a:pt x="986" y="1483"/>
                    </a:lnTo>
                    <a:lnTo>
                      <a:pt x="994" y="1480"/>
                    </a:lnTo>
                    <a:lnTo>
                      <a:pt x="1000" y="1476"/>
                    </a:lnTo>
                    <a:lnTo>
                      <a:pt x="1012" y="1465"/>
                    </a:lnTo>
                    <a:lnTo>
                      <a:pt x="1022" y="1451"/>
                    </a:lnTo>
                    <a:lnTo>
                      <a:pt x="1029" y="1435"/>
                    </a:lnTo>
                    <a:lnTo>
                      <a:pt x="1035" y="1416"/>
                    </a:lnTo>
                    <a:lnTo>
                      <a:pt x="1039" y="1394"/>
                    </a:lnTo>
                    <a:lnTo>
                      <a:pt x="1040" y="1367"/>
                    </a:lnTo>
                    <a:lnTo>
                      <a:pt x="1038" y="1336"/>
                    </a:lnTo>
                    <a:lnTo>
                      <a:pt x="1033" y="1302"/>
                    </a:lnTo>
                    <a:lnTo>
                      <a:pt x="1029" y="1282"/>
                    </a:lnTo>
                    <a:lnTo>
                      <a:pt x="1023" y="1257"/>
                    </a:lnTo>
                    <a:lnTo>
                      <a:pt x="1014" y="1228"/>
                    </a:lnTo>
                    <a:lnTo>
                      <a:pt x="1004" y="1196"/>
                    </a:lnTo>
                    <a:lnTo>
                      <a:pt x="992" y="1161"/>
                    </a:lnTo>
                    <a:lnTo>
                      <a:pt x="978" y="1125"/>
                    </a:lnTo>
                    <a:lnTo>
                      <a:pt x="963" y="1087"/>
                    </a:lnTo>
                    <a:lnTo>
                      <a:pt x="948" y="1046"/>
                    </a:lnTo>
                    <a:lnTo>
                      <a:pt x="932" y="1007"/>
                    </a:lnTo>
                    <a:lnTo>
                      <a:pt x="915" y="966"/>
                    </a:lnTo>
                    <a:lnTo>
                      <a:pt x="898" y="927"/>
                    </a:lnTo>
                    <a:lnTo>
                      <a:pt x="881" y="889"/>
                    </a:lnTo>
                    <a:lnTo>
                      <a:pt x="864" y="852"/>
                    </a:lnTo>
                    <a:lnTo>
                      <a:pt x="848" y="817"/>
                    </a:lnTo>
                    <a:lnTo>
                      <a:pt x="833" y="785"/>
                    </a:lnTo>
                    <a:lnTo>
                      <a:pt x="818" y="756"/>
                    </a:lnTo>
                    <a:lnTo>
                      <a:pt x="802" y="728"/>
                    </a:lnTo>
                    <a:lnTo>
                      <a:pt x="785" y="700"/>
                    </a:lnTo>
                    <a:lnTo>
                      <a:pt x="766" y="670"/>
                    </a:lnTo>
                    <a:lnTo>
                      <a:pt x="745" y="640"/>
                    </a:lnTo>
                    <a:lnTo>
                      <a:pt x="724" y="609"/>
                    </a:lnTo>
                    <a:lnTo>
                      <a:pt x="702" y="579"/>
                    </a:lnTo>
                    <a:lnTo>
                      <a:pt x="680" y="550"/>
                    </a:lnTo>
                    <a:lnTo>
                      <a:pt x="658" y="521"/>
                    </a:lnTo>
                    <a:lnTo>
                      <a:pt x="637" y="493"/>
                    </a:lnTo>
                    <a:lnTo>
                      <a:pt x="616" y="468"/>
                    </a:lnTo>
                    <a:lnTo>
                      <a:pt x="596" y="444"/>
                    </a:lnTo>
                    <a:lnTo>
                      <a:pt x="578" y="423"/>
                    </a:lnTo>
                    <a:lnTo>
                      <a:pt x="561" y="404"/>
                    </a:lnTo>
                    <a:lnTo>
                      <a:pt x="546" y="388"/>
                    </a:lnTo>
                    <a:lnTo>
                      <a:pt x="533" y="375"/>
                    </a:lnTo>
                    <a:lnTo>
                      <a:pt x="523" y="367"/>
                    </a:lnTo>
                    <a:lnTo>
                      <a:pt x="513" y="357"/>
                    </a:lnTo>
                    <a:lnTo>
                      <a:pt x="499" y="345"/>
                    </a:lnTo>
                    <a:lnTo>
                      <a:pt x="482" y="327"/>
                    </a:lnTo>
                    <a:lnTo>
                      <a:pt x="462" y="306"/>
                    </a:lnTo>
                    <a:lnTo>
                      <a:pt x="439" y="284"/>
                    </a:lnTo>
                    <a:lnTo>
                      <a:pt x="416" y="260"/>
                    </a:lnTo>
                    <a:lnTo>
                      <a:pt x="392" y="233"/>
                    </a:lnTo>
                    <a:lnTo>
                      <a:pt x="366" y="206"/>
                    </a:lnTo>
                    <a:lnTo>
                      <a:pt x="341" y="181"/>
                    </a:lnTo>
                    <a:lnTo>
                      <a:pt x="315" y="154"/>
                    </a:lnTo>
                    <a:lnTo>
                      <a:pt x="291" y="130"/>
                    </a:lnTo>
                    <a:lnTo>
                      <a:pt x="267" y="108"/>
                    </a:lnTo>
                    <a:lnTo>
                      <a:pt x="246" y="87"/>
                    </a:lnTo>
                    <a:lnTo>
                      <a:pt x="226" y="70"/>
                    </a:lnTo>
                    <a:lnTo>
                      <a:pt x="210" y="58"/>
                    </a:lnTo>
                    <a:lnTo>
                      <a:pt x="196" y="49"/>
                    </a:lnTo>
                    <a:lnTo>
                      <a:pt x="173" y="37"/>
                    </a:lnTo>
                    <a:lnTo>
                      <a:pt x="148" y="28"/>
                    </a:lnTo>
                    <a:lnTo>
                      <a:pt x="125" y="19"/>
                    </a:lnTo>
                    <a:lnTo>
                      <a:pt x="103" y="12"/>
                    </a:lnTo>
                    <a:lnTo>
                      <a:pt x="83" y="7"/>
                    </a:lnTo>
                    <a:lnTo>
                      <a:pt x="69" y="3"/>
                    </a:lnTo>
                    <a:lnTo>
                      <a:pt x="59" y="1"/>
                    </a:lnTo>
                    <a:lnTo>
                      <a:pt x="56" y="0"/>
                    </a:lnTo>
                    <a:close/>
                  </a:path>
                </a:pathLst>
              </a:custGeom>
              <a:solidFill>
                <a:srgbClr val="C6C6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00"/>
              <p:cNvSpPr>
                <a:spLocks/>
              </p:cNvSpPr>
              <p:nvPr/>
            </p:nvSpPr>
            <p:spPr bwMode="auto">
              <a:xfrm>
                <a:off x="4674" y="2165"/>
                <a:ext cx="459" cy="45"/>
              </a:xfrm>
              <a:custGeom>
                <a:avLst/>
                <a:gdLst>
                  <a:gd name="T0" fmla="*/ 2 w 1378"/>
                  <a:gd name="T1" fmla="*/ 3 h 135"/>
                  <a:gd name="T2" fmla="*/ 0 w 1378"/>
                  <a:gd name="T3" fmla="*/ 5 h 135"/>
                  <a:gd name="T4" fmla="*/ 1 w 1378"/>
                  <a:gd name="T5" fmla="*/ 6 h 135"/>
                  <a:gd name="T6" fmla="*/ 3 w 1378"/>
                  <a:gd name="T7" fmla="*/ 8 h 135"/>
                  <a:gd name="T8" fmla="*/ 7 w 1378"/>
                  <a:gd name="T9" fmla="*/ 9 h 135"/>
                  <a:gd name="T10" fmla="*/ 13 w 1378"/>
                  <a:gd name="T11" fmla="*/ 10 h 135"/>
                  <a:gd name="T12" fmla="*/ 20 w 1378"/>
                  <a:gd name="T13" fmla="*/ 11 h 135"/>
                  <a:gd name="T14" fmla="*/ 27 w 1378"/>
                  <a:gd name="T15" fmla="*/ 12 h 135"/>
                  <a:gd name="T16" fmla="*/ 36 w 1378"/>
                  <a:gd name="T17" fmla="*/ 13 h 135"/>
                  <a:gd name="T18" fmla="*/ 45 w 1378"/>
                  <a:gd name="T19" fmla="*/ 14 h 135"/>
                  <a:gd name="T20" fmla="*/ 54 w 1378"/>
                  <a:gd name="T21" fmla="*/ 14 h 135"/>
                  <a:gd name="T22" fmla="*/ 64 w 1378"/>
                  <a:gd name="T23" fmla="*/ 14 h 135"/>
                  <a:gd name="T24" fmla="*/ 73 w 1378"/>
                  <a:gd name="T25" fmla="*/ 15 h 135"/>
                  <a:gd name="T26" fmla="*/ 81 w 1378"/>
                  <a:gd name="T27" fmla="*/ 15 h 135"/>
                  <a:gd name="T28" fmla="*/ 89 w 1378"/>
                  <a:gd name="T29" fmla="*/ 15 h 135"/>
                  <a:gd name="T30" fmla="*/ 96 w 1378"/>
                  <a:gd name="T31" fmla="*/ 15 h 135"/>
                  <a:gd name="T32" fmla="*/ 105 w 1378"/>
                  <a:gd name="T33" fmla="*/ 14 h 135"/>
                  <a:gd name="T34" fmla="*/ 114 w 1378"/>
                  <a:gd name="T35" fmla="*/ 14 h 135"/>
                  <a:gd name="T36" fmla="*/ 123 w 1378"/>
                  <a:gd name="T37" fmla="*/ 15 h 135"/>
                  <a:gd name="T38" fmla="*/ 130 w 1378"/>
                  <a:gd name="T39" fmla="*/ 15 h 135"/>
                  <a:gd name="T40" fmla="*/ 136 w 1378"/>
                  <a:gd name="T41" fmla="*/ 15 h 135"/>
                  <a:gd name="T42" fmla="*/ 141 w 1378"/>
                  <a:gd name="T43" fmla="*/ 15 h 135"/>
                  <a:gd name="T44" fmla="*/ 145 w 1378"/>
                  <a:gd name="T45" fmla="*/ 15 h 135"/>
                  <a:gd name="T46" fmla="*/ 148 w 1378"/>
                  <a:gd name="T47" fmla="*/ 14 h 135"/>
                  <a:gd name="T48" fmla="*/ 150 w 1378"/>
                  <a:gd name="T49" fmla="*/ 13 h 135"/>
                  <a:gd name="T50" fmla="*/ 152 w 1378"/>
                  <a:gd name="T51" fmla="*/ 12 h 135"/>
                  <a:gd name="T52" fmla="*/ 153 w 1378"/>
                  <a:gd name="T53" fmla="*/ 10 h 135"/>
                  <a:gd name="T54" fmla="*/ 153 w 1378"/>
                  <a:gd name="T55" fmla="*/ 9 h 135"/>
                  <a:gd name="T56" fmla="*/ 152 w 1378"/>
                  <a:gd name="T57" fmla="*/ 8 h 135"/>
                  <a:gd name="T58" fmla="*/ 149 w 1378"/>
                  <a:gd name="T59" fmla="*/ 7 h 135"/>
                  <a:gd name="T60" fmla="*/ 144 w 1378"/>
                  <a:gd name="T61" fmla="*/ 6 h 135"/>
                  <a:gd name="T62" fmla="*/ 136 w 1378"/>
                  <a:gd name="T63" fmla="*/ 5 h 135"/>
                  <a:gd name="T64" fmla="*/ 129 w 1378"/>
                  <a:gd name="T65" fmla="*/ 4 h 135"/>
                  <a:gd name="T66" fmla="*/ 123 w 1378"/>
                  <a:gd name="T67" fmla="*/ 4 h 135"/>
                  <a:gd name="T68" fmla="*/ 115 w 1378"/>
                  <a:gd name="T69" fmla="*/ 4 h 135"/>
                  <a:gd name="T70" fmla="*/ 107 w 1378"/>
                  <a:gd name="T71" fmla="*/ 3 h 135"/>
                  <a:gd name="T72" fmla="*/ 97 w 1378"/>
                  <a:gd name="T73" fmla="*/ 2 h 135"/>
                  <a:gd name="T74" fmla="*/ 87 w 1378"/>
                  <a:gd name="T75" fmla="*/ 2 h 135"/>
                  <a:gd name="T76" fmla="*/ 77 w 1378"/>
                  <a:gd name="T77" fmla="*/ 1 h 135"/>
                  <a:gd name="T78" fmla="*/ 67 w 1378"/>
                  <a:gd name="T79" fmla="*/ 1 h 135"/>
                  <a:gd name="T80" fmla="*/ 56 w 1378"/>
                  <a:gd name="T81" fmla="*/ 0 h 135"/>
                  <a:gd name="T82" fmla="*/ 46 w 1378"/>
                  <a:gd name="T83" fmla="*/ 0 h 135"/>
                  <a:gd name="T84" fmla="*/ 37 w 1378"/>
                  <a:gd name="T85" fmla="*/ 0 h 135"/>
                  <a:gd name="T86" fmla="*/ 28 w 1378"/>
                  <a:gd name="T87" fmla="*/ 0 h 135"/>
                  <a:gd name="T88" fmla="*/ 20 w 1378"/>
                  <a:gd name="T89" fmla="*/ 0 h 135"/>
                  <a:gd name="T90" fmla="*/ 14 w 1378"/>
                  <a:gd name="T91" fmla="*/ 0 h 135"/>
                  <a:gd name="T92" fmla="*/ 8 w 1378"/>
                  <a:gd name="T93" fmla="*/ 1 h 135"/>
                  <a:gd name="T94" fmla="*/ 5 w 1378"/>
                  <a:gd name="T95" fmla="*/ 2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8"/>
                  <a:gd name="T145" fmla="*/ 0 h 135"/>
                  <a:gd name="T146" fmla="*/ 1378 w 1378"/>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8" h="135">
                    <a:moveTo>
                      <a:pt x="31" y="18"/>
                    </a:moveTo>
                    <a:lnTo>
                      <a:pt x="15" y="26"/>
                    </a:lnTo>
                    <a:lnTo>
                      <a:pt x="5" y="35"/>
                    </a:lnTo>
                    <a:lnTo>
                      <a:pt x="0" y="43"/>
                    </a:lnTo>
                    <a:lnTo>
                      <a:pt x="0" y="51"/>
                    </a:lnTo>
                    <a:lnTo>
                      <a:pt x="5" y="58"/>
                    </a:lnTo>
                    <a:lnTo>
                      <a:pt x="13" y="65"/>
                    </a:lnTo>
                    <a:lnTo>
                      <a:pt x="26" y="71"/>
                    </a:lnTo>
                    <a:lnTo>
                      <a:pt x="43" y="77"/>
                    </a:lnTo>
                    <a:lnTo>
                      <a:pt x="64" y="84"/>
                    </a:lnTo>
                    <a:lnTo>
                      <a:pt x="88" y="89"/>
                    </a:lnTo>
                    <a:lnTo>
                      <a:pt x="114" y="93"/>
                    </a:lnTo>
                    <a:lnTo>
                      <a:pt x="144" y="99"/>
                    </a:lnTo>
                    <a:lnTo>
                      <a:pt x="176" y="103"/>
                    </a:lnTo>
                    <a:lnTo>
                      <a:pt x="210" y="107"/>
                    </a:lnTo>
                    <a:lnTo>
                      <a:pt x="247" y="110"/>
                    </a:lnTo>
                    <a:lnTo>
                      <a:pt x="284" y="114"/>
                    </a:lnTo>
                    <a:lnTo>
                      <a:pt x="323" y="117"/>
                    </a:lnTo>
                    <a:lnTo>
                      <a:pt x="364" y="120"/>
                    </a:lnTo>
                    <a:lnTo>
                      <a:pt x="405" y="122"/>
                    </a:lnTo>
                    <a:lnTo>
                      <a:pt x="447" y="124"/>
                    </a:lnTo>
                    <a:lnTo>
                      <a:pt x="489" y="126"/>
                    </a:lnTo>
                    <a:lnTo>
                      <a:pt x="531" y="128"/>
                    </a:lnTo>
                    <a:lnTo>
                      <a:pt x="572" y="130"/>
                    </a:lnTo>
                    <a:lnTo>
                      <a:pt x="613" y="131"/>
                    </a:lnTo>
                    <a:lnTo>
                      <a:pt x="654" y="132"/>
                    </a:lnTo>
                    <a:lnTo>
                      <a:pt x="693" y="132"/>
                    </a:lnTo>
                    <a:lnTo>
                      <a:pt x="731" y="133"/>
                    </a:lnTo>
                    <a:lnTo>
                      <a:pt x="768" y="133"/>
                    </a:lnTo>
                    <a:lnTo>
                      <a:pt x="803" y="133"/>
                    </a:lnTo>
                    <a:lnTo>
                      <a:pt x="834" y="132"/>
                    </a:lnTo>
                    <a:lnTo>
                      <a:pt x="864" y="132"/>
                    </a:lnTo>
                    <a:lnTo>
                      <a:pt x="892" y="131"/>
                    </a:lnTo>
                    <a:lnTo>
                      <a:pt x="942" y="130"/>
                    </a:lnTo>
                    <a:lnTo>
                      <a:pt x="989" y="128"/>
                    </a:lnTo>
                    <a:lnTo>
                      <a:pt x="1031" y="128"/>
                    </a:lnTo>
                    <a:lnTo>
                      <a:pt x="1071" y="130"/>
                    </a:lnTo>
                    <a:lnTo>
                      <a:pt x="1109" y="131"/>
                    </a:lnTo>
                    <a:lnTo>
                      <a:pt x="1143" y="132"/>
                    </a:lnTo>
                    <a:lnTo>
                      <a:pt x="1174" y="133"/>
                    </a:lnTo>
                    <a:lnTo>
                      <a:pt x="1203" y="134"/>
                    </a:lnTo>
                    <a:lnTo>
                      <a:pt x="1229" y="134"/>
                    </a:lnTo>
                    <a:lnTo>
                      <a:pt x="1252" y="135"/>
                    </a:lnTo>
                    <a:lnTo>
                      <a:pt x="1273" y="135"/>
                    </a:lnTo>
                    <a:lnTo>
                      <a:pt x="1291" y="134"/>
                    </a:lnTo>
                    <a:lnTo>
                      <a:pt x="1307" y="132"/>
                    </a:lnTo>
                    <a:lnTo>
                      <a:pt x="1322" y="130"/>
                    </a:lnTo>
                    <a:lnTo>
                      <a:pt x="1334" y="126"/>
                    </a:lnTo>
                    <a:lnTo>
                      <a:pt x="1344" y="121"/>
                    </a:lnTo>
                    <a:lnTo>
                      <a:pt x="1353" y="116"/>
                    </a:lnTo>
                    <a:lnTo>
                      <a:pt x="1361" y="110"/>
                    </a:lnTo>
                    <a:lnTo>
                      <a:pt x="1368" y="104"/>
                    </a:lnTo>
                    <a:lnTo>
                      <a:pt x="1373" y="99"/>
                    </a:lnTo>
                    <a:lnTo>
                      <a:pt x="1377" y="93"/>
                    </a:lnTo>
                    <a:lnTo>
                      <a:pt x="1378" y="88"/>
                    </a:lnTo>
                    <a:lnTo>
                      <a:pt x="1376" y="83"/>
                    </a:lnTo>
                    <a:lnTo>
                      <a:pt x="1372" y="77"/>
                    </a:lnTo>
                    <a:lnTo>
                      <a:pt x="1365" y="73"/>
                    </a:lnTo>
                    <a:lnTo>
                      <a:pt x="1353" y="68"/>
                    </a:lnTo>
                    <a:lnTo>
                      <a:pt x="1338" y="63"/>
                    </a:lnTo>
                    <a:lnTo>
                      <a:pt x="1318" y="58"/>
                    </a:lnTo>
                    <a:lnTo>
                      <a:pt x="1293" y="54"/>
                    </a:lnTo>
                    <a:lnTo>
                      <a:pt x="1264" y="50"/>
                    </a:lnTo>
                    <a:lnTo>
                      <a:pt x="1229" y="46"/>
                    </a:lnTo>
                    <a:lnTo>
                      <a:pt x="1187" y="42"/>
                    </a:lnTo>
                    <a:lnTo>
                      <a:pt x="1164" y="40"/>
                    </a:lnTo>
                    <a:lnTo>
                      <a:pt x="1136" y="38"/>
                    </a:lnTo>
                    <a:lnTo>
                      <a:pt x="1106" y="36"/>
                    </a:lnTo>
                    <a:lnTo>
                      <a:pt x="1074" y="34"/>
                    </a:lnTo>
                    <a:lnTo>
                      <a:pt x="1038" y="32"/>
                    </a:lnTo>
                    <a:lnTo>
                      <a:pt x="1001" y="29"/>
                    </a:lnTo>
                    <a:lnTo>
                      <a:pt x="961" y="26"/>
                    </a:lnTo>
                    <a:lnTo>
                      <a:pt x="919" y="23"/>
                    </a:lnTo>
                    <a:lnTo>
                      <a:pt x="877" y="21"/>
                    </a:lnTo>
                    <a:lnTo>
                      <a:pt x="833" y="19"/>
                    </a:lnTo>
                    <a:lnTo>
                      <a:pt x="788" y="17"/>
                    </a:lnTo>
                    <a:lnTo>
                      <a:pt x="742" y="14"/>
                    </a:lnTo>
                    <a:lnTo>
                      <a:pt x="695" y="12"/>
                    </a:lnTo>
                    <a:lnTo>
                      <a:pt x="649" y="9"/>
                    </a:lnTo>
                    <a:lnTo>
                      <a:pt x="602" y="7"/>
                    </a:lnTo>
                    <a:lnTo>
                      <a:pt x="555" y="6"/>
                    </a:lnTo>
                    <a:lnTo>
                      <a:pt x="508" y="4"/>
                    </a:lnTo>
                    <a:lnTo>
                      <a:pt x="464" y="3"/>
                    </a:lnTo>
                    <a:lnTo>
                      <a:pt x="418" y="2"/>
                    </a:lnTo>
                    <a:lnTo>
                      <a:pt x="375" y="1"/>
                    </a:lnTo>
                    <a:lnTo>
                      <a:pt x="333" y="0"/>
                    </a:lnTo>
                    <a:lnTo>
                      <a:pt x="293" y="0"/>
                    </a:lnTo>
                    <a:lnTo>
                      <a:pt x="253" y="0"/>
                    </a:lnTo>
                    <a:lnTo>
                      <a:pt x="217" y="0"/>
                    </a:lnTo>
                    <a:lnTo>
                      <a:pt x="183" y="1"/>
                    </a:lnTo>
                    <a:lnTo>
                      <a:pt x="151" y="2"/>
                    </a:lnTo>
                    <a:lnTo>
                      <a:pt x="123" y="3"/>
                    </a:lnTo>
                    <a:lnTo>
                      <a:pt x="97" y="5"/>
                    </a:lnTo>
                    <a:lnTo>
                      <a:pt x="75" y="7"/>
                    </a:lnTo>
                    <a:lnTo>
                      <a:pt x="57" y="10"/>
                    </a:lnTo>
                    <a:lnTo>
                      <a:pt x="42" y="14"/>
                    </a:lnTo>
                    <a:lnTo>
                      <a:pt x="31" y="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01"/>
              <p:cNvSpPr>
                <a:spLocks/>
              </p:cNvSpPr>
              <p:nvPr/>
            </p:nvSpPr>
            <p:spPr bwMode="auto">
              <a:xfrm>
                <a:off x="4721" y="1761"/>
                <a:ext cx="198" cy="119"/>
              </a:xfrm>
              <a:custGeom>
                <a:avLst/>
                <a:gdLst>
                  <a:gd name="T0" fmla="*/ 66 w 593"/>
                  <a:gd name="T1" fmla="*/ 0 h 358"/>
                  <a:gd name="T2" fmla="*/ 0 w 593"/>
                  <a:gd name="T3" fmla="*/ 40 h 358"/>
                  <a:gd name="T4" fmla="*/ 66 w 593"/>
                  <a:gd name="T5" fmla="*/ 0 h 358"/>
                  <a:gd name="T6" fmla="*/ 0 60000 65536"/>
                  <a:gd name="T7" fmla="*/ 0 60000 65536"/>
                  <a:gd name="T8" fmla="*/ 0 60000 65536"/>
                  <a:gd name="T9" fmla="*/ 0 w 593"/>
                  <a:gd name="T10" fmla="*/ 0 h 358"/>
                  <a:gd name="T11" fmla="*/ 593 w 593"/>
                  <a:gd name="T12" fmla="*/ 358 h 358"/>
                </a:gdLst>
                <a:ahLst/>
                <a:cxnLst>
                  <a:cxn ang="T6">
                    <a:pos x="T0" y="T1"/>
                  </a:cxn>
                  <a:cxn ang="T7">
                    <a:pos x="T2" y="T3"/>
                  </a:cxn>
                  <a:cxn ang="T8">
                    <a:pos x="T4" y="T5"/>
                  </a:cxn>
                </a:cxnLst>
                <a:rect l="T9" t="T10" r="T11" b="T12"/>
                <a:pathLst>
                  <a:path w="593" h="358">
                    <a:moveTo>
                      <a:pt x="593" y="0"/>
                    </a:moveTo>
                    <a:lnTo>
                      <a:pt x="0" y="358"/>
                    </a:lnTo>
                    <a:lnTo>
                      <a:pt x="593"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02"/>
              <p:cNvSpPr>
                <a:spLocks/>
              </p:cNvSpPr>
              <p:nvPr/>
            </p:nvSpPr>
            <p:spPr bwMode="auto">
              <a:xfrm>
                <a:off x="4720" y="1751"/>
                <a:ext cx="210" cy="138"/>
              </a:xfrm>
              <a:custGeom>
                <a:avLst/>
                <a:gdLst>
                  <a:gd name="T0" fmla="*/ 69 w 632"/>
                  <a:gd name="T1" fmla="*/ 0 h 413"/>
                  <a:gd name="T2" fmla="*/ 0 w 632"/>
                  <a:gd name="T3" fmla="*/ 42 h 413"/>
                  <a:gd name="T4" fmla="*/ 2 w 632"/>
                  <a:gd name="T5" fmla="*/ 46 h 413"/>
                  <a:gd name="T6" fmla="*/ 70 w 632"/>
                  <a:gd name="T7" fmla="*/ 1 h 413"/>
                  <a:gd name="T8" fmla="*/ 69 w 632"/>
                  <a:gd name="T9" fmla="*/ 0 h 413"/>
                  <a:gd name="T10" fmla="*/ 0 60000 65536"/>
                  <a:gd name="T11" fmla="*/ 0 60000 65536"/>
                  <a:gd name="T12" fmla="*/ 0 60000 65536"/>
                  <a:gd name="T13" fmla="*/ 0 60000 65536"/>
                  <a:gd name="T14" fmla="*/ 0 60000 65536"/>
                  <a:gd name="T15" fmla="*/ 0 w 632"/>
                  <a:gd name="T16" fmla="*/ 0 h 413"/>
                  <a:gd name="T17" fmla="*/ 632 w 632"/>
                  <a:gd name="T18" fmla="*/ 413 h 413"/>
                </a:gdLst>
                <a:ahLst/>
                <a:cxnLst>
                  <a:cxn ang="T10">
                    <a:pos x="T0" y="T1"/>
                  </a:cxn>
                  <a:cxn ang="T11">
                    <a:pos x="T2" y="T3"/>
                  </a:cxn>
                  <a:cxn ang="T12">
                    <a:pos x="T4" y="T5"/>
                  </a:cxn>
                  <a:cxn ang="T13">
                    <a:pos x="T6" y="T7"/>
                  </a:cxn>
                  <a:cxn ang="T14">
                    <a:pos x="T8" y="T9"/>
                  </a:cxn>
                </a:cxnLst>
                <a:rect l="T15" t="T16" r="T17" b="T18"/>
                <a:pathLst>
                  <a:path w="632" h="413">
                    <a:moveTo>
                      <a:pt x="628" y="0"/>
                    </a:moveTo>
                    <a:lnTo>
                      <a:pt x="0" y="380"/>
                    </a:lnTo>
                    <a:lnTo>
                      <a:pt x="22" y="413"/>
                    </a:lnTo>
                    <a:lnTo>
                      <a:pt x="632" y="11"/>
                    </a:lnTo>
                    <a:lnTo>
                      <a:pt x="6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03"/>
              <p:cNvSpPr>
                <a:spLocks/>
              </p:cNvSpPr>
              <p:nvPr/>
            </p:nvSpPr>
            <p:spPr bwMode="auto">
              <a:xfrm>
                <a:off x="4608" y="1592"/>
                <a:ext cx="358" cy="507"/>
              </a:xfrm>
              <a:custGeom>
                <a:avLst/>
                <a:gdLst>
                  <a:gd name="T0" fmla="*/ 79 w 1074"/>
                  <a:gd name="T1" fmla="*/ 63 h 1522"/>
                  <a:gd name="T2" fmla="*/ 71 w 1074"/>
                  <a:gd name="T3" fmla="*/ 53 h 1522"/>
                  <a:gd name="T4" fmla="*/ 61 w 1074"/>
                  <a:gd name="T5" fmla="*/ 42 h 1522"/>
                  <a:gd name="T6" fmla="*/ 49 w 1074"/>
                  <a:gd name="T7" fmla="*/ 29 h 1522"/>
                  <a:gd name="T8" fmla="*/ 37 w 1074"/>
                  <a:gd name="T9" fmla="*/ 18 h 1522"/>
                  <a:gd name="T10" fmla="*/ 25 w 1074"/>
                  <a:gd name="T11" fmla="*/ 8 h 1522"/>
                  <a:gd name="T12" fmla="*/ 15 w 1074"/>
                  <a:gd name="T13" fmla="*/ 2 h 1522"/>
                  <a:gd name="T14" fmla="*/ 7 w 1074"/>
                  <a:gd name="T15" fmla="*/ 0 h 1522"/>
                  <a:gd name="T16" fmla="*/ 4 w 1074"/>
                  <a:gd name="T17" fmla="*/ 1 h 1522"/>
                  <a:gd name="T18" fmla="*/ 2 w 1074"/>
                  <a:gd name="T19" fmla="*/ 4 h 1522"/>
                  <a:gd name="T20" fmla="*/ 0 w 1074"/>
                  <a:gd name="T21" fmla="*/ 13 h 1522"/>
                  <a:gd name="T22" fmla="*/ 2 w 1074"/>
                  <a:gd name="T23" fmla="*/ 28 h 1522"/>
                  <a:gd name="T24" fmla="*/ 10 w 1074"/>
                  <a:gd name="T25" fmla="*/ 51 h 1522"/>
                  <a:gd name="T26" fmla="*/ 26 w 1074"/>
                  <a:gd name="T27" fmla="*/ 85 h 1522"/>
                  <a:gd name="T28" fmla="*/ 34 w 1074"/>
                  <a:gd name="T29" fmla="*/ 98 h 1522"/>
                  <a:gd name="T30" fmla="*/ 39 w 1074"/>
                  <a:gd name="T31" fmla="*/ 106 h 1522"/>
                  <a:gd name="T32" fmla="*/ 47 w 1074"/>
                  <a:gd name="T33" fmla="*/ 118 h 1522"/>
                  <a:gd name="T34" fmla="*/ 57 w 1074"/>
                  <a:gd name="T35" fmla="*/ 133 h 1522"/>
                  <a:gd name="T36" fmla="*/ 69 w 1074"/>
                  <a:gd name="T37" fmla="*/ 147 h 1522"/>
                  <a:gd name="T38" fmla="*/ 82 w 1074"/>
                  <a:gd name="T39" fmla="*/ 159 h 1522"/>
                  <a:gd name="T40" fmla="*/ 96 w 1074"/>
                  <a:gd name="T41" fmla="*/ 167 h 1522"/>
                  <a:gd name="T42" fmla="*/ 110 w 1074"/>
                  <a:gd name="T43" fmla="*/ 169 h 1522"/>
                  <a:gd name="T44" fmla="*/ 115 w 1074"/>
                  <a:gd name="T45" fmla="*/ 168 h 1522"/>
                  <a:gd name="T46" fmla="*/ 117 w 1074"/>
                  <a:gd name="T47" fmla="*/ 166 h 1522"/>
                  <a:gd name="T48" fmla="*/ 119 w 1074"/>
                  <a:gd name="T49" fmla="*/ 159 h 1522"/>
                  <a:gd name="T50" fmla="*/ 119 w 1074"/>
                  <a:gd name="T51" fmla="*/ 146 h 1522"/>
                  <a:gd name="T52" fmla="*/ 112 w 1074"/>
                  <a:gd name="T53" fmla="*/ 126 h 1522"/>
                  <a:gd name="T54" fmla="*/ 99 w 1074"/>
                  <a:gd name="T55" fmla="*/ 97 h 1522"/>
                  <a:gd name="T56" fmla="*/ 81 w 1074"/>
                  <a:gd name="T57" fmla="*/ 71 h 1522"/>
                  <a:gd name="T58" fmla="*/ 106 w 1074"/>
                  <a:gd name="T59" fmla="*/ 119 h 1522"/>
                  <a:gd name="T60" fmla="*/ 115 w 1074"/>
                  <a:gd name="T61" fmla="*/ 148 h 1522"/>
                  <a:gd name="T62" fmla="*/ 114 w 1074"/>
                  <a:gd name="T63" fmla="*/ 161 h 1522"/>
                  <a:gd name="T64" fmla="*/ 112 w 1074"/>
                  <a:gd name="T65" fmla="*/ 164 h 1522"/>
                  <a:gd name="T66" fmla="*/ 103 w 1074"/>
                  <a:gd name="T67" fmla="*/ 164 h 1522"/>
                  <a:gd name="T68" fmla="*/ 90 w 1074"/>
                  <a:gd name="T69" fmla="*/ 159 h 1522"/>
                  <a:gd name="T70" fmla="*/ 77 w 1074"/>
                  <a:gd name="T71" fmla="*/ 148 h 1522"/>
                  <a:gd name="T72" fmla="*/ 65 w 1074"/>
                  <a:gd name="T73" fmla="*/ 135 h 1522"/>
                  <a:gd name="T74" fmla="*/ 54 w 1074"/>
                  <a:gd name="T75" fmla="*/ 121 h 1522"/>
                  <a:gd name="T76" fmla="*/ 45 w 1074"/>
                  <a:gd name="T77" fmla="*/ 108 h 1522"/>
                  <a:gd name="T78" fmla="*/ 39 w 1074"/>
                  <a:gd name="T79" fmla="*/ 98 h 1522"/>
                  <a:gd name="T80" fmla="*/ 36 w 1074"/>
                  <a:gd name="T81" fmla="*/ 93 h 1522"/>
                  <a:gd name="T82" fmla="*/ 21 w 1074"/>
                  <a:gd name="T83" fmla="*/ 64 h 1522"/>
                  <a:gd name="T84" fmla="*/ 9 w 1074"/>
                  <a:gd name="T85" fmla="*/ 37 h 1522"/>
                  <a:gd name="T86" fmla="*/ 5 w 1074"/>
                  <a:gd name="T87" fmla="*/ 19 h 1522"/>
                  <a:gd name="T88" fmla="*/ 5 w 1074"/>
                  <a:gd name="T89" fmla="*/ 9 h 1522"/>
                  <a:gd name="T90" fmla="*/ 7 w 1074"/>
                  <a:gd name="T91" fmla="*/ 5 h 1522"/>
                  <a:gd name="T92" fmla="*/ 16 w 1074"/>
                  <a:gd name="T93" fmla="*/ 6 h 1522"/>
                  <a:gd name="T94" fmla="*/ 34 w 1074"/>
                  <a:gd name="T95" fmla="*/ 20 h 1522"/>
                  <a:gd name="T96" fmla="*/ 55 w 1074"/>
                  <a:gd name="T97" fmla="*/ 42 h 1522"/>
                  <a:gd name="T98" fmla="*/ 76 w 1074"/>
                  <a:gd name="T99" fmla="*/ 65 h 1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4"/>
                  <a:gd name="T151" fmla="*/ 0 h 1522"/>
                  <a:gd name="T152" fmla="*/ 1074 w 1074"/>
                  <a:gd name="T153" fmla="*/ 1522 h 15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4" h="1522">
                    <a:moveTo>
                      <a:pt x="741" y="606"/>
                    </a:moveTo>
                    <a:lnTo>
                      <a:pt x="732" y="594"/>
                    </a:lnTo>
                    <a:lnTo>
                      <a:pt x="720" y="579"/>
                    </a:lnTo>
                    <a:lnTo>
                      <a:pt x="707" y="563"/>
                    </a:lnTo>
                    <a:lnTo>
                      <a:pt x="691" y="545"/>
                    </a:lnTo>
                    <a:lnTo>
                      <a:pt x="674" y="524"/>
                    </a:lnTo>
                    <a:lnTo>
                      <a:pt x="656" y="503"/>
                    </a:lnTo>
                    <a:lnTo>
                      <a:pt x="636" y="479"/>
                    </a:lnTo>
                    <a:lnTo>
                      <a:pt x="615" y="455"/>
                    </a:lnTo>
                    <a:lnTo>
                      <a:pt x="594" y="428"/>
                    </a:lnTo>
                    <a:lnTo>
                      <a:pt x="570" y="403"/>
                    </a:lnTo>
                    <a:lnTo>
                      <a:pt x="546" y="375"/>
                    </a:lnTo>
                    <a:lnTo>
                      <a:pt x="520" y="348"/>
                    </a:lnTo>
                    <a:lnTo>
                      <a:pt x="495" y="320"/>
                    </a:lnTo>
                    <a:lnTo>
                      <a:pt x="469" y="292"/>
                    </a:lnTo>
                    <a:lnTo>
                      <a:pt x="442" y="265"/>
                    </a:lnTo>
                    <a:lnTo>
                      <a:pt x="415" y="237"/>
                    </a:lnTo>
                    <a:lnTo>
                      <a:pt x="389" y="209"/>
                    </a:lnTo>
                    <a:lnTo>
                      <a:pt x="361" y="184"/>
                    </a:lnTo>
                    <a:lnTo>
                      <a:pt x="334" y="158"/>
                    </a:lnTo>
                    <a:lnTo>
                      <a:pt x="307" y="135"/>
                    </a:lnTo>
                    <a:lnTo>
                      <a:pt x="280" y="112"/>
                    </a:lnTo>
                    <a:lnTo>
                      <a:pt x="255" y="90"/>
                    </a:lnTo>
                    <a:lnTo>
                      <a:pt x="229" y="71"/>
                    </a:lnTo>
                    <a:lnTo>
                      <a:pt x="204" y="54"/>
                    </a:lnTo>
                    <a:lnTo>
                      <a:pt x="180" y="38"/>
                    </a:lnTo>
                    <a:lnTo>
                      <a:pt x="157" y="25"/>
                    </a:lnTo>
                    <a:lnTo>
                      <a:pt x="135" y="15"/>
                    </a:lnTo>
                    <a:lnTo>
                      <a:pt x="115" y="6"/>
                    </a:lnTo>
                    <a:lnTo>
                      <a:pt x="94" y="2"/>
                    </a:lnTo>
                    <a:lnTo>
                      <a:pt x="76" y="0"/>
                    </a:lnTo>
                    <a:lnTo>
                      <a:pt x="60" y="1"/>
                    </a:lnTo>
                    <a:lnTo>
                      <a:pt x="45" y="6"/>
                    </a:lnTo>
                    <a:lnTo>
                      <a:pt x="44" y="7"/>
                    </a:lnTo>
                    <a:lnTo>
                      <a:pt x="41" y="8"/>
                    </a:lnTo>
                    <a:lnTo>
                      <a:pt x="37" y="12"/>
                    </a:lnTo>
                    <a:lnTo>
                      <a:pt x="32" y="16"/>
                    </a:lnTo>
                    <a:lnTo>
                      <a:pt x="26" y="21"/>
                    </a:lnTo>
                    <a:lnTo>
                      <a:pt x="21" y="30"/>
                    </a:lnTo>
                    <a:lnTo>
                      <a:pt x="16" y="39"/>
                    </a:lnTo>
                    <a:lnTo>
                      <a:pt x="10" y="51"/>
                    </a:lnTo>
                    <a:lnTo>
                      <a:pt x="5" y="68"/>
                    </a:lnTo>
                    <a:lnTo>
                      <a:pt x="2" y="88"/>
                    </a:lnTo>
                    <a:lnTo>
                      <a:pt x="0" y="113"/>
                    </a:lnTo>
                    <a:lnTo>
                      <a:pt x="1" y="140"/>
                    </a:lnTo>
                    <a:lnTo>
                      <a:pt x="4" y="171"/>
                    </a:lnTo>
                    <a:lnTo>
                      <a:pt x="9" y="207"/>
                    </a:lnTo>
                    <a:lnTo>
                      <a:pt x="18" y="248"/>
                    </a:lnTo>
                    <a:lnTo>
                      <a:pt x="31" y="292"/>
                    </a:lnTo>
                    <a:lnTo>
                      <a:pt x="47" y="342"/>
                    </a:lnTo>
                    <a:lnTo>
                      <a:pt x="67" y="397"/>
                    </a:lnTo>
                    <a:lnTo>
                      <a:pt x="90" y="458"/>
                    </a:lnTo>
                    <a:lnTo>
                      <a:pt x="120" y="525"/>
                    </a:lnTo>
                    <a:lnTo>
                      <a:pt x="154" y="597"/>
                    </a:lnTo>
                    <a:lnTo>
                      <a:pt x="192" y="677"/>
                    </a:lnTo>
                    <a:lnTo>
                      <a:pt x="237" y="762"/>
                    </a:lnTo>
                    <a:lnTo>
                      <a:pt x="288" y="855"/>
                    </a:lnTo>
                    <a:lnTo>
                      <a:pt x="290" y="859"/>
                    </a:lnTo>
                    <a:lnTo>
                      <a:pt x="295" y="867"/>
                    </a:lnTo>
                    <a:lnTo>
                      <a:pt x="302" y="880"/>
                    </a:lnTo>
                    <a:lnTo>
                      <a:pt x="310" y="895"/>
                    </a:lnTo>
                    <a:lnTo>
                      <a:pt x="321" y="913"/>
                    </a:lnTo>
                    <a:lnTo>
                      <a:pt x="333" y="933"/>
                    </a:lnTo>
                    <a:lnTo>
                      <a:pt x="347" y="957"/>
                    </a:lnTo>
                    <a:lnTo>
                      <a:pt x="363" y="982"/>
                    </a:lnTo>
                    <a:lnTo>
                      <a:pt x="380" y="1009"/>
                    </a:lnTo>
                    <a:lnTo>
                      <a:pt x="399" y="1037"/>
                    </a:lnTo>
                    <a:lnTo>
                      <a:pt x="419" y="1067"/>
                    </a:lnTo>
                    <a:lnTo>
                      <a:pt x="441" y="1098"/>
                    </a:lnTo>
                    <a:lnTo>
                      <a:pt x="464" y="1130"/>
                    </a:lnTo>
                    <a:lnTo>
                      <a:pt x="487" y="1162"/>
                    </a:lnTo>
                    <a:lnTo>
                      <a:pt x="513" y="1195"/>
                    </a:lnTo>
                    <a:lnTo>
                      <a:pt x="538" y="1227"/>
                    </a:lnTo>
                    <a:lnTo>
                      <a:pt x="565" y="1258"/>
                    </a:lnTo>
                    <a:lnTo>
                      <a:pt x="593" y="1290"/>
                    </a:lnTo>
                    <a:lnTo>
                      <a:pt x="621" y="1321"/>
                    </a:lnTo>
                    <a:lnTo>
                      <a:pt x="651" y="1350"/>
                    </a:lnTo>
                    <a:lnTo>
                      <a:pt x="681" y="1379"/>
                    </a:lnTo>
                    <a:lnTo>
                      <a:pt x="711" y="1404"/>
                    </a:lnTo>
                    <a:lnTo>
                      <a:pt x="741" y="1429"/>
                    </a:lnTo>
                    <a:lnTo>
                      <a:pt x="772" y="1451"/>
                    </a:lnTo>
                    <a:lnTo>
                      <a:pt x="804" y="1471"/>
                    </a:lnTo>
                    <a:lnTo>
                      <a:pt x="836" y="1488"/>
                    </a:lnTo>
                    <a:lnTo>
                      <a:pt x="868" y="1502"/>
                    </a:lnTo>
                    <a:lnTo>
                      <a:pt x="900" y="1513"/>
                    </a:lnTo>
                    <a:lnTo>
                      <a:pt x="931" y="1519"/>
                    </a:lnTo>
                    <a:lnTo>
                      <a:pt x="962" y="1522"/>
                    </a:lnTo>
                    <a:lnTo>
                      <a:pt x="994" y="1521"/>
                    </a:lnTo>
                    <a:lnTo>
                      <a:pt x="1025" y="1516"/>
                    </a:lnTo>
                    <a:lnTo>
                      <a:pt x="1027" y="1516"/>
                    </a:lnTo>
                    <a:lnTo>
                      <a:pt x="1029" y="1515"/>
                    </a:lnTo>
                    <a:lnTo>
                      <a:pt x="1031" y="1513"/>
                    </a:lnTo>
                    <a:lnTo>
                      <a:pt x="1036" y="1510"/>
                    </a:lnTo>
                    <a:lnTo>
                      <a:pt x="1040" y="1505"/>
                    </a:lnTo>
                    <a:lnTo>
                      <a:pt x="1045" y="1500"/>
                    </a:lnTo>
                    <a:lnTo>
                      <a:pt x="1052" y="1491"/>
                    </a:lnTo>
                    <a:lnTo>
                      <a:pt x="1057" y="1482"/>
                    </a:lnTo>
                    <a:lnTo>
                      <a:pt x="1062" y="1469"/>
                    </a:lnTo>
                    <a:lnTo>
                      <a:pt x="1068" y="1454"/>
                    </a:lnTo>
                    <a:lnTo>
                      <a:pt x="1072" y="1434"/>
                    </a:lnTo>
                    <a:lnTo>
                      <a:pt x="1074" y="1410"/>
                    </a:lnTo>
                    <a:lnTo>
                      <a:pt x="1074" y="1383"/>
                    </a:lnTo>
                    <a:lnTo>
                      <a:pt x="1072" y="1352"/>
                    </a:lnTo>
                    <a:lnTo>
                      <a:pt x="1067" y="1318"/>
                    </a:lnTo>
                    <a:lnTo>
                      <a:pt x="1058" y="1279"/>
                    </a:lnTo>
                    <a:lnTo>
                      <a:pt x="1046" y="1235"/>
                    </a:lnTo>
                    <a:lnTo>
                      <a:pt x="1031" y="1187"/>
                    </a:lnTo>
                    <a:lnTo>
                      <a:pt x="1012" y="1135"/>
                    </a:lnTo>
                    <a:lnTo>
                      <a:pt x="989" y="1078"/>
                    </a:lnTo>
                    <a:lnTo>
                      <a:pt x="961" y="1015"/>
                    </a:lnTo>
                    <a:lnTo>
                      <a:pt x="929" y="947"/>
                    </a:lnTo>
                    <a:lnTo>
                      <a:pt x="891" y="874"/>
                    </a:lnTo>
                    <a:lnTo>
                      <a:pt x="850" y="795"/>
                    </a:lnTo>
                    <a:lnTo>
                      <a:pt x="801" y="710"/>
                    </a:lnTo>
                    <a:lnTo>
                      <a:pt x="748" y="619"/>
                    </a:lnTo>
                    <a:lnTo>
                      <a:pt x="732" y="641"/>
                    </a:lnTo>
                    <a:lnTo>
                      <a:pt x="806" y="770"/>
                    </a:lnTo>
                    <a:lnTo>
                      <a:pt x="868" y="884"/>
                    </a:lnTo>
                    <a:lnTo>
                      <a:pt x="919" y="985"/>
                    </a:lnTo>
                    <a:lnTo>
                      <a:pt x="958" y="1076"/>
                    </a:lnTo>
                    <a:lnTo>
                      <a:pt x="989" y="1154"/>
                    </a:lnTo>
                    <a:lnTo>
                      <a:pt x="1011" y="1222"/>
                    </a:lnTo>
                    <a:lnTo>
                      <a:pt x="1026" y="1281"/>
                    </a:lnTo>
                    <a:lnTo>
                      <a:pt x="1035" y="1330"/>
                    </a:lnTo>
                    <a:lnTo>
                      <a:pt x="1038" y="1371"/>
                    </a:lnTo>
                    <a:lnTo>
                      <a:pt x="1038" y="1404"/>
                    </a:lnTo>
                    <a:lnTo>
                      <a:pt x="1034" y="1430"/>
                    </a:lnTo>
                    <a:lnTo>
                      <a:pt x="1028" y="1450"/>
                    </a:lnTo>
                    <a:lnTo>
                      <a:pt x="1023" y="1464"/>
                    </a:lnTo>
                    <a:lnTo>
                      <a:pt x="1017" y="1473"/>
                    </a:lnTo>
                    <a:lnTo>
                      <a:pt x="1012" y="1477"/>
                    </a:lnTo>
                    <a:lnTo>
                      <a:pt x="1010" y="1480"/>
                    </a:lnTo>
                    <a:lnTo>
                      <a:pt x="1016" y="1477"/>
                    </a:lnTo>
                    <a:lnTo>
                      <a:pt x="987" y="1482"/>
                    </a:lnTo>
                    <a:lnTo>
                      <a:pt x="958" y="1483"/>
                    </a:lnTo>
                    <a:lnTo>
                      <a:pt x="929" y="1479"/>
                    </a:lnTo>
                    <a:lnTo>
                      <a:pt x="900" y="1471"/>
                    </a:lnTo>
                    <a:lnTo>
                      <a:pt x="870" y="1460"/>
                    </a:lnTo>
                    <a:lnTo>
                      <a:pt x="840" y="1447"/>
                    </a:lnTo>
                    <a:lnTo>
                      <a:pt x="810" y="1430"/>
                    </a:lnTo>
                    <a:lnTo>
                      <a:pt x="781" y="1409"/>
                    </a:lnTo>
                    <a:lnTo>
                      <a:pt x="751" y="1387"/>
                    </a:lnTo>
                    <a:lnTo>
                      <a:pt x="722" y="1363"/>
                    </a:lnTo>
                    <a:lnTo>
                      <a:pt x="694" y="1337"/>
                    </a:lnTo>
                    <a:lnTo>
                      <a:pt x="665" y="1308"/>
                    </a:lnTo>
                    <a:lnTo>
                      <a:pt x="637" y="1280"/>
                    </a:lnTo>
                    <a:lnTo>
                      <a:pt x="610" y="1250"/>
                    </a:lnTo>
                    <a:lnTo>
                      <a:pt x="583" y="1219"/>
                    </a:lnTo>
                    <a:lnTo>
                      <a:pt x="558" y="1187"/>
                    </a:lnTo>
                    <a:lnTo>
                      <a:pt x="532" y="1155"/>
                    </a:lnTo>
                    <a:lnTo>
                      <a:pt x="509" y="1123"/>
                    </a:lnTo>
                    <a:lnTo>
                      <a:pt x="485" y="1093"/>
                    </a:lnTo>
                    <a:lnTo>
                      <a:pt x="464" y="1062"/>
                    </a:lnTo>
                    <a:lnTo>
                      <a:pt x="443" y="1031"/>
                    </a:lnTo>
                    <a:lnTo>
                      <a:pt x="424" y="1002"/>
                    </a:lnTo>
                    <a:lnTo>
                      <a:pt x="406" y="975"/>
                    </a:lnTo>
                    <a:lnTo>
                      <a:pt x="390" y="949"/>
                    </a:lnTo>
                    <a:lnTo>
                      <a:pt x="375" y="926"/>
                    </a:lnTo>
                    <a:lnTo>
                      <a:pt x="361" y="903"/>
                    </a:lnTo>
                    <a:lnTo>
                      <a:pt x="350" y="884"/>
                    </a:lnTo>
                    <a:lnTo>
                      <a:pt x="341" y="868"/>
                    </a:lnTo>
                    <a:lnTo>
                      <a:pt x="332" y="855"/>
                    </a:lnTo>
                    <a:lnTo>
                      <a:pt x="327" y="845"/>
                    </a:lnTo>
                    <a:lnTo>
                      <a:pt x="323" y="839"/>
                    </a:lnTo>
                    <a:lnTo>
                      <a:pt x="322" y="835"/>
                    </a:lnTo>
                    <a:lnTo>
                      <a:pt x="272" y="743"/>
                    </a:lnTo>
                    <a:lnTo>
                      <a:pt x="227" y="658"/>
                    </a:lnTo>
                    <a:lnTo>
                      <a:pt x="188" y="580"/>
                    </a:lnTo>
                    <a:lnTo>
                      <a:pt x="155" y="508"/>
                    </a:lnTo>
                    <a:lnTo>
                      <a:pt x="127" y="443"/>
                    </a:lnTo>
                    <a:lnTo>
                      <a:pt x="104" y="385"/>
                    </a:lnTo>
                    <a:lnTo>
                      <a:pt x="84" y="333"/>
                    </a:lnTo>
                    <a:lnTo>
                      <a:pt x="69" y="285"/>
                    </a:lnTo>
                    <a:lnTo>
                      <a:pt x="57" y="243"/>
                    </a:lnTo>
                    <a:lnTo>
                      <a:pt x="49" y="206"/>
                    </a:lnTo>
                    <a:lnTo>
                      <a:pt x="43" y="173"/>
                    </a:lnTo>
                    <a:lnTo>
                      <a:pt x="40" y="146"/>
                    </a:lnTo>
                    <a:lnTo>
                      <a:pt x="39" y="121"/>
                    </a:lnTo>
                    <a:lnTo>
                      <a:pt x="40" y="101"/>
                    </a:lnTo>
                    <a:lnTo>
                      <a:pt x="42" y="84"/>
                    </a:lnTo>
                    <a:lnTo>
                      <a:pt x="45" y="70"/>
                    </a:lnTo>
                    <a:lnTo>
                      <a:pt x="51" y="56"/>
                    </a:lnTo>
                    <a:lnTo>
                      <a:pt x="56" y="48"/>
                    </a:lnTo>
                    <a:lnTo>
                      <a:pt x="60" y="43"/>
                    </a:lnTo>
                    <a:lnTo>
                      <a:pt x="62" y="42"/>
                    </a:lnTo>
                    <a:lnTo>
                      <a:pt x="83" y="39"/>
                    </a:lnTo>
                    <a:lnTo>
                      <a:pt x="109" y="45"/>
                    </a:lnTo>
                    <a:lnTo>
                      <a:pt x="141" y="58"/>
                    </a:lnTo>
                    <a:lnTo>
                      <a:pt x="176" y="80"/>
                    </a:lnTo>
                    <a:lnTo>
                      <a:pt x="217" y="108"/>
                    </a:lnTo>
                    <a:lnTo>
                      <a:pt x="259" y="143"/>
                    </a:lnTo>
                    <a:lnTo>
                      <a:pt x="305" y="183"/>
                    </a:lnTo>
                    <a:lnTo>
                      <a:pt x="351" y="226"/>
                    </a:lnTo>
                    <a:lnTo>
                      <a:pt x="400" y="274"/>
                    </a:lnTo>
                    <a:lnTo>
                      <a:pt x="449" y="324"/>
                    </a:lnTo>
                    <a:lnTo>
                      <a:pt x="498" y="375"/>
                    </a:lnTo>
                    <a:lnTo>
                      <a:pt x="547" y="428"/>
                    </a:lnTo>
                    <a:lnTo>
                      <a:pt x="594" y="481"/>
                    </a:lnTo>
                    <a:lnTo>
                      <a:pt x="639" y="534"/>
                    </a:lnTo>
                    <a:lnTo>
                      <a:pt x="682" y="585"/>
                    </a:lnTo>
                    <a:lnTo>
                      <a:pt x="721" y="633"/>
                    </a:lnTo>
                    <a:lnTo>
                      <a:pt x="741" y="6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04"/>
              <p:cNvSpPr>
                <a:spLocks/>
              </p:cNvSpPr>
              <p:nvPr/>
            </p:nvSpPr>
            <p:spPr bwMode="auto">
              <a:xfrm>
                <a:off x="4656" y="1761"/>
                <a:ext cx="198" cy="43"/>
              </a:xfrm>
              <a:custGeom>
                <a:avLst/>
                <a:gdLst>
                  <a:gd name="T0" fmla="*/ 62 w 594"/>
                  <a:gd name="T1" fmla="*/ 11 h 130"/>
                  <a:gd name="T2" fmla="*/ 1 w 594"/>
                  <a:gd name="T3" fmla="*/ 0 h 130"/>
                  <a:gd name="T4" fmla="*/ 0 w 594"/>
                  <a:gd name="T5" fmla="*/ 4 h 130"/>
                  <a:gd name="T6" fmla="*/ 66 w 594"/>
                  <a:gd name="T7" fmla="*/ 14 h 130"/>
                  <a:gd name="T8" fmla="*/ 62 w 594"/>
                  <a:gd name="T9" fmla="*/ 11 h 130"/>
                  <a:gd name="T10" fmla="*/ 0 60000 65536"/>
                  <a:gd name="T11" fmla="*/ 0 60000 65536"/>
                  <a:gd name="T12" fmla="*/ 0 60000 65536"/>
                  <a:gd name="T13" fmla="*/ 0 60000 65536"/>
                  <a:gd name="T14" fmla="*/ 0 60000 65536"/>
                  <a:gd name="T15" fmla="*/ 0 w 594"/>
                  <a:gd name="T16" fmla="*/ 0 h 130"/>
                  <a:gd name="T17" fmla="*/ 594 w 594"/>
                  <a:gd name="T18" fmla="*/ 130 h 130"/>
                </a:gdLst>
                <a:ahLst/>
                <a:cxnLst>
                  <a:cxn ang="T10">
                    <a:pos x="T0" y="T1"/>
                  </a:cxn>
                  <a:cxn ang="T11">
                    <a:pos x="T2" y="T3"/>
                  </a:cxn>
                  <a:cxn ang="T12">
                    <a:pos x="T4" y="T5"/>
                  </a:cxn>
                  <a:cxn ang="T13">
                    <a:pos x="T6" y="T7"/>
                  </a:cxn>
                  <a:cxn ang="T14">
                    <a:pos x="T8" y="T9"/>
                  </a:cxn>
                </a:cxnLst>
                <a:rect l="T15" t="T16" r="T17" b="T18"/>
                <a:pathLst>
                  <a:path w="594" h="130">
                    <a:moveTo>
                      <a:pt x="556" y="103"/>
                    </a:moveTo>
                    <a:lnTo>
                      <a:pt x="7" y="0"/>
                    </a:lnTo>
                    <a:lnTo>
                      <a:pt x="0" y="38"/>
                    </a:lnTo>
                    <a:lnTo>
                      <a:pt x="594" y="130"/>
                    </a:lnTo>
                    <a:lnTo>
                      <a:pt x="556"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05"/>
              <p:cNvSpPr>
                <a:spLocks/>
              </p:cNvSpPr>
              <p:nvPr/>
            </p:nvSpPr>
            <p:spPr bwMode="auto">
              <a:xfrm>
                <a:off x="4772" y="1799"/>
                <a:ext cx="82" cy="101"/>
              </a:xfrm>
              <a:custGeom>
                <a:avLst/>
                <a:gdLst>
                  <a:gd name="T0" fmla="*/ 2 w 245"/>
                  <a:gd name="T1" fmla="*/ 34 h 303"/>
                  <a:gd name="T2" fmla="*/ 27 w 245"/>
                  <a:gd name="T3" fmla="*/ 3 h 303"/>
                  <a:gd name="T4" fmla="*/ 27 w 245"/>
                  <a:gd name="T5" fmla="*/ 0 h 303"/>
                  <a:gd name="T6" fmla="*/ 0 w 245"/>
                  <a:gd name="T7" fmla="*/ 32 h 303"/>
                  <a:gd name="T8" fmla="*/ 2 w 245"/>
                  <a:gd name="T9" fmla="*/ 34 h 303"/>
                  <a:gd name="T10" fmla="*/ 0 60000 65536"/>
                  <a:gd name="T11" fmla="*/ 0 60000 65536"/>
                  <a:gd name="T12" fmla="*/ 0 60000 65536"/>
                  <a:gd name="T13" fmla="*/ 0 60000 65536"/>
                  <a:gd name="T14" fmla="*/ 0 60000 65536"/>
                  <a:gd name="T15" fmla="*/ 0 w 245"/>
                  <a:gd name="T16" fmla="*/ 0 h 303"/>
                  <a:gd name="T17" fmla="*/ 245 w 245"/>
                  <a:gd name="T18" fmla="*/ 303 h 303"/>
                </a:gdLst>
                <a:ahLst/>
                <a:cxnLst>
                  <a:cxn ang="T10">
                    <a:pos x="T0" y="T1"/>
                  </a:cxn>
                  <a:cxn ang="T11">
                    <a:pos x="T2" y="T3"/>
                  </a:cxn>
                  <a:cxn ang="T12">
                    <a:pos x="T4" y="T5"/>
                  </a:cxn>
                  <a:cxn ang="T13">
                    <a:pos x="T6" y="T7"/>
                  </a:cxn>
                  <a:cxn ang="T14">
                    <a:pos x="T8" y="T9"/>
                  </a:cxn>
                </a:cxnLst>
                <a:rect l="T15" t="T16" r="T17" b="T18"/>
                <a:pathLst>
                  <a:path w="245" h="303">
                    <a:moveTo>
                      <a:pt x="20" y="303"/>
                    </a:moveTo>
                    <a:lnTo>
                      <a:pt x="245" y="29"/>
                    </a:lnTo>
                    <a:lnTo>
                      <a:pt x="238" y="0"/>
                    </a:lnTo>
                    <a:lnTo>
                      <a:pt x="0" y="290"/>
                    </a:lnTo>
                    <a:lnTo>
                      <a:pt x="2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06"/>
              <p:cNvSpPr>
                <a:spLocks/>
              </p:cNvSpPr>
              <p:nvPr/>
            </p:nvSpPr>
            <p:spPr bwMode="auto">
              <a:xfrm>
                <a:off x="4800" y="1804"/>
                <a:ext cx="57" cy="207"/>
              </a:xfrm>
              <a:custGeom>
                <a:avLst/>
                <a:gdLst>
                  <a:gd name="T0" fmla="*/ 3 w 169"/>
                  <a:gd name="T1" fmla="*/ 69 h 622"/>
                  <a:gd name="T2" fmla="*/ 19 w 169"/>
                  <a:gd name="T3" fmla="*/ 3 h 622"/>
                  <a:gd name="T4" fmla="*/ 19 w 169"/>
                  <a:gd name="T5" fmla="*/ 0 h 622"/>
                  <a:gd name="T6" fmla="*/ 0 w 169"/>
                  <a:gd name="T7" fmla="*/ 66 h 622"/>
                  <a:gd name="T8" fmla="*/ 3 w 169"/>
                  <a:gd name="T9" fmla="*/ 69 h 622"/>
                  <a:gd name="T10" fmla="*/ 0 60000 65536"/>
                  <a:gd name="T11" fmla="*/ 0 60000 65536"/>
                  <a:gd name="T12" fmla="*/ 0 60000 65536"/>
                  <a:gd name="T13" fmla="*/ 0 60000 65536"/>
                  <a:gd name="T14" fmla="*/ 0 60000 65536"/>
                  <a:gd name="T15" fmla="*/ 0 w 169"/>
                  <a:gd name="T16" fmla="*/ 0 h 622"/>
                  <a:gd name="T17" fmla="*/ 169 w 169"/>
                  <a:gd name="T18" fmla="*/ 622 h 622"/>
                </a:gdLst>
                <a:ahLst/>
                <a:cxnLst>
                  <a:cxn ang="T10">
                    <a:pos x="T0" y="T1"/>
                  </a:cxn>
                  <a:cxn ang="T11">
                    <a:pos x="T2" y="T3"/>
                  </a:cxn>
                  <a:cxn ang="T12">
                    <a:pos x="T4" y="T5"/>
                  </a:cxn>
                  <a:cxn ang="T13">
                    <a:pos x="T6" y="T7"/>
                  </a:cxn>
                  <a:cxn ang="T14">
                    <a:pos x="T8" y="T9"/>
                  </a:cxn>
                </a:cxnLst>
                <a:rect l="T15" t="T16" r="T17" b="T18"/>
                <a:pathLst>
                  <a:path w="169" h="622">
                    <a:moveTo>
                      <a:pt x="30" y="622"/>
                    </a:moveTo>
                    <a:lnTo>
                      <a:pt x="169" y="31"/>
                    </a:lnTo>
                    <a:lnTo>
                      <a:pt x="162" y="0"/>
                    </a:lnTo>
                    <a:lnTo>
                      <a:pt x="0" y="596"/>
                    </a:lnTo>
                    <a:lnTo>
                      <a:pt x="30"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07"/>
              <p:cNvSpPr>
                <a:spLocks/>
              </p:cNvSpPr>
              <p:nvPr/>
            </p:nvSpPr>
            <p:spPr bwMode="auto">
              <a:xfrm>
                <a:off x="4620" y="1643"/>
                <a:ext cx="173" cy="146"/>
              </a:xfrm>
              <a:custGeom>
                <a:avLst/>
                <a:gdLst>
                  <a:gd name="T0" fmla="*/ 58 w 520"/>
                  <a:gd name="T1" fmla="*/ 49 h 439"/>
                  <a:gd name="T2" fmla="*/ 57 w 520"/>
                  <a:gd name="T3" fmla="*/ 48 h 439"/>
                  <a:gd name="T4" fmla="*/ 56 w 520"/>
                  <a:gd name="T5" fmla="*/ 46 h 439"/>
                  <a:gd name="T6" fmla="*/ 54 w 520"/>
                  <a:gd name="T7" fmla="*/ 44 h 439"/>
                  <a:gd name="T8" fmla="*/ 52 w 520"/>
                  <a:gd name="T9" fmla="*/ 41 h 439"/>
                  <a:gd name="T10" fmla="*/ 49 w 520"/>
                  <a:gd name="T11" fmla="*/ 38 h 439"/>
                  <a:gd name="T12" fmla="*/ 46 w 520"/>
                  <a:gd name="T13" fmla="*/ 34 h 439"/>
                  <a:gd name="T14" fmla="*/ 42 w 520"/>
                  <a:gd name="T15" fmla="*/ 30 h 439"/>
                  <a:gd name="T16" fmla="*/ 38 w 520"/>
                  <a:gd name="T17" fmla="*/ 26 h 439"/>
                  <a:gd name="T18" fmla="*/ 34 w 520"/>
                  <a:gd name="T19" fmla="*/ 22 h 439"/>
                  <a:gd name="T20" fmla="*/ 29 w 520"/>
                  <a:gd name="T21" fmla="*/ 18 h 439"/>
                  <a:gd name="T22" fmla="*/ 25 w 520"/>
                  <a:gd name="T23" fmla="*/ 14 h 439"/>
                  <a:gd name="T24" fmla="*/ 20 w 520"/>
                  <a:gd name="T25" fmla="*/ 10 h 439"/>
                  <a:gd name="T26" fmla="*/ 15 w 520"/>
                  <a:gd name="T27" fmla="*/ 7 h 439"/>
                  <a:gd name="T28" fmla="*/ 10 w 520"/>
                  <a:gd name="T29" fmla="*/ 4 h 439"/>
                  <a:gd name="T30" fmla="*/ 5 w 520"/>
                  <a:gd name="T31" fmla="*/ 2 h 439"/>
                  <a:gd name="T32" fmla="*/ 0 w 520"/>
                  <a:gd name="T33" fmla="*/ 0 h 439"/>
                  <a:gd name="T34" fmla="*/ 0 w 520"/>
                  <a:gd name="T35" fmla="*/ 2 h 439"/>
                  <a:gd name="T36" fmla="*/ 5 w 520"/>
                  <a:gd name="T37" fmla="*/ 4 h 439"/>
                  <a:gd name="T38" fmla="*/ 9 w 520"/>
                  <a:gd name="T39" fmla="*/ 6 h 439"/>
                  <a:gd name="T40" fmla="*/ 14 w 520"/>
                  <a:gd name="T41" fmla="*/ 9 h 439"/>
                  <a:gd name="T42" fmla="*/ 19 w 520"/>
                  <a:gd name="T43" fmla="*/ 12 h 439"/>
                  <a:gd name="T44" fmla="*/ 23 w 520"/>
                  <a:gd name="T45" fmla="*/ 15 h 439"/>
                  <a:gd name="T46" fmla="*/ 28 w 520"/>
                  <a:gd name="T47" fmla="*/ 19 h 439"/>
                  <a:gd name="T48" fmla="*/ 32 w 520"/>
                  <a:gd name="T49" fmla="*/ 23 h 439"/>
                  <a:gd name="T50" fmla="*/ 36 w 520"/>
                  <a:gd name="T51" fmla="*/ 27 h 439"/>
                  <a:gd name="T52" fmla="*/ 40 w 520"/>
                  <a:gd name="T53" fmla="*/ 31 h 439"/>
                  <a:gd name="T54" fmla="*/ 43 w 520"/>
                  <a:gd name="T55" fmla="*/ 35 h 439"/>
                  <a:gd name="T56" fmla="*/ 47 w 520"/>
                  <a:gd name="T57" fmla="*/ 39 h 439"/>
                  <a:gd name="T58" fmla="*/ 49 w 520"/>
                  <a:gd name="T59" fmla="*/ 42 h 439"/>
                  <a:gd name="T60" fmla="*/ 51 w 520"/>
                  <a:gd name="T61" fmla="*/ 44 h 439"/>
                  <a:gd name="T62" fmla="*/ 53 w 520"/>
                  <a:gd name="T63" fmla="*/ 46 h 439"/>
                  <a:gd name="T64" fmla="*/ 54 w 520"/>
                  <a:gd name="T65" fmla="*/ 48 h 439"/>
                  <a:gd name="T66" fmla="*/ 54 w 520"/>
                  <a:gd name="T67" fmla="*/ 48 h 439"/>
                  <a:gd name="T68" fmla="*/ 58 w 520"/>
                  <a:gd name="T69" fmla="*/ 49 h 4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439"/>
                  <a:gd name="T107" fmla="*/ 520 w 520"/>
                  <a:gd name="T108" fmla="*/ 439 h 4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439">
                    <a:moveTo>
                      <a:pt x="520" y="439"/>
                    </a:moveTo>
                    <a:lnTo>
                      <a:pt x="515" y="433"/>
                    </a:lnTo>
                    <a:lnTo>
                      <a:pt x="505" y="418"/>
                    </a:lnTo>
                    <a:lnTo>
                      <a:pt x="489" y="398"/>
                    </a:lnTo>
                    <a:lnTo>
                      <a:pt x="467" y="372"/>
                    </a:lnTo>
                    <a:lnTo>
                      <a:pt x="442" y="342"/>
                    </a:lnTo>
                    <a:lnTo>
                      <a:pt x="413" y="308"/>
                    </a:lnTo>
                    <a:lnTo>
                      <a:pt x="380" y="273"/>
                    </a:lnTo>
                    <a:lnTo>
                      <a:pt x="344" y="236"/>
                    </a:lnTo>
                    <a:lnTo>
                      <a:pt x="306" y="198"/>
                    </a:lnTo>
                    <a:lnTo>
                      <a:pt x="265" y="160"/>
                    </a:lnTo>
                    <a:lnTo>
                      <a:pt x="223" y="125"/>
                    </a:lnTo>
                    <a:lnTo>
                      <a:pt x="178" y="91"/>
                    </a:lnTo>
                    <a:lnTo>
                      <a:pt x="134" y="62"/>
                    </a:lnTo>
                    <a:lnTo>
                      <a:pt x="89" y="35"/>
                    </a:lnTo>
                    <a:lnTo>
                      <a:pt x="44" y="15"/>
                    </a:lnTo>
                    <a:lnTo>
                      <a:pt x="0" y="0"/>
                    </a:lnTo>
                    <a:lnTo>
                      <a:pt x="0" y="18"/>
                    </a:lnTo>
                    <a:lnTo>
                      <a:pt x="41" y="32"/>
                    </a:lnTo>
                    <a:lnTo>
                      <a:pt x="84" y="52"/>
                    </a:lnTo>
                    <a:lnTo>
                      <a:pt x="127" y="78"/>
                    </a:lnTo>
                    <a:lnTo>
                      <a:pt x="170" y="107"/>
                    </a:lnTo>
                    <a:lnTo>
                      <a:pt x="211" y="139"/>
                    </a:lnTo>
                    <a:lnTo>
                      <a:pt x="252" y="174"/>
                    </a:lnTo>
                    <a:lnTo>
                      <a:pt x="290" y="210"/>
                    </a:lnTo>
                    <a:lnTo>
                      <a:pt x="327" y="248"/>
                    </a:lnTo>
                    <a:lnTo>
                      <a:pt x="361" y="283"/>
                    </a:lnTo>
                    <a:lnTo>
                      <a:pt x="392" y="318"/>
                    </a:lnTo>
                    <a:lnTo>
                      <a:pt x="420" y="349"/>
                    </a:lnTo>
                    <a:lnTo>
                      <a:pt x="444" y="377"/>
                    </a:lnTo>
                    <a:lnTo>
                      <a:pt x="463" y="401"/>
                    </a:lnTo>
                    <a:lnTo>
                      <a:pt x="478" y="419"/>
                    </a:lnTo>
                    <a:lnTo>
                      <a:pt x="488" y="432"/>
                    </a:lnTo>
                    <a:lnTo>
                      <a:pt x="491" y="436"/>
                    </a:lnTo>
                    <a:lnTo>
                      <a:pt x="520"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08"/>
              <p:cNvSpPr>
                <a:spLocks/>
              </p:cNvSpPr>
              <p:nvPr/>
            </p:nvSpPr>
            <p:spPr bwMode="auto">
              <a:xfrm>
                <a:off x="4635" y="1700"/>
                <a:ext cx="116" cy="82"/>
              </a:xfrm>
              <a:custGeom>
                <a:avLst/>
                <a:gdLst>
                  <a:gd name="T0" fmla="*/ 39 w 346"/>
                  <a:gd name="T1" fmla="*/ 26 h 246"/>
                  <a:gd name="T2" fmla="*/ 39 w 346"/>
                  <a:gd name="T3" fmla="*/ 26 h 246"/>
                  <a:gd name="T4" fmla="*/ 38 w 346"/>
                  <a:gd name="T5" fmla="*/ 25 h 246"/>
                  <a:gd name="T6" fmla="*/ 37 w 346"/>
                  <a:gd name="T7" fmla="*/ 24 h 246"/>
                  <a:gd name="T8" fmla="*/ 36 w 346"/>
                  <a:gd name="T9" fmla="*/ 22 h 246"/>
                  <a:gd name="T10" fmla="*/ 34 w 346"/>
                  <a:gd name="T11" fmla="*/ 20 h 246"/>
                  <a:gd name="T12" fmla="*/ 32 w 346"/>
                  <a:gd name="T13" fmla="*/ 18 h 246"/>
                  <a:gd name="T14" fmla="*/ 30 w 346"/>
                  <a:gd name="T15" fmla="*/ 16 h 246"/>
                  <a:gd name="T16" fmla="*/ 27 w 346"/>
                  <a:gd name="T17" fmla="*/ 13 h 246"/>
                  <a:gd name="T18" fmla="*/ 24 w 346"/>
                  <a:gd name="T19" fmla="*/ 11 h 246"/>
                  <a:gd name="T20" fmla="*/ 21 w 346"/>
                  <a:gd name="T21" fmla="*/ 9 h 246"/>
                  <a:gd name="T22" fmla="*/ 18 w 346"/>
                  <a:gd name="T23" fmla="*/ 7 h 246"/>
                  <a:gd name="T24" fmla="*/ 15 w 346"/>
                  <a:gd name="T25" fmla="*/ 5 h 246"/>
                  <a:gd name="T26" fmla="*/ 12 w 346"/>
                  <a:gd name="T27" fmla="*/ 3 h 246"/>
                  <a:gd name="T28" fmla="*/ 8 w 346"/>
                  <a:gd name="T29" fmla="*/ 2 h 246"/>
                  <a:gd name="T30" fmla="*/ 4 w 346"/>
                  <a:gd name="T31" fmla="*/ 0 h 246"/>
                  <a:gd name="T32" fmla="*/ 0 w 346"/>
                  <a:gd name="T33" fmla="*/ 0 h 246"/>
                  <a:gd name="T34" fmla="*/ 1 w 346"/>
                  <a:gd name="T35" fmla="*/ 3 h 246"/>
                  <a:gd name="T36" fmla="*/ 4 w 346"/>
                  <a:gd name="T37" fmla="*/ 4 h 246"/>
                  <a:gd name="T38" fmla="*/ 8 w 346"/>
                  <a:gd name="T39" fmla="*/ 5 h 246"/>
                  <a:gd name="T40" fmla="*/ 11 w 346"/>
                  <a:gd name="T41" fmla="*/ 6 h 246"/>
                  <a:gd name="T42" fmla="*/ 15 w 346"/>
                  <a:gd name="T43" fmla="*/ 8 h 246"/>
                  <a:gd name="T44" fmla="*/ 18 w 346"/>
                  <a:gd name="T45" fmla="*/ 9 h 246"/>
                  <a:gd name="T46" fmla="*/ 21 w 346"/>
                  <a:gd name="T47" fmla="*/ 11 h 246"/>
                  <a:gd name="T48" fmla="*/ 23 w 346"/>
                  <a:gd name="T49" fmla="*/ 13 h 246"/>
                  <a:gd name="T50" fmla="*/ 26 w 346"/>
                  <a:gd name="T51" fmla="*/ 16 h 246"/>
                  <a:gd name="T52" fmla="*/ 28 w 346"/>
                  <a:gd name="T53" fmla="*/ 18 h 246"/>
                  <a:gd name="T54" fmla="*/ 30 w 346"/>
                  <a:gd name="T55" fmla="*/ 20 h 246"/>
                  <a:gd name="T56" fmla="*/ 32 w 346"/>
                  <a:gd name="T57" fmla="*/ 22 h 246"/>
                  <a:gd name="T58" fmla="*/ 34 w 346"/>
                  <a:gd name="T59" fmla="*/ 24 h 246"/>
                  <a:gd name="T60" fmla="*/ 35 w 346"/>
                  <a:gd name="T61" fmla="*/ 25 h 246"/>
                  <a:gd name="T62" fmla="*/ 36 w 346"/>
                  <a:gd name="T63" fmla="*/ 26 h 246"/>
                  <a:gd name="T64" fmla="*/ 36 w 346"/>
                  <a:gd name="T65" fmla="*/ 27 h 246"/>
                  <a:gd name="T66" fmla="*/ 37 w 346"/>
                  <a:gd name="T67" fmla="*/ 27 h 246"/>
                  <a:gd name="T68" fmla="*/ 39 w 346"/>
                  <a:gd name="T69" fmla="*/ 26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246"/>
                  <a:gd name="T107" fmla="*/ 346 w 346"/>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246">
                    <a:moveTo>
                      <a:pt x="346" y="238"/>
                    </a:moveTo>
                    <a:lnTo>
                      <a:pt x="344" y="234"/>
                    </a:lnTo>
                    <a:lnTo>
                      <a:pt x="337" y="227"/>
                    </a:lnTo>
                    <a:lnTo>
                      <a:pt x="329" y="214"/>
                    </a:lnTo>
                    <a:lnTo>
                      <a:pt x="316" y="199"/>
                    </a:lnTo>
                    <a:lnTo>
                      <a:pt x="302" y="182"/>
                    </a:lnTo>
                    <a:lnTo>
                      <a:pt x="284" y="163"/>
                    </a:lnTo>
                    <a:lnTo>
                      <a:pt x="265" y="141"/>
                    </a:lnTo>
                    <a:lnTo>
                      <a:pt x="243" y="120"/>
                    </a:lnTo>
                    <a:lnTo>
                      <a:pt x="218" y="100"/>
                    </a:lnTo>
                    <a:lnTo>
                      <a:pt x="192" y="79"/>
                    </a:lnTo>
                    <a:lnTo>
                      <a:pt x="164" y="60"/>
                    </a:lnTo>
                    <a:lnTo>
                      <a:pt x="134" y="42"/>
                    </a:lnTo>
                    <a:lnTo>
                      <a:pt x="103" y="26"/>
                    </a:lnTo>
                    <a:lnTo>
                      <a:pt x="70" y="14"/>
                    </a:lnTo>
                    <a:lnTo>
                      <a:pt x="35" y="4"/>
                    </a:lnTo>
                    <a:lnTo>
                      <a:pt x="0" y="0"/>
                    </a:lnTo>
                    <a:lnTo>
                      <a:pt x="8" y="29"/>
                    </a:lnTo>
                    <a:lnTo>
                      <a:pt x="40" y="33"/>
                    </a:lnTo>
                    <a:lnTo>
                      <a:pt x="72" y="42"/>
                    </a:lnTo>
                    <a:lnTo>
                      <a:pt x="102" y="53"/>
                    </a:lnTo>
                    <a:lnTo>
                      <a:pt x="130" y="68"/>
                    </a:lnTo>
                    <a:lnTo>
                      <a:pt x="158" y="84"/>
                    </a:lnTo>
                    <a:lnTo>
                      <a:pt x="184" y="102"/>
                    </a:lnTo>
                    <a:lnTo>
                      <a:pt x="209" y="121"/>
                    </a:lnTo>
                    <a:lnTo>
                      <a:pt x="231" y="141"/>
                    </a:lnTo>
                    <a:lnTo>
                      <a:pt x="251" y="161"/>
                    </a:lnTo>
                    <a:lnTo>
                      <a:pt x="269" y="180"/>
                    </a:lnTo>
                    <a:lnTo>
                      <a:pt x="285" y="197"/>
                    </a:lnTo>
                    <a:lnTo>
                      <a:pt x="299" y="213"/>
                    </a:lnTo>
                    <a:lnTo>
                      <a:pt x="310" y="225"/>
                    </a:lnTo>
                    <a:lnTo>
                      <a:pt x="317" y="236"/>
                    </a:lnTo>
                    <a:lnTo>
                      <a:pt x="323" y="244"/>
                    </a:lnTo>
                    <a:lnTo>
                      <a:pt x="325" y="246"/>
                    </a:lnTo>
                    <a:lnTo>
                      <a:pt x="346"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09"/>
              <p:cNvSpPr>
                <a:spLocks/>
              </p:cNvSpPr>
              <p:nvPr/>
            </p:nvSpPr>
            <p:spPr bwMode="auto">
              <a:xfrm>
                <a:off x="4647" y="1740"/>
                <a:ext cx="64" cy="34"/>
              </a:xfrm>
              <a:custGeom>
                <a:avLst/>
                <a:gdLst>
                  <a:gd name="T0" fmla="*/ 21 w 191"/>
                  <a:gd name="T1" fmla="*/ 12 h 100"/>
                  <a:gd name="T2" fmla="*/ 21 w 191"/>
                  <a:gd name="T3" fmla="*/ 11 h 100"/>
                  <a:gd name="T4" fmla="*/ 21 w 191"/>
                  <a:gd name="T5" fmla="*/ 11 h 100"/>
                  <a:gd name="T6" fmla="*/ 20 w 191"/>
                  <a:gd name="T7" fmla="*/ 10 h 100"/>
                  <a:gd name="T8" fmla="*/ 20 w 191"/>
                  <a:gd name="T9" fmla="*/ 9 h 100"/>
                  <a:gd name="T10" fmla="*/ 19 w 191"/>
                  <a:gd name="T11" fmla="*/ 8 h 100"/>
                  <a:gd name="T12" fmla="*/ 18 w 191"/>
                  <a:gd name="T13" fmla="*/ 7 h 100"/>
                  <a:gd name="T14" fmla="*/ 17 w 191"/>
                  <a:gd name="T15" fmla="*/ 6 h 100"/>
                  <a:gd name="T16" fmla="*/ 16 w 191"/>
                  <a:gd name="T17" fmla="*/ 5 h 100"/>
                  <a:gd name="T18" fmla="*/ 14 w 191"/>
                  <a:gd name="T19" fmla="*/ 4 h 100"/>
                  <a:gd name="T20" fmla="*/ 13 w 191"/>
                  <a:gd name="T21" fmla="*/ 3 h 100"/>
                  <a:gd name="T22" fmla="*/ 11 w 191"/>
                  <a:gd name="T23" fmla="*/ 2 h 100"/>
                  <a:gd name="T24" fmla="*/ 9 w 191"/>
                  <a:gd name="T25" fmla="*/ 1 h 100"/>
                  <a:gd name="T26" fmla="*/ 7 w 191"/>
                  <a:gd name="T27" fmla="*/ 1 h 100"/>
                  <a:gd name="T28" fmla="*/ 5 w 191"/>
                  <a:gd name="T29" fmla="*/ 0 h 100"/>
                  <a:gd name="T30" fmla="*/ 2 w 191"/>
                  <a:gd name="T31" fmla="*/ 0 h 100"/>
                  <a:gd name="T32" fmla="*/ 0 w 191"/>
                  <a:gd name="T33" fmla="*/ 0 h 100"/>
                  <a:gd name="T34" fmla="*/ 1 w 191"/>
                  <a:gd name="T35" fmla="*/ 3 h 100"/>
                  <a:gd name="T36" fmla="*/ 5 w 191"/>
                  <a:gd name="T37" fmla="*/ 3 h 100"/>
                  <a:gd name="T38" fmla="*/ 8 w 191"/>
                  <a:gd name="T39" fmla="*/ 3 h 100"/>
                  <a:gd name="T40" fmla="*/ 11 w 191"/>
                  <a:gd name="T41" fmla="*/ 5 h 100"/>
                  <a:gd name="T42" fmla="*/ 14 w 191"/>
                  <a:gd name="T43" fmla="*/ 6 h 100"/>
                  <a:gd name="T44" fmla="*/ 16 w 191"/>
                  <a:gd name="T45" fmla="*/ 8 h 100"/>
                  <a:gd name="T46" fmla="*/ 17 w 191"/>
                  <a:gd name="T47" fmla="*/ 10 h 100"/>
                  <a:gd name="T48" fmla="*/ 18 w 191"/>
                  <a:gd name="T49" fmla="*/ 11 h 100"/>
                  <a:gd name="T50" fmla="*/ 19 w 191"/>
                  <a:gd name="T51" fmla="*/ 12 h 100"/>
                  <a:gd name="T52" fmla="*/ 21 w 191"/>
                  <a:gd name="T53" fmla="*/ 12 h 1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1"/>
                  <a:gd name="T82" fmla="*/ 0 h 100"/>
                  <a:gd name="T83" fmla="*/ 191 w 191"/>
                  <a:gd name="T84" fmla="*/ 100 h 1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1" h="100">
                    <a:moveTo>
                      <a:pt x="191" y="100"/>
                    </a:moveTo>
                    <a:lnTo>
                      <a:pt x="190" y="98"/>
                    </a:lnTo>
                    <a:lnTo>
                      <a:pt x="187" y="94"/>
                    </a:lnTo>
                    <a:lnTo>
                      <a:pt x="183" y="87"/>
                    </a:lnTo>
                    <a:lnTo>
                      <a:pt x="177" y="80"/>
                    </a:lnTo>
                    <a:lnTo>
                      <a:pt x="171" y="72"/>
                    </a:lnTo>
                    <a:lnTo>
                      <a:pt x="162" y="62"/>
                    </a:lnTo>
                    <a:lnTo>
                      <a:pt x="153" y="52"/>
                    </a:lnTo>
                    <a:lnTo>
                      <a:pt x="141" y="43"/>
                    </a:lnTo>
                    <a:lnTo>
                      <a:pt x="128" y="33"/>
                    </a:lnTo>
                    <a:lnTo>
                      <a:pt x="114" y="25"/>
                    </a:lnTo>
                    <a:lnTo>
                      <a:pt x="98" y="16"/>
                    </a:lnTo>
                    <a:lnTo>
                      <a:pt x="81" y="9"/>
                    </a:lnTo>
                    <a:lnTo>
                      <a:pt x="63" y="5"/>
                    </a:lnTo>
                    <a:lnTo>
                      <a:pt x="43" y="0"/>
                    </a:lnTo>
                    <a:lnTo>
                      <a:pt x="22" y="0"/>
                    </a:lnTo>
                    <a:lnTo>
                      <a:pt x="0" y="1"/>
                    </a:lnTo>
                    <a:lnTo>
                      <a:pt x="9" y="24"/>
                    </a:lnTo>
                    <a:lnTo>
                      <a:pt x="44" y="23"/>
                    </a:lnTo>
                    <a:lnTo>
                      <a:pt x="75" y="30"/>
                    </a:lnTo>
                    <a:lnTo>
                      <a:pt x="102" y="41"/>
                    </a:lnTo>
                    <a:lnTo>
                      <a:pt x="124" y="56"/>
                    </a:lnTo>
                    <a:lnTo>
                      <a:pt x="142" y="70"/>
                    </a:lnTo>
                    <a:lnTo>
                      <a:pt x="155" y="84"/>
                    </a:lnTo>
                    <a:lnTo>
                      <a:pt x="163" y="95"/>
                    </a:lnTo>
                    <a:lnTo>
                      <a:pt x="166" y="100"/>
                    </a:lnTo>
                    <a:lnTo>
                      <a:pt x="191"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10"/>
              <p:cNvSpPr>
                <a:spLocks/>
              </p:cNvSpPr>
              <p:nvPr/>
            </p:nvSpPr>
            <p:spPr bwMode="auto">
              <a:xfrm>
                <a:off x="4560" y="1610"/>
                <a:ext cx="173" cy="478"/>
              </a:xfrm>
              <a:custGeom>
                <a:avLst/>
                <a:gdLst>
                  <a:gd name="T0" fmla="*/ 17 w 520"/>
                  <a:gd name="T1" fmla="*/ 0 h 1432"/>
                  <a:gd name="T2" fmla="*/ 15 w 520"/>
                  <a:gd name="T3" fmla="*/ 1 h 1432"/>
                  <a:gd name="T4" fmla="*/ 12 w 520"/>
                  <a:gd name="T5" fmla="*/ 4 h 1432"/>
                  <a:gd name="T6" fmla="*/ 9 w 520"/>
                  <a:gd name="T7" fmla="*/ 8 h 1432"/>
                  <a:gd name="T8" fmla="*/ 6 w 520"/>
                  <a:gd name="T9" fmla="*/ 15 h 1432"/>
                  <a:gd name="T10" fmla="*/ 3 w 520"/>
                  <a:gd name="T11" fmla="*/ 25 h 1432"/>
                  <a:gd name="T12" fmla="*/ 1 w 520"/>
                  <a:gd name="T13" fmla="*/ 39 h 1432"/>
                  <a:gd name="T14" fmla="*/ 0 w 520"/>
                  <a:gd name="T15" fmla="*/ 56 h 1432"/>
                  <a:gd name="T16" fmla="*/ 0 w 520"/>
                  <a:gd name="T17" fmla="*/ 66 h 1432"/>
                  <a:gd name="T18" fmla="*/ 1 w 520"/>
                  <a:gd name="T19" fmla="*/ 67 h 1432"/>
                  <a:gd name="T20" fmla="*/ 1 w 520"/>
                  <a:gd name="T21" fmla="*/ 70 h 1432"/>
                  <a:gd name="T22" fmla="*/ 1 w 520"/>
                  <a:gd name="T23" fmla="*/ 76 h 1432"/>
                  <a:gd name="T24" fmla="*/ 3 w 520"/>
                  <a:gd name="T25" fmla="*/ 85 h 1432"/>
                  <a:gd name="T26" fmla="*/ 6 w 520"/>
                  <a:gd name="T27" fmla="*/ 96 h 1432"/>
                  <a:gd name="T28" fmla="*/ 11 w 520"/>
                  <a:gd name="T29" fmla="*/ 108 h 1432"/>
                  <a:gd name="T30" fmla="*/ 20 w 520"/>
                  <a:gd name="T31" fmla="*/ 123 h 1432"/>
                  <a:gd name="T32" fmla="*/ 31 w 520"/>
                  <a:gd name="T33" fmla="*/ 137 h 1432"/>
                  <a:gd name="T34" fmla="*/ 47 w 520"/>
                  <a:gd name="T35" fmla="*/ 152 h 1432"/>
                  <a:gd name="T36" fmla="*/ 58 w 520"/>
                  <a:gd name="T37" fmla="*/ 157 h 1432"/>
                  <a:gd name="T38" fmla="*/ 41 w 520"/>
                  <a:gd name="T39" fmla="*/ 143 h 1432"/>
                  <a:gd name="T40" fmla="*/ 28 w 520"/>
                  <a:gd name="T41" fmla="*/ 129 h 1432"/>
                  <a:gd name="T42" fmla="*/ 19 w 520"/>
                  <a:gd name="T43" fmla="*/ 115 h 1432"/>
                  <a:gd name="T44" fmla="*/ 13 w 520"/>
                  <a:gd name="T45" fmla="*/ 102 h 1432"/>
                  <a:gd name="T46" fmla="*/ 9 w 520"/>
                  <a:gd name="T47" fmla="*/ 90 h 1432"/>
                  <a:gd name="T48" fmla="*/ 6 w 520"/>
                  <a:gd name="T49" fmla="*/ 80 h 1432"/>
                  <a:gd name="T50" fmla="*/ 5 w 520"/>
                  <a:gd name="T51" fmla="*/ 72 h 1432"/>
                  <a:gd name="T52" fmla="*/ 5 w 520"/>
                  <a:gd name="T53" fmla="*/ 67 h 1432"/>
                  <a:gd name="T54" fmla="*/ 5 w 520"/>
                  <a:gd name="T55" fmla="*/ 67 h 1432"/>
                  <a:gd name="T56" fmla="*/ 5 w 520"/>
                  <a:gd name="T57" fmla="*/ 67 h 1432"/>
                  <a:gd name="T58" fmla="*/ 6 w 520"/>
                  <a:gd name="T59" fmla="*/ 34 h 1432"/>
                  <a:gd name="T60" fmla="*/ 11 w 520"/>
                  <a:gd name="T61" fmla="*/ 15 h 1432"/>
                  <a:gd name="T62" fmla="*/ 17 w 520"/>
                  <a:gd name="T63" fmla="*/ 6 h 1432"/>
                  <a:gd name="T64" fmla="*/ 19 w 520"/>
                  <a:gd name="T65" fmla="*/ 4 h 14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0"/>
                  <a:gd name="T100" fmla="*/ 0 h 1432"/>
                  <a:gd name="T101" fmla="*/ 520 w 520"/>
                  <a:gd name="T102" fmla="*/ 1432 h 14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0" h="1432">
                    <a:moveTo>
                      <a:pt x="156" y="0"/>
                    </a:moveTo>
                    <a:lnTo>
                      <a:pt x="153" y="1"/>
                    </a:lnTo>
                    <a:lnTo>
                      <a:pt x="147" y="5"/>
                    </a:lnTo>
                    <a:lnTo>
                      <a:pt x="137" y="12"/>
                    </a:lnTo>
                    <a:lnTo>
                      <a:pt x="126" y="21"/>
                    </a:lnTo>
                    <a:lnTo>
                      <a:pt x="112" y="35"/>
                    </a:lnTo>
                    <a:lnTo>
                      <a:pt x="98" y="53"/>
                    </a:lnTo>
                    <a:lnTo>
                      <a:pt x="82" y="76"/>
                    </a:lnTo>
                    <a:lnTo>
                      <a:pt x="67" y="104"/>
                    </a:lnTo>
                    <a:lnTo>
                      <a:pt x="52" y="138"/>
                    </a:lnTo>
                    <a:lnTo>
                      <a:pt x="37" y="180"/>
                    </a:lnTo>
                    <a:lnTo>
                      <a:pt x="26" y="228"/>
                    </a:lnTo>
                    <a:lnTo>
                      <a:pt x="15" y="283"/>
                    </a:lnTo>
                    <a:lnTo>
                      <a:pt x="7" y="347"/>
                    </a:lnTo>
                    <a:lnTo>
                      <a:pt x="1" y="420"/>
                    </a:lnTo>
                    <a:lnTo>
                      <a:pt x="0" y="502"/>
                    </a:lnTo>
                    <a:lnTo>
                      <a:pt x="2" y="593"/>
                    </a:lnTo>
                    <a:lnTo>
                      <a:pt x="3" y="595"/>
                    </a:lnTo>
                    <a:lnTo>
                      <a:pt x="6" y="600"/>
                    </a:lnTo>
                    <a:lnTo>
                      <a:pt x="7" y="604"/>
                    </a:lnTo>
                    <a:lnTo>
                      <a:pt x="8" y="606"/>
                    </a:lnTo>
                    <a:lnTo>
                      <a:pt x="8" y="625"/>
                    </a:lnTo>
                    <a:lnTo>
                      <a:pt x="9" y="650"/>
                    </a:lnTo>
                    <a:lnTo>
                      <a:pt x="12" y="682"/>
                    </a:lnTo>
                    <a:lnTo>
                      <a:pt x="16" y="719"/>
                    </a:lnTo>
                    <a:lnTo>
                      <a:pt x="25" y="761"/>
                    </a:lnTo>
                    <a:lnTo>
                      <a:pt x="36" y="808"/>
                    </a:lnTo>
                    <a:lnTo>
                      <a:pt x="52" y="860"/>
                    </a:lnTo>
                    <a:lnTo>
                      <a:pt x="74" y="915"/>
                    </a:lnTo>
                    <a:lnTo>
                      <a:pt x="101" y="974"/>
                    </a:lnTo>
                    <a:lnTo>
                      <a:pt x="134" y="1034"/>
                    </a:lnTo>
                    <a:lnTo>
                      <a:pt x="176" y="1098"/>
                    </a:lnTo>
                    <a:lnTo>
                      <a:pt x="224" y="1163"/>
                    </a:lnTo>
                    <a:lnTo>
                      <a:pt x="282" y="1230"/>
                    </a:lnTo>
                    <a:lnTo>
                      <a:pt x="349" y="1297"/>
                    </a:lnTo>
                    <a:lnTo>
                      <a:pt x="425" y="1365"/>
                    </a:lnTo>
                    <a:lnTo>
                      <a:pt x="513" y="1432"/>
                    </a:lnTo>
                    <a:lnTo>
                      <a:pt x="520" y="1411"/>
                    </a:lnTo>
                    <a:lnTo>
                      <a:pt x="440" y="1349"/>
                    </a:lnTo>
                    <a:lnTo>
                      <a:pt x="371" y="1286"/>
                    </a:lnTo>
                    <a:lnTo>
                      <a:pt x="309" y="1223"/>
                    </a:lnTo>
                    <a:lnTo>
                      <a:pt x="256" y="1159"/>
                    </a:lnTo>
                    <a:lnTo>
                      <a:pt x="212" y="1096"/>
                    </a:lnTo>
                    <a:lnTo>
                      <a:pt x="173" y="1034"/>
                    </a:lnTo>
                    <a:lnTo>
                      <a:pt x="142" y="974"/>
                    </a:lnTo>
                    <a:lnTo>
                      <a:pt x="115" y="915"/>
                    </a:lnTo>
                    <a:lnTo>
                      <a:pt x="95" y="861"/>
                    </a:lnTo>
                    <a:lnTo>
                      <a:pt x="79" y="809"/>
                    </a:lnTo>
                    <a:lnTo>
                      <a:pt x="66" y="761"/>
                    </a:lnTo>
                    <a:lnTo>
                      <a:pt x="58" y="719"/>
                    </a:lnTo>
                    <a:lnTo>
                      <a:pt x="52" y="682"/>
                    </a:lnTo>
                    <a:lnTo>
                      <a:pt x="49" y="650"/>
                    </a:lnTo>
                    <a:lnTo>
                      <a:pt x="47" y="624"/>
                    </a:lnTo>
                    <a:lnTo>
                      <a:pt x="47" y="606"/>
                    </a:lnTo>
                    <a:lnTo>
                      <a:pt x="47" y="605"/>
                    </a:lnTo>
                    <a:lnTo>
                      <a:pt x="47" y="604"/>
                    </a:lnTo>
                    <a:lnTo>
                      <a:pt x="47" y="603"/>
                    </a:lnTo>
                    <a:lnTo>
                      <a:pt x="47" y="602"/>
                    </a:lnTo>
                    <a:lnTo>
                      <a:pt x="45" y="439"/>
                    </a:lnTo>
                    <a:lnTo>
                      <a:pt x="57" y="310"/>
                    </a:lnTo>
                    <a:lnTo>
                      <a:pt x="76" y="211"/>
                    </a:lnTo>
                    <a:lnTo>
                      <a:pt x="100" y="137"/>
                    </a:lnTo>
                    <a:lnTo>
                      <a:pt x="126" y="87"/>
                    </a:lnTo>
                    <a:lnTo>
                      <a:pt x="149" y="57"/>
                    </a:lnTo>
                    <a:lnTo>
                      <a:pt x="166" y="41"/>
                    </a:lnTo>
                    <a:lnTo>
                      <a:pt x="173" y="36"/>
                    </a:lnTo>
                    <a:lnTo>
                      <a:pt x="1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11"/>
              <p:cNvSpPr>
                <a:spLocks/>
              </p:cNvSpPr>
              <p:nvPr/>
            </p:nvSpPr>
            <p:spPr bwMode="auto">
              <a:xfrm>
                <a:off x="4595" y="1687"/>
                <a:ext cx="32" cy="149"/>
              </a:xfrm>
              <a:custGeom>
                <a:avLst/>
                <a:gdLst>
                  <a:gd name="T0" fmla="*/ 11 w 97"/>
                  <a:gd name="T1" fmla="*/ 0 h 446"/>
                  <a:gd name="T2" fmla="*/ 10 w 97"/>
                  <a:gd name="T3" fmla="*/ 0 h 446"/>
                  <a:gd name="T4" fmla="*/ 9 w 97"/>
                  <a:gd name="T5" fmla="*/ 0 h 446"/>
                  <a:gd name="T6" fmla="*/ 8 w 97"/>
                  <a:gd name="T7" fmla="*/ 0 h 446"/>
                  <a:gd name="T8" fmla="*/ 7 w 97"/>
                  <a:gd name="T9" fmla="*/ 1 h 446"/>
                  <a:gd name="T10" fmla="*/ 6 w 97"/>
                  <a:gd name="T11" fmla="*/ 3 h 446"/>
                  <a:gd name="T12" fmla="*/ 4 w 97"/>
                  <a:gd name="T13" fmla="*/ 6 h 446"/>
                  <a:gd name="T14" fmla="*/ 3 w 97"/>
                  <a:gd name="T15" fmla="*/ 10 h 446"/>
                  <a:gd name="T16" fmla="*/ 2 w 97"/>
                  <a:gd name="T17" fmla="*/ 16 h 446"/>
                  <a:gd name="T18" fmla="*/ 1 w 97"/>
                  <a:gd name="T19" fmla="*/ 22 h 446"/>
                  <a:gd name="T20" fmla="*/ 1 w 97"/>
                  <a:gd name="T21" fmla="*/ 29 h 446"/>
                  <a:gd name="T22" fmla="*/ 0 w 97"/>
                  <a:gd name="T23" fmla="*/ 37 h 446"/>
                  <a:gd name="T24" fmla="*/ 0 w 97"/>
                  <a:gd name="T25" fmla="*/ 45 h 446"/>
                  <a:gd name="T26" fmla="*/ 3 w 97"/>
                  <a:gd name="T27" fmla="*/ 50 h 446"/>
                  <a:gd name="T28" fmla="*/ 3 w 97"/>
                  <a:gd name="T29" fmla="*/ 37 h 446"/>
                  <a:gd name="T30" fmla="*/ 4 w 97"/>
                  <a:gd name="T31" fmla="*/ 27 h 446"/>
                  <a:gd name="T32" fmla="*/ 5 w 97"/>
                  <a:gd name="T33" fmla="*/ 19 h 446"/>
                  <a:gd name="T34" fmla="*/ 7 w 97"/>
                  <a:gd name="T35" fmla="*/ 13 h 446"/>
                  <a:gd name="T36" fmla="*/ 8 w 97"/>
                  <a:gd name="T37" fmla="*/ 9 h 446"/>
                  <a:gd name="T38" fmla="*/ 9 w 97"/>
                  <a:gd name="T39" fmla="*/ 6 h 446"/>
                  <a:gd name="T40" fmla="*/ 10 w 97"/>
                  <a:gd name="T41" fmla="*/ 5 h 446"/>
                  <a:gd name="T42" fmla="*/ 11 w 97"/>
                  <a:gd name="T43" fmla="*/ 4 h 446"/>
                  <a:gd name="T44" fmla="*/ 11 w 97"/>
                  <a:gd name="T45" fmla="*/ 4 h 446"/>
                  <a:gd name="T46" fmla="*/ 10 w 97"/>
                  <a:gd name="T47" fmla="*/ 4 h 446"/>
                  <a:gd name="T48" fmla="*/ 10 w 97"/>
                  <a:gd name="T49" fmla="*/ 4 h 446"/>
                  <a:gd name="T50" fmla="*/ 10 w 97"/>
                  <a:gd name="T51" fmla="*/ 4 h 446"/>
                  <a:gd name="T52" fmla="*/ 11 w 97"/>
                  <a:gd name="T53" fmla="*/ 0 h 4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
                  <a:gd name="T82" fmla="*/ 0 h 446"/>
                  <a:gd name="T83" fmla="*/ 97 w 97"/>
                  <a:gd name="T84" fmla="*/ 446 h 4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 h="446">
                    <a:moveTo>
                      <a:pt x="97" y="0"/>
                    </a:moveTo>
                    <a:lnTo>
                      <a:pt x="93" y="0"/>
                    </a:lnTo>
                    <a:lnTo>
                      <a:pt x="85" y="0"/>
                    </a:lnTo>
                    <a:lnTo>
                      <a:pt x="77" y="4"/>
                    </a:lnTo>
                    <a:lnTo>
                      <a:pt x="67" y="10"/>
                    </a:lnTo>
                    <a:lnTo>
                      <a:pt x="53" y="30"/>
                    </a:lnTo>
                    <a:lnTo>
                      <a:pt x="39" y="57"/>
                    </a:lnTo>
                    <a:lnTo>
                      <a:pt x="27" y="94"/>
                    </a:lnTo>
                    <a:lnTo>
                      <a:pt x="17" y="140"/>
                    </a:lnTo>
                    <a:lnTo>
                      <a:pt x="10" y="194"/>
                    </a:lnTo>
                    <a:lnTo>
                      <a:pt x="5" y="257"/>
                    </a:lnTo>
                    <a:lnTo>
                      <a:pt x="2" y="328"/>
                    </a:lnTo>
                    <a:lnTo>
                      <a:pt x="0" y="407"/>
                    </a:lnTo>
                    <a:lnTo>
                      <a:pt x="28" y="446"/>
                    </a:lnTo>
                    <a:lnTo>
                      <a:pt x="31" y="330"/>
                    </a:lnTo>
                    <a:lnTo>
                      <a:pt x="39" y="238"/>
                    </a:lnTo>
                    <a:lnTo>
                      <a:pt x="49" y="167"/>
                    </a:lnTo>
                    <a:lnTo>
                      <a:pt x="62" y="115"/>
                    </a:lnTo>
                    <a:lnTo>
                      <a:pt x="74" y="77"/>
                    </a:lnTo>
                    <a:lnTo>
                      <a:pt x="85" y="54"/>
                    </a:lnTo>
                    <a:lnTo>
                      <a:pt x="93" y="42"/>
                    </a:lnTo>
                    <a:lnTo>
                      <a:pt x="96" y="38"/>
                    </a:lnTo>
                    <a:lnTo>
                      <a:pt x="95" y="38"/>
                    </a:lnTo>
                    <a:lnTo>
                      <a:pt x="94" y="39"/>
                    </a:lnTo>
                    <a:lnTo>
                      <a:pt x="92" y="39"/>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12"/>
              <p:cNvSpPr>
                <a:spLocks/>
              </p:cNvSpPr>
              <p:nvPr/>
            </p:nvSpPr>
            <p:spPr bwMode="auto">
              <a:xfrm>
                <a:off x="4604" y="1730"/>
                <a:ext cx="39" cy="106"/>
              </a:xfrm>
              <a:custGeom>
                <a:avLst/>
                <a:gdLst>
                  <a:gd name="T0" fmla="*/ 11 w 117"/>
                  <a:gd name="T1" fmla="*/ 0 h 318"/>
                  <a:gd name="T2" fmla="*/ 11 w 117"/>
                  <a:gd name="T3" fmla="*/ 0 h 318"/>
                  <a:gd name="T4" fmla="*/ 10 w 117"/>
                  <a:gd name="T5" fmla="*/ 1 h 318"/>
                  <a:gd name="T6" fmla="*/ 8 w 117"/>
                  <a:gd name="T7" fmla="*/ 4 h 318"/>
                  <a:gd name="T8" fmla="*/ 6 w 117"/>
                  <a:gd name="T9" fmla="*/ 7 h 318"/>
                  <a:gd name="T10" fmla="*/ 4 w 117"/>
                  <a:gd name="T11" fmla="*/ 11 h 318"/>
                  <a:gd name="T12" fmla="*/ 2 w 117"/>
                  <a:gd name="T13" fmla="*/ 17 h 318"/>
                  <a:gd name="T14" fmla="*/ 1 w 117"/>
                  <a:gd name="T15" fmla="*/ 25 h 318"/>
                  <a:gd name="T16" fmla="*/ 0 w 117"/>
                  <a:gd name="T17" fmla="*/ 35 h 318"/>
                  <a:gd name="T18" fmla="*/ 2 w 117"/>
                  <a:gd name="T19" fmla="*/ 35 h 318"/>
                  <a:gd name="T20" fmla="*/ 2 w 117"/>
                  <a:gd name="T21" fmla="*/ 26 h 318"/>
                  <a:gd name="T22" fmla="*/ 4 w 117"/>
                  <a:gd name="T23" fmla="*/ 19 h 318"/>
                  <a:gd name="T24" fmla="*/ 6 w 117"/>
                  <a:gd name="T25" fmla="*/ 14 h 318"/>
                  <a:gd name="T26" fmla="*/ 8 w 117"/>
                  <a:gd name="T27" fmla="*/ 10 h 318"/>
                  <a:gd name="T28" fmla="*/ 10 w 117"/>
                  <a:gd name="T29" fmla="*/ 7 h 318"/>
                  <a:gd name="T30" fmla="*/ 11 w 117"/>
                  <a:gd name="T31" fmla="*/ 5 h 318"/>
                  <a:gd name="T32" fmla="*/ 13 w 117"/>
                  <a:gd name="T33" fmla="*/ 4 h 318"/>
                  <a:gd name="T34" fmla="*/ 13 w 117"/>
                  <a:gd name="T35" fmla="*/ 4 h 318"/>
                  <a:gd name="T36" fmla="*/ 11 w 117"/>
                  <a:gd name="T37" fmla="*/ 0 h 3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318"/>
                  <a:gd name="T59" fmla="*/ 117 w 117"/>
                  <a:gd name="T60" fmla="*/ 318 h 3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318">
                    <a:moveTo>
                      <a:pt x="103" y="0"/>
                    </a:moveTo>
                    <a:lnTo>
                      <a:pt x="98" y="4"/>
                    </a:lnTo>
                    <a:lnTo>
                      <a:pt x="86" y="13"/>
                    </a:lnTo>
                    <a:lnTo>
                      <a:pt x="70" y="32"/>
                    </a:lnTo>
                    <a:lnTo>
                      <a:pt x="52" y="60"/>
                    </a:lnTo>
                    <a:lnTo>
                      <a:pt x="34" y="101"/>
                    </a:lnTo>
                    <a:lnTo>
                      <a:pt x="18" y="157"/>
                    </a:lnTo>
                    <a:lnTo>
                      <a:pt x="5" y="228"/>
                    </a:lnTo>
                    <a:lnTo>
                      <a:pt x="0" y="318"/>
                    </a:lnTo>
                    <a:lnTo>
                      <a:pt x="17" y="314"/>
                    </a:lnTo>
                    <a:lnTo>
                      <a:pt x="22" y="234"/>
                    </a:lnTo>
                    <a:lnTo>
                      <a:pt x="34" y="172"/>
                    </a:lnTo>
                    <a:lnTo>
                      <a:pt x="50" y="123"/>
                    </a:lnTo>
                    <a:lnTo>
                      <a:pt x="68" y="88"/>
                    </a:lnTo>
                    <a:lnTo>
                      <a:pt x="86" y="63"/>
                    </a:lnTo>
                    <a:lnTo>
                      <a:pt x="101" y="47"/>
                    </a:lnTo>
                    <a:lnTo>
                      <a:pt x="113" y="40"/>
                    </a:lnTo>
                    <a:lnTo>
                      <a:pt x="117" y="38"/>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13"/>
              <p:cNvSpPr>
                <a:spLocks/>
              </p:cNvSpPr>
              <p:nvPr/>
            </p:nvSpPr>
            <p:spPr bwMode="auto">
              <a:xfrm>
                <a:off x="4609" y="1767"/>
                <a:ext cx="53" cy="107"/>
              </a:xfrm>
              <a:custGeom>
                <a:avLst/>
                <a:gdLst>
                  <a:gd name="T0" fmla="*/ 15 w 158"/>
                  <a:gd name="T1" fmla="*/ 0 h 322"/>
                  <a:gd name="T2" fmla="*/ 14 w 158"/>
                  <a:gd name="T3" fmla="*/ 1 h 322"/>
                  <a:gd name="T4" fmla="*/ 12 w 158"/>
                  <a:gd name="T5" fmla="*/ 3 h 322"/>
                  <a:gd name="T6" fmla="*/ 10 w 158"/>
                  <a:gd name="T7" fmla="*/ 6 h 322"/>
                  <a:gd name="T8" fmla="*/ 8 w 158"/>
                  <a:gd name="T9" fmla="*/ 11 h 322"/>
                  <a:gd name="T10" fmla="*/ 5 w 158"/>
                  <a:gd name="T11" fmla="*/ 16 h 322"/>
                  <a:gd name="T12" fmla="*/ 3 w 158"/>
                  <a:gd name="T13" fmla="*/ 22 h 322"/>
                  <a:gd name="T14" fmla="*/ 1 w 158"/>
                  <a:gd name="T15" fmla="*/ 29 h 322"/>
                  <a:gd name="T16" fmla="*/ 0 w 158"/>
                  <a:gd name="T17" fmla="*/ 36 h 322"/>
                  <a:gd name="T18" fmla="*/ 3 w 158"/>
                  <a:gd name="T19" fmla="*/ 33 h 322"/>
                  <a:gd name="T20" fmla="*/ 4 w 158"/>
                  <a:gd name="T21" fmla="*/ 27 h 322"/>
                  <a:gd name="T22" fmla="*/ 6 w 158"/>
                  <a:gd name="T23" fmla="*/ 21 h 322"/>
                  <a:gd name="T24" fmla="*/ 8 w 158"/>
                  <a:gd name="T25" fmla="*/ 16 h 322"/>
                  <a:gd name="T26" fmla="*/ 11 w 158"/>
                  <a:gd name="T27" fmla="*/ 12 h 322"/>
                  <a:gd name="T28" fmla="*/ 13 w 158"/>
                  <a:gd name="T29" fmla="*/ 8 h 322"/>
                  <a:gd name="T30" fmla="*/ 16 w 158"/>
                  <a:gd name="T31" fmla="*/ 6 h 322"/>
                  <a:gd name="T32" fmla="*/ 17 w 158"/>
                  <a:gd name="T33" fmla="*/ 4 h 322"/>
                  <a:gd name="T34" fmla="*/ 18 w 158"/>
                  <a:gd name="T35" fmla="*/ 3 h 322"/>
                  <a:gd name="T36" fmla="*/ 15 w 158"/>
                  <a:gd name="T37" fmla="*/ 0 h 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8"/>
                  <a:gd name="T58" fmla="*/ 0 h 322"/>
                  <a:gd name="T59" fmla="*/ 158 w 158"/>
                  <a:gd name="T60" fmla="*/ 322 h 3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8" h="322">
                    <a:moveTo>
                      <a:pt x="131" y="0"/>
                    </a:moveTo>
                    <a:lnTo>
                      <a:pt x="124" y="9"/>
                    </a:lnTo>
                    <a:lnTo>
                      <a:pt x="110" y="29"/>
                    </a:lnTo>
                    <a:lnTo>
                      <a:pt x="91" y="58"/>
                    </a:lnTo>
                    <a:lnTo>
                      <a:pt x="69" y="99"/>
                    </a:lnTo>
                    <a:lnTo>
                      <a:pt x="47" y="146"/>
                    </a:lnTo>
                    <a:lnTo>
                      <a:pt x="27" y="200"/>
                    </a:lnTo>
                    <a:lnTo>
                      <a:pt x="10" y="259"/>
                    </a:lnTo>
                    <a:lnTo>
                      <a:pt x="0" y="322"/>
                    </a:lnTo>
                    <a:lnTo>
                      <a:pt x="27" y="297"/>
                    </a:lnTo>
                    <a:lnTo>
                      <a:pt x="36" y="240"/>
                    </a:lnTo>
                    <a:lnTo>
                      <a:pt x="53" y="188"/>
                    </a:lnTo>
                    <a:lnTo>
                      <a:pt x="73" y="144"/>
                    </a:lnTo>
                    <a:lnTo>
                      <a:pt x="97" y="104"/>
                    </a:lnTo>
                    <a:lnTo>
                      <a:pt x="119" y="73"/>
                    </a:lnTo>
                    <a:lnTo>
                      <a:pt x="139" y="50"/>
                    </a:lnTo>
                    <a:lnTo>
                      <a:pt x="153" y="35"/>
                    </a:lnTo>
                    <a:lnTo>
                      <a:pt x="158" y="30"/>
                    </a:lnTo>
                    <a:lnTo>
                      <a:pt x="1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14"/>
              <p:cNvSpPr>
                <a:spLocks/>
              </p:cNvSpPr>
              <p:nvPr/>
            </p:nvSpPr>
            <p:spPr bwMode="auto">
              <a:xfrm>
                <a:off x="4615" y="1825"/>
                <a:ext cx="53" cy="86"/>
              </a:xfrm>
              <a:custGeom>
                <a:avLst/>
                <a:gdLst>
                  <a:gd name="T0" fmla="*/ 16 w 159"/>
                  <a:gd name="T1" fmla="*/ 0 h 257"/>
                  <a:gd name="T2" fmla="*/ 15 w 159"/>
                  <a:gd name="T3" fmla="*/ 1 h 257"/>
                  <a:gd name="T4" fmla="*/ 14 w 159"/>
                  <a:gd name="T5" fmla="*/ 3 h 257"/>
                  <a:gd name="T6" fmla="*/ 11 w 159"/>
                  <a:gd name="T7" fmla="*/ 7 h 257"/>
                  <a:gd name="T8" fmla="*/ 8 w 159"/>
                  <a:gd name="T9" fmla="*/ 11 h 257"/>
                  <a:gd name="T10" fmla="*/ 6 w 159"/>
                  <a:gd name="T11" fmla="*/ 16 h 257"/>
                  <a:gd name="T12" fmla="*/ 3 w 159"/>
                  <a:gd name="T13" fmla="*/ 20 h 257"/>
                  <a:gd name="T14" fmla="*/ 1 w 159"/>
                  <a:gd name="T15" fmla="*/ 25 h 257"/>
                  <a:gd name="T16" fmla="*/ 0 w 159"/>
                  <a:gd name="T17" fmla="*/ 29 h 257"/>
                  <a:gd name="T18" fmla="*/ 3 w 159"/>
                  <a:gd name="T19" fmla="*/ 27 h 257"/>
                  <a:gd name="T20" fmla="*/ 4 w 159"/>
                  <a:gd name="T21" fmla="*/ 24 h 257"/>
                  <a:gd name="T22" fmla="*/ 5 w 159"/>
                  <a:gd name="T23" fmla="*/ 21 h 257"/>
                  <a:gd name="T24" fmla="*/ 7 w 159"/>
                  <a:gd name="T25" fmla="*/ 18 h 257"/>
                  <a:gd name="T26" fmla="*/ 9 w 159"/>
                  <a:gd name="T27" fmla="*/ 14 h 257"/>
                  <a:gd name="T28" fmla="*/ 11 w 159"/>
                  <a:gd name="T29" fmla="*/ 11 h 257"/>
                  <a:gd name="T30" fmla="*/ 14 w 159"/>
                  <a:gd name="T31" fmla="*/ 9 h 257"/>
                  <a:gd name="T32" fmla="*/ 16 w 159"/>
                  <a:gd name="T33" fmla="*/ 6 h 257"/>
                  <a:gd name="T34" fmla="*/ 18 w 159"/>
                  <a:gd name="T35" fmla="*/ 4 h 257"/>
                  <a:gd name="T36" fmla="*/ 16 w 159"/>
                  <a:gd name="T37" fmla="*/ 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257"/>
                  <a:gd name="T59" fmla="*/ 159 w 15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257">
                    <a:moveTo>
                      <a:pt x="147" y="0"/>
                    </a:moveTo>
                    <a:lnTo>
                      <a:pt x="139" y="10"/>
                    </a:lnTo>
                    <a:lnTo>
                      <a:pt x="123" y="31"/>
                    </a:lnTo>
                    <a:lnTo>
                      <a:pt x="101" y="61"/>
                    </a:lnTo>
                    <a:lnTo>
                      <a:pt x="75" y="98"/>
                    </a:lnTo>
                    <a:lnTo>
                      <a:pt x="50" y="139"/>
                    </a:lnTo>
                    <a:lnTo>
                      <a:pt x="27" y="180"/>
                    </a:lnTo>
                    <a:lnTo>
                      <a:pt x="10" y="220"/>
                    </a:lnTo>
                    <a:lnTo>
                      <a:pt x="0" y="257"/>
                    </a:lnTo>
                    <a:lnTo>
                      <a:pt x="27" y="238"/>
                    </a:lnTo>
                    <a:lnTo>
                      <a:pt x="33" y="213"/>
                    </a:lnTo>
                    <a:lnTo>
                      <a:pt x="46" y="186"/>
                    </a:lnTo>
                    <a:lnTo>
                      <a:pt x="63" y="158"/>
                    </a:lnTo>
                    <a:lnTo>
                      <a:pt x="82" y="129"/>
                    </a:lnTo>
                    <a:lnTo>
                      <a:pt x="103" y="102"/>
                    </a:lnTo>
                    <a:lnTo>
                      <a:pt x="124" y="77"/>
                    </a:lnTo>
                    <a:lnTo>
                      <a:pt x="143" y="55"/>
                    </a:lnTo>
                    <a:lnTo>
                      <a:pt x="159" y="35"/>
                    </a:lnTo>
                    <a:lnTo>
                      <a:pt x="1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115"/>
              <p:cNvSpPr>
                <a:spLocks/>
              </p:cNvSpPr>
              <p:nvPr/>
            </p:nvSpPr>
            <p:spPr bwMode="auto">
              <a:xfrm>
                <a:off x="4621" y="1868"/>
                <a:ext cx="76" cy="74"/>
              </a:xfrm>
              <a:custGeom>
                <a:avLst/>
                <a:gdLst>
                  <a:gd name="T0" fmla="*/ 22 w 227"/>
                  <a:gd name="T1" fmla="*/ 0 h 222"/>
                  <a:gd name="T2" fmla="*/ 22 w 227"/>
                  <a:gd name="T3" fmla="*/ 0 h 222"/>
                  <a:gd name="T4" fmla="*/ 21 w 227"/>
                  <a:gd name="T5" fmla="*/ 2 h 222"/>
                  <a:gd name="T6" fmla="*/ 20 w 227"/>
                  <a:gd name="T7" fmla="*/ 3 h 222"/>
                  <a:gd name="T8" fmla="*/ 18 w 227"/>
                  <a:gd name="T9" fmla="*/ 5 h 222"/>
                  <a:gd name="T10" fmla="*/ 17 w 227"/>
                  <a:gd name="T11" fmla="*/ 6 h 222"/>
                  <a:gd name="T12" fmla="*/ 16 w 227"/>
                  <a:gd name="T13" fmla="*/ 8 h 222"/>
                  <a:gd name="T14" fmla="*/ 14 w 227"/>
                  <a:gd name="T15" fmla="*/ 10 h 222"/>
                  <a:gd name="T16" fmla="*/ 13 w 227"/>
                  <a:gd name="T17" fmla="*/ 11 h 222"/>
                  <a:gd name="T18" fmla="*/ 11 w 227"/>
                  <a:gd name="T19" fmla="*/ 13 h 222"/>
                  <a:gd name="T20" fmla="*/ 10 w 227"/>
                  <a:gd name="T21" fmla="*/ 14 h 222"/>
                  <a:gd name="T22" fmla="*/ 8 w 227"/>
                  <a:gd name="T23" fmla="*/ 16 h 222"/>
                  <a:gd name="T24" fmla="*/ 7 w 227"/>
                  <a:gd name="T25" fmla="*/ 17 h 222"/>
                  <a:gd name="T26" fmla="*/ 6 w 227"/>
                  <a:gd name="T27" fmla="*/ 18 h 222"/>
                  <a:gd name="T28" fmla="*/ 4 w 227"/>
                  <a:gd name="T29" fmla="*/ 19 h 222"/>
                  <a:gd name="T30" fmla="*/ 3 w 227"/>
                  <a:gd name="T31" fmla="*/ 20 h 222"/>
                  <a:gd name="T32" fmla="*/ 2 w 227"/>
                  <a:gd name="T33" fmla="*/ 21 h 222"/>
                  <a:gd name="T34" fmla="*/ 1 w 227"/>
                  <a:gd name="T35" fmla="*/ 21 h 222"/>
                  <a:gd name="T36" fmla="*/ 0 w 227"/>
                  <a:gd name="T37" fmla="*/ 25 h 222"/>
                  <a:gd name="T38" fmla="*/ 2 w 227"/>
                  <a:gd name="T39" fmla="*/ 24 h 222"/>
                  <a:gd name="T40" fmla="*/ 4 w 227"/>
                  <a:gd name="T41" fmla="*/ 24 h 222"/>
                  <a:gd name="T42" fmla="*/ 6 w 227"/>
                  <a:gd name="T43" fmla="*/ 22 h 222"/>
                  <a:gd name="T44" fmla="*/ 8 w 227"/>
                  <a:gd name="T45" fmla="*/ 21 h 222"/>
                  <a:gd name="T46" fmla="*/ 10 w 227"/>
                  <a:gd name="T47" fmla="*/ 19 h 222"/>
                  <a:gd name="T48" fmla="*/ 12 w 227"/>
                  <a:gd name="T49" fmla="*/ 18 h 222"/>
                  <a:gd name="T50" fmla="*/ 14 w 227"/>
                  <a:gd name="T51" fmla="*/ 16 h 222"/>
                  <a:gd name="T52" fmla="*/ 16 w 227"/>
                  <a:gd name="T53" fmla="*/ 14 h 222"/>
                  <a:gd name="T54" fmla="*/ 17 w 227"/>
                  <a:gd name="T55" fmla="*/ 12 h 222"/>
                  <a:gd name="T56" fmla="*/ 19 w 227"/>
                  <a:gd name="T57" fmla="*/ 10 h 222"/>
                  <a:gd name="T58" fmla="*/ 21 w 227"/>
                  <a:gd name="T59" fmla="*/ 8 h 222"/>
                  <a:gd name="T60" fmla="*/ 22 w 227"/>
                  <a:gd name="T61" fmla="*/ 7 h 222"/>
                  <a:gd name="T62" fmla="*/ 23 w 227"/>
                  <a:gd name="T63" fmla="*/ 5 h 222"/>
                  <a:gd name="T64" fmla="*/ 24 w 227"/>
                  <a:gd name="T65" fmla="*/ 4 h 222"/>
                  <a:gd name="T66" fmla="*/ 25 w 227"/>
                  <a:gd name="T67" fmla="*/ 3 h 222"/>
                  <a:gd name="T68" fmla="*/ 25 w 227"/>
                  <a:gd name="T69" fmla="*/ 2 h 222"/>
                  <a:gd name="T70" fmla="*/ 22 w 227"/>
                  <a:gd name="T71" fmla="*/ 0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222"/>
                  <a:gd name="T110" fmla="*/ 227 w 227"/>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222">
                    <a:moveTo>
                      <a:pt x="196" y="0"/>
                    </a:moveTo>
                    <a:lnTo>
                      <a:pt x="196" y="0"/>
                    </a:lnTo>
                    <a:lnTo>
                      <a:pt x="186" y="14"/>
                    </a:lnTo>
                    <a:lnTo>
                      <a:pt x="175" y="28"/>
                    </a:lnTo>
                    <a:lnTo>
                      <a:pt x="165" y="43"/>
                    </a:lnTo>
                    <a:lnTo>
                      <a:pt x="153" y="57"/>
                    </a:lnTo>
                    <a:lnTo>
                      <a:pt x="140" y="72"/>
                    </a:lnTo>
                    <a:lnTo>
                      <a:pt x="128" y="87"/>
                    </a:lnTo>
                    <a:lnTo>
                      <a:pt x="115" y="102"/>
                    </a:lnTo>
                    <a:lnTo>
                      <a:pt x="102" y="117"/>
                    </a:lnTo>
                    <a:lnTo>
                      <a:pt x="89" y="130"/>
                    </a:lnTo>
                    <a:lnTo>
                      <a:pt x="76" y="142"/>
                    </a:lnTo>
                    <a:lnTo>
                      <a:pt x="63" y="154"/>
                    </a:lnTo>
                    <a:lnTo>
                      <a:pt x="51" y="165"/>
                    </a:lnTo>
                    <a:lnTo>
                      <a:pt x="39" y="174"/>
                    </a:lnTo>
                    <a:lnTo>
                      <a:pt x="28" y="182"/>
                    </a:lnTo>
                    <a:lnTo>
                      <a:pt x="17" y="188"/>
                    </a:lnTo>
                    <a:lnTo>
                      <a:pt x="8" y="192"/>
                    </a:lnTo>
                    <a:lnTo>
                      <a:pt x="0" y="222"/>
                    </a:lnTo>
                    <a:lnTo>
                      <a:pt x="16" y="218"/>
                    </a:lnTo>
                    <a:lnTo>
                      <a:pt x="33" y="212"/>
                    </a:lnTo>
                    <a:lnTo>
                      <a:pt x="50" y="201"/>
                    </a:lnTo>
                    <a:lnTo>
                      <a:pt x="68" y="189"/>
                    </a:lnTo>
                    <a:lnTo>
                      <a:pt x="86" y="175"/>
                    </a:lnTo>
                    <a:lnTo>
                      <a:pt x="104" y="159"/>
                    </a:lnTo>
                    <a:lnTo>
                      <a:pt x="122" y="142"/>
                    </a:lnTo>
                    <a:lnTo>
                      <a:pt x="139" y="125"/>
                    </a:lnTo>
                    <a:lnTo>
                      <a:pt x="156" y="108"/>
                    </a:lnTo>
                    <a:lnTo>
                      <a:pt x="171" y="91"/>
                    </a:lnTo>
                    <a:lnTo>
                      <a:pt x="185" y="74"/>
                    </a:lnTo>
                    <a:lnTo>
                      <a:pt x="198" y="60"/>
                    </a:lnTo>
                    <a:lnTo>
                      <a:pt x="208" y="47"/>
                    </a:lnTo>
                    <a:lnTo>
                      <a:pt x="217" y="35"/>
                    </a:lnTo>
                    <a:lnTo>
                      <a:pt x="223" y="27"/>
                    </a:lnTo>
                    <a:lnTo>
                      <a:pt x="227" y="21"/>
                    </a:lnTo>
                    <a:lnTo>
                      <a:pt x="1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16"/>
              <p:cNvSpPr>
                <a:spLocks/>
              </p:cNvSpPr>
              <p:nvPr/>
            </p:nvSpPr>
            <p:spPr bwMode="auto">
              <a:xfrm>
                <a:off x="4638" y="1905"/>
                <a:ext cx="95" cy="58"/>
              </a:xfrm>
              <a:custGeom>
                <a:avLst/>
                <a:gdLst>
                  <a:gd name="T0" fmla="*/ 28 w 285"/>
                  <a:gd name="T1" fmla="*/ 0 h 174"/>
                  <a:gd name="T2" fmla="*/ 28 w 285"/>
                  <a:gd name="T3" fmla="*/ 0 h 174"/>
                  <a:gd name="T4" fmla="*/ 28 w 285"/>
                  <a:gd name="T5" fmla="*/ 0 h 174"/>
                  <a:gd name="T6" fmla="*/ 28 w 285"/>
                  <a:gd name="T7" fmla="*/ 1 h 174"/>
                  <a:gd name="T8" fmla="*/ 27 w 285"/>
                  <a:gd name="T9" fmla="*/ 1 h 174"/>
                  <a:gd name="T10" fmla="*/ 26 w 285"/>
                  <a:gd name="T11" fmla="*/ 2 h 174"/>
                  <a:gd name="T12" fmla="*/ 25 w 285"/>
                  <a:gd name="T13" fmla="*/ 3 h 174"/>
                  <a:gd name="T14" fmla="*/ 23 w 285"/>
                  <a:gd name="T15" fmla="*/ 5 h 174"/>
                  <a:gd name="T16" fmla="*/ 22 w 285"/>
                  <a:gd name="T17" fmla="*/ 6 h 174"/>
                  <a:gd name="T18" fmla="*/ 20 w 285"/>
                  <a:gd name="T19" fmla="*/ 8 h 174"/>
                  <a:gd name="T20" fmla="*/ 18 w 285"/>
                  <a:gd name="T21" fmla="*/ 9 h 174"/>
                  <a:gd name="T22" fmla="*/ 16 w 285"/>
                  <a:gd name="T23" fmla="*/ 10 h 174"/>
                  <a:gd name="T24" fmla="*/ 13 w 285"/>
                  <a:gd name="T25" fmla="*/ 12 h 174"/>
                  <a:gd name="T26" fmla="*/ 11 w 285"/>
                  <a:gd name="T27" fmla="*/ 13 h 174"/>
                  <a:gd name="T28" fmla="*/ 8 w 285"/>
                  <a:gd name="T29" fmla="*/ 14 h 174"/>
                  <a:gd name="T30" fmla="*/ 6 w 285"/>
                  <a:gd name="T31" fmla="*/ 14 h 174"/>
                  <a:gd name="T32" fmla="*/ 3 w 285"/>
                  <a:gd name="T33" fmla="*/ 15 h 174"/>
                  <a:gd name="T34" fmla="*/ 0 w 285"/>
                  <a:gd name="T35" fmla="*/ 15 h 174"/>
                  <a:gd name="T36" fmla="*/ 0 w 285"/>
                  <a:gd name="T37" fmla="*/ 19 h 174"/>
                  <a:gd name="T38" fmla="*/ 3 w 285"/>
                  <a:gd name="T39" fmla="*/ 19 h 174"/>
                  <a:gd name="T40" fmla="*/ 6 w 285"/>
                  <a:gd name="T41" fmla="*/ 19 h 174"/>
                  <a:gd name="T42" fmla="*/ 9 w 285"/>
                  <a:gd name="T43" fmla="*/ 18 h 174"/>
                  <a:gd name="T44" fmla="*/ 12 w 285"/>
                  <a:gd name="T45" fmla="*/ 17 h 174"/>
                  <a:gd name="T46" fmla="*/ 15 w 285"/>
                  <a:gd name="T47" fmla="*/ 16 h 174"/>
                  <a:gd name="T48" fmla="*/ 18 w 285"/>
                  <a:gd name="T49" fmla="*/ 14 h 174"/>
                  <a:gd name="T50" fmla="*/ 20 w 285"/>
                  <a:gd name="T51" fmla="*/ 13 h 174"/>
                  <a:gd name="T52" fmla="*/ 22 w 285"/>
                  <a:gd name="T53" fmla="*/ 11 h 174"/>
                  <a:gd name="T54" fmla="*/ 24 w 285"/>
                  <a:gd name="T55" fmla="*/ 10 h 174"/>
                  <a:gd name="T56" fmla="*/ 26 w 285"/>
                  <a:gd name="T57" fmla="*/ 8 h 174"/>
                  <a:gd name="T58" fmla="*/ 28 w 285"/>
                  <a:gd name="T59" fmla="*/ 7 h 174"/>
                  <a:gd name="T60" fmla="*/ 29 w 285"/>
                  <a:gd name="T61" fmla="*/ 6 h 174"/>
                  <a:gd name="T62" fmla="*/ 30 w 285"/>
                  <a:gd name="T63" fmla="*/ 5 h 174"/>
                  <a:gd name="T64" fmla="*/ 31 w 285"/>
                  <a:gd name="T65" fmla="*/ 4 h 174"/>
                  <a:gd name="T66" fmla="*/ 31 w 285"/>
                  <a:gd name="T67" fmla="*/ 3 h 174"/>
                  <a:gd name="T68" fmla="*/ 32 w 285"/>
                  <a:gd name="T69" fmla="*/ 3 h 174"/>
                  <a:gd name="T70" fmla="*/ 28 w 285"/>
                  <a:gd name="T71" fmla="*/ 0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5"/>
                  <a:gd name="T109" fmla="*/ 0 h 174"/>
                  <a:gd name="T110" fmla="*/ 285 w 285"/>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5" h="174">
                    <a:moveTo>
                      <a:pt x="254" y="0"/>
                    </a:moveTo>
                    <a:lnTo>
                      <a:pt x="254" y="0"/>
                    </a:lnTo>
                    <a:lnTo>
                      <a:pt x="253" y="2"/>
                    </a:lnTo>
                    <a:lnTo>
                      <a:pt x="249" y="6"/>
                    </a:lnTo>
                    <a:lnTo>
                      <a:pt x="242" y="12"/>
                    </a:lnTo>
                    <a:lnTo>
                      <a:pt x="234" y="22"/>
                    </a:lnTo>
                    <a:lnTo>
                      <a:pt x="223" y="31"/>
                    </a:lnTo>
                    <a:lnTo>
                      <a:pt x="210" y="43"/>
                    </a:lnTo>
                    <a:lnTo>
                      <a:pt x="196" y="55"/>
                    </a:lnTo>
                    <a:lnTo>
                      <a:pt x="180" y="68"/>
                    </a:lnTo>
                    <a:lnTo>
                      <a:pt x="162" y="80"/>
                    </a:lnTo>
                    <a:lnTo>
                      <a:pt x="141" y="92"/>
                    </a:lnTo>
                    <a:lnTo>
                      <a:pt x="121" y="104"/>
                    </a:lnTo>
                    <a:lnTo>
                      <a:pt x="99" y="113"/>
                    </a:lnTo>
                    <a:lnTo>
                      <a:pt x="75" y="122"/>
                    </a:lnTo>
                    <a:lnTo>
                      <a:pt x="51" y="129"/>
                    </a:lnTo>
                    <a:lnTo>
                      <a:pt x="26" y="134"/>
                    </a:lnTo>
                    <a:lnTo>
                      <a:pt x="0" y="135"/>
                    </a:lnTo>
                    <a:lnTo>
                      <a:pt x="0" y="174"/>
                    </a:lnTo>
                    <a:lnTo>
                      <a:pt x="30" y="172"/>
                    </a:lnTo>
                    <a:lnTo>
                      <a:pt x="57" y="168"/>
                    </a:lnTo>
                    <a:lnTo>
                      <a:pt x="85" y="161"/>
                    </a:lnTo>
                    <a:lnTo>
                      <a:pt x="111" y="152"/>
                    </a:lnTo>
                    <a:lnTo>
                      <a:pt x="136" y="141"/>
                    </a:lnTo>
                    <a:lnTo>
                      <a:pt x="158" y="128"/>
                    </a:lnTo>
                    <a:lnTo>
                      <a:pt x="181" y="115"/>
                    </a:lnTo>
                    <a:lnTo>
                      <a:pt x="200" y="102"/>
                    </a:lnTo>
                    <a:lnTo>
                      <a:pt x="218" y="88"/>
                    </a:lnTo>
                    <a:lnTo>
                      <a:pt x="235" y="75"/>
                    </a:lnTo>
                    <a:lnTo>
                      <a:pt x="249" y="62"/>
                    </a:lnTo>
                    <a:lnTo>
                      <a:pt x="260" y="51"/>
                    </a:lnTo>
                    <a:lnTo>
                      <a:pt x="270" y="41"/>
                    </a:lnTo>
                    <a:lnTo>
                      <a:pt x="277" y="34"/>
                    </a:lnTo>
                    <a:lnTo>
                      <a:pt x="283" y="28"/>
                    </a:lnTo>
                    <a:lnTo>
                      <a:pt x="285" y="25"/>
                    </a:lnTo>
                    <a:lnTo>
                      <a:pt x="2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17"/>
              <p:cNvSpPr>
                <a:spLocks/>
              </p:cNvSpPr>
              <p:nvPr/>
            </p:nvSpPr>
            <p:spPr bwMode="auto">
              <a:xfrm>
                <a:off x="4659" y="1952"/>
                <a:ext cx="102" cy="45"/>
              </a:xfrm>
              <a:custGeom>
                <a:avLst/>
                <a:gdLst>
                  <a:gd name="T0" fmla="*/ 33 w 304"/>
                  <a:gd name="T1" fmla="*/ 1 h 135"/>
                  <a:gd name="T2" fmla="*/ 33 w 304"/>
                  <a:gd name="T3" fmla="*/ 0 h 135"/>
                  <a:gd name="T4" fmla="*/ 31 w 304"/>
                  <a:gd name="T5" fmla="*/ 1 h 135"/>
                  <a:gd name="T6" fmla="*/ 30 w 304"/>
                  <a:gd name="T7" fmla="*/ 2 h 135"/>
                  <a:gd name="T8" fmla="*/ 28 w 304"/>
                  <a:gd name="T9" fmla="*/ 3 h 135"/>
                  <a:gd name="T10" fmla="*/ 27 w 304"/>
                  <a:gd name="T11" fmla="*/ 4 h 135"/>
                  <a:gd name="T12" fmla="*/ 24 w 304"/>
                  <a:gd name="T13" fmla="*/ 5 h 135"/>
                  <a:gd name="T14" fmla="*/ 22 w 304"/>
                  <a:gd name="T15" fmla="*/ 6 h 135"/>
                  <a:gd name="T16" fmla="*/ 20 w 304"/>
                  <a:gd name="T17" fmla="*/ 7 h 135"/>
                  <a:gd name="T18" fmla="*/ 18 w 304"/>
                  <a:gd name="T19" fmla="*/ 8 h 135"/>
                  <a:gd name="T20" fmla="*/ 16 w 304"/>
                  <a:gd name="T21" fmla="*/ 9 h 135"/>
                  <a:gd name="T22" fmla="*/ 14 w 304"/>
                  <a:gd name="T23" fmla="*/ 9 h 135"/>
                  <a:gd name="T24" fmla="*/ 12 w 304"/>
                  <a:gd name="T25" fmla="*/ 10 h 135"/>
                  <a:gd name="T26" fmla="*/ 10 w 304"/>
                  <a:gd name="T27" fmla="*/ 11 h 135"/>
                  <a:gd name="T28" fmla="*/ 8 w 304"/>
                  <a:gd name="T29" fmla="*/ 11 h 135"/>
                  <a:gd name="T30" fmla="*/ 7 w 304"/>
                  <a:gd name="T31" fmla="*/ 11 h 135"/>
                  <a:gd name="T32" fmla="*/ 5 w 304"/>
                  <a:gd name="T33" fmla="*/ 11 h 135"/>
                  <a:gd name="T34" fmla="*/ 4 w 304"/>
                  <a:gd name="T35" fmla="*/ 11 h 135"/>
                  <a:gd name="T36" fmla="*/ 0 w 304"/>
                  <a:gd name="T37" fmla="*/ 15 h 135"/>
                  <a:gd name="T38" fmla="*/ 2 w 304"/>
                  <a:gd name="T39" fmla="*/ 15 h 135"/>
                  <a:gd name="T40" fmla="*/ 4 w 304"/>
                  <a:gd name="T41" fmla="*/ 15 h 135"/>
                  <a:gd name="T42" fmla="*/ 7 w 304"/>
                  <a:gd name="T43" fmla="*/ 15 h 135"/>
                  <a:gd name="T44" fmla="*/ 9 w 304"/>
                  <a:gd name="T45" fmla="*/ 14 h 135"/>
                  <a:gd name="T46" fmla="*/ 12 w 304"/>
                  <a:gd name="T47" fmla="*/ 13 h 135"/>
                  <a:gd name="T48" fmla="*/ 14 w 304"/>
                  <a:gd name="T49" fmla="*/ 12 h 135"/>
                  <a:gd name="T50" fmla="*/ 17 w 304"/>
                  <a:gd name="T51" fmla="*/ 11 h 135"/>
                  <a:gd name="T52" fmla="*/ 20 w 304"/>
                  <a:gd name="T53" fmla="*/ 10 h 135"/>
                  <a:gd name="T54" fmla="*/ 22 w 304"/>
                  <a:gd name="T55" fmla="*/ 9 h 135"/>
                  <a:gd name="T56" fmla="*/ 25 w 304"/>
                  <a:gd name="T57" fmla="*/ 8 h 135"/>
                  <a:gd name="T58" fmla="*/ 27 w 304"/>
                  <a:gd name="T59" fmla="*/ 7 h 135"/>
                  <a:gd name="T60" fmla="*/ 29 w 304"/>
                  <a:gd name="T61" fmla="*/ 6 h 135"/>
                  <a:gd name="T62" fmla="*/ 31 w 304"/>
                  <a:gd name="T63" fmla="*/ 5 h 135"/>
                  <a:gd name="T64" fmla="*/ 33 w 304"/>
                  <a:gd name="T65" fmla="*/ 4 h 135"/>
                  <a:gd name="T66" fmla="*/ 34 w 304"/>
                  <a:gd name="T67" fmla="*/ 3 h 135"/>
                  <a:gd name="T68" fmla="*/ 34 w 304"/>
                  <a:gd name="T69" fmla="*/ 3 h 135"/>
                  <a:gd name="T70" fmla="*/ 33 w 304"/>
                  <a:gd name="T71" fmla="*/ 1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135"/>
                  <a:gd name="T110" fmla="*/ 304 w 304"/>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135">
                    <a:moveTo>
                      <a:pt x="294" y="10"/>
                    </a:moveTo>
                    <a:lnTo>
                      <a:pt x="289" y="0"/>
                    </a:lnTo>
                    <a:lnTo>
                      <a:pt x="277" y="6"/>
                    </a:lnTo>
                    <a:lnTo>
                      <a:pt x="264" y="15"/>
                    </a:lnTo>
                    <a:lnTo>
                      <a:pt x="251" y="23"/>
                    </a:lnTo>
                    <a:lnTo>
                      <a:pt x="235" y="32"/>
                    </a:lnTo>
                    <a:lnTo>
                      <a:pt x="218" y="41"/>
                    </a:lnTo>
                    <a:lnTo>
                      <a:pt x="201" y="51"/>
                    </a:lnTo>
                    <a:lnTo>
                      <a:pt x="183" y="59"/>
                    </a:lnTo>
                    <a:lnTo>
                      <a:pt x="163" y="69"/>
                    </a:lnTo>
                    <a:lnTo>
                      <a:pt x="145" y="77"/>
                    </a:lnTo>
                    <a:lnTo>
                      <a:pt x="127" y="85"/>
                    </a:lnTo>
                    <a:lnTo>
                      <a:pt x="109" y="91"/>
                    </a:lnTo>
                    <a:lnTo>
                      <a:pt x="92" y="97"/>
                    </a:lnTo>
                    <a:lnTo>
                      <a:pt x="75" y="100"/>
                    </a:lnTo>
                    <a:lnTo>
                      <a:pt x="60" y="102"/>
                    </a:lnTo>
                    <a:lnTo>
                      <a:pt x="47" y="103"/>
                    </a:lnTo>
                    <a:lnTo>
                      <a:pt x="34" y="101"/>
                    </a:lnTo>
                    <a:lnTo>
                      <a:pt x="0" y="133"/>
                    </a:lnTo>
                    <a:lnTo>
                      <a:pt x="18" y="135"/>
                    </a:lnTo>
                    <a:lnTo>
                      <a:pt x="37" y="135"/>
                    </a:lnTo>
                    <a:lnTo>
                      <a:pt x="59" y="132"/>
                    </a:lnTo>
                    <a:lnTo>
                      <a:pt x="82" y="126"/>
                    </a:lnTo>
                    <a:lnTo>
                      <a:pt x="105" y="120"/>
                    </a:lnTo>
                    <a:lnTo>
                      <a:pt x="129" y="111"/>
                    </a:lnTo>
                    <a:lnTo>
                      <a:pt x="153" y="102"/>
                    </a:lnTo>
                    <a:lnTo>
                      <a:pt x="177" y="92"/>
                    </a:lnTo>
                    <a:lnTo>
                      <a:pt x="200" y="82"/>
                    </a:lnTo>
                    <a:lnTo>
                      <a:pt x="222" y="72"/>
                    </a:lnTo>
                    <a:lnTo>
                      <a:pt x="242" y="61"/>
                    </a:lnTo>
                    <a:lnTo>
                      <a:pt x="260" y="52"/>
                    </a:lnTo>
                    <a:lnTo>
                      <a:pt x="275" y="43"/>
                    </a:lnTo>
                    <a:lnTo>
                      <a:pt x="288" y="36"/>
                    </a:lnTo>
                    <a:lnTo>
                      <a:pt x="297" y="31"/>
                    </a:lnTo>
                    <a:lnTo>
                      <a:pt x="304" y="27"/>
                    </a:lnTo>
                    <a:lnTo>
                      <a:pt x="29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18"/>
              <p:cNvSpPr>
                <a:spLocks/>
              </p:cNvSpPr>
              <p:nvPr/>
            </p:nvSpPr>
            <p:spPr bwMode="auto">
              <a:xfrm>
                <a:off x="4702" y="1988"/>
                <a:ext cx="85" cy="30"/>
              </a:xfrm>
              <a:custGeom>
                <a:avLst/>
                <a:gdLst>
                  <a:gd name="T0" fmla="*/ 25 w 255"/>
                  <a:gd name="T1" fmla="*/ 0 h 90"/>
                  <a:gd name="T2" fmla="*/ 25 w 255"/>
                  <a:gd name="T3" fmla="*/ 0 h 90"/>
                  <a:gd name="T4" fmla="*/ 24 w 255"/>
                  <a:gd name="T5" fmla="*/ 1 h 90"/>
                  <a:gd name="T6" fmla="*/ 23 w 255"/>
                  <a:gd name="T7" fmla="*/ 1 h 90"/>
                  <a:gd name="T8" fmla="*/ 21 w 255"/>
                  <a:gd name="T9" fmla="*/ 2 h 90"/>
                  <a:gd name="T10" fmla="*/ 20 w 255"/>
                  <a:gd name="T11" fmla="*/ 2 h 90"/>
                  <a:gd name="T12" fmla="*/ 18 w 255"/>
                  <a:gd name="T13" fmla="*/ 3 h 90"/>
                  <a:gd name="T14" fmla="*/ 17 w 255"/>
                  <a:gd name="T15" fmla="*/ 3 h 90"/>
                  <a:gd name="T16" fmla="*/ 15 w 255"/>
                  <a:gd name="T17" fmla="*/ 4 h 90"/>
                  <a:gd name="T18" fmla="*/ 13 w 255"/>
                  <a:gd name="T19" fmla="*/ 5 h 90"/>
                  <a:gd name="T20" fmla="*/ 11 w 255"/>
                  <a:gd name="T21" fmla="*/ 5 h 90"/>
                  <a:gd name="T22" fmla="*/ 9 w 255"/>
                  <a:gd name="T23" fmla="*/ 6 h 90"/>
                  <a:gd name="T24" fmla="*/ 8 w 255"/>
                  <a:gd name="T25" fmla="*/ 6 h 90"/>
                  <a:gd name="T26" fmla="*/ 6 w 255"/>
                  <a:gd name="T27" fmla="*/ 6 h 90"/>
                  <a:gd name="T28" fmla="*/ 5 w 255"/>
                  <a:gd name="T29" fmla="*/ 7 h 90"/>
                  <a:gd name="T30" fmla="*/ 3 w 255"/>
                  <a:gd name="T31" fmla="*/ 7 h 90"/>
                  <a:gd name="T32" fmla="*/ 2 w 255"/>
                  <a:gd name="T33" fmla="*/ 7 h 90"/>
                  <a:gd name="T34" fmla="*/ 1 w 255"/>
                  <a:gd name="T35" fmla="*/ 7 h 90"/>
                  <a:gd name="T36" fmla="*/ 0 w 255"/>
                  <a:gd name="T37" fmla="*/ 9 h 90"/>
                  <a:gd name="T38" fmla="*/ 2 w 255"/>
                  <a:gd name="T39" fmla="*/ 10 h 90"/>
                  <a:gd name="T40" fmla="*/ 3 w 255"/>
                  <a:gd name="T41" fmla="*/ 10 h 90"/>
                  <a:gd name="T42" fmla="*/ 5 w 255"/>
                  <a:gd name="T43" fmla="*/ 10 h 90"/>
                  <a:gd name="T44" fmla="*/ 8 w 255"/>
                  <a:gd name="T45" fmla="*/ 10 h 90"/>
                  <a:gd name="T46" fmla="*/ 10 w 255"/>
                  <a:gd name="T47" fmla="*/ 9 h 90"/>
                  <a:gd name="T48" fmla="*/ 12 w 255"/>
                  <a:gd name="T49" fmla="*/ 9 h 90"/>
                  <a:gd name="T50" fmla="*/ 14 w 255"/>
                  <a:gd name="T51" fmla="*/ 8 h 90"/>
                  <a:gd name="T52" fmla="*/ 16 w 255"/>
                  <a:gd name="T53" fmla="*/ 8 h 90"/>
                  <a:gd name="T54" fmla="*/ 19 w 255"/>
                  <a:gd name="T55" fmla="*/ 7 h 90"/>
                  <a:gd name="T56" fmla="*/ 21 w 255"/>
                  <a:gd name="T57" fmla="*/ 6 h 90"/>
                  <a:gd name="T58" fmla="*/ 22 w 255"/>
                  <a:gd name="T59" fmla="*/ 5 h 90"/>
                  <a:gd name="T60" fmla="*/ 24 w 255"/>
                  <a:gd name="T61" fmla="*/ 5 h 90"/>
                  <a:gd name="T62" fmla="*/ 26 w 255"/>
                  <a:gd name="T63" fmla="*/ 4 h 90"/>
                  <a:gd name="T64" fmla="*/ 27 w 255"/>
                  <a:gd name="T65" fmla="*/ 4 h 90"/>
                  <a:gd name="T66" fmla="*/ 28 w 255"/>
                  <a:gd name="T67" fmla="*/ 3 h 90"/>
                  <a:gd name="T68" fmla="*/ 28 w 255"/>
                  <a:gd name="T69" fmla="*/ 3 h 90"/>
                  <a:gd name="T70" fmla="*/ 25 w 255"/>
                  <a:gd name="T71" fmla="*/ 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5"/>
                  <a:gd name="T109" fmla="*/ 0 h 90"/>
                  <a:gd name="T110" fmla="*/ 255 w 255"/>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5" h="90">
                    <a:moveTo>
                      <a:pt x="227" y="0"/>
                    </a:moveTo>
                    <a:lnTo>
                      <a:pt x="227" y="0"/>
                    </a:lnTo>
                    <a:lnTo>
                      <a:pt x="217" y="5"/>
                    </a:lnTo>
                    <a:lnTo>
                      <a:pt x="205" y="9"/>
                    </a:lnTo>
                    <a:lnTo>
                      <a:pt x="193" y="14"/>
                    </a:lnTo>
                    <a:lnTo>
                      <a:pt x="179" y="19"/>
                    </a:lnTo>
                    <a:lnTo>
                      <a:pt x="164" y="25"/>
                    </a:lnTo>
                    <a:lnTo>
                      <a:pt x="149" y="31"/>
                    </a:lnTo>
                    <a:lnTo>
                      <a:pt x="133" y="36"/>
                    </a:lnTo>
                    <a:lnTo>
                      <a:pt x="117" y="42"/>
                    </a:lnTo>
                    <a:lnTo>
                      <a:pt x="101" y="47"/>
                    </a:lnTo>
                    <a:lnTo>
                      <a:pt x="85" y="51"/>
                    </a:lnTo>
                    <a:lnTo>
                      <a:pt x="69" y="56"/>
                    </a:lnTo>
                    <a:lnTo>
                      <a:pt x="55" y="58"/>
                    </a:lnTo>
                    <a:lnTo>
                      <a:pt x="41" y="60"/>
                    </a:lnTo>
                    <a:lnTo>
                      <a:pt x="28" y="61"/>
                    </a:lnTo>
                    <a:lnTo>
                      <a:pt x="16" y="61"/>
                    </a:lnTo>
                    <a:lnTo>
                      <a:pt x="6" y="59"/>
                    </a:lnTo>
                    <a:lnTo>
                      <a:pt x="0" y="85"/>
                    </a:lnTo>
                    <a:lnTo>
                      <a:pt x="15" y="89"/>
                    </a:lnTo>
                    <a:lnTo>
                      <a:pt x="31" y="90"/>
                    </a:lnTo>
                    <a:lnTo>
                      <a:pt x="49" y="89"/>
                    </a:lnTo>
                    <a:lnTo>
                      <a:pt x="68" y="86"/>
                    </a:lnTo>
                    <a:lnTo>
                      <a:pt x="89" y="83"/>
                    </a:lnTo>
                    <a:lnTo>
                      <a:pt x="109" y="79"/>
                    </a:lnTo>
                    <a:lnTo>
                      <a:pt x="128" y="74"/>
                    </a:lnTo>
                    <a:lnTo>
                      <a:pt x="148" y="68"/>
                    </a:lnTo>
                    <a:lnTo>
                      <a:pt x="167" y="62"/>
                    </a:lnTo>
                    <a:lnTo>
                      <a:pt x="185" y="56"/>
                    </a:lnTo>
                    <a:lnTo>
                      <a:pt x="202" y="49"/>
                    </a:lnTo>
                    <a:lnTo>
                      <a:pt x="218" y="44"/>
                    </a:lnTo>
                    <a:lnTo>
                      <a:pt x="231" y="39"/>
                    </a:lnTo>
                    <a:lnTo>
                      <a:pt x="242" y="34"/>
                    </a:lnTo>
                    <a:lnTo>
                      <a:pt x="250" y="31"/>
                    </a:lnTo>
                    <a:lnTo>
                      <a:pt x="255" y="29"/>
                    </a:lnTo>
                    <a:lnTo>
                      <a:pt x="2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19"/>
              <p:cNvSpPr>
                <a:spLocks/>
              </p:cNvSpPr>
              <p:nvPr/>
            </p:nvSpPr>
            <p:spPr bwMode="auto">
              <a:xfrm>
                <a:off x="4736" y="2026"/>
                <a:ext cx="90" cy="30"/>
              </a:xfrm>
              <a:custGeom>
                <a:avLst/>
                <a:gdLst>
                  <a:gd name="T0" fmla="*/ 28 w 268"/>
                  <a:gd name="T1" fmla="*/ 0 h 90"/>
                  <a:gd name="T2" fmla="*/ 28 w 268"/>
                  <a:gd name="T3" fmla="*/ 0 h 90"/>
                  <a:gd name="T4" fmla="*/ 28 w 268"/>
                  <a:gd name="T5" fmla="*/ 0 h 90"/>
                  <a:gd name="T6" fmla="*/ 28 w 268"/>
                  <a:gd name="T7" fmla="*/ 0 h 90"/>
                  <a:gd name="T8" fmla="*/ 27 w 268"/>
                  <a:gd name="T9" fmla="*/ 1 h 90"/>
                  <a:gd name="T10" fmla="*/ 26 w 268"/>
                  <a:gd name="T11" fmla="*/ 1 h 90"/>
                  <a:gd name="T12" fmla="*/ 25 w 268"/>
                  <a:gd name="T13" fmla="*/ 2 h 90"/>
                  <a:gd name="T14" fmla="*/ 23 w 268"/>
                  <a:gd name="T15" fmla="*/ 2 h 90"/>
                  <a:gd name="T16" fmla="*/ 21 w 268"/>
                  <a:gd name="T17" fmla="*/ 3 h 90"/>
                  <a:gd name="T18" fmla="*/ 19 w 268"/>
                  <a:gd name="T19" fmla="*/ 4 h 90"/>
                  <a:gd name="T20" fmla="*/ 18 w 268"/>
                  <a:gd name="T21" fmla="*/ 4 h 90"/>
                  <a:gd name="T22" fmla="*/ 15 w 268"/>
                  <a:gd name="T23" fmla="*/ 5 h 90"/>
                  <a:gd name="T24" fmla="*/ 13 w 268"/>
                  <a:gd name="T25" fmla="*/ 5 h 90"/>
                  <a:gd name="T26" fmla="*/ 11 w 268"/>
                  <a:gd name="T27" fmla="*/ 5 h 90"/>
                  <a:gd name="T28" fmla="*/ 9 w 268"/>
                  <a:gd name="T29" fmla="*/ 6 h 90"/>
                  <a:gd name="T30" fmla="*/ 6 w 268"/>
                  <a:gd name="T31" fmla="*/ 6 h 90"/>
                  <a:gd name="T32" fmla="*/ 3 w 268"/>
                  <a:gd name="T33" fmla="*/ 6 h 90"/>
                  <a:gd name="T34" fmla="*/ 1 w 268"/>
                  <a:gd name="T35" fmla="*/ 5 h 90"/>
                  <a:gd name="T36" fmla="*/ 0 w 268"/>
                  <a:gd name="T37" fmla="*/ 9 h 90"/>
                  <a:gd name="T38" fmla="*/ 3 w 268"/>
                  <a:gd name="T39" fmla="*/ 10 h 90"/>
                  <a:gd name="T40" fmla="*/ 6 w 268"/>
                  <a:gd name="T41" fmla="*/ 10 h 90"/>
                  <a:gd name="T42" fmla="*/ 9 w 268"/>
                  <a:gd name="T43" fmla="*/ 10 h 90"/>
                  <a:gd name="T44" fmla="*/ 11 w 268"/>
                  <a:gd name="T45" fmla="*/ 10 h 90"/>
                  <a:gd name="T46" fmla="*/ 14 w 268"/>
                  <a:gd name="T47" fmla="*/ 9 h 90"/>
                  <a:gd name="T48" fmla="*/ 16 w 268"/>
                  <a:gd name="T49" fmla="*/ 9 h 90"/>
                  <a:gd name="T50" fmla="*/ 18 w 268"/>
                  <a:gd name="T51" fmla="*/ 8 h 90"/>
                  <a:gd name="T52" fmla="*/ 21 w 268"/>
                  <a:gd name="T53" fmla="*/ 8 h 90"/>
                  <a:gd name="T54" fmla="*/ 23 w 268"/>
                  <a:gd name="T55" fmla="*/ 7 h 90"/>
                  <a:gd name="T56" fmla="*/ 25 w 268"/>
                  <a:gd name="T57" fmla="*/ 7 h 90"/>
                  <a:gd name="T58" fmla="*/ 26 w 268"/>
                  <a:gd name="T59" fmla="*/ 6 h 90"/>
                  <a:gd name="T60" fmla="*/ 28 w 268"/>
                  <a:gd name="T61" fmla="*/ 5 h 90"/>
                  <a:gd name="T62" fmla="*/ 29 w 268"/>
                  <a:gd name="T63" fmla="*/ 5 h 90"/>
                  <a:gd name="T64" fmla="*/ 30 w 268"/>
                  <a:gd name="T65" fmla="*/ 4 h 90"/>
                  <a:gd name="T66" fmla="*/ 30 w 268"/>
                  <a:gd name="T67" fmla="*/ 4 h 90"/>
                  <a:gd name="T68" fmla="*/ 30 w 268"/>
                  <a:gd name="T69" fmla="*/ 4 h 90"/>
                  <a:gd name="T70" fmla="*/ 28 w 268"/>
                  <a:gd name="T71" fmla="*/ 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8"/>
                  <a:gd name="T109" fmla="*/ 0 h 90"/>
                  <a:gd name="T110" fmla="*/ 268 w 268"/>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8" h="90">
                    <a:moveTo>
                      <a:pt x="248" y="0"/>
                    </a:moveTo>
                    <a:lnTo>
                      <a:pt x="248" y="0"/>
                    </a:lnTo>
                    <a:lnTo>
                      <a:pt x="247" y="1"/>
                    </a:lnTo>
                    <a:lnTo>
                      <a:pt x="243" y="3"/>
                    </a:lnTo>
                    <a:lnTo>
                      <a:pt x="236" y="7"/>
                    </a:lnTo>
                    <a:lnTo>
                      <a:pt x="228" y="11"/>
                    </a:lnTo>
                    <a:lnTo>
                      <a:pt x="217" y="16"/>
                    </a:lnTo>
                    <a:lnTo>
                      <a:pt x="204" y="21"/>
                    </a:lnTo>
                    <a:lnTo>
                      <a:pt x="190" y="27"/>
                    </a:lnTo>
                    <a:lnTo>
                      <a:pt x="174" y="32"/>
                    </a:lnTo>
                    <a:lnTo>
                      <a:pt x="157" y="37"/>
                    </a:lnTo>
                    <a:lnTo>
                      <a:pt x="137" y="43"/>
                    </a:lnTo>
                    <a:lnTo>
                      <a:pt x="118" y="46"/>
                    </a:lnTo>
                    <a:lnTo>
                      <a:pt x="97" y="49"/>
                    </a:lnTo>
                    <a:lnTo>
                      <a:pt x="76" y="51"/>
                    </a:lnTo>
                    <a:lnTo>
                      <a:pt x="54" y="51"/>
                    </a:lnTo>
                    <a:lnTo>
                      <a:pt x="31" y="50"/>
                    </a:lnTo>
                    <a:lnTo>
                      <a:pt x="8" y="47"/>
                    </a:lnTo>
                    <a:lnTo>
                      <a:pt x="0" y="85"/>
                    </a:lnTo>
                    <a:lnTo>
                      <a:pt x="26" y="88"/>
                    </a:lnTo>
                    <a:lnTo>
                      <a:pt x="51" y="90"/>
                    </a:lnTo>
                    <a:lnTo>
                      <a:pt x="76" y="90"/>
                    </a:lnTo>
                    <a:lnTo>
                      <a:pt x="100" y="88"/>
                    </a:lnTo>
                    <a:lnTo>
                      <a:pt x="123" y="85"/>
                    </a:lnTo>
                    <a:lnTo>
                      <a:pt x="145" y="81"/>
                    </a:lnTo>
                    <a:lnTo>
                      <a:pt x="165" y="76"/>
                    </a:lnTo>
                    <a:lnTo>
                      <a:pt x="184" y="70"/>
                    </a:lnTo>
                    <a:lnTo>
                      <a:pt x="201" y="65"/>
                    </a:lnTo>
                    <a:lnTo>
                      <a:pt x="217" y="59"/>
                    </a:lnTo>
                    <a:lnTo>
                      <a:pt x="232" y="52"/>
                    </a:lnTo>
                    <a:lnTo>
                      <a:pt x="244" y="47"/>
                    </a:lnTo>
                    <a:lnTo>
                      <a:pt x="253" y="43"/>
                    </a:lnTo>
                    <a:lnTo>
                      <a:pt x="261" y="38"/>
                    </a:lnTo>
                    <a:lnTo>
                      <a:pt x="266" y="35"/>
                    </a:lnTo>
                    <a:lnTo>
                      <a:pt x="268" y="34"/>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0"/>
              <p:cNvSpPr>
                <a:spLocks/>
              </p:cNvSpPr>
              <p:nvPr/>
            </p:nvSpPr>
            <p:spPr bwMode="auto">
              <a:xfrm>
                <a:off x="4531" y="1995"/>
                <a:ext cx="419" cy="124"/>
              </a:xfrm>
              <a:custGeom>
                <a:avLst/>
                <a:gdLst>
                  <a:gd name="T0" fmla="*/ 135 w 1256"/>
                  <a:gd name="T1" fmla="*/ 32 h 372"/>
                  <a:gd name="T2" fmla="*/ 135 w 1256"/>
                  <a:gd name="T3" fmla="*/ 32 h 372"/>
                  <a:gd name="T4" fmla="*/ 134 w 1256"/>
                  <a:gd name="T5" fmla="*/ 33 h 372"/>
                  <a:gd name="T6" fmla="*/ 132 w 1256"/>
                  <a:gd name="T7" fmla="*/ 34 h 372"/>
                  <a:gd name="T8" fmla="*/ 129 w 1256"/>
                  <a:gd name="T9" fmla="*/ 35 h 372"/>
                  <a:gd name="T10" fmla="*/ 126 w 1256"/>
                  <a:gd name="T11" fmla="*/ 36 h 372"/>
                  <a:gd name="T12" fmla="*/ 121 w 1256"/>
                  <a:gd name="T13" fmla="*/ 36 h 372"/>
                  <a:gd name="T14" fmla="*/ 115 w 1256"/>
                  <a:gd name="T15" fmla="*/ 37 h 372"/>
                  <a:gd name="T16" fmla="*/ 108 w 1256"/>
                  <a:gd name="T17" fmla="*/ 36 h 372"/>
                  <a:gd name="T18" fmla="*/ 100 w 1256"/>
                  <a:gd name="T19" fmla="*/ 36 h 372"/>
                  <a:gd name="T20" fmla="*/ 91 w 1256"/>
                  <a:gd name="T21" fmla="*/ 34 h 372"/>
                  <a:gd name="T22" fmla="*/ 80 w 1256"/>
                  <a:gd name="T23" fmla="*/ 31 h 372"/>
                  <a:gd name="T24" fmla="*/ 68 w 1256"/>
                  <a:gd name="T25" fmla="*/ 28 h 372"/>
                  <a:gd name="T26" fmla="*/ 54 w 1256"/>
                  <a:gd name="T27" fmla="*/ 23 h 372"/>
                  <a:gd name="T28" fmla="*/ 39 w 1256"/>
                  <a:gd name="T29" fmla="*/ 17 h 372"/>
                  <a:gd name="T30" fmla="*/ 22 w 1256"/>
                  <a:gd name="T31" fmla="*/ 9 h 372"/>
                  <a:gd name="T32" fmla="*/ 3 w 1256"/>
                  <a:gd name="T33" fmla="*/ 0 h 372"/>
                  <a:gd name="T34" fmla="*/ 11 w 1256"/>
                  <a:gd name="T35" fmla="*/ 7 h 372"/>
                  <a:gd name="T36" fmla="*/ 31 w 1256"/>
                  <a:gd name="T37" fmla="*/ 17 h 372"/>
                  <a:gd name="T38" fmla="*/ 48 w 1256"/>
                  <a:gd name="T39" fmla="*/ 25 h 372"/>
                  <a:gd name="T40" fmla="*/ 64 w 1256"/>
                  <a:gd name="T41" fmla="*/ 31 h 372"/>
                  <a:gd name="T42" fmla="*/ 78 w 1256"/>
                  <a:gd name="T43" fmla="*/ 35 h 372"/>
                  <a:gd name="T44" fmla="*/ 90 w 1256"/>
                  <a:gd name="T45" fmla="*/ 38 h 372"/>
                  <a:gd name="T46" fmla="*/ 101 w 1256"/>
                  <a:gd name="T47" fmla="*/ 40 h 372"/>
                  <a:gd name="T48" fmla="*/ 110 w 1256"/>
                  <a:gd name="T49" fmla="*/ 41 h 372"/>
                  <a:gd name="T50" fmla="*/ 117 w 1256"/>
                  <a:gd name="T51" fmla="*/ 41 h 372"/>
                  <a:gd name="T52" fmla="*/ 123 w 1256"/>
                  <a:gd name="T53" fmla="*/ 41 h 372"/>
                  <a:gd name="T54" fmla="*/ 128 w 1256"/>
                  <a:gd name="T55" fmla="*/ 40 h 372"/>
                  <a:gd name="T56" fmla="*/ 132 w 1256"/>
                  <a:gd name="T57" fmla="*/ 39 h 372"/>
                  <a:gd name="T58" fmla="*/ 135 w 1256"/>
                  <a:gd name="T59" fmla="*/ 37 h 372"/>
                  <a:gd name="T60" fmla="*/ 137 w 1256"/>
                  <a:gd name="T61" fmla="*/ 36 h 372"/>
                  <a:gd name="T62" fmla="*/ 139 w 1256"/>
                  <a:gd name="T63" fmla="*/ 35 h 372"/>
                  <a:gd name="T64" fmla="*/ 140 w 1256"/>
                  <a:gd name="T65" fmla="*/ 34 h 372"/>
                  <a:gd name="T66" fmla="*/ 135 w 1256"/>
                  <a:gd name="T67" fmla="*/ 32 h 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6"/>
                  <a:gd name="T103" fmla="*/ 0 h 372"/>
                  <a:gd name="T104" fmla="*/ 1256 w 1256"/>
                  <a:gd name="T105" fmla="*/ 372 h 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6" h="372">
                    <a:moveTo>
                      <a:pt x="1214" y="288"/>
                    </a:moveTo>
                    <a:lnTo>
                      <a:pt x="1214" y="288"/>
                    </a:lnTo>
                    <a:lnTo>
                      <a:pt x="1213" y="289"/>
                    </a:lnTo>
                    <a:lnTo>
                      <a:pt x="1210" y="290"/>
                    </a:lnTo>
                    <a:lnTo>
                      <a:pt x="1206" y="293"/>
                    </a:lnTo>
                    <a:lnTo>
                      <a:pt x="1201" y="296"/>
                    </a:lnTo>
                    <a:lnTo>
                      <a:pt x="1193" y="299"/>
                    </a:lnTo>
                    <a:lnTo>
                      <a:pt x="1185" y="304"/>
                    </a:lnTo>
                    <a:lnTo>
                      <a:pt x="1173" y="308"/>
                    </a:lnTo>
                    <a:lnTo>
                      <a:pt x="1160" y="312"/>
                    </a:lnTo>
                    <a:lnTo>
                      <a:pt x="1146" y="316"/>
                    </a:lnTo>
                    <a:lnTo>
                      <a:pt x="1129" y="321"/>
                    </a:lnTo>
                    <a:lnTo>
                      <a:pt x="1108" y="324"/>
                    </a:lnTo>
                    <a:lnTo>
                      <a:pt x="1087" y="326"/>
                    </a:lnTo>
                    <a:lnTo>
                      <a:pt x="1063" y="328"/>
                    </a:lnTo>
                    <a:lnTo>
                      <a:pt x="1036" y="329"/>
                    </a:lnTo>
                    <a:lnTo>
                      <a:pt x="1006" y="329"/>
                    </a:lnTo>
                    <a:lnTo>
                      <a:pt x="975" y="328"/>
                    </a:lnTo>
                    <a:lnTo>
                      <a:pt x="939" y="325"/>
                    </a:lnTo>
                    <a:lnTo>
                      <a:pt x="902" y="321"/>
                    </a:lnTo>
                    <a:lnTo>
                      <a:pt x="862" y="314"/>
                    </a:lnTo>
                    <a:lnTo>
                      <a:pt x="818" y="306"/>
                    </a:lnTo>
                    <a:lnTo>
                      <a:pt x="772" y="296"/>
                    </a:lnTo>
                    <a:lnTo>
                      <a:pt x="722" y="283"/>
                    </a:lnTo>
                    <a:lnTo>
                      <a:pt x="669" y="269"/>
                    </a:lnTo>
                    <a:lnTo>
                      <a:pt x="612" y="252"/>
                    </a:lnTo>
                    <a:lnTo>
                      <a:pt x="553" y="231"/>
                    </a:lnTo>
                    <a:lnTo>
                      <a:pt x="489" y="208"/>
                    </a:lnTo>
                    <a:lnTo>
                      <a:pt x="422" y="181"/>
                    </a:lnTo>
                    <a:lnTo>
                      <a:pt x="351" y="153"/>
                    </a:lnTo>
                    <a:lnTo>
                      <a:pt x="276" y="120"/>
                    </a:lnTo>
                    <a:lnTo>
                      <a:pt x="198" y="84"/>
                    </a:lnTo>
                    <a:lnTo>
                      <a:pt x="115" y="43"/>
                    </a:lnTo>
                    <a:lnTo>
                      <a:pt x="29" y="0"/>
                    </a:lnTo>
                    <a:lnTo>
                      <a:pt x="0" y="17"/>
                    </a:lnTo>
                    <a:lnTo>
                      <a:pt x="97" y="67"/>
                    </a:lnTo>
                    <a:lnTo>
                      <a:pt x="188" y="111"/>
                    </a:lnTo>
                    <a:lnTo>
                      <a:pt x="275" y="152"/>
                    </a:lnTo>
                    <a:lnTo>
                      <a:pt x="357" y="188"/>
                    </a:lnTo>
                    <a:lnTo>
                      <a:pt x="435" y="221"/>
                    </a:lnTo>
                    <a:lnTo>
                      <a:pt x="508" y="249"/>
                    </a:lnTo>
                    <a:lnTo>
                      <a:pt x="576" y="275"/>
                    </a:lnTo>
                    <a:lnTo>
                      <a:pt x="641" y="296"/>
                    </a:lnTo>
                    <a:lnTo>
                      <a:pt x="701" y="315"/>
                    </a:lnTo>
                    <a:lnTo>
                      <a:pt x="758" y="330"/>
                    </a:lnTo>
                    <a:lnTo>
                      <a:pt x="811" y="343"/>
                    </a:lnTo>
                    <a:lnTo>
                      <a:pt x="860" y="354"/>
                    </a:lnTo>
                    <a:lnTo>
                      <a:pt x="905" y="361"/>
                    </a:lnTo>
                    <a:lnTo>
                      <a:pt x="947" y="366"/>
                    </a:lnTo>
                    <a:lnTo>
                      <a:pt x="985" y="371"/>
                    </a:lnTo>
                    <a:lnTo>
                      <a:pt x="1021" y="372"/>
                    </a:lnTo>
                    <a:lnTo>
                      <a:pt x="1053" y="372"/>
                    </a:lnTo>
                    <a:lnTo>
                      <a:pt x="1083" y="371"/>
                    </a:lnTo>
                    <a:lnTo>
                      <a:pt x="1109" y="368"/>
                    </a:lnTo>
                    <a:lnTo>
                      <a:pt x="1133" y="364"/>
                    </a:lnTo>
                    <a:lnTo>
                      <a:pt x="1154" y="360"/>
                    </a:lnTo>
                    <a:lnTo>
                      <a:pt x="1173" y="355"/>
                    </a:lnTo>
                    <a:lnTo>
                      <a:pt x="1190" y="348"/>
                    </a:lnTo>
                    <a:lnTo>
                      <a:pt x="1204" y="342"/>
                    </a:lnTo>
                    <a:lnTo>
                      <a:pt x="1217" y="337"/>
                    </a:lnTo>
                    <a:lnTo>
                      <a:pt x="1227" y="330"/>
                    </a:lnTo>
                    <a:lnTo>
                      <a:pt x="1236" y="324"/>
                    </a:lnTo>
                    <a:lnTo>
                      <a:pt x="1242" y="318"/>
                    </a:lnTo>
                    <a:lnTo>
                      <a:pt x="1248" y="314"/>
                    </a:lnTo>
                    <a:lnTo>
                      <a:pt x="1252" y="310"/>
                    </a:lnTo>
                    <a:lnTo>
                      <a:pt x="1255" y="307"/>
                    </a:lnTo>
                    <a:lnTo>
                      <a:pt x="1256" y="306"/>
                    </a:lnTo>
                    <a:lnTo>
                      <a:pt x="1214" y="2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1"/>
              <p:cNvSpPr>
                <a:spLocks/>
              </p:cNvSpPr>
              <p:nvPr/>
            </p:nvSpPr>
            <p:spPr bwMode="auto">
              <a:xfrm>
                <a:off x="4738" y="1806"/>
                <a:ext cx="35" cy="50"/>
              </a:xfrm>
              <a:custGeom>
                <a:avLst/>
                <a:gdLst>
                  <a:gd name="T0" fmla="*/ 0 w 106"/>
                  <a:gd name="T1" fmla="*/ 1 h 150"/>
                  <a:gd name="T2" fmla="*/ 1 w 106"/>
                  <a:gd name="T3" fmla="*/ 2 h 150"/>
                  <a:gd name="T4" fmla="*/ 1 w 106"/>
                  <a:gd name="T5" fmla="*/ 3 h 150"/>
                  <a:gd name="T6" fmla="*/ 2 w 106"/>
                  <a:gd name="T7" fmla="*/ 4 h 150"/>
                  <a:gd name="T8" fmla="*/ 3 w 106"/>
                  <a:gd name="T9" fmla="*/ 6 h 150"/>
                  <a:gd name="T10" fmla="*/ 5 w 106"/>
                  <a:gd name="T11" fmla="*/ 8 h 150"/>
                  <a:gd name="T12" fmla="*/ 6 w 106"/>
                  <a:gd name="T13" fmla="*/ 10 h 150"/>
                  <a:gd name="T14" fmla="*/ 8 w 106"/>
                  <a:gd name="T15" fmla="*/ 13 h 150"/>
                  <a:gd name="T16" fmla="*/ 9 w 106"/>
                  <a:gd name="T17" fmla="*/ 15 h 150"/>
                  <a:gd name="T18" fmla="*/ 10 w 106"/>
                  <a:gd name="T19" fmla="*/ 17 h 150"/>
                  <a:gd name="T20" fmla="*/ 12 w 106"/>
                  <a:gd name="T21" fmla="*/ 14 h 150"/>
                  <a:gd name="T22" fmla="*/ 10 w 106"/>
                  <a:gd name="T23" fmla="*/ 13 h 150"/>
                  <a:gd name="T24" fmla="*/ 9 w 106"/>
                  <a:gd name="T25" fmla="*/ 10 h 150"/>
                  <a:gd name="T26" fmla="*/ 7 w 106"/>
                  <a:gd name="T27" fmla="*/ 8 h 150"/>
                  <a:gd name="T28" fmla="*/ 6 w 106"/>
                  <a:gd name="T29" fmla="*/ 6 h 150"/>
                  <a:gd name="T30" fmla="*/ 4 w 106"/>
                  <a:gd name="T31" fmla="*/ 4 h 150"/>
                  <a:gd name="T32" fmla="*/ 3 w 106"/>
                  <a:gd name="T33" fmla="*/ 2 h 150"/>
                  <a:gd name="T34" fmla="*/ 2 w 106"/>
                  <a:gd name="T35" fmla="*/ 1 h 150"/>
                  <a:gd name="T36" fmla="*/ 2 w 106"/>
                  <a:gd name="T37" fmla="*/ 0 h 150"/>
                  <a:gd name="T38" fmla="*/ 0 w 106"/>
                  <a:gd name="T39" fmla="*/ 1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50"/>
                  <a:gd name="T62" fmla="*/ 106 w 106"/>
                  <a:gd name="T63" fmla="*/ 150 h 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50">
                    <a:moveTo>
                      <a:pt x="0" y="12"/>
                    </a:moveTo>
                    <a:lnTo>
                      <a:pt x="7" y="22"/>
                    </a:lnTo>
                    <a:lnTo>
                      <a:pt x="10" y="26"/>
                    </a:lnTo>
                    <a:lnTo>
                      <a:pt x="18" y="37"/>
                    </a:lnTo>
                    <a:lnTo>
                      <a:pt x="28" y="52"/>
                    </a:lnTo>
                    <a:lnTo>
                      <a:pt x="42" y="71"/>
                    </a:lnTo>
                    <a:lnTo>
                      <a:pt x="56" y="92"/>
                    </a:lnTo>
                    <a:lnTo>
                      <a:pt x="70" y="114"/>
                    </a:lnTo>
                    <a:lnTo>
                      <a:pt x="82" y="134"/>
                    </a:lnTo>
                    <a:lnTo>
                      <a:pt x="93" y="150"/>
                    </a:lnTo>
                    <a:lnTo>
                      <a:pt x="106" y="130"/>
                    </a:lnTo>
                    <a:lnTo>
                      <a:pt x="95" y="113"/>
                    </a:lnTo>
                    <a:lnTo>
                      <a:pt x="81" y="93"/>
                    </a:lnTo>
                    <a:lnTo>
                      <a:pt x="67" y="72"/>
                    </a:lnTo>
                    <a:lnTo>
                      <a:pt x="52" y="51"/>
                    </a:lnTo>
                    <a:lnTo>
                      <a:pt x="38" y="32"/>
                    </a:lnTo>
                    <a:lnTo>
                      <a:pt x="27" y="16"/>
                    </a:lnTo>
                    <a:lnTo>
                      <a:pt x="19" y="5"/>
                    </a:lnTo>
                    <a:lnTo>
                      <a:pt x="16"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2"/>
              <p:cNvSpPr>
                <a:spLocks/>
              </p:cNvSpPr>
              <p:nvPr/>
            </p:nvSpPr>
            <p:spPr bwMode="auto">
              <a:xfrm flipH="1">
                <a:off x="4864" y="1971"/>
                <a:ext cx="35" cy="113"/>
              </a:xfrm>
              <a:custGeom>
                <a:avLst/>
                <a:gdLst>
                  <a:gd name="T0" fmla="*/ 2 w 106"/>
                  <a:gd name="T1" fmla="*/ 2 h 341"/>
                  <a:gd name="T2" fmla="*/ 0 w 106"/>
                  <a:gd name="T3" fmla="*/ 3 h 341"/>
                  <a:gd name="T4" fmla="*/ 2 w 106"/>
                  <a:gd name="T5" fmla="*/ 7 h 341"/>
                  <a:gd name="T6" fmla="*/ 5 w 106"/>
                  <a:gd name="T7" fmla="*/ 12 h 341"/>
                  <a:gd name="T8" fmla="*/ 6 w 106"/>
                  <a:gd name="T9" fmla="*/ 18 h 341"/>
                  <a:gd name="T10" fmla="*/ 8 w 106"/>
                  <a:gd name="T11" fmla="*/ 23 h 341"/>
                  <a:gd name="T12" fmla="*/ 9 w 106"/>
                  <a:gd name="T13" fmla="*/ 28 h 341"/>
                  <a:gd name="T14" fmla="*/ 9 w 106"/>
                  <a:gd name="T15" fmla="*/ 31 h 341"/>
                  <a:gd name="T16" fmla="*/ 9 w 106"/>
                  <a:gd name="T17" fmla="*/ 34 h 341"/>
                  <a:gd name="T18" fmla="*/ 9 w 106"/>
                  <a:gd name="T19" fmla="*/ 36 h 341"/>
                  <a:gd name="T20" fmla="*/ 11 w 106"/>
                  <a:gd name="T21" fmla="*/ 37 h 341"/>
                  <a:gd name="T22" fmla="*/ 12 w 106"/>
                  <a:gd name="T23" fmla="*/ 34 h 341"/>
                  <a:gd name="T24" fmla="*/ 12 w 106"/>
                  <a:gd name="T25" fmla="*/ 30 h 341"/>
                  <a:gd name="T26" fmla="*/ 10 w 106"/>
                  <a:gd name="T27" fmla="*/ 25 h 341"/>
                  <a:gd name="T28" fmla="*/ 9 w 106"/>
                  <a:gd name="T29" fmla="*/ 19 h 341"/>
                  <a:gd name="T30" fmla="*/ 7 w 106"/>
                  <a:gd name="T31" fmla="*/ 13 h 341"/>
                  <a:gd name="T32" fmla="*/ 6 w 106"/>
                  <a:gd name="T33" fmla="*/ 8 h 341"/>
                  <a:gd name="T34" fmla="*/ 4 w 106"/>
                  <a:gd name="T35" fmla="*/ 3 h 341"/>
                  <a:gd name="T36" fmla="*/ 3 w 106"/>
                  <a:gd name="T37" fmla="*/ 0 h 341"/>
                  <a:gd name="T38" fmla="*/ 2 w 106"/>
                  <a:gd name="T39" fmla="*/ 2 h 3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341"/>
                  <a:gd name="T62" fmla="*/ 106 w 106"/>
                  <a:gd name="T63" fmla="*/ 341 h 3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341">
                    <a:moveTo>
                      <a:pt x="14" y="17"/>
                    </a:moveTo>
                    <a:lnTo>
                      <a:pt x="0" y="24"/>
                    </a:lnTo>
                    <a:lnTo>
                      <a:pt x="22" y="66"/>
                    </a:lnTo>
                    <a:lnTo>
                      <a:pt x="41" y="113"/>
                    </a:lnTo>
                    <a:lnTo>
                      <a:pt x="57" y="160"/>
                    </a:lnTo>
                    <a:lnTo>
                      <a:pt x="69" y="206"/>
                    </a:lnTo>
                    <a:lnTo>
                      <a:pt x="78" y="249"/>
                    </a:lnTo>
                    <a:lnTo>
                      <a:pt x="83" y="285"/>
                    </a:lnTo>
                    <a:lnTo>
                      <a:pt x="84" y="313"/>
                    </a:lnTo>
                    <a:lnTo>
                      <a:pt x="81" y="329"/>
                    </a:lnTo>
                    <a:lnTo>
                      <a:pt x="100" y="341"/>
                    </a:lnTo>
                    <a:lnTo>
                      <a:pt x="106" y="314"/>
                    </a:lnTo>
                    <a:lnTo>
                      <a:pt x="105" y="274"/>
                    </a:lnTo>
                    <a:lnTo>
                      <a:pt x="95" y="227"/>
                    </a:lnTo>
                    <a:lnTo>
                      <a:pt x="83" y="175"/>
                    </a:lnTo>
                    <a:lnTo>
                      <a:pt x="66" y="122"/>
                    </a:lnTo>
                    <a:lnTo>
                      <a:pt x="50" y="73"/>
                    </a:lnTo>
                    <a:lnTo>
                      <a:pt x="35" y="31"/>
                    </a:lnTo>
                    <a:lnTo>
                      <a:pt x="23" y="0"/>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3"/>
              <p:cNvSpPr>
                <a:spLocks/>
              </p:cNvSpPr>
              <p:nvPr/>
            </p:nvSpPr>
            <p:spPr bwMode="auto">
              <a:xfrm>
                <a:off x="4849" y="1892"/>
                <a:ext cx="76" cy="202"/>
              </a:xfrm>
              <a:custGeom>
                <a:avLst/>
                <a:gdLst>
                  <a:gd name="T0" fmla="*/ 0 w 228"/>
                  <a:gd name="T1" fmla="*/ 1 h 604"/>
                  <a:gd name="T2" fmla="*/ 4 w 228"/>
                  <a:gd name="T3" fmla="*/ 7 h 604"/>
                  <a:gd name="T4" fmla="*/ 5 w 228"/>
                  <a:gd name="T5" fmla="*/ 10 h 604"/>
                  <a:gd name="T6" fmla="*/ 7 w 228"/>
                  <a:gd name="T7" fmla="*/ 13 h 604"/>
                  <a:gd name="T8" fmla="*/ 9 w 228"/>
                  <a:gd name="T9" fmla="*/ 16 h 604"/>
                  <a:gd name="T10" fmla="*/ 11 w 228"/>
                  <a:gd name="T11" fmla="*/ 20 h 604"/>
                  <a:gd name="T12" fmla="*/ 13 w 228"/>
                  <a:gd name="T13" fmla="*/ 24 h 604"/>
                  <a:gd name="T14" fmla="*/ 15 w 228"/>
                  <a:gd name="T15" fmla="*/ 28 h 604"/>
                  <a:gd name="T16" fmla="*/ 17 w 228"/>
                  <a:gd name="T17" fmla="*/ 32 h 604"/>
                  <a:gd name="T18" fmla="*/ 19 w 228"/>
                  <a:gd name="T19" fmla="*/ 36 h 604"/>
                  <a:gd name="T20" fmla="*/ 20 w 228"/>
                  <a:gd name="T21" fmla="*/ 40 h 604"/>
                  <a:gd name="T22" fmla="*/ 22 w 228"/>
                  <a:gd name="T23" fmla="*/ 44 h 604"/>
                  <a:gd name="T24" fmla="*/ 22 w 228"/>
                  <a:gd name="T25" fmla="*/ 48 h 604"/>
                  <a:gd name="T26" fmla="*/ 23 w 228"/>
                  <a:gd name="T27" fmla="*/ 53 h 604"/>
                  <a:gd name="T28" fmla="*/ 23 w 228"/>
                  <a:gd name="T29" fmla="*/ 56 h 604"/>
                  <a:gd name="T30" fmla="*/ 23 w 228"/>
                  <a:gd name="T31" fmla="*/ 60 h 604"/>
                  <a:gd name="T32" fmla="*/ 22 w 228"/>
                  <a:gd name="T33" fmla="*/ 62 h 604"/>
                  <a:gd name="T34" fmla="*/ 20 w 228"/>
                  <a:gd name="T35" fmla="*/ 65 h 604"/>
                  <a:gd name="T36" fmla="*/ 22 w 228"/>
                  <a:gd name="T37" fmla="*/ 68 h 604"/>
                  <a:gd name="T38" fmla="*/ 24 w 228"/>
                  <a:gd name="T39" fmla="*/ 64 h 604"/>
                  <a:gd name="T40" fmla="*/ 25 w 228"/>
                  <a:gd name="T41" fmla="*/ 60 h 604"/>
                  <a:gd name="T42" fmla="*/ 25 w 228"/>
                  <a:gd name="T43" fmla="*/ 55 h 604"/>
                  <a:gd name="T44" fmla="*/ 25 w 228"/>
                  <a:gd name="T45" fmla="*/ 50 h 604"/>
                  <a:gd name="T46" fmla="*/ 24 w 228"/>
                  <a:gd name="T47" fmla="*/ 45 h 604"/>
                  <a:gd name="T48" fmla="*/ 22 w 228"/>
                  <a:gd name="T49" fmla="*/ 39 h 604"/>
                  <a:gd name="T50" fmla="*/ 20 w 228"/>
                  <a:gd name="T51" fmla="*/ 34 h 604"/>
                  <a:gd name="T52" fmla="*/ 18 w 228"/>
                  <a:gd name="T53" fmla="*/ 28 h 604"/>
                  <a:gd name="T54" fmla="*/ 15 w 228"/>
                  <a:gd name="T55" fmla="*/ 23 h 604"/>
                  <a:gd name="T56" fmla="*/ 13 w 228"/>
                  <a:gd name="T57" fmla="*/ 18 h 604"/>
                  <a:gd name="T58" fmla="*/ 10 w 228"/>
                  <a:gd name="T59" fmla="*/ 13 h 604"/>
                  <a:gd name="T60" fmla="*/ 8 w 228"/>
                  <a:gd name="T61" fmla="*/ 9 h 604"/>
                  <a:gd name="T62" fmla="*/ 5 w 228"/>
                  <a:gd name="T63" fmla="*/ 5 h 604"/>
                  <a:gd name="T64" fmla="*/ 4 w 228"/>
                  <a:gd name="T65" fmla="*/ 3 h 604"/>
                  <a:gd name="T66" fmla="*/ 3 w 228"/>
                  <a:gd name="T67" fmla="*/ 1 h 604"/>
                  <a:gd name="T68" fmla="*/ 2 w 228"/>
                  <a:gd name="T69" fmla="*/ 0 h 604"/>
                  <a:gd name="T70" fmla="*/ 0 w 228"/>
                  <a:gd name="T71" fmla="*/ 1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8"/>
                  <a:gd name="T109" fmla="*/ 0 h 604"/>
                  <a:gd name="T110" fmla="*/ 228 w 228"/>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8" h="604">
                    <a:moveTo>
                      <a:pt x="0" y="12"/>
                    </a:moveTo>
                    <a:lnTo>
                      <a:pt x="32" y="64"/>
                    </a:lnTo>
                    <a:lnTo>
                      <a:pt x="47" y="87"/>
                    </a:lnTo>
                    <a:lnTo>
                      <a:pt x="64" y="115"/>
                    </a:lnTo>
                    <a:lnTo>
                      <a:pt x="82" y="145"/>
                    </a:lnTo>
                    <a:lnTo>
                      <a:pt x="100" y="178"/>
                    </a:lnTo>
                    <a:lnTo>
                      <a:pt x="119" y="213"/>
                    </a:lnTo>
                    <a:lnTo>
                      <a:pt x="137" y="249"/>
                    </a:lnTo>
                    <a:lnTo>
                      <a:pt x="154" y="287"/>
                    </a:lnTo>
                    <a:lnTo>
                      <a:pt x="169" y="325"/>
                    </a:lnTo>
                    <a:lnTo>
                      <a:pt x="183" y="362"/>
                    </a:lnTo>
                    <a:lnTo>
                      <a:pt x="194" y="399"/>
                    </a:lnTo>
                    <a:lnTo>
                      <a:pt x="202" y="435"/>
                    </a:lnTo>
                    <a:lnTo>
                      <a:pt x="206" y="469"/>
                    </a:lnTo>
                    <a:lnTo>
                      <a:pt x="208" y="501"/>
                    </a:lnTo>
                    <a:lnTo>
                      <a:pt x="203" y="531"/>
                    </a:lnTo>
                    <a:lnTo>
                      <a:pt x="195" y="556"/>
                    </a:lnTo>
                    <a:lnTo>
                      <a:pt x="180" y="579"/>
                    </a:lnTo>
                    <a:lnTo>
                      <a:pt x="195" y="604"/>
                    </a:lnTo>
                    <a:lnTo>
                      <a:pt x="215" y="572"/>
                    </a:lnTo>
                    <a:lnTo>
                      <a:pt x="226" y="535"/>
                    </a:lnTo>
                    <a:lnTo>
                      <a:pt x="228" y="494"/>
                    </a:lnTo>
                    <a:lnTo>
                      <a:pt x="223" y="448"/>
                    </a:lnTo>
                    <a:lnTo>
                      <a:pt x="214" y="400"/>
                    </a:lnTo>
                    <a:lnTo>
                      <a:pt x="199" y="351"/>
                    </a:lnTo>
                    <a:lnTo>
                      <a:pt x="181" y="301"/>
                    </a:lnTo>
                    <a:lnTo>
                      <a:pt x="160" y="252"/>
                    </a:lnTo>
                    <a:lnTo>
                      <a:pt x="136" y="204"/>
                    </a:lnTo>
                    <a:lnTo>
                      <a:pt x="113" y="159"/>
                    </a:lnTo>
                    <a:lnTo>
                      <a:pt x="90" y="117"/>
                    </a:lnTo>
                    <a:lnTo>
                      <a:pt x="68" y="81"/>
                    </a:lnTo>
                    <a:lnTo>
                      <a:pt x="49" y="49"/>
                    </a:lnTo>
                    <a:lnTo>
                      <a:pt x="33" y="25"/>
                    </a:lnTo>
                    <a:lnTo>
                      <a:pt x="23" y="9"/>
                    </a:lnTo>
                    <a:lnTo>
                      <a:pt x="17"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24"/>
              <p:cNvSpPr>
                <a:spLocks/>
              </p:cNvSpPr>
              <p:nvPr/>
            </p:nvSpPr>
            <p:spPr bwMode="auto">
              <a:xfrm>
                <a:off x="4673" y="1964"/>
                <a:ext cx="126" cy="238"/>
              </a:xfrm>
              <a:custGeom>
                <a:avLst/>
                <a:gdLst>
                  <a:gd name="T0" fmla="*/ 0 w 379"/>
                  <a:gd name="T1" fmla="*/ 2 h 716"/>
                  <a:gd name="T2" fmla="*/ 40 w 379"/>
                  <a:gd name="T3" fmla="*/ 79 h 716"/>
                  <a:gd name="T4" fmla="*/ 42 w 379"/>
                  <a:gd name="T5" fmla="*/ 77 h 716"/>
                  <a:gd name="T6" fmla="*/ 4 w 379"/>
                  <a:gd name="T7" fmla="*/ 0 h 716"/>
                  <a:gd name="T8" fmla="*/ 0 w 379"/>
                  <a:gd name="T9" fmla="*/ 2 h 716"/>
                  <a:gd name="T10" fmla="*/ 0 60000 65536"/>
                  <a:gd name="T11" fmla="*/ 0 60000 65536"/>
                  <a:gd name="T12" fmla="*/ 0 60000 65536"/>
                  <a:gd name="T13" fmla="*/ 0 60000 65536"/>
                  <a:gd name="T14" fmla="*/ 0 60000 65536"/>
                  <a:gd name="T15" fmla="*/ 0 w 379"/>
                  <a:gd name="T16" fmla="*/ 0 h 716"/>
                  <a:gd name="T17" fmla="*/ 379 w 379"/>
                  <a:gd name="T18" fmla="*/ 716 h 716"/>
                </a:gdLst>
                <a:ahLst/>
                <a:cxnLst>
                  <a:cxn ang="T10">
                    <a:pos x="T0" y="T1"/>
                  </a:cxn>
                  <a:cxn ang="T11">
                    <a:pos x="T2" y="T3"/>
                  </a:cxn>
                  <a:cxn ang="T12">
                    <a:pos x="T4" y="T5"/>
                  </a:cxn>
                  <a:cxn ang="T13">
                    <a:pos x="T6" y="T7"/>
                  </a:cxn>
                  <a:cxn ang="T14">
                    <a:pos x="T8" y="T9"/>
                  </a:cxn>
                </a:cxnLst>
                <a:rect l="T15" t="T16" r="T17" b="T18"/>
                <a:pathLst>
                  <a:path w="379" h="716">
                    <a:moveTo>
                      <a:pt x="0" y="17"/>
                    </a:moveTo>
                    <a:lnTo>
                      <a:pt x="357" y="716"/>
                    </a:lnTo>
                    <a:lnTo>
                      <a:pt x="379" y="702"/>
                    </a:lnTo>
                    <a:lnTo>
                      <a:pt x="36"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25"/>
              <p:cNvSpPr>
                <a:spLocks/>
              </p:cNvSpPr>
              <p:nvPr/>
            </p:nvSpPr>
            <p:spPr bwMode="auto">
              <a:xfrm>
                <a:off x="4487" y="1811"/>
                <a:ext cx="101" cy="194"/>
              </a:xfrm>
              <a:custGeom>
                <a:avLst/>
                <a:gdLst>
                  <a:gd name="T0" fmla="*/ 34 w 303"/>
                  <a:gd name="T1" fmla="*/ 0 h 582"/>
                  <a:gd name="T2" fmla="*/ 33 w 303"/>
                  <a:gd name="T3" fmla="*/ 0 h 582"/>
                  <a:gd name="T4" fmla="*/ 33 w 303"/>
                  <a:gd name="T5" fmla="*/ 0 h 582"/>
                  <a:gd name="T6" fmla="*/ 31 w 303"/>
                  <a:gd name="T7" fmla="*/ 0 h 582"/>
                  <a:gd name="T8" fmla="*/ 30 w 303"/>
                  <a:gd name="T9" fmla="*/ 1 h 582"/>
                  <a:gd name="T10" fmla="*/ 28 w 303"/>
                  <a:gd name="T11" fmla="*/ 1 h 582"/>
                  <a:gd name="T12" fmla="*/ 25 w 303"/>
                  <a:gd name="T13" fmla="*/ 2 h 582"/>
                  <a:gd name="T14" fmla="*/ 23 w 303"/>
                  <a:gd name="T15" fmla="*/ 3 h 582"/>
                  <a:gd name="T16" fmla="*/ 20 w 303"/>
                  <a:gd name="T17" fmla="*/ 4 h 582"/>
                  <a:gd name="T18" fmla="*/ 18 w 303"/>
                  <a:gd name="T19" fmla="*/ 6 h 582"/>
                  <a:gd name="T20" fmla="*/ 15 w 303"/>
                  <a:gd name="T21" fmla="*/ 8 h 582"/>
                  <a:gd name="T22" fmla="*/ 12 w 303"/>
                  <a:gd name="T23" fmla="*/ 10 h 582"/>
                  <a:gd name="T24" fmla="*/ 10 w 303"/>
                  <a:gd name="T25" fmla="*/ 12 h 582"/>
                  <a:gd name="T26" fmla="*/ 7 w 303"/>
                  <a:gd name="T27" fmla="*/ 15 h 582"/>
                  <a:gd name="T28" fmla="*/ 5 w 303"/>
                  <a:gd name="T29" fmla="*/ 18 h 582"/>
                  <a:gd name="T30" fmla="*/ 3 w 303"/>
                  <a:gd name="T31" fmla="*/ 22 h 582"/>
                  <a:gd name="T32" fmla="*/ 2 w 303"/>
                  <a:gd name="T33" fmla="*/ 26 h 582"/>
                  <a:gd name="T34" fmla="*/ 1 w 303"/>
                  <a:gd name="T35" fmla="*/ 32 h 582"/>
                  <a:gd name="T36" fmla="*/ 0 w 303"/>
                  <a:gd name="T37" fmla="*/ 37 h 582"/>
                  <a:gd name="T38" fmla="*/ 0 w 303"/>
                  <a:gd name="T39" fmla="*/ 42 h 582"/>
                  <a:gd name="T40" fmla="*/ 2 w 303"/>
                  <a:gd name="T41" fmla="*/ 46 h 582"/>
                  <a:gd name="T42" fmla="*/ 4 w 303"/>
                  <a:gd name="T43" fmla="*/ 51 h 582"/>
                  <a:gd name="T44" fmla="*/ 7 w 303"/>
                  <a:gd name="T45" fmla="*/ 55 h 582"/>
                  <a:gd name="T46" fmla="*/ 11 w 303"/>
                  <a:gd name="T47" fmla="*/ 60 h 582"/>
                  <a:gd name="T48" fmla="*/ 15 w 303"/>
                  <a:gd name="T49" fmla="*/ 65 h 582"/>
                  <a:gd name="T50" fmla="*/ 18 w 303"/>
                  <a:gd name="T51" fmla="*/ 62 h 582"/>
                  <a:gd name="T52" fmla="*/ 14 w 303"/>
                  <a:gd name="T53" fmla="*/ 57 h 582"/>
                  <a:gd name="T54" fmla="*/ 11 w 303"/>
                  <a:gd name="T55" fmla="*/ 53 h 582"/>
                  <a:gd name="T56" fmla="*/ 8 w 303"/>
                  <a:gd name="T57" fmla="*/ 49 h 582"/>
                  <a:gd name="T58" fmla="*/ 7 w 303"/>
                  <a:gd name="T59" fmla="*/ 44 h 582"/>
                  <a:gd name="T60" fmla="*/ 6 w 303"/>
                  <a:gd name="T61" fmla="*/ 40 h 582"/>
                  <a:gd name="T62" fmla="*/ 6 w 303"/>
                  <a:gd name="T63" fmla="*/ 35 h 582"/>
                  <a:gd name="T64" fmla="*/ 6 w 303"/>
                  <a:gd name="T65" fmla="*/ 30 h 582"/>
                  <a:gd name="T66" fmla="*/ 7 w 303"/>
                  <a:gd name="T67" fmla="*/ 25 h 582"/>
                  <a:gd name="T68" fmla="*/ 9 w 303"/>
                  <a:gd name="T69" fmla="*/ 22 h 582"/>
                  <a:gd name="T70" fmla="*/ 10 w 303"/>
                  <a:gd name="T71" fmla="*/ 19 h 582"/>
                  <a:gd name="T72" fmla="*/ 12 w 303"/>
                  <a:gd name="T73" fmla="*/ 16 h 582"/>
                  <a:gd name="T74" fmla="*/ 14 w 303"/>
                  <a:gd name="T75" fmla="*/ 13 h 582"/>
                  <a:gd name="T76" fmla="*/ 16 w 303"/>
                  <a:gd name="T77" fmla="*/ 11 h 582"/>
                  <a:gd name="T78" fmla="*/ 18 w 303"/>
                  <a:gd name="T79" fmla="*/ 9 h 582"/>
                  <a:gd name="T80" fmla="*/ 20 w 303"/>
                  <a:gd name="T81" fmla="*/ 8 h 582"/>
                  <a:gd name="T82" fmla="*/ 22 w 303"/>
                  <a:gd name="T83" fmla="*/ 6 h 582"/>
                  <a:gd name="T84" fmla="*/ 24 w 303"/>
                  <a:gd name="T85" fmla="*/ 5 h 582"/>
                  <a:gd name="T86" fmla="*/ 25 w 303"/>
                  <a:gd name="T87" fmla="*/ 5 h 582"/>
                  <a:gd name="T88" fmla="*/ 27 w 303"/>
                  <a:gd name="T89" fmla="*/ 4 h 582"/>
                  <a:gd name="T90" fmla="*/ 29 w 303"/>
                  <a:gd name="T91" fmla="*/ 3 h 582"/>
                  <a:gd name="T92" fmla="*/ 30 w 303"/>
                  <a:gd name="T93" fmla="*/ 3 h 582"/>
                  <a:gd name="T94" fmla="*/ 31 w 303"/>
                  <a:gd name="T95" fmla="*/ 3 h 582"/>
                  <a:gd name="T96" fmla="*/ 32 w 303"/>
                  <a:gd name="T97" fmla="*/ 3 h 582"/>
                  <a:gd name="T98" fmla="*/ 32 w 303"/>
                  <a:gd name="T99" fmla="*/ 3 h 582"/>
                  <a:gd name="T100" fmla="*/ 34 w 303"/>
                  <a:gd name="T101" fmla="*/ 0 h 5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582"/>
                  <a:gd name="T155" fmla="*/ 303 w 303"/>
                  <a:gd name="T156" fmla="*/ 582 h 5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582">
                    <a:moveTo>
                      <a:pt x="303" y="0"/>
                    </a:moveTo>
                    <a:lnTo>
                      <a:pt x="300" y="0"/>
                    </a:lnTo>
                    <a:lnTo>
                      <a:pt x="293" y="2"/>
                    </a:lnTo>
                    <a:lnTo>
                      <a:pt x="281" y="4"/>
                    </a:lnTo>
                    <a:lnTo>
                      <a:pt x="266" y="7"/>
                    </a:lnTo>
                    <a:lnTo>
                      <a:pt x="248" y="13"/>
                    </a:lnTo>
                    <a:lnTo>
                      <a:pt x="228" y="20"/>
                    </a:lnTo>
                    <a:lnTo>
                      <a:pt x="206" y="29"/>
                    </a:lnTo>
                    <a:lnTo>
                      <a:pt x="182" y="40"/>
                    </a:lnTo>
                    <a:lnTo>
                      <a:pt x="158" y="53"/>
                    </a:lnTo>
                    <a:lnTo>
                      <a:pt x="133" y="70"/>
                    </a:lnTo>
                    <a:lnTo>
                      <a:pt x="110" y="88"/>
                    </a:lnTo>
                    <a:lnTo>
                      <a:pt x="87" y="110"/>
                    </a:lnTo>
                    <a:lnTo>
                      <a:pt x="65" y="136"/>
                    </a:lnTo>
                    <a:lnTo>
                      <a:pt x="46" y="165"/>
                    </a:lnTo>
                    <a:lnTo>
                      <a:pt x="30" y="198"/>
                    </a:lnTo>
                    <a:lnTo>
                      <a:pt x="16" y="234"/>
                    </a:lnTo>
                    <a:lnTo>
                      <a:pt x="5" y="286"/>
                    </a:lnTo>
                    <a:lnTo>
                      <a:pt x="0" y="333"/>
                    </a:lnTo>
                    <a:lnTo>
                      <a:pt x="4" y="376"/>
                    </a:lnTo>
                    <a:lnTo>
                      <a:pt x="15" y="417"/>
                    </a:lnTo>
                    <a:lnTo>
                      <a:pt x="36" y="457"/>
                    </a:lnTo>
                    <a:lnTo>
                      <a:pt x="62" y="496"/>
                    </a:lnTo>
                    <a:lnTo>
                      <a:pt x="96" y="539"/>
                    </a:lnTo>
                    <a:lnTo>
                      <a:pt x="139" y="582"/>
                    </a:lnTo>
                    <a:lnTo>
                      <a:pt x="166" y="555"/>
                    </a:lnTo>
                    <a:lnTo>
                      <a:pt x="128" y="514"/>
                    </a:lnTo>
                    <a:lnTo>
                      <a:pt x="98" y="475"/>
                    </a:lnTo>
                    <a:lnTo>
                      <a:pt x="76" y="437"/>
                    </a:lnTo>
                    <a:lnTo>
                      <a:pt x="61" y="399"/>
                    </a:lnTo>
                    <a:lnTo>
                      <a:pt x="53" y="359"/>
                    </a:lnTo>
                    <a:lnTo>
                      <a:pt x="51" y="318"/>
                    </a:lnTo>
                    <a:lnTo>
                      <a:pt x="56" y="274"/>
                    </a:lnTo>
                    <a:lnTo>
                      <a:pt x="67" y="226"/>
                    </a:lnTo>
                    <a:lnTo>
                      <a:pt x="78" y="194"/>
                    </a:lnTo>
                    <a:lnTo>
                      <a:pt x="92" y="167"/>
                    </a:lnTo>
                    <a:lnTo>
                      <a:pt x="107" y="141"/>
                    </a:lnTo>
                    <a:lnTo>
                      <a:pt x="123" y="120"/>
                    </a:lnTo>
                    <a:lnTo>
                      <a:pt x="141" y="101"/>
                    </a:lnTo>
                    <a:lnTo>
                      <a:pt x="159" y="84"/>
                    </a:lnTo>
                    <a:lnTo>
                      <a:pt x="177" y="70"/>
                    </a:lnTo>
                    <a:lnTo>
                      <a:pt x="195" y="58"/>
                    </a:lnTo>
                    <a:lnTo>
                      <a:pt x="212" y="49"/>
                    </a:lnTo>
                    <a:lnTo>
                      <a:pt x="229" y="41"/>
                    </a:lnTo>
                    <a:lnTo>
                      <a:pt x="244" y="35"/>
                    </a:lnTo>
                    <a:lnTo>
                      <a:pt x="258" y="31"/>
                    </a:lnTo>
                    <a:lnTo>
                      <a:pt x="269" y="28"/>
                    </a:lnTo>
                    <a:lnTo>
                      <a:pt x="278" y="25"/>
                    </a:lnTo>
                    <a:lnTo>
                      <a:pt x="284" y="24"/>
                    </a:lnTo>
                    <a:lnTo>
                      <a:pt x="287" y="24"/>
                    </a:lnTo>
                    <a:lnTo>
                      <a:pt x="3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26"/>
              <p:cNvSpPr>
                <a:spLocks/>
              </p:cNvSpPr>
              <p:nvPr/>
            </p:nvSpPr>
            <p:spPr bwMode="auto">
              <a:xfrm>
                <a:off x="4542" y="1900"/>
                <a:ext cx="102" cy="24"/>
              </a:xfrm>
              <a:custGeom>
                <a:avLst/>
                <a:gdLst>
                  <a:gd name="T0" fmla="*/ 0 w 307"/>
                  <a:gd name="T1" fmla="*/ 5 h 73"/>
                  <a:gd name="T2" fmla="*/ 0 w 307"/>
                  <a:gd name="T3" fmla="*/ 5 h 73"/>
                  <a:gd name="T4" fmla="*/ 1 w 307"/>
                  <a:gd name="T5" fmla="*/ 5 h 73"/>
                  <a:gd name="T6" fmla="*/ 2 w 307"/>
                  <a:gd name="T7" fmla="*/ 5 h 73"/>
                  <a:gd name="T8" fmla="*/ 4 w 307"/>
                  <a:gd name="T9" fmla="*/ 6 h 73"/>
                  <a:gd name="T10" fmla="*/ 5 w 307"/>
                  <a:gd name="T11" fmla="*/ 7 h 73"/>
                  <a:gd name="T12" fmla="*/ 8 w 307"/>
                  <a:gd name="T13" fmla="*/ 7 h 73"/>
                  <a:gd name="T14" fmla="*/ 10 w 307"/>
                  <a:gd name="T15" fmla="*/ 8 h 73"/>
                  <a:gd name="T16" fmla="*/ 13 w 307"/>
                  <a:gd name="T17" fmla="*/ 8 h 73"/>
                  <a:gd name="T18" fmla="*/ 15 w 307"/>
                  <a:gd name="T19" fmla="*/ 8 h 73"/>
                  <a:gd name="T20" fmla="*/ 18 w 307"/>
                  <a:gd name="T21" fmla="*/ 8 h 73"/>
                  <a:gd name="T22" fmla="*/ 21 w 307"/>
                  <a:gd name="T23" fmla="*/ 8 h 73"/>
                  <a:gd name="T24" fmla="*/ 24 w 307"/>
                  <a:gd name="T25" fmla="*/ 7 h 73"/>
                  <a:gd name="T26" fmla="*/ 26 w 307"/>
                  <a:gd name="T27" fmla="*/ 6 h 73"/>
                  <a:gd name="T28" fmla="*/ 29 w 307"/>
                  <a:gd name="T29" fmla="*/ 4 h 73"/>
                  <a:gd name="T30" fmla="*/ 32 w 307"/>
                  <a:gd name="T31" fmla="*/ 3 h 73"/>
                  <a:gd name="T32" fmla="*/ 34 w 307"/>
                  <a:gd name="T33" fmla="*/ 0 h 73"/>
                  <a:gd name="T34" fmla="*/ 31 w 307"/>
                  <a:gd name="T35" fmla="*/ 0 h 73"/>
                  <a:gd name="T36" fmla="*/ 29 w 307"/>
                  <a:gd name="T37" fmla="*/ 2 h 73"/>
                  <a:gd name="T38" fmla="*/ 27 w 307"/>
                  <a:gd name="T39" fmla="*/ 4 h 73"/>
                  <a:gd name="T40" fmla="*/ 25 w 307"/>
                  <a:gd name="T41" fmla="*/ 5 h 73"/>
                  <a:gd name="T42" fmla="*/ 22 w 307"/>
                  <a:gd name="T43" fmla="*/ 5 h 73"/>
                  <a:gd name="T44" fmla="*/ 20 w 307"/>
                  <a:gd name="T45" fmla="*/ 6 h 73"/>
                  <a:gd name="T46" fmla="*/ 18 w 307"/>
                  <a:gd name="T47" fmla="*/ 6 h 73"/>
                  <a:gd name="T48" fmla="*/ 16 w 307"/>
                  <a:gd name="T49" fmla="*/ 6 h 73"/>
                  <a:gd name="T50" fmla="*/ 13 w 307"/>
                  <a:gd name="T51" fmla="*/ 5 h 73"/>
                  <a:gd name="T52" fmla="*/ 11 w 307"/>
                  <a:gd name="T53" fmla="*/ 5 h 73"/>
                  <a:gd name="T54" fmla="*/ 9 w 307"/>
                  <a:gd name="T55" fmla="*/ 4 h 73"/>
                  <a:gd name="T56" fmla="*/ 8 w 307"/>
                  <a:gd name="T57" fmla="*/ 4 h 73"/>
                  <a:gd name="T58" fmla="*/ 6 w 307"/>
                  <a:gd name="T59" fmla="*/ 3 h 73"/>
                  <a:gd name="T60" fmla="*/ 5 w 307"/>
                  <a:gd name="T61" fmla="*/ 3 h 73"/>
                  <a:gd name="T62" fmla="*/ 4 w 307"/>
                  <a:gd name="T63" fmla="*/ 2 h 73"/>
                  <a:gd name="T64" fmla="*/ 3 w 307"/>
                  <a:gd name="T65" fmla="*/ 2 h 73"/>
                  <a:gd name="T66" fmla="*/ 3 w 307"/>
                  <a:gd name="T67" fmla="*/ 2 h 73"/>
                  <a:gd name="T68" fmla="*/ 0 w 307"/>
                  <a:gd name="T69" fmla="*/ 5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7"/>
                  <a:gd name="T106" fmla="*/ 0 h 73"/>
                  <a:gd name="T107" fmla="*/ 307 w 307"/>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7" h="73">
                    <a:moveTo>
                      <a:pt x="0" y="42"/>
                    </a:moveTo>
                    <a:lnTo>
                      <a:pt x="2" y="43"/>
                    </a:lnTo>
                    <a:lnTo>
                      <a:pt x="9" y="46"/>
                    </a:lnTo>
                    <a:lnTo>
                      <a:pt x="19" y="50"/>
                    </a:lnTo>
                    <a:lnTo>
                      <a:pt x="33" y="55"/>
                    </a:lnTo>
                    <a:lnTo>
                      <a:pt x="49" y="60"/>
                    </a:lnTo>
                    <a:lnTo>
                      <a:pt x="68" y="64"/>
                    </a:lnTo>
                    <a:lnTo>
                      <a:pt x="89" y="69"/>
                    </a:lnTo>
                    <a:lnTo>
                      <a:pt x="113" y="72"/>
                    </a:lnTo>
                    <a:lnTo>
                      <a:pt x="136" y="73"/>
                    </a:lnTo>
                    <a:lnTo>
                      <a:pt x="162" y="73"/>
                    </a:lnTo>
                    <a:lnTo>
                      <a:pt x="187" y="70"/>
                    </a:lnTo>
                    <a:lnTo>
                      <a:pt x="213" y="63"/>
                    </a:lnTo>
                    <a:lnTo>
                      <a:pt x="237" y="55"/>
                    </a:lnTo>
                    <a:lnTo>
                      <a:pt x="261" y="41"/>
                    </a:lnTo>
                    <a:lnTo>
                      <a:pt x="285" y="24"/>
                    </a:lnTo>
                    <a:lnTo>
                      <a:pt x="307" y="2"/>
                    </a:lnTo>
                    <a:lnTo>
                      <a:pt x="281" y="0"/>
                    </a:lnTo>
                    <a:lnTo>
                      <a:pt x="263" y="18"/>
                    </a:lnTo>
                    <a:lnTo>
                      <a:pt x="243" y="32"/>
                    </a:lnTo>
                    <a:lnTo>
                      <a:pt x="223" y="42"/>
                    </a:lnTo>
                    <a:lnTo>
                      <a:pt x="203" y="49"/>
                    </a:lnTo>
                    <a:lnTo>
                      <a:pt x="182" y="53"/>
                    </a:lnTo>
                    <a:lnTo>
                      <a:pt x="161" y="54"/>
                    </a:lnTo>
                    <a:lnTo>
                      <a:pt x="140" y="53"/>
                    </a:lnTo>
                    <a:lnTo>
                      <a:pt x="121" y="50"/>
                    </a:lnTo>
                    <a:lnTo>
                      <a:pt x="102" y="45"/>
                    </a:lnTo>
                    <a:lnTo>
                      <a:pt x="85" y="41"/>
                    </a:lnTo>
                    <a:lnTo>
                      <a:pt x="69" y="36"/>
                    </a:lnTo>
                    <a:lnTo>
                      <a:pt x="55" y="29"/>
                    </a:lnTo>
                    <a:lnTo>
                      <a:pt x="44" y="25"/>
                    </a:lnTo>
                    <a:lnTo>
                      <a:pt x="34" y="20"/>
                    </a:lnTo>
                    <a:lnTo>
                      <a:pt x="29" y="17"/>
                    </a:lnTo>
                    <a:lnTo>
                      <a:pt x="26" y="16"/>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27"/>
              <p:cNvSpPr>
                <a:spLocks/>
              </p:cNvSpPr>
              <p:nvPr/>
            </p:nvSpPr>
            <p:spPr bwMode="auto">
              <a:xfrm>
                <a:off x="4542" y="1908"/>
                <a:ext cx="156" cy="315"/>
              </a:xfrm>
              <a:custGeom>
                <a:avLst/>
                <a:gdLst>
                  <a:gd name="T0" fmla="*/ 52 w 468"/>
                  <a:gd name="T1" fmla="*/ 103 h 944"/>
                  <a:gd name="T2" fmla="*/ 4 w 468"/>
                  <a:gd name="T3" fmla="*/ 0 h 944"/>
                  <a:gd name="T4" fmla="*/ 0 w 468"/>
                  <a:gd name="T5" fmla="*/ 2 h 944"/>
                  <a:gd name="T6" fmla="*/ 48 w 468"/>
                  <a:gd name="T7" fmla="*/ 105 h 944"/>
                  <a:gd name="T8" fmla="*/ 52 w 468"/>
                  <a:gd name="T9" fmla="*/ 103 h 944"/>
                  <a:gd name="T10" fmla="*/ 0 60000 65536"/>
                  <a:gd name="T11" fmla="*/ 0 60000 65536"/>
                  <a:gd name="T12" fmla="*/ 0 60000 65536"/>
                  <a:gd name="T13" fmla="*/ 0 60000 65536"/>
                  <a:gd name="T14" fmla="*/ 0 60000 65536"/>
                  <a:gd name="T15" fmla="*/ 0 w 468"/>
                  <a:gd name="T16" fmla="*/ 0 h 944"/>
                  <a:gd name="T17" fmla="*/ 468 w 468"/>
                  <a:gd name="T18" fmla="*/ 944 h 944"/>
                </a:gdLst>
                <a:ahLst/>
                <a:cxnLst>
                  <a:cxn ang="T10">
                    <a:pos x="T0" y="T1"/>
                  </a:cxn>
                  <a:cxn ang="T11">
                    <a:pos x="T2" y="T3"/>
                  </a:cxn>
                  <a:cxn ang="T12">
                    <a:pos x="T4" y="T5"/>
                  </a:cxn>
                  <a:cxn ang="T13">
                    <a:pos x="T6" y="T7"/>
                  </a:cxn>
                  <a:cxn ang="T14">
                    <a:pos x="T8" y="T9"/>
                  </a:cxn>
                </a:cxnLst>
                <a:rect l="T15" t="T16" r="T17" b="T18"/>
                <a:pathLst>
                  <a:path w="468" h="944">
                    <a:moveTo>
                      <a:pt x="468" y="928"/>
                    </a:moveTo>
                    <a:lnTo>
                      <a:pt x="35" y="0"/>
                    </a:lnTo>
                    <a:lnTo>
                      <a:pt x="0" y="17"/>
                    </a:lnTo>
                    <a:lnTo>
                      <a:pt x="431" y="944"/>
                    </a:lnTo>
                    <a:lnTo>
                      <a:pt x="468" y="9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28"/>
              <p:cNvSpPr>
                <a:spLocks/>
              </p:cNvSpPr>
              <p:nvPr/>
            </p:nvSpPr>
            <p:spPr bwMode="auto">
              <a:xfrm>
                <a:off x="4445" y="1934"/>
                <a:ext cx="117" cy="277"/>
              </a:xfrm>
              <a:custGeom>
                <a:avLst/>
                <a:gdLst>
                  <a:gd name="T0" fmla="*/ 35 w 352"/>
                  <a:gd name="T1" fmla="*/ 0 h 833"/>
                  <a:gd name="T2" fmla="*/ 0 w 352"/>
                  <a:gd name="T3" fmla="*/ 90 h 833"/>
                  <a:gd name="T4" fmla="*/ 4 w 352"/>
                  <a:gd name="T5" fmla="*/ 92 h 833"/>
                  <a:gd name="T6" fmla="*/ 39 w 352"/>
                  <a:gd name="T7" fmla="*/ 1 h 833"/>
                  <a:gd name="T8" fmla="*/ 35 w 352"/>
                  <a:gd name="T9" fmla="*/ 0 h 833"/>
                  <a:gd name="T10" fmla="*/ 0 60000 65536"/>
                  <a:gd name="T11" fmla="*/ 0 60000 65536"/>
                  <a:gd name="T12" fmla="*/ 0 60000 65536"/>
                  <a:gd name="T13" fmla="*/ 0 60000 65536"/>
                  <a:gd name="T14" fmla="*/ 0 60000 65536"/>
                  <a:gd name="T15" fmla="*/ 0 w 352"/>
                  <a:gd name="T16" fmla="*/ 0 h 833"/>
                  <a:gd name="T17" fmla="*/ 352 w 352"/>
                  <a:gd name="T18" fmla="*/ 833 h 833"/>
                </a:gdLst>
                <a:ahLst/>
                <a:cxnLst>
                  <a:cxn ang="T10">
                    <a:pos x="T0" y="T1"/>
                  </a:cxn>
                  <a:cxn ang="T11">
                    <a:pos x="T2" y="T3"/>
                  </a:cxn>
                  <a:cxn ang="T12">
                    <a:pos x="T4" y="T5"/>
                  </a:cxn>
                  <a:cxn ang="T13">
                    <a:pos x="T6" y="T7"/>
                  </a:cxn>
                  <a:cxn ang="T14">
                    <a:pos x="T8" y="T9"/>
                  </a:cxn>
                </a:cxnLst>
                <a:rect l="T15" t="T16" r="T17" b="T18"/>
                <a:pathLst>
                  <a:path w="352" h="833">
                    <a:moveTo>
                      <a:pt x="314" y="0"/>
                    </a:moveTo>
                    <a:lnTo>
                      <a:pt x="0" y="818"/>
                    </a:lnTo>
                    <a:lnTo>
                      <a:pt x="37" y="833"/>
                    </a:lnTo>
                    <a:lnTo>
                      <a:pt x="352" y="13"/>
                    </a:lnTo>
                    <a:lnTo>
                      <a:pt x="3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129"/>
              <p:cNvSpPr>
                <a:spLocks/>
              </p:cNvSpPr>
              <p:nvPr/>
            </p:nvSpPr>
            <p:spPr bwMode="auto">
              <a:xfrm>
                <a:off x="4549" y="1936"/>
                <a:ext cx="19" cy="303"/>
              </a:xfrm>
              <a:custGeom>
                <a:avLst/>
                <a:gdLst>
                  <a:gd name="T0" fmla="*/ 7 w 55"/>
                  <a:gd name="T1" fmla="*/ 101 h 909"/>
                  <a:gd name="T2" fmla="*/ 5 w 55"/>
                  <a:gd name="T3" fmla="*/ 0 h 909"/>
                  <a:gd name="T4" fmla="*/ 0 w 55"/>
                  <a:gd name="T5" fmla="*/ 0 h 909"/>
                  <a:gd name="T6" fmla="*/ 2 w 55"/>
                  <a:gd name="T7" fmla="*/ 101 h 909"/>
                  <a:gd name="T8" fmla="*/ 7 w 55"/>
                  <a:gd name="T9" fmla="*/ 101 h 909"/>
                  <a:gd name="T10" fmla="*/ 0 60000 65536"/>
                  <a:gd name="T11" fmla="*/ 0 60000 65536"/>
                  <a:gd name="T12" fmla="*/ 0 60000 65536"/>
                  <a:gd name="T13" fmla="*/ 0 60000 65536"/>
                  <a:gd name="T14" fmla="*/ 0 60000 65536"/>
                  <a:gd name="T15" fmla="*/ 0 w 55"/>
                  <a:gd name="T16" fmla="*/ 0 h 909"/>
                  <a:gd name="T17" fmla="*/ 55 w 55"/>
                  <a:gd name="T18" fmla="*/ 909 h 909"/>
                </a:gdLst>
                <a:ahLst/>
                <a:cxnLst>
                  <a:cxn ang="T10">
                    <a:pos x="T0" y="T1"/>
                  </a:cxn>
                  <a:cxn ang="T11">
                    <a:pos x="T2" y="T3"/>
                  </a:cxn>
                  <a:cxn ang="T12">
                    <a:pos x="T4" y="T5"/>
                  </a:cxn>
                  <a:cxn ang="T13">
                    <a:pos x="T6" y="T7"/>
                  </a:cxn>
                  <a:cxn ang="T14">
                    <a:pos x="T8" y="T9"/>
                  </a:cxn>
                </a:cxnLst>
                <a:rect l="T15" t="T16" r="T17" b="T18"/>
                <a:pathLst>
                  <a:path w="55" h="909">
                    <a:moveTo>
                      <a:pt x="55" y="908"/>
                    </a:moveTo>
                    <a:lnTo>
                      <a:pt x="40" y="0"/>
                    </a:lnTo>
                    <a:lnTo>
                      <a:pt x="0" y="1"/>
                    </a:lnTo>
                    <a:lnTo>
                      <a:pt x="15" y="909"/>
                    </a:lnTo>
                    <a:lnTo>
                      <a:pt x="55" y="9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30"/>
              <p:cNvSpPr>
                <a:spLocks/>
              </p:cNvSpPr>
              <p:nvPr/>
            </p:nvSpPr>
            <p:spPr bwMode="auto">
              <a:xfrm>
                <a:off x="4594" y="1917"/>
                <a:ext cx="12" cy="267"/>
              </a:xfrm>
              <a:custGeom>
                <a:avLst/>
                <a:gdLst>
                  <a:gd name="T0" fmla="*/ 0 w 36"/>
                  <a:gd name="T1" fmla="*/ 2 h 802"/>
                  <a:gd name="T2" fmla="*/ 0 w 36"/>
                  <a:gd name="T3" fmla="*/ 88 h 802"/>
                  <a:gd name="T4" fmla="*/ 4 w 36"/>
                  <a:gd name="T5" fmla="*/ 89 h 802"/>
                  <a:gd name="T6" fmla="*/ 4 w 36"/>
                  <a:gd name="T7" fmla="*/ 0 h 802"/>
                  <a:gd name="T8" fmla="*/ 0 w 36"/>
                  <a:gd name="T9" fmla="*/ 2 h 802"/>
                  <a:gd name="T10" fmla="*/ 0 60000 65536"/>
                  <a:gd name="T11" fmla="*/ 0 60000 65536"/>
                  <a:gd name="T12" fmla="*/ 0 60000 65536"/>
                  <a:gd name="T13" fmla="*/ 0 60000 65536"/>
                  <a:gd name="T14" fmla="*/ 0 60000 65536"/>
                  <a:gd name="T15" fmla="*/ 0 w 36"/>
                  <a:gd name="T16" fmla="*/ 0 h 802"/>
                  <a:gd name="T17" fmla="*/ 36 w 36"/>
                  <a:gd name="T18" fmla="*/ 802 h 802"/>
                </a:gdLst>
                <a:ahLst/>
                <a:cxnLst>
                  <a:cxn ang="T10">
                    <a:pos x="T0" y="T1"/>
                  </a:cxn>
                  <a:cxn ang="T11">
                    <a:pos x="T2" y="T3"/>
                  </a:cxn>
                  <a:cxn ang="T12">
                    <a:pos x="T4" y="T5"/>
                  </a:cxn>
                  <a:cxn ang="T13">
                    <a:pos x="T6" y="T7"/>
                  </a:cxn>
                  <a:cxn ang="T14">
                    <a:pos x="T8" y="T9"/>
                  </a:cxn>
                </a:cxnLst>
                <a:rect l="T15" t="T16" r="T17" b="T18"/>
                <a:pathLst>
                  <a:path w="36" h="802">
                    <a:moveTo>
                      <a:pt x="0" y="15"/>
                    </a:moveTo>
                    <a:lnTo>
                      <a:pt x="1" y="797"/>
                    </a:lnTo>
                    <a:lnTo>
                      <a:pt x="35" y="802"/>
                    </a:lnTo>
                    <a:lnTo>
                      <a:pt x="36"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31"/>
              <p:cNvSpPr>
                <a:spLocks/>
              </p:cNvSpPr>
              <p:nvPr/>
            </p:nvSpPr>
            <p:spPr bwMode="auto">
              <a:xfrm>
                <a:off x="4458" y="2180"/>
                <a:ext cx="337" cy="27"/>
              </a:xfrm>
              <a:custGeom>
                <a:avLst/>
                <a:gdLst>
                  <a:gd name="T0" fmla="*/ 0 w 1012"/>
                  <a:gd name="T1" fmla="*/ 8 h 80"/>
                  <a:gd name="T2" fmla="*/ 35 w 1012"/>
                  <a:gd name="T3" fmla="*/ 2 h 80"/>
                  <a:gd name="T4" fmla="*/ 36 w 1012"/>
                  <a:gd name="T5" fmla="*/ 2 h 80"/>
                  <a:gd name="T6" fmla="*/ 39 w 1012"/>
                  <a:gd name="T7" fmla="*/ 3 h 80"/>
                  <a:gd name="T8" fmla="*/ 42 w 1012"/>
                  <a:gd name="T9" fmla="*/ 3 h 80"/>
                  <a:gd name="T10" fmla="*/ 47 w 1012"/>
                  <a:gd name="T11" fmla="*/ 3 h 80"/>
                  <a:gd name="T12" fmla="*/ 53 w 1012"/>
                  <a:gd name="T13" fmla="*/ 4 h 80"/>
                  <a:gd name="T14" fmla="*/ 59 w 1012"/>
                  <a:gd name="T15" fmla="*/ 5 h 80"/>
                  <a:gd name="T16" fmla="*/ 66 w 1012"/>
                  <a:gd name="T17" fmla="*/ 5 h 80"/>
                  <a:gd name="T18" fmla="*/ 73 w 1012"/>
                  <a:gd name="T19" fmla="*/ 6 h 80"/>
                  <a:gd name="T20" fmla="*/ 80 w 1012"/>
                  <a:gd name="T21" fmla="*/ 6 h 80"/>
                  <a:gd name="T22" fmla="*/ 87 w 1012"/>
                  <a:gd name="T23" fmla="*/ 7 h 80"/>
                  <a:gd name="T24" fmla="*/ 94 w 1012"/>
                  <a:gd name="T25" fmla="*/ 7 h 80"/>
                  <a:gd name="T26" fmla="*/ 100 w 1012"/>
                  <a:gd name="T27" fmla="*/ 8 h 80"/>
                  <a:gd name="T28" fmla="*/ 105 w 1012"/>
                  <a:gd name="T29" fmla="*/ 8 h 80"/>
                  <a:gd name="T30" fmla="*/ 108 w 1012"/>
                  <a:gd name="T31" fmla="*/ 9 h 80"/>
                  <a:gd name="T32" fmla="*/ 111 w 1012"/>
                  <a:gd name="T33" fmla="*/ 9 h 80"/>
                  <a:gd name="T34" fmla="*/ 112 w 1012"/>
                  <a:gd name="T35" fmla="*/ 9 h 80"/>
                  <a:gd name="T36" fmla="*/ 112 w 1012"/>
                  <a:gd name="T37" fmla="*/ 5 h 80"/>
                  <a:gd name="T38" fmla="*/ 35 w 1012"/>
                  <a:gd name="T39" fmla="*/ 0 h 80"/>
                  <a:gd name="T40" fmla="*/ 34 w 1012"/>
                  <a:gd name="T41" fmla="*/ 0 h 80"/>
                  <a:gd name="T42" fmla="*/ 33 w 1012"/>
                  <a:gd name="T43" fmla="*/ 0 h 80"/>
                  <a:gd name="T44" fmla="*/ 31 w 1012"/>
                  <a:gd name="T45" fmla="*/ 0 h 80"/>
                  <a:gd name="T46" fmla="*/ 29 w 1012"/>
                  <a:gd name="T47" fmla="*/ 1 h 80"/>
                  <a:gd name="T48" fmla="*/ 27 w 1012"/>
                  <a:gd name="T49" fmla="*/ 1 h 80"/>
                  <a:gd name="T50" fmla="*/ 24 w 1012"/>
                  <a:gd name="T51" fmla="*/ 1 h 80"/>
                  <a:gd name="T52" fmla="*/ 21 w 1012"/>
                  <a:gd name="T53" fmla="*/ 1 h 80"/>
                  <a:gd name="T54" fmla="*/ 17 w 1012"/>
                  <a:gd name="T55" fmla="*/ 2 h 80"/>
                  <a:gd name="T56" fmla="*/ 14 w 1012"/>
                  <a:gd name="T57" fmla="*/ 2 h 80"/>
                  <a:gd name="T58" fmla="*/ 11 w 1012"/>
                  <a:gd name="T59" fmla="*/ 3 h 80"/>
                  <a:gd name="T60" fmla="*/ 8 w 1012"/>
                  <a:gd name="T61" fmla="*/ 3 h 80"/>
                  <a:gd name="T62" fmla="*/ 5 w 1012"/>
                  <a:gd name="T63" fmla="*/ 3 h 80"/>
                  <a:gd name="T64" fmla="*/ 3 w 1012"/>
                  <a:gd name="T65" fmla="*/ 3 h 80"/>
                  <a:gd name="T66" fmla="*/ 2 w 1012"/>
                  <a:gd name="T67" fmla="*/ 3 h 80"/>
                  <a:gd name="T68" fmla="*/ 0 w 1012"/>
                  <a:gd name="T69" fmla="*/ 4 h 80"/>
                  <a:gd name="T70" fmla="*/ 0 w 1012"/>
                  <a:gd name="T71" fmla="*/ 4 h 80"/>
                  <a:gd name="T72" fmla="*/ 0 w 1012"/>
                  <a:gd name="T73" fmla="*/ 8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2"/>
                  <a:gd name="T112" fmla="*/ 0 h 80"/>
                  <a:gd name="T113" fmla="*/ 1012 w 1012"/>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2" h="80">
                    <a:moveTo>
                      <a:pt x="0" y="72"/>
                    </a:moveTo>
                    <a:lnTo>
                      <a:pt x="317" y="21"/>
                    </a:lnTo>
                    <a:lnTo>
                      <a:pt x="324" y="22"/>
                    </a:lnTo>
                    <a:lnTo>
                      <a:pt x="347" y="23"/>
                    </a:lnTo>
                    <a:lnTo>
                      <a:pt x="381" y="26"/>
                    </a:lnTo>
                    <a:lnTo>
                      <a:pt x="424" y="30"/>
                    </a:lnTo>
                    <a:lnTo>
                      <a:pt x="476" y="34"/>
                    </a:lnTo>
                    <a:lnTo>
                      <a:pt x="535" y="40"/>
                    </a:lnTo>
                    <a:lnTo>
                      <a:pt x="597" y="45"/>
                    </a:lnTo>
                    <a:lnTo>
                      <a:pt x="661" y="50"/>
                    </a:lnTo>
                    <a:lnTo>
                      <a:pt x="725" y="56"/>
                    </a:lnTo>
                    <a:lnTo>
                      <a:pt x="788" y="61"/>
                    </a:lnTo>
                    <a:lnTo>
                      <a:pt x="846" y="66"/>
                    </a:lnTo>
                    <a:lnTo>
                      <a:pt x="898" y="71"/>
                    </a:lnTo>
                    <a:lnTo>
                      <a:pt x="942" y="75"/>
                    </a:lnTo>
                    <a:lnTo>
                      <a:pt x="976" y="78"/>
                    </a:lnTo>
                    <a:lnTo>
                      <a:pt x="998" y="79"/>
                    </a:lnTo>
                    <a:lnTo>
                      <a:pt x="1005" y="80"/>
                    </a:lnTo>
                    <a:lnTo>
                      <a:pt x="1012" y="44"/>
                    </a:lnTo>
                    <a:lnTo>
                      <a:pt x="313" y="0"/>
                    </a:lnTo>
                    <a:lnTo>
                      <a:pt x="309" y="0"/>
                    </a:lnTo>
                    <a:lnTo>
                      <a:pt x="299" y="2"/>
                    </a:lnTo>
                    <a:lnTo>
                      <a:pt x="283" y="4"/>
                    </a:lnTo>
                    <a:lnTo>
                      <a:pt x="264" y="6"/>
                    </a:lnTo>
                    <a:lnTo>
                      <a:pt x="239" y="8"/>
                    </a:lnTo>
                    <a:lnTo>
                      <a:pt x="214" y="10"/>
                    </a:lnTo>
                    <a:lnTo>
                      <a:pt x="185" y="13"/>
                    </a:lnTo>
                    <a:lnTo>
                      <a:pt x="156" y="16"/>
                    </a:lnTo>
                    <a:lnTo>
                      <a:pt x="127" y="20"/>
                    </a:lnTo>
                    <a:lnTo>
                      <a:pt x="99" y="23"/>
                    </a:lnTo>
                    <a:lnTo>
                      <a:pt x="72" y="25"/>
                    </a:lnTo>
                    <a:lnTo>
                      <a:pt x="49" y="27"/>
                    </a:lnTo>
                    <a:lnTo>
                      <a:pt x="29" y="29"/>
                    </a:lnTo>
                    <a:lnTo>
                      <a:pt x="14" y="31"/>
                    </a:lnTo>
                    <a:lnTo>
                      <a:pt x="3" y="32"/>
                    </a:lnTo>
                    <a:lnTo>
                      <a:pt x="0" y="3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32"/>
              <p:cNvSpPr>
                <a:spLocks/>
              </p:cNvSpPr>
              <p:nvPr/>
            </p:nvSpPr>
            <p:spPr bwMode="auto">
              <a:xfrm>
                <a:off x="4448" y="2191"/>
                <a:ext cx="351" cy="54"/>
              </a:xfrm>
              <a:custGeom>
                <a:avLst/>
                <a:gdLst>
                  <a:gd name="T0" fmla="*/ 0 w 1054"/>
                  <a:gd name="T1" fmla="*/ 5 h 162"/>
                  <a:gd name="T2" fmla="*/ 37 w 1054"/>
                  <a:gd name="T3" fmla="*/ 18 h 162"/>
                  <a:gd name="T4" fmla="*/ 37 w 1054"/>
                  <a:gd name="T5" fmla="*/ 18 h 162"/>
                  <a:gd name="T6" fmla="*/ 38 w 1054"/>
                  <a:gd name="T7" fmla="*/ 18 h 162"/>
                  <a:gd name="T8" fmla="*/ 117 w 1054"/>
                  <a:gd name="T9" fmla="*/ 7 h 162"/>
                  <a:gd name="T10" fmla="*/ 117 w 1054"/>
                  <a:gd name="T11" fmla="*/ 2 h 162"/>
                  <a:gd name="T12" fmla="*/ 40 w 1054"/>
                  <a:gd name="T13" fmla="*/ 16 h 162"/>
                  <a:gd name="T14" fmla="*/ 35 w 1054"/>
                  <a:gd name="T15" fmla="*/ 13 h 162"/>
                  <a:gd name="T16" fmla="*/ 4 w 1054"/>
                  <a:gd name="T17" fmla="*/ 0 h 162"/>
                  <a:gd name="T18" fmla="*/ 0 w 1054"/>
                  <a:gd name="T19" fmla="*/ 5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4"/>
                  <a:gd name="T31" fmla="*/ 0 h 162"/>
                  <a:gd name="T32" fmla="*/ 1054 w 1054"/>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4" h="162">
                    <a:moveTo>
                      <a:pt x="0" y="48"/>
                    </a:moveTo>
                    <a:lnTo>
                      <a:pt x="332" y="160"/>
                    </a:lnTo>
                    <a:lnTo>
                      <a:pt x="337" y="162"/>
                    </a:lnTo>
                    <a:lnTo>
                      <a:pt x="343" y="162"/>
                    </a:lnTo>
                    <a:lnTo>
                      <a:pt x="1054" y="63"/>
                    </a:lnTo>
                    <a:lnTo>
                      <a:pt x="1054" y="20"/>
                    </a:lnTo>
                    <a:lnTo>
                      <a:pt x="360" y="142"/>
                    </a:lnTo>
                    <a:lnTo>
                      <a:pt x="315" y="119"/>
                    </a:lnTo>
                    <a:lnTo>
                      <a:pt x="38"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 name="Line 133"/>
            <p:cNvSpPr>
              <a:spLocks noChangeShapeType="1"/>
            </p:cNvSpPr>
            <p:nvPr/>
          </p:nvSpPr>
          <p:spPr bwMode="auto">
            <a:xfrm flipH="1">
              <a:off x="2362200" y="3429000"/>
              <a:ext cx="4429125" cy="0"/>
            </a:xfrm>
            <a:prstGeom prst="line">
              <a:avLst/>
            </a:prstGeom>
            <a:noFill/>
            <a:ln w="22225">
              <a:solidFill>
                <a:schemeClr val="tx2"/>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28" name="TextBox 133"/>
            <p:cNvSpPr txBox="1">
              <a:spLocks noChangeArrowheads="1"/>
            </p:cNvSpPr>
            <p:nvPr/>
          </p:nvSpPr>
          <p:spPr bwMode="auto">
            <a:xfrm>
              <a:off x="1676400" y="42672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DFS</a:t>
              </a:r>
            </a:p>
          </p:txBody>
        </p:sp>
        <p:sp>
          <p:nvSpPr>
            <p:cNvPr id="29" name="TextBox 134"/>
            <p:cNvSpPr txBox="1">
              <a:spLocks noChangeArrowheads="1"/>
            </p:cNvSpPr>
            <p:nvPr/>
          </p:nvSpPr>
          <p:spPr bwMode="auto">
            <a:xfrm>
              <a:off x="5257800" y="41910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DFS</a:t>
              </a:r>
            </a:p>
          </p:txBody>
        </p:sp>
      </p:grpSp>
    </p:spTree>
    <p:extLst>
      <p:ext uri="{BB962C8B-B14F-4D97-AF65-F5344CB8AC3E}">
        <p14:creationId xmlns:p14="http://schemas.microsoft.com/office/powerpoint/2010/main" val="19160875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Freeing spectrum: incentive auctions</a:t>
            </a:r>
            <a:endParaRPr lang="en-US" dirty="0"/>
          </a:p>
        </p:txBody>
      </p:sp>
      <p:sp>
        <p:nvSpPr>
          <p:cNvPr id="3" name="Content Placeholder 2"/>
          <p:cNvSpPr>
            <a:spLocks noGrp="1"/>
          </p:cNvSpPr>
          <p:nvPr>
            <p:ph idx="1"/>
          </p:nvPr>
        </p:nvSpPr>
        <p:spPr>
          <a:xfrm>
            <a:off x="779463" y="1828800"/>
            <a:ext cx="3792537" cy="3962400"/>
          </a:xfrm>
        </p:spPr>
        <p:txBody>
          <a:bodyPr>
            <a:normAutofit fontScale="92500"/>
          </a:bodyPr>
          <a:lstStyle/>
          <a:p>
            <a:pPr>
              <a:lnSpc>
                <a:spcPct val="80000"/>
              </a:lnSpc>
            </a:pPr>
            <a:r>
              <a:rPr lang="en-US" sz="2400" dirty="0">
                <a:latin typeface="Tahoma" charset="0"/>
              </a:rPr>
              <a:t>Incentive auctions </a:t>
            </a:r>
            <a:r>
              <a:rPr lang="en-US" sz="2400" dirty="0" smtClean="0">
                <a:latin typeface="Tahoma" charset="0"/>
              </a:rPr>
              <a:t>will share </a:t>
            </a:r>
            <a:r>
              <a:rPr lang="en-US" sz="2400" dirty="0">
                <a:latin typeface="Tahoma" charset="0"/>
              </a:rPr>
              <a:t>auction proceeds with the current occupant to motivate voluntary relocation of incumbents </a:t>
            </a:r>
          </a:p>
          <a:p>
            <a:pPr lvl="1">
              <a:lnSpc>
                <a:spcPct val="80000"/>
              </a:lnSpc>
            </a:pPr>
            <a:r>
              <a:rPr lang="en-US" dirty="0">
                <a:latin typeface="Tahoma" charset="0"/>
              </a:rPr>
              <a:t>Otherwise, no incentive for current occupant to give back </a:t>
            </a:r>
            <a:r>
              <a:rPr lang="en-US" dirty="0" smtClean="0">
                <a:latin typeface="Tahoma" charset="0"/>
              </a:rPr>
              <a:t>spectrum</a:t>
            </a:r>
          </a:p>
          <a:p>
            <a:pPr lvl="1">
              <a:lnSpc>
                <a:spcPct val="80000"/>
              </a:lnSpc>
            </a:pPr>
            <a:r>
              <a:rPr lang="en-US" dirty="0" smtClean="0">
                <a:latin typeface="Tahoma" charset="0"/>
              </a:rPr>
              <a:t>Stations keep c</a:t>
            </a:r>
            <a:r>
              <a:rPr lang="en-US" sz="1800" dirty="0" smtClean="0">
                <a:latin typeface="Tahoma" charset="0"/>
              </a:rPr>
              <a:t>urrent channel numbers</a:t>
            </a:r>
          </a:p>
          <a:p>
            <a:pPr lvl="2">
              <a:lnSpc>
                <a:spcPct val="80000"/>
              </a:lnSpc>
            </a:pPr>
            <a:r>
              <a:rPr lang="en-US" sz="1600" dirty="0" smtClean="0">
                <a:latin typeface="Tahoma" charset="0"/>
              </a:rPr>
              <a:t>via DTV map</a:t>
            </a:r>
          </a:p>
        </p:txBody>
      </p:sp>
      <p:sp>
        <p:nvSpPr>
          <p:cNvPr id="4" name="Slide Number Placeholder 3"/>
          <p:cNvSpPr>
            <a:spLocks noGrp="1"/>
          </p:cNvSpPr>
          <p:nvPr>
            <p:ph type="sldNum" sz="quarter" idx="12"/>
          </p:nvPr>
        </p:nvSpPr>
        <p:spPr/>
        <p:txBody>
          <a:bodyPr/>
          <a:lstStyle/>
          <a:p>
            <a:fld id="{CD1E5F1B-EF34-674B-8F11-46925F2BD52D}" type="slidenum">
              <a:rPr lang="en-US" smtClean="0"/>
              <a:pPr/>
              <a:t>35</a:t>
            </a:fld>
            <a:endParaRPr lang="en-US"/>
          </a:p>
        </p:txBody>
      </p:sp>
      <p:sp>
        <p:nvSpPr>
          <p:cNvPr id="5" name="Line 4"/>
          <p:cNvSpPr>
            <a:spLocks noChangeShapeType="1"/>
          </p:cNvSpPr>
          <p:nvPr/>
        </p:nvSpPr>
        <p:spPr bwMode="auto">
          <a:xfrm>
            <a:off x="5067300" y="36703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 name="Rectangle 5"/>
          <p:cNvSpPr>
            <a:spLocks noChangeArrowheads="1"/>
          </p:cNvSpPr>
          <p:nvPr/>
        </p:nvSpPr>
        <p:spPr bwMode="auto">
          <a:xfrm>
            <a:off x="6057900" y="4178300"/>
            <a:ext cx="533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 name="Rectangle 6"/>
          <p:cNvSpPr>
            <a:spLocks noChangeArrowheads="1"/>
          </p:cNvSpPr>
          <p:nvPr/>
        </p:nvSpPr>
        <p:spPr bwMode="auto">
          <a:xfrm>
            <a:off x="5257800" y="26670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8" name="Text Box 7"/>
          <p:cNvSpPr txBox="1">
            <a:spLocks noChangeArrowheads="1"/>
          </p:cNvSpPr>
          <p:nvPr/>
        </p:nvSpPr>
        <p:spPr bwMode="auto">
          <a:xfrm>
            <a:off x="52705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9" name="Rectangle 10"/>
          <p:cNvSpPr>
            <a:spLocks noChangeArrowheads="1"/>
          </p:cNvSpPr>
          <p:nvPr/>
        </p:nvSpPr>
        <p:spPr bwMode="auto">
          <a:xfrm>
            <a:off x="6248400" y="26670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10" name="Text Box 11"/>
          <p:cNvSpPr txBox="1">
            <a:spLocks noChangeArrowheads="1"/>
          </p:cNvSpPr>
          <p:nvPr/>
        </p:nvSpPr>
        <p:spPr bwMode="auto">
          <a:xfrm>
            <a:off x="62992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11" name="Rectangle 12"/>
          <p:cNvSpPr>
            <a:spLocks noChangeArrowheads="1"/>
          </p:cNvSpPr>
          <p:nvPr/>
        </p:nvSpPr>
        <p:spPr bwMode="auto">
          <a:xfrm>
            <a:off x="7239000" y="26797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12" name="Text Box 13"/>
          <p:cNvSpPr txBox="1">
            <a:spLocks noChangeArrowheads="1"/>
          </p:cNvSpPr>
          <p:nvPr/>
        </p:nvSpPr>
        <p:spPr bwMode="auto">
          <a:xfrm>
            <a:off x="7327900" y="29337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13" name="Rectangle 14"/>
          <p:cNvSpPr>
            <a:spLocks noChangeArrowheads="1"/>
          </p:cNvSpPr>
          <p:nvPr/>
        </p:nvSpPr>
        <p:spPr bwMode="auto">
          <a:xfrm>
            <a:off x="7721600" y="26797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14" name="Text Box 15"/>
          <p:cNvSpPr txBox="1">
            <a:spLocks noChangeArrowheads="1"/>
          </p:cNvSpPr>
          <p:nvPr/>
        </p:nvSpPr>
        <p:spPr bwMode="auto">
          <a:xfrm>
            <a:off x="77343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15" name="Rectangle 16"/>
          <p:cNvSpPr>
            <a:spLocks noChangeArrowheads="1"/>
          </p:cNvSpPr>
          <p:nvPr/>
        </p:nvSpPr>
        <p:spPr bwMode="auto">
          <a:xfrm>
            <a:off x="5753100" y="2667000"/>
            <a:ext cx="482600" cy="1003300"/>
          </a:xfrm>
          <a:prstGeom prst="rect">
            <a:avLst/>
          </a:prstGeom>
          <a:solidFill>
            <a:srgbClr val="CCFFFF"/>
          </a:solidFill>
          <a:ln w="9525">
            <a:solidFill>
              <a:schemeClr val="tx1"/>
            </a:solidFill>
            <a:miter lim="800000"/>
            <a:headEnd/>
            <a:tailEnd/>
          </a:ln>
        </p:spPr>
        <p:txBody>
          <a:bodyPr anchor="ctr">
            <a:spAutoFit/>
          </a:bodyPr>
          <a:lstStyle/>
          <a:p>
            <a:endParaRPr lang="en-US"/>
          </a:p>
        </p:txBody>
      </p:sp>
      <p:sp>
        <p:nvSpPr>
          <p:cNvPr id="16" name="Rectangle 17"/>
          <p:cNvSpPr>
            <a:spLocks noChangeArrowheads="1"/>
          </p:cNvSpPr>
          <p:nvPr/>
        </p:nvSpPr>
        <p:spPr bwMode="auto">
          <a:xfrm>
            <a:off x="6743700" y="2667000"/>
            <a:ext cx="482600" cy="1003300"/>
          </a:xfrm>
          <a:prstGeom prst="rect">
            <a:avLst/>
          </a:prstGeom>
          <a:solidFill>
            <a:srgbClr val="CCFFFF"/>
          </a:solidFill>
          <a:ln w="9525">
            <a:solidFill>
              <a:schemeClr val="tx1"/>
            </a:solidFill>
            <a:miter lim="800000"/>
            <a:headEnd/>
            <a:tailEnd/>
          </a:ln>
        </p:spPr>
        <p:txBody>
          <a:bodyPr wrap="none" anchor="ctr">
            <a:spAutoFit/>
          </a:bodyPr>
          <a:lstStyle/>
          <a:p>
            <a:endParaRPr lang="en-US"/>
          </a:p>
        </p:txBody>
      </p:sp>
      <p:sp>
        <p:nvSpPr>
          <p:cNvPr id="17" name="Text Box 18"/>
          <p:cNvSpPr txBox="1">
            <a:spLocks noChangeArrowheads="1"/>
          </p:cNvSpPr>
          <p:nvPr/>
        </p:nvSpPr>
        <p:spPr bwMode="auto">
          <a:xfrm>
            <a:off x="5791200" y="29591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BB</a:t>
            </a:r>
          </a:p>
        </p:txBody>
      </p:sp>
      <p:sp>
        <p:nvSpPr>
          <p:cNvPr id="18" name="Text Box 19"/>
          <p:cNvSpPr txBox="1">
            <a:spLocks noChangeArrowheads="1"/>
          </p:cNvSpPr>
          <p:nvPr/>
        </p:nvSpPr>
        <p:spPr bwMode="auto">
          <a:xfrm>
            <a:off x="68199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BB</a:t>
            </a:r>
          </a:p>
        </p:txBody>
      </p:sp>
      <p:sp>
        <p:nvSpPr>
          <p:cNvPr id="19" name="Line 20"/>
          <p:cNvSpPr>
            <a:spLocks noChangeShapeType="1"/>
          </p:cNvSpPr>
          <p:nvPr/>
        </p:nvSpPr>
        <p:spPr bwMode="auto">
          <a:xfrm flipH="1">
            <a:off x="5765800" y="2286000"/>
            <a:ext cx="685800" cy="35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 name="Line 21"/>
          <p:cNvSpPr>
            <a:spLocks noChangeShapeType="1"/>
          </p:cNvSpPr>
          <p:nvPr/>
        </p:nvSpPr>
        <p:spPr bwMode="auto">
          <a:xfrm flipH="1">
            <a:off x="6210300" y="228600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 name="Line 22"/>
          <p:cNvSpPr>
            <a:spLocks noChangeShapeType="1"/>
          </p:cNvSpPr>
          <p:nvPr/>
        </p:nvSpPr>
        <p:spPr bwMode="auto">
          <a:xfrm>
            <a:off x="6718300" y="2286000"/>
            <a:ext cx="38100" cy="35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 name="Line 23"/>
          <p:cNvSpPr>
            <a:spLocks noChangeShapeType="1"/>
          </p:cNvSpPr>
          <p:nvPr/>
        </p:nvSpPr>
        <p:spPr bwMode="auto">
          <a:xfrm>
            <a:off x="6896100" y="2273300"/>
            <a:ext cx="2921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 name="Text Box 25"/>
          <p:cNvSpPr txBox="1">
            <a:spLocks noChangeArrowheads="1"/>
          </p:cNvSpPr>
          <p:nvPr/>
        </p:nvSpPr>
        <p:spPr bwMode="auto">
          <a:xfrm>
            <a:off x="5486400" y="3657600"/>
            <a:ext cx="2312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dirty="0">
                <a:solidFill>
                  <a:schemeClr val="bg1">
                    <a:lumMod val="85000"/>
                  </a:schemeClr>
                </a:solidFill>
              </a:rPr>
              <a:t>Without Realignment:</a:t>
            </a:r>
          </a:p>
          <a:p>
            <a:pPr algn="ctr"/>
            <a:r>
              <a:rPr lang="en-US" sz="1200" dirty="0">
                <a:solidFill>
                  <a:schemeClr val="bg1">
                    <a:lumMod val="85000"/>
                  </a:schemeClr>
                </a:solidFill>
              </a:rPr>
              <a:t>Reduced Broadband Bandwidth</a:t>
            </a:r>
          </a:p>
        </p:txBody>
      </p:sp>
      <p:sp>
        <p:nvSpPr>
          <p:cNvPr id="24" name="Line 26"/>
          <p:cNvSpPr>
            <a:spLocks noChangeShapeType="1"/>
          </p:cNvSpPr>
          <p:nvPr/>
        </p:nvSpPr>
        <p:spPr bwMode="auto">
          <a:xfrm flipV="1">
            <a:off x="6019800" y="3721100"/>
            <a:ext cx="12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spAutoFit/>
          </a:bodyPr>
          <a:lstStyle/>
          <a:p>
            <a:endParaRPr lang="en-US"/>
          </a:p>
        </p:txBody>
      </p:sp>
      <p:sp>
        <p:nvSpPr>
          <p:cNvPr id="25" name="Line 27"/>
          <p:cNvSpPr>
            <a:spLocks noChangeShapeType="1"/>
          </p:cNvSpPr>
          <p:nvPr/>
        </p:nvSpPr>
        <p:spPr bwMode="auto">
          <a:xfrm>
            <a:off x="5156200" y="58039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 name="Rectangle 28"/>
          <p:cNvSpPr>
            <a:spLocks noChangeArrowheads="1"/>
          </p:cNvSpPr>
          <p:nvPr/>
        </p:nvSpPr>
        <p:spPr bwMode="auto">
          <a:xfrm>
            <a:off x="53467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27" name="Text Box 29"/>
          <p:cNvSpPr txBox="1">
            <a:spLocks noChangeArrowheads="1"/>
          </p:cNvSpPr>
          <p:nvPr/>
        </p:nvSpPr>
        <p:spPr bwMode="auto">
          <a:xfrm>
            <a:off x="5359400" y="5105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28" name="Rectangle 30"/>
          <p:cNvSpPr>
            <a:spLocks noChangeArrowheads="1"/>
          </p:cNvSpPr>
          <p:nvPr/>
        </p:nvSpPr>
        <p:spPr bwMode="auto">
          <a:xfrm>
            <a:off x="58293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29" name="Text Box 31"/>
          <p:cNvSpPr txBox="1">
            <a:spLocks noChangeArrowheads="1"/>
          </p:cNvSpPr>
          <p:nvPr/>
        </p:nvSpPr>
        <p:spPr bwMode="auto">
          <a:xfrm>
            <a:off x="5880100" y="5105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30" name="Rectangle 34"/>
          <p:cNvSpPr>
            <a:spLocks noChangeArrowheads="1"/>
          </p:cNvSpPr>
          <p:nvPr/>
        </p:nvSpPr>
        <p:spPr bwMode="auto">
          <a:xfrm>
            <a:off x="67945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31" name="Rectangle 36"/>
          <p:cNvSpPr>
            <a:spLocks noChangeArrowheads="1"/>
          </p:cNvSpPr>
          <p:nvPr/>
        </p:nvSpPr>
        <p:spPr bwMode="auto">
          <a:xfrm>
            <a:off x="7277100" y="4787900"/>
            <a:ext cx="952500" cy="1003300"/>
          </a:xfrm>
          <a:prstGeom prst="rect">
            <a:avLst/>
          </a:prstGeom>
          <a:solidFill>
            <a:srgbClr val="CCFFFF"/>
          </a:solidFill>
          <a:ln w="9525">
            <a:solidFill>
              <a:schemeClr val="tx1"/>
            </a:solidFill>
            <a:miter lim="800000"/>
            <a:headEnd/>
            <a:tailEnd/>
          </a:ln>
        </p:spPr>
        <p:txBody>
          <a:bodyPr anchor="ctr">
            <a:spAutoFit/>
          </a:bodyPr>
          <a:lstStyle/>
          <a:p>
            <a:endParaRPr lang="en-US"/>
          </a:p>
        </p:txBody>
      </p:sp>
      <p:sp>
        <p:nvSpPr>
          <p:cNvPr id="32" name="Text Box 38"/>
          <p:cNvSpPr txBox="1">
            <a:spLocks noChangeArrowheads="1"/>
          </p:cNvSpPr>
          <p:nvPr/>
        </p:nvSpPr>
        <p:spPr bwMode="auto">
          <a:xfrm>
            <a:off x="7531100" y="50927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BB</a:t>
            </a:r>
          </a:p>
        </p:txBody>
      </p:sp>
      <p:sp>
        <p:nvSpPr>
          <p:cNvPr id="33" name="Line 43"/>
          <p:cNvSpPr>
            <a:spLocks noChangeShapeType="1"/>
          </p:cNvSpPr>
          <p:nvPr/>
        </p:nvSpPr>
        <p:spPr bwMode="auto">
          <a:xfrm>
            <a:off x="7086600" y="4572000"/>
            <a:ext cx="1905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 name="Text Box 44"/>
          <p:cNvSpPr txBox="1">
            <a:spLocks noChangeArrowheads="1"/>
          </p:cNvSpPr>
          <p:nvPr/>
        </p:nvSpPr>
        <p:spPr bwMode="auto">
          <a:xfrm>
            <a:off x="5791200" y="4267200"/>
            <a:ext cx="137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solidFill>
                  <a:schemeClr val="bg1">
                    <a:lumMod val="85000"/>
                  </a:schemeClr>
                </a:solidFill>
              </a:rPr>
              <a:t>Adjacent Channel</a:t>
            </a:r>
          </a:p>
          <a:p>
            <a:pPr algn="ctr"/>
            <a:r>
              <a:rPr lang="en-US" sz="1200">
                <a:solidFill>
                  <a:schemeClr val="bg1">
                    <a:lumMod val="85000"/>
                  </a:schemeClr>
                </a:solidFill>
              </a:rPr>
              <a:t>Interference</a:t>
            </a:r>
          </a:p>
        </p:txBody>
      </p:sp>
      <p:sp>
        <p:nvSpPr>
          <p:cNvPr id="35" name="Text Box 45"/>
          <p:cNvSpPr txBox="1">
            <a:spLocks noChangeArrowheads="1"/>
          </p:cNvSpPr>
          <p:nvPr/>
        </p:nvSpPr>
        <p:spPr bwMode="auto">
          <a:xfrm>
            <a:off x="5181600" y="59436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solidFill>
                  <a:schemeClr val="bg1">
                    <a:lumMod val="85000"/>
                  </a:schemeClr>
                </a:solidFill>
              </a:rPr>
              <a:t>With Realignment:  Accommodates Increased Broadband Bandwidth</a:t>
            </a:r>
          </a:p>
        </p:txBody>
      </p:sp>
      <p:sp>
        <p:nvSpPr>
          <p:cNvPr id="36" name="Line 46"/>
          <p:cNvSpPr>
            <a:spLocks noChangeShapeType="1"/>
          </p:cNvSpPr>
          <p:nvPr/>
        </p:nvSpPr>
        <p:spPr bwMode="auto">
          <a:xfrm flipV="1">
            <a:off x="6108700" y="5854700"/>
            <a:ext cx="12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spAutoFit/>
          </a:bodyPr>
          <a:lstStyle/>
          <a:p>
            <a:endParaRPr lang="en-US"/>
          </a:p>
        </p:txBody>
      </p:sp>
      <p:sp>
        <p:nvSpPr>
          <p:cNvPr id="37" name="Rectangle 47"/>
          <p:cNvSpPr>
            <a:spLocks noChangeArrowheads="1"/>
          </p:cNvSpPr>
          <p:nvPr/>
        </p:nvSpPr>
        <p:spPr bwMode="auto">
          <a:xfrm>
            <a:off x="63246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38" name="Text Box 48"/>
          <p:cNvSpPr txBox="1">
            <a:spLocks noChangeArrowheads="1"/>
          </p:cNvSpPr>
          <p:nvPr/>
        </p:nvSpPr>
        <p:spPr bwMode="auto">
          <a:xfrm>
            <a:off x="6362700" y="51181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39" name="Text Box 33"/>
          <p:cNvSpPr txBox="1">
            <a:spLocks noChangeArrowheads="1"/>
          </p:cNvSpPr>
          <p:nvPr/>
        </p:nvSpPr>
        <p:spPr bwMode="auto">
          <a:xfrm>
            <a:off x="6858000" y="5105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40" name="Text Box 24"/>
          <p:cNvSpPr txBox="1">
            <a:spLocks noChangeArrowheads="1"/>
          </p:cNvSpPr>
          <p:nvPr/>
        </p:nvSpPr>
        <p:spPr bwMode="auto">
          <a:xfrm>
            <a:off x="6019800" y="1828800"/>
            <a:ext cx="137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dirty="0"/>
              <a:t>Adjacent Channel</a:t>
            </a:r>
          </a:p>
          <a:p>
            <a:pPr algn="ctr"/>
            <a:r>
              <a:rPr lang="en-US" sz="1200" dirty="0"/>
              <a:t>Interference</a:t>
            </a:r>
          </a:p>
        </p:txBody>
      </p:sp>
    </p:spTree>
    <p:extLst>
      <p:ext uri="{BB962C8B-B14F-4D97-AF65-F5344CB8AC3E}">
        <p14:creationId xmlns:p14="http://schemas.microsoft.com/office/powerpoint/2010/main" val="334385257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cell alternatives</a:t>
            </a:r>
            <a:endParaRPr lang="en-US" dirty="0"/>
          </a:p>
        </p:txBody>
      </p:sp>
      <p:sp>
        <p:nvSpPr>
          <p:cNvPr id="3" name="Content Placeholder 2"/>
          <p:cNvSpPr>
            <a:spLocks noGrp="1"/>
          </p:cNvSpPr>
          <p:nvPr>
            <p:ph idx="1"/>
          </p:nvPr>
        </p:nvSpPr>
        <p:spPr>
          <a:xfrm>
            <a:off x="779463" y="1828800"/>
            <a:ext cx="4402137" cy="4208930"/>
          </a:xfrm>
        </p:spPr>
        <p:txBody>
          <a:bodyPr>
            <a:normAutofit fontScale="85000" lnSpcReduction="10000"/>
          </a:bodyPr>
          <a:lstStyle/>
          <a:p>
            <a:r>
              <a:rPr lang="en-US" dirty="0" err="1" smtClean="0"/>
              <a:t>Femto</a:t>
            </a:r>
            <a:r>
              <a:rPr lang="en-US" dirty="0" smtClean="0"/>
              <a:t> cells</a:t>
            </a:r>
          </a:p>
          <a:p>
            <a:pPr lvl="1"/>
            <a:r>
              <a:rPr lang="en-US" dirty="0" smtClean="0"/>
              <a:t>use existing spectrum</a:t>
            </a:r>
          </a:p>
          <a:p>
            <a:pPr lvl="1"/>
            <a:r>
              <a:rPr lang="en-US" dirty="0" smtClean="0"/>
              <a:t>need additional equipment</a:t>
            </a:r>
          </a:p>
          <a:p>
            <a:r>
              <a:rPr lang="en-US" dirty="0" smtClean="0"/>
              <a:t>WiFi off-load</a:t>
            </a:r>
          </a:p>
          <a:p>
            <a:pPr lvl="1"/>
            <a:r>
              <a:rPr lang="en-US" dirty="0" smtClean="0"/>
              <a:t>use existing residential equipment</a:t>
            </a:r>
          </a:p>
          <a:p>
            <a:pPr lvl="1"/>
            <a:r>
              <a:rPr lang="en-US" dirty="0">
                <a:solidFill>
                  <a:schemeClr val="accent4">
                    <a:lumMod val="60000"/>
                    <a:lumOff val="40000"/>
                  </a:schemeClr>
                </a:solidFill>
              </a:rPr>
              <a:t>5G</a:t>
            </a:r>
            <a:r>
              <a:rPr lang="en-US" dirty="0"/>
              <a:t> networks = heterogeneous networks</a:t>
            </a:r>
            <a:r>
              <a:rPr lang="en-US" dirty="0" smtClean="0"/>
              <a:t>?</a:t>
            </a:r>
          </a:p>
          <a:p>
            <a:r>
              <a:rPr lang="en-US" dirty="0" smtClean="0"/>
              <a:t>Distributed antenna systems</a:t>
            </a:r>
            <a:endParaRPr lang="en-US" dirty="0"/>
          </a:p>
        </p:txBody>
      </p:sp>
      <p:sp>
        <p:nvSpPr>
          <p:cNvPr id="4" name="Slide Number Placeholder 3"/>
          <p:cNvSpPr>
            <a:spLocks noGrp="1"/>
          </p:cNvSpPr>
          <p:nvPr>
            <p:ph type="sldNum" sz="quarter" idx="12"/>
          </p:nvPr>
        </p:nvSpPr>
        <p:spPr/>
        <p:txBody>
          <a:bodyPr/>
          <a:lstStyle/>
          <a:p>
            <a:fld id="{CD1E5F1B-EF34-674B-8F11-46925F2BD52D}" type="slidenum">
              <a:rPr lang="en-US" smtClean="0"/>
              <a:pPr/>
              <a:t>36</a:t>
            </a:fld>
            <a:endParaRPr lang="en-US"/>
          </a:p>
        </p:txBody>
      </p:sp>
      <p:grpSp>
        <p:nvGrpSpPr>
          <p:cNvPr id="10" name="Group 9"/>
          <p:cNvGrpSpPr/>
          <p:nvPr/>
        </p:nvGrpSpPr>
        <p:grpSpPr>
          <a:xfrm>
            <a:off x="5181600" y="1295400"/>
            <a:ext cx="3429000" cy="4886326"/>
            <a:chOff x="5181600" y="1671637"/>
            <a:chExt cx="3429000" cy="4886326"/>
          </a:xfrm>
        </p:grpSpPr>
        <p:sp>
          <p:nvSpPr>
            <p:cNvPr id="11" name="Rectangle 5"/>
            <p:cNvSpPr>
              <a:spLocks noChangeArrowheads="1"/>
            </p:cNvSpPr>
            <p:nvPr/>
          </p:nvSpPr>
          <p:spPr bwMode="auto">
            <a:xfrm>
              <a:off x="7265988" y="3162300"/>
              <a:ext cx="3190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 name="Rectangle 6"/>
            <p:cNvSpPr>
              <a:spLocks noChangeArrowheads="1"/>
            </p:cNvSpPr>
            <p:nvPr/>
          </p:nvSpPr>
          <p:spPr bwMode="auto">
            <a:xfrm>
              <a:off x="7440613" y="3378200"/>
              <a:ext cx="231775" cy="27622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3" name="Picture 3" descr="House Diagram_Tran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71637"/>
              <a:ext cx="27908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pocketpc_alpha"/>
            <p:cNvPicPr>
              <a:picLocks noChangeAspect="1" noChangeArrowheads="1"/>
            </p:cNvPicPr>
            <p:nvPr/>
          </p:nvPicPr>
          <p:blipFill>
            <a:blip r:embed="rId3"/>
            <a:srcRect/>
            <a:stretch>
              <a:fillRect/>
            </a:stretch>
          </p:blipFill>
          <p:spPr bwMode="auto">
            <a:xfrm>
              <a:off x="6092825" y="2801937"/>
              <a:ext cx="484188" cy="690563"/>
            </a:xfrm>
            <a:prstGeom prst="rect">
              <a:avLst/>
            </a:prstGeom>
            <a:noFill/>
            <a:ln w="9525">
              <a:noFill/>
              <a:miter lim="800000"/>
              <a:headEnd/>
              <a:tailEnd/>
            </a:ln>
            <a:effectLst>
              <a:outerShdw dist="35921" dir="2700000" algn="ctr" rotWithShape="0">
                <a:schemeClr val="bg2"/>
              </a:outerShdw>
            </a:effectLst>
          </p:spPr>
        </p:pic>
        <p:sp>
          <p:nvSpPr>
            <p:cNvPr id="15" name="Oval 7"/>
            <p:cNvSpPr>
              <a:spLocks noChangeArrowheads="1"/>
            </p:cNvSpPr>
            <p:nvPr/>
          </p:nvSpPr>
          <p:spPr bwMode="auto">
            <a:xfrm>
              <a:off x="7516813" y="3106737"/>
              <a:ext cx="247650" cy="217488"/>
            </a:xfrm>
            <a:prstGeom prst="ellipse">
              <a:avLst/>
            </a:pr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sp>
          <p:nvSpPr>
            <p:cNvPr id="16" name="Line 8"/>
            <p:cNvSpPr>
              <a:spLocks noChangeShapeType="1"/>
            </p:cNvSpPr>
            <p:nvPr/>
          </p:nvSpPr>
          <p:spPr bwMode="auto">
            <a:xfrm>
              <a:off x="7613650" y="3089275"/>
              <a:ext cx="0" cy="160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7" name="Line 9"/>
            <p:cNvSpPr>
              <a:spLocks noChangeShapeType="1"/>
            </p:cNvSpPr>
            <p:nvPr/>
          </p:nvSpPr>
          <p:spPr bwMode="auto">
            <a:xfrm>
              <a:off x="6510338" y="2917825"/>
              <a:ext cx="987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8" name="Line 10"/>
            <p:cNvSpPr>
              <a:spLocks noChangeShapeType="1"/>
            </p:cNvSpPr>
            <p:nvPr/>
          </p:nvSpPr>
          <p:spPr bwMode="auto">
            <a:xfrm flipH="1">
              <a:off x="6510338" y="3048000"/>
              <a:ext cx="944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9" name="Line 11"/>
            <p:cNvSpPr>
              <a:spLocks noChangeShapeType="1"/>
            </p:cNvSpPr>
            <p:nvPr/>
          </p:nvSpPr>
          <p:spPr bwMode="auto">
            <a:xfrm>
              <a:off x="7658100" y="3582988"/>
              <a:ext cx="2905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0" name="Text Box 13"/>
            <p:cNvSpPr txBox="1">
              <a:spLocks noChangeArrowheads="1"/>
            </p:cNvSpPr>
            <p:nvPr/>
          </p:nvSpPr>
          <p:spPr bwMode="auto">
            <a:xfrm>
              <a:off x="6248400" y="3810000"/>
              <a:ext cx="137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i="1" dirty="0" err="1">
                  <a:latin typeface="Arial" charset="0"/>
                </a:rPr>
                <a:t>Femto</a:t>
              </a:r>
              <a:r>
                <a:rPr lang="en-US" i="1" dirty="0">
                  <a:latin typeface="Arial" charset="0"/>
                </a:rPr>
                <a:t>-cells</a:t>
              </a:r>
            </a:p>
          </p:txBody>
        </p:sp>
        <p:sp>
          <p:nvSpPr>
            <p:cNvPr id="21" name="Text Box 15"/>
            <p:cNvSpPr txBox="1">
              <a:spLocks noChangeArrowheads="1"/>
            </p:cNvSpPr>
            <p:nvPr/>
          </p:nvSpPr>
          <p:spPr bwMode="auto">
            <a:xfrm>
              <a:off x="6519863" y="264636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i="1">
                  <a:latin typeface="Arial" charset="0"/>
                </a:rPr>
                <a:t>Cellular</a:t>
              </a:r>
            </a:p>
          </p:txBody>
        </p:sp>
        <p:pic>
          <p:nvPicPr>
            <p:cNvPr id="22" name="Picture 17" descr="MCj043484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648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0"/>
            <p:cNvSpPr txBox="1">
              <a:spLocks noChangeArrowheads="1"/>
            </p:cNvSpPr>
            <p:nvPr/>
          </p:nvSpPr>
          <p:spPr bwMode="auto">
            <a:xfrm>
              <a:off x="5410200" y="5791200"/>
              <a:ext cx="3151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i="1">
                  <a:latin typeface="Arial" charset="0"/>
                </a:rPr>
                <a:t>Distributed Antenna Systems</a:t>
              </a:r>
            </a:p>
          </p:txBody>
        </p:sp>
        <p:sp>
          <p:nvSpPr>
            <p:cNvPr id="24" name="Text Box 21"/>
            <p:cNvSpPr txBox="1">
              <a:spLocks noChangeArrowheads="1"/>
            </p:cNvSpPr>
            <p:nvPr/>
          </p:nvSpPr>
          <p:spPr bwMode="auto">
            <a:xfrm>
              <a:off x="5181600" y="60960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i="1" dirty="0">
                  <a:solidFill>
                    <a:srgbClr val="F8FDD8"/>
                  </a:solidFill>
                  <a:latin typeface="Arial" charset="0"/>
                </a:rPr>
                <a:t>Signals are distributed throughout the </a:t>
              </a:r>
            </a:p>
            <a:p>
              <a:pPr algn="ctr"/>
              <a:r>
                <a:rPr lang="en-US" sz="1200" i="1" dirty="0">
                  <a:solidFill>
                    <a:srgbClr val="F8FDD8"/>
                  </a:solidFill>
                  <a:latin typeface="Arial" charset="0"/>
                </a:rPr>
                <a:t>Building via amplifiers/antennas</a:t>
              </a:r>
            </a:p>
          </p:txBody>
        </p:sp>
      </p:grpSp>
    </p:spTree>
    <p:extLst>
      <p:ext uri="{BB962C8B-B14F-4D97-AF65-F5344CB8AC3E}">
        <p14:creationId xmlns:p14="http://schemas.microsoft.com/office/powerpoint/2010/main" val="14570723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600200" y="3476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2</a:t>
            </a:r>
          </a:p>
        </p:txBody>
      </p:sp>
      <p:sp>
        <p:nvSpPr>
          <p:cNvPr id="27652" name="Rectangle 4"/>
          <p:cNvSpPr>
            <a:spLocks noChangeArrowheads="1"/>
          </p:cNvSpPr>
          <p:nvPr/>
        </p:nvSpPr>
        <p:spPr bwMode="auto">
          <a:xfrm>
            <a:off x="2895600" y="3476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4</a:t>
            </a:r>
          </a:p>
        </p:txBody>
      </p:sp>
      <p:sp>
        <p:nvSpPr>
          <p:cNvPr id="27653" name="Rectangle 5"/>
          <p:cNvSpPr>
            <a:spLocks noChangeArrowheads="1"/>
          </p:cNvSpPr>
          <p:nvPr/>
        </p:nvSpPr>
        <p:spPr bwMode="auto">
          <a:xfrm>
            <a:off x="4191000" y="3476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5</a:t>
            </a:r>
          </a:p>
        </p:txBody>
      </p:sp>
      <p:sp>
        <p:nvSpPr>
          <p:cNvPr id="27654" name="Rectangle 6"/>
          <p:cNvSpPr>
            <a:spLocks noChangeArrowheads="1"/>
          </p:cNvSpPr>
          <p:nvPr/>
        </p:nvSpPr>
        <p:spPr bwMode="auto">
          <a:xfrm>
            <a:off x="5486400" y="3476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7</a:t>
            </a:r>
          </a:p>
        </p:txBody>
      </p:sp>
      <p:sp>
        <p:nvSpPr>
          <p:cNvPr id="27655" name="Rectangle 7"/>
          <p:cNvSpPr>
            <a:spLocks noChangeArrowheads="1"/>
          </p:cNvSpPr>
          <p:nvPr/>
        </p:nvSpPr>
        <p:spPr bwMode="auto">
          <a:xfrm>
            <a:off x="6858000" y="3476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9</a:t>
            </a:r>
          </a:p>
        </p:txBody>
      </p:sp>
      <p:sp>
        <p:nvSpPr>
          <p:cNvPr id="27656" name="Rectangle 8"/>
          <p:cNvSpPr>
            <a:spLocks noChangeArrowheads="1"/>
          </p:cNvSpPr>
          <p:nvPr/>
        </p:nvSpPr>
        <p:spPr bwMode="auto">
          <a:xfrm>
            <a:off x="2286000" y="5000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3</a:t>
            </a:r>
          </a:p>
        </p:txBody>
      </p:sp>
      <p:sp>
        <p:nvSpPr>
          <p:cNvPr id="27657" name="Rectangle 9"/>
          <p:cNvSpPr>
            <a:spLocks noChangeArrowheads="1"/>
          </p:cNvSpPr>
          <p:nvPr/>
        </p:nvSpPr>
        <p:spPr bwMode="auto">
          <a:xfrm>
            <a:off x="4876800" y="5000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6</a:t>
            </a:r>
          </a:p>
        </p:txBody>
      </p:sp>
      <p:sp>
        <p:nvSpPr>
          <p:cNvPr id="27658" name="Rectangle 10"/>
          <p:cNvSpPr>
            <a:spLocks noChangeArrowheads="1"/>
          </p:cNvSpPr>
          <p:nvPr/>
        </p:nvSpPr>
        <p:spPr bwMode="auto">
          <a:xfrm>
            <a:off x="6172200" y="5000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8</a:t>
            </a:r>
          </a:p>
        </p:txBody>
      </p:sp>
      <p:sp>
        <p:nvSpPr>
          <p:cNvPr id="27659" name="Rectangle 11"/>
          <p:cNvSpPr>
            <a:spLocks noChangeArrowheads="1"/>
          </p:cNvSpPr>
          <p:nvPr/>
        </p:nvSpPr>
        <p:spPr bwMode="auto">
          <a:xfrm>
            <a:off x="7543800" y="5000625"/>
            <a:ext cx="609600" cy="990600"/>
          </a:xfrm>
          <a:prstGeom prst="rect">
            <a:avLst/>
          </a:prstGeom>
          <a:solidFill>
            <a:schemeClr val="accent1"/>
          </a:solidFill>
          <a:ln w="9525">
            <a:solidFill>
              <a:schemeClr val="tx1"/>
            </a:solidFill>
            <a:miter lim="800000"/>
            <a:headEnd/>
            <a:tailEnd/>
          </a:ln>
        </p:spPr>
        <p:txBody>
          <a:bodyPr wrap="none" anchor="ctr"/>
          <a:lstStyle/>
          <a:p>
            <a:pPr algn="ctr"/>
            <a:r>
              <a:rPr lang="en-US"/>
              <a:t>10</a:t>
            </a:r>
          </a:p>
        </p:txBody>
      </p:sp>
      <p:sp>
        <p:nvSpPr>
          <p:cNvPr id="27660" name="Line 12"/>
          <p:cNvSpPr>
            <a:spLocks noChangeShapeType="1"/>
          </p:cNvSpPr>
          <p:nvPr/>
        </p:nvSpPr>
        <p:spPr bwMode="auto">
          <a:xfrm>
            <a:off x="1143000" y="4467225"/>
            <a:ext cx="678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Line 13"/>
          <p:cNvSpPr>
            <a:spLocks noChangeShapeType="1"/>
          </p:cNvSpPr>
          <p:nvPr/>
        </p:nvSpPr>
        <p:spPr bwMode="auto">
          <a:xfrm>
            <a:off x="1371600" y="5991225"/>
            <a:ext cx="7086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7662" name="Picture 14" descr="41720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2422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5" descr="50px-Independence_Hall_belltow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000625"/>
            <a:ext cx="55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16"/>
          <p:cNvSpPr>
            <a:spLocks noChangeArrowheads="1"/>
          </p:cNvSpPr>
          <p:nvPr/>
        </p:nvSpPr>
        <p:spPr bwMode="auto">
          <a:xfrm>
            <a:off x="3505200" y="3476625"/>
            <a:ext cx="685800" cy="990600"/>
          </a:xfrm>
          <a:prstGeom prst="rect">
            <a:avLst/>
          </a:prstGeom>
          <a:solidFill>
            <a:srgbClr val="C0C0C0"/>
          </a:solidFill>
          <a:ln w="9525">
            <a:solidFill>
              <a:schemeClr val="tx1"/>
            </a:solidFill>
            <a:miter lim="800000"/>
            <a:headEnd/>
            <a:tailEnd/>
          </a:ln>
        </p:spPr>
        <p:txBody>
          <a:bodyPr wrap="none" anchor="ctr"/>
          <a:lstStyle/>
          <a:p>
            <a:pPr algn="ctr"/>
            <a:r>
              <a:rPr lang="en-US" sz="900"/>
              <a:t>Non-</a:t>
            </a:r>
          </a:p>
          <a:p>
            <a:pPr algn="ctr"/>
            <a:r>
              <a:rPr lang="en-US" sz="900"/>
              <a:t>Broadcast</a:t>
            </a:r>
          </a:p>
          <a:p>
            <a:pPr algn="ctr"/>
            <a:r>
              <a:rPr lang="en-US" sz="900"/>
              <a:t>spectrum</a:t>
            </a:r>
          </a:p>
        </p:txBody>
      </p:sp>
      <p:sp>
        <p:nvSpPr>
          <p:cNvPr id="27665" name="Rectangle 17"/>
          <p:cNvSpPr>
            <a:spLocks noChangeArrowheads="1"/>
          </p:cNvSpPr>
          <p:nvPr/>
        </p:nvSpPr>
        <p:spPr bwMode="auto">
          <a:xfrm>
            <a:off x="3505200" y="5000625"/>
            <a:ext cx="609600" cy="990600"/>
          </a:xfrm>
          <a:prstGeom prst="rect">
            <a:avLst/>
          </a:prstGeom>
          <a:solidFill>
            <a:srgbClr val="C0C0C0"/>
          </a:solidFill>
          <a:ln w="9525">
            <a:solidFill>
              <a:schemeClr val="tx1"/>
            </a:solidFill>
            <a:miter lim="800000"/>
            <a:headEnd/>
            <a:tailEnd/>
          </a:ln>
        </p:spPr>
        <p:txBody>
          <a:bodyPr wrap="none" anchor="ctr"/>
          <a:lstStyle/>
          <a:p>
            <a:pPr algn="ctr"/>
            <a:r>
              <a:rPr lang="en-US" sz="900"/>
              <a:t>Non-</a:t>
            </a:r>
          </a:p>
          <a:p>
            <a:pPr algn="ctr"/>
            <a:r>
              <a:rPr lang="en-US" sz="900"/>
              <a:t>Broadcast</a:t>
            </a:r>
          </a:p>
          <a:p>
            <a:pPr algn="ctr"/>
            <a:r>
              <a:rPr lang="en-US" sz="900"/>
              <a:t>spectrum</a:t>
            </a:r>
          </a:p>
        </p:txBody>
      </p:sp>
      <p:sp>
        <p:nvSpPr>
          <p:cNvPr id="27666" name="Text Box 18"/>
          <p:cNvSpPr txBox="1">
            <a:spLocks noChangeArrowheads="1"/>
          </p:cNvSpPr>
          <p:nvPr/>
        </p:nvSpPr>
        <p:spPr bwMode="auto">
          <a:xfrm>
            <a:off x="384175" y="4340225"/>
            <a:ext cx="9699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000"/>
              <a:t>New York City</a:t>
            </a:r>
          </a:p>
          <a:p>
            <a:pPr algn="ctr"/>
            <a:r>
              <a:rPr lang="en-US" sz="1000"/>
              <a:t>Full Power</a:t>
            </a:r>
          </a:p>
          <a:p>
            <a:pPr algn="ctr"/>
            <a:r>
              <a:rPr lang="en-US" sz="1000"/>
              <a:t>TV Stations</a:t>
            </a:r>
          </a:p>
        </p:txBody>
      </p:sp>
      <p:sp>
        <p:nvSpPr>
          <p:cNvPr id="27667" name="Text Box 19"/>
          <p:cNvSpPr txBox="1">
            <a:spLocks noChangeArrowheads="1"/>
          </p:cNvSpPr>
          <p:nvPr/>
        </p:nvSpPr>
        <p:spPr bwMode="auto">
          <a:xfrm>
            <a:off x="449263" y="5864225"/>
            <a:ext cx="850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000"/>
              <a:t>Philadelphia</a:t>
            </a:r>
          </a:p>
          <a:p>
            <a:pPr algn="ctr"/>
            <a:r>
              <a:rPr lang="en-US" sz="1000"/>
              <a:t>Full Power</a:t>
            </a:r>
          </a:p>
          <a:p>
            <a:pPr algn="ctr"/>
            <a:r>
              <a:rPr lang="en-US" sz="1000"/>
              <a:t>TV Stations</a:t>
            </a:r>
          </a:p>
        </p:txBody>
      </p:sp>
      <p:sp>
        <p:nvSpPr>
          <p:cNvPr id="27668" name="Line 20"/>
          <p:cNvSpPr>
            <a:spLocks noChangeShapeType="1"/>
          </p:cNvSpPr>
          <p:nvPr/>
        </p:nvSpPr>
        <p:spPr bwMode="auto">
          <a:xfrm flipH="1">
            <a:off x="5410200" y="4391025"/>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9" name="Line 21"/>
          <p:cNvSpPr>
            <a:spLocks noChangeShapeType="1"/>
          </p:cNvSpPr>
          <p:nvPr/>
        </p:nvSpPr>
        <p:spPr bwMode="auto">
          <a:xfrm flipH="1">
            <a:off x="5486400" y="4391025"/>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Line 22"/>
          <p:cNvSpPr>
            <a:spLocks noChangeShapeType="1"/>
          </p:cNvSpPr>
          <p:nvPr/>
        </p:nvSpPr>
        <p:spPr bwMode="auto">
          <a:xfrm flipH="1">
            <a:off x="5410200" y="5915025"/>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1" name="Line 23"/>
          <p:cNvSpPr>
            <a:spLocks noChangeShapeType="1"/>
          </p:cNvSpPr>
          <p:nvPr/>
        </p:nvSpPr>
        <p:spPr bwMode="auto">
          <a:xfrm flipH="1">
            <a:off x="5486400" y="5915025"/>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2" name="Text Box 24"/>
          <p:cNvSpPr txBox="1">
            <a:spLocks noChangeArrowheads="1"/>
          </p:cNvSpPr>
          <p:nvPr/>
        </p:nvSpPr>
        <p:spPr bwMode="auto">
          <a:xfrm>
            <a:off x="2133600" y="408622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900"/>
              <a:t>Low </a:t>
            </a:r>
          </a:p>
          <a:p>
            <a:pPr algn="ctr"/>
            <a:r>
              <a:rPr lang="en-US" sz="900"/>
              <a:t>Power TV</a:t>
            </a:r>
          </a:p>
        </p:txBody>
      </p:sp>
      <p:sp>
        <p:nvSpPr>
          <p:cNvPr id="27673" name="Text Box 25"/>
          <p:cNvSpPr txBox="1">
            <a:spLocks noChangeArrowheads="1"/>
          </p:cNvSpPr>
          <p:nvPr/>
        </p:nvSpPr>
        <p:spPr bwMode="auto">
          <a:xfrm>
            <a:off x="4191000" y="5229225"/>
            <a:ext cx="58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t>White</a:t>
            </a:r>
          </a:p>
          <a:p>
            <a:pPr algn="ctr"/>
            <a:r>
              <a:rPr lang="en-US" sz="1200"/>
              <a:t>Space</a:t>
            </a:r>
          </a:p>
        </p:txBody>
      </p:sp>
      <p:sp>
        <p:nvSpPr>
          <p:cNvPr id="27674" name="Text Box 26"/>
          <p:cNvSpPr txBox="1">
            <a:spLocks noChangeArrowheads="1"/>
          </p:cNvSpPr>
          <p:nvPr/>
        </p:nvSpPr>
        <p:spPr bwMode="auto">
          <a:xfrm>
            <a:off x="4876800" y="3781425"/>
            <a:ext cx="58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t>White</a:t>
            </a:r>
          </a:p>
          <a:p>
            <a:pPr algn="ctr"/>
            <a:r>
              <a:rPr lang="en-US" sz="1200"/>
              <a:t>Space</a:t>
            </a:r>
          </a:p>
        </p:txBody>
      </p:sp>
      <p:sp>
        <p:nvSpPr>
          <p:cNvPr id="27675" name="Text Box 27"/>
          <p:cNvSpPr txBox="1">
            <a:spLocks noChangeArrowheads="1"/>
          </p:cNvSpPr>
          <p:nvPr/>
        </p:nvSpPr>
        <p:spPr bwMode="auto">
          <a:xfrm>
            <a:off x="5486400" y="5229225"/>
            <a:ext cx="58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t>White</a:t>
            </a:r>
          </a:p>
          <a:p>
            <a:pPr algn="ctr"/>
            <a:r>
              <a:rPr lang="en-US" sz="1200"/>
              <a:t>Space</a:t>
            </a:r>
          </a:p>
        </p:txBody>
      </p:sp>
      <p:sp>
        <p:nvSpPr>
          <p:cNvPr id="27676" name="Text Box 28"/>
          <p:cNvSpPr txBox="1">
            <a:spLocks noChangeArrowheads="1"/>
          </p:cNvSpPr>
          <p:nvPr/>
        </p:nvSpPr>
        <p:spPr bwMode="auto">
          <a:xfrm>
            <a:off x="1600200" y="5229225"/>
            <a:ext cx="58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t>White</a:t>
            </a:r>
          </a:p>
          <a:p>
            <a:pPr algn="ctr"/>
            <a:r>
              <a:rPr lang="en-US" sz="1200"/>
              <a:t>Space</a:t>
            </a:r>
          </a:p>
        </p:txBody>
      </p:sp>
      <p:sp>
        <p:nvSpPr>
          <p:cNvPr id="27677" name="Text Box 29"/>
          <p:cNvSpPr txBox="1">
            <a:spLocks noChangeArrowheads="1"/>
          </p:cNvSpPr>
          <p:nvPr/>
        </p:nvSpPr>
        <p:spPr bwMode="auto">
          <a:xfrm>
            <a:off x="8001000" y="431482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t>Etc.</a:t>
            </a:r>
          </a:p>
        </p:txBody>
      </p:sp>
      <p:sp>
        <p:nvSpPr>
          <p:cNvPr id="27678" name="Text Box 30"/>
          <p:cNvSpPr txBox="1">
            <a:spLocks noChangeArrowheads="1"/>
          </p:cNvSpPr>
          <p:nvPr/>
        </p:nvSpPr>
        <p:spPr bwMode="auto">
          <a:xfrm>
            <a:off x="8001000" y="606742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t>Etc.</a:t>
            </a:r>
          </a:p>
        </p:txBody>
      </p:sp>
      <p:sp>
        <p:nvSpPr>
          <p:cNvPr id="27679" name="Text Box 31"/>
          <p:cNvSpPr txBox="1">
            <a:spLocks noChangeArrowheads="1"/>
          </p:cNvSpPr>
          <p:nvPr/>
        </p:nvSpPr>
        <p:spPr bwMode="auto">
          <a:xfrm>
            <a:off x="990600" y="1828800"/>
            <a:ext cx="79359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90513" algn="l"/>
              </a:tabLst>
              <a:defRPr>
                <a:solidFill>
                  <a:schemeClr val="tx1"/>
                </a:solidFill>
                <a:latin typeface="Tahoma" charset="0"/>
                <a:ea typeface="ＭＳ Ｐゴシック" charset="0"/>
              </a:defRPr>
            </a:lvl1pPr>
            <a:lvl2pPr marL="742950" indent="-285750">
              <a:tabLst>
                <a:tab pos="290513" algn="l"/>
              </a:tabLst>
              <a:defRPr>
                <a:solidFill>
                  <a:schemeClr val="tx1"/>
                </a:solidFill>
                <a:latin typeface="Tahoma" charset="0"/>
                <a:ea typeface="ＭＳ Ｐゴシック" charset="0"/>
              </a:defRPr>
            </a:lvl2pPr>
            <a:lvl3pPr marL="1143000" indent="-228600">
              <a:tabLst>
                <a:tab pos="290513" algn="l"/>
              </a:tabLst>
              <a:defRPr>
                <a:solidFill>
                  <a:schemeClr val="tx1"/>
                </a:solidFill>
                <a:latin typeface="Tahoma" charset="0"/>
                <a:ea typeface="ＭＳ Ｐゴシック" charset="0"/>
              </a:defRPr>
            </a:lvl3pPr>
            <a:lvl4pPr marL="1600200" indent="-228600">
              <a:tabLst>
                <a:tab pos="290513" algn="l"/>
              </a:tabLst>
              <a:defRPr>
                <a:solidFill>
                  <a:schemeClr val="tx1"/>
                </a:solidFill>
                <a:latin typeface="Tahoma" charset="0"/>
                <a:ea typeface="ＭＳ Ｐゴシック" charset="0"/>
              </a:defRPr>
            </a:lvl4pPr>
            <a:lvl5pPr marL="2057400" indent="-228600">
              <a:tabLst>
                <a:tab pos="290513"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290513"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290513"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290513"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290513" algn="l"/>
              </a:tabLst>
              <a:defRPr>
                <a:solidFill>
                  <a:schemeClr val="tx1"/>
                </a:solidFill>
                <a:latin typeface="Tahoma" charset="0"/>
                <a:ea typeface="ＭＳ Ｐゴシック" charset="0"/>
              </a:defRPr>
            </a:lvl9pPr>
          </a:lstStyle>
          <a:p>
            <a:pPr>
              <a:spcAft>
                <a:spcPct val="30000"/>
              </a:spcAft>
              <a:buSzPct val="110000"/>
              <a:buFontTx/>
              <a:buChar char="•"/>
            </a:pPr>
            <a:r>
              <a:rPr lang="en-US" sz="1600" b="1"/>
              <a:t>  	</a:t>
            </a:r>
            <a:r>
              <a:rPr lang="en-US" sz="2000"/>
              <a:t>TV channels are </a:t>
            </a:r>
            <a:r>
              <a:rPr lang="ja-JP" altLang="en-US" sz="2000"/>
              <a:t>“</a:t>
            </a:r>
            <a:r>
              <a:rPr lang="en-US" sz="2000"/>
              <a:t>allotted</a:t>
            </a:r>
            <a:r>
              <a:rPr lang="ja-JP" altLang="en-US" sz="2000"/>
              <a:t>”</a:t>
            </a:r>
            <a:r>
              <a:rPr lang="en-US" sz="2000"/>
              <a:t> to cities to serve the local area</a:t>
            </a:r>
          </a:p>
          <a:p>
            <a:pPr>
              <a:spcAft>
                <a:spcPct val="30000"/>
              </a:spcAft>
              <a:buSzPct val="110000"/>
              <a:buFontTx/>
              <a:buChar char="•"/>
            </a:pPr>
            <a:r>
              <a:rPr lang="en-US" sz="2000"/>
              <a:t>  Other licensed and unlicensed services are also in TV bands</a:t>
            </a:r>
          </a:p>
          <a:p>
            <a:pPr>
              <a:spcAft>
                <a:spcPct val="30000"/>
              </a:spcAft>
              <a:buSzPct val="110000"/>
              <a:buFontTx/>
              <a:buChar char="•"/>
            </a:pPr>
            <a:r>
              <a:rPr lang="en-US" sz="2000"/>
              <a:t> 	</a:t>
            </a:r>
            <a:r>
              <a:rPr lang="ja-JP" altLang="en-US" sz="2000"/>
              <a:t>“</a:t>
            </a:r>
            <a:r>
              <a:rPr lang="en-US" sz="2000"/>
              <a:t>White Spaces</a:t>
            </a:r>
            <a:r>
              <a:rPr lang="ja-JP" altLang="en-US" sz="2000"/>
              <a:t>”</a:t>
            </a:r>
            <a:r>
              <a:rPr lang="en-US" sz="2000"/>
              <a:t> are the channels that are </a:t>
            </a:r>
            <a:r>
              <a:rPr lang="ja-JP" altLang="en-US" sz="2000"/>
              <a:t>“</a:t>
            </a:r>
            <a:r>
              <a:rPr lang="en-US" sz="2000"/>
              <a:t>unused</a:t>
            </a:r>
            <a:r>
              <a:rPr lang="ja-JP" altLang="en-US" sz="2000"/>
              <a:t>”</a:t>
            </a:r>
            <a:r>
              <a:rPr lang="en-US" sz="2000"/>
              <a:t> at any </a:t>
            </a:r>
            <a:br>
              <a:rPr lang="en-US" sz="2000"/>
            </a:br>
            <a:r>
              <a:rPr lang="en-US" sz="2000"/>
              <a:t>	given location by licensed devices</a:t>
            </a:r>
          </a:p>
        </p:txBody>
      </p:sp>
      <p:pic>
        <p:nvPicPr>
          <p:cNvPr id="27680" name="Picture 32" descr="PGX PG58 Vocal Syst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47662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33" descr="VHFTVXmtr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52825"/>
            <a:ext cx="306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2" name="Text Box 34"/>
          <p:cNvSpPr txBox="1">
            <a:spLocks noChangeArrowheads="1"/>
          </p:cNvSpPr>
          <p:nvPr/>
        </p:nvSpPr>
        <p:spPr bwMode="auto">
          <a:xfrm>
            <a:off x="2895600" y="5610225"/>
            <a:ext cx="666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900"/>
              <a:t>Low </a:t>
            </a:r>
          </a:p>
          <a:p>
            <a:pPr algn="ctr"/>
            <a:r>
              <a:rPr lang="en-US" sz="900"/>
              <a:t>Power TV</a:t>
            </a:r>
          </a:p>
        </p:txBody>
      </p:sp>
      <p:pic>
        <p:nvPicPr>
          <p:cNvPr id="27683" name="Picture 35" descr="VHFTVXmtr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000625"/>
            <a:ext cx="306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4" name="Picture 36" descr="PGX PG58 Vocal Syst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92442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5" name="Text Box 37"/>
          <p:cNvSpPr txBox="1">
            <a:spLocks noChangeArrowheads="1"/>
          </p:cNvSpPr>
          <p:nvPr/>
        </p:nvSpPr>
        <p:spPr bwMode="auto">
          <a:xfrm>
            <a:off x="3200400" y="4543425"/>
            <a:ext cx="243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i="1"/>
              <a:t>Only for illustrative purposes</a:t>
            </a:r>
          </a:p>
        </p:txBody>
      </p:sp>
      <p:sp>
        <p:nvSpPr>
          <p:cNvPr id="27686" name="Text Box 38"/>
          <p:cNvSpPr txBox="1">
            <a:spLocks noChangeArrowheads="1"/>
          </p:cNvSpPr>
          <p:nvPr/>
        </p:nvSpPr>
        <p:spPr bwMode="auto">
          <a:xfrm>
            <a:off x="6070600" y="4086225"/>
            <a:ext cx="815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900"/>
              <a:t>Wireless</a:t>
            </a:r>
          </a:p>
          <a:p>
            <a:pPr algn="ctr"/>
            <a:r>
              <a:rPr lang="en-US" sz="900"/>
              <a:t>Microphones</a:t>
            </a:r>
          </a:p>
        </p:txBody>
      </p:sp>
      <p:sp>
        <p:nvSpPr>
          <p:cNvPr id="27687" name="Text Box 39"/>
          <p:cNvSpPr txBox="1">
            <a:spLocks noChangeArrowheads="1"/>
          </p:cNvSpPr>
          <p:nvPr/>
        </p:nvSpPr>
        <p:spPr bwMode="auto">
          <a:xfrm>
            <a:off x="6781800" y="5610225"/>
            <a:ext cx="815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900"/>
              <a:t>Wireless</a:t>
            </a:r>
          </a:p>
          <a:p>
            <a:pPr algn="ctr"/>
            <a:r>
              <a:rPr lang="en-US" sz="900"/>
              <a:t>Microphones</a:t>
            </a:r>
          </a:p>
        </p:txBody>
      </p:sp>
      <p:sp>
        <p:nvSpPr>
          <p:cNvPr id="2" name="Title 1"/>
          <p:cNvSpPr>
            <a:spLocks noGrp="1"/>
          </p:cNvSpPr>
          <p:nvPr>
            <p:ph type="title"/>
          </p:nvPr>
        </p:nvSpPr>
        <p:spPr/>
        <p:txBody>
          <a:bodyPr/>
          <a:lstStyle/>
          <a:p>
            <a:r>
              <a:rPr lang="en-US" dirty="0" smtClean="0"/>
              <a:t>TV white spaces</a:t>
            </a:r>
            <a:endParaRPr lang="en-US" dirty="0"/>
          </a:p>
        </p:txBody>
      </p:sp>
    </p:spTree>
    <p:extLst>
      <p:ext uri="{BB962C8B-B14F-4D97-AF65-F5344CB8AC3E}">
        <p14:creationId xmlns:p14="http://schemas.microsoft.com/office/powerpoint/2010/main" val="19876136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07D3586A-F3DC-5241-A512-0A354DDAAD60}" type="slidenum">
              <a:rPr lang="en-US" sz="1400"/>
              <a:pPr algn="r" eaLnBrk="1" hangingPunct="1"/>
              <a:t>38</a:t>
            </a:fld>
            <a:endParaRPr lang="en-US" sz="1400"/>
          </a:p>
        </p:txBody>
      </p:sp>
      <p:sp>
        <p:nvSpPr>
          <p:cNvPr id="440322" name="Rectangle 2"/>
          <p:cNvSpPr>
            <a:spLocks noGrp="1" noChangeArrowheads="1"/>
          </p:cNvSpPr>
          <p:nvPr>
            <p:ph type="title" idx="4294967295"/>
          </p:nvPr>
        </p:nvSpPr>
        <p:spPr/>
        <p:txBody>
          <a:bodyPr anchor="ctr"/>
          <a:lstStyle/>
          <a:p>
            <a:pPr eaLnBrk="1" hangingPunct="1"/>
            <a:r>
              <a:rPr lang="en-US">
                <a:effectLst>
                  <a:outerShdw blurRad="38100" dist="38100" dir="2700000" algn="tl">
                    <a:srgbClr val="DDDDDD"/>
                  </a:outerShdw>
                </a:effectLst>
                <a:latin typeface="Tahoma" charset="0"/>
              </a:rPr>
              <a:t>TVWS Spectrum Availability</a:t>
            </a:r>
          </a:p>
        </p:txBody>
      </p:sp>
      <p:sp>
        <p:nvSpPr>
          <p:cNvPr id="83972" name="Rectangle 4"/>
          <p:cNvSpPr>
            <a:spLocks noGrp="1" noChangeArrowheads="1"/>
          </p:cNvSpPr>
          <p:nvPr>
            <p:ph type="body" idx="4294967295"/>
          </p:nvPr>
        </p:nvSpPr>
        <p:spPr>
          <a:xfrm>
            <a:off x="1143000" y="1828800"/>
            <a:ext cx="7313613" cy="3894138"/>
          </a:xfrm>
        </p:spPr>
        <p:txBody>
          <a:bodyPr/>
          <a:lstStyle/>
          <a:p>
            <a:r>
              <a:rPr lang="en-US" sz="1600">
                <a:latin typeface="Tahoma" charset="0"/>
              </a:rPr>
              <a:t>Available spectrum varies by location</a:t>
            </a:r>
          </a:p>
          <a:p>
            <a:r>
              <a:rPr lang="en-US" sz="1600">
                <a:latin typeface="Tahoma" charset="0"/>
              </a:rPr>
              <a:t>In rural areas many channels are available </a:t>
            </a:r>
          </a:p>
          <a:p>
            <a:r>
              <a:rPr lang="en-US" sz="1600">
                <a:latin typeface="Tahoma" charset="0"/>
              </a:rPr>
              <a:t>In big cities only a few channels may be available at some locations</a:t>
            </a:r>
          </a:p>
          <a:p>
            <a:r>
              <a:rPr lang="en-US" sz="1600">
                <a:latin typeface="Tahoma" charset="0"/>
              </a:rPr>
              <a:t>Examples of availability in UHF channels 21 – 51 (Illustrative):</a:t>
            </a:r>
          </a:p>
        </p:txBody>
      </p:sp>
      <p:graphicFrame>
        <p:nvGraphicFramePr>
          <p:cNvPr id="184554" name="Group 234"/>
          <p:cNvGraphicFramePr>
            <a:graphicFrameLocks noGrp="1"/>
          </p:cNvGraphicFramePr>
          <p:nvPr/>
        </p:nvGraphicFramePr>
        <p:xfrm>
          <a:off x="914400" y="3352800"/>
          <a:ext cx="7575558" cy="457200"/>
        </p:xfrm>
        <a:graphic>
          <a:graphicData uri="http://schemas.openxmlformats.org/drawingml/2006/table">
            <a:tbl>
              <a:tblPr/>
              <a:tblGrid>
                <a:gridCol w="244465"/>
                <a:gridCol w="244465"/>
                <a:gridCol w="242878"/>
                <a:gridCol w="244465"/>
                <a:gridCol w="246052"/>
                <a:gridCol w="247640"/>
                <a:gridCol w="220654"/>
                <a:gridCol w="266689"/>
                <a:gridCol w="244465"/>
                <a:gridCol w="244465"/>
                <a:gridCol w="244465"/>
                <a:gridCol w="208272"/>
                <a:gridCol w="285738"/>
                <a:gridCol w="244465"/>
                <a:gridCol w="244465"/>
                <a:gridCol w="244465"/>
                <a:gridCol w="244465"/>
                <a:gridCol w="246052"/>
                <a:gridCol w="244465"/>
                <a:gridCol w="244465"/>
                <a:gridCol w="242878"/>
                <a:gridCol w="246052"/>
                <a:gridCol w="244465"/>
                <a:gridCol w="244465"/>
                <a:gridCol w="242878"/>
                <a:gridCol w="246052"/>
                <a:gridCol w="244465"/>
                <a:gridCol w="244465"/>
                <a:gridCol w="244465"/>
                <a:gridCol w="246053"/>
                <a:gridCol w="231765"/>
              </a:tblGrid>
              <a:tr h="3794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21</a:t>
                      </a:r>
                    </a:p>
                  </a:txBody>
                  <a:tcPr marL="91436" marR="9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22</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23</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24</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25</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26</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27</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28</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29</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30</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31</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32</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33</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34</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35</a:t>
                      </a:r>
                      <a:endParaRPr kumimoji="0" lang="en-US" sz="2800" b="0" i="0" u="none" strike="noStrike" cap="none" normalizeH="0" baseline="0" smtClean="0">
                        <a:ln>
                          <a:noFill/>
                        </a:ln>
                        <a:solidFill>
                          <a:schemeClr val="tx1"/>
                        </a:solidFill>
                        <a:effectLst/>
                        <a:latin typeface="Tahoma" pitchFamily="34" charset="0"/>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36</a:t>
                      </a:r>
                      <a:endParaRPr kumimoji="0" lang="en-US" sz="2800" b="0" i="0" u="none" strike="noStrike" cap="none" normalizeH="0" baseline="0" smtClean="0">
                        <a:ln>
                          <a:noFill/>
                        </a:ln>
                        <a:solidFill>
                          <a:schemeClr val="tx1"/>
                        </a:solidFill>
                        <a:effectLst/>
                        <a:latin typeface="Tahoma" pitchFamily="34" charset="0"/>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37</a:t>
                      </a:r>
                      <a:endParaRPr kumimoji="0" lang="en-US" sz="2800" b="0" i="0" u="none" strike="noStrike" cap="none" normalizeH="0" baseline="0" smtClean="0">
                        <a:ln>
                          <a:noFill/>
                        </a:ln>
                        <a:solidFill>
                          <a:schemeClr val="tx1"/>
                        </a:solidFill>
                        <a:effectLst/>
                        <a:latin typeface="Tahoma" pitchFamily="34" charset="0"/>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38</a:t>
                      </a:r>
                      <a:endParaRPr kumimoji="0" lang="en-US" sz="2800" b="0" i="0" u="none" strike="noStrike" cap="none" normalizeH="0" baseline="0" smtClean="0">
                        <a:ln>
                          <a:noFill/>
                        </a:ln>
                        <a:solidFill>
                          <a:schemeClr val="tx1"/>
                        </a:solidFill>
                        <a:effectLst/>
                        <a:latin typeface="Tahoma" pitchFamily="34" charset="0"/>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39</a:t>
                      </a:r>
                      <a:endParaRPr kumimoji="0" lang="en-US" sz="2800" b="0" i="0" u="none" strike="noStrike" cap="none" normalizeH="0" baseline="0" smtClean="0">
                        <a:ln>
                          <a:noFill/>
                        </a:ln>
                        <a:solidFill>
                          <a:schemeClr val="tx1"/>
                        </a:solidFill>
                        <a:effectLst/>
                        <a:latin typeface="Tahoma" pitchFamily="34" charset="0"/>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40</a:t>
                      </a:r>
                      <a:endParaRPr kumimoji="0" lang="en-US" sz="2800" b="0" i="0" u="none" strike="noStrike" cap="none" normalizeH="0" baseline="0" smtClean="0">
                        <a:ln>
                          <a:noFill/>
                        </a:ln>
                        <a:solidFill>
                          <a:schemeClr val="tx1"/>
                        </a:solidFill>
                        <a:effectLst/>
                        <a:latin typeface="Tahoma" pitchFamily="34" charset="0"/>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41</a:t>
                      </a:r>
                      <a:endParaRPr kumimoji="0" lang="en-US" sz="2800" b="0" i="0" u="none" strike="noStrike" cap="none" normalizeH="0" baseline="0" smtClean="0">
                        <a:ln>
                          <a:noFill/>
                        </a:ln>
                        <a:solidFill>
                          <a:schemeClr val="tx1"/>
                        </a:solidFill>
                        <a:effectLst/>
                        <a:latin typeface="Tahoma" pitchFamily="34" charset="0"/>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42</a:t>
                      </a:r>
                      <a:endParaRPr kumimoji="0" lang="en-US" sz="2800" b="0" i="0" u="none" strike="noStrike" cap="none" normalizeH="0" baseline="0" smtClean="0">
                        <a:ln>
                          <a:noFill/>
                        </a:ln>
                        <a:solidFill>
                          <a:schemeClr val="tx1"/>
                        </a:solidFill>
                        <a:effectLst/>
                        <a:latin typeface="Tahoma" pitchFamily="34" charset="0"/>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43</a:t>
                      </a:r>
                      <a:endParaRPr kumimoji="0" lang="en-US" sz="2800" b="0" i="0" u="none" strike="noStrike" cap="none" normalizeH="0" baseline="0" smtClean="0">
                        <a:ln>
                          <a:noFill/>
                        </a:ln>
                        <a:solidFill>
                          <a:schemeClr val="tx1"/>
                        </a:solidFill>
                        <a:effectLst/>
                        <a:latin typeface="Tahoma" pitchFamily="34" charset="0"/>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44</a:t>
                      </a:r>
                      <a:endParaRPr kumimoji="0" lang="en-US" sz="2800" b="0" i="0" u="none" strike="noStrike" cap="none" normalizeH="0" baseline="0" smtClean="0">
                        <a:ln>
                          <a:noFill/>
                        </a:ln>
                        <a:solidFill>
                          <a:schemeClr val="tx1"/>
                        </a:solidFill>
                        <a:effectLst/>
                        <a:latin typeface="Tahoma" pitchFamily="34" charset="0"/>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45</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46</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47</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48</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49</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50</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51</a:t>
                      </a:r>
                    </a:p>
                  </a:txBody>
                  <a:tcPr marL="91436" marR="914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r>
            </a:tbl>
          </a:graphicData>
        </a:graphic>
      </p:graphicFrame>
      <p:graphicFrame>
        <p:nvGraphicFramePr>
          <p:cNvPr id="184555" name="Group 235"/>
          <p:cNvGraphicFramePr>
            <a:graphicFrameLocks noGrp="1"/>
          </p:cNvGraphicFramePr>
          <p:nvPr/>
        </p:nvGraphicFramePr>
        <p:xfrm>
          <a:off x="895350" y="4321175"/>
          <a:ext cx="7570788" cy="457200"/>
        </p:xfrm>
        <a:graphic>
          <a:graphicData uri="http://schemas.openxmlformats.org/drawingml/2006/table">
            <a:tbl>
              <a:tblPr/>
              <a:tblGrid>
                <a:gridCol w="244475"/>
                <a:gridCol w="244475"/>
                <a:gridCol w="242888"/>
                <a:gridCol w="244475"/>
                <a:gridCol w="246062"/>
                <a:gridCol w="247650"/>
                <a:gridCol w="242888"/>
                <a:gridCol w="244475"/>
                <a:gridCol w="244475"/>
                <a:gridCol w="244475"/>
                <a:gridCol w="244475"/>
                <a:gridCol w="242887"/>
                <a:gridCol w="246063"/>
                <a:gridCol w="244475"/>
                <a:gridCol w="244475"/>
                <a:gridCol w="244475"/>
                <a:gridCol w="244475"/>
                <a:gridCol w="246062"/>
                <a:gridCol w="244475"/>
                <a:gridCol w="244475"/>
                <a:gridCol w="242888"/>
                <a:gridCol w="246062"/>
                <a:gridCol w="244475"/>
                <a:gridCol w="244475"/>
                <a:gridCol w="242888"/>
                <a:gridCol w="246062"/>
                <a:gridCol w="244475"/>
                <a:gridCol w="244475"/>
                <a:gridCol w="244475"/>
                <a:gridCol w="246063"/>
                <a:gridCol w="231775"/>
              </a:tblGrid>
              <a:tr h="18097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35</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36</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37</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38</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39</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40</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41</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42</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43</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44</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ahoma" pitchFamily="34" charset="0"/>
                        </a:rPr>
                        <a:t>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84105" name="Text Box 203"/>
          <p:cNvSpPr txBox="1">
            <a:spLocks noChangeArrowheads="1"/>
          </p:cNvSpPr>
          <p:nvPr/>
        </p:nvSpPr>
        <p:spPr bwMode="auto">
          <a:xfrm>
            <a:off x="3863975" y="2957513"/>
            <a:ext cx="155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a:latin typeface="Arial Black" charset="0"/>
              </a:rPr>
              <a:t>New York</a:t>
            </a:r>
          </a:p>
        </p:txBody>
      </p:sp>
      <p:sp>
        <p:nvSpPr>
          <p:cNvPr id="84106" name="Text Box 204"/>
          <p:cNvSpPr txBox="1">
            <a:spLocks noChangeArrowheads="1"/>
          </p:cNvSpPr>
          <p:nvPr/>
        </p:nvSpPr>
        <p:spPr bwMode="auto">
          <a:xfrm>
            <a:off x="3502025" y="3952875"/>
            <a:ext cx="2236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a:latin typeface="Arial Black" charset="0"/>
              </a:rPr>
              <a:t>Washington, DC</a:t>
            </a:r>
          </a:p>
        </p:txBody>
      </p:sp>
      <p:graphicFrame>
        <p:nvGraphicFramePr>
          <p:cNvPr id="184557" name="Group 237"/>
          <p:cNvGraphicFramePr>
            <a:graphicFrameLocks noGrp="1"/>
          </p:cNvGraphicFramePr>
          <p:nvPr/>
        </p:nvGraphicFramePr>
        <p:xfrm>
          <a:off x="933450" y="4953000"/>
          <a:ext cx="225425" cy="518047"/>
        </p:xfrm>
        <a:graphic>
          <a:graphicData uri="http://schemas.openxmlformats.org/drawingml/2006/table">
            <a:tbl>
              <a:tblPr/>
              <a:tblGrid>
                <a:gridCol w="225425"/>
              </a:tblGrid>
              <a:tr h="51752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marT="45664" marB="4566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graphicFrame>
        <p:nvGraphicFramePr>
          <p:cNvPr id="184558" name="Group 238"/>
          <p:cNvGraphicFramePr>
            <a:graphicFrameLocks noGrp="1"/>
          </p:cNvGraphicFramePr>
          <p:nvPr/>
        </p:nvGraphicFramePr>
        <p:xfrm>
          <a:off x="4514850" y="4948238"/>
          <a:ext cx="246063" cy="518047"/>
        </p:xfrm>
        <a:graphic>
          <a:graphicData uri="http://schemas.openxmlformats.org/drawingml/2006/table">
            <a:tbl>
              <a:tblPr/>
              <a:tblGrid>
                <a:gridCol w="246063"/>
              </a:tblGrid>
              <a:tr h="51752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marT="45664" marB="4566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84559" name="Group 239"/>
          <p:cNvGraphicFramePr>
            <a:graphicFrameLocks noGrp="1"/>
          </p:cNvGraphicFramePr>
          <p:nvPr/>
        </p:nvGraphicFramePr>
        <p:xfrm>
          <a:off x="2881313" y="4943475"/>
          <a:ext cx="246062" cy="518047"/>
        </p:xfrm>
        <a:graphic>
          <a:graphicData uri="http://schemas.openxmlformats.org/drawingml/2006/table">
            <a:tbl>
              <a:tblPr/>
              <a:tblGrid>
                <a:gridCol w="246062"/>
              </a:tblGrid>
              <a:tr h="51752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marT="45664" marB="4566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r>
            </a:tbl>
          </a:graphicData>
        </a:graphic>
      </p:graphicFrame>
      <p:sp>
        <p:nvSpPr>
          <p:cNvPr id="84125" name="Text Box 224"/>
          <p:cNvSpPr txBox="1">
            <a:spLocks noChangeArrowheads="1"/>
          </p:cNvSpPr>
          <p:nvPr/>
        </p:nvSpPr>
        <p:spPr bwMode="auto">
          <a:xfrm>
            <a:off x="1219200" y="4953000"/>
            <a:ext cx="19891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latin typeface="Arial" charset="0"/>
              </a:rPr>
              <a:t>Full Service DTV Station</a:t>
            </a:r>
          </a:p>
        </p:txBody>
      </p:sp>
      <p:graphicFrame>
        <p:nvGraphicFramePr>
          <p:cNvPr id="184560" name="Group 240"/>
          <p:cNvGraphicFramePr>
            <a:graphicFrameLocks noGrp="1"/>
          </p:cNvGraphicFramePr>
          <p:nvPr/>
        </p:nvGraphicFramePr>
        <p:xfrm>
          <a:off x="6491288" y="4953000"/>
          <a:ext cx="246062" cy="518047"/>
        </p:xfrm>
        <a:graphic>
          <a:graphicData uri="http://schemas.openxmlformats.org/drawingml/2006/table">
            <a:tbl>
              <a:tblPr/>
              <a:tblGrid>
                <a:gridCol w="246062"/>
              </a:tblGrid>
              <a:tr h="51752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marT="45664" marB="4566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4132" name="Text Box 231"/>
          <p:cNvSpPr txBox="1">
            <a:spLocks noChangeArrowheads="1"/>
          </p:cNvSpPr>
          <p:nvPr/>
        </p:nvSpPr>
        <p:spPr bwMode="auto">
          <a:xfrm>
            <a:off x="3157538" y="4948238"/>
            <a:ext cx="1335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latin typeface="Arial" charset="0"/>
              </a:rPr>
              <a:t>Low Power TV Station</a:t>
            </a:r>
          </a:p>
        </p:txBody>
      </p:sp>
      <p:sp>
        <p:nvSpPr>
          <p:cNvPr id="84133" name="Text Box 232"/>
          <p:cNvSpPr txBox="1">
            <a:spLocks noChangeArrowheads="1"/>
          </p:cNvSpPr>
          <p:nvPr/>
        </p:nvSpPr>
        <p:spPr bwMode="auto">
          <a:xfrm>
            <a:off x="4757738" y="4948238"/>
            <a:ext cx="1509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latin typeface="Arial" charset="0"/>
              </a:rPr>
              <a:t>Channel Open/ Adjacent to TV</a:t>
            </a:r>
          </a:p>
        </p:txBody>
      </p:sp>
      <p:sp>
        <p:nvSpPr>
          <p:cNvPr id="84134" name="Text Box 233"/>
          <p:cNvSpPr txBox="1">
            <a:spLocks noChangeArrowheads="1"/>
          </p:cNvSpPr>
          <p:nvPr/>
        </p:nvSpPr>
        <p:spPr bwMode="auto">
          <a:xfrm>
            <a:off x="6777038" y="4960938"/>
            <a:ext cx="17573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latin typeface="Arial" charset="0"/>
              </a:rPr>
              <a:t>Channel Open/ Not Adjacent to TV</a:t>
            </a:r>
          </a:p>
        </p:txBody>
      </p:sp>
      <p:sp>
        <p:nvSpPr>
          <p:cNvPr id="84135" name="Text Box 235"/>
          <p:cNvSpPr txBox="1">
            <a:spLocks noChangeArrowheads="1"/>
          </p:cNvSpPr>
          <p:nvPr/>
        </p:nvSpPr>
        <p:spPr bwMode="auto">
          <a:xfrm>
            <a:off x="1143000" y="5638800"/>
            <a:ext cx="7010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b="1">
                <a:solidFill>
                  <a:srgbClr val="3399FF"/>
                </a:solidFill>
              </a:rPr>
              <a:t>In less dense areas many channels are available.</a:t>
            </a:r>
          </a:p>
          <a:p>
            <a:pPr algn="ctr"/>
            <a:r>
              <a:rPr lang="en-US" b="1">
                <a:solidFill>
                  <a:srgbClr val="3399FF"/>
                </a:solidFill>
              </a:rPr>
              <a:t> For example: Wilmington, NC: 25 channels = 150 MHz</a:t>
            </a:r>
          </a:p>
          <a:p>
            <a:pPr algn="ctr"/>
            <a:r>
              <a:rPr lang="en-US" b="1">
                <a:solidFill>
                  <a:srgbClr val="3399FF"/>
                </a:solidFill>
              </a:rPr>
              <a:t>Harrisburg, PA: 19 channels  = 114 MHz</a:t>
            </a:r>
            <a:r>
              <a:rPr lang="en-US"/>
              <a:t> </a:t>
            </a:r>
          </a:p>
        </p:txBody>
      </p:sp>
    </p:spTree>
    <p:extLst>
      <p:ext uri="{BB962C8B-B14F-4D97-AF65-F5344CB8AC3E}">
        <p14:creationId xmlns:p14="http://schemas.microsoft.com/office/powerpoint/2010/main" val="405321085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TV White Spaces</a:t>
            </a:r>
            <a:endParaRPr lang="en-US"/>
          </a:p>
        </p:txBody>
      </p:sp>
      <p:sp>
        <p:nvSpPr>
          <p:cNvPr id="29699" name="Content Placeholder 2"/>
          <p:cNvSpPr>
            <a:spLocks noGrp="1"/>
          </p:cNvSpPr>
          <p:nvPr>
            <p:ph idx="1"/>
          </p:nvPr>
        </p:nvSpPr>
        <p:spPr>
          <a:xfrm>
            <a:off x="779463" y="1828800"/>
            <a:ext cx="7583487" cy="3352800"/>
          </a:xfrm>
        </p:spPr>
        <p:txBody>
          <a:bodyPr>
            <a:normAutofit fontScale="62500" lnSpcReduction="20000"/>
          </a:bodyPr>
          <a:lstStyle/>
          <a:p>
            <a:r>
              <a:rPr lang="en-US" dirty="0" smtClean="0"/>
              <a:t>Final rules adopted Sept. 2010:</a:t>
            </a:r>
          </a:p>
          <a:p>
            <a:pPr lvl="1"/>
            <a:r>
              <a:rPr lang="en-US" dirty="0" smtClean="0"/>
              <a:t>New spectrum for unlicensed</a:t>
            </a:r>
          </a:p>
          <a:p>
            <a:pPr lvl="1"/>
            <a:r>
              <a:rPr lang="en-US" dirty="0" smtClean="0"/>
              <a:t>Based on </a:t>
            </a:r>
            <a:r>
              <a:rPr lang="en-US" dirty="0" err="1" smtClean="0"/>
              <a:t>geolocation</a:t>
            </a:r>
            <a:r>
              <a:rPr lang="en-US" dirty="0" smtClean="0"/>
              <a:t> &amp; data base of protected services</a:t>
            </a:r>
          </a:p>
          <a:p>
            <a:pPr lvl="1"/>
            <a:r>
              <a:rPr lang="en-US" dirty="0" smtClean="0"/>
              <a:t>Also allows for spectrum sensing with rigorous review &amp; authorization process</a:t>
            </a:r>
          </a:p>
          <a:p>
            <a:r>
              <a:rPr lang="en-US" dirty="0" smtClean="0"/>
              <a:t>Services protected in the data base: </a:t>
            </a:r>
          </a:p>
          <a:p>
            <a:pPr lvl="1"/>
            <a:r>
              <a:rPr lang="en-US" dirty="0" smtClean="0"/>
              <a:t>TV digital and analog Class A, low power, translator &amp; booster stations</a:t>
            </a:r>
          </a:p>
          <a:p>
            <a:pPr lvl="1"/>
            <a:r>
              <a:rPr lang="en-US" dirty="0" smtClean="0"/>
              <a:t>Broadcast auxiliary (wireless mikes)</a:t>
            </a:r>
          </a:p>
          <a:p>
            <a:pPr lvl="1"/>
            <a:r>
              <a:rPr lang="en-US" dirty="0" smtClean="0"/>
              <a:t>Cable head-ends and TV translators</a:t>
            </a:r>
          </a:p>
          <a:p>
            <a:pPr lvl="1"/>
            <a:r>
              <a:rPr lang="en-US" dirty="0" smtClean="0"/>
              <a:t>Land mobile</a:t>
            </a:r>
          </a:p>
          <a:p>
            <a:pPr lvl="1"/>
            <a:r>
              <a:rPr lang="en-US" dirty="0" smtClean="0"/>
              <a:t>Sites with significant wireless microphone use</a:t>
            </a:r>
            <a:endParaRPr lang="en-US" dirty="0"/>
          </a:p>
        </p:txBody>
      </p:sp>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a:fld id="{F79333CB-C58C-554C-A8B1-05D9BDF3A73D}" type="slidenum">
              <a:rPr lang="en-US" sz="1400"/>
              <a:pPr algn="r"/>
              <a:t>39</a:t>
            </a:fld>
            <a:endParaRPr lang="en-US" sz="1400"/>
          </a:p>
        </p:txBody>
      </p:sp>
      <p:pic>
        <p:nvPicPr>
          <p:cNvPr id="29702" name="Picture 7" descr="C:\Users\Juius\AppData\Local\Microsoft\Windows\Temporary Internet Files\Content.IE5\VLLKQM0K\MCj043262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334000"/>
            <a:ext cx="6143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C:\Users\Juius\AppData\Local\Microsoft\Windows\Temporary Internet Files\Content.IE5\VLLKQM0K\MCj043262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41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9" descr="C:\Users\Juius\AppData\Local\Microsoft\Windows\Temporary Internet Files\Content.IE5\VLLKQM0K\MCj0432629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257800"/>
            <a:ext cx="6397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6" descr="C:\Users\Juius\AppData\Local\Microsoft\Windows\Temporary Internet Files\Content.IE5\VLLKQM0K\MCj0349993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30693">
            <a:off x="3235325" y="5276850"/>
            <a:ext cx="4460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6" name="Straight Arrow Connector 13"/>
          <p:cNvCxnSpPr>
            <a:cxnSpLocks noChangeShapeType="1"/>
          </p:cNvCxnSpPr>
          <p:nvPr/>
        </p:nvCxnSpPr>
        <p:spPr bwMode="auto">
          <a:xfrm>
            <a:off x="3733800" y="5410200"/>
            <a:ext cx="457200" cy="1524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9707" name="Straight Arrow Connector 14"/>
          <p:cNvCxnSpPr>
            <a:cxnSpLocks noChangeShapeType="1"/>
          </p:cNvCxnSpPr>
          <p:nvPr/>
        </p:nvCxnSpPr>
        <p:spPr bwMode="auto">
          <a:xfrm>
            <a:off x="6400800" y="5562600"/>
            <a:ext cx="573088" cy="1270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708" name="TextBox 15"/>
          <p:cNvSpPr txBox="1">
            <a:spLocks noChangeArrowheads="1"/>
          </p:cNvSpPr>
          <p:nvPr/>
        </p:nvSpPr>
        <p:spPr bwMode="auto">
          <a:xfrm>
            <a:off x="2819400" y="6096000"/>
            <a:ext cx="2179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000" dirty="0">
                <a:solidFill>
                  <a:schemeClr val="bg1">
                    <a:lumMod val="95000"/>
                  </a:schemeClr>
                </a:solidFill>
              </a:rPr>
              <a:t>Mode 1:  Portable device obtains </a:t>
            </a:r>
          </a:p>
          <a:p>
            <a:r>
              <a:rPr lang="en-US" sz="1000" dirty="0">
                <a:solidFill>
                  <a:schemeClr val="bg1">
                    <a:lumMod val="95000"/>
                  </a:schemeClr>
                </a:solidFill>
              </a:rPr>
              <a:t>location/channels from fixed device</a:t>
            </a:r>
          </a:p>
        </p:txBody>
      </p:sp>
      <p:sp>
        <p:nvSpPr>
          <p:cNvPr id="29709" name="Rectangle 16"/>
          <p:cNvSpPr>
            <a:spLocks noChangeArrowheads="1"/>
          </p:cNvSpPr>
          <p:nvPr/>
        </p:nvSpPr>
        <p:spPr bwMode="auto">
          <a:xfrm>
            <a:off x="5384800" y="6096000"/>
            <a:ext cx="375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solidFill>
                  <a:schemeClr val="bg1">
                    <a:lumMod val="95000"/>
                  </a:schemeClr>
                </a:solidFill>
              </a:rPr>
              <a:t>Mode 2:  Portable device uses its </a:t>
            </a:r>
            <a:br>
              <a:rPr lang="en-US" sz="1000">
                <a:solidFill>
                  <a:schemeClr val="bg1">
                    <a:lumMod val="95000"/>
                  </a:schemeClr>
                </a:solidFill>
              </a:rPr>
            </a:br>
            <a:r>
              <a:rPr lang="en-US" sz="1000">
                <a:solidFill>
                  <a:schemeClr val="bg1">
                    <a:lumMod val="95000"/>
                  </a:schemeClr>
                </a:solidFill>
              </a:rPr>
              <a:t>own geolocation/data base access capability</a:t>
            </a:r>
          </a:p>
        </p:txBody>
      </p:sp>
      <p:cxnSp>
        <p:nvCxnSpPr>
          <p:cNvPr id="29710" name="Straight Arrow Connector 13"/>
          <p:cNvCxnSpPr>
            <a:cxnSpLocks noChangeShapeType="1"/>
          </p:cNvCxnSpPr>
          <p:nvPr/>
        </p:nvCxnSpPr>
        <p:spPr bwMode="auto">
          <a:xfrm>
            <a:off x="5181600" y="5105400"/>
            <a:ext cx="685800" cy="382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11" name="Straight Arrow Connector 13"/>
          <p:cNvCxnSpPr>
            <a:cxnSpLocks noChangeShapeType="1"/>
          </p:cNvCxnSpPr>
          <p:nvPr/>
        </p:nvCxnSpPr>
        <p:spPr bwMode="auto">
          <a:xfrm>
            <a:off x="2362200" y="5105400"/>
            <a:ext cx="2819400" cy="1588"/>
          </a:xfrm>
          <a:prstGeom prst="straightConnector1">
            <a:avLst/>
          </a:prstGeom>
          <a:noFill/>
          <a:ln w="1270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29712" name="Straight Arrow Connector 13"/>
          <p:cNvCxnSpPr>
            <a:cxnSpLocks noChangeShapeType="1"/>
          </p:cNvCxnSpPr>
          <p:nvPr/>
        </p:nvCxnSpPr>
        <p:spPr bwMode="auto">
          <a:xfrm>
            <a:off x="2362200" y="5486400"/>
            <a:ext cx="990600" cy="1588"/>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713" name="TextBox 33"/>
          <p:cNvSpPr txBox="1">
            <a:spLocks noChangeArrowheads="1"/>
          </p:cNvSpPr>
          <p:nvPr/>
        </p:nvSpPr>
        <p:spPr bwMode="auto">
          <a:xfrm>
            <a:off x="1371600" y="6172200"/>
            <a:ext cx="175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000" dirty="0">
                <a:solidFill>
                  <a:srgbClr val="F2F2F2"/>
                </a:solidFill>
              </a:rPr>
              <a:t>Data Base</a:t>
            </a:r>
          </a:p>
        </p:txBody>
      </p:sp>
      <p:pic>
        <p:nvPicPr>
          <p:cNvPr id="5" name="Picture 4"/>
          <p:cNvPicPr>
            <a:picLocks noChangeAspect="1"/>
          </p:cNvPicPr>
          <p:nvPr/>
        </p:nvPicPr>
        <p:blipFill>
          <a:blip r:embed="rId7"/>
          <a:stretch>
            <a:fillRect/>
          </a:stretch>
        </p:blipFill>
        <p:spPr>
          <a:xfrm>
            <a:off x="1371600" y="5257800"/>
            <a:ext cx="762000" cy="762000"/>
          </a:xfrm>
          <a:prstGeom prst="rect">
            <a:avLst/>
          </a:prstGeom>
        </p:spPr>
      </p:pic>
    </p:spTree>
    <p:extLst>
      <p:ext uri="{BB962C8B-B14F-4D97-AF65-F5344CB8AC3E}">
        <p14:creationId xmlns:p14="http://schemas.microsoft.com/office/powerpoint/2010/main" val="5116570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457200" y="1600200"/>
            <a:ext cx="6334661" cy="4525963"/>
          </a:xfrm>
        </p:spPr>
        <p:txBody>
          <a:bodyPr>
            <a:normAutofit fontScale="92500" lnSpcReduction="10000"/>
          </a:bodyPr>
          <a:lstStyle/>
          <a:p>
            <a:r>
              <a:rPr lang="en-US" dirty="0" smtClean="0"/>
              <a:t>Part 15 (“unlicensed”)</a:t>
            </a:r>
          </a:p>
          <a:p>
            <a:pPr lvl="1"/>
            <a:r>
              <a:rPr lang="en-US" dirty="0" smtClean="0"/>
              <a:t>since 1938</a:t>
            </a:r>
          </a:p>
          <a:p>
            <a:pPr lvl="1"/>
            <a:r>
              <a:rPr lang="en-US" dirty="0" smtClean="0"/>
              <a:t>major revision 1989</a:t>
            </a:r>
          </a:p>
          <a:p>
            <a:pPr lvl="2"/>
            <a:r>
              <a:rPr lang="en-US" dirty="0" smtClean="0"/>
              <a:t>higher frequencies</a:t>
            </a:r>
          </a:p>
          <a:p>
            <a:pPr lvl="2"/>
            <a:r>
              <a:rPr lang="en-US" dirty="0" smtClean="0"/>
              <a:t>unintentional, incidental, intentional</a:t>
            </a:r>
          </a:p>
          <a:p>
            <a:pPr lvl="2"/>
            <a:r>
              <a:rPr lang="en-US" dirty="0" smtClean="0"/>
              <a:t>authorized devices</a:t>
            </a:r>
          </a:p>
          <a:p>
            <a:pPr lvl="1"/>
            <a:r>
              <a:rPr lang="en-US" dirty="0" smtClean="0">
                <a:sym typeface="Wingdings"/>
              </a:rPr>
              <a:t> WiFi</a:t>
            </a:r>
          </a:p>
          <a:p>
            <a:r>
              <a:rPr lang="en-US" dirty="0" smtClean="0">
                <a:sym typeface="Wingdings"/>
              </a:rPr>
              <a:t>GPS in cell phones</a:t>
            </a:r>
          </a:p>
          <a:p>
            <a:pPr lvl="1"/>
            <a:r>
              <a:rPr lang="en-US" dirty="0" smtClean="0">
                <a:sym typeface="Wingdings"/>
              </a:rPr>
              <a:t>E911 rules</a:t>
            </a:r>
          </a:p>
          <a:p>
            <a:pPr lvl="1"/>
            <a:r>
              <a:rPr lang="en-US" dirty="0" smtClean="0">
                <a:sym typeface="Wingdings"/>
              </a:rPr>
              <a:t> location-based services</a:t>
            </a:r>
            <a:endParaRPr lang="en-US" dirty="0"/>
          </a:p>
        </p:txBody>
      </p:sp>
      <p:pic>
        <p:nvPicPr>
          <p:cNvPr id="4" name="Picture 3"/>
          <p:cNvPicPr>
            <a:picLocks noChangeAspect="1"/>
          </p:cNvPicPr>
          <p:nvPr/>
        </p:nvPicPr>
        <p:blipFill>
          <a:blip r:embed="rId3"/>
          <a:stretch>
            <a:fillRect/>
          </a:stretch>
        </p:blipFill>
        <p:spPr>
          <a:xfrm>
            <a:off x="6740360" y="1600200"/>
            <a:ext cx="1946440" cy="1402906"/>
          </a:xfrm>
          <a:prstGeom prst="rect">
            <a:avLst/>
          </a:prstGeom>
        </p:spPr>
      </p:pic>
      <p:pic>
        <p:nvPicPr>
          <p:cNvPr id="5" name="Picture 4" descr="explorem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861" y="3785525"/>
            <a:ext cx="1762661" cy="2937768"/>
          </a:xfrm>
          <a:prstGeom prst="rect">
            <a:avLst/>
          </a:prstGeom>
        </p:spPr>
      </p:pic>
    </p:spTree>
    <p:extLst>
      <p:ext uri="{BB962C8B-B14F-4D97-AF65-F5344CB8AC3E}">
        <p14:creationId xmlns:p14="http://schemas.microsoft.com/office/powerpoint/2010/main" val="3297956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Benefits of TV White Space</a:t>
            </a:r>
            <a:endParaRPr lang="en-US" dirty="0"/>
          </a:p>
        </p:txBody>
      </p:sp>
      <p:sp>
        <p:nvSpPr>
          <p:cNvPr id="86019" name="Content Placeholder 2"/>
          <p:cNvSpPr>
            <a:spLocks noGrp="1"/>
          </p:cNvSpPr>
          <p:nvPr>
            <p:ph idx="1"/>
          </p:nvPr>
        </p:nvSpPr>
        <p:spPr/>
        <p:txBody>
          <a:bodyPr>
            <a:normAutofit fontScale="77500" lnSpcReduction="20000"/>
          </a:bodyPr>
          <a:lstStyle/>
          <a:p>
            <a:r>
              <a:rPr lang="en-US" dirty="0" smtClean="0"/>
              <a:t>Prime spectrum</a:t>
            </a:r>
          </a:p>
          <a:p>
            <a:pPr lvl="1"/>
            <a:r>
              <a:rPr lang="en-US" dirty="0" smtClean="0"/>
              <a:t>Great propagation &amp; coverage</a:t>
            </a:r>
          </a:p>
          <a:p>
            <a:pPr lvl="1"/>
            <a:r>
              <a:rPr lang="en-US" dirty="0" smtClean="0"/>
              <a:t>High amounts in much of the USA</a:t>
            </a:r>
          </a:p>
          <a:p>
            <a:pPr lvl="1"/>
            <a:r>
              <a:rPr lang="en-US" dirty="0" smtClean="0"/>
              <a:t>Close to spectrum used by commercial wireless services </a:t>
            </a:r>
            <a:r>
              <a:rPr lang="en-US" dirty="0" smtClean="0">
                <a:sym typeface="Wingdings"/>
              </a:rPr>
              <a:t></a:t>
            </a:r>
            <a:r>
              <a:rPr lang="en-US" dirty="0" smtClean="0"/>
              <a:t> potential synergy</a:t>
            </a:r>
          </a:p>
          <a:p>
            <a:r>
              <a:rPr lang="en-US" dirty="0" smtClean="0"/>
              <a:t>New IEEE 802.22™ standard:</a:t>
            </a:r>
          </a:p>
          <a:p>
            <a:pPr lvl="1"/>
            <a:r>
              <a:rPr lang="en-US" dirty="0" smtClean="0"/>
              <a:t>Broadband wireless access over a large area up to 100 km</a:t>
            </a:r>
          </a:p>
          <a:p>
            <a:pPr lvl="1"/>
            <a:r>
              <a:rPr lang="en-US" dirty="0" smtClean="0"/>
              <a:t>Up to 29 Mb/s per TV channel</a:t>
            </a:r>
          </a:p>
          <a:p>
            <a:pPr lvl="1"/>
            <a:r>
              <a:rPr lang="en-US" dirty="0" smtClean="0"/>
              <a:t>Can increase data rate through use of multiple channels </a:t>
            </a:r>
          </a:p>
          <a:p>
            <a:r>
              <a:rPr lang="en-US" dirty="0" smtClean="0"/>
              <a:t>WiFi &amp; TVWS complementary:</a:t>
            </a:r>
          </a:p>
          <a:p>
            <a:pPr lvl="1"/>
            <a:r>
              <a:rPr lang="en-US" dirty="0" smtClean="0"/>
              <a:t>Wi-Fi has greater bandwidth but usage density is increasing</a:t>
            </a:r>
            <a:br>
              <a:rPr lang="en-US" dirty="0" smtClean="0"/>
            </a:br>
            <a:endParaRPr lang="en-US" dirty="0" smtClean="0"/>
          </a:p>
          <a:p>
            <a:endParaRPr lang="en-US" dirty="0"/>
          </a:p>
        </p:txBody>
      </p:sp>
    </p:spTree>
    <p:extLst>
      <p:ext uri="{BB962C8B-B14F-4D97-AF65-F5344CB8AC3E}">
        <p14:creationId xmlns:p14="http://schemas.microsoft.com/office/powerpoint/2010/main" val="18883996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options to reduce traffic</a:t>
            </a:r>
            <a:endParaRPr lang="en-US" dirty="0"/>
          </a:p>
        </p:txBody>
      </p:sp>
      <p:sp>
        <p:nvSpPr>
          <p:cNvPr id="3" name="Content Placeholder 2"/>
          <p:cNvSpPr>
            <a:spLocks noGrp="1"/>
          </p:cNvSpPr>
          <p:nvPr>
            <p:ph idx="1"/>
          </p:nvPr>
        </p:nvSpPr>
        <p:spPr>
          <a:xfrm>
            <a:off x="304801" y="1828800"/>
            <a:ext cx="5105399" cy="4208930"/>
          </a:xfrm>
        </p:spPr>
        <p:txBody>
          <a:bodyPr>
            <a:normAutofit fontScale="92500" lnSpcReduction="10000"/>
          </a:bodyPr>
          <a:lstStyle/>
          <a:p>
            <a:r>
              <a:rPr lang="en-US" dirty="0" smtClean="0"/>
              <a:t>Download video content during off-hours</a:t>
            </a:r>
          </a:p>
          <a:p>
            <a:pPr lvl="1"/>
            <a:r>
              <a:rPr lang="en-US" dirty="0" smtClean="0"/>
              <a:t>or defer software updates until WiFi is available</a:t>
            </a:r>
          </a:p>
          <a:p>
            <a:r>
              <a:rPr lang="en-US" dirty="0" smtClean="0"/>
              <a:t>Peer-to-peer distribution of popular content</a:t>
            </a:r>
          </a:p>
          <a:p>
            <a:r>
              <a:rPr lang="en-US" dirty="0" smtClean="0"/>
              <a:t>IP multicast (1-to-many) of live content</a:t>
            </a:r>
          </a:p>
          <a:p>
            <a:r>
              <a:rPr lang="en-US" dirty="0" smtClean="0"/>
              <a:t>Make apps less chatty</a:t>
            </a:r>
          </a:p>
        </p:txBody>
      </p:sp>
      <p:sp>
        <p:nvSpPr>
          <p:cNvPr id="4" name="Slide Number Placeholder 3"/>
          <p:cNvSpPr>
            <a:spLocks noGrp="1"/>
          </p:cNvSpPr>
          <p:nvPr>
            <p:ph type="sldNum" sz="quarter" idx="12"/>
          </p:nvPr>
        </p:nvSpPr>
        <p:spPr/>
        <p:txBody>
          <a:bodyPr/>
          <a:lstStyle/>
          <a:p>
            <a:fld id="{CD1E5F1B-EF34-674B-8F11-46925F2BD52D}" type="slidenum">
              <a:rPr lang="en-US" smtClean="0"/>
              <a:pPr/>
              <a:t>41</a:t>
            </a:fld>
            <a:endParaRPr lang="en-US"/>
          </a:p>
        </p:txBody>
      </p:sp>
      <p:pic>
        <p:nvPicPr>
          <p:cNvPr id="5" name="Picture 4"/>
          <p:cNvPicPr>
            <a:picLocks noChangeAspect="1"/>
          </p:cNvPicPr>
          <p:nvPr/>
        </p:nvPicPr>
        <p:blipFill>
          <a:blip r:embed="rId2"/>
          <a:stretch>
            <a:fillRect/>
          </a:stretch>
        </p:blipFill>
        <p:spPr>
          <a:xfrm>
            <a:off x="5503333" y="1752600"/>
            <a:ext cx="3632200" cy="2248236"/>
          </a:xfrm>
          <a:prstGeom prst="rect">
            <a:avLst/>
          </a:prstGeom>
        </p:spPr>
      </p:pic>
    </p:spTree>
    <p:extLst>
      <p:ext uri="{BB962C8B-B14F-4D97-AF65-F5344CB8AC3E}">
        <p14:creationId xmlns:p14="http://schemas.microsoft.com/office/powerpoint/2010/main" val="1152832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Outlook</a:t>
            </a:r>
            <a:endParaRPr lang="en-US" dirty="0"/>
          </a:p>
        </p:txBody>
      </p:sp>
      <p:sp>
        <p:nvSpPr>
          <p:cNvPr id="3" name="Content Placeholder 2"/>
          <p:cNvSpPr>
            <a:spLocks noGrp="1"/>
          </p:cNvSpPr>
          <p:nvPr>
            <p:ph idx="1"/>
          </p:nvPr>
        </p:nvSpPr>
        <p:spPr>
          <a:xfrm>
            <a:off x="762001" y="1828800"/>
            <a:ext cx="5181600" cy="4208930"/>
          </a:xfrm>
        </p:spPr>
        <p:txBody>
          <a:bodyPr/>
          <a:lstStyle/>
          <a:p>
            <a:r>
              <a:rPr lang="en-US" dirty="0" smtClean="0"/>
              <a:t>No single solution:</a:t>
            </a:r>
          </a:p>
          <a:p>
            <a:pPr lvl="1"/>
            <a:r>
              <a:rPr lang="en-US" dirty="0" smtClean="0"/>
              <a:t>reduce spectrum usage</a:t>
            </a:r>
          </a:p>
          <a:p>
            <a:pPr lvl="2"/>
            <a:r>
              <a:rPr lang="en-US" dirty="0" smtClean="0"/>
              <a:t>caching &amp; better modulation</a:t>
            </a:r>
          </a:p>
          <a:p>
            <a:pPr lvl="1"/>
            <a:r>
              <a:rPr lang="en-US" dirty="0" smtClean="0"/>
              <a:t>re-use spectrum</a:t>
            </a:r>
          </a:p>
          <a:p>
            <a:pPr lvl="1"/>
            <a:r>
              <a:rPr lang="en-US" dirty="0" smtClean="0"/>
              <a:t>re-cycle old spectrum</a:t>
            </a:r>
          </a:p>
          <a:p>
            <a:endParaRPr lang="en-US" dirty="0"/>
          </a:p>
        </p:txBody>
      </p:sp>
      <p:sp>
        <p:nvSpPr>
          <p:cNvPr id="4" name="Slide Number Placeholder 3"/>
          <p:cNvSpPr>
            <a:spLocks noGrp="1"/>
          </p:cNvSpPr>
          <p:nvPr>
            <p:ph type="sldNum" sz="quarter" idx="12"/>
          </p:nvPr>
        </p:nvSpPr>
        <p:spPr/>
        <p:txBody>
          <a:bodyPr/>
          <a:lstStyle/>
          <a:p>
            <a:fld id="{CD1E5F1B-EF34-674B-8F11-46925F2BD52D}" type="slidenum">
              <a:rPr lang="en-US" smtClean="0"/>
              <a:pPr/>
              <a:t>42</a:t>
            </a:fld>
            <a:endParaRPr lang="en-US"/>
          </a:p>
        </p:txBody>
      </p:sp>
      <p:pic>
        <p:nvPicPr>
          <p:cNvPr id="5" name="Picture 4"/>
          <p:cNvPicPr>
            <a:picLocks noChangeAspect="1"/>
          </p:cNvPicPr>
          <p:nvPr/>
        </p:nvPicPr>
        <p:blipFill>
          <a:blip r:embed="rId2"/>
          <a:stretch>
            <a:fillRect/>
          </a:stretch>
        </p:blipFill>
        <p:spPr>
          <a:xfrm>
            <a:off x="5675159" y="1676400"/>
            <a:ext cx="3485774" cy="2870200"/>
          </a:xfrm>
          <a:prstGeom prst="rect">
            <a:avLst/>
          </a:prstGeom>
        </p:spPr>
      </p:pic>
    </p:spTree>
    <p:extLst>
      <p:ext uri="{BB962C8B-B14F-4D97-AF65-F5344CB8AC3E}">
        <p14:creationId xmlns:p14="http://schemas.microsoft.com/office/powerpoint/2010/main" val="11965817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Measurements</a:t>
            </a:r>
            <a:endParaRPr lang="en-US" dirty="0">
              <a:solidFill>
                <a:srgbClr val="FF0000"/>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69971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History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FCC has an evolved schema in place to acquire and analyze data on legacy PSTN</a:t>
            </a:r>
          </a:p>
          <a:p>
            <a:pPr lvl="1"/>
            <a:r>
              <a:rPr lang="en-US" dirty="0" smtClean="0"/>
              <a:t>Broadband networks and the Internet have not been general focus of these study efforts</a:t>
            </a:r>
          </a:p>
          <a:p>
            <a:r>
              <a:rPr lang="en-US" dirty="0" smtClean="0"/>
              <a:t>More recent and evolving broadband interest</a:t>
            </a:r>
          </a:p>
          <a:p>
            <a:pPr lvl="1"/>
            <a:r>
              <a:rPr lang="en-US" dirty="0" smtClean="0"/>
              <a:t>Section 706 of Telecommunications Act, 1996, required annual report on availability of advanced telecommunications services to all Americans</a:t>
            </a:r>
          </a:p>
          <a:p>
            <a:pPr lvl="2"/>
            <a:r>
              <a:rPr lang="en-US" dirty="0" smtClean="0"/>
              <a:t>Resulted in information on deployment of broadband technology but not its performance</a:t>
            </a:r>
          </a:p>
          <a:p>
            <a:pPr lvl="1"/>
            <a:r>
              <a:rPr lang="en-US" dirty="0" smtClean="0"/>
              <a:t>FCC’s National Broadband Plan – March 2010</a:t>
            </a:r>
          </a:p>
          <a:p>
            <a:pPr lvl="2"/>
            <a:r>
              <a:rPr lang="en-US" dirty="0" smtClean="0"/>
              <a:t>Proposed performance measurements of broadband services delivered to consumer household</a:t>
            </a:r>
          </a:p>
          <a:p>
            <a:pPr lvl="2"/>
            <a:r>
              <a:rPr lang="en-US" dirty="0" smtClean="0"/>
              <a:t>Work plan evolved from recommendations of National Broadband Plan</a:t>
            </a:r>
            <a:endParaRPr lang="en-US" dirty="0"/>
          </a:p>
          <a:p>
            <a:pPr lvl="2">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Measurement Study</a:t>
            </a:r>
            <a:endParaRPr lang="en-US" dirty="0"/>
          </a:p>
        </p:txBody>
      </p:sp>
      <p:sp>
        <p:nvSpPr>
          <p:cNvPr id="3" name="Content Placeholder 2"/>
          <p:cNvSpPr>
            <a:spLocks noGrp="1"/>
          </p:cNvSpPr>
          <p:nvPr>
            <p:ph idx="1"/>
          </p:nvPr>
        </p:nvSpPr>
        <p:spPr/>
        <p:txBody>
          <a:bodyPr/>
          <a:lstStyle/>
          <a:p>
            <a:r>
              <a:rPr lang="en-US" dirty="0" smtClean="0"/>
              <a:t>First effort for Commission</a:t>
            </a:r>
          </a:p>
          <a:p>
            <a:r>
              <a:rPr lang="en-US" dirty="0" smtClean="0"/>
              <a:t>Sought high level of voluntary participation from stakeholders</a:t>
            </a:r>
          </a:p>
          <a:p>
            <a:pPr lvl="1"/>
            <a:r>
              <a:rPr lang="en-US" dirty="0" smtClean="0"/>
              <a:t>ISPs, academia, others</a:t>
            </a:r>
          </a:p>
          <a:p>
            <a:r>
              <a:rPr lang="en-US" dirty="0" smtClean="0"/>
              <a:t>Interactions shaped initial study</a:t>
            </a:r>
          </a:p>
          <a:p>
            <a:r>
              <a:rPr lang="en-US" dirty="0" smtClean="0"/>
              <a:t>Broadband measurement still work in progress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What Was Done</a:t>
            </a:r>
          </a:p>
        </p:txBody>
      </p:sp>
      <p:sp>
        <p:nvSpPr>
          <p:cNvPr id="34819" name="Rectangle 3"/>
          <p:cNvSpPr>
            <a:spLocks noGrp="1" noChangeArrowheads="1"/>
          </p:cNvSpPr>
          <p:nvPr>
            <p:ph type="body" idx="1"/>
          </p:nvPr>
        </p:nvSpPr>
        <p:spPr/>
        <p:txBody>
          <a:bodyPr/>
          <a:lstStyle/>
          <a:p>
            <a:pPr>
              <a:lnSpc>
                <a:spcPct val="90000"/>
              </a:lnSpc>
            </a:pPr>
            <a:r>
              <a:rPr lang="en-US" sz="2800" dirty="0"/>
              <a:t>Enlisted cooperation of 13 ISPs covering 86% of US Population</a:t>
            </a:r>
          </a:p>
          <a:p>
            <a:pPr>
              <a:lnSpc>
                <a:spcPct val="90000"/>
              </a:lnSpc>
            </a:pPr>
            <a:r>
              <a:rPr lang="en-US" sz="2800" dirty="0"/>
              <a:t>Enlisted cooperation of vendors, trade groups, universities and consumer groups</a:t>
            </a:r>
          </a:p>
          <a:p>
            <a:pPr>
              <a:lnSpc>
                <a:spcPct val="90000"/>
              </a:lnSpc>
            </a:pPr>
            <a:r>
              <a:rPr lang="en-US" sz="2800" dirty="0"/>
              <a:t>Agreement </a:t>
            </a:r>
            <a:r>
              <a:rPr lang="en-US" sz="2800" dirty="0" smtClean="0"/>
              <a:t>reached </a:t>
            </a:r>
            <a:r>
              <a:rPr lang="en-US" sz="2800" dirty="0"/>
              <a:t>on what to measure and how to measure it</a:t>
            </a:r>
          </a:p>
          <a:p>
            <a:pPr>
              <a:lnSpc>
                <a:spcPct val="90000"/>
              </a:lnSpc>
            </a:pPr>
            <a:r>
              <a:rPr lang="en-US" sz="2800" dirty="0"/>
              <a:t>Enrolled 9,000 consumers as participants</a:t>
            </a:r>
          </a:p>
          <a:p>
            <a:pPr lvl="1">
              <a:lnSpc>
                <a:spcPct val="90000"/>
              </a:lnSpc>
            </a:pPr>
            <a:r>
              <a:rPr lang="en-US" sz="2400" dirty="0" smtClean="0"/>
              <a:t>6,800 (7,782) </a:t>
            </a:r>
            <a:r>
              <a:rPr lang="en-US" sz="2400" dirty="0"/>
              <a:t>active during </a:t>
            </a:r>
            <a:r>
              <a:rPr lang="en-US" sz="2400" dirty="0" smtClean="0"/>
              <a:t>(2012) report </a:t>
            </a:r>
            <a:r>
              <a:rPr lang="en-US" sz="2400" dirty="0"/>
              <a:t>period</a:t>
            </a:r>
          </a:p>
          <a:p>
            <a:pPr lvl="1">
              <a:lnSpc>
                <a:spcPct val="90000"/>
              </a:lnSpc>
            </a:pPr>
            <a:r>
              <a:rPr lang="en-US" sz="2400" dirty="0"/>
              <a:t>A total of 9,000 active over the data collection period</a:t>
            </a:r>
          </a:p>
          <a:p>
            <a:pPr>
              <a:lnSpc>
                <a:spcPct val="90000"/>
              </a:lnSpc>
            </a:pPr>
            <a:r>
              <a:rPr lang="en-US" sz="2800" dirty="0"/>
              <a:t>Issued </a:t>
            </a:r>
            <a:r>
              <a:rPr lang="en-US" sz="2800" dirty="0" smtClean="0"/>
              <a:t>report August 2011 and July 2012</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What Was Released</a:t>
            </a:r>
          </a:p>
        </p:txBody>
      </p:sp>
      <p:sp>
        <p:nvSpPr>
          <p:cNvPr id="36867" name="Rectangle 3"/>
          <p:cNvSpPr>
            <a:spLocks noGrp="1" noChangeArrowheads="1"/>
          </p:cNvSpPr>
          <p:nvPr>
            <p:ph type="body" idx="1"/>
          </p:nvPr>
        </p:nvSpPr>
        <p:spPr/>
        <p:txBody>
          <a:bodyPr>
            <a:normAutofit lnSpcReduction="10000"/>
          </a:bodyPr>
          <a:lstStyle/>
          <a:p>
            <a:pPr>
              <a:lnSpc>
                <a:spcPct val="80000"/>
              </a:lnSpc>
            </a:pPr>
            <a:r>
              <a:rPr lang="en-US" sz="2400" dirty="0"/>
              <a:t>Measuring Broadband America Report</a:t>
            </a:r>
          </a:p>
          <a:p>
            <a:pPr lvl="1">
              <a:lnSpc>
                <a:spcPct val="80000"/>
              </a:lnSpc>
            </a:pPr>
            <a:r>
              <a:rPr lang="en-US" sz="2000" dirty="0"/>
              <a:t>Main Section describing conclusions and major results</a:t>
            </a:r>
          </a:p>
          <a:p>
            <a:pPr lvl="1">
              <a:lnSpc>
                <a:spcPct val="80000"/>
              </a:lnSpc>
            </a:pPr>
            <a:r>
              <a:rPr lang="en-US" sz="2000" dirty="0"/>
              <a:t>Technical Appendix describing tests and survey </a:t>
            </a:r>
            <a:r>
              <a:rPr lang="en-US" sz="2000" dirty="0" smtClean="0"/>
              <a:t> methodology</a:t>
            </a:r>
            <a:endParaRPr lang="en-US" sz="2000" dirty="0"/>
          </a:p>
          <a:p>
            <a:pPr>
              <a:lnSpc>
                <a:spcPct val="80000"/>
              </a:lnSpc>
            </a:pPr>
            <a:r>
              <a:rPr lang="en-US" sz="2400" dirty="0"/>
              <a:t>Spreadsheet providing standard statistical measures of all tests for all ISPs and speed tiers measured</a:t>
            </a:r>
          </a:p>
          <a:p>
            <a:pPr>
              <a:lnSpc>
                <a:spcPct val="80000"/>
              </a:lnSpc>
            </a:pPr>
            <a:r>
              <a:rPr lang="en-US" sz="2400" dirty="0"/>
              <a:t>March data set (report period) with 4B data elements from over 100M </a:t>
            </a:r>
            <a:r>
              <a:rPr lang="en-US" sz="2400" dirty="0" smtClean="0"/>
              <a:t>tests</a:t>
            </a:r>
            <a:endParaRPr lang="en-US" sz="2400" dirty="0"/>
          </a:p>
          <a:p>
            <a:pPr lvl="1">
              <a:lnSpc>
                <a:spcPct val="80000"/>
              </a:lnSpc>
            </a:pPr>
            <a:r>
              <a:rPr lang="en-US" sz="2000" dirty="0"/>
              <a:t>Data set presented as used with anomalies removed</a:t>
            </a:r>
          </a:p>
          <a:p>
            <a:pPr lvl="1">
              <a:lnSpc>
                <a:spcPct val="80000"/>
              </a:lnSpc>
            </a:pPr>
            <a:r>
              <a:rPr lang="en-US" sz="2000" dirty="0"/>
              <a:t>Documentation provided on how data set was processed</a:t>
            </a:r>
          </a:p>
          <a:p>
            <a:pPr>
              <a:lnSpc>
                <a:spcPct val="80000"/>
              </a:lnSpc>
            </a:pPr>
            <a:r>
              <a:rPr lang="en-US" sz="2400" dirty="0"/>
              <a:t>Data set from February thru June</a:t>
            </a:r>
          </a:p>
          <a:p>
            <a:pPr lvl="1">
              <a:lnSpc>
                <a:spcPct val="80000"/>
              </a:lnSpc>
            </a:pPr>
            <a:r>
              <a:rPr lang="en-US" sz="2000" dirty="0"/>
              <a:t>All data, as recorded</a:t>
            </a:r>
          </a:p>
          <a:p>
            <a:pPr>
              <a:lnSpc>
                <a:spcPct val="80000"/>
              </a:lnSpc>
            </a:pPr>
            <a:r>
              <a:rPr lang="en-US" sz="2400" dirty="0" smtClean="0"/>
              <a:t>Geocoded data on test points recently released</a:t>
            </a:r>
          </a:p>
          <a:p>
            <a:pPr>
              <a:lnSpc>
                <a:spcPct val="80000"/>
              </a:lnSpc>
            </a:pPr>
            <a:r>
              <a:rPr lang="en-US" sz="2400" dirty="0" smtClean="0"/>
              <a:t>Information </a:t>
            </a:r>
            <a:r>
              <a:rPr lang="en-US" sz="2400" dirty="0"/>
              <a:t>available at </a:t>
            </a:r>
            <a:r>
              <a:rPr lang="en-US" sz="2400" dirty="0">
                <a:hlinkClick r:id="rId3"/>
              </a:rPr>
              <a:t>http://www.fcc.gov/measuring-broadband-america</a:t>
            </a:r>
            <a:r>
              <a:rPr lang="en-US" sz="2400" dirty="0"/>
              <a:t> </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Measured</a:t>
            </a:r>
            <a:endParaRPr lang="en-US" dirty="0"/>
          </a:p>
        </p:txBody>
      </p:sp>
      <p:graphicFrame>
        <p:nvGraphicFramePr>
          <p:cNvPr id="8" name="Content Placeholder 7"/>
          <p:cNvGraphicFramePr>
            <a:graphicFrameLocks noGrp="1"/>
          </p:cNvGraphicFramePr>
          <p:nvPr>
            <p:ph idx="1"/>
          </p:nvPr>
        </p:nvGraphicFramePr>
        <p:xfrm>
          <a:off x="457200" y="1600200"/>
          <a:ext cx="8229600" cy="2966720"/>
        </p:xfrm>
        <a:graphic>
          <a:graphicData uri="http://schemas.openxmlformats.org/drawingml/2006/table">
            <a:tbl>
              <a:tblPr bandRow="1">
                <a:tableStyleId>{5C22544A-7EE6-4342-B048-85BDC9FD1C3A}</a:tableStyleId>
              </a:tblPr>
              <a:tblGrid>
                <a:gridCol w="4114800"/>
                <a:gridCol w="4114800"/>
              </a:tblGrid>
              <a:tr h="370840">
                <a:tc>
                  <a:txBody>
                    <a:bodyPr/>
                    <a:lstStyle/>
                    <a:p>
                      <a:r>
                        <a:rPr lang="en-US" dirty="0" smtClean="0"/>
                        <a:t>Sustained Download</a:t>
                      </a:r>
                      <a:endParaRPr lang="en-US" dirty="0"/>
                    </a:p>
                  </a:txBody>
                  <a:tcPr/>
                </a:tc>
                <a:tc>
                  <a:txBody>
                    <a:bodyPr/>
                    <a:lstStyle/>
                    <a:p>
                      <a:r>
                        <a:rPr lang="en-US" dirty="0" smtClean="0"/>
                        <a:t>Burst Download</a:t>
                      </a:r>
                      <a:endParaRPr lang="en-US" dirty="0"/>
                    </a:p>
                  </a:txBody>
                  <a:tcPr/>
                </a:tc>
              </a:tr>
              <a:tr h="370840">
                <a:tc>
                  <a:txBody>
                    <a:bodyPr/>
                    <a:lstStyle/>
                    <a:p>
                      <a:r>
                        <a:rPr lang="en-US" dirty="0" smtClean="0"/>
                        <a:t>Sustained Upload</a:t>
                      </a:r>
                      <a:endParaRPr lang="en-US" dirty="0"/>
                    </a:p>
                  </a:txBody>
                  <a:tcPr/>
                </a:tc>
                <a:tc>
                  <a:txBody>
                    <a:bodyPr/>
                    <a:lstStyle/>
                    <a:p>
                      <a:r>
                        <a:rPr lang="en-US" dirty="0" smtClean="0"/>
                        <a:t>Burst Upload</a:t>
                      </a:r>
                      <a:endParaRPr lang="en-US" dirty="0"/>
                    </a:p>
                  </a:txBody>
                  <a:tcPr/>
                </a:tc>
              </a:tr>
              <a:tr h="370840">
                <a:tc>
                  <a:txBody>
                    <a:bodyPr/>
                    <a:lstStyle/>
                    <a:p>
                      <a:r>
                        <a:rPr lang="en-US" dirty="0" smtClean="0"/>
                        <a:t>Web Browsing Download</a:t>
                      </a:r>
                      <a:endParaRPr lang="en-US" dirty="0"/>
                    </a:p>
                  </a:txBody>
                  <a:tcPr/>
                </a:tc>
                <a:tc>
                  <a:txBody>
                    <a:bodyPr/>
                    <a:lstStyle/>
                    <a:p>
                      <a:r>
                        <a:rPr lang="en-US" dirty="0" smtClean="0"/>
                        <a:t>UDP Latency</a:t>
                      </a:r>
                      <a:endParaRPr lang="en-US" dirty="0"/>
                    </a:p>
                  </a:txBody>
                  <a:tcPr/>
                </a:tc>
              </a:tr>
              <a:tr h="370840">
                <a:tc>
                  <a:txBody>
                    <a:bodyPr/>
                    <a:lstStyle/>
                    <a:p>
                      <a:r>
                        <a:rPr lang="en-US" dirty="0" smtClean="0"/>
                        <a:t>UDP Packet Loss</a:t>
                      </a:r>
                      <a:endParaRPr lang="en-US" dirty="0"/>
                    </a:p>
                  </a:txBody>
                  <a:tcPr/>
                </a:tc>
                <a:tc>
                  <a:txBody>
                    <a:bodyPr/>
                    <a:lstStyle/>
                    <a:p>
                      <a:r>
                        <a:rPr lang="en-US" dirty="0" smtClean="0"/>
                        <a:t>Video Streaming Measure</a:t>
                      </a:r>
                      <a:endParaRPr lang="en-US" dirty="0"/>
                    </a:p>
                  </a:txBody>
                  <a:tcPr/>
                </a:tc>
              </a:tr>
              <a:tr h="370840">
                <a:tc>
                  <a:txBody>
                    <a:bodyPr/>
                    <a:lstStyle/>
                    <a:p>
                      <a:r>
                        <a:rPr lang="en-US" dirty="0" smtClean="0"/>
                        <a:t>VoIP Measure</a:t>
                      </a:r>
                      <a:endParaRPr lang="en-US" dirty="0"/>
                    </a:p>
                  </a:txBody>
                  <a:tcPr/>
                </a:tc>
                <a:tc>
                  <a:txBody>
                    <a:bodyPr/>
                    <a:lstStyle/>
                    <a:p>
                      <a:r>
                        <a:rPr lang="en-US" dirty="0" smtClean="0"/>
                        <a:t>DNS Resolution</a:t>
                      </a:r>
                      <a:endParaRPr lang="en-US" dirty="0"/>
                    </a:p>
                  </a:txBody>
                  <a:tcPr/>
                </a:tc>
              </a:tr>
              <a:tr h="370840">
                <a:tc>
                  <a:txBody>
                    <a:bodyPr/>
                    <a:lstStyle/>
                    <a:p>
                      <a:r>
                        <a:rPr lang="en-US" dirty="0" smtClean="0"/>
                        <a:t>DNS Failures</a:t>
                      </a:r>
                      <a:endParaRPr lang="en-US" dirty="0"/>
                    </a:p>
                  </a:txBody>
                  <a:tcPr/>
                </a:tc>
                <a:tc>
                  <a:txBody>
                    <a:bodyPr/>
                    <a:lstStyle/>
                    <a:p>
                      <a:r>
                        <a:rPr lang="en-US" dirty="0" smtClean="0"/>
                        <a:t>ICMP</a:t>
                      </a:r>
                      <a:r>
                        <a:rPr lang="en-US" baseline="0" dirty="0" smtClean="0"/>
                        <a:t> Latency</a:t>
                      </a:r>
                      <a:endParaRPr lang="en-US" dirty="0"/>
                    </a:p>
                  </a:txBody>
                  <a:tcPr/>
                </a:tc>
              </a:tr>
              <a:tr h="370840">
                <a:tc>
                  <a:txBody>
                    <a:bodyPr/>
                    <a:lstStyle/>
                    <a:p>
                      <a:r>
                        <a:rPr lang="en-US" dirty="0" smtClean="0"/>
                        <a:t>ICMP Packet Loss</a:t>
                      </a:r>
                      <a:endParaRPr lang="en-US" dirty="0"/>
                    </a:p>
                  </a:txBody>
                  <a:tcPr/>
                </a:tc>
                <a:tc>
                  <a:txBody>
                    <a:bodyPr/>
                    <a:lstStyle/>
                    <a:p>
                      <a:r>
                        <a:rPr lang="en-US" dirty="0" smtClean="0"/>
                        <a:t>Latency Under Load</a:t>
                      </a:r>
                      <a:endParaRPr lang="en-US" dirty="0"/>
                    </a:p>
                  </a:txBody>
                  <a:tcPr/>
                </a:tc>
              </a:tr>
              <a:tr h="370840">
                <a:tc>
                  <a:txBody>
                    <a:bodyPr/>
                    <a:lstStyle/>
                    <a:p>
                      <a:r>
                        <a:rPr lang="en-US" dirty="0" smtClean="0"/>
                        <a:t>Total Bytes Downloaded</a:t>
                      </a:r>
                      <a:endParaRPr lang="en-US" dirty="0"/>
                    </a:p>
                  </a:txBody>
                  <a:tcPr/>
                </a:tc>
                <a:tc>
                  <a:txBody>
                    <a:bodyPr/>
                    <a:lstStyle/>
                    <a:p>
                      <a:r>
                        <a:rPr lang="en-US" dirty="0" smtClean="0"/>
                        <a:t>Total Bytes Uploaded</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49</a:t>
            </a:fld>
            <a:endParaRPr lang="en-US"/>
          </a:p>
        </p:txBody>
      </p:sp>
      <p:sp>
        <p:nvSpPr>
          <p:cNvPr id="4" name="Title 3"/>
          <p:cNvSpPr>
            <a:spLocks noGrp="1"/>
          </p:cNvSpPr>
          <p:nvPr>
            <p:ph type="title"/>
          </p:nvPr>
        </p:nvSpPr>
        <p:spPr/>
        <p:txBody>
          <a:bodyPr/>
          <a:lstStyle/>
          <a:p>
            <a:r>
              <a:rPr lang="en-US" dirty="0" smtClean="0"/>
              <a:t>MBA architecture</a:t>
            </a:r>
            <a:endParaRPr lang="en-US" dirty="0"/>
          </a:p>
        </p:txBody>
      </p:sp>
      <p:pic>
        <p:nvPicPr>
          <p:cNvPr id="6" name="Picture 5"/>
          <p:cNvPicPr>
            <a:picLocks noChangeAspect="1"/>
          </p:cNvPicPr>
          <p:nvPr/>
        </p:nvPicPr>
        <p:blipFill>
          <a:blip r:embed="rId2"/>
          <a:stretch>
            <a:fillRect/>
          </a:stretch>
        </p:blipFill>
        <p:spPr>
          <a:xfrm>
            <a:off x="1529379" y="1587499"/>
            <a:ext cx="6254400" cy="4662663"/>
          </a:xfrm>
          <a:prstGeom prst="rect">
            <a:avLst/>
          </a:prstGeom>
        </p:spPr>
      </p:pic>
    </p:spTree>
    <p:extLst>
      <p:ext uri="{BB962C8B-B14F-4D97-AF65-F5344CB8AC3E}">
        <p14:creationId xmlns:p14="http://schemas.microsoft.com/office/powerpoint/2010/main" val="155811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457200" y="1600200"/>
            <a:ext cx="4833910" cy="4525963"/>
          </a:xfrm>
        </p:spPr>
        <p:txBody>
          <a:bodyPr/>
          <a:lstStyle/>
          <a:p>
            <a:r>
              <a:rPr lang="en-US" dirty="0" smtClean="0"/>
              <a:t>Closed captioning</a:t>
            </a:r>
          </a:p>
          <a:p>
            <a:pPr lvl="1"/>
            <a:r>
              <a:rPr lang="en-US" dirty="0" smtClean="0"/>
              <a:t>initially, for Deaf and Hard of Hearing</a:t>
            </a:r>
          </a:p>
          <a:p>
            <a:pPr lvl="1"/>
            <a:r>
              <a:rPr lang="en-US" dirty="0" smtClean="0"/>
              <a:t>migrated to</a:t>
            </a:r>
          </a:p>
          <a:p>
            <a:pPr lvl="2"/>
            <a:r>
              <a:rPr lang="en-US" dirty="0" smtClean="0"/>
              <a:t>airports</a:t>
            </a:r>
          </a:p>
          <a:p>
            <a:pPr lvl="2"/>
            <a:r>
              <a:rPr lang="en-US" dirty="0" smtClean="0"/>
              <a:t>doctor’s offices</a:t>
            </a:r>
          </a:p>
          <a:p>
            <a:pPr lvl="2"/>
            <a:r>
              <a:rPr lang="en-US" dirty="0" smtClean="0"/>
              <a:t>sports bars</a:t>
            </a:r>
          </a:p>
          <a:p>
            <a:pPr lvl="1"/>
            <a:r>
              <a:rPr lang="en-US" dirty="0" smtClean="0"/>
              <a:t>enables text-based retrieval</a:t>
            </a:r>
          </a:p>
          <a:p>
            <a:pPr lvl="1"/>
            <a:endParaRPr lang="en-US" dirty="0" smtClean="0"/>
          </a:p>
          <a:p>
            <a:pPr lvl="2"/>
            <a:endParaRPr lang="en-US" dirty="0" smtClean="0"/>
          </a:p>
        </p:txBody>
      </p:sp>
      <p:pic>
        <p:nvPicPr>
          <p:cNvPr id="4" name="Picture 3"/>
          <p:cNvPicPr>
            <a:picLocks noChangeAspect="1"/>
          </p:cNvPicPr>
          <p:nvPr/>
        </p:nvPicPr>
        <p:blipFill>
          <a:blip r:embed="rId2"/>
          <a:stretch>
            <a:fillRect/>
          </a:stretch>
        </p:blipFill>
        <p:spPr>
          <a:xfrm>
            <a:off x="6137641" y="1421148"/>
            <a:ext cx="2717800" cy="1231900"/>
          </a:xfrm>
          <a:prstGeom prst="rect">
            <a:avLst/>
          </a:prstGeom>
        </p:spPr>
      </p:pic>
      <p:pic>
        <p:nvPicPr>
          <p:cNvPr id="5" name="Picture 4"/>
          <p:cNvPicPr>
            <a:picLocks noChangeAspect="1"/>
          </p:cNvPicPr>
          <p:nvPr/>
        </p:nvPicPr>
        <p:blipFill>
          <a:blip r:embed="rId3"/>
          <a:stretch>
            <a:fillRect/>
          </a:stretch>
        </p:blipFill>
        <p:spPr>
          <a:xfrm>
            <a:off x="5892800" y="3429000"/>
            <a:ext cx="3251200" cy="1828800"/>
          </a:xfrm>
          <a:prstGeom prst="rect">
            <a:avLst/>
          </a:prstGeom>
        </p:spPr>
      </p:pic>
      <p:pic>
        <p:nvPicPr>
          <p:cNvPr id="6" name="Picture 5"/>
          <p:cNvPicPr>
            <a:picLocks noChangeAspect="1"/>
          </p:cNvPicPr>
          <p:nvPr/>
        </p:nvPicPr>
        <p:blipFill>
          <a:blip r:embed="rId4"/>
          <a:stretch>
            <a:fillRect/>
          </a:stretch>
        </p:blipFill>
        <p:spPr>
          <a:xfrm>
            <a:off x="4385041" y="4358172"/>
            <a:ext cx="3505200" cy="2324100"/>
          </a:xfrm>
          <a:prstGeom prst="rect">
            <a:avLst/>
          </a:prstGeom>
        </p:spPr>
      </p:pic>
    </p:spTree>
    <p:extLst>
      <p:ext uri="{BB962C8B-B14F-4D97-AF65-F5344CB8AC3E}">
        <p14:creationId xmlns:p14="http://schemas.microsoft.com/office/powerpoint/2010/main" val="310625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50</a:t>
            </a:fld>
            <a:endParaRPr lang="en-US"/>
          </a:p>
        </p:txBody>
      </p:sp>
      <p:sp>
        <p:nvSpPr>
          <p:cNvPr id="4" name="Title 3"/>
          <p:cNvSpPr>
            <a:spLocks noGrp="1"/>
          </p:cNvSpPr>
          <p:nvPr>
            <p:ph type="title"/>
          </p:nvPr>
        </p:nvSpPr>
        <p:spPr/>
        <p:txBody>
          <a:bodyPr/>
          <a:lstStyle/>
          <a:p>
            <a:r>
              <a:rPr lang="en-US" dirty="0" smtClean="0"/>
              <a:t>Advertised vs. actual</a:t>
            </a:r>
            <a:endParaRPr lang="en-US" dirty="0"/>
          </a:p>
        </p:txBody>
      </p:sp>
      <p:pic>
        <p:nvPicPr>
          <p:cNvPr id="5" name="Picture 4"/>
          <p:cNvPicPr>
            <a:picLocks noChangeAspect="1"/>
          </p:cNvPicPr>
          <p:nvPr/>
        </p:nvPicPr>
        <p:blipFill>
          <a:blip r:embed="rId2"/>
          <a:stretch>
            <a:fillRect/>
          </a:stretch>
        </p:blipFill>
        <p:spPr>
          <a:xfrm>
            <a:off x="581421" y="1631910"/>
            <a:ext cx="7722313" cy="4218841"/>
          </a:xfrm>
          <a:prstGeom prst="rect">
            <a:avLst/>
          </a:prstGeom>
        </p:spPr>
      </p:pic>
    </p:spTree>
    <p:extLst>
      <p:ext uri="{BB962C8B-B14F-4D97-AF65-F5344CB8AC3E}">
        <p14:creationId xmlns:p14="http://schemas.microsoft.com/office/powerpoint/2010/main" val="3743678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51</a:t>
            </a:fld>
            <a:endParaRPr lang="en-US"/>
          </a:p>
        </p:txBody>
      </p:sp>
      <p:sp>
        <p:nvSpPr>
          <p:cNvPr id="4" name="Title 3"/>
          <p:cNvSpPr>
            <a:spLocks noGrp="1"/>
          </p:cNvSpPr>
          <p:nvPr>
            <p:ph type="title"/>
          </p:nvPr>
        </p:nvSpPr>
        <p:spPr/>
        <p:txBody>
          <a:bodyPr/>
          <a:lstStyle/>
          <a:p>
            <a:r>
              <a:rPr lang="en-US" dirty="0" smtClean="0"/>
              <a:t>Latency by technology</a:t>
            </a:r>
            <a:endParaRPr lang="en-US" dirty="0"/>
          </a:p>
        </p:txBody>
      </p:sp>
      <p:pic>
        <p:nvPicPr>
          <p:cNvPr id="5" name="Picture 4"/>
          <p:cNvPicPr>
            <a:picLocks noChangeAspect="1"/>
          </p:cNvPicPr>
          <p:nvPr/>
        </p:nvPicPr>
        <p:blipFill>
          <a:blip r:embed="rId2"/>
          <a:stretch>
            <a:fillRect/>
          </a:stretch>
        </p:blipFill>
        <p:spPr>
          <a:xfrm>
            <a:off x="756360" y="1851239"/>
            <a:ext cx="7888449" cy="3962570"/>
          </a:xfrm>
          <a:prstGeom prst="rect">
            <a:avLst/>
          </a:prstGeom>
        </p:spPr>
      </p:pic>
    </p:spTree>
    <p:extLst>
      <p:ext uri="{BB962C8B-B14F-4D97-AF65-F5344CB8AC3E}">
        <p14:creationId xmlns:p14="http://schemas.microsoft.com/office/powerpoint/2010/main" val="1883446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52</a:t>
            </a:fld>
            <a:endParaRPr lang="en-US"/>
          </a:p>
        </p:txBody>
      </p:sp>
      <p:sp>
        <p:nvSpPr>
          <p:cNvPr id="4" name="Title 3"/>
          <p:cNvSpPr>
            <a:spLocks noGrp="1"/>
          </p:cNvSpPr>
          <p:nvPr>
            <p:ph type="title"/>
          </p:nvPr>
        </p:nvSpPr>
        <p:spPr/>
        <p:txBody>
          <a:bodyPr/>
          <a:lstStyle/>
          <a:p>
            <a:r>
              <a:rPr lang="en-US" dirty="0" smtClean="0"/>
              <a:t>Data usage</a:t>
            </a:r>
            <a:endParaRPr lang="en-US" dirty="0"/>
          </a:p>
        </p:txBody>
      </p:sp>
      <p:pic>
        <p:nvPicPr>
          <p:cNvPr id="5" name="Picture 4"/>
          <p:cNvPicPr>
            <a:picLocks noChangeAspect="1"/>
          </p:cNvPicPr>
          <p:nvPr/>
        </p:nvPicPr>
        <p:blipFill>
          <a:blip r:embed="rId2"/>
          <a:stretch>
            <a:fillRect/>
          </a:stretch>
        </p:blipFill>
        <p:spPr>
          <a:xfrm>
            <a:off x="1278152" y="1652410"/>
            <a:ext cx="6891885" cy="3916608"/>
          </a:xfrm>
          <a:prstGeom prst="rect">
            <a:avLst/>
          </a:prstGeom>
        </p:spPr>
      </p:pic>
    </p:spTree>
    <p:extLst>
      <p:ext uri="{BB962C8B-B14F-4D97-AF65-F5344CB8AC3E}">
        <p14:creationId xmlns:p14="http://schemas.microsoft.com/office/powerpoint/2010/main" val="451164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Cable/Telco Tussle</a:t>
            </a:r>
          </a:p>
        </p:txBody>
      </p:sp>
      <p:sp>
        <p:nvSpPr>
          <p:cNvPr id="53251" name="Rectangle 3"/>
          <p:cNvSpPr>
            <a:spLocks noGrp="1" noChangeArrowheads="1"/>
          </p:cNvSpPr>
          <p:nvPr>
            <p:ph type="body" idx="1"/>
          </p:nvPr>
        </p:nvSpPr>
        <p:spPr/>
        <p:txBody>
          <a:bodyPr/>
          <a:lstStyle/>
          <a:p>
            <a:pPr>
              <a:lnSpc>
                <a:spcPct val="90000"/>
              </a:lnSpc>
            </a:pPr>
            <a:r>
              <a:rPr lang="en-US" sz="2400" dirty="0"/>
              <a:t>Some Cable companies advertise burst speed</a:t>
            </a:r>
          </a:p>
          <a:p>
            <a:pPr lvl="1">
              <a:lnSpc>
                <a:spcPct val="90000"/>
              </a:lnSpc>
            </a:pPr>
            <a:r>
              <a:rPr lang="en-US" sz="2000" dirty="0"/>
              <a:t>Quota based technique providing temporary speed increase of &lt; 15 seconds</a:t>
            </a:r>
          </a:p>
          <a:p>
            <a:pPr lvl="2">
              <a:lnSpc>
                <a:spcPct val="90000"/>
              </a:lnSpc>
            </a:pPr>
            <a:r>
              <a:rPr lang="en-US" sz="1800" dirty="0"/>
              <a:t>Also affected by other household activity</a:t>
            </a:r>
          </a:p>
          <a:p>
            <a:pPr lvl="1">
              <a:lnSpc>
                <a:spcPct val="90000"/>
              </a:lnSpc>
            </a:pPr>
            <a:r>
              <a:rPr lang="en-US" sz="2000" dirty="0"/>
              <a:t>Can’t be applied generally to DSL where sync rate often limiting factor</a:t>
            </a:r>
          </a:p>
          <a:p>
            <a:pPr lvl="1">
              <a:lnSpc>
                <a:spcPct val="90000"/>
              </a:lnSpc>
            </a:pPr>
            <a:r>
              <a:rPr lang="en-US" sz="2000" dirty="0"/>
              <a:t>Marginal value to fiber where each subscriber has potentially available 37 Mb/s to 75 Mb/s provisioned bandwidth</a:t>
            </a:r>
          </a:p>
          <a:p>
            <a:pPr>
              <a:lnSpc>
                <a:spcPct val="90000"/>
              </a:lnSpc>
            </a:pPr>
            <a:r>
              <a:rPr lang="en-US" sz="2400" dirty="0"/>
              <a:t>Compromise to measure both burst and sustained speed</a:t>
            </a:r>
          </a:p>
          <a:p>
            <a:pPr>
              <a:lnSpc>
                <a:spcPct val="90000"/>
              </a:lnSpc>
            </a:pPr>
            <a:r>
              <a:rPr lang="en-US" sz="2400" dirty="0"/>
              <a:t>Burst speed does have some potential to improve browsing, gaming and like applications</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Reliability</a:t>
            </a:r>
          </a:p>
        </p:txBody>
      </p:sp>
      <p:sp>
        <p:nvSpPr>
          <p:cNvPr id="74755" name="Rectangle 3"/>
          <p:cNvSpPr>
            <a:spLocks noGrp="1" noChangeArrowheads="1"/>
          </p:cNvSpPr>
          <p:nvPr>
            <p:ph type="body" idx="1"/>
          </p:nvPr>
        </p:nvSpPr>
        <p:spPr/>
        <p:txBody>
          <a:bodyPr/>
          <a:lstStyle/>
          <a:p>
            <a:pPr>
              <a:lnSpc>
                <a:spcPct val="90000"/>
              </a:lnSpc>
            </a:pPr>
            <a:r>
              <a:rPr lang="en-US" sz="2800" dirty="0"/>
              <a:t>Packet loss rate &lt; 1%</a:t>
            </a:r>
          </a:p>
          <a:p>
            <a:pPr>
              <a:lnSpc>
                <a:spcPct val="90000"/>
              </a:lnSpc>
            </a:pPr>
            <a:r>
              <a:rPr lang="en-US" sz="2800" dirty="0"/>
              <a:t>Correlation between peak periods and packet loss</a:t>
            </a:r>
          </a:p>
          <a:p>
            <a:pPr lvl="1">
              <a:lnSpc>
                <a:spcPct val="90000"/>
              </a:lnSpc>
            </a:pPr>
            <a:r>
              <a:rPr lang="en-US" sz="2400" dirty="0"/>
              <a:t>Higher loss during peak hours</a:t>
            </a:r>
          </a:p>
          <a:p>
            <a:pPr>
              <a:lnSpc>
                <a:spcPct val="90000"/>
              </a:lnSpc>
            </a:pPr>
            <a:r>
              <a:rPr lang="en-US" sz="2800" dirty="0"/>
              <a:t>Most companies during peak experience &lt; .4% packet loss</a:t>
            </a:r>
          </a:p>
          <a:p>
            <a:pPr>
              <a:lnSpc>
                <a:spcPct val="90000"/>
              </a:lnSpc>
            </a:pPr>
            <a:r>
              <a:rPr lang="en-US" sz="2800" dirty="0"/>
              <a:t>Worst case seen during March .8%</a:t>
            </a:r>
          </a:p>
          <a:p>
            <a:pPr>
              <a:lnSpc>
                <a:spcPct val="90000"/>
              </a:lnSpc>
            </a:pPr>
            <a:r>
              <a:rPr lang="en-US" sz="2800" dirty="0"/>
              <a:t>Data from other periods may have numbers in excess of 1% (Georgia Tech)</a:t>
            </a:r>
          </a:p>
          <a:p>
            <a:pPr>
              <a:lnSpc>
                <a:spcPct val="90000"/>
              </a:lnSpc>
            </a:pPr>
            <a:r>
              <a:rPr lang="en-US" sz="2800" dirty="0"/>
              <a:t>1% packet loss often cited as video threshold</a:t>
            </a:r>
          </a:p>
          <a:p>
            <a:pPr>
              <a:lnSpc>
                <a:spcPct val="90000"/>
              </a:lnSpc>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sz="4000" dirty="0"/>
              <a:t>Web Page Downloading</a:t>
            </a:r>
            <a:br>
              <a:rPr lang="en-US" sz="4000" dirty="0"/>
            </a:br>
            <a:r>
              <a:rPr lang="en-US" sz="4000" dirty="0"/>
              <a:t>Canary in the Coal Mine?</a:t>
            </a:r>
          </a:p>
        </p:txBody>
      </p:sp>
      <p:sp>
        <p:nvSpPr>
          <p:cNvPr id="64515" name="Rectangle 3"/>
          <p:cNvSpPr>
            <a:spLocks noGrp="1" noChangeArrowheads="1"/>
          </p:cNvSpPr>
          <p:nvPr>
            <p:ph type="body" idx="1"/>
          </p:nvPr>
        </p:nvSpPr>
        <p:spPr/>
        <p:txBody>
          <a:bodyPr/>
          <a:lstStyle/>
          <a:p>
            <a:pPr>
              <a:lnSpc>
                <a:spcPct val="90000"/>
              </a:lnSpc>
            </a:pPr>
            <a:r>
              <a:rPr lang="en-US" sz="2400" dirty="0"/>
              <a:t>Performance seems to top out after 10 Mbps</a:t>
            </a:r>
          </a:p>
          <a:p>
            <a:pPr>
              <a:lnSpc>
                <a:spcPct val="90000"/>
              </a:lnSpc>
            </a:pPr>
            <a:r>
              <a:rPr lang="en-US" sz="2400" dirty="0"/>
              <a:t>Many possible explanations</a:t>
            </a:r>
          </a:p>
          <a:p>
            <a:pPr lvl="1">
              <a:lnSpc>
                <a:spcPct val="90000"/>
              </a:lnSpc>
            </a:pPr>
            <a:r>
              <a:rPr lang="en-US" sz="2000" dirty="0"/>
              <a:t>Latency, server loading, household platform limitations, etc.</a:t>
            </a:r>
          </a:p>
          <a:p>
            <a:pPr>
              <a:lnSpc>
                <a:spcPct val="90000"/>
              </a:lnSpc>
            </a:pPr>
            <a:r>
              <a:rPr lang="en-US" sz="2400" dirty="0"/>
              <a:t>However, discussions with Georgia Tech indicate that they have seen similar performance issues</a:t>
            </a:r>
          </a:p>
          <a:p>
            <a:pPr>
              <a:lnSpc>
                <a:spcPct val="90000"/>
              </a:lnSpc>
            </a:pPr>
            <a:r>
              <a:rPr lang="en-US" sz="2400" dirty="0"/>
              <a:t>Discussion with Ofcom and others suggest that globally, full benefits of higher line rates not being realized AT PRESENT</a:t>
            </a:r>
          </a:p>
          <a:p>
            <a:pPr>
              <a:lnSpc>
                <a:spcPct val="90000"/>
              </a:lnSpc>
            </a:pPr>
            <a:r>
              <a:rPr lang="en-US" sz="2400" dirty="0"/>
              <a:t>Higher ISP speed may challenge industry to examine performance bottlenecks</a:t>
            </a:r>
          </a:p>
          <a:p>
            <a:pPr>
              <a:lnSpc>
                <a:spcPct val="90000"/>
              </a:lnSpc>
            </a:pPr>
            <a:r>
              <a:rPr lang="en-US" sz="2400" dirty="0"/>
              <a:t>More data needed</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Unknowns</a:t>
            </a:r>
          </a:p>
        </p:txBody>
      </p:sp>
      <p:sp>
        <p:nvSpPr>
          <p:cNvPr id="70659" name="Rectangle 3"/>
          <p:cNvSpPr>
            <a:spLocks noGrp="1" noChangeArrowheads="1"/>
          </p:cNvSpPr>
          <p:nvPr>
            <p:ph type="body" idx="1"/>
          </p:nvPr>
        </p:nvSpPr>
        <p:spPr/>
        <p:txBody>
          <a:bodyPr/>
          <a:lstStyle/>
          <a:p>
            <a:r>
              <a:rPr lang="en-US" dirty="0"/>
              <a:t>Report measured ISP performance and not end to end</a:t>
            </a:r>
          </a:p>
          <a:p>
            <a:r>
              <a:rPr lang="en-US" dirty="0"/>
              <a:t>In-home contributions unknown but being looked at elsewhere (France)</a:t>
            </a:r>
          </a:p>
          <a:p>
            <a:r>
              <a:rPr lang="en-US" dirty="0"/>
              <a:t>Contributions of other network elements not correlated</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57</a:t>
            </a:fld>
            <a:endParaRPr lang="en-US"/>
          </a:p>
        </p:txBody>
      </p:sp>
      <p:sp>
        <p:nvSpPr>
          <p:cNvPr id="4" name="Title 3"/>
          <p:cNvSpPr>
            <a:spLocks noGrp="1"/>
          </p:cNvSpPr>
          <p:nvPr>
            <p:ph type="title"/>
          </p:nvPr>
        </p:nvSpPr>
        <p:spPr/>
        <p:txBody>
          <a:bodyPr/>
          <a:lstStyle/>
          <a:p>
            <a:r>
              <a:rPr lang="en-US" dirty="0" smtClean="0"/>
              <a:t>Broadband adoption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21121606"/>
              </p:ext>
            </p:extLst>
          </p:nvPr>
        </p:nvGraphicFramePr>
        <p:xfrm>
          <a:off x="605965" y="3915000"/>
          <a:ext cx="8260707" cy="1944708"/>
        </p:xfrm>
        <a:graphic>
          <a:graphicData uri="http://schemas.openxmlformats.org/presentationml/2006/ole">
            <mc:AlternateContent xmlns:mc="http://schemas.openxmlformats.org/markup-compatibility/2006">
              <mc:Choice xmlns:v="urn:schemas-microsoft-com:vml" Requires="v">
                <p:oleObj spid="_x0000_s1027" name="Document" r:id="rId3" imgW="6096000" imgH="1435100" progId="Word.Document.12">
                  <p:embed/>
                </p:oleObj>
              </mc:Choice>
              <mc:Fallback>
                <p:oleObj name="Document" r:id="rId3" imgW="6096000" imgH="1435100" progId="Word.Document.12">
                  <p:embed/>
                  <p:pic>
                    <p:nvPicPr>
                      <p:cNvPr id="0" name=""/>
                      <p:cNvPicPr/>
                      <p:nvPr/>
                    </p:nvPicPr>
                    <p:blipFill>
                      <a:blip r:embed="rId4"/>
                      <a:stretch>
                        <a:fillRect/>
                      </a:stretch>
                    </p:blipFill>
                    <p:spPr>
                      <a:xfrm>
                        <a:off x="605965" y="3915000"/>
                        <a:ext cx="8260707" cy="194470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62206063"/>
              </p:ext>
            </p:extLst>
          </p:nvPr>
        </p:nvGraphicFramePr>
        <p:xfrm>
          <a:off x="973179" y="1538884"/>
          <a:ext cx="7549236" cy="2028857"/>
        </p:xfrm>
        <a:graphic>
          <a:graphicData uri="http://schemas.openxmlformats.org/presentationml/2006/ole">
            <mc:AlternateContent xmlns:mc="http://schemas.openxmlformats.org/markup-compatibility/2006">
              <mc:Choice xmlns:v="urn:schemas-microsoft-com:vml" Requires="v">
                <p:oleObj spid="_x0000_s1028" name="Document" r:id="rId5" imgW="6096000" imgH="1638300" progId="Word.Document.12">
                  <p:embed/>
                </p:oleObj>
              </mc:Choice>
              <mc:Fallback>
                <p:oleObj name="Document" r:id="rId5" imgW="6096000" imgH="1638300" progId="Word.Document.12">
                  <p:embed/>
                  <p:pic>
                    <p:nvPicPr>
                      <p:cNvPr id="0" name=""/>
                      <p:cNvPicPr/>
                      <p:nvPr/>
                    </p:nvPicPr>
                    <p:blipFill>
                      <a:blip r:embed="rId6"/>
                      <a:stretch>
                        <a:fillRect/>
                      </a:stretch>
                    </p:blipFill>
                    <p:spPr>
                      <a:xfrm>
                        <a:off x="973179" y="1538884"/>
                        <a:ext cx="7549236" cy="2028857"/>
                      </a:xfrm>
                      <a:prstGeom prst="rect">
                        <a:avLst/>
                      </a:prstGeom>
                    </p:spPr>
                  </p:pic>
                </p:oleObj>
              </mc:Fallback>
            </mc:AlternateContent>
          </a:graphicData>
        </a:graphic>
      </p:graphicFrame>
      <p:sp>
        <p:nvSpPr>
          <p:cNvPr id="7" name="TextBox 6"/>
          <p:cNvSpPr txBox="1"/>
          <p:nvPr/>
        </p:nvSpPr>
        <p:spPr>
          <a:xfrm>
            <a:off x="0" y="6430622"/>
            <a:ext cx="4851809" cy="369332"/>
          </a:xfrm>
          <a:prstGeom prst="rect">
            <a:avLst/>
          </a:prstGeom>
          <a:noFill/>
        </p:spPr>
        <p:txBody>
          <a:bodyPr wrap="none" rtlCol="0">
            <a:spAutoFit/>
          </a:bodyPr>
          <a:lstStyle/>
          <a:p>
            <a:r>
              <a:rPr lang="en-US" dirty="0" smtClean="0"/>
              <a:t>Eighth Broadband Progress Report, August 2012</a:t>
            </a:r>
            <a:endParaRPr lang="en-US" dirty="0"/>
          </a:p>
        </p:txBody>
      </p:sp>
    </p:spTree>
    <p:extLst>
      <p:ext uri="{BB962C8B-B14F-4D97-AF65-F5344CB8AC3E}">
        <p14:creationId xmlns:p14="http://schemas.microsoft.com/office/powerpoint/2010/main" val="829810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58</a:t>
            </a:fld>
            <a:endParaRPr lang="en-US"/>
          </a:p>
        </p:txBody>
      </p:sp>
      <p:sp>
        <p:nvSpPr>
          <p:cNvPr id="4" name="Title 3"/>
          <p:cNvSpPr>
            <a:spLocks noGrp="1"/>
          </p:cNvSpPr>
          <p:nvPr>
            <p:ph type="title"/>
          </p:nvPr>
        </p:nvSpPr>
        <p:spPr/>
        <p:txBody>
          <a:bodyPr/>
          <a:lstStyle/>
          <a:p>
            <a:r>
              <a:rPr lang="en-US" dirty="0" smtClean="0"/>
              <a:t>Access to broadband</a:t>
            </a:r>
            <a:endParaRPr lang="en-US" dirty="0"/>
          </a:p>
        </p:txBody>
      </p:sp>
      <p:pic>
        <p:nvPicPr>
          <p:cNvPr id="5" name="Picture 4"/>
          <p:cNvPicPr>
            <a:picLocks noChangeAspect="1"/>
          </p:cNvPicPr>
          <p:nvPr/>
        </p:nvPicPr>
        <p:blipFill>
          <a:blip r:embed="rId2"/>
          <a:stretch>
            <a:fillRect/>
          </a:stretch>
        </p:blipFill>
        <p:spPr>
          <a:xfrm>
            <a:off x="1088869" y="1866900"/>
            <a:ext cx="7036660" cy="4161102"/>
          </a:xfrm>
          <a:prstGeom prst="rect">
            <a:avLst/>
          </a:prstGeom>
        </p:spPr>
      </p:pic>
      <p:sp>
        <p:nvSpPr>
          <p:cNvPr id="6" name="TextBox 5"/>
          <p:cNvSpPr txBox="1"/>
          <p:nvPr/>
        </p:nvSpPr>
        <p:spPr>
          <a:xfrm>
            <a:off x="0" y="6430622"/>
            <a:ext cx="4851809" cy="369332"/>
          </a:xfrm>
          <a:prstGeom prst="rect">
            <a:avLst/>
          </a:prstGeom>
          <a:noFill/>
        </p:spPr>
        <p:txBody>
          <a:bodyPr wrap="none" rtlCol="0">
            <a:spAutoFit/>
          </a:bodyPr>
          <a:lstStyle/>
          <a:p>
            <a:r>
              <a:rPr lang="en-US" dirty="0" smtClean="0"/>
              <a:t>Eighth Broadband Progress Report, August 2012</a:t>
            </a:r>
            <a:endParaRPr lang="en-US" dirty="0"/>
          </a:p>
        </p:txBody>
      </p:sp>
    </p:spTree>
    <p:extLst>
      <p:ext uri="{BB962C8B-B14F-4D97-AF65-F5344CB8AC3E}">
        <p14:creationId xmlns:p14="http://schemas.microsoft.com/office/powerpoint/2010/main" val="2127755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(US)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lucky, incumbent LEC + cable company</a:t>
            </a:r>
          </a:p>
          <a:p>
            <a:pPr lvl="1"/>
            <a:r>
              <a:rPr lang="en-US" dirty="0" smtClean="0"/>
              <a:t>DSL: cheaper, but low speed</a:t>
            </a:r>
          </a:p>
          <a:p>
            <a:pPr lvl="2"/>
            <a:r>
              <a:rPr lang="en-US" dirty="0" smtClean="0"/>
              <a:t>mean: 2.5 – 3.5 Mb/s</a:t>
            </a:r>
          </a:p>
          <a:p>
            <a:pPr lvl="1"/>
            <a:r>
              <a:rPr lang="en-US" dirty="0" smtClean="0"/>
              <a:t>FTTH (</a:t>
            </a:r>
            <a:r>
              <a:rPr lang="en-US" dirty="0" err="1" smtClean="0"/>
              <a:t>FiOS</a:t>
            </a:r>
            <a:r>
              <a:rPr lang="en-US" dirty="0" smtClean="0"/>
              <a:t>): </a:t>
            </a:r>
            <a:r>
              <a:rPr lang="en-US" dirty="0" smtClean="0"/>
              <a:t>21</a:t>
            </a:r>
            <a:r>
              <a:rPr lang="en-US" dirty="0" smtClean="0"/>
              <a:t>M </a:t>
            </a:r>
            <a:r>
              <a:rPr lang="en-US" dirty="0" smtClean="0"/>
              <a:t>households</a:t>
            </a:r>
          </a:p>
          <a:p>
            <a:pPr lvl="2"/>
            <a:r>
              <a:rPr lang="en-US" dirty="0" smtClean="0"/>
              <a:t>10</a:t>
            </a:r>
            <a:r>
              <a:rPr lang="en-US" dirty="0" smtClean="0"/>
              <a:t>-100 </a:t>
            </a:r>
            <a:r>
              <a:rPr lang="en-US" dirty="0" smtClean="0"/>
              <a:t>Mb/s</a:t>
            </a:r>
          </a:p>
          <a:p>
            <a:pPr lvl="1"/>
            <a:r>
              <a:rPr lang="en-US" dirty="0" smtClean="0"/>
              <a:t>Cable: &gt; $50/month, higher speeds</a:t>
            </a:r>
          </a:p>
          <a:p>
            <a:pPr lvl="2"/>
            <a:r>
              <a:rPr lang="en-US" dirty="0" smtClean="0"/>
              <a:t>8</a:t>
            </a:r>
            <a:r>
              <a:rPr lang="en-US" dirty="0" smtClean="0"/>
              <a:t>-</a:t>
            </a:r>
            <a:r>
              <a:rPr lang="en-US" dirty="0" smtClean="0"/>
              <a:t>50</a:t>
            </a:r>
            <a:r>
              <a:rPr lang="en-US" dirty="0" smtClean="0"/>
              <a:t> </a:t>
            </a:r>
            <a:r>
              <a:rPr lang="en-US" dirty="0" smtClean="0"/>
              <a:t>Mb/s</a:t>
            </a:r>
          </a:p>
          <a:p>
            <a:r>
              <a:rPr lang="en-US" dirty="0" smtClean="0"/>
              <a:t>often, high switching costs ($200 early termination fee)</a:t>
            </a:r>
          </a:p>
          <a:p>
            <a:pPr lvl="1"/>
            <a:r>
              <a:rPr lang="en-US" dirty="0" smtClean="0"/>
              <a:t>or tied to bundles (TV, mobile)</a:t>
            </a:r>
          </a:p>
          <a:p>
            <a:r>
              <a:rPr lang="en-US" dirty="0" smtClean="0"/>
              <a:t>can’t easily predict whether problem would be different</a:t>
            </a:r>
            <a:endParaRPr lang="en-US" dirty="0"/>
          </a:p>
        </p:txBody>
      </p:sp>
    </p:spTree>
    <p:extLst>
      <p:ext uri="{BB962C8B-B14F-4D97-AF65-F5344CB8AC3E}">
        <p14:creationId xmlns:p14="http://schemas.microsoft.com/office/powerpoint/2010/main" val="39314842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hierarchy of laws</a:t>
            </a:r>
            <a:endParaRPr lang="en-US" dirty="0"/>
          </a:p>
        </p:txBody>
      </p:sp>
      <p:graphicFrame>
        <p:nvGraphicFramePr>
          <p:cNvPr id="4" name="Diagram 3"/>
          <p:cNvGraphicFramePr/>
          <p:nvPr>
            <p:extLst>
              <p:ext uri="{D42A27DB-BD31-4B8C-83A1-F6EECF244321}">
                <p14:modId xmlns:p14="http://schemas.microsoft.com/office/powerpoint/2010/main" val="4189913636"/>
              </p:ext>
            </p:extLst>
          </p:nvPr>
        </p:nvGraphicFramePr>
        <p:xfrm>
          <a:off x="457199" y="1396999"/>
          <a:ext cx="8449733" cy="520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109980" y="1396999"/>
            <a:ext cx="3331703" cy="938661"/>
          </a:xfrm>
          <a:prstGeom prst="rect">
            <a:avLst/>
          </a:prstGeom>
          <a:noFill/>
        </p:spPr>
        <p:txBody>
          <a:bodyPr wrap="square" rtlCol="0">
            <a:normAutofit fontScale="92500" lnSpcReduction="20000"/>
          </a:bodyPr>
          <a:lstStyle/>
          <a:p>
            <a:r>
              <a:rPr lang="en-US" dirty="0"/>
              <a:t>Section 8: To regulate Commerce with foreign Nations, and among the several States, and with the Indian </a:t>
            </a:r>
            <a:r>
              <a:rPr lang="en-US" dirty="0" smtClean="0"/>
              <a:t>Tribes</a:t>
            </a:r>
            <a:r>
              <a:rPr lang="en-US" dirty="0"/>
              <a:t> </a:t>
            </a:r>
            <a:r>
              <a:rPr lang="en-US" dirty="0" smtClean="0"/>
              <a:t>(1787)</a:t>
            </a:r>
            <a:endParaRPr lang="en-US" dirty="0"/>
          </a:p>
        </p:txBody>
      </p:sp>
      <p:sp>
        <p:nvSpPr>
          <p:cNvPr id="5" name="TextBox 4"/>
          <p:cNvSpPr txBox="1"/>
          <p:nvPr/>
        </p:nvSpPr>
        <p:spPr>
          <a:xfrm>
            <a:off x="5551775" y="2486499"/>
            <a:ext cx="3135026" cy="2728968"/>
          </a:xfrm>
          <a:prstGeom prst="rect">
            <a:avLst/>
          </a:prstGeom>
          <a:solidFill>
            <a:schemeClr val="bg1">
              <a:lumMod val="85000"/>
            </a:schemeClr>
          </a:solidFill>
        </p:spPr>
        <p:txBody>
          <a:bodyPr wrap="square" rtlCol="0">
            <a:normAutofit fontScale="85000" lnSpcReduction="20000"/>
          </a:bodyPr>
          <a:lstStyle/>
          <a:p>
            <a:r>
              <a:rPr lang="en-US" dirty="0"/>
              <a:t>SEC. 706. ADVANCED TELECOMMUNICATIONS INCENTIVES</a:t>
            </a:r>
            <a:r>
              <a:rPr lang="en-US" dirty="0" smtClean="0"/>
              <a:t>. (</a:t>
            </a:r>
            <a:r>
              <a:rPr lang="en-US" dirty="0"/>
              <a:t>a) IN GENERAL- The Commission </a:t>
            </a:r>
            <a:r>
              <a:rPr lang="en-US" dirty="0" smtClean="0"/>
              <a:t>… shall </a:t>
            </a:r>
            <a:r>
              <a:rPr lang="en-US" dirty="0"/>
              <a:t>encourage the deployment on a reasonable and timely basis of advanced telecommunications capability to all Americans (including</a:t>
            </a:r>
            <a:r>
              <a:rPr lang="en-US" dirty="0" smtClean="0"/>
              <a:t>, in </a:t>
            </a:r>
            <a:r>
              <a:rPr lang="en-US" dirty="0"/>
              <a:t>particular, elementary and secondary schools and classrooms) by utilizing, in a manner consistent with the public interest, convenience, and necessity</a:t>
            </a:r>
            <a:r>
              <a:rPr lang="en-US" dirty="0" smtClean="0"/>
              <a:t>, …, </a:t>
            </a:r>
            <a:r>
              <a:rPr lang="en-US" dirty="0"/>
              <a:t>or other regulating methods that remove barriers to infrastructure investment.</a:t>
            </a:r>
          </a:p>
        </p:txBody>
      </p:sp>
    </p:spTree>
    <p:extLst>
      <p:ext uri="{BB962C8B-B14F-4D97-AF65-F5344CB8AC3E}">
        <p14:creationId xmlns:p14="http://schemas.microsoft.com/office/powerpoint/2010/main" val="111184537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FTTH</a:t>
            </a:r>
            <a:endParaRPr lang="en-US" dirty="0"/>
          </a:p>
        </p:txBody>
      </p:sp>
      <p:pic>
        <p:nvPicPr>
          <p:cNvPr id="7" name="Picture 6"/>
          <p:cNvPicPr>
            <a:picLocks noChangeAspect="1"/>
          </p:cNvPicPr>
          <p:nvPr/>
        </p:nvPicPr>
        <p:blipFill>
          <a:blip r:embed="rId2"/>
          <a:stretch>
            <a:fillRect/>
          </a:stretch>
        </p:blipFill>
        <p:spPr>
          <a:xfrm>
            <a:off x="198570" y="1105463"/>
            <a:ext cx="7818635" cy="3339850"/>
          </a:xfrm>
          <a:prstGeom prst="rect">
            <a:avLst/>
          </a:prstGeom>
        </p:spPr>
      </p:pic>
      <p:pic>
        <p:nvPicPr>
          <p:cNvPr id="8" name="Picture 7"/>
          <p:cNvPicPr>
            <a:picLocks noChangeAspect="1"/>
          </p:cNvPicPr>
          <p:nvPr/>
        </p:nvPicPr>
        <p:blipFill>
          <a:blip r:embed="rId3"/>
          <a:stretch>
            <a:fillRect/>
          </a:stretch>
        </p:blipFill>
        <p:spPr>
          <a:xfrm>
            <a:off x="4069104" y="4445313"/>
            <a:ext cx="4617696" cy="2282187"/>
          </a:xfrm>
          <a:prstGeom prst="rect">
            <a:avLst/>
          </a:prstGeom>
        </p:spPr>
      </p:pic>
    </p:spTree>
    <p:extLst>
      <p:ext uri="{BB962C8B-B14F-4D97-AF65-F5344CB8AC3E}">
        <p14:creationId xmlns:p14="http://schemas.microsoft.com/office/powerpoint/2010/main" val="348973305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competition (US)</a:t>
            </a:r>
            <a:endParaRPr lang="en-US" dirty="0"/>
          </a:p>
        </p:txBody>
      </p:sp>
      <p:pic>
        <p:nvPicPr>
          <p:cNvPr id="4" name="Picture 3"/>
          <p:cNvPicPr>
            <a:picLocks noChangeAspect="1"/>
          </p:cNvPicPr>
          <p:nvPr/>
        </p:nvPicPr>
        <p:blipFill>
          <a:blip r:embed="rId3"/>
          <a:stretch>
            <a:fillRect/>
          </a:stretch>
        </p:blipFill>
        <p:spPr>
          <a:xfrm>
            <a:off x="457200" y="1016000"/>
            <a:ext cx="7213600" cy="5617148"/>
          </a:xfrm>
          <a:prstGeom prst="rect">
            <a:avLst/>
          </a:prstGeom>
        </p:spPr>
      </p:pic>
      <p:sp>
        <p:nvSpPr>
          <p:cNvPr id="5" name="TextBox 4"/>
          <p:cNvSpPr txBox="1"/>
          <p:nvPr/>
        </p:nvSpPr>
        <p:spPr>
          <a:xfrm>
            <a:off x="0" y="6481926"/>
            <a:ext cx="5925157" cy="369332"/>
          </a:xfrm>
          <a:prstGeom prst="rect">
            <a:avLst/>
          </a:prstGeom>
          <a:noFill/>
        </p:spPr>
        <p:txBody>
          <a:bodyPr wrap="none" rtlCol="0">
            <a:spAutoFit/>
          </a:bodyPr>
          <a:lstStyle/>
          <a:p>
            <a:r>
              <a:rPr lang="en-US" i="1" dirty="0" smtClean="0"/>
              <a:t>FCC: Internet Access Services Status as of December 31, 2009  </a:t>
            </a:r>
            <a:endParaRPr lang="en-US" i="1" dirty="0"/>
          </a:p>
        </p:txBody>
      </p:sp>
    </p:spTree>
    <p:extLst>
      <p:ext uri="{BB962C8B-B14F-4D97-AF65-F5344CB8AC3E}">
        <p14:creationId xmlns:p14="http://schemas.microsoft.com/office/powerpoint/2010/main" val="140984424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62</a:t>
            </a:fld>
            <a:endParaRPr lang="en-US"/>
          </a:p>
        </p:txBody>
      </p:sp>
      <p:sp>
        <p:nvSpPr>
          <p:cNvPr id="4" name="Title 3"/>
          <p:cNvSpPr>
            <a:spLocks noGrp="1"/>
          </p:cNvSpPr>
          <p:nvPr>
            <p:ph type="title"/>
          </p:nvPr>
        </p:nvSpPr>
        <p:spPr/>
        <p:txBody>
          <a:bodyPr/>
          <a:lstStyle/>
          <a:p>
            <a:r>
              <a:rPr lang="en-US" dirty="0" smtClean="0"/>
              <a:t>International comparison: fixed</a:t>
            </a:r>
            <a:endParaRPr lang="en-US" dirty="0"/>
          </a:p>
        </p:txBody>
      </p:sp>
      <p:pic>
        <p:nvPicPr>
          <p:cNvPr id="5" name="Picture 4"/>
          <p:cNvPicPr>
            <a:picLocks noChangeAspect="1"/>
          </p:cNvPicPr>
          <p:nvPr/>
        </p:nvPicPr>
        <p:blipFill>
          <a:blip r:embed="rId2"/>
          <a:stretch>
            <a:fillRect/>
          </a:stretch>
        </p:blipFill>
        <p:spPr>
          <a:xfrm>
            <a:off x="571797" y="1612899"/>
            <a:ext cx="7430397" cy="4583686"/>
          </a:xfrm>
          <a:prstGeom prst="rect">
            <a:avLst/>
          </a:prstGeom>
        </p:spPr>
      </p:pic>
      <p:sp>
        <p:nvSpPr>
          <p:cNvPr id="6" name="TextBox 5"/>
          <p:cNvSpPr txBox="1"/>
          <p:nvPr/>
        </p:nvSpPr>
        <p:spPr>
          <a:xfrm>
            <a:off x="0" y="6550223"/>
            <a:ext cx="4777774" cy="307777"/>
          </a:xfrm>
          <a:prstGeom prst="rect">
            <a:avLst/>
          </a:prstGeom>
          <a:noFill/>
        </p:spPr>
        <p:txBody>
          <a:bodyPr wrap="none" rtlCol="0">
            <a:spAutoFit/>
          </a:bodyPr>
          <a:lstStyle/>
          <a:p>
            <a:r>
              <a:rPr lang="en-US" sz="1400" dirty="0" smtClean="0"/>
              <a:t>3</a:t>
            </a:r>
            <a:r>
              <a:rPr lang="en-US" sz="1400" baseline="30000" dirty="0" smtClean="0"/>
              <a:t>rd</a:t>
            </a:r>
            <a:r>
              <a:rPr lang="en-US" sz="1400" dirty="0" smtClean="0"/>
              <a:t> International Broadband Data Report (IBDR), August 2012</a:t>
            </a:r>
            <a:endParaRPr lang="en-US" sz="1400" dirty="0"/>
          </a:p>
        </p:txBody>
      </p:sp>
    </p:spTree>
    <p:extLst>
      <p:ext uri="{BB962C8B-B14F-4D97-AF65-F5344CB8AC3E}">
        <p14:creationId xmlns:p14="http://schemas.microsoft.com/office/powerpoint/2010/main" val="3287207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63</a:t>
            </a:fld>
            <a:endParaRPr lang="en-US"/>
          </a:p>
        </p:txBody>
      </p:sp>
      <p:sp>
        <p:nvSpPr>
          <p:cNvPr id="4" name="Title 3"/>
          <p:cNvSpPr>
            <a:spLocks noGrp="1"/>
          </p:cNvSpPr>
          <p:nvPr>
            <p:ph type="title"/>
          </p:nvPr>
        </p:nvSpPr>
        <p:spPr/>
        <p:txBody>
          <a:bodyPr/>
          <a:lstStyle/>
          <a:p>
            <a:r>
              <a:rPr lang="en-US" dirty="0" smtClean="0"/>
              <a:t>International comparison: mobile</a:t>
            </a:r>
            <a:endParaRPr lang="en-US" dirty="0"/>
          </a:p>
        </p:txBody>
      </p:sp>
      <p:pic>
        <p:nvPicPr>
          <p:cNvPr id="5" name="Picture 4"/>
          <p:cNvPicPr>
            <a:picLocks noChangeAspect="1"/>
          </p:cNvPicPr>
          <p:nvPr/>
        </p:nvPicPr>
        <p:blipFill>
          <a:blip r:embed="rId2"/>
          <a:stretch>
            <a:fillRect/>
          </a:stretch>
        </p:blipFill>
        <p:spPr>
          <a:xfrm>
            <a:off x="1269947" y="1365212"/>
            <a:ext cx="6777445" cy="4678090"/>
          </a:xfrm>
          <a:prstGeom prst="rect">
            <a:avLst/>
          </a:prstGeom>
        </p:spPr>
      </p:pic>
      <p:sp>
        <p:nvSpPr>
          <p:cNvPr id="6" name="TextBox 5"/>
          <p:cNvSpPr txBox="1"/>
          <p:nvPr/>
        </p:nvSpPr>
        <p:spPr>
          <a:xfrm>
            <a:off x="0" y="6550223"/>
            <a:ext cx="4777774" cy="307777"/>
          </a:xfrm>
          <a:prstGeom prst="rect">
            <a:avLst/>
          </a:prstGeom>
          <a:noFill/>
        </p:spPr>
        <p:txBody>
          <a:bodyPr wrap="none" rtlCol="0">
            <a:spAutoFit/>
          </a:bodyPr>
          <a:lstStyle/>
          <a:p>
            <a:r>
              <a:rPr lang="en-US" sz="1400" dirty="0" smtClean="0"/>
              <a:t>3</a:t>
            </a:r>
            <a:r>
              <a:rPr lang="en-US" sz="1400" baseline="30000" dirty="0" smtClean="0"/>
              <a:t>rd</a:t>
            </a:r>
            <a:r>
              <a:rPr lang="en-US" sz="1400" dirty="0" smtClean="0"/>
              <a:t> International Broadband Data Report (IBDR), August 2012</a:t>
            </a:r>
            <a:endParaRPr lang="en-US" sz="1400" dirty="0"/>
          </a:p>
        </p:txBody>
      </p:sp>
    </p:spTree>
    <p:extLst>
      <p:ext uri="{BB962C8B-B14F-4D97-AF65-F5344CB8AC3E}">
        <p14:creationId xmlns:p14="http://schemas.microsoft.com/office/powerpoint/2010/main" val="2991387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Accessibility</a:t>
            </a:r>
            <a:endParaRPr lang="en-US" dirty="0">
              <a:solidFill>
                <a:srgbClr val="FF0000"/>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83469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3600">
                <a:latin typeface="Trebuchet MS" charset="0"/>
                <a:ea typeface="ＭＳ Ｐゴシック" charset="0"/>
                <a:cs typeface="ＭＳ Ｐゴシック" charset="0"/>
              </a:rPr>
              <a:t>Access to Telecommunications and Technology Means:</a:t>
            </a:r>
          </a:p>
        </p:txBody>
      </p:sp>
      <p:pic>
        <p:nvPicPr>
          <p:cNvPr id="20483" name="Picture 4" descr="Cartoon of a globe with a modem and cord wrapped around i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2439988"/>
            <a:ext cx="2616200" cy="2935287"/>
          </a:xfrm>
          <a:noFill/>
        </p:spPr>
      </p:pic>
      <p:sp>
        <p:nvSpPr>
          <p:cNvPr id="249861" name="Rectangle 5"/>
          <p:cNvSpPr>
            <a:spLocks noChangeArrowheads="1"/>
          </p:cNvSpPr>
          <p:nvPr/>
        </p:nvSpPr>
        <p:spPr bwMode="auto">
          <a:xfrm>
            <a:off x="5334000" y="1425575"/>
            <a:ext cx="3352800" cy="5048250"/>
          </a:xfrm>
          <a:prstGeom prst="rect">
            <a:avLst/>
          </a:prstGeom>
          <a:noFill/>
          <a:ln w="9525">
            <a:noFill/>
            <a:miter lim="800000"/>
            <a:headEnd/>
            <a:tailEnd/>
          </a:ln>
          <a:effectLst/>
        </p:spPr>
        <p:txBody>
          <a:bodyPr>
            <a:spAutoFit/>
          </a:bodyPr>
          <a:lstStyle/>
          <a:p>
            <a:pPr>
              <a:spcBef>
                <a:spcPct val="50000"/>
              </a:spcBef>
              <a:buClr>
                <a:schemeClr val="tx2"/>
              </a:buClr>
              <a:buSzPct val="75000"/>
              <a:buFont typeface="Wingdings" charset="0"/>
              <a:buChar char="n"/>
            </a:pPr>
            <a:r>
              <a:rPr lang="en-US" sz="2600" b="1">
                <a:effectLst>
                  <a:outerShdw blurRad="38100" dist="38100" dir="2700000" algn="tl">
                    <a:srgbClr val="DDDDDD"/>
                  </a:outerShdw>
                </a:effectLst>
                <a:latin typeface="Trebuchet MS" charset="0"/>
              </a:rPr>
              <a:t>  </a:t>
            </a:r>
            <a:r>
              <a:rPr lang="en-US" sz="2800" b="1">
                <a:solidFill>
                  <a:schemeClr val="accent2"/>
                </a:solidFill>
                <a:effectLst>
                  <a:outerShdw blurRad="38100" dist="38100" dir="2700000" algn="tl">
                    <a:srgbClr val="DDDDDD"/>
                  </a:outerShdw>
                </a:effectLst>
                <a:latin typeface="Trebuchet MS" charset="0"/>
                <a:ea typeface="Arial" charset="0"/>
              </a:rPr>
              <a:t>Jobs</a:t>
            </a:r>
          </a:p>
          <a:p>
            <a:pPr>
              <a:spcBef>
                <a:spcPct val="50000"/>
              </a:spcBef>
              <a:buClr>
                <a:schemeClr val="tx2"/>
              </a:buClr>
              <a:buSzPct val="75000"/>
              <a:buFont typeface="Wingdings" charset="0"/>
              <a:buChar char="n"/>
            </a:pPr>
            <a:r>
              <a:rPr lang="en-US" sz="2800" b="1">
                <a:solidFill>
                  <a:schemeClr val="accent2"/>
                </a:solidFill>
                <a:effectLst>
                  <a:outerShdw blurRad="38100" dist="38100" dir="2700000" algn="tl">
                    <a:srgbClr val="DDDDDD"/>
                  </a:outerShdw>
                </a:effectLst>
                <a:latin typeface="Trebuchet MS" charset="0"/>
                <a:ea typeface="Arial" charset="0"/>
              </a:rPr>
              <a:t>  Education</a:t>
            </a:r>
          </a:p>
          <a:p>
            <a:pPr>
              <a:spcBef>
                <a:spcPct val="50000"/>
              </a:spcBef>
              <a:buClr>
                <a:schemeClr val="tx2"/>
              </a:buClr>
              <a:buSzPct val="75000"/>
              <a:buFont typeface="Wingdings" charset="0"/>
              <a:buChar char="n"/>
            </a:pPr>
            <a:r>
              <a:rPr lang="en-US" sz="2800" b="1">
                <a:solidFill>
                  <a:schemeClr val="accent2"/>
                </a:solidFill>
                <a:effectLst>
                  <a:outerShdw blurRad="38100" dist="38100" dir="2700000" algn="tl">
                    <a:srgbClr val="DDDDDD"/>
                  </a:outerShdw>
                </a:effectLst>
                <a:latin typeface="Trebuchet MS" charset="0"/>
                <a:ea typeface="Arial" charset="0"/>
              </a:rPr>
              <a:t>  Information</a:t>
            </a:r>
          </a:p>
          <a:p>
            <a:pPr>
              <a:spcBef>
                <a:spcPct val="50000"/>
              </a:spcBef>
              <a:buClr>
                <a:schemeClr val="tx2"/>
              </a:buClr>
              <a:buSzPct val="75000"/>
              <a:buFont typeface="Wingdings" charset="0"/>
              <a:buChar char="n"/>
            </a:pPr>
            <a:r>
              <a:rPr lang="en-US" sz="2800" b="1">
                <a:solidFill>
                  <a:schemeClr val="accent2"/>
                </a:solidFill>
                <a:effectLst>
                  <a:outerShdw blurRad="38100" dist="38100" dir="2700000" algn="tl">
                    <a:srgbClr val="DDDDDD"/>
                  </a:outerShdw>
                </a:effectLst>
                <a:latin typeface="Trebuchet MS" charset="0"/>
                <a:ea typeface="Arial" charset="0"/>
              </a:rPr>
              <a:t>  Recreation</a:t>
            </a:r>
          </a:p>
          <a:p>
            <a:pPr>
              <a:spcBef>
                <a:spcPct val="50000"/>
              </a:spcBef>
              <a:buClr>
                <a:schemeClr val="tx2"/>
              </a:buClr>
              <a:buSzPct val="75000"/>
              <a:buFont typeface="Wingdings" charset="0"/>
              <a:buChar char="n"/>
            </a:pPr>
            <a:r>
              <a:rPr lang="en-US" sz="2800" b="1">
                <a:solidFill>
                  <a:schemeClr val="accent2"/>
                </a:solidFill>
                <a:effectLst>
                  <a:outerShdw blurRad="38100" dist="38100" dir="2700000" algn="tl">
                    <a:srgbClr val="DDDDDD"/>
                  </a:outerShdw>
                </a:effectLst>
                <a:latin typeface="Trebuchet MS" charset="0"/>
                <a:ea typeface="Arial" charset="0"/>
              </a:rPr>
              <a:t>  Marketplace</a:t>
            </a:r>
          </a:p>
          <a:p>
            <a:pPr>
              <a:spcBef>
                <a:spcPct val="50000"/>
              </a:spcBef>
              <a:buClr>
                <a:schemeClr val="tx2"/>
              </a:buClr>
              <a:buSzPct val="75000"/>
              <a:buFont typeface="Wingdings" charset="0"/>
              <a:buChar char="n"/>
            </a:pPr>
            <a:r>
              <a:rPr lang="en-US" sz="2800" b="1">
                <a:solidFill>
                  <a:schemeClr val="accent2"/>
                </a:solidFill>
                <a:effectLst>
                  <a:outerShdw blurRad="38100" dist="38100" dir="2700000" algn="tl">
                    <a:srgbClr val="DDDDDD"/>
                  </a:outerShdw>
                </a:effectLst>
                <a:latin typeface="Trebuchet MS" charset="0"/>
                <a:ea typeface="Arial" charset="0"/>
              </a:rPr>
              <a:t>  Transportation</a:t>
            </a:r>
          </a:p>
          <a:p>
            <a:pPr>
              <a:spcBef>
                <a:spcPct val="50000"/>
              </a:spcBef>
              <a:buClr>
                <a:schemeClr val="tx2"/>
              </a:buClr>
              <a:buSzPct val="75000"/>
              <a:buFont typeface="Wingdings" charset="0"/>
              <a:buChar char="n"/>
            </a:pPr>
            <a:r>
              <a:rPr lang="en-US" sz="2800" b="1">
                <a:solidFill>
                  <a:schemeClr val="accent2"/>
                </a:solidFill>
                <a:effectLst>
                  <a:outerShdw blurRad="38100" dist="38100" dir="2700000" algn="tl">
                    <a:srgbClr val="DDDDDD"/>
                  </a:outerShdw>
                </a:effectLst>
                <a:latin typeface="Trebuchet MS" charset="0"/>
                <a:ea typeface="Arial" charset="0"/>
              </a:rPr>
              <a:t>  Independence</a:t>
            </a:r>
          </a:p>
          <a:p>
            <a:pPr>
              <a:spcBef>
                <a:spcPct val="50000"/>
              </a:spcBef>
              <a:buClr>
                <a:schemeClr val="tx2"/>
              </a:buClr>
              <a:buSzPct val="75000"/>
              <a:buFont typeface="Wingdings" charset="0"/>
              <a:buChar char="n"/>
            </a:pPr>
            <a:r>
              <a:rPr lang="en-US" sz="2800" b="1">
                <a:solidFill>
                  <a:schemeClr val="accent2"/>
                </a:solidFill>
                <a:effectLst>
                  <a:outerShdw blurRad="38100" dist="38100" dir="2700000" algn="tl">
                    <a:srgbClr val="DDDDDD"/>
                  </a:outerShdw>
                </a:effectLst>
                <a:latin typeface="Trebuchet MS" charset="0"/>
                <a:ea typeface="Arial" charset="0"/>
              </a:rPr>
              <a:t>  Privacy</a:t>
            </a:r>
          </a:p>
        </p:txBody>
      </p:sp>
      <p:sp>
        <p:nvSpPr>
          <p:cNvPr id="20485" name="TextBox 4"/>
          <p:cNvSpPr txBox="1">
            <a:spLocks noChangeArrowheads="1"/>
          </p:cNvSpPr>
          <p:nvPr/>
        </p:nvSpPr>
        <p:spPr bwMode="auto">
          <a:xfrm>
            <a:off x="5334000" y="1905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endParaRPr lang="en-US"/>
          </a:p>
        </p:txBody>
      </p:sp>
      <p:sp>
        <p:nvSpPr>
          <p:cNvPr id="248835" name="Rectangle 3"/>
          <p:cNvSpPr>
            <a:spLocks noGrp="1" noChangeArrowheads="1"/>
          </p:cNvSpPr>
          <p:nvPr>
            <p:ph type="body" idx="1"/>
          </p:nvPr>
        </p:nvSpPr>
        <p:spPr/>
        <p:txBody>
          <a:bodyPr/>
          <a:lstStyle/>
          <a:p>
            <a:endParaRPr lang="en-US"/>
          </a:p>
        </p:txBody>
      </p:sp>
      <p:pic>
        <p:nvPicPr>
          <p:cNvPr id="248836" name="Picture 4" descr="Weitbrecht, Saks &amp; Mar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endParaRPr lang="en-US"/>
          </a:p>
        </p:txBody>
      </p:sp>
      <p:sp>
        <p:nvSpPr>
          <p:cNvPr id="249859" name="Rectangle 3"/>
          <p:cNvSpPr>
            <a:spLocks noGrp="1" noChangeArrowheads="1"/>
          </p:cNvSpPr>
          <p:nvPr>
            <p:ph type="body" idx="1"/>
          </p:nvPr>
        </p:nvSpPr>
        <p:spPr/>
        <p:txBody>
          <a:bodyPr/>
          <a:lstStyle/>
          <a:p>
            <a:endParaRPr lang="en-US"/>
          </a:p>
        </p:txBody>
      </p:sp>
      <p:pic>
        <p:nvPicPr>
          <p:cNvPr id="249860" name="Picture 4" descr="Slid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endParaRPr lang="en-US" sz="4400">
              <a:solidFill>
                <a:schemeClr val="tx2"/>
              </a:solidFill>
              <a:effectLst>
                <a:outerShdw blurRad="38100" dist="38100" dir="2700000" algn="tl">
                  <a:srgbClr val="000000"/>
                </a:outerShdw>
              </a:effectLst>
              <a:latin typeface="Tahoma" charset="0"/>
            </a:endParaRPr>
          </a:p>
        </p:txBody>
      </p:sp>
      <p:pic>
        <p:nvPicPr>
          <p:cNvPr id="299011" name="Picture 3" descr="Slide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fontScale="90000"/>
          </a:bodyPr>
          <a:lstStyle/>
          <a:p>
            <a:r>
              <a:rPr lang="en-US" sz="3600"/>
              <a:t/>
            </a:r>
            <a:br>
              <a:rPr lang="en-US" sz="3600"/>
            </a:br>
            <a:r>
              <a:rPr lang="en-US" sz="3600"/>
              <a:t>Improved Relay Services </a:t>
            </a:r>
            <a:br>
              <a:rPr lang="en-US" sz="3600"/>
            </a:br>
            <a:endParaRPr lang="en-US" sz="3600"/>
          </a:p>
        </p:txBody>
      </p:sp>
      <p:sp>
        <p:nvSpPr>
          <p:cNvPr id="203779" name="Rectangle 3"/>
          <p:cNvSpPr>
            <a:spLocks noGrp="1" noChangeArrowheads="1"/>
          </p:cNvSpPr>
          <p:nvPr>
            <p:ph type="body" idx="1"/>
          </p:nvPr>
        </p:nvSpPr>
        <p:spPr>
          <a:xfrm>
            <a:off x="457200" y="1371600"/>
            <a:ext cx="8229600" cy="4687888"/>
          </a:xfrm>
        </p:spPr>
        <p:txBody>
          <a:bodyPr>
            <a:normAutofit lnSpcReduction="10000"/>
          </a:bodyPr>
          <a:lstStyle/>
          <a:p>
            <a:r>
              <a:rPr lang="en-US" dirty="0"/>
              <a:t>Video Relay (2000</a:t>
            </a:r>
            <a:r>
              <a:rPr lang="en-US" dirty="0" smtClean="0"/>
              <a:t>) – </a:t>
            </a:r>
            <a:r>
              <a:rPr lang="en-US" i="1" dirty="0" smtClean="0"/>
              <a:t>first E.164 </a:t>
            </a:r>
            <a:r>
              <a:rPr lang="en-US" i="1" dirty="0" smtClean="0"/>
              <a:t>IP-based </a:t>
            </a:r>
            <a:r>
              <a:rPr lang="en-US" i="1" dirty="0" smtClean="0"/>
              <a:t>multimedia system</a:t>
            </a:r>
          </a:p>
          <a:p>
            <a:pPr lvl="1"/>
            <a:r>
              <a:rPr lang="en-US" dirty="0" smtClean="0"/>
              <a:t>initially H.323, transitioning to SIP</a:t>
            </a:r>
            <a:endParaRPr lang="en-US" dirty="0"/>
          </a:p>
          <a:p>
            <a:r>
              <a:rPr lang="en-US" dirty="0"/>
              <a:t>Speech-to-Speech (2000)</a:t>
            </a:r>
          </a:p>
          <a:p>
            <a:r>
              <a:rPr lang="en-US" dirty="0"/>
              <a:t>Spanish Relay (2000)</a:t>
            </a:r>
          </a:p>
          <a:p>
            <a:r>
              <a:rPr lang="en-US" dirty="0"/>
              <a:t>Internet Relay (2001)</a:t>
            </a:r>
          </a:p>
          <a:p>
            <a:r>
              <a:rPr lang="en-US" dirty="0"/>
              <a:t>Access to </a:t>
            </a:r>
            <a:r>
              <a:rPr lang="en-US" dirty="0" err="1"/>
              <a:t>audiotext</a:t>
            </a:r>
            <a:r>
              <a:rPr lang="en-US" dirty="0"/>
              <a:t> (IVR) systems</a:t>
            </a:r>
          </a:p>
          <a:p>
            <a:r>
              <a:rPr lang="en-US" dirty="0"/>
              <a:t>Typing speed – 60 wpm</a:t>
            </a:r>
          </a:p>
          <a:p>
            <a:r>
              <a:rPr lang="en-US" dirty="0"/>
              <a:t>Captioned Telephone (2003)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CFR 47</a:t>
            </a:r>
            <a:endParaRPr lang="en-US" dirty="0"/>
          </a:p>
        </p:txBody>
      </p:sp>
      <p:pic>
        <p:nvPicPr>
          <p:cNvPr id="6" name="Picture 5"/>
          <p:cNvPicPr>
            <a:picLocks noChangeAspect="1"/>
          </p:cNvPicPr>
          <p:nvPr/>
        </p:nvPicPr>
        <p:blipFill>
          <a:blip r:embed="rId2"/>
          <a:stretch>
            <a:fillRect/>
          </a:stretch>
        </p:blipFill>
        <p:spPr>
          <a:xfrm>
            <a:off x="631621" y="1649548"/>
            <a:ext cx="2777778" cy="4416667"/>
          </a:xfrm>
          <a:prstGeom prst="rect">
            <a:avLst/>
          </a:prstGeom>
        </p:spPr>
      </p:pic>
      <p:sp>
        <p:nvSpPr>
          <p:cNvPr id="7" name="TextBox 6"/>
          <p:cNvSpPr txBox="1"/>
          <p:nvPr/>
        </p:nvSpPr>
        <p:spPr>
          <a:xfrm>
            <a:off x="3409399" y="1649548"/>
            <a:ext cx="5480272" cy="4141652"/>
          </a:xfrm>
          <a:prstGeom prst="rect">
            <a:avLst/>
          </a:prstGeom>
          <a:noFill/>
        </p:spPr>
        <p:txBody>
          <a:bodyPr wrap="square" rtlCol="0">
            <a:normAutofit lnSpcReduction="10000"/>
          </a:bodyPr>
          <a:lstStyle/>
          <a:p>
            <a:r>
              <a:rPr lang="en-US" b="1" dirty="0"/>
              <a:t>§ 15.5   General conditions of operation.</a:t>
            </a:r>
          </a:p>
          <a:p>
            <a:r>
              <a:rPr lang="en-US" dirty="0"/>
              <a:t>(a) Persons operating intentional or unintentional radiators shall not be deemed to have any vested or recognizable right to continued use of any given frequency by virtue of prior registration or certification of equipment, or, for power line carrier systems, on the basis of prior notification of use pursuant to §90.35(g) of this chapter.</a:t>
            </a:r>
          </a:p>
          <a:p>
            <a:r>
              <a:rPr lang="en-US" dirty="0"/>
              <a:t>(b) Operation of an intentional, unintentional, or incidental radiator is subject to the conditions that no harmful interference is caused and that interference must be accepted that may be caused by the operation of an authorized radio station, by another intentional or unintentional radiator, by industrial, scientific and medical (ISM) equipment, or by an incidental radiator.	</a:t>
            </a:r>
          </a:p>
        </p:txBody>
      </p:sp>
    </p:spTree>
    <p:extLst>
      <p:ext uri="{BB962C8B-B14F-4D97-AF65-F5344CB8AC3E}">
        <p14:creationId xmlns:p14="http://schemas.microsoft.com/office/powerpoint/2010/main" val="105432235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400" dirty="0">
                <a:solidFill>
                  <a:srgbClr val="7821FF"/>
                </a:solidFill>
                <a:latin typeface="Trebuchet MS" charset="0"/>
                <a:ea typeface="ＭＳ Ｐゴシック" charset="0"/>
                <a:cs typeface="ＭＳ Ｐゴシック" charset="0"/>
              </a:rPr>
              <a:t>Turn of Century:  Many Gaps in Laws</a:t>
            </a:r>
            <a:endParaRPr lang="en-US" sz="3400" dirty="0">
              <a:solidFill>
                <a:srgbClr val="7821FF"/>
              </a:solidFill>
              <a:latin typeface="Trebuchet MS" charset="0"/>
              <a:ea typeface="ＭＳ Ｐゴシック" charset="0"/>
              <a:cs typeface="ＭＳ Ｐゴシック" charset="0"/>
            </a:endParaRPr>
          </a:p>
        </p:txBody>
      </p:sp>
      <p:sp>
        <p:nvSpPr>
          <p:cNvPr id="24579" name="Content Placeholder 2"/>
          <p:cNvSpPr>
            <a:spLocks noGrp="1"/>
          </p:cNvSpPr>
          <p:nvPr>
            <p:ph idx="1"/>
          </p:nvPr>
        </p:nvSpPr>
        <p:spPr/>
        <p:txBody>
          <a:bodyPr>
            <a:normAutofit fontScale="92500" lnSpcReduction="20000"/>
          </a:bodyPr>
          <a:lstStyle/>
          <a:p>
            <a:pPr eaLnBrk="1" hangingPunct="1"/>
            <a:r>
              <a:rPr lang="en-US" dirty="0">
                <a:latin typeface="Trebuchet MS" charset="0"/>
                <a:ea typeface="ＭＳ Ｐゴシック" charset="0"/>
                <a:cs typeface="ＭＳ Ｐゴシック" charset="0"/>
              </a:rPr>
              <a:t>No coverage of Internet-based communication services or video programming </a:t>
            </a:r>
          </a:p>
          <a:p>
            <a:pPr eaLnBrk="1" hangingPunct="1"/>
            <a:r>
              <a:rPr lang="en-US" dirty="0">
                <a:latin typeface="Trebuchet MS" charset="0"/>
                <a:ea typeface="ＭＳ Ｐゴシック" charset="0"/>
                <a:cs typeface="ＭＳ Ｐゴシック" charset="0"/>
              </a:rPr>
              <a:t>No mandates for video description</a:t>
            </a:r>
          </a:p>
          <a:p>
            <a:pPr eaLnBrk="1" hangingPunct="1"/>
            <a:r>
              <a:rPr lang="en-US" dirty="0">
                <a:latin typeface="Trebuchet MS" charset="0"/>
                <a:ea typeface="ＭＳ Ｐゴシック" charset="0"/>
                <a:cs typeface="ＭＳ Ｐゴシック" charset="0"/>
              </a:rPr>
              <a:t>Limited captioning capability on television devices (screens up to 13 inches)</a:t>
            </a:r>
          </a:p>
          <a:p>
            <a:pPr eaLnBrk="1" hangingPunct="1"/>
            <a:r>
              <a:rPr lang="en-US" dirty="0">
                <a:latin typeface="Trebuchet MS" charset="0"/>
                <a:ea typeface="ＭＳ Ｐゴシック" charset="0"/>
                <a:cs typeface="ＭＳ Ｐゴシック" charset="0"/>
              </a:rPr>
              <a:t>No specific protections for deaf-blind population </a:t>
            </a:r>
          </a:p>
          <a:p>
            <a:pPr eaLnBrk="1" hangingPunct="1"/>
            <a:r>
              <a:rPr lang="en-US" dirty="0">
                <a:latin typeface="Trebuchet MS" charset="0"/>
                <a:ea typeface="ＭＳ Ｐゴシック" charset="0"/>
                <a:cs typeface="ＭＳ Ｐゴシック" charset="0"/>
              </a:rPr>
              <a:t>No guarantee of emergency access or accessible user interfaces on video devices for people who are blind or visually impaired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r>
              <a:rPr lang="en-US" sz="2000" dirty="0" smtClean="0"/>
              <a:t>Twenty-First Century Communications and Video Accessibility Act  </a:t>
            </a:r>
            <a:br>
              <a:rPr lang="en-US" sz="2000" dirty="0" smtClean="0"/>
            </a:br>
            <a:r>
              <a:rPr lang="en-US" sz="2000" dirty="0" smtClean="0"/>
              <a:t>Public Law 111-260; Public Law 111-25 </a:t>
            </a:r>
            <a:endParaRPr lang="en-US" sz="2000" dirty="0"/>
          </a:p>
        </p:txBody>
      </p:sp>
      <p:sp>
        <p:nvSpPr>
          <p:cNvPr id="3" name="Content Placeholder 2"/>
          <p:cNvSpPr>
            <a:spLocks noGrp="1"/>
          </p:cNvSpPr>
          <p:nvPr>
            <p:ph idx="1"/>
          </p:nvPr>
        </p:nvSpPr>
        <p:spPr/>
        <p:txBody>
          <a:bodyPr>
            <a:normAutofit/>
          </a:bodyPr>
          <a:lstStyle/>
          <a:p>
            <a:r>
              <a:rPr lang="en-US" dirty="0" smtClean="0"/>
              <a:t>Need for the Legislation:  Disability protections enacted by Congress and implemented by the FCC had not kept up with emerging technologies </a:t>
            </a:r>
          </a:p>
          <a:p>
            <a:pPr lvl="2"/>
            <a:r>
              <a:rPr lang="en-US" dirty="0" smtClean="0"/>
              <a:t>Prior focus was on telecommunications </a:t>
            </a:r>
          </a:p>
          <a:p>
            <a:pPr lvl="2"/>
            <a:r>
              <a:rPr lang="en-US" dirty="0" smtClean="0"/>
              <a:t>Prior laws applied to legacy technologies </a:t>
            </a:r>
          </a:p>
          <a:p>
            <a:r>
              <a:rPr lang="en-US" dirty="0" smtClean="0"/>
              <a:t>CVAA addresses accessibility challenges of 21st century technologies </a:t>
            </a:r>
            <a:endParaRPr lang="en-US" dirty="0"/>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smtClean="0"/>
              <a:t>Market Forces:  Past failures to Achieve access </a:t>
            </a:r>
            <a:endParaRPr lang="en-US"/>
          </a:p>
        </p:txBody>
      </p:sp>
      <p:sp>
        <p:nvSpPr>
          <p:cNvPr id="26627" name="Content Placeholder 2"/>
          <p:cNvSpPr>
            <a:spLocks noGrp="1"/>
          </p:cNvSpPr>
          <p:nvPr>
            <p:ph idx="1"/>
          </p:nvPr>
        </p:nvSpPr>
        <p:spPr/>
        <p:txBody>
          <a:bodyPr>
            <a:normAutofit fontScale="92500"/>
          </a:bodyPr>
          <a:lstStyle/>
          <a:p>
            <a:pPr lvl="1"/>
            <a:r>
              <a:rPr lang="en-US" smtClean="0"/>
              <a:t>Each disability market is too small</a:t>
            </a:r>
          </a:p>
          <a:p>
            <a:pPr lvl="1"/>
            <a:r>
              <a:rPr lang="en-US" smtClean="0"/>
              <a:t>Lower incomes mean less purchasing power</a:t>
            </a:r>
          </a:p>
          <a:p>
            <a:pPr lvl="1"/>
            <a:r>
              <a:rPr lang="en-US" smtClean="0"/>
              <a:t>Need for adaptive equipment discourages purchases   </a:t>
            </a:r>
          </a:p>
          <a:p>
            <a:r>
              <a:rPr lang="en-US" smtClean="0"/>
              <a:t>Government steps in where market has failed</a:t>
            </a:r>
          </a:p>
          <a:p>
            <a:r>
              <a:rPr lang="en-US" smtClean="0"/>
              <a:t>Addresses accessibility needs to promote innovation and not overly burden industry:  Goal is to incorporate access at design stages</a:t>
            </a:r>
          </a:p>
          <a:p>
            <a:r>
              <a:rPr lang="en-US" smtClean="0"/>
              <a:t>Accessibility achieves access for all – goes beyond disability community  </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a:solidFill>
                  <a:srgbClr val="7821FF"/>
                </a:solidFill>
                <a:latin typeface="Trebuchet MS" charset="0"/>
                <a:ea typeface="ＭＳ Ｐゴシック" charset="0"/>
                <a:cs typeface="ＭＳ Ｐゴシック" charset="0"/>
              </a:rPr>
              <a:t>Title II – Video Description</a:t>
            </a:r>
          </a:p>
        </p:txBody>
      </p:sp>
      <p:sp>
        <p:nvSpPr>
          <p:cNvPr id="30723" name="Content Placeholder 2"/>
          <p:cNvSpPr>
            <a:spLocks noGrp="1"/>
          </p:cNvSpPr>
          <p:nvPr>
            <p:ph idx="1"/>
          </p:nvPr>
        </p:nvSpPr>
        <p:spPr/>
        <p:txBody>
          <a:bodyPr>
            <a:normAutofit fontScale="92500" lnSpcReduction="20000"/>
          </a:bodyPr>
          <a:lstStyle/>
          <a:p>
            <a:pPr eaLnBrk="1" hangingPunct="1"/>
            <a:r>
              <a:rPr lang="en-US">
                <a:latin typeface="Trebuchet MS" charset="0"/>
                <a:ea typeface="ＭＳ Ｐゴシック" charset="0"/>
                <a:cs typeface="ＭＳ Ｐゴシック" charset="0"/>
              </a:rPr>
              <a:t>Required for:</a:t>
            </a:r>
          </a:p>
          <a:p>
            <a:pPr lvl="1" eaLnBrk="1" hangingPunct="1"/>
            <a:r>
              <a:rPr lang="en-US">
                <a:latin typeface="Trebuchet MS" charset="0"/>
                <a:ea typeface="ＭＳ Ｐゴシック" charset="0"/>
              </a:rPr>
              <a:t>4 national broadcast networks in top 25 markets </a:t>
            </a:r>
          </a:p>
          <a:p>
            <a:pPr lvl="1" eaLnBrk="1" hangingPunct="1"/>
            <a:r>
              <a:rPr lang="en-US">
                <a:latin typeface="Trebuchet MS" charset="0"/>
                <a:ea typeface="ＭＳ Ｐゴシック" charset="0"/>
              </a:rPr>
              <a:t>Top 5 cable channels</a:t>
            </a:r>
          </a:p>
          <a:p>
            <a:pPr eaLnBrk="1" hangingPunct="1"/>
            <a:r>
              <a:rPr lang="en-US">
                <a:latin typeface="Trebuchet MS" charset="0"/>
                <a:ea typeface="ＭＳ Ｐゴシック" charset="0"/>
                <a:cs typeface="ＭＳ Ｐゴシック" charset="0"/>
              </a:rPr>
              <a:t>Amount of programming:  4 hours of prime time or children</a:t>
            </a:r>
            <a:r>
              <a:rPr lang="ja-JP" altLang="en-US">
                <a:latin typeface="Trebuchet MS" charset="0"/>
                <a:ea typeface="ＭＳ Ｐゴシック" charset="0"/>
                <a:cs typeface="ＭＳ Ｐゴシック" charset="0"/>
              </a:rPr>
              <a:t>’</a:t>
            </a:r>
            <a:r>
              <a:rPr lang="en-US">
                <a:latin typeface="Trebuchet MS" charset="0"/>
                <a:ea typeface="ＭＳ Ｐゴシック" charset="0"/>
                <a:cs typeface="ＭＳ Ｐゴシック" charset="0"/>
              </a:rPr>
              <a:t>s programming per week</a:t>
            </a:r>
          </a:p>
          <a:p>
            <a:pPr eaLnBrk="1" hangingPunct="1"/>
            <a:r>
              <a:rPr lang="en-US">
                <a:latin typeface="Trebuchet MS" charset="0"/>
                <a:ea typeface="ＭＳ Ｐゴシック" charset="0"/>
                <a:cs typeface="ＭＳ Ｐゴシック" charset="0"/>
              </a:rPr>
              <a:t>FCC must conduct additional inquires on availability,  benefits, uses, and costs: 1 year after rule phase-in</a:t>
            </a:r>
          </a:p>
          <a:p>
            <a:pPr eaLnBrk="1" hangingPunct="1"/>
            <a:r>
              <a:rPr lang="en-US">
                <a:latin typeface="Trebuchet MS" charset="0"/>
                <a:ea typeface="ＭＳ Ｐゴシック" charset="0"/>
                <a:cs typeface="ＭＳ Ｐゴシック" charset="0"/>
              </a:rPr>
              <a:t>CVAA authorizes expansion to 7 hours of video description per week and eventually all market areas </a:t>
            </a:r>
          </a:p>
          <a:p>
            <a:pPr lvl="1" eaLnBrk="1" hangingPunct="1"/>
            <a:endParaRPr lang="en-US">
              <a:latin typeface="Trebuchet MS" charset="0"/>
              <a:ea typeface="ＭＳ Ｐゴシック"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a:latin typeface="Trebuchet MS" charset="0"/>
                <a:ea typeface="ＭＳ Ｐゴシック" charset="0"/>
                <a:cs typeface="ＭＳ Ｐゴシック" charset="0"/>
              </a:rPr>
              <a:t>FCC Implementation of CVAA</a:t>
            </a:r>
          </a:p>
        </p:txBody>
      </p:sp>
      <p:sp>
        <p:nvSpPr>
          <p:cNvPr id="33795" name="Content Placeholder 2"/>
          <p:cNvSpPr>
            <a:spLocks noGrp="1"/>
          </p:cNvSpPr>
          <p:nvPr>
            <p:ph idx="1"/>
          </p:nvPr>
        </p:nvSpPr>
        <p:spPr/>
        <p:txBody>
          <a:bodyPr>
            <a:normAutofit fontScale="92500" lnSpcReduction="10000"/>
          </a:bodyPr>
          <a:lstStyle/>
          <a:p>
            <a:pPr eaLnBrk="1" hangingPunct="1"/>
            <a:r>
              <a:rPr lang="en-US">
                <a:latin typeface="Trebuchet MS" charset="0"/>
                <a:ea typeface="ＭＳ Ｐゴシック" charset="0"/>
                <a:cs typeface="ＭＳ Ｐゴシック" charset="0"/>
              </a:rPr>
              <a:t>Creation of Advisory Committees (directed by CVAA to achieve consumer-industry balance) </a:t>
            </a:r>
          </a:p>
          <a:p>
            <a:pPr lvl="2" eaLnBrk="1" hangingPunct="1">
              <a:buFont typeface="Wingdings" charset="0"/>
              <a:buChar char="v"/>
            </a:pPr>
            <a:r>
              <a:rPr lang="en-US" sz="2000">
                <a:latin typeface="Trebuchet MS" charset="0"/>
                <a:ea typeface="ＭＳ Ｐゴシック" charset="0"/>
              </a:rPr>
              <a:t>Emergency Access Advisory Committee</a:t>
            </a:r>
          </a:p>
          <a:p>
            <a:pPr lvl="2" eaLnBrk="1" hangingPunct="1">
              <a:buFont typeface="Wingdings" charset="0"/>
              <a:buChar char="v"/>
            </a:pPr>
            <a:r>
              <a:rPr lang="en-US" sz="2000">
                <a:latin typeface="Trebuchet MS" charset="0"/>
                <a:ea typeface="ＭＳ Ｐゴシック" charset="0"/>
              </a:rPr>
              <a:t>Video Programming Accessibility Advisory Committee</a:t>
            </a:r>
          </a:p>
          <a:p>
            <a:pPr eaLnBrk="1" hangingPunct="1"/>
            <a:r>
              <a:rPr lang="en-US">
                <a:latin typeface="Trebuchet MS" charset="0"/>
                <a:ea typeface="ＭＳ Ｐゴシック" charset="0"/>
                <a:cs typeface="ＭＳ Ｐゴシック" charset="0"/>
              </a:rPr>
              <a:t>Adoption of Rules </a:t>
            </a:r>
          </a:p>
          <a:p>
            <a:pPr eaLnBrk="1" hangingPunct="1"/>
            <a:r>
              <a:rPr lang="en-US">
                <a:latin typeface="Trebuchet MS" charset="0"/>
                <a:ea typeface="ＭＳ Ｐゴシック" charset="0"/>
                <a:cs typeface="ＭＳ Ｐゴシック" charset="0"/>
              </a:rPr>
              <a:t>Creation of Accessibility Clearinghouse: </a:t>
            </a:r>
          </a:p>
          <a:p>
            <a:pPr lvl="1" eaLnBrk="1" hangingPunct="1">
              <a:buFont typeface="Wingdings 2" charset="0"/>
              <a:buNone/>
            </a:pPr>
            <a:r>
              <a:rPr lang="en-US">
                <a:latin typeface="Trebuchet MS" charset="0"/>
                <a:ea typeface="ＭＳ Ｐゴシック" charset="0"/>
              </a:rPr>
              <a:t>http://apps.fcc.gov/accessibilityclearinghouse/ </a:t>
            </a:r>
          </a:p>
          <a:p>
            <a:pPr eaLnBrk="1" hangingPunct="1"/>
            <a:r>
              <a:rPr lang="en-US">
                <a:latin typeface="Trebuchet MS" charset="0"/>
                <a:ea typeface="ＭＳ Ｐゴシック" charset="0"/>
                <a:cs typeface="ＭＳ Ｐゴシック" charset="0"/>
              </a:rPr>
              <a:t>Biennial Reports to Congress</a:t>
            </a:r>
          </a:p>
          <a:p>
            <a:pPr eaLnBrk="1" hangingPunct="1"/>
            <a:r>
              <a:rPr lang="en-US">
                <a:latin typeface="Trebuchet MS" charset="0"/>
                <a:ea typeface="ＭＳ Ｐゴシック" charset="0"/>
                <a:cs typeface="ＭＳ Ｐゴシック" charset="0"/>
              </a:rPr>
              <a:t>Handling of Complaints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RESEARCH</a:t>
            </a:r>
            <a:endParaRPr lang="en-US" dirty="0">
              <a:solidFill>
                <a:srgbClr val="FF0000"/>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43737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researchers participate?</a:t>
            </a:r>
            <a:endParaRPr lang="en-US" dirty="0"/>
          </a:p>
        </p:txBody>
      </p:sp>
      <p:pic>
        <p:nvPicPr>
          <p:cNvPr id="7" name="Picture 6"/>
          <p:cNvPicPr>
            <a:picLocks noChangeAspect="1"/>
          </p:cNvPicPr>
          <p:nvPr/>
        </p:nvPicPr>
        <p:blipFill>
          <a:blip r:embed="rId2"/>
          <a:stretch>
            <a:fillRect/>
          </a:stretch>
        </p:blipFill>
        <p:spPr>
          <a:xfrm>
            <a:off x="7491241" y="1600200"/>
            <a:ext cx="1294533" cy="1216812"/>
          </a:xfrm>
          <a:prstGeom prst="rect">
            <a:avLst/>
          </a:prstGeom>
        </p:spPr>
      </p:pic>
      <p:sp>
        <p:nvSpPr>
          <p:cNvPr id="8" name="Content Placeholder 7"/>
          <p:cNvSpPr>
            <a:spLocks noGrp="1"/>
          </p:cNvSpPr>
          <p:nvPr>
            <p:ph idx="1"/>
          </p:nvPr>
        </p:nvSpPr>
        <p:spPr/>
        <p:txBody>
          <a:bodyPr/>
          <a:lstStyle/>
          <a:p>
            <a:r>
              <a:rPr lang="en-US" dirty="0" smtClean="0"/>
              <a:t>Write relevant papers</a:t>
            </a:r>
          </a:p>
          <a:p>
            <a:pPr lvl="1"/>
            <a:r>
              <a:rPr lang="en-US" dirty="0" smtClean="0"/>
              <a:t>what’s technologically possible?</a:t>
            </a:r>
          </a:p>
          <a:p>
            <a:pPr lvl="1"/>
            <a:r>
              <a:rPr lang="en-US" dirty="0" smtClean="0"/>
              <a:t>what are real-world problems?</a:t>
            </a:r>
          </a:p>
          <a:p>
            <a:pPr lvl="1"/>
            <a:r>
              <a:rPr lang="en-US" dirty="0" smtClean="0"/>
              <a:t>economic + technology analysis</a:t>
            </a:r>
          </a:p>
          <a:p>
            <a:r>
              <a:rPr lang="en-US" dirty="0" smtClean="0"/>
              <a:t>Submit filings for the record</a:t>
            </a:r>
          </a:p>
          <a:p>
            <a:pPr lvl="1"/>
            <a:r>
              <a:rPr lang="en-US" dirty="0" smtClean="0"/>
              <a:t>during comment periods</a:t>
            </a:r>
          </a:p>
          <a:p>
            <a:r>
              <a:rPr lang="en-US" dirty="0" smtClean="0"/>
              <a:t>Ex-parte visits</a:t>
            </a:r>
          </a:p>
          <a:p>
            <a:r>
              <a:rPr lang="en-US" dirty="0" smtClean="0"/>
              <a:t>Presentations to educate FCC staff</a:t>
            </a:r>
            <a:endParaRPr lang="en-US" dirty="0"/>
          </a:p>
        </p:txBody>
      </p:sp>
    </p:spTree>
    <p:extLst>
      <p:ext uri="{BB962C8B-B14F-4D97-AF65-F5344CB8AC3E}">
        <p14:creationId xmlns:p14="http://schemas.microsoft.com/office/powerpoint/2010/main" val="1853973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Regulator as critical part of technology eco system</a:t>
            </a:r>
          </a:p>
          <a:p>
            <a:pPr lvl="1"/>
            <a:r>
              <a:rPr lang="en-US" dirty="0" smtClean="0"/>
              <a:t>technology enabler</a:t>
            </a:r>
          </a:p>
          <a:p>
            <a:pPr lvl="1"/>
            <a:r>
              <a:rPr lang="en-US" dirty="0" smtClean="0"/>
              <a:t>manager of the “common”</a:t>
            </a:r>
          </a:p>
          <a:p>
            <a:pPr lvl="1"/>
            <a:r>
              <a:rPr lang="en-US" dirty="0" smtClean="0"/>
              <a:t>consumer protection</a:t>
            </a:r>
          </a:p>
          <a:p>
            <a:pPr lvl="1"/>
            <a:r>
              <a:rPr lang="en-US" dirty="0" smtClean="0"/>
              <a:t>maintain or enhance competition</a:t>
            </a:r>
          </a:p>
          <a:p>
            <a:pPr lvl="1"/>
            <a:r>
              <a:rPr lang="en-US" dirty="0" smtClean="0"/>
              <a:t>deal with market failures</a:t>
            </a:r>
          </a:p>
          <a:p>
            <a:r>
              <a:rPr lang="en-US" dirty="0" smtClean="0"/>
              <a:t>Challenges</a:t>
            </a:r>
          </a:p>
          <a:p>
            <a:pPr lvl="1"/>
            <a:r>
              <a:rPr lang="en-US" dirty="0" smtClean="0"/>
              <a:t>outdated laws</a:t>
            </a:r>
          </a:p>
          <a:p>
            <a:pPr lvl="1"/>
            <a:r>
              <a:rPr lang="en-US" dirty="0" smtClean="0"/>
              <a:t>technology </a:t>
            </a:r>
            <a:r>
              <a:rPr lang="en-US" dirty="0" smtClean="0"/>
              <a:t>transition</a:t>
            </a:r>
            <a:r>
              <a:rPr lang="en-US" dirty="0" smtClean="0"/>
              <a:t>: waiting for last one to turn off lights…</a:t>
            </a:r>
            <a:endParaRPr lang="en-US" dirty="0" smtClean="0"/>
          </a:p>
        </p:txBody>
      </p:sp>
      <p:sp>
        <p:nvSpPr>
          <p:cNvPr id="3" name="Slide Number Placeholder 2"/>
          <p:cNvSpPr>
            <a:spLocks noGrp="1"/>
          </p:cNvSpPr>
          <p:nvPr>
            <p:ph type="sldNum" sz="quarter" idx="12"/>
          </p:nvPr>
        </p:nvSpPr>
        <p:spPr/>
        <p:txBody>
          <a:bodyPr/>
          <a:lstStyle/>
          <a:p>
            <a:fld id="{51E3B49D-3EAC-FA48-8317-73E198CCAC39}" type="slidenum">
              <a:rPr lang="en-US" smtClean="0"/>
              <a:pPr/>
              <a:t>77</a:t>
            </a:fld>
            <a:endParaRPr lang="en-US"/>
          </a:p>
        </p:txBody>
      </p:sp>
    </p:spTree>
    <p:extLst>
      <p:ext uri="{BB962C8B-B14F-4D97-AF65-F5344CB8AC3E}">
        <p14:creationId xmlns:p14="http://schemas.microsoft.com/office/powerpoint/2010/main" val="38159899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47 CFR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42578368"/>
              </p:ext>
            </p:extLst>
          </p:nvPr>
        </p:nvGraphicFramePr>
        <p:xfrm>
          <a:off x="0" y="1446487"/>
          <a:ext cx="9144000" cy="4632960"/>
        </p:xfrm>
        <a:graphic>
          <a:graphicData uri="http://schemas.openxmlformats.org/drawingml/2006/table">
            <a:tbl>
              <a:tblPr firstRow="1" firstCol="1" bandRow="1">
                <a:tableStyleId>{69C7853C-536D-4A76-A0AE-DD22124D55A5}</a:tableStyleId>
              </a:tblPr>
              <a:tblGrid>
                <a:gridCol w="768960"/>
                <a:gridCol w="8375040"/>
              </a:tblGrid>
              <a:tr h="370840">
                <a:tc>
                  <a:txBody>
                    <a:bodyPr/>
                    <a:lstStyle/>
                    <a:p>
                      <a:r>
                        <a:rPr lang="en-US" sz="2000" dirty="0" smtClean="0"/>
                        <a:t>Part</a:t>
                      </a:r>
                      <a:endParaRPr lang="en-US" sz="2000" dirty="0"/>
                    </a:p>
                  </a:txBody>
                  <a:tcPr/>
                </a:tc>
                <a:tc>
                  <a:txBody>
                    <a:bodyPr/>
                    <a:lstStyle/>
                    <a:p>
                      <a:r>
                        <a:rPr lang="en-US" sz="2000" dirty="0" smtClean="0"/>
                        <a:t>Content</a:t>
                      </a:r>
                      <a:endParaRPr lang="en-US" sz="2000" dirty="0"/>
                    </a:p>
                  </a:txBody>
                  <a:tcPr/>
                </a:tc>
              </a:tr>
              <a:tr h="370840">
                <a:tc>
                  <a:txBody>
                    <a:bodyPr/>
                    <a:lstStyle/>
                    <a:p>
                      <a:r>
                        <a:rPr lang="en-US" sz="2000" dirty="0" smtClean="0"/>
                        <a:t>4</a:t>
                      </a:r>
                      <a:endParaRPr lang="en-US" sz="2000" dirty="0"/>
                    </a:p>
                  </a:txBody>
                  <a:tcPr/>
                </a:tc>
                <a:tc>
                  <a:txBody>
                    <a:bodyPr/>
                    <a:lstStyle/>
                    <a:p>
                      <a:r>
                        <a:rPr lang="en-US" sz="2000" dirty="0" smtClean="0"/>
                        <a:t>Disruptions to Communications</a:t>
                      </a:r>
                      <a:endParaRPr lang="en-US" sz="2000" dirty="0"/>
                    </a:p>
                  </a:txBody>
                  <a:tcPr/>
                </a:tc>
              </a:tr>
              <a:tr h="370840">
                <a:tc>
                  <a:txBody>
                    <a:bodyPr/>
                    <a:lstStyle/>
                    <a:p>
                      <a:r>
                        <a:rPr lang="en-US" sz="2000" dirty="0" smtClean="0"/>
                        <a:t>5</a:t>
                      </a:r>
                      <a:endParaRPr lang="en-US" sz="2000" dirty="0"/>
                    </a:p>
                  </a:txBody>
                  <a:tcPr/>
                </a:tc>
                <a:tc>
                  <a:txBody>
                    <a:bodyPr/>
                    <a:lstStyle/>
                    <a:p>
                      <a:r>
                        <a:rPr lang="en-US" sz="2000" dirty="0" smtClean="0"/>
                        <a:t>Experimental Radio</a:t>
                      </a:r>
                      <a:r>
                        <a:rPr lang="en-US" sz="2000" baseline="0" dirty="0" smtClean="0"/>
                        <a:t> Service</a:t>
                      </a:r>
                      <a:endParaRPr lang="en-US" sz="2000" dirty="0"/>
                    </a:p>
                  </a:txBody>
                  <a:tcPr/>
                </a:tc>
              </a:tr>
              <a:tr h="370840">
                <a:tc>
                  <a:txBody>
                    <a:bodyPr/>
                    <a:lstStyle/>
                    <a:p>
                      <a:r>
                        <a:rPr lang="en-US" sz="2000" dirty="0" smtClean="0"/>
                        <a:t>6</a:t>
                      </a:r>
                      <a:endParaRPr lang="en-US" sz="2000" dirty="0"/>
                    </a:p>
                  </a:txBody>
                  <a:tcPr/>
                </a:tc>
                <a:tc>
                  <a:txBody>
                    <a:bodyPr/>
                    <a:lstStyle/>
                    <a:p>
                      <a:r>
                        <a:rPr lang="en-US" sz="2000" dirty="0" smtClean="0"/>
                        <a:t>Access to Telecommunications Service</a:t>
                      </a:r>
                      <a:r>
                        <a:rPr lang="en-US" sz="2000" baseline="0" dirty="0" smtClean="0"/>
                        <a:t>, Telecommunications Equipment and Customer Premises Equipment by Persons with Disabilities</a:t>
                      </a:r>
                      <a:endParaRPr lang="en-US" sz="2000" dirty="0"/>
                    </a:p>
                  </a:txBody>
                  <a:tcPr/>
                </a:tc>
              </a:tr>
              <a:tr h="370840">
                <a:tc>
                  <a:txBody>
                    <a:bodyPr/>
                    <a:lstStyle/>
                    <a:p>
                      <a:r>
                        <a:rPr lang="en-US" sz="2400" dirty="0" smtClean="0"/>
                        <a:t>9</a:t>
                      </a:r>
                      <a:endParaRPr lang="en-US" sz="2400" dirty="0"/>
                    </a:p>
                  </a:txBody>
                  <a:tcPr/>
                </a:tc>
                <a:tc>
                  <a:txBody>
                    <a:bodyPr/>
                    <a:lstStyle/>
                    <a:p>
                      <a:r>
                        <a:rPr lang="en-US" sz="2400" dirty="0" smtClean="0"/>
                        <a:t>Interconnected</a:t>
                      </a:r>
                      <a:r>
                        <a:rPr lang="en-US" sz="2400" baseline="0" dirty="0" smtClean="0"/>
                        <a:t> Voice over Internet Protocol </a:t>
                      </a:r>
                      <a:r>
                        <a:rPr lang="en-US" sz="2400" baseline="0" dirty="0" smtClean="0"/>
                        <a:t>Services</a:t>
                      </a:r>
                    </a:p>
                  </a:txBody>
                  <a:tcPr/>
                </a:tc>
              </a:tr>
              <a:tr h="370840">
                <a:tc>
                  <a:txBody>
                    <a:bodyPr/>
                    <a:lstStyle/>
                    <a:p>
                      <a:r>
                        <a:rPr lang="en-US" sz="2400" dirty="0" smtClean="0"/>
                        <a:t>15</a:t>
                      </a:r>
                      <a:endParaRPr lang="en-US" sz="2400" dirty="0"/>
                    </a:p>
                  </a:txBody>
                  <a:tcPr/>
                </a:tc>
                <a:tc>
                  <a:txBody>
                    <a:bodyPr/>
                    <a:lstStyle/>
                    <a:p>
                      <a:r>
                        <a:rPr lang="en-US" sz="2400" dirty="0" smtClean="0"/>
                        <a:t>Radio Frequency Devices</a:t>
                      </a:r>
                      <a:endParaRPr lang="en-US" sz="2400" dirty="0"/>
                    </a:p>
                  </a:txBody>
                  <a:tcPr/>
                </a:tc>
              </a:tr>
              <a:tr h="370840">
                <a:tc>
                  <a:txBody>
                    <a:bodyPr/>
                    <a:lstStyle/>
                    <a:p>
                      <a:r>
                        <a:rPr lang="en-US" sz="2400" dirty="0" smtClean="0"/>
                        <a:t>20</a:t>
                      </a:r>
                      <a:endParaRPr lang="en-US" sz="2400" dirty="0"/>
                    </a:p>
                  </a:txBody>
                  <a:tcPr/>
                </a:tc>
                <a:tc>
                  <a:txBody>
                    <a:bodyPr/>
                    <a:lstStyle/>
                    <a:p>
                      <a:r>
                        <a:rPr lang="en-US" sz="2400" dirty="0" smtClean="0"/>
                        <a:t>Commercial Mobile Radio Services (=</a:t>
                      </a:r>
                      <a:r>
                        <a:rPr lang="en-US" sz="2400" baseline="0" dirty="0" smtClean="0"/>
                        <a:t> cellular)</a:t>
                      </a:r>
                      <a:endParaRPr lang="en-US" sz="2400" dirty="0"/>
                    </a:p>
                  </a:txBody>
                  <a:tcPr/>
                </a:tc>
              </a:tr>
              <a:tr h="370840">
                <a:tc>
                  <a:txBody>
                    <a:bodyPr/>
                    <a:lstStyle/>
                    <a:p>
                      <a:r>
                        <a:rPr lang="en-US" sz="2400" dirty="0" smtClean="0"/>
                        <a:t>68</a:t>
                      </a:r>
                      <a:endParaRPr lang="en-US" sz="2400" dirty="0"/>
                    </a:p>
                  </a:txBody>
                  <a:tcPr/>
                </a:tc>
                <a:tc>
                  <a:txBody>
                    <a:bodyPr/>
                    <a:lstStyle/>
                    <a:p>
                      <a:r>
                        <a:rPr lang="en-US" sz="2400" dirty="0" smtClean="0"/>
                        <a:t>Connection of Terminal Equipment to the Telephone</a:t>
                      </a:r>
                      <a:r>
                        <a:rPr lang="en-US" sz="2400" baseline="0" dirty="0" smtClean="0"/>
                        <a:t> Network</a:t>
                      </a:r>
                      <a:endParaRPr lang="en-US" sz="2400" dirty="0"/>
                    </a:p>
                  </a:txBody>
                  <a:tcPr/>
                </a:tc>
              </a:tr>
              <a:tr h="370840">
                <a:tc>
                  <a:txBody>
                    <a:bodyPr/>
                    <a:lstStyle/>
                    <a:p>
                      <a:r>
                        <a:rPr lang="en-US" sz="2400" dirty="0" smtClean="0"/>
                        <a:t>79</a:t>
                      </a:r>
                      <a:endParaRPr lang="en-US" sz="2400" dirty="0"/>
                    </a:p>
                  </a:txBody>
                  <a:tcPr/>
                </a:tc>
                <a:tc>
                  <a:txBody>
                    <a:bodyPr/>
                    <a:lstStyle/>
                    <a:p>
                      <a:r>
                        <a:rPr lang="en-US" sz="2400" dirty="0" smtClean="0"/>
                        <a:t>Closed Captioning</a:t>
                      </a:r>
                      <a:r>
                        <a:rPr lang="en-US" sz="2400" baseline="0" dirty="0" smtClean="0"/>
                        <a:t> and Video Description of Video Programming</a:t>
                      </a:r>
                      <a:endParaRPr lang="en-US" sz="2400" dirty="0"/>
                    </a:p>
                  </a:txBody>
                  <a:tcPr/>
                </a:tc>
              </a:tr>
              <a:tr h="370840">
                <a:tc>
                  <a:txBody>
                    <a:bodyPr/>
                    <a:lstStyle/>
                    <a:p>
                      <a:r>
                        <a:rPr lang="en-US" sz="2400" dirty="0" smtClean="0"/>
                        <a:t>97</a:t>
                      </a:r>
                      <a:endParaRPr lang="en-US" sz="2400" dirty="0"/>
                    </a:p>
                  </a:txBody>
                  <a:tcPr/>
                </a:tc>
                <a:tc>
                  <a:txBody>
                    <a:bodyPr/>
                    <a:lstStyle/>
                    <a:p>
                      <a:r>
                        <a:rPr lang="en-US" sz="2400" dirty="0" smtClean="0"/>
                        <a:t>Amateur Radio Services</a:t>
                      </a:r>
                      <a:endParaRPr lang="en-US" sz="2400" dirty="0"/>
                    </a:p>
                  </a:txBody>
                  <a:tcPr/>
                </a:tc>
              </a:tr>
            </a:tbl>
          </a:graphicData>
        </a:graphic>
      </p:graphicFrame>
    </p:spTree>
    <p:extLst>
      <p:ext uri="{BB962C8B-B14F-4D97-AF65-F5344CB8AC3E}">
        <p14:creationId xmlns:p14="http://schemas.microsoft.com/office/powerpoint/2010/main" val="667023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Telecom regulation</a:t>
            </a:r>
            <a:endParaRPr lang="en-US" dirty="0"/>
          </a:p>
        </p:txBody>
      </p:sp>
      <p:sp>
        <p:nvSpPr>
          <p:cNvPr id="2" name="Content Placeholder 1"/>
          <p:cNvSpPr>
            <a:spLocks noGrp="1"/>
          </p:cNvSpPr>
          <p:nvPr>
            <p:ph idx="1"/>
          </p:nvPr>
        </p:nvSpPr>
        <p:spPr/>
        <p:txBody>
          <a:bodyPr>
            <a:normAutofit fontScale="70000" lnSpcReduction="20000"/>
          </a:bodyPr>
          <a:lstStyle/>
          <a:p>
            <a:r>
              <a:rPr lang="en-US" dirty="0" smtClean="0"/>
              <a:t>Local, state and federal</a:t>
            </a:r>
          </a:p>
          <a:p>
            <a:pPr lvl="1"/>
            <a:r>
              <a:rPr lang="en-US" dirty="0" smtClean="0"/>
              <a:t>local: CATV franchise agreements</a:t>
            </a:r>
          </a:p>
          <a:p>
            <a:pPr lvl="1"/>
            <a:r>
              <a:rPr lang="en-US" dirty="0" smtClean="0"/>
              <a:t>state: Public Utility Commission</a:t>
            </a:r>
          </a:p>
          <a:p>
            <a:pPr lvl="2"/>
            <a:r>
              <a:rPr lang="en-US" dirty="0" smtClean="0"/>
              <a:t>responsible for all utilities – gas, water, electricity, telephone</a:t>
            </a:r>
          </a:p>
          <a:p>
            <a:pPr lvl="1"/>
            <a:r>
              <a:rPr lang="en-US" dirty="0" smtClean="0"/>
              <a:t>federal: FCC, FTC (privacy), DOJ (monopoly)</a:t>
            </a:r>
          </a:p>
          <a:p>
            <a:r>
              <a:rPr lang="en-US" dirty="0" smtClean="0"/>
              <a:t>Elsewhere: gov’t PTT </a:t>
            </a:r>
            <a:r>
              <a:rPr lang="en-US" dirty="0" smtClean="0">
                <a:sym typeface="Wingdings"/>
              </a:rPr>
              <a:t> competition</a:t>
            </a:r>
          </a:p>
          <a:p>
            <a:pPr lvl="1"/>
            <a:r>
              <a:rPr lang="en-US" dirty="0" smtClean="0">
                <a:sym typeface="Wingdings"/>
              </a:rPr>
              <a:t>vs. US: regulated private monopolies</a:t>
            </a:r>
            <a:endParaRPr lang="en-US" dirty="0" smtClean="0"/>
          </a:p>
          <a:p>
            <a:r>
              <a:rPr lang="en-US" dirty="0" smtClean="0"/>
              <a:t>Based on 1934 Telecommunications Act</a:t>
            </a:r>
          </a:p>
          <a:p>
            <a:r>
              <a:rPr lang="en-US" dirty="0" smtClean="0"/>
              <a:t>Amended in 1996</a:t>
            </a:r>
          </a:p>
          <a:p>
            <a:r>
              <a:rPr lang="en-US" dirty="0" smtClean="0"/>
              <a:t>Divides the world into</a:t>
            </a:r>
          </a:p>
          <a:p>
            <a:pPr lvl="1"/>
            <a:r>
              <a:rPr lang="en-US" dirty="0" smtClean="0"/>
              <a:t>Title I: Telecommunications Services</a:t>
            </a:r>
          </a:p>
          <a:p>
            <a:pPr lvl="1"/>
            <a:r>
              <a:rPr lang="en-US" dirty="0" smtClean="0"/>
              <a:t>Title II: Broadcast Services</a:t>
            </a:r>
          </a:p>
          <a:p>
            <a:pPr lvl="1"/>
            <a:r>
              <a:rPr lang="en-US" dirty="0" smtClean="0"/>
              <a:t>Title III: Cable Services</a:t>
            </a:r>
          </a:p>
          <a:p>
            <a:pPr lvl="1"/>
            <a:r>
              <a:rPr lang="en-US" dirty="0" smtClean="0"/>
              <a:t>Title V: Obscenity and Violence</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9</a:t>
            </a:fld>
            <a:endParaRPr lang="en-US"/>
          </a:p>
        </p:txBody>
      </p:sp>
    </p:spTree>
    <p:extLst>
      <p:ext uri="{BB962C8B-B14F-4D97-AF65-F5344CB8AC3E}">
        <p14:creationId xmlns:p14="http://schemas.microsoft.com/office/powerpoint/2010/main" val="24431626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2900</TotalTime>
  <Words>3712</Words>
  <Application>Microsoft Macintosh PowerPoint</Application>
  <PresentationFormat>On-screen Show (4:3)</PresentationFormat>
  <Paragraphs>796</Paragraphs>
  <Slides>77</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Office Theme</vt:lpstr>
      <vt:lpstr>Document</vt:lpstr>
      <vt:lpstr>Microsoft Word Document</vt:lpstr>
      <vt:lpstr>Cheaper, Faster, Safer: Research and Public Policy for the Internet</vt:lpstr>
      <vt:lpstr>Overview</vt:lpstr>
      <vt:lpstr>Laws &amp; regulation as technology enabler</vt:lpstr>
      <vt:lpstr>Examples</vt:lpstr>
      <vt:lpstr>Examples</vt:lpstr>
      <vt:lpstr>The US hierarchy of laws</vt:lpstr>
      <vt:lpstr>Example: CFR 47</vt:lpstr>
      <vt:lpstr>Selected 47 CFR</vt:lpstr>
      <vt:lpstr>Telecom regulation</vt:lpstr>
      <vt:lpstr>Process</vt:lpstr>
      <vt:lpstr>FCC</vt:lpstr>
      <vt:lpstr>Open Internet</vt:lpstr>
      <vt:lpstr>Two views</vt:lpstr>
      <vt:lpstr>Why?</vt:lpstr>
      <vt:lpstr>How to be non-neutral</vt:lpstr>
      <vt:lpstr>Some high-profile cases</vt:lpstr>
      <vt:lpstr>Which Internet are you connected to?</vt:lpstr>
      <vt:lpstr>Cisco’s traffic prediction</vt:lpstr>
      <vt:lpstr>Bandwidth costs</vt:lpstr>
      <vt:lpstr>The value of bits</vt:lpstr>
      <vt:lpstr>Principles</vt:lpstr>
      <vt:lpstr>Spectrum</vt:lpstr>
      <vt:lpstr>Overview</vt:lpstr>
      <vt:lpstr>You’ve heard the statistics…</vt:lpstr>
      <vt:lpstr>Monthly fixed consumption</vt:lpstr>
      <vt:lpstr>Spectral efficiency</vt:lpstr>
      <vt:lpstr>A 2016 thought experiment</vt:lpstr>
      <vt:lpstr>What can we do?</vt:lpstr>
      <vt:lpstr>From beachfront spectrum to brownfield spectrum</vt:lpstr>
      <vt:lpstr>From empty back yard to time share condo</vt:lpstr>
      <vt:lpstr>PowerPoint Presentation</vt:lpstr>
      <vt:lpstr>Unlicensed &amp; lightly-licensed bands (US)</vt:lpstr>
      <vt:lpstr>2.4 vs. 5.8 GHz</vt:lpstr>
      <vt:lpstr>5.8 GHz expansion: sharing with incumbents</vt:lpstr>
      <vt:lpstr>Freeing spectrum: incentive auctions</vt:lpstr>
      <vt:lpstr>Small cell alternatives</vt:lpstr>
      <vt:lpstr>TV white spaces</vt:lpstr>
      <vt:lpstr>TVWS Spectrum Availability</vt:lpstr>
      <vt:lpstr>TV White Spaces</vt:lpstr>
      <vt:lpstr>Benefits of TV White Space</vt:lpstr>
      <vt:lpstr>New options to reduce traffic</vt:lpstr>
      <vt:lpstr>Spectrum Outlook</vt:lpstr>
      <vt:lpstr>Measurements</vt:lpstr>
      <vt:lpstr>Measurement History</vt:lpstr>
      <vt:lpstr>Broadband Measurement Study</vt:lpstr>
      <vt:lpstr>What Was Done</vt:lpstr>
      <vt:lpstr>What Was Released</vt:lpstr>
      <vt:lpstr>What Was Measured</vt:lpstr>
      <vt:lpstr>MBA architecture</vt:lpstr>
      <vt:lpstr>Advertised vs. actual</vt:lpstr>
      <vt:lpstr>Latency by technology</vt:lpstr>
      <vt:lpstr>Data usage</vt:lpstr>
      <vt:lpstr>Cable/Telco Tussle</vt:lpstr>
      <vt:lpstr>Reliability</vt:lpstr>
      <vt:lpstr>Web Page Downloading Canary in the Coal Mine?</vt:lpstr>
      <vt:lpstr>Unknowns</vt:lpstr>
      <vt:lpstr>Broadband adoption</vt:lpstr>
      <vt:lpstr>Access to broadband</vt:lpstr>
      <vt:lpstr>Competition (US)</vt:lpstr>
      <vt:lpstr>FTTH</vt:lpstr>
      <vt:lpstr>State of competition (US)</vt:lpstr>
      <vt:lpstr>International comparison: fixed</vt:lpstr>
      <vt:lpstr>International comparison: mobile</vt:lpstr>
      <vt:lpstr>Accessibility</vt:lpstr>
      <vt:lpstr>Access to Telecommunications and Technology Means:</vt:lpstr>
      <vt:lpstr>PowerPoint Presentation</vt:lpstr>
      <vt:lpstr>PowerPoint Presentation</vt:lpstr>
      <vt:lpstr>PowerPoint Presentation</vt:lpstr>
      <vt:lpstr> Improved Relay Services  </vt:lpstr>
      <vt:lpstr>Turn of Century:  Many Gaps in Laws</vt:lpstr>
      <vt:lpstr>Twenty-First Century Communications and Video Accessibility Act   Public Law 111-260; Public Law 111-25 </vt:lpstr>
      <vt:lpstr>Market Forces:  Past failures to Achieve access </vt:lpstr>
      <vt:lpstr>Title II – Video Description</vt:lpstr>
      <vt:lpstr>FCC Implementation of CVAA</vt:lpstr>
      <vt:lpstr>RESEARCH</vt:lpstr>
      <vt:lpstr>How can researchers participate?</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neutrality: where technology meets policy</dc:title>
  <dc:creator>Henning Schulzrinne</dc:creator>
  <cp:lastModifiedBy>Henning Schulzrinne</cp:lastModifiedBy>
  <cp:revision>77</cp:revision>
  <dcterms:created xsi:type="dcterms:W3CDTF">2011-01-22T06:23:58Z</dcterms:created>
  <dcterms:modified xsi:type="dcterms:W3CDTF">2012-09-12T23:07:01Z</dcterms:modified>
</cp:coreProperties>
</file>