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13"/>
  </p:notesMasterIdLst>
  <p:sldIdLst>
    <p:sldId id="256" r:id="rId2"/>
    <p:sldId id="257" r:id="rId3"/>
    <p:sldId id="266" r:id="rId4"/>
    <p:sldId id="258" r:id="rId5"/>
    <p:sldId id="259" r:id="rId6"/>
    <p:sldId id="260" r:id="rId7"/>
    <p:sldId id="261" r:id="rId8"/>
    <p:sldId id="263" r:id="rId9"/>
    <p:sldId id="262" r:id="rId10"/>
    <p:sldId id="264" r:id="rId11"/>
    <p:sldId id="26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13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40" d="100"/>
          <a:sy n="140" d="100"/>
        </p:scale>
        <p:origin x="-120" y="-312"/>
      </p:cViewPr>
      <p:guideLst>
        <p:guide orient="horz" pos="1990"/>
        <p:guide pos="269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1416639C-0004-6741-8D14-D776CDC065CD}" type="datetimeFigureOut">
              <a:rPr lang="en-US" smtClean="0"/>
              <a:t>9/14/11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174862A-AC5A-DF4C-B747-5B2F7AC1B575}" type="slidenum">
              <a:rPr lang="en-US" smtClean="0"/>
              <a:t>‹#›</a:t>
            </a:fld>
            <a:endParaRPr lang="en-US"/>
          </a:p>
        </p:txBody>
      </p:sp>
    </p:spTree>
    <p:extLst>
      <p:ext uri="{BB962C8B-B14F-4D97-AF65-F5344CB8AC3E}">
        <p14:creationId xmlns:p14="http://schemas.microsoft.com/office/powerpoint/2010/main" val="16197274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www.openstreetmap.org</a:t>
            </a:r>
            <a:r>
              <a:rPr lang="en-US" smtClean="0"/>
              <a:t>/</a:t>
            </a:r>
            <a:endParaRPr lang="en-US"/>
          </a:p>
        </p:txBody>
      </p:sp>
      <p:sp>
        <p:nvSpPr>
          <p:cNvPr id="4" name="Slide Number Placeholder 3"/>
          <p:cNvSpPr>
            <a:spLocks noGrp="1"/>
          </p:cNvSpPr>
          <p:nvPr>
            <p:ph type="sldNum" sz="quarter" idx="10"/>
          </p:nvPr>
        </p:nvSpPr>
        <p:spPr/>
        <p:txBody>
          <a:bodyPr/>
          <a:lstStyle/>
          <a:p>
            <a:fld id="{C174862A-AC5A-DF4C-B747-5B2F7AC1B575}" type="slidenum">
              <a:rPr lang="en-US" smtClean="0"/>
              <a:t>7</a:t>
            </a:fld>
            <a:endParaRPr lang="en-US"/>
          </a:p>
        </p:txBody>
      </p:sp>
    </p:spTree>
    <p:extLst>
      <p:ext uri="{BB962C8B-B14F-4D97-AF65-F5344CB8AC3E}">
        <p14:creationId xmlns:p14="http://schemas.microsoft.com/office/powerpoint/2010/main" val="2478496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8652428" indent="-38186541"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65887" eaLnBrk="0" fontAlgn="base" hangingPunct="0">
              <a:spcBef>
                <a:spcPct val="0"/>
              </a:spcBef>
              <a:spcAft>
                <a:spcPct val="0"/>
              </a:spcAft>
              <a:defRPr sz="2400">
                <a:solidFill>
                  <a:schemeClr val="tx1"/>
                </a:solidFill>
                <a:latin typeface="Arial" charset="0"/>
                <a:ea typeface="ＭＳ Ｐゴシック" charset="0"/>
              </a:defRPr>
            </a:lvl6pPr>
            <a:lvl7pPr marL="931774" eaLnBrk="0" fontAlgn="base" hangingPunct="0">
              <a:spcBef>
                <a:spcPct val="0"/>
              </a:spcBef>
              <a:spcAft>
                <a:spcPct val="0"/>
              </a:spcAft>
              <a:defRPr sz="2400">
                <a:solidFill>
                  <a:schemeClr val="tx1"/>
                </a:solidFill>
                <a:latin typeface="Arial" charset="0"/>
                <a:ea typeface="ＭＳ Ｐゴシック" charset="0"/>
              </a:defRPr>
            </a:lvl7pPr>
            <a:lvl8pPr marL="1397660" eaLnBrk="0" fontAlgn="base" hangingPunct="0">
              <a:spcBef>
                <a:spcPct val="0"/>
              </a:spcBef>
              <a:spcAft>
                <a:spcPct val="0"/>
              </a:spcAft>
              <a:defRPr sz="2400">
                <a:solidFill>
                  <a:schemeClr val="tx1"/>
                </a:solidFill>
                <a:latin typeface="Arial" charset="0"/>
                <a:ea typeface="ＭＳ Ｐゴシック" charset="0"/>
              </a:defRPr>
            </a:lvl8pPr>
            <a:lvl9pPr marL="1863547"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EA6B70-1BD4-AA44-A8D9-A37C6A970B72}" type="slidenum">
              <a:rPr lang="en-US" sz="1200"/>
              <a:pPr eaLnBrk="1" hangingPunct="1"/>
              <a:t>8</a:t>
            </a:fld>
            <a:endParaRPr lang="en-US" sz="1200"/>
          </a:p>
        </p:txBody>
      </p:sp>
      <p:sp>
        <p:nvSpPr>
          <p:cNvPr id="27651" name="Rectangle 1026"/>
          <p:cNvSpPr>
            <a:spLocks noGrp="1" noRot="1" noChangeAspect="1" noChangeArrowheads="1" noTextEdit="1"/>
          </p:cNvSpPr>
          <p:nvPr>
            <p:ph type="sldImg"/>
          </p:nvPr>
        </p:nvSpPr>
        <p:spPr>
          <a:xfrm>
            <a:off x="1181100" y="696913"/>
            <a:ext cx="4649788" cy="3486150"/>
          </a:xfrm>
          <a:solidFill>
            <a:srgbClr val="FFFFFF"/>
          </a:solidFill>
          <a:ln/>
        </p:spPr>
      </p:sp>
      <p:sp>
        <p:nvSpPr>
          <p:cNvPr id="27652" name="Rectangle 1027"/>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a:latin typeface="Arial"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9/14/11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9/14/11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9/14/11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9/14/11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9/14/11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9/14/11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9/14/11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9/14/11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9/14/11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9/14/11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9/14/11</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9/14/11</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ools.ietf.org/html/draft-forte-ecrit-service-classification-0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Identifying and Categorizing POIs</a:t>
            </a:r>
            <a:endParaRPr lang="en-US" dirty="0"/>
          </a:p>
        </p:txBody>
      </p:sp>
      <p:sp>
        <p:nvSpPr>
          <p:cNvPr id="3" name="Subtitle 2"/>
          <p:cNvSpPr>
            <a:spLocks noGrp="1"/>
          </p:cNvSpPr>
          <p:nvPr>
            <p:ph type="subTitle" idx="1"/>
          </p:nvPr>
        </p:nvSpPr>
        <p:spPr/>
        <p:txBody>
          <a:bodyPr/>
          <a:lstStyle/>
          <a:p>
            <a:r>
              <a:rPr lang="en-US" dirty="0" smtClean="0"/>
              <a:t>Henning Schulzrinne</a:t>
            </a:r>
          </a:p>
          <a:p>
            <a:r>
              <a:rPr lang="en-US" dirty="0" smtClean="0"/>
              <a:t>Columbia University</a:t>
            </a:r>
            <a:endParaRPr lang="en-US" dirty="0"/>
          </a:p>
        </p:txBody>
      </p:sp>
    </p:spTree>
    <p:extLst>
      <p:ext uri="{BB962C8B-B14F-4D97-AF65-F5344CB8AC3E}">
        <p14:creationId xmlns:p14="http://schemas.microsoft.com/office/powerpoint/2010/main" val="193276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urn:service:transportation</a:t>
            </a:r>
            <a:endParaRPr lang="en-US" dirty="0"/>
          </a:p>
        </p:txBody>
      </p:sp>
      <p:sp>
        <p:nvSpPr>
          <p:cNvPr id="3" name="Content Placeholder 2"/>
          <p:cNvSpPr>
            <a:spLocks noGrp="1"/>
          </p:cNvSpPr>
          <p:nvPr>
            <p:ph idx="1"/>
          </p:nvPr>
        </p:nvSpPr>
        <p:spPr/>
        <p:txBody>
          <a:bodyPr>
            <a:normAutofit/>
          </a:bodyPr>
          <a:lstStyle/>
          <a:p>
            <a:r>
              <a:rPr lang="en-US" dirty="0" err="1" smtClean="0"/>
              <a:t>transportation.airport</a:t>
            </a:r>
            <a:endParaRPr lang="en-US" dirty="0"/>
          </a:p>
          <a:p>
            <a:r>
              <a:rPr lang="en-US" dirty="0" err="1" smtClean="0"/>
              <a:t>transportation.bycicle</a:t>
            </a:r>
            <a:r>
              <a:rPr lang="en-US" dirty="0"/>
              <a:t>-</a:t>
            </a:r>
            <a:r>
              <a:rPr lang="en-US" dirty="0" smtClean="0"/>
              <a:t>rental</a:t>
            </a:r>
          </a:p>
          <a:p>
            <a:r>
              <a:rPr lang="en-US" dirty="0" err="1" smtClean="0"/>
              <a:t>transportation.bus</a:t>
            </a:r>
            <a:r>
              <a:rPr lang="en-US" dirty="0"/>
              <a:t>-</a:t>
            </a:r>
            <a:r>
              <a:rPr lang="en-US" dirty="0" smtClean="0"/>
              <a:t>stop</a:t>
            </a:r>
          </a:p>
          <a:p>
            <a:r>
              <a:rPr lang="en-US" dirty="0" err="1" smtClean="0"/>
              <a:t>transportation.car</a:t>
            </a:r>
            <a:r>
              <a:rPr lang="en-US" dirty="0"/>
              <a:t>-</a:t>
            </a:r>
            <a:r>
              <a:rPr lang="en-US" dirty="0" smtClean="0"/>
              <a:t>rental</a:t>
            </a:r>
          </a:p>
          <a:p>
            <a:r>
              <a:rPr lang="en-US" dirty="0" err="1" smtClean="0"/>
              <a:t>transportation.mechanic</a:t>
            </a:r>
            <a:endParaRPr lang="en-US" dirty="0"/>
          </a:p>
          <a:p>
            <a:r>
              <a:rPr lang="en-US" dirty="0" err="1" smtClean="0"/>
              <a:t>transportation.parking</a:t>
            </a:r>
            <a:endParaRPr lang="en-US" dirty="0"/>
          </a:p>
          <a:p>
            <a:r>
              <a:rPr lang="en-US" dirty="0" err="1" smtClean="0"/>
              <a:t>transportation.port</a:t>
            </a:r>
            <a:endParaRPr lang="en-US" dirty="0"/>
          </a:p>
          <a:p>
            <a:r>
              <a:rPr lang="en-US" dirty="0" err="1" smtClean="0"/>
              <a:t>transportation.subway</a:t>
            </a:r>
            <a:endParaRPr lang="en-US" dirty="0"/>
          </a:p>
          <a:p>
            <a:r>
              <a:rPr lang="en-US" dirty="0" err="1" smtClean="0"/>
              <a:t>transportation.taxi</a:t>
            </a:r>
            <a:r>
              <a:rPr lang="en-US" dirty="0"/>
              <a:t>-</a:t>
            </a:r>
            <a:r>
              <a:rPr lang="en-US" dirty="0" smtClean="0"/>
              <a:t>stand</a:t>
            </a:r>
          </a:p>
          <a:p>
            <a:r>
              <a:rPr lang="en-US" dirty="0" err="1" smtClean="0"/>
              <a:t>transportation.train</a:t>
            </a:r>
            <a:r>
              <a:rPr lang="en-US" dirty="0"/>
              <a:t>-station</a:t>
            </a:r>
          </a:p>
          <a:p>
            <a:endParaRPr lang="en-US" b="1" dirty="0"/>
          </a:p>
        </p:txBody>
      </p:sp>
    </p:spTree>
    <p:extLst>
      <p:ext uri="{BB962C8B-B14F-4D97-AF65-F5344CB8AC3E}">
        <p14:creationId xmlns:p14="http://schemas.microsoft.com/office/powerpoint/2010/main" val="2543868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&amp; to-do’s</a:t>
            </a:r>
            <a:endParaRPr lang="en-US" dirty="0"/>
          </a:p>
        </p:txBody>
      </p:sp>
      <p:sp>
        <p:nvSpPr>
          <p:cNvPr id="3" name="Content Placeholder 2"/>
          <p:cNvSpPr>
            <a:spLocks noGrp="1"/>
          </p:cNvSpPr>
          <p:nvPr>
            <p:ph idx="1"/>
          </p:nvPr>
        </p:nvSpPr>
        <p:spPr/>
        <p:txBody>
          <a:bodyPr/>
          <a:lstStyle/>
          <a:p>
            <a:r>
              <a:rPr lang="en-US" dirty="0" smtClean="0"/>
              <a:t>Is there some existing classification we can borrow?</a:t>
            </a:r>
          </a:p>
          <a:p>
            <a:r>
              <a:rPr lang="en-US" dirty="0" smtClean="0"/>
              <a:t>Registration through IANA or other body (delegated)?</a:t>
            </a:r>
          </a:p>
          <a:p>
            <a:r>
              <a:rPr lang="en-US" dirty="0" smtClean="0"/>
              <a:t>Maintenance?</a:t>
            </a:r>
          </a:p>
          <a:p>
            <a:pPr lvl="1"/>
            <a:r>
              <a:rPr lang="en-US" dirty="0" smtClean="0"/>
              <a:t>small editorial group? mailing list?</a:t>
            </a:r>
          </a:p>
          <a:p>
            <a:pPr lvl="1"/>
            <a:r>
              <a:rPr lang="en-US" dirty="0" smtClean="0"/>
              <a:t>similar to (Olson) time zone database</a:t>
            </a:r>
          </a:p>
          <a:p>
            <a:endParaRPr lang="en-US" dirty="0"/>
          </a:p>
        </p:txBody>
      </p:sp>
    </p:spTree>
    <p:extLst>
      <p:ext uri="{BB962C8B-B14F-4D97-AF65-F5344CB8AC3E}">
        <p14:creationId xmlns:p14="http://schemas.microsoft.com/office/powerpoint/2010/main" val="354313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in draft</a:t>
            </a:r>
            <a:endParaRPr lang="en-US" dirty="0"/>
          </a:p>
        </p:txBody>
      </p:sp>
      <p:sp>
        <p:nvSpPr>
          <p:cNvPr id="3" name="Content Placeholder 2"/>
          <p:cNvSpPr>
            <a:spLocks noGrp="1"/>
          </p:cNvSpPr>
          <p:nvPr>
            <p:ph idx="1"/>
          </p:nvPr>
        </p:nvSpPr>
        <p:spPr/>
        <p:txBody>
          <a:bodyPr/>
          <a:lstStyle/>
          <a:p>
            <a:r>
              <a:rPr lang="en-US" b="1" dirty="0"/>
              <a:t>Where is a 4 star </a:t>
            </a:r>
            <a:r>
              <a:rPr lang="en-US" b="1" dirty="0">
                <a:solidFill>
                  <a:srgbClr val="FF0000"/>
                </a:solidFill>
              </a:rPr>
              <a:t>Italian restaurant </a:t>
            </a:r>
            <a:r>
              <a:rPr lang="en-US" b="1" dirty="0"/>
              <a:t>near me that is still open</a:t>
            </a:r>
            <a:r>
              <a:rPr lang="en-US" b="1" dirty="0" smtClean="0"/>
              <a:t>?</a:t>
            </a:r>
          </a:p>
          <a:p>
            <a:r>
              <a:rPr lang="en-US" b="1" dirty="0"/>
              <a:t>Where can I find a new </a:t>
            </a:r>
            <a:r>
              <a:rPr lang="en-US" b="1" dirty="0">
                <a:solidFill>
                  <a:srgbClr val="FF0000"/>
                </a:solidFill>
              </a:rPr>
              <a:t>battery</a:t>
            </a:r>
            <a:r>
              <a:rPr lang="en-US" b="1" dirty="0"/>
              <a:t> for my phone</a:t>
            </a:r>
            <a:r>
              <a:rPr lang="en-US" b="1" dirty="0" smtClean="0"/>
              <a:t>?</a:t>
            </a:r>
          </a:p>
          <a:p>
            <a:r>
              <a:rPr lang="en-US" b="1" dirty="0"/>
              <a:t>What </a:t>
            </a:r>
            <a:r>
              <a:rPr lang="en-US" b="1" dirty="0">
                <a:solidFill>
                  <a:srgbClr val="FF0000"/>
                </a:solidFill>
              </a:rPr>
              <a:t>movies</a:t>
            </a:r>
            <a:r>
              <a:rPr lang="en-US" b="1" dirty="0"/>
              <a:t> are playing now near me</a:t>
            </a:r>
            <a:r>
              <a:rPr lang="en-US" b="1" dirty="0" smtClean="0"/>
              <a:t>?</a:t>
            </a:r>
          </a:p>
          <a:p>
            <a:r>
              <a:rPr lang="en-US" b="1" dirty="0"/>
              <a:t>Where is the cheapest available </a:t>
            </a:r>
            <a:r>
              <a:rPr lang="en-US" b="1" dirty="0">
                <a:solidFill>
                  <a:srgbClr val="FF0000"/>
                </a:solidFill>
              </a:rPr>
              <a:t>parking</a:t>
            </a:r>
            <a:r>
              <a:rPr lang="en-US" b="1" dirty="0"/>
              <a:t> near the theater</a:t>
            </a:r>
            <a:r>
              <a:rPr lang="en-US" b="1" dirty="0" smtClean="0"/>
              <a:t>?</a:t>
            </a:r>
          </a:p>
          <a:p>
            <a:r>
              <a:rPr lang="en-US" b="1" dirty="0"/>
              <a:t>What are the specials at nearby </a:t>
            </a:r>
            <a:r>
              <a:rPr lang="en-US" b="1" dirty="0">
                <a:solidFill>
                  <a:srgbClr val="FF0000"/>
                </a:solidFill>
              </a:rPr>
              <a:t>restaurants</a:t>
            </a:r>
            <a:r>
              <a:rPr lang="en-US" b="1" dirty="0" smtClean="0"/>
              <a:t>?</a:t>
            </a:r>
          </a:p>
          <a:p>
            <a:r>
              <a:rPr lang="en-US" b="1" dirty="0"/>
              <a:t>What kind of </a:t>
            </a:r>
            <a:r>
              <a:rPr lang="en-US" b="1" dirty="0">
                <a:solidFill>
                  <a:srgbClr val="FF0000"/>
                </a:solidFill>
              </a:rPr>
              <a:t>businesses</a:t>
            </a:r>
            <a:r>
              <a:rPr lang="en-US" b="1" dirty="0"/>
              <a:t> are in this building?</a:t>
            </a:r>
            <a:endParaRPr lang="en-US" dirty="0"/>
          </a:p>
        </p:txBody>
      </p:sp>
    </p:spTree>
    <p:extLst>
      <p:ext uri="{BB962C8B-B14F-4D97-AF65-F5344CB8AC3E}">
        <p14:creationId xmlns:p14="http://schemas.microsoft.com/office/powerpoint/2010/main" val="316642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to be solved here</a:t>
            </a:r>
            <a:endParaRPr lang="en-US" dirty="0"/>
          </a:p>
        </p:txBody>
      </p:sp>
      <p:sp>
        <p:nvSpPr>
          <p:cNvPr id="3" name="Content Placeholder 2"/>
          <p:cNvSpPr>
            <a:spLocks noGrp="1"/>
          </p:cNvSpPr>
          <p:nvPr>
            <p:ph idx="1"/>
          </p:nvPr>
        </p:nvSpPr>
        <p:spPr/>
        <p:txBody>
          <a:bodyPr/>
          <a:lstStyle/>
          <a:p>
            <a:r>
              <a:rPr lang="en-US" dirty="0" smtClean="0"/>
              <a:t>Properties of service/POI vs. category</a:t>
            </a:r>
          </a:p>
          <a:p>
            <a:pPr lvl="1"/>
            <a:r>
              <a:rPr lang="en-US" dirty="0" smtClean="0"/>
              <a:t>e.g., “restaurant accept </a:t>
            </a:r>
            <a:r>
              <a:rPr lang="en-US" dirty="0" err="1" smtClean="0"/>
              <a:t>AmEx</a:t>
            </a:r>
            <a:r>
              <a:rPr lang="en-US" dirty="0" smtClean="0"/>
              <a:t>”, “Zagat gave it a rating of 20”</a:t>
            </a:r>
          </a:p>
          <a:p>
            <a:r>
              <a:rPr lang="en-US" dirty="0" smtClean="0"/>
              <a:t>Distinction can be somewhat arbitrary</a:t>
            </a:r>
          </a:p>
          <a:p>
            <a:pPr lvl="1"/>
            <a:r>
              <a:rPr lang="en-US" dirty="0" smtClean="0"/>
              <a:t>is “Italian cuisine” an attribute of a restaurant or a classification?</a:t>
            </a:r>
          </a:p>
          <a:p>
            <a:r>
              <a:rPr lang="en-US" dirty="0" smtClean="0"/>
              <a:t>Basic notion: non-interchangeable services = category</a:t>
            </a:r>
          </a:p>
          <a:p>
            <a:pPr lvl="1"/>
            <a:r>
              <a:rPr lang="en-US" dirty="0" smtClean="0"/>
              <a:t>gas station vs. restaurant</a:t>
            </a:r>
          </a:p>
          <a:p>
            <a:pPr lvl="1"/>
            <a:r>
              <a:rPr lang="en-US" dirty="0" smtClean="0"/>
              <a:t>synagogue vs. Christian church</a:t>
            </a:r>
          </a:p>
          <a:p>
            <a:r>
              <a:rPr lang="en-US" dirty="0" smtClean="0"/>
              <a:t>Pragmatic distinctions supporting consumer use, not census statistics</a:t>
            </a:r>
          </a:p>
          <a:p>
            <a:pPr lvl="1"/>
            <a:endParaRPr lang="en-US" dirty="0"/>
          </a:p>
        </p:txBody>
      </p:sp>
    </p:spTree>
    <p:extLst>
      <p:ext uri="{BB962C8B-B14F-4D97-AF65-F5344CB8AC3E}">
        <p14:creationId xmlns:p14="http://schemas.microsoft.com/office/powerpoint/2010/main" val="3953076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Categorization possibilities: NAICS</a:t>
            </a:r>
            <a:endParaRPr lang="en-US" dirty="0"/>
          </a:p>
        </p:txBody>
      </p:sp>
      <p:sp>
        <p:nvSpPr>
          <p:cNvPr id="3" name="Content Placeholder 2"/>
          <p:cNvSpPr>
            <a:spLocks noGrp="1"/>
          </p:cNvSpPr>
          <p:nvPr>
            <p:ph idx="1"/>
          </p:nvPr>
        </p:nvSpPr>
        <p:spPr/>
        <p:txBody>
          <a:bodyPr/>
          <a:lstStyle/>
          <a:p>
            <a:r>
              <a:rPr lang="en-US" dirty="0" smtClean="0"/>
              <a:t>“</a:t>
            </a:r>
            <a:r>
              <a:rPr lang="en-US" dirty="0"/>
              <a:t>The North American Industry Classification System (NAICS) is the standard used by Federal statistical agencies in classifying business establishments for the purpose of collecting, analyzing, and publishing statistical data related to the U.S. business economy</a:t>
            </a:r>
            <a:r>
              <a:rPr lang="en-US" dirty="0" smtClean="0"/>
              <a:t>.”</a:t>
            </a:r>
          </a:p>
          <a:p>
            <a:r>
              <a:rPr lang="en-US" dirty="0" smtClean="0"/>
              <a:t>Example: “restaurant”</a:t>
            </a:r>
          </a:p>
          <a:p>
            <a:endParaRPr lang="en-US" dirty="0" smtClean="0"/>
          </a:p>
          <a:p>
            <a:endParaRPr lang="en-US" dirty="0" smtClean="0"/>
          </a:p>
          <a:p>
            <a:pPr lvl="1"/>
            <a:endParaRPr lang="en-US" dirty="0" smtClean="0"/>
          </a:p>
          <a:p>
            <a:endParaRPr lang="en-US" dirty="0"/>
          </a:p>
        </p:txBody>
      </p:sp>
    </p:spTree>
    <p:extLst>
      <p:ext uri="{BB962C8B-B14F-4D97-AF65-F5344CB8AC3E}">
        <p14:creationId xmlns:p14="http://schemas.microsoft.com/office/powerpoint/2010/main" val="186385001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NAICS “restaurant”</a:t>
            </a:r>
            <a:endParaRPr lang="en-US" dirty="0"/>
          </a:p>
        </p:txBody>
      </p:sp>
      <p:pic>
        <p:nvPicPr>
          <p:cNvPr id="4" name="Picture 3" descr="restauran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210" y="1229894"/>
            <a:ext cx="4398211" cy="5589216"/>
          </a:xfrm>
          <a:prstGeom prst="rect">
            <a:avLst/>
          </a:prstGeom>
        </p:spPr>
      </p:pic>
      <p:sp>
        <p:nvSpPr>
          <p:cNvPr id="5" name="Alternate Process 4"/>
          <p:cNvSpPr/>
          <p:nvPr/>
        </p:nvSpPr>
        <p:spPr>
          <a:xfrm>
            <a:off x="1634435" y="4362174"/>
            <a:ext cx="2904435" cy="2319130"/>
          </a:xfrm>
          <a:prstGeom prst="flowChartAlternateProcess">
            <a:avLst/>
          </a:prstGeom>
          <a:solidFill>
            <a:schemeClr val="accent1">
              <a:alpha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6256421" y="2413334"/>
            <a:ext cx="1820779" cy="1087449"/>
          </a:xfrm>
          <a:prstGeom prst="rect">
            <a:avLst/>
          </a:prstGeom>
          <a:solidFill>
            <a:srgbClr val="FF6600"/>
          </a:solidFill>
          <a:effectLst>
            <a:outerShdw blurRad="50800" dist="38100" dir="2700000" algn="tl" rotWithShape="0">
              <a:prstClr val="black">
                <a:alpha val="40000"/>
              </a:prstClr>
            </a:outerShdw>
          </a:effectLst>
        </p:spPr>
        <p:txBody>
          <a:bodyPr wrap="square" rtlCol="0">
            <a:normAutofit/>
          </a:bodyPr>
          <a:lstStyle/>
          <a:p>
            <a:r>
              <a:rPr lang="en-US" dirty="0" smtClean="0"/>
              <a:t>of limited interest to most</a:t>
            </a:r>
          </a:p>
          <a:p>
            <a:r>
              <a:rPr lang="en-US" dirty="0" smtClean="0"/>
              <a:t>AR applications</a:t>
            </a:r>
            <a:endParaRPr lang="en-US" dirty="0"/>
          </a:p>
        </p:txBody>
      </p:sp>
      <p:sp>
        <p:nvSpPr>
          <p:cNvPr id="7" name="TextBox 6"/>
          <p:cNvSpPr txBox="1"/>
          <p:nvPr/>
        </p:nvSpPr>
        <p:spPr>
          <a:xfrm>
            <a:off x="5212522" y="4936434"/>
            <a:ext cx="2402258" cy="923330"/>
          </a:xfrm>
          <a:prstGeom prst="rect">
            <a:avLst/>
          </a:prstGeom>
          <a:effectLst>
            <a:reflection blurRad="6350" stA="52000" endA="300" endPos="35000" dir="5400000" sy="-100000" algn="bl" rotWithShape="0"/>
          </a:effectLst>
        </p:spPr>
        <p:style>
          <a:lnRef idx="3">
            <a:schemeClr val="lt1"/>
          </a:lnRef>
          <a:fillRef idx="1">
            <a:schemeClr val="accent3"/>
          </a:fillRef>
          <a:effectRef idx="1">
            <a:schemeClr val="accent3"/>
          </a:effectRef>
          <a:fontRef idx="minor">
            <a:schemeClr val="lt1"/>
          </a:fontRef>
        </p:style>
        <p:txBody>
          <a:bodyPr wrap="none" rtlCol="0">
            <a:spAutoFit/>
          </a:bodyPr>
          <a:lstStyle/>
          <a:p>
            <a:r>
              <a:rPr lang="en-US" dirty="0" smtClean="0"/>
              <a:t>only two classifications:</a:t>
            </a:r>
          </a:p>
          <a:p>
            <a:r>
              <a:rPr lang="en-US" dirty="0" smtClean="0"/>
              <a:t>722110 full-service</a:t>
            </a:r>
          </a:p>
          <a:p>
            <a:r>
              <a:rPr lang="en-US" dirty="0" smtClean="0"/>
              <a:t>722111 limited service</a:t>
            </a:r>
            <a:endParaRPr lang="en-US" dirty="0"/>
          </a:p>
        </p:txBody>
      </p:sp>
    </p:spTree>
    <p:extLst>
      <p:ext uri="{BB962C8B-B14F-4D97-AF65-F5344CB8AC3E}">
        <p14:creationId xmlns:p14="http://schemas.microsoft.com/office/powerpoint/2010/main" val="2333289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NAICS – what about…</a:t>
            </a:r>
            <a:endParaRPr lang="en-US" dirty="0"/>
          </a:p>
        </p:txBody>
      </p:sp>
      <p:sp>
        <p:nvSpPr>
          <p:cNvPr id="3" name="Content Placeholder 2"/>
          <p:cNvSpPr>
            <a:spLocks noGrp="1"/>
          </p:cNvSpPr>
          <p:nvPr>
            <p:ph idx="1"/>
          </p:nvPr>
        </p:nvSpPr>
        <p:spPr/>
        <p:txBody>
          <a:bodyPr/>
          <a:lstStyle/>
          <a:p>
            <a:r>
              <a:rPr lang="en-US" dirty="0" smtClean="0"/>
              <a:t>ATMs?</a:t>
            </a:r>
          </a:p>
          <a:p>
            <a:r>
              <a:rPr lang="en-US" dirty="0" smtClean="0"/>
              <a:t>bus stops?</a:t>
            </a:r>
          </a:p>
          <a:p>
            <a:r>
              <a:rPr lang="en-US" dirty="0" smtClean="0"/>
              <a:t>public schools?</a:t>
            </a:r>
          </a:p>
          <a:p>
            <a:r>
              <a:rPr lang="en-US" dirty="0" smtClean="0"/>
              <a:t>monuments?</a:t>
            </a:r>
          </a:p>
          <a:p>
            <a:r>
              <a:rPr lang="en-US" dirty="0" smtClean="0"/>
              <a:t>public restrooms?</a:t>
            </a:r>
          </a:p>
          <a:p>
            <a:r>
              <a:rPr lang="en-US" dirty="0" smtClean="0"/>
              <a:t>police station?</a:t>
            </a:r>
          </a:p>
          <a:p>
            <a:r>
              <a:rPr lang="en-US" dirty="0" smtClean="0"/>
              <a:t>library?</a:t>
            </a:r>
          </a:p>
          <a:p>
            <a:r>
              <a:rPr lang="en-US" dirty="0" err="1" smtClean="0"/>
              <a:t>WiFi</a:t>
            </a:r>
            <a:r>
              <a:rPr lang="en-US" dirty="0" smtClean="0"/>
              <a:t> hotspot?</a:t>
            </a:r>
            <a:endParaRPr lang="en-US" dirty="0"/>
          </a:p>
        </p:txBody>
      </p:sp>
    </p:spTree>
    <p:extLst>
      <p:ext uri="{BB962C8B-B14F-4D97-AF65-F5344CB8AC3E}">
        <p14:creationId xmlns:p14="http://schemas.microsoft.com/office/powerpoint/2010/main" val="2234575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alternatives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Free-form text</a:t>
            </a:r>
          </a:p>
          <a:p>
            <a:pPr lvl="1"/>
            <a:r>
              <a:rPr lang="en-US" dirty="0" smtClean="0"/>
              <a:t>hard to translate into other languages</a:t>
            </a:r>
          </a:p>
          <a:p>
            <a:pPr lvl="1"/>
            <a:r>
              <a:rPr lang="en-US" dirty="0" smtClean="0"/>
              <a:t>same service, many names</a:t>
            </a:r>
          </a:p>
          <a:p>
            <a:pPr lvl="2"/>
            <a:r>
              <a:rPr lang="en-US" dirty="0" smtClean="0"/>
              <a:t>ATM, automated teller machine, cash machine</a:t>
            </a:r>
          </a:p>
          <a:p>
            <a:pPr lvl="2"/>
            <a:r>
              <a:rPr lang="en-US" dirty="0" smtClean="0"/>
              <a:t>restaurant, diner, café, coffee shop, …</a:t>
            </a:r>
          </a:p>
          <a:p>
            <a:pPr lvl="2"/>
            <a:r>
              <a:rPr lang="en-US" dirty="0" smtClean="0"/>
              <a:t>library, public  library, university library</a:t>
            </a:r>
          </a:p>
          <a:p>
            <a:pPr lvl="1"/>
            <a:r>
              <a:rPr lang="en-US" dirty="0" smtClean="0"/>
              <a:t>service hierarchy</a:t>
            </a:r>
          </a:p>
          <a:p>
            <a:pPr lvl="2"/>
            <a:r>
              <a:rPr lang="en-US" dirty="0" smtClean="0"/>
              <a:t>restaurant, French vs. French restaurant</a:t>
            </a:r>
          </a:p>
          <a:p>
            <a:r>
              <a:rPr lang="en-US" dirty="0" smtClean="0"/>
              <a:t>Open Street Map (OSM)</a:t>
            </a:r>
          </a:p>
          <a:p>
            <a:r>
              <a:rPr lang="en-US" dirty="0" smtClean="0"/>
              <a:t>Map </a:t>
            </a:r>
            <a:r>
              <a:rPr lang="en-US" dirty="0" smtClean="0"/>
              <a:t>overlay labels</a:t>
            </a:r>
          </a:p>
          <a:p>
            <a:pPr lvl="1"/>
            <a:r>
              <a:rPr lang="en-US" dirty="0" smtClean="0"/>
              <a:t>topographical features, not services</a:t>
            </a:r>
          </a:p>
          <a:p>
            <a:r>
              <a:rPr lang="en-US" dirty="0" smtClean="0">
                <a:solidFill>
                  <a:srgbClr val="FF0000"/>
                </a:solidFill>
              </a:rPr>
              <a:t>GPS POI labels</a:t>
            </a:r>
          </a:p>
          <a:p>
            <a:pPr lvl="1"/>
            <a:r>
              <a:rPr lang="en-US" dirty="0" smtClean="0"/>
              <a:t>don’t appear to be standardized, but good starting point</a:t>
            </a:r>
          </a:p>
          <a:p>
            <a:r>
              <a:rPr lang="en-US" dirty="0" smtClean="0">
                <a:solidFill>
                  <a:srgbClr val="FF0000"/>
                </a:solidFill>
              </a:rPr>
              <a:t>Yellow Pages directory labels</a:t>
            </a:r>
          </a:p>
          <a:p>
            <a:pPr lvl="1"/>
            <a:r>
              <a:rPr lang="en-US" dirty="0" smtClean="0"/>
              <a:t>no obvious standard, but good guideline</a:t>
            </a:r>
          </a:p>
          <a:p>
            <a:endParaRPr lang="en-US" dirty="0" smtClean="0"/>
          </a:p>
          <a:p>
            <a:pPr lvl="2"/>
            <a:endParaRPr lang="en-US" dirty="0"/>
          </a:p>
        </p:txBody>
      </p:sp>
    </p:spTree>
    <p:extLst>
      <p:ext uri="{BB962C8B-B14F-4D97-AF65-F5344CB8AC3E}">
        <p14:creationId xmlns:p14="http://schemas.microsoft.com/office/powerpoint/2010/main" val="2863095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21E6521-5AB2-EA40-8280-0FB9F6F1F71B}" type="slidenum">
              <a:rPr lang="en-US" sz="1400"/>
              <a:pPr eaLnBrk="1" hangingPunct="1"/>
              <a:t>8</a:t>
            </a:fld>
            <a:endParaRPr lang="en-US" sz="1400"/>
          </a:p>
        </p:txBody>
      </p:sp>
      <p:sp>
        <p:nvSpPr>
          <p:cNvPr id="26627"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Service URN</a:t>
            </a:r>
          </a:p>
        </p:txBody>
      </p:sp>
      <p:sp>
        <p:nvSpPr>
          <p:cNvPr id="26628" name="Rectangle 3"/>
          <p:cNvSpPr>
            <a:spLocks noGrp="1" noChangeArrowheads="1"/>
          </p:cNvSpPr>
          <p:nvPr>
            <p:ph type="body" idx="1"/>
          </p:nvPr>
        </p:nvSpPr>
        <p:spPr/>
        <p:txBody>
          <a:bodyPr/>
          <a:lstStyle/>
          <a:p>
            <a:pPr defTabSz="1773238">
              <a:lnSpc>
                <a:spcPct val="80000"/>
              </a:lnSpc>
              <a:tabLst>
                <a:tab pos="2687638" algn="l"/>
              </a:tabLst>
            </a:pPr>
            <a:r>
              <a:rPr lang="en-US" sz="2000" dirty="0">
                <a:latin typeface="Arial" charset="0"/>
                <a:ea typeface="ＭＳ Ｐゴシック" charset="0"/>
                <a:cs typeface="ＭＳ Ｐゴシック" charset="0"/>
              </a:rPr>
              <a:t>Idea: Identifiers to denote emergency calls</a:t>
            </a:r>
          </a:p>
          <a:p>
            <a:pPr lvl="1" defTabSz="1773238">
              <a:lnSpc>
                <a:spcPct val="80000"/>
              </a:lnSpc>
              <a:tabLst>
                <a:tab pos="2687638" algn="l"/>
              </a:tabLst>
            </a:pPr>
            <a:r>
              <a:rPr lang="en-US" sz="1800" dirty="0">
                <a:latin typeface="Arial" charset="0"/>
                <a:ea typeface="ＭＳ Ｐゴシック" charset="0"/>
              </a:rPr>
              <a:t>and other generic (communication) services</a:t>
            </a:r>
          </a:p>
          <a:p>
            <a:pPr defTabSz="1773238">
              <a:lnSpc>
                <a:spcPct val="80000"/>
              </a:lnSpc>
              <a:tabLst>
                <a:tab pos="2687638" algn="l"/>
              </a:tabLst>
            </a:pPr>
            <a:r>
              <a:rPr lang="en-US" sz="2000" dirty="0">
                <a:latin typeface="Arial" charset="0"/>
                <a:ea typeface="ＭＳ Ｐゴシック" charset="0"/>
                <a:cs typeface="ＭＳ Ｐゴシック" charset="0"/>
              </a:rPr>
              <a:t>Described in IETF ECRIT RFC 5031</a:t>
            </a:r>
          </a:p>
          <a:p>
            <a:pPr defTabSz="1773238">
              <a:lnSpc>
                <a:spcPct val="80000"/>
              </a:lnSpc>
              <a:tabLst>
                <a:tab pos="2687638" algn="l"/>
              </a:tabLst>
            </a:pPr>
            <a:r>
              <a:rPr lang="en-US" sz="2000" dirty="0">
                <a:latin typeface="Arial" charset="0"/>
                <a:ea typeface="ＭＳ Ｐゴシック" charset="0"/>
                <a:cs typeface="ＭＳ Ｐゴシック" charset="0"/>
              </a:rPr>
              <a:t>Emergency service identifiers:</a:t>
            </a:r>
          </a:p>
          <a:p>
            <a:pPr lvl="1" defTabSz="1773238">
              <a:lnSpc>
                <a:spcPct val="80000"/>
              </a:lnSpc>
              <a:buFontTx/>
              <a:buNone/>
              <a:tabLst>
                <a:tab pos="2687638" algn="l"/>
              </a:tabLst>
            </a:pPr>
            <a:r>
              <a:rPr lang="en-US" sz="1800" dirty="0">
                <a:latin typeface="Arial" charset="0"/>
                <a:ea typeface="ＭＳ Ｐゴシック" charset="0"/>
              </a:rPr>
              <a:t>   </a:t>
            </a:r>
            <a:r>
              <a:rPr lang="en-US" sz="1800" dirty="0" err="1">
                <a:solidFill>
                  <a:schemeClr val="accent2"/>
                </a:solidFill>
                <a:latin typeface="Arial" charset="0"/>
                <a:ea typeface="ＭＳ Ｐゴシック" charset="0"/>
              </a:rPr>
              <a:t>sos</a:t>
            </a:r>
            <a:r>
              <a:rPr lang="en-US" sz="1800" dirty="0">
                <a:solidFill>
                  <a:schemeClr val="accent2"/>
                </a:solidFill>
                <a:latin typeface="Arial" charset="0"/>
                <a:ea typeface="ＭＳ Ｐゴシック" charset="0"/>
              </a:rPr>
              <a:t>                       	General emergency services</a:t>
            </a:r>
          </a:p>
          <a:p>
            <a:pPr lvl="1" defTabSz="1773238">
              <a:lnSpc>
                <a:spcPct val="80000"/>
              </a:lnSpc>
              <a:buFontTx/>
              <a:buNone/>
              <a:tabLst>
                <a:tab pos="2687638" algn="l"/>
              </a:tabLst>
            </a:pPr>
            <a:r>
              <a:rPr lang="en-US" sz="1800" dirty="0">
                <a:solidFill>
                  <a:schemeClr val="accent2"/>
                </a:solidFill>
                <a:latin typeface="Arial" charset="0"/>
                <a:ea typeface="ＭＳ Ｐゴシック" charset="0"/>
              </a:rPr>
              <a:t>   </a:t>
            </a:r>
            <a:r>
              <a:rPr lang="en-US" sz="1800" dirty="0" err="1">
                <a:solidFill>
                  <a:schemeClr val="accent2"/>
                </a:solidFill>
                <a:latin typeface="Arial" charset="0"/>
                <a:ea typeface="ＭＳ Ｐゴシック" charset="0"/>
              </a:rPr>
              <a:t>sos.animal</a:t>
            </a:r>
            <a:r>
              <a:rPr lang="en-US" sz="1800" dirty="0">
                <a:solidFill>
                  <a:schemeClr val="accent2"/>
                </a:solidFill>
                <a:latin typeface="Arial" charset="0"/>
                <a:ea typeface="ＭＳ Ｐゴシック" charset="0"/>
              </a:rPr>
              <a:t>-control  </a:t>
            </a:r>
            <a:r>
              <a:rPr lang="en-US" sz="1800" dirty="0" smtClean="0">
                <a:solidFill>
                  <a:schemeClr val="accent2"/>
                </a:solidFill>
                <a:latin typeface="Arial" charset="0"/>
                <a:ea typeface="ＭＳ Ｐゴシック" charset="0"/>
              </a:rPr>
              <a:t> 	Animal </a:t>
            </a:r>
            <a:r>
              <a:rPr lang="en-US" sz="1800" dirty="0">
                <a:solidFill>
                  <a:schemeClr val="accent2"/>
                </a:solidFill>
                <a:latin typeface="Arial" charset="0"/>
                <a:ea typeface="ＭＳ Ｐゴシック" charset="0"/>
              </a:rPr>
              <a:t>control</a:t>
            </a:r>
          </a:p>
          <a:p>
            <a:pPr lvl="1" defTabSz="1773238">
              <a:lnSpc>
                <a:spcPct val="80000"/>
              </a:lnSpc>
              <a:buFontTx/>
              <a:buNone/>
              <a:tabLst>
                <a:tab pos="2687638" algn="l"/>
              </a:tabLst>
            </a:pPr>
            <a:r>
              <a:rPr lang="en-US" sz="1800" dirty="0">
                <a:solidFill>
                  <a:schemeClr val="accent2"/>
                </a:solidFill>
                <a:latin typeface="Arial" charset="0"/>
                <a:ea typeface="ＭＳ Ｐゴシック" charset="0"/>
              </a:rPr>
              <a:t>   </a:t>
            </a:r>
            <a:r>
              <a:rPr lang="en-US" sz="1800" dirty="0" err="1">
                <a:solidFill>
                  <a:schemeClr val="accent2"/>
                </a:solidFill>
                <a:latin typeface="Arial" charset="0"/>
                <a:ea typeface="ＭＳ Ｐゴシック" charset="0"/>
              </a:rPr>
              <a:t>sos.fire</a:t>
            </a:r>
            <a:r>
              <a:rPr lang="en-US" sz="1800" dirty="0">
                <a:solidFill>
                  <a:schemeClr val="accent2"/>
                </a:solidFill>
                <a:latin typeface="Arial" charset="0"/>
                <a:ea typeface="ＭＳ Ｐゴシック" charset="0"/>
              </a:rPr>
              <a:t>                  	Fire service</a:t>
            </a:r>
          </a:p>
          <a:p>
            <a:pPr lvl="1" defTabSz="1773238">
              <a:lnSpc>
                <a:spcPct val="80000"/>
              </a:lnSpc>
              <a:buFontTx/>
              <a:buNone/>
              <a:tabLst>
                <a:tab pos="2687638" algn="l"/>
              </a:tabLst>
            </a:pPr>
            <a:r>
              <a:rPr lang="en-US" sz="1800" dirty="0">
                <a:solidFill>
                  <a:schemeClr val="accent2"/>
                </a:solidFill>
                <a:latin typeface="Arial" charset="0"/>
                <a:ea typeface="ＭＳ Ｐゴシック" charset="0"/>
              </a:rPr>
              <a:t>   </a:t>
            </a:r>
            <a:r>
              <a:rPr lang="en-US" sz="1800" dirty="0" err="1">
                <a:solidFill>
                  <a:schemeClr val="accent2"/>
                </a:solidFill>
                <a:latin typeface="Arial" charset="0"/>
                <a:ea typeface="ＭＳ Ｐゴシック" charset="0"/>
              </a:rPr>
              <a:t>sos.gas</a:t>
            </a:r>
            <a:r>
              <a:rPr lang="en-US" sz="1800" dirty="0">
                <a:solidFill>
                  <a:schemeClr val="accent2"/>
                </a:solidFill>
                <a:latin typeface="Arial" charset="0"/>
                <a:ea typeface="ＭＳ Ｐゴシック" charset="0"/>
              </a:rPr>
              <a:t>                   	Gas leaks and gas emergencies</a:t>
            </a:r>
          </a:p>
          <a:p>
            <a:pPr lvl="1" defTabSz="1773238">
              <a:lnSpc>
                <a:spcPct val="80000"/>
              </a:lnSpc>
              <a:buFontTx/>
              <a:buNone/>
              <a:tabLst>
                <a:tab pos="2687638" algn="l"/>
              </a:tabLst>
            </a:pPr>
            <a:r>
              <a:rPr lang="en-US" sz="1800" dirty="0">
                <a:solidFill>
                  <a:schemeClr val="accent2"/>
                </a:solidFill>
                <a:latin typeface="Arial" charset="0"/>
                <a:ea typeface="ＭＳ Ｐゴシック" charset="0"/>
              </a:rPr>
              <a:t>   </a:t>
            </a:r>
            <a:r>
              <a:rPr lang="en-US" sz="1800" dirty="0" err="1">
                <a:solidFill>
                  <a:schemeClr val="accent2"/>
                </a:solidFill>
                <a:latin typeface="Arial" charset="0"/>
                <a:ea typeface="ＭＳ Ｐゴシック" charset="0"/>
              </a:rPr>
              <a:t>sos.marine</a:t>
            </a:r>
            <a:r>
              <a:rPr lang="en-US" sz="1800" dirty="0">
                <a:solidFill>
                  <a:schemeClr val="accent2"/>
                </a:solidFill>
                <a:latin typeface="Arial" charset="0"/>
                <a:ea typeface="ＭＳ Ｐゴシック" charset="0"/>
              </a:rPr>
              <a:t>	Maritime search and rescue</a:t>
            </a:r>
          </a:p>
          <a:p>
            <a:pPr lvl="1" defTabSz="1773238">
              <a:lnSpc>
                <a:spcPct val="80000"/>
              </a:lnSpc>
              <a:buFontTx/>
              <a:buNone/>
              <a:tabLst>
                <a:tab pos="2687638" algn="l"/>
              </a:tabLst>
            </a:pPr>
            <a:r>
              <a:rPr lang="en-US" sz="1800" dirty="0">
                <a:solidFill>
                  <a:schemeClr val="accent2"/>
                </a:solidFill>
                <a:latin typeface="Arial" charset="0"/>
                <a:ea typeface="ＭＳ Ｐゴシック" charset="0"/>
              </a:rPr>
              <a:t>   </a:t>
            </a:r>
            <a:r>
              <a:rPr lang="en-US" sz="1800" dirty="0" err="1">
                <a:solidFill>
                  <a:schemeClr val="accent2"/>
                </a:solidFill>
                <a:latin typeface="Arial" charset="0"/>
                <a:ea typeface="ＭＳ Ｐゴシック" charset="0"/>
              </a:rPr>
              <a:t>sos.mountain</a:t>
            </a:r>
            <a:r>
              <a:rPr lang="en-US" sz="1800" dirty="0">
                <a:solidFill>
                  <a:schemeClr val="accent2"/>
                </a:solidFill>
                <a:latin typeface="Arial" charset="0"/>
                <a:ea typeface="ＭＳ Ｐゴシック" charset="0"/>
              </a:rPr>
              <a:t>	Mountain rescue</a:t>
            </a:r>
          </a:p>
          <a:p>
            <a:pPr lvl="1" defTabSz="1773238">
              <a:lnSpc>
                <a:spcPct val="80000"/>
              </a:lnSpc>
              <a:buFontTx/>
              <a:buNone/>
              <a:tabLst>
                <a:tab pos="2687638" algn="l"/>
              </a:tabLst>
            </a:pPr>
            <a:r>
              <a:rPr lang="en-US" sz="1800" dirty="0">
                <a:solidFill>
                  <a:schemeClr val="accent2"/>
                </a:solidFill>
                <a:latin typeface="Arial" charset="0"/>
                <a:ea typeface="ＭＳ Ｐゴシック" charset="0"/>
              </a:rPr>
              <a:t>   </a:t>
            </a:r>
            <a:r>
              <a:rPr lang="en-US" sz="1800" dirty="0" err="1">
                <a:solidFill>
                  <a:schemeClr val="accent2"/>
                </a:solidFill>
                <a:latin typeface="Arial" charset="0"/>
                <a:ea typeface="ＭＳ Ｐゴシック" charset="0"/>
              </a:rPr>
              <a:t>sos.physician</a:t>
            </a:r>
            <a:r>
              <a:rPr lang="en-US" sz="1800" dirty="0">
                <a:solidFill>
                  <a:schemeClr val="accent2"/>
                </a:solidFill>
                <a:latin typeface="Arial" charset="0"/>
                <a:ea typeface="ＭＳ Ｐゴシック" charset="0"/>
              </a:rPr>
              <a:t>	Physician referral service</a:t>
            </a:r>
          </a:p>
          <a:p>
            <a:pPr lvl="1" defTabSz="1773238">
              <a:lnSpc>
                <a:spcPct val="80000"/>
              </a:lnSpc>
              <a:buFontTx/>
              <a:buNone/>
              <a:tabLst>
                <a:tab pos="2687638" algn="l"/>
              </a:tabLst>
            </a:pPr>
            <a:r>
              <a:rPr lang="en-US" sz="1800" dirty="0">
                <a:solidFill>
                  <a:schemeClr val="accent2"/>
                </a:solidFill>
                <a:latin typeface="Arial" charset="0"/>
                <a:ea typeface="ＭＳ Ｐゴシック" charset="0"/>
              </a:rPr>
              <a:t>   </a:t>
            </a:r>
            <a:r>
              <a:rPr lang="en-US" sz="1800" dirty="0" err="1">
                <a:solidFill>
                  <a:schemeClr val="accent2"/>
                </a:solidFill>
                <a:latin typeface="Arial" charset="0"/>
                <a:ea typeface="ＭＳ Ｐゴシック" charset="0"/>
              </a:rPr>
              <a:t>sos.poison</a:t>
            </a:r>
            <a:r>
              <a:rPr lang="en-US" sz="1800" dirty="0">
                <a:solidFill>
                  <a:schemeClr val="accent2"/>
                </a:solidFill>
                <a:latin typeface="Arial" charset="0"/>
                <a:ea typeface="ＭＳ Ｐゴシック" charset="0"/>
              </a:rPr>
              <a:t>	Poison control center</a:t>
            </a:r>
          </a:p>
          <a:p>
            <a:pPr lvl="1" defTabSz="1773238">
              <a:lnSpc>
                <a:spcPct val="80000"/>
              </a:lnSpc>
              <a:buFontTx/>
              <a:buNone/>
              <a:tabLst>
                <a:tab pos="2687638" algn="l"/>
              </a:tabLst>
            </a:pPr>
            <a:r>
              <a:rPr lang="en-US" sz="1800" dirty="0">
                <a:solidFill>
                  <a:schemeClr val="accent2"/>
                </a:solidFill>
                <a:latin typeface="Arial" charset="0"/>
                <a:ea typeface="ＭＳ Ｐゴシック" charset="0"/>
              </a:rPr>
              <a:t>   </a:t>
            </a:r>
            <a:r>
              <a:rPr lang="en-US" sz="1800" dirty="0" err="1">
                <a:solidFill>
                  <a:schemeClr val="accent2"/>
                </a:solidFill>
                <a:latin typeface="Arial" charset="0"/>
                <a:ea typeface="ＭＳ Ｐゴシック" charset="0"/>
              </a:rPr>
              <a:t>sos.police</a:t>
            </a:r>
            <a:r>
              <a:rPr lang="en-US" sz="1800" dirty="0">
                <a:solidFill>
                  <a:schemeClr val="accent2"/>
                </a:solidFill>
                <a:latin typeface="Arial" charset="0"/>
                <a:ea typeface="ＭＳ Ｐゴシック" charset="0"/>
              </a:rPr>
              <a:t>	Police, law enforcement</a:t>
            </a:r>
          </a:p>
        </p:txBody>
      </p:sp>
    </p:spTree>
    <p:extLst>
      <p:ext uri="{BB962C8B-B14F-4D97-AF65-F5344CB8AC3E}">
        <p14:creationId xmlns:p14="http://schemas.microsoft.com/office/powerpoint/2010/main" val="1943707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to non-emergency services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On-going work:</a:t>
            </a:r>
          </a:p>
          <a:p>
            <a:pPr lvl="1"/>
            <a:r>
              <a:rPr lang="en-US" dirty="0">
                <a:hlinkClick r:id="rId2"/>
              </a:rPr>
              <a:t>http://tools.ietf.org/html/draft-forte-ecrit-service-classification-</a:t>
            </a:r>
            <a:r>
              <a:rPr lang="en-US" dirty="0" smtClean="0">
                <a:hlinkClick r:id="rId2"/>
              </a:rPr>
              <a:t>03</a:t>
            </a:r>
            <a:endParaRPr lang="en-US" dirty="0" smtClean="0"/>
          </a:p>
          <a:p>
            <a:r>
              <a:rPr lang="en-US" dirty="0" smtClean="0"/>
              <a:t>Extensible hierarchy designed for location-based services</a:t>
            </a:r>
          </a:p>
          <a:p>
            <a:pPr lvl="1"/>
            <a:r>
              <a:rPr lang="en-US" dirty="0" err="1" smtClean="0"/>
              <a:t>urn:service:business</a:t>
            </a:r>
            <a:endParaRPr lang="en-US" dirty="0" smtClean="0"/>
          </a:p>
          <a:p>
            <a:pPr lvl="1"/>
            <a:r>
              <a:rPr lang="en-US" dirty="0" err="1" smtClean="0"/>
              <a:t>urn:service:communication</a:t>
            </a:r>
            <a:endParaRPr lang="en-US" dirty="0" smtClean="0"/>
          </a:p>
          <a:p>
            <a:pPr lvl="1"/>
            <a:r>
              <a:rPr lang="en-US" dirty="0" err="1" smtClean="0"/>
              <a:t>urn:service:cultural</a:t>
            </a:r>
            <a:endParaRPr lang="en-US" dirty="0" smtClean="0"/>
          </a:p>
          <a:p>
            <a:pPr lvl="1"/>
            <a:r>
              <a:rPr lang="en-US" dirty="0" err="1" smtClean="0"/>
              <a:t>urn:service:education</a:t>
            </a:r>
            <a:endParaRPr lang="en-US" dirty="0" smtClean="0"/>
          </a:p>
          <a:p>
            <a:pPr lvl="1"/>
            <a:r>
              <a:rPr lang="en-US" dirty="0" err="1" smtClean="0"/>
              <a:t>urn:service:entertainment</a:t>
            </a:r>
            <a:endParaRPr lang="en-US" dirty="0" smtClean="0"/>
          </a:p>
          <a:p>
            <a:pPr lvl="1"/>
            <a:r>
              <a:rPr lang="en-US" dirty="0" err="1" smtClean="0"/>
              <a:t>urn:service:financial</a:t>
            </a:r>
            <a:endParaRPr lang="en-US" dirty="0" smtClean="0"/>
          </a:p>
          <a:p>
            <a:pPr lvl="1"/>
            <a:r>
              <a:rPr lang="en-US" dirty="0" err="1" smtClean="0"/>
              <a:t>urn:service:food</a:t>
            </a:r>
            <a:endParaRPr lang="en-US" dirty="0" smtClean="0"/>
          </a:p>
          <a:p>
            <a:pPr lvl="1"/>
            <a:r>
              <a:rPr lang="en-US" dirty="0" err="1" smtClean="0"/>
              <a:t>urn:service:fuel</a:t>
            </a:r>
            <a:endParaRPr lang="en-US" dirty="0" smtClean="0"/>
          </a:p>
          <a:p>
            <a:pPr lvl="1"/>
            <a:r>
              <a:rPr lang="en-US" dirty="0" err="1" smtClean="0"/>
              <a:t>urn:service:government</a:t>
            </a:r>
            <a:endParaRPr lang="en-US" dirty="0" smtClean="0"/>
          </a:p>
          <a:p>
            <a:pPr lvl="1"/>
            <a:r>
              <a:rPr lang="en-US" dirty="0" err="1" smtClean="0"/>
              <a:t>urn:service:medical</a:t>
            </a:r>
            <a:endParaRPr lang="en-US" dirty="0" smtClean="0"/>
          </a:p>
          <a:p>
            <a:pPr lvl="1"/>
            <a:r>
              <a:rPr lang="en-US" dirty="0" err="1" smtClean="0"/>
              <a:t>urn:service:religious</a:t>
            </a:r>
            <a:endParaRPr lang="en-US" dirty="0" smtClean="0"/>
          </a:p>
          <a:p>
            <a:pPr lvl="1"/>
            <a:r>
              <a:rPr lang="en-US" dirty="0" err="1" smtClean="0"/>
              <a:t>urn:service:retail</a:t>
            </a:r>
            <a:endParaRPr lang="en-US" dirty="0" smtClean="0"/>
          </a:p>
          <a:p>
            <a:pPr lvl="1"/>
            <a:r>
              <a:rPr lang="en-US" dirty="0" err="1" smtClean="0"/>
              <a:t>urn:service:transportation</a:t>
            </a:r>
            <a:endParaRPr lang="en-US" dirty="0" smtClean="0"/>
          </a:p>
          <a:p>
            <a:endParaRPr lang="en-US" dirty="0"/>
          </a:p>
        </p:txBody>
      </p:sp>
    </p:spTree>
    <p:extLst>
      <p:ext uri="{BB962C8B-B14F-4D97-AF65-F5344CB8AC3E}">
        <p14:creationId xmlns:p14="http://schemas.microsoft.com/office/powerpoint/2010/main" val="2518515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51</TotalTime>
  <Words>489</Words>
  <Application>Microsoft Macintosh PowerPoint</Application>
  <PresentationFormat>On-screen Show (4:3)</PresentationFormat>
  <Paragraphs>107</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Identifying and Categorizing POIs</vt:lpstr>
      <vt:lpstr>Use cases in draft</vt:lpstr>
      <vt:lpstr>Not to be solved here</vt:lpstr>
      <vt:lpstr>Categorization possibilities: NAICS</vt:lpstr>
      <vt:lpstr>NAICS “restaurant”</vt:lpstr>
      <vt:lpstr>NAICS – what about…</vt:lpstr>
      <vt:lpstr>Other alternatives</vt:lpstr>
      <vt:lpstr>Service URN</vt:lpstr>
      <vt:lpstr>Extension to non-emergency services</vt:lpstr>
      <vt:lpstr>urn:service:transportation</vt:lpstr>
      <vt:lpstr>Issues &amp; to-do’s</vt:lpstr>
    </vt:vector>
  </TitlesOfParts>
  <Company>Columbia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and Categorizing POIs</dc:title>
  <dc:creator>Henning Schulzrinne</dc:creator>
  <cp:lastModifiedBy>Henning Schulzrinne</cp:lastModifiedBy>
  <cp:revision>7</cp:revision>
  <dcterms:created xsi:type="dcterms:W3CDTF">2011-09-08T02:49:13Z</dcterms:created>
  <dcterms:modified xsi:type="dcterms:W3CDTF">2011-09-14T19:05:08Z</dcterms:modified>
</cp:coreProperties>
</file>