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50.xml" ContentType="application/vnd.openxmlformats-officedocument.presentationml.slide+xml"/>
  <Override PartName="/ppt/notesSlides/notesSlide89.xml" ContentType="application/vnd.openxmlformats-officedocument.presentationml.notesSlide+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Default Extension="doc" ContentType="application/msword"/>
  <Override PartName="/ppt/notesSlides/notesSlide45.xml" ContentType="application/vnd.openxmlformats-officedocument.presentationml.notesSlide+xml"/>
  <Override PartName="/ppt/slides/slide64.xml" ContentType="application/vnd.openxmlformats-officedocument.presentationml.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87.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notesSlides/notesSlide43.xml" ContentType="application/vnd.openxmlformats-officedocument.presentationml.notesSlide+xml"/>
  <Override PartName="/ppt/slides/slide62.xml" ContentType="application/vnd.openxmlformats-officedocument.presentationml.slide+xml"/>
  <Override PartName="/ppt/notesSlides/notesSlide85.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9.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Default Extension="jpeg" ContentType="image/jpeg"/>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slides/slide100.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61.xml" ContentType="application/vnd.openxmlformats-officedocument.presentationml.notesSlide+xml"/>
  <Override PartName="/ppt/slides/slide80.xml" ContentType="application/vnd.openxmlformats-officedocument.presentationml.slide+xml"/>
  <Override PartName="/ppt/notesSlides/notesSlide55.xml" ContentType="application/vnd.openxmlformats-officedocument.presentationml.notesSlide+xml"/>
  <Override PartName="/ppt/slides/slide107.xml" ContentType="application/vnd.openxmlformats-officedocument.presentationml.slide+xml"/>
  <Override PartName="/ppt/notesSlides/notesSlide97.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81.xml" ContentType="application/vnd.openxmlformats-officedocument.presentationml.notesSlid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3.xml" ContentType="application/vnd.openxmlformats-officedocument.presentationml.slide+xml"/>
  <Override PartName="/ppt/notesSlides/notesSlide100.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93.xml" ContentType="application/vnd.openxmlformats-officedocument.presentationml.notesSlide+xml"/>
  <Override PartName="/ppt/slides/slide99.xml" ContentType="application/vnd.openxmlformats-officedocument.presentationml.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Override PartName="/ppt/notesSlides/notesSlide46.xml" ContentType="application/vnd.openxmlformats-officedocument.presentationml.notesSlide+xml"/>
  <Override PartName="/ppt/slides/slide65.xml" ContentType="application/vnd.openxmlformats-officedocument.presentationml.slide+xml"/>
  <Override PartName="/ppt/notesSlides/notesSlide88.xml" ContentType="application/vnd.openxmlformats-officedocument.presentationml.notesSlide+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Default Extension="gif" ContentType="image/gif"/>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notesSlides/notesSlide40.xml" ContentType="application/vnd.openxmlformats-officedocument.presentationml.notesSlide+xml"/>
  <Override PartName="/ppt/slides/slide108.xml" ContentType="application/vnd.openxmlformats-officedocument.presentationml.slide+xml"/>
  <Override PartName="/ppt/notesSlides/notesSlide98.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notesSlides/notesSlide76.xml" ContentType="application/vnd.openxmlformats-officedocument.presentationml.notesSlide+xml"/>
  <Override PartName="/ppt/slides/slide9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9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4.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Default Extension="wmf" ContentType="image/x-wmf"/>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90.xml" ContentType="application/vnd.openxmlformats-officedocument.presentationml.notesSlid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112"/>
  </p:notesMasterIdLst>
  <p:handoutMasterIdLst>
    <p:handoutMasterId r:id="rId113"/>
  </p:handoutMasterIdLst>
  <p:sldIdLst>
    <p:sldId id="480" r:id="rId2"/>
    <p:sldId id="469" r:id="rId3"/>
    <p:sldId id="472" r:id="rId4"/>
    <p:sldId id="259" r:id="rId5"/>
    <p:sldId id="476" r:id="rId6"/>
    <p:sldId id="261" r:id="rId7"/>
    <p:sldId id="262" r:id="rId8"/>
    <p:sldId id="267" r:id="rId9"/>
    <p:sldId id="482" r:id="rId10"/>
    <p:sldId id="536" r:id="rId11"/>
    <p:sldId id="537" r:id="rId12"/>
    <p:sldId id="355" r:id="rId13"/>
    <p:sldId id="353" r:id="rId14"/>
    <p:sldId id="354" r:id="rId15"/>
    <p:sldId id="356" r:id="rId16"/>
    <p:sldId id="467" r:id="rId17"/>
    <p:sldId id="359" r:id="rId18"/>
    <p:sldId id="360" r:id="rId19"/>
    <p:sldId id="361" r:id="rId20"/>
    <p:sldId id="363" r:id="rId21"/>
    <p:sldId id="364" r:id="rId22"/>
    <p:sldId id="365" r:id="rId23"/>
    <p:sldId id="367" r:id="rId24"/>
    <p:sldId id="368" r:id="rId25"/>
    <p:sldId id="371" r:id="rId26"/>
    <p:sldId id="372" r:id="rId27"/>
    <p:sldId id="373" r:id="rId28"/>
    <p:sldId id="374" r:id="rId29"/>
    <p:sldId id="375" r:id="rId30"/>
    <p:sldId id="376" r:id="rId31"/>
    <p:sldId id="394" r:id="rId32"/>
    <p:sldId id="395" r:id="rId33"/>
    <p:sldId id="397" r:id="rId34"/>
    <p:sldId id="526" r:id="rId35"/>
    <p:sldId id="527" r:id="rId36"/>
    <p:sldId id="528" r:id="rId37"/>
    <p:sldId id="529" r:id="rId38"/>
    <p:sldId id="530" r:id="rId39"/>
    <p:sldId id="531" r:id="rId40"/>
    <p:sldId id="532" r:id="rId41"/>
    <p:sldId id="533" r:id="rId42"/>
    <p:sldId id="534" r:id="rId43"/>
    <p:sldId id="535" r:id="rId44"/>
    <p:sldId id="543" r:id="rId45"/>
    <p:sldId id="547" r:id="rId46"/>
    <p:sldId id="492" r:id="rId47"/>
    <p:sldId id="493" r:id="rId48"/>
    <p:sldId id="494" r:id="rId49"/>
    <p:sldId id="495" r:id="rId50"/>
    <p:sldId id="497" r:id="rId51"/>
    <p:sldId id="498" r:id="rId52"/>
    <p:sldId id="499" r:id="rId53"/>
    <p:sldId id="500" r:id="rId54"/>
    <p:sldId id="508" r:id="rId55"/>
    <p:sldId id="352" r:id="rId56"/>
    <p:sldId id="509" r:id="rId57"/>
    <p:sldId id="351" r:id="rId58"/>
    <p:sldId id="524" r:id="rId59"/>
    <p:sldId id="525" r:id="rId60"/>
    <p:sldId id="401" r:id="rId61"/>
    <p:sldId id="402" r:id="rId62"/>
    <p:sldId id="406" r:id="rId63"/>
    <p:sldId id="414" r:id="rId64"/>
    <p:sldId id="438" r:id="rId65"/>
    <p:sldId id="439" r:id="rId66"/>
    <p:sldId id="440" r:id="rId67"/>
    <p:sldId id="441" r:id="rId68"/>
    <p:sldId id="442" r:id="rId69"/>
    <p:sldId id="443" r:id="rId70"/>
    <p:sldId id="462" r:id="rId71"/>
    <p:sldId id="337" r:id="rId72"/>
    <p:sldId id="338" r:id="rId73"/>
    <p:sldId id="339" r:id="rId74"/>
    <p:sldId id="340" r:id="rId75"/>
    <p:sldId id="304" r:id="rId76"/>
    <p:sldId id="273" r:id="rId77"/>
    <p:sldId id="347" r:id="rId78"/>
    <p:sldId id="276" r:id="rId79"/>
    <p:sldId id="277" r:id="rId80"/>
    <p:sldId id="278" r:id="rId81"/>
    <p:sldId id="279" r:id="rId82"/>
    <p:sldId id="280" r:id="rId83"/>
    <p:sldId id="285" r:id="rId84"/>
    <p:sldId id="286" r:id="rId85"/>
    <p:sldId id="468" r:id="rId86"/>
    <p:sldId id="303" r:id="rId87"/>
    <p:sldId id="287" r:id="rId88"/>
    <p:sldId id="288" r:id="rId89"/>
    <p:sldId id="290" r:id="rId90"/>
    <p:sldId id="291" r:id="rId91"/>
    <p:sldId id="300" r:id="rId92"/>
    <p:sldId id="292" r:id="rId93"/>
    <p:sldId id="295" r:id="rId94"/>
    <p:sldId id="330" r:id="rId95"/>
    <p:sldId id="321" r:id="rId96"/>
    <p:sldId id="307" r:id="rId97"/>
    <p:sldId id="311" r:id="rId98"/>
    <p:sldId id="326" r:id="rId99"/>
    <p:sldId id="314" r:id="rId100"/>
    <p:sldId id="318" r:id="rId101"/>
    <p:sldId id="466" r:id="rId102"/>
    <p:sldId id="345" r:id="rId103"/>
    <p:sldId id="483" r:id="rId104"/>
    <p:sldId id="486" r:id="rId105"/>
    <p:sldId id="539" r:id="rId106"/>
    <p:sldId id="540" r:id="rId107"/>
    <p:sldId id="485" r:id="rId108"/>
    <p:sldId id="548" r:id="rId109"/>
    <p:sldId id="538" r:id="rId110"/>
    <p:sldId id="477" r:id="rId11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26114" autoAdjust="0"/>
    <p:restoredTop sz="95188" autoAdjust="0"/>
  </p:normalViewPr>
  <p:slideViewPr>
    <p:cSldViewPr snapToGrid="0" snapToObjects="1">
      <p:cViewPr varScale="1">
        <p:scale>
          <a:sx n="200" d="100"/>
          <a:sy n="200" d="100"/>
        </p:scale>
        <p:origin x="-26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5120"/>
    </p:cViewPr>
  </p:sorter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notesMaster" Target="notesMasters/notesMaster1.xml"/><Relationship Id="rId113" Type="http://schemas.openxmlformats.org/officeDocument/2006/relationships/handoutMaster" Target="handoutMasters/handout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9B45482-505E-4F99-A915-0D82EF3B3986}" type="datetimeFigureOut">
              <a:rPr lang="en-US"/>
              <a:pPr>
                <a:defRPr/>
              </a:pPr>
              <a:t>2/17/11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3051267-7CE3-4F4F-9DD4-86AC05619AC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154F29B-CCDE-4E19-AF0F-26C94DFED5F5}" type="datetimeFigureOut">
              <a:rPr lang="en-US"/>
              <a:pPr>
                <a:defRPr/>
              </a:pPr>
              <a:t>2/17/11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B2747A8-8DF4-45C4-BD7B-1E30239AB54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4856A52-8989-D64E-9C31-A4BC9B7FD19D}" type="slidenum">
              <a:rPr lang="en-US"/>
              <a:pPr/>
              <a:t>11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001" name="Placeholder 2"/>
          <p:cNvSpPr>
            <a:spLocks noGrp="1" noRot="1" noChangeAspect="1"/>
          </p:cNvSpPr>
          <p:nvPr>
            <p:ph type="sldImg"/>
          </p:nvPr>
        </p:nvSpPr>
        <p:spPr bwMode="auto">
          <a:noFill/>
          <a:ln>
            <a:solidFill>
              <a:srgbClr val="000000"/>
            </a:solidFill>
            <a:miter lim="800000"/>
            <a:headEnd/>
            <a:tailEnd/>
          </a:ln>
        </p:spPr>
      </p:sp>
      <p:sp>
        <p:nvSpPr>
          <p:cNvPr id="38400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8097" name="Slide Image Placeholder 1"/>
          <p:cNvSpPr>
            <a:spLocks noGrp="1" noRot="1" noChangeAspect="1"/>
          </p:cNvSpPr>
          <p:nvPr>
            <p:ph type="sldImg"/>
          </p:nvPr>
        </p:nvSpPr>
        <p:spPr bwMode="auto">
          <a:noFill/>
          <a:ln>
            <a:solidFill>
              <a:srgbClr val="000000"/>
            </a:solidFill>
            <a:miter lim="800000"/>
            <a:headEnd/>
            <a:tailEnd/>
          </a:ln>
        </p:spPr>
      </p:sp>
      <p:sp>
        <p:nvSpPr>
          <p:cNvPr id="3880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cs typeface="ＭＳ Ｐゴシック"/>
              </a:rPr>
              <a:t>HIP is vital in our opinion for SIP to survive</a:t>
            </a:r>
          </a:p>
          <a:p>
            <a:r>
              <a:rPr lang="en-US" smtClean="0">
                <a:ea typeface="ＭＳ Ｐゴシック"/>
                <a:cs typeface="ＭＳ Ｐゴシック"/>
              </a:rPr>
              <a:t>This deserves however  a whole session by itself.</a:t>
            </a: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AF0C3A1-085B-4D3A-9A89-0C482091D787}" type="slidenum">
              <a:rPr lang="en-US" smtClean="0"/>
              <a:pPr>
                <a:defRPr/>
              </a:pPr>
              <a:t>104</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p:spPr>
      </p:sp>
      <p:sp>
        <p:nvSpPr>
          <p:cNvPr id="197634" name="Rectangle 3"/>
          <p:cNvSpPr>
            <a:spLocks noGrp="1" noChangeArrowheads="1"/>
          </p:cNvSpPr>
          <p:nvPr>
            <p:ph type="body" idx="1"/>
          </p:nvPr>
        </p:nvSpPr>
        <p:spPr>
          <a:noFill/>
          <a:ln/>
        </p:spPr>
        <p:txBody>
          <a:bodyPr/>
          <a:lstStyle/>
          <a:p>
            <a:endParaRPr lang="en-US" smtClean="0">
              <a:latin typeface="Times" pitchFamily="18" charset="0"/>
              <a:ea typeface="ヒラギノ角ゴ Pro W3"/>
              <a:cs typeface="ヒラギノ角ゴ Pro W3"/>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6290" name="Rectangle 2"/>
          <p:cNvSpPr>
            <a:spLocks noGrp="1" noRot="1" noChangeAspect="1" noTextEdit="1"/>
          </p:cNvSpPr>
          <p:nvPr>
            <p:ph type="sldImg"/>
          </p:nvPr>
        </p:nvSpPr>
        <p:spPr bwMode="auto">
          <a:noFill/>
          <a:ln>
            <a:solidFill>
              <a:srgbClr val="000000"/>
            </a:solidFill>
            <a:miter lim="800000"/>
            <a:headEnd/>
            <a:tailEnd/>
          </a:ln>
        </p:spPr>
      </p:sp>
      <p:sp>
        <p:nvSpPr>
          <p:cNvPr id="3962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2"/>
          <p:cNvSpPr>
            <a:spLocks noGrp="1" noRot="1" noChangeAspec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2"/>
          <p:cNvSpPr>
            <a:spLocks noGrp="1" noRot="1" noChangeAspec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r>
              <a:rPr lang="en-US" smtClean="0">
                <a:ea typeface="ＭＳ Ｐゴシック"/>
                <a:cs typeface="ＭＳ Ｐゴシック"/>
              </a:rPr>
              <a:t>SIP is a key component of the Internet Multimedia Architecture.  Other protocols including SDP, RTP, DNS, etc are needed to implement a complete service.</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SIP was designed based on one of the most scalable and deployed Internet protocols Hyper Text Transport Protocol (HTTP) the underlying protocol of the World Wide Web (WWW).</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SIP is about much more than just voice – supports all media.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r>
              <a:rPr lang="en-US" smtClean="0">
                <a:ea typeface="ＭＳ Ｐゴシック"/>
                <a:cs typeface="ＭＳ Ｐゴシック"/>
              </a:rPr>
              <a:t>SIP has been a proposed IETF standard since 1999.  Initially defined by RFC 2543, it was updated to RFC 3261 in 2002.  There is only one version of SIP currently deployed – version 2.0.</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Always an opportunity when something new comes along, even if you didn’t invent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Placeholder 2"/>
          <p:cNvSpPr>
            <a:spLocks noGrp="1" noRot="1" noChangeAspect="1"/>
          </p:cNvSpPr>
          <p:nvPr>
            <p:ph type="sldImg"/>
          </p:nvPr>
        </p:nvSpPr>
        <p:spPr bwMode="auto">
          <a:noFill/>
          <a:ln>
            <a:solidFill>
              <a:srgbClr val="000000"/>
            </a:solidFill>
            <a:miter lim="800000"/>
            <a:headEnd/>
            <a:tailEnd/>
          </a:ln>
        </p:spPr>
      </p:sp>
      <p:sp>
        <p:nvSpPr>
          <p:cNvPr id="5222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4"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632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Branch, Tag: see 25, 26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837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solidFill>
                  <a:srgbClr val="231F20"/>
                </a:solidFill>
                <a:latin typeface="Courier"/>
                <a:ea typeface="ＭＳ Ｐゴシック"/>
                <a:cs typeface="ＭＳ Ｐゴシック"/>
              </a:rPr>
              <a:t>Why (role of) received=100.101.102.103 </a:t>
            </a:r>
            <a:endParaRPr lang="en-US"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09"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1010"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2" name="Rectangle 2"/>
          <p:cNvSpPr>
            <a:spLocks noGrp="1" noRot="1" noChangeAspect="1" noTextEdit="1"/>
          </p:cNvSpPr>
          <p:nvPr>
            <p:ph type="sldImg"/>
          </p:nvPr>
        </p:nvSpPr>
        <p:spPr bwMode="auto">
          <a:noFill/>
          <a:ln>
            <a:solidFill>
              <a:srgbClr val="000000"/>
            </a:solidFill>
            <a:miter lim="800000"/>
            <a:headEnd/>
            <a:tailEnd/>
          </a:ln>
        </p:spPr>
      </p:sp>
      <p:sp>
        <p:nvSpPr>
          <p:cNvPr id="3942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7"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3058"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5"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5106"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7715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7920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3"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739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r>
              <a:rPr lang="en-US" smtClean="0">
                <a:ea typeface="ＭＳ Ｐゴシック"/>
                <a:cs typeface="ＭＳ Ｐゴシック"/>
              </a:rPr>
              <a:t>One of the most powerful features of SIP is its use of Uniform Resource Indicators (URIs), also sometimes called Uniform Resource Locators (URLs).  SIP can use a variety of URI schemes, but most commonly uses sip, sips, and tel (for telephone numbers).  SIP URIs can be either an Address of Record (AOR) or a Contact depending on whether it references a user or a device.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944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8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9149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9353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5"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5586"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3"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763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r>
              <a:rPr lang="en-US" smtClean="0">
                <a:ea typeface="ＭＳ Ｐゴシック"/>
                <a:cs typeface="ＭＳ Ｐゴシック"/>
              </a:rPr>
              <a:t>100 Trying is hop by hop - used to stop retransmissions</a:t>
            </a:r>
          </a:p>
          <a:p>
            <a:pPr eaLnBrk="1" hangingPunct="1">
              <a:spcBef>
                <a:spcPct val="0"/>
              </a:spcBef>
            </a:pPr>
            <a:r>
              <a:rPr lang="en-US" smtClean="0">
                <a:ea typeface="ＭＳ Ｐゴシック"/>
                <a:cs typeface="ＭＳ Ｐゴシック"/>
              </a:rPr>
              <a:t>ACK and BYE bypass proxies as default behavior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5"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582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r>
              <a:rPr lang="en-US" smtClean="0">
                <a:ea typeface="ＭＳ Ｐゴシック"/>
                <a:cs typeface="ＭＳ Ｐゴシック"/>
              </a:rPr>
              <a:t>Forwarding - often needs user approval</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Handout missing Media Session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0787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69"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1970" name="Placeholder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DE0D4F-9827-A447-BA94-9C75734DAA9E}" type="slidenum">
              <a:rPr lang="en-US"/>
              <a:pPr/>
              <a:t>34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D06D81D-E193-3143-8DC2-51119F4AD17C}" type="slidenum">
              <a:rPr lang="en-US"/>
              <a:pPr/>
              <a:t>35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37A0D9F-3E15-A544-9833-1FB59D413CF8}" type="slidenum">
              <a:rPr lang="en-US"/>
              <a:pPr/>
              <a:t>36</a:t>
            </a:fld>
            <a:endParaRPr lang="en-US"/>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6A4E2C6-E1D2-A549-A48C-F2E2581E4838}" type="slidenum">
              <a:rPr lang="en-US"/>
              <a:pPr/>
              <a:t>37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112D113-8C0D-CF49-92C0-AAA39A03F005}" type="slidenum">
              <a:rPr lang="en-US"/>
              <a:pPr/>
              <a:t>38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Dial 9 for an outside line...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563E1F3-5777-8C4B-9635-962B78C2AA6D}" type="slidenum">
              <a:rPr lang="en-US"/>
              <a:pPr/>
              <a:t>39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Could use Tel in To, From, 3xx Contact</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E.g. putting 7 digit phone numbers in your mobile phone address book</a:t>
            </a:r>
          </a:p>
          <a:p>
            <a:pPr eaLnBrk="1" hangingPunct="1"/>
            <a:r>
              <a:rPr lang="en-US">
                <a:latin typeface="Arial" charset="0"/>
                <a:ea typeface="ＭＳ Ｐゴシック" charset="-128"/>
                <a:cs typeface="ＭＳ Ｐゴシック" charset="-128"/>
              </a:rPr>
              <a:t>Putting country code phone numbers (E.164) in your mobile phone address book</a:t>
            </a:r>
          </a:p>
          <a:p>
            <a:pPr eaLnBrk="1" hangingPunct="1"/>
            <a:endParaRPr lang="en-US">
              <a:latin typeface="Arial" charset="0"/>
              <a:ea typeface="ＭＳ Ｐゴシック" charset="-128"/>
              <a:cs typeface="ＭＳ Ｐゴシック" charset="-128"/>
            </a:endParaRP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4ED1406-01C2-BF41-88BD-A5B215055F2F}" type="slidenum">
              <a:rPr lang="en-US"/>
              <a:pPr/>
              <a:t>40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00732BF-D18E-C148-9407-560B19902777}" type="slidenum">
              <a:rPr lang="en-US"/>
              <a:pPr/>
              <a:t>41</a:t>
            </a:fld>
            <a:endParaRPr 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9730" tIns="44865" rIns="89730" bIns="44865"/>
          <a:lstStyle/>
          <a:p>
            <a:pPr eaLnBrk="1" hangingPunct="1"/>
            <a:r>
              <a:rPr lang="en-US">
                <a:latin typeface="Arial" charset="0"/>
                <a:ea typeface="ＭＳ Ｐゴシック" charset="-128"/>
                <a:cs typeface="ＭＳ Ｐゴシック" charset="-128"/>
              </a:rPr>
              <a:t>Call 485 4520 for Gizmo client.</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SIP/PSTN interworking has been around almost as long as SIP.  This example shows how SIP maps to ISUP (ISDN User Part), the signaling protocol of PSTN SS7 networks.</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0AF6425-2DEB-5648-A25C-7DDD2D599DAE}" type="slidenum">
              <a:rPr lang="en-US"/>
              <a:pPr/>
              <a:t>42</a:t>
            </a:fld>
            <a:endParaRPr lang="en-US"/>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9730" tIns="44865" rIns="89730" bIns="44865"/>
          <a:lstStyle/>
          <a:p>
            <a:pPr eaLnBrk="1" hangingPunct="1"/>
            <a:r>
              <a:rPr lang="en-US" smtClean="0">
                <a:latin typeface="Arial" charset="0"/>
                <a:ea typeface="ＭＳ Ｐゴシック" charset="-128"/>
                <a:cs typeface="ＭＳ Ｐゴシック" charset="-128"/>
              </a:rPr>
              <a:t> +442079304832</a:t>
            </a:r>
          </a:p>
          <a:p>
            <a:pPr eaLnBrk="1" hangingPunct="1"/>
            <a:endParaRPr lang="en-US" smtClean="0">
              <a:latin typeface="Arial" charset="0"/>
              <a:ea typeface="ＭＳ Ｐゴシック" charset="-128"/>
              <a:cs typeface="ＭＳ Ｐゴシック" charset="-128"/>
            </a:endParaRPr>
          </a:p>
          <a:p>
            <a:pPr eaLnBrk="1" hangingPunct="1"/>
            <a:r>
              <a:rPr lang="en-US" smtClean="0">
                <a:latin typeface="Arial" charset="0"/>
                <a:ea typeface="ＭＳ Ｐゴシック" charset="-128"/>
                <a:cs typeface="ＭＳ Ｐゴシック" charset="-128"/>
              </a:rPr>
              <a:t>SIP/PSTN interworking has been around almost as long as SIP.  This example shows how SIP maps to ISUP (ISDN User Part), the signaling protocol of PSTN SS7 networks.</a:t>
            </a:r>
          </a:p>
          <a:p>
            <a:pPr eaLnBrk="1" hangingPunct="1"/>
            <a:endParaRPr lang="en-US" smtClean="0">
              <a:latin typeface="Arial" charset="0"/>
              <a:ea typeface="ＭＳ Ｐゴシック" charset="-128"/>
              <a:cs typeface="ＭＳ Ｐゴシック" charset="-128"/>
            </a:endParaRPr>
          </a:p>
          <a:p>
            <a:pPr eaLnBrk="1" hangingPunct="1"/>
            <a:r>
              <a:rPr lang="en-US" smtClean="0">
                <a:latin typeface="Arial" charset="0"/>
                <a:ea typeface="ＭＳ Ｐゴシック" charset="-128"/>
                <a:cs typeface="ＭＳ Ｐゴシック" charset="-128"/>
              </a:rPr>
              <a:t>In case in-band ringing or announcements, so called “early media”, is used in the PSTN, the 183 Session Progress response is used to establish a SIP early media session.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A049AE1-FB09-224B-8DC3-353FE5845F88}" type="slidenum">
              <a:rPr lang="en-US"/>
              <a:pPr/>
              <a:t>43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E6A4E08-700B-0F4A-8DCE-4FF84DE3FEFB}" type="slidenum">
              <a:rPr lang="en-US"/>
              <a:pPr/>
              <a:t>44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B1FA1CF-CF16-F140-AF20-139DA26B343B}" type="slidenum">
              <a:rPr lang="en-US"/>
              <a:pPr/>
              <a:t>46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DEE800-6A6D-194B-A2F8-2C87859FA26A}" type="slidenum">
              <a:rPr lang="en-US"/>
              <a:pPr/>
              <a:t>47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60F9768-46CF-CD48-B501-634C6F1336DF}" type="slidenum">
              <a:rPr lang="en-US"/>
              <a:pPr/>
              <a:t>48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000A3A3-9D0C-EB4E-8283-09F7344E2DBE}" type="slidenum">
              <a:rPr lang="en-US"/>
              <a:pPr/>
              <a:t>49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C010CB8-D2D0-0F44-ABB8-88A6E52B9281}" type="slidenum">
              <a:rPr lang="en-US"/>
              <a:pPr/>
              <a:t>50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4F22E98-9D33-A14B-9732-D188EB18864E}" type="slidenum">
              <a:rPr lang="en-US"/>
              <a:pPr/>
              <a:t>51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5266" name="Rectangle 2"/>
          <p:cNvSpPr>
            <a:spLocks noGrp="1" noRot="1" noChangeAspect="1" noTextEdit="1"/>
          </p:cNvSpPr>
          <p:nvPr>
            <p:ph type="sldImg"/>
          </p:nvPr>
        </p:nvSpPr>
        <p:spPr bwMode="auto">
          <a:noFill/>
          <a:ln>
            <a:solidFill>
              <a:srgbClr val="000000"/>
            </a:solidFill>
            <a:miter lim="800000"/>
            <a:headEnd/>
            <a:tailEnd/>
          </a:ln>
        </p:spPr>
      </p:sp>
      <p:sp>
        <p:nvSpPr>
          <p:cNvPr id="3952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BD2E161-043C-3C41-8BF8-4437D390283C}" type="slidenum">
              <a:rPr lang="en-US"/>
              <a:pPr/>
              <a:t>52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4B40DE7-2147-8A45-9006-725B576205C7}" type="slidenum">
              <a:rPr lang="en-US"/>
              <a:pPr/>
              <a:t>53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9B47ADB-3C40-E54E-9245-43B142FB3345}" type="slidenum">
              <a:rPr lang="en-US"/>
              <a:pPr/>
              <a:t>54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0E5FF50-0C05-CD49-A1F9-3F63FF0818BB}" type="slidenum">
              <a:rPr lang="en-US"/>
              <a:pPr/>
              <a:t>56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9710F6-EE2B-4B12-A25C-44BBA4561E2B}" type="slidenum">
              <a:rPr lang="en-US">
                <a:ea typeface="ＭＳ Ｐゴシック" charset="-128"/>
                <a:cs typeface="ＭＳ Ｐゴシック" charset="-128"/>
              </a:rPr>
              <a:pPr fontAlgn="base">
                <a:spcBef>
                  <a:spcPct val="0"/>
                </a:spcBef>
                <a:spcAft>
                  <a:spcPct val="0"/>
                </a:spcAft>
                <a:defRPr/>
              </a:pPr>
              <a:t>57</a:t>
            </a:fld>
            <a:endParaRPr lang="en-US">
              <a:ea typeface="ＭＳ Ｐゴシック" charset="-128"/>
              <a:cs typeface="ＭＳ Ｐゴシック" charset="-128"/>
            </a:endParaRPr>
          </a:p>
        </p:txBody>
      </p:sp>
      <p:sp>
        <p:nvSpPr>
          <p:cNvPr id="4198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3DD3105-2148-6046-A6A3-4F957508CA76}" type="slidenum">
              <a:rPr lang="en-US"/>
              <a:pPr/>
              <a:t>58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5EC8113-4781-CC49-9720-970F06B65004}" type="slidenum">
              <a:rPr lang="en-US"/>
              <a:pPr/>
              <a:t>59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5" name="Rectangle 2"/>
          <p:cNvSpPr>
            <a:spLocks noGrp="1" noRot="1" noChangeAspect="1"/>
          </p:cNvSpPr>
          <p:nvPr>
            <p:ph type="sldImg"/>
          </p:nvPr>
        </p:nvSpPr>
        <p:spPr bwMode="auto">
          <a:noFill/>
          <a:ln>
            <a:solidFill>
              <a:srgbClr val="000000"/>
            </a:solidFill>
            <a:miter lim="800000"/>
            <a:headEnd/>
            <a:tailEnd/>
          </a:ln>
        </p:spPr>
      </p:sp>
      <p:sp>
        <p:nvSpPr>
          <p:cNvPr id="216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1811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Placeholder 2"/>
          <p:cNvSpPr>
            <a:spLocks noGrp="1" noRot="1" noChangeAspect="1"/>
          </p:cNvSpPr>
          <p:nvPr>
            <p:ph type="sldImg"/>
          </p:nvPr>
        </p:nvSpPr>
        <p:spPr bwMode="auto">
          <a:noFill/>
          <a:ln>
            <a:solidFill>
              <a:srgbClr val="000000"/>
            </a:solidFill>
            <a:miter lim="800000"/>
            <a:headEnd/>
            <a:tailEnd/>
          </a:ln>
        </p:spPr>
      </p:sp>
      <p:sp>
        <p:nvSpPr>
          <p:cNvPr id="2969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1"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016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spcBef>
                <a:spcPct val="0"/>
              </a:spcBef>
            </a:pPr>
            <a:r>
              <a:rPr lang="en-US" smtClean="0">
                <a:ea typeface="ＭＳ Ｐゴシック"/>
                <a:cs typeface="ＭＳ Ｐゴシック"/>
              </a:rPr>
              <a:t>This is the SDP message body not shown in the previous example.  SDP uses a terse syntax in which a strict order of lines is enforced.</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SIP utilizes on a subset of the SDP information which includes the IP address (100.101.102.103)  and port number (49170) at which the UA is listening for media, the media type (audio), Audio Video Profile (AVP) number (0), codec type (PCM </a:t>
            </a:r>
            <a:r>
              <a:rPr lang="en-US" smtClean="0">
                <a:latin typeface="Symbol" pitchFamily="18" charset="2"/>
                <a:ea typeface="ＭＳ Ｐゴシック"/>
                <a:cs typeface="ＭＳ Ｐゴシック"/>
              </a:rPr>
              <a:t>m</a:t>
            </a:r>
            <a:r>
              <a:rPr lang="en-US" smtClean="0">
                <a:ea typeface="ＭＳ Ｐゴシック"/>
                <a:cs typeface="ＭＳ Ｐゴシック"/>
              </a:rPr>
              <a:t>-law), and sampling rate (8000 Hz).</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3040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3" name="Rectangle 2"/>
          <p:cNvSpPr>
            <a:spLocks noGrp="1" noRot="1" noChangeAspect="1"/>
          </p:cNvSpPr>
          <p:nvPr>
            <p:ph type="sldImg"/>
          </p:nvPr>
        </p:nvSpPr>
        <p:spPr bwMode="auto">
          <a:noFill/>
          <a:ln>
            <a:solidFill>
              <a:srgbClr val="000000"/>
            </a:solidFill>
            <a:miter lim="800000"/>
            <a:headEnd/>
            <a:tailEnd/>
          </a:ln>
        </p:spPr>
      </p:sp>
      <p:sp>
        <p:nvSpPr>
          <p:cNvPr id="2590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112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69" name="Rectangle 2"/>
          <p:cNvSpPr>
            <a:spLocks noGrp="1" noRot="1" noChangeAspect="1"/>
          </p:cNvSpPr>
          <p:nvPr>
            <p:ph type="sldImg"/>
          </p:nvPr>
        </p:nvSpPr>
        <p:spPr bwMode="auto">
          <a:noFill/>
          <a:ln>
            <a:solidFill>
              <a:srgbClr val="000000"/>
            </a:solidFill>
            <a:miter lim="800000"/>
            <a:headEnd/>
            <a:tailEnd/>
          </a:ln>
        </p:spPr>
      </p:sp>
      <p:sp>
        <p:nvSpPr>
          <p:cNvPr id="2631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521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5" name="Rectangle 2"/>
          <p:cNvSpPr>
            <a:spLocks noGrp="1" noRot="1" noChangeAspect="1"/>
          </p:cNvSpPr>
          <p:nvPr>
            <p:ph type="sldImg"/>
          </p:nvPr>
        </p:nvSpPr>
        <p:spPr bwMode="auto">
          <a:noFill/>
          <a:ln>
            <a:solidFill>
              <a:srgbClr val="000000"/>
            </a:solidFill>
            <a:miter lim="800000"/>
            <a:headEnd/>
            <a:tailEnd/>
          </a:ln>
        </p:spPr>
      </p:sp>
      <p:sp>
        <p:nvSpPr>
          <p:cNvPr id="2672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931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3" name="Placeholder 2"/>
          <p:cNvSpPr>
            <a:spLocks noGrp="1" noRot="1" noChangeAspect="1"/>
          </p:cNvSpPr>
          <p:nvPr>
            <p:ph type="sldImg"/>
          </p:nvPr>
        </p:nvSpPr>
        <p:spPr bwMode="auto">
          <a:noFill/>
          <a:ln>
            <a:solidFill>
              <a:srgbClr val="000000"/>
            </a:solidFill>
            <a:miter lim="800000"/>
            <a:headEnd/>
            <a:tailEnd/>
          </a:ln>
        </p:spPr>
      </p:sp>
      <p:sp>
        <p:nvSpPr>
          <p:cNvPr id="289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84C29-7A0F-45EF-8D6D-DE743F6A121F}" type="slidenum">
              <a:rPr lang="en-US">
                <a:ea typeface="ＭＳ Ｐゴシック" charset="-128"/>
                <a:cs typeface="ＭＳ Ｐゴシック" charset="-128"/>
              </a:rPr>
              <a:pPr fontAlgn="base">
                <a:spcBef>
                  <a:spcPct val="0"/>
                </a:spcBef>
                <a:spcAft>
                  <a:spcPct val="0"/>
                </a:spcAft>
                <a:defRPr/>
              </a:pPr>
              <a:t>71</a:t>
            </a:fld>
            <a:endParaRPr lang="en-US">
              <a:ea typeface="ＭＳ Ｐゴシック" charset="-128"/>
              <a:cs typeface="ＭＳ Ｐゴシック" charset="-128"/>
            </a:endParaRPr>
          </a:p>
        </p:txBody>
      </p:sp>
      <p:sp>
        <p:nvSpPr>
          <p:cNvPr id="291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1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69A390-69F6-4889-B4F2-BBA00ACE4C4B}" type="slidenum">
              <a:rPr lang="en-US">
                <a:ea typeface="ＭＳ Ｐゴシック" charset="-128"/>
                <a:cs typeface="ＭＳ Ｐゴシック" charset="-128"/>
              </a:rPr>
              <a:pPr fontAlgn="base">
                <a:spcBef>
                  <a:spcPct val="0"/>
                </a:spcBef>
                <a:spcAft>
                  <a:spcPct val="0"/>
                </a:spcAft>
                <a:defRPr/>
              </a:pPr>
              <a:t>72</a:t>
            </a:fld>
            <a:endParaRPr lang="en-US">
              <a:ea typeface="ＭＳ Ｐゴシック" charset="-128"/>
              <a:cs typeface="ＭＳ Ｐゴシック" charset="-128"/>
            </a:endParaRPr>
          </a:p>
        </p:txBody>
      </p:sp>
      <p:sp>
        <p:nvSpPr>
          <p:cNvPr id="293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3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41D8F3-C3FE-4541-8E1E-414DAFC7B7CC}" type="slidenum">
              <a:rPr lang="en-US">
                <a:ea typeface="ＭＳ Ｐゴシック" charset="-128"/>
                <a:cs typeface="ＭＳ Ｐゴシック" charset="-128"/>
              </a:rPr>
              <a:pPr fontAlgn="base">
                <a:spcBef>
                  <a:spcPct val="0"/>
                </a:spcBef>
                <a:spcAft>
                  <a:spcPct val="0"/>
                </a:spcAft>
                <a:defRPr/>
              </a:pPr>
              <a:t>73</a:t>
            </a:fld>
            <a:endParaRPr lang="en-US">
              <a:ea typeface="ＭＳ Ｐゴシック" charset="-128"/>
              <a:cs typeface="ＭＳ Ｐゴシック" charset="-128"/>
            </a:endParaRPr>
          </a:p>
        </p:txBody>
      </p:sp>
      <p:sp>
        <p:nvSpPr>
          <p:cNvPr id="29593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95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F5F295-5B0D-4A2E-82EC-0C473AA6B8A5}" type="slidenum">
              <a:rPr lang="en-US">
                <a:ea typeface="ＭＳ Ｐゴシック" charset="-128"/>
                <a:cs typeface="ＭＳ Ｐゴシック" charset="-128"/>
              </a:rPr>
              <a:pPr fontAlgn="base">
                <a:spcBef>
                  <a:spcPct val="0"/>
                </a:spcBef>
                <a:spcAft>
                  <a:spcPct val="0"/>
                </a:spcAft>
                <a:defRPr/>
              </a:pPr>
              <a:t>74</a:t>
            </a:fld>
            <a:endParaRPr lang="en-US">
              <a:ea typeface="ＭＳ Ｐゴシック" charset="-128"/>
              <a:cs typeface="ＭＳ Ｐゴシック" charset="-128"/>
            </a:endParaRPr>
          </a:p>
        </p:txBody>
      </p:sp>
      <p:sp>
        <p:nvSpPr>
          <p:cNvPr id="29798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97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a:cs typeface="ＭＳ Ｐゴシック"/>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DB2E99-7F92-4E3C-8BE9-9260A0688816}" type="slidenum">
              <a:rPr lang="en-US">
                <a:ea typeface="ＭＳ Ｐゴシック" charset="-128"/>
                <a:cs typeface="ＭＳ Ｐゴシック" charset="-128"/>
              </a:rPr>
              <a:pPr fontAlgn="base">
                <a:spcBef>
                  <a:spcPct val="0"/>
                </a:spcBef>
                <a:spcAft>
                  <a:spcPct val="0"/>
                </a:spcAft>
                <a:defRPr/>
              </a:pPr>
              <a:t>75</a:t>
            </a:fld>
            <a:endParaRPr lang="en-US">
              <a:ea typeface="ＭＳ Ｐゴシック" charset="-128"/>
              <a:cs typeface="ＭＳ Ｐゴシック" charset="-128"/>
            </a:endParaRPr>
          </a:p>
        </p:txBody>
      </p:sp>
      <p:sp>
        <p:nvSpPr>
          <p:cNvPr id="30003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300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1" name="Placeholder 2"/>
          <p:cNvSpPr>
            <a:spLocks noGrp="1" noRot="1" noChangeAspect="1"/>
          </p:cNvSpPr>
          <p:nvPr>
            <p:ph type="sldImg"/>
          </p:nvPr>
        </p:nvSpPr>
        <p:spPr bwMode="auto">
          <a:noFill/>
          <a:ln>
            <a:solidFill>
              <a:srgbClr val="000000"/>
            </a:solidFill>
            <a:miter lim="800000"/>
            <a:headEnd/>
            <a:tailEnd/>
          </a:ln>
        </p:spPr>
      </p:sp>
      <p:sp>
        <p:nvSpPr>
          <p:cNvPr id="3020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60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09A245-F4E3-4405-9580-9B024A465C14}" type="slidenum">
              <a:rPr lang="en-US">
                <a:ea typeface="ＭＳ Ｐゴシック" charset="-128"/>
                <a:cs typeface="ＭＳ Ｐゴシック" charset="-128"/>
              </a:rPr>
              <a:pPr fontAlgn="base">
                <a:spcBef>
                  <a:spcPct val="0"/>
                </a:spcBef>
                <a:spcAft>
                  <a:spcPct val="0"/>
                </a:spcAft>
                <a:defRPr/>
              </a:pPr>
              <a:t>77</a:t>
            </a:fld>
            <a:endParaRPr lang="en-US">
              <a:ea typeface="ＭＳ Ｐゴシック" charset="-128"/>
              <a:cs typeface="ＭＳ Ｐゴシック" charset="-128"/>
            </a:endParaRPr>
          </a:p>
        </p:txBody>
      </p:sp>
      <p:sp>
        <p:nvSpPr>
          <p:cNvPr id="304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7" name="Placeholder 2"/>
          <p:cNvSpPr>
            <a:spLocks noGrp="1" noRot="1" noChangeAspect="1"/>
          </p:cNvSpPr>
          <p:nvPr>
            <p:ph type="sldImg"/>
          </p:nvPr>
        </p:nvSpPr>
        <p:spPr bwMode="auto">
          <a:noFill/>
          <a:ln>
            <a:solidFill>
              <a:srgbClr val="000000"/>
            </a:solidFill>
            <a:miter lim="800000"/>
            <a:headEnd/>
            <a:tailEnd/>
          </a:ln>
        </p:spPr>
      </p:sp>
      <p:sp>
        <p:nvSpPr>
          <p:cNvPr id="3061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25" name="Placeholder 2"/>
          <p:cNvSpPr>
            <a:spLocks noGrp="1" noRot="1" noChangeAspect="1"/>
          </p:cNvSpPr>
          <p:nvPr>
            <p:ph type="sldImg"/>
          </p:nvPr>
        </p:nvSpPr>
        <p:spPr bwMode="auto">
          <a:noFill/>
          <a:ln>
            <a:solidFill>
              <a:srgbClr val="000000"/>
            </a:solidFill>
            <a:miter lim="800000"/>
            <a:headEnd/>
            <a:tailEnd/>
          </a:ln>
        </p:spPr>
      </p:sp>
      <p:sp>
        <p:nvSpPr>
          <p:cNvPr id="30822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273" name="Placeholder 2"/>
          <p:cNvSpPr>
            <a:spLocks noGrp="1" noRot="1" noChangeAspect="1"/>
          </p:cNvSpPr>
          <p:nvPr>
            <p:ph type="sldImg"/>
          </p:nvPr>
        </p:nvSpPr>
        <p:spPr bwMode="auto">
          <a:noFill/>
          <a:ln>
            <a:solidFill>
              <a:srgbClr val="000000"/>
            </a:solidFill>
            <a:miter lim="800000"/>
            <a:headEnd/>
            <a:tailEnd/>
          </a:ln>
        </p:spPr>
      </p:sp>
      <p:sp>
        <p:nvSpPr>
          <p:cNvPr id="31027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321" name="Placeholder 2"/>
          <p:cNvSpPr>
            <a:spLocks noGrp="1" noRot="1" noChangeAspect="1"/>
          </p:cNvSpPr>
          <p:nvPr>
            <p:ph type="sldImg"/>
          </p:nvPr>
        </p:nvSpPr>
        <p:spPr bwMode="auto">
          <a:noFill/>
          <a:ln>
            <a:solidFill>
              <a:srgbClr val="000000"/>
            </a:solidFill>
            <a:miter lim="800000"/>
            <a:headEnd/>
            <a:tailEnd/>
          </a:ln>
        </p:spPr>
      </p:sp>
      <p:sp>
        <p:nvSpPr>
          <p:cNvPr id="312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369" name="Placeholder 2"/>
          <p:cNvSpPr>
            <a:spLocks noGrp="1" noRot="1" noChangeAspect="1"/>
          </p:cNvSpPr>
          <p:nvPr>
            <p:ph type="sldImg"/>
          </p:nvPr>
        </p:nvSpPr>
        <p:spPr bwMode="auto">
          <a:noFill/>
          <a:ln>
            <a:solidFill>
              <a:srgbClr val="000000"/>
            </a:solidFill>
            <a:miter lim="800000"/>
            <a:headEnd/>
            <a:tailEnd/>
          </a:ln>
        </p:spPr>
      </p:sp>
      <p:sp>
        <p:nvSpPr>
          <p:cNvPr id="31437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609" name="Placeholder 2"/>
          <p:cNvSpPr>
            <a:spLocks noGrp="1" noRot="1" noChangeAspect="1"/>
          </p:cNvSpPr>
          <p:nvPr>
            <p:ph type="sldImg"/>
          </p:nvPr>
        </p:nvSpPr>
        <p:spPr bwMode="auto">
          <a:noFill/>
          <a:ln>
            <a:solidFill>
              <a:srgbClr val="000000"/>
            </a:solidFill>
            <a:miter lim="800000"/>
            <a:headEnd/>
            <a:tailEnd/>
          </a:ln>
        </p:spPr>
      </p:sp>
      <p:sp>
        <p:nvSpPr>
          <p:cNvPr id="3246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57" name="Placeholder 2"/>
          <p:cNvSpPr>
            <a:spLocks noGrp="1" noRot="1" noChangeAspect="1"/>
          </p:cNvSpPr>
          <p:nvPr>
            <p:ph type="sldImg"/>
          </p:nvPr>
        </p:nvSpPr>
        <p:spPr bwMode="auto">
          <a:noFill/>
          <a:ln>
            <a:solidFill>
              <a:srgbClr val="000000"/>
            </a:solidFill>
            <a:miter lim="800000"/>
            <a:headEnd/>
            <a:tailEnd/>
          </a:ln>
        </p:spPr>
      </p:sp>
      <p:sp>
        <p:nvSpPr>
          <p:cNvPr id="32665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8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2DC0A9-5B32-4CAF-B1A5-F47E4D8353C9}" type="slidenum">
              <a:rPr lang="en-US" sz="1200"/>
              <a:pPr algn="r"/>
              <a:t>85</a:t>
            </a:fld>
            <a:endParaRPr lang="en-US" sz="1200"/>
          </a:p>
        </p:txBody>
      </p:sp>
      <p:sp>
        <p:nvSpPr>
          <p:cNvPr id="32870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28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a typeface="ＭＳ Ｐゴシック"/>
              <a:cs typeface="ＭＳ Ｐゴシック"/>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5706AA-A925-4FDE-82C5-8BA889426EF0}" type="slidenum">
              <a:rPr lang="en-US" smtClean="0">
                <a:latin typeface="Arial" charset="0"/>
                <a:ea typeface="ＭＳ Ｐゴシック"/>
                <a:cs typeface="ＭＳ Ｐゴシック"/>
              </a:rPr>
              <a:pPr fontAlgn="base">
                <a:spcBef>
                  <a:spcPct val="0"/>
                </a:spcBef>
                <a:spcAft>
                  <a:spcPct val="0"/>
                </a:spcAft>
              </a:pPr>
              <a:t>86</a:t>
            </a:fld>
            <a:endParaRPr lang="en-US" smtClean="0">
              <a:latin typeface="Arial" charset="0"/>
              <a:ea typeface="ＭＳ Ｐゴシック"/>
              <a:cs typeface="ＭＳ Ｐゴシック"/>
            </a:endParaRPr>
          </a:p>
        </p:txBody>
      </p:sp>
      <p:sp>
        <p:nvSpPr>
          <p:cNvPr id="33075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30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a typeface="ＭＳ Ｐゴシック"/>
              <a:cs typeface="ＭＳ Ｐゴシック"/>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1" name="Placeholder 2"/>
          <p:cNvSpPr>
            <a:spLocks noGrp="1" noRot="1" noChangeAspect="1"/>
          </p:cNvSpPr>
          <p:nvPr>
            <p:ph type="sldImg"/>
          </p:nvPr>
        </p:nvSpPr>
        <p:spPr bwMode="auto">
          <a:noFill/>
          <a:ln>
            <a:solidFill>
              <a:srgbClr val="000000"/>
            </a:solidFill>
            <a:miter lim="800000"/>
            <a:headEnd/>
            <a:tailEnd/>
          </a:ln>
        </p:spPr>
      </p:sp>
      <p:sp>
        <p:nvSpPr>
          <p:cNvPr id="33280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4849" name="Placeholder 2"/>
          <p:cNvSpPr>
            <a:spLocks noGrp="1" noRot="1" noChangeAspect="1"/>
          </p:cNvSpPr>
          <p:nvPr>
            <p:ph type="sldImg"/>
          </p:nvPr>
        </p:nvSpPr>
        <p:spPr bwMode="auto">
          <a:noFill/>
          <a:ln>
            <a:solidFill>
              <a:srgbClr val="000000"/>
            </a:solidFill>
            <a:miter lim="800000"/>
            <a:headEnd/>
            <a:tailEnd/>
          </a:ln>
        </p:spPr>
      </p:sp>
      <p:sp>
        <p:nvSpPr>
          <p:cNvPr id="3348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945" name="Placeholder 2"/>
          <p:cNvSpPr>
            <a:spLocks noGrp="1" noRot="1" noChangeAspect="1"/>
          </p:cNvSpPr>
          <p:nvPr>
            <p:ph type="sldImg"/>
          </p:nvPr>
        </p:nvSpPr>
        <p:spPr bwMode="auto">
          <a:noFill/>
          <a:ln>
            <a:solidFill>
              <a:srgbClr val="000000"/>
            </a:solidFill>
            <a:miter lim="800000"/>
            <a:headEnd/>
            <a:tailEnd/>
          </a:ln>
        </p:spPr>
      </p:sp>
      <p:sp>
        <p:nvSpPr>
          <p:cNvPr id="3389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0993" name="Placeholder 2"/>
          <p:cNvSpPr>
            <a:spLocks noGrp="1" noRot="1" noChangeAspect="1"/>
          </p:cNvSpPr>
          <p:nvPr>
            <p:ph type="sldImg"/>
          </p:nvPr>
        </p:nvSpPr>
        <p:spPr bwMode="auto">
          <a:noFill/>
          <a:ln>
            <a:solidFill>
              <a:srgbClr val="000000"/>
            </a:solidFill>
            <a:miter lim="800000"/>
            <a:headEnd/>
            <a:tailEnd/>
          </a:ln>
        </p:spPr>
      </p:sp>
      <p:sp>
        <p:nvSpPr>
          <p:cNvPr id="3409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34C90-E41D-437C-8441-3C8023342187}" type="slidenum">
              <a:rPr lang="en-US">
                <a:ea typeface="ＭＳ Ｐゴシック" charset="-128"/>
                <a:cs typeface="ＭＳ Ｐゴシック" charset="-128"/>
              </a:rPr>
              <a:pPr fontAlgn="base">
                <a:spcBef>
                  <a:spcPct val="0"/>
                </a:spcBef>
                <a:spcAft>
                  <a:spcPct val="0"/>
                </a:spcAft>
                <a:defRPr/>
              </a:pPr>
              <a:t>91</a:t>
            </a:fld>
            <a:endParaRPr lang="en-US">
              <a:ea typeface="ＭＳ Ｐゴシック" charset="-128"/>
              <a:cs typeface="ＭＳ Ｐゴシック" charset="-128"/>
            </a:endParaRPr>
          </a:p>
        </p:txBody>
      </p:sp>
      <p:sp>
        <p:nvSpPr>
          <p:cNvPr id="343042" name="Rectangle 2"/>
          <p:cNvSpPr>
            <a:spLocks noGrp="1" noRot="1" noChangeAspect="1" noChangeArrowheads="1" noTextEdit="1"/>
          </p:cNvSpPr>
          <p:nvPr>
            <p:ph type="sldImg"/>
          </p:nvPr>
        </p:nvSpPr>
        <p:spPr bwMode="auto">
          <a:xfrm>
            <a:off x="1146175" y="685800"/>
            <a:ext cx="4573588" cy="3430588"/>
          </a:xfrm>
          <a:noFill/>
          <a:ln>
            <a:solidFill>
              <a:srgbClr val="000000"/>
            </a:solidFill>
            <a:miter lim="800000"/>
            <a:headEnd/>
            <a:tailEnd/>
          </a:ln>
        </p:spPr>
      </p:sp>
      <p:sp>
        <p:nvSpPr>
          <p:cNvPr id="343043"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A8DB2AC-5BC6-9D43-9416-1B0C39D77948}" type="slidenum">
              <a:rPr lang="en-US"/>
              <a:pPr/>
              <a:t>10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1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EDE20-9275-4CFF-B184-BC050971EF83}" type="slidenum">
              <a:rPr lang="en-US">
                <a:ea typeface="ＭＳ Ｐゴシック" charset="-128"/>
                <a:cs typeface="ＭＳ Ｐゴシック" charset="-128"/>
              </a:rPr>
              <a:pPr fontAlgn="base">
                <a:spcBef>
                  <a:spcPct val="0"/>
                </a:spcBef>
                <a:spcAft>
                  <a:spcPct val="0"/>
                </a:spcAft>
                <a:defRPr/>
              </a:pPr>
              <a:t>92</a:t>
            </a:fld>
            <a:endParaRPr lang="en-US">
              <a:ea typeface="ＭＳ Ｐゴシック" charset="-128"/>
              <a:cs typeface="ＭＳ Ｐゴシック" charset="-128"/>
            </a:endParaRPr>
          </a:p>
        </p:txBody>
      </p:sp>
      <p:sp>
        <p:nvSpPr>
          <p:cNvPr id="345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5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1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BBF6F-97BC-45D1-9CD8-65D282EF9E2E}" type="slidenum">
              <a:rPr lang="en-US">
                <a:ea typeface="ＭＳ Ｐゴシック" charset="-128"/>
                <a:cs typeface="ＭＳ Ｐゴシック" charset="-128"/>
              </a:rPr>
              <a:pPr fontAlgn="base">
                <a:spcBef>
                  <a:spcPct val="0"/>
                </a:spcBef>
                <a:spcAft>
                  <a:spcPct val="0"/>
                </a:spcAft>
                <a:defRPr/>
              </a:pPr>
              <a:t>93</a:t>
            </a:fld>
            <a:endParaRPr lang="en-US">
              <a:ea typeface="ＭＳ Ｐゴシック" charset="-128"/>
              <a:cs typeface="ＭＳ Ｐゴシック" charset="-128"/>
            </a:endParaRPr>
          </a:p>
        </p:txBody>
      </p:sp>
      <p:sp>
        <p:nvSpPr>
          <p:cNvPr id="349186" name="Rectangle 2"/>
          <p:cNvSpPr>
            <a:spLocks noGrp="1" noRot="1" noChangeAspect="1" noChangeArrowheads="1" noTextEdit="1"/>
          </p:cNvSpPr>
          <p:nvPr>
            <p:ph type="sldImg"/>
          </p:nvPr>
        </p:nvSpPr>
        <p:spPr bwMode="auto">
          <a:xfrm>
            <a:off x="1146175" y="685800"/>
            <a:ext cx="4573588" cy="3430588"/>
          </a:xfrm>
          <a:noFill/>
          <a:ln>
            <a:solidFill>
              <a:srgbClr val="000000"/>
            </a:solidFill>
            <a:miter lim="800000"/>
            <a:headEnd/>
            <a:tailEnd/>
          </a:ln>
        </p:spPr>
      </p:sp>
      <p:sp>
        <p:nvSpPr>
          <p:cNvPr id="349187"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78869-5D33-4AA9-843B-4EFA3D93E186}" type="slidenum">
              <a:rPr lang="en-US" smtClean="0">
                <a:latin typeface="Arial" charset="0"/>
                <a:ea typeface="ＭＳ Ｐゴシック"/>
                <a:cs typeface="Arial" charset="0"/>
              </a:rPr>
              <a:pPr fontAlgn="base">
                <a:spcBef>
                  <a:spcPct val="0"/>
                </a:spcBef>
                <a:spcAft>
                  <a:spcPct val="0"/>
                </a:spcAft>
              </a:pPr>
              <a:t>94</a:t>
            </a:fld>
            <a:endParaRPr lang="en-US" smtClean="0">
              <a:latin typeface="Arial" charset="0"/>
              <a:ea typeface="ＭＳ Ｐゴシック"/>
              <a:cs typeface="Arial" charset="0"/>
            </a:endParaRPr>
          </a:p>
        </p:txBody>
      </p:sp>
      <p:sp>
        <p:nvSpPr>
          <p:cNvPr id="351234" name="Rectangle 2"/>
          <p:cNvSpPr>
            <a:spLocks noGrp="1" noRot="1" noChangeAspect="1" noChangeArrowheads="1" noTextEdit="1"/>
          </p:cNvSpPr>
          <p:nvPr>
            <p:ph type="sldImg"/>
          </p:nvPr>
        </p:nvSpPr>
        <p:spPr bwMode="auto">
          <a:xfrm>
            <a:off x="1146175" y="685800"/>
            <a:ext cx="4573588" cy="3430588"/>
          </a:xfrm>
          <a:noFill/>
          <a:ln>
            <a:solidFill>
              <a:srgbClr val="000000"/>
            </a:solidFill>
            <a:miter lim="800000"/>
            <a:headEnd/>
            <a:tailEnd/>
          </a:ln>
        </p:spPr>
      </p:sp>
      <p:sp>
        <p:nvSpPr>
          <p:cNvPr id="351235"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a typeface="ＭＳ Ｐゴシック"/>
              <a:cs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7377" name="Placeholder 2"/>
          <p:cNvSpPr>
            <a:spLocks noGrp="1" noRot="1" noChangeAspect="1"/>
          </p:cNvSpPr>
          <p:nvPr>
            <p:ph type="sldImg"/>
          </p:nvPr>
        </p:nvSpPr>
        <p:spPr bwMode="auto">
          <a:noFill/>
          <a:ln>
            <a:solidFill>
              <a:srgbClr val="000000"/>
            </a:solidFill>
            <a:miter lim="800000"/>
            <a:headEnd/>
            <a:tailEnd/>
          </a:ln>
        </p:spPr>
      </p:sp>
      <p:sp>
        <p:nvSpPr>
          <p:cNvPr id="3573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3A2C6-9CC3-46DA-A72E-9394AEFED2B5}" type="slidenum">
              <a:rPr lang="en-US">
                <a:ea typeface="ＭＳ Ｐゴシック" charset="-128"/>
                <a:cs typeface="ＭＳ Ｐゴシック" charset="-128"/>
              </a:rPr>
              <a:pPr fontAlgn="base">
                <a:spcBef>
                  <a:spcPct val="0"/>
                </a:spcBef>
                <a:spcAft>
                  <a:spcPct val="0"/>
                </a:spcAft>
                <a:defRPr/>
              </a:pPr>
              <a:t>96</a:t>
            </a:fld>
            <a:endParaRPr lang="en-US">
              <a:ea typeface="ＭＳ Ｐゴシック" charset="-128"/>
              <a:cs typeface="ＭＳ Ｐゴシック" charset="-128"/>
            </a:endParaRPr>
          </a:p>
        </p:txBody>
      </p:sp>
      <p:sp>
        <p:nvSpPr>
          <p:cNvPr id="35942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59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5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ACAEC-58AC-4763-827B-45A58CFBAA11}" type="slidenum">
              <a:rPr lang="en-US">
                <a:ea typeface="ＭＳ Ｐゴシック" charset="-128"/>
                <a:cs typeface="ＭＳ Ｐゴシック" charset="-128"/>
              </a:rPr>
              <a:pPr fontAlgn="base">
                <a:spcBef>
                  <a:spcPct val="0"/>
                </a:spcBef>
                <a:spcAft>
                  <a:spcPct val="0"/>
                </a:spcAft>
                <a:defRPr/>
              </a:pPr>
              <a:t>97</a:t>
            </a:fld>
            <a:endParaRPr lang="en-US">
              <a:ea typeface="ＭＳ Ｐゴシック" charset="-128"/>
              <a:cs typeface="ＭＳ Ｐゴシック" charset="-128"/>
            </a:endParaRPr>
          </a:p>
        </p:txBody>
      </p:sp>
      <p:sp>
        <p:nvSpPr>
          <p:cNvPr id="36352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63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9F183F-5F0D-4CDB-92FB-B7531DFCCC2A}" type="slidenum">
              <a:rPr lang="en-US" smtClean="0">
                <a:latin typeface="Arial" charset="0"/>
                <a:ea typeface="ＭＳ Ｐゴシック"/>
                <a:cs typeface="Arial" charset="0"/>
              </a:rPr>
              <a:pPr fontAlgn="base">
                <a:spcBef>
                  <a:spcPct val="0"/>
                </a:spcBef>
                <a:spcAft>
                  <a:spcPct val="0"/>
                </a:spcAft>
              </a:pPr>
              <a:t>98</a:t>
            </a:fld>
            <a:endParaRPr lang="en-US" smtClean="0">
              <a:latin typeface="Arial" charset="0"/>
              <a:ea typeface="ＭＳ Ｐゴシック"/>
              <a:cs typeface="Arial" charset="0"/>
            </a:endParaRPr>
          </a:p>
        </p:txBody>
      </p:sp>
      <p:sp>
        <p:nvSpPr>
          <p:cNvPr id="36761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67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a typeface="ＭＳ Ｐゴシック"/>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5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2D499-E993-4864-B754-294CEC9EC28D}" type="slidenum">
              <a:rPr lang="en-US">
                <a:ea typeface="ＭＳ Ｐゴシック" charset="-128"/>
                <a:cs typeface="ＭＳ Ｐゴシック" charset="-128"/>
              </a:rPr>
              <a:pPr fontAlgn="base">
                <a:spcBef>
                  <a:spcPct val="0"/>
                </a:spcBef>
                <a:spcAft>
                  <a:spcPct val="0"/>
                </a:spcAft>
                <a:defRPr/>
              </a:pPr>
              <a:t>99</a:t>
            </a:fld>
            <a:endParaRPr lang="en-US">
              <a:ea typeface="ＭＳ Ｐゴシック" charset="-128"/>
              <a:cs typeface="ＭＳ Ｐゴシック" charset="-128"/>
            </a:endParaRPr>
          </a:p>
        </p:txBody>
      </p:sp>
      <p:sp>
        <p:nvSpPr>
          <p:cNvPr id="36966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69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CFB352-2CC5-46E0-BBB6-39B35AD2DE49}" type="slidenum">
              <a:rPr lang="en-US">
                <a:ea typeface="ＭＳ Ｐゴシック" charset="-128"/>
                <a:cs typeface="ＭＳ Ｐゴシック" charset="-128"/>
              </a:rPr>
              <a:pPr fontAlgn="base">
                <a:spcBef>
                  <a:spcPct val="0"/>
                </a:spcBef>
                <a:spcAft>
                  <a:spcPct val="0"/>
                </a:spcAft>
                <a:defRPr/>
              </a:pPr>
              <a:t>100</a:t>
            </a:fld>
            <a:endParaRPr lang="en-US">
              <a:ea typeface="ＭＳ Ｐゴシック" charset="-128"/>
              <a:cs typeface="ＭＳ Ｐゴシック" charset="-128"/>
            </a:endParaRPr>
          </a:p>
        </p:txBody>
      </p:sp>
      <p:sp>
        <p:nvSpPr>
          <p:cNvPr id="37171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71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09" name="Placeholder 2"/>
          <p:cNvSpPr>
            <a:spLocks noGrp="1" noRot="1" noChangeAspect="1"/>
          </p:cNvSpPr>
          <p:nvPr>
            <p:ph type="sldImg"/>
          </p:nvPr>
        </p:nvSpPr>
        <p:spPr bwMode="auto">
          <a:noFill/>
          <a:ln>
            <a:solidFill>
              <a:srgbClr val="000000"/>
            </a:solidFill>
            <a:miter lim="800000"/>
            <a:headEnd/>
            <a:tailEnd/>
          </a:ln>
        </p:spPr>
      </p:sp>
      <p:sp>
        <p:nvSpPr>
          <p:cNvPr id="3758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880378-FDB7-0A40-B6B4-3380F770C6C1}" type="datetime1">
              <a:rPr lang="en-US" smtClean="0"/>
              <a:pPr>
                <a:defRPr/>
              </a:pPr>
              <a:t>2/17/11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2D444-8CD8-4D18-9230-A52C0794BB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7C6B0A-3607-924C-AE07-766E689A3C63}" type="datetime1">
              <a:rPr lang="en-US" smtClean="0"/>
              <a:pPr>
                <a:defRPr/>
              </a:pPr>
              <a:t>2/17/11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13103-C1F5-44C0-B160-BA483F07A8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6FB409-9241-554F-B2C7-4E06AE8C1D4E}" type="datetime1">
              <a:rPr lang="en-US" smtClean="0"/>
              <a:pPr>
                <a:defRPr/>
              </a:pPr>
              <a:t>2/17/11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708E53-5FFB-4906-BD87-03D31A171D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003CE159-11D2-BE4E-A9AB-F670FE15DE94}" type="datetime1">
              <a:rPr lang="en-US" smtClean="0"/>
              <a:pPr>
                <a:defRPr/>
              </a:pPr>
              <a:t>2/17/11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3BA125-0B8E-4583-8AB3-C00276344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70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fld id="{2DA0C943-883F-044B-A6FB-CEC5F6086CB1}" type="datetime1">
              <a:rPr lang="en-US" smtClean="0"/>
              <a:pPr>
                <a:defRPr/>
              </a:pPr>
              <a:t>2/17/11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7C8A724-164D-4625-B4FD-29C471E221D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CB97E455-9008-9B46-9106-BE4DDC12DF01}" type="datetime1">
              <a:rPr lang="en-US" smtClean="0"/>
              <a:pPr>
                <a:defRPr/>
              </a:pPr>
              <a:t>2/17/11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F73C80-6CE6-488A-9A0E-90561C26D6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3F5658-4DAC-CE4F-9D15-B09BD0E3608A}" type="datetime1">
              <a:rPr lang="en-US" smtClean="0"/>
              <a:pPr>
                <a:defRPr/>
              </a:pPr>
              <a:t>2/17/11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3D54E5-FC4C-4812-9344-A5DD21F50B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E0D9A2-14C8-E943-BB8E-43F849B7F664}" type="datetime1">
              <a:rPr lang="en-US" smtClean="0"/>
              <a:pPr>
                <a:defRPr/>
              </a:pPr>
              <a:t>2/17/11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CA5445-7A4C-42B1-916F-6FE1FA678C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41A074-F6EE-E940-A943-2E4E0DA5DD50}" type="datetime1">
              <a:rPr lang="en-US" smtClean="0"/>
              <a:pPr>
                <a:defRPr/>
              </a:pPr>
              <a:t>2/17/11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94266-5D49-418E-93B3-6E065420E3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DCD655-73BF-0F42-A832-E6B479E93604}" type="datetime1">
              <a:rPr lang="en-US" smtClean="0"/>
              <a:pPr>
                <a:defRPr/>
              </a:pPr>
              <a:t>2/17/11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A700C9-544E-444F-B817-D704CC8E78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F34B9A-3508-264D-8A9E-EC75DA1C7C72}" type="datetime1">
              <a:rPr lang="en-US" smtClean="0"/>
              <a:pPr>
                <a:defRPr/>
              </a:pPr>
              <a:t>2/17/11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01DB5A-F533-4C1F-8B68-C8DA4072D5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F51B96-B94D-C245-94D8-AF81BD83CB34}" type="datetime1">
              <a:rPr lang="en-US" smtClean="0"/>
              <a:pPr>
                <a:defRPr/>
              </a:pPr>
              <a:t>2/17/11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E828C1-10E5-493A-9FBC-1CF4FDCB8E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B6E245-7556-E14C-881A-20D5877D12C6}" type="datetime1">
              <a:rPr lang="en-US" smtClean="0"/>
              <a:pPr>
                <a:defRPr/>
              </a:pPr>
              <a:t>2/17/11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49BBB5-5E56-4AC0-875C-0FAE1410A6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BD6F5F-B695-6541-9A6A-2E3DDDF1A0D1}" type="datetime1">
              <a:rPr lang="en-US" smtClean="0"/>
              <a:pPr>
                <a:defRPr/>
              </a:pPr>
              <a:t>2/17/11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D4BD0D-962D-40B5-99AA-5607128CE6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E698AD5-A6B1-AE44-AF10-42D9147907D7}" type="datetime1">
              <a:rPr lang="en-US" smtClean="0"/>
              <a:pPr>
                <a:defRPr/>
              </a:pPr>
              <a:t>2/17/11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DC9A363-6A2E-492B-AD1C-E4DB4D2031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63" r:id="rId13"/>
    <p:sldLayoutId id="2147483650"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_rels/slide102.xml.rels><?xml version="1.0" encoding="UTF-8" standalone="yes"?>
<Relationships xmlns="http://schemas.openxmlformats.org/package/2006/relationships"><Relationship Id="rId3" Type="http://schemas.openxmlformats.org/officeDocument/2006/relationships/hyperlink" Target="http://www.adobe.com/devnet/flex/tourdeflex/" TargetMode="External"/><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 Id="rId3" Type="http://schemas.openxmlformats.org/officeDocument/2006/relationships/hyperlink" Target="http://salesforce.com"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06.xml.rels><?xml version="1.0" encoding="UTF-8" standalone="yes"?>
<Relationships xmlns="http://schemas.openxmlformats.org/package/2006/relationships"><Relationship Id="rId3" Type="http://schemas.openxmlformats.org/officeDocument/2006/relationships/hyperlink" Target="http://rtc-web.alvestrand.com/w3c-activity" TargetMode="External"/><Relationship Id="rId4" Type="http://schemas.openxmlformats.org/officeDocument/2006/relationships/image" Target="../media/image42.gif"/><Relationship Id="rId5" Type="http://schemas.openxmlformats.org/officeDocument/2006/relationships/hyperlink" Target="http://www.ietf.org/" TargetMode="External"/><Relationship Id="rId6" Type="http://schemas.openxmlformats.org/officeDocument/2006/relationships/image" Target="../media/image43.gif"/><Relationship Id="rId7" Type="http://schemas.openxmlformats.org/officeDocument/2006/relationships/image" Target="../media/image44.gif"/><Relationship Id="rId8" Type="http://schemas.openxmlformats.org/officeDocument/2006/relationships/hyperlink" Target="http://voip.itm.iit.edu/" TargetMode="External"/><Relationship Id="rId9" Type="http://schemas.openxmlformats.org/officeDocument/2006/relationships/hyperlink" Target="http://kundansingh.com/project-web.html" TargetMode="External"/><Relationship Id="rId1" Type="http://schemas.openxmlformats.org/officeDocument/2006/relationships/slideLayout" Target="../slideLayouts/slideLayout4.xml"/><Relationship Id="rId2" Type="http://schemas.openxmlformats.org/officeDocument/2006/relationships/hyperlink" Target="http://tools.ietf.org/html/draft-alvestrand-dispatch-rtcweb-protocols"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4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Word_97_-_2004_Document2.doc"/><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Word_97_-_2004_Document3.doc"/><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pforum.org/sipconnect" TargetMode="External"/><Relationship Id="rId3"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www.isen.com/stupid.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hyperlink" Target="http://tools.ietf.org/html/rfc5359"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hyperlink" Target="http://tools.ietf.org/html/rfc5359"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2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 Id="rId3" Type="http://schemas.openxmlformats.org/officeDocument/2006/relationships/image" Target="../media/image2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 Id="rId3" Type="http://schemas.openxmlformats.org/officeDocument/2006/relationships/image" Target="../media/image3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9.xml.rels><?xml version="1.0" encoding="UTF-8" standalone="yes"?>
<Relationships xmlns="http://schemas.openxmlformats.org/package/2006/relationships"><Relationship Id="rId3" Type="http://schemas.openxmlformats.org/officeDocument/2006/relationships/hyperlink" Target="http://www.microsoft.com/windows/using/tools/igd/default.mspx" TargetMode="External"/><Relationship Id="rId4" Type="http://schemas.openxmlformats.org/officeDocument/2006/relationships/hyperlink" Target="http://midcom-p2p.sourceforge.net/" TargetMode="External"/><Relationship Id="rId5" Type="http://schemas.openxmlformats.org/officeDocument/2006/relationships/hyperlink" Target="http://www.brynosaurus.com/pub/net/p2pnat" TargetMode="External"/><Relationship Id="rId6" Type="http://schemas.openxmlformats.org/officeDocument/2006/relationships/hyperlink" Target="http://www.guha.cc/saikat/pub/imc05-tcpnat.pdf%20/" TargetMode="External"/><Relationship Id="rId7" Type="http://schemas.openxmlformats.org/officeDocument/2006/relationships/hyperlink" Target="http://www.ietf.org/rfc/rfc5780.txt" TargetMode="External"/><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2607904" y="2498159"/>
            <a:ext cx="3922712" cy="1727200"/>
          </a:xfrm>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en-US" b="1" dirty="0" smtClean="0">
                <a:solidFill>
                  <a:schemeClr val="bg1"/>
                </a:solidFill>
              </a:rPr>
              <a:t>VoIP Tutorial</a:t>
            </a:r>
            <a:br>
              <a:rPr lang="en-US" b="1" dirty="0" smtClean="0">
                <a:solidFill>
                  <a:schemeClr val="bg1"/>
                </a:solidFill>
              </a:rPr>
            </a:br>
            <a:r>
              <a:rPr lang="en-US" sz="2800" b="1" i="1" dirty="0" smtClean="0">
                <a:solidFill>
                  <a:schemeClr val="bg1"/>
                </a:solidFill>
              </a:rPr>
              <a:t>not for geeks</a:t>
            </a:r>
          </a:p>
        </p:txBody>
      </p:sp>
      <p:sp>
        <p:nvSpPr>
          <p:cNvPr id="3" name="Subtitle 2"/>
          <p:cNvSpPr>
            <a:spLocks noGrp="1"/>
          </p:cNvSpPr>
          <p:nvPr>
            <p:ph type="subTitle" idx="1"/>
          </p:nvPr>
        </p:nvSpPr>
        <p:spPr>
          <a:xfrm>
            <a:off x="1371600" y="5108575"/>
            <a:ext cx="3070225" cy="1162050"/>
          </a:xfrm>
        </p:spPr>
        <p:txBody>
          <a:bodyPr rtlCol="0" anchor="ctr">
            <a:normAutofit/>
          </a:bodyPr>
          <a:lstStyle/>
          <a:p>
            <a:pPr algn="l" eaLnBrk="1" fontAlgn="auto" hangingPunct="1">
              <a:spcAft>
                <a:spcPts val="0"/>
              </a:spcAft>
              <a:buFont typeface="Arial"/>
              <a:buNone/>
              <a:defRPr/>
            </a:pPr>
            <a:r>
              <a:rPr lang="en-US" sz="2400" dirty="0" smtClean="0">
                <a:ea typeface="+mn-ea"/>
                <a:cs typeface="+mn-cs"/>
              </a:rPr>
              <a:t>Henry Sinnreich</a:t>
            </a:r>
          </a:p>
          <a:p>
            <a:pPr algn="l" eaLnBrk="1" fontAlgn="auto" hangingPunct="1">
              <a:spcAft>
                <a:spcPts val="0"/>
              </a:spcAft>
              <a:buFont typeface="Arial"/>
              <a:buNone/>
              <a:defRPr/>
            </a:pPr>
            <a:r>
              <a:rPr lang="en-US" sz="2400" dirty="0" smtClean="0">
                <a:ea typeface="+mn-ea"/>
                <a:cs typeface="+mn-cs"/>
              </a:rPr>
              <a:t>Alan Johnston</a:t>
            </a:r>
            <a:endParaRPr lang="en-US" sz="2400" dirty="0">
              <a:ea typeface="+mn-ea"/>
              <a:cs typeface="+mn-cs"/>
            </a:endParaRPr>
          </a:p>
        </p:txBody>
      </p:sp>
      <p:pic>
        <p:nvPicPr>
          <p:cNvPr id="18435" name="Picture 9" descr="ietflogo2f"/>
          <p:cNvPicPr>
            <a:picLocks noChangeAspect="1" noChangeArrowheads="1"/>
          </p:cNvPicPr>
          <p:nvPr/>
        </p:nvPicPr>
        <p:blipFill>
          <a:blip r:embed="rId3"/>
          <a:srcRect/>
          <a:stretch>
            <a:fillRect/>
          </a:stretch>
        </p:blipFill>
        <p:spPr bwMode="auto">
          <a:xfrm>
            <a:off x="7535328" y="141810"/>
            <a:ext cx="1524000" cy="745117"/>
          </a:xfrm>
          <a:prstGeom prst="rect">
            <a:avLst/>
          </a:prstGeom>
          <a:noFill/>
          <a:ln w="9525">
            <a:noFill/>
            <a:miter lim="800000"/>
            <a:headEnd/>
            <a:tailEnd/>
          </a:ln>
        </p:spPr>
      </p:pic>
      <p:pic>
        <p:nvPicPr>
          <p:cNvPr id="7" name="Picture 6" descr="fcclogowords.gif"/>
          <p:cNvPicPr>
            <a:picLocks noChangeAspect="1"/>
          </p:cNvPicPr>
          <p:nvPr/>
        </p:nvPicPr>
        <p:blipFill>
          <a:blip r:embed="rId4"/>
          <a:stretch>
            <a:fillRect/>
          </a:stretch>
        </p:blipFill>
        <p:spPr>
          <a:xfrm>
            <a:off x="323850" y="237067"/>
            <a:ext cx="1813983" cy="6156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80863"/>
            <a:ext cx="8229600" cy="646714"/>
          </a:xfrm>
        </p:spPr>
        <p:txBody>
          <a:bodyPr/>
          <a:lstStyle/>
          <a:p>
            <a:pPr eaLnBrk="1" hangingPunct="1"/>
            <a:r>
              <a:rPr lang="en-US" dirty="0"/>
              <a:t>Basic Concepts</a:t>
            </a:r>
          </a:p>
        </p:txBody>
      </p:sp>
      <p:sp>
        <p:nvSpPr>
          <p:cNvPr id="10243" name="Rectangle 3"/>
          <p:cNvSpPr>
            <a:spLocks noGrp="1" noChangeArrowheads="1"/>
          </p:cNvSpPr>
          <p:nvPr>
            <p:ph type="body" idx="1"/>
          </p:nvPr>
        </p:nvSpPr>
        <p:spPr>
          <a:xfrm>
            <a:off x="685800" y="1143000"/>
            <a:ext cx="7772400" cy="5672138"/>
          </a:xfrm>
        </p:spPr>
        <p:txBody>
          <a:bodyPr/>
          <a:lstStyle/>
          <a:p>
            <a:pPr eaLnBrk="1" hangingPunct="1">
              <a:lnSpc>
                <a:spcPct val="90000"/>
              </a:lnSpc>
            </a:pPr>
            <a:r>
              <a:rPr lang="en-US" sz="2400"/>
              <a:t>Internet vs internet</a:t>
            </a:r>
          </a:p>
          <a:p>
            <a:pPr lvl="1" eaLnBrk="1" hangingPunct="1">
              <a:lnSpc>
                <a:spcPct val="90000"/>
              </a:lnSpc>
            </a:pPr>
            <a:r>
              <a:rPr lang="en-US" sz="2000"/>
              <a:t>The Internet is the worldwide global network</a:t>
            </a:r>
          </a:p>
          <a:p>
            <a:pPr lvl="1" eaLnBrk="1" hangingPunct="1">
              <a:lnSpc>
                <a:spcPct val="90000"/>
              </a:lnSpc>
            </a:pPr>
            <a:r>
              <a:rPr lang="en-US" sz="2000"/>
              <a:t>An internet is a network that connects two networks together.</a:t>
            </a:r>
          </a:p>
          <a:p>
            <a:pPr eaLnBrk="1" hangingPunct="1">
              <a:lnSpc>
                <a:spcPct val="90000"/>
              </a:lnSpc>
            </a:pPr>
            <a:r>
              <a:rPr lang="en-US" sz="2400"/>
              <a:t>TCP/IP (Transmission Control Protocol / Internet Protocol)</a:t>
            </a:r>
          </a:p>
          <a:p>
            <a:pPr lvl="1" eaLnBrk="1" hangingPunct="1">
              <a:lnSpc>
                <a:spcPct val="90000"/>
              </a:lnSpc>
            </a:pPr>
            <a:r>
              <a:rPr lang="en-US" sz="2000"/>
              <a:t>The protocol suite that the Internet uses</a:t>
            </a:r>
          </a:p>
          <a:p>
            <a:pPr lvl="1" eaLnBrk="1" hangingPunct="1">
              <a:lnSpc>
                <a:spcPct val="90000"/>
              </a:lnSpc>
            </a:pPr>
            <a:r>
              <a:rPr lang="en-US" sz="2000"/>
              <a:t>Private IP networks can use TCP/IP without being part of Internet.</a:t>
            </a:r>
          </a:p>
          <a:p>
            <a:pPr eaLnBrk="1" hangingPunct="1">
              <a:lnSpc>
                <a:spcPct val="90000"/>
              </a:lnSpc>
            </a:pPr>
            <a:r>
              <a:rPr lang="en-US" sz="2400"/>
              <a:t>Internet Communications</a:t>
            </a:r>
          </a:p>
          <a:p>
            <a:pPr lvl="1" eaLnBrk="1" hangingPunct="1">
              <a:lnSpc>
                <a:spcPct val="90000"/>
              </a:lnSpc>
            </a:pPr>
            <a:r>
              <a:rPr lang="en-US" sz="2000"/>
              <a:t>Real-time communication between humans using the Internet involving media types including voice, video, text, etc.</a:t>
            </a:r>
          </a:p>
          <a:p>
            <a:pPr eaLnBrk="1" hangingPunct="1">
              <a:lnSpc>
                <a:spcPct val="90000"/>
              </a:lnSpc>
            </a:pPr>
            <a:r>
              <a:rPr lang="en-US" sz="2400"/>
              <a:t>Standards</a:t>
            </a:r>
          </a:p>
          <a:p>
            <a:pPr lvl="1" eaLnBrk="1" hangingPunct="1">
              <a:lnSpc>
                <a:spcPct val="90000"/>
              </a:lnSpc>
            </a:pPr>
            <a:r>
              <a:rPr lang="en-US" sz="2000"/>
              <a:t>Protocols, specifications, interfaces which allow interconnection, interoperation, and exchange of information</a:t>
            </a:r>
          </a:p>
          <a:p>
            <a:pPr lvl="1" eaLnBrk="1" hangingPunct="1">
              <a:lnSpc>
                <a:spcPct val="90000"/>
              </a:lnSpc>
            </a:pPr>
            <a:endParaRPr lang="en-US" sz="200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4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FBC5DB9-827A-4CD0-AB58-CA76C1E253C3}" type="slidenum">
              <a:rPr lang="en-US"/>
              <a:pPr>
                <a:defRPr/>
              </a:pPr>
              <a:t>100</a:t>
            </a:fld>
            <a:endParaRPr lang="en-US"/>
          </a:p>
        </p:txBody>
      </p:sp>
      <p:sp>
        <p:nvSpPr>
          <p:cNvPr id="370690" name="Rectangle 2"/>
          <p:cNvSpPr>
            <a:spLocks noGrp="1" noChangeArrowheads="1"/>
          </p:cNvSpPr>
          <p:nvPr>
            <p:ph type="title"/>
          </p:nvPr>
        </p:nvSpPr>
        <p:spPr>
          <a:xfrm>
            <a:off x="609600" y="304800"/>
            <a:ext cx="7772400" cy="315913"/>
          </a:xfrm>
        </p:spPr>
        <p:txBody>
          <a:bodyPr/>
          <a:lstStyle/>
          <a:p>
            <a:pPr eaLnBrk="1" hangingPunct="1"/>
            <a:r>
              <a:rPr lang="en-US" sz="3200" smtClean="0">
                <a:solidFill>
                  <a:srgbClr val="000000"/>
                </a:solidFill>
                <a:ea typeface="ＭＳ Ｐゴシック"/>
                <a:cs typeface="ＭＳ Ｐゴシック"/>
              </a:rPr>
              <a:t>Characteristics of P2P Communications</a:t>
            </a:r>
            <a:br>
              <a:rPr lang="en-US" sz="3200" smtClean="0">
                <a:solidFill>
                  <a:srgbClr val="000000"/>
                </a:solidFill>
                <a:ea typeface="ＭＳ Ｐゴシック"/>
                <a:cs typeface="ＭＳ Ｐゴシック"/>
              </a:rPr>
            </a:br>
            <a:r>
              <a:rPr lang="en-US" sz="3200" smtClean="0">
                <a:solidFill>
                  <a:srgbClr val="000000"/>
                </a:solidFill>
                <a:ea typeface="ＭＳ Ｐゴシック"/>
                <a:cs typeface="ＭＳ Ｐゴシック"/>
              </a:rPr>
              <a:t>(summary)</a:t>
            </a:r>
          </a:p>
        </p:txBody>
      </p:sp>
      <p:sp>
        <p:nvSpPr>
          <p:cNvPr id="858115" name="Rectangle 3" descr="Rectangle: Click to edit Master text styles&#10;Second level&#10;Third level&#10;Fourth level&#10;Fifth level"/>
          <p:cNvSpPr>
            <a:spLocks noGrp="1" noChangeArrowheads="1"/>
          </p:cNvSpPr>
          <p:nvPr>
            <p:ph type="body" idx="1"/>
          </p:nvPr>
        </p:nvSpPr>
        <p:spPr>
          <a:xfrm>
            <a:off x="300038" y="1066800"/>
            <a:ext cx="8843962" cy="4525963"/>
          </a:xfrm>
        </p:spPr>
        <p:txBody>
          <a:bodyPr rtlCol="0">
            <a:normAutofit lnSpcReduction="10000"/>
          </a:bodyPr>
          <a:lstStyle/>
          <a:p>
            <a:pPr eaLnBrk="1" fontAlgn="auto" hangingPunct="1">
              <a:spcAft>
                <a:spcPts val="0"/>
              </a:spcAft>
              <a:buSzPct val="80000"/>
              <a:buFont typeface="Arial"/>
              <a:buChar char="•"/>
              <a:defRPr/>
            </a:pPr>
            <a:r>
              <a:rPr lang="en-US" sz="2800" dirty="0">
                <a:ea typeface="+mn-ea"/>
                <a:cs typeface="+mn-cs"/>
              </a:rPr>
              <a:t>Decentralized – resilient</a:t>
            </a:r>
          </a:p>
          <a:p>
            <a:pPr eaLnBrk="1" fontAlgn="auto" hangingPunct="1">
              <a:spcAft>
                <a:spcPts val="0"/>
              </a:spcAft>
              <a:buSzPct val="80000"/>
              <a:buFont typeface="Arial"/>
              <a:buChar char="•"/>
              <a:defRPr/>
            </a:pPr>
            <a:r>
              <a:rPr lang="en-US" sz="2800" dirty="0">
                <a:ea typeface="+mn-ea"/>
                <a:cs typeface="+mn-cs"/>
              </a:rPr>
              <a:t>Self organizing (automation)</a:t>
            </a:r>
          </a:p>
          <a:p>
            <a:pPr eaLnBrk="1" fontAlgn="auto" hangingPunct="1">
              <a:spcAft>
                <a:spcPts val="0"/>
              </a:spcAft>
              <a:buSzPct val="80000"/>
              <a:buFont typeface="Arial"/>
              <a:buChar char="•"/>
              <a:defRPr/>
            </a:pPr>
            <a:r>
              <a:rPr lang="en-US" sz="2800" dirty="0">
                <a:ea typeface="+mn-ea"/>
                <a:cs typeface="+mn-cs"/>
              </a:rPr>
              <a:t>Scalable from SOHO to Internet size</a:t>
            </a:r>
          </a:p>
          <a:p>
            <a:pPr eaLnBrk="1" fontAlgn="auto" hangingPunct="1">
              <a:spcAft>
                <a:spcPts val="0"/>
              </a:spcAft>
              <a:buSzPct val="80000"/>
              <a:buFont typeface="Arial"/>
              <a:buChar char="•"/>
              <a:defRPr/>
            </a:pPr>
            <a:r>
              <a:rPr lang="en-US" sz="2800" dirty="0">
                <a:ea typeface="+mn-ea"/>
                <a:cs typeface="+mn-cs"/>
              </a:rPr>
              <a:t>Minimal cost of ownership</a:t>
            </a:r>
          </a:p>
          <a:p>
            <a:pPr lvl="1" eaLnBrk="1" fontAlgn="auto" hangingPunct="1">
              <a:spcAft>
                <a:spcPts val="0"/>
              </a:spcAft>
              <a:buSzPct val="80000"/>
              <a:buFont typeface="Arial"/>
              <a:buChar char="–"/>
              <a:defRPr/>
            </a:pPr>
            <a:r>
              <a:rPr lang="en-US" sz="2400" dirty="0">
                <a:ea typeface="+mn-ea"/>
                <a:cs typeface="+mn-cs"/>
              </a:rPr>
              <a:t>The peers are the network</a:t>
            </a:r>
          </a:p>
          <a:p>
            <a:pPr lvl="1" eaLnBrk="1" fontAlgn="auto" hangingPunct="1">
              <a:spcAft>
                <a:spcPts val="0"/>
              </a:spcAft>
              <a:buSzPct val="80000"/>
              <a:buFont typeface="Arial"/>
              <a:buChar char="–"/>
              <a:defRPr/>
            </a:pPr>
            <a:r>
              <a:rPr lang="en-US" sz="2400" dirty="0">
                <a:ea typeface="+mn-ea"/>
                <a:cs typeface="+mn-cs"/>
              </a:rPr>
              <a:t>No VoIP infrastructure: </a:t>
            </a:r>
          </a:p>
          <a:p>
            <a:pPr lvl="1" eaLnBrk="1" fontAlgn="auto" hangingPunct="1">
              <a:spcAft>
                <a:spcPts val="0"/>
              </a:spcAft>
              <a:buSzPct val="80000"/>
              <a:buFont typeface="Wingdings" charset="2"/>
              <a:buNone/>
              <a:defRPr/>
            </a:pPr>
            <a:r>
              <a:rPr lang="en-US" sz="2400" dirty="0">
                <a:ea typeface="+mn-ea"/>
                <a:cs typeface="+mn-cs"/>
              </a:rPr>
              <a:t>	VoIP providers, IMS, TISPAN</a:t>
            </a:r>
          </a:p>
          <a:p>
            <a:pPr lvl="1" eaLnBrk="1" fontAlgn="auto" hangingPunct="1">
              <a:spcAft>
                <a:spcPts val="0"/>
              </a:spcAft>
              <a:buSzPct val="80000"/>
              <a:buFont typeface="Arial"/>
              <a:buChar char="–"/>
              <a:defRPr/>
            </a:pPr>
            <a:r>
              <a:rPr lang="en-US" sz="2400" dirty="0">
                <a:ea typeface="+mn-ea"/>
                <a:cs typeface="+mn-cs"/>
              </a:rPr>
              <a:t>No 7x24 operations payroll</a:t>
            </a:r>
          </a:p>
          <a:p>
            <a:pPr lvl="1" eaLnBrk="1" fontAlgn="auto" hangingPunct="1">
              <a:spcAft>
                <a:spcPts val="0"/>
              </a:spcAft>
              <a:buSzPct val="80000"/>
              <a:buFont typeface="Arial"/>
              <a:buChar char="–"/>
              <a:defRPr/>
            </a:pPr>
            <a:r>
              <a:rPr lang="en-US" sz="2400" dirty="0">
                <a:ea typeface="+mn-ea"/>
                <a:cs typeface="+mn-cs"/>
              </a:rPr>
              <a:t>No understanding is required (high usability)</a:t>
            </a:r>
          </a:p>
          <a:p>
            <a:pPr lvl="1" eaLnBrk="1" fontAlgn="auto" hangingPunct="1">
              <a:spcAft>
                <a:spcPts val="0"/>
              </a:spcAft>
              <a:buSzPct val="80000"/>
              <a:buFont typeface="Arial"/>
              <a:buChar char="–"/>
              <a:defRPr/>
            </a:pPr>
            <a:r>
              <a:rPr lang="en-US" sz="2400" dirty="0">
                <a:ea typeface="+mn-ea"/>
                <a:cs typeface="+mn-cs"/>
              </a:rPr>
              <a:t>No IT systems (OSS) for VoIP network 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8115">
                                            <p:txEl>
                                              <p:pRg st="0" end="0"/>
                                            </p:txEl>
                                          </p:spTgt>
                                        </p:tgtEl>
                                        <p:attrNameLst>
                                          <p:attrName>style.visibility</p:attrName>
                                        </p:attrNameLst>
                                      </p:cBhvr>
                                      <p:to>
                                        <p:strVal val="visible"/>
                                      </p:to>
                                    </p:set>
                                    <p:anim calcmode="lin" valueType="num">
                                      <p:cBhvr additive="base">
                                        <p:cTn id="7" dur="500" fill="hold"/>
                                        <p:tgtEl>
                                          <p:spTgt spid="858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8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8115">
                                            <p:txEl>
                                              <p:pRg st="1" end="1"/>
                                            </p:txEl>
                                          </p:spTgt>
                                        </p:tgtEl>
                                        <p:attrNameLst>
                                          <p:attrName>style.visibility</p:attrName>
                                        </p:attrNameLst>
                                      </p:cBhvr>
                                      <p:to>
                                        <p:strVal val="visible"/>
                                      </p:to>
                                    </p:set>
                                    <p:anim calcmode="lin" valueType="num">
                                      <p:cBhvr additive="base">
                                        <p:cTn id="13" dur="500" fill="hold"/>
                                        <p:tgtEl>
                                          <p:spTgt spid="858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8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8115">
                                            <p:txEl>
                                              <p:pRg st="2" end="2"/>
                                            </p:txEl>
                                          </p:spTgt>
                                        </p:tgtEl>
                                        <p:attrNameLst>
                                          <p:attrName>style.visibility</p:attrName>
                                        </p:attrNameLst>
                                      </p:cBhvr>
                                      <p:to>
                                        <p:strVal val="visible"/>
                                      </p:to>
                                    </p:set>
                                    <p:anim calcmode="lin" valueType="num">
                                      <p:cBhvr additive="base">
                                        <p:cTn id="19" dur="500" fill="hold"/>
                                        <p:tgtEl>
                                          <p:spTgt spid="858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8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8115">
                                            <p:txEl>
                                              <p:pRg st="3" end="3"/>
                                            </p:txEl>
                                          </p:spTgt>
                                        </p:tgtEl>
                                        <p:attrNameLst>
                                          <p:attrName>style.visibility</p:attrName>
                                        </p:attrNameLst>
                                      </p:cBhvr>
                                      <p:to>
                                        <p:strVal val="visible"/>
                                      </p:to>
                                    </p:set>
                                    <p:anim calcmode="lin" valueType="num">
                                      <p:cBhvr additive="base">
                                        <p:cTn id="25" dur="500" fill="hold"/>
                                        <p:tgtEl>
                                          <p:spTgt spid="858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8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8115">
                                            <p:txEl>
                                              <p:pRg st="4" end="4"/>
                                            </p:txEl>
                                          </p:spTgt>
                                        </p:tgtEl>
                                        <p:attrNameLst>
                                          <p:attrName>style.visibility</p:attrName>
                                        </p:attrNameLst>
                                      </p:cBhvr>
                                      <p:to>
                                        <p:strVal val="visible"/>
                                      </p:to>
                                    </p:set>
                                    <p:anim calcmode="lin" valueType="num">
                                      <p:cBhvr additive="base">
                                        <p:cTn id="31" dur="500" fill="hold"/>
                                        <p:tgtEl>
                                          <p:spTgt spid="858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8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8115">
                                            <p:txEl>
                                              <p:pRg st="5" end="5"/>
                                            </p:txEl>
                                          </p:spTgt>
                                        </p:tgtEl>
                                        <p:attrNameLst>
                                          <p:attrName>style.visibility</p:attrName>
                                        </p:attrNameLst>
                                      </p:cBhvr>
                                      <p:to>
                                        <p:strVal val="visible"/>
                                      </p:to>
                                    </p:set>
                                    <p:anim calcmode="lin" valueType="num">
                                      <p:cBhvr additive="base">
                                        <p:cTn id="37" dur="500" fill="hold"/>
                                        <p:tgtEl>
                                          <p:spTgt spid="858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8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58115">
                                            <p:txEl>
                                              <p:pRg st="6" end="6"/>
                                            </p:txEl>
                                          </p:spTgt>
                                        </p:tgtEl>
                                        <p:attrNameLst>
                                          <p:attrName>style.visibility</p:attrName>
                                        </p:attrNameLst>
                                      </p:cBhvr>
                                      <p:to>
                                        <p:strVal val="visible"/>
                                      </p:to>
                                    </p:set>
                                    <p:anim calcmode="lin" valueType="num">
                                      <p:cBhvr additive="base">
                                        <p:cTn id="43" dur="500" fill="hold"/>
                                        <p:tgtEl>
                                          <p:spTgt spid="8581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8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58115">
                                            <p:txEl>
                                              <p:pRg st="7" end="7"/>
                                            </p:txEl>
                                          </p:spTgt>
                                        </p:tgtEl>
                                        <p:attrNameLst>
                                          <p:attrName>style.visibility</p:attrName>
                                        </p:attrNameLst>
                                      </p:cBhvr>
                                      <p:to>
                                        <p:strVal val="visible"/>
                                      </p:to>
                                    </p:set>
                                    <p:anim calcmode="lin" valueType="num">
                                      <p:cBhvr additive="base">
                                        <p:cTn id="49" dur="500" fill="hold"/>
                                        <p:tgtEl>
                                          <p:spTgt spid="8581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81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58115">
                                            <p:txEl>
                                              <p:pRg st="8" end="8"/>
                                            </p:txEl>
                                          </p:spTgt>
                                        </p:tgtEl>
                                        <p:attrNameLst>
                                          <p:attrName>style.visibility</p:attrName>
                                        </p:attrNameLst>
                                      </p:cBhvr>
                                      <p:to>
                                        <p:strVal val="visible"/>
                                      </p:to>
                                    </p:set>
                                    <p:anim calcmode="lin" valueType="num">
                                      <p:cBhvr additive="base">
                                        <p:cTn id="55" dur="500" fill="hold"/>
                                        <p:tgtEl>
                                          <p:spTgt spid="8581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581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58115">
                                            <p:txEl>
                                              <p:pRg st="9" end="9"/>
                                            </p:txEl>
                                          </p:spTgt>
                                        </p:tgtEl>
                                        <p:attrNameLst>
                                          <p:attrName>style.visibility</p:attrName>
                                        </p:attrNameLst>
                                      </p:cBhvr>
                                      <p:to>
                                        <p:strVal val="visible"/>
                                      </p:to>
                                    </p:set>
                                    <p:anim calcmode="lin" valueType="num">
                                      <p:cBhvr additive="base">
                                        <p:cTn id="61" dur="500" fill="hold"/>
                                        <p:tgtEl>
                                          <p:spTgt spid="8581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581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3258926-DCC3-4D16-A2B2-DA51C7484545}" type="slidenum">
              <a:rPr lang="en-US"/>
              <a:pPr>
                <a:defRPr/>
              </a:pPr>
              <a:t>101</a:t>
            </a:fld>
            <a:endParaRPr lang="en-US"/>
          </a:p>
        </p:txBody>
      </p:sp>
      <p:sp>
        <p:nvSpPr>
          <p:cNvPr id="374786" name="TextBox 4"/>
          <p:cNvSpPr txBox="1">
            <a:spLocks noChangeArrowheads="1"/>
          </p:cNvSpPr>
          <p:nvPr/>
        </p:nvSpPr>
        <p:spPr bwMode="auto">
          <a:xfrm>
            <a:off x="533400" y="2114550"/>
            <a:ext cx="8153400" cy="1066800"/>
          </a:xfrm>
          <a:prstGeom prst="rect">
            <a:avLst/>
          </a:prstGeom>
          <a:noFill/>
          <a:ln w="9525">
            <a:noFill/>
            <a:miter lim="800000"/>
            <a:headEnd/>
            <a:tailEnd/>
          </a:ln>
        </p:spPr>
        <p:txBody>
          <a:bodyPr anchor="ctr">
            <a:spAutoFit/>
          </a:bodyPr>
          <a:lstStyle/>
          <a:p>
            <a:pPr algn="ctr"/>
            <a:r>
              <a:rPr lang="en-US" sz="3200">
                <a:latin typeface="Calibri" pitchFamily="34" charset="0"/>
              </a:rPr>
              <a:t>Combining Real Time Applications (RTA) with Rich Internet Applications (RIA) in the endpoint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2977" name="Title 1"/>
          <p:cNvSpPr>
            <a:spLocks noGrp="1"/>
          </p:cNvSpPr>
          <p:nvPr>
            <p:ph type="title"/>
          </p:nvPr>
        </p:nvSpPr>
        <p:spPr>
          <a:xfrm>
            <a:off x="271463" y="3175"/>
            <a:ext cx="8669337" cy="700088"/>
          </a:xfrm>
        </p:spPr>
        <p:txBody>
          <a:bodyPr/>
          <a:lstStyle/>
          <a:p>
            <a:pPr eaLnBrk="1" hangingPunct="1"/>
            <a:r>
              <a:rPr lang="en-US" sz="3200" smtClean="0">
                <a:ea typeface="ＭＳ Ｐゴシック"/>
                <a:cs typeface="ＭＳ Ｐゴシック"/>
              </a:rPr>
              <a:t>Example of a RIA component: Video Display Control</a:t>
            </a:r>
          </a:p>
        </p:txBody>
      </p:sp>
      <p:sp>
        <p:nvSpPr>
          <p:cNvPr id="4" name="Slide Number Placeholder 3"/>
          <p:cNvSpPr>
            <a:spLocks noGrp="1"/>
          </p:cNvSpPr>
          <p:nvPr>
            <p:ph type="sldNum" sz="quarter" idx="12"/>
          </p:nvPr>
        </p:nvSpPr>
        <p:spPr/>
        <p:txBody>
          <a:bodyPr/>
          <a:lstStyle/>
          <a:p>
            <a:pPr>
              <a:defRPr/>
            </a:pPr>
            <a:fld id="{7F3EA9ED-BFB4-4E5F-9424-78FF0F014E05}" type="slidenum">
              <a:rPr lang="en-US"/>
              <a:pPr>
                <a:defRPr/>
              </a:pPr>
              <a:t>102</a:t>
            </a:fld>
            <a:endParaRPr lang="en-US"/>
          </a:p>
        </p:txBody>
      </p:sp>
      <p:sp>
        <p:nvSpPr>
          <p:cNvPr id="382979" name="TextBox 5"/>
          <p:cNvSpPr txBox="1">
            <a:spLocks noChangeArrowheads="1"/>
          </p:cNvSpPr>
          <p:nvPr/>
        </p:nvSpPr>
        <p:spPr bwMode="auto">
          <a:xfrm>
            <a:off x="1262063" y="6351588"/>
            <a:ext cx="6731000" cy="336550"/>
          </a:xfrm>
          <a:prstGeom prst="rect">
            <a:avLst/>
          </a:prstGeom>
          <a:noFill/>
          <a:ln w="9525">
            <a:noFill/>
            <a:miter lim="800000"/>
            <a:headEnd/>
            <a:tailEnd/>
          </a:ln>
        </p:spPr>
        <p:txBody>
          <a:bodyPr>
            <a:spAutoFit/>
          </a:bodyPr>
          <a:lstStyle/>
          <a:p>
            <a:r>
              <a:rPr lang="en-US" sz="1600">
                <a:latin typeface="Calibri" pitchFamily="34" charset="0"/>
                <a:hlinkClick r:id="rId3"/>
              </a:rPr>
              <a:t>http://www.adobe.com/devnet/flex/tourdeflex/</a:t>
            </a:r>
            <a:r>
              <a:rPr lang="en-US" sz="1600">
                <a:latin typeface="Calibri" pitchFamily="34" charset="0"/>
              </a:rPr>
              <a:t>   (has also IM chat widget) </a:t>
            </a:r>
          </a:p>
        </p:txBody>
      </p:sp>
      <p:pic>
        <p:nvPicPr>
          <p:cNvPr id="382980" name="Picture 6"/>
          <p:cNvPicPr>
            <a:picLocks noChangeAspect="1"/>
          </p:cNvPicPr>
          <p:nvPr/>
        </p:nvPicPr>
        <p:blipFill>
          <a:blip r:embed="rId4"/>
          <a:srcRect/>
          <a:stretch>
            <a:fillRect/>
          </a:stretch>
        </p:blipFill>
        <p:spPr bwMode="auto">
          <a:xfrm>
            <a:off x="1008063" y="869950"/>
            <a:ext cx="7065962"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7167"/>
          </a:xfrm>
        </p:spPr>
        <p:txBody>
          <a:bodyPr>
            <a:normAutofit fontScale="90000"/>
          </a:bodyPr>
          <a:lstStyle/>
          <a:p>
            <a:r>
              <a:rPr lang="en-US" sz="3600" dirty="0" smtClean="0"/>
              <a:t>The REST Architecture for the Web</a:t>
            </a:r>
            <a:endParaRPr lang="en-US" sz="3600" dirty="0"/>
          </a:p>
        </p:txBody>
      </p:sp>
      <p:sp>
        <p:nvSpPr>
          <p:cNvPr id="21" name="TextBox 20"/>
          <p:cNvSpPr txBox="1"/>
          <p:nvPr/>
        </p:nvSpPr>
        <p:spPr>
          <a:xfrm>
            <a:off x="4919133" y="1212099"/>
            <a:ext cx="4224867" cy="2677656"/>
          </a:xfrm>
          <a:prstGeom prst="rect">
            <a:avLst/>
          </a:prstGeom>
          <a:noFill/>
        </p:spPr>
        <p:txBody>
          <a:bodyPr wrap="square" rtlCol="0">
            <a:spAutoFit/>
          </a:bodyPr>
          <a:lstStyle/>
          <a:p>
            <a:r>
              <a:rPr lang="en-US" sz="1600" b="1" dirty="0" smtClean="0"/>
              <a:t>Three (only) standard Web components:</a:t>
            </a:r>
          </a:p>
          <a:p>
            <a:pPr marL="800100" lvl="1" indent="-342900">
              <a:buFont typeface="+mj-lt"/>
              <a:buAutoNum type="arabicPeriod"/>
            </a:pPr>
            <a:r>
              <a:rPr lang="en-US" sz="1600" dirty="0" smtClean="0"/>
              <a:t>Address: URI, URL</a:t>
            </a:r>
          </a:p>
          <a:p>
            <a:pPr marL="800100" lvl="1" indent="-342900">
              <a:buFont typeface="+mj-lt"/>
              <a:buAutoNum type="arabicPeriod"/>
            </a:pPr>
            <a:r>
              <a:rPr lang="en-US" sz="1600" dirty="0" smtClean="0"/>
              <a:t>App transport protocol: HTTP</a:t>
            </a:r>
          </a:p>
          <a:p>
            <a:pPr marL="800100" lvl="1" indent="-342900">
              <a:buFont typeface="+mj-lt"/>
              <a:buAutoNum type="arabicPeriod"/>
            </a:pPr>
            <a:r>
              <a:rPr lang="en-US" sz="1600" dirty="0" smtClean="0"/>
              <a:t>Payload: HTML (XHTML, HTML5)</a:t>
            </a:r>
          </a:p>
          <a:p>
            <a:pPr marL="800100" lvl="1" indent="-342900"/>
            <a:r>
              <a:rPr lang="en-US" sz="1600" dirty="0" smtClean="0"/>
              <a:t>       </a:t>
            </a:r>
          </a:p>
          <a:p>
            <a:pPr marL="164592" lvl="1"/>
            <a:r>
              <a:rPr lang="en-US" sz="1600" dirty="0" smtClean="0"/>
              <a:t>Proprietary payloads can be carried in HTTP and may dominate the market : Streams, players, </a:t>
            </a:r>
            <a:r>
              <a:rPr lang="en-US" sz="1600" i="1" dirty="0" smtClean="0"/>
              <a:t>virtual machines (VM) </a:t>
            </a:r>
            <a:r>
              <a:rPr lang="en-US" sz="1600" dirty="0" smtClean="0"/>
              <a:t>such as Flash, Silverlight, add-inns, etc.</a:t>
            </a:r>
          </a:p>
          <a:p>
            <a:pPr marL="342900" indent="-342900">
              <a:buFont typeface="+mj-lt"/>
              <a:buAutoNum type="arabicPeriod"/>
            </a:pPr>
            <a:endParaRPr lang="en-US" dirty="0"/>
          </a:p>
        </p:txBody>
      </p:sp>
      <p:sp>
        <p:nvSpPr>
          <p:cNvPr id="24" name="TextBox 23"/>
          <p:cNvSpPr txBox="1"/>
          <p:nvPr/>
        </p:nvSpPr>
        <p:spPr>
          <a:xfrm>
            <a:off x="457201" y="4438174"/>
            <a:ext cx="8423392" cy="1569660"/>
          </a:xfrm>
          <a:prstGeom prst="rect">
            <a:avLst/>
          </a:prstGeom>
          <a:noFill/>
        </p:spPr>
        <p:txBody>
          <a:bodyPr wrap="square" rtlCol="0">
            <a:spAutoFit/>
          </a:bodyPr>
          <a:lstStyle/>
          <a:p>
            <a:r>
              <a:rPr lang="en-US" sz="1600" dirty="0" smtClean="0"/>
              <a:t> </a:t>
            </a:r>
            <a:r>
              <a:rPr lang="en-US" sz="1600" b="1" dirty="0" smtClean="0"/>
              <a:t>Representational State Transfer (REST)</a:t>
            </a:r>
          </a:p>
          <a:p>
            <a:pPr>
              <a:buFont typeface="Arial"/>
              <a:buChar char="•"/>
            </a:pPr>
            <a:r>
              <a:rPr lang="en-US" sz="1600" dirty="0" smtClean="0"/>
              <a:t> Client-server architecture</a:t>
            </a:r>
          </a:p>
          <a:p>
            <a:pPr>
              <a:buFont typeface="Arial"/>
              <a:buChar char="•"/>
            </a:pPr>
            <a:r>
              <a:rPr lang="en-US" sz="1600" dirty="0" smtClean="0"/>
              <a:t> Resource is anything meaningful that has a URI (address), </a:t>
            </a:r>
            <a:r>
              <a:rPr lang="en-US" sz="1600" i="1" dirty="0" smtClean="0"/>
              <a:t>provides the loose coupling*</a:t>
            </a:r>
          </a:p>
          <a:p>
            <a:pPr>
              <a:buFont typeface="Arial"/>
              <a:buChar char="•"/>
            </a:pPr>
            <a:r>
              <a:rPr lang="en-US" sz="1600" dirty="0" smtClean="0"/>
              <a:t> Request-response to transfer the representation of resources (documents)</a:t>
            </a:r>
          </a:p>
          <a:p>
            <a:pPr>
              <a:buFont typeface="Arial"/>
              <a:buChar char="•"/>
            </a:pPr>
            <a:r>
              <a:rPr lang="en-US" sz="1600" dirty="0" smtClean="0"/>
              <a:t> Client application state changes with response from resource (the transfer)</a:t>
            </a:r>
          </a:p>
          <a:p>
            <a:pPr>
              <a:buFont typeface="Arial"/>
              <a:buChar char="•"/>
            </a:pPr>
            <a:r>
              <a:rPr lang="en-US" sz="1600" dirty="0" smtClean="0"/>
              <a:t> </a:t>
            </a:r>
            <a:r>
              <a:rPr lang="en-US" sz="1600" i="1" dirty="0" smtClean="0"/>
              <a:t>Caching proxies </a:t>
            </a:r>
            <a:r>
              <a:rPr lang="en-US" sz="1600" dirty="0" smtClean="0"/>
              <a:t>are used in content distribution networks (CDN such as </a:t>
            </a:r>
            <a:r>
              <a:rPr lang="en-US" sz="1600" dirty="0" err="1" smtClean="0"/>
              <a:t>Akamai</a:t>
            </a:r>
            <a:r>
              <a:rPr lang="en-US" sz="1600" dirty="0" smtClean="0"/>
              <a:t>)</a:t>
            </a:r>
          </a:p>
        </p:txBody>
      </p:sp>
      <p:sp>
        <p:nvSpPr>
          <p:cNvPr id="27" name="TextBox 26"/>
          <p:cNvSpPr txBox="1"/>
          <p:nvPr/>
        </p:nvSpPr>
        <p:spPr>
          <a:xfrm>
            <a:off x="2640152" y="3504680"/>
            <a:ext cx="3041893" cy="523220"/>
          </a:xfrm>
          <a:prstGeom prst="rect">
            <a:avLst/>
          </a:prstGeom>
          <a:noFill/>
        </p:spPr>
        <p:txBody>
          <a:bodyPr wrap="square" rtlCol="0">
            <a:spAutoFit/>
          </a:bodyPr>
          <a:lstStyle/>
          <a:p>
            <a:r>
              <a:rPr lang="en-US" sz="1400" dirty="0" smtClean="0"/>
              <a:t>To other networks </a:t>
            </a:r>
          </a:p>
          <a:p>
            <a:r>
              <a:rPr lang="en-US" sz="1400" dirty="0" smtClean="0"/>
              <a:t>(ex: telecoms)</a:t>
            </a:r>
            <a:endParaRPr lang="en-US" sz="1400" dirty="0"/>
          </a:p>
        </p:txBody>
      </p:sp>
      <p:sp>
        <p:nvSpPr>
          <p:cNvPr id="54" name="TextBox 53"/>
          <p:cNvSpPr txBox="1"/>
          <p:nvPr/>
        </p:nvSpPr>
        <p:spPr>
          <a:xfrm>
            <a:off x="650993" y="6184514"/>
            <a:ext cx="8229600" cy="338554"/>
          </a:xfrm>
          <a:prstGeom prst="rect">
            <a:avLst/>
          </a:prstGeom>
          <a:noFill/>
        </p:spPr>
        <p:txBody>
          <a:bodyPr wrap="square" rtlCol="0">
            <a:spAutoFit/>
          </a:bodyPr>
          <a:lstStyle/>
          <a:p>
            <a:r>
              <a:rPr lang="en-US" sz="1600" dirty="0" smtClean="0"/>
              <a:t>*</a:t>
            </a:r>
            <a:r>
              <a:rPr lang="en-US" sz="1100" dirty="0" smtClean="0"/>
              <a:t>Note: Loose coupling can support the huge scalability of the Web</a:t>
            </a:r>
            <a:endParaRPr lang="en-US" sz="1600" dirty="0"/>
          </a:p>
        </p:txBody>
      </p:sp>
      <p:grpSp>
        <p:nvGrpSpPr>
          <p:cNvPr id="7" name="Group 36"/>
          <p:cNvGrpSpPr/>
          <p:nvPr/>
        </p:nvGrpSpPr>
        <p:grpSpPr>
          <a:xfrm>
            <a:off x="592651" y="1030953"/>
            <a:ext cx="4160072" cy="2960237"/>
            <a:chOff x="592651" y="1030953"/>
            <a:chExt cx="4160072" cy="2960237"/>
          </a:xfrm>
        </p:grpSpPr>
        <p:grpSp>
          <p:nvGrpSpPr>
            <p:cNvPr id="10" name="Group 22"/>
            <p:cNvGrpSpPr/>
            <p:nvPr/>
          </p:nvGrpSpPr>
          <p:grpSpPr>
            <a:xfrm>
              <a:off x="592651" y="1984362"/>
              <a:ext cx="643535" cy="694605"/>
              <a:chOff x="374416" y="2144281"/>
              <a:chExt cx="680651" cy="694605"/>
            </a:xfrm>
          </p:grpSpPr>
          <p:sp>
            <p:nvSpPr>
              <p:cNvPr id="3" name="Rectangle 2"/>
              <p:cNvSpPr/>
              <p:nvPr/>
            </p:nvSpPr>
            <p:spPr>
              <a:xfrm>
                <a:off x="381434" y="2144281"/>
                <a:ext cx="673633" cy="6946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 name="TextBox 3"/>
              <p:cNvSpPr txBox="1"/>
              <p:nvPr/>
            </p:nvSpPr>
            <p:spPr>
              <a:xfrm>
                <a:off x="374416" y="2299223"/>
                <a:ext cx="673635" cy="384721"/>
              </a:xfrm>
              <a:prstGeom prst="rect">
                <a:avLst/>
              </a:prstGeom>
              <a:noFill/>
            </p:spPr>
            <p:txBody>
              <a:bodyPr wrap="square" rtlCol="0">
                <a:spAutoFit/>
              </a:bodyPr>
              <a:lstStyle/>
              <a:p>
                <a:pPr algn="ctr"/>
                <a:r>
                  <a:rPr lang="en-US" sz="1000" dirty="0" smtClean="0"/>
                  <a:t>Client</a:t>
                </a:r>
              </a:p>
              <a:p>
                <a:pPr algn="ctr"/>
                <a:r>
                  <a:rPr lang="en-US" sz="900" dirty="0" smtClean="0"/>
                  <a:t>(browser)</a:t>
                </a:r>
                <a:endParaRPr lang="en-US" sz="900" dirty="0"/>
              </a:p>
            </p:txBody>
          </p:sp>
        </p:grpSp>
        <p:grpSp>
          <p:nvGrpSpPr>
            <p:cNvPr id="11" name="Group 10"/>
            <p:cNvGrpSpPr/>
            <p:nvPr/>
          </p:nvGrpSpPr>
          <p:grpSpPr>
            <a:xfrm>
              <a:off x="2261864" y="1984362"/>
              <a:ext cx="636900" cy="694605"/>
              <a:chOff x="4120444" y="3057409"/>
              <a:chExt cx="903111" cy="790222"/>
            </a:xfrm>
          </p:grpSpPr>
          <p:sp>
            <p:nvSpPr>
              <p:cNvPr id="5" name="Rectangle 4"/>
              <p:cNvSpPr/>
              <p:nvPr/>
            </p:nvSpPr>
            <p:spPr>
              <a:xfrm>
                <a:off x="4120444" y="3057409"/>
                <a:ext cx="903111" cy="790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 name="TextBox 5"/>
              <p:cNvSpPr txBox="1"/>
              <p:nvPr/>
            </p:nvSpPr>
            <p:spPr>
              <a:xfrm>
                <a:off x="4120444" y="3298631"/>
                <a:ext cx="903111" cy="280115"/>
              </a:xfrm>
              <a:prstGeom prst="rect">
                <a:avLst/>
              </a:prstGeom>
              <a:noFill/>
            </p:spPr>
            <p:txBody>
              <a:bodyPr wrap="square" rtlCol="0">
                <a:spAutoFit/>
              </a:bodyPr>
              <a:lstStyle/>
              <a:p>
                <a:pPr algn="ctr"/>
                <a:r>
                  <a:rPr lang="en-US" sz="1000" dirty="0" smtClean="0"/>
                  <a:t>Proxy</a:t>
                </a:r>
              </a:p>
            </p:txBody>
          </p:sp>
        </p:grpSp>
        <p:grpSp>
          <p:nvGrpSpPr>
            <p:cNvPr id="12" name="Group 9"/>
            <p:cNvGrpSpPr/>
            <p:nvPr/>
          </p:nvGrpSpPr>
          <p:grpSpPr>
            <a:xfrm>
              <a:off x="3924443" y="1965269"/>
              <a:ext cx="636900" cy="694605"/>
              <a:chOff x="6445955" y="3035688"/>
              <a:chExt cx="903111" cy="790222"/>
            </a:xfrm>
          </p:grpSpPr>
          <p:sp>
            <p:nvSpPr>
              <p:cNvPr id="8" name="Rectangle 7"/>
              <p:cNvSpPr/>
              <p:nvPr/>
            </p:nvSpPr>
            <p:spPr>
              <a:xfrm>
                <a:off x="6445955" y="3035688"/>
                <a:ext cx="903111" cy="790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 name="TextBox 8"/>
              <p:cNvSpPr txBox="1"/>
              <p:nvPr/>
            </p:nvSpPr>
            <p:spPr>
              <a:xfrm>
                <a:off x="6445955" y="3276910"/>
                <a:ext cx="903111" cy="280115"/>
              </a:xfrm>
              <a:prstGeom prst="rect">
                <a:avLst/>
              </a:prstGeom>
              <a:noFill/>
            </p:spPr>
            <p:txBody>
              <a:bodyPr wrap="square" rtlCol="0">
                <a:spAutoFit/>
              </a:bodyPr>
              <a:lstStyle/>
              <a:p>
                <a:pPr algn="ctr"/>
                <a:r>
                  <a:rPr lang="en-US" sz="1000" dirty="0" smtClean="0"/>
                  <a:t>Server</a:t>
                </a:r>
                <a:endParaRPr lang="en-US" sz="1000" dirty="0"/>
              </a:p>
            </p:txBody>
          </p:sp>
        </p:grpSp>
        <p:sp>
          <p:nvSpPr>
            <p:cNvPr id="13" name="Cloud 12"/>
            <p:cNvSpPr/>
            <p:nvPr/>
          </p:nvSpPr>
          <p:spPr>
            <a:xfrm>
              <a:off x="1798413" y="1030953"/>
              <a:ext cx="1662579" cy="59537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 name="TextBox 13"/>
            <p:cNvSpPr txBox="1"/>
            <p:nvPr/>
          </p:nvSpPr>
          <p:spPr>
            <a:xfrm>
              <a:off x="2165297" y="1201120"/>
              <a:ext cx="928813" cy="261610"/>
            </a:xfrm>
            <a:prstGeom prst="rect">
              <a:avLst/>
            </a:prstGeom>
            <a:noFill/>
          </p:spPr>
          <p:txBody>
            <a:bodyPr wrap="square" rtlCol="0">
              <a:spAutoFit/>
            </a:bodyPr>
            <a:lstStyle/>
            <a:p>
              <a:pPr algn="ctr"/>
              <a:r>
                <a:rPr lang="en-US" sz="1100" dirty="0" smtClean="0"/>
                <a:t>Resources</a:t>
              </a:r>
              <a:endParaRPr lang="en-US" sz="1100" dirty="0"/>
            </a:p>
          </p:txBody>
        </p:sp>
        <p:grpSp>
          <p:nvGrpSpPr>
            <p:cNvPr id="15" name="Group 18"/>
            <p:cNvGrpSpPr/>
            <p:nvPr/>
          </p:nvGrpSpPr>
          <p:grpSpPr>
            <a:xfrm>
              <a:off x="2263196" y="3085767"/>
              <a:ext cx="636900" cy="366021"/>
              <a:chOff x="4956002" y="4018507"/>
              <a:chExt cx="673633" cy="366021"/>
            </a:xfrm>
          </p:grpSpPr>
          <p:sp>
            <p:nvSpPr>
              <p:cNvPr id="16" name="Rectangle 15"/>
              <p:cNvSpPr/>
              <p:nvPr/>
            </p:nvSpPr>
            <p:spPr>
              <a:xfrm>
                <a:off x="4956002" y="4018507"/>
                <a:ext cx="673633" cy="3660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 name="TextBox 16"/>
              <p:cNvSpPr txBox="1"/>
              <p:nvPr/>
            </p:nvSpPr>
            <p:spPr>
              <a:xfrm>
                <a:off x="4956002" y="4086101"/>
                <a:ext cx="673633" cy="246221"/>
              </a:xfrm>
              <a:prstGeom prst="rect">
                <a:avLst/>
              </a:prstGeom>
              <a:noFill/>
            </p:spPr>
            <p:txBody>
              <a:bodyPr wrap="square" rtlCol="0">
                <a:spAutoFit/>
              </a:bodyPr>
              <a:lstStyle/>
              <a:p>
                <a:pPr algn="ctr"/>
                <a:r>
                  <a:rPr lang="en-US" sz="1000" dirty="0" smtClean="0"/>
                  <a:t>Gateway</a:t>
                </a:r>
              </a:p>
            </p:txBody>
          </p:sp>
        </p:grpSp>
        <p:cxnSp>
          <p:nvCxnSpPr>
            <p:cNvPr id="26" name="Straight Arrow Connector 25"/>
            <p:cNvCxnSpPr/>
            <p:nvPr/>
          </p:nvCxnSpPr>
          <p:spPr>
            <a:xfrm rot="16200000" flipH="1">
              <a:off x="2314513" y="3718921"/>
              <a:ext cx="539403" cy="513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236186" y="2331665"/>
              <a:ext cx="102567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2898764" y="2312572"/>
              <a:ext cx="1025679" cy="693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1236186" y="1560480"/>
              <a:ext cx="875746" cy="5788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10800000">
              <a:off x="3058186" y="1560482"/>
              <a:ext cx="866258" cy="5788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0800000" flipV="1">
              <a:off x="2900097" y="2524025"/>
              <a:ext cx="1024346" cy="7450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1236186" y="2524025"/>
              <a:ext cx="1027010" cy="74475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61343" y="2305378"/>
              <a:ext cx="1913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61343" y="2452814"/>
              <a:ext cx="1913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561343" y="2157942"/>
              <a:ext cx="19138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4076215" y="2829137"/>
            <a:ext cx="998742" cy="307777"/>
          </a:xfrm>
          <a:prstGeom prst="rect">
            <a:avLst/>
          </a:prstGeom>
          <a:noFill/>
        </p:spPr>
        <p:txBody>
          <a:bodyPr wrap="square" rtlCol="0" anchor="ctr">
            <a:spAutoFit/>
          </a:bodyPr>
          <a:lstStyle/>
          <a:p>
            <a:pPr algn="ctr"/>
            <a:r>
              <a:rPr lang="en-US" sz="1400" dirty="0" smtClean="0"/>
              <a:t>DB &amp; apps</a:t>
            </a:r>
            <a:endParaRPr lang="en-US" sz="1400" dirty="0"/>
          </a:p>
        </p:txBody>
      </p:sp>
      <p:sp>
        <p:nvSpPr>
          <p:cNvPr id="39" name="TextBox 38"/>
          <p:cNvSpPr txBox="1"/>
          <p:nvPr/>
        </p:nvSpPr>
        <p:spPr>
          <a:xfrm>
            <a:off x="165794" y="2829137"/>
            <a:ext cx="1504811" cy="1123384"/>
          </a:xfrm>
          <a:prstGeom prst="rect">
            <a:avLst/>
          </a:prstGeom>
          <a:noFill/>
        </p:spPr>
        <p:txBody>
          <a:bodyPr wrap="square" rtlCol="0" anchor="ctr">
            <a:spAutoFit/>
          </a:bodyPr>
          <a:lstStyle/>
          <a:p>
            <a:pPr algn="ctr"/>
            <a:r>
              <a:rPr lang="en-US" sz="1400" dirty="0" smtClean="0"/>
              <a:t>Rich client:</a:t>
            </a:r>
          </a:p>
          <a:p>
            <a:pPr algn="ctr"/>
            <a:r>
              <a:rPr lang="en-US" sz="1400" dirty="0" smtClean="0"/>
              <a:t>Apps &amp; local resources/OS,</a:t>
            </a:r>
          </a:p>
          <a:p>
            <a:pPr algn="ctr"/>
            <a:r>
              <a:rPr lang="en-US" sz="1400" dirty="0" smtClean="0"/>
              <a:t>Players &amp; VM</a:t>
            </a:r>
          </a:p>
          <a:p>
            <a:pPr algn="ctr"/>
            <a:r>
              <a:rPr lang="en-US" sz="1100" dirty="0" smtClean="0"/>
              <a:t>(Flash, Silverlight, Java)</a:t>
            </a:r>
            <a:endParaRPr lang="en-US" sz="1100" dirty="0"/>
          </a:p>
        </p:txBody>
      </p:sp>
      <p:sp>
        <p:nvSpPr>
          <p:cNvPr id="40" name="Slide Number Placeholder 39"/>
          <p:cNvSpPr>
            <a:spLocks noGrp="1"/>
          </p:cNvSpPr>
          <p:nvPr>
            <p:ph type="sldNum" sz="quarter" idx="12"/>
          </p:nvPr>
        </p:nvSpPr>
        <p:spPr/>
        <p:txBody>
          <a:bodyPr/>
          <a:lstStyle/>
          <a:p>
            <a:fld id="{4F406BD1-01B3-1342-8FAC-6B55B5534AD9}" type="slidenum">
              <a:rPr lang="en-US" sz="1000" smtClean="0"/>
              <a:pPr/>
              <a:t>103</a:t>
            </a:fld>
            <a:endParaRPr lang="en-US" sz="100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36562"/>
          </a:xfrm>
        </p:spPr>
        <p:txBody>
          <a:bodyPr>
            <a:normAutofit fontScale="90000"/>
          </a:bodyPr>
          <a:lstStyle/>
          <a:p>
            <a:pPr>
              <a:defRPr/>
            </a:pPr>
            <a:r>
              <a:rPr lang="en-US" sz="2400" dirty="0" smtClean="0"/>
              <a:t>Since SIP has emerged as THE VoIP Standard</a:t>
            </a:r>
            <a:endParaRPr lang="en-US" sz="2400" i="1" dirty="0"/>
          </a:p>
        </p:txBody>
      </p:sp>
      <p:sp>
        <p:nvSpPr>
          <p:cNvPr id="387074" name="TextBox 3"/>
          <p:cNvSpPr txBox="1">
            <a:spLocks noChangeArrowheads="1"/>
          </p:cNvSpPr>
          <p:nvPr/>
        </p:nvSpPr>
        <p:spPr bwMode="auto">
          <a:xfrm>
            <a:off x="254000" y="846138"/>
            <a:ext cx="8958263" cy="5156200"/>
          </a:xfrm>
          <a:prstGeom prst="rect">
            <a:avLst/>
          </a:prstGeom>
          <a:noFill/>
          <a:ln w="9525">
            <a:noFill/>
            <a:miter lim="800000"/>
            <a:headEnd/>
            <a:tailEnd/>
          </a:ln>
        </p:spPr>
        <p:txBody>
          <a:bodyPr>
            <a:spAutoFit/>
          </a:bodyPr>
          <a:lstStyle/>
          <a:p>
            <a:pPr>
              <a:spcAft>
                <a:spcPts val="600"/>
              </a:spcAft>
            </a:pPr>
            <a:r>
              <a:rPr lang="en-US" sz="1800"/>
              <a:t>HIP: </a:t>
            </a:r>
            <a:r>
              <a:rPr lang="en-US" sz="1600"/>
              <a:t>IPv6 conversion, mobility, multi-homing, NAT traversal for all apps</a:t>
            </a:r>
            <a:endParaRPr lang="en-US" sz="1800"/>
          </a:p>
          <a:p>
            <a:pPr>
              <a:spcAft>
                <a:spcPts val="600"/>
              </a:spcAft>
            </a:pPr>
            <a:r>
              <a:rPr lang="en-US" sz="1600"/>
              <a:t>P2P: Bittorent, Skype, Distributed Hash Table (DHT)…</a:t>
            </a:r>
          </a:p>
          <a:p>
            <a:pPr>
              <a:spcAft>
                <a:spcPts val="600"/>
              </a:spcAft>
            </a:pPr>
            <a:r>
              <a:rPr lang="en-US" sz="1600"/>
              <a:t>Cloud computing (infrastructure, platform, software; ‘as a service’)</a:t>
            </a:r>
          </a:p>
          <a:p>
            <a:pPr>
              <a:spcAft>
                <a:spcPts val="600"/>
              </a:spcAft>
            </a:pPr>
            <a:r>
              <a:rPr lang="en-US" sz="1600"/>
              <a:t>The Darwinian web has only 3 components*: URL, HTTP, HTML</a:t>
            </a:r>
          </a:p>
          <a:p>
            <a:pPr lvl="1">
              <a:spcAft>
                <a:spcPts val="600"/>
              </a:spcAft>
            </a:pPr>
            <a:r>
              <a:rPr lang="en-US" sz="1800"/>
              <a:t>REST architecture – formal definition</a:t>
            </a:r>
          </a:p>
          <a:p>
            <a:pPr lvl="1">
              <a:spcAft>
                <a:spcPts val="600"/>
              </a:spcAft>
            </a:pPr>
            <a:r>
              <a:rPr lang="en-US" sz="1800"/>
              <a:t>Webmail to complement mail retrieval protocols</a:t>
            </a:r>
          </a:p>
          <a:p>
            <a:pPr lvl="1">
              <a:spcAft>
                <a:spcPts val="600"/>
              </a:spcAft>
            </a:pPr>
            <a:r>
              <a:rPr lang="en-US" sz="1800"/>
              <a:t>Wikis &amp; Blogs</a:t>
            </a:r>
          </a:p>
          <a:p>
            <a:pPr lvl="1">
              <a:spcAft>
                <a:spcPts val="600"/>
              </a:spcAft>
            </a:pPr>
            <a:r>
              <a:rPr lang="en-US" sz="1800"/>
              <a:t>Social networks and media</a:t>
            </a:r>
          </a:p>
          <a:p>
            <a:pPr lvl="1">
              <a:spcAft>
                <a:spcPts val="600"/>
              </a:spcAft>
            </a:pPr>
            <a:r>
              <a:rPr lang="en-US" sz="1800"/>
              <a:t>Web conferencing and applications sharing</a:t>
            </a:r>
          </a:p>
          <a:p>
            <a:pPr lvl="1">
              <a:spcAft>
                <a:spcPts val="600"/>
              </a:spcAft>
            </a:pPr>
            <a:r>
              <a:rPr lang="en-US" sz="1800"/>
              <a:t>Voice chats without SIP</a:t>
            </a:r>
          </a:p>
          <a:p>
            <a:pPr lvl="1">
              <a:spcAft>
                <a:spcPts val="600"/>
              </a:spcAft>
            </a:pPr>
            <a:r>
              <a:rPr lang="en-US" sz="1800"/>
              <a:t>Office apps (word processing, spreadsheets, slides)</a:t>
            </a:r>
          </a:p>
          <a:p>
            <a:pPr lvl="1">
              <a:spcAft>
                <a:spcPts val="600"/>
              </a:spcAft>
            </a:pPr>
            <a:r>
              <a:rPr lang="en-US" sz="1800"/>
              <a:t>Enterprise applications (ex: </a:t>
            </a:r>
            <a:r>
              <a:rPr lang="en-US" sz="1800">
                <a:hlinkClick r:id="rId3"/>
              </a:rPr>
              <a:t>http://salesforce.com</a:t>
            </a:r>
            <a:r>
              <a:rPr lang="en-US" sz="1800"/>
              <a:t>)</a:t>
            </a:r>
          </a:p>
          <a:p>
            <a:pPr lvl="1">
              <a:spcAft>
                <a:spcPts val="600"/>
              </a:spcAft>
            </a:pPr>
            <a:r>
              <a:rPr lang="en-US" sz="1800"/>
              <a:t>Streaming HTTP, etc.,…</a:t>
            </a:r>
          </a:p>
          <a:p>
            <a:pPr>
              <a:spcAft>
                <a:spcPts val="600"/>
              </a:spcAft>
            </a:pPr>
            <a:r>
              <a:rPr lang="en-US" sz="1800"/>
              <a:t>Advanced software development tools for Web applications, OOP languages, IDE, testing, etc.</a:t>
            </a:r>
          </a:p>
        </p:txBody>
      </p:sp>
      <p:grpSp>
        <p:nvGrpSpPr>
          <p:cNvPr id="2" name="Group 11"/>
          <p:cNvGrpSpPr>
            <a:grpSpLocks/>
          </p:cNvGrpSpPr>
          <p:nvPr/>
        </p:nvGrpSpPr>
        <p:grpSpPr bwMode="auto">
          <a:xfrm>
            <a:off x="5919788" y="2222500"/>
            <a:ext cx="3224212" cy="3124200"/>
            <a:chOff x="5808121" y="3871910"/>
            <a:chExt cx="3223713" cy="2739493"/>
          </a:xfrm>
        </p:grpSpPr>
        <p:sp>
          <p:nvSpPr>
            <p:cNvPr id="5" name="Right Brace 4"/>
            <p:cNvSpPr/>
            <p:nvPr/>
          </p:nvSpPr>
          <p:spPr>
            <a:xfrm>
              <a:off x="5808121" y="3871910"/>
              <a:ext cx="423796" cy="273949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p>
          </p:txBody>
        </p:sp>
        <p:sp>
          <p:nvSpPr>
            <p:cNvPr id="387082" name="TextBox 5"/>
            <p:cNvSpPr txBox="1">
              <a:spLocks noChangeArrowheads="1"/>
            </p:cNvSpPr>
            <p:nvPr/>
          </p:nvSpPr>
          <p:spPr bwMode="auto">
            <a:xfrm>
              <a:off x="6299202" y="4698974"/>
              <a:ext cx="2732632" cy="1295413"/>
            </a:xfrm>
            <a:prstGeom prst="rect">
              <a:avLst/>
            </a:prstGeom>
            <a:noFill/>
            <a:ln w="9525">
              <a:noFill/>
              <a:miter lim="800000"/>
              <a:headEnd/>
              <a:tailEnd/>
            </a:ln>
          </p:spPr>
          <p:txBody>
            <a:bodyPr>
              <a:spAutoFit/>
            </a:bodyPr>
            <a:lstStyle/>
            <a:p>
              <a:pPr>
                <a:buFont typeface="Arial" charset="0"/>
                <a:buChar char="•"/>
              </a:pPr>
              <a:r>
                <a:rPr lang="en-US" sz="1800"/>
                <a:t> Outside of IETF standards</a:t>
              </a:r>
            </a:p>
            <a:p>
              <a:pPr>
                <a:buFont typeface="Arial" charset="0"/>
                <a:buChar char="•"/>
              </a:pPr>
              <a:r>
                <a:rPr lang="en-US" sz="1800"/>
                <a:t> </a:t>
              </a:r>
              <a:r>
                <a:rPr lang="en-US" sz="1800">
                  <a:solidFill>
                    <a:srgbClr val="FF0000"/>
                  </a:solidFill>
                </a:rPr>
                <a:t>Voice is mostly missing: </a:t>
              </a:r>
              <a:r>
                <a:rPr lang="en-US" sz="1800" b="1">
                  <a:solidFill>
                    <a:srgbClr val="FF0000"/>
                  </a:solidFill>
                </a:rPr>
                <a:t>RIA and VoIP need each other</a:t>
              </a:r>
              <a:endParaRPr lang="en-US" sz="1800">
                <a:solidFill>
                  <a:srgbClr val="FF0000"/>
                </a:solidFill>
              </a:endParaRPr>
            </a:p>
          </p:txBody>
        </p:sp>
      </p:grpSp>
      <p:sp>
        <p:nvSpPr>
          <p:cNvPr id="387076" name="TextBox 12"/>
          <p:cNvSpPr txBox="1">
            <a:spLocks noChangeArrowheads="1"/>
          </p:cNvSpPr>
          <p:nvPr/>
        </p:nvSpPr>
        <p:spPr bwMode="auto">
          <a:xfrm>
            <a:off x="457200" y="6199188"/>
            <a:ext cx="8348663" cy="369887"/>
          </a:xfrm>
          <a:prstGeom prst="rect">
            <a:avLst/>
          </a:prstGeom>
          <a:noFill/>
          <a:ln w="9525">
            <a:noFill/>
            <a:miter lim="800000"/>
            <a:headEnd/>
            <a:tailEnd/>
          </a:ln>
        </p:spPr>
        <p:txBody>
          <a:bodyPr>
            <a:spAutoFit/>
          </a:bodyPr>
          <a:lstStyle/>
          <a:p>
            <a:r>
              <a:rPr lang="en-US" sz="1800"/>
              <a:t>* </a:t>
            </a:r>
            <a:r>
              <a:rPr lang="en-US" sz="1800" i="1">
                <a:solidFill>
                  <a:srgbClr val="3366FF"/>
                </a:solidFill>
              </a:rPr>
              <a:t>VoIP must adopt the same simplicity for ~20M application developers</a:t>
            </a:r>
          </a:p>
        </p:txBody>
      </p:sp>
      <p:sp>
        <p:nvSpPr>
          <p:cNvPr id="14" name="Slide Number Placeholder 13"/>
          <p:cNvSpPr>
            <a:spLocks noGrp="1"/>
          </p:cNvSpPr>
          <p:nvPr>
            <p:ph type="sldNum" sz="quarter" idx="12"/>
          </p:nvPr>
        </p:nvSpPr>
        <p:spPr/>
        <p:txBody>
          <a:bodyPr/>
          <a:lstStyle/>
          <a:p>
            <a:pPr>
              <a:defRPr/>
            </a:pPr>
            <a:fld id="{EC3A8E1C-82DB-4CAE-8D7C-E605B3A625F0}" type="slidenum">
              <a:rPr lang="en-US" sz="1050" smtClean="0"/>
              <a:pPr>
                <a:defRPr/>
              </a:pPr>
              <a:t>104</a:t>
            </a:fld>
            <a:endParaRPr lang="en-US" sz="1050" dirty="0"/>
          </a:p>
        </p:txBody>
      </p:sp>
      <p:sp>
        <p:nvSpPr>
          <p:cNvPr id="9" name="TextBox 8"/>
          <p:cNvSpPr txBox="1"/>
          <p:nvPr/>
        </p:nvSpPr>
        <p:spPr>
          <a:xfrm>
            <a:off x="6464300" y="1568450"/>
            <a:ext cx="2476500" cy="830997"/>
          </a:xfrm>
          <a:prstGeom prst="rect">
            <a:avLst/>
          </a:prstGeom>
          <a:effectLst>
            <a:outerShdw blurRad="76200" dist="38100" dir="2700000">
              <a:srgbClr val="FF0000">
                <a:alpha val="79000"/>
              </a:srgbClr>
            </a:outerShdw>
            <a:softEdge rad="50800"/>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dirty="0"/>
              <a:t>Communications have changed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accel="50000" decel="5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2"/>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2641"/>
          </a:xfrm>
        </p:spPr>
        <p:txBody>
          <a:bodyPr/>
          <a:lstStyle/>
          <a:p>
            <a:r>
              <a:rPr lang="en-US" sz="3600" dirty="0" smtClean="0"/>
              <a:t>Web Real-Time Communications</a:t>
            </a:r>
            <a:endParaRPr lang="en-US" sz="3600" dirty="0"/>
          </a:p>
        </p:txBody>
      </p:sp>
      <p:sp>
        <p:nvSpPr>
          <p:cNvPr id="3" name="Content Placeholder 2"/>
          <p:cNvSpPr>
            <a:spLocks noGrp="1"/>
          </p:cNvSpPr>
          <p:nvPr>
            <p:ph idx="1"/>
          </p:nvPr>
        </p:nvSpPr>
        <p:spPr>
          <a:xfrm>
            <a:off x="457200" y="1201700"/>
            <a:ext cx="7020232" cy="3051710"/>
          </a:xfrm>
        </p:spPr>
        <p:txBody>
          <a:bodyPr/>
          <a:lstStyle/>
          <a:p>
            <a:r>
              <a:rPr lang="en-US" sz="1800" dirty="0" smtClean="0"/>
              <a:t>Adds to HTML5 effort to add new functionality to web browsers</a:t>
            </a:r>
          </a:p>
          <a:p>
            <a:r>
              <a:rPr lang="en-US" sz="1800" dirty="0" smtClean="0"/>
              <a:t>W3C API for RTC application</a:t>
            </a:r>
          </a:p>
          <a:p>
            <a:r>
              <a:rPr lang="en-US" sz="1800" dirty="0" smtClean="0"/>
              <a:t>Extend new &lt;audio&gt; and &lt;video&gt; beyond streaming to real-time audio and video sessions</a:t>
            </a:r>
          </a:p>
          <a:p>
            <a:pPr lvl="1"/>
            <a:r>
              <a:rPr lang="en-US" sz="1600" dirty="0" smtClean="0"/>
              <a:t>Avoid plug-ins or downloads</a:t>
            </a:r>
          </a:p>
          <a:p>
            <a:pPr lvl="1"/>
            <a:r>
              <a:rPr lang="en-US" sz="1600" dirty="0" smtClean="0"/>
              <a:t>IETF: Media transport, NAT traversal, Codecs</a:t>
            </a:r>
          </a:p>
          <a:p>
            <a:r>
              <a:rPr lang="en-US" sz="1800" dirty="0" smtClean="0"/>
              <a:t>Joint W3C/IETF effort</a:t>
            </a:r>
          </a:p>
          <a:p>
            <a:r>
              <a:rPr lang="en-US" sz="1800" dirty="0" smtClean="0"/>
              <a:t>Current effort is limited to handling media</a:t>
            </a:r>
          </a:p>
          <a:p>
            <a:pPr lvl="1"/>
            <a:r>
              <a:rPr lang="en-US" sz="1600" dirty="0" smtClean="0"/>
              <a:t>Future work could include standardizing signaling</a:t>
            </a:r>
          </a:p>
          <a:p>
            <a:endParaRPr lang="en-US" sz="1800" dirty="0"/>
          </a:p>
        </p:txBody>
      </p:sp>
      <p:sp>
        <p:nvSpPr>
          <p:cNvPr id="4" name="Slide Number Placeholder 3"/>
          <p:cNvSpPr>
            <a:spLocks noGrp="1"/>
          </p:cNvSpPr>
          <p:nvPr>
            <p:ph type="sldNum" sz="quarter" idx="10"/>
          </p:nvPr>
        </p:nvSpPr>
        <p:spPr>
          <a:xfrm>
            <a:off x="457200" y="6242127"/>
            <a:ext cx="2133600" cy="365125"/>
          </a:xfrm>
        </p:spPr>
        <p:txBody>
          <a:bodyPr/>
          <a:lstStyle/>
          <a:p>
            <a:fld id="{7F5D37DB-2685-4DCC-B5FD-F1A9E04107ED}" type="slidenum">
              <a:rPr lang="en-US" smtClean="0"/>
              <a:pPr/>
              <a:t>105</a:t>
            </a:fld>
            <a:endParaRPr lang="en-US" dirty="0"/>
          </a:p>
        </p:txBody>
      </p:sp>
      <p:pic>
        <p:nvPicPr>
          <p:cNvPr id="7172" name="Picture 4" descr="HTML5"/>
          <p:cNvPicPr>
            <a:picLocks noChangeAspect="1" noChangeArrowheads="1"/>
          </p:cNvPicPr>
          <p:nvPr/>
        </p:nvPicPr>
        <p:blipFill>
          <a:blip r:embed="rId2" cstate="print"/>
          <a:srcRect/>
          <a:stretch>
            <a:fillRect/>
          </a:stretch>
        </p:blipFill>
        <p:spPr bwMode="auto">
          <a:xfrm>
            <a:off x="7692001" y="1341872"/>
            <a:ext cx="1219200" cy="1219201"/>
          </a:xfrm>
          <a:prstGeom prst="rect">
            <a:avLst/>
          </a:prstGeom>
          <a:noFill/>
        </p:spPr>
      </p:pic>
      <p:sp>
        <p:nvSpPr>
          <p:cNvPr id="7" name="TextBox 6"/>
          <p:cNvSpPr txBox="1"/>
          <p:nvPr/>
        </p:nvSpPr>
        <p:spPr>
          <a:xfrm>
            <a:off x="248633" y="4280279"/>
            <a:ext cx="8895367" cy="1954381"/>
          </a:xfrm>
          <a:prstGeom prst="rect">
            <a:avLst/>
          </a:prstGeom>
          <a:noFill/>
        </p:spPr>
        <p:txBody>
          <a:bodyPr wrap="square" rtlCol="0">
            <a:spAutoFit/>
          </a:bodyPr>
          <a:lstStyle/>
          <a:p>
            <a:pPr>
              <a:spcAft>
                <a:spcPts val="600"/>
              </a:spcAft>
            </a:pPr>
            <a:r>
              <a:rPr lang="en-US" sz="1600" dirty="0" smtClean="0"/>
              <a:t>Issues: </a:t>
            </a:r>
          </a:p>
          <a:p>
            <a:pPr>
              <a:spcAft>
                <a:spcPts val="600"/>
              </a:spcAft>
              <a:buFont typeface="Arial"/>
              <a:buChar char="•"/>
            </a:pPr>
            <a:r>
              <a:rPr lang="en-US" sz="1600" dirty="0" smtClean="0"/>
              <a:t> Licensed vs. free codecs</a:t>
            </a:r>
          </a:p>
          <a:p>
            <a:pPr>
              <a:spcAft>
                <a:spcPts val="600"/>
              </a:spcAft>
              <a:buFont typeface="Arial"/>
              <a:buChar char="•"/>
            </a:pPr>
            <a:r>
              <a:rPr lang="en-US" sz="1600" dirty="0" smtClean="0"/>
              <a:t> Native platform apps vs. Web apps  </a:t>
            </a:r>
          </a:p>
          <a:p>
            <a:pPr>
              <a:spcAft>
                <a:spcPts val="600"/>
              </a:spcAft>
              <a:buFont typeface="Arial"/>
              <a:buChar char="•"/>
            </a:pPr>
            <a:r>
              <a:rPr lang="en-US" sz="1600" dirty="0" smtClean="0"/>
              <a:t> Application standards vs. flexibility and innovation</a:t>
            </a:r>
          </a:p>
          <a:p>
            <a:pPr>
              <a:spcAft>
                <a:spcPts val="600"/>
              </a:spcAft>
              <a:buFont typeface="Arial"/>
              <a:buChar char="•"/>
            </a:pPr>
            <a:r>
              <a:rPr lang="en-US" sz="1600" dirty="0" smtClean="0"/>
              <a:t> W3C history and timeline for W3C </a:t>
            </a:r>
            <a:r>
              <a:rPr lang="en-US" sz="1600" dirty="0" smtClean="0">
                <a:solidFill>
                  <a:srgbClr val="A6A6A6"/>
                </a:solidFill>
              </a:rPr>
              <a:t>(2003 to 2022 is 19 years!)</a:t>
            </a:r>
          </a:p>
          <a:p>
            <a:pPr>
              <a:spcAft>
                <a:spcPts val="600"/>
              </a:spcAft>
              <a:buFont typeface="Arial"/>
              <a:buChar char="•"/>
            </a:pPr>
            <a:r>
              <a:rPr lang="en-US" sz="1600" dirty="0" smtClean="0"/>
              <a:t> HTML(X) and VM such as Flash or </a:t>
            </a:r>
            <a:r>
              <a:rPr lang="en-US" sz="1600" dirty="0" err="1" smtClean="0"/>
              <a:t>Silverlight</a:t>
            </a:r>
            <a:r>
              <a:rPr lang="en-US" sz="1600" dirty="0" smtClean="0"/>
              <a:t> are complementary (animation, interactivity, IDE)</a:t>
            </a:r>
            <a:endParaRPr lang="en-US" sz="16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712"/>
          </a:xfrm>
        </p:spPr>
        <p:txBody>
          <a:bodyPr>
            <a:normAutofit fontScale="90000"/>
          </a:bodyPr>
          <a:lstStyle/>
          <a:p>
            <a:r>
              <a:rPr lang="en-US" sz="3200" dirty="0" smtClean="0"/>
              <a:t>Work is Starting!</a:t>
            </a:r>
            <a:endParaRPr lang="en-US" sz="3200" dirty="0"/>
          </a:p>
        </p:txBody>
      </p:sp>
      <p:sp>
        <p:nvSpPr>
          <p:cNvPr id="36" name="Content Placeholder 35"/>
          <p:cNvSpPr>
            <a:spLocks noGrp="1"/>
          </p:cNvSpPr>
          <p:nvPr>
            <p:ph sz="half" idx="1"/>
          </p:nvPr>
        </p:nvSpPr>
        <p:spPr>
          <a:xfrm>
            <a:off x="381000" y="1854194"/>
            <a:ext cx="4038600" cy="2760544"/>
          </a:xfrm>
        </p:spPr>
        <p:txBody>
          <a:bodyPr/>
          <a:lstStyle/>
          <a:p>
            <a:r>
              <a:rPr lang="en-US" sz="1800" dirty="0" smtClean="0"/>
              <a:t>In the IETF, discussion is underway in the DISPATCH Working Group about the formation of new WG</a:t>
            </a:r>
          </a:p>
          <a:p>
            <a:pPr lvl="1"/>
            <a:r>
              <a:rPr lang="en-US" sz="1600" dirty="0" smtClean="0">
                <a:hlinkClick r:id="rId2"/>
              </a:rPr>
              <a:t>http://tools.ietf.org/html/draft-alvestrand-dispatch-rtcweb-protocols</a:t>
            </a:r>
            <a:endParaRPr lang="en-US" sz="1600" dirty="0" smtClean="0"/>
          </a:p>
          <a:p>
            <a:r>
              <a:rPr lang="en-US" sz="1800" dirty="0" smtClean="0"/>
              <a:t>Will be discussed at IETF-80 next month</a:t>
            </a:r>
          </a:p>
          <a:p>
            <a:r>
              <a:rPr lang="en-US" sz="1800" dirty="0" smtClean="0"/>
              <a:t>Work will be focused on protocols and profiles</a:t>
            </a:r>
          </a:p>
          <a:p>
            <a:endParaRPr lang="en-US" sz="1800" dirty="0"/>
          </a:p>
        </p:txBody>
      </p:sp>
      <p:sp>
        <p:nvSpPr>
          <p:cNvPr id="39" name="Content Placeholder 38"/>
          <p:cNvSpPr>
            <a:spLocks noGrp="1"/>
          </p:cNvSpPr>
          <p:nvPr>
            <p:ph sz="half" idx="2"/>
          </p:nvPr>
        </p:nvSpPr>
        <p:spPr>
          <a:xfrm>
            <a:off x="4572000" y="1854193"/>
            <a:ext cx="4038600" cy="2760545"/>
          </a:xfrm>
        </p:spPr>
        <p:txBody>
          <a:bodyPr/>
          <a:lstStyle/>
          <a:p>
            <a:r>
              <a:rPr lang="en-US" sz="1800" dirty="0" smtClean="0"/>
              <a:t>In the W3C, a new proposed WG is being discussed</a:t>
            </a:r>
          </a:p>
          <a:p>
            <a:pPr lvl="1"/>
            <a:r>
              <a:rPr lang="en-US" sz="1600" dirty="0" smtClean="0">
                <a:hlinkClick r:id="rId3"/>
              </a:rPr>
              <a:t>http://rtc-web.alvestrand.com/w3c-activity</a:t>
            </a:r>
            <a:endParaRPr lang="en-US" sz="1600" dirty="0" smtClean="0"/>
          </a:p>
          <a:p>
            <a:r>
              <a:rPr lang="en-US" sz="1800" dirty="0" smtClean="0"/>
              <a:t>Work will be focused on APIs and tags </a:t>
            </a:r>
            <a:endParaRPr lang="en-US" sz="1800" dirty="0"/>
          </a:p>
        </p:txBody>
      </p:sp>
      <p:sp>
        <p:nvSpPr>
          <p:cNvPr id="63" name="Slide Number Placeholder 62"/>
          <p:cNvSpPr>
            <a:spLocks noGrp="1"/>
          </p:cNvSpPr>
          <p:nvPr>
            <p:ph type="sldNum" sz="quarter" idx="12"/>
          </p:nvPr>
        </p:nvSpPr>
        <p:spPr/>
        <p:txBody>
          <a:bodyPr/>
          <a:lstStyle/>
          <a:p>
            <a:fld id="{4F406BD1-01B3-1342-8FAC-6B55B5534AD9}" type="slidenum">
              <a:rPr lang="en-US" smtClean="0"/>
              <a:pPr/>
              <a:t>106</a:t>
            </a:fld>
            <a:endParaRPr lang="en-US"/>
          </a:p>
        </p:txBody>
      </p:sp>
      <p:pic>
        <p:nvPicPr>
          <p:cNvPr id="37" name="Picture 2" descr="http://semanticweb.com/files/original/W3C-logo.gif"/>
          <p:cNvPicPr>
            <a:picLocks noChangeAspect="1" noChangeArrowheads="1"/>
          </p:cNvPicPr>
          <p:nvPr/>
        </p:nvPicPr>
        <p:blipFill>
          <a:blip r:embed="rId4" cstate="print"/>
          <a:srcRect/>
          <a:stretch>
            <a:fillRect/>
          </a:stretch>
        </p:blipFill>
        <p:spPr bwMode="auto">
          <a:xfrm>
            <a:off x="6070205" y="920882"/>
            <a:ext cx="1042629" cy="810934"/>
          </a:xfrm>
          <a:prstGeom prst="rect">
            <a:avLst/>
          </a:prstGeom>
          <a:noFill/>
        </p:spPr>
      </p:pic>
      <p:pic>
        <p:nvPicPr>
          <p:cNvPr id="38" name="Picture 4" descr="Logo">
            <a:hlinkClick r:id="rId5"/>
          </p:cNvPr>
          <p:cNvPicPr>
            <a:picLocks noChangeAspect="1" noChangeArrowheads="1"/>
          </p:cNvPicPr>
          <p:nvPr/>
        </p:nvPicPr>
        <p:blipFill>
          <a:blip r:embed="rId6" cstate="print"/>
          <a:srcRect/>
          <a:stretch>
            <a:fillRect/>
          </a:stretch>
        </p:blipFill>
        <p:spPr bwMode="auto">
          <a:xfrm>
            <a:off x="1574286" y="998405"/>
            <a:ext cx="1333500" cy="714375"/>
          </a:xfrm>
          <a:prstGeom prst="rect">
            <a:avLst/>
          </a:prstGeom>
          <a:noFill/>
        </p:spPr>
      </p:pic>
      <p:pic>
        <p:nvPicPr>
          <p:cNvPr id="8" name="Picture 7" descr="IIT.gif"/>
          <p:cNvPicPr>
            <a:picLocks noChangeAspect="1"/>
          </p:cNvPicPr>
          <p:nvPr/>
        </p:nvPicPr>
        <p:blipFill>
          <a:blip r:embed="rId7"/>
          <a:stretch>
            <a:fillRect/>
          </a:stretch>
        </p:blipFill>
        <p:spPr>
          <a:xfrm>
            <a:off x="1663701" y="4760789"/>
            <a:ext cx="5816600" cy="535208"/>
          </a:xfrm>
          <a:prstGeom prst="rect">
            <a:avLst/>
          </a:prstGeom>
        </p:spPr>
      </p:pic>
      <p:sp>
        <p:nvSpPr>
          <p:cNvPr id="9" name="TextBox 8"/>
          <p:cNvSpPr txBox="1"/>
          <p:nvPr/>
        </p:nvSpPr>
        <p:spPr>
          <a:xfrm>
            <a:off x="1663701" y="5499100"/>
            <a:ext cx="6673849" cy="769441"/>
          </a:xfrm>
          <a:prstGeom prst="rect">
            <a:avLst/>
          </a:prstGeom>
          <a:noFill/>
        </p:spPr>
        <p:txBody>
          <a:bodyPr wrap="square" rtlCol="0">
            <a:spAutoFit/>
          </a:bodyPr>
          <a:lstStyle/>
          <a:p>
            <a:r>
              <a:rPr lang="en-US" sz="1600" dirty="0" smtClean="0"/>
              <a:t>Research project at IIT</a:t>
            </a:r>
          </a:p>
          <a:p>
            <a:r>
              <a:rPr lang="en-US" sz="1400" dirty="0" smtClean="0">
                <a:hlinkClick r:id="rId8"/>
              </a:rPr>
              <a:t>http</a:t>
            </a:r>
            <a:r>
              <a:rPr lang="en-US" sz="1400" dirty="0" smtClean="0">
                <a:hlinkClick r:id="rId8"/>
              </a:rPr>
              <a:t>://voip.itm.iit.edu</a:t>
            </a:r>
            <a:r>
              <a:rPr lang="en-US" sz="1400" dirty="0" smtClean="0">
                <a:hlinkClick r:id="rId8"/>
              </a:rPr>
              <a:t>/</a:t>
            </a:r>
            <a:r>
              <a:rPr lang="en-US" sz="1400" dirty="0" smtClean="0"/>
              <a:t>  </a:t>
            </a:r>
          </a:p>
          <a:p>
            <a:r>
              <a:rPr lang="en-US" sz="1400" dirty="0" smtClean="0">
                <a:hlinkClick r:id="rId9"/>
              </a:rPr>
              <a:t>http://kundansingh.com/project-</a:t>
            </a:r>
            <a:r>
              <a:rPr lang="en-US" sz="1400" dirty="0" smtClean="0">
                <a:hlinkClick r:id="rId9"/>
              </a:rPr>
              <a:t>web.html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196"/>
          </a:xfrm>
        </p:spPr>
        <p:txBody>
          <a:bodyPr>
            <a:normAutofit fontScale="90000"/>
          </a:bodyPr>
          <a:lstStyle/>
          <a:p>
            <a:r>
              <a:rPr lang="en-US" sz="3200" dirty="0" smtClean="0"/>
              <a:t>Emerging standards for RTC-Web</a:t>
            </a:r>
            <a:endParaRPr lang="en-US" sz="3200" dirty="0"/>
          </a:p>
        </p:txBody>
      </p:sp>
      <p:grpSp>
        <p:nvGrpSpPr>
          <p:cNvPr id="5" name="Group 5"/>
          <p:cNvGrpSpPr/>
          <p:nvPr/>
        </p:nvGrpSpPr>
        <p:grpSpPr>
          <a:xfrm>
            <a:off x="954693" y="3244097"/>
            <a:ext cx="639021" cy="383385"/>
            <a:chOff x="2715829" y="3302090"/>
            <a:chExt cx="639021" cy="383385"/>
          </a:xfrm>
        </p:grpSpPr>
        <p:sp>
          <p:nvSpPr>
            <p:cNvPr id="3" name="Rectangle 2"/>
            <p:cNvSpPr/>
            <p:nvPr/>
          </p:nvSpPr>
          <p:spPr>
            <a:xfrm>
              <a:off x="2715829" y="3302090"/>
              <a:ext cx="639021" cy="3833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 name="TextBox 3"/>
            <p:cNvSpPr txBox="1"/>
            <p:nvPr/>
          </p:nvSpPr>
          <p:spPr>
            <a:xfrm>
              <a:off x="2715829" y="3331322"/>
              <a:ext cx="639021" cy="276999"/>
            </a:xfrm>
            <a:prstGeom prst="rect">
              <a:avLst/>
            </a:prstGeom>
            <a:noFill/>
          </p:spPr>
          <p:txBody>
            <a:bodyPr wrap="square" rtlCol="0" anchor="ctr">
              <a:spAutoFit/>
            </a:bodyPr>
            <a:lstStyle/>
            <a:p>
              <a:pPr algn="ctr"/>
              <a:r>
                <a:rPr lang="en-US" sz="1200" dirty="0" smtClean="0"/>
                <a:t>Client</a:t>
              </a:r>
              <a:endParaRPr lang="en-US" sz="1200" dirty="0"/>
            </a:p>
          </p:txBody>
        </p:sp>
      </p:grpSp>
      <p:grpSp>
        <p:nvGrpSpPr>
          <p:cNvPr id="6" name="Group 6"/>
          <p:cNvGrpSpPr/>
          <p:nvPr/>
        </p:nvGrpSpPr>
        <p:grpSpPr>
          <a:xfrm>
            <a:off x="2387509" y="3244097"/>
            <a:ext cx="851696" cy="383385"/>
            <a:chOff x="2715829" y="3302090"/>
            <a:chExt cx="639021" cy="383385"/>
          </a:xfrm>
        </p:grpSpPr>
        <p:sp>
          <p:nvSpPr>
            <p:cNvPr id="8" name="Rectangle 7"/>
            <p:cNvSpPr/>
            <p:nvPr/>
          </p:nvSpPr>
          <p:spPr>
            <a:xfrm>
              <a:off x="2715829" y="3302090"/>
              <a:ext cx="639021" cy="3833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TextBox 8"/>
            <p:cNvSpPr txBox="1"/>
            <p:nvPr/>
          </p:nvSpPr>
          <p:spPr>
            <a:xfrm>
              <a:off x="2715829" y="3331322"/>
              <a:ext cx="639021" cy="276999"/>
            </a:xfrm>
            <a:prstGeom prst="rect">
              <a:avLst/>
            </a:prstGeom>
            <a:noFill/>
          </p:spPr>
          <p:txBody>
            <a:bodyPr wrap="square" rtlCol="0" anchor="ctr">
              <a:spAutoFit/>
            </a:bodyPr>
            <a:lstStyle/>
            <a:p>
              <a:pPr algn="ctr"/>
              <a:r>
                <a:rPr lang="en-US" sz="1200" dirty="0" err="1" smtClean="0"/>
                <a:t>NAT(s</a:t>
              </a:r>
              <a:r>
                <a:rPr lang="en-US" sz="1200" dirty="0" smtClean="0"/>
                <a:t>)</a:t>
              </a:r>
              <a:endParaRPr lang="en-US" sz="1200" dirty="0"/>
            </a:p>
          </p:txBody>
        </p:sp>
      </p:grpSp>
      <p:grpSp>
        <p:nvGrpSpPr>
          <p:cNvPr id="7" name="Group 9"/>
          <p:cNvGrpSpPr/>
          <p:nvPr/>
        </p:nvGrpSpPr>
        <p:grpSpPr>
          <a:xfrm>
            <a:off x="4028013" y="3244097"/>
            <a:ext cx="639021" cy="383385"/>
            <a:chOff x="2715829" y="3302090"/>
            <a:chExt cx="639021" cy="383385"/>
          </a:xfrm>
        </p:grpSpPr>
        <p:sp>
          <p:nvSpPr>
            <p:cNvPr id="11" name="Rectangle 10"/>
            <p:cNvSpPr/>
            <p:nvPr/>
          </p:nvSpPr>
          <p:spPr>
            <a:xfrm>
              <a:off x="2715829" y="3302090"/>
              <a:ext cx="639021" cy="3833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TextBox 11"/>
            <p:cNvSpPr txBox="1"/>
            <p:nvPr/>
          </p:nvSpPr>
          <p:spPr>
            <a:xfrm>
              <a:off x="2715829" y="3331322"/>
              <a:ext cx="639021" cy="276999"/>
            </a:xfrm>
            <a:prstGeom prst="rect">
              <a:avLst/>
            </a:prstGeom>
            <a:noFill/>
          </p:spPr>
          <p:txBody>
            <a:bodyPr wrap="square" rtlCol="0" anchor="ctr">
              <a:spAutoFit/>
            </a:bodyPr>
            <a:lstStyle/>
            <a:p>
              <a:pPr algn="ctr"/>
              <a:r>
                <a:rPr lang="en-US" sz="1200" dirty="0" smtClean="0"/>
                <a:t>Client</a:t>
              </a:r>
              <a:endParaRPr lang="en-US" sz="1200" dirty="0"/>
            </a:p>
          </p:txBody>
        </p:sp>
      </p:grpSp>
      <p:grpSp>
        <p:nvGrpSpPr>
          <p:cNvPr id="10" name="Group 13"/>
          <p:cNvGrpSpPr/>
          <p:nvPr/>
        </p:nvGrpSpPr>
        <p:grpSpPr>
          <a:xfrm>
            <a:off x="2387509" y="2340893"/>
            <a:ext cx="851696" cy="383385"/>
            <a:chOff x="2715829" y="3302090"/>
            <a:chExt cx="639021" cy="383385"/>
          </a:xfrm>
        </p:grpSpPr>
        <p:sp>
          <p:nvSpPr>
            <p:cNvPr id="15" name="Rectangle 14"/>
            <p:cNvSpPr/>
            <p:nvPr/>
          </p:nvSpPr>
          <p:spPr>
            <a:xfrm>
              <a:off x="2715829" y="3302090"/>
              <a:ext cx="639021" cy="3833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 name="TextBox 15"/>
            <p:cNvSpPr txBox="1"/>
            <p:nvPr/>
          </p:nvSpPr>
          <p:spPr>
            <a:xfrm>
              <a:off x="2715829" y="3331322"/>
              <a:ext cx="639021" cy="276999"/>
            </a:xfrm>
            <a:prstGeom prst="rect">
              <a:avLst/>
            </a:prstGeom>
            <a:noFill/>
          </p:spPr>
          <p:txBody>
            <a:bodyPr wrap="square" rtlCol="0" anchor="ctr">
              <a:spAutoFit/>
            </a:bodyPr>
            <a:lstStyle/>
            <a:p>
              <a:pPr algn="ctr"/>
              <a:r>
                <a:rPr lang="en-US" sz="1200" dirty="0" smtClean="0"/>
                <a:t>Server</a:t>
              </a:r>
              <a:endParaRPr lang="en-US" sz="1200" dirty="0"/>
            </a:p>
          </p:txBody>
        </p:sp>
      </p:grpSp>
      <p:grpSp>
        <p:nvGrpSpPr>
          <p:cNvPr id="13" name="Group 16"/>
          <p:cNvGrpSpPr/>
          <p:nvPr/>
        </p:nvGrpSpPr>
        <p:grpSpPr>
          <a:xfrm>
            <a:off x="2228377" y="4134507"/>
            <a:ext cx="1170582" cy="383385"/>
            <a:chOff x="2715829" y="3302090"/>
            <a:chExt cx="639021" cy="383385"/>
          </a:xfrm>
        </p:grpSpPr>
        <p:sp>
          <p:nvSpPr>
            <p:cNvPr id="18" name="Rectangle 17"/>
            <p:cNvSpPr/>
            <p:nvPr/>
          </p:nvSpPr>
          <p:spPr>
            <a:xfrm>
              <a:off x="2715829" y="3302090"/>
              <a:ext cx="639021" cy="3833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9" name="TextBox 18"/>
            <p:cNvSpPr txBox="1"/>
            <p:nvPr/>
          </p:nvSpPr>
          <p:spPr>
            <a:xfrm>
              <a:off x="2715829" y="3331322"/>
              <a:ext cx="639021" cy="276999"/>
            </a:xfrm>
            <a:prstGeom prst="rect">
              <a:avLst/>
            </a:prstGeom>
            <a:noFill/>
          </p:spPr>
          <p:txBody>
            <a:bodyPr wrap="square" rtlCol="0" anchor="ctr">
              <a:spAutoFit/>
            </a:bodyPr>
            <a:lstStyle/>
            <a:p>
              <a:pPr algn="ctr"/>
              <a:r>
                <a:rPr lang="en-US" sz="1200" dirty="0" smtClean="0"/>
                <a:t>STUN/TURN</a:t>
              </a:r>
              <a:endParaRPr lang="en-US" sz="1200" dirty="0"/>
            </a:p>
          </p:txBody>
        </p:sp>
      </p:grpSp>
      <p:cxnSp>
        <p:nvCxnSpPr>
          <p:cNvPr id="25" name="Straight Arrow Connector 24"/>
          <p:cNvCxnSpPr/>
          <p:nvPr/>
        </p:nvCxnSpPr>
        <p:spPr>
          <a:xfrm>
            <a:off x="1593714" y="3429001"/>
            <a:ext cx="793795" cy="6789"/>
          </a:xfrm>
          <a:prstGeom prst="straightConnector1">
            <a:avLst/>
          </a:prstGeom>
          <a:ln w="381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239205" y="3435790"/>
            <a:ext cx="793795" cy="6789"/>
          </a:xfrm>
          <a:prstGeom prst="straightConnector1">
            <a:avLst/>
          </a:prstGeom>
          <a:ln w="381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239205" y="2508625"/>
            <a:ext cx="788808" cy="852408"/>
          </a:xfrm>
          <a:prstGeom prst="straightConnector1">
            <a:avLst/>
          </a:prstGeom>
          <a:ln w="19050" cap="flat" cmpd="sng" algn="ctr">
            <a:solidFill>
              <a:scrgbClr r="0" g="0" b="0"/>
            </a:solidFill>
            <a:prstDash val="lg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1593714" y="2508625"/>
            <a:ext cx="788808" cy="852408"/>
          </a:xfrm>
          <a:prstGeom prst="straightConnector1">
            <a:avLst/>
          </a:prstGeom>
          <a:ln w="19050" cap="flat" cmpd="sng" algn="ctr">
            <a:solidFill>
              <a:scrgbClr r="0" g="0" b="0"/>
            </a:solidFill>
            <a:prstDash val="lg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398959" y="3504605"/>
            <a:ext cx="634040" cy="797634"/>
          </a:xfrm>
          <a:prstGeom prst="straightConnector1">
            <a:avLst/>
          </a:prstGeom>
          <a:ln w="381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a:off x="1598703" y="3504605"/>
            <a:ext cx="629674" cy="797634"/>
          </a:xfrm>
          <a:prstGeom prst="straightConnector1">
            <a:avLst/>
          </a:prstGeom>
          <a:ln w="381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527231" y="2734746"/>
            <a:ext cx="563033" cy="276999"/>
          </a:xfrm>
          <a:prstGeom prst="rect">
            <a:avLst/>
          </a:prstGeom>
          <a:noFill/>
        </p:spPr>
        <p:txBody>
          <a:bodyPr wrap="square" rtlCol="0">
            <a:spAutoFit/>
          </a:bodyPr>
          <a:lstStyle/>
          <a:p>
            <a:pPr algn="ctr"/>
            <a:r>
              <a:rPr lang="en-US" sz="1200" dirty="0" smtClean="0"/>
              <a:t>Data</a:t>
            </a:r>
            <a:endParaRPr lang="en-US" sz="1200" dirty="0"/>
          </a:p>
        </p:txBody>
      </p:sp>
      <p:sp>
        <p:nvSpPr>
          <p:cNvPr id="49" name="TextBox 48"/>
          <p:cNvSpPr txBox="1"/>
          <p:nvPr/>
        </p:nvSpPr>
        <p:spPr>
          <a:xfrm>
            <a:off x="2125063" y="3745149"/>
            <a:ext cx="1388533" cy="276999"/>
          </a:xfrm>
          <a:prstGeom prst="rect">
            <a:avLst/>
          </a:prstGeom>
          <a:noFill/>
        </p:spPr>
        <p:txBody>
          <a:bodyPr wrap="square" rtlCol="0">
            <a:spAutoFit/>
          </a:bodyPr>
          <a:lstStyle/>
          <a:p>
            <a:pPr algn="ctr"/>
            <a:r>
              <a:rPr lang="en-US" sz="1200" dirty="0" smtClean="0"/>
              <a:t>RT Media (A/V)</a:t>
            </a:r>
            <a:endParaRPr lang="en-US" sz="1200" dirty="0"/>
          </a:p>
        </p:txBody>
      </p:sp>
      <p:grpSp>
        <p:nvGrpSpPr>
          <p:cNvPr id="39" name="Group 38"/>
          <p:cNvGrpSpPr/>
          <p:nvPr/>
        </p:nvGrpSpPr>
        <p:grpSpPr>
          <a:xfrm>
            <a:off x="5316219" y="3211746"/>
            <a:ext cx="1998927" cy="461665"/>
            <a:chOff x="5789149" y="4095658"/>
            <a:chExt cx="1998927" cy="461665"/>
          </a:xfrm>
        </p:grpSpPr>
        <p:sp>
          <p:nvSpPr>
            <p:cNvPr id="21" name="Rectangle 20"/>
            <p:cNvSpPr/>
            <p:nvPr/>
          </p:nvSpPr>
          <p:spPr>
            <a:xfrm>
              <a:off x="5789149" y="4120664"/>
              <a:ext cx="639021" cy="38338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a:p>
          </p:txBody>
        </p:sp>
        <p:sp>
          <p:nvSpPr>
            <p:cNvPr id="22" name="TextBox 21"/>
            <p:cNvSpPr txBox="1"/>
            <p:nvPr/>
          </p:nvSpPr>
          <p:spPr>
            <a:xfrm>
              <a:off x="5789149" y="4149896"/>
              <a:ext cx="639021" cy="276999"/>
            </a:xfrm>
            <a:prstGeom prst="rect">
              <a:avLst/>
            </a:prstGeom>
            <a:gradFill flip="none" rotWithShape="1">
              <a:gsLst>
                <a:gs pos="0">
                  <a:schemeClr val="accent1">
                    <a:tint val="50000"/>
                    <a:satMod val="300000"/>
                    <a:alpha val="0"/>
                  </a:schemeClr>
                </a:gs>
                <a:gs pos="35000">
                  <a:schemeClr val="accent1">
                    <a:tint val="37000"/>
                    <a:satMod val="300000"/>
                    <a:alpha val="0"/>
                  </a:schemeClr>
                </a:gs>
                <a:gs pos="100000">
                  <a:schemeClr val="accent1">
                    <a:tint val="15000"/>
                    <a:satMod val="350000"/>
                    <a:alpha val="0"/>
                  </a:schemeClr>
                </a:gs>
              </a:gsLst>
              <a:lin ang="162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1200" dirty="0" smtClean="0"/>
                <a:t>GWY</a:t>
              </a:r>
              <a:endParaRPr lang="en-US" sz="1200" dirty="0"/>
            </a:p>
          </p:txBody>
        </p:sp>
        <p:sp>
          <p:nvSpPr>
            <p:cNvPr id="23" name="TextBox 22"/>
            <p:cNvSpPr txBox="1"/>
            <p:nvPr/>
          </p:nvSpPr>
          <p:spPr>
            <a:xfrm>
              <a:off x="6637837" y="4095658"/>
              <a:ext cx="1150239" cy="461665"/>
            </a:xfrm>
            <a:prstGeom prst="rect">
              <a:avLst/>
            </a:prstGeom>
            <a:noFill/>
          </p:spPr>
          <p:txBody>
            <a:bodyPr wrap="square" rtlCol="0">
              <a:spAutoFit/>
            </a:bodyPr>
            <a:lstStyle/>
            <a:p>
              <a:pPr algn="ctr"/>
              <a:r>
                <a:rPr lang="en-US" sz="1200" dirty="0" smtClean="0"/>
                <a:t>Other networks</a:t>
              </a:r>
              <a:endParaRPr lang="en-US" sz="1200" dirty="0"/>
            </a:p>
          </p:txBody>
        </p:sp>
        <p:cxnSp>
          <p:nvCxnSpPr>
            <p:cNvPr id="53" name="Straight Arrow Connector 52"/>
            <p:cNvCxnSpPr/>
            <p:nvPr/>
          </p:nvCxnSpPr>
          <p:spPr>
            <a:xfrm flipV="1">
              <a:off x="6434949" y="4243421"/>
              <a:ext cx="473865" cy="794"/>
            </a:xfrm>
            <a:prstGeom prst="straightConnector1">
              <a:avLst/>
            </a:prstGeom>
            <a:ln>
              <a:solidFill>
                <a:srgbClr val="95B3D7"/>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6439629" y="4400054"/>
              <a:ext cx="469185" cy="794"/>
            </a:xfrm>
            <a:prstGeom prst="straightConnector1">
              <a:avLst/>
            </a:prstGeom>
            <a:ln>
              <a:solidFill>
                <a:srgbClr val="95B3D7"/>
              </a:solidFill>
              <a:headEnd type="arrow"/>
              <a:tailEnd type="arrow"/>
            </a:ln>
          </p:spPr>
          <p:style>
            <a:lnRef idx="2">
              <a:schemeClr val="accent1"/>
            </a:lnRef>
            <a:fillRef idx="0">
              <a:schemeClr val="accent1"/>
            </a:fillRef>
            <a:effectRef idx="1">
              <a:schemeClr val="accent1"/>
            </a:effectRef>
            <a:fontRef idx="minor">
              <a:schemeClr val="tx1"/>
            </a:fontRef>
          </p:style>
        </p:cxnSp>
      </p:grpSp>
      <p:graphicFrame>
        <p:nvGraphicFramePr>
          <p:cNvPr id="61" name="Table 60"/>
          <p:cNvGraphicFramePr>
            <a:graphicFrameLocks noGrp="1"/>
          </p:cNvGraphicFramePr>
          <p:nvPr/>
        </p:nvGraphicFramePr>
        <p:xfrm>
          <a:off x="575733" y="1034627"/>
          <a:ext cx="7890933" cy="741680"/>
        </p:xfrm>
        <a:graphic>
          <a:graphicData uri="http://schemas.openxmlformats.org/drawingml/2006/table">
            <a:tbl>
              <a:tblPr firstRow="1" bandRow="1">
                <a:tableStyleId>{5C22544A-7EE6-4342-B048-85BDC9FD1C3A}</a:tableStyleId>
              </a:tblPr>
              <a:tblGrid>
                <a:gridCol w="1063084"/>
                <a:gridCol w="6827849"/>
              </a:tblGrid>
              <a:tr h="370840">
                <a:tc>
                  <a:txBody>
                    <a:bodyPr/>
                    <a:lstStyle/>
                    <a:p>
                      <a:r>
                        <a:rPr lang="en-US" dirty="0" smtClean="0"/>
                        <a:t>IETF</a:t>
                      </a:r>
                      <a:endParaRPr lang="en-US" dirty="0"/>
                    </a:p>
                  </a:txBody>
                  <a:tcPr/>
                </a:tc>
                <a:tc>
                  <a:txBody>
                    <a:bodyPr/>
                    <a:lstStyle/>
                    <a:p>
                      <a:r>
                        <a:rPr lang="en-US" dirty="0" smtClean="0"/>
                        <a:t>RTC-Web: Network protocols and</a:t>
                      </a:r>
                      <a:r>
                        <a:rPr lang="en-US" baseline="0" dirty="0" smtClean="0"/>
                        <a:t> A/V codecs, NAT traversal</a:t>
                      </a:r>
                      <a:endParaRPr lang="en-US" dirty="0"/>
                    </a:p>
                  </a:txBody>
                  <a:tcPr/>
                </a:tc>
              </a:tr>
              <a:tr h="370840">
                <a:tc>
                  <a:txBody>
                    <a:bodyPr/>
                    <a:lstStyle/>
                    <a:p>
                      <a:r>
                        <a:rPr lang="en-US" dirty="0" smtClean="0"/>
                        <a:t>W3C</a:t>
                      </a:r>
                      <a:endParaRPr lang="en-US" dirty="0"/>
                    </a:p>
                  </a:txBody>
                  <a:tcPr/>
                </a:tc>
                <a:tc>
                  <a:txBody>
                    <a:bodyPr/>
                    <a:lstStyle/>
                    <a:p>
                      <a:r>
                        <a:rPr lang="en-US" dirty="0" smtClean="0"/>
                        <a:t>APIs for Rich</a:t>
                      </a:r>
                      <a:r>
                        <a:rPr lang="en-US" baseline="0" dirty="0" smtClean="0"/>
                        <a:t> Clients for use by Web developers</a:t>
                      </a:r>
                      <a:endParaRPr lang="en-US" dirty="0"/>
                    </a:p>
                  </a:txBody>
                  <a:tcPr/>
                </a:tc>
              </a:tr>
            </a:tbl>
          </a:graphicData>
        </a:graphic>
      </p:graphicFrame>
      <p:sp>
        <p:nvSpPr>
          <p:cNvPr id="62" name="TextBox 61"/>
          <p:cNvSpPr txBox="1"/>
          <p:nvPr/>
        </p:nvSpPr>
        <p:spPr>
          <a:xfrm>
            <a:off x="575734" y="4876798"/>
            <a:ext cx="8111066" cy="1477328"/>
          </a:xfrm>
          <a:prstGeom prst="rect">
            <a:avLst/>
          </a:prstGeom>
          <a:noFill/>
        </p:spPr>
        <p:txBody>
          <a:bodyPr wrap="square" rtlCol="0">
            <a:spAutoFit/>
          </a:bodyPr>
          <a:lstStyle/>
          <a:p>
            <a:pPr>
              <a:buFont typeface="Arial"/>
              <a:buChar char="•"/>
            </a:pPr>
            <a:r>
              <a:rPr lang="en-US" sz="1800" dirty="0" smtClean="0"/>
              <a:t> Browser to browser media is the main focus</a:t>
            </a:r>
          </a:p>
          <a:p>
            <a:pPr>
              <a:buFont typeface="Arial"/>
              <a:buChar char="•"/>
            </a:pPr>
            <a:r>
              <a:rPr lang="en-US" sz="1800" dirty="0" smtClean="0"/>
              <a:t> Signaling is out of scope. See the I-D: SIP API for Web Communications.</a:t>
            </a:r>
          </a:p>
          <a:p>
            <a:pPr>
              <a:buFont typeface="Arial"/>
              <a:buChar char="•"/>
            </a:pPr>
            <a:r>
              <a:rPr lang="en-US" sz="1800" dirty="0" smtClean="0"/>
              <a:t> Reuse SDP, RTP, STUN, ICE, SRTP, DTLS (as is?)</a:t>
            </a:r>
          </a:p>
          <a:p>
            <a:pPr>
              <a:buFont typeface="Arial"/>
              <a:buChar char="•"/>
            </a:pPr>
            <a:r>
              <a:rPr lang="en-US" sz="1800" dirty="0" smtClean="0"/>
              <a:t> Major issues: Video codec (H.264 or OS/free VP8, Theora) </a:t>
            </a:r>
          </a:p>
          <a:p>
            <a:pPr>
              <a:buFont typeface="Arial"/>
              <a:buChar char="•"/>
            </a:pPr>
            <a:r>
              <a:rPr lang="en-US" sz="1800" dirty="0" smtClean="0"/>
              <a:t> Compatibility with legacy SIP VoIP and XMPP chat</a:t>
            </a:r>
            <a:endParaRPr lang="en-US" sz="1800" dirty="0"/>
          </a:p>
        </p:txBody>
      </p:sp>
      <p:sp>
        <p:nvSpPr>
          <p:cNvPr id="63" name="Slide Number Placeholder 62"/>
          <p:cNvSpPr>
            <a:spLocks noGrp="1"/>
          </p:cNvSpPr>
          <p:nvPr>
            <p:ph type="sldNum" sz="quarter" idx="12"/>
          </p:nvPr>
        </p:nvSpPr>
        <p:spPr>
          <a:xfrm>
            <a:off x="6334684" y="6356350"/>
            <a:ext cx="2352116" cy="365125"/>
          </a:xfrm>
        </p:spPr>
        <p:txBody>
          <a:bodyPr/>
          <a:lstStyle/>
          <a:p>
            <a:fld id="{4F406BD1-01B3-1342-8FAC-6B55B5534AD9}" type="slidenum">
              <a:rPr lang="en-US" sz="1050" smtClean="0"/>
              <a:pPr/>
              <a:t>107</a:t>
            </a:fld>
            <a:endParaRPr lang="en-US" sz="1050"/>
          </a:p>
        </p:txBody>
      </p:sp>
      <p:sp>
        <p:nvSpPr>
          <p:cNvPr id="40" name="TextBox 39"/>
          <p:cNvSpPr txBox="1"/>
          <p:nvPr/>
        </p:nvSpPr>
        <p:spPr>
          <a:xfrm>
            <a:off x="5173133" y="3716861"/>
            <a:ext cx="3860800" cy="738664"/>
          </a:xfrm>
          <a:prstGeom prst="rect">
            <a:avLst/>
          </a:prstGeom>
          <a:noFill/>
        </p:spPr>
        <p:txBody>
          <a:bodyPr wrap="square" rtlCol="0">
            <a:spAutoFit/>
          </a:bodyPr>
          <a:lstStyle/>
          <a:p>
            <a:r>
              <a:rPr lang="en-US" sz="1400" dirty="0" smtClean="0"/>
              <a:t>Gateways are a special type of clients:</a:t>
            </a:r>
          </a:p>
          <a:p>
            <a:pPr>
              <a:buFont typeface="Arial"/>
              <a:buChar char="•"/>
            </a:pPr>
            <a:r>
              <a:rPr lang="en-US" sz="1400" dirty="0" smtClean="0"/>
              <a:t> Domain specific limitations (ex: telephony)</a:t>
            </a:r>
          </a:p>
          <a:p>
            <a:pPr>
              <a:buFont typeface="Arial"/>
              <a:buChar char="•"/>
            </a:pPr>
            <a:r>
              <a:rPr lang="en-US" sz="1400" dirty="0" smtClean="0"/>
              <a:t> One or many users</a:t>
            </a:r>
            <a:endParaRPr lang="en-US" sz="1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2641"/>
          </a:xfrm>
        </p:spPr>
        <p:txBody>
          <a:bodyPr/>
          <a:lstStyle/>
          <a:p>
            <a:r>
              <a:rPr lang="en-US" dirty="0" smtClean="0"/>
              <a:t>Conclusions</a:t>
            </a:r>
            <a:endParaRPr lang="en-US" dirty="0"/>
          </a:p>
        </p:txBody>
      </p:sp>
      <p:sp>
        <p:nvSpPr>
          <p:cNvPr id="7" name="Text Placeholder 6"/>
          <p:cNvSpPr>
            <a:spLocks noGrp="1"/>
          </p:cNvSpPr>
          <p:nvPr>
            <p:ph type="body" idx="1"/>
          </p:nvPr>
        </p:nvSpPr>
        <p:spPr>
          <a:xfrm>
            <a:off x="457200" y="1373857"/>
            <a:ext cx="4040188" cy="639762"/>
          </a:xfrm>
        </p:spPr>
        <p:txBody>
          <a:bodyPr/>
          <a:lstStyle/>
          <a:p>
            <a:r>
              <a:rPr lang="en-US" dirty="0" smtClean="0"/>
              <a:t>VoIP ‘as is’</a:t>
            </a:r>
            <a:endParaRPr lang="en-US" dirty="0"/>
          </a:p>
        </p:txBody>
      </p:sp>
      <p:sp>
        <p:nvSpPr>
          <p:cNvPr id="5" name="Content Placeholder 4"/>
          <p:cNvSpPr>
            <a:spLocks noGrp="1"/>
          </p:cNvSpPr>
          <p:nvPr>
            <p:ph sz="half" idx="2"/>
          </p:nvPr>
        </p:nvSpPr>
        <p:spPr>
          <a:xfrm>
            <a:off x="295919" y="2174875"/>
            <a:ext cx="4187825" cy="3951288"/>
          </a:xfrm>
        </p:spPr>
        <p:txBody>
          <a:bodyPr/>
          <a:lstStyle/>
          <a:p>
            <a:pPr>
              <a:spcAft>
                <a:spcPts val="1200"/>
              </a:spcAft>
            </a:pPr>
            <a:r>
              <a:rPr lang="en-US" sz="1600" dirty="0" smtClean="0"/>
              <a:t>IETF (end 90s) SIP developed for open, e2e Internet communications multimedia, based on HTTP. Dislocates ISDN based H.323.</a:t>
            </a:r>
          </a:p>
          <a:p>
            <a:pPr>
              <a:spcAft>
                <a:spcPts val="1200"/>
              </a:spcAft>
            </a:pPr>
            <a:r>
              <a:rPr lang="en-US" sz="1600" dirty="0" smtClean="0"/>
              <a:t>SIP modified by </a:t>
            </a:r>
            <a:r>
              <a:rPr lang="en-US" sz="1600" dirty="0" err="1" smtClean="0"/>
              <a:t>telcos</a:t>
            </a:r>
            <a:r>
              <a:rPr lang="en-US" sz="1600" dirty="0" smtClean="0"/>
              <a:t>/cable to monetize using telephony models. Global standard.</a:t>
            </a:r>
          </a:p>
          <a:p>
            <a:pPr>
              <a:spcAft>
                <a:spcPts val="1200"/>
              </a:spcAft>
            </a:pPr>
            <a:r>
              <a:rPr lang="en-US" sz="1600" dirty="0" smtClean="0"/>
              <a:t>SIP Forum is addressing operator issues</a:t>
            </a:r>
          </a:p>
          <a:p>
            <a:pPr>
              <a:spcAft>
                <a:spcPts val="1200"/>
              </a:spcAft>
            </a:pPr>
            <a:r>
              <a:rPr lang="en-US" sz="1600" dirty="0" smtClean="0"/>
              <a:t>IETF XMPP developed for chat using XML</a:t>
            </a:r>
          </a:p>
          <a:p>
            <a:pPr>
              <a:spcAft>
                <a:spcPts val="1200"/>
              </a:spcAft>
            </a:pPr>
            <a:r>
              <a:rPr lang="en-US" sz="1600" dirty="0" smtClean="0"/>
              <a:t>P2P (Skype) disrupts the above</a:t>
            </a:r>
          </a:p>
          <a:p>
            <a:pPr>
              <a:spcAft>
                <a:spcPts val="1200"/>
              </a:spcAft>
            </a:pPr>
            <a:r>
              <a:rPr lang="en-US" sz="1600" dirty="0" smtClean="0"/>
              <a:t>Unified Communications adds email to VoIP</a:t>
            </a:r>
          </a:p>
          <a:p>
            <a:pPr>
              <a:spcAft>
                <a:spcPts val="1200"/>
              </a:spcAft>
            </a:pPr>
            <a:r>
              <a:rPr lang="en-US" sz="1600" i="1" dirty="0" smtClean="0">
                <a:solidFill>
                  <a:srgbClr val="0000FF"/>
                </a:solidFill>
              </a:rPr>
              <a:t>VoIP is separate from Web applications</a:t>
            </a:r>
            <a:endParaRPr lang="en-US" sz="1600" i="1" dirty="0">
              <a:solidFill>
                <a:srgbClr val="0000FF"/>
              </a:solidFill>
            </a:endParaRPr>
          </a:p>
        </p:txBody>
      </p:sp>
      <p:sp>
        <p:nvSpPr>
          <p:cNvPr id="8" name="Text Placeholder 7"/>
          <p:cNvSpPr>
            <a:spLocks noGrp="1"/>
          </p:cNvSpPr>
          <p:nvPr>
            <p:ph type="body" sz="quarter" idx="3"/>
          </p:nvPr>
        </p:nvSpPr>
        <p:spPr>
          <a:xfrm>
            <a:off x="4645025" y="1373857"/>
            <a:ext cx="4041775" cy="639762"/>
          </a:xfrm>
        </p:spPr>
        <p:txBody>
          <a:bodyPr/>
          <a:lstStyle/>
          <a:p>
            <a:r>
              <a:rPr lang="en-US" dirty="0" smtClean="0"/>
              <a:t>Emerging transformations</a:t>
            </a:r>
            <a:endParaRPr lang="en-US" dirty="0"/>
          </a:p>
        </p:txBody>
      </p:sp>
      <p:sp>
        <p:nvSpPr>
          <p:cNvPr id="9" name="Content Placeholder 8"/>
          <p:cNvSpPr>
            <a:spLocks noGrp="1"/>
          </p:cNvSpPr>
          <p:nvPr>
            <p:ph sz="quarter" idx="4"/>
          </p:nvPr>
        </p:nvSpPr>
        <p:spPr/>
        <p:txBody>
          <a:bodyPr/>
          <a:lstStyle/>
          <a:p>
            <a:pPr>
              <a:spcAft>
                <a:spcPts val="1200"/>
              </a:spcAft>
            </a:pPr>
            <a:r>
              <a:rPr lang="en-US" sz="1600" dirty="0" smtClean="0"/>
              <a:t>RTC in the browser uses Web technology</a:t>
            </a:r>
          </a:p>
          <a:p>
            <a:pPr>
              <a:spcAft>
                <a:spcPts val="1200"/>
              </a:spcAft>
            </a:pPr>
            <a:r>
              <a:rPr lang="en-US" sz="1600" dirty="0" smtClean="0"/>
              <a:t>Social network apps on smart mobiles</a:t>
            </a:r>
          </a:p>
          <a:p>
            <a:pPr>
              <a:spcAft>
                <a:spcPts val="1200"/>
              </a:spcAft>
            </a:pPr>
            <a:r>
              <a:rPr lang="en-US" sz="1600" i="1" dirty="0" smtClean="0">
                <a:solidFill>
                  <a:srgbClr val="0000FF"/>
                </a:solidFill>
              </a:rPr>
              <a:t>VoIP integrated in Web and in social media </a:t>
            </a:r>
            <a:r>
              <a:rPr lang="en-US" sz="1600" i="1" dirty="0" smtClean="0">
                <a:solidFill>
                  <a:schemeClr val="bg1">
                    <a:lumMod val="65000"/>
                  </a:schemeClr>
                </a:solidFill>
              </a:rPr>
              <a:t>(what happens to the VoIP “call” models and to the VoIP network infrastructure?)</a:t>
            </a:r>
            <a:endParaRPr lang="en-US" sz="1600" i="1"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315913" y="182563"/>
            <a:ext cx="8455025" cy="884237"/>
          </a:xfrm>
        </p:spPr>
        <p:txBody>
          <a:bodyPr>
            <a:normAutofit/>
          </a:bodyPr>
          <a:lstStyle/>
          <a:p>
            <a:r>
              <a:rPr lang="en-US" sz="4800" b="1" dirty="0" smtClean="0"/>
              <a:t>SIPNOC Dates and Venue </a:t>
            </a:r>
          </a:p>
        </p:txBody>
      </p:sp>
      <p:sp>
        <p:nvSpPr>
          <p:cNvPr id="196610" name="Rectangle 3"/>
          <p:cNvSpPr>
            <a:spLocks noGrp="1" noChangeArrowheads="1"/>
          </p:cNvSpPr>
          <p:nvPr>
            <p:ph type="body" idx="1"/>
          </p:nvPr>
        </p:nvSpPr>
        <p:spPr>
          <a:xfrm>
            <a:off x="381000" y="2819400"/>
            <a:ext cx="8455025" cy="3505200"/>
          </a:xfrm>
        </p:spPr>
        <p:txBody>
          <a:bodyPr/>
          <a:lstStyle/>
          <a:p>
            <a:pPr>
              <a:lnSpc>
                <a:spcPct val="90000"/>
              </a:lnSpc>
            </a:pPr>
            <a:r>
              <a:rPr lang="en-US" sz="2400" dirty="0" smtClean="0"/>
              <a:t>April 25-27, 2011 at Hyatt Dulles Hotel, Herndon, VA</a:t>
            </a:r>
          </a:p>
          <a:p>
            <a:pPr>
              <a:lnSpc>
                <a:spcPct val="90000"/>
              </a:lnSpc>
            </a:pPr>
            <a:r>
              <a:rPr lang="en-US" sz="2400" dirty="0" smtClean="0"/>
              <a:t>Developed for the technical and operational staff of service providers, including engineers.</a:t>
            </a:r>
          </a:p>
          <a:p>
            <a:pPr>
              <a:lnSpc>
                <a:spcPct val="90000"/>
              </a:lnSpc>
            </a:pPr>
            <a:r>
              <a:rPr lang="en-US" sz="2400" dirty="0" smtClean="0"/>
              <a:t>Features special keynote from Doug Sicker, Chief Technologist, FCC</a:t>
            </a:r>
          </a:p>
          <a:p>
            <a:pPr>
              <a:lnSpc>
                <a:spcPct val="90000"/>
              </a:lnSpc>
            </a:pPr>
            <a:r>
              <a:rPr lang="en-US" sz="2400" dirty="0" smtClean="0"/>
              <a:t>Dr. Eric Burger serving as Program Chair</a:t>
            </a:r>
          </a:p>
          <a:p>
            <a:pPr>
              <a:lnSpc>
                <a:spcPct val="90000"/>
              </a:lnSpc>
            </a:pPr>
            <a:r>
              <a:rPr lang="en-US" sz="2400" dirty="0" smtClean="0">
                <a:solidFill>
                  <a:srgbClr val="A6A6A6"/>
                </a:solidFill>
              </a:rPr>
              <a:t>Early-Bird Discount and Special 50% Discount for SIP Forum Full Members (min 2 registrants from Full Member company)</a:t>
            </a:r>
          </a:p>
        </p:txBody>
      </p:sp>
      <p:pic>
        <p:nvPicPr>
          <p:cNvPr id="196611" name="Picture 4" descr="SIPNOC-728x90"/>
          <p:cNvPicPr>
            <a:picLocks noChangeAspect="1" noChangeArrowheads="1"/>
          </p:cNvPicPr>
          <p:nvPr/>
        </p:nvPicPr>
        <p:blipFill>
          <a:blip r:embed="rId3" cstate="print"/>
          <a:srcRect/>
          <a:stretch>
            <a:fillRect/>
          </a:stretch>
        </p:blipFill>
        <p:spPr bwMode="auto">
          <a:xfrm>
            <a:off x="304800" y="1295400"/>
            <a:ext cx="8610600" cy="121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F3D54E5-FC4C-4812-9344-A5DD21F50B69}"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2734"/>
            <a:ext cx="8229600" cy="749209"/>
          </a:xfrm>
        </p:spPr>
        <p:txBody>
          <a:bodyPr/>
          <a:lstStyle/>
          <a:p>
            <a:pPr eaLnBrk="1" hangingPunct="1"/>
            <a:r>
              <a:rPr lang="en-US" sz="3600" dirty="0"/>
              <a:t>Impairments on the Internet</a:t>
            </a:r>
          </a:p>
        </p:txBody>
      </p:sp>
      <p:sp>
        <p:nvSpPr>
          <p:cNvPr id="51203" name="Rectangle 3"/>
          <p:cNvSpPr>
            <a:spLocks noGrp="1" noChangeArrowheads="1"/>
          </p:cNvSpPr>
          <p:nvPr>
            <p:ph type="body" idx="1"/>
          </p:nvPr>
        </p:nvSpPr>
        <p:spPr>
          <a:xfrm>
            <a:off x="685800" y="859875"/>
            <a:ext cx="7772400" cy="6108700"/>
          </a:xfrm>
        </p:spPr>
        <p:txBody>
          <a:bodyPr/>
          <a:lstStyle/>
          <a:p>
            <a:pPr eaLnBrk="1" hangingPunct="1">
              <a:lnSpc>
                <a:spcPct val="90000"/>
              </a:lnSpc>
            </a:pPr>
            <a:r>
              <a:rPr lang="en-US" sz="1800" dirty="0"/>
              <a:t>Latency - packet delivery delay</a:t>
            </a:r>
          </a:p>
          <a:p>
            <a:pPr lvl="1" eaLnBrk="1" hangingPunct="1">
              <a:lnSpc>
                <a:spcPct val="90000"/>
              </a:lnSpc>
            </a:pPr>
            <a:r>
              <a:rPr lang="en-US" sz="1600" dirty="0" err="1"/>
              <a:t>Packetization</a:t>
            </a:r>
            <a:r>
              <a:rPr lang="en-US" sz="1600" dirty="0"/>
              <a:t> - time taken to collect data into a datagram</a:t>
            </a:r>
          </a:p>
          <a:p>
            <a:pPr lvl="1" eaLnBrk="1" hangingPunct="1">
              <a:lnSpc>
                <a:spcPct val="90000"/>
              </a:lnSpc>
            </a:pPr>
            <a:r>
              <a:rPr lang="en-US" sz="1600" dirty="0"/>
              <a:t>Serialization - time taken to transmit a datagram over a serial link</a:t>
            </a:r>
          </a:p>
          <a:p>
            <a:pPr lvl="1" eaLnBrk="1" hangingPunct="1">
              <a:lnSpc>
                <a:spcPct val="90000"/>
              </a:lnSpc>
            </a:pPr>
            <a:r>
              <a:rPr lang="en-US" sz="1600" dirty="0"/>
              <a:t>Buffering - time datagram is held before sending or before rendering</a:t>
            </a:r>
          </a:p>
          <a:p>
            <a:pPr lvl="1" eaLnBrk="1" hangingPunct="1">
              <a:lnSpc>
                <a:spcPct val="90000"/>
              </a:lnSpc>
            </a:pPr>
            <a:r>
              <a:rPr lang="en-US" sz="1600" dirty="0"/>
              <a:t>Queuing - time spent in a router buffer waiting for route selection</a:t>
            </a:r>
          </a:p>
          <a:p>
            <a:pPr eaLnBrk="1" hangingPunct="1">
              <a:lnSpc>
                <a:spcPct val="90000"/>
              </a:lnSpc>
            </a:pPr>
            <a:r>
              <a:rPr lang="en-US" sz="1800" dirty="0"/>
              <a:t>Packet Loss or Drop</a:t>
            </a:r>
          </a:p>
          <a:p>
            <a:pPr lvl="1" eaLnBrk="1" hangingPunct="1">
              <a:lnSpc>
                <a:spcPct val="90000"/>
              </a:lnSpc>
            </a:pPr>
            <a:r>
              <a:rPr lang="en-US" sz="1600" dirty="0"/>
              <a:t>Under congestion, routers empty buffers</a:t>
            </a:r>
          </a:p>
          <a:p>
            <a:pPr eaLnBrk="1" hangingPunct="1">
              <a:lnSpc>
                <a:spcPct val="90000"/>
              </a:lnSpc>
            </a:pPr>
            <a:r>
              <a:rPr lang="en-US" sz="1800" dirty="0"/>
              <a:t>Jitter or Delay Variation</a:t>
            </a:r>
          </a:p>
          <a:p>
            <a:pPr lvl="1" eaLnBrk="1" hangingPunct="1">
              <a:lnSpc>
                <a:spcPct val="90000"/>
              </a:lnSpc>
            </a:pPr>
            <a:r>
              <a:rPr lang="en-US" sz="1600" dirty="0"/>
              <a:t>variation in latency in a packet flow</a:t>
            </a:r>
          </a:p>
          <a:p>
            <a:pPr eaLnBrk="1" hangingPunct="1">
              <a:lnSpc>
                <a:spcPct val="90000"/>
              </a:lnSpc>
            </a:pPr>
            <a:r>
              <a:rPr lang="en-US" sz="1800" dirty="0"/>
              <a:t>Corruption</a:t>
            </a:r>
          </a:p>
          <a:p>
            <a:pPr lvl="1" eaLnBrk="1" hangingPunct="1">
              <a:lnSpc>
                <a:spcPct val="90000"/>
              </a:lnSpc>
            </a:pPr>
            <a:r>
              <a:rPr lang="en-US" sz="1600" dirty="0"/>
              <a:t>Very rare - usually corrupted packets are dropped</a:t>
            </a:r>
          </a:p>
          <a:p>
            <a:pPr eaLnBrk="1" hangingPunct="1">
              <a:lnSpc>
                <a:spcPct val="90000"/>
              </a:lnSpc>
            </a:pPr>
            <a:r>
              <a:rPr lang="en-US" sz="1800" dirty="0"/>
              <a:t>Out of Order Receipt</a:t>
            </a:r>
          </a:p>
          <a:p>
            <a:pPr lvl="1" eaLnBrk="1" hangingPunct="1">
              <a:lnSpc>
                <a:spcPct val="90000"/>
              </a:lnSpc>
            </a:pPr>
            <a:r>
              <a:rPr lang="en-US" sz="1600" dirty="0"/>
              <a:t>Due to different routes</a:t>
            </a:r>
          </a:p>
          <a:p>
            <a:pPr eaLnBrk="1" hangingPunct="1">
              <a:lnSpc>
                <a:spcPct val="90000"/>
              </a:lnSpc>
            </a:pPr>
            <a:r>
              <a:rPr lang="en-US" sz="1800" dirty="0"/>
              <a:t>Route Flaps</a:t>
            </a:r>
          </a:p>
          <a:p>
            <a:pPr lvl="1" eaLnBrk="1" hangingPunct="1">
              <a:lnSpc>
                <a:spcPct val="90000"/>
              </a:lnSpc>
            </a:pPr>
            <a:r>
              <a:rPr lang="en-US" sz="1600" dirty="0"/>
              <a:t>Sudden changes in IP routing tables that can cause spikes of congestion and packet loss</a:t>
            </a:r>
          </a:p>
          <a:p>
            <a:pPr eaLnBrk="1" hangingPunct="1">
              <a:lnSpc>
                <a:spcPct val="90000"/>
              </a:lnSpc>
            </a:pPr>
            <a:r>
              <a:rPr lang="en-US" sz="1800" dirty="0"/>
              <a:t>Quality of Service (</a:t>
            </a:r>
            <a:r>
              <a:rPr lang="en-US" sz="1800" dirty="0" err="1"/>
              <a:t>QoS</a:t>
            </a:r>
            <a:r>
              <a:rPr lang="en-US" sz="1800" dirty="0" smtClean="0"/>
              <a:t>) as opposed to Best Effort delivery – topic for Q&amp;A</a:t>
            </a:r>
          </a:p>
          <a:p>
            <a:pPr lvl="1" eaLnBrk="1" hangingPunct="1">
              <a:lnSpc>
                <a:spcPct val="90000"/>
              </a:lnSpc>
            </a:pPr>
            <a:r>
              <a:rPr lang="en-US" sz="1600" dirty="0"/>
              <a:t>Engineering the network to improve quality of a particular flow, usually at the expense of another </a:t>
            </a:r>
            <a:r>
              <a:rPr lang="en-US" sz="1600" dirty="0" smtClean="0"/>
              <a:t>flow (“DOS attack on competitor”)</a:t>
            </a:r>
          </a:p>
          <a:p>
            <a:pPr lvl="1" eaLnBrk="1" hangingPunct="1">
              <a:lnSpc>
                <a:spcPct val="90000"/>
              </a:lnSpc>
            </a:pPr>
            <a:r>
              <a:rPr lang="en-US" sz="1600" dirty="0"/>
              <a:t>“</a:t>
            </a:r>
            <a:r>
              <a:rPr lang="en-US" sz="1600" dirty="0" err="1"/>
              <a:t>QoS</a:t>
            </a:r>
            <a:r>
              <a:rPr lang="en-US" sz="1600" dirty="0"/>
              <a:t> does not create bandwidth”</a:t>
            </a:r>
            <a:endParaRPr lang="en-US" sz="1600" dirty="0" smtClean="0"/>
          </a:p>
          <a:p>
            <a:pPr lvl="1" eaLnBrk="1" hangingPunct="1">
              <a:lnSpc>
                <a:spcPct val="90000"/>
              </a:lnSpc>
              <a:buNone/>
            </a:pPr>
            <a:endParaRPr lang="en-US" sz="1600" dirty="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0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20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20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20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0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20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203">
                                            <p:txEl>
                                              <p:pRg st="15" end="1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203">
                                            <p:txEl>
                                              <p:pRg st="16" end="1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20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B445D3-32D8-4281-927D-E709B5B3A8A0}" type="slidenum">
              <a:rPr lang="en-US" smtClean="0"/>
              <a:pPr>
                <a:defRPr/>
              </a:pPr>
              <a:t>110</a:t>
            </a:fld>
            <a:endParaRPr lang="en-US"/>
          </a:p>
        </p:txBody>
      </p:sp>
      <p:sp>
        <p:nvSpPr>
          <p:cNvPr id="5" name="TextBox 4"/>
          <p:cNvSpPr txBox="1"/>
          <p:nvPr/>
        </p:nvSpPr>
        <p:spPr>
          <a:xfrm>
            <a:off x="3314700" y="2176463"/>
            <a:ext cx="2368550" cy="923925"/>
          </a:xfrm>
          <a:prstGeom prst="rect">
            <a:avLst/>
          </a:prstGeom>
          <a:noFill/>
        </p:spPr>
        <p:txBody>
          <a:bodyPr>
            <a:spAutoFit/>
          </a:bodyPr>
          <a:lstStyle/>
          <a:p>
            <a:pPr algn="ctr">
              <a:defRPr/>
            </a:pPr>
            <a:r>
              <a:rPr lang="en-US" sz="5400" b="1" dirty="0">
                <a:effectLst>
                  <a:outerShdw blurRad="50800" dist="38100" dir="2700000">
                    <a:srgbClr val="000000">
                      <a:alpha val="43000"/>
                    </a:srgbClr>
                  </a:outerShdw>
                  <a:reflection stA="50000" endPos="75000" dist="12700" dir="5400000" sy="-100000" algn="bl" rotWithShape="0"/>
                </a:effectLst>
                <a:ea typeface="ＭＳ Ｐゴシック" charset="-128"/>
                <a:cs typeface="ＭＳ Ｐゴシック" charset="-128"/>
              </a:rPr>
              <a:t>Q&amp;A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0146" name="Rectangle 2"/>
          <p:cNvSpPr>
            <a:spLocks noGrp="1"/>
          </p:cNvSpPr>
          <p:nvPr>
            <p:ph type="title"/>
          </p:nvPr>
        </p:nvSpPr>
        <p:spPr>
          <a:xfrm>
            <a:off x="457200" y="274638"/>
            <a:ext cx="8229600" cy="411162"/>
          </a:xfrm>
        </p:spPr>
        <p:txBody>
          <a:bodyPr/>
          <a:lstStyle/>
          <a:p>
            <a:pPr eaLnBrk="1" hangingPunct="1"/>
            <a:r>
              <a:rPr lang="en-US" sz="4000" smtClean="0">
                <a:ea typeface="ＭＳ Ｐゴシック"/>
                <a:cs typeface="ＭＳ Ｐゴシック"/>
              </a:rPr>
              <a:t>IP Protocol Stack</a:t>
            </a:r>
          </a:p>
        </p:txBody>
      </p:sp>
      <p:grpSp>
        <p:nvGrpSpPr>
          <p:cNvPr id="2" name="Group 55"/>
          <p:cNvGrpSpPr>
            <a:grpSpLocks/>
          </p:cNvGrpSpPr>
          <p:nvPr/>
        </p:nvGrpSpPr>
        <p:grpSpPr bwMode="auto">
          <a:xfrm>
            <a:off x="1965325" y="1909763"/>
            <a:ext cx="6680200" cy="4038600"/>
            <a:chOff x="1238" y="1203"/>
            <a:chExt cx="4208" cy="2544"/>
          </a:xfrm>
        </p:grpSpPr>
        <p:sp>
          <p:nvSpPr>
            <p:cNvPr id="47162" name="Freeform 3"/>
            <p:cNvSpPr>
              <a:spLocks/>
            </p:cNvSpPr>
            <p:nvPr/>
          </p:nvSpPr>
          <p:spPr bwMode="auto">
            <a:xfrm>
              <a:off x="1238" y="1203"/>
              <a:ext cx="1824" cy="2544"/>
            </a:xfrm>
            <a:custGeom>
              <a:avLst/>
              <a:gdLst>
                <a:gd name="T0" fmla="*/ 0 w 1824"/>
                <a:gd name="T1" fmla="*/ 0 h 2544"/>
                <a:gd name="T2" fmla="*/ 1728 w 1824"/>
                <a:gd name="T3" fmla="*/ 1296 h 2544"/>
                <a:gd name="T4" fmla="*/ 576 w 1824"/>
                <a:gd name="T5" fmla="*/ 2544 h 2544"/>
                <a:gd name="T6" fmla="*/ 0 60000 65536"/>
                <a:gd name="T7" fmla="*/ 0 60000 65536"/>
                <a:gd name="T8" fmla="*/ 0 60000 65536"/>
                <a:gd name="T9" fmla="*/ 0 w 1824"/>
                <a:gd name="T10" fmla="*/ 0 h 2544"/>
                <a:gd name="T11" fmla="*/ 1824 w 1824"/>
                <a:gd name="T12" fmla="*/ 2544 h 2544"/>
              </a:gdLst>
              <a:ahLst/>
              <a:cxnLst>
                <a:cxn ang="T6">
                  <a:pos x="T0" y="T1"/>
                </a:cxn>
                <a:cxn ang="T7">
                  <a:pos x="T2" y="T3"/>
                </a:cxn>
                <a:cxn ang="T8">
                  <a:pos x="T4" y="T5"/>
                </a:cxn>
              </a:cxnLst>
              <a:rect l="T9" t="T10" r="T11" b="T12"/>
              <a:pathLst>
                <a:path w="1824" h="2544">
                  <a:moveTo>
                    <a:pt x="0" y="0"/>
                  </a:moveTo>
                  <a:cubicBezTo>
                    <a:pt x="816" y="436"/>
                    <a:pt x="1632" y="872"/>
                    <a:pt x="1728" y="1296"/>
                  </a:cubicBezTo>
                  <a:cubicBezTo>
                    <a:pt x="1824" y="1720"/>
                    <a:pt x="768" y="2336"/>
                    <a:pt x="576" y="2544"/>
                  </a:cubicBezTo>
                </a:path>
              </a:pathLst>
            </a:custGeom>
            <a:noFill/>
            <a:ln w="9525">
              <a:solidFill>
                <a:schemeClr val="tx1"/>
              </a:solidFill>
              <a:round/>
              <a:headEnd/>
              <a:tailEnd/>
            </a:ln>
          </p:spPr>
          <p:txBody>
            <a:bodyPr wrap="none" anchor="ctr"/>
            <a:lstStyle/>
            <a:p>
              <a:endParaRPr lang="en-US"/>
            </a:p>
          </p:txBody>
        </p:sp>
        <p:sp>
          <p:nvSpPr>
            <p:cNvPr id="47163" name="Freeform 4"/>
            <p:cNvSpPr>
              <a:spLocks/>
            </p:cNvSpPr>
            <p:nvPr/>
          </p:nvSpPr>
          <p:spPr bwMode="auto">
            <a:xfrm flipH="1">
              <a:off x="3622" y="1203"/>
              <a:ext cx="1824" cy="2544"/>
            </a:xfrm>
            <a:custGeom>
              <a:avLst/>
              <a:gdLst>
                <a:gd name="T0" fmla="*/ 0 w 1824"/>
                <a:gd name="T1" fmla="*/ 0 h 2544"/>
                <a:gd name="T2" fmla="*/ 1728 w 1824"/>
                <a:gd name="T3" fmla="*/ 1296 h 2544"/>
                <a:gd name="T4" fmla="*/ 576 w 1824"/>
                <a:gd name="T5" fmla="*/ 2544 h 2544"/>
                <a:gd name="T6" fmla="*/ 0 60000 65536"/>
                <a:gd name="T7" fmla="*/ 0 60000 65536"/>
                <a:gd name="T8" fmla="*/ 0 60000 65536"/>
                <a:gd name="T9" fmla="*/ 0 w 1824"/>
                <a:gd name="T10" fmla="*/ 0 h 2544"/>
                <a:gd name="T11" fmla="*/ 1824 w 1824"/>
                <a:gd name="T12" fmla="*/ 2544 h 2544"/>
              </a:gdLst>
              <a:ahLst/>
              <a:cxnLst>
                <a:cxn ang="T6">
                  <a:pos x="T0" y="T1"/>
                </a:cxn>
                <a:cxn ang="T7">
                  <a:pos x="T2" y="T3"/>
                </a:cxn>
                <a:cxn ang="T8">
                  <a:pos x="T4" y="T5"/>
                </a:cxn>
              </a:cxnLst>
              <a:rect l="T9" t="T10" r="T11" b="T12"/>
              <a:pathLst>
                <a:path w="1824" h="2544">
                  <a:moveTo>
                    <a:pt x="0" y="0"/>
                  </a:moveTo>
                  <a:cubicBezTo>
                    <a:pt x="816" y="436"/>
                    <a:pt x="1632" y="872"/>
                    <a:pt x="1728" y="1296"/>
                  </a:cubicBezTo>
                  <a:cubicBezTo>
                    <a:pt x="1824" y="1720"/>
                    <a:pt x="768" y="2336"/>
                    <a:pt x="576" y="2544"/>
                  </a:cubicBezTo>
                </a:path>
              </a:pathLst>
            </a:custGeom>
            <a:noFill/>
            <a:ln w="9525">
              <a:solidFill>
                <a:schemeClr val="tx1"/>
              </a:solidFill>
              <a:round/>
              <a:headEnd/>
              <a:tailEnd/>
            </a:ln>
          </p:spPr>
          <p:txBody>
            <a:bodyPr wrap="none" anchor="ctr"/>
            <a:lstStyle/>
            <a:p>
              <a:endParaRPr lang="en-US"/>
            </a:p>
          </p:txBody>
        </p:sp>
      </p:grpSp>
      <p:grpSp>
        <p:nvGrpSpPr>
          <p:cNvPr id="47168" name="Group 64"/>
          <p:cNvGrpSpPr>
            <a:grpSpLocks/>
          </p:cNvGrpSpPr>
          <p:nvPr/>
        </p:nvGrpSpPr>
        <p:grpSpPr bwMode="auto">
          <a:xfrm>
            <a:off x="23813" y="3814763"/>
            <a:ext cx="5954712" cy="411162"/>
            <a:chOff x="31" y="2403"/>
            <a:chExt cx="3751" cy="259"/>
          </a:xfrm>
        </p:grpSpPr>
        <p:sp>
          <p:nvSpPr>
            <p:cNvPr id="47158" name="Rectangle 14"/>
            <p:cNvSpPr>
              <a:spLocks noChangeArrowheads="1"/>
            </p:cNvSpPr>
            <p:nvPr/>
          </p:nvSpPr>
          <p:spPr bwMode="auto">
            <a:xfrm>
              <a:off x="2815" y="2451"/>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pic>
          <p:nvPicPr>
            <p:cNvPr id="47159" name="Picture 15" descr="hard_white_rectangle_box"/>
            <p:cNvPicPr>
              <a:picLocks noChangeArrowheads="1"/>
            </p:cNvPicPr>
            <p:nvPr/>
          </p:nvPicPr>
          <p:blipFill>
            <a:blip r:embed="rId3">
              <a:lum bright="-4000"/>
            </a:blip>
            <a:srcRect/>
            <a:stretch>
              <a:fillRect/>
            </a:stretch>
          </p:blipFill>
          <p:spPr bwMode="auto">
            <a:xfrm>
              <a:off x="2918" y="2403"/>
              <a:ext cx="864" cy="259"/>
            </a:xfrm>
            <a:prstGeom prst="rect">
              <a:avLst/>
            </a:prstGeom>
            <a:solidFill>
              <a:schemeClr val="accent1">
                <a:alpha val="85881"/>
              </a:schemeClr>
            </a:solidFill>
            <a:ln w="9525">
              <a:noFill/>
              <a:miter lim="800000"/>
              <a:headEnd/>
              <a:tailEnd/>
            </a:ln>
          </p:spPr>
        </p:pic>
        <p:sp>
          <p:nvSpPr>
            <p:cNvPr id="47160" name="Text Box 16"/>
            <p:cNvSpPr txBox="1">
              <a:spLocks noChangeArrowheads="1"/>
            </p:cNvSpPr>
            <p:nvPr/>
          </p:nvSpPr>
          <p:spPr bwMode="auto">
            <a:xfrm>
              <a:off x="2966" y="2431"/>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IP</a:t>
              </a:r>
            </a:p>
          </p:txBody>
        </p:sp>
        <p:sp>
          <p:nvSpPr>
            <p:cNvPr id="47161" name="Rectangle 46"/>
            <p:cNvSpPr>
              <a:spLocks noChangeArrowheads="1"/>
            </p:cNvSpPr>
            <p:nvPr/>
          </p:nvSpPr>
          <p:spPr bwMode="auto">
            <a:xfrm>
              <a:off x="31" y="2422"/>
              <a:ext cx="779" cy="173"/>
            </a:xfrm>
            <a:prstGeom prst="rect">
              <a:avLst/>
            </a:prstGeom>
            <a:noFill/>
            <a:ln w="9525">
              <a:noFill/>
              <a:miter lim="800000"/>
              <a:headEnd/>
              <a:tailEnd/>
            </a:ln>
          </p:spPr>
          <p:txBody>
            <a:bodyPr wrap="none">
              <a:spAutoFit/>
            </a:bodyPr>
            <a:lstStyle/>
            <a:p>
              <a:pPr eaLnBrk="0" hangingPunct="0"/>
              <a:r>
                <a:rPr lang="en-US" sz="1200" i="1">
                  <a:latin typeface="Calibri" pitchFamily="34" charset="0"/>
                </a:rPr>
                <a:t>Layer 3: Network</a:t>
              </a:r>
            </a:p>
          </p:txBody>
        </p:sp>
      </p:grpSp>
      <p:grpSp>
        <p:nvGrpSpPr>
          <p:cNvPr id="47169" name="Group 65"/>
          <p:cNvGrpSpPr>
            <a:grpSpLocks/>
          </p:cNvGrpSpPr>
          <p:nvPr/>
        </p:nvGrpSpPr>
        <p:grpSpPr bwMode="auto">
          <a:xfrm>
            <a:off x="22225" y="2824163"/>
            <a:ext cx="8329613" cy="427037"/>
            <a:chOff x="30" y="1779"/>
            <a:chExt cx="5247" cy="269"/>
          </a:xfrm>
        </p:grpSpPr>
        <p:sp>
          <p:nvSpPr>
            <p:cNvPr id="47147" name="Rectangle 8"/>
            <p:cNvSpPr>
              <a:spLocks noChangeArrowheads="1"/>
            </p:cNvSpPr>
            <p:nvPr/>
          </p:nvSpPr>
          <p:spPr bwMode="auto">
            <a:xfrm>
              <a:off x="4509" y="1813"/>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sp>
          <p:nvSpPr>
            <p:cNvPr id="47148" name="Rectangle 5"/>
            <p:cNvSpPr>
              <a:spLocks noChangeArrowheads="1"/>
            </p:cNvSpPr>
            <p:nvPr/>
          </p:nvSpPr>
          <p:spPr bwMode="auto">
            <a:xfrm>
              <a:off x="3973" y="1827"/>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sp>
          <p:nvSpPr>
            <p:cNvPr id="47149" name="Rectangle 6"/>
            <p:cNvSpPr>
              <a:spLocks noChangeArrowheads="1"/>
            </p:cNvSpPr>
            <p:nvPr/>
          </p:nvSpPr>
          <p:spPr bwMode="auto">
            <a:xfrm>
              <a:off x="3014" y="1820"/>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sp>
          <p:nvSpPr>
            <p:cNvPr id="47150" name="Rectangle 7"/>
            <p:cNvSpPr>
              <a:spLocks noChangeArrowheads="1"/>
            </p:cNvSpPr>
            <p:nvPr/>
          </p:nvSpPr>
          <p:spPr bwMode="auto">
            <a:xfrm>
              <a:off x="2047" y="1820"/>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pic>
          <p:nvPicPr>
            <p:cNvPr id="47151" name="Picture 27" descr="hard_white_rectangle_box"/>
            <p:cNvPicPr>
              <a:picLocks noChangeArrowheads="1"/>
            </p:cNvPicPr>
            <p:nvPr/>
          </p:nvPicPr>
          <p:blipFill>
            <a:blip r:embed="rId3">
              <a:lum bright="-4000"/>
            </a:blip>
            <a:srcRect/>
            <a:stretch>
              <a:fillRect/>
            </a:stretch>
          </p:blipFill>
          <p:spPr bwMode="auto">
            <a:xfrm>
              <a:off x="2966" y="1779"/>
              <a:ext cx="864" cy="259"/>
            </a:xfrm>
            <a:prstGeom prst="rect">
              <a:avLst/>
            </a:prstGeom>
            <a:solidFill>
              <a:schemeClr val="accent1">
                <a:alpha val="74117"/>
              </a:schemeClr>
            </a:solidFill>
            <a:ln w="9525">
              <a:noFill/>
              <a:miter lim="800000"/>
              <a:headEnd/>
              <a:tailEnd/>
            </a:ln>
          </p:spPr>
        </p:pic>
        <p:sp>
          <p:nvSpPr>
            <p:cNvPr id="47152" name="Text Box 28"/>
            <p:cNvSpPr txBox="1">
              <a:spLocks noChangeArrowheads="1"/>
            </p:cNvSpPr>
            <p:nvPr/>
          </p:nvSpPr>
          <p:spPr bwMode="auto">
            <a:xfrm>
              <a:off x="3014" y="1807"/>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UDP</a:t>
              </a:r>
            </a:p>
          </p:txBody>
        </p:sp>
        <p:pic>
          <p:nvPicPr>
            <p:cNvPr id="47153" name="Picture 29" descr="hard_white_rectangle_box"/>
            <p:cNvPicPr>
              <a:picLocks noChangeArrowheads="1"/>
            </p:cNvPicPr>
            <p:nvPr/>
          </p:nvPicPr>
          <p:blipFill>
            <a:blip r:embed="rId3">
              <a:lum bright="-4000"/>
            </a:blip>
            <a:srcRect/>
            <a:stretch>
              <a:fillRect/>
            </a:stretch>
          </p:blipFill>
          <p:spPr bwMode="auto">
            <a:xfrm>
              <a:off x="2006" y="1787"/>
              <a:ext cx="864" cy="259"/>
            </a:xfrm>
            <a:prstGeom prst="rect">
              <a:avLst/>
            </a:prstGeom>
            <a:solidFill>
              <a:schemeClr val="accent1">
                <a:alpha val="74117"/>
              </a:schemeClr>
            </a:solidFill>
            <a:ln w="9525">
              <a:noFill/>
              <a:miter lim="800000"/>
              <a:headEnd/>
              <a:tailEnd/>
            </a:ln>
          </p:spPr>
        </p:pic>
        <p:sp>
          <p:nvSpPr>
            <p:cNvPr id="47154" name="Text Box 30"/>
            <p:cNvSpPr txBox="1">
              <a:spLocks noChangeArrowheads="1"/>
            </p:cNvSpPr>
            <p:nvPr/>
          </p:nvSpPr>
          <p:spPr bwMode="auto">
            <a:xfrm>
              <a:off x="2054" y="1815"/>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TCP</a:t>
              </a:r>
            </a:p>
          </p:txBody>
        </p:sp>
        <p:pic>
          <p:nvPicPr>
            <p:cNvPr id="47155" name="Picture 38" descr="hard_white_rectangle_box"/>
            <p:cNvPicPr>
              <a:picLocks noChangeArrowheads="1"/>
            </p:cNvPicPr>
            <p:nvPr/>
          </p:nvPicPr>
          <p:blipFill>
            <a:blip r:embed="rId3">
              <a:lum bright="-4000"/>
            </a:blip>
            <a:srcRect/>
            <a:stretch>
              <a:fillRect/>
            </a:stretch>
          </p:blipFill>
          <p:spPr bwMode="auto">
            <a:xfrm>
              <a:off x="3926" y="1789"/>
              <a:ext cx="864" cy="259"/>
            </a:xfrm>
            <a:prstGeom prst="rect">
              <a:avLst/>
            </a:prstGeom>
            <a:solidFill>
              <a:schemeClr val="accent1">
                <a:alpha val="74117"/>
              </a:schemeClr>
            </a:solidFill>
            <a:ln w="9525">
              <a:noFill/>
              <a:miter lim="800000"/>
              <a:headEnd/>
              <a:tailEnd/>
            </a:ln>
          </p:spPr>
        </p:pic>
        <p:sp>
          <p:nvSpPr>
            <p:cNvPr id="47156" name="Text Box 39"/>
            <p:cNvSpPr txBox="1">
              <a:spLocks noChangeArrowheads="1"/>
            </p:cNvSpPr>
            <p:nvPr/>
          </p:nvSpPr>
          <p:spPr bwMode="auto">
            <a:xfrm>
              <a:off x="3974" y="1817"/>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SCTP</a:t>
              </a:r>
            </a:p>
          </p:txBody>
        </p:sp>
        <p:sp>
          <p:nvSpPr>
            <p:cNvPr id="47157" name="Rectangle 47"/>
            <p:cNvSpPr>
              <a:spLocks noChangeArrowheads="1"/>
            </p:cNvSpPr>
            <p:nvPr/>
          </p:nvSpPr>
          <p:spPr bwMode="auto">
            <a:xfrm>
              <a:off x="30" y="1798"/>
              <a:ext cx="825" cy="173"/>
            </a:xfrm>
            <a:prstGeom prst="rect">
              <a:avLst/>
            </a:prstGeom>
            <a:noFill/>
            <a:ln w="9525">
              <a:noFill/>
              <a:miter lim="800000"/>
              <a:headEnd/>
              <a:tailEnd/>
            </a:ln>
          </p:spPr>
          <p:txBody>
            <a:bodyPr wrap="none">
              <a:spAutoFit/>
            </a:bodyPr>
            <a:lstStyle/>
            <a:p>
              <a:pPr eaLnBrk="0" hangingPunct="0"/>
              <a:r>
                <a:rPr lang="en-US" sz="1200" i="1">
                  <a:latin typeface="Calibri" pitchFamily="34" charset="0"/>
                </a:rPr>
                <a:t>Layer 4: Transport</a:t>
              </a:r>
            </a:p>
          </p:txBody>
        </p:sp>
      </p:grpSp>
      <p:grpSp>
        <p:nvGrpSpPr>
          <p:cNvPr id="47167" name="Group 63"/>
          <p:cNvGrpSpPr>
            <a:grpSpLocks/>
          </p:cNvGrpSpPr>
          <p:nvPr/>
        </p:nvGrpSpPr>
        <p:grpSpPr bwMode="auto">
          <a:xfrm>
            <a:off x="41275" y="4729163"/>
            <a:ext cx="6927850" cy="503237"/>
            <a:chOff x="42" y="2979"/>
            <a:chExt cx="4364" cy="317"/>
          </a:xfrm>
        </p:grpSpPr>
        <p:sp>
          <p:nvSpPr>
            <p:cNvPr id="47139" name="Rectangle 9"/>
            <p:cNvSpPr>
              <a:spLocks noChangeArrowheads="1"/>
            </p:cNvSpPr>
            <p:nvPr/>
          </p:nvSpPr>
          <p:spPr bwMode="auto">
            <a:xfrm>
              <a:off x="2335" y="3075"/>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sp>
          <p:nvSpPr>
            <p:cNvPr id="47140" name="Rectangle 10"/>
            <p:cNvSpPr>
              <a:spLocks noChangeArrowheads="1"/>
            </p:cNvSpPr>
            <p:nvPr/>
          </p:nvSpPr>
          <p:spPr bwMode="auto">
            <a:xfrm>
              <a:off x="3597" y="3075"/>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pic>
          <p:nvPicPr>
            <p:cNvPr id="47141" name="Picture 17" descr="hard_white_rectangle_box"/>
            <p:cNvPicPr>
              <a:picLocks noChangeArrowheads="1"/>
            </p:cNvPicPr>
            <p:nvPr/>
          </p:nvPicPr>
          <p:blipFill>
            <a:blip r:embed="rId3">
              <a:lum bright="-4000"/>
            </a:blip>
            <a:srcRect/>
            <a:stretch>
              <a:fillRect/>
            </a:stretch>
          </p:blipFill>
          <p:spPr bwMode="auto">
            <a:xfrm>
              <a:off x="2294" y="3037"/>
              <a:ext cx="864" cy="259"/>
            </a:xfrm>
            <a:prstGeom prst="rect">
              <a:avLst/>
            </a:prstGeom>
            <a:solidFill>
              <a:schemeClr val="accent1">
                <a:alpha val="74117"/>
              </a:schemeClr>
            </a:solidFill>
            <a:ln w="9525">
              <a:noFill/>
              <a:miter lim="800000"/>
              <a:headEnd/>
              <a:tailEnd/>
            </a:ln>
          </p:spPr>
        </p:pic>
        <p:sp>
          <p:nvSpPr>
            <p:cNvPr id="47142" name="Text Box 18"/>
            <p:cNvSpPr txBox="1">
              <a:spLocks noChangeArrowheads="1"/>
            </p:cNvSpPr>
            <p:nvPr/>
          </p:nvSpPr>
          <p:spPr bwMode="auto">
            <a:xfrm>
              <a:off x="2342" y="3065"/>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Ethernet</a:t>
              </a:r>
            </a:p>
          </p:txBody>
        </p:sp>
        <p:pic>
          <p:nvPicPr>
            <p:cNvPr id="47143" name="Picture 19" descr="hard_white_rectangle_box"/>
            <p:cNvPicPr>
              <a:picLocks noChangeArrowheads="1"/>
            </p:cNvPicPr>
            <p:nvPr/>
          </p:nvPicPr>
          <p:blipFill>
            <a:blip r:embed="rId3">
              <a:lum bright="-4000"/>
            </a:blip>
            <a:srcRect/>
            <a:stretch>
              <a:fillRect/>
            </a:stretch>
          </p:blipFill>
          <p:spPr bwMode="auto">
            <a:xfrm>
              <a:off x="3542" y="3037"/>
              <a:ext cx="864" cy="259"/>
            </a:xfrm>
            <a:prstGeom prst="rect">
              <a:avLst/>
            </a:prstGeom>
            <a:solidFill>
              <a:schemeClr val="accent1">
                <a:alpha val="74117"/>
              </a:schemeClr>
            </a:solidFill>
            <a:ln w="9525">
              <a:noFill/>
              <a:miter lim="800000"/>
              <a:headEnd/>
              <a:tailEnd/>
            </a:ln>
          </p:spPr>
        </p:pic>
        <p:sp>
          <p:nvSpPr>
            <p:cNvPr id="47144" name="Text Box 20"/>
            <p:cNvSpPr txBox="1">
              <a:spLocks noChangeArrowheads="1"/>
            </p:cNvSpPr>
            <p:nvPr/>
          </p:nvSpPr>
          <p:spPr bwMode="auto">
            <a:xfrm>
              <a:off x="3590" y="3065"/>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PPP</a:t>
              </a:r>
            </a:p>
          </p:txBody>
        </p:sp>
        <p:sp>
          <p:nvSpPr>
            <p:cNvPr id="47145" name="Rectangle 45"/>
            <p:cNvSpPr>
              <a:spLocks noChangeArrowheads="1"/>
            </p:cNvSpPr>
            <p:nvPr/>
          </p:nvSpPr>
          <p:spPr bwMode="auto">
            <a:xfrm>
              <a:off x="42" y="3075"/>
              <a:ext cx="828" cy="173"/>
            </a:xfrm>
            <a:prstGeom prst="rect">
              <a:avLst/>
            </a:prstGeom>
            <a:noFill/>
            <a:ln w="9525">
              <a:noFill/>
              <a:miter lim="800000"/>
              <a:headEnd/>
              <a:tailEnd/>
            </a:ln>
          </p:spPr>
          <p:txBody>
            <a:bodyPr wrap="none">
              <a:spAutoFit/>
            </a:bodyPr>
            <a:lstStyle/>
            <a:p>
              <a:pPr eaLnBrk="0" hangingPunct="0"/>
              <a:r>
                <a:rPr lang="en-US" sz="1200" i="1">
                  <a:latin typeface="Calibri" pitchFamily="34" charset="0"/>
                </a:rPr>
                <a:t>Layer 2: Data/Link</a:t>
              </a:r>
            </a:p>
          </p:txBody>
        </p:sp>
        <p:sp>
          <p:nvSpPr>
            <p:cNvPr id="47146" name="Text Box 48"/>
            <p:cNvSpPr txBox="1">
              <a:spLocks noChangeArrowheads="1"/>
            </p:cNvSpPr>
            <p:nvPr/>
          </p:nvSpPr>
          <p:spPr bwMode="auto">
            <a:xfrm>
              <a:off x="3170" y="2979"/>
              <a:ext cx="231" cy="231"/>
            </a:xfrm>
            <a:prstGeom prst="rect">
              <a:avLst/>
            </a:prstGeom>
            <a:noFill/>
            <a:ln w="9525">
              <a:noFill/>
              <a:miter lim="800000"/>
              <a:headEnd/>
              <a:tailEnd/>
            </a:ln>
          </p:spPr>
          <p:txBody>
            <a:bodyPr wrap="none">
              <a:spAutoFit/>
            </a:bodyPr>
            <a:lstStyle/>
            <a:p>
              <a:pPr eaLnBrk="0" hangingPunct="0"/>
              <a:r>
                <a:rPr lang="en-US" sz="1800" b="1" i="1">
                  <a:latin typeface="Calibri" pitchFamily="34" charset="0"/>
                </a:rPr>
                <a:t>...</a:t>
              </a:r>
            </a:p>
          </p:txBody>
        </p:sp>
      </p:grpSp>
      <p:grpSp>
        <p:nvGrpSpPr>
          <p:cNvPr id="47166" name="Group 62"/>
          <p:cNvGrpSpPr>
            <a:grpSpLocks/>
          </p:cNvGrpSpPr>
          <p:nvPr/>
        </p:nvGrpSpPr>
        <p:grpSpPr bwMode="auto">
          <a:xfrm>
            <a:off x="63500" y="5719763"/>
            <a:ext cx="7896225" cy="503237"/>
            <a:chOff x="56" y="3603"/>
            <a:chExt cx="4974" cy="317"/>
          </a:xfrm>
        </p:grpSpPr>
        <p:sp>
          <p:nvSpPr>
            <p:cNvPr id="47128" name="Rectangle 11"/>
            <p:cNvSpPr>
              <a:spLocks noChangeArrowheads="1"/>
            </p:cNvSpPr>
            <p:nvPr/>
          </p:nvSpPr>
          <p:spPr bwMode="auto">
            <a:xfrm>
              <a:off x="4214" y="3692"/>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sp>
          <p:nvSpPr>
            <p:cNvPr id="47129" name="Rectangle 12"/>
            <p:cNvSpPr>
              <a:spLocks noChangeArrowheads="1"/>
            </p:cNvSpPr>
            <p:nvPr/>
          </p:nvSpPr>
          <p:spPr bwMode="auto">
            <a:xfrm>
              <a:off x="2911" y="3692"/>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sp>
          <p:nvSpPr>
            <p:cNvPr id="47130" name="Rectangle 13"/>
            <p:cNvSpPr>
              <a:spLocks noChangeArrowheads="1"/>
            </p:cNvSpPr>
            <p:nvPr/>
          </p:nvSpPr>
          <p:spPr bwMode="auto">
            <a:xfrm>
              <a:off x="1814" y="3692"/>
              <a:ext cx="768" cy="192"/>
            </a:xfrm>
            <a:prstGeom prst="rect">
              <a:avLst/>
            </a:prstGeom>
            <a:solidFill>
              <a:schemeClr val="bg1"/>
            </a:solidFill>
            <a:ln w="9525">
              <a:solidFill>
                <a:schemeClr val="bg1"/>
              </a:solidFill>
              <a:miter lim="800000"/>
              <a:headEnd/>
              <a:tailEnd/>
            </a:ln>
          </p:spPr>
          <p:txBody>
            <a:bodyPr wrap="none" anchor="ctr"/>
            <a:lstStyle/>
            <a:p>
              <a:endParaRPr lang="en-US" sz="1800">
                <a:latin typeface="Calibri" pitchFamily="34" charset="0"/>
              </a:endParaRPr>
            </a:p>
          </p:txBody>
        </p:sp>
        <p:pic>
          <p:nvPicPr>
            <p:cNvPr id="47131" name="Picture 21" descr="hard_white_rectangle_box"/>
            <p:cNvPicPr>
              <a:picLocks noChangeArrowheads="1"/>
            </p:cNvPicPr>
            <p:nvPr/>
          </p:nvPicPr>
          <p:blipFill>
            <a:blip r:embed="rId3">
              <a:lum bright="-4000"/>
            </a:blip>
            <a:srcRect/>
            <a:stretch>
              <a:fillRect/>
            </a:stretch>
          </p:blipFill>
          <p:spPr bwMode="auto">
            <a:xfrm>
              <a:off x="1766" y="3661"/>
              <a:ext cx="864" cy="259"/>
            </a:xfrm>
            <a:prstGeom prst="rect">
              <a:avLst/>
            </a:prstGeom>
            <a:solidFill>
              <a:schemeClr val="accent1">
                <a:alpha val="74117"/>
              </a:schemeClr>
            </a:solidFill>
            <a:ln w="9525">
              <a:noFill/>
              <a:miter lim="800000"/>
              <a:headEnd/>
              <a:tailEnd/>
            </a:ln>
          </p:spPr>
        </p:pic>
        <p:sp>
          <p:nvSpPr>
            <p:cNvPr id="47132" name="Text Box 22"/>
            <p:cNvSpPr txBox="1">
              <a:spLocks noChangeArrowheads="1"/>
            </p:cNvSpPr>
            <p:nvPr/>
          </p:nvSpPr>
          <p:spPr bwMode="auto">
            <a:xfrm>
              <a:off x="1814" y="3689"/>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Copper</a:t>
              </a:r>
            </a:p>
          </p:txBody>
        </p:sp>
        <p:pic>
          <p:nvPicPr>
            <p:cNvPr id="47133" name="Picture 23" descr="hard_white_rectangle_box"/>
            <p:cNvPicPr>
              <a:picLocks noChangeArrowheads="1"/>
            </p:cNvPicPr>
            <p:nvPr/>
          </p:nvPicPr>
          <p:blipFill>
            <a:blip r:embed="rId3">
              <a:lum bright="-4000"/>
            </a:blip>
            <a:srcRect/>
            <a:stretch>
              <a:fillRect/>
            </a:stretch>
          </p:blipFill>
          <p:spPr bwMode="auto">
            <a:xfrm>
              <a:off x="2870" y="3661"/>
              <a:ext cx="864" cy="259"/>
            </a:xfrm>
            <a:prstGeom prst="rect">
              <a:avLst/>
            </a:prstGeom>
            <a:solidFill>
              <a:schemeClr val="accent1">
                <a:alpha val="74117"/>
              </a:schemeClr>
            </a:solidFill>
            <a:ln w="9525">
              <a:noFill/>
              <a:miter lim="800000"/>
              <a:headEnd/>
              <a:tailEnd/>
            </a:ln>
          </p:spPr>
        </p:pic>
        <p:sp>
          <p:nvSpPr>
            <p:cNvPr id="47134" name="Text Box 24"/>
            <p:cNvSpPr txBox="1">
              <a:spLocks noChangeArrowheads="1"/>
            </p:cNvSpPr>
            <p:nvPr/>
          </p:nvSpPr>
          <p:spPr bwMode="auto">
            <a:xfrm>
              <a:off x="2918" y="3689"/>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Fiber</a:t>
              </a:r>
            </a:p>
          </p:txBody>
        </p:sp>
        <p:pic>
          <p:nvPicPr>
            <p:cNvPr id="47135" name="Picture 25" descr="hard_white_rectangle_box"/>
            <p:cNvPicPr>
              <a:picLocks noChangeArrowheads="1"/>
            </p:cNvPicPr>
            <p:nvPr/>
          </p:nvPicPr>
          <p:blipFill>
            <a:blip r:embed="rId3">
              <a:lum bright="-4000"/>
            </a:blip>
            <a:srcRect/>
            <a:stretch>
              <a:fillRect/>
            </a:stretch>
          </p:blipFill>
          <p:spPr bwMode="auto">
            <a:xfrm>
              <a:off x="4166" y="3661"/>
              <a:ext cx="864" cy="259"/>
            </a:xfrm>
            <a:prstGeom prst="rect">
              <a:avLst/>
            </a:prstGeom>
            <a:solidFill>
              <a:schemeClr val="accent1">
                <a:alpha val="74117"/>
              </a:schemeClr>
            </a:solidFill>
            <a:ln w="9525">
              <a:noFill/>
              <a:miter lim="800000"/>
              <a:headEnd/>
              <a:tailEnd/>
            </a:ln>
          </p:spPr>
        </p:pic>
        <p:sp>
          <p:nvSpPr>
            <p:cNvPr id="47136" name="Text Box 26"/>
            <p:cNvSpPr txBox="1">
              <a:spLocks noChangeArrowheads="1"/>
            </p:cNvSpPr>
            <p:nvPr/>
          </p:nvSpPr>
          <p:spPr bwMode="auto">
            <a:xfrm>
              <a:off x="4214" y="3689"/>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Wireless</a:t>
              </a:r>
            </a:p>
          </p:txBody>
        </p:sp>
        <p:sp>
          <p:nvSpPr>
            <p:cNvPr id="47137" name="Rectangle 44"/>
            <p:cNvSpPr>
              <a:spLocks noChangeArrowheads="1"/>
            </p:cNvSpPr>
            <p:nvPr/>
          </p:nvSpPr>
          <p:spPr bwMode="auto">
            <a:xfrm>
              <a:off x="56" y="3603"/>
              <a:ext cx="758" cy="265"/>
            </a:xfrm>
            <a:prstGeom prst="rect">
              <a:avLst/>
            </a:prstGeom>
            <a:noFill/>
            <a:ln w="9525">
              <a:noFill/>
              <a:miter lim="800000"/>
              <a:headEnd/>
              <a:tailEnd/>
            </a:ln>
          </p:spPr>
          <p:txBody>
            <a:bodyPr wrap="none">
              <a:spAutoFit/>
            </a:bodyPr>
            <a:lstStyle/>
            <a:p>
              <a:pPr>
                <a:lnSpc>
                  <a:spcPct val="180000"/>
                </a:lnSpc>
              </a:pPr>
              <a:r>
                <a:rPr lang="en-US" sz="1200" i="1">
                  <a:latin typeface="Calibri" pitchFamily="34" charset="0"/>
                </a:rPr>
                <a:t>Layer 1: Physical</a:t>
              </a:r>
            </a:p>
          </p:txBody>
        </p:sp>
        <p:sp>
          <p:nvSpPr>
            <p:cNvPr id="47138" name="Text Box 49"/>
            <p:cNvSpPr txBox="1">
              <a:spLocks noChangeArrowheads="1"/>
            </p:cNvSpPr>
            <p:nvPr/>
          </p:nvSpPr>
          <p:spPr bwMode="auto">
            <a:xfrm>
              <a:off x="3842" y="3603"/>
              <a:ext cx="231" cy="231"/>
            </a:xfrm>
            <a:prstGeom prst="rect">
              <a:avLst/>
            </a:prstGeom>
            <a:noFill/>
            <a:ln w="9525">
              <a:noFill/>
              <a:miter lim="800000"/>
              <a:headEnd/>
              <a:tailEnd/>
            </a:ln>
          </p:spPr>
          <p:txBody>
            <a:bodyPr wrap="none">
              <a:spAutoFit/>
            </a:bodyPr>
            <a:lstStyle/>
            <a:p>
              <a:pPr eaLnBrk="0" hangingPunct="0"/>
              <a:r>
                <a:rPr lang="en-US" sz="1800" b="1" i="1">
                  <a:latin typeface="Calibri" pitchFamily="34" charset="0"/>
                </a:rPr>
                <a:t>...</a:t>
              </a:r>
            </a:p>
          </p:txBody>
        </p:sp>
      </p:grpSp>
      <p:sp>
        <p:nvSpPr>
          <p:cNvPr id="390200" name="Text Box 56"/>
          <p:cNvSpPr txBox="1">
            <a:spLocks noChangeArrowheads="1"/>
          </p:cNvSpPr>
          <p:nvPr/>
        </p:nvSpPr>
        <p:spPr bwMode="auto">
          <a:xfrm>
            <a:off x="6581775" y="3763963"/>
            <a:ext cx="2089150" cy="457200"/>
          </a:xfrm>
          <a:prstGeom prst="rect">
            <a:avLst/>
          </a:prstGeom>
          <a:noFill/>
          <a:ln w="9525">
            <a:noFill/>
            <a:miter lim="800000"/>
            <a:headEnd/>
            <a:tailEnd/>
          </a:ln>
        </p:spPr>
        <p:txBody>
          <a:bodyPr>
            <a:spAutoFit/>
          </a:bodyPr>
          <a:lstStyle/>
          <a:p>
            <a:r>
              <a:rPr lang="en-US" sz="1200">
                <a:latin typeface="Calibri" pitchFamily="34" charset="0"/>
              </a:rPr>
              <a:t>Current version is IPv4, but IPv6 is the future </a:t>
            </a:r>
          </a:p>
        </p:txBody>
      </p:sp>
      <p:sp>
        <p:nvSpPr>
          <p:cNvPr id="57" name="Slide Number Placeholder 56"/>
          <p:cNvSpPr>
            <a:spLocks noGrp="1"/>
          </p:cNvSpPr>
          <p:nvPr>
            <p:ph type="sldNum" sz="quarter" idx="12"/>
          </p:nvPr>
        </p:nvSpPr>
        <p:spPr/>
        <p:txBody>
          <a:bodyPr/>
          <a:lstStyle/>
          <a:p>
            <a:pPr>
              <a:defRPr/>
            </a:pPr>
            <a:fld id="{8E82B263-F987-4415-984D-17522138F477}" type="slidenum">
              <a:rPr lang="en-US"/>
              <a:pPr>
                <a:defRPr/>
              </a:pPr>
              <a:t>12</a:t>
            </a:fld>
            <a:endParaRPr lang="en-US"/>
          </a:p>
        </p:txBody>
      </p:sp>
      <p:grpSp>
        <p:nvGrpSpPr>
          <p:cNvPr id="47170" name="Group 66"/>
          <p:cNvGrpSpPr>
            <a:grpSpLocks/>
          </p:cNvGrpSpPr>
          <p:nvPr/>
        </p:nvGrpSpPr>
        <p:grpSpPr bwMode="auto">
          <a:xfrm>
            <a:off x="-387350" y="1793875"/>
            <a:ext cx="9413875" cy="450850"/>
            <a:chOff x="-228" y="1130"/>
            <a:chExt cx="5930" cy="284"/>
          </a:xfrm>
        </p:grpSpPr>
        <p:pic>
          <p:nvPicPr>
            <p:cNvPr id="47117" name="Picture 35" descr="hard_white_rectangle_box"/>
            <p:cNvPicPr preferRelativeResize="0">
              <a:picLocks noChangeArrowheads="1"/>
            </p:cNvPicPr>
            <p:nvPr/>
          </p:nvPicPr>
          <p:blipFill>
            <a:blip r:embed="rId3">
              <a:lum bright="-4000"/>
            </a:blip>
            <a:srcRect/>
            <a:stretch>
              <a:fillRect/>
            </a:stretch>
          </p:blipFill>
          <p:spPr bwMode="auto">
            <a:xfrm>
              <a:off x="3926" y="1155"/>
              <a:ext cx="864" cy="259"/>
            </a:xfrm>
            <a:prstGeom prst="rect">
              <a:avLst/>
            </a:prstGeom>
            <a:solidFill>
              <a:schemeClr val="accent1">
                <a:alpha val="74117"/>
              </a:schemeClr>
            </a:solidFill>
            <a:ln w="9525">
              <a:noFill/>
              <a:miter lim="800000"/>
              <a:headEnd/>
              <a:tailEnd/>
            </a:ln>
          </p:spPr>
        </p:pic>
        <p:sp>
          <p:nvSpPr>
            <p:cNvPr id="47118" name="Text Box 36"/>
            <p:cNvSpPr txBox="1">
              <a:spLocks noChangeArrowheads="1"/>
            </p:cNvSpPr>
            <p:nvPr/>
          </p:nvSpPr>
          <p:spPr bwMode="auto">
            <a:xfrm>
              <a:off x="3974" y="1183"/>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DNS</a:t>
              </a:r>
            </a:p>
          </p:txBody>
        </p:sp>
        <p:sp>
          <p:nvSpPr>
            <p:cNvPr id="47119" name="Rectangle 37"/>
            <p:cNvSpPr>
              <a:spLocks noChangeArrowheads="1"/>
            </p:cNvSpPr>
            <p:nvPr/>
          </p:nvSpPr>
          <p:spPr bwMode="auto">
            <a:xfrm>
              <a:off x="-228" y="1130"/>
              <a:ext cx="1488" cy="265"/>
            </a:xfrm>
            <a:prstGeom prst="rect">
              <a:avLst/>
            </a:prstGeom>
            <a:noFill/>
            <a:ln w="9525">
              <a:noFill/>
              <a:miter lim="800000"/>
              <a:headEnd/>
              <a:tailEnd/>
            </a:ln>
          </p:spPr>
          <p:txBody>
            <a:bodyPr>
              <a:spAutoFit/>
            </a:bodyPr>
            <a:lstStyle/>
            <a:p>
              <a:pPr algn="ctr">
                <a:lnSpc>
                  <a:spcPct val="180000"/>
                </a:lnSpc>
              </a:pPr>
              <a:r>
                <a:rPr lang="en-US" sz="1200" i="1">
                  <a:latin typeface="Calibri" pitchFamily="34" charset="0"/>
                </a:rPr>
                <a:t>Layer 5: Application</a:t>
              </a:r>
            </a:p>
          </p:txBody>
        </p:sp>
        <p:pic>
          <p:nvPicPr>
            <p:cNvPr id="47120" name="Picture 40" descr="hard_white_rectangle_box"/>
            <p:cNvPicPr preferRelativeResize="0">
              <a:picLocks noChangeArrowheads="1"/>
            </p:cNvPicPr>
            <p:nvPr/>
          </p:nvPicPr>
          <p:blipFill>
            <a:blip r:embed="rId3">
              <a:lum bright="-4000"/>
            </a:blip>
            <a:srcRect/>
            <a:stretch>
              <a:fillRect/>
            </a:stretch>
          </p:blipFill>
          <p:spPr bwMode="auto">
            <a:xfrm>
              <a:off x="4838" y="1155"/>
              <a:ext cx="864" cy="259"/>
            </a:xfrm>
            <a:prstGeom prst="rect">
              <a:avLst/>
            </a:prstGeom>
            <a:solidFill>
              <a:schemeClr val="accent1">
                <a:alpha val="74117"/>
              </a:schemeClr>
            </a:solidFill>
            <a:ln w="9525">
              <a:noFill/>
              <a:miter lim="800000"/>
              <a:headEnd/>
              <a:tailEnd/>
            </a:ln>
          </p:spPr>
        </p:pic>
        <p:sp>
          <p:nvSpPr>
            <p:cNvPr id="47121" name="Text Box 41"/>
            <p:cNvSpPr txBox="1">
              <a:spLocks noChangeArrowheads="1"/>
            </p:cNvSpPr>
            <p:nvPr/>
          </p:nvSpPr>
          <p:spPr bwMode="auto">
            <a:xfrm>
              <a:off x="4886" y="1183"/>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DHCP</a:t>
              </a:r>
            </a:p>
          </p:txBody>
        </p:sp>
        <p:pic>
          <p:nvPicPr>
            <p:cNvPr id="47122" name="Picture 42" descr="hard_white_rectangle_box"/>
            <p:cNvPicPr preferRelativeResize="0">
              <a:picLocks noChangeArrowheads="1"/>
            </p:cNvPicPr>
            <p:nvPr/>
          </p:nvPicPr>
          <p:blipFill>
            <a:blip r:embed="rId3">
              <a:lum bright="-4000"/>
            </a:blip>
            <a:srcRect/>
            <a:stretch>
              <a:fillRect/>
            </a:stretch>
          </p:blipFill>
          <p:spPr bwMode="auto">
            <a:xfrm>
              <a:off x="1190" y="1155"/>
              <a:ext cx="864" cy="259"/>
            </a:xfrm>
            <a:prstGeom prst="rect">
              <a:avLst/>
            </a:prstGeom>
            <a:solidFill>
              <a:schemeClr val="accent1">
                <a:alpha val="74117"/>
              </a:schemeClr>
            </a:solidFill>
            <a:ln w="9525">
              <a:noFill/>
              <a:miter lim="800000"/>
              <a:headEnd/>
              <a:tailEnd/>
            </a:ln>
          </p:spPr>
        </p:pic>
        <p:sp>
          <p:nvSpPr>
            <p:cNvPr id="47123" name="Text Box 43"/>
            <p:cNvSpPr txBox="1">
              <a:spLocks noChangeArrowheads="1"/>
            </p:cNvSpPr>
            <p:nvPr/>
          </p:nvSpPr>
          <p:spPr bwMode="auto">
            <a:xfrm>
              <a:off x="1238" y="1183"/>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HTTP</a:t>
              </a:r>
            </a:p>
          </p:txBody>
        </p:sp>
        <p:pic>
          <p:nvPicPr>
            <p:cNvPr id="47124" name="Picture 35" descr="hard_white_rectangle_box"/>
            <p:cNvPicPr preferRelativeResize="0">
              <a:picLocks noChangeArrowheads="1"/>
            </p:cNvPicPr>
            <p:nvPr/>
          </p:nvPicPr>
          <p:blipFill>
            <a:blip r:embed="rId3">
              <a:lum bright="-4000"/>
            </a:blip>
            <a:srcRect/>
            <a:stretch>
              <a:fillRect/>
            </a:stretch>
          </p:blipFill>
          <p:spPr bwMode="auto">
            <a:xfrm>
              <a:off x="2102" y="1155"/>
              <a:ext cx="864" cy="259"/>
            </a:xfrm>
            <a:prstGeom prst="rect">
              <a:avLst/>
            </a:prstGeom>
            <a:solidFill>
              <a:schemeClr val="accent1">
                <a:alpha val="74117"/>
              </a:schemeClr>
            </a:solidFill>
            <a:ln w="9525">
              <a:noFill/>
              <a:miter lim="800000"/>
              <a:headEnd/>
              <a:tailEnd/>
            </a:ln>
          </p:spPr>
        </p:pic>
        <p:sp>
          <p:nvSpPr>
            <p:cNvPr id="47125" name="Text Box 36"/>
            <p:cNvSpPr txBox="1">
              <a:spLocks noChangeArrowheads="1"/>
            </p:cNvSpPr>
            <p:nvPr/>
          </p:nvSpPr>
          <p:spPr bwMode="auto">
            <a:xfrm>
              <a:off x="2150" y="1183"/>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SIP</a:t>
              </a:r>
            </a:p>
          </p:txBody>
        </p:sp>
        <p:pic>
          <p:nvPicPr>
            <p:cNvPr id="47126" name="Picture 35" descr="hard_white_rectangle_box"/>
            <p:cNvPicPr preferRelativeResize="0">
              <a:picLocks noChangeArrowheads="1"/>
            </p:cNvPicPr>
            <p:nvPr/>
          </p:nvPicPr>
          <p:blipFill>
            <a:blip r:embed="rId3">
              <a:lum bright="-4000"/>
            </a:blip>
            <a:srcRect/>
            <a:stretch>
              <a:fillRect/>
            </a:stretch>
          </p:blipFill>
          <p:spPr bwMode="auto">
            <a:xfrm>
              <a:off x="3014" y="1155"/>
              <a:ext cx="864" cy="259"/>
            </a:xfrm>
            <a:prstGeom prst="rect">
              <a:avLst/>
            </a:prstGeom>
            <a:solidFill>
              <a:schemeClr val="accent1">
                <a:alpha val="74117"/>
              </a:schemeClr>
            </a:solidFill>
            <a:ln w="9525">
              <a:noFill/>
              <a:miter lim="800000"/>
              <a:headEnd/>
              <a:tailEnd/>
            </a:ln>
          </p:spPr>
        </p:pic>
        <p:sp>
          <p:nvSpPr>
            <p:cNvPr id="47127" name="Text Box 36"/>
            <p:cNvSpPr txBox="1">
              <a:spLocks noChangeArrowheads="1"/>
            </p:cNvSpPr>
            <p:nvPr/>
          </p:nvSpPr>
          <p:spPr bwMode="auto">
            <a:xfrm>
              <a:off x="3062" y="1183"/>
              <a:ext cx="768" cy="202"/>
            </a:xfrm>
            <a:prstGeom prst="rect">
              <a:avLst/>
            </a:prstGeom>
            <a:noFill/>
            <a:ln w="9525">
              <a:noFill/>
              <a:miter lim="800000"/>
              <a:headEnd type="none" w="sm" len="med"/>
              <a:tailEnd type="none" w="sm" len="med"/>
            </a:ln>
          </p:spPr>
          <p:txBody>
            <a:bodyPr>
              <a:spAutoFit/>
            </a:bodyPr>
            <a:lstStyle/>
            <a:p>
              <a:pPr algn="ctr">
                <a:spcBef>
                  <a:spcPct val="50000"/>
                </a:spcBef>
              </a:pPr>
              <a:r>
                <a:rPr lang="en-US" sz="1500" b="1">
                  <a:latin typeface="Tahoma" pitchFamily="34" charset="0"/>
                </a:rPr>
                <a:t>RTP</a:t>
              </a:r>
            </a:p>
          </p:txBody>
        </p:sp>
      </p:grpSp>
      <p:sp>
        <p:nvSpPr>
          <p:cNvPr id="58" name="Rounded Rectangle 57"/>
          <p:cNvSpPr/>
          <p:nvPr/>
        </p:nvSpPr>
        <p:spPr>
          <a:xfrm>
            <a:off x="1889125" y="1003300"/>
            <a:ext cx="7162800" cy="508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15" name="TextBox 58"/>
          <p:cNvSpPr txBox="1">
            <a:spLocks noChangeArrowheads="1"/>
          </p:cNvSpPr>
          <p:nvPr/>
        </p:nvSpPr>
        <p:spPr bwMode="auto">
          <a:xfrm>
            <a:off x="1974850" y="1047750"/>
            <a:ext cx="6975475" cy="400050"/>
          </a:xfrm>
          <a:prstGeom prst="rect">
            <a:avLst/>
          </a:prstGeom>
          <a:noFill/>
          <a:ln w="9525">
            <a:noFill/>
            <a:miter lim="800000"/>
            <a:headEnd/>
            <a:tailEnd/>
          </a:ln>
        </p:spPr>
        <p:txBody>
          <a:bodyPr>
            <a:spAutoFit/>
          </a:bodyPr>
          <a:lstStyle/>
          <a:p>
            <a:pPr algn="ctr"/>
            <a:r>
              <a:rPr lang="en-US" sz="2000">
                <a:solidFill>
                  <a:schemeClr val="bg1"/>
                </a:solidFill>
              </a:rPr>
              <a:t>Applications are not standardized but use other standards*</a:t>
            </a:r>
          </a:p>
        </p:txBody>
      </p:sp>
      <p:sp>
        <p:nvSpPr>
          <p:cNvPr id="47116" name="TextBox 59"/>
          <p:cNvSpPr txBox="1">
            <a:spLocks noChangeArrowheads="1"/>
          </p:cNvSpPr>
          <p:nvPr/>
        </p:nvSpPr>
        <p:spPr bwMode="auto">
          <a:xfrm>
            <a:off x="457200" y="6292850"/>
            <a:ext cx="7823200" cy="338138"/>
          </a:xfrm>
          <a:prstGeom prst="rect">
            <a:avLst/>
          </a:prstGeom>
          <a:noFill/>
          <a:ln w="9525">
            <a:noFill/>
            <a:miter lim="800000"/>
            <a:headEnd/>
            <a:tailEnd/>
          </a:ln>
        </p:spPr>
        <p:txBody>
          <a:bodyPr>
            <a:spAutoFit/>
          </a:bodyPr>
          <a:lstStyle/>
          <a:p>
            <a:r>
              <a:rPr lang="en-US" sz="1600"/>
              <a:t>*Languages (W3C), data formats, metadata, etc. API’s are NOT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0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p:bldP spid="390200"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p:cNvSpPr>
          <p:nvPr>
            <p:ph type="ctrTitle"/>
          </p:nvPr>
        </p:nvSpPr>
        <p:spPr>
          <a:xfrm>
            <a:off x="685800" y="2286000"/>
            <a:ext cx="7772400" cy="1143000"/>
          </a:xfrm>
        </p:spPr>
        <p:txBody>
          <a:bodyPr/>
          <a:lstStyle/>
          <a:p>
            <a:pPr eaLnBrk="1" hangingPunct="1"/>
            <a:r>
              <a:rPr lang="en-US" smtClean="0">
                <a:ea typeface="ＭＳ Ｐゴシック"/>
                <a:cs typeface="ＭＳ Ｐゴシック"/>
              </a:rPr>
              <a:t>RFC 3261</a:t>
            </a:r>
          </a:p>
        </p:txBody>
      </p:sp>
      <p:sp>
        <p:nvSpPr>
          <p:cNvPr id="43010" name="Rectangle 3"/>
          <p:cNvSpPr>
            <a:spLocks noGrp="1"/>
          </p:cNvSpPr>
          <p:nvPr>
            <p:ph type="subTitle" idx="1"/>
          </p:nvPr>
        </p:nvSpPr>
        <p:spPr/>
        <p:txBody>
          <a:bodyPr/>
          <a:lstStyle/>
          <a:p>
            <a:pPr eaLnBrk="1" hangingPunct="1"/>
            <a:r>
              <a:rPr lang="en-US" smtClean="0">
                <a:solidFill>
                  <a:schemeClr val="tx1"/>
                </a:solidFill>
                <a:ea typeface="ＭＳ Ｐゴシック"/>
                <a:cs typeface="ＭＳ Ｐゴシック"/>
              </a:rPr>
              <a:t>Session Initiation Protocol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p:cNvSpPr>
          <p:nvPr>
            <p:ph type="title"/>
          </p:nvPr>
        </p:nvSpPr>
        <p:spPr>
          <a:xfrm>
            <a:off x="457200" y="-76200"/>
            <a:ext cx="8229600" cy="1143000"/>
          </a:xfrm>
        </p:spPr>
        <p:txBody>
          <a:bodyPr rtlCol="0">
            <a:normAutofit/>
          </a:bodyPr>
          <a:lstStyle/>
          <a:p>
            <a:pPr eaLnBrk="1" fontAlgn="auto" hangingPunct="1">
              <a:spcAft>
                <a:spcPts val="0"/>
              </a:spcAft>
              <a:defRPr/>
            </a:pPr>
            <a:r>
              <a:rPr lang="en-US" sz="3600" dirty="0">
                <a:effectLst>
                  <a:outerShdw blurRad="38100" dist="38100" dir="2700000" algn="tl">
                    <a:srgbClr val="DDDDDD"/>
                  </a:outerShdw>
                </a:effectLst>
                <a:ea typeface="+mj-ea"/>
                <a:cs typeface="+mj-cs"/>
              </a:rPr>
              <a:t>Session Initiation Protocol Overview</a:t>
            </a:r>
          </a:p>
        </p:txBody>
      </p:sp>
      <p:sp>
        <p:nvSpPr>
          <p:cNvPr id="150531" name="Rectangle 3"/>
          <p:cNvSpPr>
            <a:spLocks noGrp="1"/>
          </p:cNvSpPr>
          <p:nvPr>
            <p:ph type="body" idx="1"/>
          </p:nvPr>
        </p:nvSpPr>
        <p:spPr>
          <a:xfrm>
            <a:off x="838200" y="1066800"/>
            <a:ext cx="7772400" cy="5456238"/>
          </a:xfrm>
        </p:spPr>
        <p:txBody>
          <a:bodyPr/>
          <a:lstStyle/>
          <a:p>
            <a:pPr defTabSz="914400" eaLnBrk="1" hangingPunct="1">
              <a:lnSpc>
                <a:spcPct val="90000"/>
              </a:lnSpc>
            </a:pPr>
            <a:r>
              <a:rPr lang="en-US" sz="2400" dirty="0" smtClean="0">
                <a:ea typeface="ＭＳ Ｐゴシック"/>
                <a:cs typeface="ＭＳ Ｐゴシック"/>
              </a:rPr>
              <a:t>Application Layer Signaling Protocol</a:t>
            </a:r>
          </a:p>
          <a:p>
            <a:pPr defTabSz="914400" eaLnBrk="1" hangingPunct="1">
              <a:lnSpc>
                <a:spcPct val="90000"/>
              </a:lnSpc>
            </a:pPr>
            <a:r>
              <a:rPr lang="en-US" sz="2400" dirty="0" smtClean="0">
                <a:ea typeface="ＭＳ Ｐゴシック"/>
                <a:cs typeface="ＭＳ Ｐゴシック"/>
              </a:rPr>
              <a:t>“Rendezvous” Protocol</a:t>
            </a:r>
          </a:p>
          <a:p>
            <a:pPr lvl="1" defTabSz="914400" eaLnBrk="1" hangingPunct="1">
              <a:lnSpc>
                <a:spcPct val="90000"/>
              </a:lnSpc>
            </a:pPr>
            <a:r>
              <a:rPr lang="en-US" sz="2000" dirty="0" smtClean="0">
                <a:ea typeface="ＭＳ Ｐゴシック"/>
              </a:rPr>
              <a:t>Used to establish, modify, and terminate multimedia sessions</a:t>
            </a:r>
          </a:p>
          <a:p>
            <a:pPr defTabSz="914400" eaLnBrk="1" hangingPunct="1">
              <a:lnSpc>
                <a:spcPct val="90000"/>
              </a:lnSpc>
            </a:pPr>
            <a:r>
              <a:rPr lang="en-US" sz="2400" dirty="0" smtClean="0">
                <a:ea typeface="ＭＳ Ｐゴシック"/>
                <a:cs typeface="ＭＳ Ｐゴシック"/>
              </a:rPr>
              <a:t>Part of Internet Multimedia Architecture</a:t>
            </a:r>
          </a:p>
          <a:p>
            <a:pPr defTabSz="914400" eaLnBrk="1" hangingPunct="1">
              <a:lnSpc>
                <a:spcPct val="90000"/>
              </a:lnSpc>
            </a:pPr>
            <a:r>
              <a:rPr lang="en-US" sz="2400" dirty="0" smtClean="0">
                <a:ea typeface="ＭＳ Ｐゴシック"/>
                <a:cs typeface="ＭＳ Ｐゴシック"/>
              </a:rPr>
              <a:t>Can use a variety of transports</a:t>
            </a:r>
          </a:p>
          <a:p>
            <a:pPr lvl="1" defTabSz="914400" eaLnBrk="1" hangingPunct="1">
              <a:lnSpc>
                <a:spcPct val="90000"/>
              </a:lnSpc>
            </a:pPr>
            <a:r>
              <a:rPr lang="en-US" sz="2000" dirty="0" smtClean="0">
                <a:ea typeface="ＭＳ Ｐゴシック"/>
              </a:rPr>
              <a:t>UDP, TCP, TLS, SCTP, etc.</a:t>
            </a:r>
          </a:p>
          <a:p>
            <a:pPr defTabSz="914400" eaLnBrk="1" hangingPunct="1">
              <a:lnSpc>
                <a:spcPct val="90000"/>
              </a:lnSpc>
            </a:pPr>
            <a:r>
              <a:rPr lang="en-US" sz="2400" dirty="0" smtClean="0">
                <a:ea typeface="ＭＳ Ｐゴシック"/>
                <a:cs typeface="ＭＳ Ｐゴシック"/>
              </a:rPr>
              <a:t>Was initially based on HTTP (Web)</a:t>
            </a:r>
          </a:p>
          <a:p>
            <a:pPr lvl="1" defTabSz="914400" eaLnBrk="1" hangingPunct="1">
              <a:lnSpc>
                <a:spcPct val="90000"/>
              </a:lnSpc>
            </a:pPr>
            <a:r>
              <a:rPr lang="en-US" sz="2000" dirty="0" smtClean="0">
                <a:ea typeface="ＭＳ Ｐゴシック"/>
              </a:rPr>
              <a:t>Similar text-based structure</a:t>
            </a:r>
          </a:p>
          <a:p>
            <a:pPr lvl="1" defTabSz="914400" eaLnBrk="1" hangingPunct="1">
              <a:lnSpc>
                <a:spcPct val="90000"/>
              </a:lnSpc>
            </a:pPr>
            <a:r>
              <a:rPr lang="en-US" sz="2000" dirty="0" smtClean="0">
                <a:ea typeface="ＭＳ Ｐゴシック"/>
              </a:rPr>
              <a:t>Uses </a:t>
            </a:r>
            <a:r>
              <a:rPr lang="en-US" sz="2000" dirty="0" err="1" smtClean="0">
                <a:ea typeface="ＭＳ Ｐゴシック"/>
              </a:rPr>
              <a:t>URIs</a:t>
            </a:r>
            <a:r>
              <a:rPr lang="en-US" sz="2000" dirty="0" smtClean="0">
                <a:ea typeface="ＭＳ Ｐゴシック"/>
              </a:rPr>
              <a:t> (Uniform Resource Indicators)</a:t>
            </a:r>
          </a:p>
          <a:p>
            <a:pPr defTabSz="914400" eaLnBrk="1" hangingPunct="1">
              <a:lnSpc>
                <a:spcPct val="90000"/>
              </a:lnSpc>
            </a:pPr>
            <a:r>
              <a:rPr lang="en-US" sz="2400" dirty="0" smtClean="0">
                <a:ea typeface="ＭＳ Ｐゴシック"/>
                <a:cs typeface="ＭＳ Ｐゴシック"/>
              </a:rPr>
              <a:t>Applications include (but not limited to):</a:t>
            </a:r>
          </a:p>
          <a:p>
            <a:pPr lvl="1" defTabSz="914400" eaLnBrk="1" hangingPunct="1">
              <a:lnSpc>
                <a:spcPct val="90000"/>
              </a:lnSpc>
            </a:pPr>
            <a:r>
              <a:rPr lang="en-US" sz="2000" dirty="0" smtClean="0">
                <a:ea typeface="ＭＳ Ｐゴシック"/>
              </a:rPr>
              <a:t> Voice, video, gaming, instant messaging, presence, call control, etc.</a:t>
            </a:r>
          </a:p>
          <a:p>
            <a:pPr defTabSz="914400" eaLnBrk="1" hangingPunct="1">
              <a:lnSpc>
                <a:spcPct val="90000"/>
              </a:lnSpc>
            </a:pPr>
            <a:endParaRPr lang="en-US" sz="2400" dirty="0" smtClean="0">
              <a:ea typeface="ＭＳ Ｐゴシック"/>
              <a:cs typeface="ＭＳ Ｐゴシック"/>
            </a:endParaRPr>
          </a:p>
          <a:p>
            <a:pPr defTabSz="914400" eaLnBrk="1" hangingPunct="1">
              <a:lnSpc>
                <a:spcPct val="90000"/>
              </a:lnSpc>
            </a:pPr>
            <a:endParaRPr lang="en-US" sz="2400" dirty="0" smtClean="0">
              <a:solidFill>
                <a:srgbClr val="5F5F5F"/>
              </a:solidFill>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CB82AC16-607E-432B-8F94-C36F71F7480E}" type="slidenum">
              <a:rPr lang="en-US"/>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53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0531">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53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0531">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0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150531"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p:cNvSpPr>
          <p:nvPr>
            <p:ph type="title"/>
          </p:nvPr>
        </p:nvSpPr>
        <p:spPr>
          <a:xfrm>
            <a:off x="457200" y="274638"/>
            <a:ext cx="8229600" cy="944562"/>
          </a:xfrm>
        </p:spPr>
        <p:txBody>
          <a:bodyPr/>
          <a:lstStyle/>
          <a:p>
            <a:pPr eaLnBrk="1" hangingPunct="1"/>
            <a:r>
              <a:rPr lang="en-US" smtClean="0">
                <a:ea typeface="ＭＳ Ｐゴシック"/>
                <a:cs typeface="ＭＳ Ｐゴシック"/>
              </a:rPr>
              <a:t>A Short History of SIP</a:t>
            </a:r>
          </a:p>
        </p:txBody>
      </p:sp>
      <p:sp>
        <p:nvSpPr>
          <p:cNvPr id="154627" name="Rectangle 3"/>
          <p:cNvSpPr>
            <a:spLocks noGrp="1"/>
          </p:cNvSpPr>
          <p:nvPr>
            <p:ph type="body" idx="1"/>
          </p:nvPr>
        </p:nvSpPr>
        <p:spPr>
          <a:xfrm>
            <a:off x="877888" y="1219200"/>
            <a:ext cx="7732712" cy="5645150"/>
          </a:xfrm>
        </p:spPr>
        <p:txBody>
          <a:bodyPr/>
          <a:lstStyle/>
          <a:p>
            <a:pPr defTabSz="914400" eaLnBrk="1" hangingPunct="1">
              <a:lnSpc>
                <a:spcPct val="90000"/>
              </a:lnSpc>
            </a:pPr>
            <a:r>
              <a:rPr lang="en-US" sz="2000" smtClean="0">
                <a:ea typeface="ＭＳ Ｐゴシック"/>
                <a:cs typeface="ＭＳ Ｐゴシック"/>
              </a:rPr>
              <a:t>Internet Engineering Task Force (IETF) protocol </a:t>
            </a:r>
          </a:p>
          <a:p>
            <a:pPr defTabSz="914400" eaLnBrk="1" hangingPunct="1">
              <a:lnSpc>
                <a:spcPct val="90000"/>
              </a:lnSpc>
            </a:pPr>
            <a:r>
              <a:rPr lang="en-US" sz="2000" smtClean="0">
                <a:ea typeface="ＭＳ Ｐゴシック"/>
                <a:cs typeface="ＭＳ Ｐゴシック"/>
              </a:rPr>
              <a:t>Inventors: M. Handley, H. Schulzrinne, E. Schooler, and J. Rosenberg</a:t>
            </a:r>
          </a:p>
          <a:p>
            <a:pPr lvl="1" defTabSz="914400" eaLnBrk="1" hangingPunct="1">
              <a:lnSpc>
                <a:spcPct val="90000"/>
              </a:lnSpc>
            </a:pPr>
            <a:r>
              <a:rPr lang="en-US" sz="1800" smtClean="0">
                <a:ea typeface="ＭＳ Ｐゴシック"/>
              </a:rPr>
              <a:t>Merger of two proposals Simple Conferencing Invitation Protocol and Session Initiation Protocol in 1996</a:t>
            </a:r>
          </a:p>
          <a:p>
            <a:pPr defTabSz="914400" eaLnBrk="1" hangingPunct="1">
              <a:lnSpc>
                <a:spcPct val="90000"/>
              </a:lnSpc>
            </a:pPr>
            <a:r>
              <a:rPr lang="en-US" sz="2000" smtClean="0">
                <a:ea typeface="ＭＳ Ｐゴシック"/>
                <a:cs typeface="ＭＳ Ｐゴシック"/>
              </a:rPr>
              <a:t>Became “Proposed Standard” and RFC 2543 in 1999 in MMUSIC WG.</a:t>
            </a:r>
          </a:p>
          <a:p>
            <a:pPr defTabSz="914400" eaLnBrk="1" hangingPunct="1">
              <a:lnSpc>
                <a:spcPct val="90000"/>
              </a:lnSpc>
            </a:pPr>
            <a:r>
              <a:rPr lang="en-US" sz="2000" smtClean="0">
                <a:ea typeface="ＭＳ Ｐゴシック"/>
                <a:cs typeface="ＭＳ Ｐゴシック"/>
              </a:rPr>
              <a:t>Separate SIP WG established in 1999.</a:t>
            </a:r>
          </a:p>
          <a:p>
            <a:pPr defTabSz="914400" eaLnBrk="1" hangingPunct="1">
              <a:lnSpc>
                <a:spcPct val="90000"/>
              </a:lnSpc>
            </a:pPr>
            <a:r>
              <a:rPr lang="en-US" sz="2000" smtClean="0">
                <a:ea typeface="ＭＳ Ｐゴシック"/>
                <a:cs typeface="ＭＳ Ｐゴシック"/>
              </a:rPr>
              <a:t>Now new SIPPING (applications) and SIMPLE (presence and instant messaging) WGs using SIP.</a:t>
            </a:r>
          </a:p>
          <a:p>
            <a:pPr defTabSz="914400" eaLnBrk="1" hangingPunct="1">
              <a:lnSpc>
                <a:spcPct val="90000"/>
              </a:lnSpc>
            </a:pPr>
            <a:r>
              <a:rPr lang="en-US" sz="2000" smtClean="0">
                <a:ea typeface="ＭＳ Ｐゴシック"/>
                <a:cs typeface="ＭＳ Ｐゴシック"/>
              </a:rPr>
              <a:t>RFC2543bis-09 I-D became RFC 3261 in 2002 </a:t>
            </a:r>
          </a:p>
          <a:p>
            <a:pPr lvl="1" defTabSz="914400" eaLnBrk="1" hangingPunct="1">
              <a:lnSpc>
                <a:spcPct val="90000"/>
              </a:lnSpc>
            </a:pPr>
            <a:r>
              <a:rPr lang="en-US" sz="1800" smtClean="0">
                <a:ea typeface="ＭＳ Ｐゴシック"/>
              </a:rPr>
              <a:t>Added four new authors: G. Camarillo, A. Johnston, J. Peterson, and R. Sparks.</a:t>
            </a:r>
          </a:p>
          <a:p>
            <a:pPr lvl="1" defTabSz="914400" eaLnBrk="1" hangingPunct="1">
              <a:lnSpc>
                <a:spcPct val="90000"/>
              </a:lnSpc>
            </a:pPr>
            <a:r>
              <a:rPr lang="en-US" sz="1800" smtClean="0">
                <a:ea typeface="ＭＳ Ｐゴシック"/>
              </a:rPr>
              <a:t>Entire spec rewritten for clarity, but some new features</a:t>
            </a:r>
          </a:p>
          <a:p>
            <a:pPr lvl="1" defTabSz="914400" eaLnBrk="1" hangingPunct="1">
              <a:lnSpc>
                <a:spcPct val="90000"/>
              </a:lnSpc>
            </a:pPr>
            <a:r>
              <a:rPr lang="en-US" sz="1800" smtClean="0">
                <a:ea typeface="ＭＳ Ｐゴシック"/>
              </a:rPr>
              <a:t>Mostly backwards compatible with RFC 2543</a:t>
            </a:r>
          </a:p>
          <a:p>
            <a:pPr defTabSz="914400" eaLnBrk="1" hangingPunct="1">
              <a:lnSpc>
                <a:spcPct val="90000"/>
              </a:lnSpc>
            </a:pPr>
            <a:r>
              <a:rPr lang="en-US" sz="2000" smtClean="0">
                <a:ea typeface="ＭＳ Ｐゴシック"/>
                <a:cs typeface="ＭＳ Ｐゴシック"/>
              </a:rPr>
              <a:t>Many other SIP extensions published as RFCs.</a:t>
            </a:r>
          </a:p>
          <a:p>
            <a:pPr defTabSz="914400" eaLnBrk="1" hangingPunct="1">
              <a:lnSpc>
                <a:spcPct val="90000"/>
              </a:lnSpc>
            </a:pPr>
            <a:endParaRPr lang="en-US" sz="2000" smtClean="0">
              <a:ea typeface="ＭＳ Ｐゴシック"/>
              <a:cs typeface="ＭＳ Ｐゴシック"/>
            </a:endParaRPr>
          </a:p>
          <a:p>
            <a:pPr defTabSz="914400" eaLnBrk="1" hangingPunct="1">
              <a:lnSpc>
                <a:spcPct val="90000"/>
              </a:lnSpc>
            </a:pPr>
            <a:endParaRPr lang="en-US" sz="2400" smtClean="0">
              <a:solidFill>
                <a:srgbClr val="5F5F5F"/>
              </a:solidFill>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A782AD0E-92FE-4BDF-B769-74CBDDF0042F}" type="slidenum">
              <a:rPr lang="en-US"/>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4627">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4627">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4627">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462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4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p:bldP spid="154627"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403225"/>
          </a:xfrm>
        </p:spPr>
        <p:txBody>
          <a:bodyPr/>
          <a:lstStyle/>
          <a:p>
            <a:pPr eaLnBrk="1" hangingPunct="1"/>
            <a:r>
              <a:rPr lang="en-US" sz="3200" smtClean="0">
                <a:ea typeface="ＭＳ Ｐゴシック"/>
                <a:cs typeface="ＭＳ Ｐゴシック"/>
              </a:rPr>
              <a:t>SIP timeline</a:t>
            </a:r>
          </a:p>
        </p:txBody>
      </p:sp>
      <p:sp>
        <p:nvSpPr>
          <p:cNvPr id="3" name="Slide Number Placeholder 2"/>
          <p:cNvSpPr>
            <a:spLocks noGrp="1"/>
          </p:cNvSpPr>
          <p:nvPr>
            <p:ph type="sldNum" sz="quarter" idx="12"/>
          </p:nvPr>
        </p:nvSpPr>
        <p:spPr>
          <a:xfrm>
            <a:off x="6900863" y="6356350"/>
            <a:ext cx="2133600" cy="365125"/>
          </a:xfrm>
        </p:spPr>
        <p:txBody>
          <a:bodyPr/>
          <a:lstStyle/>
          <a:p>
            <a:pPr>
              <a:defRPr/>
            </a:pPr>
            <a:fld id="{5F365C56-A172-404B-B258-C510D4B22540}" type="slidenum">
              <a:rPr lang="en-US"/>
              <a:pPr>
                <a:defRPr/>
              </a:pPr>
              <a:t>16</a:t>
            </a:fld>
            <a:endParaRPr lang="en-US"/>
          </a:p>
        </p:txBody>
      </p:sp>
      <p:sp>
        <p:nvSpPr>
          <p:cNvPr id="51203" name="TextBox 3"/>
          <p:cNvSpPr txBox="1">
            <a:spLocks noChangeArrowheads="1"/>
          </p:cNvSpPr>
          <p:nvPr/>
        </p:nvSpPr>
        <p:spPr bwMode="auto">
          <a:xfrm>
            <a:off x="939800" y="6356350"/>
            <a:ext cx="7848600" cy="336550"/>
          </a:xfrm>
          <a:prstGeom prst="rect">
            <a:avLst/>
          </a:prstGeom>
          <a:noFill/>
          <a:ln w="9525">
            <a:noFill/>
            <a:miter lim="800000"/>
            <a:headEnd/>
            <a:tailEnd/>
          </a:ln>
        </p:spPr>
        <p:txBody>
          <a:bodyPr>
            <a:spAutoFit/>
          </a:bodyPr>
          <a:lstStyle/>
          <a:p>
            <a:r>
              <a:rPr lang="en-US" sz="1600">
                <a:latin typeface="Calibri" pitchFamily="34" charset="0"/>
              </a:rPr>
              <a:t>J. Ott: “A Short History of SIP”, http://www.cs.columbia.edu/sip/talks/sip-short-history.pdf</a:t>
            </a:r>
          </a:p>
        </p:txBody>
      </p:sp>
      <p:grpSp>
        <p:nvGrpSpPr>
          <p:cNvPr id="51204" name="Group 106"/>
          <p:cNvGrpSpPr>
            <a:grpSpLocks/>
          </p:cNvGrpSpPr>
          <p:nvPr/>
        </p:nvGrpSpPr>
        <p:grpSpPr bwMode="auto">
          <a:xfrm>
            <a:off x="736600" y="5740400"/>
            <a:ext cx="7847013" cy="525463"/>
            <a:chOff x="390008" y="5741098"/>
            <a:chExt cx="7845941" cy="524110"/>
          </a:xfrm>
        </p:grpSpPr>
        <p:grpSp>
          <p:nvGrpSpPr>
            <p:cNvPr id="51247" name="Group 69"/>
            <p:cNvGrpSpPr>
              <a:grpSpLocks/>
            </p:cNvGrpSpPr>
            <p:nvPr/>
          </p:nvGrpSpPr>
          <p:grpSpPr bwMode="auto">
            <a:xfrm>
              <a:off x="608494" y="5741098"/>
              <a:ext cx="7627455" cy="198974"/>
              <a:chOff x="724739" y="5741098"/>
              <a:chExt cx="5670506" cy="198974"/>
            </a:xfrm>
          </p:grpSpPr>
          <p:cxnSp>
            <p:nvCxnSpPr>
              <p:cNvPr id="6" name="Straight Arrow Connector 5"/>
              <p:cNvCxnSpPr>
                <a:stCxn id="51248" idx="0"/>
              </p:cNvCxnSpPr>
              <p:nvPr/>
            </p:nvCxnSpPr>
            <p:spPr>
              <a:xfrm rot="16200000" flipH="1">
                <a:off x="3557033" y="3102396"/>
                <a:ext cx="6334" cy="5670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632913" y="5833339"/>
                <a:ext cx="186842" cy="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931464" y="5839673"/>
                <a:ext cx="186842" cy="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236503"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1540954"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1845404"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2150444" y="5839673"/>
                <a:ext cx="186842" cy="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455485"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2759935"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3064975" y="5833339"/>
                <a:ext cx="186842" cy="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3370015"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3674465"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3978915"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4283956" y="5839673"/>
                <a:ext cx="186842" cy="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4588996"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4893446"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5198487" y="5839673"/>
                <a:ext cx="186842" cy="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5502937" y="5839673"/>
                <a:ext cx="186842" cy="2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5807977" y="5840263"/>
                <a:ext cx="186842" cy="118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1248" name="TextBox 57"/>
            <p:cNvSpPr txBox="1">
              <a:spLocks noChangeArrowheads="1"/>
            </p:cNvSpPr>
            <p:nvPr/>
          </p:nvSpPr>
          <p:spPr bwMode="auto">
            <a:xfrm>
              <a:off x="390008" y="5934274"/>
              <a:ext cx="436503" cy="304016"/>
            </a:xfrm>
            <a:prstGeom prst="rect">
              <a:avLst/>
            </a:prstGeom>
            <a:noFill/>
            <a:ln w="9525">
              <a:noFill/>
              <a:miter lim="800000"/>
              <a:headEnd/>
              <a:tailEnd/>
            </a:ln>
          </p:spPr>
          <p:txBody>
            <a:bodyPr anchor="ctr">
              <a:spAutoFit/>
            </a:bodyPr>
            <a:lstStyle/>
            <a:p>
              <a:pPr algn="ctr"/>
              <a:r>
                <a:rPr lang="en-US" sz="1400">
                  <a:latin typeface="Calibri" pitchFamily="34" charset="0"/>
                </a:rPr>
                <a:t>‘92</a:t>
              </a:r>
            </a:p>
          </p:txBody>
        </p:sp>
        <p:sp>
          <p:nvSpPr>
            <p:cNvPr id="51249" name="TextBox 58"/>
            <p:cNvSpPr txBox="1">
              <a:spLocks noChangeArrowheads="1"/>
            </p:cNvSpPr>
            <p:nvPr/>
          </p:nvSpPr>
          <p:spPr bwMode="auto">
            <a:xfrm>
              <a:off x="1204284" y="5954859"/>
              <a:ext cx="436503" cy="304015"/>
            </a:xfrm>
            <a:prstGeom prst="rect">
              <a:avLst/>
            </a:prstGeom>
            <a:noFill/>
            <a:ln w="9525">
              <a:noFill/>
              <a:miter lim="800000"/>
              <a:headEnd/>
              <a:tailEnd/>
            </a:ln>
          </p:spPr>
          <p:txBody>
            <a:bodyPr anchor="ctr">
              <a:spAutoFit/>
            </a:bodyPr>
            <a:lstStyle/>
            <a:p>
              <a:pPr algn="ctr"/>
              <a:r>
                <a:rPr lang="en-US" sz="1400">
                  <a:latin typeface="Calibri" pitchFamily="34" charset="0"/>
                </a:rPr>
                <a:t>‘94</a:t>
              </a:r>
            </a:p>
          </p:txBody>
        </p:sp>
        <p:sp>
          <p:nvSpPr>
            <p:cNvPr id="51250" name="TextBox 59"/>
            <p:cNvSpPr txBox="1">
              <a:spLocks noChangeArrowheads="1"/>
            </p:cNvSpPr>
            <p:nvPr/>
          </p:nvSpPr>
          <p:spPr bwMode="auto">
            <a:xfrm>
              <a:off x="2024910" y="5948525"/>
              <a:ext cx="436503" cy="304015"/>
            </a:xfrm>
            <a:prstGeom prst="rect">
              <a:avLst/>
            </a:prstGeom>
            <a:noFill/>
            <a:ln w="9525">
              <a:noFill/>
              <a:miter lim="800000"/>
              <a:headEnd/>
              <a:tailEnd/>
            </a:ln>
          </p:spPr>
          <p:txBody>
            <a:bodyPr anchor="ctr">
              <a:spAutoFit/>
            </a:bodyPr>
            <a:lstStyle/>
            <a:p>
              <a:pPr algn="ctr"/>
              <a:r>
                <a:rPr lang="en-US" sz="1400">
                  <a:latin typeface="Calibri" pitchFamily="34" charset="0"/>
                </a:rPr>
                <a:t>‘96</a:t>
              </a:r>
            </a:p>
          </p:txBody>
        </p:sp>
        <p:sp>
          <p:nvSpPr>
            <p:cNvPr id="51251" name="TextBox 60"/>
            <p:cNvSpPr txBox="1">
              <a:spLocks noChangeArrowheads="1"/>
            </p:cNvSpPr>
            <p:nvPr/>
          </p:nvSpPr>
          <p:spPr bwMode="auto">
            <a:xfrm>
              <a:off x="2847122" y="5948525"/>
              <a:ext cx="438091" cy="304015"/>
            </a:xfrm>
            <a:prstGeom prst="rect">
              <a:avLst/>
            </a:prstGeom>
            <a:noFill/>
            <a:ln w="9525">
              <a:noFill/>
              <a:miter lim="800000"/>
              <a:headEnd/>
              <a:tailEnd/>
            </a:ln>
          </p:spPr>
          <p:txBody>
            <a:bodyPr anchor="ctr">
              <a:spAutoFit/>
            </a:bodyPr>
            <a:lstStyle/>
            <a:p>
              <a:pPr algn="ctr"/>
              <a:r>
                <a:rPr lang="en-US" sz="1400">
                  <a:latin typeface="Calibri" pitchFamily="34" charset="0"/>
                </a:rPr>
                <a:t>‘98</a:t>
              </a:r>
            </a:p>
          </p:txBody>
        </p:sp>
        <p:sp>
          <p:nvSpPr>
            <p:cNvPr id="51252" name="TextBox 61"/>
            <p:cNvSpPr txBox="1">
              <a:spLocks noChangeArrowheads="1"/>
            </p:cNvSpPr>
            <p:nvPr/>
          </p:nvSpPr>
          <p:spPr bwMode="auto">
            <a:xfrm>
              <a:off x="3575685" y="5934274"/>
              <a:ext cx="615866" cy="304016"/>
            </a:xfrm>
            <a:prstGeom prst="rect">
              <a:avLst/>
            </a:prstGeom>
            <a:noFill/>
            <a:ln w="9525">
              <a:noFill/>
              <a:miter lim="800000"/>
              <a:headEnd/>
              <a:tailEnd/>
            </a:ln>
          </p:spPr>
          <p:txBody>
            <a:bodyPr anchor="ctr">
              <a:spAutoFit/>
            </a:bodyPr>
            <a:lstStyle/>
            <a:p>
              <a:pPr algn="ctr"/>
              <a:r>
                <a:rPr lang="en-US" sz="1400">
                  <a:latin typeface="Calibri" pitchFamily="34" charset="0"/>
                </a:rPr>
                <a:t>2000</a:t>
              </a:r>
            </a:p>
          </p:txBody>
        </p:sp>
        <p:sp>
          <p:nvSpPr>
            <p:cNvPr id="51253" name="TextBox 62"/>
            <p:cNvSpPr txBox="1">
              <a:spLocks noChangeArrowheads="1"/>
            </p:cNvSpPr>
            <p:nvPr/>
          </p:nvSpPr>
          <p:spPr bwMode="auto">
            <a:xfrm>
              <a:off x="4485199" y="5946942"/>
              <a:ext cx="436503" cy="304015"/>
            </a:xfrm>
            <a:prstGeom prst="rect">
              <a:avLst/>
            </a:prstGeom>
            <a:noFill/>
            <a:ln w="9525">
              <a:noFill/>
              <a:miter lim="800000"/>
              <a:headEnd/>
              <a:tailEnd/>
            </a:ln>
          </p:spPr>
          <p:txBody>
            <a:bodyPr anchor="ctr">
              <a:spAutoFit/>
            </a:bodyPr>
            <a:lstStyle/>
            <a:p>
              <a:pPr algn="ctr"/>
              <a:r>
                <a:rPr lang="en-US" sz="1400">
                  <a:latin typeface="Calibri" pitchFamily="34" charset="0"/>
                </a:rPr>
                <a:t>‘02</a:t>
              </a:r>
            </a:p>
          </p:txBody>
        </p:sp>
        <p:sp>
          <p:nvSpPr>
            <p:cNvPr id="51254" name="TextBox 63"/>
            <p:cNvSpPr txBox="1">
              <a:spLocks noChangeArrowheads="1"/>
            </p:cNvSpPr>
            <p:nvPr/>
          </p:nvSpPr>
          <p:spPr bwMode="auto">
            <a:xfrm>
              <a:off x="5304237" y="5946942"/>
              <a:ext cx="436503" cy="304015"/>
            </a:xfrm>
            <a:prstGeom prst="rect">
              <a:avLst/>
            </a:prstGeom>
            <a:noFill/>
            <a:ln w="9525">
              <a:noFill/>
              <a:miter lim="800000"/>
              <a:headEnd/>
              <a:tailEnd/>
            </a:ln>
          </p:spPr>
          <p:txBody>
            <a:bodyPr anchor="ctr">
              <a:spAutoFit/>
            </a:bodyPr>
            <a:lstStyle/>
            <a:p>
              <a:pPr algn="ctr"/>
              <a:r>
                <a:rPr lang="en-US" sz="1400">
                  <a:latin typeface="Calibri" pitchFamily="34" charset="0"/>
                </a:rPr>
                <a:t>‘04</a:t>
              </a:r>
            </a:p>
          </p:txBody>
        </p:sp>
        <p:sp>
          <p:nvSpPr>
            <p:cNvPr id="51255" name="TextBox 64"/>
            <p:cNvSpPr txBox="1">
              <a:spLocks noChangeArrowheads="1"/>
            </p:cNvSpPr>
            <p:nvPr/>
          </p:nvSpPr>
          <p:spPr bwMode="auto">
            <a:xfrm>
              <a:off x="6123275" y="5953275"/>
              <a:ext cx="436503" cy="304016"/>
            </a:xfrm>
            <a:prstGeom prst="rect">
              <a:avLst/>
            </a:prstGeom>
            <a:noFill/>
            <a:ln w="9525">
              <a:noFill/>
              <a:miter lim="800000"/>
              <a:headEnd/>
              <a:tailEnd/>
            </a:ln>
          </p:spPr>
          <p:txBody>
            <a:bodyPr anchor="ctr">
              <a:spAutoFit/>
            </a:bodyPr>
            <a:lstStyle/>
            <a:p>
              <a:pPr algn="ctr"/>
              <a:r>
                <a:rPr lang="en-US" sz="1400">
                  <a:latin typeface="Calibri" pitchFamily="34" charset="0"/>
                </a:rPr>
                <a:t>‘06</a:t>
              </a:r>
            </a:p>
          </p:txBody>
        </p:sp>
        <p:sp>
          <p:nvSpPr>
            <p:cNvPr id="51256" name="TextBox 65"/>
            <p:cNvSpPr txBox="1">
              <a:spLocks noChangeArrowheads="1"/>
            </p:cNvSpPr>
            <p:nvPr/>
          </p:nvSpPr>
          <p:spPr bwMode="auto">
            <a:xfrm>
              <a:off x="6940726" y="5961192"/>
              <a:ext cx="438090" cy="304016"/>
            </a:xfrm>
            <a:prstGeom prst="rect">
              <a:avLst/>
            </a:prstGeom>
            <a:noFill/>
            <a:ln w="9525">
              <a:noFill/>
              <a:miter lim="800000"/>
              <a:headEnd/>
              <a:tailEnd/>
            </a:ln>
          </p:spPr>
          <p:txBody>
            <a:bodyPr anchor="ctr">
              <a:spAutoFit/>
            </a:bodyPr>
            <a:lstStyle/>
            <a:p>
              <a:pPr algn="ctr"/>
              <a:r>
                <a:rPr lang="en-US" sz="1400">
                  <a:latin typeface="Calibri" pitchFamily="34" charset="0"/>
                </a:rPr>
                <a:t>‘08</a:t>
              </a:r>
            </a:p>
          </p:txBody>
        </p:sp>
      </p:grpSp>
      <p:grpSp>
        <p:nvGrpSpPr>
          <p:cNvPr id="51205" name="Group 73"/>
          <p:cNvGrpSpPr>
            <a:grpSpLocks/>
          </p:cNvGrpSpPr>
          <p:nvPr/>
        </p:nvGrpSpPr>
        <p:grpSpPr bwMode="auto">
          <a:xfrm>
            <a:off x="349250" y="5084763"/>
            <a:ext cx="1219200" cy="523875"/>
            <a:chOff x="222250" y="5111606"/>
            <a:chExt cx="1219198" cy="523220"/>
          </a:xfrm>
        </p:grpSpPr>
        <p:sp>
          <p:nvSpPr>
            <p:cNvPr id="72" name="Rounded Rectangle 71"/>
            <p:cNvSpPr/>
            <p:nvPr/>
          </p:nvSpPr>
          <p:spPr>
            <a:xfrm>
              <a:off x="311150" y="5111606"/>
              <a:ext cx="1060448" cy="52322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sz="1800"/>
            </a:p>
          </p:txBody>
        </p:sp>
        <p:sp>
          <p:nvSpPr>
            <p:cNvPr id="51246" name="TextBox 72"/>
            <p:cNvSpPr txBox="1">
              <a:spLocks noChangeArrowheads="1"/>
            </p:cNvSpPr>
            <p:nvPr/>
          </p:nvSpPr>
          <p:spPr bwMode="auto">
            <a:xfrm>
              <a:off x="222250" y="5114777"/>
              <a:ext cx="1219198" cy="516878"/>
            </a:xfrm>
            <a:prstGeom prst="rect">
              <a:avLst/>
            </a:prstGeom>
            <a:noFill/>
            <a:ln w="9525">
              <a:noFill/>
              <a:miter lim="800000"/>
              <a:headEnd/>
              <a:tailEnd/>
            </a:ln>
          </p:spPr>
          <p:txBody>
            <a:bodyPr anchor="ctr">
              <a:spAutoFit/>
            </a:bodyPr>
            <a:lstStyle/>
            <a:p>
              <a:pPr algn="ctr"/>
              <a:r>
                <a:rPr lang="en-US" sz="1400">
                  <a:latin typeface="Calibri" pitchFamily="34" charset="0"/>
                </a:rPr>
                <a:t>1</a:t>
              </a:r>
              <a:r>
                <a:rPr lang="en-US" sz="1400" baseline="30000">
                  <a:latin typeface="Calibri" pitchFamily="34" charset="0"/>
                </a:rPr>
                <a:t>st</a:t>
              </a:r>
              <a:r>
                <a:rPr lang="en-US" sz="1400">
                  <a:latin typeface="Calibri" pitchFamily="34" charset="0"/>
                </a:rPr>
                <a:t> IETF Audiocast</a:t>
              </a:r>
            </a:p>
          </p:txBody>
        </p:sp>
      </p:grpSp>
      <p:cxnSp>
        <p:nvCxnSpPr>
          <p:cNvPr id="41" name="Straight Arrow Connector 40"/>
          <p:cNvCxnSpPr/>
          <p:nvPr/>
        </p:nvCxnSpPr>
        <p:spPr>
          <a:xfrm flipV="1">
            <a:off x="1471613" y="1143000"/>
            <a:ext cx="6710362" cy="384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1207" name="Group 48"/>
          <p:cNvGrpSpPr>
            <a:grpSpLocks/>
          </p:cNvGrpSpPr>
          <p:nvPr/>
        </p:nvGrpSpPr>
        <p:grpSpPr bwMode="auto">
          <a:xfrm>
            <a:off x="2655888" y="3538538"/>
            <a:ext cx="1219200" cy="523875"/>
            <a:chOff x="222250" y="5111606"/>
            <a:chExt cx="1219198" cy="523220"/>
          </a:xfrm>
        </p:grpSpPr>
        <p:sp>
          <p:nvSpPr>
            <p:cNvPr id="50" name="Rounded Rectangle 49"/>
            <p:cNvSpPr/>
            <p:nvPr/>
          </p:nvSpPr>
          <p:spPr>
            <a:xfrm>
              <a:off x="311150" y="5111606"/>
              <a:ext cx="1060448" cy="52322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244" name="TextBox 50"/>
            <p:cNvSpPr txBox="1">
              <a:spLocks noChangeArrowheads="1"/>
            </p:cNvSpPr>
            <p:nvPr/>
          </p:nvSpPr>
          <p:spPr bwMode="auto">
            <a:xfrm>
              <a:off x="222250" y="5114777"/>
              <a:ext cx="1219198" cy="516878"/>
            </a:xfrm>
            <a:prstGeom prst="rect">
              <a:avLst/>
            </a:prstGeom>
            <a:noFill/>
            <a:ln w="9525">
              <a:noFill/>
              <a:miter lim="800000"/>
              <a:headEnd/>
              <a:tailEnd/>
            </a:ln>
          </p:spPr>
          <p:txBody>
            <a:bodyPr anchor="ctr">
              <a:spAutoFit/>
            </a:bodyPr>
            <a:lstStyle/>
            <a:p>
              <a:pPr algn="ctr"/>
              <a:r>
                <a:rPr lang="en-US" sz="1400">
                  <a:latin typeface="Calibri" pitchFamily="34" charset="0"/>
                </a:rPr>
                <a:t>SIP-09 in MMUSIC</a:t>
              </a:r>
            </a:p>
          </p:txBody>
        </p:sp>
      </p:grpSp>
      <p:grpSp>
        <p:nvGrpSpPr>
          <p:cNvPr id="51208" name="Group 51"/>
          <p:cNvGrpSpPr>
            <a:grpSpLocks/>
          </p:cNvGrpSpPr>
          <p:nvPr/>
        </p:nvGrpSpPr>
        <p:grpSpPr bwMode="auto">
          <a:xfrm>
            <a:off x="3246438" y="4413250"/>
            <a:ext cx="1219200" cy="523875"/>
            <a:chOff x="222250" y="5111606"/>
            <a:chExt cx="1219198" cy="523220"/>
          </a:xfrm>
        </p:grpSpPr>
        <p:sp>
          <p:nvSpPr>
            <p:cNvPr id="53" name="Rounded Rectangle 52"/>
            <p:cNvSpPr/>
            <p:nvPr/>
          </p:nvSpPr>
          <p:spPr>
            <a:xfrm>
              <a:off x="311150" y="5111606"/>
              <a:ext cx="1060448" cy="5232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sp>
          <p:nvSpPr>
            <p:cNvPr id="51242" name="TextBox 53"/>
            <p:cNvSpPr txBox="1">
              <a:spLocks noChangeArrowheads="1"/>
            </p:cNvSpPr>
            <p:nvPr/>
          </p:nvSpPr>
          <p:spPr bwMode="auto">
            <a:xfrm>
              <a:off x="222250" y="5221007"/>
              <a:ext cx="1219198" cy="304418"/>
            </a:xfrm>
            <a:prstGeom prst="rect">
              <a:avLst/>
            </a:prstGeom>
            <a:noFill/>
            <a:ln w="9525">
              <a:noFill/>
              <a:miter lim="800000"/>
              <a:headEnd/>
              <a:tailEnd/>
            </a:ln>
          </p:spPr>
          <p:txBody>
            <a:bodyPr anchor="ctr">
              <a:spAutoFit/>
            </a:bodyPr>
            <a:lstStyle/>
            <a:p>
              <a:pPr algn="ctr"/>
              <a:r>
                <a:rPr lang="en-US" sz="1400">
                  <a:latin typeface="Calibri" pitchFamily="34" charset="0"/>
                </a:rPr>
                <a:t>SIP WG</a:t>
              </a:r>
            </a:p>
          </p:txBody>
        </p:sp>
      </p:grpSp>
      <p:grpSp>
        <p:nvGrpSpPr>
          <p:cNvPr id="51209" name="Group 68"/>
          <p:cNvGrpSpPr>
            <a:grpSpLocks/>
          </p:cNvGrpSpPr>
          <p:nvPr/>
        </p:nvGrpSpPr>
        <p:grpSpPr bwMode="auto">
          <a:xfrm>
            <a:off x="4281488" y="1327150"/>
            <a:ext cx="1219200" cy="523875"/>
            <a:chOff x="222250" y="5111606"/>
            <a:chExt cx="1219198" cy="523220"/>
          </a:xfrm>
        </p:grpSpPr>
        <p:sp>
          <p:nvSpPr>
            <p:cNvPr id="75" name="Rounded Rectangle 74"/>
            <p:cNvSpPr/>
            <p:nvPr/>
          </p:nvSpPr>
          <p:spPr>
            <a:xfrm>
              <a:off x="304800" y="5111606"/>
              <a:ext cx="1060448" cy="52322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240" name="TextBox 75"/>
            <p:cNvSpPr txBox="1">
              <a:spLocks noChangeArrowheads="1"/>
            </p:cNvSpPr>
            <p:nvPr/>
          </p:nvSpPr>
          <p:spPr bwMode="auto">
            <a:xfrm>
              <a:off x="222250" y="5221007"/>
              <a:ext cx="1219198" cy="304418"/>
            </a:xfrm>
            <a:prstGeom prst="rect">
              <a:avLst/>
            </a:prstGeom>
            <a:noFill/>
            <a:ln w="9525">
              <a:noFill/>
              <a:miter lim="800000"/>
              <a:headEnd/>
              <a:tailEnd/>
            </a:ln>
          </p:spPr>
          <p:txBody>
            <a:bodyPr anchor="ctr">
              <a:spAutoFit/>
            </a:bodyPr>
            <a:lstStyle/>
            <a:p>
              <a:pPr algn="ctr"/>
              <a:r>
                <a:rPr lang="en-US" sz="1400">
                  <a:latin typeface="Calibri" pitchFamily="34" charset="0"/>
                </a:rPr>
                <a:t>RFC 3261</a:t>
              </a:r>
            </a:p>
          </p:txBody>
        </p:sp>
      </p:grpSp>
      <p:grpSp>
        <p:nvGrpSpPr>
          <p:cNvPr id="51210" name="Group 76"/>
          <p:cNvGrpSpPr>
            <a:grpSpLocks/>
          </p:cNvGrpSpPr>
          <p:nvPr/>
        </p:nvGrpSpPr>
        <p:grpSpPr bwMode="auto">
          <a:xfrm>
            <a:off x="4497388" y="1993900"/>
            <a:ext cx="1219200" cy="523875"/>
            <a:chOff x="222250" y="5111606"/>
            <a:chExt cx="1219198" cy="523220"/>
          </a:xfrm>
        </p:grpSpPr>
        <p:sp>
          <p:nvSpPr>
            <p:cNvPr id="78" name="Rounded Rectangle 77"/>
            <p:cNvSpPr/>
            <p:nvPr/>
          </p:nvSpPr>
          <p:spPr>
            <a:xfrm>
              <a:off x="311150" y="5111606"/>
              <a:ext cx="1060448" cy="52322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238" name="TextBox 78"/>
            <p:cNvSpPr txBox="1">
              <a:spLocks noChangeArrowheads="1"/>
            </p:cNvSpPr>
            <p:nvPr/>
          </p:nvSpPr>
          <p:spPr bwMode="auto">
            <a:xfrm>
              <a:off x="222250" y="5221007"/>
              <a:ext cx="1219198" cy="304418"/>
            </a:xfrm>
            <a:prstGeom prst="rect">
              <a:avLst/>
            </a:prstGeom>
            <a:noFill/>
            <a:ln w="9525">
              <a:noFill/>
              <a:miter lim="800000"/>
              <a:headEnd/>
              <a:tailEnd/>
            </a:ln>
          </p:spPr>
          <p:txBody>
            <a:bodyPr anchor="ctr">
              <a:spAutoFit/>
            </a:bodyPr>
            <a:lstStyle/>
            <a:p>
              <a:pPr algn="ctr"/>
              <a:r>
                <a:rPr lang="en-US" sz="1400">
                  <a:latin typeface="Calibri" pitchFamily="34" charset="0"/>
                </a:rPr>
                <a:t>RFC 3265</a:t>
              </a:r>
            </a:p>
          </p:txBody>
        </p:sp>
      </p:grpSp>
      <p:grpSp>
        <p:nvGrpSpPr>
          <p:cNvPr id="51211" name="Group 79"/>
          <p:cNvGrpSpPr>
            <a:grpSpLocks/>
          </p:cNvGrpSpPr>
          <p:nvPr/>
        </p:nvGrpSpPr>
        <p:grpSpPr bwMode="auto">
          <a:xfrm>
            <a:off x="4021138" y="3692525"/>
            <a:ext cx="1219200" cy="523875"/>
            <a:chOff x="222250" y="5111606"/>
            <a:chExt cx="1219198" cy="523220"/>
          </a:xfrm>
        </p:grpSpPr>
        <p:sp>
          <p:nvSpPr>
            <p:cNvPr id="81" name="Rounded Rectangle 80"/>
            <p:cNvSpPr/>
            <p:nvPr/>
          </p:nvSpPr>
          <p:spPr>
            <a:xfrm>
              <a:off x="311150" y="5111606"/>
              <a:ext cx="1060448" cy="5232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sp>
          <p:nvSpPr>
            <p:cNvPr id="51236" name="TextBox 81"/>
            <p:cNvSpPr txBox="1">
              <a:spLocks noChangeArrowheads="1"/>
            </p:cNvSpPr>
            <p:nvPr/>
          </p:nvSpPr>
          <p:spPr bwMode="auto">
            <a:xfrm>
              <a:off x="222250" y="5221007"/>
              <a:ext cx="1219198" cy="304418"/>
            </a:xfrm>
            <a:prstGeom prst="rect">
              <a:avLst/>
            </a:prstGeom>
            <a:noFill/>
            <a:ln w="9525">
              <a:noFill/>
              <a:miter lim="800000"/>
              <a:headEnd/>
              <a:tailEnd/>
            </a:ln>
          </p:spPr>
          <p:txBody>
            <a:bodyPr anchor="ctr">
              <a:spAutoFit/>
            </a:bodyPr>
            <a:lstStyle/>
            <a:p>
              <a:pPr algn="ctr"/>
              <a:r>
                <a:rPr lang="en-US" sz="1400">
                  <a:latin typeface="Calibri" pitchFamily="34" charset="0"/>
                </a:rPr>
                <a:t>SIMPLE WG</a:t>
              </a:r>
            </a:p>
          </p:txBody>
        </p:sp>
      </p:grpSp>
      <p:grpSp>
        <p:nvGrpSpPr>
          <p:cNvPr id="51212" name="Group 82"/>
          <p:cNvGrpSpPr>
            <a:grpSpLocks/>
          </p:cNvGrpSpPr>
          <p:nvPr/>
        </p:nvGrpSpPr>
        <p:grpSpPr bwMode="auto">
          <a:xfrm>
            <a:off x="5067300" y="3000375"/>
            <a:ext cx="1219200" cy="522288"/>
            <a:chOff x="222250" y="5111606"/>
            <a:chExt cx="1219198" cy="523220"/>
          </a:xfrm>
        </p:grpSpPr>
        <p:sp>
          <p:nvSpPr>
            <p:cNvPr id="84" name="Rounded Rectangle 83"/>
            <p:cNvSpPr/>
            <p:nvPr/>
          </p:nvSpPr>
          <p:spPr>
            <a:xfrm>
              <a:off x="311150" y="5111606"/>
              <a:ext cx="1060448" cy="5232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sp>
          <p:nvSpPr>
            <p:cNvPr id="51234" name="TextBox 84"/>
            <p:cNvSpPr txBox="1">
              <a:spLocks noChangeArrowheads="1"/>
            </p:cNvSpPr>
            <p:nvPr/>
          </p:nvSpPr>
          <p:spPr bwMode="auto">
            <a:xfrm>
              <a:off x="222250" y="5219749"/>
              <a:ext cx="1219198" cy="305344"/>
            </a:xfrm>
            <a:prstGeom prst="rect">
              <a:avLst/>
            </a:prstGeom>
            <a:noFill/>
            <a:ln w="9525">
              <a:noFill/>
              <a:miter lim="800000"/>
              <a:headEnd/>
              <a:tailEnd/>
            </a:ln>
          </p:spPr>
          <p:txBody>
            <a:bodyPr anchor="ctr">
              <a:spAutoFit/>
            </a:bodyPr>
            <a:lstStyle/>
            <a:p>
              <a:pPr algn="ctr"/>
              <a:r>
                <a:rPr lang="en-US" sz="1400">
                  <a:latin typeface="Calibri" pitchFamily="34" charset="0"/>
                </a:rPr>
                <a:t>XCON WG</a:t>
              </a:r>
            </a:p>
          </p:txBody>
        </p:sp>
      </p:grpSp>
      <p:grpSp>
        <p:nvGrpSpPr>
          <p:cNvPr id="51213" name="Group 85"/>
          <p:cNvGrpSpPr>
            <a:grpSpLocks/>
          </p:cNvGrpSpPr>
          <p:nvPr/>
        </p:nvGrpSpPr>
        <p:grpSpPr bwMode="auto">
          <a:xfrm>
            <a:off x="6507163" y="2185988"/>
            <a:ext cx="1219200" cy="522287"/>
            <a:chOff x="222250" y="5111606"/>
            <a:chExt cx="1219198" cy="523220"/>
          </a:xfrm>
        </p:grpSpPr>
        <p:sp>
          <p:nvSpPr>
            <p:cNvPr id="87" name="Rounded Rectangle 86"/>
            <p:cNvSpPr/>
            <p:nvPr/>
          </p:nvSpPr>
          <p:spPr>
            <a:xfrm>
              <a:off x="311150" y="5111606"/>
              <a:ext cx="1060448" cy="5232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sp>
          <p:nvSpPr>
            <p:cNvPr id="51232" name="TextBox 87"/>
            <p:cNvSpPr txBox="1">
              <a:spLocks noChangeArrowheads="1"/>
            </p:cNvSpPr>
            <p:nvPr/>
          </p:nvSpPr>
          <p:spPr bwMode="auto">
            <a:xfrm>
              <a:off x="222250" y="5219749"/>
              <a:ext cx="1219198" cy="305344"/>
            </a:xfrm>
            <a:prstGeom prst="rect">
              <a:avLst/>
            </a:prstGeom>
            <a:noFill/>
            <a:ln w="9525">
              <a:noFill/>
              <a:miter lim="800000"/>
              <a:headEnd/>
              <a:tailEnd/>
            </a:ln>
          </p:spPr>
          <p:txBody>
            <a:bodyPr anchor="ctr">
              <a:spAutoFit/>
            </a:bodyPr>
            <a:lstStyle/>
            <a:p>
              <a:pPr algn="ctr"/>
              <a:r>
                <a:rPr lang="en-US" sz="1400">
                  <a:latin typeface="Calibri" pitchFamily="34" charset="0"/>
                </a:rPr>
                <a:t>P2PSIP WG</a:t>
              </a:r>
            </a:p>
          </p:txBody>
        </p:sp>
      </p:grpSp>
      <p:grpSp>
        <p:nvGrpSpPr>
          <p:cNvPr id="51214" name="Group 88"/>
          <p:cNvGrpSpPr>
            <a:grpSpLocks/>
          </p:cNvGrpSpPr>
          <p:nvPr/>
        </p:nvGrpSpPr>
        <p:grpSpPr bwMode="auto">
          <a:xfrm>
            <a:off x="6276975" y="3692525"/>
            <a:ext cx="1219200" cy="523875"/>
            <a:chOff x="222250" y="5111606"/>
            <a:chExt cx="1219198" cy="523220"/>
          </a:xfrm>
        </p:grpSpPr>
        <p:sp>
          <p:nvSpPr>
            <p:cNvPr id="90" name="Rounded Rectangle 89"/>
            <p:cNvSpPr/>
            <p:nvPr/>
          </p:nvSpPr>
          <p:spPr>
            <a:xfrm>
              <a:off x="311150" y="5111606"/>
              <a:ext cx="1060448" cy="5232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sp>
          <p:nvSpPr>
            <p:cNvPr id="51230" name="TextBox 90"/>
            <p:cNvSpPr txBox="1">
              <a:spLocks noChangeArrowheads="1"/>
            </p:cNvSpPr>
            <p:nvPr/>
          </p:nvSpPr>
          <p:spPr bwMode="auto">
            <a:xfrm>
              <a:off x="222250" y="5114777"/>
              <a:ext cx="1219198" cy="516878"/>
            </a:xfrm>
            <a:prstGeom prst="rect">
              <a:avLst/>
            </a:prstGeom>
            <a:noFill/>
            <a:ln w="9525">
              <a:noFill/>
              <a:miter lim="800000"/>
              <a:headEnd/>
              <a:tailEnd/>
            </a:ln>
          </p:spPr>
          <p:txBody>
            <a:bodyPr anchor="ctr">
              <a:spAutoFit/>
            </a:bodyPr>
            <a:lstStyle/>
            <a:p>
              <a:pPr algn="ctr"/>
              <a:r>
                <a:rPr lang="en-US" sz="1400">
                  <a:latin typeface="Calibri" pitchFamily="34" charset="0"/>
                </a:rPr>
                <a:t>SPEARMINT WG</a:t>
              </a:r>
            </a:p>
          </p:txBody>
        </p:sp>
      </p:grpSp>
      <p:grpSp>
        <p:nvGrpSpPr>
          <p:cNvPr id="51215" name="Group 91"/>
          <p:cNvGrpSpPr>
            <a:grpSpLocks/>
          </p:cNvGrpSpPr>
          <p:nvPr/>
        </p:nvGrpSpPr>
        <p:grpSpPr bwMode="auto">
          <a:xfrm>
            <a:off x="7008813" y="2913063"/>
            <a:ext cx="1270000" cy="522287"/>
            <a:chOff x="222250" y="5111606"/>
            <a:chExt cx="1219198" cy="523220"/>
          </a:xfrm>
        </p:grpSpPr>
        <p:sp>
          <p:nvSpPr>
            <p:cNvPr id="93" name="Rounded Rectangle 92"/>
            <p:cNvSpPr/>
            <p:nvPr/>
          </p:nvSpPr>
          <p:spPr>
            <a:xfrm>
              <a:off x="310642" y="5111606"/>
              <a:ext cx="1060702" cy="5232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sp>
          <p:nvSpPr>
            <p:cNvPr id="51228" name="TextBox 93"/>
            <p:cNvSpPr txBox="1">
              <a:spLocks noChangeArrowheads="1"/>
            </p:cNvSpPr>
            <p:nvPr/>
          </p:nvSpPr>
          <p:spPr bwMode="auto">
            <a:xfrm>
              <a:off x="222250" y="5219749"/>
              <a:ext cx="1219198" cy="305344"/>
            </a:xfrm>
            <a:prstGeom prst="rect">
              <a:avLst/>
            </a:prstGeom>
            <a:noFill/>
            <a:ln w="9525">
              <a:noFill/>
              <a:miter lim="800000"/>
              <a:headEnd/>
              <a:tailEnd/>
            </a:ln>
          </p:spPr>
          <p:txBody>
            <a:bodyPr anchor="ctr">
              <a:spAutoFit/>
            </a:bodyPr>
            <a:lstStyle/>
            <a:p>
              <a:pPr algn="ctr"/>
              <a:r>
                <a:rPr lang="en-US" sz="1400">
                  <a:latin typeface="Calibri" pitchFamily="34" charset="0"/>
                </a:rPr>
                <a:t>BLISS WG</a:t>
              </a:r>
            </a:p>
          </p:txBody>
        </p:sp>
      </p:grpSp>
      <p:sp>
        <p:nvSpPr>
          <p:cNvPr id="51216" name="TextBox 94"/>
          <p:cNvSpPr txBox="1">
            <a:spLocks noChangeArrowheads="1"/>
          </p:cNvSpPr>
          <p:nvPr/>
        </p:nvSpPr>
        <p:spPr bwMode="auto">
          <a:xfrm>
            <a:off x="2600325" y="2738438"/>
            <a:ext cx="823913" cy="366712"/>
          </a:xfrm>
          <a:prstGeom prst="rect">
            <a:avLst/>
          </a:prstGeom>
          <a:noFill/>
          <a:ln w="9525">
            <a:noFill/>
            <a:miter lim="800000"/>
            <a:headEnd/>
            <a:tailEnd/>
          </a:ln>
        </p:spPr>
        <p:txBody>
          <a:bodyPr anchor="ctr">
            <a:spAutoFit/>
          </a:bodyPr>
          <a:lstStyle/>
          <a:p>
            <a:pPr algn="ctr"/>
            <a:r>
              <a:rPr lang="en-US" sz="1800">
                <a:latin typeface="Calibri" pitchFamily="34" charset="0"/>
              </a:rPr>
              <a:t>1</a:t>
            </a:r>
            <a:r>
              <a:rPr lang="en-US" sz="1800" baseline="30000">
                <a:latin typeface="Calibri" pitchFamily="34" charset="0"/>
              </a:rPr>
              <a:t>st</a:t>
            </a:r>
            <a:r>
              <a:rPr lang="en-US" sz="1800">
                <a:latin typeface="Calibri" pitchFamily="34" charset="0"/>
              </a:rPr>
              <a:t> SIP</a:t>
            </a:r>
          </a:p>
        </p:txBody>
      </p:sp>
      <p:sp>
        <p:nvSpPr>
          <p:cNvPr id="51217" name="TextBox 95"/>
          <p:cNvSpPr txBox="1">
            <a:spLocks noChangeArrowheads="1"/>
          </p:cNvSpPr>
          <p:nvPr/>
        </p:nvSpPr>
        <p:spPr bwMode="auto">
          <a:xfrm>
            <a:off x="3527425" y="1398588"/>
            <a:ext cx="823913" cy="366712"/>
          </a:xfrm>
          <a:prstGeom prst="rect">
            <a:avLst/>
          </a:prstGeom>
          <a:noFill/>
          <a:ln w="9525">
            <a:noFill/>
            <a:miter lim="800000"/>
            <a:headEnd/>
            <a:tailEnd/>
          </a:ln>
        </p:spPr>
        <p:txBody>
          <a:bodyPr anchor="ctr">
            <a:spAutoFit/>
          </a:bodyPr>
          <a:lstStyle/>
          <a:p>
            <a:pPr algn="ctr"/>
            <a:r>
              <a:rPr lang="en-US" sz="1800">
                <a:latin typeface="Calibri" pitchFamily="34" charset="0"/>
              </a:rPr>
              <a:t>2</a:t>
            </a:r>
            <a:r>
              <a:rPr lang="en-US" sz="1800" baseline="30000">
                <a:latin typeface="Calibri" pitchFamily="34" charset="0"/>
              </a:rPr>
              <a:t>nd</a:t>
            </a:r>
            <a:r>
              <a:rPr lang="en-US" sz="1800">
                <a:latin typeface="Calibri" pitchFamily="34" charset="0"/>
              </a:rPr>
              <a:t> SIP</a:t>
            </a:r>
          </a:p>
        </p:txBody>
      </p:sp>
      <p:sp>
        <p:nvSpPr>
          <p:cNvPr id="51218" name="TextBox 96"/>
          <p:cNvSpPr txBox="1">
            <a:spLocks noChangeArrowheads="1"/>
          </p:cNvSpPr>
          <p:nvPr/>
        </p:nvSpPr>
        <p:spPr bwMode="auto">
          <a:xfrm>
            <a:off x="3424238" y="2065338"/>
            <a:ext cx="1155700" cy="366712"/>
          </a:xfrm>
          <a:prstGeom prst="rect">
            <a:avLst/>
          </a:prstGeom>
          <a:noFill/>
          <a:ln w="9525">
            <a:noFill/>
            <a:miter lim="800000"/>
            <a:headEnd/>
            <a:tailEnd/>
          </a:ln>
        </p:spPr>
        <p:txBody>
          <a:bodyPr anchor="ctr">
            <a:spAutoFit/>
          </a:bodyPr>
          <a:lstStyle/>
          <a:p>
            <a:pPr algn="ctr"/>
            <a:r>
              <a:rPr lang="en-US" sz="1800">
                <a:latin typeface="Calibri" pitchFamily="34" charset="0"/>
              </a:rPr>
              <a:t>SIP Events</a:t>
            </a:r>
          </a:p>
        </p:txBody>
      </p:sp>
      <p:grpSp>
        <p:nvGrpSpPr>
          <p:cNvPr id="51219" name="Group 97"/>
          <p:cNvGrpSpPr>
            <a:grpSpLocks/>
          </p:cNvGrpSpPr>
          <p:nvPr/>
        </p:nvGrpSpPr>
        <p:grpSpPr bwMode="auto">
          <a:xfrm>
            <a:off x="7288213" y="4498975"/>
            <a:ext cx="1219200" cy="523875"/>
            <a:chOff x="222250" y="5111606"/>
            <a:chExt cx="1219198" cy="523220"/>
          </a:xfrm>
        </p:grpSpPr>
        <p:sp>
          <p:nvSpPr>
            <p:cNvPr id="99" name="Rounded Rectangle 98"/>
            <p:cNvSpPr/>
            <p:nvPr/>
          </p:nvSpPr>
          <p:spPr>
            <a:xfrm>
              <a:off x="311150" y="5111606"/>
              <a:ext cx="1060448" cy="52322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sp>
          <p:nvSpPr>
            <p:cNvPr id="51226" name="TextBox 99"/>
            <p:cNvSpPr txBox="1">
              <a:spLocks noChangeArrowheads="1"/>
            </p:cNvSpPr>
            <p:nvPr/>
          </p:nvSpPr>
          <p:spPr bwMode="auto">
            <a:xfrm>
              <a:off x="222250" y="5221007"/>
              <a:ext cx="1219198" cy="304418"/>
            </a:xfrm>
            <a:prstGeom prst="rect">
              <a:avLst/>
            </a:prstGeom>
            <a:noFill/>
            <a:ln w="9525">
              <a:noFill/>
              <a:miter lim="800000"/>
              <a:headEnd/>
              <a:tailEnd/>
            </a:ln>
          </p:spPr>
          <p:txBody>
            <a:bodyPr anchor="ctr">
              <a:spAutoFit/>
            </a:bodyPr>
            <a:lstStyle/>
            <a:p>
              <a:pPr algn="ctr"/>
              <a:r>
                <a:rPr lang="en-US" sz="1400">
                  <a:latin typeface="Calibri" pitchFamily="34" charset="0"/>
                </a:rPr>
                <a:t>SIPCORE WG</a:t>
              </a:r>
            </a:p>
          </p:txBody>
        </p:sp>
      </p:grpSp>
      <p:grpSp>
        <p:nvGrpSpPr>
          <p:cNvPr id="51220" name="Group 100"/>
          <p:cNvGrpSpPr>
            <a:grpSpLocks/>
          </p:cNvGrpSpPr>
          <p:nvPr/>
        </p:nvGrpSpPr>
        <p:grpSpPr bwMode="auto">
          <a:xfrm>
            <a:off x="3341688" y="2651125"/>
            <a:ext cx="1219200" cy="522288"/>
            <a:chOff x="222250" y="5111606"/>
            <a:chExt cx="1219198" cy="523220"/>
          </a:xfrm>
        </p:grpSpPr>
        <p:sp>
          <p:nvSpPr>
            <p:cNvPr id="102" name="Rounded Rectangle 101"/>
            <p:cNvSpPr/>
            <p:nvPr/>
          </p:nvSpPr>
          <p:spPr>
            <a:xfrm>
              <a:off x="311150" y="5111606"/>
              <a:ext cx="1060448" cy="52322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224" name="TextBox 102"/>
            <p:cNvSpPr txBox="1">
              <a:spLocks noChangeArrowheads="1"/>
            </p:cNvSpPr>
            <p:nvPr/>
          </p:nvSpPr>
          <p:spPr bwMode="auto">
            <a:xfrm>
              <a:off x="222250" y="5219749"/>
              <a:ext cx="1219198" cy="305344"/>
            </a:xfrm>
            <a:prstGeom prst="rect">
              <a:avLst/>
            </a:prstGeom>
            <a:noFill/>
            <a:ln w="9525">
              <a:noFill/>
              <a:miter lim="800000"/>
              <a:headEnd/>
              <a:tailEnd/>
            </a:ln>
          </p:spPr>
          <p:txBody>
            <a:bodyPr anchor="ctr">
              <a:spAutoFit/>
            </a:bodyPr>
            <a:lstStyle/>
            <a:p>
              <a:pPr algn="ctr"/>
              <a:r>
                <a:rPr lang="en-US" sz="1400">
                  <a:latin typeface="Calibri" pitchFamily="34" charset="0"/>
                </a:rPr>
                <a:t>RFC 2543</a:t>
              </a:r>
            </a:p>
          </p:txBody>
        </p:sp>
      </p:grpSp>
      <p:sp>
        <p:nvSpPr>
          <p:cNvPr id="51221" name="TextBox 103"/>
          <p:cNvSpPr txBox="1">
            <a:spLocks noChangeArrowheads="1"/>
          </p:cNvSpPr>
          <p:nvPr/>
        </p:nvSpPr>
        <p:spPr bwMode="auto">
          <a:xfrm>
            <a:off x="881063" y="4013200"/>
            <a:ext cx="1352550" cy="641350"/>
          </a:xfrm>
          <a:prstGeom prst="rect">
            <a:avLst/>
          </a:prstGeom>
          <a:noFill/>
          <a:ln w="9525">
            <a:noFill/>
            <a:miter lim="800000"/>
            <a:headEnd/>
            <a:tailEnd/>
          </a:ln>
        </p:spPr>
        <p:txBody>
          <a:bodyPr anchor="ctr">
            <a:spAutoFit/>
          </a:bodyPr>
          <a:lstStyle/>
          <a:p>
            <a:pPr algn="ctr"/>
            <a:r>
              <a:rPr lang="en-US" sz="1800">
                <a:latin typeface="Calibri" pitchFamily="34" charset="0"/>
              </a:rPr>
              <a:t>IETF A/V multicasts</a:t>
            </a:r>
          </a:p>
        </p:txBody>
      </p:sp>
      <p:sp>
        <p:nvSpPr>
          <p:cNvPr id="51222" name="TextBox 104"/>
          <p:cNvSpPr txBox="1">
            <a:spLocks noChangeArrowheads="1"/>
          </p:cNvSpPr>
          <p:nvPr/>
        </p:nvSpPr>
        <p:spPr bwMode="auto">
          <a:xfrm>
            <a:off x="6853238" y="593725"/>
            <a:ext cx="1352550" cy="641350"/>
          </a:xfrm>
          <a:prstGeom prst="rect">
            <a:avLst/>
          </a:prstGeom>
          <a:noFill/>
          <a:ln w="9525">
            <a:noFill/>
            <a:miter lim="800000"/>
            <a:headEnd/>
            <a:tailEnd/>
          </a:ln>
        </p:spPr>
        <p:txBody>
          <a:bodyPr anchor="ctr">
            <a:spAutoFit/>
          </a:bodyPr>
          <a:lstStyle/>
          <a:p>
            <a:pPr algn="ctr"/>
            <a:r>
              <a:rPr lang="en-US" sz="1800">
                <a:latin typeface="Calibri" pitchFamily="34" charset="0"/>
              </a:rPr>
              <a:t>IETF A/V multicasts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1525588" y="246063"/>
            <a:ext cx="6092825" cy="841375"/>
          </a:xfrm>
        </p:spPr>
        <p:txBody>
          <a:bodyPr/>
          <a:lstStyle/>
          <a:p>
            <a:pPr eaLnBrk="1" hangingPunct="1"/>
            <a:r>
              <a:rPr lang="en-US" sz="4000" smtClean="0">
                <a:ea typeface="ＭＳ Ｐゴシック"/>
                <a:cs typeface="ＭＳ Ｐゴシック"/>
              </a:rPr>
              <a:t>SIP User Agents (UAs)</a:t>
            </a:r>
          </a:p>
        </p:txBody>
      </p:sp>
      <p:sp>
        <p:nvSpPr>
          <p:cNvPr id="162819" name="Rectangle 3"/>
          <p:cNvSpPr>
            <a:spLocks noGrp="1"/>
          </p:cNvSpPr>
          <p:nvPr>
            <p:ph type="body" idx="1"/>
          </p:nvPr>
        </p:nvSpPr>
        <p:spPr>
          <a:xfrm>
            <a:off x="530225" y="1192213"/>
            <a:ext cx="8167688" cy="5305425"/>
          </a:xfrm>
        </p:spPr>
        <p:txBody>
          <a:bodyPr rtlCol="0">
            <a:normAutofit lnSpcReduction="10000"/>
          </a:bodyPr>
          <a:lstStyle/>
          <a:p>
            <a:pPr eaLnBrk="1" fontAlgn="auto" hangingPunct="1">
              <a:lnSpc>
                <a:spcPct val="80000"/>
              </a:lnSpc>
              <a:spcAft>
                <a:spcPts val="0"/>
              </a:spcAft>
              <a:buFont typeface="Arial"/>
              <a:buChar char="•"/>
              <a:defRPr/>
            </a:pPr>
            <a:r>
              <a:rPr lang="en-US" sz="2400">
                <a:ea typeface="+mn-ea"/>
                <a:cs typeface="+mn-cs"/>
              </a:rPr>
              <a:t>Most important element of SIP</a:t>
            </a:r>
          </a:p>
          <a:p>
            <a:pPr eaLnBrk="1" fontAlgn="auto" hangingPunct="1">
              <a:lnSpc>
                <a:spcPct val="80000"/>
              </a:lnSpc>
              <a:spcAft>
                <a:spcPts val="0"/>
              </a:spcAft>
              <a:buFont typeface="Arial"/>
              <a:buChar char="•"/>
              <a:defRPr/>
            </a:pPr>
            <a:r>
              <a:rPr lang="en-US" sz="2400">
                <a:ea typeface="+mn-ea"/>
                <a:cs typeface="+mn-cs"/>
              </a:rPr>
              <a:t>Only required element – all others are optional and can be left out of architecture</a:t>
            </a:r>
          </a:p>
          <a:p>
            <a:pPr eaLnBrk="1" fontAlgn="auto" hangingPunct="1">
              <a:lnSpc>
                <a:spcPct val="80000"/>
              </a:lnSpc>
              <a:spcAft>
                <a:spcPts val="0"/>
              </a:spcAft>
              <a:buFont typeface="Arial"/>
              <a:buChar char="•"/>
              <a:defRPr/>
            </a:pPr>
            <a:r>
              <a:rPr lang="en-US" sz="2400">
                <a:ea typeface="+mn-ea"/>
                <a:cs typeface="+mn-cs"/>
              </a:rPr>
              <a:t>Originates and terminates SIP requests</a:t>
            </a:r>
          </a:p>
          <a:p>
            <a:pPr eaLnBrk="1" fontAlgn="auto" hangingPunct="1">
              <a:lnSpc>
                <a:spcPct val="80000"/>
              </a:lnSpc>
              <a:spcAft>
                <a:spcPts val="0"/>
              </a:spcAft>
              <a:buFont typeface="Arial"/>
              <a:buChar char="•"/>
              <a:defRPr/>
            </a:pPr>
            <a:r>
              <a:rPr lang="en-US" sz="2400">
                <a:ea typeface="+mn-ea"/>
                <a:cs typeface="+mn-cs"/>
              </a:rPr>
              <a:t>Originates and terminates media, usually RTP or SRTP</a:t>
            </a:r>
          </a:p>
          <a:p>
            <a:pPr eaLnBrk="1" fontAlgn="auto" hangingPunct="1">
              <a:lnSpc>
                <a:spcPct val="80000"/>
              </a:lnSpc>
              <a:spcAft>
                <a:spcPts val="0"/>
              </a:spcAft>
              <a:buFont typeface="Arial"/>
              <a:buChar char="•"/>
              <a:defRPr/>
            </a:pPr>
            <a:r>
              <a:rPr lang="en-US" sz="2400">
                <a:ea typeface="+mn-ea"/>
                <a:cs typeface="+mn-cs"/>
              </a:rPr>
              <a:t>Are a part of:</a:t>
            </a:r>
          </a:p>
          <a:p>
            <a:pPr lvl="1" eaLnBrk="1" fontAlgn="auto" hangingPunct="1">
              <a:lnSpc>
                <a:spcPct val="80000"/>
              </a:lnSpc>
              <a:spcAft>
                <a:spcPts val="0"/>
              </a:spcAft>
              <a:buFont typeface="Arial"/>
              <a:buChar char="–"/>
              <a:defRPr/>
            </a:pPr>
            <a:r>
              <a:rPr lang="en-US" sz="2000">
                <a:ea typeface="+mn-ea"/>
                <a:cs typeface="+mn-cs"/>
              </a:rPr>
              <a:t>SIP phones</a:t>
            </a:r>
          </a:p>
          <a:p>
            <a:pPr lvl="1" eaLnBrk="1" fontAlgn="auto" hangingPunct="1">
              <a:lnSpc>
                <a:spcPct val="80000"/>
              </a:lnSpc>
              <a:spcAft>
                <a:spcPts val="0"/>
              </a:spcAft>
              <a:buFont typeface="Arial"/>
              <a:buChar char="–"/>
              <a:defRPr/>
            </a:pPr>
            <a:r>
              <a:rPr lang="en-US" sz="2000">
                <a:ea typeface="+mn-ea"/>
                <a:cs typeface="+mn-cs"/>
              </a:rPr>
              <a:t>SIP/PSTN Gateways</a:t>
            </a:r>
          </a:p>
          <a:p>
            <a:pPr lvl="1" eaLnBrk="1" fontAlgn="auto" hangingPunct="1">
              <a:lnSpc>
                <a:spcPct val="80000"/>
              </a:lnSpc>
              <a:spcAft>
                <a:spcPts val="0"/>
              </a:spcAft>
              <a:buFont typeface="Arial"/>
              <a:buChar char="–"/>
              <a:defRPr/>
            </a:pPr>
            <a:r>
              <a:rPr lang="en-US" sz="2000">
                <a:ea typeface="+mn-ea"/>
                <a:cs typeface="+mn-cs"/>
              </a:rPr>
              <a:t>SIP clients</a:t>
            </a:r>
          </a:p>
          <a:p>
            <a:pPr lvl="1" eaLnBrk="1" fontAlgn="auto" hangingPunct="1">
              <a:lnSpc>
                <a:spcPct val="80000"/>
              </a:lnSpc>
              <a:spcAft>
                <a:spcPts val="0"/>
              </a:spcAft>
              <a:buFont typeface="Arial"/>
              <a:buChar char="–"/>
              <a:defRPr/>
            </a:pPr>
            <a:r>
              <a:rPr lang="en-US" sz="2000">
                <a:ea typeface="+mn-ea"/>
                <a:cs typeface="+mn-cs"/>
              </a:rPr>
              <a:t>Back-to-back User Agents (more on these later)</a:t>
            </a:r>
          </a:p>
          <a:p>
            <a:pPr eaLnBrk="1" fontAlgn="auto" hangingPunct="1">
              <a:lnSpc>
                <a:spcPct val="80000"/>
              </a:lnSpc>
              <a:spcAft>
                <a:spcPts val="0"/>
              </a:spcAft>
              <a:buFont typeface="Arial"/>
              <a:buChar char="•"/>
              <a:defRPr/>
            </a:pPr>
            <a:r>
              <a:rPr lang="en-US" sz="2400">
                <a:ea typeface="+mn-ea"/>
                <a:cs typeface="+mn-cs"/>
              </a:rPr>
              <a:t>Only require a Rendezvous service to locate other UAs</a:t>
            </a:r>
          </a:p>
          <a:p>
            <a:pPr eaLnBrk="1" fontAlgn="auto" hangingPunct="1">
              <a:lnSpc>
                <a:spcPct val="80000"/>
              </a:lnSpc>
              <a:spcAft>
                <a:spcPts val="0"/>
              </a:spcAft>
              <a:buFont typeface="Arial"/>
              <a:buChar char="•"/>
              <a:defRPr/>
            </a:pPr>
            <a:r>
              <a:rPr lang="en-US" sz="2400">
                <a:ea typeface="+mn-ea"/>
                <a:cs typeface="+mn-cs"/>
              </a:rPr>
              <a:t>Rendezvous service can be:</a:t>
            </a:r>
          </a:p>
          <a:p>
            <a:pPr lvl="1" eaLnBrk="1" fontAlgn="auto" hangingPunct="1">
              <a:lnSpc>
                <a:spcPct val="80000"/>
              </a:lnSpc>
              <a:spcAft>
                <a:spcPts val="0"/>
              </a:spcAft>
              <a:buFont typeface="Arial"/>
              <a:buChar char="–"/>
              <a:defRPr/>
            </a:pPr>
            <a:r>
              <a:rPr lang="en-US" sz="2000">
                <a:ea typeface="+mn-ea"/>
                <a:cs typeface="+mn-cs"/>
              </a:rPr>
              <a:t>DNS</a:t>
            </a:r>
          </a:p>
          <a:p>
            <a:pPr lvl="1" eaLnBrk="1" fontAlgn="auto" hangingPunct="1">
              <a:lnSpc>
                <a:spcPct val="80000"/>
              </a:lnSpc>
              <a:spcAft>
                <a:spcPts val="0"/>
              </a:spcAft>
              <a:buFont typeface="Arial"/>
              <a:buChar char="–"/>
              <a:defRPr/>
            </a:pPr>
            <a:r>
              <a:rPr lang="en-US" sz="2000">
                <a:ea typeface="+mn-ea"/>
                <a:cs typeface="+mn-cs"/>
              </a:rPr>
              <a:t>SIP Registrar/Proxy Server</a:t>
            </a:r>
          </a:p>
          <a:p>
            <a:pPr lvl="1" eaLnBrk="1" fontAlgn="auto" hangingPunct="1">
              <a:lnSpc>
                <a:spcPct val="80000"/>
              </a:lnSpc>
              <a:spcAft>
                <a:spcPts val="0"/>
              </a:spcAft>
              <a:buFont typeface="Arial"/>
              <a:buChar char="–"/>
              <a:defRPr/>
            </a:pPr>
            <a:r>
              <a:rPr lang="en-US" sz="2000">
                <a:ea typeface="+mn-ea"/>
                <a:cs typeface="+mn-cs"/>
              </a:rPr>
              <a:t>P2P Overlay</a:t>
            </a:r>
          </a:p>
          <a:p>
            <a:pPr lvl="1" eaLnBrk="1" fontAlgn="auto" hangingPunct="1">
              <a:lnSpc>
                <a:spcPct val="80000"/>
              </a:lnSpc>
              <a:spcAft>
                <a:spcPts val="0"/>
              </a:spcAft>
              <a:buFont typeface="Arial"/>
              <a:buChar char="–"/>
              <a:defRPr/>
            </a:pPr>
            <a:r>
              <a:rPr lang="en-US" sz="2000">
                <a:ea typeface="+mn-ea"/>
                <a:cs typeface="+mn-cs"/>
              </a:rPr>
              <a:t>Other distributed database</a:t>
            </a:r>
          </a:p>
        </p:txBody>
      </p:sp>
      <p:sp>
        <p:nvSpPr>
          <p:cNvPr id="5" name="Slide Number Placeholder 4"/>
          <p:cNvSpPr>
            <a:spLocks noGrp="1"/>
          </p:cNvSpPr>
          <p:nvPr>
            <p:ph type="sldNum" sz="quarter" idx="12"/>
          </p:nvPr>
        </p:nvSpPr>
        <p:spPr/>
        <p:txBody>
          <a:bodyPr/>
          <a:lstStyle/>
          <a:p>
            <a:pPr>
              <a:defRPr/>
            </a:pPr>
            <a:fld id="{168EE279-DF08-49CB-A66E-0932DAA6DBA8}" type="slidenum">
              <a:rPr lang="en-US"/>
              <a:pPr>
                <a:defRPr/>
              </a:pPr>
              <a:t>17</a:t>
            </a:fld>
            <a:endParaRPr lang="en-US"/>
          </a:p>
        </p:txBody>
      </p:sp>
      <p:pic>
        <p:nvPicPr>
          <p:cNvPr id="53252" name="Picture 5" descr="sipphone_wifi_shadowPNG"/>
          <p:cNvPicPr>
            <a:picLocks noChangeAspect="1" noChangeArrowheads="1"/>
          </p:cNvPicPr>
          <p:nvPr/>
        </p:nvPicPr>
        <p:blipFill>
          <a:blip r:embed="rId3"/>
          <a:srcRect t="44000"/>
          <a:stretch>
            <a:fillRect/>
          </a:stretch>
        </p:blipFill>
        <p:spPr bwMode="auto">
          <a:xfrm>
            <a:off x="6858000" y="668338"/>
            <a:ext cx="1828800" cy="1023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281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281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281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2819">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281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281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2819">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2819">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2819">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2819">
                                            <p:txEl>
                                              <p:pRg st="13" end="1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28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nimBg="1"/>
      <p:bldP spid="162819"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p:cNvSpPr>
          <p:nvPr>
            <p:ph type="title"/>
          </p:nvPr>
        </p:nvSpPr>
        <p:spPr/>
        <p:txBody>
          <a:bodyPr/>
          <a:lstStyle/>
          <a:p>
            <a:pPr eaLnBrk="1" hangingPunct="1"/>
            <a:r>
              <a:rPr lang="en-US" smtClean="0">
                <a:ea typeface="ＭＳ Ｐゴシック"/>
                <a:cs typeface="ＭＳ Ｐゴシック"/>
              </a:rPr>
              <a:t>SIP Request Example</a:t>
            </a:r>
          </a:p>
        </p:txBody>
      </p:sp>
      <p:sp>
        <p:nvSpPr>
          <p:cNvPr id="171011" name="Rectangle 3"/>
          <p:cNvSpPr>
            <a:spLocks noGrp="1"/>
          </p:cNvSpPr>
          <p:nvPr>
            <p:ph type="body" idx="1"/>
          </p:nvPr>
        </p:nvSpPr>
        <p:spPr>
          <a:xfrm>
            <a:off x="457200" y="1295400"/>
            <a:ext cx="8534400" cy="3338513"/>
          </a:xfrm>
        </p:spPr>
        <p:txBody>
          <a:bodyPr/>
          <a:lstStyle/>
          <a:p>
            <a:pPr eaLnBrk="1" hangingPunct="1">
              <a:buFont typeface="Arial" charset="0"/>
              <a:buNone/>
            </a:pPr>
            <a:r>
              <a:rPr lang="en-US" sz="1800" smtClean="0">
                <a:solidFill>
                  <a:srgbClr val="231F20"/>
                </a:solidFill>
                <a:latin typeface="Courier"/>
                <a:ea typeface="ＭＳ Ｐゴシック"/>
                <a:cs typeface="ＭＳ Ｐゴシック"/>
              </a:rPr>
              <a:t>INVITE sip:marconi@radio.org SIP/2.0</a:t>
            </a:r>
          </a:p>
          <a:p>
            <a:pPr eaLnBrk="1" hangingPunct="1">
              <a:buFont typeface="Arial" charset="0"/>
              <a:buNone/>
            </a:pPr>
            <a:r>
              <a:rPr lang="en-US" sz="1800" smtClean="0">
                <a:solidFill>
                  <a:srgbClr val="231F20"/>
                </a:solidFill>
                <a:latin typeface="Courier"/>
                <a:ea typeface="ＭＳ Ｐゴシック"/>
                <a:cs typeface="ＭＳ Ｐゴシック"/>
              </a:rPr>
              <a:t>Via: SIP/2.0/UDP lab.high-voltage.org:5060;branch=z9hG4bKw1b</a:t>
            </a:r>
          </a:p>
          <a:p>
            <a:pPr eaLnBrk="1" hangingPunct="1">
              <a:buFont typeface="Arial" charset="0"/>
              <a:buNone/>
            </a:pPr>
            <a:r>
              <a:rPr lang="en-US" sz="1800" smtClean="0">
                <a:solidFill>
                  <a:srgbClr val="231F20"/>
                </a:solidFill>
                <a:latin typeface="Courier"/>
                <a:ea typeface="ＭＳ Ｐゴシック"/>
                <a:cs typeface="ＭＳ Ｐゴシック"/>
              </a:rPr>
              <a:t>Max-Forwards: 70</a:t>
            </a:r>
          </a:p>
          <a:p>
            <a:pPr eaLnBrk="1" hangingPunct="1">
              <a:buFont typeface="Arial" charset="0"/>
              <a:buNone/>
            </a:pPr>
            <a:r>
              <a:rPr lang="en-US" sz="1800" smtClean="0">
                <a:solidFill>
                  <a:srgbClr val="231F20"/>
                </a:solidFill>
                <a:latin typeface="Courier"/>
                <a:ea typeface="ＭＳ Ｐゴシック"/>
                <a:cs typeface="ＭＳ Ｐゴシック"/>
              </a:rPr>
              <a:t>To: G. Marconi &lt;sip:Marconi@radio.org&gt;</a:t>
            </a:r>
          </a:p>
          <a:p>
            <a:pPr eaLnBrk="1" hangingPunct="1">
              <a:buFont typeface="Arial" charset="0"/>
              <a:buNone/>
            </a:pPr>
            <a:r>
              <a:rPr lang="en-US" sz="1800" smtClean="0">
                <a:solidFill>
                  <a:srgbClr val="231F20"/>
                </a:solidFill>
                <a:latin typeface="Courier"/>
                <a:ea typeface="ＭＳ Ｐゴシック"/>
                <a:cs typeface="ＭＳ Ｐゴシック"/>
              </a:rPr>
              <a:t>From: Nikola Tesla &lt;sip:n.tesla@high-voltage.org&gt;;tag=76341</a:t>
            </a:r>
          </a:p>
          <a:p>
            <a:pPr eaLnBrk="1" hangingPunct="1">
              <a:buFont typeface="Arial" charset="0"/>
              <a:buNone/>
            </a:pPr>
            <a:r>
              <a:rPr lang="en-US" sz="1800" smtClean="0">
                <a:solidFill>
                  <a:srgbClr val="231F20"/>
                </a:solidFill>
                <a:latin typeface="Courier"/>
                <a:ea typeface="ＭＳ Ｐゴシック"/>
                <a:cs typeface="ＭＳ Ｐゴシック"/>
              </a:rPr>
              <a:t>Call-ID: 123456789@lab.high-voltage.org</a:t>
            </a:r>
          </a:p>
          <a:p>
            <a:pPr eaLnBrk="1" hangingPunct="1">
              <a:buFont typeface="Arial" charset="0"/>
              <a:buNone/>
            </a:pPr>
            <a:r>
              <a:rPr lang="en-US" sz="1800" smtClean="0">
                <a:solidFill>
                  <a:srgbClr val="231F20"/>
                </a:solidFill>
                <a:latin typeface="Courier"/>
                <a:ea typeface="ＭＳ Ｐゴシック"/>
                <a:cs typeface="ＭＳ Ｐゴシック"/>
              </a:rPr>
              <a:t>CSeq: 1 INVITE</a:t>
            </a:r>
          </a:p>
          <a:p>
            <a:pPr eaLnBrk="1" hangingPunct="1">
              <a:buFont typeface="Arial" charset="0"/>
              <a:buNone/>
            </a:pPr>
            <a:r>
              <a:rPr lang="en-US" sz="1800" smtClean="0">
                <a:solidFill>
                  <a:srgbClr val="231F20"/>
                </a:solidFill>
                <a:latin typeface="Courier"/>
                <a:ea typeface="ＭＳ Ｐゴシック"/>
                <a:cs typeface="ＭＳ Ｐゴシック"/>
              </a:rPr>
              <a:t>Contact: &lt;sip:n.tesla@lab.high-voltage.org&gt;</a:t>
            </a:r>
          </a:p>
          <a:p>
            <a:pPr eaLnBrk="1" hangingPunct="1">
              <a:buFont typeface="Arial" charset="0"/>
              <a:buNone/>
            </a:pPr>
            <a:r>
              <a:rPr lang="en-US" sz="1800" smtClean="0">
                <a:solidFill>
                  <a:srgbClr val="231F20"/>
                </a:solidFill>
                <a:latin typeface="Courier"/>
                <a:ea typeface="ＭＳ Ｐゴシック"/>
                <a:cs typeface="ＭＳ Ｐゴシック"/>
              </a:rPr>
              <a:t>Content-Type: application/sdp</a:t>
            </a:r>
          </a:p>
          <a:p>
            <a:pPr eaLnBrk="1" hangingPunct="1">
              <a:buFont typeface="Arial" charset="0"/>
              <a:buNone/>
            </a:pPr>
            <a:r>
              <a:rPr lang="en-US" sz="1800" smtClean="0">
                <a:solidFill>
                  <a:srgbClr val="231F20"/>
                </a:solidFill>
                <a:latin typeface="Courier"/>
                <a:ea typeface="ＭＳ Ｐゴシック"/>
                <a:cs typeface="ＭＳ Ｐゴシック"/>
              </a:rPr>
              <a:t>Content-Length: 158</a:t>
            </a:r>
            <a:endParaRPr lang="en-US" smtClean="0">
              <a:solidFill>
                <a:srgbClr val="231F20"/>
              </a:solidFill>
              <a:latin typeface="Courier"/>
              <a:ea typeface="ＭＳ Ｐゴシック"/>
              <a:cs typeface="ＭＳ Ｐゴシック"/>
            </a:endParaRPr>
          </a:p>
        </p:txBody>
      </p:sp>
      <p:sp>
        <p:nvSpPr>
          <p:cNvPr id="171012" name="Text Box 4"/>
          <p:cNvSpPr txBox="1">
            <a:spLocks noChangeArrowheads="1"/>
          </p:cNvSpPr>
          <p:nvPr/>
        </p:nvSpPr>
        <p:spPr bwMode="auto">
          <a:xfrm>
            <a:off x="1600200" y="5153025"/>
            <a:ext cx="3949700" cy="641350"/>
          </a:xfrm>
          <a:prstGeom prst="rect">
            <a:avLst/>
          </a:prstGeom>
          <a:noFill/>
          <a:ln w="9525">
            <a:noFill/>
            <a:miter lim="800000"/>
            <a:headEnd/>
            <a:tailEnd/>
          </a:ln>
        </p:spPr>
        <p:txBody>
          <a:bodyPr wrap="none">
            <a:spAutoFit/>
          </a:bodyPr>
          <a:lstStyle/>
          <a:p>
            <a:pPr eaLnBrk="0" hangingPunct="0"/>
            <a:r>
              <a:rPr lang="en-US" sz="1800">
                <a:latin typeface="Calibri" pitchFamily="34" charset="0"/>
              </a:rPr>
              <a:t>Shows minimum required set of headers</a:t>
            </a:r>
          </a:p>
          <a:p>
            <a:pPr eaLnBrk="0" hangingPunct="0"/>
            <a:r>
              <a:rPr lang="en-US" sz="1800">
                <a:latin typeface="Calibri" pitchFamily="34" charset="0"/>
              </a:rPr>
              <a:t>SDP Message Body not shown</a:t>
            </a:r>
          </a:p>
        </p:txBody>
      </p:sp>
      <p:sp>
        <p:nvSpPr>
          <p:cNvPr id="5" name="Slide Number Placeholder 4"/>
          <p:cNvSpPr>
            <a:spLocks noGrp="1"/>
          </p:cNvSpPr>
          <p:nvPr>
            <p:ph type="sldNum" sz="quarter" idx="12"/>
          </p:nvPr>
        </p:nvSpPr>
        <p:spPr/>
        <p:txBody>
          <a:bodyPr/>
          <a:lstStyle/>
          <a:p>
            <a:pPr>
              <a:defRPr/>
            </a:pPr>
            <a:fld id="{89B57DD4-E4C1-46D8-B4C3-82260F263473}" type="slidenum">
              <a:rPr lang="en-US"/>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10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10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10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10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101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10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1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1" grpId="0" build="p"/>
      <p:bldP spid="171012"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p:cNvSpPr>
          <p:nvPr>
            <p:ph type="title"/>
          </p:nvPr>
        </p:nvSpPr>
        <p:spPr/>
        <p:txBody>
          <a:bodyPr/>
          <a:lstStyle/>
          <a:p>
            <a:pPr eaLnBrk="1" hangingPunct="1"/>
            <a:r>
              <a:rPr lang="en-US" smtClean="0">
                <a:ea typeface="ＭＳ Ｐゴシック"/>
                <a:cs typeface="ＭＳ Ｐゴシック"/>
              </a:rPr>
              <a:t>SIP Response Example</a:t>
            </a:r>
          </a:p>
        </p:txBody>
      </p:sp>
      <p:sp>
        <p:nvSpPr>
          <p:cNvPr id="173059" name="Rectangle 3"/>
          <p:cNvSpPr>
            <a:spLocks noGrp="1"/>
          </p:cNvSpPr>
          <p:nvPr>
            <p:ph type="body" idx="1"/>
          </p:nvPr>
        </p:nvSpPr>
        <p:spPr>
          <a:xfrm>
            <a:off x="457200" y="1295400"/>
            <a:ext cx="8534400" cy="3338513"/>
          </a:xfrm>
        </p:spPr>
        <p:txBody>
          <a:bodyPr/>
          <a:lstStyle/>
          <a:p>
            <a:pPr eaLnBrk="1" hangingPunct="1">
              <a:buFont typeface="Arial" charset="0"/>
              <a:buNone/>
            </a:pPr>
            <a:r>
              <a:rPr lang="en-US" sz="1800" smtClean="0">
                <a:solidFill>
                  <a:srgbClr val="231F20"/>
                </a:solidFill>
                <a:latin typeface="Courier"/>
                <a:ea typeface="ＭＳ Ｐゴシック"/>
                <a:cs typeface="ＭＳ Ｐゴシック"/>
              </a:rPr>
              <a:t>SIP/2.0 200 OK</a:t>
            </a:r>
          </a:p>
          <a:p>
            <a:pPr eaLnBrk="1" hangingPunct="1">
              <a:buFont typeface="Arial" charset="0"/>
              <a:buNone/>
            </a:pPr>
            <a:r>
              <a:rPr lang="en-US" sz="1800" smtClean="0">
                <a:solidFill>
                  <a:srgbClr val="231F20"/>
                </a:solidFill>
                <a:latin typeface="Courier"/>
                <a:ea typeface="ＭＳ Ｐゴシック"/>
                <a:cs typeface="ＭＳ Ｐゴシック"/>
              </a:rPr>
              <a:t>Via: SIP/2.0/UDP lab.high-voltage.org:5060;branch=z9hG4bKw1b</a:t>
            </a:r>
          </a:p>
          <a:p>
            <a:pPr eaLnBrk="1" hangingPunct="1">
              <a:buFont typeface="Arial" charset="0"/>
              <a:buNone/>
            </a:pPr>
            <a:r>
              <a:rPr lang="en-US" sz="1800" smtClean="0">
                <a:solidFill>
                  <a:srgbClr val="231F20"/>
                </a:solidFill>
                <a:latin typeface="Courier"/>
                <a:ea typeface="ＭＳ Ｐゴシック"/>
                <a:cs typeface="ＭＳ Ｐゴシック"/>
              </a:rPr>
              <a:t>  ;received=100.101.102.103</a:t>
            </a:r>
          </a:p>
          <a:p>
            <a:pPr eaLnBrk="1" hangingPunct="1">
              <a:buFont typeface="Arial" charset="0"/>
              <a:buNone/>
            </a:pPr>
            <a:r>
              <a:rPr lang="en-US" sz="1800" smtClean="0">
                <a:solidFill>
                  <a:srgbClr val="231F20"/>
                </a:solidFill>
                <a:latin typeface="Courier"/>
                <a:ea typeface="ＭＳ Ｐゴシック"/>
                <a:cs typeface="ＭＳ Ｐゴシック"/>
              </a:rPr>
              <a:t>To: G. Marconi &lt;sip:marconi@radio.org&gt;;tag=a53e42</a:t>
            </a:r>
          </a:p>
          <a:p>
            <a:pPr eaLnBrk="1" hangingPunct="1">
              <a:buFont typeface="Arial" charset="0"/>
              <a:buNone/>
            </a:pPr>
            <a:r>
              <a:rPr lang="en-US" sz="1800" smtClean="0">
                <a:solidFill>
                  <a:srgbClr val="231F20"/>
                </a:solidFill>
                <a:latin typeface="Courier"/>
                <a:ea typeface="ＭＳ Ｐゴシック"/>
                <a:cs typeface="ＭＳ Ｐゴシック"/>
              </a:rPr>
              <a:t>From: Nikola Tesla &lt;sip:n.tesla@high-voltage.org&gt;;tag=76341</a:t>
            </a:r>
          </a:p>
          <a:p>
            <a:pPr eaLnBrk="1" hangingPunct="1">
              <a:buFont typeface="Arial" charset="0"/>
              <a:buNone/>
            </a:pPr>
            <a:r>
              <a:rPr lang="en-US" sz="1800" smtClean="0">
                <a:solidFill>
                  <a:srgbClr val="231F20"/>
                </a:solidFill>
                <a:latin typeface="Courier"/>
                <a:ea typeface="ＭＳ Ｐゴシック"/>
                <a:cs typeface="ＭＳ Ｐゴシック"/>
              </a:rPr>
              <a:t>Call-ID: 123456789@lab.high-voltage.org</a:t>
            </a:r>
          </a:p>
          <a:p>
            <a:pPr eaLnBrk="1" hangingPunct="1">
              <a:buFont typeface="Arial" charset="0"/>
              <a:buNone/>
            </a:pPr>
            <a:r>
              <a:rPr lang="en-US" sz="1800" smtClean="0">
                <a:solidFill>
                  <a:srgbClr val="231F20"/>
                </a:solidFill>
                <a:latin typeface="Courier"/>
                <a:ea typeface="ＭＳ Ｐゴシック"/>
                <a:cs typeface="ＭＳ Ｐゴシック"/>
              </a:rPr>
              <a:t>CSeq: 1 INVITE</a:t>
            </a:r>
          </a:p>
          <a:p>
            <a:pPr eaLnBrk="1" hangingPunct="1">
              <a:buFont typeface="Arial" charset="0"/>
              <a:buNone/>
            </a:pPr>
            <a:r>
              <a:rPr lang="en-US" sz="1800" smtClean="0">
                <a:solidFill>
                  <a:srgbClr val="231F20"/>
                </a:solidFill>
                <a:latin typeface="Courier"/>
                <a:ea typeface="ＭＳ Ｐゴシック"/>
                <a:cs typeface="ＭＳ Ｐゴシック"/>
              </a:rPr>
              <a:t>Contact: &lt;sip:marconi@tower.radio.org&gt;</a:t>
            </a:r>
          </a:p>
          <a:p>
            <a:pPr eaLnBrk="1" hangingPunct="1">
              <a:buFont typeface="Arial" charset="0"/>
              <a:buNone/>
            </a:pPr>
            <a:r>
              <a:rPr lang="en-US" sz="1800" smtClean="0">
                <a:solidFill>
                  <a:srgbClr val="231F20"/>
                </a:solidFill>
                <a:latin typeface="Courier"/>
                <a:ea typeface="ＭＳ Ｐゴシック"/>
                <a:cs typeface="ＭＳ Ｐゴシック"/>
              </a:rPr>
              <a:t>Content-Type: application/sdp</a:t>
            </a:r>
          </a:p>
          <a:p>
            <a:pPr eaLnBrk="1" hangingPunct="1">
              <a:buFont typeface="Arial" charset="0"/>
              <a:buNone/>
            </a:pPr>
            <a:r>
              <a:rPr lang="en-US" sz="1800" smtClean="0">
                <a:solidFill>
                  <a:srgbClr val="231F20"/>
                </a:solidFill>
                <a:latin typeface="Courier"/>
                <a:ea typeface="ＭＳ Ｐゴシック"/>
                <a:cs typeface="ＭＳ Ｐゴシック"/>
              </a:rPr>
              <a:t>Content-Length: 155</a:t>
            </a:r>
          </a:p>
        </p:txBody>
      </p:sp>
      <p:sp>
        <p:nvSpPr>
          <p:cNvPr id="173060" name="Text Box 4"/>
          <p:cNvSpPr txBox="1">
            <a:spLocks noChangeArrowheads="1"/>
          </p:cNvSpPr>
          <p:nvPr/>
        </p:nvSpPr>
        <p:spPr bwMode="auto">
          <a:xfrm>
            <a:off x="1600200" y="5153025"/>
            <a:ext cx="4914900" cy="1200150"/>
          </a:xfrm>
          <a:prstGeom prst="rect">
            <a:avLst/>
          </a:prstGeom>
          <a:noFill/>
          <a:ln w="9525">
            <a:noFill/>
            <a:miter lim="800000"/>
            <a:headEnd/>
            <a:tailEnd/>
          </a:ln>
        </p:spPr>
        <p:txBody>
          <a:bodyPr wrap="none">
            <a:spAutoFit/>
          </a:bodyPr>
          <a:lstStyle/>
          <a:p>
            <a:pPr eaLnBrk="0" hangingPunct="0"/>
            <a:r>
              <a:rPr lang="en-US" sz="1800">
                <a:latin typeface="Calibri" pitchFamily="34" charset="0"/>
              </a:rPr>
              <a:t>Shows minimum required set of headers</a:t>
            </a:r>
          </a:p>
          <a:p>
            <a:pPr eaLnBrk="0" hangingPunct="0"/>
            <a:r>
              <a:rPr lang="en-US" sz="1800">
                <a:latin typeface="Calibri" pitchFamily="34" charset="0"/>
              </a:rPr>
              <a:t>SDP Message Body not shown</a:t>
            </a:r>
          </a:p>
          <a:p>
            <a:pPr eaLnBrk="0" hangingPunct="0"/>
            <a:endParaRPr lang="en-US" sz="1800">
              <a:latin typeface="Calibri" pitchFamily="34" charset="0"/>
            </a:endParaRPr>
          </a:p>
          <a:p>
            <a:pPr eaLnBrk="0" hangingPunct="0"/>
            <a:r>
              <a:rPr lang="en-US" sz="1800">
                <a:latin typeface="Calibri" pitchFamily="34" charset="0"/>
              </a:rPr>
              <a:t>branch parameter is used for transaction matching</a:t>
            </a:r>
          </a:p>
        </p:txBody>
      </p:sp>
      <p:sp>
        <p:nvSpPr>
          <p:cNvPr id="5" name="Slide Number Placeholder 4"/>
          <p:cNvSpPr>
            <a:spLocks noGrp="1"/>
          </p:cNvSpPr>
          <p:nvPr>
            <p:ph type="sldNum" sz="quarter" idx="12"/>
          </p:nvPr>
        </p:nvSpPr>
        <p:spPr/>
        <p:txBody>
          <a:bodyPr/>
          <a:lstStyle/>
          <a:p>
            <a:pPr>
              <a:defRPr/>
            </a:pPr>
            <a:fld id="{159FEB61-0B95-4CF6-8D56-CFB15ED9C166}" type="slidenum">
              <a:rPr lang="en-US"/>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0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30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30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30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305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305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P spid="173059" grpId="0" build="p"/>
      <p:bldP spid="173060"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16FA7B-5220-4106-8E1D-336875235118}" type="slidenum">
              <a:rPr lang="en-US" smtClean="0"/>
              <a:pPr>
                <a:defRPr/>
              </a:pPr>
              <a:t>2</a:t>
            </a:fld>
            <a:endParaRPr lang="en-US"/>
          </a:p>
        </p:txBody>
      </p:sp>
      <p:pic>
        <p:nvPicPr>
          <p:cNvPr id="20482" name="Picture 7" descr="Slide1.gi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7" name="Rectangle 2"/>
          <p:cNvSpPr>
            <a:spLocks noGrp="1"/>
          </p:cNvSpPr>
          <p:nvPr>
            <p:ph type="title"/>
          </p:nvPr>
        </p:nvSpPr>
        <p:spPr>
          <a:xfrm>
            <a:off x="685800" y="76200"/>
            <a:ext cx="7772400" cy="645940"/>
          </a:xfrm>
        </p:spPr>
        <p:txBody>
          <a:bodyPr/>
          <a:lstStyle/>
          <a:p>
            <a:pPr eaLnBrk="1" hangingPunct="1"/>
            <a:r>
              <a:rPr lang="en-US" sz="3600" dirty="0" smtClean="0">
                <a:ea typeface="ＭＳ Ｐゴシック"/>
                <a:cs typeface="ＭＳ Ｐゴシック"/>
              </a:rPr>
              <a:t>SIP Requests</a:t>
            </a:r>
          </a:p>
        </p:txBody>
      </p:sp>
      <p:graphicFrame>
        <p:nvGraphicFramePr>
          <p:cNvPr id="169986" name="Object 2"/>
          <p:cNvGraphicFramePr>
            <a:graphicFrameLocks noChangeAspect="1"/>
          </p:cNvGraphicFramePr>
          <p:nvPr/>
        </p:nvGraphicFramePr>
        <p:xfrm>
          <a:off x="1374775" y="1803400"/>
          <a:ext cx="6242050" cy="4700588"/>
        </p:xfrm>
        <a:graphic>
          <a:graphicData uri="http://schemas.openxmlformats.org/presentationml/2006/ole">
            <p:oleObj spid="_x0000_s169986" name="Document" r:id="rId4" imgW="5689391" imgH="4279742" progId="Word.Document.8">
              <p:embed/>
            </p:oleObj>
          </a:graphicData>
        </a:graphic>
      </p:graphicFrame>
      <p:sp>
        <p:nvSpPr>
          <p:cNvPr id="169988" name="Rectangle 4" descr="Rectangle: Click to edit Master text styles&#10;Second level&#10;Third level&#10;Fourth level&#10;Fifth level"/>
          <p:cNvSpPr>
            <a:spLocks noGrp="1" noChangeArrowheads="1"/>
          </p:cNvSpPr>
          <p:nvPr>
            <p:ph type="body" idx="1"/>
          </p:nvPr>
        </p:nvSpPr>
        <p:spPr>
          <a:xfrm>
            <a:off x="628650" y="813375"/>
            <a:ext cx="7772400" cy="990025"/>
          </a:xfrm>
        </p:spPr>
        <p:txBody>
          <a:bodyPr/>
          <a:lstStyle/>
          <a:p>
            <a:pPr eaLnBrk="1" hangingPunct="1"/>
            <a:r>
              <a:rPr lang="en-US" sz="2400" dirty="0" smtClean="0">
                <a:ea typeface="ＭＳ Ｐゴシック"/>
                <a:cs typeface="ＭＳ Ｐゴシック"/>
              </a:rPr>
              <a:t>SIP Requests are called “methods”</a:t>
            </a:r>
          </a:p>
          <a:p>
            <a:pPr eaLnBrk="1" hangingPunct="1"/>
            <a:r>
              <a:rPr lang="en-US" sz="2400" dirty="0" smtClean="0">
                <a:ea typeface="ＭＳ Ｐゴシック"/>
                <a:cs typeface="ＭＳ Ｐゴシック"/>
              </a:rPr>
              <a:t>Examples:</a:t>
            </a:r>
          </a:p>
        </p:txBody>
      </p:sp>
      <p:sp>
        <p:nvSpPr>
          <p:cNvPr id="5" name="Slide Number Placeholder 4"/>
          <p:cNvSpPr>
            <a:spLocks noGrp="1"/>
          </p:cNvSpPr>
          <p:nvPr>
            <p:ph type="sldNum" sz="quarter" idx="12"/>
          </p:nvPr>
        </p:nvSpPr>
        <p:spPr/>
        <p:txBody>
          <a:bodyPr/>
          <a:lstStyle/>
          <a:p>
            <a:pPr>
              <a:defRPr/>
            </a:pPr>
            <a:fld id="{25C64109-6813-420D-A333-DC4CDDB33435}"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2"/>
          <p:cNvSpPr>
            <a:spLocks noGrp="1"/>
          </p:cNvSpPr>
          <p:nvPr>
            <p:ph type="title"/>
          </p:nvPr>
        </p:nvSpPr>
        <p:spPr>
          <a:xfrm>
            <a:off x="457200" y="137988"/>
            <a:ext cx="8229600" cy="652631"/>
          </a:xfrm>
        </p:spPr>
        <p:txBody>
          <a:bodyPr/>
          <a:lstStyle/>
          <a:p>
            <a:pPr eaLnBrk="1" hangingPunct="1"/>
            <a:r>
              <a:rPr lang="en-US" dirty="0" smtClean="0">
                <a:ea typeface="ＭＳ Ｐゴシック"/>
                <a:cs typeface="ＭＳ Ｐゴシック"/>
              </a:rPr>
              <a:t>SIP Responses</a:t>
            </a:r>
          </a:p>
        </p:txBody>
      </p:sp>
      <p:graphicFrame>
        <p:nvGraphicFramePr>
          <p:cNvPr id="172034" name="Object 2"/>
          <p:cNvGraphicFramePr>
            <a:graphicFrameLocks noChangeAspect="1"/>
          </p:cNvGraphicFramePr>
          <p:nvPr/>
        </p:nvGraphicFramePr>
        <p:xfrm>
          <a:off x="2162175" y="2025525"/>
          <a:ext cx="6734175" cy="4505325"/>
        </p:xfrm>
        <a:graphic>
          <a:graphicData uri="http://schemas.openxmlformats.org/presentationml/2006/ole">
            <p:oleObj spid="_x0000_s172034" name="Document" r:id="rId4" imgW="5678424" imgH="3794760" progId="Word.Document.8">
              <p:embed/>
            </p:oleObj>
          </a:graphicData>
        </a:graphic>
      </p:graphicFrame>
      <p:sp>
        <p:nvSpPr>
          <p:cNvPr id="172036" name="Rectangle 4" descr="Rectangle: Click to edit Master text styles&#10;Second level&#10;Third level&#10;Fourth level&#10;Fifth level"/>
          <p:cNvSpPr>
            <a:spLocks noChangeArrowheads="1"/>
          </p:cNvSpPr>
          <p:nvPr/>
        </p:nvSpPr>
        <p:spPr bwMode="auto">
          <a:xfrm>
            <a:off x="838200" y="933450"/>
            <a:ext cx="7772400" cy="41148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Calibri" pitchFamily="34" charset="0"/>
              </a:rPr>
              <a:t>SIP Responses have a numerical part and a reason phrase</a:t>
            </a:r>
          </a:p>
          <a:p>
            <a:pPr marL="342900" indent="-342900">
              <a:spcBef>
                <a:spcPct val="20000"/>
              </a:spcBef>
              <a:buFont typeface="Arial" charset="0"/>
              <a:buChar char="•"/>
            </a:pPr>
            <a:r>
              <a:rPr lang="en-US" sz="2000">
                <a:latin typeface="Calibri" pitchFamily="34" charset="0"/>
              </a:rPr>
              <a:t>First digit of code indicates class of response</a:t>
            </a:r>
          </a:p>
          <a:p>
            <a:pPr marL="342900" indent="-342900">
              <a:spcBef>
                <a:spcPct val="20000"/>
              </a:spcBef>
              <a:buFont typeface="Arial" charset="0"/>
              <a:buChar char="•"/>
            </a:pPr>
            <a:r>
              <a:rPr lang="en-US" sz="2000">
                <a:latin typeface="Calibri" pitchFamily="34" charset="0"/>
              </a:rPr>
              <a:t>Examples</a:t>
            </a:r>
          </a:p>
        </p:txBody>
      </p:sp>
      <p:sp>
        <p:nvSpPr>
          <p:cNvPr id="5" name="Slide Number Placeholder 4"/>
          <p:cNvSpPr>
            <a:spLocks noGrp="1"/>
          </p:cNvSpPr>
          <p:nvPr>
            <p:ph type="sldNum" sz="quarter" idx="12"/>
          </p:nvPr>
        </p:nvSpPr>
        <p:spPr/>
        <p:txBody>
          <a:bodyPr/>
          <a:lstStyle/>
          <a:p>
            <a:pPr>
              <a:defRPr/>
            </a:pPr>
            <a:fld id="{19C860E1-B4DC-4670-96B6-D93852964746}"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2"/>
          <p:cNvSpPr>
            <a:spLocks noGrp="1"/>
          </p:cNvSpPr>
          <p:nvPr>
            <p:ph type="title"/>
          </p:nvPr>
        </p:nvSpPr>
        <p:spPr>
          <a:xfrm>
            <a:off x="1543050" y="320675"/>
            <a:ext cx="6056313" cy="1052513"/>
          </a:xfrm>
        </p:spPr>
        <p:txBody>
          <a:bodyPr/>
          <a:lstStyle/>
          <a:p>
            <a:pPr eaLnBrk="1" hangingPunct="1"/>
            <a:r>
              <a:rPr lang="en-US" sz="4000" smtClean="0">
                <a:ea typeface="ＭＳ Ｐゴシック"/>
                <a:cs typeface="ＭＳ Ｐゴシック"/>
              </a:rPr>
              <a:t>SIP Call Flow Example</a:t>
            </a:r>
          </a:p>
        </p:txBody>
      </p:sp>
      <p:grpSp>
        <p:nvGrpSpPr>
          <p:cNvPr id="2" name="Group 46"/>
          <p:cNvGrpSpPr>
            <a:grpSpLocks/>
          </p:cNvGrpSpPr>
          <p:nvPr/>
        </p:nvGrpSpPr>
        <p:grpSpPr bwMode="auto">
          <a:xfrm>
            <a:off x="2987675" y="2536825"/>
            <a:ext cx="1736725" cy="274638"/>
            <a:chOff x="1344" y="912"/>
            <a:chExt cx="1094" cy="173"/>
          </a:xfrm>
        </p:grpSpPr>
        <p:sp>
          <p:nvSpPr>
            <p:cNvPr id="174113" name="Line 47"/>
            <p:cNvSpPr>
              <a:spLocks noChangeShapeType="1"/>
            </p:cNvSpPr>
            <p:nvPr/>
          </p:nvSpPr>
          <p:spPr bwMode="auto">
            <a:xfrm>
              <a:off x="1344" y="1077"/>
              <a:ext cx="1094" cy="1"/>
            </a:xfrm>
            <a:prstGeom prst="line">
              <a:avLst/>
            </a:prstGeom>
            <a:noFill/>
            <a:ln w="9525">
              <a:solidFill>
                <a:schemeClr val="tx1"/>
              </a:solidFill>
              <a:round/>
              <a:headEnd type="none" w="sm" len="med"/>
              <a:tailEnd type="stealth" w="sm" len="med"/>
            </a:ln>
          </p:spPr>
          <p:txBody>
            <a:bodyPr wrap="none"/>
            <a:lstStyle/>
            <a:p>
              <a:endParaRPr lang="en-US"/>
            </a:p>
          </p:txBody>
        </p:sp>
        <p:sp>
          <p:nvSpPr>
            <p:cNvPr id="174114" name="Text Box 48"/>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Query</a:t>
              </a:r>
            </a:p>
          </p:txBody>
        </p:sp>
      </p:grpSp>
      <p:sp>
        <p:nvSpPr>
          <p:cNvPr id="183346" name="Text Box 50"/>
          <p:cNvSpPr txBox="1">
            <a:spLocks noChangeArrowheads="1"/>
          </p:cNvSpPr>
          <p:nvPr/>
        </p:nvSpPr>
        <p:spPr bwMode="auto">
          <a:xfrm>
            <a:off x="2133600" y="4357688"/>
            <a:ext cx="5030788" cy="274637"/>
          </a:xfrm>
          <a:prstGeom prst="rect">
            <a:avLst/>
          </a:prstGeom>
          <a:noFill/>
          <a:ln w="31750">
            <a:noFill/>
            <a:miter lim="800000"/>
            <a:headEnd type="none" w="sm" len="med"/>
            <a:tailEnd type="none" w="sm" len="med"/>
          </a:ln>
        </p:spPr>
        <p:txBody>
          <a:bodyPr>
            <a:spAutoFit/>
          </a:bodyPr>
          <a:lstStyle/>
          <a:p>
            <a:pPr marL="342900" indent="-342900" algn="ctr" defTabSz="914400">
              <a:spcBef>
                <a:spcPct val="50000"/>
              </a:spcBef>
            </a:pPr>
            <a:r>
              <a:rPr lang="en-US" sz="1200" b="1">
                <a:latin typeface="Tahoma" pitchFamily="34" charset="0"/>
              </a:rPr>
              <a:t>Media Session</a:t>
            </a:r>
          </a:p>
        </p:txBody>
      </p:sp>
      <p:sp>
        <p:nvSpPr>
          <p:cNvPr id="183347" name="Line 51"/>
          <p:cNvSpPr>
            <a:spLocks noChangeShapeType="1"/>
          </p:cNvSpPr>
          <p:nvPr/>
        </p:nvSpPr>
        <p:spPr bwMode="auto">
          <a:xfrm flipH="1">
            <a:off x="2971800" y="4608513"/>
            <a:ext cx="3473450" cy="0"/>
          </a:xfrm>
          <a:prstGeom prst="line">
            <a:avLst/>
          </a:prstGeom>
          <a:noFill/>
          <a:ln w="31750">
            <a:solidFill>
              <a:schemeClr val="tx1"/>
            </a:solidFill>
            <a:round/>
            <a:headEnd type="stealth" w="sm" len="med"/>
            <a:tailEnd type="stealth" w="sm" len="med"/>
          </a:ln>
        </p:spPr>
        <p:txBody>
          <a:bodyPr wrap="none"/>
          <a:lstStyle/>
          <a:p>
            <a:endParaRPr lang="en-US"/>
          </a:p>
        </p:txBody>
      </p:sp>
      <p:grpSp>
        <p:nvGrpSpPr>
          <p:cNvPr id="3" name="Group 53"/>
          <p:cNvGrpSpPr>
            <a:grpSpLocks/>
          </p:cNvGrpSpPr>
          <p:nvPr/>
        </p:nvGrpSpPr>
        <p:grpSpPr bwMode="auto">
          <a:xfrm>
            <a:off x="2971800" y="3895725"/>
            <a:ext cx="3479800" cy="274638"/>
            <a:chOff x="1872" y="1728"/>
            <a:chExt cx="2192" cy="173"/>
          </a:xfrm>
        </p:grpSpPr>
        <p:sp>
          <p:nvSpPr>
            <p:cNvPr id="174111" name="Text Box 54"/>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ACK</a:t>
              </a:r>
            </a:p>
          </p:txBody>
        </p:sp>
        <p:sp>
          <p:nvSpPr>
            <p:cNvPr id="174112" name="Line 55"/>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4" name="Group 59"/>
          <p:cNvGrpSpPr>
            <a:grpSpLocks/>
          </p:cNvGrpSpPr>
          <p:nvPr/>
        </p:nvGrpSpPr>
        <p:grpSpPr bwMode="auto">
          <a:xfrm>
            <a:off x="2981325" y="2841625"/>
            <a:ext cx="1736725" cy="274638"/>
            <a:chOff x="1344" y="912"/>
            <a:chExt cx="1094" cy="173"/>
          </a:xfrm>
        </p:grpSpPr>
        <p:sp>
          <p:nvSpPr>
            <p:cNvPr id="174109" name="Line 60"/>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174110" name="Text Box 61"/>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Response</a:t>
              </a:r>
            </a:p>
          </p:txBody>
        </p:sp>
      </p:grpSp>
      <p:grpSp>
        <p:nvGrpSpPr>
          <p:cNvPr id="5" name="Group 62"/>
          <p:cNvGrpSpPr>
            <a:grpSpLocks/>
          </p:cNvGrpSpPr>
          <p:nvPr/>
        </p:nvGrpSpPr>
        <p:grpSpPr bwMode="auto">
          <a:xfrm>
            <a:off x="2971800" y="5145088"/>
            <a:ext cx="3479800" cy="274637"/>
            <a:chOff x="1872" y="1728"/>
            <a:chExt cx="2192" cy="173"/>
          </a:xfrm>
        </p:grpSpPr>
        <p:sp>
          <p:nvSpPr>
            <p:cNvPr id="174107" name="Text Box 63"/>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sp>
          <p:nvSpPr>
            <p:cNvPr id="174108" name="Line 64"/>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6" name="Group 65"/>
          <p:cNvGrpSpPr>
            <a:grpSpLocks/>
          </p:cNvGrpSpPr>
          <p:nvPr/>
        </p:nvGrpSpPr>
        <p:grpSpPr bwMode="auto">
          <a:xfrm>
            <a:off x="2971800" y="4835525"/>
            <a:ext cx="3479800" cy="274638"/>
            <a:chOff x="1872" y="1728"/>
            <a:chExt cx="2192" cy="173"/>
          </a:xfrm>
        </p:grpSpPr>
        <p:sp>
          <p:nvSpPr>
            <p:cNvPr id="174105" name="Text Box 66"/>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BYE</a:t>
              </a:r>
            </a:p>
          </p:txBody>
        </p:sp>
        <p:sp>
          <p:nvSpPr>
            <p:cNvPr id="174106" name="Line 67"/>
            <p:cNvSpPr>
              <a:spLocks noChangeShapeType="1"/>
            </p:cNvSpPr>
            <p:nvPr/>
          </p:nvSpPr>
          <p:spPr bwMode="auto">
            <a:xfrm flipV="1">
              <a:off x="1872" y="1881"/>
              <a:ext cx="2192" cy="7"/>
            </a:xfrm>
            <a:prstGeom prst="line">
              <a:avLst/>
            </a:prstGeom>
            <a:noFill/>
            <a:ln w="9525">
              <a:solidFill>
                <a:schemeClr val="tx1"/>
              </a:solidFill>
              <a:round/>
              <a:headEnd type="stealth" w="sm" len="med"/>
              <a:tailEnd type="none" w="sm" len="med"/>
            </a:ln>
          </p:spPr>
          <p:txBody>
            <a:bodyPr wrap="none"/>
            <a:lstStyle/>
            <a:p>
              <a:endParaRPr lang="en-US"/>
            </a:p>
          </p:txBody>
        </p:sp>
      </p:grpSp>
      <p:grpSp>
        <p:nvGrpSpPr>
          <p:cNvPr id="7" name="Group 68"/>
          <p:cNvGrpSpPr>
            <a:grpSpLocks/>
          </p:cNvGrpSpPr>
          <p:nvPr/>
        </p:nvGrpSpPr>
        <p:grpSpPr bwMode="auto">
          <a:xfrm>
            <a:off x="2971800" y="3209925"/>
            <a:ext cx="3479800" cy="274638"/>
            <a:chOff x="1872" y="1728"/>
            <a:chExt cx="2192" cy="173"/>
          </a:xfrm>
        </p:grpSpPr>
        <p:sp>
          <p:nvSpPr>
            <p:cNvPr id="174103" name="Text Box 69"/>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sp>
          <p:nvSpPr>
            <p:cNvPr id="174104" name="Line 70"/>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8" name="Group 71"/>
          <p:cNvGrpSpPr>
            <a:grpSpLocks/>
          </p:cNvGrpSpPr>
          <p:nvPr/>
        </p:nvGrpSpPr>
        <p:grpSpPr bwMode="auto">
          <a:xfrm>
            <a:off x="2971800" y="3544888"/>
            <a:ext cx="3479800" cy="274637"/>
            <a:chOff x="1872" y="1728"/>
            <a:chExt cx="2192" cy="173"/>
          </a:xfrm>
        </p:grpSpPr>
        <p:sp>
          <p:nvSpPr>
            <p:cNvPr id="174101" name="Text Box 72"/>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sp>
          <p:nvSpPr>
            <p:cNvPr id="174102" name="Line 73"/>
            <p:cNvSpPr>
              <a:spLocks noChangeShapeType="1"/>
            </p:cNvSpPr>
            <p:nvPr/>
          </p:nvSpPr>
          <p:spPr bwMode="auto">
            <a:xfrm flipV="1">
              <a:off x="1872" y="1881"/>
              <a:ext cx="2192" cy="7"/>
            </a:xfrm>
            <a:prstGeom prst="line">
              <a:avLst/>
            </a:prstGeom>
            <a:noFill/>
            <a:ln w="9525">
              <a:solidFill>
                <a:schemeClr val="tx1"/>
              </a:solidFill>
              <a:round/>
              <a:headEnd type="stealth" w="sm" len="med"/>
              <a:tailEnd type="none" w="sm" len="med"/>
            </a:ln>
          </p:spPr>
          <p:txBody>
            <a:bodyPr wrap="none"/>
            <a:lstStyle/>
            <a:p>
              <a:endParaRPr lang="en-US"/>
            </a:p>
          </p:txBody>
        </p:sp>
      </p:grpSp>
      <p:sp>
        <p:nvSpPr>
          <p:cNvPr id="36" name="Slide Number Placeholder 35"/>
          <p:cNvSpPr>
            <a:spLocks noGrp="1"/>
          </p:cNvSpPr>
          <p:nvPr>
            <p:ph type="sldNum" sz="quarter" idx="12"/>
          </p:nvPr>
        </p:nvSpPr>
        <p:spPr/>
        <p:txBody>
          <a:bodyPr/>
          <a:lstStyle/>
          <a:p>
            <a:pPr>
              <a:defRPr/>
            </a:pPr>
            <a:fld id="{1543E77D-4C29-47B7-A310-E09A3BEE9127}" type="slidenum">
              <a:rPr lang="en-US"/>
              <a:pPr>
                <a:defRPr/>
              </a:pPr>
              <a:t>22</a:t>
            </a:fld>
            <a:endParaRPr lang="en-US"/>
          </a:p>
        </p:txBody>
      </p:sp>
      <p:sp>
        <p:nvSpPr>
          <p:cNvPr id="174092" name="Line 41"/>
          <p:cNvSpPr>
            <a:spLocks noChangeShapeType="1"/>
          </p:cNvSpPr>
          <p:nvPr/>
        </p:nvSpPr>
        <p:spPr bwMode="auto">
          <a:xfrm>
            <a:off x="6454775" y="2633663"/>
            <a:ext cx="1588" cy="3332162"/>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174093" name="Text Box 42"/>
          <p:cNvSpPr txBox="1">
            <a:spLocks noChangeArrowheads="1"/>
          </p:cNvSpPr>
          <p:nvPr/>
        </p:nvSpPr>
        <p:spPr bwMode="auto">
          <a:xfrm>
            <a:off x="2073275" y="2338388"/>
            <a:ext cx="1752600" cy="512762"/>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Schroedinger</a:t>
            </a:r>
          </a:p>
          <a:p>
            <a:pPr algn="ctr">
              <a:spcBef>
                <a:spcPct val="50000"/>
              </a:spcBef>
            </a:pPr>
            <a:endParaRPr lang="en-US" sz="1100" b="1">
              <a:latin typeface="Tahoma" pitchFamily="34" charset="0"/>
            </a:endParaRPr>
          </a:p>
        </p:txBody>
      </p:sp>
      <p:sp>
        <p:nvSpPr>
          <p:cNvPr id="174094" name="Line 43"/>
          <p:cNvSpPr>
            <a:spLocks noChangeShapeType="1"/>
          </p:cNvSpPr>
          <p:nvPr/>
        </p:nvSpPr>
        <p:spPr bwMode="auto">
          <a:xfrm flipH="1">
            <a:off x="2968625" y="2592388"/>
            <a:ext cx="17463" cy="3373437"/>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174095" name="Line 44"/>
          <p:cNvSpPr>
            <a:spLocks noChangeShapeType="1"/>
          </p:cNvSpPr>
          <p:nvPr/>
        </p:nvSpPr>
        <p:spPr bwMode="auto">
          <a:xfrm>
            <a:off x="4716463" y="2613025"/>
            <a:ext cx="1587" cy="596900"/>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174096" name="Text Box 45"/>
          <p:cNvSpPr txBox="1">
            <a:spLocks noChangeArrowheads="1"/>
          </p:cNvSpPr>
          <p:nvPr/>
        </p:nvSpPr>
        <p:spPr bwMode="auto">
          <a:xfrm>
            <a:off x="5670550" y="2332038"/>
            <a:ext cx="1524000" cy="260350"/>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Heisenberg</a:t>
            </a:r>
          </a:p>
        </p:txBody>
      </p:sp>
      <p:sp>
        <p:nvSpPr>
          <p:cNvPr id="174097" name="Text Box 49"/>
          <p:cNvSpPr txBox="1">
            <a:spLocks noChangeArrowheads="1"/>
          </p:cNvSpPr>
          <p:nvPr/>
        </p:nvSpPr>
        <p:spPr bwMode="auto">
          <a:xfrm>
            <a:off x="3810000" y="2328863"/>
            <a:ext cx="1752600" cy="512762"/>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Rendezvous</a:t>
            </a:r>
          </a:p>
          <a:p>
            <a:pPr algn="ctr">
              <a:spcBef>
                <a:spcPct val="50000"/>
              </a:spcBef>
            </a:pPr>
            <a:endParaRPr lang="en-US" sz="1100" b="1">
              <a:latin typeface="Tahoma" pitchFamily="34" charset="0"/>
            </a:endParaRPr>
          </a:p>
        </p:txBody>
      </p:sp>
      <p:pic>
        <p:nvPicPr>
          <p:cNvPr id="174098" name="Picture 36" descr="sipphone_wifi_shadowPNG"/>
          <p:cNvPicPr>
            <a:picLocks noChangeAspect="1" noChangeArrowheads="1"/>
          </p:cNvPicPr>
          <p:nvPr/>
        </p:nvPicPr>
        <p:blipFill>
          <a:blip r:embed="rId3"/>
          <a:srcRect t="44000"/>
          <a:stretch>
            <a:fillRect/>
          </a:stretch>
        </p:blipFill>
        <p:spPr bwMode="auto">
          <a:xfrm>
            <a:off x="2100263" y="1589088"/>
            <a:ext cx="1828800" cy="1023937"/>
          </a:xfrm>
          <a:prstGeom prst="rect">
            <a:avLst/>
          </a:prstGeom>
          <a:noFill/>
          <a:ln w="9525">
            <a:noFill/>
            <a:miter lim="800000"/>
            <a:headEnd/>
            <a:tailEnd/>
          </a:ln>
        </p:spPr>
      </p:pic>
      <p:pic>
        <p:nvPicPr>
          <p:cNvPr id="174099" name="Picture 37" descr="sipphone_wifi_shadowPNG"/>
          <p:cNvPicPr>
            <a:picLocks noChangeAspect="1" noChangeArrowheads="1"/>
          </p:cNvPicPr>
          <p:nvPr/>
        </p:nvPicPr>
        <p:blipFill>
          <a:blip r:embed="rId3"/>
          <a:srcRect t="44000"/>
          <a:stretch>
            <a:fillRect/>
          </a:stretch>
        </p:blipFill>
        <p:spPr bwMode="auto">
          <a:xfrm>
            <a:off x="5549900" y="1589088"/>
            <a:ext cx="1828800" cy="1023937"/>
          </a:xfrm>
          <a:prstGeom prst="rect">
            <a:avLst/>
          </a:prstGeom>
          <a:noFill/>
          <a:ln w="9525">
            <a:noFill/>
            <a:miter lim="800000"/>
            <a:headEnd/>
            <a:tailEnd/>
          </a:ln>
        </p:spPr>
      </p:pic>
      <p:pic>
        <p:nvPicPr>
          <p:cNvPr id="174100" name="Picture 38" descr="single_server_PNG"/>
          <p:cNvPicPr>
            <a:picLocks noChangeAspect="1" noChangeArrowheads="1"/>
          </p:cNvPicPr>
          <p:nvPr/>
        </p:nvPicPr>
        <p:blipFill>
          <a:blip r:embed="rId4"/>
          <a:srcRect/>
          <a:stretch>
            <a:fillRect/>
          </a:stretch>
        </p:blipFill>
        <p:spPr bwMode="auto">
          <a:xfrm>
            <a:off x="4086225" y="1817688"/>
            <a:ext cx="1209675" cy="56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33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33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183346" grpId="0"/>
      <p:bldP spid="18334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p:cNvSpPr>
          <p:nvPr>
            <p:ph type="title"/>
          </p:nvPr>
        </p:nvSpPr>
        <p:spPr/>
        <p:txBody>
          <a:bodyPr/>
          <a:lstStyle/>
          <a:p>
            <a:pPr eaLnBrk="1" hangingPunct="1"/>
            <a:r>
              <a:rPr lang="en-US" smtClean="0">
                <a:ea typeface="ＭＳ Ｐゴシック"/>
                <a:cs typeface="ＭＳ Ｐゴシック"/>
              </a:rPr>
              <a:t>SIP Dialogs</a:t>
            </a:r>
          </a:p>
        </p:txBody>
      </p:sp>
      <p:sp>
        <p:nvSpPr>
          <p:cNvPr id="187395" name="Rectangle 3"/>
          <p:cNvSpPr>
            <a:spLocks noGrp="1"/>
          </p:cNvSpPr>
          <p:nvPr>
            <p:ph type="body" idx="1"/>
          </p:nvPr>
        </p:nvSpPr>
        <p:spPr>
          <a:xfrm>
            <a:off x="685800" y="1295400"/>
            <a:ext cx="7772400" cy="5568950"/>
          </a:xfrm>
        </p:spPr>
        <p:txBody>
          <a:bodyPr/>
          <a:lstStyle/>
          <a:p>
            <a:pPr defTabSz="914400" eaLnBrk="1" hangingPunct="1"/>
            <a:r>
              <a:rPr lang="en-US" sz="2400" smtClean="0">
                <a:ea typeface="ＭＳ Ｐゴシック"/>
                <a:cs typeface="ＭＳ Ｐゴシック"/>
              </a:rPr>
              <a:t>INVITE/200/ACK creates a dialog</a:t>
            </a:r>
          </a:p>
          <a:p>
            <a:pPr lvl="1" defTabSz="914400" eaLnBrk="1" hangingPunct="1"/>
            <a:r>
              <a:rPr lang="en-US" sz="2000" smtClean="0">
                <a:ea typeface="ＭＳ Ｐゴシック"/>
              </a:rPr>
              <a:t>Three way handshake</a:t>
            </a:r>
          </a:p>
          <a:p>
            <a:pPr lvl="1" defTabSz="914400" eaLnBrk="1" hangingPunct="1"/>
            <a:r>
              <a:rPr lang="en-US" sz="2000" smtClean="0">
                <a:ea typeface="ＭＳ Ｐゴシック"/>
              </a:rPr>
              <a:t>ACK is only sent for final response to INVITE</a:t>
            </a:r>
          </a:p>
          <a:p>
            <a:pPr defTabSz="914400" eaLnBrk="1" hangingPunct="1"/>
            <a:r>
              <a:rPr lang="en-US" sz="2400" smtClean="0">
                <a:ea typeface="ＭＳ Ｐゴシック"/>
                <a:cs typeface="ＭＳ Ｐゴシック"/>
              </a:rPr>
              <a:t>Dialog Identifier</a:t>
            </a:r>
          </a:p>
          <a:p>
            <a:pPr lvl="1" defTabSz="914400" eaLnBrk="1" hangingPunct="1"/>
            <a:r>
              <a:rPr lang="en-US" sz="2000" smtClean="0">
                <a:ea typeface="ＭＳ Ｐゴシック"/>
              </a:rPr>
              <a:t>Combination of To tag, From tag, and Call-ID</a:t>
            </a:r>
          </a:p>
          <a:p>
            <a:pPr defTabSz="914400" eaLnBrk="1" hangingPunct="1"/>
            <a:r>
              <a:rPr lang="en-US" sz="2400" smtClean="0">
                <a:ea typeface="ＭＳ Ｐゴシック"/>
                <a:cs typeface="ＭＳ Ｐゴシック"/>
              </a:rPr>
              <a:t>Dialog exists until BYE/200 exchange</a:t>
            </a:r>
          </a:p>
          <a:p>
            <a:pPr defTabSz="914400" eaLnBrk="1" hangingPunct="1"/>
            <a:r>
              <a:rPr lang="en-US" sz="2400" smtClean="0">
                <a:ea typeface="ＭＳ Ｐゴシック"/>
                <a:cs typeface="ＭＳ Ｐゴシック"/>
              </a:rPr>
              <a:t>An in-dialog request means the request is sent after an INVITE/200/ACK exchange, reusing the dialog identifier</a:t>
            </a:r>
          </a:p>
          <a:p>
            <a:pPr defTabSz="914400" eaLnBrk="1" hangingPunct="1"/>
            <a:r>
              <a:rPr lang="en-US" sz="2400" smtClean="0">
                <a:ea typeface="ＭＳ Ｐゴシック"/>
                <a:cs typeface="ＭＳ Ｐゴシック"/>
              </a:rPr>
              <a:t>Sending an INVITE creates a pending dialog</a:t>
            </a:r>
          </a:p>
          <a:p>
            <a:pPr lvl="1" defTabSz="914400" eaLnBrk="1" hangingPunct="1"/>
            <a:r>
              <a:rPr lang="en-US" sz="2000" smtClean="0">
                <a:ea typeface="ＭＳ Ｐゴシック"/>
              </a:rPr>
              <a:t>INVITE never times out</a:t>
            </a:r>
          </a:p>
          <a:p>
            <a:pPr lvl="1" defTabSz="914400" eaLnBrk="1" hangingPunct="1"/>
            <a:r>
              <a:rPr lang="en-US" sz="2000" smtClean="0">
                <a:ea typeface="ＭＳ Ｐゴシック"/>
              </a:rPr>
              <a:t>Sender can give up by sending a CANCEL</a:t>
            </a:r>
          </a:p>
          <a:p>
            <a:pPr lvl="1" defTabSz="914400" eaLnBrk="1" hangingPunct="1"/>
            <a:r>
              <a:rPr lang="en-US" sz="2000" smtClean="0">
                <a:ea typeface="ＭＳ Ｐゴシック"/>
              </a:rPr>
              <a:t>Provisional responses are optional but useful</a:t>
            </a:r>
          </a:p>
          <a:p>
            <a:pPr defTabSz="914400" eaLnBrk="1" hangingPunct="1"/>
            <a:endParaRPr lang="en-US" sz="2400"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B3F1A31E-F0DC-4130-B331-0417BB597811}" type="slidenum">
              <a:rPr lang="en-US"/>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39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39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3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739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739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739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739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7395">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73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739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2"/>
          <p:cNvSpPr>
            <a:spLocks noGrp="1"/>
          </p:cNvSpPr>
          <p:nvPr>
            <p:ph type="title"/>
          </p:nvPr>
        </p:nvSpPr>
        <p:spPr>
          <a:xfrm>
            <a:off x="457200" y="274638"/>
            <a:ext cx="8229600" cy="515981"/>
          </a:xfrm>
        </p:spPr>
        <p:txBody>
          <a:bodyPr/>
          <a:lstStyle/>
          <a:p>
            <a:pPr eaLnBrk="1" hangingPunct="1"/>
            <a:r>
              <a:rPr lang="en-US" dirty="0" smtClean="0">
                <a:ea typeface="ＭＳ Ｐゴシック"/>
                <a:cs typeface="ＭＳ Ｐゴシック"/>
              </a:rPr>
              <a:t>SIP and Offer/Answer</a:t>
            </a:r>
          </a:p>
        </p:txBody>
      </p:sp>
      <p:sp>
        <p:nvSpPr>
          <p:cNvPr id="189443" name="Rectangle 3"/>
          <p:cNvSpPr>
            <a:spLocks noGrp="1"/>
          </p:cNvSpPr>
          <p:nvPr>
            <p:ph type="body" idx="1"/>
          </p:nvPr>
        </p:nvSpPr>
        <p:spPr>
          <a:xfrm>
            <a:off x="685800" y="1193800"/>
            <a:ext cx="7772400" cy="5392738"/>
          </a:xfrm>
        </p:spPr>
        <p:txBody>
          <a:bodyPr/>
          <a:lstStyle/>
          <a:p>
            <a:pPr defTabSz="914400" eaLnBrk="1" hangingPunct="1">
              <a:lnSpc>
                <a:spcPct val="90000"/>
              </a:lnSpc>
            </a:pPr>
            <a:r>
              <a:rPr lang="en-US" smtClean="0">
                <a:ea typeface="ＭＳ Ｐゴシック"/>
                <a:cs typeface="ＭＳ Ｐゴシック"/>
              </a:rPr>
              <a:t>SIP uses SDP and Offer/Answer to negotiate media sessions</a:t>
            </a:r>
          </a:p>
          <a:p>
            <a:pPr defTabSz="914400" eaLnBrk="1" hangingPunct="1">
              <a:lnSpc>
                <a:spcPct val="90000"/>
              </a:lnSpc>
            </a:pPr>
            <a:r>
              <a:rPr lang="en-US" smtClean="0">
                <a:ea typeface="ＭＳ Ｐゴシック"/>
                <a:cs typeface="ＭＳ Ｐゴシック"/>
              </a:rPr>
              <a:t>SDP is carried as a message body in a SIP message</a:t>
            </a:r>
          </a:p>
          <a:p>
            <a:pPr defTabSz="914400" eaLnBrk="1" hangingPunct="1">
              <a:lnSpc>
                <a:spcPct val="90000"/>
              </a:lnSpc>
            </a:pPr>
            <a:r>
              <a:rPr lang="en-US" smtClean="0">
                <a:ea typeface="ＭＳ Ｐゴシック"/>
                <a:cs typeface="ＭＳ Ｐゴシック"/>
              </a:rPr>
              <a:t>Offers/Answers can be in</a:t>
            </a:r>
          </a:p>
          <a:p>
            <a:pPr lvl="1" defTabSz="914400" eaLnBrk="1" hangingPunct="1">
              <a:lnSpc>
                <a:spcPct val="90000"/>
              </a:lnSpc>
            </a:pPr>
            <a:r>
              <a:rPr lang="en-US" smtClean="0">
                <a:ea typeface="ＭＳ Ｐゴシック"/>
              </a:rPr>
              <a:t>INVITE/200</a:t>
            </a:r>
          </a:p>
          <a:p>
            <a:pPr lvl="2" defTabSz="914400" eaLnBrk="1" hangingPunct="1">
              <a:lnSpc>
                <a:spcPct val="90000"/>
              </a:lnSpc>
            </a:pPr>
            <a:r>
              <a:rPr lang="en-US" smtClean="0">
                <a:ea typeface="ＭＳ Ｐゴシック"/>
              </a:rPr>
              <a:t>Normal SIP usage</a:t>
            </a:r>
          </a:p>
          <a:p>
            <a:pPr lvl="2" defTabSz="914400" eaLnBrk="1" hangingPunct="1">
              <a:lnSpc>
                <a:spcPct val="90000"/>
              </a:lnSpc>
            </a:pPr>
            <a:r>
              <a:rPr lang="en-US" smtClean="0">
                <a:ea typeface="ＭＳ Ｐゴシック"/>
              </a:rPr>
              <a:t>No SDP in ACK</a:t>
            </a:r>
          </a:p>
          <a:p>
            <a:pPr lvl="1" defTabSz="914400" eaLnBrk="1" hangingPunct="1">
              <a:lnSpc>
                <a:spcPct val="90000"/>
              </a:lnSpc>
            </a:pPr>
            <a:r>
              <a:rPr lang="en-US" smtClean="0">
                <a:ea typeface="ＭＳ Ｐゴシック"/>
              </a:rPr>
              <a:t>200/ACK</a:t>
            </a:r>
          </a:p>
          <a:p>
            <a:pPr lvl="2" defTabSz="914400" eaLnBrk="1" hangingPunct="1">
              <a:lnSpc>
                <a:spcPct val="90000"/>
              </a:lnSpc>
            </a:pPr>
            <a:r>
              <a:rPr lang="en-US" smtClean="0">
                <a:ea typeface="ＭＳ Ｐゴシック"/>
              </a:rPr>
              <a:t>Used in some features</a:t>
            </a:r>
          </a:p>
          <a:p>
            <a:pPr lvl="2" defTabSz="914400" eaLnBrk="1" hangingPunct="1">
              <a:lnSpc>
                <a:spcPct val="90000"/>
              </a:lnSpc>
            </a:pPr>
            <a:r>
              <a:rPr lang="en-US" smtClean="0">
                <a:ea typeface="ＭＳ Ｐゴシック"/>
              </a:rPr>
              <a:t>No SDP in INVITE</a:t>
            </a:r>
          </a:p>
        </p:txBody>
      </p:sp>
      <p:sp>
        <p:nvSpPr>
          <p:cNvPr id="4" name="Slide Number Placeholder 3"/>
          <p:cNvSpPr>
            <a:spLocks noGrp="1"/>
          </p:cNvSpPr>
          <p:nvPr>
            <p:ph type="sldNum" sz="quarter" idx="12"/>
          </p:nvPr>
        </p:nvSpPr>
        <p:spPr/>
        <p:txBody>
          <a:bodyPr/>
          <a:lstStyle/>
          <a:p>
            <a:pPr>
              <a:defRPr/>
            </a:pPr>
            <a:fld id="{EB2B6375-13F7-4484-B027-989AC1945CF3}" type="slidenum">
              <a:rPr lang="en-US"/>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944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944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944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944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944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9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p:bldP spid="18944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p:cNvSpPr>
          <p:nvPr>
            <p:ph type="title"/>
          </p:nvPr>
        </p:nvSpPr>
        <p:spPr>
          <a:xfrm>
            <a:off x="304800" y="406400"/>
            <a:ext cx="8077200" cy="533400"/>
          </a:xfrm>
        </p:spPr>
        <p:txBody>
          <a:bodyPr rtlCol="0">
            <a:normAutofit fontScale="90000"/>
          </a:bodyPr>
          <a:lstStyle/>
          <a:p>
            <a:pPr eaLnBrk="1" fontAlgn="auto" hangingPunct="1">
              <a:spcAft>
                <a:spcPts val="0"/>
              </a:spcAft>
              <a:defRPr/>
            </a:pPr>
            <a:r>
              <a:rPr lang="en-US" sz="3200">
                <a:effectLst>
                  <a:outerShdw blurRad="38100" dist="38100" dir="2700000" algn="tl">
                    <a:srgbClr val="DDDDDD"/>
                  </a:outerShdw>
                </a:effectLst>
                <a:ea typeface="+mj-ea"/>
                <a:cs typeface="+mj-cs"/>
              </a:rPr>
              <a:t>SIP Uniform Resource Indicators (URIs)</a:t>
            </a:r>
          </a:p>
        </p:txBody>
      </p:sp>
      <p:sp>
        <p:nvSpPr>
          <p:cNvPr id="197635" name="Rectangle 3" descr="Rectangle: Click to edit Master text styles&#10;Second level&#10;Third level&#10;Fourth level&#10;Fifth level"/>
          <p:cNvSpPr>
            <a:spLocks noChangeArrowheads="1"/>
          </p:cNvSpPr>
          <p:nvPr/>
        </p:nvSpPr>
        <p:spPr bwMode="auto">
          <a:xfrm>
            <a:off x="152400" y="1128713"/>
            <a:ext cx="9136063" cy="4724400"/>
          </a:xfrm>
          <a:prstGeom prst="rect">
            <a:avLst/>
          </a:prstGeom>
          <a:noFill/>
          <a:ln w="9525">
            <a:noFill/>
            <a:miter lim="800000"/>
            <a:headEnd/>
            <a:tailEnd/>
          </a:ln>
        </p:spPr>
        <p:txBody>
          <a:bodyPr/>
          <a:lstStyle/>
          <a:p>
            <a:pPr marL="342900" indent="-342900">
              <a:lnSpc>
                <a:spcPct val="90000"/>
              </a:lnSpc>
              <a:spcBef>
                <a:spcPct val="20000"/>
              </a:spcBef>
              <a:buSzPct val="80000"/>
              <a:buFont typeface="Wingdings" pitchFamily="2" charset="2"/>
              <a:buChar char="Ø"/>
            </a:pPr>
            <a:r>
              <a:rPr lang="en-US" sz="2000">
                <a:latin typeface="Calibri" pitchFamily="34" charset="0"/>
              </a:rPr>
              <a:t>Same form as email addresses: user@domain</a:t>
            </a:r>
          </a:p>
          <a:p>
            <a:pPr marL="342900" indent="-342900">
              <a:lnSpc>
                <a:spcPct val="90000"/>
              </a:lnSpc>
              <a:spcBef>
                <a:spcPct val="20000"/>
              </a:spcBef>
              <a:buSzPct val="80000"/>
              <a:buFont typeface="Wingdings" pitchFamily="2" charset="2"/>
              <a:buChar char="Ø"/>
            </a:pPr>
            <a:r>
              <a:rPr lang="en-US" sz="2000">
                <a:latin typeface="Calibri" pitchFamily="34" charset="0"/>
              </a:rPr>
              <a:t>Two URI schemes:</a:t>
            </a:r>
          </a:p>
          <a:p>
            <a:pPr marL="742950" lvl="1" indent="-285750">
              <a:lnSpc>
                <a:spcPct val="90000"/>
              </a:lnSpc>
              <a:spcBef>
                <a:spcPct val="20000"/>
              </a:spcBef>
              <a:buSzPct val="80000"/>
              <a:buFont typeface="Wingdings" pitchFamily="2" charset="2"/>
              <a:buChar char="Ø"/>
            </a:pPr>
            <a:r>
              <a:rPr lang="en-US" sz="1800">
                <a:latin typeface="Courier New" pitchFamily="49" charset="0"/>
              </a:rPr>
              <a:t>s</a:t>
            </a:r>
            <a:r>
              <a:rPr lang="en-US" sz="1600">
                <a:latin typeface="Courier New" pitchFamily="49" charset="0"/>
              </a:rPr>
              <a:t>ip:henry@pulver.com</a:t>
            </a:r>
            <a:r>
              <a:rPr lang="en-US" sz="1800">
                <a:latin typeface="Calibri" pitchFamily="34" charset="0"/>
              </a:rPr>
              <a:t> is a SIP URI</a:t>
            </a:r>
          </a:p>
          <a:p>
            <a:pPr marL="1143000" lvl="2" indent="-228600">
              <a:lnSpc>
                <a:spcPct val="90000"/>
              </a:lnSpc>
              <a:spcBef>
                <a:spcPct val="20000"/>
              </a:spcBef>
              <a:buSzPct val="80000"/>
              <a:buFont typeface="Wingdings" pitchFamily="2" charset="2"/>
              <a:buChar char="Ø"/>
            </a:pPr>
            <a:r>
              <a:rPr lang="en-US" sz="1600">
                <a:latin typeface="Calibri" pitchFamily="34" charset="0"/>
              </a:rPr>
              <a:t>Most common form introduced in RFC 2543</a:t>
            </a:r>
          </a:p>
          <a:p>
            <a:pPr marL="742950" lvl="1" indent="-285750">
              <a:lnSpc>
                <a:spcPct val="90000"/>
              </a:lnSpc>
              <a:spcBef>
                <a:spcPct val="20000"/>
              </a:spcBef>
              <a:buSzPct val="80000"/>
              <a:buFont typeface="Wingdings" pitchFamily="2" charset="2"/>
              <a:buChar char="Ø"/>
            </a:pPr>
            <a:r>
              <a:rPr lang="en-US" sz="1600">
                <a:latin typeface="Courier New" pitchFamily="49" charset="0"/>
              </a:rPr>
              <a:t>sips:henry@pulver.com</a:t>
            </a:r>
            <a:r>
              <a:rPr lang="en-US" sz="1800">
                <a:latin typeface="Calibri" pitchFamily="34" charset="0"/>
              </a:rPr>
              <a:t> is a Secure SIP URI</a:t>
            </a:r>
          </a:p>
          <a:p>
            <a:pPr marL="1143000" lvl="2" indent="-228600">
              <a:lnSpc>
                <a:spcPct val="90000"/>
              </a:lnSpc>
              <a:spcBef>
                <a:spcPct val="20000"/>
              </a:spcBef>
              <a:buSzPct val="80000"/>
              <a:buFont typeface="Wingdings" pitchFamily="2" charset="2"/>
              <a:buChar char="Ø"/>
            </a:pPr>
            <a:r>
              <a:rPr lang="en-US" sz="1600">
                <a:latin typeface="Calibri" pitchFamily="34" charset="0"/>
              </a:rPr>
              <a:t>New scheme introduced in RFC 3261</a:t>
            </a:r>
          </a:p>
          <a:p>
            <a:pPr marL="1143000" lvl="2" indent="-228600">
              <a:lnSpc>
                <a:spcPct val="90000"/>
              </a:lnSpc>
              <a:spcBef>
                <a:spcPct val="20000"/>
              </a:spcBef>
              <a:buSzPct val="80000"/>
              <a:buFont typeface="Wingdings" pitchFamily="2" charset="2"/>
              <a:buChar char="Ø"/>
            </a:pPr>
            <a:r>
              <a:rPr lang="en-US" sz="1600">
                <a:latin typeface="Calibri" pitchFamily="34" charset="0"/>
              </a:rPr>
              <a:t>Requires TLS over TCP as transport for security</a:t>
            </a:r>
          </a:p>
          <a:p>
            <a:pPr marL="342900" indent="-342900">
              <a:lnSpc>
                <a:spcPct val="90000"/>
              </a:lnSpc>
              <a:spcBef>
                <a:spcPct val="20000"/>
              </a:spcBef>
              <a:buSzPct val="80000"/>
              <a:buFont typeface="Wingdings" pitchFamily="2" charset="2"/>
              <a:buChar char="Ø"/>
            </a:pPr>
            <a:r>
              <a:rPr lang="en-US" sz="2000">
                <a:latin typeface="Calibri" pitchFamily="34" charset="0"/>
              </a:rPr>
              <a:t>Two types of SIP URIs:</a:t>
            </a:r>
          </a:p>
          <a:p>
            <a:pPr marL="742950" lvl="1" indent="-285750">
              <a:lnSpc>
                <a:spcPct val="90000"/>
              </a:lnSpc>
              <a:spcBef>
                <a:spcPct val="20000"/>
              </a:spcBef>
              <a:buSzPct val="80000"/>
              <a:buFont typeface="Wingdings" pitchFamily="2" charset="2"/>
              <a:buChar char="Ø"/>
            </a:pPr>
            <a:r>
              <a:rPr lang="en-US" sz="1600">
                <a:latin typeface="Calibri" pitchFamily="34" charset="0"/>
              </a:rPr>
              <a:t>Address of Record (AOR) </a:t>
            </a:r>
            <a:r>
              <a:rPr lang="en-US" sz="1400">
                <a:latin typeface="Calibri" pitchFamily="34" charset="0"/>
              </a:rPr>
              <a:t>(identifies a user)</a:t>
            </a:r>
          </a:p>
          <a:p>
            <a:pPr marL="1143000" lvl="2" indent="-228600">
              <a:lnSpc>
                <a:spcPct val="90000"/>
              </a:lnSpc>
              <a:spcBef>
                <a:spcPct val="20000"/>
              </a:spcBef>
              <a:buSzPct val="80000"/>
              <a:buFont typeface="Wingdings" pitchFamily="2" charset="2"/>
              <a:buChar char="Ø"/>
            </a:pPr>
            <a:r>
              <a:rPr lang="en-US" sz="1400">
                <a:latin typeface="Courier New" pitchFamily="49" charset="0"/>
              </a:rPr>
              <a:t>sip:henry@pulver.com</a:t>
            </a:r>
            <a:r>
              <a:rPr lang="en-US" sz="1400">
                <a:latin typeface="Calibri" pitchFamily="34" charset="0"/>
              </a:rPr>
              <a:t>  (Needs DNS SRV records to locate SIP Servers for mci.com domain)</a:t>
            </a:r>
          </a:p>
          <a:p>
            <a:pPr marL="742950" lvl="1" indent="-285750">
              <a:lnSpc>
                <a:spcPct val="90000"/>
              </a:lnSpc>
              <a:spcBef>
                <a:spcPct val="20000"/>
              </a:spcBef>
              <a:buSzPct val="80000"/>
              <a:buFont typeface="Wingdings" pitchFamily="2" charset="2"/>
              <a:buChar char="Ø"/>
            </a:pPr>
            <a:r>
              <a:rPr lang="en-US" sz="1600">
                <a:latin typeface="Calibri" pitchFamily="34" charset="0"/>
              </a:rPr>
              <a:t>Contact </a:t>
            </a:r>
            <a:r>
              <a:rPr lang="en-US" sz="1400">
                <a:latin typeface="Calibri" pitchFamily="34" charset="0"/>
              </a:rPr>
              <a:t>(identifies a device and is usually a </a:t>
            </a:r>
            <a:r>
              <a:rPr lang="en-US" sz="1600">
                <a:latin typeface="Calibri" pitchFamily="34" charset="0"/>
              </a:rPr>
              <a:t>Fully Qualified Domain Name, FQDN</a:t>
            </a:r>
            <a:r>
              <a:rPr lang="en-US" sz="1400">
                <a:latin typeface="Calibri" pitchFamily="34" charset="0"/>
              </a:rPr>
              <a:t>)</a:t>
            </a:r>
          </a:p>
          <a:p>
            <a:pPr marL="1143000" lvl="2" indent="-228600">
              <a:lnSpc>
                <a:spcPct val="90000"/>
              </a:lnSpc>
              <a:spcBef>
                <a:spcPct val="20000"/>
              </a:spcBef>
              <a:buSzPct val="80000"/>
              <a:buFont typeface="Wingdings" pitchFamily="2" charset="2"/>
              <a:buChar char="Ø"/>
            </a:pPr>
            <a:r>
              <a:rPr lang="en-US" sz="1400">
                <a:latin typeface="Courier New" pitchFamily="49" charset="0"/>
              </a:rPr>
              <a:t>sip:henry@127.24.45.4</a:t>
            </a:r>
            <a:r>
              <a:rPr lang="en-US" sz="1400">
                <a:latin typeface="Calibri" pitchFamily="34" charset="0"/>
              </a:rPr>
              <a:t>  or </a:t>
            </a:r>
            <a:r>
              <a:rPr lang="en-US" sz="1300">
                <a:latin typeface="Courier New" pitchFamily="49" charset="0"/>
              </a:rPr>
              <a:t>sip:henry@wisip.pulver.com</a:t>
            </a:r>
            <a:r>
              <a:rPr lang="en-US" sz="1400">
                <a:latin typeface="Calibri" pitchFamily="34" charset="0"/>
              </a:rPr>
              <a:t> (Which needs no resolution for routing)</a:t>
            </a:r>
          </a:p>
          <a:p>
            <a:pPr marL="342900" indent="-342900">
              <a:lnSpc>
                <a:spcPct val="90000"/>
              </a:lnSpc>
              <a:spcBef>
                <a:spcPct val="20000"/>
              </a:spcBef>
              <a:buSzPct val="80000"/>
              <a:buFont typeface="Wingdings" pitchFamily="2" charset="2"/>
              <a:buChar char="Ø"/>
            </a:pPr>
            <a:r>
              <a:rPr lang="en-US" sz="1800">
                <a:latin typeface="Calibri" pitchFamily="34" charset="0"/>
              </a:rPr>
              <a:t>Other URI Schemes used with SIP</a:t>
            </a:r>
          </a:p>
          <a:p>
            <a:pPr marL="342900" indent="-342900">
              <a:lnSpc>
                <a:spcPct val="90000"/>
              </a:lnSpc>
              <a:spcBef>
                <a:spcPct val="20000"/>
              </a:spcBef>
              <a:buSzPct val="80000"/>
              <a:buFont typeface="Wingdings" pitchFamily="2" charset="2"/>
              <a:buNone/>
            </a:pPr>
            <a:endParaRPr lang="en-US" sz="1800">
              <a:latin typeface="Calibri" pitchFamily="34" charset="0"/>
            </a:endParaRPr>
          </a:p>
          <a:p>
            <a:pPr marL="1143000" lvl="2" indent="-228600">
              <a:lnSpc>
                <a:spcPct val="90000"/>
              </a:lnSpc>
              <a:spcBef>
                <a:spcPct val="20000"/>
              </a:spcBef>
              <a:buSzPct val="80000"/>
              <a:buFont typeface="Wingdings" pitchFamily="2" charset="2"/>
              <a:buChar char="Ø"/>
            </a:pPr>
            <a:endParaRPr lang="en-US" sz="1400">
              <a:latin typeface="Calibri" pitchFamily="34" charset="0"/>
            </a:endParaRPr>
          </a:p>
          <a:p>
            <a:pPr marL="1143000" lvl="2" indent="-228600">
              <a:lnSpc>
                <a:spcPct val="90000"/>
              </a:lnSpc>
              <a:spcBef>
                <a:spcPct val="20000"/>
              </a:spcBef>
              <a:buSzPct val="80000"/>
              <a:buFont typeface="Wingdings" pitchFamily="2" charset="2"/>
              <a:buNone/>
            </a:pPr>
            <a:endParaRPr lang="en-US" sz="1400">
              <a:latin typeface="Calibri" pitchFamily="34" charset="0"/>
            </a:endParaRPr>
          </a:p>
          <a:p>
            <a:pPr marL="1143000" lvl="2" indent="-228600">
              <a:lnSpc>
                <a:spcPct val="90000"/>
              </a:lnSpc>
              <a:spcBef>
                <a:spcPct val="20000"/>
              </a:spcBef>
              <a:buSzPct val="80000"/>
              <a:buFont typeface="Wingdings" pitchFamily="2" charset="2"/>
              <a:buChar char="Ø"/>
            </a:pPr>
            <a:endParaRPr lang="en-US" sz="1400">
              <a:latin typeface="Calibri" pitchFamily="34" charset="0"/>
            </a:endParaRPr>
          </a:p>
          <a:p>
            <a:pPr marL="1143000" lvl="2" indent="-228600">
              <a:lnSpc>
                <a:spcPct val="90000"/>
              </a:lnSpc>
              <a:spcBef>
                <a:spcPct val="20000"/>
              </a:spcBef>
              <a:buSzPct val="80000"/>
              <a:buFont typeface="Wingdings" pitchFamily="2" charset="2"/>
              <a:buChar char="Ø"/>
            </a:pPr>
            <a:endParaRPr lang="en-US" sz="1400">
              <a:latin typeface="Calibri" pitchFamily="34" charset="0"/>
            </a:endParaRPr>
          </a:p>
          <a:p>
            <a:pPr marL="1143000" lvl="2" indent="-228600">
              <a:lnSpc>
                <a:spcPct val="90000"/>
              </a:lnSpc>
              <a:spcBef>
                <a:spcPct val="20000"/>
              </a:spcBef>
              <a:buSzPct val="80000"/>
              <a:buFont typeface="Wingdings" pitchFamily="2" charset="2"/>
              <a:buChar char="Ø"/>
            </a:pPr>
            <a:endParaRPr lang="en-US" sz="1400">
              <a:latin typeface="Calibri" pitchFamily="34" charset="0"/>
            </a:endParaRPr>
          </a:p>
          <a:p>
            <a:pPr marL="1143000" lvl="2" indent="-228600">
              <a:lnSpc>
                <a:spcPct val="90000"/>
              </a:lnSpc>
              <a:spcBef>
                <a:spcPct val="20000"/>
              </a:spcBef>
              <a:buSzPct val="80000"/>
              <a:buFont typeface="Wingdings" pitchFamily="2" charset="2"/>
              <a:buChar char="Ø"/>
            </a:pPr>
            <a:endParaRPr lang="en-US" sz="1400">
              <a:latin typeface="Calibri" pitchFamily="34" charset="0"/>
            </a:endParaRPr>
          </a:p>
          <a:p>
            <a:pPr marL="1143000" lvl="2" indent="-228600">
              <a:lnSpc>
                <a:spcPct val="90000"/>
              </a:lnSpc>
              <a:spcBef>
                <a:spcPct val="20000"/>
              </a:spcBef>
              <a:buSzPct val="80000"/>
              <a:buFont typeface="Wingdings" pitchFamily="2" charset="2"/>
              <a:buChar char="Ø"/>
            </a:pPr>
            <a:endParaRPr lang="en-US" sz="1400">
              <a:latin typeface="Calibri" pitchFamily="34" charset="0"/>
            </a:endParaRPr>
          </a:p>
          <a:p>
            <a:pPr marL="1143000" lvl="2" indent="-228600">
              <a:lnSpc>
                <a:spcPct val="90000"/>
              </a:lnSpc>
              <a:spcBef>
                <a:spcPct val="20000"/>
              </a:spcBef>
              <a:buSzPct val="80000"/>
              <a:buFont typeface="Wingdings" pitchFamily="2" charset="2"/>
              <a:buChar char="Ø"/>
            </a:pPr>
            <a:endParaRPr lang="en-US" sz="1400">
              <a:latin typeface="Calibri" pitchFamily="34" charset="0"/>
            </a:endParaRPr>
          </a:p>
        </p:txBody>
      </p:sp>
      <p:graphicFrame>
        <p:nvGraphicFramePr>
          <p:cNvPr id="197636" name="Object 2"/>
          <p:cNvGraphicFramePr>
            <a:graphicFrameLocks noChangeAspect="1"/>
          </p:cNvGraphicFramePr>
          <p:nvPr/>
        </p:nvGraphicFramePr>
        <p:xfrm>
          <a:off x="-733425" y="5067300"/>
          <a:ext cx="10420350" cy="1590675"/>
        </p:xfrm>
        <a:graphic>
          <a:graphicData uri="http://schemas.openxmlformats.org/presentationml/2006/ole">
            <p:oleObj spid="_x0000_s186370" name="Document" r:id="rId4" imgW="7402882" imgH="1139868" progId="Word.Document.8">
              <p:embed/>
            </p:oleObj>
          </a:graphicData>
        </a:graphic>
      </p:graphicFrame>
      <p:sp>
        <p:nvSpPr>
          <p:cNvPr id="5" name="Slide Number Placeholder 4"/>
          <p:cNvSpPr>
            <a:spLocks noGrp="1"/>
          </p:cNvSpPr>
          <p:nvPr>
            <p:ph type="sldNum" sz="quarter" idx="12"/>
          </p:nvPr>
        </p:nvSpPr>
        <p:spPr/>
        <p:txBody>
          <a:bodyPr/>
          <a:lstStyle/>
          <a:p>
            <a:pPr>
              <a:defRPr/>
            </a:pPr>
            <a:fld id="{A608DD6A-0266-4984-B885-80A4ED31C32C}" type="slidenum">
              <a:rPr lang="en-US"/>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p:cNvSpPr>
          <p:nvPr>
            <p:ph type="title"/>
          </p:nvPr>
        </p:nvSpPr>
        <p:spPr>
          <a:xfrm>
            <a:off x="457200" y="274638"/>
            <a:ext cx="8229600" cy="657225"/>
          </a:xfrm>
        </p:spPr>
        <p:txBody>
          <a:bodyPr/>
          <a:lstStyle/>
          <a:p>
            <a:pPr eaLnBrk="1" hangingPunct="1"/>
            <a:r>
              <a:rPr lang="en-US" sz="3200" smtClean="0">
                <a:ea typeface="ＭＳ Ｐゴシック"/>
                <a:cs typeface="ＭＳ Ｐゴシック"/>
              </a:rPr>
              <a:t>SIP URI Types</a:t>
            </a:r>
          </a:p>
        </p:txBody>
      </p:sp>
      <p:sp>
        <p:nvSpPr>
          <p:cNvPr id="205827" name="Rectangle 3"/>
          <p:cNvSpPr>
            <a:spLocks noGrp="1"/>
          </p:cNvSpPr>
          <p:nvPr>
            <p:ph type="body" idx="1"/>
          </p:nvPr>
        </p:nvSpPr>
        <p:spPr>
          <a:xfrm>
            <a:off x="685800" y="1295400"/>
            <a:ext cx="7772400" cy="5141913"/>
          </a:xfrm>
        </p:spPr>
        <p:txBody>
          <a:bodyPr/>
          <a:lstStyle/>
          <a:p>
            <a:pPr defTabSz="914400" eaLnBrk="1" hangingPunct="1">
              <a:lnSpc>
                <a:spcPct val="90000"/>
              </a:lnSpc>
            </a:pPr>
            <a:r>
              <a:rPr lang="en-US" sz="2000" smtClean="0">
                <a:ea typeface="ＭＳ Ｐゴシック"/>
                <a:cs typeface="ＭＳ Ｐゴシック"/>
              </a:rPr>
              <a:t>Address of Record URI</a:t>
            </a:r>
          </a:p>
          <a:p>
            <a:pPr lvl="1" defTabSz="914400" eaLnBrk="1" hangingPunct="1">
              <a:lnSpc>
                <a:spcPct val="90000"/>
              </a:lnSpc>
            </a:pPr>
            <a:r>
              <a:rPr lang="en-US" sz="1800" smtClean="0">
                <a:ea typeface="ＭＳ Ｐゴシック"/>
              </a:rPr>
              <a:t>User, human, or service</a:t>
            </a:r>
          </a:p>
          <a:p>
            <a:pPr lvl="1" defTabSz="914400" eaLnBrk="1" hangingPunct="1">
              <a:lnSpc>
                <a:spcPct val="90000"/>
              </a:lnSpc>
            </a:pPr>
            <a:r>
              <a:rPr lang="en-US" sz="1800" smtClean="0">
                <a:ea typeface="ＭＳ Ｐゴシック"/>
              </a:rPr>
              <a:t>Rarely changes</a:t>
            </a:r>
          </a:p>
          <a:p>
            <a:pPr lvl="1" defTabSz="914400" eaLnBrk="1" hangingPunct="1">
              <a:lnSpc>
                <a:spcPct val="90000"/>
              </a:lnSpc>
            </a:pPr>
            <a:r>
              <a:rPr lang="en-US" sz="1800" smtClean="0">
                <a:ea typeface="ＭＳ Ｐゴシック"/>
              </a:rPr>
              <a:t>Stored in address books, callback logs, and printed on business cards</a:t>
            </a:r>
          </a:p>
          <a:p>
            <a:pPr lvl="1" defTabSz="914400" eaLnBrk="1" hangingPunct="1">
              <a:lnSpc>
                <a:spcPct val="90000"/>
              </a:lnSpc>
            </a:pPr>
            <a:r>
              <a:rPr lang="en-US" sz="1800" smtClean="0">
                <a:ea typeface="ＭＳ Ｐゴシック"/>
              </a:rPr>
              <a:t>Has a set of authentication credentials associated with it</a:t>
            </a:r>
          </a:p>
          <a:p>
            <a:pPr lvl="1" defTabSz="914400" eaLnBrk="1" hangingPunct="1">
              <a:lnSpc>
                <a:spcPct val="90000"/>
              </a:lnSpc>
            </a:pPr>
            <a:r>
              <a:rPr lang="en-US" sz="1800" smtClean="0">
                <a:ea typeface="ＭＳ Ｐゴシック"/>
              </a:rPr>
              <a:t>Needs to be resolved dynamically to a Contact URI at the time of the SIP request or INVITE</a:t>
            </a:r>
          </a:p>
          <a:p>
            <a:pPr defTabSz="914400" eaLnBrk="1" hangingPunct="1">
              <a:lnSpc>
                <a:spcPct val="90000"/>
              </a:lnSpc>
            </a:pPr>
            <a:r>
              <a:rPr lang="en-US" sz="2000" smtClean="0">
                <a:ea typeface="ＭＳ Ｐゴシック"/>
                <a:cs typeface="ＭＳ Ｐゴシック"/>
              </a:rPr>
              <a:t>Contact URI</a:t>
            </a:r>
          </a:p>
          <a:p>
            <a:pPr lvl="1" defTabSz="914400" eaLnBrk="1" hangingPunct="1">
              <a:lnSpc>
                <a:spcPct val="90000"/>
              </a:lnSpc>
            </a:pPr>
            <a:r>
              <a:rPr lang="en-US" sz="1800" smtClean="0">
                <a:ea typeface="ＭＳ Ｐゴシック"/>
              </a:rPr>
              <a:t>Device or endpoint</a:t>
            </a:r>
          </a:p>
          <a:p>
            <a:pPr lvl="1" defTabSz="914400" eaLnBrk="1" hangingPunct="1">
              <a:lnSpc>
                <a:spcPct val="90000"/>
              </a:lnSpc>
            </a:pPr>
            <a:r>
              <a:rPr lang="en-US" sz="1800" smtClean="0">
                <a:ea typeface="ＭＳ Ｐゴシック"/>
              </a:rPr>
              <a:t>Can change IP address frequently</a:t>
            </a:r>
          </a:p>
          <a:p>
            <a:pPr lvl="1" defTabSz="914400" eaLnBrk="1" hangingPunct="1">
              <a:lnSpc>
                <a:spcPct val="90000"/>
              </a:lnSpc>
            </a:pPr>
            <a:r>
              <a:rPr lang="en-US" sz="1800" smtClean="0">
                <a:ea typeface="ＭＳ Ｐゴシック"/>
              </a:rPr>
              <a:t>Should not be cached or stored for later use</a:t>
            </a:r>
          </a:p>
          <a:p>
            <a:pPr lvl="1" defTabSz="914400" eaLnBrk="1" hangingPunct="1">
              <a:lnSpc>
                <a:spcPct val="90000"/>
              </a:lnSpc>
            </a:pPr>
            <a:r>
              <a:rPr lang="en-US" sz="1800" smtClean="0">
                <a:ea typeface="ＭＳ Ｐゴシック"/>
              </a:rPr>
              <a:t>Usually does not have its own authentication credentials</a:t>
            </a:r>
          </a:p>
          <a:p>
            <a:pPr lvl="1" defTabSz="914400" eaLnBrk="1" hangingPunct="1">
              <a:lnSpc>
                <a:spcPct val="90000"/>
              </a:lnSpc>
            </a:pPr>
            <a:r>
              <a:rPr lang="en-US" sz="1800" smtClean="0">
                <a:ea typeface="ＭＳ Ｐゴシック"/>
              </a:rPr>
              <a:t>Needs no resolution (except perhaps DNS) to be resolved</a:t>
            </a:r>
          </a:p>
          <a:p>
            <a:pPr defTabSz="914400" eaLnBrk="1" hangingPunct="1">
              <a:lnSpc>
                <a:spcPct val="90000"/>
              </a:lnSpc>
            </a:pPr>
            <a:r>
              <a:rPr lang="en-US" sz="2000" smtClean="0">
                <a:ea typeface="ＭＳ Ｐゴシック"/>
                <a:cs typeface="ＭＳ Ｐゴシック"/>
              </a:rPr>
              <a:t>SIP Servers help manage resolution between AOR and Contact URIs</a:t>
            </a:r>
          </a:p>
          <a:p>
            <a:pPr lvl="1" defTabSz="914400" eaLnBrk="1" hangingPunct="1">
              <a:lnSpc>
                <a:spcPct val="90000"/>
              </a:lnSpc>
            </a:pPr>
            <a:endParaRPr lang="en-US" sz="1800" smtClean="0">
              <a:ea typeface="ＭＳ Ｐゴシック"/>
            </a:endParaRPr>
          </a:p>
        </p:txBody>
      </p:sp>
      <p:sp>
        <p:nvSpPr>
          <p:cNvPr id="4" name="Slide Number Placeholder 3"/>
          <p:cNvSpPr>
            <a:spLocks noGrp="1"/>
          </p:cNvSpPr>
          <p:nvPr>
            <p:ph type="sldNum" sz="quarter" idx="12"/>
          </p:nvPr>
        </p:nvSpPr>
        <p:spPr/>
        <p:txBody>
          <a:bodyPr/>
          <a:lstStyle/>
          <a:p>
            <a:pPr>
              <a:defRPr/>
            </a:pPr>
            <a:fld id="{48DEEB5D-9EEF-42B5-9884-A517E7C148D5}" type="slidenum">
              <a:rPr lang="en-US"/>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2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8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8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82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82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2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582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82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82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8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27"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Grp="1"/>
          </p:cNvSpPr>
          <p:nvPr>
            <p:ph type="title"/>
          </p:nvPr>
        </p:nvSpPr>
        <p:spPr>
          <a:xfrm>
            <a:off x="457200" y="274638"/>
            <a:ext cx="8229600" cy="495300"/>
          </a:xfrm>
        </p:spPr>
        <p:txBody>
          <a:bodyPr/>
          <a:lstStyle/>
          <a:p>
            <a:pPr eaLnBrk="1" hangingPunct="1"/>
            <a:r>
              <a:rPr lang="en-US" sz="3200" dirty="0" smtClean="0">
                <a:ea typeface="ＭＳ Ｐゴシック"/>
                <a:cs typeface="ＭＳ Ｐゴシック"/>
              </a:rPr>
              <a:t>SIP Transport</a:t>
            </a:r>
          </a:p>
        </p:txBody>
      </p:sp>
      <p:sp>
        <p:nvSpPr>
          <p:cNvPr id="207875" name="Rectangle 3"/>
          <p:cNvSpPr>
            <a:spLocks noGrp="1"/>
          </p:cNvSpPr>
          <p:nvPr>
            <p:ph type="body" idx="1"/>
          </p:nvPr>
        </p:nvSpPr>
        <p:spPr>
          <a:xfrm>
            <a:off x="685800" y="1087438"/>
            <a:ext cx="7772400" cy="5541962"/>
          </a:xfrm>
        </p:spPr>
        <p:txBody>
          <a:bodyPr/>
          <a:lstStyle/>
          <a:p>
            <a:pPr defTabSz="914400" eaLnBrk="1" hangingPunct="1">
              <a:lnSpc>
                <a:spcPct val="90000"/>
              </a:lnSpc>
            </a:pPr>
            <a:r>
              <a:rPr lang="en-US" sz="2800" dirty="0" smtClean="0">
                <a:ea typeface="ＭＳ Ｐゴシック"/>
                <a:cs typeface="ＭＳ Ｐゴシック"/>
              </a:rPr>
              <a:t>SIP can use either UDP or TCP for transport</a:t>
            </a:r>
          </a:p>
          <a:p>
            <a:pPr defTabSz="914400" eaLnBrk="1" hangingPunct="1">
              <a:lnSpc>
                <a:spcPct val="90000"/>
              </a:lnSpc>
            </a:pPr>
            <a:r>
              <a:rPr lang="en-US" sz="2800" dirty="0" smtClean="0">
                <a:ea typeface="ＭＳ Ｐゴシック"/>
                <a:cs typeface="ＭＳ Ｐゴシック"/>
              </a:rPr>
              <a:t>Historically, UDP has been used</a:t>
            </a:r>
          </a:p>
          <a:p>
            <a:pPr lvl="1" defTabSz="914400" eaLnBrk="1" hangingPunct="1">
              <a:lnSpc>
                <a:spcPct val="90000"/>
              </a:lnSpc>
            </a:pPr>
            <a:r>
              <a:rPr lang="en-US" sz="2400" dirty="0" smtClean="0">
                <a:ea typeface="ＭＳ Ｐゴシック"/>
              </a:rPr>
              <a:t>Lowest latency – no setup time</a:t>
            </a:r>
          </a:p>
          <a:p>
            <a:pPr lvl="1" defTabSz="914400" eaLnBrk="1" hangingPunct="1">
              <a:lnSpc>
                <a:spcPct val="90000"/>
              </a:lnSpc>
            </a:pPr>
            <a:r>
              <a:rPr lang="en-US" sz="2400" dirty="0" smtClean="0">
                <a:ea typeface="ＭＳ Ｐゴシック"/>
                <a:cs typeface="ＭＳ Ｐゴシック"/>
              </a:rPr>
              <a:t>Highest number of </a:t>
            </a:r>
            <a:r>
              <a:rPr lang="en-US" sz="2400" dirty="0" smtClean="0">
                <a:ea typeface="ＭＳ Ｐゴシック"/>
              </a:rPr>
              <a:t>users/server</a:t>
            </a:r>
          </a:p>
          <a:p>
            <a:pPr lvl="1" defTabSz="914400" eaLnBrk="1" hangingPunct="1">
              <a:lnSpc>
                <a:spcPct val="90000"/>
              </a:lnSpc>
            </a:pPr>
            <a:r>
              <a:rPr lang="en-US" sz="2400" dirty="0" smtClean="0">
                <a:ea typeface="ＭＳ Ｐゴシック"/>
              </a:rPr>
              <a:t>SIP must handle retransmissions</a:t>
            </a:r>
          </a:p>
          <a:p>
            <a:pPr lvl="1" defTabSz="914400" eaLnBrk="1" hangingPunct="1">
              <a:lnSpc>
                <a:spcPct val="90000"/>
              </a:lnSpc>
            </a:pPr>
            <a:r>
              <a:rPr lang="en-US" sz="2400" dirty="0" smtClean="0">
                <a:ea typeface="ＭＳ Ｐゴシック"/>
              </a:rPr>
              <a:t>SIP messages should fit inside a single IP packet (&lt;1500 octets)</a:t>
            </a:r>
            <a:endParaRPr lang="en-US" dirty="0" smtClean="0">
              <a:ea typeface="ＭＳ Ｐゴシック"/>
            </a:endParaRPr>
          </a:p>
          <a:p>
            <a:pPr defTabSz="914400" eaLnBrk="1" hangingPunct="1">
              <a:lnSpc>
                <a:spcPct val="90000"/>
              </a:lnSpc>
            </a:pPr>
            <a:r>
              <a:rPr lang="en-US" sz="2800" dirty="0" smtClean="0">
                <a:ea typeface="ＭＳ Ｐゴシック"/>
                <a:cs typeface="ＭＳ Ｐゴシック"/>
              </a:rPr>
              <a:t>In the future, TCP should be used</a:t>
            </a:r>
          </a:p>
          <a:p>
            <a:pPr lvl="1" defTabSz="914400" eaLnBrk="1" hangingPunct="1">
              <a:lnSpc>
                <a:spcPct val="90000"/>
              </a:lnSpc>
            </a:pPr>
            <a:r>
              <a:rPr lang="en-US" sz="2400" dirty="0" smtClean="0">
                <a:ea typeface="ＭＳ Ｐゴシック"/>
              </a:rPr>
              <a:t>SIP messages are getting larger</a:t>
            </a:r>
          </a:p>
          <a:p>
            <a:pPr lvl="1" defTabSz="914400" eaLnBrk="1" hangingPunct="1">
              <a:lnSpc>
                <a:spcPct val="90000"/>
              </a:lnSpc>
            </a:pPr>
            <a:r>
              <a:rPr lang="en-US" sz="2400" dirty="0" smtClean="0">
                <a:ea typeface="ＭＳ Ｐゴシック"/>
                <a:cs typeface="ＭＳ Ｐゴシック"/>
              </a:rPr>
              <a:t>TCP provides </a:t>
            </a:r>
            <a:r>
              <a:rPr lang="en-US" sz="2400" dirty="0" smtClean="0">
                <a:ea typeface="ＭＳ Ｐゴシック"/>
              </a:rPr>
              <a:t>congestion control and flow control</a:t>
            </a:r>
          </a:p>
          <a:p>
            <a:pPr lvl="1" defTabSz="914400" eaLnBrk="1" hangingPunct="1">
              <a:lnSpc>
                <a:spcPct val="90000"/>
              </a:lnSpc>
            </a:pPr>
            <a:r>
              <a:rPr lang="en-US" sz="2400" dirty="0" smtClean="0">
                <a:ea typeface="ＭＳ Ｐゴシック"/>
                <a:cs typeface="ＭＳ Ｐゴシック"/>
              </a:rPr>
              <a:t>TLS security can be easily added</a:t>
            </a:r>
          </a:p>
          <a:p>
            <a:pPr defTabSz="914400" eaLnBrk="1" hangingPunct="1">
              <a:lnSpc>
                <a:spcPct val="90000"/>
              </a:lnSpc>
            </a:pPr>
            <a:endParaRPr lang="en-US" sz="2800" dirty="0"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3D2DD7D5-A310-4A5B-AD25-8CEA7171CDEE}" type="slidenum">
              <a:rPr lang="en-US"/>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7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78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787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8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787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787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787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7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nimBg="1"/>
      <p:bldP spid="207875"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Grp="1"/>
          </p:cNvSpPr>
          <p:nvPr>
            <p:ph type="title"/>
          </p:nvPr>
        </p:nvSpPr>
        <p:spPr>
          <a:xfrm>
            <a:off x="1954213" y="274638"/>
            <a:ext cx="5240337" cy="393700"/>
          </a:xfrm>
        </p:spPr>
        <p:txBody>
          <a:bodyPr/>
          <a:lstStyle/>
          <a:p>
            <a:pPr eaLnBrk="1" hangingPunct="1"/>
            <a:r>
              <a:rPr lang="en-US" sz="3200" smtClean="0">
                <a:ea typeface="ＭＳ Ｐゴシック"/>
                <a:cs typeface="ＭＳ Ｐゴシック"/>
              </a:rPr>
              <a:t>SIP Rendezvous</a:t>
            </a:r>
          </a:p>
        </p:txBody>
      </p:sp>
      <p:sp>
        <p:nvSpPr>
          <p:cNvPr id="220163" name="Rectangle 3"/>
          <p:cNvSpPr>
            <a:spLocks noGrp="1"/>
          </p:cNvSpPr>
          <p:nvPr>
            <p:ph type="body" idx="1"/>
          </p:nvPr>
        </p:nvSpPr>
        <p:spPr>
          <a:xfrm>
            <a:off x="685800" y="1295400"/>
            <a:ext cx="7772400" cy="4643438"/>
          </a:xfrm>
        </p:spPr>
        <p:txBody>
          <a:bodyPr/>
          <a:lstStyle/>
          <a:p>
            <a:pPr eaLnBrk="1" hangingPunct="1">
              <a:lnSpc>
                <a:spcPct val="90000"/>
              </a:lnSpc>
            </a:pPr>
            <a:r>
              <a:rPr lang="en-US" sz="2400" smtClean="0">
                <a:ea typeface="ＭＳ Ｐゴシック"/>
                <a:cs typeface="ＭＳ Ｐゴシック"/>
              </a:rPr>
              <a:t>UAs are mobile and can change IP addresses</a:t>
            </a:r>
          </a:p>
          <a:p>
            <a:pPr lvl="1" eaLnBrk="1" hangingPunct="1">
              <a:lnSpc>
                <a:spcPct val="90000"/>
              </a:lnSpc>
            </a:pPr>
            <a:r>
              <a:rPr lang="en-US" sz="2000" smtClean="0">
                <a:ea typeface="ＭＳ Ｐゴシック"/>
              </a:rPr>
              <a:t>Dynamic IPs using DHCP</a:t>
            </a:r>
          </a:p>
          <a:p>
            <a:pPr lvl="1" eaLnBrk="1" hangingPunct="1">
              <a:lnSpc>
                <a:spcPct val="90000"/>
              </a:lnSpc>
            </a:pPr>
            <a:r>
              <a:rPr lang="en-US" sz="2000" smtClean="0">
                <a:ea typeface="ＭＳ Ｐゴシック"/>
              </a:rPr>
              <a:t>Nomadic devices</a:t>
            </a:r>
          </a:p>
          <a:p>
            <a:pPr lvl="2" eaLnBrk="1" hangingPunct="1">
              <a:lnSpc>
                <a:spcPct val="90000"/>
              </a:lnSpc>
            </a:pPr>
            <a:r>
              <a:rPr lang="en-US" sz="1800" smtClean="0">
                <a:ea typeface="ＭＳ Ｐゴシック"/>
              </a:rPr>
              <a:t>Laptops that change their point of attachment</a:t>
            </a:r>
          </a:p>
          <a:p>
            <a:pPr lvl="1" eaLnBrk="1" hangingPunct="1">
              <a:lnSpc>
                <a:spcPct val="90000"/>
              </a:lnSpc>
            </a:pPr>
            <a:r>
              <a:rPr lang="en-US" sz="2000" smtClean="0">
                <a:ea typeface="ＭＳ Ｐゴシック"/>
              </a:rPr>
              <a:t>Mobile devices</a:t>
            </a:r>
          </a:p>
          <a:p>
            <a:pPr lvl="2" eaLnBrk="1" hangingPunct="1">
              <a:lnSpc>
                <a:spcPct val="90000"/>
              </a:lnSpc>
            </a:pPr>
            <a:r>
              <a:rPr lang="en-US" sz="1800" smtClean="0">
                <a:ea typeface="ＭＳ Ｐゴシック"/>
              </a:rPr>
              <a:t>Wireless</a:t>
            </a:r>
          </a:p>
          <a:p>
            <a:pPr eaLnBrk="1" hangingPunct="1">
              <a:lnSpc>
                <a:spcPct val="90000"/>
              </a:lnSpc>
            </a:pPr>
            <a:r>
              <a:rPr lang="en-US" sz="2400" smtClean="0">
                <a:ea typeface="ＭＳ Ｐゴシック"/>
                <a:cs typeface="ＭＳ Ｐゴシック"/>
              </a:rPr>
              <a:t>Users can have multiple devices per user</a:t>
            </a:r>
          </a:p>
          <a:p>
            <a:pPr lvl="1" eaLnBrk="1" hangingPunct="1">
              <a:lnSpc>
                <a:spcPct val="90000"/>
              </a:lnSpc>
            </a:pPr>
            <a:r>
              <a:rPr lang="en-US" sz="2000" smtClean="0">
                <a:ea typeface="ＭＳ Ｐゴシック"/>
              </a:rPr>
              <a:t>Rendezvous helps sort this out</a:t>
            </a:r>
          </a:p>
          <a:p>
            <a:pPr eaLnBrk="1" hangingPunct="1">
              <a:lnSpc>
                <a:spcPct val="90000"/>
              </a:lnSpc>
            </a:pPr>
            <a:r>
              <a:rPr lang="en-US" sz="2400" smtClean="0">
                <a:ea typeface="ＭＳ Ｐゴシック"/>
                <a:cs typeface="ＭＳ Ｐゴシック"/>
              </a:rPr>
              <a:t>Sometimes necessary due to NAT/Firewall traversal</a:t>
            </a:r>
          </a:p>
          <a:p>
            <a:pPr lvl="1" eaLnBrk="1" hangingPunct="1">
              <a:lnSpc>
                <a:spcPct val="90000"/>
              </a:lnSpc>
            </a:pPr>
            <a:r>
              <a:rPr lang="en-US" sz="2000" smtClean="0">
                <a:ea typeface="ＭＳ Ｐゴシック"/>
              </a:rPr>
              <a:t>More on this when we discuss this topic in detail</a:t>
            </a:r>
          </a:p>
          <a:p>
            <a:pPr eaLnBrk="1" hangingPunct="1">
              <a:lnSpc>
                <a:spcPct val="90000"/>
              </a:lnSpc>
            </a:pPr>
            <a:r>
              <a:rPr lang="en-US" sz="2400" smtClean="0">
                <a:ea typeface="ＭＳ Ｐゴシック"/>
                <a:cs typeface="ＭＳ Ｐゴシック"/>
              </a:rPr>
              <a:t>Also used for Authentication/Introduction</a:t>
            </a:r>
          </a:p>
          <a:p>
            <a:pPr lvl="1" eaLnBrk="1" hangingPunct="1">
              <a:lnSpc>
                <a:spcPct val="90000"/>
              </a:lnSpc>
            </a:pPr>
            <a:r>
              <a:rPr lang="en-US" sz="2000" smtClean="0">
                <a:ea typeface="ＭＳ Ｐゴシック"/>
              </a:rPr>
              <a:t>3rd party that knows both users</a:t>
            </a:r>
          </a:p>
          <a:p>
            <a:pPr eaLnBrk="1" hangingPunct="1">
              <a:lnSpc>
                <a:spcPct val="90000"/>
              </a:lnSpc>
            </a:pPr>
            <a:endParaRPr lang="en-US" sz="2400"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967A7C3A-5676-4A82-8949-6020CA582DFD}" type="slidenum">
              <a:rPr lang="en-US"/>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16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01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01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01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016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016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016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01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nimBg="1"/>
      <p:bldP spid="22016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2"/>
          <p:cNvSpPr>
            <a:spLocks noGrp="1"/>
          </p:cNvSpPr>
          <p:nvPr>
            <p:ph type="title"/>
          </p:nvPr>
        </p:nvSpPr>
        <p:spPr>
          <a:xfrm>
            <a:off x="860425" y="274638"/>
            <a:ext cx="7472363" cy="538162"/>
          </a:xfrm>
        </p:spPr>
        <p:txBody>
          <a:bodyPr/>
          <a:lstStyle/>
          <a:p>
            <a:pPr eaLnBrk="1" hangingPunct="1"/>
            <a:r>
              <a:rPr lang="en-US" sz="3200" smtClean="0">
                <a:ea typeface="ＭＳ Ｐゴシック"/>
                <a:cs typeface="ＭＳ Ｐゴシック"/>
              </a:rPr>
              <a:t>SIP Servers for Rendezvous</a:t>
            </a:r>
          </a:p>
        </p:txBody>
      </p:sp>
      <p:sp>
        <p:nvSpPr>
          <p:cNvPr id="222211" name="Rectangle 3"/>
          <p:cNvSpPr>
            <a:spLocks noGrp="1"/>
          </p:cNvSpPr>
          <p:nvPr>
            <p:ph type="body" idx="1"/>
          </p:nvPr>
        </p:nvSpPr>
        <p:spPr>
          <a:xfrm>
            <a:off x="485775" y="1047750"/>
            <a:ext cx="4162425" cy="5349875"/>
          </a:xfrm>
        </p:spPr>
        <p:txBody>
          <a:bodyPr/>
          <a:lstStyle/>
          <a:p>
            <a:pPr eaLnBrk="1" hangingPunct="1">
              <a:lnSpc>
                <a:spcPct val="80000"/>
              </a:lnSpc>
            </a:pPr>
            <a:r>
              <a:rPr lang="en-US" sz="2400" smtClean="0">
                <a:ea typeface="ＭＳ Ｐゴシック"/>
                <a:cs typeface="ＭＳ Ｐゴシック"/>
              </a:rPr>
              <a:t>Proxy Server</a:t>
            </a:r>
          </a:p>
          <a:p>
            <a:pPr lvl="1" eaLnBrk="1" hangingPunct="1">
              <a:lnSpc>
                <a:spcPct val="80000"/>
              </a:lnSpc>
            </a:pPr>
            <a:r>
              <a:rPr lang="en-US" sz="2000" smtClean="0">
                <a:ea typeface="ＭＳ Ｐゴシック"/>
              </a:rPr>
              <a:t>Receives requests from UAs and acts upon them</a:t>
            </a:r>
          </a:p>
          <a:p>
            <a:pPr lvl="1" eaLnBrk="1" hangingPunct="1">
              <a:lnSpc>
                <a:spcPct val="80000"/>
              </a:lnSpc>
            </a:pPr>
            <a:r>
              <a:rPr lang="en-US" sz="2000" smtClean="0">
                <a:ea typeface="ＭＳ Ｐゴシック"/>
              </a:rPr>
              <a:t>Performs database queries (DNS, etc.)</a:t>
            </a:r>
          </a:p>
          <a:p>
            <a:pPr lvl="1" eaLnBrk="1" hangingPunct="1">
              <a:lnSpc>
                <a:spcPct val="80000"/>
              </a:lnSpc>
            </a:pPr>
            <a:r>
              <a:rPr lang="en-US" sz="2000" smtClean="0">
                <a:ea typeface="ＭＳ Ｐゴシック"/>
              </a:rPr>
              <a:t>Signaling only – ignores message bodies (SDP) and never sees media flow (RTP)</a:t>
            </a:r>
          </a:p>
          <a:p>
            <a:pPr lvl="1" eaLnBrk="1" hangingPunct="1">
              <a:lnSpc>
                <a:spcPct val="80000"/>
              </a:lnSpc>
            </a:pPr>
            <a:r>
              <a:rPr lang="en-US" sz="2000" smtClean="0">
                <a:ea typeface="ＭＳ Ｐゴシック"/>
              </a:rPr>
              <a:t>Can implement services (forwarding, find me, voice mail, etc.)</a:t>
            </a:r>
          </a:p>
          <a:p>
            <a:pPr lvl="1" eaLnBrk="1" hangingPunct="1">
              <a:lnSpc>
                <a:spcPct val="80000"/>
              </a:lnSpc>
            </a:pPr>
            <a:r>
              <a:rPr lang="en-US" sz="2000" smtClean="0">
                <a:ea typeface="ＭＳ Ｐゴシック"/>
              </a:rPr>
              <a:t>Can be stateless, transaction stateful, or call stateful</a:t>
            </a:r>
          </a:p>
          <a:p>
            <a:pPr lvl="1" eaLnBrk="1" hangingPunct="1">
              <a:lnSpc>
                <a:spcPct val="80000"/>
              </a:lnSpc>
            </a:pPr>
            <a:r>
              <a:rPr lang="en-US" sz="2000" smtClean="0">
                <a:ea typeface="ＭＳ Ｐゴシック"/>
              </a:rPr>
              <a:t>Drops out of signaling after initial exchange unless Record-Routes</a:t>
            </a:r>
          </a:p>
          <a:p>
            <a:pPr lvl="1" eaLnBrk="1" hangingPunct="1">
              <a:lnSpc>
                <a:spcPct val="80000"/>
              </a:lnSpc>
            </a:pPr>
            <a:r>
              <a:rPr lang="en-US" sz="2000" smtClean="0">
                <a:ea typeface="ＭＳ Ｐゴシック"/>
              </a:rPr>
              <a:t>Sometimes called “Session Managers” </a:t>
            </a:r>
          </a:p>
        </p:txBody>
      </p:sp>
      <p:sp>
        <p:nvSpPr>
          <p:cNvPr id="222212" name="Rectangle 4" descr="Rectangle: Click to edit Master text styles&#10;Second level&#10;Third level&#10;Fourth level&#10;Fifth level"/>
          <p:cNvSpPr>
            <a:spLocks noChangeArrowheads="1"/>
          </p:cNvSpPr>
          <p:nvPr/>
        </p:nvSpPr>
        <p:spPr bwMode="auto">
          <a:xfrm>
            <a:off x="4829175" y="1133475"/>
            <a:ext cx="4171950" cy="501967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2000" dirty="0">
                <a:latin typeface="Calibri" pitchFamily="34" charset="0"/>
              </a:rPr>
              <a:t>Redirect Server</a:t>
            </a:r>
          </a:p>
          <a:p>
            <a:pPr marL="742950" lvl="1" indent="-285750">
              <a:lnSpc>
                <a:spcPct val="80000"/>
              </a:lnSpc>
              <a:spcBef>
                <a:spcPct val="20000"/>
              </a:spcBef>
              <a:buFont typeface="Arial" charset="0"/>
              <a:buChar char="–"/>
            </a:pPr>
            <a:r>
              <a:rPr lang="en-US" sz="1800" dirty="0">
                <a:latin typeface="Calibri" pitchFamily="34" charset="0"/>
              </a:rPr>
              <a:t>Server queries database or implements service then returns response in 3xx</a:t>
            </a:r>
          </a:p>
          <a:p>
            <a:pPr marL="742950" lvl="1" indent="-285750">
              <a:lnSpc>
                <a:spcPct val="80000"/>
              </a:lnSpc>
              <a:spcBef>
                <a:spcPct val="20000"/>
              </a:spcBef>
              <a:buFont typeface="Arial" charset="0"/>
              <a:buChar char="–"/>
            </a:pPr>
            <a:r>
              <a:rPr lang="en-US" sz="1800" dirty="0">
                <a:latin typeface="Calibri" pitchFamily="34" charset="0"/>
              </a:rPr>
              <a:t>Simple query/response mechanism</a:t>
            </a:r>
          </a:p>
          <a:p>
            <a:pPr marL="342900" indent="-342900">
              <a:lnSpc>
                <a:spcPct val="80000"/>
              </a:lnSpc>
              <a:spcBef>
                <a:spcPct val="20000"/>
              </a:spcBef>
              <a:buFont typeface="Arial" charset="0"/>
              <a:buChar char="•"/>
            </a:pPr>
            <a:r>
              <a:rPr lang="en-US" sz="2000" dirty="0">
                <a:latin typeface="Calibri" pitchFamily="34" charset="0"/>
              </a:rPr>
              <a:t>Registrar Server</a:t>
            </a:r>
          </a:p>
          <a:p>
            <a:pPr marL="742950" lvl="1" indent="-285750">
              <a:lnSpc>
                <a:spcPct val="80000"/>
              </a:lnSpc>
              <a:spcBef>
                <a:spcPct val="20000"/>
              </a:spcBef>
              <a:buFont typeface="Arial" charset="0"/>
              <a:buChar char="–"/>
            </a:pPr>
            <a:r>
              <a:rPr lang="en-US" sz="1800" dirty="0">
                <a:latin typeface="Calibri" pitchFamily="34" charset="0"/>
              </a:rPr>
              <a:t>Receives REGISTER </a:t>
            </a:r>
            <a:r>
              <a:rPr lang="en-US" sz="2000" dirty="0">
                <a:latin typeface="Calibri" pitchFamily="34" charset="0"/>
              </a:rPr>
              <a:t>requests</a:t>
            </a:r>
            <a:r>
              <a:rPr lang="en-US" sz="1800" dirty="0">
                <a:latin typeface="Calibri" pitchFamily="34" charset="0"/>
              </a:rPr>
              <a:t> and populates Location Server database</a:t>
            </a:r>
          </a:p>
          <a:p>
            <a:pPr marL="742950" lvl="1" indent="-285750">
              <a:lnSpc>
                <a:spcPct val="80000"/>
              </a:lnSpc>
              <a:spcBef>
                <a:spcPct val="20000"/>
              </a:spcBef>
              <a:buFont typeface="Arial" charset="0"/>
              <a:buChar char="–"/>
            </a:pPr>
            <a:r>
              <a:rPr lang="en-US" sz="1800" dirty="0">
                <a:latin typeface="Calibri" pitchFamily="34" charset="0"/>
              </a:rPr>
              <a:t>Binds an AOR URI temporarily to a Contact URI</a:t>
            </a:r>
          </a:p>
          <a:p>
            <a:pPr marL="342900" indent="-342900">
              <a:lnSpc>
                <a:spcPct val="80000"/>
              </a:lnSpc>
              <a:spcBef>
                <a:spcPct val="20000"/>
              </a:spcBef>
              <a:buFont typeface="Arial" charset="0"/>
              <a:buChar char="•"/>
            </a:pPr>
            <a:r>
              <a:rPr lang="en-US" sz="2000" dirty="0">
                <a:latin typeface="Calibri" pitchFamily="34" charset="0"/>
              </a:rPr>
              <a:t>Location Server</a:t>
            </a:r>
          </a:p>
          <a:p>
            <a:pPr marL="742950" lvl="1" indent="-285750">
              <a:lnSpc>
                <a:spcPct val="80000"/>
              </a:lnSpc>
              <a:spcBef>
                <a:spcPct val="20000"/>
              </a:spcBef>
              <a:buFont typeface="Arial" charset="0"/>
              <a:buChar char="–"/>
            </a:pPr>
            <a:r>
              <a:rPr lang="en-US" sz="1800" dirty="0">
                <a:latin typeface="Calibri" pitchFamily="34" charset="0"/>
              </a:rPr>
              <a:t>Database of AOR/Contact URI binding</a:t>
            </a:r>
          </a:p>
          <a:p>
            <a:pPr marL="742950" lvl="1" indent="-285750">
              <a:lnSpc>
                <a:spcPct val="80000"/>
              </a:lnSpc>
              <a:spcBef>
                <a:spcPct val="20000"/>
              </a:spcBef>
              <a:buFont typeface="Arial" charset="0"/>
              <a:buChar char="–"/>
            </a:pPr>
            <a:r>
              <a:rPr lang="en-US" sz="1800" dirty="0">
                <a:latin typeface="Calibri" pitchFamily="34" charset="0"/>
              </a:rPr>
              <a:t>Consulted by proxy and redirect servers</a:t>
            </a:r>
          </a:p>
          <a:p>
            <a:pPr marL="742950" lvl="1" indent="-285750">
              <a:lnSpc>
                <a:spcPct val="80000"/>
              </a:lnSpc>
              <a:spcBef>
                <a:spcPct val="20000"/>
              </a:spcBef>
              <a:buFont typeface="Arial" charset="0"/>
              <a:buChar char="–"/>
            </a:pPr>
            <a:r>
              <a:rPr lang="en-US" sz="1800" dirty="0">
                <a:latin typeface="Calibri" pitchFamily="34" charset="0"/>
              </a:rPr>
              <a:t>No standard IETF protocol defined</a:t>
            </a:r>
          </a:p>
          <a:p>
            <a:pPr marL="342900" indent="-342900">
              <a:lnSpc>
                <a:spcPct val="80000"/>
              </a:lnSpc>
              <a:spcBef>
                <a:spcPct val="20000"/>
              </a:spcBef>
              <a:buFont typeface="Arial" charset="0"/>
              <a:buNone/>
            </a:pPr>
            <a:endParaRPr lang="en-US" sz="2000"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6463777D-E7E7-4401-B3D0-9C66018968C5}" type="slidenum">
              <a:rPr lang="en-US"/>
              <a:pPr>
                <a:defRPr/>
              </a:pPr>
              <a:t>29</a:t>
            </a:fld>
            <a:endParaRPr lang="en-US"/>
          </a:p>
        </p:txBody>
      </p:sp>
      <p:pic>
        <p:nvPicPr>
          <p:cNvPr id="194565" name="Picture 5" descr="single_server_PNG"/>
          <p:cNvPicPr>
            <a:picLocks noChangeAspect="1" noChangeArrowheads="1"/>
          </p:cNvPicPr>
          <p:nvPr/>
        </p:nvPicPr>
        <p:blipFill>
          <a:blip r:embed="rId3"/>
          <a:srcRect/>
          <a:stretch>
            <a:fillRect/>
          </a:stretch>
        </p:blipFill>
        <p:spPr bwMode="auto">
          <a:xfrm>
            <a:off x="6977063" y="274638"/>
            <a:ext cx="1209675" cy="56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22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22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22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221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2212">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221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2212">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2212">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221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2212">
                                            <p:txEl>
                                              <p:pRg st="6" end="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2212">
                                            <p:txEl>
                                              <p:pRg st="7" end="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2212">
                                            <p:txEl>
                                              <p:pRg st="8" end="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22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nimBg="1"/>
      <p:bldP spid="222211" grpId="0" build="p"/>
      <p:bldP spid="222212"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9" name="Title 1"/>
          <p:cNvSpPr>
            <a:spLocks noGrp="1"/>
          </p:cNvSpPr>
          <p:nvPr>
            <p:ph type="title"/>
          </p:nvPr>
        </p:nvSpPr>
        <p:spPr>
          <a:xfrm>
            <a:off x="457200" y="200025"/>
            <a:ext cx="8229600" cy="450850"/>
          </a:xfrm>
        </p:spPr>
        <p:txBody>
          <a:bodyPr>
            <a:normAutofit fontScale="90000"/>
          </a:bodyPr>
          <a:lstStyle/>
          <a:p>
            <a:pPr eaLnBrk="1" hangingPunct="1">
              <a:defRPr/>
            </a:pPr>
            <a:r>
              <a:rPr lang="en-US" sz="3200" dirty="0" smtClean="0"/>
              <a:t>Overview</a:t>
            </a:r>
          </a:p>
        </p:txBody>
      </p:sp>
      <p:sp>
        <p:nvSpPr>
          <p:cNvPr id="4" name="Slide Number Placeholder 3"/>
          <p:cNvSpPr>
            <a:spLocks noGrp="1"/>
          </p:cNvSpPr>
          <p:nvPr>
            <p:ph type="sldNum" sz="quarter" idx="12"/>
          </p:nvPr>
        </p:nvSpPr>
        <p:spPr>
          <a:xfrm>
            <a:off x="8355013" y="6356350"/>
            <a:ext cx="331787" cy="365125"/>
          </a:xfrm>
        </p:spPr>
        <p:txBody>
          <a:bodyPr/>
          <a:lstStyle/>
          <a:p>
            <a:pPr>
              <a:defRPr/>
            </a:pPr>
            <a:fld id="{EEFF93BF-307E-4247-8626-9A3F36327B1B}" type="slidenum">
              <a:rPr lang="en-US"/>
              <a:pPr>
                <a:defRPr/>
              </a:pPr>
              <a:t>3</a:t>
            </a:fld>
            <a:endParaRPr lang="en-US"/>
          </a:p>
        </p:txBody>
      </p:sp>
      <p:sp>
        <p:nvSpPr>
          <p:cNvPr id="21507" name="TextBox 4"/>
          <p:cNvSpPr txBox="1">
            <a:spLocks noChangeArrowheads="1"/>
          </p:cNvSpPr>
          <p:nvPr/>
        </p:nvSpPr>
        <p:spPr bwMode="auto">
          <a:xfrm>
            <a:off x="693738" y="949313"/>
            <a:ext cx="7897812" cy="5324536"/>
          </a:xfrm>
          <a:prstGeom prst="rect">
            <a:avLst/>
          </a:prstGeom>
          <a:noFill/>
          <a:ln w="9525">
            <a:noFill/>
            <a:miter lim="800000"/>
            <a:headEnd/>
            <a:tailEnd/>
          </a:ln>
        </p:spPr>
        <p:txBody>
          <a:bodyPr>
            <a:spAutoFit/>
          </a:bodyPr>
          <a:lstStyle/>
          <a:p>
            <a:pPr>
              <a:spcAft>
                <a:spcPts val="600"/>
              </a:spcAft>
            </a:pPr>
            <a:r>
              <a:rPr lang="en-US" sz="1800" dirty="0"/>
              <a:t>About this tutorial (it’s about </a:t>
            </a:r>
            <a:r>
              <a:rPr lang="en-US" sz="1800" i="1" dirty="0"/>
              <a:t>Internet SIP</a:t>
            </a:r>
            <a:r>
              <a:rPr lang="en-US" sz="1800" dirty="0" smtClean="0"/>
              <a:t>)</a:t>
            </a:r>
          </a:p>
          <a:p>
            <a:pPr>
              <a:spcAft>
                <a:spcPts val="600"/>
              </a:spcAft>
              <a:buFont typeface="Arial"/>
              <a:buChar char="•"/>
            </a:pPr>
            <a:r>
              <a:rPr lang="en-US" sz="1800" dirty="0" smtClean="0"/>
              <a:t> Standards for VoIP</a:t>
            </a:r>
          </a:p>
          <a:p>
            <a:pPr>
              <a:spcAft>
                <a:spcPts val="600"/>
              </a:spcAft>
              <a:buFont typeface="Arial"/>
              <a:buChar char="•"/>
            </a:pPr>
            <a:r>
              <a:rPr lang="en-US" sz="1800" dirty="0" smtClean="0"/>
              <a:t> Internet </a:t>
            </a:r>
          </a:p>
          <a:p>
            <a:pPr>
              <a:spcAft>
                <a:spcPts val="600"/>
              </a:spcAft>
              <a:buFont typeface="Arial"/>
              <a:buChar char="•"/>
            </a:pPr>
            <a:r>
              <a:rPr lang="en-US" sz="1800" dirty="0" smtClean="0"/>
              <a:t> SIP VoIP</a:t>
            </a:r>
          </a:p>
          <a:p>
            <a:pPr>
              <a:spcAft>
                <a:spcPts val="600"/>
              </a:spcAft>
              <a:buFont typeface="Arial"/>
              <a:buChar char="•"/>
            </a:pPr>
            <a:r>
              <a:rPr lang="en-US" sz="1800" dirty="0" smtClean="0"/>
              <a:t> Topics and examples for SIP VoIP</a:t>
            </a:r>
          </a:p>
          <a:p>
            <a:pPr>
              <a:spcAft>
                <a:spcPts val="600"/>
              </a:spcAft>
              <a:buFont typeface="Arial"/>
              <a:buChar char="•"/>
            </a:pPr>
            <a:r>
              <a:rPr lang="en-US" sz="1800" dirty="0" smtClean="0"/>
              <a:t> Voice and video over the Internet</a:t>
            </a:r>
          </a:p>
          <a:p>
            <a:pPr>
              <a:spcAft>
                <a:spcPts val="600"/>
              </a:spcAft>
              <a:buFont typeface="Arial"/>
              <a:buChar char="•"/>
            </a:pPr>
            <a:r>
              <a:rPr lang="en-US" sz="1800" dirty="0" smtClean="0"/>
              <a:t> RTP and SDP and examples</a:t>
            </a:r>
          </a:p>
          <a:p>
            <a:pPr>
              <a:spcAft>
                <a:spcPts val="600"/>
              </a:spcAft>
              <a:buFont typeface="Arial"/>
              <a:buChar char="•"/>
            </a:pPr>
            <a:r>
              <a:rPr lang="en-US" sz="1800" dirty="0" smtClean="0"/>
              <a:t> VoIP infrastructure and complexity</a:t>
            </a:r>
          </a:p>
          <a:p>
            <a:pPr>
              <a:spcAft>
                <a:spcPts val="600"/>
              </a:spcAft>
              <a:buFont typeface="Arial"/>
              <a:buChar char="•"/>
            </a:pPr>
            <a:r>
              <a:rPr lang="en-US" sz="1800" dirty="0" smtClean="0"/>
              <a:t> NAT and firewall traversal</a:t>
            </a:r>
          </a:p>
          <a:p>
            <a:pPr>
              <a:spcAft>
                <a:spcPts val="600"/>
              </a:spcAft>
              <a:buFont typeface="Arial"/>
              <a:buChar char="•"/>
            </a:pPr>
            <a:r>
              <a:rPr lang="en-US" sz="1800" dirty="0" smtClean="0"/>
              <a:t> Peer-to-peer VoIP</a:t>
            </a:r>
          </a:p>
          <a:p>
            <a:pPr>
              <a:spcAft>
                <a:spcPts val="600"/>
              </a:spcAft>
              <a:buFont typeface="Arial"/>
              <a:buChar char="•"/>
            </a:pPr>
            <a:r>
              <a:rPr lang="en-US" sz="1800" dirty="0" smtClean="0"/>
              <a:t> Combining VoIP and RIA</a:t>
            </a:r>
          </a:p>
          <a:p>
            <a:pPr>
              <a:spcAft>
                <a:spcPts val="600"/>
              </a:spcAft>
              <a:buFont typeface="Arial"/>
              <a:buChar char="•"/>
            </a:pPr>
            <a:r>
              <a:rPr lang="en-US" sz="1800" dirty="0" smtClean="0"/>
              <a:t> VoIP in the browser</a:t>
            </a:r>
          </a:p>
          <a:p>
            <a:pPr>
              <a:spcAft>
                <a:spcPts val="600"/>
              </a:spcAft>
              <a:buFont typeface="Arial"/>
              <a:buChar char="•"/>
            </a:pPr>
            <a:r>
              <a:rPr lang="en-US" sz="1800" dirty="0" smtClean="0"/>
              <a:t> Innovations after VoIP</a:t>
            </a:r>
          </a:p>
          <a:p>
            <a:pPr>
              <a:spcAft>
                <a:spcPts val="600"/>
              </a:spcAft>
              <a:buFont typeface="Arial"/>
              <a:buChar char="•"/>
            </a:pPr>
            <a:r>
              <a:rPr lang="en-US" sz="1800" dirty="0" smtClean="0"/>
              <a:t> Transformative changes</a:t>
            </a:r>
          </a:p>
          <a:p>
            <a:pPr>
              <a:spcAft>
                <a:spcPts val="600"/>
              </a:spcAft>
              <a:buFont typeface="Arial"/>
              <a:buChar char="•"/>
            </a:pPr>
            <a:r>
              <a:rPr lang="en-US" sz="1800" dirty="0" smtClean="0"/>
              <a:t> Q&amp;A - please prepare your questions</a:t>
            </a:r>
            <a:endParaRPr lang="en-US" sz="1800" dirty="0"/>
          </a:p>
        </p:txBody>
      </p:sp>
      <p:sp>
        <p:nvSpPr>
          <p:cNvPr id="5" name="TextBox 4"/>
          <p:cNvSpPr txBox="1"/>
          <p:nvPr/>
        </p:nvSpPr>
        <p:spPr>
          <a:xfrm>
            <a:off x="5422900" y="901700"/>
            <a:ext cx="3378200" cy="2862322"/>
          </a:xfrm>
          <a:prstGeom prst="rect">
            <a:avLst/>
          </a:prstGeom>
          <a:effectLst>
            <a:outerShdw blurRad="40000" dist="134239" dir="27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dirty="0">
                <a:effectLst>
                  <a:outerShdw blurRad="50800" dist="38100" dir="2700000">
                    <a:srgbClr val="000000">
                      <a:alpha val="43000"/>
                    </a:srgbClr>
                  </a:outerShdw>
                </a:effectLst>
              </a:rPr>
              <a:t>What the tutorial is about:</a:t>
            </a:r>
          </a:p>
          <a:p>
            <a:pPr>
              <a:buFont typeface="Arial"/>
              <a:buChar char="•"/>
              <a:defRPr/>
            </a:pPr>
            <a:r>
              <a:rPr lang="en-US" sz="2000" dirty="0">
                <a:effectLst>
                  <a:outerShdw blurRad="50800" dist="38100" dir="2700000">
                    <a:srgbClr val="000000">
                      <a:alpha val="43000"/>
                    </a:srgbClr>
                  </a:outerShdw>
                </a:effectLst>
              </a:rPr>
              <a:t> Basic, for Internet use</a:t>
            </a:r>
          </a:p>
          <a:p>
            <a:pPr>
              <a:buFont typeface="Arial"/>
              <a:buChar char="•"/>
              <a:defRPr/>
            </a:pPr>
            <a:r>
              <a:rPr lang="en-US" sz="2000" dirty="0">
                <a:effectLst>
                  <a:outerShdw blurRad="50800" dist="38100" dir="2700000">
                    <a:srgbClr val="000000">
                      <a:alpha val="43000"/>
                    </a:srgbClr>
                  </a:outerShdw>
                </a:effectLst>
              </a:rPr>
              <a:t> References for more</a:t>
            </a:r>
          </a:p>
          <a:p>
            <a:pPr>
              <a:buFont typeface="Arial"/>
              <a:buChar char="•"/>
              <a:defRPr/>
            </a:pPr>
            <a:endParaRPr lang="en-US" sz="2000" dirty="0">
              <a:effectLst>
                <a:outerShdw blurRad="50800" dist="38100" dir="2700000">
                  <a:srgbClr val="000000">
                    <a:alpha val="43000"/>
                  </a:srgbClr>
                </a:outerShdw>
              </a:effectLst>
            </a:endParaRPr>
          </a:p>
          <a:p>
            <a:pPr>
              <a:defRPr/>
            </a:pPr>
            <a:r>
              <a:rPr lang="en-US" sz="2000" dirty="0">
                <a:effectLst>
                  <a:outerShdw blurRad="50800" dist="38100" dir="2700000">
                    <a:srgbClr val="000000">
                      <a:alpha val="43000"/>
                    </a:srgbClr>
                  </a:outerShdw>
                </a:effectLst>
              </a:rPr>
              <a:t>What the tutorial is not:</a:t>
            </a:r>
          </a:p>
          <a:p>
            <a:pPr>
              <a:buFont typeface="Arial"/>
              <a:buChar char="•"/>
              <a:defRPr/>
            </a:pPr>
            <a:r>
              <a:rPr lang="en-US" sz="2000" dirty="0">
                <a:effectLst>
                  <a:outerShdw blurRad="50800" dist="38100" dir="2700000">
                    <a:srgbClr val="000000">
                      <a:alpha val="43000"/>
                    </a:srgbClr>
                  </a:outerShdw>
                </a:effectLst>
              </a:rPr>
              <a:t> Recipe for</a:t>
            </a:r>
            <a:r>
              <a:rPr lang="en-US" sz="2000" dirty="0" smtClean="0">
                <a:effectLst>
                  <a:outerShdw blurRad="50800" dist="38100" dir="2700000">
                    <a:srgbClr val="000000">
                      <a:alpha val="43000"/>
                    </a:srgbClr>
                  </a:outerShdw>
                </a:effectLst>
              </a:rPr>
              <a:t> software coding</a:t>
            </a:r>
            <a:endParaRPr lang="en-US" sz="2000" dirty="0">
              <a:effectLst>
                <a:outerShdw blurRad="50800" dist="38100" dir="2700000">
                  <a:srgbClr val="000000">
                    <a:alpha val="43000"/>
                  </a:srgbClr>
                </a:outerShdw>
              </a:effectLst>
            </a:endParaRPr>
          </a:p>
          <a:p>
            <a:pPr>
              <a:buFont typeface="Arial"/>
              <a:buChar char="•"/>
              <a:defRPr/>
            </a:pPr>
            <a:r>
              <a:rPr lang="en-US" sz="2000" dirty="0">
                <a:effectLst>
                  <a:outerShdw blurRad="50800" dist="38100" dir="2700000">
                    <a:srgbClr val="000000">
                      <a:alpha val="43000"/>
                    </a:srgbClr>
                  </a:outerShdw>
                </a:effectLst>
              </a:rPr>
              <a:t> For specific solutions</a:t>
            </a:r>
          </a:p>
          <a:p>
            <a:pPr>
              <a:buFont typeface="Arial"/>
              <a:buChar char="•"/>
              <a:defRPr/>
            </a:pPr>
            <a:r>
              <a:rPr lang="en-US" sz="2000" dirty="0">
                <a:effectLst>
                  <a:outerShdw blurRad="50800" dist="38100" dir="2700000">
                    <a:srgbClr val="000000">
                      <a:alpha val="43000"/>
                    </a:srgbClr>
                  </a:outerShdw>
                </a:effectLst>
              </a:rPr>
              <a:t> Complex telephony: See Refs</a:t>
            </a:r>
          </a:p>
          <a:p>
            <a:pPr>
              <a:buFont typeface="Arial"/>
              <a:buChar char="•"/>
              <a:defRPr/>
            </a:pPr>
            <a:r>
              <a:rPr lang="en-US" sz="2000" dirty="0">
                <a:effectLst>
                  <a:outerShdw blurRad="50800" dist="38100" dir="2700000">
                    <a:srgbClr val="000000">
                      <a:alpha val="43000"/>
                    </a:srgbClr>
                  </a:outerShdw>
                </a:effectLst>
              </a:rPr>
              <a:t> Other interesting stuff…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p:cNvSpPr>
          <p:nvPr>
            <p:ph type="title"/>
          </p:nvPr>
        </p:nvSpPr>
        <p:spPr>
          <a:xfrm>
            <a:off x="685800" y="76200"/>
            <a:ext cx="7772400" cy="668338"/>
          </a:xfrm>
        </p:spPr>
        <p:txBody>
          <a:bodyPr/>
          <a:lstStyle/>
          <a:p>
            <a:pPr eaLnBrk="1" hangingPunct="1"/>
            <a:r>
              <a:rPr lang="en-US" sz="3200" smtClean="0">
                <a:ea typeface="ＭＳ Ｐゴシック"/>
                <a:cs typeface="ＭＳ Ｐゴシック"/>
              </a:rPr>
              <a:t>SIP Proxy Call Flow Example</a:t>
            </a:r>
          </a:p>
        </p:txBody>
      </p:sp>
      <p:grpSp>
        <p:nvGrpSpPr>
          <p:cNvPr id="2" name="Group 71"/>
          <p:cNvGrpSpPr>
            <a:grpSpLocks/>
          </p:cNvGrpSpPr>
          <p:nvPr/>
        </p:nvGrpSpPr>
        <p:grpSpPr bwMode="auto">
          <a:xfrm>
            <a:off x="2651125" y="2235200"/>
            <a:ext cx="1736725" cy="274638"/>
            <a:chOff x="1344" y="912"/>
            <a:chExt cx="1094" cy="173"/>
          </a:xfrm>
        </p:grpSpPr>
        <p:sp>
          <p:nvSpPr>
            <p:cNvPr id="196651" name="Line 72"/>
            <p:cNvSpPr>
              <a:spLocks noChangeShapeType="1"/>
            </p:cNvSpPr>
            <p:nvPr/>
          </p:nvSpPr>
          <p:spPr bwMode="auto">
            <a:xfrm>
              <a:off x="1344" y="1077"/>
              <a:ext cx="1094" cy="1"/>
            </a:xfrm>
            <a:prstGeom prst="line">
              <a:avLst/>
            </a:prstGeom>
            <a:noFill/>
            <a:ln w="9525">
              <a:solidFill>
                <a:schemeClr val="tx1"/>
              </a:solidFill>
              <a:round/>
              <a:headEnd type="none" w="sm" len="med"/>
              <a:tailEnd type="stealth" w="sm" len="med"/>
            </a:ln>
          </p:spPr>
          <p:txBody>
            <a:bodyPr wrap="none"/>
            <a:lstStyle/>
            <a:p>
              <a:endParaRPr lang="en-US"/>
            </a:p>
          </p:txBody>
        </p:sp>
        <p:sp>
          <p:nvSpPr>
            <p:cNvPr id="196652" name="Text Box 73"/>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grpSp>
      <p:grpSp>
        <p:nvGrpSpPr>
          <p:cNvPr id="3" name="Group 105"/>
          <p:cNvGrpSpPr>
            <a:grpSpLocks/>
          </p:cNvGrpSpPr>
          <p:nvPr/>
        </p:nvGrpSpPr>
        <p:grpSpPr bwMode="auto">
          <a:xfrm>
            <a:off x="1797050" y="3892550"/>
            <a:ext cx="5030788" cy="274638"/>
            <a:chOff x="1132" y="2452"/>
            <a:chExt cx="3169" cy="173"/>
          </a:xfrm>
        </p:grpSpPr>
        <p:sp>
          <p:nvSpPr>
            <p:cNvPr id="196649" name="Text Box 75"/>
            <p:cNvSpPr txBox="1">
              <a:spLocks noChangeArrowheads="1"/>
            </p:cNvSpPr>
            <p:nvPr/>
          </p:nvSpPr>
          <p:spPr bwMode="auto">
            <a:xfrm>
              <a:off x="1132" y="2452"/>
              <a:ext cx="3169" cy="173"/>
            </a:xfrm>
            <a:prstGeom prst="rect">
              <a:avLst/>
            </a:prstGeom>
            <a:noFill/>
            <a:ln w="31750">
              <a:noFill/>
              <a:miter lim="800000"/>
              <a:headEnd type="none" w="sm" len="med"/>
              <a:tailEnd type="none" w="sm" len="med"/>
            </a:ln>
          </p:spPr>
          <p:txBody>
            <a:bodyPr>
              <a:spAutoFit/>
            </a:bodyPr>
            <a:lstStyle/>
            <a:p>
              <a:pPr marL="342900" indent="-342900" algn="ctr" defTabSz="914400">
                <a:spcBef>
                  <a:spcPct val="50000"/>
                </a:spcBef>
              </a:pPr>
              <a:r>
                <a:rPr lang="en-US" sz="1200" b="1">
                  <a:latin typeface="Tahoma" pitchFamily="34" charset="0"/>
                </a:rPr>
                <a:t>Media Session</a:t>
              </a:r>
            </a:p>
          </p:txBody>
        </p:sp>
        <p:sp>
          <p:nvSpPr>
            <p:cNvPr id="196650" name="Line 76"/>
            <p:cNvSpPr>
              <a:spLocks noChangeShapeType="1"/>
            </p:cNvSpPr>
            <p:nvPr/>
          </p:nvSpPr>
          <p:spPr bwMode="auto">
            <a:xfrm flipH="1">
              <a:off x="1660" y="2625"/>
              <a:ext cx="2188" cy="0"/>
            </a:xfrm>
            <a:prstGeom prst="line">
              <a:avLst/>
            </a:prstGeom>
            <a:noFill/>
            <a:ln w="31750">
              <a:solidFill>
                <a:schemeClr val="tx1"/>
              </a:solidFill>
              <a:round/>
              <a:headEnd type="stealth" w="sm" len="med"/>
              <a:tailEnd type="stealth" w="sm" len="med"/>
            </a:ln>
          </p:spPr>
          <p:txBody>
            <a:bodyPr wrap="none"/>
            <a:lstStyle/>
            <a:p>
              <a:endParaRPr lang="en-US"/>
            </a:p>
          </p:txBody>
        </p:sp>
      </p:grpSp>
      <p:grpSp>
        <p:nvGrpSpPr>
          <p:cNvPr id="4" name="Group 77"/>
          <p:cNvGrpSpPr>
            <a:grpSpLocks/>
          </p:cNvGrpSpPr>
          <p:nvPr/>
        </p:nvGrpSpPr>
        <p:grpSpPr bwMode="auto">
          <a:xfrm>
            <a:off x="2635250" y="3454400"/>
            <a:ext cx="3479800" cy="274638"/>
            <a:chOff x="1872" y="1728"/>
            <a:chExt cx="2192" cy="173"/>
          </a:xfrm>
        </p:grpSpPr>
        <p:sp>
          <p:nvSpPr>
            <p:cNvPr id="196647" name="Text Box 78"/>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ACK</a:t>
              </a:r>
            </a:p>
          </p:txBody>
        </p:sp>
        <p:sp>
          <p:nvSpPr>
            <p:cNvPr id="196648" name="Line 79"/>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5" name="Group 80"/>
          <p:cNvGrpSpPr>
            <a:grpSpLocks/>
          </p:cNvGrpSpPr>
          <p:nvPr/>
        </p:nvGrpSpPr>
        <p:grpSpPr bwMode="auto">
          <a:xfrm>
            <a:off x="4378325" y="2387600"/>
            <a:ext cx="1736725" cy="274638"/>
            <a:chOff x="1344" y="912"/>
            <a:chExt cx="1094" cy="173"/>
          </a:xfrm>
        </p:grpSpPr>
        <p:sp>
          <p:nvSpPr>
            <p:cNvPr id="196645" name="Line 81"/>
            <p:cNvSpPr>
              <a:spLocks noChangeShapeType="1"/>
            </p:cNvSpPr>
            <p:nvPr/>
          </p:nvSpPr>
          <p:spPr bwMode="auto">
            <a:xfrm>
              <a:off x="1344" y="1077"/>
              <a:ext cx="1094" cy="1"/>
            </a:xfrm>
            <a:prstGeom prst="line">
              <a:avLst/>
            </a:prstGeom>
            <a:noFill/>
            <a:ln w="9525">
              <a:solidFill>
                <a:schemeClr val="tx1"/>
              </a:solidFill>
              <a:round/>
              <a:headEnd type="none" w="sm" len="med"/>
              <a:tailEnd type="stealth" w="sm" len="med"/>
            </a:ln>
          </p:spPr>
          <p:txBody>
            <a:bodyPr wrap="none"/>
            <a:lstStyle/>
            <a:p>
              <a:endParaRPr lang="en-US"/>
            </a:p>
          </p:txBody>
        </p:sp>
        <p:sp>
          <p:nvSpPr>
            <p:cNvPr id="196646" name="Text Box 82"/>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grpSp>
      <p:grpSp>
        <p:nvGrpSpPr>
          <p:cNvPr id="6" name="Group 83"/>
          <p:cNvGrpSpPr>
            <a:grpSpLocks/>
          </p:cNvGrpSpPr>
          <p:nvPr/>
        </p:nvGrpSpPr>
        <p:grpSpPr bwMode="auto">
          <a:xfrm>
            <a:off x="4387850" y="2646363"/>
            <a:ext cx="1736725" cy="274637"/>
            <a:chOff x="1344" y="912"/>
            <a:chExt cx="1094" cy="173"/>
          </a:xfrm>
        </p:grpSpPr>
        <p:sp>
          <p:nvSpPr>
            <p:cNvPr id="196643" name="Line 84"/>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196644" name="Text Box 85"/>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180 Ringing</a:t>
              </a:r>
            </a:p>
          </p:txBody>
        </p:sp>
      </p:grpSp>
      <p:grpSp>
        <p:nvGrpSpPr>
          <p:cNvPr id="7" name="Group 86"/>
          <p:cNvGrpSpPr>
            <a:grpSpLocks/>
          </p:cNvGrpSpPr>
          <p:nvPr/>
        </p:nvGrpSpPr>
        <p:grpSpPr bwMode="auto">
          <a:xfrm>
            <a:off x="2644775" y="2798763"/>
            <a:ext cx="1736725" cy="274637"/>
            <a:chOff x="1344" y="912"/>
            <a:chExt cx="1094" cy="173"/>
          </a:xfrm>
        </p:grpSpPr>
        <p:sp>
          <p:nvSpPr>
            <p:cNvPr id="196641" name="Line 87"/>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196642" name="Text Box 88"/>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180 Ringing</a:t>
              </a:r>
            </a:p>
          </p:txBody>
        </p:sp>
      </p:grpSp>
      <p:grpSp>
        <p:nvGrpSpPr>
          <p:cNvPr id="8" name="Group 89"/>
          <p:cNvGrpSpPr>
            <a:grpSpLocks/>
          </p:cNvGrpSpPr>
          <p:nvPr/>
        </p:nvGrpSpPr>
        <p:grpSpPr bwMode="auto">
          <a:xfrm>
            <a:off x="4384675" y="2951163"/>
            <a:ext cx="1736725" cy="274637"/>
            <a:chOff x="1344" y="912"/>
            <a:chExt cx="1094" cy="173"/>
          </a:xfrm>
        </p:grpSpPr>
        <p:sp>
          <p:nvSpPr>
            <p:cNvPr id="196639" name="Line 90"/>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196640" name="Text Box 91"/>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grpSp>
      <p:grpSp>
        <p:nvGrpSpPr>
          <p:cNvPr id="9" name="Group 92"/>
          <p:cNvGrpSpPr>
            <a:grpSpLocks/>
          </p:cNvGrpSpPr>
          <p:nvPr/>
        </p:nvGrpSpPr>
        <p:grpSpPr bwMode="auto">
          <a:xfrm>
            <a:off x="2641600" y="3103563"/>
            <a:ext cx="1736725" cy="274637"/>
            <a:chOff x="1344" y="912"/>
            <a:chExt cx="1094" cy="173"/>
          </a:xfrm>
        </p:grpSpPr>
        <p:sp>
          <p:nvSpPr>
            <p:cNvPr id="196637" name="Line 93"/>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196638" name="Text Box 94"/>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grpSp>
      <p:grpSp>
        <p:nvGrpSpPr>
          <p:cNvPr id="10" name="Group 95"/>
          <p:cNvGrpSpPr>
            <a:grpSpLocks/>
          </p:cNvGrpSpPr>
          <p:nvPr/>
        </p:nvGrpSpPr>
        <p:grpSpPr bwMode="auto">
          <a:xfrm>
            <a:off x="2635250" y="4703763"/>
            <a:ext cx="3479800" cy="274637"/>
            <a:chOff x="1872" y="1728"/>
            <a:chExt cx="2192" cy="173"/>
          </a:xfrm>
        </p:grpSpPr>
        <p:sp>
          <p:nvSpPr>
            <p:cNvPr id="196635" name="Text Box 96"/>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sp>
          <p:nvSpPr>
            <p:cNvPr id="196636" name="Line 97"/>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11" name="Group 98"/>
          <p:cNvGrpSpPr>
            <a:grpSpLocks/>
          </p:cNvGrpSpPr>
          <p:nvPr/>
        </p:nvGrpSpPr>
        <p:grpSpPr bwMode="auto">
          <a:xfrm>
            <a:off x="2635250" y="4394200"/>
            <a:ext cx="3479800" cy="274638"/>
            <a:chOff x="1872" y="1728"/>
            <a:chExt cx="2192" cy="173"/>
          </a:xfrm>
        </p:grpSpPr>
        <p:sp>
          <p:nvSpPr>
            <p:cNvPr id="196633" name="Text Box 99"/>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BYE</a:t>
              </a:r>
            </a:p>
          </p:txBody>
        </p:sp>
        <p:sp>
          <p:nvSpPr>
            <p:cNvPr id="196634" name="Line 100"/>
            <p:cNvSpPr>
              <a:spLocks noChangeShapeType="1"/>
            </p:cNvSpPr>
            <p:nvPr/>
          </p:nvSpPr>
          <p:spPr bwMode="auto">
            <a:xfrm flipV="1">
              <a:off x="1872" y="1881"/>
              <a:ext cx="2192" cy="7"/>
            </a:xfrm>
            <a:prstGeom prst="line">
              <a:avLst/>
            </a:prstGeom>
            <a:noFill/>
            <a:ln w="9525">
              <a:solidFill>
                <a:schemeClr val="tx1"/>
              </a:solidFill>
              <a:round/>
              <a:headEnd type="stealth" w="sm" len="med"/>
              <a:tailEnd type="none" w="sm" len="med"/>
            </a:ln>
          </p:spPr>
          <p:txBody>
            <a:bodyPr wrap="none"/>
            <a:lstStyle/>
            <a:p>
              <a:endParaRPr lang="en-US"/>
            </a:p>
          </p:txBody>
        </p:sp>
      </p:grpSp>
      <p:grpSp>
        <p:nvGrpSpPr>
          <p:cNvPr id="13" name="Group 106"/>
          <p:cNvGrpSpPr>
            <a:grpSpLocks/>
          </p:cNvGrpSpPr>
          <p:nvPr/>
        </p:nvGrpSpPr>
        <p:grpSpPr bwMode="auto">
          <a:xfrm>
            <a:off x="2644775" y="2513013"/>
            <a:ext cx="1736725" cy="274637"/>
            <a:chOff x="1344" y="912"/>
            <a:chExt cx="1094" cy="173"/>
          </a:xfrm>
        </p:grpSpPr>
        <p:sp>
          <p:nvSpPr>
            <p:cNvPr id="196631" name="Line 107"/>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196632" name="Text Box 108"/>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100 Trying</a:t>
              </a:r>
            </a:p>
          </p:txBody>
        </p:sp>
      </p:grpSp>
      <p:sp>
        <p:nvSpPr>
          <p:cNvPr id="46" name="Slide Number Placeholder 45"/>
          <p:cNvSpPr>
            <a:spLocks noGrp="1"/>
          </p:cNvSpPr>
          <p:nvPr>
            <p:ph type="sldNum" sz="quarter" idx="12"/>
          </p:nvPr>
        </p:nvSpPr>
        <p:spPr/>
        <p:txBody>
          <a:bodyPr/>
          <a:lstStyle/>
          <a:p>
            <a:pPr>
              <a:defRPr/>
            </a:pPr>
            <a:fld id="{19F56201-882B-446E-9AFF-5F3AA9F82449}" type="slidenum">
              <a:rPr lang="en-US"/>
              <a:pPr>
                <a:defRPr/>
              </a:pPr>
              <a:t>30</a:t>
            </a:fld>
            <a:endParaRPr lang="en-US"/>
          </a:p>
        </p:txBody>
      </p:sp>
      <p:sp>
        <p:nvSpPr>
          <p:cNvPr id="196622" name="Line 66"/>
          <p:cNvSpPr>
            <a:spLocks noChangeShapeType="1"/>
          </p:cNvSpPr>
          <p:nvPr/>
        </p:nvSpPr>
        <p:spPr bwMode="auto">
          <a:xfrm>
            <a:off x="6118225" y="2332038"/>
            <a:ext cx="1588" cy="2874962"/>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196623" name="Text Box 67"/>
          <p:cNvSpPr txBox="1">
            <a:spLocks noChangeArrowheads="1"/>
          </p:cNvSpPr>
          <p:nvPr/>
        </p:nvSpPr>
        <p:spPr bwMode="auto">
          <a:xfrm>
            <a:off x="1736725" y="2036763"/>
            <a:ext cx="1752600" cy="512762"/>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Schroedinger</a:t>
            </a:r>
          </a:p>
          <a:p>
            <a:pPr algn="ctr">
              <a:spcBef>
                <a:spcPct val="50000"/>
              </a:spcBef>
            </a:pPr>
            <a:endParaRPr lang="en-US" sz="1100" b="1">
              <a:latin typeface="Tahoma" pitchFamily="34" charset="0"/>
            </a:endParaRPr>
          </a:p>
        </p:txBody>
      </p:sp>
      <p:sp>
        <p:nvSpPr>
          <p:cNvPr id="196624" name="Line 68"/>
          <p:cNvSpPr>
            <a:spLocks noChangeShapeType="1"/>
          </p:cNvSpPr>
          <p:nvPr/>
        </p:nvSpPr>
        <p:spPr bwMode="auto">
          <a:xfrm flipH="1">
            <a:off x="2633663" y="2290763"/>
            <a:ext cx="15875" cy="2916237"/>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196625" name="Line 69"/>
          <p:cNvSpPr>
            <a:spLocks noChangeShapeType="1"/>
          </p:cNvSpPr>
          <p:nvPr/>
        </p:nvSpPr>
        <p:spPr bwMode="auto">
          <a:xfrm>
            <a:off x="4379913" y="2311400"/>
            <a:ext cx="1587" cy="1143000"/>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196626" name="Text Box 70"/>
          <p:cNvSpPr txBox="1">
            <a:spLocks noChangeArrowheads="1"/>
          </p:cNvSpPr>
          <p:nvPr/>
        </p:nvSpPr>
        <p:spPr bwMode="auto">
          <a:xfrm>
            <a:off x="5334000" y="1974850"/>
            <a:ext cx="1524000" cy="260350"/>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Heisenberg</a:t>
            </a:r>
          </a:p>
        </p:txBody>
      </p:sp>
      <p:sp>
        <p:nvSpPr>
          <p:cNvPr id="196627" name="Text Box 74"/>
          <p:cNvSpPr txBox="1">
            <a:spLocks noChangeArrowheads="1"/>
          </p:cNvSpPr>
          <p:nvPr/>
        </p:nvSpPr>
        <p:spPr bwMode="auto">
          <a:xfrm>
            <a:off x="3505200" y="2027238"/>
            <a:ext cx="1752600" cy="512762"/>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Proxy Server</a:t>
            </a:r>
          </a:p>
          <a:p>
            <a:pPr algn="ctr">
              <a:spcBef>
                <a:spcPct val="50000"/>
              </a:spcBef>
            </a:pPr>
            <a:endParaRPr lang="en-US" sz="1100" b="1">
              <a:latin typeface="Tahoma" pitchFamily="34" charset="0"/>
            </a:endParaRPr>
          </a:p>
        </p:txBody>
      </p:sp>
      <p:pic>
        <p:nvPicPr>
          <p:cNvPr id="196628" name="Picture 46" descr="sipphone_wifi_shadowPNG"/>
          <p:cNvPicPr>
            <a:picLocks noChangeAspect="1" noChangeArrowheads="1"/>
          </p:cNvPicPr>
          <p:nvPr/>
        </p:nvPicPr>
        <p:blipFill>
          <a:blip r:embed="rId3"/>
          <a:srcRect t="44000"/>
          <a:stretch>
            <a:fillRect/>
          </a:stretch>
        </p:blipFill>
        <p:spPr bwMode="auto">
          <a:xfrm>
            <a:off x="1763713" y="1255713"/>
            <a:ext cx="1828800" cy="1023937"/>
          </a:xfrm>
          <a:prstGeom prst="rect">
            <a:avLst/>
          </a:prstGeom>
          <a:noFill/>
          <a:ln w="9525">
            <a:noFill/>
            <a:miter lim="800000"/>
            <a:headEnd/>
            <a:tailEnd/>
          </a:ln>
        </p:spPr>
      </p:pic>
      <p:pic>
        <p:nvPicPr>
          <p:cNvPr id="196629" name="Picture 47" descr="sipphone_wifi_shadowPNG"/>
          <p:cNvPicPr>
            <a:picLocks noChangeAspect="1" noChangeArrowheads="1"/>
          </p:cNvPicPr>
          <p:nvPr/>
        </p:nvPicPr>
        <p:blipFill>
          <a:blip r:embed="rId3"/>
          <a:srcRect t="44000"/>
          <a:stretch>
            <a:fillRect/>
          </a:stretch>
        </p:blipFill>
        <p:spPr bwMode="auto">
          <a:xfrm>
            <a:off x="5257800" y="1211263"/>
            <a:ext cx="1828800" cy="1023937"/>
          </a:xfrm>
          <a:prstGeom prst="rect">
            <a:avLst/>
          </a:prstGeom>
          <a:noFill/>
          <a:ln w="9525">
            <a:noFill/>
            <a:miter lim="800000"/>
            <a:headEnd/>
            <a:tailEnd/>
          </a:ln>
        </p:spPr>
      </p:pic>
      <p:pic>
        <p:nvPicPr>
          <p:cNvPr id="196630" name="Picture 48" descr="single_server_PNG"/>
          <p:cNvPicPr>
            <a:picLocks noChangeAspect="1" noChangeArrowheads="1"/>
          </p:cNvPicPr>
          <p:nvPr/>
        </p:nvPicPr>
        <p:blipFill>
          <a:blip r:embed="rId4"/>
          <a:srcRect/>
          <a:stretch>
            <a:fillRect/>
          </a:stretch>
        </p:blipFill>
        <p:spPr bwMode="auto">
          <a:xfrm>
            <a:off x="3783013" y="1484313"/>
            <a:ext cx="1209675" cy="56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1" name="Rectangle 2"/>
          <p:cNvSpPr>
            <a:spLocks noGrp="1"/>
          </p:cNvSpPr>
          <p:nvPr>
            <p:ph type="title"/>
          </p:nvPr>
        </p:nvSpPr>
        <p:spPr>
          <a:xfrm>
            <a:off x="685800" y="76200"/>
            <a:ext cx="7772400" cy="584200"/>
          </a:xfrm>
        </p:spPr>
        <p:txBody>
          <a:bodyPr/>
          <a:lstStyle/>
          <a:p>
            <a:pPr eaLnBrk="1" hangingPunct="1"/>
            <a:r>
              <a:rPr lang="en-US" sz="3200" smtClean="0">
                <a:ea typeface="ＭＳ Ｐゴシック"/>
                <a:cs typeface="ＭＳ Ｐゴシック"/>
              </a:rPr>
              <a:t>Redirect Server Example</a:t>
            </a:r>
          </a:p>
        </p:txBody>
      </p:sp>
      <p:sp>
        <p:nvSpPr>
          <p:cNvPr id="204802" name="Text Box 47"/>
          <p:cNvSpPr txBox="1">
            <a:spLocks noChangeArrowheads="1"/>
          </p:cNvSpPr>
          <p:nvPr/>
        </p:nvSpPr>
        <p:spPr bwMode="auto">
          <a:xfrm>
            <a:off x="762000" y="5959475"/>
            <a:ext cx="7772400" cy="517525"/>
          </a:xfrm>
          <a:prstGeom prst="rect">
            <a:avLst/>
          </a:prstGeom>
          <a:noFill/>
          <a:ln w="9525">
            <a:noFill/>
            <a:miter lim="800000"/>
            <a:headEnd/>
            <a:tailEnd/>
          </a:ln>
        </p:spPr>
        <p:txBody>
          <a:bodyPr>
            <a:spAutoFit/>
          </a:bodyPr>
          <a:lstStyle/>
          <a:p>
            <a:pPr eaLnBrk="0" hangingPunct="0"/>
            <a:r>
              <a:rPr lang="en-US" sz="1400">
                <a:latin typeface="Calibri" pitchFamily="34" charset="0"/>
              </a:rPr>
              <a:t>The Contact from the 302 is used as the Request-URI when the INVITE is resent.  The same Call-ID and From tag can be used if the Via branch ID is unique each time.</a:t>
            </a:r>
          </a:p>
        </p:txBody>
      </p:sp>
      <p:sp>
        <p:nvSpPr>
          <p:cNvPr id="204803" name="Line 50"/>
          <p:cNvSpPr>
            <a:spLocks noChangeShapeType="1"/>
          </p:cNvSpPr>
          <p:nvPr/>
        </p:nvSpPr>
        <p:spPr bwMode="auto">
          <a:xfrm>
            <a:off x="6454775" y="2141538"/>
            <a:ext cx="1588" cy="3332162"/>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204804" name="Text Box 51"/>
          <p:cNvSpPr txBox="1">
            <a:spLocks noChangeArrowheads="1"/>
          </p:cNvSpPr>
          <p:nvPr/>
        </p:nvSpPr>
        <p:spPr bwMode="auto">
          <a:xfrm>
            <a:off x="2073275" y="1846263"/>
            <a:ext cx="1752600" cy="512762"/>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Schroedinger</a:t>
            </a:r>
          </a:p>
          <a:p>
            <a:pPr algn="ctr">
              <a:spcBef>
                <a:spcPct val="50000"/>
              </a:spcBef>
            </a:pPr>
            <a:endParaRPr lang="en-US" sz="1100" b="1">
              <a:latin typeface="Tahoma" pitchFamily="34" charset="0"/>
            </a:endParaRPr>
          </a:p>
        </p:txBody>
      </p:sp>
      <p:sp>
        <p:nvSpPr>
          <p:cNvPr id="204805" name="Line 52"/>
          <p:cNvSpPr>
            <a:spLocks noChangeShapeType="1"/>
          </p:cNvSpPr>
          <p:nvPr/>
        </p:nvSpPr>
        <p:spPr bwMode="auto">
          <a:xfrm flipH="1">
            <a:off x="2968625" y="2100263"/>
            <a:ext cx="17463" cy="3373437"/>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204806" name="Line 53"/>
          <p:cNvSpPr>
            <a:spLocks noChangeShapeType="1"/>
          </p:cNvSpPr>
          <p:nvPr/>
        </p:nvSpPr>
        <p:spPr bwMode="auto">
          <a:xfrm>
            <a:off x="4716463" y="2120900"/>
            <a:ext cx="1587" cy="914400"/>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204807" name="Text Box 54"/>
          <p:cNvSpPr txBox="1">
            <a:spLocks noChangeArrowheads="1"/>
          </p:cNvSpPr>
          <p:nvPr/>
        </p:nvSpPr>
        <p:spPr bwMode="auto">
          <a:xfrm>
            <a:off x="5670550" y="1839913"/>
            <a:ext cx="1524000" cy="260350"/>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Heisenberg</a:t>
            </a:r>
          </a:p>
        </p:txBody>
      </p:sp>
      <p:grpSp>
        <p:nvGrpSpPr>
          <p:cNvPr id="204808" name="Group 55"/>
          <p:cNvGrpSpPr>
            <a:grpSpLocks/>
          </p:cNvGrpSpPr>
          <p:nvPr/>
        </p:nvGrpSpPr>
        <p:grpSpPr bwMode="auto">
          <a:xfrm>
            <a:off x="2987675" y="2044700"/>
            <a:ext cx="1736725" cy="274638"/>
            <a:chOff x="1344" y="912"/>
            <a:chExt cx="1094" cy="173"/>
          </a:xfrm>
        </p:grpSpPr>
        <p:sp>
          <p:nvSpPr>
            <p:cNvPr id="204837" name="Line 56"/>
            <p:cNvSpPr>
              <a:spLocks noChangeShapeType="1"/>
            </p:cNvSpPr>
            <p:nvPr/>
          </p:nvSpPr>
          <p:spPr bwMode="auto">
            <a:xfrm>
              <a:off x="1344" y="1077"/>
              <a:ext cx="1094" cy="1"/>
            </a:xfrm>
            <a:prstGeom prst="line">
              <a:avLst/>
            </a:prstGeom>
            <a:noFill/>
            <a:ln w="9525">
              <a:solidFill>
                <a:schemeClr val="tx1"/>
              </a:solidFill>
              <a:round/>
              <a:headEnd type="none" w="sm" len="med"/>
              <a:tailEnd type="stealth" w="sm" len="med"/>
            </a:ln>
          </p:spPr>
          <p:txBody>
            <a:bodyPr wrap="none"/>
            <a:lstStyle/>
            <a:p>
              <a:endParaRPr lang="en-US"/>
            </a:p>
          </p:txBody>
        </p:sp>
        <p:sp>
          <p:nvSpPr>
            <p:cNvPr id="204838" name="Text Box 57"/>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grpSp>
      <p:sp>
        <p:nvSpPr>
          <p:cNvPr id="204809" name="Text Box 58"/>
          <p:cNvSpPr txBox="1">
            <a:spLocks noChangeArrowheads="1"/>
          </p:cNvSpPr>
          <p:nvPr/>
        </p:nvSpPr>
        <p:spPr bwMode="auto">
          <a:xfrm>
            <a:off x="3810000" y="1836738"/>
            <a:ext cx="1752600" cy="512762"/>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Redirect Server</a:t>
            </a:r>
          </a:p>
          <a:p>
            <a:pPr algn="ctr">
              <a:spcBef>
                <a:spcPct val="50000"/>
              </a:spcBef>
            </a:pPr>
            <a:endParaRPr lang="en-US" sz="1100" b="1">
              <a:latin typeface="Tahoma" pitchFamily="34" charset="0"/>
            </a:endParaRPr>
          </a:p>
        </p:txBody>
      </p:sp>
      <p:sp>
        <p:nvSpPr>
          <p:cNvPr id="204810" name="Text Box 59"/>
          <p:cNvSpPr txBox="1">
            <a:spLocks noChangeArrowheads="1"/>
          </p:cNvSpPr>
          <p:nvPr/>
        </p:nvSpPr>
        <p:spPr bwMode="auto">
          <a:xfrm>
            <a:off x="2133600" y="4132263"/>
            <a:ext cx="5030788" cy="274637"/>
          </a:xfrm>
          <a:prstGeom prst="rect">
            <a:avLst/>
          </a:prstGeom>
          <a:noFill/>
          <a:ln w="31750">
            <a:noFill/>
            <a:miter lim="800000"/>
            <a:headEnd type="none" w="sm" len="med"/>
            <a:tailEnd type="none" w="sm" len="med"/>
          </a:ln>
        </p:spPr>
        <p:txBody>
          <a:bodyPr>
            <a:spAutoFit/>
          </a:bodyPr>
          <a:lstStyle/>
          <a:p>
            <a:pPr marL="342900" indent="-342900" algn="ctr" defTabSz="914400">
              <a:spcBef>
                <a:spcPct val="50000"/>
              </a:spcBef>
            </a:pPr>
            <a:r>
              <a:rPr lang="en-US" sz="1200" b="1">
                <a:latin typeface="Tahoma" pitchFamily="34" charset="0"/>
              </a:rPr>
              <a:t>Media Session</a:t>
            </a:r>
          </a:p>
        </p:txBody>
      </p:sp>
      <p:sp>
        <p:nvSpPr>
          <p:cNvPr id="204811" name="Line 60"/>
          <p:cNvSpPr>
            <a:spLocks noChangeShapeType="1"/>
          </p:cNvSpPr>
          <p:nvPr/>
        </p:nvSpPr>
        <p:spPr bwMode="auto">
          <a:xfrm flipH="1">
            <a:off x="2971800" y="4433888"/>
            <a:ext cx="3473450" cy="0"/>
          </a:xfrm>
          <a:prstGeom prst="line">
            <a:avLst/>
          </a:prstGeom>
          <a:noFill/>
          <a:ln w="31750">
            <a:solidFill>
              <a:schemeClr val="tx1"/>
            </a:solidFill>
            <a:round/>
            <a:headEnd type="stealth" w="sm" len="med"/>
            <a:tailEnd type="stealth" w="sm" len="med"/>
          </a:ln>
        </p:spPr>
        <p:txBody>
          <a:bodyPr wrap="none"/>
          <a:lstStyle/>
          <a:p>
            <a:endParaRPr lang="en-US"/>
          </a:p>
        </p:txBody>
      </p:sp>
      <p:grpSp>
        <p:nvGrpSpPr>
          <p:cNvPr id="204812" name="Group 61"/>
          <p:cNvGrpSpPr>
            <a:grpSpLocks/>
          </p:cNvGrpSpPr>
          <p:nvPr/>
        </p:nvGrpSpPr>
        <p:grpSpPr bwMode="auto">
          <a:xfrm>
            <a:off x="2971800" y="3721100"/>
            <a:ext cx="3479800" cy="274638"/>
            <a:chOff x="1872" y="1728"/>
            <a:chExt cx="2192" cy="173"/>
          </a:xfrm>
        </p:grpSpPr>
        <p:sp>
          <p:nvSpPr>
            <p:cNvPr id="204835" name="Text Box 62"/>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ACK</a:t>
              </a:r>
            </a:p>
          </p:txBody>
        </p:sp>
        <p:sp>
          <p:nvSpPr>
            <p:cNvPr id="204836" name="Line 63"/>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204813" name="Group 64"/>
          <p:cNvGrpSpPr>
            <a:grpSpLocks/>
          </p:cNvGrpSpPr>
          <p:nvPr/>
        </p:nvGrpSpPr>
        <p:grpSpPr bwMode="auto">
          <a:xfrm>
            <a:off x="2987675" y="2654300"/>
            <a:ext cx="1736725" cy="274638"/>
            <a:chOff x="1344" y="912"/>
            <a:chExt cx="1094" cy="173"/>
          </a:xfrm>
        </p:grpSpPr>
        <p:sp>
          <p:nvSpPr>
            <p:cNvPr id="204833" name="Line 65"/>
            <p:cNvSpPr>
              <a:spLocks noChangeShapeType="1"/>
            </p:cNvSpPr>
            <p:nvPr/>
          </p:nvSpPr>
          <p:spPr bwMode="auto">
            <a:xfrm>
              <a:off x="1344" y="1077"/>
              <a:ext cx="1094" cy="1"/>
            </a:xfrm>
            <a:prstGeom prst="line">
              <a:avLst/>
            </a:prstGeom>
            <a:noFill/>
            <a:ln w="9525">
              <a:solidFill>
                <a:schemeClr val="tx1"/>
              </a:solidFill>
              <a:round/>
              <a:headEnd type="none" w="sm" len="med"/>
              <a:tailEnd type="stealth" w="sm" len="med"/>
            </a:ln>
          </p:spPr>
          <p:txBody>
            <a:bodyPr wrap="none"/>
            <a:lstStyle/>
            <a:p>
              <a:endParaRPr lang="en-US"/>
            </a:p>
          </p:txBody>
        </p:sp>
        <p:sp>
          <p:nvSpPr>
            <p:cNvPr id="204834" name="Text Box 66"/>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ACK</a:t>
              </a:r>
            </a:p>
          </p:txBody>
        </p:sp>
      </p:grpSp>
      <p:grpSp>
        <p:nvGrpSpPr>
          <p:cNvPr id="204814" name="Group 67"/>
          <p:cNvGrpSpPr>
            <a:grpSpLocks/>
          </p:cNvGrpSpPr>
          <p:nvPr/>
        </p:nvGrpSpPr>
        <p:grpSpPr bwMode="auto">
          <a:xfrm>
            <a:off x="2981325" y="2349500"/>
            <a:ext cx="1736725" cy="274638"/>
            <a:chOff x="1344" y="912"/>
            <a:chExt cx="1094" cy="173"/>
          </a:xfrm>
        </p:grpSpPr>
        <p:sp>
          <p:nvSpPr>
            <p:cNvPr id="204831" name="Line 68"/>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204832" name="Text Box 69"/>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302 Moved</a:t>
              </a:r>
            </a:p>
          </p:txBody>
        </p:sp>
      </p:grpSp>
      <p:grpSp>
        <p:nvGrpSpPr>
          <p:cNvPr id="204815" name="Group 70"/>
          <p:cNvGrpSpPr>
            <a:grpSpLocks/>
          </p:cNvGrpSpPr>
          <p:nvPr/>
        </p:nvGrpSpPr>
        <p:grpSpPr bwMode="auto">
          <a:xfrm>
            <a:off x="2971800" y="4970463"/>
            <a:ext cx="3479800" cy="274637"/>
            <a:chOff x="1872" y="1728"/>
            <a:chExt cx="2192" cy="173"/>
          </a:xfrm>
        </p:grpSpPr>
        <p:sp>
          <p:nvSpPr>
            <p:cNvPr id="204829" name="Text Box 71"/>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sp>
          <p:nvSpPr>
            <p:cNvPr id="204830" name="Line 72"/>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204816" name="Group 73"/>
          <p:cNvGrpSpPr>
            <a:grpSpLocks/>
          </p:cNvGrpSpPr>
          <p:nvPr/>
        </p:nvGrpSpPr>
        <p:grpSpPr bwMode="auto">
          <a:xfrm>
            <a:off x="2971800" y="4660900"/>
            <a:ext cx="3479800" cy="274638"/>
            <a:chOff x="1872" y="1728"/>
            <a:chExt cx="2192" cy="173"/>
          </a:xfrm>
        </p:grpSpPr>
        <p:sp>
          <p:nvSpPr>
            <p:cNvPr id="204827" name="Text Box 74"/>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BYE</a:t>
              </a:r>
            </a:p>
          </p:txBody>
        </p:sp>
        <p:sp>
          <p:nvSpPr>
            <p:cNvPr id="204828" name="Line 75"/>
            <p:cNvSpPr>
              <a:spLocks noChangeShapeType="1"/>
            </p:cNvSpPr>
            <p:nvPr/>
          </p:nvSpPr>
          <p:spPr bwMode="auto">
            <a:xfrm flipV="1">
              <a:off x="1872" y="1881"/>
              <a:ext cx="2192" cy="7"/>
            </a:xfrm>
            <a:prstGeom prst="line">
              <a:avLst/>
            </a:prstGeom>
            <a:noFill/>
            <a:ln w="9525">
              <a:solidFill>
                <a:schemeClr val="tx1"/>
              </a:solidFill>
              <a:round/>
              <a:headEnd type="stealth" w="sm" len="med"/>
              <a:tailEnd type="none" w="sm" len="med"/>
            </a:ln>
          </p:spPr>
          <p:txBody>
            <a:bodyPr wrap="none"/>
            <a:lstStyle/>
            <a:p>
              <a:endParaRPr lang="en-US"/>
            </a:p>
          </p:txBody>
        </p:sp>
      </p:grpSp>
      <p:grpSp>
        <p:nvGrpSpPr>
          <p:cNvPr id="204817" name="Group 76"/>
          <p:cNvGrpSpPr>
            <a:grpSpLocks/>
          </p:cNvGrpSpPr>
          <p:nvPr/>
        </p:nvGrpSpPr>
        <p:grpSpPr bwMode="auto">
          <a:xfrm>
            <a:off x="2971800" y="3035300"/>
            <a:ext cx="3479800" cy="274638"/>
            <a:chOff x="1872" y="1728"/>
            <a:chExt cx="2192" cy="173"/>
          </a:xfrm>
        </p:grpSpPr>
        <p:sp>
          <p:nvSpPr>
            <p:cNvPr id="204825" name="Text Box 77"/>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sp>
          <p:nvSpPr>
            <p:cNvPr id="204826" name="Line 78"/>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204818" name="Group 79"/>
          <p:cNvGrpSpPr>
            <a:grpSpLocks/>
          </p:cNvGrpSpPr>
          <p:nvPr/>
        </p:nvGrpSpPr>
        <p:grpSpPr bwMode="auto">
          <a:xfrm>
            <a:off x="2971800" y="3370263"/>
            <a:ext cx="3479800" cy="274637"/>
            <a:chOff x="1872" y="1728"/>
            <a:chExt cx="2192" cy="173"/>
          </a:xfrm>
        </p:grpSpPr>
        <p:sp>
          <p:nvSpPr>
            <p:cNvPr id="204823" name="Text Box 80"/>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sp>
          <p:nvSpPr>
            <p:cNvPr id="204824" name="Line 81"/>
            <p:cNvSpPr>
              <a:spLocks noChangeShapeType="1"/>
            </p:cNvSpPr>
            <p:nvPr/>
          </p:nvSpPr>
          <p:spPr bwMode="auto">
            <a:xfrm flipV="1">
              <a:off x="1872" y="1881"/>
              <a:ext cx="2192" cy="7"/>
            </a:xfrm>
            <a:prstGeom prst="line">
              <a:avLst/>
            </a:prstGeom>
            <a:noFill/>
            <a:ln w="9525">
              <a:solidFill>
                <a:schemeClr val="tx1"/>
              </a:solidFill>
              <a:round/>
              <a:headEnd type="stealth" w="sm" len="med"/>
              <a:tailEnd type="none" w="sm" len="med"/>
            </a:ln>
          </p:spPr>
          <p:txBody>
            <a:bodyPr wrap="none"/>
            <a:lstStyle/>
            <a:p>
              <a:endParaRPr lang="en-US"/>
            </a:p>
          </p:txBody>
        </p:sp>
      </p:grpSp>
      <p:sp>
        <p:nvSpPr>
          <p:cNvPr id="39" name="Slide Number Placeholder 38"/>
          <p:cNvSpPr>
            <a:spLocks noGrp="1"/>
          </p:cNvSpPr>
          <p:nvPr>
            <p:ph type="sldNum" sz="quarter" idx="12"/>
          </p:nvPr>
        </p:nvSpPr>
        <p:spPr/>
        <p:txBody>
          <a:bodyPr/>
          <a:lstStyle/>
          <a:p>
            <a:pPr>
              <a:defRPr/>
            </a:pPr>
            <a:fld id="{2539DE73-EBFB-43EE-BD1C-3F80CE29A01A}" type="slidenum">
              <a:rPr lang="en-US"/>
              <a:pPr>
                <a:defRPr/>
              </a:pPr>
              <a:t>31</a:t>
            </a:fld>
            <a:endParaRPr lang="en-US"/>
          </a:p>
        </p:txBody>
      </p:sp>
      <p:pic>
        <p:nvPicPr>
          <p:cNvPr id="204820" name="Picture 39" descr="sipphone_wifi_shadowPNG"/>
          <p:cNvPicPr>
            <a:picLocks noChangeAspect="1" noChangeArrowheads="1"/>
          </p:cNvPicPr>
          <p:nvPr/>
        </p:nvPicPr>
        <p:blipFill>
          <a:blip r:embed="rId3"/>
          <a:srcRect t="44000"/>
          <a:stretch>
            <a:fillRect/>
          </a:stretch>
        </p:blipFill>
        <p:spPr bwMode="auto">
          <a:xfrm>
            <a:off x="2092325" y="1111250"/>
            <a:ext cx="1828800" cy="1023938"/>
          </a:xfrm>
          <a:prstGeom prst="rect">
            <a:avLst/>
          </a:prstGeom>
          <a:noFill/>
          <a:ln w="9525">
            <a:noFill/>
            <a:miter lim="800000"/>
            <a:headEnd/>
            <a:tailEnd/>
          </a:ln>
        </p:spPr>
      </p:pic>
      <p:pic>
        <p:nvPicPr>
          <p:cNvPr id="204821" name="Picture 40" descr="sipphone_wifi_shadowPNG"/>
          <p:cNvPicPr>
            <a:picLocks noChangeAspect="1" noChangeArrowheads="1"/>
          </p:cNvPicPr>
          <p:nvPr/>
        </p:nvPicPr>
        <p:blipFill>
          <a:blip r:embed="rId3"/>
          <a:srcRect t="44000"/>
          <a:stretch>
            <a:fillRect/>
          </a:stretch>
        </p:blipFill>
        <p:spPr bwMode="auto">
          <a:xfrm>
            <a:off x="5586413" y="1066800"/>
            <a:ext cx="1828800" cy="1023938"/>
          </a:xfrm>
          <a:prstGeom prst="rect">
            <a:avLst/>
          </a:prstGeom>
          <a:noFill/>
          <a:ln w="9525">
            <a:noFill/>
            <a:miter lim="800000"/>
            <a:headEnd/>
            <a:tailEnd/>
          </a:ln>
        </p:spPr>
      </p:pic>
      <p:pic>
        <p:nvPicPr>
          <p:cNvPr id="204822" name="Picture 41" descr="single_server_PNG"/>
          <p:cNvPicPr>
            <a:picLocks noChangeAspect="1" noChangeArrowheads="1"/>
          </p:cNvPicPr>
          <p:nvPr/>
        </p:nvPicPr>
        <p:blipFill>
          <a:blip r:embed="rId4"/>
          <a:srcRect/>
          <a:stretch>
            <a:fillRect/>
          </a:stretch>
        </p:blipFill>
        <p:spPr bwMode="auto">
          <a:xfrm>
            <a:off x="4111625" y="1339850"/>
            <a:ext cx="1209675" cy="56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Grp="1"/>
          </p:cNvSpPr>
          <p:nvPr>
            <p:ph type="title"/>
          </p:nvPr>
        </p:nvSpPr>
        <p:spPr>
          <a:xfrm>
            <a:off x="457200" y="274638"/>
            <a:ext cx="8229600" cy="555625"/>
          </a:xfrm>
        </p:spPr>
        <p:txBody>
          <a:bodyPr/>
          <a:lstStyle/>
          <a:p>
            <a:pPr eaLnBrk="1" hangingPunct="1"/>
            <a:r>
              <a:rPr lang="en-US" sz="3200" smtClean="0">
                <a:ea typeface="ＭＳ Ｐゴシック"/>
                <a:cs typeface="ＭＳ Ｐゴシック"/>
              </a:rPr>
              <a:t>Registration</a:t>
            </a:r>
          </a:p>
        </p:txBody>
      </p:sp>
      <p:sp>
        <p:nvSpPr>
          <p:cNvPr id="267267" name="Rectangle 3"/>
          <p:cNvSpPr>
            <a:spLocks noGrp="1"/>
          </p:cNvSpPr>
          <p:nvPr>
            <p:ph type="body" idx="1"/>
          </p:nvPr>
        </p:nvSpPr>
        <p:spPr>
          <a:xfrm>
            <a:off x="685800" y="1295400"/>
            <a:ext cx="7772400" cy="4960938"/>
          </a:xfrm>
        </p:spPr>
        <p:txBody>
          <a:bodyPr rtlCol="0">
            <a:normAutofit lnSpcReduction="10000"/>
          </a:bodyPr>
          <a:lstStyle/>
          <a:p>
            <a:pPr eaLnBrk="1" fontAlgn="auto" hangingPunct="1">
              <a:lnSpc>
                <a:spcPct val="90000"/>
              </a:lnSpc>
              <a:spcAft>
                <a:spcPts val="0"/>
              </a:spcAft>
              <a:buFont typeface="Arial"/>
              <a:buChar char="•"/>
              <a:defRPr/>
            </a:pPr>
            <a:r>
              <a:rPr lang="en-US" sz="2400">
                <a:ea typeface="+mn-ea"/>
                <a:cs typeface="+mn-cs"/>
              </a:rPr>
              <a:t>Used to bind AOR URI to Contact URI</a:t>
            </a:r>
          </a:p>
          <a:p>
            <a:pPr eaLnBrk="1" fontAlgn="auto" hangingPunct="1">
              <a:lnSpc>
                <a:spcPct val="90000"/>
              </a:lnSpc>
              <a:spcAft>
                <a:spcPts val="0"/>
              </a:spcAft>
              <a:buFont typeface="Arial"/>
              <a:buChar char="•"/>
              <a:defRPr/>
            </a:pPr>
            <a:r>
              <a:rPr lang="en-US" sz="2400">
                <a:ea typeface="+mn-ea"/>
                <a:cs typeface="+mn-cs"/>
              </a:rPr>
              <a:t>Soft-state - must be refreshed by UA or goes away</a:t>
            </a:r>
          </a:p>
          <a:p>
            <a:pPr eaLnBrk="1" fontAlgn="auto" hangingPunct="1">
              <a:lnSpc>
                <a:spcPct val="90000"/>
              </a:lnSpc>
              <a:spcAft>
                <a:spcPts val="0"/>
              </a:spcAft>
              <a:buFont typeface="Arial"/>
              <a:buChar char="•"/>
              <a:defRPr/>
            </a:pPr>
            <a:r>
              <a:rPr lang="en-US" sz="2400">
                <a:ea typeface="+mn-ea"/>
                <a:cs typeface="+mn-cs"/>
              </a:rPr>
              <a:t>Can register multiple devices against the same AOR.</a:t>
            </a:r>
          </a:p>
          <a:p>
            <a:pPr eaLnBrk="1" fontAlgn="auto" hangingPunct="1">
              <a:lnSpc>
                <a:spcPct val="90000"/>
              </a:lnSpc>
              <a:spcAft>
                <a:spcPts val="0"/>
              </a:spcAft>
              <a:buFont typeface="Arial"/>
              <a:buChar char="•"/>
              <a:defRPr/>
            </a:pPr>
            <a:r>
              <a:rPr lang="en-US" sz="2400">
                <a:ea typeface="+mn-ea"/>
                <a:cs typeface="+mn-cs"/>
              </a:rPr>
              <a:t>Populates Location Service used by Proxies in routing incoming requests</a:t>
            </a:r>
          </a:p>
          <a:p>
            <a:pPr eaLnBrk="1" fontAlgn="auto" hangingPunct="1">
              <a:lnSpc>
                <a:spcPct val="90000"/>
              </a:lnSpc>
              <a:spcAft>
                <a:spcPts val="0"/>
              </a:spcAft>
              <a:buFont typeface="Arial"/>
              <a:buChar char="•"/>
              <a:defRPr/>
            </a:pPr>
            <a:r>
              <a:rPr lang="en-US" sz="2400">
                <a:ea typeface="+mn-ea"/>
                <a:cs typeface="+mn-cs"/>
              </a:rPr>
              <a:t>Use of expires header field or parameter to indicate refresh interval</a:t>
            </a:r>
          </a:p>
          <a:p>
            <a:pPr eaLnBrk="1" fontAlgn="auto" hangingPunct="1">
              <a:lnSpc>
                <a:spcPct val="90000"/>
              </a:lnSpc>
              <a:spcAft>
                <a:spcPts val="0"/>
              </a:spcAft>
              <a:buFont typeface="Arial"/>
              <a:buChar char="•"/>
              <a:defRPr/>
            </a:pPr>
            <a:r>
              <a:rPr lang="en-US" sz="2400">
                <a:ea typeface="+mn-ea"/>
                <a:cs typeface="+mn-cs"/>
              </a:rPr>
              <a:t>All Contacts registered are returned in 200 OK</a:t>
            </a:r>
          </a:p>
          <a:p>
            <a:pPr eaLnBrk="1" fontAlgn="auto" hangingPunct="1">
              <a:lnSpc>
                <a:spcPct val="90000"/>
              </a:lnSpc>
              <a:spcAft>
                <a:spcPts val="0"/>
              </a:spcAft>
              <a:buFont typeface="Arial"/>
              <a:buChar char="•"/>
              <a:defRPr/>
            </a:pPr>
            <a:r>
              <a:rPr lang="en-US" sz="2400">
                <a:ea typeface="+mn-ea"/>
                <a:cs typeface="+mn-cs"/>
              </a:rPr>
              <a:t>Expires:0 deletes this Contact (de-registration)</a:t>
            </a:r>
          </a:p>
          <a:p>
            <a:pPr eaLnBrk="1" fontAlgn="auto" hangingPunct="1">
              <a:lnSpc>
                <a:spcPct val="90000"/>
              </a:lnSpc>
              <a:spcAft>
                <a:spcPts val="0"/>
              </a:spcAft>
              <a:buFont typeface="Arial"/>
              <a:buChar char="•"/>
              <a:defRPr/>
            </a:pPr>
            <a:r>
              <a:rPr lang="en-US" sz="2400">
                <a:ea typeface="+mn-ea"/>
                <a:cs typeface="+mn-cs"/>
              </a:rPr>
              <a:t>Only relates to incoming requests</a:t>
            </a:r>
          </a:p>
          <a:p>
            <a:pPr lvl="1" eaLnBrk="1" fontAlgn="auto" hangingPunct="1">
              <a:lnSpc>
                <a:spcPct val="90000"/>
              </a:lnSpc>
              <a:spcAft>
                <a:spcPts val="0"/>
              </a:spcAft>
              <a:buFont typeface="Arial"/>
              <a:buChar char="–"/>
              <a:defRPr/>
            </a:pPr>
            <a:r>
              <a:rPr lang="en-US" sz="2000">
                <a:ea typeface="+mn-ea"/>
                <a:cs typeface="+mn-cs"/>
              </a:rPr>
              <a:t>A UA does not need to register to make outgoing requests</a:t>
            </a:r>
          </a:p>
          <a:p>
            <a:pPr eaLnBrk="1" fontAlgn="auto" hangingPunct="1">
              <a:lnSpc>
                <a:spcPct val="90000"/>
              </a:lnSpc>
              <a:spcAft>
                <a:spcPts val="0"/>
              </a:spcAft>
              <a:buFont typeface="Arial"/>
              <a:buChar char="•"/>
              <a:defRPr/>
            </a:pPr>
            <a:r>
              <a:rPr lang="en-US" sz="2400">
                <a:ea typeface="+mn-ea"/>
                <a:cs typeface="+mn-cs"/>
              </a:rPr>
              <a:t>q value indicates relative priority</a:t>
            </a:r>
          </a:p>
          <a:p>
            <a:pPr lvl="1" eaLnBrk="1" fontAlgn="auto" hangingPunct="1">
              <a:lnSpc>
                <a:spcPct val="90000"/>
              </a:lnSpc>
              <a:spcAft>
                <a:spcPts val="0"/>
              </a:spcAft>
              <a:buFont typeface="Arial"/>
              <a:buChar char="–"/>
              <a:defRPr/>
            </a:pPr>
            <a:r>
              <a:rPr lang="en-US" sz="2000">
                <a:ea typeface="+mn-ea"/>
                <a:cs typeface="+mn-cs"/>
              </a:rPr>
              <a:t>Used to order sequential searches</a:t>
            </a:r>
          </a:p>
        </p:txBody>
      </p:sp>
      <p:sp>
        <p:nvSpPr>
          <p:cNvPr id="4" name="Slide Number Placeholder 3"/>
          <p:cNvSpPr>
            <a:spLocks noGrp="1"/>
          </p:cNvSpPr>
          <p:nvPr>
            <p:ph type="sldNum" sz="quarter" idx="12"/>
          </p:nvPr>
        </p:nvSpPr>
        <p:spPr/>
        <p:txBody>
          <a:bodyPr/>
          <a:lstStyle/>
          <a:p>
            <a:pPr>
              <a:defRPr/>
            </a:pPr>
            <a:fld id="{22EA7A74-CB11-48DB-98B6-7D8D0D0A8657}" type="slidenum">
              <a:rPr lang="en-US"/>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7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726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726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7267">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726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7267">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7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nimBg="1"/>
      <p:bldP spid="267267"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6" name="Rectangle 2"/>
          <p:cNvSpPr>
            <a:spLocks noGrp="1"/>
          </p:cNvSpPr>
          <p:nvPr>
            <p:ph type="title"/>
          </p:nvPr>
        </p:nvSpPr>
        <p:spPr>
          <a:xfrm>
            <a:off x="685800" y="76200"/>
            <a:ext cx="7772400" cy="728663"/>
          </a:xfrm>
        </p:spPr>
        <p:txBody>
          <a:bodyPr/>
          <a:lstStyle/>
          <a:p>
            <a:pPr eaLnBrk="1" hangingPunct="1"/>
            <a:r>
              <a:rPr lang="en-US" sz="3200" smtClean="0">
                <a:ea typeface="ＭＳ Ｐゴシック"/>
                <a:cs typeface="ＭＳ Ｐゴシック"/>
              </a:rPr>
              <a:t>Parallel Forking Example</a:t>
            </a:r>
          </a:p>
        </p:txBody>
      </p:sp>
      <p:sp>
        <p:nvSpPr>
          <p:cNvPr id="277568" name="Text Box 64"/>
          <p:cNvSpPr txBox="1">
            <a:spLocks noChangeArrowheads="1"/>
          </p:cNvSpPr>
          <p:nvPr/>
        </p:nvSpPr>
        <p:spPr bwMode="auto">
          <a:xfrm>
            <a:off x="1524000" y="6099175"/>
            <a:ext cx="5791200" cy="517525"/>
          </a:xfrm>
          <a:prstGeom prst="rect">
            <a:avLst/>
          </a:prstGeom>
          <a:noFill/>
          <a:ln w="9525">
            <a:noFill/>
            <a:miter lim="800000"/>
            <a:headEnd/>
            <a:tailEnd/>
          </a:ln>
        </p:spPr>
        <p:txBody>
          <a:bodyPr>
            <a:spAutoFit/>
          </a:bodyPr>
          <a:lstStyle/>
          <a:p>
            <a:pPr eaLnBrk="0" hangingPunct="0"/>
            <a:r>
              <a:rPr lang="en-US" sz="1400">
                <a:latin typeface="Calibri" pitchFamily="34" charset="0"/>
              </a:rPr>
              <a:t>Parallel forking can result in multiple 200 responses and hence multiple sessions.  Different UAs handle this in different ways.</a:t>
            </a:r>
          </a:p>
        </p:txBody>
      </p:sp>
      <p:sp>
        <p:nvSpPr>
          <p:cNvPr id="210947" name="Line 64"/>
          <p:cNvSpPr>
            <a:spLocks noChangeShapeType="1"/>
          </p:cNvSpPr>
          <p:nvPr/>
        </p:nvSpPr>
        <p:spPr bwMode="auto">
          <a:xfrm>
            <a:off x="5953125" y="2251075"/>
            <a:ext cx="1588" cy="2874963"/>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210948" name="Text Box 65"/>
          <p:cNvSpPr txBox="1">
            <a:spLocks noChangeArrowheads="1"/>
          </p:cNvSpPr>
          <p:nvPr/>
        </p:nvSpPr>
        <p:spPr bwMode="auto">
          <a:xfrm>
            <a:off x="1600200" y="1955800"/>
            <a:ext cx="1752600" cy="512763"/>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Sarkovski</a:t>
            </a:r>
          </a:p>
          <a:p>
            <a:pPr algn="ctr">
              <a:spcBef>
                <a:spcPct val="50000"/>
              </a:spcBef>
            </a:pPr>
            <a:endParaRPr lang="en-US" sz="1100" b="1">
              <a:latin typeface="Tahoma" pitchFamily="34" charset="0"/>
            </a:endParaRPr>
          </a:p>
        </p:txBody>
      </p:sp>
      <p:sp>
        <p:nvSpPr>
          <p:cNvPr id="210949" name="Line 66"/>
          <p:cNvSpPr>
            <a:spLocks noChangeShapeType="1"/>
          </p:cNvSpPr>
          <p:nvPr/>
        </p:nvSpPr>
        <p:spPr bwMode="auto">
          <a:xfrm flipH="1">
            <a:off x="2468563" y="2209800"/>
            <a:ext cx="15875" cy="2916238"/>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210950" name="Line 67"/>
          <p:cNvSpPr>
            <a:spLocks noChangeShapeType="1"/>
          </p:cNvSpPr>
          <p:nvPr/>
        </p:nvSpPr>
        <p:spPr bwMode="auto">
          <a:xfrm>
            <a:off x="4214813" y="2230438"/>
            <a:ext cx="3175" cy="2209800"/>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210951" name="Text Box 68"/>
          <p:cNvSpPr txBox="1">
            <a:spLocks noChangeArrowheads="1"/>
          </p:cNvSpPr>
          <p:nvPr/>
        </p:nvSpPr>
        <p:spPr bwMode="auto">
          <a:xfrm>
            <a:off x="5168900" y="1941513"/>
            <a:ext cx="1524000" cy="260350"/>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Agent 42</a:t>
            </a:r>
          </a:p>
        </p:txBody>
      </p:sp>
      <p:grpSp>
        <p:nvGrpSpPr>
          <p:cNvPr id="210952" name="Group 69"/>
          <p:cNvGrpSpPr>
            <a:grpSpLocks/>
          </p:cNvGrpSpPr>
          <p:nvPr/>
        </p:nvGrpSpPr>
        <p:grpSpPr bwMode="auto">
          <a:xfrm>
            <a:off x="2486025" y="2154238"/>
            <a:ext cx="1736725" cy="274637"/>
            <a:chOff x="1344" y="912"/>
            <a:chExt cx="1094" cy="173"/>
          </a:xfrm>
        </p:grpSpPr>
        <p:sp>
          <p:nvSpPr>
            <p:cNvPr id="211006" name="Line 70"/>
            <p:cNvSpPr>
              <a:spLocks noChangeShapeType="1"/>
            </p:cNvSpPr>
            <p:nvPr/>
          </p:nvSpPr>
          <p:spPr bwMode="auto">
            <a:xfrm>
              <a:off x="1344" y="1077"/>
              <a:ext cx="1094" cy="1"/>
            </a:xfrm>
            <a:prstGeom prst="line">
              <a:avLst/>
            </a:prstGeom>
            <a:noFill/>
            <a:ln w="9525">
              <a:solidFill>
                <a:schemeClr val="tx1"/>
              </a:solidFill>
              <a:round/>
              <a:headEnd type="none" w="sm" len="med"/>
              <a:tailEnd type="stealth" w="sm" len="med"/>
            </a:ln>
          </p:spPr>
          <p:txBody>
            <a:bodyPr wrap="none"/>
            <a:lstStyle/>
            <a:p>
              <a:endParaRPr lang="en-US"/>
            </a:p>
          </p:txBody>
        </p:sp>
        <p:sp>
          <p:nvSpPr>
            <p:cNvPr id="211007" name="Text Box 71"/>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grpSp>
      <p:sp>
        <p:nvSpPr>
          <p:cNvPr id="210953" name="Text Box 72"/>
          <p:cNvSpPr txBox="1">
            <a:spLocks noChangeArrowheads="1"/>
          </p:cNvSpPr>
          <p:nvPr/>
        </p:nvSpPr>
        <p:spPr bwMode="auto">
          <a:xfrm>
            <a:off x="3340100" y="1946275"/>
            <a:ext cx="1752600" cy="512763"/>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Forking Proxy</a:t>
            </a:r>
          </a:p>
          <a:p>
            <a:pPr algn="ctr">
              <a:spcBef>
                <a:spcPct val="50000"/>
              </a:spcBef>
            </a:pPr>
            <a:endParaRPr lang="en-US" sz="1100" b="1">
              <a:latin typeface="Tahoma" pitchFamily="34" charset="0"/>
            </a:endParaRPr>
          </a:p>
        </p:txBody>
      </p:sp>
      <p:sp>
        <p:nvSpPr>
          <p:cNvPr id="210954" name="Text Box 73"/>
          <p:cNvSpPr txBox="1">
            <a:spLocks noChangeArrowheads="1"/>
          </p:cNvSpPr>
          <p:nvPr/>
        </p:nvSpPr>
        <p:spPr bwMode="auto">
          <a:xfrm>
            <a:off x="1631950" y="4668838"/>
            <a:ext cx="5030788" cy="274637"/>
          </a:xfrm>
          <a:prstGeom prst="rect">
            <a:avLst/>
          </a:prstGeom>
          <a:noFill/>
          <a:ln w="31750">
            <a:noFill/>
            <a:miter lim="800000"/>
            <a:headEnd type="none" w="sm" len="med"/>
            <a:tailEnd type="none" w="sm" len="med"/>
          </a:ln>
        </p:spPr>
        <p:txBody>
          <a:bodyPr>
            <a:spAutoFit/>
          </a:bodyPr>
          <a:lstStyle/>
          <a:p>
            <a:pPr marL="342900" indent="-342900" algn="ctr" defTabSz="914400">
              <a:spcBef>
                <a:spcPct val="50000"/>
              </a:spcBef>
            </a:pPr>
            <a:r>
              <a:rPr lang="en-US" sz="1200" b="1">
                <a:latin typeface="Tahoma" pitchFamily="34" charset="0"/>
              </a:rPr>
              <a:t>Media Session</a:t>
            </a:r>
          </a:p>
        </p:txBody>
      </p:sp>
      <p:sp>
        <p:nvSpPr>
          <p:cNvPr id="210955" name="Line 74"/>
          <p:cNvSpPr>
            <a:spLocks noChangeShapeType="1"/>
          </p:cNvSpPr>
          <p:nvPr/>
        </p:nvSpPr>
        <p:spPr bwMode="auto">
          <a:xfrm flipH="1">
            <a:off x="2470150" y="4970463"/>
            <a:ext cx="3473450" cy="0"/>
          </a:xfrm>
          <a:prstGeom prst="line">
            <a:avLst/>
          </a:prstGeom>
          <a:noFill/>
          <a:ln w="31750">
            <a:solidFill>
              <a:schemeClr val="tx1"/>
            </a:solidFill>
            <a:round/>
            <a:headEnd type="stealth" w="sm" len="med"/>
            <a:tailEnd type="stealth" w="sm" len="med"/>
          </a:ln>
        </p:spPr>
        <p:txBody>
          <a:bodyPr wrap="none"/>
          <a:lstStyle/>
          <a:p>
            <a:endParaRPr lang="en-US"/>
          </a:p>
        </p:txBody>
      </p:sp>
      <p:grpSp>
        <p:nvGrpSpPr>
          <p:cNvPr id="210956" name="Group 75"/>
          <p:cNvGrpSpPr>
            <a:grpSpLocks/>
          </p:cNvGrpSpPr>
          <p:nvPr/>
        </p:nvGrpSpPr>
        <p:grpSpPr bwMode="auto">
          <a:xfrm>
            <a:off x="2470150" y="4394200"/>
            <a:ext cx="3479800" cy="274638"/>
            <a:chOff x="1872" y="1728"/>
            <a:chExt cx="2192" cy="173"/>
          </a:xfrm>
        </p:grpSpPr>
        <p:sp>
          <p:nvSpPr>
            <p:cNvPr id="211004" name="Text Box 76"/>
            <p:cNvSpPr txBox="1">
              <a:spLocks noChangeArrowheads="1"/>
            </p:cNvSpPr>
            <p:nvPr/>
          </p:nvSpPr>
          <p:spPr bwMode="auto">
            <a:xfrm>
              <a:off x="1872" y="1728"/>
              <a:ext cx="2160"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ACK</a:t>
              </a:r>
            </a:p>
          </p:txBody>
        </p:sp>
        <p:sp>
          <p:nvSpPr>
            <p:cNvPr id="211005" name="Line 77"/>
            <p:cNvSpPr>
              <a:spLocks noChangeShapeType="1"/>
            </p:cNvSpPr>
            <p:nvPr/>
          </p:nvSpPr>
          <p:spPr bwMode="auto">
            <a:xfrm flipV="1">
              <a:off x="1872" y="1881"/>
              <a:ext cx="2192" cy="7"/>
            </a:xfrm>
            <a:prstGeom prst="line">
              <a:avLst/>
            </a:prstGeom>
            <a:noFill/>
            <a:ln w="9525">
              <a:solidFill>
                <a:schemeClr val="tx1"/>
              </a:solidFill>
              <a:round/>
              <a:headEnd type="none" w="sm" len="med"/>
              <a:tailEnd type="stealth" w="sm" len="med"/>
            </a:ln>
          </p:spPr>
          <p:txBody>
            <a:bodyPr wrap="none"/>
            <a:lstStyle/>
            <a:p>
              <a:endParaRPr lang="en-US"/>
            </a:p>
          </p:txBody>
        </p:sp>
      </p:grpSp>
      <p:grpSp>
        <p:nvGrpSpPr>
          <p:cNvPr id="210957" name="Group 78"/>
          <p:cNvGrpSpPr>
            <a:grpSpLocks/>
          </p:cNvGrpSpPr>
          <p:nvPr/>
        </p:nvGrpSpPr>
        <p:grpSpPr bwMode="auto">
          <a:xfrm>
            <a:off x="4213225" y="2306638"/>
            <a:ext cx="1736725" cy="274637"/>
            <a:chOff x="1344" y="912"/>
            <a:chExt cx="1094" cy="173"/>
          </a:xfrm>
        </p:grpSpPr>
        <p:sp>
          <p:nvSpPr>
            <p:cNvPr id="211002" name="Line 79"/>
            <p:cNvSpPr>
              <a:spLocks noChangeShapeType="1"/>
            </p:cNvSpPr>
            <p:nvPr/>
          </p:nvSpPr>
          <p:spPr bwMode="auto">
            <a:xfrm>
              <a:off x="1344" y="1077"/>
              <a:ext cx="1094" cy="1"/>
            </a:xfrm>
            <a:prstGeom prst="line">
              <a:avLst/>
            </a:prstGeom>
            <a:noFill/>
            <a:ln w="9525">
              <a:solidFill>
                <a:schemeClr val="tx1"/>
              </a:solidFill>
              <a:round/>
              <a:headEnd type="none" w="sm" len="med"/>
              <a:tailEnd type="stealth" w="sm" len="med"/>
            </a:ln>
          </p:spPr>
          <p:txBody>
            <a:bodyPr wrap="none"/>
            <a:lstStyle/>
            <a:p>
              <a:endParaRPr lang="en-US"/>
            </a:p>
          </p:txBody>
        </p:sp>
        <p:sp>
          <p:nvSpPr>
            <p:cNvPr id="211003" name="Text Box 80"/>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grpSp>
      <p:grpSp>
        <p:nvGrpSpPr>
          <p:cNvPr id="210958" name="Group 81"/>
          <p:cNvGrpSpPr>
            <a:grpSpLocks/>
          </p:cNvGrpSpPr>
          <p:nvPr/>
        </p:nvGrpSpPr>
        <p:grpSpPr bwMode="auto">
          <a:xfrm>
            <a:off x="4222750" y="2881313"/>
            <a:ext cx="1736725" cy="274637"/>
            <a:chOff x="1344" y="912"/>
            <a:chExt cx="1094" cy="173"/>
          </a:xfrm>
        </p:grpSpPr>
        <p:sp>
          <p:nvSpPr>
            <p:cNvPr id="211000" name="Line 82"/>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1001" name="Text Box 83"/>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180 Ringing</a:t>
              </a:r>
            </a:p>
          </p:txBody>
        </p:sp>
      </p:grpSp>
      <p:grpSp>
        <p:nvGrpSpPr>
          <p:cNvPr id="210959" name="Group 84"/>
          <p:cNvGrpSpPr>
            <a:grpSpLocks/>
          </p:cNvGrpSpPr>
          <p:nvPr/>
        </p:nvGrpSpPr>
        <p:grpSpPr bwMode="auto">
          <a:xfrm>
            <a:off x="2479675" y="3044825"/>
            <a:ext cx="1736725" cy="274638"/>
            <a:chOff x="1344" y="912"/>
            <a:chExt cx="1094" cy="173"/>
          </a:xfrm>
        </p:grpSpPr>
        <p:sp>
          <p:nvSpPr>
            <p:cNvPr id="210998" name="Line 85"/>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99" name="Text Box 86"/>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180 Ringing</a:t>
              </a:r>
            </a:p>
          </p:txBody>
        </p:sp>
      </p:grpSp>
      <p:grpSp>
        <p:nvGrpSpPr>
          <p:cNvPr id="210960" name="Group 87"/>
          <p:cNvGrpSpPr>
            <a:grpSpLocks/>
          </p:cNvGrpSpPr>
          <p:nvPr/>
        </p:nvGrpSpPr>
        <p:grpSpPr bwMode="auto">
          <a:xfrm>
            <a:off x="4219575" y="3754438"/>
            <a:ext cx="1736725" cy="274637"/>
            <a:chOff x="1344" y="912"/>
            <a:chExt cx="1094" cy="173"/>
          </a:xfrm>
        </p:grpSpPr>
        <p:sp>
          <p:nvSpPr>
            <p:cNvPr id="210996" name="Line 88"/>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97" name="Text Box 89"/>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grpSp>
      <p:grpSp>
        <p:nvGrpSpPr>
          <p:cNvPr id="210961" name="Group 90"/>
          <p:cNvGrpSpPr>
            <a:grpSpLocks/>
          </p:cNvGrpSpPr>
          <p:nvPr/>
        </p:nvGrpSpPr>
        <p:grpSpPr bwMode="auto">
          <a:xfrm>
            <a:off x="2476500" y="3906838"/>
            <a:ext cx="1736725" cy="274637"/>
            <a:chOff x="1344" y="912"/>
            <a:chExt cx="1094" cy="173"/>
          </a:xfrm>
        </p:grpSpPr>
        <p:sp>
          <p:nvSpPr>
            <p:cNvPr id="210994" name="Line 91"/>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95" name="Text Box 92"/>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grpSp>
      <p:sp>
        <p:nvSpPr>
          <p:cNvPr id="210962" name="Line 93"/>
          <p:cNvSpPr>
            <a:spLocks noChangeShapeType="1"/>
          </p:cNvSpPr>
          <p:nvPr/>
        </p:nvSpPr>
        <p:spPr bwMode="auto">
          <a:xfrm>
            <a:off x="6808788" y="2251075"/>
            <a:ext cx="3175" cy="3941763"/>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210963" name="Text Box 94"/>
          <p:cNvSpPr txBox="1">
            <a:spLocks noChangeArrowheads="1"/>
          </p:cNvSpPr>
          <p:nvPr/>
        </p:nvSpPr>
        <p:spPr bwMode="auto">
          <a:xfrm>
            <a:off x="5902325" y="1946275"/>
            <a:ext cx="1752600" cy="512763"/>
          </a:xfrm>
          <a:prstGeom prst="rect">
            <a:avLst/>
          </a:prstGeom>
          <a:noFill/>
          <a:ln w="9525">
            <a:noFill/>
            <a:miter lim="800000"/>
            <a:headEnd type="none" w="sm" len="med"/>
            <a:tailEnd type="none" w="sm" len="med"/>
          </a:ln>
        </p:spPr>
        <p:txBody>
          <a:bodyPr>
            <a:spAutoFit/>
          </a:bodyPr>
          <a:lstStyle/>
          <a:p>
            <a:pPr algn="ctr">
              <a:spcBef>
                <a:spcPct val="50000"/>
              </a:spcBef>
            </a:pPr>
            <a:r>
              <a:rPr lang="en-US" sz="1100" b="1">
                <a:latin typeface="Tahoma" pitchFamily="34" charset="0"/>
              </a:rPr>
              <a:t>Agent 7</a:t>
            </a:r>
          </a:p>
          <a:p>
            <a:pPr algn="ctr">
              <a:spcBef>
                <a:spcPct val="50000"/>
              </a:spcBef>
            </a:pPr>
            <a:endParaRPr lang="en-US" sz="1100" b="1">
              <a:latin typeface="Tahoma" pitchFamily="34" charset="0"/>
            </a:endParaRPr>
          </a:p>
        </p:txBody>
      </p:sp>
      <p:grpSp>
        <p:nvGrpSpPr>
          <p:cNvPr id="210964" name="Group 95"/>
          <p:cNvGrpSpPr>
            <a:grpSpLocks/>
          </p:cNvGrpSpPr>
          <p:nvPr/>
        </p:nvGrpSpPr>
        <p:grpSpPr bwMode="auto">
          <a:xfrm>
            <a:off x="4222750" y="2611438"/>
            <a:ext cx="2592388" cy="274637"/>
            <a:chOff x="1392" y="1651"/>
            <a:chExt cx="1633" cy="173"/>
          </a:xfrm>
        </p:grpSpPr>
        <p:sp>
          <p:nvSpPr>
            <p:cNvPr id="210992" name="Line 96"/>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lstStyle/>
            <a:p>
              <a:endParaRPr lang="en-US"/>
            </a:p>
          </p:txBody>
        </p:sp>
        <p:sp>
          <p:nvSpPr>
            <p:cNvPr id="210993" name="Text Box 97"/>
            <p:cNvSpPr txBox="1">
              <a:spLocks noChangeArrowheads="1"/>
            </p:cNvSpPr>
            <p:nvPr/>
          </p:nvSpPr>
          <p:spPr bwMode="auto">
            <a:xfrm>
              <a:off x="1536" y="1651"/>
              <a:ext cx="1344"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INVITE</a:t>
              </a:r>
            </a:p>
          </p:txBody>
        </p:sp>
      </p:grpSp>
      <p:grpSp>
        <p:nvGrpSpPr>
          <p:cNvPr id="210965" name="Group 98"/>
          <p:cNvGrpSpPr>
            <a:grpSpLocks/>
          </p:cNvGrpSpPr>
          <p:nvPr/>
        </p:nvGrpSpPr>
        <p:grpSpPr bwMode="auto">
          <a:xfrm>
            <a:off x="4222750" y="3178175"/>
            <a:ext cx="2592388" cy="274638"/>
            <a:chOff x="1392" y="1651"/>
            <a:chExt cx="1633" cy="173"/>
          </a:xfrm>
        </p:grpSpPr>
        <p:sp>
          <p:nvSpPr>
            <p:cNvPr id="210990" name="Line 99"/>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91" name="Text Box 100"/>
            <p:cNvSpPr txBox="1">
              <a:spLocks noChangeArrowheads="1"/>
            </p:cNvSpPr>
            <p:nvPr/>
          </p:nvSpPr>
          <p:spPr bwMode="auto">
            <a:xfrm>
              <a:off x="1536" y="1651"/>
              <a:ext cx="1344"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180 Ringing</a:t>
              </a:r>
            </a:p>
          </p:txBody>
        </p:sp>
      </p:grpSp>
      <p:grpSp>
        <p:nvGrpSpPr>
          <p:cNvPr id="210966" name="Group 101"/>
          <p:cNvGrpSpPr>
            <a:grpSpLocks/>
          </p:cNvGrpSpPr>
          <p:nvPr/>
        </p:nvGrpSpPr>
        <p:grpSpPr bwMode="auto">
          <a:xfrm>
            <a:off x="4225925" y="5811838"/>
            <a:ext cx="2592388" cy="274637"/>
            <a:chOff x="1392" y="1651"/>
            <a:chExt cx="1633" cy="173"/>
          </a:xfrm>
        </p:grpSpPr>
        <p:sp>
          <p:nvSpPr>
            <p:cNvPr id="210988" name="Line 102"/>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lstStyle/>
            <a:p>
              <a:endParaRPr lang="en-US"/>
            </a:p>
          </p:txBody>
        </p:sp>
        <p:sp>
          <p:nvSpPr>
            <p:cNvPr id="210989" name="Text Box 103"/>
            <p:cNvSpPr txBox="1">
              <a:spLocks noChangeArrowheads="1"/>
            </p:cNvSpPr>
            <p:nvPr/>
          </p:nvSpPr>
          <p:spPr bwMode="auto">
            <a:xfrm>
              <a:off x="1536" y="1651"/>
              <a:ext cx="1344"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ACK</a:t>
              </a:r>
            </a:p>
          </p:txBody>
        </p:sp>
      </p:grpSp>
      <p:grpSp>
        <p:nvGrpSpPr>
          <p:cNvPr id="210967" name="Group 104"/>
          <p:cNvGrpSpPr>
            <a:grpSpLocks/>
          </p:cNvGrpSpPr>
          <p:nvPr/>
        </p:nvGrpSpPr>
        <p:grpSpPr bwMode="auto">
          <a:xfrm>
            <a:off x="2489200" y="2489200"/>
            <a:ext cx="1736725" cy="274638"/>
            <a:chOff x="1344" y="912"/>
            <a:chExt cx="1094" cy="173"/>
          </a:xfrm>
        </p:grpSpPr>
        <p:sp>
          <p:nvSpPr>
            <p:cNvPr id="210986" name="Line 105"/>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87" name="Text Box 106"/>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100 Trying</a:t>
              </a:r>
            </a:p>
          </p:txBody>
        </p:sp>
      </p:grpSp>
      <p:grpSp>
        <p:nvGrpSpPr>
          <p:cNvPr id="210968" name="Group 107"/>
          <p:cNvGrpSpPr>
            <a:grpSpLocks/>
          </p:cNvGrpSpPr>
          <p:nvPr/>
        </p:nvGrpSpPr>
        <p:grpSpPr bwMode="auto">
          <a:xfrm>
            <a:off x="2470150" y="3392488"/>
            <a:ext cx="1736725" cy="274637"/>
            <a:chOff x="1344" y="912"/>
            <a:chExt cx="1094" cy="173"/>
          </a:xfrm>
        </p:grpSpPr>
        <p:sp>
          <p:nvSpPr>
            <p:cNvPr id="210984" name="Line 108"/>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85" name="Text Box 109"/>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180 Ringing</a:t>
              </a:r>
            </a:p>
          </p:txBody>
        </p:sp>
      </p:grpSp>
      <p:grpSp>
        <p:nvGrpSpPr>
          <p:cNvPr id="210969" name="Group 110"/>
          <p:cNvGrpSpPr>
            <a:grpSpLocks/>
          </p:cNvGrpSpPr>
          <p:nvPr/>
        </p:nvGrpSpPr>
        <p:grpSpPr bwMode="auto">
          <a:xfrm>
            <a:off x="4222750" y="4059238"/>
            <a:ext cx="2592388" cy="274637"/>
            <a:chOff x="1392" y="1651"/>
            <a:chExt cx="1633" cy="173"/>
          </a:xfrm>
        </p:grpSpPr>
        <p:sp>
          <p:nvSpPr>
            <p:cNvPr id="210982" name="Line 111"/>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lstStyle/>
            <a:p>
              <a:endParaRPr lang="en-US"/>
            </a:p>
          </p:txBody>
        </p:sp>
        <p:sp>
          <p:nvSpPr>
            <p:cNvPr id="210983" name="Text Box 112"/>
            <p:cNvSpPr txBox="1">
              <a:spLocks noChangeArrowheads="1"/>
            </p:cNvSpPr>
            <p:nvPr/>
          </p:nvSpPr>
          <p:spPr bwMode="auto">
            <a:xfrm>
              <a:off x="1536" y="1651"/>
              <a:ext cx="1344"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CANCEL</a:t>
              </a:r>
            </a:p>
          </p:txBody>
        </p:sp>
      </p:grpSp>
      <p:sp>
        <p:nvSpPr>
          <p:cNvPr id="210970" name="Line 113"/>
          <p:cNvSpPr>
            <a:spLocks noChangeShapeType="1"/>
          </p:cNvSpPr>
          <p:nvPr/>
        </p:nvSpPr>
        <p:spPr bwMode="auto">
          <a:xfrm>
            <a:off x="4222750" y="5146675"/>
            <a:ext cx="0" cy="1046163"/>
          </a:xfrm>
          <a:prstGeom prst="line">
            <a:avLst/>
          </a:prstGeom>
          <a:noFill/>
          <a:ln w="9525">
            <a:solidFill>
              <a:schemeClr val="tx1"/>
            </a:solidFill>
            <a:prstDash val="lgDash"/>
            <a:round/>
            <a:headEnd type="none" w="sm" len="med"/>
            <a:tailEnd type="none" w="sm" len="med"/>
          </a:ln>
        </p:spPr>
        <p:txBody>
          <a:bodyPr wrap="none"/>
          <a:lstStyle/>
          <a:p>
            <a:endParaRPr lang="en-US"/>
          </a:p>
        </p:txBody>
      </p:sp>
      <p:grpSp>
        <p:nvGrpSpPr>
          <p:cNvPr id="210971" name="Group 114"/>
          <p:cNvGrpSpPr>
            <a:grpSpLocks/>
          </p:cNvGrpSpPr>
          <p:nvPr/>
        </p:nvGrpSpPr>
        <p:grpSpPr bwMode="auto">
          <a:xfrm>
            <a:off x="4222750" y="5080000"/>
            <a:ext cx="2592388" cy="274638"/>
            <a:chOff x="1392" y="1651"/>
            <a:chExt cx="1633" cy="173"/>
          </a:xfrm>
        </p:grpSpPr>
        <p:sp>
          <p:nvSpPr>
            <p:cNvPr id="210980" name="Line 115"/>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81" name="Text Box 116"/>
            <p:cNvSpPr txBox="1">
              <a:spLocks noChangeArrowheads="1"/>
            </p:cNvSpPr>
            <p:nvPr/>
          </p:nvSpPr>
          <p:spPr bwMode="auto">
            <a:xfrm>
              <a:off x="1536" y="1651"/>
              <a:ext cx="1344"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200 OK</a:t>
              </a:r>
            </a:p>
          </p:txBody>
        </p:sp>
      </p:grpSp>
      <p:grpSp>
        <p:nvGrpSpPr>
          <p:cNvPr id="210972" name="Group 117"/>
          <p:cNvGrpSpPr>
            <a:grpSpLocks/>
          </p:cNvGrpSpPr>
          <p:nvPr/>
        </p:nvGrpSpPr>
        <p:grpSpPr bwMode="auto">
          <a:xfrm>
            <a:off x="4222750" y="5430838"/>
            <a:ext cx="2592388" cy="274637"/>
            <a:chOff x="1392" y="1651"/>
            <a:chExt cx="1633" cy="173"/>
          </a:xfrm>
        </p:grpSpPr>
        <p:sp>
          <p:nvSpPr>
            <p:cNvPr id="210978" name="Line 118"/>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lstStyle/>
            <a:p>
              <a:endParaRPr lang="en-US"/>
            </a:p>
          </p:txBody>
        </p:sp>
        <p:sp>
          <p:nvSpPr>
            <p:cNvPr id="210979" name="Text Box 119"/>
            <p:cNvSpPr txBox="1">
              <a:spLocks noChangeArrowheads="1"/>
            </p:cNvSpPr>
            <p:nvPr/>
          </p:nvSpPr>
          <p:spPr bwMode="auto">
            <a:xfrm>
              <a:off x="1536" y="1651"/>
              <a:ext cx="1344" cy="173"/>
            </a:xfrm>
            <a:prstGeom prst="rect">
              <a:avLst/>
            </a:prstGeom>
            <a:noFill/>
            <a:ln w="9525">
              <a:noFill/>
              <a:miter lim="800000"/>
              <a:headEnd type="none" w="sm" len="med"/>
              <a:tailEnd type="none" w="sm" len="med"/>
            </a:ln>
          </p:spPr>
          <p:txBody>
            <a:bodyPr>
              <a:spAutoFit/>
            </a:bodyPr>
            <a:lstStyle/>
            <a:p>
              <a:pPr algn="ctr">
                <a:spcBef>
                  <a:spcPct val="50000"/>
                </a:spcBef>
              </a:pPr>
              <a:r>
                <a:rPr lang="en-US" sz="1200">
                  <a:latin typeface="Tahoma" pitchFamily="34" charset="0"/>
                </a:rPr>
                <a:t>487 Request Terminated</a:t>
              </a:r>
            </a:p>
          </p:txBody>
        </p:sp>
      </p:grpSp>
      <p:sp>
        <p:nvSpPr>
          <p:cNvPr id="64" name="Slide Number Placeholder 63"/>
          <p:cNvSpPr>
            <a:spLocks noGrp="1"/>
          </p:cNvSpPr>
          <p:nvPr>
            <p:ph type="sldNum" sz="quarter" idx="12"/>
          </p:nvPr>
        </p:nvSpPr>
        <p:spPr/>
        <p:txBody>
          <a:bodyPr/>
          <a:lstStyle/>
          <a:p>
            <a:pPr>
              <a:defRPr/>
            </a:pPr>
            <a:fld id="{4F6A43F0-D349-474D-9B72-E5731FA0CE11}" type="slidenum">
              <a:rPr lang="en-US"/>
              <a:pPr>
                <a:defRPr/>
              </a:pPr>
              <a:t>33</a:t>
            </a:fld>
            <a:endParaRPr lang="en-US"/>
          </a:p>
        </p:txBody>
      </p:sp>
      <p:pic>
        <p:nvPicPr>
          <p:cNvPr id="210974" name="Picture 64" descr="sipphone_wifi_shadowPNG"/>
          <p:cNvPicPr>
            <a:picLocks noChangeAspect="1" noChangeArrowheads="1"/>
          </p:cNvPicPr>
          <p:nvPr/>
        </p:nvPicPr>
        <p:blipFill>
          <a:blip r:embed="rId3"/>
          <a:srcRect t="44000"/>
          <a:stretch>
            <a:fillRect/>
          </a:stretch>
        </p:blipFill>
        <p:spPr bwMode="auto">
          <a:xfrm>
            <a:off x="1598613" y="1233488"/>
            <a:ext cx="1828800" cy="1023937"/>
          </a:xfrm>
          <a:prstGeom prst="rect">
            <a:avLst/>
          </a:prstGeom>
          <a:noFill/>
          <a:ln w="9525">
            <a:noFill/>
            <a:miter lim="800000"/>
            <a:headEnd/>
            <a:tailEnd/>
          </a:ln>
        </p:spPr>
      </p:pic>
      <p:pic>
        <p:nvPicPr>
          <p:cNvPr id="210975" name="Picture 65" descr="sipphone_wifi_shadowPNG"/>
          <p:cNvPicPr>
            <a:picLocks noChangeAspect="1" noChangeArrowheads="1"/>
          </p:cNvPicPr>
          <p:nvPr/>
        </p:nvPicPr>
        <p:blipFill>
          <a:blip r:embed="rId3"/>
          <a:srcRect t="44000"/>
          <a:stretch>
            <a:fillRect/>
          </a:stretch>
        </p:blipFill>
        <p:spPr bwMode="auto">
          <a:xfrm>
            <a:off x="5092700" y="1189038"/>
            <a:ext cx="1828800" cy="1023937"/>
          </a:xfrm>
          <a:prstGeom prst="rect">
            <a:avLst/>
          </a:prstGeom>
          <a:noFill/>
          <a:ln w="9525">
            <a:noFill/>
            <a:miter lim="800000"/>
            <a:headEnd/>
            <a:tailEnd/>
          </a:ln>
        </p:spPr>
      </p:pic>
      <p:pic>
        <p:nvPicPr>
          <p:cNvPr id="210976" name="Picture 66" descr="single_server_PNG"/>
          <p:cNvPicPr>
            <a:picLocks noChangeAspect="1" noChangeArrowheads="1"/>
          </p:cNvPicPr>
          <p:nvPr/>
        </p:nvPicPr>
        <p:blipFill>
          <a:blip r:embed="rId4"/>
          <a:srcRect/>
          <a:stretch>
            <a:fillRect/>
          </a:stretch>
        </p:blipFill>
        <p:spPr bwMode="auto">
          <a:xfrm>
            <a:off x="3617913" y="1462088"/>
            <a:ext cx="1209675" cy="565150"/>
          </a:xfrm>
          <a:prstGeom prst="rect">
            <a:avLst/>
          </a:prstGeom>
          <a:noFill/>
          <a:ln w="9525">
            <a:noFill/>
            <a:miter lim="800000"/>
            <a:headEnd/>
            <a:tailEnd/>
          </a:ln>
        </p:spPr>
      </p:pic>
      <p:pic>
        <p:nvPicPr>
          <p:cNvPr id="210977" name="Picture 67" descr="sipphone_wifi_shadowPNG"/>
          <p:cNvPicPr>
            <a:picLocks noChangeAspect="1" noChangeArrowheads="1"/>
          </p:cNvPicPr>
          <p:nvPr/>
        </p:nvPicPr>
        <p:blipFill>
          <a:blip r:embed="rId3"/>
          <a:srcRect t="44000"/>
          <a:stretch>
            <a:fillRect/>
          </a:stretch>
        </p:blipFill>
        <p:spPr bwMode="auto">
          <a:xfrm>
            <a:off x="5892800" y="1189038"/>
            <a:ext cx="1828800" cy="10239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nimBg="1"/>
      <p:bldP spid="277568"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74638"/>
            <a:ext cx="8229600" cy="665390"/>
          </a:xfrm>
        </p:spPr>
        <p:txBody>
          <a:bodyPr/>
          <a:lstStyle/>
          <a:p>
            <a:pPr eaLnBrk="1" hangingPunct="1"/>
            <a:r>
              <a:rPr lang="en-US" dirty="0"/>
              <a:t>Back to Back User Agents</a:t>
            </a:r>
          </a:p>
        </p:txBody>
      </p:sp>
      <p:sp>
        <p:nvSpPr>
          <p:cNvPr id="163843" name="Rectangle 3"/>
          <p:cNvSpPr>
            <a:spLocks noGrp="1" noChangeArrowheads="1"/>
          </p:cNvSpPr>
          <p:nvPr>
            <p:ph type="body" idx="1"/>
          </p:nvPr>
        </p:nvSpPr>
        <p:spPr>
          <a:xfrm>
            <a:off x="685800" y="1295400"/>
            <a:ext cx="7772400" cy="5114925"/>
          </a:xfrm>
        </p:spPr>
        <p:txBody>
          <a:bodyPr/>
          <a:lstStyle/>
          <a:p>
            <a:pPr eaLnBrk="1" hangingPunct="1"/>
            <a:r>
              <a:rPr lang="en-US" sz="2800" dirty="0"/>
              <a:t>Not quite a proxy, but like a </a:t>
            </a:r>
            <a:r>
              <a:rPr lang="en-US" sz="2800" dirty="0" smtClean="0"/>
              <a:t>proxy</a:t>
            </a:r>
          </a:p>
          <a:p>
            <a:pPr eaLnBrk="1" hangingPunct="1"/>
            <a:r>
              <a:rPr lang="en-US" sz="2800" dirty="0" smtClean="0"/>
              <a:t>Breaks the SIP standards architecture</a:t>
            </a:r>
          </a:p>
          <a:p>
            <a:pPr eaLnBrk="1" hangingPunct="1"/>
            <a:r>
              <a:rPr lang="en-US" sz="2800" dirty="0"/>
              <a:t>Terminates requests and dialogs on one side, originates new ones on the other side</a:t>
            </a:r>
          </a:p>
          <a:p>
            <a:pPr eaLnBrk="1" hangingPunct="1"/>
            <a:r>
              <a:rPr lang="en-US" sz="2800" dirty="0"/>
              <a:t>Any type of logic can be used in between</a:t>
            </a:r>
          </a:p>
          <a:p>
            <a:pPr eaLnBrk="1" hangingPunct="1"/>
            <a:r>
              <a:rPr lang="en-US" sz="2800" dirty="0"/>
              <a:t>Very common in industry</a:t>
            </a:r>
          </a:p>
          <a:p>
            <a:pPr eaLnBrk="1" hangingPunct="1"/>
            <a:r>
              <a:rPr lang="en-US" sz="2800" dirty="0"/>
              <a:t>Uses</a:t>
            </a:r>
          </a:p>
          <a:p>
            <a:pPr lvl="1" eaLnBrk="1" hangingPunct="1"/>
            <a:r>
              <a:rPr lang="en-US" sz="2400" dirty="0"/>
              <a:t>Session Border Element (next slide)</a:t>
            </a:r>
          </a:p>
          <a:p>
            <a:pPr lvl="1" eaLnBrk="1" hangingPunct="1"/>
            <a:r>
              <a:rPr lang="en-US" sz="2400" dirty="0"/>
              <a:t>Conferencing bridge (known as a focus)</a:t>
            </a:r>
          </a:p>
          <a:p>
            <a:pPr lvl="1" eaLnBrk="1" hangingPunct="1"/>
            <a:r>
              <a:rPr lang="en-US" sz="2400" dirty="0"/>
              <a:t>Feature server</a:t>
            </a:r>
          </a:p>
          <a:p>
            <a:pPr lvl="2" eaLnBrk="1" hangingPunct="1"/>
            <a:r>
              <a:rPr lang="en-US" sz="2000" dirty="0"/>
              <a:t>Use SIP and RTP</a:t>
            </a:r>
          </a:p>
          <a:p>
            <a:pPr lvl="1" eaLnBrk="1" hangingPunct="1"/>
            <a:endParaRPr lang="en-US" sz="2400" dirty="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4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84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384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84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8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274638"/>
            <a:ext cx="8229600" cy="528432"/>
          </a:xfrm>
        </p:spPr>
        <p:txBody>
          <a:bodyPr/>
          <a:lstStyle/>
          <a:p>
            <a:pPr eaLnBrk="1" hangingPunct="1"/>
            <a:r>
              <a:rPr lang="en-US" dirty="0"/>
              <a:t>Session Border</a:t>
            </a:r>
            <a:r>
              <a:rPr lang="en-US" dirty="0" smtClean="0"/>
              <a:t> Controller</a:t>
            </a:r>
            <a:endParaRPr lang="en-US" dirty="0"/>
          </a:p>
        </p:txBody>
      </p:sp>
      <p:sp>
        <p:nvSpPr>
          <p:cNvPr id="168963" name="Rectangle 3"/>
          <p:cNvSpPr>
            <a:spLocks noGrp="1" noChangeArrowheads="1"/>
          </p:cNvSpPr>
          <p:nvPr>
            <p:ph type="body" idx="1"/>
          </p:nvPr>
        </p:nvSpPr>
        <p:spPr>
          <a:xfrm>
            <a:off x="685800" y="1295400"/>
            <a:ext cx="7772400" cy="5241925"/>
          </a:xfrm>
        </p:spPr>
        <p:txBody>
          <a:bodyPr/>
          <a:lstStyle/>
          <a:p>
            <a:pPr eaLnBrk="1" hangingPunct="1">
              <a:lnSpc>
                <a:spcPct val="90000"/>
              </a:lnSpc>
            </a:pPr>
            <a:r>
              <a:rPr lang="en-US" sz="2400" dirty="0"/>
              <a:t>Topology Hiding</a:t>
            </a:r>
          </a:p>
          <a:p>
            <a:pPr lvl="1" eaLnBrk="1" hangingPunct="1">
              <a:lnSpc>
                <a:spcPct val="90000"/>
              </a:lnSpc>
            </a:pPr>
            <a:r>
              <a:rPr lang="en-US" sz="2000" dirty="0"/>
              <a:t>Hiding Via, Record-Route, Contact </a:t>
            </a:r>
            <a:r>
              <a:rPr lang="en-US" sz="2000" dirty="0" err="1"/>
              <a:t>URIs</a:t>
            </a:r>
            <a:endParaRPr lang="en-US" sz="2000" dirty="0"/>
          </a:p>
          <a:p>
            <a:pPr eaLnBrk="1" hangingPunct="1">
              <a:lnSpc>
                <a:spcPct val="90000"/>
              </a:lnSpc>
            </a:pPr>
            <a:r>
              <a:rPr lang="en-US" sz="2400" dirty="0"/>
              <a:t>Media Traffic Management</a:t>
            </a:r>
          </a:p>
          <a:p>
            <a:pPr lvl="1" eaLnBrk="1" hangingPunct="1">
              <a:lnSpc>
                <a:spcPct val="90000"/>
              </a:lnSpc>
            </a:pPr>
            <a:r>
              <a:rPr lang="en-US" sz="2000" dirty="0"/>
              <a:t>Changing codecs, managing bandwidth</a:t>
            </a:r>
          </a:p>
          <a:p>
            <a:pPr eaLnBrk="1" hangingPunct="1">
              <a:lnSpc>
                <a:spcPct val="90000"/>
              </a:lnSpc>
            </a:pPr>
            <a:r>
              <a:rPr lang="en-US" sz="2400" dirty="0"/>
              <a:t>Fixing Capability Mismatches</a:t>
            </a:r>
          </a:p>
          <a:p>
            <a:pPr lvl="1" eaLnBrk="1" hangingPunct="1">
              <a:lnSpc>
                <a:spcPct val="90000"/>
              </a:lnSpc>
            </a:pPr>
            <a:r>
              <a:rPr lang="en-US" sz="2000" dirty="0"/>
              <a:t>Proprietary or broken SIP</a:t>
            </a:r>
          </a:p>
          <a:p>
            <a:pPr eaLnBrk="1" hangingPunct="1">
              <a:lnSpc>
                <a:spcPct val="90000"/>
              </a:lnSpc>
            </a:pPr>
            <a:r>
              <a:rPr lang="en-US" sz="2400" dirty="0"/>
              <a:t>NAT Traversal</a:t>
            </a:r>
          </a:p>
          <a:p>
            <a:pPr eaLnBrk="1" hangingPunct="1">
              <a:lnSpc>
                <a:spcPct val="90000"/>
              </a:lnSpc>
            </a:pPr>
            <a:r>
              <a:rPr lang="en-US" sz="2400" dirty="0"/>
              <a:t>Access Control</a:t>
            </a:r>
          </a:p>
          <a:p>
            <a:pPr lvl="1" eaLnBrk="1" hangingPunct="1">
              <a:lnSpc>
                <a:spcPct val="90000"/>
              </a:lnSpc>
            </a:pPr>
            <a:r>
              <a:rPr lang="en-US" sz="2000" dirty="0"/>
              <a:t>Application Layer Firewall</a:t>
            </a:r>
          </a:p>
          <a:p>
            <a:pPr eaLnBrk="1" hangingPunct="1">
              <a:lnSpc>
                <a:spcPct val="90000"/>
              </a:lnSpc>
            </a:pPr>
            <a:r>
              <a:rPr lang="en-US" sz="2400" dirty="0"/>
              <a:t>Protocol Repair</a:t>
            </a:r>
          </a:p>
          <a:p>
            <a:pPr lvl="1" eaLnBrk="1" hangingPunct="1">
              <a:lnSpc>
                <a:spcPct val="90000"/>
              </a:lnSpc>
            </a:pPr>
            <a:r>
              <a:rPr lang="en-US" sz="2000" dirty="0"/>
              <a:t>Fix known </a:t>
            </a:r>
            <a:r>
              <a:rPr lang="en-US" sz="2000" dirty="0" err="1"/>
              <a:t>interop</a:t>
            </a:r>
            <a:r>
              <a:rPr lang="en-US" sz="2000" dirty="0"/>
              <a:t> problems</a:t>
            </a:r>
          </a:p>
          <a:p>
            <a:pPr eaLnBrk="1" hangingPunct="1">
              <a:lnSpc>
                <a:spcPct val="90000"/>
              </a:lnSpc>
            </a:pPr>
            <a:r>
              <a:rPr lang="en-US" sz="2400" dirty="0"/>
              <a:t>Media Encryption</a:t>
            </a:r>
          </a:p>
          <a:p>
            <a:pPr lvl="1" eaLnBrk="1" hangingPunct="1">
              <a:lnSpc>
                <a:spcPct val="90000"/>
              </a:lnSpc>
            </a:pPr>
            <a:r>
              <a:rPr lang="en-US" sz="2000" dirty="0"/>
              <a:t>Start/stop encryption at edge</a:t>
            </a:r>
          </a:p>
          <a:p>
            <a:pPr eaLnBrk="1" hangingPunct="1">
              <a:lnSpc>
                <a:spcPct val="90000"/>
              </a:lnSpc>
            </a:pPr>
            <a:endParaRPr lang="en-US" sz="2400" dirty="0"/>
          </a:p>
        </p:txBody>
      </p:sp>
      <p:sp>
        <p:nvSpPr>
          <p:cNvPr id="168964" name="Text Box 4"/>
          <p:cNvSpPr txBox="1">
            <a:spLocks noChangeArrowheads="1"/>
          </p:cNvSpPr>
          <p:nvPr/>
        </p:nvSpPr>
        <p:spPr bwMode="auto">
          <a:xfrm>
            <a:off x="3875011" y="6196013"/>
            <a:ext cx="1236712" cy="369332"/>
          </a:xfrm>
          <a:prstGeom prst="rect">
            <a:avLst/>
          </a:prstGeom>
          <a:noFill/>
          <a:ln w="9525">
            <a:noFill/>
            <a:miter lim="800000"/>
            <a:headEnd/>
            <a:tailEnd/>
          </a:ln>
        </p:spPr>
        <p:txBody>
          <a:bodyPr wrap="none">
            <a:prstTxWarp prst="textNoShape">
              <a:avLst/>
            </a:prstTxWarp>
            <a:spAutoFit/>
          </a:bodyPr>
          <a:lstStyle/>
          <a:p>
            <a:r>
              <a:rPr lang="en-US" sz="1800" dirty="0" smtClean="0"/>
              <a:t>RFC 5853</a:t>
            </a:r>
            <a:endParaRPr lang="en-US" sz="1800" dirty="0"/>
          </a:p>
        </p:txBody>
      </p:sp>
      <p:sp>
        <p:nvSpPr>
          <p:cNvPr id="5" name="Slide Number Placeholder 4"/>
          <p:cNvSpPr>
            <a:spLocks noGrp="1"/>
          </p:cNvSpPr>
          <p:nvPr>
            <p:ph type="sldNum" sz="quarter" idx="12"/>
          </p:nvPr>
        </p:nvSpPr>
        <p:spPr/>
        <p:txBody>
          <a:bodyPr/>
          <a:lstStyle/>
          <a:p>
            <a:pPr>
              <a:defRPr/>
            </a:pPr>
            <a:fld id="{4F3D54E5-FC4C-4812-9344-A5DD21F50B69}"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9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89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896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896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896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896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896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896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896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P spid="168964"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46075" y="144463"/>
            <a:ext cx="8451850" cy="470723"/>
          </a:xfrm>
        </p:spPr>
        <p:txBody>
          <a:bodyPr/>
          <a:lstStyle/>
          <a:p>
            <a:pPr eaLnBrk="1" hangingPunct="1"/>
            <a:r>
              <a:rPr lang="en-US" sz="3600" dirty="0"/>
              <a:t>SIP Call Flow Example with B2BUAs</a:t>
            </a:r>
          </a:p>
        </p:txBody>
      </p:sp>
      <p:grpSp>
        <p:nvGrpSpPr>
          <p:cNvPr id="64" name="Group 63"/>
          <p:cNvGrpSpPr/>
          <p:nvPr/>
        </p:nvGrpSpPr>
        <p:grpSpPr>
          <a:xfrm>
            <a:off x="2006897" y="1110451"/>
            <a:ext cx="4647605" cy="4281488"/>
            <a:chOff x="2001826" y="1603370"/>
            <a:chExt cx="4647605" cy="4281488"/>
          </a:xfrm>
        </p:grpSpPr>
        <p:sp>
          <p:nvSpPr>
            <p:cNvPr id="23555" name="Rectangle 3"/>
            <p:cNvSpPr>
              <a:spLocks noChangeArrowheads="1"/>
            </p:cNvSpPr>
            <p:nvPr/>
          </p:nvSpPr>
          <p:spPr bwMode="auto">
            <a:xfrm>
              <a:off x="2778125" y="2809870"/>
              <a:ext cx="6381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INVITE</a:t>
              </a:r>
            </a:p>
          </p:txBody>
        </p:sp>
        <p:sp>
          <p:nvSpPr>
            <p:cNvPr id="23556" name="Line 4"/>
            <p:cNvSpPr>
              <a:spLocks noChangeShapeType="1"/>
            </p:cNvSpPr>
            <p:nvPr/>
          </p:nvSpPr>
          <p:spPr bwMode="auto">
            <a:xfrm>
              <a:off x="2705100" y="3057520"/>
              <a:ext cx="11557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557" name="Rectangle 5"/>
            <p:cNvSpPr>
              <a:spLocks noChangeArrowheads="1"/>
            </p:cNvSpPr>
            <p:nvPr/>
          </p:nvSpPr>
          <p:spPr bwMode="auto">
            <a:xfrm>
              <a:off x="3921125" y="2886070"/>
              <a:ext cx="6381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INVITE</a:t>
              </a:r>
            </a:p>
          </p:txBody>
        </p:sp>
        <p:sp>
          <p:nvSpPr>
            <p:cNvPr id="23558" name="Line 6"/>
            <p:cNvSpPr>
              <a:spLocks noChangeShapeType="1"/>
            </p:cNvSpPr>
            <p:nvPr/>
          </p:nvSpPr>
          <p:spPr bwMode="auto">
            <a:xfrm>
              <a:off x="3857625" y="3143245"/>
              <a:ext cx="10414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559" name="Rectangle 7"/>
            <p:cNvSpPr>
              <a:spLocks noChangeArrowheads="1"/>
            </p:cNvSpPr>
            <p:nvPr/>
          </p:nvSpPr>
          <p:spPr bwMode="auto">
            <a:xfrm>
              <a:off x="4951413" y="3009895"/>
              <a:ext cx="6381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INVITE</a:t>
              </a:r>
            </a:p>
          </p:txBody>
        </p:sp>
        <p:sp>
          <p:nvSpPr>
            <p:cNvPr id="23560" name="Line 8"/>
            <p:cNvSpPr>
              <a:spLocks noChangeShapeType="1"/>
            </p:cNvSpPr>
            <p:nvPr/>
          </p:nvSpPr>
          <p:spPr bwMode="auto">
            <a:xfrm>
              <a:off x="4924425" y="3257545"/>
              <a:ext cx="10414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561" name="Rectangle 9"/>
            <p:cNvSpPr>
              <a:spLocks noChangeArrowheads="1"/>
            </p:cNvSpPr>
            <p:nvPr/>
          </p:nvSpPr>
          <p:spPr bwMode="auto">
            <a:xfrm>
              <a:off x="4911725" y="3387720"/>
              <a:ext cx="1171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180 Ringing</a:t>
              </a:r>
            </a:p>
          </p:txBody>
        </p:sp>
        <p:sp>
          <p:nvSpPr>
            <p:cNvPr id="23562" name="Line 10"/>
            <p:cNvSpPr>
              <a:spLocks noChangeShapeType="1"/>
            </p:cNvSpPr>
            <p:nvPr/>
          </p:nvSpPr>
          <p:spPr bwMode="auto">
            <a:xfrm>
              <a:off x="4924425" y="3629020"/>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63" name="Rectangle 11"/>
            <p:cNvSpPr>
              <a:spLocks noChangeArrowheads="1"/>
            </p:cNvSpPr>
            <p:nvPr/>
          </p:nvSpPr>
          <p:spPr bwMode="auto">
            <a:xfrm>
              <a:off x="4919663" y="3768720"/>
              <a:ext cx="790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200 OK</a:t>
              </a:r>
            </a:p>
          </p:txBody>
        </p:sp>
        <p:sp>
          <p:nvSpPr>
            <p:cNvPr id="23564" name="Line 12"/>
            <p:cNvSpPr>
              <a:spLocks noChangeShapeType="1"/>
            </p:cNvSpPr>
            <p:nvPr/>
          </p:nvSpPr>
          <p:spPr bwMode="auto">
            <a:xfrm>
              <a:off x="4933950" y="4000495"/>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65" name="Rectangle 13"/>
            <p:cNvSpPr>
              <a:spLocks noChangeArrowheads="1"/>
            </p:cNvSpPr>
            <p:nvPr/>
          </p:nvSpPr>
          <p:spPr bwMode="auto">
            <a:xfrm>
              <a:off x="3844925" y="3159120"/>
              <a:ext cx="10953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100 Trying</a:t>
              </a:r>
            </a:p>
          </p:txBody>
        </p:sp>
        <p:sp>
          <p:nvSpPr>
            <p:cNvPr id="23566" name="Line 14"/>
            <p:cNvSpPr>
              <a:spLocks noChangeShapeType="1"/>
            </p:cNvSpPr>
            <p:nvPr/>
          </p:nvSpPr>
          <p:spPr bwMode="auto">
            <a:xfrm>
              <a:off x="3857625" y="3400420"/>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67" name="Rectangle 15"/>
            <p:cNvSpPr>
              <a:spLocks noChangeArrowheads="1"/>
            </p:cNvSpPr>
            <p:nvPr/>
          </p:nvSpPr>
          <p:spPr bwMode="auto">
            <a:xfrm>
              <a:off x="3836988" y="3463920"/>
              <a:ext cx="1171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180 Ringing</a:t>
              </a:r>
            </a:p>
          </p:txBody>
        </p:sp>
        <p:sp>
          <p:nvSpPr>
            <p:cNvPr id="23568" name="Line 16"/>
            <p:cNvSpPr>
              <a:spLocks noChangeShapeType="1"/>
            </p:cNvSpPr>
            <p:nvPr/>
          </p:nvSpPr>
          <p:spPr bwMode="auto">
            <a:xfrm>
              <a:off x="3848100" y="3714745"/>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69" name="Rectangle 17"/>
            <p:cNvSpPr>
              <a:spLocks noChangeArrowheads="1"/>
            </p:cNvSpPr>
            <p:nvPr/>
          </p:nvSpPr>
          <p:spPr bwMode="auto">
            <a:xfrm>
              <a:off x="4062413" y="3844920"/>
              <a:ext cx="6381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200 OK</a:t>
              </a:r>
            </a:p>
          </p:txBody>
        </p:sp>
        <p:sp>
          <p:nvSpPr>
            <p:cNvPr id="23570" name="Line 18"/>
            <p:cNvSpPr>
              <a:spLocks noChangeShapeType="1"/>
            </p:cNvSpPr>
            <p:nvPr/>
          </p:nvSpPr>
          <p:spPr bwMode="auto">
            <a:xfrm>
              <a:off x="3857625" y="4095745"/>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71" name="Rectangle 19"/>
            <p:cNvSpPr>
              <a:spLocks noChangeArrowheads="1"/>
            </p:cNvSpPr>
            <p:nvPr/>
          </p:nvSpPr>
          <p:spPr bwMode="auto">
            <a:xfrm>
              <a:off x="2701925" y="3092445"/>
              <a:ext cx="10953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100 Trying</a:t>
              </a:r>
            </a:p>
          </p:txBody>
        </p:sp>
        <p:sp>
          <p:nvSpPr>
            <p:cNvPr id="23572" name="Line 20"/>
            <p:cNvSpPr>
              <a:spLocks noChangeShapeType="1"/>
            </p:cNvSpPr>
            <p:nvPr/>
          </p:nvSpPr>
          <p:spPr bwMode="auto">
            <a:xfrm>
              <a:off x="2705100" y="3333745"/>
              <a:ext cx="11557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73" name="Rectangle 21"/>
            <p:cNvSpPr>
              <a:spLocks noChangeArrowheads="1"/>
            </p:cNvSpPr>
            <p:nvPr/>
          </p:nvSpPr>
          <p:spPr bwMode="auto">
            <a:xfrm>
              <a:off x="2701925" y="3549645"/>
              <a:ext cx="1171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180 Ringing</a:t>
              </a:r>
            </a:p>
          </p:txBody>
        </p:sp>
        <p:sp>
          <p:nvSpPr>
            <p:cNvPr id="23574" name="Line 22"/>
            <p:cNvSpPr>
              <a:spLocks noChangeShapeType="1"/>
            </p:cNvSpPr>
            <p:nvPr/>
          </p:nvSpPr>
          <p:spPr bwMode="auto">
            <a:xfrm>
              <a:off x="2695575" y="3800470"/>
              <a:ext cx="11557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75" name="Rectangle 23"/>
            <p:cNvSpPr>
              <a:spLocks noChangeArrowheads="1"/>
            </p:cNvSpPr>
            <p:nvPr/>
          </p:nvSpPr>
          <p:spPr bwMode="auto">
            <a:xfrm>
              <a:off x="2854325" y="3930645"/>
              <a:ext cx="790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200 OK</a:t>
              </a:r>
            </a:p>
          </p:txBody>
        </p:sp>
        <p:sp>
          <p:nvSpPr>
            <p:cNvPr id="23576" name="Line 24"/>
            <p:cNvSpPr>
              <a:spLocks noChangeShapeType="1"/>
            </p:cNvSpPr>
            <p:nvPr/>
          </p:nvSpPr>
          <p:spPr bwMode="auto">
            <a:xfrm>
              <a:off x="2705100" y="4181470"/>
              <a:ext cx="11557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577" name="Rectangle 25"/>
            <p:cNvSpPr>
              <a:spLocks noChangeArrowheads="1"/>
            </p:cNvSpPr>
            <p:nvPr/>
          </p:nvSpPr>
          <p:spPr bwMode="auto">
            <a:xfrm>
              <a:off x="2817813" y="4283070"/>
              <a:ext cx="409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ACK</a:t>
              </a:r>
            </a:p>
          </p:txBody>
        </p:sp>
        <p:sp>
          <p:nvSpPr>
            <p:cNvPr id="23578" name="Rectangle 26"/>
            <p:cNvSpPr>
              <a:spLocks noChangeArrowheads="1"/>
            </p:cNvSpPr>
            <p:nvPr/>
          </p:nvSpPr>
          <p:spPr bwMode="auto">
            <a:xfrm>
              <a:off x="5237163" y="5073645"/>
              <a:ext cx="409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BYE</a:t>
              </a:r>
            </a:p>
          </p:txBody>
        </p:sp>
        <p:sp>
          <p:nvSpPr>
            <p:cNvPr id="23579" name="Rectangle 27"/>
            <p:cNvSpPr>
              <a:spLocks noChangeArrowheads="1"/>
            </p:cNvSpPr>
            <p:nvPr/>
          </p:nvSpPr>
          <p:spPr bwMode="auto">
            <a:xfrm>
              <a:off x="3361705" y="2190745"/>
              <a:ext cx="892175" cy="423863"/>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200"/>
                <a:t>B2BUA #1</a:t>
              </a:r>
            </a:p>
            <a:p>
              <a:pPr algn="ctr"/>
              <a:endParaRPr lang="en-US" sz="1000"/>
            </a:p>
          </p:txBody>
        </p:sp>
        <p:sp>
          <p:nvSpPr>
            <p:cNvPr id="23580" name="Rectangle 28"/>
            <p:cNvSpPr>
              <a:spLocks noChangeArrowheads="1"/>
            </p:cNvSpPr>
            <p:nvPr/>
          </p:nvSpPr>
          <p:spPr bwMode="auto">
            <a:xfrm>
              <a:off x="4483100" y="2190745"/>
              <a:ext cx="892175" cy="423863"/>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200"/>
                <a:t>B2BUA #2</a:t>
              </a:r>
            </a:p>
            <a:p>
              <a:pPr algn="ctr"/>
              <a:endParaRPr lang="en-US" sz="1000"/>
            </a:p>
          </p:txBody>
        </p:sp>
        <p:sp>
          <p:nvSpPr>
            <p:cNvPr id="23585" name="Rectangle 33"/>
            <p:cNvSpPr>
              <a:spLocks noChangeArrowheads="1"/>
            </p:cNvSpPr>
            <p:nvPr/>
          </p:nvSpPr>
          <p:spPr bwMode="auto">
            <a:xfrm>
              <a:off x="2403329" y="2330445"/>
              <a:ext cx="601954" cy="274434"/>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200" dirty="0"/>
                <a:t>UA #1</a:t>
              </a:r>
              <a:endParaRPr lang="en-US" sz="1100" dirty="0"/>
            </a:p>
          </p:txBody>
        </p:sp>
        <p:sp>
          <p:nvSpPr>
            <p:cNvPr id="23586" name="Rectangle 34"/>
            <p:cNvSpPr>
              <a:spLocks noChangeArrowheads="1"/>
            </p:cNvSpPr>
            <p:nvPr/>
          </p:nvSpPr>
          <p:spPr bwMode="auto">
            <a:xfrm>
              <a:off x="5644122" y="2290234"/>
              <a:ext cx="601954" cy="274434"/>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200" dirty="0"/>
                <a:t>UA #2</a:t>
              </a:r>
              <a:endParaRPr lang="en-US" sz="1100" dirty="0"/>
            </a:p>
          </p:txBody>
        </p:sp>
        <p:sp>
          <p:nvSpPr>
            <p:cNvPr id="23587" name="Line 35"/>
            <p:cNvSpPr>
              <a:spLocks noChangeShapeType="1"/>
            </p:cNvSpPr>
            <p:nvPr/>
          </p:nvSpPr>
          <p:spPr bwMode="auto">
            <a:xfrm flipH="1">
              <a:off x="2687638" y="2776533"/>
              <a:ext cx="17462" cy="3108325"/>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23588" name="Line 36"/>
            <p:cNvSpPr>
              <a:spLocks noChangeShapeType="1"/>
            </p:cNvSpPr>
            <p:nvPr/>
          </p:nvSpPr>
          <p:spPr bwMode="auto">
            <a:xfrm flipH="1">
              <a:off x="3830638" y="2700333"/>
              <a:ext cx="17462" cy="3128962"/>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23589" name="Line 37"/>
            <p:cNvSpPr>
              <a:spLocks noChangeShapeType="1"/>
            </p:cNvSpPr>
            <p:nvPr/>
          </p:nvSpPr>
          <p:spPr bwMode="auto">
            <a:xfrm flipH="1">
              <a:off x="4887913" y="2700333"/>
              <a:ext cx="17462" cy="3030537"/>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23590" name="Line 38"/>
            <p:cNvSpPr>
              <a:spLocks noChangeShapeType="1"/>
            </p:cNvSpPr>
            <p:nvPr/>
          </p:nvSpPr>
          <p:spPr bwMode="auto">
            <a:xfrm flipH="1">
              <a:off x="5954713" y="2757483"/>
              <a:ext cx="17462" cy="3108325"/>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23591" name="Rectangle 39"/>
            <p:cNvSpPr>
              <a:spLocks noChangeArrowheads="1"/>
            </p:cNvSpPr>
            <p:nvPr/>
          </p:nvSpPr>
          <p:spPr bwMode="auto">
            <a:xfrm>
              <a:off x="2959100" y="4756145"/>
              <a:ext cx="595313" cy="2714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t>Media</a:t>
              </a:r>
            </a:p>
          </p:txBody>
        </p:sp>
        <p:sp>
          <p:nvSpPr>
            <p:cNvPr id="23592" name="Line 40"/>
            <p:cNvSpPr>
              <a:spLocks noChangeShapeType="1"/>
            </p:cNvSpPr>
            <p:nvPr/>
          </p:nvSpPr>
          <p:spPr bwMode="auto">
            <a:xfrm>
              <a:off x="2692400" y="5013320"/>
              <a:ext cx="1089025" cy="0"/>
            </a:xfrm>
            <a:prstGeom prst="line">
              <a:avLst/>
            </a:prstGeom>
            <a:noFill/>
            <a:ln w="38100" cmpd="dbl">
              <a:solidFill>
                <a:schemeClr val="tx1"/>
              </a:solidFill>
              <a:round/>
              <a:headEnd type="triangle" w="med" len="med"/>
              <a:tailEnd type="triangle" w="med" len="med"/>
            </a:ln>
          </p:spPr>
          <p:txBody>
            <a:bodyPr wrap="none">
              <a:prstTxWarp prst="textNoShape">
                <a:avLst/>
              </a:prstTxWarp>
            </a:bodyPr>
            <a:lstStyle/>
            <a:p>
              <a:endParaRPr lang="en-US"/>
            </a:p>
          </p:txBody>
        </p:sp>
        <p:sp>
          <p:nvSpPr>
            <p:cNvPr id="23593" name="Line 41"/>
            <p:cNvSpPr>
              <a:spLocks noChangeShapeType="1"/>
            </p:cNvSpPr>
            <p:nvPr/>
          </p:nvSpPr>
          <p:spPr bwMode="auto">
            <a:xfrm>
              <a:off x="2705100" y="4530720"/>
              <a:ext cx="11557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594" name="Rectangle 42"/>
            <p:cNvSpPr>
              <a:spLocks noChangeArrowheads="1"/>
            </p:cNvSpPr>
            <p:nvPr/>
          </p:nvSpPr>
          <p:spPr bwMode="auto">
            <a:xfrm>
              <a:off x="3921125" y="4159245"/>
              <a:ext cx="409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ACK</a:t>
              </a:r>
            </a:p>
          </p:txBody>
        </p:sp>
        <p:sp>
          <p:nvSpPr>
            <p:cNvPr id="23595" name="Line 43"/>
            <p:cNvSpPr>
              <a:spLocks noChangeShapeType="1"/>
            </p:cNvSpPr>
            <p:nvPr/>
          </p:nvSpPr>
          <p:spPr bwMode="auto">
            <a:xfrm>
              <a:off x="3857625" y="4416420"/>
              <a:ext cx="10414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596" name="Rectangle 44"/>
            <p:cNvSpPr>
              <a:spLocks noChangeArrowheads="1"/>
            </p:cNvSpPr>
            <p:nvPr/>
          </p:nvSpPr>
          <p:spPr bwMode="auto">
            <a:xfrm>
              <a:off x="4951413" y="4092570"/>
              <a:ext cx="409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ACK</a:t>
              </a:r>
            </a:p>
          </p:txBody>
        </p:sp>
        <p:sp>
          <p:nvSpPr>
            <p:cNvPr id="23597" name="Line 45"/>
            <p:cNvSpPr>
              <a:spLocks noChangeShapeType="1"/>
            </p:cNvSpPr>
            <p:nvPr/>
          </p:nvSpPr>
          <p:spPr bwMode="auto">
            <a:xfrm>
              <a:off x="4924425" y="4340220"/>
              <a:ext cx="10414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598" name="Rectangle 46"/>
            <p:cNvSpPr>
              <a:spLocks noChangeArrowheads="1"/>
            </p:cNvSpPr>
            <p:nvPr/>
          </p:nvSpPr>
          <p:spPr bwMode="auto">
            <a:xfrm>
              <a:off x="5130800" y="4768845"/>
              <a:ext cx="595313" cy="2714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t>Media</a:t>
              </a:r>
            </a:p>
          </p:txBody>
        </p:sp>
        <p:sp>
          <p:nvSpPr>
            <p:cNvPr id="23599" name="Line 47"/>
            <p:cNvSpPr>
              <a:spLocks noChangeShapeType="1"/>
            </p:cNvSpPr>
            <p:nvPr/>
          </p:nvSpPr>
          <p:spPr bwMode="auto">
            <a:xfrm>
              <a:off x="4864100" y="5026020"/>
              <a:ext cx="1089025" cy="0"/>
            </a:xfrm>
            <a:prstGeom prst="line">
              <a:avLst/>
            </a:prstGeom>
            <a:noFill/>
            <a:ln w="38100" cmpd="dbl">
              <a:solidFill>
                <a:schemeClr val="tx1"/>
              </a:solidFill>
              <a:round/>
              <a:headEnd type="triangle" w="med" len="med"/>
              <a:tailEnd type="triangle" w="med" len="med"/>
            </a:ln>
          </p:spPr>
          <p:txBody>
            <a:bodyPr wrap="none">
              <a:prstTxWarp prst="textNoShape">
                <a:avLst/>
              </a:prstTxWarp>
            </a:bodyPr>
            <a:lstStyle/>
            <a:p>
              <a:endParaRPr lang="en-US"/>
            </a:p>
          </p:txBody>
        </p:sp>
        <p:sp>
          <p:nvSpPr>
            <p:cNvPr id="23600" name="Rectangle 48"/>
            <p:cNvSpPr>
              <a:spLocks noChangeArrowheads="1"/>
            </p:cNvSpPr>
            <p:nvPr/>
          </p:nvSpPr>
          <p:spPr bwMode="auto">
            <a:xfrm>
              <a:off x="4076700" y="4768845"/>
              <a:ext cx="595313" cy="2714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a:t>Media</a:t>
              </a:r>
            </a:p>
          </p:txBody>
        </p:sp>
        <p:sp>
          <p:nvSpPr>
            <p:cNvPr id="23601" name="Line 49"/>
            <p:cNvSpPr>
              <a:spLocks noChangeShapeType="1"/>
            </p:cNvSpPr>
            <p:nvPr/>
          </p:nvSpPr>
          <p:spPr bwMode="auto">
            <a:xfrm>
              <a:off x="3810000" y="5026020"/>
              <a:ext cx="1089025" cy="0"/>
            </a:xfrm>
            <a:prstGeom prst="line">
              <a:avLst/>
            </a:prstGeom>
            <a:noFill/>
            <a:ln w="38100" cmpd="dbl">
              <a:solidFill>
                <a:schemeClr val="tx1"/>
              </a:solidFill>
              <a:round/>
              <a:headEnd type="triangle" w="med" len="med"/>
              <a:tailEnd type="triangle" w="med" len="med"/>
            </a:ln>
          </p:spPr>
          <p:txBody>
            <a:bodyPr wrap="none">
              <a:prstTxWarp prst="textNoShape">
                <a:avLst/>
              </a:prstTxWarp>
            </a:bodyPr>
            <a:lstStyle/>
            <a:p>
              <a:endParaRPr lang="en-US"/>
            </a:p>
          </p:txBody>
        </p:sp>
        <p:sp>
          <p:nvSpPr>
            <p:cNvPr id="23602" name="Line 50"/>
            <p:cNvSpPr>
              <a:spLocks noChangeShapeType="1"/>
            </p:cNvSpPr>
            <p:nvPr/>
          </p:nvSpPr>
          <p:spPr bwMode="auto">
            <a:xfrm>
              <a:off x="4911725" y="5280020"/>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603" name="Rectangle 51"/>
            <p:cNvSpPr>
              <a:spLocks noChangeArrowheads="1"/>
            </p:cNvSpPr>
            <p:nvPr/>
          </p:nvSpPr>
          <p:spPr bwMode="auto">
            <a:xfrm>
              <a:off x="4906963" y="5292720"/>
              <a:ext cx="790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200 OK</a:t>
              </a:r>
            </a:p>
          </p:txBody>
        </p:sp>
        <p:sp>
          <p:nvSpPr>
            <p:cNvPr id="23604" name="Line 52"/>
            <p:cNvSpPr>
              <a:spLocks noChangeShapeType="1"/>
            </p:cNvSpPr>
            <p:nvPr/>
          </p:nvSpPr>
          <p:spPr bwMode="auto">
            <a:xfrm>
              <a:off x="4883150" y="5524495"/>
              <a:ext cx="10414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605" name="Rectangle 53"/>
            <p:cNvSpPr>
              <a:spLocks noChangeArrowheads="1"/>
            </p:cNvSpPr>
            <p:nvPr/>
          </p:nvSpPr>
          <p:spPr bwMode="auto">
            <a:xfrm>
              <a:off x="4183063" y="5226045"/>
              <a:ext cx="409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BYE</a:t>
              </a:r>
            </a:p>
          </p:txBody>
        </p:sp>
        <p:sp>
          <p:nvSpPr>
            <p:cNvPr id="23606" name="Line 54"/>
            <p:cNvSpPr>
              <a:spLocks noChangeShapeType="1"/>
            </p:cNvSpPr>
            <p:nvPr/>
          </p:nvSpPr>
          <p:spPr bwMode="auto">
            <a:xfrm>
              <a:off x="3857625" y="5432420"/>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607" name="Rectangle 55"/>
            <p:cNvSpPr>
              <a:spLocks noChangeArrowheads="1"/>
            </p:cNvSpPr>
            <p:nvPr/>
          </p:nvSpPr>
          <p:spPr bwMode="auto">
            <a:xfrm>
              <a:off x="3852863" y="5445120"/>
              <a:ext cx="790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200 OK</a:t>
              </a:r>
            </a:p>
          </p:txBody>
        </p:sp>
        <p:sp>
          <p:nvSpPr>
            <p:cNvPr id="23608" name="Line 56"/>
            <p:cNvSpPr>
              <a:spLocks noChangeShapeType="1"/>
            </p:cNvSpPr>
            <p:nvPr/>
          </p:nvSpPr>
          <p:spPr bwMode="auto">
            <a:xfrm>
              <a:off x="3829050" y="5676895"/>
              <a:ext cx="10414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23609" name="Rectangle 57"/>
            <p:cNvSpPr>
              <a:spLocks noChangeArrowheads="1"/>
            </p:cNvSpPr>
            <p:nvPr/>
          </p:nvSpPr>
          <p:spPr bwMode="auto">
            <a:xfrm>
              <a:off x="3103563" y="5340345"/>
              <a:ext cx="409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BYE</a:t>
              </a:r>
            </a:p>
          </p:txBody>
        </p:sp>
        <p:sp>
          <p:nvSpPr>
            <p:cNvPr id="23610" name="Line 58"/>
            <p:cNvSpPr>
              <a:spLocks noChangeShapeType="1"/>
            </p:cNvSpPr>
            <p:nvPr/>
          </p:nvSpPr>
          <p:spPr bwMode="auto">
            <a:xfrm>
              <a:off x="2778125" y="5546720"/>
              <a:ext cx="1041400"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23611" name="Rectangle 59"/>
            <p:cNvSpPr>
              <a:spLocks noChangeArrowheads="1"/>
            </p:cNvSpPr>
            <p:nvPr/>
          </p:nvSpPr>
          <p:spPr bwMode="auto">
            <a:xfrm>
              <a:off x="2773363" y="5559420"/>
              <a:ext cx="7905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Courier New" charset="0"/>
                </a:rPr>
                <a:t>  200 OK</a:t>
              </a:r>
            </a:p>
          </p:txBody>
        </p:sp>
        <p:sp>
          <p:nvSpPr>
            <p:cNvPr id="23612" name="Line 60"/>
            <p:cNvSpPr>
              <a:spLocks noChangeShapeType="1"/>
            </p:cNvSpPr>
            <p:nvPr/>
          </p:nvSpPr>
          <p:spPr bwMode="auto">
            <a:xfrm>
              <a:off x="2749550" y="5791195"/>
              <a:ext cx="1041400"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pic>
          <p:nvPicPr>
            <p:cNvPr id="61" name="Picture 64" descr="sipphone_wifi_shadowPNG"/>
            <p:cNvPicPr>
              <a:picLocks noChangeAspect="1" noChangeArrowheads="1"/>
            </p:cNvPicPr>
            <p:nvPr/>
          </p:nvPicPr>
          <p:blipFill>
            <a:blip r:embed="rId3"/>
            <a:srcRect t="44000"/>
            <a:stretch>
              <a:fillRect/>
            </a:stretch>
          </p:blipFill>
          <p:spPr bwMode="auto">
            <a:xfrm>
              <a:off x="2001826" y="1760774"/>
              <a:ext cx="1371623" cy="768109"/>
            </a:xfrm>
            <a:prstGeom prst="rect">
              <a:avLst/>
            </a:prstGeom>
            <a:noFill/>
            <a:ln w="9525">
              <a:noFill/>
              <a:miter lim="800000"/>
              <a:headEnd/>
              <a:tailEnd/>
            </a:ln>
          </p:spPr>
        </p:pic>
        <p:pic>
          <p:nvPicPr>
            <p:cNvPr id="63" name="Picture 67" descr="sipphone_wifi_shadowPNG"/>
            <p:cNvPicPr>
              <a:picLocks noChangeAspect="1" noChangeArrowheads="1"/>
            </p:cNvPicPr>
            <p:nvPr/>
          </p:nvPicPr>
          <p:blipFill>
            <a:blip r:embed="rId3"/>
            <a:srcRect t="44000"/>
            <a:stretch>
              <a:fillRect/>
            </a:stretch>
          </p:blipFill>
          <p:spPr bwMode="auto">
            <a:xfrm>
              <a:off x="5277808" y="1760774"/>
              <a:ext cx="1371623" cy="768109"/>
            </a:xfrm>
            <a:prstGeom prst="rect">
              <a:avLst/>
            </a:prstGeom>
            <a:noFill/>
            <a:ln w="9525">
              <a:noFill/>
              <a:miter lim="800000"/>
              <a:headEnd/>
              <a:tailEnd/>
            </a:ln>
          </p:spPr>
        </p:pic>
        <p:pic>
          <p:nvPicPr>
            <p:cNvPr id="65" name="Picture 77" descr="router_rackPNG"/>
            <p:cNvPicPr>
              <a:picLocks noChangeAspect="1" noChangeArrowheads="1"/>
            </p:cNvPicPr>
            <p:nvPr/>
          </p:nvPicPr>
          <p:blipFill>
            <a:blip r:embed="rId4">
              <a:grayscl/>
            </a:blip>
            <a:srcRect/>
            <a:stretch>
              <a:fillRect/>
            </a:stretch>
          </p:blipFill>
          <p:spPr bwMode="auto">
            <a:xfrm>
              <a:off x="4677568" y="1603370"/>
              <a:ext cx="512763" cy="587375"/>
            </a:xfrm>
            <a:prstGeom prst="rect">
              <a:avLst/>
            </a:prstGeom>
            <a:noFill/>
            <a:ln w="9525">
              <a:noFill/>
              <a:miter lim="800000"/>
              <a:headEnd/>
              <a:tailEnd/>
            </a:ln>
          </p:spPr>
        </p:pic>
        <p:pic>
          <p:nvPicPr>
            <p:cNvPr id="66" name="Picture 77" descr="router_rackPNG"/>
            <p:cNvPicPr>
              <a:picLocks noChangeAspect="1" noChangeArrowheads="1"/>
            </p:cNvPicPr>
            <p:nvPr/>
          </p:nvPicPr>
          <p:blipFill>
            <a:blip r:embed="rId4">
              <a:grayscl/>
            </a:blip>
            <a:srcRect/>
            <a:stretch>
              <a:fillRect/>
            </a:stretch>
          </p:blipFill>
          <p:spPr bwMode="auto">
            <a:xfrm>
              <a:off x="3534568" y="1603370"/>
              <a:ext cx="512763" cy="587375"/>
            </a:xfrm>
            <a:prstGeom prst="rect">
              <a:avLst/>
            </a:prstGeom>
            <a:noFill/>
            <a:ln w="9525">
              <a:noFill/>
              <a:miter lim="800000"/>
              <a:headEnd/>
              <a:tailEnd/>
            </a:ln>
          </p:spPr>
        </p:pic>
      </p:grpSp>
      <p:sp>
        <p:nvSpPr>
          <p:cNvPr id="62" name="Slide Number Placeholder 61"/>
          <p:cNvSpPr>
            <a:spLocks noGrp="1"/>
          </p:cNvSpPr>
          <p:nvPr>
            <p:ph type="sldNum" sz="quarter" idx="12"/>
          </p:nvPr>
        </p:nvSpPr>
        <p:spPr/>
        <p:txBody>
          <a:bodyPr/>
          <a:lstStyle/>
          <a:p>
            <a:pPr>
              <a:defRPr/>
            </a:pPr>
            <a:fld id="{6101DB5A-F533-4C1F-8B68-C8DA4072D504}" type="slidenum">
              <a:rPr lang="en-US" smtClean="0"/>
              <a:pPr>
                <a:defRPr/>
              </a:pPr>
              <a:t>36</a:t>
            </a:fld>
            <a:endParaRPr lang="en-US"/>
          </a:p>
        </p:txBody>
      </p:sp>
      <p:sp>
        <p:nvSpPr>
          <p:cNvPr id="67" name="TextBox 66"/>
          <p:cNvSpPr txBox="1"/>
          <p:nvPr/>
        </p:nvSpPr>
        <p:spPr>
          <a:xfrm>
            <a:off x="1607373" y="5801269"/>
            <a:ext cx="5906930" cy="461665"/>
          </a:xfrm>
          <a:prstGeom prst="rect">
            <a:avLst/>
          </a:prstGeom>
          <a:noFill/>
        </p:spPr>
        <p:txBody>
          <a:bodyPr wrap="square" rtlCol="0">
            <a:spAutoFit/>
          </a:bodyPr>
          <a:lstStyle/>
          <a:p>
            <a:pPr algn="ctr"/>
            <a:r>
              <a:rPr lang="en-US" dirty="0" smtClean="0"/>
              <a:t>There are no standards for B2BUA</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74638"/>
            <a:ext cx="8229600" cy="559559"/>
          </a:xfrm>
        </p:spPr>
        <p:txBody>
          <a:bodyPr/>
          <a:lstStyle/>
          <a:p>
            <a:pPr eaLnBrk="1" hangingPunct="1"/>
            <a:r>
              <a:rPr lang="en-US" dirty="0"/>
              <a:t>SIP and PSTN</a:t>
            </a:r>
          </a:p>
        </p:txBody>
      </p:sp>
      <p:sp>
        <p:nvSpPr>
          <p:cNvPr id="165891" name="Rectangle 3"/>
          <p:cNvSpPr>
            <a:spLocks noGrp="1" noChangeArrowheads="1"/>
          </p:cNvSpPr>
          <p:nvPr>
            <p:ph type="body" idx="1"/>
          </p:nvPr>
        </p:nvSpPr>
        <p:spPr>
          <a:xfrm>
            <a:off x="685800" y="1295400"/>
            <a:ext cx="7772400" cy="5051425"/>
          </a:xfrm>
        </p:spPr>
        <p:txBody>
          <a:bodyPr/>
          <a:lstStyle/>
          <a:p>
            <a:pPr eaLnBrk="1" hangingPunct="1"/>
            <a:r>
              <a:rPr lang="en-US" sz="2800"/>
              <a:t>SIP can interoperate with telephone network</a:t>
            </a:r>
          </a:p>
          <a:p>
            <a:pPr eaLnBrk="1" hangingPunct="1"/>
            <a:r>
              <a:rPr lang="en-US" sz="2800"/>
              <a:t>Use of Phone numbers</a:t>
            </a:r>
          </a:p>
          <a:p>
            <a:pPr lvl="1" eaLnBrk="1" hangingPunct="1"/>
            <a:r>
              <a:rPr lang="en-US" sz="2400"/>
              <a:t>Can be included in SIP URIs</a:t>
            </a:r>
          </a:p>
          <a:p>
            <a:pPr lvl="1" eaLnBrk="1" hangingPunct="1"/>
            <a:r>
              <a:rPr lang="en-US" sz="2400"/>
              <a:t>Can use tel URIs</a:t>
            </a:r>
          </a:p>
          <a:p>
            <a:pPr eaLnBrk="1" hangingPunct="1">
              <a:lnSpc>
                <a:spcPct val="80000"/>
              </a:lnSpc>
            </a:pPr>
            <a:r>
              <a:rPr lang="en-US" sz="2800"/>
              <a:t>Gateways interwork SIP with PSTN</a:t>
            </a:r>
          </a:p>
          <a:p>
            <a:pPr lvl="1" eaLnBrk="1" hangingPunct="1">
              <a:lnSpc>
                <a:spcPct val="80000"/>
              </a:lnSpc>
            </a:pPr>
            <a:r>
              <a:rPr lang="en-US" sz="2400"/>
              <a:t>Signaling Conversion: SIP to ISUP (or ISDN D-channel)</a:t>
            </a:r>
          </a:p>
          <a:p>
            <a:pPr lvl="1" eaLnBrk="1" hangingPunct="1">
              <a:lnSpc>
                <a:spcPct val="80000"/>
              </a:lnSpc>
            </a:pPr>
            <a:r>
              <a:rPr lang="en-US" sz="2400"/>
              <a:t>Media Conversion: RTP to PCM trunk (or B-channel)</a:t>
            </a:r>
          </a:p>
          <a:p>
            <a:pPr lvl="1" eaLnBrk="1" hangingPunct="1">
              <a:lnSpc>
                <a:spcPct val="80000"/>
              </a:lnSpc>
            </a:pPr>
            <a:r>
              <a:rPr lang="en-US" sz="2400"/>
              <a:t>Gateway looks like a:</a:t>
            </a:r>
          </a:p>
          <a:p>
            <a:pPr lvl="2" eaLnBrk="1" hangingPunct="1">
              <a:lnSpc>
                <a:spcPct val="80000"/>
              </a:lnSpc>
            </a:pPr>
            <a:r>
              <a:rPr lang="en-US" sz="2000"/>
              <a:t>Telephone Switch (Class 5) to the PSTN</a:t>
            </a:r>
          </a:p>
          <a:p>
            <a:pPr lvl="2" eaLnBrk="1" hangingPunct="1">
              <a:lnSpc>
                <a:spcPct val="80000"/>
              </a:lnSpc>
            </a:pPr>
            <a:r>
              <a:rPr lang="en-US" sz="2000"/>
              <a:t>User Agent to the SIP network</a:t>
            </a:r>
          </a:p>
          <a:p>
            <a:pPr eaLnBrk="1" hangingPunct="1">
              <a:lnSpc>
                <a:spcPct val="80000"/>
              </a:lnSpc>
            </a:pPr>
            <a:r>
              <a:rPr lang="en-US" sz="2800"/>
              <a:t>Early Media</a:t>
            </a:r>
            <a:endParaRPr lang="en-US" sz="180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89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89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89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89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89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89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0"/>
            <a:ext cx="8229600" cy="722140"/>
          </a:xfrm>
        </p:spPr>
        <p:txBody>
          <a:bodyPr/>
          <a:lstStyle/>
          <a:p>
            <a:pPr eaLnBrk="1" hangingPunct="1"/>
            <a:r>
              <a:rPr lang="en-US" dirty="0"/>
              <a:t>Telephone Numbers</a:t>
            </a:r>
          </a:p>
        </p:txBody>
      </p:sp>
      <p:sp>
        <p:nvSpPr>
          <p:cNvPr id="169987" name="Rectangle 3"/>
          <p:cNvSpPr>
            <a:spLocks noGrp="1" noChangeArrowheads="1"/>
          </p:cNvSpPr>
          <p:nvPr>
            <p:ph type="body" idx="1"/>
          </p:nvPr>
        </p:nvSpPr>
        <p:spPr>
          <a:xfrm>
            <a:off x="685800" y="838200"/>
            <a:ext cx="7772400" cy="5648325"/>
          </a:xfrm>
        </p:spPr>
        <p:txBody>
          <a:bodyPr/>
          <a:lstStyle/>
          <a:p>
            <a:pPr eaLnBrk="1" hangingPunct="1">
              <a:lnSpc>
                <a:spcPct val="90000"/>
              </a:lnSpc>
            </a:pPr>
            <a:r>
              <a:rPr lang="en-US" sz="2000" dirty="0"/>
              <a:t>Dial strings</a:t>
            </a:r>
          </a:p>
          <a:p>
            <a:pPr lvl="1" eaLnBrk="1" hangingPunct="1">
              <a:lnSpc>
                <a:spcPct val="90000"/>
              </a:lnSpc>
            </a:pPr>
            <a:r>
              <a:rPr lang="en-US" sz="1800" dirty="0"/>
              <a:t>What a user dials on a keypad</a:t>
            </a:r>
          </a:p>
          <a:p>
            <a:pPr lvl="1" eaLnBrk="1" hangingPunct="1">
              <a:lnSpc>
                <a:spcPct val="90000"/>
              </a:lnSpc>
            </a:pPr>
            <a:r>
              <a:rPr lang="en-US" sz="1800" dirty="0"/>
              <a:t>Dial plan converts into a full telephone number </a:t>
            </a:r>
          </a:p>
          <a:p>
            <a:pPr lvl="1" eaLnBrk="1" hangingPunct="1">
              <a:lnSpc>
                <a:spcPct val="90000"/>
              </a:lnSpc>
            </a:pPr>
            <a:r>
              <a:rPr lang="en-US" sz="1800" dirty="0"/>
              <a:t>E.g. 93145551212</a:t>
            </a:r>
          </a:p>
          <a:p>
            <a:pPr eaLnBrk="1" hangingPunct="1">
              <a:lnSpc>
                <a:spcPct val="90000"/>
              </a:lnSpc>
            </a:pPr>
            <a:r>
              <a:rPr lang="en-US" sz="2000" dirty="0"/>
              <a:t>Private Number</a:t>
            </a:r>
          </a:p>
          <a:p>
            <a:pPr lvl="1" eaLnBrk="1" hangingPunct="1">
              <a:lnSpc>
                <a:spcPct val="90000"/>
              </a:lnSpc>
            </a:pPr>
            <a:r>
              <a:rPr lang="en-US" sz="1800" dirty="0"/>
              <a:t>Extension - 5 digits or 7 digits</a:t>
            </a:r>
          </a:p>
          <a:p>
            <a:pPr lvl="1" eaLnBrk="1" hangingPunct="1">
              <a:lnSpc>
                <a:spcPct val="90000"/>
              </a:lnSpc>
            </a:pPr>
            <a:r>
              <a:rPr lang="en-US" sz="1800" dirty="0"/>
              <a:t>Managed within an enterprise or campus</a:t>
            </a:r>
          </a:p>
          <a:p>
            <a:pPr lvl="1" eaLnBrk="1" hangingPunct="1">
              <a:lnSpc>
                <a:spcPct val="90000"/>
              </a:lnSpc>
            </a:pPr>
            <a:r>
              <a:rPr lang="en-US" sz="1800" dirty="0"/>
              <a:t>E.g. 6000</a:t>
            </a:r>
          </a:p>
          <a:p>
            <a:pPr eaLnBrk="1" hangingPunct="1">
              <a:lnSpc>
                <a:spcPct val="90000"/>
              </a:lnSpc>
            </a:pPr>
            <a:r>
              <a:rPr lang="en-US" sz="2000" dirty="0"/>
              <a:t>Local Number</a:t>
            </a:r>
          </a:p>
          <a:p>
            <a:pPr lvl="1" eaLnBrk="1" hangingPunct="1">
              <a:lnSpc>
                <a:spcPct val="90000"/>
              </a:lnSpc>
            </a:pPr>
            <a:r>
              <a:rPr lang="en-US" sz="1800" dirty="0"/>
              <a:t>Valid within a geographic area</a:t>
            </a:r>
          </a:p>
          <a:p>
            <a:pPr lvl="1" eaLnBrk="1" hangingPunct="1">
              <a:lnSpc>
                <a:spcPct val="90000"/>
              </a:lnSpc>
            </a:pPr>
            <a:r>
              <a:rPr lang="en-US" sz="1800" dirty="0"/>
              <a:t>E.g. 935-6000</a:t>
            </a:r>
          </a:p>
          <a:p>
            <a:pPr eaLnBrk="1" hangingPunct="1">
              <a:lnSpc>
                <a:spcPct val="90000"/>
              </a:lnSpc>
            </a:pPr>
            <a:r>
              <a:rPr lang="en-US" sz="2000" dirty="0"/>
              <a:t>Global Number</a:t>
            </a:r>
          </a:p>
          <a:p>
            <a:pPr lvl="1" eaLnBrk="1" hangingPunct="1">
              <a:lnSpc>
                <a:spcPct val="90000"/>
              </a:lnSpc>
            </a:pPr>
            <a:r>
              <a:rPr lang="en-US" sz="1800" dirty="0"/>
              <a:t>Includes Country Code, Area Code and full number</a:t>
            </a:r>
          </a:p>
          <a:p>
            <a:pPr lvl="1" eaLnBrk="1" hangingPunct="1">
              <a:lnSpc>
                <a:spcPct val="90000"/>
              </a:lnSpc>
            </a:pPr>
            <a:r>
              <a:rPr lang="en-US" sz="1800" dirty="0"/>
              <a:t>E.g. +1 314 935 6000</a:t>
            </a:r>
          </a:p>
          <a:p>
            <a:pPr lvl="1" eaLnBrk="1" hangingPunct="1">
              <a:lnSpc>
                <a:spcPct val="90000"/>
              </a:lnSpc>
            </a:pPr>
            <a:r>
              <a:rPr lang="en-US" sz="1800" dirty="0"/>
              <a:t>E.g. +44 20 7930 4832</a:t>
            </a:r>
          </a:p>
          <a:p>
            <a:pPr eaLnBrk="1" hangingPunct="1">
              <a:lnSpc>
                <a:spcPct val="90000"/>
              </a:lnSpc>
            </a:pPr>
            <a:r>
              <a:rPr lang="en-US" sz="2000" dirty="0"/>
              <a:t>Separators</a:t>
            </a:r>
          </a:p>
          <a:p>
            <a:pPr lvl="1" eaLnBrk="1" hangingPunct="1">
              <a:lnSpc>
                <a:spcPct val="90000"/>
              </a:lnSpc>
            </a:pPr>
            <a:r>
              <a:rPr lang="en-US" sz="1800" dirty="0"/>
              <a:t>Dot, space, dash, </a:t>
            </a:r>
            <a:r>
              <a:rPr lang="en-US" sz="1800" dirty="0" smtClean="0"/>
              <a:t>parentheses </a:t>
            </a:r>
            <a:r>
              <a:rPr lang="en-US" sz="1800" dirty="0"/>
              <a:t>are common</a:t>
            </a:r>
          </a:p>
          <a:p>
            <a:pPr lvl="1" eaLnBrk="1" hangingPunct="1">
              <a:lnSpc>
                <a:spcPct val="90000"/>
              </a:lnSpc>
            </a:pPr>
            <a:endParaRPr lang="en-US" sz="1800" dirty="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9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99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99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98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98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998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998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998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998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9987">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9987">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9987">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9987">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9987">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998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274638"/>
            <a:ext cx="8229600" cy="615587"/>
          </a:xfrm>
        </p:spPr>
        <p:txBody>
          <a:bodyPr/>
          <a:lstStyle/>
          <a:p>
            <a:pPr eaLnBrk="1" hangingPunct="1"/>
            <a:r>
              <a:rPr lang="en-US" dirty="0"/>
              <a:t>SIP and Telephone Numbers</a:t>
            </a:r>
          </a:p>
        </p:txBody>
      </p:sp>
      <p:sp>
        <p:nvSpPr>
          <p:cNvPr id="211971" name="Rectangle 3"/>
          <p:cNvSpPr>
            <a:spLocks noGrp="1" noChangeArrowheads="1"/>
          </p:cNvSpPr>
          <p:nvPr>
            <p:ph type="body" idx="1"/>
          </p:nvPr>
        </p:nvSpPr>
        <p:spPr>
          <a:xfrm>
            <a:off x="685800" y="1295400"/>
            <a:ext cx="8153400" cy="4881563"/>
          </a:xfrm>
        </p:spPr>
        <p:txBody>
          <a:bodyPr/>
          <a:lstStyle/>
          <a:p>
            <a:pPr eaLnBrk="1" hangingPunct="1"/>
            <a:r>
              <a:rPr lang="en-US" sz="2400"/>
              <a:t>SIP can use telephone numbers</a:t>
            </a:r>
          </a:p>
          <a:p>
            <a:pPr eaLnBrk="1" hangingPunct="1"/>
            <a:r>
              <a:rPr lang="en-US" sz="2400"/>
              <a:t>Can be encoded as SIP URIs or natively as Tel URIs</a:t>
            </a:r>
          </a:p>
          <a:p>
            <a:pPr eaLnBrk="1" hangingPunct="1"/>
            <a:r>
              <a:rPr lang="en-US" sz="2400"/>
              <a:t>Tel URIs </a:t>
            </a:r>
          </a:p>
          <a:p>
            <a:pPr lvl="1" eaLnBrk="1" hangingPunct="1"/>
            <a:r>
              <a:rPr lang="en-US" sz="2000"/>
              <a:t>RFC 3966</a:t>
            </a:r>
          </a:p>
          <a:p>
            <a:pPr lvl="1" eaLnBrk="1" hangingPunct="1"/>
            <a:r>
              <a:rPr lang="en-US" sz="2000"/>
              <a:t>Can be used in many SIP fields but:</a:t>
            </a:r>
          </a:p>
          <a:p>
            <a:pPr lvl="2" eaLnBrk="1" hangingPunct="1"/>
            <a:r>
              <a:rPr lang="en-US" sz="1800"/>
              <a:t>NOT in INVITE/200 Contact, Record-Route, or Route URIs</a:t>
            </a:r>
          </a:p>
          <a:p>
            <a:pPr lvl="2" eaLnBrk="1" hangingPunct="1"/>
            <a:r>
              <a:rPr lang="en-US" sz="1800"/>
              <a:t>Can be used in To, From, 3xx Contact</a:t>
            </a:r>
          </a:p>
          <a:p>
            <a:pPr lvl="1" eaLnBrk="1" hangingPunct="1"/>
            <a:r>
              <a:rPr lang="en-US" sz="2000"/>
              <a:t>Can be used in HTML</a:t>
            </a:r>
          </a:p>
          <a:p>
            <a:pPr lvl="2" eaLnBrk="1" hangingPunct="1">
              <a:buFontTx/>
              <a:buNone/>
            </a:pPr>
            <a:r>
              <a:rPr lang="en-US" sz="1800">
                <a:latin typeface="Courier New" charset="0"/>
              </a:rPr>
              <a:t> </a:t>
            </a:r>
            <a:r>
              <a:rPr lang="en-US" sz="1600">
                <a:latin typeface="Courier New" charset="0"/>
              </a:rPr>
              <a:t>For having RFCs read aloud, call  </a:t>
            </a:r>
          </a:p>
          <a:p>
            <a:pPr lvl="2" eaLnBrk="1" hangingPunct="1">
              <a:buFontTx/>
              <a:buNone/>
            </a:pPr>
            <a:r>
              <a:rPr lang="en-US" sz="1600">
                <a:latin typeface="Courier New" charset="0"/>
              </a:rPr>
              <a:t> &lt;a href="tel:+1-555-438-3732"&gt;1-555-IETF-RFC&lt;/a&gt;.</a:t>
            </a:r>
            <a:endParaRPr lang="en-US" sz="1800"/>
          </a:p>
          <a:p>
            <a:pPr eaLnBrk="1" hangingPunct="1"/>
            <a:r>
              <a:rPr lang="en-US" sz="2400"/>
              <a:t>Global telephone numbers (E.164) use is recommended for SIP</a:t>
            </a:r>
          </a:p>
          <a:p>
            <a:pPr lvl="1" eaLnBrk="1" hangingPunct="1"/>
            <a:r>
              <a:rPr lang="en-US" sz="2000"/>
              <a:t>The Internet has no geographic limitations</a:t>
            </a: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97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197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197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197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197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197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197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197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1971">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1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1"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608012"/>
          </a:xfrm>
        </p:spPr>
        <p:txBody>
          <a:bodyPr/>
          <a:lstStyle/>
          <a:p>
            <a:pPr eaLnBrk="1" hangingPunct="1"/>
            <a:r>
              <a:rPr lang="en-US" sz="3200" dirty="0" smtClean="0">
                <a:ea typeface="ＭＳ Ｐゴシック"/>
                <a:cs typeface="ＭＳ Ｐゴシック"/>
              </a:rPr>
              <a:t>Standards organizations supporting SIP VoIP</a:t>
            </a:r>
          </a:p>
        </p:txBody>
      </p:sp>
      <p:sp>
        <p:nvSpPr>
          <p:cNvPr id="4" name="Slide Number Placeholder 3"/>
          <p:cNvSpPr>
            <a:spLocks noGrp="1"/>
          </p:cNvSpPr>
          <p:nvPr>
            <p:ph type="sldNum" sz="quarter" idx="12"/>
          </p:nvPr>
        </p:nvSpPr>
        <p:spPr/>
        <p:txBody>
          <a:bodyPr/>
          <a:lstStyle/>
          <a:p>
            <a:pPr>
              <a:defRPr/>
            </a:pPr>
            <a:fld id="{62C10705-108B-40BB-8A3C-C77B7AD86BDC}" type="slidenum">
              <a:rPr lang="en-US"/>
              <a:pPr>
                <a:defRPr/>
              </a:pPr>
              <a:t>4</a:t>
            </a:fld>
            <a:endParaRPr lang="en-US"/>
          </a:p>
        </p:txBody>
      </p:sp>
      <p:graphicFrame>
        <p:nvGraphicFramePr>
          <p:cNvPr id="5" name="Table 4"/>
          <p:cNvGraphicFramePr>
            <a:graphicFrameLocks noGrp="1"/>
          </p:cNvGraphicFramePr>
          <p:nvPr/>
        </p:nvGraphicFramePr>
        <p:xfrm>
          <a:off x="1282700" y="1397000"/>
          <a:ext cx="6718300" cy="4318000"/>
        </p:xfrm>
        <a:graphic>
          <a:graphicData uri="http://schemas.openxmlformats.org/drawingml/2006/table">
            <a:tbl>
              <a:tblPr firstRow="1" bandRow="1">
                <a:tableStyleId>{5C22544A-7EE6-4342-B048-85BDC9FD1C3A}</a:tableStyleId>
              </a:tblPr>
              <a:tblGrid>
                <a:gridCol w="2029486"/>
                <a:gridCol w="4688814"/>
              </a:tblGrid>
              <a:tr h="828040">
                <a:tc>
                  <a:txBody>
                    <a:bodyPr/>
                    <a:lstStyle/>
                    <a:p>
                      <a:pPr algn="ctr"/>
                      <a:r>
                        <a:rPr lang="en-US" sz="2400" dirty="0" smtClean="0"/>
                        <a:t>IETF</a:t>
                      </a:r>
                      <a:endParaRPr lang="en-US" sz="2400" dirty="0"/>
                    </a:p>
                  </a:txBody>
                  <a:tcPr anchor="ctr"/>
                </a:tc>
                <a:tc>
                  <a:txBody>
                    <a:bodyPr/>
                    <a:lstStyle/>
                    <a:p>
                      <a:pPr algn="ctr"/>
                      <a:r>
                        <a:rPr lang="en-US" sz="2000" dirty="0" smtClean="0"/>
                        <a:t>Internet Engineering Task Force</a:t>
                      </a:r>
                      <a:endParaRPr lang="en-US" sz="2000" dirty="0"/>
                    </a:p>
                  </a:txBody>
                  <a:tcPr anchor="ctr"/>
                </a:tc>
              </a:tr>
              <a:tr h="828040">
                <a:tc>
                  <a:txBody>
                    <a:bodyPr/>
                    <a:lstStyle/>
                    <a:p>
                      <a:pPr algn="ctr"/>
                      <a:r>
                        <a:rPr lang="en-US" sz="2000" dirty="0" smtClean="0"/>
                        <a:t>ITU-T</a:t>
                      </a:r>
                      <a:endParaRPr lang="en-US" sz="2000" dirty="0"/>
                    </a:p>
                  </a:txBody>
                  <a:tcPr anchor="ctr"/>
                </a:tc>
                <a:tc>
                  <a:txBody>
                    <a:bodyPr/>
                    <a:lstStyle/>
                    <a:p>
                      <a:r>
                        <a:rPr lang="en-US" sz="2000" dirty="0" smtClean="0"/>
                        <a:t>International Telecommunication Union - Telecommunication</a:t>
                      </a:r>
                      <a:endParaRPr lang="en-US" sz="2000" dirty="0"/>
                    </a:p>
                  </a:txBody>
                  <a:tcPr anchor="ctr"/>
                </a:tc>
              </a:tr>
              <a:tr h="828040">
                <a:tc>
                  <a:txBody>
                    <a:bodyPr/>
                    <a:lstStyle/>
                    <a:p>
                      <a:pPr algn="ctr"/>
                      <a:r>
                        <a:rPr lang="en-US" sz="2000" dirty="0" smtClean="0"/>
                        <a:t>ETSI</a:t>
                      </a:r>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European Telecommunications Standards Institute</a:t>
                      </a:r>
                    </a:p>
                    <a:p>
                      <a:endParaRPr lang="en-US" sz="2000" dirty="0"/>
                    </a:p>
                  </a:txBody>
                  <a:tcPr anchor="ctr"/>
                </a:tc>
              </a:tr>
              <a:tr h="828040">
                <a:tc>
                  <a:txBody>
                    <a:bodyPr/>
                    <a:lstStyle/>
                    <a:p>
                      <a:pPr algn="ctr"/>
                      <a:r>
                        <a:rPr lang="en-US" sz="2000" dirty="0" smtClean="0"/>
                        <a:t>3GPP</a:t>
                      </a:r>
                      <a:endParaRPr lang="en-US" sz="2000" dirty="0"/>
                    </a:p>
                  </a:txBody>
                  <a:tcPr anchor="ctr"/>
                </a:tc>
                <a:tc>
                  <a:txBody>
                    <a:bodyPr/>
                    <a:lstStyle/>
                    <a:p>
                      <a:r>
                        <a:rPr lang="en-US" sz="2000" b="0" dirty="0" smtClean="0"/>
                        <a:t>3rd Generation Partnership Project for</a:t>
                      </a:r>
                      <a:r>
                        <a:rPr lang="en-US" sz="2000" b="0" baseline="0" dirty="0" smtClean="0"/>
                        <a:t> International Mobile Communications</a:t>
                      </a:r>
                      <a:endParaRPr lang="en-US" sz="2000" b="0" dirty="0"/>
                    </a:p>
                  </a:txBody>
                  <a:tcPr anchor="ctr"/>
                </a:tc>
              </a:tr>
              <a:tr h="828040">
                <a:tc>
                  <a:txBody>
                    <a:bodyPr/>
                    <a:lstStyle/>
                    <a:p>
                      <a:pPr algn="ctr"/>
                      <a:r>
                        <a:rPr lang="en-US" sz="2000" dirty="0" smtClean="0"/>
                        <a:t>OMA</a:t>
                      </a:r>
                      <a:endParaRPr lang="en-US" sz="2000" dirty="0"/>
                    </a:p>
                  </a:txBody>
                  <a:tcPr anchor="ctr"/>
                </a:tc>
                <a:tc>
                  <a:txBody>
                    <a:bodyPr/>
                    <a:lstStyle/>
                    <a:p>
                      <a:r>
                        <a:rPr lang="en-US" sz="2000" b="0" dirty="0" smtClean="0"/>
                        <a:t>Open Mobile Alliance for the mobile phone industry</a:t>
                      </a:r>
                      <a:endParaRPr lang="en-US" sz="2000" b="0" dirty="0"/>
                    </a:p>
                  </a:txBody>
                  <a:tcPr anchor="ctr"/>
                </a:tc>
              </a:tr>
            </a:tbl>
          </a:graphicData>
        </a:graphic>
      </p:graphicFrame>
      <p:sp>
        <p:nvSpPr>
          <p:cNvPr id="25623" name="TextBox 5"/>
          <p:cNvSpPr txBox="1">
            <a:spLocks noChangeArrowheads="1"/>
          </p:cNvSpPr>
          <p:nvPr/>
        </p:nvSpPr>
        <p:spPr bwMode="auto">
          <a:xfrm>
            <a:off x="1263650" y="5934075"/>
            <a:ext cx="7342188" cy="400050"/>
          </a:xfrm>
          <a:prstGeom prst="rect">
            <a:avLst/>
          </a:prstGeom>
          <a:noFill/>
          <a:ln w="9525">
            <a:noFill/>
            <a:miter lim="800000"/>
            <a:headEnd/>
            <a:tailEnd/>
          </a:ln>
        </p:spPr>
        <p:txBody>
          <a:bodyPr>
            <a:spAutoFit/>
          </a:bodyPr>
          <a:lstStyle/>
          <a:p>
            <a:r>
              <a:rPr lang="en-US" sz="2000"/>
              <a:t>Also the SIP Forum, it sponsors the regular SIPit events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sz="3600"/>
              <a:t>Telephone Number URI Examples</a:t>
            </a:r>
          </a:p>
        </p:txBody>
      </p:sp>
      <p:sp>
        <p:nvSpPr>
          <p:cNvPr id="215043" name="Rectangle 3"/>
          <p:cNvSpPr>
            <a:spLocks noGrp="1" noChangeArrowheads="1"/>
          </p:cNvSpPr>
          <p:nvPr>
            <p:ph type="body" idx="1"/>
          </p:nvPr>
        </p:nvSpPr>
        <p:spPr>
          <a:xfrm>
            <a:off x="685800" y="1295400"/>
            <a:ext cx="8229600" cy="3867150"/>
          </a:xfrm>
        </p:spPr>
        <p:txBody>
          <a:bodyPr/>
          <a:lstStyle/>
          <a:p>
            <a:pPr eaLnBrk="1" hangingPunct="1">
              <a:buFontTx/>
              <a:buNone/>
            </a:pPr>
            <a:r>
              <a:rPr lang="en-US" sz="2400"/>
              <a:t>Tel URI Examples</a:t>
            </a:r>
            <a:endParaRPr lang="en-US" sz="1800">
              <a:latin typeface="Courier New" charset="0"/>
            </a:endParaRPr>
          </a:p>
          <a:p>
            <a:pPr eaLnBrk="1" hangingPunct="1">
              <a:buFontTx/>
              <a:buNone/>
            </a:pPr>
            <a:r>
              <a:rPr lang="en-US" sz="1800">
                <a:latin typeface="Courier New" charset="0"/>
              </a:rPr>
              <a:t>tel:+13149352000</a:t>
            </a:r>
          </a:p>
          <a:p>
            <a:pPr eaLnBrk="1" hangingPunct="1">
              <a:buFontTx/>
              <a:buNone/>
            </a:pPr>
            <a:r>
              <a:rPr lang="en-US" sz="1800">
                <a:latin typeface="Courier New" charset="0"/>
              </a:rPr>
              <a:t>tel:8005558355;phone-context=+1</a:t>
            </a:r>
          </a:p>
          <a:p>
            <a:pPr eaLnBrk="1" hangingPunct="1">
              <a:buFontTx/>
              <a:buNone/>
            </a:pPr>
            <a:r>
              <a:rPr lang="en-US" sz="1800">
                <a:latin typeface="Courier New" charset="0"/>
              </a:rPr>
              <a:t>tel:2000;phone-context=wustl.edu</a:t>
            </a:r>
          </a:p>
          <a:p>
            <a:pPr eaLnBrk="1" hangingPunct="1">
              <a:buFontTx/>
              <a:buNone/>
            </a:pPr>
            <a:r>
              <a:rPr lang="en-US" sz="1800">
                <a:latin typeface="Courier New" charset="0"/>
              </a:rPr>
              <a:t>tel</a:t>
            </a:r>
            <a:r>
              <a:rPr lang="en-US" sz="1000">
                <a:latin typeface="Courier New" charset="0"/>
              </a:rPr>
              <a:t>:</a:t>
            </a:r>
            <a:r>
              <a:rPr lang="en-US" sz="1800">
                <a:latin typeface="Courier New" charset="0"/>
              </a:rPr>
              <a:t>+44-20-7930-4832</a:t>
            </a:r>
          </a:p>
          <a:p>
            <a:pPr eaLnBrk="1" hangingPunct="1">
              <a:buFontTx/>
              <a:buNone/>
            </a:pPr>
            <a:endParaRPr lang="en-US" sz="1800">
              <a:latin typeface="Courier New" charset="0"/>
            </a:endParaRPr>
          </a:p>
          <a:p>
            <a:pPr eaLnBrk="1" hangingPunct="1">
              <a:buFontTx/>
              <a:buNone/>
            </a:pPr>
            <a:r>
              <a:rPr lang="en-US" sz="2400"/>
              <a:t>Tel URI Converted to  SIP URI Examples</a:t>
            </a:r>
            <a:endParaRPr lang="en-US" sz="1800">
              <a:latin typeface="Courier New" charset="0"/>
            </a:endParaRPr>
          </a:p>
          <a:p>
            <a:pPr eaLnBrk="1" hangingPunct="1">
              <a:buFontTx/>
              <a:buNone/>
            </a:pPr>
            <a:r>
              <a:rPr lang="en-US" sz="1800">
                <a:latin typeface="Courier New" charset="0"/>
              </a:rPr>
              <a:t>sip:+13149352000@provider.example.com;user=phone</a:t>
            </a:r>
          </a:p>
          <a:p>
            <a:pPr eaLnBrk="1" hangingPunct="1">
              <a:buFontTx/>
              <a:buNone/>
            </a:pPr>
            <a:r>
              <a:rPr lang="en-US" sz="1800">
                <a:latin typeface="Courier New" charset="0"/>
              </a:rPr>
              <a:t>sip:8005558355;phone-context=+1@fw.example.net;user=phone</a:t>
            </a:r>
          </a:p>
          <a:p>
            <a:pPr eaLnBrk="1" hangingPunct="1">
              <a:buFontTx/>
              <a:buNone/>
            </a:pPr>
            <a:r>
              <a:rPr lang="en-US" sz="1800">
                <a:latin typeface="Courier New" charset="0"/>
              </a:rPr>
              <a:t>sip:2000;phone-context=wustl.edu@gw.wustl.edu;user=phone</a:t>
            </a:r>
          </a:p>
          <a:p>
            <a:pPr eaLnBrk="1" hangingPunct="1">
              <a:buFontTx/>
              <a:buNone/>
            </a:pPr>
            <a:r>
              <a:rPr lang="en-US" sz="1800">
                <a:latin typeface="Courier New" charset="0"/>
              </a:rPr>
              <a:t>sip:+44-44-20-7930-4832@royal.gov.uk</a:t>
            </a: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0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P spid="21504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5" name="Rectangle 3"/>
          <p:cNvSpPr>
            <a:spLocks noGrp="1" noChangeArrowheads="1"/>
          </p:cNvSpPr>
          <p:nvPr>
            <p:ph type="title"/>
          </p:nvPr>
        </p:nvSpPr>
        <p:spPr/>
        <p:txBody>
          <a:bodyPr/>
          <a:lstStyle/>
          <a:p>
            <a:pPr eaLnBrk="1" hangingPunct="1"/>
            <a:r>
              <a:rPr lang="en-US" sz="3600" dirty="0">
                <a:effectLst>
                  <a:outerShdw blurRad="38100" dist="38100" dir="2700000" algn="tl">
                    <a:srgbClr val="DDDDDD"/>
                  </a:outerShdw>
                </a:effectLst>
              </a:rPr>
              <a:t>SIP and PSTN Interworking</a:t>
            </a:r>
          </a:p>
        </p:txBody>
      </p:sp>
      <p:grpSp>
        <p:nvGrpSpPr>
          <p:cNvPr id="2" name="Group 377"/>
          <p:cNvGrpSpPr>
            <a:grpSpLocks/>
          </p:cNvGrpSpPr>
          <p:nvPr/>
        </p:nvGrpSpPr>
        <p:grpSpPr bwMode="auto">
          <a:xfrm>
            <a:off x="1646238" y="2830513"/>
            <a:ext cx="1773237" cy="260350"/>
            <a:chOff x="1085" y="1591"/>
            <a:chExt cx="1117" cy="164"/>
          </a:xfrm>
        </p:grpSpPr>
        <p:sp>
          <p:nvSpPr>
            <p:cNvPr id="33848" name="Text Box 6"/>
            <p:cNvSpPr txBox="1">
              <a:spLocks noChangeArrowheads="1"/>
            </p:cNvSpPr>
            <p:nvPr/>
          </p:nvSpPr>
          <p:spPr bwMode="auto">
            <a:xfrm>
              <a:off x="1089" y="1591"/>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INVITE</a:t>
              </a:r>
            </a:p>
          </p:txBody>
        </p:sp>
        <p:sp>
          <p:nvSpPr>
            <p:cNvPr id="33849" name="Line 86"/>
            <p:cNvSpPr>
              <a:spLocks noChangeShapeType="1"/>
            </p:cNvSpPr>
            <p:nvPr/>
          </p:nvSpPr>
          <p:spPr bwMode="auto">
            <a:xfrm flipH="1">
              <a:off x="1085" y="1733"/>
              <a:ext cx="1117"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grpSp>
      <p:grpSp>
        <p:nvGrpSpPr>
          <p:cNvPr id="3" name="Group 380"/>
          <p:cNvGrpSpPr>
            <a:grpSpLocks/>
          </p:cNvGrpSpPr>
          <p:nvPr/>
        </p:nvGrpSpPr>
        <p:grpSpPr bwMode="auto">
          <a:xfrm>
            <a:off x="1646238" y="3094038"/>
            <a:ext cx="1773237" cy="260350"/>
            <a:chOff x="1085" y="1757"/>
            <a:chExt cx="1117" cy="164"/>
          </a:xfrm>
        </p:grpSpPr>
        <p:sp>
          <p:nvSpPr>
            <p:cNvPr id="33846" name="Text Box 87"/>
            <p:cNvSpPr txBox="1">
              <a:spLocks noChangeArrowheads="1"/>
            </p:cNvSpPr>
            <p:nvPr/>
          </p:nvSpPr>
          <p:spPr bwMode="auto">
            <a:xfrm>
              <a:off x="1089" y="1757"/>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180 Ringing</a:t>
              </a:r>
            </a:p>
          </p:txBody>
        </p:sp>
        <p:sp>
          <p:nvSpPr>
            <p:cNvPr id="33847" name="Line 88"/>
            <p:cNvSpPr>
              <a:spLocks noChangeShapeType="1"/>
            </p:cNvSpPr>
            <p:nvPr/>
          </p:nvSpPr>
          <p:spPr bwMode="auto">
            <a:xfrm flipH="1">
              <a:off x="1085" y="1899"/>
              <a:ext cx="1117"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grpSp>
      <p:grpSp>
        <p:nvGrpSpPr>
          <p:cNvPr id="4" name="Group 389"/>
          <p:cNvGrpSpPr>
            <a:grpSpLocks/>
          </p:cNvGrpSpPr>
          <p:nvPr/>
        </p:nvGrpSpPr>
        <p:grpSpPr bwMode="auto">
          <a:xfrm>
            <a:off x="1654175" y="3470275"/>
            <a:ext cx="1838325" cy="260350"/>
            <a:chOff x="1090" y="1994"/>
            <a:chExt cx="1158" cy="164"/>
          </a:xfrm>
        </p:grpSpPr>
        <p:sp>
          <p:nvSpPr>
            <p:cNvPr id="33844" name="Line 157"/>
            <p:cNvSpPr>
              <a:spLocks noChangeShapeType="1"/>
            </p:cNvSpPr>
            <p:nvPr/>
          </p:nvSpPr>
          <p:spPr bwMode="auto">
            <a:xfrm>
              <a:off x="1090" y="2136"/>
              <a:ext cx="1112"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3845" name="Text Box 158"/>
            <p:cNvSpPr txBox="1">
              <a:spLocks noChangeArrowheads="1"/>
            </p:cNvSpPr>
            <p:nvPr/>
          </p:nvSpPr>
          <p:spPr bwMode="auto">
            <a:xfrm>
              <a:off x="1186" y="1994"/>
              <a:ext cx="1062" cy="164"/>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200 OK</a:t>
              </a:r>
            </a:p>
          </p:txBody>
        </p:sp>
      </p:grpSp>
      <p:grpSp>
        <p:nvGrpSpPr>
          <p:cNvPr id="5" name="Group 386"/>
          <p:cNvGrpSpPr>
            <a:grpSpLocks/>
          </p:cNvGrpSpPr>
          <p:nvPr/>
        </p:nvGrpSpPr>
        <p:grpSpPr bwMode="auto">
          <a:xfrm>
            <a:off x="1647825" y="4124325"/>
            <a:ext cx="1771650" cy="260350"/>
            <a:chOff x="1086" y="2406"/>
            <a:chExt cx="1116" cy="164"/>
          </a:xfrm>
        </p:grpSpPr>
        <p:sp>
          <p:nvSpPr>
            <p:cNvPr id="33842" name="Text Box 156"/>
            <p:cNvSpPr txBox="1">
              <a:spLocks noChangeArrowheads="1"/>
            </p:cNvSpPr>
            <p:nvPr/>
          </p:nvSpPr>
          <p:spPr bwMode="auto">
            <a:xfrm>
              <a:off x="1111" y="2406"/>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ACK</a:t>
              </a:r>
            </a:p>
          </p:txBody>
        </p:sp>
        <p:sp>
          <p:nvSpPr>
            <p:cNvPr id="33843" name="Line 159"/>
            <p:cNvSpPr>
              <a:spLocks noChangeShapeType="1"/>
            </p:cNvSpPr>
            <p:nvPr/>
          </p:nvSpPr>
          <p:spPr bwMode="auto">
            <a:xfrm flipH="1">
              <a:off x="1086" y="2548"/>
              <a:ext cx="1116"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grpSp>
      <p:grpSp>
        <p:nvGrpSpPr>
          <p:cNvPr id="6" name="Group 385"/>
          <p:cNvGrpSpPr>
            <a:grpSpLocks/>
          </p:cNvGrpSpPr>
          <p:nvPr/>
        </p:nvGrpSpPr>
        <p:grpSpPr bwMode="auto">
          <a:xfrm>
            <a:off x="3411538" y="4003675"/>
            <a:ext cx="1771650" cy="260350"/>
            <a:chOff x="2197" y="2330"/>
            <a:chExt cx="1116" cy="164"/>
          </a:xfrm>
        </p:grpSpPr>
        <p:sp>
          <p:nvSpPr>
            <p:cNvPr id="33840" name="Text Box 162"/>
            <p:cNvSpPr txBox="1">
              <a:spLocks noChangeArrowheads="1"/>
            </p:cNvSpPr>
            <p:nvPr/>
          </p:nvSpPr>
          <p:spPr bwMode="auto">
            <a:xfrm>
              <a:off x="2201" y="2330"/>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ACK</a:t>
              </a:r>
            </a:p>
          </p:txBody>
        </p:sp>
        <p:sp>
          <p:nvSpPr>
            <p:cNvPr id="33841" name="Line 165"/>
            <p:cNvSpPr>
              <a:spLocks noChangeShapeType="1"/>
            </p:cNvSpPr>
            <p:nvPr/>
          </p:nvSpPr>
          <p:spPr bwMode="auto">
            <a:xfrm flipH="1">
              <a:off x="2197" y="2472"/>
              <a:ext cx="1116"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grpSp>
      <p:grpSp>
        <p:nvGrpSpPr>
          <p:cNvPr id="7" name="Group 382"/>
          <p:cNvGrpSpPr>
            <a:grpSpLocks/>
          </p:cNvGrpSpPr>
          <p:nvPr/>
        </p:nvGrpSpPr>
        <p:grpSpPr bwMode="auto">
          <a:xfrm>
            <a:off x="5189538" y="3281363"/>
            <a:ext cx="1766887" cy="265112"/>
            <a:chOff x="3317" y="1875"/>
            <a:chExt cx="1113" cy="167"/>
          </a:xfrm>
        </p:grpSpPr>
        <p:sp>
          <p:nvSpPr>
            <p:cNvPr id="33838" name="Text Box 166"/>
            <p:cNvSpPr txBox="1">
              <a:spLocks noChangeArrowheads="1"/>
            </p:cNvSpPr>
            <p:nvPr/>
          </p:nvSpPr>
          <p:spPr bwMode="auto">
            <a:xfrm>
              <a:off x="3317" y="1875"/>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 Alerting</a:t>
              </a:r>
            </a:p>
          </p:txBody>
        </p:sp>
        <p:sp>
          <p:nvSpPr>
            <p:cNvPr id="33839" name="Line 167"/>
            <p:cNvSpPr>
              <a:spLocks noChangeShapeType="1"/>
            </p:cNvSpPr>
            <p:nvPr/>
          </p:nvSpPr>
          <p:spPr bwMode="auto">
            <a:xfrm>
              <a:off x="3317" y="2042"/>
              <a:ext cx="1113"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grpSp>
      <p:grpSp>
        <p:nvGrpSpPr>
          <p:cNvPr id="8" name="Group 378"/>
          <p:cNvGrpSpPr>
            <a:grpSpLocks/>
          </p:cNvGrpSpPr>
          <p:nvPr/>
        </p:nvGrpSpPr>
        <p:grpSpPr bwMode="auto">
          <a:xfrm>
            <a:off x="5159375" y="2482850"/>
            <a:ext cx="1773238" cy="260350"/>
            <a:chOff x="3298" y="1372"/>
            <a:chExt cx="1117" cy="164"/>
          </a:xfrm>
        </p:grpSpPr>
        <p:sp>
          <p:nvSpPr>
            <p:cNvPr id="33836" name="Text Box 168"/>
            <p:cNvSpPr txBox="1">
              <a:spLocks noChangeArrowheads="1"/>
            </p:cNvSpPr>
            <p:nvPr/>
          </p:nvSpPr>
          <p:spPr bwMode="auto">
            <a:xfrm>
              <a:off x="3450" y="1372"/>
              <a:ext cx="829" cy="164"/>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  Setup</a:t>
              </a:r>
            </a:p>
          </p:txBody>
        </p:sp>
        <p:sp>
          <p:nvSpPr>
            <p:cNvPr id="33837" name="Line 169"/>
            <p:cNvSpPr>
              <a:spLocks noChangeShapeType="1"/>
            </p:cNvSpPr>
            <p:nvPr/>
          </p:nvSpPr>
          <p:spPr bwMode="auto">
            <a:xfrm flipH="1">
              <a:off x="3298" y="1514"/>
              <a:ext cx="1117"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grpSp>
      <p:grpSp>
        <p:nvGrpSpPr>
          <p:cNvPr id="9" name="Group 381"/>
          <p:cNvGrpSpPr>
            <a:grpSpLocks/>
          </p:cNvGrpSpPr>
          <p:nvPr/>
        </p:nvGrpSpPr>
        <p:grpSpPr bwMode="auto">
          <a:xfrm>
            <a:off x="3430588" y="3165475"/>
            <a:ext cx="1771650" cy="260350"/>
            <a:chOff x="2209" y="1802"/>
            <a:chExt cx="1116" cy="164"/>
          </a:xfrm>
        </p:grpSpPr>
        <p:sp>
          <p:nvSpPr>
            <p:cNvPr id="33834" name="Text Box 170"/>
            <p:cNvSpPr txBox="1">
              <a:spLocks noChangeArrowheads="1"/>
            </p:cNvSpPr>
            <p:nvPr/>
          </p:nvSpPr>
          <p:spPr bwMode="auto">
            <a:xfrm>
              <a:off x="2228" y="1802"/>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180 Ringing</a:t>
              </a:r>
            </a:p>
          </p:txBody>
        </p:sp>
        <p:sp>
          <p:nvSpPr>
            <p:cNvPr id="33835" name="Line 171"/>
            <p:cNvSpPr>
              <a:spLocks noChangeShapeType="1"/>
            </p:cNvSpPr>
            <p:nvPr/>
          </p:nvSpPr>
          <p:spPr bwMode="auto">
            <a:xfrm flipH="1">
              <a:off x="2209" y="1944"/>
              <a:ext cx="1116"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grpSp>
      <p:grpSp>
        <p:nvGrpSpPr>
          <p:cNvPr id="10" name="Group 383"/>
          <p:cNvGrpSpPr>
            <a:grpSpLocks/>
          </p:cNvGrpSpPr>
          <p:nvPr/>
        </p:nvGrpSpPr>
        <p:grpSpPr bwMode="auto">
          <a:xfrm>
            <a:off x="5172075" y="3775075"/>
            <a:ext cx="1771650" cy="260350"/>
            <a:chOff x="3306" y="2186"/>
            <a:chExt cx="1116" cy="164"/>
          </a:xfrm>
        </p:grpSpPr>
        <p:sp>
          <p:nvSpPr>
            <p:cNvPr id="33832" name="Text Box 176"/>
            <p:cNvSpPr txBox="1">
              <a:spLocks noChangeArrowheads="1"/>
            </p:cNvSpPr>
            <p:nvPr/>
          </p:nvSpPr>
          <p:spPr bwMode="auto">
            <a:xfrm>
              <a:off x="3309" y="2186"/>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 Answer</a:t>
              </a:r>
            </a:p>
          </p:txBody>
        </p:sp>
        <p:sp>
          <p:nvSpPr>
            <p:cNvPr id="33833" name="Line 177"/>
            <p:cNvSpPr>
              <a:spLocks noChangeShapeType="1"/>
            </p:cNvSpPr>
            <p:nvPr/>
          </p:nvSpPr>
          <p:spPr bwMode="auto">
            <a:xfrm flipH="1">
              <a:off x="3306" y="2328"/>
              <a:ext cx="1116"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grpSp>
      <p:sp>
        <p:nvSpPr>
          <p:cNvPr id="33804" name="Line 7"/>
          <p:cNvSpPr>
            <a:spLocks noChangeShapeType="1"/>
          </p:cNvSpPr>
          <p:nvPr/>
        </p:nvSpPr>
        <p:spPr bwMode="auto">
          <a:xfrm flipH="1">
            <a:off x="1647825" y="2220913"/>
            <a:ext cx="17463" cy="3168650"/>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3805" name="Line 8"/>
          <p:cNvSpPr>
            <a:spLocks noChangeShapeType="1"/>
          </p:cNvSpPr>
          <p:nvPr/>
        </p:nvSpPr>
        <p:spPr bwMode="auto">
          <a:xfrm flipH="1">
            <a:off x="3419475" y="2179638"/>
            <a:ext cx="4763" cy="3209925"/>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3806" name="Line 9"/>
          <p:cNvSpPr>
            <a:spLocks noChangeShapeType="1"/>
          </p:cNvSpPr>
          <p:nvPr/>
        </p:nvSpPr>
        <p:spPr bwMode="auto">
          <a:xfrm>
            <a:off x="5183188" y="2260600"/>
            <a:ext cx="9525" cy="3205163"/>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3807" name="Text Box 10"/>
          <p:cNvSpPr txBox="1">
            <a:spLocks noChangeArrowheads="1"/>
          </p:cNvSpPr>
          <p:nvPr/>
        </p:nvSpPr>
        <p:spPr bwMode="auto">
          <a:xfrm>
            <a:off x="990600" y="1893888"/>
            <a:ext cx="1076325" cy="304800"/>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400">
                <a:latin typeface="Tahoma" charset="0"/>
              </a:rPr>
              <a:t>SIP Phone</a:t>
            </a:r>
          </a:p>
        </p:txBody>
      </p:sp>
      <p:sp>
        <p:nvSpPr>
          <p:cNvPr id="33808" name="Text Box 11"/>
          <p:cNvSpPr txBox="1">
            <a:spLocks noChangeArrowheads="1"/>
          </p:cNvSpPr>
          <p:nvPr/>
        </p:nvSpPr>
        <p:spPr bwMode="auto">
          <a:xfrm>
            <a:off x="2632075" y="1893888"/>
            <a:ext cx="1508125" cy="304800"/>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400">
                <a:latin typeface="Tahoma" charset="0"/>
              </a:rPr>
              <a:t>Proxy Server</a:t>
            </a:r>
          </a:p>
        </p:txBody>
      </p:sp>
      <p:sp>
        <p:nvSpPr>
          <p:cNvPr id="33809" name="Text Box 12"/>
          <p:cNvSpPr txBox="1">
            <a:spLocks noChangeArrowheads="1"/>
          </p:cNvSpPr>
          <p:nvPr/>
        </p:nvSpPr>
        <p:spPr bwMode="auto">
          <a:xfrm>
            <a:off x="4568825" y="1816100"/>
            <a:ext cx="1193800" cy="517525"/>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400">
                <a:latin typeface="Tahoma" charset="0"/>
              </a:rPr>
              <a:t>SIP/PSTN Gateway</a:t>
            </a:r>
          </a:p>
        </p:txBody>
      </p:sp>
      <p:sp>
        <p:nvSpPr>
          <p:cNvPr id="33810" name="Text Box 80"/>
          <p:cNvSpPr txBox="1">
            <a:spLocks noChangeArrowheads="1"/>
          </p:cNvSpPr>
          <p:nvPr/>
        </p:nvSpPr>
        <p:spPr bwMode="auto">
          <a:xfrm>
            <a:off x="6480175" y="1849438"/>
            <a:ext cx="741363" cy="517525"/>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400">
                <a:latin typeface="Tahoma" charset="0"/>
              </a:rPr>
              <a:t>PSTN Switch</a:t>
            </a:r>
          </a:p>
        </p:txBody>
      </p:sp>
      <p:sp>
        <p:nvSpPr>
          <p:cNvPr id="33811" name="Line 81"/>
          <p:cNvSpPr>
            <a:spLocks noChangeShapeType="1"/>
          </p:cNvSpPr>
          <p:nvPr/>
        </p:nvSpPr>
        <p:spPr bwMode="auto">
          <a:xfrm>
            <a:off x="6954838" y="2351088"/>
            <a:ext cx="4762" cy="3067050"/>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3812" name="Text Box 184"/>
          <p:cNvSpPr txBox="1">
            <a:spLocks noChangeArrowheads="1"/>
          </p:cNvSpPr>
          <p:nvPr/>
        </p:nvSpPr>
        <p:spPr bwMode="auto">
          <a:xfrm>
            <a:off x="7178675" y="1836738"/>
            <a:ext cx="690563" cy="517525"/>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400">
                <a:latin typeface="Tahoma" charset="0"/>
              </a:rPr>
              <a:t>PSTN Phone</a:t>
            </a:r>
          </a:p>
        </p:txBody>
      </p:sp>
      <p:grpSp>
        <p:nvGrpSpPr>
          <p:cNvPr id="11" name="Group 384"/>
          <p:cNvGrpSpPr>
            <a:grpSpLocks/>
          </p:cNvGrpSpPr>
          <p:nvPr/>
        </p:nvGrpSpPr>
        <p:grpSpPr bwMode="auto">
          <a:xfrm>
            <a:off x="3409950" y="3622675"/>
            <a:ext cx="1781175" cy="260350"/>
            <a:chOff x="2196" y="2090"/>
            <a:chExt cx="1122" cy="164"/>
          </a:xfrm>
        </p:grpSpPr>
        <p:sp>
          <p:nvSpPr>
            <p:cNvPr id="33830" name="Text Box 172"/>
            <p:cNvSpPr txBox="1">
              <a:spLocks noChangeArrowheads="1"/>
            </p:cNvSpPr>
            <p:nvPr/>
          </p:nvSpPr>
          <p:spPr bwMode="auto">
            <a:xfrm>
              <a:off x="2196" y="2090"/>
              <a:ext cx="1030" cy="164"/>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100">
                  <a:latin typeface="Tahoma" charset="0"/>
                </a:rPr>
                <a:t> 200 OK</a:t>
              </a:r>
            </a:p>
          </p:txBody>
        </p:sp>
        <p:sp>
          <p:nvSpPr>
            <p:cNvPr id="33831" name="Line 373"/>
            <p:cNvSpPr>
              <a:spLocks noChangeShapeType="1"/>
            </p:cNvSpPr>
            <p:nvPr/>
          </p:nvSpPr>
          <p:spPr bwMode="auto">
            <a:xfrm flipH="1">
              <a:off x="2202" y="2234"/>
              <a:ext cx="1116" cy="0"/>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grpSp>
      <p:grpSp>
        <p:nvGrpSpPr>
          <p:cNvPr id="12" name="Group 379"/>
          <p:cNvGrpSpPr>
            <a:grpSpLocks/>
          </p:cNvGrpSpPr>
          <p:nvPr/>
        </p:nvGrpSpPr>
        <p:grpSpPr bwMode="auto">
          <a:xfrm>
            <a:off x="3400425" y="2632075"/>
            <a:ext cx="1771650" cy="260350"/>
            <a:chOff x="2190" y="1466"/>
            <a:chExt cx="1116" cy="164"/>
          </a:xfrm>
        </p:grpSpPr>
        <p:sp>
          <p:nvSpPr>
            <p:cNvPr id="33828" name="Text Box 164"/>
            <p:cNvSpPr txBox="1">
              <a:spLocks noChangeArrowheads="1"/>
            </p:cNvSpPr>
            <p:nvPr/>
          </p:nvSpPr>
          <p:spPr bwMode="auto">
            <a:xfrm>
              <a:off x="2332" y="1466"/>
              <a:ext cx="829" cy="164"/>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  INVITE</a:t>
              </a:r>
            </a:p>
          </p:txBody>
        </p:sp>
        <p:sp>
          <p:nvSpPr>
            <p:cNvPr id="33829" name="Line 374"/>
            <p:cNvSpPr>
              <a:spLocks noChangeShapeType="1"/>
            </p:cNvSpPr>
            <p:nvPr/>
          </p:nvSpPr>
          <p:spPr bwMode="auto">
            <a:xfrm flipH="1">
              <a:off x="2190" y="1610"/>
              <a:ext cx="1116" cy="0"/>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grpSp>
      <p:grpSp>
        <p:nvGrpSpPr>
          <p:cNvPr id="13" name="Group 388"/>
          <p:cNvGrpSpPr>
            <a:grpSpLocks/>
          </p:cNvGrpSpPr>
          <p:nvPr/>
        </p:nvGrpSpPr>
        <p:grpSpPr bwMode="auto">
          <a:xfrm>
            <a:off x="1627188" y="4491038"/>
            <a:ext cx="5308600" cy="279400"/>
            <a:chOff x="1073" y="2637"/>
            <a:chExt cx="3344" cy="176"/>
          </a:xfrm>
        </p:grpSpPr>
        <p:sp>
          <p:nvSpPr>
            <p:cNvPr id="33824" name="Line 180"/>
            <p:cNvSpPr>
              <a:spLocks noChangeShapeType="1"/>
            </p:cNvSpPr>
            <p:nvPr/>
          </p:nvSpPr>
          <p:spPr bwMode="auto">
            <a:xfrm>
              <a:off x="1073" y="2802"/>
              <a:ext cx="2233" cy="0"/>
            </a:xfrm>
            <a:prstGeom prst="line">
              <a:avLst/>
            </a:prstGeom>
            <a:noFill/>
            <a:ln w="38100" cmpd="dbl">
              <a:solidFill>
                <a:schemeClr val="tx1"/>
              </a:solidFill>
              <a:round/>
              <a:headEnd type="triangle" w="med" len="med"/>
              <a:tailEnd type="triangle" w="med" len="med"/>
            </a:ln>
          </p:spPr>
          <p:txBody>
            <a:bodyPr wrap="none">
              <a:prstTxWarp prst="textNoShape">
                <a:avLst/>
              </a:prstTxWarp>
            </a:bodyPr>
            <a:lstStyle/>
            <a:p>
              <a:endParaRPr lang="en-US"/>
            </a:p>
          </p:txBody>
        </p:sp>
        <p:sp>
          <p:nvSpPr>
            <p:cNvPr id="33825" name="Line 181"/>
            <p:cNvSpPr>
              <a:spLocks noChangeShapeType="1"/>
            </p:cNvSpPr>
            <p:nvPr/>
          </p:nvSpPr>
          <p:spPr bwMode="auto">
            <a:xfrm>
              <a:off x="3308" y="2800"/>
              <a:ext cx="1109" cy="0"/>
            </a:xfrm>
            <a:prstGeom prst="line">
              <a:avLst/>
            </a:prstGeom>
            <a:noFill/>
            <a:ln w="38100" cmpd="dbl">
              <a:solidFill>
                <a:schemeClr val="tx1"/>
              </a:solidFill>
              <a:round/>
              <a:headEnd type="triangle" w="med" len="med"/>
              <a:tailEnd type="triangle" w="med" len="med"/>
            </a:ln>
          </p:spPr>
          <p:txBody>
            <a:bodyPr wrap="none">
              <a:prstTxWarp prst="textNoShape">
                <a:avLst/>
              </a:prstTxWarp>
            </a:bodyPr>
            <a:lstStyle/>
            <a:p>
              <a:endParaRPr lang="en-US"/>
            </a:p>
          </p:txBody>
        </p:sp>
        <p:sp>
          <p:nvSpPr>
            <p:cNvPr id="33826" name="Text Box 183"/>
            <p:cNvSpPr txBox="1">
              <a:spLocks noChangeArrowheads="1"/>
            </p:cNvSpPr>
            <p:nvPr/>
          </p:nvSpPr>
          <p:spPr bwMode="auto">
            <a:xfrm>
              <a:off x="2215" y="2637"/>
              <a:ext cx="1030" cy="173"/>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200">
                  <a:latin typeface="Tahoma" charset="0"/>
                </a:rPr>
                <a:t>Media RTP</a:t>
              </a:r>
              <a:endParaRPr lang="en-US" sz="1000">
                <a:latin typeface="Tahoma" charset="0"/>
              </a:endParaRPr>
            </a:p>
          </p:txBody>
        </p:sp>
        <p:sp>
          <p:nvSpPr>
            <p:cNvPr id="33827" name="Text Box 387"/>
            <p:cNvSpPr txBox="1">
              <a:spLocks noChangeArrowheads="1"/>
            </p:cNvSpPr>
            <p:nvPr/>
          </p:nvSpPr>
          <p:spPr bwMode="auto">
            <a:xfrm>
              <a:off x="3360" y="2640"/>
              <a:ext cx="1030" cy="173"/>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200">
                  <a:latin typeface="Tahoma" charset="0"/>
                </a:rPr>
                <a:t>PCM</a:t>
              </a:r>
              <a:endParaRPr lang="en-US" sz="1000">
                <a:latin typeface="Tahoma" charset="0"/>
              </a:endParaRPr>
            </a:p>
          </p:txBody>
        </p:sp>
      </p:grpSp>
      <p:grpSp>
        <p:nvGrpSpPr>
          <p:cNvPr id="14" name="Group 395"/>
          <p:cNvGrpSpPr>
            <a:grpSpLocks/>
          </p:cNvGrpSpPr>
          <p:nvPr/>
        </p:nvGrpSpPr>
        <p:grpSpPr bwMode="auto">
          <a:xfrm>
            <a:off x="6705600" y="3276600"/>
            <a:ext cx="1676400" cy="381000"/>
            <a:chOff x="4272" y="1872"/>
            <a:chExt cx="1056" cy="240"/>
          </a:xfrm>
        </p:grpSpPr>
        <p:sp>
          <p:nvSpPr>
            <p:cNvPr id="33822" name="Line 392"/>
            <p:cNvSpPr>
              <a:spLocks noChangeShapeType="1"/>
            </p:cNvSpPr>
            <p:nvPr/>
          </p:nvSpPr>
          <p:spPr bwMode="auto">
            <a:xfrm>
              <a:off x="4464" y="2112"/>
              <a:ext cx="240" cy="0"/>
            </a:xfrm>
            <a:prstGeom prst="line">
              <a:avLst/>
            </a:prstGeom>
            <a:noFill/>
            <a:ln w="38100" cmpd="dbl">
              <a:solidFill>
                <a:schemeClr val="tx1"/>
              </a:solidFill>
              <a:round/>
              <a:headEnd/>
              <a:tailEnd type="triangle" w="med" len="med"/>
            </a:ln>
          </p:spPr>
          <p:txBody>
            <a:bodyPr wrap="none">
              <a:prstTxWarp prst="textNoShape">
                <a:avLst/>
              </a:prstTxWarp>
            </a:bodyPr>
            <a:lstStyle/>
            <a:p>
              <a:endParaRPr lang="en-US"/>
            </a:p>
          </p:txBody>
        </p:sp>
        <p:sp>
          <p:nvSpPr>
            <p:cNvPr id="33823" name="Text Box 394"/>
            <p:cNvSpPr txBox="1">
              <a:spLocks noChangeArrowheads="1"/>
            </p:cNvSpPr>
            <p:nvPr/>
          </p:nvSpPr>
          <p:spPr bwMode="auto">
            <a:xfrm>
              <a:off x="4272" y="1872"/>
              <a:ext cx="1056" cy="173"/>
            </a:xfrm>
            <a:prstGeom prst="rect">
              <a:avLst/>
            </a:prstGeom>
            <a:noFill/>
            <a:ln w="9525">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200">
                  <a:latin typeface="Tahoma" charset="0"/>
                </a:rPr>
                <a:t>Ringback Tone</a:t>
              </a:r>
              <a:endParaRPr lang="en-US" sz="1000">
                <a:latin typeface="Tahoma" charset="0"/>
              </a:endParaRPr>
            </a:p>
          </p:txBody>
        </p:sp>
      </p:grpSp>
      <p:pic>
        <p:nvPicPr>
          <p:cNvPr id="33817" name="Picture 77" descr="router_rackPNG"/>
          <p:cNvPicPr>
            <a:picLocks noChangeAspect="1" noChangeArrowheads="1"/>
          </p:cNvPicPr>
          <p:nvPr/>
        </p:nvPicPr>
        <p:blipFill>
          <a:blip r:embed="rId3">
            <a:grayscl/>
          </a:blip>
          <a:srcRect/>
          <a:stretch>
            <a:fillRect/>
          </a:stretch>
        </p:blipFill>
        <p:spPr bwMode="auto">
          <a:xfrm>
            <a:off x="4876800" y="1241425"/>
            <a:ext cx="512763" cy="587375"/>
          </a:xfrm>
          <a:prstGeom prst="rect">
            <a:avLst/>
          </a:prstGeom>
          <a:noFill/>
          <a:ln w="9525">
            <a:noFill/>
            <a:miter lim="800000"/>
            <a:headEnd/>
            <a:tailEnd/>
          </a:ln>
        </p:spPr>
      </p:pic>
      <p:pic>
        <p:nvPicPr>
          <p:cNvPr id="33818" name="Picture 85" descr="single_server_PNG"/>
          <p:cNvPicPr>
            <a:picLocks noChangeAspect="1" noChangeArrowheads="1"/>
          </p:cNvPicPr>
          <p:nvPr/>
        </p:nvPicPr>
        <p:blipFill>
          <a:blip r:embed="rId4"/>
          <a:srcRect/>
          <a:stretch>
            <a:fillRect/>
          </a:stretch>
        </p:blipFill>
        <p:spPr bwMode="auto">
          <a:xfrm>
            <a:off x="3040063" y="1531938"/>
            <a:ext cx="847725" cy="395287"/>
          </a:xfrm>
          <a:prstGeom prst="rect">
            <a:avLst/>
          </a:prstGeom>
          <a:noFill/>
          <a:ln w="9525">
            <a:noFill/>
            <a:miter lim="800000"/>
            <a:headEnd/>
            <a:tailEnd/>
          </a:ln>
        </p:spPr>
      </p:pic>
      <p:pic>
        <p:nvPicPr>
          <p:cNvPr id="33819" name="Picture 36" descr="sipphone_wifi_shadowPNG"/>
          <p:cNvPicPr>
            <a:picLocks noChangeAspect="1" noChangeArrowheads="1"/>
          </p:cNvPicPr>
          <p:nvPr/>
        </p:nvPicPr>
        <p:blipFill>
          <a:blip r:embed="rId5"/>
          <a:srcRect t="44000"/>
          <a:stretch>
            <a:fillRect/>
          </a:stretch>
        </p:blipFill>
        <p:spPr bwMode="auto">
          <a:xfrm>
            <a:off x="1066800" y="1371600"/>
            <a:ext cx="1279525" cy="717550"/>
          </a:xfrm>
          <a:prstGeom prst="rect">
            <a:avLst/>
          </a:prstGeom>
          <a:noFill/>
          <a:ln w="9525">
            <a:noFill/>
            <a:miter lim="800000"/>
            <a:headEnd/>
            <a:tailEnd/>
          </a:ln>
        </p:spPr>
      </p:pic>
      <p:pic>
        <p:nvPicPr>
          <p:cNvPr id="33820" name="Picture 77" descr="router_rackPNG"/>
          <p:cNvPicPr>
            <a:picLocks noChangeAspect="1" noChangeArrowheads="1"/>
          </p:cNvPicPr>
          <p:nvPr/>
        </p:nvPicPr>
        <p:blipFill>
          <a:blip r:embed="rId3">
            <a:grayscl/>
          </a:blip>
          <a:srcRect/>
          <a:stretch>
            <a:fillRect/>
          </a:stretch>
        </p:blipFill>
        <p:spPr bwMode="auto">
          <a:xfrm>
            <a:off x="6629400" y="1287463"/>
            <a:ext cx="512763" cy="585787"/>
          </a:xfrm>
          <a:prstGeom prst="rect">
            <a:avLst/>
          </a:prstGeom>
          <a:noFill/>
          <a:ln w="9525">
            <a:noFill/>
            <a:miter lim="800000"/>
            <a:headEnd/>
            <a:tailEnd/>
          </a:ln>
        </p:spPr>
      </p:pic>
      <p:pic>
        <p:nvPicPr>
          <p:cNvPr id="33821" name="Picture 78" descr="phonePNG"/>
          <p:cNvPicPr>
            <a:picLocks noChangeAspect="1" noChangeArrowheads="1"/>
          </p:cNvPicPr>
          <p:nvPr/>
        </p:nvPicPr>
        <p:blipFill>
          <a:blip r:embed="rId6">
            <a:grayscl/>
          </a:blip>
          <a:srcRect/>
          <a:stretch>
            <a:fillRect/>
          </a:stretch>
        </p:blipFill>
        <p:spPr bwMode="auto">
          <a:xfrm>
            <a:off x="7162800" y="1328738"/>
            <a:ext cx="576263" cy="576262"/>
          </a:xfrm>
          <a:prstGeom prst="rect">
            <a:avLst/>
          </a:prstGeom>
          <a:noFill/>
          <a:ln w="9525">
            <a:noFill/>
            <a:miter lim="800000"/>
            <a:headEnd/>
            <a:tailEnd/>
          </a:ln>
        </p:spPr>
      </p:pic>
      <p:sp>
        <p:nvSpPr>
          <p:cNvPr id="58" name="Slide Number Placeholder 57"/>
          <p:cNvSpPr>
            <a:spLocks noGrp="1"/>
          </p:cNvSpPr>
          <p:nvPr>
            <p:ph type="sldNum" sz="quarter" idx="12"/>
          </p:nvPr>
        </p:nvSpPr>
        <p:spPr/>
        <p:txBody>
          <a:bodyPr/>
          <a:lstStyle/>
          <a:p>
            <a:pPr>
              <a:defRPr/>
            </a:pPr>
            <a:fld id="{87C8A724-164D-4625-B4FD-29C471E221DB}"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723063" y="2320925"/>
            <a:ext cx="2344737" cy="1803400"/>
          </a:xfrm>
          <a:prstGeom prst="rect">
            <a:avLst/>
          </a:prstGeom>
          <a:noFill/>
          <a:ln w="9525">
            <a:noFill/>
            <a:miter lim="800000"/>
            <a:headEnd type="none" w="sm" len="med"/>
            <a:tailEnd type="none" w="sm" len="med"/>
          </a:ln>
        </p:spPr>
        <p:txBody>
          <a:bodyPr>
            <a:prstTxWarp prst="textNoShape">
              <a:avLst/>
            </a:prstTxWarp>
            <a:spAutoFit/>
          </a:bodyPr>
          <a:lstStyle/>
          <a:p>
            <a:pPr eaLnBrk="1" hangingPunct="1">
              <a:spcBef>
                <a:spcPct val="50000"/>
              </a:spcBef>
            </a:pPr>
            <a:r>
              <a:rPr lang="en-US" sz="1600" b="1">
                <a:latin typeface="Tahoma" charset="0"/>
              </a:rPr>
              <a:t>The</a:t>
            </a:r>
            <a:r>
              <a:rPr lang="en-US" sz="1200" b="1">
                <a:latin typeface="Tahoma" charset="0"/>
              </a:rPr>
              <a:t>  </a:t>
            </a:r>
            <a:r>
              <a:rPr lang="en-US" sz="1600">
                <a:latin typeface="Courier New" charset="0"/>
              </a:rPr>
              <a:t>183 Session Progress</a:t>
            </a:r>
            <a:r>
              <a:rPr lang="en-US" sz="1600" b="1" i="1">
                <a:latin typeface="Tahoma" charset="0"/>
              </a:rPr>
              <a:t> </a:t>
            </a:r>
            <a:r>
              <a:rPr lang="en-US" sz="1600" b="1">
                <a:latin typeface="Tahoma" charset="0"/>
              </a:rPr>
              <a:t>response is used along with “early media” RTP packets to provide “inband” call progress indicators.</a:t>
            </a:r>
          </a:p>
        </p:txBody>
      </p:sp>
      <p:sp>
        <p:nvSpPr>
          <p:cNvPr id="117763" name="Rectangle 3"/>
          <p:cNvSpPr>
            <a:spLocks noGrp="1" noChangeArrowheads="1"/>
          </p:cNvSpPr>
          <p:nvPr>
            <p:ph type="title"/>
          </p:nvPr>
        </p:nvSpPr>
        <p:spPr/>
        <p:txBody>
          <a:bodyPr/>
          <a:lstStyle/>
          <a:p>
            <a:pPr eaLnBrk="1" hangingPunct="1"/>
            <a:r>
              <a:rPr lang="en-US" sz="3600" dirty="0">
                <a:effectLst>
                  <a:outerShdw blurRad="38100" dist="38100" dir="2700000" algn="tl">
                    <a:srgbClr val="DDDDDD"/>
                  </a:outerShdw>
                </a:effectLst>
              </a:rPr>
              <a:t>SIP and PSTN Interworking</a:t>
            </a:r>
          </a:p>
        </p:txBody>
      </p:sp>
      <p:sp>
        <p:nvSpPr>
          <p:cNvPr id="35844" name="Rectangle 4" descr="Rectangle: Click to edit Master text styles&#10;Second level&#10;Third level&#10;Fourth level&#10;Fifth level"/>
          <p:cNvSpPr>
            <a:spLocks noGrp="1" noChangeArrowheads="1"/>
          </p:cNvSpPr>
          <p:nvPr>
            <p:ph type="body" sz="half" idx="2"/>
          </p:nvPr>
        </p:nvSpPr>
        <p:spPr>
          <a:xfrm>
            <a:off x="877888" y="5019675"/>
            <a:ext cx="7588250" cy="1347788"/>
          </a:xfrm>
          <a:noFill/>
        </p:spPr>
        <p:txBody>
          <a:bodyPr/>
          <a:lstStyle/>
          <a:p>
            <a:pPr eaLnBrk="1" hangingPunct="1">
              <a:lnSpc>
                <a:spcPct val="80000"/>
              </a:lnSpc>
            </a:pPr>
            <a:endParaRPr lang="en-US" sz="1800"/>
          </a:p>
          <a:p>
            <a:pPr eaLnBrk="1" hangingPunct="1">
              <a:lnSpc>
                <a:spcPct val="80000"/>
              </a:lnSpc>
            </a:pPr>
            <a:r>
              <a:rPr lang="en-US" sz="1800"/>
              <a:t>Details in “ISUP to SIP Mapping” RFC 3398 by G. Camarillo et al.</a:t>
            </a:r>
          </a:p>
          <a:p>
            <a:pPr eaLnBrk="1" hangingPunct="1">
              <a:lnSpc>
                <a:spcPct val="80000"/>
              </a:lnSpc>
            </a:pPr>
            <a:r>
              <a:rPr lang="en-US" sz="1800"/>
              <a:t>SIP/PSTN Call flows in RFC 3666 by A. Johnston et al.</a:t>
            </a:r>
          </a:p>
          <a:p>
            <a:pPr eaLnBrk="1" hangingPunct="1">
              <a:lnSpc>
                <a:spcPct val="80000"/>
              </a:lnSpc>
              <a:buFontTx/>
              <a:buNone/>
            </a:pPr>
            <a:endParaRPr lang="en-US"/>
          </a:p>
        </p:txBody>
      </p:sp>
      <p:grpSp>
        <p:nvGrpSpPr>
          <p:cNvPr id="2" name="Group 373"/>
          <p:cNvGrpSpPr>
            <a:grpSpLocks/>
          </p:cNvGrpSpPr>
          <p:nvPr/>
        </p:nvGrpSpPr>
        <p:grpSpPr bwMode="auto">
          <a:xfrm>
            <a:off x="457200" y="1371600"/>
            <a:ext cx="5867400" cy="2762250"/>
            <a:chOff x="381000" y="701675"/>
            <a:chExt cx="8382000" cy="3946525"/>
          </a:xfrm>
        </p:grpSpPr>
        <p:sp>
          <p:nvSpPr>
            <p:cNvPr id="35846" name="Line 4"/>
            <p:cNvSpPr>
              <a:spLocks noChangeShapeType="1"/>
            </p:cNvSpPr>
            <p:nvPr/>
          </p:nvSpPr>
          <p:spPr bwMode="auto">
            <a:xfrm>
              <a:off x="7078663" y="2001838"/>
              <a:ext cx="1587" cy="2646362"/>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5847" name="Text Box 5"/>
            <p:cNvSpPr txBox="1">
              <a:spLocks noChangeArrowheads="1"/>
            </p:cNvSpPr>
            <p:nvPr/>
          </p:nvSpPr>
          <p:spPr bwMode="auto">
            <a:xfrm>
              <a:off x="1022350" y="1706563"/>
              <a:ext cx="1752600" cy="626546"/>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UA2</a:t>
              </a:r>
            </a:p>
            <a:p>
              <a:pPr algn="ctr" eaLnBrk="1" hangingPunct="1">
                <a:spcBef>
                  <a:spcPct val="50000"/>
                </a:spcBef>
              </a:pPr>
              <a:endParaRPr lang="en-US" sz="900">
                <a:latin typeface="Tahoma" charset="0"/>
              </a:endParaRPr>
            </a:p>
          </p:txBody>
        </p:sp>
        <p:grpSp>
          <p:nvGrpSpPr>
            <p:cNvPr id="3" name="Group 6"/>
            <p:cNvGrpSpPr>
              <a:grpSpLocks/>
            </p:cNvGrpSpPr>
            <p:nvPr/>
          </p:nvGrpSpPr>
          <p:grpSpPr bwMode="auto">
            <a:xfrm>
              <a:off x="4492625" y="2058221"/>
              <a:ext cx="2592388" cy="330304"/>
              <a:chOff x="1392" y="1651"/>
              <a:chExt cx="1633" cy="208"/>
            </a:xfrm>
          </p:grpSpPr>
          <p:sp>
            <p:nvSpPr>
              <p:cNvPr id="35890" name="Line 7"/>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5891" name="Text Box 8"/>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INVITE</a:t>
                </a:r>
              </a:p>
            </p:txBody>
          </p:sp>
        </p:grpSp>
        <p:grpSp>
          <p:nvGrpSpPr>
            <p:cNvPr id="4" name="Group 9"/>
            <p:cNvGrpSpPr>
              <a:grpSpLocks/>
            </p:cNvGrpSpPr>
            <p:nvPr/>
          </p:nvGrpSpPr>
          <p:grpSpPr bwMode="auto">
            <a:xfrm>
              <a:off x="4492625" y="2324867"/>
              <a:ext cx="2592388" cy="330096"/>
              <a:chOff x="1392" y="1651"/>
              <a:chExt cx="1633" cy="208"/>
            </a:xfrm>
          </p:grpSpPr>
          <p:sp>
            <p:nvSpPr>
              <p:cNvPr id="35888" name="Line 10"/>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5889" name="Text Box 11"/>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183 Session Progress </a:t>
                </a:r>
              </a:p>
            </p:txBody>
          </p:sp>
        </p:grpSp>
        <p:grpSp>
          <p:nvGrpSpPr>
            <p:cNvPr id="5" name="Group 12"/>
            <p:cNvGrpSpPr>
              <a:grpSpLocks/>
            </p:cNvGrpSpPr>
            <p:nvPr/>
          </p:nvGrpSpPr>
          <p:grpSpPr bwMode="auto">
            <a:xfrm>
              <a:off x="4495800" y="3839342"/>
              <a:ext cx="2592388" cy="330096"/>
              <a:chOff x="1392" y="1651"/>
              <a:chExt cx="1633" cy="208"/>
            </a:xfrm>
          </p:grpSpPr>
          <p:sp>
            <p:nvSpPr>
              <p:cNvPr id="35886" name="Line 13"/>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5887" name="Text Box 14"/>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ACK</a:t>
                </a:r>
              </a:p>
            </p:txBody>
          </p:sp>
        </p:grpSp>
        <p:grpSp>
          <p:nvGrpSpPr>
            <p:cNvPr id="6" name="Group 15"/>
            <p:cNvGrpSpPr>
              <a:grpSpLocks/>
            </p:cNvGrpSpPr>
            <p:nvPr/>
          </p:nvGrpSpPr>
          <p:grpSpPr bwMode="auto">
            <a:xfrm>
              <a:off x="1905000" y="3699696"/>
              <a:ext cx="2592388" cy="330304"/>
              <a:chOff x="1392" y="1651"/>
              <a:chExt cx="1633" cy="208"/>
            </a:xfrm>
          </p:grpSpPr>
          <p:sp>
            <p:nvSpPr>
              <p:cNvPr id="35884" name="Line 16"/>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5885" name="Text Box 17"/>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ACK</a:t>
                </a:r>
              </a:p>
            </p:txBody>
          </p:sp>
        </p:grpSp>
        <p:sp>
          <p:nvSpPr>
            <p:cNvPr id="35852" name="Rectangle 19"/>
            <p:cNvSpPr>
              <a:spLocks noChangeArrowheads="1"/>
            </p:cNvSpPr>
            <p:nvPr/>
          </p:nvSpPr>
          <p:spPr bwMode="auto">
            <a:xfrm>
              <a:off x="7162800" y="2819400"/>
              <a:ext cx="1600200" cy="1121186"/>
            </a:xfrm>
            <a:prstGeom prst="rect">
              <a:avLst/>
            </a:prstGeom>
            <a:noFill/>
            <a:ln w="9525">
              <a:noFill/>
              <a:miter lim="800000"/>
              <a:headEnd/>
              <a:tailEnd/>
            </a:ln>
          </p:spPr>
          <p:txBody>
            <a:bodyPr>
              <a:prstTxWarp prst="textNoShape">
                <a:avLst/>
              </a:prstTxWarp>
              <a:spAutoFit/>
            </a:bodyPr>
            <a:lstStyle/>
            <a:p>
              <a:pPr algn="ctr" eaLnBrk="1" hangingPunct="1"/>
              <a:r>
                <a:rPr lang="en-US" sz="900"/>
                <a:t>Early media sent from the PSTN can be ringback tone or recorded announcements</a:t>
              </a:r>
            </a:p>
          </p:txBody>
        </p:sp>
        <p:sp>
          <p:nvSpPr>
            <p:cNvPr id="35853" name="Line 21"/>
            <p:cNvSpPr>
              <a:spLocks noChangeShapeType="1"/>
            </p:cNvSpPr>
            <p:nvPr/>
          </p:nvSpPr>
          <p:spPr bwMode="auto">
            <a:xfrm flipH="1">
              <a:off x="1889125" y="1960563"/>
              <a:ext cx="14288" cy="2687637"/>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5854" name="Line 22"/>
            <p:cNvSpPr>
              <a:spLocks noChangeShapeType="1"/>
            </p:cNvSpPr>
            <p:nvPr/>
          </p:nvSpPr>
          <p:spPr bwMode="auto">
            <a:xfrm>
              <a:off x="4487863" y="1981200"/>
              <a:ext cx="0" cy="838200"/>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5855" name="Text Box 23"/>
            <p:cNvSpPr txBox="1">
              <a:spLocks noChangeArrowheads="1"/>
            </p:cNvSpPr>
            <p:nvPr/>
          </p:nvSpPr>
          <p:spPr bwMode="auto">
            <a:xfrm>
              <a:off x="6248400" y="1524001"/>
              <a:ext cx="1524000" cy="824401"/>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SIP/PSTN Gateway</a:t>
              </a:r>
            </a:p>
            <a:p>
              <a:pPr algn="ctr" eaLnBrk="1" hangingPunct="1">
                <a:spcBef>
                  <a:spcPct val="50000"/>
                </a:spcBef>
              </a:pPr>
              <a:endParaRPr lang="en-US" sz="900">
                <a:latin typeface="Tahoma" charset="0"/>
              </a:endParaRPr>
            </a:p>
          </p:txBody>
        </p:sp>
        <p:grpSp>
          <p:nvGrpSpPr>
            <p:cNvPr id="7" name="Group 24"/>
            <p:cNvGrpSpPr>
              <a:grpSpLocks/>
            </p:cNvGrpSpPr>
            <p:nvPr/>
          </p:nvGrpSpPr>
          <p:grpSpPr bwMode="auto">
            <a:xfrm>
              <a:off x="1905000" y="1905821"/>
              <a:ext cx="2592388" cy="330304"/>
              <a:chOff x="1392" y="1651"/>
              <a:chExt cx="1633" cy="208"/>
            </a:xfrm>
          </p:grpSpPr>
          <p:sp>
            <p:nvSpPr>
              <p:cNvPr id="35882" name="Line 25"/>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5883" name="Text Box 26"/>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INVITE</a:t>
                </a:r>
              </a:p>
            </p:txBody>
          </p:sp>
        </p:grpSp>
        <p:grpSp>
          <p:nvGrpSpPr>
            <p:cNvPr id="8" name="Group 27"/>
            <p:cNvGrpSpPr>
              <a:grpSpLocks/>
            </p:cNvGrpSpPr>
            <p:nvPr/>
          </p:nvGrpSpPr>
          <p:grpSpPr bwMode="auto">
            <a:xfrm>
              <a:off x="1905000" y="2162942"/>
              <a:ext cx="2592388" cy="330096"/>
              <a:chOff x="1392" y="1651"/>
              <a:chExt cx="1633" cy="208"/>
            </a:xfrm>
          </p:grpSpPr>
          <p:sp>
            <p:nvSpPr>
              <p:cNvPr id="35880" name="Line 28"/>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5881" name="Text Box 29"/>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100 Trying</a:t>
                </a:r>
              </a:p>
            </p:txBody>
          </p:sp>
        </p:grpSp>
        <p:sp>
          <p:nvSpPr>
            <p:cNvPr id="35858" name="Rectangle 30"/>
            <p:cNvSpPr>
              <a:spLocks noChangeArrowheads="1"/>
            </p:cNvSpPr>
            <p:nvPr/>
          </p:nvSpPr>
          <p:spPr bwMode="auto">
            <a:xfrm>
              <a:off x="381000" y="3184525"/>
              <a:ext cx="1295400" cy="1121186"/>
            </a:xfrm>
            <a:prstGeom prst="rect">
              <a:avLst/>
            </a:prstGeom>
            <a:noFill/>
            <a:ln w="9525">
              <a:noFill/>
              <a:miter lim="800000"/>
              <a:headEnd/>
              <a:tailEnd/>
            </a:ln>
          </p:spPr>
          <p:txBody>
            <a:bodyPr>
              <a:prstTxWarp prst="textNoShape">
                <a:avLst/>
              </a:prstTxWarp>
              <a:spAutoFit/>
            </a:bodyPr>
            <a:lstStyle/>
            <a:p>
              <a:pPr algn="ctr" eaLnBrk="1" hangingPunct="1"/>
              <a:r>
                <a:rPr lang="en-US" sz="900"/>
                <a:t>Any early media received is played to user.</a:t>
              </a:r>
            </a:p>
          </p:txBody>
        </p:sp>
        <p:grpSp>
          <p:nvGrpSpPr>
            <p:cNvPr id="9" name="Group 31"/>
            <p:cNvGrpSpPr>
              <a:grpSpLocks/>
            </p:cNvGrpSpPr>
            <p:nvPr/>
          </p:nvGrpSpPr>
          <p:grpSpPr bwMode="auto">
            <a:xfrm>
              <a:off x="1903413" y="2467742"/>
              <a:ext cx="2592387" cy="330096"/>
              <a:chOff x="1392" y="1651"/>
              <a:chExt cx="1633" cy="208"/>
            </a:xfrm>
          </p:grpSpPr>
          <p:sp>
            <p:nvSpPr>
              <p:cNvPr id="35878" name="Line 32"/>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5879" name="Text Box 33"/>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183 Session Progress</a:t>
                </a:r>
              </a:p>
            </p:txBody>
          </p:sp>
        </p:grpSp>
        <p:sp>
          <p:nvSpPr>
            <p:cNvPr id="35860" name="Text Box 35"/>
            <p:cNvSpPr txBox="1">
              <a:spLocks noChangeArrowheads="1"/>
            </p:cNvSpPr>
            <p:nvPr/>
          </p:nvSpPr>
          <p:spPr bwMode="auto">
            <a:xfrm>
              <a:off x="3613150" y="1697038"/>
              <a:ext cx="1752600" cy="626546"/>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Proxy Server</a:t>
              </a:r>
            </a:p>
            <a:p>
              <a:pPr algn="ctr" eaLnBrk="1" hangingPunct="1">
                <a:spcBef>
                  <a:spcPct val="50000"/>
                </a:spcBef>
              </a:pPr>
              <a:endParaRPr lang="en-US" sz="900">
                <a:latin typeface="Tahoma" charset="0"/>
              </a:endParaRPr>
            </a:p>
          </p:txBody>
        </p:sp>
        <p:grpSp>
          <p:nvGrpSpPr>
            <p:cNvPr id="10" name="Group 59"/>
            <p:cNvGrpSpPr>
              <a:grpSpLocks/>
            </p:cNvGrpSpPr>
            <p:nvPr/>
          </p:nvGrpSpPr>
          <p:grpSpPr bwMode="auto">
            <a:xfrm>
              <a:off x="4494213" y="3239267"/>
              <a:ext cx="2592387" cy="330096"/>
              <a:chOff x="1392" y="1651"/>
              <a:chExt cx="1633" cy="208"/>
            </a:xfrm>
          </p:grpSpPr>
          <p:sp>
            <p:nvSpPr>
              <p:cNvPr id="35876" name="Line 60"/>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5877" name="Text Box 61"/>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200 OK</a:t>
                </a:r>
              </a:p>
            </p:txBody>
          </p:sp>
        </p:grpSp>
        <p:grpSp>
          <p:nvGrpSpPr>
            <p:cNvPr id="11" name="Group 62"/>
            <p:cNvGrpSpPr>
              <a:grpSpLocks/>
            </p:cNvGrpSpPr>
            <p:nvPr/>
          </p:nvGrpSpPr>
          <p:grpSpPr bwMode="auto">
            <a:xfrm>
              <a:off x="1905000" y="3382142"/>
              <a:ext cx="2592388" cy="330096"/>
              <a:chOff x="1392" y="1651"/>
              <a:chExt cx="1633" cy="208"/>
            </a:xfrm>
          </p:grpSpPr>
          <p:sp>
            <p:nvSpPr>
              <p:cNvPr id="35874" name="Line 63"/>
              <p:cNvSpPr>
                <a:spLocks noChangeShapeType="1"/>
              </p:cNvSpPr>
              <p:nvPr/>
            </p:nvSpPr>
            <p:spPr bwMode="auto">
              <a:xfrm>
                <a:off x="1392" y="1816"/>
                <a:ext cx="1633"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5875" name="Text Box 64"/>
              <p:cNvSpPr txBox="1">
                <a:spLocks noChangeArrowheads="1"/>
              </p:cNvSpPr>
              <p:nvPr/>
            </p:nvSpPr>
            <p:spPr bwMode="auto">
              <a:xfrm>
                <a:off x="1536" y="1651"/>
                <a:ext cx="1344" cy="20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900">
                    <a:latin typeface="Tahoma" charset="0"/>
                  </a:rPr>
                  <a:t>200 OK</a:t>
                </a:r>
              </a:p>
            </p:txBody>
          </p:sp>
        </p:grpSp>
        <p:grpSp>
          <p:nvGrpSpPr>
            <p:cNvPr id="12" name="Group 65"/>
            <p:cNvGrpSpPr>
              <a:grpSpLocks/>
            </p:cNvGrpSpPr>
            <p:nvPr/>
          </p:nvGrpSpPr>
          <p:grpSpPr bwMode="auto">
            <a:xfrm>
              <a:off x="1905000" y="2773356"/>
              <a:ext cx="5181601" cy="330199"/>
              <a:chOff x="1344" y="3648"/>
              <a:chExt cx="3264" cy="208"/>
            </a:xfrm>
          </p:grpSpPr>
          <p:sp>
            <p:nvSpPr>
              <p:cNvPr id="35872" name="Text Box 66"/>
              <p:cNvSpPr txBox="1">
                <a:spLocks noChangeArrowheads="1"/>
              </p:cNvSpPr>
              <p:nvPr/>
            </p:nvSpPr>
            <p:spPr bwMode="auto">
              <a:xfrm>
                <a:off x="1344" y="3648"/>
                <a:ext cx="3169" cy="208"/>
              </a:xfrm>
              <a:prstGeom prst="rect">
                <a:avLst/>
              </a:prstGeom>
              <a:noFill/>
              <a:ln w="31750">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900">
                    <a:latin typeface="Tahoma" charset="0"/>
                  </a:rPr>
                  <a:t>RTP Early Media Session</a:t>
                </a:r>
              </a:p>
            </p:txBody>
          </p:sp>
          <p:sp>
            <p:nvSpPr>
              <p:cNvPr id="35873" name="Line 67"/>
              <p:cNvSpPr>
                <a:spLocks noChangeShapeType="1"/>
              </p:cNvSpPr>
              <p:nvPr/>
            </p:nvSpPr>
            <p:spPr bwMode="auto">
              <a:xfrm flipH="1">
                <a:off x="1344" y="3821"/>
                <a:ext cx="3264" cy="0"/>
              </a:xfrm>
              <a:prstGeom prst="line">
                <a:avLst/>
              </a:prstGeom>
              <a:noFill/>
              <a:ln w="31750">
                <a:solidFill>
                  <a:schemeClr val="tx1"/>
                </a:solidFill>
                <a:round/>
                <a:headEnd type="none" w="sm" len="med"/>
                <a:tailEnd type="stealth" w="sm" len="med"/>
              </a:ln>
            </p:spPr>
            <p:txBody>
              <a:bodyPr wrap="none">
                <a:prstTxWarp prst="textNoShape">
                  <a:avLst/>
                </a:prstTxWarp>
              </a:bodyPr>
              <a:lstStyle/>
              <a:p>
                <a:endParaRPr lang="en-US"/>
              </a:p>
            </p:txBody>
          </p:sp>
        </p:grpSp>
        <p:grpSp>
          <p:nvGrpSpPr>
            <p:cNvPr id="13" name="Group 68"/>
            <p:cNvGrpSpPr>
              <a:grpSpLocks/>
            </p:cNvGrpSpPr>
            <p:nvPr/>
          </p:nvGrpSpPr>
          <p:grpSpPr bwMode="auto">
            <a:xfrm>
              <a:off x="1905000" y="4148131"/>
              <a:ext cx="5181601" cy="330199"/>
              <a:chOff x="1344" y="3648"/>
              <a:chExt cx="3264" cy="208"/>
            </a:xfrm>
          </p:grpSpPr>
          <p:sp>
            <p:nvSpPr>
              <p:cNvPr id="35870" name="Text Box 69"/>
              <p:cNvSpPr txBox="1">
                <a:spLocks noChangeArrowheads="1"/>
              </p:cNvSpPr>
              <p:nvPr/>
            </p:nvSpPr>
            <p:spPr bwMode="auto">
              <a:xfrm>
                <a:off x="1344" y="3648"/>
                <a:ext cx="3169" cy="208"/>
              </a:xfrm>
              <a:prstGeom prst="rect">
                <a:avLst/>
              </a:prstGeom>
              <a:noFill/>
              <a:ln w="31750">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900">
                    <a:latin typeface="Tahoma" charset="0"/>
                  </a:rPr>
                  <a:t>RTP Media Session</a:t>
                </a:r>
              </a:p>
            </p:txBody>
          </p:sp>
          <p:sp>
            <p:nvSpPr>
              <p:cNvPr id="35871" name="Line 70"/>
              <p:cNvSpPr>
                <a:spLocks noChangeShapeType="1"/>
              </p:cNvSpPr>
              <p:nvPr/>
            </p:nvSpPr>
            <p:spPr bwMode="auto">
              <a:xfrm flipH="1">
                <a:off x="1344" y="3821"/>
                <a:ext cx="3264" cy="0"/>
              </a:xfrm>
              <a:prstGeom prst="line">
                <a:avLst/>
              </a:prstGeom>
              <a:noFill/>
              <a:ln w="31750">
                <a:solidFill>
                  <a:schemeClr val="tx1"/>
                </a:solidFill>
                <a:round/>
                <a:headEnd type="stealth" w="sm" len="med"/>
                <a:tailEnd type="stealth" w="sm" len="med"/>
              </a:ln>
            </p:spPr>
            <p:txBody>
              <a:bodyPr wrap="none">
                <a:prstTxWarp prst="textNoShape">
                  <a:avLst/>
                </a:prstTxWarp>
              </a:bodyPr>
              <a:lstStyle/>
              <a:p>
                <a:endParaRPr lang="en-US"/>
              </a:p>
            </p:txBody>
          </p:sp>
        </p:grpSp>
        <p:pic>
          <p:nvPicPr>
            <p:cNvPr id="35865" name="Picture 77" descr="router_rackPNG"/>
            <p:cNvPicPr>
              <a:picLocks noChangeAspect="1" noChangeArrowheads="1"/>
            </p:cNvPicPr>
            <p:nvPr/>
          </p:nvPicPr>
          <p:blipFill>
            <a:blip r:embed="rId3">
              <a:grayscl/>
            </a:blip>
            <a:srcRect/>
            <a:stretch>
              <a:fillRect/>
            </a:stretch>
          </p:blipFill>
          <p:spPr bwMode="auto">
            <a:xfrm>
              <a:off x="6705600" y="701675"/>
              <a:ext cx="731838" cy="838200"/>
            </a:xfrm>
            <a:prstGeom prst="rect">
              <a:avLst/>
            </a:prstGeom>
            <a:noFill/>
            <a:ln w="9525">
              <a:noFill/>
              <a:miter lim="800000"/>
              <a:headEnd/>
              <a:tailEnd/>
            </a:ln>
          </p:spPr>
        </p:pic>
        <p:pic>
          <p:nvPicPr>
            <p:cNvPr id="35866" name="Picture 78" descr="phonePNG"/>
            <p:cNvPicPr>
              <a:picLocks noChangeAspect="1" noChangeArrowheads="1"/>
            </p:cNvPicPr>
            <p:nvPr/>
          </p:nvPicPr>
          <p:blipFill>
            <a:blip r:embed="rId4">
              <a:grayscl/>
            </a:blip>
            <a:srcRect/>
            <a:stretch>
              <a:fillRect/>
            </a:stretch>
          </p:blipFill>
          <p:spPr bwMode="auto">
            <a:xfrm>
              <a:off x="7467600" y="762000"/>
              <a:ext cx="822325" cy="822325"/>
            </a:xfrm>
            <a:prstGeom prst="rect">
              <a:avLst/>
            </a:prstGeom>
            <a:noFill/>
            <a:ln w="9525">
              <a:noFill/>
              <a:miter lim="800000"/>
              <a:headEnd/>
              <a:tailEnd/>
            </a:ln>
          </p:spPr>
        </p:pic>
        <p:sp>
          <p:nvSpPr>
            <p:cNvPr id="35867" name="Line 79"/>
            <p:cNvSpPr>
              <a:spLocks noChangeShapeType="1"/>
            </p:cNvSpPr>
            <p:nvPr/>
          </p:nvSpPr>
          <p:spPr bwMode="auto">
            <a:xfrm>
              <a:off x="4495800" y="3178175"/>
              <a:ext cx="0" cy="990600"/>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pic>
          <p:nvPicPr>
            <p:cNvPr id="35868" name="Picture 85" descr="single_server_PNG"/>
            <p:cNvPicPr>
              <a:picLocks noChangeAspect="1" noChangeArrowheads="1"/>
            </p:cNvPicPr>
            <p:nvPr/>
          </p:nvPicPr>
          <p:blipFill>
            <a:blip r:embed="rId5"/>
            <a:srcRect/>
            <a:stretch>
              <a:fillRect/>
            </a:stretch>
          </p:blipFill>
          <p:spPr bwMode="auto">
            <a:xfrm>
              <a:off x="3886200" y="1143000"/>
              <a:ext cx="1210058" cy="565405"/>
            </a:xfrm>
            <a:prstGeom prst="rect">
              <a:avLst/>
            </a:prstGeom>
            <a:noFill/>
            <a:ln w="9525">
              <a:noFill/>
              <a:miter lim="800000"/>
              <a:headEnd/>
              <a:tailEnd/>
            </a:ln>
          </p:spPr>
        </p:pic>
        <p:pic>
          <p:nvPicPr>
            <p:cNvPr id="35869" name="Picture 36" descr="sipphone_wifi_shadowPNG"/>
            <p:cNvPicPr>
              <a:picLocks noChangeAspect="1" noChangeArrowheads="1"/>
            </p:cNvPicPr>
            <p:nvPr/>
          </p:nvPicPr>
          <p:blipFill>
            <a:blip r:embed="rId6"/>
            <a:srcRect t="44000"/>
            <a:stretch>
              <a:fillRect/>
            </a:stretch>
          </p:blipFill>
          <p:spPr bwMode="auto">
            <a:xfrm>
              <a:off x="1066800" y="914400"/>
              <a:ext cx="1828804" cy="1024130"/>
            </a:xfrm>
            <a:prstGeom prst="rect">
              <a:avLst/>
            </a:prstGeom>
            <a:noFill/>
            <a:ln w="9525">
              <a:noFill/>
              <a:miter lim="800000"/>
              <a:headEnd/>
              <a:tailEnd/>
            </a:ln>
          </p:spPr>
        </p:pic>
      </p:grpSp>
      <p:sp>
        <p:nvSpPr>
          <p:cNvPr id="52" name="Slide Number Placeholder 51"/>
          <p:cNvSpPr>
            <a:spLocks noGrp="1"/>
          </p:cNvSpPr>
          <p:nvPr>
            <p:ph type="sldNum" sz="quarter" idx="12"/>
          </p:nvPr>
        </p:nvSpPr>
        <p:spPr/>
        <p:txBody>
          <a:bodyPr/>
          <a:lstStyle/>
          <a:p>
            <a:pPr>
              <a:defRPr/>
            </a:pPr>
            <a:fld id="{87C8A724-164D-4625-B4FD-29C471E221DB}"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497305"/>
          </a:xfrm>
        </p:spPr>
        <p:txBody>
          <a:bodyPr/>
          <a:lstStyle/>
          <a:p>
            <a:pPr eaLnBrk="1" hangingPunct="1"/>
            <a:r>
              <a:rPr lang="en-US" sz="3600" dirty="0"/>
              <a:t>PSTN Call Flow Example</a:t>
            </a:r>
          </a:p>
        </p:txBody>
      </p:sp>
      <p:grpSp>
        <p:nvGrpSpPr>
          <p:cNvPr id="2" name="Group 3"/>
          <p:cNvGrpSpPr>
            <a:grpSpLocks/>
          </p:cNvGrpSpPr>
          <p:nvPr/>
        </p:nvGrpSpPr>
        <p:grpSpPr bwMode="auto">
          <a:xfrm>
            <a:off x="1038225" y="1343025"/>
            <a:ext cx="7038975" cy="4524375"/>
            <a:chOff x="1038225" y="885825"/>
            <a:chExt cx="7038975" cy="4524375"/>
          </a:xfrm>
        </p:grpSpPr>
        <p:sp>
          <p:nvSpPr>
            <p:cNvPr id="37892" name="Line 5"/>
            <p:cNvSpPr>
              <a:spLocks noChangeShapeType="1"/>
            </p:cNvSpPr>
            <p:nvPr/>
          </p:nvSpPr>
          <p:spPr bwMode="auto">
            <a:xfrm>
              <a:off x="5372100" y="2097088"/>
              <a:ext cx="1588" cy="2474912"/>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7893" name="Text Box 6"/>
            <p:cNvSpPr txBox="1">
              <a:spLocks noChangeArrowheads="1"/>
            </p:cNvSpPr>
            <p:nvPr/>
          </p:nvSpPr>
          <p:spPr bwMode="auto">
            <a:xfrm>
              <a:off x="1038225" y="1677988"/>
              <a:ext cx="1752600" cy="428625"/>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ISDN Telephone Switch</a:t>
              </a:r>
            </a:p>
          </p:txBody>
        </p:sp>
        <p:sp>
          <p:nvSpPr>
            <p:cNvPr id="37894" name="Line 7"/>
            <p:cNvSpPr>
              <a:spLocks noChangeShapeType="1"/>
            </p:cNvSpPr>
            <p:nvPr/>
          </p:nvSpPr>
          <p:spPr bwMode="auto">
            <a:xfrm flipH="1">
              <a:off x="1884363" y="2209800"/>
              <a:ext cx="20637" cy="3124200"/>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7895" name="Line 8"/>
            <p:cNvSpPr>
              <a:spLocks noChangeShapeType="1"/>
            </p:cNvSpPr>
            <p:nvPr/>
          </p:nvSpPr>
          <p:spPr bwMode="auto">
            <a:xfrm>
              <a:off x="3633788" y="2076450"/>
              <a:ext cx="6350" cy="3333750"/>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7896" name="Text Box 9"/>
            <p:cNvSpPr txBox="1">
              <a:spLocks noChangeArrowheads="1"/>
            </p:cNvSpPr>
            <p:nvPr/>
          </p:nvSpPr>
          <p:spPr bwMode="auto">
            <a:xfrm>
              <a:off x="4587875" y="1822450"/>
              <a:ext cx="1524000" cy="260350"/>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Proxy Server</a:t>
              </a:r>
            </a:p>
          </p:txBody>
        </p:sp>
        <p:sp>
          <p:nvSpPr>
            <p:cNvPr id="37897" name="Line 10"/>
            <p:cNvSpPr>
              <a:spLocks noChangeShapeType="1"/>
            </p:cNvSpPr>
            <p:nvPr/>
          </p:nvSpPr>
          <p:spPr bwMode="auto">
            <a:xfrm>
              <a:off x="3597275" y="2589213"/>
              <a:ext cx="1736725" cy="1587"/>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7898" name="Text Box 11"/>
            <p:cNvSpPr txBox="1">
              <a:spLocks noChangeArrowheads="1"/>
            </p:cNvSpPr>
            <p:nvPr/>
          </p:nvSpPr>
          <p:spPr bwMode="auto">
            <a:xfrm>
              <a:off x="3581400" y="2316163"/>
              <a:ext cx="3657600" cy="274637"/>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INVITE sip:+6512345@gw.carrier.com M2</a:t>
              </a:r>
            </a:p>
          </p:txBody>
        </p:sp>
        <p:sp>
          <p:nvSpPr>
            <p:cNvPr id="37899" name="Text Box 13"/>
            <p:cNvSpPr txBox="1">
              <a:spLocks noChangeArrowheads="1"/>
            </p:cNvSpPr>
            <p:nvPr/>
          </p:nvSpPr>
          <p:spPr bwMode="auto">
            <a:xfrm>
              <a:off x="3013075" y="1684338"/>
              <a:ext cx="1235075" cy="681037"/>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SIP/PSTN Gateway</a:t>
              </a:r>
            </a:p>
            <a:p>
              <a:pPr algn="ctr" eaLnBrk="1" hangingPunct="1">
                <a:spcBef>
                  <a:spcPct val="50000"/>
                </a:spcBef>
              </a:pPr>
              <a:endParaRPr lang="en-US" sz="1100">
                <a:latin typeface="Tahoma" charset="0"/>
              </a:endParaRPr>
            </a:p>
          </p:txBody>
        </p:sp>
        <p:grpSp>
          <p:nvGrpSpPr>
            <p:cNvPr id="3" name="Group 15"/>
            <p:cNvGrpSpPr>
              <a:grpSpLocks/>
            </p:cNvGrpSpPr>
            <p:nvPr/>
          </p:nvGrpSpPr>
          <p:grpSpPr bwMode="auto">
            <a:xfrm>
              <a:off x="1905000" y="3962853"/>
              <a:ext cx="1736725" cy="274724"/>
              <a:chOff x="1344" y="912"/>
              <a:chExt cx="1094" cy="173"/>
            </a:xfrm>
          </p:grpSpPr>
          <p:sp>
            <p:nvSpPr>
              <p:cNvPr id="37945" name="Line 16"/>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46" name="Text Box 17"/>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Alerting M9</a:t>
                </a:r>
              </a:p>
            </p:txBody>
          </p:sp>
        </p:grpSp>
        <p:sp>
          <p:nvSpPr>
            <p:cNvPr id="37901" name="Line 19"/>
            <p:cNvSpPr>
              <a:spLocks noChangeShapeType="1"/>
            </p:cNvSpPr>
            <p:nvPr/>
          </p:nvSpPr>
          <p:spPr bwMode="auto">
            <a:xfrm>
              <a:off x="1905000" y="2395538"/>
              <a:ext cx="1736725" cy="1587"/>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7902" name="Text Box 20"/>
            <p:cNvSpPr txBox="1">
              <a:spLocks noChangeArrowheads="1"/>
            </p:cNvSpPr>
            <p:nvPr/>
          </p:nvSpPr>
          <p:spPr bwMode="auto">
            <a:xfrm>
              <a:off x="1905000" y="2133600"/>
              <a:ext cx="2209800" cy="27463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Setup CdPn=+6512345 M1</a:t>
              </a:r>
            </a:p>
          </p:txBody>
        </p:sp>
        <p:grpSp>
          <p:nvGrpSpPr>
            <p:cNvPr id="4" name="Group 21"/>
            <p:cNvGrpSpPr>
              <a:grpSpLocks/>
            </p:cNvGrpSpPr>
            <p:nvPr/>
          </p:nvGrpSpPr>
          <p:grpSpPr bwMode="auto">
            <a:xfrm>
              <a:off x="3657600" y="2667453"/>
              <a:ext cx="1736725" cy="274724"/>
              <a:chOff x="1344" y="912"/>
              <a:chExt cx="1094" cy="173"/>
            </a:xfrm>
          </p:grpSpPr>
          <p:sp>
            <p:nvSpPr>
              <p:cNvPr id="37943" name="Line 22"/>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44" name="Text Box 23"/>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100 M3</a:t>
                </a:r>
              </a:p>
            </p:txBody>
          </p:sp>
        </p:grpSp>
        <p:sp>
          <p:nvSpPr>
            <p:cNvPr id="37904" name="Line 25"/>
            <p:cNvSpPr>
              <a:spLocks noChangeShapeType="1"/>
            </p:cNvSpPr>
            <p:nvPr/>
          </p:nvSpPr>
          <p:spPr bwMode="auto">
            <a:xfrm>
              <a:off x="5372100" y="2763838"/>
              <a:ext cx="868363" cy="1587"/>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7905" name="Text Box 26"/>
            <p:cNvSpPr txBox="1">
              <a:spLocks noChangeArrowheads="1"/>
            </p:cNvSpPr>
            <p:nvPr/>
          </p:nvSpPr>
          <p:spPr bwMode="auto">
            <a:xfrm>
              <a:off x="5143500" y="2501900"/>
              <a:ext cx="1447800" cy="274638"/>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+6512345? M4</a:t>
              </a:r>
            </a:p>
          </p:txBody>
        </p:sp>
        <p:sp>
          <p:nvSpPr>
            <p:cNvPr id="37906" name="Line 27"/>
            <p:cNvSpPr>
              <a:spLocks noChangeShapeType="1"/>
            </p:cNvSpPr>
            <p:nvPr/>
          </p:nvSpPr>
          <p:spPr bwMode="auto">
            <a:xfrm flipH="1">
              <a:off x="7105650" y="2112963"/>
              <a:ext cx="20638" cy="3297237"/>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grpSp>
          <p:nvGrpSpPr>
            <p:cNvPr id="5" name="Group 31"/>
            <p:cNvGrpSpPr>
              <a:grpSpLocks/>
            </p:cNvGrpSpPr>
            <p:nvPr/>
          </p:nvGrpSpPr>
          <p:grpSpPr bwMode="auto">
            <a:xfrm>
              <a:off x="5372100" y="3505653"/>
              <a:ext cx="1736725" cy="274724"/>
              <a:chOff x="1344" y="912"/>
              <a:chExt cx="1094" cy="173"/>
            </a:xfrm>
          </p:grpSpPr>
          <p:sp>
            <p:nvSpPr>
              <p:cNvPr id="37941" name="Line 32"/>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42" name="Text Box 33"/>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180 M7</a:t>
                </a:r>
              </a:p>
            </p:txBody>
          </p:sp>
        </p:grpSp>
        <p:sp>
          <p:nvSpPr>
            <p:cNvPr id="37908" name="Text Box 34"/>
            <p:cNvSpPr txBox="1">
              <a:spLocks noChangeArrowheads="1"/>
            </p:cNvSpPr>
            <p:nvPr/>
          </p:nvSpPr>
          <p:spPr bwMode="auto">
            <a:xfrm>
              <a:off x="6248400" y="1849438"/>
              <a:ext cx="1752600" cy="512762"/>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SIP Phone</a:t>
              </a:r>
            </a:p>
            <a:p>
              <a:pPr algn="ctr" eaLnBrk="1" hangingPunct="1">
                <a:spcBef>
                  <a:spcPct val="50000"/>
                </a:spcBef>
              </a:pPr>
              <a:endParaRPr lang="en-US" sz="1100">
                <a:latin typeface="Tahoma" charset="0"/>
              </a:endParaRPr>
            </a:p>
          </p:txBody>
        </p:sp>
        <p:sp>
          <p:nvSpPr>
            <p:cNvPr id="37909" name="Text Box 40"/>
            <p:cNvSpPr txBox="1">
              <a:spLocks noChangeArrowheads="1"/>
            </p:cNvSpPr>
            <p:nvPr/>
          </p:nvSpPr>
          <p:spPr bwMode="auto">
            <a:xfrm>
              <a:off x="5410200" y="3154363"/>
              <a:ext cx="2438400" cy="274637"/>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INVITE sipphone@home.com M6</a:t>
              </a:r>
            </a:p>
          </p:txBody>
        </p:sp>
        <p:grpSp>
          <p:nvGrpSpPr>
            <p:cNvPr id="6" name="Group 91"/>
            <p:cNvGrpSpPr>
              <a:grpSpLocks/>
            </p:cNvGrpSpPr>
            <p:nvPr/>
          </p:nvGrpSpPr>
          <p:grpSpPr bwMode="auto">
            <a:xfrm>
              <a:off x="3657600" y="4800615"/>
              <a:ext cx="3429000" cy="285751"/>
              <a:chOff x="2304" y="2736"/>
              <a:chExt cx="2160" cy="180"/>
            </a:xfrm>
          </p:grpSpPr>
          <p:sp>
            <p:nvSpPr>
              <p:cNvPr id="37939" name="Text Box 63"/>
              <p:cNvSpPr txBox="1">
                <a:spLocks noChangeArrowheads="1"/>
              </p:cNvSpPr>
              <p:nvPr/>
            </p:nvSpPr>
            <p:spPr bwMode="auto">
              <a:xfrm>
                <a:off x="2976" y="2736"/>
                <a:ext cx="864" cy="173"/>
              </a:xfrm>
              <a:prstGeom prst="rect">
                <a:avLst/>
              </a:prstGeom>
              <a:noFill/>
              <a:ln w="31750">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200">
                    <a:latin typeface="Tahoma" charset="0"/>
                  </a:rPr>
                  <a:t>RTP Media</a:t>
                </a:r>
              </a:p>
            </p:txBody>
          </p:sp>
          <p:sp>
            <p:nvSpPr>
              <p:cNvPr id="37940" name="Line 64"/>
              <p:cNvSpPr>
                <a:spLocks noChangeShapeType="1"/>
              </p:cNvSpPr>
              <p:nvPr/>
            </p:nvSpPr>
            <p:spPr bwMode="auto">
              <a:xfrm flipH="1">
                <a:off x="2304" y="2916"/>
                <a:ext cx="2160" cy="0"/>
              </a:xfrm>
              <a:prstGeom prst="line">
                <a:avLst/>
              </a:prstGeom>
              <a:noFill/>
              <a:ln w="31750">
                <a:solidFill>
                  <a:schemeClr val="tx1"/>
                </a:solidFill>
                <a:round/>
                <a:headEnd type="stealth" w="sm" len="med"/>
                <a:tailEnd type="stealth" w="sm" len="med"/>
              </a:ln>
            </p:spPr>
            <p:txBody>
              <a:bodyPr wrap="none">
                <a:prstTxWarp prst="textNoShape">
                  <a:avLst/>
                </a:prstTxWarp>
              </a:bodyPr>
              <a:lstStyle/>
              <a:p>
                <a:endParaRPr lang="en-US"/>
              </a:p>
            </p:txBody>
          </p:sp>
        </p:grpSp>
        <p:grpSp>
          <p:nvGrpSpPr>
            <p:cNvPr id="7" name="Group 65"/>
            <p:cNvGrpSpPr>
              <a:grpSpLocks/>
            </p:cNvGrpSpPr>
            <p:nvPr/>
          </p:nvGrpSpPr>
          <p:grpSpPr bwMode="auto">
            <a:xfrm>
              <a:off x="1885950" y="4819665"/>
              <a:ext cx="1752600" cy="285751"/>
              <a:chOff x="1200" y="2748"/>
              <a:chExt cx="1104" cy="180"/>
            </a:xfrm>
          </p:grpSpPr>
          <p:sp>
            <p:nvSpPr>
              <p:cNvPr id="37937" name="Text Box 66"/>
              <p:cNvSpPr txBox="1">
                <a:spLocks noChangeArrowheads="1"/>
              </p:cNvSpPr>
              <p:nvPr/>
            </p:nvSpPr>
            <p:spPr bwMode="auto">
              <a:xfrm>
                <a:off x="1320" y="2748"/>
                <a:ext cx="864" cy="173"/>
              </a:xfrm>
              <a:prstGeom prst="rect">
                <a:avLst/>
              </a:prstGeom>
              <a:noFill/>
              <a:ln w="31750">
                <a:noFill/>
                <a:miter lim="800000"/>
                <a:headEnd type="none" w="sm" len="med"/>
                <a:tailEnd type="none" w="sm" len="med"/>
              </a:ln>
            </p:spPr>
            <p:txBody>
              <a:bodyPr>
                <a:prstTxWarp prst="textNoShape">
                  <a:avLst/>
                </a:prstTxWarp>
                <a:spAutoFit/>
              </a:bodyPr>
              <a:lstStyle/>
              <a:p>
                <a:pPr marL="342900" indent="-342900" algn="ctr" eaLnBrk="1" hangingPunct="1">
                  <a:spcBef>
                    <a:spcPct val="50000"/>
                  </a:spcBef>
                </a:pPr>
                <a:r>
                  <a:rPr lang="en-US" sz="1200">
                    <a:latin typeface="Tahoma" charset="0"/>
                  </a:rPr>
                  <a:t>PCM Speech</a:t>
                </a:r>
              </a:p>
            </p:txBody>
          </p:sp>
          <p:sp>
            <p:nvSpPr>
              <p:cNvPr id="37938" name="Line 67"/>
              <p:cNvSpPr>
                <a:spLocks noChangeShapeType="1"/>
              </p:cNvSpPr>
              <p:nvPr/>
            </p:nvSpPr>
            <p:spPr bwMode="auto">
              <a:xfrm flipH="1">
                <a:off x="1200" y="2928"/>
                <a:ext cx="1104" cy="0"/>
              </a:xfrm>
              <a:prstGeom prst="line">
                <a:avLst/>
              </a:prstGeom>
              <a:noFill/>
              <a:ln w="31750">
                <a:solidFill>
                  <a:schemeClr val="tx1"/>
                </a:solidFill>
                <a:round/>
                <a:headEnd type="stealth" w="sm" len="med"/>
                <a:tailEnd type="stealth" w="sm" len="med"/>
              </a:ln>
            </p:spPr>
            <p:txBody>
              <a:bodyPr wrap="none">
                <a:prstTxWarp prst="textNoShape">
                  <a:avLst/>
                </a:prstTxWarp>
              </a:bodyPr>
              <a:lstStyle/>
              <a:p>
                <a:endParaRPr lang="en-US"/>
              </a:p>
            </p:txBody>
          </p:sp>
        </p:grpSp>
        <p:grpSp>
          <p:nvGrpSpPr>
            <p:cNvPr id="8" name="Group 79"/>
            <p:cNvGrpSpPr>
              <a:grpSpLocks/>
            </p:cNvGrpSpPr>
            <p:nvPr/>
          </p:nvGrpSpPr>
          <p:grpSpPr bwMode="auto">
            <a:xfrm>
              <a:off x="3635375" y="3734253"/>
              <a:ext cx="1736725" cy="274724"/>
              <a:chOff x="1344" y="912"/>
              <a:chExt cx="1094" cy="173"/>
            </a:xfrm>
          </p:grpSpPr>
          <p:sp>
            <p:nvSpPr>
              <p:cNvPr id="37935" name="Line 80"/>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36" name="Text Box 81"/>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180 M8</a:t>
                </a:r>
              </a:p>
            </p:txBody>
          </p:sp>
        </p:grpSp>
        <p:grpSp>
          <p:nvGrpSpPr>
            <p:cNvPr id="9" name="Group 82"/>
            <p:cNvGrpSpPr>
              <a:grpSpLocks/>
            </p:cNvGrpSpPr>
            <p:nvPr/>
          </p:nvGrpSpPr>
          <p:grpSpPr bwMode="auto">
            <a:xfrm>
              <a:off x="1905000" y="4296910"/>
              <a:ext cx="1736725" cy="274551"/>
              <a:chOff x="1344" y="912"/>
              <a:chExt cx="1094" cy="173"/>
            </a:xfrm>
          </p:grpSpPr>
          <p:sp>
            <p:nvSpPr>
              <p:cNvPr id="37933" name="Line 83"/>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34" name="Text Box 84"/>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Connect M12</a:t>
                </a:r>
              </a:p>
            </p:txBody>
          </p:sp>
        </p:grpSp>
        <p:grpSp>
          <p:nvGrpSpPr>
            <p:cNvPr id="10" name="Group 85"/>
            <p:cNvGrpSpPr>
              <a:grpSpLocks/>
            </p:cNvGrpSpPr>
            <p:nvPr/>
          </p:nvGrpSpPr>
          <p:grpSpPr bwMode="auto">
            <a:xfrm>
              <a:off x="5372100" y="3839710"/>
              <a:ext cx="1736725" cy="274551"/>
              <a:chOff x="1344" y="912"/>
              <a:chExt cx="1094" cy="173"/>
            </a:xfrm>
          </p:grpSpPr>
          <p:sp>
            <p:nvSpPr>
              <p:cNvPr id="37931" name="Line 86"/>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32" name="Text Box 87"/>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200 M10</a:t>
                </a:r>
              </a:p>
            </p:txBody>
          </p:sp>
        </p:grpSp>
        <p:grpSp>
          <p:nvGrpSpPr>
            <p:cNvPr id="11" name="Group 88"/>
            <p:cNvGrpSpPr>
              <a:grpSpLocks/>
            </p:cNvGrpSpPr>
            <p:nvPr/>
          </p:nvGrpSpPr>
          <p:grpSpPr bwMode="auto">
            <a:xfrm>
              <a:off x="3635375" y="4068310"/>
              <a:ext cx="1736725" cy="274551"/>
              <a:chOff x="1344" y="912"/>
              <a:chExt cx="1094" cy="173"/>
            </a:xfrm>
          </p:grpSpPr>
          <p:sp>
            <p:nvSpPr>
              <p:cNvPr id="37929" name="Line 89"/>
              <p:cNvSpPr>
                <a:spLocks noChangeShapeType="1"/>
              </p:cNvSpPr>
              <p:nvPr/>
            </p:nvSpPr>
            <p:spPr bwMode="auto">
              <a:xfrm>
                <a:off x="1344" y="1077"/>
                <a:ext cx="1094" cy="1"/>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30" name="Text Box 90"/>
              <p:cNvSpPr txBox="1">
                <a:spLocks noChangeArrowheads="1"/>
              </p:cNvSpPr>
              <p:nvPr/>
            </p:nvSpPr>
            <p:spPr bwMode="auto">
              <a:xfrm>
                <a:off x="1344" y="912"/>
                <a:ext cx="1056" cy="17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200 M11</a:t>
                </a:r>
              </a:p>
            </p:txBody>
          </p:sp>
        </p:grpSp>
        <p:sp>
          <p:nvSpPr>
            <p:cNvPr id="37916" name="Line 92"/>
            <p:cNvSpPr>
              <a:spLocks noChangeShapeType="1"/>
            </p:cNvSpPr>
            <p:nvPr/>
          </p:nvSpPr>
          <p:spPr bwMode="auto">
            <a:xfrm>
              <a:off x="5426075" y="3429000"/>
              <a:ext cx="1736725" cy="1588"/>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7917" name="Line 93"/>
            <p:cNvSpPr>
              <a:spLocks noChangeShapeType="1"/>
            </p:cNvSpPr>
            <p:nvPr/>
          </p:nvSpPr>
          <p:spPr bwMode="auto">
            <a:xfrm>
              <a:off x="5372100" y="3098800"/>
              <a:ext cx="868363" cy="1588"/>
            </a:xfrm>
            <a:prstGeom prst="line">
              <a:avLst/>
            </a:prstGeom>
            <a:noFill/>
            <a:ln w="9525">
              <a:solidFill>
                <a:schemeClr val="tx1"/>
              </a:solidFill>
              <a:round/>
              <a:headEnd type="stealth" w="sm" len="med"/>
              <a:tailEnd type="none" w="sm" len="med"/>
            </a:ln>
          </p:spPr>
          <p:txBody>
            <a:bodyPr wrap="none">
              <a:prstTxWarp prst="textNoShape">
                <a:avLst/>
              </a:prstTxWarp>
            </a:bodyPr>
            <a:lstStyle/>
            <a:p>
              <a:endParaRPr lang="en-US"/>
            </a:p>
          </p:txBody>
        </p:sp>
        <p:sp>
          <p:nvSpPr>
            <p:cNvPr id="37918" name="Text Box 94"/>
            <p:cNvSpPr txBox="1">
              <a:spLocks noChangeArrowheads="1"/>
            </p:cNvSpPr>
            <p:nvPr/>
          </p:nvSpPr>
          <p:spPr bwMode="auto">
            <a:xfrm>
              <a:off x="5219700" y="2836863"/>
              <a:ext cx="2133600" cy="274637"/>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sipphone@home.com M5</a:t>
              </a:r>
            </a:p>
          </p:txBody>
        </p:sp>
        <p:sp>
          <p:nvSpPr>
            <p:cNvPr id="37919" name="Line 95"/>
            <p:cNvSpPr>
              <a:spLocks noChangeShapeType="1"/>
            </p:cNvSpPr>
            <p:nvPr/>
          </p:nvSpPr>
          <p:spPr bwMode="auto">
            <a:xfrm flipH="1">
              <a:off x="6248400" y="2133600"/>
              <a:ext cx="6350" cy="1011238"/>
            </a:xfrm>
            <a:prstGeom prst="line">
              <a:avLst/>
            </a:prstGeom>
            <a:noFill/>
            <a:ln w="9525">
              <a:solidFill>
                <a:schemeClr val="tx1"/>
              </a:solidFill>
              <a:prstDash val="lgDash"/>
              <a:round/>
              <a:headEnd type="none" w="sm" len="med"/>
              <a:tailEnd type="none" w="sm" len="med"/>
            </a:ln>
          </p:spPr>
          <p:txBody>
            <a:bodyPr wrap="none">
              <a:prstTxWarp prst="textNoShape">
                <a:avLst/>
              </a:prstTxWarp>
            </a:bodyPr>
            <a:lstStyle/>
            <a:p>
              <a:endParaRPr lang="en-US"/>
            </a:p>
          </p:txBody>
        </p:sp>
        <p:sp>
          <p:nvSpPr>
            <p:cNvPr id="37920" name="Text Box 97"/>
            <p:cNvSpPr txBox="1">
              <a:spLocks noChangeArrowheads="1"/>
            </p:cNvSpPr>
            <p:nvPr/>
          </p:nvSpPr>
          <p:spPr bwMode="auto">
            <a:xfrm>
              <a:off x="5410200" y="1828800"/>
              <a:ext cx="1752600" cy="512763"/>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100">
                  <a:latin typeface="Tahoma" charset="0"/>
                </a:rPr>
                <a:t>Database</a:t>
              </a:r>
            </a:p>
            <a:p>
              <a:pPr algn="ctr" eaLnBrk="1" hangingPunct="1">
                <a:spcBef>
                  <a:spcPct val="50000"/>
                </a:spcBef>
              </a:pPr>
              <a:endParaRPr lang="en-US" sz="1100">
                <a:latin typeface="Tahoma" charset="0"/>
              </a:endParaRPr>
            </a:p>
          </p:txBody>
        </p:sp>
        <p:grpSp>
          <p:nvGrpSpPr>
            <p:cNvPr id="12" name="Group 98"/>
            <p:cNvGrpSpPr>
              <a:grpSpLocks/>
            </p:cNvGrpSpPr>
            <p:nvPr/>
          </p:nvGrpSpPr>
          <p:grpSpPr bwMode="auto">
            <a:xfrm>
              <a:off x="3657600" y="4515514"/>
              <a:ext cx="3427413" cy="274712"/>
              <a:chOff x="1392" y="1651"/>
              <a:chExt cx="1633" cy="184"/>
            </a:xfrm>
          </p:grpSpPr>
          <p:sp>
            <p:nvSpPr>
              <p:cNvPr id="37927" name="Line 99"/>
              <p:cNvSpPr>
                <a:spLocks noChangeShapeType="1"/>
              </p:cNvSpPr>
              <p:nvPr/>
            </p:nvSpPr>
            <p:spPr bwMode="auto">
              <a:xfrm>
                <a:off x="1392" y="1816"/>
                <a:ext cx="1633" cy="1"/>
              </a:xfrm>
              <a:prstGeom prst="line">
                <a:avLst/>
              </a:prstGeom>
              <a:noFill/>
              <a:ln w="9525">
                <a:solidFill>
                  <a:schemeClr val="tx1"/>
                </a:solidFill>
                <a:round/>
                <a:headEnd type="none" w="sm" len="med"/>
                <a:tailEnd type="stealth" w="sm" len="med"/>
              </a:ln>
            </p:spPr>
            <p:txBody>
              <a:bodyPr wrap="none">
                <a:prstTxWarp prst="textNoShape">
                  <a:avLst/>
                </a:prstTxWarp>
              </a:bodyPr>
              <a:lstStyle/>
              <a:p>
                <a:endParaRPr lang="en-US"/>
              </a:p>
            </p:txBody>
          </p:sp>
          <p:sp>
            <p:nvSpPr>
              <p:cNvPr id="37928" name="Text Box 100"/>
              <p:cNvSpPr txBox="1">
                <a:spLocks noChangeArrowheads="1"/>
              </p:cNvSpPr>
              <p:nvPr/>
            </p:nvSpPr>
            <p:spPr bwMode="auto">
              <a:xfrm>
                <a:off x="1536" y="1651"/>
                <a:ext cx="1344" cy="184"/>
              </a:xfrm>
              <a:prstGeom prst="rect">
                <a:avLst/>
              </a:prstGeom>
              <a:noFill/>
              <a:ln w="9525">
                <a:noFill/>
                <a:miter lim="800000"/>
                <a:headEnd type="none" w="sm" len="med"/>
                <a:tailEnd type="none" w="sm" len="med"/>
              </a:ln>
            </p:spPr>
            <p:txBody>
              <a:bodyPr>
                <a:prstTxWarp prst="textNoShape">
                  <a:avLst/>
                </a:prstTxWarp>
                <a:spAutoFit/>
              </a:bodyPr>
              <a:lstStyle/>
              <a:p>
                <a:pPr algn="ctr" eaLnBrk="1" hangingPunct="1">
                  <a:spcBef>
                    <a:spcPct val="50000"/>
                  </a:spcBef>
                </a:pPr>
                <a:r>
                  <a:rPr lang="en-US" sz="1200">
                    <a:latin typeface="Tahoma" charset="0"/>
                  </a:rPr>
                  <a:t>ACK M13</a:t>
                </a:r>
              </a:p>
            </p:txBody>
          </p:sp>
        </p:grpSp>
        <p:pic>
          <p:nvPicPr>
            <p:cNvPr id="37922" name="Picture 104" descr="router_rackPNG"/>
            <p:cNvPicPr>
              <a:picLocks noChangeAspect="1" noChangeArrowheads="1"/>
            </p:cNvPicPr>
            <p:nvPr/>
          </p:nvPicPr>
          <p:blipFill>
            <a:blip r:embed="rId3">
              <a:grayscl/>
            </a:blip>
            <a:srcRect/>
            <a:stretch>
              <a:fillRect/>
            </a:stretch>
          </p:blipFill>
          <p:spPr bwMode="auto">
            <a:xfrm>
              <a:off x="1571625" y="898525"/>
              <a:ext cx="731838" cy="838200"/>
            </a:xfrm>
            <a:prstGeom prst="rect">
              <a:avLst/>
            </a:prstGeom>
            <a:noFill/>
            <a:ln w="9525">
              <a:noFill/>
              <a:miter lim="800000"/>
              <a:headEnd/>
              <a:tailEnd/>
            </a:ln>
          </p:spPr>
        </p:pic>
        <p:pic>
          <p:nvPicPr>
            <p:cNvPr id="37923" name="Picture 105" descr="router_rackPNG"/>
            <p:cNvPicPr>
              <a:picLocks noChangeAspect="1" noChangeArrowheads="1"/>
            </p:cNvPicPr>
            <p:nvPr/>
          </p:nvPicPr>
          <p:blipFill>
            <a:blip r:embed="rId3">
              <a:grayscl/>
            </a:blip>
            <a:srcRect/>
            <a:stretch>
              <a:fillRect/>
            </a:stretch>
          </p:blipFill>
          <p:spPr bwMode="auto">
            <a:xfrm>
              <a:off x="3257550" y="885825"/>
              <a:ext cx="731838" cy="838200"/>
            </a:xfrm>
            <a:prstGeom prst="rect">
              <a:avLst/>
            </a:prstGeom>
            <a:noFill/>
            <a:ln w="9525">
              <a:noFill/>
              <a:miter lim="800000"/>
              <a:headEnd/>
              <a:tailEnd/>
            </a:ln>
          </p:spPr>
        </p:pic>
        <p:pic>
          <p:nvPicPr>
            <p:cNvPr id="37924" name="Picture 107" descr="database_stackPNG"/>
            <p:cNvPicPr>
              <a:picLocks noChangeAspect="1" noChangeArrowheads="1"/>
            </p:cNvPicPr>
            <p:nvPr/>
          </p:nvPicPr>
          <p:blipFill>
            <a:blip r:embed="rId4"/>
            <a:srcRect/>
            <a:stretch>
              <a:fillRect/>
            </a:stretch>
          </p:blipFill>
          <p:spPr bwMode="auto">
            <a:xfrm>
              <a:off x="5995988" y="1370013"/>
              <a:ext cx="557212" cy="503237"/>
            </a:xfrm>
            <a:prstGeom prst="rect">
              <a:avLst/>
            </a:prstGeom>
            <a:noFill/>
            <a:ln w="9525">
              <a:noFill/>
              <a:miter lim="800000"/>
              <a:headEnd/>
              <a:tailEnd/>
            </a:ln>
          </p:spPr>
        </p:pic>
        <p:pic>
          <p:nvPicPr>
            <p:cNvPr id="37925" name="Picture 85" descr="single_server_PNG"/>
            <p:cNvPicPr>
              <a:picLocks noChangeAspect="1" noChangeArrowheads="1"/>
            </p:cNvPicPr>
            <p:nvPr/>
          </p:nvPicPr>
          <p:blipFill>
            <a:blip r:embed="rId5"/>
            <a:srcRect/>
            <a:stretch>
              <a:fillRect/>
            </a:stretch>
          </p:blipFill>
          <p:spPr bwMode="auto">
            <a:xfrm>
              <a:off x="4724400" y="1295400"/>
              <a:ext cx="1210058" cy="565405"/>
            </a:xfrm>
            <a:prstGeom prst="rect">
              <a:avLst/>
            </a:prstGeom>
            <a:noFill/>
            <a:ln w="9525">
              <a:noFill/>
              <a:miter lim="800000"/>
              <a:headEnd/>
              <a:tailEnd/>
            </a:ln>
          </p:spPr>
        </p:pic>
        <p:pic>
          <p:nvPicPr>
            <p:cNvPr id="37926" name="Picture 36" descr="sipphone_wifi_shadowPNG"/>
            <p:cNvPicPr>
              <a:picLocks noChangeAspect="1" noChangeArrowheads="1"/>
            </p:cNvPicPr>
            <p:nvPr/>
          </p:nvPicPr>
          <p:blipFill>
            <a:blip r:embed="rId6"/>
            <a:srcRect t="44000"/>
            <a:stretch>
              <a:fillRect/>
            </a:stretch>
          </p:blipFill>
          <p:spPr bwMode="auto">
            <a:xfrm>
              <a:off x="6248396" y="1066800"/>
              <a:ext cx="1828804" cy="1024130"/>
            </a:xfrm>
            <a:prstGeom prst="rect">
              <a:avLst/>
            </a:prstGeom>
            <a:noFill/>
            <a:ln w="9525">
              <a:noFill/>
              <a:miter lim="800000"/>
              <a:headEnd/>
              <a:tailEnd/>
            </a:ln>
          </p:spPr>
        </p:pic>
      </p:grpSp>
      <p:sp>
        <p:nvSpPr>
          <p:cNvPr id="59" name="Slide Number Placeholder 58"/>
          <p:cNvSpPr>
            <a:spLocks noGrp="1"/>
          </p:cNvSpPr>
          <p:nvPr>
            <p:ph type="sldNum" sz="quarter" idx="12"/>
          </p:nvPr>
        </p:nvSpPr>
        <p:spPr/>
        <p:txBody>
          <a:bodyPr/>
          <a:lstStyle/>
          <a:p>
            <a:pPr>
              <a:defRPr/>
            </a:pPr>
            <a:fld id="{6101DB5A-F533-4C1F-8B68-C8DA4072D504}"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5913" y="182564"/>
            <a:ext cx="8455025" cy="724558"/>
          </a:xfrm>
        </p:spPr>
        <p:txBody>
          <a:bodyPr/>
          <a:lstStyle/>
          <a:p>
            <a:pPr eaLnBrk="1" hangingPunct="1"/>
            <a:r>
              <a:rPr lang="en-US" sz="3600" dirty="0" smtClean="0"/>
              <a:t>VoIP innovations: SIP </a:t>
            </a:r>
            <a:r>
              <a:rPr lang="en-US" sz="3600" dirty="0" err="1" smtClean="0"/>
              <a:t>Trunking</a:t>
            </a:r>
            <a:endParaRPr lang="en-US" sz="3600" dirty="0"/>
          </a:p>
        </p:txBody>
      </p:sp>
      <p:sp>
        <p:nvSpPr>
          <p:cNvPr id="44035" name="Rectangle 3"/>
          <p:cNvSpPr>
            <a:spLocks noGrp="1" noChangeArrowheads="1"/>
          </p:cNvSpPr>
          <p:nvPr>
            <p:ph type="body" idx="1"/>
          </p:nvPr>
        </p:nvSpPr>
        <p:spPr>
          <a:xfrm>
            <a:off x="319088" y="5106767"/>
            <a:ext cx="8455025" cy="1034206"/>
          </a:xfrm>
        </p:spPr>
        <p:txBody>
          <a:bodyPr/>
          <a:lstStyle/>
          <a:p>
            <a:pPr eaLnBrk="1" hangingPunct="1">
              <a:lnSpc>
                <a:spcPct val="90000"/>
              </a:lnSpc>
              <a:buNone/>
            </a:pPr>
            <a:r>
              <a:rPr lang="en-US" sz="2800" dirty="0"/>
              <a:t>Connecting IP PBXs directly to VoIP service providers provides significant </a:t>
            </a:r>
            <a:r>
              <a:rPr lang="en-US" sz="2800" dirty="0" smtClean="0"/>
              <a:t>advantages: </a:t>
            </a:r>
            <a:r>
              <a:rPr lang="en-US" sz="2400" dirty="0" smtClean="0"/>
              <a:t>More </a:t>
            </a:r>
            <a:r>
              <a:rPr lang="en-US" sz="2400" dirty="0"/>
              <a:t>features, less </a:t>
            </a:r>
            <a:r>
              <a:rPr lang="en-US" sz="2400" dirty="0" smtClean="0"/>
              <a:t>cost</a:t>
            </a:r>
            <a:endParaRPr lang="en-US" sz="2400" dirty="0"/>
          </a:p>
        </p:txBody>
      </p:sp>
      <p:pic>
        <p:nvPicPr>
          <p:cNvPr id="37892" name="Picture 4" descr="VOIP-connect"/>
          <p:cNvPicPr>
            <a:picLocks noChangeAspect="1" noChangeArrowheads="1"/>
          </p:cNvPicPr>
          <p:nvPr/>
        </p:nvPicPr>
        <p:blipFill>
          <a:blip r:embed="rId3"/>
          <a:srcRect/>
          <a:stretch>
            <a:fillRect/>
          </a:stretch>
        </p:blipFill>
        <p:spPr bwMode="auto">
          <a:xfrm>
            <a:off x="1298575" y="1529347"/>
            <a:ext cx="6111875" cy="2925762"/>
          </a:xfrm>
          <a:prstGeom prst="rect">
            <a:avLst/>
          </a:prstGeom>
          <a:noFill/>
          <a:ln w="9525">
            <a:noFill/>
            <a:miter lim="800000"/>
            <a:headEnd/>
            <a:tailEnd/>
          </a:ln>
        </p:spPr>
      </p:pic>
      <p:pic>
        <p:nvPicPr>
          <p:cNvPr id="5" name="Picture 4"/>
          <p:cNvPicPr>
            <a:picLocks noChangeAspect="1" noChangeArrowheads="1"/>
          </p:cNvPicPr>
          <p:nvPr/>
        </p:nvPicPr>
        <p:blipFill>
          <a:blip r:embed="rId4"/>
          <a:srcRect r="960"/>
          <a:stretch>
            <a:fillRect/>
          </a:stretch>
        </p:blipFill>
        <p:spPr bwMode="auto">
          <a:xfrm>
            <a:off x="6948293" y="984619"/>
            <a:ext cx="1941669" cy="45066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F3D54E5-FC4C-4812-9344-A5DD21F50B69}"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body" idx="4294967295"/>
          </p:nvPr>
        </p:nvSpPr>
        <p:spPr>
          <a:xfrm>
            <a:off x="273050" y="1131888"/>
            <a:ext cx="8585200" cy="5440362"/>
          </a:xfrm>
        </p:spPr>
        <p:txBody>
          <a:bodyPr/>
          <a:lstStyle/>
          <a:p>
            <a:r>
              <a:rPr lang="en-US" sz="2400" dirty="0"/>
              <a:t>SIP Connect is a interface recommendation and covers areas such as:</a:t>
            </a:r>
          </a:p>
          <a:p>
            <a:pPr lvl="1"/>
            <a:r>
              <a:rPr lang="en-US" sz="2000" dirty="0"/>
              <a:t>Use of TLS transport for SIP</a:t>
            </a:r>
          </a:p>
          <a:p>
            <a:pPr lvl="1"/>
            <a:r>
              <a:rPr lang="en-US" sz="2000" dirty="0"/>
              <a:t>Phone number representation (E.164 SIP URI or Tel URI)</a:t>
            </a:r>
          </a:p>
          <a:p>
            <a:pPr lvl="1"/>
            <a:r>
              <a:rPr lang="en-US" sz="2000" dirty="0"/>
              <a:t>Authentication (SIP Digest or TLS certificate validation)</a:t>
            </a:r>
          </a:p>
          <a:p>
            <a:pPr lvl="1"/>
            <a:r>
              <a:rPr lang="en-US" sz="2000" dirty="0"/>
              <a:t>Codec support (G.711 mu and A law)</a:t>
            </a:r>
          </a:p>
          <a:p>
            <a:pPr lvl="1"/>
            <a:r>
              <a:rPr lang="en-US" sz="2000" dirty="0"/>
              <a:t>DTMF transport (telephone events and in-band)</a:t>
            </a:r>
          </a:p>
          <a:p>
            <a:pPr lvl="1"/>
            <a:r>
              <a:rPr lang="en-US" sz="2000" dirty="0"/>
              <a:t>Identity and Privacy – use of P-Asserted-Identity and Privacy header fields</a:t>
            </a:r>
            <a:endParaRPr lang="en-US" sz="2000" dirty="0" smtClean="0"/>
          </a:p>
          <a:p>
            <a:r>
              <a:rPr lang="en-US" sz="2400" dirty="0" smtClean="0"/>
              <a:t>Version 1.0 was published in 2008.</a:t>
            </a:r>
          </a:p>
          <a:p>
            <a:r>
              <a:rPr lang="en-US" sz="2400" dirty="0" smtClean="0"/>
              <a:t>Version 1.1 has just been finished and is in the process of being approved by the SIP Forum Board of Directors</a:t>
            </a:r>
          </a:p>
          <a:p>
            <a:r>
              <a:rPr lang="en-US" sz="2400" dirty="0" smtClean="0">
                <a:hlinkClick r:id="rId2"/>
              </a:rPr>
              <a:t>http://</a:t>
            </a:r>
            <a:r>
              <a:rPr lang="en-US" sz="2400" dirty="0" err="1" smtClean="0">
                <a:hlinkClick r:id="rId2"/>
              </a:rPr>
              <a:t>www.sipforum.org/sipconnect</a:t>
            </a:r>
            <a:endParaRPr lang="en-US" sz="2400" dirty="0" smtClean="0"/>
          </a:p>
          <a:p>
            <a:endParaRPr lang="en-US" sz="2400" dirty="0"/>
          </a:p>
          <a:p>
            <a:pPr lvl="1"/>
            <a:endParaRPr lang="en-US" sz="2000" dirty="0"/>
          </a:p>
        </p:txBody>
      </p:sp>
      <p:sp>
        <p:nvSpPr>
          <p:cNvPr id="75779" name="Rectangle 3"/>
          <p:cNvSpPr>
            <a:spLocks noChangeArrowheads="1"/>
          </p:cNvSpPr>
          <p:nvPr/>
        </p:nvSpPr>
        <p:spPr bwMode="auto">
          <a:xfrm>
            <a:off x="0" y="425450"/>
            <a:ext cx="8585200" cy="614363"/>
          </a:xfrm>
          <a:prstGeom prst="rect">
            <a:avLst/>
          </a:prstGeom>
          <a:noFill/>
          <a:ln w="9525">
            <a:noFill/>
            <a:miter lim="800000"/>
            <a:headEnd/>
            <a:tailEnd/>
          </a:ln>
          <a:effectLst/>
        </p:spPr>
        <p:txBody>
          <a:bodyPr anchor="ctr">
            <a:prstTxWarp prst="textNoShape">
              <a:avLst/>
            </a:prstTxWarp>
          </a:bodyPr>
          <a:lstStyle/>
          <a:p>
            <a:r>
              <a:rPr lang="en-US" sz="3200" b="0" dirty="0">
                <a:solidFill>
                  <a:srgbClr val="005288"/>
                </a:solidFill>
              </a:rPr>
              <a:t>                        </a:t>
            </a:r>
            <a:r>
              <a:rPr lang="en-US" sz="3200" b="0" dirty="0" smtClean="0">
                <a:solidFill>
                  <a:srgbClr val="005288"/>
                </a:solidFill>
              </a:rPr>
              <a:t>         Features</a:t>
            </a:r>
            <a:endParaRPr lang="en-US" sz="2400" b="0" i="1" dirty="0">
              <a:solidFill>
                <a:srgbClr val="005288"/>
              </a:solidFill>
            </a:endParaRPr>
          </a:p>
        </p:txBody>
      </p:sp>
      <p:pic>
        <p:nvPicPr>
          <p:cNvPr id="75780" name="Picture 4" descr="SIPconnect logo"/>
          <p:cNvPicPr>
            <a:picLocks noChangeAspect="1" noChangeArrowheads="1"/>
          </p:cNvPicPr>
          <p:nvPr/>
        </p:nvPicPr>
        <p:blipFill>
          <a:blip r:embed="rId3"/>
          <a:srcRect/>
          <a:stretch>
            <a:fillRect/>
          </a:stretch>
        </p:blipFill>
        <p:spPr bwMode="auto">
          <a:xfrm>
            <a:off x="260350" y="552450"/>
            <a:ext cx="2209800" cy="419100"/>
          </a:xfrm>
          <a:prstGeom prst="rect">
            <a:avLst/>
          </a:prstGeom>
          <a:noFill/>
        </p:spPr>
      </p:pic>
      <p:sp>
        <p:nvSpPr>
          <p:cNvPr id="5" name="Slide Number Placeholder 4"/>
          <p:cNvSpPr>
            <a:spLocks noGrp="1"/>
          </p:cNvSpPr>
          <p:nvPr>
            <p:ph type="sldNum" sz="quarter" idx="12"/>
          </p:nvPr>
        </p:nvSpPr>
        <p:spPr/>
        <p:txBody>
          <a:bodyPr/>
          <a:lstStyle/>
          <a:p>
            <a:pPr>
              <a:defRPr/>
            </a:pPr>
            <a:fld id="{4F3D54E5-FC4C-4812-9344-A5DD21F50B69}" type="slidenum">
              <a:rPr lang="en-US" smtClean="0"/>
              <a:pPr>
                <a:defRPr/>
              </a:pPr>
              <a:t>45</a:t>
            </a:fld>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27643"/>
          </a:xfrm>
        </p:spPr>
        <p:txBody>
          <a:bodyPr/>
          <a:lstStyle/>
          <a:p>
            <a:pPr eaLnBrk="1" hangingPunct="1"/>
            <a:r>
              <a:rPr lang="en-US" sz="3600" dirty="0" smtClean="0"/>
              <a:t>Voice </a:t>
            </a:r>
            <a:r>
              <a:rPr lang="en-US" sz="3600" dirty="0"/>
              <a:t>Processing Steps</a:t>
            </a:r>
          </a:p>
        </p:txBody>
      </p:sp>
      <p:sp>
        <p:nvSpPr>
          <p:cNvPr id="35843" name="Rectangle 3"/>
          <p:cNvSpPr>
            <a:spLocks noGrp="1" noChangeArrowheads="1"/>
          </p:cNvSpPr>
          <p:nvPr>
            <p:ph type="body" idx="1"/>
          </p:nvPr>
        </p:nvSpPr>
        <p:spPr>
          <a:xfrm>
            <a:off x="685800" y="1295400"/>
            <a:ext cx="7772400" cy="5108575"/>
          </a:xfrm>
        </p:spPr>
        <p:txBody>
          <a:bodyPr/>
          <a:lstStyle/>
          <a:p>
            <a:pPr marL="533400" indent="-533400" eaLnBrk="1" hangingPunct="1">
              <a:lnSpc>
                <a:spcPct val="90000"/>
              </a:lnSpc>
              <a:buFontTx/>
              <a:buAutoNum type="arabicPeriod"/>
            </a:pPr>
            <a:r>
              <a:rPr lang="en-US" sz="2000"/>
              <a:t>Coding (Codec)</a:t>
            </a:r>
          </a:p>
          <a:p>
            <a:pPr marL="914400" lvl="1" indent="-457200" eaLnBrk="1" hangingPunct="1">
              <a:lnSpc>
                <a:spcPct val="90000"/>
              </a:lnSpc>
            </a:pPr>
            <a:r>
              <a:rPr lang="en-US" sz="1800"/>
              <a:t>A/D conversion - How many bits per sample?</a:t>
            </a:r>
          </a:p>
          <a:p>
            <a:pPr marL="914400" lvl="1" indent="-457200" eaLnBrk="1" hangingPunct="1">
              <a:lnSpc>
                <a:spcPct val="90000"/>
              </a:lnSpc>
            </a:pPr>
            <a:r>
              <a:rPr lang="en-US" sz="1800"/>
              <a:t>Low Pass Filtering - What is the frequency spectrum?</a:t>
            </a:r>
          </a:p>
          <a:p>
            <a:pPr marL="914400" lvl="1" indent="-457200" eaLnBrk="1" hangingPunct="1">
              <a:lnSpc>
                <a:spcPct val="90000"/>
              </a:lnSpc>
            </a:pPr>
            <a:r>
              <a:rPr lang="en-US" sz="1800"/>
              <a:t>Sampling - How often do you sample?</a:t>
            </a:r>
          </a:p>
          <a:p>
            <a:pPr marL="533400" indent="-533400" eaLnBrk="1" hangingPunct="1">
              <a:lnSpc>
                <a:spcPct val="90000"/>
              </a:lnSpc>
              <a:buFontTx/>
              <a:buAutoNum type="arabicPeriod"/>
            </a:pPr>
            <a:r>
              <a:rPr lang="en-US" sz="2000"/>
              <a:t>Packetization</a:t>
            </a:r>
          </a:p>
          <a:p>
            <a:pPr marL="914400" lvl="1" indent="-457200" eaLnBrk="1" hangingPunct="1">
              <a:lnSpc>
                <a:spcPct val="90000"/>
              </a:lnSpc>
            </a:pPr>
            <a:r>
              <a:rPr lang="en-US" sz="1800"/>
              <a:t>How many samples do you carry in a datagram?</a:t>
            </a:r>
          </a:p>
          <a:p>
            <a:pPr marL="914400" lvl="1" indent="-457200" eaLnBrk="1" hangingPunct="1">
              <a:lnSpc>
                <a:spcPct val="90000"/>
              </a:lnSpc>
            </a:pPr>
            <a:r>
              <a:rPr lang="en-US" sz="1800"/>
              <a:t>Add Real-time Transport Protocol (RTP) header</a:t>
            </a:r>
          </a:p>
          <a:p>
            <a:pPr marL="533400" indent="-533400" eaLnBrk="1" hangingPunct="1">
              <a:lnSpc>
                <a:spcPct val="90000"/>
              </a:lnSpc>
              <a:buFontTx/>
              <a:buAutoNum type="arabicPeriod"/>
            </a:pPr>
            <a:r>
              <a:rPr lang="en-US" sz="2000"/>
              <a:t>Transport over Internet</a:t>
            </a:r>
          </a:p>
          <a:p>
            <a:pPr marL="914400" lvl="1" indent="-457200" eaLnBrk="1" hangingPunct="1">
              <a:lnSpc>
                <a:spcPct val="90000"/>
              </a:lnSpc>
            </a:pPr>
            <a:r>
              <a:rPr lang="en-US" sz="1800"/>
              <a:t>User Datagram Protocol (UDP)</a:t>
            </a:r>
          </a:p>
          <a:p>
            <a:pPr marL="533400" indent="-533400" eaLnBrk="1" hangingPunct="1">
              <a:lnSpc>
                <a:spcPct val="90000"/>
              </a:lnSpc>
              <a:buFontTx/>
              <a:buAutoNum type="arabicPeriod"/>
            </a:pPr>
            <a:r>
              <a:rPr lang="en-US" sz="2000"/>
              <a:t>Depacketization</a:t>
            </a:r>
          </a:p>
          <a:p>
            <a:pPr marL="914400" lvl="1" indent="-457200" eaLnBrk="1" hangingPunct="1">
              <a:lnSpc>
                <a:spcPct val="90000"/>
              </a:lnSpc>
            </a:pPr>
            <a:r>
              <a:rPr lang="en-US" sz="1800"/>
              <a:t>Remove RTP header</a:t>
            </a:r>
          </a:p>
          <a:p>
            <a:pPr marL="533400" indent="-533400" eaLnBrk="1" hangingPunct="1">
              <a:lnSpc>
                <a:spcPct val="90000"/>
              </a:lnSpc>
              <a:buFontTx/>
              <a:buAutoNum type="arabicPeriod"/>
            </a:pPr>
            <a:r>
              <a:rPr lang="en-US" sz="2000"/>
              <a:t>Buffering - How long do you hold samples before beginning playback?</a:t>
            </a:r>
          </a:p>
          <a:p>
            <a:pPr marL="533400" indent="-533400" eaLnBrk="1" hangingPunct="1">
              <a:lnSpc>
                <a:spcPct val="90000"/>
              </a:lnSpc>
              <a:buFontTx/>
              <a:buAutoNum type="arabicPeriod"/>
            </a:pPr>
            <a:r>
              <a:rPr lang="en-US" sz="2000"/>
              <a:t>Decoding (Codec) D/A conversion</a:t>
            </a:r>
          </a:p>
          <a:p>
            <a:pPr marL="533400" indent="-533400" eaLnBrk="1" hangingPunct="1">
              <a:lnSpc>
                <a:spcPct val="90000"/>
              </a:lnSpc>
              <a:buFontTx/>
              <a:buAutoNum type="arabicPeriod"/>
            </a:pPr>
            <a:r>
              <a:rPr lang="en-US" sz="2000"/>
              <a:t>Playback</a:t>
            </a:r>
          </a:p>
          <a:p>
            <a:pPr marL="533400" indent="-533400" eaLnBrk="1" hangingPunct="1">
              <a:lnSpc>
                <a:spcPct val="90000"/>
              </a:lnSpc>
            </a:pPr>
            <a:endParaRPr lang="en-US" sz="200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84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84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447502"/>
          </a:xfrm>
        </p:spPr>
        <p:txBody>
          <a:bodyPr/>
          <a:lstStyle/>
          <a:p>
            <a:pPr eaLnBrk="1" hangingPunct="1"/>
            <a:r>
              <a:rPr lang="en-US" sz="3600" dirty="0" smtClean="0"/>
              <a:t>Voice and video delays for RTC</a:t>
            </a:r>
            <a:endParaRPr lang="en-US" sz="3600" dirty="0"/>
          </a:p>
        </p:txBody>
      </p:sp>
      <p:sp>
        <p:nvSpPr>
          <p:cNvPr id="38915" name="Rectangle 3"/>
          <p:cNvSpPr>
            <a:spLocks noGrp="1" noChangeArrowheads="1"/>
          </p:cNvSpPr>
          <p:nvPr>
            <p:ph type="body" idx="1"/>
          </p:nvPr>
        </p:nvSpPr>
        <p:spPr>
          <a:xfrm>
            <a:off x="685800" y="934350"/>
            <a:ext cx="7772400" cy="5203825"/>
          </a:xfrm>
        </p:spPr>
        <p:txBody>
          <a:bodyPr/>
          <a:lstStyle/>
          <a:p>
            <a:pPr eaLnBrk="1" hangingPunct="1"/>
            <a:r>
              <a:rPr lang="en-US" sz="2400" dirty="0"/>
              <a:t>For interactive communications, end to end delay needs to be less than 150ms</a:t>
            </a:r>
          </a:p>
          <a:p>
            <a:pPr eaLnBrk="1" hangingPunct="1"/>
            <a:r>
              <a:rPr lang="en-US" sz="2400" dirty="0"/>
              <a:t>Many sources of delay</a:t>
            </a:r>
          </a:p>
          <a:p>
            <a:pPr eaLnBrk="1" hangingPunct="1"/>
            <a:r>
              <a:rPr lang="en-US" sz="2400" dirty="0"/>
              <a:t>Codec delay</a:t>
            </a:r>
          </a:p>
          <a:p>
            <a:pPr lvl="1" eaLnBrk="1" hangingPunct="1"/>
            <a:r>
              <a:rPr lang="en-US" sz="2000" dirty="0"/>
              <a:t>At least one sampling or frame interval</a:t>
            </a:r>
            <a:endParaRPr lang="en-US" sz="2000" dirty="0" smtClean="0"/>
          </a:p>
          <a:p>
            <a:pPr eaLnBrk="1" hangingPunct="1"/>
            <a:r>
              <a:rPr lang="en-US" sz="2400" dirty="0" smtClean="0"/>
              <a:t>Audio </a:t>
            </a:r>
            <a:r>
              <a:rPr lang="en-US" sz="2400" dirty="0" err="1" smtClean="0"/>
              <a:t>packetization</a:t>
            </a:r>
            <a:r>
              <a:rPr lang="en-US" sz="2400" dirty="0" smtClean="0"/>
              <a:t> </a:t>
            </a:r>
            <a:r>
              <a:rPr lang="en-US" sz="2400" dirty="0"/>
              <a:t>delay</a:t>
            </a:r>
          </a:p>
          <a:p>
            <a:pPr lvl="1" eaLnBrk="1" hangingPunct="1"/>
            <a:r>
              <a:rPr lang="en-US" sz="2000" dirty="0"/>
              <a:t>At least one packet interval</a:t>
            </a:r>
          </a:p>
          <a:p>
            <a:pPr lvl="1" eaLnBrk="1" hangingPunct="1"/>
            <a:r>
              <a:rPr lang="en-US" sz="2000" dirty="0"/>
              <a:t>Typically 20ms </a:t>
            </a:r>
          </a:p>
          <a:p>
            <a:pPr eaLnBrk="1" hangingPunct="1"/>
            <a:r>
              <a:rPr lang="en-US" sz="2400" dirty="0"/>
              <a:t>Transport delay</a:t>
            </a:r>
          </a:p>
          <a:p>
            <a:pPr lvl="1" eaLnBrk="1" hangingPunct="1"/>
            <a:r>
              <a:rPr lang="en-US" sz="2000" dirty="0"/>
              <a:t>Due to router buffering and forwarding</a:t>
            </a:r>
          </a:p>
          <a:p>
            <a:pPr eaLnBrk="1" hangingPunct="1"/>
            <a:r>
              <a:rPr lang="en-US" sz="2400" dirty="0"/>
              <a:t>Buffering delay</a:t>
            </a:r>
          </a:p>
          <a:p>
            <a:pPr lvl="1" eaLnBrk="1" hangingPunct="1"/>
            <a:r>
              <a:rPr lang="en-US" sz="2000" dirty="0"/>
              <a:t>Delay introduced at receiver to deal with </a:t>
            </a:r>
            <a:r>
              <a:rPr lang="en-US" sz="2000" dirty="0" smtClean="0"/>
              <a:t>jitter</a:t>
            </a:r>
          </a:p>
          <a:p>
            <a:pPr eaLnBrk="1" hangingPunct="1"/>
            <a:r>
              <a:rPr lang="en-US" sz="2400" dirty="0" smtClean="0"/>
              <a:t>Lip synchronization requires similar delays for video</a:t>
            </a:r>
          </a:p>
          <a:p>
            <a:pPr lvl="1" eaLnBrk="1" hangingPunct="1"/>
            <a:endParaRPr lang="en-US" sz="2000" dirty="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91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5">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a:srcRect/>
          <a:stretch>
            <a:fillRect/>
          </a:stretch>
        </p:blipFill>
        <p:spPr bwMode="auto">
          <a:xfrm>
            <a:off x="3810000" y="5257800"/>
            <a:ext cx="2032000" cy="1130300"/>
          </a:xfrm>
          <a:prstGeom prst="rect">
            <a:avLst/>
          </a:prstGeom>
          <a:noFill/>
          <a:ln w="9525">
            <a:noFill/>
            <a:miter lim="800000"/>
            <a:headEnd/>
            <a:tailEnd/>
          </a:ln>
        </p:spPr>
      </p:pic>
      <p:sp>
        <p:nvSpPr>
          <p:cNvPr id="22531" name="Rectangle 2"/>
          <p:cNvSpPr>
            <a:spLocks noGrp="1" noChangeArrowheads="1"/>
          </p:cNvSpPr>
          <p:nvPr>
            <p:ph type="title"/>
          </p:nvPr>
        </p:nvSpPr>
        <p:spPr>
          <a:xfrm>
            <a:off x="457200" y="274638"/>
            <a:ext cx="8229600" cy="453728"/>
          </a:xfrm>
        </p:spPr>
        <p:txBody>
          <a:bodyPr/>
          <a:lstStyle/>
          <a:p>
            <a:pPr eaLnBrk="1" hangingPunct="1"/>
            <a:r>
              <a:rPr lang="en-US" sz="3600" dirty="0"/>
              <a:t>Delay &amp; Packet Loss Sources</a:t>
            </a:r>
          </a:p>
        </p:txBody>
      </p:sp>
      <p:sp>
        <p:nvSpPr>
          <p:cNvPr id="22532" name="Text Box 5"/>
          <p:cNvSpPr txBox="1">
            <a:spLocks noChangeArrowheads="1"/>
          </p:cNvSpPr>
          <p:nvPr/>
        </p:nvSpPr>
        <p:spPr bwMode="auto">
          <a:xfrm>
            <a:off x="728663" y="6248400"/>
            <a:ext cx="7685087" cy="304800"/>
          </a:xfrm>
          <a:prstGeom prst="rect">
            <a:avLst/>
          </a:prstGeom>
          <a:noFill/>
          <a:ln w="9525">
            <a:noFill/>
            <a:miter lim="800000"/>
            <a:headEnd/>
            <a:tailEnd/>
          </a:ln>
        </p:spPr>
        <p:txBody>
          <a:bodyPr wrap="none">
            <a:prstTxWarp prst="textNoShape">
              <a:avLst/>
            </a:prstTxWarp>
            <a:spAutoFit/>
          </a:bodyPr>
          <a:lstStyle/>
          <a:p>
            <a:r>
              <a:rPr lang="en-US" sz="1400"/>
              <a:t>http://portal.etsi.org/stq/workshop2003/presentations2003/06HenrikAstromPresentation%20.pdf</a:t>
            </a:r>
          </a:p>
        </p:txBody>
      </p:sp>
      <p:pic>
        <p:nvPicPr>
          <p:cNvPr id="22533" name="Picture 4"/>
          <p:cNvPicPr>
            <a:picLocks noChangeAspect="1" noChangeArrowheads="1"/>
          </p:cNvPicPr>
          <p:nvPr/>
        </p:nvPicPr>
        <p:blipFill>
          <a:blip r:embed="rId4"/>
          <a:srcRect/>
          <a:stretch>
            <a:fillRect/>
          </a:stretch>
        </p:blipFill>
        <p:spPr bwMode="auto">
          <a:xfrm>
            <a:off x="457200" y="1382713"/>
            <a:ext cx="8305800" cy="42560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F3D54E5-FC4C-4812-9344-A5DD21F50B69}"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93313"/>
            <a:ext cx="8229600" cy="547108"/>
          </a:xfrm>
        </p:spPr>
        <p:txBody>
          <a:bodyPr/>
          <a:lstStyle/>
          <a:p>
            <a:pPr eaLnBrk="1" hangingPunct="1"/>
            <a:r>
              <a:rPr lang="en-US" sz="3600" dirty="0"/>
              <a:t>Audio Impairments</a:t>
            </a:r>
          </a:p>
        </p:txBody>
      </p:sp>
      <p:sp>
        <p:nvSpPr>
          <p:cNvPr id="37891" name="Rectangle 3"/>
          <p:cNvSpPr>
            <a:spLocks noGrp="1" noChangeArrowheads="1"/>
          </p:cNvSpPr>
          <p:nvPr>
            <p:ph type="body" idx="1"/>
          </p:nvPr>
        </p:nvSpPr>
        <p:spPr>
          <a:xfrm>
            <a:off x="685800" y="1295400"/>
            <a:ext cx="7772400" cy="5568950"/>
          </a:xfrm>
        </p:spPr>
        <p:txBody>
          <a:bodyPr/>
          <a:lstStyle/>
          <a:p>
            <a:pPr eaLnBrk="1" hangingPunct="1">
              <a:lnSpc>
                <a:spcPct val="90000"/>
              </a:lnSpc>
            </a:pPr>
            <a:r>
              <a:rPr lang="en-US" sz="2800" dirty="0" smtClean="0"/>
              <a:t>Clipping</a:t>
            </a:r>
          </a:p>
          <a:p>
            <a:pPr lvl="1" eaLnBrk="1" hangingPunct="1">
              <a:lnSpc>
                <a:spcPct val="90000"/>
              </a:lnSpc>
            </a:pPr>
            <a:r>
              <a:rPr lang="en-US" sz="2400" dirty="0" smtClean="0"/>
              <a:t>Due </a:t>
            </a:r>
            <a:r>
              <a:rPr lang="en-US" sz="2400" dirty="0"/>
              <a:t>to incorrect level control during A/D</a:t>
            </a:r>
          </a:p>
          <a:p>
            <a:pPr lvl="1" eaLnBrk="1" hangingPunct="1">
              <a:lnSpc>
                <a:spcPct val="90000"/>
              </a:lnSpc>
            </a:pPr>
            <a:r>
              <a:rPr lang="en-US" sz="2400" dirty="0"/>
              <a:t>Can be due to microphone levels - good software adjusts automatically (AGC)</a:t>
            </a:r>
          </a:p>
          <a:p>
            <a:pPr eaLnBrk="1" hangingPunct="1">
              <a:lnSpc>
                <a:spcPct val="90000"/>
              </a:lnSpc>
            </a:pPr>
            <a:r>
              <a:rPr lang="en-US" sz="2800" dirty="0"/>
              <a:t>“</a:t>
            </a:r>
            <a:r>
              <a:rPr lang="en-US" sz="2800" dirty="0" err="1"/>
              <a:t>Tinnyness</a:t>
            </a:r>
            <a:r>
              <a:rPr lang="en-US" sz="2800" dirty="0"/>
              <a:t>”</a:t>
            </a:r>
          </a:p>
          <a:p>
            <a:pPr lvl="1" eaLnBrk="1" hangingPunct="1">
              <a:lnSpc>
                <a:spcPct val="90000"/>
              </a:lnSpc>
            </a:pPr>
            <a:r>
              <a:rPr lang="en-US" sz="2400" dirty="0"/>
              <a:t>Band-limited signals</a:t>
            </a:r>
          </a:p>
          <a:p>
            <a:pPr lvl="1" eaLnBrk="1" hangingPunct="1">
              <a:lnSpc>
                <a:spcPct val="90000"/>
              </a:lnSpc>
            </a:pPr>
            <a:r>
              <a:rPr lang="en-US" sz="2400" dirty="0"/>
              <a:t>Due to low pass filtering and/or sampling rate</a:t>
            </a:r>
          </a:p>
          <a:p>
            <a:pPr eaLnBrk="1" hangingPunct="1">
              <a:lnSpc>
                <a:spcPct val="90000"/>
              </a:lnSpc>
            </a:pPr>
            <a:r>
              <a:rPr lang="en-US" sz="2800" dirty="0"/>
              <a:t>Breakup</a:t>
            </a:r>
          </a:p>
          <a:p>
            <a:pPr lvl="1" eaLnBrk="1" hangingPunct="1">
              <a:lnSpc>
                <a:spcPct val="90000"/>
              </a:lnSpc>
            </a:pPr>
            <a:r>
              <a:rPr lang="en-US" sz="2400" dirty="0"/>
              <a:t>Packet</a:t>
            </a:r>
            <a:r>
              <a:rPr lang="en-US" sz="2400" dirty="0" smtClean="0"/>
              <a:t> burst loss</a:t>
            </a:r>
          </a:p>
          <a:p>
            <a:pPr lvl="2" eaLnBrk="1" hangingPunct="1">
              <a:lnSpc>
                <a:spcPct val="90000"/>
              </a:lnSpc>
            </a:pPr>
            <a:r>
              <a:rPr lang="en-US" sz="2000" dirty="0" smtClean="0"/>
              <a:t>Packets discarded </a:t>
            </a:r>
            <a:r>
              <a:rPr lang="en-US" sz="2000" dirty="0"/>
              <a:t>by routers in the </a:t>
            </a:r>
            <a:r>
              <a:rPr lang="en-US" sz="2000" dirty="0" smtClean="0"/>
              <a:t>Internet, wireless</a:t>
            </a:r>
          </a:p>
          <a:p>
            <a:pPr lvl="1" eaLnBrk="1" hangingPunct="1">
              <a:lnSpc>
                <a:spcPct val="90000"/>
              </a:lnSpc>
            </a:pPr>
            <a:r>
              <a:rPr lang="en-US" sz="2400" dirty="0"/>
              <a:t>Packet discard</a:t>
            </a:r>
          </a:p>
          <a:p>
            <a:pPr lvl="2" eaLnBrk="1" hangingPunct="1">
              <a:lnSpc>
                <a:spcPct val="90000"/>
              </a:lnSpc>
            </a:pPr>
            <a:r>
              <a:rPr lang="en-US" sz="2000" dirty="0"/>
              <a:t>Discarded by receiver due to out of order or late arrival of packets</a:t>
            </a:r>
          </a:p>
          <a:p>
            <a:pPr eaLnBrk="1" hangingPunct="1">
              <a:lnSpc>
                <a:spcPct val="90000"/>
              </a:lnSpc>
              <a:buNone/>
            </a:pPr>
            <a:endParaRPr lang="en-US" sz="2800" dirty="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89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89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89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4638"/>
            <a:ext cx="8229600" cy="642584"/>
          </a:xfrm>
        </p:spPr>
        <p:txBody>
          <a:bodyPr/>
          <a:lstStyle/>
          <a:p>
            <a:r>
              <a:rPr lang="en-US" sz="2800" dirty="0" smtClean="0">
                <a:ea typeface="ＭＳ Ｐゴシック"/>
                <a:cs typeface="ＭＳ Ｐゴシック"/>
              </a:rPr>
              <a:t>SIP on the iPhone</a:t>
            </a:r>
          </a:p>
        </p:txBody>
      </p:sp>
      <p:pic>
        <p:nvPicPr>
          <p:cNvPr id="27650" name="Content Placeholder 4" descr="SteveJobs.png"/>
          <p:cNvPicPr>
            <a:picLocks noGrp="1" noChangeAspect="1"/>
          </p:cNvPicPr>
          <p:nvPr>
            <p:ph idx="1"/>
          </p:nvPr>
        </p:nvPicPr>
        <p:blipFill>
          <a:blip r:embed="rId3"/>
          <a:srcRect l="-10658" r="-10658"/>
          <a:stretch>
            <a:fillRect/>
          </a:stretch>
        </p:blipFill>
        <p:spPr>
          <a:xfrm>
            <a:off x="457200" y="1049832"/>
            <a:ext cx="8229600" cy="4525963"/>
          </a:xfrm>
        </p:spPr>
      </p:pic>
      <p:sp>
        <p:nvSpPr>
          <p:cNvPr id="4" name="Slide Number Placeholder 3"/>
          <p:cNvSpPr>
            <a:spLocks noGrp="1"/>
          </p:cNvSpPr>
          <p:nvPr>
            <p:ph type="sldNum" sz="quarter" idx="12"/>
          </p:nvPr>
        </p:nvSpPr>
        <p:spPr/>
        <p:txBody>
          <a:bodyPr/>
          <a:lstStyle/>
          <a:p>
            <a:pPr>
              <a:defRPr/>
            </a:pPr>
            <a:fld id="{8F9F73D0-2574-449E-8297-CA6807F58905}" type="slidenum">
              <a:rPr lang="en-US" smtClean="0"/>
              <a:pPr>
                <a:defRPr/>
              </a:pPr>
              <a:t>5</a:t>
            </a:fld>
            <a:endParaRPr lang="en-US"/>
          </a:p>
        </p:txBody>
      </p:sp>
      <p:sp>
        <p:nvSpPr>
          <p:cNvPr id="6" name="TextBox 5"/>
          <p:cNvSpPr txBox="1"/>
          <p:nvPr/>
        </p:nvSpPr>
        <p:spPr>
          <a:xfrm>
            <a:off x="1608667" y="5856111"/>
            <a:ext cx="5990166" cy="461665"/>
          </a:xfrm>
          <a:prstGeom prst="rect">
            <a:avLst/>
          </a:prstGeom>
          <a:noFill/>
        </p:spPr>
        <p:txBody>
          <a:bodyPr wrap="square" rtlCol="0">
            <a:spAutoFit/>
          </a:bodyPr>
          <a:lstStyle/>
          <a:p>
            <a:pPr algn="ctr"/>
            <a:r>
              <a:rPr lang="en-US" dirty="0" smtClean="0"/>
              <a:t>IETF standards discussed in this tutorial</a:t>
            </a:r>
            <a:endParaRPr lang="en-US" dirty="0"/>
          </a:p>
        </p:txBody>
      </p:sp>
      <p:grpSp>
        <p:nvGrpSpPr>
          <p:cNvPr id="9" name="Group 8"/>
          <p:cNvGrpSpPr/>
          <p:nvPr/>
        </p:nvGrpSpPr>
        <p:grpSpPr>
          <a:xfrm>
            <a:off x="4635504" y="2455333"/>
            <a:ext cx="1291167" cy="3400777"/>
            <a:chOff x="4635504" y="2455333"/>
            <a:chExt cx="1291167" cy="3400777"/>
          </a:xfrm>
        </p:grpSpPr>
        <p:sp>
          <p:nvSpPr>
            <p:cNvPr id="5" name="Oval 4"/>
            <p:cNvSpPr/>
            <p:nvPr/>
          </p:nvSpPr>
          <p:spPr>
            <a:xfrm>
              <a:off x="4635504" y="2455333"/>
              <a:ext cx="1291167" cy="2977445"/>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Arrow Connector 7"/>
            <p:cNvCxnSpPr>
              <a:stCxn id="5" idx="4"/>
            </p:cNvCxnSpPr>
            <p:nvPr/>
          </p:nvCxnSpPr>
          <p:spPr>
            <a:xfrm rot="5400000">
              <a:off x="5067656" y="5642678"/>
              <a:ext cx="423333" cy="35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729111" y="1686278"/>
            <a:ext cx="1580437" cy="769055"/>
            <a:chOff x="5729111" y="1686278"/>
            <a:chExt cx="1580437" cy="769055"/>
          </a:xfrm>
        </p:grpSpPr>
        <p:sp>
          <p:nvSpPr>
            <p:cNvPr id="10" name="Right Brace 9"/>
            <p:cNvSpPr/>
            <p:nvPr/>
          </p:nvSpPr>
          <p:spPr>
            <a:xfrm>
              <a:off x="5729111" y="1686278"/>
              <a:ext cx="197560" cy="769055"/>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5926659" y="1831057"/>
              <a:ext cx="1382889" cy="461665"/>
            </a:xfrm>
            <a:prstGeom prst="rect">
              <a:avLst/>
            </a:prstGeom>
            <a:noFill/>
          </p:spPr>
          <p:txBody>
            <a:bodyPr wrap="square" rtlCol="0">
              <a:spAutoFit/>
            </a:bodyPr>
            <a:lstStyle/>
            <a:p>
              <a:r>
                <a:rPr lang="en-US" dirty="0" smtClean="0">
                  <a:solidFill>
                    <a:srgbClr val="FF0000"/>
                  </a:solidFill>
                </a:rPr>
                <a:t>Codecs</a:t>
              </a:r>
              <a:endParaRPr lang="en-US" dirty="0">
                <a:solidFill>
                  <a:srgbClr val="FF0000"/>
                </a:solidFil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274638"/>
            <a:ext cx="8229600" cy="497305"/>
          </a:xfrm>
        </p:spPr>
        <p:txBody>
          <a:bodyPr/>
          <a:lstStyle/>
          <a:p>
            <a:pPr eaLnBrk="1" hangingPunct="1"/>
            <a:r>
              <a:rPr lang="en-US" sz="3600" dirty="0"/>
              <a:t>PSTN </a:t>
            </a:r>
            <a:r>
              <a:rPr lang="en-US" sz="3600" dirty="0" smtClean="0"/>
              <a:t>Codecs used in VoIP</a:t>
            </a:r>
            <a:endParaRPr lang="en-US" sz="3600" dirty="0"/>
          </a:p>
        </p:txBody>
      </p:sp>
      <p:sp>
        <p:nvSpPr>
          <p:cNvPr id="172035" name="Rectangle 3"/>
          <p:cNvSpPr>
            <a:spLocks noGrp="1" noChangeArrowheads="1"/>
          </p:cNvSpPr>
          <p:nvPr>
            <p:ph type="body" idx="1"/>
          </p:nvPr>
        </p:nvSpPr>
        <p:spPr>
          <a:xfrm>
            <a:off x="685800" y="937938"/>
            <a:ext cx="7772400" cy="5522913"/>
          </a:xfrm>
        </p:spPr>
        <p:txBody>
          <a:bodyPr/>
          <a:lstStyle/>
          <a:p>
            <a:pPr eaLnBrk="1" hangingPunct="1">
              <a:lnSpc>
                <a:spcPct val="90000"/>
              </a:lnSpc>
            </a:pPr>
            <a:r>
              <a:rPr lang="en-US" dirty="0"/>
              <a:t>Standardized by ITU</a:t>
            </a:r>
          </a:p>
          <a:p>
            <a:pPr eaLnBrk="1" hangingPunct="1">
              <a:lnSpc>
                <a:spcPct val="90000"/>
              </a:lnSpc>
            </a:pPr>
            <a:r>
              <a:rPr lang="en-US" dirty="0"/>
              <a:t>Lots of IPR</a:t>
            </a:r>
          </a:p>
          <a:p>
            <a:pPr eaLnBrk="1" hangingPunct="1">
              <a:lnSpc>
                <a:spcPct val="90000"/>
              </a:lnSpc>
            </a:pPr>
            <a:r>
              <a:rPr lang="en-US" dirty="0"/>
              <a:t>Designed for circuit-switched networks where packet loss is not present</a:t>
            </a:r>
          </a:p>
          <a:p>
            <a:pPr eaLnBrk="1" hangingPunct="1">
              <a:lnSpc>
                <a:spcPct val="90000"/>
              </a:lnSpc>
            </a:pPr>
            <a:r>
              <a:rPr lang="en-US" dirty="0"/>
              <a:t>Designated G.7xx</a:t>
            </a:r>
          </a:p>
          <a:p>
            <a:pPr eaLnBrk="1" hangingPunct="1">
              <a:lnSpc>
                <a:spcPct val="90000"/>
              </a:lnSpc>
            </a:pPr>
            <a:r>
              <a:rPr lang="en-US" dirty="0"/>
              <a:t>Examples</a:t>
            </a:r>
          </a:p>
          <a:p>
            <a:pPr lvl="1" eaLnBrk="1" hangingPunct="1">
              <a:lnSpc>
                <a:spcPct val="90000"/>
              </a:lnSpc>
            </a:pPr>
            <a:r>
              <a:rPr lang="en-US" dirty="0"/>
              <a:t>G.</a:t>
            </a:r>
            <a:r>
              <a:rPr lang="en-US" dirty="0" smtClean="0"/>
              <a:t>711 (PCM)</a:t>
            </a:r>
          </a:p>
          <a:p>
            <a:pPr lvl="1" eaLnBrk="1" hangingPunct="1">
              <a:lnSpc>
                <a:spcPct val="90000"/>
              </a:lnSpc>
            </a:pPr>
            <a:r>
              <a:rPr lang="en-US" dirty="0"/>
              <a:t>G.729A</a:t>
            </a:r>
          </a:p>
          <a:p>
            <a:pPr lvl="1" eaLnBrk="1" hangingPunct="1">
              <a:lnSpc>
                <a:spcPct val="90000"/>
              </a:lnSpc>
            </a:pPr>
            <a:r>
              <a:rPr lang="en-US" dirty="0"/>
              <a:t>G.723</a:t>
            </a:r>
          </a:p>
          <a:p>
            <a:pPr eaLnBrk="1" hangingPunct="1">
              <a:lnSpc>
                <a:spcPct val="90000"/>
              </a:lnSpc>
            </a:pPr>
            <a:r>
              <a:rPr lang="en-US" dirty="0"/>
              <a:t>Mobile phones</a:t>
            </a:r>
          </a:p>
          <a:p>
            <a:pPr lvl="1" eaLnBrk="1" hangingPunct="1">
              <a:lnSpc>
                <a:spcPct val="90000"/>
              </a:lnSpc>
            </a:pPr>
            <a:r>
              <a:rPr lang="en-US" dirty="0"/>
              <a:t>GSM</a:t>
            </a: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0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203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203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203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203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035">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2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Audio Codec Approaches</a:t>
            </a:r>
          </a:p>
        </p:txBody>
      </p:sp>
      <p:sp>
        <p:nvSpPr>
          <p:cNvPr id="36867" name="Rectangle 3"/>
          <p:cNvSpPr>
            <a:spLocks noGrp="1" noChangeArrowheads="1"/>
          </p:cNvSpPr>
          <p:nvPr>
            <p:ph type="body" idx="1"/>
          </p:nvPr>
        </p:nvSpPr>
        <p:spPr>
          <a:xfrm>
            <a:off x="685800" y="1295400"/>
            <a:ext cx="7772400" cy="5146675"/>
          </a:xfrm>
        </p:spPr>
        <p:txBody>
          <a:bodyPr/>
          <a:lstStyle/>
          <a:p>
            <a:pPr eaLnBrk="1" hangingPunct="1"/>
            <a:r>
              <a:rPr lang="en-US" sz="2400"/>
              <a:t>Simple sampling - PCM - Pulse Coded Modulation</a:t>
            </a:r>
          </a:p>
          <a:p>
            <a:pPr lvl="1" eaLnBrk="1" hangingPunct="1"/>
            <a:r>
              <a:rPr lang="en-US" sz="2000"/>
              <a:t>8 bits per sample, 8000 Hz sampling</a:t>
            </a:r>
          </a:p>
          <a:p>
            <a:pPr lvl="1" eaLnBrk="1" hangingPunct="1"/>
            <a:r>
              <a:rPr lang="en-US" sz="2000"/>
              <a:t>64kb/s</a:t>
            </a:r>
          </a:p>
          <a:p>
            <a:pPr lvl="1" eaLnBrk="1" hangingPunct="1"/>
            <a:r>
              <a:rPr lang="en-US" sz="2000"/>
              <a:t>Uses non-linear filtering (companding) to expand dynamic range</a:t>
            </a:r>
          </a:p>
          <a:p>
            <a:pPr lvl="1" eaLnBrk="1" hangingPunct="1"/>
            <a:r>
              <a:rPr lang="en-US" sz="2000"/>
              <a:t>Known as G.711 with two companding algorithms</a:t>
            </a:r>
          </a:p>
          <a:p>
            <a:pPr lvl="2" eaLnBrk="1" hangingPunct="1"/>
            <a:r>
              <a:rPr lang="en-US" sz="1800">
                <a:sym typeface="Symbol" charset="2"/>
              </a:rPr>
              <a:t></a:t>
            </a:r>
            <a:r>
              <a:rPr lang="en-US" sz="1800"/>
              <a:t> law - used in North America &amp; Japan</a:t>
            </a:r>
          </a:p>
          <a:p>
            <a:pPr lvl="2" eaLnBrk="1" hangingPunct="1"/>
            <a:r>
              <a:rPr lang="en-US" sz="1800"/>
              <a:t>A law - used in the rest of the world</a:t>
            </a:r>
          </a:p>
          <a:p>
            <a:pPr lvl="1" eaLnBrk="1" hangingPunct="1"/>
            <a:r>
              <a:rPr lang="en-US" sz="2000"/>
              <a:t>Codec used throughout PSTN</a:t>
            </a:r>
          </a:p>
          <a:p>
            <a:pPr eaLnBrk="1" hangingPunct="1"/>
            <a:r>
              <a:rPr lang="en-US" sz="2400"/>
              <a:t>Linear Prediction Codecs (LPC)</a:t>
            </a:r>
          </a:p>
          <a:p>
            <a:pPr lvl="1" eaLnBrk="1" hangingPunct="1"/>
            <a:r>
              <a:rPr lang="en-US" sz="2000"/>
              <a:t>Model of vocal tract and excitation used</a:t>
            </a:r>
          </a:p>
          <a:p>
            <a:pPr lvl="1" eaLnBrk="1" hangingPunct="1"/>
            <a:r>
              <a:rPr lang="en-US" sz="2000"/>
              <a:t>Parameters of model sent</a:t>
            </a:r>
          </a:p>
          <a:p>
            <a:pPr lvl="1" eaLnBrk="1" hangingPunct="1"/>
            <a:r>
              <a:rPr lang="en-US" sz="2000"/>
              <a:t>Error between prediction and actual sent</a:t>
            </a:r>
          </a:p>
          <a:p>
            <a:pPr lvl="1" eaLnBrk="1" hangingPunct="1"/>
            <a:r>
              <a:rPr lang="en-US" sz="2000"/>
              <a:t>CELP - Code Excited Linear Prediction</a:t>
            </a: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67">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bldLvl="2"/>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547108"/>
          </a:xfrm>
        </p:spPr>
        <p:txBody>
          <a:bodyPr/>
          <a:lstStyle/>
          <a:p>
            <a:pPr eaLnBrk="1" hangingPunct="1"/>
            <a:r>
              <a:rPr lang="en-US" sz="3600" dirty="0"/>
              <a:t>High</a:t>
            </a:r>
            <a:r>
              <a:rPr lang="en-US" sz="3600" dirty="0" smtClean="0"/>
              <a:t> quality (“HD”) voice codecs</a:t>
            </a:r>
            <a:endParaRPr lang="en-US" sz="3600" dirty="0"/>
          </a:p>
        </p:txBody>
      </p:sp>
      <p:sp>
        <p:nvSpPr>
          <p:cNvPr id="136195" name="Rectangle 3"/>
          <p:cNvSpPr>
            <a:spLocks noGrp="1" noChangeArrowheads="1"/>
          </p:cNvSpPr>
          <p:nvPr>
            <p:ph type="body" idx="1"/>
          </p:nvPr>
        </p:nvSpPr>
        <p:spPr>
          <a:xfrm>
            <a:off x="373542" y="1295400"/>
            <a:ext cx="8770458" cy="4892675"/>
          </a:xfrm>
        </p:spPr>
        <p:txBody>
          <a:bodyPr/>
          <a:lstStyle/>
          <a:p>
            <a:pPr eaLnBrk="1" hangingPunct="1"/>
            <a:r>
              <a:rPr lang="en-US" sz="2800" dirty="0"/>
              <a:t>“CD Quality” is 10bits at 44kHz </a:t>
            </a:r>
            <a:r>
              <a:rPr lang="en-US" sz="2800" dirty="0" smtClean="0"/>
              <a:t>sampling: </a:t>
            </a:r>
            <a:r>
              <a:rPr lang="en-US" sz="2400" dirty="0" smtClean="0"/>
              <a:t>440kb</a:t>
            </a:r>
            <a:r>
              <a:rPr lang="en-US" sz="2400" dirty="0"/>
              <a:t>/s!</a:t>
            </a:r>
          </a:p>
          <a:p>
            <a:pPr eaLnBrk="1" hangingPunct="1"/>
            <a:r>
              <a:rPr lang="en-US" sz="2800" dirty="0"/>
              <a:t>Wide</a:t>
            </a:r>
            <a:r>
              <a:rPr lang="en-US" sz="2800" dirty="0" smtClean="0"/>
              <a:t> band audio codecs </a:t>
            </a:r>
            <a:r>
              <a:rPr lang="en-US" sz="2800" dirty="0"/>
              <a:t>can use higher sampling rates and additional bits</a:t>
            </a:r>
          </a:p>
          <a:p>
            <a:pPr lvl="1" eaLnBrk="1" hangingPunct="1"/>
            <a:r>
              <a:rPr lang="en-US" sz="2400" dirty="0"/>
              <a:t>G.722 uses 16kHz and 8 bits</a:t>
            </a:r>
          </a:p>
          <a:p>
            <a:pPr eaLnBrk="1" hangingPunct="1"/>
            <a:r>
              <a:rPr lang="en-US" sz="2800" dirty="0"/>
              <a:t>Can use more advanced encoding</a:t>
            </a:r>
          </a:p>
          <a:p>
            <a:pPr lvl="1" eaLnBrk="1" hangingPunct="1"/>
            <a:r>
              <a:rPr lang="en-US" sz="2400" dirty="0"/>
              <a:t>Based on model of how hearing works (MP3)</a:t>
            </a:r>
          </a:p>
          <a:p>
            <a:pPr lvl="1" eaLnBrk="1" hangingPunct="1"/>
            <a:r>
              <a:rPr lang="en-US" sz="2400" dirty="0"/>
              <a:t>Based on known limitations of jitter and packet loss on Internet (</a:t>
            </a:r>
            <a:r>
              <a:rPr lang="en-US" sz="2400" dirty="0" err="1"/>
              <a:t>iLBC</a:t>
            </a:r>
            <a:r>
              <a:rPr lang="en-US" sz="2400" dirty="0" smtClean="0"/>
              <a:t>)</a:t>
            </a:r>
          </a:p>
          <a:p>
            <a:pPr eaLnBrk="1" hangingPunct="1"/>
            <a:r>
              <a:rPr lang="en-US" sz="2800" dirty="0" smtClean="0"/>
              <a:t>Opus Codec being standardized in IETF in CODEC Working Group</a:t>
            </a:r>
          </a:p>
          <a:p>
            <a:pPr lvl="2" eaLnBrk="1" hangingPunct="1"/>
            <a:endParaRPr lang="en-US" sz="2000" dirty="0"/>
          </a:p>
          <a:p>
            <a:pPr lvl="1" eaLnBrk="1" hangingPunct="1"/>
            <a:endParaRPr lang="en-US" sz="2400" dirty="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619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19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619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6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74638"/>
            <a:ext cx="8229600" cy="228095"/>
          </a:xfrm>
        </p:spPr>
        <p:txBody>
          <a:bodyPr/>
          <a:lstStyle/>
          <a:p>
            <a:pPr eaLnBrk="1" hangingPunct="1"/>
            <a:r>
              <a:rPr lang="en-US" sz="3600" dirty="0" smtClean="0"/>
              <a:t>Voice codec </a:t>
            </a:r>
            <a:r>
              <a:rPr lang="en-US" sz="3600" dirty="0"/>
              <a:t>“tricks”</a:t>
            </a:r>
          </a:p>
        </p:txBody>
      </p:sp>
      <p:sp>
        <p:nvSpPr>
          <p:cNvPr id="171011" name="Rectangle 3"/>
          <p:cNvSpPr>
            <a:spLocks noGrp="1" noChangeArrowheads="1"/>
          </p:cNvSpPr>
          <p:nvPr>
            <p:ph type="body" idx="1"/>
          </p:nvPr>
        </p:nvSpPr>
        <p:spPr>
          <a:xfrm>
            <a:off x="457200" y="713280"/>
            <a:ext cx="8485878" cy="5624513"/>
          </a:xfrm>
        </p:spPr>
        <p:txBody>
          <a:bodyPr/>
          <a:lstStyle/>
          <a:p>
            <a:pPr eaLnBrk="1" hangingPunct="1">
              <a:lnSpc>
                <a:spcPct val="90000"/>
              </a:lnSpc>
            </a:pPr>
            <a:r>
              <a:rPr lang="en-US" sz="2000" dirty="0"/>
              <a:t>Voice Activity Detection (VAD)</a:t>
            </a:r>
          </a:p>
          <a:p>
            <a:pPr lvl="1" eaLnBrk="1" hangingPunct="1">
              <a:lnSpc>
                <a:spcPct val="90000"/>
              </a:lnSpc>
            </a:pPr>
            <a:r>
              <a:rPr lang="en-US" sz="1800" dirty="0"/>
              <a:t>Usually only one party talks at a time</a:t>
            </a:r>
          </a:p>
          <a:p>
            <a:pPr lvl="1" eaLnBrk="1" hangingPunct="1">
              <a:lnSpc>
                <a:spcPct val="90000"/>
              </a:lnSpc>
            </a:pPr>
            <a:r>
              <a:rPr lang="en-US" sz="1800" dirty="0"/>
              <a:t>Can reduce bandwidth by 50% but risk clipping</a:t>
            </a:r>
          </a:p>
          <a:p>
            <a:pPr eaLnBrk="1" hangingPunct="1">
              <a:lnSpc>
                <a:spcPct val="90000"/>
              </a:lnSpc>
            </a:pPr>
            <a:r>
              <a:rPr lang="en-US" sz="2000" dirty="0"/>
              <a:t>Comfort Noise Generation (CNG)</a:t>
            </a:r>
          </a:p>
          <a:p>
            <a:pPr lvl="1" eaLnBrk="1" hangingPunct="1">
              <a:lnSpc>
                <a:spcPct val="90000"/>
              </a:lnSpc>
            </a:pPr>
            <a:r>
              <a:rPr lang="en-US" sz="1800" dirty="0"/>
              <a:t>Used when VAD is activated</a:t>
            </a:r>
          </a:p>
          <a:p>
            <a:pPr lvl="1" eaLnBrk="1" hangingPunct="1">
              <a:lnSpc>
                <a:spcPct val="90000"/>
              </a:lnSpc>
            </a:pPr>
            <a:r>
              <a:rPr lang="en-US" sz="1800" dirty="0"/>
              <a:t>Silence makes user think phone is “dead”</a:t>
            </a:r>
          </a:p>
          <a:p>
            <a:pPr eaLnBrk="1" hangingPunct="1">
              <a:lnSpc>
                <a:spcPct val="90000"/>
              </a:lnSpc>
            </a:pPr>
            <a:r>
              <a:rPr lang="en-US" sz="2000" dirty="0"/>
              <a:t>Packet Loss Concealment (PLC)</a:t>
            </a:r>
          </a:p>
          <a:p>
            <a:pPr lvl="1" eaLnBrk="1" hangingPunct="1">
              <a:lnSpc>
                <a:spcPct val="90000"/>
              </a:lnSpc>
            </a:pPr>
            <a:r>
              <a:rPr lang="en-US" sz="1800" dirty="0"/>
              <a:t>Interpolation</a:t>
            </a:r>
          </a:p>
          <a:p>
            <a:pPr lvl="1" eaLnBrk="1" hangingPunct="1">
              <a:lnSpc>
                <a:spcPct val="90000"/>
              </a:lnSpc>
            </a:pPr>
            <a:r>
              <a:rPr lang="en-US" sz="1800" dirty="0"/>
              <a:t>Replay of previous packet</a:t>
            </a:r>
          </a:p>
          <a:p>
            <a:pPr lvl="1" eaLnBrk="1" hangingPunct="1">
              <a:lnSpc>
                <a:spcPct val="90000"/>
              </a:lnSpc>
            </a:pPr>
            <a:r>
              <a:rPr lang="en-US" sz="1800" dirty="0"/>
              <a:t>Silence insertion</a:t>
            </a:r>
          </a:p>
          <a:p>
            <a:pPr eaLnBrk="1" hangingPunct="1">
              <a:lnSpc>
                <a:spcPct val="90000"/>
              </a:lnSpc>
            </a:pPr>
            <a:r>
              <a:rPr lang="en-US" sz="2000" dirty="0"/>
              <a:t>Variable Bit Rate (VBR)</a:t>
            </a:r>
          </a:p>
          <a:p>
            <a:pPr lvl="1" eaLnBrk="1" hangingPunct="1">
              <a:lnSpc>
                <a:spcPct val="90000"/>
              </a:lnSpc>
            </a:pPr>
            <a:r>
              <a:rPr lang="en-US" sz="1800" dirty="0"/>
              <a:t>Change bit rate based on conditions</a:t>
            </a:r>
          </a:p>
          <a:p>
            <a:pPr eaLnBrk="1" hangingPunct="1">
              <a:lnSpc>
                <a:spcPct val="90000"/>
              </a:lnSpc>
            </a:pPr>
            <a:r>
              <a:rPr lang="en-US" sz="2000" dirty="0"/>
              <a:t>Forward Error Correction (FEC)</a:t>
            </a:r>
          </a:p>
          <a:p>
            <a:pPr lvl="1" eaLnBrk="1" hangingPunct="1">
              <a:lnSpc>
                <a:spcPct val="90000"/>
              </a:lnSpc>
            </a:pPr>
            <a:r>
              <a:rPr lang="en-US" sz="1800" dirty="0"/>
              <a:t>Send additional information that allows reconstruction of missing packets</a:t>
            </a:r>
          </a:p>
          <a:p>
            <a:pPr eaLnBrk="1" hangingPunct="1">
              <a:lnSpc>
                <a:spcPct val="90000"/>
              </a:lnSpc>
            </a:pPr>
            <a:r>
              <a:rPr lang="en-US" sz="2000" dirty="0"/>
              <a:t>Adaptive Jitter Buffer</a:t>
            </a:r>
          </a:p>
          <a:p>
            <a:pPr lvl="1" eaLnBrk="1" hangingPunct="1">
              <a:lnSpc>
                <a:spcPct val="90000"/>
              </a:lnSpc>
            </a:pPr>
            <a:r>
              <a:rPr lang="en-US" sz="1800" dirty="0"/>
              <a:t>Changing size of buffers with </a:t>
            </a:r>
            <a:r>
              <a:rPr lang="en-US" sz="1800" dirty="0" smtClean="0"/>
              <a:t>conditions</a:t>
            </a:r>
          </a:p>
          <a:p>
            <a:pPr eaLnBrk="1" hangingPunct="1">
              <a:lnSpc>
                <a:spcPct val="90000"/>
              </a:lnSpc>
            </a:pPr>
            <a:r>
              <a:rPr lang="en-US" sz="2200" dirty="0" smtClean="0"/>
              <a:t>Adaptive codecs have an embedded control channel (ex: AMR-WB)</a:t>
            </a:r>
          </a:p>
          <a:p>
            <a:pPr lvl="1" eaLnBrk="1" hangingPunct="1">
              <a:lnSpc>
                <a:spcPct val="90000"/>
              </a:lnSpc>
            </a:pPr>
            <a:endParaRPr lang="en-US" sz="1800" dirty="0"/>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10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1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101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101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101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101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1011">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101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1011">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1011">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1011">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011">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10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274638"/>
            <a:ext cx="8229600" cy="552225"/>
          </a:xfrm>
        </p:spPr>
        <p:txBody>
          <a:bodyPr/>
          <a:lstStyle/>
          <a:p>
            <a:pPr eaLnBrk="1" hangingPunct="1"/>
            <a:r>
              <a:rPr lang="en-US" sz="4000" dirty="0"/>
              <a:t>Voice and Video on the Internet</a:t>
            </a:r>
          </a:p>
        </p:txBody>
      </p:sp>
      <p:sp>
        <p:nvSpPr>
          <p:cNvPr id="200707" name="Rectangle 3"/>
          <p:cNvSpPr>
            <a:spLocks noGrp="1" noChangeArrowheads="1"/>
          </p:cNvSpPr>
          <p:nvPr>
            <p:ph type="body" idx="1"/>
          </p:nvPr>
        </p:nvSpPr>
        <p:spPr>
          <a:xfrm>
            <a:off x="685800" y="911730"/>
            <a:ext cx="7772400" cy="5133975"/>
          </a:xfrm>
        </p:spPr>
        <p:txBody>
          <a:bodyPr/>
          <a:lstStyle/>
          <a:p>
            <a:pPr eaLnBrk="1" hangingPunct="1"/>
            <a:r>
              <a:rPr lang="en-US" sz="2400" dirty="0"/>
              <a:t>NVP (Network Voice Protocol)</a:t>
            </a:r>
          </a:p>
          <a:p>
            <a:pPr lvl="1" eaLnBrk="1" hangingPunct="1"/>
            <a:r>
              <a:rPr lang="en-US" sz="2000" dirty="0"/>
              <a:t>1977</a:t>
            </a:r>
          </a:p>
          <a:p>
            <a:pPr eaLnBrk="1" hangingPunct="1"/>
            <a:r>
              <a:rPr lang="en-US" sz="2400" dirty="0"/>
              <a:t>RTP (Real-time </a:t>
            </a:r>
            <a:r>
              <a:rPr lang="en-US" sz="2400" dirty="0" err="1"/>
              <a:t>Tranport</a:t>
            </a:r>
            <a:r>
              <a:rPr lang="en-US" sz="2400" dirty="0"/>
              <a:t> Protocol) developed in 1992</a:t>
            </a:r>
          </a:p>
          <a:p>
            <a:pPr lvl="1" eaLnBrk="1" hangingPunct="1"/>
            <a:r>
              <a:rPr lang="en-US" sz="2000" dirty="0"/>
              <a:t>First published as RFC in 1996</a:t>
            </a:r>
          </a:p>
          <a:p>
            <a:pPr lvl="1" eaLnBrk="1" hangingPunct="1"/>
            <a:r>
              <a:rPr lang="en-US" sz="2000" dirty="0"/>
              <a:t>Still used today for VoIP and with SIP</a:t>
            </a:r>
          </a:p>
          <a:p>
            <a:pPr eaLnBrk="1" hangingPunct="1"/>
            <a:r>
              <a:rPr lang="en-US" sz="2400" dirty="0" err="1"/>
              <a:t>Mbone</a:t>
            </a:r>
            <a:r>
              <a:rPr lang="en-US" sz="2400" dirty="0"/>
              <a:t> - Internet multicast </a:t>
            </a:r>
            <a:r>
              <a:rPr lang="en-US" sz="2400" dirty="0" smtClean="0"/>
              <a:t>backbone</a:t>
            </a:r>
          </a:p>
          <a:p>
            <a:pPr eaLnBrk="1" hangingPunct="1"/>
            <a:r>
              <a:rPr lang="en-US" sz="2400" dirty="0" smtClean="0"/>
              <a:t>A/V multicast of IETF meetings starting in early ‘90s</a:t>
            </a:r>
          </a:p>
          <a:p>
            <a:pPr lvl="1" eaLnBrk="1" hangingPunct="1"/>
            <a:r>
              <a:rPr lang="en-US" sz="2000" dirty="0"/>
              <a:t>SAP (Session Announcement Protocol)</a:t>
            </a:r>
          </a:p>
          <a:p>
            <a:pPr lvl="2" eaLnBrk="1" hangingPunct="1"/>
            <a:r>
              <a:rPr lang="en-US" sz="1800" dirty="0"/>
              <a:t>TV Guide for broadcast media</a:t>
            </a:r>
          </a:p>
          <a:p>
            <a:pPr eaLnBrk="1" hangingPunct="1"/>
            <a:r>
              <a:rPr lang="en-US" sz="2400" dirty="0"/>
              <a:t>Led to development of SIP</a:t>
            </a:r>
          </a:p>
          <a:p>
            <a:pPr eaLnBrk="1" hangingPunct="1"/>
            <a:r>
              <a:rPr lang="en-US" sz="2400" dirty="0"/>
              <a:t>ITU H.323 video telephony standard</a:t>
            </a:r>
          </a:p>
          <a:p>
            <a:pPr lvl="1" eaLnBrk="1" hangingPunct="1"/>
            <a:r>
              <a:rPr lang="en-US" sz="2000" dirty="0"/>
              <a:t>Used RTP for media</a:t>
            </a:r>
          </a:p>
          <a:p>
            <a:pPr eaLnBrk="1" hangingPunct="1"/>
            <a:r>
              <a:rPr lang="en-US" sz="2400" dirty="0"/>
              <a:t>RTSP - Real Time Streaming Protocol</a:t>
            </a:r>
          </a:p>
          <a:p>
            <a:pPr lvl="2" eaLnBrk="1" hangingPunct="1">
              <a:buFontTx/>
              <a:buNone/>
            </a:pPr>
            <a:r>
              <a:rPr lang="en-US" sz="1800" dirty="0"/>
              <a:t>	</a:t>
            </a: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07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07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070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070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070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70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070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0707">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070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0707">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07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ChangeArrowheads="1"/>
          </p:cNvSpPr>
          <p:nvPr>
            <p:ph type="ctrTitle"/>
          </p:nvPr>
        </p:nvSpPr>
        <p:spPr>
          <a:xfrm>
            <a:off x="685800" y="2286000"/>
            <a:ext cx="7772400" cy="1143000"/>
          </a:xfrm>
        </p:spPr>
        <p:txBody>
          <a:bodyPr/>
          <a:lstStyle/>
          <a:p>
            <a:pPr eaLnBrk="1" hangingPunct="1"/>
            <a:r>
              <a:rPr lang="en-US" smtClean="0">
                <a:ea typeface="ＭＳ Ｐゴシック"/>
                <a:cs typeface="ＭＳ Ｐゴシック"/>
              </a:rPr>
              <a:t>RFC 3550</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a:buNone/>
              <a:defRPr/>
            </a:pPr>
            <a:r>
              <a:rPr lang="en-US">
                <a:ea typeface="+mn-ea"/>
                <a:cs typeface="+mn-cs"/>
              </a:rPr>
              <a:t>Real time Transport Protocol (RTP)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8001000" cy="1143000"/>
          </a:xfrm>
        </p:spPr>
        <p:txBody>
          <a:bodyPr/>
          <a:lstStyle/>
          <a:p>
            <a:pPr eaLnBrk="1" hangingPunct="1"/>
            <a:r>
              <a:rPr lang="en-US" sz="4000"/>
              <a:t>Real-time Transport Protocol RTP</a:t>
            </a:r>
          </a:p>
        </p:txBody>
      </p:sp>
      <p:sp>
        <p:nvSpPr>
          <p:cNvPr id="41987" name="Rectangle 3"/>
          <p:cNvSpPr>
            <a:spLocks noGrp="1" noChangeArrowheads="1"/>
          </p:cNvSpPr>
          <p:nvPr>
            <p:ph type="body" idx="1"/>
          </p:nvPr>
        </p:nvSpPr>
        <p:spPr>
          <a:xfrm>
            <a:off x="685800" y="1066800"/>
            <a:ext cx="7772400" cy="4803775"/>
          </a:xfrm>
        </p:spPr>
        <p:txBody>
          <a:bodyPr/>
          <a:lstStyle/>
          <a:p>
            <a:pPr eaLnBrk="1" hangingPunct="1"/>
            <a:r>
              <a:rPr lang="en-US" sz="2000"/>
              <a:t>RFC 3550</a:t>
            </a:r>
          </a:p>
          <a:p>
            <a:pPr lvl="1" eaLnBrk="1" hangingPunct="1"/>
            <a:r>
              <a:rPr lang="en-US" sz="1800"/>
              <a:t>Obsoletes RFC 1880</a:t>
            </a:r>
          </a:p>
          <a:p>
            <a:pPr eaLnBrk="1" hangingPunct="1"/>
            <a:r>
              <a:rPr lang="en-US" sz="2000"/>
              <a:t>Bit encoded header</a:t>
            </a:r>
          </a:p>
          <a:p>
            <a:pPr eaLnBrk="1" hangingPunct="1"/>
            <a:r>
              <a:rPr lang="en-US" sz="2000"/>
              <a:t>Provides a container for media</a:t>
            </a:r>
          </a:p>
          <a:p>
            <a:pPr lvl="1" eaLnBrk="1" hangingPunct="1"/>
            <a:r>
              <a:rPr lang="en-US" sz="1800"/>
              <a:t>Voice</a:t>
            </a:r>
          </a:p>
          <a:p>
            <a:pPr lvl="1" eaLnBrk="1" hangingPunct="1"/>
            <a:r>
              <a:rPr lang="en-US" sz="1800"/>
              <a:t>Video</a:t>
            </a:r>
          </a:p>
          <a:p>
            <a:pPr lvl="1" eaLnBrk="1" hangingPunct="1"/>
            <a:r>
              <a:rPr lang="en-US" sz="1800"/>
              <a:t>Text</a:t>
            </a:r>
          </a:p>
          <a:p>
            <a:pPr eaLnBrk="1" hangingPunct="1"/>
            <a:r>
              <a:rPr lang="en-US" sz="2000"/>
              <a:t>RTP streams are  unidirectional and single media.</a:t>
            </a:r>
          </a:p>
          <a:p>
            <a:pPr lvl="1" eaLnBrk="1" hangingPunct="1"/>
            <a:r>
              <a:rPr lang="en-US" sz="1800"/>
              <a:t>A bi-directional voice and video session is actually 4 RTP streams</a:t>
            </a:r>
          </a:p>
          <a:p>
            <a:pPr lvl="1" eaLnBrk="1" hangingPunct="1"/>
            <a:r>
              <a:rPr lang="en-US" sz="1800"/>
              <a:t>Each RTP stream usually received on different UDP port</a:t>
            </a:r>
          </a:p>
          <a:p>
            <a:pPr eaLnBrk="1" hangingPunct="1"/>
            <a:r>
              <a:rPr lang="en-US" sz="2000"/>
              <a:t>Requires a signaling protocol to establish and negotiate sessions</a:t>
            </a:r>
          </a:p>
          <a:p>
            <a:pPr lvl="1" eaLnBrk="1" hangingPunct="1"/>
            <a:r>
              <a:rPr lang="en-US" sz="1800"/>
              <a:t>But does have a simple RTP Control Protocol (RTCP)</a:t>
            </a:r>
          </a:p>
          <a:p>
            <a:pPr lvl="1" eaLnBrk="1" hangingPunct="1"/>
            <a:r>
              <a:rPr lang="en-US" sz="1800"/>
              <a:t>RTCP operates on a separate port from RTP</a:t>
            </a: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8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98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7">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987">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001000" cy="1143000"/>
          </a:xfrm>
        </p:spPr>
        <p:txBody>
          <a:bodyPr/>
          <a:lstStyle/>
          <a:p>
            <a:pPr eaLnBrk="1" hangingPunct="1"/>
            <a:r>
              <a:rPr lang="en-US" smtClean="0">
                <a:ea typeface="ＭＳ Ｐゴシック"/>
                <a:cs typeface="ＭＳ Ｐゴシック"/>
              </a:rPr>
              <a:t>Secure Profile for RTP (SRTP)</a:t>
            </a:r>
          </a:p>
        </p:txBody>
      </p:sp>
      <p:sp>
        <p:nvSpPr>
          <p:cNvPr id="9219" name="Rectangle 3"/>
          <p:cNvSpPr>
            <a:spLocks noGrp="1" noChangeArrowheads="1"/>
          </p:cNvSpPr>
          <p:nvPr>
            <p:ph type="body" idx="1"/>
          </p:nvPr>
        </p:nvSpPr>
        <p:spPr>
          <a:xfrm>
            <a:off x="685800" y="1295400"/>
            <a:ext cx="7772400" cy="4813300"/>
          </a:xfrm>
        </p:spPr>
        <p:txBody>
          <a:bodyPr/>
          <a:lstStyle/>
          <a:p>
            <a:pPr eaLnBrk="1" hangingPunct="1"/>
            <a:r>
              <a:rPr lang="en-US" sz="2800" smtClean="0">
                <a:ea typeface="ＭＳ Ｐゴシック"/>
                <a:cs typeface="ＭＳ Ｐゴシック"/>
              </a:rPr>
              <a:t>Adds encryption and authentication to RTP</a:t>
            </a:r>
          </a:p>
          <a:p>
            <a:pPr eaLnBrk="1" hangingPunct="1"/>
            <a:r>
              <a:rPr lang="en-US" sz="2800" smtClean="0">
                <a:ea typeface="ＭＳ Ｐゴシック"/>
                <a:cs typeface="ＭＳ Ｐゴシック"/>
              </a:rPr>
              <a:t>Uses efficient algorithm that does not increase packet size</a:t>
            </a:r>
          </a:p>
          <a:p>
            <a:pPr eaLnBrk="1" hangingPunct="1"/>
            <a:r>
              <a:rPr lang="en-US" sz="2800" smtClean="0">
                <a:ea typeface="ＭＳ Ｐゴシック"/>
                <a:cs typeface="ＭＳ Ｐゴシック"/>
              </a:rPr>
              <a:t>Can be implemented on all devices</a:t>
            </a:r>
          </a:p>
          <a:p>
            <a:pPr eaLnBrk="1" hangingPunct="1"/>
            <a:r>
              <a:rPr lang="en-US" sz="2800" smtClean="0">
                <a:ea typeface="ＭＳ Ｐゴシック"/>
                <a:cs typeface="ＭＳ Ｐゴシック"/>
              </a:rPr>
              <a:t>Uses symmetric keys which must be kept secret</a:t>
            </a:r>
          </a:p>
          <a:p>
            <a:pPr lvl="1" eaLnBrk="1" hangingPunct="1"/>
            <a:r>
              <a:rPr lang="en-US" sz="2400" smtClean="0">
                <a:ea typeface="ＭＳ Ｐゴシック"/>
              </a:rPr>
              <a:t>Key management</a:t>
            </a:r>
          </a:p>
          <a:p>
            <a:pPr lvl="1" eaLnBrk="1" hangingPunct="1"/>
            <a:r>
              <a:rPr lang="en-US" sz="2400" smtClean="0">
                <a:ea typeface="ＭＳ Ｐゴシック"/>
              </a:rPr>
              <a:t>Common approaches include SDES, DTLS-SRTP, ZRTP, etc.</a:t>
            </a:r>
          </a:p>
          <a:p>
            <a:pPr eaLnBrk="1" hangingPunct="1">
              <a:buFont typeface="Arial" charset="0"/>
              <a:buNone/>
            </a:pPr>
            <a:r>
              <a:rPr lang="en-US" sz="2800" smtClean="0">
                <a:ea typeface="ＭＳ Ｐゴシック"/>
                <a:cs typeface="ＭＳ Ｐゴシック"/>
              </a:rPr>
              <a:t>Ref: RFC 3711</a:t>
            </a:r>
          </a:p>
        </p:txBody>
      </p:sp>
      <p:sp>
        <p:nvSpPr>
          <p:cNvPr id="4" name="Slide Number Placeholder 3"/>
          <p:cNvSpPr>
            <a:spLocks noGrp="1"/>
          </p:cNvSpPr>
          <p:nvPr>
            <p:ph type="sldNum" sz="quarter" idx="12"/>
          </p:nvPr>
        </p:nvSpPr>
        <p:spPr/>
        <p:txBody>
          <a:bodyPr/>
          <a:lstStyle/>
          <a:p>
            <a:pPr>
              <a:defRPr/>
            </a:pPr>
            <a:fld id="{809EE76B-045F-4F5E-A245-75752BB542E3}" type="slidenum">
              <a:rPr lang="en-US"/>
              <a:pPr>
                <a:defRPr/>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a:t>Media Negotiation</a:t>
            </a:r>
          </a:p>
        </p:txBody>
      </p:sp>
      <p:sp>
        <p:nvSpPr>
          <p:cNvPr id="138243" name="Rectangle 3"/>
          <p:cNvSpPr>
            <a:spLocks noGrp="1" noChangeArrowheads="1"/>
          </p:cNvSpPr>
          <p:nvPr>
            <p:ph type="body" idx="1"/>
          </p:nvPr>
        </p:nvSpPr>
        <p:spPr>
          <a:xfrm>
            <a:off x="685800" y="1295400"/>
            <a:ext cx="7772400" cy="5240338"/>
          </a:xfrm>
        </p:spPr>
        <p:txBody>
          <a:bodyPr/>
          <a:lstStyle/>
          <a:p>
            <a:pPr eaLnBrk="1" hangingPunct="1"/>
            <a:r>
              <a:rPr lang="en-US"/>
              <a:t>At start of an Internet Communications session, both sides need to agree on:</a:t>
            </a:r>
          </a:p>
          <a:p>
            <a:pPr lvl="1" eaLnBrk="1" hangingPunct="1"/>
            <a:r>
              <a:rPr lang="en-US"/>
              <a:t>Codec to use</a:t>
            </a:r>
          </a:p>
          <a:p>
            <a:pPr lvl="1" eaLnBrk="1" hangingPunct="1"/>
            <a:r>
              <a:rPr lang="en-US"/>
              <a:t>Sampling rate &amp; bit rate</a:t>
            </a:r>
          </a:p>
          <a:p>
            <a:pPr lvl="1" eaLnBrk="1" hangingPunct="1"/>
            <a:r>
              <a:rPr lang="en-US"/>
              <a:t>Use of silence suppression</a:t>
            </a:r>
          </a:p>
          <a:p>
            <a:pPr lvl="1" eaLnBrk="1" hangingPunct="1"/>
            <a:r>
              <a:rPr lang="en-US"/>
              <a:t>Compression</a:t>
            </a:r>
          </a:p>
          <a:p>
            <a:pPr lvl="1" eaLnBrk="1" hangingPunct="1"/>
            <a:r>
              <a:rPr lang="en-US"/>
              <a:t>Error Correction</a:t>
            </a:r>
          </a:p>
          <a:p>
            <a:pPr eaLnBrk="1" hangingPunct="1"/>
            <a:r>
              <a:rPr lang="en-US"/>
              <a:t>Other optional parameters</a:t>
            </a:r>
          </a:p>
          <a:p>
            <a:pPr lvl="1" eaLnBrk="1" hangingPunct="1"/>
            <a:r>
              <a:rPr lang="en-US"/>
              <a:t>How many samples per packet</a:t>
            </a:r>
          </a:p>
          <a:p>
            <a:pPr lvl="1" eaLnBrk="1" hangingPunct="1"/>
            <a:r>
              <a:rPr lang="en-US"/>
              <a:t>Any options for this codec</a:t>
            </a:r>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824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824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8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bldLvl="2"/>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Media over TCP??</a:t>
            </a:r>
          </a:p>
        </p:txBody>
      </p:sp>
      <p:sp>
        <p:nvSpPr>
          <p:cNvPr id="54275" name="Rectangle 3"/>
          <p:cNvSpPr>
            <a:spLocks noGrp="1" noChangeArrowheads="1"/>
          </p:cNvSpPr>
          <p:nvPr>
            <p:ph type="body" idx="1"/>
          </p:nvPr>
        </p:nvSpPr>
        <p:spPr>
          <a:xfrm>
            <a:off x="685800" y="1295400"/>
            <a:ext cx="7772400" cy="4454525"/>
          </a:xfrm>
        </p:spPr>
        <p:txBody>
          <a:bodyPr/>
          <a:lstStyle/>
          <a:p>
            <a:pPr eaLnBrk="1" hangingPunct="1"/>
            <a:r>
              <a:rPr lang="en-US"/>
              <a:t>Done for NAT traversal</a:t>
            </a:r>
          </a:p>
          <a:p>
            <a:pPr eaLnBrk="1" hangingPunct="1"/>
            <a:r>
              <a:rPr lang="en-US"/>
              <a:t>Requires framing</a:t>
            </a:r>
          </a:p>
          <a:p>
            <a:pPr lvl="1" eaLnBrk="1" hangingPunct="1"/>
            <a:r>
              <a:rPr lang="en-US"/>
              <a:t>RFC 4571</a:t>
            </a:r>
          </a:p>
          <a:p>
            <a:pPr eaLnBrk="1" hangingPunct="1"/>
            <a:r>
              <a:rPr lang="en-US"/>
              <a:t>Need to manage retransmissions</a:t>
            </a:r>
          </a:p>
          <a:p>
            <a:pPr eaLnBrk="1" hangingPunct="1"/>
            <a:r>
              <a:rPr lang="en-US"/>
              <a:t>Need to manage roles in connection</a:t>
            </a:r>
          </a:p>
          <a:p>
            <a:pPr lvl="1" eaLnBrk="1" hangingPunct="1"/>
            <a:r>
              <a:rPr lang="en-US"/>
              <a:t>Active: opens the connection</a:t>
            </a:r>
          </a:p>
          <a:p>
            <a:pPr lvl="1" eaLnBrk="1" hangingPunct="1"/>
            <a:r>
              <a:rPr lang="en-US"/>
              <a:t>Passive: listens for open requests</a:t>
            </a:r>
          </a:p>
          <a:p>
            <a:pPr eaLnBrk="1" hangingPunct="1"/>
            <a:endParaRPr lang="en-US"/>
          </a:p>
        </p:txBody>
      </p:sp>
      <p:sp>
        <p:nvSpPr>
          <p:cNvPr id="4" name="Slide Number Placeholder 3"/>
          <p:cNvSpPr>
            <a:spLocks noGrp="1"/>
          </p:cNvSpPr>
          <p:nvPr>
            <p:ph type="sldNum" sz="quarter" idx="12"/>
          </p:nvPr>
        </p:nvSpPr>
        <p:spPr/>
        <p:txBody>
          <a:bodyPr/>
          <a:lstStyle/>
          <a:p>
            <a:pPr>
              <a:defRPr/>
            </a:pPr>
            <a:fld id="{4F3D54E5-FC4C-4812-9344-A5DD21F50B69}" type="slidenum">
              <a:rPr lang="en-US" smtClean="0"/>
              <a:pPr>
                <a:defRPr/>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0212"/>
          </a:xfrm>
        </p:spPr>
        <p:txBody>
          <a:bodyPr rtlCol="0">
            <a:normAutofit fontScale="90000"/>
          </a:bodyPr>
          <a:lstStyle/>
          <a:p>
            <a:pPr eaLnBrk="1" fontAlgn="auto" hangingPunct="1">
              <a:spcAft>
                <a:spcPts val="0"/>
              </a:spcAft>
              <a:defRPr/>
            </a:pPr>
            <a:r>
              <a:rPr lang="en-US" dirty="0" smtClean="0">
                <a:ea typeface="+mj-ea"/>
                <a:cs typeface="+mj-cs"/>
              </a:rPr>
              <a:t>The Internet Architecture</a:t>
            </a:r>
            <a:endParaRPr lang="en-US" dirty="0">
              <a:ea typeface="+mj-ea"/>
              <a:cs typeface="+mj-cs"/>
            </a:endParaRPr>
          </a:p>
        </p:txBody>
      </p:sp>
      <p:sp>
        <p:nvSpPr>
          <p:cNvPr id="7" name="Slide Number Placeholder 6"/>
          <p:cNvSpPr>
            <a:spLocks noGrp="1"/>
          </p:cNvSpPr>
          <p:nvPr>
            <p:ph type="sldNum" sz="quarter" idx="12"/>
          </p:nvPr>
        </p:nvSpPr>
        <p:spPr/>
        <p:txBody>
          <a:bodyPr/>
          <a:lstStyle/>
          <a:p>
            <a:pPr>
              <a:defRPr/>
            </a:pPr>
            <a:fld id="{BD2A169B-493E-49BB-A5A9-7BD27CF4BCFD}" type="slidenum">
              <a:rPr lang="en-US"/>
              <a:pPr>
                <a:defRPr/>
              </a:pPr>
              <a:t>6</a:t>
            </a:fld>
            <a:endParaRPr lang="en-US"/>
          </a:p>
        </p:txBody>
      </p:sp>
      <p:sp>
        <p:nvSpPr>
          <p:cNvPr id="28675" name="TextBox 7"/>
          <p:cNvSpPr txBox="1">
            <a:spLocks noChangeArrowheads="1"/>
          </p:cNvSpPr>
          <p:nvPr/>
        </p:nvSpPr>
        <p:spPr bwMode="auto">
          <a:xfrm>
            <a:off x="787400" y="1158875"/>
            <a:ext cx="2902656" cy="1938992"/>
          </a:xfrm>
          <a:prstGeom prst="rect">
            <a:avLst/>
          </a:prstGeom>
          <a:noFill/>
          <a:ln w="9525">
            <a:noFill/>
            <a:miter lim="800000"/>
            <a:headEnd/>
            <a:tailEnd/>
          </a:ln>
        </p:spPr>
        <p:txBody>
          <a:bodyPr wrap="square">
            <a:spAutoFit/>
          </a:bodyPr>
          <a:lstStyle/>
          <a:p>
            <a:pPr>
              <a:buFont typeface="Arial" charset="0"/>
              <a:buChar char="•"/>
            </a:pPr>
            <a:r>
              <a:rPr lang="en-US" dirty="0">
                <a:latin typeface="Calibri" pitchFamily="34" charset="0"/>
              </a:rPr>
              <a:t> Protocols</a:t>
            </a:r>
          </a:p>
          <a:p>
            <a:pPr>
              <a:buFont typeface="Arial" charset="0"/>
              <a:buChar char="•"/>
            </a:pPr>
            <a:r>
              <a:rPr lang="en-US" dirty="0">
                <a:latin typeface="Calibri" pitchFamily="34" charset="0"/>
              </a:rPr>
              <a:t> Addressing</a:t>
            </a:r>
          </a:p>
          <a:p>
            <a:pPr>
              <a:buFont typeface="Arial" charset="0"/>
              <a:buChar char="•"/>
            </a:pPr>
            <a:r>
              <a:rPr lang="en-US" dirty="0">
                <a:latin typeface="Calibri" pitchFamily="34" charset="0"/>
              </a:rPr>
              <a:t> Routing</a:t>
            </a:r>
          </a:p>
          <a:p>
            <a:pPr>
              <a:buFont typeface="Arial" charset="0"/>
              <a:buChar char="•"/>
            </a:pPr>
            <a:r>
              <a:rPr lang="en-US" dirty="0" smtClean="0">
                <a:latin typeface="Calibri" pitchFamily="34" charset="0"/>
              </a:rPr>
              <a:t> </a:t>
            </a:r>
            <a:r>
              <a:rPr lang="en-US" i="1" u="sng" dirty="0" smtClean="0">
                <a:solidFill>
                  <a:srgbClr val="FF0000"/>
                </a:solidFill>
                <a:latin typeface="Calibri" pitchFamily="34" charset="0"/>
              </a:rPr>
              <a:t>Any application</a:t>
            </a:r>
            <a:r>
              <a:rPr lang="en-US" i="1" u="sng" baseline="30000" dirty="0" smtClean="0">
                <a:solidFill>
                  <a:srgbClr val="FF0000"/>
                </a:solidFill>
                <a:latin typeface="Calibri" pitchFamily="34" charset="0"/>
              </a:rPr>
              <a:t>1</a:t>
            </a:r>
          </a:p>
          <a:p>
            <a:pPr>
              <a:buFont typeface="Arial" charset="0"/>
              <a:buChar char="•"/>
            </a:pPr>
            <a:r>
              <a:rPr lang="en-US" dirty="0">
                <a:latin typeface="Calibri" pitchFamily="34" charset="0"/>
              </a:rPr>
              <a:t> Security</a:t>
            </a:r>
          </a:p>
        </p:txBody>
      </p:sp>
      <p:sp>
        <p:nvSpPr>
          <p:cNvPr id="28676" name="TextBox 8"/>
          <p:cNvSpPr txBox="1">
            <a:spLocks noChangeArrowheads="1"/>
          </p:cNvSpPr>
          <p:nvPr/>
        </p:nvSpPr>
        <p:spPr bwMode="auto">
          <a:xfrm>
            <a:off x="3856038" y="1163638"/>
            <a:ext cx="5164137" cy="1938992"/>
          </a:xfrm>
          <a:prstGeom prst="rect">
            <a:avLst/>
          </a:prstGeom>
          <a:noFill/>
          <a:ln w="9525">
            <a:noFill/>
            <a:miter lim="800000"/>
            <a:headEnd/>
            <a:tailEnd/>
          </a:ln>
        </p:spPr>
        <p:txBody>
          <a:bodyPr>
            <a:spAutoFit/>
          </a:bodyPr>
          <a:lstStyle/>
          <a:p>
            <a:pPr>
              <a:buFont typeface="Arial" charset="0"/>
              <a:buChar char="•"/>
            </a:pPr>
            <a:r>
              <a:rPr lang="en-US" dirty="0">
                <a:latin typeface="Calibri" pitchFamily="34" charset="0"/>
              </a:rPr>
              <a:t> The end to end principle</a:t>
            </a:r>
          </a:p>
          <a:p>
            <a:pPr>
              <a:buFont typeface="Arial" charset="0"/>
              <a:buChar char="•"/>
            </a:pPr>
            <a:r>
              <a:rPr lang="en-US" dirty="0">
                <a:latin typeface="Calibri" pitchFamily="34" charset="0"/>
              </a:rPr>
              <a:t> Best effort</a:t>
            </a:r>
          </a:p>
          <a:p>
            <a:pPr>
              <a:buFont typeface="Arial" charset="0"/>
              <a:buChar char="•"/>
            </a:pPr>
            <a:r>
              <a:rPr lang="en-US" dirty="0">
                <a:latin typeface="Calibri" pitchFamily="34" charset="0"/>
              </a:rPr>
              <a:t> Internet transparency</a:t>
            </a:r>
          </a:p>
          <a:p>
            <a:pPr>
              <a:buFont typeface="Arial" charset="0"/>
              <a:buChar char="•"/>
            </a:pPr>
            <a:r>
              <a:rPr lang="en-US" dirty="0">
                <a:latin typeface="Calibri" pitchFamily="34" charset="0"/>
              </a:rPr>
              <a:t> Privacy, user information and consent</a:t>
            </a:r>
          </a:p>
          <a:p>
            <a:pPr>
              <a:buFont typeface="Arial" charset="0"/>
              <a:buChar char="•"/>
            </a:pPr>
            <a:r>
              <a:rPr lang="en-US" dirty="0">
                <a:latin typeface="Calibri" pitchFamily="34" charset="0"/>
              </a:rPr>
              <a:t> “the stupid </a:t>
            </a:r>
            <a:r>
              <a:rPr lang="en-US" dirty="0" smtClean="0">
                <a:latin typeface="Calibri" pitchFamily="34" charset="0"/>
              </a:rPr>
              <a:t>network</a:t>
            </a:r>
            <a:r>
              <a:rPr lang="en-US" baseline="30000" dirty="0" smtClean="0">
                <a:latin typeface="Calibri" pitchFamily="34" charset="0"/>
              </a:rPr>
              <a:t>2</a:t>
            </a:r>
            <a:r>
              <a:rPr lang="en-US" dirty="0" smtClean="0">
                <a:latin typeface="Calibri" pitchFamily="34" charset="0"/>
              </a:rPr>
              <a:t>”</a:t>
            </a:r>
            <a:endParaRPr lang="en-US" dirty="0">
              <a:latin typeface="Calibri" pitchFamily="34" charset="0"/>
            </a:endParaRPr>
          </a:p>
        </p:txBody>
      </p:sp>
      <p:graphicFrame>
        <p:nvGraphicFramePr>
          <p:cNvPr id="10" name="Table 9"/>
          <p:cNvGraphicFramePr>
            <a:graphicFrameLocks noGrp="1"/>
          </p:cNvGraphicFramePr>
          <p:nvPr/>
        </p:nvGraphicFramePr>
        <p:xfrm>
          <a:off x="925513" y="3632200"/>
          <a:ext cx="7212821" cy="1483360"/>
        </p:xfrm>
        <a:graphic>
          <a:graphicData uri="http://schemas.openxmlformats.org/drawingml/2006/table">
            <a:tbl>
              <a:tblPr firstRow="1" bandRow="1">
                <a:tableStyleId>{5C22544A-7EE6-4342-B048-85BDC9FD1C3A}</a:tableStyleId>
              </a:tblPr>
              <a:tblGrid>
                <a:gridCol w="1390547"/>
                <a:gridCol w="5822274"/>
              </a:tblGrid>
              <a:tr h="370840">
                <a:tc>
                  <a:txBody>
                    <a:bodyPr/>
                    <a:lstStyle/>
                    <a:p>
                      <a:r>
                        <a:rPr lang="en-US" dirty="0" smtClean="0"/>
                        <a:t>RFC 1958</a:t>
                      </a:r>
                      <a:endParaRPr lang="en-US" dirty="0"/>
                    </a:p>
                  </a:txBody>
                  <a:tcPr/>
                </a:tc>
                <a:tc>
                  <a:txBody>
                    <a:bodyPr/>
                    <a:lstStyle/>
                    <a:p>
                      <a:r>
                        <a:rPr lang="en-US" dirty="0" smtClean="0"/>
                        <a:t>Architectural Principles</a:t>
                      </a:r>
                      <a:r>
                        <a:rPr lang="en-US" baseline="0" dirty="0" smtClean="0"/>
                        <a:t> of the Internet</a:t>
                      </a:r>
                      <a:endParaRPr lang="en-US" dirty="0"/>
                    </a:p>
                  </a:txBody>
                  <a:tcPr/>
                </a:tc>
              </a:tr>
              <a:tr h="370840">
                <a:tc>
                  <a:txBody>
                    <a:bodyPr/>
                    <a:lstStyle/>
                    <a:p>
                      <a:r>
                        <a:rPr lang="en-US" dirty="0" smtClean="0"/>
                        <a:t>RFC 2775</a:t>
                      </a:r>
                      <a:endParaRPr lang="en-US" dirty="0"/>
                    </a:p>
                  </a:txBody>
                  <a:tcPr/>
                </a:tc>
                <a:tc>
                  <a:txBody>
                    <a:bodyPr/>
                    <a:lstStyle/>
                    <a:p>
                      <a:r>
                        <a:rPr lang="en-US" dirty="0" smtClean="0"/>
                        <a:t>Internet Transparency</a:t>
                      </a:r>
                      <a:endParaRPr lang="en-US" dirty="0"/>
                    </a:p>
                  </a:txBody>
                  <a:tcPr/>
                </a:tc>
              </a:tr>
              <a:tr h="370840">
                <a:tc>
                  <a:txBody>
                    <a:bodyPr/>
                    <a:lstStyle/>
                    <a:p>
                      <a:r>
                        <a:rPr lang="en-US" dirty="0" smtClean="0"/>
                        <a:t>RFC 4924</a:t>
                      </a:r>
                      <a:endParaRPr lang="en-US" dirty="0"/>
                    </a:p>
                  </a:txBody>
                  <a:tcPr/>
                </a:tc>
                <a:tc>
                  <a:txBody>
                    <a:bodyPr/>
                    <a:lstStyle/>
                    <a:p>
                      <a:r>
                        <a:rPr lang="en-US" dirty="0" smtClean="0"/>
                        <a:t>Reflections on Internet Transparency</a:t>
                      </a:r>
                      <a:endParaRPr lang="en-US" dirty="0"/>
                    </a:p>
                  </a:txBody>
                  <a:tcPr/>
                </a:tc>
              </a:tr>
              <a:tr h="370840">
                <a:tc>
                  <a:txBody>
                    <a:bodyPr/>
                    <a:lstStyle/>
                    <a:p>
                      <a:r>
                        <a:rPr lang="en-US" dirty="0" smtClean="0"/>
                        <a:t>RFC 3724</a:t>
                      </a:r>
                      <a:endParaRPr lang="en-US" dirty="0"/>
                    </a:p>
                  </a:txBody>
                  <a:tcPr/>
                </a:tc>
                <a:tc>
                  <a:txBody>
                    <a:bodyPr/>
                    <a:lstStyle/>
                    <a:p>
                      <a:r>
                        <a:rPr lang="en-US" dirty="0" smtClean="0"/>
                        <a:t>The Rise of the Middle and the Future</a:t>
                      </a:r>
                      <a:r>
                        <a:rPr lang="en-US" baseline="0" dirty="0" smtClean="0"/>
                        <a:t> of End-to-End</a:t>
                      </a:r>
                      <a:endParaRPr lang="en-US" dirty="0"/>
                    </a:p>
                  </a:txBody>
                  <a:tcPr/>
                </a:tc>
              </a:tr>
            </a:tbl>
          </a:graphicData>
        </a:graphic>
      </p:graphicFrame>
      <p:sp>
        <p:nvSpPr>
          <p:cNvPr id="28694" name="TextBox 10"/>
          <p:cNvSpPr txBox="1">
            <a:spLocks noChangeArrowheads="1"/>
          </p:cNvSpPr>
          <p:nvPr/>
        </p:nvSpPr>
        <p:spPr bwMode="auto">
          <a:xfrm>
            <a:off x="1289050" y="5834944"/>
            <a:ext cx="6154738" cy="584776"/>
          </a:xfrm>
          <a:prstGeom prst="rect">
            <a:avLst/>
          </a:prstGeom>
          <a:noFill/>
          <a:ln w="9525">
            <a:noFill/>
            <a:miter lim="800000"/>
            <a:headEnd/>
            <a:tailEnd/>
          </a:ln>
        </p:spPr>
        <p:txBody>
          <a:bodyPr>
            <a:spAutoFit/>
          </a:bodyPr>
          <a:lstStyle/>
          <a:p>
            <a:r>
              <a:rPr lang="en-US" sz="1600" baseline="30000" dirty="0" smtClean="0">
                <a:latin typeface="Calibri" pitchFamily="34" charset="0"/>
              </a:rPr>
              <a:t>1</a:t>
            </a:r>
            <a:r>
              <a:rPr lang="en-US" sz="1600" dirty="0" smtClean="0">
                <a:latin typeface="Calibri" pitchFamily="34" charset="0"/>
              </a:rPr>
              <a:t> </a:t>
            </a:r>
            <a:r>
              <a:rPr lang="en-US" sz="1600" dirty="0" err="1" smtClean="0">
                <a:latin typeface="Calibri" pitchFamily="34" charset="0"/>
              </a:rPr>
              <a:t>Vint</a:t>
            </a:r>
            <a:r>
              <a:rPr lang="en-US" sz="1600" dirty="0" smtClean="0">
                <a:latin typeface="Calibri" pitchFamily="34" charset="0"/>
              </a:rPr>
              <a:t> Cerf: “Internet is the license for innovation”</a:t>
            </a:r>
          </a:p>
          <a:p>
            <a:r>
              <a:rPr lang="en-US" sz="1600" baseline="30000" dirty="0" smtClean="0">
                <a:latin typeface="Calibri" pitchFamily="34" charset="0"/>
              </a:rPr>
              <a:t>2</a:t>
            </a:r>
            <a:r>
              <a:rPr lang="en-US" sz="1600" dirty="0" smtClean="0">
                <a:latin typeface="Calibri" pitchFamily="34" charset="0"/>
              </a:rPr>
              <a:t> </a:t>
            </a:r>
            <a:r>
              <a:rPr lang="en-US" sz="1600" dirty="0" smtClean="0">
                <a:latin typeface="Calibri" pitchFamily="34" charset="0"/>
                <a:hlinkClick r:id="rId3"/>
              </a:rPr>
              <a:t>http://www.isen.com/stupid.html</a:t>
            </a:r>
            <a:endParaRPr lang="en-US" sz="1600" dirty="0" smtClean="0">
              <a:latin typeface="Calibri" pitchFamily="34" charset="0"/>
            </a:endParaRPr>
          </a:p>
        </p:txBody>
      </p:sp>
      <p:sp>
        <p:nvSpPr>
          <p:cNvPr id="28695" name="TextBox 11"/>
          <p:cNvSpPr txBox="1">
            <a:spLocks noChangeArrowheads="1"/>
          </p:cNvSpPr>
          <p:nvPr/>
        </p:nvSpPr>
        <p:spPr bwMode="auto">
          <a:xfrm>
            <a:off x="927100" y="5345113"/>
            <a:ext cx="7212013" cy="366712"/>
          </a:xfrm>
          <a:prstGeom prst="rect">
            <a:avLst/>
          </a:prstGeom>
          <a:noFill/>
          <a:ln w="9525">
            <a:noFill/>
            <a:miter lim="800000"/>
            <a:headEnd/>
            <a:tailEnd/>
          </a:ln>
        </p:spPr>
        <p:txBody>
          <a:bodyPr>
            <a:spAutoFit/>
          </a:bodyPr>
          <a:lstStyle/>
          <a:p>
            <a:pPr algn="ctr"/>
            <a:r>
              <a:rPr lang="en-US" sz="1800">
                <a:latin typeface="Calibri" pitchFamily="34" charset="0"/>
              </a:rPr>
              <a:t>How to find RFCs: http://www.rfc-editor.org/rfcsearch.html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1" name="Rectangle 2"/>
          <p:cNvSpPr>
            <a:spLocks noGrp="1"/>
          </p:cNvSpPr>
          <p:nvPr>
            <p:ph type="ctrTitle"/>
          </p:nvPr>
        </p:nvSpPr>
        <p:spPr>
          <a:xfrm>
            <a:off x="685800" y="2286000"/>
            <a:ext cx="7772400" cy="1143000"/>
          </a:xfrm>
        </p:spPr>
        <p:txBody>
          <a:bodyPr/>
          <a:lstStyle/>
          <a:p>
            <a:pPr eaLnBrk="1" hangingPunct="1"/>
            <a:r>
              <a:rPr lang="en-US" smtClean="0">
                <a:ea typeface="ＭＳ Ｐゴシック"/>
                <a:cs typeface="ＭＳ Ｐゴシック"/>
              </a:rPr>
              <a:t>RFC 4566</a:t>
            </a:r>
          </a:p>
        </p:txBody>
      </p:sp>
      <p:sp>
        <p:nvSpPr>
          <p:cNvPr id="215042" name="Rectangle 3"/>
          <p:cNvSpPr>
            <a:spLocks noGrp="1"/>
          </p:cNvSpPr>
          <p:nvPr>
            <p:ph type="subTitle" idx="1"/>
          </p:nvPr>
        </p:nvSpPr>
        <p:spPr/>
        <p:txBody>
          <a:bodyPr/>
          <a:lstStyle/>
          <a:p>
            <a:pPr eaLnBrk="1" hangingPunct="1"/>
            <a:r>
              <a:rPr lang="en-US" smtClean="0">
                <a:solidFill>
                  <a:schemeClr val="tx1"/>
                </a:solidFill>
                <a:ea typeface="ＭＳ Ｐゴシック"/>
                <a:cs typeface="ＭＳ Ｐゴシック"/>
              </a:rPr>
              <a:t>The Session Description Protocol (SDP)</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2" name="Rectangle 2"/>
          <p:cNvSpPr>
            <a:spLocks noGrp="1"/>
          </p:cNvSpPr>
          <p:nvPr>
            <p:ph type="title"/>
          </p:nvPr>
        </p:nvSpPr>
        <p:spPr/>
        <p:txBody>
          <a:bodyPr/>
          <a:lstStyle/>
          <a:p>
            <a:pPr eaLnBrk="1" hangingPunct="1"/>
            <a:r>
              <a:rPr lang="en-US" sz="3600" smtClean="0">
                <a:ea typeface="ＭＳ Ｐゴシック"/>
                <a:cs typeface="ＭＳ Ｐゴシック"/>
              </a:rPr>
              <a:t>Session Description Protocol (SDP)</a:t>
            </a:r>
          </a:p>
        </p:txBody>
      </p:sp>
      <p:sp>
        <p:nvSpPr>
          <p:cNvPr id="302083" name="Rectangle 3"/>
          <p:cNvSpPr>
            <a:spLocks noGrp="1"/>
          </p:cNvSpPr>
          <p:nvPr>
            <p:ph type="body" idx="1"/>
          </p:nvPr>
        </p:nvSpPr>
        <p:spPr>
          <a:xfrm>
            <a:off x="685800" y="1295400"/>
            <a:ext cx="7772400" cy="4935538"/>
          </a:xfrm>
        </p:spPr>
        <p:txBody>
          <a:bodyPr/>
          <a:lstStyle/>
          <a:p>
            <a:pPr eaLnBrk="1" hangingPunct="1">
              <a:lnSpc>
                <a:spcPct val="90000"/>
              </a:lnSpc>
            </a:pPr>
            <a:r>
              <a:rPr lang="en-US" sz="2800" smtClean="0">
                <a:ea typeface="ＭＳ Ｐゴシック"/>
                <a:cs typeface="ＭＳ Ｐゴシック"/>
              </a:rPr>
              <a:t>Used to describe media session</a:t>
            </a:r>
          </a:p>
          <a:p>
            <a:pPr eaLnBrk="1" hangingPunct="1">
              <a:lnSpc>
                <a:spcPct val="90000"/>
              </a:lnSpc>
            </a:pPr>
            <a:r>
              <a:rPr lang="en-US" sz="2800" smtClean="0">
                <a:ea typeface="ＭＳ Ｐゴシック"/>
                <a:cs typeface="ＭＳ Ｐゴシック"/>
              </a:rPr>
              <a:t>Developed and extended by MMUSIC WG</a:t>
            </a:r>
          </a:p>
          <a:p>
            <a:pPr lvl="1" eaLnBrk="1" hangingPunct="1">
              <a:lnSpc>
                <a:spcPct val="90000"/>
              </a:lnSpc>
            </a:pPr>
            <a:r>
              <a:rPr lang="en-US" smtClean="0">
                <a:ea typeface="ＭＳ Ｐゴシック"/>
              </a:rPr>
              <a:t>Multiparty Multimedia Session Control </a:t>
            </a:r>
            <a:endParaRPr lang="en-US" sz="2400" smtClean="0">
              <a:ea typeface="ＭＳ Ｐゴシック"/>
            </a:endParaRPr>
          </a:p>
          <a:p>
            <a:pPr eaLnBrk="1" hangingPunct="1">
              <a:lnSpc>
                <a:spcPct val="90000"/>
              </a:lnSpc>
            </a:pPr>
            <a:r>
              <a:rPr lang="en-US" sz="2800" smtClean="0">
                <a:ea typeface="ＭＳ Ｐゴシック"/>
                <a:cs typeface="ＭＳ Ｐゴシック"/>
              </a:rPr>
              <a:t>Carried as a message body in SIP messages</a:t>
            </a:r>
          </a:p>
          <a:p>
            <a:pPr eaLnBrk="1" hangingPunct="1">
              <a:lnSpc>
                <a:spcPct val="90000"/>
              </a:lnSpc>
            </a:pPr>
            <a:r>
              <a:rPr lang="en-US" sz="2800" smtClean="0">
                <a:ea typeface="ＭＳ Ｐゴシック"/>
                <a:cs typeface="ＭＳ Ｐゴシック"/>
              </a:rPr>
              <a:t>Text-based protocol</a:t>
            </a:r>
          </a:p>
          <a:p>
            <a:pPr eaLnBrk="1" hangingPunct="1">
              <a:lnSpc>
                <a:spcPct val="90000"/>
              </a:lnSpc>
            </a:pPr>
            <a:r>
              <a:rPr lang="en-US" sz="2800" smtClean="0">
                <a:ea typeface="ＭＳ Ｐゴシック"/>
                <a:cs typeface="ＭＳ Ｐゴシック"/>
              </a:rPr>
              <a:t>Uses RTP/AVP Profiles for common media types</a:t>
            </a:r>
          </a:p>
          <a:p>
            <a:pPr eaLnBrk="1" hangingPunct="1">
              <a:lnSpc>
                <a:spcPct val="90000"/>
              </a:lnSpc>
            </a:pPr>
            <a:r>
              <a:rPr lang="en-US" sz="2800" smtClean="0">
                <a:ea typeface="ＭＳ Ｐゴシック"/>
                <a:cs typeface="ＭＳ Ｐゴシック"/>
              </a:rPr>
              <a:t>Defined by RFC 4566</a:t>
            </a:r>
          </a:p>
          <a:p>
            <a:pPr lvl="1" eaLnBrk="1" hangingPunct="1">
              <a:lnSpc>
                <a:spcPct val="90000"/>
              </a:lnSpc>
            </a:pPr>
            <a:r>
              <a:rPr lang="en-US" sz="2400" smtClean="0">
                <a:ea typeface="ＭＳ Ｐゴシック"/>
              </a:rPr>
              <a:t>Obsoletes RFC 2327 </a:t>
            </a:r>
          </a:p>
          <a:p>
            <a:pPr eaLnBrk="1" hangingPunct="1">
              <a:lnSpc>
                <a:spcPct val="90000"/>
              </a:lnSpc>
            </a:pPr>
            <a:r>
              <a:rPr lang="en-US" sz="2800" smtClean="0">
                <a:ea typeface="ＭＳ Ｐゴシック"/>
                <a:cs typeface="ＭＳ Ｐゴシック"/>
              </a:rPr>
              <a:t>SIP use of SDP based on Offer/Answer model RFC 3264</a:t>
            </a:r>
          </a:p>
        </p:txBody>
      </p:sp>
      <p:sp>
        <p:nvSpPr>
          <p:cNvPr id="4" name="Slide Number Placeholder 3"/>
          <p:cNvSpPr>
            <a:spLocks noGrp="1"/>
          </p:cNvSpPr>
          <p:nvPr>
            <p:ph type="sldNum" sz="quarter" idx="12"/>
          </p:nvPr>
        </p:nvSpPr>
        <p:spPr/>
        <p:txBody>
          <a:bodyPr/>
          <a:lstStyle/>
          <a:p>
            <a:pPr>
              <a:defRPr/>
            </a:pPr>
            <a:fld id="{B450B080-4490-45C8-80D9-50DD93CE993E}" type="slidenum">
              <a:rPr lang="en-US"/>
              <a:pPr>
                <a:defRPr/>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208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20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20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208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208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208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20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2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animBg="1"/>
      <p:bldP spid="30208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322" name="Rectangle 2"/>
          <p:cNvSpPr>
            <a:spLocks noGrp="1"/>
          </p:cNvSpPr>
          <p:nvPr>
            <p:ph type="title"/>
          </p:nvPr>
        </p:nvSpPr>
        <p:spPr>
          <a:xfrm>
            <a:off x="457200" y="274638"/>
            <a:ext cx="8229600" cy="428625"/>
          </a:xfrm>
        </p:spPr>
        <p:txBody>
          <a:bodyPr rtlCol="0">
            <a:normAutofit fontScale="90000"/>
          </a:bodyPr>
          <a:lstStyle/>
          <a:p>
            <a:pPr eaLnBrk="1" fontAlgn="auto" hangingPunct="1">
              <a:spcAft>
                <a:spcPts val="0"/>
              </a:spcAft>
              <a:defRPr/>
            </a:pPr>
            <a:r>
              <a:rPr lang="en-US" dirty="0">
                <a:ea typeface="+mj-ea"/>
                <a:cs typeface="+mj-cs"/>
              </a:rPr>
              <a:t>SDP Usage with SIP Example</a:t>
            </a:r>
          </a:p>
        </p:txBody>
      </p:sp>
      <p:sp>
        <p:nvSpPr>
          <p:cNvPr id="312323" name="Rectangle 3"/>
          <p:cNvSpPr>
            <a:spLocks noGrp="1"/>
          </p:cNvSpPr>
          <p:nvPr>
            <p:ph type="body" sz="half" idx="1"/>
          </p:nvPr>
        </p:nvSpPr>
        <p:spPr>
          <a:xfrm>
            <a:off x="457200" y="2476500"/>
            <a:ext cx="4343400" cy="2133600"/>
          </a:xfrm>
        </p:spPr>
        <p:txBody>
          <a:bodyPr rtlCol="0">
            <a:normAutofit lnSpcReduction="10000"/>
          </a:bodyPr>
          <a:lstStyle/>
          <a:p>
            <a:pPr eaLnBrk="1" fontAlgn="auto" hangingPunct="1">
              <a:lnSpc>
                <a:spcPct val="80000"/>
              </a:lnSpc>
              <a:spcAft>
                <a:spcPts val="0"/>
              </a:spcAft>
              <a:buFont typeface="Arial" charset="0"/>
              <a:buNone/>
              <a:defRPr/>
            </a:pPr>
            <a:r>
              <a:rPr lang="en-US" sz="1400">
                <a:latin typeface="Courier New" charset="0"/>
                <a:ea typeface="+mn-ea"/>
                <a:cs typeface="+mn-cs"/>
              </a:rPr>
              <a:t>v=0</a:t>
            </a:r>
          </a:p>
          <a:p>
            <a:pPr eaLnBrk="1" fontAlgn="auto" hangingPunct="1">
              <a:lnSpc>
                <a:spcPct val="80000"/>
              </a:lnSpc>
              <a:spcAft>
                <a:spcPts val="0"/>
              </a:spcAft>
              <a:buFont typeface="Arial" charset="0"/>
              <a:buNone/>
              <a:defRPr/>
            </a:pPr>
            <a:r>
              <a:rPr lang="en-US" sz="1400">
                <a:latin typeface="Courier New" charset="0"/>
                <a:ea typeface="+mn-ea"/>
                <a:cs typeface="+mn-cs"/>
              </a:rPr>
              <a:t>o=schroed5244 289084526 28904529 IN IP4 100.101.102.103</a:t>
            </a:r>
          </a:p>
          <a:p>
            <a:pPr eaLnBrk="1" fontAlgn="auto" hangingPunct="1">
              <a:lnSpc>
                <a:spcPct val="80000"/>
              </a:lnSpc>
              <a:spcAft>
                <a:spcPts val="0"/>
              </a:spcAft>
              <a:buFont typeface="Arial" charset="0"/>
              <a:buNone/>
              <a:defRPr/>
            </a:pPr>
            <a:r>
              <a:rPr lang="en-US" sz="1400">
                <a:latin typeface="Courier New" charset="0"/>
                <a:ea typeface="+mn-ea"/>
                <a:cs typeface="+mn-cs"/>
              </a:rPr>
              <a:t>s=-</a:t>
            </a:r>
          </a:p>
          <a:p>
            <a:pPr eaLnBrk="1" fontAlgn="auto" hangingPunct="1">
              <a:lnSpc>
                <a:spcPct val="80000"/>
              </a:lnSpc>
              <a:spcAft>
                <a:spcPts val="0"/>
              </a:spcAft>
              <a:buFont typeface="Arial" charset="0"/>
              <a:buNone/>
              <a:defRPr/>
            </a:pPr>
            <a:r>
              <a:rPr lang="en-US" sz="1400">
                <a:latin typeface="Courier New" charset="0"/>
                <a:ea typeface="+mn-ea"/>
                <a:cs typeface="+mn-cs"/>
              </a:rPr>
              <a:t>c=IN IP4 100.101.102.103</a:t>
            </a:r>
          </a:p>
          <a:p>
            <a:pPr eaLnBrk="1" fontAlgn="auto" hangingPunct="1">
              <a:lnSpc>
                <a:spcPct val="80000"/>
              </a:lnSpc>
              <a:spcAft>
                <a:spcPts val="0"/>
              </a:spcAft>
              <a:buFont typeface="Arial" charset="0"/>
              <a:buNone/>
              <a:defRPr/>
            </a:pPr>
            <a:r>
              <a:rPr lang="en-US" sz="1400">
                <a:latin typeface="Courier New" charset="0"/>
                <a:ea typeface="+mn-ea"/>
                <a:cs typeface="+mn-cs"/>
              </a:rPr>
              <a:t>t=0 0</a:t>
            </a:r>
          </a:p>
          <a:p>
            <a:pPr eaLnBrk="1" fontAlgn="auto" hangingPunct="1">
              <a:lnSpc>
                <a:spcPct val="80000"/>
              </a:lnSpc>
              <a:spcAft>
                <a:spcPts val="0"/>
              </a:spcAft>
              <a:buFont typeface="Arial" charset="0"/>
              <a:buNone/>
              <a:defRPr/>
            </a:pPr>
            <a:r>
              <a:rPr lang="en-US" sz="1400">
                <a:latin typeface="Courier New" charset="0"/>
                <a:ea typeface="+mn-ea"/>
                <a:cs typeface="+mn-cs"/>
              </a:rPr>
              <a:t>m=audio 49170 RTP/AVP 0 97 98</a:t>
            </a:r>
          </a:p>
          <a:p>
            <a:pPr eaLnBrk="1" fontAlgn="auto" hangingPunct="1">
              <a:lnSpc>
                <a:spcPct val="80000"/>
              </a:lnSpc>
              <a:spcAft>
                <a:spcPts val="0"/>
              </a:spcAft>
              <a:buFont typeface="Arial" charset="0"/>
              <a:buNone/>
              <a:defRPr/>
            </a:pPr>
            <a:r>
              <a:rPr lang="en-US" sz="1400">
                <a:latin typeface="Courier New" charset="0"/>
                <a:ea typeface="+mn-ea"/>
                <a:cs typeface="+mn-cs"/>
              </a:rPr>
              <a:t>a=rtpmap:0 PCMU/8000</a:t>
            </a:r>
          </a:p>
          <a:p>
            <a:pPr eaLnBrk="1" fontAlgn="auto" hangingPunct="1">
              <a:lnSpc>
                <a:spcPct val="80000"/>
              </a:lnSpc>
              <a:spcAft>
                <a:spcPts val="0"/>
              </a:spcAft>
              <a:buFont typeface="Arial" charset="0"/>
              <a:buNone/>
              <a:defRPr/>
            </a:pPr>
            <a:r>
              <a:rPr lang="en-US" sz="1400">
                <a:latin typeface="Courier New" charset="0"/>
                <a:ea typeface="+mn-ea"/>
                <a:cs typeface="+mn-cs"/>
              </a:rPr>
              <a:t>a=rtpmap:97 iLBC/8000</a:t>
            </a:r>
          </a:p>
          <a:p>
            <a:pPr eaLnBrk="1" fontAlgn="auto" hangingPunct="1">
              <a:lnSpc>
                <a:spcPct val="80000"/>
              </a:lnSpc>
              <a:spcAft>
                <a:spcPts val="0"/>
              </a:spcAft>
              <a:buFont typeface="Arial" charset="0"/>
              <a:buNone/>
              <a:defRPr/>
            </a:pPr>
            <a:r>
              <a:rPr lang="en-US" sz="1400">
                <a:latin typeface="Courier New" charset="0"/>
                <a:ea typeface="+mn-ea"/>
                <a:cs typeface="+mn-cs"/>
              </a:rPr>
              <a:t>a=rtpmap:98 telephone-event/8000</a:t>
            </a:r>
            <a:endParaRPr lang="en-US" sz="1600">
              <a:latin typeface="Courier New" charset="0"/>
              <a:ea typeface="+mn-ea"/>
              <a:cs typeface="+mn-cs"/>
            </a:endParaRPr>
          </a:p>
        </p:txBody>
      </p:sp>
      <p:sp>
        <p:nvSpPr>
          <p:cNvPr id="312324" name="Rectangle 4"/>
          <p:cNvSpPr>
            <a:spLocks noGrp="1"/>
          </p:cNvSpPr>
          <p:nvPr>
            <p:ph type="body" sz="half" idx="2"/>
          </p:nvPr>
        </p:nvSpPr>
        <p:spPr>
          <a:xfrm>
            <a:off x="4648200" y="1219200"/>
            <a:ext cx="3810000" cy="4953000"/>
          </a:xfrm>
        </p:spPr>
        <p:txBody>
          <a:bodyPr rtlCol="0">
            <a:normAutofit lnSpcReduction="10000"/>
          </a:bodyPr>
          <a:lstStyle/>
          <a:p>
            <a:pPr defTabSz="914400" eaLnBrk="1" fontAlgn="auto" hangingPunct="1">
              <a:spcAft>
                <a:spcPts val="0"/>
              </a:spcAft>
              <a:buFont typeface="Arial"/>
              <a:buChar char="•"/>
              <a:defRPr/>
            </a:pPr>
            <a:r>
              <a:rPr lang="en-US" sz="1400">
                <a:ea typeface="+mn-ea"/>
                <a:cs typeface="+mn-cs"/>
              </a:rPr>
              <a:t>Version number: always 0</a:t>
            </a:r>
          </a:p>
          <a:p>
            <a:pPr defTabSz="914400" eaLnBrk="1" fontAlgn="auto" hangingPunct="1">
              <a:spcAft>
                <a:spcPts val="0"/>
              </a:spcAft>
              <a:buFont typeface="Arial"/>
              <a:buChar char="•"/>
              <a:defRPr/>
            </a:pPr>
            <a:r>
              <a:rPr lang="en-US" sz="1400">
                <a:ea typeface="+mn-ea"/>
                <a:cs typeface="+mn-cs"/>
              </a:rPr>
              <a:t>Origin:  </a:t>
            </a:r>
          </a:p>
          <a:p>
            <a:pPr lvl="1" defTabSz="914400" eaLnBrk="1" fontAlgn="auto" hangingPunct="1">
              <a:spcAft>
                <a:spcPts val="0"/>
              </a:spcAft>
              <a:buFont typeface="Arial"/>
              <a:buChar char="–"/>
              <a:defRPr/>
            </a:pPr>
            <a:r>
              <a:rPr lang="en-US" sz="1200">
                <a:ea typeface="+mn-ea"/>
                <a:cs typeface="+mn-cs"/>
              </a:rPr>
              <a:t>o=&lt;username&gt; &lt;sess-id&gt; &lt;sess-version&gt; &lt;nettype&gt; &lt;addrtype&gt; &lt;unicast-address&gt;</a:t>
            </a:r>
          </a:p>
          <a:p>
            <a:pPr lvl="1" defTabSz="914400" eaLnBrk="1" fontAlgn="auto" hangingPunct="1">
              <a:spcAft>
                <a:spcPts val="0"/>
              </a:spcAft>
              <a:buFont typeface="Arial"/>
              <a:buChar char="–"/>
              <a:defRPr/>
            </a:pPr>
            <a:r>
              <a:rPr lang="en-US" sz="1200">
                <a:ea typeface="+mn-ea"/>
                <a:cs typeface="+mn-cs"/>
              </a:rPr>
              <a:t>Session ID and Version are usually NTP timestamps</a:t>
            </a:r>
          </a:p>
          <a:p>
            <a:pPr defTabSz="914400" eaLnBrk="1" fontAlgn="auto" hangingPunct="1">
              <a:spcAft>
                <a:spcPts val="0"/>
              </a:spcAft>
              <a:buFont typeface="Arial"/>
              <a:buChar char="•"/>
              <a:defRPr/>
            </a:pPr>
            <a:r>
              <a:rPr lang="en-US" sz="1400">
                <a:ea typeface="+mn-ea"/>
                <a:cs typeface="+mn-cs"/>
              </a:rPr>
              <a:t>Session name: usually just contains a dash or space</a:t>
            </a:r>
          </a:p>
          <a:p>
            <a:pPr defTabSz="914400" eaLnBrk="1" fontAlgn="auto" hangingPunct="1">
              <a:spcAft>
                <a:spcPts val="0"/>
              </a:spcAft>
              <a:buFont typeface="Arial"/>
              <a:buChar char="•"/>
              <a:defRPr/>
            </a:pPr>
            <a:r>
              <a:rPr lang="en-US" sz="1400">
                <a:ea typeface="+mn-ea"/>
                <a:cs typeface="+mn-cs"/>
              </a:rPr>
              <a:t>Connection Data: (IP Address for receiving media - 100.101.102.103)</a:t>
            </a:r>
          </a:p>
          <a:p>
            <a:pPr defTabSz="914400" eaLnBrk="1" fontAlgn="auto" hangingPunct="1">
              <a:spcAft>
                <a:spcPts val="0"/>
              </a:spcAft>
              <a:buFont typeface="Arial"/>
              <a:buChar char="•"/>
              <a:defRPr/>
            </a:pPr>
            <a:r>
              <a:rPr lang="en-US" sz="1400">
                <a:ea typeface="+mn-ea"/>
                <a:cs typeface="+mn-cs"/>
              </a:rPr>
              <a:t>Timing: Start and stop times for a session, set to 0 for real-time sessions</a:t>
            </a:r>
          </a:p>
          <a:p>
            <a:pPr defTabSz="914400" eaLnBrk="1" fontAlgn="auto" hangingPunct="1">
              <a:spcAft>
                <a:spcPts val="0"/>
              </a:spcAft>
              <a:buFont typeface="Arial"/>
              <a:buChar char="•"/>
              <a:defRPr/>
            </a:pPr>
            <a:r>
              <a:rPr lang="en-US" sz="1400">
                <a:ea typeface="+mn-ea"/>
                <a:cs typeface="+mn-cs"/>
              </a:rPr>
              <a:t>Media: (type - audio, port - 49170, protocol RTP/AVP Profile – 0, 97, 98)</a:t>
            </a:r>
          </a:p>
          <a:p>
            <a:pPr lvl="1" defTabSz="914400" eaLnBrk="1" fontAlgn="auto" hangingPunct="1">
              <a:spcAft>
                <a:spcPts val="0"/>
              </a:spcAft>
              <a:buFont typeface="Arial"/>
              <a:buChar char="–"/>
              <a:defRPr/>
            </a:pPr>
            <a:r>
              <a:rPr lang="en-US" sz="1200">
                <a:ea typeface="+mn-ea"/>
                <a:cs typeface="+mn-cs"/>
              </a:rPr>
              <a:t>m=&lt;media&gt; &lt;port&gt; &lt;proto&gt; &lt;fmt&gt; ...</a:t>
            </a:r>
          </a:p>
          <a:p>
            <a:pPr lvl="1" defTabSz="914400" eaLnBrk="1" fontAlgn="auto" hangingPunct="1">
              <a:spcAft>
                <a:spcPts val="0"/>
              </a:spcAft>
              <a:buFont typeface="Arial"/>
              <a:buChar char="–"/>
              <a:defRPr/>
            </a:pPr>
            <a:r>
              <a:rPr lang="en-US" sz="1200">
                <a:ea typeface="+mn-ea"/>
                <a:cs typeface="+mn-cs"/>
              </a:rPr>
              <a:t>Listed in order of preference</a:t>
            </a:r>
          </a:p>
          <a:p>
            <a:pPr defTabSz="914400" eaLnBrk="1" fontAlgn="auto" hangingPunct="1">
              <a:spcAft>
                <a:spcPts val="0"/>
              </a:spcAft>
              <a:buFont typeface="Arial"/>
              <a:buChar char="•"/>
              <a:defRPr/>
            </a:pPr>
            <a:r>
              <a:rPr lang="en-US" sz="1400">
                <a:ea typeface="+mn-ea"/>
                <a:cs typeface="+mn-cs"/>
              </a:rPr>
              <a:t>Attributes</a:t>
            </a:r>
          </a:p>
          <a:p>
            <a:pPr lvl="1" defTabSz="914400" eaLnBrk="1" fontAlgn="auto" hangingPunct="1">
              <a:spcAft>
                <a:spcPts val="0"/>
              </a:spcAft>
              <a:buFont typeface="Arial"/>
              <a:buChar char="–"/>
              <a:defRPr/>
            </a:pPr>
            <a:r>
              <a:rPr lang="en-US" sz="1200">
                <a:ea typeface="+mn-ea"/>
                <a:cs typeface="+mn-cs"/>
              </a:rPr>
              <a:t>RTP/AVP 0 is PCM </a:t>
            </a:r>
            <a:r>
              <a:rPr lang="en-US" sz="1200">
                <a:latin typeface="Symbol" charset="2"/>
                <a:ea typeface="+mn-ea"/>
                <a:cs typeface="+mn-cs"/>
                <a:sym typeface="Symbol" charset="2"/>
              </a:rPr>
              <a:t></a:t>
            </a:r>
            <a:r>
              <a:rPr lang="en-US" sz="1200">
                <a:ea typeface="+mn-ea"/>
                <a:cs typeface="+mn-cs"/>
              </a:rPr>
              <a:t> Law (64kb/s)</a:t>
            </a:r>
          </a:p>
          <a:p>
            <a:pPr lvl="1" defTabSz="914400" eaLnBrk="1" fontAlgn="auto" hangingPunct="1">
              <a:spcAft>
                <a:spcPts val="0"/>
              </a:spcAft>
              <a:buFont typeface="Arial"/>
              <a:buChar char="–"/>
              <a:defRPr/>
            </a:pPr>
            <a:r>
              <a:rPr lang="en-US" sz="1200">
                <a:ea typeface="+mn-ea"/>
                <a:cs typeface="+mn-cs"/>
              </a:rPr>
              <a:t>RTP/AVP 97 (dynamic payload) is Internet Low Bit Rate Codec (iLBC) RFC 3952</a:t>
            </a:r>
          </a:p>
          <a:p>
            <a:pPr lvl="1" defTabSz="914400" eaLnBrk="1" fontAlgn="auto" hangingPunct="1">
              <a:spcAft>
                <a:spcPts val="0"/>
              </a:spcAft>
              <a:buFont typeface="Arial"/>
              <a:buChar char="–"/>
              <a:defRPr/>
            </a:pPr>
            <a:r>
              <a:rPr lang="en-US" sz="1200">
                <a:ea typeface="+mn-ea"/>
                <a:cs typeface="+mn-cs"/>
              </a:rPr>
              <a:t>RTP/AVP 98 (dynamic payload) is for telephone events (DTMF) RFC 2833</a:t>
            </a:r>
          </a:p>
        </p:txBody>
      </p:sp>
      <p:sp>
        <p:nvSpPr>
          <p:cNvPr id="312325" name="Rectangle 5"/>
          <p:cNvSpPr>
            <a:spLocks noChangeArrowheads="1"/>
          </p:cNvSpPr>
          <p:nvPr/>
        </p:nvSpPr>
        <p:spPr bwMode="auto">
          <a:xfrm>
            <a:off x="2233613" y="6248400"/>
            <a:ext cx="4316412" cy="366713"/>
          </a:xfrm>
          <a:prstGeom prst="rect">
            <a:avLst/>
          </a:prstGeom>
          <a:noFill/>
          <a:ln w="9525">
            <a:noFill/>
            <a:miter lim="800000"/>
            <a:headEnd/>
            <a:tailEnd/>
          </a:ln>
        </p:spPr>
        <p:txBody>
          <a:bodyPr wrap="none">
            <a:spAutoFit/>
          </a:bodyPr>
          <a:lstStyle/>
          <a:p>
            <a:pPr eaLnBrk="0" hangingPunct="0"/>
            <a:r>
              <a:rPr lang="en-US" sz="1800">
                <a:latin typeface="Calibri" pitchFamily="34" charset="0"/>
              </a:rPr>
              <a:t>Note: The line break in o= line is not allowed</a:t>
            </a:r>
          </a:p>
        </p:txBody>
      </p:sp>
      <p:sp>
        <p:nvSpPr>
          <p:cNvPr id="6" name="Slide Number Placeholder 5"/>
          <p:cNvSpPr>
            <a:spLocks noGrp="1"/>
          </p:cNvSpPr>
          <p:nvPr>
            <p:ph type="sldNum" sz="quarter" idx="12"/>
          </p:nvPr>
        </p:nvSpPr>
        <p:spPr/>
        <p:txBody>
          <a:bodyPr/>
          <a:lstStyle/>
          <a:p>
            <a:pPr>
              <a:defRPr/>
            </a:pPr>
            <a:fld id="{13BC3EAB-315F-41E1-A2F3-566C5C3E86D4}" type="slidenum">
              <a:rPr lang="en-US"/>
              <a:pPr>
                <a:defRPr/>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23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23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23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232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232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232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23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232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232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232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232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232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232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2324">
                                            <p:txEl>
                                              <p:pRg st="7" end="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2324">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232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2324">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2323">
                                            <p:txEl>
                                              <p:pRg st="6" end="6"/>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2324">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2323">
                                            <p:txEl>
                                              <p:pRg st="7" end="7"/>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2324">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2323">
                                            <p:txEl>
                                              <p:pRg st="8" end="8"/>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2324">
                                            <p:txEl>
                                              <p:pRg st="13" end="1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2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animBg="1"/>
      <p:bldP spid="312323" grpId="0" build="p"/>
      <p:bldP spid="312324" grpId="0" build="p"/>
      <p:bldP spid="312325"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58" name="Rectangle 2"/>
          <p:cNvSpPr>
            <a:spLocks noGrp="1"/>
          </p:cNvSpPr>
          <p:nvPr>
            <p:ph type="title"/>
          </p:nvPr>
        </p:nvSpPr>
        <p:spPr>
          <a:xfrm>
            <a:off x="457200" y="274638"/>
            <a:ext cx="8229600" cy="342900"/>
          </a:xfrm>
        </p:spPr>
        <p:txBody>
          <a:bodyPr/>
          <a:lstStyle/>
          <a:p>
            <a:pPr eaLnBrk="1" hangingPunct="1"/>
            <a:r>
              <a:rPr lang="en-US" sz="3600" smtClean="0">
                <a:ea typeface="ＭＳ Ｐゴシック"/>
                <a:cs typeface="ＭＳ Ｐゴシック"/>
              </a:rPr>
              <a:t>Audio &amp; Video Example</a:t>
            </a:r>
          </a:p>
        </p:txBody>
      </p:sp>
      <p:sp>
        <p:nvSpPr>
          <p:cNvPr id="326659" name="Rectangle 3"/>
          <p:cNvSpPr>
            <a:spLocks noGrp="1"/>
          </p:cNvSpPr>
          <p:nvPr>
            <p:ph type="body" sz="half" idx="1"/>
          </p:nvPr>
        </p:nvSpPr>
        <p:spPr>
          <a:xfrm>
            <a:off x="381000" y="1041400"/>
            <a:ext cx="4419600" cy="4481513"/>
          </a:xfrm>
        </p:spPr>
        <p:txBody>
          <a:bodyPr/>
          <a:lstStyle/>
          <a:p>
            <a:pPr eaLnBrk="1" hangingPunct="1">
              <a:buFont typeface="Arial" charset="0"/>
              <a:buNone/>
            </a:pPr>
            <a:r>
              <a:rPr lang="en-US" sz="2400" smtClean="0">
                <a:ea typeface="ＭＳ Ｐゴシック"/>
                <a:cs typeface="ＭＳ Ｐゴシック"/>
              </a:rPr>
              <a:t>Offer</a:t>
            </a:r>
            <a:endParaRPr lang="en-US" sz="1600" smtClean="0">
              <a:latin typeface="Courier"/>
              <a:ea typeface="ＭＳ Ｐゴシック"/>
              <a:cs typeface="ＭＳ Ｐゴシック"/>
            </a:endParaRPr>
          </a:p>
          <a:p>
            <a:pPr eaLnBrk="1" hangingPunct="1">
              <a:buFont typeface="Arial" charset="0"/>
              <a:buNone/>
            </a:pPr>
            <a:endParaRPr lang="en-US" sz="1400" smtClean="0">
              <a:latin typeface="Courier"/>
              <a:ea typeface="ＭＳ Ｐゴシック"/>
              <a:cs typeface="ＭＳ Ｐゴシック"/>
            </a:endParaRPr>
          </a:p>
          <a:p>
            <a:pPr eaLnBrk="1" hangingPunct="1">
              <a:buFont typeface="Arial" charset="0"/>
              <a:buNone/>
            </a:pPr>
            <a:r>
              <a:rPr lang="en-US" sz="1600" smtClean="0">
                <a:latin typeface="Courier"/>
                <a:ea typeface="ＭＳ Ｐゴシック"/>
                <a:cs typeface="ＭＳ Ｐゴシック"/>
              </a:rPr>
              <a:t>v=0</a:t>
            </a:r>
          </a:p>
          <a:p>
            <a:pPr eaLnBrk="1" hangingPunct="1">
              <a:buFont typeface="Arial" charset="0"/>
              <a:buNone/>
            </a:pPr>
            <a:r>
              <a:rPr lang="en-US" sz="1600" smtClean="0">
                <a:latin typeface="Courier"/>
                <a:ea typeface="ＭＳ Ｐゴシック"/>
                <a:cs typeface="ＭＳ Ｐゴシック"/>
              </a:rPr>
              <a:t>o=alice 2890844526 2890844526 IN IP4 host.atlanta.example.com</a:t>
            </a:r>
          </a:p>
          <a:p>
            <a:pPr eaLnBrk="1" hangingPunct="1">
              <a:buFont typeface="Arial" charset="0"/>
              <a:buNone/>
            </a:pPr>
            <a:r>
              <a:rPr lang="en-US" sz="1600" smtClean="0">
                <a:latin typeface="Courier"/>
                <a:ea typeface="ＭＳ Ｐゴシック"/>
                <a:cs typeface="ＭＳ Ｐゴシック"/>
              </a:rPr>
              <a:t>s=</a:t>
            </a:r>
          </a:p>
          <a:p>
            <a:pPr eaLnBrk="1" hangingPunct="1">
              <a:buFont typeface="Arial" charset="0"/>
              <a:buNone/>
            </a:pPr>
            <a:r>
              <a:rPr lang="en-US" sz="1600" smtClean="0">
                <a:latin typeface="Courier"/>
                <a:ea typeface="ＭＳ Ｐゴシック"/>
                <a:cs typeface="ＭＳ Ｐゴシック"/>
              </a:rPr>
              <a:t>c=IN IP4 host.atlanta.example.com</a:t>
            </a:r>
          </a:p>
          <a:p>
            <a:pPr eaLnBrk="1" hangingPunct="1">
              <a:buFont typeface="Arial" charset="0"/>
              <a:buNone/>
            </a:pPr>
            <a:r>
              <a:rPr lang="en-US" sz="1600" smtClean="0">
                <a:latin typeface="Courier"/>
                <a:ea typeface="ＭＳ Ｐゴシック"/>
                <a:cs typeface="ＭＳ Ｐゴシック"/>
              </a:rPr>
              <a:t>t=0 0</a:t>
            </a:r>
          </a:p>
          <a:p>
            <a:pPr eaLnBrk="1" hangingPunct="1">
              <a:buFont typeface="Arial" charset="0"/>
              <a:buNone/>
            </a:pPr>
            <a:r>
              <a:rPr lang="en-US" sz="1600" smtClean="0">
                <a:latin typeface="Courier"/>
                <a:ea typeface="ＭＳ Ｐゴシック"/>
                <a:cs typeface="ＭＳ Ｐゴシック"/>
              </a:rPr>
              <a:t>m=audio 49170 RTP/AVP 0 8 97</a:t>
            </a:r>
          </a:p>
          <a:p>
            <a:pPr eaLnBrk="1" hangingPunct="1">
              <a:buFont typeface="Arial" charset="0"/>
              <a:buNone/>
            </a:pPr>
            <a:r>
              <a:rPr lang="en-US" sz="1600" smtClean="0">
                <a:latin typeface="Courier"/>
                <a:ea typeface="ＭＳ Ｐゴシック"/>
                <a:cs typeface="ＭＳ Ｐゴシック"/>
              </a:rPr>
              <a:t>a=rtpmap:0 PCMU/8000</a:t>
            </a:r>
          </a:p>
          <a:p>
            <a:pPr eaLnBrk="1" hangingPunct="1">
              <a:buFont typeface="Arial" charset="0"/>
              <a:buNone/>
            </a:pPr>
            <a:r>
              <a:rPr lang="en-US" sz="1600" smtClean="0">
                <a:latin typeface="Courier"/>
                <a:ea typeface="ＭＳ Ｐゴシック"/>
                <a:cs typeface="ＭＳ Ｐゴシック"/>
              </a:rPr>
              <a:t>a=rtpmap:8 PCMA/8000</a:t>
            </a:r>
          </a:p>
          <a:p>
            <a:pPr eaLnBrk="1" hangingPunct="1">
              <a:buFont typeface="Arial" charset="0"/>
              <a:buNone/>
            </a:pPr>
            <a:r>
              <a:rPr lang="en-US" sz="1600" smtClean="0">
                <a:latin typeface="Courier"/>
                <a:ea typeface="ＭＳ Ｐゴシック"/>
                <a:cs typeface="ＭＳ Ｐゴシック"/>
              </a:rPr>
              <a:t>a=rtpmap:97 iLBC/8000</a:t>
            </a:r>
          </a:p>
          <a:p>
            <a:pPr eaLnBrk="1" hangingPunct="1">
              <a:buFont typeface="Arial" charset="0"/>
              <a:buNone/>
            </a:pPr>
            <a:r>
              <a:rPr lang="en-US" sz="1600" smtClean="0">
                <a:latin typeface="Courier"/>
                <a:ea typeface="ＭＳ Ｐゴシック"/>
                <a:cs typeface="ＭＳ Ｐゴシック"/>
              </a:rPr>
              <a:t>m=video 51372 RTP/AVP 31 32</a:t>
            </a:r>
          </a:p>
          <a:p>
            <a:pPr eaLnBrk="1" hangingPunct="1">
              <a:buFont typeface="Arial" charset="0"/>
              <a:buNone/>
            </a:pPr>
            <a:r>
              <a:rPr lang="en-US" sz="1600" smtClean="0">
                <a:latin typeface="Courier"/>
                <a:ea typeface="ＭＳ Ｐゴシック"/>
                <a:cs typeface="ＭＳ Ｐゴシック"/>
              </a:rPr>
              <a:t>a=rtpmap:31 H261/90000</a:t>
            </a:r>
          </a:p>
          <a:p>
            <a:pPr eaLnBrk="1" hangingPunct="1">
              <a:buFont typeface="Arial" charset="0"/>
              <a:buNone/>
            </a:pPr>
            <a:r>
              <a:rPr lang="en-US" sz="1600" smtClean="0">
                <a:latin typeface="Courier"/>
                <a:ea typeface="ＭＳ Ｐゴシック"/>
                <a:cs typeface="ＭＳ Ｐゴシック"/>
              </a:rPr>
              <a:t>a=rtpmap:32 MPV/90000</a:t>
            </a:r>
          </a:p>
        </p:txBody>
      </p:sp>
      <p:sp>
        <p:nvSpPr>
          <p:cNvPr id="326660" name="Rectangle 4"/>
          <p:cNvSpPr>
            <a:spLocks noGrp="1"/>
          </p:cNvSpPr>
          <p:nvPr>
            <p:ph type="body" sz="half" idx="2"/>
          </p:nvPr>
        </p:nvSpPr>
        <p:spPr>
          <a:xfrm>
            <a:off x="4648200" y="1041400"/>
            <a:ext cx="4114800" cy="3638550"/>
          </a:xfrm>
        </p:spPr>
        <p:txBody>
          <a:bodyPr/>
          <a:lstStyle/>
          <a:p>
            <a:pPr eaLnBrk="1" hangingPunct="1">
              <a:buFont typeface="Arial" charset="0"/>
              <a:buNone/>
            </a:pPr>
            <a:r>
              <a:rPr lang="en-US" sz="2400" smtClean="0">
                <a:ea typeface="ＭＳ Ｐゴシック"/>
                <a:cs typeface="ＭＳ Ｐゴシック"/>
              </a:rPr>
              <a:t>Answer</a:t>
            </a:r>
            <a:endParaRPr lang="en-US" sz="1600" smtClean="0">
              <a:latin typeface="Courier"/>
              <a:ea typeface="ＭＳ Ｐゴシック"/>
              <a:cs typeface="ＭＳ Ｐゴシック"/>
            </a:endParaRPr>
          </a:p>
          <a:p>
            <a:pPr eaLnBrk="1" hangingPunct="1">
              <a:buFont typeface="Arial" charset="0"/>
              <a:buNone/>
            </a:pPr>
            <a:endParaRPr lang="en-US" sz="1600" smtClean="0">
              <a:latin typeface="Courier"/>
              <a:ea typeface="ＭＳ Ｐゴシック"/>
              <a:cs typeface="ＭＳ Ｐゴシック"/>
            </a:endParaRPr>
          </a:p>
          <a:p>
            <a:pPr eaLnBrk="1" hangingPunct="1">
              <a:buFont typeface="Arial" charset="0"/>
              <a:buNone/>
            </a:pPr>
            <a:r>
              <a:rPr lang="en-US" sz="1600" smtClean="0">
                <a:latin typeface="Courier"/>
                <a:ea typeface="ＭＳ Ｐゴシック"/>
                <a:cs typeface="ＭＳ Ｐゴシック"/>
              </a:rPr>
              <a:t>v=0</a:t>
            </a:r>
          </a:p>
          <a:p>
            <a:pPr eaLnBrk="1" hangingPunct="1">
              <a:buFont typeface="Arial" charset="0"/>
              <a:buNone/>
            </a:pPr>
            <a:r>
              <a:rPr lang="en-US" sz="1600" smtClean="0">
                <a:latin typeface="Courier"/>
                <a:ea typeface="ＭＳ Ｐゴシック"/>
                <a:cs typeface="ＭＳ Ｐゴシック"/>
              </a:rPr>
              <a:t>o=bob 2808844564 2808844564 IN IP4 host.biloxi.example.com</a:t>
            </a:r>
          </a:p>
          <a:p>
            <a:pPr eaLnBrk="1" hangingPunct="1">
              <a:buFont typeface="Arial" charset="0"/>
              <a:buNone/>
            </a:pPr>
            <a:r>
              <a:rPr lang="en-US" sz="1600" smtClean="0">
                <a:latin typeface="Courier"/>
                <a:ea typeface="ＭＳ Ｐゴシック"/>
                <a:cs typeface="ＭＳ Ｐゴシック"/>
              </a:rPr>
              <a:t>s=</a:t>
            </a:r>
          </a:p>
          <a:p>
            <a:pPr eaLnBrk="1" hangingPunct="1">
              <a:buFont typeface="Arial" charset="0"/>
              <a:buNone/>
            </a:pPr>
            <a:r>
              <a:rPr lang="en-US" sz="1600" smtClean="0">
                <a:latin typeface="Courier"/>
                <a:ea typeface="ＭＳ Ｐゴシック"/>
                <a:cs typeface="ＭＳ Ｐゴシック"/>
              </a:rPr>
              <a:t>c=IN IP4 host.biloxi.example.com</a:t>
            </a:r>
          </a:p>
          <a:p>
            <a:pPr eaLnBrk="1" hangingPunct="1">
              <a:buFont typeface="Arial" charset="0"/>
              <a:buNone/>
            </a:pPr>
            <a:r>
              <a:rPr lang="en-US" sz="1600" smtClean="0">
                <a:latin typeface="Courier"/>
                <a:ea typeface="ＭＳ Ｐゴシック"/>
                <a:cs typeface="ＭＳ Ｐゴシック"/>
              </a:rPr>
              <a:t>t=0 0</a:t>
            </a:r>
          </a:p>
          <a:p>
            <a:pPr eaLnBrk="1" hangingPunct="1">
              <a:buFont typeface="Arial" charset="0"/>
              <a:buNone/>
            </a:pPr>
            <a:r>
              <a:rPr lang="en-US" sz="1600" smtClean="0">
                <a:latin typeface="Courier"/>
                <a:ea typeface="ＭＳ Ｐゴシック"/>
                <a:cs typeface="ＭＳ Ｐゴシック"/>
              </a:rPr>
              <a:t>m=audio 49174 RTP/AVP 0</a:t>
            </a:r>
          </a:p>
          <a:p>
            <a:pPr eaLnBrk="1" hangingPunct="1">
              <a:buFont typeface="Arial" charset="0"/>
              <a:buNone/>
            </a:pPr>
            <a:r>
              <a:rPr lang="en-US" sz="1600" smtClean="0">
                <a:latin typeface="Courier"/>
                <a:ea typeface="ＭＳ Ｐゴシック"/>
                <a:cs typeface="ＭＳ Ｐゴシック"/>
              </a:rPr>
              <a:t>a=rtpmap:0 PCMU/8000</a:t>
            </a:r>
          </a:p>
          <a:p>
            <a:pPr eaLnBrk="1" hangingPunct="1">
              <a:buFont typeface="Arial" charset="0"/>
              <a:buNone/>
            </a:pPr>
            <a:r>
              <a:rPr lang="en-US" sz="1600" smtClean="0">
                <a:latin typeface="Courier"/>
                <a:ea typeface="ＭＳ Ｐゴシック"/>
                <a:cs typeface="ＭＳ Ｐゴシック"/>
              </a:rPr>
              <a:t>m=video 49170 RTP/AVP 32</a:t>
            </a:r>
          </a:p>
          <a:p>
            <a:pPr eaLnBrk="1" hangingPunct="1">
              <a:buFont typeface="Arial" charset="0"/>
              <a:buNone/>
            </a:pPr>
            <a:r>
              <a:rPr lang="en-US" sz="1600" smtClean="0">
                <a:latin typeface="Courier"/>
                <a:ea typeface="ＭＳ Ｐゴシック"/>
                <a:cs typeface="ＭＳ Ｐゴシック"/>
              </a:rPr>
              <a:t>a=rtpmap:32 MPV/90000</a:t>
            </a:r>
          </a:p>
        </p:txBody>
      </p:sp>
      <p:sp>
        <p:nvSpPr>
          <p:cNvPr id="326661" name="Rectangle 5"/>
          <p:cNvSpPr>
            <a:spLocks noChangeArrowheads="1"/>
          </p:cNvSpPr>
          <p:nvPr/>
        </p:nvSpPr>
        <p:spPr bwMode="auto">
          <a:xfrm>
            <a:off x="609600" y="6146800"/>
            <a:ext cx="7772400" cy="366713"/>
          </a:xfrm>
          <a:prstGeom prst="rect">
            <a:avLst/>
          </a:prstGeom>
          <a:noFill/>
          <a:ln w="9525">
            <a:noFill/>
            <a:miter lim="800000"/>
            <a:headEnd/>
            <a:tailEnd/>
          </a:ln>
        </p:spPr>
        <p:txBody>
          <a:bodyPr>
            <a:spAutoFit/>
          </a:bodyPr>
          <a:lstStyle/>
          <a:p>
            <a:pPr eaLnBrk="0" hangingPunct="0">
              <a:buFontTx/>
              <a:buChar char="•"/>
            </a:pPr>
            <a:r>
              <a:rPr lang="en-US" sz="1800">
                <a:latin typeface="Calibri" pitchFamily="34" charset="0"/>
              </a:rPr>
              <a:t> An audio and video session has been negotiated</a:t>
            </a:r>
          </a:p>
        </p:txBody>
      </p:sp>
      <p:sp>
        <p:nvSpPr>
          <p:cNvPr id="6" name="Slide Number Placeholder 5"/>
          <p:cNvSpPr>
            <a:spLocks noGrp="1"/>
          </p:cNvSpPr>
          <p:nvPr>
            <p:ph type="sldNum" sz="quarter" idx="12"/>
          </p:nvPr>
        </p:nvSpPr>
        <p:spPr/>
        <p:txBody>
          <a:bodyPr/>
          <a:lstStyle/>
          <a:p>
            <a:pPr>
              <a:defRPr/>
            </a:pPr>
            <a:fld id="{75F65279-9004-45FC-9D8C-A6A1234F7256}" type="slidenum">
              <a:rPr lang="en-US"/>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nimBg="1"/>
      <p:bldP spid="326659" grpId="0"/>
      <p:bldP spid="326660" grpId="0"/>
      <p:bldP spid="326661" grpId="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49" name="Rectangle 2"/>
          <p:cNvSpPr>
            <a:spLocks noGrp="1"/>
          </p:cNvSpPr>
          <p:nvPr>
            <p:ph type="ctrTitle"/>
          </p:nvPr>
        </p:nvSpPr>
        <p:spPr>
          <a:xfrm>
            <a:off x="685800" y="2286000"/>
            <a:ext cx="7772400" cy="1143000"/>
          </a:xfrm>
        </p:spPr>
        <p:txBody>
          <a:bodyPr/>
          <a:lstStyle/>
          <a:p>
            <a:pPr eaLnBrk="1" hangingPunct="1"/>
            <a:r>
              <a:rPr lang="en-US" smtClean="0">
                <a:ea typeface="ＭＳ Ｐゴシック"/>
                <a:cs typeface="ＭＳ Ｐゴシック"/>
              </a:rPr>
              <a:t>RFC 5359</a:t>
            </a:r>
          </a:p>
        </p:txBody>
      </p:sp>
      <p:sp>
        <p:nvSpPr>
          <p:cNvPr id="258050" name="Rectangle 3"/>
          <p:cNvSpPr>
            <a:spLocks noGrp="1"/>
          </p:cNvSpPr>
          <p:nvPr>
            <p:ph type="subTitle" idx="1"/>
          </p:nvPr>
        </p:nvSpPr>
        <p:spPr/>
        <p:txBody>
          <a:bodyPr/>
          <a:lstStyle/>
          <a:p>
            <a:pPr eaLnBrk="1" hangingPunct="1"/>
            <a:r>
              <a:rPr lang="en-US" smtClean="0">
                <a:solidFill>
                  <a:schemeClr val="tx1"/>
                </a:solidFill>
                <a:ea typeface="ＭＳ Ｐゴシック"/>
                <a:cs typeface="ＭＳ Ｐゴシック"/>
              </a:rPr>
              <a:t>SIP Service Examples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Grp="1"/>
          </p:cNvSpPr>
          <p:nvPr>
            <p:ph type="title"/>
          </p:nvPr>
        </p:nvSpPr>
        <p:spPr/>
        <p:txBody>
          <a:bodyPr/>
          <a:lstStyle/>
          <a:p>
            <a:pPr eaLnBrk="1" hangingPunct="1"/>
            <a:r>
              <a:rPr lang="en-US" smtClean="0">
                <a:ea typeface="ＭＳ Ｐゴシック"/>
                <a:cs typeface="ＭＳ Ｐゴシック"/>
              </a:rPr>
              <a:t>SIP Service Examples</a:t>
            </a:r>
          </a:p>
        </p:txBody>
      </p:sp>
      <p:sp>
        <p:nvSpPr>
          <p:cNvPr id="353283" name="Rectangle 3"/>
          <p:cNvSpPr>
            <a:spLocks noGrp="1"/>
          </p:cNvSpPr>
          <p:nvPr>
            <p:ph type="body" sz="half" idx="1"/>
          </p:nvPr>
        </p:nvSpPr>
        <p:spPr>
          <a:xfrm>
            <a:off x="685800" y="1295400"/>
            <a:ext cx="3810000" cy="4619625"/>
          </a:xfrm>
        </p:spPr>
        <p:txBody>
          <a:bodyPr/>
          <a:lstStyle/>
          <a:p>
            <a:pPr eaLnBrk="1" hangingPunct="1"/>
            <a:r>
              <a:rPr lang="en-US" sz="2400" smtClean="0">
                <a:ea typeface="ＭＳ Ｐゴシック"/>
                <a:cs typeface="ＭＳ Ｐゴシック"/>
              </a:rPr>
              <a:t>Call Hold                     </a:t>
            </a:r>
          </a:p>
          <a:p>
            <a:pPr eaLnBrk="1" hangingPunct="1"/>
            <a:r>
              <a:rPr lang="en-US" sz="2400" smtClean="0">
                <a:ea typeface="ＭＳ Ｐゴシック"/>
                <a:cs typeface="ＭＳ Ｐゴシック"/>
              </a:rPr>
              <a:t>Music on Hold         </a:t>
            </a:r>
          </a:p>
          <a:p>
            <a:pPr eaLnBrk="1" hangingPunct="1"/>
            <a:r>
              <a:rPr lang="en-US" sz="2400" smtClean="0">
                <a:ea typeface="ＭＳ Ｐゴシック"/>
                <a:cs typeface="ＭＳ Ｐゴシック"/>
              </a:rPr>
              <a:t>Unattended Transfer           Consultation Hold</a:t>
            </a:r>
          </a:p>
          <a:p>
            <a:pPr eaLnBrk="1" hangingPunct="1"/>
            <a:r>
              <a:rPr lang="en-US" sz="2400" smtClean="0">
                <a:ea typeface="ＭＳ Ｐゴシック"/>
                <a:cs typeface="ＭＳ Ｐゴシック"/>
              </a:rPr>
              <a:t>Unconditional Call Forwarding </a:t>
            </a:r>
          </a:p>
          <a:p>
            <a:pPr eaLnBrk="1" hangingPunct="1"/>
            <a:r>
              <a:rPr lang="en-US" sz="2400" smtClean="0">
                <a:ea typeface="ＭＳ Ｐゴシック"/>
                <a:cs typeface="ＭＳ Ｐゴシック"/>
              </a:rPr>
              <a:t>Attended Transfer</a:t>
            </a:r>
          </a:p>
          <a:p>
            <a:pPr eaLnBrk="1" hangingPunct="1"/>
            <a:r>
              <a:rPr lang="en-US" sz="2400" smtClean="0">
                <a:ea typeface="ＭＳ Ｐゴシック"/>
                <a:cs typeface="ＭＳ Ｐゴシック"/>
              </a:rPr>
              <a:t>No Answer Call Forwarding     </a:t>
            </a:r>
          </a:p>
          <a:p>
            <a:pPr eaLnBrk="1" hangingPunct="1"/>
            <a:r>
              <a:rPr lang="en-US" sz="2400" smtClean="0">
                <a:ea typeface="ＭＳ Ｐゴシック"/>
                <a:cs typeface="ＭＳ Ｐゴシック"/>
              </a:rPr>
              <a:t>Busy Call Forwarding</a:t>
            </a:r>
          </a:p>
          <a:p>
            <a:pPr eaLnBrk="1" hangingPunct="1"/>
            <a:endParaRPr lang="en-US" sz="2400" smtClean="0">
              <a:ea typeface="ＭＳ Ｐゴシック"/>
              <a:cs typeface="ＭＳ Ｐゴシック"/>
            </a:endParaRPr>
          </a:p>
        </p:txBody>
      </p:sp>
      <p:sp>
        <p:nvSpPr>
          <p:cNvPr id="353284" name="Rectangle 4"/>
          <p:cNvSpPr>
            <a:spLocks noGrp="1"/>
          </p:cNvSpPr>
          <p:nvPr>
            <p:ph type="body" sz="half" idx="2"/>
          </p:nvPr>
        </p:nvSpPr>
        <p:spPr>
          <a:xfrm>
            <a:off x="4648200" y="1295400"/>
            <a:ext cx="3810000" cy="4254500"/>
          </a:xfrm>
        </p:spPr>
        <p:txBody>
          <a:bodyPr/>
          <a:lstStyle/>
          <a:p>
            <a:pPr eaLnBrk="1" hangingPunct="1"/>
            <a:r>
              <a:rPr lang="en-US" sz="2400" smtClean="0">
                <a:ea typeface="ＭＳ Ｐゴシック"/>
                <a:cs typeface="ＭＳ Ｐゴシック"/>
              </a:rPr>
              <a:t>3-way Call                    </a:t>
            </a:r>
          </a:p>
          <a:p>
            <a:pPr eaLnBrk="1" hangingPunct="1"/>
            <a:r>
              <a:rPr lang="en-US" sz="2400" smtClean="0">
                <a:ea typeface="ＭＳ Ｐゴシック"/>
                <a:cs typeface="ＭＳ Ｐゴシック"/>
              </a:rPr>
              <a:t>Incoming Call Screening</a:t>
            </a:r>
          </a:p>
          <a:p>
            <a:pPr eaLnBrk="1" hangingPunct="1"/>
            <a:r>
              <a:rPr lang="en-US" sz="2400" smtClean="0">
                <a:ea typeface="ＭＳ Ｐゴシック"/>
                <a:cs typeface="ＭＳ Ｐゴシック"/>
              </a:rPr>
              <a:t>Find-Me                       </a:t>
            </a:r>
          </a:p>
          <a:p>
            <a:pPr eaLnBrk="1" hangingPunct="1"/>
            <a:r>
              <a:rPr lang="en-US" sz="2400" smtClean="0">
                <a:ea typeface="ＭＳ Ｐゴシック"/>
                <a:cs typeface="ＭＳ Ｐゴシック"/>
              </a:rPr>
              <a:t>Call Pickup</a:t>
            </a:r>
          </a:p>
          <a:p>
            <a:pPr eaLnBrk="1" hangingPunct="1"/>
            <a:r>
              <a:rPr lang="en-US" sz="2400" smtClean="0">
                <a:ea typeface="ＭＳ Ｐゴシック"/>
                <a:cs typeface="ＭＳ Ｐゴシック"/>
              </a:rPr>
              <a:t>Call Park                     </a:t>
            </a:r>
          </a:p>
          <a:p>
            <a:pPr eaLnBrk="1" hangingPunct="1"/>
            <a:r>
              <a:rPr lang="en-US" sz="2400" smtClean="0">
                <a:ea typeface="ＭＳ Ｐゴシック"/>
                <a:cs typeface="ＭＳ Ｐゴシック"/>
              </a:rPr>
              <a:t>Outgoing Call Screening          </a:t>
            </a:r>
          </a:p>
          <a:p>
            <a:pPr eaLnBrk="1" hangingPunct="1"/>
            <a:r>
              <a:rPr lang="en-US" sz="2400" smtClean="0">
                <a:ea typeface="ＭＳ Ｐゴシック"/>
                <a:cs typeface="ＭＳ Ｐゴシック"/>
              </a:rPr>
              <a:t>Automatic Redial              </a:t>
            </a:r>
          </a:p>
          <a:p>
            <a:pPr eaLnBrk="1" hangingPunct="1"/>
            <a:r>
              <a:rPr lang="en-US" sz="2400" smtClean="0">
                <a:ea typeface="ＭＳ Ｐゴシック"/>
                <a:cs typeface="ＭＳ Ｐゴシック"/>
              </a:rPr>
              <a:t>Click to Dial</a:t>
            </a:r>
          </a:p>
        </p:txBody>
      </p:sp>
      <p:sp>
        <p:nvSpPr>
          <p:cNvPr id="353285" name="Text Box 5"/>
          <p:cNvSpPr txBox="1">
            <a:spLocks noChangeArrowheads="1"/>
          </p:cNvSpPr>
          <p:nvPr/>
        </p:nvSpPr>
        <p:spPr bwMode="auto">
          <a:xfrm>
            <a:off x="3651250" y="5867400"/>
            <a:ext cx="1050925" cy="641350"/>
          </a:xfrm>
          <a:prstGeom prst="rect">
            <a:avLst/>
          </a:prstGeom>
          <a:noFill/>
          <a:ln w="9525">
            <a:noFill/>
            <a:miter lim="800000"/>
            <a:headEnd/>
            <a:tailEnd/>
          </a:ln>
        </p:spPr>
        <p:txBody>
          <a:bodyPr wrap="none">
            <a:spAutoFit/>
          </a:bodyPr>
          <a:lstStyle/>
          <a:p>
            <a:pPr eaLnBrk="0" hangingPunct="0"/>
            <a:r>
              <a:rPr lang="en-US" sz="1800">
                <a:latin typeface="Calibri" pitchFamily="34" charset="0"/>
                <a:hlinkClick r:id="rId3"/>
              </a:rPr>
              <a:t>RFC 5359</a:t>
            </a:r>
            <a:endParaRPr lang="en-US" sz="1800">
              <a:latin typeface="Calibri" pitchFamily="34" charset="0"/>
            </a:endParaRPr>
          </a:p>
          <a:p>
            <a:pPr eaLnBrk="0" hangingPunct="0"/>
            <a:endParaRPr lang="en-US" sz="1800">
              <a:latin typeface="Calibri" pitchFamily="34" charset="0"/>
            </a:endParaRPr>
          </a:p>
        </p:txBody>
      </p:sp>
      <p:sp>
        <p:nvSpPr>
          <p:cNvPr id="6" name="Slide Number Placeholder 5"/>
          <p:cNvSpPr>
            <a:spLocks noGrp="1"/>
          </p:cNvSpPr>
          <p:nvPr>
            <p:ph type="sldNum" sz="quarter" idx="12"/>
          </p:nvPr>
        </p:nvSpPr>
        <p:spPr/>
        <p:txBody>
          <a:bodyPr/>
          <a:lstStyle/>
          <a:p>
            <a:pPr>
              <a:defRPr/>
            </a:pPr>
            <a:fld id="{5BE5C126-DBC1-4EB3-84BA-737EC89DE72E}" type="slidenum">
              <a:rPr lang="en-US"/>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32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32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32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32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328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328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328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328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328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328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3284">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328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3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animBg="1"/>
      <p:bldP spid="353283" grpId="0" build="p"/>
      <p:bldP spid="353284" grpId="0" build="p"/>
      <p:bldP spid="353285" grpId="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5" name="Rectangle 2"/>
          <p:cNvSpPr>
            <a:spLocks noGrp="1"/>
          </p:cNvSpPr>
          <p:nvPr>
            <p:ph type="ctrTitle"/>
          </p:nvPr>
        </p:nvSpPr>
        <p:spPr>
          <a:xfrm>
            <a:off x="685800" y="2286000"/>
            <a:ext cx="7772400" cy="1143000"/>
          </a:xfrm>
        </p:spPr>
        <p:txBody>
          <a:bodyPr/>
          <a:lstStyle/>
          <a:p>
            <a:pPr eaLnBrk="1" hangingPunct="1"/>
            <a:r>
              <a:rPr lang="en-US" smtClean="0">
                <a:ea typeface="ＭＳ Ｐゴシック"/>
                <a:cs typeface="ＭＳ Ｐゴシック"/>
              </a:rPr>
              <a:t>RFC 3665</a:t>
            </a:r>
          </a:p>
        </p:txBody>
      </p:sp>
      <p:sp>
        <p:nvSpPr>
          <p:cNvPr id="262146" name="Rectangle 3"/>
          <p:cNvSpPr>
            <a:spLocks noGrp="1"/>
          </p:cNvSpPr>
          <p:nvPr>
            <p:ph type="subTitle" idx="1"/>
          </p:nvPr>
        </p:nvSpPr>
        <p:spPr/>
        <p:txBody>
          <a:bodyPr/>
          <a:lstStyle/>
          <a:p>
            <a:pPr eaLnBrk="1" hangingPunct="1"/>
            <a:r>
              <a:rPr lang="en-US" smtClean="0">
                <a:solidFill>
                  <a:schemeClr val="tx1"/>
                </a:solidFill>
                <a:ea typeface="ＭＳ Ｐゴシック"/>
                <a:cs typeface="ＭＳ Ｐゴシック"/>
              </a:rPr>
              <a:t>SIP Basic Call Flows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8" name="Rectangle 2"/>
          <p:cNvSpPr>
            <a:spLocks noGrp="1"/>
          </p:cNvSpPr>
          <p:nvPr>
            <p:ph type="title"/>
          </p:nvPr>
        </p:nvSpPr>
        <p:spPr/>
        <p:txBody>
          <a:bodyPr/>
          <a:lstStyle/>
          <a:p>
            <a:pPr eaLnBrk="1" hangingPunct="1"/>
            <a:r>
              <a:rPr lang="en-US" smtClean="0">
                <a:ea typeface="ＭＳ Ｐゴシック"/>
                <a:cs typeface="ＭＳ Ｐゴシック"/>
              </a:rPr>
              <a:t>SIP Basic Call Flows</a:t>
            </a:r>
          </a:p>
        </p:txBody>
      </p:sp>
      <p:sp>
        <p:nvSpPr>
          <p:cNvPr id="367619" name="Rectangle 3"/>
          <p:cNvSpPr>
            <a:spLocks noGrp="1"/>
          </p:cNvSpPr>
          <p:nvPr>
            <p:ph type="body" sz="half" idx="1"/>
          </p:nvPr>
        </p:nvSpPr>
        <p:spPr>
          <a:xfrm>
            <a:off x="685800" y="1295400"/>
            <a:ext cx="3810000" cy="4619625"/>
          </a:xfrm>
        </p:spPr>
        <p:txBody>
          <a:bodyPr/>
          <a:lstStyle/>
          <a:p>
            <a:pPr eaLnBrk="1" hangingPunct="1">
              <a:lnSpc>
                <a:spcPct val="90000"/>
              </a:lnSpc>
            </a:pPr>
            <a:r>
              <a:rPr lang="en-US" sz="2000" smtClean="0">
                <a:ea typeface="ＭＳ Ｐゴシック"/>
                <a:cs typeface="ＭＳ Ｐゴシック"/>
              </a:rPr>
              <a:t>Successful New Registration</a:t>
            </a:r>
          </a:p>
          <a:p>
            <a:pPr eaLnBrk="1" hangingPunct="1">
              <a:lnSpc>
                <a:spcPct val="90000"/>
              </a:lnSpc>
            </a:pPr>
            <a:r>
              <a:rPr lang="en-US" sz="2000" smtClean="0">
                <a:ea typeface="ＭＳ Ｐゴシック"/>
                <a:cs typeface="ＭＳ Ｐゴシック"/>
              </a:rPr>
              <a:t>Update of Contact List</a:t>
            </a:r>
          </a:p>
          <a:p>
            <a:pPr eaLnBrk="1" hangingPunct="1">
              <a:lnSpc>
                <a:spcPct val="90000"/>
              </a:lnSpc>
            </a:pPr>
            <a:r>
              <a:rPr lang="en-US" sz="2000" smtClean="0">
                <a:ea typeface="ＭＳ Ｐゴシック"/>
                <a:cs typeface="ＭＳ Ｐゴシック"/>
              </a:rPr>
              <a:t>Request for Current Contact List</a:t>
            </a:r>
          </a:p>
          <a:p>
            <a:pPr eaLnBrk="1" hangingPunct="1">
              <a:lnSpc>
                <a:spcPct val="90000"/>
              </a:lnSpc>
            </a:pPr>
            <a:r>
              <a:rPr lang="en-US" sz="2000" smtClean="0">
                <a:ea typeface="ＭＳ Ｐゴシック"/>
                <a:cs typeface="ＭＳ Ｐゴシック"/>
              </a:rPr>
              <a:t>Cancellation of Registration</a:t>
            </a:r>
          </a:p>
          <a:p>
            <a:pPr eaLnBrk="1" hangingPunct="1">
              <a:lnSpc>
                <a:spcPct val="90000"/>
              </a:lnSpc>
            </a:pPr>
            <a:r>
              <a:rPr lang="en-US" sz="2000" smtClean="0">
                <a:ea typeface="ＭＳ Ｐゴシック"/>
                <a:cs typeface="ＭＳ Ｐゴシック"/>
              </a:rPr>
              <a:t>Unsuccessful Registration</a:t>
            </a:r>
          </a:p>
          <a:p>
            <a:pPr eaLnBrk="1" hangingPunct="1">
              <a:lnSpc>
                <a:spcPct val="90000"/>
              </a:lnSpc>
            </a:pPr>
            <a:r>
              <a:rPr lang="en-US" sz="2000" smtClean="0">
                <a:ea typeface="ＭＳ Ｐゴシック"/>
                <a:cs typeface="ＭＳ Ｐゴシック"/>
              </a:rPr>
              <a:t>Successful Session Establishment</a:t>
            </a:r>
          </a:p>
          <a:p>
            <a:pPr eaLnBrk="1" hangingPunct="1">
              <a:lnSpc>
                <a:spcPct val="90000"/>
              </a:lnSpc>
            </a:pPr>
            <a:r>
              <a:rPr lang="en-US" sz="2000" smtClean="0">
                <a:ea typeface="ＭＳ Ｐゴシック"/>
                <a:cs typeface="ＭＳ Ｐゴシック"/>
              </a:rPr>
              <a:t>Session Establishment Through Two Proxies</a:t>
            </a:r>
          </a:p>
          <a:p>
            <a:pPr eaLnBrk="1" hangingPunct="1">
              <a:lnSpc>
                <a:spcPct val="90000"/>
              </a:lnSpc>
            </a:pPr>
            <a:r>
              <a:rPr lang="en-US" sz="2000" smtClean="0">
                <a:ea typeface="ＭＳ Ｐゴシック"/>
                <a:cs typeface="ＭＳ Ｐゴシック"/>
              </a:rPr>
              <a:t>Session with Multiple Proxy Authentication</a:t>
            </a:r>
          </a:p>
          <a:p>
            <a:pPr eaLnBrk="1" hangingPunct="1">
              <a:lnSpc>
                <a:spcPct val="90000"/>
              </a:lnSpc>
            </a:pPr>
            <a:endParaRPr lang="en-US" sz="1800" smtClean="0">
              <a:ea typeface="ＭＳ Ｐゴシック"/>
              <a:cs typeface="ＭＳ Ｐゴシック"/>
            </a:endParaRPr>
          </a:p>
          <a:p>
            <a:pPr eaLnBrk="1" hangingPunct="1">
              <a:lnSpc>
                <a:spcPct val="90000"/>
              </a:lnSpc>
            </a:pPr>
            <a:endParaRPr lang="en-US" sz="1800" smtClean="0">
              <a:ea typeface="ＭＳ Ｐゴシック"/>
              <a:cs typeface="ＭＳ Ｐゴシック"/>
            </a:endParaRPr>
          </a:p>
        </p:txBody>
      </p:sp>
      <p:sp>
        <p:nvSpPr>
          <p:cNvPr id="367620" name="Rectangle 4"/>
          <p:cNvSpPr>
            <a:spLocks noGrp="1"/>
          </p:cNvSpPr>
          <p:nvPr>
            <p:ph type="body" sz="half" idx="2"/>
          </p:nvPr>
        </p:nvSpPr>
        <p:spPr>
          <a:xfrm>
            <a:off x="4648200" y="1295400"/>
            <a:ext cx="3810000" cy="4254500"/>
          </a:xfrm>
        </p:spPr>
        <p:txBody>
          <a:bodyPr/>
          <a:lstStyle/>
          <a:p>
            <a:pPr eaLnBrk="1" hangingPunct="1">
              <a:lnSpc>
                <a:spcPct val="90000"/>
              </a:lnSpc>
            </a:pPr>
            <a:r>
              <a:rPr lang="en-US" sz="2000" smtClean="0">
                <a:ea typeface="ＭＳ Ｐゴシック"/>
                <a:cs typeface="ＭＳ Ｐゴシック"/>
              </a:rPr>
              <a:t>Successful Session with Proxy Failure</a:t>
            </a:r>
          </a:p>
          <a:p>
            <a:pPr eaLnBrk="1" hangingPunct="1">
              <a:lnSpc>
                <a:spcPct val="90000"/>
              </a:lnSpc>
            </a:pPr>
            <a:r>
              <a:rPr lang="en-US" sz="2000" smtClean="0">
                <a:ea typeface="ＭＳ Ｐゴシック"/>
                <a:cs typeface="ＭＳ Ｐゴシック"/>
              </a:rPr>
              <a:t>Session Through a SIP ALG</a:t>
            </a:r>
          </a:p>
          <a:p>
            <a:pPr eaLnBrk="1" hangingPunct="1">
              <a:lnSpc>
                <a:spcPct val="90000"/>
              </a:lnSpc>
            </a:pPr>
            <a:r>
              <a:rPr lang="en-US" sz="2000" smtClean="0">
                <a:ea typeface="ＭＳ Ｐゴシック"/>
                <a:cs typeface="ＭＳ Ｐゴシック"/>
              </a:rPr>
              <a:t>Session via Redirect and Proxy Servers with SDP in ACK </a:t>
            </a:r>
          </a:p>
          <a:p>
            <a:pPr eaLnBrk="1" hangingPunct="1">
              <a:lnSpc>
                <a:spcPct val="90000"/>
              </a:lnSpc>
            </a:pPr>
            <a:r>
              <a:rPr lang="en-US" sz="2000" smtClean="0">
                <a:ea typeface="ＭＳ Ｐゴシック"/>
                <a:cs typeface="ＭＳ Ｐゴシック"/>
              </a:rPr>
              <a:t>Session with re-INVITE (IP Address Change)</a:t>
            </a:r>
          </a:p>
          <a:p>
            <a:pPr eaLnBrk="1" hangingPunct="1">
              <a:lnSpc>
                <a:spcPct val="90000"/>
              </a:lnSpc>
            </a:pPr>
            <a:r>
              <a:rPr lang="en-US" sz="2000" smtClean="0">
                <a:ea typeface="ＭＳ Ｐゴシック"/>
                <a:cs typeface="ＭＳ Ｐゴシック"/>
              </a:rPr>
              <a:t>Unsuccessful No Answer</a:t>
            </a:r>
          </a:p>
          <a:p>
            <a:pPr eaLnBrk="1" hangingPunct="1">
              <a:lnSpc>
                <a:spcPct val="90000"/>
              </a:lnSpc>
            </a:pPr>
            <a:r>
              <a:rPr lang="en-US" sz="2000" smtClean="0">
                <a:ea typeface="ＭＳ Ｐゴシック"/>
                <a:cs typeface="ＭＳ Ｐゴシック"/>
              </a:rPr>
              <a:t>Unsuccessful Busy</a:t>
            </a:r>
          </a:p>
          <a:p>
            <a:pPr eaLnBrk="1" hangingPunct="1">
              <a:lnSpc>
                <a:spcPct val="90000"/>
              </a:lnSpc>
            </a:pPr>
            <a:r>
              <a:rPr lang="en-US" sz="2000" smtClean="0">
                <a:ea typeface="ＭＳ Ｐゴシック"/>
                <a:cs typeface="ＭＳ Ｐゴシック"/>
              </a:rPr>
              <a:t>Unsuccessful No Response from User Agent</a:t>
            </a:r>
          </a:p>
          <a:p>
            <a:pPr eaLnBrk="1" hangingPunct="1">
              <a:lnSpc>
                <a:spcPct val="90000"/>
              </a:lnSpc>
            </a:pPr>
            <a:r>
              <a:rPr lang="en-US" sz="2000" smtClean="0">
                <a:ea typeface="ＭＳ Ｐゴシック"/>
                <a:cs typeface="ＭＳ Ｐゴシック"/>
              </a:rPr>
              <a:t>Unsuccessful Temporarily Unavailable</a:t>
            </a:r>
          </a:p>
        </p:txBody>
      </p:sp>
      <p:sp>
        <p:nvSpPr>
          <p:cNvPr id="367621" name="Text Box 5"/>
          <p:cNvSpPr txBox="1">
            <a:spLocks noChangeArrowheads="1"/>
          </p:cNvSpPr>
          <p:nvPr/>
        </p:nvSpPr>
        <p:spPr bwMode="auto">
          <a:xfrm>
            <a:off x="3651250" y="6330950"/>
            <a:ext cx="1057275" cy="369888"/>
          </a:xfrm>
          <a:prstGeom prst="rect">
            <a:avLst/>
          </a:prstGeom>
          <a:noFill/>
          <a:ln w="9525">
            <a:noFill/>
            <a:miter lim="800000"/>
            <a:headEnd/>
            <a:tailEnd/>
          </a:ln>
        </p:spPr>
        <p:txBody>
          <a:bodyPr wrap="none">
            <a:spAutoFit/>
          </a:bodyPr>
          <a:lstStyle/>
          <a:p>
            <a:pPr eaLnBrk="0" hangingPunct="0"/>
            <a:r>
              <a:rPr lang="en-US" sz="1800">
                <a:latin typeface="Calibri" pitchFamily="34" charset="0"/>
                <a:hlinkClick r:id="rId3"/>
              </a:rPr>
              <a:t>RFC 3665</a:t>
            </a:r>
            <a:endParaRPr lang="en-US" sz="1800">
              <a:latin typeface="Calibri" pitchFamily="34" charset="0"/>
            </a:endParaRPr>
          </a:p>
        </p:txBody>
      </p:sp>
      <p:sp>
        <p:nvSpPr>
          <p:cNvPr id="6" name="Slide Number Placeholder 5"/>
          <p:cNvSpPr>
            <a:spLocks noGrp="1"/>
          </p:cNvSpPr>
          <p:nvPr>
            <p:ph type="sldNum" sz="quarter" idx="12"/>
          </p:nvPr>
        </p:nvSpPr>
        <p:spPr/>
        <p:txBody>
          <a:bodyPr/>
          <a:lstStyle/>
          <a:p>
            <a:pPr>
              <a:defRPr/>
            </a:pPr>
            <a:fld id="{63D79194-C10E-4F2D-B5AD-8A174B5FCBE2}" type="slidenum">
              <a:rPr lang="en-US"/>
              <a:pPr>
                <a:defRPr/>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762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7620">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7620">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7620">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7620">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7620">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7620">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7620">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nimBg="1"/>
      <p:bldP spid="367619" grpId="0" build="p"/>
      <p:bldP spid="367620" grpId="0" build="p"/>
      <p:bldP spid="367621" grpId="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1" name="Rectangle 2"/>
          <p:cNvSpPr>
            <a:spLocks noGrp="1"/>
          </p:cNvSpPr>
          <p:nvPr>
            <p:ph type="ctrTitle"/>
          </p:nvPr>
        </p:nvSpPr>
        <p:spPr>
          <a:xfrm>
            <a:off x="685800" y="2286000"/>
            <a:ext cx="7772400" cy="1143000"/>
          </a:xfrm>
        </p:spPr>
        <p:txBody>
          <a:bodyPr/>
          <a:lstStyle/>
          <a:p>
            <a:pPr eaLnBrk="1" hangingPunct="1"/>
            <a:r>
              <a:rPr lang="en-US" smtClean="0">
                <a:ea typeface="ＭＳ Ｐゴシック"/>
                <a:cs typeface="ＭＳ Ｐゴシック"/>
              </a:rPr>
              <a:t>RFC 3666</a:t>
            </a:r>
          </a:p>
        </p:txBody>
      </p:sp>
      <p:sp>
        <p:nvSpPr>
          <p:cNvPr id="266242" name="Rectangle 3"/>
          <p:cNvSpPr>
            <a:spLocks noGrp="1"/>
          </p:cNvSpPr>
          <p:nvPr>
            <p:ph type="subTitle" idx="1"/>
          </p:nvPr>
        </p:nvSpPr>
        <p:spPr/>
        <p:txBody>
          <a:bodyPr/>
          <a:lstStyle/>
          <a:p>
            <a:pPr eaLnBrk="1" hangingPunct="1"/>
            <a:r>
              <a:rPr lang="en-US" smtClean="0">
                <a:solidFill>
                  <a:schemeClr val="tx1"/>
                </a:solidFill>
                <a:ea typeface="ＭＳ Ｐゴシック"/>
                <a:cs typeface="ＭＳ Ｐゴシック"/>
              </a:rPr>
              <a:t>SIP PSTN Call Flows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546" name="Rectangle 2"/>
          <p:cNvSpPr>
            <a:spLocks noGrp="1"/>
          </p:cNvSpPr>
          <p:nvPr>
            <p:ph type="title"/>
          </p:nvPr>
        </p:nvSpPr>
        <p:spPr>
          <a:xfrm>
            <a:off x="457200" y="274638"/>
            <a:ext cx="8229600" cy="504825"/>
          </a:xfrm>
        </p:spPr>
        <p:txBody>
          <a:bodyPr rtlCol="0">
            <a:normAutofit fontScale="90000"/>
          </a:bodyPr>
          <a:lstStyle/>
          <a:p>
            <a:pPr eaLnBrk="1" fontAlgn="auto" hangingPunct="1">
              <a:spcAft>
                <a:spcPts val="0"/>
              </a:spcAft>
              <a:defRPr/>
            </a:pPr>
            <a:r>
              <a:rPr lang="en-US" dirty="0">
                <a:ea typeface="+mj-ea"/>
                <a:cs typeface="+mj-cs"/>
              </a:rPr>
              <a:t>SIP PSTN Call Flows</a:t>
            </a:r>
          </a:p>
        </p:txBody>
      </p:sp>
      <p:sp>
        <p:nvSpPr>
          <p:cNvPr id="364547" name="Rectangle 3"/>
          <p:cNvSpPr>
            <a:spLocks noGrp="1"/>
          </p:cNvSpPr>
          <p:nvPr>
            <p:ph type="body" sz="half" idx="1"/>
          </p:nvPr>
        </p:nvSpPr>
        <p:spPr>
          <a:xfrm>
            <a:off x="685800" y="1295400"/>
            <a:ext cx="3810000" cy="4619625"/>
          </a:xfrm>
        </p:spPr>
        <p:txBody>
          <a:bodyPr/>
          <a:lstStyle/>
          <a:p>
            <a:pPr eaLnBrk="1" hangingPunct="1">
              <a:lnSpc>
                <a:spcPct val="90000"/>
              </a:lnSpc>
            </a:pPr>
            <a:r>
              <a:rPr lang="en-US" sz="1800" smtClean="0">
                <a:ea typeface="ＭＳ Ｐゴシック"/>
                <a:cs typeface="ＭＳ Ｐゴシック"/>
              </a:rPr>
              <a:t>Successful SIP to ISUP PSTN call</a:t>
            </a:r>
          </a:p>
          <a:p>
            <a:pPr eaLnBrk="1" hangingPunct="1">
              <a:lnSpc>
                <a:spcPct val="90000"/>
              </a:lnSpc>
            </a:pPr>
            <a:r>
              <a:rPr lang="en-US" sz="1800" smtClean="0">
                <a:ea typeface="ＭＳ Ｐゴシック"/>
                <a:cs typeface="ＭＳ Ｐゴシック"/>
              </a:rPr>
              <a:t>Successful SIP to ISDN PBX call</a:t>
            </a:r>
          </a:p>
          <a:p>
            <a:pPr eaLnBrk="1" hangingPunct="1">
              <a:lnSpc>
                <a:spcPct val="90000"/>
              </a:lnSpc>
            </a:pPr>
            <a:r>
              <a:rPr lang="en-US" sz="1800" smtClean="0">
                <a:ea typeface="ＭＳ Ｐゴシック"/>
                <a:cs typeface="ＭＳ Ｐゴシック"/>
              </a:rPr>
              <a:t>Successful SIP to ISUP PSTN call with overflow</a:t>
            </a:r>
          </a:p>
          <a:p>
            <a:pPr eaLnBrk="1" hangingPunct="1">
              <a:lnSpc>
                <a:spcPct val="90000"/>
              </a:lnSpc>
            </a:pPr>
            <a:r>
              <a:rPr lang="en-US" sz="1800" smtClean="0">
                <a:ea typeface="ＭＳ Ｐゴシック"/>
                <a:cs typeface="ＭＳ Ｐゴシック"/>
              </a:rPr>
              <a:t>Session established using ENUM Query</a:t>
            </a:r>
          </a:p>
          <a:p>
            <a:pPr eaLnBrk="1" hangingPunct="1">
              <a:lnSpc>
                <a:spcPct val="90000"/>
              </a:lnSpc>
            </a:pPr>
            <a:r>
              <a:rPr lang="en-US" sz="1800" smtClean="0">
                <a:ea typeface="ＭＳ Ｐゴシック"/>
                <a:cs typeface="ＭＳ Ｐゴシック"/>
              </a:rPr>
              <a:t>Unsuccessful SIP to PSTN call: Treatment from PSTN</a:t>
            </a:r>
          </a:p>
          <a:p>
            <a:pPr eaLnBrk="1" hangingPunct="1">
              <a:lnSpc>
                <a:spcPct val="90000"/>
              </a:lnSpc>
            </a:pPr>
            <a:r>
              <a:rPr lang="en-US" sz="1800" smtClean="0">
                <a:ea typeface="ＭＳ Ｐゴシック"/>
                <a:cs typeface="ＭＳ Ｐゴシック"/>
              </a:rPr>
              <a:t>Unsuccessful SIP to PSTN: REL w/Cause from PSTN</a:t>
            </a:r>
          </a:p>
          <a:p>
            <a:pPr eaLnBrk="1" hangingPunct="1">
              <a:lnSpc>
                <a:spcPct val="90000"/>
              </a:lnSpc>
            </a:pPr>
            <a:r>
              <a:rPr lang="en-US" sz="1800" smtClean="0">
                <a:ea typeface="ＭＳ Ｐゴシック"/>
                <a:cs typeface="ＭＳ Ｐゴシック"/>
              </a:rPr>
              <a:t>Unsuccessful SIP to PSTN: ANM Timeout</a:t>
            </a:r>
          </a:p>
          <a:p>
            <a:pPr eaLnBrk="1" hangingPunct="1">
              <a:lnSpc>
                <a:spcPct val="90000"/>
              </a:lnSpc>
            </a:pPr>
            <a:r>
              <a:rPr lang="en-US" sz="1800" smtClean="0">
                <a:ea typeface="ＭＳ Ｐゴシック"/>
                <a:cs typeface="ＭＳ Ｐゴシック"/>
              </a:rPr>
              <a:t>Successful PSTN to SIP call</a:t>
            </a:r>
          </a:p>
          <a:p>
            <a:pPr eaLnBrk="1" hangingPunct="1">
              <a:lnSpc>
                <a:spcPct val="90000"/>
              </a:lnSpc>
            </a:pPr>
            <a:r>
              <a:rPr lang="en-US" sz="1800" smtClean="0">
                <a:ea typeface="ＭＳ Ｐゴシック"/>
                <a:cs typeface="ＭＳ Ｐゴシック"/>
              </a:rPr>
              <a:t>Successful PSTN to SIP call, Fast Answer</a:t>
            </a:r>
          </a:p>
          <a:p>
            <a:pPr eaLnBrk="1" hangingPunct="1">
              <a:lnSpc>
                <a:spcPct val="90000"/>
              </a:lnSpc>
            </a:pPr>
            <a:r>
              <a:rPr lang="en-US" sz="1800" smtClean="0">
                <a:ea typeface="ＭＳ Ｐゴシック"/>
                <a:cs typeface="ＭＳ Ｐゴシック"/>
              </a:rPr>
              <a:t>Successful PBX to SIP call</a:t>
            </a:r>
          </a:p>
          <a:p>
            <a:pPr eaLnBrk="1" hangingPunct="1">
              <a:lnSpc>
                <a:spcPct val="90000"/>
              </a:lnSpc>
            </a:pPr>
            <a:endParaRPr lang="en-US" sz="1800" smtClean="0">
              <a:ea typeface="ＭＳ Ｐゴシック"/>
              <a:cs typeface="ＭＳ Ｐゴシック"/>
            </a:endParaRPr>
          </a:p>
          <a:p>
            <a:pPr eaLnBrk="1" hangingPunct="1">
              <a:lnSpc>
                <a:spcPct val="90000"/>
              </a:lnSpc>
            </a:pPr>
            <a:endParaRPr lang="en-US" sz="1800" smtClean="0">
              <a:ea typeface="ＭＳ Ｐゴシック"/>
              <a:cs typeface="ＭＳ Ｐゴシック"/>
            </a:endParaRPr>
          </a:p>
          <a:p>
            <a:pPr eaLnBrk="1" hangingPunct="1">
              <a:lnSpc>
                <a:spcPct val="90000"/>
              </a:lnSpc>
            </a:pPr>
            <a:endParaRPr lang="en-US" sz="1800" smtClean="0">
              <a:ea typeface="ＭＳ Ｐゴシック"/>
              <a:cs typeface="ＭＳ Ｐゴシック"/>
            </a:endParaRPr>
          </a:p>
          <a:p>
            <a:pPr eaLnBrk="1" hangingPunct="1">
              <a:lnSpc>
                <a:spcPct val="90000"/>
              </a:lnSpc>
            </a:pPr>
            <a:endParaRPr lang="en-US" sz="1600" smtClean="0">
              <a:ea typeface="ＭＳ Ｐゴシック"/>
              <a:cs typeface="ＭＳ Ｐゴシック"/>
            </a:endParaRPr>
          </a:p>
          <a:p>
            <a:pPr eaLnBrk="1" hangingPunct="1">
              <a:lnSpc>
                <a:spcPct val="90000"/>
              </a:lnSpc>
            </a:pPr>
            <a:endParaRPr lang="en-US" sz="1600" smtClean="0">
              <a:ea typeface="ＭＳ Ｐゴシック"/>
              <a:cs typeface="ＭＳ Ｐゴシック"/>
            </a:endParaRPr>
          </a:p>
        </p:txBody>
      </p:sp>
      <p:sp>
        <p:nvSpPr>
          <p:cNvPr id="364548" name="Rectangle 4"/>
          <p:cNvSpPr>
            <a:spLocks noGrp="1"/>
          </p:cNvSpPr>
          <p:nvPr>
            <p:ph type="body" sz="half" idx="2"/>
          </p:nvPr>
        </p:nvSpPr>
        <p:spPr>
          <a:xfrm>
            <a:off x="4648200" y="1295400"/>
            <a:ext cx="3810000" cy="4254500"/>
          </a:xfrm>
        </p:spPr>
        <p:txBody>
          <a:bodyPr rtlCol="0">
            <a:normAutofit lnSpcReduction="10000"/>
          </a:bodyPr>
          <a:lstStyle/>
          <a:p>
            <a:pPr eaLnBrk="1" fontAlgn="auto" hangingPunct="1">
              <a:lnSpc>
                <a:spcPct val="90000"/>
              </a:lnSpc>
              <a:spcAft>
                <a:spcPts val="0"/>
              </a:spcAft>
              <a:buFont typeface="Arial"/>
              <a:buChar char="•"/>
              <a:defRPr/>
            </a:pPr>
            <a:r>
              <a:rPr lang="en-US" sz="1800">
                <a:ea typeface="+mn-ea"/>
                <a:cs typeface="+mn-cs"/>
              </a:rPr>
              <a:t>Unsuccessful PSTN to SIP REL, SIP error mapped to REL Unsuccessful PSTN to SIP REL, SIP busy mapped to REL</a:t>
            </a:r>
          </a:p>
          <a:p>
            <a:pPr eaLnBrk="1" fontAlgn="auto" hangingPunct="1">
              <a:lnSpc>
                <a:spcPct val="90000"/>
              </a:lnSpc>
              <a:spcAft>
                <a:spcPts val="0"/>
              </a:spcAft>
              <a:buFont typeface="Arial"/>
              <a:buChar char="•"/>
              <a:defRPr/>
            </a:pPr>
            <a:r>
              <a:rPr lang="en-US" sz="1800">
                <a:ea typeface="+mn-ea"/>
                <a:cs typeface="+mn-cs"/>
              </a:rPr>
              <a:t>Unsuccessful PSTN-&gt;SIP, SIP error interworking to tones</a:t>
            </a:r>
          </a:p>
          <a:p>
            <a:pPr eaLnBrk="1" fontAlgn="auto" hangingPunct="1">
              <a:lnSpc>
                <a:spcPct val="90000"/>
              </a:lnSpc>
              <a:spcAft>
                <a:spcPts val="0"/>
              </a:spcAft>
              <a:buFont typeface="Arial"/>
              <a:buChar char="•"/>
              <a:defRPr/>
            </a:pPr>
            <a:r>
              <a:rPr lang="en-US" sz="1800">
                <a:ea typeface="+mn-ea"/>
                <a:cs typeface="+mn-cs"/>
              </a:rPr>
              <a:t>Unsuccessful PSTN-&gt;SIP, ACM timeout</a:t>
            </a:r>
          </a:p>
          <a:p>
            <a:pPr eaLnBrk="1" fontAlgn="auto" hangingPunct="1">
              <a:lnSpc>
                <a:spcPct val="90000"/>
              </a:lnSpc>
              <a:spcAft>
                <a:spcPts val="0"/>
              </a:spcAft>
              <a:buFont typeface="Arial"/>
              <a:buChar char="•"/>
              <a:defRPr/>
            </a:pPr>
            <a:r>
              <a:rPr lang="en-US" sz="1800">
                <a:ea typeface="+mn-ea"/>
                <a:cs typeface="+mn-cs"/>
              </a:rPr>
              <a:t>Unsuccessful PSTN-&gt;SIP, ACM timeout, stateless Proxy</a:t>
            </a:r>
          </a:p>
          <a:p>
            <a:pPr eaLnBrk="1" fontAlgn="auto" hangingPunct="1">
              <a:lnSpc>
                <a:spcPct val="90000"/>
              </a:lnSpc>
              <a:spcAft>
                <a:spcPts val="0"/>
              </a:spcAft>
              <a:buFont typeface="Arial"/>
              <a:buChar char="•"/>
              <a:defRPr/>
            </a:pPr>
            <a:r>
              <a:rPr lang="en-US" sz="1800">
                <a:ea typeface="+mn-ea"/>
                <a:cs typeface="+mn-cs"/>
              </a:rPr>
              <a:t>Unsuccessful PSTN-&gt;SIP, Caller Abandonment</a:t>
            </a:r>
          </a:p>
          <a:p>
            <a:pPr eaLnBrk="1" fontAlgn="auto" hangingPunct="1">
              <a:lnSpc>
                <a:spcPct val="90000"/>
              </a:lnSpc>
              <a:spcAft>
                <a:spcPts val="0"/>
              </a:spcAft>
              <a:buFont typeface="Arial"/>
              <a:buChar char="•"/>
              <a:defRPr/>
            </a:pPr>
            <a:r>
              <a:rPr lang="en-US" sz="1800">
                <a:ea typeface="+mn-ea"/>
                <a:cs typeface="+mn-cs"/>
              </a:rPr>
              <a:t>Successful ISUP PSTN to ISUP PSTN call</a:t>
            </a:r>
          </a:p>
          <a:p>
            <a:pPr eaLnBrk="1" fontAlgn="auto" hangingPunct="1">
              <a:lnSpc>
                <a:spcPct val="90000"/>
              </a:lnSpc>
              <a:spcAft>
                <a:spcPts val="0"/>
              </a:spcAft>
              <a:buFont typeface="Arial"/>
              <a:buChar char="•"/>
              <a:defRPr/>
            </a:pPr>
            <a:r>
              <a:rPr lang="en-US" sz="1800">
                <a:ea typeface="+mn-ea"/>
                <a:cs typeface="+mn-cs"/>
              </a:rPr>
              <a:t>Successful FGB PBX to ISDN PBX call with overflow</a:t>
            </a:r>
          </a:p>
        </p:txBody>
      </p:sp>
      <p:sp>
        <p:nvSpPr>
          <p:cNvPr id="364549" name="Text Box 5"/>
          <p:cNvSpPr txBox="1">
            <a:spLocks noChangeArrowheads="1"/>
          </p:cNvSpPr>
          <p:nvPr/>
        </p:nvSpPr>
        <p:spPr bwMode="auto">
          <a:xfrm>
            <a:off x="3651250" y="6330950"/>
            <a:ext cx="1050925" cy="641350"/>
          </a:xfrm>
          <a:prstGeom prst="rect">
            <a:avLst/>
          </a:prstGeom>
          <a:noFill/>
          <a:ln w="9525">
            <a:noFill/>
            <a:miter lim="800000"/>
            <a:headEnd/>
            <a:tailEnd/>
          </a:ln>
        </p:spPr>
        <p:txBody>
          <a:bodyPr wrap="none">
            <a:spAutoFit/>
          </a:bodyPr>
          <a:lstStyle/>
          <a:p>
            <a:pPr eaLnBrk="0" hangingPunct="0"/>
            <a:r>
              <a:rPr lang="en-US" sz="1800">
                <a:latin typeface="Calibri" pitchFamily="34" charset="0"/>
              </a:rPr>
              <a:t>RFC 3666</a:t>
            </a:r>
          </a:p>
          <a:p>
            <a:pPr eaLnBrk="0" hangingPunct="0"/>
            <a:endParaRPr lang="en-US" sz="1800">
              <a:latin typeface="Calibri" pitchFamily="34" charset="0"/>
            </a:endParaRPr>
          </a:p>
        </p:txBody>
      </p:sp>
      <p:sp>
        <p:nvSpPr>
          <p:cNvPr id="6" name="Slide Number Placeholder 5"/>
          <p:cNvSpPr>
            <a:spLocks noGrp="1"/>
          </p:cNvSpPr>
          <p:nvPr>
            <p:ph type="sldNum" sz="quarter" idx="12"/>
          </p:nvPr>
        </p:nvSpPr>
        <p:spPr/>
        <p:txBody>
          <a:bodyPr/>
          <a:lstStyle/>
          <a:p>
            <a:pPr>
              <a:defRPr/>
            </a:pPr>
            <a:fld id="{87DAD91D-35AF-42A0-96D5-98127381F99B}" type="slidenum">
              <a:rPr lang="en-US"/>
              <a:pPr>
                <a:defRPr/>
              </a:pPr>
              <a:t>69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45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45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45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45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454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454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454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454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454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454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454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4548">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4548">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4548">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4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animBg="1"/>
      <p:bldP spid="364547" grpId="0" build="p"/>
      <p:bldP spid="364548" grpId="0" build="p"/>
      <p:bldP spid="36454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0862"/>
          </a:xfrm>
        </p:spPr>
        <p:txBody>
          <a:bodyPr rtlCol="0">
            <a:normAutofit fontScale="90000"/>
          </a:bodyPr>
          <a:lstStyle/>
          <a:p>
            <a:pPr eaLnBrk="1" fontAlgn="auto" hangingPunct="1">
              <a:spcAft>
                <a:spcPts val="0"/>
              </a:spcAft>
              <a:defRPr/>
            </a:pPr>
            <a:r>
              <a:rPr lang="en-US" sz="3200" dirty="0" smtClean="0">
                <a:ea typeface="+mj-ea"/>
                <a:cs typeface="+mj-cs"/>
              </a:rPr>
              <a:t>Key standard protocols for real-time applications</a:t>
            </a:r>
            <a:endParaRPr lang="en-US" sz="3200" dirty="0">
              <a:ea typeface="+mj-ea"/>
              <a:cs typeface="+mj-cs"/>
            </a:endParaRPr>
          </a:p>
        </p:txBody>
      </p:sp>
      <p:sp>
        <p:nvSpPr>
          <p:cNvPr id="7" name="Slide Number Placeholder 6"/>
          <p:cNvSpPr>
            <a:spLocks noGrp="1"/>
          </p:cNvSpPr>
          <p:nvPr>
            <p:ph type="sldNum" sz="quarter" idx="12"/>
          </p:nvPr>
        </p:nvSpPr>
        <p:spPr/>
        <p:txBody>
          <a:bodyPr/>
          <a:lstStyle/>
          <a:p>
            <a:pPr>
              <a:defRPr/>
            </a:pPr>
            <a:fld id="{44A51E25-3A0D-427C-899F-39F3D39BBCD9}" type="slidenum">
              <a:rPr lang="en-US"/>
              <a:pPr>
                <a:defRPr/>
              </a:pPr>
              <a:t>7</a:t>
            </a:fld>
            <a:endParaRPr lang="en-US"/>
          </a:p>
        </p:txBody>
      </p:sp>
      <p:graphicFrame>
        <p:nvGraphicFramePr>
          <p:cNvPr id="25655" name="Group 1079"/>
          <p:cNvGraphicFramePr>
            <a:graphicFrameLocks noGrp="1"/>
          </p:cNvGraphicFramePr>
          <p:nvPr/>
        </p:nvGraphicFramePr>
        <p:xfrm>
          <a:off x="658813" y="1876425"/>
          <a:ext cx="7861300" cy="3714750"/>
        </p:xfrm>
        <a:graphic>
          <a:graphicData uri="http://schemas.openxmlformats.org/drawingml/2006/table">
            <a:tbl>
              <a:tblPr/>
              <a:tblGrid>
                <a:gridCol w="1528762"/>
                <a:gridCol w="3281363"/>
                <a:gridCol w="1341161"/>
                <a:gridCol w="1710014"/>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cs typeface="ＭＳ Ｐゴシック" charset="-128"/>
                        </a:rPr>
                        <a:t>Purpose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cs typeface="ＭＳ Ｐゴシック" charset="-128"/>
                        </a:rPr>
                        <a:t>Name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cs typeface="ＭＳ Ｐゴシック" charset="-128"/>
                        </a:rPr>
                        <a:t>Standards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Application protocols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Multimedia signaling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SIP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RFC 3261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Media packet transport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RFC 3550/3551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Hypertext transport*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HTTP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RFC 2616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Transport security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Secure reliable transport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TLS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RFC 5246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Secure best effort transport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DTLS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RFC 4347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IP resolution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Domain names and resources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DNS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RFC 1034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IP routing and addressing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Endpoint identifier-locator split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RFC 5201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Reliable transport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TCP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RFC 1180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cs typeface="ＭＳ Ｐゴシック" charset="-128"/>
                        </a:rPr>
                        <a:t>Best effort transport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UDP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RFC 0768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0775" name="TextBox 10"/>
          <p:cNvSpPr txBox="1">
            <a:spLocks noChangeArrowheads="1"/>
          </p:cNvSpPr>
          <p:nvPr/>
        </p:nvSpPr>
        <p:spPr bwMode="auto">
          <a:xfrm>
            <a:off x="946150" y="1036638"/>
            <a:ext cx="7342188" cy="641350"/>
          </a:xfrm>
          <a:prstGeom prst="rect">
            <a:avLst/>
          </a:prstGeom>
          <a:noFill/>
          <a:ln w="9525">
            <a:noFill/>
            <a:miter lim="800000"/>
            <a:headEnd/>
            <a:tailEnd/>
          </a:ln>
        </p:spPr>
        <p:txBody>
          <a:bodyPr>
            <a:spAutoFit/>
          </a:bodyPr>
          <a:lstStyle/>
          <a:p>
            <a:r>
              <a:rPr lang="en-US" sz="1800">
                <a:latin typeface="Calibri" pitchFamily="34" charset="0"/>
              </a:rPr>
              <a:t>Over 6,000 RFCs in October 2010: How much time can anyone invest?</a:t>
            </a:r>
          </a:p>
          <a:p>
            <a:r>
              <a:rPr lang="en-US" sz="1800">
                <a:latin typeface="Calibri" pitchFamily="34" charset="0"/>
              </a:rPr>
              <a:t>An overview of the basics</a:t>
            </a:r>
          </a:p>
        </p:txBody>
      </p:sp>
      <p:sp>
        <p:nvSpPr>
          <p:cNvPr id="30776" name="TextBox 5"/>
          <p:cNvSpPr txBox="1">
            <a:spLocks noChangeArrowheads="1"/>
          </p:cNvSpPr>
          <p:nvPr/>
        </p:nvSpPr>
        <p:spPr bwMode="auto">
          <a:xfrm>
            <a:off x="658813" y="6115050"/>
            <a:ext cx="7494587" cy="368300"/>
          </a:xfrm>
          <a:prstGeom prst="rect">
            <a:avLst/>
          </a:prstGeom>
          <a:noFill/>
          <a:ln w="9525">
            <a:noFill/>
            <a:miter lim="800000"/>
            <a:headEnd/>
            <a:tailEnd/>
          </a:ln>
        </p:spPr>
        <p:txBody>
          <a:bodyPr>
            <a:spAutoFit/>
          </a:bodyPr>
          <a:lstStyle/>
          <a:p>
            <a:r>
              <a:rPr lang="en-US" sz="1800"/>
              <a:t>* All rich Internet applications (RIA) on the Web use only HTTP/HTTPS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B7F70BB-B500-410C-AC45-83F714D0162F}" type="slidenum">
              <a:rPr lang="en-US"/>
              <a:pPr>
                <a:defRPr/>
              </a:pPr>
              <a:t>70</a:t>
            </a:fld>
            <a:endParaRPr lang="en-US"/>
          </a:p>
        </p:txBody>
      </p:sp>
      <p:sp>
        <p:nvSpPr>
          <p:cNvPr id="288770" name="TextBox 4"/>
          <p:cNvSpPr txBox="1">
            <a:spLocks noChangeArrowheads="1"/>
          </p:cNvSpPr>
          <p:nvPr/>
        </p:nvSpPr>
        <p:spPr bwMode="auto">
          <a:xfrm>
            <a:off x="312738" y="2328863"/>
            <a:ext cx="8543925" cy="519112"/>
          </a:xfrm>
          <a:prstGeom prst="rect">
            <a:avLst/>
          </a:prstGeom>
          <a:noFill/>
          <a:ln w="9525">
            <a:noFill/>
            <a:miter lim="800000"/>
            <a:headEnd/>
            <a:tailEnd/>
          </a:ln>
        </p:spPr>
        <p:txBody>
          <a:bodyPr anchor="ctr">
            <a:spAutoFit/>
          </a:bodyPr>
          <a:lstStyle/>
          <a:p>
            <a:pPr algn="ctr"/>
            <a:r>
              <a:rPr lang="en-US" sz="2800">
                <a:latin typeface="Calibri" pitchFamily="34" charset="0"/>
              </a:rPr>
              <a:t>SIP Complexity and an option for ‘simple SIP’: RFC 5638</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Slide Number Placeholder 6"/>
          <p:cNvSpPr>
            <a:spLocks noGrp="1"/>
          </p:cNvSpPr>
          <p:nvPr>
            <p:ph type="sldNum" sz="quarter" idx="12"/>
          </p:nvPr>
        </p:nvSpPr>
        <p:spPr/>
        <p:txBody>
          <a:bodyPr/>
          <a:lstStyle/>
          <a:p>
            <a:pPr>
              <a:defRPr/>
            </a:pPr>
            <a:fld id="{A2F38B88-75FC-46FD-814D-2C0042CE4D10}" type="slidenum">
              <a:rPr lang="en-US"/>
              <a:pPr>
                <a:defRPr/>
              </a:pPr>
              <a:t>71</a:t>
            </a:fld>
            <a:endParaRPr lang="en-US"/>
          </a:p>
        </p:txBody>
      </p:sp>
      <p:sp>
        <p:nvSpPr>
          <p:cNvPr id="188420" name="Rectangle 4"/>
          <p:cNvSpPr>
            <a:spLocks noGrp="1" noChangeArrowheads="1"/>
          </p:cNvSpPr>
          <p:nvPr>
            <p:ph type="title"/>
          </p:nvPr>
        </p:nvSpPr>
        <p:spPr>
          <a:xfrm>
            <a:off x="457200" y="338138"/>
            <a:ext cx="8229600" cy="427037"/>
          </a:xfrm>
        </p:spPr>
        <p:txBody>
          <a:bodyPr rtlCol="0">
            <a:normAutofit fontScale="90000"/>
          </a:bodyPr>
          <a:lstStyle/>
          <a:p>
            <a:pPr eaLnBrk="1" fontAlgn="auto" hangingPunct="1">
              <a:spcAft>
                <a:spcPts val="0"/>
              </a:spcAft>
              <a:defRPr/>
            </a:pPr>
            <a:r>
              <a:rPr lang="en-US" sz="2400" dirty="0">
                <a:ea typeface="+mj-ea"/>
                <a:cs typeface="+mj-cs"/>
              </a:rPr>
              <a:t>The Session Initiation Protocol (SIP) and </a:t>
            </a:r>
            <a:br>
              <a:rPr lang="en-US" sz="2400" dirty="0">
                <a:ea typeface="+mj-ea"/>
                <a:cs typeface="+mj-cs"/>
              </a:rPr>
            </a:br>
            <a:r>
              <a:rPr lang="en-US" sz="2400" dirty="0">
                <a:ea typeface="+mj-ea"/>
                <a:cs typeface="+mj-cs"/>
              </a:rPr>
              <a:t>the Real Time Transport Protocol (RTP)</a:t>
            </a:r>
          </a:p>
        </p:txBody>
      </p:sp>
      <p:sp>
        <p:nvSpPr>
          <p:cNvPr id="188422" name="Rectangle 6"/>
          <p:cNvSpPr>
            <a:spLocks noGrp="1" noChangeArrowheads="1"/>
          </p:cNvSpPr>
          <p:nvPr>
            <p:ph type="body" sz="half" idx="2"/>
          </p:nvPr>
        </p:nvSpPr>
        <p:spPr>
          <a:xfrm>
            <a:off x="4648200" y="1162050"/>
            <a:ext cx="4324350" cy="5302250"/>
          </a:xfrm>
        </p:spPr>
        <p:txBody>
          <a:bodyPr/>
          <a:lstStyle/>
          <a:p>
            <a:pPr eaLnBrk="1" hangingPunct="1">
              <a:lnSpc>
                <a:spcPct val="130000"/>
              </a:lnSpc>
              <a:buClr>
                <a:srgbClr val="FF3300"/>
              </a:buClr>
              <a:buFont typeface="Wingdings" pitchFamily="2" charset="2"/>
              <a:buChar char="§"/>
            </a:pPr>
            <a:r>
              <a:rPr lang="en-US" sz="1400" smtClean="0">
                <a:ea typeface="ＭＳ Ｐゴシック"/>
                <a:cs typeface="ＭＳ Ｐゴシック"/>
              </a:rPr>
              <a:t>Discover the remote (called) party</a:t>
            </a:r>
          </a:p>
          <a:p>
            <a:pPr eaLnBrk="1" hangingPunct="1">
              <a:lnSpc>
                <a:spcPct val="130000"/>
              </a:lnSpc>
              <a:buClr>
                <a:srgbClr val="FF3300"/>
              </a:buClr>
              <a:buFont typeface="Wingdings" pitchFamily="2" charset="2"/>
              <a:buChar char="§"/>
            </a:pPr>
            <a:r>
              <a:rPr lang="en-US" sz="1400" smtClean="0">
                <a:ea typeface="ＭＳ Ｐゴシック"/>
                <a:cs typeface="ＭＳ Ｐゴシック"/>
              </a:rPr>
              <a:t>Negotiate session parameters (codecs, etc.)</a:t>
            </a:r>
          </a:p>
          <a:p>
            <a:pPr eaLnBrk="1" hangingPunct="1">
              <a:lnSpc>
                <a:spcPct val="130000"/>
              </a:lnSpc>
              <a:buClr>
                <a:srgbClr val="FF3300"/>
              </a:buClr>
              <a:buFont typeface="Wingdings" pitchFamily="2" charset="2"/>
              <a:buChar char="§"/>
            </a:pPr>
            <a:r>
              <a:rPr lang="en-US" sz="1400" smtClean="0">
                <a:ea typeface="ＭＳ Ｐゴシック"/>
                <a:cs typeface="ＭＳ Ｐゴシック"/>
              </a:rPr>
              <a:t>Establish session</a:t>
            </a:r>
          </a:p>
          <a:p>
            <a:pPr eaLnBrk="1" hangingPunct="1">
              <a:lnSpc>
                <a:spcPct val="130000"/>
              </a:lnSpc>
              <a:buClr>
                <a:srgbClr val="FF3300"/>
              </a:buClr>
              <a:buFont typeface="Wingdings" pitchFamily="2" charset="2"/>
              <a:buChar char="§"/>
            </a:pPr>
            <a:r>
              <a:rPr lang="en-US" sz="1400" smtClean="0">
                <a:ea typeface="ＭＳ Ｐゴシック"/>
                <a:cs typeface="ＭＳ Ｐゴシック"/>
              </a:rPr>
              <a:t>Modify session</a:t>
            </a:r>
          </a:p>
          <a:p>
            <a:pPr eaLnBrk="1" hangingPunct="1">
              <a:lnSpc>
                <a:spcPct val="130000"/>
              </a:lnSpc>
              <a:buClr>
                <a:srgbClr val="FF3300"/>
              </a:buClr>
              <a:buFont typeface="Wingdings" pitchFamily="2" charset="2"/>
              <a:buChar char="§"/>
            </a:pPr>
            <a:r>
              <a:rPr lang="en-US" sz="1400" smtClean="0">
                <a:ea typeface="ＭＳ Ｐゴシック"/>
                <a:cs typeface="ＭＳ Ｐゴシック"/>
              </a:rPr>
              <a:t>End session</a:t>
            </a:r>
          </a:p>
          <a:p>
            <a:pPr eaLnBrk="1" hangingPunct="1">
              <a:lnSpc>
                <a:spcPct val="130000"/>
              </a:lnSpc>
              <a:buClr>
                <a:srgbClr val="FF3300"/>
              </a:buClr>
              <a:buFont typeface="Wingdings" pitchFamily="2" charset="2"/>
              <a:buChar char="§"/>
            </a:pPr>
            <a:r>
              <a:rPr lang="en-US" sz="1400" smtClean="0">
                <a:ea typeface="ＭＳ Ｐゴシック"/>
                <a:cs typeface="ＭＳ Ｐゴシック"/>
              </a:rPr>
              <a:t>Services</a:t>
            </a:r>
          </a:p>
          <a:p>
            <a:pPr lvl="1" eaLnBrk="1" hangingPunct="1">
              <a:lnSpc>
                <a:spcPct val="130000"/>
              </a:lnSpc>
              <a:buClr>
                <a:srgbClr val="FF3300"/>
              </a:buClr>
              <a:buFont typeface="Wingdings" pitchFamily="2" charset="2"/>
              <a:buChar char="§"/>
            </a:pPr>
            <a:r>
              <a:rPr lang="en-US" sz="1200" smtClean="0">
                <a:ea typeface="ＭＳ Ｐゴシック"/>
              </a:rPr>
              <a:t>Telephony (PBX-like, for agents, etc.)</a:t>
            </a:r>
          </a:p>
          <a:p>
            <a:pPr lvl="1" eaLnBrk="1" hangingPunct="1">
              <a:lnSpc>
                <a:spcPct val="130000"/>
              </a:lnSpc>
              <a:buClr>
                <a:srgbClr val="FF3300"/>
              </a:buClr>
              <a:buFont typeface="Wingdings" pitchFamily="2" charset="2"/>
              <a:buChar char="§"/>
            </a:pPr>
            <a:r>
              <a:rPr lang="en-US" sz="1200" smtClean="0">
                <a:ea typeface="ＭＳ Ｐゴシック"/>
              </a:rPr>
              <a:t>Presence</a:t>
            </a:r>
          </a:p>
          <a:p>
            <a:pPr lvl="1" eaLnBrk="1" hangingPunct="1">
              <a:lnSpc>
                <a:spcPct val="130000"/>
              </a:lnSpc>
              <a:buClr>
                <a:srgbClr val="FF3300"/>
              </a:buClr>
              <a:buFont typeface="Wingdings" pitchFamily="2" charset="2"/>
              <a:buChar char="§"/>
            </a:pPr>
            <a:r>
              <a:rPr lang="en-US" sz="1200" smtClean="0">
                <a:ea typeface="ＭＳ Ｐゴシック"/>
              </a:rPr>
              <a:t>IM</a:t>
            </a:r>
          </a:p>
          <a:p>
            <a:pPr lvl="1" eaLnBrk="1" hangingPunct="1">
              <a:lnSpc>
                <a:spcPct val="130000"/>
              </a:lnSpc>
              <a:buClr>
                <a:srgbClr val="FF3300"/>
              </a:buClr>
              <a:buFont typeface="Wingdings" pitchFamily="2" charset="2"/>
              <a:buChar char="§"/>
            </a:pPr>
            <a:r>
              <a:rPr lang="en-US" sz="1200" smtClean="0">
                <a:ea typeface="ＭＳ Ｐゴシック"/>
              </a:rPr>
              <a:t>Conferences</a:t>
            </a:r>
          </a:p>
          <a:p>
            <a:pPr lvl="1" eaLnBrk="1" hangingPunct="1">
              <a:lnSpc>
                <a:spcPct val="130000"/>
              </a:lnSpc>
              <a:buClr>
                <a:srgbClr val="FF3300"/>
              </a:buClr>
              <a:buFont typeface="Wingdings" pitchFamily="2" charset="2"/>
              <a:buChar char="§"/>
            </a:pPr>
            <a:r>
              <a:rPr lang="en-US" sz="1200" smtClean="0">
                <a:ea typeface="ＭＳ Ｐゴシック"/>
              </a:rPr>
              <a:t>Chat rooms</a:t>
            </a:r>
          </a:p>
          <a:p>
            <a:pPr eaLnBrk="1" hangingPunct="1">
              <a:lnSpc>
                <a:spcPct val="130000"/>
              </a:lnSpc>
              <a:buClr>
                <a:srgbClr val="FF3300"/>
              </a:buClr>
              <a:buFont typeface="Wingdings" pitchFamily="2" charset="2"/>
              <a:buNone/>
            </a:pPr>
            <a:endParaRPr lang="en-US" sz="1400" smtClean="0">
              <a:ea typeface="ＭＳ Ｐゴシック"/>
              <a:cs typeface="ＭＳ Ｐゴシック"/>
            </a:endParaRPr>
          </a:p>
          <a:p>
            <a:pPr eaLnBrk="1" hangingPunct="1">
              <a:lnSpc>
                <a:spcPct val="130000"/>
              </a:lnSpc>
              <a:buClr>
                <a:srgbClr val="FF3300"/>
              </a:buClr>
              <a:buFont typeface="Wingdings" pitchFamily="2" charset="2"/>
              <a:buNone/>
            </a:pPr>
            <a:r>
              <a:rPr lang="en-US" sz="1400" smtClean="0">
                <a:ea typeface="ＭＳ Ｐゴシック"/>
                <a:cs typeface="ＭＳ Ｐゴシック"/>
              </a:rPr>
              <a:t>SIP can provide the applications (services) </a:t>
            </a:r>
          </a:p>
          <a:p>
            <a:pPr eaLnBrk="1" hangingPunct="1">
              <a:lnSpc>
                <a:spcPct val="130000"/>
              </a:lnSpc>
              <a:buFont typeface="Calibri" pitchFamily="34" charset="0"/>
              <a:buAutoNum type="arabicPeriod"/>
            </a:pPr>
            <a:r>
              <a:rPr lang="en-US" sz="1400" smtClean="0">
                <a:ea typeface="ＭＳ Ｐゴシック"/>
                <a:cs typeface="ＭＳ Ｐゴシック"/>
              </a:rPr>
              <a:t>“</a:t>
            </a:r>
            <a:r>
              <a:rPr lang="en-US" sz="1400" i="1" smtClean="0">
                <a:ea typeface="ＭＳ Ｐゴシック"/>
                <a:cs typeface="ＭＳ Ｐゴシック"/>
              </a:rPr>
              <a:t>in the network</a:t>
            </a:r>
            <a:r>
              <a:rPr lang="en-US" sz="1400" smtClean="0">
                <a:ea typeface="ＭＳ Ｐゴシック"/>
                <a:cs typeface="ＭＳ Ｐゴシック"/>
              </a:rPr>
              <a:t>” using servers, </a:t>
            </a:r>
            <a:r>
              <a:rPr lang="en-US" sz="1400" i="1" smtClean="0">
                <a:ea typeface="ＭＳ Ｐゴシック"/>
                <a:cs typeface="ＭＳ Ｐゴシック"/>
              </a:rPr>
              <a:t>or </a:t>
            </a:r>
          </a:p>
          <a:p>
            <a:pPr eaLnBrk="1" hangingPunct="1">
              <a:lnSpc>
                <a:spcPct val="130000"/>
              </a:lnSpc>
              <a:buFont typeface="Calibri" pitchFamily="34" charset="0"/>
              <a:buAutoNum type="arabicPeriod"/>
            </a:pPr>
            <a:r>
              <a:rPr lang="en-US" sz="1400" i="1" smtClean="0">
                <a:ea typeface="ＭＳ Ｐゴシック"/>
                <a:cs typeface="ＭＳ Ｐゴシック"/>
              </a:rPr>
              <a:t>end-to-end</a:t>
            </a:r>
          </a:p>
          <a:p>
            <a:pPr eaLnBrk="1" hangingPunct="1">
              <a:lnSpc>
                <a:spcPct val="130000"/>
              </a:lnSpc>
              <a:buClr>
                <a:srgbClr val="FF3300"/>
              </a:buClr>
              <a:buFont typeface="Wingdings" pitchFamily="2" charset="2"/>
              <a:buNone/>
            </a:pPr>
            <a:endParaRPr lang="en-US" sz="1400" smtClean="0">
              <a:ea typeface="ＭＳ Ｐゴシック"/>
              <a:cs typeface="ＭＳ Ｐゴシック"/>
            </a:endParaRPr>
          </a:p>
          <a:p>
            <a:pPr eaLnBrk="1" hangingPunct="1">
              <a:lnSpc>
                <a:spcPct val="130000"/>
              </a:lnSpc>
              <a:buClr>
                <a:srgbClr val="FF3300"/>
              </a:buClr>
              <a:buFont typeface="Wingdings" pitchFamily="2" charset="2"/>
              <a:buNone/>
            </a:pPr>
            <a:r>
              <a:rPr lang="en-US" sz="1400" smtClean="0">
                <a:ea typeface="ＭＳ Ｐゴシック"/>
                <a:cs typeface="ＭＳ Ｐゴシック"/>
              </a:rPr>
              <a:t>XMPP and H.323 services are only “</a:t>
            </a:r>
            <a:r>
              <a:rPr lang="en-US" sz="1400" i="1" smtClean="0">
                <a:ea typeface="ＭＳ Ｐゴシック"/>
                <a:cs typeface="ＭＳ Ｐゴシック"/>
              </a:rPr>
              <a:t>in the network</a:t>
            </a:r>
            <a:r>
              <a:rPr lang="en-US" sz="1400" smtClean="0">
                <a:ea typeface="ＭＳ Ｐゴシック"/>
                <a:cs typeface="ＭＳ Ｐゴシック"/>
              </a:rPr>
              <a:t>”</a:t>
            </a:r>
          </a:p>
          <a:p>
            <a:pPr lvl="1" eaLnBrk="1" hangingPunct="1">
              <a:lnSpc>
                <a:spcPct val="130000"/>
              </a:lnSpc>
              <a:buClr>
                <a:srgbClr val="FF3300"/>
              </a:buClr>
              <a:buFont typeface="Wingdings" pitchFamily="2" charset="2"/>
              <a:buChar char="§"/>
            </a:pPr>
            <a:endParaRPr lang="en-US" sz="1200" smtClean="0">
              <a:ea typeface="ＭＳ Ｐゴシック"/>
            </a:endParaRPr>
          </a:p>
        </p:txBody>
      </p:sp>
      <p:grpSp>
        <p:nvGrpSpPr>
          <p:cNvPr id="2" name="Group 47"/>
          <p:cNvGrpSpPr>
            <a:grpSpLocks/>
          </p:cNvGrpSpPr>
          <p:nvPr/>
        </p:nvGrpSpPr>
        <p:grpSpPr bwMode="auto">
          <a:xfrm>
            <a:off x="3333750" y="3314700"/>
            <a:ext cx="1409700" cy="1285875"/>
            <a:chOff x="2100" y="2088"/>
            <a:chExt cx="888" cy="810"/>
          </a:xfrm>
        </p:grpSpPr>
        <p:sp>
          <p:nvSpPr>
            <p:cNvPr id="290866" name="Line 25"/>
            <p:cNvSpPr>
              <a:spLocks noChangeShapeType="1"/>
            </p:cNvSpPr>
            <p:nvPr/>
          </p:nvSpPr>
          <p:spPr bwMode="auto">
            <a:xfrm flipH="1" flipV="1">
              <a:off x="2100" y="2088"/>
              <a:ext cx="222" cy="810"/>
            </a:xfrm>
            <a:prstGeom prst="line">
              <a:avLst/>
            </a:prstGeom>
            <a:noFill/>
            <a:ln w="9525">
              <a:solidFill>
                <a:schemeClr val="tx1"/>
              </a:solidFill>
              <a:round/>
              <a:headEnd/>
              <a:tailEnd type="triangle" w="med" len="med"/>
            </a:ln>
          </p:spPr>
          <p:txBody>
            <a:bodyPr/>
            <a:lstStyle/>
            <a:p>
              <a:endParaRPr lang="en-US"/>
            </a:p>
          </p:txBody>
        </p:sp>
        <p:sp>
          <p:nvSpPr>
            <p:cNvPr id="290867" name="Text Box 33"/>
            <p:cNvSpPr txBox="1">
              <a:spLocks noChangeArrowheads="1"/>
            </p:cNvSpPr>
            <p:nvPr/>
          </p:nvSpPr>
          <p:spPr bwMode="auto">
            <a:xfrm>
              <a:off x="2190" y="2418"/>
              <a:ext cx="798" cy="173"/>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1  REGISTER</a:t>
              </a:r>
            </a:p>
          </p:txBody>
        </p:sp>
      </p:grpSp>
      <p:grpSp>
        <p:nvGrpSpPr>
          <p:cNvPr id="3" name="Group 48"/>
          <p:cNvGrpSpPr>
            <a:grpSpLocks/>
          </p:cNvGrpSpPr>
          <p:nvPr/>
        </p:nvGrpSpPr>
        <p:grpSpPr bwMode="auto">
          <a:xfrm>
            <a:off x="971550" y="3314700"/>
            <a:ext cx="952500" cy="1285875"/>
            <a:chOff x="612" y="2088"/>
            <a:chExt cx="600" cy="810"/>
          </a:xfrm>
        </p:grpSpPr>
        <p:sp>
          <p:nvSpPr>
            <p:cNvPr id="290864" name="Line 26"/>
            <p:cNvSpPr>
              <a:spLocks noChangeShapeType="1"/>
            </p:cNvSpPr>
            <p:nvPr/>
          </p:nvSpPr>
          <p:spPr bwMode="auto">
            <a:xfrm flipV="1">
              <a:off x="612" y="2088"/>
              <a:ext cx="150" cy="810"/>
            </a:xfrm>
            <a:prstGeom prst="line">
              <a:avLst/>
            </a:prstGeom>
            <a:noFill/>
            <a:ln w="9525">
              <a:solidFill>
                <a:schemeClr val="tx1"/>
              </a:solidFill>
              <a:round/>
              <a:headEnd/>
              <a:tailEnd type="triangle" w="med" len="med"/>
            </a:ln>
          </p:spPr>
          <p:txBody>
            <a:bodyPr/>
            <a:lstStyle/>
            <a:p>
              <a:endParaRPr lang="en-US"/>
            </a:p>
          </p:txBody>
        </p:sp>
        <p:sp>
          <p:nvSpPr>
            <p:cNvPr id="290865" name="Text Box 35"/>
            <p:cNvSpPr txBox="1">
              <a:spLocks noChangeArrowheads="1"/>
            </p:cNvSpPr>
            <p:nvPr/>
          </p:nvSpPr>
          <p:spPr bwMode="auto">
            <a:xfrm>
              <a:off x="648" y="2418"/>
              <a:ext cx="564" cy="173"/>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2  INVITE</a:t>
              </a:r>
            </a:p>
          </p:txBody>
        </p:sp>
      </p:grpSp>
      <p:grpSp>
        <p:nvGrpSpPr>
          <p:cNvPr id="4" name="Group 52"/>
          <p:cNvGrpSpPr>
            <a:grpSpLocks/>
          </p:cNvGrpSpPr>
          <p:nvPr/>
        </p:nvGrpSpPr>
        <p:grpSpPr bwMode="auto">
          <a:xfrm>
            <a:off x="-28575" y="2943225"/>
            <a:ext cx="4467225" cy="2381250"/>
            <a:chOff x="-18" y="1854"/>
            <a:chExt cx="2814" cy="1500"/>
          </a:xfrm>
        </p:grpSpPr>
        <p:grpSp>
          <p:nvGrpSpPr>
            <p:cNvPr id="290850" name="Group 9"/>
            <p:cNvGrpSpPr>
              <a:grpSpLocks/>
            </p:cNvGrpSpPr>
            <p:nvPr/>
          </p:nvGrpSpPr>
          <p:grpSpPr bwMode="auto">
            <a:xfrm>
              <a:off x="456" y="1854"/>
              <a:ext cx="660" cy="234"/>
              <a:chOff x="654" y="1230"/>
              <a:chExt cx="660" cy="234"/>
            </a:xfrm>
          </p:grpSpPr>
          <p:sp>
            <p:nvSpPr>
              <p:cNvPr id="290862" name="Rectangle 7"/>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0863" name="Text Box 8"/>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Srv</a:t>
                </a:r>
              </a:p>
            </p:txBody>
          </p:sp>
        </p:grpSp>
        <p:grpSp>
          <p:nvGrpSpPr>
            <p:cNvPr id="290851" name="Group 10"/>
            <p:cNvGrpSpPr>
              <a:grpSpLocks/>
            </p:cNvGrpSpPr>
            <p:nvPr/>
          </p:nvGrpSpPr>
          <p:grpSpPr bwMode="auto">
            <a:xfrm>
              <a:off x="1674" y="1854"/>
              <a:ext cx="660" cy="234"/>
              <a:chOff x="654" y="1230"/>
              <a:chExt cx="660" cy="234"/>
            </a:xfrm>
          </p:grpSpPr>
          <p:sp>
            <p:nvSpPr>
              <p:cNvPr id="290860" name="Rectangle 11"/>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0861" name="Text Box 12"/>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Srv</a:t>
                </a:r>
              </a:p>
            </p:txBody>
          </p:sp>
        </p:grpSp>
        <p:grpSp>
          <p:nvGrpSpPr>
            <p:cNvPr id="290852" name="Group 19"/>
            <p:cNvGrpSpPr>
              <a:grpSpLocks/>
            </p:cNvGrpSpPr>
            <p:nvPr/>
          </p:nvGrpSpPr>
          <p:grpSpPr bwMode="auto">
            <a:xfrm>
              <a:off x="282" y="2898"/>
              <a:ext cx="660" cy="234"/>
              <a:chOff x="654" y="1230"/>
              <a:chExt cx="660" cy="234"/>
            </a:xfrm>
          </p:grpSpPr>
          <p:sp>
            <p:nvSpPr>
              <p:cNvPr id="290858" name="Rectangle 20"/>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0859" name="Text Box 21"/>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UA</a:t>
                </a:r>
              </a:p>
            </p:txBody>
          </p:sp>
        </p:grpSp>
        <p:grpSp>
          <p:nvGrpSpPr>
            <p:cNvPr id="290853" name="Group 22"/>
            <p:cNvGrpSpPr>
              <a:grpSpLocks/>
            </p:cNvGrpSpPr>
            <p:nvPr/>
          </p:nvGrpSpPr>
          <p:grpSpPr bwMode="auto">
            <a:xfrm>
              <a:off x="1836" y="2898"/>
              <a:ext cx="660" cy="234"/>
              <a:chOff x="654" y="1230"/>
              <a:chExt cx="660" cy="234"/>
            </a:xfrm>
          </p:grpSpPr>
          <p:sp>
            <p:nvSpPr>
              <p:cNvPr id="290856" name="Rectangle 23"/>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0857" name="Text Box 24"/>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UA</a:t>
                </a:r>
              </a:p>
            </p:txBody>
          </p:sp>
        </p:grpSp>
        <p:sp>
          <p:nvSpPr>
            <p:cNvPr id="290854" name="Text Box 36"/>
            <p:cNvSpPr txBox="1">
              <a:spLocks noChangeArrowheads="1"/>
            </p:cNvSpPr>
            <p:nvPr/>
          </p:nvSpPr>
          <p:spPr bwMode="auto">
            <a:xfrm>
              <a:off x="-18" y="3156"/>
              <a:ext cx="1266"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sip:alice@atlanta.com</a:t>
              </a:r>
            </a:p>
          </p:txBody>
        </p:sp>
        <p:sp>
          <p:nvSpPr>
            <p:cNvPr id="290855" name="Text Box 37"/>
            <p:cNvSpPr txBox="1">
              <a:spLocks noChangeArrowheads="1"/>
            </p:cNvSpPr>
            <p:nvPr/>
          </p:nvSpPr>
          <p:spPr bwMode="auto">
            <a:xfrm>
              <a:off x="1530" y="3162"/>
              <a:ext cx="1266"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sip:bob@biloxi.com</a:t>
              </a:r>
            </a:p>
          </p:txBody>
        </p:sp>
      </p:grpSp>
      <p:grpSp>
        <p:nvGrpSpPr>
          <p:cNvPr id="9" name="Group 57"/>
          <p:cNvGrpSpPr>
            <a:grpSpLocks/>
          </p:cNvGrpSpPr>
          <p:nvPr/>
        </p:nvGrpSpPr>
        <p:grpSpPr bwMode="auto">
          <a:xfrm>
            <a:off x="95250" y="1790700"/>
            <a:ext cx="1895475" cy="1152525"/>
            <a:chOff x="60" y="1128"/>
            <a:chExt cx="1194" cy="726"/>
          </a:xfrm>
        </p:grpSpPr>
        <p:grpSp>
          <p:nvGrpSpPr>
            <p:cNvPr id="290844" name="Group 13"/>
            <p:cNvGrpSpPr>
              <a:grpSpLocks/>
            </p:cNvGrpSpPr>
            <p:nvPr/>
          </p:nvGrpSpPr>
          <p:grpSpPr bwMode="auto">
            <a:xfrm>
              <a:off x="456" y="1128"/>
              <a:ext cx="660" cy="234"/>
              <a:chOff x="654" y="1230"/>
              <a:chExt cx="660" cy="234"/>
            </a:xfrm>
          </p:grpSpPr>
          <p:sp>
            <p:nvSpPr>
              <p:cNvPr id="290848" name="Rectangle 14"/>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0849" name="Text Box 15"/>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DNS</a:t>
                </a:r>
              </a:p>
            </p:txBody>
          </p:sp>
        </p:grpSp>
        <p:sp>
          <p:nvSpPr>
            <p:cNvPr id="290845" name="Line 27"/>
            <p:cNvSpPr>
              <a:spLocks noChangeShapeType="1"/>
            </p:cNvSpPr>
            <p:nvPr/>
          </p:nvSpPr>
          <p:spPr bwMode="auto">
            <a:xfrm flipV="1">
              <a:off x="744" y="1362"/>
              <a:ext cx="0" cy="492"/>
            </a:xfrm>
            <a:prstGeom prst="line">
              <a:avLst/>
            </a:prstGeom>
            <a:noFill/>
            <a:ln w="9525">
              <a:solidFill>
                <a:schemeClr val="tx1"/>
              </a:solidFill>
              <a:round/>
              <a:headEnd/>
              <a:tailEnd type="triangle" w="med" len="med"/>
            </a:ln>
          </p:spPr>
          <p:txBody>
            <a:bodyPr/>
            <a:lstStyle/>
            <a:p>
              <a:endParaRPr lang="en-US"/>
            </a:p>
          </p:txBody>
        </p:sp>
        <p:sp>
          <p:nvSpPr>
            <p:cNvPr id="290846" name="Line 28"/>
            <p:cNvSpPr>
              <a:spLocks noChangeShapeType="1"/>
            </p:cNvSpPr>
            <p:nvPr/>
          </p:nvSpPr>
          <p:spPr bwMode="auto">
            <a:xfrm flipV="1">
              <a:off x="840" y="1362"/>
              <a:ext cx="0" cy="492"/>
            </a:xfrm>
            <a:prstGeom prst="line">
              <a:avLst/>
            </a:prstGeom>
            <a:noFill/>
            <a:ln w="9525">
              <a:solidFill>
                <a:schemeClr val="tx1"/>
              </a:solidFill>
              <a:round/>
              <a:headEnd type="triangle" w="med" len="med"/>
              <a:tailEnd/>
            </a:ln>
          </p:spPr>
          <p:txBody>
            <a:bodyPr/>
            <a:lstStyle/>
            <a:p>
              <a:endParaRPr lang="en-US"/>
            </a:p>
          </p:txBody>
        </p:sp>
        <p:sp>
          <p:nvSpPr>
            <p:cNvPr id="290847" name="Text Box 38"/>
            <p:cNvSpPr txBox="1">
              <a:spLocks noChangeArrowheads="1"/>
            </p:cNvSpPr>
            <p:nvPr/>
          </p:nvSpPr>
          <p:spPr bwMode="auto">
            <a:xfrm>
              <a:off x="60" y="1506"/>
              <a:ext cx="1194"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biloxi.com?        IP</a:t>
              </a:r>
            </a:p>
          </p:txBody>
        </p:sp>
      </p:grpSp>
      <p:grpSp>
        <p:nvGrpSpPr>
          <p:cNvPr id="11" name="Group 56"/>
          <p:cNvGrpSpPr>
            <a:grpSpLocks/>
          </p:cNvGrpSpPr>
          <p:nvPr/>
        </p:nvGrpSpPr>
        <p:grpSpPr bwMode="auto">
          <a:xfrm>
            <a:off x="2200275" y="2162175"/>
            <a:ext cx="847725" cy="781050"/>
            <a:chOff x="1386" y="1362"/>
            <a:chExt cx="534" cy="492"/>
          </a:xfrm>
        </p:grpSpPr>
        <p:grpSp>
          <p:nvGrpSpPr>
            <p:cNvPr id="290840" name="Group 55"/>
            <p:cNvGrpSpPr>
              <a:grpSpLocks/>
            </p:cNvGrpSpPr>
            <p:nvPr/>
          </p:nvGrpSpPr>
          <p:grpSpPr bwMode="auto">
            <a:xfrm>
              <a:off x="1824" y="1362"/>
              <a:ext cx="96" cy="492"/>
              <a:chOff x="1824" y="1362"/>
              <a:chExt cx="96" cy="492"/>
            </a:xfrm>
          </p:grpSpPr>
          <p:sp>
            <p:nvSpPr>
              <p:cNvPr id="290842" name="Line 30"/>
              <p:cNvSpPr>
                <a:spLocks noChangeShapeType="1"/>
              </p:cNvSpPr>
              <p:nvPr/>
            </p:nvSpPr>
            <p:spPr bwMode="auto">
              <a:xfrm flipV="1">
                <a:off x="1824" y="1362"/>
                <a:ext cx="0" cy="492"/>
              </a:xfrm>
              <a:prstGeom prst="line">
                <a:avLst/>
              </a:prstGeom>
              <a:noFill/>
              <a:ln w="9525">
                <a:solidFill>
                  <a:schemeClr val="tx1"/>
                </a:solidFill>
                <a:round/>
                <a:headEnd/>
                <a:tailEnd type="triangle" w="med" len="med"/>
              </a:ln>
            </p:spPr>
            <p:txBody>
              <a:bodyPr/>
              <a:lstStyle/>
              <a:p>
                <a:endParaRPr lang="en-US"/>
              </a:p>
            </p:txBody>
          </p:sp>
          <p:sp>
            <p:nvSpPr>
              <p:cNvPr id="290843" name="Line 31"/>
              <p:cNvSpPr>
                <a:spLocks noChangeShapeType="1"/>
              </p:cNvSpPr>
              <p:nvPr/>
            </p:nvSpPr>
            <p:spPr bwMode="auto">
              <a:xfrm flipV="1">
                <a:off x="1920" y="1362"/>
                <a:ext cx="0" cy="492"/>
              </a:xfrm>
              <a:prstGeom prst="line">
                <a:avLst/>
              </a:prstGeom>
              <a:noFill/>
              <a:ln w="9525">
                <a:solidFill>
                  <a:schemeClr val="tx1"/>
                </a:solidFill>
                <a:round/>
                <a:headEnd type="triangle" w="med" len="med"/>
                <a:tailEnd/>
              </a:ln>
            </p:spPr>
            <p:txBody>
              <a:bodyPr/>
              <a:lstStyle/>
              <a:p>
                <a:endParaRPr lang="en-US"/>
              </a:p>
            </p:txBody>
          </p:sp>
        </p:grpSp>
        <p:sp>
          <p:nvSpPr>
            <p:cNvPr id="290841" name="Text Box 39"/>
            <p:cNvSpPr txBox="1">
              <a:spLocks noChangeArrowheads="1"/>
            </p:cNvSpPr>
            <p:nvPr/>
          </p:nvSpPr>
          <p:spPr bwMode="auto">
            <a:xfrm>
              <a:off x="1386" y="1506"/>
              <a:ext cx="462" cy="192"/>
            </a:xfrm>
            <a:prstGeom prst="rect">
              <a:avLst/>
            </a:prstGeom>
            <a:noFill/>
            <a:ln w="9525">
              <a:noFill/>
              <a:miter lim="800000"/>
              <a:headEnd/>
              <a:tailEnd/>
            </a:ln>
          </p:spPr>
          <p:txBody>
            <a:bodyPr>
              <a:spAutoFit/>
            </a:bodyPr>
            <a:lstStyle/>
            <a:p>
              <a:pPr algn="r">
                <a:spcBef>
                  <a:spcPct val="50000"/>
                </a:spcBef>
              </a:pPr>
              <a:r>
                <a:rPr lang="en-US" sz="1400">
                  <a:latin typeface="Calibri" pitchFamily="34" charset="0"/>
                </a:rPr>
                <a:t>Bob?</a:t>
              </a:r>
            </a:p>
          </p:txBody>
        </p:sp>
      </p:grpSp>
      <p:grpSp>
        <p:nvGrpSpPr>
          <p:cNvPr id="13" name="Group 54"/>
          <p:cNvGrpSpPr>
            <a:grpSpLocks/>
          </p:cNvGrpSpPr>
          <p:nvPr/>
        </p:nvGrpSpPr>
        <p:grpSpPr bwMode="auto">
          <a:xfrm>
            <a:off x="2667000" y="1790700"/>
            <a:ext cx="1657350" cy="1152525"/>
            <a:chOff x="1680" y="1128"/>
            <a:chExt cx="1044" cy="726"/>
          </a:xfrm>
        </p:grpSpPr>
        <p:grpSp>
          <p:nvGrpSpPr>
            <p:cNvPr id="290835" name="Group 16"/>
            <p:cNvGrpSpPr>
              <a:grpSpLocks/>
            </p:cNvGrpSpPr>
            <p:nvPr/>
          </p:nvGrpSpPr>
          <p:grpSpPr bwMode="auto">
            <a:xfrm>
              <a:off x="1680" y="1128"/>
              <a:ext cx="660" cy="234"/>
              <a:chOff x="654" y="1230"/>
              <a:chExt cx="660" cy="234"/>
            </a:xfrm>
          </p:grpSpPr>
          <p:sp>
            <p:nvSpPr>
              <p:cNvPr id="290838" name="Rectangle 17"/>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0839" name="Text Box 18"/>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Loc DB</a:t>
                </a:r>
              </a:p>
            </p:txBody>
          </p:sp>
        </p:grpSp>
        <p:sp>
          <p:nvSpPr>
            <p:cNvPr id="290836" name="Line 40"/>
            <p:cNvSpPr>
              <a:spLocks noChangeShapeType="1"/>
            </p:cNvSpPr>
            <p:nvPr/>
          </p:nvSpPr>
          <p:spPr bwMode="auto">
            <a:xfrm flipV="1">
              <a:off x="2094" y="1362"/>
              <a:ext cx="0" cy="492"/>
            </a:xfrm>
            <a:prstGeom prst="line">
              <a:avLst/>
            </a:prstGeom>
            <a:noFill/>
            <a:ln w="9525">
              <a:solidFill>
                <a:schemeClr val="tx1"/>
              </a:solidFill>
              <a:round/>
              <a:headEnd/>
              <a:tailEnd type="triangle" w="med" len="med"/>
            </a:ln>
          </p:spPr>
          <p:txBody>
            <a:bodyPr/>
            <a:lstStyle/>
            <a:p>
              <a:endParaRPr lang="en-US"/>
            </a:p>
          </p:txBody>
        </p:sp>
        <p:sp>
          <p:nvSpPr>
            <p:cNvPr id="290837" name="Text Box 41"/>
            <p:cNvSpPr txBox="1">
              <a:spLocks noChangeArrowheads="1"/>
            </p:cNvSpPr>
            <p:nvPr/>
          </p:nvSpPr>
          <p:spPr bwMode="auto">
            <a:xfrm>
              <a:off x="2064" y="1506"/>
              <a:ext cx="660"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IP of Bob</a:t>
              </a:r>
            </a:p>
          </p:txBody>
        </p:sp>
      </p:grpSp>
      <p:grpSp>
        <p:nvGrpSpPr>
          <p:cNvPr id="15" name="Group 49"/>
          <p:cNvGrpSpPr>
            <a:grpSpLocks/>
          </p:cNvGrpSpPr>
          <p:nvPr/>
        </p:nvGrpSpPr>
        <p:grpSpPr bwMode="auto">
          <a:xfrm>
            <a:off x="1752600" y="3133725"/>
            <a:ext cx="904875" cy="455613"/>
            <a:chOff x="1104" y="1974"/>
            <a:chExt cx="570" cy="287"/>
          </a:xfrm>
        </p:grpSpPr>
        <p:sp>
          <p:nvSpPr>
            <p:cNvPr id="290833" name="Line 29"/>
            <p:cNvSpPr>
              <a:spLocks noChangeShapeType="1"/>
            </p:cNvSpPr>
            <p:nvPr/>
          </p:nvSpPr>
          <p:spPr bwMode="auto">
            <a:xfrm>
              <a:off x="1116" y="1974"/>
              <a:ext cx="558" cy="0"/>
            </a:xfrm>
            <a:prstGeom prst="line">
              <a:avLst/>
            </a:prstGeom>
            <a:noFill/>
            <a:ln w="9525">
              <a:solidFill>
                <a:schemeClr val="tx1"/>
              </a:solidFill>
              <a:round/>
              <a:headEnd/>
              <a:tailEnd type="triangle" w="med" len="med"/>
            </a:ln>
          </p:spPr>
          <p:txBody>
            <a:bodyPr/>
            <a:lstStyle/>
            <a:p>
              <a:endParaRPr lang="en-US"/>
            </a:p>
          </p:txBody>
        </p:sp>
        <p:sp>
          <p:nvSpPr>
            <p:cNvPr id="290834" name="Text Box 42"/>
            <p:cNvSpPr txBox="1">
              <a:spLocks noChangeArrowheads="1"/>
            </p:cNvSpPr>
            <p:nvPr/>
          </p:nvSpPr>
          <p:spPr bwMode="auto">
            <a:xfrm>
              <a:off x="1104" y="2088"/>
              <a:ext cx="564" cy="173"/>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3  INVITE</a:t>
              </a:r>
            </a:p>
          </p:txBody>
        </p:sp>
      </p:grpSp>
      <p:grpSp>
        <p:nvGrpSpPr>
          <p:cNvPr id="16" name="Group 50"/>
          <p:cNvGrpSpPr>
            <a:grpSpLocks/>
          </p:cNvGrpSpPr>
          <p:nvPr/>
        </p:nvGrpSpPr>
        <p:grpSpPr bwMode="auto">
          <a:xfrm>
            <a:off x="2295525" y="3314700"/>
            <a:ext cx="1028700" cy="1285875"/>
            <a:chOff x="1446" y="2088"/>
            <a:chExt cx="648" cy="810"/>
          </a:xfrm>
        </p:grpSpPr>
        <p:sp>
          <p:nvSpPr>
            <p:cNvPr id="290831" name="Line 32"/>
            <p:cNvSpPr>
              <a:spLocks noChangeShapeType="1"/>
            </p:cNvSpPr>
            <p:nvPr/>
          </p:nvSpPr>
          <p:spPr bwMode="auto">
            <a:xfrm flipH="1" flipV="1">
              <a:off x="1872" y="2088"/>
              <a:ext cx="222" cy="810"/>
            </a:xfrm>
            <a:prstGeom prst="line">
              <a:avLst/>
            </a:prstGeom>
            <a:noFill/>
            <a:ln w="9525">
              <a:solidFill>
                <a:schemeClr val="tx1"/>
              </a:solidFill>
              <a:round/>
              <a:headEnd type="triangle" w="med" len="med"/>
              <a:tailEnd/>
            </a:ln>
          </p:spPr>
          <p:txBody>
            <a:bodyPr/>
            <a:lstStyle/>
            <a:p>
              <a:endParaRPr lang="en-US"/>
            </a:p>
          </p:txBody>
        </p:sp>
        <p:sp>
          <p:nvSpPr>
            <p:cNvPr id="290832" name="Text Box 43"/>
            <p:cNvSpPr txBox="1">
              <a:spLocks noChangeArrowheads="1"/>
            </p:cNvSpPr>
            <p:nvPr/>
          </p:nvSpPr>
          <p:spPr bwMode="auto">
            <a:xfrm>
              <a:off x="1446" y="2418"/>
              <a:ext cx="564" cy="173"/>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4  INVITE</a:t>
              </a:r>
            </a:p>
          </p:txBody>
        </p:sp>
      </p:grpSp>
      <p:grpSp>
        <p:nvGrpSpPr>
          <p:cNvPr id="17" name="Group 58"/>
          <p:cNvGrpSpPr>
            <a:grpSpLocks/>
          </p:cNvGrpSpPr>
          <p:nvPr/>
        </p:nvGrpSpPr>
        <p:grpSpPr bwMode="auto">
          <a:xfrm>
            <a:off x="1435100" y="4479925"/>
            <a:ext cx="1536700" cy="622300"/>
            <a:chOff x="904" y="2822"/>
            <a:chExt cx="968" cy="392"/>
          </a:xfrm>
        </p:grpSpPr>
        <p:sp>
          <p:nvSpPr>
            <p:cNvPr id="290829" name="Line 44"/>
            <p:cNvSpPr>
              <a:spLocks noChangeShapeType="1"/>
            </p:cNvSpPr>
            <p:nvPr/>
          </p:nvSpPr>
          <p:spPr bwMode="auto">
            <a:xfrm>
              <a:off x="942" y="3018"/>
              <a:ext cx="894" cy="0"/>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0830" name="Text Box 46"/>
            <p:cNvSpPr txBox="1">
              <a:spLocks noChangeArrowheads="1"/>
            </p:cNvSpPr>
            <p:nvPr/>
          </p:nvSpPr>
          <p:spPr bwMode="auto">
            <a:xfrm>
              <a:off x="904" y="2822"/>
              <a:ext cx="968" cy="392"/>
            </a:xfrm>
            <a:prstGeom prst="rect">
              <a:avLst/>
            </a:prstGeom>
            <a:noFill/>
            <a:ln w="9525">
              <a:noFill/>
              <a:miter lim="800000"/>
              <a:headEnd/>
              <a:tailEnd/>
            </a:ln>
          </p:spPr>
          <p:txBody>
            <a:bodyPr>
              <a:spAutoFit/>
            </a:bodyPr>
            <a:lstStyle/>
            <a:p>
              <a:pPr marL="342900" indent="-342900" algn="ctr">
                <a:lnSpc>
                  <a:spcPct val="120000"/>
                </a:lnSpc>
                <a:spcBef>
                  <a:spcPct val="50000"/>
                </a:spcBef>
              </a:pPr>
              <a:r>
                <a:rPr lang="en-US" sz="1200">
                  <a:latin typeface="Calibri" pitchFamily="34" charset="0"/>
                </a:rPr>
                <a:t>5  RTP</a:t>
              </a:r>
            </a:p>
            <a:p>
              <a:pPr marL="342900" indent="-342900" algn="ctr">
                <a:lnSpc>
                  <a:spcPct val="120000"/>
                </a:lnSpc>
                <a:spcBef>
                  <a:spcPct val="50000"/>
                </a:spcBef>
              </a:pPr>
              <a:r>
                <a:rPr lang="en-US" sz="1200">
                  <a:latin typeface="Calibri" pitchFamily="34" charset="0"/>
                </a:rPr>
                <a:t> voice, video, text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8422">
                                            <p:txEl>
                                              <p:pRg st="0" end="0"/>
                                            </p:txEl>
                                          </p:spTgt>
                                        </p:tgtEl>
                                        <p:attrNameLst>
                                          <p:attrName>style.visibility</p:attrName>
                                        </p:attrNameLst>
                                      </p:cBhvr>
                                      <p:to>
                                        <p:strVal val="visible"/>
                                      </p:to>
                                    </p:set>
                                    <p:anim calcmode="lin" valueType="num">
                                      <p:cBhvr additive="base">
                                        <p:cTn id="61" dur="500" fill="hold"/>
                                        <p:tgtEl>
                                          <p:spTgt spid="18842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8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8422">
                                            <p:txEl>
                                              <p:pRg st="1" end="1"/>
                                            </p:txEl>
                                          </p:spTgt>
                                        </p:tgtEl>
                                        <p:attrNameLst>
                                          <p:attrName>style.visibility</p:attrName>
                                        </p:attrNameLst>
                                      </p:cBhvr>
                                      <p:to>
                                        <p:strVal val="visible"/>
                                      </p:to>
                                    </p:set>
                                    <p:anim calcmode="lin" valueType="num">
                                      <p:cBhvr additive="base">
                                        <p:cTn id="67" dur="500" fill="hold"/>
                                        <p:tgtEl>
                                          <p:spTgt spid="18842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84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8422">
                                            <p:txEl>
                                              <p:pRg st="2" end="2"/>
                                            </p:txEl>
                                          </p:spTgt>
                                        </p:tgtEl>
                                        <p:attrNameLst>
                                          <p:attrName>style.visibility</p:attrName>
                                        </p:attrNameLst>
                                      </p:cBhvr>
                                      <p:to>
                                        <p:strVal val="visible"/>
                                      </p:to>
                                    </p:set>
                                    <p:anim calcmode="lin" valueType="num">
                                      <p:cBhvr additive="base">
                                        <p:cTn id="73" dur="500" fill="hold"/>
                                        <p:tgtEl>
                                          <p:spTgt spid="188422">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8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8422">
                                            <p:txEl>
                                              <p:pRg st="3" end="3"/>
                                            </p:txEl>
                                          </p:spTgt>
                                        </p:tgtEl>
                                        <p:attrNameLst>
                                          <p:attrName>style.visibility</p:attrName>
                                        </p:attrNameLst>
                                      </p:cBhvr>
                                      <p:to>
                                        <p:strVal val="visible"/>
                                      </p:to>
                                    </p:set>
                                    <p:anim calcmode="lin" valueType="num">
                                      <p:cBhvr additive="base">
                                        <p:cTn id="79" dur="500" fill="hold"/>
                                        <p:tgtEl>
                                          <p:spTgt spid="188422">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8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88422">
                                            <p:txEl>
                                              <p:pRg st="4" end="4"/>
                                            </p:txEl>
                                          </p:spTgt>
                                        </p:tgtEl>
                                        <p:attrNameLst>
                                          <p:attrName>style.visibility</p:attrName>
                                        </p:attrNameLst>
                                      </p:cBhvr>
                                      <p:to>
                                        <p:strVal val="visible"/>
                                      </p:to>
                                    </p:set>
                                    <p:anim calcmode="lin" valueType="num">
                                      <p:cBhvr additive="base">
                                        <p:cTn id="85" dur="500" fill="hold"/>
                                        <p:tgtEl>
                                          <p:spTgt spid="188422">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84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88422">
                                            <p:txEl>
                                              <p:pRg st="5" end="5"/>
                                            </p:txEl>
                                          </p:spTgt>
                                        </p:tgtEl>
                                        <p:attrNameLst>
                                          <p:attrName>style.visibility</p:attrName>
                                        </p:attrNameLst>
                                      </p:cBhvr>
                                      <p:to>
                                        <p:strVal val="visible"/>
                                      </p:to>
                                    </p:set>
                                    <p:anim calcmode="lin" valueType="num">
                                      <p:cBhvr additive="base">
                                        <p:cTn id="91" dur="500" fill="hold"/>
                                        <p:tgtEl>
                                          <p:spTgt spid="188422">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84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88422">
                                            <p:txEl>
                                              <p:pRg st="6" end="6"/>
                                            </p:txEl>
                                          </p:spTgt>
                                        </p:tgtEl>
                                        <p:attrNameLst>
                                          <p:attrName>style.visibility</p:attrName>
                                        </p:attrNameLst>
                                      </p:cBhvr>
                                      <p:to>
                                        <p:strVal val="visible"/>
                                      </p:to>
                                    </p:set>
                                    <p:anim calcmode="lin" valueType="num">
                                      <p:cBhvr additive="base">
                                        <p:cTn id="97" dur="500" fill="hold"/>
                                        <p:tgtEl>
                                          <p:spTgt spid="188422">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84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88422">
                                            <p:txEl>
                                              <p:pRg st="7" end="7"/>
                                            </p:txEl>
                                          </p:spTgt>
                                        </p:tgtEl>
                                        <p:attrNameLst>
                                          <p:attrName>style.visibility</p:attrName>
                                        </p:attrNameLst>
                                      </p:cBhvr>
                                      <p:to>
                                        <p:strVal val="visible"/>
                                      </p:to>
                                    </p:set>
                                    <p:anim calcmode="lin" valueType="num">
                                      <p:cBhvr additive="base">
                                        <p:cTn id="103" dur="500" fill="hold"/>
                                        <p:tgtEl>
                                          <p:spTgt spid="188422">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884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88422">
                                            <p:txEl>
                                              <p:pRg st="8" end="8"/>
                                            </p:txEl>
                                          </p:spTgt>
                                        </p:tgtEl>
                                        <p:attrNameLst>
                                          <p:attrName>style.visibility</p:attrName>
                                        </p:attrNameLst>
                                      </p:cBhvr>
                                      <p:to>
                                        <p:strVal val="visible"/>
                                      </p:to>
                                    </p:set>
                                    <p:anim calcmode="lin" valueType="num">
                                      <p:cBhvr additive="base">
                                        <p:cTn id="109" dur="500" fill="hold"/>
                                        <p:tgtEl>
                                          <p:spTgt spid="188422">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84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88422">
                                            <p:txEl>
                                              <p:pRg st="9" end="9"/>
                                            </p:txEl>
                                          </p:spTgt>
                                        </p:tgtEl>
                                        <p:attrNameLst>
                                          <p:attrName>style.visibility</p:attrName>
                                        </p:attrNameLst>
                                      </p:cBhvr>
                                      <p:to>
                                        <p:strVal val="visible"/>
                                      </p:to>
                                    </p:set>
                                    <p:anim calcmode="lin" valueType="num">
                                      <p:cBhvr additive="base">
                                        <p:cTn id="115" dur="500" fill="hold"/>
                                        <p:tgtEl>
                                          <p:spTgt spid="188422">
                                            <p:txEl>
                                              <p:pRg st="9" end="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8842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88422">
                                            <p:txEl>
                                              <p:pRg st="10" end="10"/>
                                            </p:txEl>
                                          </p:spTgt>
                                        </p:tgtEl>
                                        <p:attrNameLst>
                                          <p:attrName>style.visibility</p:attrName>
                                        </p:attrNameLst>
                                      </p:cBhvr>
                                      <p:to>
                                        <p:strVal val="visible"/>
                                      </p:to>
                                    </p:set>
                                    <p:anim calcmode="lin" valueType="num">
                                      <p:cBhvr additive="base">
                                        <p:cTn id="121" dur="500" fill="hold"/>
                                        <p:tgtEl>
                                          <p:spTgt spid="188422">
                                            <p:txEl>
                                              <p:pRg st="10" end="1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884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88422">
                                            <p:txEl>
                                              <p:pRg st="12" end="12"/>
                                            </p:txEl>
                                          </p:spTgt>
                                        </p:tgtEl>
                                        <p:attrNameLst>
                                          <p:attrName>style.visibility</p:attrName>
                                        </p:attrNameLst>
                                      </p:cBhvr>
                                      <p:to>
                                        <p:strVal val="visible"/>
                                      </p:to>
                                    </p:set>
                                    <p:anim calcmode="lin" valueType="num">
                                      <p:cBhvr additive="base">
                                        <p:cTn id="127" dur="500" fill="hold"/>
                                        <p:tgtEl>
                                          <p:spTgt spid="188422">
                                            <p:txEl>
                                              <p:pRg st="12" end="1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8842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88422">
                                            <p:txEl>
                                              <p:pRg st="13" end="13"/>
                                            </p:txEl>
                                          </p:spTgt>
                                        </p:tgtEl>
                                        <p:attrNameLst>
                                          <p:attrName>style.visibility</p:attrName>
                                        </p:attrNameLst>
                                      </p:cBhvr>
                                      <p:to>
                                        <p:strVal val="visible"/>
                                      </p:to>
                                    </p:set>
                                    <p:anim calcmode="lin" valueType="num">
                                      <p:cBhvr additive="base">
                                        <p:cTn id="133" dur="500" fill="hold"/>
                                        <p:tgtEl>
                                          <p:spTgt spid="188422">
                                            <p:txEl>
                                              <p:pRg st="13" end="13"/>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8842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88422">
                                            <p:txEl>
                                              <p:pRg st="14" end="14"/>
                                            </p:txEl>
                                          </p:spTgt>
                                        </p:tgtEl>
                                        <p:attrNameLst>
                                          <p:attrName>style.visibility</p:attrName>
                                        </p:attrNameLst>
                                      </p:cBhvr>
                                      <p:to>
                                        <p:strVal val="visible"/>
                                      </p:to>
                                    </p:set>
                                    <p:anim calcmode="lin" valueType="num">
                                      <p:cBhvr additive="base">
                                        <p:cTn id="139" dur="500" fill="hold"/>
                                        <p:tgtEl>
                                          <p:spTgt spid="188422">
                                            <p:txEl>
                                              <p:pRg st="14" end="1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8842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88422">
                                            <p:txEl>
                                              <p:pRg st="16" end="16"/>
                                            </p:txEl>
                                          </p:spTgt>
                                        </p:tgtEl>
                                        <p:attrNameLst>
                                          <p:attrName>style.visibility</p:attrName>
                                        </p:attrNameLst>
                                      </p:cBhvr>
                                      <p:to>
                                        <p:strVal val="visible"/>
                                      </p:to>
                                    </p:set>
                                    <p:anim calcmode="lin" valueType="num">
                                      <p:cBhvr additive="base">
                                        <p:cTn id="145" dur="500" fill="hold"/>
                                        <p:tgtEl>
                                          <p:spTgt spid="188422">
                                            <p:txEl>
                                              <p:pRg st="16" end="16"/>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8842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Slide Number Placeholder 6"/>
          <p:cNvSpPr>
            <a:spLocks noGrp="1"/>
          </p:cNvSpPr>
          <p:nvPr>
            <p:ph type="sldNum" sz="quarter" idx="12"/>
          </p:nvPr>
        </p:nvSpPr>
        <p:spPr/>
        <p:txBody>
          <a:bodyPr/>
          <a:lstStyle/>
          <a:p>
            <a:pPr>
              <a:defRPr/>
            </a:pPr>
            <a:fld id="{00D0E72B-E051-4595-B080-6BE62CC8931D}" type="slidenum">
              <a:rPr lang="en-US"/>
              <a:pPr>
                <a:defRPr/>
              </a:pPr>
              <a:t>72</a:t>
            </a:fld>
            <a:endParaRPr lang="en-US"/>
          </a:p>
        </p:txBody>
      </p:sp>
      <p:sp>
        <p:nvSpPr>
          <p:cNvPr id="204802" name="Rectangle 2"/>
          <p:cNvSpPr>
            <a:spLocks noGrp="1" noChangeArrowheads="1"/>
          </p:cNvSpPr>
          <p:nvPr>
            <p:ph type="title"/>
          </p:nvPr>
        </p:nvSpPr>
        <p:spPr>
          <a:xfrm>
            <a:off x="457200" y="169863"/>
            <a:ext cx="8229600" cy="427037"/>
          </a:xfrm>
        </p:spPr>
        <p:txBody>
          <a:bodyPr rtlCol="0">
            <a:normAutofit fontScale="90000"/>
          </a:bodyPr>
          <a:lstStyle/>
          <a:p>
            <a:pPr eaLnBrk="1" fontAlgn="auto" hangingPunct="1">
              <a:spcAft>
                <a:spcPts val="0"/>
              </a:spcAft>
              <a:defRPr/>
            </a:pPr>
            <a:r>
              <a:rPr lang="en-US" sz="2400">
                <a:ea typeface="+mj-ea"/>
                <a:cs typeface="+mj-cs"/>
              </a:rPr>
              <a:t>The ugly, later parts in SIP</a:t>
            </a:r>
          </a:p>
        </p:txBody>
      </p:sp>
      <p:sp>
        <p:nvSpPr>
          <p:cNvPr id="204870" name="Text Box 70"/>
          <p:cNvSpPr txBox="1">
            <a:spLocks noChangeArrowheads="1"/>
          </p:cNvSpPr>
          <p:nvPr/>
        </p:nvSpPr>
        <p:spPr bwMode="auto">
          <a:xfrm>
            <a:off x="3044825" y="4816475"/>
            <a:ext cx="6010275" cy="1558925"/>
          </a:xfrm>
          <a:prstGeom prst="rect">
            <a:avLst/>
          </a:prstGeom>
          <a:noFill/>
          <a:ln w="9525">
            <a:noFill/>
            <a:miter lim="800000"/>
            <a:headEnd/>
            <a:tailEnd/>
          </a:ln>
        </p:spPr>
        <p:txBody>
          <a:bodyPr>
            <a:spAutoFit/>
          </a:bodyPr>
          <a:lstStyle/>
          <a:p>
            <a:pPr>
              <a:spcBef>
                <a:spcPct val="50000"/>
              </a:spcBef>
              <a:buClr>
                <a:srgbClr val="FF3300"/>
              </a:buClr>
              <a:buFont typeface="Wingdings" pitchFamily="2" charset="2"/>
              <a:buChar char="§"/>
            </a:pPr>
            <a:r>
              <a:rPr lang="en-US" sz="1800">
                <a:latin typeface="Calibri" pitchFamily="34" charset="0"/>
              </a:rPr>
              <a:t> NAT impedes Internet transparency</a:t>
            </a:r>
          </a:p>
          <a:p>
            <a:pPr>
              <a:spcBef>
                <a:spcPct val="50000"/>
              </a:spcBef>
              <a:buClr>
                <a:srgbClr val="FF3300"/>
              </a:buClr>
              <a:buFont typeface="Wingdings" pitchFamily="2" charset="2"/>
              <a:buChar char="§"/>
            </a:pPr>
            <a:r>
              <a:rPr lang="en-US" sz="1800">
                <a:latin typeface="Calibri" pitchFamily="34" charset="0"/>
              </a:rPr>
              <a:t> Session border controllers breaks transparency</a:t>
            </a:r>
          </a:p>
          <a:p>
            <a:pPr>
              <a:spcBef>
                <a:spcPct val="50000"/>
              </a:spcBef>
              <a:buClr>
                <a:srgbClr val="FF3300"/>
              </a:buClr>
              <a:buFont typeface="Wingdings" pitchFamily="2" charset="2"/>
              <a:buChar char="§"/>
            </a:pPr>
            <a:r>
              <a:rPr lang="en-US" sz="1800">
                <a:latin typeface="Calibri" pitchFamily="34" charset="0"/>
              </a:rPr>
              <a:t> VoIP and IM networks are closed vertical stacks</a:t>
            </a:r>
          </a:p>
          <a:p>
            <a:pPr>
              <a:spcBef>
                <a:spcPct val="50000"/>
              </a:spcBef>
              <a:buClr>
                <a:srgbClr val="FF3300"/>
              </a:buClr>
              <a:buFont typeface="Wingdings" pitchFamily="2" charset="2"/>
              <a:buNone/>
            </a:pPr>
            <a:r>
              <a:rPr lang="en-US" sz="1600">
                <a:latin typeface="Calibri" pitchFamily="34" charset="0"/>
              </a:rPr>
              <a:t>   (pay for roaming, hide from competitor, emulate telephone net)</a:t>
            </a:r>
          </a:p>
        </p:txBody>
      </p:sp>
      <p:grpSp>
        <p:nvGrpSpPr>
          <p:cNvPr id="2" name="Group 115"/>
          <p:cNvGrpSpPr>
            <a:grpSpLocks/>
          </p:cNvGrpSpPr>
          <p:nvPr/>
        </p:nvGrpSpPr>
        <p:grpSpPr bwMode="auto">
          <a:xfrm>
            <a:off x="152400" y="793750"/>
            <a:ext cx="8610600" cy="5143500"/>
            <a:chOff x="96" y="500"/>
            <a:chExt cx="5424" cy="3240"/>
          </a:xfrm>
        </p:grpSpPr>
        <p:sp>
          <p:nvSpPr>
            <p:cNvPr id="292869" name="Text Box 69"/>
            <p:cNvSpPr txBox="1">
              <a:spLocks noChangeArrowheads="1"/>
            </p:cNvSpPr>
            <p:nvPr/>
          </p:nvSpPr>
          <p:spPr bwMode="auto">
            <a:xfrm>
              <a:off x="96" y="3146"/>
              <a:ext cx="1962" cy="594"/>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Legend:</a:t>
              </a:r>
            </a:p>
            <a:p>
              <a:pPr>
                <a:spcBef>
                  <a:spcPct val="50000"/>
                </a:spcBef>
              </a:pPr>
              <a:r>
                <a:rPr lang="en-US" sz="1400">
                  <a:latin typeface="Calibri" pitchFamily="34" charset="0"/>
                </a:rPr>
                <a:t> NAT: Network address translation</a:t>
              </a:r>
            </a:p>
            <a:p>
              <a:pPr>
                <a:spcBef>
                  <a:spcPct val="50000"/>
                </a:spcBef>
              </a:pPr>
              <a:r>
                <a:rPr lang="en-US" sz="1400">
                  <a:latin typeface="Calibri" pitchFamily="34" charset="0"/>
                </a:rPr>
                <a:t> SBC: Session border controller</a:t>
              </a:r>
            </a:p>
          </p:txBody>
        </p:sp>
        <p:grpSp>
          <p:nvGrpSpPr>
            <p:cNvPr id="292870" name="Group 114"/>
            <p:cNvGrpSpPr>
              <a:grpSpLocks/>
            </p:cNvGrpSpPr>
            <p:nvPr/>
          </p:nvGrpSpPr>
          <p:grpSpPr bwMode="auto">
            <a:xfrm>
              <a:off x="252" y="500"/>
              <a:ext cx="5268" cy="2508"/>
              <a:chOff x="252" y="500"/>
              <a:chExt cx="5268" cy="2508"/>
            </a:xfrm>
          </p:grpSpPr>
          <p:sp>
            <p:nvSpPr>
              <p:cNvPr id="292871" name="AutoShape 53"/>
              <p:cNvSpPr>
                <a:spLocks noChangeArrowheads="1"/>
              </p:cNvSpPr>
              <p:nvPr/>
            </p:nvSpPr>
            <p:spPr bwMode="auto">
              <a:xfrm>
                <a:off x="2478" y="554"/>
                <a:ext cx="852" cy="1555"/>
              </a:xfrm>
              <a:prstGeom prst="roundRect">
                <a:avLst>
                  <a:gd name="adj" fmla="val 16667"/>
                </a:avLst>
              </a:prstGeom>
              <a:solidFill>
                <a:srgbClr val="33CC33"/>
              </a:solidFill>
              <a:ln w="9525">
                <a:solidFill>
                  <a:schemeClr val="tx1"/>
                </a:solidFill>
                <a:round/>
                <a:headEnd/>
                <a:tailEnd/>
              </a:ln>
            </p:spPr>
            <p:txBody>
              <a:bodyPr wrap="none" anchor="ctr"/>
              <a:lstStyle/>
              <a:p>
                <a:endParaRPr lang="en-US" sz="1800">
                  <a:latin typeface="Calibri" pitchFamily="34" charset="0"/>
                </a:endParaRPr>
              </a:p>
            </p:txBody>
          </p:sp>
          <p:grpSp>
            <p:nvGrpSpPr>
              <p:cNvPr id="292872" name="Group 11"/>
              <p:cNvGrpSpPr>
                <a:grpSpLocks/>
              </p:cNvGrpSpPr>
              <p:nvPr/>
            </p:nvGrpSpPr>
            <p:grpSpPr bwMode="auto">
              <a:xfrm>
                <a:off x="726" y="1226"/>
                <a:ext cx="660" cy="234"/>
                <a:chOff x="654" y="1230"/>
                <a:chExt cx="660" cy="234"/>
              </a:xfrm>
            </p:grpSpPr>
            <p:sp>
              <p:nvSpPr>
                <p:cNvPr id="292938" name="Rectangle 12"/>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39" name="Text Box 13"/>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Srv</a:t>
                  </a:r>
                </a:p>
              </p:txBody>
            </p:sp>
          </p:grpSp>
          <p:grpSp>
            <p:nvGrpSpPr>
              <p:cNvPr id="292873" name="Group 14"/>
              <p:cNvGrpSpPr>
                <a:grpSpLocks/>
              </p:cNvGrpSpPr>
              <p:nvPr/>
            </p:nvGrpSpPr>
            <p:grpSpPr bwMode="auto">
              <a:xfrm>
                <a:off x="4398" y="1226"/>
                <a:ext cx="660" cy="234"/>
                <a:chOff x="654" y="1230"/>
                <a:chExt cx="660" cy="234"/>
              </a:xfrm>
            </p:grpSpPr>
            <p:sp>
              <p:nvSpPr>
                <p:cNvPr id="292936" name="Rectangle 15"/>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37" name="Text Box 16"/>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Srv</a:t>
                  </a:r>
                </a:p>
              </p:txBody>
            </p:sp>
          </p:grpSp>
          <p:grpSp>
            <p:nvGrpSpPr>
              <p:cNvPr id="292874" name="Group 17"/>
              <p:cNvGrpSpPr>
                <a:grpSpLocks/>
              </p:cNvGrpSpPr>
              <p:nvPr/>
            </p:nvGrpSpPr>
            <p:grpSpPr bwMode="auto">
              <a:xfrm>
                <a:off x="552" y="2585"/>
                <a:ext cx="660" cy="234"/>
                <a:chOff x="654" y="1230"/>
                <a:chExt cx="660" cy="234"/>
              </a:xfrm>
            </p:grpSpPr>
            <p:sp>
              <p:nvSpPr>
                <p:cNvPr id="292934" name="Rectangle 18"/>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35" name="Text Box 19"/>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UA</a:t>
                  </a:r>
                </a:p>
              </p:txBody>
            </p:sp>
          </p:grpSp>
          <p:grpSp>
            <p:nvGrpSpPr>
              <p:cNvPr id="292875" name="Group 20"/>
              <p:cNvGrpSpPr>
                <a:grpSpLocks/>
              </p:cNvGrpSpPr>
              <p:nvPr/>
            </p:nvGrpSpPr>
            <p:grpSpPr bwMode="auto">
              <a:xfrm>
                <a:off x="4560" y="2561"/>
                <a:ext cx="660" cy="234"/>
                <a:chOff x="654" y="1230"/>
                <a:chExt cx="660" cy="234"/>
              </a:xfrm>
            </p:grpSpPr>
            <p:sp>
              <p:nvSpPr>
                <p:cNvPr id="292932" name="Rectangle 21"/>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33" name="Text Box 22"/>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SIP UA</a:t>
                  </a:r>
                </a:p>
              </p:txBody>
            </p:sp>
          </p:grpSp>
          <p:sp>
            <p:nvSpPr>
              <p:cNvPr id="292876" name="Text Box 23"/>
              <p:cNvSpPr txBox="1">
                <a:spLocks noChangeArrowheads="1"/>
              </p:cNvSpPr>
              <p:nvPr/>
            </p:nvSpPr>
            <p:spPr bwMode="auto">
              <a:xfrm>
                <a:off x="252" y="2816"/>
                <a:ext cx="1266"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sip:alice@atlanta.com</a:t>
                </a:r>
              </a:p>
            </p:txBody>
          </p:sp>
          <p:sp>
            <p:nvSpPr>
              <p:cNvPr id="292877" name="Text Box 24"/>
              <p:cNvSpPr txBox="1">
                <a:spLocks noChangeArrowheads="1"/>
              </p:cNvSpPr>
              <p:nvPr/>
            </p:nvSpPr>
            <p:spPr bwMode="auto">
              <a:xfrm>
                <a:off x="4254" y="2792"/>
                <a:ext cx="1266"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sip:bob@biloxi.com</a:t>
                </a:r>
              </a:p>
            </p:txBody>
          </p:sp>
          <p:grpSp>
            <p:nvGrpSpPr>
              <p:cNvPr id="292878" name="Group 25"/>
              <p:cNvGrpSpPr>
                <a:grpSpLocks/>
              </p:cNvGrpSpPr>
              <p:nvPr/>
            </p:nvGrpSpPr>
            <p:grpSpPr bwMode="auto">
              <a:xfrm>
                <a:off x="330" y="500"/>
                <a:ext cx="1194" cy="726"/>
                <a:chOff x="60" y="1128"/>
                <a:chExt cx="1194" cy="726"/>
              </a:xfrm>
            </p:grpSpPr>
            <p:grpSp>
              <p:nvGrpSpPr>
                <p:cNvPr id="292926" name="Group 26"/>
                <p:cNvGrpSpPr>
                  <a:grpSpLocks/>
                </p:cNvGrpSpPr>
                <p:nvPr/>
              </p:nvGrpSpPr>
              <p:grpSpPr bwMode="auto">
                <a:xfrm>
                  <a:off x="456" y="1128"/>
                  <a:ext cx="660" cy="234"/>
                  <a:chOff x="654" y="1230"/>
                  <a:chExt cx="660" cy="234"/>
                </a:xfrm>
              </p:grpSpPr>
              <p:sp>
                <p:nvSpPr>
                  <p:cNvPr id="292930" name="Rectangle 27"/>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31" name="Text Box 28"/>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DNS</a:t>
                    </a:r>
                  </a:p>
                </p:txBody>
              </p:sp>
            </p:grpSp>
            <p:sp>
              <p:nvSpPr>
                <p:cNvPr id="292927" name="Line 29"/>
                <p:cNvSpPr>
                  <a:spLocks noChangeShapeType="1"/>
                </p:cNvSpPr>
                <p:nvPr/>
              </p:nvSpPr>
              <p:spPr bwMode="auto">
                <a:xfrm flipV="1">
                  <a:off x="744" y="1362"/>
                  <a:ext cx="0" cy="492"/>
                </a:xfrm>
                <a:prstGeom prst="line">
                  <a:avLst/>
                </a:prstGeom>
                <a:noFill/>
                <a:ln w="9525">
                  <a:solidFill>
                    <a:schemeClr val="tx1"/>
                  </a:solidFill>
                  <a:round/>
                  <a:headEnd/>
                  <a:tailEnd type="triangle" w="med" len="med"/>
                </a:ln>
              </p:spPr>
              <p:txBody>
                <a:bodyPr/>
                <a:lstStyle/>
                <a:p>
                  <a:endParaRPr lang="en-US"/>
                </a:p>
              </p:txBody>
            </p:sp>
            <p:sp>
              <p:nvSpPr>
                <p:cNvPr id="292928" name="Line 30"/>
                <p:cNvSpPr>
                  <a:spLocks noChangeShapeType="1"/>
                </p:cNvSpPr>
                <p:nvPr/>
              </p:nvSpPr>
              <p:spPr bwMode="auto">
                <a:xfrm flipV="1">
                  <a:off x="840" y="1362"/>
                  <a:ext cx="0" cy="492"/>
                </a:xfrm>
                <a:prstGeom prst="line">
                  <a:avLst/>
                </a:prstGeom>
                <a:noFill/>
                <a:ln w="9525">
                  <a:solidFill>
                    <a:schemeClr val="tx1"/>
                  </a:solidFill>
                  <a:round/>
                  <a:headEnd type="triangle" w="med" len="med"/>
                  <a:tailEnd/>
                </a:ln>
              </p:spPr>
              <p:txBody>
                <a:bodyPr/>
                <a:lstStyle/>
                <a:p>
                  <a:endParaRPr lang="en-US"/>
                </a:p>
              </p:txBody>
            </p:sp>
            <p:sp>
              <p:nvSpPr>
                <p:cNvPr id="292929" name="Text Box 31"/>
                <p:cNvSpPr txBox="1">
                  <a:spLocks noChangeArrowheads="1"/>
                </p:cNvSpPr>
                <p:nvPr/>
              </p:nvSpPr>
              <p:spPr bwMode="auto">
                <a:xfrm>
                  <a:off x="60" y="1506"/>
                  <a:ext cx="1194"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biloxi.com?        IP</a:t>
                  </a:r>
                </a:p>
              </p:txBody>
            </p:sp>
          </p:grpSp>
          <p:grpSp>
            <p:nvGrpSpPr>
              <p:cNvPr id="292879" name="Group 33"/>
              <p:cNvGrpSpPr>
                <a:grpSpLocks/>
              </p:cNvGrpSpPr>
              <p:nvPr/>
            </p:nvGrpSpPr>
            <p:grpSpPr bwMode="auto">
              <a:xfrm>
                <a:off x="4548" y="788"/>
                <a:ext cx="96" cy="435"/>
                <a:chOff x="1824" y="1362"/>
                <a:chExt cx="96" cy="492"/>
              </a:xfrm>
            </p:grpSpPr>
            <p:sp>
              <p:nvSpPr>
                <p:cNvPr id="292924" name="Line 34"/>
                <p:cNvSpPr>
                  <a:spLocks noChangeShapeType="1"/>
                </p:cNvSpPr>
                <p:nvPr/>
              </p:nvSpPr>
              <p:spPr bwMode="auto">
                <a:xfrm flipV="1">
                  <a:off x="1824" y="1362"/>
                  <a:ext cx="0" cy="492"/>
                </a:xfrm>
                <a:prstGeom prst="line">
                  <a:avLst/>
                </a:prstGeom>
                <a:noFill/>
                <a:ln w="9525">
                  <a:solidFill>
                    <a:schemeClr val="tx1"/>
                  </a:solidFill>
                  <a:round/>
                  <a:headEnd/>
                  <a:tailEnd type="triangle" w="med" len="med"/>
                </a:ln>
              </p:spPr>
              <p:txBody>
                <a:bodyPr/>
                <a:lstStyle/>
                <a:p>
                  <a:endParaRPr lang="en-US"/>
                </a:p>
              </p:txBody>
            </p:sp>
            <p:sp>
              <p:nvSpPr>
                <p:cNvPr id="292925" name="Line 35"/>
                <p:cNvSpPr>
                  <a:spLocks noChangeShapeType="1"/>
                </p:cNvSpPr>
                <p:nvPr/>
              </p:nvSpPr>
              <p:spPr bwMode="auto">
                <a:xfrm flipV="1">
                  <a:off x="1920" y="1362"/>
                  <a:ext cx="0" cy="492"/>
                </a:xfrm>
                <a:prstGeom prst="line">
                  <a:avLst/>
                </a:prstGeom>
                <a:noFill/>
                <a:ln w="9525">
                  <a:solidFill>
                    <a:schemeClr val="tx1"/>
                  </a:solidFill>
                  <a:round/>
                  <a:headEnd type="triangle" w="med" len="med"/>
                  <a:tailEnd/>
                </a:ln>
              </p:spPr>
              <p:txBody>
                <a:bodyPr/>
                <a:lstStyle/>
                <a:p>
                  <a:endParaRPr lang="en-US"/>
                </a:p>
              </p:txBody>
            </p:sp>
          </p:grpSp>
          <p:sp>
            <p:nvSpPr>
              <p:cNvPr id="292880" name="Text Box 36"/>
              <p:cNvSpPr txBox="1">
                <a:spLocks noChangeArrowheads="1"/>
              </p:cNvSpPr>
              <p:nvPr/>
            </p:nvSpPr>
            <p:spPr bwMode="auto">
              <a:xfrm>
                <a:off x="4110" y="878"/>
                <a:ext cx="462" cy="192"/>
              </a:xfrm>
              <a:prstGeom prst="rect">
                <a:avLst/>
              </a:prstGeom>
              <a:noFill/>
              <a:ln w="9525">
                <a:noFill/>
                <a:miter lim="800000"/>
                <a:headEnd/>
                <a:tailEnd/>
              </a:ln>
            </p:spPr>
            <p:txBody>
              <a:bodyPr>
                <a:spAutoFit/>
              </a:bodyPr>
              <a:lstStyle/>
              <a:p>
                <a:pPr algn="r">
                  <a:spcBef>
                    <a:spcPct val="50000"/>
                  </a:spcBef>
                </a:pPr>
                <a:r>
                  <a:rPr lang="en-US" sz="1400">
                    <a:latin typeface="Calibri" pitchFamily="34" charset="0"/>
                  </a:rPr>
                  <a:t>Bob?</a:t>
                </a:r>
              </a:p>
            </p:txBody>
          </p:sp>
          <p:grpSp>
            <p:nvGrpSpPr>
              <p:cNvPr id="292881" name="Group 38"/>
              <p:cNvGrpSpPr>
                <a:grpSpLocks/>
              </p:cNvGrpSpPr>
              <p:nvPr/>
            </p:nvGrpSpPr>
            <p:grpSpPr bwMode="auto">
              <a:xfrm>
                <a:off x="4404" y="554"/>
                <a:ext cx="660" cy="234"/>
                <a:chOff x="654" y="1230"/>
                <a:chExt cx="660" cy="234"/>
              </a:xfrm>
            </p:grpSpPr>
            <p:sp>
              <p:nvSpPr>
                <p:cNvPr id="292922" name="Rectangle 39"/>
                <p:cNvSpPr>
                  <a:spLocks noChangeArrowheads="1"/>
                </p:cNvSpPr>
                <p:nvPr/>
              </p:nvSpPr>
              <p:spPr bwMode="auto">
                <a:xfrm>
                  <a:off x="654" y="1230"/>
                  <a:ext cx="660" cy="23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23" name="Text Box 40"/>
                <p:cNvSpPr txBox="1">
                  <a:spLocks noChangeArrowheads="1"/>
                </p:cNvSpPr>
                <p:nvPr/>
              </p:nvSpPr>
              <p:spPr bwMode="auto">
                <a:xfrm>
                  <a:off x="654" y="1230"/>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Loc DB</a:t>
                  </a:r>
                </a:p>
              </p:txBody>
            </p:sp>
          </p:grpSp>
          <p:sp>
            <p:nvSpPr>
              <p:cNvPr id="292882" name="Line 41"/>
              <p:cNvSpPr>
                <a:spLocks noChangeShapeType="1"/>
              </p:cNvSpPr>
              <p:nvPr/>
            </p:nvSpPr>
            <p:spPr bwMode="auto">
              <a:xfrm flipV="1">
                <a:off x="4818" y="788"/>
                <a:ext cx="0" cy="435"/>
              </a:xfrm>
              <a:prstGeom prst="line">
                <a:avLst/>
              </a:prstGeom>
              <a:noFill/>
              <a:ln w="9525">
                <a:solidFill>
                  <a:schemeClr val="tx1"/>
                </a:solidFill>
                <a:round/>
                <a:headEnd/>
                <a:tailEnd type="triangle" w="med" len="med"/>
              </a:ln>
            </p:spPr>
            <p:txBody>
              <a:bodyPr/>
              <a:lstStyle/>
              <a:p>
                <a:endParaRPr lang="en-US"/>
              </a:p>
            </p:txBody>
          </p:sp>
          <p:sp>
            <p:nvSpPr>
              <p:cNvPr id="292883" name="Text Box 42"/>
              <p:cNvSpPr txBox="1">
                <a:spLocks noChangeArrowheads="1"/>
              </p:cNvSpPr>
              <p:nvPr/>
            </p:nvSpPr>
            <p:spPr bwMode="auto">
              <a:xfrm>
                <a:off x="4788" y="878"/>
                <a:ext cx="660"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IP of Bob</a:t>
                </a:r>
              </a:p>
            </p:txBody>
          </p:sp>
          <p:sp>
            <p:nvSpPr>
              <p:cNvPr id="292884" name="Text Box 51"/>
              <p:cNvSpPr txBox="1">
                <a:spLocks noChangeArrowheads="1"/>
              </p:cNvSpPr>
              <p:nvPr/>
            </p:nvSpPr>
            <p:spPr bwMode="auto">
              <a:xfrm>
                <a:off x="2460" y="1400"/>
                <a:ext cx="852" cy="212"/>
              </a:xfrm>
              <a:prstGeom prst="rect">
                <a:avLst/>
              </a:prstGeom>
              <a:noFill/>
              <a:ln w="9525">
                <a:noFill/>
                <a:miter lim="800000"/>
                <a:headEnd/>
                <a:tailEnd/>
              </a:ln>
            </p:spPr>
            <p:txBody>
              <a:bodyPr>
                <a:spAutoFit/>
              </a:bodyPr>
              <a:lstStyle/>
              <a:p>
                <a:pPr marL="342900" indent="-342900" algn="ctr">
                  <a:spcBef>
                    <a:spcPct val="50000"/>
                  </a:spcBef>
                </a:pPr>
                <a:r>
                  <a:rPr lang="en-US" sz="1600">
                    <a:latin typeface="Calibri" pitchFamily="34" charset="0"/>
                  </a:rPr>
                  <a:t>RTP media</a:t>
                </a:r>
              </a:p>
            </p:txBody>
          </p:sp>
          <p:grpSp>
            <p:nvGrpSpPr>
              <p:cNvPr id="292885" name="Group 58"/>
              <p:cNvGrpSpPr>
                <a:grpSpLocks/>
              </p:cNvGrpSpPr>
              <p:nvPr/>
            </p:nvGrpSpPr>
            <p:grpSpPr bwMode="auto">
              <a:xfrm>
                <a:off x="702" y="2115"/>
                <a:ext cx="510" cy="231"/>
                <a:chOff x="1200" y="3192"/>
                <a:chExt cx="510" cy="231"/>
              </a:xfrm>
            </p:grpSpPr>
            <p:sp>
              <p:nvSpPr>
                <p:cNvPr id="292920" name="Rectangle 56"/>
                <p:cNvSpPr>
                  <a:spLocks noChangeArrowheads="1"/>
                </p:cNvSpPr>
                <p:nvPr/>
              </p:nvSpPr>
              <p:spPr bwMode="auto">
                <a:xfrm>
                  <a:off x="1200" y="3192"/>
                  <a:ext cx="510" cy="231"/>
                </a:xfrm>
                <a:prstGeom prst="rect">
                  <a:avLst/>
                </a:prstGeom>
                <a:solidFill>
                  <a:srgbClr val="FF3300"/>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21" name="Text Box 57"/>
                <p:cNvSpPr txBox="1">
                  <a:spLocks noChangeArrowheads="1"/>
                </p:cNvSpPr>
                <p:nvPr/>
              </p:nvSpPr>
              <p:spPr bwMode="auto">
                <a:xfrm>
                  <a:off x="1212" y="3192"/>
                  <a:ext cx="486" cy="231"/>
                </a:xfrm>
                <a:prstGeom prst="rect">
                  <a:avLst/>
                </a:prstGeom>
                <a:noFill/>
                <a:ln w="9525">
                  <a:noFill/>
                  <a:miter lim="800000"/>
                  <a:headEnd/>
                  <a:tailEnd/>
                </a:ln>
              </p:spPr>
              <p:txBody>
                <a:bodyPr>
                  <a:spAutoFit/>
                </a:bodyPr>
                <a:lstStyle/>
                <a:p>
                  <a:pPr algn="ctr">
                    <a:spcBef>
                      <a:spcPct val="50000"/>
                    </a:spcBef>
                  </a:pPr>
                  <a:r>
                    <a:rPr lang="en-US" sz="1800" b="1">
                      <a:solidFill>
                        <a:schemeClr val="bg1"/>
                      </a:solidFill>
                      <a:latin typeface="Calibri" pitchFamily="34" charset="0"/>
                    </a:rPr>
                    <a:t>NAT</a:t>
                  </a:r>
                </a:p>
              </p:txBody>
            </p:sp>
          </p:grpSp>
          <p:grpSp>
            <p:nvGrpSpPr>
              <p:cNvPr id="292886" name="Group 59"/>
              <p:cNvGrpSpPr>
                <a:grpSpLocks/>
              </p:cNvGrpSpPr>
              <p:nvPr/>
            </p:nvGrpSpPr>
            <p:grpSpPr bwMode="auto">
              <a:xfrm>
                <a:off x="4536" y="2118"/>
                <a:ext cx="510" cy="231"/>
                <a:chOff x="1200" y="3192"/>
                <a:chExt cx="510" cy="231"/>
              </a:xfrm>
            </p:grpSpPr>
            <p:sp>
              <p:nvSpPr>
                <p:cNvPr id="292918" name="Rectangle 60"/>
                <p:cNvSpPr>
                  <a:spLocks noChangeArrowheads="1"/>
                </p:cNvSpPr>
                <p:nvPr/>
              </p:nvSpPr>
              <p:spPr bwMode="auto">
                <a:xfrm>
                  <a:off x="1200" y="3192"/>
                  <a:ext cx="510" cy="231"/>
                </a:xfrm>
                <a:prstGeom prst="rect">
                  <a:avLst/>
                </a:prstGeom>
                <a:solidFill>
                  <a:srgbClr val="FF3300"/>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19" name="Text Box 61"/>
                <p:cNvSpPr txBox="1">
                  <a:spLocks noChangeArrowheads="1"/>
                </p:cNvSpPr>
                <p:nvPr/>
              </p:nvSpPr>
              <p:spPr bwMode="auto">
                <a:xfrm>
                  <a:off x="1212" y="3192"/>
                  <a:ext cx="486" cy="231"/>
                </a:xfrm>
                <a:prstGeom prst="rect">
                  <a:avLst/>
                </a:prstGeom>
                <a:noFill/>
                <a:ln w="9525">
                  <a:noFill/>
                  <a:miter lim="800000"/>
                  <a:headEnd/>
                  <a:tailEnd/>
                </a:ln>
              </p:spPr>
              <p:txBody>
                <a:bodyPr>
                  <a:spAutoFit/>
                </a:bodyPr>
                <a:lstStyle/>
                <a:p>
                  <a:pPr algn="ctr">
                    <a:spcBef>
                      <a:spcPct val="50000"/>
                    </a:spcBef>
                  </a:pPr>
                  <a:r>
                    <a:rPr lang="en-US" sz="1800" b="1">
                      <a:solidFill>
                        <a:schemeClr val="bg1"/>
                      </a:solidFill>
                      <a:latin typeface="Calibri" pitchFamily="34" charset="0"/>
                    </a:rPr>
                    <a:t>NAT</a:t>
                  </a:r>
                </a:p>
              </p:txBody>
            </p:sp>
          </p:grpSp>
          <p:grpSp>
            <p:nvGrpSpPr>
              <p:cNvPr id="292887" name="Group 62"/>
              <p:cNvGrpSpPr>
                <a:grpSpLocks/>
              </p:cNvGrpSpPr>
              <p:nvPr/>
            </p:nvGrpSpPr>
            <p:grpSpPr bwMode="auto">
              <a:xfrm>
                <a:off x="1662" y="1230"/>
                <a:ext cx="510" cy="231"/>
                <a:chOff x="1200" y="3192"/>
                <a:chExt cx="510" cy="231"/>
              </a:xfrm>
            </p:grpSpPr>
            <p:sp>
              <p:nvSpPr>
                <p:cNvPr id="292916" name="Rectangle 63"/>
                <p:cNvSpPr>
                  <a:spLocks noChangeArrowheads="1"/>
                </p:cNvSpPr>
                <p:nvPr/>
              </p:nvSpPr>
              <p:spPr bwMode="auto">
                <a:xfrm>
                  <a:off x="1200" y="3192"/>
                  <a:ext cx="510" cy="231"/>
                </a:xfrm>
                <a:prstGeom prst="rect">
                  <a:avLst/>
                </a:prstGeom>
                <a:solidFill>
                  <a:srgbClr val="996600"/>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17" name="Text Box 64"/>
                <p:cNvSpPr txBox="1">
                  <a:spLocks noChangeArrowheads="1"/>
                </p:cNvSpPr>
                <p:nvPr/>
              </p:nvSpPr>
              <p:spPr bwMode="auto">
                <a:xfrm>
                  <a:off x="1212" y="3192"/>
                  <a:ext cx="486" cy="231"/>
                </a:xfrm>
                <a:prstGeom prst="rect">
                  <a:avLst/>
                </a:prstGeom>
                <a:solidFill>
                  <a:srgbClr val="996600"/>
                </a:solidFill>
                <a:ln w="9525">
                  <a:noFill/>
                  <a:miter lim="800000"/>
                  <a:headEnd/>
                  <a:tailEnd/>
                </a:ln>
              </p:spPr>
              <p:txBody>
                <a:bodyPr>
                  <a:spAutoFit/>
                </a:bodyPr>
                <a:lstStyle/>
                <a:p>
                  <a:pPr algn="ctr">
                    <a:spcBef>
                      <a:spcPct val="50000"/>
                    </a:spcBef>
                  </a:pPr>
                  <a:r>
                    <a:rPr lang="en-US" sz="1800" b="1">
                      <a:solidFill>
                        <a:schemeClr val="bg1"/>
                      </a:solidFill>
                      <a:latin typeface="Calibri" pitchFamily="34" charset="0"/>
                    </a:rPr>
                    <a:t>SBC</a:t>
                  </a:r>
                </a:p>
              </p:txBody>
            </p:sp>
          </p:grpSp>
          <p:grpSp>
            <p:nvGrpSpPr>
              <p:cNvPr id="292888" name="Group 65"/>
              <p:cNvGrpSpPr>
                <a:grpSpLocks/>
              </p:cNvGrpSpPr>
              <p:nvPr/>
            </p:nvGrpSpPr>
            <p:grpSpPr bwMode="auto">
              <a:xfrm>
                <a:off x="3633" y="1223"/>
                <a:ext cx="510" cy="231"/>
                <a:chOff x="1200" y="3192"/>
                <a:chExt cx="510" cy="231"/>
              </a:xfrm>
            </p:grpSpPr>
            <p:sp>
              <p:nvSpPr>
                <p:cNvPr id="292914" name="Rectangle 66"/>
                <p:cNvSpPr>
                  <a:spLocks noChangeArrowheads="1"/>
                </p:cNvSpPr>
                <p:nvPr/>
              </p:nvSpPr>
              <p:spPr bwMode="auto">
                <a:xfrm>
                  <a:off x="1200" y="3192"/>
                  <a:ext cx="510" cy="231"/>
                </a:xfrm>
                <a:prstGeom prst="rect">
                  <a:avLst/>
                </a:prstGeom>
                <a:solidFill>
                  <a:srgbClr val="996600"/>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15" name="Text Box 67"/>
                <p:cNvSpPr txBox="1">
                  <a:spLocks noChangeArrowheads="1"/>
                </p:cNvSpPr>
                <p:nvPr/>
              </p:nvSpPr>
              <p:spPr bwMode="auto">
                <a:xfrm>
                  <a:off x="1212" y="3192"/>
                  <a:ext cx="486" cy="231"/>
                </a:xfrm>
                <a:prstGeom prst="rect">
                  <a:avLst/>
                </a:prstGeom>
                <a:solidFill>
                  <a:srgbClr val="996600"/>
                </a:solidFill>
                <a:ln w="9525">
                  <a:noFill/>
                  <a:miter lim="800000"/>
                  <a:headEnd/>
                  <a:tailEnd/>
                </a:ln>
              </p:spPr>
              <p:txBody>
                <a:bodyPr>
                  <a:spAutoFit/>
                </a:bodyPr>
                <a:lstStyle/>
                <a:p>
                  <a:pPr algn="ctr">
                    <a:spcBef>
                      <a:spcPct val="50000"/>
                    </a:spcBef>
                  </a:pPr>
                  <a:r>
                    <a:rPr lang="en-US" sz="1800" b="1">
                      <a:solidFill>
                        <a:schemeClr val="bg1"/>
                      </a:solidFill>
                      <a:latin typeface="Calibri" pitchFamily="34" charset="0"/>
                    </a:rPr>
                    <a:t>SBC</a:t>
                  </a:r>
                </a:p>
              </p:txBody>
            </p:sp>
          </p:grpSp>
          <p:sp>
            <p:nvSpPr>
              <p:cNvPr id="292889" name="Text Box 68"/>
              <p:cNvSpPr txBox="1">
                <a:spLocks noChangeArrowheads="1"/>
              </p:cNvSpPr>
              <p:nvPr/>
            </p:nvSpPr>
            <p:spPr bwMode="auto">
              <a:xfrm>
                <a:off x="2568" y="642"/>
                <a:ext cx="66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Internet</a:t>
                </a:r>
              </a:p>
            </p:txBody>
          </p:sp>
          <p:grpSp>
            <p:nvGrpSpPr>
              <p:cNvPr id="292890" name="Group 77"/>
              <p:cNvGrpSpPr>
                <a:grpSpLocks/>
              </p:cNvGrpSpPr>
              <p:nvPr/>
            </p:nvGrpSpPr>
            <p:grpSpPr bwMode="auto">
              <a:xfrm>
                <a:off x="783" y="1681"/>
                <a:ext cx="510" cy="231"/>
                <a:chOff x="1200" y="3192"/>
                <a:chExt cx="510" cy="231"/>
              </a:xfrm>
            </p:grpSpPr>
            <p:sp>
              <p:nvSpPr>
                <p:cNvPr id="292912" name="Rectangle 78"/>
                <p:cNvSpPr>
                  <a:spLocks noChangeArrowheads="1"/>
                </p:cNvSpPr>
                <p:nvPr/>
              </p:nvSpPr>
              <p:spPr bwMode="auto">
                <a:xfrm>
                  <a:off x="1200" y="3192"/>
                  <a:ext cx="510" cy="231"/>
                </a:xfrm>
                <a:prstGeom prst="rect">
                  <a:avLst/>
                </a:prstGeom>
                <a:solidFill>
                  <a:srgbClr val="996600"/>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13" name="Text Box 79"/>
                <p:cNvSpPr txBox="1">
                  <a:spLocks noChangeArrowheads="1"/>
                </p:cNvSpPr>
                <p:nvPr/>
              </p:nvSpPr>
              <p:spPr bwMode="auto">
                <a:xfrm>
                  <a:off x="1212" y="3192"/>
                  <a:ext cx="486" cy="231"/>
                </a:xfrm>
                <a:prstGeom prst="rect">
                  <a:avLst/>
                </a:prstGeom>
                <a:solidFill>
                  <a:srgbClr val="996600"/>
                </a:solidFill>
                <a:ln w="9525">
                  <a:noFill/>
                  <a:miter lim="800000"/>
                  <a:headEnd/>
                  <a:tailEnd/>
                </a:ln>
              </p:spPr>
              <p:txBody>
                <a:bodyPr>
                  <a:spAutoFit/>
                </a:bodyPr>
                <a:lstStyle/>
                <a:p>
                  <a:pPr algn="ctr">
                    <a:spcBef>
                      <a:spcPct val="50000"/>
                    </a:spcBef>
                  </a:pPr>
                  <a:r>
                    <a:rPr lang="en-US" sz="1800" b="1">
                      <a:solidFill>
                        <a:schemeClr val="bg1"/>
                      </a:solidFill>
                      <a:latin typeface="Calibri" pitchFamily="34" charset="0"/>
                    </a:rPr>
                    <a:t>SBC</a:t>
                  </a:r>
                </a:p>
              </p:txBody>
            </p:sp>
          </p:grpSp>
          <p:sp>
            <p:nvSpPr>
              <p:cNvPr id="292891" name="Line 83"/>
              <p:cNvSpPr>
                <a:spLocks noChangeShapeType="1"/>
              </p:cNvSpPr>
              <p:nvPr/>
            </p:nvSpPr>
            <p:spPr bwMode="auto">
              <a:xfrm flipV="1">
                <a:off x="942" y="1460"/>
                <a:ext cx="0" cy="221"/>
              </a:xfrm>
              <a:prstGeom prst="line">
                <a:avLst/>
              </a:prstGeom>
              <a:noFill/>
              <a:ln w="9525">
                <a:solidFill>
                  <a:schemeClr val="tx1"/>
                </a:solidFill>
                <a:round/>
                <a:headEnd type="triangle" w="med" len="med"/>
                <a:tailEnd type="triangle" w="med" len="med"/>
              </a:ln>
            </p:spPr>
            <p:txBody>
              <a:bodyPr/>
              <a:lstStyle/>
              <a:p>
                <a:endParaRPr lang="en-US"/>
              </a:p>
            </p:txBody>
          </p:sp>
          <p:grpSp>
            <p:nvGrpSpPr>
              <p:cNvPr id="292892" name="Group 84"/>
              <p:cNvGrpSpPr>
                <a:grpSpLocks/>
              </p:cNvGrpSpPr>
              <p:nvPr/>
            </p:nvGrpSpPr>
            <p:grpSpPr bwMode="auto">
              <a:xfrm>
                <a:off x="4527" y="1681"/>
                <a:ext cx="510" cy="231"/>
                <a:chOff x="1200" y="3192"/>
                <a:chExt cx="510" cy="231"/>
              </a:xfrm>
            </p:grpSpPr>
            <p:sp>
              <p:nvSpPr>
                <p:cNvPr id="292910" name="Rectangle 85"/>
                <p:cNvSpPr>
                  <a:spLocks noChangeArrowheads="1"/>
                </p:cNvSpPr>
                <p:nvPr/>
              </p:nvSpPr>
              <p:spPr bwMode="auto">
                <a:xfrm>
                  <a:off x="1200" y="3192"/>
                  <a:ext cx="510" cy="231"/>
                </a:xfrm>
                <a:prstGeom prst="rect">
                  <a:avLst/>
                </a:prstGeom>
                <a:solidFill>
                  <a:srgbClr val="996600"/>
                </a:solidFill>
                <a:ln w="9525">
                  <a:solidFill>
                    <a:schemeClr val="tx1"/>
                  </a:solidFill>
                  <a:miter lim="800000"/>
                  <a:headEnd/>
                  <a:tailEnd/>
                </a:ln>
              </p:spPr>
              <p:txBody>
                <a:bodyPr wrap="none" anchor="ctr"/>
                <a:lstStyle/>
                <a:p>
                  <a:endParaRPr lang="en-US" sz="1800">
                    <a:latin typeface="Calibri" pitchFamily="34" charset="0"/>
                  </a:endParaRPr>
                </a:p>
              </p:txBody>
            </p:sp>
            <p:sp>
              <p:nvSpPr>
                <p:cNvPr id="292911" name="Text Box 86"/>
                <p:cNvSpPr txBox="1">
                  <a:spLocks noChangeArrowheads="1"/>
                </p:cNvSpPr>
                <p:nvPr/>
              </p:nvSpPr>
              <p:spPr bwMode="auto">
                <a:xfrm>
                  <a:off x="1212" y="3192"/>
                  <a:ext cx="486" cy="231"/>
                </a:xfrm>
                <a:prstGeom prst="rect">
                  <a:avLst/>
                </a:prstGeom>
                <a:solidFill>
                  <a:srgbClr val="996600"/>
                </a:solidFill>
                <a:ln w="9525">
                  <a:noFill/>
                  <a:miter lim="800000"/>
                  <a:headEnd/>
                  <a:tailEnd/>
                </a:ln>
              </p:spPr>
              <p:txBody>
                <a:bodyPr>
                  <a:spAutoFit/>
                </a:bodyPr>
                <a:lstStyle/>
                <a:p>
                  <a:pPr algn="ctr">
                    <a:spcBef>
                      <a:spcPct val="50000"/>
                    </a:spcBef>
                  </a:pPr>
                  <a:r>
                    <a:rPr lang="en-US" sz="1800" b="1">
                      <a:solidFill>
                        <a:schemeClr val="bg1"/>
                      </a:solidFill>
                      <a:latin typeface="Calibri" pitchFamily="34" charset="0"/>
                    </a:rPr>
                    <a:t>SBC</a:t>
                  </a:r>
                </a:p>
              </p:txBody>
            </p:sp>
          </p:grpSp>
          <p:sp>
            <p:nvSpPr>
              <p:cNvPr id="292893" name="Line 88"/>
              <p:cNvSpPr>
                <a:spLocks noChangeShapeType="1"/>
              </p:cNvSpPr>
              <p:nvPr/>
            </p:nvSpPr>
            <p:spPr bwMode="auto">
              <a:xfrm flipV="1">
                <a:off x="702" y="2349"/>
                <a:ext cx="81" cy="236"/>
              </a:xfrm>
              <a:prstGeom prst="line">
                <a:avLst/>
              </a:prstGeom>
              <a:noFill/>
              <a:ln w="9525">
                <a:solidFill>
                  <a:schemeClr val="tx1"/>
                </a:solidFill>
                <a:round/>
                <a:headEnd/>
                <a:tailEnd type="triangle" w="med" len="med"/>
              </a:ln>
            </p:spPr>
            <p:txBody>
              <a:bodyPr/>
              <a:lstStyle/>
              <a:p>
                <a:endParaRPr lang="en-US"/>
              </a:p>
            </p:txBody>
          </p:sp>
          <p:sp>
            <p:nvSpPr>
              <p:cNvPr id="292894" name="Line 89"/>
              <p:cNvSpPr>
                <a:spLocks noChangeShapeType="1"/>
              </p:cNvSpPr>
              <p:nvPr/>
            </p:nvSpPr>
            <p:spPr bwMode="auto">
              <a:xfrm flipV="1">
                <a:off x="1104" y="2346"/>
                <a:ext cx="0" cy="239"/>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2895" name="Line 90"/>
              <p:cNvSpPr>
                <a:spLocks noChangeShapeType="1"/>
              </p:cNvSpPr>
              <p:nvPr/>
            </p:nvSpPr>
            <p:spPr bwMode="auto">
              <a:xfrm flipV="1">
                <a:off x="942" y="1912"/>
                <a:ext cx="0" cy="203"/>
              </a:xfrm>
              <a:prstGeom prst="line">
                <a:avLst/>
              </a:prstGeom>
              <a:noFill/>
              <a:ln w="9525">
                <a:solidFill>
                  <a:schemeClr val="tx1"/>
                </a:solidFill>
                <a:round/>
                <a:headEnd type="triangle" w="med" len="med"/>
                <a:tailEnd type="triangle" w="med" len="med"/>
              </a:ln>
            </p:spPr>
            <p:txBody>
              <a:bodyPr/>
              <a:lstStyle/>
              <a:p>
                <a:endParaRPr lang="en-US"/>
              </a:p>
            </p:txBody>
          </p:sp>
          <p:sp>
            <p:nvSpPr>
              <p:cNvPr id="292896" name="Line 91"/>
              <p:cNvSpPr>
                <a:spLocks noChangeShapeType="1"/>
              </p:cNvSpPr>
              <p:nvPr/>
            </p:nvSpPr>
            <p:spPr bwMode="auto">
              <a:xfrm flipV="1">
                <a:off x="1110" y="1912"/>
                <a:ext cx="0" cy="206"/>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2897" name="Line 94"/>
              <p:cNvSpPr>
                <a:spLocks noChangeShapeType="1"/>
              </p:cNvSpPr>
              <p:nvPr/>
            </p:nvSpPr>
            <p:spPr bwMode="auto">
              <a:xfrm flipV="1">
                <a:off x="1200" y="1394"/>
                <a:ext cx="462" cy="287"/>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2898" name="Line 95"/>
              <p:cNvSpPr>
                <a:spLocks noChangeShapeType="1"/>
              </p:cNvSpPr>
              <p:nvPr/>
            </p:nvSpPr>
            <p:spPr bwMode="auto">
              <a:xfrm>
                <a:off x="2172" y="1394"/>
                <a:ext cx="1461" cy="0"/>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2899" name="Line 97"/>
              <p:cNvSpPr>
                <a:spLocks noChangeShapeType="1"/>
              </p:cNvSpPr>
              <p:nvPr/>
            </p:nvSpPr>
            <p:spPr bwMode="auto">
              <a:xfrm>
                <a:off x="4143" y="1394"/>
                <a:ext cx="501" cy="287"/>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2900" name="Line 98"/>
              <p:cNvSpPr>
                <a:spLocks noChangeShapeType="1"/>
              </p:cNvSpPr>
              <p:nvPr/>
            </p:nvSpPr>
            <p:spPr bwMode="auto">
              <a:xfrm flipV="1">
                <a:off x="4644" y="2349"/>
                <a:ext cx="0" cy="212"/>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2901" name="Line 99"/>
              <p:cNvSpPr>
                <a:spLocks noChangeShapeType="1"/>
              </p:cNvSpPr>
              <p:nvPr/>
            </p:nvSpPr>
            <p:spPr bwMode="auto">
              <a:xfrm flipV="1">
                <a:off x="4644" y="1912"/>
                <a:ext cx="0" cy="203"/>
              </a:xfrm>
              <a:prstGeom prst="line">
                <a:avLst/>
              </a:prstGeom>
              <a:noFill/>
              <a:ln w="38100" cmpd="dbl">
                <a:solidFill>
                  <a:schemeClr val="tx1"/>
                </a:solidFill>
                <a:round/>
                <a:headEnd type="triangle" w="med" len="med"/>
                <a:tailEnd type="triangle" w="med" len="med"/>
              </a:ln>
            </p:spPr>
            <p:txBody>
              <a:bodyPr/>
              <a:lstStyle/>
              <a:p>
                <a:endParaRPr lang="en-US"/>
              </a:p>
            </p:txBody>
          </p:sp>
          <p:sp>
            <p:nvSpPr>
              <p:cNvPr id="292902" name="Line 101"/>
              <p:cNvSpPr>
                <a:spLocks noChangeShapeType="1"/>
              </p:cNvSpPr>
              <p:nvPr/>
            </p:nvSpPr>
            <p:spPr bwMode="auto">
              <a:xfrm flipV="1">
                <a:off x="4752" y="1912"/>
                <a:ext cx="0" cy="197"/>
              </a:xfrm>
              <a:prstGeom prst="line">
                <a:avLst/>
              </a:prstGeom>
              <a:noFill/>
              <a:ln w="9525">
                <a:solidFill>
                  <a:schemeClr val="tx1"/>
                </a:solidFill>
                <a:round/>
                <a:headEnd type="triangle" w="med" len="med"/>
                <a:tailEnd type="triangle" w="med" len="med"/>
              </a:ln>
            </p:spPr>
            <p:txBody>
              <a:bodyPr/>
              <a:lstStyle/>
              <a:p>
                <a:endParaRPr lang="en-US"/>
              </a:p>
            </p:txBody>
          </p:sp>
          <p:sp>
            <p:nvSpPr>
              <p:cNvPr id="292903" name="Line 102"/>
              <p:cNvSpPr>
                <a:spLocks noChangeShapeType="1"/>
              </p:cNvSpPr>
              <p:nvPr/>
            </p:nvSpPr>
            <p:spPr bwMode="auto">
              <a:xfrm flipV="1">
                <a:off x="4752" y="1460"/>
                <a:ext cx="0" cy="221"/>
              </a:xfrm>
              <a:prstGeom prst="line">
                <a:avLst/>
              </a:prstGeom>
              <a:noFill/>
              <a:ln w="9525">
                <a:solidFill>
                  <a:schemeClr val="tx1"/>
                </a:solidFill>
                <a:round/>
                <a:headEnd type="triangle" w="med" len="med"/>
                <a:tailEnd type="triangle" w="med" len="med"/>
              </a:ln>
            </p:spPr>
            <p:txBody>
              <a:bodyPr/>
              <a:lstStyle/>
              <a:p>
                <a:endParaRPr lang="en-US"/>
              </a:p>
            </p:txBody>
          </p:sp>
          <p:sp>
            <p:nvSpPr>
              <p:cNvPr id="292904" name="Line 103"/>
              <p:cNvSpPr>
                <a:spLocks noChangeShapeType="1"/>
              </p:cNvSpPr>
              <p:nvPr/>
            </p:nvSpPr>
            <p:spPr bwMode="auto">
              <a:xfrm flipV="1">
                <a:off x="4818" y="2349"/>
                <a:ext cx="0" cy="212"/>
              </a:xfrm>
              <a:prstGeom prst="line">
                <a:avLst/>
              </a:prstGeom>
              <a:noFill/>
              <a:ln w="9525">
                <a:solidFill>
                  <a:schemeClr val="tx1"/>
                </a:solidFill>
                <a:round/>
                <a:headEnd/>
                <a:tailEnd type="triangle" w="med" len="med"/>
              </a:ln>
            </p:spPr>
            <p:txBody>
              <a:bodyPr/>
              <a:lstStyle/>
              <a:p>
                <a:endParaRPr lang="en-US"/>
              </a:p>
            </p:txBody>
          </p:sp>
          <p:sp>
            <p:nvSpPr>
              <p:cNvPr id="292905" name="Line 104"/>
              <p:cNvSpPr>
                <a:spLocks noChangeShapeType="1"/>
              </p:cNvSpPr>
              <p:nvPr/>
            </p:nvSpPr>
            <p:spPr bwMode="auto">
              <a:xfrm>
                <a:off x="4938" y="2349"/>
                <a:ext cx="120" cy="212"/>
              </a:xfrm>
              <a:prstGeom prst="line">
                <a:avLst/>
              </a:prstGeom>
              <a:noFill/>
              <a:ln w="9525">
                <a:solidFill>
                  <a:schemeClr val="tx1"/>
                </a:solidFill>
                <a:round/>
                <a:headEnd/>
                <a:tailEnd type="triangle" w="med" len="med"/>
              </a:ln>
            </p:spPr>
            <p:txBody>
              <a:bodyPr/>
              <a:lstStyle/>
              <a:p>
                <a:endParaRPr lang="en-US"/>
              </a:p>
            </p:txBody>
          </p:sp>
          <p:sp>
            <p:nvSpPr>
              <p:cNvPr id="292906" name="Line 105"/>
              <p:cNvSpPr>
                <a:spLocks noChangeShapeType="1"/>
              </p:cNvSpPr>
              <p:nvPr/>
            </p:nvSpPr>
            <p:spPr bwMode="auto">
              <a:xfrm>
                <a:off x="1386" y="1292"/>
                <a:ext cx="276" cy="0"/>
              </a:xfrm>
              <a:prstGeom prst="line">
                <a:avLst/>
              </a:prstGeom>
              <a:noFill/>
              <a:ln w="9525">
                <a:solidFill>
                  <a:schemeClr val="tx1"/>
                </a:solidFill>
                <a:round/>
                <a:headEnd type="triangle" w="med" len="med"/>
                <a:tailEnd type="triangle" w="med" len="med"/>
              </a:ln>
            </p:spPr>
            <p:txBody>
              <a:bodyPr/>
              <a:lstStyle/>
              <a:p>
                <a:endParaRPr lang="en-US"/>
              </a:p>
            </p:txBody>
          </p:sp>
          <p:sp>
            <p:nvSpPr>
              <p:cNvPr id="292907" name="Line 106"/>
              <p:cNvSpPr>
                <a:spLocks noChangeShapeType="1"/>
              </p:cNvSpPr>
              <p:nvPr/>
            </p:nvSpPr>
            <p:spPr bwMode="auto">
              <a:xfrm>
                <a:off x="2172" y="1292"/>
                <a:ext cx="1461" cy="0"/>
              </a:xfrm>
              <a:prstGeom prst="line">
                <a:avLst/>
              </a:prstGeom>
              <a:noFill/>
              <a:ln w="9525">
                <a:solidFill>
                  <a:schemeClr val="tx1"/>
                </a:solidFill>
                <a:round/>
                <a:headEnd type="triangle" w="med" len="med"/>
                <a:tailEnd type="triangle" w="med" len="med"/>
              </a:ln>
            </p:spPr>
            <p:txBody>
              <a:bodyPr/>
              <a:lstStyle/>
              <a:p>
                <a:endParaRPr lang="en-US"/>
              </a:p>
            </p:txBody>
          </p:sp>
          <p:sp>
            <p:nvSpPr>
              <p:cNvPr id="292908" name="Line 108"/>
              <p:cNvSpPr>
                <a:spLocks noChangeShapeType="1"/>
              </p:cNvSpPr>
              <p:nvPr/>
            </p:nvSpPr>
            <p:spPr bwMode="auto">
              <a:xfrm>
                <a:off x="4143" y="1292"/>
                <a:ext cx="255" cy="0"/>
              </a:xfrm>
              <a:prstGeom prst="line">
                <a:avLst/>
              </a:prstGeom>
              <a:noFill/>
              <a:ln w="9525">
                <a:solidFill>
                  <a:schemeClr val="tx1"/>
                </a:solidFill>
                <a:round/>
                <a:headEnd type="triangle" w="med" len="med"/>
                <a:tailEnd type="triangle" w="med" len="med"/>
              </a:ln>
            </p:spPr>
            <p:txBody>
              <a:bodyPr/>
              <a:lstStyle/>
              <a:p>
                <a:endParaRPr lang="en-US"/>
              </a:p>
            </p:txBody>
          </p:sp>
          <p:sp>
            <p:nvSpPr>
              <p:cNvPr id="292909" name="Text Box 109"/>
              <p:cNvSpPr txBox="1">
                <a:spLocks noChangeArrowheads="1"/>
              </p:cNvSpPr>
              <p:nvPr/>
            </p:nvSpPr>
            <p:spPr bwMode="auto">
              <a:xfrm>
                <a:off x="2664" y="1088"/>
                <a:ext cx="486"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SIP</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70">
                                            <p:txEl>
                                              <p:pRg st="0" end="0"/>
                                            </p:txEl>
                                          </p:spTgt>
                                        </p:tgtEl>
                                        <p:attrNameLst>
                                          <p:attrName>style.visibility</p:attrName>
                                        </p:attrNameLst>
                                      </p:cBhvr>
                                      <p:to>
                                        <p:strVal val="visible"/>
                                      </p:to>
                                    </p:set>
                                    <p:anim calcmode="lin" valueType="num">
                                      <p:cBhvr additive="base">
                                        <p:cTn id="13" dur="500" fill="hold"/>
                                        <p:tgtEl>
                                          <p:spTgt spid="2048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70">
                                            <p:txEl>
                                              <p:pRg st="1" end="1"/>
                                            </p:txEl>
                                          </p:spTgt>
                                        </p:tgtEl>
                                        <p:attrNameLst>
                                          <p:attrName>style.visibility</p:attrName>
                                        </p:attrNameLst>
                                      </p:cBhvr>
                                      <p:to>
                                        <p:strVal val="visible"/>
                                      </p:to>
                                    </p:set>
                                    <p:anim calcmode="lin" valueType="num">
                                      <p:cBhvr additive="base">
                                        <p:cTn id="19" dur="500" fill="hold"/>
                                        <p:tgtEl>
                                          <p:spTgt spid="2048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70">
                                            <p:txEl>
                                              <p:pRg st="2" end="2"/>
                                            </p:txEl>
                                          </p:spTgt>
                                        </p:tgtEl>
                                        <p:attrNameLst>
                                          <p:attrName>style.visibility</p:attrName>
                                        </p:attrNameLst>
                                      </p:cBhvr>
                                      <p:to>
                                        <p:strVal val="visible"/>
                                      </p:to>
                                    </p:set>
                                    <p:anim calcmode="lin" valueType="num">
                                      <p:cBhvr additive="base">
                                        <p:cTn id="25" dur="500" fill="hold"/>
                                        <p:tgtEl>
                                          <p:spTgt spid="20487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70">
                                            <p:txEl>
                                              <p:pRg st="3" end="3"/>
                                            </p:txEl>
                                          </p:spTgt>
                                        </p:tgtEl>
                                        <p:attrNameLst>
                                          <p:attrName>style.visibility</p:attrName>
                                        </p:attrNameLst>
                                      </p:cBhvr>
                                      <p:to>
                                        <p:strVal val="visible"/>
                                      </p:to>
                                    </p:set>
                                    <p:anim calcmode="lin" valueType="num">
                                      <p:cBhvr additive="base">
                                        <p:cTn id="31" dur="500" fill="hold"/>
                                        <p:tgtEl>
                                          <p:spTgt spid="2048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5DF502F-566B-4083-B2AA-F1829D9C0913}" type="slidenum">
              <a:rPr lang="en-US"/>
              <a:pPr>
                <a:defRPr/>
              </a:pPr>
              <a:t>73</a:t>
            </a:fld>
            <a:endParaRPr lang="en-US"/>
          </a:p>
        </p:txBody>
      </p:sp>
      <p:sp>
        <p:nvSpPr>
          <p:cNvPr id="294914" name="Rectangle 2"/>
          <p:cNvSpPr>
            <a:spLocks noGrp="1" noChangeArrowheads="1"/>
          </p:cNvSpPr>
          <p:nvPr>
            <p:ph type="title"/>
          </p:nvPr>
        </p:nvSpPr>
        <p:spPr>
          <a:xfrm>
            <a:off x="457200" y="74613"/>
            <a:ext cx="8229600" cy="706437"/>
          </a:xfrm>
        </p:spPr>
        <p:txBody>
          <a:bodyPr/>
          <a:lstStyle/>
          <a:p>
            <a:pPr eaLnBrk="1" hangingPunct="1"/>
            <a:r>
              <a:rPr lang="en-US" sz="2800" smtClean="0">
                <a:ea typeface="ＭＳ Ｐゴシック"/>
                <a:cs typeface="ＭＳ Ｐゴシック"/>
              </a:rPr>
              <a:t>Problem: VoIP infrastructure complexity</a:t>
            </a:r>
          </a:p>
        </p:txBody>
      </p:sp>
      <p:sp>
        <p:nvSpPr>
          <p:cNvPr id="67587" name="Rectangle 3"/>
          <p:cNvSpPr>
            <a:spLocks noGrp="1" noChangeArrowheads="1"/>
          </p:cNvSpPr>
          <p:nvPr>
            <p:ph type="body" idx="1"/>
          </p:nvPr>
        </p:nvSpPr>
        <p:spPr>
          <a:xfrm>
            <a:off x="220663" y="838200"/>
            <a:ext cx="8834437" cy="5705475"/>
          </a:xfrm>
        </p:spPr>
        <p:txBody>
          <a:bodyPr/>
          <a:lstStyle/>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DNS, ENUM (tel number mapping): Server operations, cost of services </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SIP registrar and proxy server farms - several locations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Presence servers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Component servers: </a:t>
            </a:r>
          </a:p>
          <a:p>
            <a:pPr lvl="1" eaLnBrk="1" hangingPunct="1">
              <a:lnSpc>
                <a:spcPct val="90000"/>
              </a:lnSpc>
              <a:buClr>
                <a:srgbClr val="FF3300"/>
              </a:buClr>
              <a:buSzPct val="80000"/>
              <a:buFont typeface="Wingdings" pitchFamily="2" charset="2"/>
              <a:buChar char="§"/>
            </a:pPr>
            <a:r>
              <a:rPr lang="en-US" sz="1800" smtClean="0">
                <a:ea typeface="ＭＳ Ｐゴシック"/>
              </a:rPr>
              <a:t>Announcements, voice mail, media servers, conference servers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Session border controllers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Softswitches: Local switch emulation, PBX</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Media servers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Network elements for QoS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Policy servers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Network management</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Voice quality monitoring probes</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Network engineering (there is no automatic SIP routing protocol)</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System integration and regression testing after every change</a:t>
            </a:r>
          </a:p>
          <a:p>
            <a:pPr eaLnBrk="1" hangingPunct="1">
              <a:lnSpc>
                <a:spcPct val="90000"/>
              </a:lnSpc>
              <a:buClr>
                <a:srgbClr val="FF3300"/>
              </a:buClr>
              <a:buSzPct val="80000"/>
              <a:buFont typeface="Wingdings" pitchFamily="2" charset="2"/>
              <a:buChar char="§"/>
            </a:pPr>
            <a:r>
              <a:rPr lang="en-US" sz="2000" smtClean="0">
                <a:ea typeface="ＭＳ Ｐゴシック"/>
                <a:cs typeface="ＭＳ Ｐゴシック"/>
              </a:rPr>
              <a:t>VoIP network IT systems for all the above</a:t>
            </a:r>
          </a:p>
          <a:p>
            <a:pPr eaLnBrk="1" hangingPunct="1">
              <a:lnSpc>
                <a:spcPct val="90000"/>
              </a:lnSpc>
              <a:buClr>
                <a:srgbClr val="FF3300"/>
              </a:buClr>
              <a:buSzPct val="80000"/>
              <a:buFont typeface="Wingdings" pitchFamily="2" charset="2"/>
              <a:buChar char="§"/>
            </a:pPr>
            <a:r>
              <a:rPr lang="en-US" sz="2000" smtClean="0">
                <a:solidFill>
                  <a:srgbClr val="FF3300"/>
                </a:solidFill>
                <a:ea typeface="ＭＳ Ｐゴシック"/>
                <a:cs typeface="ＭＳ Ｐゴシック"/>
              </a:rPr>
              <a:t>Customer data placement in network elements (with customer churn)</a:t>
            </a:r>
            <a:r>
              <a:rPr lang="en-US" sz="1200" smtClean="0">
                <a:ea typeface="ＭＳ Ｐゴシック"/>
                <a:cs typeface="ＭＳ Ｐゴシック"/>
              </a:rPr>
              <a:t>  </a:t>
            </a:r>
          </a:p>
        </p:txBody>
      </p:sp>
      <p:sp>
        <p:nvSpPr>
          <p:cNvPr id="67588" name="Text Box 4"/>
          <p:cNvSpPr txBox="1">
            <a:spLocks noChangeArrowheads="1"/>
          </p:cNvSpPr>
          <p:nvPr/>
        </p:nvSpPr>
        <p:spPr bwMode="auto">
          <a:xfrm>
            <a:off x="457200" y="6186488"/>
            <a:ext cx="8229600" cy="396875"/>
          </a:xfrm>
          <a:prstGeom prst="rect">
            <a:avLst/>
          </a:prstGeom>
          <a:noFill/>
          <a:ln w="9525">
            <a:noFill/>
            <a:miter lim="800000"/>
            <a:headEnd/>
            <a:tailEnd/>
          </a:ln>
        </p:spPr>
        <p:txBody>
          <a:bodyPr>
            <a:spAutoFit/>
          </a:bodyPr>
          <a:lstStyle/>
          <a:p>
            <a:pPr algn="ctr" eaLnBrk="0" hangingPunct="0">
              <a:spcBef>
                <a:spcPct val="50000"/>
              </a:spcBef>
            </a:pPr>
            <a:r>
              <a:rPr lang="en-US" sz="2000">
                <a:latin typeface="Calibri" pitchFamily="34" charset="0"/>
              </a:rPr>
              <a:t>The sum of all = </a:t>
            </a:r>
            <a:r>
              <a:rPr lang="en-US" sz="2000" i="1">
                <a:latin typeface="Calibri" pitchFamily="34" charset="0"/>
              </a:rPr>
              <a:t>IMS</a:t>
            </a:r>
            <a:r>
              <a:rPr lang="en-US" sz="2000">
                <a:latin typeface="Calibri" pitchFamily="34" charset="0"/>
              </a:rPr>
              <a:t> (</a:t>
            </a:r>
            <a:r>
              <a:rPr lang="en-US" sz="2000" i="1">
                <a:latin typeface="Calibri" pitchFamily="34" charset="0"/>
              </a:rPr>
              <a:t>IP Multimedia Subsystem</a:t>
            </a:r>
            <a:r>
              <a:rPr lang="en-US" sz="2000">
                <a:latin typeface="Calibri" pitchFamily="34" charset="0"/>
              </a:rPr>
              <a:t> for 3G wireless)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7587">
                                            <p:txEl>
                                              <p:pRg st="6" end="6"/>
                                            </p:txEl>
                                          </p:spTgt>
                                        </p:tgtEl>
                                        <p:attrNameLst>
                                          <p:attrName>style.visibility</p:attrName>
                                        </p:attrNameLst>
                                      </p:cBhvr>
                                      <p:to>
                                        <p:strVal val="visible"/>
                                      </p:to>
                                    </p:set>
                                    <p:anim calcmode="lin" valueType="num">
                                      <p:cBhvr additive="base">
                                        <p:cTn id="43"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5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587">
                                            <p:txEl>
                                              <p:pRg st="7" end="7"/>
                                            </p:txEl>
                                          </p:spTgt>
                                        </p:tgtEl>
                                        <p:attrNameLst>
                                          <p:attrName>style.visibility</p:attrName>
                                        </p:attrNameLst>
                                      </p:cBhvr>
                                      <p:to>
                                        <p:strVal val="visible"/>
                                      </p:to>
                                    </p:set>
                                    <p:anim calcmode="lin" valueType="num">
                                      <p:cBhvr additive="base">
                                        <p:cTn id="49" dur="500" fill="hold"/>
                                        <p:tgtEl>
                                          <p:spTgt spid="675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5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7587">
                                            <p:txEl>
                                              <p:pRg st="8" end="8"/>
                                            </p:txEl>
                                          </p:spTgt>
                                        </p:tgtEl>
                                        <p:attrNameLst>
                                          <p:attrName>style.visibility</p:attrName>
                                        </p:attrNameLst>
                                      </p:cBhvr>
                                      <p:to>
                                        <p:strVal val="visible"/>
                                      </p:to>
                                    </p:set>
                                    <p:anim calcmode="lin" valueType="num">
                                      <p:cBhvr additive="base">
                                        <p:cTn id="55" dur="500" fill="hold"/>
                                        <p:tgtEl>
                                          <p:spTgt spid="675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5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7587">
                                            <p:txEl>
                                              <p:pRg st="9" end="9"/>
                                            </p:txEl>
                                          </p:spTgt>
                                        </p:tgtEl>
                                        <p:attrNameLst>
                                          <p:attrName>style.visibility</p:attrName>
                                        </p:attrNameLst>
                                      </p:cBhvr>
                                      <p:to>
                                        <p:strVal val="visible"/>
                                      </p:to>
                                    </p:set>
                                    <p:anim calcmode="lin" valueType="num">
                                      <p:cBhvr additive="base">
                                        <p:cTn id="61" dur="500" fill="hold"/>
                                        <p:tgtEl>
                                          <p:spTgt spid="675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75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7587">
                                            <p:txEl>
                                              <p:pRg st="10" end="10"/>
                                            </p:txEl>
                                          </p:spTgt>
                                        </p:tgtEl>
                                        <p:attrNameLst>
                                          <p:attrName>style.visibility</p:attrName>
                                        </p:attrNameLst>
                                      </p:cBhvr>
                                      <p:to>
                                        <p:strVal val="visible"/>
                                      </p:to>
                                    </p:set>
                                    <p:anim calcmode="lin" valueType="num">
                                      <p:cBhvr additive="base">
                                        <p:cTn id="67" dur="500" fill="hold"/>
                                        <p:tgtEl>
                                          <p:spTgt spid="6758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75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7587">
                                            <p:txEl>
                                              <p:pRg st="11" end="11"/>
                                            </p:txEl>
                                          </p:spTgt>
                                        </p:tgtEl>
                                        <p:attrNameLst>
                                          <p:attrName>style.visibility</p:attrName>
                                        </p:attrNameLst>
                                      </p:cBhvr>
                                      <p:to>
                                        <p:strVal val="visible"/>
                                      </p:to>
                                    </p:set>
                                    <p:anim calcmode="lin" valueType="num">
                                      <p:cBhvr additive="base">
                                        <p:cTn id="73" dur="500" fill="hold"/>
                                        <p:tgtEl>
                                          <p:spTgt spid="6758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75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7587">
                                            <p:txEl>
                                              <p:pRg st="12" end="12"/>
                                            </p:txEl>
                                          </p:spTgt>
                                        </p:tgtEl>
                                        <p:attrNameLst>
                                          <p:attrName>style.visibility</p:attrName>
                                        </p:attrNameLst>
                                      </p:cBhvr>
                                      <p:to>
                                        <p:strVal val="visible"/>
                                      </p:to>
                                    </p:set>
                                    <p:anim calcmode="lin" valueType="num">
                                      <p:cBhvr additive="base">
                                        <p:cTn id="79" dur="500" fill="hold"/>
                                        <p:tgtEl>
                                          <p:spTgt spid="67587">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75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7587">
                                            <p:txEl>
                                              <p:pRg st="13" end="13"/>
                                            </p:txEl>
                                          </p:spTgt>
                                        </p:tgtEl>
                                        <p:attrNameLst>
                                          <p:attrName>style.visibility</p:attrName>
                                        </p:attrNameLst>
                                      </p:cBhvr>
                                      <p:to>
                                        <p:strVal val="visible"/>
                                      </p:to>
                                    </p:set>
                                    <p:anim calcmode="lin" valueType="num">
                                      <p:cBhvr additive="base">
                                        <p:cTn id="85" dur="500" fill="hold"/>
                                        <p:tgtEl>
                                          <p:spTgt spid="67587">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758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7587">
                                            <p:txEl>
                                              <p:pRg st="14" end="14"/>
                                            </p:txEl>
                                          </p:spTgt>
                                        </p:tgtEl>
                                        <p:attrNameLst>
                                          <p:attrName>style.visibility</p:attrName>
                                        </p:attrNameLst>
                                      </p:cBhvr>
                                      <p:to>
                                        <p:strVal val="visible"/>
                                      </p:to>
                                    </p:set>
                                    <p:anim calcmode="lin" valueType="num">
                                      <p:cBhvr additive="base">
                                        <p:cTn id="91" dur="500" fill="hold"/>
                                        <p:tgtEl>
                                          <p:spTgt spid="67587">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758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7587">
                                            <p:txEl>
                                              <p:pRg st="15" end="15"/>
                                            </p:txEl>
                                          </p:spTgt>
                                        </p:tgtEl>
                                        <p:attrNameLst>
                                          <p:attrName>style.visibility</p:attrName>
                                        </p:attrNameLst>
                                      </p:cBhvr>
                                      <p:to>
                                        <p:strVal val="visible"/>
                                      </p:to>
                                    </p:set>
                                    <p:anim calcmode="lin" valueType="num">
                                      <p:cBhvr additive="base">
                                        <p:cTn id="97" dur="500" fill="hold"/>
                                        <p:tgtEl>
                                          <p:spTgt spid="67587">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758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7588"/>
                                        </p:tgtEl>
                                        <p:attrNameLst>
                                          <p:attrName>style.visibility</p:attrName>
                                        </p:attrNameLst>
                                      </p:cBhvr>
                                      <p:to>
                                        <p:strVal val="visible"/>
                                      </p:to>
                                    </p:set>
                                    <p:anim calcmode="lin" valueType="num">
                                      <p:cBhvr additive="base">
                                        <p:cTn id="103" dur="500" fill="hold"/>
                                        <p:tgtEl>
                                          <p:spTgt spid="67588"/>
                                        </p:tgtEl>
                                        <p:attrNameLst>
                                          <p:attrName>ppt_x</p:attrName>
                                        </p:attrNameLst>
                                      </p:cBhvr>
                                      <p:tavLst>
                                        <p:tav tm="0">
                                          <p:val>
                                            <p:strVal val="#ppt_x"/>
                                          </p:val>
                                        </p:tav>
                                        <p:tav tm="100000">
                                          <p:val>
                                            <p:strVal val="#ppt_x"/>
                                          </p:val>
                                        </p:tav>
                                      </p:tavLst>
                                    </p:anim>
                                    <p:anim calcmode="lin" valueType="num">
                                      <p:cBhvr additive="base">
                                        <p:cTn id="104"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 name="Slide Number Placeholder 3"/>
          <p:cNvSpPr>
            <a:spLocks noGrp="1"/>
          </p:cNvSpPr>
          <p:nvPr>
            <p:ph type="sldNum" sz="quarter" idx="12"/>
          </p:nvPr>
        </p:nvSpPr>
        <p:spPr/>
        <p:txBody>
          <a:bodyPr/>
          <a:lstStyle/>
          <a:p>
            <a:pPr>
              <a:defRPr/>
            </a:pPr>
            <a:fld id="{1613322C-35C3-47A6-8DAF-E6586E9C3690}" type="slidenum">
              <a:rPr lang="en-US"/>
              <a:pPr>
                <a:defRPr/>
              </a:pPr>
              <a:t>74</a:t>
            </a:fld>
            <a:endParaRPr lang="en-US"/>
          </a:p>
        </p:txBody>
      </p:sp>
      <p:sp>
        <p:nvSpPr>
          <p:cNvPr id="296962" name="Text Box 2"/>
          <p:cNvSpPr txBox="1">
            <a:spLocks noChangeArrowheads="1"/>
          </p:cNvSpPr>
          <p:nvPr/>
        </p:nvSpPr>
        <p:spPr bwMode="auto">
          <a:xfrm>
            <a:off x="0" y="93663"/>
            <a:ext cx="8748713" cy="457200"/>
          </a:xfrm>
          <a:prstGeom prst="rect">
            <a:avLst/>
          </a:prstGeom>
          <a:noFill/>
          <a:ln w="9525">
            <a:noFill/>
            <a:miter lim="800000"/>
            <a:headEnd/>
            <a:tailEnd/>
          </a:ln>
        </p:spPr>
        <p:txBody>
          <a:bodyPr>
            <a:spAutoFit/>
          </a:bodyPr>
          <a:lstStyle/>
          <a:p>
            <a:pPr algn="ctr"/>
            <a:r>
              <a:rPr lang="en-GB">
                <a:latin typeface="Calibri" pitchFamily="34" charset="0"/>
              </a:rPr>
              <a:t>Overall carrier wire &amp; wireless IMS architecture </a:t>
            </a:r>
          </a:p>
        </p:txBody>
      </p:sp>
      <p:sp>
        <p:nvSpPr>
          <p:cNvPr id="296963" name="Rectangle 3"/>
          <p:cNvSpPr>
            <a:spLocks noChangeArrowheads="1"/>
          </p:cNvSpPr>
          <p:nvPr/>
        </p:nvSpPr>
        <p:spPr bwMode="auto">
          <a:xfrm>
            <a:off x="7667625" y="6675438"/>
            <a:ext cx="46038" cy="182562"/>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a:t>
            </a:r>
            <a:endParaRPr lang="en-GB" sz="1800">
              <a:latin typeface="Calibri" pitchFamily="34" charset="0"/>
            </a:endParaRPr>
          </a:p>
        </p:txBody>
      </p:sp>
      <p:grpSp>
        <p:nvGrpSpPr>
          <p:cNvPr id="296964" name="Group 4"/>
          <p:cNvGrpSpPr>
            <a:grpSpLocks/>
          </p:cNvGrpSpPr>
          <p:nvPr/>
        </p:nvGrpSpPr>
        <p:grpSpPr bwMode="auto">
          <a:xfrm>
            <a:off x="266700" y="681038"/>
            <a:ext cx="8731250" cy="5843587"/>
            <a:chOff x="168" y="429"/>
            <a:chExt cx="5500" cy="3681"/>
          </a:xfrm>
        </p:grpSpPr>
        <p:sp>
          <p:nvSpPr>
            <p:cNvPr id="296965" name="Freeform 5"/>
            <p:cNvSpPr>
              <a:spLocks/>
            </p:cNvSpPr>
            <p:nvPr/>
          </p:nvSpPr>
          <p:spPr bwMode="auto">
            <a:xfrm>
              <a:off x="1316" y="2795"/>
              <a:ext cx="1342" cy="454"/>
            </a:xfrm>
            <a:custGeom>
              <a:avLst/>
              <a:gdLst>
                <a:gd name="T0" fmla="*/ 4 w 7354"/>
                <a:gd name="T1" fmla="*/ 0 h 807"/>
                <a:gd name="T2" fmla="*/ 3 w 7354"/>
                <a:gd name="T3" fmla="*/ 2 h 807"/>
                <a:gd name="T4" fmla="*/ 2 w 7354"/>
                <a:gd name="T5" fmla="*/ 5 h 807"/>
                <a:gd name="T6" fmla="*/ 2 w 7354"/>
                <a:gd name="T7" fmla="*/ 10 h 807"/>
                <a:gd name="T8" fmla="*/ 1 w 7354"/>
                <a:gd name="T9" fmla="*/ 15 h 807"/>
                <a:gd name="T10" fmla="*/ 1 w 7354"/>
                <a:gd name="T11" fmla="*/ 22 h 807"/>
                <a:gd name="T12" fmla="*/ 0 w 7354"/>
                <a:gd name="T13" fmla="*/ 29 h 807"/>
                <a:gd name="T14" fmla="*/ 0 w 7354"/>
                <a:gd name="T15" fmla="*/ 38 h 807"/>
                <a:gd name="T16" fmla="*/ 0 w 7354"/>
                <a:gd name="T17" fmla="*/ 213 h 807"/>
                <a:gd name="T18" fmla="*/ 0 w 7354"/>
                <a:gd name="T19" fmla="*/ 221 h 807"/>
                <a:gd name="T20" fmla="*/ 0 w 7354"/>
                <a:gd name="T21" fmla="*/ 230 h 807"/>
                <a:gd name="T22" fmla="*/ 1 w 7354"/>
                <a:gd name="T23" fmla="*/ 236 h 807"/>
                <a:gd name="T24" fmla="*/ 1 w 7354"/>
                <a:gd name="T25" fmla="*/ 242 h 807"/>
                <a:gd name="T26" fmla="*/ 2 w 7354"/>
                <a:gd name="T27" fmla="*/ 248 h 807"/>
                <a:gd name="T28" fmla="*/ 3 w 7354"/>
                <a:gd name="T29" fmla="*/ 252 h 807"/>
                <a:gd name="T30" fmla="*/ 4 w 7354"/>
                <a:gd name="T31" fmla="*/ 254 h 807"/>
                <a:gd name="T32" fmla="*/ 5 w 7354"/>
                <a:gd name="T33" fmla="*/ 255 h 807"/>
                <a:gd name="T34" fmla="*/ 241 w 7354"/>
                <a:gd name="T35" fmla="*/ 255 h 807"/>
                <a:gd name="T36" fmla="*/ 242 w 7354"/>
                <a:gd name="T37" fmla="*/ 253 h 807"/>
                <a:gd name="T38" fmla="*/ 243 w 7354"/>
                <a:gd name="T39" fmla="*/ 250 h 807"/>
                <a:gd name="T40" fmla="*/ 243 w 7354"/>
                <a:gd name="T41" fmla="*/ 245 h 807"/>
                <a:gd name="T42" fmla="*/ 244 w 7354"/>
                <a:gd name="T43" fmla="*/ 240 h 807"/>
                <a:gd name="T44" fmla="*/ 244 w 7354"/>
                <a:gd name="T45" fmla="*/ 233 h 807"/>
                <a:gd name="T46" fmla="*/ 245 w 7354"/>
                <a:gd name="T47" fmla="*/ 226 h 807"/>
                <a:gd name="T48" fmla="*/ 245 w 7354"/>
                <a:gd name="T49" fmla="*/ 217 h 807"/>
                <a:gd name="T50" fmla="*/ 245 w 7354"/>
                <a:gd name="T51" fmla="*/ 42 h 807"/>
                <a:gd name="T52" fmla="*/ 245 w 7354"/>
                <a:gd name="T53" fmla="*/ 34 h 807"/>
                <a:gd name="T54" fmla="*/ 245 w 7354"/>
                <a:gd name="T55" fmla="*/ 26 h 807"/>
                <a:gd name="T56" fmla="*/ 244 w 7354"/>
                <a:gd name="T57" fmla="*/ 19 h 807"/>
                <a:gd name="T58" fmla="*/ 244 w 7354"/>
                <a:gd name="T59" fmla="*/ 12 h 807"/>
                <a:gd name="T60" fmla="*/ 243 w 7354"/>
                <a:gd name="T61" fmla="*/ 7 h 807"/>
                <a:gd name="T62" fmla="*/ 242 w 7354"/>
                <a:gd name="T63" fmla="*/ 3 h 807"/>
                <a:gd name="T64" fmla="*/ 241 w 7354"/>
                <a:gd name="T65" fmla="*/ 1 h 807"/>
                <a:gd name="T66" fmla="*/ 241 w 7354"/>
                <a:gd name="T67" fmla="*/ 0 h 8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54"/>
                <a:gd name="T103" fmla="*/ 0 h 807"/>
                <a:gd name="T104" fmla="*/ 7354 w 7354"/>
                <a:gd name="T105" fmla="*/ 807 h 8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54" h="807">
                  <a:moveTo>
                    <a:pt x="135" y="0"/>
                  </a:moveTo>
                  <a:lnTo>
                    <a:pt x="120" y="0"/>
                  </a:lnTo>
                  <a:lnTo>
                    <a:pt x="107" y="2"/>
                  </a:lnTo>
                  <a:lnTo>
                    <a:pt x="94" y="5"/>
                  </a:lnTo>
                  <a:lnTo>
                    <a:pt x="82" y="10"/>
                  </a:lnTo>
                  <a:lnTo>
                    <a:pt x="70" y="16"/>
                  </a:lnTo>
                  <a:lnTo>
                    <a:pt x="59" y="23"/>
                  </a:lnTo>
                  <a:lnTo>
                    <a:pt x="48" y="31"/>
                  </a:lnTo>
                  <a:lnTo>
                    <a:pt x="40" y="39"/>
                  </a:lnTo>
                  <a:lnTo>
                    <a:pt x="30" y="48"/>
                  </a:lnTo>
                  <a:lnTo>
                    <a:pt x="22" y="58"/>
                  </a:lnTo>
                  <a:lnTo>
                    <a:pt x="16" y="69"/>
                  </a:lnTo>
                  <a:lnTo>
                    <a:pt x="11" y="82"/>
                  </a:lnTo>
                  <a:lnTo>
                    <a:pt x="6" y="93"/>
                  </a:lnTo>
                  <a:lnTo>
                    <a:pt x="3" y="106"/>
                  </a:lnTo>
                  <a:lnTo>
                    <a:pt x="0" y="121"/>
                  </a:lnTo>
                  <a:lnTo>
                    <a:pt x="0" y="134"/>
                  </a:lnTo>
                  <a:lnTo>
                    <a:pt x="0" y="672"/>
                  </a:lnTo>
                  <a:lnTo>
                    <a:pt x="0" y="686"/>
                  </a:lnTo>
                  <a:lnTo>
                    <a:pt x="3" y="699"/>
                  </a:lnTo>
                  <a:lnTo>
                    <a:pt x="6" y="712"/>
                  </a:lnTo>
                  <a:lnTo>
                    <a:pt x="11" y="725"/>
                  </a:lnTo>
                  <a:lnTo>
                    <a:pt x="16" y="736"/>
                  </a:lnTo>
                  <a:lnTo>
                    <a:pt x="22" y="747"/>
                  </a:lnTo>
                  <a:lnTo>
                    <a:pt x="30" y="757"/>
                  </a:lnTo>
                  <a:lnTo>
                    <a:pt x="40" y="767"/>
                  </a:lnTo>
                  <a:lnTo>
                    <a:pt x="48" y="775"/>
                  </a:lnTo>
                  <a:lnTo>
                    <a:pt x="59" y="783"/>
                  </a:lnTo>
                  <a:lnTo>
                    <a:pt x="70" y="789"/>
                  </a:lnTo>
                  <a:lnTo>
                    <a:pt x="82" y="796"/>
                  </a:lnTo>
                  <a:lnTo>
                    <a:pt x="94" y="800"/>
                  </a:lnTo>
                  <a:lnTo>
                    <a:pt x="107" y="804"/>
                  </a:lnTo>
                  <a:lnTo>
                    <a:pt x="120" y="805"/>
                  </a:lnTo>
                  <a:lnTo>
                    <a:pt x="135" y="807"/>
                  </a:lnTo>
                  <a:lnTo>
                    <a:pt x="7221" y="807"/>
                  </a:lnTo>
                  <a:lnTo>
                    <a:pt x="7233" y="805"/>
                  </a:lnTo>
                  <a:lnTo>
                    <a:pt x="7248" y="804"/>
                  </a:lnTo>
                  <a:lnTo>
                    <a:pt x="7261" y="800"/>
                  </a:lnTo>
                  <a:lnTo>
                    <a:pt x="7272" y="796"/>
                  </a:lnTo>
                  <a:lnTo>
                    <a:pt x="7285" y="789"/>
                  </a:lnTo>
                  <a:lnTo>
                    <a:pt x="7294" y="783"/>
                  </a:lnTo>
                  <a:lnTo>
                    <a:pt x="7306" y="775"/>
                  </a:lnTo>
                  <a:lnTo>
                    <a:pt x="7315" y="767"/>
                  </a:lnTo>
                  <a:lnTo>
                    <a:pt x="7323" y="757"/>
                  </a:lnTo>
                  <a:lnTo>
                    <a:pt x="7331" y="747"/>
                  </a:lnTo>
                  <a:lnTo>
                    <a:pt x="7338" y="736"/>
                  </a:lnTo>
                  <a:lnTo>
                    <a:pt x="7344" y="725"/>
                  </a:lnTo>
                  <a:lnTo>
                    <a:pt x="7349" y="712"/>
                  </a:lnTo>
                  <a:lnTo>
                    <a:pt x="7352" y="699"/>
                  </a:lnTo>
                  <a:lnTo>
                    <a:pt x="7354" y="686"/>
                  </a:lnTo>
                  <a:lnTo>
                    <a:pt x="7354" y="672"/>
                  </a:lnTo>
                  <a:lnTo>
                    <a:pt x="7354" y="134"/>
                  </a:lnTo>
                  <a:lnTo>
                    <a:pt x="7354" y="121"/>
                  </a:lnTo>
                  <a:lnTo>
                    <a:pt x="7352" y="106"/>
                  </a:lnTo>
                  <a:lnTo>
                    <a:pt x="7349" y="93"/>
                  </a:lnTo>
                  <a:lnTo>
                    <a:pt x="7344" y="82"/>
                  </a:lnTo>
                  <a:lnTo>
                    <a:pt x="7338" y="69"/>
                  </a:lnTo>
                  <a:lnTo>
                    <a:pt x="7331" y="58"/>
                  </a:lnTo>
                  <a:lnTo>
                    <a:pt x="7323" y="48"/>
                  </a:lnTo>
                  <a:lnTo>
                    <a:pt x="7315" y="39"/>
                  </a:lnTo>
                  <a:lnTo>
                    <a:pt x="7306" y="31"/>
                  </a:lnTo>
                  <a:lnTo>
                    <a:pt x="7294" y="23"/>
                  </a:lnTo>
                  <a:lnTo>
                    <a:pt x="7285" y="16"/>
                  </a:lnTo>
                  <a:lnTo>
                    <a:pt x="7272" y="10"/>
                  </a:lnTo>
                  <a:lnTo>
                    <a:pt x="7261" y="5"/>
                  </a:lnTo>
                  <a:lnTo>
                    <a:pt x="7248" y="2"/>
                  </a:lnTo>
                  <a:lnTo>
                    <a:pt x="7233" y="0"/>
                  </a:lnTo>
                  <a:lnTo>
                    <a:pt x="7221" y="0"/>
                  </a:lnTo>
                  <a:lnTo>
                    <a:pt x="135" y="0"/>
                  </a:lnTo>
                </a:path>
              </a:pathLst>
            </a:custGeom>
            <a:solidFill>
              <a:srgbClr val="DDDDDD"/>
            </a:solidFill>
            <a:ln w="7938">
              <a:solidFill>
                <a:srgbClr val="4F177F"/>
              </a:solidFill>
              <a:round/>
              <a:headEnd/>
              <a:tailEnd/>
            </a:ln>
          </p:spPr>
          <p:txBody>
            <a:bodyPr/>
            <a:lstStyle/>
            <a:p>
              <a:endParaRPr lang="en-US"/>
            </a:p>
          </p:txBody>
        </p:sp>
        <p:sp>
          <p:nvSpPr>
            <p:cNvPr id="296966" name="Freeform 6"/>
            <p:cNvSpPr>
              <a:spLocks/>
            </p:cNvSpPr>
            <p:nvPr/>
          </p:nvSpPr>
          <p:spPr bwMode="auto">
            <a:xfrm>
              <a:off x="168" y="1389"/>
              <a:ext cx="1061" cy="1134"/>
            </a:xfrm>
            <a:custGeom>
              <a:avLst/>
              <a:gdLst>
                <a:gd name="T0" fmla="*/ 15 w 5078"/>
                <a:gd name="T1" fmla="*/ 0 h 2352"/>
                <a:gd name="T2" fmla="*/ 13 w 5078"/>
                <a:gd name="T3" fmla="*/ 2 h 2352"/>
                <a:gd name="T4" fmla="*/ 10 w 5078"/>
                <a:gd name="T5" fmla="*/ 7 h 2352"/>
                <a:gd name="T6" fmla="*/ 8 w 5078"/>
                <a:gd name="T7" fmla="*/ 13 h 2352"/>
                <a:gd name="T8" fmla="*/ 6 w 5078"/>
                <a:gd name="T9" fmla="*/ 20 h 2352"/>
                <a:gd name="T10" fmla="*/ 4 w 5078"/>
                <a:gd name="T11" fmla="*/ 30 h 2352"/>
                <a:gd name="T12" fmla="*/ 3 w 5078"/>
                <a:gd name="T13" fmla="*/ 40 h 2352"/>
                <a:gd name="T14" fmla="*/ 2 w 5078"/>
                <a:gd name="T15" fmla="*/ 52 h 2352"/>
                <a:gd name="T16" fmla="*/ 1 w 5078"/>
                <a:gd name="T17" fmla="*/ 64 h 2352"/>
                <a:gd name="T18" fmla="*/ 0 w 5078"/>
                <a:gd name="T19" fmla="*/ 78 h 2352"/>
                <a:gd name="T20" fmla="*/ 0 w 5078"/>
                <a:gd name="T21" fmla="*/ 91 h 2352"/>
                <a:gd name="T22" fmla="*/ 0 w 5078"/>
                <a:gd name="T23" fmla="*/ 465 h 2352"/>
                <a:gd name="T24" fmla="*/ 1 w 5078"/>
                <a:gd name="T25" fmla="*/ 478 h 2352"/>
                <a:gd name="T26" fmla="*/ 1 w 5078"/>
                <a:gd name="T27" fmla="*/ 491 h 2352"/>
                <a:gd name="T28" fmla="*/ 3 w 5078"/>
                <a:gd name="T29" fmla="*/ 503 h 2352"/>
                <a:gd name="T30" fmla="*/ 4 w 5078"/>
                <a:gd name="T31" fmla="*/ 513 h 2352"/>
                <a:gd name="T32" fmla="*/ 6 w 5078"/>
                <a:gd name="T33" fmla="*/ 523 h 2352"/>
                <a:gd name="T34" fmla="*/ 8 w 5078"/>
                <a:gd name="T35" fmla="*/ 532 h 2352"/>
                <a:gd name="T36" fmla="*/ 10 w 5078"/>
                <a:gd name="T37" fmla="*/ 538 h 2352"/>
                <a:gd name="T38" fmla="*/ 12 w 5078"/>
                <a:gd name="T39" fmla="*/ 543 h 2352"/>
                <a:gd name="T40" fmla="*/ 14 w 5078"/>
                <a:gd name="T41" fmla="*/ 546 h 2352"/>
                <a:gd name="T42" fmla="*/ 17 w 5078"/>
                <a:gd name="T43" fmla="*/ 547 h 2352"/>
                <a:gd name="T44" fmla="*/ 206 w 5078"/>
                <a:gd name="T45" fmla="*/ 547 h 2352"/>
                <a:gd name="T46" fmla="*/ 209 w 5078"/>
                <a:gd name="T47" fmla="*/ 544 h 2352"/>
                <a:gd name="T48" fmla="*/ 211 w 5078"/>
                <a:gd name="T49" fmla="*/ 540 h 2352"/>
                <a:gd name="T50" fmla="*/ 214 w 5078"/>
                <a:gd name="T51" fmla="*/ 534 h 2352"/>
                <a:gd name="T52" fmla="*/ 215 w 5078"/>
                <a:gd name="T53" fmla="*/ 527 h 2352"/>
                <a:gd name="T54" fmla="*/ 217 w 5078"/>
                <a:gd name="T55" fmla="*/ 517 h 2352"/>
                <a:gd name="T56" fmla="*/ 219 w 5078"/>
                <a:gd name="T57" fmla="*/ 507 h 2352"/>
                <a:gd name="T58" fmla="*/ 220 w 5078"/>
                <a:gd name="T59" fmla="*/ 495 h 2352"/>
                <a:gd name="T60" fmla="*/ 221 w 5078"/>
                <a:gd name="T61" fmla="*/ 483 h 2352"/>
                <a:gd name="T62" fmla="*/ 221 w 5078"/>
                <a:gd name="T63" fmla="*/ 470 h 2352"/>
                <a:gd name="T64" fmla="*/ 222 w 5078"/>
                <a:gd name="T65" fmla="*/ 456 h 2352"/>
                <a:gd name="T66" fmla="*/ 222 w 5078"/>
                <a:gd name="T67" fmla="*/ 82 h 2352"/>
                <a:gd name="T68" fmla="*/ 221 w 5078"/>
                <a:gd name="T69" fmla="*/ 68 h 2352"/>
                <a:gd name="T70" fmla="*/ 220 w 5078"/>
                <a:gd name="T71" fmla="*/ 56 h 2352"/>
                <a:gd name="T72" fmla="*/ 219 w 5078"/>
                <a:gd name="T73" fmla="*/ 44 h 2352"/>
                <a:gd name="T74" fmla="*/ 218 w 5078"/>
                <a:gd name="T75" fmla="*/ 33 h 2352"/>
                <a:gd name="T76" fmla="*/ 216 w 5078"/>
                <a:gd name="T77" fmla="*/ 24 h 2352"/>
                <a:gd name="T78" fmla="*/ 214 w 5078"/>
                <a:gd name="T79" fmla="*/ 15 h 2352"/>
                <a:gd name="T80" fmla="*/ 212 w 5078"/>
                <a:gd name="T81" fmla="*/ 9 h 2352"/>
                <a:gd name="T82" fmla="*/ 210 w 5078"/>
                <a:gd name="T83" fmla="*/ 4 h 2352"/>
                <a:gd name="T84" fmla="*/ 207 w 5078"/>
                <a:gd name="T85" fmla="*/ 1 h 2352"/>
                <a:gd name="T86" fmla="*/ 205 w 5078"/>
                <a:gd name="T87" fmla="*/ 0 h 2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78"/>
                <a:gd name="T133" fmla="*/ 0 h 2352"/>
                <a:gd name="T134" fmla="*/ 5078 w 5078"/>
                <a:gd name="T135" fmla="*/ 2352 h 2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78" h="2352">
                  <a:moveTo>
                    <a:pt x="391" y="0"/>
                  </a:moveTo>
                  <a:lnTo>
                    <a:pt x="372" y="0"/>
                  </a:lnTo>
                  <a:lnTo>
                    <a:pt x="351" y="2"/>
                  </a:lnTo>
                  <a:lnTo>
                    <a:pt x="332" y="5"/>
                  </a:lnTo>
                  <a:lnTo>
                    <a:pt x="313" y="8"/>
                  </a:lnTo>
                  <a:lnTo>
                    <a:pt x="293" y="11"/>
                  </a:lnTo>
                  <a:lnTo>
                    <a:pt x="276" y="18"/>
                  </a:lnTo>
                  <a:lnTo>
                    <a:pt x="257" y="24"/>
                  </a:lnTo>
                  <a:lnTo>
                    <a:pt x="239" y="31"/>
                  </a:lnTo>
                  <a:lnTo>
                    <a:pt x="221" y="39"/>
                  </a:lnTo>
                  <a:lnTo>
                    <a:pt x="205" y="47"/>
                  </a:lnTo>
                  <a:lnTo>
                    <a:pt x="189" y="56"/>
                  </a:lnTo>
                  <a:lnTo>
                    <a:pt x="173" y="66"/>
                  </a:lnTo>
                  <a:lnTo>
                    <a:pt x="157" y="77"/>
                  </a:lnTo>
                  <a:lnTo>
                    <a:pt x="143" y="88"/>
                  </a:lnTo>
                  <a:lnTo>
                    <a:pt x="128" y="101"/>
                  </a:lnTo>
                  <a:lnTo>
                    <a:pt x="115" y="114"/>
                  </a:lnTo>
                  <a:lnTo>
                    <a:pt x="102" y="129"/>
                  </a:lnTo>
                  <a:lnTo>
                    <a:pt x="90" y="143"/>
                  </a:lnTo>
                  <a:lnTo>
                    <a:pt x="78" y="158"/>
                  </a:lnTo>
                  <a:lnTo>
                    <a:pt x="67" y="172"/>
                  </a:lnTo>
                  <a:lnTo>
                    <a:pt x="56" y="188"/>
                  </a:lnTo>
                  <a:lnTo>
                    <a:pt x="48" y="204"/>
                  </a:lnTo>
                  <a:lnTo>
                    <a:pt x="38" y="222"/>
                  </a:lnTo>
                  <a:lnTo>
                    <a:pt x="30" y="240"/>
                  </a:lnTo>
                  <a:lnTo>
                    <a:pt x="24" y="257"/>
                  </a:lnTo>
                  <a:lnTo>
                    <a:pt x="17" y="275"/>
                  </a:lnTo>
                  <a:lnTo>
                    <a:pt x="13" y="294"/>
                  </a:lnTo>
                  <a:lnTo>
                    <a:pt x="8" y="313"/>
                  </a:lnTo>
                  <a:lnTo>
                    <a:pt x="5" y="333"/>
                  </a:lnTo>
                  <a:lnTo>
                    <a:pt x="1" y="352"/>
                  </a:lnTo>
                  <a:lnTo>
                    <a:pt x="0" y="371"/>
                  </a:lnTo>
                  <a:lnTo>
                    <a:pt x="0" y="392"/>
                  </a:lnTo>
                  <a:lnTo>
                    <a:pt x="0" y="1960"/>
                  </a:lnTo>
                  <a:lnTo>
                    <a:pt x="0" y="1981"/>
                  </a:lnTo>
                  <a:lnTo>
                    <a:pt x="1" y="2001"/>
                  </a:lnTo>
                  <a:lnTo>
                    <a:pt x="5" y="2020"/>
                  </a:lnTo>
                  <a:lnTo>
                    <a:pt x="8" y="2039"/>
                  </a:lnTo>
                  <a:lnTo>
                    <a:pt x="13" y="2058"/>
                  </a:lnTo>
                  <a:lnTo>
                    <a:pt x="17" y="2078"/>
                  </a:lnTo>
                  <a:lnTo>
                    <a:pt x="24" y="2095"/>
                  </a:lnTo>
                  <a:lnTo>
                    <a:pt x="30" y="2113"/>
                  </a:lnTo>
                  <a:lnTo>
                    <a:pt x="38" y="2131"/>
                  </a:lnTo>
                  <a:lnTo>
                    <a:pt x="48" y="2148"/>
                  </a:lnTo>
                  <a:lnTo>
                    <a:pt x="56" y="2164"/>
                  </a:lnTo>
                  <a:lnTo>
                    <a:pt x="67" y="2180"/>
                  </a:lnTo>
                  <a:lnTo>
                    <a:pt x="78" y="2195"/>
                  </a:lnTo>
                  <a:lnTo>
                    <a:pt x="90" y="2209"/>
                  </a:lnTo>
                  <a:lnTo>
                    <a:pt x="102" y="2224"/>
                  </a:lnTo>
                  <a:lnTo>
                    <a:pt x="115" y="2238"/>
                  </a:lnTo>
                  <a:lnTo>
                    <a:pt x="128" y="2251"/>
                  </a:lnTo>
                  <a:lnTo>
                    <a:pt x="143" y="2264"/>
                  </a:lnTo>
                  <a:lnTo>
                    <a:pt x="157" y="2275"/>
                  </a:lnTo>
                  <a:lnTo>
                    <a:pt x="173" y="2287"/>
                  </a:lnTo>
                  <a:lnTo>
                    <a:pt x="189" y="2296"/>
                  </a:lnTo>
                  <a:lnTo>
                    <a:pt x="205" y="2306"/>
                  </a:lnTo>
                  <a:lnTo>
                    <a:pt x="221" y="2314"/>
                  </a:lnTo>
                  <a:lnTo>
                    <a:pt x="239" y="2322"/>
                  </a:lnTo>
                  <a:lnTo>
                    <a:pt x="257" y="2328"/>
                  </a:lnTo>
                  <a:lnTo>
                    <a:pt x="276" y="2335"/>
                  </a:lnTo>
                  <a:lnTo>
                    <a:pt x="293" y="2341"/>
                  </a:lnTo>
                  <a:lnTo>
                    <a:pt x="313" y="2344"/>
                  </a:lnTo>
                  <a:lnTo>
                    <a:pt x="332" y="2348"/>
                  </a:lnTo>
                  <a:lnTo>
                    <a:pt x="351" y="2351"/>
                  </a:lnTo>
                  <a:lnTo>
                    <a:pt x="372" y="2352"/>
                  </a:lnTo>
                  <a:lnTo>
                    <a:pt x="391" y="2352"/>
                  </a:lnTo>
                  <a:lnTo>
                    <a:pt x="4686" y="2352"/>
                  </a:lnTo>
                  <a:lnTo>
                    <a:pt x="4706" y="2352"/>
                  </a:lnTo>
                  <a:lnTo>
                    <a:pt x="4725" y="2351"/>
                  </a:lnTo>
                  <a:lnTo>
                    <a:pt x="4746" y="2348"/>
                  </a:lnTo>
                  <a:lnTo>
                    <a:pt x="4765" y="2344"/>
                  </a:lnTo>
                  <a:lnTo>
                    <a:pt x="4784" y="2341"/>
                  </a:lnTo>
                  <a:lnTo>
                    <a:pt x="4802" y="2335"/>
                  </a:lnTo>
                  <a:lnTo>
                    <a:pt x="4820" y="2328"/>
                  </a:lnTo>
                  <a:lnTo>
                    <a:pt x="4839" y="2322"/>
                  </a:lnTo>
                  <a:lnTo>
                    <a:pt x="4855" y="2314"/>
                  </a:lnTo>
                  <a:lnTo>
                    <a:pt x="4872" y="2306"/>
                  </a:lnTo>
                  <a:lnTo>
                    <a:pt x="4889" y="2296"/>
                  </a:lnTo>
                  <a:lnTo>
                    <a:pt x="4905" y="2287"/>
                  </a:lnTo>
                  <a:lnTo>
                    <a:pt x="4921" y="2275"/>
                  </a:lnTo>
                  <a:lnTo>
                    <a:pt x="4935" y="2264"/>
                  </a:lnTo>
                  <a:lnTo>
                    <a:pt x="4950" y="2251"/>
                  </a:lnTo>
                  <a:lnTo>
                    <a:pt x="4962" y="2238"/>
                  </a:lnTo>
                  <a:lnTo>
                    <a:pt x="4975" y="2224"/>
                  </a:lnTo>
                  <a:lnTo>
                    <a:pt x="4988" y="2209"/>
                  </a:lnTo>
                  <a:lnTo>
                    <a:pt x="4999" y="2195"/>
                  </a:lnTo>
                  <a:lnTo>
                    <a:pt x="5010" y="2180"/>
                  </a:lnTo>
                  <a:lnTo>
                    <a:pt x="5020" y="2164"/>
                  </a:lnTo>
                  <a:lnTo>
                    <a:pt x="5030" y="2148"/>
                  </a:lnTo>
                  <a:lnTo>
                    <a:pt x="5039" y="2131"/>
                  </a:lnTo>
                  <a:lnTo>
                    <a:pt x="5047" y="2113"/>
                  </a:lnTo>
                  <a:lnTo>
                    <a:pt x="5054" y="2095"/>
                  </a:lnTo>
                  <a:lnTo>
                    <a:pt x="5060" y="2078"/>
                  </a:lnTo>
                  <a:lnTo>
                    <a:pt x="5065" y="2058"/>
                  </a:lnTo>
                  <a:lnTo>
                    <a:pt x="5070" y="2039"/>
                  </a:lnTo>
                  <a:lnTo>
                    <a:pt x="5073" y="2020"/>
                  </a:lnTo>
                  <a:lnTo>
                    <a:pt x="5076" y="2001"/>
                  </a:lnTo>
                  <a:lnTo>
                    <a:pt x="5076" y="1981"/>
                  </a:lnTo>
                  <a:lnTo>
                    <a:pt x="5078" y="1960"/>
                  </a:lnTo>
                  <a:lnTo>
                    <a:pt x="5078" y="392"/>
                  </a:lnTo>
                  <a:lnTo>
                    <a:pt x="5076" y="371"/>
                  </a:lnTo>
                  <a:lnTo>
                    <a:pt x="5076" y="352"/>
                  </a:lnTo>
                  <a:lnTo>
                    <a:pt x="5073" y="333"/>
                  </a:lnTo>
                  <a:lnTo>
                    <a:pt x="5070" y="313"/>
                  </a:lnTo>
                  <a:lnTo>
                    <a:pt x="5065" y="294"/>
                  </a:lnTo>
                  <a:lnTo>
                    <a:pt x="5060" y="275"/>
                  </a:lnTo>
                  <a:lnTo>
                    <a:pt x="5054" y="257"/>
                  </a:lnTo>
                  <a:lnTo>
                    <a:pt x="5047" y="240"/>
                  </a:lnTo>
                  <a:lnTo>
                    <a:pt x="5039" y="222"/>
                  </a:lnTo>
                  <a:lnTo>
                    <a:pt x="5030" y="204"/>
                  </a:lnTo>
                  <a:lnTo>
                    <a:pt x="5020" y="188"/>
                  </a:lnTo>
                  <a:lnTo>
                    <a:pt x="5010" y="172"/>
                  </a:lnTo>
                  <a:lnTo>
                    <a:pt x="4999" y="158"/>
                  </a:lnTo>
                  <a:lnTo>
                    <a:pt x="4988" y="143"/>
                  </a:lnTo>
                  <a:lnTo>
                    <a:pt x="4975" y="129"/>
                  </a:lnTo>
                  <a:lnTo>
                    <a:pt x="4962" y="114"/>
                  </a:lnTo>
                  <a:lnTo>
                    <a:pt x="4950" y="101"/>
                  </a:lnTo>
                  <a:lnTo>
                    <a:pt x="4935" y="88"/>
                  </a:lnTo>
                  <a:lnTo>
                    <a:pt x="4921" y="77"/>
                  </a:lnTo>
                  <a:lnTo>
                    <a:pt x="4905" y="66"/>
                  </a:lnTo>
                  <a:lnTo>
                    <a:pt x="4889" y="56"/>
                  </a:lnTo>
                  <a:lnTo>
                    <a:pt x="4872" y="47"/>
                  </a:lnTo>
                  <a:lnTo>
                    <a:pt x="4855" y="39"/>
                  </a:lnTo>
                  <a:lnTo>
                    <a:pt x="4839" y="31"/>
                  </a:lnTo>
                  <a:lnTo>
                    <a:pt x="4820" y="24"/>
                  </a:lnTo>
                  <a:lnTo>
                    <a:pt x="4802" y="18"/>
                  </a:lnTo>
                  <a:lnTo>
                    <a:pt x="4784" y="11"/>
                  </a:lnTo>
                  <a:lnTo>
                    <a:pt x="4765" y="8"/>
                  </a:lnTo>
                  <a:lnTo>
                    <a:pt x="4746" y="5"/>
                  </a:lnTo>
                  <a:lnTo>
                    <a:pt x="4725" y="2"/>
                  </a:lnTo>
                  <a:lnTo>
                    <a:pt x="4706" y="0"/>
                  </a:lnTo>
                  <a:lnTo>
                    <a:pt x="4686" y="0"/>
                  </a:lnTo>
                  <a:lnTo>
                    <a:pt x="391" y="0"/>
                  </a:lnTo>
                </a:path>
              </a:pathLst>
            </a:custGeom>
            <a:solidFill>
              <a:srgbClr val="B2B2B2"/>
            </a:solidFill>
            <a:ln w="7938">
              <a:solidFill>
                <a:srgbClr val="4F177F"/>
              </a:solidFill>
              <a:round/>
              <a:headEnd/>
              <a:tailEnd/>
            </a:ln>
          </p:spPr>
          <p:txBody>
            <a:bodyPr/>
            <a:lstStyle/>
            <a:p>
              <a:endParaRPr lang="en-US"/>
            </a:p>
          </p:txBody>
        </p:sp>
        <p:sp>
          <p:nvSpPr>
            <p:cNvPr id="296967" name="Freeform 7"/>
            <p:cNvSpPr>
              <a:spLocks/>
            </p:cNvSpPr>
            <p:nvPr/>
          </p:nvSpPr>
          <p:spPr bwMode="auto">
            <a:xfrm>
              <a:off x="5171" y="1071"/>
              <a:ext cx="318" cy="2831"/>
            </a:xfrm>
            <a:custGeom>
              <a:avLst/>
              <a:gdLst>
                <a:gd name="T0" fmla="*/ 22 w 667"/>
                <a:gd name="T1" fmla="*/ 0 h 5662"/>
                <a:gd name="T2" fmla="*/ 18 w 667"/>
                <a:gd name="T3" fmla="*/ 1 h 5662"/>
                <a:gd name="T4" fmla="*/ 13 w 667"/>
                <a:gd name="T5" fmla="*/ 3 h 5662"/>
                <a:gd name="T6" fmla="*/ 9 w 667"/>
                <a:gd name="T7" fmla="*/ 6 h 5662"/>
                <a:gd name="T8" fmla="*/ 5 w 667"/>
                <a:gd name="T9" fmla="*/ 10 h 5662"/>
                <a:gd name="T10" fmla="*/ 3 w 667"/>
                <a:gd name="T11" fmla="*/ 14 h 5662"/>
                <a:gd name="T12" fmla="*/ 1 w 667"/>
                <a:gd name="T13" fmla="*/ 20 h 5662"/>
                <a:gd name="T14" fmla="*/ 0 w 667"/>
                <a:gd name="T15" fmla="*/ 25 h 5662"/>
                <a:gd name="T16" fmla="*/ 0 w 667"/>
                <a:gd name="T17" fmla="*/ 1388 h 5662"/>
                <a:gd name="T18" fmla="*/ 0 w 667"/>
                <a:gd name="T19" fmla="*/ 1393 h 5662"/>
                <a:gd name="T20" fmla="*/ 2 w 667"/>
                <a:gd name="T21" fmla="*/ 1399 h 5662"/>
                <a:gd name="T22" fmla="*/ 4 w 667"/>
                <a:gd name="T23" fmla="*/ 1403 h 5662"/>
                <a:gd name="T24" fmla="*/ 7 w 667"/>
                <a:gd name="T25" fmla="*/ 1407 h 5662"/>
                <a:gd name="T26" fmla="*/ 11 w 667"/>
                <a:gd name="T27" fmla="*/ 1411 h 5662"/>
                <a:gd name="T28" fmla="*/ 15 w 667"/>
                <a:gd name="T29" fmla="*/ 1413 h 5662"/>
                <a:gd name="T30" fmla="*/ 20 w 667"/>
                <a:gd name="T31" fmla="*/ 1415 h 5662"/>
                <a:gd name="T32" fmla="*/ 25 w 667"/>
                <a:gd name="T33" fmla="*/ 1416 h 5662"/>
                <a:gd name="T34" fmla="*/ 129 w 667"/>
                <a:gd name="T35" fmla="*/ 1415 h 5662"/>
                <a:gd name="T36" fmla="*/ 134 w 667"/>
                <a:gd name="T37" fmla="*/ 1414 h 5662"/>
                <a:gd name="T38" fmla="*/ 139 w 667"/>
                <a:gd name="T39" fmla="*/ 1412 h 5662"/>
                <a:gd name="T40" fmla="*/ 143 w 667"/>
                <a:gd name="T41" fmla="*/ 1409 h 5662"/>
                <a:gd name="T42" fmla="*/ 146 w 667"/>
                <a:gd name="T43" fmla="*/ 1405 h 5662"/>
                <a:gd name="T44" fmla="*/ 149 w 667"/>
                <a:gd name="T45" fmla="*/ 1401 h 5662"/>
                <a:gd name="T46" fmla="*/ 151 w 667"/>
                <a:gd name="T47" fmla="*/ 1396 h 5662"/>
                <a:gd name="T48" fmla="*/ 152 w 667"/>
                <a:gd name="T49" fmla="*/ 1391 h 5662"/>
                <a:gd name="T50" fmla="*/ 152 w 667"/>
                <a:gd name="T51" fmla="*/ 27 h 5662"/>
                <a:gd name="T52" fmla="*/ 152 w 667"/>
                <a:gd name="T53" fmla="*/ 22 h 5662"/>
                <a:gd name="T54" fmla="*/ 150 w 667"/>
                <a:gd name="T55" fmla="*/ 17 h 5662"/>
                <a:gd name="T56" fmla="*/ 147 w 667"/>
                <a:gd name="T57" fmla="*/ 12 h 5662"/>
                <a:gd name="T58" fmla="*/ 144 w 667"/>
                <a:gd name="T59" fmla="*/ 8 h 5662"/>
                <a:gd name="T60" fmla="*/ 141 w 667"/>
                <a:gd name="T61" fmla="*/ 5 h 5662"/>
                <a:gd name="T62" fmla="*/ 136 w 667"/>
                <a:gd name="T63" fmla="*/ 2 h 5662"/>
                <a:gd name="T64" fmla="*/ 132 w 667"/>
                <a:gd name="T65" fmla="*/ 1 h 5662"/>
                <a:gd name="T66" fmla="*/ 127 w 667"/>
                <a:gd name="T67" fmla="*/ 0 h 56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7"/>
                <a:gd name="T103" fmla="*/ 0 h 5662"/>
                <a:gd name="T104" fmla="*/ 667 w 667"/>
                <a:gd name="T105" fmla="*/ 5662 h 56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7" h="5662">
                  <a:moveTo>
                    <a:pt x="110" y="0"/>
                  </a:moveTo>
                  <a:lnTo>
                    <a:pt x="99" y="0"/>
                  </a:lnTo>
                  <a:lnTo>
                    <a:pt x="88" y="1"/>
                  </a:lnTo>
                  <a:lnTo>
                    <a:pt x="77" y="4"/>
                  </a:lnTo>
                  <a:lnTo>
                    <a:pt x="67" y="8"/>
                  </a:lnTo>
                  <a:lnTo>
                    <a:pt x="58" y="12"/>
                  </a:lnTo>
                  <a:lnTo>
                    <a:pt x="48" y="17"/>
                  </a:lnTo>
                  <a:lnTo>
                    <a:pt x="40" y="24"/>
                  </a:lnTo>
                  <a:lnTo>
                    <a:pt x="32" y="32"/>
                  </a:lnTo>
                  <a:lnTo>
                    <a:pt x="24" y="40"/>
                  </a:lnTo>
                  <a:lnTo>
                    <a:pt x="17" y="48"/>
                  </a:lnTo>
                  <a:lnTo>
                    <a:pt x="13" y="57"/>
                  </a:lnTo>
                  <a:lnTo>
                    <a:pt x="8" y="67"/>
                  </a:lnTo>
                  <a:lnTo>
                    <a:pt x="5" y="77"/>
                  </a:lnTo>
                  <a:lnTo>
                    <a:pt x="1" y="88"/>
                  </a:lnTo>
                  <a:lnTo>
                    <a:pt x="0" y="99"/>
                  </a:lnTo>
                  <a:lnTo>
                    <a:pt x="0" y="110"/>
                  </a:lnTo>
                  <a:lnTo>
                    <a:pt x="0" y="5549"/>
                  </a:lnTo>
                  <a:lnTo>
                    <a:pt x="0" y="5561"/>
                  </a:lnTo>
                  <a:lnTo>
                    <a:pt x="1" y="5572"/>
                  </a:lnTo>
                  <a:lnTo>
                    <a:pt x="5" y="5583"/>
                  </a:lnTo>
                  <a:lnTo>
                    <a:pt x="8" y="5593"/>
                  </a:lnTo>
                  <a:lnTo>
                    <a:pt x="13" y="5602"/>
                  </a:lnTo>
                  <a:lnTo>
                    <a:pt x="17" y="5612"/>
                  </a:lnTo>
                  <a:lnTo>
                    <a:pt x="24" y="5620"/>
                  </a:lnTo>
                  <a:lnTo>
                    <a:pt x="32" y="5628"/>
                  </a:lnTo>
                  <a:lnTo>
                    <a:pt x="40" y="5636"/>
                  </a:lnTo>
                  <a:lnTo>
                    <a:pt x="48" y="5642"/>
                  </a:lnTo>
                  <a:lnTo>
                    <a:pt x="58" y="5647"/>
                  </a:lnTo>
                  <a:lnTo>
                    <a:pt x="67" y="5652"/>
                  </a:lnTo>
                  <a:lnTo>
                    <a:pt x="77" y="5655"/>
                  </a:lnTo>
                  <a:lnTo>
                    <a:pt x="88" y="5659"/>
                  </a:lnTo>
                  <a:lnTo>
                    <a:pt x="99" y="5660"/>
                  </a:lnTo>
                  <a:lnTo>
                    <a:pt x="110" y="5662"/>
                  </a:lnTo>
                  <a:lnTo>
                    <a:pt x="557" y="5662"/>
                  </a:lnTo>
                  <a:lnTo>
                    <a:pt x="568" y="5660"/>
                  </a:lnTo>
                  <a:lnTo>
                    <a:pt x="579" y="5659"/>
                  </a:lnTo>
                  <a:lnTo>
                    <a:pt x="589" y="5655"/>
                  </a:lnTo>
                  <a:lnTo>
                    <a:pt x="600" y="5652"/>
                  </a:lnTo>
                  <a:lnTo>
                    <a:pt x="610" y="5647"/>
                  </a:lnTo>
                  <a:lnTo>
                    <a:pt x="618" y="5642"/>
                  </a:lnTo>
                  <a:lnTo>
                    <a:pt x="627" y="5636"/>
                  </a:lnTo>
                  <a:lnTo>
                    <a:pt x="635" y="5628"/>
                  </a:lnTo>
                  <a:lnTo>
                    <a:pt x="642" y="5620"/>
                  </a:lnTo>
                  <a:lnTo>
                    <a:pt x="648" y="5612"/>
                  </a:lnTo>
                  <a:lnTo>
                    <a:pt x="655" y="5602"/>
                  </a:lnTo>
                  <a:lnTo>
                    <a:pt x="659" y="5593"/>
                  </a:lnTo>
                  <a:lnTo>
                    <a:pt x="663" y="5583"/>
                  </a:lnTo>
                  <a:lnTo>
                    <a:pt x="666" y="5572"/>
                  </a:lnTo>
                  <a:lnTo>
                    <a:pt x="667" y="5561"/>
                  </a:lnTo>
                  <a:lnTo>
                    <a:pt x="667" y="5549"/>
                  </a:lnTo>
                  <a:lnTo>
                    <a:pt x="667" y="110"/>
                  </a:lnTo>
                  <a:lnTo>
                    <a:pt x="667" y="99"/>
                  </a:lnTo>
                  <a:lnTo>
                    <a:pt x="666" y="88"/>
                  </a:lnTo>
                  <a:lnTo>
                    <a:pt x="663" y="77"/>
                  </a:lnTo>
                  <a:lnTo>
                    <a:pt x="659" y="67"/>
                  </a:lnTo>
                  <a:lnTo>
                    <a:pt x="655" y="57"/>
                  </a:lnTo>
                  <a:lnTo>
                    <a:pt x="648" y="48"/>
                  </a:lnTo>
                  <a:lnTo>
                    <a:pt x="642" y="40"/>
                  </a:lnTo>
                  <a:lnTo>
                    <a:pt x="635" y="32"/>
                  </a:lnTo>
                  <a:lnTo>
                    <a:pt x="627" y="24"/>
                  </a:lnTo>
                  <a:lnTo>
                    <a:pt x="618" y="17"/>
                  </a:lnTo>
                  <a:lnTo>
                    <a:pt x="610" y="12"/>
                  </a:lnTo>
                  <a:lnTo>
                    <a:pt x="600" y="8"/>
                  </a:lnTo>
                  <a:lnTo>
                    <a:pt x="589" y="4"/>
                  </a:lnTo>
                  <a:lnTo>
                    <a:pt x="579" y="1"/>
                  </a:lnTo>
                  <a:lnTo>
                    <a:pt x="568" y="0"/>
                  </a:lnTo>
                  <a:lnTo>
                    <a:pt x="557" y="0"/>
                  </a:lnTo>
                  <a:lnTo>
                    <a:pt x="110" y="0"/>
                  </a:lnTo>
                  <a:close/>
                </a:path>
              </a:pathLst>
            </a:custGeom>
            <a:solidFill>
              <a:srgbClr val="FFFFFF"/>
            </a:solidFill>
            <a:ln w="9525">
              <a:noFill/>
              <a:round/>
              <a:headEnd/>
              <a:tailEnd/>
            </a:ln>
          </p:spPr>
          <p:txBody>
            <a:bodyPr/>
            <a:lstStyle/>
            <a:p>
              <a:endParaRPr lang="en-US"/>
            </a:p>
          </p:txBody>
        </p:sp>
        <p:sp>
          <p:nvSpPr>
            <p:cNvPr id="296968" name="Freeform 8"/>
            <p:cNvSpPr>
              <a:spLocks/>
            </p:cNvSpPr>
            <p:nvPr/>
          </p:nvSpPr>
          <p:spPr bwMode="auto">
            <a:xfrm>
              <a:off x="5349" y="1071"/>
              <a:ext cx="319" cy="2831"/>
            </a:xfrm>
            <a:custGeom>
              <a:avLst/>
              <a:gdLst>
                <a:gd name="T0" fmla="*/ 22 w 667"/>
                <a:gd name="T1" fmla="*/ 0 h 5662"/>
                <a:gd name="T2" fmla="*/ 18 w 667"/>
                <a:gd name="T3" fmla="*/ 1 h 5662"/>
                <a:gd name="T4" fmla="*/ 13 w 667"/>
                <a:gd name="T5" fmla="*/ 3 h 5662"/>
                <a:gd name="T6" fmla="*/ 9 w 667"/>
                <a:gd name="T7" fmla="*/ 6 h 5662"/>
                <a:gd name="T8" fmla="*/ 5 w 667"/>
                <a:gd name="T9" fmla="*/ 10 h 5662"/>
                <a:gd name="T10" fmla="*/ 3 w 667"/>
                <a:gd name="T11" fmla="*/ 14 h 5662"/>
                <a:gd name="T12" fmla="*/ 1 w 667"/>
                <a:gd name="T13" fmla="*/ 20 h 5662"/>
                <a:gd name="T14" fmla="*/ 0 w 667"/>
                <a:gd name="T15" fmla="*/ 25 h 5662"/>
                <a:gd name="T16" fmla="*/ 0 w 667"/>
                <a:gd name="T17" fmla="*/ 1388 h 5662"/>
                <a:gd name="T18" fmla="*/ 0 w 667"/>
                <a:gd name="T19" fmla="*/ 1393 h 5662"/>
                <a:gd name="T20" fmla="*/ 2 w 667"/>
                <a:gd name="T21" fmla="*/ 1399 h 5662"/>
                <a:gd name="T22" fmla="*/ 4 w 667"/>
                <a:gd name="T23" fmla="*/ 1403 h 5662"/>
                <a:gd name="T24" fmla="*/ 7 w 667"/>
                <a:gd name="T25" fmla="*/ 1407 h 5662"/>
                <a:gd name="T26" fmla="*/ 11 w 667"/>
                <a:gd name="T27" fmla="*/ 1411 h 5662"/>
                <a:gd name="T28" fmla="*/ 15 w 667"/>
                <a:gd name="T29" fmla="*/ 1413 h 5662"/>
                <a:gd name="T30" fmla="*/ 20 w 667"/>
                <a:gd name="T31" fmla="*/ 1415 h 5662"/>
                <a:gd name="T32" fmla="*/ 25 w 667"/>
                <a:gd name="T33" fmla="*/ 1416 h 5662"/>
                <a:gd name="T34" fmla="*/ 130 w 667"/>
                <a:gd name="T35" fmla="*/ 1415 h 5662"/>
                <a:gd name="T36" fmla="*/ 135 w 667"/>
                <a:gd name="T37" fmla="*/ 1414 h 5662"/>
                <a:gd name="T38" fmla="*/ 140 w 667"/>
                <a:gd name="T39" fmla="*/ 1412 h 5662"/>
                <a:gd name="T40" fmla="*/ 143 w 667"/>
                <a:gd name="T41" fmla="*/ 1409 h 5662"/>
                <a:gd name="T42" fmla="*/ 147 w 667"/>
                <a:gd name="T43" fmla="*/ 1405 h 5662"/>
                <a:gd name="T44" fmla="*/ 150 w 667"/>
                <a:gd name="T45" fmla="*/ 1401 h 5662"/>
                <a:gd name="T46" fmla="*/ 152 w 667"/>
                <a:gd name="T47" fmla="*/ 1396 h 5662"/>
                <a:gd name="T48" fmla="*/ 153 w 667"/>
                <a:gd name="T49" fmla="*/ 1391 h 5662"/>
                <a:gd name="T50" fmla="*/ 153 w 667"/>
                <a:gd name="T51" fmla="*/ 27 h 5662"/>
                <a:gd name="T52" fmla="*/ 153 w 667"/>
                <a:gd name="T53" fmla="*/ 22 h 5662"/>
                <a:gd name="T54" fmla="*/ 151 w 667"/>
                <a:gd name="T55" fmla="*/ 17 h 5662"/>
                <a:gd name="T56" fmla="*/ 148 w 667"/>
                <a:gd name="T57" fmla="*/ 12 h 5662"/>
                <a:gd name="T58" fmla="*/ 145 w 667"/>
                <a:gd name="T59" fmla="*/ 8 h 5662"/>
                <a:gd name="T60" fmla="*/ 142 w 667"/>
                <a:gd name="T61" fmla="*/ 5 h 5662"/>
                <a:gd name="T62" fmla="*/ 137 w 667"/>
                <a:gd name="T63" fmla="*/ 2 h 5662"/>
                <a:gd name="T64" fmla="*/ 132 w 667"/>
                <a:gd name="T65" fmla="*/ 1 h 5662"/>
                <a:gd name="T66" fmla="*/ 127 w 667"/>
                <a:gd name="T67" fmla="*/ 0 h 56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7"/>
                <a:gd name="T103" fmla="*/ 0 h 5662"/>
                <a:gd name="T104" fmla="*/ 667 w 667"/>
                <a:gd name="T105" fmla="*/ 5662 h 56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7" h="5662">
                  <a:moveTo>
                    <a:pt x="110" y="0"/>
                  </a:moveTo>
                  <a:lnTo>
                    <a:pt x="99" y="0"/>
                  </a:lnTo>
                  <a:lnTo>
                    <a:pt x="88" y="1"/>
                  </a:lnTo>
                  <a:lnTo>
                    <a:pt x="77" y="4"/>
                  </a:lnTo>
                  <a:lnTo>
                    <a:pt x="67" y="8"/>
                  </a:lnTo>
                  <a:lnTo>
                    <a:pt x="58" y="12"/>
                  </a:lnTo>
                  <a:lnTo>
                    <a:pt x="48" y="17"/>
                  </a:lnTo>
                  <a:lnTo>
                    <a:pt x="40" y="24"/>
                  </a:lnTo>
                  <a:lnTo>
                    <a:pt x="32" y="32"/>
                  </a:lnTo>
                  <a:lnTo>
                    <a:pt x="24" y="40"/>
                  </a:lnTo>
                  <a:lnTo>
                    <a:pt x="17" y="48"/>
                  </a:lnTo>
                  <a:lnTo>
                    <a:pt x="13" y="57"/>
                  </a:lnTo>
                  <a:lnTo>
                    <a:pt x="8" y="67"/>
                  </a:lnTo>
                  <a:lnTo>
                    <a:pt x="5" y="77"/>
                  </a:lnTo>
                  <a:lnTo>
                    <a:pt x="1" y="88"/>
                  </a:lnTo>
                  <a:lnTo>
                    <a:pt x="0" y="99"/>
                  </a:lnTo>
                  <a:lnTo>
                    <a:pt x="0" y="110"/>
                  </a:lnTo>
                  <a:lnTo>
                    <a:pt x="0" y="5549"/>
                  </a:lnTo>
                  <a:lnTo>
                    <a:pt x="0" y="5561"/>
                  </a:lnTo>
                  <a:lnTo>
                    <a:pt x="1" y="5572"/>
                  </a:lnTo>
                  <a:lnTo>
                    <a:pt x="5" y="5583"/>
                  </a:lnTo>
                  <a:lnTo>
                    <a:pt x="8" y="5593"/>
                  </a:lnTo>
                  <a:lnTo>
                    <a:pt x="13" y="5602"/>
                  </a:lnTo>
                  <a:lnTo>
                    <a:pt x="17" y="5612"/>
                  </a:lnTo>
                  <a:lnTo>
                    <a:pt x="24" y="5620"/>
                  </a:lnTo>
                  <a:lnTo>
                    <a:pt x="32" y="5628"/>
                  </a:lnTo>
                  <a:lnTo>
                    <a:pt x="40" y="5636"/>
                  </a:lnTo>
                  <a:lnTo>
                    <a:pt x="48" y="5642"/>
                  </a:lnTo>
                  <a:lnTo>
                    <a:pt x="58" y="5647"/>
                  </a:lnTo>
                  <a:lnTo>
                    <a:pt x="67" y="5652"/>
                  </a:lnTo>
                  <a:lnTo>
                    <a:pt x="77" y="5655"/>
                  </a:lnTo>
                  <a:lnTo>
                    <a:pt x="88" y="5659"/>
                  </a:lnTo>
                  <a:lnTo>
                    <a:pt x="99" y="5660"/>
                  </a:lnTo>
                  <a:lnTo>
                    <a:pt x="110" y="5662"/>
                  </a:lnTo>
                  <a:lnTo>
                    <a:pt x="557" y="5662"/>
                  </a:lnTo>
                  <a:lnTo>
                    <a:pt x="568" y="5660"/>
                  </a:lnTo>
                  <a:lnTo>
                    <a:pt x="579" y="5659"/>
                  </a:lnTo>
                  <a:lnTo>
                    <a:pt x="589" y="5655"/>
                  </a:lnTo>
                  <a:lnTo>
                    <a:pt x="600" y="5652"/>
                  </a:lnTo>
                  <a:lnTo>
                    <a:pt x="610" y="5647"/>
                  </a:lnTo>
                  <a:lnTo>
                    <a:pt x="618" y="5642"/>
                  </a:lnTo>
                  <a:lnTo>
                    <a:pt x="627" y="5636"/>
                  </a:lnTo>
                  <a:lnTo>
                    <a:pt x="635" y="5628"/>
                  </a:lnTo>
                  <a:lnTo>
                    <a:pt x="642" y="5620"/>
                  </a:lnTo>
                  <a:lnTo>
                    <a:pt x="648" y="5612"/>
                  </a:lnTo>
                  <a:lnTo>
                    <a:pt x="655" y="5602"/>
                  </a:lnTo>
                  <a:lnTo>
                    <a:pt x="659" y="5593"/>
                  </a:lnTo>
                  <a:lnTo>
                    <a:pt x="663" y="5583"/>
                  </a:lnTo>
                  <a:lnTo>
                    <a:pt x="666" y="5572"/>
                  </a:lnTo>
                  <a:lnTo>
                    <a:pt x="667" y="5561"/>
                  </a:lnTo>
                  <a:lnTo>
                    <a:pt x="667" y="5549"/>
                  </a:lnTo>
                  <a:lnTo>
                    <a:pt x="667" y="110"/>
                  </a:lnTo>
                  <a:lnTo>
                    <a:pt x="667" y="99"/>
                  </a:lnTo>
                  <a:lnTo>
                    <a:pt x="666" y="88"/>
                  </a:lnTo>
                  <a:lnTo>
                    <a:pt x="663" y="77"/>
                  </a:lnTo>
                  <a:lnTo>
                    <a:pt x="659" y="67"/>
                  </a:lnTo>
                  <a:lnTo>
                    <a:pt x="655" y="57"/>
                  </a:lnTo>
                  <a:lnTo>
                    <a:pt x="648" y="48"/>
                  </a:lnTo>
                  <a:lnTo>
                    <a:pt x="642" y="40"/>
                  </a:lnTo>
                  <a:lnTo>
                    <a:pt x="635" y="32"/>
                  </a:lnTo>
                  <a:lnTo>
                    <a:pt x="627" y="24"/>
                  </a:lnTo>
                  <a:lnTo>
                    <a:pt x="618" y="17"/>
                  </a:lnTo>
                  <a:lnTo>
                    <a:pt x="610" y="12"/>
                  </a:lnTo>
                  <a:lnTo>
                    <a:pt x="600" y="8"/>
                  </a:lnTo>
                  <a:lnTo>
                    <a:pt x="589" y="4"/>
                  </a:lnTo>
                  <a:lnTo>
                    <a:pt x="579" y="1"/>
                  </a:lnTo>
                  <a:lnTo>
                    <a:pt x="568" y="0"/>
                  </a:lnTo>
                  <a:lnTo>
                    <a:pt x="557" y="0"/>
                  </a:lnTo>
                  <a:lnTo>
                    <a:pt x="110" y="0"/>
                  </a:lnTo>
                </a:path>
              </a:pathLst>
            </a:custGeom>
            <a:noFill/>
            <a:ln w="7938">
              <a:solidFill>
                <a:srgbClr val="4F177F"/>
              </a:solidFill>
              <a:round/>
              <a:headEnd/>
              <a:tailEnd/>
            </a:ln>
          </p:spPr>
          <p:txBody>
            <a:bodyPr/>
            <a:lstStyle/>
            <a:p>
              <a:endParaRPr lang="en-US"/>
            </a:p>
          </p:txBody>
        </p:sp>
        <p:sp>
          <p:nvSpPr>
            <p:cNvPr id="296969" name="Rectangle 9"/>
            <p:cNvSpPr>
              <a:spLocks noChangeArrowheads="1"/>
            </p:cNvSpPr>
            <p:nvPr/>
          </p:nvSpPr>
          <p:spPr bwMode="auto">
            <a:xfrm rot="5400000">
              <a:off x="5087" y="2363"/>
              <a:ext cx="800" cy="125"/>
            </a:xfrm>
            <a:prstGeom prst="rect">
              <a:avLst/>
            </a:prstGeom>
            <a:noFill/>
            <a:ln w="9525">
              <a:noFill/>
              <a:miter lim="800000"/>
              <a:headEnd/>
              <a:tailEnd/>
            </a:ln>
          </p:spPr>
          <p:txBody>
            <a:bodyPr wrap="none" lIns="0" tIns="0" rIns="0" bIns="0">
              <a:spAutoFit/>
            </a:bodyPr>
            <a:lstStyle/>
            <a:p>
              <a:r>
                <a:rPr lang="en-GB" sz="1300" b="1">
                  <a:solidFill>
                    <a:srgbClr val="4F177F"/>
                  </a:solidFill>
                  <a:latin typeface="Calibri" pitchFamily="34" charset="0"/>
                </a:rPr>
                <a:t>Other IP Networks</a:t>
              </a:r>
              <a:endParaRPr lang="en-GB" sz="1800">
                <a:latin typeface="Calibri" pitchFamily="34" charset="0"/>
              </a:endParaRPr>
            </a:p>
          </p:txBody>
        </p:sp>
        <p:sp>
          <p:nvSpPr>
            <p:cNvPr id="296970" name="Freeform 10"/>
            <p:cNvSpPr>
              <a:spLocks/>
            </p:cNvSpPr>
            <p:nvPr/>
          </p:nvSpPr>
          <p:spPr bwMode="auto">
            <a:xfrm>
              <a:off x="1380" y="3517"/>
              <a:ext cx="3056" cy="428"/>
            </a:xfrm>
            <a:custGeom>
              <a:avLst/>
              <a:gdLst>
                <a:gd name="T0" fmla="*/ 29 w 6402"/>
                <a:gd name="T1" fmla="*/ 1 h 856"/>
                <a:gd name="T2" fmla="*/ 22 w 6402"/>
                <a:gd name="T3" fmla="*/ 2 h 856"/>
                <a:gd name="T4" fmla="*/ 17 w 6402"/>
                <a:gd name="T5" fmla="*/ 5 h 856"/>
                <a:gd name="T6" fmla="*/ 11 w 6402"/>
                <a:gd name="T7" fmla="*/ 9 h 856"/>
                <a:gd name="T8" fmla="*/ 7 w 6402"/>
                <a:gd name="T9" fmla="*/ 13 h 856"/>
                <a:gd name="T10" fmla="*/ 4 w 6402"/>
                <a:gd name="T11" fmla="*/ 19 h 856"/>
                <a:gd name="T12" fmla="*/ 1 w 6402"/>
                <a:gd name="T13" fmla="*/ 26 h 856"/>
                <a:gd name="T14" fmla="*/ 0 w 6402"/>
                <a:gd name="T15" fmla="*/ 32 h 856"/>
                <a:gd name="T16" fmla="*/ 0 w 6402"/>
                <a:gd name="T17" fmla="*/ 179 h 856"/>
                <a:gd name="T18" fmla="*/ 0 w 6402"/>
                <a:gd name="T19" fmla="*/ 186 h 856"/>
                <a:gd name="T20" fmla="*/ 2 w 6402"/>
                <a:gd name="T21" fmla="*/ 192 h 856"/>
                <a:gd name="T22" fmla="*/ 5 w 6402"/>
                <a:gd name="T23" fmla="*/ 198 h 856"/>
                <a:gd name="T24" fmla="*/ 10 w 6402"/>
                <a:gd name="T25" fmla="*/ 204 h 856"/>
                <a:gd name="T26" fmla="*/ 14 w 6402"/>
                <a:gd name="T27" fmla="*/ 208 h 856"/>
                <a:gd name="T28" fmla="*/ 20 w 6402"/>
                <a:gd name="T29" fmla="*/ 212 h 856"/>
                <a:gd name="T30" fmla="*/ 26 w 6402"/>
                <a:gd name="T31" fmla="*/ 214 h 856"/>
                <a:gd name="T32" fmla="*/ 32 w 6402"/>
                <a:gd name="T33" fmla="*/ 214 h 856"/>
                <a:gd name="T34" fmla="*/ 1430 w 6402"/>
                <a:gd name="T35" fmla="*/ 214 h 856"/>
                <a:gd name="T36" fmla="*/ 1436 w 6402"/>
                <a:gd name="T37" fmla="*/ 213 h 856"/>
                <a:gd name="T38" fmla="*/ 1442 w 6402"/>
                <a:gd name="T39" fmla="*/ 210 h 856"/>
                <a:gd name="T40" fmla="*/ 1447 w 6402"/>
                <a:gd name="T41" fmla="*/ 206 h 856"/>
                <a:gd name="T42" fmla="*/ 1452 w 6402"/>
                <a:gd name="T43" fmla="*/ 201 h 856"/>
                <a:gd name="T44" fmla="*/ 1455 w 6402"/>
                <a:gd name="T45" fmla="*/ 196 h 856"/>
                <a:gd name="T46" fmla="*/ 1457 w 6402"/>
                <a:gd name="T47" fmla="*/ 189 h 856"/>
                <a:gd name="T48" fmla="*/ 1459 w 6402"/>
                <a:gd name="T49" fmla="*/ 182 h 856"/>
                <a:gd name="T50" fmla="*/ 1459 w 6402"/>
                <a:gd name="T51" fmla="*/ 36 h 856"/>
                <a:gd name="T52" fmla="*/ 1458 w 6402"/>
                <a:gd name="T53" fmla="*/ 28 h 856"/>
                <a:gd name="T54" fmla="*/ 1456 w 6402"/>
                <a:gd name="T55" fmla="*/ 22 h 856"/>
                <a:gd name="T56" fmla="*/ 1454 w 6402"/>
                <a:gd name="T57" fmla="*/ 16 h 856"/>
                <a:gd name="T58" fmla="*/ 1449 w 6402"/>
                <a:gd name="T59" fmla="*/ 11 h 856"/>
                <a:gd name="T60" fmla="*/ 1444 w 6402"/>
                <a:gd name="T61" fmla="*/ 6 h 856"/>
                <a:gd name="T62" fmla="*/ 1439 w 6402"/>
                <a:gd name="T63" fmla="*/ 3 h 856"/>
                <a:gd name="T64" fmla="*/ 1433 w 6402"/>
                <a:gd name="T65" fmla="*/ 1 h 856"/>
                <a:gd name="T66" fmla="*/ 1427 w 6402"/>
                <a:gd name="T67" fmla="*/ 0 h 8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02"/>
                <a:gd name="T103" fmla="*/ 0 h 856"/>
                <a:gd name="T104" fmla="*/ 6402 w 6402"/>
                <a:gd name="T105" fmla="*/ 856 h 8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02" h="856">
                  <a:moveTo>
                    <a:pt x="143" y="0"/>
                  </a:moveTo>
                  <a:lnTo>
                    <a:pt x="127" y="1"/>
                  </a:lnTo>
                  <a:lnTo>
                    <a:pt x="114" y="3"/>
                  </a:lnTo>
                  <a:lnTo>
                    <a:pt x="99" y="6"/>
                  </a:lnTo>
                  <a:lnTo>
                    <a:pt x="86" y="11"/>
                  </a:lnTo>
                  <a:lnTo>
                    <a:pt x="74" y="18"/>
                  </a:lnTo>
                  <a:lnTo>
                    <a:pt x="62" y="24"/>
                  </a:lnTo>
                  <a:lnTo>
                    <a:pt x="51" y="34"/>
                  </a:lnTo>
                  <a:lnTo>
                    <a:pt x="42" y="42"/>
                  </a:lnTo>
                  <a:lnTo>
                    <a:pt x="32" y="53"/>
                  </a:lnTo>
                  <a:lnTo>
                    <a:pt x="24" y="63"/>
                  </a:lnTo>
                  <a:lnTo>
                    <a:pt x="16" y="75"/>
                  </a:lnTo>
                  <a:lnTo>
                    <a:pt x="11" y="87"/>
                  </a:lnTo>
                  <a:lnTo>
                    <a:pt x="6" y="101"/>
                  </a:lnTo>
                  <a:lnTo>
                    <a:pt x="3" y="114"/>
                  </a:lnTo>
                  <a:lnTo>
                    <a:pt x="0" y="128"/>
                  </a:lnTo>
                  <a:lnTo>
                    <a:pt x="0" y="143"/>
                  </a:lnTo>
                  <a:lnTo>
                    <a:pt x="0" y="713"/>
                  </a:lnTo>
                  <a:lnTo>
                    <a:pt x="0" y="728"/>
                  </a:lnTo>
                  <a:lnTo>
                    <a:pt x="3" y="742"/>
                  </a:lnTo>
                  <a:lnTo>
                    <a:pt x="6" y="755"/>
                  </a:lnTo>
                  <a:lnTo>
                    <a:pt x="11" y="768"/>
                  </a:lnTo>
                  <a:lnTo>
                    <a:pt x="16" y="781"/>
                  </a:lnTo>
                  <a:lnTo>
                    <a:pt x="24" y="792"/>
                  </a:lnTo>
                  <a:lnTo>
                    <a:pt x="32" y="803"/>
                  </a:lnTo>
                  <a:lnTo>
                    <a:pt x="42" y="815"/>
                  </a:lnTo>
                  <a:lnTo>
                    <a:pt x="51" y="823"/>
                  </a:lnTo>
                  <a:lnTo>
                    <a:pt x="62" y="831"/>
                  </a:lnTo>
                  <a:lnTo>
                    <a:pt x="74" y="839"/>
                  </a:lnTo>
                  <a:lnTo>
                    <a:pt x="86" y="845"/>
                  </a:lnTo>
                  <a:lnTo>
                    <a:pt x="99" y="850"/>
                  </a:lnTo>
                  <a:lnTo>
                    <a:pt x="114" y="853"/>
                  </a:lnTo>
                  <a:lnTo>
                    <a:pt x="127" y="855"/>
                  </a:lnTo>
                  <a:lnTo>
                    <a:pt x="143" y="856"/>
                  </a:lnTo>
                  <a:lnTo>
                    <a:pt x="6261" y="856"/>
                  </a:lnTo>
                  <a:lnTo>
                    <a:pt x="6275" y="855"/>
                  </a:lnTo>
                  <a:lnTo>
                    <a:pt x="6288" y="853"/>
                  </a:lnTo>
                  <a:lnTo>
                    <a:pt x="6303" y="850"/>
                  </a:lnTo>
                  <a:lnTo>
                    <a:pt x="6315" y="845"/>
                  </a:lnTo>
                  <a:lnTo>
                    <a:pt x="6328" y="839"/>
                  </a:lnTo>
                  <a:lnTo>
                    <a:pt x="6339" y="831"/>
                  </a:lnTo>
                  <a:lnTo>
                    <a:pt x="6351" y="823"/>
                  </a:lnTo>
                  <a:lnTo>
                    <a:pt x="6360" y="815"/>
                  </a:lnTo>
                  <a:lnTo>
                    <a:pt x="6370" y="803"/>
                  </a:lnTo>
                  <a:lnTo>
                    <a:pt x="6378" y="792"/>
                  </a:lnTo>
                  <a:lnTo>
                    <a:pt x="6386" y="781"/>
                  </a:lnTo>
                  <a:lnTo>
                    <a:pt x="6391" y="768"/>
                  </a:lnTo>
                  <a:lnTo>
                    <a:pt x="6396" y="755"/>
                  </a:lnTo>
                  <a:lnTo>
                    <a:pt x="6399" y="742"/>
                  </a:lnTo>
                  <a:lnTo>
                    <a:pt x="6402" y="728"/>
                  </a:lnTo>
                  <a:lnTo>
                    <a:pt x="6402" y="713"/>
                  </a:lnTo>
                  <a:lnTo>
                    <a:pt x="6402" y="143"/>
                  </a:lnTo>
                  <a:lnTo>
                    <a:pt x="6402" y="128"/>
                  </a:lnTo>
                  <a:lnTo>
                    <a:pt x="6399" y="114"/>
                  </a:lnTo>
                  <a:lnTo>
                    <a:pt x="6396" y="101"/>
                  </a:lnTo>
                  <a:lnTo>
                    <a:pt x="6391" y="87"/>
                  </a:lnTo>
                  <a:lnTo>
                    <a:pt x="6386" y="75"/>
                  </a:lnTo>
                  <a:lnTo>
                    <a:pt x="6378" y="63"/>
                  </a:lnTo>
                  <a:lnTo>
                    <a:pt x="6370" y="53"/>
                  </a:lnTo>
                  <a:lnTo>
                    <a:pt x="6360" y="42"/>
                  </a:lnTo>
                  <a:lnTo>
                    <a:pt x="6351" y="34"/>
                  </a:lnTo>
                  <a:lnTo>
                    <a:pt x="6339" y="24"/>
                  </a:lnTo>
                  <a:lnTo>
                    <a:pt x="6328" y="18"/>
                  </a:lnTo>
                  <a:lnTo>
                    <a:pt x="6315" y="11"/>
                  </a:lnTo>
                  <a:lnTo>
                    <a:pt x="6303" y="6"/>
                  </a:lnTo>
                  <a:lnTo>
                    <a:pt x="6288" y="3"/>
                  </a:lnTo>
                  <a:lnTo>
                    <a:pt x="6275" y="1"/>
                  </a:lnTo>
                  <a:lnTo>
                    <a:pt x="6261" y="0"/>
                  </a:lnTo>
                  <a:lnTo>
                    <a:pt x="143" y="0"/>
                  </a:lnTo>
                  <a:close/>
                </a:path>
              </a:pathLst>
            </a:custGeom>
            <a:solidFill>
              <a:srgbClr val="FFFFFF"/>
            </a:solidFill>
            <a:ln w="9525">
              <a:noFill/>
              <a:round/>
              <a:headEnd/>
              <a:tailEnd/>
            </a:ln>
          </p:spPr>
          <p:txBody>
            <a:bodyPr/>
            <a:lstStyle/>
            <a:p>
              <a:endParaRPr lang="en-US"/>
            </a:p>
          </p:txBody>
        </p:sp>
        <p:sp>
          <p:nvSpPr>
            <p:cNvPr id="296971" name="Freeform 11"/>
            <p:cNvSpPr>
              <a:spLocks/>
            </p:cNvSpPr>
            <p:nvPr/>
          </p:nvSpPr>
          <p:spPr bwMode="auto">
            <a:xfrm>
              <a:off x="1380" y="3517"/>
              <a:ext cx="3056" cy="593"/>
            </a:xfrm>
            <a:custGeom>
              <a:avLst/>
              <a:gdLst>
                <a:gd name="T0" fmla="*/ 29 w 6402"/>
                <a:gd name="T1" fmla="*/ 1 h 856"/>
                <a:gd name="T2" fmla="*/ 22 w 6402"/>
                <a:gd name="T3" fmla="*/ 3 h 856"/>
                <a:gd name="T4" fmla="*/ 17 w 6402"/>
                <a:gd name="T5" fmla="*/ 8 h 856"/>
                <a:gd name="T6" fmla="*/ 11 w 6402"/>
                <a:gd name="T7" fmla="*/ 17 h 856"/>
                <a:gd name="T8" fmla="*/ 7 w 6402"/>
                <a:gd name="T9" fmla="*/ 26 h 856"/>
                <a:gd name="T10" fmla="*/ 4 w 6402"/>
                <a:gd name="T11" fmla="*/ 36 h 856"/>
                <a:gd name="T12" fmla="*/ 1 w 6402"/>
                <a:gd name="T13" fmla="*/ 48 h 856"/>
                <a:gd name="T14" fmla="*/ 0 w 6402"/>
                <a:gd name="T15" fmla="*/ 62 h 856"/>
                <a:gd name="T16" fmla="*/ 0 w 6402"/>
                <a:gd name="T17" fmla="*/ 342 h 856"/>
                <a:gd name="T18" fmla="*/ 0 w 6402"/>
                <a:gd name="T19" fmla="*/ 356 h 856"/>
                <a:gd name="T20" fmla="*/ 2 w 6402"/>
                <a:gd name="T21" fmla="*/ 369 h 856"/>
                <a:gd name="T22" fmla="*/ 5 w 6402"/>
                <a:gd name="T23" fmla="*/ 380 h 856"/>
                <a:gd name="T24" fmla="*/ 10 w 6402"/>
                <a:gd name="T25" fmla="*/ 391 h 856"/>
                <a:gd name="T26" fmla="*/ 14 w 6402"/>
                <a:gd name="T27" fmla="*/ 399 h 856"/>
                <a:gd name="T28" fmla="*/ 20 w 6402"/>
                <a:gd name="T29" fmla="*/ 405 h 856"/>
                <a:gd name="T30" fmla="*/ 26 w 6402"/>
                <a:gd name="T31" fmla="*/ 409 h 856"/>
                <a:gd name="T32" fmla="*/ 32 w 6402"/>
                <a:gd name="T33" fmla="*/ 411 h 856"/>
                <a:gd name="T34" fmla="*/ 1430 w 6402"/>
                <a:gd name="T35" fmla="*/ 410 h 856"/>
                <a:gd name="T36" fmla="*/ 1436 w 6402"/>
                <a:gd name="T37" fmla="*/ 408 h 856"/>
                <a:gd name="T38" fmla="*/ 1442 w 6402"/>
                <a:gd name="T39" fmla="*/ 402 h 856"/>
                <a:gd name="T40" fmla="*/ 1447 w 6402"/>
                <a:gd name="T41" fmla="*/ 395 h 856"/>
                <a:gd name="T42" fmla="*/ 1452 w 6402"/>
                <a:gd name="T43" fmla="*/ 385 h 856"/>
                <a:gd name="T44" fmla="*/ 1455 w 6402"/>
                <a:gd name="T45" fmla="*/ 375 h 856"/>
                <a:gd name="T46" fmla="*/ 1457 w 6402"/>
                <a:gd name="T47" fmla="*/ 362 h 856"/>
                <a:gd name="T48" fmla="*/ 1459 w 6402"/>
                <a:gd name="T49" fmla="*/ 349 h 856"/>
                <a:gd name="T50" fmla="*/ 1459 w 6402"/>
                <a:gd name="T51" fmla="*/ 69 h 856"/>
                <a:gd name="T52" fmla="*/ 1458 w 6402"/>
                <a:gd name="T53" fmla="*/ 55 h 856"/>
                <a:gd name="T54" fmla="*/ 1456 w 6402"/>
                <a:gd name="T55" fmla="*/ 42 h 856"/>
                <a:gd name="T56" fmla="*/ 1454 w 6402"/>
                <a:gd name="T57" fmla="*/ 30 h 856"/>
                <a:gd name="T58" fmla="*/ 1449 w 6402"/>
                <a:gd name="T59" fmla="*/ 20 h 856"/>
                <a:gd name="T60" fmla="*/ 1444 w 6402"/>
                <a:gd name="T61" fmla="*/ 12 h 856"/>
                <a:gd name="T62" fmla="*/ 1439 w 6402"/>
                <a:gd name="T63" fmla="*/ 6 h 856"/>
                <a:gd name="T64" fmla="*/ 1433 w 6402"/>
                <a:gd name="T65" fmla="*/ 1 h 856"/>
                <a:gd name="T66" fmla="*/ 1427 w 6402"/>
                <a:gd name="T67" fmla="*/ 0 h 8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02"/>
                <a:gd name="T103" fmla="*/ 0 h 856"/>
                <a:gd name="T104" fmla="*/ 6402 w 6402"/>
                <a:gd name="T105" fmla="*/ 856 h 8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02" h="856">
                  <a:moveTo>
                    <a:pt x="143" y="0"/>
                  </a:moveTo>
                  <a:lnTo>
                    <a:pt x="127" y="1"/>
                  </a:lnTo>
                  <a:lnTo>
                    <a:pt x="114" y="3"/>
                  </a:lnTo>
                  <a:lnTo>
                    <a:pt x="99" y="6"/>
                  </a:lnTo>
                  <a:lnTo>
                    <a:pt x="86" y="11"/>
                  </a:lnTo>
                  <a:lnTo>
                    <a:pt x="74" y="18"/>
                  </a:lnTo>
                  <a:lnTo>
                    <a:pt x="62" y="24"/>
                  </a:lnTo>
                  <a:lnTo>
                    <a:pt x="51" y="34"/>
                  </a:lnTo>
                  <a:lnTo>
                    <a:pt x="42" y="42"/>
                  </a:lnTo>
                  <a:lnTo>
                    <a:pt x="32" y="53"/>
                  </a:lnTo>
                  <a:lnTo>
                    <a:pt x="24" y="63"/>
                  </a:lnTo>
                  <a:lnTo>
                    <a:pt x="16" y="75"/>
                  </a:lnTo>
                  <a:lnTo>
                    <a:pt x="11" y="87"/>
                  </a:lnTo>
                  <a:lnTo>
                    <a:pt x="6" y="101"/>
                  </a:lnTo>
                  <a:lnTo>
                    <a:pt x="3" y="114"/>
                  </a:lnTo>
                  <a:lnTo>
                    <a:pt x="0" y="128"/>
                  </a:lnTo>
                  <a:lnTo>
                    <a:pt x="0" y="143"/>
                  </a:lnTo>
                  <a:lnTo>
                    <a:pt x="0" y="713"/>
                  </a:lnTo>
                  <a:lnTo>
                    <a:pt x="0" y="728"/>
                  </a:lnTo>
                  <a:lnTo>
                    <a:pt x="3" y="742"/>
                  </a:lnTo>
                  <a:lnTo>
                    <a:pt x="6" y="755"/>
                  </a:lnTo>
                  <a:lnTo>
                    <a:pt x="11" y="768"/>
                  </a:lnTo>
                  <a:lnTo>
                    <a:pt x="16" y="781"/>
                  </a:lnTo>
                  <a:lnTo>
                    <a:pt x="24" y="792"/>
                  </a:lnTo>
                  <a:lnTo>
                    <a:pt x="32" y="803"/>
                  </a:lnTo>
                  <a:lnTo>
                    <a:pt x="42" y="815"/>
                  </a:lnTo>
                  <a:lnTo>
                    <a:pt x="51" y="823"/>
                  </a:lnTo>
                  <a:lnTo>
                    <a:pt x="62" y="831"/>
                  </a:lnTo>
                  <a:lnTo>
                    <a:pt x="74" y="839"/>
                  </a:lnTo>
                  <a:lnTo>
                    <a:pt x="86" y="845"/>
                  </a:lnTo>
                  <a:lnTo>
                    <a:pt x="99" y="850"/>
                  </a:lnTo>
                  <a:lnTo>
                    <a:pt x="114" y="853"/>
                  </a:lnTo>
                  <a:lnTo>
                    <a:pt x="127" y="855"/>
                  </a:lnTo>
                  <a:lnTo>
                    <a:pt x="143" y="856"/>
                  </a:lnTo>
                  <a:lnTo>
                    <a:pt x="6261" y="856"/>
                  </a:lnTo>
                  <a:lnTo>
                    <a:pt x="6275" y="855"/>
                  </a:lnTo>
                  <a:lnTo>
                    <a:pt x="6288" y="853"/>
                  </a:lnTo>
                  <a:lnTo>
                    <a:pt x="6303" y="850"/>
                  </a:lnTo>
                  <a:lnTo>
                    <a:pt x="6315" y="845"/>
                  </a:lnTo>
                  <a:lnTo>
                    <a:pt x="6328" y="839"/>
                  </a:lnTo>
                  <a:lnTo>
                    <a:pt x="6339" y="831"/>
                  </a:lnTo>
                  <a:lnTo>
                    <a:pt x="6351" y="823"/>
                  </a:lnTo>
                  <a:lnTo>
                    <a:pt x="6360" y="815"/>
                  </a:lnTo>
                  <a:lnTo>
                    <a:pt x="6370" y="803"/>
                  </a:lnTo>
                  <a:lnTo>
                    <a:pt x="6378" y="792"/>
                  </a:lnTo>
                  <a:lnTo>
                    <a:pt x="6386" y="781"/>
                  </a:lnTo>
                  <a:lnTo>
                    <a:pt x="6391" y="768"/>
                  </a:lnTo>
                  <a:lnTo>
                    <a:pt x="6396" y="755"/>
                  </a:lnTo>
                  <a:lnTo>
                    <a:pt x="6399" y="742"/>
                  </a:lnTo>
                  <a:lnTo>
                    <a:pt x="6402" y="728"/>
                  </a:lnTo>
                  <a:lnTo>
                    <a:pt x="6402" y="713"/>
                  </a:lnTo>
                  <a:lnTo>
                    <a:pt x="6402" y="143"/>
                  </a:lnTo>
                  <a:lnTo>
                    <a:pt x="6402" y="128"/>
                  </a:lnTo>
                  <a:lnTo>
                    <a:pt x="6399" y="114"/>
                  </a:lnTo>
                  <a:lnTo>
                    <a:pt x="6396" y="101"/>
                  </a:lnTo>
                  <a:lnTo>
                    <a:pt x="6391" y="87"/>
                  </a:lnTo>
                  <a:lnTo>
                    <a:pt x="6386" y="75"/>
                  </a:lnTo>
                  <a:lnTo>
                    <a:pt x="6378" y="63"/>
                  </a:lnTo>
                  <a:lnTo>
                    <a:pt x="6370" y="53"/>
                  </a:lnTo>
                  <a:lnTo>
                    <a:pt x="6360" y="42"/>
                  </a:lnTo>
                  <a:lnTo>
                    <a:pt x="6351" y="34"/>
                  </a:lnTo>
                  <a:lnTo>
                    <a:pt x="6339" y="24"/>
                  </a:lnTo>
                  <a:lnTo>
                    <a:pt x="6328" y="18"/>
                  </a:lnTo>
                  <a:lnTo>
                    <a:pt x="6315" y="11"/>
                  </a:lnTo>
                  <a:lnTo>
                    <a:pt x="6303" y="6"/>
                  </a:lnTo>
                  <a:lnTo>
                    <a:pt x="6288" y="3"/>
                  </a:lnTo>
                  <a:lnTo>
                    <a:pt x="6275" y="1"/>
                  </a:lnTo>
                  <a:lnTo>
                    <a:pt x="6261" y="0"/>
                  </a:lnTo>
                  <a:lnTo>
                    <a:pt x="143" y="0"/>
                  </a:lnTo>
                </a:path>
              </a:pathLst>
            </a:custGeom>
            <a:noFill/>
            <a:ln w="7938">
              <a:solidFill>
                <a:srgbClr val="4F177F"/>
              </a:solidFill>
              <a:round/>
              <a:headEnd/>
              <a:tailEnd/>
            </a:ln>
          </p:spPr>
          <p:txBody>
            <a:bodyPr/>
            <a:lstStyle/>
            <a:p>
              <a:endParaRPr lang="en-US"/>
            </a:p>
          </p:txBody>
        </p:sp>
        <p:sp>
          <p:nvSpPr>
            <p:cNvPr id="296972" name="Rectangle 12"/>
            <p:cNvSpPr>
              <a:spLocks noChangeArrowheads="1"/>
            </p:cNvSpPr>
            <p:nvPr/>
          </p:nvSpPr>
          <p:spPr bwMode="auto">
            <a:xfrm>
              <a:off x="2139" y="3838"/>
              <a:ext cx="1514" cy="144"/>
            </a:xfrm>
            <a:prstGeom prst="rect">
              <a:avLst/>
            </a:prstGeom>
            <a:noFill/>
            <a:ln w="9525">
              <a:noFill/>
              <a:miter lim="800000"/>
              <a:headEnd/>
              <a:tailEnd/>
            </a:ln>
          </p:spPr>
          <p:txBody>
            <a:bodyPr wrap="none" lIns="0" tIns="0" rIns="0" bIns="0">
              <a:spAutoFit/>
            </a:bodyPr>
            <a:lstStyle/>
            <a:p>
              <a:r>
                <a:rPr lang="en-GB" sz="1500" b="1">
                  <a:solidFill>
                    <a:srgbClr val="4F177F"/>
                  </a:solidFill>
                  <a:latin typeface="Calibri" pitchFamily="34" charset="0"/>
                </a:rPr>
                <a:t>IP Transport (Access and Core)</a:t>
              </a:r>
              <a:endParaRPr lang="en-GB" sz="1800">
                <a:latin typeface="Calibri" pitchFamily="34" charset="0"/>
              </a:endParaRPr>
            </a:p>
          </p:txBody>
        </p:sp>
        <p:sp>
          <p:nvSpPr>
            <p:cNvPr id="296973" name="Freeform 13"/>
            <p:cNvSpPr>
              <a:spLocks/>
            </p:cNvSpPr>
            <p:nvPr/>
          </p:nvSpPr>
          <p:spPr bwMode="auto">
            <a:xfrm>
              <a:off x="3522" y="3370"/>
              <a:ext cx="316" cy="258"/>
            </a:xfrm>
            <a:custGeom>
              <a:avLst/>
              <a:gdLst>
                <a:gd name="T0" fmla="*/ 68 w 661"/>
                <a:gd name="T1" fmla="*/ 1 h 516"/>
                <a:gd name="T2" fmla="*/ 56 w 661"/>
                <a:gd name="T3" fmla="*/ 2 h 516"/>
                <a:gd name="T4" fmla="*/ 46 w 661"/>
                <a:gd name="T5" fmla="*/ 5 h 516"/>
                <a:gd name="T6" fmla="*/ 36 w 661"/>
                <a:gd name="T7" fmla="*/ 9 h 516"/>
                <a:gd name="T8" fmla="*/ 27 w 661"/>
                <a:gd name="T9" fmla="*/ 15 h 516"/>
                <a:gd name="T10" fmla="*/ 20 w 661"/>
                <a:gd name="T11" fmla="*/ 21 h 516"/>
                <a:gd name="T12" fmla="*/ 13 w 661"/>
                <a:gd name="T13" fmla="*/ 28 h 516"/>
                <a:gd name="T14" fmla="*/ 7 w 661"/>
                <a:gd name="T15" fmla="*/ 36 h 516"/>
                <a:gd name="T16" fmla="*/ 3 w 661"/>
                <a:gd name="T17" fmla="*/ 45 h 516"/>
                <a:gd name="T18" fmla="*/ 0 w 661"/>
                <a:gd name="T19" fmla="*/ 54 h 516"/>
                <a:gd name="T20" fmla="*/ 0 w 661"/>
                <a:gd name="T21" fmla="*/ 65 h 516"/>
                <a:gd name="T22" fmla="*/ 0 w 661"/>
                <a:gd name="T23" fmla="*/ 74 h 516"/>
                <a:gd name="T24" fmla="*/ 3 w 661"/>
                <a:gd name="T25" fmla="*/ 83 h 516"/>
                <a:gd name="T26" fmla="*/ 7 w 661"/>
                <a:gd name="T27" fmla="*/ 92 h 516"/>
                <a:gd name="T28" fmla="*/ 13 w 661"/>
                <a:gd name="T29" fmla="*/ 100 h 516"/>
                <a:gd name="T30" fmla="*/ 20 w 661"/>
                <a:gd name="T31" fmla="*/ 107 h 516"/>
                <a:gd name="T32" fmla="*/ 27 w 661"/>
                <a:gd name="T33" fmla="*/ 114 h 516"/>
                <a:gd name="T34" fmla="*/ 36 w 661"/>
                <a:gd name="T35" fmla="*/ 120 h 516"/>
                <a:gd name="T36" fmla="*/ 46 w 661"/>
                <a:gd name="T37" fmla="*/ 124 h 516"/>
                <a:gd name="T38" fmla="*/ 56 w 661"/>
                <a:gd name="T39" fmla="*/ 127 h 516"/>
                <a:gd name="T40" fmla="*/ 68 w 661"/>
                <a:gd name="T41" fmla="*/ 129 h 516"/>
                <a:gd name="T42" fmla="*/ 79 w 661"/>
                <a:gd name="T43" fmla="*/ 129 h 516"/>
                <a:gd name="T44" fmla="*/ 90 w 661"/>
                <a:gd name="T45" fmla="*/ 128 h 516"/>
                <a:gd name="T46" fmla="*/ 102 w 661"/>
                <a:gd name="T47" fmla="*/ 125 h 516"/>
                <a:gd name="T48" fmla="*/ 111 w 661"/>
                <a:gd name="T49" fmla="*/ 121 h 516"/>
                <a:gd name="T50" fmla="*/ 120 w 661"/>
                <a:gd name="T51" fmla="*/ 116 h 516"/>
                <a:gd name="T52" fmla="*/ 129 w 661"/>
                <a:gd name="T53" fmla="*/ 110 h 516"/>
                <a:gd name="T54" fmla="*/ 136 w 661"/>
                <a:gd name="T55" fmla="*/ 103 h 516"/>
                <a:gd name="T56" fmla="*/ 142 w 661"/>
                <a:gd name="T57" fmla="*/ 95 h 516"/>
                <a:gd name="T58" fmla="*/ 147 w 661"/>
                <a:gd name="T59" fmla="*/ 86 h 516"/>
                <a:gd name="T60" fmla="*/ 150 w 661"/>
                <a:gd name="T61" fmla="*/ 77 h 516"/>
                <a:gd name="T62" fmla="*/ 151 w 661"/>
                <a:gd name="T63" fmla="*/ 68 h 516"/>
                <a:gd name="T64" fmla="*/ 151 w 661"/>
                <a:gd name="T65" fmla="*/ 58 h 516"/>
                <a:gd name="T66" fmla="*/ 149 w 661"/>
                <a:gd name="T67" fmla="*/ 48 h 516"/>
                <a:gd name="T68" fmla="*/ 145 w 661"/>
                <a:gd name="T69" fmla="*/ 39 h 516"/>
                <a:gd name="T70" fmla="*/ 140 w 661"/>
                <a:gd name="T71" fmla="*/ 31 h 516"/>
                <a:gd name="T72" fmla="*/ 134 w 661"/>
                <a:gd name="T73" fmla="*/ 23 h 516"/>
                <a:gd name="T74" fmla="*/ 126 w 661"/>
                <a:gd name="T75" fmla="*/ 17 h 516"/>
                <a:gd name="T76" fmla="*/ 118 w 661"/>
                <a:gd name="T77" fmla="*/ 11 h 516"/>
                <a:gd name="T78" fmla="*/ 108 w 661"/>
                <a:gd name="T79" fmla="*/ 6 h 516"/>
                <a:gd name="T80" fmla="*/ 98 w 661"/>
                <a:gd name="T81" fmla="*/ 3 h 516"/>
                <a:gd name="T82" fmla="*/ 87 w 661"/>
                <a:gd name="T83" fmla="*/ 1 h 516"/>
                <a:gd name="T84" fmla="*/ 76 w 661"/>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1"/>
                <a:gd name="T130" fmla="*/ 0 h 516"/>
                <a:gd name="T131" fmla="*/ 661 w 661"/>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1" h="516">
                  <a:moveTo>
                    <a:pt x="331" y="0"/>
                  </a:moveTo>
                  <a:lnTo>
                    <a:pt x="313" y="0"/>
                  </a:lnTo>
                  <a:lnTo>
                    <a:pt x="297" y="1"/>
                  </a:lnTo>
                  <a:lnTo>
                    <a:pt x="279" y="3"/>
                  </a:lnTo>
                  <a:lnTo>
                    <a:pt x="263" y="5"/>
                  </a:lnTo>
                  <a:lnTo>
                    <a:pt x="247" y="8"/>
                  </a:lnTo>
                  <a:lnTo>
                    <a:pt x="231" y="11"/>
                  </a:lnTo>
                  <a:lnTo>
                    <a:pt x="217" y="16"/>
                  </a:lnTo>
                  <a:lnTo>
                    <a:pt x="202" y="21"/>
                  </a:lnTo>
                  <a:lnTo>
                    <a:pt x="186" y="26"/>
                  </a:lnTo>
                  <a:lnTo>
                    <a:pt x="173" y="30"/>
                  </a:lnTo>
                  <a:lnTo>
                    <a:pt x="159" y="37"/>
                  </a:lnTo>
                  <a:lnTo>
                    <a:pt x="146" y="43"/>
                  </a:lnTo>
                  <a:lnTo>
                    <a:pt x="132" y="51"/>
                  </a:lnTo>
                  <a:lnTo>
                    <a:pt x="120" y="59"/>
                  </a:lnTo>
                  <a:lnTo>
                    <a:pt x="107" y="67"/>
                  </a:lnTo>
                  <a:lnTo>
                    <a:pt x="96" y="75"/>
                  </a:lnTo>
                  <a:lnTo>
                    <a:pt x="85" y="85"/>
                  </a:lnTo>
                  <a:lnTo>
                    <a:pt x="75" y="93"/>
                  </a:lnTo>
                  <a:lnTo>
                    <a:pt x="66" y="103"/>
                  </a:lnTo>
                  <a:lnTo>
                    <a:pt x="56" y="114"/>
                  </a:lnTo>
                  <a:lnTo>
                    <a:pt x="46" y="124"/>
                  </a:lnTo>
                  <a:lnTo>
                    <a:pt x="38" y="135"/>
                  </a:lnTo>
                  <a:lnTo>
                    <a:pt x="32" y="146"/>
                  </a:lnTo>
                  <a:lnTo>
                    <a:pt x="26" y="157"/>
                  </a:lnTo>
                  <a:lnTo>
                    <a:pt x="19" y="169"/>
                  </a:lnTo>
                  <a:lnTo>
                    <a:pt x="14" y="181"/>
                  </a:lnTo>
                  <a:lnTo>
                    <a:pt x="10" y="193"/>
                  </a:lnTo>
                  <a:lnTo>
                    <a:pt x="6" y="206"/>
                  </a:lnTo>
                  <a:lnTo>
                    <a:pt x="3" y="218"/>
                  </a:lnTo>
                  <a:lnTo>
                    <a:pt x="2" y="231"/>
                  </a:lnTo>
                  <a:lnTo>
                    <a:pt x="0" y="244"/>
                  </a:lnTo>
                  <a:lnTo>
                    <a:pt x="0" y="257"/>
                  </a:lnTo>
                  <a:lnTo>
                    <a:pt x="0" y="271"/>
                  </a:lnTo>
                  <a:lnTo>
                    <a:pt x="2" y="284"/>
                  </a:lnTo>
                  <a:lnTo>
                    <a:pt x="3" y="297"/>
                  </a:lnTo>
                  <a:lnTo>
                    <a:pt x="6" y="310"/>
                  </a:lnTo>
                  <a:lnTo>
                    <a:pt x="10" y="321"/>
                  </a:lnTo>
                  <a:lnTo>
                    <a:pt x="14" y="334"/>
                  </a:lnTo>
                  <a:lnTo>
                    <a:pt x="19" y="345"/>
                  </a:lnTo>
                  <a:lnTo>
                    <a:pt x="26" y="358"/>
                  </a:lnTo>
                  <a:lnTo>
                    <a:pt x="32" y="369"/>
                  </a:lnTo>
                  <a:lnTo>
                    <a:pt x="38" y="381"/>
                  </a:lnTo>
                  <a:lnTo>
                    <a:pt x="46" y="392"/>
                  </a:lnTo>
                  <a:lnTo>
                    <a:pt x="56" y="402"/>
                  </a:lnTo>
                  <a:lnTo>
                    <a:pt x="66" y="411"/>
                  </a:lnTo>
                  <a:lnTo>
                    <a:pt x="75" y="421"/>
                  </a:lnTo>
                  <a:lnTo>
                    <a:pt x="85" y="430"/>
                  </a:lnTo>
                  <a:lnTo>
                    <a:pt x="96" y="440"/>
                  </a:lnTo>
                  <a:lnTo>
                    <a:pt x="107" y="448"/>
                  </a:lnTo>
                  <a:lnTo>
                    <a:pt x="120" y="456"/>
                  </a:lnTo>
                  <a:lnTo>
                    <a:pt x="132" y="464"/>
                  </a:lnTo>
                  <a:lnTo>
                    <a:pt x="146" y="471"/>
                  </a:lnTo>
                  <a:lnTo>
                    <a:pt x="159" y="479"/>
                  </a:lnTo>
                  <a:lnTo>
                    <a:pt x="173" y="483"/>
                  </a:lnTo>
                  <a:lnTo>
                    <a:pt x="186" y="490"/>
                  </a:lnTo>
                  <a:lnTo>
                    <a:pt x="202" y="495"/>
                  </a:lnTo>
                  <a:lnTo>
                    <a:pt x="217" y="500"/>
                  </a:lnTo>
                  <a:lnTo>
                    <a:pt x="231" y="504"/>
                  </a:lnTo>
                  <a:lnTo>
                    <a:pt x="247" y="508"/>
                  </a:lnTo>
                  <a:lnTo>
                    <a:pt x="263" y="511"/>
                  </a:lnTo>
                  <a:lnTo>
                    <a:pt x="279" y="512"/>
                  </a:lnTo>
                  <a:lnTo>
                    <a:pt x="297" y="514"/>
                  </a:lnTo>
                  <a:lnTo>
                    <a:pt x="313" y="516"/>
                  </a:lnTo>
                  <a:lnTo>
                    <a:pt x="331" y="516"/>
                  </a:lnTo>
                  <a:lnTo>
                    <a:pt x="347" y="516"/>
                  </a:lnTo>
                  <a:lnTo>
                    <a:pt x="364" y="514"/>
                  </a:lnTo>
                  <a:lnTo>
                    <a:pt x="380" y="512"/>
                  </a:lnTo>
                  <a:lnTo>
                    <a:pt x="396" y="511"/>
                  </a:lnTo>
                  <a:lnTo>
                    <a:pt x="412" y="508"/>
                  </a:lnTo>
                  <a:lnTo>
                    <a:pt x="428" y="504"/>
                  </a:lnTo>
                  <a:lnTo>
                    <a:pt x="445" y="500"/>
                  </a:lnTo>
                  <a:lnTo>
                    <a:pt x="459" y="495"/>
                  </a:lnTo>
                  <a:lnTo>
                    <a:pt x="473" y="490"/>
                  </a:lnTo>
                  <a:lnTo>
                    <a:pt x="488" y="483"/>
                  </a:lnTo>
                  <a:lnTo>
                    <a:pt x="502" y="479"/>
                  </a:lnTo>
                  <a:lnTo>
                    <a:pt x="515" y="471"/>
                  </a:lnTo>
                  <a:lnTo>
                    <a:pt x="528" y="464"/>
                  </a:lnTo>
                  <a:lnTo>
                    <a:pt x="541" y="456"/>
                  </a:lnTo>
                  <a:lnTo>
                    <a:pt x="552" y="448"/>
                  </a:lnTo>
                  <a:lnTo>
                    <a:pt x="565" y="440"/>
                  </a:lnTo>
                  <a:lnTo>
                    <a:pt x="575" y="430"/>
                  </a:lnTo>
                  <a:lnTo>
                    <a:pt x="586" y="421"/>
                  </a:lnTo>
                  <a:lnTo>
                    <a:pt x="595" y="411"/>
                  </a:lnTo>
                  <a:lnTo>
                    <a:pt x="605" y="402"/>
                  </a:lnTo>
                  <a:lnTo>
                    <a:pt x="613" y="392"/>
                  </a:lnTo>
                  <a:lnTo>
                    <a:pt x="621" y="381"/>
                  </a:lnTo>
                  <a:lnTo>
                    <a:pt x="629" y="369"/>
                  </a:lnTo>
                  <a:lnTo>
                    <a:pt x="636" y="358"/>
                  </a:lnTo>
                  <a:lnTo>
                    <a:pt x="642" y="345"/>
                  </a:lnTo>
                  <a:lnTo>
                    <a:pt x="647" y="334"/>
                  </a:lnTo>
                  <a:lnTo>
                    <a:pt x="652" y="321"/>
                  </a:lnTo>
                  <a:lnTo>
                    <a:pt x="655" y="310"/>
                  </a:lnTo>
                  <a:lnTo>
                    <a:pt x="658" y="297"/>
                  </a:lnTo>
                  <a:lnTo>
                    <a:pt x="660" y="284"/>
                  </a:lnTo>
                  <a:lnTo>
                    <a:pt x="661" y="271"/>
                  </a:lnTo>
                  <a:lnTo>
                    <a:pt x="661" y="257"/>
                  </a:lnTo>
                  <a:lnTo>
                    <a:pt x="661" y="244"/>
                  </a:lnTo>
                  <a:lnTo>
                    <a:pt x="660" y="231"/>
                  </a:lnTo>
                  <a:lnTo>
                    <a:pt x="658" y="218"/>
                  </a:lnTo>
                  <a:lnTo>
                    <a:pt x="655" y="206"/>
                  </a:lnTo>
                  <a:lnTo>
                    <a:pt x="652" y="193"/>
                  </a:lnTo>
                  <a:lnTo>
                    <a:pt x="647" y="181"/>
                  </a:lnTo>
                  <a:lnTo>
                    <a:pt x="642" y="169"/>
                  </a:lnTo>
                  <a:lnTo>
                    <a:pt x="636" y="157"/>
                  </a:lnTo>
                  <a:lnTo>
                    <a:pt x="629" y="146"/>
                  </a:lnTo>
                  <a:lnTo>
                    <a:pt x="621" y="135"/>
                  </a:lnTo>
                  <a:lnTo>
                    <a:pt x="613" y="124"/>
                  </a:lnTo>
                  <a:lnTo>
                    <a:pt x="605" y="114"/>
                  </a:lnTo>
                  <a:lnTo>
                    <a:pt x="595" y="103"/>
                  </a:lnTo>
                  <a:lnTo>
                    <a:pt x="586" y="93"/>
                  </a:lnTo>
                  <a:lnTo>
                    <a:pt x="575" y="85"/>
                  </a:lnTo>
                  <a:lnTo>
                    <a:pt x="565" y="75"/>
                  </a:lnTo>
                  <a:lnTo>
                    <a:pt x="552" y="67"/>
                  </a:lnTo>
                  <a:lnTo>
                    <a:pt x="541" y="59"/>
                  </a:lnTo>
                  <a:lnTo>
                    <a:pt x="528" y="51"/>
                  </a:lnTo>
                  <a:lnTo>
                    <a:pt x="515" y="43"/>
                  </a:lnTo>
                  <a:lnTo>
                    <a:pt x="502" y="37"/>
                  </a:lnTo>
                  <a:lnTo>
                    <a:pt x="488" y="30"/>
                  </a:lnTo>
                  <a:lnTo>
                    <a:pt x="473" y="26"/>
                  </a:lnTo>
                  <a:lnTo>
                    <a:pt x="459" y="21"/>
                  </a:lnTo>
                  <a:lnTo>
                    <a:pt x="445" y="16"/>
                  </a:lnTo>
                  <a:lnTo>
                    <a:pt x="428" y="11"/>
                  </a:lnTo>
                  <a:lnTo>
                    <a:pt x="412" y="8"/>
                  </a:lnTo>
                  <a:lnTo>
                    <a:pt x="396" y="5"/>
                  </a:lnTo>
                  <a:lnTo>
                    <a:pt x="380" y="3"/>
                  </a:lnTo>
                  <a:lnTo>
                    <a:pt x="364" y="1"/>
                  </a:lnTo>
                  <a:lnTo>
                    <a:pt x="347" y="0"/>
                  </a:lnTo>
                  <a:lnTo>
                    <a:pt x="331" y="0"/>
                  </a:lnTo>
                  <a:close/>
                </a:path>
              </a:pathLst>
            </a:custGeom>
            <a:solidFill>
              <a:srgbClr val="F8F8F8"/>
            </a:solidFill>
            <a:ln w="9525">
              <a:noFill/>
              <a:round/>
              <a:headEnd/>
              <a:tailEnd/>
            </a:ln>
          </p:spPr>
          <p:txBody>
            <a:bodyPr/>
            <a:lstStyle/>
            <a:p>
              <a:endParaRPr lang="en-US"/>
            </a:p>
          </p:txBody>
        </p:sp>
        <p:sp>
          <p:nvSpPr>
            <p:cNvPr id="296974" name="Freeform 14"/>
            <p:cNvSpPr>
              <a:spLocks/>
            </p:cNvSpPr>
            <p:nvPr/>
          </p:nvSpPr>
          <p:spPr bwMode="auto">
            <a:xfrm>
              <a:off x="3522" y="3370"/>
              <a:ext cx="316" cy="258"/>
            </a:xfrm>
            <a:custGeom>
              <a:avLst/>
              <a:gdLst>
                <a:gd name="T0" fmla="*/ 68 w 661"/>
                <a:gd name="T1" fmla="*/ 1 h 516"/>
                <a:gd name="T2" fmla="*/ 56 w 661"/>
                <a:gd name="T3" fmla="*/ 2 h 516"/>
                <a:gd name="T4" fmla="*/ 46 w 661"/>
                <a:gd name="T5" fmla="*/ 5 h 516"/>
                <a:gd name="T6" fmla="*/ 36 w 661"/>
                <a:gd name="T7" fmla="*/ 9 h 516"/>
                <a:gd name="T8" fmla="*/ 27 w 661"/>
                <a:gd name="T9" fmla="*/ 15 h 516"/>
                <a:gd name="T10" fmla="*/ 20 w 661"/>
                <a:gd name="T11" fmla="*/ 21 h 516"/>
                <a:gd name="T12" fmla="*/ 13 w 661"/>
                <a:gd name="T13" fmla="*/ 28 h 516"/>
                <a:gd name="T14" fmla="*/ 7 w 661"/>
                <a:gd name="T15" fmla="*/ 36 h 516"/>
                <a:gd name="T16" fmla="*/ 3 w 661"/>
                <a:gd name="T17" fmla="*/ 45 h 516"/>
                <a:gd name="T18" fmla="*/ 0 w 661"/>
                <a:gd name="T19" fmla="*/ 54 h 516"/>
                <a:gd name="T20" fmla="*/ 0 w 661"/>
                <a:gd name="T21" fmla="*/ 65 h 516"/>
                <a:gd name="T22" fmla="*/ 0 w 661"/>
                <a:gd name="T23" fmla="*/ 74 h 516"/>
                <a:gd name="T24" fmla="*/ 3 w 661"/>
                <a:gd name="T25" fmla="*/ 83 h 516"/>
                <a:gd name="T26" fmla="*/ 7 w 661"/>
                <a:gd name="T27" fmla="*/ 92 h 516"/>
                <a:gd name="T28" fmla="*/ 13 w 661"/>
                <a:gd name="T29" fmla="*/ 100 h 516"/>
                <a:gd name="T30" fmla="*/ 20 w 661"/>
                <a:gd name="T31" fmla="*/ 107 h 516"/>
                <a:gd name="T32" fmla="*/ 27 w 661"/>
                <a:gd name="T33" fmla="*/ 114 h 516"/>
                <a:gd name="T34" fmla="*/ 36 w 661"/>
                <a:gd name="T35" fmla="*/ 120 h 516"/>
                <a:gd name="T36" fmla="*/ 46 w 661"/>
                <a:gd name="T37" fmla="*/ 124 h 516"/>
                <a:gd name="T38" fmla="*/ 56 w 661"/>
                <a:gd name="T39" fmla="*/ 127 h 516"/>
                <a:gd name="T40" fmla="*/ 68 w 661"/>
                <a:gd name="T41" fmla="*/ 129 h 516"/>
                <a:gd name="T42" fmla="*/ 79 w 661"/>
                <a:gd name="T43" fmla="*/ 129 h 516"/>
                <a:gd name="T44" fmla="*/ 90 w 661"/>
                <a:gd name="T45" fmla="*/ 128 h 516"/>
                <a:gd name="T46" fmla="*/ 102 w 661"/>
                <a:gd name="T47" fmla="*/ 125 h 516"/>
                <a:gd name="T48" fmla="*/ 111 w 661"/>
                <a:gd name="T49" fmla="*/ 121 h 516"/>
                <a:gd name="T50" fmla="*/ 120 w 661"/>
                <a:gd name="T51" fmla="*/ 116 h 516"/>
                <a:gd name="T52" fmla="*/ 129 w 661"/>
                <a:gd name="T53" fmla="*/ 110 h 516"/>
                <a:gd name="T54" fmla="*/ 136 w 661"/>
                <a:gd name="T55" fmla="*/ 103 h 516"/>
                <a:gd name="T56" fmla="*/ 142 w 661"/>
                <a:gd name="T57" fmla="*/ 95 h 516"/>
                <a:gd name="T58" fmla="*/ 147 w 661"/>
                <a:gd name="T59" fmla="*/ 86 h 516"/>
                <a:gd name="T60" fmla="*/ 150 w 661"/>
                <a:gd name="T61" fmla="*/ 77 h 516"/>
                <a:gd name="T62" fmla="*/ 151 w 661"/>
                <a:gd name="T63" fmla="*/ 68 h 516"/>
                <a:gd name="T64" fmla="*/ 151 w 661"/>
                <a:gd name="T65" fmla="*/ 58 h 516"/>
                <a:gd name="T66" fmla="*/ 149 w 661"/>
                <a:gd name="T67" fmla="*/ 48 h 516"/>
                <a:gd name="T68" fmla="*/ 145 w 661"/>
                <a:gd name="T69" fmla="*/ 39 h 516"/>
                <a:gd name="T70" fmla="*/ 140 w 661"/>
                <a:gd name="T71" fmla="*/ 31 h 516"/>
                <a:gd name="T72" fmla="*/ 134 w 661"/>
                <a:gd name="T73" fmla="*/ 23 h 516"/>
                <a:gd name="T74" fmla="*/ 126 w 661"/>
                <a:gd name="T75" fmla="*/ 17 h 516"/>
                <a:gd name="T76" fmla="*/ 118 w 661"/>
                <a:gd name="T77" fmla="*/ 11 h 516"/>
                <a:gd name="T78" fmla="*/ 108 w 661"/>
                <a:gd name="T79" fmla="*/ 6 h 516"/>
                <a:gd name="T80" fmla="*/ 98 w 661"/>
                <a:gd name="T81" fmla="*/ 3 h 516"/>
                <a:gd name="T82" fmla="*/ 87 w 661"/>
                <a:gd name="T83" fmla="*/ 1 h 516"/>
                <a:gd name="T84" fmla="*/ 76 w 661"/>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1"/>
                <a:gd name="T130" fmla="*/ 0 h 516"/>
                <a:gd name="T131" fmla="*/ 661 w 661"/>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1" h="516">
                  <a:moveTo>
                    <a:pt x="331" y="0"/>
                  </a:moveTo>
                  <a:lnTo>
                    <a:pt x="313" y="0"/>
                  </a:lnTo>
                  <a:lnTo>
                    <a:pt x="297" y="1"/>
                  </a:lnTo>
                  <a:lnTo>
                    <a:pt x="279" y="3"/>
                  </a:lnTo>
                  <a:lnTo>
                    <a:pt x="263" y="5"/>
                  </a:lnTo>
                  <a:lnTo>
                    <a:pt x="247" y="8"/>
                  </a:lnTo>
                  <a:lnTo>
                    <a:pt x="231" y="11"/>
                  </a:lnTo>
                  <a:lnTo>
                    <a:pt x="217" y="16"/>
                  </a:lnTo>
                  <a:lnTo>
                    <a:pt x="202" y="21"/>
                  </a:lnTo>
                  <a:lnTo>
                    <a:pt x="186" y="26"/>
                  </a:lnTo>
                  <a:lnTo>
                    <a:pt x="173" y="30"/>
                  </a:lnTo>
                  <a:lnTo>
                    <a:pt x="159" y="37"/>
                  </a:lnTo>
                  <a:lnTo>
                    <a:pt x="146" y="43"/>
                  </a:lnTo>
                  <a:lnTo>
                    <a:pt x="132" y="51"/>
                  </a:lnTo>
                  <a:lnTo>
                    <a:pt x="120" y="59"/>
                  </a:lnTo>
                  <a:lnTo>
                    <a:pt x="107" y="67"/>
                  </a:lnTo>
                  <a:lnTo>
                    <a:pt x="96" y="75"/>
                  </a:lnTo>
                  <a:lnTo>
                    <a:pt x="85" y="85"/>
                  </a:lnTo>
                  <a:lnTo>
                    <a:pt x="75" y="93"/>
                  </a:lnTo>
                  <a:lnTo>
                    <a:pt x="66" y="103"/>
                  </a:lnTo>
                  <a:lnTo>
                    <a:pt x="56" y="114"/>
                  </a:lnTo>
                  <a:lnTo>
                    <a:pt x="46" y="124"/>
                  </a:lnTo>
                  <a:lnTo>
                    <a:pt x="38" y="135"/>
                  </a:lnTo>
                  <a:lnTo>
                    <a:pt x="32" y="146"/>
                  </a:lnTo>
                  <a:lnTo>
                    <a:pt x="26" y="157"/>
                  </a:lnTo>
                  <a:lnTo>
                    <a:pt x="19" y="169"/>
                  </a:lnTo>
                  <a:lnTo>
                    <a:pt x="14" y="181"/>
                  </a:lnTo>
                  <a:lnTo>
                    <a:pt x="10" y="193"/>
                  </a:lnTo>
                  <a:lnTo>
                    <a:pt x="6" y="206"/>
                  </a:lnTo>
                  <a:lnTo>
                    <a:pt x="3" y="218"/>
                  </a:lnTo>
                  <a:lnTo>
                    <a:pt x="2" y="231"/>
                  </a:lnTo>
                  <a:lnTo>
                    <a:pt x="0" y="244"/>
                  </a:lnTo>
                  <a:lnTo>
                    <a:pt x="0" y="257"/>
                  </a:lnTo>
                  <a:lnTo>
                    <a:pt x="0" y="271"/>
                  </a:lnTo>
                  <a:lnTo>
                    <a:pt x="2" y="284"/>
                  </a:lnTo>
                  <a:lnTo>
                    <a:pt x="3" y="297"/>
                  </a:lnTo>
                  <a:lnTo>
                    <a:pt x="6" y="310"/>
                  </a:lnTo>
                  <a:lnTo>
                    <a:pt x="10" y="321"/>
                  </a:lnTo>
                  <a:lnTo>
                    <a:pt x="14" y="334"/>
                  </a:lnTo>
                  <a:lnTo>
                    <a:pt x="19" y="345"/>
                  </a:lnTo>
                  <a:lnTo>
                    <a:pt x="26" y="358"/>
                  </a:lnTo>
                  <a:lnTo>
                    <a:pt x="32" y="369"/>
                  </a:lnTo>
                  <a:lnTo>
                    <a:pt x="38" y="381"/>
                  </a:lnTo>
                  <a:lnTo>
                    <a:pt x="46" y="392"/>
                  </a:lnTo>
                  <a:lnTo>
                    <a:pt x="56" y="402"/>
                  </a:lnTo>
                  <a:lnTo>
                    <a:pt x="66" y="411"/>
                  </a:lnTo>
                  <a:lnTo>
                    <a:pt x="75" y="421"/>
                  </a:lnTo>
                  <a:lnTo>
                    <a:pt x="85" y="430"/>
                  </a:lnTo>
                  <a:lnTo>
                    <a:pt x="96" y="440"/>
                  </a:lnTo>
                  <a:lnTo>
                    <a:pt x="107" y="448"/>
                  </a:lnTo>
                  <a:lnTo>
                    <a:pt x="120" y="456"/>
                  </a:lnTo>
                  <a:lnTo>
                    <a:pt x="132" y="464"/>
                  </a:lnTo>
                  <a:lnTo>
                    <a:pt x="146" y="471"/>
                  </a:lnTo>
                  <a:lnTo>
                    <a:pt x="159" y="479"/>
                  </a:lnTo>
                  <a:lnTo>
                    <a:pt x="173" y="483"/>
                  </a:lnTo>
                  <a:lnTo>
                    <a:pt x="186" y="490"/>
                  </a:lnTo>
                  <a:lnTo>
                    <a:pt x="202" y="495"/>
                  </a:lnTo>
                  <a:lnTo>
                    <a:pt x="217" y="500"/>
                  </a:lnTo>
                  <a:lnTo>
                    <a:pt x="231" y="504"/>
                  </a:lnTo>
                  <a:lnTo>
                    <a:pt x="247" y="508"/>
                  </a:lnTo>
                  <a:lnTo>
                    <a:pt x="263" y="511"/>
                  </a:lnTo>
                  <a:lnTo>
                    <a:pt x="279" y="512"/>
                  </a:lnTo>
                  <a:lnTo>
                    <a:pt x="297" y="514"/>
                  </a:lnTo>
                  <a:lnTo>
                    <a:pt x="313" y="516"/>
                  </a:lnTo>
                  <a:lnTo>
                    <a:pt x="331" y="516"/>
                  </a:lnTo>
                  <a:lnTo>
                    <a:pt x="347" y="516"/>
                  </a:lnTo>
                  <a:lnTo>
                    <a:pt x="364" y="514"/>
                  </a:lnTo>
                  <a:lnTo>
                    <a:pt x="380" y="512"/>
                  </a:lnTo>
                  <a:lnTo>
                    <a:pt x="396" y="511"/>
                  </a:lnTo>
                  <a:lnTo>
                    <a:pt x="412" y="508"/>
                  </a:lnTo>
                  <a:lnTo>
                    <a:pt x="428" y="504"/>
                  </a:lnTo>
                  <a:lnTo>
                    <a:pt x="445" y="500"/>
                  </a:lnTo>
                  <a:lnTo>
                    <a:pt x="459" y="495"/>
                  </a:lnTo>
                  <a:lnTo>
                    <a:pt x="473" y="490"/>
                  </a:lnTo>
                  <a:lnTo>
                    <a:pt x="488" y="483"/>
                  </a:lnTo>
                  <a:lnTo>
                    <a:pt x="502" y="479"/>
                  </a:lnTo>
                  <a:lnTo>
                    <a:pt x="515" y="471"/>
                  </a:lnTo>
                  <a:lnTo>
                    <a:pt x="528" y="464"/>
                  </a:lnTo>
                  <a:lnTo>
                    <a:pt x="541" y="456"/>
                  </a:lnTo>
                  <a:lnTo>
                    <a:pt x="552" y="448"/>
                  </a:lnTo>
                  <a:lnTo>
                    <a:pt x="565" y="440"/>
                  </a:lnTo>
                  <a:lnTo>
                    <a:pt x="575" y="430"/>
                  </a:lnTo>
                  <a:lnTo>
                    <a:pt x="586" y="421"/>
                  </a:lnTo>
                  <a:lnTo>
                    <a:pt x="595" y="411"/>
                  </a:lnTo>
                  <a:lnTo>
                    <a:pt x="605" y="402"/>
                  </a:lnTo>
                  <a:lnTo>
                    <a:pt x="613" y="392"/>
                  </a:lnTo>
                  <a:lnTo>
                    <a:pt x="621" y="381"/>
                  </a:lnTo>
                  <a:lnTo>
                    <a:pt x="629" y="369"/>
                  </a:lnTo>
                  <a:lnTo>
                    <a:pt x="636" y="358"/>
                  </a:lnTo>
                  <a:lnTo>
                    <a:pt x="642" y="345"/>
                  </a:lnTo>
                  <a:lnTo>
                    <a:pt x="647" y="334"/>
                  </a:lnTo>
                  <a:lnTo>
                    <a:pt x="652" y="321"/>
                  </a:lnTo>
                  <a:lnTo>
                    <a:pt x="655" y="310"/>
                  </a:lnTo>
                  <a:lnTo>
                    <a:pt x="658" y="297"/>
                  </a:lnTo>
                  <a:lnTo>
                    <a:pt x="660" y="284"/>
                  </a:lnTo>
                  <a:lnTo>
                    <a:pt x="661" y="271"/>
                  </a:lnTo>
                  <a:lnTo>
                    <a:pt x="661" y="257"/>
                  </a:lnTo>
                  <a:lnTo>
                    <a:pt x="661" y="244"/>
                  </a:lnTo>
                  <a:lnTo>
                    <a:pt x="660" y="231"/>
                  </a:lnTo>
                  <a:lnTo>
                    <a:pt x="658" y="218"/>
                  </a:lnTo>
                  <a:lnTo>
                    <a:pt x="655" y="206"/>
                  </a:lnTo>
                  <a:lnTo>
                    <a:pt x="652" y="193"/>
                  </a:lnTo>
                  <a:lnTo>
                    <a:pt x="647" y="181"/>
                  </a:lnTo>
                  <a:lnTo>
                    <a:pt x="642" y="169"/>
                  </a:lnTo>
                  <a:lnTo>
                    <a:pt x="636" y="157"/>
                  </a:lnTo>
                  <a:lnTo>
                    <a:pt x="629" y="146"/>
                  </a:lnTo>
                  <a:lnTo>
                    <a:pt x="621" y="135"/>
                  </a:lnTo>
                  <a:lnTo>
                    <a:pt x="613" y="124"/>
                  </a:lnTo>
                  <a:lnTo>
                    <a:pt x="605" y="114"/>
                  </a:lnTo>
                  <a:lnTo>
                    <a:pt x="595" y="103"/>
                  </a:lnTo>
                  <a:lnTo>
                    <a:pt x="586" y="93"/>
                  </a:lnTo>
                  <a:lnTo>
                    <a:pt x="575" y="85"/>
                  </a:lnTo>
                  <a:lnTo>
                    <a:pt x="565" y="75"/>
                  </a:lnTo>
                  <a:lnTo>
                    <a:pt x="552" y="67"/>
                  </a:lnTo>
                  <a:lnTo>
                    <a:pt x="541" y="59"/>
                  </a:lnTo>
                  <a:lnTo>
                    <a:pt x="528" y="51"/>
                  </a:lnTo>
                  <a:lnTo>
                    <a:pt x="515" y="43"/>
                  </a:lnTo>
                  <a:lnTo>
                    <a:pt x="502" y="37"/>
                  </a:lnTo>
                  <a:lnTo>
                    <a:pt x="488" y="30"/>
                  </a:lnTo>
                  <a:lnTo>
                    <a:pt x="473" y="26"/>
                  </a:lnTo>
                  <a:lnTo>
                    <a:pt x="459" y="21"/>
                  </a:lnTo>
                  <a:lnTo>
                    <a:pt x="445" y="16"/>
                  </a:lnTo>
                  <a:lnTo>
                    <a:pt x="428" y="11"/>
                  </a:lnTo>
                  <a:lnTo>
                    <a:pt x="412" y="8"/>
                  </a:lnTo>
                  <a:lnTo>
                    <a:pt x="396" y="5"/>
                  </a:lnTo>
                  <a:lnTo>
                    <a:pt x="380" y="3"/>
                  </a:lnTo>
                  <a:lnTo>
                    <a:pt x="364" y="1"/>
                  </a:lnTo>
                  <a:lnTo>
                    <a:pt x="347" y="0"/>
                  </a:lnTo>
                  <a:lnTo>
                    <a:pt x="331" y="0"/>
                  </a:lnTo>
                </a:path>
              </a:pathLst>
            </a:custGeom>
            <a:noFill/>
            <a:ln w="7938">
              <a:solidFill>
                <a:srgbClr val="4F177F"/>
              </a:solidFill>
              <a:round/>
              <a:headEnd/>
              <a:tailEnd/>
            </a:ln>
          </p:spPr>
          <p:txBody>
            <a:bodyPr/>
            <a:lstStyle/>
            <a:p>
              <a:endParaRPr lang="en-US"/>
            </a:p>
          </p:txBody>
        </p:sp>
        <p:sp>
          <p:nvSpPr>
            <p:cNvPr id="296975" name="Rectangle 15"/>
            <p:cNvSpPr>
              <a:spLocks noChangeArrowheads="1"/>
            </p:cNvSpPr>
            <p:nvPr/>
          </p:nvSpPr>
          <p:spPr bwMode="auto">
            <a:xfrm>
              <a:off x="3541" y="3450"/>
              <a:ext cx="47"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T</a:t>
              </a:r>
              <a:endParaRPr lang="en-GB" sz="1800">
                <a:latin typeface="Calibri" pitchFamily="34" charset="0"/>
              </a:endParaRPr>
            </a:p>
          </p:txBody>
        </p:sp>
        <p:sp>
          <p:nvSpPr>
            <p:cNvPr id="296976" name="Rectangle 16"/>
            <p:cNvSpPr>
              <a:spLocks noChangeArrowheads="1"/>
            </p:cNvSpPr>
            <p:nvPr/>
          </p:nvSpPr>
          <p:spPr bwMode="auto">
            <a:xfrm>
              <a:off x="3595" y="3450"/>
              <a:ext cx="29"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a:t>
              </a:r>
              <a:endParaRPr lang="en-GB" sz="1800">
                <a:latin typeface="Calibri" pitchFamily="34" charset="0"/>
              </a:endParaRPr>
            </a:p>
          </p:txBody>
        </p:sp>
        <p:sp>
          <p:nvSpPr>
            <p:cNvPr id="296977" name="Rectangle 17"/>
            <p:cNvSpPr>
              <a:spLocks noChangeArrowheads="1"/>
            </p:cNvSpPr>
            <p:nvPr/>
          </p:nvSpPr>
          <p:spPr bwMode="auto">
            <a:xfrm>
              <a:off x="3625" y="3450"/>
              <a:ext cx="187"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MGF</a:t>
              </a:r>
              <a:endParaRPr lang="en-GB" sz="1800">
                <a:latin typeface="Calibri" pitchFamily="34" charset="0"/>
              </a:endParaRPr>
            </a:p>
          </p:txBody>
        </p:sp>
        <p:sp>
          <p:nvSpPr>
            <p:cNvPr id="296978" name="Line 18"/>
            <p:cNvSpPr>
              <a:spLocks noChangeShapeType="1"/>
            </p:cNvSpPr>
            <p:nvPr/>
          </p:nvSpPr>
          <p:spPr bwMode="auto">
            <a:xfrm>
              <a:off x="4436" y="3701"/>
              <a:ext cx="907" cy="1"/>
            </a:xfrm>
            <a:prstGeom prst="line">
              <a:avLst/>
            </a:prstGeom>
            <a:noFill/>
            <a:ln w="57150" cmpd="thickThin">
              <a:solidFill>
                <a:srgbClr val="4F177F"/>
              </a:solidFill>
              <a:round/>
              <a:headEnd/>
              <a:tailEnd/>
            </a:ln>
          </p:spPr>
          <p:txBody>
            <a:bodyPr/>
            <a:lstStyle/>
            <a:p>
              <a:endParaRPr lang="en-US"/>
            </a:p>
          </p:txBody>
        </p:sp>
        <p:sp>
          <p:nvSpPr>
            <p:cNvPr id="296979" name="Freeform 19"/>
            <p:cNvSpPr>
              <a:spLocks/>
            </p:cNvSpPr>
            <p:nvPr/>
          </p:nvSpPr>
          <p:spPr bwMode="auto">
            <a:xfrm>
              <a:off x="4508" y="3590"/>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close/>
                </a:path>
              </a:pathLst>
            </a:custGeom>
            <a:solidFill>
              <a:srgbClr val="F8F8F8"/>
            </a:solidFill>
            <a:ln w="9525">
              <a:noFill/>
              <a:round/>
              <a:headEnd/>
              <a:tailEnd/>
            </a:ln>
          </p:spPr>
          <p:txBody>
            <a:bodyPr/>
            <a:lstStyle/>
            <a:p>
              <a:endParaRPr lang="en-US"/>
            </a:p>
          </p:txBody>
        </p:sp>
        <p:sp>
          <p:nvSpPr>
            <p:cNvPr id="296980" name="Freeform 20"/>
            <p:cNvSpPr>
              <a:spLocks/>
            </p:cNvSpPr>
            <p:nvPr/>
          </p:nvSpPr>
          <p:spPr bwMode="auto">
            <a:xfrm>
              <a:off x="4508" y="3590"/>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path>
              </a:pathLst>
            </a:custGeom>
            <a:noFill/>
            <a:ln w="7938">
              <a:solidFill>
                <a:srgbClr val="4F177F"/>
              </a:solidFill>
              <a:round/>
              <a:headEnd/>
              <a:tailEnd/>
            </a:ln>
          </p:spPr>
          <p:txBody>
            <a:bodyPr/>
            <a:lstStyle/>
            <a:p>
              <a:endParaRPr lang="en-US"/>
            </a:p>
          </p:txBody>
        </p:sp>
        <p:sp>
          <p:nvSpPr>
            <p:cNvPr id="296981" name="Rectangle 21"/>
            <p:cNvSpPr>
              <a:spLocks noChangeArrowheads="1"/>
            </p:cNvSpPr>
            <p:nvPr/>
          </p:nvSpPr>
          <p:spPr bwMode="auto">
            <a:xfrm>
              <a:off x="4547" y="3670"/>
              <a:ext cx="24"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I</a:t>
              </a:r>
              <a:endParaRPr lang="en-GB" sz="1800">
                <a:latin typeface="Calibri" pitchFamily="34" charset="0"/>
              </a:endParaRPr>
            </a:p>
          </p:txBody>
        </p:sp>
        <p:sp>
          <p:nvSpPr>
            <p:cNvPr id="296982" name="Rectangle 22"/>
            <p:cNvSpPr>
              <a:spLocks noChangeArrowheads="1"/>
            </p:cNvSpPr>
            <p:nvPr/>
          </p:nvSpPr>
          <p:spPr bwMode="auto">
            <a:xfrm>
              <a:off x="4572" y="3670"/>
              <a:ext cx="29"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a:t>
              </a:r>
              <a:endParaRPr lang="en-GB" sz="1800">
                <a:latin typeface="Calibri" pitchFamily="34" charset="0"/>
              </a:endParaRPr>
            </a:p>
          </p:txBody>
        </p:sp>
        <p:sp>
          <p:nvSpPr>
            <p:cNvPr id="296983" name="Rectangle 23"/>
            <p:cNvSpPr>
              <a:spLocks noChangeArrowheads="1"/>
            </p:cNvSpPr>
            <p:nvPr/>
          </p:nvSpPr>
          <p:spPr bwMode="auto">
            <a:xfrm>
              <a:off x="4601" y="3670"/>
              <a:ext cx="157"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BGF</a:t>
              </a:r>
              <a:endParaRPr lang="en-GB" sz="1800">
                <a:latin typeface="Calibri" pitchFamily="34" charset="0"/>
              </a:endParaRPr>
            </a:p>
          </p:txBody>
        </p:sp>
        <p:sp>
          <p:nvSpPr>
            <p:cNvPr id="296984" name="Line 24"/>
            <p:cNvSpPr>
              <a:spLocks noChangeShapeType="1"/>
            </p:cNvSpPr>
            <p:nvPr/>
          </p:nvSpPr>
          <p:spPr bwMode="auto">
            <a:xfrm>
              <a:off x="3664" y="2340"/>
              <a:ext cx="350" cy="1"/>
            </a:xfrm>
            <a:prstGeom prst="line">
              <a:avLst/>
            </a:prstGeom>
            <a:noFill/>
            <a:ln w="9525">
              <a:solidFill>
                <a:srgbClr val="4F177F"/>
              </a:solidFill>
              <a:round/>
              <a:headEnd/>
              <a:tailEnd/>
            </a:ln>
          </p:spPr>
          <p:txBody>
            <a:bodyPr/>
            <a:lstStyle/>
            <a:p>
              <a:endParaRPr lang="en-US"/>
            </a:p>
          </p:txBody>
        </p:sp>
        <p:sp>
          <p:nvSpPr>
            <p:cNvPr id="296985" name="Line 25"/>
            <p:cNvSpPr>
              <a:spLocks noChangeShapeType="1"/>
            </p:cNvSpPr>
            <p:nvPr/>
          </p:nvSpPr>
          <p:spPr bwMode="auto">
            <a:xfrm flipV="1">
              <a:off x="4752" y="1525"/>
              <a:ext cx="591" cy="7"/>
            </a:xfrm>
            <a:prstGeom prst="line">
              <a:avLst/>
            </a:prstGeom>
            <a:noFill/>
            <a:ln w="9525">
              <a:solidFill>
                <a:srgbClr val="4F177F"/>
              </a:solidFill>
              <a:round/>
              <a:headEnd/>
              <a:tailEnd/>
            </a:ln>
          </p:spPr>
          <p:txBody>
            <a:bodyPr/>
            <a:lstStyle/>
            <a:p>
              <a:endParaRPr lang="en-US"/>
            </a:p>
          </p:txBody>
        </p:sp>
        <p:sp>
          <p:nvSpPr>
            <p:cNvPr id="296986" name="Line 26"/>
            <p:cNvSpPr>
              <a:spLocks noChangeShapeType="1"/>
            </p:cNvSpPr>
            <p:nvPr/>
          </p:nvSpPr>
          <p:spPr bwMode="auto">
            <a:xfrm>
              <a:off x="4613" y="1751"/>
              <a:ext cx="1" cy="1140"/>
            </a:xfrm>
            <a:prstGeom prst="line">
              <a:avLst/>
            </a:prstGeom>
            <a:noFill/>
            <a:ln w="9525">
              <a:solidFill>
                <a:srgbClr val="4F177F"/>
              </a:solidFill>
              <a:round/>
              <a:headEnd/>
              <a:tailEnd/>
            </a:ln>
          </p:spPr>
          <p:txBody>
            <a:bodyPr/>
            <a:lstStyle/>
            <a:p>
              <a:endParaRPr lang="en-US"/>
            </a:p>
          </p:txBody>
        </p:sp>
        <p:sp>
          <p:nvSpPr>
            <p:cNvPr id="296987" name="Freeform 27"/>
            <p:cNvSpPr>
              <a:spLocks/>
            </p:cNvSpPr>
            <p:nvPr/>
          </p:nvSpPr>
          <p:spPr bwMode="auto">
            <a:xfrm>
              <a:off x="1405" y="1036"/>
              <a:ext cx="585" cy="284"/>
            </a:xfrm>
            <a:custGeom>
              <a:avLst/>
              <a:gdLst>
                <a:gd name="T0" fmla="*/ 125 w 1224"/>
                <a:gd name="T1" fmla="*/ 1 h 567"/>
                <a:gd name="T2" fmla="*/ 105 w 1224"/>
                <a:gd name="T3" fmla="*/ 2 h 567"/>
                <a:gd name="T4" fmla="*/ 86 w 1224"/>
                <a:gd name="T5" fmla="*/ 6 h 567"/>
                <a:gd name="T6" fmla="*/ 67 w 1224"/>
                <a:gd name="T7" fmla="*/ 10 h 567"/>
                <a:gd name="T8" fmla="*/ 51 w 1224"/>
                <a:gd name="T9" fmla="*/ 16 h 567"/>
                <a:gd name="T10" fmla="*/ 36 w 1224"/>
                <a:gd name="T11" fmla="*/ 24 h 567"/>
                <a:gd name="T12" fmla="*/ 24 w 1224"/>
                <a:gd name="T13" fmla="*/ 32 h 567"/>
                <a:gd name="T14" fmla="*/ 14 w 1224"/>
                <a:gd name="T15" fmla="*/ 41 h 567"/>
                <a:gd name="T16" fmla="*/ 6 w 1224"/>
                <a:gd name="T17" fmla="*/ 50 h 567"/>
                <a:gd name="T18" fmla="*/ 1 w 1224"/>
                <a:gd name="T19" fmla="*/ 60 h 567"/>
                <a:gd name="T20" fmla="*/ 0 w 1224"/>
                <a:gd name="T21" fmla="*/ 71 h 567"/>
                <a:gd name="T22" fmla="*/ 1 w 1224"/>
                <a:gd name="T23" fmla="*/ 82 h 567"/>
                <a:gd name="T24" fmla="*/ 6 w 1224"/>
                <a:gd name="T25" fmla="*/ 92 h 567"/>
                <a:gd name="T26" fmla="*/ 14 w 1224"/>
                <a:gd name="T27" fmla="*/ 102 h 567"/>
                <a:gd name="T28" fmla="*/ 24 w 1224"/>
                <a:gd name="T29" fmla="*/ 111 h 567"/>
                <a:gd name="T30" fmla="*/ 36 w 1224"/>
                <a:gd name="T31" fmla="*/ 119 h 567"/>
                <a:gd name="T32" fmla="*/ 51 w 1224"/>
                <a:gd name="T33" fmla="*/ 126 h 567"/>
                <a:gd name="T34" fmla="*/ 67 w 1224"/>
                <a:gd name="T35" fmla="*/ 132 h 567"/>
                <a:gd name="T36" fmla="*/ 86 w 1224"/>
                <a:gd name="T37" fmla="*/ 137 h 567"/>
                <a:gd name="T38" fmla="*/ 105 w 1224"/>
                <a:gd name="T39" fmla="*/ 140 h 567"/>
                <a:gd name="T40" fmla="*/ 125 w 1224"/>
                <a:gd name="T41" fmla="*/ 142 h 567"/>
                <a:gd name="T42" fmla="*/ 147 w 1224"/>
                <a:gd name="T43" fmla="*/ 142 h 567"/>
                <a:gd name="T44" fmla="*/ 168 w 1224"/>
                <a:gd name="T45" fmla="*/ 141 h 567"/>
                <a:gd name="T46" fmla="*/ 188 w 1224"/>
                <a:gd name="T47" fmla="*/ 138 h 567"/>
                <a:gd name="T48" fmla="*/ 206 w 1224"/>
                <a:gd name="T49" fmla="*/ 133 h 567"/>
                <a:gd name="T50" fmla="*/ 223 w 1224"/>
                <a:gd name="T51" fmla="*/ 128 h 567"/>
                <a:gd name="T52" fmla="*/ 238 w 1224"/>
                <a:gd name="T53" fmla="*/ 121 h 567"/>
                <a:gd name="T54" fmla="*/ 252 w 1224"/>
                <a:gd name="T55" fmla="*/ 114 h 567"/>
                <a:gd name="T56" fmla="*/ 262 w 1224"/>
                <a:gd name="T57" fmla="*/ 105 h 567"/>
                <a:gd name="T58" fmla="*/ 271 w 1224"/>
                <a:gd name="T59" fmla="*/ 96 h 567"/>
                <a:gd name="T60" fmla="*/ 277 w 1224"/>
                <a:gd name="T61" fmla="*/ 86 h 567"/>
                <a:gd name="T62" fmla="*/ 280 w 1224"/>
                <a:gd name="T63" fmla="*/ 75 h 567"/>
                <a:gd name="T64" fmla="*/ 280 w 1224"/>
                <a:gd name="T65" fmla="*/ 70 h 567"/>
                <a:gd name="T66" fmla="*/ 278 w 1224"/>
                <a:gd name="T67" fmla="*/ 60 h 567"/>
                <a:gd name="T68" fmla="*/ 273 w 1224"/>
                <a:gd name="T69" fmla="*/ 50 h 567"/>
                <a:gd name="T70" fmla="*/ 266 w 1224"/>
                <a:gd name="T71" fmla="*/ 41 h 567"/>
                <a:gd name="T72" fmla="*/ 255 w 1224"/>
                <a:gd name="T73" fmla="*/ 32 h 567"/>
                <a:gd name="T74" fmla="*/ 243 w 1224"/>
                <a:gd name="T75" fmla="*/ 24 h 567"/>
                <a:gd name="T76" fmla="*/ 228 w 1224"/>
                <a:gd name="T77" fmla="*/ 16 h 567"/>
                <a:gd name="T78" fmla="*/ 212 w 1224"/>
                <a:gd name="T79" fmla="*/ 10 h 567"/>
                <a:gd name="T80" fmla="*/ 194 w 1224"/>
                <a:gd name="T81" fmla="*/ 6 h 567"/>
                <a:gd name="T82" fmla="*/ 174 w 1224"/>
                <a:gd name="T83" fmla="*/ 2 h 567"/>
                <a:gd name="T84" fmla="*/ 154 w 1224"/>
                <a:gd name="T85" fmla="*/ 0 h 5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4"/>
                <a:gd name="T130" fmla="*/ 0 h 567"/>
                <a:gd name="T131" fmla="*/ 1224 w 1224"/>
                <a:gd name="T132" fmla="*/ 567 h 5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4" h="567">
                  <a:moveTo>
                    <a:pt x="611" y="0"/>
                  </a:moveTo>
                  <a:lnTo>
                    <a:pt x="581" y="0"/>
                  </a:lnTo>
                  <a:lnTo>
                    <a:pt x="549" y="2"/>
                  </a:lnTo>
                  <a:lnTo>
                    <a:pt x="518" y="3"/>
                  </a:lnTo>
                  <a:lnTo>
                    <a:pt x="488" y="5"/>
                  </a:lnTo>
                  <a:lnTo>
                    <a:pt x="459" y="8"/>
                  </a:lnTo>
                  <a:lnTo>
                    <a:pt x="430" y="13"/>
                  </a:lnTo>
                  <a:lnTo>
                    <a:pt x="401" y="16"/>
                  </a:lnTo>
                  <a:lnTo>
                    <a:pt x="374" y="23"/>
                  </a:lnTo>
                  <a:lnTo>
                    <a:pt x="346" y="28"/>
                  </a:lnTo>
                  <a:lnTo>
                    <a:pt x="321" y="34"/>
                  </a:lnTo>
                  <a:lnTo>
                    <a:pt x="295" y="40"/>
                  </a:lnTo>
                  <a:lnTo>
                    <a:pt x="269" y="48"/>
                  </a:lnTo>
                  <a:lnTo>
                    <a:pt x="245" y="56"/>
                  </a:lnTo>
                  <a:lnTo>
                    <a:pt x="223" y="64"/>
                  </a:lnTo>
                  <a:lnTo>
                    <a:pt x="200" y="74"/>
                  </a:lnTo>
                  <a:lnTo>
                    <a:pt x="180" y="82"/>
                  </a:lnTo>
                  <a:lnTo>
                    <a:pt x="159" y="93"/>
                  </a:lnTo>
                  <a:lnTo>
                    <a:pt x="139" y="103"/>
                  </a:lnTo>
                  <a:lnTo>
                    <a:pt x="122" y="114"/>
                  </a:lnTo>
                  <a:lnTo>
                    <a:pt x="104" y="126"/>
                  </a:lnTo>
                  <a:lnTo>
                    <a:pt x="88" y="137"/>
                  </a:lnTo>
                  <a:lnTo>
                    <a:pt x="74" y="148"/>
                  </a:lnTo>
                  <a:lnTo>
                    <a:pt x="61" y="161"/>
                  </a:lnTo>
                  <a:lnTo>
                    <a:pt x="48" y="174"/>
                  </a:lnTo>
                  <a:lnTo>
                    <a:pt x="37" y="187"/>
                  </a:lnTo>
                  <a:lnTo>
                    <a:pt x="27" y="199"/>
                  </a:lnTo>
                  <a:lnTo>
                    <a:pt x="19" y="212"/>
                  </a:lnTo>
                  <a:lnTo>
                    <a:pt x="13" y="227"/>
                  </a:lnTo>
                  <a:lnTo>
                    <a:pt x="6" y="240"/>
                  </a:lnTo>
                  <a:lnTo>
                    <a:pt x="3" y="254"/>
                  </a:lnTo>
                  <a:lnTo>
                    <a:pt x="1" y="269"/>
                  </a:lnTo>
                  <a:lnTo>
                    <a:pt x="0" y="283"/>
                  </a:lnTo>
                  <a:lnTo>
                    <a:pt x="1" y="297"/>
                  </a:lnTo>
                  <a:lnTo>
                    <a:pt x="3" y="312"/>
                  </a:lnTo>
                  <a:lnTo>
                    <a:pt x="6" y="326"/>
                  </a:lnTo>
                  <a:lnTo>
                    <a:pt x="13" y="341"/>
                  </a:lnTo>
                  <a:lnTo>
                    <a:pt x="19" y="354"/>
                  </a:lnTo>
                  <a:lnTo>
                    <a:pt x="27" y="368"/>
                  </a:lnTo>
                  <a:lnTo>
                    <a:pt x="37" y="381"/>
                  </a:lnTo>
                  <a:lnTo>
                    <a:pt x="48" y="394"/>
                  </a:lnTo>
                  <a:lnTo>
                    <a:pt x="61" y="407"/>
                  </a:lnTo>
                  <a:lnTo>
                    <a:pt x="74" y="418"/>
                  </a:lnTo>
                  <a:lnTo>
                    <a:pt x="88" y="431"/>
                  </a:lnTo>
                  <a:lnTo>
                    <a:pt x="104" y="442"/>
                  </a:lnTo>
                  <a:lnTo>
                    <a:pt x="122" y="453"/>
                  </a:lnTo>
                  <a:lnTo>
                    <a:pt x="139" y="465"/>
                  </a:lnTo>
                  <a:lnTo>
                    <a:pt x="159" y="474"/>
                  </a:lnTo>
                  <a:lnTo>
                    <a:pt x="180" y="484"/>
                  </a:lnTo>
                  <a:lnTo>
                    <a:pt x="200" y="493"/>
                  </a:lnTo>
                  <a:lnTo>
                    <a:pt x="223" y="502"/>
                  </a:lnTo>
                  <a:lnTo>
                    <a:pt x="245" y="511"/>
                  </a:lnTo>
                  <a:lnTo>
                    <a:pt x="269" y="519"/>
                  </a:lnTo>
                  <a:lnTo>
                    <a:pt x="295" y="526"/>
                  </a:lnTo>
                  <a:lnTo>
                    <a:pt x="321" y="532"/>
                  </a:lnTo>
                  <a:lnTo>
                    <a:pt x="346" y="538"/>
                  </a:lnTo>
                  <a:lnTo>
                    <a:pt x="374" y="545"/>
                  </a:lnTo>
                  <a:lnTo>
                    <a:pt x="401" y="550"/>
                  </a:lnTo>
                  <a:lnTo>
                    <a:pt x="430" y="555"/>
                  </a:lnTo>
                  <a:lnTo>
                    <a:pt x="459" y="558"/>
                  </a:lnTo>
                  <a:lnTo>
                    <a:pt x="488" y="561"/>
                  </a:lnTo>
                  <a:lnTo>
                    <a:pt x="518" y="564"/>
                  </a:lnTo>
                  <a:lnTo>
                    <a:pt x="549" y="566"/>
                  </a:lnTo>
                  <a:lnTo>
                    <a:pt x="581" y="567"/>
                  </a:lnTo>
                  <a:lnTo>
                    <a:pt x="611" y="567"/>
                  </a:lnTo>
                  <a:lnTo>
                    <a:pt x="643" y="567"/>
                  </a:lnTo>
                  <a:lnTo>
                    <a:pt x="674" y="566"/>
                  </a:lnTo>
                  <a:lnTo>
                    <a:pt x="704" y="564"/>
                  </a:lnTo>
                  <a:lnTo>
                    <a:pt x="735" y="561"/>
                  </a:lnTo>
                  <a:lnTo>
                    <a:pt x="765" y="558"/>
                  </a:lnTo>
                  <a:lnTo>
                    <a:pt x="794" y="555"/>
                  </a:lnTo>
                  <a:lnTo>
                    <a:pt x="822" y="550"/>
                  </a:lnTo>
                  <a:lnTo>
                    <a:pt x="850" y="545"/>
                  </a:lnTo>
                  <a:lnTo>
                    <a:pt x="878" y="538"/>
                  </a:lnTo>
                  <a:lnTo>
                    <a:pt x="903" y="532"/>
                  </a:lnTo>
                  <a:lnTo>
                    <a:pt x="929" y="526"/>
                  </a:lnTo>
                  <a:lnTo>
                    <a:pt x="953" y="519"/>
                  </a:lnTo>
                  <a:lnTo>
                    <a:pt x="977" y="511"/>
                  </a:lnTo>
                  <a:lnTo>
                    <a:pt x="1001" y="502"/>
                  </a:lnTo>
                  <a:lnTo>
                    <a:pt x="1024" y="493"/>
                  </a:lnTo>
                  <a:lnTo>
                    <a:pt x="1045" y="484"/>
                  </a:lnTo>
                  <a:lnTo>
                    <a:pt x="1064" y="474"/>
                  </a:lnTo>
                  <a:lnTo>
                    <a:pt x="1083" y="465"/>
                  </a:lnTo>
                  <a:lnTo>
                    <a:pt x="1102" y="453"/>
                  </a:lnTo>
                  <a:lnTo>
                    <a:pt x="1118" y="442"/>
                  </a:lnTo>
                  <a:lnTo>
                    <a:pt x="1135" y="431"/>
                  </a:lnTo>
                  <a:lnTo>
                    <a:pt x="1149" y="418"/>
                  </a:lnTo>
                  <a:lnTo>
                    <a:pt x="1163" y="407"/>
                  </a:lnTo>
                  <a:lnTo>
                    <a:pt x="1176" y="394"/>
                  </a:lnTo>
                  <a:lnTo>
                    <a:pt x="1186" y="381"/>
                  </a:lnTo>
                  <a:lnTo>
                    <a:pt x="1195" y="368"/>
                  </a:lnTo>
                  <a:lnTo>
                    <a:pt x="1205" y="354"/>
                  </a:lnTo>
                  <a:lnTo>
                    <a:pt x="1212" y="341"/>
                  </a:lnTo>
                  <a:lnTo>
                    <a:pt x="1216" y="326"/>
                  </a:lnTo>
                  <a:lnTo>
                    <a:pt x="1221" y="312"/>
                  </a:lnTo>
                  <a:lnTo>
                    <a:pt x="1223" y="297"/>
                  </a:lnTo>
                  <a:lnTo>
                    <a:pt x="1223" y="291"/>
                  </a:lnTo>
                  <a:lnTo>
                    <a:pt x="1224" y="283"/>
                  </a:lnTo>
                  <a:lnTo>
                    <a:pt x="1223" y="277"/>
                  </a:lnTo>
                  <a:lnTo>
                    <a:pt x="1223" y="269"/>
                  </a:lnTo>
                  <a:lnTo>
                    <a:pt x="1221" y="254"/>
                  </a:lnTo>
                  <a:lnTo>
                    <a:pt x="1216" y="240"/>
                  </a:lnTo>
                  <a:lnTo>
                    <a:pt x="1212" y="227"/>
                  </a:lnTo>
                  <a:lnTo>
                    <a:pt x="1205" y="212"/>
                  </a:lnTo>
                  <a:lnTo>
                    <a:pt x="1195" y="199"/>
                  </a:lnTo>
                  <a:lnTo>
                    <a:pt x="1186" y="187"/>
                  </a:lnTo>
                  <a:lnTo>
                    <a:pt x="1176" y="174"/>
                  </a:lnTo>
                  <a:lnTo>
                    <a:pt x="1163" y="161"/>
                  </a:lnTo>
                  <a:lnTo>
                    <a:pt x="1149" y="148"/>
                  </a:lnTo>
                  <a:lnTo>
                    <a:pt x="1135" y="137"/>
                  </a:lnTo>
                  <a:lnTo>
                    <a:pt x="1118" y="126"/>
                  </a:lnTo>
                  <a:lnTo>
                    <a:pt x="1102" y="114"/>
                  </a:lnTo>
                  <a:lnTo>
                    <a:pt x="1083" y="103"/>
                  </a:lnTo>
                  <a:lnTo>
                    <a:pt x="1064" y="93"/>
                  </a:lnTo>
                  <a:lnTo>
                    <a:pt x="1045" y="82"/>
                  </a:lnTo>
                  <a:lnTo>
                    <a:pt x="1024" y="74"/>
                  </a:lnTo>
                  <a:lnTo>
                    <a:pt x="1001" y="64"/>
                  </a:lnTo>
                  <a:lnTo>
                    <a:pt x="977" y="56"/>
                  </a:lnTo>
                  <a:lnTo>
                    <a:pt x="953" y="48"/>
                  </a:lnTo>
                  <a:lnTo>
                    <a:pt x="929" y="40"/>
                  </a:lnTo>
                  <a:lnTo>
                    <a:pt x="903" y="34"/>
                  </a:lnTo>
                  <a:lnTo>
                    <a:pt x="876" y="28"/>
                  </a:lnTo>
                  <a:lnTo>
                    <a:pt x="850" y="21"/>
                  </a:lnTo>
                  <a:lnTo>
                    <a:pt x="822" y="16"/>
                  </a:lnTo>
                  <a:lnTo>
                    <a:pt x="794" y="13"/>
                  </a:lnTo>
                  <a:lnTo>
                    <a:pt x="764" y="8"/>
                  </a:lnTo>
                  <a:lnTo>
                    <a:pt x="735" y="5"/>
                  </a:lnTo>
                  <a:lnTo>
                    <a:pt x="704" y="3"/>
                  </a:lnTo>
                  <a:lnTo>
                    <a:pt x="674" y="0"/>
                  </a:lnTo>
                  <a:lnTo>
                    <a:pt x="643" y="0"/>
                  </a:lnTo>
                  <a:lnTo>
                    <a:pt x="611" y="0"/>
                  </a:lnTo>
                </a:path>
              </a:pathLst>
            </a:custGeom>
            <a:noFill/>
            <a:ln w="9525">
              <a:solidFill>
                <a:srgbClr val="4F177F"/>
              </a:solidFill>
              <a:round/>
              <a:headEnd/>
              <a:tailEnd/>
            </a:ln>
          </p:spPr>
          <p:txBody>
            <a:bodyPr/>
            <a:lstStyle/>
            <a:p>
              <a:endParaRPr lang="en-US"/>
            </a:p>
          </p:txBody>
        </p:sp>
        <p:sp>
          <p:nvSpPr>
            <p:cNvPr id="296988" name="Rectangle 28"/>
            <p:cNvSpPr>
              <a:spLocks noChangeArrowheads="1"/>
            </p:cNvSpPr>
            <p:nvPr/>
          </p:nvSpPr>
          <p:spPr bwMode="auto">
            <a:xfrm>
              <a:off x="1563" y="1122"/>
              <a:ext cx="216"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UPSF</a:t>
              </a:r>
              <a:endParaRPr lang="en-GB" sz="1800">
                <a:latin typeface="Calibri" pitchFamily="34" charset="0"/>
              </a:endParaRPr>
            </a:p>
          </p:txBody>
        </p:sp>
        <p:sp>
          <p:nvSpPr>
            <p:cNvPr id="296989" name="Line 29"/>
            <p:cNvSpPr>
              <a:spLocks noChangeShapeType="1"/>
            </p:cNvSpPr>
            <p:nvPr/>
          </p:nvSpPr>
          <p:spPr bwMode="auto">
            <a:xfrm flipH="1">
              <a:off x="1878" y="3022"/>
              <a:ext cx="0" cy="635"/>
            </a:xfrm>
            <a:prstGeom prst="line">
              <a:avLst/>
            </a:prstGeom>
            <a:noFill/>
            <a:ln w="9525">
              <a:solidFill>
                <a:srgbClr val="4F177F"/>
              </a:solidFill>
              <a:round/>
              <a:headEnd/>
              <a:tailEnd/>
            </a:ln>
          </p:spPr>
          <p:txBody>
            <a:bodyPr/>
            <a:lstStyle/>
            <a:p>
              <a:endParaRPr lang="en-US"/>
            </a:p>
          </p:txBody>
        </p:sp>
        <p:sp>
          <p:nvSpPr>
            <p:cNvPr id="296990" name="Line 30"/>
            <p:cNvSpPr>
              <a:spLocks noChangeShapeType="1"/>
            </p:cNvSpPr>
            <p:nvPr/>
          </p:nvSpPr>
          <p:spPr bwMode="auto">
            <a:xfrm flipV="1">
              <a:off x="3593" y="908"/>
              <a:ext cx="527" cy="476"/>
            </a:xfrm>
            <a:prstGeom prst="line">
              <a:avLst/>
            </a:prstGeom>
            <a:noFill/>
            <a:ln w="9525">
              <a:solidFill>
                <a:srgbClr val="4F177F"/>
              </a:solidFill>
              <a:round/>
              <a:headEnd/>
              <a:tailEnd/>
            </a:ln>
          </p:spPr>
          <p:txBody>
            <a:bodyPr/>
            <a:lstStyle/>
            <a:p>
              <a:endParaRPr lang="en-US"/>
            </a:p>
          </p:txBody>
        </p:sp>
        <p:sp>
          <p:nvSpPr>
            <p:cNvPr id="296991" name="Freeform 31"/>
            <p:cNvSpPr>
              <a:spLocks/>
            </p:cNvSpPr>
            <p:nvPr/>
          </p:nvSpPr>
          <p:spPr bwMode="auto">
            <a:xfrm>
              <a:off x="1359" y="1378"/>
              <a:ext cx="2434" cy="1176"/>
            </a:xfrm>
            <a:custGeom>
              <a:avLst/>
              <a:gdLst>
                <a:gd name="T0" fmla="*/ 81 w 5078"/>
                <a:gd name="T1" fmla="*/ 1 h 2352"/>
                <a:gd name="T2" fmla="*/ 67 w 5078"/>
                <a:gd name="T3" fmla="*/ 3 h 2352"/>
                <a:gd name="T4" fmla="*/ 55 w 5078"/>
                <a:gd name="T5" fmla="*/ 8 h 2352"/>
                <a:gd name="T6" fmla="*/ 44 w 5078"/>
                <a:gd name="T7" fmla="*/ 14 h 2352"/>
                <a:gd name="T8" fmla="*/ 33 w 5078"/>
                <a:gd name="T9" fmla="*/ 22 h 2352"/>
                <a:gd name="T10" fmla="*/ 23 w 5078"/>
                <a:gd name="T11" fmla="*/ 33 h 2352"/>
                <a:gd name="T12" fmla="*/ 15 w 5078"/>
                <a:gd name="T13" fmla="*/ 43 h 2352"/>
                <a:gd name="T14" fmla="*/ 9 w 5078"/>
                <a:gd name="T15" fmla="*/ 55 h 2352"/>
                <a:gd name="T16" fmla="*/ 4 w 5078"/>
                <a:gd name="T17" fmla="*/ 69 h 2352"/>
                <a:gd name="T18" fmla="*/ 1 w 5078"/>
                <a:gd name="T19" fmla="*/ 83 h 2352"/>
                <a:gd name="T20" fmla="*/ 0 w 5078"/>
                <a:gd name="T21" fmla="*/ 98 h 2352"/>
                <a:gd name="T22" fmla="*/ 0 w 5078"/>
                <a:gd name="T23" fmla="*/ 500 h 2352"/>
                <a:gd name="T24" fmla="*/ 3 w 5078"/>
                <a:gd name="T25" fmla="*/ 515 h 2352"/>
                <a:gd name="T26" fmla="*/ 7 w 5078"/>
                <a:gd name="T27" fmla="*/ 529 h 2352"/>
                <a:gd name="T28" fmla="*/ 13 w 5078"/>
                <a:gd name="T29" fmla="*/ 541 h 2352"/>
                <a:gd name="T30" fmla="*/ 21 w 5078"/>
                <a:gd name="T31" fmla="*/ 553 h 2352"/>
                <a:gd name="T32" fmla="*/ 29 w 5078"/>
                <a:gd name="T33" fmla="*/ 563 h 2352"/>
                <a:gd name="T34" fmla="*/ 40 w 5078"/>
                <a:gd name="T35" fmla="*/ 572 h 2352"/>
                <a:gd name="T36" fmla="*/ 51 w 5078"/>
                <a:gd name="T37" fmla="*/ 579 h 2352"/>
                <a:gd name="T38" fmla="*/ 63 w 5078"/>
                <a:gd name="T39" fmla="*/ 584 h 2352"/>
                <a:gd name="T40" fmla="*/ 76 w 5078"/>
                <a:gd name="T41" fmla="*/ 587 h 2352"/>
                <a:gd name="T42" fmla="*/ 90 w 5078"/>
                <a:gd name="T43" fmla="*/ 588 h 2352"/>
                <a:gd name="T44" fmla="*/ 1086 w 5078"/>
                <a:gd name="T45" fmla="*/ 588 h 2352"/>
                <a:gd name="T46" fmla="*/ 1099 w 5078"/>
                <a:gd name="T47" fmla="*/ 586 h 2352"/>
                <a:gd name="T48" fmla="*/ 1112 w 5078"/>
                <a:gd name="T49" fmla="*/ 581 h 2352"/>
                <a:gd name="T50" fmla="*/ 1123 w 5078"/>
                <a:gd name="T51" fmla="*/ 574 h 2352"/>
                <a:gd name="T52" fmla="*/ 1134 w 5078"/>
                <a:gd name="T53" fmla="*/ 566 h 2352"/>
                <a:gd name="T54" fmla="*/ 1143 w 5078"/>
                <a:gd name="T55" fmla="*/ 556 h 2352"/>
                <a:gd name="T56" fmla="*/ 1151 w 5078"/>
                <a:gd name="T57" fmla="*/ 545 h 2352"/>
                <a:gd name="T58" fmla="*/ 1158 w 5078"/>
                <a:gd name="T59" fmla="*/ 533 h 2352"/>
                <a:gd name="T60" fmla="*/ 1162 w 5078"/>
                <a:gd name="T61" fmla="*/ 520 h 2352"/>
                <a:gd name="T62" fmla="*/ 1166 w 5078"/>
                <a:gd name="T63" fmla="*/ 505 h 2352"/>
                <a:gd name="T64" fmla="*/ 1167 w 5078"/>
                <a:gd name="T65" fmla="*/ 490 h 2352"/>
                <a:gd name="T66" fmla="*/ 1166 w 5078"/>
                <a:gd name="T67" fmla="*/ 88 h 2352"/>
                <a:gd name="T68" fmla="*/ 1164 w 5078"/>
                <a:gd name="T69" fmla="*/ 74 h 2352"/>
                <a:gd name="T70" fmla="*/ 1159 w 5078"/>
                <a:gd name="T71" fmla="*/ 60 h 2352"/>
                <a:gd name="T72" fmla="*/ 1153 w 5078"/>
                <a:gd name="T73" fmla="*/ 47 h 2352"/>
                <a:gd name="T74" fmla="*/ 1146 w 5078"/>
                <a:gd name="T75" fmla="*/ 36 h 2352"/>
                <a:gd name="T76" fmla="*/ 1137 w 5078"/>
                <a:gd name="T77" fmla="*/ 25 h 2352"/>
                <a:gd name="T78" fmla="*/ 1127 w 5078"/>
                <a:gd name="T79" fmla="*/ 17 h 2352"/>
                <a:gd name="T80" fmla="*/ 1115 w 5078"/>
                <a:gd name="T81" fmla="*/ 10 h 2352"/>
                <a:gd name="T82" fmla="*/ 1103 w 5078"/>
                <a:gd name="T83" fmla="*/ 5 h 2352"/>
                <a:gd name="T84" fmla="*/ 1090 w 5078"/>
                <a:gd name="T85" fmla="*/ 1 h 2352"/>
                <a:gd name="T86" fmla="*/ 1077 w 5078"/>
                <a:gd name="T87" fmla="*/ 0 h 2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78"/>
                <a:gd name="T133" fmla="*/ 0 h 2352"/>
                <a:gd name="T134" fmla="*/ 5078 w 5078"/>
                <a:gd name="T135" fmla="*/ 2352 h 2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78" h="2352">
                  <a:moveTo>
                    <a:pt x="391" y="0"/>
                  </a:moveTo>
                  <a:lnTo>
                    <a:pt x="372" y="0"/>
                  </a:lnTo>
                  <a:lnTo>
                    <a:pt x="351" y="2"/>
                  </a:lnTo>
                  <a:lnTo>
                    <a:pt x="332" y="5"/>
                  </a:lnTo>
                  <a:lnTo>
                    <a:pt x="313" y="8"/>
                  </a:lnTo>
                  <a:lnTo>
                    <a:pt x="293" y="11"/>
                  </a:lnTo>
                  <a:lnTo>
                    <a:pt x="276" y="18"/>
                  </a:lnTo>
                  <a:lnTo>
                    <a:pt x="257" y="24"/>
                  </a:lnTo>
                  <a:lnTo>
                    <a:pt x="239" y="31"/>
                  </a:lnTo>
                  <a:lnTo>
                    <a:pt x="221" y="39"/>
                  </a:lnTo>
                  <a:lnTo>
                    <a:pt x="205" y="47"/>
                  </a:lnTo>
                  <a:lnTo>
                    <a:pt x="189" y="56"/>
                  </a:lnTo>
                  <a:lnTo>
                    <a:pt x="173" y="66"/>
                  </a:lnTo>
                  <a:lnTo>
                    <a:pt x="157" y="77"/>
                  </a:lnTo>
                  <a:lnTo>
                    <a:pt x="143" y="88"/>
                  </a:lnTo>
                  <a:lnTo>
                    <a:pt x="128" y="101"/>
                  </a:lnTo>
                  <a:lnTo>
                    <a:pt x="115" y="114"/>
                  </a:lnTo>
                  <a:lnTo>
                    <a:pt x="102" y="129"/>
                  </a:lnTo>
                  <a:lnTo>
                    <a:pt x="90" y="143"/>
                  </a:lnTo>
                  <a:lnTo>
                    <a:pt x="78" y="158"/>
                  </a:lnTo>
                  <a:lnTo>
                    <a:pt x="67" y="172"/>
                  </a:lnTo>
                  <a:lnTo>
                    <a:pt x="56" y="188"/>
                  </a:lnTo>
                  <a:lnTo>
                    <a:pt x="48" y="204"/>
                  </a:lnTo>
                  <a:lnTo>
                    <a:pt x="38" y="222"/>
                  </a:lnTo>
                  <a:lnTo>
                    <a:pt x="30" y="240"/>
                  </a:lnTo>
                  <a:lnTo>
                    <a:pt x="24" y="257"/>
                  </a:lnTo>
                  <a:lnTo>
                    <a:pt x="17" y="275"/>
                  </a:lnTo>
                  <a:lnTo>
                    <a:pt x="13" y="294"/>
                  </a:lnTo>
                  <a:lnTo>
                    <a:pt x="8" y="313"/>
                  </a:lnTo>
                  <a:lnTo>
                    <a:pt x="5" y="333"/>
                  </a:lnTo>
                  <a:lnTo>
                    <a:pt x="1" y="352"/>
                  </a:lnTo>
                  <a:lnTo>
                    <a:pt x="0" y="371"/>
                  </a:lnTo>
                  <a:lnTo>
                    <a:pt x="0" y="392"/>
                  </a:lnTo>
                  <a:lnTo>
                    <a:pt x="0" y="1960"/>
                  </a:lnTo>
                  <a:lnTo>
                    <a:pt x="0" y="1981"/>
                  </a:lnTo>
                  <a:lnTo>
                    <a:pt x="1" y="2001"/>
                  </a:lnTo>
                  <a:lnTo>
                    <a:pt x="5" y="2020"/>
                  </a:lnTo>
                  <a:lnTo>
                    <a:pt x="8" y="2039"/>
                  </a:lnTo>
                  <a:lnTo>
                    <a:pt x="13" y="2058"/>
                  </a:lnTo>
                  <a:lnTo>
                    <a:pt x="17" y="2078"/>
                  </a:lnTo>
                  <a:lnTo>
                    <a:pt x="24" y="2095"/>
                  </a:lnTo>
                  <a:lnTo>
                    <a:pt x="30" y="2113"/>
                  </a:lnTo>
                  <a:lnTo>
                    <a:pt x="38" y="2131"/>
                  </a:lnTo>
                  <a:lnTo>
                    <a:pt x="48" y="2148"/>
                  </a:lnTo>
                  <a:lnTo>
                    <a:pt x="56" y="2164"/>
                  </a:lnTo>
                  <a:lnTo>
                    <a:pt x="67" y="2180"/>
                  </a:lnTo>
                  <a:lnTo>
                    <a:pt x="78" y="2195"/>
                  </a:lnTo>
                  <a:lnTo>
                    <a:pt x="90" y="2209"/>
                  </a:lnTo>
                  <a:lnTo>
                    <a:pt x="102" y="2224"/>
                  </a:lnTo>
                  <a:lnTo>
                    <a:pt x="115" y="2238"/>
                  </a:lnTo>
                  <a:lnTo>
                    <a:pt x="128" y="2251"/>
                  </a:lnTo>
                  <a:lnTo>
                    <a:pt x="143" y="2264"/>
                  </a:lnTo>
                  <a:lnTo>
                    <a:pt x="157" y="2275"/>
                  </a:lnTo>
                  <a:lnTo>
                    <a:pt x="173" y="2287"/>
                  </a:lnTo>
                  <a:lnTo>
                    <a:pt x="189" y="2296"/>
                  </a:lnTo>
                  <a:lnTo>
                    <a:pt x="205" y="2306"/>
                  </a:lnTo>
                  <a:lnTo>
                    <a:pt x="221" y="2314"/>
                  </a:lnTo>
                  <a:lnTo>
                    <a:pt x="239" y="2322"/>
                  </a:lnTo>
                  <a:lnTo>
                    <a:pt x="257" y="2328"/>
                  </a:lnTo>
                  <a:lnTo>
                    <a:pt x="276" y="2335"/>
                  </a:lnTo>
                  <a:lnTo>
                    <a:pt x="293" y="2341"/>
                  </a:lnTo>
                  <a:lnTo>
                    <a:pt x="313" y="2344"/>
                  </a:lnTo>
                  <a:lnTo>
                    <a:pt x="332" y="2348"/>
                  </a:lnTo>
                  <a:lnTo>
                    <a:pt x="351" y="2351"/>
                  </a:lnTo>
                  <a:lnTo>
                    <a:pt x="372" y="2352"/>
                  </a:lnTo>
                  <a:lnTo>
                    <a:pt x="391" y="2352"/>
                  </a:lnTo>
                  <a:lnTo>
                    <a:pt x="4686" y="2352"/>
                  </a:lnTo>
                  <a:lnTo>
                    <a:pt x="4706" y="2352"/>
                  </a:lnTo>
                  <a:lnTo>
                    <a:pt x="4725" y="2351"/>
                  </a:lnTo>
                  <a:lnTo>
                    <a:pt x="4746" y="2348"/>
                  </a:lnTo>
                  <a:lnTo>
                    <a:pt x="4765" y="2344"/>
                  </a:lnTo>
                  <a:lnTo>
                    <a:pt x="4784" y="2341"/>
                  </a:lnTo>
                  <a:lnTo>
                    <a:pt x="4802" y="2335"/>
                  </a:lnTo>
                  <a:lnTo>
                    <a:pt x="4820" y="2328"/>
                  </a:lnTo>
                  <a:lnTo>
                    <a:pt x="4839" y="2322"/>
                  </a:lnTo>
                  <a:lnTo>
                    <a:pt x="4855" y="2314"/>
                  </a:lnTo>
                  <a:lnTo>
                    <a:pt x="4872" y="2306"/>
                  </a:lnTo>
                  <a:lnTo>
                    <a:pt x="4889" y="2296"/>
                  </a:lnTo>
                  <a:lnTo>
                    <a:pt x="4905" y="2287"/>
                  </a:lnTo>
                  <a:lnTo>
                    <a:pt x="4921" y="2275"/>
                  </a:lnTo>
                  <a:lnTo>
                    <a:pt x="4935" y="2264"/>
                  </a:lnTo>
                  <a:lnTo>
                    <a:pt x="4950" y="2251"/>
                  </a:lnTo>
                  <a:lnTo>
                    <a:pt x="4962" y="2238"/>
                  </a:lnTo>
                  <a:lnTo>
                    <a:pt x="4975" y="2224"/>
                  </a:lnTo>
                  <a:lnTo>
                    <a:pt x="4988" y="2209"/>
                  </a:lnTo>
                  <a:lnTo>
                    <a:pt x="4999" y="2195"/>
                  </a:lnTo>
                  <a:lnTo>
                    <a:pt x="5010" y="2180"/>
                  </a:lnTo>
                  <a:lnTo>
                    <a:pt x="5020" y="2164"/>
                  </a:lnTo>
                  <a:lnTo>
                    <a:pt x="5030" y="2148"/>
                  </a:lnTo>
                  <a:lnTo>
                    <a:pt x="5039" y="2131"/>
                  </a:lnTo>
                  <a:lnTo>
                    <a:pt x="5047" y="2113"/>
                  </a:lnTo>
                  <a:lnTo>
                    <a:pt x="5054" y="2095"/>
                  </a:lnTo>
                  <a:lnTo>
                    <a:pt x="5060" y="2078"/>
                  </a:lnTo>
                  <a:lnTo>
                    <a:pt x="5065" y="2058"/>
                  </a:lnTo>
                  <a:lnTo>
                    <a:pt x="5070" y="2039"/>
                  </a:lnTo>
                  <a:lnTo>
                    <a:pt x="5073" y="2020"/>
                  </a:lnTo>
                  <a:lnTo>
                    <a:pt x="5076" y="2001"/>
                  </a:lnTo>
                  <a:lnTo>
                    <a:pt x="5076" y="1981"/>
                  </a:lnTo>
                  <a:lnTo>
                    <a:pt x="5078" y="1960"/>
                  </a:lnTo>
                  <a:lnTo>
                    <a:pt x="5078" y="392"/>
                  </a:lnTo>
                  <a:lnTo>
                    <a:pt x="5076" y="371"/>
                  </a:lnTo>
                  <a:lnTo>
                    <a:pt x="5076" y="352"/>
                  </a:lnTo>
                  <a:lnTo>
                    <a:pt x="5073" y="333"/>
                  </a:lnTo>
                  <a:lnTo>
                    <a:pt x="5070" y="313"/>
                  </a:lnTo>
                  <a:lnTo>
                    <a:pt x="5065" y="294"/>
                  </a:lnTo>
                  <a:lnTo>
                    <a:pt x="5060" y="275"/>
                  </a:lnTo>
                  <a:lnTo>
                    <a:pt x="5054" y="257"/>
                  </a:lnTo>
                  <a:lnTo>
                    <a:pt x="5047" y="240"/>
                  </a:lnTo>
                  <a:lnTo>
                    <a:pt x="5039" y="222"/>
                  </a:lnTo>
                  <a:lnTo>
                    <a:pt x="5030" y="204"/>
                  </a:lnTo>
                  <a:lnTo>
                    <a:pt x="5020" y="188"/>
                  </a:lnTo>
                  <a:lnTo>
                    <a:pt x="5010" y="172"/>
                  </a:lnTo>
                  <a:lnTo>
                    <a:pt x="4999" y="158"/>
                  </a:lnTo>
                  <a:lnTo>
                    <a:pt x="4988" y="143"/>
                  </a:lnTo>
                  <a:lnTo>
                    <a:pt x="4975" y="129"/>
                  </a:lnTo>
                  <a:lnTo>
                    <a:pt x="4962" y="114"/>
                  </a:lnTo>
                  <a:lnTo>
                    <a:pt x="4950" y="101"/>
                  </a:lnTo>
                  <a:lnTo>
                    <a:pt x="4935" y="88"/>
                  </a:lnTo>
                  <a:lnTo>
                    <a:pt x="4921" y="77"/>
                  </a:lnTo>
                  <a:lnTo>
                    <a:pt x="4905" y="66"/>
                  </a:lnTo>
                  <a:lnTo>
                    <a:pt x="4889" y="56"/>
                  </a:lnTo>
                  <a:lnTo>
                    <a:pt x="4872" y="47"/>
                  </a:lnTo>
                  <a:lnTo>
                    <a:pt x="4855" y="39"/>
                  </a:lnTo>
                  <a:lnTo>
                    <a:pt x="4839" y="31"/>
                  </a:lnTo>
                  <a:lnTo>
                    <a:pt x="4820" y="24"/>
                  </a:lnTo>
                  <a:lnTo>
                    <a:pt x="4802" y="18"/>
                  </a:lnTo>
                  <a:lnTo>
                    <a:pt x="4784" y="11"/>
                  </a:lnTo>
                  <a:lnTo>
                    <a:pt x="4765" y="8"/>
                  </a:lnTo>
                  <a:lnTo>
                    <a:pt x="4746" y="5"/>
                  </a:lnTo>
                  <a:lnTo>
                    <a:pt x="4725" y="2"/>
                  </a:lnTo>
                  <a:lnTo>
                    <a:pt x="4706" y="0"/>
                  </a:lnTo>
                  <a:lnTo>
                    <a:pt x="4686" y="0"/>
                  </a:lnTo>
                  <a:lnTo>
                    <a:pt x="391" y="0"/>
                  </a:lnTo>
                  <a:close/>
                </a:path>
              </a:pathLst>
            </a:custGeom>
            <a:solidFill>
              <a:srgbClr val="EAEAEA"/>
            </a:solidFill>
            <a:ln w="9525">
              <a:noFill/>
              <a:round/>
              <a:headEnd/>
              <a:tailEnd/>
            </a:ln>
          </p:spPr>
          <p:txBody>
            <a:bodyPr/>
            <a:lstStyle/>
            <a:p>
              <a:endParaRPr lang="en-US"/>
            </a:p>
          </p:txBody>
        </p:sp>
        <p:sp>
          <p:nvSpPr>
            <p:cNvPr id="296992" name="Freeform 32"/>
            <p:cNvSpPr>
              <a:spLocks/>
            </p:cNvSpPr>
            <p:nvPr/>
          </p:nvSpPr>
          <p:spPr bwMode="auto">
            <a:xfrm>
              <a:off x="1368" y="1378"/>
              <a:ext cx="2425" cy="1176"/>
            </a:xfrm>
            <a:custGeom>
              <a:avLst/>
              <a:gdLst>
                <a:gd name="T0" fmla="*/ 80 w 5078"/>
                <a:gd name="T1" fmla="*/ 1 h 2352"/>
                <a:gd name="T2" fmla="*/ 67 w 5078"/>
                <a:gd name="T3" fmla="*/ 3 h 2352"/>
                <a:gd name="T4" fmla="*/ 54 w 5078"/>
                <a:gd name="T5" fmla="*/ 8 h 2352"/>
                <a:gd name="T6" fmla="*/ 43 w 5078"/>
                <a:gd name="T7" fmla="*/ 14 h 2352"/>
                <a:gd name="T8" fmla="*/ 32 w 5078"/>
                <a:gd name="T9" fmla="*/ 22 h 2352"/>
                <a:gd name="T10" fmla="*/ 23 w 5078"/>
                <a:gd name="T11" fmla="*/ 33 h 2352"/>
                <a:gd name="T12" fmla="*/ 15 w 5078"/>
                <a:gd name="T13" fmla="*/ 43 h 2352"/>
                <a:gd name="T14" fmla="*/ 9 w 5078"/>
                <a:gd name="T15" fmla="*/ 55 h 2352"/>
                <a:gd name="T16" fmla="*/ 4 w 5078"/>
                <a:gd name="T17" fmla="*/ 69 h 2352"/>
                <a:gd name="T18" fmla="*/ 1 w 5078"/>
                <a:gd name="T19" fmla="*/ 83 h 2352"/>
                <a:gd name="T20" fmla="*/ 0 w 5078"/>
                <a:gd name="T21" fmla="*/ 98 h 2352"/>
                <a:gd name="T22" fmla="*/ 0 w 5078"/>
                <a:gd name="T23" fmla="*/ 500 h 2352"/>
                <a:gd name="T24" fmla="*/ 3 w 5078"/>
                <a:gd name="T25" fmla="*/ 515 h 2352"/>
                <a:gd name="T26" fmla="*/ 7 w 5078"/>
                <a:gd name="T27" fmla="*/ 529 h 2352"/>
                <a:gd name="T28" fmla="*/ 13 w 5078"/>
                <a:gd name="T29" fmla="*/ 541 h 2352"/>
                <a:gd name="T30" fmla="*/ 21 w 5078"/>
                <a:gd name="T31" fmla="*/ 553 h 2352"/>
                <a:gd name="T32" fmla="*/ 29 w 5078"/>
                <a:gd name="T33" fmla="*/ 563 h 2352"/>
                <a:gd name="T34" fmla="*/ 40 w 5078"/>
                <a:gd name="T35" fmla="*/ 572 h 2352"/>
                <a:gd name="T36" fmla="*/ 51 w 5078"/>
                <a:gd name="T37" fmla="*/ 579 h 2352"/>
                <a:gd name="T38" fmla="*/ 63 w 5078"/>
                <a:gd name="T39" fmla="*/ 584 h 2352"/>
                <a:gd name="T40" fmla="*/ 76 w 5078"/>
                <a:gd name="T41" fmla="*/ 587 h 2352"/>
                <a:gd name="T42" fmla="*/ 89 w 5078"/>
                <a:gd name="T43" fmla="*/ 588 h 2352"/>
                <a:gd name="T44" fmla="*/ 1077 w 5078"/>
                <a:gd name="T45" fmla="*/ 588 h 2352"/>
                <a:gd name="T46" fmla="*/ 1091 w 5078"/>
                <a:gd name="T47" fmla="*/ 586 h 2352"/>
                <a:gd name="T48" fmla="*/ 1104 w 5078"/>
                <a:gd name="T49" fmla="*/ 581 h 2352"/>
                <a:gd name="T50" fmla="*/ 1115 w 5078"/>
                <a:gd name="T51" fmla="*/ 574 h 2352"/>
                <a:gd name="T52" fmla="*/ 1126 w 5078"/>
                <a:gd name="T53" fmla="*/ 566 h 2352"/>
                <a:gd name="T54" fmla="*/ 1135 w 5078"/>
                <a:gd name="T55" fmla="*/ 556 h 2352"/>
                <a:gd name="T56" fmla="*/ 1143 w 5078"/>
                <a:gd name="T57" fmla="*/ 545 h 2352"/>
                <a:gd name="T58" fmla="*/ 1149 w 5078"/>
                <a:gd name="T59" fmla="*/ 533 h 2352"/>
                <a:gd name="T60" fmla="*/ 1154 w 5078"/>
                <a:gd name="T61" fmla="*/ 520 h 2352"/>
                <a:gd name="T62" fmla="*/ 1157 w 5078"/>
                <a:gd name="T63" fmla="*/ 505 h 2352"/>
                <a:gd name="T64" fmla="*/ 1158 w 5078"/>
                <a:gd name="T65" fmla="*/ 490 h 2352"/>
                <a:gd name="T66" fmla="*/ 1158 w 5078"/>
                <a:gd name="T67" fmla="*/ 88 h 2352"/>
                <a:gd name="T68" fmla="*/ 1155 w 5078"/>
                <a:gd name="T69" fmla="*/ 74 h 2352"/>
                <a:gd name="T70" fmla="*/ 1151 w 5078"/>
                <a:gd name="T71" fmla="*/ 60 h 2352"/>
                <a:gd name="T72" fmla="*/ 1145 w 5078"/>
                <a:gd name="T73" fmla="*/ 47 h 2352"/>
                <a:gd name="T74" fmla="*/ 1138 w 5078"/>
                <a:gd name="T75" fmla="*/ 36 h 2352"/>
                <a:gd name="T76" fmla="*/ 1129 w 5078"/>
                <a:gd name="T77" fmla="*/ 25 h 2352"/>
                <a:gd name="T78" fmla="*/ 1118 w 5078"/>
                <a:gd name="T79" fmla="*/ 17 h 2352"/>
                <a:gd name="T80" fmla="*/ 1107 w 5078"/>
                <a:gd name="T81" fmla="*/ 10 h 2352"/>
                <a:gd name="T82" fmla="*/ 1095 w 5078"/>
                <a:gd name="T83" fmla="*/ 5 h 2352"/>
                <a:gd name="T84" fmla="*/ 1082 w 5078"/>
                <a:gd name="T85" fmla="*/ 1 h 2352"/>
                <a:gd name="T86" fmla="*/ 1069 w 5078"/>
                <a:gd name="T87" fmla="*/ 0 h 2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78"/>
                <a:gd name="T133" fmla="*/ 0 h 2352"/>
                <a:gd name="T134" fmla="*/ 5078 w 5078"/>
                <a:gd name="T135" fmla="*/ 2352 h 2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78" h="2352">
                  <a:moveTo>
                    <a:pt x="391" y="0"/>
                  </a:moveTo>
                  <a:lnTo>
                    <a:pt x="372" y="0"/>
                  </a:lnTo>
                  <a:lnTo>
                    <a:pt x="351" y="2"/>
                  </a:lnTo>
                  <a:lnTo>
                    <a:pt x="332" y="5"/>
                  </a:lnTo>
                  <a:lnTo>
                    <a:pt x="313" y="8"/>
                  </a:lnTo>
                  <a:lnTo>
                    <a:pt x="293" y="11"/>
                  </a:lnTo>
                  <a:lnTo>
                    <a:pt x="276" y="18"/>
                  </a:lnTo>
                  <a:lnTo>
                    <a:pt x="257" y="24"/>
                  </a:lnTo>
                  <a:lnTo>
                    <a:pt x="239" y="31"/>
                  </a:lnTo>
                  <a:lnTo>
                    <a:pt x="221" y="39"/>
                  </a:lnTo>
                  <a:lnTo>
                    <a:pt x="205" y="47"/>
                  </a:lnTo>
                  <a:lnTo>
                    <a:pt x="189" y="56"/>
                  </a:lnTo>
                  <a:lnTo>
                    <a:pt x="173" y="66"/>
                  </a:lnTo>
                  <a:lnTo>
                    <a:pt x="157" y="77"/>
                  </a:lnTo>
                  <a:lnTo>
                    <a:pt x="143" y="88"/>
                  </a:lnTo>
                  <a:lnTo>
                    <a:pt x="128" y="101"/>
                  </a:lnTo>
                  <a:lnTo>
                    <a:pt x="115" y="114"/>
                  </a:lnTo>
                  <a:lnTo>
                    <a:pt x="102" y="129"/>
                  </a:lnTo>
                  <a:lnTo>
                    <a:pt x="90" y="143"/>
                  </a:lnTo>
                  <a:lnTo>
                    <a:pt x="78" y="158"/>
                  </a:lnTo>
                  <a:lnTo>
                    <a:pt x="67" y="172"/>
                  </a:lnTo>
                  <a:lnTo>
                    <a:pt x="56" y="188"/>
                  </a:lnTo>
                  <a:lnTo>
                    <a:pt x="48" y="204"/>
                  </a:lnTo>
                  <a:lnTo>
                    <a:pt x="38" y="222"/>
                  </a:lnTo>
                  <a:lnTo>
                    <a:pt x="30" y="240"/>
                  </a:lnTo>
                  <a:lnTo>
                    <a:pt x="24" y="257"/>
                  </a:lnTo>
                  <a:lnTo>
                    <a:pt x="17" y="275"/>
                  </a:lnTo>
                  <a:lnTo>
                    <a:pt x="13" y="294"/>
                  </a:lnTo>
                  <a:lnTo>
                    <a:pt x="8" y="313"/>
                  </a:lnTo>
                  <a:lnTo>
                    <a:pt x="5" y="333"/>
                  </a:lnTo>
                  <a:lnTo>
                    <a:pt x="1" y="352"/>
                  </a:lnTo>
                  <a:lnTo>
                    <a:pt x="0" y="371"/>
                  </a:lnTo>
                  <a:lnTo>
                    <a:pt x="0" y="392"/>
                  </a:lnTo>
                  <a:lnTo>
                    <a:pt x="0" y="1960"/>
                  </a:lnTo>
                  <a:lnTo>
                    <a:pt x="0" y="1981"/>
                  </a:lnTo>
                  <a:lnTo>
                    <a:pt x="1" y="2001"/>
                  </a:lnTo>
                  <a:lnTo>
                    <a:pt x="5" y="2020"/>
                  </a:lnTo>
                  <a:lnTo>
                    <a:pt x="8" y="2039"/>
                  </a:lnTo>
                  <a:lnTo>
                    <a:pt x="13" y="2058"/>
                  </a:lnTo>
                  <a:lnTo>
                    <a:pt x="17" y="2078"/>
                  </a:lnTo>
                  <a:lnTo>
                    <a:pt x="24" y="2095"/>
                  </a:lnTo>
                  <a:lnTo>
                    <a:pt x="30" y="2113"/>
                  </a:lnTo>
                  <a:lnTo>
                    <a:pt x="38" y="2131"/>
                  </a:lnTo>
                  <a:lnTo>
                    <a:pt x="48" y="2148"/>
                  </a:lnTo>
                  <a:lnTo>
                    <a:pt x="56" y="2164"/>
                  </a:lnTo>
                  <a:lnTo>
                    <a:pt x="67" y="2180"/>
                  </a:lnTo>
                  <a:lnTo>
                    <a:pt x="78" y="2195"/>
                  </a:lnTo>
                  <a:lnTo>
                    <a:pt x="90" y="2209"/>
                  </a:lnTo>
                  <a:lnTo>
                    <a:pt x="102" y="2224"/>
                  </a:lnTo>
                  <a:lnTo>
                    <a:pt x="115" y="2238"/>
                  </a:lnTo>
                  <a:lnTo>
                    <a:pt x="128" y="2251"/>
                  </a:lnTo>
                  <a:lnTo>
                    <a:pt x="143" y="2264"/>
                  </a:lnTo>
                  <a:lnTo>
                    <a:pt x="157" y="2275"/>
                  </a:lnTo>
                  <a:lnTo>
                    <a:pt x="173" y="2287"/>
                  </a:lnTo>
                  <a:lnTo>
                    <a:pt x="189" y="2296"/>
                  </a:lnTo>
                  <a:lnTo>
                    <a:pt x="205" y="2306"/>
                  </a:lnTo>
                  <a:lnTo>
                    <a:pt x="221" y="2314"/>
                  </a:lnTo>
                  <a:lnTo>
                    <a:pt x="239" y="2322"/>
                  </a:lnTo>
                  <a:lnTo>
                    <a:pt x="257" y="2328"/>
                  </a:lnTo>
                  <a:lnTo>
                    <a:pt x="276" y="2335"/>
                  </a:lnTo>
                  <a:lnTo>
                    <a:pt x="293" y="2341"/>
                  </a:lnTo>
                  <a:lnTo>
                    <a:pt x="313" y="2344"/>
                  </a:lnTo>
                  <a:lnTo>
                    <a:pt x="332" y="2348"/>
                  </a:lnTo>
                  <a:lnTo>
                    <a:pt x="351" y="2351"/>
                  </a:lnTo>
                  <a:lnTo>
                    <a:pt x="372" y="2352"/>
                  </a:lnTo>
                  <a:lnTo>
                    <a:pt x="391" y="2352"/>
                  </a:lnTo>
                  <a:lnTo>
                    <a:pt x="4686" y="2352"/>
                  </a:lnTo>
                  <a:lnTo>
                    <a:pt x="4706" y="2352"/>
                  </a:lnTo>
                  <a:lnTo>
                    <a:pt x="4725" y="2351"/>
                  </a:lnTo>
                  <a:lnTo>
                    <a:pt x="4746" y="2348"/>
                  </a:lnTo>
                  <a:lnTo>
                    <a:pt x="4765" y="2344"/>
                  </a:lnTo>
                  <a:lnTo>
                    <a:pt x="4784" y="2341"/>
                  </a:lnTo>
                  <a:lnTo>
                    <a:pt x="4802" y="2335"/>
                  </a:lnTo>
                  <a:lnTo>
                    <a:pt x="4820" y="2328"/>
                  </a:lnTo>
                  <a:lnTo>
                    <a:pt x="4839" y="2322"/>
                  </a:lnTo>
                  <a:lnTo>
                    <a:pt x="4855" y="2314"/>
                  </a:lnTo>
                  <a:lnTo>
                    <a:pt x="4872" y="2306"/>
                  </a:lnTo>
                  <a:lnTo>
                    <a:pt x="4889" y="2296"/>
                  </a:lnTo>
                  <a:lnTo>
                    <a:pt x="4905" y="2287"/>
                  </a:lnTo>
                  <a:lnTo>
                    <a:pt x="4921" y="2275"/>
                  </a:lnTo>
                  <a:lnTo>
                    <a:pt x="4935" y="2264"/>
                  </a:lnTo>
                  <a:lnTo>
                    <a:pt x="4950" y="2251"/>
                  </a:lnTo>
                  <a:lnTo>
                    <a:pt x="4962" y="2238"/>
                  </a:lnTo>
                  <a:lnTo>
                    <a:pt x="4975" y="2224"/>
                  </a:lnTo>
                  <a:lnTo>
                    <a:pt x="4988" y="2209"/>
                  </a:lnTo>
                  <a:lnTo>
                    <a:pt x="4999" y="2195"/>
                  </a:lnTo>
                  <a:lnTo>
                    <a:pt x="5010" y="2180"/>
                  </a:lnTo>
                  <a:lnTo>
                    <a:pt x="5020" y="2164"/>
                  </a:lnTo>
                  <a:lnTo>
                    <a:pt x="5030" y="2148"/>
                  </a:lnTo>
                  <a:lnTo>
                    <a:pt x="5039" y="2131"/>
                  </a:lnTo>
                  <a:lnTo>
                    <a:pt x="5047" y="2113"/>
                  </a:lnTo>
                  <a:lnTo>
                    <a:pt x="5054" y="2095"/>
                  </a:lnTo>
                  <a:lnTo>
                    <a:pt x="5060" y="2078"/>
                  </a:lnTo>
                  <a:lnTo>
                    <a:pt x="5065" y="2058"/>
                  </a:lnTo>
                  <a:lnTo>
                    <a:pt x="5070" y="2039"/>
                  </a:lnTo>
                  <a:lnTo>
                    <a:pt x="5073" y="2020"/>
                  </a:lnTo>
                  <a:lnTo>
                    <a:pt x="5076" y="2001"/>
                  </a:lnTo>
                  <a:lnTo>
                    <a:pt x="5076" y="1981"/>
                  </a:lnTo>
                  <a:lnTo>
                    <a:pt x="5078" y="1960"/>
                  </a:lnTo>
                  <a:lnTo>
                    <a:pt x="5078" y="392"/>
                  </a:lnTo>
                  <a:lnTo>
                    <a:pt x="5076" y="371"/>
                  </a:lnTo>
                  <a:lnTo>
                    <a:pt x="5076" y="352"/>
                  </a:lnTo>
                  <a:lnTo>
                    <a:pt x="5073" y="333"/>
                  </a:lnTo>
                  <a:lnTo>
                    <a:pt x="5070" y="313"/>
                  </a:lnTo>
                  <a:lnTo>
                    <a:pt x="5065" y="294"/>
                  </a:lnTo>
                  <a:lnTo>
                    <a:pt x="5060" y="275"/>
                  </a:lnTo>
                  <a:lnTo>
                    <a:pt x="5054" y="257"/>
                  </a:lnTo>
                  <a:lnTo>
                    <a:pt x="5047" y="240"/>
                  </a:lnTo>
                  <a:lnTo>
                    <a:pt x="5039" y="222"/>
                  </a:lnTo>
                  <a:lnTo>
                    <a:pt x="5030" y="204"/>
                  </a:lnTo>
                  <a:lnTo>
                    <a:pt x="5020" y="188"/>
                  </a:lnTo>
                  <a:lnTo>
                    <a:pt x="5010" y="172"/>
                  </a:lnTo>
                  <a:lnTo>
                    <a:pt x="4999" y="158"/>
                  </a:lnTo>
                  <a:lnTo>
                    <a:pt x="4988" y="143"/>
                  </a:lnTo>
                  <a:lnTo>
                    <a:pt x="4975" y="129"/>
                  </a:lnTo>
                  <a:lnTo>
                    <a:pt x="4962" y="114"/>
                  </a:lnTo>
                  <a:lnTo>
                    <a:pt x="4950" y="101"/>
                  </a:lnTo>
                  <a:lnTo>
                    <a:pt x="4935" y="88"/>
                  </a:lnTo>
                  <a:lnTo>
                    <a:pt x="4921" y="77"/>
                  </a:lnTo>
                  <a:lnTo>
                    <a:pt x="4905" y="66"/>
                  </a:lnTo>
                  <a:lnTo>
                    <a:pt x="4889" y="56"/>
                  </a:lnTo>
                  <a:lnTo>
                    <a:pt x="4872" y="47"/>
                  </a:lnTo>
                  <a:lnTo>
                    <a:pt x="4855" y="39"/>
                  </a:lnTo>
                  <a:lnTo>
                    <a:pt x="4839" y="31"/>
                  </a:lnTo>
                  <a:lnTo>
                    <a:pt x="4820" y="24"/>
                  </a:lnTo>
                  <a:lnTo>
                    <a:pt x="4802" y="18"/>
                  </a:lnTo>
                  <a:lnTo>
                    <a:pt x="4784" y="11"/>
                  </a:lnTo>
                  <a:lnTo>
                    <a:pt x="4765" y="8"/>
                  </a:lnTo>
                  <a:lnTo>
                    <a:pt x="4746" y="5"/>
                  </a:lnTo>
                  <a:lnTo>
                    <a:pt x="4725" y="2"/>
                  </a:lnTo>
                  <a:lnTo>
                    <a:pt x="4706" y="0"/>
                  </a:lnTo>
                  <a:lnTo>
                    <a:pt x="4686" y="0"/>
                  </a:lnTo>
                  <a:lnTo>
                    <a:pt x="391" y="0"/>
                  </a:lnTo>
                </a:path>
              </a:pathLst>
            </a:custGeom>
            <a:noFill/>
            <a:ln w="7938">
              <a:solidFill>
                <a:srgbClr val="4F177F"/>
              </a:solidFill>
              <a:round/>
              <a:headEnd/>
              <a:tailEnd/>
            </a:ln>
          </p:spPr>
          <p:txBody>
            <a:bodyPr/>
            <a:lstStyle/>
            <a:p>
              <a:endParaRPr lang="en-US"/>
            </a:p>
          </p:txBody>
        </p:sp>
        <p:sp>
          <p:nvSpPr>
            <p:cNvPr id="296993" name="Freeform 33"/>
            <p:cNvSpPr>
              <a:spLocks/>
            </p:cNvSpPr>
            <p:nvPr/>
          </p:nvSpPr>
          <p:spPr bwMode="auto">
            <a:xfrm>
              <a:off x="1658" y="2199"/>
              <a:ext cx="448" cy="251"/>
            </a:xfrm>
            <a:custGeom>
              <a:avLst/>
              <a:gdLst>
                <a:gd name="T0" fmla="*/ 96 w 941"/>
                <a:gd name="T1" fmla="*/ 0 h 503"/>
                <a:gd name="T2" fmla="*/ 80 w 941"/>
                <a:gd name="T3" fmla="*/ 1 h 503"/>
                <a:gd name="T4" fmla="*/ 65 w 941"/>
                <a:gd name="T5" fmla="*/ 4 h 503"/>
                <a:gd name="T6" fmla="*/ 51 w 941"/>
                <a:gd name="T7" fmla="*/ 9 h 503"/>
                <a:gd name="T8" fmla="*/ 39 w 941"/>
                <a:gd name="T9" fmla="*/ 14 h 503"/>
                <a:gd name="T10" fmla="*/ 28 w 941"/>
                <a:gd name="T11" fmla="*/ 20 h 503"/>
                <a:gd name="T12" fmla="*/ 19 w 941"/>
                <a:gd name="T13" fmla="*/ 27 h 503"/>
                <a:gd name="T14" fmla="*/ 10 w 941"/>
                <a:gd name="T15" fmla="*/ 35 h 503"/>
                <a:gd name="T16" fmla="*/ 5 w 941"/>
                <a:gd name="T17" fmla="*/ 44 h 503"/>
                <a:gd name="T18" fmla="*/ 1 w 941"/>
                <a:gd name="T19" fmla="*/ 53 h 503"/>
                <a:gd name="T20" fmla="*/ 0 w 941"/>
                <a:gd name="T21" fmla="*/ 62 h 503"/>
                <a:gd name="T22" fmla="*/ 1 w 941"/>
                <a:gd name="T23" fmla="*/ 72 h 503"/>
                <a:gd name="T24" fmla="*/ 5 w 941"/>
                <a:gd name="T25" fmla="*/ 81 h 503"/>
                <a:gd name="T26" fmla="*/ 10 w 941"/>
                <a:gd name="T27" fmla="*/ 90 h 503"/>
                <a:gd name="T28" fmla="*/ 19 w 941"/>
                <a:gd name="T29" fmla="*/ 98 h 503"/>
                <a:gd name="T30" fmla="*/ 28 w 941"/>
                <a:gd name="T31" fmla="*/ 105 h 503"/>
                <a:gd name="T32" fmla="*/ 39 w 941"/>
                <a:gd name="T33" fmla="*/ 111 h 503"/>
                <a:gd name="T34" fmla="*/ 51 w 941"/>
                <a:gd name="T35" fmla="*/ 116 h 503"/>
                <a:gd name="T36" fmla="*/ 65 w 941"/>
                <a:gd name="T37" fmla="*/ 121 h 503"/>
                <a:gd name="T38" fmla="*/ 80 w 941"/>
                <a:gd name="T39" fmla="*/ 123 h 503"/>
                <a:gd name="T40" fmla="*/ 96 w 941"/>
                <a:gd name="T41" fmla="*/ 125 h 503"/>
                <a:gd name="T42" fmla="*/ 112 w 941"/>
                <a:gd name="T43" fmla="*/ 125 h 503"/>
                <a:gd name="T44" fmla="*/ 128 w 941"/>
                <a:gd name="T45" fmla="*/ 124 h 503"/>
                <a:gd name="T46" fmla="*/ 143 w 941"/>
                <a:gd name="T47" fmla="*/ 122 h 503"/>
                <a:gd name="T48" fmla="*/ 157 w 941"/>
                <a:gd name="T49" fmla="*/ 118 h 503"/>
                <a:gd name="T50" fmla="*/ 170 w 941"/>
                <a:gd name="T51" fmla="*/ 113 h 503"/>
                <a:gd name="T52" fmla="*/ 182 w 941"/>
                <a:gd name="T53" fmla="*/ 107 h 503"/>
                <a:gd name="T54" fmla="*/ 192 w 941"/>
                <a:gd name="T55" fmla="*/ 100 h 503"/>
                <a:gd name="T56" fmla="*/ 200 w 941"/>
                <a:gd name="T57" fmla="*/ 92 h 503"/>
                <a:gd name="T58" fmla="*/ 207 w 941"/>
                <a:gd name="T59" fmla="*/ 84 h 503"/>
                <a:gd name="T60" fmla="*/ 211 w 941"/>
                <a:gd name="T61" fmla="*/ 75 h 503"/>
                <a:gd name="T62" fmla="*/ 213 w 941"/>
                <a:gd name="T63" fmla="*/ 66 h 503"/>
                <a:gd name="T64" fmla="*/ 213 w 941"/>
                <a:gd name="T65" fmla="*/ 56 h 503"/>
                <a:gd name="T66" fmla="*/ 209 w 941"/>
                <a:gd name="T67" fmla="*/ 47 h 503"/>
                <a:gd name="T68" fmla="*/ 205 w 941"/>
                <a:gd name="T69" fmla="*/ 38 h 503"/>
                <a:gd name="T70" fmla="*/ 198 w 941"/>
                <a:gd name="T71" fmla="*/ 30 h 503"/>
                <a:gd name="T72" fmla="*/ 189 w 941"/>
                <a:gd name="T73" fmla="*/ 23 h 503"/>
                <a:gd name="T74" fmla="*/ 179 w 941"/>
                <a:gd name="T75" fmla="*/ 16 h 503"/>
                <a:gd name="T76" fmla="*/ 166 w 941"/>
                <a:gd name="T77" fmla="*/ 10 h 503"/>
                <a:gd name="T78" fmla="*/ 153 w 941"/>
                <a:gd name="T79" fmla="*/ 6 h 503"/>
                <a:gd name="T80" fmla="*/ 138 w 941"/>
                <a:gd name="T81" fmla="*/ 2 h 503"/>
                <a:gd name="T82" fmla="*/ 123 w 941"/>
                <a:gd name="T83" fmla="*/ 0 h 503"/>
                <a:gd name="T84" fmla="*/ 107 w 941"/>
                <a:gd name="T85" fmla="*/ 0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1"/>
                <a:gd name="T130" fmla="*/ 0 h 503"/>
                <a:gd name="T131" fmla="*/ 941 w 941"/>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1" h="503">
                  <a:moveTo>
                    <a:pt x="471" y="0"/>
                  </a:moveTo>
                  <a:lnTo>
                    <a:pt x="447" y="0"/>
                  </a:lnTo>
                  <a:lnTo>
                    <a:pt x="423" y="0"/>
                  </a:lnTo>
                  <a:lnTo>
                    <a:pt x="398" y="2"/>
                  </a:lnTo>
                  <a:lnTo>
                    <a:pt x="376" y="5"/>
                  </a:lnTo>
                  <a:lnTo>
                    <a:pt x="354" y="7"/>
                  </a:lnTo>
                  <a:lnTo>
                    <a:pt x="331" y="11"/>
                  </a:lnTo>
                  <a:lnTo>
                    <a:pt x="309" y="15"/>
                  </a:lnTo>
                  <a:lnTo>
                    <a:pt x="288" y="19"/>
                  </a:lnTo>
                  <a:lnTo>
                    <a:pt x="267" y="24"/>
                  </a:lnTo>
                  <a:lnTo>
                    <a:pt x="246" y="29"/>
                  </a:lnTo>
                  <a:lnTo>
                    <a:pt x="227" y="36"/>
                  </a:lnTo>
                  <a:lnTo>
                    <a:pt x="207" y="42"/>
                  </a:lnTo>
                  <a:lnTo>
                    <a:pt x="190" y="50"/>
                  </a:lnTo>
                  <a:lnTo>
                    <a:pt x="172" y="56"/>
                  </a:lnTo>
                  <a:lnTo>
                    <a:pt x="155" y="64"/>
                  </a:lnTo>
                  <a:lnTo>
                    <a:pt x="138" y="73"/>
                  </a:lnTo>
                  <a:lnTo>
                    <a:pt x="122" y="82"/>
                  </a:lnTo>
                  <a:lnTo>
                    <a:pt x="108" y="92"/>
                  </a:lnTo>
                  <a:lnTo>
                    <a:pt x="94" y="101"/>
                  </a:lnTo>
                  <a:lnTo>
                    <a:pt x="81" y="111"/>
                  </a:lnTo>
                  <a:lnTo>
                    <a:pt x="69" y="121"/>
                  </a:lnTo>
                  <a:lnTo>
                    <a:pt x="57" y="132"/>
                  </a:lnTo>
                  <a:lnTo>
                    <a:pt x="47" y="142"/>
                  </a:lnTo>
                  <a:lnTo>
                    <a:pt x="37" y="153"/>
                  </a:lnTo>
                  <a:lnTo>
                    <a:pt x="29" y="164"/>
                  </a:lnTo>
                  <a:lnTo>
                    <a:pt x="21" y="177"/>
                  </a:lnTo>
                  <a:lnTo>
                    <a:pt x="15" y="188"/>
                  </a:lnTo>
                  <a:lnTo>
                    <a:pt x="10" y="201"/>
                  </a:lnTo>
                  <a:lnTo>
                    <a:pt x="7" y="212"/>
                  </a:lnTo>
                  <a:lnTo>
                    <a:pt x="4" y="225"/>
                  </a:lnTo>
                  <a:lnTo>
                    <a:pt x="2" y="238"/>
                  </a:lnTo>
                  <a:lnTo>
                    <a:pt x="0" y="251"/>
                  </a:lnTo>
                  <a:lnTo>
                    <a:pt x="2" y="264"/>
                  </a:lnTo>
                  <a:lnTo>
                    <a:pt x="4" y="277"/>
                  </a:lnTo>
                  <a:lnTo>
                    <a:pt x="7" y="289"/>
                  </a:lnTo>
                  <a:lnTo>
                    <a:pt x="10" y="302"/>
                  </a:lnTo>
                  <a:lnTo>
                    <a:pt x="15" y="315"/>
                  </a:lnTo>
                  <a:lnTo>
                    <a:pt x="21" y="326"/>
                  </a:lnTo>
                  <a:lnTo>
                    <a:pt x="29" y="338"/>
                  </a:lnTo>
                  <a:lnTo>
                    <a:pt x="37" y="349"/>
                  </a:lnTo>
                  <a:lnTo>
                    <a:pt x="47" y="360"/>
                  </a:lnTo>
                  <a:lnTo>
                    <a:pt x="57" y="371"/>
                  </a:lnTo>
                  <a:lnTo>
                    <a:pt x="69" y="383"/>
                  </a:lnTo>
                  <a:lnTo>
                    <a:pt x="81" y="392"/>
                  </a:lnTo>
                  <a:lnTo>
                    <a:pt x="94" y="402"/>
                  </a:lnTo>
                  <a:lnTo>
                    <a:pt x="108" y="412"/>
                  </a:lnTo>
                  <a:lnTo>
                    <a:pt x="122" y="421"/>
                  </a:lnTo>
                  <a:lnTo>
                    <a:pt x="138" y="429"/>
                  </a:lnTo>
                  <a:lnTo>
                    <a:pt x="155" y="437"/>
                  </a:lnTo>
                  <a:lnTo>
                    <a:pt x="172" y="445"/>
                  </a:lnTo>
                  <a:lnTo>
                    <a:pt x="190" y="453"/>
                  </a:lnTo>
                  <a:lnTo>
                    <a:pt x="207" y="460"/>
                  </a:lnTo>
                  <a:lnTo>
                    <a:pt x="227" y="466"/>
                  </a:lnTo>
                  <a:lnTo>
                    <a:pt x="246" y="473"/>
                  </a:lnTo>
                  <a:lnTo>
                    <a:pt x="267" y="479"/>
                  </a:lnTo>
                  <a:lnTo>
                    <a:pt x="288" y="484"/>
                  </a:lnTo>
                  <a:lnTo>
                    <a:pt x="309" y="489"/>
                  </a:lnTo>
                  <a:lnTo>
                    <a:pt x="331" y="492"/>
                  </a:lnTo>
                  <a:lnTo>
                    <a:pt x="354" y="495"/>
                  </a:lnTo>
                  <a:lnTo>
                    <a:pt x="376" y="498"/>
                  </a:lnTo>
                  <a:lnTo>
                    <a:pt x="398" y="500"/>
                  </a:lnTo>
                  <a:lnTo>
                    <a:pt x="423" y="502"/>
                  </a:lnTo>
                  <a:lnTo>
                    <a:pt x="447" y="503"/>
                  </a:lnTo>
                  <a:lnTo>
                    <a:pt x="471" y="503"/>
                  </a:lnTo>
                  <a:lnTo>
                    <a:pt x="495" y="503"/>
                  </a:lnTo>
                  <a:lnTo>
                    <a:pt x="519" y="502"/>
                  </a:lnTo>
                  <a:lnTo>
                    <a:pt x="541" y="500"/>
                  </a:lnTo>
                  <a:lnTo>
                    <a:pt x="565" y="498"/>
                  </a:lnTo>
                  <a:lnTo>
                    <a:pt x="588" y="495"/>
                  </a:lnTo>
                  <a:lnTo>
                    <a:pt x="610" y="492"/>
                  </a:lnTo>
                  <a:lnTo>
                    <a:pt x="633" y="489"/>
                  </a:lnTo>
                  <a:lnTo>
                    <a:pt x="654" y="484"/>
                  </a:lnTo>
                  <a:lnTo>
                    <a:pt x="675" y="479"/>
                  </a:lnTo>
                  <a:lnTo>
                    <a:pt x="694" y="473"/>
                  </a:lnTo>
                  <a:lnTo>
                    <a:pt x="715" y="466"/>
                  </a:lnTo>
                  <a:lnTo>
                    <a:pt x="734" y="460"/>
                  </a:lnTo>
                  <a:lnTo>
                    <a:pt x="752" y="453"/>
                  </a:lnTo>
                  <a:lnTo>
                    <a:pt x="769" y="445"/>
                  </a:lnTo>
                  <a:lnTo>
                    <a:pt x="787" y="437"/>
                  </a:lnTo>
                  <a:lnTo>
                    <a:pt x="803" y="429"/>
                  </a:lnTo>
                  <a:lnTo>
                    <a:pt x="819" y="421"/>
                  </a:lnTo>
                  <a:lnTo>
                    <a:pt x="833" y="412"/>
                  </a:lnTo>
                  <a:lnTo>
                    <a:pt x="846" y="402"/>
                  </a:lnTo>
                  <a:lnTo>
                    <a:pt x="861" y="392"/>
                  </a:lnTo>
                  <a:lnTo>
                    <a:pt x="872" y="383"/>
                  </a:lnTo>
                  <a:lnTo>
                    <a:pt x="883" y="371"/>
                  </a:lnTo>
                  <a:lnTo>
                    <a:pt x="894" y="360"/>
                  </a:lnTo>
                  <a:lnTo>
                    <a:pt x="904" y="349"/>
                  </a:lnTo>
                  <a:lnTo>
                    <a:pt x="912" y="338"/>
                  </a:lnTo>
                  <a:lnTo>
                    <a:pt x="918" y="326"/>
                  </a:lnTo>
                  <a:lnTo>
                    <a:pt x="925" y="315"/>
                  </a:lnTo>
                  <a:lnTo>
                    <a:pt x="931" y="302"/>
                  </a:lnTo>
                  <a:lnTo>
                    <a:pt x="935" y="289"/>
                  </a:lnTo>
                  <a:lnTo>
                    <a:pt x="938" y="277"/>
                  </a:lnTo>
                  <a:lnTo>
                    <a:pt x="939" y="264"/>
                  </a:lnTo>
                  <a:lnTo>
                    <a:pt x="941" y="251"/>
                  </a:lnTo>
                  <a:lnTo>
                    <a:pt x="939" y="238"/>
                  </a:lnTo>
                  <a:lnTo>
                    <a:pt x="938" y="225"/>
                  </a:lnTo>
                  <a:lnTo>
                    <a:pt x="935" y="214"/>
                  </a:lnTo>
                  <a:lnTo>
                    <a:pt x="931" y="201"/>
                  </a:lnTo>
                  <a:lnTo>
                    <a:pt x="925" y="188"/>
                  </a:lnTo>
                  <a:lnTo>
                    <a:pt x="918" y="177"/>
                  </a:lnTo>
                  <a:lnTo>
                    <a:pt x="912" y="164"/>
                  </a:lnTo>
                  <a:lnTo>
                    <a:pt x="904" y="153"/>
                  </a:lnTo>
                  <a:lnTo>
                    <a:pt x="894" y="142"/>
                  </a:lnTo>
                  <a:lnTo>
                    <a:pt x="883" y="132"/>
                  </a:lnTo>
                  <a:lnTo>
                    <a:pt x="872" y="121"/>
                  </a:lnTo>
                  <a:lnTo>
                    <a:pt x="861" y="111"/>
                  </a:lnTo>
                  <a:lnTo>
                    <a:pt x="846" y="101"/>
                  </a:lnTo>
                  <a:lnTo>
                    <a:pt x="833" y="92"/>
                  </a:lnTo>
                  <a:lnTo>
                    <a:pt x="819" y="82"/>
                  </a:lnTo>
                  <a:lnTo>
                    <a:pt x="803" y="73"/>
                  </a:lnTo>
                  <a:lnTo>
                    <a:pt x="787" y="64"/>
                  </a:lnTo>
                  <a:lnTo>
                    <a:pt x="769" y="56"/>
                  </a:lnTo>
                  <a:lnTo>
                    <a:pt x="752" y="50"/>
                  </a:lnTo>
                  <a:lnTo>
                    <a:pt x="734" y="42"/>
                  </a:lnTo>
                  <a:lnTo>
                    <a:pt x="715" y="36"/>
                  </a:lnTo>
                  <a:lnTo>
                    <a:pt x="694" y="29"/>
                  </a:lnTo>
                  <a:lnTo>
                    <a:pt x="675" y="24"/>
                  </a:lnTo>
                  <a:lnTo>
                    <a:pt x="654" y="19"/>
                  </a:lnTo>
                  <a:lnTo>
                    <a:pt x="633" y="15"/>
                  </a:lnTo>
                  <a:lnTo>
                    <a:pt x="610" y="11"/>
                  </a:lnTo>
                  <a:lnTo>
                    <a:pt x="588" y="7"/>
                  </a:lnTo>
                  <a:lnTo>
                    <a:pt x="565" y="5"/>
                  </a:lnTo>
                  <a:lnTo>
                    <a:pt x="541" y="2"/>
                  </a:lnTo>
                  <a:lnTo>
                    <a:pt x="519" y="0"/>
                  </a:lnTo>
                  <a:lnTo>
                    <a:pt x="495" y="0"/>
                  </a:lnTo>
                  <a:lnTo>
                    <a:pt x="471" y="0"/>
                  </a:lnTo>
                  <a:close/>
                </a:path>
              </a:pathLst>
            </a:custGeom>
            <a:solidFill>
              <a:srgbClr val="F8F8F8"/>
            </a:solidFill>
            <a:ln w="9525">
              <a:noFill/>
              <a:round/>
              <a:headEnd/>
              <a:tailEnd/>
            </a:ln>
          </p:spPr>
          <p:txBody>
            <a:bodyPr/>
            <a:lstStyle/>
            <a:p>
              <a:endParaRPr lang="en-US"/>
            </a:p>
          </p:txBody>
        </p:sp>
        <p:sp>
          <p:nvSpPr>
            <p:cNvPr id="296994" name="Freeform 34"/>
            <p:cNvSpPr>
              <a:spLocks/>
            </p:cNvSpPr>
            <p:nvPr/>
          </p:nvSpPr>
          <p:spPr bwMode="auto">
            <a:xfrm>
              <a:off x="1658" y="2199"/>
              <a:ext cx="448" cy="251"/>
            </a:xfrm>
            <a:custGeom>
              <a:avLst/>
              <a:gdLst>
                <a:gd name="T0" fmla="*/ 96 w 941"/>
                <a:gd name="T1" fmla="*/ 0 h 503"/>
                <a:gd name="T2" fmla="*/ 80 w 941"/>
                <a:gd name="T3" fmla="*/ 1 h 503"/>
                <a:gd name="T4" fmla="*/ 65 w 941"/>
                <a:gd name="T5" fmla="*/ 4 h 503"/>
                <a:gd name="T6" fmla="*/ 51 w 941"/>
                <a:gd name="T7" fmla="*/ 9 h 503"/>
                <a:gd name="T8" fmla="*/ 39 w 941"/>
                <a:gd name="T9" fmla="*/ 14 h 503"/>
                <a:gd name="T10" fmla="*/ 28 w 941"/>
                <a:gd name="T11" fmla="*/ 20 h 503"/>
                <a:gd name="T12" fmla="*/ 19 w 941"/>
                <a:gd name="T13" fmla="*/ 27 h 503"/>
                <a:gd name="T14" fmla="*/ 10 w 941"/>
                <a:gd name="T15" fmla="*/ 35 h 503"/>
                <a:gd name="T16" fmla="*/ 5 w 941"/>
                <a:gd name="T17" fmla="*/ 44 h 503"/>
                <a:gd name="T18" fmla="*/ 1 w 941"/>
                <a:gd name="T19" fmla="*/ 53 h 503"/>
                <a:gd name="T20" fmla="*/ 0 w 941"/>
                <a:gd name="T21" fmla="*/ 62 h 503"/>
                <a:gd name="T22" fmla="*/ 1 w 941"/>
                <a:gd name="T23" fmla="*/ 72 h 503"/>
                <a:gd name="T24" fmla="*/ 5 w 941"/>
                <a:gd name="T25" fmla="*/ 81 h 503"/>
                <a:gd name="T26" fmla="*/ 10 w 941"/>
                <a:gd name="T27" fmla="*/ 90 h 503"/>
                <a:gd name="T28" fmla="*/ 19 w 941"/>
                <a:gd name="T29" fmla="*/ 98 h 503"/>
                <a:gd name="T30" fmla="*/ 28 w 941"/>
                <a:gd name="T31" fmla="*/ 105 h 503"/>
                <a:gd name="T32" fmla="*/ 39 w 941"/>
                <a:gd name="T33" fmla="*/ 111 h 503"/>
                <a:gd name="T34" fmla="*/ 51 w 941"/>
                <a:gd name="T35" fmla="*/ 116 h 503"/>
                <a:gd name="T36" fmla="*/ 65 w 941"/>
                <a:gd name="T37" fmla="*/ 121 h 503"/>
                <a:gd name="T38" fmla="*/ 80 w 941"/>
                <a:gd name="T39" fmla="*/ 123 h 503"/>
                <a:gd name="T40" fmla="*/ 96 w 941"/>
                <a:gd name="T41" fmla="*/ 125 h 503"/>
                <a:gd name="T42" fmla="*/ 112 w 941"/>
                <a:gd name="T43" fmla="*/ 125 h 503"/>
                <a:gd name="T44" fmla="*/ 128 w 941"/>
                <a:gd name="T45" fmla="*/ 124 h 503"/>
                <a:gd name="T46" fmla="*/ 143 w 941"/>
                <a:gd name="T47" fmla="*/ 122 h 503"/>
                <a:gd name="T48" fmla="*/ 157 w 941"/>
                <a:gd name="T49" fmla="*/ 118 h 503"/>
                <a:gd name="T50" fmla="*/ 170 w 941"/>
                <a:gd name="T51" fmla="*/ 113 h 503"/>
                <a:gd name="T52" fmla="*/ 182 w 941"/>
                <a:gd name="T53" fmla="*/ 107 h 503"/>
                <a:gd name="T54" fmla="*/ 192 w 941"/>
                <a:gd name="T55" fmla="*/ 100 h 503"/>
                <a:gd name="T56" fmla="*/ 200 w 941"/>
                <a:gd name="T57" fmla="*/ 92 h 503"/>
                <a:gd name="T58" fmla="*/ 207 w 941"/>
                <a:gd name="T59" fmla="*/ 84 h 503"/>
                <a:gd name="T60" fmla="*/ 211 w 941"/>
                <a:gd name="T61" fmla="*/ 75 h 503"/>
                <a:gd name="T62" fmla="*/ 213 w 941"/>
                <a:gd name="T63" fmla="*/ 66 h 503"/>
                <a:gd name="T64" fmla="*/ 213 w 941"/>
                <a:gd name="T65" fmla="*/ 56 h 503"/>
                <a:gd name="T66" fmla="*/ 209 w 941"/>
                <a:gd name="T67" fmla="*/ 47 h 503"/>
                <a:gd name="T68" fmla="*/ 205 w 941"/>
                <a:gd name="T69" fmla="*/ 38 h 503"/>
                <a:gd name="T70" fmla="*/ 198 w 941"/>
                <a:gd name="T71" fmla="*/ 30 h 503"/>
                <a:gd name="T72" fmla="*/ 189 w 941"/>
                <a:gd name="T73" fmla="*/ 23 h 503"/>
                <a:gd name="T74" fmla="*/ 179 w 941"/>
                <a:gd name="T75" fmla="*/ 16 h 503"/>
                <a:gd name="T76" fmla="*/ 166 w 941"/>
                <a:gd name="T77" fmla="*/ 10 h 503"/>
                <a:gd name="T78" fmla="*/ 153 w 941"/>
                <a:gd name="T79" fmla="*/ 6 h 503"/>
                <a:gd name="T80" fmla="*/ 138 w 941"/>
                <a:gd name="T81" fmla="*/ 2 h 503"/>
                <a:gd name="T82" fmla="*/ 123 w 941"/>
                <a:gd name="T83" fmla="*/ 0 h 503"/>
                <a:gd name="T84" fmla="*/ 107 w 941"/>
                <a:gd name="T85" fmla="*/ 0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1"/>
                <a:gd name="T130" fmla="*/ 0 h 503"/>
                <a:gd name="T131" fmla="*/ 941 w 941"/>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1" h="503">
                  <a:moveTo>
                    <a:pt x="471" y="0"/>
                  </a:moveTo>
                  <a:lnTo>
                    <a:pt x="447" y="0"/>
                  </a:lnTo>
                  <a:lnTo>
                    <a:pt x="423" y="0"/>
                  </a:lnTo>
                  <a:lnTo>
                    <a:pt x="398" y="2"/>
                  </a:lnTo>
                  <a:lnTo>
                    <a:pt x="376" y="5"/>
                  </a:lnTo>
                  <a:lnTo>
                    <a:pt x="354" y="7"/>
                  </a:lnTo>
                  <a:lnTo>
                    <a:pt x="331" y="11"/>
                  </a:lnTo>
                  <a:lnTo>
                    <a:pt x="309" y="15"/>
                  </a:lnTo>
                  <a:lnTo>
                    <a:pt x="288" y="19"/>
                  </a:lnTo>
                  <a:lnTo>
                    <a:pt x="267" y="24"/>
                  </a:lnTo>
                  <a:lnTo>
                    <a:pt x="246" y="29"/>
                  </a:lnTo>
                  <a:lnTo>
                    <a:pt x="227" y="36"/>
                  </a:lnTo>
                  <a:lnTo>
                    <a:pt x="207" y="42"/>
                  </a:lnTo>
                  <a:lnTo>
                    <a:pt x="190" y="50"/>
                  </a:lnTo>
                  <a:lnTo>
                    <a:pt x="172" y="56"/>
                  </a:lnTo>
                  <a:lnTo>
                    <a:pt x="155" y="64"/>
                  </a:lnTo>
                  <a:lnTo>
                    <a:pt x="138" y="73"/>
                  </a:lnTo>
                  <a:lnTo>
                    <a:pt x="122" y="82"/>
                  </a:lnTo>
                  <a:lnTo>
                    <a:pt x="108" y="92"/>
                  </a:lnTo>
                  <a:lnTo>
                    <a:pt x="94" y="101"/>
                  </a:lnTo>
                  <a:lnTo>
                    <a:pt x="81" y="111"/>
                  </a:lnTo>
                  <a:lnTo>
                    <a:pt x="69" y="121"/>
                  </a:lnTo>
                  <a:lnTo>
                    <a:pt x="57" y="132"/>
                  </a:lnTo>
                  <a:lnTo>
                    <a:pt x="47" y="142"/>
                  </a:lnTo>
                  <a:lnTo>
                    <a:pt x="37" y="153"/>
                  </a:lnTo>
                  <a:lnTo>
                    <a:pt x="29" y="164"/>
                  </a:lnTo>
                  <a:lnTo>
                    <a:pt x="21" y="177"/>
                  </a:lnTo>
                  <a:lnTo>
                    <a:pt x="15" y="188"/>
                  </a:lnTo>
                  <a:lnTo>
                    <a:pt x="10" y="201"/>
                  </a:lnTo>
                  <a:lnTo>
                    <a:pt x="7" y="212"/>
                  </a:lnTo>
                  <a:lnTo>
                    <a:pt x="4" y="225"/>
                  </a:lnTo>
                  <a:lnTo>
                    <a:pt x="2" y="238"/>
                  </a:lnTo>
                  <a:lnTo>
                    <a:pt x="0" y="251"/>
                  </a:lnTo>
                  <a:lnTo>
                    <a:pt x="2" y="264"/>
                  </a:lnTo>
                  <a:lnTo>
                    <a:pt x="4" y="277"/>
                  </a:lnTo>
                  <a:lnTo>
                    <a:pt x="7" y="289"/>
                  </a:lnTo>
                  <a:lnTo>
                    <a:pt x="10" y="302"/>
                  </a:lnTo>
                  <a:lnTo>
                    <a:pt x="15" y="315"/>
                  </a:lnTo>
                  <a:lnTo>
                    <a:pt x="21" y="326"/>
                  </a:lnTo>
                  <a:lnTo>
                    <a:pt x="29" y="338"/>
                  </a:lnTo>
                  <a:lnTo>
                    <a:pt x="37" y="349"/>
                  </a:lnTo>
                  <a:lnTo>
                    <a:pt x="47" y="360"/>
                  </a:lnTo>
                  <a:lnTo>
                    <a:pt x="57" y="371"/>
                  </a:lnTo>
                  <a:lnTo>
                    <a:pt x="69" y="383"/>
                  </a:lnTo>
                  <a:lnTo>
                    <a:pt x="81" y="392"/>
                  </a:lnTo>
                  <a:lnTo>
                    <a:pt x="94" y="402"/>
                  </a:lnTo>
                  <a:lnTo>
                    <a:pt x="108" y="412"/>
                  </a:lnTo>
                  <a:lnTo>
                    <a:pt x="122" y="421"/>
                  </a:lnTo>
                  <a:lnTo>
                    <a:pt x="138" y="429"/>
                  </a:lnTo>
                  <a:lnTo>
                    <a:pt x="155" y="437"/>
                  </a:lnTo>
                  <a:lnTo>
                    <a:pt x="172" y="445"/>
                  </a:lnTo>
                  <a:lnTo>
                    <a:pt x="190" y="453"/>
                  </a:lnTo>
                  <a:lnTo>
                    <a:pt x="207" y="460"/>
                  </a:lnTo>
                  <a:lnTo>
                    <a:pt x="227" y="466"/>
                  </a:lnTo>
                  <a:lnTo>
                    <a:pt x="246" y="473"/>
                  </a:lnTo>
                  <a:lnTo>
                    <a:pt x="267" y="479"/>
                  </a:lnTo>
                  <a:lnTo>
                    <a:pt x="288" y="484"/>
                  </a:lnTo>
                  <a:lnTo>
                    <a:pt x="309" y="489"/>
                  </a:lnTo>
                  <a:lnTo>
                    <a:pt x="331" y="492"/>
                  </a:lnTo>
                  <a:lnTo>
                    <a:pt x="354" y="495"/>
                  </a:lnTo>
                  <a:lnTo>
                    <a:pt x="376" y="498"/>
                  </a:lnTo>
                  <a:lnTo>
                    <a:pt x="398" y="500"/>
                  </a:lnTo>
                  <a:lnTo>
                    <a:pt x="423" y="502"/>
                  </a:lnTo>
                  <a:lnTo>
                    <a:pt x="447" y="503"/>
                  </a:lnTo>
                  <a:lnTo>
                    <a:pt x="471" y="503"/>
                  </a:lnTo>
                  <a:lnTo>
                    <a:pt x="495" y="503"/>
                  </a:lnTo>
                  <a:lnTo>
                    <a:pt x="519" y="502"/>
                  </a:lnTo>
                  <a:lnTo>
                    <a:pt x="541" y="500"/>
                  </a:lnTo>
                  <a:lnTo>
                    <a:pt x="565" y="498"/>
                  </a:lnTo>
                  <a:lnTo>
                    <a:pt x="588" y="495"/>
                  </a:lnTo>
                  <a:lnTo>
                    <a:pt x="610" y="492"/>
                  </a:lnTo>
                  <a:lnTo>
                    <a:pt x="633" y="489"/>
                  </a:lnTo>
                  <a:lnTo>
                    <a:pt x="654" y="484"/>
                  </a:lnTo>
                  <a:lnTo>
                    <a:pt x="675" y="479"/>
                  </a:lnTo>
                  <a:lnTo>
                    <a:pt x="694" y="473"/>
                  </a:lnTo>
                  <a:lnTo>
                    <a:pt x="715" y="466"/>
                  </a:lnTo>
                  <a:lnTo>
                    <a:pt x="734" y="460"/>
                  </a:lnTo>
                  <a:lnTo>
                    <a:pt x="752" y="453"/>
                  </a:lnTo>
                  <a:lnTo>
                    <a:pt x="769" y="445"/>
                  </a:lnTo>
                  <a:lnTo>
                    <a:pt x="787" y="437"/>
                  </a:lnTo>
                  <a:lnTo>
                    <a:pt x="803" y="429"/>
                  </a:lnTo>
                  <a:lnTo>
                    <a:pt x="819" y="421"/>
                  </a:lnTo>
                  <a:lnTo>
                    <a:pt x="833" y="412"/>
                  </a:lnTo>
                  <a:lnTo>
                    <a:pt x="846" y="402"/>
                  </a:lnTo>
                  <a:lnTo>
                    <a:pt x="861" y="392"/>
                  </a:lnTo>
                  <a:lnTo>
                    <a:pt x="872" y="383"/>
                  </a:lnTo>
                  <a:lnTo>
                    <a:pt x="883" y="371"/>
                  </a:lnTo>
                  <a:lnTo>
                    <a:pt x="894" y="360"/>
                  </a:lnTo>
                  <a:lnTo>
                    <a:pt x="904" y="349"/>
                  </a:lnTo>
                  <a:lnTo>
                    <a:pt x="912" y="338"/>
                  </a:lnTo>
                  <a:lnTo>
                    <a:pt x="918" y="326"/>
                  </a:lnTo>
                  <a:lnTo>
                    <a:pt x="925" y="315"/>
                  </a:lnTo>
                  <a:lnTo>
                    <a:pt x="931" y="302"/>
                  </a:lnTo>
                  <a:lnTo>
                    <a:pt x="935" y="289"/>
                  </a:lnTo>
                  <a:lnTo>
                    <a:pt x="938" y="277"/>
                  </a:lnTo>
                  <a:lnTo>
                    <a:pt x="939" y="264"/>
                  </a:lnTo>
                  <a:lnTo>
                    <a:pt x="941" y="251"/>
                  </a:lnTo>
                  <a:lnTo>
                    <a:pt x="939" y="238"/>
                  </a:lnTo>
                  <a:lnTo>
                    <a:pt x="938" y="225"/>
                  </a:lnTo>
                  <a:lnTo>
                    <a:pt x="935" y="214"/>
                  </a:lnTo>
                  <a:lnTo>
                    <a:pt x="931" y="201"/>
                  </a:lnTo>
                  <a:lnTo>
                    <a:pt x="925" y="188"/>
                  </a:lnTo>
                  <a:lnTo>
                    <a:pt x="918" y="177"/>
                  </a:lnTo>
                  <a:lnTo>
                    <a:pt x="912" y="164"/>
                  </a:lnTo>
                  <a:lnTo>
                    <a:pt x="904" y="153"/>
                  </a:lnTo>
                  <a:lnTo>
                    <a:pt x="894" y="142"/>
                  </a:lnTo>
                  <a:lnTo>
                    <a:pt x="883" y="132"/>
                  </a:lnTo>
                  <a:lnTo>
                    <a:pt x="872" y="121"/>
                  </a:lnTo>
                  <a:lnTo>
                    <a:pt x="861" y="111"/>
                  </a:lnTo>
                  <a:lnTo>
                    <a:pt x="846" y="101"/>
                  </a:lnTo>
                  <a:lnTo>
                    <a:pt x="833" y="92"/>
                  </a:lnTo>
                  <a:lnTo>
                    <a:pt x="819" y="82"/>
                  </a:lnTo>
                  <a:lnTo>
                    <a:pt x="803" y="73"/>
                  </a:lnTo>
                  <a:lnTo>
                    <a:pt x="787" y="64"/>
                  </a:lnTo>
                  <a:lnTo>
                    <a:pt x="769" y="56"/>
                  </a:lnTo>
                  <a:lnTo>
                    <a:pt x="752" y="50"/>
                  </a:lnTo>
                  <a:lnTo>
                    <a:pt x="734" y="42"/>
                  </a:lnTo>
                  <a:lnTo>
                    <a:pt x="715" y="36"/>
                  </a:lnTo>
                  <a:lnTo>
                    <a:pt x="694" y="29"/>
                  </a:lnTo>
                  <a:lnTo>
                    <a:pt x="675" y="24"/>
                  </a:lnTo>
                  <a:lnTo>
                    <a:pt x="654" y="19"/>
                  </a:lnTo>
                  <a:lnTo>
                    <a:pt x="633" y="15"/>
                  </a:lnTo>
                  <a:lnTo>
                    <a:pt x="610" y="11"/>
                  </a:lnTo>
                  <a:lnTo>
                    <a:pt x="588" y="7"/>
                  </a:lnTo>
                  <a:lnTo>
                    <a:pt x="565" y="5"/>
                  </a:lnTo>
                  <a:lnTo>
                    <a:pt x="541" y="2"/>
                  </a:lnTo>
                  <a:lnTo>
                    <a:pt x="519" y="0"/>
                  </a:lnTo>
                  <a:lnTo>
                    <a:pt x="495" y="0"/>
                  </a:lnTo>
                  <a:lnTo>
                    <a:pt x="471" y="0"/>
                  </a:lnTo>
                </a:path>
              </a:pathLst>
            </a:custGeom>
            <a:noFill/>
            <a:ln w="7938">
              <a:solidFill>
                <a:srgbClr val="4F177F"/>
              </a:solidFill>
              <a:round/>
              <a:headEnd/>
              <a:tailEnd/>
            </a:ln>
          </p:spPr>
          <p:txBody>
            <a:bodyPr/>
            <a:lstStyle/>
            <a:p>
              <a:endParaRPr lang="en-US"/>
            </a:p>
          </p:txBody>
        </p:sp>
        <p:sp>
          <p:nvSpPr>
            <p:cNvPr id="296995" name="Rectangle 35"/>
            <p:cNvSpPr>
              <a:spLocks noChangeArrowheads="1"/>
            </p:cNvSpPr>
            <p:nvPr/>
          </p:nvSpPr>
          <p:spPr bwMode="auto">
            <a:xfrm>
              <a:off x="1692" y="2270"/>
              <a:ext cx="54"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P</a:t>
              </a:r>
              <a:endParaRPr lang="en-GB" sz="1800">
                <a:latin typeface="Calibri" pitchFamily="34" charset="0"/>
              </a:endParaRPr>
            </a:p>
          </p:txBody>
        </p:sp>
        <p:sp>
          <p:nvSpPr>
            <p:cNvPr id="296996" name="Rectangle 36"/>
            <p:cNvSpPr>
              <a:spLocks noChangeArrowheads="1"/>
            </p:cNvSpPr>
            <p:nvPr/>
          </p:nvSpPr>
          <p:spPr bwMode="auto">
            <a:xfrm>
              <a:off x="1762" y="2270"/>
              <a:ext cx="32"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a:t>
              </a:r>
              <a:endParaRPr lang="en-GB" sz="1800">
                <a:latin typeface="Calibri" pitchFamily="34" charset="0"/>
              </a:endParaRPr>
            </a:p>
          </p:txBody>
        </p:sp>
        <p:sp>
          <p:nvSpPr>
            <p:cNvPr id="296997" name="Rectangle 37"/>
            <p:cNvSpPr>
              <a:spLocks noChangeArrowheads="1"/>
            </p:cNvSpPr>
            <p:nvPr/>
          </p:nvSpPr>
          <p:spPr bwMode="auto">
            <a:xfrm>
              <a:off x="1795" y="2270"/>
              <a:ext cx="206"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CSCF</a:t>
              </a:r>
              <a:endParaRPr lang="en-GB" sz="1800">
                <a:latin typeface="Calibri" pitchFamily="34" charset="0"/>
              </a:endParaRPr>
            </a:p>
          </p:txBody>
        </p:sp>
        <p:sp>
          <p:nvSpPr>
            <p:cNvPr id="296998" name="Freeform 38"/>
            <p:cNvSpPr>
              <a:spLocks/>
            </p:cNvSpPr>
            <p:nvPr/>
          </p:nvSpPr>
          <p:spPr bwMode="auto">
            <a:xfrm>
              <a:off x="2165" y="1529"/>
              <a:ext cx="485" cy="266"/>
            </a:xfrm>
            <a:custGeom>
              <a:avLst/>
              <a:gdLst>
                <a:gd name="T0" fmla="*/ 104 w 1014"/>
                <a:gd name="T1" fmla="*/ 0 h 534"/>
                <a:gd name="T2" fmla="*/ 87 w 1014"/>
                <a:gd name="T3" fmla="*/ 2 h 534"/>
                <a:gd name="T4" fmla="*/ 71 w 1014"/>
                <a:gd name="T5" fmla="*/ 5 h 534"/>
                <a:gd name="T6" fmla="*/ 56 w 1014"/>
                <a:gd name="T7" fmla="*/ 9 h 534"/>
                <a:gd name="T8" fmla="*/ 42 w 1014"/>
                <a:gd name="T9" fmla="*/ 15 h 534"/>
                <a:gd name="T10" fmla="*/ 30 w 1014"/>
                <a:gd name="T11" fmla="*/ 22 h 534"/>
                <a:gd name="T12" fmla="*/ 20 w 1014"/>
                <a:gd name="T13" fmla="*/ 29 h 534"/>
                <a:gd name="T14" fmla="*/ 11 w 1014"/>
                <a:gd name="T15" fmla="*/ 37 h 534"/>
                <a:gd name="T16" fmla="*/ 5 w 1014"/>
                <a:gd name="T17" fmla="*/ 47 h 534"/>
                <a:gd name="T18" fmla="*/ 1 w 1014"/>
                <a:gd name="T19" fmla="*/ 56 h 534"/>
                <a:gd name="T20" fmla="*/ 0 w 1014"/>
                <a:gd name="T21" fmla="*/ 66 h 534"/>
                <a:gd name="T22" fmla="*/ 1 w 1014"/>
                <a:gd name="T23" fmla="*/ 76 h 534"/>
                <a:gd name="T24" fmla="*/ 5 w 1014"/>
                <a:gd name="T25" fmla="*/ 86 h 534"/>
                <a:gd name="T26" fmla="*/ 11 w 1014"/>
                <a:gd name="T27" fmla="*/ 95 h 534"/>
                <a:gd name="T28" fmla="*/ 20 w 1014"/>
                <a:gd name="T29" fmla="*/ 103 h 534"/>
                <a:gd name="T30" fmla="*/ 30 w 1014"/>
                <a:gd name="T31" fmla="*/ 111 h 534"/>
                <a:gd name="T32" fmla="*/ 42 w 1014"/>
                <a:gd name="T33" fmla="*/ 118 h 534"/>
                <a:gd name="T34" fmla="*/ 56 w 1014"/>
                <a:gd name="T35" fmla="*/ 123 h 534"/>
                <a:gd name="T36" fmla="*/ 71 w 1014"/>
                <a:gd name="T37" fmla="*/ 128 h 534"/>
                <a:gd name="T38" fmla="*/ 87 w 1014"/>
                <a:gd name="T39" fmla="*/ 130 h 534"/>
                <a:gd name="T40" fmla="*/ 104 w 1014"/>
                <a:gd name="T41" fmla="*/ 132 h 534"/>
                <a:gd name="T42" fmla="*/ 122 w 1014"/>
                <a:gd name="T43" fmla="*/ 132 h 534"/>
                <a:gd name="T44" fmla="*/ 139 w 1014"/>
                <a:gd name="T45" fmla="*/ 131 h 534"/>
                <a:gd name="T46" fmla="*/ 155 w 1014"/>
                <a:gd name="T47" fmla="*/ 128 h 534"/>
                <a:gd name="T48" fmla="*/ 171 w 1014"/>
                <a:gd name="T49" fmla="*/ 125 h 534"/>
                <a:gd name="T50" fmla="*/ 185 w 1014"/>
                <a:gd name="T51" fmla="*/ 120 h 534"/>
                <a:gd name="T52" fmla="*/ 198 w 1014"/>
                <a:gd name="T53" fmla="*/ 113 h 534"/>
                <a:gd name="T54" fmla="*/ 209 w 1014"/>
                <a:gd name="T55" fmla="*/ 106 h 534"/>
                <a:gd name="T56" fmla="*/ 218 w 1014"/>
                <a:gd name="T57" fmla="*/ 98 h 534"/>
                <a:gd name="T58" fmla="*/ 225 w 1014"/>
                <a:gd name="T59" fmla="*/ 89 h 534"/>
                <a:gd name="T60" fmla="*/ 230 w 1014"/>
                <a:gd name="T61" fmla="*/ 79 h 534"/>
                <a:gd name="T62" fmla="*/ 232 w 1014"/>
                <a:gd name="T63" fmla="*/ 69 h 534"/>
                <a:gd name="T64" fmla="*/ 231 w 1014"/>
                <a:gd name="T65" fmla="*/ 60 h 534"/>
                <a:gd name="T66" fmla="*/ 228 w 1014"/>
                <a:gd name="T67" fmla="*/ 49 h 534"/>
                <a:gd name="T68" fmla="*/ 223 w 1014"/>
                <a:gd name="T69" fmla="*/ 40 h 534"/>
                <a:gd name="T70" fmla="*/ 215 w 1014"/>
                <a:gd name="T71" fmla="*/ 32 h 534"/>
                <a:gd name="T72" fmla="*/ 206 w 1014"/>
                <a:gd name="T73" fmla="*/ 24 h 534"/>
                <a:gd name="T74" fmla="*/ 194 w 1014"/>
                <a:gd name="T75" fmla="*/ 17 h 534"/>
                <a:gd name="T76" fmla="*/ 181 w 1014"/>
                <a:gd name="T77" fmla="*/ 11 h 534"/>
                <a:gd name="T78" fmla="*/ 166 w 1014"/>
                <a:gd name="T79" fmla="*/ 6 h 534"/>
                <a:gd name="T80" fmla="*/ 151 w 1014"/>
                <a:gd name="T81" fmla="*/ 3 h 534"/>
                <a:gd name="T82" fmla="*/ 133 w 1014"/>
                <a:gd name="T83" fmla="*/ 0 h 534"/>
                <a:gd name="T84" fmla="*/ 116 w 1014"/>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4"/>
                <a:gd name="T130" fmla="*/ 0 h 534"/>
                <a:gd name="T131" fmla="*/ 1014 w 1014"/>
                <a:gd name="T132" fmla="*/ 534 h 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4" h="534">
                  <a:moveTo>
                    <a:pt x="507" y="0"/>
                  </a:moveTo>
                  <a:lnTo>
                    <a:pt x="481" y="0"/>
                  </a:lnTo>
                  <a:lnTo>
                    <a:pt x="454" y="2"/>
                  </a:lnTo>
                  <a:lnTo>
                    <a:pt x="430" y="3"/>
                  </a:lnTo>
                  <a:lnTo>
                    <a:pt x="404" y="7"/>
                  </a:lnTo>
                  <a:lnTo>
                    <a:pt x="380" y="8"/>
                  </a:lnTo>
                  <a:lnTo>
                    <a:pt x="356" y="13"/>
                  </a:lnTo>
                  <a:lnTo>
                    <a:pt x="332" y="16"/>
                  </a:lnTo>
                  <a:lnTo>
                    <a:pt x="310" y="21"/>
                  </a:lnTo>
                  <a:lnTo>
                    <a:pt x="287" y="27"/>
                  </a:lnTo>
                  <a:lnTo>
                    <a:pt x="265" y="32"/>
                  </a:lnTo>
                  <a:lnTo>
                    <a:pt x="244" y="39"/>
                  </a:lnTo>
                  <a:lnTo>
                    <a:pt x="223" y="47"/>
                  </a:lnTo>
                  <a:lnTo>
                    <a:pt x="204" y="53"/>
                  </a:lnTo>
                  <a:lnTo>
                    <a:pt x="184" y="61"/>
                  </a:lnTo>
                  <a:lnTo>
                    <a:pt x="165" y="69"/>
                  </a:lnTo>
                  <a:lnTo>
                    <a:pt x="148" y="79"/>
                  </a:lnTo>
                  <a:lnTo>
                    <a:pt x="132" y="89"/>
                  </a:lnTo>
                  <a:lnTo>
                    <a:pt x="115" y="98"/>
                  </a:lnTo>
                  <a:lnTo>
                    <a:pt x="99" y="108"/>
                  </a:lnTo>
                  <a:lnTo>
                    <a:pt x="87" y="117"/>
                  </a:lnTo>
                  <a:lnTo>
                    <a:pt x="72" y="129"/>
                  </a:lnTo>
                  <a:lnTo>
                    <a:pt x="61" y="140"/>
                  </a:lnTo>
                  <a:lnTo>
                    <a:pt x="50" y="151"/>
                  </a:lnTo>
                  <a:lnTo>
                    <a:pt x="38" y="162"/>
                  </a:lnTo>
                  <a:lnTo>
                    <a:pt x="30" y="175"/>
                  </a:lnTo>
                  <a:lnTo>
                    <a:pt x="22" y="188"/>
                  </a:lnTo>
                  <a:lnTo>
                    <a:pt x="16" y="199"/>
                  </a:lnTo>
                  <a:lnTo>
                    <a:pt x="10" y="214"/>
                  </a:lnTo>
                  <a:lnTo>
                    <a:pt x="5" y="227"/>
                  </a:lnTo>
                  <a:lnTo>
                    <a:pt x="2" y="240"/>
                  </a:lnTo>
                  <a:lnTo>
                    <a:pt x="0" y="252"/>
                  </a:lnTo>
                  <a:lnTo>
                    <a:pt x="0" y="267"/>
                  </a:lnTo>
                  <a:lnTo>
                    <a:pt x="0" y="280"/>
                  </a:lnTo>
                  <a:lnTo>
                    <a:pt x="2" y="294"/>
                  </a:lnTo>
                  <a:lnTo>
                    <a:pt x="5" y="307"/>
                  </a:lnTo>
                  <a:lnTo>
                    <a:pt x="10" y="320"/>
                  </a:lnTo>
                  <a:lnTo>
                    <a:pt x="16" y="333"/>
                  </a:lnTo>
                  <a:lnTo>
                    <a:pt x="22" y="346"/>
                  </a:lnTo>
                  <a:lnTo>
                    <a:pt x="30" y="358"/>
                  </a:lnTo>
                  <a:lnTo>
                    <a:pt x="38" y="370"/>
                  </a:lnTo>
                  <a:lnTo>
                    <a:pt x="50" y="383"/>
                  </a:lnTo>
                  <a:lnTo>
                    <a:pt x="61" y="394"/>
                  </a:lnTo>
                  <a:lnTo>
                    <a:pt x="72" y="405"/>
                  </a:lnTo>
                  <a:lnTo>
                    <a:pt x="87" y="416"/>
                  </a:lnTo>
                  <a:lnTo>
                    <a:pt x="99" y="426"/>
                  </a:lnTo>
                  <a:lnTo>
                    <a:pt x="115" y="436"/>
                  </a:lnTo>
                  <a:lnTo>
                    <a:pt x="132" y="445"/>
                  </a:lnTo>
                  <a:lnTo>
                    <a:pt x="148" y="455"/>
                  </a:lnTo>
                  <a:lnTo>
                    <a:pt x="165" y="465"/>
                  </a:lnTo>
                  <a:lnTo>
                    <a:pt x="184" y="473"/>
                  </a:lnTo>
                  <a:lnTo>
                    <a:pt x="204" y="481"/>
                  </a:lnTo>
                  <a:lnTo>
                    <a:pt x="223" y="487"/>
                  </a:lnTo>
                  <a:lnTo>
                    <a:pt x="244" y="495"/>
                  </a:lnTo>
                  <a:lnTo>
                    <a:pt x="265" y="501"/>
                  </a:lnTo>
                  <a:lnTo>
                    <a:pt x="287" y="506"/>
                  </a:lnTo>
                  <a:lnTo>
                    <a:pt x="310" y="513"/>
                  </a:lnTo>
                  <a:lnTo>
                    <a:pt x="332" y="516"/>
                  </a:lnTo>
                  <a:lnTo>
                    <a:pt x="356" y="521"/>
                  </a:lnTo>
                  <a:lnTo>
                    <a:pt x="380" y="524"/>
                  </a:lnTo>
                  <a:lnTo>
                    <a:pt x="404" y="527"/>
                  </a:lnTo>
                  <a:lnTo>
                    <a:pt x="430" y="530"/>
                  </a:lnTo>
                  <a:lnTo>
                    <a:pt x="454" y="532"/>
                  </a:lnTo>
                  <a:lnTo>
                    <a:pt x="480" y="532"/>
                  </a:lnTo>
                  <a:lnTo>
                    <a:pt x="507" y="534"/>
                  </a:lnTo>
                  <a:lnTo>
                    <a:pt x="533" y="532"/>
                  </a:lnTo>
                  <a:lnTo>
                    <a:pt x="558" y="532"/>
                  </a:lnTo>
                  <a:lnTo>
                    <a:pt x="584" y="530"/>
                  </a:lnTo>
                  <a:lnTo>
                    <a:pt x="608" y="527"/>
                  </a:lnTo>
                  <a:lnTo>
                    <a:pt x="634" y="524"/>
                  </a:lnTo>
                  <a:lnTo>
                    <a:pt x="658" y="521"/>
                  </a:lnTo>
                  <a:lnTo>
                    <a:pt x="680" y="516"/>
                  </a:lnTo>
                  <a:lnTo>
                    <a:pt x="705" y="513"/>
                  </a:lnTo>
                  <a:lnTo>
                    <a:pt x="727" y="506"/>
                  </a:lnTo>
                  <a:lnTo>
                    <a:pt x="748" y="501"/>
                  </a:lnTo>
                  <a:lnTo>
                    <a:pt x="770" y="495"/>
                  </a:lnTo>
                  <a:lnTo>
                    <a:pt x="791" y="487"/>
                  </a:lnTo>
                  <a:lnTo>
                    <a:pt x="810" y="481"/>
                  </a:lnTo>
                  <a:lnTo>
                    <a:pt x="830" y="473"/>
                  </a:lnTo>
                  <a:lnTo>
                    <a:pt x="847" y="465"/>
                  </a:lnTo>
                  <a:lnTo>
                    <a:pt x="865" y="455"/>
                  </a:lnTo>
                  <a:lnTo>
                    <a:pt x="883" y="445"/>
                  </a:lnTo>
                  <a:lnTo>
                    <a:pt x="899" y="436"/>
                  </a:lnTo>
                  <a:lnTo>
                    <a:pt x="913" y="426"/>
                  </a:lnTo>
                  <a:lnTo>
                    <a:pt x="928" y="416"/>
                  </a:lnTo>
                  <a:lnTo>
                    <a:pt x="940" y="405"/>
                  </a:lnTo>
                  <a:lnTo>
                    <a:pt x="953" y="394"/>
                  </a:lnTo>
                  <a:lnTo>
                    <a:pt x="965" y="383"/>
                  </a:lnTo>
                  <a:lnTo>
                    <a:pt x="974" y="370"/>
                  </a:lnTo>
                  <a:lnTo>
                    <a:pt x="984" y="358"/>
                  </a:lnTo>
                  <a:lnTo>
                    <a:pt x="992" y="346"/>
                  </a:lnTo>
                  <a:lnTo>
                    <a:pt x="998" y="333"/>
                  </a:lnTo>
                  <a:lnTo>
                    <a:pt x="1003" y="320"/>
                  </a:lnTo>
                  <a:lnTo>
                    <a:pt x="1008" y="307"/>
                  </a:lnTo>
                  <a:lnTo>
                    <a:pt x="1011" y="294"/>
                  </a:lnTo>
                  <a:lnTo>
                    <a:pt x="1013" y="280"/>
                  </a:lnTo>
                  <a:lnTo>
                    <a:pt x="1014" y="267"/>
                  </a:lnTo>
                  <a:lnTo>
                    <a:pt x="1013" y="252"/>
                  </a:lnTo>
                  <a:lnTo>
                    <a:pt x="1011" y="240"/>
                  </a:lnTo>
                  <a:lnTo>
                    <a:pt x="1008" y="227"/>
                  </a:lnTo>
                  <a:lnTo>
                    <a:pt x="1003" y="214"/>
                  </a:lnTo>
                  <a:lnTo>
                    <a:pt x="998" y="199"/>
                  </a:lnTo>
                  <a:lnTo>
                    <a:pt x="992" y="188"/>
                  </a:lnTo>
                  <a:lnTo>
                    <a:pt x="984" y="175"/>
                  </a:lnTo>
                  <a:lnTo>
                    <a:pt x="974" y="162"/>
                  </a:lnTo>
                  <a:lnTo>
                    <a:pt x="965" y="151"/>
                  </a:lnTo>
                  <a:lnTo>
                    <a:pt x="953" y="140"/>
                  </a:lnTo>
                  <a:lnTo>
                    <a:pt x="940" y="129"/>
                  </a:lnTo>
                  <a:lnTo>
                    <a:pt x="928" y="117"/>
                  </a:lnTo>
                  <a:lnTo>
                    <a:pt x="913" y="108"/>
                  </a:lnTo>
                  <a:lnTo>
                    <a:pt x="899" y="98"/>
                  </a:lnTo>
                  <a:lnTo>
                    <a:pt x="883" y="89"/>
                  </a:lnTo>
                  <a:lnTo>
                    <a:pt x="865" y="79"/>
                  </a:lnTo>
                  <a:lnTo>
                    <a:pt x="847" y="69"/>
                  </a:lnTo>
                  <a:lnTo>
                    <a:pt x="830" y="61"/>
                  </a:lnTo>
                  <a:lnTo>
                    <a:pt x="810" y="53"/>
                  </a:lnTo>
                  <a:lnTo>
                    <a:pt x="791" y="47"/>
                  </a:lnTo>
                  <a:lnTo>
                    <a:pt x="770" y="39"/>
                  </a:lnTo>
                  <a:lnTo>
                    <a:pt x="748" y="32"/>
                  </a:lnTo>
                  <a:lnTo>
                    <a:pt x="727" y="27"/>
                  </a:lnTo>
                  <a:lnTo>
                    <a:pt x="705" y="21"/>
                  </a:lnTo>
                  <a:lnTo>
                    <a:pt x="680" y="16"/>
                  </a:lnTo>
                  <a:lnTo>
                    <a:pt x="658" y="13"/>
                  </a:lnTo>
                  <a:lnTo>
                    <a:pt x="634" y="8"/>
                  </a:lnTo>
                  <a:lnTo>
                    <a:pt x="608" y="7"/>
                  </a:lnTo>
                  <a:lnTo>
                    <a:pt x="584" y="3"/>
                  </a:lnTo>
                  <a:lnTo>
                    <a:pt x="558" y="2"/>
                  </a:lnTo>
                  <a:lnTo>
                    <a:pt x="533" y="0"/>
                  </a:lnTo>
                  <a:lnTo>
                    <a:pt x="507" y="0"/>
                  </a:lnTo>
                  <a:close/>
                </a:path>
              </a:pathLst>
            </a:custGeom>
            <a:solidFill>
              <a:srgbClr val="F8F8F8"/>
            </a:solidFill>
            <a:ln w="9525">
              <a:noFill/>
              <a:round/>
              <a:headEnd/>
              <a:tailEnd/>
            </a:ln>
          </p:spPr>
          <p:txBody>
            <a:bodyPr/>
            <a:lstStyle/>
            <a:p>
              <a:endParaRPr lang="en-US"/>
            </a:p>
          </p:txBody>
        </p:sp>
        <p:sp>
          <p:nvSpPr>
            <p:cNvPr id="296999" name="Freeform 39"/>
            <p:cNvSpPr>
              <a:spLocks/>
            </p:cNvSpPr>
            <p:nvPr/>
          </p:nvSpPr>
          <p:spPr bwMode="auto">
            <a:xfrm>
              <a:off x="2165" y="1529"/>
              <a:ext cx="485" cy="266"/>
            </a:xfrm>
            <a:custGeom>
              <a:avLst/>
              <a:gdLst>
                <a:gd name="T0" fmla="*/ 104 w 1014"/>
                <a:gd name="T1" fmla="*/ 0 h 534"/>
                <a:gd name="T2" fmla="*/ 87 w 1014"/>
                <a:gd name="T3" fmla="*/ 2 h 534"/>
                <a:gd name="T4" fmla="*/ 71 w 1014"/>
                <a:gd name="T5" fmla="*/ 5 h 534"/>
                <a:gd name="T6" fmla="*/ 56 w 1014"/>
                <a:gd name="T7" fmla="*/ 9 h 534"/>
                <a:gd name="T8" fmla="*/ 42 w 1014"/>
                <a:gd name="T9" fmla="*/ 15 h 534"/>
                <a:gd name="T10" fmla="*/ 30 w 1014"/>
                <a:gd name="T11" fmla="*/ 22 h 534"/>
                <a:gd name="T12" fmla="*/ 20 w 1014"/>
                <a:gd name="T13" fmla="*/ 29 h 534"/>
                <a:gd name="T14" fmla="*/ 11 w 1014"/>
                <a:gd name="T15" fmla="*/ 37 h 534"/>
                <a:gd name="T16" fmla="*/ 5 w 1014"/>
                <a:gd name="T17" fmla="*/ 47 h 534"/>
                <a:gd name="T18" fmla="*/ 1 w 1014"/>
                <a:gd name="T19" fmla="*/ 56 h 534"/>
                <a:gd name="T20" fmla="*/ 0 w 1014"/>
                <a:gd name="T21" fmla="*/ 66 h 534"/>
                <a:gd name="T22" fmla="*/ 1 w 1014"/>
                <a:gd name="T23" fmla="*/ 76 h 534"/>
                <a:gd name="T24" fmla="*/ 5 w 1014"/>
                <a:gd name="T25" fmla="*/ 86 h 534"/>
                <a:gd name="T26" fmla="*/ 11 w 1014"/>
                <a:gd name="T27" fmla="*/ 95 h 534"/>
                <a:gd name="T28" fmla="*/ 20 w 1014"/>
                <a:gd name="T29" fmla="*/ 103 h 534"/>
                <a:gd name="T30" fmla="*/ 30 w 1014"/>
                <a:gd name="T31" fmla="*/ 111 h 534"/>
                <a:gd name="T32" fmla="*/ 42 w 1014"/>
                <a:gd name="T33" fmla="*/ 118 h 534"/>
                <a:gd name="T34" fmla="*/ 56 w 1014"/>
                <a:gd name="T35" fmla="*/ 123 h 534"/>
                <a:gd name="T36" fmla="*/ 71 w 1014"/>
                <a:gd name="T37" fmla="*/ 128 h 534"/>
                <a:gd name="T38" fmla="*/ 87 w 1014"/>
                <a:gd name="T39" fmla="*/ 130 h 534"/>
                <a:gd name="T40" fmla="*/ 104 w 1014"/>
                <a:gd name="T41" fmla="*/ 132 h 534"/>
                <a:gd name="T42" fmla="*/ 122 w 1014"/>
                <a:gd name="T43" fmla="*/ 132 h 534"/>
                <a:gd name="T44" fmla="*/ 139 w 1014"/>
                <a:gd name="T45" fmla="*/ 131 h 534"/>
                <a:gd name="T46" fmla="*/ 155 w 1014"/>
                <a:gd name="T47" fmla="*/ 128 h 534"/>
                <a:gd name="T48" fmla="*/ 171 w 1014"/>
                <a:gd name="T49" fmla="*/ 125 h 534"/>
                <a:gd name="T50" fmla="*/ 185 w 1014"/>
                <a:gd name="T51" fmla="*/ 120 h 534"/>
                <a:gd name="T52" fmla="*/ 198 w 1014"/>
                <a:gd name="T53" fmla="*/ 113 h 534"/>
                <a:gd name="T54" fmla="*/ 209 w 1014"/>
                <a:gd name="T55" fmla="*/ 106 h 534"/>
                <a:gd name="T56" fmla="*/ 218 w 1014"/>
                <a:gd name="T57" fmla="*/ 98 h 534"/>
                <a:gd name="T58" fmla="*/ 225 w 1014"/>
                <a:gd name="T59" fmla="*/ 89 h 534"/>
                <a:gd name="T60" fmla="*/ 230 w 1014"/>
                <a:gd name="T61" fmla="*/ 79 h 534"/>
                <a:gd name="T62" fmla="*/ 232 w 1014"/>
                <a:gd name="T63" fmla="*/ 69 h 534"/>
                <a:gd name="T64" fmla="*/ 231 w 1014"/>
                <a:gd name="T65" fmla="*/ 60 h 534"/>
                <a:gd name="T66" fmla="*/ 228 w 1014"/>
                <a:gd name="T67" fmla="*/ 49 h 534"/>
                <a:gd name="T68" fmla="*/ 223 w 1014"/>
                <a:gd name="T69" fmla="*/ 40 h 534"/>
                <a:gd name="T70" fmla="*/ 215 w 1014"/>
                <a:gd name="T71" fmla="*/ 32 h 534"/>
                <a:gd name="T72" fmla="*/ 206 w 1014"/>
                <a:gd name="T73" fmla="*/ 24 h 534"/>
                <a:gd name="T74" fmla="*/ 194 w 1014"/>
                <a:gd name="T75" fmla="*/ 17 h 534"/>
                <a:gd name="T76" fmla="*/ 181 w 1014"/>
                <a:gd name="T77" fmla="*/ 11 h 534"/>
                <a:gd name="T78" fmla="*/ 166 w 1014"/>
                <a:gd name="T79" fmla="*/ 6 h 534"/>
                <a:gd name="T80" fmla="*/ 151 w 1014"/>
                <a:gd name="T81" fmla="*/ 3 h 534"/>
                <a:gd name="T82" fmla="*/ 133 w 1014"/>
                <a:gd name="T83" fmla="*/ 0 h 534"/>
                <a:gd name="T84" fmla="*/ 116 w 1014"/>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4"/>
                <a:gd name="T130" fmla="*/ 0 h 534"/>
                <a:gd name="T131" fmla="*/ 1014 w 1014"/>
                <a:gd name="T132" fmla="*/ 534 h 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4" h="534">
                  <a:moveTo>
                    <a:pt x="507" y="0"/>
                  </a:moveTo>
                  <a:lnTo>
                    <a:pt x="481" y="0"/>
                  </a:lnTo>
                  <a:lnTo>
                    <a:pt x="454" y="2"/>
                  </a:lnTo>
                  <a:lnTo>
                    <a:pt x="430" y="3"/>
                  </a:lnTo>
                  <a:lnTo>
                    <a:pt x="404" y="7"/>
                  </a:lnTo>
                  <a:lnTo>
                    <a:pt x="380" y="8"/>
                  </a:lnTo>
                  <a:lnTo>
                    <a:pt x="356" y="13"/>
                  </a:lnTo>
                  <a:lnTo>
                    <a:pt x="332" y="16"/>
                  </a:lnTo>
                  <a:lnTo>
                    <a:pt x="310" y="21"/>
                  </a:lnTo>
                  <a:lnTo>
                    <a:pt x="287" y="27"/>
                  </a:lnTo>
                  <a:lnTo>
                    <a:pt x="265" y="32"/>
                  </a:lnTo>
                  <a:lnTo>
                    <a:pt x="244" y="39"/>
                  </a:lnTo>
                  <a:lnTo>
                    <a:pt x="223" y="47"/>
                  </a:lnTo>
                  <a:lnTo>
                    <a:pt x="204" y="53"/>
                  </a:lnTo>
                  <a:lnTo>
                    <a:pt x="184" y="61"/>
                  </a:lnTo>
                  <a:lnTo>
                    <a:pt x="165" y="69"/>
                  </a:lnTo>
                  <a:lnTo>
                    <a:pt x="148" y="79"/>
                  </a:lnTo>
                  <a:lnTo>
                    <a:pt x="132" y="89"/>
                  </a:lnTo>
                  <a:lnTo>
                    <a:pt x="115" y="98"/>
                  </a:lnTo>
                  <a:lnTo>
                    <a:pt x="99" y="108"/>
                  </a:lnTo>
                  <a:lnTo>
                    <a:pt x="87" y="117"/>
                  </a:lnTo>
                  <a:lnTo>
                    <a:pt x="72" y="129"/>
                  </a:lnTo>
                  <a:lnTo>
                    <a:pt x="61" y="140"/>
                  </a:lnTo>
                  <a:lnTo>
                    <a:pt x="50" y="151"/>
                  </a:lnTo>
                  <a:lnTo>
                    <a:pt x="38" y="162"/>
                  </a:lnTo>
                  <a:lnTo>
                    <a:pt x="30" y="175"/>
                  </a:lnTo>
                  <a:lnTo>
                    <a:pt x="22" y="188"/>
                  </a:lnTo>
                  <a:lnTo>
                    <a:pt x="16" y="199"/>
                  </a:lnTo>
                  <a:lnTo>
                    <a:pt x="10" y="214"/>
                  </a:lnTo>
                  <a:lnTo>
                    <a:pt x="5" y="227"/>
                  </a:lnTo>
                  <a:lnTo>
                    <a:pt x="2" y="240"/>
                  </a:lnTo>
                  <a:lnTo>
                    <a:pt x="0" y="252"/>
                  </a:lnTo>
                  <a:lnTo>
                    <a:pt x="0" y="267"/>
                  </a:lnTo>
                  <a:lnTo>
                    <a:pt x="0" y="280"/>
                  </a:lnTo>
                  <a:lnTo>
                    <a:pt x="2" y="294"/>
                  </a:lnTo>
                  <a:lnTo>
                    <a:pt x="5" y="307"/>
                  </a:lnTo>
                  <a:lnTo>
                    <a:pt x="10" y="320"/>
                  </a:lnTo>
                  <a:lnTo>
                    <a:pt x="16" y="333"/>
                  </a:lnTo>
                  <a:lnTo>
                    <a:pt x="22" y="346"/>
                  </a:lnTo>
                  <a:lnTo>
                    <a:pt x="30" y="358"/>
                  </a:lnTo>
                  <a:lnTo>
                    <a:pt x="38" y="370"/>
                  </a:lnTo>
                  <a:lnTo>
                    <a:pt x="50" y="383"/>
                  </a:lnTo>
                  <a:lnTo>
                    <a:pt x="61" y="394"/>
                  </a:lnTo>
                  <a:lnTo>
                    <a:pt x="72" y="405"/>
                  </a:lnTo>
                  <a:lnTo>
                    <a:pt x="87" y="416"/>
                  </a:lnTo>
                  <a:lnTo>
                    <a:pt x="99" y="426"/>
                  </a:lnTo>
                  <a:lnTo>
                    <a:pt x="115" y="436"/>
                  </a:lnTo>
                  <a:lnTo>
                    <a:pt x="132" y="445"/>
                  </a:lnTo>
                  <a:lnTo>
                    <a:pt x="148" y="455"/>
                  </a:lnTo>
                  <a:lnTo>
                    <a:pt x="165" y="465"/>
                  </a:lnTo>
                  <a:lnTo>
                    <a:pt x="184" y="473"/>
                  </a:lnTo>
                  <a:lnTo>
                    <a:pt x="204" y="481"/>
                  </a:lnTo>
                  <a:lnTo>
                    <a:pt x="223" y="487"/>
                  </a:lnTo>
                  <a:lnTo>
                    <a:pt x="244" y="495"/>
                  </a:lnTo>
                  <a:lnTo>
                    <a:pt x="265" y="501"/>
                  </a:lnTo>
                  <a:lnTo>
                    <a:pt x="287" y="506"/>
                  </a:lnTo>
                  <a:lnTo>
                    <a:pt x="310" y="513"/>
                  </a:lnTo>
                  <a:lnTo>
                    <a:pt x="332" y="516"/>
                  </a:lnTo>
                  <a:lnTo>
                    <a:pt x="356" y="521"/>
                  </a:lnTo>
                  <a:lnTo>
                    <a:pt x="380" y="524"/>
                  </a:lnTo>
                  <a:lnTo>
                    <a:pt x="404" y="527"/>
                  </a:lnTo>
                  <a:lnTo>
                    <a:pt x="430" y="530"/>
                  </a:lnTo>
                  <a:lnTo>
                    <a:pt x="454" y="532"/>
                  </a:lnTo>
                  <a:lnTo>
                    <a:pt x="480" y="532"/>
                  </a:lnTo>
                  <a:lnTo>
                    <a:pt x="507" y="534"/>
                  </a:lnTo>
                  <a:lnTo>
                    <a:pt x="533" y="532"/>
                  </a:lnTo>
                  <a:lnTo>
                    <a:pt x="558" y="532"/>
                  </a:lnTo>
                  <a:lnTo>
                    <a:pt x="584" y="530"/>
                  </a:lnTo>
                  <a:lnTo>
                    <a:pt x="608" y="527"/>
                  </a:lnTo>
                  <a:lnTo>
                    <a:pt x="634" y="524"/>
                  </a:lnTo>
                  <a:lnTo>
                    <a:pt x="658" y="521"/>
                  </a:lnTo>
                  <a:lnTo>
                    <a:pt x="680" y="516"/>
                  </a:lnTo>
                  <a:lnTo>
                    <a:pt x="705" y="513"/>
                  </a:lnTo>
                  <a:lnTo>
                    <a:pt x="727" y="506"/>
                  </a:lnTo>
                  <a:lnTo>
                    <a:pt x="748" y="501"/>
                  </a:lnTo>
                  <a:lnTo>
                    <a:pt x="770" y="495"/>
                  </a:lnTo>
                  <a:lnTo>
                    <a:pt x="791" y="487"/>
                  </a:lnTo>
                  <a:lnTo>
                    <a:pt x="810" y="481"/>
                  </a:lnTo>
                  <a:lnTo>
                    <a:pt x="830" y="473"/>
                  </a:lnTo>
                  <a:lnTo>
                    <a:pt x="847" y="465"/>
                  </a:lnTo>
                  <a:lnTo>
                    <a:pt x="865" y="455"/>
                  </a:lnTo>
                  <a:lnTo>
                    <a:pt x="883" y="445"/>
                  </a:lnTo>
                  <a:lnTo>
                    <a:pt x="899" y="436"/>
                  </a:lnTo>
                  <a:lnTo>
                    <a:pt x="913" y="426"/>
                  </a:lnTo>
                  <a:lnTo>
                    <a:pt x="928" y="416"/>
                  </a:lnTo>
                  <a:lnTo>
                    <a:pt x="940" y="405"/>
                  </a:lnTo>
                  <a:lnTo>
                    <a:pt x="953" y="394"/>
                  </a:lnTo>
                  <a:lnTo>
                    <a:pt x="965" y="383"/>
                  </a:lnTo>
                  <a:lnTo>
                    <a:pt x="974" y="370"/>
                  </a:lnTo>
                  <a:lnTo>
                    <a:pt x="984" y="358"/>
                  </a:lnTo>
                  <a:lnTo>
                    <a:pt x="992" y="346"/>
                  </a:lnTo>
                  <a:lnTo>
                    <a:pt x="998" y="333"/>
                  </a:lnTo>
                  <a:lnTo>
                    <a:pt x="1003" y="320"/>
                  </a:lnTo>
                  <a:lnTo>
                    <a:pt x="1008" y="307"/>
                  </a:lnTo>
                  <a:lnTo>
                    <a:pt x="1011" y="294"/>
                  </a:lnTo>
                  <a:lnTo>
                    <a:pt x="1013" y="280"/>
                  </a:lnTo>
                  <a:lnTo>
                    <a:pt x="1014" y="267"/>
                  </a:lnTo>
                  <a:lnTo>
                    <a:pt x="1013" y="252"/>
                  </a:lnTo>
                  <a:lnTo>
                    <a:pt x="1011" y="240"/>
                  </a:lnTo>
                  <a:lnTo>
                    <a:pt x="1008" y="227"/>
                  </a:lnTo>
                  <a:lnTo>
                    <a:pt x="1003" y="214"/>
                  </a:lnTo>
                  <a:lnTo>
                    <a:pt x="998" y="199"/>
                  </a:lnTo>
                  <a:lnTo>
                    <a:pt x="992" y="188"/>
                  </a:lnTo>
                  <a:lnTo>
                    <a:pt x="984" y="175"/>
                  </a:lnTo>
                  <a:lnTo>
                    <a:pt x="974" y="162"/>
                  </a:lnTo>
                  <a:lnTo>
                    <a:pt x="965" y="151"/>
                  </a:lnTo>
                  <a:lnTo>
                    <a:pt x="953" y="140"/>
                  </a:lnTo>
                  <a:lnTo>
                    <a:pt x="940" y="129"/>
                  </a:lnTo>
                  <a:lnTo>
                    <a:pt x="928" y="117"/>
                  </a:lnTo>
                  <a:lnTo>
                    <a:pt x="913" y="108"/>
                  </a:lnTo>
                  <a:lnTo>
                    <a:pt x="899" y="98"/>
                  </a:lnTo>
                  <a:lnTo>
                    <a:pt x="883" y="89"/>
                  </a:lnTo>
                  <a:lnTo>
                    <a:pt x="865" y="79"/>
                  </a:lnTo>
                  <a:lnTo>
                    <a:pt x="847" y="69"/>
                  </a:lnTo>
                  <a:lnTo>
                    <a:pt x="830" y="61"/>
                  </a:lnTo>
                  <a:lnTo>
                    <a:pt x="810" y="53"/>
                  </a:lnTo>
                  <a:lnTo>
                    <a:pt x="791" y="47"/>
                  </a:lnTo>
                  <a:lnTo>
                    <a:pt x="770" y="39"/>
                  </a:lnTo>
                  <a:lnTo>
                    <a:pt x="748" y="32"/>
                  </a:lnTo>
                  <a:lnTo>
                    <a:pt x="727" y="27"/>
                  </a:lnTo>
                  <a:lnTo>
                    <a:pt x="705" y="21"/>
                  </a:lnTo>
                  <a:lnTo>
                    <a:pt x="680" y="16"/>
                  </a:lnTo>
                  <a:lnTo>
                    <a:pt x="658" y="13"/>
                  </a:lnTo>
                  <a:lnTo>
                    <a:pt x="634" y="8"/>
                  </a:lnTo>
                  <a:lnTo>
                    <a:pt x="608" y="7"/>
                  </a:lnTo>
                  <a:lnTo>
                    <a:pt x="584" y="3"/>
                  </a:lnTo>
                  <a:lnTo>
                    <a:pt x="558" y="2"/>
                  </a:lnTo>
                  <a:lnTo>
                    <a:pt x="533" y="0"/>
                  </a:lnTo>
                  <a:lnTo>
                    <a:pt x="507" y="0"/>
                  </a:lnTo>
                </a:path>
              </a:pathLst>
            </a:custGeom>
            <a:noFill/>
            <a:ln w="7938">
              <a:solidFill>
                <a:srgbClr val="4F177F"/>
              </a:solidFill>
              <a:round/>
              <a:headEnd/>
              <a:tailEnd/>
            </a:ln>
          </p:spPr>
          <p:txBody>
            <a:bodyPr/>
            <a:lstStyle/>
            <a:p>
              <a:endParaRPr lang="en-US"/>
            </a:p>
          </p:txBody>
        </p:sp>
        <p:sp>
          <p:nvSpPr>
            <p:cNvPr id="297000" name="Rectangle 40"/>
            <p:cNvSpPr>
              <a:spLocks noChangeArrowheads="1"/>
            </p:cNvSpPr>
            <p:nvPr/>
          </p:nvSpPr>
          <p:spPr bwMode="auto">
            <a:xfrm>
              <a:off x="2188" y="1607"/>
              <a:ext cx="114"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I/S</a:t>
              </a:r>
              <a:endParaRPr lang="en-GB" sz="1800">
                <a:latin typeface="Calibri" pitchFamily="34" charset="0"/>
              </a:endParaRPr>
            </a:p>
          </p:txBody>
        </p:sp>
        <p:sp>
          <p:nvSpPr>
            <p:cNvPr id="297001" name="Rectangle 41"/>
            <p:cNvSpPr>
              <a:spLocks noChangeArrowheads="1"/>
            </p:cNvSpPr>
            <p:nvPr/>
          </p:nvSpPr>
          <p:spPr bwMode="auto">
            <a:xfrm>
              <a:off x="2314" y="1607"/>
              <a:ext cx="32"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a:t>
              </a:r>
              <a:endParaRPr lang="en-GB" sz="1800">
                <a:latin typeface="Calibri" pitchFamily="34" charset="0"/>
              </a:endParaRPr>
            </a:p>
          </p:txBody>
        </p:sp>
        <p:sp>
          <p:nvSpPr>
            <p:cNvPr id="297002" name="Rectangle 42"/>
            <p:cNvSpPr>
              <a:spLocks noChangeArrowheads="1"/>
            </p:cNvSpPr>
            <p:nvPr/>
          </p:nvSpPr>
          <p:spPr bwMode="auto">
            <a:xfrm>
              <a:off x="2347" y="1607"/>
              <a:ext cx="206"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CSCF</a:t>
              </a:r>
              <a:endParaRPr lang="en-GB" sz="1800">
                <a:latin typeface="Calibri" pitchFamily="34" charset="0"/>
              </a:endParaRPr>
            </a:p>
          </p:txBody>
        </p:sp>
        <p:sp>
          <p:nvSpPr>
            <p:cNvPr id="297003" name="Freeform 43"/>
            <p:cNvSpPr>
              <a:spLocks/>
            </p:cNvSpPr>
            <p:nvPr/>
          </p:nvSpPr>
          <p:spPr bwMode="auto">
            <a:xfrm>
              <a:off x="2820" y="1832"/>
              <a:ext cx="448" cy="253"/>
            </a:xfrm>
            <a:custGeom>
              <a:avLst/>
              <a:gdLst>
                <a:gd name="T0" fmla="*/ 96 w 940"/>
                <a:gd name="T1" fmla="*/ 1 h 504"/>
                <a:gd name="T2" fmla="*/ 80 w 940"/>
                <a:gd name="T3" fmla="*/ 2 h 504"/>
                <a:gd name="T4" fmla="*/ 65 w 940"/>
                <a:gd name="T5" fmla="*/ 5 h 504"/>
                <a:gd name="T6" fmla="*/ 51 w 940"/>
                <a:gd name="T7" fmla="*/ 9 h 504"/>
                <a:gd name="T8" fmla="*/ 39 w 940"/>
                <a:gd name="T9" fmla="*/ 15 h 504"/>
                <a:gd name="T10" fmla="*/ 28 w 940"/>
                <a:gd name="T11" fmla="*/ 21 h 504"/>
                <a:gd name="T12" fmla="*/ 18 w 940"/>
                <a:gd name="T13" fmla="*/ 28 h 504"/>
                <a:gd name="T14" fmla="*/ 10 w 940"/>
                <a:gd name="T15" fmla="*/ 36 h 504"/>
                <a:gd name="T16" fmla="*/ 5 w 940"/>
                <a:gd name="T17" fmla="*/ 45 h 504"/>
                <a:gd name="T18" fmla="*/ 1 w 940"/>
                <a:gd name="T19" fmla="*/ 54 h 504"/>
                <a:gd name="T20" fmla="*/ 0 w 940"/>
                <a:gd name="T21" fmla="*/ 64 h 504"/>
                <a:gd name="T22" fmla="*/ 1 w 940"/>
                <a:gd name="T23" fmla="*/ 73 h 504"/>
                <a:gd name="T24" fmla="*/ 5 w 940"/>
                <a:gd name="T25" fmla="*/ 82 h 504"/>
                <a:gd name="T26" fmla="*/ 10 w 940"/>
                <a:gd name="T27" fmla="*/ 91 h 504"/>
                <a:gd name="T28" fmla="*/ 18 w 940"/>
                <a:gd name="T29" fmla="*/ 99 h 504"/>
                <a:gd name="T30" fmla="*/ 28 w 940"/>
                <a:gd name="T31" fmla="*/ 106 h 504"/>
                <a:gd name="T32" fmla="*/ 39 w 940"/>
                <a:gd name="T33" fmla="*/ 112 h 504"/>
                <a:gd name="T34" fmla="*/ 51 w 940"/>
                <a:gd name="T35" fmla="*/ 117 h 504"/>
                <a:gd name="T36" fmla="*/ 65 w 940"/>
                <a:gd name="T37" fmla="*/ 122 h 504"/>
                <a:gd name="T38" fmla="*/ 80 w 940"/>
                <a:gd name="T39" fmla="*/ 125 h 504"/>
                <a:gd name="T40" fmla="*/ 96 w 940"/>
                <a:gd name="T41" fmla="*/ 127 h 504"/>
                <a:gd name="T42" fmla="*/ 112 w 940"/>
                <a:gd name="T43" fmla="*/ 127 h 504"/>
                <a:gd name="T44" fmla="*/ 128 w 940"/>
                <a:gd name="T45" fmla="*/ 125 h 504"/>
                <a:gd name="T46" fmla="*/ 143 w 940"/>
                <a:gd name="T47" fmla="*/ 123 h 504"/>
                <a:gd name="T48" fmla="*/ 158 w 940"/>
                <a:gd name="T49" fmla="*/ 119 h 504"/>
                <a:gd name="T50" fmla="*/ 171 w 940"/>
                <a:gd name="T51" fmla="*/ 114 h 504"/>
                <a:gd name="T52" fmla="*/ 182 w 940"/>
                <a:gd name="T53" fmla="*/ 108 h 504"/>
                <a:gd name="T54" fmla="*/ 193 w 940"/>
                <a:gd name="T55" fmla="*/ 101 h 504"/>
                <a:gd name="T56" fmla="*/ 201 w 940"/>
                <a:gd name="T57" fmla="*/ 94 h 504"/>
                <a:gd name="T58" fmla="*/ 207 w 940"/>
                <a:gd name="T59" fmla="*/ 85 h 504"/>
                <a:gd name="T60" fmla="*/ 211 w 940"/>
                <a:gd name="T61" fmla="*/ 76 h 504"/>
                <a:gd name="T62" fmla="*/ 214 w 940"/>
                <a:gd name="T63" fmla="*/ 67 h 504"/>
                <a:gd name="T64" fmla="*/ 213 w 940"/>
                <a:gd name="T65" fmla="*/ 57 h 504"/>
                <a:gd name="T66" fmla="*/ 210 w 940"/>
                <a:gd name="T67" fmla="*/ 48 h 504"/>
                <a:gd name="T68" fmla="*/ 205 w 940"/>
                <a:gd name="T69" fmla="*/ 39 h 504"/>
                <a:gd name="T70" fmla="*/ 198 w 940"/>
                <a:gd name="T71" fmla="*/ 31 h 504"/>
                <a:gd name="T72" fmla="*/ 189 w 940"/>
                <a:gd name="T73" fmla="*/ 23 h 504"/>
                <a:gd name="T74" fmla="*/ 179 w 940"/>
                <a:gd name="T75" fmla="*/ 17 h 504"/>
                <a:gd name="T76" fmla="*/ 166 w 940"/>
                <a:gd name="T77" fmla="*/ 11 h 504"/>
                <a:gd name="T78" fmla="*/ 153 w 940"/>
                <a:gd name="T79" fmla="*/ 7 h 504"/>
                <a:gd name="T80" fmla="*/ 138 w 940"/>
                <a:gd name="T81" fmla="*/ 3 h 504"/>
                <a:gd name="T82" fmla="*/ 123 w 940"/>
                <a:gd name="T83" fmla="*/ 1 h 504"/>
                <a:gd name="T84" fmla="*/ 107 w 940"/>
                <a:gd name="T85" fmla="*/ 0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504"/>
                <a:gd name="T131" fmla="*/ 940 w 940"/>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504">
                  <a:moveTo>
                    <a:pt x="470" y="0"/>
                  </a:moveTo>
                  <a:lnTo>
                    <a:pt x="446" y="1"/>
                  </a:lnTo>
                  <a:lnTo>
                    <a:pt x="422" y="1"/>
                  </a:lnTo>
                  <a:lnTo>
                    <a:pt x="398" y="3"/>
                  </a:lnTo>
                  <a:lnTo>
                    <a:pt x="375" y="6"/>
                  </a:lnTo>
                  <a:lnTo>
                    <a:pt x="353" y="8"/>
                  </a:lnTo>
                  <a:lnTo>
                    <a:pt x="330" y="11"/>
                  </a:lnTo>
                  <a:lnTo>
                    <a:pt x="308" y="16"/>
                  </a:lnTo>
                  <a:lnTo>
                    <a:pt x="287" y="20"/>
                  </a:lnTo>
                  <a:lnTo>
                    <a:pt x="266" y="25"/>
                  </a:lnTo>
                  <a:lnTo>
                    <a:pt x="245" y="30"/>
                  </a:lnTo>
                  <a:lnTo>
                    <a:pt x="226" y="36"/>
                  </a:lnTo>
                  <a:lnTo>
                    <a:pt x="207" y="43"/>
                  </a:lnTo>
                  <a:lnTo>
                    <a:pt x="189" y="51"/>
                  </a:lnTo>
                  <a:lnTo>
                    <a:pt x="171" y="57"/>
                  </a:lnTo>
                  <a:lnTo>
                    <a:pt x="154" y="65"/>
                  </a:lnTo>
                  <a:lnTo>
                    <a:pt x="138" y="73"/>
                  </a:lnTo>
                  <a:lnTo>
                    <a:pt x="122" y="83"/>
                  </a:lnTo>
                  <a:lnTo>
                    <a:pt x="107" y="91"/>
                  </a:lnTo>
                  <a:lnTo>
                    <a:pt x="93" y="101"/>
                  </a:lnTo>
                  <a:lnTo>
                    <a:pt x="80" y="110"/>
                  </a:lnTo>
                  <a:lnTo>
                    <a:pt x="67" y="122"/>
                  </a:lnTo>
                  <a:lnTo>
                    <a:pt x="56" y="131"/>
                  </a:lnTo>
                  <a:lnTo>
                    <a:pt x="46" y="143"/>
                  </a:lnTo>
                  <a:lnTo>
                    <a:pt x="36" y="154"/>
                  </a:lnTo>
                  <a:lnTo>
                    <a:pt x="28" y="165"/>
                  </a:lnTo>
                  <a:lnTo>
                    <a:pt x="20" y="178"/>
                  </a:lnTo>
                  <a:lnTo>
                    <a:pt x="14" y="189"/>
                  </a:lnTo>
                  <a:lnTo>
                    <a:pt x="9" y="202"/>
                  </a:lnTo>
                  <a:lnTo>
                    <a:pt x="4" y="213"/>
                  </a:lnTo>
                  <a:lnTo>
                    <a:pt x="1" y="226"/>
                  </a:lnTo>
                  <a:lnTo>
                    <a:pt x="0" y="239"/>
                  </a:lnTo>
                  <a:lnTo>
                    <a:pt x="0" y="252"/>
                  </a:lnTo>
                  <a:lnTo>
                    <a:pt x="0" y="265"/>
                  </a:lnTo>
                  <a:lnTo>
                    <a:pt x="1" y="277"/>
                  </a:lnTo>
                  <a:lnTo>
                    <a:pt x="4" y="290"/>
                  </a:lnTo>
                  <a:lnTo>
                    <a:pt x="9" y="303"/>
                  </a:lnTo>
                  <a:lnTo>
                    <a:pt x="14" y="314"/>
                  </a:lnTo>
                  <a:lnTo>
                    <a:pt x="20" y="327"/>
                  </a:lnTo>
                  <a:lnTo>
                    <a:pt x="28" y="339"/>
                  </a:lnTo>
                  <a:lnTo>
                    <a:pt x="36" y="350"/>
                  </a:lnTo>
                  <a:lnTo>
                    <a:pt x="46" y="361"/>
                  </a:lnTo>
                  <a:lnTo>
                    <a:pt x="56" y="372"/>
                  </a:lnTo>
                  <a:lnTo>
                    <a:pt x="67" y="382"/>
                  </a:lnTo>
                  <a:lnTo>
                    <a:pt x="80" y="393"/>
                  </a:lnTo>
                  <a:lnTo>
                    <a:pt x="93" y="403"/>
                  </a:lnTo>
                  <a:lnTo>
                    <a:pt x="107" y="412"/>
                  </a:lnTo>
                  <a:lnTo>
                    <a:pt x="122" y="422"/>
                  </a:lnTo>
                  <a:lnTo>
                    <a:pt x="138" y="430"/>
                  </a:lnTo>
                  <a:lnTo>
                    <a:pt x="154" y="438"/>
                  </a:lnTo>
                  <a:lnTo>
                    <a:pt x="171" y="446"/>
                  </a:lnTo>
                  <a:lnTo>
                    <a:pt x="189" y="454"/>
                  </a:lnTo>
                  <a:lnTo>
                    <a:pt x="207" y="461"/>
                  </a:lnTo>
                  <a:lnTo>
                    <a:pt x="226" y="467"/>
                  </a:lnTo>
                  <a:lnTo>
                    <a:pt x="245" y="474"/>
                  </a:lnTo>
                  <a:lnTo>
                    <a:pt x="266" y="478"/>
                  </a:lnTo>
                  <a:lnTo>
                    <a:pt x="287" y="485"/>
                  </a:lnTo>
                  <a:lnTo>
                    <a:pt x="308" y="488"/>
                  </a:lnTo>
                  <a:lnTo>
                    <a:pt x="330" y="493"/>
                  </a:lnTo>
                  <a:lnTo>
                    <a:pt x="353" y="496"/>
                  </a:lnTo>
                  <a:lnTo>
                    <a:pt x="375" y="499"/>
                  </a:lnTo>
                  <a:lnTo>
                    <a:pt x="398" y="501"/>
                  </a:lnTo>
                  <a:lnTo>
                    <a:pt x="422" y="502"/>
                  </a:lnTo>
                  <a:lnTo>
                    <a:pt x="446" y="504"/>
                  </a:lnTo>
                  <a:lnTo>
                    <a:pt x="470" y="504"/>
                  </a:lnTo>
                  <a:lnTo>
                    <a:pt x="494" y="504"/>
                  </a:lnTo>
                  <a:lnTo>
                    <a:pt x="518" y="502"/>
                  </a:lnTo>
                  <a:lnTo>
                    <a:pt x="542" y="501"/>
                  </a:lnTo>
                  <a:lnTo>
                    <a:pt x="565" y="499"/>
                  </a:lnTo>
                  <a:lnTo>
                    <a:pt x="587" y="496"/>
                  </a:lnTo>
                  <a:lnTo>
                    <a:pt x="609" y="493"/>
                  </a:lnTo>
                  <a:lnTo>
                    <a:pt x="632" y="488"/>
                  </a:lnTo>
                  <a:lnTo>
                    <a:pt x="653" y="485"/>
                  </a:lnTo>
                  <a:lnTo>
                    <a:pt x="674" y="478"/>
                  </a:lnTo>
                  <a:lnTo>
                    <a:pt x="695" y="474"/>
                  </a:lnTo>
                  <a:lnTo>
                    <a:pt x="714" y="467"/>
                  </a:lnTo>
                  <a:lnTo>
                    <a:pt x="733" y="461"/>
                  </a:lnTo>
                  <a:lnTo>
                    <a:pt x="751" y="454"/>
                  </a:lnTo>
                  <a:lnTo>
                    <a:pt x="770" y="446"/>
                  </a:lnTo>
                  <a:lnTo>
                    <a:pt x="786" y="438"/>
                  </a:lnTo>
                  <a:lnTo>
                    <a:pt x="802" y="430"/>
                  </a:lnTo>
                  <a:lnTo>
                    <a:pt x="818" y="422"/>
                  </a:lnTo>
                  <a:lnTo>
                    <a:pt x="833" y="412"/>
                  </a:lnTo>
                  <a:lnTo>
                    <a:pt x="847" y="403"/>
                  </a:lnTo>
                  <a:lnTo>
                    <a:pt x="860" y="393"/>
                  </a:lnTo>
                  <a:lnTo>
                    <a:pt x="873" y="382"/>
                  </a:lnTo>
                  <a:lnTo>
                    <a:pt x="884" y="372"/>
                  </a:lnTo>
                  <a:lnTo>
                    <a:pt x="894" y="361"/>
                  </a:lnTo>
                  <a:lnTo>
                    <a:pt x="903" y="350"/>
                  </a:lnTo>
                  <a:lnTo>
                    <a:pt x="911" y="339"/>
                  </a:lnTo>
                  <a:lnTo>
                    <a:pt x="919" y="327"/>
                  </a:lnTo>
                  <a:lnTo>
                    <a:pt x="926" y="314"/>
                  </a:lnTo>
                  <a:lnTo>
                    <a:pt x="930" y="303"/>
                  </a:lnTo>
                  <a:lnTo>
                    <a:pt x="935" y="290"/>
                  </a:lnTo>
                  <a:lnTo>
                    <a:pt x="938" y="277"/>
                  </a:lnTo>
                  <a:lnTo>
                    <a:pt x="940" y="265"/>
                  </a:lnTo>
                  <a:lnTo>
                    <a:pt x="940" y="252"/>
                  </a:lnTo>
                  <a:lnTo>
                    <a:pt x="940" y="239"/>
                  </a:lnTo>
                  <a:lnTo>
                    <a:pt x="938" y="226"/>
                  </a:lnTo>
                  <a:lnTo>
                    <a:pt x="935" y="213"/>
                  </a:lnTo>
                  <a:lnTo>
                    <a:pt x="930" y="202"/>
                  </a:lnTo>
                  <a:lnTo>
                    <a:pt x="926" y="189"/>
                  </a:lnTo>
                  <a:lnTo>
                    <a:pt x="919" y="178"/>
                  </a:lnTo>
                  <a:lnTo>
                    <a:pt x="911" y="165"/>
                  </a:lnTo>
                  <a:lnTo>
                    <a:pt x="903" y="154"/>
                  </a:lnTo>
                  <a:lnTo>
                    <a:pt x="894" y="143"/>
                  </a:lnTo>
                  <a:lnTo>
                    <a:pt x="884" y="131"/>
                  </a:lnTo>
                  <a:lnTo>
                    <a:pt x="873" y="122"/>
                  </a:lnTo>
                  <a:lnTo>
                    <a:pt x="860" y="110"/>
                  </a:lnTo>
                  <a:lnTo>
                    <a:pt x="847" y="101"/>
                  </a:lnTo>
                  <a:lnTo>
                    <a:pt x="833" y="91"/>
                  </a:lnTo>
                  <a:lnTo>
                    <a:pt x="818" y="83"/>
                  </a:lnTo>
                  <a:lnTo>
                    <a:pt x="802" y="73"/>
                  </a:lnTo>
                  <a:lnTo>
                    <a:pt x="786" y="65"/>
                  </a:lnTo>
                  <a:lnTo>
                    <a:pt x="770" y="57"/>
                  </a:lnTo>
                  <a:lnTo>
                    <a:pt x="751" y="51"/>
                  </a:lnTo>
                  <a:lnTo>
                    <a:pt x="733" y="43"/>
                  </a:lnTo>
                  <a:lnTo>
                    <a:pt x="714" y="36"/>
                  </a:lnTo>
                  <a:lnTo>
                    <a:pt x="695" y="30"/>
                  </a:lnTo>
                  <a:lnTo>
                    <a:pt x="674" y="25"/>
                  </a:lnTo>
                  <a:lnTo>
                    <a:pt x="653" y="20"/>
                  </a:lnTo>
                  <a:lnTo>
                    <a:pt x="632" y="16"/>
                  </a:lnTo>
                  <a:lnTo>
                    <a:pt x="609" y="11"/>
                  </a:lnTo>
                  <a:lnTo>
                    <a:pt x="587" y="8"/>
                  </a:lnTo>
                  <a:lnTo>
                    <a:pt x="565" y="6"/>
                  </a:lnTo>
                  <a:lnTo>
                    <a:pt x="542" y="3"/>
                  </a:lnTo>
                  <a:lnTo>
                    <a:pt x="518" y="1"/>
                  </a:lnTo>
                  <a:lnTo>
                    <a:pt x="494" y="1"/>
                  </a:lnTo>
                  <a:lnTo>
                    <a:pt x="470" y="0"/>
                  </a:lnTo>
                  <a:close/>
                </a:path>
              </a:pathLst>
            </a:custGeom>
            <a:solidFill>
              <a:srgbClr val="F8F8F8"/>
            </a:solidFill>
            <a:ln w="9525">
              <a:noFill/>
              <a:round/>
              <a:headEnd/>
              <a:tailEnd/>
            </a:ln>
          </p:spPr>
          <p:txBody>
            <a:bodyPr/>
            <a:lstStyle/>
            <a:p>
              <a:endParaRPr lang="en-US"/>
            </a:p>
          </p:txBody>
        </p:sp>
        <p:sp>
          <p:nvSpPr>
            <p:cNvPr id="297004" name="Freeform 44"/>
            <p:cNvSpPr>
              <a:spLocks/>
            </p:cNvSpPr>
            <p:nvPr/>
          </p:nvSpPr>
          <p:spPr bwMode="auto">
            <a:xfrm>
              <a:off x="2820" y="1832"/>
              <a:ext cx="448" cy="253"/>
            </a:xfrm>
            <a:custGeom>
              <a:avLst/>
              <a:gdLst>
                <a:gd name="T0" fmla="*/ 96 w 940"/>
                <a:gd name="T1" fmla="*/ 1 h 504"/>
                <a:gd name="T2" fmla="*/ 80 w 940"/>
                <a:gd name="T3" fmla="*/ 2 h 504"/>
                <a:gd name="T4" fmla="*/ 65 w 940"/>
                <a:gd name="T5" fmla="*/ 5 h 504"/>
                <a:gd name="T6" fmla="*/ 51 w 940"/>
                <a:gd name="T7" fmla="*/ 9 h 504"/>
                <a:gd name="T8" fmla="*/ 39 w 940"/>
                <a:gd name="T9" fmla="*/ 15 h 504"/>
                <a:gd name="T10" fmla="*/ 28 w 940"/>
                <a:gd name="T11" fmla="*/ 21 h 504"/>
                <a:gd name="T12" fmla="*/ 18 w 940"/>
                <a:gd name="T13" fmla="*/ 28 h 504"/>
                <a:gd name="T14" fmla="*/ 10 w 940"/>
                <a:gd name="T15" fmla="*/ 36 h 504"/>
                <a:gd name="T16" fmla="*/ 5 w 940"/>
                <a:gd name="T17" fmla="*/ 45 h 504"/>
                <a:gd name="T18" fmla="*/ 1 w 940"/>
                <a:gd name="T19" fmla="*/ 54 h 504"/>
                <a:gd name="T20" fmla="*/ 0 w 940"/>
                <a:gd name="T21" fmla="*/ 64 h 504"/>
                <a:gd name="T22" fmla="*/ 1 w 940"/>
                <a:gd name="T23" fmla="*/ 73 h 504"/>
                <a:gd name="T24" fmla="*/ 5 w 940"/>
                <a:gd name="T25" fmla="*/ 82 h 504"/>
                <a:gd name="T26" fmla="*/ 10 w 940"/>
                <a:gd name="T27" fmla="*/ 91 h 504"/>
                <a:gd name="T28" fmla="*/ 18 w 940"/>
                <a:gd name="T29" fmla="*/ 99 h 504"/>
                <a:gd name="T30" fmla="*/ 28 w 940"/>
                <a:gd name="T31" fmla="*/ 106 h 504"/>
                <a:gd name="T32" fmla="*/ 39 w 940"/>
                <a:gd name="T33" fmla="*/ 112 h 504"/>
                <a:gd name="T34" fmla="*/ 51 w 940"/>
                <a:gd name="T35" fmla="*/ 117 h 504"/>
                <a:gd name="T36" fmla="*/ 65 w 940"/>
                <a:gd name="T37" fmla="*/ 122 h 504"/>
                <a:gd name="T38" fmla="*/ 80 w 940"/>
                <a:gd name="T39" fmla="*/ 125 h 504"/>
                <a:gd name="T40" fmla="*/ 96 w 940"/>
                <a:gd name="T41" fmla="*/ 127 h 504"/>
                <a:gd name="T42" fmla="*/ 112 w 940"/>
                <a:gd name="T43" fmla="*/ 127 h 504"/>
                <a:gd name="T44" fmla="*/ 128 w 940"/>
                <a:gd name="T45" fmla="*/ 125 h 504"/>
                <a:gd name="T46" fmla="*/ 143 w 940"/>
                <a:gd name="T47" fmla="*/ 123 h 504"/>
                <a:gd name="T48" fmla="*/ 158 w 940"/>
                <a:gd name="T49" fmla="*/ 119 h 504"/>
                <a:gd name="T50" fmla="*/ 171 w 940"/>
                <a:gd name="T51" fmla="*/ 114 h 504"/>
                <a:gd name="T52" fmla="*/ 182 w 940"/>
                <a:gd name="T53" fmla="*/ 108 h 504"/>
                <a:gd name="T54" fmla="*/ 193 w 940"/>
                <a:gd name="T55" fmla="*/ 101 h 504"/>
                <a:gd name="T56" fmla="*/ 201 w 940"/>
                <a:gd name="T57" fmla="*/ 94 h 504"/>
                <a:gd name="T58" fmla="*/ 207 w 940"/>
                <a:gd name="T59" fmla="*/ 85 h 504"/>
                <a:gd name="T60" fmla="*/ 211 w 940"/>
                <a:gd name="T61" fmla="*/ 76 h 504"/>
                <a:gd name="T62" fmla="*/ 214 w 940"/>
                <a:gd name="T63" fmla="*/ 67 h 504"/>
                <a:gd name="T64" fmla="*/ 213 w 940"/>
                <a:gd name="T65" fmla="*/ 57 h 504"/>
                <a:gd name="T66" fmla="*/ 210 w 940"/>
                <a:gd name="T67" fmla="*/ 48 h 504"/>
                <a:gd name="T68" fmla="*/ 205 w 940"/>
                <a:gd name="T69" fmla="*/ 39 h 504"/>
                <a:gd name="T70" fmla="*/ 198 w 940"/>
                <a:gd name="T71" fmla="*/ 31 h 504"/>
                <a:gd name="T72" fmla="*/ 189 w 940"/>
                <a:gd name="T73" fmla="*/ 23 h 504"/>
                <a:gd name="T74" fmla="*/ 179 w 940"/>
                <a:gd name="T75" fmla="*/ 17 h 504"/>
                <a:gd name="T76" fmla="*/ 166 w 940"/>
                <a:gd name="T77" fmla="*/ 11 h 504"/>
                <a:gd name="T78" fmla="*/ 153 w 940"/>
                <a:gd name="T79" fmla="*/ 7 h 504"/>
                <a:gd name="T80" fmla="*/ 138 w 940"/>
                <a:gd name="T81" fmla="*/ 3 h 504"/>
                <a:gd name="T82" fmla="*/ 123 w 940"/>
                <a:gd name="T83" fmla="*/ 1 h 504"/>
                <a:gd name="T84" fmla="*/ 107 w 940"/>
                <a:gd name="T85" fmla="*/ 0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504"/>
                <a:gd name="T131" fmla="*/ 940 w 940"/>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504">
                  <a:moveTo>
                    <a:pt x="470" y="0"/>
                  </a:moveTo>
                  <a:lnTo>
                    <a:pt x="446" y="1"/>
                  </a:lnTo>
                  <a:lnTo>
                    <a:pt x="422" y="1"/>
                  </a:lnTo>
                  <a:lnTo>
                    <a:pt x="398" y="3"/>
                  </a:lnTo>
                  <a:lnTo>
                    <a:pt x="375" y="6"/>
                  </a:lnTo>
                  <a:lnTo>
                    <a:pt x="353" y="8"/>
                  </a:lnTo>
                  <a:lnTo>
                    <a:pt x="330" y="11"/>
                  </a:lnTo>
                  <a:lnTo>
                    <a:pt x="308" y="16"/>
                  </a:lnTo>
                  <a:lnTo>
                    <a:pt x="287" y="20"/>
                  </a:lnTo>
                  <a:lnTo>
                    <a:pt x="266" y="25"/>
                  </a:lnTo>
                  <a:lnTo>
                    <a:pt x="245" y="30"/>
                  </a:lnTo>
                  <a:lnTo>
                    <a:pt x="226" y="36"/>
                  </a:lnTo>
                  <a:lnTo>
                    <a:pt x="207" y="43"/>
                  </a:lnTo>
                  <a:lnTo>
                    <a:pt x="189" y="51"/>
                  </a:lnTo>
                  <a:lnTo>
                    <a:pt x="171" y="57"/>
                  </a:lnTo>
                  <a:lnTo>
                    <a:pt x="154" y="65"/>
                  </a:lnTo>
                  <a:lnTo>
                    <a:pt x="138" y="73"/>
                  </a:lnTo>
                  <a:lnTo>
                    <a:pt x="122" y="83"/>
                  </a:lnTo>
                  <a:lnTo>
                    <a:pt x="107" y="91"/>
                  </a:lnTo>
                  <a:lnTo>
                    <a:pt x="93" y="101"/>
                  </a:lnTo>
                  <a:lnTo>
                    <a:pt x="80" y="110"/>
                  </a:lnTo>
                  <a:lnTo>
                    <a:pt x="67" y="122"/>
                  </a:lnTo>
                  <a:lnTo>
                    <a:pt x="56" y="131"/>
                  </a:lnTo>
                  <a:lnTo>
                    <a:pt x="46" y="143"/>
                  </a:lnTo>
                  <a:lnTo>
                    <a:pt x="36" y="154"/>
                  </a:lnTo>
                  <a:lnTo>
                    <a:pt x="28" y="165"/>
                  </a:lnTo>
                  <a:lnTo>
                    <a:pt x="20" y="178"/>
                  </a:lnTo>
                  <a:lnTo>
                    <a:pt x="14" y="189"/>
                  </a:lnTo>
                  <a:lnTo>
                    <a:pt x="9" y="202"/>
                  </a:lnTo>
                  <a:lnTo>
                    <a:pt x="4" y="213"/>
                  </a:lnTo>
                  <a:lnTo>
                    <a:pt x="1" y="226"/>
                  </a:lnTo>
                  <a:lnTo>
                    <a:pt x="0" y="239"/>
                  </a:lnTo>
                  <a:lnTo>
                    <a:pt x="0" y="252"/>
                  </a:lnTo>
                  <a:lnTo>
                    <a:pt x="0" y="265"/>
                  </a:lnTo>
                  <a:lnTo>
                    <a:pt x="1" y="277"/>
                  </a:lnTo>
                  <a:lnTo>
                    <a:pt x="4" y="290"/>
                  </a:lnTo>
                  <a:lnTo>
                    <a:pt x="9" y="303"/>
                  </a:lnTo>
                  <a:lnTo>
                    <a:pt x="14" y="314"/>
                  </a:lnTo>
                  <a:lnTo>
                    <a:pt x="20" y="327"/>
                  </a:lnTo>
                  <a:lnTo>
                    <a:pt x="28" y="339"/>
                  </a:lnTo>
                  <a:lnTo>
                    <a:pt x="36" y="350"/>
                  </a:lnTo>
                  <a:lnTo>
                    <a:pt x="46" y="361"/>
                  </a:lnTo>
                  <a:lnTo>
                    <a:pt x="56" y="372"/>
                  </a:lnTo>
                  <a:lnTo>
                    <a:pt x="67" y="382"/>
                  </a:lnTo>
                  <a:lnTo>
                    <a:pt x="80" y="393"/>
                  </a:lnTo>
                  <a:lnTo>
                    <a:pt x="93" y="403"/>
                  </a:lnTo>
                  <a:lnTo>
                    <a:pt x="107" y="412"/>
                  </a:lnTo>
                  <a:lnTo>
                    <a:pt x="122" y="422"/>
                  </a:lnTo>
                  <a:lnTo>
                    <a:pt x="138" y="430"/>
                  </a:lnTo>
                  <a:lnTo>
                    <a:pt x="154" y="438"/>
                  </a:lnTo>
                  <a:lnTo>
                    <a:pt x="171" y="446"/>
                  </a:lnTo>
                  <a:lnTo>
                    <a:pt x="189" y="454"/>
                  </a:lnTo>
                  <a:lnTo>
                    <a:pt x="207" y="461"/>
                  </a:lnTo>
                  <a:lnTo>
                    <a:pt x="226" y="467"/>
                  </a:lnTo>
                  <a:lnTo>
                    <a:pt x="245" y="474"/>
                  </a:lnTo>
                  <a:lnTo>
                    <a:pt x="266" y="478"/>
                  </a:lnTo>
                  <a:lnTo>
                    <a:pt x="287" y="485"/>
                  </a:lnTo>
                  <a:lnTo>
                    <a:pt x="308" y="488"/>
                  </a:lnTo>
                  <a:lnTo>
                    <a:pt x="330" y="493"/>
                  </a:lnTo>
                  <a:lnTo>
                    <a:pt x="353" y="496"/>
                  </a:lnTo>
                  <a:lnTo>
                    <a:pt x="375" y="499"/>
                  </a:lnTo>
                  <a:lnTo>
                    <a:pt x="398" y="501"/>
                  </a:lnTo>
                  <a:lnTo>
                    <a:pt x="422" y="502"/>
                  </a:lnTo>
                  <a:lnTo>
                    <a:pt x="446" y="504"/>
                  </a:lnTo>
                  <a:lnTo>
                    <a:pt x="470" y="504"/>
                  </a:lnTo>
                  <a:lnTo>
                    <a:pt x="494" y="504"/>
                  </a:lnTo>
                  <a:lnTo>
                    <a:pt x="518" y="502"/>
                  </a:lnTo>
                  <a:lnTo>
                    <a:pt x="542" y="501"/>
                  </a:lnTo>
                  <a:lnTo>
                    <a:pt x="565" y="499"/>
                  </a:lnTo>
                  <a:lnTo>
                    <a:pt x="587" y="496"/>
                  </a:lnTo>
                  <a:lnTo>
                    <a:pt x="609" y="493"/>
                  </a:lnTo>
                  <a:lnTo>
                    <a:pt x="632" y="488"/>
                  </a:lnTo>
                  <a:lnTo>
                    <a:pt x="653" y="485"/>
                  </a:lnTo>
                  <a:lnTo>
                    <a:pt x="674" y="478"/>
                  </a:lnTo>
                  <a:lnTo>
                    <a:pt x="695" y="474"/>
                  </a:lnTo>
                  <a:lnTo>
                    <a:pt x="714" y="467"/>
                  </a:lnTo>
                  <a:lnTo>
                    <a:pt x="733" y="461"/>
                  </a:lnTo>
                  <a:lnTo>
                    <a:pt x="751" y="454"/>
                  </a:lnTo>
                  <a:lnTo>
                    <a:pt x="770" y="446"/>
                  </a:lnTo>
                  <a:lnTo>
                    <a:pt x="786" y="438"/>
                  </a:lnTo>
                  <a:lnTo>
                    <a:pt x="802" y="430"/>
                  </a:lnTo>
                  <a:lnTo>
                    <a:pt x="818" y="422"/>
                  </a:lnTo>
                  <a:lnTo>
                    <a:pt x="833" y="412"/>
                  </a:lnTo>
                  <a:lnTo>
                    <a:pt x="847" y="403"/>
                  </a:lnTo>
                  <a:lnTo>
                    <a:pt x="860" y="393"/>
                  </a:lnTo>
                  <a:lnTo>
                    <a:pt x="873" y="382"/>
                  </a:lnTo>
                  <a:lnTo>
                    <a:pt x="884" y="372"/>
                  </a:lnTo>
                  <a:lnTo>
                    <a:pt x="894" y="361"/>
                  </a:lnTo>
                  <a:lnTo>
                    <a:pt x="903" y="350"/>
                  </a:lnTo>
                  <a:lnTo>
                    <a:pt x="911" y="339"/>
                  </a:lnTo>
                  <a:lnTo>
                    <a:pt x="919" y="327"/>
                  </a:lnTo>
                  <a:lnTo>
                    <a:pt x="926" y="314"/>
                  </a:lnTo>
                  <a:lnTo>
                    <a:pt x="930" y="303"/>
                  </a:lnTo>
                  <a:lnTo>
                    <a:pt x="935" y="290"/>
                  </a:lnTo>
                  <a:lnTo>
                    <a:pt x="938" y="277"/>
                  </a:lnTo>
                  <a:lnTo>
                    <a:pt x="940" y="265"/>
                  </a:lnTo>
                  <a:lnTo>
                    <a:pt x="940" y="252"/>
                  </a:lnTo>
                  <a:lnTo>
                    <a:pt x="940" y="239"/>
                  </a:lnTo>
                  <a:lnTo>
                    <a:pt x="938" y="226"/>
                  </a:lnTo>
                  <a:lnTo>
                    <a:pt x="935" y="213"/>
                  </a:lnTo>
                  <a:lnTo>
                    <a:pt x="930" y="202"/>
                  </a:lnTo>
                  <a:lnTo>
                    <a:pt x="926" y="189"/>
                  </a:lnTo>
                  <a:lnTo>
                    <a:pt x="919" y="178"/>
                  </a:lnTo>
                  <a:lnTo>
                    <a:pt x="911" y="165"/>
                  </a:lnTo>
                  <a:lnTo>
                    <a:pt x="903" y="154"/>
                  </a:lnTo>
                  <a:lnTo>
                    <a:pt x="894" y="143"/>
                  </a:lnTo>
                  <a:lnTo>
                    <a:pt x="884" y="131"/>
                  </a:lnTo>
                  <a:lnTo>
                    <a:pt x="873" y="122"/>
                  </a:lnTo>
                  <a:lnTo>
                    <a:pt x="860" y="110"/>
                  </a:lnTo>
                  <a:lnTo>
                    <a:pt x="847" y="101"/>
                  </a:lnTo>
                  <a:lnTo>
                    <a:pt x="833" y="91"/>
                  </a:lnTo>
                  <a:lnTo>
                    <a:pt x="818" y="83"/>
                  </a:lnTo>
                  <a:lnTo>
                    <a:pt x="802" y="73"/>
                  </a:lnTo>
                  <a:lnTo>
                    <a:pt x="786" y="65"/>
                  </a:lnTo>
                  <a:lnTo>
                    <a:pt x="770" y="57"/>
                  </a:lnTo>
                  <a:lnTo>
                    <a:pt x="751" y="51"/>
                  </a:lnTo>
                  <a:lnTo>
                    <a:pt x="733" y="43"/>
                  </a:lnTo>
                  <a:lnTo>
                    <a:pt x="714" y="36"/>
                  </a:lnTo>
                  <a:lnTo>
                    <a:pt x="695" y="30"/>
                  </a:lnTo>
                  <a:lnTo>
                    <a:pt x="674" y="25"/>
                  </a:lnTo>
                  <a:lnTo>
                    <a:pt x="653" y="20"/>
                  </a:lnTo>
                  <a:lnTo>
                    <a:pt x="632" y="16"/>
                  </a:lnTo>
                  <a:lnTo>
                    <a:pt x="609" y="11"/>
                  </a:lnTo>
                  <a:lnTo>
                    <a:pt x="587" y="8"/>
                  </a:lnTo>
                  <a:lnTo>
                    <a:pt x="565" y="6"/>
                  </a:lnTo>
                  <a:lnTo>
                    <a:pt x="542" y="3"/>
                  </a:lnTo>
                  <a:lnTo>
                    <a:pt x="518" y="1"/>
                  </a:lnTo>
                  <a:lnTo>
                    <a:pt x="494" y="1"/>
                  </a:lnTo>
                  <a:lnTo>
                    <a:pt x="470" y="0"/>
                  </a:lnTo>
                </a:path>
              </a:pathLst>
            </a:custGeom>
            <a:noFill/>
            <a:ln w="7938">
              <a:solidFill>
                <a:srgbClr val="4F177F"/>
              </a:solidFill>
              <a:round/>
              <a:headEnd/>
              <a:tailEnd/>
            </a:ln>
          </p:spPr>
          <p:txBody>
            <a:bodyPr/>
            <a:lstStyle/>
            <a:p>
              <a:endParaRPr lang="en-US"/>
            </a:p>
          </p:txBody>
        </p:sp>
        <p:sp>
          <p:nvSpPr>
            <p:cNvPr id="297005" name="Rectangle 45"/>
            <p:cNvSpPr>
              <a:spLocks noChangeArrowheads="1"/>
            </p:cNvSpPr>
            <p:nvPr/>
          </p:nvSpPr>
          <p:spPr bwMode="auto">
            <a:xfrm>
              <a:off x="2904" y="1903"/>
              <a:ext cx="225"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BGCF</a:t>
              </a:r>
              <a:endParaRPr lang="en-GB" sz="1800">
                <a:latin typeface="Calibri" pitchFamily="34" charset="0"/>
              </a:endParaRPr>
            </a:p>
          </p:txBody>
        </p:sp>
        <p:sp>
          <p:nvSpPr>
            <p:cNvPr id="297006" name="Line 46"/>
            <p:cNvSpPr>
              <a:spLocks noChangeShapeType="1"/>
            </p:cNvSpPr>
            <p:nvPr/>
          </p:nvSpPr>
          <p:spPr bwMode="auto">
            <a:xfrm flipV="1">
              <a:off x="1948" y="1800"/>
              <a:ext cx="380" cy="399"/>
            </a:xfrm>
            <a:prstGeom prst="line">
              <a:avLst/>
            </a:prstGeom>
            <a:noFill/>
            <a:ln w="9525">
              <a:solidFill>
                <a:srgbClr val="4F177F"/>
              </a:solidFill>
              <a:round/>
              <a:headEnd/>
              <a:tailEnd/>
            </a:ln>
          </p:spPr>
          <p:txBody>
            <a:bodyPr/>
            <a:lstStyle/>
            <a:p>
              <a:endParaRPr lang="en-US"/>
            </a:p>
          </p:txBody>
        </p:sp>
        <p:sp>
          <p:nvSpPr>
            <p:cNvPr id="297007" name="Line 47"/>
            <p:cNvSpPr>
              <a:spLocks noChangeShapeType="1"/>
            </p:cNvSpPr>
            <p:nvPr/>
          </p:nvSpPr>
          <p:spPr bwMode="auto">
            <a:xfrm>
              <a:off x="2433" y="1787"/>
              <a:ext cx="915" cy="604"/>
            </a:xfrm>
            <a:prstGeom prst="line">
              <a:avLst/>
            </a:prstGeom>
            <a:noFill/>
            <a:ln w="9525">
              <a:solidFill>
                <a:srgbClr val="4F177F"/>
              </a:solidFill>
              <a:round/>
              <a:headEnd/>
              <a:tailEnd/>
            </a:ln>
          </p:spPr>
          <p:txBody>
            <a:bodyPr/>
            <a:lstStyle/>
            <a:p>
              <a:endParaRPr lang="en-US"/>
            </a:p>
          </p:txBody>
        </p:sp>
        <p:sp>
          <p:nvSpPr>
            <p:cNvPr id="297008" name="Line 48"/>
            <p:cNvSpPr>
              <a:spLocks noChangeShapeType="1"/>
            </p:cNvSpPr>
            <p:nvPr/>
          </p:nvSpPr>
          <p:spPr bwMode="auto">
            <a:xfrm>
              <a:off x="2574" y="1754"/>
              <a:ext cx="316" cy="113"/>
            </a:xfrm>
            <a:prstGeom prst="line">
              <a:avLst/>
            </a:prstGeom>
            <a:noFill/>
            <a:ln w="9525">
              <a:solidFill>
                <a:srgbClr val="4F177F"/>
              </a:solidFill>
              <a:round/>
              <a:headEnd/>
              <a:tailEnd/>
            </a:ln>
          </p:spPr>
          <p:txBody>
            <a:bodyPr/>
            <a:lstStyle/>
            <a:p>
              <a:endParaRPr lang="en-US"/>
            </a:p>
          </p:txBody>
        </p:sp>
        <p:sp>
          <p:nvSpPr>
            <p:cNvPr id="297009" name="Line 49"/>
            <p:cNvSpPr>
              <a:spLocks noChangeShapeType="1"/>
            </p:cNvSpPr>
            <p:nvPr/>
          </p:nvSpPr>
          <p:spPr bwMode="auto">
            <a:xfrm>
              <a:off x="2363" y="1800"/>
              <a:ext cx="351" cy="471"/>
            </a:xfrm>
            <a:prstGeom prst="line">
              <a:avLst/>
            </a:prstGeom>
            <a:noFill/>
            <a:ln w="9525">
              <a:solidFill>
                <a:srgbClr val="4F177F"/>
              </a:solidFill>
              <a:round/>
              <a:headEnd/>
              <a:tailEnd/>
            </a:ln>
          </p:spPr>
          <p:txBody>
            <a:bodyPr/>
            <a:lstStyle/>
            <a:p>
              <a:endParaRPr lang="en-US"/>
            </a:p>
          </p:txBody>
        </p:sp>
        <p:sp>
          <p:nvSpPr>
            <p:cNvPr id="297010" name="Line 50"/>
            <p:cNvSpPr>
              <a:spLocks noChangeShapeType="1"/>
            </p:cNvSpPr>
            <p:nvPr/>
          </p:nvSpPr>
          <p:spPr bwMode="auto">
            <a:xfrm>
              <a:off x="3171" y="2068"/>
              <a:ext cx="246" cy="203"/>
            </a:xfrm>
            <a:prstGeom prst="line">
              <a:avLst/>
            </a:prstGeom>
            <a:noFill/>
            <a:ln w="9525">
              <a:solidFill>
                <a:srgbClr val="4F177F"/>
              </a:solidFill>
              <a:round/>
              <a:headEnd/>
              <a:tailEnd/>
            </a:ln>
          </p:spPr>
          <p:txBody>
            <a:bodyPr/>
            <a:lstStyle/>
            <a:p>
              <a:endParaRPr lang="en-US"/>
            </a:p>
          </p:txBody>
        </p:sp>
        <p:sp>
          <p:nvSpPr>
            <p:cNvPr id="297011" name="Freeform 51"/>
            <p:cNvSpPr>
              <a:spLocks/>
            </p:cNvSpPr>
            <p:nvPr/>
          </p:nvSpPr>
          <p:spPr bwMode="auto">
            <a:xfrm>
              <a:off x="2961" y="1149"/>
              <a:ext cx="346" cy="168"/>
            </a:xfrm>
            <a:custGeom>
              <a:avLst/>
              <a:gdLst>
                <a:gd name="T0" fmla="*/ 78 w 723"/>
                <a:gd name="T1" fmla="*/ 1 h 336"/>
                <a:gd name="T2" fmla="*/ 70 w 723"/>
                <a:gd name="T3" fmla="*/ 1 h 336"/>
                <a:gd name="T4" fmla="*/ 58 w 723"/>
                <a:gd name="T5" fmla="*/ 2 h 336"/>
                <a:gd name="T6" fmla="*/ 51 w 723"/>
                <a:gd name="T7" fmla="*/ 3 h 336"/>
                <a:gd name="T8" fmla="*/ 43 w 723"/>
                <a:gd name="T9" fmla="*/ 5 h 336"/>
                <a:gd name="T10" fmla="*/ 37 w 723"/>
                <a:gd name="T11" fmla="*/ 7 h 336"/>
                <a:gd name="T12" fmla="*/ 30 w 723"/>
                <a:gd name="T13" fmla="*/ 10 h 336"/>
                <a:gd name="T14" fmla="*/ 24 w 723"/>
                <a:gd name="T15" fmla="*/ 12 h 336"/>
                <a:gd name="T16" fmla="*/ 19 w 723"/>
                <a:gd name="T17" fmla="*/ 15 h 336"/>
                <a:gd name="T18" fmla="*/ 14 w 723"/>
                <a:gd name="T19" fmla="*/ 19 h 336"/>
                <a:gd name="T20" fmla="*/ 10 w 723"/>
                <a:gd name="T21" fmla="*/ 22 h 336"/>
                <a:gd name="T22" fmla="*/ 6 w 723"/>
                <a:gd name="T23" fmla="*/ 26 h 336"/>
                <a:gd name="T24" fmla="*/ 4 w 723"/>
                <a:gd name="T25" fmla="*/ 30 h 336"/>
                <a:gd name="T26" fmla="*/ 2 w 723"/>
                <a:gd name="T27" fmla="*/ 34 h 336"/>
                <a:gd name="T28" fmla="*/ 0 w 723"/>
                <a:gd name="T29" fmla="*/ 38 h 336"/>
                <a:gd name="T30" fmla="*/ 0 w 723"/>
                <a:gd name="T31" fmla="*/ 42 h 336"/>
                <a:gd name="T32" fmla="*/ 0 w 723"/>
                <a:gd name="T33" fmla="*/ 46 h 336"/>
                <a:gd name="T34" fmla="*/ 2 w 723"/>
                <a:gd name="T35" fmla="*/ 50 h 336"/>
                <a:gd name="T36" fmla="*/ 4 w 723"/>
                <a:gd name="T37" fmla="*/ 54 h 336"/>
                <a:gd name="T38" fmla="*/ 6 w 723"/>
                <a:gd name="T39" fmla="*/ 58 h 336"/>
                <a:gd name="T40" fmla="*/ 10 w 723"/>
                <a:gd name="T41" fmla="*/ 62 h 336"/>
                <a:gd name="T42" fmla="*/ 14 w 723"/>
                <a:gd name="T43" fmla="*/ 66 h 336"/>
                <a:gd name="T44" fmla="*/ 19 w 723"/>
                <a:gd name="T45" fmla="*/ 69 h 336"/>
                <a:gd name="T46" fmla="*/ 24 w 723"/>
                <a:gd name="T47" fmla="*/ 72 h 336"/>
                <a:gd name="T48" fmla="*/ 30 w 723"/>
                <a:gd name="T49" fmla="*/ 75 h 336"/>
                <a:gd name="T50" fmla="*/ 37 w 723"/>
                <a:gd name="T51" fmla="*/ 77 h 336"/>
                <a:gd name="T52" fmla="*/ 43 w 723"/>
                <a:gd name="T53" fmla="*/ 79 h 336"/>
                <a:gd name="T54" fmla="*/ 51 w 723"/>
                <a:gd name="T55" fmla="*/ 81 h 336"/>
                <a:gd name="T56" fmla="*/ 58 w 723"/>
                <a:gd name="T57" fmla="*/ 82 h 336"/>
                <a:gd name="T58" fmla="*/ 70 w 723"/>
                <a:gd name="T59" fmla="*/ 83 h 336"/>
                <a:gd name="T60" fmla="*/ 78 w 723"/>
                <a:gd name="T61" fmla="*/ 84 h 336"/>
                <a:gd name="T62" fmla="*/ 87 w 723"/>
                <a:gd name="T63" fmla="*/ 84 h 336"/>
                <a:gd name="T64" fmla="*/ 96 w 723"/>
                <a:gd name="T65" fmla="*/ 83 h 336"/>
                <a:gd name="T66" fmla="*/ 108 w 723"/>
                <a:gd name="T67" fmla="*/ 82 h 336"/>
                <a:gd name="T68" fmla="*/ 115 w 723"/>
                <a:gd name="T69" fmla="*/ 81 h 336"/>
                <a:gd name="T70" fmla="*/ 123 w 723"/>
                <a:gd name="T71" fmla="*/ 79 h 336"/>
                <a:gd name="T72" fmla="*/ 129 w 723"/>
                <a:gd name="T73" fmla="*/ 77 h 336"/>
                <a:gd name="T74" fmla="*/ 135 w 723"/>
                <a:gd name="T75" fmla="*/ 75 h 336"/>
                <a:gd name="T76" fmla="*/ 141 w 723"/>
                <a:gd name="T77" fmla="*/ 72 h 336"/>
                <a:gd name="T78" fmla="*/ 147 w 723"/>
                <a:gd name="T79" fmla="*/ 69 h 336"/>
                <a:gd name="T80" fmla="*/ 152 w 723"/>
                <a:gd name="T81" fmla="*/ 66 h 336"/>
                <a:gd name="T82" fmla="*/ 156 w 723"/>
                <a:gd name="T83" fmla="*/ 62 h 336"/>
                <a:gd name="T84" fmla="*/ 159 w 723"/>
                <a:gd name="T85" fmla="*/ 58 h 336"/>
                <a:gd name="T86" fmla="*/ 162 w 723"/>
                <a:gd name="T87" fmla="*/ 54 h 336"/>
                <a:gd name="T88" fmla="*/ 164 w 723"/>
                <a:gd name="T89" fmla="*/ 50 h 336"/>
                <a:gd name="T90" fmla="*/ 166 w 723"/>
                <a:gd name="T91" fmla="*/ 46 h 336"/>
                <a:gd name="T92" fmla="*/ 166 w 723"/>
                <a:gd name="T93" fmla="*/ 42 h 336"/>
                <a:gd name="T94" fmla="*/ 166 w 723"/>
                <a:gd name="T95" fmla="*/ 38 h 336"/>
                <a:gd name="T96" fmla="*/ 164 w 723"/>
                <a:gd name="T97" fmla="*/ 34 h 336"/>
                <a:gd name="T98" fmla="*/ 162 w 723"/>
                <a:gd name="T99" fmla="*/ 30 h 336"/>
                <a:gd name="T100" fmla="*/ 159 w 723"/>
                <a:gd name="T101" fmla="*/ 26 h 336"/>
                <a:gd name="T102" fmla="*/ 156 w 723"/>
                <a:gd name="T103" fmla="*/ 22 h 336"/>
                <a:gd name="T104" fmla="*/ 152 w 723"/>
                <a:gd name="T105" fmla="*/ 19 h 336"/>
                <a:gd name="T106" fmla="*/ 147 w 723"/>
                <a:gd name="T107" fmla="*/ 15 h 336"/>
                <a:gd name="T108" fmla="*/ 141 w 723"/>
                <a:gd name="T109" fmla="*/ 12 h 336"/>
                <a:gd name="T110" fmla="*/ 135 w 723"/>
                <a:gd name="T111" fmla="*/ 10 h 336"/>
                <a:gd name="T112" fmla="*/ 129 w 723"/>
                <a:gd name="T113" fmla="*/ 7 h 336"/>
                <a:gd name="T114" fmla="*/ 123 w 723"/>
                <a:gd name="T115" fmla="*/ 5 h 336"/>
                <a:gd name="T116" fmla="*/ 115 w 723"/>
                <a:gd name="T117" fmla="*/ 3 h 336"/>
                <a:gd name="T118" fmla="*/ 108 w 723"/>
                <a:gd name="T119" fmla="*/ 2 h 336"/>
                <a:gd name="T120" fmla="*/ 96 w 723"/>
                <a:gd name="T121" fmla="*/ 1 h 336"/>
                <a:gd name="T122" fmla="*/ 87 w 723"/>
                <a:gd name="T123" fmla="*/ 1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3"/>
                <a:gd name="T187" fmla="*/ 0 h 336"/>
                <a:gd name="T188" fmla="*/ 723 w 723"/>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3" h="336">
                  <a:moveTo>
                    <a:pt x="362" y="0"/>
                  </a:moveTo>
                  <a:lnTo>
                    <a:pt x="343" y="1"/>
                  </a:lnTo>
                  <a:lnTo>
                    <a:pt x="325" y="1"/>
                  </a:lnTo>
                  <a:lnTo>
                    <a:pt x="306" y="3"/>
                  </a:lnTo>
                  <a:lnTo>
                    <a:pt x="288" y="5"/>
                  </a:lnTo>
                  <a:lnTo>
                    <a:pt x="255" y="8"/>
                  </a:lnTo>
                  <a:lnTo>
                    <a:pt x="237" y="11"/>
                  </a:lnTo>
                  <a:lnTo>
                    <a:pt x="221" y="14"/>
                  </a:lnTo>
                  <a:lnTo>
                    <a:pt x="205" y="17"/>
                  </a:lnTo>
                  <a:lnTo>
                    <a:pt x="189" y="21"/>
                  </a:lnTo>
                  <a:lnTo>
                    <a:pt x="174" y="24"/>
                  </a:lnTo>
                  <a:lnTo>
                    <a:pt x="160" y="29"/>
                  </a:lnTo>
                  <a:lnTo>
                    <a:pt x="146" y="34"/>
                  </a:lnTo>
                  <a:lnTo>
                    <a:pt x="131" y="38"/>
                  </a:lnTo>
                  <a:lnTo>
                    <a:pt x="118" y="43"/>
                  </a:lnTo>
                  <a:lnTo>
                    <a:pt x="105" y="50"/>
                  </a:lnTo>
                  <a:lnTo>
                    <a:pt x="94" y="56"/>
                  </a:lnTo>
                  <a:lnTo>
                    <a:pt x="83" y="61"/>
                  </a:lnTo>
                  <a:lnTo>
                    <a:pt x="72" y="67"/>
                  </a:lnTo>
                  <a:lnTo>
                    <a:pt x="62" y="74"/>
                  </a:lnTo>
                  <a:lnTo>
                    <a:pt x="52" y="82"/>
                  </a:lnTo>
                  <a:lnTo>
                    <a:pt x="43" y="88"/>
                  </a:lnTo>
                  <a:lnTo>
                    <a:pt x="36" y="95"/>
                  </a:lnTo>
                  <a:lnTo>
                    <a:pt x="28" y="103"/>
                  </a:lnTo>
                  <a:lnTo>
                    <a:pt x="22" y="111"/>
                  </a:lnTo>
                  <a:lnTo>
                    <a:pt x="16" y="119"/>
                  </a:lnTo>
                  <a:lnTo>
                    <a:pt x="11" y="127"/>
                  </a:lnTo>
                  <a:lnTo>
                    <a:pt x="8" y="135"/>
                  </a:lnTo>
                  <a:lnTo>
                    <a:pt x="4" y="143"/>
                  </a:lnTo>
                  <a:lnTo>
                    <a:pt x="1" y="151"/>
                  </a:lnTo>
                  <a:lnTo>
                    <a:pt x="1" y="159"/>
                  </a:lnTo>
                  <a:lnTo>
                    <a:pt x="0" y="168"/>
                  </a:lnTo>
                  <a:lnTo>
                    <a:pt x="1" y="177"/>
                  </a:lnTo>
                  <a:lnTo>
                    <a:pt x="1" y="185"/>
                  </a:lnTo>
                  <a:lnTo>
                    <a:pt x="4" y="193"/>
                  </a:lnTo>
                  <a:lnTo>
                    <a:pt x="8" y="202"/>
                  </a:lnTo>
                  <a:lnTo>
                    <a:pt x="11" y="210"/>
                  </a:lnTo>
                  <a:lnTo>
                    <a:pt x="16" y="217"/>
                  </a:lnTo>
                  <a:lnTo>
                    <a:pt x="22" y="225"/>
                  </a:lnTo>
                  <a:lnTo>
                    <a:pt x="28" y="233"/>
                  </a:lnTo>
                  <a:lnTo>
                    <a:pt x="36" y="241"/>
                  </a:lnTo>
                  <a:lnTo>
                    <a:pt x="43" y="247"/>
                  </a:lnTo>
                  <a:lnTo>
                    <a:pt x="52" y="255"/>
                  </a:lnTo>
                  <a:lnTo>
                    <a:pt x="62" y="262"/>
                  </a:lnTo>
                  <a:lnTo>
                    <a:pt x="72" y="268"/>
                  </a:lnTo>
                  <a:lnTo>
                    <a:pt x="83" y="275"/>
                  </a:lnTo>
                  <a:lnTo>
                    <a:pt x="94" y="281"/>
                  </a:lnTo>
                  <a:lnTo>
                    <a:pt x="105" y="286"/>
                  </a:lnTo>
                  <a:lnTo>
                    <a:pt x="118" y="292"/>
                  </a:lnTo>
                  <a:lnTo>
                    <a:pt x="131" y="297"/>
                  </a:lnTo>
                  <a:lnTo>
                    <a:pt x="146" y="302"/>
                  </a:lnTo>
                  <a:lnTo>
                    <a:pt x="160" y="307"/>
                  </a:lnTo>
                  <a:lnTo>
                    <a:pt x="174" y="311"/>
                  </a:lnTo>
                  <a:lnTo>
                    <a:pt x="189" y="315"/>
                  </a:lnTo>
                  <a:lnTo>
                    <a:pt x="205" y="318"/>
                  </a:lnTo>
                  <a:lnTo>
                    <a:pt x="221" y="321"/>
                  </a:lnTo>
                  <a:lnTo>
                    <a:pt x="237" y="324"/>
                  </a:lnTo>
                  <a:lnTo>
                    <a:pt x="255" y="328"/>
                  </a:lnTo>
                  <a:lnTo>
                    <a:pt x="288" y="332"/>
                  </a:lnTo>
                  <a:lnTo>
                    <a:pt x="306" y="332"/>
                  </a:lnTo>
                  <a:lnTo>
                    <a:pt x="325" y="334"/>
                  </a:lnTo>
                  <a:lnTo>
                    <a:pt x="343" y="336"/>
                  </a:lnTo>
                  <a:lnTo>
                    <a:pt x="362" y="336"/>
                  </a:lnTo>
                  <a:lnTo>
                    <a:pt x="380" y="336"/>
                  </a:lnTo>
                  <a:lnTo>
                    <a:pt x="399" y="334"/>
                  </a:lnTo>
                  <a:lnTo>
                    <a:pt x="417" y="332"/>
                  </a:lnTo>
                  <a:lnTo>
                    <a:pt x="434" y="332"/>
                  </a:lnTo>
                  <a:lnTo>
                    <a:pt x="470" y="328"/>
                  </a:lnTo>
                  <a:lnTo>
                    <a:pt x="486" y="324"/>
                  </a:lnTo>
                  <a:lnTo>
                    <a:pt x="503" y="321"/>
                  </a:lnTo>
                  <a:lnTo>
                    <a:pt x="520" y="318"/>
                  </a:lnTo>
                  <a:lnTo>
                    <a:pt x="534" y="315"/>
                  </a:lnTo>
                  <a:lnTo>
                    <a:pt x="550" y="311"/>
                  </a:lnTo>
                  <a:lnTo>
                    <a:pt x="564" y="307"/>
                  </a:lnTo>
                  <a:lnTo>
                    <a:pt x="579" y="302"/>
                  </a:lnTo>
                  <a:lnTo>
                    <a:pt x="592" y="297"/>
                  </a:lnTo>
                  <a:lnTo>
                    <a:pt x="605" y="292"/>
                  </a:lnTo>
                  <a:lnTo>
                    <a:pt x="617" y="286"/>
                  </a:lnTo>
                  <a:lnTo>
                    <a:pt x="630" y="281"/>
                  </a:lnTo>
                  <a:lnTo>
                    <a:pt x="641" y="275"/>
                  </a:lnTo>
                  <a:lnTo>
                    <a:pt x="651" y="268"/>
                  </a:lnTo>
                  <a:lnTo>
                    <a:pt x="662" y="262"/>
                  </a:lnTo>
                  <a:lnTo>
                    <a:pt x="672" y="255"/>
                  </a:lnTo>
                  <a:lnTo>
                    <a:pt x="680" y="247"/>
                  </a:lnTo>
                  <a:lnTo>
                    <a:pt x="688" y="241"/>
                  </a:lnTo>
                  <a:lnTo>
                    <a:pt x="696" y="233"/>
                  </a:lnTo>
                  <a:lnTo>
                    <a:pt x="702" y="225"/>
                  </a:lnTo>
                  <a:lnTo>
                    <a:pt x="707" y="217"/>
                  </a:lnTo>
                  <a:lnTo>
                    <a:pt x="712" y="210"/>
                  </a:lnTo>
                  <a:lnTo>
                    <a:pt x="717" y="202"/>
                  </a:lnTo>
                  <a:lnTo>
                    <a:pt x="720" y="193"/>
                  </a:lnTo>
                  <a:lnTo>
                    <a:pt x="722" y="185"/>
                  </a:lnTo>
                  <a:lnTo>
                    <a:pt x="723" y="177"/>
                  </a:lnTo>
                  <a:lnTo>
                    <a:pt x="723" y="168"/>
                  </a:lnTo>
                  <a:lnTo>
                    <a:pt x="723" y="159"/>
                  </a:lnTo>
                  <a:lnTo>
                    <a:pt x="722" y="151"/>
                  </a:lnTo>
                  <a:lnTo>
                    <a:pt x="720" y="143"/>
                  </a:lnTo>
                  <a:lnTo>
                    <a:pt x="717" y="135"/>
                  </a:lnTo>
                  <a:lnTo>
                    <a:pt x="712" y="127"/>
                  </a:lnTo>
                  <a:lnTo>
                    <a:pt x="707" y="119"/>
                  </a:lnTo>
                  <a:lnTo>
                    <a:pt x="702" y="111"/>
                  </a:lnTo>
                  <a:lnTo>
                    <a:pt x="696" y="103"/>
                  </a:lnTo>
                  <a:lnTo>
                    <a:pt x="688" y="95"/>
                  </a:lnTo>
                  <a:lnTo>
                    <a:pt x="680" y="88"/>
                  </a:lnTo>
                  <a:lnTo>
                    <a:pt x="672" y="82"/>
                  </a:lnTo>
                  <a:lnTo>
                    <a:pt x="662" y="74"/>
                  </a:lnTo>
                  <a:lnTo>
                    <a:pt x="651" y="67"/>
                  </a:lnTo>
                  <a:lnTo>
                    <a:pt x="641" y="61"/>
                  </a:lnTo>
                  <a:lnTo>
                    <a:pt x="630" y="56"/>
                  </a:lnTo>
                  <a:lnTo>
                    <a:pt x="617" y="50"/>
                  </a:lnTo>
                  <a:lnTo>
                    <a:pt x="605" y="43"/>
                  </a:lnTo>
                  <a:lnTo>
                    <a:pt x="592" y="38"/>
                  </a:lnTo>
                  <a:lnTo>
                    <a:pt x="579" y="34"/>
                  </a:lnTo>
                  <a:lnTo>
                    <a:pt x="564" y="29"/>
                  </a:lnTo>
                  <a:lnTo>
                    <a:pt x="550" y="24"/>
                  </a:lnTo>
                  <a:lnTo>
                    <a:pt x="534" y="21"/>
                  </a:lnTo>
                  <a:lnTo>
                    <a:pt x="520" y="17"/>
                  </a:lnTo>
                  <a:lnTo>
                    <a:pt x="503" y="14"/>
                  </a:lnTo>
                  <a:lnTo>
                    <a:pt x="486" y="11"/>
                  </a:lnTo>
                  <a:lnTo>
                    <a:pt x="470" y="8"/>
                  </a:lnTo>
                  <a:lnTo>
                    <a:pt x="434" y="5"/>
                  </a:lnTo>
                  <a:lnTo>
                    <a:pt x="417" y="3"/>
                  </a:lnTo>
                  <a:lnTo>
                    <a:pt x="399" y="1"/>
                  </a:lnTo>
                  <a:lnTo>
                    <a:pt x="380" y="1"/>
                  </a:lnTo>
                  <a:lnTo>
                    <a:pt x="362" y="0"/>
                  </a:lnTo>
                  <a:close/>
                </a:path>
              </a:pathLst>
            </a:custGeom>
            <a:solidFill>
              <a:srgbClr val="F8F8F8"/>
            </a:solidFill>
            <a:ln w="9525">
              <a:noFill/>
              <a:round/>
              <a:headEnd/>
              <a:tailEnd/>
            </a:ln>
          </p:spPr>
          <p:txBody>
            <a:bodyPr/>
            <a:lstStyle/>
            <a:p>
              <a:endParaRPr lang="en-US"/>
            </a:p>
          </p:txBody>
        </p:sp>
        <p:sp>
          <p:nvSpPr>
            <p:cNvPr id="297012" name="Freeform 52"/>
            <p:cNvSpPr>
              <a:spLocks/>
            </p:cNvSpPr>
            <p:nvPr/>
          </p:nvSpPr>
          <p:spPr bwMode="auto">
            <a:xfrm>
              <a:off x="2961" y="1149"/>
              <a:ext cx="346" cy="168"/>
            </a:xfrm>
            <a:custGeom>
              <a:avLst/>
              <a:gdLst>
                <a:gd name="T0" fmla="*/ 78 w 723"/>
                <a:gd name="T1" fmla="*/ 1 h 336"/>
                <a:gd name="T2" fmla="*/ 70 w 723"/>
                <a:gd name="T3" fmla="*/ 1 h 336"/>
                <a:gd name="T4" fmla="*/ 58 w 723"/>
                <a:gd name="T5" fmla="*/ 2 h 336"/>
                <a:gd name="T6" fmla="*/ 51 w 723"/>
                <a:gd name="T7" fmla="*/ 3 h 336"/>
                <a:gd name="T8" fmla="*/ 43 w 723"/>
                <a:gd name="T9" fmla="*/ 5 h 336"/>
                <a:gd name="T10" fmla="*/ 37 w 723"/>
                <a:gd name="T11" fmla="*/ 7 h 336"/>
                <a:gd name="T12" fmla="*/ 30 w 723"/>
                <a:gd name="T13" fmla="*/ 10 h 336"/>
                <a:gd name="T14" fmla="*/ 24 w 723"/>
                <a:gd name="T15" fmla="*/ 12 h 336"/>
                <a:gd name="T16" fmla="*/ 19 w 723"/>
                <a:gd name="T17" fmla="*/ 15 h 336"/>
                <a:gd name="T18" fmla="*/ 14 w 723"/>
                <a:gd name="T19" fmla="*/ 19 h 336"/>
                <a:gd name="T20" fmla="*/ 10 w 723"/>
                <a:gd name="T21" fmla="*/ 22 h 336"/>
                <a:gd name="T22" fmla="*/ 6 w 723"/>
                <a:gd name="T23" fmla="*/ 26 h 336"/>
                <a:gd name="T24" fmla="*/ 4 w 723"/>
                <a:gd name="T25" fmla="*/ 30 h 336"/>
                <a:gd name="T26" fmla="*/ 2 w 723"/>
                <a:gd name="T27" fmla="*/ 34 h 336"/>
                <a:gd name="T28" fmla="*/ 0 w 723"/>
                <a:gd name="T29" fmla="*/ 38 h 336"/>
                <a:gd name="T30" fmla="*/ 0 w 723"/>
                <a:gd name="T31" fmla="*/ 42 h 336"/>
                <a:gd name="T32" fmla="*/ 0 w 723"/>
                <a:gd name="T33" fmla="*/ 46 h 336"/>
                <a:gd name="T34" fmla="*/ 2 w 723"/>
                <a:gd name="T35" fmla="*/ 50 h 336"/>
                <a:gd name="T36" fmla="*/ 4 w 723"/>
                <a:gd name="T37" fmla="*/ 54 h 336"/>
                <a:gd name="T38" fmla="*/ 6 w 723"/>
                <a:gd name="T39" fmla="*/ 58 h 336"/>
                <a:gd name="T40" fmla="*/ 10 w 723"/>
                <a:gd name="T41" fmla="*/ 62 h 336"/>
                <a:gd name="T42" fmla="*/ 14 w 723"/>
                <a:gd name="T43" fmla="*/ 66 h 336"/>
                <a:gd name="T44" fmla="*/ 19 w 723"/>
                <a:gd name="T45" fmla="*/ 69 h 336"/>
                <a:gd name="T46" fmla="*/ 24 w 723"/>
                <a:gd name="T47" fmla="*/ 72 h 336"/>
                <a:gd name="T48" fmla="*/ 30 w 723"/>
                <a:gd name="T49" fmla="*/ 75 h 336"/>
                <a:gd name="T50" fmla="*/ 37 w 723"/>
                <a:gd name="T51" fmla="*/ 77 h 336"/>
                <a:gd name="T52" fmla="*/ 43 w 723"/>
                <a:gd name="T53" fmla="*/ 79 h 336"/>
                <a:gd name="T54" fmla="*/ 51 w 723"/>
                <a:gd name="T55" fmla="*/ 81 h 336"/>
                <a:gd name="T56" fmla="*/ 58 w 723"/>
                <a:gd name="T57" fmla="*/ 82 h 336"/>
                <a:gd name="T58" fmla="*/ 70 w 723"/>
                <a:gd name="T59" fmla="*/ 83 h 336"/>
                <a:gd name="T60" fmla="*/ 78 w 723"/>
                <a:gd name="T61" fmla="*/ 84 h 336"/>
                <a:gd name="T62" fmla="*/ 87 w 723"/>
                <a:gd name="T63" fmla="*/ 84 h 336"/>
                <a:gd name="T64" fmla="*/ 96 w 723"/>
                <a:gd name="T65" fmla="*/ 83 h 336"/>
                <a:gd name="T66" fmla="*/ 108 w 723"/>
                <a:gd name="T67" fmla="*/ 82 h 336"/>
                <a:gd name="T68" fmla="*/ 115 w 723"/>
                <a:gd name="T69" fmla="*/ 81 h 336"/>
                <a:gd name="T70" fmla="*/ 123 w 723"/>
                <a:gd name="T71" fmla="*/ 79 h 336"/>
                <a:gd name="T72" fmla="*/ 129 w 723"/>
                <a:gd name="T73" fmla="*/ 77 h 336"/>
                <a:gd name="T74" fmla="*/ 135 w 723"/>
                <a:gd name="T75" fmla="*/ 75 h 336"/>
                <a:gd name="T76" fmla="*/ 141 w 723"/>
                <a:gd name="T77" fmla="*/ 72 h 336"/>
                <a:gd name="T78" fmla="*/ 147 w 723"/>
                <a:gd name="T79" fmla="*/ 69 h 336"/>
                <a:gd name="T80" fmla="*/ 152 w 723"/>
                <a:gd name="T81" fmla="*/ 66 h 336"/>
                <a:gd name="T82" fmla="*/ 156 w 723"/>
                <a:gd name="T83" fmla="*/ 62 h 336"/>
                <a:gd name="T84" fmla="*/ 159 w 723"/>
                <a:gd name="T85" fmla="*/ 58 h 336"/>
                <a:gd name="T86" fmla="*/ 162 w 723"/>
                <a:gd name="T87" fmla="*/ 54 h 336"/>
                <a:gd name="T88" fmla="*/ 164 w 723"/>
                <a:gd name="T89" fmla="*/ 50 h 336"/>
                <a:gd name="T90" fmla="*/ 166 w 723"/>
                <a:gd name="T91" fmla="*/ 46 h 336"/>
                <a:gd name="T92" fmla="*/ 166 w 723"/>
                <a:gd name="T93" fmla="*/ 42 h 336"/>
                <a:gd name="T94" fmla="*/ 166 w 723"/>
                <a:gd name="T95" fmla="*/ 38 h 336"/>
                <a:gd name="T96" fmla="*/ 164 w 723"/>
                <a:gd name="T97" fmla="*/ 34 h 336"/>
                <a:gd name="T98" fmla="*/ 162 w 723"/>
                <a:gd name="T99" fmla="*/ 30 h 336"/>
                <a:gd name="T100" fmla="*/ 159 w 723"/>
                <a:gd name="T101" fmla="*/ 26 h 336"/>
                <a:gd name="T102" fmla="*/ 156 w 723"/>
                <a:gd name="T103" fmla="*/ 22 h 336"/>
                <a:gd name="T104" fmla="*/ 152 w 723"/>
                <a:gd name="T105" fmla="*/ 19 h 336"/>
                <a:gd name="T106" fmla="*/ 147 w 723"/>
                <a:gd name="T107" fmla="*/ 15 h 336"/>
                <a:gd name="T108" fmla="*/ 141 w 723"/>
                <a:gd name="T109" fmla="*/ 12 h 336"/>
                <a:gd name="T110" fmla="*/ 135 w 723"/>
                <a:gd name="T111" fmla="*/ 10 h 336"/>
                <a:gd name="T112" fmla="*/ 129 w 723"/>
                <a:gd name="T113" fmla="*/ 7 h 336"/>
                <a:gd name="T114" fmla="*/ 123 w 723"/>
                <a:gd name="T115" fmla="*/ 5 h 336"/>
                <a:gd name="T116" fmla="*/ 115 w 723"/>
                <a:gd name="T117" fmla="*/ 3 h 336"/>
                <a:gd name="T118" fmla="*/ 108 w 723"/>
                <a:gd name="T119" fmla="*/ 2 h 336"/>
                <a:gd name="T120" fmla="*/ 96 w 723"/>
                <a:gd name="T121" fmla="*/ 1 h 336"/>
                <a:gd name="T122" fmla="*/ 87 w 723"/>
                <a:gd name="T123" fmla="*/ 1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3"/>
                <a:gd name="T187" fmla="*/ 0 h 336"/>
                <a:gd name="T188" fmla="*/ 723 w 723"/>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3" h="336">
                  <a:moveTo>
                    <a:pt x="362" y="0"/>
                  </a:moveTo>
                  <a:lnTo>
                    <a:pt x="343" y="1"/>
                  </a:lnTo>
                  <a:lnTo>
                    <a:pt x="325" y="1"/>
                  </a:lnTo>
                  <a:lnTo>
                    <a:pt x="306" y="3"/>
                  </a:lnTo>
                  <a:lnTo>
                    <a:pt x="288" y="5"/>
                  </a:lnTo>
                  <a:lnTo>
                    <a:pt x="255" y="8"/>
                  </a:lnTo>
                  <a:lnTo>
                    <a:pt x="237" y="11"/>
                  </a:lnTo>
                  <a:lnTo>
                    <a:pt x="221" y="14"/>
                  </a:lnTo>
                  <a:lnTo>
                    <a:pt x="205" y="17"/>
                  </a:lnTo>
                  <a:lnTo>
                    <a:pt x="189" y="21"/>
                  </a:lnTo>
                  <a:lnTo>
                    <a:pt x="174" y="24"/>
                  </a:lnTo>
                  <a:lnTo>
                    <a:pt x="160" y="29"/>
                  </a:lnTo>
                  <a:lnTo>
                    <a:pt x="146" y="34"/>
                  </a:lnTo>
                  <a:lnTo>
                    <a:pt x="131" y="38"/>
                  </a:lnTo>
                  <a:lnTo>
                    <a:pt x="118" y="43"/>
                  </a:lnTo>
                  <a:lnTo>
                    <a:pt x="105" y="50"/>
                  </a:lnTo>
                  <a:lnTo>
                    <a:pt x="94" y="56"/>
                  </a:lnTo>
                  <a:lnTo>
                    <a:pt x="83" y="61"/>
                  </a:lnTo>
                  <a:lnTo>
                    <a:pt x="72" y="67"/>
                  </a:lnTo>
                  <a:lnTo>
                    <a:pt x="62" y="74"/>
                  </a:lnTo>
                  <a:lnTo>
                    <a:pt x="52" y="82"/>
                  </a:lnTo>
                  <a:lnTo>
                    <a:pt x="43" y="88"/>
                  </a:lnTo>
                  <a:lnTo>
                    <a:pt x="36" y="95"/>
                  </a:lnTo>
                  <a:lnTo>
                    <a:pt x="28" y="103"/>
                  </a:lnTo>
                  <a:lnTo>
                    <a:pt x="22" y="111"/>
                  </a:lnTo>
                  <a:lnTo>
                    <a:pt x="16" y="119"/>
                  </a:lnTo>
                  <a:lnTo>
                    <a:pt x="11" y="127"/>
                  </a:lnTo>
                  <a:lnTo>
                    <a:pt x="8" y="135"/>
                  </a:lnTo>
                  <a:lnTo>
                    <a:pt x="4" y="143"/>
                  </a:lnTo>
                  <a:lnTo>
                    <a:pt x="1" y="151"/>
                  </a:lnTo>
                  <a:lnTo>
                    <a:pt x="1" y="159"/>
                  </a:lnTo>
                  <a:lnTo>
                    <a:pt x="0" y="168"/>
                  </a:lnTo>
                  <a:lnTo>
                    <a:pt x="1" y="177"/>
                  </a:lnTo>
                  <a:lnTo>
                    <a:pt x="1" y="185"/>
                  </a:lnTo>
                  <a:lnTo>
                    <a:pt x="4" y="193"/>
                  </a:lnTo>
                  <a:lnTo>
                    <a:pt x="8" y="202"/>
                  </a:lnTo>
                  <a:lnTo>
                    <a:pt x="11" y="210"/>
                  </a:lnTo>
                  <a:lnTo>
                    <a:pt x="16" y="217"/>
                  </a:lnTo>
                  <a:lnTo>
                    <a:pt x="22" y="225"/>
                  </a:lnTo>
                  <a:lnTo>
                    <a:pt x="28" y="233"/>
                  </a:lnTo>
                  <a:lnTo>
                    <a:pt x="36" y="241"/>
                  </a:lnTo>
                  <a:lnTo>
                    <a:pt x="43" y="247"/>
                  </a:lnTo>
                  <a:lnTo>
                    <a:pt x="52" y="255"/>
                  </a:lnTo>
                  <a:lnTo>
                    <a:pt x="62" y="262"/>
                  </a:lnTo>
                  <a:lnTo>
                    <a:pt x="72" y="268"/>
                  </a:lnTo>
                  <a:lnTo>
                    <a:pt x="83" y="275"/>
                  </a:lnTo>
                  <a:lnTo>
                    <a:pt x="94" y="281"/>
                  </a:lnTo>
                  <a:lnTo>
                    <a:pt x="105" y="286"/>
                  </a:lnTo>
                  <a:lnTo>
                    <a:pt x="118" y="292"/>
                  </a:lnTo>
                  <a:lnTo>
                    <a:pt x="131" y="297"/>
                  </a:lnTo>
                  <a:lnTo>
                    <a:pt x="146" y="302"/>
                  </a:lnTo>
                  <a:lnTo>
                    <a:pt x="160" y="307"/>
                  </a:lnTo>
                  <a:lnTo>
                    <a:pt x="174" y="311"/>
                  </a:lnTo>
                  <a:lnTo>
                    <a:pt x="189" y="315"/>
                  </a:lnTo>
                  <a:lnTo>
                    <a:pt x="205" y="318"/>
                  </a:lnTo>
                  <a:lnTo>
                    <a:pt x="221" y="321"/>
                  </a:lnTo>
                  <a:lnTo>
                    <a:pt x="237" y="324"/>
                  </a:lnTo>
                  <a:lnTo>
                    <a:pt x="255" y="328"/>
                  </a:lnTo>
                  <a:lnTo>
                    <a:pt x="288" y="332"/>
                  </a:lnTo>
                  <a:lnTo>
                    <a:pt x="306" y="332"/>
                  </a:lnTo>
                  <a:lnTo>
                    <a:pt x="325" y="334"/>
                  </a:lnTo>
                  <a:lnTo>
                    <a:pt x="343" y="336"/>
                  </a:lnTo>
                  <a:lnTo>
                    <a:pt x="362" y="336"/>
                  </a:lnTo>
                  <a:lnTo>
                    <a:pt x="380" y="336"/>
                  </a:lnTo>
                  <a:lnTo>
                    <a:pt x="399" y="334"/>
                  </a:lnTo>
                  <a:lnTo>
                    <a:pt x="417" y="332"/>
                  </a:lnTo>
                  <a:lnTo>
                    <a:pt x="434" y="332"/>
                  </a:lnTo>
                  <a:lnTo>
                    <a:pt x="470" y="328"/>
                  </a:lnTo>
                  <a:lnTo>
                    <a:pt x="486" y="324"/>
                  </a:lnTo>
                  <a:lnTo>
                    <a:pt x="503" y="321"/>
                  </a:lnTo>
                  <a:lnTo>
                    <a:pt x="520" y="318"/>
                  </a:lnTo>
                  <a:lnTo>
                    <a:pt x="534" y="315"/>
                  </a:lnTo>
                  <a:lnTo>
                    <a:pt x="550" y="311"/>
                  </a:lnTo>
                  <a:lnTo>
                    <a:pt x="564" y="307"/>
                  </a:lnTo>
                  <a:lnTo>
                    <a:pt x="579" y="302"/>
                  </a:lnTo>
                  <a:lnTo>
                    <a:pt x="592" y="297"/>
                  </a:lnTo>
                  <a:lnTo>
                    <a:pt x="605" y="292"/>
                  </a:lnTo>
                  <a:lnTo>
                    <a:pt x="617" y="286"/>
                  </a:lnTo>
                  <a:lnTo>
                    <a:pt x="630" y="281"/>
                  </a:lnTo>
                  <a:lnTo>
                    <a:pt x="641" y="275"/>
                  </a:lnTo>
                  <a:lnTo>
                    <a:pt x="651" y="268"/>
                  </a:lnTo>
                  <a:lnTo>
                    <a:pt x="662" y="262"/>
                  </a:lnTo>
                  <a:lnTo>
                    <a:pt x="672" y="255"/>
                  </a:lnTo>
                  <a:lnTo>
                    <a:pt x="680" y="247"/>
                  </a:lnTo>
                  <a:lnTo>
                    <a:pt x="688" y="241"/>
                  </a:lnTo>
                  <a:lnTo>
                    <a:pt x="696" y="233"/>
                  </a:lnTo>
                  <a:lnTo>
                    <a:pt x="702" y="225"/>
                  </a:lnTo>
                  <a:lnTo>
                    <a:pt x="707" y="217"/>
                  </a:lnTo>
                  <a:lnTo>
                    <a:pt x="712" y="210"/>
                  </a:lnTo>
                  <a:lnTo>
                    <a:pt x="717" y="202"/>
                  </a:lnTo>
                  <a:lnTo>
                    <a:pt x="720" y="193"/>
                  </a:lnTo>
                  <a:lnTo>
                    <a:pt x="722" y="185"/>
                  </a:lnTo>
                  <a:lnTo>
                    <a:pt x="723" y="177"/>
                  </a:lnTo>
                  <a:lnTo>
                    <a:pt x="723" y="168"/>
                  </a:lnTo>
                  <a:lnTo>
                    <a:pt x="723" y="159"/>
                  </a:lnTo>
                  <a:lnTo>
                    <a:pt x="722" y="151"/>
                  </a:lnTo>
                  <a:lnTo>
                    <a:pt x="720" y="143"/>
                  </a:lnTo>
                  <a:lnTo>
                    <a:pt x="717" y="135"/>
                  </a:lnTo>
                  <a:lnTo>
                    <a:pt x="712" y="127"/>
                  </a:lnTo>
                  <a:lnTo>
                    <a:pt x="707" y="119"/>
                  </a:lnTo>
                  <a:lnTo>
                    <a:pt x="702" y="111"/>
                  </a:lnTo>
                  <a:lnTo>
                    <a:pt x="696" y="103"/>
                  </a:lnTo>
                  <a:lnTo>
                    <a:pt x="688" y="95"/>
                  </a:lnTo>
                  <a:lnTo>
                    <a:pt x="680" y="88"/>
                  </a:lnTo>
                  <a:lnTo>
                    <a:pt x="672" y="82"/>
                  </a:lnTo>
                  <a:lnTo>
                    <a:pt x="662" y="74"/>
                  </a:lnTo>
                  <a:lnTo>
                    <a:pt x="651" y="67"/>
                  </a:lnTo>
                  <a:lnTo>
                    <a:pt x="641" y="61"/>
                  </a:lnTo>
                  <a:lnTo>
                    <a:pt x="630" y="56"/>
                  </a:lnTo>
                  <a:lnTo>
                    <a:pt x="617" y="50"/>
                  </a:lnTo>
                  <a:lnTo>
                    <a:pt x="605" y="43"/>
                  </a:lnTo>
                  <a:lnTo>
                    <a:pt x="592" y="38"/>
                  </a:lnTo>
                  <a:lnTo>
                    <a:pt x="579" y="34"/>
                  </a:lnTo>
                  <a:lnTo>
                    <a:pt x="564" y="29"/>
                  </a:lnTo>
                  <a:lnTo>
                    <a:pt x="550" y="24"/>
                  </a:lnTo>
                  <a:lnTo>
                    <a:pt x="534" y="21"/>
                  </a:lnTo>
                  <a:lnTo>
                    <a:pt x="520" y="17"/>
                  </a:lnTo>
                  <a:lnTo>
                    <a:pt x="503" y="14"/>
                  </a:lnTo>
                  <a:lnTo>
                    <a:pt x="486" y="11"/>
                  </a:lnTo>
                  <a:lnTo>
                    <a:pt x="470" y="8"/>
                  </a:lnTo>
                  <a:lnTo>
                    <a:pt x="434" y="5"/>
                  </a:lnTo>
                  <a:lnTo>
                    <a:pt x="417" y="3"/>
                  </a:lnTo>
                  <a:lnTo>
                    <a:pt x="399" y="1"/>
                  </a:lnTo>
                  <a:lnTo>
                    <a:pt x="380" y="1"/>
                  </a:lnTo>
                  <a:lnTo>
                    <a:pt x="362" y="0"/>
                  </a:lnTo>
                </a:path>
              </a:pathLst>
            </a:custGeom>
            <a:noFill/>
            <a:ln w="7938">
              <a:solidFill>
                <a:srgbClr val="4F177F"/>
              </a:solidFill>
              <a:round/>
              <a:headEnd/>
              <a:tailEnd/>
            </a:ln>
          </p:spPr>
          <p:txBody>
            <a:bodyPr/>
            <a:lstStyle/>
            <a:p>
              <a:endParaRPr lang="en-US"/>
            </a:p>
          </p:txBody>
        </p:sp>
        <p:sp>
          <p:nvSpPr>
            <p:cNvPr id="297013" name="Rectangle 53"/>
            <p:cNvSpPr>
              <a:spLocks noChangeArrowheads="1"/>
            </p:cNvSpPr>
            <p:nvPr/>
          </p:nvSpPr>
          <p:spPr bwMode="auto">
            <a:xfrm>
              <a:off x="3042" y="1178"/>
              <a:ext cx="139"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SLF</a:t>
              </a:r>
              <a:endParaRPr lang="en-GB" sz="1800">
                <a:latin typeface="Calibri" pitchFamily="34" charset="0"/>
              </a:endParaRPr>
            </a:p>
          </p:txBody>
        </p:sp>
        <p:sp>
          <p:nvSpPr>
            <p:cNvPr id="297014" name="Freeform 54"/>
            <p:cNvSpPr>
              <a:spLocks/>
            </p:cNvSpPr>
            <p:nvPr/>
          </p:nvSpPr>
          <p:spPr bwMode="auto">
            <a:xfrm>
              <a:off x="4120" y="633"/>
              <a:ext cx="810" cy="294"/>
            </a:xfrm>
            <a:custGeom>
              <a:avLst/>
              <a:gdLst>
                <a:gd name="T0" fmla="*/ 20 w 1695"/>
                <a:gd name="T1" fmla="*/ 0 h 588"/>
                <a:gd name="T2" fmla="*/ 16 w 1695"/>
                <a:gd name="T3" fmla="*/ 1 h 588"/>
                <a:gd name="T4" fmla="*/ 11 w 1695"/>
                <a:gd name="T5" fmla="*/ 3 h 588"/>
                <a:gd name="T6" fmla="*/ 8 w 1695"/>
                <a:gd name="T7" fmla="*/ 5 h 588"/>
                <a:gd name="T8" fmla="*/ 5 w 1695"/>
                <a:gd name="T9" fmla="*/ 9 h 588"/>
                <a:gd name="T10" fmla="*/ 2 w 1695"/>
                <a:gd name="T11" fmla="*/ 13 h 588"/>
                <a:gd name="T12" fmla="*/ 1 w 1695"/>
                <a:gd name="T13" fmla="*/ 18 h 588"/>
                <a:gd name="T14" fmla="*/ 0 w 1695"/>
                <a:gd name="T15" fmla="*/ 22 h 588"/>
                <a:gd name="T16" fmla="*/ 0 w 1695"/>
                <a:gd name="T17" fmla="*/ 122 h 588"/>
                <a:gd name="T18" fmla="*/ 0 w 1695"/>
                <a:gd name="T19" fmla="*/ 128 h 588"/>
                <a:gd name="T20" fmla="*/ 2 w 1695"/>
                <a:gd name="T21" fmla="*/ 132 h 588"/>
                <a:gd name="T22" fmla="*/ 4 w 1695"/>
                <a:gd name="T23" fmla="*/ 136 h 588"/>
                <a:gd name="T24" fmla="*/ 7 w 1695"/>
                <a:gd name="T25" fmla="*/ 140 h 588"/>
                <a:gd name="T26" fmla="*/ 10 w 1695"/>
                <a:gd name="T27" fmla="*/ 143 h 588"/>
                <a:gd name="T28" fmla="*/ 13 w 1695"/>
                <a:gd name="T29" fmla="*/ 145 h 588"/>
                <a:gd name="T30" fmla="*/ 18 w 1695"/>
                <a:gd name="T31" fmla="*/ 147 h 588"/>
                <a:gd name="T32" fmla="*/ 22 w 1695"/>
                <a:gd name="T33" fmla="*/ 147 h 588"/>
                <a:gd name="T34" fmla="*/ 367 w 1695"/>
                <a:gd name="T35" fmla="*/ 147 h 588"/>
                <a:gd name="T36" fmla="*/ 371 w 1695"/>
                <a:gd name="T37" fmla="*/ 146 h 588"/>
                <a:gd name="T38" fmla="*/ 375 w 1695"/>
                <a:gd name="T39" fmla="*/ 144 h 588"/>
                <a:gd name="T40" fmla="*/ 379 w 1695"/>
                <a:gd name="T41" fmla="*/ 142 h 588"/>
                <a:gd name="T42" fmla="*/ 382 w 1695"/>
                <a:gd name="T43" fmla="*/ 138 h 588"/>
                <a:gd name="T44" fmla="*/ 384 w 1695"/>
                <a:gd name="T45" fmla="*/ 134 h 588"/>
                <a:gd name="T46" fmla="*/ 386 w 1695"/>
                <a:gd name="T47" fmla="*/ 130 h 588"/>
                <a:gd name="T48" fmla="*/ 387 w 1695"/>
                <a:gd name="T49" fmla="*/ 125 h 588"/>
                <a:gd name="T50" fmla="*/ 387 w 1695"/>
                <a:gd name="T51" fmla="*/ 24 h 588"/>
                <a:gd name="T52" fmla="*/ 387 w 1695"/>
                <a:gd name="T53" fmla="*/ 19 h 588"/>
                <a:gd name="T54" fmla="*/ 385 w 1695"/>
                <a:gd name="T55" fmla="*/ 15 h 588"/>
                <a:gd name="T56" fmla="*/ 383 w 1695"/>
                <a:gd name="T57" fmla="*/ 11 h 588"/>
                <a:gd name="T58" fmla="*/ 380 w 1695"/>
                <a:gd name="T59" fmla="*/ 7 h 588"/>
                <a:gd name="T60" fmla="*/ 377 w 1695"/>
                <a:gd name="T61" fmla="*/ 4 h 588"/>
                <a:gd name="T62" fmla="*/ 373 w 1695"/>
                <a:gd name="T63" fmla="*/ 2 h 588"/>
                <a:gd name="T64" fmla="*/ 369 w 1695"/>
                <a:gd name="T65" fmla="*/ 1 h 588"/>
                <a:gd name="T66" fmla="*/ 365 w 1695"/>
                <a:gd name="T67" fmla="*/ 0 h 5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95"/>
                <a:gd name="T103" fmla="*/ 0 h 588"/>
                <a:gd name="T104" fmla="*/ 1695 w 1695"/>
                <a:gd name="T105" fmla="*/ 588 h 5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95" h="588">
                  <a:moveTo>
                    <a:pt x="98" y="0"/>
                  </a:moveTo>
                  <a:lnTo>
                    <a:pt x="88" y="0"/>
                  </a:lnTo>
                  <a:lnTo>
                    <a:pt x="78" y="1"/>
                  </a:lnTo>
                  <a:lnTo>
                    <a:pt x="69" y="4"/>
                  </a:lnTo>
                  <a:lnTo>
                    <a:pt x="59" y="8"/>
                  </a:lnTo>
                  <a:lnTo>
                    <a:pt x="51" y="11"/>
                  </a:lnTo>
                  <a:lnTo>
                    <a:pt x="43" y="16"/>
                  </a:lnTo>
                  <a:lnTo>
                    <a:pt x="35" y="22"/>
                  </a:lnTo>
                  <a:lnTo>
                    <a:pt x="29" y="29"/>
                  </a:lnTo>
                  <a:lnTo>
                    <a:pt x="22" y="35"/>
                  </a:lnTo>
                  <a:lnTo>
                    <a:pt x="16" y="43"/>
                  </a:lnTo>
                  <a:lnTo>
                    <a:pt x="11" y="51"/>
                  </a:lnTo>
                  <a:lnTo>
                    <a:pt x="8" y="59"/>
                  </a:lnTo>
                  <a:lnTo>
                    <a:pt x="5" y="69"/>
                  </a:lnTo>
                  <a:lnTo>
                    <a:pt x="1" y="77"/>
                  </a:lnTo>
                  <a:lnTo>
                    <a:pt x="0" y="88"/>
                  </a:lnTo>
                  <a:lnTo>
                    <a:pt x="0" y="98"/>
                  </a:lnTo>
                  <a:lnTo>
                    <a:pt x="0" y="490"/>
                  </a:lnTo>
                  <a:lnTo>
                    <a:pt x="0" y="501"/>
                  </a:lnTo>
                  <a:lnTo>
                    <a:pt x="1" y="511"/>
                  </a:lnTo>
                  <a:lnTo>
                    <a:pt x="5" y="519"/>
                  </a:lnTo>
                  <a:lnTo>
                    <a:pt x="8" y="528"/>
                  </a:lnTo>
                  <a:lnTo>
                    <a:pt x="11" y="536"/>
                  </a:lnTo>
                  <a:lnTo>
                    <a:pt x="16" y="544"/>
                  </a:lnTo>
                  <a:lnTo>
                    <a:pt x="22" y="552"/>
                  </a:lnTo>
                  <a:lnTo>
                    <a:pt x="29" y="559"/>
                  </a:lnTo>
                  <a:lnTo>
                    <a:pt x="35" y="565"/>
                  </a:lnTo>
                  <a:lnTo>
                    <a:pt x="43" y="572"/>
                  </a:lnTo>
                  <a:lnTo>
                    <a:pt x="51" y="576"/>
                  </a:lnTo>
                  <a:lnTo>
                    <a:pt x="59" y="580"/>
                  </a:lnTo>
                  <a:lnTo>
                    <a:pt x="69" y="584"/>
                  </a:lnTo>
                  <a:lnTo>
                    <a:pt x="78" y="586"/>
                  </a:lnTo>
                  <a:lnTo>
                    <a:pt x="88" y="588"/>
                  </a:lnTo>
                  <a:lnTo>
                    <a:pt x="98" y="588"/>
                  </a:lnTo>
                  <a:lnTo>
                    <a:pt x="1597" y="588"/>
                  </a:lnTo>
                  <a:lnTo>
                    <a:pt x="1606" y="588"/>
                  </a:lnTo>
                  <a:lnTo>
                    <a:pt x="1616" y="586"/>
                  </a:lnTo>
                  <a:lnTo>
                    <a:pt x="1626" y="584"/>
                  </a:lnTo>
                  <a:lnTo>
                    <a:pt x="1635" y="580"/>
                  </a:lnTo>
                  <a:lnTo>
                    <a:pt x="1643" y="576"/>
                  </a:lnTo>
                  <a:lnTo>
                    <a:pt x="1651" y="572"/>
                  </a:lnTo>
                  <a:lnTo>
                    <a:pt x="1659" y="565"/>
                  </a:lnTo>
                  <a:lnTo>
                    <a:pt x="1666" y="559"/>
                  </a:lnTo>
                  <a:lnTo>
                    <a:pt x="1672" y="552"/>
                  </a:lnTo>
                  <a:lnTo>
                    <a:pt x="1679" y="544"/>
                  </a:lnTo>
                  <a:lnTo>
                    <a:pt x="1683" y="536"/>
                  </a:lnTo>
                  <a:lnTo>
                    <a:pt x="1687" y="528"/>
                  </a:lnTo>
                  <a:lnTo>
                    <a:pt x="1690" y="519"/>
                  </a:lnTo>
                  <a:lnTo>
                    <a:pt x="1693" y="511"/>
                  </a:lnTo>
                  <a:lnTo>
                    <a:pt x="1695" y="501"/>
                  </a:lnTo>
                  <a:lnTo>
                    <a:pt x="1695" y="490"/>
                  </a:lnTo>
                  <a:lnTo>
                    <a:pt x="1695" y="98"/>
                  </a:lnTo>
                  <a:lnTo>
                    <a:pt x="1695" y="88"/>
                  </a:lnTo>
                  <a:lnTo>
                    <a:pt x="1693" y="77"/>
                  </a:lnTo>
                  <a:lnTo>
                    <a:pt x="1690" y="69"/>
                  </a:lnTo>
                  <a:lnTo>
                    <a:pt x="1687" y="59"/>
                  </a:lnTo>
                  <a:lnTo>
                    <a:pt x="1683" y="51"/>
                  </a:lnTo>
                  <a:lnTo>
                    <a:pt x="1679" y="43"/>
                  </a:lnTo>
                  <a:lnTo>
                    <a:pt x="1672" y="35"/>
                  </a:lnTo>
                  <a:lnTo>
                    <a:pt x="1666" y="29"/>
                  </a:lnTo>
                  <a:lnTo>
                    <a:pt x="1659" y="22"/>
                  </a:lnTo>
                  <a:lnTo>
                    <a:pt x="1651" y="16"/>
                  </a:lnTo>
                  <a:lnTo>
                    <a:pt x="1643" y="11"/>
                  </a:lnTo>
                  <a:lnTo>
                    <a:pt x="1635" y="8"/>
                  </a:lnTo>
                  <a:lnTo>
                    <a:pt x="1626" y="4"/>
                  </a:lnTo>
                  <a:lnTo>
                    <a:pt x="1616" y="1"/>
                  </a:lnTo>
                  <a:lnTo>
                    <a:pt x="1606" y="0"/>
                  </a:lnTo>
                  <a:lnTo>
                    <a:pt x="1597" y="0"/>
                  </a:lnTo>
                  <a:lnTo>
                    <a:pt x="98" y="0"/>
                  </a:lnTo>
                  <a:close/>
                </a:path>
              </a:pathLst>
            </a:custGeom>
            <a:solidFill>
              <a:srgbClr val="F8F8F8"/>
            </a:solidFill>
            <a:ln w="9525">
              <a:noFill/>
              <a:round/>
              <a:headEnd/>
              <a:tailEnd/>
            </a:ln>
          </p:spPr>
          <p:txBody>
            <a:bodyPr/>
            <a:lstStyle/>
            <a:p>
              <a:endParaRPr lang="en-US"/>
            </a:p>
          </p:txBody>
        </p:sp>
        <p:sp>
          <p:nvSpPr>
            <p:cNvPr id="297015" name="Freeform 55"/>
            <p:cNvSpPr>
              <a:spLocks/>
            </p:cNvSpPr>
            <p:nvPr/>
          </p:nvSpPr>
          <p:spPr bwMode="auto">
            <a:xfrm>
              <a:off x="4120" y="633"/>
              <a:ext cx="810" cy="294"/>
            </a:xfrm>
            <a:custGeom>
              <a:avLst/>
              <a:gdLst>
                <a:gd name="T0" fmla="*/ 20 w 1695"/>
                <a:gd name="T1" fmla="*/ 0 h 588"/>
                <a:gd name="T2" fmla="*/ 16 w 1695"/>
                <a:gd name="T3" fmla="*/ 1 h 588"/>
                <a:gd name="T4" fmla="*/ 11 w 1695"/>
                <a:gd name="T5" fmla="*/ 3 h 588"/>
                <a:gd name="T6" fmla="*/ 8 w 1695"/>
                <a:gd name="T7" fmla="*/ 5 h 588"/>
                <a:gd name="T8" fmla="*/ 5 w 1695"/>
                <a:gd name="T9" fmla="*/ 9 h 588"/>
                <a:gd name="T10" fmla="*/ 2 w 1695"/>
                <a:gd name="T11" fmla="*/ 13 h 588"/>
                <a:gd name="T12" fmla="*/ 1 w 1695"/>
                <a:gd name="T13" fmla="*/ 18 h 588"/>
                <a:gd name="T14" fmla="*/ 0 w 1695"/>
                <a:gd name="T15" fmla="*/ 22 h 588"/>
                <a:gd name="T16" fmla="*/ 0 w 1695"/>
                <a:gd name="T17" fmla="*/ 122 h 588"/>
                <a:gd name="T18" fmla="*/ 0 w 1695"/>
                <a:gd name="T19" fmla="*/ 128 h 588"/>
                <a:gd name="T20" fmla="*/ 2 w 1695"/>
                <a:gd name="T21" fmla="*/ 132 h 588"/>
                <a:gd name="T22" fmla="*/ 4 w 1695"/>
                <a:gd name="T23" fmla="*/ 136 h 588"/>
                <a:gd name="T24" fmla="*/ 7 w 1695"/>
                <a:gd name="T25" fmla="*/ 140 h 588"/>
                <a:gd name="T26" fmla="*/ 10 w 1695"/>
                <a:gd name="T27" fmla="*/ 143 h 588"/>
                <a:gd name="T28" fmla="*/ 13 w 1695"/>
                <a:gd name="T29" fmla="*/ 145 h 588"/>
                <a:gd name="T30" fmla="*/ 18 w 1695"/>
                <a:gd name="T31" fmla="*/ 147 h 588"/>
                <a:gd name="T32" fmla="*/ 22 w 1695"/>
                <a:gd name="T33" fmla="*/ 147 h 588"/>
                <a:gd name="T34" fmla="*/ 367 w 1695"/>
                <a:gd name="T35" fmla="*/ 147 h 588"/>
                <a:gd name="T36" fmla="*/ 371 w 1695"/>
                <a:gd name="T37" fmla="*/ 146 h 588"/>
                <a:gd name="T38" fmla="*/ 375 w 1695"/>
                <a:gd name="T39" fmla="*/ 144 h 588"/>
                <a:gd name="T40" fmla="*/ 379 w 1695"/>
                <a:gd name="T41" fmla="*/ 142 h 588"/>
                <a:gd name="T42" fmla="*/ 382 w 1695"/>
                <a:gd name="T43" fmla="*/ 138 h 588"/>
                <a:gd name="T44" fmla="*/ 384 w 1695"/>
                <a:gd name="T45" fmla="*/ 134 h 588"/>
                <a:gd name="T46" fmla="*/ 386 w 1695"/>
                <a:gd name="T47" fmla="*/ 130 h 588"/>
                <a:gd name="T48" fmla="*/ 387 w 1695"/>
                <a:gd name="T49" fmla="*/ 125 h 588"/>
                <a:gd name="T50" fmla="*/ 387 w 1695"/>
                <a:gd name="T51" fmla="*/ 24 h 588"/>
                <a:gd name="T52" fmla="*/ 387 w 1695"/>
                <a:gd name="T53" fmla="*/ 19 h 588"/>
                <a:gd name="T54" fmla="*/ 385 w 1695"/>
                <a:gd name="T55" fmla="*/ 15 h 588"/>
                <a:gd name="T56" fmla="*/ 383 w 1695"/>
                <a:gd name="T57" fmla="*/ 11 h 588"/>
                <a:gd name="T58" fmla="*/ 380 w 1695"/>
                <a:gd name="T59" fmla="*/ 7 h 588"/>
                <a:gd name="T60" fmla="*/ 377 w 1695"/>
                <a:gd name="T61" fmla="*/ 4 h 588"/>
                <a:gd name="T62" fmla="*/ 373 w 1695"/>
                <a:gd name="T63" fmla="*/ 2 h 588"/>
                <a:gd name="T64" fmla="*/ 369 w 1695"/>
                <a:gd name="T65" fmla="*/ 1 h 588"/>
                <a:gd name="T66" fmla="*/ 365 w 1695"/>
                <a:gd name="T67" fmla="*/ 0 h 5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95"/>
                <a:gd name="T103" fmla="*/ 0 h 588"/>
                <a:gd name="T104" fmla="*/ 1695 w 1695"/>
                <a:gd name="T105" fmla="*/ 588 h 5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95" h="588">
                  <a:moveTo>
                    <a:pt x="98" y="0"/>
                  </a:moveTo>
                  <a:lnTo>
                    <a:pt x="88" y="0"/>
                  </a:lnTo>
                  <a:lnTo>
                    <a:pt x="78" y="1"/>
                  </a:lnTo>
                  <a:lnTo>
                    <a:pt x="69" y="4"/>
                  </a:lnTo>
                  <a:lnTo>
                    <a:pt x="59" y="8"/>
                  </a:lnTo>
                  <a:lnTo>
                    <a:pt x="51" y="11"/>
                  </a:lnTo>
                  <a:lnTo>
                    <a:pt x="43" y="16"/>
                  </a:lnTo>
                  <a:lnTo>
                    <a:pt x="35" y="22"/>
                  </a:lnTo>
                  <a:lnTo>
                    <a:pt x="29" y="29"/>
                  </a:lnTo>
                  <a:lnTo>
                    <a:pt x="22" y="35"/>
                  </a:lnTo>
                  <a:lnTo>
                    <a:pt x="16" y="43"/>
                  </a:lnTo>
                  <a:lnTo>
                    <a:pt x="11" y="51"/>
                  </a:lnTo>
                  <a:lnTo>
                    <a:pt x="8" y="59"/>
                  </a:lnTo>
                  <a:lnTo>
                    <a:pt x="5" y="69"/>
                  </a:lnTo>
                  <a:lnTo>
                    <a:pt x="1" y="77"/>
                  </a:lnTo>
                  <a:lnTo>
                    <a:pt x="0" y="88"/>
                  </a:lnTo>
                  <a:lnTo>
                    <a:pt x="0" y="98"/>
                  </a:lnTo>
                  <a:lnTo>
                    <a:pt x="0" y="490"/>
                  </a:lnTo>
                  <a:lnTo>
                    <a:pt x="0" y="501"/>
                  </a:lnTo>
                  <a:lnTo>
                    <a:pt x="1" y="511"/>
                  </a:lnTo>
                  <a:lnTo>
                    <a:pt x="5" y="519"/>
                  </a:lnTo>
                  <a:lnTo>
                    <a:pt x="8" y="528"/>
                  </a:lnTo>
                  <a:lnTo>
                    <a:pt x="11" y="536"/>
                  </a:lnTo>
                  <a:lnTo>
                    <a:pt x="16" y="544"/>
                  </a:lnTo>
                  <a:lnTo>
                    <a:pt x="22" y="552"/>
                  </a:lnTo>
                  <a:lnTo>
                    <a:pt x="29" y="559"/>
                  </a:lnTo>
                  <a:lnTo>
                    <a:pt x="35" y="565"/>
                  </a:lnTo>
                  <a:lnTo>
                    <a:pt x="43" y="572"/>
                  </a:lnTo>
                  <a:lnTo>
                    <a:pt x="51" y="576"/>
                  </a:lnTo>
                  <a:lnTo>
                    <a:pt x="59" y="580"/>
                  </a:lnTo>
                  <a:lnTo>
                    <a:pt x="69" y="584"/>
                  </a:lnTo>
                  <a:lnTo>
                    <a:pt x="78" y="586"/>
                  </a:lnTo>
                  <a:lnTo>
                    <a:pt x="88" y="588"/>
                  </a:lnTo>
                  <a:lnTo>
                    <a:pt x="98" y="588"/>
                  </a:lnTo>
                  <a:lnTo>
                    <a:pt x="1597" y="588"/>
                  </a:lnTo>
                  <a:lnTo>
                    <a:pt x="1606" y="588"/>
                  </a:lnTo>
                  <a:lnTo>
                    <a:pt x="1616" y="586"/>
                  </a:lnTo>
                  <a:lnTo>
                    <a:pt x="1626" y="584"/>
                  </a:lnTo>
                  <a:lnTo>
                    <a:pt x="1635" y="580"/>
                  </a:lnTo>
                  <a:lnTo>
                    <a:pt x="1643" y="576"/>
                  </a:lnTo>
                  <a:lnTo>
                    <a:pt x="1651" y="572"/>
                  </a:lnTo>
                  <a:lnTo>
                    <a:pt x="1659" y="565"/>
                  </a:lnTo>
                  <a:lnTo>
                    <a:pt x="1666" y="559"/>
                  </a:lnTo>
                  <a:lnTo>
                    <a:pt x="1672" y="552"/>
                  </a:lnTo>
                  <a:lnTo>
                    <a:pt x="1679" y="544"/>
                  </a:lnTo>
                  <a:lnTo>
                    <a:pt x="1683" y="536"/>
                  </a:lnTo>
                  <a:lnTo>
                    <a:pt x="1687" y="528"/>
                  </a:lnTo>
                  <a:lnTo>
                    <a:pt x="1690" y="519"/>
                  </a:lnTo>
                  <a:lnTo>
                    <a:pt x="1693" y="511"/>
                  </a:lnTo>
                  <a:lnTo>
                    <a:pt x="1695" y="501"/>
                  </a:lnTo>
                  <a:lnTo>
                    <a:pt x="1695" y="490"/>
                  </a:lnTo>
                  <a:lnTo>
                    <a:pt x="1695" y="98"/>
                  </a:lnTo>
                  <a:lnTo>
                    <a:pt x="1695" y="88"/>
                  </a:lnTo>
                  <a:lnTo>
                    <a:pt x="1693" y="77"/>
                  </a:lnTo>
                  <a:lnTo>
                    <a:pt x="1690" y="69"/>
                  </a:lnTo>
                  <a:lnTo>
                    <a:pt x="1687" y="59"/>
                  </a:lnTo>
                  <a:lnTo>
                    <a:pt x="1683" y="51"/>
                  </a:lnTo>
                  <a:lnTo>
                    <a:pt x="1679" y="43"/>
                  </a:lnTo>
                  <a:lnTo>
                    <a:pt x="1672" y="35"/>
                  </a:lnTo>
                  <a:lnTo>
                    <a:pt x="1666" y="29"/>
                  </a:lnTo>
                  <a:lnTo>
                    <a:pt x="1659" y="22"/>
                  </a:lnTo>
                  <a:lnTo>
                    <a:pt x="1651" y="16"/>
                  </a:lnTo>
                  <a:lnTo>
                    <a:pt x="1643" y="11"/>
                  </a:lnTo>
                  <a:lnTo>
                    <a:pt x="1635" y="8"/>
                  </a:lnTo>
                  <a:lnTo>
                    <a:pt x="1626" y="4"/>
                  </a:lnTo>
                  <a:lnTo>
                    <a:pt x="1616" y="1"/>
                  </a:lnTo>
                  <a:lnTo>
                    <a:pt x="1606" y="0"/>
                  </a:lnTo>
                  <a:lnTo>
                    <a:pt x="1597" y="0"/>
                  </a:lnTo>
                  <a:lnTo>
                    <a:pt x="98" y="0"/>
                  </a:lnTo>
                </a:path>
              </a:pathLst>
            </a:custGeom>
            <a:noFill/>
            <a:ln w="9525">
              <a:solidFill>
                <a:srgbClr val="4F177F"/>
              </a:solidFill>
              <a:round/>
              <a:headEnd/>
              <a:tailEnd/>
            </a:ln>
          </p:spPr>
          <p:txBody>
            <a:bodyPr/>
            <a:lstStyle/>
            <a:p>
              <a:endParaRPr lang="en-US"/>
            </a:p>
          </p:txBody>
        </p:sp>
        <p:sp>
          <p:nvSpPr>
            <p:cNvPr id="297016" name="Rectangle 56"/>
            <p:cNvSpPr>
              <a:spLocks noChangeArrowheads="1"/>
            </p:cNvSpPr>
            <p:nvPr/>
          </p:nvSpPr>
          <p:spPr bwMode="auto">
            <a:xfrm>
              <a:off x="4292" y="657"/>
              <a:ext cx="456" cy="125"/>
            </a:xfrm>
            <a:prstGeom prst="rect">
              <a:avLst/>
            </a:prstGeom>
            <a:noFill/>
            <a:ln w="9525">
              <a:noFill/>
              <a:miter lim="800000"/>
              <a:headEnd/>
              <a:tailEnd/>
            </a:ln>
          </p:spPr>
          <p:txBody>
            <a:bodyPr wrap="none" lIns="0" tIns="0" rIns="0" bIns="0">
              <a:spAutoFit/>
            </a:bodyPr>
            <a:lstStyle/>
            <a:p>
              <a:r>
                <a:rPr lang="en-GB" sz="1300" b="1">
                  <a:solidFill>
                    <a:srgbClr val="4F177F"/>
                  </a:solidFill>
                  <a:latin typeface="Bienvenue Demi TT"/>
                </a:rPr>
                <a:t>Charging</a:t>
              </a:r>
              <a:endParaRPr lang="en-GB" sz="1600" b="1">
                <a:latin typeface="Calibri" pitchFamily="34" charset="0"/>
              </a:endParaRPr>
            </a:p>
          </p:txBody>
        </p:sp>
        <p:sp>
          <p:nvSpPr>
            <p:cNvPr id="297017" name="Rectangle 57"/>
            <p:cNvSpPr>
              <a:spLocks noChangeArrowheads="1"/>
            </p:cNvSpPr>
            <p:nvPr/>
          </p:nvSpPr>
          <p:spPr bwMode="auto">
            <a:xfrm>
              <a:off x="4270" y="767"/>
              <a:ext cx="497" cy="125"/>
            </a:xfrm>
            <a:prstGeom prst="rect">
              <a:avLst/>
            </a:prstGeom>
            <a:noFill/>
            <a:ln w="9525">
              <a:noFill/>
              <a:miter lim="800000"/>
              <a:headEnd/>
              <a:tailEnd/>
            </a:ln>
          </p:spPr>
          <p:txBody>
            <a:bodyPr wrap="none" lIns="0" tIns="0" rIns="0" bIns="0">
              <a:spAutoFit/>
            </a:bodyPr>
            <a:lstStyle/>
            <a:p>
              <a:r>
                <a:rPr lang="en-GB" sz="1300" b="1">
                  <a:solidFill>
                    <a:srgbClr val="4F177F"/>
                  </a:solidFill>
                  <a:latin typeface="Bienvenue Demi TT"/>
                </a:rPr>
                <a:t>Functions</a:t>
              </a:r>
              <a:endParaRPr lang="en-GB" sz="1600" b="1">
                <a:latin typeface="Calibri" pitchFamily="34" charset="0"/>
              </a:endParaRPr>
            </a:p>
          </p:txBody>
        </p:sp>
        <p:sp>
          <p:nvSpPr>
            <p:cNvPr id="297018" name="Line 58"/>
            <p:cNvSpPr>
              <a:spLocks noChangeShapeType="1"/>
            </p:cNvSpPr>
            <p:nvPr/>
          </p:nvSpPr>
          <p:spPr bwMode="auto">
            <a:xfrm>
              <a:off x="2708" y="984"/>
              <a:ext cx="326" cy="189"/>
            </a:xfrm>
            <a:prstGeom prst="line">
              <a:avLst/>
            </a:prstGeom>
            <a:noFill/>
            <a:ln w="9525">
              <a:solidFill>
                <a:srgbClr val="4F177F"/>
              </a:solidFill>
              <a:round/>
              <a:headEnd/>
              <a:tailEnd/>
            </a:ln>
          </p:spPr>
          <p:txBody>
            <a:bodyPr/>
            <a:lstStyle/>
            <a:p>
              <a:endParaRPr lang="en-US"/>
            </a:p>
          </p:txBody>
        </p:sp>
        <p:sp>
          <p:nvSpPr>
            <p:cNvPr id="297019" name="Line 59"/>
            <p:cNvSpPr>
              <a:spLocks noChangeShapeType="1"/>
            </p:cNvSpPr>
            <p:nvPr/>
          </p:nvSpPr>
          <p:spPr bwMode="auto">
            <a:xfrm flipH="1">
              <a:off x="1876" y="2432"/>
              <a:ext cx="2" cy="423"/>
            </a:xfrm>
            <a:prstGeom prst="line">
              <a:avLst/>
            </a:prstGeom>
            <a:noFill/>
            <a:ln w="9525">
              <a:solidFill>
                <a:srgbClr val="4F177F"/>
              </a:solidFill>
              <a:round/>
              <a:headEnd/>
              <a:tailEnd/>
            </a:ln>
          </p:spPr>
          <p:txBody>
            <a:bodyPr/>
            <a:lstStyle/>
            <a:p>
              <a:endParaRPr lang="en-US"/>
            </a:p>
          </p:txBody>
        </p:sp>
        <p:sp>
          <p:nvSpPr>
            <p:cNvPr id="297020" name="Freeform 60"/>
            <p:cNvSpPr>
              <a:spLocks/>
            </p:cNvSpPr>
            <p:nvPr/>
          </p:nvSpPr>
          <p:spPr bwMode="auto">
            <a:xfrm>
              <a:off x="4578" y="1201"/>
              <a:ext cx="315" cy="146"/>
            </a:xfrm>
            <a:custGeom>
              <a:avLst/>
              <a:gdLst>
                <a:gd name="T0" fmla="*/ 67 w 662"/>
                <a:gd name="T1" fmla="*/ 0 h 292"/>
                <a:gd name="T2" fmla="*/ 52 w 662"/>
                <a:gd name="T3" fmla="*/ 1 h 292"/>
                <a:gd name="T4" fmla="*/ 42 w 662"/>
                <a:gd name="T5" fmla="*/ 3 h 292"/>
                <a:gd name="T6" fmla="*/ 36 w 662"/>
                <a:gd name="T7" fmla="*/ 5 h 292"/>
                <a:gd name="T8" fmla="*/ 30 w 662"/>
                <a:gd name="T9" fmla="*/ 7 h 292"/>
                <a:gd name="T10" fmla="*/ 24 w 662"/>
                <a:gd name="T11" fmla="*/ 9 h 292"/>
                <a:gd name="T12" fmla="*/ 19 w 662"/>
                <a:gd name="T13" fmla="*/ 12 h 292"/>
                <a:gd name="T14" fmla="*/ 15 w 662"/>
                <a:gd name="T15" fmla="*/ 15 h 292"/>
                <a:gd name="T16" fmla="*/ 10 w 662"/>
                <a:gd name="T17" fmla="*/ 18 h 292"/>
                <a:gd name="T18" fmla="*/ 8 w 662"/>
                <a:gd name="T19" fmla="*/ 21 h 292"/>
                <a:gd name="T20" fmla="*/ 5 w 662"/>
                <a:gd name="T21" fmla="*/ 24 h 292"/>
                <a:gd name="T22" fmla="*/ 2 w 662"/>
                <a:gd name="T23" fmla="*/ 27 h 292"/>
                <a:gd name="T24" fmla="*/ 1 w 662"/>
                <a:gd name="T25" fmla="*/ 31 h 292"/>
                <a:gd name="T26" fmla="*/ 0 w 662"/>
                <a:gd name="T27" fmla="*/ 35 h 292"/>
                <a:gd name="T28" fmla="*/ 0 w 662"/>
                <a:gd name="T29" fmla="*/ 38 h 292"/>
                <a:gd name="T30" fmla="*/ 1 w 662"/>
                <a:gd name="T31" fmla="*/ 42 h 292"/>
                <a:gd name="T32" fmla="*/ 2 w 662"/>
                <a:gd name="T33" fmla="*/ 46 h 292"/>
                <a:gd name="T34" fmla="*/ 5 w 662"/>
                <a:gd name="T35" fmla="*/ 49 h 292"/>
                <a:gd name="T36" fmla="*/ 8 w 662"/>
                <a:gd name="T37" fmla="*/ 52 h 292"/>
                <a:gd name="T38" fmla="*/ 10 w 662"/>
                <a:gd name="T39" fmla="*/ 55 h 292"/>
                <a:gd name="T40" fmla="*/ 15 w 662"/>
                <a:gd name="T41" fmla="*/ 58 h 292"/>
                <a:gd name="T42" fmla="*/ 19 w 662"/>
                <a:gd name="T43" fmla="*/ 61 h 292"/>
                <a:gd name="T44" fmla="*/ 24 w 662"/>
                <a:gd name="T45" fmla="*/ 64 h 292"/>
                <a:gd name="T46" fmla="*/ 30 w 662"/>
                <a:gd name="T47" fmla="*/ 66 h 292"/>
                <a:gd name="T48" fmla="*/ 36 w 662"/>
                <a:gd name="T49" fmla="*/ 68 h 292"/>
                <a:gd name="T50" fmla="*/ 42 w 662"/>
                <a:gd name="T51" fmla="*/ 70 h 292"/>
                <a:gd name="T52" fmla="*/ 52 w 662"/>
                <a:gd name="T53" fmla="*/ 72 h 292"/>
                <a:gd name="T54" fmla="*/ 67 w 662"/>
                <a:gd name="T55" fmla="*/ 73 h 292"/>
                <a:gd name="T56" fmla="*/ 83 w 662"/>
                <a:gd name="T57" fmla="*/ 73 h 292"/>
                <a:gd name="T58" fmla="*/ 97 w 662"/>
                <a:gd name="T59" fmla="*/ 72 h 292"/>
                <a:gd name="T60" fmla="*/ 108 w 662"/>
                <a:gd name="T61" fmla="*/ 70 h 292"/>
                <a:gd name="T62" fmla="*/ 114 w 662"/>
                <a:gd name="T63" fmla="*/ 68 h 292"/>
                <a:gd name="T64" fmla="*/ 119 w 662"/>
                <a:gd name="T65" fmla="*/ 66 h 292"/>
                <a:gd name="T66" fmla="*/ 125 w 662"/>
                <a:gd name="T67" fmla="*/ 64 h 292"/>
                <a:gd name="T68" fmla="*/ 130 w 662"/>
                <a:gd name="T69" fmla="*/ 61 h 292"/>
                <a:gd name="T70" fmla="*/ 135 w 662"/>
                <a:gd name="T71" fmla="*/ 58 h 292"/>
                <a:gd name="T72" fmla="*/ 139 w 662"/>
                <a:gd name="T73" fmla="*/ 55 h 292"/>
                <a:gd name="T74" fmla="*/ 143 w 662"/>
                <a:gd name="T75" fmla="*/ 52 h 292"/>
                <a:gd name="T76" fmla="*/ 145 w 662"/>
                <a:gd name="T77" fmla="*/ 49 h 292"/>
                <a:gd name="T78" fmla="*/ 148 w 662"/>
                <a:gd name="T79" fmla="*/ 46 h 292"/>
                <a:gd name="T80" fmla="*/ 149 w 662"/>
                <a:gd name="T81" fmla="*/ 42 h 292"/>
                <a:gd name="T82" fmla="*/ 150 w 662"/>
                <a:gd name="T83" fmla="*/ 38 h 292"/>
                <a:gd name="T84" fmla="*/ 150 w 662"/>
                <a:gd name="T85" fmla="*/ 35 h 292"/>
                <a:gd name="T86" fmla="*/ 149 w 662"/>
                <a:gd name="T87" fmla="*/ 31 h 292"/>
                <a:gd name="T88" fmla="*/ 148 w 662"/>
                <a:gd name="T89" fmla="*/ 27 h 292"/>
                <a:gd name="T90" fmla="*/ 145 w 662"/>
                <a:gd name="T91" fmla="*/ 24 h 292"/>
                <a:gd name="T92" fmla="*/ 143 w 662"/>
                <a:gd name="T93" fmla="*/ 21 h 292"/>
                <a:gd name="T94" fmla="*/ 139 w 662"/>
                <a:gd name="T95" fmla="*/ 18 h 292"/>
                <a:gd name="T96" fmla="*/ 135 w 662"/>
                <a:gd name="T97" fmla="*/ 15 h 292"/>
                <a:gd name="T98" fmla="*/ 130 w 662"/>
                <a:gd name="T99" fmla="*/ 12 h 292"/>
                <a:gd name="T100" fmla="*/ 125 w 662"/>
                <a:gd name="T101" fmla="*/ 9 h 292"/>
                <a:gd name="T102" fmla="*/ 119 w 662"/>
                <a:gd name="T103" fmla="*/ 7 h 292"/>
                <a:gd name="T104" fmla="*/ 114 w 662"/>
                <a:gd name="T105" fmla="*/ 5 h 292"/>
                <a:gd name="T106" fmla="*/ 108 w 662"/>
                <a:gd name="T107" fmla="*/ 3 h 292"/>
                <a:gd name="T108" fmla="*/ 97 w 662"/>
                <a:gd name="T109" fmla="*/ 1 h 292"/>
                <a:gd name="T110" fmla="*/ 83 w 662"/>
                <a:gd name="T111" fmla="*/ 0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2"/>
                <a:gd name="T169" fmla="*/ 0 h 292"/>
                <a:gd name="T170" fmla="*/ 662 w 662"/>
                <a:gd name="T171" fmla="*/ 292 h 2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2" h="292">
                  <a:moveTo>
                    <a:pt x="331" y="0"/>
                  </a:moveTo>
                  <a:lnTo>
                    <a:pt x="297" y="0"/>
                  </a:lnTo>
                  <a:lnTo>
                    <a:pt x="264" y="3"/>
                  </a:lnTo>
                  <a:lnTo>
                    <a:pt x="232" y="6"/>
                  </a:lnTo>
                  <a:lnTo>
                    <a:pt x="203" y="11"/>
                  </a:lnTo>
                  <a:lnTo>
                    <a:pt x="187" y="14"/>
                  </a:lnTo>
                  <a:lnTo>
                    <a:pt x="174" y="17"/>
                  </a:lnTo>
                  <a:lnTo>
                    <a:pt x="159" y="20"/>
                  </a:lnTo>
                  <a:lnTo>
                    <a:pt x="146" y="25"/>
                  </a:lnTo>
                  <a:lnTo>
                    <a:pt x="132" y="29"/>
                  </a:lnTo>
                  <a:lnTo>
                    <a:pt x="121" y="33"/>
                  </a:lnTo>
                  <a:lnTo>
                    <a:pt x="108" y="38"/>
                  </a:lnTo>
                  <a:lnTo>
                    <a:pt x="97" y="43"/>
                  </a:lnTo>
                  <a:lnTo>
                    <a:pt x="85" y="48"/>
                  </a:lnTo>
                  <a:lnTo>
                    <a:pt x="76" y="53"/>
                  </a:lnTo>
                  <a:lnTo>
                    <a:pt x="66" y="59"/>
                  </a:lnTo>
                  <a:lnTo>
                    <a:pt x="57" y="64"/>
                  </a:lnTo>
                  <a:lnTo>
                    <a:pt x="47" y="70"/>
                  </a:lnTo>
                  <a:lnTo>
                    <a:pt x="39" y="77"/>
                  </a:lnTo>
                  <a:lnTo>
                    <a:pt x="33" y="83"/>
                  </a:lnTo>
                  <a:lnTo>
                    <a:pt x="26" y="90"/>
                  </a:lnTo>
                  <a:lnTo>
                    <a:pt x="20" y="96"/>
                  </a:lnTo>
                  <a:lnTo>
                    <a:pt x="15" y="102"/>
                  </a:lnTo>
                  <a:lnTo>
                    <a:pt x="10" y="109"/>
                  </a:lnTo>
                  <a:lnTo>
                    <a:pt x="7" y="117"/>
                  </a:lnTo>
                  <a:lnTo>
                    <a:pt x="4" y="123"/>
                  </a:lnTo>
                  <a:lnTo>
                    <a:pt x="2" y="131"/>
                  </a:lnTo>
                  <a:lnTo>
                    <a:pt x="0" y="138"/>
                  </a:lnTo>
                  <a:lnTo>
                    <a:pt x="0" y="146"/>
                  </a:lnTo>
                  <a:lnTo>
                    <a:pt x="0" y="154"/>
                  </a:lnTo>
                  <a:lnTo>
                    <a:pt x="2" y="160"/>
                  </a:lnTo>
                  <a:lnTo>
                    <a:pt x="4" y="168"/>
                  </a:lnTo>
                  <a:lnTo>
                    <a:pt x="7" y="175"/>
                  </a:lnTo>
                  <a:lnTo>
                    <a:pt x="10" y="183"/>
                  </a:lnTo>
                  <a:lnTo>
                    <a:pt x="15" y="189"/>
                  </a:lnTo>
                  <a:lnTo>
                    <a:pt x="20" y="196"/>
                  </a:lnTo>
                  <a:lnTo>
                    <a:pt x="26" y="204"/>
                  </a:lnTo>
                  <a:lnTo>
                    <a:pt x="33" y="210"/>
                  </a:lnTo>
                  <a:lnTo>
                    <a:pt x="39" y="217"/>
                  </a:lnTo>
                  <a:lnTo>
                    <a:pt x="47" y="221"/>
                  </a:lnTo>
                  <a:lnTo>
                    <a:pt x="57" y="228"/>
                  </a:lnTo>
                  <a:lnTo>
                    <a:pt x="66" y="234"/>
                  </a:lnTo>
                  <a:lnTo>
                    <a:pt x="76" y="239"/>
                  </a:lnTo>
                  <a:lnTo>
                    <a:pt x="85" y="244"/>
                  </a:lnTo>
                  <a:lnTo>
                    <a:pt x="97" y="250"/>
                  </a:lnTo>
                  <a:lnTo>
                    <a:pt x="108" y="255"/>
                  </a:lnTo>
                  <a:lnTo>
                    <a:pt x="121" y="258"/>
                  </a:lnTo>
                  <a:lnTo>
                    <a:pt x="132" y="263"/>
                  </a:lnTo>
                  <a:lnTo>
                    <a:pt x="146" y="268"/>
                  </a:lnTo>
                  <a:lnTo>
                    <a:pt x="159" y="271"/>
                  </a:lnTo>
                  <a:lnTo>
                    <a:pt x="174" y="274"/>
                  </a:lnTo>
                  <a:lnTo>
                    <a:pt x="187" y="278"/>
                  </a:lnTo>
                  <a:lnTo>
                    <a:pt x="203" y="281"/>
                  </a:lnTo>
                  <a:lnTo>
                    <a:pt x="232" y="286"/>
                  </a:lnTo>
                  <a:lnTo>
                    <a:pt x="264" y="289"/>
                  </a:lnTo>
                  <a:lnTo>
                    <a:pt x="297" y="292"/>
                  </a:lnTo>
                  <a:lnTo>
                    <a:pt x="331" y="292"/>
                  </a:lnTo>
                  <a:lnTo>
                    <a:pt x="365" y="292"/>
                  </a:lnTo>
                  <a:lnTo>
                    <a:pt x="397" y="289"/>
                  </a:lnTo>
                  <a:lnTo>
                    <a:pt x="429" y="286"/>
                  </a:lnTo>
                  <a:lnTo>
                    <a:pt x="459" y="281"/>
                  </a:lnTo>
                  <a:lnTo>
                    <a:pt x="474" y="278"/>
                  </a:lnTo>
                  <a:lnTo>
                    <a:pt x="488" y="274"/>
                  </a:lnTo>
                  <a:lnTo>
                    <a:pt x="503" y="271"/>
                  </a:lnTo>
                  <a:lnTo>
                    <a:pt x="516" y="268"/>
                  </a:lnTo>
                  <a:lnTo>
                    <a:pt x="528" y="263"/>
                  </a:lnTo>
                  <a:lnTo>
                    <a:pt x="541" y="258"/>
                  </a:lnTo>
                  <a:lnTo>
                    <a:pt x="553" y="255"/>
                  </a:lnTo>
                  <a:lnTo>
                    <a:pt x="565" y="250"/>
                  </a:lnTo>
                  <a:lnTo>
                    <a:pt x="575" y="244"/>
                  </a:lnTo>
                  <a:lnTo>
                    <a:pt x="586" y="239"/>
                  </a:lnTo>
                  <a:lnTo>
                    <a:pt x="596" y="234"/>
                  </a:lnTo>
                  <a:lnTo>
                    <a:pt x="605" y="228"/>
                  </a:lnTo>
                  <a:lnTo>
                    <a:pt x="614" y="221"/>
                  </a:lnTo>
                  <a:lnTo>
                    <a:pt x="622" y="217"/>
                  </a:lnTo>
                  <a:lnTo>
                    <a:pt x="630" y="210"/>
                  </a:lnTo>
                  <a:lnTo>
                    <a:pt x="636" y="204"/>
                  </a:lnTo>
                  <a:lnTo>
                    <a:pt x="642" y="196"/>
                  </a:lnTo>
                  <a:lnTo>
                    <a:pt x="647" y="189"/>
                  </a:lnTo>
                  <a:lnTo>
                    <a:pt x="652" y="183"/>
                  </a:lnTo>
                  <a:lnTo>
                    <a:pt x="655" y="175"/>
                  </a:lnTo>
                  <a:lnTo>
                    <a:pt x="658" y="168"/>
                  </a:lnTo>
                  <a:lnTo>
                    <a:pt x="660" y="160"/>
                  </a:lnTo>
                  <a:lnTo>
                    <a:pt x="662" y="154"/>
                  </a:lnTo>
                  <a:lnTo>
                    <a:pt x="662" y="146"/>
                  </a:lnTo>
                  <a:lnTo>
                    <a:pt x="662" y="138"/>
                  </a:lnTo>
                  <a:lnTo>
                    <a:pt x="660" y="131"/>
                  </a:lnTo>
                  <a:lnTo>
                    <a:pt x="658" y="123"/>
                  </a:lnTo>
                  <a:lnTo>
                    <a:pt x="655" y="117"/>
                  </a:lnTo>
                  <a:lnTo>
                    <a:pt x="652" y="109"/>
                  </a:lnTo>
                  <a:lnTo>
                    <a:pt x="647" y="102"/>
                  </a:lnTo>
                  <a:lnTo>
                    <a:pt x="642" y="96"/>
                  </a:lnTo>
                  <a:lnTo>
                    <a:pt x="636" y="90"/>
                  </a:lnTo>
                  <a:lnTo>
                    <a:pt x="630" y="83"/>
                  </a:lnTo>
                  <a:lnTo>
                    <a:pt x="622" y="77"/>
                  </a:lnTo>
                  <a:lnTo>
                    <a:pt x="614" y="70"/>
                  </a:lnTo>
                  <a:lnTo>
                    <a:pt x="605" y="64"/>
                  </a:lnTo>
                  <a:lnTo>
                    <a:pt x="596" y="59"/>
                  </a:lnTo>
                  <a:lnTo>
                    <a:pt x="586" y="53"/>
                  </a:lnTo>
                  <a:lnTo>
                    <a:pt x="575" y="48"/>
                  </a:lnTo>
                  <a:lnTo>
                    <a:pt x="565" y="43"/>
                  </a:lnTo>
                  <a:lnTo>
                    <a:pt x="553" y="38"/>
                  </a:lnTo>
                  <a:lnTo>
                    <a:pt x="541" y="33"/>
                  </a:lnTo>
                  <a:lnTo>
                    <a:pt x="528" y="29"/>
                  </a:lnTo>
                  <a:lnTo>
                    <a:pt x="516" y="25"/>
                  </a:lnTo>
                  <a:lnTo>
                    <a:pt x="503" y="20"/>
                  </a:lnTo>
                  <a:lnTo>
                    <a:pt x="488" y="17"/>
                  </a:lnTo>
                  <a:lnTo>
                    <a:pt x="474" y="14"/>
                  </a:lnTo>
                  <a:lnTo>
                    <a:pt x="459" y="11"/>
                  </a:lnTo>
                  <a:lnTo>
                    <a:pt x="429" y="6"/>
                  </a:lnTo>
                  <a:lnTo>
                    <a:pt x="397" y="3"/>
                  </a:lnTo>
                  <a:lnTo>
                    <a:pt x="365" y="0"/>
                  </a:lnTo>
                  <a:lnTo>
                    <a:pt x="331" y="0"/>
                  </a:lnTo>
                  <a:close/>
                </a:path>
              </a:pathLst>
            </a:custGeom>
            <a:solidFill>
              <a:srgbClr val="FFFFFF"/>
            </a:solidFill>
            <a:ln w="9525">
              <a:noFill/>
              <a:round/>
              <a:headEnd/>
              <a:tailEnd/>
            </a:ln>
          </p:spPr>
          <p:txBody>
            <a:bodyPr/>
            <a:lstStyle/>
            <a:p>
              <a:endParaRPr lang="en-US"/>
            </a:p>
          </p:txBody>
        </p:sp>
        <p:sp>
          <p:nvSpPr>
            <p:cNvPr id="297021" name="Freeform 61"/>
            <p:cNvSpPr>
              <a:spLocks/>
            </p:cNvSpPr>
            <p:nvPr/>
          </p:nvSpPr>
          <p:spPr bwMode="auto">
            <a:xfrm>
              <a:off x="4578" y="1201"/>
              <a:ext cx="315" cy="146"/>
            </a:xfrm>
            <a:custGeom>
              <a:avLst/>
              <a:gdLst>
                <a:gd name="T0" fmla="*/ 67 w 662"/>
                <a:gd name="T1" fmla="*/ 0 h 292"/>
                <a:gd name="T2" fmla="*/ 52 w 662"/>
                <a:gd name="T3" fmla="*/ 1 h 292"/>
                <a:gd name="T4" fmla="*/ 42 w 662"/>
                <a:gd name="T5" fmla="*/ 3 h 292"/>
                <a:gd name="T6" fmla="*/ 36 w 662"/>
                <a:gd name="T7" fmla="*/ 5 h 292"/>
                <a:gd name="T8" fmla="*/ 30 w 662"/>
                <a:gd name="T9" fmla="*/ 7 h 292"/>
                <a:gd name="T10" fmla="*/ 24 w 662"/>
                <a:gd name="T11" fmla="*/ 9 h 292"/>
                <a:gd name="T12" fmla="*/ 19 w 662"/>
                <a:gd name="T13" fmla="*/ 12 h 292"/>
                <a:gd name="T14" fmla="*/ 15 w 662"/>
                <a:gd name="T15" fmla="*/ 15 h 292"/>
                <a:gd name="T16" fmla="*/ 10 w 662"/>
                <a:gd name="T17" fmla="*/ 18 h 292"/>
                <a:gd name="T18" fmla="*/ 8 w 662"/>
                <a:gd name="T19" fmla="*/ 21 h 292"/>
                <a:gd name="T20" fmla="*/ 5 w 662"/>
                <a:gd name="T21" fmla="*/ 24 h 292"/>
                <a:gd name="T22" fmla="*/ 2 w 662"/>
                <a:gd name="T23" fmla="*/ 27 h 292"/>
                <a:gd name="T24" fmla="*/ 1 w 662"/>
                <a:gd name="T25" fmla="*/ 31 h 292"/>
                <a:gd name="T26" fmla="*/ 0 w 662"/>
                <a:gd name="T27" fmla="*/ 35 h 292"/>
                <a:gd name="T28" fmla="*/ 0 w 662"/>
                <a:gd name="T29" fmla="*/ 38 h 292"/>
                <a:gd name="T30" fmla="*/ 1 w 662"/>
                <a:gd name="T31" fmla="*/ 42 h 292"/>
                <a:gd name="T32" fmla="*/ 2 w 662"/>
                <a:gd name="T33" fmla="*/ 46 h 292"/>
                <a:gd name="T34" fmla="*/ 5 w 662"/>
                <a:gd name="T35" fmla="*/ 49 h 292"/>
                <a:gd name="T36" fmla="*/ 8 w 662"/>
                <a:gd name="T37" fmla="*/ 52 h 292"/>
                <a:gd name="T38" fmla="*/ 10 w 662"/>
                <a:gd name="T39" fmla="*/ 55 h 292"/>
                <a:gd name="T40" fmla="*/ 15 w 662"/>
                <a:gd name="T41" fmla="*/ 58 h 292"/>
                <a:gd name="T42" fmla="*/ 19 w 662"/>
                <a:gd name="T43" fmla="*/ 61 h 292"/>
                <a:gd name="T44" fmla="*/ 24 w 662"/>
                <a:gd name="T45" fmla="*/ 64 h 292"/>
                <a:gd name="T46" fmla="*/ 30 w 662"/>
                <a:gd name="T47" fmla="*/ 66 h 292"/>
                <a:gd name="T48" fmla="*/ 36 w 662"/>
                <a:gd name="T49" fmla="*/ 68 h 292"/>
                <a:gd name="T50" fmla="*/ 42 w 662"/>
                <a:gd name="T51" fmla="*/ 70 h 292"/>
                <a:gd name="T52" fmla="*/ 52 w 662"/>
                <a:gd name="T53" fmla="*/ 72 h 292"/>
                <a:gd name="T54" fmla="*/ 67 w 662"/>
                <a:gd name="T55" fmla="*/ 73 h 292"/>
                <a:gd name="T56" fmla="*/ 83 w 662"/>
                <a:gd name="T57" fmla="*/ 73 h 292"/>
                <a:gd name="T58" fmla="*/ 97 w 662"/>
                <a:gd name="T59" fmla="*/ 72 h 292"/>
                <a:gd name="T60" fmla="*/ 108 w 662"/>
                <a:gd name="T61" fmla="*/ 70 h 292"/>
                <a:gd name="T62" fmla="*/ 114 w 662"/>
                <a:gd name="T63" fmla="*/ 68 h 292"/>
                <a:gd name="T64" fmla="*/ 119 w 662"/>
                <a:gd name="T65" fmla="*/ 66 h 292"/>
                <a:gd name="T66" fmla="*/ 125 w 662"/>
                <a:gd name="T67" fmla="*/ 64 h 292"/>
                <a:gd name="T68" fmla="*/ 130 w 662"/>
                <a:gd name="T69" fmla="*/ 61 h 292"/>
                <a:gd name="T70" fmla="*/ 135 w 662"/>
                <a:gd name="T71" fmla="*/ 58 h 292"/>
                <a:gd name="T72" fmla="*/ 139 w 662"/>
                <a:gd name="T73" fmla="*/ 55 h 292"/>
                <a:gd name="T74" fmla="*/ 143 w 662"/>
                <a:gd name="T75" fmla="*/ 52 h 292"/>
                <a:gd name="T76" fmla="*/ 145 w 662"/>
                <a:gd name="T77" fmla="*/ 49 h 292"/>
                <a:gd name="T78" fmla="*/ 148 w 662"/>
                <a:gd name="T79" fmla="*/ 46 h 292"/>
                <a:gd name="T80" fmla="*/ 149 w 662"/>
                <a:gd name="T81" fmla="*/ 42 h 292"/>
                <a:gd name="T82" fmla="*/ 150 w 662"/>
                <a:gd name="T83" fmla="*/ 38 h 292"/>
                <a:gd name="T84" fmla="*/ 150 w 662"/>
                <a:gd name="T85" fmla="*/ 35 h 292"/>
                <a:gd name="T86" fmla="*/ 149 w 662"/>
                <a:gd name="T87" fmla="*/ 31 h 292"/>
                <a:gd name="T88" fmla="*/ 148 w 662"/>
                <a:gd name="T89" fmla="*/ 27 h 292"/>
                <a:gd name="T90" fmla="*/ 145 w 662"/>
                <a:gd name="T91" fmla="*/ 24 h 292"/>
                <a:gd name="T92" fmla="*/ 143 w 662"/>
                <a:gd name="T93" fmla="*/ 21 h 292"/>
                <a:gd name="T94" fmla="*/ 139 w 662"/>
                <a:gd name="T95" fmla="*/ 18 h 292"/>
                <a:gd name="T96" fmla="*/ 135 w 662"/>
                <a:gd name="T97" fmla="*/ 15 h 292"/>
                <a:gd name="T98" fmla="*/ 130 w 662"/>
                <a:gd name="T99" fmla="*/ 12 h 292"/>
                <a:gd name="T100" fmla="*/ 125 w 662"/>
                <a:gd name="T101" fmla="*/ 9 h 292"/>
                <a:gd name="T102" fmla="*/ 119 w 662"/>
                <a:gd name="T103" fmla="*/ 7 h 292"/>
                <a:gd name="T104" fmla="*/ 114 w 662"/>
                <a:gd name="T105" fmla="*/ 5 h 292"/>
                <a:gd name="T106" fmla="*/ 108 w 662"/>
                <a:gd name="T107" fmla="*/ 3 h 292"/>
                <a:gd name="T108" fmla="*/ 97 w 662"/>
                <a:gd name="T109" fmla="*/ 1 h 292"/>
                <a:gd name="T110" fmla="*/ 83 w 662"/>
                <a:gd name="T111" fmla="*/ 0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2"/>
                <a:gd name="T169" fmla="*/ 0 h 292"/>
                <a:gd name="T170" fmla="*/ 662 w 662"/>
                <a:gd name="T171" fmla="*/ 292 h 2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2" h="292">
                  <a:moveTo>
                    <a:pt x="331" y="0"/>
                  </a:moveTo>
                  <a:lnTo>
                    <a:pt x="297" y="0"/>
                  </a:lnTo>
                  <a:lnTo>
                    <a:pt x="264" y="3"/>
                  </a:lnTo>
                  <a:lnTo>
                    <a:pt x="232" y="6"/>
                  </a:lnTo>
                  <a:lnTo>
                    <a:pt x="203" y="11"/>
                  </a:lnTo>
                  <a:lnTo>
                    <a:pt x="187" y="14"/>
                  </a:lnTo>
                  <a:lnTo>
                    <a:pt x="174" y="17"/>
                  </a:lnTo>
                  <a:lnTo>
                    <a:pt x="159" y="20"/>
                  </a:lnTo>
                  <a:lnTo>
                    <a:pt x="146" y="25"/>
                  </a:lnTo>
                  <a:lnTo>
                    <a:pt x="132" y="29"/>
                  </a:lnTo>
                  <a:lnTo>
                    <a:pt x="121" y="33"/>
                  </a:lnTo>
                  <a:lnTo>
                    <a:pt x="108" y="38"/>
                  </a:lnTo>
                  <a:lnTo>
                    <a:pt x="97" y="43"/>
                  </a:lnTo>
                  <a:lnTo>
                    <a:pt x="85" y="48"/>
                  </a:lnTo>
                  <a:lnTo>
                    <a:pt x="76" y="53"/>
                  </a:lnTo>
                  <a:lnTo>
                    <a:pt x="66" y="59"/>
                  </a:lnTo>
                  <a:lnTo>
                    <a:pt x="57" y="64"/>
                  </a:lnTo>
                  <a:lnTo>
                    <a:pt x="47" y="70"/>
                  </a:lnTo>
                  <a:lnTo>
                    <a:pt x="39" y="77"/>
                  </a:lnTo>
                  <a:lnTo>
                    <a:pt x="33" y="83"/>
                  </a:lnTo>
                  <a:lnTo>
                    <a:pt x="26" y="90"/>
                  </a:lnTo>
                  <a:lnTo>
                    <a:pt x="20" y="96"/>
                  </a:lnTo>
                  <a:lnTo>
                    <a:pt x="15" y="102"/>
                  </a:lnTo>
                  <a:lnTo>
                    <a:pt x="10" y="109"/>
                  </a:lnTo>
                  <a:lnTo>
                    <a:pt x="7" y="117"/>
                  </a:lnTo>
                  <a:lnTo>
                    <a:pt x="4" y="123"/>
                  </a:lnTo>
                  <a:lnTo>
                    <a:pt x="2" y="131"/>
                  </a:lnTo>
                  <a:lnTo>
                    <a:pt x="0" y="138"/>
                  </a:lnTo>
                  <a:lnTo>
                    <a:pt x="0" y="146"/>
                  </a:lnTo>
                  <a:lnTo>
                    <a:pt x="0" y="154"/>
                  </a:lnTo>
                  <a:lnTo>
                    <a:pt x="2" y="160"/>
                  </a:lnTo>
                  <a:lnTo>
                    <a:pt x="4" y="168"/>
                  </a:lnTo>
                  <a:lnTo>
                    <a:pt x="7" y="175"/>
                  </a:lnTo>
                  <a:lnTo>
                    <a:pt x="10" y="183"/>
                  </a:lnTo>
                  <a:lnTo>
                    <a:pt x="15" y="189"/>
                  </a:lnTo>
                  <a:lnTo>
                    <a:pt x="20" y="196"/>
                  </a:lnTo>
                  <a:lnTo>
                    <a:pt x="26" y="204"/>
                  </a:lnTo>
                  <a:lnTo>
                    <a:pt x="33" y="210"/>
                  </a:lnTo>
                  <a:lnTo>
                    <a:pt x="39" y="217"/>
                  </a:lnTo>
                  <a:lnTo>
                    <a:pt x="47" y="221"/>
                  </a:lnTo>
                  <a:lnTo>
                    <a:pt x="57" y="228"/>
                  </a:lnTo>
                  <a:lnTo>
                    <a:pt x="66" y="234"/>
                  </a:lnTo>
                  <a:lnTo>
                    <a:pt x="76" y="239"/>
                  </a:lnTo>
                  <a:lnTo>
                    <a:pt x="85" y="244"/>
                  </a:lnTo>
                  <a:lnTo>
                    <a:pt x="97" y="250"/>
                  </a:lnTo>
                  <a:lnTo>
                    <a:pt x="108" y="255"/>
                  </a:lnTo>
                  <a:lnTo>
                    <a:pt x="121" y="258"/>
                  </a:lnTo>
                  <a:lnTo>
                    <a:pt x="132" y="263"/>
                  </a:lnTo>
                  <a:lnTo>
                    <a:pt x="146" y="268"/>
                  </a:lnTo>
                  <a:lnTo>
                    <a:pt x="159" y="271"/>
                  </a:lnTo>
                  <a:lnTo>
                    <a:pt x="174" y="274"/>
                  </a:lnTo>
                  <a:lnTo>
                    <a:pt x="187" y="278"/>
                  </a:lnTo>
                  <a:lnTo>
                    <a:pt x="203" y="281"/>
                  </a:lnTo>
                  <a:lnTo>
                    <a:pt x="232" y="286"/>
                  </a:lnTo>
                  <a:lnTo>
                    <a:pt x="264" y="289"/>
                  </a:lnTo>
                  <a:lnTo>
                    <a:pt x="297" y="292"/>
                  </a:lnTo>
                  <a:lnTo>
                    <a:pt x="331" y="292"/>
                  </a:lnTo>
                  <a:lnTo>
                    <a:pt x="365" y="292"/>
                  </a:lnTo>
                  <a:lnTo>
                    <a:pt x="397" y="289"/>
                  </a:lnTo>
                  <a:lnTo>
                    <a:pt x="429" y="286"/>
                  </a:lnTo>
                  <a:lnTo>
                    <a:pt x="459" y="281"/>
                  </a:lnTo>
                  <a:lnTo>
                    <a:pt x="474" y="278"/>
                  </a:lnTo>
                  <a:lnTo>
                    <a:pt x="488" y="274"/>
                  </a:lnTo>
                  <a:lnTo>
                    <a:pt x="503" y="271"/>
                  </a:lnTo>
                  <a:lnTo>
                    <a:pt x="516" y="268"/>
                  </a:lnTo>
                  <a:lnTo>
                    <a:pt x="528" y="263"/>
                  </a:lnTo>
                  <a:lnTo>
                    <a:pt x="541" y="258"/>
                  </a:lnTo>
                  <a:lnTo>
                    <a:pt x="553" y="255"/>
                  </a:lnTo>
                  <a:lnTo>
                    <a:pt x="565" y="250"/>
                  </a:lnTo>
                  <a:lnTo>
                    <a:pt x="575" y="244"/>
                  </a:lnTo>
                  <a:lnTo>
                    <a:pt x="586" y="239"/>
                  </a:lnTo>
                  <a:lnTo>
                    <a:pt x="596" y="234"/>
                  </a:lnTo>
                  <a:lnTo>
                    <a:pt x="605" y="228"/>
                  </a:lnTo>
                  <a:lnTo>
                    <a:pt x="614" y="221"/>
                  </a:lnTo>
                  <a:lnTo>
                    <a:pt x="622" y="217"/>
                  </a:lnTo>
                  <a:lnTo>
                    <a:pt x="630" y="210"/>
                  </a:lnTo>
                  <a:lnTo>
                    <a:pt x="636" y="204"/>
                  </a:lnTo>
                  <a:lnTo>
                    <a:pt x="642" y="196"/>
                  </a:lnTo>
                  <a:lnTo>
                    <a:pt x="647" y="189"/>
                  </a:lnTo>
                  <a:lnTo>
                    <a:pt x="652" y="183"/>
                  </a:lnTo>
                  <a:lnTo>
                    <a:pt x="655" y="175"/>
                  </a:lnTo>
                  <a:lnTo>
                    <a:pt x="658" y="168"/>
                  </a:lnTo>
                  <a:lnTo>
                    <a:pt x="660" y="160"/>
                  </a:lnTo>
                  <a:lnTo>
                    <a:pt x="662" y="154"/>
                  </a:lnTo>
                  <a:lnTo>
                    <a:pt x="662" y="146"/>
                  </a:lnTo>
                  <a:lnTo>
                    <a:pt x="662" y="138"/>
                  </a:lnTo>
                  <a:lnTo>
                    <a:pt x="660" y="131"/>
                  </a:lnTo>
                  <a:lnTo>
                    <a:pt x="658" y="123"/>
                  </a:lnTo>
                  <a:lnTo>
                    <a:pt x="655" y="117"/>
                  </a:lnTo>
                  <a:lnTo>
                    <a:pt x="652" y="109"/>
                  </a:lnTo>
                  <a:lnTo>
                    <a:pt x="647" y="102"/>
                  </a:lnTo>
                  <a:lnTo>
                    <a:pt x="642" y="96"/>
                  </a:lnTo>
                  <a:lnTo>
                    <a:pt x="636" y="90"/>
                  </a:lnTo>
                  <a:lnTo>
                    <a:pt x="630" y="83"/>
                  </a:lnTo>
                  <a:lnTo>
                    <a:pt x="622" y="77"/>
                  </a:lnTo>
                  <a:lnTo>
                    <a:pt x="614" y="70"/>
                  </a:lnTo>
                  <a:lnTo>
                    <a:pt x="605" y="64"/>
                  </a:lnTo>
                  <a:lnTo>
                    <a:pt x="596" y="59"/>
                  </a:lnTo>
                  <a:lnTo>
                    <a:pt x="586" y="53"/>
                  </a:lnTo>
                  <a:lnTo>
                    <a:pt x="575" y="48"/>
                  </a:lnTo>
                  <a:lnTo>
                    <a:pt x="565" y="43"/>
                  </a:lnTo>
                  <a:lnTo>
                    <a:pt x="553" y="38"/>
                  </a:lnTo>
                  <a:lnTo>
                    <a:pt x="541" y="33"/>
                  </a:lnTo>
                  <a:lnTo>
                    <a:pt x="528" y="29"/>
                  </a:lnTo>
                  <a:lnTo>
                    <a:pt x="516" y="25"/>
                  </a:lnTo>
                  <a:lnTo>
                    <a:pt x="503" y="20"/>
                  </a:lnTo>
                  <a:lnTo>
                    <a:pt x="488" y="17"/>
                  </a:lnTo>
                  <a:lnTo>
                    <a:pt x="474" y="14"/>
                  </a:lnTo>
                  <a:lnTo>
                    <a:pt x="459" y="11"/>
                  </a:lnTo>
                  <a:lnTo>
                    <a:pt x="429" y="6"/>
                  </a:lnTo>
                  <a:lnTo>
                    <a:pt x="397" y="3"/>
                  </a:lnTo>
                  <a:lnTo>
                    <a:pt x="365" y="0"/>
                  </a:lnTo>
                  <a:lnTo>
                    <a:pt x="331" y="0"/>
                  </a:lnTo>
                </a:path>
              </a:pathLst>
            </a:custGeom>
            <a:noFill/>
            <a:ln w="9525">
              <a:solidFill>
                <a:srgbClr val="4F177F"/>
              </a:solidFill>
              <a:round/>
              <a:headEnd/>
              <a:tailEnd/>
            </a:ln>
          </p:spPr>
          <p:txBody>
            <a:bodyPr/>
            <a:lstStyle/>
            <a:p>
              <a:endParaRPr lang="en-US"/>
            </a:p>
          </p:txBody>
        </p:sp>
        <p:sp>
          <p:nvSpPr>
            <p:cNvPr id="297022" name="Rectangle 62"/>
            <p:cNvSpPr>
              <a:spLocks noChangeArrowheads="1"/>
            </p:cNvSpPr>
            <p:nvPr/>
          </p:nvSpPr>
          <p:spPr bwMode="auto">
            <a:xfrm>
              <a:off x="4642" y="1219"/>
              <a:ext cx="167"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IWF</a:t>
              </a:r>
              <a:endParaRPr lang="en-GB" sz="1800">
                <a:latin typeface="Calibri" pitchFamily="34" charset="0"/>
              </a:endParaRPr>
            </a:p>
          </p:txBody>
        </p:sp>
        <p:sp>
          <p:nvSpPr>
            <p:cNvPr id="297023" name="Line 63"/>
            <p:cNvSpPr>
              <a:spLocks noChangeShapeType="1"/>
            </p:cNvSpPr>
            <p:nvPr/>
          </p:nvSpPr>
          <p:spPr bwMode="auto">
            <a:xfrm flipV="1">
              <a:off x="4555" y="1311"/>
              <a:ext cx="58" cy="142"/>
            </a:xfrm>
            <a:prstGeom prst="line">
              <a:avLst/>
            </a:prstGeom>
            <a:noFill/>
            <a:ln w="9525">
              <a:solidFill>
                <a:srgbClr val="4F177F"/>
              </a:solidFill>
              <a:round/>
              <a:headEnd/>
              <a:tailEnd/>
            </a:ln>
          </p:spPr>
          <p:txBody>
            <a:bodyPr/>
            <a:lstStyle/>
            <a:p>
              <a:endParaRPr lang="en-US"/>
            </a:p>
          </p:txBody>
        </p:sp>
        <p:sp>
          <p:nvSpPr>
            <p:cNvPr id="297024" name="Rectangle 64"/>
            <p:cNvSpPr>
              <a:spLocks noChangeArrowheads="1"/>
            </p:cNvSpPr>
            <p:nvPr/>
          </p:nvSpPr>
          <p:spPr bwMode="auto">
            <a:xfrm>
              <a:off x="229" y="1434"/>
              <a:ext cx="734" cy="250"/>
            </a:xfrm>
            <a:prstGeom prst="rect">
              <a:avLst/>
            </a:prstGeom>
            <a:noFill/>
            <a:ln w="9525">
              <a:noFill/>
              <a:miter lim="800000"/>
              <a:headEnd/>
              <a:tailEnd/>
            </a:ln>
          </p:spPr>
          <p:txBody>
            <a:bodyPr wrap="none" lIns="0" tIns="0" rIns="0" bIns="0">
              <a:spAutoFit/>
            </a:bodyPr>
            <a:lstStyle/>
            <a:p>
              <a:r>
                <a:rPr lang="en-GB" sz="1300" b="1">
                  <a:solidFill>
                    <a:srgbClr val="4F177F"/>
                  </a:solidFill>
                  <a:latin typeface="Bienvenue Demi TT"/>
                </a:rPr>
                <a:t>PSTN </a:t>
              </a:r>
            </a:p>
            <a:p>
              <a:r>
                <a:rPr lang="en-GB" sz="1300" b="1">
                  <a:solidFill>
                    <a:srgbClr val="4F177F"/>
                  </a:solidFill>
                  <a:latin typeface="Bienvenue Demi TT"/>
                </a:rPr>
                <a:t>Emulation (R2)</a:t>
              </a:r>
              <a:endParaRPr lang="en-GB" sz="1600" b="1">
                <a:latin typeface="Calibri" pitchFamily="34" charset="0"/>
              </a:endParaRPr>
            </a:p>
          </p:txBody>
        </p:sp>
        <p:sp>
          <p:nvSpPr>
            <p:cNvPr id="297025" name="Rectangle 65"/>
            <p:cNvSpPr>
              <a:spLocks noChangeArrowheads="1"/>
            </p:cNvSpPr>
            <p:nvPr/>
          </p:nvSpPr>
          <p:spPr bwMode="auto">
            <a:xfrm>
              <a:off x="1921" y="1976"/>
              <a:ext cx="124"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Mw</a:t>
              </a:r>
              <a:endParaRPr lang="en-GB" sz="1800">
                <a:latin typeface="Calibri" pitchFamily="34" charset="0"/>
              </a:endParaRPr>
            </a:p>
          </p:txBody>
        </p:sp>
        <p:sp>
          <p:nvSpPr>
            <p:cNvPr id="297026" name="Rectangle 66"/>
            <p:cNvSpPr>
              <a:spLocks noChangeArrowheads="1"/>
            </p:cNvSpPr>
            <p:nvPr/>
          </p:nvSpPr>
          <p:spPr bwMode="auto">
            <a:xfrm>
              <a:off x="3008" y="1546"/>
              <a:ext cx="409"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Mw/Mk/Mm</a:t>
              </a:r>
              <a:endParaRPr lang="en-GB" sz="1800">
                <a:latin typeface="Calibri" pitchFamily="34" charset="0"/>
              </a:endParaRPr>
            </a:p>
          </p:txBody>
        </p:sp>
        <p:sp>
          <p:nvSpPr>
            <p:cNvPr id="297027" name="Rectangle 67"/>
            <p:cNvSpPr>
              <a:spLocks noChangeArrowheads="1"/>
            </p:cNvSpPr>
            <p:nvPr/>
          </p:nvSpPr>
          <p:spPr bwMode="auto">
            <a:xfrm>
              <a:off x="2429" y="2090"/>
              <a:ext cx="93"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Mr</a:t>
              </a:r>
              <a:endParaRPr lang="en-GB" sz="1800">
                <a:latin typeface="Calibri" pitchFamily="34" charset="0"/>
              </a:endParaRPr>
            </a:p>
          </p:txBody>
        </p:sp>
        <p:sp>
          <p:nvSpPr>
            <p:cNvPr id="297028" name="Rectangle 68"/>
            <p:cNvSpPr>
              <a:spLocks noChangeArrowheads="1"/>
            </p:cNvSpPr>
            <p:nvPr/>
          </p:nvSpPr>
          <p:spPr bwMode="auto">
            <a:xfrm>
              <a:off x="3008" y="2243"/>
              <a:ext cx="111"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Mg</a:t>
              </a:r>
              <a:endParaRPr lang="en-GB" sz="1800">
                <a:latin typeface="Calibri" pitchFamily="34" charset="0"/>
              </a:endParaRPr>
            </a:p>
          </p:txBody>
        </p:sp>
        <p:sp>
          <p:nvSpPr>
            <p:cNvPr id="297029" name="Rectangle 69"/>
            <p:cNvSpPr>
              <a:spLocks noChangeArrowheads="1"/>
            </p:cNvSpPr>
            <p:nvPr/>
          </p:nvSpPr>
          <p:spPr bwMode="auto">
            <a:xfrm>
              <a:off x="3298" y="2090"/>
              <a:ext cx="84"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Mj</a:t>
              </a:r>
              <a:endParaRPr lang="en-GB" sz="1800">
                <a:latin typeface="Calibri" pitchFamily="34" charset="0"/>
              </a:endParaRPr>
            </a:p>
          </p:txBody>
        </p:sp>
        <p:sp>
          <p:nvSpPr>
            <p:cNvPr id="297030" name="Rectangle 70"/>
            <p:cNvSpPr>
              <a:spLocks noChangeArrowheads="1"/>
            </p:cNvSpPr>
            <p:nvPr/>
          </p:nvSpPr>
          <p:spPr bwMode="auto">
            <a:xfrm>
              <a:off x="2646" y="1787"/>
              <a:ext cx="84"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Mi</a:t>
              </a:r>
              <a:endParaRPr lang="en-GB" sz="1800">
                <a:latin typeface="Calibri" pitchFamily="34" charset="0"/>
              </a:endParaRPr>
            </a:p>
          </p:txBody>
        </p:sp>
        <p:sp>
          <p:nvSpPr>
            <p:cNvPr id="297031" name="Rectangle 71"/>
            <p:cNvSpPr>
              <a:spLocks noChangeArrowheads="1"/>
            </p:cNvSpPr>
            <p:nvPr/>
          </p:nvSpPr>
          <p:spPr bwMode="auto">
            <a:xfrm>
              <a:off x="2812" y="2926"/>
              <a:ext cx="111"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Mp</a:t>
              </a:r>
              <a:endParaRPr lang="en-GB" sz="1800">
                <a:latin typeface="Calibri" pitchFamily="34" charset="0"/>
              </a:endParaRPr>
            </a:p>
          </p:txBody>
        </p:sp>
        <p:sp>
          <p:nvSpPr>
            <p:cNvPr id="297032" name="Rectangle 72"/>
            <p:cNvSpPr>
              <a:spLocks noChangeArrowheads="1"/>
            </p:cNvSpPr>
            <p:nvPr/>
          </p:nvSpPr>
          <p:spPr bwMode="auto">
            <a:xfrm>
              <a:off x="3678" y="2926"/>
              <a:ext cx="111"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Mn</a:t>
              </a:r>
              <a:endParaRPr lang="en-GB" sz="1800">
                <a:latin typeface="Calibri" pitchFamily="34" charset="0"/>
              </a:endParaRPr>
            </a:p>
          </p:txBody>
        </p:sp>
        <p:sp>
          <p:nvSpPr>
            <p:cNvPr id="297033" name="Rectangle 73"/>
            <p:cNvSpPr>
              <a:spLocks noChangeArrowheads="1"/>
            </p:cNvSpPr>
            <p:nvPr/>
          </p:nvSpPr>
          <p:spPr bwMode="auto">
            <a:xfrm>
              <a:off x="1149" y="2750"/>
              <a:ext cx="129"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Gm</a:t>
              </a:r>
              <a:endParaRPr lang="en-GB" sz="1800">
                <a:latin typeface="Calibri" pitchFamily="34" charset="0"/>
              </a:endParaRPr>
            </a:p>
          </p:txBody>
        </p:sp>
        <p:sp>
          <p:nvSpPr>
            <p:cNvPr id="297034" name="Rectangle 74"/>
            <p:cNvSpPr>
              <a:spLocks noChangeArrowheads="1"/>
            </p:cNvSpPr>
            <p:nvPr/>
          </p:nvSpPr>
          <p:spPr bwMode="auto">
            <a:xfrm>
              <a:off x="1742" y="2627"/>
              <a:ext cx="10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Gq</a:t>
              </a:r>
              <a:endParaRPr lang="en-GB" sz="1800">
                <a:latin typeface="Calibri" pitchFamily="34" charset="0"/>
              </a:endParaRPr>
            </a:p>
          </p:txBody>
        </p:sp>
        <p:sp>
          <p:nvSpPr>
            <p:cNvPr id="297035" name="Rectangle 75"/>
            <p:cNvSpPr>
              <a:spLocks noChangeArrowheads="1"/>
            </p:cNvSpPr>
            <p:nvPr/>
          </p:nvSpPr>
          <p:spPr bwMode="auto">
            <a:xfrm>
              <a:off x="1840" y="2627"/>
              <a:ext cx="15"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a:t>
              </a:r>
              <a:endParaRPr lang="en-GB" sz="1800">
                <a:latin typeface="Calibri" pitchFamily="34" charset="0"/>
              </a:endParaRPr>
            </a:p>
          </p:txBody>
        </p:sp>
        <p:sp>
          <p:nvSpPr>
            <p:cNvPr id="297036" name="Rectangle 76"/>
            <p:cNvSpPr>
              <a:spLocks noChangeArrowheads="1"/>
            </p:cNvSpPr>
            <p:nvPr/>
          </p:nvSpPr>
          <p:spPr bwMode="auto">
            <a:xfrm>
              <a:off x="2248" y="1089"/>
              <a:ext cx="133"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ISC</a:t>
              </a:r>
              <a:endParaRPr lang="en-GB" sz="1800">
                <a:latin typeface="Calibri" pitchFamily="34" charset="0"/>
              </a:endParaRPr>
            </a:p>
          </p:txBody>
        </p:sp>
        <p:sp>
          <p:nvSpPr>
            <p:cNvPr id="297037" name="Rectangle 77"/>
            <p:cNvSpPr>
              <a:spLocks noChangeArrowheads="1"/>
            </p:cNvSpPr>
            <p:nvPr/>
          </p:nvSpPr>
          <p:spPr bwMode="auto">
            <a:xfrm>
              <a:off x="1995" y="1218"/>
              <a:ext cx="98"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Cx</a:t>
              </a:r>
              <a:endParaRPr lang="en-GB" sz="1800">
                <a:latin typeface="Calibri" pitchFamily="34" charset="0"/>
              </a:endParaRPr>
            </a:p>
          </p:txBody>
        </p:sp>
        <p:sp>
          <p:nvSpPr>
            <p:cNvPr id="297038" name="Rectangle 78"/>
            <p:cNvSpPr>
              <a:spLocks noChangeArrowheads="1"/>
            </p:cNvSpPr>
            <p:nvPr/>
          </p:nvSpPr>
          <p:spPr bwMode="auto">
            <a:xfrm>
              <a:off x="2827" y="1242"/>
              <a:ext cx="98"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Dx</a:t>
              </a:r>
              <a:endParaRPr lang="en-GB" sz="1800">
                <a:latin typeface="Calibri" pitchFamily="34" charset="0"/>
              </a:endParaRPr>
            </a:p>
          </p:txBody>
        </p:sp>
        <p:sp>
          <p:nvSpPr>
            <p:cNvPr id="297039" name="Rectangle 79"/>
            <p:cNvSpPr>
              <a:spLocks noChangeArrowheads="1"/>
            </p:cNvSpPr>
            <p:nvPr/>
          </p:nvSpPr>
          <p:spPr bwMode="auto">
            <a:xfrm>
              <a:off x="2827" y="1089"/>
              <a:ext cx="102"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Dh</a:t>
              </a:r>
              <a:endParaRPr lang="en-GB" sz="1800">
                <a:latin typeface="Calibri" pitchFamily="34" charset="0"/>
              </a:endParaRPr>
            </a:p>
          </p:txBody>
        </p:sp>
        <p:sp>
          <p:nvSpPr>
            <p:cNvPr id="297040" name="Rectangle 80"/>
            <p:cNvSpPr>
              <a:spLocks noChangeArrowheads="1"/>
            </p:cNvSpPr>
            <p:nvPr/>
          </p:nvSpPr>
          <p:spPr bwMode="auto">
            <a:xfrm>
              <a:off x="1872" y="975"/>
              <a:ext cx="98"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Sh</a:t>
              </a:r>
              <a:endParaRPr lang="en-GB" sz="1800">
                <a:latin typeface="Calibri" pitchFamily="34" charset="0"/>
              </a:endParaRPr>
            </a:p>
          </p:txBody>
        </p:sp>
        <p:sp>
          <p:nvSpPr>
            <p:cNvPr id="297041" name="Rectangle 81"/>
            <p:cNvSpPr>
              <a:spLocks noChangeArrowheads="1"/>
            </p:cNvSpPr>
            <p:nvPr/>
          </p:nvSpPr>
          <p:spPr bwMode="auto">
            <a:xfrm>
              <a:off x="4818" y="1598"/>
              <a:ext cx="62"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Ic</a:t>
              </a:r>
              <a:endParaRPr lang="en-GB" sz="1800">
                <a:latin typeface="Calibri" pitchFamily="34" charset="0"/>
              </a:endParaRPr>
            </a:p>
          </p:txBody>
        </p:sp>
        <p:sp>
          <p:nvSpPr>
            <p:cNvPr id="297042" name="Rectangle 82"/>
            <p:cNvSpPr>
              <a:spLocks noChangeArrowheads="1"/>
            </p:cNvSpPr>
            <p:nvPr/>
          </p:nvSpPr>
          <p:spPr bwMode="auto">
            <a:xfrm>
              <a:off x="3406" y="444"/>
              <a:ext cx="68"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Calibri" pitchFamily="34" charset="0"/>
                </a:rPr>
                <a:t>Rf</a:t>
              </a:r>
              <a:endParaRPr lang="en-GB" sz="1800">
                <a:latin typeface="Calibri" pitchFamily="34" charset="0"/>
              </a:endParaRPr>
            </a:p>
          </p:txBody>
        </p:sp>
        <p:sp>
          <p:nvSpPr>
            <p:cNvPr id="297043" name="Rectangle 83"/>
            <p:cNvSpPr>
              <a:spLocks noChangeArrowheads="1"/>
            </p:cNvSpPr>
            <p:nvPr/>
          </p:nvSpPr>
          <p:spPr bwMode="auto">
            <a:xfrm>
              <a:off x="3484" y="444"/>
              <a:ext cx="11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Calibri" pitchFamily="34" charset="0"/>
                </a:rPr>
                <a:t>/Ro</a:t>
              </a:r>
              <a:endParaRPr lang="en-GB" sz="1800">
                <a:latin typeface="Calibri" pitchFamily="34" charset="0"/>
              </a:endParaRPr>
            </a:p>
          </p:txBody>
        </p:sp>
        <p:sp>
          <p:nvSpPr>
            <p:cNvPr id="297044" name="Rectangle 84"/>
            <p:cNvSpPr>
              <a:spLocks noChangeArrowheads="1"/>
            </p:cNvSpPr>
            <p:nvPr/>
          </p:nvSpPr>
          <p:spPr bwMode="auto">
            <a:xfrm>
              <a:off x="4058" y="976"/>
              <a:ext cx="80"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Rf</a:t>
              </a:r>
              <a:endParaRPr lang="en-GB" sz="1800">
                <a:latin typeface="Calibri" pitchFamily="34" charset="0"/>
              </a:endParaRPr>
            </a:p>
          </p:txBody>
        </p:sp>
        <p:sp>
          <p:nvSpPr>
            <p:cNvPr id="297045" name="Rectangle 85"/>
            <p:cNvSpPr>
              <a:spLocks noChangeArrowheads="1"/>
            </p:cNvSpPr>
            <p:nvPr/>
          </p:nvSpPr>
          <p:spPr bwMode="auto">
            <a:xfrm>
              <a:off x="4134" y="976"/>
              <a:ext cx="124"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/Ro</a:t>
              </a:r>
              <a:endParaRPr lang="en-GB" sz="1800">
                <a:latin typeface="Calibri" pitchFamily="34" charset="0"/>
              </a:endParaRPr>
            </a:p>
          </p:txBody>
        </p:sp>
        <p:sp>
          <p:nvSpPr>
            <p:cNvPr id="297046" name="Rectangle 86"/>
            <p:cNvSpPr>
              <a:spLocks noChangeArrowheads="1"/>
            </p:cNvSpPr>
            <p:nvPr/>
          </p:nvSpPr>
          <p:spPr bwMode="auto">
            <a:xfrm>
              <a:off x="4455" y="1293"/>
              <a:ext cx="6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Ib</a:t>
              </a:r>
              <a:endParaRPr lang="en-GB" sz="1800">
                <a:latin typeface="Calibri" pitchFamily="34" charset="0"/>
              </a:endParaRPr>
            </a:p>
          </p:txBody>
        </p:sp>
        <p:sp>
          <p:nvSpPr>
            <p:cNvPr id="297047" name="Rectangle 87"/>
            <p:cNvSpPr>
              <a:spLocks noChangeArrowheads="1"/>
            </p:cNvSpPr>
            <p:nvPr/>
          </p:nvSpPr>
          <p:spPr bwMode="auto">
            <a:xfrm>
              <a:off x="4891" y="1142"/>
              <a:ext cx="80"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Iw</a:t>
              </a:r>
              <a:endParaRPr lang="en-GB" sz="1800">
                <a:latin typeface="Calibri" pitchFamily="34" charset="0"/>
              </a:endParaRPr>
            </a:p>
          </p:txBody>
        </p:sp>
        <p:sp>
          <p:nvSpPr>
            <p:cNvPr id="297048" name="Rectangle 88"/>
            <p:cNvSpPr>
              <a:spLocks noChangeArrowheads="1"/>
            </p:cNvSpPr>
            <p:nvPr/>
          </p:nvSpPr>
          <p:spPr bwMode="auto">
            <a:xfrm>
              <a:off x="4674" y="2129"/>
              <a:ext cx="10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Gq</a:t>
              </a:r>
              <a:endParaRPr lang="en-GB" sz="1800">
                <a:latin typeface="Calibri" pitchFamily="34" charset="0"/>
              </a:endParaRPr>
            </a:p>
          </p:txBody>
        </p:sp>
        <p:sp>
          <p:nvSpPr>
            <p:cNvPr id="297049" name="Rectangle 89"/>
            <p:cNvSpPr>
              <a:spLocks noChangeArrowheads="1"/>
            </p:cNvSpPr>
            <p:nvPr/>
          </p:nvSpPr>
          <p:spPr bwMode="auto">
            <a:xfrm>
              <a:off x="4772" y="2129"/>
              <a:ext cx="15"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a:t>
              </a:r>
              <a:endParaRPr lang="en-GB" sz="1800">
                <a:latin typeface="Calibri" pitchFamily="34" charset="0"/>
              </a:endParaRPr>
            </a:p>
          </p:txBody>
        </p:sp>
        <p:sp>
          <p:nvSpPr>
            <p:cNvPr id="297050" name="Line 90"/>
            <p:cNvSpPr>
              <a:spLocks noChangeShapeType="1"/>
            </p:cNvSpPr>
            <p:nvPr/>
          </p:nvSpPr>
          <p:spPr bwMode="auto">
            <a:xfrm>
              <a:off x="2750" y="2450"/>
              <a:ext cx="1" cy="1030"/>
            </a:xfrm>
            <a:prstGeom prst="line">
              <a:avLst/>
            </a:prstGeom>
            <a:noFill/>
            <a:ln w="9525">
              <a:solidFill>
                <a:srgbClr val="4F177F"/>
              </a:solidFill>
              <a:round/>
              <a:headEnd/>
              <a:tailEnd/>
            </a:ln>
          </p:spPr>
          <p:txBody>
            <a:bodyPr/>
            <a:lstStyle/>
            <a:p>
              <a:endParaRPr lang="en-US"/>
            </a:p>
          </p:txBody>
        </p:sp>
        <p:sp>
          <p:nvSpPr>
            <p:cNvPr id="297051" name="Line 91"/>
            <p:cNvSpPr>
              <a:spLocks noChangeShapeType="1"/>
            </p:cNvSpPr>
            <p:nvPr/>
          </p:nvSpPr>
          <p:spPr bwMode="auto">
            <a:xfrm flipV="1">
              <a:off x="3628" y="2377"/>
              <a:ext cx="1" cy="993"/>
            </a:xfrm>
            <a:prstGeom prst="line">
              <a:avLst/>
            </a:prstGeom>
            <a:noFill/>
            <a:ln w="9525">
              <a:solidFill>
                <a:srgbClr val="4F177F"/>
              </a:solidFill>
              <a:round/>
              <a:headEnd/>
              <a:tailEnd/>
            </a:ln>
          </p:spPr>
          <p:txBody>
            <a:bodyPr/>
            <a:lstStyle/>
            <a:p>
              <a:endParaRPr lang="en-US"/>
            </a:p>
          </p:txBody>
        </p:sp>
        <p:sp>
          <p:nvSpPr>
            <p:cNvPr id="297052" name="Freeform 92"/>
            <p:cNvSpPr>
              <a:spLocks/>
            </p:cNvSpPr>
            <p:nvPr/>
          </p:nvSpPr>
          <p:spPr bwMode="auto">
            <a:xfrm>
              <a:off x="4014" y="2266"/>
              <a:ext cx="390" cy="1215"/>
            </a:xfrm>
            <a:custGeom>
              <a:avLst/>
              <a:gdLst>
                <a:gd name="T0" fmla="*/ 28 w 817"/>
                <a:gd name="T1" fmla="*/ 0 h 2430"/>
                <a:gd name="T2" fmla="*/ 22 w 817"/>
                <a:gd name="T3" fmla="*/ 2 h 2430"/>
                <a:gd name="T4" fmla="*/ 16 w 817"/>
                <a:gd name="T5" fmla="*/ 4 h 2430"/>
                <a:gd name="T6" fmla="*/ 11 w 817"/>
                <a:gd name="T7" fmla="*/ 8 h 2430"/>
                <a:gd name="T8" fmla="*/ 7 w 817"/>
                <a:gd name="T9" fmla="*/ 12 h 2430"/>
                <a:gd name="T10" fmla="*/ 4 w 817"/>
                <a:gd name="T11" fmla="*/ 18 h 2430"/>
                <a:gd name="T12" fmla="*/ 1 w 817"/>
                <a:gd name="T13" fmla="*/ 24 h 2430"/>
                <a:gd name="T14" fmla="*/ 0 w 817"/>
                <a:gd name="T15" fmla="*/ 30 h 2430"/>
                <a:gd name="T16" fmla="*/ 0 w 817"/>
                <a:gd name="T17" fmla="*/ 574 h 2430"/>
                <a:gd name="T18" fmla="*/ 0 w 817"/>
                <a:gd name="T19" fmla="*/ 580 h 2430"/>
                <a:gd name="T20" fmla="*/ 2 w 817"/>
                <a:gd name="T21" fmla="*/ 587 h 2430"/>
                <a:gd name="T22" fmla="*/ 5 w 817"/>
                <a:gd name="T23" fmla="*/ 593 h 2430"/>
                <a:gd name="T24" fmla="*/ 9 w 817"/>
                <a:gd name="T25" fmla="*/ 598 h 2430"/>
                <a:gd name="T26" fmla="*/ 14 w 817"/>
                <a:gd name="T27" fmla="*/ 602 h 2430"/>
                <a:gd name="T28" fmla="*/ 19 w 817"/>
                <a:gd name="T29" fmla="*/ 605 h 2430"/>
                <a:gd name="T30" fmla="*/ 25 w 817"/>
                <a:gd name="T31" fmla="*/ 607 h 2430"/>
                <a:gd name="T32" fmla="*/ 31 w 817"/>
                <a:gd name="T33" fmla="*/ 608 h 2430"/>
                <a:gd name="T34" fmla="*/ 158 w 817"/>
                <a:gd name="T35" fmla="*/ 607 h 2430"/>
                <a:gd name="T36" fmla="*/ 164 w 817"/>
                <a:gd name="T37" fmla="*/ 606 h 2430"/>
                <a:gd name="T38" fmla="*/ 169 w 817"/>
                <a:gd name="T39" fmla="*/ 603 h 2430"/>
                <a:gd name="T40" fmla="*/ 175 w 817"/>
                <a:gd name="T41" fmla="*/ 600 h 2430"/>
                <a:gd name="T42" fmla="*/ 179 w 817"/>
                <a:gd name="T43" fmla="*/ 595 h 2430"/>
                <a:gd name="T44" fmla="*/ 182 w 817"/>
                <a:gd name="T45" fmla="*/ 590 h 2430"/>
                <a:gd name="T46" fmla="*/ 185 w 817"/>
                <a:gd name="T47" fmla="*/ 584 h 2430"/>
                <a:gd name="T48" fmla="*/ 186 w 817"/>
                <a:gd name="T49" fmla="*/ 577 h 2430"/>
                <a:gd name="T50" fmla="*/ 186 w 817"/>
                <a:gd name="T51" fmla="*/ 35 h 2430"/>
                <a:gd name="T52" fmla="*/ 185 w 817"/>
                <a:gd name="T53" fmla="*/ 27 h 2430"/>
                <a:gd name="T54" fmla="*/ 183 w 817"/>
                <a:gd name="T55" fmla="*/ 21 h 2430"/>
                <a:gd name="T56" fmla="*/ 181 w 817"/>
                <a:gd name="T57" fmla="*/ 15 h 2430"/>
                <a:gd name="T58" fmla="*/ 177 w 817"/>
                <a:gd name="T59" fmla="*/ 10 h 2430"/>
                <a:gd name="T60" fmla="*/ 172 w 817"/>
                <a:gd name="T61" fmla="*/ 6 h 2430"/>
                <a:gd name="T62" fmla="*/ 167 w 817"/>
                <a:gd name="T63" fmla="*/ 3 h 2430"/>
                <a:gd name="T64" fmla="*/ 161 w 817"/>
                <a:gd name="T65" fmla="*/ 1 h 2430"/>
                <a:gd name="T66" fmla="*/ 155 w 817"/>
                <a:gd name="T67" fmla="*/ 0 h 2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7"/>
                <a:gd name="T103" fmla="*/ 0 h 2430"/>
                <a:gd name="T104" fmla="*/ 817 w 817"/>
                <a:gd name="T105" fmla="*/ 2430 h 2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7" h="2430">
                  <a:moveTo>
                    <a:pt x="136" y="0"/>
                  </a:moveTo>
                  <a:lnTo>
                    <a:pt x="122" y="0"/>
                  </a:lnTo>
                  <a:lnTo>
                    <a:pt x="109" y="3"/>
                  </a:lnTo>
                  <a:lnTo>
                    <a:pt x="96" y="7"/>
                  </a:lnTo>
                  <a:lnTo>
                    <a:pt x="83" y="11"/>
                  </a:lnTo>
                  <a:lnTo>
                    <a:pt x="72" y="16"/>
                  </a:lnTo>
                  <a:lnTo>
                    <a:pt x="61" y="24"/>
                  </a:lnTo>
                  <a:lnTo>
                    <a:pt x="50" y="31"/>
                  </a:lnTo>
                  <a:lnTo>
                    <a:pt x="40" y="40"/>
                  </a:lnTo>
                  <a:lnTo>
                    <a:pt x="32" y="50"/>
                  </a:lnTo>
                  <a:lnTo>
                    <a:pt x="24" y="60"/>
                  </a:lnTo>
                  <a:lnTo>
                    <a:pt x="17" y="71"/>
                  </a:lnTo>
                  <a:lnTo>
                    <a:pt x="11" y="84"/>
                  </a:lnTo>
                  <a:lnTo>
                    <a:pt x="6" y="97"/>
                  </a:lnTo>
                  <a:lnTo>
                    <a:pt x="3" y="109"/>
                  </a:lnTo>
                  <a:lnTo>
                    <a:pt x="1" y="122"/>
                  </a:lnTo>
                  <a:lnTo>
                    <a:pt x="0" y="137"/>
                  </a:lnTo>
                  <a:lnTo>
                    <a:pt x="0" y="2293"/>
                  </a:lnTo>
                  <a:lnTo>
                    <a:pt x="1" y="2306"/>
                  </a:lnTo>
                  <a:lnTo>
                    <a:pt x="3" y="2320"/>
                  </a:lnTo>
                  <a:lnTo>
                    <a:pt x="6" y="2333"/>
                  </a:lnTo>
                  <a:lnTo>
                    <a:pt x="11" y="2346"/>
                  </a:lnTo>
                  <a:lnTo>
                    <a:pt x="17" y="2357"/>
                  </a:lnTo>
                  <a:lnTo>
                    <a:pt x="24" y="2369"/>
                  </a:lnTo>
                  <a:lnTo>
                    <a:pt x="32" y="2380"/>
                  </a:lnTo>
                  <a:lnTo>
                    <a:pt x="40" y="2389"/>
                  </a:lnTo>
                  <a:lnTo>
                    <a:pt x="50" y="2397"/>
                  </a:lnTo>
                  <a:lnTo>
                    <a:pt x="61" y="2405"/>
                  </a:lnTo>
                  <a:lnTo>
                    <a:pt x="72" y="2412"/>
                  </a:lnTo>
                  <a:lnTo>
                    <a:pt x="83" y="2418"/>
                  </a:lnTo>
                  <a:lnTo>
                    <a:pt x="96" y="2423"/>
                  </a:lnTo>
                  <a:lnTo>
                    <a:pt x="109" y="2426"/>
                  </a:lnTo>
                  <a:lnTo>
                    <a:pt x="122" y="2428"/>
                  </a:lnTo>
                  <a:lnTo>
                    <a:pt x="136" y="2430"/>
                  </a:lnTo>
                  <a:lnTo>
                    <a:pt x="680" y="2430"/>
                  </a:lnTo>
                  <a:lnTo>
                    <a:pt x="693" y="2428"/>
                  </a:lnTo>
                  <a:lnTo>
                    <a:pt x="708" y="2426"/>
                  </a:lnTo>
                  <a:lnTo>
                    <a:pt x="720" y="2423"/>
                  </a:lnTo>
                  <a:lnTo>
                    <a:pt x="733" y="2418"/>
                  </a:lnTo>
                  <a:lnTo>
                    <a:pt x="744" y="2412"/>
                  </a:lnTo>
                  <a:lnTo>
                    <a:pt x="756" y="2405"/>
                  </a:lnTo>
                  <a:lnTo>
                    <a:pt x="767" y="2397"/>
                  </a:lnTo>
                  <a:lnTo>
                    <a:pt x="777" y="2389"/>
                  </a:lnTo>
                  <a:lnTo>
                    <a:pt x="785" y="2380"/>
                  </a:lnTo>
                  <a:lnTo>
                    <a:pt x="793" y="2369"/>
                  </a:lnTo>
                  <a:lnTo>
                    <a:pt x="799" y="2357"/>
                  </a:lnTo>
                  <a:lnTo>
                    <a:pt x="805" y="2346"/>
                  </a:lnTo>
                  <a:lnTo>
                    <a:pt x="810" y="2333"/>
                  </a:lnTo>
                  <a:lnTo>
                    <a:pt x="813" y="2320"/>
                  </a:lnTo>
                  <a:lnTo>
                    <a:pt x="815" y="2306"/>
                  </a:lnTo>
                  <a:lnTo>
                    <a:pt x="817" y="2293"/>
                  </a:lnTo>
                  <a:lnTo>
                    <a:pt x="817" y="137"/>
                  </a:lnTo>
                  <a:lnTo>
                    <a:pt x="815" y="122"/>
                  </a:lnTo>
                  <a:lnTo>
                    <a:pt x="813" y="109"/>
                  </a:lnTo>
                  <a:lnTo>
                    <a:pt x="810" y="97"/>
                  </a:lnTo>
                  <a:lnTo>
                    <a:pt x="805" y="84"/>
                  </a:lnTo>
                  <a:lnTo>
                    <a:pt x="799" y="71"/>
                  </a:lnTo>
                  <a:lnTo>
                    <a:pt x="793" y="60"/>
                  </a:lnTo>
                  <a:lnTo>
                    <a:pt x="785" y="50"/>
                  </a:lnTo>
                  <a:lnTo>
                    <a:pt x="777" y="40"/>
                  </a:lnTo>
                  <a:lnTo>
                    <a:pt x="767" y="31"/>
                  </a:lnTo>
                  <a:lnTo>
                    <a:pt x="756" y="24"/>
                  </a:lnTo>
                  <a:lnTo>
                    <a:pt x="744" y="16"/>
                  </a:lnTo>
                  <a:lnTo>
                    <a:pt x="733" y="11"/>
                  </a:lnTo>
                  <a:lnTo>
                    <a:pt x="720" y="7"/>
                  </a:lnTo>
                  <a:lnTo>
                    <a:pt x="708" y="3"/>
                  </a:lnTo>
                  <a:lnTo>
                    <a:pt x="693" y="0"/>
                  </a:lnTo>
                  <a:lnTo>
                    <a:pt x="680" y="0"/>
                  </a:lnTo>
                  <a:lnTo>
                    <a:pt x="136" y="0"/>
                  </a:lnTo>
                  <a:close/>
                </a:path>
              </a:pathLst>
            </a:custGeom>
            <a:solidFill>
              <a:srgbClr val="FFFFFF"/>
            </a:solidFill>
            <a:ln w="9525">
              <a:noFill/>
              <a:round/>
              <a:headEnd/>
              <a:tailEnd/>
            </a:ln>
          </p:spPr>
          <p:txBody>
            <a:bodyPr/>
            <a:lstStyle/>
            <a:p>
              <a:endParaRPr lang="en-US"/>
            </a:p>
          </p:txBody>
        </p:sp>
        <p:sp>
          <p:nvSpPr>
            <p:cNvPr id="297053" name="Freeform 93"/>
            <p:cNvSpPr>
              <a:spLocks/>
            </p:cNvSpPr>
            <p:nvPr/>
          </p:nvSpPr>
          <p:spPr bwMode="auto">
            <a:xfrm>
              <a:off x="4014" y="2266"/>
              <a:ext cx="333" cy="1215"/>
            </a:xfrm>
            <a:custGeom>
              <a:avLst/>
              <a:gdLst>
                <a:gd name="T0" fmla="*/ 20 w 817"/>
                <a:gd name="T1" fmla="*/ 0 h 2430"/>
                <a:gd name="T2" fmla="*/ 16 w 817"/>
                <a:gd name="T3" fmla="*/ 2 h 2430"/>
                <a:gd name="T4" fmla="*/ 12 w 817"/>
                <a:gd name="T5" fmla="*/ 4 h 2430"/>
                <a:gd name="T6" fmla="*/ 8 w 817"/>
                <a:gd name="T7" fmla="*/ 8 h 2430"/>
                <a:gd name="T8" fmla="*/ 5 w 817"/>
                <a:gd name="T9" fmla="*/ 12 h 2430"/>
                <a:gd name="T10" fmla="*/ 3 w 817"/>
                <a:gd name="T11" fmla="*/ 18 h 2430"/>
                <a:gd name="T12" fmla="*/ 1 w 817"/>
                <a:gd name="T13" fmla="*/ 24 h 2430"/>
                <a:gd name="T14" fmla="*/ 0 w 817"/>
                <a:gd name="T15" fmla="*/ 30 h 2430"/>
                <a:gd name="T16" fmla="*/ 0 w 817"/>
                <a:gd name="T17" fmla="*/ 574 h 2430"/>
                <a:gd name="T18" fmla="*/ 0 w 817"/>
                <a:gd name="T19" fmla="*/ 580 h 2430"/>
                <a:gd name="T20" fmla="*/ 2 w 817"/>
                <a:gd name="T21" fmla="*/ 587 h 2430"/>
                <a:gd name="T22" fmla="*/ 4 w 817"/>
                <a:gd name="T23" fmla="*/ 593 h 2430"/>
                <a:gd name="T24" fmla="*/ 7 w 817"/>
                <a:gd name="T25" fmla="*/ 598 h 2430"/>
                <a:gd name="T26" fmla="*/ 10 w 817"/>
                <a:gd name="T27" fmla="*/ 602 h 2430"/>
                <a:gd name="T28" fmla="*/ 14 w 817"/>
                <a:gd name="T29" fmla="*/ 605 h 2430"/>
                <a:gd name="T30" fmla="*/ 18 w 817"/>
                <a:gd name="T31" fmla="*/ 607 h 2430"/>
                <a:gd name="T32" fmla="*/ 22 w 817"/>
                <a:gd name="T33" fmla="*/ 608 h 2430"/>
                <a:gd name="T34" fmla="*/ 115 w 817"/>
                <a:gd name="T35" fmla="*/ 607 h 2430"/>
                <a:gd name="T36" fmla="*/ 119 w 817"/>
                <a:gd name="T37" fmla="*/ 606 h 2430"/>
                <a:gd name="T38" fmla="*/ 123 w 817"/>
                <a:gd name="T39" fmla="*/ 603 h 2430"/>
                <a:gd name="T40" fmla="*/ 128 w 817"/>
                <a:gd name="T41" fmla="*/ 600 h 2430"/>
                <a:gd name="T42" fmla="*/ 130 w 817"/>
                <a:gd name="T43" fmla="*/ 595 h 2430"/>
                <a:gd name="T44" fmla="*/ 133 w 817"/>
                <a:gd name="T45" fmla="*/ 590 h 2430"/>
                <a:gd name="T46" fmla="*/ 135 w 817"/>
                <a:gd name="T47" fmla="*/ 584 h 2430"/>
                <a:gd name="T48" fmla="*/ 135 w 817"/>
                <a:gd name="T49" fmla="*/ 577 h 2430"/>
                <a:gd name="T50" fmla="*/ 136 w 817"/>
                <a:gd name="T51" fmla="*/ 35 h 2430"/>
                <a:gd name="T52" fmla="*/ 135 w 817"/>
                <a:gd name="T53" fmla="*/ 27 h 2430"/>
                <a:gd name="T54" fmla="*/ 134 w 817"/>
                <a:gd name="T55" fmla="*/ 21 h 2430"/>
                <a:gd name="T56" fmla="*/ 132 w 817"/>
                <a:gd name="T57" fmla="*/ 15 h 2430"/>
                <a:gd name="T58" fmla="*/ 129 w 817"/>
                <a:gd name="T59" fmla="*/ 10 h 2430"/>
                <a:gd name="T60" fmla="*/ 126 w 817"/>
                <a:gd name="T61" fmla="*/ 6 h 2430"/>
                <a:gd name="T62" fmla="*/ 122 w 817"/>
                <a:gd name="T63" fmla="*/ 3 h 2430"/>
                <a:gd name="T64" fmla="*/ 118 w 817"/>
                <a:gd name="T65" fmla="*/ 1 h 2430"/>
                <a:gd name="T66" fmla="*/ 113 w 817"/>
                <a:gd name="T67" fmla="*/ 0 h 2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7"/>
                <a:gd name="T103" fmla="*/ 0 h 2430"/>
                <a:gd name="T104" fmla="*/ 817 w 817"/>
                <a:gd name="T105" fmla="*/ 2430 h 2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7" h="2430">
                  <a:moveTo>
                    <a:pt x="136" y="0"/>
                  </a:moveTo>
                  <a:lnTo>
                    <a:pt x="122" y="0"/>
                  </a:lnTo>
                  <a:lnTo>
                    <a:pt x="109" y="3"/>
                  </a:lnTo>
                  <a:lnTo>
                    <a:pt x="96" y="7"/>
                  </a:lnTo>
                  <a:lnTo>
                    <a:pt x="83" y="11"/>
                  </a:lnTo>
                  <a:lnTo>
                    <a:pt x="72" y="16"/>
                  </a:lnTo>
                  <a:lnTo>
                    <a:pt x="61" y="24"/>
                  </a:lnTo>
                  <a:lnTo>
                    <a:pt x="50" y="31"/>
                  </a:lnTo>
                  <a:lnTo>
                    <a:pt x="40" y="40"/>
                  </a:lnTo>
                  <a:lnTo>
                    <a:pt x="32" y="50"/>
                  </a:lnTo>
                  <a:lnTo>
                    <a:pt x="24" y="60"/>
                  </a:lnTo>
                  <a:lnTo>
                    <a:pt x="17" y="71"/>
                  </a:lnTo>
                  <a:lnTo>
                    <a:pt x="11" y="84"/>
                  </a:lnTo>
                  <a:lnTo>
                    <a:pt x="6" y="97"/>
                  </a:lnTo>
                  <a:lnTo>
                    <a:pt x="3" y="109"/>
                  </a:lnTo>
                  <a:lnTo>
                    <a:pt x="1" y="122"/>
                  </a:lnTo>
                  <a:lnTo>
                    <a:pt x="0" y="137"/>
                  </a:lnTo>
                  <a:lnTo>
                    <a:pt x="0" y="2293"/>
                  </a:lnTo>
                  <a:lnTo>
                    <a:pt x="1" y="2306"/>
                  </a:lnTo>
                  <a:lnTo>
                    <a:pt x="3" y="2320"/>
                  </a:lnTo>
                  <a:lnTo>
                    <a:pt x="6" y="2333"/>
                  </a:lnTo>
                  <a:lnTo>
                    <a:pt x="11" y="2346"/>
                  </a:lnTo>
                  <a:lnTo>
                    <a:pt x="17" y="2357"/>
                  </a:lnTo>
                  <a:lnTo>
                    <a:pt x="24" y="2369"/>
                  </a:lnTo>
                  <a:lnTo>
                    <a:pt x="32" y="2380"/>
                  </a:lnTo>
                  <a:lnTo>
                    <a:pt x="40" y="2389"/>
                  </a:lnTo>
                  <a:lnTo>
                    <a:pt x="50" y="2397"/>
                  </a:lnTo>
                  <a:lnTo>
                    <a:pt x="61" y="2405"/>
                  </a:lnTo>
                  <a:lnTo>
                    <a:pt x="72" y="2412"/>
                  </a:lnTo>
                  <a:lnTo>
                    <a:pt x="83" y="2418"/>
                  </a:lnTo>
                  <a:lnTo>
                    <a:pt x="96" y="2423"/>
                  </a:lnTo>
                  <a:lnTo>
                    <a:pt x="109" y="2426"/>
                  </a:lnTo>
                  <a:lnTo>
                    <a:pt x="122" y="2428"/>
                  </a:lnTo>
                  <a:lnTo>
                    <a:pt x="136" y="2430"/>
                  </a:lnTo>
                  <a:lnTo>
                    <a:pt x="680" y="2430"/>
                  </a:lnTo>
                  <a:lnTo>
                    <a:pt x="693" y="2428"/>
                  </a:lnTo>
                  <a:lnTo>
                    <a:pt x="708" y="2426"/>
                  </a:lnTo>
                  <a:lnTo>
                    <a:pt x="720" y="2423"/>
                  </a:lnTo>
                  <a:lnTo>
                    <a:pt x="733" y="2418"/>
                  </a:lnTo>
                  <a:lnTo>
                    <a:pt x="744" y="2412"/>
                  </a:lnTo>
                  <a:lnTo>
                    <a:pt x="756" y="2405"/>
                  </a:lnTo>
                  <a:lnTo>
                    <a:pt x="767" y="2397"/>
                  </a:lnTo>
                  <a:lnTo>
                    <a:pt x="777" y="2389"/>
                  </a:lnTo>
                  <a:lnTo>
                    <a:pt x="785" y="2380"/>
                  </a:lnTo>
                  <a:lnTo>
                    <a:pt x="793" y="2369"/>
                  </a:lnTo>
                  <a:lnTo>
                    <a:pt x="799" y="2357"/>
                  </a:lnTo>
                  <a:lnTo>
                    <a:pt x="805" y="2346"/>
                  </a:lnTo>
                  <a:lnTo>
                    <a:pt x="810" y="2333"/>
                  </a:lnTo>
                  <a:lnTo>
                    <a:pt x="813" y="2320"/>
                  </a:lnTo>
                  <a:lnTo>
                    <a:pt x="815" y="2306"/>
                  </a:lnTo>
                  <a:lnTo>
                    <a:pt x="817" y="2293"/>
                  </a:lnTo>
                  <a:lnTo>
                    <a:pt x="817" y="137"/>
                  </a:lnTo>
                  <a:lnTo>
                    <a:pt x="815" y="122"/>
                  </a:lnTo>
                  <a:lnTo>
                    <a:pt x="813" y="109"/>
                  </a:lnTo>
                  <a:lnTo>
                    <a:pt x="810" y="97"/>
                  </a:lnTo>
                  <a:lnTo>
                    <a:pt x="805" y="84"/>
                  </a:lnTo>
                  <a:lnTo>
                    <a:pt x="799" y="71"/>
                  </a:lnTo>
                  <a:lnTo>
                    <a:pt x="793" y="60"/>
                  </a:lnTo>
                  <a:lnTo>
                    <a:pt x="785" y="50"/>
                  </a:lnTo>
                  <a:lnTo>
                    <a:pt x="777" y="40"/>
                  </a:lnTo>
                  <a:lnTo>
                    <a:pt x="767" y="31"/>
                  </a:lnTo>
                  <a:lnTo>
                    <a:pt x="756" y="24"/>
                  </a:lnTo>
                  <a:lnTo>
                    <a:pt x="744" y="16"/>
                  </a:lnTo>
                  <a:lnTo>
                    <a:pt x="733" y="11"/>
                  </a:lnTo>
                  <a:lnTo>
                    <a:pt x="720" y="7"/>
                  </a:lnTo>
                  <a:lnTo>
                    <a:pt x="708" y="3"/>
                  </a:lnTo>
                  <a:lnTo>
                    <a:pt x="693" y="0"/>
                  </a:lnTo>
                  <a:lnTo>
                    <a:pt x="680" y="0"/>
                  </a:lnTo>
                  <a:lnTo>
                    <a:pt x="136" y="0"/>
                  </a:lnTo>
                </a:path>
              </a:pathLst>
            </a:custGeom>
            <a:noFill/>
            <a:ln w="7938">
              <a:solidFill>
                <a:srgbClr val="4F177F"/>
              </a:solidFill>
              <a:round/>
              <a:headEnd/>
              <a:tailEnd/>
            </a:ln>
          </p:spPr>
          <p:txBody>
            <a:bodyPr/>
            <a:lstStyle/>
            <a:p>
              <a:endParaRPr lang="en-US"/>
            </a:p>
          </p:txBody>
        </p:sp>
        <p:sp>
          <p:nvSpPr>
            <p:cNvPr id="297054" name="Rectangle 94"/>
            <p:cNvSpPr>
              <a:spLocks noChangeArrowheads="1"/>
            </p:cNvSpPr>
            <p:nvPr/>
          </p:nvSpPr>
          <p:spPr bwMode="auto">
            <a:xfrm rot="5400000">
              <a:off x="3961" y="2766"/>
              <a:ext cx="480" cy="125"/>
            </a:xfrm>
            <a:prstGeom prst="rect">
              <a:avLst/>
            </a:prstGeom>
            <a:noFill/>
            <a:ln w="9525">
              <a:noFill/>
              <a:miter lim="800000"/>
              <a:headEnd/>
              <a:tailEnd/>
            </a:ln>
          </p:spPr>
          <p:txBody>
            <a:bodyPr wrap="none" lIns="0" tIns="0" rIns="0" bIns="0">
              <a:spAutoFit/>
            </a:bodyPr>
            <a:lstStyle/>
            <a:p>
              <a:r>
                <a:rPr lang="en-GB" sz="1300" b="1">
                  <a:solidFill>
                    <a:srgbClr val="4F177F"/>
                  </a:solidFill>
                  <a:latin typeface="Calibri" pitchFamily="34" charset="0"/>
                </a:rPr>
                <a:t>PSTN/ISDN</a:t>
              </a:r>
              <a:endParaRPr lang="en-GB" sz="1800">
                <a:latin typeface="Calibri" pitchFamily="34" charset="0"/>
              </a:endParaRPr>
            </a:p>
          </p:txBody>
        </p:sp>
        <p:sp>
          <p:nvSpPr>
            <p:cNvPr id="297055" name="Freeform 95"/>
            <p:cNvSpPr>
              <a:spLocks/>
            </p:cNvSpPr>
            <p:nvPr/>
          </p:nvSpPr>
          <p:spPr bwMode="auto">
            <a:xfrm>
              <a:off x="2503" y="2271"/>
              <a:ext cx="449" cy="251"/>
            </a:xfrm>
            <a:custGeom>
              <a:avLst/>
              <a:gdLst>
                <a:gd name="T0" fmla="*/ 96 w 940"/>
                <a:gd name="T1" fmla="*/ 0 h 503"/>
                <a:gd name="T2" fmla="*/ 81 w 940"/>
                <a:gd name="T3" fmla="*/ 2 h 503"/>
                <a:gd name="T4" fmla="*/ 65 w 940"/>
                <a:gd name="T5" fmla="*/ 4 h 503"/>
                <a:gd name="T6" fmla="*/ 52 w 940"/>
                <a:gd name="T7" fmla="*/ 9 h 503"/>
                <a:gd name="T8" fmla="*/ 39 w 940"/>
                <a:gd name="T9" fmla="*/ 14 h 503"/>
                <a:gd name="T10" fmla="*/ 28 w 940"/>
                <a:gd name="T11" fmla="*/ 20 h 503"/>
                <a:gd name="T12" fmla="*/ 18 w 940"/>
                <a:gd name="T13" fmla="*/ 27 h 503"/>
                <a:gd name="T14" fmla="*/ 11 w 940"/>
                <a:gd name="T15" fmla="*/ 35 h 503"/>
                <a:gd name="T16" fmla="*/ 5 w 940"/>
                <a:gd name="T17" fmla="*/ 44 h 503"/>
                <a:gd name="T18" fmla="*/ 1 w 940"/>
                <a:gd name="T19" fmla="*/ 53 h 503"/>
                <a:gd name="T20" fmla="*/ 0 w 940"/>
                <a:gd name="T21" fmla="*/ 62 h 503"/>
                <a:gd name="T22" fmla="*/ 1 w 940"/>
                <a:gd name="T23" fmla="*/ 72 h 503"/>
                <a:gd name="T24" fmla="*/ 5 w 940"/>
                <a:gd name="T25" fmla="*/ 81 h 503"/>
                <a:gd name="T26" fmla="*/ 11 w 940"/>
                <a:gd name="T27" fmla="*/ 90 h 503"/>
                <a:gd name="T28" fmla="*/ 18 w 940"/>
                <a:gd name="T29" fmla="*/ 98 h 503"/>
                <a:gd name="T30" fmla="*/ 28 w 940"/>
                <a:gd name="T31" fmla="*/ 104 h 503"/>
                <a:gd name="T32" fmla="*/ 39 w 940"/>
                <a:gd name="T33" fmla="*/ 111 h 503"/>
                <a:gd name="T34" fmla="*/ 52 w 940"/>
                <a:gd name="T35" fmla="*/ 116 h 503"/>
                <a:gd name="T36" fmla="*/ 65 w 940"/>
                <a:gd name="T37" fmla="*/ 120 h 503"/>
                <a:gd name="T38" fmla="*/ 81 w 940"/>
                <a:gd name="T39" fmla="*/ 123 h 503"/>
                <a:gd name="T40" fmla="*/ 96 w 940"/>
                <a:gd name="T41" fmla="*/ 125 h 503"/>
                <a:gd name="T42" fmla="*/ 113 w 940"/>
                <a:gd name="T43" fmla="*/ 125 h 503"/>
                <a:gd name="T44" fmla="*/ 129 w 940"/>
                <a:gd name="T45" fmla="*/ 124 h 503"/>
                <a:gd name="T46" fmla="*/ 144 w 940"/>
                <a:gd name="T47" fmla="*/ 121 h 503"/>
                <a:gd name="T48" fmla="*/ 159 w 940"/>
                <a:gd name="T49" fmla="*/ 118 h 503"/>
                <a:gd name="T50" fmla="*/ 171 w 940"/>
                <a:gd name="T51" fmla="*/ 113 h 503"/>
                <a:gd name="T52" fmla="*/ 183 w 940"/>
                <a:gd name="T53" fmla="*/ 107 h 503"/>
                <a:gd name="T54" fmla="*/ 193 w 940"/>
                <a:gd name="T55" fmla="*/ 100 h 503"/>
                <a:gd name="T56" fmla="*/ 201 w 940"/>
                <a:gd name="T57" fmla="*/ 92 h 503"/>
                <a:gd name="T58" fmla="*/ 208 w 940"/>
                <a:gd name="T59" fmla="*/ 84 h 503"/>
                <a:gd name="T60" fmla="*/ 213 w 940"/>
                <a:gd name="T61" fmla="*/ 75 h 503"/>
                <a:gd name="T62" fmla="*/ 214 w 940"/>
                <a:gd name="T63" fmla="*/ 65 h 503"/>
                <a:gd name="T64" fmla="*/ 214 w 940"/>
                <a:gd name="T65" fmla="*/ 56 h 503"/>
                <a:gd name="T66" fmla="*/ 211 w 940"/>
                <a:gd name="T67" fmla="*/ 47 h 503"/>
                <a:gd name="T68" fmla="*/ 206 w 940"/>
                <a:gd name="T69" fmla="*/ 38 h 503"/>
                <a:gd name="T70" fmla="*/ 199 w 940"/>
                <a:gd name="T71" fmla="*/ 30 h 503"/>
                <a:gd name="T72" fmla="*/ 190 w 940"/>
                <a:gd name="T73" fmla="*/ 22 h 503"/>
                <a:gd name="T74" fmla="*/ 179 w 940"/>
                <a:gd name="T75" fmla="*/ 16 h 503"/>
                <a:gd name="T76" fmla="*/ 167 w 940"/>
                <a:gd name="T77" fmla="*/ 10 h 503"/>
                <a:gd name="T78" fmla="*/ 154 w 940"/>
                <a:gd name="T79" fmla="*/ 6 h 503"/>
                <a:gd name="T80" fmla="*/ 139 w 940"/>
                <a:gd name="T81" fmla="*/ 2 h 503"/>
                <a:gd name="T82" fmla="*/ 124 w 940"/>
                <a:gd name="T83" fmla="*/ 0 h 503"/>
                <a:gd name="T84" fmla="*/ 107 w 940"/>
                <a:gd name="T85" fmla="*/ 0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503"/>
                <a:gd name="T131" fmla="*/ 940 w 940"/>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503">
                  <a:moveTo>
                    <a:pt x="470" y="0"/>
                  </a:moveTo>
                  <a:lnTo>
                    <a:pt x="446" y="0"/>
                  </a:lnTo>
                  <a:lnTo>
                    <a:pt x="422" y="1"/>
                  </a:lnTo>
                  <a:lnTo>
                    <a:pt x="398" y="3"/>
                  </a:lnTo>
                  <a:lnTo>
                    <a:pt x="375" y="5"/>
                  </a:lnTo>
                  <a:lnTo>
                    <a:pt x="353" y="8"/>
                  </a:lnTo>
                  <a:lnTo>
                    <a:pt x="330" y="11"/>
                  </a:lnTo>
                  <a:lnTo>
                    <a:pt x="308" y="16"/>
                  </a:lnTo>
                  <a:lnTo>
                    <a:pt x="287" y="19"/>
                  </a:lnTo>
                  <a:lnTo>
                    <a:pt x="266" y="26"/>
                  </a:lnTo>
                  <a:lnTo>
                    <a:pt x="247" y="30"/>
                  </a:lnTo>
                  <a:lnTo>
                    <a:pt x="226" y="37"/>
                  </a:lnTo>
                  <a:lnTo>
                    <a:pt x="207" y="43"/>
                  </a:lnTo>
                  <a:lnTo>
                    <a:pt x="189" y="50"/>
                  </a:lnTo>
                  <a:lnTo>
                    <a:pt x="171" y="58"/>
                  </a:lnTo>
                  <a:lnTo>
                    <a:pt x="154" y="66"/>
                  </a:lnTo>
                  <a:lnTo>
                    <a:pt x="138" y="74"/>
                  </a:lnTo>
                  <a:lnTo>
                    <a:pt x="122" y="82"/>
                  </a:lnTo>
                  <a:lnTo>
                    <a:pt x="107" y="91"/>
                  </a:lnTo>
                  <a:lnTo>
                    <a:pt x="93" y="101"/>
                  </a:lnTo>
                  <a:lnTo>
                    <a:pt x="80" y="111"/>
                  </a:lnTo>
                  <a:lnTo>
                    <a:pt x="69" y="120"/>
                  </a:lnTo>
                  <a:lnTo>
                    <a:pt x="57" y="132"/>
                  </a:lnTo>
                  <a:lnTo>
                    <a:pt x="46" y="143"/>
                  </a:lnTo>
                  <a:lnTo>
                    <a:pt x="37" y="154"/>
                  </a:lnTo>
                  <a:lnTo>
                    <a:pt x="29" y="165"/>
                  </a:lnTo>
                  <a:lnTo>
                    <a:pt x="21" y="177"/>
                  </a:lnTo>
                  <a:lnTo>
                    <a:pt x="14" y="188"/>
                  </a:lnTo>
                  <a:lnTo>
                    <a:pt x="9" y="201"/>
                  </a:lnTo>
                  <a:lnTo>
                    <a:pt x="6" y="214"/>
                  </a:lnTo>
                  <a:lnTo>
                    <a:pt x="3" y="225"/>
                  </a:lnTo>
                  <a:lnTo>
                    <a:pt x="1" y="238"/>
                  </a:lnTo>
                  <a:lnTo>
                    <a:pt x="0" y="250"/>
                  </a:lnTo>
                  <a:lnTo>
                    <a:pt x="1" y="263"/>
                  </a:lnTo>
                  <a:lnTo>
                    <a:pt x="3" y="276"/>
                  </a:lnTo>
                  <a:lnTo>
                    <a:pt x="6" y="289"/>
                  </a:lnTo>
                  <a:lnTo>
                    <a:pt x="9" y="302"/>
                  </a:lnTo>
                  <a:lnTo>
                    <a:pt x="14" y="313"/>
                  </a:lnTo>
                  <a:lnTo>
                    <a:pt x="21" y="326"/>
                  </a:lnTo>
                  <a:lnTo>
                    <a:pt x="29" y="337"/>
                  </a:lnTo>
                  <a:lnTo>
                    <a:pt x="37" y="348"/>
                  </a:lnTo>
                  <a:lnTo>
                    <a:pt x="46" y="360"/>
                  </a:lnTo>
                  <a:lnTo>
                    <a:pt x="57" y="371"/>
                  </a:lnTo>
                  <a:lnTo>
                    <a:pt x="69" y="381"/>
                  </a:lnTo>
                  <a:lnTo>
                    <a:pt x="80" y="392"/>
                  </a:lnTo>
                  <a:lnTo>
                    <a:pt x="93" y="401"/>
                  </a:lnTo>
                  <a:lnTo>
                    <a:pt x="107" y="411"/>
                  </a:lnTo>
                  <a:lnTo>
                    <a:pt x="122" y="419"/>
                  </a:lnTo>
                  <a:lnTo>
                    <a:pt x="138" y="429"/>
                  </a:lnTo>
                  <a:lnTo>
                    <a:pt x="154" y="437"/>
                  </a:lnTo>
                  <a:lnTo>
                    <a:pt x="171" y="445"/>
                  </a:lnTo>
                  <a:lnTo>
                    <a:pt x="189" y="453"/>
                  </a:lnTo>
                  <a:lnTo>
                    <a:pt x="207" y="459"/>
                  </a:lnTo>
                  <a:lnTo>
                    <a:pt x="226" y="466"/>
                  </a:lnTo>
                  <a:lnTo>
                    <a:pt x="245" y="472"/>
                  </a:lnTo>
                  <a:lnTo>
                    <a:pt x="266" y="477"/>
                  </a:lnTo>
                  <a:lnTo>
                    <a:pt x="287" y="482"/>
                  </a:lnTo>
                  <a:lnTo>
                    <a:pt x="308" y="487"/>
                  </a:lnTo>
                  <a:lnTo>
                    <a:pt x="330" y="491"/>
                  </a:lnTo>
                  <a:lnTo>
                    <a:pt x="353" y="495"/>
                  </a:lnTo>
                  <a:lnTo>
                    <a:pt x="375" y="496"/>
                  </a:lnTo>
                  <a:lnTo>
                    <a:pt x="398" y="500"/>
                  </a:lnTo>
                  <a:lnTo>
                    <a:pt x="422" y="501"/>
                  </a:lnTo>
                  <a:lnTo>
                    <a:pt x="446" y="501"/>
                  </a:lnTo>
                  <a:lnTo>
                    <a:pt x="470" y="503"/>
                  </a:lnTo>
                  <a:lnTo>
                    <a:pt x="494" y="501"/>
                  </a:lnTo>
                  <a:lnTo>
                    <a:pt x="518" y="501"/>
                  </a:lnTo>
                  <a:lnTo>
                    <a:pt x="542" y="500"/>
                  </a:lnTo>
                  <a:lnTo>
                    <a:pt x="565" y="496"/>
                  </a:lnTo>
                  <a:lnTo>
                    <a:pt x="587" y="495"/>
                  </a:lnTo>
                  <a:lnTo>
                    <a:pt x="610" y="491"/>
                  </a:lnTo>
                  <a:lnTo>
                    <a:pt x="632" y="487"/>
                  </a:lnTo>
                  <a:lnTo>
                    <a:pt x="653" y="482"/>
                  </a:lnTo>
                  <a:lnTo>
                    <a:pt x="674" y="477"/>
                  </a:lnTo>
                  <a:lnTo>
                    <a:pt x="695" y="472"/>
                  </a:lnTo>
                  <a:lnTo>
                    <a:pt x="714" y="466"/>
                  </a:lnTo>
                  <a:lnTo>
                    <a:pt x="733" y="459"/>
                  </a:lnTo>
                  <a:lnTo>
                    <a:pt x="751" y="453"/>
                  </a:lnTo>
                  <a:lnTo>
                    <a:pt x="769" y="445"/>
                  </a:lnTo>
                  <a:lnTo>
                    <a:pt x="786" y="437"/>
                  </a:lnTo>
                  <a:lnTo>
                    <a:pt x="802" y="429"/>
                  </a:lnTo>
                  <a:lnTo>
                    <a:pt x="818" y="419"/>
                  </a:lnTo>
                  <a:lnTo>
                    <a:pt x="833" y="411"/>
                  </a:lnTo>
                  <a:lnTo>
                    <a:pt x="847" y="401"/>
                  </a:lnTo>
                  <a:lnTo>
                    <a:pt x="860" y="392"/>
                  </a:lnTo>
                  <a:lnTo>
                    <a:pt x="871" y="381"/>
                  </a:lnTo>
                  <a:lnTo>
                    <a:pt x="882" y="371"/>
                  </a:lnTo>
                  <a:lnTo>
                    <a:pt x="894" y="360"/>
                  </a:lnTo>
                  <a:lnTo>
                    <a:pt x="903" y="348"/>
                  </a:lnTo>
                  <a:lnTo>
                    <a:pt x="911" y="337"/>
                  </a:lnTo>
                  <a:lnTo>
                    <a:pt x="919" y="326"/>
                  </a:lnTo>
                  <a:lnTo>
                    <a:pt x="926" y="313"/>
                  </a:lnTo>
                  <a:lnTo>
                    <a:pt x="931" y="302"/>
                  </a:lnTo>
                  <a:lnTo>
                    <a:pt x="934" y="289"/>
                  </a:lnTo>
                  <a:lnTo>
                    <a:pt x="937" y="276"/>
                  </a:lnTo>
                  <a:lnTo>
                    <a:pt x="939" y="263"/>
                  </a:lnTo>
                  <a:lnTo>
                    <a:pt x="940" y="250"/>
                  </a:lnTo>
                  <a:lnTo>
                    <a:pt x="939" y="238"/>
                  </a:lnTo>
                  <a:lnTo>
                    <a:pt x="937" y="225"/>
                  </a:lnTo>
                  <a:lnTo>
                    <a:pt x="934" y="214"/>
                  </a:lnTo>
                  <a:lnTo>
                    <a:pt x="931" y="201"/>
                  </a:lnTo>
                  <a:lnTo>
                    <a:pt x="926" y="188"/>
                  </a:lnTo>
                  <a:lnTo>
                    <a:pt x="919" y="177"/>
                  </a:lnTo>
                  <a:lnTo>
                    <a:pt x="911" y="165"/>
                  </a:lnTo>
                  <a:lnTo>
                    <a:pt x="903" y="154"/>
                  </a:lnTo>
                  <a:lnTo>
                    <a:pt x="894" y="143"/>
                  </a:lnTo>
                  <a:lnTo>
                    <a:pt x="882" y="132"/>
                  </a:lnTo>
                  <a:lnTo>
                    <a:pt x="871" y="120"/>
                  </a:lnTo>
                  <a:lnTo>
                    <a:pt x="860" y="111"/>
                  </a:lnTo>
                  <a:lnTo>
                    <a:pt x="847" y="101"/>
                  </a:lnTo>
                  <a:lnTo>
                    <a:pt x="833" y="91"/>
                  </a:lnTo>
                  <a:lnTo>
                    <a:pt x="818" y="82"/>
                  </a:lnTo>
                  <a:lnTo>
                    <a:pt x="802" y="74"/>
                  </a:lnTo>
                  <a:lnTo>
                    <a:pt x="786" y="66"/>
                  </a:lnTo>
                  <a:lnTo>
                    <a:pt x="769" y="58"/>
                  </a:lnTo>
                  <a:lnTo>
                    <a:pt x="751" y="50"/>
                  </a:lnTo>
                  <a:lnTo>
                    <a:pt x="733" y="43"/>
                  </a:lnTo>
                  <a:lnTo>
                    <a:pt x="714" y="37"/>
                  </a:lnTo>
                  <a:lnTo>
                    <a:pt x="695" y="30"/>
                  </a:lnTo>
                  <a:lnTo>
                    <a:pt x="674" y="26"/>
                  </a:lnTo>
                  <a:lnTo>
                    <a:pt x="653" y="19"/>
                  </a:lnTo>
                  <a:lnTo>
                    <a:pt x="632" y="16"/>
                  </a:lnTo>
                  <a:lnTo>
                    <a:pt x="610" y="11"/>
                  </a:lnTo>
                  <a:lnTo>
                    <a:pt x="587" y="8"/>
                  </a:lnTo>
                  <a:lnTo>
                    <a:pt x="565" y="5"/>
                  </a:lnTo>
                  <a:lnTo>
                    <a:pt x="542" y="3"/>
                  </a:lnTo>
                  <a:lnTo>
                    <a:pt x="518" y="1"/>
                  </a:lnTo>
                  <a:lnTo>
                    <a:pt x="494" y="0"/>
                  </a:lnTo>
                  <a:lnTo>
                    <a:pt x="470" y="0"/>
                  </a:lnTo>
                  <a:close/>
                </a:path>
              </a:pathLst>
            </a:custGeom>
            <a:solidFill>
              <a:srgbClr val="F8F8F8"/>
            </a:solidFill>
            <a:ln w="9525">
              <a:noFill/>
              <a:round/>
              <a:headEnd/>
              <a:tailEnd/>
            </a:ln>
          </p:spPr>
          <p:txBody>
            <a:bodyPr/>
            <a:lstStyle/>
            <a:p>
              <a:endParaRPr lang="en-US"/>
            </a:p>
          </p:txBody>
        </p:sp>
        <p:sp>
          <p:nvSpPr>
            <p:cNvPr id="297056" name="Freeform 96"/>
            <p:cNvSpPr>
              <a:spLocks/>
            </p:cNvSpPr>
            <p:nvPr/>
          </p:nvSpPr>
          <p:spPr bwMode="auto">
            <a:xfrm>
              <a:off x="2503" y="2271"/>
              <a:ext cx="449" cy="251"/>
            </a:xfrm>
            <a:custGeom>
              <a:avLst/>
              <a:gdLst>
                <a:gd name="T0" fmla="*/ 96 w 940"/>
                <a:gd name="T1" fmla="*/ 0 h 503"/>
                <a:gd name="T2" fmla="*/ 81 w 940"/>
                <a:gd name="T3" fmla="*/ 2 h 503"/>
                <a:gd name="T4" fmla="*/ 65 w 940"/>
                <a:gd name="T5" fmla="*/ 4 h 503"/>
                <a:gd name="T6" fmla="*/ 52 w 940"/>
                <a:gd name="T7" fmla="*/ 9 h 503"/>
                <a:gd name="T8" fmla="*/ 39 w 940"/>
                <a:gd name="T9" fmla="*/ 14 h 503"/>
                <a:gd name="T10" fmla="*/ 28 w 940"/>
                <a:gd name="T11" fmla="*/ 20 h 503"/>
                <a:gd name="T12" fmla="*/ 18 w 940"/>
                <a:gd name="T13" fmla="*/ 27 h 503"/>
                <a:gd name="T14" fmla="*/ 11 w 940"/>
                <a:gd name="T15" fmla="*/ 35 h 503"/>
                <a:gd name="T16" fmla="*/ 5 w 940"/>
                <a:gd name="T17" fmla="*/ 44 h 503"/>
                <a:gd name="T18" fmla="*/ 1 w 940"/>
                <a:gd name="T19" fmla="*/ 53 h 503"/>
                <a:gd name="T20" fmla="*/ 0 w 940"/>
                <a:gd name="T21" fmla="*/ 62 h 503"/>
                <a:gd name="T22" fmla="*/ 1 w 940"/>
                <a:gd name="T23" fmla="*/ 72 h 503"/>
                <a:gd name="T24" fmla="*/ 5 w 940"/>
                <a:gd name="T25" fmla="*/ 81 h 503"/>
                <a:gd name="T26" fmla="*/ 11 w 940"/>
                <a:gd name="T27" fmla="*/ 90 h 503"/>
                <a:gd name="T28" fmla="*/ 18 w 940"/>
                <a:gd name="T29" fmla="*/ 98 h 503"/>
                <a:gd name="T30" fmla="*/ 28 w 940"/>
                <a:gd name="T31" fmla="*/ 104 h 503"/>
                <a:gd name="T32" fmla="*/ 39 w 940"/>
                <a:gd name="T33" fmla="*/ 111 h 503"/>
                <a:gd name="T34" fmla="*/ 52 w 940"/>
                <a:gd name="T35" fmla="*/ 116 h 503"/>
                <a:gd name="T36" fmla="*/ 65 w 940"/>
                <a:gd name="T37" fmla="*/ 120 h 503"/>
                <a:gd name="T38" fmla="*/ 81 w 940"/>
                <a:gd name="T39" fmla="*/ 123 h 503"/>
                <a:gd name="T40" fmla="*/ 96 w 940"/>
                <a:gd name="T41" fmla="*/ 125 h 503"/>
                <a:gd name="T42" fmla="*/ 113 w 940"/>
                <a:gd name="T43" fmla="*/ 125 h 503"/>
                <a:gd name="T44" fmla="*/ 129 w 940"/>
                <a:gd name="T45" fmla="*/ 124 h 503"/>
                <a:gd name="T46" fmla="*/ 144 w 940"/>
                <a:gd name="T47" fmla="*/ 121 h 503"/>
                <a:gd name="T48" fmla="*/ 159 w 940"/>
                <a:gd name="T49" fmla="*/ 118 h 503"/>
                <a:gd name="T50" fmla="*/ 171 w 940"/>
                <a:gd name="T51" fmla="*/ 113 h 503"/>
                <a:gd name="T52" fmla="*/ 183 w 940"/>
                <a:gd name="T53" fmla="*/ 107 h 503"/>
                <a:gd name="T54" fmla="*/ 193 w 940"/>
                <a:gd name="T55" fmla="*/ 100 h 503"/>
                <a:gd name="T56" fmla="*/ 201 w 940"/>
                <a:gd name="T57" fmla="*/ 92 h 503"/>
                <a:gd name="T58" fmla="*/ 208 w 940"/>
                <a:gd name="T59" fmla="*/ 84 h 503"/>
                <a:gd name="T60" fmla="*/ 213 w 940"/>
                <a:gd name="T61" fmla="*/ 75 h 503"/>
                <a:gd name="T62" fmla="*/ 214 w 940"/>
                <a:gd name="T63" fmla="*/ 65 h 503"/>
                <a:gd name="T64" fmla="*/ 214 w 940"/>
                <a:gd name="T65" fmla="*/ 56 h 503"/>
                <a:gd name="T66" fmla="*/ 211 w 940"/>
                <a:gd name="T67" fmla="*/ 47 h 503"/>
                <a:gd name="T68" fmla="*/ 206 w 940"/>
                <a:gd name="T69" fmla="*/ 38 h 503"/>
                <a:gd name="T70" fmla="*/ 199 w 940"/>
                <a:gd name="T71" fmla="*/ 30 h 503"/>
                <a:gd name="T72" fmla="*/ 190 w 940"/>
                <a:gd name="T73" fmla="*/ 22 h 503"/>
                <a:gd name="T74" fmla="*/ 179 w 940"/>
                <a:gd name="T75" fmla="*/ 16 h 503"/>
                <a:gd name="T76" fmla="*/ 167 w 940"/>
                <a:gd name="T77" fmla="*/ 10 h 503"/>
                <a:gd name="T78" fmla="*/ 154 w 940"/>
                <a:gd name="T79" fmla="*/ 6 h 503"/>
                <a:gd name="T80" fmla="*/ 139 w 940"/>
                <a:gd name="T81" fmla="*/ 2 h 503"/>
                <a:gd name="T82" fmla="*/ 124 w 940"/>
                <a:gd name="T83" fmla="*/ 0 h 503"/>
                <a:gd name="T84" fmla="*/ 107 w 940"/>
                <a:gd name="T85" fmla="*/ 0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0"/>
                <a:gd name="T130" fmla="*/ 0 h 503"/>
                <a:gd name="T131" fmla="*/ 940 w 940"/>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0" h="503">
                  <a:moveTo>
                    <a:pt x="470" y="0"/>
                  </a:moveTo>
                  <a:lnTo>
                    <a:pt x="446" y="0"/>
                  </a:lnTo>
                  <a:lnTo>
                    <a:pt x="422" y="1"/>
                  </a:lnTo>
                  <a:lnTo>
                    <a:pt x="398" y="3"/>
                  </a:lnTo>
                  <a:lnTo>
                    <a:pt x="375" y="5"/>
                  </a:lnTo>
                  <a:lnTo>
                    <a:pt x="353" y="8"/>
                  </a:lnTo>
                  <a:lnTo>
                    <a:pt x="330" y="11"/>
                  </a:lnTo>
                  <a:lnTo>
                    <a:pt x="308" y="16"/>
                  </a:lnTo>
                  <a:lnTo>
                    <a:pt x="287" y="19"/>
                  </a:lnTo>
                  <a:lnTo>
                    <a:pt x="266" y="26"/>
                  </a:lnTo>
                  <a:lnTo>
                    <a:pt x="247" y="30"/>
                  </a:lnTo>
                  <a:lnTo>
                    <a:pt x="226" y="37"/>
                  </a:lnTo>
                  <a:lnTo>
                    <a:pt x="207" y="43"/>
                  </a:lnTo>
                  <a:lnTo>
                    <a:pt x="189" y="50"/>
                  </a:lnTo>
                  <a:lnTo>
                    <a:pt x="171" y="58"/>
                  </a:lnTo>
                  <a:lnTo>
                    <a:pt x="154" y="66"/>
                  </a:lnTo>
                  <a:lnTo>
                    <a:pt x="138" y="74"/>
                  </a:lnTo>
                  <a:lnTo>
                    <a:pt x="122" y="82"/>
                  </a:lnTo>
                  <a:lnTo>
                    <a:pt x="107" y="91"/>
                  </a:lnTo>
                  <a:lnTo>
                    <a:pt x="93" y="101"/>
                  </a:lnTo>
                  <a:lnTo>
                    <a:pt x="80" y="111"/>
                  </a:lnTo>
                  <a:lnTo>
                    <a:pt x="69" y="120"/>
                  </a:lnTo>
                  <a:lnTo>
                    <a:pt x="57" y="132"/>
                  </a:lnTo>
                  <a:lnTo>
                    <a:pt x="46" y="143"/>
                  </a:lnTo>
                  <a:lnTo>
                    <a:pt x="37" y="154"/>
                  </a:lnTo>
                  <a:lnTo>
                    <a:pt x="29" y="165"/>
                  </a:lnTo>
                  <a:lnTo>
                    <a:pt x="21" y="177"/>
                  </a:lnTo>
                  <a:lnTo>
                    <a:pt x="14" y="188"/>
                  </a:lnTo>
                  <a:lnTo>
                    <a:pt x="9" y="201"/>
                  </a:lnTo>
                  <a:lnTo>
                    <a:pt x="6" y="214"/>
                  </a:lnTo>
                  <a:lnTo>
                    <a:pt x="3" y="225"/>
                  </a:lnTo>
                  <a:lnTo>
                    <a:pt x="1" y="238"/>
                  </a:lnTo>
                  <a:lnTo>
                    <a:pt x="0" y="250"/>
                  </a:lnTo>
                  <a:lnTo>
                    <a:pt x="1" y="263"/>
                  </a:lnTo>
                  <a:lnTo>
                    <a:pt x="3" y="276"/>
                  </a:lnTo>
                  <a:lnTo>
                    <a:pt x="6" y="289"/>
                  </a:lnTo>
                  <a:lnTo>
                    <a:pt x="9" y="302"/>
                  </a:lnTo>
                  <a:lnTo>
                    <a:pt x="14" y="313"/>
                  </a:lnTo>
                  <a:lnTo>
                    <a:pt x="21" y="326"/>
                  </a:lnTo>
                  <a:lnTo>
                    <a:pt x="29" y="337"/>
                  </a:lnTo>
                  <a:lnTo>
                    <a:pt x="37" y="348"/>
                  </a:lnTo>
                  <a:lnTo>
                    <a:pt x="46" y="360"/>
                  </a:lnTo>
                  <a:lnTo>
                    <a:pt x="57" y="371"/>
                  </a:lnTo>
                  <a:lnTo>
                    <a:pt x="69" y="381"/>
                  </a:lnTo>
                  <a:lnTo>
                    <a:pt x="80" y="392"/>
                  </a:lnTo>
                  <a:lnTo>
                    <a:pt x="93" y="401"/>
                  </a:lnTo>
                  <a:lnTo>
                    <a:pt x="107" y="411"/>
                  </a:lnTo>
                  <a:lnTo>
                    <a:pt x="122" y="419"/>
                  </a:lnTo>
                  <a:lnTo>
                    <a:pt x="138" y="429"/>
                  </a:lnTo>
                  <a:lnTo>
                    <a:pt x="154" y="437"/>
                  </a:lnTo>
                  <a:lnTo>
                    <a:pt x="171" y="445"/>
                  </a:lnTo>
                  <a:lnTo>
                    <a:pt x="189" y="453"/>
                  </a:lnTo>
                  <a:lnTo>
                    <a:pt x="207" y="459"/>
                  </a:lnTo>
                  <a:lnTo>
                    <a:pt x="226" y="466"/>
                  </a:lnTo>
                  <a:lnTo>
                    <a:pt x="245" y="472"/>
                  </a:lnTo>
                  <a:lnTo>
                    <a:pt x="266" y="477"/>
                  </a:lnTo>
                  <a:lnTo>
                    <a:pt x="287" y="482"/>
                  </a:lnTo>
                  <a:lnTo>
                    <a:pt x="308" y="487"/>
                  </a:lnTo>
                  <a:lnTo>
                    <a:pt x="330" y="491"/>
                  </a:lnTo>
                  <a:lnTo>
                    <a:pt x="353" y="495"/>
                  </a:lnTo>
                  <a:lnTo>
                    <a:pt x="375" y="496"/>
                  </a:lnTo>
                  <a:lnTo>
                    <a:pt x="398" y="500"/>
                  </a:lnTo>
                  <a:lnTo>
                    <a:pt x="422" y="501"/>
                  </a:lnTo>
                  <a:lnTo>
                    <a:pt x="446" y="501"/>
                  </a:lnTo>
                  <a:lnTo>
                    <a:pt x="470" y="503"/>
                  </a:lnTo>
                  <a:lnTo>
                    <a:pt x="494" y="501"/>
                  </a:lnTo>
                  <a:lnTo>
                    <a:pt x="518" y="501"/>
                  </a:lnTo>
                  <a:lnTo>
                    <a:pt x="542" y="500"/>
                  </a:lnTo>
                  <a:lnTo>
                    <a:pt x="565" y="496"/>
                  </a:lnTo>
                  <a:lnTo>
                    <a:pt x="587" y="495"/>
                  </a:lnTo>
                  <a:lnTo>
                    <a:pt x="610" y="491"/>
                  </a:lnTo>
                  <a:lnTo>
                    <a:pt x="632" y="487"/>
                  </a:lnTo>
                  <a:lnTo>
                    <a:pt x="653" y="482"/>
                  </a:lnTo>
                  <a:lnTo>
                    <a:pt x="674" y="477"/>
                  </a:lnTo>
                  <a:lnTo>
                    <a:pt x="695" y="472"/>
                  </a:lnTo>
                  <a:lnTo>
                    <a:pt x="714" y="466"/>
                  </a:lnTo>
                  <a:lnTo>
                    <a:pt x="733" y="459"/>
                  </a:lnTo>
                  <a:lnTo>
                    <a:pt x="751" y="453"/>
                  </a:lnTo>
                  <a:lnTo>
                    <a:pt x="769" y="445"/>
                  </a:lnTo>
                  <a:lnTo>
                    <a:pt x="786" y="437"/>
                  </a:lnTo>
                  <a:lnTo>
                    <a:pt x="802" y="429"/>
                  </a:lnTo>
                  <a:lnTo>
                    <a:pt x="818" y="419"/>
                  </a:lnTo>
                  <a:lnTo>
                    <a:pt x="833" y="411"/>
                  </a:lnTo>
                  <a:lnTo>
                    <a:pt x="847" y="401"/>
                  </a:lnTo>
                  <a:lnTo>
                    <a:pt x="860" y="392"/>
                  </a:lnTo>
                  <a:lnTo>
                    <a:pt x="871" y="381"/>
                  </a:lnTo>
                  <a:lnTo>
                    <a:pt x="882" y="371"/>
                  </a:lnTo>
                  <a:lnTo>
                    <a:pt x="894" y="360"/>
                  </a:lnTo>
                  <a:lnTo>
                    <a:pt x="903" y="348"/>
                  </a:lnTo>
                  <a:lnTo>
                    <a:pt x="911" y="337"/>
                  </a:lnTo>
                  <a:lnTo>
                    <a:pt x="919" y="326"/>
                  </a:lnTo>
                  <a:lnTo>
                    <a:pt x="926" y="313"/>
                  </a:lnTo>
                  <a:lnTo>
                    <a:pt x="931" y="302"/>
                  </a:lnTo>
                  <a:lnTo>
                    <a:pt x="934" y="289"/>
                  </a:lnTo>
                  <a:lnTo>
                    <a:pt x="937" y="276"/>
                  </a:lnTo>
                  <a:lnTo>
                    <a:pt x="939" y="263"/>
                  </a:lnTo>
                  <a:lnTo>
                    <a:pt x="940" y="250"/>
                  </a:lnTo>
                  <a:lnTo>
                    <a:pt x="939" y="238"/>
                  </a:lnTo>
                  <a:lnTo>
                    <a:pt x="937" y="225"/>
                  </a:lnTo>
                  <a:lnTo>
                    <a:pt x="934" y="214"/>
                  </a:lnTo>
                  <a:lnTo>
                    <a:pt x="931" y="201"/>
                  </a:lnTo>
                  <a:lnTo>
                    <a:pt x="926" y="188"/>
                  </a:lnTo>
                  <a:lnTo>
                    <a:pt x="919" y="177"/>
                  </a:lnTo>
                  <a:lnTo>
                    <a:pt x="911" y="165"/>
                  </a:lnTo>
                  <a:lnTo>
                    <a:pt x="903" y="154"/>
                  </a:lnTo>
                  <a:lnTo>
                    <a:pt x="894" y="143"/>
                  </a:lnTo>
                  <a:lnTo>
                    <a:pt x="882" y="132"/>
                  </a:lnTo>
                  <a:lnTo>
                    <a:pt x="871" y="120"/>
                  </a:lnTo>
                  <a:lnTo>
                    <a:pt x="860" y="111"/>
                  </a:lnTo>
                  <a:lnTo>
                    <a:pt x="847" y="101"/>
                  </a:lnTo>
                  <a:lnTo>
                    <a:pt x="833" y="91"/>
                  </a:lnTo>
                  <a:lnTo>
                    <a:pt x="818" y="82"/>
                  </a:lnTo>
                  <a:lnTo>
                    <a:pt x="802" y="74"/>
                  </a:lnTo>
                  <a:lnTo>
                    <a:pt x="786" y="66"/>
                  </a:lnTo>
                  <a:lnTo>
                    <a:pt x="769" y="58"/>
                  </a:lnTo>
                  <a:lnTo>
                    <a:pt x="751" y="50"/>
                  </a:lnTo>
                  <a:lnTo>
                    <a:pt x="733" y="43"/>
                  </a:lnTo>
                  <a:lnTo>
                    <a:pt x="714" y="37"/>
                  </a:lnTo>
                  <a:lnTo>
                    <a:pt x="695" y="30"/>
                  </a:lnTo>
                  <a:lnTo>
                    <a:pt x="674" y="26"/>
                  </a:lnTo>
                  <a:lnTo>
                    <a:pt x="653" y="19"/>
                  </a:lnTo>
                  <a:lnTo>
                    <a:pt x="632" y="16"/>
                  </a:lnTo>
                  <a:lnTo>
                    <a:pt x="610" y="11"/>
                  </a:lnTo>
                  <a:lnTo>
                    <a:pt x="587" y="8"/>
                  </a:lnTo>
                  <a:lnTo>
                    <a:pt x="565" y="5"/>
                  </a:lnTo>
                  <a:lnTo>
                    <a:pt x="542" y="3"/>
                  </a:lnTo>
                  <a:lnTo>
                    <a:pt x="518" y="1"/>
                  </a:lnTo>
                  <a:lnTo>
                    <a:pt x="494" y="0"/>
                  </a:lnTo>
                  <a:lnTo>
                    <a:pt x="470" y="0"/>
                  </a:lnTo>
                </a:path>
              </a:pathLst>
            </a:custGeom>
            <a:noFill/>
            <a:ln w="7938">
              <a:solidFill>
                <a:srgbClr val="4F177F"/>
              </a:solidFill>
              <a:round/>
              <a:headEnd/>
              <a:tailEnd/>
            </a:ln>
          </p:spPr>
          <p:txBody>
            <a:bodyPr/>
            <a:lstStyle/>
            <a:p>
              <a:endParaRPr lang="en-US"/>
            </a:p>
          </p:txBody>
        </p:sp>
        <p:sp>
          <p:nvSpPr>
            <p:cNvPr id="297057" name="Rectangle 97"/>
            <p:cNvSpPr>
              <a:spLocks noChangeArrowheads="1"/>
            </p:cNvSpPr>
            <p:nvPr/>
          </p:nvSpPr>
          <p:spPr bwMode="auto">
            <a:xfrm>
              <a:off x="2581" y="2341"/>
              <a:ext cx="249"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MRFC</a:t>
              </a:r>
              <a:endParaRPr lang="en-GB" sz="1800">
                <a:latin typeface="Calibri" pitchFamily="34" charset="0"/>
              </a:endParaRPr>
            </a:p>
          </p:txBody>
        </p:sp>
        <p:sp>
          <p:nvSpPr>
            <p:cNvPr id="297058" name="Freeform 98"/>
            <p:cNvSpPr>
              <a:spLocks/>
            </p:cNvSpPr>
            <p:nvPr/>
          </p:nvSpPr>
          <p:spPr bwMode="auto">
            <a:xfrm>
              <a:off x="3349" y="2241"/>
              <a:ext cx="383" cy="253"/>
            </a:xfrm>
            <a:custGeom>
              <a:avLst/>
              <a:gdLst>
                <a:gd name="T0" fmla="*/ 82 w 806"/>
                <a:gd name="T1" fmla="*/ 1 h 506"/>
                <a:gd name="T2" fmla="*/ 68 w 806"/>
                <a:gd name="T3" fmla="*/ 2 h 506"/>
                <a:gd name="T4" fmla="*/ 56 w 806"/>
                <a:gd name="T5" fmla="*/ 5 h 506"/>
                <a:gd name="T6" fmla="*/ 44 w 806"/>
                <a:gd name="T7" fmla="*/ 10 h 506"/>
                <a:gd name="T8" fmla="*/ 33 w 806"/>
                <a:gd name="T9" fmla="*/ 15 h 506"/>
                <a:gd name="T10" fmla="*/ 23 w 806"/>
                <a:gd name="T11" fmla="*/ 21 h 506"/>
                <a:gd name="T12" fmla="*/ 15 w 806"/>
                <a:gd name="T13" fmla="*/ 28 h 506"/>
                <a:gd name="T14" fmla="*/ 9 w 806"/>
                <a:gd name="T15" fmla="*/ 36 h 506"/>
                <a:gd name="T16" fmla="*/ 4 w 806"/>
                <a:gd name="T17" fmla="*/ 45 h 506"/>
                <a:gd name="T18" fmla="*/ 0 w 806"/>
                <a:gd name="T19" fmla="*/ 54 h 506"/>
                <a:gd name="T20" fmla="*/ 0 w 806"/>
                <a:gd name="T21" fmla="*/ 63 h 506"/>
                <a:gd name="T22" fmla="*/ 0 w 806"/>
                <a:gd name="T23" fmla="*/ 74 h 506"/>
                <a:gd name="T24" fmla="*/ 4 w 806"/>
                <a:gd name="T25" fmla="*/ 82 h 506"/>
                <a:gd name="T26" fmla="*/ 9 w 806"/>
                <a:gd name="T27" fmla="*/ 91 h 506"/>
                <a:gd name="T28" fmla="*/ 15 w 806"/>
                <a:gd name="T29" fmla="*/ 99 h 506"/>
                <a:gd name="T30" fmla="*/ 23 w 806"/>
                <a:gd name="T31" fmla="*/ 107 h 506"/>
                <a:gd name="T32" fmla="*/ 33 w 806"/>
                <a:gd name="T33" fmla="*/ 113 h 506"/>
                <a:gd name="T34" fmla="*/ 44 w 806"/>
                <a:gd name="T35" fmla="*/ 118 h 506"/>
                <a:gd name="T36" fmla="*/ 56 w 806"/>
                <a:gd name="T37" fmla="*/ 122 h 506"/>
                <a:gd name="T38" fmla="*/ 68 w 806"/>
                <a:gd name="T39" fmla="*/ 125 h 506"/>
                <a:gd name="T40" fmla="*/ 82 w 806"/>
                <a:gd name="T41" fmla="*/ 127 h 506"/>
                <a:gd name="T42" fmla="*/ 96 w 806"/>
                <a:gd name="T43" fmla="*/ 127 h 506"/>
                <a:gd name="T44" fmla="*/ 109 w 806"/>
                <a:gd name="T45" fmla="*/ 126 h 506"/>
                <a:gd name="T46" fmla="*/ 122 w 806"/>
                <a:gd name="T47" fmla="*/ 123 h 506"/>
                <a:gd name="T48" fmla="*/ 134 w 806"/>
                <a:gd name="T49" fmla="*/ 119 h 506"/>
                <a:gd name="T50" fmla="*/ 145 w 806"/>
                <a:gd name="T51" fmla="*/ 115 h 506"/>
                <a:gd name="T52" fmla="*/ 155 w 806"/>
                <a:gd name="T53" fmla="*/ 109 h 506"/>
                <a:gd name="T54" fmla="*/ 164 w 806"/>
                <a:gd name="T55" fmla="*/ 102 h 506"/>
                <a:gd name="T56" fmla="*/ 171 w 806"/>
                <a:gd name="T57" fmla="*/ 94 h 506"/>
                <a:gd name="T58" fmla="*/ 176 w 806"/>
                <a:gd name="T59" fmla="*/ 86 h 506"/>
                <a:gd name="T60" fmla="*/ 180 w 806"/>
                <a:gd name="T61" fmla="*/ 76 h 506"/>
                <a:gd name="T62" fmla="*/ 182 w 806"/>
                <a:gd name="T63" fmla="*/ 67 h 506"/>
                <a:gd name="T64" fmla="*/ 182 w 806"/>
                <a:gd name="T65" fmla="*/ 57 h 506"/>
                <a:gd name="T66" fmla="*/ 179 w 806"/>
                <a:gd name="T67" fmla="*/ 48 h 506"/>
                <a:gd name="T68" fmla="*/ 175 w 806"/>
                <a:gd name="T69" fmla="*/ 39 h 506"/>
                <a:gd name="T70" fmla="*/ 168 w 806"/>
                <a:gd name="T71" fmla="*/ 31 h 506"/>
                <a:gd name="T72" fmla="*/ 161 w 806"/>
                <a:gd name="T73" fmla="*/ 23 h 506"/>
                <a:gd name="T74" fmla="*/ 152 w 806"/>
                <a:gd name="T75" fmla="*/ 17 h 506"/>
                <a:gd name="T76" fmla="*/ 142 w 806"/>
                <a:gd name="T77" fmla="*/ 11 h 506"/>
                <a:gd name="T78" fmla="*/ 130 w 806"/>
                <a:gd name="T79" fmla="*/ 6 h 506"/>
                <a:gd name="T80" fmla="*/ 118 w 806"/>
                <a:gd name="T81" fmla="*/ 3 h 506"/>
                <a:gd name="T82" fmla="*/ 105 w 806"/>
                <a:gd name="T83" fmla="*/ 1 h 506"/>
                <a:gd name="T84" fmla="*/ 91 w 806"/>
                <a:gd name="T85" fmla="*/ 0 h 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6"/>
                <a:gd name="T130" fmla="*/ 0 h 506"/>
                <a:gd name="T131" fmla="*/ 806 w 806"/>
                <a:gd name="T132" fmla="*/ 506 h 5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6" h="506">
                  <a:moveTo>
                    <a:pt x="403" y="0"/>
                  </a:moveTo>
                  <a:lnTo>
                    <a:pt x="382" y="0"/>
                  </a:lnTo>
                  <a:lnTo>
                    <a:pt x="361" y="2"/>
                  </a:lnTo>
                  <a:lnTo>
                    <a:pt x="340" y="4"/>
                  </a:lnTo>
                  <a:lnTo>
                    <a:pt x="321" y="5"/>
                  </a:lnTo>
                  <a:lnTo>
                    <a:pt x="302" y="8"/>
                  </a:lnTo>
                  <a:lnTo>
                    <a:pt x="282" y="12"/>
                  </a:lnTo>
                  <a:lnTo>
                    <a:pt x="263" y="15"/>
                  </a:lnTo>
                  <a:lnTo>
                    <a:pt x="246" y="20"/>
                  </a:lnTo>
                  <a:lnTo>
                    <a:pt x="228" y="24"/>
                  </a:lnTo>
                  <a:lnTo>
                    <a:pt x="210" y="31"/>
                  </a:lnTo>
                  <a:lnTo>
                    <a:pt x="193" y="37"/>
                  </a:lnTo>
                  <a:lnTo>
                    <a:pt x="177" y="44"/>
                  </a:lnTo>
                  <a:lnTo>
                    <a:pt x="161" y="50"/>
                  </a:lnTo>
                  <a:lnTo>
                    <a:pt x="146" y="58"/>
                  </a:lnTo>
                  <a:lnTo>
                    <a:pt x="132" y="66"/>
                  </a:lnTo>
                  <a:lnTo>
                    <a:pt x="117" y="74"/>
                  </a:lnTo>
                  <a:lnTo>
                    <a:pt x="104" y="84"/>
                  </a:lnTo>
                  <a:lnTo>
                    <a:pt x="92" y="92"/>
                  </a:lnTo>
                  <a:lnTo>
                    <a:pt x="79" y="102"/>
                  </a:lnTo>
                  <a:lnTo>
                    <a:pt x="67" y="111"/>
                  </a:lnTo>
                  <a:lnTo>
                    <a:pt x="58" y="122"/>
                  </a:lnTo>
                  <a:lnTo>
                    <a:pt x="48" y="132"/>
                  </a:lnTo>
                  <a:lnTo>
                    <a:pt x="39" y="143"/>
                  </a:lnTo>
                  <a:lnTo>
                    <a:pt x="31" y="155"/>
                  </a:lnTo>
                  <a:lnTo>
                    <a:pt x="24" y="166"/>
                  </a:lnTo>
                  <a:lnTo>
                    <a:pt x="18" y="179"/>
                  </a:lnTo>
                  <a:lnTo>
                    <a:pt x="11" y="190"/>
                  </a:lnTo>
                  <a:lnTo>
                    <a:pt x="8" y="203"/>
                  </a:lnTo>
                  <a:lnTo>
                    <a:pt x="3" y="216"/>
                  </a:lnTo>
                  <a:lnTo>
                    <a:pt x="2" y="227"/>
                  </a:lnTo>
                  <a:lnTo>
                    <a:pt x="0" y="240"/>
                  </a:lnTo>
                  <a:lnTo>
                    <a:pt x="0" y="254"/>
                  </a:lnTo>
                  <a:lnTo>
                    <a:pt x="0" y="267"/>
                  </a:lnTo>
                  <a:lnTo>
                    <a:pt x="2" y="280"/>
                  </a:lnTo>
                  <a:lnTo>
                    <a:pt x="3" y="293"/>
                  </a:lnTo>
                  <a:lnTo>
                    <a:pt x="8" y="304"/>
                  </a:lnTo>
                  <a:lnTo>
                    <a:pt x="11" y="317"/>
                  </a:lnTo>
                  <a:lnTo>
                    <a:pt x="18" y="328"/>
                  </a:lnTo>
                  <a:lnTo>
                    <a:pt x="24" y="341"/>
                  </a:lnTo>
                  <a:lnTo>
                    <a:pt x="31" y="352"/>
                  </a:lnTo>
                  <a:lnTo>
                    <a:pt x="39" y="363"/>
                  </a:lnTo>
                  <a:lnTo>
                    <a:pt x="48" y="375"/>
                  </a:lnTo>
                  <a:lnTo>
                    <a:pt x="58" y="384"/>
                  </a:lnTo>
                  <a:lnTo>
                    <a:pt x="67" y="396"/>
                  </a:lnTo>
                  <a:lnTo>
                    <a:pt x="79" y="405"/>
                  </a:lnTo>
                  <a:lnTo>
                    <a:pt x="92" y="415"/>
                  </a:lnTo>
                  <a:lnTo>
                    <a:pt x="104" y="425"/>
                  </a:lnTo>
                  <a:lnTo>
                    <a:pt x="117" y="433"/>
                  </a:lnTo>
                  <a:lnTo>
                    <a:pt x="132" y="441"/>
                  </a:lnTo>
                  <a:lnTo>
                    <a:pt x="146" y="449"/>
                  </a:lnTo>
                  <a:lnTo>
                    <a:pt x="161" y="457"/>
                  </a:lnTo>
                  <a:lnTo>
                    <a:pt x="177" y="463"/>
                  </a:lnTo>
                  <a:lnTo>
                    <a:pt x="193" y="470"/>
                  </a:lnTo>
                  <a:lnTo>
                    <a:pt x="210" y="476"/>
                  </a:lnTo>
                  <a:lnTo>
                    <a:pt x="228" y="482"/>
                  </a:lnTo>
                  <a:lnTo>
                    <a:pt x="246" y="487"/>
                  </a:lnTo>
                  <a:lnTo>
                    <a:pt x="263" y="492"/>
                  </a:lnTo>
                  <a:lnTo>
                    <a:pt x="282" y="495"/>
                  </a:lnTo>
                  <a:lnTo>
                    <a:pt x="302" y="498"/>
                  </a:lnTo>
                  <a:lnTo>
                    <a:pt x="321" y="502"/>
                  </a:lnTo>
                  <a:lnTo>
                    <a:pt x="340" y="503"/>
                  </a:lnTo>
                  <a:lnTo>
                    <a:pt x="361" y="505"/>
                  </a:lnTo>
                  <a:lnTo>
                    <a:pt x="382" y="506"/>
                  </a:lnTo>
                  <a:lnTo>
                    <a:pt x="403" y="506"/>
                  </a:lnTo>
                  <a:lnTo>
                    <a:pt x="422" y="506"/>
                  </a:lnTo>
                  <a:lnTo>
                    <a:pt x="443" y="505"/>
                  </a:lnTo>
                  <a:lnTo>
                    <a:pt x="464" y="503"/>
                  </a:lnTo>
                  <a:lnTo>
                    <a:pt x="483" y="502"/>
                  </a:lnTo>
                  <a:lnTo>
                    <a:pt x="502" y="498"/>
                  </a:lnTo>
                  <a:lnTo>
                    <a:pt x="522" y="495"/>
                  </a:lnTo>
                  <a:lnTo>
                    <a:pt x="541" y="492"/>
                  </a:lnTo>
                  <a:lnTo>
                    <a:pt x="559" y="487"/>
                  </a:lnTo>
                  <a:lnTo>
                    <a:pt x="576" y="482"/>
                  </a:lnTo>
                  <a:lnTo>
                    <a:pt x="594" y="476"/>
                  </a:lnTo>
                  <a:lnTo>
                    <a:pt x="612" y="470"/>
                  </a:lnTo>
                  <a:lnTo>
                    <a:pt x="628" y="463"/>
                  </a:lnTo>
                  <a:lnTo>
                    <a:pt x="644" y="457"/>
                  </a:lnTo>
                  <a:lnTo>
                    <a:pt x="658" y="449"/>
                  </a:lnTo>
                  <a:lnTo>
                    <a:pt x="673" y="441"/>
                  </a:lnTo>
                  <a:lnTo>
                    <a:pt x="687" y="433"/>
                  </a:lnTo>
                  <a:lnTo>
                    <a:pt x="700" y="425"/>
                  </a:lnTo>
                  <a:lnTo>
                    <a:pt x="713" y="415"/>
                  </a:lnTo>
                  <a:lnTo>
                    <a:pt x="725" y="405"/>
                  </a:lnTo>
                  <a:lnTo>
                    <a:pt x="737" y="396"/>
                  </a:lnTo>
                  <a:lnTo>
                    <a:pt x="746" y="384"/>
                  </a:lnTo>
                  <a:lnTo>
                    <a:pt x="756" y="375"/>
                  </a:lnTo>
                  <a:lnTo>
                    <a:pt x="766" y="363"/>
                  </a:lnTo>
                  <a:lnTo>
                    <a:pt x="774" y="352"/>
                  </a:lnTo>
                  <a:lnTo>
                    <a:pt x="780" y="341"/>
                  </a:lnTo>
                  <a:lnTo>
                    <a:pt x="786" y="328"/>
                  </a:lnTo>
                  <a:lnTo>
                    <a:pt x="793" y="317"/>
                  </a:lnTo>
                  <a:lnTo>
                    <a:pt x="796" y="304"/>
                  </a:lnTo>
                  <a:lnTo>
                    <a:pt x="801" y="293"/>
                  </a:lnTo>
                  <a:lnTo>
                    <a:pt x="803" y="280"/>
                  </a:lnTo>
                  <a:lnTo>
                    <a:pt x="804" y="267"/>
                  </a:lnTo>
                  <a:lnTo>
                    <a:pt x="806" y="254"/>
                  </a:lnTo>
                  <a:lnTo>
                    <a:pt x="804" y="240"/>
                  </a:lnTo>
                  <a:lnTo>
                    <a:pt x="803" y="227"/>
                  </a:lnTo>
                  <a:lnTo>
                    <a:pt x="801" y="216"/>
                  </a:lnTo>
                  <a:lnTo>
                    <a:pt x="796" y="203"/>
                  </a:lnTo>
                  <a:lnTo>
                    <a:pt x="793" y="190"/>
                  </a:lnTo>
                  <a:lnTo>
                    <a:pt x="786" y="179"/>
                  </a:lnTo>
                  <a:lnTo>
                    <a:pt x="780" y="166"/>
                  </a:lnTo>
                  <a:lnTo>
                    <a:pt x="774" y="155"/>
                  </a:lnTo>
                  <a:lnTo>
                    <a:pt x="766" y="143"/>
                  </a:lnTo>
                  <a:lnTo>
                    <a:pt x="756" y="132"/>
                  </a:lnTo>
                  <a:lnTo>
                    <a:pt x="746" y="122"/>
                  </a:lnTo>
                  <a:lnTo>
                    <a:pt x="737" y="111"/>
                  </a:lnTo>
                  <a:lnTo>
                    <a:pt x="725" y="102"/>
                  </a:lnTo>
                  <a:lnTo>
                    <a:pt x="713" y="92"/>
                  </a:lnTo>
                  <a:lnTo>
                    <a:pt x="700" y="84"/>
                  </a:lnTo>
                  <a:lnTo>
                    <a:pt x="687" y="74"/>
                  </a:lnTo>
                  <a:lnTo>
                    <a:pt x="673" y="66"/>
                  </a:lnTo>
                  <a:lnTo>
                    <a:pt x="658" y="58"/>
                  </a:lnTo>
                  <a:lnTo>
                    <a:pt x="644" y="50"/>
                  </a:lnTo>
                  <a:lnTo>
                    <a:pt x="628" y="44"/>
                  </a:lnTo>
                  <a:lnTo>
                    <a:pt x="612" y="37"/>
                  </a:lnTo>
                  <a:lnTo>
                    <a:pt x="594" y="31"/>
                  </a:lnTo>
                  <a:lnTo>
                    <a:pt x="576" y="24"/>
                  </a:lnTo>
                  <a:lnTo>
                    <a:pt x="559" y="20"/>
                  </a:lnTo>
                  <a:lnTo>
                    <a:pt x="541" y="15"/>
                  </a:lnTo>
                  <a:lnTo>
                    <a:pt x="522" y="12"/>
                  </a:lnTo>
                  <a:lnTo>
                    <a:pt x="502" y="8"/>
                  </a:lnTo>
                  <a:lnTo>
                    <a:pt x="483" y="5"/>
                  </a:lnTo>
                  <a:lnTo>
                    <a:pt x="464" y="4"/>
                  </a:lnTo>
                  <a:lnTo>
                    <a:pt x="443" y="2"/>
                  </a:lnTo>
                  <a:lnTo>
                    <a:pt x="422" y="0"/>
                  </a:lnTo>
                  <a:lnTo>
                    <a:pt x="403" y="0"/>
                  </a:lnTo>
                  <a:close/>
                </a:path>
              </a:pathLst>
            </a:custGeom>
            <a:solidFill>
              <a:srgbClr val="F8F8F8"/>
            </a:solidFill>
            <a:ln w="9525">
              <a:noFill/>
              <a:round/>
              <a:headEnd/>
              <a:tailEnd/>
            </a:ln>
          </p:spPr>
          <p:txBody>
            <a:bodyPr/>
            <a:lstStyle/>
            <a:p>
              <a:endParaRPr lang="en-US"/>
            </a:p>
          </p:txBody>
        </p:sp>
        <p:sp>
          <p:nvSpPr>
            <p:cNvPr id="297059" name="Freeform 99"/>
            <p:cNvSpPr>
              <a:spLocks/>
            </p:cNvSpPr>
            <p:nvPr/>
          </p:nvSpPr>
          <p:spPr bwMode="auto">
            <a:xfrm>
              <a:off x="3349" y="2241"/>
              <a:ext cx="383" cy="253"/>
            </a:xfrm>
            <a:custGeom>
              <a:avLst/>
              <a:gdLst>
                <a:gd name="T0" fmla="*/ 82 w 806"/>
                <a:gd name="T1" fmla="*/ 1 h 506"/>
                <a:gd name="T2" fmla="*/ 68 w 806"/>
                <a:gd name="T3" fmla="*/ 2 h 506"/>
                <a:gd name="T4" fmla="*/ 56 w 806"/>
                <a:gd name="T5" fmla="*/ 5 h 506"/>
                <a:gd name="T6" fmla="*/ 44 w 806"/>
                <a:gd name="T7" fmla="*/ 10 h 506"/>
                <a:gd name="T8" fmla="*/ 33 w 806"/>
                <a:gd name="T9" fmla="*/ 15 h 506"/>
                <a:gd name="T10" fmla="*/ 23 w 806"/>
                <a:gd name="T11" fmla="*/ 21 h 506"/>
                <a:gd name="T12" fmla="*/ 15 w 806"/>
                <a:gd name="T13" fmla="*/ 28 h 506"/>
                <a:gd name="T14" fmla="*/ 9 w 806"/>
                <a:gd name="T15" fmla="*/ 36 h 506"/>
                <a:gd name="T16" fmla="*/ 4 w 806"/>
                <a:gd name="T17" fmla="*/ 45 h 506"/>
                <a:gd name="T18" fmla="*/ 0 w 806"/>
                <a:gd name="T19" fmla="*/ 54 h 506"/>
                <a:gd name="T20" fmla="*/ 0 w 806"/>
                <a:gd name="T21" fmla="*/ 63 h 506"/>
                <a:gd name="T22" fmla="*/ 0 w 806"/>
                <a:gd name="T23" fmla="*/ 74 h 506"/>
                <a:gd name="T24" fmla="*/ 4 w 806"/>
                <a:gd name="T25" fmla="*/ 82 h 506"/>
                <a:gd name="T26" fmla="*/ 9 w 806"/>
                <a:gd name="T27" fmla="*/ 91 h 506"/>
                <a:gd name="T28" fmla="*/ 15 w 806"/>
                <a:gd name="T29" fmla="*/ 99 h 506"/>
                <a:gd name="T30" fmla="*/ 23 w 806"/>
                <a:gd name="T31" fmla="*/ 107 h 506"/>
                <a:gd name="T32" fmla="*/ 33 w 806"/>
                <a:gd name="T33" fmla="*/ 113 h 506"/>
                <a:gd name="T34" fmla="*/ 44 w 806"/>
                <a:gd name="T35" fmla="*/ 118 h 506"/>
                <a:gd name="T36" fmla="*/ 56 w 806"/>
                <a:gd name="T37" fmla="*/ 122 h 506"/>
                <a:gd name="T38" fmla="*/ 68 w 806"/>
                <a:gd name="T39" fmla="*/ 125 h 506"/>
                <a:gd name="T40" fmla="*/ 82 w 806"/>
                <a:gd name="T41" fmla="*/ 127 h 506"/>
                <a:gd name="T42" fmla="*/ 96 w 806"/>
                <a:gd name="T43" fmla="*/ 127 h 506"/>
                <a:gd name="T44" fmla="*/ 109 w 806"/>
                <a:gd name="T45" fmla="*/ 126 h 506"/>
                <a:gd name="T46" fmla="*/ 122 w 806"/>
                <a:gd name="T47" fmla="*/ 123 h 506"/>
                <a:gd name="T48" fmla="*/ 134 w 806"/>
                <a:gd name="T49" fmla="*/ 119 h 506"/>
                <a:gd name="T50" fmla="*/ 145 w 806"/>
                <a:gd name="T51" fmla="*/ 115 h 506"/>
                <a:gd name="T52" fmla="*/ 155 w 806"/>
                <a:gd name="T53" fmla="*/ 109 h 506"/>
                <a:gd name="T54" fmla="*/ 164 w 806"/>
                <a:gd name="T55" fmla="*/ 102 h 506"/>
                <a:gd name="T56" fmla="*/ 171 w 806"/>
                <a:gd name="T57" fmla="*/ 94 h 506"/>
                <a:gd name="T58" fmla="*/ 176 w 806"/>
                <a:gd name="T59" fmla="*/ 86 h 506"/>
                <a:gd name="T60" fmla="*/ 180 w 806"/>
                <a:gd name="T61" fmla="*/ 76 h 506"/>
                <a:gd name="T62" fmla="*/ 182 w 806"/>
                <a:gd name="T63" fmla="*/ 67 h 506"/>
                <a:gd name="T64" fmla="*/ 182 w 806"/>
                <a:gd name="T65" fmla="*/ 57 h 506"/>
                <a:gd name="T66" fmla="*/ 179 w 806"/>
                <a:gd name="T67" fmla="*/ 48 h 506"/>
                <a:gd name="T68" fmla="*/ 175 w 806"/>
                <a:gd name="T69" fmla="*/ 39 h 506"/>
                <a:gd name="T70" fmla="*/ 168 w 806"/>
                <a:gd name="T71" fmla="*/ 31 h 506"/>
                <a:gd name="T72" fmla="*/ 161 w 806"/>
                <a:gd name="T73" fmla="*/ 23 h 506"/>
                <a:gd name="T74" fmla="*/ 152 w 806"/>
                <a:gd name="T75" fmla="*/ 17 h 506"/>
                <a:gd name="T76" fmla="*/ 142 w 806"/>
                <a:gd name="T77" fmla="*/ 11 h 506"/>
                <a:gd name="T78" fmla="*/ 130 w 806"/>
                <a:gd name="T79" fmla="*/ 6 h 506"/>
                <a:gd name="T80" fmla="*/ 118 w 806"/>
                <a:gd name="T81" fmla="*/ 3 h 506"/>
                <a:gd name="T82" fmla="*/ 105 w 806"/>
                <a:gd name="T83" fmla="*/ 1 h 506"/>
                <a:gd name="T84" fmla="*/ 91 w 806"/>
                <a:gd name="T85" fmla="*/ 0 h 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6"/>
                <a:gd name="T130" fmla="*/ 0 h 506"/>
                <a:gd name="T131" fmla="*/ 806 w 806"/>
                <a:gd name="T132" fmla="*/ 506 h 5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6" h="506">
                  <a:moveTo>
                    <a:pt x="403" y="0"/>
                  </a:moveTo>
                  <a:lnTo>
                    <a:pt x="382" y="0"/>
                  </a:lnTo>
                  <a:lnTo>
                    <a:pt x="361" y="2"/>
                  </a:lnTo>
                  <a:lnTo>
                    <a:pt x="340" y="4"/>
                  </a:lnTo>
                  <a:lnTo>
                    <a:pt x="321" y="5"/>
                  </a:lnTo>
                  <a:lnTo>
                    <a:pt x="302" y="8"/>
                  </a:lnTo>
                  <a:lnTo>
                    <a:pt x="282" y="12"/>
                  </a:lnTo>
                  <a:lnTo>
                    <a:pt x="263" y="15"/>
                  </a:lnTo>
                  <a:lnTo>
                    <a:pt x="246" y="20"/>
                  </a:lnTo>
                  <a:lnTo>
                    <a:pt x="228" y="24"/>
                  </a:lnTo>
                  <a:lnTo>
                    <a:pt x="210" y="31"/>
                  </a:lnTo>
                  <a:lnTo>
                    <a:pt x="193" y="37"/>
                  </a:lnTo>
                  <a:lnTo>
                    <a:pt x="177" y="44"/>
                  </a:lnTo>
                  <a:lnTo>
                    <a:pt x="161" y="50"/>
                  </a:lnTo>
                  <a:lnTo>
                    <a:pt x="146" y="58"/>
                  </a:lnTo>
                  <a:lnTo>
                    <a:pt x="132" y="66"/>
                  </a:lnTo>
                  <a:lnTo>
                    <a:pt x="117" y="74"/>
                  </a:lnTo>
                  <a:lnTo>
                    <a:pt x="104" y="84"/>
                  </a:lnTo>
                  <a:lnTo>
                    <a:pt x="92" y="92"/>
                  </a:lnTo>
                  <a:lnTo>
                    <a:pt x="79" y="102"/>
                  </a:lnTo>
                  <a:lnTo>
                    <a:pt x="67" y="111"/>
                  </a:lnTo>
                  <a:lnTo>
                    <a:pt x="58" y="122"/>
                  </a:lnTo>
                  <a:lnTo>
                    <a:pt x="48" y="132"/>
                  </a:lnTo>
                  <a:lnTo>
                    <a:pt x="39" y="143"/>
                  </a:lnTo>
                  <a:lnTo>
                    <a:pt x="31" y="155"/>
                  </a:lnTo>
                  <a:lnTo>
                    <a:pt x="24" y="166"/>
                  </a:lnTo>
                  <a:lnTo>
                    <a:pt x="18" y="179"/>
                  </a:lnTo>
                  <a:lnTo>
                    <a:pt x="11" y="190"/>
                  </a:lnTo>
                  <a:lnTo>
                    <a:pt x="8" y="203"/>
                  </a:lnTo>
                  <a:lnTo>
                    <a:pt x="3" y="216"/>
                  </a:lnTo>
                  <a:lnTo>
                    <a:pt x="2" y="227"/>
                  </a:lnTo>
                  <a:lnTo>
                    <a:pt x="0" y="240"/>
                  </a:lnTo>
                  <a:lnTo>
                    <a:pt x="0" y="254"/>
                  </a:lnTo>
                  <a:lnTo>
                    <a:pt x="0" y="267"/>
                  </a:lnTo>
                  <a:lnTo>
                    <a:pt x="2" y="280"/>
                  </a:lnTo>
                  <a:lnTo>
                    <a:pt x="3" y="293"/>
                  </a:lnTo>
                  <a:lnTo>
                    <a:pt x="8" y="304"/>
                  </a:lnTo>
                  <a:lnTo>
                    <a:pt x="11" y="317"/>
                  </a:lnTo>
                  <a:lnTo>
                    <a:pt x="18" y="328"/>
                  </a:lnTo>
                  <a:lnTo>
                    <a:pt x="24" y="341"/>
                  </a:lnTo>
                  <a:lnTo>
                    <a:pt x="31" y="352"/>
                  </a:lnTo>
                  <a:lnTo>
                    <a:pt x="39" y="363"/>
                  </a:lnTo>
                  <a:lnTo>
                    <a:pt x="48" y="375"/>
                  </a:lnTo>
                  <a:lnTo>
                    <a:pt x="58" y="384"/>
                  </a:lnTo>
                  <a:lnTo>
                    <a:pt x="67" y="396"/>
                  </a:lnTo>
                  <a:lnTo>
                    <a:pt x="79" y="405"/>
                  </a:lnTo>
                  <a:lnTo>
                    <a:pt x="92" y="415"/>
                  </a:lnTo>
                  <a:lnTo>
                    <a:pt x="104" y="425"/>
                  </a:lnTo>
                  <a:lnTo>
                    <a:pt x="117" y="433"/>
                  </a:lnTo>
                  <a:lnTo>
                    <a:pt x="132" y="441"/>
                  </a:lnTo>
                  <a:lnTo>
                    <a:pt x="146" y="449"/>
                  </a:lnTo>
                  <a:lnTo>
                    <a:pt x="161" y="457"/>
                  </a:lnTo>
                  <a:lnTo>
                    <a:pt x="177" y="463"/>
                  </a:lnTo>
                  <a:lnTo>
                    <a:pt x="193" y="470"/>
                  </a:lnTo>
                  <a:lnTo>
                    <a:pt x="210" y="476"/>
                  </a:lnTo>
                  <a:lnTo>
                    <a:pt x="228" y="482"/>
                  </a:lnTo>
                  <a:lnTo>
                    <a:pt x="246" y="487"/>
                  </a:lnTo>
                  <a:lnTo>
                    <a:pt x="263" y="492"/>
                  </a:lnTo>
                  <a:lnTo>
                    <a:pt x="282" y="495"/>
                  </a:lnTo>
                  <a:lnTo>
                    <a:pt x="302" y="498"/>
                  </a:lnTo>
                  <a:lnTo>
                    <a:pt x="321" y="502"/>
                  </a:lnTo>
                  <a:lnTo>
                    <a:pt x="340" y="503"/>
                  </a:lnTo>
                  <a:lnTo>
                    <a:pt x="361" y="505"/>
                  </a:lnTo>
                  <a:lnTo>
                    <a:pt x="382" y="506"/>
                  </a:lnTo>
                  <a:lnTo>
                    <a:pt x="403" y="506"/>
                  </a:lnTo>
                  <a:lnTo>
                    <a:pt x="422" y="506"/>
                  </a:lnTo>
                  <a:lnTo>
                    <a:pt x="443" y="505"/>
                  </a:lnTo>
                  <a:lnTo>
                    <a:pt x="464" y="503"/>
                  </a:lnTo>
                  <a:lnTo>
                    <a:pt x="483" y="502"/>
                  </a:lnTo>
                  <a:lnTo>
                    <a:pt x="502" y="498"/>
                  </a:lnTo>
                  <a:lnTo>
                    <a:pt x="522" y="495"/>
                  </a:lnTo>
                  <a:lnTo>
                    <a:pt x="541" y="492"/>
                  </a:lnTo>
                  <a:lnTo>
                    <a:pt x="559" y="487"/>
                  </a:lnTo>
                  <a:lnTo>
                    <a:pt x="576" y="482"/>
                  </a:lnTo>
                  <a:lnTo>
                    <a:pt x="594" y="476"/>
                  </a:lnTo>
                  <a:lnTo>
                    <a:pt x="612" y="470"/>
                  </a:lnTo>
                  <a:lnTo>
                    <a:pt x="628" y="463"/>
                  </a:lnTo>
                  <a:lnTo>
                    <a:pt x="644" y="457"/>
                  </a:lnTo>
                  <a:lnTo>
                    <a:pt x="658" y="449"/>
                  </a:lnTo>
                  <a:lnTo>
                    <a:pt x="673" y="441"/>
                  </a:lnTo>
                  <a:lnTo>
                    <a:pt x="687" y="433"/>
                  </a:lnTo>
                  <a:lnTo>
                    <a:pt x="700" y="425"/>
                  </a:lnTo>
                  <a:lnTo>
                    <a:pt x="713" y="415"/>
                  </a:lnTo>
                  <a:lnTo>
                    <a:pt x="725" y="405"/>
                  </a:lnTo>
                  <a:lnTo>
                    <a:pt x="737" y="396"/>
                  </a:lnTo>
                  <a:lnTo>
                    <a:pt x="746" y="384"/>
                  </a:lnTo>
                  <a:lnTo>
                    <a:pt x="756" y="375"/>
                  </a:lnTo>
                  <a:lnTo>
                    <a:pt x="766" y="363"/>
                  </a:lnTo>
                  <a:lnTo>
                    <a:pt x="774" y="352"/>
                  </a:lnTo>
                  <a:lnTo>
                    <a:pt x="780" y="341"/>
                  </a:lnTo>
                  <a:lnTo>
                    <a:pt x="786" y="328"/>
                  </a:lnTo>
                  <a:lnTo>
                    <a:pt x="793" y="317"/>
                  </a:lnTo>
                  <a:lnTo>
                    <a:pt x="796" y="304"/>
                  </a:lnTo>
                  <a:lnTo>
                    <a:pt x="801" y="293"/>
                  </a:lnTo>
                  <a:lnTo>
                    <a:pt x="803" y="280"/>
                  </a:lnTo>
                  <a:lnTo>
                    <a:pt x="804" y="267"/>
                  </a:lnTo>
                  <a:lnTo>
                    <a:pt x="806" y="254"/>
                  </a:lnTo>
                  <a:lnTo>
                    <a:pt x="804" y="240"/>
                  </a:lnTo>
                  <a:lnTo>
                    <a:pt x="803" y="227"/>
                  </a:lnTo>
                  <a:lnTo>
                    <a:pt x="801" y="216"/>
                  </a:lnTo>
                  <a:lnTo>
                    <a:pt x="796" y="203"/>
                  </a:lnTo>
                  <a:lnTo>
                    <a:pt x="793" y="190"/>
                  </a:lnTo>
                  <a:lnTo>
                    <a:pt x="786" y="179"/>
                  </a:lnTo>
                  <a:lnTo>
                    <a:pt x="780" y="166"/>
                  </a:lnTo>
                  <a:lnTo>
                    <a:pt x="774" y="155"/>
                  </a:lnTo>
                  <a:lnTo>
                    <a:pt x="766" y="143"/>
                  </a:lnTo>
                  <a:lnTo>
                    <a:pt x="756" y="132"/>
                  </a:lnTo>
                  <a:lnTo>
                    <a:pt x="746" y="122"/>
                  </a:lnTo>
                  <a:lnTo>
                    <a:pt x="737" y="111"/>
                  </a:lnTo>
                  <a:lnTo>
                    <a:pt x="725" y="102"/>
                  </a:lnTo>
                  <a:lnTo>
                    <a:pt x="713" y="92"/>
                  </a:lnTo>
                  <a:lnTo>
                    <a:pt x="700" y="84"/>
                  </a:lnTo>
                  <a:lnTo>
                    <a:pt x="687" y="74"/>
                  </a:lnTo>
                  <a:lnTo>
                    <a:pt x="673" y="66"/>
                  </a:lnTo>
                  <a:lnTo>
                    <a:pt x="658" y="58"/>
                  </a:lnTo>
                  <a:lnTo>
                    <a:pt x="644" y="50"/>
                  </a:lnTo>
                  <a:lnTo>
                    <a:pt x="628" y="44"/>
                  </a:lnTo>
                  <a:lnTo>
                    <a:pt x="612" y="37"/>
                  </a:lnTo>
                  <a:lnTo>
                    <a:pt x="594" y="31"/>
                  </a:lnTo>
                  <a:lnTo>
                    <a:pt x="576" y="24"/>
                  </a:lnTo>
                  <a:lnTo>
                    <a:pt x="559" y="20"/>
                  </a:lnTo>
                  <a:lnTo>
                    <a:pt x="541" y="15"/>
                  </a:lnTo>
                  <a:lnTo>
                    <a:pt x="522" y="12"/>
                  </a:lnTo>
                  <a:lnTo>
                    <a:pt x="502" y="8"/>
                  </a:lnTo>
                  <a:lnTo>
                    <a:pt x="483" y="5"/>
                  </a:lnTo>
                  <a:lnTo>
                    <a:pt x="464" y="4"/>
                  </a:lnTo>
                  <a:lnTo>
                    <a:pt x="443" y="2"/>
                  </a:lnTo>
                  <a:lnTo>
                    <a:pt x="422" y="0"/>
                  </a:lnTo>
                  <a:lnTo>
                    <a:pt x="403" y="0"/>
                  </a:lnTo>
                </a:path>
              </a:pathLst>
            </a:custGeom>
            <a:noFill/>
            <a:ln w="7938">
              <a:solidFill>
                <a:srgbClr val="4F177F"/>
              </a:solidFill>
              <a:round/>
              <a:headEnd/>
              <a:tailEnd/>
            </a:ln>
          </p:spPr>
          <p:txBody>
            <a:bodyPr/>
            <a:lstStyle/>
            <a:p>
              <a:endParaRPr lang="en-US"/>
            </a:p>
          </p:txBody>
        </p:sp>
        <p:sp>
          <p:nvSpPr>
            <p:cNvPr id="297060" name="Rectangle 100"/>
            <p:cNvSpPr>
              <a:spLocks noChangeArrowheads="1"/>
            </p:cNvSpPr>
            <p:nvPr/>
          </p:nvSpPr>
          <p:spPr bwMode="auto">
            <a:xfrm>
              <a:off x="3391" y="2312"/>
              <a:ext cx="258"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MGCF</a:t>
              </a:r>
              <a:endParaRPr lang="en-GB" sz="1800">
                <a:latin typeface="Calibri" pitchFamily="34" charset="0"/>
              </a:endParaRPr>
            </a:p>
          </p:txBody>
        </p:sp>
        <p:sp>
          <p:nvSpPr>
            <p:cNvPr id="297061" name="Freeform 101"/>
            <p:cNvSpPr>
              <a:spLocks/>
            </p:cNvSpPr>
            <p:nvPr/>
          </p:nvSpPr>
          <p:spPr bwMode="auto">
            <a:xfrm>
              <a:off x="2574" y="3333"/>
              <a:ext cx="316" cy="258"/>
            </a:xfrm>
            <a:custGeom>
              <a:avLst/>
              <a:gdLst>
                <a:gd name="T0" fmla="*/ 68 w 663"/>
                <a:gd name="T1" fmla="*/ 1 h 516"/>
                <a:gd name="T2" fmla="*/ 57 w 663"/>
                <a:gd name="T3" fmla="*/ 2 h 516"/>
                <a:gd name="T4" fmla="*/ 46 w 663"/>
                <a:gd name="T5" fmla="*/ 5 h 516"/>
                <a:gd name="T6" fmla="*/ 36 w 663"/>
                <a:gd name="T7" fmla="*/ 9 h 516"/>
                <a:gd name="T8" fmla="*/ 27 w 663"/>
                <a:gd name="T9" fmla="*/ 15 h 516"/>
                <a:gd name="T10" fmla="*/ 20 w 663"/>
                <a:gd name="T11" fmla="*/ 21 h 516"/>
                <a:gd name="T12" fmla="*/ 13 w 663"/>
                <a:gd name="T13" fmla="*/ 28 h 516"/>
                <a:gd name="T14" fmla="*/ 7 w 663"/>
                <a:gd name="T15" fmla="*/ 36 h 516"/>
                <a:gd name="T16" fmla="*/ 3 w 663"/>
                <a:gd name="T17" fmla="*/ 45 h 516"/>
                <a:gd name="T18" fmla="*/ 0 w 663"/>
                <a:gd name="T19" fmla="*/ 54 h 516"/>
                <a:gd name="T20" fmla="*/ 0 w 663"/>
                <a:gd name="T21" fmla="*/ 65 h 516"/>
                <a:gd name="T22" fmla="*/ 0 w 663"/>
                <a:gd name="T23" fmla="*/ 74 h 516"/>
                <a:gd name="T24" fmla="*/ 3 w 663"/>
                <a:gd name="T25" fmla="*/ 83 h 516"/>
                <a:gd name="T26" fmla="*/ 7 w 663"/>
                <a:gd name="T27" fmla="*/ 92 h 516"/>
                <a:gd name="T28" fmla="*/ 13 w 663"/>
                <a:gd name="T29" fmla="*/ 100 h 516"/>
                <a:gd name="T30" fmla="*/ 20 w 663"/>
                <a:gd name="T31" fmla="*/ 108 h 516"/>
                <a:gd name="T32" fmla="*/ 27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7 h 516"/>
                <a:gd name="T60" fmla="*/ 149 w 663"/>
                <a:gd name="T61" fmla="*/ 77 h 516"/>
                <a:gd name="T62" fmla="*/ 150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2" y="21"/>
                  </a:lnTo>
                  <a:lnTo>
                    <a:pt x="188" y="26"/>
                  </a:lnTo>
                  <a:lnTo>
                    <a:pt x="173" y="30"/>
                  </a:lnTo>
                  <a:lnTo>
                    <a:pt x="159" y="37"/>
                  </a:lnTo>
                  <a:lnTo>
                    <a:pt x="146" y="43"/>
                  </a:lnTo>
                  <a:lnTo>
                    <a:pt x="133" y="51"/>
                  </a:lnTo>
                  <a:lnTo>
                    <a:pt x="120" y="59"/>
                  </a:lnTo>
                  <a:lnTo>
                    <a:pt x="109" y="67"/>
                  </a:lnTo>
                  <a:lnTo>
                    <a:pt x="96" y="75"/>
                  </a:lnTo>
                  <a:lnTo>
                    <a:pt x="87" y="85"/>
                  </a:lnTo>
                  <a:lnTo>
                    <a:pt x="75" y="93"/>
                  </a:lnTo>
                  <a:lnTo>
                    <a:pt x="66" y="103"/>
                  </a:lnTo>
                  <a:lnTo>
                    <a:pt x="56" y="114"/>
                  </a:lnTo>
                  <a:lnTo>
                    <a:pt x="48" y="124"/>
                  </a:lnTo>
                  <a:lnTo>
                    <a:pt x="40" y="135"/>
                  </a:lnTo>
                  <a:lnTo>
                    <a:pt x="32" y="146"/>
                  </a:lnTo>
                  <a:lnTo>
                    <a:pt x="26" y="157"/>
                  </a:lnTo>
                  <a:lnTo>
                    <a:pt x="21" y="169"/>
                  </a:lnTo>
                  <a:lnTo>
                    <a:pt x="14" y="181"/>
                  </a:lnTo>
                  <a:lnTo>
                    <a:pt x="11" y="193"/>
                  </a:lnTo>
                  <a:lnTo>
                    <a:pt x="6" y="206"/>
                  </a:lnTo>
                  <a:lnTo>
                    <a:pt x="3" y="218"/>
                  </a:lnTo>
                  <a:lnTo>
                    <a:pt x="2" y="231"/>
                  </a:lnTo>
                  <a:lnTo>
                    <a:pt x="0" y="244"/>
                  </a:lnTo>
                  <a:lnTo>
                    <a:pt x="0" y="259"/>
                  </a:lnTo>
                  <a:lnTo>
                    <a:pt x="0" y="271"/>
                  </a:lnTo>
                  <a:lnTo>
                    <a:pt x="2" y="284"/>
                  </a:lnTo>
                  <a:lnTo>
                    <a:pt x="3" y="297"/>
                  </a:lnTo>
                  <a:lnTo>
                    <a:pt x="6" y="310"/>
                  </a:lnTo>
                  <a:lnTo>
                    <a:pt x="11" y="323"/>
                  </a:lnTo>
                  <a:lnTo>
                    <a:pt x="14" y="334"/>
                  </a:lnTo>
                  <a:lnTo>
                    <a:pt x="21" y="347"/>
                  </a:lnTo>
                  <a:lnTo>
                    <a:pt x="26" y="358"/>
                  </a:lnTo>
                  <a:lnTo>
                    <a:pt x="32" y="369"/>
                  </a:lnTo>
                  <a:lnTo>
                    <a:pt x="40" y="381"/>
                  </a:lnTo>
                  <a:lnTo>
                    <a:pt x="48" y="392"/>
                  </a:lnTo>
                  <a:lnTo>
                    <a:pt x="56" y="402"/>
                  </a:lnTo>
                  <a:lnTo>
                    <a:pt x="66" y="411"/>
                  </a:lnTo>
                  <a:lnTo>
                    <a:pt x="75" y="423"/>
                  </a:lnTo>
                  <a:lnTo>
                    <a:pt x="87" y="431"/>
                  </a:lnTo>
                  <a:lnTo>
                    <a:pt x="96" y="440"/>
                  </a:lnTo>
                  <a:lnTo>
                    <a:pt x="109" y="448"/>
                  </a:lnTo>
                  <a:lnTo>
                    <a:pt x="120" y="456"/>
                  </a:lnTo>
                  <a:lnTo>
                    <a:pt x="133" y="464"/>
                  </a:lnTo>
                  <a:lnTo>
                    <a:pt x="146" y="472"/>
                  </a:lnTo>
                  <a:lnTo>
                    <a:pt x="159" y="479"/>
                  </a:lnTo>
                  <a:lnTo>
                    <a:pt x="173" y="485"/>
                  </a:lnTo>
                  <a:lnTo>
                    <a:pt x="188" y="490"/>
                  </a:lnTo>
                  <a:lnTo>
                    <a:pt x="202" y="495"/>
                  </a:lnTo>
                  <a:lnTo>
                    <a:pt x="217" y="500"/>
                  </a:lnTo>
                  <a:lnTo>
                    <a:pt x="233" y="504"/>
                  </a:lnTo>
                  <a:lnTo>
                    <a:pt x="249" y="508"/>
                  </a:lnTo>
                  <a:lnTo>
                    <a:pt x="265" y="511"/>
                  </a:lnTo>
                  <a:lnTo>
                    <a:pt x="281" y="512"/>
                  </a:lnTo>
                  <a:lnTo>
                    <a:pt x="297" y="514"/>
                  </a:lnTo>
                  <a:lnTo>
                    <a:pt x="315" y="516"/>
                  </a:lnTo>
                  <a:lnTo>
                    <a:pt x="331" y="516"/>
                  </a:lnTo>
                  <a:lnTo>
                    <a:pt x="348" y="516"/>
                  </a:lnTo>
                  <a:lnTo>
                    <a:pt x="364" y="514"/>
                  </a:lnTo>
                  <a:lnTo>
                    <a:pt x="382" y="512"/>
                  </a:lnTo>
                  <a:lnTo>
                    <a:pt x="398" y="511"/>
                  </a:lnTo>
                  <a:lnTo>
                    <a:pt x="414" y="508"/>
                  </a:lnTo>
                  <a:lnTo>
                    <a:pt x="430" y="504"/>
                  </a:lnTo>
                  <a:lnTo>
                    <a:pt x="445" y="500"/>
                  </a:lnTo>
                  <a:lnTo>
                    <a:pt x="461" y="495"/>
                  </a:lnTo>
                  <a:lnTo>
                    <a:pt x="475" y="490"/>
                  </a:lnTo>
                  <a:lnTo>
                    <a:pt x="490" y="485"/>
                  </a:lnTo>
                  <a:lnTo>
                    <a:pt x="502" y="479"/>
                  </a:lnTo>
                  <a:lnTo>
                    <a:pt x="517" y="472"/>
                  </a:lnTo>
                  <a:lnTo>
                    <a:pt x="530" y="464"/>
                  </a:lnTo>
                  <a:lnTo>
                    <a:pt x="541" y="456"/>
                  </a:lnTo>
                  <a:lnTo>
                    <a:pt x="554" y="448"/>
                  </a:lnTo>
                  <a:lnTo>
                    <a:pt x="565" y="440"/>
                  </a:lnTo>
                  <a:lnTo>
                    <a:pt x="576" y="431"/>
                  </a:lnTo>
                  <a:lnTo>
                    <a:pt x="586" y="423"/>
                  </a:lnTo>
                  <a:lnTo>
                    <a:pt x="597" y="411"/>
                  </a:lnTo>
                  <a:lnTo>
                    <a:pt x="605" y="402"/>
                  </a:lnTo>
                  <a:lnTo>
                    <a:pt x="615" y="392"/>
                  </a:lnTo>
                  <a:lnTo>
                    <a:pt x="623" y="381"/>
                  </a:lnTo>
                  <a:lnTo>
                    <a:pt x="629" y="369"/>
                  </a:lnTo>
                  <a:lnTo>
                    <a:pt x="636" y="358"/>
                  </a:lnTo>
                  <a:lnTo>
                    <a:pt x="642" y="347"/>
                  </a:lnTo>
                  <a:lnTo>
                    <a:pt x="647" y="334"/>
                  </a:lnTo>
                  <a:lnTo>
                    <a:pt x="652" y="323"/>
                  </a:lnTo>
                  <a:lnTo>
                    <a:pt x="655" y="310"/>
                  </a:lnTo>
                  <a:lnTo>
                    <a:pt x="658" y="297"/>
                  </a:lnTo>
                  <a:lnTo>
                    <a:pt x="660" y="284"/>
                  </a:lnTo>
                  <a:lnTo>
                    <a:pt x="661" y="271"/>
                  </a:lnTo>
                  <a:lnTo>
                    <a:pt x="663" y="259"/>
                  </a:lnTo>
                  <a:lnTo>
                    <a:pt x="661" y="244"/>
                  </a:lnTo>
                  <a:lnTo>
                    <a:pt x="660" y="231"/>
                  </a:lnTo>
                  <a:lnTo>
                    <a:pt x="658" y="218"/>
                  </a:lnTo>
                  <a:lnTo>
                    <a:pt x="655" y="206"/>
                  </a:lnTo>
                  <a:lnTo>
                    <a:pt x="652" y="193"/>
                  </a:lnTo>
                  <a:lnTo>
                    <a:pt x="647" y="181"/>
                  </a:lnTo>
                  <a:lnTo>
                    <a:pt x="642" y="169"/>
                  </a:lnTo>
                  <a:lnTo>
                    <a:pt x="636" y="157"/>
                  </a:lnTo>
                  <a:lnTo>
                    <a:pt x="629" y="146"/>
                  </a:lnTo>
                  <a:lnTo>
                    <a:pt x="623" y="135"/>
                  </a:lnTo>
                  <a:lnTo>
                    <a:pt x="615" y="124"/>
                  </a:lnTo>
                  <a:lnTo>
                    <a:pt x="605" y="114"/>
                  </a:lnTo>
                  <a:lnTo>
                    <a:pt x="597" y="103"/>
                  </a:lnTo>
                  <a:lnTo>
                    <a:pt x="586" y="93"/>
                  </a:lnTo>
                  <a:lnTo>
                    <a:pt x="576" y="85"/>
                  </a:lnTo>
                  <a:lnTo>
                    <a:pt x="565" y="75"/>
                  </a:lnTo>
                  <a:lnTo>
                    <a:pt x="554" y="67"/>
                  </a:lnTo>
                  <a:lnTo>
                    <a:pt x="541" y="59"/>
                  </a:lnTo>
                  <a:lnTo>
                    <a:pt x="530" y="51"/>
                  </a:lnTo>
                  <a:lnTo>
                    <a:pt x="517" y="43"/>
                  </a:lnTo>
                  <a:lnTo>
                    <a:pt x="502" y="37"/>
                  </a:lnTo>
                  <a:lnTo>
                    <a:pt x="490" y="30"/>
                  </a:lnTo>
                  <a:lnTo>
                    <a:pt x="475" y="26"/>
                  </a:lnTo>
                  <a:lnTo>
                    <a:pt x="461" y="21"/>
                  </a:lnTo>
                  <a:lnTo>
                    <a:pt x="445" y="16"/>
                  </a:lnTo>
                  <a:lnTo>
                    <a:pt x="430" y="11"/>
                  </a:lnTo>
                  <a:lnTo>
                    <a:pt x="414" y="8"/>
                  </a:lnTo>
                  <a:lnTo>
                    <a:pt x="398" y="5"/>
                  </a:lnTo>
                  <a:lnTo>
                    <a:pt x="382" y="3"/>
                  </a:lnTo>
                  <a:lnTo>
                    <a:pt x="364" y="2"/>
                  </a:lnTo>
                  <a:lnTo>
                    <a:pt x="348" y="0"/>
                  </a:lnTo>
                  <a:lnTo>
                    <a:pt x="331" y="0"/>
                  </a:lnTo>
                  <a:close/>
                </a:path>
              </a:pathLst>
            </a:custGeom>
            <a:solidFill>
              <a:srgbClr val="F8F8F8"/>
            </a:solidFill>
            <a:ln w="9525">
              <a:noFill/>
              <a:round/>
              <a:headEnd/>
              <a:tailEnd/>
            </a:ln>
          </p:spPr>
          <p:txBody>
            <a:bodyPr/>
            <a:lstStyle/>
            <a:p>
              <a:endParaRPr lang="en-US"/>
            </a:p>
          </p:txBody>
        </p:sp>
        <p:sp>
          <p:nvSpPr>
            <p:cNvPr id="297062" name="Freeform 102"/>
            <p:cNvSpPr>
              <a:spLocks/>
            </p:cNvSpPr>
            <p:nvPr/>
          </p:nvSpPr>
          <p:spPr bwMode="auto">
            <a:xfrm>
              <a:off x="2574" y="3333"/>
              <a:ext cx="316" cy="258"/>
            </a:xfrm>
            <a:custGeom>
              <a:avLst/>
              <a:gdLst>
                <a:gd name="T0" fmla="*/ 68 w 663"/>
                <a:gd name="T1" fmla="*/ 1 h 516"/>
                <a:gd name="T2" fmla="*/ 57 w 663"/>
                <a:gd name="T3" fmla="*/ 2 h 516"/>
                <a:gd name="T4" fmla="*/ 46 w 663"/>
                <a:gd name="T5" fmla="*/ 5 h 516"/>
                <a:gd name="T6" fmla="*/ 36 w 663"/>
                <a:gd name="T7" fmla="*/ 9 h 516"/>
                <a:gd name="T8" fmla="*/ 27 w 663"/>
                <a:gd name="T9" fmla="*/ 15 h 516"/>
                <a:gd name="T10" fmla="*/ 20 w 663"/>
                <a:gd name="T11" fmla="*/ 21 h 516"/>
                <a:gd name="T12" fmla="*/ 13 w 663"/>
                <a:gd name="T13" fmla="*/ 28 h 516"/>
                <a:gd name="T14" fmla="*/ 7 w 663"/>
                <a:gd name="T15" fmla="*/ 36 h 516"/>
                <a:gd name="T16" fmla="*/ 3 w 663"/>
                <a:gd name="T17" fmla="*/ 45 h 516"/>
                <a:gd name="T18" fmla="*/ 0 w 663"/>
                <a:gd name="T19" fmla="*/ 54 h 516"/>
                <a:gd name="T20" fmla="*/ 0 w 663"/>
                <a:gd name="T21" fmla="*/ 65 h 516"/>
                <a:gd name="T22" fmla="*/ 0 w 663"/>
                <a:gd name="T23" fmla="*/ 74 h 516"/>
                <a:gd name="T24" fmla="*/ 3 w 663"/>
                <a:gd name="T25" fmla="*/ 83 h 516"/>
                <a:gd name="T26" fmla="*/ 7 w 663"/>
                <a:gd name="T27" fmla="*/ 92 h 516"/>
                <a:gd name="T28" fmla="*/ 13 w 663"/>
                <a:gd name="T29" fmla="*/ 100 h 516"/>
                <a:gd name="T30" fmla="*/ 20 w 663"/>
                <a:gd name="T31" fmla="*/ 108 h 516"/>
                <a:gd name="T32" fmla="*/ 27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7 h 516"/>
                <a:gd name="T60" fmla="*/ 149 w 663"/>
                <a:gd name="T61" fmla="*/ 77 h 516"/>
                <a:gd name="T62" fmla="*/ 150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2" y="21"/>
                  </a:lnTo>
                  <a:lnTo>
                    <a:pt x="188" y="26"/>
                  </a:lnTo>
                  <a:lnTo>
                    <a:pt x="173" y="30"/>
                  </a:lnTo>
                  <a:lnTo>
                    <a:pt x="159" y="37"/>
                  </a:lnTo>
                  <a:lnTo>
                    <a:pt x="146" y="43"/>
                  </a:lnTo>
                  <a:lnTo>
                    <a:pt x="133" y="51"/>
                  </a:lnTo>
                  <a:lnTo>
                    <a:pt x="120" y="59"/>
                  </a:lnTo>
                  <a:lnTo>
                    <a:pt x="109" y="67"/>
                  </a:lnTo>
                  <a:lnTo>
                    <a:pt x="96" y="75"/>
                  </a:lnTo>
                  <a:lnTo>
                    <a:pt x="87" y="85"/>
                  </a:lnTo>
                  <a:lnTo>
                    <a:pt x="75" y="93"/>
                  </a:lnTo>
                  <a:lnTo>
                    <a:pt x="66" y="103"/>
                  </a:lnTo>
                  <a:lnTo>
                    <a:pt x="56" y="114"/>
                  </a:lnTo>
                  <a:lnTo>
                    <a:pt x="48" y="124"/>
                  </a:lnTo>
                  <a:lnTo>
                    <a:pt x="40" y="135"/>
                  </a:lnTo>
                  <a:lnTo>
                    <a:pt x="32" y="146"/>
                  </a:lnTo>
                  <a:lnTo>
                    <a:pt x="26" y="157"/>
                  </a:lnTo>
                  <a:lnTo>
                    <a:pt x="21" y="169"/>
                  </a:lnTo>
                  <a:lnTo>
                    <a:pt x="14" y="181"/>
                  </a:lnTo>
                  <a:lnTo>
                    <a:pt x="11" y="193"/>
                  </a:lnTo>
                  <a:lnTo>
                    <a:pt x="6" y="206"/>
                  </a:lnTo>
                  <a:lnTo>
                    <a:pt x="3" y="218"/>
                  </a:lnTo>
                  <a:lnTo>
                    <a:pt x="2" y="231"/>
                  </a:lnTo>
                  <a:lnTo>
                    <a:pt x="0" y="244"/>
                  </a:lnTo>
                  <a:lnTo>
                    <a:pt x="0" y="259"/>
                  </a:lnTo>
                  <a:lnTo>
                    <a:pt x="0" y="271"/>
                  </a:lnTo>
                  <a:lnTo>
                    <a:pt x="2" y="284"/>
                  </a:lnTo>
                  <a:lnTo>
                    <a:pt x="3" y="297"/>
                  </a:lnTo>
                  <a:lnTo>
                    <a:pt x="6" y="310"/>
                  </a:lnTo>
                  <a:lnTo>
                    <a:pt x="11" y="323"/>
                  </a:lnTo>
                  <a:lnTo>
                    <a:pt x="14" y="334"/>
                  </a:lnTo>
                  <a:lnTo>
                    <a:pt x="21" y="347"/>
                  </a:lnTo>
                  <a:lnTo>
                    <a:pt x="26" y="358"/>
                  </a:lnTo>
                  <a:lnTo>
                    <a:pt x="32" y="369"/>
                  </a:lnTo>
                  <a:lnTo>
                    <a:pt x="40" y="381"/>
                  </a:lnTo>
                  <a:lnTo>
                    <a:pt x="48" y="392"/>
                  </a:lnTo>
                  <a:lnTo>
                    <a:pt x="56" y="402"/>
                  </a:lnTo>
                  <a:lnTo>
                    <a:pt x="66" y="411"/>
                  </a:lnTo>
                  <a:lnTo>
                    <a:pt x="75" y="423"/>
                  </a:lnTo>
                  <a:lnTo>
                    <a:pt x="87" y="431"/>
                  </a:lnTo>
                  <a:lnTo>
                    <a:pt x="96" y="440"/>
                  </a:lnTo>
                  <a:lnTo>
                    <a:pt x="109" y="448"/>
                  </a:lnTo>
                  <a:lnTo>
                    <a:pt x="120" y="456"/>
                  </a:lnTo>
                  <a:lnTo>
                    <a:pt x="133" y="464"/>
                  </a:lnTo>
                  <a:lnTo>
                    <a:pt x="146" y="472"/>
                  </a:lnTo>
                  <a:lnTo>
                    <a:pt x="159" y="479"/>
                  </a:lnTo>
                  <a:lnTo>
                    <a:pt x="173" y="485"/>
                  </a:lnTo>
                  <a:lnTo>
                    <a:pt x="188" y="490"/>
                  </a:lnTo>
                  <a:lnTo>
                    <a:pt x="202" y="495"/>
                  </a:lnTo>
                  <a:lnTo>
                    <a:pt x="217" y="500"/>
                  </a:lnTo>
                  <a:lnTo>
                    <a:pt x="233" y="504"/>
                  </a:lnTo>
                  <a:lnTo>
                    <a:pt x="249" y="508"/>
                  </a:lnTo>
                  <a:lnTo>
                    <a:pt x="265" y="511"/>
                  </a:lnTo>
                  <a:lnTo>
                    <a:pt x="281" y="512"/>
                  </a:lnTo>
                  <a:lnTo>
                    <a:pt x="297" y="514"/>
                  </a:lnTo>
                  <a:lnTo>
                    <a:pt x="315" y="516"/>
                  </a:lnTo>
                  <a:lnTo>
                    <a:pt x="331" y="516"/>
                  </a:lnTo>
                  <a:lnTo>
                    <a:pt x="348" y="516"/>
                  </a:lnTo>
                  <a:lnTo>
                    <a:pt x="364" y="514"/>
                  </a:lnTo>
                  <a:lnTo>
                    <a:pt x="382" y="512"/>
                  </a:lnTo>
                  <a:lnTo>
                    <a:pt x="398" y="511"/>
                  </a:lnTo>
                  <a:lnTo>
                    <a:pt x="414" y="508"/>
                  </a:lnTo>
                  <a:lnTo>
                    <a:pt x="430" y="504"/>
                  </a:lnTo>
                  <a:lnTo>
                    <a:pt x="445" y="500"/>
                  </a:lnTo>
                  <a:lnTo>
                    <a:pt x="461" y="495"/>
                  </a:lnTo>
                  <a:lnTo>
                    <a:pt x="475" y="490"/>
                  </a:lnTo>
                  <a:lnTo>
                    <a:pt x="490" y="485"/>
                  </a:lnTo>
                  <a:lnTo>
                    <a:pt x="502" y="479"/>
                  </a:lnTo>
                  <a:lnTo>
                    <a:pt x="517" y="472"/>
                  </a:lnTo>
                  <a:lnTo>
                    <a:pt x="530" y="464"/>
                  </a:lnTo>
                  <a:lnTo>
                    <a:pt x="541" y="456"/>
                  </a:lnTo>
                  <a:lnTo>
                    <a:pt x="554" y="448"/>
                  </a:lnTo>
                  <a:lnTo>
                    <a:pt x="565" y="440"/>
                  </a:lnTo>
                  <a:lnTo>
                    <a:pt x="576" y="431"/>
                  </a:lnTo>
                  <a:lnTo>
                    <a:pt x="586" y="423"/>
                  </a:lnTo>
                  <a:lnTo>
                    <a:pt x="597" y="411"/>
                  </a:lnTo>
                  <a:lnTo>
                    <a:pt x="605" y="402"/>
                  </a:lnTo>
                  <a:lnTo>
                    <a:pt x="615" y="392"/>
                  </a:lnTo>
                  <a:lnTo>
                    <a:pt x="623" y="381"/>
                  </a:lnTo>
                  <a:lnTo>
                    <a:pt x="629" y="369"/>
                  </a:lnTo>
                  <a:lnTo>
                    <a:pt x="636" y="358"/>
                  </a:lnTo>
                  <a:lnTo>
                    <a:pt x="642" y="347"/>
                  </a:lnTo>
                  <a:lnTo>
                    <a:pt x="647" y="334"/>
                  </a:lnTo>
                  <a:lnTo>
                    <a:pt x="652" y="323"/>
                  </a:lnTo>
                  <a:lnTo>
                    <a:pt x="655" y="310"/>
                  </a:lnTo>
                  <a:lnTo>
                    <a:pt x="658" y="297"/>
                  </a:lnTo>
                  <a:lnTo>
                    <a:pt x="660" y="284"/>
                  </a:lnTo>
                  <a:lnTo>
                    <a:pt x="661" y="271"/>
                  </a:lnTo>
                  <a:lnTo>
                    <a:pt x="663" y="259"/>
                  </a:lnTo>
                  <a:lnTo>
                    <a:pt x="661" y="244"/>
                  </a:lnTo>
                  <a:lnTo>
                    <a:pt x="660" y="231"/>
                  </a:lnTo>
                  <a:lnTo>
                    <a:pt x="658" y="218"/>
                  </a:lnTo>
                  <a:lnTo>
                    <a:pt x="655" y="206"/>
                  </a:lnTo>
                  <a:lnTo>
                    <a:pt x="652" y="193"/>
                  </a:lnTo>
                  <a:lnTo>
                    <a:pt x="647" y="181"/>
                  </a:lnTo>
                  <a:lnTo>
                    <a:pt x="642" y="169"/>
                  </a:lnTo>
                  <a:lnTo>
                    <a:pt x="636" y="157"/>
                  </a:lnTo>
                  <a:lnTo>
                    <a:pt x="629" y="146"/>
                  </a:lnTo>
                  <a:lnTo>
                    <a:pt x="623" y="135"/>
                  </a:lnTo>
                  <a:lnTo>
                    <a:pt x="615" y="124"/>
                  </a:lnTo>
                  <a:lnTo>
                    <a:pt x="605" y="114"/>
                  </a:lnTo>
                  <a:lnTo>
                    <a:pt x="597" y="103"/>
                  </a:lnTo>
                  <a:lnTo>
                    <a:pt x="586" y="93"/>
                  </a:lnTo>
                  <a:lnTo>
                    <a:pt x="576" y="85"/>
                  </a:lnTo>
                  <a:lnTo>
                    <a:pt x="565" y="75"/>
                  </a:lnTo>
                  <a:lnTo>
                    <a:pt x="554" y="67"/>
                  </a:lnTo>
                  <a:lnTo>
                    <a:pt x="541" y="59"/>
                  </a:lnTo>
                  <a:lnTo>
                    <a:pt x="530" y="51"/>
                  </a:lnTo>
                  <a:lnTo>
                    <a:pt x="517" y="43"/>
                  </a:lnTo>
                  <a:lnTo>
                    <a:pt x="502" y="37"/>
                  </a:lnTo>
                  <a:lnTo>
                    <a:pt x="490" y="30"/>
                  </a:lnTo>
                  <a:lnTo>
                    <a:pt x="475" y="26"/>
                  </a:lnTo>
                  <a:lnTo>
                    <a:pt x="461" y="21"/>
                  </a:lnTo>
                  <a:lnTo>
                    <a:pt x="445" y="16"/>
                  </a:lnTo>
                  <a:lnTo>
                    <a:pt x="430" y="11"/>
                  </a:lnTo>
                  <a:lnTo>
                    <a:pt x="414" y="8"/>
                  </a:lnTo>
                  <a:lnTo>
                    <a:pt x="398" y="5"/>
                  </a:lnTo>
                  <a:lnTo>
                    <a:pt x="382" y="3"/>
                  </a:lnTo>
                  <a:lnTo>
                    <a:pt x="364" y="2"/>
                  </a:lnTo>
                  <a:lnTo>
                    <a:pt x="348" y="0"/>
                  </a:lnTo>
                  <a:lnTo>
                    <a:pt x="331" y="0"/>
                  </a:lnTo>
                </a:path>
              </a:pathLst>
            </a:custGeom>
            <a:noFill/>
            <a:ln w="7938">
              <a:solidFill>
                <a:srgbClr val="4F177F"/>
              </a:solidFill>
              <a:round/>
              <a:headEnd/>
              <a:tailEnd/>
            </a:ln>
          </p:spPr>
          <p:txBody>
            <a:bodyPr/>
            <a:lstStyle/>
            <a:p>
              <a:endParaRPr lang="en-US"/>
            </a:p>
          </p:txBody>
        </p:sp>
        <p:sp>
          <p:nvSpPr>
            <p:cNvPr id="297063" name="Rectangle 103"/>
            <p:cNvSpPr>
              <a:spLocks noChangeArrowheads="1"/>
            </p:cNvSpPr>
            <p:nvPr/>
          </p:nvSpPr>
          <p:spPr bwMode="auto">
            <a:xfrm>
              <a:off x="2607" y="3413"/>
              <a:ext cx="228"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MRFP</a:t>
              </a:r>
              <a:endParaRPr lang="en-GB" sz="1800">
                <a:latin typeface="Calibri" pitchFamily="34" charset="0"/>
              </a:endParaRPr>
            </a:p>
          </p:txBody>
        </p:sp>
        <p:sp>
          <p:nvSpPr>
            <p:cNvPr id="297064" name="Line 104"/>
            <p:cNvSpPr>
              <a:spLocks noChangeShapeType="1"/>
            </p:cNvSpPr>
            <p:nvPr/>
          </p:nvSpPr>
          <p:spPr bwMode="auto">
            <a:xfrm>
              <a:off x="795" y="3067"/>
              <a:ext cx="607" cy="0"/>
            </a:xfrm>
            <a:prstGeom prst="line">
              <a:avLst/>
            </a:prstGeom>
            <a:noFill/>
            <a:ln w="9525">
              <a:solidFill>
                <a:srgbClr val="4F177F"/>
              </a:solidFill>
              <a:round/>
              <a:headEnd/>
              <a:tailEnd/>
            </a:ln>
          </p:spPr>
          <p:txBody>
            <a:bodyPr/>
            <a:lstStyle/>
            <a:p>
              <a:endParaRPr lang="en-US"/>
            </a:p>
          </p:txBody>
        </p:sp>
        <p:sp>
          <p:nvSpPr>
            <p:cNvPr id="297065" name="Rectangle 105"/>
            <p:cNvSpPr>
              <a:spLocks noChangeArrowheads="1"/>
            </p:cNvSpPr>
            <p:nvPr/>
          </p:nvSpPr>
          <p:spPr bwMode="auto">
            <a:xfrm>
              <a:off x="1188" y="3113"/>
              <a:ext cx="89"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e4</a:t>
              </a:r>
              <a:endParaRPr lang="en-GB" sz="1800">
                <a:latin typeface="Calibri" pitchFamily="34" charset="0"/>
              </a:endParaRPr>
            </a:p>
          </p:txBody>
        </p:sp>
        <p:sp>
          <p:nvSpPr>
            <p:cNvPr id="297066" name="Rectangle 106"/>
            <p:cNvSpPr>
              <a:spLocks noChangeArrowheads="1"/>
            </p:cNvSpPr>
            <p:nvPr/>
          </p:nvSpPr>
          <p:spPr bwMode="auto">
            <a:xfrm>
              <a:off x="3805" y="2356"/>
              <a:ext cx="6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Ie</a:t>
              </a:r>
              <a:endParaRPr lang="en-GB" sz="1800">
                <a:latin typeface="Calibri" pitchFamily="34" charset="0"/>
              </a:endParaRPr>
            </a:p>
          </p:txBody>
        </p:sp>
        <p:sp>
          <p:nvSpPr>
            <p:cNvPr id="297067" name="Freeform 107"/>
            <p:cNvSpPr>
              <a:spLocks noEditPoints="1"/>
            </p:cNvSpPr>
            <p:nvPr/>
          </p:nvSpPr>
          <p:spPr bwMode="auto">
            <a:xfrm>
              <a:off x="1980" y="1564"/>
              <a:ext cx="186" cy="161"/>
            </a:xfrm>
            <a:custGeom>
              <a:avLst/>
              <a:gdLst>
                <a:gd name="T0" fmla="*/ 73 w 389"/>
                <a:gd name="T1" fmla="*/ 7 h 321"/>
                <a:gd name="T2" fmla="*/ 57 w 389"/>
                <a:gd name="T3" fmla="*/ 10 h 321"/>
                <a:gd name="T4" fmla="*/ 42 w 389"/>
                <a:gd name="T5" fmla="*/ 14 h 321"/>
                <a:gd name="T6" fmla="*/ 29 w 389"/>
                <a:gd name="T7" fmla="*/ 17 h 321"/>
                <a:gd name="T8" fmla="*/ 23 w 389"/>
                <a:gd name="T9" fmla="*/ 19 h 321"/>
                <a:gd name="T10" fmla="*/ 18 w 389"/>
                <a:gd name="T11" fmla="*/ 21 h 321"/>
                <a:gd name="T12" fmla="*/ 14 w 389"/>
                <a:gd name="T13" fmla="*/ 23 h 321"/>
                <a:gd name="T14" fmla="*/ 10 w 389"/>
                <a:gd name="T15" fmla="*/ 25 h 321"/>
                <a:gd name="T16" fmla="*/ 7 w 389"/>
                <a:gd name="T17" fmla="*/ 27 h 321"/>
                <a:gd name="T18" fmla="*/ 4 w 389"/>
                <a:gd name="T19" fmla="*/ 29 h 321"/>
                <a:gd name="T20" fmla="*/ 4 w 389"/>
                <a:gd name="T21" fmla="*/ 30 h 321"/>
                <a:gd name="T22" fmla="*/ 4 w 389"/>
                <a:gd name="T23" fmla="*/ 30 h 321"/>
                <a:gd name="T24" fmla="*/ 3 w 389"/>
                <a:gd name="T25" fmla="*/ 31 h 321"/>
                <a:gd name="T26" fmla="*/ 3 w 389"/>
                <a:gd name="T27" fmla="*/ 32 h 321"/>
                <a:gd name="T28" fmla="*/ 3 w 389"/>
                <a:gd name="T29" fmla="*/ 33 h 321"/>
                <a:gd name="T30" fmla="*/ 4 w 389"/>
                <a:gd name="T31" fmla="*/ 34 h 321"/>
                <a:gd name="T32" fmla="*/ 4 w 389"/>
                <a:gd name="T33" fmla="*/ 35 h 321"/>
                <a:gd name="T34" fmla="*/ 7 w 389"/>
                <a:gd name="T35" fmla="*/ 38 h 321"/>
                <a:gd name="T36" fmla="*/ 11 w 389"/>
                <a:gd name="T37" fmla="*/ 41 h 321"/>
                <a:gd name="T38" fmla="*/ 16 w 389"/>
                <a:gd name="T39" fmla="*/ 45 h 321"/>
                <a:gd name="T40" fmla="*/ 23 w 389"/>
                <a:gd name="T41" fmla="*/ 48 h 321"/>
                <a:gd name="T42" fmla="*/ 30 w 389"/>
                <a:gd name="T43" fmla="*/ 51 h 321"/>
                <a:gd name="T44" fmla="*/ 40 w 389"/>
                <a:gd name="T45" fmla="*/ 57 h 321"/>
                <a:gd name="T46" fmla="*/ 55 w 389"/>
                <a:gd name="T47" fmla="*/ 63 h 321"/>
                <a:gd name="T48" fmla="*/ 66 w 389"/>
                <a:gd name="T49" fmla="*/ 67 h 321"/>
                <a:gd name="T50" fmla="*/ 75 w 389"/>
                <a:gd name="T51" fmla="*/ 71 h 321"/>
                <a:gd name="T52" fmla="*/ 68 w 389"/>
                <a:gd name="T53" fmla="*/ 72 h 321"/>
                <a:gd name="T54" fmla="*/ 61 w 389"/>
                <a:gd name="T55" fmla="*/ 69 h 321"/>
                <a:gd name="T56" fmla="*/ 47 w 389"/>
                <a:gd name="T57" fmla="*/ 63 h 321"/>
                <a:gd name="T58" fmla="*/ 32 w 389"/>
                <a:gd name="T59" fmla="*/ 56 h 321"/>
                <a:gd name="T60" fmla="*/ 25 w 389"/>
                <a:gd name="T61" fmla="*/ 53 h 321"/>
                <a:gd name="T62" fmla="*/ 18 w 389"/>
                <a:gd name="T63" fmla="*/ 49 h 321"/>
                <a:gd name="T64" fmla="*/ 12 w 389"/>
                <a:gd name="T65" fmla="*/ 46 h 321"/>
                <a:gd name="T66" fmla="*/ 7 w 389"/>
                <a:gd name="T67" fmla="*/ 42 h 321"/>
                <a:gd name="T68" fmla="*/ 4 w 389"/>
                <a:gd name="T69" fmla="*/ 39 h 321"/>
                <a:gd name="T70" fmla="*/ 2 w 389"/>
                <a:gd name="T71" fmla="*/ 37 h 321"/>
                <a:gd name="T72" fmla="*/ 1 w 389"/>
                <a:gd name="T73" fmla="*/ 36 h 321"/>
                <a:gd name="T74" fmla="*/ 0 w 389"/>
                <a:gd name="T75" fmla="*/ 34 h 321"/>
                <a:gd name="T76" fmla="*/ 0 w 389"/>
                <a:gd name="T77" fmla="*/ 32 h 321"/>
                <a:gd name="T78" fmla="*/ 0 w 389"/>
                <a:gd name="T79" fmla="*/ 31 h 321"/>
                <a:gd name="T80" fmla="*/ 0 w 389"/>
                <a:gd name="T81" fmla="*/ 29 h 321"/>
                <a:gd name="T82" fmla="*/ 1 w 389"/>
                <a:gd name="T83" fmla="*/ 28 h 321"/>
                <a:gd name="T84" fmla="*/ 4 w 389"/>
                <a:gd name="T85" fmla="*/ 25 h 321"/>
                <a:gd name="T86" fmla="*/ 7 w 389"/>
                <a:gd name="T87" fmla="*/ 23 h 321"/>
                <a:gd name="T88" fmla="*/ 11 w 389"/>
                <a:gd name="T89" fmla="*/ 21 h 321"/>
                <a:gd name="T90" fmla="*/ 15 w 389"/>
                <a:gd name="T91" fmla="*/ 19 h 321"/>
                <a:gd name="T92" fmla="*/ 20 w 389"/>
                <a:gd name="T93" fmla="*/ 17 h 321"/>
                <a:gd name="T94" fmla="*/ 25 w 389"/>
                <a:gd name="T95" fmla="*/ 15 h 321"/>
                <a:gd name="T96" fmla="*/ 35 w 389"/>
                <a:gd name="T97" fmla="*/ 12 h 321"/>
                <a:gd name="T98" fmla="*/ 49 w 389"/>
                <a:gd name="T99" fmla="*/ 9 h 321"/>
                <a:gd name="T100" fmla="*/ 64 w 389"/>
                <a:gd name="T101" fmla="*/ 5 h 321"/>
                <a:gd name="T102" fmla="*/ 88 w 389"/>
                <a:gd name="T103" fmla="*/ 0 h 321"/>
                <a:gd name="T104" fmla="*/ 74 w 389"/>
                <a:gd name="T105" fmla="*/ 62 h 321"/>
                <a:gd name="T106" fmla="*/ 68 w 389"/>
                <a:gd name="T107" fmla="*/ 81 h 3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9"/>
                <a:gd name="T163" fmla="*/ 0 h 321"/>
                <a:gd name="T164" fmla="*/ 389 w 389"/>
                <a:gd name="T165" fmla="*/ 321 h 3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9" h="321">
                  <a:moveTo>
                    <a:pt x="389" y="13"/>
                  </a:moveTo>
                  <a:lnTo>
                    <a:pt x="318" y="26"/>
                  </a:lnTo>
                  <a:lnTo>
                    <a:pt x="283" y="34"/>
                  </a:lnTo>
                  <a:lnTo>
                    <a:pt x="249" y="40"/>
                  </a:lnTo>
                  <a:lnTo>
                    <a:pt x="217" y="46"/>
                  </a:lnTo>
                  <a:lnTo>
                    <a:pt x="185" y="53"/>
                  </a:lnTo>
                  <a:lnTo>
                    <a:pt x="156" y="61"/>
                  </a:lnTo>
                  <a:lnTo>
                    <a:pt x="127" y="67"/>
                  </a:lnTo>
                  <a:lnTo>
                    <a:pt x="114" y="72"/>
                  </a:lnTo>
                  <a:lnTo>
                    <a:pt x="103" y="75"/>
                  </a:lnTo>
                  <a:lnTo>
                    <a:pt x="90" y="79"/>
                  </a:lnTo>
                  <a:lnTo>
                    <a:pt x="79" y="83"/>
                  </a:lnTo>
                  <a:lnTo>
                    <a:pt x="69" y="87"/>
                  </a:lnTo>
                  <a:lnTo>
                    <a:pt x="60" y="90"/>
                  </a:lnTo>
                  <a:lnTo>
                    <a:pt x="50" y="95"/>
                  </a:lnTo>
                  <a:lnTo>
                    <a:pt x="42" y="98"/>
                  </a:lnTo>
                  <a:lnTo>
                    <a:pt x="35" y="103"/>
                  </a:lnTo>
                  <a:lnTo>
                    <a:pt x="29" y="106"/>
                  </a:lnTo>
                  <a:lnTo>
                    <a:pt x="24" y="111"/>
                  </a:lnTo>
                  <a:lnTo>
                    <a:pt x="19" y="114"/>
                  </a:lnTo>
                  <a:lnTo>
                    <a:pt x="16" y="119"/>
                  </a:lnTo>
                  <a:lnTo>
                    <a:pt x="18" y="117"/>
                  </a:lnTo>
                  <a:lnTo>
                    <a:pt x="15" y="122"/>
                  </a:lnTo>
                  <a:lnTo>
                    <a:pt x="16" y="120"/>
                  </a:lnTo>
                  <a:lnTo>
                    <a:pt x="15" y="125"/>
                  </a:lnTo>
                  <a:lnTo>
                    <a:pt x="15" y="124"/>
                  </a:lnTo>
                  <a:lnTo>
                    <a:pt x="13" y="128"/>
                  </a:lnTo>
                  <a:lnTo>
                    <a:pt x="13" y="127"/>
                  </a:lnTo>
                  <a:lnTo>
                    <a:pt x="15" y="132"/>
                  </a:lnTo>
                  <a:lnTo>
                    <a:pt x="15" y="130"/>
                  </a:lnTo>
                  <a:lnTo>
                    <a:pt x="16" y="135"/>
                  </a:lnTo>
                  <a:lnTo>
                    <a:pt x="19" y="140"/>
                  </a:lnTo>
                  <a:lnTo>
                    <a:pt x="26" y="144"/>
                  </a:lnTo>
                  <a:lnTo>
                    <a:pt x="32" y="151"/>
                  </a:lnTo>
                  <a:lnTo>
                    <a:pt x="40" y="156"/>
                  </a:lnTo>
                  <a:lnTo>
                    <a:pt x="50" y="162"/>
                  </a:lnTo>
                  <a:lnTo>
                    <a:pt x="61" y="169"/>
                  </a:lnTo>
                  <a:lnTo>
                    <a:pt x="72" y="177"/>
                  </a:lnTo>
                  <a:lnTo>
                    <a:pt x="85" y="183"/>
                  </a:lnTo>
                  <a:lnTo>
                    <a:pt x="100" y="189"/>
                  </a:lnTo>
                  <a:lnTo>
                    <a:pt x="112" y="196"/>
                  </a:lnTo>
                  <a:lnTo>
                    <a:pt x="129" y="204"/>
                  </a:lnTo>
                  <a:lnTo>
                    <a:pt x="143" y="210"/>
                  </a:lnTo>
                  <a:lnTo>
                    <a:pt x="175" y="225"/>
                  </a:lnTo>
                  <a:lnTo>
                    <a:pt x="209" y="238"/>
                  </a:lnTo>
                  <a:lnTo>
                    <a:pt x="241" y="251"/>
                  </a:lnTo>
                  <a:lnTo>
                    <a:pt x="273" y="262"/>
                  </a:lnTo>
                  <a:lnTo>
                    <a:pt x="287" y="268"/>
                  </a:lnTo>
                  <a:lnTo>
                    <a:pt x="303" y="273"/>
                  </a:lnTo>
                  <a:lnTo>
                    <a:pt x="326" y="281"/>
                  </a:lnTo>
                  <a:lnTo>
                    <a:pt x="321" y="294"/>
                  </a:lnTo>
                  <a:lnTo>
                    <a:pt x="299" y="286"/>
                  </a:lnTo>
                  <a:lnTo>
                    <a:pt x="283" y="281"/>
                  </a:lnTo>
                  <a:lnTo>
                    <a:pt x="268" y="275"/>
                  </a:lnTo>
                  <a:lnTo>
                    <a:pt x="236" y="263"/>
                  </a:lnTo>
                  <a:lnTo>
                    <a:pt x="204" y="251"/>
                  </a:lnTo>
                  <a:lnTo>
                    <a:pt x="170" y="236"/>
                  </a:lnTo>
                  <a:lnTo>
                    <a:pt x="138" y="223"/>
                  </a:lnTo>
                  <a:lnTo>
                    <a:pt x="122" y="215"/>
                  </a:lnTo>
                  <a:lnTo>
                    <a:pt x="108" y="209"/>
                  </a:lnTo>
                  <a:lnTo>
                    <a:pt x="93" y="202"/>
                  </a:lnTo>
                  <a:lnTo>
                    <a:pt x="79" y="194"/>
                  </a:lnTo>
                  <a:lnTo>
                    <a:pt x="66" y="188"/>
                  </a:lnTo>
                  <a:lnTo>
                    <a:pt x="53" y="181"/>
                  </a:lnTo>
                  <a:lnTo>
                    <a:pt x="43" y="173"/>
                  </a:lnTo>
                  <a:lnTo>
                    <a:pt x="32" y="167"/>
                  </a:lnTo>
                  <a:lnTo>
                    <a:pt x="24" y="161"/>
                  </a:lnTo>
                  <a:lnTo>
                    <a:pt x="16" y="154"/>
                  </a:lnTo>
                  <a:lnTo>
                    <a:pt x="10" y="149"/>
                  </a:lnTo>
                  <a:lnTo>
                    <a:pt x="10" y="148"/>
                  </a:lnTo>
                  <a:lnTo>
                    <a:pt x="5" y="143"/>
                  </a:lnTo>
                  <a:lnTo>
                    <a:pt x="5" y="141"/>
                  </a:lnTo>
                  <a:lnTo>
                    <a:pt x="2" y="136"/>
                  </a:lnTo>
                  <a:lnTo>
                    <a:pt x="2" y="135"/>
                  </a:lnTo>
                  <a:lnTo>
                    <a:pt x="0" y="130"/>
                  </a:lnTo>
                  <a:lnTo>
                    <a:pt x="0" y="127"/>
                  </a:lnTo>
                  <a:lnTo>
                    <a:pt x="0" y="122"/>
                  </a:lnTo>
                  <a:lnTo>
                    <a:pt x="2" y="122"/>
                  </a:lnTo>
                  <a:lnTo>
                    <a:pt x="3" y="117"/>
                  </a:lnTo>
                  <a:lnTo>
                    <a:pt x="3" y="116"/>
                  </a:lnTo>
                  <a:lnTo>
                    <a:pt x="7" y="111"/>
                  </a:lnTo>
                  <a:lnTo>
                    <a:pt x="11" y="104"/>
                  </a:lnTo>
                  <a:lnTo>
                    <a:pt x="16" y="99"/>
                  </a:lnTo>
                  <a:lnTo>
                    <a:pt x="23" y="95"/>
                  </a:lnTo>
                  <a:lnTo>
                    <a:pt x="29" y="91"/>
                  </a:lnTo>
                  <a:lnTo>
                    <a:pt x="37" y="87"/>
                  </a:lnTo>
                  <a:lnTo>
                    <a:pt x="45" y="82"/>
                  </a:lnTo>
                  <a:lnTo>
                    <a:pt x="55" y="79"/>
                  </a:lnTo>
                  <a:lnTo>
                    <a:pt x="64" y="74"/>
                  </a:lnTo>
                  <a:lnTo>
                    <a:pt x="76" y="71"/>
                  </a:lnTo>
                  <a:lnTo>
                    <a:pt x="87" y="66"/>
                  </a:lnTo>
                  <a:lnTo>
                    <a:pt x="98" y="63"/>
                  </a:lnTo>
                  <a:lnTo>
                    <a:pt x="111" y="59"/>
                  </a:lnTo>
                  <a:lnTo>
                    <a:pt x="124" y="54"/>
                  </a:lnTo>
                  <a:lnTo>
                    <a:pt x="153" y="48"/>
                  </a:lnTo>
                  <a:lnTo>
                    <a:pt x="181" y="40"/>
                  </a:lnTo>
                  <a:lnTo>
                    <a:pt x="214" y="34"/>
                  </a:lnTo>
                  <a:lnTo>
                    <a:pt x="246" y="27"/>
                  </a:lnTo>
                  <a:lnTo>
                    <a:pt x="279" y="19"/>
                  </a:lnTo>
                  <a:lnTo>
                    <a:pt x="315" y="13"/>
                  </a:lnTo>
                  <a:lnTo>
                    <a:pt x="385" y="0"/>
                  </a:lnTo>
                  <a:lnTo>
                    <a:pt x="389" y="13"/>
                  </a:lnTo>
                  <a:close/>
                  <a:moveTo>
                    <a:pt x="324" y="246"/>
                  </a:moveTo>
                  <a:lnTo>
                    <a:pt x="387" y="310"/>
                  </a:lnTo>
                  <a:lnTo>
                    <a:pt x="297" y="321"/>
                  </a:lnTo>
                  <a:lnTo>
                    <a:pt x="324" y="246"/>
                  </a:lnTo>
                  <a:close/>
                </a:path>
              </a:pathLst>
            </a:custGeom>
            <a:solidFill>
              <a:srgbClr val="4F177F"/>
            </a:solidFill>
            <a:ln w="1588">
              <a:solidFill>
                <a:srgbClr val="4F177F"/>
              </a:solidFill>
              <a:round/>
              <a:headEnd/>
              <a:tailEnd/>
            </a:ln>
          </p:spPr>
          <p:txBody>
            <a:bodyPr/>
            <a:lstStyle/>
            <a:p>
              <a:endParaRPr lang="en-US"/>
            </a:p>
          </p:txBody>
        </p:sp>
        <p:sp>
          <p:nvSpPr>
            <p:cNvPr id="297068" name="Rectangle 108"/>
            <p:cNvSpPr>
              <a:spLocks noChangeArrowheads="1"/>
            </p:cNvSpPr>
            <p:nvPr/>
          </p:nvSpPr>
          <p:spPr bwMode="auto">
            <a:xfrm>
              <a:off x="1995" y="1483"/>
              <a:ext cx="124"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Mw</a:t>
              </a:r>
              <a:endParaRPr lang="en-GB" sz="1800">
                <a:latin typeface="Calibri" pitchFamily="34" charset="0"/>
              </a:endParaRPr>
            </a:p>
          </p:txBody>
        </p:sp>
        <p:sp>
          <p:nvSpPr>
            <p:cNvPr id="297069" name="Line 109"/>
            <p:cNvSpPr>
              <a:spLocks noChangeShapeType="1"/>
            </p:cNvSpPr>
            <p:nvPr/>
          </p:nvSpPr>
          <p:spPr bwMode="auto">
            <a:xfrm flipV="1">
              <a:off x="2635" y="1263"/>
              <a:ext cx="362" cy="342"/>
            </a:xfrm>
            <a:prstGeom prst="line">
              <a:avLst/>
            </a:prstGeom>
            <a:noFill/>
            <a:ln w="9525">
              <a:solidFill>
                <a:srgbClr val="4F177F"/>
              </a:solidFill>
              <a:round/>
              <a:headEnd/>
              <a:tailEnd/>
            </a:ln>
          </p:spPr>
          <p:txBody>
            <a:bodyPr/>
            <a:lstStyle/>
            <a:p>
              <a:endParaRPr lang="en-US"/>
            </a:p>
          </p:txBody>
        </p:sp>
        <p:sp>
          <p:nvSpPr>
            <p:cNvPr id="297070" name="Line 110"/>
            <p:cNvSpPr>
              <a:spLocks noChangeShapeType="1"/>
            </p:cNvSpPr>
            <p:nvPr/>
          </p:nvSpPr>
          <p:spPr bwMode="auto">
            <a:xfrm>
              <a:off x="2635" y="1643"/>
              <a:ext cx="1774" cy="1"/>
            </a:xfrm>
            <a:prstGeom prst="line">
              <a:avLst/>
            </a:prstGeom>
            <a:noFill/>
            <a:ln w="9525">
              <a:solidFill>
                <a:srgbClr val="4F177F"/>
              </a:solidFill>
              <a:round/>
              <a:headEnd/>
              <a:tailEnd/>
            </a:ln>
          </p:spPr>
          <p:txBody>
            <a:bodyPr/>
            <a:lstStyle/>
            <a:p>
              <a:endParaRPr lang="en-US"/>
            </a:p>
          </p:txBody>
        </p:sp>
        <p:sp>
          <p:nvSpPr>
            <p:cNvPr id="297071" name="Line 111"/>
            <p:cNvSpPr>
              <a:spLocks noChangeShapeType="1"/>
            </p:cNvSpPr>
            <p:nvPr/>
          </p:nvSpPr>
          <p:spPr bwMode="auto">
            <a:xfrm flipV="1">
              <a:off x="1766" y="921"/>
              <a:ext cx="254" cy="115"/>
            </a:xfrm>
            <a:prstGeom prst="line">
              <a:avLst/>
            </a:prstGeom>
            <a:noFill/>
            <a:ln w="9525">
              <a:solidFill>
                <a:srgbClr val="4F177F"/>
              </a:solidFill>
              <a:round/>
              <a:headEnd/>
              <a:tailEnd/>
            </a:ln>
          </p:spPr>
          <p:txBody>
            <a:bodyPr/>
            <a:lstStyle/>
            <a:p>
              <a:endParaRPr lang="en-US"/>
            </a:p>
          </p:txBody>
        </p:sp>
        <p:sp>
          <p:nvSpPr>
            <p:cNvPr id="297072" name="Line 112"/>
            <p:cNvSpPr>
              <a:spLocks noChangeShapeType="1"/>
            </p:cNvSpPr>
            <p:nvPr/>
          </p:nvSpPr>
          <p:spPr bwMode="auto">
            <a:xfrm>
              <a:off x="1948" y="1263"/>
              <a:ext cx="325" cy="303"/>
            </a:xfrm>
            <a:prstGeom prst="line">
              <a:avLst/>
            </a:prstGeom>
            <a:noFill/>
            <a:ln w="9525">
              <a:solidFill>
                <a:srgbClr val="4F177F"/>
              </a:solidFill>
              <a:round/>
              <a:headEnd/>
              <a:tailEnd/>
            </a:ln>
          </p:spPr>
          <p:txBody>
            <a:bodyPr/>
            <a:lstStyle/>
            <a:p>
              <a:endParaRPr lang="en-US"/>
            </a:p>
          </p:txBody>
        </p:sp>
        <p:sp>
          <p:nvSpPr>
            <p:cNvPr id="297073" name="Freeform 113"/>
            <p:cNvSpPr>
              <a:spLocks/>
            </p:cNvSpPr>
            <p:nvPr/>
          </p:nvSpPr>
          <p:spPr bwMode="auto">
            <a:xfrm>
              <a:off x="4409" y="1453"/>
              <a:ext cx="386" cy="368"/>
            </a:xfrm>
            <a:custGeom>
              <a:avLst/>
              <a:gdLst>
                <a:gd name="T0" fmla="*/ 83 w 809"/>
                <a:gd name="T1" fmla="*/ 1 h 736"/>
                <a:gd name="T2" fmla="*/ 69 w 809"/>
                <a:gd name="T3" fmla="*/ 3 h 736"/>
                <a:gd name="T4" fmla="*/ 56 w 809"/>
                <a:gd name="T5" fmla="*/ 7 h 736"/>
                <a:gd name="T6" fmla="*/ 44 w 809"/>
                <a:gd name="T7" fmla="*/ 13 h 736"/>
                <a:gd name="T8" fmla="*/ 34 w 809"/>
                <a:gd name="T9" fmla="*/ 21 h 736"/>
                <a:gd name="T10" fmla="*/ 24 w 809"/>
                <a:gd name="T11" fmla="*/ 30 h 736"/>
                <a:gd name="T12" fmla="*/ 16 w 809"/>
                <a:gd name="T13" fmla="*/ 41 h 736"/>
                <a:gd name="T14" fmla="*/ 9 w 809"/>
                <a:gd name="T15" fmla="*/ 52 h 736"/>
                <a:gd name="T16" fmla="*/ 4 w 809"/>
                <a:gd name="T17" fmla="*/ 65 h 736"/>
                <a:gd name="T18" fmla="*/ 1 w 809"/>
                <a:gd name="T19" fmla="*/ 78 h 736"/>
                <a:gd name="T20" fmla="*/ 0 w 809"/>
                <a:gd name="T21" fmla="*/ 92 h 736"/>
                <a:gd name="T22" fmla="*/ 1 w 809"/>
                <a:gd name="T23" fmla="*/ 106 h 736"/>
                <a:gd name="T24" fmla="*/ 4 w 809"/>
                <a:gd name="T25" fmla="*/ 119 h 736"/>
                <a:gd name="T26" fmla="*/ 9 w 809"/>
                <a:gd name="T27" fmla="*/ 132 h 736"/>
                <a:gd name="T28" fmla="*/ 16 w 809"/>
                <a:gd name="T29" fmla="*/ 144 h 736"/>
                <a:gd name="T30" fmla="*/ 24 w 809"/>
                <a:gd name="T31" fmla="*/ 154 h 736"/>
                <a:gd name="T32" fmla="*/ 34 w 809"/>
                <a:gd name="T33" fmla="*/ 163 h 736"/>
                <a:gd name="T34" fmla="*/ 44 w 809"/>
                <a:gd name="T35" fmla="*/ 171 h 736"/>
                <a:gd name="T36" fmla="*/ 56 w 809"/>
                <a:gd name="T37" fmla="*/ 177 h 736"/>
                <a:gd name="T38" fmla="*/ 69 w 809"/>
                <a:gd name="T39" fmla="*/ 182 h 736"/>
                <a:gd name="T40" fmla="*/ 83 w 809"/>
                <a:gd name="T41" fmla="*/ 184 h 736"/>
                <a:gd name="T42" fmla="*/ 97 w 809"/>
                <a:gd name="T43" fmla="*/ 184 h 736"/>
                <a:gd name="T44" fmla="*/ 111 w 809"/>
                <a:gd name="T45" fmla="*/ 182 h 736"/>
                <a:gd name="T46" fmla="*/ 124 w 809"/>
                <a:gd name="T47" fmla="*/ 179 h 736"/>
                <a:gd name="T48" fmla="*/ 136 w 809"/>
                <a:gd name="T49" fmla="*/ 173 h 736"/>
                <a:gd name="T50" fmla="*/ 147 w 809"/>
                <a:gd name="T51" fmla="*/ 166 h 736"/>
                <a:gd name="T52" fmla="*/ 157 w 809"/>
                <a:gd name="T53" fmla="*/ 157 h 736"/>
                <a:gd name="T54" fmla="*/ 166 w 809"/>
                <a:gd name="T55" fmla="*/ 147 h 736"/>
                <a:gd name="T56" fmla="*/ 173 w 809"/>
                <a:gd name="T57" fmla="*/ 136 h 736"/>
                <a:gd name="T58" fmla="*/ 179 w 809"/>
                <a:gd name="T59" fmla="*/ 124 h 736"/>
                <a:gd name="T60" fmla="*/ 182 w 809"/>
                <a:gd name="T61" fmla="*/ 110 h 736"/>
                <a:gd name="T62" fmla="*/ 184 w 809"/>
                <a:gd name="T63" fmla="*/ 97 h 736"/>
                <a:gd name="T64" fmla="*/ 184 w 809"/>
                <a:gd name="T65" fmla="*/ 83 h 736"/>
                <a:gd name="T66" fmla="*/ 181 w 809"/>
                <a:gd name="T67" fmla="*/ 69 h 736"/>
                <a:gd name="T68" fmla="*/ 177 w 809"/>
                <a:gd name="T69" fmla="*/ 56 h 736"/>
                <a:gd name="T70" fmla="*/ 171 w 809"/>
                <a:gd name="T71" fmla="*/ 45 h 736"/>
                <a:gd name="T72" fmla="*/ 163 w 809"/>
                <a:gd name="T73" fmla="*/ 34 h 736"/>
                <a:gd name="T74" fmla="*/ 154 w 809"/>
                <a:gd name="T75" fmla="*/ 24 h 736"/>
                <a:gd name="T76" fmla="*/ 144 w 809"/>
                <a:gd name="T77" fmla="*/ 16 h 736"/>
                <a:gd name="T78" fmla="*/ 132 w 809"/>
                <a:gd name="T79" fmla="*/ 9 h 736"/>
                <a:gd name="T80" fmla="*/ 119 w 809"/>
                <a:gd name="T81" fmla="*/ 4 h 736"/>
                <a:gd name="T82" fmla="*/ 106 w 809"/>
                <a:gd name="T83" fmla="*/ 1 h 736"/>
                <a:gd name="T84" fmla="*/ 92 w 809"/>
                <a:gd name="T85" fmla="*/ 0 h 7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9"/>
                <a:gd name="T130" fmla="*/ 0 h 736"/>
                <a:gd name="T131" fmla="*/ 809 w 809"/>
                <a:gd name="T132" fmla="*/ 736 h 7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9" h="736">
                  <a:moveTo>
                    <a:pt x="404" y="0"/>
                  </a:moveTo>
                  <a:lnTo>
                    <a:pt x="384" y="0"/>
                  </a:lnTo>
                  <a:lnTo>
                    <a:pt x="363" y="2"/>
                  </a:lnTo>
                  <a:lnTo>
                    <a:pt x="343" y="3"/>
                  </a:lnTo>
                  <a:lnTo>
                    <a:pt x="323" y="7"/>
                  </a:lnTo>
                  <a:lnTo>
                    <a:pt x="303" y="11"/>
                  </a:lnTo>
                  <a:lnTo>
                    <a:pt x="284" y="16"/>
                  </a:lnTo>
                  <a:lnTo>
                    <a:pt x="265" y="21"/>
                  </a:lnTo>
                  <a:lnTo>
                    <a:pt x="247" y="29"/>
                  </a:lnTo>
                  <a:lnTo>
                    <a:pt x="229" y="35"/>
                  </a:lnTo>
                  <a:lnTo>
                    <a:pt x="212" y="44"/>
                  </a:lnTo>
                  <a:lnTo>
                    <a:pt x="194" y="53"/>
                  </a:lnTo>
                  <a:lnTo>
                    <a:pt x="178" y="63"/>
                  </a:lnTo>
                  <a:lnTo>
                    <a:pt x="162" y="72"/>
                  </a:lnTo>
                  <a:lnTo>
                    <a:pt x="148" y="84"/>
                  </a:lnTo>
                  <a:lnTo>
                    <a:pt x="132" y="95"/>
                  </a:lnTo>
                  <a:lnTo>
                    <a:pt x="119" y="108"/>
                  </a:lnTo>
                  <a:lnTo>
                    <a:pt x="104" y="121"/>
                  </a:lnTo>
                  <a:lnTo>
                    <a:pt x="91" y="133"/>
                  </a:lnTo>
                  <a:lnTo>
                    <a:pt x="80" y="148"/>
                  </a:lnTo>
                  <a:lnTo>
                    <a:pt x="69" y="162"/>
                  </a:lnTo>
                  <a:lnTo>
                    <a:pt x="58" y="177"/>
                  </a:lnTo>
                  <a:lnTo>
                    <a:pt x="48" y="191"/>
                  </a:lnTo>
                  <a:lnTo>
                    <a:pt x="40" y="207"/>
                  </a:lnTo>
                  <a:lnTo>
                    <a:pt x="32" y="223"/>
                  </a:lnTo>
                  <a:lnTo>
                    <a:pt x="24" y="241"/>
                  </a:lnTo>
                  <a:lnTo>
                    <a:pt x="18" y="259"/>
                  </a:lnTo>
                  <a:lnTo>
                    <a:pt x="13" y="275"/>
                  </a:lnTo>
                  <a:lnTo>
                    <a:pt x="8" y="294"/>
                  </a:lnTo>
                  <a:lnTo>
                    <a:pt x="5" y="312"/>
                  </a:lnTo>
                  <a:lnTo>
                    <a:pt x="2" y="330"/>
                  </a:lnTo>
                  <a:lnTo>
                    <a:pt x="0" y="349"/>
                  </a:lnTo>
                  <a:lnTo>
                    <a:pt x="0" y="368"/>
                  </a:lnTo>
                  <a:lnTo>
                    <a:pt x="0" y="387"/>
                  </a:lnTo>
                  <a:lnTo>
                    <a:pt x="2" y="405"/>
                  </a:lnTo>
                  <a:lnTo>
                    <a:pt x="5" y="424"/>
                  </a:lnTo>
                  <a:lnTo>
                    <a:pt x="8" y="442"/>
                  </a:lnTo>
                  <a:lnTo>
                    <a:pt x="13" y="460"/>
                  </a:lnTo>
                  <a:lnTo>
                    <a:pt x="18" y="477"/>
                  </a:lnTo>
                  <a:lnTo>
                    <a:pt x="24" y="495"/>
                  </a:lnTo>
                  <a:lnTo>
                    <a:pt x="32" y="511"/>
                  </a:lnTo>
                  <a:lnTo>
                    <a:pt x="40" y="527"/>
                  </a:lnTo>
                  <a:lnTo>
                    <a:pt x="48" y="543"/>
                  </a:lnTo>
                  <a:lnTo>
                    <a:pt x="58" y="559"/>
                  </a:lnTo>
                  <a:lnTo>
                    <a:pt x="69" y="574"/>
                  </a:lnTo>
                  <a:lnTo>
                    <a:pt x="80" y="588"/>
                  </a:lnTo>
                  <a:lnTo>
                    <a:pt x="91" y="601"/>
                  </a:lnTo>
                  <a:lnTo>
                    <a:pt x="104" y="616"/>
                  </a:lnTo>
                  <a:lnTo>
                    <a:pt x="119" y="628"/>
                  </a:lnTo>
                  <a:lnTo>
                    <a:pt x="132" y="640"/>
                  </a:lnTo>
                  <a:lnTo>
                    <a:pt x="148" y="651"/>
                  </a:lnTo>
                  <a:lnTo>
                    <a:pt x="162" y="662"/>
                  </a:lnTo>
                  <a:lnTo>
                    <a:pt x="178" y="673"/>
                  </a:lnTo>
                  <a:lnTo>
                    <a:pt x="194" y="683"/>
                  </a:lnTo>
                  <a:lnTo>
                    <a:pt x="212" y="691"/>
                  </a:lnTo>
                  <a:lnTo>
                    <a:pt x="229" y="699"/>
                  </a:lnTo>
                  <a:lnTo>
                    <a:pt x="247" y="707"/>
                  </a:lnTo>
                  <a:lnTo>
                    <a:pt x="265" y="714"/>
                  </a:lnTo>
                  <a:lnTo>
                    <a:pt x="284" y="718"/>
                  </a:lnTo>
                  <a:lnTo>
                    <a:pt x="303" y="725"/>
                  </a:lnTo>
                  <a:lnTo>
                    <a:pt x="323" y="728"/>
                  </a:lnTo>
                  <a:lnTo>
                    <a:pt x="343" y="731"/>
                  </a:lnTo>
                  <a:lnTo>
                    <a:pt x="363" y="734"/>
                  </a:lnTo>
                  <a:lnTo>
                    <a:pt x="384" y="734"/>
                  </a:lnTo>
                  <a:lnTo>
                    <a:pt x="404" y="736"/>
                  </a:lnTo>
                  <a:lnTo>
                    <a:pt x="425" y="734"/>
                  </a:lnTo>
                  <a:lnTo>
                    <a:pt x="446" y="734"/>
                  </a:lnTo>
                  <a:lnTo>
                    <a:pt x="465" y="731"/>
                  </a:lnTo>
                  <a:lnTo>
                    <a:pt x="486" y="728"/>
                  </a:lnTo>
                  <a:lnTo>
                    <a:pt x="505" y="725"/>
                  </a:lnTo>
                  <a:lnTo>
                    <a:pt x="525" y="718"/>
                  </a:lnTo>
                  <a:lnTo>
                    <a:pt x="544" y="714"/>
                  </a:lnTo>
                  <a:lnTo>
                    <a:pt x="562" y="707"/>
                  </a:lnTo>
                  <a:lnTo>
                    <a:pt x="579" y="699"/>
                  </a:lnTo>
                  <a:lnTo>
                    <a:pt x="597" y="691"/>
                  </a:lnTo>
                  <a:lnTo>
                    <a:pt x="615" y="683"/>
                  </a:lnTo>
                  <a:lnTo>
                    <a:pt x="631" y="673"/>
                  </a:lnTo>
                  <a:lnTo>
                    <a:pt x="647" y="662"/>
                  </a:lnTo>
                  <a:lnTo>
                    <a:pt x="661" y="651"/>
                  </a:lnTo>
                  <a:lnTo>
                    <a:pt x="676" y="640"/>
                  </a:lnTo>
                  <a:lnTo>
                    <a:pt x="690" y="628"/>
                  </a:lnTo>
                  <a:lnTo>
                    <a:pt x="705" y="616"/>
                  </a:lnTo>
                  <a:lnTo>
                    <a:pt x="717" y="601"/>
                  </a:lnTo>
                  <a:lnTo>
                    <a:pt x="729" y="588"/>
                  </a:lnTo>
                  <a:lnTo>
                    <a:pt x="740" y="574"/>
                  </a:lnTo>
                  <a:lnTo>
                    <a:pt x="751" y="559"/>
                  </a:lnTo>
                  <a:lnTo>
                    <a:pt x="761" y="543"/>
                  </a:lnTo>
                  <a:lnTo>
                    <a:pt x="769" y="527"/>
                  </a:lnTo>
                  <a:lnTo>
                    <a:pt x="777" y="511"/>
                  </a:lnTo>
                  <a:lnTo>
                    <a:pt x="785" y="495"/>
                  </a:lnTo>
                  <a:lnTo>
                    <a:pt x="791" y="477"/>
                  </a:lnTo>
                  <a:lnTo>
                    <a:pt x="796" y="460"/>
                  </a:lnTo>
                  <a:lnTo>
                    <a:pt x="801" y="442"/>
                  </a:lnTo>
                  <a:lnTo>
                    <a:pt x="804" y="424"/>
                  </a:lnTo>
                  <a:lnTo>
                    <a:pt x="807" y="405"/>
                  </a:lnTo>
                  <a:lnTo>
                    <a:pt x="809" y="387"/>
                  </a:lnTo>
                  <a:lnTo>
                    <a:pt x="809" y="368"/>
                  </a:lnTo>
                  <a:lnTo>
                    <a:pt x="809" y="349"/>
                  </a:lnTo>
                  <a:lnTo>
                    <a:pt x="807" y="330"/>
                  </a:lnTo>
                  <a:lnTo>
                    <a:pt x="804" y="312"/>
                  </a:lnTo>
                  <a:lnTo>
                    <a:pt x="801" y="294"/>
                  </a:lnTo>
                  <a:lnTo>
                    <a:pt x="796" y="275"/>
                  </a:lnTo>
                  <a:lnTo>
                    <a:pt x="791" y="259"/>
                  </a:lnTo>
                  <a:lnTo>
                    <a:pt x="785" y="241"/>
                  </a:lnTo>
                  <a:lnTo>
                    <a:pt x="777" y="223"/>
                  </a:lnTo>
                  <a:lnTo>
                    <a:pt x="769" y="207"/>
                  </a:lnTo>
                  <a:lnTo>
                    <a:pt x="761" y="191"/>
                  </a:lnTo>
                  <a:lnTo>
                    <a:pt x="751" y="177"/>
                  </a:lnTo>
                  <a:lnTo>
                    <a:pt x="740" y="162"/>
                  </a:lnTo>
                  <a:lnTo>
                    <a:pt x="729" y="148"/>
                  </a:lnTo>
                  <a:lnTo>
                    <a:pt x="716" y="133"/>
                  </a:lnTo>
                  <a:lnTo>
                    <a:pt x="705" y="121"/>
                  </a:lnTo>
                  <a:lnTo>
                    <a:pt x="690" y="108"/>
                  </a:lnTo>
                  <a:lnTo>
                    <a:pt x="676" y="95"/>
                  </a:lnTo>
                  <a:lnTo>
                    <a:pt x="661" y="84"/>
                  </a:lnTo>
                  <a:lnTo>
                    <a:pt x="647" y="72"/>
                  </a:lnTo>
                  <a:lnTo>
                    <a:pt x="631" y="63"/>
                  </a:lnTo>
                  <a:lnTo>
                    <a:pt x="615" y="53"/>
                  </a:lnTo>
                  <a:lnTo>
                    <a:pt x="597" y="44"/>
                  </a:lnTo>
                  <a:lnTo>
                    <a:pt x="579" y="35"/>
                  </a:lnTo>
                  <a:lnTo>
                    <a:pt x="562" y="29"/>
                  </a:lnTo>
                  <a:lnTo>
                    <a:pt x="544" y="21"/>
                  </a:lnTo>
                  <a:lnTo>
                    <a:pt x="525" y="16"/>
                  </a:lnTo>
                  <a:lnTo>
                    <a:pt x="505" y="11"/>
                  </a:lnTo>
                  <a:lnTo>
                    <a:pt x="486" y="7"/>
                  </a:lnTo>
                  <a:lnTo>
                    <a:pt x="465" y="3"/>
                  </a:lnTo>
                  <a:lnTo>
                    <a:pt x="446" y="2"/>
                  </a:lnTo>
                  <a:lnTo>
                    <a:pt x="425" y="0"/>
                  </a:lnTo>
                  <a:lnTo>
                    <a:pt x="404" y="0"/>
                  </a:lnTo>
                  <a:close/>
                </a:path>
              </a:pathLst>
            </a:custGeom>
            <a:solidFill>
              <a:srgbClr val="FFFFFF"/>
            </a:solidFill>
            <a:ln w="9525">
              <a:noFill/>
              <a:round/>
              <a:headEnd/>
              <a:tailEnd/>
            </a:ln>
          </p:spPr>
          <p:txBody>
            <a:bodyPr/>
            <a:lstStyle/>
            <a:p>
              <a:endParaRPr lang="en-US"/>
            </a:p>
          </p:txBody>
        </p:sp>
        <p:sp>
          <p:nvSpPr>
            <p:cNvPr id="297074" name="Freeform 114"/>
            <p:cNvSpPr>
              <a:spLocks/>
            </p:cNvSpPr>
            <p:nvPr/>
          </p:nvSpPr>
          <p:spPr bwMode="auto">
            <a:xfrm>
              <a:off x="4409" y="1453"/>
              <a:ext cx="386" cy="368"/>
            </a:xfrm>
            <a:custGeom>
              <a:avLst/>
              <a:gdLst>
                <a:gd name="T0" fmla="*/ 83 w 809"/>
                <a:gd name="T1" fmla="*/ 1 h 736"/>
                <a:gd name="T2" fmla="*/ 69 w 809"/>
                <a:gd name="T3" fmla="*/ 3 h 736"/>
                <a:gd name="T4" fmla="*/ 56 w 809"/>
                <a:gd name="T5" fmla="*/ 7 h 736"/>
                <a:gd name="T6" fmla="*/ 44 w 809"/>
                <a:gd name="T7" fmla="*/ 13 h 736"/>
                <a:gd name="T8" fmla="*/ 34 w 809"/>
                <a:gd name="T9" fmla="*/ 21 h 736"/>
                <a:gd name="T10" fmla="*/ 24 w 809"/>
                <a:gd name="T11" fmla="*/ 30 h 736"/>
                <a:gd name="T12" fmla="*/ 16 w 809"/>
                <a:gd name="T13" fmla="*/ 41 h 736"/>
                <a:gd name="T14" fmla="*/ 9 w 809"/>
                <a:gd name="T15" fmla="*/ 52 h 736"/>
                <a:gd name="T16" fmla="*/ 4 w 809"/>
                <a:gd name="T17" fmla="*/ 65 h 736"/>
                <a:gd name="T18" fmla="*/ 1 w 809"/>
                <a:gd name="T19" fmla="*/ 78 h 736"/>
                <a:gd name="T20" fmla="*/ 0 w 809"/>
                <a:gd name="T21" fmla="*/ 92 h 736"/>
                <a:gd name="T22" fmla="*/ 1 w 809"/>
                <a:gd name="T23" fmla="*/ 106 h 736"/>
                <a:gd name="T24" fmla="*/ 4 w 809"/>
                <a:gd name="T25" fmla="*/ 119 h 736"/>
                <a:gd name="T26" fmla="*/ 9 w 809"/>
                <a:gd name="T27" fmla="*/ 132 h 736"/>
                <a:gd name="T28" fmla="*/ 16 w 809"/>
                <a:gd name="T29" fmla="*/ 144 h 736"/>
                <a:gd name="T30" fmla="*/ 24 w 809"/>
                <a:gd name="T31" fmla="*/ 154 h 736"/>
                <a:gd name="T32" fmla="*/ 34 w 809"/>
                <a:gd name="T33" fmla="*/ 163 h 736"/>
                <a:gd name="T34" fmla="*/ 44 w 809"/>
                <a:gd name="T35" fmla="*/ 171 h 736"/>
                <a:gd name="T36" fmla="*/ 56 w 809"/>
                <a:gd name="T37" fmla="*/ 177 h 736"/>
                <a:gd name="T38" fmla="*/ 69 w 809"/>
                <a:gd name="T39" fmla="*/ 182 h 736"/>
                <a:gd name="T40" fmla="*/ 83 w 809"/>
                <a:gd name="T41" fmla="*/ 184 h 736"/>
                <a:gd name="T42" fmla="*/ 97 w 809"/>
                <a:gd name="T43" fmla="*/ 184 h 736"/>
                <a:gd name="T44" fmla="*/ 111 w 809"/>
                <a:gd name="T45" fmla="*/ 182 h 736"/>
                <a:gd name="T46" fmla="*/ 124 w 809"/>
                <a:gd name="T47" fmla="*/ 179 h 736"/>
                <a:gd name="T48" fmla="*/ 136 w 809"/>
                <a:gd name="T49" fmla="*/ 173 h 736"/>
                <a:gd name="T50" fmla="*/ 147 w 809"/>
                <a:gd name="T51" fmla="*/ 166 h 736"/>
                <a:gd name="T52" fmla="*/ 157 w 809"/>
                <a:gd name="T53" fmla="*/ 157 h 736"/>
                <a:gd name="T54" fmla="*/ 166 w 809"/>
                <a:gd name="T55" fmla="*/ 147 h 736"/>
                <a:gd name="T56" fmla="*/ 173 w 809"/>
                <a:gd name="T57" fmla="*/ 136 h 736"/>
                <a:gd name="T58" fmla="*/ 179 w 809"/>
                <a:gd name="T59" fmla="*/ 124 h 736"/>
                <a:gd name="T60" fmla="*/ 182 w 809"/>
                <a:gd name="T61" fmla="*/ 110 h 736"/>
                <a:gd name="T62" fmla="*/ 184 w 809"/>
                <a:gd name="T63" fmla="*/ 97 h 736"/>
                <a:gd name="T64" fmla="*/ 184 w 809"/>
                <a:gd name="T65" fmla="*/ 83 h 736"/>
                <a:gd name="T66" fmla="*/ 181 w 809"/>
                <a:gd name="T67" fmla="*/ 69 h 736"/>
                <a:gd name="T68" fmla="*/ 177 w 809"/>
                <a:gd name="T69" fmla="*/ 56 h 736"/>
                <a:gd name="T70" fmla="*/ 171 w 809"/>
                <a:gd name="T71" fmla="*/ 45 h 736"/>
                <a:gd name="T72" fmla="*/ 163 w 809"/>
                <a:gd name="T73" fmla="*/ 34 h 736"/>
                <a:gd name="T74" fmla="*/ 154 w 809"/>
                <a:gd name="T75" fmla="*/ 24 h 736"/>
                <a:gd name="T76" fmla="*/ 144 w 809"/>
                <a:gd name="T77" fmla="*/ 16 h 736"/>
                <a:gd name="T78" fmla="*/ 132 w 809"/>
                <a:gd name="T79" fmla="*/ 9 h 736"/>
                <a:gd name="T80" fmla="*/ 119 w 809"/>
                <a:gd name="T81" fmla="*/ 4 h 736"/>
                <a:gd name="T82" fmla="*/ 106 w 809"/>
                <a:gd name="T83" fmla="*/ 1 h 736"/>
                <a:gd name="T84" fmla="*/ 92 w 809"/>
                <a:gd name="T85" fmla="*/ 0 h 7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9"/>
                <a:gd name="T130" fmla="*/ 0 h 736"/>
                <a:gd name="T131" fmla="*/ 809 w 809"/>
                <a:gd name="T132" fmla="*/ 736 h 7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9" h="736">
                  <a:moveTo>
                    <a:pt x="404" y="0"/>
                  </a:moveTo>
                  <a:lnTo>
                    <a:pt x="384" y="0"/>
                  </a:lnTo>
                  <a:lnTo>
                    <a:pt x="363" y="2"/>
                  </a:lnTo>
                  <a:lnTo>
                    <a:pt x="343" y="3"/>
                  </a:lnTo>
                  <a:lnTo>
                    <a:pt x="323" y="7"/>
                  </a:lnTo>
                  <a:lnTo>
                    <a:pt x="303" y="11"/>
                  </a:lnTo>
                  <a:lnTo>
                    <a:pt x="284" y="16"/>
                  </a:lnTo>
                  <a:lnTo>
                    <a:pt x="265" y="21"/>
                  </a:lnTo>
                  <a:lnTo>
                    <a:pt x="247" y="29"/>
                  </a:lnTo>
                  <a:lnTo>
                    <a:pt x="229" y="35"/>
                  </a:lnTo>
                  <a:lnTo>
                    <a:pt x="212" y="44"/>
                  </a:lnTo>
                  <a:lnTo>
                    <a:pt x="194" y="53"/>
                  </a:lnTo>
                  <a:lnTo>
                    <a:pt x="178" y="63"/>
                  </a:lnTo>
                  <a:lnTo>
                    <a:pt x="162" y="72"/>
                  </a:lnTo>
                  <a:lnTo>
                    <a:pt x="148" y="84"/>
                  </a:lnTo>
                  <a:lnTo>
                    <a:pt x="132" y="95"/>
                  </a:lnTo>
                  <a:lnTo>
                    <a:pt x="119" y="108"/>
                  </a:lnTo>
                  <a:lnTo>
                    <a:pt x="104" y="121"/>
                  </a:lnTo>
                  <a:lnTo>
                    <a:pt x="91" y="133"/>
                  </a:lnTo>
                  <a:lnTo>
                    <a:pt x="80" y="148"/>
                  </a:lnTo>
                  <a:lnTo>
                    <a:pt x="69" y="162"/>
                  </a:lnTo>
                  <a:lnTo>
                    <a:pt x="58" y="177"/>
                  </a:lnTo>
                  <a:lnTo>
                    <a:pt x="48" y="191"/>
                  </a:lnTo>
                  <a:lnTo>
                    <a:pt x="40" y="207"/>
                  </a:lnTo>
                  <a:lnTo>
                    <a:pt x="32" y="223"/>
                  </a:lnTo>
                  <a:lnTo>
                    <a:pt x="24" y="241"/>
                  </a:lnTo>
                  <a:lnTo>
                    <a:pt x="18" y="259"/>
                  </a:lnTo>
                  <a:lnTo>
                    <a:pt x="13" y="275"/>
                  </a:lnTo>
                  <a:lnTo>
                    <a:pt x="8" y="294"/>
                  </a:lnTo>
                  <a:lnTo>
                    <a:pt x="5" y="312"/>
                  </a:lnTo>
                  <a:lnTo>
                    <a:pt x="2" y="330"/>
                  </a:lnTo>
                  <a:lnTo>
                    <a:pt x="0" y="349"/>
                  </a:lnTo>
                  <a:lnTo>
                    <a:pt x="0" y="368"/>
                  </a:lnTo>
                  <a:lnTo>
                    <a:pt x="0" y="387"/>
                  </a:lnTo>
                  <a:lnTo>
                    <a:pt x="2" y="405"/>
                  </a:lnTo>
                  <a:lnTo>
                    <a:pt x="5" y="424"/>
                  </a:lnTo>
                  <a:lnTo>
                    <a:pt x="8" y="442"/>
                  </a:lnTo>
                  <a:lnTo>
                    <a:pt x="13" y="460"/>
                  </a:lnTo>
                  <a:lnTo>
                    <a:pt x="18" y="477"/>
                  </a:lnTo>
                  <a:lnTo>
                    <a:pt x="24" y="495"/>
                  </a:lnTo>
                  <a:lnTo>
                    <a:pt x="32" y="511"/>
                  </a:lnTo>
                  <a:lnTo>
                    <a:pt x="40" y="527"/>
                  </a:lnTo>
                  <a:lnTo>
                    <a:pt x="48" y="543"/>
                  </a:lnTo>
                  <a:lnTo>
                    <a:pt x="58" y="559"/>
                  </a:lnTo>
                  <a:lnTo>
                    <a:pt x="69" y="574"/>
                  </a:lnTo>
                  <a:lnTo>
                    <a:pt x="80" y="588"/>
                  </a:lnTo>
                  <a:lnTo>
                    <a:pt x="91" y="601"/>
                  </a:lnTo>
                  <a:lnTo>
                    <a:pt x="104" y="616"/>
                  </a:lnTo>
                  <a:lnTo>
                    <a:pt x="119" y="628"/>
                  </a:lnTo>
                  <a:lnTo>
                    <a:pt x="132" y="640"/>
                  </a:lnTo>
                  <a:lnTo>
                    <a:pt x="148" y="651"/>
                  </a:lnTo>
                  <a:lnTo>
                    <a:pt x="162" y="662"/>
                  </a:lnTo>
                  <a:lnTo>
                    <a:pt x="178" y="673"/>
                  </a:lnTo>
                  <a:lnTo>
                    <a:pt x="194" y="683"/>
                  </a:lnTo>
                  <a:lnTo>
                    <a:pt x="212" y="691"/>
                  </a:lnTo>
                  <a:lnTo>
                    <a:pt x="229" y="699"/>
                  </a:lnTo>
                  <a:lnTo>
                    <a:pt x="247" y="707"/>
                  </a:lnTo>
                  <a:lnTo>
                    <a:pt x="265" y="714"/>
                  </a:lnTo>
                  <a:lnTo>
                    <a:pt x="284" y="718"/>
                  </a:lnTo>
                  <a:lnTo>
                    <a:pt x="303" y="725"/>
                  </a:lnTo>
                  <a:lnTo>
                    <a:pt x="323" y="728"/>
                  </a:lnTo>
                  <a:lnTo>
                    <a:pt x="343" y="731"/>
                  </a:lnTo>
                  <a:lnTo>
                    <a:pt x="363" y="734"/>
                  </a:lnTo>
                  <a:lnTo>
                    <a:pt x="384" y="734"/>
                  </a:lnTo>
                  <a:lnTo>
                    <a:pt x="404" y="736"/>
                  </a:lnTo>
                  <a:lnTo>
                    <a:pt x="425" y="734"/>
                  </a:lnTo>
                  <a:lnTo>
                    <a:pt x="446" y="734"/>
                  </a:lnTo>
                  <a:lnTo>
                    <a:pt x="465" y="731"/>
                  </a:lnTo>
                  <a:lnTo>
                    <a:pt x="486" y="728"/>
                  </a:lnTo>
                  <a:lnTo>
                    <a:pt x="505" y="725"/>
                  </a:lnTo>
                  <a:lnTo>
                    <a:pt x="525" y="718"/>
                  </a:lnTo>
                  <a:lnTo>
                    <a:pt x="544" y="714"/>
                  </a:lnTo>
                  <a:lnTo>
                    <a:pt x="562" y="707"/>
                  </a:lnTo>
                  <a:lnTo>
                    <a:pt x="579" y="699"/>
                  </a:lnTo>
                  <a:lnTo>
                    <a:pt x="597" y="691"/>
                  </a:lnTo>
                  <a:lnTo>
                    <a:pt x="615" y="683"/>
                  </a:lnTo>
                  <a:lnTo>
                    <a:pt x="631" y="673"/>
                  </a:lnTo>
                  <a:lnTo>
                    <a:pt x="647" y="662"/>
                  </a:lnTo>
                  <a:lnTo>
                    <a:pt x="661" y="651"/>
                  </a:lnTo>
                  <a:lnTo>
                    <a:pt x="676" y="640"/>
                  </a:lnTo>
                  <a:lnTo>
                    <a:pt x="690" y="628"/>
                  </a:lnTo>
                  <a:lnTo>
                    <a:pt x="705" y="616"/>
                  </a:lnTo>
                  <a:lnTo>
                    <a:pt x="717" y="601"/>
                  </a:lnTo>
                  <a:lnTo>
                    <a:pt x="729" y="588"/>
                  </a:lnTo>
                  <a:lnTo>
                    <a:pt x="740" y="574"/>
                  </a:lnTo>
                  <a:lnTo>
                    <a:pt x="751" y="559"/>
                  </a:lnTo>
                  <a:lnTo>
                    <a:pt x="761" y="543"/>
                  </a:lnTo>
                  <a:lnTo>
                    <a:pt x="769" y="527"/>
                  </a:lnTo>
                  <a:lnTo>
                    <a:pt x="777" y="511"/>
                  </a:lnTo>
                  <a:lnTo>
                    <a:pt x="785" y="495"/>
                  </a:lnTo>
                  <a:lnTo>
                    <a:pt x="791" y="477"/>
                  </a:lnTo>
                  <a:lnTo>
                    <a:pt x="796" y="460"/>
                  </a:lnTo>
                  <a:lnTo>
                    <a:pt x="801" y="442"/>
                  </a:lnTo>
                  <a:lnTo>
                    <a:pt x="804" y="424"/>
                  </a:lnTo>
                  <a:lnTo>
                    <a:pt x="807" y="405"/>
                  </a:lnTo>
                  <a:lnTo>
                    <a:pt x="809" y="387"/>
                  </a:lnTo>
                  <a:lnTo>
                    <a:pt x="809" y="368"/>
                  </a:lnTo>
                  <a:lnTo>
                    <a:pt x="809" y="349"/>
                  </a:lnTo>
                  <a:lnTo>
                    <a:pt x="807" y="330"/>
                  </a:lnTo>
                  <a:lnTo>
                    <a:pt x="804" y="312"/>
                  </a:lnTo>
                  <a:lnTo>
                    <a:pt x="801" y="294"/>
                  </a:lnTo>
                  <a:lnTo>
                    <a:pt x="796" y="275"/>
                  </a:lnTo>
                  <a:lnTo>
                    <a:pt x="791" y="259"/>
                  </a:lnTo>
                  <a:lnTo>
                    <a:pt x="785" y="241"/>
                  </a:lnTo>
                  <a:lnTo>
                    <a:pt x="777" y="223"/>
                  </a:lnTo>
                  <a:lnTo>
                    <a:pt x="769" y="207"/>
                  </a:lnTo>
                  <a:lnTo>
                    <a:pt x="761" y="191"/>
                  </a:lnTo>
                  <a:lnTo>
                    <a:pt x="751" y="177"/>
                  </a:lnTo>
                  <a:lnTo>
                    <a:pt x="740" y="162"/>
                  </a:lnTo>
                  <a:lnTo>
                    <a:pt x="729" y="148"/>
                  </a:lnTo>
                  <a:lnTo>
                    <a:pt x="716" y="133"/>
                  </a:lnTo>
                  <a:lnTo>
                    <a:pt x="705" y="121"/>
                  </a:lnTo>
                  <a:lnTo>
                    <a:pt x="690" y="108"/>
                  </a:lnTo>
                  <a:lnTo>
                    <a:pt x="676" y="95"/>
                  </a:lnTo>
                  <a:lnTo>
                    <a:pt x="661" y="84"/>
                  </a:lnTo>
                  <a:lnTo>
                    <a:pt x="647" y="72"/>
                  </a:lnTo>
                  <a:lnTo>
                    <a:pt x="631" y="63"/>
                  </a:lnTo>
                  <a:lnTo>
                    <a:pt x="615" y="53"/>
                  </a:lnTo>
                  <a:lnTo>
                    <a:pt x="597" y="44"/>
                  </a:lnTo>
                  <a:lnTo>
                    <a:pt x="579" y="35"/>
                  </a:lnTo>
                  <a:lnTo>
                    <a:pt x="562" y="29"/>
                  </a:lnTo>
                  <a:lnTo>
                    <a:pt x="544" y="21"/>
                  </a:lnTo>
                  <a:lnTo>
                    <a:pt x="525" y="16"/>
                  </a:lnTo>
                  <a:lnTo>
                    <a:pt x="505" y="11"/>
                  </a:lnTo>
                  <a:lnTo>
                    <a:pt x="486" y="7"/>
                  </a:lnTo>
                  <a:lnTo>
                    <a:pt x="465" y="3"/>
                  </a:lnTo>
                  <a:lnTo>
                    <a:pt x="446" y="2"/>
                  </a:lnTo>
                  <a:lnTo>
                    <a:pt x="425" y="0"/>
                  </a:lnTo>
                  <a:lnTo>
                    <a:pt x="404" y="0"/>
                  </a:lnTo>
                </a:path>
              </a:pathLst>
            </a:custGeom>
            <a:noFill/>
            <a:ln w="9525">
              <a:solidFill>
                <a:srgbClr val="4F177F"/>
              </a:solidFill>
              <a:round/>
              <a:headEnd/>
              <a:tailEnd/>
            </a:ln>
          </p:spPr>
          <p:txBody>
            <a:bodyPr/>
            <a:lstStyle/>
            <a:p>
              <a:endParaRPr lang="en-US"/>
            </a:p>
          </p:txBody>
        </p:sp>
        <p:sp>
          <p:nvSpPr>
            <p:cNvPr id="297075" name="Rectangle 115"/>
            <p:cNvSpPr>
              <a:spLocks noChangeArrowheads="1"/>
            </p:cNvSpPr>
            <p:nvPr/>
          </p:nvSpPr>
          <p:spPr bwMode="auto">
            <a:xfrm>
              <a:off x="4487" y="1581"/>
              <a:ext cx="186"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IBCF</a:t>
              </a:r>
              <a:endParaRPr lang="en-GB" sz="1800">
                <a:latin typeface="Calibri" pitchFamily="34" charset="0"/>
              </a:endParaRPr>
            </a:p>
          </p:txBody>
        </p:sp>
        <p:sp>
          <p:nvSpPr>
            <p:cNvPr id="297076" name="Line 116"/>
            <p:cNvSpPr>
              <a:spLocks noChangeShapeType="1"/>
            </p:cNvSpPr>
            <p:nvPr/>
          </p:nvSpPr>
          <p:spPr bwMode="auto">
            <a:xfrm flipV="1">
              <a:off x="3142" y="1643"/>
              <a:ext cx="1267" cy="190"/>
            </a:xfrm>
            <a:prstGeom prst="line">
              <a:avLst/>
            </a:prstGeom>
            <a:noFill/>
            <a:ln w="9525">
              <a:solidFill>
                <a:srgbClr val="4F177F"/>
              </a:solidFill>
              <a:round/>
              <a:headEnd/>
              <a:tailEnd/>
            </a:ln>
          </p:spPr>
          <p:txBody>
            <a:bodyPr/>
            <a:lstStyle/>
            <a:p>
              <a:endParaRPr lang="en-US"/>
            </a:p>
          </p:txBody>
        </p:sp>
        <p:sp>
          <p:nvSpPr>
            <p:cNvPr id="297077" name="Rectangle 117"/>
            <p:cNvSpPr>
              <a:spLocks noChangeArrowheads="1"/>
            </p:cNvSpPr>
            <p:nvPr/>
          </p:nvSpPr>
          <p:spPr bwMode="auto">
            <a:xfrm>
              <a:off x="3660" y="1773"/>
              <a:ext cx="10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Mk</a:t>
              </a:r>
              <a:endParaRPr lang="en-GB" sz="1800">
                <a:latin typeface="Calibri" pitchFamily="34" charset="0"/>
              </a:endParaRPr>
            </a:p>
          </p:txBody>
        </p:sp>
        <p:sp>
          <p:nvSpPr>
            <p:cNvPr id="297078" name="Freeform 118"/>
            <p:cNvSpPr>
              <a:spLocks noEditPoints="1"/>
            </p:cNvSpPr>
            <p:nvPr/>
          </p:nvSpPr>
          <p:spPr bwMode="auto">
            <a:xfrm>
              <a:off x="3287" y="1867"/>
              <a:ext cx="185" cy="160"/>
            </a:xfrm>
            <a:custGeom>
              <a:avLst/>
              <a:gdLst>
                <a:gd name="T0" fmla="*/ 17 w 386"/>
                <a:gd name="T1" fmla="*/ 3 h 321"/>
                <a:gd name="T2" fmla="*/ 33 w 386"/>
                <a:gd name="T3" fmla="*/ 6 h 321"/>
                <a:gd name="T4" fmla="*/ 47 w 386"/>
                <a:gd name="T5" fmla="*/ 10 h 321"/>
                <a:gd name="T6" fmla="*/ 60 w 386"/>
                <a:gd name="T7" fmla="*/ 13 h 321"/>
                <a:gd name="T8" fmla="*/ 67 w 386"/>
                <a:gd name="T9" fmla="*/ 15 h 321"/>
                <a:gd name="T10" fmla="*/ 71 w 386"/>
                <a:gd name="T11" fmla="*/ 17 h 321"/>
                <a:gd name="T12" fmla="*/ 76 w 386"/>
                <a:gd name="T13" fmla="*/ 19 h 321"/>
                <a:gd name="T14" fmla="*/ 81 w 386"/>
                <a:gd name="T15" fmla="*/ 21 h 321"/>
                <a:gd name="T16" fmla="*/ 83 w 386"/>
                <a:gd name="T17" fmla="*/ 24 h 321"/>
                <a:gd name="T18" fmla="*/ 86 w 386"/>
                <a:gd name="T19" fmla="*/ 26 h 321"/>
                <a:gd name="T20" fmla="*/ 87 w 386"/>
                <a:gd name="T21" fmla="*/ 26 h 321"/>
                <a:gd name="T22" fmla="*/ 87 w 386"/>
                <a:gd name="T23" fmla="*/ 27 h 321"/>
                <a:gd name="T24" fmla="*/ 88 w 386"/>
                <a:gd name="T25" fmla="*/ 28 h 321"/>
                <a:gd name="T26" fmla="*/ 88 w 386"/>
                <a:gd name="T27" fmla="*/ 29 h 321"/>
                <a:gd name="T28" fmla="*/ 89 w 386"/>
                <a:gd name="T29" fmla="*/ 30 h 321"/>
                <a:gd name="T30" fmla="*/ 89 w 386"/>
                <a:gd name="T31" fmla="*/ 32 h 321"/>
                <a:gd name="T32" fmla="*/ 89 w 386"/>
                <a:gd name="T33" fmla="*/ 32 h 321"/>
                <a:gd name="T34" fmla="*/ 89 w 386"/>
                <a:gd name="T35" fmla="*/ 33 h 321"/>
                <a:gd name="T36" fmla="*/ 88 w 386"/>
                <a:gd name="T37" fmla="*/ 35 h 321"/>
                <a:gd name="T38" fmla="*/ 88 w 386"/>
                <a:gd name="T39" fmla="*/ 35 h 321"/>
                <a:gd name="T40" fmla="*/ 87 w 386"/>
                <a:gd name="T41" fmla="*/ 36 h 321"/>
                <a:gd name="T42" fmla="*/ 85 w 386"/>
                <a:gd name="T43" fmla="*/ 38 h 321"/>
                <a:gd name="T44" fmla="*/ 81 w 386"/>
                <a:gd name="T45" fmla="*/ 41 h 321"/>
                <a:gd name="T46" fmla="*/ 77 w 386"/>
                <a:gd name="T47" fmla="*/ 45 h 321"/>
                <a:gd name="T48" fmla="*/ 71 w 386"/>
                <a:gd name="T49" fmla="*/ 48 h 321"/>
                <a:gd name="T50" fmla="*/ 64 w 386"/>
                <a:gd name="T51" fmla="*/ 52 h 321"/>
                <a:gd name="T52" fmla="*/ 57 w 386"/>
                <a:gd name="T53" fmla="*/ 55 h 321"/>
                <a:gd name="T54" fmla="*/ 42 w 386"/>
                <a:gd name="T55" fmla="*/ 62 h 321"/>
                <a:gd name="T56" fmla="*/ 27 w 386"/>
                <a:gd name="T57" fmla="*/ 69 h 321"/>
                <a:gd name="T58" fmla="*/ 20 w 386"/>
                <a:gd name="T59" fmla="*/ 71 h 321"/>
                <a:gd name="T60" fmla="*/ 14 w 386"/>
                <a:gd name="T61" fmla="*/ 70 h 321"/>
                <a:gd name="T62" fmla="*/ 23 w 386"/>
                <a:gd name="T63" fmla="*/ 67 h 321"/>
                <a:gd name="T64" fmla="*/ 34 w 386"/>
                <a:gd name="T65" fmla="*/ 62 h 321"/>
                <a:gd name="T66" fmla="*/ 48 w 386"/>
                <a:gd name="T67" fmla="*/ 56 h 321"/>
                <a:gd name="T68" fmla="*/ 59 w 386"/>
                <a:gd name="T69" fmla="*/ 51 h 321"/>
                <a:gd name="T70" fmla="*/ 67 w 386"/>
                <a:gd name="T71" fmla="*/ 47 h 321"/>
                <a:gd name="T72" fmla="*/ 72 w 386"/>
                <a:gd name="T73" fmla="*/ 44 h 321"/>
                <a:gd name="T74" fmla="*/ 78 w 386"/>
                <a:gd name="T75" fmla="*/ 40 h 321"/>
                <a:gd name="T76" fmla="*/ 81 w 386"/>
                <a:gd name="T77" fmla="*/ 37 h 321"/>
                <a:gd name="T78" fmla="*/ 84 w 386"/>
                <a:gd name="T79" fmla="*/ 34 h 321"/>
                <a:gd name="T80" fmla="*/ 85 w 386"/>
                <a:gd name="T81" fmla="*/ 33 h 321"/>
                <a:gd name="T82" fmla="*/ 86 w 386"/>
                <a:gd name="T83" fmla="*/ 32 h 321"/>
                <a:gd name="T84" fmla="*/ 86 w 386"/>
                <a:gd name="T85" fmla="*/ 31 h 321"/>
                <a:gd name="T86" fmla="*/ 85 w 386"/>
                <a:gd name="T87" fmla="*/ 30 h 321"/>
                <a:gd name="T88" fmla="*/ 85 w 386"/>
                <a:gd name="T89" fmla="*/ 30 h 321"/>
                <a:gd name="T90" fmla="*/ 85 w 386"/>
                <a:gd name="T91" fmla="*/ 29 h 321"/>
                <a:gd name="T92" fmla="*/ 84 w 386"/>
                <a:gd name="T93" fmla="*/ 28 h 321"/>
                <a:gd name="T94" fmla="*/ 83 w 386"/>
                <a:gd name="T95" fmla="*/ 27 h 321"/>
                <a:gd name="T96" fmla="*/ 81 w 386"/>
                <a:gd name="T97" fmla="*/ 25 h 321"/>
                <a:gd name="T98" fmla="*/ 78 w 386"/>
                <a:gd name="T99" fmla="*/ 23 h 321"/>
                <a:gd name="T100" fmla="*/ 73 w 386"/>
                <a:gd name="T101" fmla="*/ 21 h 321"/>
                <a:gd name="T102" fmla="*/ 68 w 386"/>
                <a:gd name="T103" fmla="*/ 19 h 321"/>
                <a:gd name="T104" fmla="*/ 62 w 386"/>
                <a:gd name="T105" fmla="*/ 18 h 321"/>
                <a:gd name="T106" fmla="*/ 53 w 386"/>
                <a:gd name="T107" fmla="*/ 15 h 321"/>
                <a:gd name="T108" fmla="*/ 39 w 386"/>
                <a:gd name="T109" fmla="*/ 11 h 321"/>
                <a:gd name="T110" fmla="*/ 24 w 386"/>
                <a:gd name="T111" fmla="*/ 8 h 321"/>
                <a:gd name="T112" fmla="*/ 0 w 386"/>
                <a:gd name="T113" fmla="*/ 3 h 321"/>
                <a:gd name="T114" fmla="*/ 21 w 386"/>
                <a:gd name="T115" fmla="*/ 80 h 321"/>
                <a:gd name="T116" fmla="*/ 15 w 386"/>
                <a:gd name="T117" fmla="*/ 61 h 3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321"/>
                <a:gd name="T179" fmla="*/ 386 w 386"/>
                <a:gd name="T180" fmla="*/ 321 h 3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321">
                  <a:moveTo>
                    <a:pt x="1" y="0"/>
                  </a:moveTo>
                  <a:lnTo>
                    <a:pt x="72" y="14"/>
                  </a:lnTo>
                  <a:lnTo>
                    <a:pt x="107" y="20"/>
                  </a:lnTo>
                  <a:lnTo>
                    <a:pt x="141" y="27"/>
                  </a:lnTo>
                  <a:lnTo>
                    <a:pt x="173" y="33"/>
                  </a:lnTo>
                  <a:lnTo>
                    <a:pt x="205" y="40"/>
                  </a:lnTo>
                  <a:lnTo>
                    <a:pt x="236" y="48"/>
                  </a:lnTo>
                  <a:lnTo>
                    <a:pt x="263" y="54"/>
                  </a:lnTo>
                  <a:lnTo>
                    <a:pt x="276" y="59"/>
                  </a:lnTo>
                  <a:lnTo>
                    <a:pt x="289" y="62"/>
                  </a:lnTo>
                  <a:lnTo>
                    <a:pt x="300" y="67"/>
                  </a:lnTo>
                  <a:lnTo>
                    <a:pt x="311" y="70"/>
                  </a:lnTo>
                  <a:lnTo>
                    <a:pt x="322" y="74"/>
                  </a:lnTo>
                  <a:lnTo>
                    <a:pt x="332" y="78"/>
                  </a:lnTo>
                  <a:lnTo>
                    <a:pt x="341" y="83"/>
                  </a:lnTo>
                  <a:lnTo>
                    <a:pt x="350" y="86"/>
                  </a:lnTo>
                  <a:lnTo>
                    <a:pt x="358" y="91"/>
                  </a:lnTo>
                  <a:lnTo>
                    <a:pt x="364" y="96"/>
                  </a:lnTo>
                  <a:lnTo>
                    <a:pt x="370" y="101"/>
                  </a:lnTo>
                  <a:lnTo>
                    <a:pt x="375" y="104"/>
                  </a:lnTo>
                  <a:lnTo>
                    <a:pt x="377" y="106"/>
                  </a:lnTo>
                  <a:lnTo>
                    <a:pt x="380" y="110"/>
                  </a:lnTo>
                  <a:lnTo>
                    <a:pt x="383" y="115"/>
                  </a:lnTo>
                  <a:lnTo>
                    <a:pt x="383" y="117"/>
                  </a:lnTo>
                  <a:lnTo>
                    <a:pt x="385" y="122"/>
                  </a:lnTo>
                  <a:lnTo>
                    <a:pt x="386" y="123"/>
                  </a:lnTo>
                  <a:lnTo>
                    <a:pt x="386" y="128"/>
                  </a:lnTo>
                  <a:lnTo>
                    <a:pt x="386" y="130"/>
                  </a:lnTo>
                  <a:lnTo>
                    <a:pt x="385" y="135"/>
                  </a:lnTo>
                  <a:lnTo>
                    <a:pt x="385" y="136"/>
                  </a:lnTo>
                  <a:lnTo>
                    <a:pt x="382" y="141"/>
                  </a:lnTo>
                  <a:lnTo>
                    <a:pt x="382" y="143"/>
                  </a:lnTo>
                  <a:lnTo>
                    <a:pt x="377" y="147"/>
                  </a:lnTo>
                  <a:lnTo>
                    <a:pt x="377" y="149"/>
                  </a:lnTo>
                  <a:lnTo>
                    <a:pt x="370" y="154"/>
                  </a:lnTo>
                  <a:lnTo>
                    <a:pt x="362" y="160"/>
                  </a:lnTo>
                  <a:lnTo>
                    <a:pt x="354" y="167"/>
                  </a:lnTo>
                  <a:lnTo>
                    <a:pt x="345" y="175"/>
                  </a:lnTo>
                  <a:lnTo>
                    <a:pt x="333" y="181"/>
                  </a:lnTo>
                  <a:lnTo>
                    <a:pt x="321" y="188"/>
                  </a:lnTo>
                  <a:lnTo>
                    <a:pt x="308" y="194"/>
                  </a:lnTo>
                  <a:lnTo>
                    <a:pt x="293" y="202"/>
                  </a:lnTo>
                  <a:lnTo>
                    <a:pt x="279" y="208"/>
                  </a:lnTo>
                  <a:lnTo>
                    <a:pt x="264" y="215"/>
                  </a:lnTo>
                  <a:lnTo>
                    <a:pt x="248" y="223"/>
                  </a:lnTo>
                  <a:lnTo>
                    <a:pt x="216" y="236"/>
                  </a:lnTo>
                  <a:lnTo>
                    <a:pt x="184" y="250"/>
                  </a:lnTo>
                  <a:lnTo>
                    <a:pt x="150" y="263"/>
                  </a:lnTo>
                  <a:lnTo>
                    <a:pt x="118" y="276"/>
                  </a:lnTo>
                  <a:lnTo>
                    <a:pt x="104" y="281"/>
                  </a:lnTo>
                  <a:lnTo>
                    <a:pt x="88" y="286"/>
                  </a:lnTo>
                  <a:lnTo>
                    <a:pt x="65" y="294"/>
                  </a:lnTo>
                  <a:lnTo>
                    <a:pt x="61" y="282"/>
                  </a:lnTo>
                  <a:lnTo>
                    <a:pt x="85" y="274"/>
                  </a:lnTo>
                  <a:lnTo>
                    <a:pt x="99" y="268"/>
                  </a:lnTo>
                  <a:lnTo>
                    <a:pt x="114" y="263"/>
                  </a:lnTo>
                  <a:lnTo>
                    <a:pt x="146" y="250"/>
                  </a:lnTo>
                  <a:lnTo>
                    <a:pt x="178" y="237"/>
                  </a:lnTo>
                  <a:lnTo>
                    <a:pt x="211" y="225"/>
                  </a:lnTo>
                  <a:lnTo>
                    <a:pt x="244" y="210"/>
                  </a:lnTo>
                  <a:lnTo>
                    <a:pt x="258" y="204"/>
                  </a:lnTo>
                  <a:lnTo>
                    <a:pt x="274" y="197"/>
                  </a:lnTo>
                  <a:lnTo>
                    <a:pt x="289" y="189"/>
                  </a:lnTo>
                  <a:lnTo>
                    <a:pt x="301" y="183"/>
                  </a:lnTo>
                  <a:lnTo>
                    <a:pt x="314" y="176"/>
                  </a:lnTo>
                  <a:lnTo>
                    <a:pt x="325" y="170"/>
                  </a:lnTo>
                  <a:lnTo>
                    <a:pt x="337" y="163"/>
                  </a:lnTo>
                  <a:lnTo>
                    <a:pt x="346" y="157"/>
                  </a:lnTo>
                  <a:lnTo>
                    <a:pt x="354" y="151"/>
                  </a:lnTo>
                  <a:lnTo>
                    <a:pt x="361" y="144"/>
                  </a:lnTo>
                  <a:lnTo>
                    <a:pt x="367" y="139"/>
                  </a:lnTo>
                  <a:lnTo>
                    <a:pt x="370" y="135"/>
                  </a:lnTo>
                  <a:lnTo>
                    <a:pt x="374" y="130"/>
                  </a:lnTo>
                  <a:lnTo>
                    <a:pt x="372" y="131"/>
                  </a:lnTo>
                  <a:lnTo>
                    <a:pt x="374" y="127"/>
                  </a:lnTo>
                  <a:lnTo>
                    <a:pt x="374" y="128"/>
                  </a:lnTo>
                  <a:lnTo>
                    <a:pt x="372" y="123"/>
                  </a:lnTo>
                  <a:lnTo>
                    <a:pt x="374" y="125"/>
                  </a:lnTo>
                  <a:lnTo>
                    <a:pt x="372" y="122"/>
                  </a:lnTo>
                  <a:lnTo>
                    <a:pt x="369" y="117"/>
                  </a:lnTo>
                  <a:lnTo>
                    <a:pt x="370" y="119"/>
                  </a:lnTo>
                  <a:lnTo>
                    <a:pt x="366" y="114"/>
                  </a:lnTo>
                  <a:lnTo>
                    <a:pt x="367" y="115"/>
                  </a:lnTo>
                  <a:lnTo>
                    <a:pt x="362" y="110"/>
                  </a:lnTo>
                  <a:lnTo>
                    <a:pt x="358" y="107"/>
                  </a:lnTo>
                  <a:lnTo>
                    <a:pt x="351" y="102"/>
                  </a:lnTo>
                  <a:lnTo>
                    <a:pt x="345" y="99"/>
                  </a:lnTo>
                  <a:lnTo>
                    <a:pt x="337" y="94"/>
                  </a:lnTo>
                  <a:lnTo>
                    <a:pt x="327" y="91"/>
                  </a:lnTo>
                  <a:lnTo>
                    <a:pt x="317" y="86"/>
                  </a:lnTo>
                  <a:lnTo>
                    <a:pt x="308" y="83"/>
                  </a:lnTo>
                  <a:lnTo>
                    <a:pt x="297" y="78"/>
                  </a:lnTo>
                  <a:lnTo>
                    <a:pt x="285" y="75"/>
                  </a:lnTo>
                  <a:lnTo>
                    <a:pt x="272" y="72"/>
                  </a:lnTo>
                  <a:lnTo>
                    <a:pt x="260" y="69"/>
                  </a:lnTo>
                  <a:lnTo>
                    <a:pt x="232" y="61"/>
                  </a:lnTo>
                  <a:lnTo>
                    <a:pt x="202" y="54"/>
                  </a:lnTo>
                  <a:lnTo>
                    <a:pt x="171" y="46"/>
                  </a:lnTo>
                  <a:lnTo>
                    <a:pt x="138" y="40"/>
                  </a:lnTo>
                  <a:lnTo>
                    <a:pt x="104" y="33"/>
                  </a:lnTo>
                  <a:lnTo>
                    <a:pt x="70" y="27"/>
                  </a:lnTo>
                  <a:lnTo>
                    <a:pt x="0" y="14"/>
                  </a:lnTo>
                  <a:lnTo>
                    <a:pt x="1" y="0"/>
                  </a:lnTo>
                  <a:close/>
                  <a:moveTo>
                    <a:pt x="89" y="321"/>
                  </a:moveTo>
                  <a:lnTo>
                    <a:pt x="0" y="310"/>
                  </a:lnTo>
                  <a:lnTo>
                    <a:pt x="64" y="245"/>
                  </a:lnTo>
                  <a:lnTo>
                    <a:pt x="89" y="321"/>
                  </a:lnTo>
                  <a:close/>
                </a:path>
              </a:pathLst>
            </a:custGeom>
            <a:solidFill>
              <a:srgbClr val="4F177F"/>
            </a:solidFill>
            <a:ln w="1588">
              <a:solidFill>
                <a:srgbClr val="4F177F"/>
              </a:solidFill>
              <a:round/>
              <a:headEnd/>
              <a:tailEnd/>
            </a:ln>
          </p:spPr>
          <p:txBody>
            <a:bodyPr/>
            <a:lstStyle/>
            <a:p>
              <a:endParaRPr lang="en-US"/>
            </a:p>
          </p:txBody>
        </p:sp>
        <p:sp>
          <p:nvSpPr>
            <p:cNvPr id="297079" name="Rectangle 119"/>
            <p:cNvSpPr>
              <a:spLocks noChangeArrowheads="1"/>
            </p:cNvSpPr>
            <p:nvPr/>
          </p:nvSpPr>
          <p:spPr bwMode="auto">
            <a:xfrm>
              <a:off x="3515" y="1901"/>
              <a:ext cx="10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Mk</a:t>
              </a:r>
              <a:endParaRPr lang="en-GB" sz="1800">
                <a:latin typeface="Calibri" pitchFamily="34" charset="0"/>
              </a:endParaRPr>
            </a:p>
          </p:txBody>
        </p:sp>
        <p:sp>
          <p:nvSpPr>
            <p:cNvPr id="297080" name="Line 120"/>
            <p:cNvSpPr>
              <a:spLocks noChangeShapeType="1"/>
            </p:cNvSpPr>
            <p:nvPr/>
          </p:nvSpPr>
          <p:spPr bwMode="auto">
            <a:xfrm>
              <a:off x="2382" y="984"/>
              <a:ext cx="1" cy="532"/>
            </a:xfrm>
            <a:prstGeom prst="line">
              <a:avLst/>
            </a:prstGeom>
            <a:noFill/>
            <a:ln w="9525">
              <a:solidFill>
                <a:srgbClr val="4F177F"/>
              </a:solidFill>
              <a:round/>
              <a:headEnd/>
              <a:tailEnd/>
            </a:ln>
          </p:spPr>
          <p:txBody>
            <a:bodyPr/>
            <a:lstStyle/>
            <a:p>
              <a:endParaRPr lang="en-US"/>
            </a:p>
          </p:txBody>
        </p:sp>
        <p:sp>
          <p:nvSpPr>
            <p:cNvPr id="297081" name="Freeform 121"/>
            <p:cNvSpPr>
              <a:spLocks/>
            </p:cNvSpPr>
            <p:nvPr/>
          </p:nvSpPr>
          <p:spPr bwMode="auto">
            <a:xfrm>
              <a:off x="2020" y="429"/>
              <a:ext cx="1593" cy="630"/>
            </a:xfrm>
            <a:custGeom>
              <a:avLst/>
              <a:gdLst>
                <a:gd name="T0" fmla="*/ 45 w 3336"/>
                <a:gd name="T1" fmla="*/ 0 h 1261"/>
                <a:gd name="T2" fmla="*/ 41 w 3336"/>
                <a:gd name="T3" fmla="*/ 0 h 1261"/>
                <a:gd name="T4" fmla="*/ 36 w 3336"/>
                <a:gd name="T5" fmla="*/ 1 h 1261"/>
                <a:gd name="T6" fmla="*/ 32 w 3336"/>
                <a:gd name="T7" fmla="*/ 2 h 1261"/>
                <a:gd name="T8" fmla="*/ 27 w 3336"/>
                <a:gd name="T9" fmla="*/ 4 h 1261"/>
                <a:gd name="T10" fmla="*/ 23 w 3336"/>
                <a:gd name="T11" fmla="*/ 7 h 1261"/>
                <a:gd name="T12" fmla="*/ 18 w 3336"/>
                <a:gd name="T13" fmla="*/ 11 h 1261"/>
                <a:gd name="T14" fmla="*/ 11 w 3336"/>
                <a:gd name="T15" fmla="*/ 18 h 1261"/>
                <a:gd name="T16" fmla="*/ 7 w 3336"/>
                <a:gd name="T17" fmla="*/ 25 h 1261"/>
                <a:gd name="T18" fmla="*/ 5 w 3336"/>
                <a:gd name="T19" fmla="*/ 29 h 1261"/>
                <a:gd name="T20" fmla="*/ 3 w 3336"/>
                <a:gd name="T21" fmla="*/ 34 h 1261"/>
                <a:gd name="T22" fmla="*/ 1 w 3336"/>
                <a:gd name="T23" fmla="*/ 39 h 1261"/>
                <a:gd name="T24" fmla="*/ 0 w 3336"/>
                <a:gd name="T25" fmla="*/ 44 h 1261"/>
                <a:gd name="T26" fmla="*/ 0 w 3336"/>
                <a:gd name="T27" fmla="*/ 49 h 1261"/>
                <a:gd name="T28" fmla="*/ 0 w 3336"/>
                <a:gd name="T29" fmla="*/ 262 h 1261"/>
                <a:gd name="T30" fmla="*/ 0 w 3336"/>
                <a:gd name="T31" fmla="*/ 267 h 1261"/>
                <a:gd name="T32" fmla="*/ 1 w 3336"/>
                <a:gd name="T33" fmla="*/ 273 h 1261"/>
                <a:gd name="T34" fmla="*/ 2 w 3336"/>
                <a:gd name="T35" fmla="*/ 278 h 1261"/>
                <a:gd name="T36" fmla="*/ 4 w 3336"/>
                <a:gd name="T37" fmla="*/ 283 h 1261"/>
                <a:gd name="T38" fmla="*/ 6 w 3336"/>
                <a:gd name="T39" fmla="*/ 287 h 1261"/>
                <a:gd name="T40" fmla="*/ 8 w 3336"/>
                <a:gd name="T41" fmla="*/ 292 h 1261"/>
                <a:gd name="T42" fmla="*/ 14 w 3336"/>
                <a:gd name="T43" fmla="*/ 300 h 1261"/>
                <a:gd name="T44" fmla="*/ 21 w 3336"/>
                <a:gd name="T45" fmla="*/ 306 h 1261"/>
                <a:gd name="T46" fmla="*/ 25 w 3336"/>
                <a:gd name="T47" fmla="*/ 308 h 1261"/>
                <a:gd name="T48" fmla="*/ 29 w 3336"/>
                <a:gd name="T49" fmla="*/ 311 h 1261"/>
                <a:gd name="T50" fmla="*/ 33 w 3336"/>
                <a:gd name="T51" fmla="*/ 312 h 1261"/>
                <a:gd name="T52" fmla="*/ 38 w 3336"/>
                <a:gd name="T53" fmla="*/ 314 h 1261"/>
                <a:gd name="T54" fmla="*/ 43 w 3336"/>
                <a:gd name="T55" fmla="*/ 314 h 1261"/>
                <a:gd name="T56" fmla="*/ 48 w 3336"/>
                <a:gd name="T57" fmla="*/ 315 h 1261"/>
                <a:gd name="T58" fmla="*/ 715 w 3336"/>
                <a:gd name="T59" fmla="*/ 315 h 1261"/>
                <a:gd name="T60" fmla="*/ 720 w 3336"/>
                <a:gd name="T61" fmla="*/ 314 h 1261"/>
                <a:gd name="T62" fmla="*/ 725 w 3336"/>
                <a:gd name="T63" fmla="*/ 313 h 1261"/>
                <a:gd name="T64" fmla="*/ 729 w 3336"/>
                <a:gd name="T65" fmla="*/ 312 h 1261"/>
                <a:gd name="T66" fmla="*/ 734 w 3336"/>
                <a:gd name="T67" fmla="*/ 310 h 1261"/>
                <a:gd name="T68" fmla="*/ 738 w 3336"/>
                <a:gd name="T69" fmla="*/ 307 h 1261"/>
                <a:gd name="T70" fmla="*/ 743 w 3336"/>
                <a:gd name="T71" fmla="*/ 303 h 1261"/>
                <a:gd name="T72" fmla="*/ 750 w 3336"/>
                <a:gd name="T73" fmla="*/ 296 h 1261"/>
                <a:gd name="T74" fmla="*/ 754 w 3336"/>
                <a:gd name="T75" fmla="*/ 290 h 1261"/>
                <a:gd name="T76" fmla="*/ 756 w 3336"/>
                <a:gd name="T77" fmla="*/ 285 h 1261"/>
                <a:gd name="T78" fmla="*/ 758 w 3336"/>
                <a:gd name="T79" fmla="*/ 280 h 1261"/>
                <a:gd name="T80" fmla="*/ 759 w 3336"/>
                <a:gd name="T81" fmla="*/ 275 h 1261"/>
                <a:gd name="T82" fmla="*/ 761 w 3336"/>
                <a:gd name="T83" fmla="*/ 270 h 1261"/>
                <a:gd name="T84" fmla="*/ 761 w 3336"/>
                <a:gd name="T85" fmla="*/ 265 h 1261"/>
                <a:gd name="T86" fmla="*/ 761 w 3336"/>
                <a:gd name="T87" fmla="*/ 52 h 1261"/>
                <a:gd name="T88" fmla="*/ 761 w 3336"/>
                <a:gd name="T89" fmla="*/ 47 h 1261"/>
                <a:gd name="T90" fmla="*/ 760 w 3336"/>
                <a:gd name="T91" fmla="*/ 41 h 1261"/>
                <a:gd name="T92" fmla="*/ 759 w 3336"/>
                <a:gd name="T93" fmla="*/ 36 h 1261"/>
                <a:gd name="T94" fmla="*/ 757 w 3336"/>
                <a:gd name="T95" fmla="*/ 31 h 1261"/>
                <a:gd name="T96" fmla="*/ 755 w 3336"/>
                <a:gd name="T97" fmla="*/ 27 h 1261"/>
                <a:gd name="T98" fmla="*/ 753 w 3336"/>
                <a:gd name="T99" fmla="*/ 22 h 1261"/>
                <a:gd name="T100" fmla="*/ 747 w 3336"/>
                <a:gd name="T101" fmla="*/ 15 h 1261"/>
                <a:gd name="T102" fmla="*/ 740 w 3336"/>
                <a:gd name="T103" fmla="*/ 8 h 1261"/>
                <a:gd name="T104" fmla="*/ 736 w 3336"/>
                <a:gd name="T105" fmla="*/ 6 h 1261"/>
                <a:gd name="T106" fmla="*/ 732 w 3336"/>
                <a:gd name="T107" fmla="*/ 4 h 1261"/>
                <a:gd name="T108" fmla="*/ 727 w 3336"/>
                <a:gd name="T109" fmla="*/ 2 h 1261"/>
                <a:gd name="T110" fmla="*/ 722 w 3336"/>
                <a:gd name="T111" fmla="*/ 0 h 1261"/>
                <a:gd name="T112" fmla="*/ 718 w 3336"/>
                <a:gd name="T113" fmla="*/ 0 h 1261"/>
                <a:gd name="T114" fmla="*/ 713 w 3336"/>
                <a:gd name="T115" fmla="*/ 0 h 1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36"/>
                <a:gd name="T175" fmla="*/ 0 h 1261"/>
                <a:gd name="T176" fmla="*/ 3336 w 3336"/>
                <a:gd name="T177" fmla="*/ 1261 h 12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36" h="1261">
                  <a:moveTo>
                    <a:pt x="210" y="0"/>
                  </a:moveTo>
                  <a:lnTo>
                    <a:pt x="199" y="0"/>
                  </a:lnTo>
                  <a:lnTo>
                    <a:pt x="189" y="0"/>
                  </a:lnTo>
                  <a:lnTo>
                    <a:pt x="178" y="1"/>
                  </a:lnTo>
                  <a:lnTo>
                    <a:pt x="168" y="3"/>
                  </a:lnTo>
                  <a:lnTo>
                    <a:pt x="157" y="6"/>
                  </a:lnTo>
                  <a:lnTo>
                    <a:pt x="147" y="8"/>
                  </a:lnTo>
                  <a:lnTo>
                    <a:pt x="138" y="11"/>
                  </a:lnTo>
                  <a:lnTo>
                    <a:pt x="128" y="16"/>
                  </a:lnTo>
                  <a:lnTo>
                    <a:pt x="118" y="19"/>
                  </a:lnTo>
                  <a:lnTo>
                    <a:pt x="110" y="24"/>
                  </a:lnTo>
                  <a:lnTo>
                    <a:pt x="101" y="28"/>
                  </a:lnTo>
                  <a:lnTo>
                    <a:pt x="93" y="35"/>
                  </a:lnTo>
                  <a:lnTo>
                    <a:pt x="77" y="46"/>
                  </a:lnTo>
                  <a:lnTo>
                    <a:pt x="62" y="61"/>
                  </a:lnTo>
                  <a:lnTo>
                    <a:pt x="48" y="75"/>
                  </a:lnTo>
                  <a:lnTo>
                    <a:pt x="36" y="91"/>
                  </a:lnTo>
                  <a:lnTo>
                    <a:pt x="30" y="101"/>
                  </a:lnTo>
                  <a:lnTo>
                    <a:pt x="25" y="109"/>
                  </a:lnTo>
                  <a:lnTo>
                    <a:pt x="20" y="118"/>
                  </a:lnTo>
                  <a:lnTo>
                    <a:pt x="17" y="126"/>
                  </a:lnTo>
                  <a:lnTo>
                    <a:pt x="12" y="136"/>
                  </a:lnTo>
                  <a:lnTo>
                    <a:pt x="9" y="147"/>
                  </a:lnTo>
                  <a:lnTo>
                    <a:pt x="6" y="157"/>
                  </a:lnTo>
                  <a:lnTo>
                    <a:pt x="4" y="167"/>
                  </a:lnTo>
                  <a:lnTo>
                    <a:pt x="3" y="178"/>
                  </a:lnTo>
                  <a:lnTo>
                    <a:pt x="1" y="188"/>
                  </a:lnTo>
                  <a:lnTo>
                    <a:pt x="0" y="199"/>
                  </a:lnTo>
                  <a:lnTo>
                    <a:pt x="0" y="210"/>
                  </a:lnTo>
                  <a:lnTo>
                    <a:pt x="0" y="1050"/>
                  </a:lnTo>
                  <a:lnTo>
                    <a:pt x="0" y="1062"/>
                  </a:lnTo>
                  <a:lnTo>
                    <a:pt x="1" y="1071"/>
                  </a:lnTo>
                  <a:lnTo>
                    <a:pt x="3" y="1082"/>
                  </a:lnTo>
                  <a:lnTo>
                    <a:pt x="4" y="1092"/>
                  </a:lnTo>
                  <a:lnTo>
                    <a:pt x="6" y="1103"/>
                  </a:lnTo>
                  <a:lnTo>
                    <a:pt x="9" y="1113"/>
                  </a:lnTo>
                  <a:lnTo>
                    <a:pt x="12" y="1123"/>
                  </a:lnTo>
                  <a:lnTo>
                    <a:pt x="17" y="1132"/>
                  </a:lnTo>
                  <a:lnTo>
                    <a:pt x="20" y="1142"/>
                  </a:lnTo>
                  <a:lnTo>
                    <a:pt x="25" y="1150"/>
                  </a:lnTo>
                  <a:lnTo>
                    <a:pt x="30" y="1160"/>
                  </a:lnTo>
                  <a:lnTo>
                    <a:pt x="36" y="1168"/>
                  </a:lnTo>
                  <a:lnTo>
                    <a:pt x="48" y="1184"/>
                  </a:lnTo>
                  <a:lnTo>
                    <a:pt x="62" y="1200"/>
                  </a:lnTo>
                  <a:lnTo>
                    <a:pt x="77" y="1213"/>
                  </a:lnTo>
                  <a:lnTo>
                    <a:pt x="93" y="1225"/>
                  </a:lnTo>
                  <a:lnTo>
                    <a:pt x="101" y="1230"/>
                  </a:lnTo>
                  <a:lnTo>
                    <a:pt x="110" y="1235"/>
                  </a:lnTo>
                  <a:lnTo>
                    <a:pt x="118" y="1240"/>
                  </a:lnTo>
                  <a:lnTo>
                    <a:pt x="128" y="1245"/>
                  </a:lnTo>
                  <a:lnTo>
                    <a:pt x="138" y="1248"/>
                  </a:lnTo>
                  <a:lnTo>
                    <a:pt x="147" y="1251"/>
                  </a:lnTo>
                  <a:lnTo>
                    <a:pt x="157" y="1254"/>
                  </a:lnTo>
                  <a:lnTo>
                    <a:pt x="168" y="1256"/>
                  </a:lnTo>
                  <a:lnTo>
                    <a:pt x="178" y="1259"/>
                  </a:lnTo>
                  <a:lnTo>
                    <a:pt x="189" y="1259"/>
                  </a:lnTo>
                  <a:lnTo>
                    <a:pt x="199" y="1261"/>
                  </a:lnTo>
                  <a:lnTo>
                    <a:pt x="210" y="1261"/>
                  </a:lnTo>
                  <a:lnTo>
                    <a:pt x="3128" y="1261"/>
                  </a:lnTo>
                  <a:lnTo>
                    <a:pt x="3137" y="1261"/>
                  </a:lnTo>
                  <a:lnTo>
                    <a:pt x="3149" y="1259"/>
                  </a:lnTo>
                  <a:lnTo>
                    <a:pt x="3158" y="1259"/>
                  </a:lnTo>
                  <a:lnTo>
                    <a:pt x="3169" y="1256"/>
                  </a:lnTo>
                  <a:lnTo>
                    <a:pt x="3179" y="1254"/>
                  </a:lnTo>
                  <a:lnTo>
                    <a:pt x="3189" y="1251"/>
                  </a:lnTo>
                  <a:lnTo>
                    <a:pt x="3198" y="1248"/>
                  </a:lnTo>
                  <a:lnTo>
                    <a:pt x="3208" y="1245"/>
                  </a:lnTo>
                  <a:lnTo>
                    <a:pt x="3218" y="1240"/>
                  </a:lnTo>
                  <a:lnTo>
                    <a:pt x="3227" y="1235"/>
                  </a:lnTo>
                  <a:lnTo>
                    <a:pt x="3235" y="1230"/>
                  </a:lnTo>
                  <a:lnTo>
                    <a:pt x="3245" y="1225"/>
                  </a:lnTo>
                  <a:lnTo>
                    <a:pt x="3261" y="1213"/>
                  </a:lnTo>
                  <a:lnTo>
                    <a:pt x="3275" y="1200"/>
                  </a:lnTo>
                  <a:lnTo>
                    <a:pt x="3288" y="1184"/>
                  </a:lnTo>
                  <a:lnTo>
                    <a:pt x="3301" y="1168"/>
                  </a:lnTo>
                  <a:lnTo>
                    <a:pt x="3306" y="1160"/>
                  </a:lnTo>
                  <a:lnTo>
                    <a:pt x="3311" y="1150"/>
                  </a:lnTo>
                  <a:lnTo>
                    <a:pt x="3315" y="1142"/>
                  </a:lnTo>
                  <a:lnTo>
                    <a:pt x="3320" y="1132"/>
                  </a:lnTo>
                  <a:lnTo>
                    <a:pt x="3324" y="1123"/>
                  </a:lnTo>
                  <a:lnTo>
                    <a:pt x="3327" y="1113"/>
                  </a:lnTo>
                  <a:lnTo>
                    <a:pt x="3330" y="1103"/>
                  </a:lnTo>
                  <a:lnTo>
                    <a:pt x="3333" y="1092"/>
                  </a:lnTo>
                  <a:lnTo>
                    <a:pt x="3335" y="1082"/>
                  </a:lnTo>
                  <a:lnTo>
                    <a:pt x="3336" y="1071"/>
                  </a:lnTo>
                  <a:lnTo>
                    <a:pt x="3336" y="1062"/>
                  </a:lnTo>
                  <a:lnTo>
                    <a:pt x="3336" y="1050"/>
                  </a:lnTo>
                  <a:lnTo>
                    <a:pt x="3336" y="210"/>
                  </a:lnTo>
                  <a:lnTo>
                    <a:pt x="3336" y="199"/>
                  </a:lnTo>
                  <a:lnTo>
                    <a:pt x="3336" y="188"/>
                  </a:lnTo>
                  <a:lnTo>
                    <a:pt x="3335" y="178"/>
                  </a:lnTo>
                  <a:lnTo>
                    <a:pt x="3333" y="167"/>
                  </a:lnTo>
                  <a:lnTo>
                    <a:pt x="3330" y="157"/>
                  </a:lnTo>
                  <a:lnTo>
                    <a:pt x="3327" y="147"/>
                  </a:lnTo>
                  <a:lnTo>
                    <a:pt x="3324" y="136"/>
                  </a:lnTo>
                  <a:lnTo>
                    <a:pt x="3320" y="126"/>
                  </a:lnTo>
                  <a:lnTo>
                    <a:pt x="3315" y="118"/>
                  </a:lnTo>
                  <a:lnTo>
                    <a:pt x="3311" y="109"/>
                  </a:lnTo>
                  <a:lnTo>
                    <a:pt x="3306" y="101"/>
                  </a:lnTo>
                  <a:lnTo>
                    <a:pt x="3301" y="91"/>
                  </a:lnTo>
                  <a:lnTo>
                    <a:pt x="3288" y="75"/>
                  </a:lnTo>
                  <a:lnTo>
                    <a:pt x="3275" y="61"/>
                  </a:lnTo>
                  <a:lnTo>
                    <a:pt x="3261" y="46"/>
                  </a:lnTo>
                  <a:lnTo>
                    <a:pt x="3245" y="35"/>
                  </a:lnTo>
                  <a:lnTo>
                    <a:pt x="3235" y="28"/>
                  </a:lnTo>
                  <a:lnTo>
                    <a:pt x="3227" y="24"/>
                  </a:lnTo>
                  <a:lnTo>
                    <a:pt x="3218" y="19"/>
                  </a:lnTo>
                  <a:lnTo>
                    <a:pt x="3208" y="16"/>
                  </a:lnTo>
                  <a:lnTo>
                    <a:pt x="3198" y="11"/>
                  </a:lnTo>
                  <a:lnTo>
                    <a:pt x="3189" y="8"/>
                  </a:lnTo>
                  <a:lnTo>
                    <a:pt x="3179" y="6"/>
                  </a:lnTo>
                  <a:lnTo>
                    <a:pt x="3169" y="3"/>
                  </a:lnTo>
                  <a:lnTo>
                    <a:pt x="3158" y="1"/>
                  </a:lnTo>
                  <a:lnTo>
                    <a:pt x="3149" y="0"/>
                  </a:lnTo>
                  <a:lnTo>
                    <a:pt x="3137" y="0"/>
                  </a:lnTo>
                  <a:lnTo>
                    <a:pt x="3128" y="0"/>
                  </a:lnTo>
                  <a:lnTo>
                    <a:pt x="210" y="0"/>
                  </a:lnTo>
                  <a:close/>
                </a:path>
              </a:pathLst>
            </a:custGeom>
            <a:solidFill>
              <a:srgbClr val="FFFFFF"/>
            </a:solidFill>
            <a:ln w="9525">
              <a:noFill/>
              <a:round/>
              <a:headEnd/>
              <a:tailEnd/>
            </a:ln>
          </p:spPr>
          <p:txBody>
            <a:bodyPr/>
            <a:lstStyle/>
            <a:p>
              <a:endParaRPr lang="en-US"/>
            </a:p>
          </p:txBody>
        </p:sp>
        <p:sp>
          <p:nvSpPr>
            <p:cNvPr id="297082" name="Freeform 122"/>
            <p:cNvSpPr>
              <a:spLocks/>
            </p:cNvSpPr>
            <p:nvPr/>
          </p:nvSpPr>
          <p:spPr bwMode="auto">
            <a:xfrm>
              <a:off x="2020" y="429"/>
              <a:ext cx="1593" cy="630"/>
            </a:xfrm>
            <a:custGeom>
              <a:avLst/>
              <a:gdLst>
                <a:gd name="T0" fmla="*/ 45 w 3336"/>
                <a:gd name="T1" fmla="*/ 0 h 1261"/>
                <a:gd name="T2" fmla="*/ 41 w 3336"/>
                <a:gd name="T3" fmla="*/ 0 h 1261"/>
                <a:gd name="T4" fmla="*/ 36 w 3336"/>
                <a:gd name="T5" fmla="*/ 1 h 1261"/>
                <a:gd name="T6" fmla="*/ 32 w 3336"/>
                <a:gd name="T7" fmla="*/ 2 h 1261"/>
                <a:gd name="T8" fmla="*/ 27 w 3336"/>
                <a:gd name="T9" fmla="*/ 4 h 1261"/>
                <a:gd name="T10" fmla="*/ 23 w 3336"/>
                <a:gd name="T11" fmla="*/ 7 h 1261"/>
                <a:gd name="T12" fmla="*/ 18 w 3336"/>
                <a:gd name="T13" fmla="*/ 11 h 1261"/>
                <a:gd name="T14" fmla="*/ 11 w 3336"/>
                <a:gd name="T15" fmla="*/ 18 h 1261"/>
                <a:gd name="T16" fmla="*/ 7 w 3336"/>
                <a:gd name="T17" fmla="*/ 25 h 1261"/>
                <a:gd name="T18" fmla="*/ 5 w 3336"/>
                <a:gd name="T19" fmla="*/ 29 h 1261"/>
                <a:gd name="T20" fmla="*/ 3 w 3336"/>
                <a:gd name="T21" fmla="*/ 34 h 1261"/>
                <a:gd name="T22" fmla="*/ 1 w 3336"/>
                <a:gd name="T23" fmla="*/ 39 h 1261"/>
                <a:gd name="T24" fmla="*/ 0 w 3336"/>
                <a:gd name="T25" fmla="*/ 44 h 1261"/>
                <a:gd name="T26" fmla="*/ 0 w 3336"/>
                <a:gd name="T27" fmla="*/ 49 h 1261"/>
                <a:gd name="T28" fmla="*/ 0 w 3336"/>
                <a:gd name="T29" fmla="*/ 262 h 1261"/>
                <a:gd name="T30" fmla="*/ 0 w 3336"/>
                <a:gd name="T31" fmla="*/ 267 h 1261"/>
                <a:gd name="T32" fmla="*/ 1 w 3336"/>
                <a:gd name="T33" fmla="*/ 273 h 1261"/>
                <a:gd name="T34" fmla="*/ 2 w 3336"/>
                <a:gd name="T35" fmla="*/ 278 h 1261"/>
                <a:gd name="T36" fmla="*/ 4 w 3336"/>
                <a:gd name="T37" fmla="*/ 283 h 1261"/>
                <a:gd name="T38" fmla="*/ 6 w 3336"/>
                <a:gd name="T39" fmla="*/ 287 h 1261"/>
                <a:gd name="T40" fmla="*/ 8 w 3336"/>
                <a:gd name="T41" fmla="*/ 292 h 1261"/>
                <a:gd name="T42" fmla="*/ 14 w 3336"/>
                <a:gd name="T43" fmla="*/ 300 h 1261"/>
                <a:gd name="T44" fmla="*/ 21 w 3336"/>
                <a:gd name="T45" fmla="*/ 306 h 1261"/>
                <a:gd name="T46" fmla="*/ 25 w 3336"/>
                <a:gd name="T47" fmla="*/ 308 h 1261"/>
                <a:gd name="T48" fmla="*/ 29 w 3336"/>
                <a:gd name="T49" fmla="*/ 311 h 1261"/>
                <a:gd name="T50" fmla="*/ 33 w 3336"/>
                <a:gd name="T51" fmla="*/ 312 h 1261"/>
                <a:gd name="T52" fmla="*/ 38 w 3336"/>
                <a:gd name="T53" fmla="*/ 314 h 1261"/>
                <a:gd name="T54" fmla="*/ 43 w 3336"/>
                <a:gd name="T55" fmla="*/ 314 h 1261"/>
                <a:gd name="T56" fmla="*/ 48 w 3336"/>
                <a:gd name="T57" fmla="*/ 315 h 1261"/>
                <a:gd name="T58" fmla="*/ 715 w 3336"/>
                <a:gd name="T59" fmla="*/ 315 h 1261"/>
                <a:gd name="T60" fmla="*/ 720 w 3336"/>
                <a:gd name="T61" fmla="*/ 314 h 1261"/>
                <a:gd name="T62" fmla="*/ 725 w 3336"/>
                <a:gd name="T63" fmla="*/ 313 h 1261"/>
                <a:gd name="T64" fmla="*/ 729 w 3336"/>
                <a:gd name="T65" fmla="*/ 312 h 1261"/>
                <a:gd name="T66" fmla="*/ 734 w 3336"/>
                <a:gd name="T67" fmla="*/ 310 h 1261"/>
                <a:gd name="T68" fmla="*/ 738 w 3336"/>
                <a:gd name="T69" fmla="*/ 307 h 1261"/>
                <a:gd name="T70" fmla="*/ 743 w 3336"/>
                <a:gd name="T71" fmla="*/ 303 h 1261"/>
                <a:gd name="T72" fmla="*/ 750 w 3336"/>
                <a:gd name="T73" fmla="*/ 296 h 1261"/>
                <a:gd name="T74" fmla="*/ 754 w 3336"/>
                <a:gd name="T75" fmla="*/ 290 h 1261"/>
                <a:gd name="T76" fmla="*/ 756 w 3336"/>
                <a:gd name="T77" fmla="*/ 285 h 1261"/>
                <a:gd name="T78" fmla="*/ 758 w 3336"/>
                <a:gd name="T79" fmla="*/ 280 h 1261"/>
                <a:gd name="T80" fmla="*/ 759 w 3336"/>
                <a:gd name="T81" fmla="*/ 275 h 1261"/>
                <a:gd name="T82" fmla="*/ 761 w 3336"/>
                <a:gd name="T83" fmla="*/ 270 h 1261"/>
                <a:gd name="T84" fmla="*/ 761 w 3336"/>
                <a:gd name="T85" fmla="*/ 265 h 1261"/>
                <a:gd name="T86" fmla="*/ 761 w 3336"/>
                <a:gd name="T87" fmla="*/ 52 h 1261"/>
                <a:gd name="T88" fmla="*/ 761 w 3336"/>
                <a:gd name="T89" fmla="*/ 47 h 1261"/>
                <a:gd name="T90" fmla="*/ 760 w 3336"/>
                <a:gd name="T91" fmla="*/ 41 h 1261"/>
                <a:gd name="T92" fmla="*/ 759 w 3336"/>
                <a:gd name="T93" fmla="*/ 36 h 1261"/>
                <a:gd name="T94" fmla="*/ 757 w 3336"/>
                <a:gd name="T95" fmla="*/ 31 h 1261"/>
                <a:gd name="T96" fmla="*/ 755 w 3336"/>
                <a:gd name="T97" fmla="*/ 27 h 1261"/>
                <a:gd name="T98" fmla="*/ 753 w 3336"/>
                <a:gd name="T99" fmla="*/ 22 h 1261"/>
                <a:gd name="T100" fmla="*/ 747 w 3336"/>
                <a:gd name="T101" fmla="*/ 15 h 1261"/>
                <a:gd name="T102" fmla="*/ 740 w 3336"/>
                <a:gd name="T103" fmla="*/ 8 h 1261"/>
                <a:gd name="T104" fmla="*/ 736 w 3336"/>
                <a:gd name="T105" fmla="*/ 6 h 1261"/>
                <a:gd name="T106" fmla="*/ 732 w 3336"/>
                <a:gd name="T107" fmla="*/ 4 h 1261"/>
                <a:gd name="T108" fmla="*/ 727 w 3336"/>
                <a:gd name="T109" fmla="*/ 2 h 1261"/>
                <a:gd name="T110" fmla="*/ 722 w 3336"/>
                <a:gd name="T111" fmla="*/ 0 h 1261"/>
                <a:gd name="T112" fmla="*/ 718 w 3336"/>
                <a:gd name="T113" fmla="*/ 0 h 1261"/>
                <a:gd name="T114" fmla="*/ 713 w 3336"/>
                <a:gd name="T115" fmla="*/ 0 h 1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36"/>
                <a:gd name="T175" fmla="*/ 0 h 1261"/>
                <a:gd name="T176" fmla="*/ 3336 w 3336"/>
                <a:gd name="T177" fmla="*/ 1261 h 12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36" h="1261">
                  <a:moveTo>
                    <a:pt x="210" y="0"/>
                  </a:moveTo>
                  <a:lnTo>
                    <a:pt x="199" y="0"/>
                  </a:lnTo>
                  <a:lnTo>
                    <a:pt x="189" y="0"/>
                  </a:lnTo>
                  <a:lnTo>
                    <a:pt x="178" y="1"/>
                  </a:lnTo>
                  <a:lnTo>
                    <a:pt x="168" y="3"/>
                  </a:lnTo>
                  <a:lnTo>
                    <a:pt x="157" y="6"/>
                  </a:lnTo>
                  <a:lnTo>
                    <a:pt x="147" y="8"/>
                  </a:lnTo>
                  <a:lnTo>
                    <a:pt x="138" y="11"/>
                  </a:lnTo>
                  <a:lnTo>
                    <a:pt x="128" y="16"/>
                  </a:lnTo>
                  <a:lnTo>
                    <a:pt x="118" y="19"/>
                  </a:lnTo>
                  <a:lnTo>
                    <a:pt x="110" y="24"/>
                  </a:lnTo>
                  <a:lnTo>
                    <a:pt x="101" y="28"/>
                  </a:lnTo>
                  <a:lnTo>
                    <a:pt x="93" y="35"/>
                  </a:lnTo>
                  <a:lnTo>
                    <a:pt x="77" y="46"/>
                  </a:lnTo>
                  <a:lnTo>
                    <a:pt x="62" y="61"/>
                  </a:lnTo>
                  <a:lnTo>
                    <a:pt x="48" y="75"/>
                  </a:lnTo>
                  <a:lnTo>
                    <a:pt x="36" y="91"/>
                  </a:lnTo>
                  <a:lnTo>
                    <a:pt x="30" y="101"/>
                  </a:lnTo>
                  <a:lnTo>
                    <a:pt x="25" y="109"/>
                  </a:lnTo>
                  <a:lnTo>
                    <a:pt x="20" y="118"/>
                  </a:lnTo>
                  <a:lnTo>
                    <a:pt x="17" y="126"/>
                  </a:lnTo>
                  <a:lnTo>
                    <a:pt x="12" y="136"/>
                  </a:lnTo>
                  <a:lnTo>
                    <a:pt x="9" y="147"/>
                  </a:lnTo>
                  <a:lnTo>
                    <a:pt x="6" y="157"/>
                  </a:lnTo>
                  <a:lnTo>
                    <a:pt x="4" y="167"/>
                  </a:lnTo>
                  <a:lnTo>
                    <a:pt x="3" y="178"/>
                  </a:lnTo>
                  <a:lnTo>
                    <a:pt x="1" y="188"/>
                  </a:lnTo>
                  <a:lnTo>
                    <a:pt x="0" y="199"/>
                  </a:lnTo>
                  <a:lnTo>
                    <a:pt x="0" y="210"/>
                  </a:lnTo>
                  <a:lnTo>
                    <a:pt x="0" y="1050"/>
                  </a:lnTo>
                  <a:lnTo>
                    <a:pt x="0" y="1062"/>
                  </a:lnTo>
                  <a:lnTo>
                    <a:pt x="1" y="1071"/>
                  </a:lnTo>
                  <a:lnTo>
                    <a:pt x="3" y="1082"/>
                  </a:lnTo>
                  <a:lnTo>
                    <a:pt x="4" y="1092"/>
                  </a:lnTo>
                  <a:lnTo>
                    <a:pt x="6" y="1103"/>
                  </a:lnTo>
                  <a:lnTo>
                    <a:pt x="9" y="1113"/>
                  </a:lnTo>
                  <a:lnTo>
                    <a:pt x="12" y="1123"/>
                  </a:lnTo>
                  <a:lnTo>
                    <a:pt x="17" y="1132"/>
                  </a:lnTo>
                  <a:lnTo>
                    <a:pt x="20" y="1142"/>
                  </a:lnTo>
                  <a:lnTo>
                    <a:pt x="25" y="1150"/>
                  </a:lnTo>
                  <a:lnTo>
                    <a:pt x="30" y="1160"/>
                  </a:lnTo>
                  <a:lnTo>
                    <a:pt x="36" y="1168"/>
                  </a:lnTo>
                  <a:lnTo>
                    <a:pt x="48" y="1184"/>
                  </a:lnTo>
                  <a:lnTo>
                    <a:pt x="62" y="1200"/>
                  </a:lnTo>
                  <a:lnTo>
                    <a:pt x="77" y="1213"/>
                  </a:lnTo>
                  <a:lnTo>
                    <a:pt x="93" y="1225"/>
                  </a:lnTo>
                  <a:lnTo>
                    <a:pt x="101" y="1230"/>
                  </a:lnTo>
                  <a:lnTo>
                    <a:pt x="110" y="1235"/>
                  </a:lnTo>
                  <a:lnTo>
                    <a:pt x="118" y="1240"/>
                  </a:lnTo>
                  <a:lnTo>
                    <a:pt x="128" y="1245"/>
                  </a:lnTo>
                  <a:lnTo>
                    <a:pt x="138" y="1248"/>
                  </a:lnTo>
                  <a:lnTo>
                    <a:pt x="147" y="1251"/>
                  </a:lnTo>
                  <a:lnTo>
                    <a:pt x="157" y="1254"/>
                  </a:lnTo>
                  <a:lnTo>
                    <a:pt x="168" y="1256"/>
                  </a:lnTo>
                  <a:lnTo>
                    <a:pt x="178" y="1259"/>
                  </a:lnTo>
                  <a:lnTo>
                    <a:pt x="189" y="1259"/>
                  </a:lnTo>
                  <a:lnTo>
                    <a:pt x="199" y="1261"/>
                  </a:lnTo>
                  <a:lnTo>
                    <a:pt x="210" y="1261"/>
                  </a:lnTo>
                  <a:lnTo>
                    <a:pt x="3128" y="1261"/>
                  </a:lnTo>
                  <a:lnTo>
                    <a:pt x="3137" y="1261"/>
                  </a:lnTo>
                  <a:lnTo>
                    <a:pt x="3149" y="1259"/>
                  </a:lnTo>
                  <a:lnTo>
                    <a:pt x="3158" y="1259"/>
                  </a:lnTo>
                  <a:lnTo>
                    <a:pt x="3169" y="1256"/>
                  </a:lnTo>
                  <a:lnTo>
                    <a:pt x="3179" y="1254"/>
                  </a:lnTo>
                  <a:lnTo>
                    <a:pt x="3189" y="1251"/>
                  </a:lnTo>
                  <a:lnTo>
                    <a:pt x="3198" y="1248"/>
                  </a:lnTo>
                  <a:lnTo>
                    <a:pt x="3208" y="1245"/>
                  </a:lnTo>
                  <a:lnTo>
                    <a:pt x="3218" y="1240"/>
                  </a:lnTo>
                  <a:lnTo>
                    <a:pt x="3227" y="1235"/>
                  </a:lnTo>
                  <a:lnTo>
                    <a:pt x="3235" y="1230"/>
                  </a:lnTo>
                  <a:lnTo>
                    <a:pt x="3245" y="1225"/>
                  </a:lnTo>
                  <a:lnTo>
                    <a:pt x="3261" y="1213"/>
                  </a:lnTo>
                  <a:lnTo>
                    <a:pt x="3275" y="1200"/>
                  </a:lnTo>
                  <a:lnTo>
                    <a:pt x="3288" y="1184"/>
                  </a:lnTo>
                  <a:lnTo>
                    <a:pt x="3301" y="1168"/>
                  </a:lnTo>
                  <a:lnTo>
                    <a:pt x="3306" y="1160"/>
                  </a:lnTo>
                  <a:lnTo>
                    <a:pt x="3311" y="1150"/>
                  </a:lnTo>
                  <a:lnTo>
                    <a:pt x="3315" y="1142"/>
                  </a:lnTo>
                  <a:lnTo>
                    <a:pt x="3320" y="1132"/>
                  </a:lnTo>
                  <a:lnTo>
                    <a:pt x="3324" y="1123"/>
                  </a:lnTo>
                  <a:lnTo>
                    <a:pt x="3327" y="1113"/>
                  </a:lnTo>
                  <a:lnTo>
                    <a:pt x="3330" y="1103"/>
                  </a:lnTo>
                  <a:lnTo>
                    <a:pt x="3333" y="1092"/>
                  </a:lnTo>
                  <a:lnTo>
                    <a:pt x="3335" y="1082"/>
                  </a:lnTo>
                  <a:lnTo>
                    <a:pt x="3336" y="1071"/>
                  </a:lnTo>
                  <a:lnTo>
                    <a:pt x="3336" y="1062"/>
                  </a:lnTo>
                  <a:lnTo>
                    <a:pt x="3336" y="1050"/>
                  </a:lnTo>
                  <a:lnTo>
                    <a:pt x="3336" y="210"/>
                  </a:lnTo>
                  <a:lnTo>
                    <a:pt x="3336" y="199"/>
                  </a:lnTo>
                  <a:lnTo>
                    <a:pt x="3336" y="188"/>
                  </a:lnTo>
                  <a:lnTo>
                    <a:pt x="3335" y="178"/>
                  </a:lnTo>
                  <a:lnTo>
                    <a:pt x="3333" y="167"/>
                  </a:lnTo>
                  <a:lnTo>
                    <a:pt x="3330" y="157"/>
                  </a:lnTo>
                  <a:lnTo>
                    <a:pt x="3327" y="147"/>
                  </a:lnTo>
                  <a:lnTo>
                    <a:pt x="3324" y="136"/>
                  </a:lnTo>
                  <a:lnTo>
                    <a:pt x="3320" y="126"/>
                  </a:lnTo>
                  <a:lnTo>
                    <a:pt x="3315" y="118"/>
                  </a:lnTo>
                  <a:lnTo>
                    <a:pt x="3311" y="109"/>
                  </a:lnTo>
                  <a:lnTo>
                    <a:pt x="3306" y="101"/>
                  </a:lnTo>
                  <a:lnTo>
                    <a:pt x="3301" y="91"/>
                  </a:lnTo>
                  <a:lnTo>
                    <a:pt x="3288" y="75"/>
                  </a:lnTo>
                  <a:lnTo>
                    <a:pt x="3275" y="61"/>
                  </a:lnTo>
                  <a:lnTo>
                    <a:pt x="3261" y="46"/>
                  </a:lnTo>
                  <a:lnTo>
                    <a:pt x="3245" y="35"/>
                  </a:lnTo>
                  <a:lnTo>
                    <a:pt x="3235" y="28"/>
                  </a:lnTo>
                  <a:lnTo>
                    <a:pt x="3227" y="24"/>
                  </a:lnTo>
                  <a:lnTo>
                    <a:pt x="3218" y="19"/>
                  </a:lnTo>
                  <a:lnTo>
                    <a:pt x="3208" y="16"/>
                  </a:lnTo>
                  <a:lnTo>
                    <a:pt x="3198" y="11"/>
                  </a:lnTo>
                  <a:lnTo>
                    <a:pt x="3189" y="8"/>
                  </a:lnTo>
                  <a:lnTo>
                    <a:pt x="3179" y="6"/>
                  </a:lnTo>
                  <a:lnTo>
                    <a:pt x="3169" y="3"/>
                  </a:lnTo>
                  <a:lnTo>
                    <a:pt x="3158" y="1"/>
                  </a:lnTo>
                  <a:lnTo>
                    <a:pt x="3149" y="0"/>
                  </a:lnTo>
                  <a:lnTo>
                    <a:pt x="3137" y="0"/>
                  </a:lnTo>
                  <a:lnTo>
                    <a:pt x="3128" y="0"/>
                  </a:lnTo>
                  <a:lnTo>
                    <a:pt x="210" y="0"/>
                  </a:lnTo>
                </a:path>
              </a:pathLst>
            </a:custGeom>
            <a:noFill/>
            <a:ln w="9525">
              <a:solidFill>
                <a:srgbClr val="4F177F"/>
              </a:solidFill>
              <a:round/>
              <a:headEnd/>
              <a:tailEnd/>
            </a:ln>
          </p:spPr>
          <p:txBody>
            <a:bodyPr/>
            <a:lstStyle/>
            <a:p>
              <a:endParaRPr lang="en-US"/>
            </a:p>
          </p:txBody>
        </p:sp>
        <p:sp>
          <p:nvSpPr>
            <p:cNvPr id="297083" name="Rectangle 123"/>
            <p:cNvSpPr>
              <a:spLocks noChangeArrowheads="1"/>
            </p:cNvSpPr>
            <p:nvPr/>
          </p:nvSpPr>
          <p:spPr bwMode="auto">
            <a:xfrm>
              <a:off x="2057" y="832"/>
              <a:ext cx="1230" cy="190"/>
            </a:xfrm>
            <a:prstGeom prst="rect">
              <a:avLst/>
            </a:prstGeom>
            <a:solidFill>
              <a:schemeClr val="bg1"/>
            </a:solidFill>
            <a:ln w="9525">
              <a:noFill/>
              <a:miter lim="800000"/>
              <a:headEnd/>
              <a:tailEnd/>
            </a:ln>
          </p:spPr>
          <p:txBody>
            <a:bodyPr/>
            <a:lstStyle/>
            <a:p>
              <a:endParaRPr lang="en-US" sz="1800">
                <a:latin typeface="Calibri" pitchFamily="34" charset="0"/>
              </a:endParaRPr>
            </a:p>
          </p:txBody>
        </p:sp>
        <p:sp>
          <p:nvSpPr>
            <p:cNvPr id="297084" name="Rectangle 124"/>
            <p:cNvSpPr>
              <a:spLocks noChangeArrowheads="1"/>
            </p:cNvSpPr>
            <p:nvPr/>
          </p:nvSpPr>
          <p:spPr bwMode="auto">
            <a:xfrm>
              <a:off x="2312" y="663"/>
              <a:ext cx="829" cy="298"/>
            </a:xfrm>
            <a:prstGeom prst="rect">
              <a:avLst/>
            </a:prstGeom>
            <a:noFill/>
            <a:ln w="9525">
              <a:noFill/>
              <a:miter lim="800000"/>
              <a:headEnd/>
              <a:tailEnd/>
            </a:ln>
          </p:spPr>
          <p:txBody>
            <a:bodyPr wrap="none" lIns="0" tIns="0" rIns="0" bIns="0">
              <a:spAutoFit/>
            </a:bodyPr>
            <a:lstStyle/>
            <a:p>
              <a:r>
                <a:rPr lang="en-GB" sz="1300" b="1" i="1">
                  <a:solidFill>
                    <a:srgbClr val="4F177F"/>
                  </a:solidFill>
                  <a:latin typeface="Calibri" pitchFamily="34" charset="0"/>
                </a:rPr>
                <a:t>Application Servers</a:t>
              </a:r>
            </a:p>
            <a:p>
              <a:endParaRPr lang="en-GB" sz="1800">
                <a:latin typeface="Calibri" pitchFamily="34" charset="0"/>
              </a:endParaRPr>
            </a:p>
          </p:txBody>
        </p:sp>
        <p:sp>
          <p:nvSpPr>
            <p:cNvPr id="297085" name="Line 125"/>
            <p:cNvSpPr>
              <a:spLocks noChangeShapeType="1"/>
            </p:cNvSpPr>
            <p:nvPr/>
          </p:nvSpPr>
          <p:spPr bwMode="auto">
            <a:xfrm>
              <a:off x="3613" y="718"/>
              <a:ext cx="507" cy="1"/>
            </a:xfrm>
            <a:prstGeom prst="line">
              <a:avLst/>
            </a:prstGeom>
            <a:noFill/>
            <a:ln w="9525">
              <a:solidFill>
                <a:srgbClr val="4F177F"/>
              </a:solidFill>
              <a:round/>
              <a:headEnd/>
              <a:tailEnd/>
            </a:ln>
          </p:spPr>
          <p:txBody>
            <a:bodyPr/>
            <a:lstStyle/>
            <a:p>
              <a:endParaRPr lang="en-US"/>
            </a:p>
          </p:txBody>
        </p:sp>
        <p:sp>
          <p:nvSpPr>
            <p:cNvPr id="297086" name="Rectangle 126"/>
            <p:cNvSpPr>
              <a:spLocks noChangeArrowheads="1"/>
            </p:cNvSpPr>
            <p:nvPr/>
          </p:nvSpPr>
          <p:spPr bwMode="auto">
            <a:xfrm>
              <a:off x="3841" y="597"/>
              <a:ext cx="80"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Rf</a:t>
              </a:r>
              <a:endParaRPr lang="en-GB" sz="1800">
                <a:latin typeface="Calibri" pitchFamily="34" charset="0"/>
              </a:endParaRPr>
            </a:p>
          </p:txBody>
        </p:sp>
        <p:sp>
          <p:nvSpPr>
            <p:cNvPr id="297087" name="Rectangle 127"/>
            <p:cNvSpPr>
              <a:spLocks noChangeArrowheads="1"/>
            </p:cNvSpPr>
            <p:nvPr/>
          </p:nvSpPr>
          <p:spPr bwMode="auto">
            <a:xfrm>
              <a:off x="3917" y="597"/>
              <a:ext cx="124"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/Ro</a:t>
              </a:r>
              <a:endParaRPr lang="en-GB" sz="1800">
                <a:latin typeface="Calibri" pitchFamily="34" charset="0"/>
              </a:endParaRPr>
            </a:p>
          </p:txBody>
        </p:sp>
        <p:sp>
          <p:nvSpPr>
            <p:cNvPr id="297088" name="Rectangle 128"/>
            <p:cNvSpPr>
              <a:spLocks noChangeArrowheads="1"/>
            </p:cNvSpPr>
            <p:nvPr/>
          </p:nvSpPr>
          <p:spPr bwMode="auto">
            <a:xfrm>
              <a:off x="169" y="3418"/>
              <a:ext cx="189" cy="27"/>
            </a:xfrm>
            <a:prstGeom prst="rect">
              <a:avLst/>
            </a:prstGeom>
            <a:solidFill>
              <a:srgbClr val="000000"/>
            </a:solidFill>
            <a:ln w="9525">
              <a:noFill/>
              <a:miter lim="800000"/>
              <a:headEnd/>
              <a:tailEnd/>
            </a:ln>
          </p:spPr>
          <p:txBody>
            <a:bodyPr/>
            <a:lstStyle/>
            <a:p>
              <a:endParaRPr lang="en-US" sz="1800">
                <a:latin typeface="Calibri" pitchFamily="34" charset="0"/>
              </a:endParaRPr>
            </a:p>
          </p:txBody>
        </p:sp>
        <p:sp>
          <p:nvSpPr>
            <p:cNvPr id="297089" name="Freeform 129"/>
            <p:cNvSpPr>
              <a:spLocks/>
            </p:cNvSpPr>
            <p:nvPr/>
          </p:nvSpPr>
          <p:spPr bwMode="auto">
            <a:xfrm>
              <a:off x="199" y="3254"/>
              <a:ext cx="198" cy="149"/>
            </a:xfrm>
            <a:custGeom>
              <a:avLst/>
              <a:gdLst>
                <a:gd name="T0" fmla="*/ 42 w 416"/>
                <a:gd name="T1" fmla="*/ 18 h 299"/>
                <a:gd name="T2" fmla="*/ 38 w 416"/>
                <a:gd name="T3" fmla="*/ 15 h 299"/>
                <a:gd name="T4" fmla="*/ 33 w 416"/>
                <a:gd name="T5" fmla="*/ 14 h 299"/>
                <a:gd name="T6" fmla="*/ 30 w 416"/>
                <a:gd name="T7" fmla="*/ 15 h 299"/>
                <a:gd name="T8" fmla="*/ 30 w 416"/>
                <a:gd name="T9" fmla="*/ 18 h 299"/>
                <a:gd name="T10" fmla="*/ 29 w 416"/>
                <a:gd name="T11" fmla="*/ 21 h 299"/>
                <a:gd name="T12" fmla="*/ 26 w 416"/>
                <a:gd name="T13" fmla="*/ 24 h 299"/>
                <a:gd name="T14" fmla="*/ 24 w 416"/>
                <a:gd name="T15" fmla="*/ 27 h 299"/>
                <a:gd name="T16" fmla="*/ 20 w 416"/>
                <a:gd name="T17" fmla="*/ 27 h 299"/>
                <a:gd name="T18" fmla="*/ 13 w 416"/>
                <a:gd name="T19" fmla="*/ 23 h 299"/>
                <a:gd name="T20" fmla="*/ 6 w 416"/>
                <a:gd name="T21" fmla="*/ 20 h 299"/>
                <a:gd name="T22" fmla="*/ 1 w 416"/>
                <a:gd name="T23" fmla="*/ 17 h 299"/>
                <a:gd name="T24" fmla="*/ 1 w 416"/>
                <a:gd name="T25" fmla="*/ 14 h 299"/>
                <a:gd name="T26" fmla="*/ 5 w 416"/>
                <a:gd name="T27" fmla="*/ 9 h 299"/>
                <a:gd name="T28" fmla="*/ 10 w 416"/>
                <a:gd name="T29" fmla="*/ 4 h 299"/>
                <a:gd name="T30" fmla="*/ 17 w 416"/>
                <a:gd name="T31" fmla="*/ 0 h 299"/>
                <a:gd name="T32" fmla="*/ 21 w 416"/>
                <a:gd name="T33" fmla="*/ 0 h 299"/>
                <a:gd name="T34" fmla="*/ 26 w 416"/>
                <a:gd name="T35" fmla="*/ 0 h 299"/>
                <a:gd name="T36" fmla="*/ 30 w 416"/>
                <a:gd name="T37" fmla="*/ 0 h 299"/>
                <a:gd name="T38" fmla="*/ 35 w 416"/>
                <a:gd name="T39" fmla="*/ 1 h 299"/>
                <a:gd name="T40" fmla="*/ 40 w 416"/>
                <a:gd name="T41" fmla="*/ 2 h 299"/>
                <a:gd name="T42" fmla="*/ 45 w 416"/>
                <a:gd name="T43" fmla="*/ 4 h 299"/>
                <a:gd name="T44" fmla="*/ 50 w 416"/>
                <a:gd name="T45" fmla="*/ 5 h 299"/>
                <a:gd name="T46" fmla="*/ 54 w 416"/>
                <a:gd name="T47" fmla="*/ 7 h 299"/>
                <a:gd name="T48" fmla="*/ 60 w 416"/>
                <a:gd name="T49" fmla="*/ 9 h 299"/>
                <a:gd name="T50" fmla="*/ 67 w 416"/>
                <a:gd name="T51" fmla="*/ 14 h 299"/>
                <a:gd name="T52" fmla="*/ 74 w 416"/>
                <a:gd name="T53" fmla="*/ 19 h 299"/>
                <a:gd name="T54" fmla="*/ 81 w 416"/>
                <a:gd name="T55" fmla="*/ 26 h 299"/>
                <a:gd name="T56" fmla="*/ 87 w 416"/>
                <a:gd name="T57" fmla="*/ 33 h 299"/>
                <a:gd name="T58" fmla="*/ 90 w 416"/>
                <a:gd name="T59" fmla="*/ 39 h 299"/>
                <a:gd name="T60" fmla="*/ 92 w 416"/>
                <a:gd name="T61" fmla="*/ 45 h 299"/>
                <a:gd name="T62" fmla="*/ 94 w 416"/>
                <a:gd name="T63" fmla="*/ 51 h 299"/>
                <a:gd name="T64" fmla="*/ 94 w 416"/>
                <a:gd name="T65" fmla="*/ 56 h 299"/>
                <a:gd name="T66" fmla="*/ 93 w 416"/>
                <a:gd name="T67" fmla="*/ 63 h 299"/>
                <a:gd name="T68" fmla="*/ 90 w 416"/>
                <a:gd name="T69" fmla="*/ 69 h 299"/>
                <a:gd name="T70" fmla="*/ 86 w 416"/>
                <a:gd name="T71" fmla="*/ 73 h 299"/>
                <a:gd name="T72" fmla="*/ 67 w 416"/>
                <a:gd name="T73" fmla="*/ 60 h 299"/>
                <a:gd name="T74" fmla="*/ 69 w 416"/>
                <a:gd name="T75" fmla="*/ 57 h 299"/>
                <a:gd name="T76" fmla="*/ 71 w 416"/>
                <a:gd name="T77" fmla="*/ 54 h 299"/>
                <a:gd name="T78" fmla="*/ 74 w 416"/>
                <a:gd name="T79" fmla="*/ 52 h 299"/>
                <a:gd name="T80" fmla="*/ 78 w 416"/>
                <a:gd name="T81" fmla="*/ 51 h 299"/>
                <a:gd name="T82" fmla="*/ 78 w 416"/>
                <a:gd name="T83" fmla="*/ 49 h 299"/>
                <a:gd name="T84" fmla="*/ 76 w 416"/>
                <a:gd name="T85" fmla="*/ 46 h 299"/>
                <a:gd name="T86" fmla="*/ 74 w 416"/>
                <a:gd name="T87" fmla="*/ 43 h 299"/>
                <a:gd name="T88" fmla="*/ 71 w 416"/>
                <a:gd name="T89" fmla="*/ 40 h 299"/>
                <a:gd name="T90" fmla="*/ 66 w 416"/>
                <a:gd name="T91" fmla="*/ 35 h 299"/>
                <a:gd name="T92" fmla="*/ 59 w 416"/>
                <a:gd name="T93" fmla="*/ 30 h 299"/>
                <a:gd name="T94" fmla="*/ 52 w 416"/>
                <a:gd name="T95" fmla="*/ 24 h 299"/>
                <a:gd name="T96" fmla="*/ 45 w 416"/>
                <a:gd name="T97" fmla="*/ 19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6"/>
                <a:gd name="T148" fmla="*/ 0 h 299"/>
                <a:gd name="T149" fmla="*/ 416 w 416"/>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6" h="299">
                  <a:moveTo>
                    <a:pt x="198" y="79"/>
                  </a:moveTo>
                  <a:lnTo>
                    <a:pt x="188" y="72"/>
                  </a:lnTo>
                  <a:lnTo>
                    <a:pt x="179" y="67"/>
                  </a:lnTo>
                  <a:lnTo>
                    <a:pt x="167" y="63"/>
                  </a:lnTo>
                  <a:lnTo>
                    <a:pt x="158" y="59"/>
                  </a:lnTo>
                  <a:lnTo>
                    <a:pt x="148" y="56"/>
                  </a:lnTo>
                  <a:lnTo>
                    <a:pt x="140" y="56"/>
                  </a:lnTo>
                  <a:lnTo>
                    <a:pt x="135" y="61"/>
                  </a:lnTo>
                  <a:lnTo>
                    <a:pt x="134" y="67"/>
                  </a:lnTo>
                  <a:lnTo>
                    <a:pt x="132" y="74"/>
                  </a:lnTo>
                  <a:lnTo>
                    <a:pt x="129" y="80"/>
                  </a:lnTo>
                  <a:lnTo>
                    <a:pt x="126" y="87"/>
                  </a:lnTo>
                  <a:lnTo>
                    <a:pt x="122" y="91"/>
                  </a:lnTo>
                  <a:lnTo>
                    <a:pt x="116" y="98"/>
                  </a:lnTo>
                  <a:lnTo>
                    <a:pt x="111" y="103"/>
                  </a:lnTo>
                  <a:lnTo>
                    <a:pt x="105" y="108"/>
                  </a:lnTo>
                  <a:lnTo>
                    <a:pt x="97" y="112"/>
                  </a:lnTo>
                  <a:lnTo>
                    <a:pt x="87" y="108"/>
                  </a:lnTo>
                  <a:lnTo>
                    <a:pt x="73" y="103"/>
                  </a:lnTo>
                  <a:lnTo>
                    <a:pt x="57" y="95"/>
                  </a:lnTo>
                  <a:lnTo>
                    <a:pt x="41" y="87"/>
                  </a:lnTo>
                  <a:lnTo>
                    <a:pt x="26" y="80"/>
                  </a:lnTo>
                  <a:lnTo>
                    <a:pt x="12" y="72"/>
                  </a:lnTo>
                  <a:lnTo>
                    <a:pt x="4" y="69"/>
                  </a:lnTo>
                  <a:lnTo>
                    <a:pt x="0" y="67"/>
                  </a:lnTo>
                  <a:lnTo>
                    <a:pt x="7" y="58"/>
                  </a:lnTo>
                  <a:lnTo>
                    <a:pt x="15" y="46"/>
                  </a:lnTo>
                  <a:lnTo>
                    <a:pt x="24" y="37"/>
                  </a:lnTo>
                  <a:lnTo>
                    <a:pt x="36" y="26"/>
                  </a:lnTo>
                  <a:lnTo>
                    <a:pt x="47" y="16"/>
                  </a:lnTo>
                  <a:lnTo>
                    <a:pt x="60" y="8"/>
                  </a:lnTo>
                  <a:lnTo>
                    <a:pt x="74" y="3"/>
                  </a:lnTo>
                  <a:lnTo>
                    <a:pt x="89" y="0"/>
                  </a:lnTo>
                  <a:lnTo>
                    <a:pt x="95" y="0"/>
                  </a:lnTo>
                  <a:lnTo>
                    <a:pt x="103" y="0"/>
                  </a:lnTo>
                  <a:lnTo>
                    <a:pt x="113" y="1"/>
                  </a:lnTo>
                  <a:lnTo>
                    <a:pt x="122" y="1"/>
                  </a:lnTo>
                  <a:lnTo>
                    <a:pt x="132" y="3"/>
                  </a:lnTo>
                  <a:lnTo>
                    <a:pt x="143" y="5"/>
                  </a:lnTo>
                  <a:lnTo>
                    <a:pt x="153" y="6"/>
                  </a:lnTo>
                  <a:lnTo>
                    <a:pt x="164" y="8"/>
                  </a:lnTo>
                  <a:lnTo>
                    <a:pt x="175" y="11"/>
                  </a:lnTo>
                  <a:lnTo>
                    <a:pt x="187" y="13"/>
                  </a:lnTo>
                  <a:lnTo>
                    <a:pt x="198" y="16"/>
                  </a:lnTo>
                  <a:lnTo>
                    <a:pt x="207" y="19"/>
                  </a:lnTo>
                  <a:lnTo>
                    <a:pt x="219" y="22"/>
                  </a:lnTo>
                  <a:lnTo>
                    <a:pt x="228" y="26"/>
                  </a:lnTo>
                  <a:lnTo>
                    <a:pt x="240" y="29"/>
                  </a:lnTo>
                  <a:lnTo>
                    <a:pt x="249" y="32"/>
                  </a:lnTo>
                  <a:lnTo>
                    <a:pt x="264" y="38"/>
                  </a:lnTo>
                  <a:lnTo>
                    <a:pt x="280" y="48"/>
                  </a:lnTo>
                  <a:lnTo>
                    <a:pt x="296" y="56"/>
                  </a:lnTo>
                  <a:lnTo>
                    <a:pt x="312" y="67"/>
                  </a:lnTo>
                  <a:lnTo>
                    <a:pt x="328" y="79"/>
                  </a:lnTo>
                  <a:lnTo>
                    <a:pt x="344" y="91"/>
                  </a:lnTo>
                  <a:lnTo>
                    <a:pt x="358" y="106"/>
                  </a:lnTo>
                  <a:lnTo>
                    <a:pt x="374" y="122"/>
                  </a:lnTo>
                  <a:lnTo>
                    <a:pt x="382" y="133"/>
                  </a:lnTo>
                  <a:lnTo>
                    <a:pt x="390" y="146"/>
                  </a:lnTo>
                  <a:lnTo>
                    <a:pt x="397" y="159"/>
                  </a:lnTo>
                  <a:lnTo>
                    <a:pt x="403" y="170"/>
                  </a:lnTo>
                  <a:lnTo>
                    <a:pt x="408" y="183"/>
                  </a:lnTo>
                  <a:lnTo>
                    <a:pt x="411" y="194"/>
                  </a:lnTo>
                  <a:lnTo>
                    <a:pt x="414" y="204"/>
                  </a:lnTo>
                  <a:lnTo>
                    <a:pt x="416" y="212"/>
                  </a:lnTo>
                  <a:lnTo>
                    <a:pt x="416" y="226"/>
                  </a:lnTo>
                  <a:lnTo>
                    <a:pt x="413" y="241"/>
                  </a:lnTo>
                  <a:lnTo>
                    <a:pt x="410" y="254"/>
                  </a:lnTo>
                  <a:lnTo>
                    <a:pt x="405" y="267"/>
                  </a:lnTo>
                  <a:lnTo>
                    <a:pt x="397" y="278"/>
                  </a:lnTo>
                  <a:lnTo>
                    <a:pt x="389" y="287"/>
                  </a:lnTo>
                  <a:lnTo>
                    <a:pt x="378" y="294"/>
                  </a:lnTo>
                  <a:lnTo>
                    <a:pt x="366" y="299"/>
                  </a:lnTo>
                  <a:lnTo>
                    <a:pt x="296" y="242"/>
                  </a:lnTo>
                  <a:lnTo>
                    <a:pt x="297" y="234"/>
                  </a:lnTo>
                  <a:lnTo>
                    <a:pt x="302" y="230"/>
                  </a:lnTo>
                  <a:lnTo>
                    <a:pt x="305" y="223"/>
                  </a:lnTo>
                  <a:lnTo>
                    <a:pt x="312" y="218"/>
                  </a:lnTo>
                  <a:lnTo>
                    <a:pt x="318" y="215"/>
                  </a:lnTo>
                  <a:lnTo>
                    <a:pt x="326" y="210"/>
                  </a:lnTo>
                  <a:lnTo>
                    <a:pt x="334" y="207"/>
                  </a:lnTo>
                  <a:lnTo>
                    <a:pt x="344" y="206"/>
                  </a:lnTo>
                  <a:lnTo>
                    <a:pt x="345" y="202"/>
                  </a:lnTo>
                  <a:lnTo>
                    <a:pt x="345" y="196"/>
                  </a:lnTo>
                  <a:lnTo>
                    <a:pt x="341" y="191"/>
                  </a:lnTo>
                  <a:lnTo>
                    <a:pt x="337" y="185"/>
                  </a:lnTo>
                  <a:lnTo>
                    <a:pt x="331" y="178"/>
                  </a:lnTo>
                  <a:lnTo>
                    <a:pt x="326" y="172"/>
                  </a:lnTo>
                  <a:lnTo>
                    <a:pt x="320" y="165"/>
                  </a:lnTo>
                  <a:lnTo>
                    <a:pt x="315" y="162"/>
                  </a:lnTo>
                  <a:lnTo>
                    <a:pt x="305" y="154"/>
                  </a:lnTo>
                  <a:lnTo>
                    <a:pt x="293" y="143"/>
                  </a:lnTo>
                  <a:lnTo>
                    <a:pt x="278" y="132"/>
                  </a:lnTo>
                  <a:lnTo>
                    <a:pt x="262" y="120"/>
                  </a:lnTo>
                  <a:lnTo>
                    <a:pt x="244" y="108"/>
                  </a:lnTo>
                  <a:lnTo>
                    <a:pt x="228" y="96"/>
                  </a:lnTo>
                  <a:lnTo>
                    <a:pt x="211" y="87"/>
                  </a:lnTo>
                  <a:lnTo>
                    <a:pt x="198" y="79"/>
                  </a:lnTo>
                  <a:close/>
                </a:path>
              </a:pathLst>
            </a:custGeom>
            <a:solidFill>
              <a:srgbClr val="000000"/>
            </a:solidFill>
            <a:ln w="9525">
              <a:noFill/>
              <a:round/>
              <a:headEnd/>
              <a:tailEnd/>
            </a:ln>
          </p:spPr>
          <p:txBody>
            <a:bodyPr/>
            <a:lstStyle/>
            <a:p>
              <a:endParaRPr lang="en-US"/>
            </a:p>
          </p:txBody>
        </p:sp>
        <p:sp>
          <p:nvSpPr>
            <p:cNvPr id="297090" name="Line 130"/>
            <p:cNvSpPr>
              <a:spLocks noChangeShapeType="1"/>
            </p:cNvSpPr>
            <p:nvPr/>
          </p:nvSpPr>
          <p:spPr bwMode="auto">
            <a:xfrm>
              <a:off x="344" y="3366"/>
              <a:ext cx="38" cy="33"/>
            </a:xfrm>
            <a:prstGeom prst="line">
              <a:avLst/>
            </a:prstGeom>
            <a:noFill/>
            <a:ln w="0">
              <a:solidFill>
                <a:srgbClr val="FFFFFF"/>
              </a:solidFill>
              <a:round/>
              <a:headEnd/>
              <a:tailEnd/>
            </a:ln>
          </p:spPr>
          <p:txBody>
            <a:bodyPr/>
            <a:lstStyle/>
            <a:p>
              <a:endParaRPr lang="en-US"/>
            </a:p>
          </p:txBody>
        </p:sp>
        <p:sp>
          <p:nvSpPr>
            <p:cNvPr id="297091" name="Line 131"/>
            <p:cNvSpPr>
              <a:spLocks noChangeShapeType="1"/>
            </p:cNvSpPr>
            <p:nvPr/>
          </p:nvSpPr>
          <p:spPr bwMode="auto">
            <a:xfrm>
              <a:off x="203" y="3280"/>
              <a:ext cx="50" cy="24"/>
            </a:xfrm>
            <a:prstGeom prst="line">
              <a:avLst/>
            </a:prstGeom>
            <a:noFill/>
            <a:ln w="0">
              <a:solidFill>
                <a:srgbClr val="FFFFFF"/>
              </a:solidFill>
              <a:round/>
              <a:headEnd/>
              <a:tailEnd/>
            </a:ln>
          </p:spPr>
          <p:txBody>
            <a:bodyPr/>
            <a:lstStyle/>
            <a:p>
              <a:endParaRPr lang="en-US"/>
            </a:p>
          </p:txBody>
        </p:sp>
        <p:sp>
          <p:nvSpPr>
            <p:cNvPr id="297092" name="Freeform 132"/>
            <p:cNvSpPr>
              <a:spLocks/>
            </p:cNvSpPr>
            <p:nvPr/>
          </p:nvSpPr>
          <p:spPr bwMode="auto">
            <a:xfrm>
              <a:off x="169" y="3327"/>
              <a:ext cx="189" cy="84"/>
            </a:xfrm>
            <a:custGeom>
              <a:avLst/>
              <a:gdLst>
                <a:gd name="T0" fmla="*/ 90 w 397"/>
                <a:gd name="T1" fmla="*/ 40 h 169"/>
                <a:gd name="T2" fmla="*/ 88 w 397"/>
                <a:gd name="T3" fmla="*/ 38 h 169"/>
                <a:gd name="T4" fmla="*/ 85 w 397"/>
                <a:gd name="T5" fmla="*/ 37 h 169"/>
                <a:gd name="T6" fmla="*/ 81 w 397"/>
                <a:gd name="T7" fmla="*/ 36 h 169"/>
                <a:gd name="T8" fmla="*/ 78 w 397"/>
                <a:gd name="T9" fmla="*/ 33 h 169"/>
                <a:gd name="T10" fmla="*/ 75 w 397"/>
                <a:gd name="T11" fmla="*/ 28 h 169"/>
                <a:gd name="T12" fmla="*/ 73 w 397"/>
                <a:gd name="T13" fmla="*/ 23 h 169"/>
                <a:gd name="T14" fmla="*/ 73 w 397"/>
                <a:gd name="T15" fmla="*/ 17 h 169"/>
                <a:gd name="T16" fmla="*/ 79 w 397"/>
                <a:gd name="T17" fmla="*/ 14 h 169"/>
                <a:gd name="T18" fmla="*/ 72 w 397"/>
                <a:gd name="T19" fmla="*/ 7 h 169"/>
                <a:gd name="T20" fmla="*/ 72 w 397"/>
                <a:gd name="T21" fmla="*/ 2 h 169"/>
                <a:gd name="T22" fmla="*/ 71 w 397"/>
                <a:gd name="T23" fmla="*/ 0 h 169"/>
                <a:gd name="T24" fmla="*/ 67 w 397"/>
                <a:gd name="T25" fmla="*/ 0 h 169"/>
                <a:gd name="T26" fmla="*/ 64 w 397"/>
                <a:gd name="T27" fmla="*/ 0 h 169"/>
                <a:gd name="T28" fmla="*/ 62 w 397"/>
                <a:gd name="T29" fmla="*/ 2 h 169"/>
                <a:gd name="T30" fmla="*/ 62 w 397"/>
                <a:gd name="T31" fmla="*/ 7 h 169"/>
                <a:gd name="T32" fmla="*/ 25 w 397"/>
                <a:gd name="T33" fmla="*/ 3 h 169"/>
                <a:gd name="T34" fmla="*/ 23 w 397"/>
                <a:gd name="T35" fmla="*/ 1 h 169"/>
                <a:gd name="T36" fmla="*/ 20 w 397"/>
                <a:gd name="T37" fmla="*/ 0 h 169"/>
                <a:gd name="T38" fmla="*/ 17 w 397"/>
                <a:gd name="T39" fmla="*/ 1 h 169"/>
                <a:gd name="T40" fmla="*/ 15 w 397"/>
                <a:gd name="T41" fmla="*/ 3 h 169"/>
                <a:gd name="T42" fmla="*/ 9 w 397"/>
                <a:gd name="T43" fmla="*/ 8 h 169"/>
                <a:gd name="T44" fmla="*/ 10 w 397"/>
                <a:gd name="T45" fmla="*/ 14 h 169"/>
                <a:gd name="T46" fmla="*/ 13 w 397"/>
                <a:gd name="T47" fmla="*/ 14 h 169"/>
                <a:gd name="T48" fmla="*/ 15 w 397"/>
                <a:gd name="T49" fmla="*/ 17 h 169"/>
                <a:gd name="T50" fmla="*/ 16 w 397"/>
                <a:gd name="T51" fmla="*/ 22 h 169"/>
                <a:gd name="T52" fmla="*/ 15 w 397"/>
                <a:gd name="T53" fmla="*/ 27 h 169"/>
                <a:gd name="T54" fmla="*/ 12 w 397"/>
                <a:gd name="T55" fmla="*/ 32 h 169"/>
                <a:gd name="T56" fmla="*/ 8 w 397"/>
                <a:gd name="T57" fmla="*/ 36 h 169"/>
                <a:gd name="T58" fmla="*/ 4 w 397"/>
                <a:gd name="T59" fmla="*/ 38 h 169"/>
                <a:gd name="T60" fmla="*/ 1 w 397"/>
                <a:gd name="T61" fmla="*/ 39 h 169"/>
                <a:gd name="T62" fmla="*/ 0 w 397"/>
                <a:gd name="T63" fmla="*/ 40 h 169"/>
                <a:gd name="T64" fmla="*/ 90 w 397"/>
                <a:gd name="T65" fmla="*/ 42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7"/>
                <a:gd name="T100" fmla="*/ 0 h 169"/>
                <a:gd name="T101" fmla="*/ 397 w 397"/>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7" h="169">
                  <a:moveTo>
                    <a:pt x="397" y="169"/>
                  </a:moveTo>
                  <a:lnTo>
                    <a:pt x="397" y="162"/>
                  </a:lnTo>
                  <a:lnTo>
                    <a:pt x="392" y="158"/>
                  </a:lnTo>
                  <a:lnTo>
                    <a:pt x="389" y="154"/>
                  </a:lnTo>
                  <a:lnTo>
                    <a:pt x="382" y="153"/>
                  </a:lnTo>
                  <a:lnTo>
                    <a:pt x="376" y="151"/>
                  </a:lnTo>
                  <a:lnTo>
                    <a:pt x="368" y="148"/>
                  </a:lnTo>
                  <a:lnTo>
                    <a:pt x="360" y="145"/>
                  </a:lnTo>
                  <a:lnTo>
                    <a:pt x="352" y="138"/>
                  </a:lnTo>
                  <a:lnTo>
                    <a:pt x="344" y="132"/>
                  </a:lnTo>
                  <a:lnTo>
                    <a:pt x="336" y="124"/>
                  </a:lnTo>
                  <a:lnTo>
                    <a:pt x="329" y="114"/>
                  </a:lnTo>
                  <a:lnTo>
                    <a:pt x="325" y="105"/>
                  </a:lnTo>
                  <a:lnTo>
                    <a:pt x="323" y="95"/>
                  </a:lnTo>
                  <a:lnTo>
                    <a:pt x="321" y="82"/>
                  </a:lnTo>
                  <a:lnTo>
                    <a:pt x="323" y="71"/>
                  </a:lnTo>
                  <a:lnTo>
                    <a:pt x="326" y="58"/>
                  </a:lnTo>
                  <a:lnTo>
                    <a:pt x="349" y="58"/>
                  </a:lnTo>
                  <a:lnTo>
                    <a:pt x="349" y="31"/>
                  </a:lnTo>
                  <a:lnTo>
                    <a:pt x="320" y="31"/>
                  </a:lnTo>
                  <a:lnTo>
                    <a:pt x="320" y="13"/>
                  </a:lnTo>
                  <a:lnTo>
                    <a:pt x="320" y="10"/>
                  </a:lnTo>
                  <a:lnTo>
                    <a:pt x="317" y="5"/>
                  </a:lnTo>
                  <a:lnTo>
                    <a:pt x="312" y="2"/>
                  </a:lnTo>
                  <a:lnTo>
                    <a:pt x="305" y="0"/>
                  </a:lnTo>
                  <a:lnTo>
                    <a:pt x="296" y="0"/>
                  </a:lnTo>
                  <a:lnTo>
                    <a:pt x="288" y="0"/>
                  </a:lnTo>
                  <a:lnTo>
                    <a:pt x="281" y="2"/>
                  </a:lnTo>
                  <a:lnTo>
                    <a:pt x="275" y="5"/>
                  </a:lnTo>
                  <a:lnTo>
                    <a:pt x="273" y="10"/>
                  </a:lnTo>
                  <a:lnTo>
                    <a:pt x="275" y="13"/>
                  </a:lnTo>
                  <a:lnTo>
                    <a:pt x="275" y="31"/>
                  </a:lnTo>
                  <a:lnTo>
                    <a:pt x="110" y="31"/>
                  </a:lnTo>
                  <a:lnTo>
                    <a:pt x="110" y="13"/>
                  </a:lnTo>
                  <a:lnTo>
                    <a:pt x="108" y="8"/>
                  </a:lnTo>
                  <a:lnTo>
                    <a:pt x="103" y="5"/>
                  </a:lnTo>
                  <a:lnTo>
                    <a:pt x="97" y="3"/>
                  </a:lnTo>
                  <a:lnTo>
                    <a:pt x="89" y="3"/>
                  </a:lnTo>
                  <a:lnTo>
                    <a:pt x="81" y="3"/>
                  </a:lnTo>
                  <a:lnTo>
                    <a:pt x="73" y="7"/>
                  </a:lnTo>
                  <a:lnTo>
                    <a:pt x="68" y="8"/>
                  </a:lnTo>
                  <a:lnTo>
                    <a:pt x="66" y="13"/>
                  </a:lnTo>
                  <a:lnTo>
                    <a:pt x="66" y="32"/>
                  </a:lnTo>
                  <a:lnTo>
                    <a:pt x="39" y="32"/>
                  </a:lnTo>
                  <a:lnTo>
                    <a:pt x="39" y="58"/>
                  </a:lnTo>
                  <a:lnTo>
                    <a:pt x="42" y="58"/>
                  </a:lnTo>
                  <a:lnTo>
                    <a:pt x="49" y="58"/>
                  </a:lnTo>
                  <a:lnTo>
                    <a:pt x="57" y="58"/>
                  </a:lnTo>
                  <a:lnTo>
                    <a:pt x="65" y="58"/>
                  </a:lnTo>
                  <a:lnTo>
                    <a:pt x="68" y="68"/>
                  </a:lnTo>
                  <a:lnTo>
                    <a:pt x="69" y="77"/>
                  </a:lnTo>
                  <a:lnTo>
                    <a:pt x="69" y="88"/>
                  </a:lnTo>
                  <a:lnTo>
                    <a:pt x="68" y="98"/>
                  </a:lnTo>
                  <a:lnTo>
                    <a:pt x="65" y="109"/>
                  </a:lnTo>
                  <a:lnTo>
                    <a:pt x="58" y="121"/>
                  </a:lnTo>
                  <a:lnTo>
                    <a:pt x="52" y="130"/>
                  </a:lnTo>
                  <a:lnTo>
                    <a:pt x="42" y="138"/>
                  </a:lnTo>
                  <a:lnTo>
                    <a:pt x="34" y="145"/>
                  </a:lnTo>
                  <a:lnTo>
                    <a:pt x="26" y="150"/>
                  </a:lnTo>
                  <a:lnTo>
                    <a:pt x="18" y="153"/>
                  </a:lnTo>
                  <a:lnTo>
                    <a:pt x="13" y="154"/>
                  </a:lnTo>
                  <a:lnTo>
                    <a:pt x="7" y="156"/>
                  </a:lnTo>
                  <a:lnTo>
                    <a:pt x="4" y="159"/>
                  </a:lnTo>
                  <a:lnTo>
                    <a:pt x="0" y="162"/>
                  </a:lnTo>
                  <a:lnTo>
                    <a:pt x="0" y="169"/>
                  </a:lnTo>
                  <a:lnTo>
                    <a:pt x="397" y="169"/>
                  </a:lnTo>
                  <a:close/>
                </a:path>
              </a:pathLst>
            </a:custGeom>
            <a:solidFill>
              <a:srgbClr val="000000"/>
            </a:solidFill>
            <a:ln w="9525">
              <a:noFill/>
              <a:round/>
              <a:headEnd/>
              <a:tailEnd/>
            </a:ln>
          </p:spPr>
          <p:txBody>
            <a:bodyPr/>
            <a:lstStyle/>
            <a:p>
              <a:endParaRPr lang="en-US"/>
            </a:p>
          </p:txBody>
        </p:sp>
        <p:sp>
          <p:nvSpPr>
            <p:cNvPr id="297093" name="Freeform 133"/>
            <p:cNvSpPr>
              <a:spLocks/>
            </p:cNvSpPr>
            <p:nvPr/>
          </p:nvSpPr>
          <p:spPr bwMode="auto">
            <a:xfrm>
              <a:off x="259" y="3351"/>
              <a:ext cx="29" cy="26"/>
            </a:xfrm>
            <a:custGeom>
              <a:avLst/>
              <a:gdLst>
                <a:gd name="T0" fmla="*/ 14 w 61"/>
                <a:gd name="T1" fmla="*/ 13 h 52"/>
                <a:gd name="T2" fmla="*/ 14 w 61"/>
                <a:gd name="T3" fmla="*/ 13 h 52"/>
                <a:gd name="T4" fmla="*/ 14 w 61"/>
                <a:gd name="T5" fmla="*/ 11 h 52"/>
                <a:gd name="T6" fmla="*/ 12 w 61"/>
                <a:gd name="T7" fmla="*/ 8 h 52"/>
                <a:gd name="T8" fmla="*/ 11 w 61"/>
                <a:gd name="T9" fmla="*/ 6 h 52"/>
                <a:gd name="T10" fmla="*/ 10 w 61"/>
                <a:gd name="T11" fmla="*/ 4 h 52"/>
                <a:gd name="T12" fmla="*/ 8 w 61"/>
                <a:gd name="T13" fmla="*/ 3 h 52"/>
                <a:gd name="T14" fmla="*/ 5 w 61"/>
                <a:gd name="T15" fmla="*/ 2 h 52"/>
                <a:gd name="T16" fmla="*/ 2 w 61"/>
                <a:gd name="T17" fmla="*/ 1 h 52"/>
                <a:gd name="T18" fmla="*/ 0 w 61"/>
                <a:gd name="T19" fmla="*/ 0 h 52"/>
                <a:gd name="T20" fmla="*/ 0 w 61"/>
                <a:gd name="T21" fmla="*/ 2 h 52"/>
                <a:gd name="T22" fmla="*/ 2 w 61"/>
                <a:gd name="T23" fmla="*/ 2 h 52"/>
                <a:gd name="T24" fmla="*/ 5 w 61"/>
                <a:gd name="T25" fmla="*/ 3 h 52"/>
                <a:gd name="T26" fmla="*/ 7 w 61"/>
                <a:gd name="T27" fmla="*/ 4 h 52"/>
                <a:gd name="T28" fmla="*/ 9 w 61"/>
                <a:gd name="T29" fmla="*/ 5 h 52"/>
                <a:gd name="T30" fmla="*/ 10 w 61"/>
                <a:gd name="T31" fmla="*/ 7 h 52"/>
                <a:gd name="T32" fmla="*/ 11 w 61"/>
                <a:gd name="T33" fmla="*/ 9 h 52"/>
                <a:gd name="T34" fmla="*/ 12 w 61"/>
                <a:gd name="T35" fmla="*/ 11 h 52"/>
                <a:gd name="T36" fmla="*/ 12 w 61"/>
                <a:gd name="T37" fmla="*/ 13 h 52"/>
                <a:gd name="T38" fmla="*/ 12 w 61"/>
                <a:gd name="T39" fmla="*/ 13 h 52"/>
                <a:gd name="T40" fmla="*/ 14 w 61"/>
                <a:gd name="T41" fmla="*/ 13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2"/>
                <a:gd name="T65" fmla="*/ 61 w 6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2">
                  <a:moveTo>
                    <a:pt x="61" y="52"/>
                  </a:moveTo>
                  <a:lnTo>
                    <a:pt x="61" y="52"/>
                  </a:lnTo>
                  <a:lnTo>
                    <a:pt x="60" y="42"/>
                  </a:lnTo>
                  <a:lnTo>
                    <a:pt x="55" y="32"/>
                  </a:lnTo>
                  <a:lnTo>
                    <a:pt x="50" y="24"/>
                  </a:lnTo>
                  <a:lnTo>
                    <a:pt x="42" y="16"/>
                  </a:lnTo>
                  <a:lnTo>
                    <a:pt x="34" y="10"/>
                  </a:lnTo>
                  <a:lnTo>
                    <a:pt x="23" y="5"/>
                  </a:lnTo>
                  <a:lnTo>
                    <a:pt x="11" y="2"/>
                  </a:lnTo>
                  <a:lnTo>
                    <a:pt x="0" y="0"/>
                  </a:lnTo>
                  <a:lnTo>
                    <a:pt x="0" y="8"/>
                  </a:lnTo>
                  <a:lnTo>
                    <a:pt x="11" y="8"/>
                  </a:lnTo>
                  <a:lnTo>
                    <a:pt x="21" y="12"/>
                  </a:lnTo>
                  <a:lnTo>
                    <a:pt x="31" y="16"/>
                  </a:lnTo>
                  <a:lnTo>
                    <a:pt x="37" y="20"/>
                  </a:lnTo>
                  <a:lnTo>
                    <a:pt x="44" y="26"/>
                  </a:lnTo>
                  <a:lnTo>
                    <a:pt x="48" y="34"/>
                  </a:lnTo>
                  <a:lnTo>
                    <a:pt x="52" y="42"/>
                  </a:lnTo>
                  <a:lnTo>
                    <a:pt x="52" y="52"/>
                  </a:lnTo>
                  <a:lnTo>
                    <a:pt x="61" y="52"/>
                  </a:lnTo>
                  <a:close/>
                </a:path>
              </a:pathLst>
            </a:custGeom>
            <a:solidFill>
              <a:srgbClr val="FFFFFF"/>
            </a:solidFill>
            <a:ln w="9525">
              <a:noFill/>
              <a:round/>
              <a:headEnd/>
              <a:tailEnd/>
            </a:ln>
          </p:spPr>
          <p:txBody>
            <a:bodyPr/>
            <a:lstStyle/>
            <a:p>
              <a:endParaRPr lang="en-US"/>
            </a:p>
          </p:txBody>
        </p:sp>
        <p:sp>
          <p:nvSpPr>
            <p:cNvPr id="297094" name="Freeform 134"/>
            <p:cNvSpPr>
              <a:spLocks/>
            </p:cNvSpPr>
            <p:nvPr/>
          </p:nvSpPr>
          <p:spPr bwMode="auto">
            <a:xfrm>
              <a:off x="259" y="3377"/>
              <a:ext cx="29" cy="25"/>
            </a:xfrm>
            <a:custGeom>
              <a:avLst/>
              <a:gdLst>
                <a:gd name="T0" fmla="*/ 0 w 61"/>
                <a:gd name="T1" fmla="*/ 13 h 50"/>
                <a:gd name="T2" fmla="*/ 0 w 61"/>
                <a:gd name="T3" fmla="*/ 13 h 50"/>
                <a:gd name="T4" fmla="*/ 2 w 61"/>
                <a:gd name="T5" fmla="*/ 12 h 50"/>
                <a:gd name="T6" fmla="*/ 5 w 61"/>
                <a:gd name="T7" fmla="*/ 12 h 50"/>
                <a:gd name="T8" fmla="*/ 8 w 61"/>
                <a:gd name="T9" fmla="*/ 10 h 50"/>
                <a:gd name="T10" fmla="*/ 10 w 61"/>
                <a:gd name="T11" fmla="*/ 9 h 50"/>
                <a:gd name="T12" fmla="*/ 11 w 61"/>
                <a:gd name="T13" fmla="*/ 7 h 50"/>
                <a:gd name="T14" fmla="*/ 12 w 61"/>
                <a:gd name="T15" fmla="*/ 5 h 50"/>
                <a:gd name="T16" fmla="*/ 14 w 61"/>
                <a:gd name="T17" fmla="*/ 3 h 50"/>
                <a:gd name="T18" fmla="*/ 14 w 61"/>
                <a:gd name="T19" fmla="*/ 0 h 50"/>
                <a:gd name="T20" fmla="*/ 12 w 61"/>
                <a:gd name="T21" fmla="*/ 0 h 50"/>
                <a:gd name="T22" fmla="*/ 12 w 61"/>
                <a:gd name="T23" fmla="*/ 3 h 50"/>
                <a:gd name="T24" fmla="*/ 11 w 61"/>
                <a:gd name="T25" fmla="*/ 4 h 50"/>
                <a:gd name="T26" fmla="*/ 10 w 61"/>
                <a:gd name="T27" fmla="*/ 6 h 50"/>
                <a:gd name="T28" fmla="*/ 9 w 61"/>
                <a:gd name="T29" fmla="*/ 7 h 50"/>
                <a:gd name="T30" fmla="*/ 7 w 61"/>
                <a:gd name="T31" fmla="*/ 9 h 50"/>
                <a:gd name="T32" fmla="*/ 5 w 61"/>
                <a:gd name="T33" fmla="*/ 10 h 50"/>
                <a:gd name="T34" fmla="*/ 2 w 61"/>
                <a:gd name="T35" fmla="*/ 11 h 50"/>
                <a:gd name="T36" fmla="*/ 0 w 61"/>
                <a:gd name="T37" fmla="*/ 11 h 50"/>
                <a:gd name="T38" fmla="*/ 0 w 61"/>
                <a:gd name="T39" fmla="*/ 11 h 50"/>
                <a:gd name="T40" fmla="*/ 0 w 61"/>
                <a:gd name="T41" fmla="*/ 13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0"/>
                <a:gd name="T65" fmla="*/ 61 w 6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0">
                  <a:moveTo>
                    <a:pt x="0" y="50"/>
                  </a:moveTo>
                  <a:lnTo>
                    <a:pt x="0" y="50"/>
                  </a:lnTo>
                  <a:lnTo>
                    <a:pt x="11" y="48"/>
                  </a:lnTo>
                  <a:lnTo>
                    <a:pt x="23" y="45"/>
                  </a:lnTo>
                  <a:lnTo>
                    <a:pt x="34" y="40"/>
                  </a:lnTo>
                  <a:lnTo>
                    <a:pt x="42" y="35"/>
                  </a:lnTo>
                  <a:lnTo>
                    <a:pt x="50" y="27"/>
                  </a:lnTo>
                  <a:lnTo>
                    <a:pt x="55" y="19"/>
                  </a:lnTo>
                  <a:lnTo>
                    <a:pt x="60" y="9"/>
                  </a:lnTo>
                  <a:lnTo>
                    <a:pt x="61" y="0"/>
                  </a:lnTo>
                  <a:lnTo>
                    <a:pt x="52" y="0"/>
                  </a:lnTo>
                  <a:lnTo>
                    <a:pt x="52" y="9"/>
                  </a:lnTo>
                  <a:lnTo>
                    <a:pt x="48" y="16"/>
                  </a:lnTo>
                  <a:lnTo>
                    <a:pt x="44" y="24"/>
                  </a:lnTo>
                  <a:lnTo>
                    <a:pt x="37" y="30"/>
                  </a:lnTo>
                  <a:lnTo>
                    <a:pt x="31" y="35"/>
                  </a:lnTo>
                  <a:lnTo>
                    <a:pt x="21" y="38"/>
                  </a:lnTo>
                  <a:lnTo>
                    <a:pt x="11" y="41"/>
                  </a:lnTo>
                  <a:lnTo>
                    <a:pt x="0" y="41"/>
                  </a:lnTo>
                  <a:lnTo>
                    <a:pt x="0" y="50"/>
                  </a:lnTo>
                  <a:close/>
                </a:path>
              </a:pathLst>
            </a:custGeom>
            <a:solidFill>
              <a:srgbClr val="FFFFFF"/>
            </a:solidFill>
            <a:ln w="9525">
              <a:noFill/>
              <a:round/>
              <a:headEnd/>
              <a:tailEnd/>
            </a:ln>
          </p:spPr>
          <p:txBody>
            <a:bodyPr/>
            <a:lstStyle/>
            <a:p>
              <a:endParaRPr lang="en-US"/>
            </a:p>
          </p:txBody>
        </p:sp>
        <p:sp>
          <p:nvSpPr>
            <p:cNvPr id="297095" name="Freeform 135"/>
            <p:cNvSpPr>
              <a:spLocks/>
            </p:cNvSpPr>
            <p:nvPr/>
          </p:nvSpPr>
          <p:spPr bwMode="auto">
            <a:xfrm>
              <a:off x="231" y="3377"/>
              <a:ext cx="28" cy="25"/>
            </a:xfrm>
            <a:custGeom>
              <a:avLst/>
              <a:gdLst>
                <a:gd name="T0" fmla="*/ 0 w 58"/>
                <a:gd name="T1" fmla="*/ 0 h 50"/>
                <a:gd name="T2" fmla="*/ 0 w 58"/>
                <a:gd name="T3" fmla="*/ 0 h 50"/>
                <a:gd name="T4" fmla="*/ 0 w 58"/>
                <a:gd name="T5" fmla="*/ 3 h 50"/>
                <a:gd name="T6" fmla="*/ 1 w 58"/>
                <a:gd name="T7" fmla="*/ 5 h 50"/>
                <a:gd name="T8" fmla="*/ 2 w 58"/>
                <a:gd name="T9" fmla="*/ 7 h 50"/>
                <a:gd name="T10" fmla="*/ 4 w 58"/>
                <a:gd name="T11" fmla="*/ 9 h 50"/>
                <a:gd name="T12" fmla="*/ 6 w 58"/>
                <a:gd name="T13" fmla="*/ 10 h 50"/>
                <a:gd name="T14" fmla="*/ 8 w 58"/>
                <a:gd name="T15" fmla="*/ 12 h 50"/>
                <a:gd name="T16" fmla="*/ 11 w 58"/>
                <a:gd name="T17" fmla="*/ 12 h 50"/>
                <a:gd name="T18" fmla="*/ 14 w 58"/>
                <a:gd name="T19" fmla="*/ 13 h 50"/>
                <a:gd name="T20" fmla="*/ 14 w 58"/>
                <a:gd name="T21" fmla="*/ 11 h 50"/>
                <a:gd name="T22" fmla="*/ 11 w 58"/>
                <a:gd name="T23" fmla="*/ 11 h 50"/>
                <a:gd name="T24" fmla="*/ 9 w 58"/>
                <a:gd name="T25" fmla="*/ 10 h 50"/>
                <a:gd name="T26" fmla="*/ 7 w 58"/>
                <a:gd name="T27" fmla="*/ 9 h 50"/>
                <a:gd name="T28" fmla="*/ 5 w 58"/>
                <a:gd name="T29" fmla="*/ 7 h 50"/>
                <a:gd name="T30" fmla="*/ 4 w 58"/>
                <a:gd name="T31" fmla="*/ 6 h 50"/>
                <a:gd name="T32" fmla="*/ 3 w 58"/>
                <a:gd name="T33" fmla="*/ 4 h 50"/>
                <a:gd name="T34" fmla="*/ 2 w 58"/>
                <a:gd name="T35" fmla="*/ 3 h 50"/>
                <a:gd name="T36" fmla="*/ 2 w 58"/>
                <a:gd name="T37" fmla="*/ 0 h 50"/>
                <a:gd name="T38" fmla="*/ 2 w 58"/>
                <a:gd name="T39" fmla="*/ 0 h 50"/>
                <a:gd name="T40" fmla="*/ 0 w 5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0"/>
                <a:gd name="T65" fmla="*/ 58 w 5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0">
                  <a:moveTo>
                    <a:pt x="0" y="0"/>
                  </a:moveTo>
                  <a:lnTo>
                    <a:pt x="0" y="0"/>
                  </a:lnTo>
                  <a:lnTo>
                    <a:pt x="2" y="9"/>
                  </a:lnTo>
                  <a:lnTo>
                    <a:pt x="5" y="19"/>
                  </a:lnTo>
                  <a:lnTo>
                    <a:pt x="10" y="27"/>
                  </a:lnTo>
                  <a:lnTo>
                    <a:pt x="16" y="35"/>
                  </a:lnTo>
                  <a:lnTo>
                    <a:pt x="26" y="40"/>
                  </a:lnTo>
                  <a:lnTo>
                    <a:pt x="36" y="45"/>
                  </a:lnTo>
                  <a:lnTo>
                    <a:pt x="47" y="48"/>
                  </a:lnTo>
                  <a:lnTo>
                    <a:pt x="58" y="50"/>
                  </a:lnTo>
                  <a:lnTo>
                    <a:pt x="58" y="41"/>
                  </a:lnTo>
                  <a:lnTo>
                    <a:pt x="47" y="41"/>
                  </a:lnTo>
                  <a:lnTo>
                    <a:pt x="39" y="38"/>
                  </a:lnTo>
                  <a:lnTo>
                    <a:pt x="31" y="35"/>
                  </a:lnTo>
                  <a:lnTo>
                    <a:pt x="23" y="30"/>
                  </a:lnTo>
                  <a:lnTo>
                    <a:pt x="16" y="24"/>
                  </a:lnTo>
                  <a:lnTo>
                    <a:pt x="12" y="16"/>
                  </a:lnTo>
                  <a:lnTo>
                    <a:pt x="8" y="9"/>
                  </a:lnTo>
                  <a:lnTo>
                    <a:pt x="8" y="0"/>
                  </a:lnTo>
                  <a:lnTo>
                    <a:pt x="0" y="0"/>
                  </a:lnTo>
                  <a:close/>
                </a:path>
              </a:pathLst>
            </a:custGeom>
            <a:solidFill>
              <a:srgbClr val="FFFFFF"/>
            </a:solidFill>
            <a:ln w="9525">
              <a:noFill/>
              <a:round/>
              <a:headEnd/>
              <a:tailEnd/>
            </a:ln>
          </p:spPr>
          <p:txBody>
            <a:bodyPr/>
            <a:lstStyle/>
            <a:p>
              <a:endParaRPr lang="en-US"/>
            </a:p>
          </p:txBody>
        </p:sp>
        <p:sp>
          <p:nvSpPr>
            <p:cNvPr id="297096" name="Freeform 136"/>
            <p:cNvSpPr>
              <a:spLocks/>
            </p:cNvSpPr>
            <p:nvPr/>
          </p:nvSpPr>
          <p:spPr bwMode="auto">
            <a:xfrm>
              <a:off x="231" y="3351"/>
              <a:ext cx="28" cy="26"/>
            </a:xfrm>
            <a:custGeom>
              <a:avLst/>
              <a:gdLst>
                <a:gd name="T0" fmla="*/ 14 w 58"/>
                <a:gd name="T1" fmla="*/ 0 h 52"/>
                <a:gd name="T2" fmla="*/ 14 w 58"/>
                <a:gd name="T3" fmla="*/ 0 h 52"/>
                <a:gd name="T4" fmla="*/ 11 w 58"/>
                <a:gd name="T5" fmla="*/ 1 h 52"/>
                <a:gd name="T6" fmla="*/ 8 w 58"/>
                <a:gd name="T7" fmla="*/ 2 h 52"/>
                <a:gd name="T8" fmla="*/ 6 w 58"/>
                <a:gd name="T9" fmla="*/ 3 h 52"/>
                <a:gd name="T10" fmla="*/ 4 w 58"/>
                <a:gd name="T11" fmla="*/ 4 h 52"/>
                <a:gd name="T12" fmla="*/ 2 w 58"/>
                <a:gd name="T13" fmla="*/ 6 h 52"/>
                <a:gd name="T14" fmla="*/ 1 w 58"/>
                <a:gd name="T15" fmla="*/ 8 h 52"/>
                <a:gd name="T16" fmla="*/ 0 w 58"/>
                <a:gd name="T17" fmla="*/ 11 h 52"/>
                <a:gd name="T18" fmla="*/ 0 w 58"/>
                <a:gd name="T19" fmla="*/ 13 h 52"/>
                <a:gd name="T20" fmla="*/ 2 w 58"/>
                <a:gd name="T21" fmla="*/ 13 h 52"/>
                <a:gd name="T22" fmla="*/ 2 w 58"/>
                <a:gd name="T23" fmla="*/ 11 h 52"/>
                <a:gd name="T24" fmla="*/ 3 w 58"/>
                <a:gd name="T25" fmla="*/ 9 h 52"/>
                <a:gd name="T26" fmla="*/ 4 w 58"/>
                <a:gd name="T27" fmla="*/ 7 h 52"/>
                <a:gd name="T28" fmla="*/ 5 w 58"/>
                <a:gd name="T29" fmla="*/ 5 h 52"/>
                <a:gd name="T30" fmla="*/ 7 w 58"/>
                <a:gd name="T31" fmla="*/ 4 h 52"/>
                <a:gd name="T32" fmla="*/ 9 w 58"/>
                <a:gd name="T33" fmla="*/ 3 h 52"/>
                <a:gd name="T34" fmla="*/ 11 w 58"/>
                <a:gd name="T35" fmla="*/ 2 h 52"/>
                <a:gd name="T36" fmla="*/ 14 w 58"/>
                <a:gd name="T37" fmla="*/ 2 h 52"/>
                <a:gd name="T38" fmla="*/ 14 w 58"/>
                <a:gd name="T39" fmla="*/ 2 h 52"/>
                <a:gd name="T40" fmla="*/ 14 w 5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52"/>
                <a:gd name="T65" fmla="*/ 58 w 5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52">
                  <a:moveTo>
                    <a:pt x="58" y="0"/>
                  </a:moveTo>
                  <a:lnTo>
                    <a:pt x="58" y="0"/>
                  </a:lnTo>
                  <a:lnTo>
                    <a:pt x="47" y="2"/>
                  </a:lnTo>
                  <a:lnTo>
                    <a:pt x="36" y="5"/>
                  </a:lnTo>
                  <a:lnTo>
                    <a:pt x="26" y="10"/>
                  </a:lnTo>
                  <a:lnTo>
                    <a:pt x="16" y="16"/>
                  </a:lnTo>
                  <a:lnTo>
                    <a:pt x="10" y="24"/>
                  </a:lnTo>
                  <a:lnTo>
                    <a:pt x="5" y="32"/>
                  </a:lnTo>
                  <a:lnTo>
                    <a:pt x="2" y="42"/>
                  </a:lnTo>
                  <a:lnTo>
                    <a:pt x="0" y="52"/>
                  </a:lnTo>
                  <a:lnTo>
                    <a:pt x="8" y="52"/>
                  </a:lnTo>
                  <a:lnTo>
                    <a:pt x="8" y="42"/>
                  </a:lnTo>
                  <a:lnTo>
                    <a:pt x="12" y="34"/>
                  </a:lnTo>
                  <a:lnTo>
                    <a:pt x="16" y="26"/>
                  </a:lnTo>
                  <a:lnTo>
                    <a:pt x="23" y="20"/>
                  </a:lnTo>
                  <a:lnTo>
                    <a:pt x="31" y="16"/>
                  </a:lnTo>
                  <a:lnTo>
                    <a:pt x="39" y="12"/>
                  </a:lnTo>
                  <a:lnTo>
                    <a:pt x="47" y="8"/>
                  </a:lnTo>
                  <a:lnTo>
                    <a:pt x="58" y="8"/>
                  </a:lnTo>
                  <a:lnTo>
                    <a:pt x="58" y="0"/>
                  </a:lnTo>
                  <a:close/>
                </a:path>
              </a:pathLst>
            </a:custGeom>
            <a:solidFill>
              <a:srgbClr val="FFFFFF"/>
            </a:solidFill>
            <a:ln w="9525">
              <a:noFill/>
              <a:round/>
              <a:headEnd/>
              <a:tailEnd/>
            </a:ln>
          </p:spPr>
          <p:txBody>
            <a:bodyPr/>
            <a:lstStyle/>
            <a:p>
              <a:endParaRPr lang="en-US"/>
            </a:p>
          </p:txBody>
        </p:sp>
        <p:sp>
          <p:nvSpPr>
            <p:cNvPr id="297097" name="Rectangle 137"/>
            <p:cNvSpPr>
              <a:spLocks noChangeArrowheads="1"/>
            </p:cNvSpPr>
            <p:nvPr/>
          </p:nvSpPr>
          <p:spPr bwMode="auto">
            <a:xfrm>
              <a:off x="168" y="3411"/>
              <a:ext cx="190" cy="7"/>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297098" name="Rectangle 138"/>
            <p:cNvSpPr>
              <a:spLocks noChangeArrowheads="1"/>
            </p:cNvSpPr>
            <p:nvPr/>
          </p:nvSpPr>
          <p:spPr bwMode="auto">
            <a:xfrm>
              <a:off x="169" y="4047"/>
              <a:ext cx="190" cy="27"/>
            </a:xfrm>
            <a:prstGeom prst="rect">
              <a:avLst/>
            </a:prstGeom>
            <a:solidFill>
              <a:srgbClr val="000000"/>
            </a:solidFill>
            <a:ln w="9525">
              <a:noFill/>
              <a:miter lim="800000"/>
              <a:headEnd/>
              <a:tailEnd/>
            </a:ln>
          </p:spPr>
          <p:txBody>
            <a:bodyPr/>
            <a:lstStyle/>
            <a:p>
              <a:endParaRPr lang="en-US" sz="1800">
                <a:latin typeface="Calibri" pitchFamily="34" charset="0"/>
              </a:endParaRPr>
            </a:p>
          </p:txBody>
        </p:sp>
        <p:sp>
          <p:nvSpPr>
            <p:cNvPr id="297099" name="Line 139"/>
            <p:cNvSpPr>
              <a:spLocks noChangeShapeType="1"/>
            </p:cNvSpPr>
            <p:nvPr/>
          </p:nvSpPr>
          <p:spPr bwMode="auto">
            <a:xfrm>
              <a:off x="344" y="3994"/>
              <a:ext cx="19" cy="17"/>
            </a:xfrm>
            <a:prstGeom prst="line">
              <a:avLst/>
            </a:prstGeom>
            <a:noFill/>
            <a:ln w="0">
              <a:solidFill>
                <a:srgbClr val="FFFFFF"/>
              </a:solidFill>
              <a:round/>
              <a:headEnd/>
              <a:tailEnd/>
            </a:ln>
          </p:spPr>
          <p:txBody>
            <a:bodyPr/>
            <a:lstStyle/>
            <a:p>
              <a:endParaRPr lang="en-US"/>
            </a:p>
          </p:txBody>
        </p:sp>
        <p:sp>
          <p:nvSpPr>
            <p:cNvPr id="297100" name="Line 140"/>
            <p:cNvSpPr>
              <a:spLocks noChangeShapeType="1"/>
            </p:cNvSpPr>
            <p:nvPr/>
          </p:nvSpPr>
          <p:spPr bwMode="auto">
            <a:xfrm>
              <a:off x="203" y="3908"/>
              <a:ext cx="50" cy="25"/>
            </a:xfrm>
            <a:prstGeom prst="line">
              <a:avLst/>
            </a:prstGeom>
            <a:noFill/>
            <a:ln w="0">
              <a:solidFill>
                <a:srgbClr val="FFFFFF"/>
              </a:solidFill>
              <a:round/>
              <a:headEnd/>
              <a:tailEnd/>
            </a:ln>
          </p:spPr>
          <p:txBody>
            <a:bodyPr/>
            <a:lstStyle/>
            <a:p>
              <a:endParaRPr lang="en-US"/>
            </a:p>
          </p:txBody>
        </p:sp>
        <p:sp>
          <p:nvSpPr>
            <p:cNvPr id="297101" name="Freeform 141"/>
            <p:cNvSpPr>
              <a:spLocks/>
            </p:cNvSpPr>
            <p:nvPr/>
          </p:nvSpPr>
          <p:spPr bwMode="auto">
            <a:xfrm>
              <a:off x="169" y="3956"/>
              <a:ext cx="190" cy="84"/>
            </a:xfrm>
            <a:custGeom>
              <a:avLst/>
              <a:gdLst>
                <a:gd name="T0" fmla="*/ 91 w 396"/>
                <a:gd name="T1" fmla="*/ 41 h 168"/>
                <a:gd name="T2" fmla="*/ 89 w 396"/>
                <a:gd name="T3" fmla="*/ 39 h 168"/>
                <a:gd name="T4" fmla="*/ 86 w 396"/>
                <a:gd name="T5" fmla="*/ 38 h 168"/>
                <a:gd name="T6" fmla="*/ 83 w 396"/>
                <a:gd name="T7" fmla="*/ 36 h 168"/>
                <a:gd name="T8" fmla="*/ 79 w 396"/>
                <a:gd name="T9" fmla="*/ 33 h 168"/>
                <a:gd name="T10" fmla="*/ 76 w 396"/>
                <a:gd name="T11" fmla="*/ 28 h 168"/>
                <a:gd name="T12" fmla="*/ 74 w 396"/>
                <a:gd name="T13" fmla="*/ 23 h 168"/>
                <a:gd name="T14" fmla="*/ 74 w 396"/>
                <a:gd name="T15" fmla="*/ 18 h 168"/>
                <a:gd name="T16" fmla="*/ 80 w 396"/>
                <a:gd name="T17" fmla="*/ 14 h 168"/>
                <a:gd name="T18" fmla="*/ 73 w 396"/>
                <a:gd name="T19" fmla="*/ 7 h 168"/>
                <a:gd name="T20" fmla="*/ 73 w 396"/>
                <a:gd name="T21" fmla="*/ 3 h 168"/>
                <a:gd name="T22" fmla="*/ 71 w 396"/>
                <a:gd name="T23" fmla="*/ 1 h 168"/>
                <a:gd name="T24" fmla="*/ 68 w 396"/>
                <a:gd name="T25" fmla="*/ 0 h 168"/>
                <a:gd name="T26" fmla="*/ 64 w 396"/>
                <a:gd name="T27" fmla="*/ 1 h 168"/>
                <a:gd name="T28" fmla="*/ 63 w 396"/>
                <a:gd name="T29" fmla="*/ 3 h 168"/>
                <a:gd name="T30" fmla="*/ 63 w 396"/>
                <a:gd name="T31" fmla="*/ 7 h 168"/>
                <a:gd name="T32" fmla="*/ 25 w 396"/>
                <a:gd name="T33" fmla="*/ 3 h 168"/>
                <a:gd name="T34" fmla="*/ 24 w 396"/>
                <a:gd name="T35" fmla="*/ 1 h 168"/>
                <a:gd name="T36" fmla="*/ 20 w 396"/>
                <a:gd name="T37" fmla="*/ 1 h 168"/>
                <a:gd name="T38" fmla="*/ 17 w 396"/>
                <a:gd name="T39" fmla="*/ 1 h 168"/>
                <a:gd name="T40" fmla="*/ 15 w 396"/>
                <a:gd name="T41" fmla="*/ 3 h 168"/>
                <a:gd name="T42" fmla="*/ 9 w 396"/>
                <a:gd name="T43" fmla="*/ 8 h 168"/>
                <a:gd name="T44" fmla="*/ 10 w 396"/>
                <a:gd name="T45" fmla="*/ 14 h 168"/>
                <a:gd name="T46" fmla="*/ 13 w 396"/>
                <a:gd name="T47" fmla="*/ 14 h 168"/>
                <a:gd name="T48" fmla="*/ 15 w 396"/>
                <a:gd name="T49" fmla="*/ 17 h 168"/>
                <a:gd name="T50" fmla="*/ 16 w 396"/>
                <a:gd name="T51" fmla="*/ 22 h 168"/>
                <a:gd name="T52" fmla="*/ 15 w 396"/>
                <a:gd name="T53" fmla="*/ 27 h 168"/>
                <a:gd name="T54" fmla="*/ 12 w 396"/>
                <a:gd name="T55" fmla="*/ 33 h 168"/>
                <a:gd name="T56" fmla="*/ 8 w 396"/>
                <a:gd name="T57" fmla="*/ 36 h 168"/>
                <a:gd name="T58" fmla="*/ 4 w 396"/>
                <a:gd name="T59" fmla="*/ 38 h 168"/>
                <a:gd name="T60" fmla="*/ 1 w 396"/>
                <a:gd name="T61" fmla="*/ 39 h 168"/>
                <a:gd name="T62" fmla="*/ 0 w 396"/>
                <a:gd name="T63" fmla="*/ 41 h 168"/>
                <a:gd name="T64" fmla="*/ 91 w 396"/>
                <a:gd name="T65" fmla="*/ 42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168"/>
                <a:gd name="T101" fmla="*/ 396 w 396"/>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168">
                  <a:moveTo>
                    <a:pt x="396" y="168"/>
                  </a:moveTo>
                  <a:lnTo>
                    <a:pt x="396" y="162"/>
                  </a:lnTo>
                  <a:lnTo>
                    <a:pt x="391" y="157"/>
                  </a:lnTo>
                  <a:lnTo>
                    <a:pt x="388" y="154"/>
                  </a:lnTo>
                  <a:lnTo>
                    <a:pt x="382" y="152"/>
                  </a:lnTo>
                  <a:lnTo>
                    <a:pt x="375" y="151"/>
                  </a:lnTo>
                  <a:lnTo>
                    <a:pt x="367" y="147"/>
                  </a:lnTo>
                  <a:lnTo>
                    <a:pt x="359" y="144"/>
                  </a:lnTo>
                  <a:lnTo>
                    <a:pt x="351" y="138"/>
                  </a:lnTo>
                  <a:lnTo>
                    <a:pt x="343" y="131"/>
                  </a:lnTo>
                  <a:lnTo>
                    <a:pt x="335" y="123"/>
                  </a:lnTo>
                  <a:lnTo>
                    <a:pt x="329" y="114"/>
                  </a:lnTo>
                  <a:lnTo>
                    <a:pt x="324" y="104"/>
                  </a:lnTo>
                  <a:lnTo>
                    <a:pt x="322" y="94"/>
                  </a:lnTo>
                  <a:lnTo>
                    <a:pt x="321" y="82"/>
                  </a:lnTo>
                  <a:lnTo>
                    <a:pt x="322" y="70"/>
                  </a:lnTo>
                  <a:lnTo>
                    <a:pt x="325" y="57"/>
                  </a:lnTo>
                  <a:lnTo>
                    <a:pt x="348" y="57"/>
                  </a:lnTo>
                  <a:lnTo>
                    <a:pt x="348" y="30"/>
                  </a:lnTo>
                  <a:lnTo>
                    <a:pt x="319" y="30"/>
                  </a:lnTo>
                  <a:lnTo>
                    <a:pt x="319" y="12"/>
                  </a:lnTo>
                  <a:lnTo>
                    <a:pt x="319" y="9"/>
                  </a:lnTo>
                  <a:lnTo>
                    <a:pt x="316" y="4"/>
                  </a:lnTo>
                  <a:lnTo>
                    <a:pt x="311" y="1"/>
                  </a:lnTo>
                  <a:lnTo>
                    <a:pt x="305" y="0"/>
                  </a:lnTo>
                  <a:lnTo>
                    <a:pt x="295" y="0"/>
                  </a:lnTo>
                  <a:lnTo>
                    <a:pt x="287" y="0"/>
                  </a:lnTo>
                  <a:lnTo>
                    <a:pt x="280" y="1"/>
                  </a:lnTo>
                  <a:lnTo>
                    <a:pt x="274" y="4"/>
                  </a:lnTo>
                  <a:lnTo>
                    <a:pt x="272" y="9"/>
                  </a:lnTo>
                  <a:lnTo>
                    <a:pt x="274" y="12"/>
                  </a:lnTo>
                  <a:lnTo>
                    <a:pt x="274" y="30"/>
                  </a:lnTo>
                  <a:lnTo>
                    <a:pt x="109" y="30"/>
                  </a:lnTo>
                  <a:lnTo>
                    <a:pt x="109" y="12"/>
                  </a:lnTo>
                  <a:lnTo>
                    <a:pt x="107" y="8"/>
                  </a:lnTo>
                  <a:lnTo>
                    <a:pt x="102" y="4"/>
                  </a:lnTo>
                  <a:lnTo>
                    <a:pt x="96" y="3"/>
                  </a:lnTo>
                  <a:lnTo>
                    <a:pt x="88" y="3"/>
                  </a:lnTo>
                  <a:lnTo>
                    <a:pt x="80" y="3"/>
                  </a:lnTo>
                  <a:lnTo>
                    <a:pt x="72" y="6"/>
                  </a:lnTo>
                  <a:lnTo>
                    <a:pt x="67" y="8"/>
                  </a:lnTo>
                  <a:lnTo>
                    <a:pt x="65" y="12"/>
                  </a:lnTo>
                  <a:lnTo>
                    <a:pt x="65" y="32"/>
                  </a:lnTo>
                  <a:lnTo>
                    <a:pt x="38" y="32"/>
                  </a:lnTo>
                  <a:lnTo>
                    <a:pt x="38" y="57"/>
                  </a:lnTo>
                  <a:lnTo>
                    <a:pt x="41" y="57"/>
                  </a:lnTo>
                  <a:lnTo>
                    <a:pt x="48" y="57"/>
                  </a:lnTo>
                  <a:lnTo>
                    <a:pt x="56" y="57"/>
                  </a:lnTo>
                  <a:lnTo>
                    <a:pt x="64" y="57"/>
                  </a:lnTo>
                  <a:lnTo>
                    <a:pt x="67" y="67"/>
                  </a:lnTo>
                  <a:lnTo>
                    <a:pt x="69" y="77"/>
                  </a:lnTo>
                  <a:lnTo>
                    <a:pt x="69" y="88"/>
                  </a:lnTo>
                  <a:lnTo>
                    <a:pt x="67" y="98"/>
                  </a:lnTo>
                  <a:lnTo>
                    <a:pt x="64" y="109"/>
                  </a:lnTo>
                  <a:lnTo>
                    <a:pt x="57" y="120"/>
                  </a:lnTo>
                  <a:lnTo>
                    <a:pt x="51" y="130"/>
                  </a:lnTo>
                  <a:lnTo>
                    <a:pt x="41" y="138"/>
                  </a:lnTo>
                  <a:lnTo>
                    <a:pt x="33" y="144"/>
                  </a:lnTo>
                  <a:lnTo>
                    <a:pt x="25" y="149"/>
                  </a:lnTo>
                  <a:lnTo>
                    <a:pt x="17" y="152"/>
                  </a:lnTo>
                  <a:lnTo>
                    <a:pt x="12" y="154"/>
                  </a:lnTo>
                  <a:lnTo>
                    <a:pt x="6" y="155"/>
                  </a:lnTo>
                  <a:lnTo>
                    <a:pt x="3" y="159"/>
                  </a:lnTo>
                  <a:lnTo>
                    <a:pt x="0" y="162"/>
                  </a:lnTo>
                  <a:lnTo>
                    <a:pt x="0" y="168"/>
                  </a:lnTo>
                  <a:lnTo>
                    <a:pt x="396" y="168"/>
                  </a:lnTo>
                  <a:close/>
                </a:path>
              </a:pathLst>
            </a:custGeom>
            <a:solidFill>
              <a:srgbClr val="000000"/>
            </a:solidFill>
            <a:ln w="9525">
              <a:noFill/>
              <a:round/>
              <a:headEnd/>
              <a:tailEnd/>
            </a:ln>
          </p:spPr>
          <p:txBody>
            <a:bodyPr/>
            <a:lstStyle/>
            <a:p>
              <a:endParaRPr lang="en-US"/>
            </a:p>
          </p:txBody>
        </p:sp>
        <p:sp>
          <p:nvSpPr>
            <p:cNvPr id="297102" name="Freeform 142"/>
            <p:cNvSpPr>
              <a:spLocks/>
            </p:cNvSpPr>
            <p:nvPr/>
          </p:nvSpPr>
          <p:spPr bwMode="auto">
            <a:xfrm>
              <a:off x="259" y="3980"/>
              <a:ext cx="29" cy="26"/>
            </a:xfrm>
            <a:custGeom>
              <a:avLst/>
              <a:gdLst>
                <a:gd name="T0" fmla="*/ 14 w 61"/>
                <a:gd name="T1" fmla="*/ 13 h 51"/>
                <a:gd name="T2" fmla="*/ 14 w 61"/>
                <a:gd name="T3" fmla="*/ 13 h 51"/>
                <a:gd name="T4" fmla="*/ 14 w 61"/>
                <a:gd name="T5" fmla="*/ 11 h 51"/>
                <a:gd name="T6" fmla="*/ 12 w 61"/>
                <a:gd name="T7" fmla="*/ 8 h 51"/>
                <a:gd name="T8" fmla="*/ 11 w 61"/>
                <a:gd name="T9" fmla="*/ 6 h 51"/>
                <a:gd name="T10" fmla="*/ 10 w 61"/>
                <a:gd name="T11" fmla="*/ 4 h 51"/>
                <a:gd name="T12" fmla="*/ 8 w 61"/>
                <a:gd name="T13" fmla="*/ 3 h 51"/>
                <a:gd name="T14" fmla="*/ 5 w 61"/>
                <a:gd name="T15" fmla="*/ 2 h 51"/>
                <a:gd name="T16" fmla="*/ 3 w 61"/>
                <a:gd name="T17" fmla="*/ 1 h 51"/>
                <a:gd name="T18" fmla="*/ 0 w 61"/>
                <a:gd name="T19" fmla="*/ 0 h 51"/>
                <a:gd name="T20" fmla="*/ 0 w 61"/>
                <a:gd name="T21" fmla="*/ 2 h 51"/>
                <a:gd name="T22" fmla="*/ 3 w 61"/>
                <a:gd name="T23" fmla="*/ 2 h 51"/>
                <a:gd name="T24" fmla="*/ 5 w 61"/>
                <a:gd name="T25" fmla="*/ 3 h 51"/>
                <a:gd name="T26" fmla="*/ 7 w 61"/>
                <a:gd name="T27" fmla="*/ 4 h 51"/>
                <a:gd name="T28" fmla="*/ 9 w 61"/>
                <a:gd name="T29" fmla="*/ 5 h 51"/>
                <a:gd name="T30" fmla="*/ 10 w 61"/>
                <a:gd name="T31" fmla="*/ 7 h 51"/>
                <a:gd name="T32" fmla="*/ 11 w 61"/>
                <a:gd name="T33" fmla="*/ 9 h 51"/>
                <a:gd name="T34" fmla="*/ 12 w 61"/>
                <a:gd name="T35" fmla="*/ 11 h 51"/>
                <a:gd name="T36" fmla="*/ 12 w 61"/>
                <a:gd name="T37" fmla="*/ 13 h 51"/>
                <a:gd name="T38" fmla="*/ 12 w 61"/>
                <a:gd name="T39" fmla="*/ 13 h 51"/>
                <a:gd name="T40" fmla="*/ 14 w 61"/>
                <a:gd name="T41" fmla="*/ 13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1"/>
                <a:gd name="T65" fmla="*/ 61 w 61"/>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1">
                  <a:moveTo>
                    <a:pt x="61" y="51"/>
                  </a:moveTo>
                  <a:lnTo>
                    <a:pt x="61" y="51"/>
                  </a:lnTo>
                  <a:lnTo>
                    <a:pt x="60" y="42"/>
                  </a:lnTo>
                  <a:lnTo>
                    <a:pt x="55" y="32"/>
                  </a:lnTo>
                  <a:lnTo>
                    <a:pt x="50" y="24"/>
                  </a:lnTo>
                  <a:lnTo>
                    <a:pt x="42" y="16"/>
                  </a:lnTo>
                  <a:lnTo>
                    <a:pt x="34" y="9"/>
                  </a:lnTo>
                  <a:lnTo>
                    <a:pt x="23" y="5"/>
                  </a:lnTo>
                  <a:lnTo>
                    <a:pt x="12" y="1"/>
                  </a:lnTo>
                  <a:lnTo>
                    <a:pt x="0" y="0"/>
                  </a:lnTo>
                  <a:lnTo>
                    <a:pt x="0" y="8"/>
                  </a:lnTo>
                  <a:lnTo>
                    <a:pt x="12" y="8"/>
                  </a:lnTo>
                  <a:lnTo>
                    <a:pt x="21" y="11"/>
                  </a:lnTo>
                  <a:lnTo>
                    <a:pt x="31" y="16"/>
                  </a:lnTo>
                  <a:lnTo>
                    <a:pt x="37" y="19"/>
                  </a:lnTo>
                  <a:lnTo>
                    <a:pt x="44" y="26"/>
                  </a:lnTo>
                  <a:lnTo>
                    <a:pt x="49" y="34"/>
                  </a:lnTo>
                  <a:lnTo>
                    <a:pt x="52" y="42"/>
                  </a:lnTo>
                  <a:lnTo>
                    <a:pt x="52" y="51"/>
                  </a:lnTo>
                  <a:lnTo>
                    <a:pt x="61" y="51"/>
                  </a:lnTo>
                  <a:close/>
                </a:path>
              </a:pathLst>
            </a:custGeom>
            <a:solidFill>
              <a:srgbClr val="FFFFFF"/>
            </a:solidFill>
            <a:ln w="9525">
              <a:noFill/>
              <a:round/>
              <a:headEnd/>
              <a:tailEnd/>
            </a:ln>
          </p:spPr>
          <p:txBody>
            <a:bodyPr/>
            <a:lstStyle/>
            <a:p>
              <a:endParaRPr lang="en-US"/>
            </a:p>
          </p:txBody>
        </p:sp>
        <p:sp>
          <p:nvSpPr>
            <p:cNvPr id="297103" name="Freeform 143"/>
            <p:cNvSpPr>
              <a:spLocks/>
            </p:cNvSpPr>
            <p:nvPr/>
          </p:nvSpPr>
          <p:spPr bwMode="auto">
            <a:xfrm>
              <a:off x="259" y="4006"/>
              <a:ext cx="29" cy="25"/>
            </a:xfrm>
            <a:custGeom>
              <a:avLst/>
              <a:gdLst>
                <a:gd name="T0" fmla="*/ 0 w 61"/>
                <a:gd name="T1" fmla="*/ 13 h 50"/>
                <a:gd name="T2" fmla="*/ 0 w 61"/>
                <a:gd name="T3" fmla="*/ 13 h 50"/>
                <a:gd name="T4" fmla="*/ 3 w 61"/>
                <a:gd name="T5" fmla="*/ 12 h 50"/>
                <a:gd name="T6" fmla="*/ 5 w 61"/>
                <a:gd name="T7" fmla="*/ 12 h 50"/>
                <a:gd name="T8" fmla="*/ 8 w 61"/>
                <a:gd name="T9" fmla="*/ 10 h 50"/>
                <a:gd name="T10" fmla="*/ 10 w 61"/>
                <a:gd name="T11" fmla="*/ 9 h 50"/>
                <a:gd name="T12" fmla="*/ 11 w 61"/>
                <a:gd name="T13" fmla="*/ 7 h 50"/>
                <a:gd name="T14" fmla="*/ 12 w 61"/>
                <a:gd name="T15" fmla="*/ 5 h 50"/>
                <a:gd name="T16" fmla="*/ 14 w 61"/>
                <a:gd name="T17" fmla="*/ 3 h 50"/>
                <a:gd name="T18" fmla="*/ 14 w 61"/>
                <a:gd name="T19" fmla="*/ 0 h 50"/>
                <a:gd name="T20" fmla="*/ 12 w 61"/>
                <a:gd name="T21" fmla="*/ 0 h 50"/>
                <a:gd name="T22" fmla="*/ 12 w 61"/>
                <a:gd name="T23" fmla="*/ 3 h 50"/>
                <a:gd name="T24" fmla="*/ 11 w 61"/>
                <a:gd name="T25" fmla="*/ 4 h 50"/>
                <a:gd name="T26" fmla="*/ 10 w 61"/>
                <a:gd name="T27" fmla="*/ 6 h 50"/>
                <a:gd name="T28" fmla="*/ 9 w 61"/>
                <a:gd name="T29" fmla="*/ 8 h 50"/>
                <a:gd name="T30" fmla="*/ 7 w 61"/>
                <a:gd name="T31" fmla="*/ 9 h 50"/>
                <a:gd name="T32" fmla="*/ 5 w 61"/>
                <a:gd name="T33" fmla="*/ 10 h 50"/>
                <a:gd name="T34" fmla="*/ 3 w 61"/>
                <a:gd name="T35" fmla="*/ 11 h 50"/>
                <a:gd name="T36" fmla="*/ 0 w 61"/>
                <a:gd name="T37" fmla="*/ 11 h 50"/>
                <a:gd name="T38" fmla="*/ 0 w 61"/>
                <a:gd name="T39" fmla="*/ 11 h 50"/>
                <a:gd name="T40" fmla="*/ 0 w 61"/>
                <a:gd name="T41" fmla="*/ 13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0"/>
                <a:gd name="T65" fmla="*/ 61 w 6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0">
                  <a:moveTo>
                    <a:pt x="0" y="50"/>
                  </a:moveTo>
                  <a:lnTo>
                    <a:pt x="0" y="50"/>
                  </a:lnTo>
                  <a:lnTo>
                    <a:pt x="12" y="48"/>
                  </a:lnTo>
                  <a:lnTo>
                    <a:pt x="23" y="45"/>
                  </a:lnTo>
                  <a:lnTo>
                    <a:pt x="34" y="40"/>
                  </a:lnTo>
                  <a:lnTo>
                    <a:pt x="42" y="36"/>
                  </a:lnTo>
                  <a:lnTo>
                    <a:pt x="50" y="28"/>
                  </a:lnTo>
                  <a:lnTo>
                    <a:pt x="55" y="20"/>
                  </a:lnTo>
                  <a:lnTo>
                    <a:pt x="60" y="10"/>
                  </a:lnTo>
                  <a:lnTo>
                    <a:pt x="61" y="0"/>
                  </a:lnTo>
                  <a:lnTo>
                    <a:pt x="52" y="0"/>
                  </a:lnTo>
                  <a:lnTo>
                    <a:pt x="52" y="10"/>
                  </a:lnTo>
                  <a:lnTo>
                    <a:pt x="49" y="16"/>
                  </a:lnTo>
                  <a:lnTo>
                    <a:pt x="44" y="24"/>
                  </a:lnTo>
                  <a:lnTo>
                    <a:pt x="37" y="31"/>
                  </a:lnTo>
                  <a:lnTo>
                    <a:pt x="31" y="36"/>
                  </a:lnTo>
                  <a:lnTo>
                    <a:pt x="21" y="39"/>
                  </a:lnTo>
                  <a:lnTo>
                    <a:pt x="12" y="42"/>
                  </a:lnTo>
                  <a:lnTo>
                    <a:pt x="0" y="42"/>
                  </a:lnTo>
                  <a:lnTo>
                    <a:pt x="0" y="50"/>
                  </a:lnTo>
                  <a:close/>
                </a:path>
              </a:pathLst>
            </a:custGeom>
            <a:solidFill>
              <a:srgbClr val="FFFFFF"/>
            </a:solidFill>
            <a:ln w="9525">
              <a:noFill/>
              <a:round/>
              <a:headEnd/>
              <a:tailEnd/>
            </a:ln>
          </p:spPr>
          <p:txBody>
            <a:bodyPr/>
            <a:lstStyle/>
            <a:p>
              <a:endParaRPr lang="en-US"/>
            </a:p>
          </p:txBody>
        </p:sp>
        <p:sp>
          <p:nvSpPr>
            <p:cNvPr id="297104" name="Freeform 144"/>
            <p:cNvSpPr>
              <a:spLocks/>
            </p:cNvSpPr>
            <p:nvPr/>
          </p:nvSpPr>
          <p:spPr bwMode="auto">
            <a:xfrm>
              <a:off x="231" y="4006"/>
              <a:ext cx="28" cy="25"/>
            </a:xfrm>
            <a:custGeom>
              <a:avLst/>
              <a:gdLst>
                <a:gd name="T0" fmla="*/ 0 w 57"/>
                <a:gd name="T1" fmla="*/ 0 h 50"/>
                <a:gd name="T2" fmla="*/ 0 w 57"/>
                <a:gd name="T3" fmla="*/ 0 h 50"/>
                <a:gd name="T4" fmla="*/ 0 w 57"/>
                <a:gd name="T5" fmla="*/ 3 h 50"/>
                <a:gd name="T6" fmla="*/ 1 w 57"/>
                <a:gd name="T7" fmla="*/ 5 h 50"/>
                <a:gd name="T8" fmla="*/ 2 w 57"/>
                <a:gd name="T9" fmla="*/ 7 h 50"/>
                <a:gd name="T10" fmla="*/ 4 w 57"/>
                <a:gd name="T11" fmla="*/ 9 h 50"/>
                <a:gd name="T12" fmla="*/ 6 w 57"/>
                <a:gd name="T13" fmla="*/ 10 h 50"/>
                <a:gd name="T14" fmla="*/ 8 w 57"/>
                <a:gd name="T15" fmla="*/ 12 h 50"/>
                <a:gd name="T16" fmla="*/ 11 w 57"/>
                <a:gd name="T17" fmla="*/ 12 h 50"/>
                <a:gd name="T18" fmla="*/ 14 w 57"/>
                <a:gd name="T19" fmla="*/ 13 h 50"/>
                <a:gd name="T20" fmla="*/ 14 w 57"/>
                <a:gd name="T21" fmla="*/ 11 h 50"/>
                <a:gd name="T22" fmla="*/ 11 w 57"/>
                <a:gd name="T23" fmla="*/ 11 h 50"/>
                <a:gd name="T24" fmla="*/ 9 w 57"/>
                <a:gd name="T25" fmla="*/ 10 h 50"/>
                <a:gd name="T26" fmla="*/ 7 w 57"/>
                <a:gd name="T27" fmla="*/ 9 h 50"/>
                <a:gd name="T28" fmla="*/ 5 w 57"/>
                <a:gd name="T29" fmla="*/ 8 h 50"/>
                <a:gd name="T30" fmla="*/ 4 w 57"/>
                <a:gd name="T31" fmla="*/ 6 h 50"/>
                <a:gd name="T32" fmla="*/ 2 w 57"/>
                <a:gd name="T33" fmla="*/ 4 h 50"/>
                <a:gd name="T34" fmla="*/ 2 w 57"/>
                <a:gd name="T35" fmla="*/ 3 h 50"/>
                <a:gd name="T36" fmla="*/ 2 w 57"/>
                <a:gd name="T37" fmla="*/ 0 h 50"/>
                <a:gd name="T38" fmla="*/ 2 w 57"/>
                <a:gd name="T39" fmla="*/ 0 h 50"/>
                <a:gd name="T40" fmla="*/ 0 w 57"/>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50"/>
                <a:gd name="T65" fmla="*/ 57 w 57"/>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50">
                  <a:moveTo>
                    <a:pt x="0" y="0"/>
                  </a:moveTo>
                  <a:lnTo>
                    <a:pt x="0" y="0"/>
                  </a:lnTo>
                  <a:lnTo>
                    <a:pt x="1" y="10"/>
                  </a:lnTo>
                  <a:lnTo>
                    <a:pt x="4" y="20"/>
                  </a:lnTo>
                  <a:lnTo>
                    <a:pt x="9" y="28"/>
                  </a:lnTo>
                  <a:lnTo>
                    <a:pt x="16" y="36"/>
                  </a:lnTo>
                  <a:lnTo>
                    <a:pt x="25" y="40"/>
                  </a:lnTo>
                  <a:lnTo>
                    <a:pt x="35" y="45"/>
                  </a:lnTo>
                  <a:lnTo>
                    <a:pt x="46" y="48"/>
                  </a:lnTo>
                  <a:lnTo>
                    <a:pt x="57" y="50"/>
                  </a:lnTo>
                  <a:lnTo>
                    <a:pt x="57" y="42"/>
                  </a:lnTo>
                  <a:lnTo>
                    <a:pt x="46" y="42"/>
                  </a:lnTo>
                  <a:lnTo>
                    <a:pt x="38" y="39"/>
                  </a:lnTo>
                  <a:lnTo>
                    <a:pt x="30" y="36"/>
                  </a:lnTo>
                  <a:lnTo>
                    <a:pt x="22" y="31"/>
                  </a:lnTo>
                  <a:lnTo>
                    <a:pt x="16" y="24"/>
                  </a:lnTo>
                  <a:lnTo>
                    <a:pt x="11" y="16"/>
                  </a:lnTo>
                  <a:lnTo>
                    <a:pt x="8" y="10"/>
                  </a:lnTo>
                  <a:lnTo>
                    <a:pt x="8" y="0"/>
                  </a:lnTo>
                  <a:lnTo>
                    <a:pt x="0" y="0"/>
                  </a:lnTo>
                  <a:close/>
                </a:path>
              </a:pathLst>
            </a:custGeom>
            <a:solidFill>
              <a:srgbClr val="FFFFFF"/>
            </a:solidFill>
            <a:ln w="9525">
              <a:noFill/>
              <a:round/>
              <a:headEnd/>
              <a:tailEnd/>
            </a:ln>
          </p:spPr>
          <p:txBody>
            <a:bodyPr/>
            <a:lstStyle/>
            <a:p>
              <a:endParaRPr lang="en-US"/>
            </a:p>
          </p:txBody>
        </p:sp>
        <p:sp>
          <p:nvSpPr>
            <p:cNvPr id="297105" name="Freeform 145"/>
            <p:cNvSpPr>
              <a:spLocks/>
            </p:cNvSpPr>
            <p:nvPr/>
          </p:nvSpPr>
          <p:spPr bwMode="auto">
            <a:xfrm>
              <a:off x="231" y="3980"/>
              <a:ext cx="28" cy="26"/>
            </a:xfrm>
            <a:custGeom>
              <a:avLst/>
              <a:gdLst>
                <a:gd name="T0" fmla="*/ 14 w 57"/>
                <a:gd name="T1" fmla="*/ 0 h 51"/>
                <a:gd name="T2" fmla="*/ 14 w 57"/>
                <a:gd name="T3" fmla="*/ 0 h 51"/>
                <a:gd name="T4" fmla="*/ 11 w 57"/>
                <a:gd name="T5" fmla="*/ 1 h 51"/>
                <a:gd name="T6" fmla="*/ 8 w 57"/>
                <a:gd name="T7" fmla="*/ 2 h 51"/>
                <a:gd name="T8" fmla="*/ 6 w 57"/>
                <a:gd name="T9" fmla="*/ 3 h 51"/>
                <a:gd name="T10" fmla="*/ 4 w 57"/>
                <a:gd name="T11" fmla="*/ 4 h 51"/>
                <a:gd name="T12" fmla="*/ 2 w 57"/>
                <a:gd name="T13" fmla="*/ 6 h 51"/>
                <a:gd name="T14" fmla="*/ 1 w 57"/>
                <a:gd name="T15" fmla="*/ 8 h 51"/>
                <a:gd name="T16" fmla="*/ 0 w 57"/>
                <a:gd name="T17" fmla="*/ 11 h 51"/>
                <a:gd name="T18" fmla="*/ 0 w 57"/>
                <a:gd name="T19" fmla="*/ 13 h 51"/>
                <a:gd name="T20" fmla="*/ 2 w 57"/>
                <a:gd name="T21" fmla="*/ 13 h 51"/>
                <a:gd name="T22" fmla="*/ 2 w 57"/>
                <a:gd name="T23" fmla="*/ 11 h 51"/>
                <a:gd name="T24" fmla="*/ 2 w 57"/>
                <a:gd name="T25" fmla="*/ 9 h 51"/>
                <a:gd name="T26" fmla="*/ 4 w 57"/>
                <a:gd name="T27" fmla="*/ 7 h 51"/>
                <a:gd name="T28" fmla="*/ 5 w 57"/>
                <a:gd name="T29" fmla="*/ 5 h 51"/>
                <a:gd name="T30" fmla="*/ 7 w 57"/>
                <a:gd name="T31" fmla="*/ 4 h 51"/>
                <a:gd name="T32" fmla="*/ 9 w 57"/>
                <a:gd name="T33" fmla="*/ 3 h 51"/>
                <a:gd name="T34" fmla="*/ 11 w 57"/>
                <a:gd name="T35" fmla="*/ 2 h 51"/>
                <a:gd name="T36" fmla="*/ 14 w 57"/>
                <a:gd name="T37" fmla="*/ 2 h 51"/>
                <a:gd name="T38" fmla="*/ 14 w 57"/>
                <a:gd name="T39" fmla="*/ 2 h 51"/>
                <a:gd name="T40" fmla="*/ 14 w 57"/>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51"/>
                <a:gd name="T65" fmla="*/ 57 w 57"/>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51">
                  <a:moveTo>
                    <a:pt x="57" y="0"/>
                  </a:moveTo>
                  <a:lnTo>
                    <a:pt x="57" y="0"/>
                  </a:lnTo>
                  <a:lnTo>
                    <a:pt x="46" y="1"/>
                  </a:lnTo>
                  <a:lnTo>
                    <a:pt x="35" y="5"/>
                  </a:lnTo>
                  <a:lnTo>
                    <a:pt x="25" y="9"/>
                  </a:lnTo>
                  <a:lnTo>
                    <a:pt x="16" y="16"/>
                  </a:lnTo>
                  <a:lnTo>
                    <a:pt x="9" y="24"/>
                  </a:lnTo>
                  <a:lnTo>
                    <a:pt x="4" y="32"/>
                  </a:lnTo>
                  <a:lnTo>
                    <a:pt x="1" y="42"/>
                  </a:lnTo>
                  <a:lnTo>
                    <a:pt x="0" y="51"/>
                  </a:lnTo>
                  <a:lnTo>
                    <a:pt x="8" y="51"/>
                  </a:lnTo>
                  <a:lnTo>
                    <a:pt x="8" y="42"/>
                  </a:lnTo>
                  <a:lnTo>
                    <a:pt x="11" y="34"/>
                  </a:lnTo>
                  <a:lnTo>
                    <a:pt x="16" y="26"/>
                  </a:lnTo>
                  <a:lnTo>
                    <a:pt x="22" y="19"/>
                  </a:lnTo>
                  <a:lnTo>
                    <a:pt x="30" y="16"/>
                  </a:lnTo>
                  <a:lnTo>
                    <a:pt x="38" y="11"/>
                  </a:lnTo>
                  <a:lnTo>
                    <a:pt x="46" y="8"/>
                  </a:lnTo>
                  <a:lnTo>
                    <a:pt x="57" y="8"/>
                  </a:lnTo>
                  <a:lnTo>
                    <a:pt x="57" y="0"/>
                  </a:lnTo>
                  <a:close/>
                </a:path>
              </a:pathLst>
            </a:custGeom>
            <a:solidFill>
              <a:srgbClr val="FFFFFF"/>
            </a:solidFill>
            <a:ln w="9525">
              <a:noFill/>
              <a:round/>
              <a:headEnd/>
              <a:tailEnd/>
            </a:ln>
          </p:spPr>
          <p:txBody>
            <a:bodyPr/>
            <a:lstStyle/>
            <a:p>
              <a:endParaRPr lang="en-US"/>
            </a:p>
          </p:txBody>
        </p:sp>
        <p:sp>
          <p:nvSpPr>
            <p:cNvPr id="297106" name="Rectangle 146"/>
            <p:cNvSpPr>
              <a:spLocks noChangeArrowheads="1"/>
            </p:cNvSpPr>
            <p:nvPr/>
          </p:nvSpPr>
          <p:spPr bwMode="auto">
            <a:xfrm>
              <a:off x="168" y="4040"/>
              <a:ext cx="191" cy="7"/>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297107" name="Line 147"/>
            <p:cNvSpPr>
              <a:spLocks noChangeShapeType="1"/>
            </p:cNvSpPr>
            <p:nvPr/>
          </p:nvSpPr>
          <p:spPr bwMode="auto">
            <a:xfrm>
              <a:off x="350" y="3359"/>
              <a:ext cx="384" cy="4"/>
            </a:xfrm>
            <a:prstGeom prst="line">
              <a:avLst/>
            </a:prstGeom>
            <a:noFill/>
            <a:ln w="9525">
              <a:solidFill>
                <a:srgbClr val="4F177F"/>
              </a:solidFill>
              <a:round/>
              <a:headEnd/>
              <a:tailEnd/>
            </a:ln>
          </p:spPr>
          <p:txBody>
            <a:bodyPr/>
            <a:lstStyle/>
            <a:p>
              <a:endParaRPr lang="en-US"/>
            </a:p>
          </p:txBody>
        </p:sp>
        <p:sp>
          <p:nvSpPr>
            <p:cNvPr id="297108" name="Line 148"/>
            <p:cNvSpPr>
              <a:spLocks noChangeShapeType="1"/>
            </p:cNvSpPr>
            <p:nvPr/>
          </p:nvSpPr>
          <p:spPr bwMode="auto">
            <a:xfrm>
              <a:off x="623" y="4020"/>
              <a:ext cx="736" cy="0"/>
            </a:xfrm>
            <a:prstGeom prst="line">
              <a:avLst/>
            </a:prstGeom>
            <a:noFill/>
            <a:ln w="57150" cmpd="thickThin">
              <a:solidFill>
                <a:srgbClr val="4F177F"/>
              </a:solidFill>
              <a:round/>
              <a:headEnd/>
              <a:tailEnd/>
            </a:ln>
          </p:spPr>
          <p:txBody>
            <a:bodyPr/>
            <a:lstStyle/>
            <a:p>
              <a:endParaRPr lang="en-US"/>
            </a:p>
          </p:txBody>
        </p:sp>
        <p:sp>
          <p:nvSpPr>
            <p:cNvPr id="297109" name="Line 149"/>
            <p:cNvSpPr>
              <a:spLocks noChangeShapeType="1"/>
            </p:cNvSpPr>
            <p:nvPr/>
          </p:nvSpPr>
          <p:spPr bwMode="auto">
            <a:xfrm>
              <a:off x="882" y="3339"/>
              <a:ext cx="498" cy="278"/>
            </a:xfrm>
            <a:prstGeom prst="line">
              <a:avLst/>
            </a:prstGeom>
            <a:noFill/>
            <a:ln w="9525">
              <a:solidFill>
                <a:srgbClr val="4F177F"/>
              </a:solidFill>
              <a:round/>
              <a:headEnd/>
              <a:tailEnd/>
            </a:ln>
          </p:spPr>
          <p:txBody>
            <a:bodyPr/>
            <a:lstStyle/>
            <a:p>
              <a:endParaRPr lang="en-US"/>
            </a:p>
          </p:txBody>
        </p:sp>
        <p:sp>
          <p:nvSpPr>
            <p:cNvPr id="297110" name="Line 150"/>
            <p:cNvSpPr>
              <a:spLocks noChangeShapeType="1"/>
            </p:cNvSpPr>
            <p:nvPr/>
          </p:nvSpPr>
          <p:spPr bwMode="auto">
            <a:xfrm flipV="1">
              <a:off x="1099" y="2704"/>
              <a:ext cx="0" cy="1270"/>
            </a:xfrm>
            <a:prstGeom prst="line">
              <a:avLst/>
            </a:prstGeom>
            <a:noFill/>
            <a:ln w="9525">
              <a:solidFill>
                <a:srgbClr val="4F177F"/>
              </a:solidFill>
              <a:round/>
              <a:headEnd/>
              <a:tailEnd/>
            </a:ln>
          </p:spPr>
          <p:txBody>
            <a:bodyPr/>
            <a:lstStyle/>
            <a:p>
              <a:endParaRPr lang="en-US"/>
            </a:p>
          </p:txBody>
        </p:sp>
        <p:sp>
          <p:nvSpPr>
            <p:cNvPr id="297111" name="Rectangle 151"/>
            <p:cNvSpPr>
              <a:spLocks noChangeArrowheads="1"/>
            </p:cNvSpPr>
            <p:nvPr/>
          </p:nvSpPr>
          <p:spPr bwMode="auto">
            <a:xfrm>
              <a:off x="593" y="3942"/>
              <a:ext cx="190" cy="160"/>
            </a:xfrm>
            <a:prstGeom prst="rect">
              <a:avLst/>
            </a:prstGeom>
            <a:noFill/>
            <a:ln w="9525">
              <a:noFill/>
              <a:miter lim="800000"/>
              <a:headEnd/>
              <a:tailEnd/>
            </a:ln>
          </p:spPr>
          <p:txBody>
            <a:bodyPr/>
            <a:lstStyle/>
            <a:p>
              <a:endParaRPr lang="en-US" sz="1800">
                <a:latin typeface="Calibri" pitchFamily="34" charset="0"/>
              </a:endParaRPr>
            </a:p>
          </p:txBody>
        </p:sp>
        <p:sp>
          <p:nvSpPr>
            <p:cNvPr id="297112" name="Line 152"/>
            <p:cNvSpPr>
              <a:spLocks noChangeShapeType="1"/>
            </p:cNvSpPr>
            <p:nvPr/>
          </p:nvSpPr>
          <p:spPr bwMode="auto">
            <a:xfrm flipV="1">
              <a:off x="348" y="4020"/>
              <a:ext cx="102" cy="7"/>
            </a:xfrm>
            <a:prstGeom prst="line">
              <a:avLst/>
            </a:prstGeom>
            <a:noFill/>
            <a:ln w="9525">
              <a:solidFill>
                <a:srgbClr val="4F177F"/>
              </a:solidFill>
              <a:round/>
              <a:headEnd/>
              <a:tailEnd/>
            </a:ln>
          </p:spPr>
          <p:txBody>
            <a:bodyPr/>
            <a:lstStyle/>
            <a:p>
              <a:endParaRPr lang="en-US"/>
            </a:p>
          </p:txBody>
        </p:sp>
        <p:sp>
          <p:nvSpPr>
            <p:cNvPr id="297113" name="Line 153"/>
            <p:cNvSpPr>
              <a:spLocks noChangeShapeType="1"/>
            </p:cNvSpPr>
            <p:nvPr/>
          </p:nvSpPr>
          <p:spPr bwMode="auto">
            <a:xfrm flipV="1">
              <a:off x="1099" y="2353"/>
              <a:ext cx="571" cy="351"/>
            </a:xfrm>
            <a:prstGeom prst="line">
              <a:avLst/>
            </a:prstGeom>
            <a:noFill/>
            <a:ln w="9525">
              <a:solidFill>
                <a:srgbClr val="4F177F"/>
              </a:solidFill>
              <a:round/>
              <a:headEnd/>
              <a:tailEnd/>
            </a:ln>
          </p:spPr>
          <p:txBody>
            <a:bodyPr/>
            <a:lstStyle/>
            <a:p>
              <a:endParaRPr lang="en-US"/>
            </a:p>
          </p:txBody>
        </p:sp>
        <p:sp>
          <p:nvSpPr>
            <p:cNvPr id="297114" name="Line 154"/>
            <p:cNvSpPr>
              <a:spLocks noChangeShapeType="1"/>
            </p:cNvSpPr>
            <p:nvPr/>
          </p:nvSpPr>
          <p:spPr bwMode="auto">
            <a:xfrm flipV="1">
              <a:off x="1382" y="1743"/>
              <a:ext cx="855" cy="112"/>
            </a:xfrm>
            <a:prstGeom prst="line">
              <a:avLst/>
            </a:prstGeom>
            <a:noFill/>
            <a:ln w="9525">
              <a:solidFill>
                <a:srgbClr val="4F177F"/>
              </a:solidFill>
              <a:round/>
              <a:headEnd/>
              <a:tailEnd/>
            </a:ln>
          </p:spPr>
          <p:txBody>
            <a:bodyPr/>
            <a:lstStyle/>
            <a:p>
              <a:endParaRPr lang="en-US"/>
            </a:p>
          </p:txBody>
        </p:sp>
        <p:sp>
          <p:nvSpPr>
            <p:cNvPr id="297115" name="Freeform 155"/>
            <p:cNvSpPr>
              <a:spLocks/>
            </p:cNvSpPr>
            <p:nvPr/>
          </p:nvSpPr>
          <p:spPr bwMode="auto">
            <a:xfrm>
              <a:off x="625" y="1726"/>
              <a:ext cx="449" cy="252"/>
            </a:xfrm>
            <a:custGeom>
              <a:avLst/>
              <a:gdLst>
                <a:gd name="T0" fmla="*/ 97 w 939"/>
                <a:gd name="T1" fmla="*/ 0 h 505"/>
                <a:gd name="T2" fmla="*/ 81 w 939"/>
                <a:gd name="T3" fmla="*/ 2 h 505"/>
                <a:gd name="T4" fmla="*/ 66 w 939"/>
                <a:gd name="T5" fmla="*/ 4 h 505"/>
                <a:gd name="T6" fmla="*/ 52 w 939"/>
                <a:gd name="T7" fmla="*/ 9 h 505"/>
                <a:gd name="T8" fmla="*/ 39 w 939"/>
                <a:gd name="T9" fmla="*/ 14 h 505"/>
                <a:gd name="T10" fmla="*/ 28 w 939"/>
                <a:gd name="T11" fmla="*/ 20 h 505"/>
                <a:gd name="T12" fmla="*/ 18 w 939"/>
                <a:gd name="T13" fmla="*/ 27 h 505"/>
                <a:gd name="T14" fmla="*/ 11 w 939"/>
                <a:gd name="T15" fmla="*/ 35 h 505"/>
                <a:gd name="T16" fmla="*/ 5 w 939"/>
                <a:gd name="T17" fmla="*/ 44 h 505"/>
                <a:gd name="T18" fmla="*/ 1 w 939"/>
                <a:gd name="T19" fmla="*/ 53 h 505"/>
                <a:gd name="T20" fmla="*/ 0 w 939"/>
                <a:gd name="T21" fmla="*/ 63 h 505"/>
                <a:gd name="T22" fmla="*/ 1 w 939"/>
                <a:gd name="T23" fmla="*/ 72 h 505"/>
                <a:gd name="T24" fmla="*/ 5 w 939"/>
                <a:gd name="T25" fmla="*/ 81 h 505"/>
                <a:gd name="T26" fmla="*/ 11 w 939"/>
                <a:gd name="T27" fmla="*/ 90 h 505"/>
                <a:gd name="T28" fmla="*/ 18 w 939"/>
                <a:gd name="T29" fmla="*/ 98 h 505"/>
                <a:gd name="T30" fmla="*/ 28 w 939"/>
                <a:gd name="T31" fmla="*/ 105 h 505"/>
                <a:gd name="T32" fmla="*/ 39 w 939"/>
                <a:gd name="T33" fmla="*/ 111 h 505"/>
                <a:gd name="T34" fmla="*/ 52 w 939"/>
                <a:gd name="T35" fmla="*/ 117 h 505"/>
                <a:gd name="T36" fmla="*/ 66 w 939"/>
                <a:gd name="T37" fmla="*/ 121 h 505"/>
                <a:gd name="T38" fmla="*/ 80 w 939"/>
                <a:gd name="T39" fmla="*/ 124 h 505"/>
                <a:gd name="T40" fmla="*/ 97 w 939"/>
                <a:gd name="T41" fmla="*/ 125 h 505"/>
                <a:gd name="T42" fmla="*/ 113 w 939"/>
                <a:gd name="T43" fmla="*/ 125 h 505"/>
                <a:gd name="T44" fmla="*/ 129 w 939"/>
                <a:gd name="T45" fmla="*/ 124 h 505"/>
                <a:gd name="T46" fmla="*/ 144 w 939"/>
                <a:gd name="T47" fmla="*/ 122 h 505"/>
                <a:gd name="T48" fmla="*/ 158 w 939"/>
                <a:gd name="T49" fmla="*/ 118 h 505"/>
                <a:gd name="T50" fmla="*/ 172 w 939"/>
                <a:gd name="T51" fmla="*/ 113 h 505"/>
                <a:gd name="T52" fmla="*/ 183 w 939"/>
                <a:gd name="T53" fmla="*/ 107 h 505"/>
                <a:gd name="T54" fmla="*/ 194 w 939"/>
                <a:gd name="T55" fmla="*/ 100 h 505"/>
                <a:gd name="T56" fmla="*/ 202 w 939"/>
                <a:gd name="T57" fmla="*/ 92 h 505"/>
                <a:gd name="T58" fmla="*/ 208 w 939"/>
                <a:gd name="T59" fmla="*/ 84 h 505"/>
                <a:gd name="T60" fmla="*/ 212 w 939"/>
                <a:gd name="T61" fmla="*/ 75 h 505"/>
                <a:gd name="T62" fmla="*/ 215 w 939"/>
                <a:gd name="T63" fmla="*/ 66 h 505"/>
                <a:gd name="T64" fmla="*/ 214 w 939"/>
                <a:gd name="T65" fmla="*/ 56 h 505"/>
                <a:gd name="T66" fmla="*/ 211 w 939"/>
                <a:gd name="T67" fmla="*/ 47 h 505"/>
                <a:gd name="T68" fmla="*/ 206 w 939"/>
                <a:gd name="T69" fmla="*/ 38 h 505"/>
                <a:gd name="T70" fmla="*/ 199 w 939"/>
                <a:gd name="T71" fmla="*/ 30 h 505"/>
                <a:gd name="T72" fmla="*/ 190 w 939"/>
                <a:gd name="T73" fmla="*/ 23 h 505"/>
                <a:gd name="T74" fmla="*/ 179 w 939"/>
                <a:gd name="T75" fmla="*/ 16 h 505"/>
                <a:gd name="T76" fmla="*/ 167 w 939"/>
                <a:gd name="T77" fmla="*/ 10 h 505"/>
                <a:gd name="T78" fmla="*/ 154 w 939"/>
                <a:gd name="T79" fmla="*/ 6 h 505"/>
                <a:gd name="T80" fmla="*/ 140 w 939"/>
                <a:gd name="T81" fmla="*/ 2 h 505"/>
                <a:gd name="T82" fmla="*/ 124 w 939"/>
                <a:gd name="T83" fmla="*/ 0 h 505"/>
                <a:gd name="T84" fmla="*/ 108 w 939"/>
                <a:gd name="T85" fmla="*/ 0 h 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9"/>
                <a:gd name="T130" fmla="*/ 0 h 505"/>
                <a:gd name="T131" fmla="*/ 939 w 939"/>
                <a:gd name="T132" fmla="*/ 505 h 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9" h="505">
                  <a:moveTo>
                    <a:pt x="470" y="0"/>
                  </a:moveTo>
                  <a:lnTo>
                    <a:pt x="446" y="0"/>
                  </a:lnTo>
                  <a:lnTo>
                    <a:pt x="422" y="2"/>
                  </a:lnTo>
                  <a:lnTo>
                    <a:pt x="398" y="3"/>
                  </a:lnTo>
                  <a:lnTo>
                    <a:pt x="375" y="5"/>
                  </a:lnTo>
                  <a:lnTo>
                    <a:pt x="353" y="8"/>
                  </a:lnTo>
                  <a:lnTo>
                    <a:pt x="330" y="11"/>
                  </a:lnTo>
                  <a:lnTo>
                    <a:pt x="308" y="15"/>
                  </a:lnTo>
                  <a:lnTo>
                    <a:pt x="287" y="19"/>
                  </a:lnTo>
                  <a:lnTo>
                    <a:pt x="266" y="24"/>
                  </a:lnTo>
                  <a:lnTo>
                    <a:pt x="245" y="31"/>
                  </a:lnTo>
                  <a:lnTo>
                    <a:pt x="226" y="37"/>
                  </a:lnTo>
                  <a:lnTo>
                    <a:pt x="207" y="43"/>
                  </a:lnTo>
                  <a:lnTo>
                    <a:pt x="189" y="50"/>
                  </a:lnTo>
                  <a:lnTo>
                    <a:pt x="170" y="58"/>
                  </a:lnTo>
                  <a:lnTo>
                    <a:pt x="154" y="66"/>
                  </a:lnTo>
                  <a:lnTo>
                    <a:pt x="138" y="74"/>
                  </a:lnTo>
                  <a:lnTo>
                    <a:pt x="122" y="82"/>
                  </a:lnTo>
                  <a:lnTo>
                    <a:pt x="107" y="92"/>
                  </a:lnTo>
                  <a:lnTo>
                    <a:pt x="93" y="101"/>
                  </a:lnTo>
                  <a:lnTo>
                    <a:pt x="80" y="111"/>
                  </a:lnTo>
                  <a:lnTo>
                    <a:pt x="67" y="121"/>
                  </a:lnTo>
                  <a:lnTo>
                    <a:pt x="56" y="132"/>
                  </a:lnTo>
                  <a:lnTo>
                    <a:pt x="46" y="143"/>
                  </a:lnTo>
                  <a:lnTo>
                    <a:pt x="37" y="154"/>
                  </a:lnTo>
                  <a:lnTo>
                    <a:pt x="29" y="166"/>
                  </a:lnTo>
                  <a:lnTo>
                    <a:pt x="21" y="177"/>
                  </a:lnTo>
                  <a:lnTo>
                    <a:pt x="14" y="190"/>
                  </a:lnTo>
                  <a:lnTo>
                    <a:pt x="9" y="201"/>
                  </a:lnTo>
                  <a:lnTo>
                    <a:pt x="5" y="214"/>
                  </a:lnTo>
                  <a:lnTo>
                    <a:pt x="1" y="227"/>
                  </a:lnTo>
                  <a:lnTo>
                    <a:pt x="0" y="239"/>
                  </a:lnTo>
                  <a:lnTo>
                    <a:pt x="0" y="252"/>
                  </a:lnTo>
                  <a:lnTo>
                    <a:pt x="0" y="265"/>
                  </a:lnTo>
                  <a:lnTo>
                    <a:pt x="1" y="278"/>
                  </a:lnTo>
                  <a:lnTo>
                    <a:pt x="5" y="291"/>
                  </a:lnTo>
                  <a:lnTo>
                    <a:pt x="9" y="302"/>
                  </a:lnTo>
                  <a:lnTo>
                    <a:pt x="14" y="315"/>
                  </a:lnTo>
                  <a:lnTo>
                    <a:pt x="21" y="326"/>
                  </a:lnTo>
                  <a:lnTo>
                    <a:pt x="29" y="339"/>
                  </a:lnTo>
                  <a:lnTo>
                    <a:pt x="37" y="350"/>
                  </a:lnTo>
                  <a:lnTo>
                    <a:pt x="46" y="362"/>
                  </a:lnTo>
                  <a:lnTo>
                    <a:pt x="56" y="371"/>
                  </a:lnTo>
                  <a:lnTo>
                    <a:pt x="67" y="382"/>
                  </a:lnTo>
                  <a:lnTo>
                    <a:pt x="80" y="392"/>
                  </a:lnTo>
                  <a:lnTo>
                    <a:pt x="93" y="403"/>
                  </a:lnTo>
                  <a:lnTo>
                    <a:pt x="107" y="411"/>
                  </a:lnTo>
                  <a:lnTo>
                    <a:pt x="122" y="421"/>
                  </a:lnTo>
                  <a:lnTo>
                    <a:pt x="138" y="431"/>
                  </a:lnTo>
                  <a:lnTo>
                    <a:pt x="154" y="439"/>
                  </a:lnTo>
                  <a:lnTo>
                    <a:pt x="170" y="447"/>
                  </a:lnTo>
                  <a:lnTo>
                    <a:pt x="189" y="453"/>
                  </a:lnTo>
                  <a:lnTo>
                    <a:pt x="207" y="461"/>
                  </a:lnTo>
                  <a:lnTo>
                    <a:pt x="226" y="468"/>
                  </a:lnTo>
                  <a:lnTo>
                    <a:pt x="245" y="474"/>
                  </a:lnTo>
                  <a:lnTo>
                    <a:pt x="266" y="479"/>
                  </a:lnTo>
                  <a:lnTo>
                    <a:pt x="287" y="484"/>
                  </a:lnTo>
                  <a:lnTo>
                    <a:pt x="308" y="488"/>
                  </a:lnTo>
                  <a:lnTo>
                    <a:pt x="330" y="492"/>
                  </a:lnTo>
                  <a:lnTo>
                    <a:pt x="351" y="497"/>
                  </a:lnTo>
                  <a:lnTo>
                    <a:pt x="375" y="498"/>
                  </a:lnTo>
                  <a:lnTo>
                    <a:pt x="398" y="501"/>
                  </a:lnTo>
                  <a:lnTo>
                    <a:pt x="422" y="503"/>
                  </a:lnTo>
                  <a:lnTo>
                    <a:pt x="446" y="503"/>
                  </a:lnTo>
                  <a:lnTo>
                    <a:pt x="470" y="505"/>
                  </a:lnTo>
                  <a:lnTo>
                    <a:pt x="494" y="503"/>
                  </a:lnTo>
                  <a:lnTo>
                    <a:pt x="518" y="503"/>
                  </a:lnTo>
                  <a:lnTo>
                    <a:pt x="541" y="501"/>
                  </a:lnTo>
                  <a:lnTo>
                    <a:pt x="565" y="498"/>
                  </a:lnTo>
                  <a:lnTo>
                    <a:pt x="587" y="497"/>
                  </a:lnTo>
                  <a:lnTo>
                    <a:pt x="610" y="492"/>
                  </a:lnTo>
                  <a:lnTo>
                    <a:pt x="631" y="488"/>
                  </a:lnTo>
                  <a:lnTo>
                    <a:pt x="653" y="484"/>
                  </a:lnTo>
                  <a:lnTo>
                    <a:pt x="674" y="479"/>
                  </a:lnTo>
                  <a:lnTo>
                    <a:pt x="693" y="474"/>
                  </a:lnTo>
                  <a:lnTo>
                    <a:pt x="712" y="468"/>
                  </a:lnTo>
                  <a:lnTo>
                    <a:pt x="732" y="461"/>
                  </a:lnTo>
                  <a:lnTo>
                    <a:pt x="751" y="453"/>
                  </a:lnTo>
                  <a:lnTo>
                    <a:pt x="769" y="447"/>
                  </a:lnTo>
                  <a:lnTo>
                    <a:pt x="785" y="439"/>
                  </a:lnTo>
                  <a:lnTo>
                    <a:pt x="802" y="431"/>
                  </a:lnTo>
                  <a:lnTo>
                    <a:pt x="817" y="421"/>
                  </a:lnTo>
                  <a:lnTo>
                    <a:pt x="833" y="411"/>
                  </a:lnTo>
                  <a:lnTo>
                    <a:pt x="846" y="403"/>
                  </a:lnTo>
                  <a:lnTo>
                    <a:pt x="858" y="392"/>
                  </a:lnTo>
                  <a:lnTo>
                    <a:pt x="871" y="382"/>
                  </a:lnTo>
                  <a:lnTo>
                    <a:pt x="883" y="371"/>
                  </a:lnTo>
                  <a:lnTo>
                    <a:pt x="894" y="362"/>
                  </a:lnTo>
                  <a:lnTo>
                    <a:pt x="902" y="350"/>
                  </a:lnTo>
                  <a:lnTo>
                    <a:pt x="911" y="339"/>
                  </a:lnTo>
                  <a:lnTo>
                    <a:pt x="918" y="326"/>
                  </a:lnTo>
                  <a:lnTo>
                    <a:pt x="924" y="315"/>
                  </a:lnTo>
                  <a:lnTo>
                    <a:pt x="929" y="302"/>
                  </a:lnTo>
                  <a:lnTo>
                    <a:pt x="934" y="291"/>
                  </a:lnTo>
                  <a:lnTo>
                    <a:pt x="937" y="278"/>
                  </a:lnTo>
                  <a:lnTo>
                    <a:pt x="939" y="265"/>
                  </a:lnTo>
                  <a:lnTo>
                    <a:pt x="939" y="252"/>
                  </a:lnTo>
                  <a:lnTo>
                    <a:pt x="939" y="239"/>
                  </a:lnTo>
                  <a:lnTo>
                    <a:pt x="937" y="227"/>
                  </a:lnTo>
                  <a:lnTo>
                    <a:pt x="934" y="214"/>
                  </a:lnTo>
                  <a:lnTo>
                    <a:pt x="929" y="201"/>
                  </a:lnTo>
                  <a:lnTo>
                    <a:pt x="924" y="190"/>
                  </a:lnTo>
                  <a:lnTo>
                    <a:pt x="918" y="177"/>
                  </a:lnTo>
                  <a:lnTo>
                    <a:pt x="911" y="166"/>
                  </a:lnTo>
                  <a:lnTo>
                    <a:pt x="902" y="154"/>
                  </a:lnTo>
                  <a:lnTo>
                    <a:pt x="894" y="143"/>
                  </a:lnTo>
                  <a:lnTo>
                    <a:pt x="883" y="132"/>
                  </a:lnTo>
                  <a:lnTo>
                    <a:pt x="871" y="121"/>
                  </a:lnTo>
                  <a:lnTo>
                    <a:pt x="858" y="111"/>
                  </a:lnTo>
                  <a:lnTo>
                    <a:pt x="846" y="101"/>
                  </a:lnTo>
                  <a:lnTo>
                    <a:pt x="833" y="92"/>
                  </a:lnTo>
                  <a:lnTo>
                    <a:pt x="817" y="82"/>
                  </a:lnTo>
                  <a:lnTo>
                    <a:pt x="802" y="74"/>
                  </a:lnTo>
                  <a:lnTo>
                    <a:pt x="785" y="66"/>
                  </a:lnTo>
                  <a:lnTo>
                    <a:pt x="769" y="58"/>
                  </a:lnTo>
                  <a:lnTo>
                    <a:pt x="751" y="50"/>
                  </a:lnTo>
                  <a:lnTo>
                    <a:pt x="732" y="43"/>
                  </a:lnTo>
                  <a:lnTo>
                    <a:pt x="712" y="37"/>
                  </a:lnTo>
                  <a:lnTo>
                    <a:pt x="693" y="31"/>
                  </a:lnTo>
                  <a:lnTo>
                    <a:pt x="674" y="24"/>
                  </a:lnTo>
                  <a:lnTo>
                    <a:pt x="653" y="19"/>
                  </a:lnTo>
                  <a:lnTo>
                    <a:pt x="631" y="15"/>
                  </a:lnTo>
                  <a:lnTo>
                    <a:pt x="610" y="11"/>
                  </a:lnTo>
                  <a:lnTo>
                    <a:pt x="587" y="8"/>
                  </a:lnTo>
                  <a:lnTo>
                    <a:pt x="565" y="5"/>
                  </a:lnTo>
                  <a:lnTo>
                    <a:pt x="541" y="3"/>
                  </a:lnTo>
                  <a:lnTo>
                    <a:pt x="518" y="2"/>
                  </a:lnTo>
                  <a:lnTo>
                    <a:pt x="494" y="0"/>
                  </a:lnTo>
                  <a:lnTo>
                    <a:pt x="470" y="0"/>
                  </a:lnTo>
                </a:path>
              </a:pathLst>
            </a:custGeom>
            <a:solidFill>
              <a:schemeClr val="bg1"/>
            </a:solidFill>
            <a:ln w="7938">
              <a:solidFill>
                <a:srgbClr val="4F177F"/>
              </a:solidFill>
              <a:round/>
              <a:headEnd/>
              <a:tailEnd/>
            </a:ln>
          </p:spPr>
          <p:txBody>
            <a:bodyPr/>
            <a:lstStyle/>
            <a:p>
              <a:endParaRPr lang="en-US"/>
            </a:p>
          </p:txBody>
        </p:sp>
        <p:sp>
          <p:nvSpPr>
            <p:cNvPr id="297116" name="Rectangle 156"/>
            <p:cNvSpPr>
              <a:spLocks noChangeArrowheads="1"/>
            </p:cNvSpPr>
            <p:nvPr/>
          </p:nvSpPr>
          <p:spPr bwMode="auto">
            <a:xfrm>
              <a:off x="709" y="1797"/>
              <a:ext cx="229"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AGCF</a:t>
              </a:r>
              <a:endParaRPr lang="en-GB" sz="1800">
                <a:latin typeface="Calibri" pitchFamily="34" charset="0"/>
              </a:endParaRPr>
            </a:p>
          </p:txBody>
        </p:sp>
        <p:sp>
          <p:nvSpPr>
            <p:cNvPr id="297117" name="Line 157"/>
            <p:cNvSpPr>
              <a:spLocks noChangeShapeType="1"/>
            </p:cNvSpPr>
            <p:nvPr/>
          </p:nvSpPr>
          <p:spPr bwMode="auto">
            <a:xfrm flipV="1">
              <a:off x="882" y="1979"/>
              <a:ext cx="0" cy="1315"/>
            </a:xfrm>
            <a:prstGeom prst="line">
              <a:avLst/>
            </a:prstGeom>
            <a:noFill/>
            <a:ln w="9525">
              <a:solidFill>
                <a:srgbClr val="4F177F"/>
              </a:solidFill>
              <a:round/>
              <a:headEnd/>
              <a:tailEnd/>
            </a:ln>
          </p:spPr>
          <p:txBody>
            <a:bodyPr/>
            <a:lstStyle/>
            <a:p>
              <a:endParaRPr lang="en-US"/>
            </a:p>
          </p:txBody>
        </p:sp>
        <p:sp>
          <p:nvSpPr>
            <p:cNvPr id="297118" name="Line 158"/>
            <p:cNvSpPr>
              <a:spLocks noChangeShapeType="1"/>
            </p:cNvSpPr>
            <p:nvPr/>
          </p:nvSpPr>
          <p:spPr bwMode="auto">
            <a:xfrm>
              <a:off x="1079" y="1857"/>
              <a:ext cx="326" cy="1"/>
            </a:xfrm>
            <a:prstGeom prst="line">
              <a:avLst/>
            </a:prstGeom>
            <a:noFill/>
            <a:ln w="9525">
              <a:solidFill>
                <a:srgbClr val="4F177F"/>
              </a:solidFill>
              <a:round/>
              <a:headEnd/>
              <a:tailEnd/>
            </a:ln>
          </p:spPr>
          <p:txBody>
            <a:bodyPr/>
            <a:lstStyle/>
            <a:p>
              <a:endParaRPr lang="en-US"/>
            </a:p>
          </p:txBody>
        </p:sp>
        <p:sp>
          <p:nvSpPr>
            <p:cNvPr id="297119" name="Rectangle 159"/>
            <p:cNvSpPr>
              <a:spLocks noChangeArrowheads="1"/>
            </p:cNvSpPr>
            <p:nvPr/>
          </p:nvSpPr>
          <p:spPr bwMode="auto">
            <a:xfrm>
              <a:off x="1446" y="2251"/>
              <a:ext cx="89"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e2</a:t>
              </a:r>
              <a:endParaRPr lang="en-GB" sz="1800">
                <a:latin typeface="Calibri" pitchFamily="34" charset="0"/>
              </a:endParaRPr>
            </a:p>
          </p:txBody>
        </p:sp>
        <p:sp>
          <p:nvSpPr>
            <p:cNvPr id="297120" name="Rectangle 160"/>
            <p:cNvSpPr>
              <a:spLocks noChangeArrowheads="1"/>
            </p:cNvSpPr>
            <p:nvPr/>
          </p:nvSpPr>
          <p:spPr bwMode="auto">
            <a:xfrm>
              <a:off x="752" y="2518"/>
              <a:ext cx="98"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P1</a:t>
              </a:r>
              <a:endParaRPr lang="en-GB" sz="1800">
                <a:latin typeface="Calibri" pitchFamily="34" charset="0"/>
              </a:endParaRPr>
            </a:p>
          </p:txBody>
        </p:sp>
        <p:sp>
          <p:nvSpPr>
            <p:cNvPr id="297121" name="Rectangle 161"/>
            <p:cNvSpPr>
              <a:spLocks noChangeArrowheads="1"/>
            </p:cNvSpPr>
            <p:nvPr/>
          </p:nvSpPr>
          <p:spPr bwMode="auto">
            <a:xfrm>
              <a:off x="1662" y="1842"/>
              <a:ext cx="98"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P2</a:t>
              </a:r>
              <a:endParaRPr lang="en-GB" sz="1800">
                <a:latin typeface="Calibri" pitchFamily="34" charset="0"/>
              </a:endParaRPr>
            </a:p>
          </p:txBody>
        </p:sp>
        <p:sp>
          <p:nvSpPr>
            <p:cNvPr id="297122" name="Line 162"/>
            <p:cNvSpPr>
              <a:spLocks noChangeShapeType="1"/>
            </p:cNvSpPr>
            <p:nvPr/>
          </p:nvSpPr>
          <p:spPr bwMode="auto">
            <a:xfrm flipV="1">
              <a:off x="3611" y="935"/>
              <a:ext cx="390" cy="0"/>
            </a:xfrm>
            <a:prstGeom prst="line">
              <a:avLst/>
            </a:prstGeom>
            <a:noFill/>
            <a:ln w="9525">
              <a:solidFill>
                <a:srgbClr val="4F177F"/>
              </a:solidFill>
              <a:round/>
              <a:headEnd/>
              <a:tailEnd/>
            </a:ln>
          </p:spPr>
          <p:txBody>
            <a:bodyPr/>
            <a:lstStyle/>
            <a:p>
              <a:endParaRPr lang="en-US"/>
            </a:p>
          </p:txBody>
        </p:sp>
        <p:sp>
          <p:nvSpPr>
            <p:cNvPr id="297123" name="Rectangle 163"/>
            <p:cNvSpPr>
              <a:spLocks noChangeArrowheads="1"/>
            </p:cNvSpPr>
            <p:nvPr/>
          </p:nvSpPr>
          <p:spPr bwMode="auto">
            <a:xfrm>
              <a:off x="4038" y="1318"/>
              <a:ext cx="98"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P3</a:t>
              </a:r>
              <a:endParaRPr lang="en-GB" sz="1800">
                <a:latin typeface="Calibri" pitchFamily="34" charset="0"/>
              </a:endParaRPr>
            </a:p>
          </p:txBody>
        </p:sp>
        <p:sp>
          <p:nvSpPr>
            <p:cNvPr id="297124" name="Line 164"/>
            <p:cNvSpPr>
              <a:spLocks noChangeShapeType="1"/>
            </p:cNvSpPr>
            <p:nvPr/>
          </p:nvSpPr>
          <p:spPr bwMode="auto">
            <a:xfrm flipH="1" flipV="1">
              <a:off x="623" y="3975"/>
              <a:ext cx="476" cy="0"/>
            </a:xfrm>
            <a:prstGeom prst="line">
              <a:avLst/>
            </a:prstGeom>
            <a:noFill/>
            <a:ln w="9525">
              <a:solidFill>
                <a:schemeClr val="tx1"/>
              </a:solidFill>
              <a:round/>
              <a:headEnd/>
              <a:tailEnd/>
            </a:ln>
          </p:spPr>
          <p:txBody>
            <a:bodyPr/>
            <a:lstStyle/>
            <a:p>
              <a:endParaRPr lang="en-US"/>
            </a:p>
          </p:txBody>
        </p:sp>
        <p:sp>
          <p:nvSpPr>
            <p:cNvPr id="297125" name="Line 165"/>
            <p:cNvSpPr>
              <a:spLocks noChangeShapeType="1"/>
            </p:cNvSpPr>
            <p:nvPr/>
          </p:nvSpPr>
          <p:spPr bwMode="auto">
            <a:xfrm>
              <a:off x="839" y="2568"/>
              <a:ext cx="86" cy="0"/>
            </a:xfrm>
            <a:prstGeom prst="line">
              <a:avLst/>
            </a:prstGeom>
            <a:noFill/>
            <a:ln w="9525">
              <a:solidFill>
                <a:schemeClr val="tx1"/>
              </a:solidFill>
              <a:round/>
              <a:headEnd/>
              <a:tailEnd/>
            </a:ln>
          </p:spPr>
          <p:txBody>
            <a:bodyPr/>
            <a:lstStyle/>
            <a:p>
              <a:endParaRPr lang="en-US"/>
            </a:p>
          </p:txBody>
        </p:sp>
        <p:sp>
          <p:nvSpPr>
            <p:cNvPr id="297126" name="Rectangle 166"/>
            <p:cNvSpPr>
              <a:spLocks noChangeArrowheads="1"/>
            </p:cNvSpPr>
            <p:nvPr/>
          </p:nvSpPr>
          <p:spPr bwMode="auto">
            <a:xfrm>
              <a:off x="450" y="3703"/>
              <a:ext cx="219" cy="121"/>
            </a:xfrm>
            <a:prstGeom prst="rect">
              <a:avLst/>
            </a:prstGeom>
            <a:noFill/>
            <a:ln w="9525">
              <a:solidFill>
                <a:schemeClr val="tx1"/>
              </a:solidFill>
              <a:miter lim="800000"/>
              <a:headEnd/>
              <a:tailEnd/>
            </a:ln>
          </p:spPr>
          <p:txBody>
            <a:bodyPr lIns="0" tIns="0" rIns="0" bIns="0">
              <a:spAutoFit/>
            </a:bodyPr>
            <a:lstStyle/>
            <a:p>
              <a:pPr algn="ctr"/>
              <a:r>
                <a:rPr lang="en-GB" sz="1200">
                  <a:solidFill>
                    <a:srgbClr val="4F177F"/>
                  </a:solidFill>
                  <a:latin typeface="Calibri" pitchFamily="34" charset="0"/>
                </a:rPr>
                <a:t>UE</a:t>
              </a:r>
              <a:endParaRPr lang="en-GB" sz="1800">
                <a:latin typeface="Calibri" pitchFamily="34" charset="0"/>
              </a:endParaRPr>
            </a:p>
          </p:txBody>
        </p:sp>
        <p:sp>
          <p:nvSpPr>
            <p:cNvPr id="297127" name="Freeform 167"/>
            <p:cNvSpPr>
              <a:spLocks/>
            </p:cNvSpPr>
            <p:nvPr/>
          </p:nvSpPr>
          <p:spPr bwMode="auto">
            <a:xfrm>
              <a:off x="189" y="3871"/>
              <a:ext cx="199" cy="149"/>
            </a:xfrm>
            <a:custGeom>
              <a:avLst/>
              <a:gdLst>
                <a:gd name="T0" fmla="*/ 43 w 416"/>
                <a:gd name="T1" fmla="*/ 18 h 299"/>
                <a:gd name="T2" fmla="*/ 38 w 416"/>
                <a:gd name="T3" fmla="*/ 15 h 299"/>
                <a:gd name="T4" fmla="*/ 34 w 416"/>
                <a:gd name="T5" fmla="*/ 14 h 299"/>
                <a:gd name="T6" fmla="*/ 31 w 416"/>
                <a:gd name="T7" fmla="*/ 15 h 299"/>
                <a:gd name="T8" fmla="*/ 30 w 416"/>
                <a:gd name="T9" fmla="*/ 18 h 299"/>
                <a:gd name="T10" fmla="*/ 29 w 416"/>
                <a:gd name="T11" fmla="*/ 21 h 299"/>
                <a:gd name="T12" fmla="*/ 26 w 416"/>
                <a:gd name="T13" fmla="*/ 24 h 299"/>
                <a:gd name="T14" fmla="*/ 24 w 416"/>
                <a:gd name="T15" fmla="*/ 27 h 299"/>
                <a:gd name="T16" fmla="*/ 20 w 416"/>
                <a:gd name="T17" fmla="*/ 27 h 299"/>
                <a:gd name="T18" fmla="*/ 13 w 416"/>
                <a:gd name="T19" fmla="*/ 23 h 299"/>
                <a:gd name="T20" fmla="*/ 6 w 416"/>
                <a:gd name="T21" fmla="*/ 20 h 299"/>
                <a:gd name="T22" fmla="*/ 1 w 416"/>
                <a:gd name="T23" fmla="*/ 17 h 299"/>
                <a:gd name="T24" fmla="*/ 1 w 416"/>
                <a:gd name="T25" fmla="*/ 14 h 299"/>
                <a:gd name="T26" fmla="*/ 5 w 416"/>
                <a:gd name="T27" fmla="*/ 9 h 299"/>
                <a:gd name="T28" fmla="*/ 11 w 416"/>
                <a:gd name="T29" fmla="*/ 4 h 299"/>
                <a:gd name="T30" fmla="*/ 17 w 416"/>
                <a:gd name="T31" fmla="*/ 0 h 299"/>
                <a:gd name="T32" fmla="*/ 22 w 416"/>
                <a:gd name="T33" fmla="*/ 0 h 299"/>
                <a:gd name="T34" fmla="*/ 26 w 416"/>
                <a:gd name="T35" fmla="*/ 0 h 299"/>
                <a:gd name="T36" fmla="*/ 30 w 416"/>
                <a:gd name="T37" fmla="*/ 0 h 299"/>
                <a:gd name="T38" fmla="*/ 35 w 416"/>
                <a:gd name="T39" fmla="*/ 1 h 299"/>
                <a:gd name="T40" fmla="*/ 40 w 416"/>
                <a:gd name="T41" fmla="*/ 2 h 299"/>
                <a:gd name="T42" fmla="*/ 45 w 416"/>
                <a:gd name="T43" fmla="*/ 4 h 299"/>
                <a:gd name="T44" fmla="*/ 50 w 416"/>
                <a:gd name="T45" fmla="*/ 5 h 299"/>
                <a:gd name="T46" fmla="*/ 55 w 416"/>
                <a:gd name="T47" fmla="*/ 7 h 299"/>
                <a:gd name="T48" fmla="*/ 60 w 416"/>
                <a:gd name="T49" fmla="*/ 9 h 299"/>
                <a:gd name="T50" fmla="*/ 68 w 416"/>
                <a:gd name="T51" fmla="*/ 14 h 299"/>
                <a:gd name="T52" fmla="*/ 75 w 416"/>
                <a:gd name="T53" fmla="*/ 19 h 299"/>
                <a:gd name="T54" fmla="*/ 82 w 416"/>
                <a:gd name="T55" fmla="*/ 26 h 299"/>
                <a:gd name="T56" fmla="*/ 88 w 416"/>
                <a:gd name="T57" fmla="*/ 33 h 299"/>
                <a:gd name="T58" fmla="*/ 91 w 416"/>
                <a:gd name="T59" fmla="*/ 39 h 299"/>
                <a:gd name="T60" fmla="*/ 93 w 416"/>
                <a:gd name="T61" fmla="*/ 45 h 299"/>
                <a:gd name="T62" fmla="*/ 95 w 416"/>
                <a:gd name="T63" fmla="*/ 51 h 299"/>
                <a:gd name="T64" fmla="*/ 95 w 416"/>
                <a:gd name="T65" fmla="*/ 56 h 299"/>
                <a:gd name="T66" fmla="*/ 94 w 416"/>
                <a:gd name="T67" fmla="*/ 63 h 299"/>
                <a:gd name="T68" fmla="*/ 91 w 416"/>
                <a:gd name="T69" fmla="*/ 69 h 299"/>
                <a:gd name="T70" fmla="*/ 87 w 416"/>
                <a:gd name="T71" fmla="*/ 73 h 299"/>
                <a:gd name="T72" fmla="*/ 68 w 416"/>
                <a:gd name="T73" fmla="*/ 60 h 299"/>
                <a:gd name="T74" fmla="*/ 69 w 416"/>
                <a:gd name="T75" fmla="*/ 57 h 299"/>
                <a:gd name="T76" fmla="*/ 71 w 416"/>
                <a:gd name="T77" fmla="*/ 54 h 299"/>
                <a:gd name="T78" fmla="*/ 75 w 416"/>
                <a:gd name="T79" fmla="*/ 52 h 299"/>
                <a:gd name="T80" fmla="*/ 79 w 416"/>
                <a:gd name="T81" fmla="*/ 51 h 299"/>
                <a:gd name="T82" fmla="*/ 79 w 416"/>
                <a:gd name="T83" fmla="*/ 49 h 299"/>
                <a:gd name="T84" fmla="*/ 77 w 416"/>
                <a:gd name="T85" fmla="*/ 46 h 299"/>
                <a:gd name="T86" fmla="*/ 75 w 416"/>
                <a:gd name="T87" fmla="*/ 43 h 299"/>
                <a:gd name="T88" fmla="*/ 72 w 416"/>
                <a:gd name="T89" fmla="*/ 40 h 299"/>
                <a:gd name="T90" fmla="*/ 67 w 416"/>
                <a:gd name="T91" fmla="*/ 35 h 299"/>
                <a:gd name="T92" fmla="*/ 60 w 416"/>
                <a:gd name="T93" fmla="*/ 30 h 299"/>
                <a:gd name="T94" fmla="*/ 52 w 416"/>
                <a:gd name="T95" fmla="*/ 24 h 299"/>
                <a:gd name="T96" fmla="*/ 45 w 416"/>
                <a:gd name="T97" fmla="*/ 19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6"/>
                <a:gd name="T148" fmla="*/ 0 h 299"/>
                <a:gd name="T149" fmla="*/ 416 w 416"/>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6" h="299">
                  <a:moveTo>
                    <a:pt x="198" y="79"/>
                  </a:moveTo>
                  <a:lnTo>
                    <a:pt x="188" y="72"/>
                  </a:lnTo>
                  <a:lnTo>
                    <a:pt x="179" y="67"/>
                  </a:lnTo>
                  <a:lnTo>
                    <a:pt x="167" y="63"/>
                  </a:lnTo>
                  <a:lnTo>
                    <a:pt x="158" y="59"/>
                  </a:lnTo>
                  <a:lnTo>
                    <a:pt x="148" y="56"/>
                  </a:lnTo>
                  <a:lnTo>
                    <a:pt x="140" y="56"/>
                  </a:lnTo>
                  <a:lnTo>
                    <a:pt x="135" y="61"/>
                  </a:lnTo>
                  <a:lnTo>
                    <a:pt x="134" y="67"/>
                  </a:lnTo>
                  <a:lnTo>
                    <a:pt x="132" y="74"/>
                  </a:lnTo>
                  <a:lnTo>
                    <a:pt x="129" y="80"/>
                  </a:lnTo>
                  <a:lnTo>
                    <a:pt x="126" y="87"/>
                  </a:lnTo>
                  <a:lnTo>
                    <a:pt x="122" y="91"/>
                  </a:lnTo>
                  <a:lnTo>
                    <a:pt x="116" y="98"/>
                  </a:lnTo>
                  <a:lnTo>
                    <a:pt x="111" y="103"/>
                  </a:lnTo>
                  <a:lnTo>
                    <a:pt x="105" y="108"/>
                  </a:lnTo>
                  <a:lnTo>
                    <a:pt x="97" y="112"/>
                  </a:lnTo>
                  <a:lnTo>
                    <a:pt x="87" y="108"/>
                  </a:lnTo>
                  <a:lnTo>
                    <a:pt x="73" y="103"/>
                  </a:lnTo>
                  <a:lnTo>
                    <a:pt x="57" y="95"/>
                  </a:lnTo>
                  <a:lnTo>
                    <a:pt x="41" y="87"/>
                  </a:lnTo>
                  <a:lnTo>
                    <a:pt x="26" y="80"/>
                  </a:lnTo>
                  <a:lnTo>
                    <a:pt x="12" y="72"/>
                  </a:lnTo>
                  <a:lnTo>
                    <a:pt x="4" y="69"/>
                  </a:lnTo>
                  <a:lnTo>
                    <a:pt x="0" y="67"/>
                  </a:lnTo>
                  <a:lnTo>
                    <a:pt x="7" y="58"/>
                  </a:lnTo>
                  <a:lnTo>
                    <a:pt x="15" y="46"/>
                  </a:lnTo>
                  <a:lnTo>
                    <a:pt x="24" y="37"/>
                  </a:lnTo>
                  <a:lnTo>
                    <a:pt x="36" y="26"/>
                  </a:lnTo>
                  <a:lnTo>
                    <a:pt x="47" y="16"/>
                  </a:lnTo>
                  <a:lnTo>
                    <a:pt x="60" y="8"/>
                  </a:lnTo>
                  <a:lnTo>
                    <a:pt x="74" y="3"/>
                  </a:lnTo>
                  <a:lnTo>
                    <a:pt x="89" y="0"/>
                  </a:lnTo>
                  <a:lnTo>
                    <a:pt x="95" y="0"/>
                  </a:lnTo>
                  <a:lnTo>
                    <a:pt x="103" y="0"/>
                  </a:lnTo>
                  <a:lnTo>
                    <a:pt x="113" y="1"/>
                  </a:lnTo>
                  <a:lnTo>
                    <a:pt x="122" y="1"/>
                  </a:lnTo>
                  <a:lnTo>
                    <a:pt x="132" y="3"/>
                  </a:lnTo>
                  <a:lnTo>
                    <a:pt x="143" y="5"/>
                  </a:lnTo>
                  <a:lnTo>
                    <a:pt x="153" y="6"/>
                  </a:lnTo>
                  <a:lnTo>
                    <a:pt x="164" y="8"/>
                  </a:lnTo>
                  <a:lnTo>
                    <a:pt x="175" y="11"/>
                  </a:lnTo>
                  <a:lnTo>
                    <a:pt x="187" y="13"/>
                  </a:lnTo>
                  <a:lnTo>
                    <a:pt x="198" y="16"/>
                  </a:lnTo>
                  <a:lnTo>
                    <a:pt x="207" y="19"/>
                  </a:lnTo>
                  <a:lnTo>
                    <a:pt x="219" y="22"/>
                  </a:lnTo>
                  <a:lnTo>
                    <a:pt x="228" y="26"/>
                  </a:lnTo>
                  <a:lnTo>
                    <a:pt x="240" y="29"/>
                  </a:lnTo>
                  <a:lnTo>
                    <a:pt x="249" y="32"/>
                  </a:lnTo>
                  <a:lnTo>
                    <a:pt x="264" y="38"/>
                  </a:lnTo>
                  <a:lnTo>
                    <a:pt x="280" y="48"/>
                  </a:lnTo>
                  <a:lnTo>
                    <a:pt x="296" y="56"/>
                  </a:lnTo>
                  <a:lnTo>
                    <a:pt x="312" y="67"/>
                  </a:lnTo>
                  <a:lnTo>
                    <a:pt x="328" y="79"/>
                  </a:lnTo>
                  <a:lnTo>
                    <a:pt x="344" y="91"/>
                  </a:lnTo>
                  <a:lnTo>
                    <a:pt x="358" y="106"/>
                  </a:lnTo>
                  <a:lnTo>
                    <a:pt x="374" y="122"/>
                  </a:lnTo>
                  <a:lnTo>
                    <a:pt x="382" y="133"/>
                  </a:lnTo>
                  <a:lnTo>
                    <a:pt x="390" y="146"/>
                  </a:lnTo>
                  <a:lnTo>
                    <a:pt x="397" y="159"/>
                  </a:lnTo>
                  <a:lnTo>
                    <a:pt x="403" y="170"/>
                  </a:lnTo>
                  <a:lnTo>
                    <a:pt x="408" y="183"/>
                  </a:lnTo>
                  <a:lnTo>
                    <a:pt x="411" y="194"/>
                  </a:lnTo>
                  <a:lnTo>
                    <a:pt x="414" y="204"/>
                  </a:lnTo>
                  <a:lnTo>
                    <a:pt x="416" y="212"/>
                  </a:lnTo>
                  <a:lnTo>
                    <a:pt x="416" y="226"/>
                  </a:lnTo>
                  <a:lnTo>
                    <a:pt x="413" y="241"/>
                  </a:lnTo>
                  <a:lnTo>
                    <a:pt x="410" y="254"/>
                  </a:lnTo>
                  <a:lnTo>
                    <a:pt x="405" y="267"/>
                  </a:lnTo>
                  <a:lnTo>
                    <a:pt x="397" y="278"/>
                  </a:lnTo>
                  <a:lnTo>
                    <a:pt x="389" y="287"/>
                  </a:lnTo>
                  <a:lnTo>
                    <a:pt x="378" y="294"/>
                  </a:lnTo>
                  <a:lnTo>
                    <a:pt x="366" y="299"/>
                  </a:lnTo>
                  <a:lnTo>
                    <a:pt x="296" y="242"/>
                  </a:lnTo>
                  <a:lnTo>
                    <a:pt x="297" y="234"/>
                  </a:lnTo>
                  <a:lnTo>
                    <a:pt x="302" y="230"/>
                  </a:lnTo>
                  <a:lnTo>
                    <a:pt x="305" y="223"/>
                  </a:lnTo>
                  <a:lnTo>
                    <a:pt x="312" y="218"/>
                  </a:lnTo>
                  <a:lnTo>
                    <a:pt x="318" y="215"/>
                  </a:lnTo>
                  <a:lnTo>
                    <a:pt x="326" y="210"/>
                  </a:lnTo>
                  <a:lnTo>
                    <a:pt x="334" y="207"/>
                  </a:lnTo>
                  <a:lnTo>
                    <a:pt x="344" y="206"/>
                  </a:lnTo>
                  <a:lnTo>
                    <a:pt x="345" y="202"/>
                  </a:lnTo>
                  <a:lnTo>
                    <a:pt x="345" y="196"/>
                  </a:lnTo>
                  <a:lnTo>
                    <a:pt x="341" y="191"/>
                  </a:lnTo>
                  <a:lnTo>
                    <a:pt x="337" y="185"/>
                  </a:lnTo>
                  <a:lnTo>
                    <a:pt x="331" y="178"/>
                  </a:lnTo>
                  <a:lnTo>
                    <a:pt x="326" y="172"/>
                  </a:lnTo>
                  <a:lnTo>
                    <a:pt x="320" y="165"/>
                  </a:lnTo>
                  <a:lnTo>
                    <a:pt x="315" y="162"/>
                  </a:lnTo>
                  <a:lnTo>
                    <a:pt x="305" y="154"/>
                  </a:lnTo>
                  <a:lnTo>
                    <a:pt x="293" y="143"/>
                  </a:lnTo>
                  <a:lnTo>
                    <a:pt x="278" y="132"/>
                  </a:lnTo>
                  <a:lnTo>
                    <a:pt x="262" y="120"/>
                  </a:lnTo>
                  <a:lnTo>
                    <a:pt x="244" y="108"/>
                  </a:lnTo>
                  <a:lnTo>
                    <a:pt x="228" y="96"/>
                  </a:lnTo>
                  <a:lnTo>
                    <a:pt x="211" y="87"/>
                  </a:lnTo>
                  <a:lnTo>
                    <a:pt x="198" y="79"/>
                  </a:lnTo>
                  <a:close/>
                </a:path>
              </a:pathLst>
            </a:custGeom>
            <a:solidFill>
              <a:srgbClr val="000000"/>
            </a:solidFill>
            <a:ln w="9525">
              <a:noFill/>
              <a:round/>
              <a:headEnd/>
              <a:tailEnd/>
            </a:ln>
          </p:spPr>
          <p:txBody>
            <a:bodyPr/>
            <a:lstStyle/>
            <a:p>
              <a:endParaRPr lang="en-US"/>
            </a:p>
          </p:txBody>
        </p:sp>
        <p:sp>
          <p:nvSpPr>
            <p:cNvPr id="297128" name="Line 168"/>
            <p:cNvSpPr>
              <a:spLocks noChangeShapeType="1"/>
            </p:cNvSpPr>
            <p:nvPr/>
          </p:nvSpPr>
          <p:spPr bwMode="auto">
            <a:xfrm flipH="1" flipV="1">
              <a:off x="665" y="3748"/>
              <a:ext cx="434" cy="0"/>
            </a:xfrm>
            <a:prstGeom prst="line">
              <a:avLst/>
            </a:prstGeom>
            <a:noFill/>
            <a:ln w="9525">
              <a:solidFill>
                <a:schemeClr val="tx1"/>
              </a:solidFill>
              <a:round/>
              <a:headEnd/>
              <a:tailEnd/>
            </a:ln>
          </p:spPr>
          <p:txBody>
            <a:bodyPr/>
            <a:lstStyle/>
            <a:p>
              <a:endParaRPr lang="en-US"/>
            </a:p>
          </p:txBody>
        </p:sp>
        <p:sp>
          <p:nvSpPr>
            <p:cNvPr id="297129" name="Line 169"/>
            <p:cNvSpPr>
              <a:spLocks noChangeShapeType="1"/>
            </p:cNvSpPr>
            <p:nvPr/>
          </p:nvSpPr>
          <p:spPr bwMode="auto">
            <a:xfrm>
              <a:off x="665" y="3793"/>
              <a:ext cx="694" cy="0"/>
            </a:xfrm>
            <a:prstGeom prst="line">
              <a:avLst/>
            </a:prstGeom>
            <a:noFill/>
            <a:ln w="57150" cmpd="thickThin">
              <a:solidFill>
                <a:srgbClr val="4F177F"/>
              </a:solidFill>
              <a:round/>
              <a:headEnd/>
              <a:tailEnd/>
            </a:ln>
          </p:spPr>
          <p:txBody>
            <a:bodyPr/>
            <a:lstStyle/>
            <a:p>
              <a:endParaRPr lang="en-US"/>
            </a:p>
          </p:txBody>
        </p:sp>
        <p:sp>
          <p:nvSpPr>
            <p:cNvPr id="297130" name="Rectangle 170"/>
            <p:cNvSpPr>
              <a:spLocks noChangeArrowheads="1"/>
            </p:cNvSpPr>
            <p:nvPr/>
          </p:nvSpPr>
          <p:spPr bwMode="auto">
            <a:xfrm>
              <a:off x="450" y="3930"/>
              <a:ext cx="190" cy="160"/>
            </a:xfrm>
            <a:prstGeom prst="rect">
              <a:avLst/>
            </a:prstGeom>
            <a:solidFill>
              <a:schemeClr val="bg1"/>
            </a:solidFill>
            <a:ln w="7938">
              <a:solidFill>
                <a:srgbClr val="4F177F"/>
              </a:solidFill>
              <a:miter lim="800000"/>
              <a:headEnd/>
              <a:tailEnd/>
            </a:ln>
          </p:spPr>
          <p:txBody>
            <a:bodyPr/>
            <a:lstStyle/>
            <a:p>
              <a:endParaRPr lang="en-US" sz="1800">
                <a:latin typeface="Calibri" pitchFamily="34" charset="0"/>
              </a:endParaRPr>
            </a:p>
          </p:txBody>
        </p:sp>
        <p:sp>
          <p:nvSpPr>
            <p:cNvPr id="297131" name="Rectangle 171"/>
            <p:cNvSpPr>
              <a:spLocks noChangeArrowheads="1"/>
            </p:cNvSpPr>
            <p:nvPr/>
          </p:nvSpPr>
          <p:spPr bwMode="auto">
            <a:xfrm>
              <a:off x="450" y="3975"/>
              <a:ext cx="145"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Calibri" pitchFamily="34" charset="0"/>
                </a:rPr>
                <a:t>CNG</a:t>
              </a:r>
              <a:endParaRPr lang="en-GB" sz="1600">
                <a:latin typeface="Calibri" pitchFamily="34" charset="0"/>
              </a:endParaRPr>
            </a:p>
          </p:txBody>
        </p:sp>
        <p:sp>
          <p:nvSpPr>
            <p:cNvPr id="297132" name="Rectangle 172"/>
            <p:cNvSpPr>
              <a:spLocks noChangeArrowheads="1"/>
            </p:cNvSpPr>
            <p:nvPr/>
          </p:nvSpPr>
          <p:spPr bwMode="auto">
            <a:xfrm>
              <a:off x="709" y="3289"/>
              <a:ext cx="244" cy="141"/>
            </a:xfrm>
            <a:prstGeom prst="rect">
              <a:avLst/>
            </a:prstGeom>
            <a:solidFill>
              <a:schemeClr val="bg1"/>
            </a:solidFill>
            <a:ln w="7938">
              <a:solidFill>
                <a:srgbClr val="4F177F"/>
              </a:solidFill>
              <a:miter lim="800000"/>
              <a:headEnd/>
              <a:tailEnd/>
            </a:ln>
          </p:spPr>
          <p:txBody>
            <a:bodyPr/>
            <a:lstStyle/>
            <a:p>
              <a:endParaRPr lang="en-US" sz="1800">
                <a:latin typeface="Calibri" pitchFamily="34" charset="0"/>
              </a:endParaRPr>
            </a:p>
          </p:txBody>
        </p:sp>
        <p:sp>
          <p:nvSpPr>
            <p:cNvPr id="297133" name="Rectangle 173"/>
            <p:cNvSpPr>
              <a:spLocks noChangeArrowheads="1"/>
            </p:cNvSpPr>
            <p:nvPr/>
          </p:nvSpPr>
          <p:spPr bwMode="auto">
            <a:xfrm>
              <a:off x="752" y="3294"/>
              <a:ext cx="143"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MG</a:t>
              </a:r>
              <a:endParaRPr lang="en-GB" sz="1800">
                <a:latin typeface="Calibri" pitchFamily="34" charset="0"/>
              </a:endParaRPr>
            </a:p>
          </p:txBody>
        </p:sp>
        <p:sp>
          <p:nvSpPr>
            <p:cNvPr id="297134" name="Line 174"/>
            <p:cNvSpPr>
              <a:spLocks noChangeShapeType="1"/>
            </p:cNvSpPr>
            <p:nvPr/>
          </p:nvSpPr>
          <p:spPr bwMode="auto">
            <a:xfrm>
              <a:off x="1056" y="2795"/>
              <a:ext cx="86" cy="0"/>
            </a:xfrm>
            <a:prstGeom prst="line">
              <a:avLst/>
            </a:prstGeom>
            <a:noFill/>
            <a:ln w="9525">
              <a:solidFill>
                <a:schemeClr val="tx1"/>
              </a:solidFill>
              <a:round/>
              <a:headEnd/>
              <a:tailEnd/>
            </a:ln>
          </p:spPr>
          <p:txBody>
            <a:bodyPr/>
            <a:lstStyle/>
            <a:p>
              <a:endParaRPr lang="en-US"/>
            </a:p>
          </p:txBody>
        </p:sp>
        <p:sp>
          <p:nvSpPr>
            <p:cNvPr id="297135" name="Rectangle 175"/>
            <p:cNvSpPr>
              <a:spLocks noChangeArrowheads="1"/>
            </p:cNvSpPr>
            <p:nvPr/>
          </p:nvSpPr>
          <p:spPr bwMode="auto">
            <a:xfrm>
              <a:off x="1449" y="1389"/>
              <a:ext cx="532" cy="375"/>
            </a:xfrm>
            <a:prstGeom prst="rect">
              <a:avLst/>
            </a:prstGeom>
            <a:noFill/>
            <a:ln w="9525">
              <a:noFill/>
              <a:miter lim="800000"/>
              <a:headEnd/>
              <a:tailEnd/>
            </a:ln>
          </p:spPr>
          <p:txBody>
            <a:bodyPr wrap="none" lIns="0" tIns="0" rIns="0" bIns="0">
              <a:spAutoFit/>
            </a:bodyPr>
            <a:lstStyle/>
            <a:p>
              <a:r>
                <a:rPr lang="en-GB" sz="1300" b="1">
                  <a:solidFill>
                    <a:srgbClr val="4F177F"/>
                  </a:solidFill>
                  <a:latin typeface="Bienvenue Demi TT"/>
                </a:rPr>
                <a:t>IMS /</a:t>
              </a:r>
            </a:p>
            <a:p>
              <a:r>
                <a:rPr lang="en-GB" sz="1300" b="1">
                  <a:solidFill>
                    <a:srgbClr val="4F177F"/>
                  </a:solidFill>
                  <a:latin typeface="Bienvenue Demi TT"/>
                </a:rPr>
                <a:t>PSTN </a:t>
              </a:r>
            </a:p>
            <a:p>
              <a:r>
                <a:rPr lang="en-GB" sz="1300" b="1">
                  <a:solidFill>
                    <a:srgbClr val="4F177F"/>
                  </a:solidFill>
                  <a:latin typeface="Bienvenue Demi TT"/>
                </a:rPr>
                <a:t>Simulation</a:t>
              </a:r>
              <a:endParaRPr lang="en-GB" sz="1600" b="1">
                <a:latin typeface="Calibri" pitchFamily="34" charset="0"/>
              </a:endParaRPr>
            </a:p>
          </p:txBody>
        </p:sp>
        <p:sp>
          <p:nvSpPr>
            <p:cNvPr id="297136" name="Line 176"/>
            <p:cNvSpPr>
              <a:spLocks noChangeShapeType="1"/>
            </p:cNvSpPr>
            <p:nvPr/>
          </p:nvSpPr>
          <p:spPr bwMode="auto">
            <a:xfrm>
              <a:off x="969" y="1957"/>
              <a:ext cx="0" cy="475"/>
            </a:xfrm>
            <a:prstGeom prst="line">
              <a:avLst/>
            </a:prstGeom>
            <a:noFill/>
            <a:ln w="9525">
              <a:solidFill>
                <a:schemeClr val="tx1"/>
              </a:solidFill>
              <a:round/>
              <a:headEnd/>
              <a:tailEnd/>
            </a:ln>
          </p:spPr>
          <p:txBody>
            <a:bodyPr/>
            <a:lstStyle/>
            <a:p>
              <a:endParaRPr lang="en-US"/>
            </a:p>
          </p:txBody>
        </p:sp>
        <p:sp>
          <p:nvSpPr>
            <p:cNvPr id="297137" name="Line 177"/>
            <p:cNvSpPr>
              <a:spLocks noChangeShapeType="1"/>
            </p:cNvSpPr>
            <p:nvPr/>
          </p:nvSpPr>
          <p:spPr bwMode="auto">
            <a:xfrm>
              <a:off x="969" y="2432"/>
              <a:ext cx="909" cy="408"/>
            </a:xfrm>
            <a:prstGeom prst="line">
              <a:avLst/>
            </a:prstGeom>
            <a:noFill/>
            <a:ln w="9525">
              <a:solidFill>
                <a:schemeClr val="tx1"/>
              </a:solidFill>
              <a:round/>
              <a:headEnd/>
              <a:tailEnd/>
            </a:ln>
          </p:spPr>
          <p:txBody>
            <a:bodyPr/>
            <a:lstStyle/>
            <a:p>
              <a:endParaRPr lang="en-US"/>
            </a:p>
          </p:txBody>
        </p:sp>
        <p:sp>
          <p:nvSpPr>
            <p:cNvPr id="297138" name="Line 178"/>
            <p:cNvSpPr>
              <a:spLocks noChangeShapeType="1"/>
            </p:cNvSpPr>
            <p:nvPr/>
          </p:nvSpPr>
          <p:spPr bwMode="auto">
            <a:xfrm>
              <a:off x="1532" y="2704"/>
              <a:ext cx="130" cy="0"/>
            </a:xfrm>
            <a:prstGeom prst="line">
              <a:avLst/>
            </a:prstGeom>
            <a:noFill/>
            <a:ln w="9525">
              <a:solidFill>
                <a:schemeClr val="tx1"/>
              </a:solidFill>
              <a:round/>
              <a:headEnd/>
              <a:tailEnd/>
            </a:ln>
          </p:spPr>
          <p:txBody>
            <a:bodyPr/>
            <a:lstStyle/>
            <a:p>
              <a:endParaRPr lang="en-US"/>
            </a:p>
          </p:txBody>
        </p:sp>
        <p:sp>
          <p:nvSpPr>
            <p:cNvPr id="297139" name="Line 179"/>
            <p:cNvSpPr>
              <a:spLocks noChangeShapeType="1"/>
            </p:cNvSpPr>
            <p:nvPr/>
          </p:nvSpPr>
          <p:spPr bwMode="auto">
            <a:xfrm>
              <a:off x="1792" y="2614"/>
              <a:ext cx="130" cy="0"/>
            </a:xfrm>
            <a:prstGeom prst="line">
              <a:avLst/>
            </a:prstGeom>
            <a:noFill/>
            <a:ln w="9525">
              <a:solidFill>
                <a:schemeClr val="tx1"/>
              </a:solidFill>
              <a:round/>
              <a:headEnd/>
              <a:tailEnd/>
            </a:ln>
          </p:spPr>
          <p:txBody>
            <a:bodyPr/>
            <a:lstStyle/>
            <a:p>
              <a:endParaRPr lang="en-US"/>
            </a:p>
          </p:txBody>
        </p:sp>
        <p:sp>
          <p:nvSpPr>
            <p:cNvPr id="297140" name="Rectangle 180"/>
            <p:cNvSpPr>
              <a:spLocks noChangeArrowheads="1"/>
            </p:cNvSpPr>
            <p:nvPr/>
          </p:nvSpPr>
          <p:spPr bwMode="auto">
            <a:xfrm>
              <a:off x="1420" y="2699"/>
              <a:ext cx="10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Gq</a:t>
              </a:r>
              <a:endParaRPr lang="en-GB" sz="1800">
                <a:latin typeface="Calibri" pitchFamily="34" charset="0"/>
              </a:endParaRPr>
            </a:p>
          </p:txBody>
        </p:sp>
        <p:sp>
          <p:nvSpPr>
            <p:cNvPr id="297141" name="Rectangle 181"/>
            <p:cNvSpPr>
              <a:spLocks noChangeArrowheads="1"/>
            </p:cNvSpPr>
            <p:nvPr/>
          </p:nvSpPr>
          <p:spPr bwMode="auto">
            <a:xfrm>
              <a:off x="1518" y="2699"/>
              <a:ext cx="15"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a:t>
              </a:r>
              <a:endParaRPr lang="en-GB" sz="1800">
                <a:latin typeface="Calibri" pitchFamily="34" charset="0"/>
              </a:endParaRPr>
            </a:p>
          </p:txBody>
        </p:sp>
        <p:sp>
          <p:nvSpPr>
            <p:cNvPr id="297142" name="Freeform 182"/>
            <p:cNvSpPr>
              <a:spLocks/>
            </p:cNvSpPr>
            <p:nvPr/>
          </p:nvSpPr>
          <p:spPr bwMode="auto">
            <a:xfrm>
              <a:off x="1707" y="2792"/>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close/>
                </a:path>
              </a:pathLst>
            </a:custGeom>
            <a:solidFill>
              <a:srgbClr val="F8F8F8"/>
            </a:solidFill>
            <a:ln w="9525">
              <a:noFill/>
              <a:round/>
              <a:headEnd/>
              <a:tailEnd/>
            </a:ln>
          </p:spPr>
          <p:txBody>
            <a:bodyPr/>
            <a:lstStyle/>
            <a:p>
              <a:endParaRPr lang="en-US"/>
            </a:p>
          </p:txBody>
        </p:sp>
        <p:sp>
          <p:nvSpPr>
            <p:cNvPr id="297143" name="Freeform 183"/>
            <p:cNvSpPr>
              <a:spLocks/>
            </p:cNvSpPr>
            <p:nvPr/>
          </p:nvSpPr>
          <p:spPr bwMode="auto">
            <a:xfrm>
              <a:off x="1707" y="2792"/>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path>
              </a:pathLst>
            </a:custGeom>
            <a:noFill/>
            <a:ln w="7938">
              <a:solidFill>
                <a:srgbClr val="4F177F"/>
              </a:solidFill>
              <a:round/>
              <a:headEnd/>
              <a:tailEnd/>
            </a:ln>
          </p:spPr>
          <p:txBody>
            <a:bodyPr/>
            <a:lstStyle/>
            <a:p>
              <a:endParaRPr lang="en-US"/>
            </a:p>
          </p:txBody>
        </p:sp>
        <p:sp>
          <p:nvSpPr>
            <p:cNvPr id="297144" name="Text Box 184"/>
            <p:cNvSpPr txBox="1">
              <a:spLocks noChangeArrowheads="1"/>
            </p:cNvSpPr>
            <p:nvPr/>
          </p:nvSpPr>
          <p:spPr bwMode="auto">
            <a:xfrm>
              <a:off x="1675" y="2840"/>
              <a:ext cx="313" cy="173"/>
            </a:xfrm>
            <a:prstGeom prst="rect">
              <a:avLst/>
            </a:prstGeom>
            <a:noFill/>
            <a:ln w="9525">
              <a:noFill/>
              <a:miter lim="800000"/>
              <a:headEnd/>
              <a:tailEnd/>
            </a:ln>
          </p:spPr>
          <p:txBody>
            <a:bodyPr wrap="none">
              <a:spAutoFit/>
            </a:bodyPr>
            <a:lstStyle/>
            <a:p>
              <a:r>
                <a:rPr lang="en-GB" sz="1200">
                  <a:latin typeface="Calibri" pitchFamily="34" charset="0"/>
                </a:rPr>
                <a:t>SPDF</a:t>
              </a:r>
            </a:p>
          </p:txBody>
        </p:sp>
        <p:sp>
          <p:nvSpPr>
            <p:cNvPr id="297145" name="Freeform 185"/>
            <p:cNvSpPr>
              <a:spLocks/>
            </p:cNvSpPr>
            <p:nvPr/>
          </p:nvSpPr>
          <p:spPr bwMode="auto">
            <a:xfrm>
              <a:off x="1404" y="2991"/>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close/>
                </a:path>
              </a:pathLst>
            </a:custGeom>
            <a:solidFill>
              <a:srgbClr val="F8F8F8"/>
            </a:solidFill>
            <a:ln w="9525">
              <a:noFill/>
              <a:round/>
              <a:headEnd/>
              <a:tailEnd/>
            </a:ln>
          </p:spPr>
          <p:txBody>
            <a:bodyPr/>
            <a:lstStyle/>
            <a:p>
              <a:endParaRPr lang="en-US"/>
            </a:p>
          </p:txBody>
        </p:sp>
        <p:sp>
          <p:nvSpPr>
            <p:cNvPr id="297146" name="Freeform 186"/>
            <p:cNvSpPr>
              <a:spLocks/>
            </p:cNvSpPr>
            <p:nvPr/>
          </p:nvSpPr>
          <p:spPr bwMode="auto">
            <a:xfrm>
              <a:off x="1404" y="2991"/>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path>
              </a:pathLst>
            </a:custGeom>
            <a:noFill/>
            <a:ln w="7938">
              <a:solidFill>
                <a:srgbClr val="4F177F"/>
              </a:solidFill>
              <a:round/>
              <a:headEnd/>
              <a:tailEnd/>
            </a:ln>
          </p:spPr>
          <p:txBody>
            <a:bodyPr/>
            <a:lstStyle/>
            <a:p>
              <a:endParaRPr lang="en-US"/>
            </a:p>
          </p:txBody>
        </p:sp>
        <p:sp>
          <p:nvSpPr>
            <p:cNvPr id="297147" name="Text Box 187"/>
            <p:cNvSpPr txBox="1">
              <a:spLocks noChangeArrowheads="1"/>
            </p:cNvSpPr>
            <p:nvPr/>
          </p:nvSpPr>
          <p:spPr bwMode="auto">
            <a:xfrm>
              <a:off x="1359" y="3055"/>
              <a:ext cx="356" cy="154"/>
            </a:xfrm>
            <a:prstGeom prst="rect">
              <a:avLst/>
            </a:prstGeom>
            <a:noFill/>
            <a:ln w="9525">
              <a:noFill/>
              <a:miter lim="800000"/>
              <a:headEnd/>
              <a:tailEnd/>
            </a:ln>
          </p:spPr>
          <p:txBody>
            <a:bodyPr wrap="none">
              <a:spAutoFit/>
            </a:bodyPr>
            <a:lstStyle/>
            <a:p>
              <a:r>
                <a:rPr lang="en-GB" sz="1000">
                  <a:latin typeface="Calibri" pitchFamily="34" charset="0"/>
                </a:rPr>
                <a:t>A-RACF</a:t>
              </a:r>
            </a:p>
          </p:txBody>
        </p:sp>
        <p:sp>
          <p:nvSpPr>
            <p:cNvPr id="297148" name="Line 188"/>
            <p:cNvSpPr>
              <a:spLocks noChangeShapeType="1"/>
            </p:cNvSpPr>
            <p:nvPr/>
          </p:nvSpPr>
          <p:spPr bwMode="auto">
            <a:xfrm flipH="1">
              <a:off x="1662" y="2976"/>
              <a:ext cx="43" cy="46"/>
            </a:xfrm>
            <a:prstGeom prst="line">
              <a:avLst/>
            </a:prstGeom>
            <a:noFill/>
            <a:ln w="9525">
              <a:solidFill>
                <a:schemeClr val="tx1"/>
              </a:solidFill>
              <a:round/>
              <a:headEnd/>
              <a:tailEnd/>
            </a:ln>
          </p:spPr>
          <p:txBody>
            <a:bodyPr/>
            <a:lstStyle/>
            <a:p>
              <a:endParaRPr lang="en-US"/>
            </a:p>
          </p:txBody>
        </p:sp>
        <p:sp>
          <p:nvSpPr>
            <p:cNvPr id="297149" name="Line 189"/>
            <p:cNvSpPr>
              <a:spLocks noChangeShapeType="1"/>
            </p:cNvSpPr>
            <p:nvPr/>
          </p:nvSpPr>
          <p:spPr bwMode="auto">
            <a:xfrm>
              <a:off x="1532" y="3249"/>
              <a:ext cx="0" cy="408"/>
            </a:xfrm>
            <a:prstGeom prst="line">
              <a:avLst/>
            </a:prstGeom>
            <a:noFill/>
            <a:ln w="9525">
              <a:solidFill>
                <a:schemeClr val="tx1"/>
              </a:solidFill>
              <a:round/>
              <a:headEnd/>
              <a:tailEnd/>
            </a:ln>
          </p:spPr>
          <p:txBody>
            <a:bodyPr/>
            <a:lstStyle/>
            <a:p>
              <a:endParaRPr lang="en-US"/>
            </a:p>
          </p:txBody>
        </p:sp>
        <p:sp>
          <p:nvSpPr>
            <p:cNvPr id="297150" name="Rectangle 190"/>
            <p:cNvSpPr>
              <a:spLocks noChangeArrowheads="1"/>
            </p:cNvSpPr>
            <p:nvPr/>
          </p:nvSpPr>
          <p:spPr bwMode="auto">
            <a:xfrm>
              <a:off x="2081" y="2844"/>
              <a:ext cx="514" cy="318"/>
            </a:xfrm>
            <a:prstGeom prst="rect">
              <a:avLst/>
            </a:prstGeom>
            <a:noFill/>
            <a:ln w="9525">
              <a:noFill/>
              <a:miter lim="800000"/>
              <a:headEnd/>
              <a:tailEnd/>
            </a:ln>
          </p:spPr>
          <p:txBody>
            <a:bodyPr wrap="none" lIns="0" tIns="0" rIns="0" bIns="0">
              <a:spAutoFit/>
            </a:bodyPr>
            <a:lstStyle/>
            <a:p>
              <a:r>
                <a:rPr lang="en-GB" sz="1100" b="1">
                  <a:solidFill>
                    <a:srgbClr val="4F177F"/>
                  </a:solidFill>
                  <a:latin typeface="Bienvenue Demi TT"/>
                </a:rPr>
                <a:t>Resource &amp; </a:t>
              </a:r>
            </a:p>
            <a:p>
              <a:r>
                <a:rPr lang="en-GB" sz="1100" b="1">
                  <a:solidFill>
                    <a:srgbClr val="4F177F"/>
                  </a:solidFill>
                  <a:latin typeface="Bienvenue Demi TT"/>
                </a:rPr>
                <a:t>Admission</a:t>
              </a:r>
            </a:p>
            <a:p>
              <a:r>
                <a:rPr lang="en-GB" sz="1100" b="1">
                  <a:solidFill>
                    <a:srgbClr val="4F177F"/>
                  </a:solidFill>
                  <a:latin typeface="Bienvenue Demi TT"/>
                </a:rPr>
                <a:t>Control</a:t>
              </a:r>
              <a:endParaRPr lang="en-GB" sz="1400" b="1">
                <a:latin typeface="Calibri" pitchFamily="34" charset="0"/>
              </a:endParaRPr>
            </a:p>
          </p:txBody>
        </p:sp>
        <p:sp>
          <p:nvSpPr>
            <p:cNvPr id="297151" name="Freeform 191"/>
            <p:cNvSpPr>
              <a:spLocks/>
            </p:cNvSpPr>
            <p:nvPr/>
          </p:nvSpPr>
          <p:spPr bwMode="auto">
            <a:xfrm>
              <a:off x="4406" y="2732"/>
              <a:ext cx="931" cy="499"/>
            </a:xfrm>
            <a:custGeom>
              <a:avLst/>
              <a:gdLst>
                <a:gd name="T0" fmla="*/ 2 w 7354"/>
                <a:gd name="T1" fmla="*/ 0 h 807"/>
                <a:gd name="T2" fmla="*/ 2 w 7354"/>
                <a:gd name="T3" fmla="*/ 2 h 807"/>
                <a:gd name="T4" fmla="*/ 1 w 7354"/>
                <a:gd name="T5" fmla="*/ 6 h 807"/>
                <a:gd name="T6" fmla="*/ 1 w 7354"/>
                <a:gd name="T7" fmla="*/ 12 h 807"/>
                <a:gd name="T8" fmla="*/ 1 w 7354"/>
                <a:gd name="T9" fmla="*/ 19 h 807"/>
                <a:gd name="T10" fmla="*/ 0 w 7354"/>
                <a:gd name="T11" fmla="*/ 27 h 807"/>
                <a:gd name="T12" fmla="*/ 0 w 7354"/>
                <a:gd name="T13" fmla="*/ 36 h 807"/>
                <a:gd name="T14" fmla="*/ 0 w 7354"/>
                <a:gd name="T15" fmla="*/ 46 h 807"/>
                <a:gd name="T16" fmla="*/ 0 w 7354"/>
                <a:gd name="T17" fmla="*/ 257 h 807"/>
                <a:gd name="T18" fmla="*/ 0 w 7354"/>
                <a:gd name="T19" fmla="*/ 267 h 807"/>
                <a:gd name="T20" fmla="*/ 0 w 7354"/>
                <a:gd name="T21" fmla="*/ 277 h 807"/>
                <a:gd name="T22" fmla="*/ 0 w 7354"/>
                <a:gd name="T23" fmla="*/ 286 h 807"/>
                <a:gd name="T24" fmla="*/ 1 w 7354"/>
                <a:gd name="T25" fmla="*/ 293 h 807"/>
                <a:gd name="T26" fmla="*/ 1 w 7354"/>
                <a:gd name="T27" fmla="*/ 299 h 807"/>
                <a:gd name="T28" fmla="*/ 1 w 7354"/>
                <a:gd name="T29" fmla="*/ 304 h 807"/>
                <a:gd name="T30" fmla="*/ 2 w 7354"/>
                <a:gd name="T31" fmla="*/ 307 h 807"/>
                <a:gd name="T32" fmla="*/ 2 w 7354"/>
                <a:gd name="T33" fmla="*/ 309 h 807"/>
                <a:gd name="T34" fmla="*/ 116 w 7354"/>
                <a:gd name="T35" fmla="*/ 308 h 807"/>
                <a:gd name="T36" fmla="*/ 116 w 7354"/>
                <a:gd name="T37" fmla="*/ 306 h 807"/>
                <a:gd name="T38" fmla="*/ 117 w 7354"/>
                <a:gd name="T39" fmla="*/ 302 h 807"/>
                <a:gd name="T40" fmla="*/ 117 w 7354"/>
                <a:gd name="T41" fmla="*/ 296 h 807"/>
                <a:gd name="T42" fmla="*/ 117 w 7354"/>
                <a:gd name="T43" fmla="*/ 289 h 807"/>
                <a:gd name="T44" fmla="*/ 118 w 7354"/>
                <a:gd name="T45" fmla="*/ 281 h 807"/>
                <a:gd name="T46" fmla="*/ 118 w 7354"/>
                <a:gd name="T47" fmla="*/ 272 h 807"/>
                <a:gd name="T48" fmla="*/ 118 w 7354"/>
                <a:gd name="T49" fmla="*/ 262 h 807"/>
                <a:gd name="T50" fmla="*/ 118 w 7354"/>
                <a:gd name="T51" fmla="*/ 51 h 807"/>
                <a:gd name="T52" fmla="*/ 118 w 7354"/>
                <a:gd name="T53" fmla="*/ 41 h 807"/>
                <a:gd name="T54" fmla="*/ 118 w 7354"/>
                <a:gd name="T55" fmla="*/ 32 h 807"/>
                <a:gd name="T56" fmla="*/ 117 w 7354"/>
                <a:gd name="T57" fmla="*/ 22 h 807"/>
                <a:gd name="T58" fmla="*/ 117 w 7354"/>
                <a:gd name="T59" fmla="*/ 15 h 807"/>
                <a:gd name="T60" fmla="*/ 117 w 7354"/>
                <a:gd name="T61" fmla="*/ 9 h 807"/>
                <a:gd name="T62" fmla="*/ 117 w 7354"/>
                <a:gd name="T63" fmla="*/ 4 h 807"/>
                <a:gd name="T64" fmla="*/ 116 w 7354"/>
                <a:gd name="T65" fmla="*/ 1 h 807"/>
                <a:gd name="T66" fmla="*/ 116 w 7354"/>
                <a:gd name="T67" fmla="*/ 0 h 8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54"/>
                <a:gd name="T103" fmla="*/ 0 h 807"/>
                <a:gd name="T104" fmla="*/ 7354 w 7354"/>
                <a:gd name="T105" fmla="*/ 807 h 8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54" h="807">
                  <a:moveTo>
                    <a:pt x="135" y="0"/>
                  </a:moveTo>
                  <a:lnTo>
                    <a:pt x="120" y="0"/>
                  </a:lnTo>
                  <a:lnTo>
                    <a:pt x="107" y="2"/>
                  </a:lnTo>
                  <a:lnTo>
                    <a:pt x="94" y="5"/>
                  </a:lnTo>
                  <a:lnTo>
                    <a:pt x="82" y="10"/>
                  </a:lnTo>
                  <a:lnTo>
                    <a:pt x="70" y="16"/>
                  </a:lnTo>
                  <a:lnTo>
                    <a:pt x="59" y="23"/>
                  </a:lnTo>
                  <a:lnTo>
                    <a:pt x="48" y="31"/>
                  </a:lnTo>
                  <a:lnTo>
                    <a:pt x="40" y="39"/>
                  </a:lnTo>
                  <a:lnTo>
                    <a:pt x="30" y="48"/>
                  </a:lnTo>
                  <a:lnTo>
                    <a:pt x="22" y="58"/>
                  </a:lnTo>
                  <a:lnTo>
                    <a:pt x="16" y="69"/>
                  </a:lnTo>
                  <a:lnTo>
                    <a:pt x="11" y="82"/>
                  </a:lnTo>
                  <a:lnTo>
                    <a:pt x="6" y="93"/>
                  </a:lnTo>
                  <a:lnTo>
                    <a:pt x="3" y="106"/>
                  </a:lnTo>
                  <a:lnTo>
                    <a:pt x="0" y="121"/>
                  </a:lnTo>
                  <a:lnTo>
                    <a:pt x="0" y="134"/>
                  </a:lnTo>
                  <a:lnTo>
                    <a:pt x="0" y="672"/>
                  </a:lnTo>
                  <a:lnTo>
                    <a:pt x="0" y="686"/>
                  </a:lnTo>
                  <a:lnTo>
                    <a:pt x="3" y="699"/>
                  </a:lnTo>
                  <a:lnTo>
                    <a:pt x="6" y="712"/>
                  </a:lnTo>
                  <a:lnTo>
                    <a:pt x="11" y="725"/>
                  </a:lnTo>
                  <a:lnTo>
                    <a:pt x="16" y="736"/>
                  </a:lnTo>
                  <a:lnTo>
                    <a:pt x="22" y="747"/>
                  </a:lnTo>
                  <a:lnTo>
                    <a:pt x="30" y="757"/>
                  </a:lnTo>
                  <a:lnTo>
                    <a:pt x="40" y="767"/>
                  </a:lnTo>
                  <a:lnTo>
                    <a:pt x="48" y="775"/>
                  </a:lnTo>
                  <a:lnTo>
                    <a:pt x="59" y="783"/>
                  </a:lnTo>
                  <a:lnTo>
                    <a:pt x="70" y="789"/>
                  </a:lnTo>
                  <a:lnTo>
                    <a:pt x="82" y="796"/>
                  </a:lnTo>
                  <a:lnTo>
                    <a:pt x="94" y="800"/>
                  </a:lnTo>
                  <a:lnTo>
                    <a:pt x="107" y="804"/>
                  </a:lnTo>
                  <a:lnTo>
                    <a:pt x="120" y="805"/>
                  </a:lnTo>
                  <a:lnTo>
                    <a:pt x="135" y="807"/>
                  </a:lnTo>
                  <a:lnTo>
                    <a:pt x="7221" y="807"/>
                  </a:lnTo>
                  <a:lnTo>
                    <a:pt x="7233" y="805"/>
                  </a:lnTo>
                  <a:lnTo>
                    <a:pt x="7248" y="804"/>
                  </a:lnTo>
                  <a:lnTo>
                    <a:pt x="7261" y="800"/>
                  </a:lnTo>
                  <a:lnTo>
                    <a:pt x="7272" y="796"/>
                  </a:lnTo>
                  <a:lnTo>
                    <a:pt x="7285" y="789"/>
                  </a:lnTo>
                  <a:lnTo>
                    <a:pt x="7294" y="783"/>
                  </a:lnTo>
                  <a:lnTo>
                    <a:pt x="7306" y="775"/>
                  </a:lnTo>
                  <a:lnTo>
                    <a:pt x="7315" y="767"/>
                  </a:lnTo>
                  <a:lnTo>
                    <a:pt x="7323" y="757"/>
                  </a:lnTo>
                  <a:lnTo>
                    <a:pt x="7331" y="747"/>
                  </a:lnTo>
                  <a:lnTo>
                    <a:pt x="7338" y="736"/>
                  </a:lnTo>
                  <a:lnTo>
                    <a:pt x="7344" y="725"/>
                  </a:lnTo>
                  <a:lnTo>
                    <a:pt x="7349" y="712"/>
                  </a:lnTo>
                  <a:lnTo>
                    <a:pt x="7352" y="699"/>
                  </a:lnTo>
                  <a:lnTo>
                    <a:pt x="7354" y="686"/>
                  </a:lnTo>
                  <a:lnTo>
                    <a:pt x="7354" y="672"/>
                  </a:lnTo>
                  <a:lnTo>
                    <a:pt x="7354" y="134"/>
                  </a:lnTo>
                  <a:lnTo>
                    <a:pt x="7354" y="121"/>
                  </a:lnTo>
                  <a:lnTo>
                    <a:pt x="7352" y="106"/>
                  </a:lnTo>
                  <a:lnTo>
                    <a:pt x="7349" y="93"/>
                  </a:lnTo>
                  <a:lnTo>
                    <a:pt x="7344" y="82"/>
                  </a:lnTo>
                  <a:lnTo>
                    <a:pt x="7338" y="69"/>
                  </a:lnTo>
                  <a:lnTo>
                    <a:pt x="7331" y="58"/>
                  </a:lnTo>
                  <a:lnTo>
                    <a:pt x="7323" y="48"/>
                  </a:lnTo>
                  <a:lnTo>
                    <a:pt x="7315" y="39"/>
                  </a:lnTo>
                  <a:lnTo>
                    <a:pt x="7306" y="31"/>
                  </a:lnTo>
                  <a:lnTo>
                    <a:pt x="7294" y="23"/>
                  </a:lnTo>
                  <a:lnTo>
                    <a:pt x="7285" y="16"/>
                  </a:lnTo>
                  <a:lnTo>
                    <a:pt x="7272" y="10"/>
                  </a:lnTo>
                  <a:lnTo>
                    <a:pt x="7261" y="5"/>
                  </a:lnTo>
                  <a:lnTo>
                    <a:pt x="7248" y="2"/>
                  </a:lnTo>
                  <a:lnTo>
                    <a:pt x="7233" y="0"/>
                  </a:lnTo>
                  <a:lnTo>
                    <a:pt x="7221" y="0"/>
                  </a:lnTo>
                  <a:lnTo>
                    <a:pt x="135" y="0"/>
                  </a:lnTo>
                </a:path>
              </a:pathLst>
            </a:custGeom>
            <a:solidFill>
              <a:srgbClr val="DDDDDD"/>
            </a:solidFill>
            <a:ln w="7938">
              <a:solidFill>
                <a:srgbClr val="4F177F"/>
              </a:solidFill>
              <a:round/>
              <a:headEnd/>
              <a:tailEnd/>
            </a:ln>
          </p:spPr>
          <p:txBody>
            <a:bodyPr/>
            <a:lstStyle/>
            <a:p>
              <a:endParaRPr lang="en-US"/>
            </a:p>
          </p:txBody>
        </p:sp>
        <p:sp>
          <p:nvSpPr>
            <p:cNvPr id="297152" name="Rectangle 192"/>
            <p:cNvSpPr>
              <a:spLocks noChangeArrowheads="1"/>
            </p:cNvSpPr>
            <p:nvPr/>
          </p:nvSpPr>
          <p:spPr bwMode="auto">
            <a:xfrm>
              <a:off x="4810" y="2886"/>
              <a:ext cx="514" cy="318"/>
            </a:xfrm>
            <a:prstGeom prst="rect">
              <a:avLst/>
            </a:prstGeom>
            <a:noFill/>
            <a:ln w="9525">
              <a:noFill/>
              <a:miter lim="800000"/>
              <a:headEnd/>
              <a:tailEnd/>
            </a:ln>
          </p:spPr>
          <p:txBody>
            <a:bodyPr wrap="none" lIns="0" tIns="0" rIns="0" bIns="0">
              <a:spAutoFit/>
            </a:bodyPr>
            <a:lstStyle/>
            <a:p>
              <a:r>
                <a:rPr lang="en-GB" sz="1100" b="1">
                  <a:solidFill>
                    <a:srgbClr val="4F177F"/>
                  </a:solidFill>
                  <a:latin typeface="Bienvenue Demi TT"/>
                </a:rPr>
                <a:t>Resource &amp; </a:t>
              </a:r>
            </a:p>
            <a:p>
              <a:r>
                <a:rPr lang="en-GB" sz="1100" b="1">
                  <a:solidFill>
                    <a:srgbClr val="4F177F"/>
                  </a:solidFill>
                  <a:latin typeface="Bienvenue Demi TT"/>
                </a:rPr>
                <a:t>Admission</a:t>
              </a:r>
            </a:p>
            <a:p>
              <a:r>
                <a:rPr lang="en-GB" sz="1100" b="1">
                  <a:solidFill>
                    <a:srgbClr val="4F177F"/>
                  </a:solidFill>
                  <a:latin typeface="Bienvenue Demi TT"/>
                </a:rPr>
                <a:t>Control</a:t>
              </a:r>
              <a:endParaRPr lang="en-GB" sz="1400" b="1">
                <a:latin typeface="Calibri" pitchFamily="34" charset="0"/>
              </a:endParaRPr>
            </a:p>
          </p:txBody>
        </p:sp>
        <p:sp>
          <p:nvSpPr>
            <p:cNvPr id="297153" name="Line 193"/>
            <p:cNvSpPr>
              <a:spLocks noChangeShapeType="1"/>
            </p:cNvSpPr>
            <p:nvPr/>
          </p:nvSpPr>
          <p:spPr bwMode="auto">
            <a:xfrm>
              <a:off x="4607" y="2976"/>
              <a:ext cx="7" cy="614"/>
            </a:xfrm>
            <a:prstGeom prst="line">
              <a:avLst/>
            </a:prstGeom>
            <a:noFill/>
            <a:ln w="9525">
              <a:solidFill>
                <a:srgbClr val="4F177F"/>
              </a:solidFill>
              <a:round/>
              <a:headEnd/>
              <a:tailEnd/>
            </a:ln>
          </p:spPr>
          <p:txBody>
            <a:bodyPr/>
            <a:lstStyle/>
            <a:p>
              <a:endParaRPr lang="en-US"/>
            </a:p>
          </p:txBody>
        </p:sp>
        <p:sp>
          <p:nvSpPr>
            <p:cNvPr id="297154" name="Freeform 194"/>
            <p:cNvSpPr>
              <a:spLocks/>
            </p:cNvSpPr>
            <p:nvPr/>
          </p:nvSpPr>
          <p:spPr bwMode="auto">
            <a:xfrm>
              <a:off x="4479" y="2747"/>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close/>
                </a:path>
              </a:pathLst>
            </a:custGeom>
            <a:solidFill>
              <a:srgbClr val="F8F8F8"/>
            </a:solidFill>
            <a:ln w="9525">
              <a:noFill/>
              <a:round/>
              <a:headEnd/>
              <a:tailEnd/>
            </a:ln>
          </p:spPr>
          <p:txBody>
            <a:bodyPr/>
            <a:lstStyle/>
            <a:p>
              <a:endParaRPr lang="en-US"/>
            </a:p>
          </p:txBody>
        </p:sp>
        <p:sp>
          <p:nvSpPr>
            <p:cNvPr id="297155" name="Freeform 195"/>
            <p:cNvSpPr>
              <a:spLocks/>
            </p:cNvSpPr>
            <p:nvPr/>
          </p:nvSpPr>
          <p:spPr bwMode="auto">
            <a:xfrm>
              <a:off x="4479" y="2747"/>
              <a:ext cx="316" cy="258"/>
            </a:xfrm>
            <a:custGeom>
              <a:avLst/>
              <a:gdLst>
                <a:gd name="T0" fmla="*/ 68 w 663"/>
                <a:gd name="T1" fmla="*/ 1 h 516"/>
                <a:gd name="T2" fmla="*/ 57 w 663"/>
                <a:gd name="T3" fmla="*/ 2 h 516"/>
                <a:gd name="T4" fmla="*/ 46 w 663"/>
                <a:gd name="T5" fmla="*/ 5 h 516"/>
                <a:gd name="T6" fmla="*/ 36 w 663"/>
                <a:gd name="T7" fmla="*/ 9 h 516"/>
                <a:gd name="T8" fmla="*/ 28 w 663"/>
                <a:gd name="T9" fmla="*/ 15 h 516"/>
                <a:gd name="T10" fmla="*/ 20 w 663"/>
                <a:gd name="T11" fmla="*/ 21 h 516"/>
                <a:gd name="T12" fmla="*/ 13 w 663"/>
                <a:gd name="T13" fmla="*/ 28 h 516"/>
                <a:gd name="T14" fmla="*/ 7 w 663"/>
                <a:gd name="T15" fmla="*/ 36 h 516"/>
                <a:gd name="T16" fmla="*/ 3 w 663"/>
                <a:gd name="T17" fmla="*/ 45 h 516"/>
                <a:gd name="T18" fmla="*/ 1 w 663"/>
                <a:gd name="T19" fmla="*/ 55 h 516"/>
                <a:gd name="T20" fmla="*/ 0 w 663"/>
                <a:gd name="T21" fmla="*/ 65 h 516"/>
                <a:gd name="T22" fmla="*/ 1 w 663"/>
                <a:gd name="T23" fmla="*/ 74 h 516"/>
                <a:gd name="T24" fmla="*/ 3 w 663"/>
                <a:gd name="T25" fmla="*/ 83 h 516"/>
                <a:gd name="T26" fmla="*/ 7 w 663"/>
                <a:gd name="T27" fmla="*/ 92 h 516"/>
                <a:gd name="T28" fmla="*/ 13 w 663"/>
                <a:gd name="T29" fmla="*/ 100 h 516"/>
                <a:gd name="T30" fmla="*/ 20 w 663"/>
                <a:gd name="T31" fmla="*/ 108 h 516"/>
                <a:gd name="T32" fmla="*/ 28 w 663"/>
                <a:gd name="T33" fmla="*/ 114 h 516"/>
                <a:gd name="T34" fmla="*/ 36 w 663"/>
                <a:gd name="T35" fmla="*/ 120 h 516"/>
                <a:gd name="T36" fmla="*/ 46 w 663"/>
                <a:gd name="T37" fmla="*/ 124 h 516"/>
                <a:gd name="T38" fmla="*/ 57 w 663"/>
                <a:gd name="T39" fmla="*/ 127 h 516"/>
                <a:gd name="T40" fmla="*/ 68 w 663"/>
                <a:gd name="T41" fmla="*/ 129 h 516"/>
                <a:gd name="T42" fmla="*/ 79 w 663"/>
                <a:gd name="T43" fmla="*/ 129 h 516"/>
                <a:gd name="T44" fmla="*/ 91 w 663"/>
                <a:gd name="T45" fmla="*/ 128 h 516"/>
                <a:gd name="T46" fmla="*/ 101 w 663"/>
                <a:gd name="T47" fmla="*/ 125 h 516"/>
                <a:gd name="T48" fmla="*/ 112 w 663"/>
                <a:gd name="T49" fmla="*/ 121 h 516"/>
                <a:gd name="T50" fmla="*/ 121 w 663"/>
                <a:gd name="T51" fmla="*/ 116 h 516"/>
                <a:gd name="T52" fmla="*/ 128 w 663"/>
                <a:gd name="T53" fmla="*/ 110 h 516"/>
                <a:gd name="T54" fmla="*/ 136 w 663"/>
                <a:gd name="T55" fmla="*/ 103 h 516"/>
                <a:gd name="T56" fmla="*/ 142 w 663"/>
                <a:gd name="T57" fmla="*/ 95 h 516"/>
                <a:gd name="T58" fmla="*/ 146 w 663"/>
                <a:gd name="T59" fmla="*/ 86 h 516"/>
                <a:gd name="T60" fmla="*/ 149 w 663"/>
                <a:gd name="T61" fmla="*/ 77 h 516"/>
                <a:gd name="T62" fmla="*/ 151 w 663"/>
                <a:gd name="T63" fmla="*/ 68 h 516"/>
                <a:gd name="T64" fmla="*/ 150 w 663"/>
                <a:gd name="T65" fmla="*/ 58 h 516"/>
                <a:gd name="T66" fmla="*/ 148 w 663"/>
                <a:gd name="T67" fmla="*/ 48 h 516"/>
                <a:gd name="T68" fmla="*/ 144 w 663"/>
                <a:gd name="T69" fmla="*/ 39 h 516"/>
                <a:gd name="T70" fmla="*/ 140 w 663"/>
                <a:gd name="T71" fmla="*/ 31 h 516"/>
                <a:gd name="T72" fmla="*/ 133 w 663"/>
                <a:gd name="T73" fmla="*/ 23 h 516"/>
                <a:gd name="T74" fmla="*/ 126 w 663"/>
                <a:gd name="T75" fmla="*/ 17 h 516"/>
                <a:gd name="T76" fmla="*/ 117 w 663"/>
                <a:gd name="T77" fmla="*/ 11 h 516"/>
                <a:gd name="T78" fmla="*/ 108 w 663"/>
                <a:gd name="T79" fmla="*/ 6 h 516"/>
                <a:gd name="T80" fmla="*/ 98 w 663"/>
                <a:gd name="T81" fmla="*/ 3 h 516"/>
                <a:gd name="T82" fmla="*/ 87 w 663"/>
                <a:gd name="T83" fmla="*/ 1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3" y="21"/>
                  </a:lnTo>
                  <a:lnTo>
                    <a:pt x="188" y="26"/>
                  </a:lnTo>
                  <a:lnTo>
                    <a:pt x="174" y="31"/>
                  </a:lnTo>
                  <a:lnTo>
                    <a:pt x="159" y="37"/>
                  </a:lnTo>
                  <a:lnTo>
                    <a:pt x="146" y="43"/>
                  </a:lnTo>
                  <a:lnTo>
                    <a:pt x="134" y="52"/>
                  </a:lnTo>
                  <a:lnTo>
                    <a:pt x="121" y="60"/>
                  </a:lnTo>
                  <a:lnTo>
                    <a:pt x="109" y="68"/>
                  </a:lnTo>
                  <a:lnTo>
                    <a:pt x="97" y="76"/>
                  </a:lnTo>
                  <a:lnTo>
                    <a:pt x="87" y="85"/>
                  </a:lnTo>
                  <a:lnTo>
                    <a:pt x="76" y="93"/>
                  </a:lnTo>
                  <a:lnTo>
                    <a:pt x="66" y="103"/>
                  </a:lnTo>
                  <a:lnTo>
                    <a:pt x="57" y="114"/>
                  </a:lnTo>
                  <a:lnTo>
                    <a:pt x="49" y="124"/>
                  </a:lnTo>
                  <a:lnTo>
                    <a:pt x="40" y="135"/>
                  </a:lnTo>
                  <a:lnTo>
                    <a:pt x="32" y="146"/>
                  </a:lnTo>
                  <a:lnTo>
                    <a:pt x="26" y="158"/>
                  </a:lnTo>
                  <a:lnTo>
                    <a:pt x="21" y="169"/>
                  </a:lnTo>
                  <a:lnTo>
                    <a:pt x="15" y="182"/>
                  </a:lnTo>
                  <a:lnTo>
                    <a:pt x="12" y="193"/>
                  </a:lnTo>
                  <a:lnTo>
                    <a:pt x="7" y="206"/>
                  </a:lnTo>
                  <a:lnTo>
                    <a:pt x="4" y="219"/>
                  </a:lnTo>
                  <a:lnTo>
                    <a:pt x="2" y="231"/>
                  </a:lnTo>
                  <a:lnTo>
                    <a:pt x="0" y="244"/>
                  </a:lnTo>
                  <a:lnTo>
                    <a:pt x="0" y="257"/>
                  </a:lnTo>
                  <a:lnTo>
                    <a:pt x="0" y="272"/>
                  </a:lnTo>
                  <a:lnTo>
                    <a:pt x="2" y="284"/>
                  </a:lnTo>
                  <a:lnTo>
                    <a:pt x="4" y="297"/>
                  </a:lnTo>
                  <a:lnTo>
                    <a:pt x="7" y="310"/>
                  </a:lnTo>
                  <a:lnTo>
                    <a:pt x="12" y="321"/>
                  </a:lnTo>
                  <a:lnTo>
                    <a:pt x="15" y="334"/>
                  </a:lnTo>
                  <a:lnTo>
                    <a:pt x="21" y="346"/>
                  </a:lnTo>
                  <a:lnTo>
                    <a:pt x="26" y="358"/>
                  </a:lnTo>
                  <a:lnTo>
                    <a:pt x="32" y="370"/>
                  </a:lnTo>
                  <a:lnTo>
                    <a:pt x="40" y="381"/>
                  </a:lnTo>
                  <a:lnTo>
                    <a:pt x="49" y="392"/>
                  </a:lnTo>
                  <a:lnTo>
                    <a:pt x="57" y="402"/>
                  </a:lnTo>
                  <a:lnTo>
                    <a:pt x="66" y="411"/>
                  </a:lnTo>
                  <a:lnTo>
                    <a:pt x="76" y="421"/>
                  </a:lnTo>
                  <a:lnTo>
                    <a:pt x="87" y="431"/>
                  </a:lnTo>
                  <a:lnTo>
                    <a:pt x="97" y="440"/>
                  </a:lnTo>
                  <a:lnTo>
                    <a:pt x="109" y="448"/>
                  </a:lnTo>
                  <a:lnTo>
                    <a:pt x="121" y="456"/>
                  </a:lnTo>
                  <a:lnTo>
                    <a:pt x="134" y="464"/>
                  </a:lnTo>
                  <a:lnTo>
                    <a:pt x="146" y="471"/>
                  </a:lnTo>
                  <a:lnTo>
                    <a:pt x="159" y="479"/>
                  </a:lnTo>
                  <a:lnTo>
                    <a:pt x="174" y="484"/>
                  </a:lnTo>
                  <a:lnTo>
                    <a:pt x="188" y="490"/>
                  </a:lnTo>
                  <a:lnTo>
                    <a:pt x="203" y="495"/>
                  </a:lnTo>
                  <a:lnTo>
                    <a:pt x="217" y="500"/>
                  </a:lnTo>
                  <a:lnTo>
                    <a:pt x="233" y="505"/>
                  </a:lnTo>
                  <a:lnTo>
                    <a:pt x="249" y="508"/>
                  </a:lnTo>
                  <a:lnTo>
                    <a:pt x="265" y="511"/>
                  </a:lnTo>
                  <a:lnTo>
                    <a:pt x="281" y="513"/>
                  </a:lnTo>
                  <a:lnTo>
                    <a:pt x="297" y="514"/>
                  </a:lnTo>
                  <a:lnTo>
                    <a:pt x="315" y="516"/>
                  </a:lnTo>
                  <a:lnTo>
                    <a:pt x="331" y="516"/>
                  </a:lnTo>
                  <a:lnTo>
                    <a:pt x="349" y="516"/>
                  </a:lnTo>
                  <a:lnTo>
                    <a:pt x="365" y="514"/>
                  </a:lnTo>
                  <a:lnTo>
                    <a:pt x="382" y="513"/>
                  </a:lnTo>
                  <a:lnTo>
                    <a:pt x="398" y="511"/>
                  </a:lnTo>
                  <a:lnTo>
                    <a:pt x="414" y="508"/>
                  </a:lnTo>
                  <a:lnTo>
                    <a:pt x="430" y="505"/>
                  </a:lnTo>
                  <a:lnTo>
                    <a:pt x="445" y="500"/>
                  </a:lnTo>
                  <a:lnTo>
                    <a:pt x="461" y="495"/>
                  </a:lnTo>
                  <a:lnTo>
                    <a:pt x="475" y="490"/>
                  </a:lnTo>
                  <a:lnTo>
                    <a:pt x="490" y="484"/>
                  </a:lnTo>
                  <a:lnTo>
                    <a:pt x="503" y="479"/>
                  </a:lnTo>
                  <a:lnTo>
                    <a:pt x="517" y="471"/>
                  </a:lnTo>
                  <a:lnTo>
                    <a:pt x="530" y="464"/>
                  </a:lnTo>
                  <a:lnTo>
                    <a:pt x="543" y="456"/>
                  </a:lnTo>
                  <a:lnTo>
                    <a:pt x="554" y="448"/>
                  </a:lnTo>
                  <a:lnTo>
                    <a:pt x="565" y="440"/>
                  </a:lnTo>
                  <a:lnTo>
                    <a:pt x="577" y="431"/>
                  </a:lnTo>
                  <a:lnTo>
                    <a:pt x="586" y="421"/>
                  </a:lnTo>
                  <a:lnTo>
                    <a:pt x="597" y="411"/>
                  </a:lnTo>
                  <a:lnTo>
                    <a:pt x="605" y="402"/>
                  </a:lnTo>
                  <a:lnTo>
                    <a:pt x="615" y="392"/>
                  </a:lnTo>
                  <a:lnTo>
                    <a:pt x="623" y="381"/>
                  </a:lnTo>
                  <a:lnTo>
                    <a:pt x="630" y="370"/>
                  </a:lnTo>
                  <a:lnTo>
                    <a:pt x="636" y="358"/>
                  </a:lnTo>
                  <a:lnTo>
                    <a:pt x="642" y="346"/>
                  </a:lnTo>
                  <a:lnTo>
                    <a:pt x="647" y="334"/>
                  </a:lnTo>
                  <a:lnTo>
                    <a:pt x="652" y="321"/>
                  </a:lnTo>
                  <a:lnTo>
                    <a:pt x="655" y="310"/>
                  </a:lnTo>
                  <a:lnTo>
                    <a:pt x="658" y="297"/>
                  </a:lnTo>
                  <a:lnTo>
                    <a:pt x="660" y="284"/>
                  </a:lnTo>
                  <a:lnTo>
                    <a:pt x="662" y="272"/>
                  </a:lnTo>
                  <a:lnTo>
                    <a:pt x="663" y="257"/>
                  </a:lnTo>
                  <a:lnTo>
                    <a:pt x="662" y="244"/>
                  </a:lnTo>
                  <a:lnTo>
                    <a:pt x="660" y="231"/>
                  </a:lnTo>
                  <a:lnTo>
                    <a:pt x="658" y="219"/>
                  </a:lnTo>
                  <a:lnTo>
                    <a:pt x="655" y="206"/>
                  </a:lnTo>
                  <a:lnTo>
                    <a:pt x="652" y="193"/>
                  </a:lnTo>
                  <a:lnTo>
                    <a:pt x="647" y="182"/>
                  </a:lnTo>
                  <a:lnTo>
                    <a:pt x="642" y="169"/>
                  </a:lnTo>
                  <a:lnTo>
                    <a:pt x="636" y="158"/>
                  </a:lnTo>
                  <a:lnTo>
                    <a:pt x="630" y="146"/>
                  </a:lnTo>
                  <a:lnTo>
                    <a:pt x="623" y="135"/>
                  </a:lnTo>
                  <a:lnTo>
                    <a:pt x="615" y="124"/>
                  </a:lnTo>
                  <a:lnTo>
                    <a:pt x="605" y="114"/>
                  </a:lnTo>
                  <a:lnTo>
                    <a:pt x="597" y="103"/>
                  </a:lnTo>
                  <a:lnTo>
                    <a:pt x="586" y="93"/>
                  </a:lnTo>
                  <a:lnTo>
                    <a:pt x="577" y="85"/>
                  </a:lnTo>
                  <a:lnTo>
                    <a:pt x="565" y="76"/>
                  </a:lnTo>
                  <a:lnTo>
                    <a:pt x="554" y="68"/>
                  </a:lnTo>
                  <a:lnTo>
                    <a:pt x="543" y="60"/>
                  </a:lnTo>
                  <a:lnTo>
                    <a:pt x="530" y="52"/>
                  </a:lnTo>
                  <a:lnTo>
                    <a:pt x="517" y="43"/>
                  </a:lnTo>
                  <a:lnTo>
                    <a:pt x="503" y="37"/>
                  </a:lnTo>
                  <a:lnTo>
                    <a:pt x="490" y="31"/>
                  </a:lnTo>
                  <a:lnTo>
                    <a:pt x="475" y="26"/>
                  </a:lnTo>
                  <a:lnTo>
                    <a:pt x="461" y="21"/>
                  </a:lnTo>
                  <a:lnTo>
                    <a:pt x="445" y="16"/>
                  </a:lnTo>
                  <a:lnTo>
                    <a:pt x="430" y="11"/>
                  </a:lnTo>
                  <a:lnTo>
                    <a:pt x="414" y="8"/>
                  </a:lnTo>
                  <a:lnTo>
                    <a:pt x="398" y="5"/>
                  </a:lnTo>
                  <a:lnTo>
                    <a:pt x="382" y="3"/>
                  </a:lnTo>
                  <a:lnTo>
                    <a:pt x="365" y="2"/>
                  </a:lnTo>
                  <a:lnTo>
                    <a:pt x="349" y="0"/>
                  </a:lnTo>
                  <a:lnTo>
                    <a:pt x="331" y="0"/>
                  </a:lnTo>
                </a:path>
              </a:pathLst>
            </a:custGeom>
            <a:noFill/>
            <a:ln w="7938">
              <a:solidFill>
                <a:srgbClr val="4F177F"/>
              </a:solidFill>
              <a:round/>
              <a:headEnd/>
              <a:tailEnd/>
            </a:ln>
          </p:spPr>
          <p:txBody>
            <a:bodyPr/>
            <a:lstStyle/>
            <a:p>
              <a:endParaRPr lang="en-US"/>
            </a:p>
          </p:txBody>
        </p:sp>
        <p:sp>
          <p:nvSpPr>
            <p:cNvPr id="297156" name="Text Box 196"/>
            <p:cNvSpPr txBox="1">
              <a:spLocks noChangeArrowheads="1"/>
            </p:cNvSpPr>
            <p:nvPr/>
          </p:nvSpPr>
          <p:spPr bwMode="auto">
            <a:xfrm>
              <a:off x="4447" y="2795"/>
              <a:ext cx="313" cy="173"/>
            </a:xfrm>
            <a:prstGeom prst="rect">
              <a:avLst/>
            </a:prstGeom>
            <a:noFill/>
            <a:ln w="9525">
              <a:noFill/>
              <a:miter lim="800000"/>
              <a:headEnd/>
              <a:tailEnd/>
            </a:ln>
          </p:spPr>
          <p:txBody>
            <a:bodyPr wrap="none">
              <a:spAutoFit/>
            </a:bodyPr>
            <a:lstStyle/>
            <a:p>
              <a:r>
                <a:rPr lang="en-GB" sz="1200">
                  <a:latin typeface="Calibri" pitchFamily="34" charset="0"/>
                </a:rPr>
                <a:t>SPDF</a:t>
              </a:r>
            </a:p>
          </p:txBody>
        </p:sp>
        <p:sp>
          <p:nvSpPr>
            <p:cNvPr id="297157" name="Line 197"/>
            <p:cNvSpPr>
              <a:spLocks noChangeShapeType="1"/>
            </p:cNvSpPr>
            <p:nvPr/>
          </p:nvSpPr>
          <p:spPr bwMode="auto">
            <a:xfrm>
              <a:off x="1705" y="1752"/>
              <a:ext cx="0" cy="90"/>
            </a:xfrm>
            <a:prstGeom prst="line">
              <a:avLst/>
            </a:prstGeom>
            <a:noFill/>
            <a:ln w="9525">
              <a:solidFill>
                <a:schemeClr val="tx1"/>
              </a:solidFill>
              <a:round/>
              <a:headEnd/>
              <a:tailEnd/>
            </a:ln>
          </p:spPr>
          <p:txBody>
            <a:bodyPr/>
            <a:lstStyle/>
            <a:p>
              <a:endParaRPr lang="en-US"/>
            </a:p>
          </p:txBody>
        </p:sp>
        <p:sp>
          <p:nvSpPr>
            <p:cNvPr id="297158" name="Line 198"/>
            <p:cNvSpPr>
              <a:spLocks noChangeShapeType="1"/>
            </p:cNvSpPr>
            <p:nvPr/>
          </p:nvSpPr>
          <p:spPr bwMode="auto">
            <a:xfrm>
              <a:off x="4911" y="1277"/>
              <a:ext cx="432" cy="0"/>
            </a:xfrm>
            <a:prstGeom prst="line">
              <a:avLst/>
            </a:prstGeom>
            <a:noFill/>
            <a:ln w="9525">
              <a:solidFill>
                <a:schemeClr val="tx1"/>
              </a:solidFill>
              <a:round/>
              <a:headEnd/>
              <a:tailEnd/>
            </a:ln>
          </p:spPr>
          <p:txBody>
            <a:bodyPr/>
            <a:lstStyle/>
            <a:p>
              <a:endParaRPr lang="en-US"/>
            </a:p>
          </p:txBody>
        </p:sp>
        <p:sp>
          <p:nvSpPr>
            <p:cNvPr id="297159" name="Line 199"/>
            <p:cNvSpPr>
              <a:spLocks noChangeShapeType="1"/>
            </p:cNvSpPr>
            <p:nvPr/>
          </p:nvSpPr>
          <p:spPr bwMode="auto">
            <a:xfrm>
              <a:off x="4001" y="935"/>
              <a:ext cx="0" cy="1308"/>
            </a:xfrm>
            <a:prstGeom prst="line">
              <a:avLst/>
            </a:prstGeom>
            <a:noFill/>
            <a:ln w="9525">
              <a:solidFill>
                <a:srgbClr val="4F177F"/>
              </a:solidFill>
              <a:round/>
              <a:headEnd/>
              <a:tailEnd/>
            </a:ln>
          </p:spPr>
          <p:txBody>
            <a:bodyPr/>
            <a:lstStyle/>
            <a:p>
              <a:endParaRPr lang="en-US"/>
            </a:p>
          </p:txBody>
        </p:sp>
        <p:sp>
          <p:nvSpPr>
            <p:cNvPr id="297160" name="Line 200"/>
            <p:cNvSpPr>
              <a:spLocks noChangeShapeType="1"/>
            </p:cNvSpPr>
            <p:nvPr/>
          </p:nvSpPr>
          <p:spPr bwMode="auto">
            <a:xfrm flipV="1">
              <a:off x="795" y="2251"/>
              <a:ext cx="910" cy="544"/>
            </a:xfrm>
            <a:prstGeom prst="line">
              <a:avLst/>
            </a:prstGeom>
            <a:noFill/>
            <a:ln w="9525">
              <a:solidFill>
                <a:schemeClr val="tx1"/>
              </a:solidFill>
              <a:round/>
              <a:headEnd/>
              <a:tailEnd/>
            </a:ln>
          </p:spPr>
          <p:txBody>
            <a:bodyPr/>
            <a:lstStyle/>
            <a:p>
              <a:endParaRPr lang="en-US"/>
            </a:p>
          </p:txBody>
        </p:sp>
        <p:sp>
          <p:nvSpPr>
            <p:cNvPr id="297161" name="Freeform 201"/>
            <p:cNvSpPr>
              <a:spLocks/>
            </p:cNvSpPr>
            <p:nvPr/>
          </p:nvSpPr>
          <p:spPr bwMode="auto">
            <a:xfrm>
              <a:off x="168" y="2704"/>
              <a:ext cx="645" cy="442"/>
            </a:xfrm>
            <a:custGeom>
              <a:avLst/>
              <a:gdLst>
                <a:gd name="T0" fmla="*/ 25 w 1667"/>
                <a:gd name="T1" fmla="*/ 0 h 1064"/>
                <a:gd name="T2" fmla="*/ 22 w 1667"/>
                <a:gd name="T3" fmla="*/ 0 h 1064"/>
                <a:gd name="T4" fmla="*/ 20 w 1667"/>
                <a:gd name="T5" fmla="*/ 1 h 1064"/>
                <a:gd name="T6" fmla="*/ 16 w 1667"/>
                <a:gd name="T7" fmla="*/ 2 h 1064"/>
                <a:gd name="T8" fmla="*/ 12 w 1667"/>
                <a:gd name="T9" fmla="*/ 5 h 1064"/>
                <a:gd name="T10" fmla="*/ 8 w 1667"/>
                <a:gd name="T11" fmla="*/ 9 h 1064"/>
                <a:gd name="T12" fmla="*/ 4 w 1667"/>
                <a:gd name="T13" fmla="*/ 14 h 1064"/>
                <a:gd name="T14" fmla="*/ 2 w 1667"/>
                <a:gd name="T15" fmla="*/ 19 h 1064"/>
                <a:gd name="T16" fmla="*/ 1 w 1667"/>
                <a:gd name="T17" fmla="*/ 23 h 1064"/>
                <a:gd name="T18" fmla="*/ 0 w 1667"/>
                <a:gd name="T19" fmla="*/ 26 h 1064"/>
                <a:gd name="T20" fmla="*/ 0 w 1667"/>
                <a:gd name="T21" fmla="*/ 29 h 1064"/>
                <a:gd name="T22" fmla="*/ 0 w 1667"/>
                <a:gd name="T23" fmla="*/ 153 h 1064"/>
                <a:gd name="T24" fmla="*/ 0 w 1667"/>
                <a:gd name="T25" fmla="*/ 156 h 1064"/>
                <a:gd name="T26" fmla="*/ 0 w 1667"/>
                <a:gd name="T27" fmla="*/ 159 h 1064"/>
                <a:gd name="T28" fmla="*/ 1 w 1667"/>
                <a:gd name="T29" fmla="*/ 162 h 1064"/>
                <a:gd name="T30" fmla="*/ 3 w 1667"/>
                <a:gd name="T31" fmla="*/ 167 h 1064"/>
                <a:gd name="T32" fmla="*/ 6 w 1667"/>
                <a:gd name="T33" fmla="*/ 172 h 1064"/>
                <a:gd name="T34" fmla="*/ 10 w 1667"/>
                <a:gd name="T35" fmla="*/ 177 h 1064"/>
                <a:gd name="T36" fmla="*/ 14 w 1667"/>
                <a:gd name="T37" fmla="*/ 179 h 1064"/>
                <a:gd name="T38" fmla="*/ 19 w 1667"/>
                <a:gd name="T39" fmla="*/ 182 h 1064"/>
                <a:gd name="T40" fmla="*/ 21 w 1667"/>
                <a:gd name="T41" fmla="*/ 183 h 1064"/>
                <a:gd name="T42" fmla="*/ 24 w 1667"/>
                <a:gd name="T43" fmla="*/ 183 h 1064"/>
                <a:gd name="T44" fmla="*/ 26 w 1667"/>
                <a:gd name="T45" fmla="*/ 184 h 1064"/>
                <a:gd name="T46" fmla="*/ 224 w 1667"/>
                <a:gd name="T47" fmla="*/ 183 h 1064"/>
                <a:gd name="T48" fmla="*/ 227 w 1667"/>
                <a:gd name="T49" fmla="*/ 183 h 1064"/>
                <a:gd name="T50" fmla="*/ 230 w 1667"/>
                <a:gd name="T51" fmla="*/ 182 h 1064"/>
                <a:gd name="T52" fmla="*/ 234 w 1667"/>
                <a:gd name="T53" fmla="*/ 181 h 1064"/>
                <a:gd name="T54" fmla="*/ 238 w 1667"/>
                <a:gd name="T55" fmla="*/ 178 h 1064"/>
                <a:gd name="T56" fmla="*/ 242 w 1667"/>
                <a:gd name="T57" fmla="*/ 174 h 1064"/>
                <a:gd name="T58" fmla="*/ 245 w 1667"/>
                <a:gd name="T59" fmla="*/ 170 h 1064"/>
                <a:gd name="T60" fmla="*/ 248 w 1667"/>
                <a:gd name="T61" fmla="*/ 165 h 1064"/>
                <a:gd name="T62" fmla="*/ 249 w 1667"/>
                <a:gd name="T63" fmla="*/ 160 h 1064"/>
                <a:gd name="T64" fmla="*/ 250 w 1667"/>
                <a:gd name="T65" fmla="*/ 157 h 1064"/>
                <a:gd name="T66" fmla="*/ 250 w 1667"/>
                <a:gd name="T67" fmla="*/ 155 h 1064"/>
                <a:gd name="T68" fmla="*/ 250 w 1667"/>
                <a:gd name="T69" fmla="*/ 31 h 1064"/>
                <a:gd name="T70" fmla="*/ 250 w 1667"/>
                <a:gd name="T71" fmla="*/ 27 h 1064"/>
                <a:gd name="T72" fmla="*/ 249 w 1667"/>
                <a:gd name="T73" fmla="*/ 25 h 1064"/>
                <a:gd name="T74" fmla="*/ 248 w 1667"/>
                <a:gd name="T75" fmla="*/ 22 h 1064"/>
                <a:gd name="T76" fmla="*/ 246 w 1667"/>
                <a:gd name="T77" fmla="*/ 16 h 1064"/>
                <a:gd name="T78" fmla="*/ 244 w 1667"/>
                <a:gd name="T79" fmla="*/ 11 h 1064"/>
                <a:gd name="T80" fmla="*/ 240 w 1667"/>
                <a:gd name="T81" fmla="*/ 7 h 1064"/>
                <a:gd name="T82" fmla="*/ 236 w 1667"/>
                <a:gd name="T83" fmla="*/ 4 h 1064"/>
                <a:gd name="T84" fmla="*/ 231 w 1667"/>
                <a:gd name="T85" fmla="*/ 1 h 1064"/>
                <a:gd name="T86" fmla="*/ 228 w 1667"/>
                <a:gd name="T87" fmla="*/ 0 h 1064"/>
                <a:gd name="T88" fmla="*/ 226 w 1667"/>
                <a:gd name="T89" fmla="*/ 0 h 1064"/>
                <a:gd name="T90" fmla="*/ 223 w 1667"/>
                <a:gd name="T91" fmla="*/ 0 h 10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7"/>
                <a:gd name="T139" fmla="*/ 0 h 1064"/>
                <a:gd name="T140" fmla="*/ 1667 w 1667"/>
                <a:gd name="T141" fmla="*/ 1064 h 10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7" h="1064">
                  <a:moveTo>
                    <a:pt x="176" y="0"/>
                  </a:moveTo>
                  <a:lnTo>
                    <a:pt x="167" y="0"/>
                  </a:lnTo>
                  <a:lnTo>
                    <a:pt x="159" y="2"/>
                  </a:lnTo>
                  <a:lnTo>
                    <a:pt x="149" y="2"/>
                  </a:lnTo>
                  <a:lnTo>
                    <a:pt x="141" y="3"/>
                  </a:lnTo>
                  <a:lnTo>
                    <a:pt x="131" y="6"/>
                  </a:lnTo>
                  <a:lnTo>
                    <a:pt x="123" y="8"/>
                  </a:lnTo>
                  <a:lnTo>
                    <a:pt x="107" y="14"/>
                  </a:lnTo>
                  <a:lnTo>
                    <a:pt x="91" y="21"/>
                  </a:lnTo>
                  <a:lnTo>
                    <a:pt x="77" y="30"/>
                  </a:lnTo>
                  <a:lnTo>
                    <a:pt x="64" y="40"/>
                  </a:lnTo>
                  <a:lnTo>
                    <a:pt x="51" y="51"/>
                  </a:lnTo>
                  <a:lnTo>
                    <a:pt x="40" y="64"/>
                  </a:lnTo>
                  <a:lnTo>
                    <a:pt x="29" y="79"/>
                  </a:lnTo>
                  <a:lnTo>
                    <a:pt x="21" y="93"/>
                  </a:lnTo>
                  <a:lnTo>
                    <a:pt x="13" y="108"/>
                  </a:lnTo>
                  <a:lnTo>
                    <a:pt x="8" y="125"/>
                  </a:lnTo>
                  <a:lnTo>
                    <a:pt x="5" y="133"/>
                  </a:lnTo>
                  <a:lnTo>
                    <a:pt x="3" y="141"/>
                  </a:lnTo>
                  <a:lnTo>
                    <a:pt x="1" y="151"/>
                  </a:lnTo>
                  <a:lnTo>
                    <a:pt x="0" y="159"/>
                  </a:lnTo>
                  <a:lnTo>
                    <a:pt x="0" y="169"/>
                  </a:lnTo>
                  <a:lnTo>
                    <a:pt x="0" y="177"/>
                  </a:lnTo>
                  <a:lnTo>
                    <a:pt x="0" y="885"/>
                  </a:lnTo>
                  <a:lnTo>
                    <a:pt x="0" y="895"/>
                  </a:lnTo>
                  <a:lnTo>
                    <a:pt x="0" y="905"/>
                  </a:lnTo>
                  <a:lnTo>
                    <a:pt x="1" y="913"/>
                  </a:lnTo>
                  <a:lnTo>
                    <a:pt x="3" y="922"/>
                  </a:lnTo>
                  <a:lnTo>
                    <a:pt x="5" y="930"/>
                  </a:lnTo>
                  <a:lnTo>
                    <a:pt x="8" y="938"/>
                  </a:lnTo>
                  <a:lnTo>
                    <a:pt x="13" y="954"/>
                  </a:lnTo>
                  <a:lnTo>
                    <a:pt x="21" y="970"/>
                  </a:lnTo>
                  <a:lnTo>
                    <a:pt x="29" y="985"/>
                  </a:lnTo>
                  <a:lnTo>
                    <a:pt x="40" y="998"/>
                  </a:lnTo>
                  <a:lnTo>
                    <a:pt x="51" y="1011"/>
                  </a:lnTo>
                  <a:lnTo>
                    <a:pt x="64" y="1022"/>
                  </a:lnTo>
                  <a:lnTo>
                    <a:pt x="77" y="1033"/>
                  </a:lnTo>
                  <a:lnTo>
                    <a:pt x="91" y="1041"/>
                  </a:lnTo>
                  <a:lnTo>
                    <a:pt x="107" y="1049"/>
                  </a:lnTo>
                  <a:lnTo>
                    <a:pt x="123" y="1056"/>
                  </a:lnTo>
                  <a:lnTo>
                    <a:pt x="131" y="1057"/>
                  </a:lnTo>
                  <a:lnTo>
                    <a:pt x="141" y="1059"/>
                  </a:lnTo>
                  <a:lnTo>
                    <a:pt x="149" y="1060"/>
                  </a:lnTo>
                  <a:lnTo>
                    <a:pt x="159" y="1062"/>
                  </a:lnTo>
                  <a:lnTo>
                    <a:pt x="167" y="1062"/>
                  </a:lnTo>
                  <a:lnTo>
                    <a:pt x="176" y="1064"/>
                  </a:lnTo>
                  <a:lnTo>
                    <a:pt x="1491" y="1064"/>
                  </a:lnTo>
                  <a:lnTo>
                    <a:pt x="1500" y="1062"/>
                  </a:lnTo>
                  <a:lnTo>
                    <a:pt x="1508" y="1062"/>
                  </a:lnTo>
                  <a:lnTo>
                    <a:pt x="1518" y="1060"/>
                  </a:lnTo>
                  <a:lnTo>
                    <a:pt x="1526" y="1059"/>
                  </a:lnTo>
                  <a:lnTo>
                    <a:pt x="1536" y="1057"/>
                  </a:lnTo>
                  <a:lnTo>
                    <a:pt x="1544" y="1056"/>
                  </a:lnTo>
                  <a:lnTo>
                    <a:pt x="1560" y="1049"/>
                  </a:lnTo>
                  <a:lnTo>
                    <a:pt x="1576" y="1041"/>
                  </a:lnTo>
                  <a:lnTo>
                    <a:pt x="1590" y="1033"/>
                  </a:lnTo>
                  <a:lnTo>
                    <a:pt x="1603" y="1022"/>
                  </a:lnTo>
                  <a:lnTo>
                    <a:pt x="1616" y="1011"/>
                  </a:lnTo>
                  <a:lnTo>
                    <a:pt x="1627" y="998"/>
                  </a:lnTo>
                  <a:lnTo>
                    <a:pt x="1637" y="985"/>
                  </a:lnTo>
                  <a:lnTo>
                    <a:pt x="1646" y="970"/>
                  </a:lnTo>
                  <a:lnTo>
                    <a:pt x="1653" y="954"/>
                  </a:lnTo>
                  <a:lnTo>
                    <a:pt x="1659" y="938"/>
                  </a:lnTo>
                  <a:lnTo>
                    <a:pt x="1662" y="930"/>
                  </a:lnTo>
                  <a:lnTo>
                    <a:pt x="1664" y="922"/>
                  </a:lnTo>
                  <a:lnTo>
                    <a:pt x="1666" y="913"/>
                  </a:lnTo>
                  <a:lnTo>
                    <a:pt x="1667" y="905"/>
                  </a:lnTo>
                  <a:lnTo>
                    <a:pt x="1667" y="895"/>
                  </a:lnTo>
                  <a:lnTo>
                    <a:pt x="1667" y="885"/>
                  </a:lnTo>
                  <a:lnTo>
                    <a:pt x="1667" y="177"/>
                  </a:lnTo>
                  <a:lnTo>
                    <a:pt x="1667" y="169"/>
                  </a:lnTo>
                  <a:lnTo>
                    <a:pt x="1667" y="159"/>
                  </a:lnTo>
                  <a:lnTo>
                    <a:pt x="1666" y="151"/>
                  </a:lnTo>
                  <a:lnTo>
                    <a:pt x="1664" y="141"/>
                  </a:lnTo>
                  <a:lnTo>
                    <a:pt x="1662" y="133"/>
                  </a:lnTo>
                  <a:lnTo>
                    <a:pt x="1659" y="125"/>
                  </a:lnTo>
                  <a:lnTo>
                    <a:pt x="1653" y="108"/>
                  </a:lnTo>
                  <a:lnTo>
                    <a:pt x="1646" y="93"/>
                  </a:lnTo>
                  <a:lnTo>
                    <a:pt x="1637" y="79"/>
                  </a:lnTo>
                  <a:lnTo>
                    <a:pt x="1627" y="64"/>
                  </a:lnTo>
                  <a:lnTo>
                    <a:pt x="1616" y="51"/>
                  </a:lnTo>
                  <a:lnTo>
                    <a:pt x="1603" y="40"/>
                  </a:lnTo>
                  <a:lnTo>
                    <a:pt x="1590" y="30"/>
                  </a:lnTo>
                  <a:lnTo>
                    <a:pt x="1576" y="21"/>
                  </a:lnTo>
                  <a:lnTo>
                    <a:pt x="1560" y="14"/>
                  </a:lnTo>
                  <a:lnTo>
                    <a:pt x="1544" y="8"/>
                  </a:lnTo>
                  <a:lnTo>
                    <a:pt x="1536" y="6"/>
                  </a:lnTo>
                  <a:lnTo>
                    <a:pt x="1526" y="3"/>
                  </a:lnTo>
                  <a:lnTo>
                    <a:pt x="1518" y="2"/>
                  </a:lnTo>
                  <a:lnTo>
                    <a:pt x="1508" y="2"/>
                  </a:lnTo>
                  <a:lnTo>
                    <a:pt x="1500" y="0"/>
                  </a:lnTo>
                  <a:lnTo>
                    <a:pt x="1491" y="0"/>
                  </a:lnTo>
                  <a:lnTo>
                    <a:pt x="176" y="0"/>
                  </a:lnTo>
                </a:path>
              </a:pathLst>
            </a:custGeom>
            <a:solidFill>
              <a:srgbClr val="DDDDDD"/>
            </a:solidFill>
            <a:ln w="9525">
              <a:solidFill>
                <a:srgbClr val="4F177F"/>
              </a:solidFill>
              <a:round/>
              <a:headEnd/>
              <a:tailEnd/>
            </a:ln>
          </p:spPr>
          <p:txBody>
            <a:bodyPr/>
            <a:lstStyle/>
            <a:p>
              <a:endParaRPr lang="en-US"/>
            </a:p>
          </p:txBody>
        </p:sp>
        <p:sp>
          <p:nvSpPr>
            <p:cNvPr id="297162" name="Rectangle 202"/>
            <p:cNvSpPr>
              <a:spLocks noChangeArrowheads="1"/>
            </p:cNvSpPr>
            <p:nvPr/>
          </p:nvSpPr>
          <p:spPr bwMode="auto">
            <a:xfrm>
              <a:off x="281" y="2731"/>
              <a:ext cx="401" cy="125"/>
            </a:xfrm>
            <a:prstGeom prst="rect">
              <a:avLst/>
            </a:prstGeom>
            <a:noFill/>
            <a:ln w="9525">
              <a:noFill/>
              <a:miter lim="800000"/>
              <a:headEnd/>
              <a:tailEnd/>
            </a:ln>
          </p:spPr>
          <p:txBody>
            <a:bodyPr wrap="none" lIns="0" tIns="0" rIns="0" bIns="0">
              <a:spAutoFit/>
            </a:bodyPr>
            <a:lstStyle/>
            <a:p>
              <a:r>
                <a:rPr lang="en-GB" sz="1300" b="1">
                  <a:solidFill>
                    <a:srgbClr val="4F177F"/>
                  </a:solidFill>
                  <a:latin typeface="Calibri" pitchFamily="34" charset="0"/>
                </a:rPr>
                <a:t>Network</a:t>
              </a:r>
              <a:r>
                <a:rPr lang="en-GB" sz="1300">
                  <a:solidFill>
                    <a:srgbClr val="4F177F"/>
                  </a:solidFill>
                  <a:latin typeface="Calibri" pitchFamily="34" charset="0"/>
                </a:rPr>
                <a:t> </a:t>
              </a:r>
              <a:endParaRPr lang="en-GB" sz="1800">
                <a:latin typeface="Calibri" pitchFamily="34" charset="0"/>
              </a:endParaRPr>
            </a:p>
          </p:txBody>
        </p:sp>
        <p:sp>
          <p:nvSpPr>
            <p:cNvPr id="297163" name="Rectangle 203"/>
            <p:cNvSpPr>
              <a:spLocks noChangeArrowheads="1"/>
            </p:cNvSpPr>
            <p:nvPr/>
          </p:nvSpPr>
          <p:spPr bwMode="auto">
            <a:xfrm>
              <a:off x="210" y="2860"/>
              <a:ext cx="534" cy="125"/>
            </a:xfrm>
            <a:prstGeom prst="rect">
              <a:avLst/>
            </a:prstGeom>
            <a:noFill/>
            <a:ln w="9525">
              <a:noFill/>
              <a:miter lim="800000"/>
              <a:headEnd/>
              <a:tailEnd/>
            </a:ln>
          </p:spPr>
          <p:txBody>
            <a:bodyPr wrap="none" lIns="0" tIns="0" rIns="0" bIns="0">
              <a:spAutoFit/>
            </a:bodyPr>
            <a:lstStyle/>
            <a:p>
              <a:r>
                <a:rPr lang="en-GB" sz="1300" b="1">
                  <a:solidFill>
                    <a:srgbClr val="4F177F"/>
                  </a:solidFill>
                  <a:latin typeface="Calibri" pitchFamily="34" charset="0"/>
                </a:rPr>
                <a:t>Attachment</a:t>
              </a:r>
              <a:r>
                <a:rPr lang="en-GB" sz="1300">
                  <a:solidFill>
                    <a:srgbClr val="4F177F"/>
                  </a:solidFill>
                  <a:latin typeface="Calibri" pitchFamily="34" charset="0"/>
                </a:rPr>
                <a:t> </a:t>
              </a:r>
              <a:endParaRPr lang="en-GB" sz="1800">
                <a:latin typeface="Calibri" pitchFamily="34" charset="0"/>
              </a:endParaRPr>
            </a:p>
          </p:txBody>
        </p:sp>
        <p:sp>
          <p:nvSpPr>
            <p:cNvPr id="297164" name="Rectangle 204"/>
            <p:cNvSpPr>
              <a:spLocks noChangeArrowheads="1"/>
            </p:cNvSpPr>
            <p:nvPr/>
          </p:nvSpPr>
          <p:spPr bwMode="auto">
            <a:xfrm>
              <a:off x="216" y="2988"/>
              <a:ext cx="466" cy="125"/>
            </a:xfrm>
            <a:prstGeom prst="rect">
              <a:avLst/>
            </a:prstGeom>
            <a:noFill/>
            <a:ln w="9525">
              <a:noFill/>
              <a:miter lim="800000"/>
              <a:headEnd/>
              <a:tailEnd/>
            </a:ln>
          </p:spPr>
          <p:txBody>
            <a:bodyPr wrap="none" lIns="0" tIns="0" rIns="0" bIns="0">
              <a:spAutoFit/>
            </a:bodyPr>
            <a:lstStyle/>
            <a:p>
              <a:r>
                <a:rPr lang="en-GB" sz="1300" b="1">
                  <a:solidFill>
                    <a:srgbClr val="4F177F"/>
                  </a:solidFill>
                  <a:latin typeface="Calibri" pitchFamily="34" charset="0"/>
                </a:rPr>
                <a:t>Subsystem</a:t>
              </a:r>
              <a:endParaRPr lang="en-GB" sz="1800" b="1">
                <a:latin typeface="Calibri" pitchFamily="34" charset="0"/>
              </a:endParaRPr>
            </a:p>
          </p:txBody>
        </p:sp>
        <p:sp>
          <p:nvSpPr>
            <p:cNvPr id="297165" name="Line 205"/>
            <p:cNvSpPr>
              <a:spLocks noChangeShapeType="1"/>
            </p:cNvSpPr>
            <p:nvPr/>
          </p:nvSpPr>
          <p:spPr bwMode="auto">
            <a:xfrm>
              <a:off x="1490" y="2341"/>
              <a:ext cx="42" cy="46"/>
            </a:xfrm>
            <a:prstGeom prst="line">
              <a:avLst/>
            </a:prstGeom>
            <a:noFill/>
            <a:ln w="9525">
              <a:solidFill>
                <a:schemeClr val="tx1"/>
              </a:solidFill>
              <a:round/>
              <a:headEnd/>
              <a:tailEnd/>
            </a:ln>
          </p:spPr>
          <p:txBody>
            <a:bodyPr/>
            <a:lstStyle/>
            <a:p>
              <a:endParaRPr lang="en-US"/>
            </a:p>
          </p:txBody>
        </p:sp>
        <p:sp>
          <p:nvSpPr>
            <p:cNvPr id="297166" name="Line 206"/>
            <p:cNvSpPr>
              <a:spLocks noChangeShapeType="1"/>
            </p:cNvSpPr>
            <p:nvPr/>
          </p:nvSpPr>
          <p:spPr bwMode="auto">
            <a:xfrm>
              <a:off x="1229" y="3022"/>
              <a:ext cx="0" cy="91"/>
            </a:xfrm>
            <a:prstGeom prst="line">
              <a:avLst/>
            </a:prstGeom>
            <a:noFill/>
            <a:ln w="9525">
              <a:solidFill>
                <a:schemeClr val="tx1"/>
              </a:solidFill>
              <a:round/>
              <a:headEnd/>
              <a:tailEnd/>
            </a:ln>
          </p:spPr>
          <p:txBody>
            <a:bodyPr/>
            <a:lstStyle/>
            <a:p>
              <a:endParaRPr lang="en-US"/>
            </a:p>
          </p:txBody>
        </p:sp>
        <p:sp>
          <p:nvSpPr>
            <p:cNvPr id="297167" name="Rectangle 207"/>
            <p:cNvSpPr>
              <a:spLocks noChangeArrowheads="1"/>
            </p:cNvSpPr>
            <p:nvPr/>
          </p:nvSpPr>
          <p:spPr bwMode="auto">
            <a:xfrm>
              <a:off x="1402" y="3385"/>
              <a:ext cx="102"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Re</a:t>
              </a:r>
              <a:endParaRPr lang="en-GB" sz="1800">
                <a:latin typeface="Calibri" pitchFamily="34" charset="0"/>
              </a:endParaRPr>
            </a:p>
          </p:txBody>
        </p:sp>
        <p:sp>
          <p:nvSpPr>
            <p:cNvPr id="297168" name="Rectangle 208"/>
            <p:cNvSpPr>
              <a:spLocks noChangeArrowheads="1"/>
            </p:cNvSpPr>
            <p:nvPr/>
          </p:nvSpPr>
          <p:spPr bwMode="auto">
            <a:xfrm>
              <a:off x="1781" y="3385"/>
              <a:ext cx="67" cy="96"/>
            </a:xfrm>
            <a:prstGeom prst="rect">
              <a:avLst/>
            </a:prstGeom>
            <a:noFill/>
            <a:ln w="9525">
              <a:noFill/>
              <a:miter lim="800000"/>
              <a:headEnd/>
              <a:tailEnd/>
            </a:ln>
          </p:spPr>
          <p:txBody>
            <a:bodyPr wrap="none" lIns="0" tIns="0" rIns="0" bIns="0">
              <a:spAutoFit/>
            </a:bodyPr>
            <a:lstStyle/>
            <a:p>
              <a:r>
                <a:rPr lang="en-GB" sz="1000">
                  <a:solidFill>
                    <a:srgbClr val="4F177F"/>
                  </a:solidFill>
                  <a:latin typeface="Bienvenue Demi TT"/>
                </a:rPr>
                <a:t>Ia</a:t>
              </a:r>
              <a:endParaRPr lang="en-GB" sz="1800">
                <a:latin typeface="Calibri" pitchFamily="34" charset="0"/>
              </a:endParaRPr>
            </a:p>
          </p:txBody>
        </p:sp>
        <p:sp>
          <p:nvSpPr>
            <p:cNvPr id="297169" name="Freeform 209"/>
            <p:cNvSpPr>
              <a:spLocks/>
            </p:cNvSpPr>
            <p:nvPr/>
          </p:nvSpPr>
          <p:spPr bwMode="auto">
            <a:xfrm>
              <a:off x="1326" y="3668"/>
              <a:ext cx="316" cy="442"/>
            </a:xfrm>
            <a:custGeom>
              <a:avLst/>
              <a:gdLst>
                <a:gd name="T0" fmla="*/ 68 w 663"/>
                <a:gd name="T1" fmla="*/ 2 h 516"/>
                <a:gd name="T2" fmla="*/ 57 w 663"/>
                <a:gd name="T3" fmla="*/ 6 h 516"/>
                <a:gd name="T4" fmla="*/ 46 w 663"/>
                <a:gd name="T5" fmla="*/ 15 h 516"/>
                <a:gd name="T6" fmla="*/ 36 w 663"/>
                <a:gd name="T7" fmla="*/ 27 h 516"/>
                <a:gd name="T8" fmla="*/ 27 w 663"/>
                <a:gd name="T9" fmla="*/ 44 h 516"/>
                <a:gd name="T10" fmla="*/ 20 w 663"/>
                <a:gd name="T11" fmla="*/ 63 h 516"/>
                <a:gd name="T12" fmla="*/ 13 w 663"/>
                <a:gd name="T13" fmla="*/ 84 h 516"/>
                <a:gd name="T14" fmla="*/ 7 w 663"/>
                <a:gd name="T15" fmla="*/ 107 h 516"/>
                <a:gd name="T16" fmla="*/ 3 w 663"/>
                <a:gd name="T17" fmla="*/ 133 h 516"/>
                <a:gd name="T18" fmla="*/ 0 w 663"/>
                <a:gd name="T19" fmla="*/ 160 h 516"/>
                <a:gd name="T20" fmla="*/ 0 w 663"/>
                <a:gd name="T21" fmla="*/ 190 h 516"/>
                <a:gd name="T22" fmla="*/ 0 w 663"/>
                <a:gd name="T23" fmla="*/ 218 h 516"/>
                <a:gd name="T24" fmla="*/ 3 w 663"/>
                <a:gd name="T25" fmla="*/ 245 h 516"/>
                <a:gd name="T26" fmla="*/ 7 w 663"/>
                <a:gd name="T27" fmla="*/ 271 h 516"/>
                <a:gd name="T28" fmla="*/ 13 w 663"/>
                <a:gd name="T29" fmla="*/ 295 h 516"/>
                <a:gd name="T30" fmla="*/ 20 w 663"/>
                <a:gd name="T31" fmla="*/ 316 h 516"/>
                <a:gd name="T32" fmla="*/ 27 w 663"/>
                <a:gd name="T33" fmla="*/ 335 h 516"/>
                <a:gd name="T34" fmla="*/ 36 w 663"/>
                <a:gd name="T35" fmla="*/ 351 h 516"/>
                <a:gd name="T36" fmla="*/ 46 w 663"/>
                <a:gd name="T37" fmla="*/ 363 h 516"/>
                <a:gd name="T38" fmla="*/ 57 w 663"/>
                <a:gd name="T39" fmla="*/ 373 h 516"/>
                <a:gd name="T40" fmla="*/ 68 w 663"/>
                <a:gd name="T41" fmla="*/ 377 h 516"/>
                <a:gd name="T42" fmla="*/ 79 w 663"/>
                <a:gd name="T43" fmla="*/ 379 h 516"/>
                <a:gd name="T44" fmla="*/ 91 w 663"/>
                <a:gd name="T45" fmla="*/ 375 h 516"/>
                <a:gd name="T46" fmla="*/ 101 w 663"/>
                <a:gd name="T47" fmla="*/ 367 h 516"/>
                <a:gd name="T48" fmla="*/ 112 w 663"/>
                <a:gd name="T49" fmla="*/ 355 h 516"/>
                <a:gd name="T50" fmla="*/ 121 w 663"/>
                <a:gd name="T51" fmla="*/ 340 h 516"/>
                <a:gd name="T52" fmla="*/ 128 w 663"/>
                <a:gd name="T53" fmla="*/ 323 h 516"/>
                <a:gd name="T54" fmla="*/ 136 w 663"/>
                <a:gd name="T55" fmla="*/ 302 h 516"/>
                <a:gd name="T56" fmla="*/ 142 w 663"/>
                <a:gd name="T57" fmla="*/ 279 h 516"/>
                <a:gd name="T58" fmla="*/ 146 w 663"/>
                <a:gd name="T59" fmla="*/ 254 h 516"/>
                <a:gd name="T60" fmla="*/ 149 w 663"/>
                <a:gd name="T61" fmla="*/ 228 h 516"/>
                <a:gd name="T62" fmla="*/ 150 w 663"/>
                <a:gd name="T63" fmla="*/ 199 h 516"/>
                <a:gd name="T64" fmla="*/ 150 w 663"/>
                <a:gd name="T65" fmla="*/ 170 h 516"/>
                <a:gd name="T66" fmla="*/ 148 w 663"/>
                <a:gd name="T67" fmla="*/ 141 h 516"/>
                <a:gd name="T68" fmla="*/ 144 w 663"/>
                <a:gd name="T69" fmla="*/ 115 h 516"/>
                <a:gd name="T70" fmla="*/ 140 w 663"/>
                <a:gd name="T71" fmla="*/ 91 h 516"/>
                <a:gd name="T72" fmla="*/ 133 w 663"/>
                <a:gd name="T73" fmla="*/ 69 h 516"/>
                <a:gd name="T74" fmla="*/ 126 w 663"/>
                <a:gd name="T75" fmla="*/ 49 h 516"/>
                <a:gd name="T76" fmla="*/ 117 w 663"/>
                <a:gd name="T77" fmla="*/ 32 h 516"/>
                <a:gd name="T78" fmla="*/ 108 w 663"/>
                <a:gd name="T79" fmla="*/ 19 h 516"/>
                <a:gd name="T80" fmla="*/ 98 w 663"/>
                <a:gd name="T81" fmla="*/ 8 h 516"/>
                <a:gd name="T82" fmla="*/ 87 w 663"/>
                <a:gd name="T83" fmla="*/ 3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2" y="21"/>
                  </a:lnTo>
                  <a:lnTo>
                    <a:pt x="188" y="26"/>
                  </a:lnTo>
                  <a:lnTo>
                    <a:pt x="173" y="30"/>
                  </a:lnTo>
                  <a:lnTo>
                    <a:pt x="159" y="37"/>
                  </a:lnTo>
                  <a:lnTo>
                    <a:pt x="146" y="43"/>
                  </a:lnTo>
                  <a:lnTo>
                    <a:pt x="133" y="51"/>
                  </a:lnTo>
                  <a:lnTo>
                    <a:pt x="120" y="59"/>
                  </a:lnTo>
                  <a:lnTo>
                    <a:pt x="109" y="67"/>
                  </a:lnTo>
                  <a:lnTo>
                    <a:pt x="96" y="75"/>
                  </a:lnTo>
                  <a:lnTo>
                    <a:pt x="87" y="85"/>
                  </a:lnTo>
                  <a:lnTo>
                    <a:pt x="75" y="93"/>
                  </a:lnTo>
                  <a:lnTo>
                    <a:pt x="66" y="103"/>
                  </a:lnTo>
                  <a:lnTo>
                    <a:pt x="56" y="114"/>
                  </a:lnTo>
                  <a:lnTo>
                    <a:pt x="48" y="124"/>
                  </a:lnTo>
                  <a:lnTo>
                    <a:pt x="40" y="135"/>
                  </a:lnTo>
                  <a:lnTo>
                    <a:pt x="32" y="146"/>
                  </a:lnTo>
                  <a:lnTo>
                    <a:pt x="26" y="157"/>
                  </a:lnTo>
                  <a:lnTo>
                    <a:pt x="21" y="169"/>
                  </a:lnTo>
                  <a:lnTo>
                    <a:pt x="14" y="181"/>
                  </a:lnTo>
                  <a:lnTo>
                    <a:pt x="11" y="193"/>
                  </a:lnTo>
                  <a:lnTo>
                    <a:pt x="6" y="206"/>
                  </a:lnTo>
                  <a:lnTo>
                    <a:pt x="3" y="218"/>
                  </a:lnTo>
                  <a:lnTo>
                    <a:pt x="2" y="231"/>
                  </a:lnTo>
                  <a:lnTo>
                    <a:pt x="0" y="244"/>
                  </a:lnTo>
                  <a:lnTo>
                    <a:pt x="0" y="259"/>
                  </a:lnTo>
                  <a:lnTo>
                    <a:pt x="0" y="271"/>
                  </a:lnTo>
                  <a:lnTo>
                    <a:pt x="2" y="284"/>
                  </a:lnTo>
                  <a:lnTo>
                    <a:pt x="3" y="297"/>
                  </a:lnTo>
                  <a:lnTo>
                    <a:pt x="6" y="310"/>
                  </a:lnTo>
                  <a:lnTo>
                    <a:pt x="11" y="323"/>
                  </a:lnTo>
                  <a:lnTo>
                    <a:pt x="14" y="334"/>
                  </a:lnTo>
                  <a:lnTo>
                    <a:pt x="21" y="347"/>
                  </a:lnTo>
                  <a:lnTo>
                    <a:pt x="26" y="358"/>
                  </a:lnTo>
                  <a:lnTo>
                    <a:pt x="32" y="369"/>
                  </a:lnTo>
                  <a:lnTo>
                    <a:pt x="40" y="381"/>
                  </a:lnTo>
                  <a:lnTo>
                    <a:pt x="48" y="392"/>
                  </a:lnTo>
                  <a:lnTo>
                    <a:pt x="56" y="402"/>
                  </a:lnTo>
                  <a:lnTo>
                    <a:pt x="66" y="411"/>
                  </a:lnTo>
                  <a:lnTo>
                    <a:pt x="75" y="423"/>
                  </a:lnTo>
                  <a:lnTo>
                    <a:pt x="87" y="431"/>
                  </a:lnTo>
                  <a:lnTo>
                    <a:pt x="96" y="440"/>
                  </a:lnTo>
                  <a:lnTo>
                    <a:pt x="109" y="448"/>
                  </a:lnTo>
                  <a:lnTo>
                    <a:pt x="120" y="456"/>
                  </a:lnTo>
                  <a:lnTo>
                    <a:pt x="133" y="464"/>
                  </a:lnTo>
                  <a:lnTo>
                    <a:pt x="146" y="472"/>
                  </a:lnTo>
                  <a:lnTo>
                    <a:pt x="159" y="479"/>
                  </a:lnTo>
                  <a:lnTo>
                    <a:pt x="173" y="485"/>
                  </a:lnTo>
                  <a:lnTo>
                    <a:pt x="188" y="490"/>
                  </a:lnTo>
                  <a:lnTo>
                    <a:pt x="202" y="495"/>
                  </a:lnTo>
                  <a:lnTo>
                    <a:pt x="217" y="500"/>
                  </a:lnTo>
                  <a:lnTo>
                    <a:pt x="233" y="504"/>
                  </a:lnTo>
                  <a:lnTo>
                    <a:pt x="249" y="508"/>
                  </a:lnTo>
                  <a:lnTo>
                    <a:pt x="265" y="511"/>
                  </a:lnTo>
                  <a:lnTo>
                    <a:pt x="281" y="512"/>
                  </a:lnTo>
                  <a:lnTo>
                    <a:pt x="297" y="514"/>
                  </a:lnTo>
                  <a:lnTo>
                    <a:pt x="315" y="516"/>
                  </a:lnTo>
                  <a:lnTo>
                    <a:pt x="331" y="516"/>
                  </a:lnTo>
                  <a:lnTo>
                    <a:pt x="348" y="516"/>
                  </a:lnTo>
                  <a:lnTo>
                    <a:pt x="364" y="514"/>
                  </a:lnTo>
                  <a:lnTo>
                    <a:pt x="382" y="512"/>
                  </a:lnTo>
                  <a:lnTo>
                    <a:pt x="398" y="511"/>
                  </a:lnTo>
                  <a:lnTo>
                    <a:pt x="414" y="508"/>
                  </a:lnTo>
                  <a:lnTo>
                    <a:pt x="430" y="504"/>
                  </a:lnTo>
                  <a:lnTo>
                    <a:pt x="445" y="500"/>
                  </a:lnTo>
                  <a:lnTo>
                    <a:pt x="461" y="495"/>
                  </a:lnTo>
                  <a:lnTo>
                    <a:pt x="475" y="490"/>
                  </a:lnTo>
                  <a:lnTo>
                    <a:pt x="490" y="485"/>
                  </a:lnTo>
                  <a:lnTo>
                    <a:pt x="502" y="479"/>
                  </a:lnTo>
                  <a:lnTo>
                    <a:pt x="517" y="472"/>
                  </a:lnTo>
                  <a:lnTo>
                    <a:pt x="530" y="464"/>
                  </a:lnTo>
                  <a:lnTo>
                    <a:pt x="541" y="456"/>
                  </a:lnTo>
                  <a:lnTo>
                    <a:pt x="554" y="448"/>
                  </a:lnTo>
                  <a:lnTo>
                    <a:pt x="565" y="440"/>
                  </a:lnTo>
                  <a:lnTo>
                    <a:pt x="576" y="431"/>
                  </a:lnTo>
                  <a:lnTo>
                    <a:pt x="586" y="423"/>
                  </a:lnTo>
                  <a:lnTo>
                    <a:pt x="597" y="411"/>
                  </a:lnTo>
                  <a:lnTo>
                    <a:pt x="605" y="402"/>
                  </a:lnTo>
                  <a:lnTo>
                    <a:pt x="615" y="392"/>
                  </a:lnTo>
                  <a:lnTo>
                    <a:pt x="623" y="381"/>
                  </a:lnTo>
                  <a:lnTo>
                    <a:pt x="629" y="369"/>
                  </a:lnTo>
                  <a:lnTo>
                    <a:pt x="636" y="358"/>
                  </a:lnTo>
                  <a:lnTo>
                    <a:pt x="642" y="347"/>
                  </a:lnTo>
                  <a:lnTo>
                    <a:pt x="647" y="334"/>
                  </a:lnTo>
                  <a:lnTo>
                    <a:pt x="652" y="323"/>
                  </a:lnTo>
                  <a:lnTo>
                    <a:pt x="655" y="310"/>
                  </a:lnTo>
                  <a:lnTo>
                    <a:pt x="658" y="297"/>
                  </a:lnTo>
                  <a:lnTo>
                    <a:pt x="660" y="284"/>
                  </a:lnTo>
                  <a:lnTo>
                    <a:pt x="661" y="271"/>
                  </a:lnTo>
                  <a:lnTo>
                    <a:pt x="663" y="259"/>
                  </a:lnTo>
                  <a:lnTo>
                    <a:pt x="661" y="244"/>
                  </a:lnTo>
                  <a:lnTo>
                    <a:pt x="660" y="231"/>
                  </a:lnTo>
                  <a:lnTo>
                    <a:pt x="658" y="218"/>
                  </a:lnTo>
                  <a:lnTo>
                    <a:pt x="655" y="206"/>
                  </a:lnTo>
                  <a:lnTo>
                    <a:pt x="652" y="193"/>
                  </a:lnTo>
                  <a:lnTo>
                    <a:pt x="647" y="181"/>
                  </a:lnTo>
                  <a:lnTo>
                    <a:pt x="642" y="169"/>
                  </a:lnTo>
                  <a:lnTo>
                    <a:pt x="636" y="157"/>
                  </a:lnTo>
                  <a:lnTo>
                    <a:pt x="629" y="146"/>
                  </a:lnTo>
                  <a:lnTo>
                    <a:pt x="623" y="135"/>
                  </a:lnTo>
                  <a:lnTo>
                    <a:pt x="615" y="124"/>
                  </a:lnTo>
                  <a:lnTo>
                    <a:pt x="605" y="114"/>
                  </a:lnTo>
                  <a:lnTo>
                    <a:pt x="597" y="103"/>
                  </a:lnTo>
                  <a:lnTo>
                    <a:pt x="586" y="93"/>
                  </a:lnTo>
                  <a:lnTo>
                    <a:pt x="576" y="85"/>
                  </a:lnTo>
                  <a:lnTo>
                    <a:pt x="565" y="75"/>
                  </a:lnTo>
                  <a:lnTo>
                    <a:pt x="554" y="67"/>
                  </a:lnTo>
                  <a:lnTo>
                    <a:pt x="541" y="59"/>
                  </a:lnTo>
                  <a:lnTo>
                    <a:pt x="530" y="51"/>
                  </a:lnTo>
                  <a:lnTo>
                    <a:pt x="517" y="43"/>
                  </a:lnTo>
                  <a:lnTo>
                    <a:pt x="502" y="37"/>
                  </a:lnTo>
                  <a:lnTo>
                    <a:pt x="490" y="30"/>
                  </a:lnTo>
                  <a:lnTo>
                    <a:pt x="475" y="26"/>
                  </a:lnTo>
                  <a:lnTo>
                    <a:pt x="461" y="21"/>
                  </a:lnTo>
                  <a:lnTo>
                    <a:pt x="445" y="16"/>
                  </a:lnTo>
                  <a:lnTo>
                    <a:pt x="430" y="11"/>
                  </a:lnTo>
                  <a:lnTo>
                    <a:pt x="414" y="8"/>
                  </a:lnTo>
                  <a:lnTo>
                    <a:pt x="398" y="5"/>
                  </a:lnTo>
                  <a:lnTo>
                    <a:pt x="382" y="3"/>
                  </a:lnTo>
                  <a:lnTo>
                    <a:pt x="364" y="2"/>
                  </a:lnTo>
                  <a:lnTo>
                    <a:pt x="348" y="0"/>
                  </a:lnTo>
                  <a:lnTo>
                    <a:pt x="331" y="0"/>
                  </a:lnTo>
                  <a:close/>
                </a:path>
              </a:pathLst>
            </a:custGeom>
            <a:solidFill>
              <a:srgbClr val="F8F8F8"/>
            </a:solidFill>
            <a:ln w="9525">
              <a:noFill/>
              <a:round/>
              <a:headEnd/>
              <a:tailEnd/>
            </a:ln>
          </p:spPr>
          <p:txBody>
            <a:bodyPr/>
            <a:lstStyle/>
            <a:p>
              <a:endParaRPr lang="en-US"/>
            </a:p>
          </p:txBody>
        </p:sp>
        <p:sp>
          <p:nvSpPr>
            <p:cNvPr id="297170" name="Freeform 210"/>
            <p:cNvSpPr>
              <a:spLocks/>
            </p:cNvSpPr>
            <p:nvPr/>
          </p:nvSpPr>
          <p:spPr bwMode="auto">
            <a:xfrm>
              <a:off x="1326" y="3668"/>
              <a:ext cx="316" cy="442"/>
            </a:xfrm>
            <a:custGeom>
              <a:avLst/>
              <a:gdLst>
                <a:gd name="T0" fmla="*/ 68 w 663"/>
                <a:gd name="T1" fmla="*/ 2 h 516"/>
                <a:gd name="T2" fmla="*/ 57 w 663"/>
                <a:gd name="T3" fmla="*/ 6 h 516"/>
                <a:gd name="T4" fmla="*/ 46 w 663"/>
                <a:gd name="T5" fmla="*/ 15 h 516"/>
                <a:gd name="T6" fmla="*/ 36 w 663"/>
                <a:gd name="T7" fmla="*/ 27 h 516"/>
                <a:gd name="T8" fmla="*/ 27 w 663"/>
                <a:gd name="T9" fmla="*/ 44 h 516"/>
                <a:gd name="T10" fmla="*/ 20 w 663"/>
                <a:gd name="T11" fmla="*/ 63 h 516"/>
                <a:gd name="T12" fmla="*/ 13 w 663"/>
                <a:gd name="T13" fmla="*/ 84 h 516"/>
                <a:gd name="T14" fmla="*/ 7 w 663"/>
                <a:gd name="T15" fmla="*/ 107 h 516"/>
                <a:gd name="T16" fmla="*/ 3 w 663"/>
                <a:gd name="T17" fmla="*/ 133 h 516"/>
                <a:gd name="T18" fmla="*/ 0 w 663"/>
                <a:gd name="T19" fmla="*/ 160 h 516"/>
                <a:gd name="T20" fmla="*/ 0 w 663"/>
                <a:gd name="T21" fmla="*/ 190 h 516"/>
                <a:gd name="T22" fmla="*/ 0 w 663"/>
                <a:gd name="T23" fmla="*/ 218 h 516"/>
                <a:gd name="T24" fmla="*/ 3 w 663"/>
                <a:gd name="T25" fmla="*/ 245 h 516"/>
                <a:gd name="T26" fmla="*/ 7 w 663"/>
                <a:gd name="T27" fmla="*/ 271 h 516"/>
                <a:gd name="T28" fmla="*/ 13 w 663"/>
                <a:gd name="T29" fmla="*/ 295 h 516"/>
                <a:gd name="T30" fmla="*/ 20 w 663"/>
                <a:gd name="T31" fmla="*/ 316 h 516"/>
                <a:gd name="T32" fmla="*/ 27 w 663"/>
                <a:gd name="T33" fmla="*/ 335 h 516"/>
                <a:gd name="T34" fmla="*/ 36 w 663"/>
                <a:gd name="T35" fmla="*/ 351 h 516"/>
                <a:gd name="T36" fmla="*/ 46 w 663"/>
                <a:gd name="T37" fmla="*/ 363 h 516"/>
                <a:gd name="T38" fmla="*/ 57 w 663"/>
                <a:gd name="T39" fmla="*/ 373 h 516"/>
                <a:gd name="T40" fmla="*/ 68 w 663"/>
                <a:gd name="T41" fmla="*/ 377 h 516"/>
                <a:gd name="T42" fmla="*/ 79 w 663"/>
                <a:gd name="T43" fmla="*/ 379 h 516"/>
                <a:gd name="T44" fmla="*/ 91 w 663"/>
                <a:gd name="T45" fmla="*/ 375 h 516"/>
                <a:gd name="T46" fmla="*/ 101 w 663"/>
                <a:gd name="T47" fmla="*/ 367 h 516"/>
                <a:gd name="T48" fmla="*/ 112 w 663"/>
                <a:gd name="T49" fmla="*/ 355 h 516"/>
                <a:gd name="T50" fmla="*/ 121 w 663"/>
                <a:gd name="T51" fmla="*/ 340 h 516"/>
                <a:gd name="T52" fmla="*/ 128 w 663"/>
                <a:gd name="T53" fmla="*/ 323 h 516"/>
                <a:gd name="T54" fmla="*/ 136 w 663"/>
                <a:gd name="T55" fmla="*/ 302 h 516"/>
                <a:gd name="T56" fmla="*/ 142 w 663"/>
                <a:gd name="T57" fmla="*/ 279 h 516"/>
                <a:gd name="T58" fmla="*/ 146 w 663"/>
                <a:gd name="T59" fmla="*/ 254 h 516"/>
                <a:gd name="T60" fmla="*/ 149 w 663"/>
                <a:gd name="T61" fmla="*/ 228 h 516"/>
                <a:gd name="T62" fmla="*/ 150 w 663"/>
                <a:gd name="T63" fmla="*/ 199 h 516"/>
                <a:gd name="T64" fmla="*/ 150 w 663"/>
                <a:gd name="T65" fmla="*/ 170 h 516"/>
                <a:gd name="T66" fmla="*/ 148 w 663"/>
                <a:gd name="T67" fmla="*/ 141 h 516"/>
                <a:gd name="T68" fmla="*/ 144 w 663"/>
                <a:gd name="T69" fmla="*/ 115 h 516"/>
                <a:gd name="T70" fmla="*/ 140 w 663"/>
                <a:gd name="T71" fmla="*/ 91 h 516"/>
                <a:gd name="T72" fmla="*/ 133 w 663"/>
                <a:gd name="T73" fmla="*/ 69 h 516"/>
                <a:gd name="T74" fmla="*/ 126 w 663"/>
                <a:gd name="T75" fmla="*/ 49 h 516"/>
                <a:gd name="T76" fmla="*/ 117 w 663"/>
                <a:gd name="T77" fmla="*/ 32 h 516"/>
                <a:gd name="T78" fmla="*/ 108 w 663"/>
                <a:gd name="T79" fmla="*/ 19 h 516"/>
                <a:gd name="T80" fmla="*/ 98 w 663"/>
                <a:gd name="T81" fmla="*/ 8 h 516"/>
                <a:gd name="T82" fmla="*/ 87 w 663"/>
                <a:gd name="T83" fmla="*/ 3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2" y="21"/>
                  </a:lnTo>
                  <a:lnTo>
                    <a:pt x="188" y="26"/>
                  </a:lnTo>
                  <a:lnTo>
                    <a:pt x="173" y="30"/>
                  </a:lnTo>
                  <a:lnTo>
                    <a:pt x="159" y="37"/>
                  </a:lnTo>
                  <a:lnTo>
                    <a:pt x="146" y="43"/>
                  </a:lnTo>
                  <a:lnTo>
                    <a:pt x="133" y="51"/>
                  </a:lnTo>
                  <a:lnTo>
                    <a:pt x="120" y="59"/>
                  </a:lnTo>
                  <a:lnTo>
                    <a:pt x="109" y="67"/>
                  </a:lnTo>
                  <a:lnTo>
                    <a:pt x="96" y="75"/>
                  </a:lnTo>
                  <a:lnTo>
                    <a:pt x="87" y="85"/>
                  </a:lnTo>
                  <a:lnTo>
                    <a:pt x="75" y="93"/>
                  </a:lnTo>
                  <a:lnTo>
                    <a:pt x="66" y="103"/>
                  </a:lnTo>
                  <a:lnTo>
                    <a:pt x="56" y="114"/>
                  </a:lnTo>
                  <a:lnTo>
                    <a:pt x="48" y="124"/>
                  </a:lnTo>
                  <a:lnTo>
                    <a:pt x="40" y="135"/>
                  </a:lnTo>
                  <a:lnTo>
                    <a:pt x="32" y="146"/>
                  </a:lnTo>
                  <a:lnTo>
                    <a:pt x="26" y="157"/>
                  </a:lnTo>
                  <a:lnTo>
                    <a:pt x="21" y="169"/>
                  </a:lnTo>
                  <a:lnTo>
                    <a:pt x="14" y="181"/>
                  </a:lnTo>
                  <a:lnTo>
                    <a:pt x="11" y="193"/>
                  </a:lnTo>
                  <a:lnTo>
                    <a:pt x="6" y="206"/>
                  </a:lnTo>
                  <a:lnTo>
                    <a:pt x="3" y="218"/>
                  </a:lnTo>
                  <a:lnTo>
                    <a:pt x="2" y="231"/>
                  </a:lnTo>
                  <a:lnTo>
                    <a:pt x="0" y="244"/>
                  </a:lnTo>
                  <a:lnTo>
                    <a:pt x="0" y="259"/>
                  </a:lnTo>
                  <a:lnTo>
                    <a:pt x="0" y="271"/>
                  </a:lnTo>
                  <a:lnTo>
                    <a:pt x="2" y="284"/>
                  </a:lnTo>
                  <a:lnTo>
                    <a:pt x="3" y="297"/>
                  </a:lnTo>
                  <a:lnTo>
                    <a:pt x="6" y="310"/>
                  </a:lnTo>
                  <a:lnTo>
                    <a:pt x="11" y="323"/>
                  </a:lnTo>
                  <a:lnTo>
                    <a:pt x="14" y="334"/>
                  </a:lnTo>
                  <a:lnTo>
                    <a:pt x="21" y="347"/>
                  </a:lnTo>
                  <a:lnTo>
                    <a:pt x="26" y="358"/>
                  </a:lnTo>
                  <a:lnTo>
                    <a:pt x="32" y="369"/>
                  </a:lnTo>
                  <a:lnTo>
                    <a:pt x="40" y="381"/>
                  </a:lnTo>
                  <a:lnTo>
                    <a:pt x="48" y="392"/>
                  </a:lnTo>
                  <a:lnTo>
                    <a:pt x="56" y="402"/>
                  </a:lnTo>
                  <a:lnTo>
                    <a:pt x="66" y="411"/>
                  </a:lnTo>
                  <a:lnTo>
                    <a:pt x="75" y="423"/>
                  </a:lnTo>
                  <a:lnTo>
                    <a:pt x="87" y="431"/>
                  </a:lnTo>
                  <a:lnTo>
                    <a:pt x="96" y="440"/>
                  </a:lnTo>
                  <a:lnTo>
                    <a:pt x="109" y="448"/>
                  </a:lnTo>
                  <a:lnTo>
                    <a:pt x="120" y="456"/>
                  </a:lnTo>
                  <a:lnTo>
                    <a:pt x="133" y="464"/>
                  </a:lnTo>
                  <a:lnTo>
                    <a:pt x="146" y="472"/>
                  </a:lnTo>
                  <a:lnTo>
                    <a:pt x="159" y="479"/>
                  </a:lnTo>
                  <a:lnTo>
                    <a:pt x="173" y="485"/>
                  </a:lnTo>
                  <a:lnTo>
                    <a:pt x="188" y="490"/>
                  </a:lnTo>
                  <a:lnTo>
                    <a:pt x="202" y="495"/>
                  </a:lnTo>
                  <a:lnTo>
                    <a:pt x="217" y="500"/>
                  </a:lnTo>
                  <a:lnTo>
                    <a:pt x="233" y="504"/>
                  </a:lnTo>
                  <a:lnTo>
                    <a:pt x="249" y="508"/>
                  </a:lnTo>
                  <a:lnTo>
                    <a:pt x="265" y="511"/>
                  </a:lnTo>
                  <a:lnTo>
                    <a:pt x="281" y="512"/>
                  </a:lnTo>
                  <a:lnTo>
                    <a:pt x="297" y="514"/>
                  </a:lnTo>
                  <a:lnTo>
                    <a:pt x="315" y="516"/>
                  </a:lnTo>
                  <a:lnTo>
                    <a:pt x="331" y="516"/>
                  </a:lnTo>
                  <a:lnTo>
                    <a:pt x="348" y="516"/>
                  </a:lnTo>
                  <a:lnTo>
                    <a:pt x="364" y="514"/>
                  </a:lnTo>
                  <a:lnTo>
                    <a:pt x="382" y="512"/>
                  </a:lnTo>
                  <a:lnTo>
                    <a:pt x="398" y="511"/>
                  </a:lnTo>
                  <a:lnTo>
                    <a:pt x="414" y="508"/>
                  </a:lnTo>
                  <a:lnTo>
                    <a:pt x="430" y="504"/>
                  </a:lnTo>
                  <a:lnTo>
                    <a:pt x="445" y="500"/>
                  </a:lnTo>
                  <a:lnTo>
                    <a:pt x="461" y="495"/>
                  </a:lnTo>
                  <a:lnTo>
                    <a:pt x="475" y="490"/>
                  </a:lnTo>
                  <a:lnTo>
                    <a:pt x="490" y="485"/>
                  </a:lnTo>
                  <a:lnTo>
                    <a:pt x="502" y="479"/>
                  </a:lnTo>
                  <a:lnTo>
                    <a:pt x="517" y="472"/>
                  </a:lnTo>
                  <a:lnTo>
                    <a:pt x="530" y="464"/>
                  </a:lnTo>
                  <a:lnTo>
                    <a:pt x="541" y="456"/>
                  </a:lnTo>
                  <a:lnTo>
                    <a:pt x="554" y="448"/>
                  </a:lnTo>
                  <a:lnTo>
                    <a:pt x="565" y="440"/>
                  </a:lnTo>
                  <a:lnTo>
                    <a:pt x="576" y="431"/>
                  </a:lnTo>
                  <a:lnTo>
                    <a:pt x="586" y="423"/>
                  </a:lnTo>
                  <a:lnTo>
                    <a:pt x="597" y="411"/>
                  </a:lnTo>
                  <a:lnTo>
                    <a:pt x="605" y="402"/>
                  </a:lnTo>
                  <a:lnTo>
                    <a:pt x="615" y="392"/>
                  </a:lnTo>
                  <a:lnTo>
                    <a:pt x="623" y="381"/>
                  </a:lnTo>
                  <a:lnTo>
                    <a:pt x="629" y="369"/>
                  </a:lnTo>
                  <a:lnTo>
                    <a:pt x="636" y="358"/>
                  </a:lnTo>
                  <a:lnTo>
                    <a:pt x="642" y="347"/>
                  </a:lnTo>
                  <a:lnTo>
                    <a:pt x="647" y="334"/>
                  </a:lnTo>
                  <a:lnTo>
                    <a:pt x="652" y="323"/>
                  </a:lnTo>
                  <a:lnTo>
                    <a:pt x="655" y="310"/>
                  </a:lnTo>
                  <a:lnTo>
                    <a:pt x="658" y="297"/>
                  </a:lnTo>
                  <a:lnTo>
                    <a:pt x="660" y="284"/>
                  </a:lnTo>
                  <a:lnTo>
                    <a:pt x="661" y="271"/>
                  </a:lnTo>
                  <a:lnTo>
                    <a:pt x="663" y="259"/>
                  </a:lnTo>
                  <a:lnTo>
                    <a:pt x="661" y="244"/>
                  </a:lnTo>
                  <a:lnTo>
                    <a:pt x="660" y="231"/>
                  </a:lnTo>
                  <a:lnTo>
                    <a:pt x="658" y="218"/>
                  </a:lnTo>
                  <a:lnTo>
                    <a:pt x="655" y="206"/>
                  </a:lnTo>
                  <a:lnTo>
                    <a:pt x="652" y="193"/>
                  </a:lnTo>
                  <a:lnTo>
                    <a:pt x="647" y="181"/>
                  </a:lnTo>
                  <a:lnTo>
                    <a:pt x="642" y="169"/>
                  </a:lnTo>
                  <a:lnTo>
                    <a:pt x="636" y="157"/>
                  </a:lnTo>
                  <a:lnTo>
                    <a:pt x="629" y="146"/>
                  </a:lnTo>
                  <a:lnTo>
                    <a:pt x="623" y="135"/>
                  </a:lnTo>
                  <a:lnTo>
                    <a:pt x="615" y="124"/>
                  </a:lnTo>
                  <a:lnTo>
                    <a:pt x="605" y="114"/>
                  </a:lnTo>
                  <a:lnTo>
                    <a:pt x="597" y="103"/>
                  </a:lnTo>
                  <a:lnTo>
                    <a:pt x="586" y="93"/>
                  </a:lnTo>
                  <a:lnTo>
                    <a:pt x="576" y="85"/>
                  </a:lnTo>
                  <a:lnTo>
                    <a:pt x="565" y="75"/>
                  </a:lnTo>
                  <a:lnTo>
                    <a:pt x="554" y="67"/>
                  </a:lnTo>
                  <a:lnTo>
                    <a:pt x="541" y="59"/>
                  </a:lnTo>
                  <a:lnTo>
                    <a:pt x="530" y="51"/>
                  </a:lnTo>
                  <a:lnTo>
                    <a:pt x="517" y="43"/>
                  </a:lnTo>
                  <a:lnTo>
                    <a:pt x="502" y="37"/>
                  </a:lnTo>
                  <a:lnTo>
                    <a:pt x="490" y="30"/>
                  </a:lnTo>
                  <a:lnTo>
                    <a:pt x="475" y="26"/>
                  </a:lnTo>
                  <a:lnTo>
                    <a:pt x="461" y="21"/>
                  </a:lnTo>
                  <a:lnTo>
                    <a:pt x="445" y="16"/>
                  </a:lnTo>
                  <a:lnTo>
                    <a:pt x="430" y="11"/>
                  </a:lnTo>
                  <a:lnTo>
                    <a:pt x="414" y="8"/>
                  </a:lnTo>
                  <a:lnTo>
                    <a:pt x="398" y="5"/>
                  </a:lnTo>
                  <a:lnTo>
                    <a:pt x="382" y="3"/>
                  </a:lnTo>
                  <a:lnTo>
                    <a:pt x="364" y="2"/>
                  </a:lnTo>
                  <a:lnTo>
                    <a:pt x="348" y="0"/>
                  </a:lnTo>
                  <a:lnTo>
                    <a:pt x="331" y="0"/>
                  </a:lnTo>
                </a:path>
              </a:pathLst>
            </a:custGeom>
            <a:noFill/>
            <a:ln w="7938">
              <a:solidFill>
                <a:srgbClr val="4F177F"/>
              </a:solidFill>
              <a:round/>
              <a:headEnd/>
              <a:tailEnd/>
            </a:ln>
          </p:spPr>
          <p:txBody>
            <a:bodyPr/>
            <a:lstStyle/>
            <a:p>
              <a:endParaRPr lang="en-US"/>
            </a:p>
          </p:txBody>
        </p:sp>
        <p:sp>
          <p:nvSpPr>
            <p:cNvPr id="297171" name="Rectangle 211"/>
            <p:cNvSpPr>
              <a:spLocks noChangeArrowheads="1"/>
            </p:cNvSpPr>
            <p:nvPr/>
          </p:nvSpPr>
          <p:spPr bwMode="auto">
            <a:xfrm>
              <a:off x="1359" y="3814"/>
              <a:ext cx="194"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RCEF</a:t>
              </a:r>
              <a:endParaRPr lang="en-GB" sz="1800">
                <a:latin typeface="Calibri" pitchFamily="34" charset="0"/>
              </a:endParaRPr>
            </a:p>
          </p:txBody>
        </p:sp>
        <p:sp>
          <p:nvSpPr>
            <p:cNvPr id="297172" name="Freeform 212"/>
            <p:cNvSpPr>
              <a:spLocks/>
            </p:cNvSpPr>
            <p:nvPr/>
          </p:nvSpPr>
          <p:spPr bwMode="auto">
            <a:xfrm>
              <a:off x="1705" y="3657"/>
              <a:ext cx="316" cy="442"/>
            </a:xfrm>
            <a:custGeom>
              <a:avLst/>
              <a:gdLst>
                <a:gd name="T0" fmla="*/ 68 w 663"/>
                <a:gd name="T1" fmla="*/ 2 h 516"/>
                <a:gd name="T2" fmla="*/ 57 w 663"/>
                <a:gd name="T3" fmla="*/ 6 h 516"/>
                <a:gd name="T4" fmla="*/ 46 w 663"/>
                <a:gd name="T5" fmla="*/ 15 h 516"/>
                <a:gd name="T6" fmla="*/ 36 w 663"/>
                <a:gd name="T7" fmla="*/ 27 h 516"/>
                <a:gd name="T8" fmla="*/ 27 w 663"/>
                <a:gd name="T9" fmla="*/ 44 h 516"/>
                <a:gd name="T10" fmla="*/ 20 w 663"/>
                <a:gd name="T11" fmla="*/ 63 h 516"/>
                <a:gd name="T12" fmla="*/ 13 w 663"/>
                <a:gd name="T13" fmla="*/ 84 h 516"/>
                <a:gd name="T14" fmla="*/ 7 w 663"/>
                <a:gd name="T15" fmla="*/ 107 h 516"/>
                <a:gd name="T16" fmla="*/ 3 w 663"/>
                <a:gd name="T17" fmla="*/ 133 h 516"/>
                <a:gd name="T18" fmla="*/ 0 w 663"/>
                <a:gd name="T19" fmla="*/ 160 h 516"/>
                <a:gd name="T20" fmla="*/ 0 w 663"/>
                <a:gd name="T21" fmla="*/ 190 h 516"/>
                <a:gd name="T22" fmla="*/ 0 w 663"/>
                <a:gd name="T23" fmla="*/ 218 h 516"/>
                <a:gd name="T24" fmla="*/ 3 w 663"/>
                <a:gd name="T25" fmla="*/ 245 h 516"/>
                <a:gd name="T26" fmla="*/ 7 w 663"/>
                <a:gd name="T27" fmla="*/ 271 h 516"/>
                <a:gd name="T28" fmla="*/ 13 w 663"/>
                <a:gd name="T29" fmla="*/ 295 h 516"/>
                <a:gd name="T30" fmla="*/ 20 w 663"/>
                <a:gd name="T31" fmla="*/ 316 h 516"/>
                <a:gd name="T32" fmla="*/ 27 w 663"/>
                <a:gd name="T33" fmla="*/ 335 h 516"/>
                <a:gd name="T34" fmla="*/ 36 w 663"/>
                <a:gd name="T35" fmla="*/ 351 h 516"/>
                <a:gd name="T36" fmla="*/ 46 w 663"/>
                <a:gd name="T37" fmla="*/ 363 h 516"/>
                <a:gd name="T38" fmla="*/ 57 w 663"/>
                <a:gd name="T39" fmla="*/ 373 h 516"/>
                <a:gd name="T40" fmla="*/ 68 w 663"/>
                <a:gd name="T41" fmla="*/ 377 h 516"/>
                <a:gd name="T42" fmla="*/ 79 w 663"/>
                <a:gd name="T43" fmla="*/ 379 h 516"/>
                <a:gd name="T44" fmla="*/ 91 w 663"/>
                <a:gd name="T45" fmla="*/ 375 h 516"/>
                <a:gd name="T46" fmla="*/ 101 w 663"/>
                <a:gd name="T47" fmla="*/ 367 h 516"/>
                <a:gd name="T48" fmla="*/ 112 w 663"/>
                <a:gd name="T49" fmla="*/ 355 h 516"/>
                <a:gd name="T50" fmla="*/ 121 w 663"/>
                <a:gd name="T51" fmla="*/ 340 h 516"/>
                <a:gd name="T52" fmla="*/ 128 w 663"/>
                <a:gd name="T53" fmla="*/ 323 h 516"/>
                <a:gd name="T54" fmla="*/ 136 w 663"/>
                <a:gd name="T55" fmla="*/ 302 h 516"/>
                <a:gd name="T56" fmla="*/ 142 w 663"/>
                <a:gd name="T57" fmla="*/ 279 h 516"/>
                <a:gd name="T58" fmla="*/ 146 w 663"/>
                <a:gd name="T59" fmla="*/ 254 h 516"/>
                <a:gd name="T60" fmla="*/ 149 w 663"/>
                <a:gd name="T61" fmla="*/ 228 h 516"/>
                <a:gd name="T62" fmla="*/ 150 w 663"/>
                <a:gd name="T63" fmla="*/ 199 h 516"/>
                <a:gd name="T64" fmla="*/ 150 w 663"/>
                <a:gd name="T65" fmla="*/ 170 h 516"/>
                <a:gd name="T66" fmla="*/ 148 w 663"/>
                <a:gd name="T67" fmla="*/ 141 h 516"/>
                <a:gd name="T68" fmla="*/ 144 w 663"/>
                <a:gd name="T69" fmla="*/ 115 h 516"/>
                <a:gd name="T70" fmla="*/ 140 w 663"/>
                <a:gd name="T71" fmla="*/ 91 h 516"/>
                <a:gd name="T72" fmla="*/ 133 w 663"/>
                <a:gd name="T73" fmla="*/ 69 h 516"/>
                <a:gd name="T74" fmla="*/ 126 w 663"/>
                <a:gd name="T75" fmla="*/ 49 h 516"/>
                <a:gd name="T76" fmla="*/ 117 w 663"/>
                <a:gd name="T77" fmla="*/ 32 h 516"/>
                <a:gd name="T78" fmla="*/ 108 w 663"/>
                <a:gd name="T79" fmla="*/ 19 h 516"/>
                <a:gd name="T80" fmla="*/ 98 w 663"/>
                <a:gd name="T81" fmla="*/ 8 h 516"/>
                <a:gd name="T82" fmla="*/ 87 w 663"/>
                <a:gd name="T83" fmla="*/ 3 h 516"/>
                <a:gd name="T84" fmla="*/ 75 w 663"/>
                <a:gd name="T85" fmla="*/ 0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3"/>
                <a:gd name="T130" fmla="*/ 0 h 516"/>
                <a:gd name="T131" fmla="*/ 663 w 66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3" h="516">
                  <a:moveTo>
                    <a:pt x="331" y="0"/>
                  </a:moveTo>
                  <a:lnTo>
                    <a:pt x="315" y="0"/>
                  </a:lnTo>
                  <a:lnTo>
                    <a:pt x="297" y="2"/>
                  </a:lnTo>
                  <a:lnTo>
                    <a:pt x="281" y="3"/>
                  </a:lnTo>
                  <a:lnTo>
                    <a:pt x="265" y="5"/>
                  </a:lnTo>
                  <a:lnTo>
                    <a:pt x="249" y="8"/>
                  </a:lnTo>
                  <a:lnTo>
                    <a:pt x="233" y="11"/>
                  </a:lnTo>
                  <a:lnTo>
                    <a:pt x="217" y="16"/>
                  </a:lnTo>
                  <a:lnTo>
                    <a:pt x="202" y="21"/>
                  </a:lnTo>
                  <a:lnTo>
                    <a:pt x="188" y="26"/>
                  </a:lnTo>
                  <a:lnTo>
                    <a:pt x="173" y="30"/>
                  </a:lnTo>
                  <a:lnTo>
                    <a:pt x="159" y="37"/>
                  </a:lnTo>
                  <a:lnTo>
                    <a:pt x="146" y="43"/>
                  </a:lnTo>
                  <a:lnTo>
                    <a:pt x="133" y="51"/>
                  </a:lnTo>
                  <a:lnTo>
                    <a:pt x="120" y="59"/>
                  </a:lnTo>
                  <a:lnTo>
                    <a:pt x="109" y="67"/>
                  </a:lnTo>
                  <a:lnTo>
                    <a:pt x="96" y="75"/>
                  </a:lnTo>
                  <a:lnTo>
                    <a:pt x="87" y="85"/>
                  </a:lnTo>
                  <a:lnTo>
                    <a:pt x="75" y="93"/>
                  </a:lnTo>
                  <a:lnTo>
                    <a:pt x="66" y="103"/>
                  </a:lnTo>
                  <a:lnTo>
                    <a:pt x="56" y="114"/>
                  </a:lnTo>
                  <a:lnTo>
                    <a:pt x="48" y="124"/>
                  </a:lnTo>
                  <a:lnTo>
                    <a:pt x="40" y="135"/>
                  </a:lnTo>
                  <a:lnTo>
                    <a:pt x="32" y="146"/>
                  </a:lnTo>
                  <a:lnTo>
                    <a:pt x="26" y="157"/>
                  </a:lnTo>
                  <a:lnTo>
                    <a:pt x="21" y="169"/>
                  </a:lnTo>
                  <a:lnTo>
                    <a:pt x="14" y="181"/>
                  </a:lnTo>
                  <a:lnTo>
                    <a:pt x="11" y="193"/>
                  </a:lnTo>
                  <a:lnTo>
                    <a:pt x="6" y="206"/>
                  </a:lnTo>
                  <a:lnTo>
                    <a:pt x="3" y="218"/>
                  </a:lnTo>
                  <a:lnTo>
                    <a:pt x="2" y="231"/>
                  </a:lnTo>
                  <a:lnTo>
                    <a:pt x="0" y="244"/>
                  </a:lnTo>
                  <a:lnTo>
                    <a:pt x="0" y="259"/>
                  </a:lnTo>
                  <a:lnTo>
                    <a:pt x="0" y="271"/>
                  </a:lnTo>
                  <a:lnTo>
                    <a:pt x="2" y="284"/>
                  </a:lnTo>
                  <a:lnTo>
                    <a:pt x="3" y="297"/>
                  </a:lnTo>
                  <a:lnTo>
                    <a:pt x="6" y="310"/>
                  </a:lnTo>
                  <a:lnTo>
                    <a:pt x="11" y="323"/>
                  </a:lnTo>
                  <a:lnTo>
                    <a:pt x="14" y="334"/>
                  </a:lnTo>
                  <a:lnTo>
                    <a:pt x="21" y="347"/>
                  </a:lnTo>
                  <a:lnTo>
                    <a:pt x="26" y="358"/>
                  </a:lnTo>
                  <a:lnTo>
                    <a:pt x="32" y="369"/>
                  </a:lnTo>
                  <a:lnTo>
                    <a:pt x="40" y="381"/>
                  </a:lnTo>
                  <a:lnTo>
                    <a:pt x="48" y="392"/>
                  </a:lnTo>
                  <a:lnTo>
                    <a:pt x="56" y="402"/>
                  </a:lnTo>
                  <a:lnTo>
                    <a:pt x="66" y="411"/>
                  </a:lnTo>
                  <a:lnTo>
                    <a:pt x="75" y="423"/>
                  </a:lnTo>
                  <a:lnTo>
                    <a:pt x="87" y="431"/>
                  </a:lnTo>
                  <a:lnTo>
                    <a:pt x="96" y="440"/>
                  </a:lnTo>
                  <a:lnTo>
                    <a:pt x="109" y="448"/>
                  </a:lnTo>
                  <a:lnTo>
                    <a:pt x="120" y="456"/>
                  </a:lnTo>
                  <a:lnTo>
                    <a:pt x="133" y="464"/>
                  </a:lnTo>
                  <a:lnTo>
                    <a:pt x="146" y="472"/>
                  </a:lnTo>
                  <a:lnTo>
                    <a:pt x="159" y="479"/>
                  </a:lnTo>
                  <a:lnTo>
                    <a:pt x="173" y="485"/>
                  </a:lnTo>
                  <a:lnTo>
                    <a:pt x="188" y="490"/>
                  </a:lnTo>
                  <a:lnTo>
                    <a:pt x="202" y="495"/>
                  </a:lnTo>
                  <a:lnTo>
                    <a:pt x="217" y="500"/>
                  </a:lnTo>
                  <a:lnTo>
                    <a:pt x="233" y="504"/>
                  </a:lnTo>
                  <a:lnTo>
                    <a:pt x="249" y="508"/>
                  </a:lnTo>
                  <a:lnTo>
                    <a:pt x="265" y="511"/>
                  </a:lnTo>
                  <a:lnTo>
                    <a:pt x="281" y="512"/>
                  </a:lnTo>
                  <a:lnTo>
                    <a:pt x="297" y="514"/>
                  </a:lnTo>
                  <a:lnTo>
                    <a:pt x="315" y="516"/>
                  </a:lnTo>
                  <a:lnTo>
                    <a:pt x="331" y="516"/>
                  </a:lnTo>
                  <a:lnTo>
                    <a:pt x="348" y="516"/>
                  </a:lnTo>
                  <a:lnTo>
                    <a:pt x="364" y="514"/>
                  </a:lnTo>
                  <a:lnTo>
                    <a:pt x="382" y="512"/>
                  </a:lnTo>
                  <a:lnTo>
                    <a:pt x="398" y="511"/>
                  </a:lnTo>
                  <a:lnTo>
                    <a:pt x="414" y="508"/>
                  </a:lnTo>
                  <a:lnTo>
                    <a:pt x="430" y="504"/>
                  </a:lnTo>
                  <a:lnTo>
                    <a:pt x="445" y="500"/>
                  </a:lnTo>
                  <a:lnTo>
                    <a:pt x="461" y="495"/>
                  </a:lnTo>
                  <a:lnTo>
                    <a:pt x="475" y="490"/>
                  </a:lnTo>
                  <a:lnTo>
                    <a:pt x="490" y="485"/>
                  </a:lnTo>
                  <a:lnTo>
                    <a:pt x="502" y="479"/>
                  </a:lnTo>
                  <a:lnTo>
                    <a:pt x="517" y="472"/>
                  </a:lnTo>
                  <a:lnTo>
                    <a:pt x="530" y="464"/>
                  </a:lnTo>
                  <a:lnTo>
                    <a:pt x="541" y="456"/>
                  </a:lnTo>
                  <a:lnTo>
                    <a:pt x="554" y="448"/>
                  </a:lnTo>
                  <a:lnTo>
                    <a:pt x="565" y="440"/>
                  </a:lnTo>
                  <a:lnTo>
                    <a:pt x="576" y="431"/>
                  </a:lnTo>
                  <a:lnTo>
                    <a:pt x="586" y="423"/>
                  </a:lnTo>
                  <a:lnTo>
                    <a:pt x="597" y="411"/>
                  </a:lnTo>
                  <a:lnTo>
                    <a:pt x="605" y="402"/>
                  </a:lnTo>
                  <a:lnTo>
                    <a:pt x="615" y="392"/>
                  </a:lnTo>
                  <a:lnTo>
                    <a:pt x="623" y="381"/>
                  </a:lnTo>
                  <a:lnTo>
                    <a:pt x="629" y="369"/>
                  </a:lnTo>
                  <a:lnTo>
                    <a:pt x="636" y="358"/>
                  </a:lnTo>
                  <a:lnTo>
                    <a:pt x="642" y="347"/>
                  </a:lnTo>
                  <a:lnTo>
                    <a:pt x="647" y="334"/>
                  </a:lnTo>
                  <a:lnTo>
                    <a:pt x="652" y="323"/>
                  </a:lnTo>
                  <a:lnTo>
                    <a:pt x="655" y="310"/>
                  </a:lnTo>
                  <a:lnTo>
                    <a:pt x="658" y="297"/>
                  </a:lnTo>
                  <a:lnTo>
                    <a:pt x="660" y="284"/>
                  </a:lnTo>
                  <a:lnTo>
                    <a:pt x="661" y="271"/>
                  </a:lnTo>
                  <a:lnTo>
                    <a:pt x="663" y="259"/>
                  </a:lnTo>
                  <a:lnTo>
                    <a:pt x="661" y="244"/>
                  </a:lnTo>
                  <a:lnTo>
                    <a:pt x="660" y="231"/>
                  </a:lnTo>
                  <a:lnTo>
                    <a:pt x="658" y="218"/>
                  </a:lnTo>
                  <a:lnTo>
                    <a:pt x="655" y="206"/>
                  </a:lnTo>
                  <a:lnTo>
                    <a:pt x="652" y="193"/>
                  </a:lnTo>
                  <a:lnTo>
                    <a:pt x="647" y="181"/>
                  </a:lnTo>
                  <a:lnTo>
                    <a:pt x="642" y="169"/>
                  </a:lnTo>
                  <a:lnTo>
                    <a:pt x="636" y="157"/>
                  </a:lnTo>
                  <a:lnTo>
                    <a:pt x="629" y="146"/>
                  </a:lnTo>
                  <a:lnTo>
                    <a:pt x="623" y="135"/>
                  </a:lnTo>
                  <a:lnTo>
                    <a:pt x="615" y="124"/>
                  </a:lnTo>
                  <a:lnTo>
                    <a:pt x="605" y="114"/>
                  </a:lnTo>
                  <a:lnTo>
                    <a:pt x="597" y="103"/>
                  </a:lnTo>
                  <a:lnTo>
                    <a:pt x="586" y="93"/>
                  </a:lnTo>
                  <a:lnTo>
                    <a:pt x="576" y="85"/>
                  </a:lnTo>
                  <a:lnTo>
                    <a:pt x="565" y="75"/>
                  </a:lnTo>
                  <a:lnTo>
                    <a:pt x="554" y="67"/>
                  </a:lnTo>
                  <a:lnTo>
                    <a:pt x="541" y="59"/>
                  </a:lnTo>
                  <a:lnTo>
                    <a:pt x="530" y="51"/>
                  </a:lnTo>
                  <a:lnTo>
                    <a:pt x="517" y="43"/>
                  </a:lnTo>
                  <a:lnTo>
                    <a:pt x="502" y="37"/>
                  </a:lnTo>
                  <a:lnTo>
                    <a:pt x="490" y="30"/>
                  </a:lnTo>
                  <a:lnTo>
                    <a:pt x="475" y="26"/>
                  </a:lnTo>
                  <a:lnTo>
                    <a:pt x="461" y="21"/>
                  </a:lnTo>
                  <a:lnTo>
                    <a:pt x="445" y="16"/>
                  </a:lnTo>
                  <a:lnTo>
                    <a:pt x="430" y="11"/>
                  </a:lnTo>
                  <a:lnTo>
                    <a:pt x="414" y="8"/>
                  </a:lnTo>
                  <a:lnTo>
                    <a:pt x="398" y="5"/>
                  </a:lnTo>
                  <a:lnTo>
                    <a:pt x="382" y="3"/>
                  </a:lnTo>
                  <a:lnTo>
                    <a:pt x="364" y="2"/>
                  </a:lnTo>
                  <a:lnTo>
                    <a:pt x="348" y="0"/>
                  </a:lnTo>
                  <a:lnTo>
                    <a:pt x="331" y="0"/>
                  </a:lnTo>
                </a:path>
              </a:pathLst>
            </a:custGeom>
            <a:noFill/>
            <a:ln w="7938">
              <a:solidFill>
                <a:srgbClr val="4F177F"/>
              </a:solidFill>
              <a:round/>
              <a:headEnd/>
              <a:tailEnd/>
            </a:ln>
          </p:spPr>
          <p:txBody>
            <a:bodyPr/>
            <a:lstStyle/>
            <a:p>
              <a:endParaRPr lang="en-US"/>
            </a:p>
          </p:txBody>
        </p:sp>
        <p:sp>
          <p:nvSpPr>
            <p:cNvPr id="297173" name="Rectangle 213"/>
            <p:cNvSpPr>
              <a:spLocks noChangeArrowheads="1"/>
            </p:cNvSpPr>
            <p:nvPr/>
          </p:nvSpPr>
          <p:spPr bwMode="auto">
            <a:xfrm>
              <a:off x="1776" y="3803"/>
              <a:ext cx="157" cy="115"/>
            </a:xfrm>
            <a:prstGeom prst="rect">
              <a:avLst/>
            </a:prstGeom>
            <a:noFill/>
            <a:ln w="9525">
              <a:noFill/>
              <a:miter lim="800000"/>
              <a:headEnd/>
              <a:tailEnd/>
            </a:ln>
          </p:spPr>
          <p:txBody>
            <a:bodyPr wrap="none" lIns="0" tIns="0" rIns="0" bIns="0">
              <a:spAutoFit/>
            </a:bodyPr>
            <a:lstStyle/>
            <a:p>
              <a:r>
                <a:rPr lang="en-GB" sz="1200">
                  <a:solidFill>
                    <a:srgbClr val="4F177F"/>
                  </a:solidFill>
                  <a:latin typeface="Calibri" pitchFamily="34" charset="0"/>
                </a:rPr>
                <a:t>BGF</a:t>
              </a:r>
              <a:endParaRPr lang="en-GB" sz="1800">
                <a:latin typeface="Calibri" pitchFamily="34" charset="0"/>
              </a:endParaRPr>
            </a:p>
          </p:txBody>
        </p:sp>
        <p:sp>
          <p:nvSpPr>
            <p:cNvPr id="297174" name="Line 214"/>
            <p:cNvSpPr>
              <a:spLocks noChangeShapeType="1"/>
            </p:cNvSpPr>
            <p:nvPr/>
          </p:nvSpPr>
          <p:spPr bwMode="auto">
            <a:xfrm flipV="1">
              <a:off x="925" y="799"/>
              <a:ext cx="0" cy="923"/>
            </a:xfrm>
            <a:prstGeom prst="line">
              <a:avLst/>
            </a:prstGeom>
            <a:noFill/>
            <a:ln w="9525">
              <a:solidFill>
                <a:srgbClr val="4F177F"/>
              </a:solidFill>
              <a:round/>
              <a:headEnd/>
              <a:tailEnd/>
            </a:ln>
          </p:spPr>
          <p:txBody>
            <a:bodyPr/>
            <a:lstStyle/>
            <a:p>
              <a:endParaRPr lang="en-US"/>
            </a:p>
          </p:txBody>
        </p:sp>
        <p:sp>
          <p:nvSpPr>
            <p:cNvPr id="297175" name="Line 215"/>
            <p:cNvSpPr>
              <a:spLocks noChangeShapeType="1"/>
            </p:cNvSpPr>
            <p:nvPr/>
          </p:nvSpPr>
          <p:spPr bwMode="auto">
            <a:xfrm>
              <a:off x="925" y="799"/>
              <a:ext cx="1083" cy="0"/>
            </a:xfrm>
            <a:prstGeom prst="line">
              <a:avLst/>
            </a:prstGeom>
            <a:noFill/>
            <a:ln w="9525">
              <a:solidFill>
                <a:srgbClr val="4F177F"/>
              </a:solidFill>
              <a:round/>
              <a:headEnd/>
              <a:tailEnd/>
            </a:ln>
          </p:spPr>
          <p:txBody>
            <a:bodyPr/>
            <a:lstStyle/>
            <a:p>
              <a:endParaRPr lang="en-US"/>
            </a:p>
          </p:txBody>
        </p:sp>
        <p:sp>
          <p:nvSpPr>
            <p:cNvPr id="297176" name="Rectangle 216"/>
            <p:cNvSpPr>
              <a:spLocks noChangeArrowheads="1"/>
            </p:cNvSpPr>
            <p:nvPr/>
          </p:nvSpPr>
          <p:spPr bwMode="auto">
            <a:xfrm>
              <a:off x="1359" y="663"/>
              <a:ext cx="163" cy="115"/>
            </a:xfrm>
            <a:prstGeom prst="rect">
              <a:avLst/>
            </a:prstGeom>
            <a:noFill/>
            <a:ln w="9525">
              <a:noFill/>
              <a:miter lim="800000"/>
              <a:headEnd/>
              <a:tailEnd/>
            </a:ln>
          </p:spPr>
          <p:txBody>
            <a:bodyPr lIns="0" tIns="0" rIns="0" bIns="0">
              <a:spAutoFit/>
            </a:bodyPr>
            <a:lstStyle/>
            <a:p>
              <a:r>
                <a:rPr lang="en-GB" sz="1200">
                  <a:solidFill>
                    <a:srgbClr val="4F177F"/>
                  </a:solidFill>
                  <a:latin typeface="Bienvenue Demi TT"/>
                </a:rPr>
                <a:t>Ut</a:t>
              </a:r>
              <a:endParaRPr lang="en-GB" sz="2000">
                <a:latin typeface="Calibri" pitchFamily="34" charset="0"/>
              </a:endParaRPr>
            </a:p>
          </p:txBody>
        </p:sp>
        <p:sp>
          <p:nvSpPr>
            <p:cNvPr id="297177" name="Line 217"/>
            <p:cNvSpPr>
              <a:spLocks noChangeShapeType="1"/>
            </p:cNvSpPr>
            <p:nvPr/>
          </p:nvSpPr>
          <p:spPr bwMode="auto">
            <a:xfrm flipV="1">
              <a:off x="536" y="663"/>
              <a:ext cx="0" cy="3039"/>
            </a:xfrm>
            <a:prstGeom prst="line">
              <a:avLst/>
            </a:prstGeom>
            <a:noFill/>
            <a:ln w="9525">
              <a:solidFill>
                <a:srgbClr val="4F177F"/>
              </a:solidFill>
              <a:round/>
              <a:headEnd/>
              <a:tailEnd/>
            </a:ln>
          </p:spPr>
          <p:txBody>
            <a:bodyPr/>
            <a:lstStyle/>
            <a:p>
              <a:endParaRPr lang="en-US"/>
            </a:p>
          </p:txBody>
        </p:sp>
        <p:sp>
          <p:nvSpPr>
            <p:cNvPr id="297178" name="Line 218"/>
            <p:cNvSpPr>
              <a:spLocks noChangeShapeType="1"/>
            </p:cNvSpPr>
            <p:nvPr/>
          </p:nvSpPr>
          <p:spPr bwMode="auto">
            <a:xfrm>
              <a:off x="536" y="663"/>
              <a:ext cx="1472" cy="0"/>
            </a:xfrm>
            <a:prstGeom prst="line">
              <a:avLst/>
            </a:prstGeom>
            <a:noFill/>
            <a:ln w="9525">
              <a:solidFill>
                <a:srgbClr val="4F177F"/>
              </a:solidFill>
              <a:round/>
              <a:headEnd/>
              <a:tailEnd/>
            </a:ln>
          </p:spPr>
          <p:txBody>
            <a:bodyPr/>
            <a:lstStyle/>
            <a:p>
              <a:endParaRPr lang="en-US"/>
            </a:p>
          </p:txBody>
        </p:sp>
        <p:sp>
          <p:nvSpPr>
            <p:cNvPr id="297179" name="Line 219"/>
            <p:cNvSpPr>
              <a:spLocks noChangeShapeType="1"/>
            </p:cNvSpPr>
            <p:nvPr/>
          </p:nvSpPr>
          <p:spPr bwMode="auto">
            <a:xfrm>
              <a:off x="1532" y="618"/>
              <a:ext cx="0" cy="90"/>
            </a:xfrm>
            <a:prstGeom prst="line">
              <a:avLst/>
            </a:prstGeom>
            <a:noFill/>
            <a:ln w="9525">
              <a:solidFill>
                <a:schemeClr val="tx1"/>
              </a:solidFill>
              <a:round/>
              <a:headEnd/>
              <a:tailEnd/>
            </a:ln>
          </p:spPr>
          <p:txBody>
            <a:bodyPr/>
            <a:lstStyle/>
            <a:p>
              <a:endParaRPr lang="en-US"/>
            </a:p>
          </p:txBody>
        </p:sp>
        <p:sp>
          <p:nvSpPr>
            <p:cNvPr id="297180" name="Line 220"/>
            <p:cNvSpPr>
              <a:spLocks noChangeShapeType="1"/>
            </p:cNvSpPr>
            <p:nvPr/>
          </p:nvSpPr>
          <p:spPr bwMode="auto">
            <a:xfrm>
              <a:off x="1316" y="754"/>
              <a:ext cx="0" cy="90"/>
            </a:xfrm>
            <a:prstGeom prst="line">
              <a:avLst/>
            </a:prstGeom>
            <a:noFill/>
            <a:ln w="9525">
              <a:solidFill>
                <a:schemeClr val="tx1"/>
              </a:solidFill>
              <a:round/>
              <a:headEnd/>
              <a:tailEnd/>
            </a:ln>
          </p:spPr>
          <p:txBody>
            <a:bodyPr/>
            <a:lstStyle/>
            <a:p>
              <a:endParaRPr lang="en-US"/>
            </a:p>
          </p:txBody>
        </p:sp>
        <p:sp>
          <p:nvSpPr>
            <p:cNvPr id="297181" name="Rectangle 221"/>
            <p:cNvSpPr>
              <a:spLocks noChangeArrowheads="1"/>
            </p:cNvSpPr>
            <p:nvPr/>
          </p:nvSpPr>
          <p:spPr bwMode="auto">
            <a:xfrm>
              <a:off x="1575" y="503"/>
              <a:ext cx="164" cy="115"/>
            </a:xfrm>
            <a:prstGeom prst="rect">
              <a:avLst/>
            </a:prstGeom>
            <a:noFill/>
            <a:ln w="9525">
              <a:noFill/>
              <a:miter lim="800000"/>
              <a:headEnd/>
              <a:tailEnd/>
            </a:ln>
          </p:spPr>
          <p:txBody>
            <a:bodyPr lIns="0" tIns="0" rIns="0" bIns="0">
              <a:spAutoFit/>
            </a:bodyPr>
            <a:lstStyle/>
            <a:p>
              <a:r>
                <a:rPr lang="en-GB" sz="1200">
                  <a:solidFill>
                    <a:srgbClr val="4F177F"/>
                  </a:solidFill>
                  <a:latin typeface="Bienvenue Demi TT"/>
                </a:rPr>
                <a:t>Ut</a:t>
              </a:r>
              <a:endParaRPr lang="en-GB" sz="2000">
                <a:latin typeface="Calibri" pitchFamily="34" charset="0"/>
              </a:endParaRPr>
            </a:p>
          </p:txBody>
        </p:sp>
        <p:sp>
          <p:nvSpPr>
            <p:cNvPr id="297182" name="Line 222"/>
            <p:cNvSpPr>
              <a:spLocks noChangeShapeType="1"/>
            </p:cNvSpPr>
            <p:nvPr/>
          </p:nvSpPr>
          <p:spPr bwMode="auto">
            <a:xfrm>
              <a:off x="3793" y="3413"/>
              <a:ext cx="221" cy="0"/>
            </a:xfrm>
            <a:prstGeom prst="line">
              <a:avLst/>
            </a:prstGeom>
            <a:noFill/>
            <a:ln w="38100">
              <a:solidFill>
                <a:srgbClr val="800000"/>
              </a:solidFill>
              <a:round/>
              <a:headEnd/>
              <a:tailEnd/>
            </a:ln>
          </p:spPr>
          <p:txBody>
            <a:bodyPr/>
            <a:lstStyle/>
            <a:p>
              <a:endParaRPr lang="en-US"/>
            </a:p>
          </p:txBody>
        </p:sp>
        <p:grpSp>
          <p:nvGrpSpPr>
            <p:cNvPr id="297183" name="Group 223"/>
            <p:cNvGrpSpPr>
              <a:grpSpLocks/>
            </p:cNvGrpSpPr>
            <p:nvPr/>
          </p:nvGrpSpPr>
          <p:grpSpPr bwMode="auto">
            <a:xfrm>
              <a:off x="3875" y="2230"/>
              <a:ext cx="344" cy="184"/>
              <a:chOff x="3875" y="2230"/>
              <a:chExt cx="344" cy="184"/>
            </a:xfrm>
          </p:grpSpPr>
          <p:sp>
            <p:nvSpPr>
              <p:cNvPr id="297184" name="Freeform 224"/>
              <p:cNvSpPr>
                <a:spLocks/>
              </p:cNvSpPr>
              <p:nvPr/>
            </p:nvSpPr>
            <p:spPr bwMode="auto">
              <a:xfrm>
                <a:off x="3875" y="2230"/>
                <a:ext cx="344" cy="184"/>
              </a:xfrm>
              <a:custGeom>
                <a:avLst/>
                <a:gdLst>
                  <a:gd name="T0" fmla="*/ 73 w 722"/>
                  <a:gd name="T1" fmla="*/ 1 h 368"/>
                  <a:gd name="T2" fmla="*/ 61 w 722"/>
                  <a:gd name="T3" fmla="*/ 1 h 368"/>
                  <a:gd name="T4" fmla="*/ 50 w 722"/>
                  <a:gd name="T5" fmla="*/ 3 h 368"/>
                  <a:gd name="T6" fmla="*/ 39 w 722"/>
                  <a:gd name="T7" fmla="*/ 7 h 368"/>
                  <a:gd name="T8" fmla="*/ 30 w 722"/>
                  <a:gd name="T9" fmla="*/ 11 h 368"/>
                  <a:gd name="T10" fmla="*/ 21 w 722"/>
                  <a:gd name="T11" fmla="*/ 15 h 368"/>
                  <a:gd name="T12" fmla="*/ 14 w 722"/>
                  <a:gd name="T13" fmla="*/ 21 h 368"/>
                  <a:gd name="T14" fmla="*/ 8 w 722"/>
                  <a:gd name="T15" fmla="*/ 26 h 368"/>
                  <a:gd name="T16" fmla="*/ 4 w 722"/>
                  <a:gd name="T17" fmla="*/ 33 h 368"/>
                  <a:gd name="T18" fmla="*/ 1 w 722"/>
                  <a:gd name="T19" fmla="*/ 39 h 368"/>
                  <a:gd name="T20" fmla="*/ 0 w 722"/>
                  <a:gd name="T21" fmla="*/ 46 h 368"/>
                  <a:gd name="T22" fmla="*/ 1 w 722"/>
                  <a:gd name="T23" fmla="*/ 53 h 368"/>
                  <a:gd name="T24" fmla="*/ 4 w 722"/>
                  <a:gd name="T25" fmla="*/ 60 h 368"/>
                  <a:gd name="T26" fmla="*/ 8 w 722"/>
                  <a:gd name="T27" fmla="*/ 66 h 368"/>
                  <a:gd name="T28" fmla="*/ 14 w 722"/>
                  <a:gd name="T29" fmla="*/ 72 h 368"/>
                  <a:gd name="T30" fmla="*/ 21 w 722"/>
                  <a:gd name="T31" fmla="*/ 77 h 368"/>
                  <a:gd name="T32" fmla="*/ 30 w 722"/>
                  <a:gd name="T33" fmla="*/ 82 h 368"/>
                  <a:gd name="T34" fmla="*/ 39 w 722"/>
                  <a:gd name="T35" fmla="*/ 86 h 368"/>
                  <a:gd name="T36" fmla="*/ 50 w 722"/>
                  <a:gd name="T37" fmla="*/ 89 h 368"/>
                  <a:gd name="T38" fmla="*/ 61 w 722"/>
                  <a:gd name="T39" fmla="*/ 91 h 368"/>
                  <a:gd name="T40" fmla="*/ 73 w 722"/>
                  <a:gd name="T41" fmla="*/ 92 h 368"/>
                  <a:gd name="T42" fmla="*/ 86 w 722"/>
                  <a:gd name="T43" fmla="*/ 92 h 368"/>
                  <a:gd name="T44" fmla="*/ 98 w 722"/>
                  <a:gd name="T45" fmla="*/ 92 h 368"/>
                  <a:gd name="T46" fmla="*/ 110 w 722"/>
                  <a:gd name="T47" fmla="*/ 90 h 368"/>
                  <a:gd name="T48" fmla="*/ 121 w 722"/>
                  <a:gd name="T49" fmla="*/ 87 h 368"/>
                  <a:gd name="T50" fmla="*/ 131 w 722"/>
                  <a:gd name="T51" fmla="*/ 83 h 368"/>
                  <a:gd name="T52" fmla="*/ 140 w 722"/>
                  <a:gd name="T53" fmla="*/ 79 h 368"/>
                  <a:gd name="T54" fmla="*/ 148 w 722"/>
                  <a:gd name="T55" fmla="*/ 74 h 368"/>
                  <a:gd name="T56" fmla="*/ 154 w 722"/>
                  <a:gd name="T57" fmla="*/ 68 h 368"/>
                  <a:gd name="T58" fmla="*/ 159 w 722"/>
                  <a:gd name="T59" fmla="*/ 62 h 368"/>
                  <a:gd name="T60" fmla="*/ 162 w 722"/>
                  <a:gd name="T61" fmla="*/ 55 h 368"/>
                  <a:gd name="T62" fmla="*/ 164 w 722"/>
                  <a:gd name="T63" fmla="*/ 48 h 368"/>
                  <a:gd name="T64" fmla="*/ 163 w 722"/>
                  <a:gd name="T65" fmla="*/ 42 h 368"/>
                  <a:gd name="T66" fmla="*/ 162 w 722"/>
                  <a:gd name="T67" fmla="*/ 35 h 368"/>
                  <a:gd name="T68" fmla="*/ 157 w 722"/>
                  <a:gd name="T69" fmla="*/ 28 h 368"/>
                  <a:gd name="T70" fmla="*/ 152 w 722"/>
                  <a:gd name="T71" fmla="*/ 22 h 368"/>
                  <a:gd name="T72" fmla="*/ 145 w 722"/>
                  <a:gd name="T73" fmla="*/ 17 h 368"/>
                  <a:gd name="T74" fmla="*/ 137 w 722"/>
                  <a:gd name="T75" fmla="*/ 12 h 368"/>
                  <a:gd name="T76" fmla="*/ 128 w 722"/>
                  <a:gd name="T77" fmla="*/ 8 h 368"/>
                  <a:gd name="T78" fmla="*/ 118 w 722"/>
                  <a:gd name="T79" fmla="*/ 5 h 368"/>
                  <a:gd name="T80" fmla="*/ 106 w 722"/>
                  <a:gd name="T81" fmla="*/ 2 h 368"/>
                  <a:gd name="T82" fmla="*/ 94 w 722"/>
                  <a:gd name="T83" fmla="*/ 1 h 368"/>
                  <a:gd name="T84" fmla="*/ 82 w 722"/>
                  <a:gd name="T85" fmla="*/ 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2"/>
                  <a:gd name="T130" fmla="*/ 0 h 368"/>
                  <a:gd name="T131" fmla="*/ 722 w 722"/>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2" h="368">
                    <a:moveTo>
                      <a:pt x="361" y="0"/>
                    </a:moveTo>
                    <a:lnTo>
                      <a:pt x="342" y="0"/>
                    </a:lnTo>
                    <a:lnTo>
                      <a:pt x="324" y="1"/>
                    </a:lnTo>
                    <a:lnTo>
                      <a:pt x="306" y="3"/>
                    </a:lnTo>
                    <a:lnTo>
                      <a:pt x="289" y="5"/>
                    </a:lnTo>
                    <a:lnTo>
                      <a:pt x="271" y="6"/>
                    </a:lnTo>
                    <a:lnTo>
                      <a:pt x="253" y="8"/>
                    </a:lnTo>
                    <a:lnTo>
                      <a:pt x="237" y="11"/>
                    </a:lnTo>
                    <a:lnTo>
                      <a:pt x="220" y="14"/>
                    </a:lnTo>
                    <a:lnTo>
                      <a:pt x="203" y="19"/>
                    </a:lnTo>
                    <a:lnTo>
                      <a:pt x="189" y="22"/>
                    </a:lnTo>
                    <a:lnTo>
                      <a:pt x="173" y="27"/>
                    </a:lnTo>
                    <a:lnTo>
                      <a:pt x="159" y="32"/>
                    </a:lnTo>
                    <a:lnTo>
                      <a:pt x="144" y="37"/>
                    </a:lnTo>
                    <a:lnTo>
                      <a:pt x="131" y="42"/>
                    </a:lnTo>
                    <a:lnTo>
                      <a:pt x="118" y="48"/>
                    </a:lnTo>
                    <a:lnTo>
                      <a:pt x="106" y="54"/>
                    </a:lnTo>
                    <a:lnTo>
                      <a:pt x="93" y="61"/>
                    </a:lnTo>
                    <a:lnTo>
                      <a:pt x="81" y="67"/>
                    </a:lnTo>
                    <a:lnTo>
                      <a:pt x="72" y="74"/>
                    </a:lnTo>
                    <a:lnTo>
                      <a:pt x="61" y="82"/>
                    </a:lnTo>
                    <a:lnTo>
                      <a:pt x="53" y="88"/>
                    </a:lnTo>
                    <a:lnTo>
                      <a:pt x="43" y="96"/>
                    </a:lnTo>
                    <a:lnTo>
                      <a:pt x="35" y="104"/>
                    </a:lnTo>
                    <a:lnTo>
                      <a:pt x="29" y="112"/>
                    </a:lnTo>
                    <a:lnTo>
                      <a:pt x="22" y="120"/>
                    </a:lnTo>
                    <a:lnTo>
                      <a:pt x="16" y="130"/>
                    </a:lnTo>
                    <a:lnTo>
                      <a:pt x="11" y="138"/>
                    </a:lnTo>
                    <a:lnTo>
                      <a:pt x="8" y="148"/>
                    </a:lnTo>
                    <a:lnTo>
                      <a:pt x="4" y="156"/>
                    </a:lnTo>
                    <a:lnTo>
                      <a:pt x="1" y="165"/>
                    </a:lnTo>
                    <a:lnTo>
                      <a:pt x="0" y="175"/>
                    </a:lnTo>
                    <a:lnTo>
                      <a:pt x="0" y="185"/>
                    </a:lnTo>
                    <a:lnTo>
                      <a:pt x="0" y="194"/>
                    </a:lnTo>
                    <a:lnTo>
                      <a:pt x="1" y="202"/>
                    </a:lnTo>
                    <a:lnTo>
                      <a:pt x="4" y="212"/>
                    </a:lnTo>
                    <a:lnTo>
                      <a:pt x="8" y="222"/>
                    </a:lnTo>
                    <a:lnTo>
                      <a:pt x="11" y="230"/>
                    </a:lnTo>
                    <a:lnTo>
                      <a:pt x="16" y="239"/>
                    </a:lnTo>
                    <a:lnTo>
                      <a:pt x="22" y="247"/>
                    </a:lnTo>
                    <a:lnTo>
                      <a:pt x="29" y="255"/>
                    </a:lnTo>
                    <a:lnTo>
                      <a:pt x="35" y="263"/>
                    </a:lnTo>
                    <a:lnTo>
                      <a:pt x="43" y="271"/>
                    </a:lnTo>
                    <a:lnTo>
                      <a:pt x="53" y="279"/>
                    </a:lnTo>
                    <a:lnTo>
                      <a:pt x="61" y="287"/>
                    </a:lnTo>
                    <a:lnTo>
                      <a:pt x="72" y="294"/>
                    </a:lnTo>
                    <a:lnTo>
                      <a:pt x="81" y="302"/>
                    </a:lnTo>
                    <a:lnTo>
                      <a:pt x="93" y="308"/>
                    </a:lnTo>
                    <a:lnTo>
                      <a:pt x="106" y="315"/>
                    </a:lnTo>
                    <a:lnTo>
                      <a:pt x="118" y="321"/>
                    </a:lnTo>
                    <a:lnTo>
                      <a:pt x="131" y="326"/>
                    </a:lnTo>
                    <a:lnTo>
                      <a:pt x="144" y="332"/>
                    </a:lnTo>
                    <a:lnTo>
                      <a:pt x="159" y="337"/>
                    </a:lnTo>
                    <a:lnTo>
                      <a:pt x="173" y="342"/>
                    </a:lnTo>
                    <a:lnTo>
                      <a:pt x="189" y="345"/>
                    </a:lnTo>
                    <a:lnTo>
                      <a:pt x="203" y="350"/>
                    </a:lnTo>
                    <a:lnTo>
                      <a:pt x="220" y="353"/>
                    </a:lnTo>
                    <a:lnTo>
                      <a:pt x="237" y="357"/>
                    </a:lnTo>
                    <a:lnTo>
                      <a:pt x="253" y="360"/>
                    </a:lnTo>
                    <a:lnTo>
                      <a:pt x="271" y="363"/>
                    </a:lnTo>
                    <a:lnTo>
                      <a:pt x="289" y="365"/>
                    </a:lnTo>
                    <a:lnTo>
                      <a:pt x="306" y="366"/>
                    </a:lnTo>
                    <a:lnTo>
                      <a:pt x="324" y="368"/>
                    </a:lnTo>
                    <a:lnTo>
                      <a:pt x="342" y="368"/>
                    </a:lnTo>
                    <a:lnTo>
                      <a:pt x="361" y="368"/>
                    </a:lnTo>
                    <a:lnTo>
                      <a:pt x="380" y="368"/>
                    </a:lnTo>
                    <a:lnTo>
                      <a:pt x="398" y="368"/>
                    </a:lnTo>
                    <a:lnTo>
                      <a:pt x="415" y="366"/>
                    </a:lnTo>
                    <a:lnTo>
                      <a:pt x="433" y="365"/>
                    </a:lnTo>
                    <a:lnTo>
                      <a:pt x="451" y="363"/>
                    </a:lnTo>
                    <a:lnTo>
                      <a:pt x="468" y="360"/>
                    </a:lnTo>
                    <a:lnTo>
                      <a:pt x="484" y="357"/>
                    </a:lnTo>
                    <a:lnTo>
                      <a:pt x="502" y="353"/>
                    </a:lnTo>
                    <a:lnTo>
                      <a:pt x="518" y="350"/>
                    </a:lnTo>
                    <a:lnTo>
                      <a:pt x="532" y="345"/>
                    </a:lnTo>
                    <a:lnTo>
                      <a:pt x="549" y="342"/>
                    </a:lnTo>
                    <a:lnTo>
                      <a:pt x="563" y="337"/>
                    </a:lnTo>
                    <a:lnTo>
                      <a:pt x="577" y="332"/>
                    </a:lnTo>
                    <a:lnTo>
                      <a:pt x="590" y="326"/>
                    </a:lnTo>
                    <a:lnTo>
                      <a:pt x="603" y="321"/>
                    </a:lnTo>
                    <a:lnTo>
                      <a:pt x="616" y="315"/>
                    </a:lnTo>
                    <a:lnTo>
                      <a:pt x="629" y="308"/>
                    </a:lnTo>
                    <a:lnTo>
                      <a:pt x="640" y="302"/>
                    </a:lnTo>
                    <a:lnTo>
                      <a:pt x="650" y="294"/>
                    </a:lnTo>
                    <a:lnTo>
                      <a:pt x="661" y="287"/>
                    </a:lnTo>
                    <a:lnTo>
                      <a:pt x="669" y="279"/>
                    </a:lnTo>
                    <a:lnTo>
                      <a:pt x="679" y="271"/>
                    </a:lnTo>
                    <a:lnTo>
                      <a:pt x="687" y="263"/>
                    </a:lnTo>
                    <a:lnTo>
                      <a:pt x="693" y="255"/>
                    </a:lnTo>
                    <a:lnTo>
                      <a:pt x="699" y="247"/>
                    </a:lnTo>
                    <a:lnTo>
                      <a:pt x="706" y="239"/>
                    </a:lnTo>
                    <a:lnTo>
                      <a:pt x="711" y="230"/>
                    </a:lnTo>
                    <a:lnTo>
                      <a:pt x="714" y="222"/>
                    </a:lnTo>
                    <a:lnTo>
                      <a:pt x="717" y="212"/>
                    </a:lnTo>
                    <a:lnTo>
                      <a:pt x="720" y="202"/>
                    </a:lnTo>
                    <a:lnTo>
                      <a:pt x="722" y="194"/>
                    </a:lnTo>
                    <a:lnTo>
                      <a:pt x="722" y="185"/>
                    </a:lnTo>
                    <a:lnTo>
                      <a:pt x="722" y="175"/>
                    </a:lnTo>
                    <a:lnTo>
                      <a:pt x="720" y="165"/>
                    </a:lnTo>
                    <a:lnTo>
                      <a:pt x="717" y="156"/>
                    </a:lnTo>
                    <a:lnTo>
                      <a:pt x="714" y="148"/>
                    </a:lnTo>
                    <a:lnTo>
                      <a:pt x="711" y="138"/>
                    </a:lnTo>
                    <a:lnTo>
                      <a:pt x="706" y="130"/>
                    </a:lnTo>
                    <a:lnTo>
                      <a:pt x="699" y="120"/>
                    </a:lnTo>
                    <a:lnTo>
                      <a:pt x="693" y="112"/>
                    </a:lnTo>
                    <a:lnTo>
                      <a:pt x="687" y="104"/>
                    </a:lnTo>
                    <a:lnTo>
                      <a:pt x="679" y="96"/>
                    </a:lnTo>
                    <a:lnTo>
                      <a:pt x="669" y="88"/>
                    </a:lnTo>
                    <a:lnTo>
                      <a:pt x="661" y="82"/>
                    </a:lnTo>
                    <a:lnTo>
                      <a:pt x="650" y="74"/>
                    </a:lnTo>
                    <a:lnTo>
                      <a:pt x="640" y="67"/>
                    </a:lnTo>
                    <a:lnTo>
                      <a:pt x="629" y="61"/>
                    </a:lnTo>
                    <a:lnTo>
                      <a:pt x="616" y="54"/>
                    </a:lnTo>
                    <a:lnTo>
                      <a:pt x="603" y="48"/>
                    </a:lnTo>
                    <a:lnTo>
                      <a:pt x="590" y="42"/>
                    </a:lnTo>
                    <a:lnTo>
                      <a:pt x="577" y="37"/>
                    </a:lnTo>
                    <a:lnTo>
                      <a:pt x="563" y="32"/>
                    </a:lnTo>
                    <a:lnTo>
                      <a:pt x="549" y="27"/>
                    </a:lnTo>
                    <a:lnTo>
                      <a:pt x="532" y="22"/>
                    </a:lnTo>
                    <a:lnTo>
                      <a:pt x="518" y="19"/>
                    </a:lnTo>
                    <a:lnTo>
                      <a:pt x="502" y="14"/>
                    </a:lnTo>
                    <a:lnTo>
                      <a:pt x="484" y="11"/>
                    </a:lnTo>
                    <a:lnTo>
                      <a:pt x="468" y="8"/>
                    </a:lnTo>
                    <a:lnTo>
                      <a:pt x="451" y="6"/>
                    </a:lnTo>
                    <a:lnTo>
                      <a:pt x="433" y="5"/>
                    </a:lnTo>
                    <a:lnTo>
                      <a:pt x="415" y="3"/>
                    </a:lnTo>
                    <a:lnTo>
                      <a:pt x="398" y="1"/>
                    </a:lnTo>
                    <a:lnTo>
                      <a:pt x="380" y="0"/>
                    </a:lnTo>
                    <a:lnTo>
                      <a:pt x="361" y="0"/>
                    </a:lnTo>
                    <a:close/>
                  </a:path>
                </a:pathLst>
              </a:custGeom>
              <a:solidFill>
                <a:srgbClr val="F8F8F8"/>
              </a:solidFill>
              <a:ln w="9525">
                <a:noFill/>
                <a:round/>
                <a:headEnd/>
                <a:tailEnd/>
              </a:ln>
            </p:spPr>
            <p:txBody>
              <a:bodyPr/>
              <a:lstStyle/>
              <a:p>
                <a:endParaRPr lang="en-US"/>
              </a:p>
            </p:txBody>
          </p:sp>
          <p:sp>
            <p:nvSpPr>
              <p:cNvPr id="297185" name="Freeform 225"/>
              <p:cNvSpPr>
                <a:spLocks/>
              </p:cNvSpPr>
              <p:nvPr/>
            </p:nvSpPr>
            <p:spPr bwMode="auto">
              <a:xfrm>
                <a:off x="3875" y="2230"/>
                <a:ext cx="344" cy="184"/>
              </a:xfrm>
              <a:custGeom>
                <a:avLst/>
                <a:gdLst>
                  <a:gd name="T0" fmla="*/ 73 w 722"/>
                  <a:gd name="T1" fmla="*/ 1 h 368"/>
                  <a:gd name="T2" fmla="*/ 61 w 722"/>
                  <a:gd name="T3" fmla="*/ 1 h 368"/>
                  <a:gd name="T4" fmla="*/ 50 w 722"/>
                  <a:gd name="T5" fmla="*/ 3 h 368"/>
                  <a:gd name="T6" fmla="*/ 39 w 722"/>
                  <a:gd name="T7" fmla="*/ 7 h 368"/>
                  <a:gd name="T8" fmla="*/ 30 w 722"/>
                  <a:gd name="T9" fmla="*/ 11 h 368"/>
                  <a:gd name="T10" fmla="*/ 21 w 722"/>
                  <a:gd name="T11" fmla="*/ 15 h 368"/>
                  <a:gd name="T12" fmla="*/ 14 w 722"/>
                  <a:gd name="T13" fmla="*/ 21 h 368"/>
                  <a:gd name="T14" fmla="*/ 8 w 722"/>
                  <a:gd name="T15" fmla="*/ 26 h 368"/>
                  <a:gd name="T16" fmla="*/ 4 w 722"/>
                  <a:gd name="T17" fmla="*/ 33 h 368"/>
                  <a:gd name="T18" fmla="*/ 1 w 722"/>
                  <a:gd name="T19" fmla="*/ 39 h 368"/>
                  <a:gd name="T20" fmla="*/ 0 w 722"/>
                  <a:gd name="T21" fmla="*/ 46 h 368"/>
                  <a:gd name="T22" fmla="*/ 1 w 722"/>
                  <a:gd name="T23" fmla="*/ 53 h 368"/>
                  <a:gd name="T24" fmla="*/ 4 w 722"/>
                  <a:gd name="T25" fmla="*/ 60 h 368"/>
                  <a:gd name="T26" fmla="*/ 8 w 722"/>
                  <a:gd name="T27" fmla="*/ 66 h 368"/>
                  <a:gd name="T28" fmla="*/ 14 w 722"/>
                  <a:gd name="T29" fmla="*/ 72 h 368"/>
                  <a:gd name="T30" fmla="*/ 21 w 722"/>
                  <a:gd name="T31" fmla="*/ 77 h 368"/>
                  <a:gd name="T32" fmla="*/ 30 w 722"/>
                  <a:gd name="T33" fmla="*/ 82 h 368"/>
                  <a:gd name="T34" fmla="*/ 39 w 722"/>
                  <a:gd name="T35" fmla="*/ 86 h 368"/>
                  <a:gd name="T36" fmla="*/ 50 w 722"/>
                  <a:gd name="T37" fmla="*/ 89 h 368"/>
                  <a:gd name="T38" fmla="*/ 61 w 722"/>
                  <a:gd name="T39" fmla="*/ 91 h 368"/>
                  <a:gd name="T40" fmla="*/ 73 w 722"/>
                  <a:gd name="T41" fmla="*/ 92 h 368"/>
                  <a:gd name="T42" fmla="*/ 86 w 722"/>
                  <a:gd name="T43" fmla="*/ 92 h 368"/>
                  <a:gd name="T44" fmla="*/ 98 w 722"/>
                  <a:gd name="T45" fmla="*/ 92 h 368"/>
                  <a:gd name="T46" fmla="*/ 110 w 722"/>
                  <a:gd name="T47" fmla="*/ 90 h 368"/>
                  <a:gd name="T48" fmla="*/ 121 w 722"/>
                  <a:gd name="T49" fmla="*/ 87 h 368"/>
                  <a:gd name="T50" fmla="*/ 131 w 722"/>
                  <a:gd name="T51" fmla="*/ 83 h 368"/>
                  <a:gd name="T52" fmla="*/ 140 w 722"/>
                  <a:gd name="T53" fmla="*/ 79 h 368"/>
                  <a:gd name="T54" fmla="*/ 148 w 722"/>
                  <a:gd name="T55" fmla="*/ 74 h 368"/>
                  <a:gd name="T56" fmla="*/ 154 w 722"/>
                  <a:gd name="T57" fmla="*/ 68 h 368"/>
                  <a:gd name="T58" fmla="*/ 159 w 722"/>
                  <a:gd name="T59" fmla="*/ 62 h 368"/>
                  <a:gd name="T60" fmla="*/ 162 w 722"/>
                  <a:gd name="T61" fmla="*/ 55 h 368"/>
                  <a:gd name="T62" fmla="*/ 164 w 722"/>
                  <a:gd name="T63" fmla="*/ 48 h 368"/>
                  <a:gd name="T64" fmla="*/ 163 w 722"/>
                  <a:gd name="T65" fmla="*/ 42 h 368"/>
                  <a:gd name="T66" fmla="*/ 162 w 722"/>
                  <a:gd name="T67" fmla="*/ 35 h 368"/>
                  <a:gd name="T68" fmla="*/ 157 w 722"/>
                  <a:gd name="T69" fmla="*/ 28 h 368"/>
                  <a:gd name="T70" fmla="*/ 152 w 722"/>
                  <a:gd name="T71" fmla="*/ 22 h 368"/>
                  <a:gd name="T72" fmla="*/ 145 w 722"/>
                  <a:gd name="T73" fmla="*/ 17 h 368"/>
                  <a:gd name="T74" fmla="*/ 137 w 722"/>
                  <a:gd name="T75" fmla="*/ 12 h 368"/>
                  <a:gd name="T76" fmla="*/ 128 w 722"/>
                  <a:gd name="T77" fmla="*/ 8 h 368"/>
                  <a:gd name="T78" fmla="*/ 118 w 722"/>
                  <a:gd name="T79" fmla="*/ 5 h 368"/>
                  <a:gd name="T80" fmla="*/ 106 w 722"/>
                  <a:gd name="T81" fmla="*/ 2 h 368"/>
                  <a:gd name="T82" fmla="*/ 94 w 722"/>
                  <a:gd name="T83" fmla="*/ 1 h 368"/>
                  <a:gd name="T84" fmla="*/ 82 w 722"/>
                  <a:gd name="T85" fmla="*/ 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2"/>
                  <a:gd name="T130" fmla="*/ 0 h 368"/>
                  <a:gd name="T131" fmla="*/ 722 w 722"/>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2" h="368">
                    <a:moveTo>
                      <a:pt x="361" y="0"/>
                    </a:moveTo>
                    <a:lnTo>
                      <a:pt x="342" y="0"/>
                    </a:lnTo>
                    <a:lnTo>
                      <a:pt x="324" y="1"/>
                    </a:lnTo>
                    <a:lnTo>
                      <a:pt x="306" y="3"/>
                    </a:lnTo>
                    <a:lnTo>
                      <a:pt x="289" y="5"/>
                    </a:lnTo>
                    <a:lnTo>
                      <a:pt x="271" y="6"/>
                    </a:lnTo>
                    <a:lnTo>
                      <a:pt x="253" y="8"/>
                    </a:lnTo>
                    <a:lnTo>
                      <a:pt x="237" y="11"/>
                    </a:lnTo>
                    <a:lnTo>
                      <a:pt x="220" y="14"/>
                    </a:lnTo>
                    <a:lnTo>
                      <a:pt x="203" y="19"/>
                    </a:lnTo>
                    <a:lnTo>
                      <a:pt x="189" y="22"/>
                    </a:lnTo>
                    <a:lnTo>
                      <a:pt x="173" y="27"/>
                    </a:lnTo>
                    <a:lnTo>
                      <a:pt x="159" y="32"/>
                    </a:lnTo>
                    <a:lnTo>
                      <a:pt x="144" y="37"/>
                    </a:lnTo>
                    <a:lnTo>
                      <a:pt x="131" y="42"/>
                    </a:lnTo>
                    <a:lnTo>
                      <a:pt x="118" y="48"/>
                    </a:lnTo>
                    <a:lnTo>
                      <a:pt x="106" y="54"/>
                    </a:lnTo>
                    <a:lnTo>
                      <a:pt x="93" y="61"/>
                    </a:lnTo>
                    <a:lnTo>
                      <a:pt x="81" y="67"/>
                    </a:lnTo>
                    <a:lnTo>
                      <a:pt x="72" y="74"/>
                    </a:lnTo>
                    <a:lnTo>
                      <a:pt x="61" y="82"/>
                    </a:lnTo>
                    <a:lnTo>
                      <a:pt x="53" y="88"/>
                    </a:lnTo>
                    <a:lnTo>
                      <a:pt x="43" y="96"/>
                    </a:lnTo>
                    <a:lnTo>
                      <a:pt x="35" y="104"/>
                    </a:lnTo>
                    <a:lnTo>
                      <a:pt x="29" y="112"/>
                    </a:lnTo>
                    <a:lnTo>
                      <a:pt x="22" y="120"/>
                    </a:lnTo>
                    <a:lnTo>
                      <a:pt x="16" y="130"/>
                    </a:lnTo>
                    <a:lnTo>
                      <a:pt x="11" y="138"/>
                    </a:lnTo>
                    <a:lnTo>
                      <a:pt x="8" y="148"/>
                    </a:lnTo>
                    <a:lnTo>
                      <a:pt x="4" y="156"/>
                    </a:lnTo>
                    <a:lnTo>
                      <a:pt x="1" y="165"/>
                    </a:lnTo>
                    <a:lnTo>
                      <a:pt x="0" y="175"/>
                    </a:lnTo>
                    <a:lnTo>
                      <a:pt x="0" y="185"/>
                    </a:lnTo>
                    <a:lnTo>
                      <a:pt x="0" y="194"/>
                    </a:lnTo>
                    <a:lnTo>
                      <a:pt x="1" y="202"/>
                    </a:lnTo>
                    <a:lnTo>
                      <a:pt x="4" y="212"/>
                    </a:lnTo>
                    <a:lnTo>
                      <a:pt x="8" y="222"/>
                    </a:lnTo>
                    <a:lnTo>
                      <a:pt x="11" y="230"/>
                    </a:lnTo>
                    <a:lnTo>
                      <a:pt x="16" y="239"/>
                    </a:lnTo>
                    <a:lnTo>
                      <a:pt x="22" y="247"/>
                    </a:lnTo>
                    <a:lnTo>
                      <a:pt x="29" y="255"/>
                    </a:lnTo>
                    <a:lnTo>
                      <a:pt x="35" y="263"/>
                    </a:lnTo>
                    <a:lnTo>
                      <a:pt x="43" y="271"/>
                    </a:lnTo>
                    <a:lnTo>
                      <a:pt x="53" y="279"/>
                    </a:lnTo>
                    <a:lnTo>
                      <a:pt x="61" y="287"/>
                    </a:lnTo>
                    <a:lnTo>
                      <a:pt x="72" y="294"/>
                    </a:lnTo>
                    <a:lnTo>
                      <a:pt x="81" y="302"/>
                    </a:lnTo>
                    <a:lnTo>
                      <a:pt x="93" y="308"/>
                    </a:lnTo>
                    <a:lnTo>
                      <a:pt x="106" y="315"/>
                    </a:lnTo>
                    <a:lnTo>
                      <a:pt x="118" y="321"/>
                    </a:lnTo>
                    <a:lnTo>
                      <a:pt x="131" y="326"/>
                    </a:lnTo>
                    <a:lnTo>
                      <a:pt x="144" y="332"/>
                    </a:lnTo>
                    <a:lnTo>
                      <a:pt x="159" y="337"/>
                    </a:lnTo>
                    <a:lnTo>
                      <a:pt x="173" y="342"/>
                    </a:lnTo>
                    <a:lnTo>
                      <a:pt x="189" y="345"/>
                    </a:lnTo>
                    <a:lnTo>
                      <a:pt x="203" y="350"/>
                    </a:lnTo>
                    <a:lnTo>
                      <a:pt x="220" y="353"/>
                    </a:lnTo>
                    <a:lnTo>
                      <a:pt x="237" y="357"/>
                    </a:lnTo>
                    <a:lnTo>
                      <a:pt x="253" y="360"/>
                    </a:lnTo>
                    <a:lnTo>
                      <a:pt x="271" y="363"/>
                    </a:lnTo>
                    <a:lnTo>
                      <a:pt x="289" y="365"/>
                    </a:lnTo>
                    <a:lnTo>
                      <a:pt x="306" y="366"/>
                    </a:lnTo>
                    <a:lnTo>
                      <a:pt x="324" y="368"/>
                    </a:lnTo>
                    <a:lnTo>
                      <a:pt x="342" y="368"/>
                    </a:lnTo>
                    <a:lnTo>
                      <a:pt x="361" y="368"/>
                    </a:lnTo>
                    <a:lnTo>
                      <a:pt x="380" y="368"/>
                    </a:lnTo>
                    <a:lnTo>
                      <a:pt x="398" y="368"/>
                    </a:lnTo>
                    <a:lnTo>
                      <a:pt x="415" y="366"/>
                    </a:lnTo>
                    <a:lnTo>
                      <a:pt x="433" y="365"/>
                    </a:lnTo>
                    <a:lnTo>
                      <a:pt x="451" y="363"/>
                    </a:lnTo>
                    <a:lnTo>
                      <a:pt x="468" y="360"/>
                    </a:lnTo>
                    <a:lnTo>
                      <a:pt x="484" y="357"/>
                    </a:lnTo>
                    <a:lnTo>
                      <a:pt x="502" y="353"/>
                    </a:lnTo>
                    <a:lnTo>
                      <a:pt x="518" y="350"/>
                    </a:lnTo>
                    <a:lnTo>
                      <a:pt x="532" y="345"/>
                    </a:lnTo>
                    <a:lnTo>
                      <a:pt x="549" y="342"/>
                    </a:lnTo>
                    <a:lnTo>
                      <a:pt x="563" y="337"/>
                    </a:lnTo>
                    <a:lnTo>
                      <a:pt x="577" y="332"/>
                    </a:lnTo>
                    <a:lnTo>
                      <a:pt x="590" y="326"/>
                    </a:lnTo>
                    <a:lnTo>
                      <a:pt x="603" y="321"/>
                    </a:lnTo>
                    <a:lnTo>
                      <a:pt x="616" y="315"/>
                    </a:lnTo>
                    <a:lnTo>
                      <a:pt x="629" y="308"/>
                    </a:lnTo>
                    <a:lnTo>
                      <a:pt x="640" y="302"/>
                    </a:lnTo>
                    <a:lnTo>
                      <a:pt x="650" y="294"/>
                    </a:lnTo>
                    <a:lnTo>
                      <a:pt x="661" y="287"/>
                    </a:lnTo>
                    <a:lnTo>
                      <a:pt x="669" y="279"/>
                    </a:lnTo>
                    <a:lnTo>
                      <a:pt x="679" y="271"/>
                    </a:lnTo>
                    <a:lnTo>
                      <a:pt x="687" y="263"/>
                    </a:lnTo>
                    <a:lnTo>
                      <a:pt x="693" y="255"/>
                    </a:lnTo>
                    <a:lnTo>
                      <a:pt x="699" y="247"/>
                    </a:lnTo>
                    <a:lnTo>
                      <a:pt x="706" y="239"/>
                    </a:lnTo>
                    <a:lnTo>
                      <a:pt x="711" y="230"/>
                    </a:lnTo>
                    <a:lnTo>
                      <a:pt x="714" y="222"/>
                    </a:lnTo>
                    <a:lnTo>
                      <a:pt x="717" y="212"/>
                    </a:lnTo>
                    <a:lnTo>
                      <a:pt x="720" y="202"/>
                    </a:lnTo>
                    <a:lnTo>
                      <a:pt x="722" y="194"/>
                    </a:lnTo>
                    <a:lnTo>
                      <a:pt x="722" y="185"/>
                    </a:lnTo>
                    <a:lnTo>
                      <a:pt x="722" y="175"/>
                    </a:lnTo>
                    <a:lnTo>
                      <a:pt x="720" y="165"/>
                    </a:lnTo>
                    <a:lnTo>
                      <a:pt x="717" y="156"/>
                    </a:lnTo>
                    <a:lnTo>
                      <a:pt x="714" y="148"/>
                    </a:lnTo>
                    <a:lnTo>
                      <a:pt x="711" y="138"/>
                    </a:lnTo>
                    <a:lnTo>
                      <a:pt x="706" y="130"/>
                    </a:lnTo>
                    <a:lnTo>
                      <a:pt x="699" y="120"/>
                    </a:lnTo>
                    <a:lnTo>
                      <a:pt x="693" y="112"/>
                    </a:lnTo>
                    <a:lnTo>
                      <a:pt x="687" y="104"/>
                    </a:lnTo>
                    <a:lnTo>
                      <a:pt x="679" y="96"/>
                    </a:lnTo>
                    <a:lnTo>
                      <a:pt x="669" y="88"/>
                    </a:lnTo>
                    <a:lnTo>
                      <a:pt x="661" y="82"/>
                    </a:lnTo>
                    <a:lnTo>
                      <a:pt x="650" y="74"/>
                    </a:lnTo>
                    <a:lnTo>
                      <a:pt x="640" y="67"/>
                    </a:lnTo>
                    <a:lnTo>
                      <a:pt x="629" y="61"/>
                    </a:lnTo>
                    <a:lnTo>
                      <a:pt x="616" y="54"/>
                    </a:lnTo>
                    <a:lnTo>
                      <a:pt x="603" y="48"/>
                    </a:lnTo>
                    <a:lnTo>
                      <a:pt x="590" y="42"/>
                    </a:lnTo>
                    <a:lnTo>
                      <a:pt x="577" y="37"/>
                    </a:lnTo>
                    <a:lnTo>
                      <a:pt x="563" y="32"/>
                    </a:lnTo>
                    <a:lnTo>
                      <a:pt x="549" y="27"/>
                    </a:lnTo>
                    <a:lnTo>
                      <a:pt x="532" y="22"/>
                    </a:lnTo>
                    <a:lnTo>
                      <a:pt x="518" y="19"/>
                    </a:lnTo>
                    <a:lnTo>
                      <a:pt x="502" y="14"/>
                    </a:lnTo>
                    <a:lnTo>
                      <a:pt x="484" y="11"/>
                    </a:lnTo>
                    <a:lnTo>
                      <a:pt x="468" y="8"/>
                    </a:lnTo>
                    <a:lnTo>
                      <a:pt x="451" y="6"/>
                    </a:lnTo>
                    <a:lnTo>
                      <a:pt x="433" y="5"/>
                    </a:lnTo>
                    <a:lnTo>
                      <a:pt x="415" y="3"/>
                    </a:lnTo>
                    <a:lnTo>
                      <a:pt x="398" y="1"/>
                    </a:lnTo>
                    <a:lnTo>
                      <a:pt x="380" y="0"/>
                    </a:lnTo>
                    <a:lnTo>
                      <a:pt x="361" y="0"/>
                    </a:lnTo>
                  </a:path>
                </a:pathLst>
              </a:custGeom>
              <a:noFill/>
              <a:ln w="7938">
                <a:solidFill>
                  <a:srgbClr val="4F177F"/>
                </a:solidFill>
                <a:round/>
                <a:headEnd/>
                <a:tailEnd/>
              </a:ln>
            </p:spPr>
            <p:txBody>
              <a:bodyPr/>
              <a:lstStyle/>
              <a:p>
                <a:endParaRPr lang="en-US"/>
              </a:p>
            </p:txBody>
          </p:sp>
          <p:sp>
            <p:nvSpPr>
              <p:cNvPr id="297186" name="Rectangle 226"/>
              <p:cNvSpPr>
                <a:spLocks noChangeArrowheads="1"/>
              </p:cNvSpPr>
              <p:nvPr/>
            </p:nvSpPr>
            <p:spPr bwMode="auto">
              <a:xfrm>
                <a:off x="3943" y="2266"/>
                <a:ext cx="161" cy="125"/>
              </a:xfrm>
              <a:prstGeom prst="rect">
                <a:avLst/>
              </a:prstGeom>
              <a:noFill/>
              <a:ln w="9525">
                <a:noFill/>
                <a:miter lim="800000"/>
                <a:headEnd/>
                <a:tailEnd/>
              </a:ln>
            </p:spPr>
            <p:txBody>
              <a:bodyPr wrap="none" lIns="0" tIns="0" rIns="0" bIns="0">
                <a:spAutoFit/>
              </a:bodyPr>
              <a:lstStyle/>
              <a:p>
                <a:r>
                  <a:rPr lang="en-GB" sz="1300">
                    <a:solidFill>
                      <a:srgbClr val="4F177F"/>
                    </a:solidFill>
                    <a:latin typeface="Calibri" pitchFamily="34" charset="0"/>
                  </a:rPr>
                  <a:t>SGF</a:t>
                </a:r>
                <a:endParaRPr lang="en-GB" sz="1800">
                  <a:latin typeface="Calibri" pitchFamily="34" charset="0"/>
                </a:endParaRPr>
              </a:p>
            </p:txBody>
          </p:sp>
        </p:gr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60AD7BC-FD8F-4896-A25E-B26031AA981B}" type="slidenum">
              <a:rPr lang="en-US"/>
              <a:pPr>
                <a:defRPr/>
              </a:pPr>
              <a:t>75</a:t>
            </a:fld>
            <a:endParaRPr lang="en-US"/>
          </a:p>
        </p:txBody>
      </p:sp>
      <p:sp>
        <p:nvSpPr>
          <p:cNvPr id="299010" name="Rectangle 3"/>
          <p:cNvSpPr>
            <a:spLocks noChangeArrowheads="1"/>
          </p:cNvSpPr>
          <p:nvPr/>
        </p:nvSpPr>
        <p:spPr bwMode="auto">
          <a:xfrm>
            <a:off x="457200" y="173038"/>
            <a:ext cx="8229600" cy="487362"/>
          </a:xfrm>
          <a:prstGeom prst="rect">
            <a:avLst/>
          </a:prstGeom>
          <a:noFill/>
          <a:ln w="9525">
            <a:noFill/>
            <a:miter lim="800000"/>
            <a:headEnd/>
            <a:tailEnd/>
          </a:ln>
        </p:spPr>
        <p:txBody>
          <a:bodyPr anchor="b"/>
          <a:lstStyle/>
          <a:p>
            <a:pPr algn="ctr"/>
            <a:r>
              <a:rPr lang="en-US" sz="3200">
                <a:solidFill>
                  <a:srgbClr val="000000"/>
                </a:solidFill>
                <a:latin typeface="Tahoma" pitchFamily="34" charset="0"/>
              </a:rPr>
              <a:t>SIP &amp; related IETF standards</a:t>
            </a:r>
          </a:p>
        </p:txBody>
      </p:sp>
      <p:pic>
        <p:nvPicPr>
          <p:cNvPr id="299011" name="Picture 5"/>
          <p:cNvPicPr>
            <a:picLocks noChangeAspect="1"/>
          </p:cNvPicPr>
          <p:nvPr/>
        </p:nvPicPr>
        <p:blipFill>
          <a:blip r:embed="rId3"/>
          <a:srcRect/>
          <a:stretch>
            <a:fillRect/>
          </a:stretch>
        </p:blipFill>
        <p:spPr bwMode="auto">
          <a:xfrm>
            <a:off x="774700" y="722313"/>
            <a:ext cx="7512050" cy="563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7" name="Title 1"/>
          <p:cNvSpPr>
            <a:spLocks noGrp="1"/>
          </p:cNvSpPr>
          <p:nvPr>
            <p:ph type="title"/>
          </p:nvPr>
        </p:nvSpPr>
        <p:spPr>
          <a:xfrm>
            <a:off x="457200" y="274638"/>
            <a:ext cx="8229600" cy="449262"/>
          </a:xfrm>
        </p:spPr>
        <p:txBody>
          <a:bodyPr/>
          <a:lstStyle/>
          <a:p>
            <a:pPr eaLnBrk="1" hangingPunct="1"/>
            <a:r>
              <a:rPr lang="en-US" sz="3200" smtClean="0">
                <a:ea typeface="ＭＳ Ｐゴシック"/>
                <a:cs typeface="ＭＳ Ｐゴシック"/>
              </a:rPr>
              <a:t>SIP and competing protocols </a:t>
            </a:r>
          </a:p>
        </p:txBody>
      </p:sp>
      <p:sp>
        <p:nvSpPr>
          <p:cNvPr id="3" name="Slide Number Placeholder 2"/>
          <p:cNvSpPr>
            <a:spLocks noGrp="1"/>
          </p:cNvSpPr>
          <p:nvPr>
            <p:ph type="sldNum" sz="quarter" idx="12"/>
          </p:nvPr>
        </p:nvSpPr>
        <p:spPr/>
        <p:txBody>
          <a:bodyPr/>
          <a:lstStyle/>
          <a:p>
            <a:pPr>
              <a:defRPr/>
            </a:pPr>
            <a:fld id="{52072B50-5261-497C-B7B1-7C7216492B60}" type="slidenum">
              <a:rPr lang="en-US"/>
              <a:pPr>
                <a:defRPr/>
              </a:pPr>
              <a:t>76</a:t>
            </a:fld>
            <a:endParaRPr lang="en-US"/>
          </a:p>
        </p:txBody>
      </p:sp>
      <p:graphicFrame>
        <p:nvGraphicFramePr>
          <p:cNvPr id="4" name="Table 3"/>
          <p:cNvGraphicFramePr>
            <a:graphicFrameLocks noGrp="1"/>
          </p:cNvGraphicFramePr>
          <p:nvPr/>
        </p:nvGraphicFramePr>
        <p:xfrm>
          <a:off x="254000" y="952500"/>
          <a:ext cx="8669864" cy="5052567"/>
        </p:xfrm>
        <a:graphic>
          <a:graphicData uri="http://schemas.openxmlformats.org/drawingml/2006/table">
            <a:tbl>
              <a:tblPr firstRow="1" bandRow="1">
                <a:tableStyleId>{5940675A-B579-460E-94D1-54222C63F5DA}</a:tableStyleId>
              </a:tblPr>
              <a:tblGrid>
                <a:gridCol w="1130298"/>
                <a:gridCol w="1155702"/>
                <a:gridCol w="1625600"/>
                <a:gridCol w="4758264"/>
              </a:tblGrid>
              <a:tr h="889002">
                <a:tc rowSpan="3">
                  <a:txBody>
                    <a:bodyPr/>
                    <a:lstStyle/>
                    <a:p>
                      <a:pPr algn="l"/>
                      <a:r>
                        <a:rPr lang="en-US" sz="1600" dirty="0" smtClean="0"/>
                        <a:t>Standards based</a:t>
                      </a:r>
                      <a:endParaRPr lang="en-US" sz="1600" dirty="0"/>
                    </a:p>
                  </a:txBody>
                  <a:tcPr anchor="ctr"/>
                </a:tc>
                <a:tc>
                  <a:txBody>
                    <a:bodyPr/>
                    <a:lstStyle/>
                    <a:p>
                      <a:pPr algn="l"/>
                      <a:r>
                        <a:rPr lang="en-US" sz="1600" dirty="0" smtClean="0"/>
                        <a:t>SIP</a:t>
                      </a:r>
                      <a:endParaRPr lang="en-US" sz="1600" dirty="0"/>
                    </a:p>
                  </a:txBody>
                  <a:tcPr anchor="ctr"/>
                </a:tc>
                <a:tc>
                  <a:txBody>
                    <a:bodyPr/>
                    <a:lstStyle/>
                    <a:p>
                      <a:pPr algn="l"/>
                      <a:r>
                        <a:rPr lang="en-US" sz="1600" dirty="0" smtClean="0"/>
                        <a:t>IETF, ITU-T, 3GPP, OMA, ETSI</a:t>
                      </a:r>
                      <a:endParaRPr lang="en-US" sz="1600" dirty="0"/>
                    </a:p>
                  </a:txBody>
                  <a:tcPr anchor="ctr"/>
                </a:tc>
                <a:tc>
                  <a:txBody>
                    <a:bodyPr/>
                    <a:lstStyle/>
                    <a:p>
                      <a:pPr algn="l"/>
                      <a:r>
                        <a:rPr lang="en-US" sz="1600" dirty="0" smtClean="0"/>
                        <a:t>Universally supported by service providers and IT networks </a:t>
                      </a:r>
                    </a:p>
                    <a:p>
                      <a:pPr algn="l"/>
                      <a:r>
                        <a:rPr lang="en-US" sz="1600" dirty="0" smtClean="0"/>
                        <a:t>High complexity to emulate legacy telephony</a:t>
                      </a:r>
                    </a:p>
                    <a:p>
                      <a:pPr algn="l"/>
                      <a:r>
                        <a:rPr lang="en-US" sz="1600" dirty="0" smtClean="0"/>
                        <a:t>&gt;12 years of age, success &amp; disappointment (apps)</a:t>
                      </a:r>
                      <a:endParaRPr lang="en-US" sz="1600" dirty="0"/>
                    </a:p>
                  </a:txBody>
                  <a:tcPr anchor="ctr"/>
                </a:tc>
              </a:tr>
              <a:tr h="757427">
                <a:tc vMerge="1">
                  <a:txBody>
                    <a:bodyPr/>
                    <a:lstStyle/>
                    <a:p>
                      <a:endParaRPr lang="en-US"/>
                    </a:p>
                  </a:txBody>
                  <a:tcPr/>
                </a:tc>
                <a:tc>
                  <a:txBody>
                    <a:bodyPr/>
                    <a:lstStyle/>
                    <a:p>
                      <a:r>
                        <a:rPr lang="en-US" sz="1600" dirty="0" smtClean="0"/>
                        <a:t>H.323</a:t>
                      </a:r>
                      <a:endParaRPr lang="en-US" sz="1600" dirty="0"/>
                    </a:p>
                  </a:txBody>
                  <a:tcPr/>
                </a:tc>
                <a:tc>
                  <a:txBody>
                    <a:bodyPr/>
                    <a:lstStyle/>
                    <a:p>
                      <a:r>
                        <a:rPr lang="en-US" sz="1600" dirty="0" smtClean="0"/>
                        <a:t>ITU-T</a:t>
                      </a:r>
                      <a:endParaRPr lang="en-US" sz="1600" dirty="0"/>
                    </a:p>
                  </a:txBody>
                  <a:tcPr/>
                </a:tc>
                <a:tc>
                  <a:txBody>
                    <a:bodyPr/>
                    <a:lstStyle/>
                    <a:p>
                      <a:r>
                        <a:rPr lang="en-US" sz="1600" dirty="0" smtClean="0"/>
                        <a:t>Legacy, ISDN based multimedia</a:t>
                      </a:r>
                      <a:r>
                        <a:rPr lang="en-US" sz="1600" baseline="0" dirty="0" smtClean="0"/>
                        <a:t> conferencing, replaced by SIP</a:t>
                      </a:r>
                      <a:endParaRPr lang="en-US" sz="1600" dirty="0"/>
                    </a:p>
                  </a:txBody>
                  <a:tcPr/>
                </a:tc>
              </a:tr>
              <a:tr h="771710">
                <a:tc vMerge="1">
                  <a:txBody>
                    <a:bodyPr/>
                    <a:lstStyle/>
                    <a:p>
                      <a:endParaRPr lang="en-US" dirty="0"/>
                    </a:p>
                  </a:txBody>
                  <a:tcPr/>
                </a:tc>
                <a:tc>
                  <a:txBody>
                    <a:bodyPr/>
                    <a:lstStyle/>
                    <a:p>
                      <a:pPr algn="l"/>
                      <a:r>
                        <a:rPr lang="en-US" sz="1600" dirty="0" smtClean="0"/>
                        <a:t>XMPP</a:t>
                      </a:r>
                      <a:endParaRPr lang="en-US" sz="1600" dirty="0"/>
                    </a:p>
                  </a:txBody>
                  <a:tcPr anchor="ctr"/>
                </a:tc>
                <a:tc>
                  <a:txBody>
                    <a:bodyPr/>
                    <a:lstStyle/>
                    <a:p>
                      <a:pPr algn="l"/>
                      <a:r>
                        <a:rPr lang="en-US" sz="1600" dirty="0" smtClean="0"/>
                        <a:t>IETF</a:t>
                      </a:r>
                      <a:endParaRPr lang="en-US" sz="1600" dirty="0"/>
                    </a:p>
                  </a:txBody>
                  <a:tcPr anchor="ctr"/>
                </a:tc>
                <a:tc>
                  <a:txBody>
                    <a:bodyPr/>
                    <a:lstStyle/>
                    <a:p>
                      <a:pPr algn="l"/>
                      <a:r>
                        <a:rPr lang="en-US" sz="1600" dirty="0" smtClean="0"/>
                        <a:t>Successful Jabber IM, but little voice impact. Avoided by voice providers.</a:t>
                      </a:r>
                      <a:r>
                        <a:rPr lang="en-US" sz="1600" baseline="0" dirty="0" smtClean="0"/>
                        <a:t> Google voice is not XMPP compliant.</a:t>
                      </a:r>
                      <a:endParaRPr lang="en-US" sz="1600" dirty="0"/>
                    </a:p>
                  </a:txBody>
                  <a:tcPr anchor="ctr"/>
                </a:tc>
              </a:tr>
              <a:tr h="791208">
                <a:tc rowSpan="3">
                  <a:txBody>
                    <a:bodyPr/>
                    <a:lstStyle/>
                    <a:p>
                      <a:pPr algn="l"/>
                      <a:r>
                        <a:rPr lang="en-US" sz="1600" dirty="0" smtClean="0"/>
                        <a:t>Proprietary</a:t>
                      </a:r>
                      <a:endParaRPr lang="en-US" sz="1600" dirty="0"/>
                    </a:p>
                  </a:txBody>
                  <a:tcPr anchor="ctr"/>
                </a:tc>
                <a:tc>
                  <a:txBody>
                    <a:bodyPr/>
                    <a:lstStyle/>
                    <a:p>
                      <a:pPr algn="l"/>
                      <a:r>
                        <a:rPr lang="en-US" sz="1600" dirty="0" smtClean="0"/>
                        <a:t>P2P multimedia calling</a:t>
                      </a:r>
                      <a:endParaRPr lang="en-US" sz="1600" dirty="0"/>
                    </a:p>
                  </a:txBody>
                  <a:tcPr anchor="ctr"/>
                </a:tc>
                <a:tc>
                  <a:txBody>
                    <a:bodyPr/>
                    <a:lstStyle/>
                    <a:p>
                      <a:pPr algn="l"/>
                      <a:r>
                        <a:rPr lang="en-US" sz="1600" dirty="0" smtClean="0"/>
                        <a:t>Ex: Skype</a:t>
                      </a:r>
                      <a:endParaRPr lang="en-US" sz="1600" dirty="0"/>
                    </a:p>
                  </a:txBody>
                  <a:tcPr anchor="ctr"/>
                </a:tc>
                <a:tc>
                  <a:txBody>
                    <a:bodyPr/>
                    <a:lstStyle/>
                    <a:p>
                      <a:pPr algn="l"/>
                      <a:r>
                        <a:rPr lang="en-US" sz="1600" dirty="0" smtClean="0"/>
                        <a:t>By far the world largest VoIP service, includes conference and desktop sharing</a:t>
                      </a:r>
                      <a:endParaRPr lang="en-US" sz="1600" dirty="0"/>
                    </a:p>
                  </a:txBody>
                  <a:tcPr anchor="ctr"/>
                </a:tc>
              </a:tr>
              <a:tr h="745492">
                <a:tc vMerge="1">
                  <a:txBody>
                    <a:bodyPr/>
                    <a:lstStyle/>
                    <a:p>
                      <a:endParaRPr lang="en-US"/>
                    </a:p>
                  </a:txBody>
                  <a:tcPr/>
                </a:tc>
                <a:tc>
                  <a:txBody>
                    <a:bodyPr/>
                    <a:lstStyle/>
                    <a:p>
                      <a:pPr algn="l"/>
                      <a:r>
                        <a:rPr lang="en-US" sz="1600" dirty="0" smtClean="0"/>
                        <a:t>Voice</a:t>
                      </a:r>
                      <a:endParaRPr lang="en-US" sz="1600" dirty="0"/>
                    </a:p>
                  </a:txBody>
                  <a:tcPr anchor="ctr"/>
                </a:tc>
                <a:tc>
                  <a:txBody>
                    <a:bodyPr/>
                    <a:lstStyle/>
                    <a:p>
                      <a:pPr algn="l"/>
                      <a:r>
                        <a:rPr lang="en-US" sz="1600" dirty="0" smtClean="0"/>
                        <a:t>Example:</a:t>
                      </a:r>
                    </a:p>
                    <a:p>
                      <a:pPr algn="l"/>
                      <a:r>
                        <a:rPr lang="en-US" sz="1600" dirty="0" err="1" smtClean="0"/>
                        <a:t>Digium</a:t>
                      </a:r>
                      <a:r>
                        <a:rPr lang="en-US" sz="1600" dirty="0" smtClean="0"/>
                        <a:t> IAX</a:t>
                      </a:r>
                      <a:endParaRPr lang="en-US" sz="1600" dirty="0"/>
                    </a:p>
                  </a:txBody>
                  <a:tcPr anchor="ctr"/>
                </a:tc>
                <a:tc>
                  <a:txBody>
                    <a:bodyPr/>
                    <a:lstStyle/>
                    <a:p>
                      <a:pPr algn="l"/>
                      <a:r>
                        <a:rPr lang="en-US" sz="1600" dirty="0" smtClean="0"/>
                        <a:t>For interconnecting of open source Asterisk PBXs.</a:t>
                      </a:r>
                      <a:r>
                        <a:rPr lang="en-US" sz="1600" baseline="0" dirty="0" smtClean="0"/>
                        <a:t> </a:t>
                      </a:r>
                    </a:p>
                    <a:p>
                      <a:pPr algn="l"/>
                      <a:r>
                        <a:rPr lang="en-US" sz="1600" baseline="0" dirty="0" smtClean="0"/>
                        <a:t>Successful due to its OS code.</a:t>
                      </a:r>
                      <a:endParaRPr lang="en-US" sz="1600" dirty="0"/>
                    </a:p>
                  </a:txBody>
                  <a:tcPr anchor="ctr"/>
                </a:tc>
              </a:tr>
              <a:tr h="836928">
                <a:tc vMerge="1">
                  <a:txBody>
                    <a:bodyPr/>
                    <a:lstStyle/>
                    <a:p>
                      <a:endParaRPr lang="en-US" dirty="0"/>
                    </a:p>
                  </a:txBody>
                  <a:tcPr/>
                </a:tc>
                <a:tc>
                  <a:txBody>
                    <a:bodyPr/>
                    <a:lstStyle/>
                    <a:p>
                      <a:pPr algn="l"/>
                      <a:r>
                        <a:rPr lang="en-US" sz="1600" dirty="0" smtClean="0"/>
                        <a:t>Web Conference</a:t>
                      </a:r>
                      <a:endParaRPr lang="en-US" sz="1600" dirty="0"/>
                    </a:p>
                  </a:txBody>
                  <a:tcPr anchor="ctr"/>
                </a:tc>
                <a:tc>
                  <a:txBody>
                    <a:bodyPr/>
                    <a:lstStyle/>
                    <a:p>
                      <a:pPr algn="l"/>
                      <a:r>
                        <a:rPr lang="en-US" sz="1600" dirty="0" smtClean="0"/>
                        <a:t>Acrobat</a:t>
                      </a:r>
                      <a:r>
                        <a:rPr lang="en-US" sz="1600" baseline="0" dirty="0" smtClean="0"/>
                        <a:t> Connect, </a:t>
                      </a:r>
                      <a:r>
                        <a:rPr lang="en-US" sz="1600" baseline="0" dirty="0" err="1" smtClean="0"/>
                        <a:t>GoToMeeting</a:t>
                      </a:r>
                      <a:r>
                        <a:rPr lang="en-US" sz="1600" baseline="0" dirty="0" smtClean="0"/>
                        <a:t>, </a:t>
                      </a:r>
                      <a:r>
                        <a:rPr lang="en-US" sz="1600" baseline="0" dirty="0" err="1" smtClean="0"/>
                        <a:t>Webex</a:t>
                      </a:r>
                      <a:r>
                        <a:rPr lang="en-US" sz="1600" baseline="0" dirty="0" smtClean="0"/>
                        <a:t>, etc.</a:t>
                      </a:r>
                      <a:endParaRPr lang="en-US" sz="1600" dirty="0"/>
                    </a:p>
                  </a:txBody>
                  <a:tcPr anchor="ctr"/>
                </a:tc>
                <a:tc>
                  <a:txBody>
                    <a:bodyPr/>
                    <a:lstStyle/>
                    <a:p>
                      <a:pPr algn="l"/>
                      <a:r>
                        <a:rPr lang="en-US" sz="1600" dirty="0" smtClean="0"/>
                        <a:t>Advanced multimedia conferencing and desktop collaboration. There are a large number of Web conference services and software available.</a:t>
                      </a:r>
                      <a:endParaRPr lang="en-US" sz="1600" dirty="0"/>
                    </a:p>
                  </a:txBody>
                  <a:tcPr anchor="ct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5" name="Rectangle 4"/>
          <p:cNvSpPr>
            <a:spLocks noGrp="1" noChangeArrowheads="1"/>
          </p:cNvSpPr>
          <p:nvPr>
            <p:ph type="title"/>
          </p:nvPr>
        </p:nvSpPr>
        <p:spPr>
          <a:xfrm>
            <a:off x="457200" y="41275"/>
            <a:ext cx="5780088" cy="682625"/>
          </a:xfrm>
        </p:spPr>
        <p:txBody>
          <a:bodyPr/>
          <a:lstStyle/>
          <a:p>
            <a:pPr algn="l" eaLnBrk="1" hangingPunct="1"/>
            <a:r>
              <a:rPr lang="en-US" sz="3200" smtClean="0">
                <a:ea typeface="ＭＳ Ｐゴシック"/>
                <a:cs typeface="ＭＳ Ｐゴシック"/>
              </a:rPr>
              <a:t>Simple usage scenario for SIP</a:t>
            </a:r>
          </a:p>
        </p:txBody>
      </p:sp>
      <p:sp>
        <p:nvSpPr>
          <p:cNvPr id="14341" name="Rectangle 5"/>
          <p:cNvSpPr>
            <a:spLocks noGrp="1" noChangeArrowheads="1"/>
          </p:cNvSpPr>
          <p:nvPr>
            <p:ph type="body" idx="1"/>
          </p:nvPr>
        </p:nvSpPr>
        <p:spPr>
          <a:xfrm>
            <a:off x="301625" y="1003300"/>
            <a:ext cx="8686800" cy="5160963"/>
          </a:xfrm>
        </p:spPr>
        <p:txBody>
          <a:bodyPr rtlCol="0">
            <a:normAutofit fontScale="77500" lnSpcReduction="20000"/>
          </a:bodyPr>
          <a:lstStyle/>
          <a:p>
            <a:pPr eaLnBrk="1" fontAlgn="auto" hangingPunct="1">
              <a:spcAft>
                <a:spcPts val="0"/>
              </a:spcAft>
              <a:buFontTx/>
              <a:buNone/>
              <a:defRPr/>
            </a:pPr>
            <a:r>
              <a:rPr lang="en-US" dirty="0"/>
              <a:t>An alternative to</a:t>
            </a:r>
            <a:r>
              <a:rPr lang="en-US" dirty="0" smtClean="0"/>
              <a:t> “SIP services” in the network</a:t>
            </a:r>
          </a:p>
          <a:p>
            <a:pPr eaLnBrk="1" fontAlgn="auto" hangingPunct="1">
              <a:spcAft>
                <a:spcPts val="0"/>
              </a:spcAft>
              <a:buFontTx/>
              <a:buNone/>
              <a:defRPr/>
            </a:pPr>
            <a:r>
              <a:rPr lang="en-US" dirty="0"/>
              <a:t>Tool set for implementations includes NAT traversal, ID, </a:t>
            </a:r>
            <a:r>
              <a:rPr lang="en-US" dirty="0" smtClean="0"/>
              <a:t>encryption</a:t>
            </a:r>
            <a:endParaRPr lang="en-US" sz="1400" dirty="0" smtClean="0"/>
          </a:p>
          <a:p>
            <a:pPr eaLnBrk="1" fontAlgn="auto" hangingPunct="1">
              <a:spcAft>
                <a:spcPts val="0"/>
              </a:spcAft>
              <a:buFont typeface="Arial"/>
              <a:buChar char="•"/>
              <a:defRPr/>
            </a:pPr>
            <a:r>
              <a:rPr lang="en-US" dirty="0"/>
              <a:t>Applicable for CS and P2P SIP</a:t>
            </a:r>
          </a:p>
          <a:p>
            <a:pPr eaLnBrk="1" fontAlgn="auto" hangingPunct="1">
              <a:spcAft>
                <a:spcPts val="0"/>
              </a:spcAft>
              <a:buFont typeface="Arial"/>
              <a:buChar char="•"/>
              <a:defRPr/>
            </a:pPr>
            <a:r>
              <a:rPr lang="en-US" dirty="0"/>
              <a:t>SIP for</a:t>
            </a:r>
            <a:r>
              <a:rPr lang="en-US" dirty="0" smtClean="0"/>
              <a:t> (1) rendezvous and (2) session setup only </a:t>
            </a:r>
            <a:r>
              <a:rPr lang="en-US" dirty="0"/>
              <a:t>(~10 ref’s + info’s)</a:t>
            </a:r>
          </a:p>
          <a:p>
            <a:pPr eaLnBrk="1" fontAlgn="auto" hangingPunct="1">
              <a:spcAft>
                <a:spcPts val="0"/>
              </a:spcAft>
              <a:buFont typeface="Arial"/>
              <a:buChar char="•"/>
              <a:defRPr/>
            </a:pPr>
            <a:r>
              <a:rPr lang="en-US" dirty="0"/>
              <a:t>All applications reside in </a:t>
            </a:r>
            <a:r>
              <a:rPr lang="en-US" dirty="0" smtClean="0"/>
              <a:t>endpoints (PSTN gateways are special endpoints)</a:t>
            </a:r>
          </a:p>
          <a:p>
            <a:pPr eaLnBrk="1" fontAlgn="auto" hangingPunct="1">
              <a:spcAft>
                <a:spcPts val="0"/>
              </a:spcAft>
              <a:buFont typeface="Arial"/>
              <a:buChar char="•"/>
              <a:defRPr/>
            </a:pPr>
            <a:r>
              <a:rPr lang="en-US" dirty="0"/>
              <a:t>Eliminate all “network services</a:t>
            </a:r>
            <a:r>
              <a:rPr lang="en-US" dirty="0" smtClean="0"/>
              <a:t>” (</a:t>
            </a:r>
            <a:r>
              <a:rPr lang="en-US" i="1" dirty="0" smtClean="0"/>
              <a:t>the Internet is the service</a:t>
            </a:r>
            <a:r>
              <a:rPr lang="en-US" dirty="0" smtClean="0"/>
              <a:t>)</a:t>
            </a:r>
          </a:p>
          <a:p>
            <a:pPr lvl="1" eaLnBrk="1" fontAlgn="auto" hangingPunct="1">
              <a:spcAft>
                <a:spcPts val="0"/>
              </a:spcAft>
              <a:buFont typeface="Arial"/>
              <a:buChar char="–"/>
              <a:defRPr/>
            </a:pPr>
            <a:r>
              <a:rPr lang="en-US" sz="2323" dirty="0" smtClean="0">
                <a:ea typeface="+mn-ea"/>
                <a:cs typeface="+mn-cs"/>
              </a:rPr>
              <a:t>Avoid new SIP standards &amp; extensions to support various business </a:t>
            </a:r>
            <a:r>
              <a:rPr lang="en-US" sz="2323" dirty="0">
                <a:ea typeface="+mn-ea"/>
                <a:cs typeface="+mn-cs"/>
              </a:rPr>
              <a:t>models: </a:t>
            </a:r>
            <a:endParaRPr lang="en-US" sz="2323" dirty="0" smtClean="0">
              <a:ea typeface="+mn-ea"/>
              <a:cs typeface="+mn-cs"/>
            </a:endParaRPr>
          </a:p>
          <a:p>
            <a:pPr lvl="2" eaLnBrk="1" fontAlgn="auto" hangingPunct="1">
              <a:spcAft>
                <a:spcPts val="0"/>
              </a:spcAft>
              <a:buFont typeface="Arial"/>
              <a:buChar char="•"/>
              <a:defRPr/>
            </a:pPr>
            <a:r>
              <a:rPr lang="en-US" sz="2323" dirty="0" smtClean="0">
                <a:cs typeface="+mn-cs"/>
              </a:rPr>
              <a:t>Are not scalable </a:t>
            </a:r>
          </a:p>
          <a:p>
            <a:pPr lvl="2" eaLnBrk="1" fontAlgn="auto" hangingPunct="1">
              <a:spcAft>
                <a:spcPts val="0"/>
              </a:spcAft>
              <a:buFont typeface="Arial"/>
              <a:buChar char="•"/>
              <a:defRPr/>
            </a:pPr>
            <a:r>
              <a:rPr lang="en-US" sz="2323" dirty="0" smtClean="0">
                <a:cs typeface="+mn-cs"/>
              </a:rPr>
              <a:t>Ever new business models may be not of interest for </a:t>
            </a:r>
            <a:r>
              <a:rPr lang="en-US" sz="2323" dirty="0">
                <a:cs typeface="+mn-cs"/>
              </a:rPr>
              <a:t>everyone</a:t>
            </a:r>
            <a:endParaRPr lang="en-US" sz="2323" dirty="0" smtClean="0">
              <a:cs typeface="+mn-cs"/>
            </a:endParaRPr>
          </a:p>
          <a:p>
            <a:pPr lvl="1" eaLnBrk="1" fontAlgn="auto" hangingPunct="1">
              <a:spcAft>
                <a:spcPts val="0"/>
              </a:spcAft>
              <a:buFont typeface="Arial"/>
              <a:buChar char="–"/>
              <a:defRPr/>
            </a:pPr>
            <a:r>
              <a:rPr lang="en-US" sz="2323" dirty="0" smtClean="0">
                <a:ea typeface="+mn-ea"/>
                <a:cs typeface="+mn-cs"/>
              </a:rPr>
              <a:t>SIP routing (exceptions such as ACD): </a:t>
            </a:r>
          </a:p>
          <a:p>
            <a:pPr lvl="2" eaLnBrk="1" fontAlgn="auto" hangingPunct="1">
              <a:spcAft>
                <a:spcPts val="0"/>
              </a:spcAft>
              <a:buFont typeface="Arial"/>
              <a:buChar char="•"/>
              <a:defRPr/>
            </a:pPr>
            <a:r>
              <a:rPr lang="en-US" sz="2323" dirty="0" smtClean="0">
                <a:cs typeface="+mn-cs"/>
              </a:rPr>
              <a:t>Make it basically unaware </a:t>
            </a:r>
            <a:r>
              <a:rPr lang="en-US" sz="2323" dirty="0">
                <a:cs typeface="+mn-cs"/>
              </a:rPr>
              <a:t>of </a:t>
            </a:r>
            <a:r>
              <a:rPr lang="en-US" sz="2323" dirty="0" smtClean="0">
                <a:cs typeface="+mn-cs"/>
              </a:rPr>
              <a:t>apps</a:t>
            </a:r>
          </a:p>
          <a:p>
            <a:pPr lvl="2" eaLnBrk="1" fontAlgn="auto" hangingPunct="1">
              <a:spcAft>
                <a:spcPts val="0"/>
              </a:spcAft>
              <a:buFont typeface="Arial"/>
              <a:buChar char="•"/>
              <a:defRPr/>
            </a:pPr>
            <a:r>
              <a:rPr lang="en-US" sz="2323" dirty="0" smtClean="0">
                <a:cs typeface="+mn-cs"/>
              </a:rPr>
              <a:t>No awareness </a:t>
            </a:r>
            <a:r>
              <a:rPr lang="en-US" sz="2323" dirty="0">
                <a:cs typeface="+mn-cs"/>
              </a:rPr>
              <a:t>of user data and the associated policies in network elements</a:t>
            </a:r>
            <a:r>
              <a:rPr lang="en-US" sz="2323" dirty="0" smtClean="0">
                <a:cs typeface="+mn-cs"/>
              </a:rPr>
              <a:t> </a:t>
            </a:r>
          </a:p>
          <a:p>
            <a:pPr lvl="1" eaLnBrk="1" fontAlgn="auto" hangingPunct="1">
              <a:spcAft>
                <a:spcPts val="0"/>
              </a:spcAft>
              <a:buFont typeface="Arial"/>
              <a:buChar char="–"/>
              <a:defRPr/>
            </a:pPr>
            <a:endParaRPr lang="en-US" sz="1800" dirty="0">
              <a:ea typeface="+mn-ea"/>
              <a:cs typeface="+mn-cs"/>
            </a:endParaRPr>
          </a:p>
        </p:txBody>
      </p:sp>
      <p:sp>
        <p:nvSpPr>
          <p:cNvPr id="303107" name="TextBox 3"/>
          <p:cNvSpPr txBox="1">
            <a:spLocks noChangeArrowheads="1"/>
          </p:cNvSpPr>
          <p:nvPr/>
        </p:nvSpPr>
        <p:spPr bwMode="auto">
          <a:xfrm>
            <a:off x="177800" y="6413500"/>
            <a:ext cx="7937500" cy="366713"/>
          </a:xfrm>
          <a:prstGeom prst="rect">
            <a:avLst/>
          </a:prstGeom>
          <a:noFill/>
          <a:ln w="9525">
            <a:noFill/>
            <a:miter lim="800000"/>
            <a:headEnd/>
            <a:tailEnd/>
          </a:ln>
        </p:spPr>
        <p:txBody>
          <a:bodyPr>
            <a:spAutoFit/>
          </a:bodyPr>
          <a:lstStyle/>
          <a:p>
            <a:pPr algn="ctr"/>
            <a:r>
              <a:rPr lang="en-US" sz="1800">
                <a:solidFill>
                  <a:srgbClr val="000000"/>
                </a:solidFill>
                <a:latin typeface="Calibri" pitchFamily="34" charset="0"/>
              </a:rPr>
              <a:t>RFC 5638</a:t>
            </a:r>
          </a:p>
        </p:txBody>
      </p:sp>
      <p:sp>
        <p:nvSpPr>
          <p:cNvPr id="5" name="Slide Number Placeholder 4"/>
          <p:cNvSpPr>
            <a:spLocks noGrp="1"/>
          </p:cNvSpPr>
          <p:nvPr>
            <p:ph type="sldNum" sz="quarter" idx="12"/>
          </p:nvPr>
        </p:nvSpPr>
        <p:spPr/>
        <p:txBody>
          <a:bodyPr/>
          <a:lstStyle/>
          <a:p>
            <a:pPr>
              <a:defRPr/>
            </a:pPr>
            <a:fld id="{D269E3DD-1443-4D23-80F7-8E65B210DFFA}" type="slidenum">
              <a:rPr lang="en-US"/>
              <a:pPr>
                <a:defRPr/>
              </a:pPr>
              <a:t>77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additive="base">
                                        <p:cTn id="7"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1">
                                            <p:txEl>
                                              <p:pRg st="1" end="1"/>
                                            </p:txEl>
                                          </p:spTgt>
                                        </p:tgtEl>
                                        <p:attrNameLst>
                                          <p:attrName>style.visibility</p:attrName>
                                        </p:attrNameLst>
                                      </p:cBhvr>
                                      <p:to>
                                        <p:strVal val="visible"/>
                                      </p:to>
                                    </p:set>
                                    <p:anim calcmode="lin" valueType="num">
                                      <p:cBhvr additive="base">
                                        <p:cTn id="13" dur="5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xEl>
                                              <p:pRg st="2" end="2"/>
                                            </p:txEl>
                                          </p:spTgt>
                                        </p:tgtEl>
                                        <p:attrNameLst>
                                          <p:attrName>style.visibility</p:attrName>
                                        </p:attrNameLst>
                                      </p:cBhvr>
                                      <p:to>
                                        <p:strVal val="visible"/>
                                      </p:to>
                                    </p:set>
                                    <p:anim calcmode="lin" valueType="num">
                                      <p:cBhvr additive="base">
                                        <p:cTn id="19"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1">
                                            <p:txEl>
                                              <p:pRg st="3" end="3"/>
                                            </p:txEl>
                                          </p:spTgt>
                                        </p:tgtEl>
                                        <p:attrNameLst>
                                          <p:attrName>style.visibility</p:attrName>
                                        </p:attrNameLst>
                                      </p:cBhvr>
                                      <p:to>
                                        <p:strVal val="visible"/>
                                      </p:to>
                                    </p:set>
                                    <p:anim calcmode="lin" valueType="num">
                                      <p:cBhvr additive="base">
                                        <p:cTn id="25" dur="500" fill="hold"/>
                                        <p:tgtEl>
                                          <p:spTgt spid="143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1">
                                            <p:txEl>
                                              <p:pRg st="4" end="4"/>
                                            </p:txEl>
                                          </p:spTgt>
                                        </p:tgtEl>
                                        <p:attrNameLst>
                                          <p:attrName>style.visibility</p:attrName>
                                        </p:attrNameLst>
                                      </p:cBhvr>
                                      <p:to>
                                        <p:strVal val="visible"/>
                                      </p:to>
                                    </p:set>
                                    <p:anim calcmode="lin" valueType="num">
                                      <p:cBhvr additive="base">
                                        <p:cTn id="31" dur="500" fill="hold"/>
                                        <p:tgtEl>
                                          <p:spTgt spid="143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xEl>
                                              <p:pRg st="5" end="5"/>
                                            </p:txEl>
                                          </p:spTgt>
                                        </p:tgtEl>
                                        <p:attrNameLst>
                                          <p:attrName>style.visibility</p:attrName>
                                        </p:attrNameLst>
                                      </p:cBhvr>
                                      <p:to>
                                        <p:strVal val="visible"/>
                                      </p:to>
                                    </p:set>
                                    <p:anim calcmode="lin" valueType="num">
                                      <p:cBhvr additive="base">
                                        <p:cTn id="37" dur="500" fill="hold"/>
                                        <p:tgtEl>
                                          <p:spTgt spid="1434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41">
                                            <p:txEl>
                                              <p:pRg st="6" end="6"/>
                                            </p:txEl>
                                          </p:spTgt>
                                        </p:tgtEl>
                                        <p:attrNameLst>
                                          <p:attrName>style.visibility</p:attrName>
                                        </p:attrNameLst>
                                      </p:cBhvr>
                                      <p:to>
                                        <p:strVal val="visible"/>
                                      </p:to>
                                    </p:set>
                                    <p:anim calcmode="lin" valueType="num">
                                      <p:cBhvr additive="base">
                                        <p:cTn id="43" dur="500" fill="hold"/>
                                        <p:tgtEl>
                                          <p:spTgt spid="1434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4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41">
                                            <p:txEl>
                                              <p:pRg st="7" end="7"/>
                                            </p:txEl>
                                          </p:spTgt>
                                        </p:tgtEl>
                                        <p:attrNameLst>
                                          <p:attrName>style.visibility</p:attrName>
                                        </p:attrNameLst>
                                      </p:cBhvr>
                                      <p:to>
                                        <p:strVal val="visible"/>
                                      </p:to>
                                    </p:set>
                                    <p:anim calcmode="lin" valueType="num">
                                      <p:cBhvr additive="base">
                                        <p:cTn id="49" dur="500" fill="hold"/>
                                        <p:tgtEl>
                                          <p:spTgt spid="1434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4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41">
                                            <p:txEl>
                                              <p:pRg st="8" end="8"/>
                                            </p:txEl>
                                          </p:spTgt>
                                        </p:tgtEl>
                                        <p:attrNameLst>
                                          <p:attrName>style.visibility</p:attrName>
                                        </p:attrNameLst>
                                      </p:cBhvr>
                                      <p:to>
                                        <p:strVal val="visible"/>
                                      </p:to>
                                    </p:set>
                                    <p:anim calcmode="lin" valueType="num">
                                      <p:cBhvr additive="base">
                                        <p:cTn id="55" dur="500" fill="hold"/>
                                        <p:tgtEl>
                                          <p:spTgt spid="1434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4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341">
                                            <p:txEl>
                                              <p:pRg st="9" end="9"/>
                                            </p:txEl>
                                          </p:spTgt>
                                        </p:tgtEl>
                                        <p:attrNameLst>
                                          <p:attrName>style.visibility</p:attrName>
                                        </p:attrNameLst>
                                      </p:cBhvr>
                                      <p:to>
                                        <p:strVal val="visible"/>
                                      </p:to>
                                    </p:set>
                                    <p:anim calcmode="lin" valueType="num">
                                      <p:cBhvr additive="base">
                                        <p:cTn id="61" dur="500" fill="hold"/>
                                        <p:tgtEl>
                                          <p:spTgt spid="1434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4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341">
                                            <p:txEl>
                                              <p:pRg st="10" end="10"/>
                                            </p:txEl>
                                          </p:spTgt>
                                        </p:tgtEl>
                                        <p:attrNameLst>
                                          <p:attrName>style.visibility</p:attrName>
                                        </p:attrNameLst>
                                      </p:cBhvr>
                                      <p:to>
                                        <p:strVal val="visible"/>
                                      </p:to>
                                    </p:set>
                                    <p:anim calcmode="lin" valueType="num">
                                      <p:cBhvr additive="base">
                                        <p:cTn id="67" dur="500" fill="hold"/>
                                        <p:tgtEl>
                                          <p:spTgt spid="1434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34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341">
                                            <p:txEl>
                                              <p:pRg st="11" end="11"/>
                                            </p:txEl>
                                          </p:spTgt>
                                        </p:tgtEl>
                                        <p:attrNameLst>
                                          <p:attrName>style.visibility</p:attrName>
                                        </p:attrNameLst>
                                      </p:cBhvr>
                                      <p:to>
                                        <p:strVal val="visible"/>
                                      </p:to>
                                    </p:set>
                                    <p:anim calcmode="lin" valueType="num">
                                      <p:cBhvr additive="base">
                                        <p:cTn id="73" dur="500" fill="hold"/>
                                        <p:tgtEl>
                                          <p:spTgt spid="14341">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34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153" name="Title 1"/>
          <p:cNvSpPr>
            <a:spLocks noGrp="1"/>
          </p:cNvSpPr>
          <p:nvPr>
            <p:ph type="title"/>
          </p:nvPr>
        </p:nvSpPr>
        <p:spPr>
          <a:xfrm>
            <a:off x="457200" y="274638"/>
            <a:ext cx="8229600" cy="703262"/>
          </a:xfrm>
        </p:spPr>
        <p:txBody>
          <a:bodyPr/>
          <a:lstStyle/>
          <a:p>
            <a:pPr eaLnBrk="1" hangingPunct="1"/>
            <a:r>
              <a:rPr lang="en-US" sz="3200" smtClean="0">
                <a:ea typeface="ＭＳ Ｐゴシック"/>
                <a:cs typeface="ＭＳ Ｐゴシック"/>
              </a:rPr>
              <a:t>SIMPLE: SIP Presence and IM</a:t>
            </a:r>
          </a:p>
        </p:txBody>
      </p:sp>
      <p:sp>
        <p:nvSpPr>
          <p:cNvPr id="3" name="Slide Number Placeholder 2"/>
          <p:cNvSpPr>
            <a:spLocks noGrp="1"/>
          </p:cNvSpPr>
          <p:nvPr>
            <p:ph type="sldNum" sz="quarter" idx="12"/>
          </p:nvPr>
        </p:nvSpPr>
        <p:spPr/>
        <p:txBody>
          <a:bodyPr/>
          <a:lstStyle/>
          <a:p>
            <a:pPr>
              <a:defRPr/>
            </a:pPr>
            <a:fld id="{1F62A87B-8FE0-40FE-8B8E-409C0EDE614D}" type="slidenum">
              <a:rPr lang="en-US"/>
              <a:pPr>
                <a:defRPr/>
              </a:pPr>
              <a:t>78</a:t>
            </a:fld>
            <a:endParaRPr lang="en-US"/>
          </a:p>
        </p:txBody>
      </p:sp>
      <p:sp>
        <p:nvSpPr>
          <p:cNvPr id="305155" name="TextBox 3"/>
          <p:cNvSpPr txBox="1">
            <a:spLocks noChangeArrowheads="1"/>
          </p:cNvSpPr>
          <p:nvPr/>
        </p:nvSpPr>
        <p:spPr bwMode="auto">
          <a:xfrm>
            <a:off x="957263" y="2032000"/>
            <a:ext cx="7480300" cy="915988"/>
          </a:xfrm>
          <a:prstGeom prst="rect">
            <a:avLst/>
          </a:prstGeom>
          <a:noFill/>
          <a:ln w="9525">
            <a:noFill/>
            <a:miter lim="800000"/>
            <a:headEnd/>
            <a:tailEnd/>
          </a:ln>
        </p:spPr>
        <p:txBody>
          <a:bodyPr>
            <a:spAutoFit/>
          </a:bodyPr>
          <a:lstStyle/>
          <a:p>
            <a:endParaRPr lang="en-US" sz="1800">
              <a:latin typeface="Calibri" pitchFamily="34" charset="0"/>
            </a:endParaRPr>
          </a:p>
          <a:p>
            <a:r>
              <a:rPr lang="en-US" sz="1800">
                <a:latin typeface="Calibri" pitchFamily="34" charset="0"/>
              </a:rPr>
              <a:t>Based on </a:t>
            </a:r>
          </a:p>
          <a:p>
            <a:r>
              <a:rPr lang="en-US" sz="1800">
                <a:latin typeface="Calibri" pitchFamily="34" charset="0"/>
              </a:rPr>
              <a:t>RFC 3856: “A Presence Event Package for SIP” by J. Rosenberg, IETF, Aug. 2004</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9425"/>
          </a:xfrm>
        </p:spPr>
        <p:txBody>
          <a:bodyPr rtlCol="0">
            <a:normAutofit fontScale="90000"/>
          </a:bodyPr>
          <a:lstStyle/>
          <a:p>
            <a:pPr eaLnBrk="1" fontAlgn="auto" hangingPunct="1">
              <a:spcAft>
                <a:spcPts val="0"/>
              </a:spcAft>
              <a:defRPr/>
            </a:pPr>
            <a:r>
              <a:rPr lang="en-US" sz="3200" dirty="0" smtClean="0">
                <a:ea typeface="+mj-ea"/>
                <a:cs typeface="+mj-cs"/>
              </a:rPr>
              <a:t>Initial presence and IM initial models</a:t>
            </a:r>
            <a:endParaRPr lang="en-US" sz="3200" dirty="0">
              <a:ea typeface="+mj-ea"/>
              <a:cs typeface="+mj-cs"/>
            </a:endParaRPr>
          </a:p>
        </p:txBody>
      </p:sp>
      <p:sp>
        <p:nvSpPr>
          <p:cNvPr id="3" name="Slide Number Placeholder 2"/>
          <p:cNvSpPr>
            <a:spLocks noGrp="1"/>
          </p:cNvSpPr>
          <p:nvPr>
            <p:ph type="sldNum" sz="quarter" idx="12"/>
          </p:nvPr>
        </p:nvSpPr>
        <p:spPr/>
        <p:txBody>
          <a:bodyPr/>
          <a:lstStyle/>
          <a:p>
            <a:pPr>
              <a:defRPr/>
            </a:pPr>
            <a:fld id="{65ACE032-E4C7-4F39-A583-9AECFD719E5F}" type="slidenum">
              <a:rPr lang="en-US"/>
              <a:pPr>
                <a:defRPr/>
              </a:pPr>
              <a:t>79</a:t>
            </a:fld>
            <a:endParaRPr lang="en-US"/>
          </a:p>
        </p:txBody>
      </p:sp>
      <p:grpSp>
        <p:nvGrpSpPr>
          <p:cNvPr id="307203" name="Group 50"/>
          <p:cNvGrpSpPr>
            <a:grpSpLocks/>
          </p:cNvGrpSpPr>
          <p:nvPr/>
        </p:nvGrpSpPr>
        <p:grpSpPr bwMode="auto">
          <a:xfrm>
            <a:off x="319088" y="1638300"/>
            <a:ext cx="3892550" cy="4146550"/>
            <a:chOff x="639217" y="1718774"/>
            <a:chExt cx="3892550" cy="4146721"/>
          </a:xfrm>
        </p:grpSpPr>
        <p:grpSp>
          <p:nvGrpSpPr>
            <p:cNvPr id="307234" name="Group 45"/>
            <p:cNvGrpSpPr>
              <a:grpSpLocks/>
            </p:cNvGrpSpPr>
            <p:nvPr/>
          </p:nvGrpSpPr>
          <p:grpSpPr bwMode="auto">
            <a:xfrm>
              <a:off x="1402015" y="1718774"/>
              <a:ext cx="2269387" cy="437193"/>
              <a:chOff x="1402015" y="1718774"/>
              <a:chExt cx="2269387" cy="437193"/>
            </a:xfrm>
          </p:grpSpPr>
          <p:sp>
            <p:nvSpPr>
              <p:cNvPr id="27" name="Rectangle 3"/>
              <p:cNvSpPr>
                <a:spLocks noChangeArrowheads="1"/>
              </p:cNvSpPr>
              <p:nvPr/>
            </p:nvSpPr>
            <p:spPr bwMode="auto">
              <a:xfrm>
                <a:off x="1402804" y="1718774"/>
                <a:ext cx="2268538" cy="436581"/>
              </a:xfrm>
              <a:prstGeom prst="rect">
                <a:avLst/>
              </a:prstGeom>
              <a:solidFill>
                <a:srgbClr val="ECD882"/>
              </a:solidFill>
              <a:ln w="9525">
                <a:solidFill>
                  <a:srgbClr val="40458C"/>
                </a:solidFill>
                <a:miter lim="800000"/>
                <a:headEnd/>
                <a:tailEnd/>
              </a:ln>
              <a:effectLst/>
            </p:spPr>
            <p:txBody>
              <a:bodyPr wrap="none" anchor="ctr"/>
              <a:lstStyle/>
              <a:p>
                <a:pPr defTabSz="914400" fontAlgn="auto">
                  <a:spcBef>
                    <a:spcPts val="0"/>
                  </a:spcBef>
                  <a:spcAft>
                    <a:spcPts val="0"/>
                  </a:spcAft>
                  <a:defRPr/>
                </a:pPr>
                <a:endParaRPr lang="en-US" sz="1800" kern="0">
                  <a:solidFill>
                    <a:sysClr val="windowText" lastClr="000000"/>
                  </a:solidFill>
                  <a:latin typeface="+mn-lt"/>
                  <a:ea typeface="+mn-ea"/>
                  <a:cs typeface="+mn-cs"/>
                </a:endParaRPr>
              </a:p>
            </p:txBody>
          </p:sp>
          <p:sp>
            <p:nvSpPr>
              <p:cNvPr id="28" name="Text Box 4"/>
              <p:cNvSpPr txBox="1">
                <a:spLocks noChangeArrowheads="1"/>
              </p:cNvSpPr>
              <p:nvPr/>
            </p:nvSpPr>
            <p:spPr bwMode="auto">
              <a:xfrm>
                <a:off x="1528217" y="1767989"/>
                <a:ext cx="2017712" cy="336564"/>
              </a:xfrm>
              <a:prstGeom prst="rect">
                <a:avLst/>
              </a:prstGeom>
              <a:noFill/>
              <a:ln w="9525">
                <a:noFill/>
                <a:miter lim="800000"/>
                <a:headEnd/>
                <a:tailEnd/>
              </a:ln>
              <a:effectLst/>
            </p:spPr>
            <p:txBody>
              <a:bodyPr anchor="ctr">
                <a:spAutoFit/>
              </a:bodyPr>
              <a:lstStyle/>
              <a:p>
                <a:pPr algn="ctr" defTabSz="914400" fontAlgn="auto">
                  <a:spcBef>
                    <a:spcPct val="50000"/>
                  </a:spcBef>
                  <a:spcAft>
                    <a:spcPts val="0"/>
                  </a:spcAft>
                  <a:defRPr/>
                </a:pPr>
                <a:r>
                  <a:rPr lang="en-US" sz="1600" kern="0" dirty="0">
                    <a:solidFill>
                      <a:sysClr val="windowText" lastClr="000000"/>
                    </a:solidFill>
                    <a:latin typeface="+mn-lt"/>
                    <a:ea typeface="+mn-ea"/>
                    <a:cs typeface="+mn-cs"/>
                  </a:rPr>
                  <a:t>Presence Service</a:t>
                </a:r>
              </a:p>
            </p:txBody>
          </p:sp>
        </p:grpSp>
        <p:grpSp>
          <p:nvGrpSpPr>
            <p:cNvPr id="307235" name="Group 46"/>
            <p:cNvGrpSpPr>
              <a:grpSpLocks/>
            </p:cNvGrpSpPr>
            <p:nvPr/>
          </p:nvGrpSpPr>
          <p:grpSpPr bwMode="auto">
            <a:xfrm>
              <a:off x="639217" y="2802963"/>
              <a:ext cx="1576280" cy="437193"/>
              <a:chOff x="639217" y="2802963"/>
              <a:chExt cx="1576280" cy="437193"/>
            </a:xfrm>
          </p:grpSpPr>
          <p:sp>
            <p:nvSpPr>
              <p:cNvPr id="29" name="Rectangle 6"/>
              <p:cNvSpPr>
                <a:spLocks noChangeArrowheads="1"/>
              </p:cNvSpPr>
              <p:nvPr/>
            </p:nvSpPr>
            <p:spPr bwMode="auto">
              <a:xfrm>
                <a:off x="639217" y="2803082"/>
                <a:ext cx="1576387" cy="436580"/>
              </a:xfrm>
              <a:prstGeom prst="rect">
                <a:avLst/>
              </a:prstGeom>
              <a:solidFill>
                <a:srgbClr val="ECD882"/>
              </a:solidFill>
              <a:ln w="9525">
                <a:solidFill>
                  <a:srgbClr val="40458C"/>
                </a:solidFill>
                <a:miter lim="800000"/>
                <a:headEnd/>
                <a:tailEnd/>
              </a:ln>
              <a:effectLst/>
            </p:spPr>
            <p:txBody>
              <a:bodyPr wrap="none" anchor="ctr"/>
              <a:lstStyle/>
              <a:p>
                <a:pPr algn="ctr" defTabSz="914400" fontAlgn="auto">
                  <a:spcBef>
                    <a:spcPts val="0"/>
                  </a:spcBef>
                  <a:spcAft>
                    <a:spcPts val="0"/>
                  </a:spcAft>
                  <a:defRPr/>
                </a:pPr>
                <a:endParaRPr lang="en-US" sz="1800" kern="0">
                  <a:solidFill>
                    <a:sysClr val="windowText" lastClr="000000"/>
                  </a:solidFill>
                  <a:latin typeface="+mn-lt"/>
                  <a:ea typeface="+mn-ea"/>
                  <a:cs typeface="+mn-cs"/>
                </a:endParaRPr>
              </a:p>
            </p:txBody>
          </p:sp>
          <p:sp>
            <p:nvSpPr>
              <p:cNvPr id="30" name="Text Box 7"/>
              <p:cNvSpPr txBox="1">
                <a:spLocks noChangeArrowheads="1"/>
              </p:cNvSpPr>
              <p:nvPr/>
            </p:nvSpPr>
            <p:spPr bwMode="auto">
              <a:xfrm>
                <a:off x="726529" y="2852296"/>
                <a:ext cx="1401763" cy="336564"/>
              </a:xfrm>
              <a:prstGeom prst="rect">
                <a:avLst/>
              </a:prstGeom>
              <a:noFill/>
              <a:ln w="9525">
                <a:noFill/>
                <a:miter lim="800000"/>
                <a:headEnd/>
                <a:tailEnd/>
              </a:ln>
              <a:effectLst/>
            </p:spPr>
            <p:txBody>
              <a:bodyPr anchor="ctr">
                <a:spAutoFit/>
              </a:bodyPr>
              <a:lstStyle/>
              <a:p>
                <a:pPr algn="ctr" defTabSz="914400" fontAlgn="auto">
                  <a:spcBef>
                    <a:spcPct val="50000"/>
                  </a:spcBef>
                  <a:spcAft>
                    <a:spcPts val="0"/>
                  </a:spcAft>
                  <a:defRPr/>
                </a:pPr>
                <a:r>
                  <a:rPr lang="en-US" sz="1600" kern="0" dirty="0" err="1">
                    <a:solidFill>
                      <a:sysClr val="windowText" lastClr="000000"/>
                    </a:solidFill>
                    <a:latin typeface="+mn-lt"/>
                    <a:ea typeface="+mn-ea"/>
                    <a:cs typeface="+mn-cs"/>
                  </a:rPr>
                  <a:t>Presentity</a:t>
                </a:r>
                <a:endParaRPr lang="en-US" sz="1600" kern="0" dirty="0">
                  <a:solidFill>
                    <a:sysClr val="windowText" lastClr="000000"/>
                  </a:solidFill>
                  <a:latin typeface="+mn-lt"/>
                  <a:ea typeface="+mn-ea"/>
                  <a:cs typeface="+mn-cs"/>
                </a:endParaRPr>
              </a:p>
            </p:txBody>
          </p:sp>
        </p:grpSp>
        <p:grpSp>
          <p:nvGrpSpPr>
            <p:cNvPr id="307236" name="Group 47"/>
            <p:cNvGrpSpPr>
              <a:grpSpLocks/>
            </p:cNvGrpSpPr>
            <p:nvPr/>
          </p:nvGrpSpPr>
          <p:grpSpPr bwMode="auto">
            <a:xfrm>
              <a:off x="2837646" y="2802963"/>
              <a:ext cx="1576280" cy="437193"/>
              <a:chOff x="2837646" y="2802963"/>
              <a:chExt cx="1576280" cy="437193"/>
            </a:xfrm>
          </p:grpSpPr>
          <p:sp>
            <p:nvSpPr>
              <p:cNvPr id="31" name="Rectangle 9"/>
              <p:cNvSpPr>
                <a:spLocks noChangeArrowheads="1"/>
              </p:cNvSpPr>
              <p:nvPr/>
            </p:nvSpPr>
            <p:spPr bwMode="auto">
              <a:xfrm>
                <a:off x="2837904" y="2803082"/>
                <a:ext cx="1576388" cy="436580"/>
              </a:xfrm>
              <a:prstGeom prst="rect">
                <a:avLst/>
              </a:prstGeom>
              <a:solidFill>
                <a:srgbClr val="ECD882"/>
              </a:solidFill>
              <a:ln w="9525">
                <a:solidFill>
                  <a:srgbClr val="40458C"/>
                </a:solidFill>
                <a:miter lim="800000"/>
                <a:headEnd/>
                <a:tailEnd/>
              </a:ln>
              <a:effectLst/>
            </p:spPr>
            <p:txBody>
              <a:bodyPr wrap="none" anchor="ctr"/>
              <a:lstStyle/>
              <a:p>
                <a:pPr algn="ctr" defTabSz="914400" fontAlgn="auto">
                  <a:spcBef>
                    <a:spcPts val="0"/>
                  </a:spcBef>
                  <a:spcAft>
                    <a:spcPts val="0"/>
                  </a:spcAft>
                  <a:defRPr/>
                </a:pPr>
                <a:endParaRPr lang="en-US" sz="1800" kern="0">
                  <a:solidFill>
                    <a:sysClr val="windowText" lastClr="000000"/>
                  </a:solidFill>
                  <a:latin typeface="+mn-lt"/>
                  <a:ea typeface="+mn-ea"/>
                  <a:cs typeface="+mn-cs"/>
                </a:endParaRPr>
              </a:p>
            </p:txBody>
          </p:sp>
          <p:sp>
            <p:nvSpPr>
              <p:cNvPr id="32" name="Text Box 10"/>
              <p:cNvSpPr txBox="1">
                <a:spLocks noChangeArrowheads="1"/>
              </p:cNvSpPr>
              <p:nvPr/>
            </p:nvSpPr>
            <p:spPr bwMode="auto">
              <a:xfrm>
                <a:off x="2925217" y="2852296"/>
                <a:ext cx="1401762" cy="336564"/>
              </a:xfrm>
              <a:prstGeom prst="rect">
                <a:avLst/>
              </a:prstGeom>
              <a:noFill/>
              <a:ln w="9525">
                <a:noFill/>
                <a:miter lim="800000"/>
                <a:headEnd/>
                <a:tailEnd/>
              </a:ln>
              <a:effectLst/>
            </p:spPr>
            <p:txBody>
              <a:bodyPr anchor="ctr">
                <a:spAutoFit/>
              </a:bodyPr>
              <a:lstStyle/>
              <a:p>
                <a:pPr algn="ctr" defTabSz="914400" fontAlgn="auto">
                  <a:spcBef>
                    <a:spcPct val="50000"/>
                  </a:spcBef>
                  <a:spcAft>
                    <a:spcPts val="0"/>
                  </a:spcAft>
                  <a:defRPr/>
                </a:pPr>
                <a:r>
                  <a:rPr lang="en-US" sz="1600" kern="0">
                    <a:solidFill>
                      <a:sysClr val="windowText" lastClr="000000"/>
                    </a:solidFill>
                    <a:latin typeface="+mn-lt"/>
                    <a:ea typeface="+mn-ea"/>
                    <a:cs typeface="+mn-cs"/>
                  </a:rPr>
                  <a:t>Watcher</a:t>
                </a:r>
              </a:p>
            </p:txBody>
          </p:sp>
        </p:grpSp>
        <p:sp>
          <p:nvSpPr>
            <p:cNvPr id="33" name="Line 11"/>
            <p:cNvSpPr>
              <a:spLocks noChangeShapeType="1"/>
            </p:cNvSpPr>
            <p:nvPr/>
          </p:nvSpPr>
          <p:spPr bwMode="auto">
            <a:xfrm flipV="1">
              <a:off x="1799679" y="2147417"/>
              <a:ext cx="1588" cy="652490"/>
            </a:xfrm>
            <a:prstGeom prst="line">
              <a:avLst/>
            </a:prstGeom>
            <a:noFill/>
            <a:ln w="9525">
              <a:solidFill>
                <a:srgbClr val="40458C"/>
              </a:solidFill>
              <a:round/>
              <a:headEnd/>
              <a:tailEnd type="stealth" w="lg" len="lg"/>
            </a:ln>
            <a:effectLst/>
          </p:spPr>
          <p:txBody>
            <a:bodyPr/>
            <a:lstStyle/>
            <a:p>
              <a:pPr defTabSz="914400" fontAlgn="auto">
                <a:spcBef>
                  <a:spcPts val="0"/>
                </a:spcBef>
                <a:spcAft>
                  <a:spcPts val="0"/>
                </a:spcAft>
                <a:defRPr/>
              </a:pPr>
              <a:endParaRPr lang="en-US" sz="1800" kern="0">
                <a:solidFill>
                  <a:sysClr val="windowText" lastClr="000000"/>
                </a:solidFill>
                <a:latin typeface="+mn-lt"/>
                <a:ea typeface="+mn-ea"/>
                <a:cs typeface="+mn-cs"/>
              </a:endParaRPr>
            </a:p>
          </p:txBody>
        </p:sp>
        <p:sp>
          <p:nvSpPr>
            <p:cNvPr id="34" name="Line 12"/>
            <p:cNvSpPr>
              <a:spLocks noChangeShapeType="1"/>
            </p:cNvSpPr>
            <p:nvPr/>
          </p:nvSpPr>
          <p:spPr bwMode="auto">
            <a:xfrm flipV="1">
              <a:off x="3204617" y="2147417"/>
              <a:ext cx="0" cy="652490"/>
            </a:xfrm>
            <a:prstGeom prst="line">
              <a:avLst/>
            </a:prstGeom>
            <a:noFill/>
            <a:ln w="9525">
              <a:solidFill>
                <a:srgbClr val="40458C"/>
              </a:solidFill>
              <a:round/>
              <a:headEnd type="stealth" w="lg" len="lg"/>
              <a:tailEnd/>
            </a:ln>
            <a:effectLst/>
          </p:spPr>
          <p:txBody>
            <a:bodyPr/>
            <a:lstStyle/>
            <a:p>
              <a:pPr defTabSz="914400" fontAlgn="auto">
                <a:spcBef>
                  <a:spcPts val="0"/>
                </a:spcBef>
                <a:spcAft>
                  <a:spcPts val="0"/>
                </a:spcAft>
                <a:defRPr/>
              </a:pPr>
              <a:endParaRPr lang="en-US" sz="1800" kern="0">
                <a:solidFill>
                  <a:sysClr val="windowText" lastClr="000000"/>
                </a:solidFill>
                <a:latin typeface="+mn-lt"/>
                <a:ea typeface="+mn-ea"/>
                <a:cs typeface="+mn-cs"/>
              </a:endParaRPr>
            </a:p>
          </p:txBody>
        </p:sp>
        <p:grpSp>
          <p:nvGrpSpPr>
            <p:cNvPr id="307239" name="Group 48"/>
            <p:cNvGrpSpPr>
              <a:grpSpLocks/>
            </p:cNvGrpSpPr>
            <p:nvPr/>
          </p:nvGrpSpPr>
          <p:grpSpPr bwMode="auto">
            <a:xfrm>
              <a:off x="639217" y="3895945"/>
              <a:ext cx="1576280" cy="437193"/>
              <a:chOff x="639217" y="3895945"/>
              <a:chExt cx="1576280" cy="437193"/>
            </a:xfrm>
          </p:grpSpPr>
          <p:sp>
            <p:nvSpPr>
              <p:cNvPr id="35" name="Rectangle 14"/>
              <p:cNvSpPr>
                <a:spLocks noChangeArrowheads="1"/>
              </p:cNvSpPr>
              <p:nvPr/>
            </p:nvSpPr>
            <p:spPr bwMode="auto">
              <a:xfrm>
                <a:off x="639217" y="3895327"/>
                <a:ext cx="1576387" cy="438168"/>
              </a:xfrm>
              <a:prstGeom prst="rect">
                <a:avLst/>
              </a:prstGeom>
              <a:solidFill>
                <a:srgbClr val="ECD882"/>
              </a:solidFill>
              <a:ln w="9525">
                <a:solidFill>
                  <a:srgbClr val="40458C"/>
                </a:solidFill>
                <a:miter lim="800000"/>
                <a:headEnd/>
                <a:tailEnd/>
              </a:ln>
              <a:effectLst/>
            </p:spPr>
            <p:txBody>
              <a:bodyPr wrap="none" anchor="ctr"/>
              <a:lstStyle/>
              <a:p>
                <a:pPr algn="ctr" defTabSz="914400" fontAlgn="auto">
                  <a:spcBef>
                    <a:spcPts val="0"/>
                  </a:spcBef>
                  <a:spcAft>
                    <a:spcPts val="0"/>
                  </a:spcAft>
                  <a:defRPr/>
                </a:pPr>
                <a:endParaRPr lang="en-US" sz="1800" kern="0">
                  <a:solidFill>
                    <a:sysClr val="windowText" lastClr="000000"/>
                  </a:solidFill>
                  <a:latin typeface="+mn-lt"/>
                  <a:ea typeface="+mn-ea"/>
                  <a:cs typeface="+mn-cs"/>
                </a:endParaRPr>
              </a:p>
            </p:txBody>
          </p:sp>
          <p:sp>
            <p:nvSpPr>
              <p:cNvPr id="36" name="Text Box 15"/>
              <p:cNvSpPr txBox="1">
                <a:spLocks noChangeArrowheads="1"/>
              </p:cNvSpPr>
              <p:nvPr/>
            </p:nvSpPr>
            <p:spPr bwMode="auto">
              <a:xfrm>
                <a:off x="726529" y="3946129"/>
                <a:ext cx="1401763" cy="336564"/>
              </a:xfrm>
              <a:prstGeom prst="rect">
                <a:avLst/>
              </a:prstGeom>
              <a:noFill/>
              <a:ln w="9525">
                <a:noFill/>
                <a:miter lim="800000"/>
                <a:headEnd/>
                <a:tailEnd/>
              </a:ln>
              <a:effectLst/>
            </p:spPr>
            <p:txBody>
              <a:bodyPr anchor="ctr">
                <a:spAutoFit/>
              </a:bodyPr>
              <a:lstStyle/>
              <a:p>
                <a:pPr algn="ctr" defTabSz="914400" fontAlgn="auto">
                  <a:spcBef>
                    <a:spcPct val="50000"/>
                  </a:spcBef>
                  <a:spcAft>
                    <a:spcPts val="0"/>
                  </a:spcAft>
                  <a:defRPr/>
                </a:pPr>
                <a:r>
                  <a:rPr lang="en-US" sz="1600" kern="0">
                    <a:solidFill>
                      <a:sysClr val="windowText" lastClr="000000"/>
                    </a:solidFill>
                    <a:latin typeface="+mn-lt"/>
                    <a:ea typeface="+mn-ea"/>
                    <a:cs typeface="+mn-cs"/>
                  </a:rPr>
                  <a:t>Presence UA</a:t>
                </a:r>
              </a:p>
            </p:txBody>
          </p:sp>
        </p:grpSp>
        <p:grpSp>
          <p:nvGrpSpPr>
            <p:cNvPr id="307240" name="Group 49"/>
            <p:cNvGrpSpPr>
              <a:grpSpLocks/>
            </p:cNvGrpSpPr>
            <p:nvPr/>
          </p:nvGrpSpPr>
          <p:grpSpPr bwMode="auto">
            <a:xfrm>
              <a:off x="2837646" y="3895945"/>
              <a:ext cx="1576280" cy="437193"/>
              <a:chOff x="2837646" y="3895945"/>
              <a:chExt cx="1576280" cy="437193"/>
            </a:xfrm>
          </p:grpSpPr>
          <p:sp>
            <p:nvSpPr>
              <p:cNvPr id="37" name="Rectangle 17"/>
              <p:cNvSpPr>
                <a:spLocks noChangeArrowheads="1"/>
              </p:cNvSpPr>
              <p:nvPr/>
            </p:nvSpPr>
            <p:spPr bwMode="auto">
              <a:xfrm>
                <a:off x="2837904" y="3895327"/>
                <a:ext cx="1576388" cy="438168"/>
              </a:xfrm>
              <a:prstGeom prst="rect">
                <a:avLst/>
              </a:prstGeom>
              <a:solidFill>
                <a:srgbClr val="ECD882"/>
              </a:solidFill>
              <a:ln w="9525">
                <a:solidFill>
                  <a:srgbClr val="40458C"/>
                </a:solidFill>
                <a:miter lim="800000"/>
                <a:headEnd/>
                <a:tailEnd/>
              </a:ln>
              <a:effectLst/>
            </p:spPr>
            <p:txBody>
              <a:bodyPr wrap="none" anchor="ctr"/>
              <a:lstStyle/>
              <a:p>
                <a:pPr algn="ctr" defTabSz="914400" fontAlgn="auto">
                  <a:spcBef>
                    <a:spcPts val="0"/>
                  </a:spcBef>
                  <a:spcAft>
                    <a:spcPts val="0"/>
                  </a:spcAft>
                  <a:defRPr/>
                </a:pPr>
                <a:endParaRPr lang="en-US" sz="1800" kern="0">
                  <a:solidFill>
                    <a:sysClr val="windowText" lastClr="000000"/>
                  </a:solidFill>
                  <a:latin typeface="+mn-lt"/>
                  <a:ea typeface="+mn-ea"/>
                  <a:cs typeface="+mn-cs"/>
                </a:endParaRPr>
              </a:p>
            </p:txBody>
          </p:sp>
          <p:sp>
            <p:nvSpPr>
              <p:cNvPr id="38" name="Text Box 18"/>
              <p:cNvSpPr txBox="1">
                <a:spLocks noChangeArrowheads="1"/>
              </p:cNvSpPr>
              <p:nvPr/>
            </p:nvSpPr>
            <p:spPr bwMode="auto">
              <a:xfrm>
                <a:off x="2925217" y="3946129"/>
                <a:ext cx="1401762" cy="336564"/>
              </a:xfrm>
              <a:prstGeom prst="rect">
                <a:avLst/>
              </a:prstGeom>
              <a:noFill/>
              <a:ln w="9525">
                <a:noFill/>
                <a:miter lim="800000"/>
                <a:headEnd/>
                <a:tailEnd/>
              </a:ln>
              <a:effectLst/>
            </p:spPr>
            <p:txBody>
              <a:bodyPr anchor="ctr">
                <a:spAutoFit/>
              </a:bodyPr>
              <a:lstStyle/>
              <a:p>
                <a:pPr algn="ctr" defTabSz="914400" fontAlgn="auto">
                  <a:spcBef>
                    <a:spcPct val="50000"/>
                  </a:spcBef>
                  <a:spcAft>
                    <a:spcPts val="0"/>
                  </a:spcAft>
                  <a:defRPr/>
                </a:pPr>
                <a:r>
                  <a:rPr lang="en-US" sz="1600" kern="0">
                    <a:solidFill>
                      <a:sysClr val="windowText" lastClr="000000"/>
                    </a:solidFill>
                    <a:latin typeface="+mn-lt"/>
                    <a:ea typeface="+mn-ea"/>
                    <a:cs typeface="+mn-cs"/>
                  </a:rPr>
                  <a:t>Watcher UA</a:t>
                </a:r>
              </a:p>
            </p:txBody>
          </p:sp>
        </p:grpSp>
        <p:sp>
          <p:nvSpPr>
            <p:cNvPr id="39" name="Line 19"/>
            <p:cNvSpPr>
              <a:spLocks noChangeShapeType="1"/>
            </p:cNvSpPr>
            <p:nvPr/>
          </p:nvSpPr>
          <p:spPr bwMode="auto">
            <a:xfrm flipV="1">
              <a:off x="1425029" y="3239662"/>
              <a:ext cx="1588" cy="655665"/>
            </a:xfrm>
            <a:prstGeom prst="line">
              <a:avLst/>
            </a:prstGeom>
            <a:noFill/>
            <a:ln w="9525">
              <a:solidFill>
                <a:srgbClr val="40458C"/>
              </a:solidFill>
              <a:round/>
              <a:headEnd/>
              <a:tailEnd type="stealth" w="lg" len="lg"/>
            </a:ln>
            <a:effectLst/>
          </p:spPr>
          <p:txBody>
            <a:bodyPr/>
            <a:lstStyle/>
            <a:p>
              <a:pPr defTabSz="914400" fontAlgn="auto">
                <a:spcBef>
                  <a:spcPts val="0"/>
                </a:spcBef>
                <a:spcAft>
                  <a:spcPts val="0"/>
                </a:spcAft>
                <a:defRPr/>
              </a:pPr>
              <a:endParaRPr lang="en-US" sz="1800" kern="0">
                <a:solidFill>
                  <a:sysClr val="windowText" lastClr="000000"/>
                </a:solidFill>
                <a:latin typeface="+mn-lt"/>
                <a:ea typeface="+mn-ea"/>
                <a:cs typeface="+mn-cs"/>
              </a:endParaRPr>
            </a:p>
          </p:txBody>
        </p:sp>
        <p:sp>
          <p:nvSpPr>
            <p:cNvPr id="40" name="Line 20"/>
            <p:cNvSpPr>
              <a:spLocks noChangeShapeType="1"/>
            </p:cNvSpPr>
            <p:nvPr/>
          </p:nvSpPr>
          <p:spPr bwMode="auto">
            <a:xfrm>
              <a:off x="3623717" y="3239662"/>
              <a:ext cx="1587" cy="655665"/>
            </a:xfrm>
            <a:prstGeom prst="line">
              <a:avLst/>
            </a:prstGeom>
            <a:noFill/>
            <a:ln w="9525">
              <a:solidFill>
                <a:srgbClr val="40458C"/>
              </a:solidFill>
              <a:round/>
              <a:headEnd type="stealth" w="lg" len="lg"/>
              <a:tailEnd/>
            </a:ln>
            <a:effectLst/>
          </p:spPr>
          <p:txBody>
            <a:bodyPr/>
            <a:lstStyle/>
            <a:p>
              <a:pPr defTabSz="914400" fontAlgn="auto">
                <a:spcBef>
                  <a:spcPts val="0"/>
                </a:spcBef>
                <a:spcAft>
                  <a:spcPts val="0"/>
                </a:spcAft>
                <a:defRPr/>
              </a:pPr>
              <a:endParaRPr lang="en-US" sz="1800" kern="0">
                <a:solidFill>
                  <a:sysClr val="windowText" lastClr="000000"/>
                </a:solidFill>
                <a:latin typeface="+mn-lt"/>
                <a:ea typeface="+mn-ea"/>
                <a:cs typeface="+mn-cs"/>
              </a:endParaRPr>
            </a:p>
          </p:txBody>
        </p:sp>
        <p:pic>
          <p:nvPicPr>
            <p:cNvPr id="307243" name="Picture 21" descr="j0411476"/>
            <p:cNvPicPr>
              <a:picLocks noChangeAspect="1" noChangeArrowheads="1"/>
            </p:cNvPicPr>
            <p:nvPr/>
          </p:nvPicPr>
          <p:blipFill>
            <a:blip r:embed="rId3"/>
            <a:srcRect/>
            <a:stretch>
              <a:fillRect/>
            </a:stretch>
          </p:blipFill>
          <p:spPr bwMode="auto">
            <a:xfrm>
              <a:off x="2646313" y="4428617"/>
              <a:ext cx="1885454" cy="1090470"/>
            </a:xfrm>
            <a:prstGeom prst="rect">
              <a:avLst/>
            </a:prstGeom>
            <a:noFill/>
            <a:ln w="9525">
              <a:noFill/>
              <a:miter lim="800000"/>
              <a:headEnd/>
              <a:tailEnd/>
            </a:ln>
          </p:spPr>
        </p:pic>
        <p:pic>
          <p:nvPicPr>
            <p:cNvPr id="307244" name="Picture 22" descr="j0404389"/>
            <p:cNvPicPr>
              <a:picLocks noChangeAspect="1" noChangeArrowheads="1"/>
            </p:cNvPicPr>
            <p:nvPr/>
          </p:nvPicPr>
          <p:blipFill>
            <a:blip r:embed="rId4"/>
            <a:srcRect/>
            <a:stretch>
              <a:fillRect/>
            </a:stretch>
          </p:blipFill>
          <p:spPr bwMode="auto">
            <a:xfrm>
              <a:off x="692435" y="4491432"/>
              <a:ext cx="1458439" cy="1021373"/>
            </a:xfrm>
            <a:prstGeom prst="rect">
              <a:avLst/>
            </a:prstGeom>
            <a:noFill/>
            <a:ln w="9525">
              <a:noFill/>
              <a:miter lim="800000"/>
              <a:headEnd/>
              <a:tailEnd/>
            </a:ln>
          </p:spPr>
        </p:pic>
        <p:sp>
          <p:nvSpPr>
            <p:cNvPr id="43" name="Text Box 23"/>
            <p:cNvSpPr txBox="1">
              <a:spLocks noChangeArrowheads="1"/>
            </p:cNvSpPr>
            <p:nvPr/>
          </p:nvSpPr>
          <p:spPr bwMode="auto">
            <a:xfrm>
              <a:off x="815429" y="5528931"/>
              <a:ext cx="1220788" cy="336564"/>
            </a:xfrm>
            <a:prstGeom prst="rect">
              <a:avLst/>
            </a:prstGeom>
            <a:noFill/>
            <a:ln w="9525">
              <a:noFill/>
              <a:miter lim="800000"/>
              <a:headEnd/>
              <a:tailEnd/>
            </a:ln>
            <a:effectLst/>
          </p:spPr>
          <p:txBody>
            <a:bodyPr>
              <a:spAutoFit/>
            </a:bodyPr>
            <a:lstStyle/>
            <a:p>
              <a:pPr defTabSz="914400" fontAlgn="auto">
                <a:spcBef>
                  <a:spcPct val="50000"/>
                </a:spcBef>
                <a:spcAft>
                  <a:spcPts val="0"/>
                </a:spcAft>
                <a:defRPr/>
              </a:pPr>
              <a:r>
                <a:rPr lang="en-US" sz="1600" kern="0">
                  <a:solidFill>
                    <a:sysClr val="windowText" lastClr="000000"/>
                  </a:solidFill>
                  <a:latin typeface="+mn-lt"/>
                  <a:ea typeface="+mn-ea"/>
                  <a:cs typeface="+mn-cs"/>
                </a:rPr>
                <a:t>Principal</a:t>
              </a:r>
            </a:p>
          </p:txBody>
        </p:sp>
        <p:sp>
          <p:nvSpPr>
            <p:cNvPr id="44" name="Text Box 24"/>
            <p:cNvSpPr txBox="1">
              <a:spLocks noChangeArrowheads="1"/>
            </p:cNvSpPr>
            <p:nvPr/>
          </p:nvSpPr>
          <p:spPr bwMode="auto">
            <a:xfrm>
              <a:off x="3004592" y="5519406"/>
              <a:ext cx="1222375" cy="336564"/>
            </a:xfrm>
            <a:prstGeom prst="rect">
              <a:avLst/>
            </a:prstGeom>
            <a:noFill/>
            <a:ln w="9525">
              <a:noFill/>
              <a:miter lim="800000"/>
              <a:headEnd/>
              <a:tailEnd/>
            </a:ln>
            <a:effectLst/>
          </p:spPr>
          <p:txBody>
            <a:bodyPr>
              <a:spAutoFit/>
            </a:bodyPr>
            <a:lstStyle/>
            <a:p>
              <a:pPr defTabSz="914400" fontAlgn="auto">
                <a:spcBef>
                  <a:spcPct val="50000"/>
                </a:spcBef>
                <a:spcAft>
                  <a:spcPts val="0"/>
                </a:spcAft>
                <a:defRPr/>
              </a:pPr>
              <a:r>
                <a:rPr lang="en-US" sz="1600" kern="0">
                  <a:solidFill>
                    <a:sysClr val="windowText" lastClr="000000"/>
                  </a:solidFill>
                  <a:latin typeface="+mn-lt"/>
                  <a:ea typeface="+mn-ea"/>
                  <a:cs typeface="+mn-cs"/>
                </a:rPr>
                <a:t>Principal</a:t>
              </a:r>
            </a:p>
          </p:txBody>
        </p:sp>
        <p:sp>
          <p:nvSpPr>
            <p:cNvPr id="45" name="Text Box 25"/>
            <p:cNvSpPr txBox="1">
              <a:spLocks noChangeArrowheads="1"/>
            </p:cNvSpPr>
            <p:nvPr/>
          </p:nvSpPr>
          <p:spPr bwMode="auto">
            <a:xfrm>
              <a:off x="1912392" y="2199807"/>
              <a:ext cx="1162050" cy="581049"/>
            </a:xfrm>
            <a:prstGeom prst="rect">
              <a:avLst/>
            </a:prstGeom>
            <a:noFill/>
            <a:ln w="9525">
              <a:noFill/>
              <a:miter lim="800000"/>
              <a:headEnd/>
              <a:tailEnd/>
            </a:ln>
            <a:effectLst/>
          </p:spPr>
          <p:txBody>
            <a:bodyPr anchor="ctr">
              <a:spAutoFit/>
            </a:bodyPr>
            <a:lstStyle/>
            <a:p>
              <a:pPr algn="ctr" defTabSz="914400" fontAlgn="auto">
                <a:spcBef>
                  <a:spcPct val="50000"/>
                </a:spcBef>
                <a:spcAft>
                  <a:spcPts val="0"/>
                </a:spcAft>
                <a:defRPr/>
              </a:pPr>
              <a:r>
                <a:rPr lang="en-US" sz="1600" kern="0" dirty="0">
                  <a:solidFill>
                    <a:sysClr val="windowText" lastClr="000000"/>
                  </a:solidFill>
                  <a:latin typeface="+mn-lt"/>
                  <a:ea typeface="+mn-ea"/>
                  <a:cs typeface="+mn-cs"/>
                </a:rPr>
                <a:t>Presence Protocol</a:t>
              </a:r>
            </a:p>
          </p:txBody>
        </p:sp>
      </p:grpSp>
      <p:sp>
        <p:nvSpPr>
          <p:cNvPr id="307204" name="TextBox 51"/>
          <p:cNvSpPr txBox="1">
            <a:spLocks noChangeArrowheads="1"/>
          </p:cNvSpPr>
          <p:nvPr/>
        </p:nvSpPr>
        <p:spPr bwMode="auto">
          <a:xfrm>
            <a:off x="319088" y="6062663"/>
            <a:ext cx="3892550" cy="366712"/>
          </a:xfrm>
          <a:prstGeom prst="rect">
            <a:avLst/>
          </a:prstGeom>
          <a:noFill/>
          <a:ln w="9525">
            <a:noFill/>
            <a:miter lim="800000"/>
            <a:headEnd/>
            <a:tailEnd/>
          </a:ln>
        </p:spPr>
        <p:txBody>
          <a:bodyPr anchor="ctr">
            <a:spAutoFit/>
          </a:bodyPr>
          <a:lstStyle/>
          <a:p>
            <a:pPr algn="ctr"/>
            <a:r>
              <a:rPr lang="en-US" sz="1800">
                <a:latin typeface="Calibri" pitchFamily="34" charset="0"/>
              </a:rPr>
              <a:t>The presence model</a:t>
            </a:r>
          </a:p>
        </p:txBody>
      </p:sp>
      <p:grpSp>
        <p:nvGrpSpPr>
          <p:cNvPr id="307205" name="Group 87"/>
          <p:cNvGrpSpPr>
            <a:grpSpLocks/>
          </p:cNvGrpSpPr>
          <p:nvPr/>
        </p:nvGrpSpPr>
        <p:grpSpPr bwMode="auto">
          <a:xfrm>
            <a:off x="4959350" y="1658938"/>
            <a:ext cx="3952875" cy="4170362"/>
            <a:chOff x="5001667" y="1396212"/>
            <a:chExt cx="3952869" cy="4171104"/>
          </a:xfrm>
        </p:grpSpPr>
        <p:grpSp>
          <p:nvGrpSpPr>
            <p:cNvPr id="307208" name="Group 82"/>
            <p:cNvGrpSpPr>
              <a:grpSpLocks/>
            </p:cNvGrpSpPr>
            <p:nvPr/>
          </p:nvGrpSpPr>
          <p:grpSpPr bwMode="auto">
            <a:xfrm>
              <a:off x="5001667" y="2498372"/>
              <a:ext cx="1575806" cy="443681"/>
              <a:chOff x="5001667" y="2498372"/>
              <a:chExt cx="1575806" cy="443681"/>
            </a:xfrm>
          </p:grpSpPr>
          <p:sp>
            <p:nvSpPr>
              <p:cNvPr id="307232" name="Rectangle 6"/>
              <p:cNvSpPr>
                <a:spLocks noChangeArrowheads="1"/>
              </p:cNvSpPr>
              <p:nvPr/>
            </p:nvSpPr>
            <p:spPr bwMode="auto">
              <a:xfrm>
                <a:off x="5001667" y="2498372"/>
                <a:ext cx="1575806" cy="443681"/>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7233" name="Text Box 7"/>
              <p:cNvSpPr txBox="1">
                <a:spLocks noChangeArrowheads="1"/>
              </p:cNvSpPr>
              <p:nvPr/>
            </p:nvSpPr>
            <p:spPr bwMode="auto">
              <a:xfrm>
                <a:off x="5088979" y="2536240"/>
                <a:ext cx="1401761" cy="366778"/>
              </a:xfrm>
              <a:prstGeom prst="rect">
                <a:avLst/>
              </a:prstGeom>
              <a:noFill/>
              <a:ln w="9525">
                <a:noFill/>
                <a:miter lim="800000"/>
                <a:headEnd/>
                <a:tailEnd/>
              </a:ln>
            </p:spPr>
            <p:txBody>
              <a:bodyPr anchor="ctr">
                <a:spAutoFit/>
              </a:bodyPr>
              <a:lstStyle/>
              <a:p>
                <a:pPr algn="ctr">
                  <a:spcBef>
                    <a:spcPct val="50000"/>
                  </a:spcBef>
                </a:pPr>
                <a:r>
                  <a:rPr lang="en-US" sz="1800">
                    <a:latin typeface="Calibri" pitchFamily="34" charset="0"/>
                  </a:rPr>
                  <a:t>Sender</a:t>
                </a:r>
              </a:p>
            </p:txBody>
          </p:sp>
        </p:grpSp>
        <p:grpSp>
          <p:nvGrpSpPr>
            <p:cNvPr id="307209" name="Group 83"/>
            <p:cNvGrpSpPr>
              <a:grpSpLocks/>
            </p:cNvGrpSpPr>
            <p:nvPr/>
          </p:nvGrpSpPr>
          <p:grpSpPr bwMode="auto">
            <a:xfrm>
              <a:off x="7199401" y="2399690"/>
              <a:ext cx="1575806" cy="641465"/>
              <a:chOff x="7199401" y="2399690"/>
              <a:chExt cx="1575806" cy="641465"/>
            </a:xfrm>
          </p:grpSpPr>
          <p:sp>
            <p:nvSpPr>
              <p:cNvPr id="307230" name="Rectangle 9"/>
              <p:cNvSpPr>
                <a:spLocks noChangeArrowheads="1"/>
              </p:cNvSpPr>
              <p:nvPr/>
            </p:nvSpPr>
            <p:spPr bwMode="auto">
              <a:xfrm>
                <a:off x="7199401" y="2498373"/>
                <a:ext cx="1575806" cy="443681"/>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7231" name="Text Box 10"/>
              <p:cNvSpPr txBox="1">
                <a:spLocks noChangeArrowheads="1"/>
              </p:cNvSpPr>
              <p:nvPr/>
            </p:nvSpPr>
            <p:spPr bwMode="auto">
              <a:xfrm>
                <a:off x="7286076" y="2399690"/>
                <a:ext cx="1401760" cy="641465"/>
              </a:xfrm>
              <a:prstGeom prst="rect">
                <a:avLst/>
              </a:prstGeom>
              <a:noFill/>
              <a:ln w="9525">
                <a:noFill/>
                <a:miter lim="800000"/>
                <a:headEnd/>
                <a:tailEnd/>
              </a:ln>
            </p:spPr>
            <p:txBody>
              <a:bodyPr anchor="ctr">
                <a:spAutoFit/>
              </a:bodyPr>
              <a:lstStyle/>
              <a:p>
                <a:pPr algn="ctr">
                  <a:spcBef>
                    <a:spcPct val="50000"/>
                  </a:spcBef>
                </a:pPr>
                <a:r>
                  <a:rPr lang="en-US" sz="1800">
                    <a:latin typeface="Calibri" pitchFamily="34" charset="0"/>
                  </a:rPr>
                  <a:t>Instant Inbox</a:t>
                </a:r>
              </a:p>
            </p:txBody>
          </p:sp>
        </p:grpSp>
        <p:sp>
          <p:nvSpPr>
            <p:cNvPr id="307210" name="Line 11"/>
            <p:cNvSpPr>
              <a:spLocks noChangeShapeType="1"/>
            </p:cNvSpPr>
            <p:nvPr/>
          </p:nvSpPr>
          <p:spPr bwMode="auto">
            <a:xfrm flipV="1">
              <a:off x="6161582" y="1839891"/>
              <a:ext cx="0" cy="658480"/>
            </a:xfrm>
            <a:prstGeom prst="line">
              <a:avLst/>
            </a:prstGeom>
            <a:noFill/>
            <a:ln w="9525">
              <a:solidFill>
                <a:schemeClr val="tx1"/>
              </a:solidFill>
              <a:round/>
              <a:headEnd/>
              <a:tailEnd type="stealth" w="lg" len="lg"/>
            </a:ln>
          </p:spPr>
          <p:txBody>
            <a:bodyPr/>
            <a:lstStyle/>
            <a:p>
              <a:endParaRPr lang="en-US"/>
            </a:p>
          </p:txBody>
        </p:sp>
        <p:sp>
          <p:nvSpPr>
            <p:cNvPr id="307211" name="Line 12"/>
            <p:cNvSpPr>
              <a:spLocks noChangeShapeType="1"/>
            </p:cNvSpPr>
            <p:nvPr/>
          </p:nvSpPr>
          <p:spPr bwMode="auto">
            <a:xfrm flipV="1">
              <a:off x="7565690" y="1810166"/>
              <a:ext cx="1272" cy="665522"/>
            </a:xfrm>
            <a:prstGeom prst="line">
              <a:avLst/>
            </a:prstGeom>
            <a:noFill/>
            <a:ln w="9525">
              <a:solidFill>
                <a:schemeClr val="tx1"/>
              </a:solidFill>
              <a:round/>
              <a:headEnd type="stealth" w="lg" len="lg"/>
              <a:tailEnd/>
            </a:ln>
          </p:spPr>
          <p:txBody>
            <a:bodyPr/>
            <a:lstStyle/>
            <a:p>
              <a:endParaRPr lang="en-US"/>
            </a:p>
          </p:txBody>
        </p:sp>
        <p:grpSp>
          <p:nvGrpSpPr>
            <p:cNvPr id="307212" name="Group 84"/>
            <p:cNvGrpSpPr>
              <a:grpSpLocks/>
            </p:cNvGrpSpPr>
            <p:nvPr/>
          </p:nvGrpSpPr>
          <p:grpSpPr bwMode="auto">
            <a:xfrm>
              <a:off x="5055084" y="3609923"/>
              <a:ext cx="1575806" cy="443681"/>
              <a:chOff x="5055084" y="3609923"/>
              <a:chExt cx="1575806" cy="443681"/>
            </a:xfrm>
          </p:grpSpPr>
          <p:sp>
            <p:nvSpPr>
              <p:cNvPr id="307228" name="Rectangle 14"/>
              <p:cNvSpPr>
                <a:spLocks noChangeArrowheads="1"/>
              </p:cNvSpPr>
              <p:nvPr/>
            </p:nvSpPr>
            <p:spPr bwMode="auto">
              <a:xfrm>
                <a:off x="5055084" y="3609923"/>
                <a:ext cx="1575806" cy="443681"/>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7229" name="Text Box 15"/>
              <p:cNvSpPr txBox="1">
                <a:spLocks noChangeArrowheads="1"/>
              </p:cNvSpPr>
              <p:nvPr/>
            </p:nvSpPr>
            <p:spPr bwMode="auto">
              <a:xfrm>
                <a:off x="5142954" y="3647687"/>
                <a:ext cx="1400173" cy="366778"/>
              </a:xfrm>
              <a:prstGeom prst="rect">
                <a:avLst/>
              </a:prstGeom>
              <a:noFill/>
              <a:ln w="9525">
                <a:noFill/>
                <a:miter lim="800000"/>
                <a:headEnd/>
                <a:tailEnd/>
              </a:ln>
            </p:spPr>
            <p:txBody>
              <a:bodyPr anchor="ctr">
                <a:spAutoFit/>
              </a:bodyPr>
              <a:lstStyle/>
              <a:p>
                <a:pPr algn="ctr">
                  <a:spcBef>
                    <a:spcPct val="50000"/>
                  </a:spcBef>
                </a:pPr>
                <a:r>
                  <a:rPr lang="en-US" sz="1800">
                    <a:latin typeface="Calibri" pitchFamily="34" charset="0"/>
                  </a:rPr>
                  <a:t>Sender UA</a:t>
                </a:r>
              </a:p>
            </p:txBody>
          </p:sp>
        </p:grpSp>
        <p:grpSp>
          <p:nvGrpSpPr>
            <p:cNvPr id="307213" name="Group 85"/>
            <p:cNvGrpSpPr>
              <a:grpSpLocks/>
            </p:cNvGrpSpPr>
            <p:nvPr/>
          </p:nvGrpSpPr>
          <p:grpSpPr bwMode="auto">
            <a:xfrm>
              <a:off x="7252818" y="3609923"/>
              <a:ext cx="1575806" cy="443681"/>
              <a:chOff x="7252818" y="3609923"/>
              <a:chExt cx="1575806" cy="443681"/>
            </a:xfrm>
          </p:grpSpPr>
          <p:sp>
            <p:nvSpPr>
              <p:cNvPr id="307226" name="Rectangle 17"/>
              <p:cNvSpPr>
                <a:spLocks noChangeArrowheads="1"/>
              </p:cNvSpPr>
              <p:nvPr/>
            </p:nvSpPr>
            <p:spPr bwMode="auto">
              <a:xfrm>
                <a:off x="7252818" y="3609923"/>
                <a:ext cx="1575806" cy="443681"/>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7227" name="Text Box 18"/>
              <p:cNvSpPr txBox="1">
                <a:spLocks noChangeArrowheads="1"/>
              </p:cNvSpPr>
              <p:nvPr/>
            </p:nvSpPr>
            <p:spPr bwMode="auto">
              <a:xfrm>
                <a:off x="7340051" y="3647687"/>
                <a:ext cx="1401760" cy="366778"/>
              </a:xfrm>
              <a:prstGeom prst="rect">
                <a:avLst/>
              </a:prstGeom>
              <a:noFill/>
              <a:ln w="9525">
                <a:noFill/>
                <a:miter lim="800000"/>
                <a:headEnd/>
                <a:tailEnd/>
              </a:ln>
            </p:spPr>
            <p:txBody>
              <a:bodyPr anchor="ctr">
                <a:spAutoFit/>
              </a:bodyPr>
              <a:lstStyle/>
              <a:p>
                <a:pPr algn="ctr">
                  <a:spcBef>
                    <a:spcPct val="50000"/>
                  </a:spcBef>
                </a:pPr>
                <a:r>
                  <a:rPr lang="en-US" sz="1800">
                    <a:latin typeface="Calibri" pitchFamily="34" charset="0"/>
                  </a:rPr>
                  <a:t>Inbox UA</a:t>
                </a:r>
              </a:p>
            </p:txBody>
          </p:sp>
        </p:grpSp>
        <p:sp>
          <p:nvSpPr>
            <p:cNvPr id="307214" name="Line 19"/>
            <p:cNvSpPr>
              <a:spLocks noChangeShapeType="1"/>
            </p:cNvSpPr>
            <p:nvPr/>
          </p:nvSpPr>
          <p:spPr bwMode="auto">
            <a:xfrm flipV="1">
              <a:off x="5847440" y="2942052"/>
              <a:ext cx="0" cy="645187"/>
            </a:xfrm>
            <a:prstGeom prst="line">
              <a:avLst/>
            </a:prstGeom>
            <a:noFill/>
            <a:ln w="9525">
              <a:solidFill>
                <a:schemeClr val="tx1"/>
              </a:solidFill>
              <a:round/>
              <a:headEnd/>
              <a:tailEnd type="stealth" w="lg" len="lg"/>
            </a:ln>
          </p:spPr>
          <p:txBody>
            <a:bodyPr/>
            <a:lstStyle/>
            <a:p>
              <a:endParaRPr lang="en-US"/>
            </a:p>
          </p:txBody>
        </p:sp>
        <p:sp>
          <p:nvSpPr>
            <p:cNvPr id="307215" name="Line 20"/>
            <p:cNvSpPr>
              <a:spLocks noChangeShapeType="1"/>
            </p:cNvSpPr>
            <p:nvPr/>
          </p:nvSpPr>
          <p:spPr bwMode="auto">
            <a:xfrm flipV="1">
              <a:off x="8045173" y="2921718"/>
              <a:ext cx="1271" cy="665522"/>
            </a:xfrm>
            <a:prstGeom prst="line">
              <a:avLst/>
            </a:prstGeom>
            <a:noFill/>
            <a:ln w="9525">
              <a:solidFill>
                <a:schemeClr val="tx1"/>
              </a:solidFill>
              <a:round/>
              <a:headEnd type="stealth" w="lg" len="lg"/>
              <a:tailEnd/>
            </a:ln>
          </p:spPr>
          <p:txBody>
            <a:bodyPr/>
            <a:lstStyle/>
            <a:p>
              <a:endParaRPr lang="en-US"/>
            </a:p>
          </p:txBody>
        </p:sp>
        <p:pic>
          <p:nvPicPr>
            <p:cNvPr id="307216" name="Picture 21" descr="j0411476"/>
            <p:cNvPicPr>
              <a:picLocks noChangeAspect="1" noChangeArrowheads="1"/>
            </p:cNvPicPr>
            <p:nvPr/>
          </p:nvPicPr>
          <p:blipFill>
            <a:blip r:embed="rId3"/>
            <a:srcRect/>
            <a:stretch>
              <a:fillRect/>
            </a:stretch>
          </p:blipFill>
          <p:spPr bwMode="auto">
            <a:xfrm>
              <a:off x="7069674" y="4091956"/>
              <a:ext cx="1884862" cy="1109204"/>
            </a:xfrm>
            <a:prstGeom prst="rect">
              <a:avLst/>
            </a:prstGeom>
            <a:noFill/>
            <a:ln w="9525">
              <a:noFill/>
              <a:miter lim="800000"/>
              <a:headEnd/>
              <a:tailEnd/>
            </a:ln>
          </p:spPr>
        </p:pic>
        <p:sp>
          <p:nvSpPr>
            <p:cNvPr id="307217" name="Text Box 22"/>
            <p:cNvSpPr txBox="1">
              <a:spLocks noChangeArrowheads="1"/>
            </p:cNvSpPr>
            <p:nvPr/>
          </p:nvSpPr>
          <p:spPr bwMode="auto">
            <a:xfrm>
              <a:off x="5238204" y="5187836"/>
              <a:ext cx="1220786" cy="366778"/>
            </a:xfrm>
            <a:prstGeom prst="rect">
              <a:avLst/>
            </a:prstGeom>
            <a:noFill/>
            <a:ln w="9525">
              <a:noFill/>
              <a:miter lim="800000"/>
              <a:headEnd/>
              <a:tailEnd/>
            </a:ln>
          </p:spPr>
          <p:txBody>
            <a:bodyPr>
              <a:spAutoFit/>
            </a:bodyPr>
            <a:lstStyle/>
            <a:p>
              <a:pPr>
                <a:spcBef>
                  <a:spcPct val="50000"/>
                </a:spcBef>
              </a:pPr>
              <a:r>
                <a:rPr lang="en-US" sz="1800">
                  <a:latin typeface="Calibri" pitchFamily="34" charset="0"/>
                </a:rPr>
                <a:t>Principal</a:t>
              </a:r>
            </a:p>
          </p:txBody>
        </p:sp>
        <p:sp>
          <p:nvSpPr>
            <p:cNvPr id="307218" name="Text Box 23"/>
            <p:cNvSpPr txBox="1">
              <a:spLocks noChangeArrowheads="1"/>
            </p:cNvSpPr>
            <p:nvPr/>
          </p:nvSpPr>
          <p:spPr bwMode="auto">
            <a:xfrm>
              <a:off x="7428951" y="5200539"/>
              <a:ext cx="1220785" cy="366777"/>
            </a:xfrm>
            <a:prstGeom prst="rect">
              <a:avLst/>
            </a:prstGeom>
            <a:noFill/>
            <a:ln w="9525">
              <a:noFill/>
              <a:miter lim="800000"/>
              <a:headEnd/>
              <a:tailEnd/>
            </a:ln>
          </p:spPr>
          <p:txBody>
            <a:bodyPr>
              <a:spAutoFit/>
            </a:bodyPr>
            <a:lstStyle/>
            <a:p>
              <a:pPr>
                <a:spcBef>
                  <a:spcPct val="50000"/>
                </a:spcBef>
              </a:pPr>
              <a:r>
                <a:rPr lang="en-US" sz="1800">
                  <a:latin typeface="Calibri" pitchFamily="34" charset="0"/>
                </a:rPr>
                <a:t>Principal</a:t>
              </a:r>
            </a:p>
          </p:txBody>
        </p:sp>
        <p:sp>
          <p:nvSpPr>
            <p:cNvPr id="307219" name="Text Box 24"/>
            <p:cNvSpPr txBox="1">
              <a:spLocks noChangeArrowheads="1"/>
            </p:cNvSpPr>
            <p:nvPr/>
          </p:nvSpPr>
          <p:spPr bwMode="auto">
            <a:xfrm>
              <a:off x="6276428" y="1847142"/>
              <a:ext cx="1158873" cy="587480"/>
            </a:xfrm>
            <a:prstGeom prst="rect">
              <a:avLst/>
            </a:prstGeom>
            <a:noFill/>
            <a:ln w="9525">
              <a:noFill/>
              <a:miter lim="800000"/>
              <a:headEnd/>
              <a:tailEnd/>
            </a:ln>
          </p:spPr>
          <p:txBody>
            <a:bodyPr anchor="ctr">
              <a:spAutoFit/>
            </a:bodyPr>
            <a:lstStyle/>
            <a:p>
              <a:pPr algn="ctr">
                <a:lnSpc>
                  <a:spcPct val="90000"/>
                </a:lnSpc>
                <a:spcBef>
                  <a:spcPct val="50000"/>
                </a:spcBef>
              </a:pPr>
              <a:r>
                <a:rPr lang="en-US" sz="1800">
                  <a:latin typeface="Calibri" pitchFamily="34" charset="0"/>
                </a:rPr>
                <a:t>IM Protocol</a:t>
              </a:r>
            </a:p>
          </p:txBody>
        </p:sp>
        <p:sp>
          <p:nvSpPr>
            <p:cNvPr id="307220" name="Text Box 25"/>
            <p:cNvSpPr txBox="1">
              <a:spLocks noChangeArrowheads="1"/>
            </p:cNvSpPr>
            <p:nvPr/>
          </p:nvSpPr>
          <p:spPr bwMode="auto">
            <a:xfrm>
              <a:off x="5604916" y="2090073"/>
              <a:ext cx="609599" cy="366778"/>
            </a:xfrm>
            <a:prstGeom prst="rect">
              <a:avLst/>
            </a:prstGeom>
            <a:noFill/>
            <a:ln w="9525">
              <a:noFill/>
              <a:miter lim="800000"/>
              <a:headEnd/>
              <a:tailEnd/>
            </a:ln>
          </p:spPr>
          <p:txBody>
            <a:bodyPr anchor="ctr">
              <a:spAutoFit/>
            </a:bodyPr>
            <a:lstStyle/>
            <a:p>
              <a:pPr algn="ctr">
                <a:spcBef>
                  <a:spcPct val="50000"/>
                </a:spcBef>
              </a:pPr>
              <a:r>
                <a:rPr lang="en-US" sz="1800">
                  <a:latin typeface="Calibri" pitchFamily="34" charset="0"/>
                </a:rPr>
                <a:t>IM</a:t>
              </a:r>
            </a:p>
          </p:txBody>
        </p:sp>
        <p:sp>
          <p:nvSpPr>
            <p:cNvPr id="307221" name="Text Box 26"/>
            <p:cNvSpPr txBox="1">
              <a:spLocks noChangeArrowheads="1"/>
            </p:cNvSpPr>
            <p:nvPr/>
          </p:nvSpPr>
          <p:spPr bwMode="auto">
            <a:xfrm>
              <a:off x="7497213" y="2090073"/>
              <a:ext cx="609599" cy="366778"/>
            </a:xfrm>
            <a:prstGeom prst="rect">
              <a:avLst/>
            </a:prstGeom>
            <a:noFill/>
            <a:ln w="9525">
              <a:noFill/>
              <a:miter lim="800000"/>
              <a:headEnd/>
              <a:tailEnd/>
            </a:ln>
          </p:spPr>
          <p:txBody>
            <a:bodyPr anchor="ctr">
              <a:spAutoFit/>
            </a:bodyPr>
            <a:lstStyle/>
            <a:p>
              <a:pPr algn="ctr">
                <a:spcBef>
                  <a:spcPct val="50000"/>
                </a:spcBef>
              </a:pPr>
              <a:r>
                <a:rPr lang="en-US" sz="1800">
                  <a:latin typeface="Calibri" pitchFamily="34" charset="0"/>
                </a:rPr>
                <a:t>IM</a:t>
              </a:r>
            </a:p>
          </p:txBody>
        </p:sp>
        <p:pic>
          <p:nvPicPr>
            <p:cNvPr id="307222" name="Picture 27" descr="j0396750[1]"/>
            <p:cNvPicPr>
              <a:picLocks noChangeAspect="1" noChangeArrowheads="1"/>
            </p:cNvPicPr>
            <p:nvPr/>
          </p:nvPicPr>
          <p:blipFill>
            <a:blip r:embed="rId5"/>
            <a:srcRect/>
            <a:stretch>
              <a:fillRect/>
            </a:stretch>
          </p:blipFill>
          <p:spPr bwMode="auto">
            <a:xfrm>
              <a:off x="5116132" y="4129516"/>
              <a:ext cx="1463885" cy="1000044"/>
            </a:xfrm>
            <a:prstGeom prst="rect">
              <a:avLst/>
            </a:prstGeom>
            <a:noFill/>
            <a:ln w="9525">
              <a:noFill/>
              <a:miter lim="800000"/>
              <a:headEnd/>
              <a:tailEnd/>
            </a:ln>
          </p:spPr>
        </p:pic>
        <p:grpSp>
          <p:nvGrpSpPr>
            <p:cNvPr id="307223" name="Group 80"/>
            <p:cNvGrpSpPr>
              <a:grpSpLocks/>
            </p:cNvGrpSpPr>
            <p:nvPr/>
          </p:nvGrpSpPr>
          <p:grpSpPr bwMode="auto">
            <a:xfrm>
              <a:off x="5421373" y="1396212"/>
              <a:ext cx="2991360" cy="443681"/>
              <a:chOff x="5421373" y="1396212"/>
              <a:chExt cx="2991360" cy="443681"/>
            </a:xfrm>
          </p:grpSpPr>
          <p:sp>
            <p:nvSpPr>
              <p:cNvPr id="307224" name="Rectangle 3"/>
              <p:cNvSpPr>
                <a:spLocks noChangeArrowheads="1"/>
              </p:cNvSpPr>
              <p:nvPr/>
            </p:nvSpPr>
            <p:spPr bwMode="auto">
              <a:xfrm>
                <a:off x="5421373" y="1396212"/>
                <a:ext cx="2991360" cy="443681"/>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7225" name="Text Box 4"/>
              <p:cNvSpPr txBox="1">
                <a:spLocks noChangeArrowheads="1"/>
              </p:cNvSpPr>
              <p:nvPr/>
            </p:nvSpPr>
            <p:spPr bwMode="auto">
              <a:xfrm>
                <a:off x="5587454" y="1434319"/>
                <a:ext cx="2659058" cy="366777"/>
              </a:xfrm>
              <a:prstGeom prst="rect">
                <a:avLst/>
              </a:prstGeom>
              <a:noFill/>
              <a:ln w="9525">
                <a:noFill/>
                <a:miter lim="800000"/>
                <a:headEnd/>
                <a:tailEnd/>
              </a:ln>
            </p:spPr>
            <p:txBody>
              <a:bodyPr anchor="ctr">
                <a:spAutoFit/>
              </a:bodyPr>
              <a:lstStyle/>
              <a:p>
                <a:pPr algn="ctr">
                  <a:spcBef>
                    <a:spcPct val="50000"/>
                  </a:spcBef>
                </a:pPr>
                <a:r>
                  <a:rPr lang="en-US" sz="1800">
                    <a:latin typeface="Calibri" pitchFamily="34" charset="0"/>
                  </a:rPr>
                  <a:t>Instant Message Service</a:t>
                </a:r>
              </a:p>
            </p:txBody>
          </p:sp>
        </p:grpSp>
      </p:grpSp>
      <p:sp>
        <p:nvSpPr>
          <p:cNvPr id="307206" name="TextBox 86"/>
          <p:cNvSpPr txBox="1">
            <a:spLocks noChangeArrowheads="1"/>
          </p:cNvSpPr>
          <p:nvPr/>
        </p:nvSpPr>
        <p:spPr bwMode="auto">
          <a:xfrm>
            <a:off x="5013325" y="6062663"/>
            <a:ext cx="3892550" cy="366712"/>
          </a:xfrm>
          <a:prstGeom prst="rect">
            <a:avLst/>
          </a:prstGeom>
          <a:noFill/>
          <a:ln w="9525">
            <a:noFill/>
            <a:miter lim="800000"/>
            <a:headEnd/>
            <a:tailEnd/>
          </a:ln>
        </p:spPr>
        <p:txBody>
          <a:bodyPr anchor="ctr">
            <a:spAutoFit/>
          </a:bodyPr>
          <a:lstStyle/>
          <a:p>
            <a:pPr algn="ctr"/>
            <a:r>
              <a:rPr lang="en-US" sz="1800">
                <a:latin typeface="Calibri" pitchFamily="34" charset="0"/>
              </a:rPr>
              <a:t>The instant message (IM) model</a:t>
            </a:r>
          </a:p>
        </p:txBody>
      </p:sp>
      <p:sp>
        <p:nvSpPr>
          <p:cNvPr id="307207" name="TextBox 59"/>
          <p:cNvSpPr txBox="1">
            <a:spLocks noChangeArrowheads="1"/>
          </p:cNvSpPr>
          <p:nvPr/>
        </p:nvSpPr>
        <p:spPr bwMode="auto">
          <a:xfrm>
            <a:off x="2327275" y="812800"/>
            <a:ext cx="4471988" cy="366713"/>
          </a:xfrm>
          <a:prstGeom prst="rect">
            <a:avLst/>
          </a:prstGeom>
          <a:noFill/>
          <a:ln w="9525">
            <a:noFill/>
            <a:miter lim="800000"/>
            <a:headEnd/>
            <a:tailEnd/>
          </a:ln>
        </p:spPr>
        <p:txBody>
          <a:bodyPr>
            <a:spAutoFit/>
          </a:bodyPr>
          <a:lstStyle/>
          <a:p>
            <a:pPr algn="ctr"/>
            <a:r>
              <a:rPr lang="en-US" sz="1800" i="1">
                <a:latin typeface="Calibri" pitchFamily="34" charset="0"/>
              </a:rPr>
              <a:t>…the service provider concepts…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09538"/>
            <a:ext cx="8229600" cy="588962"/>
          </a:xfrm>
        </p:spPr>
        <p:txBody>
          <a:bodyPr/>
          <a:lstStyle/>
          <a:p>
            <a:pPr eaLnBrk="1" hangingPunct="1"/>
            <a:r>
              <a:rPr lang="en-US" sz="3200" smtClean="0">
                <a:ea typeface="ＭＳ Ｐゴシック"/>
                <a:cs typeface="ＭＳ Ｐゴシック"/>
              </a:rPr>
              <a:t>Visualization of Internet routes</a:t>
            </a:r>
          </a:p>
        </p:txBody>
      </p:sp>
      <p:sp>
        <p:nvSpPr>
          <p:cNvPr id="7" name="Slide Number Placeholder 6"/>
          <p:cNvSpPr>
            <a:spLocks noGrp="1"/>
          </p:cNvSpPr>
          <p:nvPr>
            <p:ph type="sldNum" sz="quarter" idx="12"/>
          </p:nvPr>
        </p:nvSpPr>
        <p:spPr/>
        <p:txBody>
          <a:bodyPr/>
          <a:lstStyle/>
          <a:p>
            <a:pPr>
              <a:defRPr/>
            </a:pPr>
            <a:fld id="{787EB415-4435-4B7A-BDA0-F5D8BB3B26E2}" type="slidenum">
              <a:rPr lang="en-US"/>
              <a:pPr>
                <a:defRPr/>
              </a:pPr>
              <a:t>8</a:t>
            </a:fld>
            <a:endParaRPr lang="en-US" dirty="0"/>
          </a:p>
        </p:txBody>
      </p:sp>
      <p:pic>
        <p:nvPicPr>
          <p:cNvPr id="32771" name="Picture 8"/>
          <p:cNvPicPr>
            <a:picLocks noChangeAspect="1"/>
          </p:cNvPicPr>
          <p:nvPr/>
        </p:nvPicPr>
        <p:blipFill>
          <a:blip r:embed="rId3"/>
          <a:srcRect/>
          <a:stretch>
            <a:fillRect/>
          </a:stretch>
        </p:blipFill>
        <p:spPr bwMode="auto">
          <a:xfrm>
            <a:off x="1882775" y="825500"/>
            <a:ext cx="5343525" cy="5343525"/>
          </a:xfrm>
          <a:prstGeom prst="rect">
            <a:avLst/>
          </a:prstGeom>
          <a:noFill/>
          <a:ln w="9525">
            <a:noFill/>
            <a:miter lim="800000"/>
            <a:headEnd/>
            <a:tailEnd/>
          </a:ln>
        </p:spPr>
      </p:pic>
      <p:sp>
        <p:nvSpPr>
          <p:cNvPr id="32772" name="TextBox 9"/>
          <p:cNvSpPr txBox="1">
            <a:spLocks noChangeArrowheads="1"/>
          </p:cNvSpPr>
          <p:nvPr/>
        </p:nvSpPr>
        <p:spPr bwMode="auto">
          <a:xfrm>
            <a:off x="787400" y="6356350"/>
            <a:ext cx="5410200" cy="366713"/>
          </a:xfrm>
          <a:prstGeom prst="rect">
            <a:avLst/>
          </a:prstGeom>
          <a:noFill/>
          <a:ln w="9525">
            <a:noFill/>
            <a:miter lim="800000"/>
            <a:headEnd/>
            <a:tailEnd/>
          </a:ln>
        </p:spPr>
        <p:txBody>
          <a:bodyPr>
            <a:spAutoFit/>
          </a:bodyPr>
          <a:lstStyle/>
          <a:p>
            <a:r>
              <a:rPr lang="en-US" sz="1800">
                <a:latin typeface="Calibri" pitchFamily="34" charset="0"/>
              </a:rPr>
              <a:t>http://en.wikipedia.org/wiki/Internet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249" name="Title 1"/>
          <p:cNvSpPr>
            <a:spLocks noGrp="1"/>
          </p:cNvSpPr>
          <p:nvPr>
            <p:ph type="title"/>
          </p:nvPr>
        </p:nvSpPr>
        <p:spPr>
          <a:xfrm>
            <a:off x="457200" y="274638"/>
            <a:ext cx="8229600" cy="411162"/>
          </a:xfrm>
        </p:spPr>
        <p:txBody>
          <a:bodyPr/>
          <a:lstStyle/>
          <a:p>
            <a:pPr eaLnBrk="1" hangingPunct="1"/>
            <a:r>
              <a:rPr lang="en-US" sz="3200" smtClean="0">
                <a:ea typeface="ＭＳ Ｐゴシック"/>
                <a:cs typeface="ＭＳ Ｐゴシック"/>
              </a:rPr>
              <a:t>CS and P2P presence and IM models</a:t>
            </a:r>
          </a:p>
        </p:txBody>
      </p:sp>
      <p:sp>
        <p:nvSpPr>
          <p:cNvPr id="3" name="Slide Number Placeholder 2"/>
          <p:cNvSpPr>
            <a:spLocks noGrp="1"/>
          </p:cNvSpPr>
          <p:nvPr>
            <p:ph type="sldNum" sz="quarter" idx="12"/>
          </p:nvPr>
        </p:nvSpPr>
        <p:spPr/>
        <p:txBody>
          <a:bodyPr/>
          <a:lstStyle/>
          <a:p>
            <a:pPr>
              <a:defRPr/>
            </a:pPr>
            <a:fld id="{D23BC1D3-73F0-4643-BC64-869F0A0DC701}" type="slidenum">
              <a:rPr lang="en-US"/>
              <a:pPr>
                <a:defRPr/>
              </a:pPr>
              <a:t>80</a:t>
            </a:fld>
            <a:endParaRPr lang="en-US"/>
          </a:p>
        </p:txBody>
      </p:sp>
      <p:grpSp>
        <p:nvGrpSpPr>
          <p:cNvPr id="309251" name="Group 2"/>
          <p:cNvGrpSpPr>
            <a:grpSpLocks/>
          </p:cNvGrpSpPr>
          <p:nvPr/>
        </p:nvGrpSpPr>
        <p:grpSpPr bwMode="auto">
          <a:xfrm>
            <a:off x="381000" y="3352800"/>
            <a:ext cx="762000" cy="533400"/>
            <a:chOff x="864" y="2400"/>
            <a:chExt cx="480" cy="336"/>
          </a:xfrm>
        </p:grpSpPr>
        <p:sp>
          <p:nvSpPr>
            <p:cNvPr id="309291" name="Rectangle 3"/>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92" name="Text Box 4"/>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2" name="Group 5"/>
          <p:cNvGrpSpPr>
            <a:grpSpLocks/>
          </p:cNvGrpSpPr>
          <p:nvPr/>
        </p:nvGrpSpPr>
        <p:grpSpPr bwMode="auto">
          <a:xfrm>
            <a:off x="1143000" y="4572000"/>
            <a:ext cx="762000" cy="533400"/>
            <a:chOff x="864" y="2400"/>
            <a:chExt cx="480" cy="336"/>
          </a:xfrm>
        </p:grpSpPr>
        <p:sp>
          <p:nvSpPr>
            <p:cNvPr id="309289" name="Rectangle 6"/>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90" name="Text Box 7"/>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3" name="Group 8"/>
          <p:cNvGrpSpPr>
            <a:grpSpLocks/>
          </p:cNvGrpSpPr>
          <p:nvPr/>
        </p:nvGrpSpPr>
        <p:grpSpPr bwMode="auto">
          <a:xfrm>
            <a:off x="2514600" y="4572000"/>
            <a:ext cx="762000" cy="533400"/>
            <a:chOff x="864" y="2400"/>
            <a:chExt cx="480" cy="336"/>
          </a:xfrm>
        </p:grpSpPr>
        <p:sp>
          <p:nvSpPr>
            <p:cNvPr id="309287" name="Rectangle 9"/>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88" name="Text Box 10"/>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4" name="Group 11"/>
          <p:cNvGrpSpPr>
            <a:grpSpLocks/>
          </p:cNvGrpSpPr>
          <p:nvPr/>
        </p:nvGrpSpPr>
        <p:grpSpPr bwMode="auto">
          <a:xfrm>
            <a:off x="3276600" y="3352800"/>
            <a:ext cx="762000" cy="533400"/>
            <a:chOff x="864" y="2400"/>
            <a:chExt cx="480" cy="336"/>
          </a:xfrm>
        </p:grpSpPr>
        <p:sp>
          <p:nvSpPr>
            <p:cNvPr id="309285" name="Rectangle 12"/>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86" name="Text Box 13"/>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5" name="Group 14"/>
          <p:cNvGrpSpPr>
            <a:grpSpLocks/>
          </p:cNvGrpSpPr>
          <p:nvPr/>
        </p:nvGrpSpPr>
        <p:grpSpPr bwMode="auto">
          <a:xfrm>
            <a:off x="4953000" y="2743200"/>
            <a:ext cx="762000" cy="533400"/>
            <a:chOff x="864" y="2400"/>
            <a:chExt cx="480" cy="336"/>
          </a:xfrm>
        </p:grpSpPr>
        <p:sp>
          <p:nvSpPr>
            <p:cNvPr id="309283" name="Rectangle 15"/>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84" name="Text Box 16"/>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6" name="Group 17"/>
          <p:cNvGrpSpPr>
            <a:grpSpLocks/>
          </p:cNvGrpSpPr>
          <p:nvPr/>
        </p:nvGrpSpPr>
        <p:grpSpPr bwMode="auto">
          <a:xfrm>
            <a:off x="4953000" y="4572000"/>
            <a:ext cx="762000" cy="533400"/>
            <a:chOff x="864" y="2400"/>
            <a:chExt cx="480" cy="336"/>
          </a:xfrm>
        </p:grpSpPr>
        <p:sp>
          <p:nvSpPr>
            <p:cNvPr id="309281" name="Rectangle 18"/>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82" name="Text Box 19"/>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7" name="Group 20"/>
          <p:cNvGrpSpPr>
            <a:grpSpLocks/>
          </p:cNvGrpSpPr>
          <p:nvPr/>
        </p:nvGrpSpPr>
        <p:grpSpPr bwMode="auto">
          <a:xfrm>
            <a:off x="7848600" y="4572000"/>
            <a:ext cx="762000" cy="533400"/>
            <a:chOff x="864" y="2400"/>
            <a:chExt cx="480" cy="336"/>
          </a:xfrm>
        </p:grpSpPr>
        <p:sp>
          <p:nvSpPr>
            <p:cNvPr id="309279" name="Rectangle 21"/>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80" name="Text Box 22"/>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8" name="Group 23"/>
          <p:cNvGrpSpPr>
            <a:grpSpLocks/>
          </p:cNvGrpSpPr>
          <p:nvPr/>
        </p:nvGrpSpPr>
        <p:grpSpPr bwMode="auto">
          <a:xfrm>
            <a:off x="7848600" y="2743200"/>
            <a:ext cx="762000" cy="533400"/>
            <a:chOff x="864" y="2400"/>
            <a:chExt cx="480" cy="336"/>
          </a:xfrm>
        </p:grpSpPr>
        <p:sp>
          <p:nvSpPr>
            <p:cNvPr id="309277" name="Rectangle 24"/>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78" name="Text Box 25"/>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UA</a:t>
              </a:r>
            </a:p>
          </p:txBody>
        </p:sp>
      </p:grpSp>
      <p:grpSp>
        <p:nvGrpSpPr>
          <p:cNvPr id="309259" name="Group 26"/>
          <p:cNvGrpSpPr>
            <a:grpSpLocks/>
          </p:cNvGrpSpPr>
          <p:nvPr/>
        </p:nvGrpSpPr>
        <p:grpSpPr bwMode="auto">
          <a:xfrm>
            <a:off x="1676400" y="1524000"/>
            <a:ext cx="1066800" cy="533400"/>
            <a:chOff x="864" y="2400"/>
            <a:chExt cx="480" cy="336"/>
          </a:xfrm>
        </p:grpSpPr>
        <p:sp>
          <p:nvSpPr>
            <p:cNvPr id="309275" name="Rectangle 27"/>
            <p:cNvSpPr>
              <a:spLocks noChangeArrowheads="1"/>
            </p:cNvSpPr>
            <p:nvPr/>
          </p:nvSpPr>
          <p:spPr bwMode="auto">
            <a:xfrm>
              <a:off x="864" y="2400"/>
              <a:ext cx="480" cy="336"/>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76" name="Text Box 28"/>
            <p:cNvSpPr txBox="1">
              <a:spLocks noChangeArrowheads="1"/>
            </p:cNvSpPr>
            <p:nvPr/>
          </p:nvSpPr>
          <p:spPr bwMode="auto">
            <a:xfrm>
              <a:off x="864" y="2452"/>
              <a:ext cx="480"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Server</a:t>
              </a:r>
            </a:p>
          </p:txBody>
        </p:sp>
      </p:grpSp>
      <p:sp>
        <p:nvSpPr>
          <p:cNvPr id="309260" name="Line 29"/>
          <p:cNvSpPr>
            <a:spLocks noChangeShapeType="1"/>
          </p:cNvSpPr>
          <p:nvPr/>
        </p:nvSpPr>
        <p:spPr bwMode="auto">
          <a:xfrm flipH="1">
            <a:off x="762000" y="2057400"/>
            <a:ext cx="1066800" cy="1295400"/>
          </a:xfrm>
          <a:prstGeom prst="line">
            <a:avLst/>
          </a:prstGeom>
          <a:noFill/>
          <a:ln w="9525">
            <a:solidFill>
              <a:schemeClr val="tx1"/>
            </a:solidFill>
            <a:round/>
            <a:headEnd/>
            <a:tailEnd/>
          </a:ln>
        </p:spPr>
        <p:txBody>
          <a:bodyPr/>
          <a:lstStyle/>
          <a:p>
            <a:endParaRPr lang="en-US"/>
          </a:p>
        </p:txBody>
      </p:sp>
      <p:sp>
        <p:nvSpPr>
          <p:cNvPr id="309261" name="Line 30"/>
          <p:cNvSpPr>
            <a:spLocks noChangeShapeType="1"/>
          </p:cNvSpPr>
          <p:nvPr/>
        </p:nvSpPr>
        <p:spPr bwMode="auto">
          <a:xfrm>
            <a:off x="2590800" y="2057400"/>
            <a:ext cx="1066800" cy="1295400"/>
          </a:xfrm>
          <a:prstGeom prst="line">
            <a:avLst/>
          </a:prstGeom>
          <a:noFill/>
          <a:ln w="9525">
            <a:solidFill>
              <a:schemeClr val="tx1"/>
            </a:solidFill>
            <a:round/>
            <a:headEnd/>
            <a:tailEnd/>
          </a:ln>
        </p:spPr>
        <p:txBody>
          <a:bodyPr/>
          <a:lstStyle/>
          <a:p>
            <a:endParaRPr lang="en-US"/>
          </a:p>
        </p:txBody>
      </p:sp>
      <p:sp>
        <p:nvSpPr>
          <p:cNvPr id="309262" name="Line 31"/>
          <p:cNvSpPr>
            <a:spLocks noChangeShapeType="1"/>
          </p:cNvSpPr>
          <p:nvPr/>
        </p:nvSpPr>
        <p:spPr bwMode="auto">
          <a:xfrm flipH="1">
            <a:off x="1524000" y="2057400"/>
            <a:ext cx="533400" cy="2514600"/>
          </a:xfrm>
          <a:prstGeom prst="line">
            <a:avLst/>
          </a:prstGeom>
          <a:noFill/>
          <a:ln w="9525">
            <a:solidFill>
              <a:schemeClr val="tx1"/>
            </a:solidFill>
            <a:round/>
            <a:headEnd/>
            <a:tailEnd/>
          </a:ln>
        </p:spPr>
        <p:txBody>
          <a:bodyPr/>
          <a:lstStyle/>
          <a:p>
            <a:endParaRPr lang="en-US"/>
          </a:p>
        </p:txBody>
      </p:sp>
      <p:sp>
        <p:nvSpPr>
          <p:cNvPr id="309263" name="Line 32"/>
          <p:cNvSpPr>
            <a:spLocks noChangeShapeType="1"/>
          </p:cNvSpPr>
          <p:nvPr/>
        </p:nvSpPr>
        <p:spPr bwMode="auto">
          <a:xfrm>
            <a:off x="2362200" y="2057400"/>
            <a:ext cx="533400" cy="2514600"/>
          </a:xfrm>
          <a:prstGeom prst="line">
            <a:avLst/>
          </a:prstGeom>
          <a:noFill/>
          <a:ln w="9525">
            <a:solidFill>
              <a:schemeClr val="tx1"/>
            </a:solidFill>
            <a:round/>
            <a:headEnd/>
            <a:tailEnd/>
          </a:ln>
        </p:spPr>
        <p:txBody>
          <a:bodyPr/>
          <a:lstStyle/>
          <a:p>
            <a:endParaRPr lang="en-US"/>
          </a:p>
        </p:txBody>
      </p:sp>
      <p:grpSp>
        <p:nvGrpSpPr>
          <p:cNvPr id="309264" name="Group 45"/>
          <p:cNvGrpSpPr>
            <a:grpSpLocks/>
          </p:cNvGrpSpPr>
          <p:nvPr/>
        </p:nvGrpSpPr>
        <p:grpSpPr bwMode="auto">
          <a:xfrm>
            <a:off x="6248400" y="1560513"/>
            <a:ext cx="1066800" cy="533400"/>
            <a:chOff x="6248400" y="1560185"/>
            <a:chExt cx="1066800" cy="533400"/>
          </a:xfrm>
        </p:grpSpPr>
        <p:sp>
          <p:nvSpPr>
            <p:cNvPr id="309273" name="Rectangle 34"/>
            <p:cNvSpPr>
              <a:spLocks noChangeArrowheads="1"/>
            </p:cNvSpPr>
            <p:nvPr/>
          </p:nvSpPr>
          <p:spPr bwMode="auto">
            <a:xfrm>
              <a:off x="6248400" y="1560185"/>
              <a:ext cx="1066800" cy="533400"/>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Calibri" pitchFamily="34" charset="0"/>
              </a:endParaRPr>
            </a:p>
          </p:txBody>
        </p:sp>
        <p:sp>
          <p:nvSpPr>
            <p:cNvPr id="309274" name="Text Box 35"/>
            <p:cNvSpPr txBox="1">
              <a:spLocks noChangeArrowheads="1"/>
            </p:cNvSpPr>
            <p:nvPr/>
          </p:nvSpPr>
          <p:spPr bwMode="auto">
            <a:xfrm>
              <a:off x="6248400" y="1564948"/>
              <a:ext cx="1066800" cy="517525"/>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Server or P2P overlay</a:t>
              </a:r>
            </a:p>
          </p:txBody>
        </p:sp>
      </p:grpSp>
      <p:sp>
        <p:nvSpPr>
          <p:cNvPr id="309265" name="Line 36"/>
          <p:cNvSpPr>
            <a:spLocks noChangeShapeType="1"/>
          </p:cNvSpPr>
          <p:nvPr/>
        </p:nvSpPr>
        <p:spPr bwMode="auto">
          <a:xfrm>
            <a:off x="5715000" y="2895600"/>
            <a:ext cx="2133600" cy="0"/>
          </a:xfrm>
          <a:prstGeom prst="line">
            <a:avLst/>
          </a:prstGeom>
          <a:noFill/>
          <a:ln w="9525">
            <a:solidFill>
              <a:schemeClr val="tx1"/>
            </a:solidFill>
            <a:round/>
            <a:headEnd/>
            <a:tailEnd/>
          </a:ln>
        </p:spPr>
        <p:txBody>
          <a:bodyPr/>
          <a:lstStyle/>
          <a:p>
            <a:endParaRPr lang="en-US"/>
          </a:p>
        </p:txBody>
      </p:sp>
      <p:sp>
        <p:nvSpPr>
          <p:cNvPr id="309266" name="Line 37"/>
          <p:cNvSpPr>
            <a:spLocks noChangeShapeType="1"/>
          </p:cNvSpPr>
          <p:nvPr/>
        </p:nvSpPr>
        <p:spPr bwMode="auto">
          <a:xfrm>
            <a:off x="5715000" y="4953000"/>
            <a:ext cx="2133600" cy="0"/>
          </a:xfrm>
          <a:prstGeom prst="line">
            <a:avLst/>
          </a:prstGeom>
          <a:noFill/>
          <a:ln w="9525">
            <a:solidFill>
              <a:schemeClr val="tx1"/>
            </a:solidFill>
            <a:round/>
            <a:headEnd/>
            <a:tailEnd/>
          </a:ln>
        </p:spPr>
        <p:txBody>
          <a:bodyPr/>
          <a:lstStyle/>
          <a:p>
            <a:endParaRPr lang="en-US"/>
          </a:p>
        </p:txBody>
      </p:sp>
      <p:sp>
        <p:nvSpPr>
          <p:cNvPr id="309267" name="Line 38"/>
          <p:cNvSpPr>
            <a:spLocks noChangeShapeType="1"/>
          </p:cNvSpPr>
          <p:nvPr/>
        </p:nvSpPr>
        <p:spPr bwMode="auto">
          <a:xfrm>
            <a:off x="5334000" y="3276600"/>
            <a:ext cx="0" cy="1295400"/>
          </a:xfrm>
          <a:prstGeom prst="line">
            <a:avLst/>
          </a:prstGeom>
          <a:noFill/>
          <a:ln w="9525">
            <a:solidFill>
              <a:schemeClr val="tx1"/>
            </a:solidFill>
            <a:round/>
            <a:headEnd/>
            <a:tailEnd/>
          </a:ln>
        </p:spPr>
        <p:txBody>
          <a:bodyPr/>
          <a:lstStyle/>
          <a:p>
            <a:endParaRPr lang="en-US"/>
          </a:p>
        </p:txBody>
      </p:sp>
      <p:sp>
        <p:nvSpPr>
          <p:cNvPr id="309268" name="Line 39"/>
          <p:cNvSpPr>
            <a:spLocks noChangeShapeType="1"/>
          </p:cNvSpPr>
          <p:nvPr/>
        </p:nvSpPr>
        <p:spPr bwMode="auto">
          <a:xfrm>
            <a:off x="8229600" y="3276600"/>
            <a:ext cx="0" cy="1295400"/>
          </a:xfrm>
          <a:prstGeom prst="line">
            <a:avLst/>
          </a:prstGeom>
          <a:noFill/>
          <a:ln w="9525">
            <a:solidFill>
              <a:schemeClr val="tx1"/>
            </a:solidFill>
            <a:round/>
            <a:headEnd/>
            <a:tailEnd/>
          </a:ln>
        </p:spPr>
        <p:txBody>
          <a:bodyPr/>
          <a:lstStyle/>
          <a:p>
            <a:endParaRPr lang="en-US"/>
          </a:p>
        </p:txBody>
      </p:sp>
      <p:sp>
        <p:nvSpPr>
          <p:cNvPr id="309269" name="Line 40"/>
          <p:cNvSpPr>
            <a:spLocks noChangeShapeType="1"/>
          </p:cNvSpPr>
          <p:nvPr/>
        </p:nvSpPr>
        <p:spPr bwMode="auto">
          <a:xfrm flipV="1">
            <a:off x="5715000" y="3124200"/>
            <a:ext cx="2133600" cy="1600200"/>
          </a:xfrm>
          <a:prstGeom prst="line">
            <a:avLst/>
          </a:prstGeom>
          <a:noFill/>
          <a:ln w="9525">
            <a:solidFill>
              <a:schemeClr val="tx1"/>
            </a:solidFill>
            <a:round/>
            <a:headEnd/>
            <a:tailEnd/>
          </a:ln>
        </p:spPr>
        <p:txBody>
          <a:bodyPr/>
          <a:lstStyle/>
          <a:p>
            <a:endParaRPr lang="en-US"/>
          </a:p>
        </p:txBody>
      </p:sp>
      <p:sp>
        <p:nvSpPr>
          <p:cNvPr id="309270" name="Line 41"/>
          <p:cNvSpPr>
            <a:spLocks noChangeShapeType="1"/>
          </p:cNvSpPr>
          <p:nvPr/>
        </p:nvSpPr>
        <p:spPr bwMode="auto">
          <a:xfrm>
            <a:off x="5715000" y="3124200"/>
            <a:ext cx="2133600" cy="1600200"/>
          </a:xfrm>
          <a:prstGeom prst="line">
            <a:avLst/>
          </a:prstGeom>
          <a:noFill/>
          <a:ln w="9525">
            <a:solidFill>
              <a:schemeClr val="tx1"/>
            </a:solidFill>
            <a:round/>
            <a:headEnd/>
            <a:tailEnd/>
          </a:ln>
        </p:spPr>
        <p:txBody>
          <a:bodyPr/>
          <a:lstStyle/>
          <a:p>
            <a:endParaRPr lang="en-US"/>
          </a:p>
        </p:txBody>
      </p:sp>
      <p:sp>
        <p:nvSpPr>
          <p:cNvPr id="309271" name="Text Box 42"/>
          <p:cNvSpPr txBox="1">
            <a:spLocks noChangeArrowheads="1"/>
          </p:cNvSpPr>
          <p:nvPr/>
        </p:nvSpPr>
        <p:spPr bwMode="auto">
          <a:xfrm>
            <a:off x="914400" y="5562600"/>
            <a:ext cx="2590800" cy="45720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Client Server</a:t>
            </a:r>
          </a:p>
        </p:txBody>
      </p:sp>
      <p:sp>
        <p:nvSpPr>
          <p:cNvPr id="309272" name="Text Box 45"/>
          <p:cNvSpPr txBox="1">
            <a:spLocks noChangeArrowheads="1"/>
          </p:cNvSpPr>
          <p:nvPr/>
        </p:nvSpPr>
        <p:spPr bwMode="auto">
          <a:xfrm>
            <a:off x="5562600" y="5562600"/>
            <a:ext cx="2590800" cy="457200"/>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Peer-to-peer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7" name="Title 1"/>
          <p:cNvSpPr>
            <a:spLocks noGrp="1"/>
          </p:cNvSpPr>
          <p:nvPr>
            <p:ph type="title"/>
          </p:nvPr>
        </p:nvSpPr>
        <p:spPr>
          <a:xfrm>
            <a:off x="457200" y="274638"/>
            <a:ext cx="8229600" cy="479425"/>
          </a:xfrm>
        </p:spPr>
        <p:txBody>
          <a:bodyPr/>
          <a:lstStyle/>
          <a:p>
            <a:pPr eaLnBrk="1" hangingPunct="1"/>
            <a:r>
              <a:rPr lang="en-US" sz="3200" smtClean="0">
                <a:ea typeface="ＭＳ Ｐゴシック"/>
                <a:cs typeface="ＭＳ Ｐゴシック"/>
              </a:rPr>
              <a:t>Basic presence messages and documents</a:t>
            </a:r>
          </a:p>
        </p:txBody>
      </p:sp>
      <p:sp>
        <p:nvSpPr>
          <p:cNvPr id="3" name="Slide Number Placeholder 2"/>
          <p:cNvSpPr>
            <a:spLocks noGrp="1"/>
          </p:cNvSpPr>
          <p:nvPr>
            <p:ph type="sldNum" sz="quarter" idx="12"/>
          </p:nvPr>
        </p:nvSpPr>
        <p:spPr/>
        <p:txBody>
          <a:bodyPr/>
          <a:lstStyle/>
          <a:p>
            <a:pPr>
              <a:defRPr/>
            </a:pPr>
            <a:fld id="{55A3ED77-24B3-4E45-B4C6-8C9F04CD2A7A}" type="slidenum">
              <a:rPr lang="en-US"/>
              <a:pPr>
                <a:defRPr/>
              </a:pPr>
              <a:t>81</a:t>
            </a:fld>
            <a:endParaRPr lang="en-US"/>
          </a:p>
        </p:txBody>
      </p:sp>
      <p:pic>
        <p:nvPicPr>
          <p:cNvPr id="311299" name="Picture 5" descr="Slide1"/>
          <p:cNvPicPr>
            <a:picLocks noChangeAspect="1" noChangeArrowheads="1"/>
          </p:cNvPicPr>
          <p:nvPr/>
        </p:nvPicPr>
        <p:blipFill>
          <a:blip r:embed="rId3"/>
          <a:srcRect/>
          <a:stretch>
            <a:fillRect/>
          </a:stretch>
        </p:blipFill>
        <p:spPr bwMode="auto">
          <a:xfrm>
            <a:off x="0" y="990600"/>
            <a:ext cx="4546600" cy="3201988"/>
          </a:xfrm>
          <a:prstGeom prst="rect">
            <a:avLst/>
          </a:prstGeom>
          <a:noFill/>
          <a:ln w="9525">
            <a:noFill/>
            <a:miter lim="800000"/>
            <a:headEnd/>
            <a:tailEnd/>
          </a:ln>
        </p:spPr>
      </p:pic>
      <p:pic>
        <p:nvPicPr>
          <p:cNvPr id="311300" name="Picture 6" descr="Slide7"/>
          <p:cNvPicPr>
            <a:picLocks noChangeAspect="1" noChangeArrowheads="1"/>
          </p:cNvPicPr>
          <p:nvPr/>
        </p:nvPicPr>
        <p:blipFill>
          <a:blip r:embed="rId4"/>
          <a:srcRect/>
          <a:stretch>
            <a:fillRect/>
          </a:stretch>
        </p:blipFill>
        <p:spPr bwMode="auto">
          <a:xfrm>
            <a:off x="4652963" y="3081338"/>
            <a:ext cx="4456112" cy="2778125"/>
          </a:xfrm>
          <a:prstGeom prst="rect">
            <a:avLst/>
          </a:prstGeom>
          <a:noFill/>
          <a:ln w="9525">
            <a:noFill/>
            <a:miter lim="800000"/>
            <a:headEnd/>
            <a:tailEnd/>
          </a:ln>
        </p:spPr>
      </p:pic>
      <p:sp>
        <p:nvSpPr>
          <p:cNvPr id="311301" name="TextBox 5"/>
          <p:cNvSpPr txBox="1">
            <a:spLocks noChangeArrowheads="1"/>
          </p:cNvSpPr>
          <p:nvPr/>
        </p:nvSpPr>
        <p:spPr bwMode="auto">
          <a:xfrm>
            <a:off x="931863" y="6356350"/>
            <a:ext cx="7315200" cy="366713"/>
          </a:xfrm>
          <a:prstGeom prst="rect">
            <a:avLst/>
          </a:prstGeom>
          <a:noFill/>
          <a:ln w="9525">
            <a:noFill/>
            <a:miter lim="800000"/>
            <a:headEnd/>
            <a:tailEnd/>
          </a:ln>
        </p:spPr>
        <p:txBody>
          <a:bodyPr>
            <a:spAutoFit/>
          </a:bodyPr>
          <a:lstStyle/>
          <a:p>
            <a:r>
              <a:rPr lang="en-US" sz="1800">
                <a:latin typeface="Calibri" pitchFamily="34" charset="0"/>
              </a:rPr>
              <a:t>Courtesy Robert Sparks: “SIP Beyond VoIP”, VON Magazine Books, July 2005</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5" name="Title 1"/>
          <p:cNvSpPr>
            <a:spLocks noGrp="1"/>
          </p:cNvSpPr>
          <p:nvPr>
            <p:ph type="title"/>
          </p:nvPr>
        </p:nvSpPr>
        <p:spPr>
          <a:xfrm>
            <a:off x="457200" y="274638"/>
            <a:ext cx="8229600" cy="479425"/>
          </a:xfrm>
        </p:spPr>
        <p:txBody>
          <a:bodyPr/>
          <a:lstStyle/>
          <a:p>
            <a:pPr eaLnBrk="1" hangingPunct="1"/>
            <a:r>
              <a:rPr lang="en-US" sz="3200" smtClean="0">
                <a:ea typeface="ＭＳ Ｐゴシック"/>
                <a:cs typeface="ＭＳ Ｐゴシック"/>
              </a:rPr>
              <a:t>Presence service using XCAP documents</a:t>
            </a:r>
          </a:p>
        </p:txBody>
      </p:sp>
      <p:sp>
        <p:nvSpPr>
          <p:cNvPr id="3" name="Slide Number Placeholder 2"/>
          <p:cNvSpPr>
            <a:spLocks noGrp="1"/>
          </p:cNvSpPr>
          <p:nvPr>
            <p:ph type="sldNum" sz="quarter" idx="12"/>
          </p:nvPr>
        </p:nvSpPr>
        <p:spPr/>
        <p:txBody>
          <a:bodyPr/>
          <a:lstStyle/>
          <a:p>
            <a:pPr>
              <a:defRPr/>
            </a:pPr>
            <a:fld id="{9CC87C0A-5720-489D-8E98-15B6F293F349}" type="slidenum">
              <a:rPr lang="en-US"/>
              <a:pPr>
                <a:defRPr/>
              </a:pPr>
              <a:t>82</a:t>
            </a:fld>
            <a:endParaRPr lang="en-US"/>
          </a:p>
        </p:txBody>
      </p:sp>
      <p:sp>
        <p:nvSpPr>
          <p:cNvPr id="313347" name="TextBox 5"/>
          <p:cNvSpPr txBox="1">
            <a:spLocks noChangeArrowheads="1"/>
          </p:cNvSpPr>
          <p:nvPr/>
        </p:nvSpPr>
        <p:spPr bwMode="auto">
          <a:xfrm>
            <a:off x="931863" y="6356350"/>
            <a:ext cx="7315200" cy="366713"/>
          </a:xfrm>
          <a:prstGeom prst="rect">
            <a:avLst/>
          </a:prstGeom>
          <a:noFill/>
          <a:ln w="9525">
            <a:noFill/>
            <a:miter lim="800000"/>
            <a:headEnd/>
            <a:tailEnd/>
          </a:ln>
        </p:spPr>
        <p:txBody>
          <a:bodyPr>
            <a:spAutoFit/>
          </a:bodyPr>
          <a:lstStyle/>
          <a:p>
            <a:r>
              <a:rPr lang="en-US" sz="1800">
                <a:latin typeface="Calibri" pitchFamily="34" charset="0"/>
              </a:rPr>
              <a:t>Courtesy Robert Sparks: “SIP Beyond VoIP”, VON Magazine Books, July 2005</a:t>
            </a:r>
          </a:p>
        </p:txBody>
      </p:sp>
      <p:pic>
        <p:nvPicPr>
          <p:cNvPr id="313348" name="Picture 5" descr="Slide13"/>
          <p:cNvPicPr>
            <a:picLocks noChangeAspect="1" noChangeArrowheads="1"/>
          </p:cNvPicPr>
          <p:nvPr/>
        </p:nvPicPr>
        <p:blipFill>
          <a:blip r:embed="rId3"/>
          <a:srcRect/>
          <a:stretch>
            <a:fillRect/>
          </a:stretch>
        </p:blipFill>
        <p:spPr bwMode="auto">
          <a:xfrm>
            <a:off x="361950" y="914400"/>
            <a:ext cx="8553450" cy="516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5" name="Title 1"/>
          <p:cNvSpPr>
            <a:spLocks noGrp="1"/>
          </p:cNvSpPr>
          <p:nvPr>
            <p:ph type="title"/>
          </p:nvPr>
        </p:nvSpPr>
        <p:spPr>
          <a:xfrm>
            <a:off x="457200" y="665163"/>
            <a:ext cx="8229600" cy="538162"/>
          </a:xfrm>
        </p:spPr>
        <p:txBody>
          <a:bodyPr/>
          <a:lstStyle/>
          <a:p>
            <a:pPr eaLnBrk="1" hangingPunct="1"/>
            <a:r>
              <a:rPr lang="en-US" sz="3600" smtClean="0">
                <a:ea typeface="ＭＳ Ｐゴシック"/>
                <a:cs typeface="ＭＳ Ｐゴシック"/>
              </a:rPr>
              <a:t>NAT traversal for SIP &amp; RTP</a:t>
            </a:r>
          </a:p>
        </p:txBody>
      </p:sp>
      <p:sp>
        <p:nvSpPr>
          <p:cNvPr id="3" name="Slide Number Placeholder 2"/>
          <p:cNvSpPr>
            <a:spLocks noGrp="1"/>
          </p:cNvSpPr>
          <p:nvPr>
            <p:ph type="sldNum" sz="quarter" idx="12"/>
          </p:nvPr>
        </p:nvSpPr>
        <p:spPr/>
        <p:txBody>
          <a:bodyPr/>
          <a:lstStyle/>
          <a:p>
            <a:pPr>
              <a:defRPr/>
            </a:pPr>
            <a:fld id="{591E73B7-7AAA-47CB-A297-1EED5F1A6485}" type="slidenum">
              <a:rPr lang="en-US"/>
              <a:pPr>
                <a:defRPr/>
              </a:pPr>
              <a:t>83</a:t>
            </a:fld>
            <a:endParaRPr lang="en-US"/>
          </a:p>
        </p:txBody>
      </p:sp>
      <p:sp>
        <p:nvSpPr>
          <p:cNvPr id="323587" name="TextBox 3"/>
          <p:cNvSpPr txBox="1">
            <a:spLocks noChangeArrowheads="1"/>
          </p:cNvSpPr>
          <p:nvPr/>
        </p:nvSpPr>
        <p:spPr bwMode="auto">
          <a:xfrm>
            <a:off x="793750" y="3089275"/>
            <a:ext cx="7669213" cy="461963"/>
          </a:xfrm>
          <a:prstGeom prst="rect">
            <a:avLst/>
          </a:prstGeom>
          <a:noFill/>
          <a:ln w="9525">
            <a:noFill/>
            <a:miter lim="800000"/>
            <a:headEnd/>
            <a:tailEnd/>
          </a:ln>
        </p:spPr>
        <p:txBody>
          <a:bodyPr>
            <a:spAutoFit/>
          </a:bodyPr>
          <a:lstStyle/>
          <a:p>
            <a:pPr algn="ctr"/>
            <a:r>
              <a:rPr lang="en-US"/>
              <a:t>(for  networks without SBCs)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5633" name="Picture 113"/>
          <p:cNvPicPr>
            <a:picLocks noChangeAspect="1"/>
          </p:cNvPicPr>
          <p:nvPr/>
        </p:nvPicPr>
        <p:blipFill>
          <a:blip r:embed="rId3"/>
          <a:srcRect/>
          <a:stretch>
            <a:fillRect/>
          </a:stretch>
        </p:blipFill>
        <p:spPr bwMode="auto">
          <a:xfrm>
            <a:off x="4702175" y="5321300"/>
            <a:ext cx="523875" cy="523875"/>
          </a:xfrm>
          <a:prstGeom prst="rect">
            <a:avLst/>
          </a:prstGeom>
          <a:noFill/>
          <a:ln w="9525">
            <a:noFill/>
            <a:miter lim="800000"/>
            <a:headEnd/>
            <a:tailEnd/>
          </a:ln>
        </p:spPr>
      </p:pic>
      <p:sp>
        <p:nvSpPr>
          <p:cNvPr id="325634" name="Title 1"/>
          <p:cNvSpPr>
            <a:spLocks noGrp="1"/>
          </p:cNvSpPr>
          <p:nvPr>
            <p:ph type="title"/>
          </p:nvPr>
        </p:nvSpPr>
        <p:spPr>
          <a:xfrm>
            <a:off x="203200" y="241300"/>
            <a:ext cx="8788400" cy="579438"/>
          </a:xfrm>
        </p:spPr>
        <p:txBody>
          <a:bodyPr/>
          <a:lstStyle/>
          <a:p>
            <a:pPr eaLnBrk="1" hangingPunct="1"/>
            <a:r>
              <a:rPr lang="en-US" sz="3200" smtClean="0">
                <a:ea typeface="ＭＳ Ｐゴシック"/>
                <a:cs typeface="ＭＳ Ｐゴシック"/>
              </a:rPr>
              <a:t>NAT traversal drives RT apps design</a:t>
            </a:r>
          </a:p>
        </p:txBody>
      </p:sp>
      <p:sp>
        <p:nvSpPr>
          <p:cNvPr id="3" name="Slide Number Placeholder 2"/>
          <p:cNvSpPr>
            <a:spLocks noGrp="1"/>
          </p:cNvSpPr>
          <p:nvPr>
            <p:ph type="sldNum" sz="quarter" idx="12"/>
          </p:nvPr>
        </p:nvSpPr>
        <p:spPr/>
        <p:txBody>
          <a:bodyPr/>
          <a:lstStyle/>
          <a:p>
            <a:pPr>
              <a:defRPr/>
            </a:pPr>
            <a:fld id="{9EC3DA8E-0094-4D16-93AB-5B30875FCAF9}" type="slidenum">
              <a:rPr lang="en-US"/>
              <a:pPr>
                <a:defRPr/>
              </a:pPr>
              <a:t>84</a:t>
            </a:fld>
            <a:endParaRPr lang="en-US"/>
          </a:p>
        </p:txBody>
      </p:sp>
      <p:grpSp>
        <p:nvGrpSpPr>
          <p:cNvPr id="325636" name="Group 2"/>
          <p:cNvGrpSpPr>
            <a:grpSpLocks/>
          </p:cNvGrpSpPr>
          <p:nvPr/>
        </p:nvGrpSpPr>
        <p:grpSpPr bwMode="auto">
          <a:xfrm>
            <a:off x="5214938" y="2538413"/>
            <a:ext cx="614362" cy="395287"/>
            <a:chOff x="301" y="1561"/>
            <a:chExt cx="1010" cy="285"/>
          </a:xfrm>
        </p:grpSpPr>
        <p:sp>
          <p:nvSpPr>
            <p:cNvPr id="325735" name="Rectangle 3"/>
            <p:cNvSpPr>
              <a:spLocks noChangeArrowheads="1"/>
            </p:cNvSpPr>
            <p:nvPr/>
          </p:nvSpPr>
          <p:spPr bwMode="auto">
            <a:xfrm>
              <a:off x="301" y="1561"/>
              <a:ext cx="1010" cy="285"/>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736" name="Text Box 4"/>
            <p:cNvSpPr txBox="1">
              <a:spLocks noChangeArrowheads="1"/>
            </p:cNvSpPr>
            <p:nvPr/>
          </p:nvSpPr>
          <p:spPr bwMode="auto">
            <a:xfrm>
              <a:off x="301" y="1610"/>
              <a:ext cx="1010" cy="205"/>
            </a:xfrm>
            <a:prstGeom prst="rect">
              <a:avLst/>
            </a:prstGeom>
            <a:noFill/>
            <a:ln w="9525">
              <a:noFill/>
              <a:miter lim="800000"/>
              <a:headEnd/>
              <a:tailEnd/>
            </a:ln>
          </p:spPr>
          <p:txBody>
            <a:bodyPr>
              <a:spAutoFit/>
            </a:bodyPr>
            <a:lstStyle/>
            <a:p>
              <a:pPr algn="ctr" defTabSz="820738">
                <a:lnSpc>
                  <a:spcPct val="90000"/>
                </a:lnSpc>
                <a:spcBef>
                  <a:spcPct val="50000"/>
                </a:spcBef>
              </a:pPr>
              <a:r>
                <a:rPr lang="en-US" sz="1400">
                  <a:solidFill>
                    <a:srgbClr val="000000"/>
                  </a:solidFill>
                  <a:latin typeface="Myriad Pro"/>
                </a:rPr>
                <a:t>NAT</a:t>
              </a:r>
            </a:p>
          </p:txBody>
        </p:sp>
      </p:grpSp>
      <p:pic>
        <p:nvPicPr>
          <p:cNvPr id="325637" name="Picture 7" descr="MCj04316320000[1]"/>
          <p:cNvPicPr>
            <a:picLocks noChangeAspect="1" noChangeArrowheads="1"/>
          </p:cNvPicPr>
          <p:nvPr/>
        </p:nvPicPr>
        <p:blipFill>
          <a:blip r:embed="rId4"/>
          <a:srcRect/>
          <a:stretch>
            <a:fillRect/>
          </a:stretch>
        </p:blipFill>
        <p:spPr bwMode="auto">
          <a:xfrm>
            <a:off x="6662738" y="5372100"/>
            <a:ext cx="485775" cy="444500"/>
          </a:xfrm>
          <a:prstGeom prst="rect">
            <a:avLst/>
          </a:prstGeom>
          <a:noFill/>
          <a:ln w="9525">
            <a:noFill/>
            <a:miter lim="800000"/>
            <a:headEnd/>
            <a:tailEnd/>
          </a:ln>
        </p:spPr>
      </p:pic>
      <p:grpSp>
        <p:nvGrpSpPr>
          <p:cNvPr id="325638" name="Group 8"/>
          <p:cNvGrpSpPr>
            <a:grpSpLocks/>
          </p:cNvGrpSpPr>
          <p:nvPr/>
        </p:nvGrpSpPr>
        <p:grpSpPr bwMode="auto">
          <a:xfrm>
            <a:off x="7431088" y="2538413"/>
            <a:ext cx="641350" cy="395287"/>
            <a:chOff x="1744" y="1561"/>
            <a:chExt cx="1010" cy="285"/>
          </a:xfrm>
        </p:grpSpPr>
        <p:sp>
          <p:nvSpPr>
            <p:cNvPr id="325733" name="Rectangle 9"/>
            <p:cNvSpPr>
              <a:spLocks noChangeArrowheads="1"/>
            </p:cNvSpPr>
            <p:nvPr/>
          </p:nvSpPr>
          <p:spPr bwMode="auto">
            <a:xfrm>
              <a:off x="1744" y="1561"/>
              <a:ext cx="1010" cy="285"/>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734" name="Text Box 10"/>
            <p:cNvSpPr txBox="1">
              <a:spLocks noChangeArrowheads="1"/>
            </p:cNvSpPr>
            <p:nvPr/>
          </p:nvSpPr>
          <p:spPr bwMode="auto">
            <a:xfrm>
              <a:off x="1744" y="1603"/>
              <a:ext cx="1010" cy="205"/>
            </a:xfrm>
            <a:prstGeom prst="rect">
              <a:avLst/>
            </a:prstGeom>
            <a:noFill/>
            <a:ln w="9525">
              <a:noFill/>
              <a:miter lim="800000"/>
              <a:headEnd/>
              <a:tailEnd/>
            </a:ln>
          </p:spPr>
          <p:txBody>
            <a:bodyPr>
              <a:spAutoFit/>
            </a:bodyPr>
            <a:lstStyle/>
            <a:p>
              <a:pPr algn="ctr" defTabSz="820738">
                <a:lnSpc>
                  <a:spcPct val="90000"/>
                </a:lnSpc>
                <a:spcBef>
                  <a:spcPct val="50000"/>
                </a:spcBef>
              </a:pPr>
              <a:r>
                <a:rPr lang="en-US" sz="1400">
                  <a:solidFill>
                    <a:srgbClr val="000000"/>
                  </a:solidFill>
                  <a:latin typeface="Myriad Pro"/>
                </a:rPr>
                <a:t>NAT</a:t>
              </a:r>
            </a:p>
          </p:txBody>
        </p:sp>
      </p:grpSp>
      <p:grpSp>
        <p:nvGrpSpPr>
          <p:cNvPr id="325639" name="Group 11"/>
          <p:cNvGrpSpPr>
            <a:grpSpLocks/>
          </p:cNvGrpSpPr>
          <p:nvPr/>
        </p:nvGrpSpPr>
        <p:grpSpPr bwMode="auto">
          <a:xfrm>
            <a:off x="2106613" y="1295400"/>
            <a:ext cx="5349875" cy="727075"/>
            <a:chOff x="647" y="662"/>
            <a:chExt cx="1701" cy="526"/>
          </a:xfrm>
        </p:grpSpPr>
        <p:sp>
          <p:nvSpPr>
            <p:cNvPr id="325731" name="AutoShape 12"/>
            <p:cNvSpPr>
              <a:spLocks noChangeArrowheads="1"/>
            </p:cNvSpPr>
            <p:nvPr/>
          </p:nvSpPr>
          <p:spPr bwMode="auto">
            <a:xfrm>
              <a:off x="647" y="662"/>
              <a:ext cx="1701" cy="526"/>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sp>
          <p:nvSpPr>
            <p:cNvPr id="325732" name="Text Box 13"/>
            <p:cNvSpPr txBox="1">
              <a:spLocks noChangeArrowheads="1"/>
            </p:cNvSpPr>
            <p:nvPr/>
          </p:nvSpPr>
          <p:spPr bwMode="auto">
            <a:xfrm>
              <a:off x="648" y="723"/>
              <a:ext cx="1692" cy="393"/>
            </a:xfrm>
            <a:prstGeom prst="rect">
              <a:avLst/>
            </a:prstGeom>
            <a:noFill/>
            <a:ln w="9525">
              <a:noFill/>
              <a:miter lim="800000"/>
              <a:headEnd/>
              <a:tailEnd/>
            </a:ln>
          </p:spPr>
          <p:txBody>
            <a:bodyPr>
              <a:spAutoFit/>
            </a:bodyPr>
            <a:lstStyle/>
            <a:p>
              <a:pPr algn="ctr" defTabSz="820738">
                <a:lnSpc>
                  <a:spcPct val="60000"/>
                </a:lnSpc>
                <a:spcBef>
                  <a:spcPct val="50000"/>
                </a:spcBef>
              </a:pPr>
              <a:r>
                <a:rPr lang="en-US" sz="2000">
                  <a:solidFill>
                    <a:srgbClr val="000000"/>
                  </a:solidFill>
                  <a:latin typeface="Myriad Pro"/>
                </a:rPr>
                <a:t>Internet</a:t>
              </a:r>
            </a:p>
            <a:p>
              <a:pPr algn="ctr" defTabSz="820738">
                <a:lnSpc>
                  <a:spcPct val="60000"/>
                </a:lnSpc>
                <a:spcBef>
                  <a:spcPct val="50000"/>
                </a:spcBef>
              </a:pPr>
              <a:r>
                <a:rPr lang="en-US" sz="1600">
                  <a:solidFill>
                    <a:srgbClr val="000000"/>
                  </a:solidFill>
                  <a:latin typeface="Myriad Pro"/>
                </a:rPr>
                <a:t>Public IP Address Realm</a:t>
              </a:r>
            </a:p>
          </p:txBody>
        </p:sp>
      </p:grpSp>
      <p:grpSp>
        <p:nvGrpSpPr>
          <p:cNvPr id="325640" name="Group 14"/>
          <p:cNvGrpSpPr>
            <a:grpSpLocks/>
          </p:cNvGrpSpPr>
          <p:nvPr/>
        </p:nvGrpSpPr>
        <p:grpSpPr bwMode="auto">
          <a:xfrm>
            <a:off x="6581775" y="3160713"/>
            <a:ext cx="1531938" cy="549275"/>
            <a:chOff x="1771" y="2010"/>
            <a:chExt cx="1010" cy="398"/>
          </a:xfrm>
        </p:grpSpPr>
        <p:sp>
          <p:nvSpPr>
            <p:cNvPr id="325729" name="AutoShape 15"/>
            <p:cNvSpPr>
              <a:spLocks noChangeArrowheads="1"/>
            </p:cNvSpPr>
            <p:nvPr/>
          </p:nvSpPr>
          <p:spPr bwMode="auto">
            <a:xfrm>
              <a:off x="1771" y="2010"/>
              <a:ext cx="1010" cy="387"/>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sp>
          <p:nvSpPr>
            <p:cNvPr id="325730" name="Text Box 16"/>
            <p:cNvSpPr txBox="1">
              <a:spLocks noChangeArrowheads="1"/>
            </p:cNvSpPr>
            <p:nvPr/>
          </p:nvSpPr>
          <p:spPr bwMode="auto">
            <a:xfrm>
              <a:off x="1798" y="2022"/>
              <a:ext cx="947" cy="386"/>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Enterprise  network</a:t>
              </a:r>
            </a:p>
          </p:txBody>
        </p:sp>
      </p:grpSp>
      <p:sp>
        <p:nvSpPr>
          <p:cNvPr id="325641" name="Line 17"/>
          <p:cNvSpPr>
            <a:spLocks noChangeShapeType="1"/>
          </p:cNvSpPr>
          <p:nvPr/>
        </p:nvSpPr>
        <p:spPr bwMode="auto">
          <a:xfrm flipH="1" flipV="1">
            <a:off x="7104063" y="2022475"/>
            <a:ext cx="487362" cy="515938"/>
          </a:xfrm>
          <a:prstGeom prst="line">
            <a:avLst/>
          </a:prstGeom>
          <a:noFill/>
          <a:ln w="9525">
            <a:solidFill>
              <a:schemeClr val="tx1"/>
            </a:solidFill>
            <a:round/>
            <a:headEnd/>
            <a:tailEnd/>
          </a:ln>
        </p:spPr>
        <p:txBody>
          <a:bodyPr/>
          <a:lstStyle/>
          <a:p>
            <a:endParaRPr lang="en-US"/>
          </a:p>
        </p:txBody>
      </p:sp>
      <p:sp>
        <p:nvSpPr>
          <p:cNvPr id="325642" name="Line 18"/>
          <p:cNvSpPr>
            <a:spLocks noChangeShapeType="1"/>
          </p:cNvSpPr>
          <p:nvPr/>
        </p:nvSpPr>
        <p:spPr bwMode="auto">
          <a:xfrm flipV="1">
            <a:off x="6970713" y="2935288"/>
            <a:ext cx="0" cy="225425"/>
          </a:xfrm>
          <a:prstGeom prst="line">
            <a:avLst/>
          </a:prstGeom>
          <a:noFill/>
          <a:ln w="9525">
            <a:solidFill>
              <a:schemeClr val="tx1"/>
            </a:solidFill>
            <a:round/>
            <a:headEnd/>
            <a:tailEnd/>
          </a:ln>
        </p:spPr>
        <p:txBody>
          <a:bodyPr/>
          <a:lstStyle/>
          <a:p>
            <a:endParaRPr lang="en-US"/>
          </a:p>
        </p:txBody>
      </p:sp>
      <p:sp>
        <p:nvSpPr>
          <p:cNvPr id="325643" name="AutoShape 19"/>
          <p:cNvSpPr>
            <a:spLocks noChangeArrowheads="1"/>
          </p:cNvSpPr>
          <p:nvPr/>
        </p:nvSpPr>
        <p:spPr bwMode="auto">
          <a:xfrm>
            <a:off x="4352925" y="3160713"/>
            <a:ext cx="1836738" cy="431800"/>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pic>
        <p:nvPicPr>
          <p:cNvPr id="325644" name="Picture 20" descr="MCj04316320000[1]"/>
          <p:cNvPicPr>
            <a:picLocks noChangeAspect="1" noChangeArrowheads="1"/>
          </p:cNvPicPr>
          <p:nvPr/>
        </p:nvPicPr>
        <p:blipFill>
          <a:blip r:embed="rId4"/>
          <a:srcRect/>
          <a:stretch>
            <a:fillRect/>
          </a:stretch>
        </p:blipFill>
        <p:spPr bwMode="auto">
          <a:xfrm>
            <a:off x="4005263" y="5372100"/>
            <a:ext cx="487362" cy="444500"/>
          </a:xfrm>
          <a:prstGeom prst="rect">
            <a:avLst/>
          </a:prstGeom>
          <a:noFill/>
          <a:ln w="9525">
            <a:noFill/>
            <a:miter lim="800000"/>
            <a:headEnd/>
            <a:tailEnd/>
          </a:ln>
        </p:spPr>
      </p:pic>
      <p:grpSp>
        <p:nvGrpSpPr>
          <p:cNvPr id="325645" name="Group 22"/>
          <p:cNvGrpSpPr>
            <a:grpSpLocks/>
          </p:cNvGrpSpPr>
          <p:nvPr/>
        </p:nvGrpSpPr>
        <p:grpSpPr bwMode="auto">
          <a:xfrm>
            <a:off x="4510088" y="2538413"/>
            <a:ext cx="614362" cy="395287"/>
            <a:chOff x="301" y="1561"/>
            <a:chExt cx="1010" cy="285"/>
          </a:xfrm>
        </p:grpSpPr>
        <p:sp>
          <p:nvSpPr>
            <p:cNvPr id="325727" name="Rectangle 23"/>
            <p:cNvSpPr>
              <a:spLocks noChangeArrowheads="1"/>
            </p:cNvSpPr>
            <p:nvPr/>
          </p:nvSpPr>
          <p:spPr bwMode="auto">
            <a:xfrm>
              <a:off x="301" y="1561"/>
              <a:ext cx="1010" cy="285"/>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728" name="Text Box 24"/>
            <p:cNvSpPr txBox="1">
              <a:spLocks noChangeArrowheads="1"/>
            </p:cNvSpPr>
            <p:nvPr/>
          </p:nvSpPr>
          <p:spPr bwMode="auto">
            <a:xfrm>
              <a:off x="301" y="1610"/>
              <a:ext cx="1010" cy="205"/>
            </a:xfrm>
            <a:prstGeom prst="rect">
              <a:avLst/>
            </a:prstGeom>
            <a:noFill/>
            <a:ln w="9525">
              <a:noFill/>
              <a:miter lim="800000"/>
              <a:headEnd/>
              <a:tailEnd/>
            </a:ln>
          </p:spPr>
          <p:txBody>
            <a:bodyPr>
              <a:spAutoFit/>
            </a:bodyPr>
            <a:lstStyle/>
            <a:p>
              <a:pPr algn="ctr" defTabSz="820738">
                <a:lnSpc>
                  <a:spcPct val="90000"/>
                </a:lnSpc>
                <a:spcBef>
                  <a:spcPct val="50000"/>
                </a:spcBef>
              </a:pPr>
              <a:r>
                <a:rPr lang="en-US" sz="1400">
                  <a:solidFill>
                    <a:srgbClr val="000000"/>
                  </a:solidFill>
                  <a:latin typeface="Myriad Pro"/>
                </a:rPr>
                <a:t>NAT</a:t>
              </a:r>
            </a:p>
          </p:txBody>
        </p:sp>
      </p:grpSp>
      <p:grpSp>
        <p:nvGrpSpPr>
          <p:cNvPr id="325646" name="Group 25"/>
          <p:cNvGrpSpPr>
            <a:grpSpLocks/>
          </p:cNvGrpSpPr>
          <p:nvPr/>
        </p:nvGrpSpPr>
        <p:grpSpPr bwMode="auto">
          <a:xfrm>
            <a:off x="3860800" y="3873500"/>
            <a:ext cx="1530350" cy="465138"/>
            <a:chOff x="2786" y="2237"/>
            <a:chExt cx="1010" cy="336"/>
          </a:xfrm>
        </p:grpSpPr>
        <p:sp>
          <p:nvSpPr>
            <p:cNvPr id="325725" name="Rectangle 26"/>
            <p:cNvSpPr>
              <a:spLocks noChangeArrowheads="1"/>
            </p:cNvSpPr>
            <p:nvPr/>
          </p:nvSpPr>
          <p:spPr bwMode="auto">
            <a:xfrm>
              <a:off x="2928" y="2237"/>
              <a:ext cx="726" cy="336"/>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726" name="Text Box 27"/>
            <p:cNvSpPr txBox="1">
              <a:spLocks noChangeArrowheads="1"/>
            </p:cNvSpPr>
            <p:nvPr/>
          </p:nvSpPr>
          <p:spPr bwMode="auto">
            <a:xfrm>
              <a:off x="2786" y="2304"/>
              <a:ext cx="1010" cy="267"/>
            </a:xfrm>
            <a:prstGeom prst="rect">
              <a:avLst/>
            </a:prstGeom>
            <a:noFill/>
            <a:ln w="9525">
              <a:noFill/>
              <a:miter lim="800000"/>
              <a:headEnd/>
              <a:tailEnd/>
            </a:ln>
          </p:spPr>
          <p:txBody>
            <a:bodyPr>
              <a:spAutoFit/>
            </a:bodyPr>
            <a:lstStyle/>
            <a:p>
              <a:pPr algn="ctr" defTabSz="820738">
                <a:lnSpc>
                  <a:spcPct val="40000"/>
                </a:lnSpc>
                <a:spcBef>
                  <a:spcPct val="50000"/>
                </a:spcBef>
              </a:pPr>
              <a:r>
                <a:rPr lang="en-US" sz="1400">
                  <a:solidFill>
                    <a:srgbClr val="000000"/>
                  </a:solidFill>
                  <a:latin typeface="Myriad Pro"/>
                </a:rPr>
                <a:t>Residential </a:t>
              </a:r>
            </a:p>
            <a:p>
              <a:pPr algn="ctr" defTabSz="820738">
                <a:lnSpc>
                  <a:spcPct val="40000"/>
                </a:lnSpc>
                <a:spcBef>
                  <a:spcPct val="50000"/>
                </a:spcBef>
              </a:pPr>
              <a:r>
                <a:rPr lang="en-US" sz="1400">
                  <a:solidFill>
                    <a:srgbClr val="000000"/>
                  </a:solidFill>
                  <a:latin typeface="Myriad Pro"/>
                </a:rPr>
                <a:t>NAT</a:t>
              </a:r>
            </a:p>
          </p:txBody>
        </p:sp>
      </p:grpSp>
      <p:sp>
        <p:nvSpPr>
          <p:cNvPr id="325647" name="Text Box 28"/>
          <p:cNvSpPr txBox="1">
            <a:spLocks noChangeArrowheads="1"/>
          </p:cNvSpPr>
          <p:nvPr/>
        </p:nvSpPr>
        <p:spPr bwMode="auto">
          <a:xfrm>
            <a:off x="4586288" y="3235325"/>
            <a:ext cx="1355725" cy="312738"/>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ISP network</a:t>
            </a:r>
          </a:p>
        </p:txBody>
      </p:sp>
      <p:grpSp>
        <p:nvGrpSpPr>
          <p:cNvPr id="325648" name="Group 29"/>
          <p:cNvGrpSpPr>
            <a:grpSpLocks/>
          </p:cNvGrpSpPr>
          <p:nvPr/>
        </p:nvGrpSpPr>
        <p:grpSpPr bwMode="auto">
          <a:xfrm>
            <a:off x="4075113" y="4548188"/>
            <a:ext cx="1101725" cy="533400"/>
            <a:chOff x="118" y="3014"/>
            <a:chExt cx="726" cy="385"/>
          </a:xfrm>
        </p:grpSpPr>
        <p:sp>
          <p:nvSpPr>
            <p:cNvPr id="325723" name="AutoShape 30"/>
            <p:cNvSpPr>
              <a:spLocks noChangeArrowheads="1"/>
            </p:cNvSpPr>
            <p:nvPr/>
          </p:nvSpPr>
          <p:spPr bwMode="auto">
            <a:xfrm>
              <a:off x="118" y="3033"/>
              <a:ext cx="726" cy="352"/>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sp>
          <p:nvSpPr>
            <p:cNvPr id="325724" name="Text Box 31"/>
            <p:cNvSpPr txBox="1">
              <a:spLocks noChangeArrowheads="1"/>
            </p:cNvSpPr>
            <p:nvPr/>
          </p:nvSpPr>
          <p:spPr bwMode="auto">
            <a:xfrm>
              <a:off x="148" y="3014"/>
              <a:ext cx="644" cy="385"/>
            </a:xfrm>
            <a:prstGeom prst="rect">
              <a:avLst/>
            </a:prstGeom>
            <a:noFill/>
            <a:ln w="9525">
              <a:noFill/>
              <a:miter lim="800000"/>
              <a:headEnd/>
              <a:tailEnd/>
            </a:ln>
          </p:spPr>
          <p:txBody>
            <a:bodyPr anchor="ctr">
              <a:spAutoFit/>
            </a:bodyPr>
            <a:lstStyle/>
            <a:p>
              <a:pPr algn="ctr" defTabSz="820738">
                <a:lnSpc>
                  <a:spcPct val="90000"/>
                </a:lnSpc>
                <a:spcBef>
                  <a:spcPct val="50000"/>
                </a:spcBef>
              </a:pPr>
              <a:r>
                <a:rPr lang="en-US" sz="1600">
                  <a:solidFill>
                    <a:srgbClr val="000000"/>
                  </a:solidFill>
                  <a:latin typeface="Myriad Pro"/>
                </a:rPr>
                <a:t>Home network</a:t>
              </a:r>
            </a:p>
          </p:txBody>
        </p:sp>
      </p:grpSp>
      <p:grpSp>
        <p:nvGrpSpPr>
          <p:cNvPr id="325649" name="Group 32"/>
          <p:cNvGrpSpPr>
            <a:grpSpLocks/>
          </p:cNvGrpSpPr>
          <p:nvPr/>
        </p:nvGrpSpPr>
        <p:grpSpPr bwMode="auto">
          <a:xfrm>
            <a:off x="5349875" y="4548188"/>
            <a:ext cx="1100138" cy="533400"/>
            <a:chOff x="118" y="3014"/>
            <a:chExt cx="726" cy="385"/>
          </a:xfrm>
        </p:grpSpPr>
        <p:sp>
          <p:nvSpPr>
            <p:cNvPr id="325721" name="AutoShape 33"/>
            <p:cNvSpPr>
              <a:spLocks noChangeArrowheads="1"/>
            </p:cNvSpPr>
            <p:nvPr/>
          </p:nvSpPr>
          <p:spPr bwMode="auto">
            <a:xfrm>
              <a:off x="118" y="3033"/>
              <a:ext cx="726" cy="352"/>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sp>
          <p:nvSpPr>
            <p:cNvPr id="325722" name="Text Box 34"/>
            <p:cNvSpPr txBox="1">
              <a:spLocks noChangeArrowheads="1"/>
            </p:cNvSpPr>
            <p:nvPr/>
          </p:nvSpPr>
          <p:spPr bwMode="auto">
            <a:xfrm>
              <a:off x="148" y="3014"/>
              <a:ext cx="645" cy="385"/>
            </a:xfrm>
            <a:prstGeom prst="rect">
              <a:avLst/>
            </a:prstGeom>
            <a:noFill/>
            <a:ln w="9525">
              <a:noFill/>
              <a:miter lim="800000"/>
              <a:headEnd/>
              <a:tailEnd/>
            </a:ln>
          </p:spPr>
          <p:txBody>
            <a:bodyPr anchor="ctr">
              <a:spAutoFit/>
            </a:bodyPr>
            <a:lstStyle/>
            <a:p>
              <a:pPr algn="ctr" defTabSz="820738">
                <a:lnSpc>
                  <a:spcPct val="90000"/>
                </a:lnSpc>
                <a:spcBef>
                  <a:spcPct val="50000"/>
                </a:spcBef>
              </a:pPr>
              <a:r>
                <a:rPr lang="en-US" sz="1600">
                  <a:solidFill>
                    <a:srgbClr val="000000"/>
                  </a:solidFill>
                  <a:latin typeface="Myriad Pro"/>
                </a:rPr>
                <a:t>Home network</a:t>
              </a:r>
            </a:p>
          </p:txBody>
        </p:sp>
      </p:grpSp>
      <p:sp>
        <p:nvSpPr>
          <p:cNvPr id="325650" name="Line 36"/>
          <p:cNvSpPr>
            <a:spLocks noChangeShapeType="1"/>
          </p:cNvSpPr>
          <p:nvPr/>
        </p:nvSpPr>
        <p:spPr bwMode="auto">
          <a:xfrm flipV="1">
            <a:off x="4845050" y="2022475"/>
            <a:ext cx="0" cy="515938"/>
          </a:xfrm>
          <a:prstGeom prst="line">
            <a:avLst/>
          </a:prstGeom>
          <a:noFill/>
          <a:ln w="9525">
            <a:solidFill>
              <a:schemeClr val="tx1"/>
            </a:solidFill>
            <a:round/>
            <a:headEnd/>
            <a:tailEnd/>
          </a:ln>
        </p:spPr>
        <p:txBody>
          <a:bodyPr/>
          <a:lstStyle/>
          <a:p>
            <a:endParaRPr lang="en-US"/>
          </a:p>
        </p:txBody>
      </p:sp>
      <p:sp>
        <p:nvSpPr>
          <p:cNvPr id="325651" name="Line 37"/>
          <p:cNvSpPr>
            <a:spLocks noChangeShapeType="1"/>
          </p:cNvSpPr>
          <p:nvPr/>
        </p:nvSpPr>
        <p:spPr bwMode="auto">
          <a:xfrm>
            <a:off x="5505450" y="2935288"/>
            <a:ext cx="0" cy="225425"/>
          </a:xfrm>
          <a:prstGeom prst="line">
            <a:avLst/>
          </a:prstGeom>
          <a:noFill/>
          <a:ln w="9525">
            <a:solidFill>
              <a:schemeClr val="tx1"/>
            </a:solidFill>
            <a:round/>
            <a:headEnd/>
            <a:tailEnd/>
          </a:ln>
        </p:spPr>
        <p:txBody>
          <a:bodyPr/>
          <a:lstStyle/>
          <a:p>
            <a:endParaRPr lang="en-US"/>
          </a:p>
        </p:txBody>
      </p:sp>
      <p:sp>
        <p:nvSpPr>
          <p:cNvPr id="325652" name="Line 38"/>
          <p:cNvSpPr>
            <a:spLocks noChangeShapeType="1"/>
          </p:cNvSpPr>
          <p:nvPr/>
        </p:nvSpPr>
        <p:spPr bwMode="auto">
          <a:xfrm flipH="1">
            <a:off x="4645025" y="3592513"/>
            <a:ext cx="452438" cy="280987"/>
          </a:xfrm>
          <a:prstGeom prst="line">
            <a:avLst/>
          </a:prstGeom>
          <a:noFill/>
          <a:ln w="9525">
            <a:solidFill>
              <a:schemeClr val="tx1"/>
            </a:solidFill>
            <a:round/>
            <a:headEnd/>
            <a:tailEnd/>
          </a:ln>
        </p:spPr>
        <p:txBody>
          <a:bodyPr/>
          <a:lstStyle/>
          <a:p>
            <a:endParaRPr lang="en-US"/>
          </a:p>
        </p:txBody>
      </p:sp>
      <p:sp>
        <p:nvSpPr>
          <p:cNvPr id="325653" name="Rectangle 39"/>
          <p:cNvSpPr>
            <a:spLocks noChangeArrowheads="1"/>
          </p:cNvSpPr>
          <p:nvPr/>
        </p:nvSpPr>
        <p:spPr bwMode="auto">
          <a:xfrm>
            <a:off x="5340350" y="3873500"/>
            <a:ext cx="1100138" cy="465138"/>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654" name="Text Box 40"/>
          <p:cNvSpPr txBox="1">
            <a:spLocks noChangeArrowheads="1"/>
          </p:cNvSpPr>
          <p:nvPr/>
        </p:nvSpPr>
        <p:spPr bwMode="auto">
          <a:xfrm>
            <a:off x="5124450" y="3967163"/>
            <a:ext cx="1531938" cy="369887"/>
          </a:xfrm>
          <a:prstGeom prst="rect">
            <a:avLst/>
          </a:prstGeom>
          <a:noFill/>
          <a:ln w="9525">
            <a:noFill/>
            <a:miter lim="800000"/>
            <a:headEnd/>
            <a:tailEnd/>
          </a:ln>
        </p:spPr>
        <p:txBody>
          <a:bodyPr>
            <a:spAutoFit/>
          </a:bodyPr>
          <a:lstStyle/>
          <a:p>
            <a:pPr algn="ctr" defTabSz="820738">
              <a:lnSpc>
                <a:spcPct val="40000"/>
              </a:lnSpc>
              <a:spcBef>
                <a:spcPct val="50000"/>
              </a:spcBef>
            </a:pPr>
            <a:r>
              <a:rPr lang="en-US" sz="1400">
                <a:solidFill>
                  <a:srgbClr val="000000"/>
                </a:solidFill>
                <a:latin typeface="Myriad Pro"/>
              </a:rPr>
              <a:t>Residential </a:t>
            </a:r>
          </a:p>
          <a:p>
            <a:pPr algn="ctr" defTabSz="820738">
              <a:lnSpc>
                <a:spcPct val="40000"/>
              </a:lnSpc>
              <a:spcBef>
                <a:spcPct val="50000"/>
              </a:spcBef>
            </a:pPr>
            <a:r>
              <a:rPr lang="en-US" sz="1400">
                <a:solidFill>
                  <a:srgbClr val="000000"/>
                </a:solidFill>
                <a:latin typeface="Myriad Pro"/>
              </a:rPr>
              <a:t>NAT</a:t>
            </a:r>
          </a:p>
        </p:txBody>
      </p:sp>
      <p:sp>
        <p:nvSpPr>
          <p:cNvPr id="325655" name="Line 41"/>
          <p:cNvSpPr>
            <a:spLocks noChangeShapeType="1"/>
          </p:cNvSpPr>
          <p:nvPr/>
        </p:nvSpPr>
        <p:spPr bwMode="auto">
          <a:xfrm>
            <a:off x="5408613" y="3592513"/>
            <a:ext cx="476250" cy="280987"/>
          </a:xfrm>
          <a:prstGeom prst="line">
            <a:avLst/>
          </a:prstGeom>
          <a:noFill/>
          <a:ln w="9525">
            <a:solidFill>
              <a:schemeClr val="tx1"/>
            </a:solidFill>
            <a:round/>
            <a:headEnd/>
            <a:tailEnd/>
          </a:ln>
        </p:spPr>
        <p:txBody>
          <a:bodyPr/>
          <a:lstStyle/>
          <a:p>
            <a:endParaRPr lang="en-US"/>
          </a:p>
        </p:txBody>
      </p:sp>
      <p:sp>
        <p:nvSpPr>
          <p:cNvPr id="325656" name="Line 42"/>
          <p:cNvSpPr>
            <a:spLocks noChangeShapeType="1"/>
          </p:cNvSpPr>
          <p:nvPr/>
        </p:nvSpPr>
        <p:spPr bwMode="auto">
          <a:xfrm>
            <a:off x="4645025" y="4338638"/>
            <a:ext cx="0" cy="236537"/>
          </a:xfrm>
          <a:prstGeom prst="line">
            <a:avLst/>
          </a:prstGeom>
          <a:noFill/>
          <a:ln w="9525">
            <a:solidFill>
              <a:schemeClr val="tx1"/>
            </a:solidFill>
            <a:round/>
            <a:headEnd/>
            <a:tailEnd/>
          </a:ln>
        </p:spPr>
        <p:txBody>
          <a:bodyPr/>
          <a:lstStyle/>
          <a:p>
            <a:endParaRPr lang="en-US"/>
          </a:p>
        </p:txBody>
      </p:sp>
      <p:sp>
        <p:nvSpPr>
          <p:cNvPr id="325657" name="Line 43"/>
          <p:cNvSpPr>
            <a:spLocks noChangeShapeType="1"/>
          </p:cNvSpPr>
          <p:nvPr/>
        </p:nvSpPr>
        <p:spPr bwMode="auto">
          <a:xfrm>
            <a:off x="5884863" y="4338638"/>
            <a:ext cx="0" cy="236537"/>
          </a:xfrm>
          <a:prstGeom prst="line">
            <a:avLst/>
          </a:prstGeom>
          <a:noFill/>
          <a:ln w="9525">
            <a:solidFill>
              <a:schemeClr val="tx1"/>
            </a:solidFill>
            <a:round/>
            <a:headEnd/>
            <a:tailEnd/>
          </a:ln>
        </p:spPr>
        <p:txBody>
          <a:bodyPr/>
          <a:lstStyle/>
          <a:p>
            <a:endParaRPr lang="en-US"/>
          </a:p>
        </p:txBody>
      </p:sp>
      <p:sp>
        <p:nvSpPr>
          <p:cNvPr id="325658" name="Line 44"/>
          <p:cNvSpPr>
            <a:spLocks noChangeShapeType="1"/>
          </p:cNvSpPr>
          <p:nvPr/>
        </p:nvSpPr>
        <p:spPr bwMode="auto">
          <a:xfrm flipH="1" flipV="1">
            <a:off x="4959350" y="5062538"/>
            <a:ext cx="4763" cy="376237"/>
          </a:xfrm>
          <a:prstGeom prst="line">
            <a:avLst/>
          </a:prstGeom>
          <a:noFill/>
          <a:ln w="9525">
            <a:solidFill>
              <a:schemeClr val="tx1"/>
            </a:solidFill>
            <a:round/>
            <a:headEnd/>
            <a:tailEnd/>
          </a:ln>
        </p:spPr>
        <p:txBody>
          <a:bodyPr/>
          <a:lstStyle/>
          <a:p>
            <a:endParaRPr lang="en-US"/>
          </a:p>
        </p:txBody>
      </p:sp>
      <p:sp>
        <p:nvSpPr>
          <p:cNvPr id="325659" name="Line 46"/>
          <p:cNvSpPr>
            <a:spLocks noChangeShapeType="1"/>
          </p:cNvSpPr>
          <p:nvPr/>
        </p:nvSpPr>
        <p:spPr bwMode="auto">
          <a:xfrm flipH="1" flipV="1">
            <a:off x="4297363" y="5062538"/>
            <a:ext cx="4762" cy="376237"/>
          </a:xfrm>
          <a:prstGeom prst="line">
            <a:avLst/>
          </a:prstGeom>
          <a:noFill/>
          <a:ln w="9525">
            <a:solidFill>
              <a:schemeClr val="tx1"/>
            </a:solidFill>
            <a:round/>
            <a:headEnd/>
            <a:tailEnd/>
          </a:ln>
        </p:spPr>
        <p:txBody>
          <a:bodyPr/>
          <a:lstStyle/>
          <a:p>
            <a:endParaRPr lang="en-US"/>
          </a:p>
        </p:txBody>
      </p:sp>
      <p:sp>
        <p:nvSpPr>
          <p:cNvPr id="325660" name="Line 47"/>
          <p:cNvSpPr>
            <a:spLocks noChangeShapeType="1"/>
          </p:cNvSpPr>
          <p:nvPr/>
        </p:nvSpPr>
        <p:spPr bwMode="auto">
          <a:xfrm flipH="1" flipV="1">
            <a:off x="5607050" y="5062538"/>
            <a:ext cx="4763" cy="376237"/>
          </a:xfrm>
          <a:prstGeom prst="line">
            <a:avLst/>
          </a:prstGeom>
          <a:noFill/>
          <a:ln w="9525">
            <a:solidFill>
              <a:schemeClr val="tx1"/>
            </a:solidFill>
            <a:round/>
            <a:headEnd/>
            <a:tailEnd/>
          </a:ln>
        </p:spPr>
        <p:txBody>
          <a:bodyPr/>
          <a:lstStyle/>
          <a:p>
            <a:endParaRPr lang="en-US"/>
          </a:p>
        </p:txBody>
      </p:sp>
      <p:sp>
        <p:nvSpPr>
          <p:cNvPr id="325661" name="Line 48"/>
          <p:cNvSpPr>
            <a:spLocks noChangeShapeType="1"/>
          </p:cNvSpPr>
          <p:nvPr/>
        </p:nvSpPr>
        <p:spPr bwMode="auto">
          <a:xfrm flipH="1" flipV="1">
            <a:off x="6189663" y="5062538"/>
            <a:ext cx="4762" cy="376237"/>
          </a:xfrm>
          <a:prstGeom prst="line">
            <a:avLst/>
          </a:prstGeom>
          <a:noFill/>
          <a:ln w="9525">
            <a:solidFill>
              <a:schemeClr val="tx1"/>
            </a:solidFill>
            <a:round/>
            <a:headEnd/>
            <a:tailEnd/>
          </a:ln>
        </p:spPr>
        <p:txBody>
          <a:bodyPr/>
          <a:lstStyle/>
          <a:p>
            <a:endParaRPr lang="en-US"/>
          </a:p>
        </p:txBody>
      </p:sp>
      <p:sp>
        <p:nvSpPr>
          <p:cNvPr id="325662" name="Line 49"/>
          <p:cNvSpPr>
            <a:spLocks noChangeShapeType="1"/>
          </p:cNvSpPr>
          <p:nvPr/>
        </p:nvSpPr>
        <p:spPr bwMode="auto">
          <a:xfrm>
            <a:off x="6965950" y="3695700"/>
            <a:ext cx="0" cy="1743075"/>
          </a:xfrm>
          <a:prstGeom prst="line">
            <a:avLst/>
          </a:prstGeom>
          <a:noFill/>
          <a:ln w="9525">
            <a:solidFill>
              <a:schemeClr val="tx1"/>
            </a:solidFill>
            <a:round/>
            <a:headEnd/>
            <a:tailEnd/>
          </a:ln>
        </p:spPr>
        <p:txBody>
          <a:bodyPr/>
          <a:lstStyle/>
          <a:p>
            <a:endParaRPr lang="en-US"/>
          </a:p>
        </p:txBody>
      </p:sp>
      <p:sp>
        <p:nvSpPr>
          <p:cNvPr id="325663" name="Line 50"/>
          <p:cNvSpPr>
            <a:spLocks noChangeShapeType="1"/>
          </p:cNvSpPr>
          <p:nvPr/>
        </p:nvSpPr>
        <p:spPr bwMode="auto">
          <a:xfrm>
            <a:off x="7651750" y="3700463"/>
            <a:ext cx="0" cy="1743075"/>
          </a:xfrm>
          <a:prstGeom prst="line">
            <a:avLst/>
          </a:prstGeom>
          <a:noFill/>
          <a:ln w="9525">
            <a:solidFill>
              <a:schemeClr val="tx1"/>
            </a:solidFill>
            <a:round/>
            <a:headEnd/>
            <a:tailEnd/>
          </a:ln>
        </p:spPr>
        <p:txBody>
          <a:bodyPr/>
          <a:lstStyle/>
          <a:p>
            <a:endParaRPr lang="en-US"/>
          </a:p>
        </p:txBody>
      </p:sp>
      <p:sp>
        <p:nvSpPr>
          <p:cNvPr id="325664" name="Text Box 51"/>
          <p:cNvSpPr txBox="1">
            <a:spLocks noChangeArrowheads="1"/>
          </p:cNvSpPr>
          <p:nvPr/>
        </p:nvSpPr>
        <p:spPr bwMode="auto">
          <a:xfrm>
            <a:off x="1143000" y="5969000"/>
            <a:ext cx="6845300" cy="33655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SIP UAs must connect to each other through all NATs</a:t>
            </a:r>
          </a:p>
        </p:txBody>
      </p:sp>
      <p:sp>
        <p:nvSpPr>
          <p:cNvPr id="325665" name="AutoShape 52"/>
          <p:cNvSpPr>
            <a:spLocks noChangeArrowheads="1"/>
          </p:cNvSpPr>
          <p:nvPr/>
        </p:nvSpPr>
        <p:spPr bwMode="auto">
          <a:xfrm>
            <a:off x="1708150" y="3160713"/>
            <a:ext cx="1836738" cy="431800"/>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pic>
        <p:nvPicPr>
          <p:cNvPr id="325666" name="Picture 53" descr="MCj04316320000[1]"/>
          <p:cNvPicPr>
            <a:picLocks noChangeAspect="1" noChangeArrowheads="1"/>
          </p:cNvPicPr>
          <p:nvPr/>
        </p:nvPicPr>
        <p:blipFill>
          <a:blip r:embed="rId4"/>
          <a:srcRect/>
          <a:stretch>
            <a:fillRect/>
          </a:stretch>
        </p:blipFill>
        <p:spPr bwMode="auto">
          <a:xfrm>
            <a:off x="1362075" y="5372100"/>
            <a:ext cx="485775" cy="444500"/>
          </a:xfrm>
          <a:prstGeom prst="rect">
            <a:avLst/>
          </a:prstGeom>
          <a:noFill/>
          <a:ln w="9525">
            <a:noFill/>
            <a:miter lim="800000"/>
            <a:headEnd/>
            <a:tailEnd/>
          </a:ln>
        </p:spPr>
      </p:pic>
      <p:grpSp>
        <p:nvGrpSpPr>
          <p:cNvPr id="325667" name="Group 55"/>
          <p:cNvGrpSpPr>
            <a:grpSpLocks/>
          </p:cNvGrpSpPr>
          <p:nvPr/>
        </p:nvGrpSpPr>
        <p:grpSpPr bwMode="auto">
          <a:xfrm>
            <a:off x="1890713" y="2538413"/>
            <a:ext cx="1531937" cy="395287"/>
            <a:chOff x="301" y="1561"/>
            <a:chExt cx="1010" cy="285"/>
          </a:xfrm>
        </p:grpSpPr>
        <p:sp>
          <p:nvSpPr>
            <p:cNvPr id="325719" name="Rectangle 56"/>
            <p:cNvSpPr>
              <a:spLocks noChangeArrowheads="1"/>
            </p:cNvSpPr>
            <p:nvPr/>
          </p:nvSpPr>
          <p:spPr bwMode="auto">
            <a:xfrm>
              <a:off x="301" y="1561"/>
              <a:ext cx="1010" cy="285"/>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720" name="Text Box 57"/>
            <p:cNvSpPr txBox="1">
              <a:spLocks noChangeArrowheads="1"/>
            </p:cNvSpPr>
            <p:nvPr/>
          </p:nvSpPr>
          <p:spPr bwMode="auto">
            <a:xfrm>
              <a:off x="301" y="1610"/>
              <a:ext cx="1010" cy="205"/>
            </a:xfrm>
            <a:prstGeom prst="rect">
              <a:avLst/>
            </a:prstGeom>
            <a:noFill/>
            <a:ln w="9525">
              <a:noFill/>
              <a:miter lim="800000"/>
              <a:headEnd/>
              <a:tailEnd/>
            </a:ln>
          </p:spPr>
          <p:txBody>
            <a:bodyPr>
              <a:spAutoFit/>
            </a:bodyPr>
            <a:lstStyle/>
            <a:p>
              <a:pPr algn="ctr" defTabSz="820738">
                <a:lnSpc>
                  <a:spcPct val="90000"/>
                </a:lnSpc>
                <a:spcBef>
                  <a:spcPct val="50000"/>
                </a:spcBef>
              </a:pPr>
              <a:r>
                <a:rPr lang="en-US" sz="1400">
                  <a:solidFill>
                    <a:srgbClr val="000000"/>
                  </a:solidFill>
                  <a:latin typeface="Myriad Pro"/>
                </a:rPr>
                <a:t>ISP NAT</a:t>
              </a:r>
            </a:p>
          </p:txBody>
        </p:sp>
      </p:grpSp>
      <p:grpSp>
        <p:nvGrpSpPr>
          <p:cNvPr id="325668" name="Group 58"/>
          <p:cNvGrpSpPr>
            <a:grpSpLocks/>
          </p:cNvGrpSpPr>
          <p:nvPr/>
        </p:nvGrpSpPr>
        <p:grpSpPr bwMode="auto">
          <a:xfrm>
            <a:off x="1216025" y="3873500"/>
            <a:ext cx="1531938" cy="465138"/>
            <a:chOff x="2786" y="2237"/>
            <a:chExt cx="1010" cy="336"/>
          </a:xfrm>
        </p:grpSpPr>
        <p:sp>
          <p:nvSpPr>
            <p:cNvPr id="325717" name="Rectangle 59"/>
            <p:cNvSpPr>
              <a:spLocks noChangeArrowheads="1"/>
            </p:cNvSpPr>
            <p:nvPr/>
          </p:nvSpPr>
          <p:spPr bwMode="auto">
            <a:xfrm>
              <a:off x="2928" y="2237"/>
              <a:ext cx="726" cy="336"/>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718" name="Text Box 60"/>
            <p:cNvSpPr txBox="1">
              <a:spLocks noChangeArrowheads="1"/>
            </p:cNvSpPr>
            <p:nvPr/>
          </p:nvSpPr>
          <p:spPr bwMode="auto">
            <a:xfrm>
              <a:off x="2786" y="2304"/>
              <a:ext cx="1010" cy="267"/>
            </a:xfrm>
            <a:prstGeom prst="rect">
              <a:avLst/>
            </a:prstGeom>
            <a:noFill/>
            <a:ln w="9525">
              <a:noFill/>
              <a:miter lim="800000"/>
              <a:headEnd/>
              <a:tailEnd/>
            </a:ln>
          </p:spPr>
          <p:txBody>
            <a:bodyPr>
              <a:spAutoFit/>
            </a:bodyPr>
            <a:lstStyle/>
            <a:p>
              <a:pPr algn="ctr" defTabSz="820738">
                <a:lnSpc>
                  <a:spcPct val="40000"/>
                </a:lnSpc>
                <a:spcBef>
                  <a:spcPct val="50000"/>
                </a:spcBef>
              </a:pPr>
              <a:r>
                <a:rPr lang="en-US" sz="1400">
                  <a:solidFill>
                    <a:srgbClr val="000000"/>
                  </a:solidFill>
                  <a:latin typeface="Myriad Pro"/>
                </a:rPr>
                <a:t>Residential </a:t>
              </a:r>
            </a:p>
            <a:p>
              <a:pPr algn="ctr" defTabSz="820738">
                <a:lnSpc>
                  <a:spcPct val="40000"/>
                </a:lnSpc>
                <a:spcBef>
                  <a:spcPct val="50000"/>
                </a:spcBef>
              </a:pPr>
              <a:r>
                <a:rPr lang="en-US" sz="1400">
                  <a:solidFill>
                    <a:srgbClr val="000000"/>
                  </a:solidFill>
                  <a:latin typeface="Myriad Pro"/>
                </a:rPr>
                <a:t>NAT</a:t>
              </a:r>
            </a:p>
          </p:txBody>
        </p:sp>
      </p:grpSp>
      <p:sp>
        <p:nvSpPr>
          <p:cNvPr id="325669" name="Text Box 61"/>
          <p:cNvSpPr txBox="1">
            <a:spLocks noChangeArrowheads="1"/>
          </p:cNvSpPr>
          <p:nvPr/>
        </p:nvSpPr>
        <p:spPr bwMode="auto">
          <a:xfrm>
            <a:off x="1930400" y="3235325"/>
            <a:ext cx="1355725" cy="312738"/>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ISP network</a:t>
            </a:r>
          </a:p>
        </p:txBody>
      </p:sp>
      <p:grpSp>
        <p:nvGrpSpPr>
          <p:cNvPr id="325670" name="Group 62"/>
          <p:cNvGrpSpPr>
            <a:grpSpLocks/>
          </p:cNvGrpSpPr>
          <p:nvPr/>
        </p:nvGrpSpPr>
        <p:grpSpPr bwMode="auto">
          <a:xfrm>
            <a:off x="1430338" y="4548188"/>
            <a:ext cx="1101725" cy="533400"/>
            <a:chOff x="118" y="3014"/>
            <a:chExt cx="726" cy="385"/>
          </a:xfrm>
        </p:grpSpPr>
        <p:sp>
          <p:nvSpPr>
            <p:cNvPr id="325715" name="AutoShape 63"/>
            <p:cNvSpPr>
              <a:spLocks noChangeArrowheads="1"/>
            </p:cNvSpPr>
            <p:nvPr/>
          </p:nvSpPr>
          <p:spPr bwMode="auto">
            <a:xfrm>
              <a:off x="118" y="3033"/>
              <a:ext cx="726" cy="352"/>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sp>
          <p:nvSpPr>
            <p:cNvPr id="325716" name="Text Box 64"/>
            <p:cNvSpPr txBox="1">
              <a:spLocks noChangeArrowheads="1"/>
            </p:cNvSpPr>
            <p:nvPr/>
          </p:nvSpPr>
          <p:spPr bwMode="auto">
            <a:xfrm>
              <a:off x="148" y="3014"/>
              <a:ext cx="644" cy="385"/>
            </a:xfrm>
            <a:prstGeom prst="rect">
              <a:avLst/>
            </a:prstGeom>
            <a:noFill/>
            <a:ln w="9525">
              <a:noFill/>
              <a:miter lim="800000"/>
              <a:headEnd/>
              <a:tailEnd/>
            </a:ln>
          </p:spPr>
          <p:txBody>
            <a:bodyPr anchor="ctr">
              <a:spAutoFit/>
            </a:bodyPr>
            <a:lstStyle/>
            <a:p>
              <a:pPr algn="ctr" defTabSz="820738">
                <a:lnSpc>
                  <a:spcPct val="90000"/>
                </a:lnSpc>
                <a:spcBef>
                  <a:spcPct val="50000"/>
                </a:spcBef>
              </a:pPr>
              <a:r>
                <a:rPr lang="en-US" sz="1600">
                  <a:solidFill>
                    <a:srgbClr val="000000"/>
                  </a:solidFill>
                  <a:latin typeface="Myriad Pro"/>
                </a:rPr>
                <a:t>Home network</a:t>
              </a:r>
            </a:p>
          </p:txBody>
        </p:sp>
      </p:grpSp>
      <p:grpSp>
        <p:nvGrpSpPr>
          <p:cNvPr id="325671" name="Group 65"/>
          <p:cNvGrpSpPr>
            <a:grpSpLocks/>
          </p:cNvGrpSpPr>
          <p:nvPr/>
        </p:nvGrpSpPr>
        <p:grpSpPr bwMode="auto">
          <a:xfrm>
            <a:off x="2705100" y="4548188"/>
            <a:ext cx="1100138" cy="533400"/>
            <a:chOff x="118" y="3014"/>
            <a:chExt cx="726" cy="385"/>
          </a:xfrm>
        </p:grpSpPr>
        <p:sp>
          <p:nvSpPr>
            <p:cNvPr id="325713" name="AutoShape 66"/>
            <p:cNvSpPr>
              <a:spLocks noChangeArrowheads="1"/>
            </p:cNvSpPr>
            <p:nvPr/>
          </p:nvSpPr>
          <p:spPr bwMode="auto">
            <a:xfrm>
              <a:off x="118" y="3033"/>
              <a:ext cx="726" cy="352"/>
            </a:xfrm>
            <a:prstGeom prst="roundRect">
              <a:avLst>
                <a:gd name="adj" fmla="val 16667"/>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sp>
          <p:nvSpPr>
            <p:cNvPr id="325714" name="Text Box 67"/>
            <p:cNvSpPr txBox="1">
              <a:spLocks noChangeArrowheads="1"/>
            </p:cNvSpPr>
            <p:nvPr/>
          </p:nvSpPr>
          <p:spPr bwMode="auto">
            <a:xfrm>
              <a:off x="148" y="3014"/>
              <a:ext cx="644" cy="385"/>
            </a:xfrm>
            <a:prstGeom prst="rect">
              <a:avLst/>
            </a:prstGeom>
            <a:noFill/>
            <a:ln w="9525">
              <a:noFill/>
              <a:miter lim="800000"/>
              <a:headEnd/>
              <a:tailEnd/>
            </a:ln>
          </p:spPr>
          <p:txBody>
            <a:bodyPr anchor="ctr">
              <a:spAutoFit/>
            </a:bodyPr>
            <a:lstStyle/>
            <a:p>
              <a:pPr algn="ctr" defTabSz="820738">
                <a:lnSpc>
                  <a:spcPct val="90000"/>
                </a:lnSpc>
                <a:spcBef>
                  <a:spcPct val="50000"/>
                </a:spcBef>
              </a:pPr>
              <a:r>
                <a:rPr lang="en-US" sz="1600">
                  <a:solidFill>
                    <a:srgbClr val="000000"/>
                  </a:solidFill>
                  <a:latin typeface="Myriad Pro"/>
                </a:rPr>
                <a:t>Home network</a:t>
              </a:r>
            </a:p>
          </p:txBody>
        </p:sp>
      </p:grpSp>
      <p:sp>
        <p:nvSpPr>
          <p:cNvPr id="325672" name="Line 69"/>
          <p:cNvSpPr>
            <a:spLocks noChangeShapeType="1"/>
          </p:cNvSpPr>
          <p:nvPr/>
        </p:nvSpPr>
        <p:spPr bwMode="auto">
          <a:xfrm flipV="1">
            <a:off x="2647950" y="2022475"/>
            <a:ext cx="288925" cy="515938"/>
          </a:xfrm>
          <a:prstGeom prst="line">
            <a:avLst/>
          </a:prstGeom>
          <a:noFill/>
          <a:ln w="9525">
            <a:solidFill>
              <a:schemeClr val="tx1"/>
            </a:solidFill>
            <a:round/>
            <a:headEnd/>
            <a:tailEnd/>
          </a:ln>
        </p:spPr>
        <p:txBody>
          <a:bodyPr/>
          <a:lstStyle/>
          <a:p>
            <a:endParaRPr lang="en-US"/>
          </a:p>
        </p:txBody>
      </p:sp>
      <p:sp>
        <p:nvSpPr>
          <p:cNvPr id="325673" name="Line 70"/>
          <p:cNvSpPr>
            <a:spLocks noChangeShapeType="1"/>
          </p:cNvSpPr>
          <p:nvPr/>
        </p:nvSpPr>
        <p:spPr bwMode="auto">
          <a:xfrm>
            <a:off x="2647950" y="2935288"/>
            <a:ext cx="0" cy="225425"/>
          </a:xfrm>
          <a:prstGeom prst="line">
            <a:avLst/>
          </a:prstGeom>
          <a:noFill/>
          <a:ln w="9525">
            <a:solidFill>
              <a:schemeClr val="tx1"/>
            </a:solidFill>
            <a:round/>
            <a:headEnd/>
            <a:tailEnd/>
          </a:ln>
        </p:spPr>
        <p:txBody>
          <a:bodyPr/>
          <a:lstStyle/>
          <a:p>
            <a:endParaRPr lang="en-US"/>
          </a:p>
        </p:txBody>
      </p:sp>
      <p:sp>
        <p:nvSpPr>
          <p:cNvPr id="325674" name="Line 71"/>
          <p:cNvSpPr>
            <a:spLocks noChangeShapeType="1"/>
          </p:cNvSpPr>
          <p:nvPr/>
        </p:nvSpPr>
        <p:spPr bwMode="auto">
          <a:xfrm flipH="1">
            <a:off x="2001838" y="3592513"/>
            <a:ext cx="450850" cy="280987"/>
          </a:xfrm>
          <a:prstGeom prst="line">
            <a:avLst/>
          </a:prstGeom>
          <a:noFill/>
          <a:ln w="9525">
            <a:solidFill>
              <a:schemeClr val="tx1"/>
            </a:solidFill>
            <a:round/>
            <a:headEnd/>
            <a:tailEnd/>
          </a:ln>
        </p:spPr>
        <p:txBody>
          <a:bodyPr/>
          <a:lstStyle/>
          <a:p>
            <a:endParaRPr lang="en-US"/>
          </a:p>
        </p:txBody>
      </p:sp>
      <p:sp>
        <p:nvSpPr>
          <p:cNvPr id="325675" name="Rectangle 72"/>
          <p:cNvSpPr>
            <a:spLocks noChangeArrowheads="1"/>
          </p:cNvSpPr>
          <p:nvPr/>
        </p:nvSpPr>
        <p:spPr bwMode="auto">
          <a:xfrm>
            <a:off x="2695575" y="3873500"/>
            <a:ext cx="1101725" cy="465138"/>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676" name="Text Box 73"/>
          <p:cNvSpPr txBox="1">
            <a:spLocks noChangeArrowheads="1"/>
          </p:cNvSpPr>
          <p:nvPr/>
        </p:nvSpPr>
        <p:spPr bwMode="auto">
          <a:xfrm>
            <a:off x="2479675" y="3967163"/>
            <a:ext cx="1531938" cy="369887"/>
          </a:xfrm>
          <a:prstGeom prst="rect">
            <a:avLst/>
          </a:prstGeom>
          <a:noFill/>
          <a:ln w="9525">
            <a:noFill/>
            <a:miter lim="800000"/>
            <a:headEnd/>
            <a:tailEnd/>
          </a:ln>
        </p:spPr>
        <p:txBody>
          <a:bodyPr>
            <a:spAutoFit/>
          </a:bodyPr>
          <a:lstStyle/>
          <a:p>
            <a:pPr algn="ctr" defTabSz="820738">
              <a:lnSpc>
                <a:spcPct val="40000"/>
              </a:lnSpc>
              <a:spcBef>
                <a:spcPct val="50000"/>
              </a:spcBef>
            </a:pPr>
            <a:r>
              <a:rPr lang="en-US" sz="1400">
                <a:solidFill>
                  <a:srgbClr val="000000"/>
                </a:solidFill>
                <a:latin typeface="Myriad Pro"/>
              </a:rPr>
              <a:t>Residential </a:t>
            </a:r>
          </a:p>
          <a:p>
            <a:pPr algn="ctr" defTabSz="820738">
              <a:lnSpc>
                <a:spcPct val="40000"/>
              </a:lnSpc>
              <a:spcBef>
                <a:spcPct val="50000"/>
              </a:spcBef>
            </a:pPr>
            <a:r>
              <a:rPr lang="en-US" sz="1400">
                <a:solidFill>
                  <a:srgbClr val="000000"/>
                </a:solidFill>
                <a:latin typeface="Myriad Pro"/>
              </a:rPr>
              <a:t>NAT</a:t>
            </a:r>
          </a:p>
        </p:txBody>
      </p:sp>
      <p:sp>
        <p:nvSpPr>
          <p:cNvPr id="325677" name="Line 74"/>
          <p:cNvSpPr>
            <a:spLocks noChangeShapeType="1"/>
          </p:cNvSpPr>
          <p:nvPr/>
        </p:nvSpPr>
        <p:spPr bwMode="auto">
          <a:xfrm>
            <a:off x="2763838" y="3592513"/>
            <a:ext cx="476250" cy="280987"/>
          </a:xfrm>
          <a:prstGeom prst="line">
            <a:avLst/>
          </a:prstGeom>
          <a:noFill/>
          <a:ln w="9525">
            <a:solidFill>
              <a:schemeClr val="tx1"/>
            </a:solidFill>
            <a:round/>
            <a:headEnd/>
            <a:tailEnd/>
          </a:ln>
        </p:spPr>
        <p:txBody>
          <a:bodyPr/>
          <a:lstStyle/>
          <a:p>
            <a:endParaRPr lang="en-US"/>
          </a:p>
        </p:txBody>
      </p:sp>
      <p:sp>
        <p:nvSpPr>
          <p:cNvPr id="325678" name="Line 75"/>
          <p:cNvSpPr>
            <a:spLocks noChangeShapeType="1"/>
          </p:cNvSpPr>
          <p:nvPr/>
        </p:nvSpPr>
        <p:spPr bwMode="auto">
          <a:xfrm>
            <a:off x="2001838" y="4338638"/>
            <a:ext cx="0" cy="236537"/>
          </a:xfrm>
          <a:prstGeom prst="line">
            <a:avLst/>
          </a:prstGeom>
          <a:noFill/>
          <a:ln w="9525">
            <a:solidFill>
              <a:schemeClr val="tx1"/>
            </a:solidFill>
            <a:round/>
            <a:headEnd/>
            <a:tailEnd/>
          </a:ln>
        </p:spPr>
        <p:txBody>
          <a:bodyPr/>
          <a:lstStyle/>
          <a:p>
            <a:endParaRPr lang="en-US"/>
          </a:p>
        </p:txBody>
      </p:sp>
      <p:sp>
        <p:nvSpPr>
          <p:cNvPr id="325679" name="Line 76"/>
          <p:cNvSpPr>
            <a:spLocks noChangeShapeType="1"/>
          </p:cNvSpPr>
          <p:nvPr/>
        </p:nvSpPr>
        <p:spPr bwMode="auto">
          <a:xfrm>
            <a:off x="3240088" y="4338638"/>
            <a:ext cx="0" cy="236537"/>
          </a:xfrm>
          <a:prstGeom prst="line">
            <a:avLst/>
          </a:prstGeom>
          <a:noFill/>
          <a:ln w="9525">
            <a:solidFill>
              <a:schemeClr val="tx1"/>
            </a:solidFill>
            <a:round/>
            <a:headEnd/>
            <a:tailEnd/>
          </a:ln>
        </p:spPr>
        <p:txBody>
          <a:bodyPr/>
          <a:lstStyle/>
          <a:p>
            <a:endParaRPr lang="en-US"/>
          </a:p>
        </p:txBody>
      </p:sp>
      <p:sp>
        <p:nvSpPr>
          <p:cNvPr id="325680" name="Line 77"/>
          <p:cNvSpPr>
            <a:spLocks noChangeShapeType="1"/>
          </p:cNvSpPr>
          <p:nvPr/>
        </p:nvSpPr>
        <p:spPr bwMode="auto">
          <a:xfrm flipH="1" flipV="1">
            <a:off x="2303463" y="5062538"/>
            <a:ext cx="4762" cy="376237"/>
          </a:xfrm>
          <a:prstGeom prst="line">
            <a:avLst/>
          </a:prstGeom>
          <a:noFill/>
          <a:ln w="9525">
            <a:solidFill>
              <a:schemeClr val="tx1"/>
            </a:solidFill>
            <a:round/>
            <a:headEnd/>
            <a:tailEnd/>
          </a:ln>
        </p:spPr>
        <p:txBody>
          <a:bodyPr/>
          <a:lstStyle/>
          <a:p>
            <a:endParaRPr lang="en-US"/>
          </a:p>
        </p:txBody>
      </p:sp>
      <p:sp>
        <p:nvSpPr>
          <p:cNvPr id="325681" name="Line 79"/>
          <p:cNvSpPr>
            <a:spLocks noChangeShapeType="1"/>
          </p:cNvSpPr>
          <p:nvPr/>
        </p:nvSpPr>
        <p:spPr bwMode="auto">
          <a:xfrm flipH="1" flipV="1">
            <a:off x="1652588" y="5062538"/>
            <a:ext cx="4762" cy="376237"/>
          </a:xfrm>
          <a:prstGeom prst="line">
            <a:avLst/>
          </a:prstGeom>
          <a:noFill/>
          <a:ln w="9525">
            <a:solidFill>
              <a:schemeClr val="tx1"/>
            </a:solidFill>
            <a:round/>
            <a:headEnd/>
            <a:tailEnd/>
          </a:ln>
        </p:spPr>
        <p:txBody>
          <a:bodyPr/>
          <a:lstStyle/>
          <a:p>
            <a:endParaRPr lang="en-US"/>
          </a:p>
        </p:txBody>
      </p:sp>
      <p:sp>
        <p:nvSpPr>
          <p:cNvPr id="325682" name="Line 80"/>
          <p:cNvSpPr>
            <a:spLocks noChangeShapeType="1"/>
          </p:cNvSpPr>
          <p:nvPr/>
        </p:nvSpPr>
        <p:spPr bwMode="auto">
          <a:xfrm flipH="1" flipV="1">
            <a:off x="2962275" y="5062538"/>
            <a:ext cx="4763" cy="376237"/>
          </a:xfrm>
          <a:prstGeom prst="line">
            <a:avLst/>
          </a:prstGeom>
          <a:noFill/>
          <a:ln w="9525">
            <a:solidFill>
              <a:schemeClr val="tx1"/>
            </a:solidFill>
            <a:round/>
            <a:headEnd/>
            <a:tailEnd/>
          </a:ln>
        </p:spPr>
        <p:txBody>
          <a:bodyPr/>
          <a:lstStyle/>
          <a:p>
            <a:endParaRPr lang="en-US"/>
          </a:p>
        </p:txBody>
      </p:sp>
      <p:sp>
        <p:nvSpPr>
          <p:cNvPr id="325683" name="Line 81"/>
          <p:cNvSpPr>
            <a:spLocks noChangeShapeType="1"/>
          </p:cNvSpPr>
          <p:nvPr/>
        </p:nvSpPr>
        <p:spPr bwMode="auto">
          <a:xfrm flipH="1" flipV="1">
            <a:off x="3544888" y="5062538"/>
            <a:ext cx="4762" cy="376237"/>
          </a:xfrm>
          <a:prstGeom prst="line">
            <a:avLst/>
          </a:prstGeom>
          <a:noFill/>
          <a:ln w="9525">
            <a:solidFill>
              <a:schemeClr val="tx1"/>
            </a:solidFill>
            <a:round/>
            <a:headEnd/>
            <a:tailEnd/>
          </a:ln>
        </p:spPr>
        <p:txBody>
          <a:bodyPr/>
          <a:lstStyle/>
          <a:p>
            <a:endParaRPr lang="en-US"/>
          </a:p>
        </p:txBody>
      </p:sp>
      <p:sp>
        <p:nvSpPr>
          <p:cNvPr id="325684" name="Line 82"/>
          <p:cNvSpPr>
            <a:spLocks noChangeShapeType="1"/>
          </p:cNvSpPr>
          <p:nvPr/>
        </p:nvSpPr>
        <p:spPr bwMode="auto">
          <a:xfrm flipH="1" flipV="1">
            <a:off x="6548438" y="2022475"/>
            <a:ext cx="485775" cy="515938"/>
          </a:xfrm>
          <a:prstGeom prst="line">
            <a:avLst/>
          </a:prstGeom>
          <a:noFill/>
          <a:ln w="9525">
            <a:solidFill>
              <a:schemeClr val="tx1"/>
            </a:solidFill>
            <a:round/>
            <a:headEnd/>
            <a:tailEnd/>
          </a:ln>
        </p:spPr>
        <p:txBody>
          <a:bodyPr/>
          <a:lstStyle/>
          <a:p>
            <a:endParaRPr lang="en-US"/>
          </a:p>
        </p:txBody>
      </p:sp>
      <p:sp>
        <p:nvSpPr>
          <p:cNvPr id="325685" name="Line 85"/>
          <p:cNvSpPr>
            <a:spLocks noChangeShapeType="1"/>
          </p:cNvSpPr>
          <p:nvPr/>
        </p:nvSpPr>
        <p:spPr bwMode="auto">
          <a:xfrm flipV="1">
            <a:off x="5522913" y="2022475"/>
            <a:ext cx="0" cy="515938"/>
          </a:xfrm>
          <a:prstGeom prst="line">
            <a:avLst/>
          </a:prstGeom>
          <a:noFill/>
          <a:ln w="9525">
            <a:solidFill>
              <a:schemeClr val="tx1"/>
            </a:solidFill>
            <a:round/>
            <a:headEnd/>
            <a:tailEnd/>
          </a:ln>
        </p:spPr>
        <p:txBody>
          <a:bodyPr/>
          <a:lstStyle/>
          <a:p>
            <a:endParaRPr lang="en-US"/>
          </a:p>
        </p:txBody>
      </p:sp>
      <p:grpSp>
        <p:nvGrpSpPr>
          <p:cNvPr id="85" name="Group 87"/>
          <p:cNvGrpSpPr>
            <a:grpSpLocks/>
          </p:cNvGrpSpPr>
          <p:nvPr/>
        </p:nvGrpSpPr>
        <p:grpSpPr bwMode="auto">
          <a:xfrm>
            <a:off x="7042150" y="2881313"/>
            <a:ext cx="522288" cy="2533650"/>
            <a:chOff x="4781" y="1629"/>
            <a:chExt cx="329" cy="1433"/>
          </a:xfrm>
        </p:grpSpPr>
        <p:grpSp>
          <p:nvGrpSpPr>
            <p:cNvPr id="325709" name="Group 88"/>
            <p:cNvGrpSpPr>
              <a:grpSpLocks/>
            </p:cNvGrpSpPr>
            <p:nvPr/>
          </p:nvGrpSpPr>
          <p:grpSpPr bwMode="auto">
            <a:xfrm>
              <a:off x="4781" y="1629"/>
              <a:ext cx="330" cy="1433"/>
              <a:chOff x="176" y="1934"/>
              <a:chExt cx="780" cy="380"/>
            </a:xfrm>
          </p:grpSpPr>
          <p:sp>
            <p:nvSpPr>
              <p:cNvPr id="325711" name="Arc 89"/>
              <p:cNvSpPr>
                <a:spLocks/>
              </p:cNvSpPr>
              <p:nvPr/>
            </p:nvSpPr>
            <p:spPr bwMode="auto">
              <a:xfrm flipH="1">
                <a:off x="176" y="1934"/>
                <a:ext cx="390" cy="38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9" y="-1"/>
                    </a:moveTo>
                    <a:cubicBezTo>
                      <a:pt x="12049" y="109"/>
                      <a:pt x="21599" y="9746"/>
                      <a:pt x="21599" y="21598"/>
                    </a:cubicBezTo>
                  </a:path>
                  <a:path w="21600" h="21599" stroke="0" extrusionOk="0">
                    <a:moveTo>
                      <a:pt x="199" y="-1"/>
                    </a:moveTo>
                    <a:cubicBezTo>
                      <a:pt x="12049" y="109"/>
                      <a:pt x="21599" y="9746"/>
                      <a:pt x="21599" y="21598"/>
                    </a:cubicBezTo>
                    <a:lnTo>
                      <a:pt x="0" y="21599"/>
                    </a:lnTo>
                    <a:close/>
                  </a:path>
                </a:pathLst>
              </a:custGeom>
              <a:noFill/>
              <a:ln w="28575">
                <a:solidFill>
                  <a:srgbClr val="CC0000"/>
                </a:solidFill>
                <a:round/>
                <a:headEnd/>
                <a:tailEnd type="triangle" w="med" len="med"/>
              </a:ln>
            </p:spPr>
            <p:txBody>
              <a:bodyPr wrap="none" anchor="ctr"/>
              <a:lstStyle/>
              <a:p>
                <a:endParaRPr lang="en-US"/>
              </a:p>
            </p:txBody>
          </p:sp>
          <p:sp>
            <p:nvSpPr>
              <p:cNvPr id="325712" name="Arc 90"/>
              <p:cNvSpPr>
                <a:spLocks/>
              </p:cNvSpPr>
              <p:nvPr/>
            </p:nvSpPr>
            <p:spPr bwMode="auto">
              <a:xfrm>
                <a:off x="566" y="1934"/>
                <a:ext cx="390" cy="38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9" y="-1"/>
                    </a:moveTo>
                    <a:cubicBezTo>
                      <a:pt x="12049" y="109"/>
                      <a:pt x="21599" y="9746"/>
                      <a:pt x="21599" y="21598"/>
                    </a:cubicBezTo>
                  </a:path>
                  <a:path w="21600" h="21599" stroke="0" extrusionOk="0">
                    <a:moveTo>
                      <a:pt x="199" y="-1"/>
                    </a:moveTo>
                    <a:cubicBezTo>
                      <a:pt x="12049" y="109"/>
                      <a:pt x="21599" y="9746"/>
                      <a:pt x="21599" y="21598"/>
                    </a:cubicBezTo>
                    <a:lnTo>
                      <a:pt x="0" y="21599"/>
                    </a:lnTo>
                    <a:close/>
                  </a:path>
                </a:pathLst>
              </a:custGeom>
              <a:noFill/>
              <a:ln w="28575">
                <a:solidFill>
                  <a:srgbClr val="CC0000"/>
                </a:solidFill>
                <a:round/>
                <a:headEnd/>
                <a:tailEnd type="triangle" w="med" len="med"/>
              </a:ln>
            </p:spPr>
            <p:txBody>
              <a:bodyPr wrap="none" anchor="ctr"/>
              <a:lstStyle/>
              <a:p>
                <a:endParaRPr lang="en-US"/>
              </a:p>
            </p:txBody>
          </p:sp>
        </p:grpSp>
        <p:sp>
          <p:nvSpPr>
            <p:cNvPr id="325710" name="Text Box 91"/>
            <p:cNvSpPr txBox="1">
              <a:spLocks noChangeArrowheads="1"/>
            </p:cNvSpPr>
            <p:nvPr/>
          </p:nvSpPr>
          <p:spPr bwMode="auto">
            <a:xfrm rot="-5400000">
              <a:off x="4653" y="2430"/>
              <a:ext cx="575"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CC0000"/>
                  </a:solidFill>
                  <a:latin typeface="Myriad Pro"/>
                </a:rPr>
                <a:t>hairpin</a:t>
              </a:r>
            </a:p>
          </p:txBody>
        </p:sp>
      </p:grpSp>
      <p:grpSp>
        <p:nvGrpSpPr>
          <p:cNvPr id="90" name="Group 92"/>
          <p:cNvGrpSpPr>
            <a:grpSpLocks/>
          </p:cNvGrpSpPr>
          <p:nvPr/>
        </p:nvGrpSpPr>
        <p:grpSpPr bwMode="auto">
          <a:xfrm>
            <a:off x="1793875" y="1922463"/>
            <a:ext cx="4305300" cy="3492500"/>
            <a:chOff x="1199" y="1025"/>
            <a:chExt cx="2712" cy="2200"/>
          </a:xfrm>
        </p:grpSpPr>
        <p:grpSp>
          <p:nvGrpSpPr>
            <p:cNvPr id="325705" name="Group 93"/>
            <p:cNvGrpSpPr>
              <a:grpSpLocks/>
            </p:cNvGrpSpPr>
            <p:nvPr/>
          </p:nvGrpSpPr>
          <p:grpSpPr bwMode="auto">
            <a:xfrm>
              <a:off x="1199" y="1025"/>
              <a:ext cx="2712" cy="2200"/>
              <a:chOff x="1463" y="1025"/>
              <a:chExt cx="2712" cy="2200"/>
            </a:xfrm>
          </p:grpSpPr>
          <p:sp>
            <p:nvSpPr>
              <p:cNvPr id="325707" name="Arc 94"/>
              <p:cNvSpPr>
                <a:spLocks/>
              </p:cNvSpPr>
              <p:nvPr/>
            </p:nvSpPr>
            <p:spPr bwMode="auto">
              <a:xfrm flipH="1">
                <a:off x="1463" y="1025"/>
                <a:ext cx="1368" cy="2200"/>
              </a:xfrm>
              <a:custGeom>
                <a:avLst/>
                <a:gdLst>
                  <a:gd name="T0" fmla="*/ 0 w 21600"/>
                  <a:gd name="T1" fmla="*/ 0 h 21599"/>
                  <a:gd name="T2" fmla="*/ 6 w 21600"/>
                  <a:gd name="T3" fmla="*/ 23 h 21599"/>
                  <a:gd name="T4" fmla="*/ 0 w 21600"/>
                  <a:gd name="T5" fmla="*/ 23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9" y="-1"/>
                    </a:moveTo>
                    <a:cubicBezTo>
                      <a:pt x="12049" y="109"/>
                      <a:pt x="21599" y="9746"/>
                      <a:pt x="21599" y="21598"/>
                    </a:cubicBezTo>
                  </a:path>
                  <a:path w="21600" h="21599" stroke="0" extrusionOk="0">
                    <a:moveTo>
                      <a:pt x="199" y="-1"/>
                    </a:moveTo>
                    <a:cubicBezTo>
                      <a:pt x="12049" y="109"/>
                      <a:pt x="21599" y="9746"/>
                      <a:pt x="21599" y="21598"/>
                    </a:cubicBezTo>
                    <a:lnTo>
                      <a:pt x="0" y="21599"/>
                    </a:lnTo>
                    <a:close/>
                  </a:path>
                </a:pathLst>
              </a:custGeom>
              <a:noFill/>
              <a:ln w="28575">
                <a:solidFill>
                  <a:srgbClr val="CC0000"/>
                </a:solidFill>
                <a:round/>
                <a:headEnd/>
                <a:tailEnd type="triangle" w="med" len="med"/>
              </a:ln>
            </p:spPr>
            <p:txBody>
              <a:bodyPr wrap="none" anchor="ctr"/>
              <a:lstStyle/>
              <a:p>
                <a:endParaRPr lang="en-US"/>
              </a:p>
            </p:txBody>
          </p:sp>
          <p:sp>
            <p:nvSpPr>
              <p:cNvPr id="325708" name="Arc 95"/>
              <p:cNvSpPr>
                <a:spLocks/>
              </p:cNvSpPr>
              <p:nvPr/>
            </p:nvSpPr>
            <p:spPr bwMode="auto">
              <a:xfrm>
                <a:off x="2807" y="1025"/>
                <a:ext cx="1368" cy="2200"/>
              </a:xfrm>
              <a:custGeom>
                <a:avLst/>
                <a:gdLst>
                  <a:gd name="T0" fmla="*/ 0 w 21600"/>
                  <a:gd name="T1" fmla="*/ 0 h 21599"/>
                  <a:gd name="T2" fmla="*/ 6 w 21600"/>
                  <a:gd name="T3" fmla="*/ 23 h 21599"/>
                  <a:gd name="T4" fmla="*/ 0 w 21600"/>
                  <a:gd name="T5" fmla="*/ 23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99" y="-1"/>
                    </a:moveTo>
                    <a:cubicBezTo>
                      <a:pt x="12049" y="109"/>
                      <a:pt x="21599" y="9746"/>
                      <a:pt x="21599" y="21598"/>
                    </a:cubicBezTo>
                  </a:path>
                  <a:path w="21600" h="21599" stroke="0" extrusionOk="0">
                    <a:moveTo>
                      <a:pt x="199" y="-1"/>
                    </a:moveTo>
                    <a:cubicBezTo>
                      <a:pt x="12049" y="109"/>
                      <a:pt x="21599" y="9746"/>
                      <a:pt x="21599" y="21598"/>
                    </a:cubicBezTo>
                    <a:lnTo>
                      <a:pt x="0" y="21599"/>
                    </a:lnTo>
                    <a:close/>
                  </a:path>
                </a:pathLst>
              </a:custGeom>
              <a:noFill/>
              <a:ln w="28575">
                <a:solidFill>
                  <a:srgbClr val="CC0000"/>
                </a:solidFill>
                <a:round/>
                <a:headEnd/>
                <a:tailEnd type="triangle" w="med" len="med"/>
              </a:ln>
            </p:spPr>
            <p:txBody>
              <a:bodyPr wrap="none" anchor="ctr"/>
              <a:lstStyle/>
              <a:p>
                <a:endParaRPr lang="en-US"/>
              </a:p>
            </p:txBody>
          </p:sp>
        </p:grpSp>
        <p:sp>
          <p:nvSpPr>
            <p:cNvPr id="325706" name="Text Box 96"/>
            <p:cNvSpPr txBox="1">
              <a:spLocks noChangeArrowheads="1"/>
            </p:cNvSpPr>
            <p:nvPr/>
          </p:nvSpPr>
          <p:spPr bwMode="auto">
            <a:xfrm>
              <a:off x="2040" y="1129"/>
              <a:ext cx="1019"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FF3300"/>
                  </a:solidFill>
                  <a:latin typeface="Myriad Pro"/>
                </a:rPr>
                <a:t>interdomain</a:t>
              </a:r>
            </a:p>
          </p:txBody>
        </p:sp>
      </p:grpSp>
      <p:grpSp>
        <p:nvGrpSpPr>
          <p:cNvPr id="325688" name="Group 97"/>
          <p:cNvGrpSpPr>
            <a:grpSpLocks/>
          </p:cNvGrpSpPr>
          <p:nvPr/>
        </p:nvGrpSpPr>
        <p:grpSpPr bwMode="auto">
          <a:xfrm>
            <a:off x="6611938" y="2538413"/>
            <a:ext cx="641350" cy="395287"/>
            <a:chOff x="1744" y="1561"/>
            <a:chExt cx="1010" cy="285"/>
          </a:xfrm>
        </p:grpSpPr>
        <p:sp>
          <p:nvSpPr>
            <p:cNvPr id="325703" name="Rectangle 98"/>
            <p:cNvSpPr>
              <a:spLocks noChangeArrowheads="1"/>
            </p:cNvSpPr>
            <p:nvPr/>
          </p:nvSpPr>
          <p:spPr bwMode="auto">
            <a:xfrm>
              <a:off x="1744" y="1561"/>
              <a:ext cx="1010" cy="285"/>
            </a:xfrm>
            <a:prstGeom prst="rect">
              <a:avLst/>
            </a:prstGeom>
            <a:solidFill>
              <a:schemeClr val="bg1"/>
            </a:solidFill>
            <a:ln w="28575">
              <a:solidFill>
                <a:srgbClr val="CC0000"/>
              </a:solidFill>
              <a:miter lim="800000"/>
              <a:headEnd/>
              <a:tailEnd/>
            </a:ln>
          </p:spPr>
          <p:txBody>
            <a:bodyPr wrap="none" anchor="ctr"/>
            <a:lstStyle/>
            <a:p>
              <a:endParaRPr lang="en-US" sz="1800">
                <a:latin typeface="Calibri" pitchFamily="34" charset="0"/>
              </a:endParaRPr>
            </a:p>
          </p:txBody>
        </p:sp>
        <p:sp>
          <p:nvSpPr>
            <p:cNvPr id="325704" name="Text Box 99"/>
            <p:cNvSpPr txBox="1">
              <a:spLocks noChangeArrowheads="1"/>
            </p:cNvSpPr>
            <p:nvPr/>
          </p:nvSpPr>
          <p:spPr bwMode="auto">
            <a:xfrm>
              <a:off x="1744" y="1603"/>
              <a:ext cx="1010" cy="205"/>
            </a:xfrm>
            <a:prstGeom prst="rect">
              <a:avLst/>
            </a:prstGeom>
            <a:noFill/>
            <a:ln w="9525">
              <a:noFill/>
              <a:miter lim="800000"/>
              <a:headEnd/>
              <a:tailEnd/>
            </a:ln>
          </p:spPr>
          <p:txBody>
            <a:bodyPr>
              <a:spAutoFit/>
            </a:bodyPr>
            <a:lstStyle/>
            <a:p>
              <a:pPr algn="ctr" defTabSz="820738">
                <a:lnSpc>
                  <a:spcPct val="90000"/>
                </a:lnSpc>
                <a:spcBef>
                  <a:spcPct val="50000"/>
                </a:spcBef>
              </a:pPr>
              <a:r>
                <a:rPr lang="en-US" sz="1400">
                  <a:solidFill>
                    <a:srgbClr val="000000"/>
                  </a:solidFill>
                  <a:latin typeface="Myriad Pro"/>
                </a:rPr>
                <a:t>NAT</a:t>
              </a:r>
            </a:p>
          </p:txBody>
        </p:sp>
      </p:grpSp>
      <p:sp>
        <p:nvSpPr>
          <p:cNvPr id="325689" name="Line 100"/>
          <p:cNvSpPr>
            <a:spLocks noChangeShapeType="1"/>
          </p:cNvSpPr>
          <p:nvPr/>
        </p:nvSpPr>
        <p:spPr bwMode="auto">
          <a:xfrm flipV="1">
            <a:off x="7770813" y="2935288"/>
            <a:ext cx="0" cy="225425"/>
          </a:xfrm>
          <a:prstGeom prst="line">
            <a:avLst/>
          </a:prstGeom>
          <a:noFill/>
          <a:ln w="9525">
            <a:solidFill>
              <a:schemeClr val="tx1"/>
            </a:solidFill>
            <a:round/>
            <a:headEnd/>
            <a:tailEnd/>
          </a:ln>
        </p:spPr>
        <p:txBody>
          <a:bodyPr/>
          <a:lstStyle/>
          <a:p>
            <a:endParaRPr lang="en-US"/>
          </a:p>
        </p:txBody>
      </p:sp>
      <p:sp>
        <p:nvSpPr>
          <p:cNvPr id="325690" name="Line 101"/>
          <p:cNvSpPr>
            <a:spLocks noChangeShapeType="1"/>
          </p:cNvSpPr>
          <p:nvPr/>
        </p:nvSpPr>
        <p:spPr bwMode="auto">
          <a:xfrm>
            <a:off x="4840288" y="2933700"/>
            <a:ext cx="0" cy="225425"/>
          </a:xfrm>
          <a:prstGeom prst="line">
            <a:avLst/>
          </a:prstGeom>
          <a:noFill/>
          <a:ln w="9525">
            <a:solidFill>
              <a:schemeClr val="tx1"/>
            </a:solidFill>
            <a:round/>
            <a:headEnd/>
            <a:tailEnd/>
          </a:ln>
        </p:spPr>
        <p:txBody>
          <a:bodyPr/>
          <a:lstStyle/>
          <a:p>
            <a:endParaRPr lang="en-US"/>
          </a:p>
        </p:txBody>
      </p:sp>
      <p:grpSp>
        <p:nvGrpSpPr>
          <p:cNvPr id="100" name="Group 103"/>
          <p:cNvGrpSpPr>
            <a:grpSpLocks/>
          </p:cNvGrpSpPr>
          <p:nvPr/>
        </p:nvGrpSpPr>
        <p:grpSpPr bwMode="auto">
          <a:xfrm>
            <a:off x="4621213" y="2144713"/>
            <a:ext cx="2886075" cy="369887"/>
            <a:chOff x="2911" y="1348"/>
            <a:chExt cx="1818" cy="233"/>
          </a:xfrm>
        </p:grpSpPr>
        <p:sp>
          <p:nvSpPr>
            <p:cNvPr id="325700" name="Oval 83"/>
            <p:cNvSpPr>
              <a:spLocks noChangeArrowheads="1"/>
            </p:cNvSpPr>
            <p:nvPr/>
          </p:nvSpPr>
          <p:spPr bwMode="auto">
            <a:xfrm>
              <a:off x="4152" y="1369"/>
              <a:ext cx="577" cy="133"/>
            </a:xfrm>
            <a:prstGeom prst="ellipse">
              <a:avLst/>
            </a:prstGeom>
            <a:noFill/>
            <a:ln w="9525">
              <a:solidFill>
                <a:schemeClr val="tx1"/>
              </a:solidFill>
              <a:round/>
              <a:headEnd/>
              <a:tailEnd/>
            </a:ln>
          </p:spPr>
          <p:txBody>
            <a:bodyPr wrap="none" anchor="ctr"/>
            <a:lstStyle/>
            <a:p>
              <a:endParaRPr lang="en-US" sz="1800">
                <a:latin typeface="Calibri" pitchFamily="34" charset="0"/>
              </a:endParaRPr>
            </a:p>
          </p:txBody>
        </p:sp>
        <p:sp>
          <p:nvSpPr>
            <p:cNvPr id="325701" name="Oval 84"/>
            <p:cNvSpPr>
              <a:spLocks noChangeArrowheads="1"/>
            </p:cNvSpPr>
            <p:nvPr/>
          </p:nvSpPr>
          <p:spPr bwMode="auto">
            <a:xfrm>
              <a:off x="2911" y="1369"/>
              <a:ext cx="707" cy="133"/>
            </a:xfrm>
            <a:prstGeom prst="ellipse">
              <a:avLst/>
            </a:prstGeom>
            <a:noFill/>
            <a:ln w="9525">
              <a:solidFill>
                <a:schemeClr val="tx1"/>
              </a:solidFill>
              <a:round/>
              <a:headEnd/>
              <a:tailEnd/>
            </a:ln>
          </p:spPr>
          <p:txBody>
            <a:bodyPr wrap="none" anchor="ctr"/>
            <a:lstStyle/>
            <a:p>
              <a:endParaRPr lang="en-US" sz="1800">
                <a:latin typeface="Calibri" pitchFamily="34" charset="0"/>
              </a:endParaRPr>
            </a:p>
          </p:txBody>
        </p:sp>
        <p:sp>
          <p:nvSpPr>
            <p:cNvPr id="325702" name="Text Box 86"/>
            <p:cNvSpPr txBox="1">
              <a:spLocks noChangeArrowheads="1"/>
            </p:cNvSpPr>
            <p:nvPr/>
          </p:nvSpPr>
          <p:spPr bwMode="auto">
            <a:xfrm>
              <a:off x="3349" y="1348"/>
              <a:ext cx="1124" cy="233"/>
            </a:xfrm>
            <a:prstGeom prst="rect">
              <a:avLst/>
            </a:prstGeom>
            <a:noFill/>
            <a:ln w="9525">
              <a:noFill/>
              <a:miter lim="800000"/>
              <a:headEnd/>
              <a:tailEnd/>
            </a:ln>
          </p:spPr>
          <p:txBody>
            <a:bodyPr>
              <a:spAutoFit/>
            </a:bodyPr>
            <a:lstStyle/>
            <a:p>
              <a:pPr algn="ctr">
                <a:lnSpc>
                  <a:spcPct val="40000"/>
                </a:lnSpc>
                <a:spcBef>
                  <a:spcPct val="50000"/>
                </a:spcBef>
              </a:pPr>
              <a:r>
                <a:rPr lang="en-US" sz="1400">
                  <a:solidFill>
                    <a:srgbClr val="FF3300"/>
                  </a:solidFill>
                  <a:latin typeface="Calibri" pitchFamily="34" charset="0"/>
                </a:rPr>
                <a:t>Multi</a:t>
              </a:r>
            </a:p>
            <a:p>
              <a:pPr algn="ctr">
                <a:lnSpc>
                  <a:spcPct val="40000"/>
                </a:lnSpc>
                <a:spcBef>
                  <a:spcPct val="50000"/>
                </a:spcBef>
              </a:pPr>
              <a:r>
                <a:rPr lang="en-US" sz="1400">
                  <a:solidFill>
                    <a:srgbClr val="FF3300"/>
                  </a:solidFill>
                  <a:latin typeface="Calibri" pitchFamily="34" charset="0"/>
                </a:rPr>
                <a:t>homed</a:t>
              </a:r>
            </a:p>
          </p:txBody>
        </p:sp>
      </p:grpSp>
      <p:pic>
        <p:nvPicPr>
          <p:cNvPr id="325692" name="Picture 103"/>
          <p:cNvPicPr>
            <a:picLocks noChangeAspect="1"/>
          </p:cNvPicPr>
          <p:nvPr/>
        </p:nvPicPr>
        <p:blipFill>
          <a:blip r:embed="rId5"/>
          <a:srcRect/>
          <a:stretch>
            <a:fillRect/>
          </a:stretch>
        </p:blipFill>
        <p:spPr bwMode="auto">
          <a:xfrm>
            <a:off x="2733675" y="5443538"/>
            <a:ext cx="457200" cy="276225"/>
          </a:xfrm>
          <a:prstGeom prst="rect">
            <a:avLst/>
          </a:prstGeom>
          <a:noFill/>
          <a:ln w="9525">
            <a:noFill/>
            <a:miter lim="800000"/>
            <a:headEnd/>
            <a:tailEnd/>
          </a:ln>
        </p:spPr>
      </p:pic>
      <p:pic>
        <p:nvPicPr>
          <p:cNvPr id="325693" name="Picture 104"/>
          <p:cNvPicPr>
            <a:picLocks noChangeAspect="1"/>
          </p:cNvPicPr>
          <p:nvPr/>
        </p:nvPicPr>
        <p:blipFill>
          <a:blip r:embed="rId5"/>
          <a:srcRect/>
          <a:stretch>
            <a:fillRect/>
          </a:stretch>
        </p:blipFill>
        <p:spPr bwMode="auto">
          <a:xfrm>
            <a:off x="5383213" y="5446713"/>
            <a:ext cx="458787" cy="276225"/>
          </a:xfrm>
          <a:prstGeom prst="rect">
            <a:avLst/>
          </a:prstGeom>
          <a:noFill/>
          <a:ln w="9525">
            <a:noFill/>
            <a:miter lim="800000"/>
            <a:headEnd/>
            <a:tailEnd/>
          </a:ln>
        </p:spPr>
      </p:pic>
      <p:pic>
        <p:nvPicPr>
          <p:cNvPr id="325694" name="Picture 106"/>
          <p:cNvPicPr>
            <a:picLocks noChangeAspect="1"/>
          </p:cNvPicPr>
          <p:nvPr/>
        </p:nvPicPr>
        <p:blipFill>
          <a:blip r:embed="rId6"/>
          <a:srcRect/>
          <a:stretch>
            <a:fillRect/>
          </a:stretch>
        </p:blipFill>
        <p:spPr bwMode="auto">
          <a:xfrm>
            <a:off x="7529513" y="5414963"/>
            <a:ext cx="241300" cy="506412"/>
          </a:xfrm>
          <a:prstGeom prst="rect">
            <a:avLst/>
          </a:prstGeom>
          <a:noFill/>
          <a:ln w="9525">
            <a:noFill/>
            <a:miter lim="800000"/>
            <a:headEnd/>
            <a:tailEnd/>
          </a:ln>
        </p:spPr>
      </p:pic>
      <p:pic>
        <p:nvPicPr>
          <p:cNvPr id="325695" name="Picture 107"/>
          <p:cNvPicPr>
            <a:picLocks noChangeAspect="1"/>
          </p:cNvPicPr>
          <p:nvPr/>
        </p:nvPicPr>
        <p:blipFill>
          <a:blip r:embed="rId7"/>
          <a:srcRect/>
          <a:stretch>
            <a:fillRect/>
          </a:stretch>
        </p:blipFill>
        <p:spPr bwMode="auto">
          <a:xfrm>
            <a:off x="6076950" y="5413375"/>
            <a:ext cx="234950" cy="431800"/>
          </a:xfrm>
          <a:prstGeom prst="rect">
            <a:avLst/>
          </a:prstGeom>
          <a:noFill/>
          <a:ln w="9525">
            <a:noFill/>
            <a:miter lim="800000"/>
            <a:headEnd/>
            <a:tailEnd/>
          </a:ln>
        </p:spPr>
      </p:pic>
      <p:pic>
        <p:nvPicPr>
          <p:cNvPr id="325696" name="Picture 108"/>
          <p:cNvPicPr>
            <a:picLocks noChangeAspect="1"/>
          </p:cNvPicPr>
          <p:nvPr/>
        </p:nvPicPr>
        <p:blipFill>
          <a:blip r:embed="rId6"/>
          <a:srcRect/>
          <a:stretch>
            <a:fillRect/>
          </a:stretch>
        </p:blipFill>
        <p:spPr bwMode="auto">
          <a:xfrm>
            <a:off x="2187575" y="5438775"/>
            <a:ext cx="241300" cy="506413"/>
          </a:xfrm>
          <a:prstGeom prst="rect">
            <a:avLst/>
          </a:prstGeom>
          <a:noFill/>
          <a:ln w="9525">
            <a:noFill/>
            <a:miter lim="800000"/>
            <a:headEnd/>
            <a:tailEnd/>
          </a:ln>
        </p:spPr>
      </p:pic>
      <p:grpSp>
        <p:nvGrpSpPr>
          <p:cNvPr id="325697" name="Group 112"/>
          <p:cNvGrpSpPr>
            <a:grpSpLocks/>
          </p:cNvGrpSpPr>
          <p:nvPr/>
        </p:nvGrpSpPr>
        <p:grpSpPr bwMode="auto">
          <a:xfrm>
            <a:off x="3241675" y="5356225"/>
            <a:ext cx="619125" cy="619125"/>
            <a:chOff x="3241149" y="5355694"/>
            <a:chExt cx="620178" cy="620178"/>
          </a:xfrm>
        </p:grpSpPr>
        <p:pic>
          <p:nvPicPr>
            <p:cNvPr id="325698" name="Picture 109"/>
            <p:cNvPicPr>
              <a:picLocks noChangeAspect="1"/>
            </p:cNvPicPr>
            <p:nvPr/>
          </p:nvPicPr>
          <p:blipFill>
            <a:blip r:embed="rId8"/>
            <a:srcRect/>
            <a:stretch>
              <a:fillRect/>
            </a:stretch>
          </p:blipFill>
          <p:spPr bwMode="auto">
            <a:xfrm>
              <a:off x="3241149" y="5355694"/>
              <a:ext cx="620178" cy="620178"/>
            </a:xfrm>
            <a:prstGeom prst="rect">
              <a:avLst/>
            </a:prstGeom>
            <a:noFill/>
            <a:ln w="9525">
              <a:noFill/>
              <a:miter lim="800000"/>
              <a:headEnd/>
              <a:tailEnd/>
            </a:ln>
          </p:spPr>
        </p:pic>
        <p:sp>
          <p:nvSpPr>
            <p:cNvPr id="111" name="Rectangle 110"/>
            <p:cNvSpPr/>
            <p:nvPr/>
          </p:nvSpPr>
          <p:spPr>
            <a:xfrm>
              <a:off x="3422432" y="5862968"/>
              <a:ext cx="248071" cy="763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38DF7EF-7C42-4ADA-954F-EBF02051CA48}" type="slidenum">
              <a:rPr lang="en-US" sz="1200">
                <a:solidFill>
                  <a:schemeClr val="tx1">
                    <a:tint val="75000"/>
                  </a:schemeClr>
                </a:solidFill>
                <a:latin typeface="+mn-lt"/>
                <a:ea typeface="+mn-ea"/>
                <a:cs typeface="+mn-cs"/>
              </a:rPr>
              <a:pPr algn="r" fontAlgn="auto">
                <a:spcBef>
                  <a:spcPts val="0"/>
                </a:spcBef>
                <a:spcAft>
                  <a:spcPts val="0"/>
                </a:spcAft>
                <a:defRPr/>
              </a:pPr>
              <a:t>85</a:t>
            </a:fld>
            <a:endParaRPr lang="en-US" sz="1200">
              <a:solidFill>
                <a:schemeClr val="tx1">
                  <a:tint val="75000"/>
                </a:schemeClr>
              </a:solidFill>
              <a:latin typeface="+mn-lt"/>
              <a:ea typeface="+mn-ea"/>
              <a:cs typeface="+mn-cs"/>
            </a:endParaRPr>
          </a:p>
        </p:txBody>
      </p:sp>
      <p:sp>
        <p:nvSpPr>
          <p:cNvPr id="94211" name="Rectangle 2"/>
          <p:cNvSpPr>
            <a:spLocks noGrp="1" noChangeArrowheads="1"/>
          </p:cNvSpPr>
          <p:nvPr>
            <p:ph type="title" idx="4294967295"/>
          </p:nvPr>
        </p:nvSpPr>
        <p:spPr>
          <a:xfrm>
            <a:off x="609600" y="304800"/>
            <a:ext cx="7772400" cy="388938"/>
          </a:xfrm>
        </p:spPr>
        <p:txBody>
          <a:bodyPr rtlCol="0">
            <a:normAutofit fontScale="90000"/>
          </a:bodyPr>
          <a:lstStyle/>
          <a:p>
            <a:pPr eaLnBrk="1" fontAlgn="auto" hangingPunct="1">
              <a:spcAft>
                <a:spcPts val="0"/>
              </a:spcAft>
              <a:defRPr/>
            </a:pPr>
            <a:r>
              <a:rPr lang="en-US" sz="2800" dirty="0">
                <a:ea typeface="+mj-ea"/>
                <a:cs typeface="+mj-cs"/>
              </a:rPr>
              <a:t>The NAT has to “Behave”</a:t>
            </a:r>
          </a:p>
        </p:txBody>
      </p:sp>
      <p:sp>
        <p:nvSpPr>
          <p:cNvPr id="795651" name="Text Box 3"/>
          <p:cNvSpPr txBox="1">
            <a:spLocks noChangeArrowheads="1"/>
          </p:cNvSpPr>
          <p:nvPr/>
        </p:nvSpPr>
        <p:spPr bwMode="auto">
          <a:xfrm>
            <a:off x="533400" y="6248400"/>
            <a:ext cx="7924800" cy="30480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RFC 4787, http://www.ietf.org/rfc/rfc4787.txt</a:t>
            </a:r>
          </a:p>
        </p:txBody>
      </p:sp>
      <p:sp>
        <p:nvSpPr>
          <p:cNvPr id="795680" name="Text Box 32"/>
          <p:cNvSpPr txBox="1">
            <a:spLocks noChangeArrowheads="1"/>
          </p:cNvSpPr>
          <p:nvPr/>
        </p:nvSpPr>
        <p:spPr bwMode="auto">
          <a:xfrm>
            <a:off x="5410200" y="838200"/>
            <a:ext cx="3733800" cy="2362200"/>
          </a:xfrm>
          <a:prstGeom prst="rect">
            <a:avLst/>
          </a:prstGeom>
          <a:noFill/>
          <a:ln w="9525">
            <a:noFill/>
            <a:miter lim="800000"/>
            <a:headEnd/>
            <a:tailEnd/>
          </a:ln>
        </p:spPr>
        <p:txBody>
          <a:bodyPr>
            <a:spAutoFit/>
          </a:bodyPr>
          <a:lstStyle/>
          <a:p>
            <a:pPr>
              <a:lnSpc>
                <a:spcPct val="80000"/>
              </a:lnSpc>
              <a:spcBef>
                <a:spcPct val="50000"/>
              </a:spcBef>
            </a:pPr>
            <a:r>
              <a:rPr lang="en-US" sz="1800" b="1">
                <a:solidFill>
                  <a:srgbClr val="3366FF"/>
                </a:solidFill>
                <a:latin typeface="Calibri" pitchFamily="34" charset="0"/>
              </a:rPr>
              <a:t>NAT behaviors for Unicast UDP</a:t>
            </a:r>
          </a:p>
          <a:p>
            <a:pPr>
              <a:lnSpc>
                <a:spcPct val="80000"/>
              </a:lnSpc>
              <a:spcBef>
                <a:spcPct val="50000"/>
              </a:spcBef>
            </a:pPr>
            <a:r>
              <a:rPr lang="en-US" sz="1800">
                <a:solidFill>
                  <a:srgbClr val="3366FF"/>
                </a:solidFill>
                <a:latin typeface="Calibri" pitchFamily="34" charset="0"/>
              </a:rPr>
              <a:t>Endpoint Independent (good)</a:t>
            </a:r>
          </a:p>
          <a:p>
            <a:pPr>
              <a:lnSpc>
                <a:spcPct val="80000"/>
              </a:lnSpc>
              <a:spcBef>
                <a:spcPct val="50000"/>
              </a:spcBef>
            </a:pPr>
            <a:r>
              <a:rPr lang="en-US" sz="1600">
                <a:solidFill>
                  <a:srgbClr val="3366FF"/>
                </a:solidFill>
                <a:latin typeface="Calibri" pitchFamily="34" charset="0"/>
              </a:rPr>
              <a:t>    X1’:x1’ = X2’:x2’ for all Y:y</a:t>
            </a:r>
          </a:p>
          <a:p>
            <a:pPr>
              <a:lnSpc>
                <a:spcPct val="80000"/>
              </a:lnSpc>
              <a:spcBef>
                <a:spcPct val="50000"/>
              </a:spcBef>
            </a:pPr>
            <a:r>
              <a:rPr lang="en-US" sz="1800">
                <a:solidFill>
                  <a:srgbClr val="3366FF"/>
                </a:solidFill>
                <a:latin typeface="Calibri" pitchFamily="34" charset="0"/>
              </a:rPr>
              <a:t>Address Depending (bad)</a:t>
            </a:r>
          </a:p>
          <a:p>
            <a:pPr>
              <a:lnSpc>
                <a:spcPct val="80000"/>
              </a:lnSpc>
              <a:spcBef>
                <a:spcPct val="50000"/>
              </a:spcBef>
            </a:pPr>
            <a:r>
              <a:rPr lang="en-US" sz="1600">
                <a:solidFill>
                  <a:srgbClr val="3366FF"/>
                </a:solidFill>
                <a:latin typeface="Calibri" pitchFamily="34" charset="0"/>
              </a:rPr>
              <a:t>    X1’:x1’ = X2’:x2’ only if Y2=Y1</a:t>
            </a:r>
          </a:p>
          <a:p>
            <a:pPr>
              <a:lnSpc>
                <a:spcPct val="80000"/>
              </a:lnSpc>
              <a:spcBef>
                <a:spcPct val="50000"/>
              </a:spcBef>
            </a:pPr>
            <a:r>
              <a:rPr lang="en-US" sz="1800">
                <a:solidFill>
                  <a:srgbClr val="3366FF"/>
                </a:solidFill>
                <a:latin typeface="Calibri" pitchFamily="34" charset="0"/>
              </a:rPr>
              <a:t>Address &amp; Port Depending (worst)</a:t>
            </a:r>
          </a:p>
          <a:p>
            <a:pPr>
              <a:lnSpc>
                <a:spcPct val="80000"/>
              </a:lnSpc>
              <a:spcBef>
                <a:spcPct val="50000"/>
              </a:spcBef>
            </a:pPr>
            <a:r>
              <a:rPr lang="en-US" sz="1600">
                <a:solidFill>
                  <a:srgbClr val="3366FF"/>
                </a:solidFill>
                <a:latin typeface="Calibri" pitchFamily="34" charset="0"/>
              </a:rPr>
              <a:t>    X1’:x1’ = X2’:x2’ only if Y2:y2=Y1:y1</a:t>
            </a:r>
          </a:p>
        </p:txBody>
      </p:sp>
      <p:sp>
        <p:nvSpPr>
          <p:cNvPr id="795681" name="Text Box 33"/>
          <p:cNvSpPr txBox="1">
            <a:spLocks noChangeArrowheads="1"/>
          </p:cNvSpPr>
          <p:nvPr/>
        </p:nvSpPr>
        <p:spPr bwMode="auto">
          <a:xfrm>
            <a:off x="5410200" y="3500438"/>
            <a:ext cx="3429000" cy="2595562"/>
          </a:xfrm>
          <a:prstGeom prst="rect">
            <a:avLst/>
          </a:prstGeom>
          <a:noFill/>
          <a:ln w="9525">
            <a:noFill/>
            <a:miter lim="800000"/>
            <a:headEnd/>
            <a:tailEnd/>
          </a:ln>
        </p:spPr>
        <p:txBody>
          <a:bodyPr>
            <a:spAutoFit/>
          </a:bodyPr>
          <a:lstStyle/>
          <a:p>
            <a:pPr marL="342900" indent="-342900">
              <a:lnSpc>
                <a:spcPct val="70000"/>
              </a:lnSpc>
              <a:spcBef>
                <a:spcPct val="50000"/>
              </a:spcBef>
            </a:pPr>
            <a:r>
              <a:rPr lang="en-US" sz="1800" b="1">
                <a:latin typeface="Calibri" pitchFamily="34" charset="0"/>
              </a:rPr>
              <a:t>Requirements</a:t>
            </a:r>
          </a:p>
          <a:p>
            <a:pPr marL="342900" indent="-342900">
              <a:lnSpc>
                <a:spcPct val="70000"/>
              </a:lnSpc>
              <a:spcBef>
                <a:spcPct val="50000"/>
              </a:spcBef>
              <a:buFontTx/>
              <a:buAutoNum type="arabicPeriod"/>
            </a:pPr>
            <a:r>
              <a:rPr lang="en-US" sz="1800">
                <a:latin typeface="Calibri" pitchFamily="34" charset="0"/>
              </a:rPr>
              <a:t>Endpoint independent</a:t>
            </a:r>
          </a:p>
          <a:p>
            <a:pPr marL="342900" indent="-342900">
              <a:lnSpc>
                <a:spcPct val="70000"/>
              </a:lnSpc>
              <a:spcBef>
                <a:spcPct val="50000"/>
              </a:spcBef>
              <a:buFontTx/>
              <a:buAutoNum type="arabicPeriod"/>
            </a:pPr>
            <a:r>
              <a:rPr lang="en-US" sz="1800">
                <a:latin typeface="Calibri" pitchFamily="34" charset="0"/>
              </a:rPr>
              <a:t>IP address pooling</a:t>
            </a:r>
          </a:p>
          <a:p>
            <a:pPr marL="342900" indent="-342900">
              <a:lnSpc>
                <a:spcPct val="70000"/>
              </a:lnSpc>
              <a:spcBef>
                <a:spcPct val="50000"/>
              </a:spcBef>
              <a:buFontTx/>
              <a:buAutoNum type="arabicPeriod"/>
            </a:pPr>
            <a:r>
              <a:rPr lang="en-US" sz="1800">
                <a:latin typeface="Calibri" pitchFamily="34" charset="0"/>
              </a:rPr>
              <a:t>Port assignment behavior</a:t>
            </a:r>
          </a:p>
          <a:p>
            <a:pPr marL="800100" lvl="1" indent="-342900">
              <a:lnSpc>
                <a:spcPct val="70000"/>
              </a:lnSpc>
              <a:spcBef>
                <a:spcPct val="50000"/>
              </a:spcBef>
            </a:pPr>
            <a:r>
              <a:rPr lang="en-US" sz="1800">
                <a:latin typeface="Calibri" pitchFamily="34" charset="0"/>
              </a:rPr>
              <a:t>No port overloading</a:t>
            </a:r>
          </a:p>
          <a:p>
            <a:pPr marL="800100" lvl="1" indent="-342900">
              <a:lnSpc>
                <a:spcPct val="70000"/>
              </a:lnSpc>
              <a:spcBef>
                <a:spcPct val="50000"/>
              </a:spcBef>
            </a:pPr>
            <a:r>
              <a:rPr lang="en-US" sz="1800">
                <a:latin typeface="Calibri" pitchFamily="34" charset="0"/>
              </a:rPr>
              <a:t>Port parity preservation</a:t>
            </a:r>
          </a:p>
          <a:p>
            <a:pPr marL="800100" lvl="1" indent="-342900">
              <a:lnSpc>
                <a:spcPct val="70000"/>
              </a:lnSpc>
              <a:spcBef>
                <a:spcPct val="50000"/>
              </a:spcBef>
            </a:pPr>
            <a:r>
              <a:rPr lang="en-US" sz="1800">
                <a:latin typeface="Calibri" pitchFamily="34" charset="0"/>
              </a:rPr>
              <a:t>Port contiguity</a:t>
            </a:r>
          </a:p>
          <a:p>
            <a:pPr marL="342900" indent="-342900">
              <a:lnSpc>
                <a:spcPct val="70000"/>
              </a:lnSpc>
              <a:spcBef>
                <a:spcPct val="50000"/>
              </a:spcBef>
              <a:buFontTx/>
              <a:buAutoNum type="arabicPeriod"/>
            </a:pPr>
            <a:r>
              <a:rPr lang="en-US" sz="1800">
                <a:latin typeface="Calibri" pitchFamily="34" charset="0"/>
              </a:rPr>
              <a:t>Outbound mapping refresh</a:t>
            </a:r>
          </a:p>
        </p:txBody>
      </p:sp>
      <p:grpSp>
        <p:nvGrpSpPr>
          <p:cNvPr id="327686" name="Group 66"/>
          <p:cNvGrpSpPr>
            <a:grpSpLocks/>
          </p:cNvGrpSpPr>
          <p:nvPr/>
        </p:nvGrpSpPr>
        <p:grpSpPr bwMode="auto">
          <a:xfrm>
            <a:off x="292100" y="1819275"/>
            <a:ext cx="5021263" cy="3063875"/>
            <a:chOff x="-59" y="688"/>
            <a:chExt cx="3976" cy="2426"/>
          </a:xfrm>
        </p:grpSpPr>
        <p:sp>
          <p:nvSpPr>
            <p:cNvPr id="327689" name="Text Box 37"/>
            <p:cNvSpPr txBox="1">
              <a:spLocks noChangeArrowheads="1"/>
            </p:cNvSpPr>
            <p:nvPr/>
          </p:nvSpPr>
          <p:spPr bwMode="auto">
            <a:xfrm>
              <a:off x="-59" y="2046"/>
              <a:ext cx="960" cy="343"/>
            </a:xfrm>
            <a:prstGeom prst="rect">
              <a:avLst/>
            </a:prstGeom>
            <a:noFill/>
            <a:ln w="9525">
              <a:noFill/>
              <a:miter lim="800000"/>
              <a:headEnd type="none" w="sm" len="med"/>
              <a:tailEnd type="none" w="sm" len="med"/>
            </a:ln>
          </p:spPr>
          <p:txBody>
            <a:bodyPr>
              <a:spAutoFit/>
            </a:bodyPr>
            <a:lstStyle/>
            <a:p>
              <a:pPr algn="ctr">
                <a:spcBef>
                  <a:spcPct val="50000"/>
                </a:spcBef>
              </a:pPr>
              <a:r>
                <a:rPr lang="en-US" sz="900" b="1">
                  <a:latin typeface="Tahoma" pitchFamily="34" charset="0"/>
                </a:rPr>
                <a:t>Host X</a:t>
              </a:r>
            </a:p>
            <a:p>
              <a:pPr algn="ctr">
                <a:spcBef>
                  <a:spcPct val="50000"/>
                </a:spcBef>
              </a:pPr>
              <a:endParaRPr lang="en-US" sz="900" b="1">
                <a:latin typeface="Tahoma" pitchFamily="34" charset="0"/>
              </a:endParaRPr>
            </a:p>
          </p:txBody>
        </p:sp>
        <p:sp>
          <p:nvSpPr>
            <p:cNvPr id="327690" name="Text Box 38"/>
            <p:cNvSpPr txBox="1">
              <a:spLocks noChangeArrowheads="1"/>
            </p:cNvSpPr>
            <p:nvPr/>
          </p:nvSpPr>
          <p:spPr bwMode="auto">
            <a:xfrm>
              <a:off x="2821" y="2621"/>
              <a:ext cx="960" cy="343"/>
            </a:xfrm>
            <a:prstGeom prst="rect">
              <a:avLst/>
            </a:prstGeom>
            <a:noFill/>
            <a:ln w="9525">
              <a:noFill/>
              <a:miter lim="800000"/>
              <a:headEnd type="none" w="sm" len="med"/>
              <a:tailEnd type="none" w="sm" len="med"/>
            </a:ln>
          </p:spPr>
          <p:txBody>
            <a:bodyPr>
              <a:spAutoFit/>
            </a:bodyPr>
            <a:lstStyle/>
            <a:p>
              <a:pPr algn="ctr">
                <a:spcBef>
                  <a:spcPct val="50000"/>
                </a:spcBef>
              </a:pPr>
              <a:r>
                <a:rPr lang="en-US" sz="900" b="1">
                  <a:latin typeface="Tahoma" pitchFamily="34" charset="0"/>
                </a:rPr>
                <a:t>Host Y2</a:t>
              </a:r>
            </a:p>
            <a:p>
              <a:pPr algn="ctr">
                <a:spcBef>
                  <a:spcPct val="50000"/>
                </a:spcBef>
              </a:pPr>
              <a:endParaRPr lang="en-US" sz="900" b="1">
                <a:latin typeface="Tahoma" pitchFamily="34" charset="0"/>
              </a:endParaRPr>
            </a:p>
          </p:txBody>
        </p:sp>
        <p:sp>
          <p:nvSpPr>
            <p:cNvPr id="327691" name="Line 40"/>
            <p:cNvSpPr>
              <a:spLocks noChangeShapeType="1"/>
            </p:cNvSpPr>
            <p:nvPr/>
          </p:nvSpPr>
          <p:spPr bwMode="auto">
            <a:xfrm>
              <a:off x="797" y="1669"/>
              <a:ext cx="626" cy="1"/>
            </a:xfrm>
            <a:prstGeom prst="line">
              <a:avLst/>
            </a:prstGeom>
            <a:noFill/>
            <a:ln w="9525">
              <a:solidFill>
                <a:schemeClr val="tx1"/>
              </a:solidFill>
              <a:round/>
              <a:headEnd type="none" w="sm" len="med"/>
              <a:tailEnd type="stealth" w="sm" len="med"/>
            </a:ln>
          </p:spPr>
          <p:txBody>
            <a:bodyPr wrap="none"/>
            <a:lstStyle/>
            <a:p>
              <a:endParaRPr lang="en-US"/>
            </a:p>
          </p:txBody>
        </p:sp>
        <p:sp>
          <p:nvSpPr>
            <p:cNvPr id="327692" name="Text Box 41"/>
            <p:cNvSpPr txBox="1">
              <a:spLocks noChangeArrowheads="1"/>
            </p:cNvSpPr>
            <p:nvPr/>
          </p:nvSpPr>
          <p:spPr bwMode="auto">
            <a:xfrm>
              <a:off x="702" y="1398"/>
              <a:ext cx="856" cy="267"/>
            </a:xfrm>
            <a:prstGeom prst="rect">
              <a:avLst/>
            </a:prstGeom>
            <a:noFill/>
            <a:ln w="9525">
              <a:noFill/>
              <a:miter lim="800000"/>
              <a:headEnd type="none" w="sm" len="med"/>
              <a:tailEnd type="none" w="sm" len="med"/>
            </a:ln>
          </p:spPr>
          <p:txBody>
            <a:bodyPr>
              <a:spAutoFit/>
            </a:bodyPr>
            <a:lstStyle/>
            <a:p>
              <a:pPr algn="ctr">
                <a:spcBef>
                  <a:spcPct val="50000"/>
                </a:spcBef>
              </a:pPr>
              <a:r>
                <a:rPr lang="en-US" sz="800">
                  <a:latin typeface="Tahoma" pitchFamily="34" charset="0"/>
                </a:rPr>
                <a:t>Source1 X:x Destination1 Y1:y1</a:t>
              </a:r>
            </a:p>
          </p:txBody>
        </p:sp>
        <p:sp>
          <p:nvSpPr>
            <p:cNvPr id="327693" name="Line 42"/>
            <p:cNvSpPr>
              <a:spLocks noChangeShapeType="1"/>
            </p:cNvSpPr>
            <p:nvPr/>
          </p:nvSpPr>
          <p:spPr bwMode="auto">
            <a:xfrm flipV="1">
              <a:off x="2189" y="1264"/>
              <a:ext cx="624" cy="384"/>
            </a:xfrm>
            <a:prstGeom prst="line">
              <a:avLst/>
            </a:prstGeom>
            <a:noFill/>
            <a:ln w="9525">
              <a:solidFill>
                <a:schemeClr val="tx1"/>
              </a:solidFill>
              <a:round/>
              <a:headEnd type="none" w="sm" len="med"/>
              <a:tailEnd type="stealth" w="sm" len="med"/>
            </a:ln>
          </p:spPr>
          <p:txBody>
            <a:bodyPr wrap="none"/>
            <a:lstStyle/>
            <a:p>
              <a:endParaRPr lang="en-US"/>
            </a:p>
          </p:txBody>
        </p:sp>
        <p:sp>
          <p:nvSpPr>
            <p:cNvPr id="327694" name="Text Box 43"/>
            <p:cNvSpPr txBox="1">
              <a:spLocks noChangeArrowheads="1"/>
            </p:cNvSpPr>
            <p:nvPr/>
          </p:nvSpPr>
          <p:spPr bwMode="auto">
            <a:xfrm>
              <a:off x="1805" y="1120"/>
              <a:ext cx="912" cy="267"/>
            </a:xfrm>
            <a:prstGeom prst="rect">
              <a:avLst/>
            </a:prstGeom>
            <a:noFill/>
            <a:ln w="9525">
              <a:noFill/>
              <a:miter lim="800000"/>
              <a:headEnd type="none" w="sm" len="med"/>
              <a:tailEnd type="none" w="sm" len="med"/>
            </a:ln>
          </p:spPr>
          <p:txBody>
            <a:bodyPr>
              <a:spAutoFit/>
            </a:bodyPr>
            <a:lstStyle/>
            <a:p>
              <a:pPr algn="ctr">
                <a:spcBef>
                  <a:spcPct val="50000"/>
                </a:spcBef>
              </a:pPr>
              <a:r>
                <a:rPr lang="en-US" sz="800">
                  <a:latin typeface="Tahoma" pitchFamily="34" charset="0"/>
                </a:rPr>
                <a:t>Source1’ X1’:x1’ Destination1 Y1:y1</a:t>
              </a:r>
            </a:p>
          </p:txBody>
        </p:sp>
        <p:sp>
          <p:nvSpPr>
            <p:cNvPr id="327695" name="Text Box 44"/>
            <p:cNvSpPr txBox="1">
              <a:spLocks noChangeArrowheads="1"/>
            </p:cNvSpPr>
            <p:nvPr/>
          </p:nvSpPr>
          <p:spPr bwMode="auto">
            <a:xfrm>
              <a:off x="1853" y="2224"/>
              <a:ext cx="913" cy="266"/>
            </a:xfrm>
            <a:prstGeom prst="rect">
              <a:avLst/>
            </a:prstGeom>
            <a:noFill/>
            <a:ln w="9525">
              <a:noFill/>
              <a:miter lim="800000"/>
              <a:headEnd type="none" w="sm" len="med"/>
              <a:tailEnd type="none" w="sm" len="med"/>
            </a:ln>
          </p:spPr>
          <p:txBody>
            <a:bodyPr>
              <a:spAutoFit/>
            </a:bodyPr>
            <a:lstStyle/>
            <a:p>
              <a:pPr algn="ctr">
                <a:spcBef>
                  <a:spcPct val="50000"/>
                </a:spcBef>
              </a:pPr>
              <a:r>
                <a:rPr lang="en-US" sz="800">
                  <a:latin typeface="Tahoma" pitchFamily="34" charset="0"/>
                </a:rPr>
                <a:t>Source2’ X2’:x2’ Destination2 Y2:y2</a:t>
              </a:r>
            </a:p>
          </p:txBody>
        </p:sp>
        <p:sp>
          <p:nvSpPr>
            <p:cNvPr id="327696" name="Line 45"/>
            <p:cNvSpPr>
              <a:spLocks noChangeShapeType="1"/>
            </p:cNvSpPr>
            <p:nvPr/>
          </p:nvSpPr>
          <p:spPr bwMode="auto">
            <a:xfrm>
              <a:off x="2189" y="1888"/>
              <a:ext cx="624" cy="384"/>
            </a:xfrm>
            <a:prstGeom prst="line">
              <a:avLst/>
            </a:prstGeom>
            <a:noFill/>
            <a:ln w="9525">
              <a:solidFill>
                <a:schemeClr val="tx1"/>
              </a:solidFill>
              <a:round/>
              <a:headEnd type="none" w="sm" len="med"/>
              <a:tailEnd type="stealth" w="sm" len="med"/>
            </a:ln>
          </p:spPr>
          <p:txBody>
            <a:bodyPr wrap="none"/>
            <a:lstStyle/>
            <a:p>
              <a:endParaRPr lang="en-US"/>
            </a:p>
          </p:txBody>
        </p:sp>
        <p:sp>
          <p:nvSpPr>
            <p:cNvPr id="327697" name="Rectangle 46"/>
            <p:cNvSpPr>
              <a:spLocks noChangeArrowheads="1"/>
            </p:cNvSpPr>
            <p:nvPr/>
          </p:nvSpPr>
          <p:spPr bwMode="auto">
            <a:xfrm>
              <a:off x="702" y="2944"/>
              <a:ext cx="815" cy="170"/>
            </a:xfrm>
            <a:prstGeom prst="rect">
              <a:avLst/>
            </a:prstGeom>
            <a:noFill/>
            <a:ln w="9525">
              <a:noFill/>
              <a:miter lim="800000"/>
              <a:headEnd/>
              <a:tailEnd/>
            </a:ln>
          </p:spPr>
          <p:txBody>
            <a:bodyPr>
              <a:spAutoFit/>
            </a:bodyPr>
            <a:lstStyle/>
            <a:p>
              <a:pPr algn="ctr"/>
              <a:r>
                <a:rPr lang="en-US" sz="800" i="1"/>
                <a:t>Internal</a:t>
              </a:r>
            </a:p>
          </p:txBody>
        </p:sp>
        <p:sp>
          <p:nvSpPr>
            <p:cNvPr id="327698" name="Rectangle 47"/>
            <p:cNvSpPr>
              <a:spLocks noChangeArrowheads="1"/>
            </p:cNvSpPr>
            <p:nvPr/>
          </p:nvSpPr>
          <p:spPr bwMode="auto">
            <a:xfrm>
              <a:off x="2429" y="2935"/>
              <a:ext cx="815" cy="170"/>
            </a:xfrm>
            <a:prstGeom prst="rect">
              <a:avLst/>
            </a:prstGeom>
            <a:noFill/>
            <a:ln w="9525">
              <a:noFill/>
              <a:miter lim="800000"/>
              <a:headEnd/>
              <a:tailEnd/>
            </a:ln>
          </p:spPr>
          <p:txBody>
            <a:bodyPr>
              <a:spAutoFit/>
            </a:bodyPr>
            <a:lstStyle/>
            <a:p>
              <a:pPr algn="ctr"/>
              <a:r>
                <a:rPr lang="en-US" sz="800" i="1"/>
                <a:t>External</a:t>
              </a:r>
            </a:p>
          </p:txBody>
        </p:sp>
        <p:sp>
          <p:nvSpPr>
            <p:cNvPr id="327699" name="Line 49"/>
            <p:cNvSpPr>
              <a:spLocks noChangeShapeType="1"/>
            </p:cNvSpPr>
            <p:nvPr/>
          </p:nvSpPr>
          <p:spPr bwMode="auto">
            <a:xfrm>
              <a:off x="756" y="1983"/>
              <a:ext cx="626" cy="1"/>
            </a:xfrm>
            <a:prstGeom prst="line">
              <a:avLst/>
            </a:prstGeom>
            <a:noFill/>
            <a:ln w="9525">
              <a:solidFill>
                <a:schemeClr val="tx1"/>
              </a:solidFill>
              <a:round/>
              <a:headEnd type="none" w="sm" len="med"/>
              <a:tailEnd type="stealth" w="sm" len="med"/>
            </a:ln>
          </p:spPr>
          <p:txBody>
            <a:bodyPr wrap="none"/>
            <a:lstStyle/>
            <a:p>
              <a:endParaRPr lang="en-US"/>
            </a:p>
          </p:txBody>
        </p:sp>
        <p:sp>
          <p:nvSpPr>
            <p:cNvPr id="327700" name="Text Box 50"/>
            <p:cNvSpPr txBox="1">
              <a:spLocks noChangeArrowheads="1"/>
            </p:cNvSpPr>
            <p:nvPr/>
          </p:nvSpPr>
          <p:spPr bwMode="auto">
            <a:xfrm>
              <a:off x="660" y="1712"/>
              <a:ext cx="857" cy="267"/>
            </a:xfrm>
            <a:prstGeom prst="rect">
              <a:avLst/>
            </a:prstGeom>
            <a:noFill/>
            <a:ln w="9525">
              <a:noFill/>
              <a:miter lim="800000"/>
              <a:headEnd type="none" w="sm" len="med"/>
              <a:tailEnd type="none" w="sm" len="med"/>
            </a:ln>
          </p:spPr>
          <p:txBody>
            <a:bodyPr>
              <a:spAutoFit/>
            </a:bodyPr>
            <a:lstStyle/>
            <a:p>
              <a:pPr algn="ctr">
                <a:spcBef>
                  <a:spcPct val="50000"/>
                </a:spcBef>
              </a:pPr>
              <a:r>
                <a:rPr lang="en-US" sz="800">
                  <a:latin typeface="Tahoma" pitchFamily="34" charset="0"/>
                </a:rPr>
                <a:t>Source2 X:x Destination2 Y2:y2</a:t>
              </a:r>
            </a:p>
          </p:txBody>
        </p:sp>
        <p:sp>
          <p:nvSpPr>
            <p:cNvPr id="327701" name="Line 51"/>
            <p:cNvSpPr>
              <a:spLocks noChangeShapeType="1"/>
            </p:cNvSpPr>
            <p:nvPr/>
          </p:nvSpPr>
          <p:spPr bwMode="auto">
            <a:xfrm flipH="1">
              <a:off x="415" y="2272"/>
              <a:ext cx="5" cy="768"/>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327702" name="Line 52"/>
            <p:cNvSpPr>
              <a:spLocks noChangeShapeType="1"/>
            </p:cNvSpPr>
            <p:nvPr/>
          </p:nvSpPr>
          <p:spPr bwMode="auto">
            <a:xfrm flipH="1">
              <a:off x="1759" y="2272"/>
              <a:ext cx="5" cy="768"/>
            </a:xfrm>
            <a:prstGeom prst="line">
              <a:avLst/>
            </a:prstGeom>
            <a:noFill/>
            <a:ln w="9525">
              <a:solidFill>
                <a:schemeClr val="tx1"/>
              </a:solidFill>
              <a:prstDash val="lgDash"/>
              <a:round/>
              <a:headEnd type="none" w="sm" len="med"/>
              <a:tailEnd type="none" w="sm" len="med"/>
            </a:ln>
          </p:spPr>
          <p:txBody>
            <a:bodyPr wrap="none"/>
            <a:lstStyle/>
            <a:p>
              <a:endParaRPr lang="en-US"/>
            </a:p>
          </p:txBody>
        </p:sp>
        <p:sp>
          <p:nvSpPr>
            <p:cNvPr id="327703" name="Text Box 54"/>
            <p:cNvSpPr txBox="1">
              <a:spLocks noChangeArrowheads="1"/>
            </p:cNvSpPr>
            <p:nvPr/>
          </p:nvSpPr>
          <p:spPr bwMode="auto">
            <a:xfrm>
              <a:off x="412" y="2655"/>
              <a:ext cx="1306" cy="181"/>
            </a:xfrm>
            <a:prstGeom prst="rect">
              <a:avLst/>
            </a:prstGeom>
            <a:noFill/>
            <a:ln w="31750">
              <a:noFill/>
              <a:miter lim="800000"/>
              <a:headEnd type="none" w="sm" len="med"/>
              <a:tailEnd type="none" w="sm" len="med"/>
            </a:ln>
          </p:spPr>
          <p:txBody>
            <a:bodyPr>
              <a:spAutoFit/>
            </a:bodyPr>
            <a:lstStyle/>
            <a:p>
              <a:pPr marL="342900" indent="-342900" algn="ctr" defTabSz="914400">
                <a:spcBef>
                  <a:spcPct val="50000"/>
                </a:spcBef>
              </a:pPr>
              <a:endParaRPr lang="en-US" sz="900" b="1">
                <a:latin typeface="Tahoma" pitchFamily="34" charset="0"/>
              </a:endParaRPr>
            </a:p>
          </p:txBody>
        </p:sp>
        <p:sp>
          <p:nvSpPr>
            <p:cNvPr id="327704" name="Line 55"/>
            <p:cNvSpPr>
              <a:spLocks noChangeShapeType="1"/>
            </p:cNvSpPr>
            <p:nvPr/>
          </p:nvSpPr>
          <p:spPr bwMode="auto">
            <a:xfrm flipH="1">
              <a:off x="413" y="2800"/>
              <a:ext cx="1344" cy="0"/>
            </a:xfrm>
            <a:prstGeom prst="line">
              <a:avLst/>
            </a:prstGeom>
            <a:noFill/>
            <a:ln w="31750">
              <a:solidFill>
                <a:schemeClr val="tx1"/>
              </a:solidFill>
              <a:round/>
              <a:headEnd type="stealth" w="sm" len="med"/>
              <a:tailEnd type="stealth" w="sm" len="med"/>
            </a:ln>
          </p:spPr>
          <p:txBody>
            <a:bodyPr wrap="none"/>
            <a:lstStyle/>
            <a:p>
              <a:endParaRPr lang="en-US"/>
            </a:p>
          </p:txBody>
        </p:sp>
        <p:sp>
          <p:nvSpPr>
            <p:cNvPr id="327705" name="Text Box 57"/>
            <p:cNvSpPr txBox="1">
              <a:spLocks noChangeArrowheads="1"/>
            </p:cNvSpPr>
            <p:nvPr/>
          </p:nvSpPr>
          <p:spPr bwMode="auto">
            <a:xfrm>
              <a:off x="1757" y="2655"/>
              <a:ext cx="2097" cy="181"/>
            </a:xfrm>
            <a:prstGeom prst="rect">
              <a:avLst/>
            </a:prstGeom>
            <a:noFill/>
            <a:ln w="31750">
              <a:noFill/>
              <a:miter lim="800000"/>
              <a:headEnd type="none" w="sm" len="med"/>
              <a:tailEnd type="none" w="sm" len="med"/>
            </a:ln>
          </p:spPr>
          <p:txBody>
            <a:bodyPr>
              <a:spAutoFit/>
            </a:bodyPr>
            <a:lstStyle/>
            <a:p>
              <a:pPr marL="342900" indent="-342900" algn="ctr" defTabSz="914400">
                <a:spcBef>
                  <a:spcPct val="50000"/>
                </a:spcBef>
              </a:pPr>
              <a:endParaRPr lang="en-US" sz="900" b="1">
                <a:latin typeface="Tahoma" pitchFamily="34" charset="0"/>
              </a:endParaRPr>
            </a:p>
          </p:txBody>
        </p:sp>
        <p:sp>
          <p:nvSpPr>
            <p:cNvPr id="327706" name="Line 58"/>
            <p:cNvSpPr>
              <a:spLocks noChangeShapeType="1"/>
            </p:cNvSpPr>
            <p:nvPr/>
          </p:nvSpPr>
          <p:spPr bwMode="auto">
            <a:xfrm flipH="1">
              <a:off x="1757" y="2800"/>
              <a:ext cx="2160" cy="0"/>
            </a:xfrm>
            <a:prstGeom prst="line">
              <a:avLst/>
            </a:prstGeom>
            <a:noFill/>
            <a:ln w="31750">
              <a:solidFill>
                <a:schemeClr val="tx1"/>
              </a:solidFill>
              <a:round/>
              <a:headEnd type="none" w="sm" len="med"/>
              <a:tailEnd type="stealth" w="sm" len="med"/>
            </a:ln>
          </p:spPr>
          <p:txBody>
            <a:bodyPr wrap="none"/>
            <a:lstStyle/>
            <a:p>
              <a:endParaRPr lang="en-US"/>
            </a:p>
          </p:txBody>
        </p:sp>
        <p:pic>
          <p:nvPicPr>
            <p:cNvPr id="327707" name="Picture 59" descr="sipphonePNG"/>
            <p:cNvPicPr>
              <a:picLocks noChangeAspect="1" noChangeArrowheads="1"/>
            </p:cNvPicPr>
            <p:nvPr/>
          </p:nvPicPr>
          <p:blipFill>
            <a:blip r:embed="rId3">
              <a:grayscl/>
            </a:blip>
            <a:srcRect/>
            <a:stretch>
              <a:fillRect/>
            </a:stretch>
          </p:blipFill>
          <p:spPr bwMode="auto">
            <a:xfrm>
              <a:off x="83" y="1438"/>
              <a:ext cx="691" cy="691"/>
            </a:xfrm>
            <a:prstGeom prst="rect">
              <a:avLst/>
            </a:prstGeom>
            <a:noFill/>
            <a:ln w="9525">
              <a:noFill/>
              <a:miter lim="800000"/>
              <a:headEnd/>
              <a:tailEnd/>
            </a:ln>
          </p:spPr>
        </p:pic>
        <p:pic>
          <p:nvPicPr>
            <p:cNvPr id="327708" name="Picture 60" descr="towerPNG"/>
            <p:cNvPicPr>
              <a:picLocks noChangeAspect="1" noChangeArrowheads="1"/>
            </p:cNvPicPr>
            <p:nvPr/>
          </p:nvPicPr>
          <p:blipFill>
            <a:blip r:embed="rId4">
              <a:grayscl/>
            </a:blip>
            <a:srcRect/>
            <a:stretch>
              <a:fillRect/>
            </a:stretch>
          </p:blipFill>
          <p:spPr bwMode="auto">
            <a:xfrm>
              <a:off x="2813" y="688"/>
              <a:ext cx="898" cy="898"/>
            </a:xfrm>
            <a:prstGeom prst="rect">
              <a:avLst/>
            </a:prstGeom>
            <a:noFill/>
            <a:ln w="9525">
              <a:noFill/>
              <a:miter lim="800000"/>
              <a:headEnd/>
              <a:tailEnd/>
            </a:ln>
          </p:spPr>
        </p:pic>
        <p:sp>
          <p:nvSpPr>
            <p:cNvPr id="327709" name="Text Box 61"/>
            <p:cNvSpPr txBox="1">
              <a:spLocks noChangeArrowheads="1"/>
            </p:cNvSpPr>
            <p:nvPr/>
          </p:nvSpPr>
          <p:spPr bwMode="auto">
            <a:xfrm>
              <a:off x="2766" y="1408"/>
              <a:ext cx="959" cy="343"/>
            </a:xfrm>
            <a:prstGeom prst="rect">
              <a:avLst/>
            </a:prstGeom>
            <a:noFill/>
            <a:ln w="9525">
              <a:noFill/>
              <a:miter lim="800000"/>
              <a:headEnd type="none" w="sm" len="med"/>
              <a:tailEnd type="none" w="sm" len="med"/>
            </a:ln>
          </p:spPr>
          <p:txBody>
            <a:bodyPr>
              <a:spAutoFit/>
            </a:bodyPr>
            <a:lstStyle/>
            <a:p>
              <a:pPr algn="ctr">
                <a:spcBef>
                  <a:spcPct val="50000"/>
                </a:spcBef>
              </a:pPr>
              <a:r>
                <a:rPr lang="en-US" sz="900" b="1">
                  <a:latin typeface="Tahoma" pitchFamily="34" charset="0"/>
                </a:rPr>
                <a:t>Host Y1</a:t>
              </a:r>
            </a:p>
            <a:p>
              <a:pPr algn="ctr">
                <a:spcBef>
                  <a:spcPct val="50000"/>
                </a:spcBef>
              </a:pPr>
              <a:endParaRPr lang="en-US" sz="900" b="1">
                <a:latin typeface="Tahoma" pitchFamily="34" charset="0"/>
              </a:endParaRPr>
            </a:p>
          </p:txBody>
        </p:sp>
        <p:pic>
          <p:nvPicPr>
            <p:cNvPr id="327710" name="Picture 62" descr="video_phonePNG"/>
            <p:cNvPicPr>
              <a:picLocks noChangeAspect="1" noChangeArrowheads="1"/>
            </p:cNvPicPr>
            <p:nvPr/>
          </p:nvPicPr>
          <p:blipFill>
            <a:blip r:embed="rId5">
              <a:grayscl/>
            </a:blip>
            <a:srcRect/>
            <a:stretch>
              <a:fillRect/>
            </a:stretch>
          </p:blipFill>
          <p:spPr bwMode="auto">
            <a:xfrm>
              <a:off x="2949" y="1992"/>
              <a:ext cx="691" cy="691"/>
            </a:xfrm>
            <a:prstGeom prst="rect">
              <a:avLst/>
            </a:prstGeom>
            <a:noFill/>
            <a:ln w="9525">
              <a:noFill/>
              <a:miter lim="800000"/>
              <a:headEnd/>
              <a:tailEnd/>
            </a:ln>
          </p:spPr>
        </p:pic>
        <p:sp>
          <p:nvSpPr>
            <p:cNvPr id="327711" name="Text Box 64"/>
            <p:cNvSpPr txBox="1">
              <a:spLocks noChangeArrowheads="1"/>
            </p:cNvSpPr>
            <p:nvPr/>
          </p:nvSpPr>
          <p:spPr bwMode="auto">
            <a:xfrm>
              <a:off x="1209" y="2044"/>
              <a:ext cx="1104" cy="343"/>
            </a:xfrm>
            <a:prstGeom prst="rect">
              <a:avLst/>
            </a:prstGeom>
            <a:noFill/>
            <a:ln w="9525">
              <a:noFill/>
              <a:miter lim="800000"/>
              <a:headEnd type="none" w="sm" len="med"/>
              <a:tailEnd type="none" w="sm" len="med"/>
            </a:ln>
          </p:spPr>
          <p:txBody>
            <a:bodyPr>
              <a:spAutoFit/>
            </a:bodyPr>
            <a:lstStyle/>
            <a:p>
              <a:pPr algn="ctr">
                <a:spcBef>
                  <a:spcPct val="50000"/>
                </a:spcBef>
              </a:pPr>
              <a:r>
                <a:rPr lang="en-US" sz="900" b="1">
                  <a:latin typeface="Tahoma" pitchFamily="34" charset="0"/>
                </a:rPr>
                <a:t>NAT X1, X2</a:t>
              </a:r>
            </a:p>
            <a:p>
              <a:pPr algn="ctr">
                <a:spcBef>
                  <a:spcPct val="50000"/>
                </a:spcBef>
              </a:pPr>
              <a:endParaRPr lang="en-US" sz="900" b="1">
                <a:latin typeface="Tahoma" pitchFamily="34" charset="0"/>
              </a:endParaRPr>
            </a:p>
          </p:txBody>
        </p:sp>
        <p:pic>
          <p:nvPicPr>
            <p:cNvPr id="327712" name="Picture 65" descr="router_rackPNG"/>
            <p:cNvPicPr>
              <a:picLocks noChangeAspect="1" noChangeArrowheads="1"/>
            </p:cNvPicPr>
            <p:nvPr/>
          </p:nvPicPr>
          <p:blipFill>
            <a:blip r:embed="rId6">
              <a:grayscl/>
            </a:blip>
            <a:srcRect/>
            <a:stretch>
              <a:fillRect/>
            </a:stretch>
          </p:blipFill>
          <p:spPr bwMode="auto">
            <a:xfrm>
              <a:off x="1517" y="1552"/>
              <a:ext cx="461" cy="528"/>
            </a:xfrm>
            <a:prstGeom prst="rect">
              <a:avLst/>
            </a:prstGeom>
            <a:noFill/>
            <a:ln w="9525">
              <a:noFill/>
              <a:miter lim="800000"/>
              <a:headEnd/>
              <a:tailEnd/>
            </a:ln>
          </p:spPr>
        </p:pic>
      </p:grpSp>
      <p:sp>
        <p:nvSpPr>
          <p:cNvPr id="327687" name="Text Box 34"/>
          <p:cNvSpPr txBox="1">
            <a:spLocks noChangeArrowheads="1"/>
          </p:cNvSpPr>
          <p:nvPr/>
        </p:nvSpPr>
        <p:spPr bwMode="auto">
          <a:xfrm>
            <a:off x="609600" y="5103813"/>
            <a:ext cx="3187700" cy="630237"/>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Legend</a:t>
            </a:r>
          </a:p>
          <a:p>
            <a:pPr>
              <a:spcBef>
                <a:spcPct val="50000"/>
              </a:spcBef>
            </a:pPr>
            <a:r>
              <a:rPr lang="en-US" sz="1400">
                <a:latin typeface="Calibri" pitchFamily="34" charset="0"/>
              </a:rPr>
              <a:t>X;x = IP:port (aka Transport Address)</a:t>
            </a:r>
          </a:p>
        </p:txBody>
      </p:sp>
      <p:sp>
        <p:nvSpPr>
          <p:cNvPr id="33" name="Slide Number Placeholder 32"/>
          <p:cNvSpPr>
            <a:spLocks noGrp="1"/>
          </p:cNvSpPr>
          <p:nvPr>
            <p:ph type="sldNum" sz="quarter" idx="12"/>
          </p:nvPr>
        </p:nvSpPr>
        <p:spPr/>
        <p:txBody>
          <a:bodyPr/>
          <a:lstStyle/>
          <a:p>
            <a:pPr>
              <a:defRPr/>
            </a:pPr>
            <a:fld id="{9E3320E4-9B4B-432B-975A-634824369A75}" type="slidenum">
              <a:rPr lang="en-US" smtClean="0"/>
              <a:pPr>
                <a:defRPr/>
              </a:pPr>
              <a:t>85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5680"/>
                                        </p:tgtEl>
                                        <p:attrNameLst>
                                          <p:attrName>style.visibility</p:attrName>
                                        </p:attrNameLst>
                                      </p:cBhvr>
                                      <p:to>
                                        <p:strVal val="visible"/>
                                      </p:to>
                                    </p:set>
                                    <p:anim calcmode="lin" valueType="num">
                                      <p:cBhvr additive="base">
                                        <p:cTn id="7" dur="500" fill="hold"/>
                                        <p:tgtEl>
                                          <p:spTgt spid="795680"/>
                                        </p:tgtEl>
                                        <p:attrNameLst>
                                          <p:attrName>ppt_x</p:attrName>
                                        </p:attrNameLst>
                                      </p:cBhvr>
                                      <p:tavLst>
                                        <p:tav tm="0">
                                          <p:val>
                                            <p:strVal val="#ppt_x"/>
                                          </p:val>
                                        </p:tav>
                                        <p:tav tm="100000">
                                          <p:val>
                                            <p:strVal val="#ppt_x"/>
                                          </p:val>
                                        </p:tav>
                                      </p:tavLst>
                                    </p:anim>
                                    <p:anim calcmode="lin" valueType="num">
                                      <p:cBhvr additive="base">
                                        <p:cTn id="8" dur="500" fill="hold"/>
                                        <p:tgtEl>
                                          <p:spTgt spid="7956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5681"/>
                                        </p:tgtEl>
                                        <p:attrNameLst>
                                          <p:attrName>style.visibility</p:attrName>
                                        </p:attrNameLst>
                                      </p:cBhvr>
                                      <p:to>
                                        <p:strVal val="visible"/>
                                      </p:to>
                                    </p:set>
                                    <p:anim calcmode="lin" valueType="num">
                                      <p:cBhvr additive="base">
                                        <p:cTn id="13" dur="500" fill="hold"/>
                                        <p:tgtEl>
                                          <p:spTgt spid="795681"/>
                                        </p:tgtEl>
                                        <p:attrNameLst>
                                          <p:attrName>ppt_x</p:attrName>
                                        </p:attrNameLst>
                                      </p:cBhvr>
                                      <p:tavLst>
                                        <p:tav tm="0">
                                          <p:val>
                                            <p:strVal val="#ppt_x"/>
                                          </p:val>
                                        </p:tav>
                                        <p:tav tm="100000">
                                          <p:val>
                                            <p:strVal val="#ppt_x"/>
                                          </p:val>
                                        </p:tav>
                                      </p:tavLst>
                                    </p:anim>
                                    <p:anim calcmode="lin" valueType="num">
                                      <p:cBhvr additive="base">
                                        <p:cTn id="14" dur="500" fill="hold"/>
                                        <p:tgtEl>
                                          <p:spTgt spid="7956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5651"/>
                                        </p:tgtEl>
                                        <p:attrNameLst>
                                          <p:attrName>style.visibility</p:attrName>
                                        </p:attrNameLst>
                                      </p:cBhvr>
                                      <p:to>
                                        <p:strVal val="visible"/>
                                      </p:to>
                                    </p:set>
                                    <p:anim calcmode="lin" valueType="num">
                                      <p:cBhvr additive="base">
                                        <p:cTn id="19" dur="500" fill="hold"/>
                                        <p:tgtEl>
                                          <p:spTgt spid="795651"/>
                                        </p:tgtEl>
                                        <p:attrNameLst>
                                          <p:attrName>ppt_x</p:attrName>
                                        </p:attrNameLst>
                                      </p:cBhvr>
                                      <p:tavLst>
                                        <p:tav tm="0">
                                          <p:val>
                                            <p:strVal val="#ppt_x"/>
                                          </p:val>
                                        </p:tav>
                                        <p:tav tm="100000">
                                          <p:val>
                                            <p:strVal val="#ppt_x"/>
                                          </p:val>
                                        </p:tav>
                                      </p:tavLst>
                                    </p:anim>
                                    <p:anim calcmode="lin" valueType="num">
                                      <p:cBhvr additive="base">
                                        <p:cTn id="20" dur="500" fill="hold"/>
                                        <p:tgtEl>
                                          <p:spTgt spid="795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1" grpId="0"/>
      <p:bldP spid="795680" grpId="0"/>
      <p:bldP spid="795681" grpId="0"/>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pPr>
              <a:defRPr/>
            </a:pPr>
            <a:fld id="{6C53926B-BFE5-4ECF-83CB-DCC45C2743DF}" type="slidenum">
              <a:rPr lang="en-US" smtClean="0"/>
              <a:pPr>
                <a:defRPr/>
              </a:pPr>
              <a:t>86</a:t>
            </a:fld>
            <a:endParaRPr lang="en-US"/>
          </a:p>
        </p:txBody>
      </p:sp>
      <p:sp>
        <p:nvSpPr>
          <p:cNvPr id="96259" name="Rectangle 2"/>
          <p:cNvSpPr>
            <a:spLocks noGrp="1" noChangeArrowheads="1"/>
          </p:cNvSpPr>
          <p:nvPr>
            <p:ph type="title"/>
          </p:nvPr>
        </p:nvSpPr>
        <p:spPr>
          <a:xfrm>
            <a:off x="609600" y="246063"/>
            <a:ext cx="7772400" cy="388937"/>
          </a:xfrm>
        </p:spPr>
        <p:txBody>
          <a:bodyPr rtlCol="0">
            <a:normAutofit fontScale="90000"/>
          </a:bodyPr>
          <a:lstStyle/>
          <a:p>
            <a:pPr eaLnBrk="1" fontAlgn="auto" hangingPunct="1">
              <a:spcAft>
                <a:spcPts val="0"/>
              </a:spcAft>
              <a:defRPr/>
            </a:pPr>
            <a:r>
              <a:rPr lang="en-US" sz="2800" dirty="0">
                <a:ea typeface="+mj-ea"/>
                <a:cs typeface="+mj-cs"/>
              </a:rPr>
              <a:t>Tunneling for Firewall Traversal (</a:t>
            </a:r>
            <a:r>
              <a:rPr lang="en-US" sz="2800" dirty="0" smtClean="0">
                <a:ea typeface="+mj-ea"/>
                <a:cs typeface="+mj-cs"/>
              </a:rPr>
              <a:t>bad or practical idea?)</a:t>
            </a:r>
            <a:endParaRPr lang="en-US" sz="2800" dirty="0">
              <a:ea typeface="+mj-ea"/>
              <a:cs typeface="+mj-cs"/>
            </a:endParaRPr>
          </a:p>
        </p:txBody>
      </p:sp>
      <p:sp>
        <p:nvSpPr>
          <p:cNvPr id="797699" name="Text Box 3"/>
          <p:cNvSpPr txBox="1">
            <a:spLocks noChangeArrowheads="1"/>
          </p:cNvSpPr>
          <p:nvPr/>
        </p:nvSpPr>
        <p:spPr bwMode="auto">
          <a:xfrm>
            <a:off x="914400" y="6005513"/>
            <a:ext cx="7543800" cy="623887"/>
          </a:xfrm>
          <a:prstGeom prst="rect">
            <a:avLst/>
          </a:prstGeom>
          <a:noFill/>
          <a:ln w="9525">
            <a:noFill/>
            <a:miter lim="800000"/>
            <a:headEnd/>
            <a:tailEnd/>
          </a:ln>
        </p:spPr>
        <p:txBody>
          <a:bodyPr>
            <a:spAutoFit/>
          </a:bodyPr>
          <a:lstStyle/>
          <a:p>
            <a:pPr>
              <a:lnSpc>
                <a:spcPct val="50000"/>
              </a:lnSpc>
              <a:spcBef>
                <a:spcPct val="50000"/>
              </a:spcBef>
            </a:pPr>
            <a:r>
              <a:rPr lang="en-US" sz="1400">
                <a:latin typeface="Calibri" pitchFamily="34" charset="0"/>
              </a:rPr>
              <a:t>1. http://www.iana.org/assignments/port-numbers</a:t>
            </a:r>
          </a:p>
          <a:p>
            <a:pPr>
              <a:lnSpc>
                <a:spcPct val="50000"/>
              </a:lnSpc>
              <a:spcBef>
                <a:spcPct val="50000"/>
              </a:spcBef>
            </a:pPr>
            <a:r>
              <a:rPr lang="en-US" sz="1400">
                <a:latin typeface="Calibri" pitchFamily="34" charset="0"/>
              </a:rPr>
              <a:t>2. http://www.microsoft.com/technet/prodtechnol/exchange/2003/security.mspx</a:t>
            </a:r>
          </a:p>
          <a:p>
            <a:pPr>
              <a:lnSpc>
                <a:spcPct val="50000"/>
              </a:lnSpc>
              <a:spcBef>
                <a:spcPct val="50000"/>
              </a:spcBef>
            </a:pPr>
            <a:r>
              <a:rPr lang="en-US" sz="1400">
                <a:latin typeface="Calibri" pitchFamily="34" charset="0"/>
              </a:rPr>
              <a:t>3. draft-lear-iana-no-more-well-known-ports-01.txt </a:t>
            </a:r>
          </a:p>
        </p:txBody>
      </p:sp>
      <p:graphicFrame>
        <p:nvGraphicFramePr>
          <p:cNvPr id="797700" name="Group 4"/>
          <p:cNvGraphicFramePr>
            <a:graphicFrameLocks noGrp="1"/>
          </p:cNvGraphicFramePr>
          <p:nvPr>
            <p:ph idx="1"/>
          </p:nvPr>
        </p:nvGraphicFramePr>
        <p:xfrm>
          <a:off x="685800" y="1479550"/>
          <a:ext cx="4724400" cy="2743202"/>
        </p:xfrm>
        <a:graphic>
          <a:graphicData uri="http://schemas.openxmlformats.org/drawingml/2006/table">
            <a:tbl>
              <a:tblPr/>
              <a:tblGrid>
                <a:gridCol w="1360488"/>
                <a:gridCol w="3363912"/>
              </a:tblGrid>
              <a:tr h="392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Port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Protocol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19-21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File Transfer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Telnet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SMTP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DNS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1" i="0" u="none" strike="noStrike" cap="none" normalizeH="0" baseline="0">
                          <a:ln>
                            <a:noFill/>
                          </a:ln>
                          <a:solidFill>
                            <a:schemeClr val="tx1"/>
                          </a:solidFill>
                          <a:effectLst/>
                          <a:latin typeface="Tahoma" pitchFamily="-112"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1" i="0" u="none" strike="noStrike" cap="none" normalizeH="0" baseline="0">
                          <a:ln>
                            <a:noFill/>
                          </a:ln>
                          <a:solidFill>
                            <a:schemeClr val="tx1"/>
                          </a:solidFill>
                          <a:effectLst/>
                          <a:latin typeface="Tahoma" pitchFamily="-112" charset="0"/>
                        </a:rPr>
                        <a:t>HTTP</a:t>
                      </a:r>
                      <a:r>
                        <a:rPr kumimoji="0" lang="en-US" sz="1600" b="0" i="0" u="none" strike="noStrike" cap="none" normalizeH="0" baseline="0">
                          <a:ln>
                            <a:noFill/>
                          </a:ln>
                          <a:solidFill>
                            <a:schemeClr val="tx1"/>
                          </a:solidFill>
                          <a:effectLst/>
                          <a:latin typeface="Tahoma" pitchFamily="-112"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123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112" charset="2"/>
                        <a:buNone/>
                        <a:tabLst/>
                      </a:pPr>
                      <a:r>
                        <a:rPr kumimoji="0" lang="en-US" sz="1600" b="0" i="0" u="none" strike="noStrike" cap="none" normalizeH="0" baseline="0">
                          <a:ln>
                            <a:noFill/>
                          </a:ln>
                          <a:solidFill>
                            <a:schemeClr val="tx1"/>
                          </a:solidFill>
                          <a:effectLst/>
                          <a:latin typeface="Tahoma" pitchFamily="-112" charset="0"/>
                        </a:rPr>
                        <a:t>Network Time Protocol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9758" name="Text Box 30"/>
          <p:cNvSpPr txBox="1">
            <a:spLocks noChangeArrowheads="1"/>
          </p:cNvSpPr>
          <p:nvPr/>
        </p:nvSpPr>
        <p:spPr bwMode="auto">
          <a:xfrm>
            <a:off x="609600" y="1066800"/>
            <a:ext cx="73914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Examples of well known </a:t>
            </a:r>
            <a:r>
              <a:rPr lang="en-US" sz="1600" b="1" baseline="30000">
                <a:latin typeface="Calibri" pitchFamily="34" charset="0"/>
              </a:rPr>
              <a:t>1 </a:t>
            </a:r>
            <a:r>
              <a:rPr lang="en-US" sz="1600" b="1">
                <a:latin typeface="Calibri" pitchFamily="34" charset="0"/>
              </a:rPr>
              <a:t>(reserved) ports: 0 to1,024, or use DNS SRV </a:t>
            </a:r>
            <a:r>
              <a:rPr lang="en-US" sz="1600" b="1" baseline="30000">
                <a:latin typeface="Calibri" pitchFamily="34" charset="0"/>
              </a:rPr>
              <a:t>3</a:t>
            </a:r>
            <a:r>
              <a:rPr lang="en-US" sz="1600" b="1">
                <a:latin typeface="Calibri" pitchFamily="34" charset="0"/>
              </a:rPr>
              <a:t>.</a:t>
            </a:r>
          </a:p>
        </p:txBody>
      </p:sp>
      <p:sp>
        <p:nvSpPr>
          <p:cNvPr id="797727" name="Text Box 31"/>
          <p:cNvSpPr txBox="1">
            <a:spLocks noChangeArrowheads="1"/>
          </p:cNvSpPr>
          <p:nvPr/>
        </p:nvSpPr>
        <p:spPr bwMode="auto">
          <a:xfrm>
            <a:off x="457200" y="4249738"/>
            <a:ext cx="8610600" cy="1604962"/>
          </a:xfrm>
          <a:prstGeom prst="rect">
            <a:avLst/>
          </a:prstGeom>
          <a:noFill/>
          <a:ln w="9525">
            <a:noFill/>
            <a:miter lim="800000"/>
            <a:headEnd/>
            <a:tailEnd/>
          </a:ln>
        </p:spPr>
        <p:txBody>
          <a:bodyPr>
            <a:spAutoFit/>
          </a:bodyPr>
          <a:lstStyle/>
          <a:p>
            <a:pPr>
              <a:spcBef>
                <a:spcPct val="50000"/>
              </a:spcBef>
            </a:pPr>
            <a:r>
              <a:rPr lang="en-US" sz="1800">
                <a:latin typeface="Calibri" pitchFamily="34" charset="0"/>
              </a:rPr>
              <a:t>Tunneling various protocols “under false name” (for example port 80) is a violation</a:t>
            </a:r>
          </a:p>
          <a:p>
            <a:pPr>
              <a:spcBef>
                <a:spcPct val="50000"/>
              </a:spcBef>
            </a:pPr>
            <a:r>
              <a:rPr lang="en-US" sz="1800">
                <a:latin typeface="Calibri" pitchFamily="34" charset="0"/>
              </a:rPr>
              <a:t>Tunneling violations are a security risk that may require deep packet inspection</a:t>
            </a:r>
          </a:p>
          <a:p>
            <a:pPr>
              <a:spcBef>
                <a:spcPct val="50000"/>
              </a:spcBef>
            </a:pPr>
            <a:r>
              <a:rPr lang="en-US" sz="1800">
                <a:latin typeface="Calibri" pitchFamily="34" charset="0"/>
              </a:rPr>
              <a:t>But deep packet inspection by service providers may be a privacy violation</a:t>
            </a:r>
          </a:p>
          <a:p>
            <a:pPr>
              <a:spcBef>
                <a:spcPct val="50000"/>
              </a:spcBef>
            </a:pPr>
            <a:r>
              <a:rPr lang="en-US" sz="1800">
                <a:latin typeface="Calibri" pitchFamily="34" charset="0"/>
              </a:rPr>
              <a:t>Right approach: Cooperation with the IT department on firewall policy.</a:t>
            </a:r>
          </a:p>
        </p:txBody>
      </p:sp>
      <p:sp>
        <p:nvSpPr>
          <p:cNvPr id="329760" name="Text Box 32"/>
          <p:cNvSpPr txBox="1">
            <a:spLocks noChangeArrowheads="1"/>
          </p:cNvSpPr>
          <p:nvPr/>
        </p:nvSpPr>
        <p:spPr bwMode="auto">
          <a:xfrm>
            <a:off x="2133600" y="762000"/>
            <a:ext cx="5029200" cy="366713"/>
          </a:xfrm>
          <a:prstGeom prst="rect">
            <a:avLst/>
          </a:prstGeom>
          <a:noFill/>
          <a:ln w="9525">
            <a:noFill/>
            <a:miter lim="800000"/>
            <a:headEnd/>
            <a:tailEnd/>
          </a:ln>
        </p:spPr>
        <p:txBody>
          <a:bodyPr>
            <a:spAutoFit/>
          </a:bodyPr>
          <a:lstStyle/>
          <a:p>
            <a:pPr>
              <a:spcBef>
                <a:spcPct val="50000"/>
              </a:spcBef>
            </a:pPr>
            <a:r>
              <a:rPr lang="en-US" sz="1800">
                <a:latin typeface="Calibri" pitchFamily="34" charset="0"/>
              </a:rPr>
              <a:t>Port numbers range from 0 to 65536 </a:t>
            </a:r>
          </a:p>
        </p:txBody>
      </p:sp>
      <p:sp>
        <p:nvSpPr>
          <p:cNvPr id="797729" name="Text Box 33"/>
          <p:cNvSpPr txBox="1">
            <a:spLocks noChangeArrowheads="1"/>
          </p:cNvSpPr>
          <p:nvPr/>
        </p:nvSpPr>
        <p:spPr bwMode="auto">
          <a:xfrm>
            <a:off x="5486400" y="2317750"/>
            <a:ext cx="3505200" cy="1190625"/>
          </a:xfrm>
          <a:prstGeom prst="rect">
            <a:avLst/>
          </a:prstGeom>
          <a:noFill/>
          <a:ln w="9525">
            <a:noFill/>
            <a:miter lim="800000"/>
            <a:headEnd/>
            <a:tailEnd/>
          </a:ln>
        </p:spPr>
        <p:txBody>
          <a:bodyPr>
            <a:spAutoFit/>
          </a:bodyPr>
          <a:lstStyle/>
          <a:p>
            <a:pPr>
              <a:spcBef>
                <a:spcPct val="50000"/>
              </a:spcBef>
            </a:pPr>
            <a:r>
              <a:rPr lang="en-US" sz="1800">
                <a:latin typeface="Calibri" pitchFamily="34" charset="0"/>
              </a:rPr>
              <a:t>Port </a:t>
            </a:r>
            <a:r>
              <a:rPr lang="en-US" sz="1800" b="1">
                <a:latin typeface="Calibri" pitchFamily="34" charset="0"/>
              </a:rPr>
              <a:t>80</a:t>
            </a:r>
            <a:r>
              <a:rPr lang="en-US" sz="1800">
                <a:latin typeface="Calibri" pitchFamily="34" charset="0"/>
              </a:rPr>
              <a:t> is most often used for tunneling and should be blocked for IPSec w. Firewall </a:t>
            </a:r>
            <a:r>
              <a:rPr lang="en-US" sz="1800" baseline="30000">
                <a:latin typeface="Calibri" pitchFamily="34" charset="0"/>
              </a:rPr>
              <a:t>2. </a:t>
            </a:r>
            <a:r>
              <a:rPr lang="en-US" sz="1800">
                <a:latin typeface="Calibri" pitchFamily="34" charset="0"/>
              </a:rPr>
              <a:t>along with other unused 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7729"/>
                                        </p:tgtEl>
                                        <p:attrNameLst>
                                          <p:attrName>style.visibility</p:attrName>
                                        </p:attrNameLst>
                                      </p:cBhvr>
                                      <p:to>
                                        <p:strVal val="visible"/>
                                      </p:to>
                                    </p:set>
                                    <p:anim calcmode="lin" valueType="num">
                                      <p:cBhvr additive="base">
                                        <p:cTn id="7" dur="500" fill="hold"/>
                                        <p:tgtEl>
                                          <p:spTgt spid="797729"/>
                                        </p:tgtEl>
                                        <p:attrNameLst>
                                          <p:attrName>ppt_x</p:attrName>
                                        </p:attrNameLst>
                                      </p:cBhvr>
                                      <p:tavLst>
                                        <p:tav tm="0">
                                          <p:val>
                                            <p:strVal val="#ppt_x"/>
                                          </p:val>
                                        </p:tav>
                                        <p:tav tm="100000">
                                          <p:val>
                                            <p:strVal val="#ppt_x"/>
                                          </p:val>
                                        </p:tav>
                                      </p:tavLst>
                                    </p:anim>
                                    <p:anim calcmode="lin" valueType="num">
                                      <p:cBhvr additive="base">
                                        <p:cTn id="8" dur="500" fill="hold"/>
                                        <p:tgtEl>
                                          <p:spTgt spid="7977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7699"/>
                                        </p:tgtEl>
                                        <p:attrNameLst>
                                          <p:attrName>style.visibility</p:attrName>
                                        </p:attrNameLst>
                                      </p:cBhvr>
                                      <p:to>
                                        <p:strVal val="visible"/>
                                      </p:to>
                                    </p:set>
                                    <p:anim calcmode="lin" valueType="num">
                                      <p:cBhvr additive="base">
                                        <p:cTn id="13" dur="500" fill="hold"/>
                                        <p:tgtEl>
                                          <p:spTgt spid="797699"/>
                                        </p:tgtEl>
                                        <p:attrNameLst>
                                          <p:attrName>ppt_x</p:attrName>
                                        </p:attrNameLst>
                                      </p:cBhvr>
                                      <p:tavLst>
                                        <p:tav tm="0">
                                          <p:val>
                                            <p:strVal val="#ppt_x"/>
                                          </p:val>
                                        </p:tav>
                                        <p:tav tm="100000">
                                          <p:val>
                                            <p:strVal val="#ppt_x"/>
                                          </p:val>
                                        </p:tav>
                                      </p:tavLst>
                                    </p:anim>
                                    <p:anim calcmode="lin" valueType="num">
                                      <p:cBhvr additive="base">
                                        <p:cTn id="14" dur="500" fill="hold"/>
                                        <p:tgtEl>
                                          <p:spTgt spid="7976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727">
                                            <p:txEl>
                                              <p:pRg st="0" end="0"/>
                                            </p:txEl>
                                          </p:spTgt>
                                        </p:tgtEl>
                                        <p:attrNameLst>
                                          <p:attrName>style.visibility</p:attrName>
                                        </p:attrNameLst>
                                      </p:cBhvr>
                                      <p:to>
                                        <p:strVal val="visible"/>
                                      </p:to>
                                    </p:set>
                                    <p:anim calcmode="lin" valueType="num">
                                      <p:cBhvr additive="base">
                                        <p:cTn id="19" dur="500" fill="hold"/>
                                        <p:tgtEl>
                                          <p:spTgt spid="7977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7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727">
                                            <p:txEl>
                                              <p:pRg st="1" end="1"/>
                                            </p:txEl>
                                          </p:spTgt>
                                        </p:tgtEl>
                                        <p:attrNameLst>
                                          <p:attrName>style.visibility</p:attrName>
                                        </p:attrNameLst>
                                      </p:cBhvr>
                                      <p:to>
                                        <p:strVal val="visible"/>
                                      </p:to>
                                    </p:set>
                                    <p:anim calcmode="lin" valueType="num">
                                      <p:cBhvr additive="base">
                                        <p:cTn id="25" dur="500" fill="hold"/>
                                        <p:tgtEl>
                                          <p:spTgt spid="79772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7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727">
                                            <p:txEl>
                                              <p:pRg st="2" end="2"/>
                                            </p:txEl>
                                          </p:spTgt>
                                        </p:tgtEl>
                                        <p:attrNameLst>
                                          <p:attrName>style.visibility</p:attrName>
                                        </p:attrNameLst>
                                      </p:cBhvr>
                                      <p:to>
                                        <p:strVal val="visible"/>
                                      </p:to>
                                    </p:set>
                                    <p:anim calcmode="lin" valueType="num">
                                      <p:cBhvr additive="base">
                                        <p:cTn id="31" dur="500" fill="hold"/>
                                        <p:tgtEl>
                                          <p:spTgt spid="79772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7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7727">
                                            <p:txEl>
                                              <p:pRg st="3" end="3"/>
                                            </p:txEl>
                                          </p:spTgt>
                                        </p:tgtEl>
                                        <p:attrNameLst>
                                          <p:attrName>style.visibility</p:attrName>
                                        </p:attrNameLst>
                                      </p:cBhvr>
                                      <p:to>
                                        <p:strVal val="visible"/>
                                      </p:to>
                                    </p:set>
                                    <p:anim calcmode="lin" valueType="num">
                                      <p:cBhvr additive="base">
                                        <p:cTn id="37" dur="500" fill="hold"/>
                                        <p:tgtEl>
                                          <p:spTgt spid="79772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77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p:bldP spid="797729" grpId="0"/>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4025"/>
          </a:xfrm>
        </p:spPr>
        <p:txBody>
          <a:bodyPr rtlCol="0">
            <a:normAutofit fontScale="90000"/>
          </a:bodyPr>
          <a:lstStyle/>
          <a:p>
            <a:pPr eaLnBrk="1" fontAlgn="auto" hangingPunct="1">
              <a:spcAft>
                <a:spcPts val="0"/>
              </a:spcAft>
              <a:defRPr/>
            </a:pPr>
            <a:r>
              <a:rPr lang="en-US" sz="3200" dirty="0" smtClean="0">
                <a:ea typeface="+mj-ea"/>
                <a:cs typeface="+mj-cs"/>
              </a:rPr>
              <a:t>The hole punching approach (gaming)</a:t>
            </a:r>
            <a:endParaRPr lang="en-US" sz="3200" dirty="0">
              <a:ea typeface="+mj-ea"/>
              <a:cs typeface="+mj-cs"/>
            </a:endParaRPr>
          </a:p>
        </p:txBody>
      </p:sp>
      <p:sp>
        <p:nvSpPr>
          <p:cNvPr id="3" name="Slide Number Placeholder 2"/>
          <p:cNvSpPr>
            <a:spLocks noGrp="1"/>
          </p:cNvSpPr>
          <p:nvPr>
            <p:ph type="sldNum" sz="quarter" idx="12"/>
          </p:nvPr>
        </p:nvSpPr>
        <p:spPr/>
        <p:txBody>
          <a:bodyPr/>
          <a:lstStyle/>
          <a:p>
            <a:pPr>
              <a:defRPr/>
            </a:pPr>
            <a:fld id="{605A8096-0BB6-480C-B3E6-7967BE7D2EFF}" type="slidenum">
              <a:rPr lang="en-US"/>
              <a:pPr>
                <a:defRPr/>
              </a:pPr>
              <a:t>87</a:t>
            </a:fld>
            <a:endParaRPr lang="en-US"/>
          </a:p>
        </p:txBody>
      </p:sp>
      <p:pic>
        <p:nvPicPr>
          <p:cNvPr id="331779" name="Picture 3" descr="hole punching"/>
          <p:cNvPicPr>
            <a:picLocks noChangeAspect="1" noChangeArrowheads="1"/>
          </p:cNvPicPr>
          <p:nvPr/>
        </p:nvPicPr>
        <p:blipFill>
          <a:blip r:embed="rId3"/>
          <a:srcRect/>
          <a:stretch>
            <a:fillRect/>
          </a:stretch>
        </p:blipFill>
        <p:spPr bwMode="auto">
          <a:xfrm>
            <a:off x="0" y="1185863"/>
            <a:ext cx="9144000" cy="4629150"/>
          </a:xfrm>
          <a:prstGeom prst="rect">
            <a:avLst/>
          </a:prstGeom>
          <a:noFill/>
          <a:ln w="9525">
            <a:noFill/>
            <a:miter lim="800000"/>
            <a:headEnd/>
            <a:tailEnd/>
          </a:ln>
        </p:spPr>
      </p:pic>
      <p:sp>
        <p:nvSpPr>
          <p:cNvPr id="331780" name="Text Box 4"/>
          <p:cNvSpPr txBox="1">
            <a:spLocks noChangeArrowheads="1"/>
          </p:cNvSpPr>
          <p:nvPr/>
        </p:nvSpPr>
        <p:spPr bwMode="auto">
          <a:xfrm>
            <a:off x="381000" y="6172200"/>
            <a:ext cx="4564063" cy="441325"/>
          </a:xfrm>
          <a:prstGeom prst="rect">
            <a:avLst/>
          </a:prstGeom>
          <a:noFill/>
          <a:ln w="9525">
            <a:noFill/>
            <a:miter lim="800000"/>
            <a:headEnd/>
            <a:tailEnd/>
          </a:ln>
        </p:spPr>
        <p:txBody>
          <a:bodyPr>
            <a:spAutoFit/>
          </a:bodyPr>
          <a:lstStyle/>
          <a:p>
            <a:pPr defTabSz="820738">
              <a:lnSpc>
                <a:spcPct val="90000"/>
              </a:lnSpc>
              <a:spcBef>
                <a:spcPct val="50000"/>
              </a:spcBef>
            </a:pPr>
            <a:r>
              <a:rPr lang="en-US" sz="1000">
                <a:solidFill>
                  <a:srgbClr val="000000"/>
                </a:solidFill>
                <a:latin typeface="Myriad Pro"/>
              </a:rPr>
              <a:t>B. Ford et al: “Peer-to-Peer Communication Across Network Address Translators”</a:t>
            </a:r>
          </a:p>
          <a:p>
            <a:pPr defTabSz="820738">
              <a:lnSpc>
                <a:spcPct val="90000"/>
              </a:lnSpc>
              <a:spcBef>
                <a:spcPct val="50000"/>
              </a:spcBef>
            </a:pPr>
            <a:r>
              <a:rPr lang="en-US" sz="1000">
                <a:solidFill>
                  <a:srgbClr val="000000"/>
                </a:solidFill>
                <a:latin typeface="Myriad Pro"/>
              </a:rPr>
              <a:t>http://www.brynosaurus.com/pub/net/p2pnat/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5" name="Title 1"/>
          <p:cNvSpPr>
            <a:spLocks noGrp="1"/>
          </p:cNvSpPr>
          <p:nvPr>
            <p:ph type="title"/>
          </p:nvPr>
        </p:nvSpPr>
        <p:spPr>
          <a:xfrm>
            <a:off x="457200" y="114300"/>
            <a:ext cx="8229600" cy="538163"/>
          </a:xfrm>
        </p:spPr>
        <p:txBody>
          <a:bodyPr/>
          <a:lstStyle/>
          <a:p>
            <a:pPr eaLnBrk="1" hangingPunct="1"/>
            <a:r>
              <a:rPr lang="en-US" sz="3200" smtClean="0">
                <a:ea typeface="ＭＳ Ｐゴシック"/>
                <a:cs typeface="ＭＳ Ｐゴシック"/>
              </a:rPr>
              <a:t>NAT check test method</a:t>
            </a:r>
          </a:p>
        </p:txBody>
      </p:sp>
      <p:sp>
        <p:nvSpPr>
          <p:cNvPr id="3" name="Slide Number Placeholder 2"/>
          <p:cNvSpPr>
            <a:spLocks noGrp="1"/>
          </p:cNvSpPr>
          <p:nvPr>
            <p:ph type="sldNum" sz="quarter" idx="12"/>
          </p:nvPr>
        </p:nvSpPr>
        <p:spPr/>
        <p:txBody>
          <a:bodyPr/>
          <a:lstStyle/>
          <a:p>
            <a:pPr>
              <a:defRPr/>
            </a:pPr>
            <a:fld id="{BEC64BE7-0AB3-4965-82A9-42919DF71A44}" type="slidenum">
              <a:rPr lang="en-US"/>
              <a:pPr>
                <a:defRPr/>
              </a:pPr>
              <a:t>88</a:t>
            </a:fld>
            <a:endParaRPr lang="en-US"/>
          </a:p>
        </p:txBody>
      </p:sp>
      <p:grpSp>
        <p:nvGrpSpPr>
          <p:cNvPr id="333827" name="Group 3"/>
          <p:cNvGrpSpPr>
            <a:grpSpLocks/>
          </p:cNvGrpSpPr>
          <p:nvPr/>
        </p:nvGrpSpPr>
        <p:grpSpPr bwMode="auto">
          <a:xfrm>
            <a:off x="1114425" y="981075"/>
            <a:ext cx="4133850" cy="4972050"/>
            <a:chOff x="1500" y="618"/>
            <a:chExt cx="2604" cy="3132"/>
          </a:xfrm>
        </p:grpSpPr>
        <p:sp>
          <p:nvSpPr>
            <p:cNvPr id="333830" name="Rectangle 4"/>
            <p:cNvSpPr>
              <a:spLocks noChangeArrowheads="1"/>
            </p:cNvSpPr>
            <p:nvPr/>
          </p:nvSpPr>
          <p:spPr bwMode="auto">
            <a:xfrm>
              <a:off x="2028" y="1923"/>
              <a:ext cx="1548" cy="228"/>
            </a:xfrm>
            <a:prstGeom prst="rect">
              <a:avLst/>
            </a:prstGeom>
            <a:solidFill>
              <a:srgbClr val="CC0000"/>
            </a:solidFill>
            <a:ln w="9525">
              <a:solidFill>
                <a:schemeClr val="tx1"/>
              </a:solidFill>
              <a:miter lim="800000"/>
              <a:headEnd/>
              <a:tailEnd/>
            </a:ln>
          </p:spPr>
          <p:txBody>
            <a:bodyPr wrap="none" anchor="ctr"/>
            <a:lstStyle/>
            <a:p>
              <a:endParaRPr lang="en-US" sz="1800">
                <a:latin typeface="Calibri" pitchFamily="34" charset="0"/>
              </a:endParaRPr>
            </a:p>
          </p:txBody>
        </p:sp>
        <p:grpSp>
          <p:nvGrpSpPr>
            <p:cNvPr id="333831" name="Group 5"/>
            <p:cNvGrpSpPr>
              <a:grpSpLocks/>
            </p:cNvGrpSpPr>
            <p:nvPr/>
          </p:nvGrpSpPr>
          <p:grpSpPr bwMode="auto">
            <a:xfrm>
              <a:off x="1500" y="618"/>
              <a:ext cx="2604" cy="276"/>
              <a:chOff x="1500" y="618"/>
              <a:chExt cx="2604" cy="276"/>
            </a:xfrm>
          </p:grpSpPr>
          <p:grpSp>
            <p:nvGrpSpPr>
              <p:cNvPr id="333855" name="Group 6"/>
              <p:cNvGrpSpPr>
                <a:grpSpLocks/>
              </p:cNvGrpSpPr>
              <p:nvPr/>
            </p:nvGrpSpPr>
            <p:grpSpPr bwMode="auto">
              <a:xfrm>
                <a:off x="1500" y="618"/>
                <a:ext cx="552" cy="276"/>
                <a:chOff x="1500" y="618"/>
                <a:chExt cx="552" cy="276"/>
              </a:xfrm>
            </p:grpSpPr>
            <p:sp>
              <p:nvSpPr>
                <p:cNvPr id="333862" name="Rectangle 7"/>
                <p:cNvSpPr>
                  <a:spLocks noChangeArrowheads="1"/>
                </p:cNvSpPr>
                <p:nvPr/>
              </p:nvSpPr>
              <p:spPr bwMode="auto">
                <a:xfrm>
                  <a:off x="1500" y="618"/>
                  <a:ext cx="552" cy="276"/>
                </a:xfrm>
                <a:prstGeom prst="rect">
                  <a:avLst/>
                </a:prstGeom>
                <a:solidFill>
                  <a:srgbClr val="00FF00"/>
                </a:solidFill>
                <a:ln w="9525">
                  <a:solidFill>
                    <a:schemeClr val="tx1"/>
                  </a:solidFill>
                  <a:miter lim="800000"/>
                  <a:headEnd/>
                  <a:tailEnd/>
                </a:ln>
              </p:spPr>
              <p:txBody>
                <a:bodyPr wrap="none" anchor="ctr"/>
                <a:lstStyle/>
                <a:p>
                  <a:endParaRPr lang="en-US" sz="1800">
                    <a:latin typeface="Calibri" pitchFamily="34" charset="0"/>
                  </a:endParaRPr>
                </a:p>
              </p:txBody>
            </p:sp>
            <p:sp>
              <p:nvSpPr>
                <p:cNvPr id="333863" name="Text Box 8"/>
                <p:cNvSpPr txBox="1">
                  <a:spLocks noChangeArrowheads="1"/>
                </p:cNvSpPr>
                <p:nvPr/>
              </p:nvSpPr>
              <p:spPr bwMode="auto">
                <a:xfrm>
                  <a:off x="1500" y="660"/>
                  <a:ext cx="552"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Srv1</a:t>
                  </a:r>
                </a:p>
              </p:txBody>
            </p:sp>
          </p:grpSp>
          <p:grpSp>
            <p:nvGrpSpPr>
              <p:cNvPr id="333856" name="Group 9"/>
              <p:cNvGrpSpPr>
                <a:grpSpLocks/>
              </p:cNvGrpSpPr>
              <p:nvPr/>
            </p:nvGrpSpPr>
            <p:grpSpPr bwMode="auto">
              <a:xfrm>
                <a:off x="2526" y="618"/>
                <a:ext cx="552" cy="276"/>
                <a:chOff x="1500" y="618"/>
                <a:chExt cx="552" cy="276"/>
              </a:xfrm>
            </p:grpSpPr>
            <p:sp>
              <p:nvSpPr>
                <p:cNvPr id="333860" name="Rectangle 10"/>
                <p:cNvSpPr>
                  <a:spLocks noChangeArrowheads="1"/>
                </p:cNvSpPr>
                <p:nvPr/>
              </p:nvSpPr>
              <p:spPr bwMode="auto">
                <a:xfrm>
                  <a:off x="1500" y="618"/>
                  <a:ext cx="552" cy="276"/>
                </a:xfrm>
                <a:prstGeom prst="rect">
                  <a:avLst/>
                </a:prstGeom>
                <a:solidFill>
                  <a:srgbClr val="00FF00"/>
                </a:solidFill>
                <a:ln w="9525">
                  <a:solidFill>
                    <a:schemeClr val="tx1"/>
                  </a:solidFill>
                  <a:miter lim="800000"/>
                  <a:headEnd/>
                  <a:tailEnd/>
                </a:ln>
              </p:spPr>
              <p:txBody>
                <a:bodyPr wrap="none" anchor="ctr"/>
                <a:lstStyle/>
                <a:p>
                  <a:endParaRPr lang="en-US" sz="1800">
                    <a:latin typeface="Calibri" pitchFamily="34" charset="0"/>
                  </a:endParaRPr>
                </a:p>
              </p:txBody>
            </p:sp>
            <p:sp>
              <p:nvSpPr>
                <p:cNvPr id="333861" name="Text Box 11"/>
                <p:cNvSpPr txBox="1">
                  <a:spLocks noChangeArrowheads="1"/>
                </p:cNvSpPr>
                <p:nvPr/>
              </p:nvSpPr>
              <p:spPr bwMode="auto">
                <a:xfrm>
                  <a:off x="1500" y="660"/>
                  <a:ext cx="552"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Srv2</a:t>
                  </a:r>
                </a:p>
              </p:txBody>
            </p:sp>
          </p:grpSp>
          <p:grpSp>
            <p:nvGrpSpPr>
              <p:cNvPr id="333857" name="Group 12"/>
              <p:cNvGrpSpPr>
                <a:grpSpLocks/>
              </p:cNvGrpSpPr>
              <p:nvPr/>
            </p:nvGrpSpPr>
            <p:grpSpPr bwMode="auto">
              <a:xfrm>
                <a:off x="3552" y="618"/>
                <a:ext cx="552" cy="276"/>
                <a:chOff x="1500" y="618"/>
                <a:chExt cx="552" cy="276"/>
              </a:xfrm>
            </p:grpSpPr>
            <p:sp>
              <p:nvSpPr>
                <p:cNvPr id="333858" name="Rectangle 13"/>
                <p:cNvSpPr>
                  <a:spLocks noChangeArrowheads="1"/>
                </p:cNvSpPr>
                <p:nvPr/>
              </p:nvSpPr>
              <p:spPr bwMode="auto">
                <a:xfrm>
                  <a:off x="1500" y="618"/>
                  <a:ext cx="552" cy="276"/>
                </a:xfrm>
                <a:prstGeom prst="rect">
                  <a:avLst/>
                </a:prstGeom>
                <a:solidFill>
                  <a:srgbClr val="00FF00"/>
                </a:solidFill>
                <a:ln w="9525">
                  <a:solidFill>
                    <a:schemeClr val="tx1"/>
                  </a:solidFill>
                  <a:miter lim="800000"/>
                  <a:headEnd/>
                  <a:tailEnd/>
                </a:ln>
              </p:spPr>
              <p:txBody>
                <a:bodyPr wrap="none" anchor="ctr"/>
                <a:lstStyle/>
                <a:p>
                  <a:endParaRPr lang="en-US" sz="1800">
                    <a:latin typeface="Calibri" pitchFamily="34" charset="0"/>
                  </a:endParaRPr>
                </a:p>
              </p:txBody>
            </p:sp>
            <p:sp>
              <p:nvSpPr>
                <p:cNvPr id="333859" name="Text Box 14"/>
                <p:cNvSpPr txBox="1">
                  <a:spLocks noChangeArrowheads="1"/>
                </p:cNvSpPr>
                <p:nvPr/>
              </p:nvSpPr>
              <p:spPr bwMode="auto">
                <a:xfrm>
                  <a:off x="1500" y="660"/>
                  <a:ext cx="552"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Srv3</a:t>
                  </a:r>
                </a:p>
              </p:txBody>
            </p:sp>
          </p:grpSp>
        </p:grpSp>
        <p:grpSp>
          <p:nvGrpSpPr>
            <p:cNvPr id="333832" name="Group 15"/>
            <p:cNvGrpSpPr>
              <a:grpSpLocks/>
            </p:cNvGrpSpPr>
            <p:nvPr/>
          </p:nvGrpSpPr>
          <p:grpSpPr bwMode="auto">
            <a:xfrm>
              <a:off x="1737" y="3180"/>
              <a:ext cx="2130" cy="570"/>
              <a:chOff x="1737" y="3180"/>
              <a:chExt cx="2130" cy="570"/>
            </a:xfrm>
          </p:grpSpPr>
          <p:grpSp>
            <p:nvGrpSpPr>
              <p:cNvPr id="333846" name="Group 16"/>
              <p:cNvGrpSpPr>
                <a:grpSpLocks/>
              </p:cNvGrpSpPr>
              <p:nvPr/>
            </p:nvGrpSpPr>
            <p:grpSpPr bwMode="auto">
              <a:xfrm>
                <a:off x="1737" y="3180"/>
                <a:ext cx="2130" cy="570"/>
                <a:chOff x="1656" y="3180"/>
                <a:chExt cx="2130" cy="570"/>
              </a:xfrm>
            </p:grpSpPr>
            <p:sp>
              <p:nvSpPr>
                <p:cNvPr id="333850" name="Rectangle 17"/>
                <p:cNvSpPr>
                  <a:spLocks noChangeArrowheads="1"/>
                </p:cNvSpPr>
                <p:nvPr/>
              </p:nvSpPr>
              <p:spPr bwMode="auto">
                <a:xfrm>
                  <a:off x="1656" y="3180"/>
                  <a:ext cx="2130" cy="570"/>
                </a:xfrm>
                <a:prstGeom prst="rect">
                  <a:avLst/>
                </a:prstGeom>
                <a:solidFill>
                  <a:schemeClr val="bg1"/>
                </a:solidFill>
                <a:ln w="9525">
                  <a:solidFill>
                    <a:schemeClr val="tx1"/>
                  </a:solidFill>
                  <a:miter lim="800000"/>
                  <a:headEnd/>
                  <a:tailEnd/>
                </a:ln>
              </p:spPr>
              <p:txBody>
                <a:bodyPr wrap="none" anchor="ctr"/>
                <a:lstStyle/>
                <a:p>
                  <a:endParaRPr lang="en-US" sz="1800">
                    <a:latin typeface="Calibri" pitchFamily="34" charset="0"/>
                  </a:endParaRPr>
                </a:p>
              </p:txBody>
            </p:sp>
            <p:sp>
              <p:nvSpPr>
                <p:cNvPr id="333851" name="Rectangle 18"/>
                <p:cNvSpPr>
                  <a:spLocks noChangeArrowheads="1"/>
                </p:cNvSpPr>
                <p:nvPr/>
              </p:nvSpPr>
              <p:spPr bwMode="auto">
                <a:xfrm>
                  <a:off x="1656" y="3180"/>
                  <a:ext cx="1068" cy="204"/>
                </a:xfrm>
                <a:prstGeom prst="rect">
                  <a:avLst/>
                </a:prstGeom>
                <a:solidFill>
                  <a:schemeClr val="bg1"/>
                </a:solidFill>
                <a:ln w="9525">
                  <a:solidFill>
                    <a:schemeClr val="tx1"/>
                  </a:solidFill>
                  <a:miter lim="800000"/>
                  <a:headEnd/>
                  <a:tailEnd/>
                </a:ln>
              </p:spPr>
              <p:txBody>
                <a:bodyPr wrap="none" anchor="ctr"/>
                <a:lstStyle/>
                <a:p>
                  <a:endParaRPr lang="en-US" sz="1800">
                    <a:latin typeface="Calibri" pitchFamily="34" charset="0"/>
                  </a:endParaRPr>
                </a:p>
              </p:txBody>
            </p:sp>
            <p:sp>
              <p:nvSpPr>
                <p:cNvPr id="333852" name="Rectangle 19"/>
                <p:cNvSpPr>
                  <a:spLocks noChangeArrowheads="1"/>
                </p:cNvSpPr>
                <p:nvPr/>
              </p:nvSpPr>
              <p:spPr bwMode="auto">
                <a:xfrm>
                  <a:off x="1656" y="3180"/>
                  <a:ext cx="1068" cy="204"/>
                </a:xfrm>
                <a:prstGeom prst="rect">
                  <a:avLst/>
                </a:prstGeom>
                <a:solidFill>
                  <a:schemeClr val="bg1"/>
                </a:solidFill>
                <a:ln w="9525">
                  <a:solidFill>
                    <a:schemeClr val="tx1"/>
                  </a:solidFill>
                  <a:miter lim="800000"/>
                  <a:headEnd/>
                  <a:tailEnd/>
                </a:ln>
              </p:spPr>
              <p:txBody>
                <a:bodyPr wrap="none" anchor="ctr"/>
                <a:lstStyle/>
                <a:p>
                  <a:endParaRPr lang="en-US" sz="1800">
                    <a:latin typeface="Calibri" pitchFamily="34" charset="0"/>
                  </a:endParaRPr>
                </a:p>
              </p:txBody>
            </p:sp>
            <p:sp>
              <p:nvSpPr>
                <p:cNvPr id="333853" name="Rectangle 20"/>
                <p:cNvSpPr>
                  <a:spLocks noChangeArrowheads="1"/>
                </p:cNvSpPr>
                <p:nvPr/>
              </p:nvSpPr>
              <p:spPr bwMode="auto">
                <a:xfrm>
                  <a:off x="1656" y="3180"/>
                  <a:ext cx="1068" cy="282"/>
                </a:xfrm>
                <a:prstGeom prst="rect">
                  <a:avLst/>
                </a:prstGeom>
                <a:solidFill>
                  <a:schemeClr val="bg1"/>
                </a:solidFill>
                <a:ln w="9525">
                  <a:solidFill>
                    <a:schemeClr val="tx1"/>
                  </a:solidFill>
                  <a:miter lim="800000"/>
                  <a:headEnd/>
                  <a:tailEnd/>
                </a:ln>
              </p:spPr>
              <p:txBody>
                <a:bodyPr wrap="none" anchor="ctr"/>
                <a:lstStyle/>
                <a:p>
                  <a:endParaRPr lang="en-US" sz="1800">
                    <a:latin typeface="Calibri" pitchFamily="34" charset="0"/>
                  </a:endParaRPr>
                </a:p>
              </p:txBody>
            </p:sp>
            <p:sp>
              <p:nvSpPr>
                <p:cNvPr id="333854" name="Rectangle 21"/>
                <p:cNvSpPr>
                  <a:spLocks noChangeArrowheads="1"/>
                </p:cNvSpPr>
                <p:nvPr/>
              </p:nvSpPr>
              <p:spPr bwMode="auto">
                <a:xfrm>
                  <a:off x="2718" y="3180"/>
                  <a:ext cx="1068" cy="282"/>
                </a:xfrm>
                <a:prstGeom prst="rect">
                  <a:avLst/>
                </a:prstGeom>
                <a:solidFill>
                  <a:schemeClr val="bg1"/>
                </a:solidFill>
                <a:ln w="9525">
                  <a:solidFill>
                    <a:schemeClr val="tx1"/>
                  </a:solidFill>
                  <a:miter lim="800000"/>
                  <a:headEnd/>
                  <a:tailEnd/>
                </a:ln>
              </p:spPr>
              <p:txBody>
                <a:bodyPr wrap="none" anchor="ctr"/>
                <a:lstStyle/>
                <a:p>
                  <a:endParaRPr lang="en-US" sz="1800">
                    <a:latin typeface="Calibri" pitchFamily="34" charset="0"/>
                  </a:endParaRPr>
                </a:p>
              </p:txBody>
            </p:sp>
          </p:grpSp>
          <p:sp>
            <p:nvSpPr>
              <p:cNvPr id="333847" name="Text Box 22"/>
              <p:cNvSpPr txBox="1">
                <a:spLocks noChangeArrowheads="1"/>
              </p:cNvSpPr>
              <p:nvPr/>
            </p:nvSpPr>
            <p:spPr bwMode="auto">
              <a:xfrm>
                <a:off x="1737" y="3222"/>
                <a:ext cx="1062"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1st UDP port</a:t>
                </a:r>
              </a:p>
            </p:txBody>
          </p:sp>
          <p:sp>
            <p:nvSpPr>
              <p:cNvPr id="333848" name="Text Box 23"/>
              <p:cNvSpPr txBox="1">
                <a:spLocks noChangeArrowheads="1"/>
              </p:cNvSpPr>
              <p:nvPr/>
            </p:nvSpPr>
            <p:spPr bwMode="auto">
              <a:xfrm>
                <a:off x="2793" y="3222"/>
                <a:ext cx="1062"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2nd UDP port</a:t>
                </a:r>
              </a:p>
            </p:txBody>
          </p:sp>
          <p:sp>
            <p:nvSpPr>
              <p:cNvPr id="333849" name="Text Box 24"/>
              <p:cNvSpPr txBox="1">
                <a:spLocks noChangeArrowheads="1"/>
              </p:cNvSpPr>
              <p:nvPr/>
            </p:nvSpPr>
            <p:spPr bwMode="auto">
              <a:xfrm>
                <a:off x="2268" y="3504"/>
                <a:ext cx="1056" cy="231"/>
              </a:xfrm>
              <a:prstGeom prst="rect">
                <a:avLst/>
              </a:prstGeom>
              <a:noFill/>
              <a:ln w="9525">
                <a:noFill/>
                <a:miter lim="800000"/>
                <a:headEnd/>
                <a:tailEnd/>
              </a:ln>
            </p:spPr>
            <p:txBody>
              <a:bodyPr>
                <a:spAutoFit/>
              </a:bodyPr>
              <a:lstStyle/>
              <a:p>
                <a:pPr algn="ctr" defTabSz="820738">
                  <a:lnSpc>
                    <a:spcPct val="90000"/>
                  </a:lnSpc>
                  <a:spcBef>
                    <a:spcPct val="50000"/>
                  </a:spcBef>
                </a:pPr>
                <a:r>
                  <a:rPr lang="en-US" sz="2000">
                    <a:solidFill>
                      <a:srgbClr val="000000"/>
                    </a:solidFill>
                    <a:latin typeface="Myriad Pro"/>
                  </a:rPr>
                  <a:t>Client</a:t>
                </a:r>
              </a:p>
            </p:txBody>
          </p:sp>
        </p:grpSp>
        <p:sp>
          <p:nvSpPr>
            <p:cNvPr id="333833" name="Line 25"/>
            <p:cNvSpPr>
              <a:spLocks noChangeShapeType="1"/>
            </p:cNvSpPr>
            <p:nvPr/>
          </p:nvSpPr>
          <p:spPr bwMode="auto">
            <a:xfrm>
              <a:off x="3138" y="756"/>
              <a:ext cx="342" cy="0"/>
            </a:xfrm>
            <a:prstGeom prst="line">
              <a:avLst/>
            </a:prstGeom>
            <a:noFill/>
            <a:ln w="9525">
              <a:solidFill>
                <a:schemeClr val="tx1"/>
              </a:solidFill>
              <a:round/>
              <a:headEnd/>
              <a:tailEnd type="triangle" w="med" len="med"/>
            </a:ln>
          </p:spPr>
          <p:txBody>
            <a:bodyPr/>
            <a:lstStyle/>
            <a:p>
              <a:endParaRPr lang="en-US"/>
            </a:p>
          </p:txBody>
        </p:sp>
        <p:grpSp>
          <p:nvGrpSpPr>
            <p:cNvPr id="333834" name="Group 26"/>
            <p:cNvGrpSpPr>
              <a:grpSpLocks/>
            </p:cNvGrpSpPr>
            <p:nvPr/>
          </p:nvGrpSpPr>
          <p:grpSpPr bwMode="auto">
            <a:xfrm>
              <a:off x="1650" y="1138"/>
              <a:ext cx="2322" cy="540"/>
              <a:chOff x="1650" y="1138"/>
              <a:chExt cx="2322" cy="540"/>
            </a:xfrm>
          </p:grpSpPr>
          <p:sp>
            <p:nvSpPr>
              <p:cNvPr id="333844" name="AutoShape 27"/>
              <p:cNvSpPr>
                <a:spLocks noChangeArrowheads="1"/>
              </p:cNvSpPr>
              <p:nvPr/>
            </p:nvSpPr>
            <p:spPr bwMode="auto">
              <a:xfrm>
                <a:off x="1650" y="1138"/>
                <a:ext cx="2322" cy="540"/>
              </a:xfrm>
              <a:prstGeom prst="roundRect">
                <a:avLst>
                  <a:gd name="adj" fmla="val 16667"/>
                </a:avLst>
              </a:prstGeom>
              <a:solidFill>
                <a:srgbClr val="0066FF"/>
              </a:solidFill>
              <a:ln w="9525">
                <a:solidFill>
                  <a:schemeClr val="tx1"/>
                </a:solidFill>
                <a:round/>
                <a:headEnd/>
                <a:tailEnd/>
              </a:ln>
            </p:spPr>
            <p:txBody>
              <a:bodyPr wrap="none" anchor="ctr"/>
              <a:lstStyle/>
              <a:p>
                <a:endParaRPr lang="en-US" sz="1800">
                  <a:latin typeface="Calibri" pitchFamily="34" charset="0"/>
                </a:endParaRPr>
              </a:p>
            </p:txBody>
          </p:sp>
          <p:sp>
            <p:nvSpPr>
              <p:cNvPr id="333845" name="Text Box 28"/>
              <p:cNvSpPr txBox="1">
                <a:spLocks noChangeArrowheads="1"/>
              </p:cNvSpPr>
              <p:nvPr/>
            </p:nvSpPr>
            <p:spPr bwMode="auto">
              <a:xfrm>
                <a:off x="2290" y="1272"/>
                <a:ext cx="1106" cy="265"/>
              </a:xfrm>
              <a:prstGeom prst="rect">
                <a:avLst/>
              </a:prstGeom>
              <a:noFill/>
              <a:ln w="9525">
                <a:noFill/>
                <a:miter lim="800000"/>
                <a:headEnd/>
                <a:tailEnd/>
              </a:ln>
            </p:spPr>
            <p:txBody>
              <a:bodyPr>
                <a:spAutoFit/>
              </a:bodyPr>
              <a:lstStyle/>
              <a:p>
                <a:pPr algn="ctr" defTabSz="820738">
                  <a:lnSpc>
                    <a:spcPct val="90000"/>
                  </a:lnSpc>
                  <a:spcBef>
                    <a:spcPct val="50000"/>
                  </a:spcBef>
                </a:pPr>
                <a:r>
                  <a:rPr lang="en-US" b="1">
                    <a:solidFill>
                      <a:schemeClr val="bg1"/>
                    </a:solidFill>
                    <a:latin typeface="Myriad Pro"/>
                  </a:rPr>
                  <a:t>Internet</a:t>
                </a:r>
              </a:p>
            </p:txBody>
          </p:sp>
        </p:grpSp>
        <p:sp>
          <p:nvSpPr>
            <p:cNvPr id="333835" name="Text Box 29"/>
            <p:cNvSpPr txBox="1">
              <a:spLocks noChangeArrowheads="1"/>
            </p:cNvSpPr>
            <p:nvPr/>
          </p:nvSpPr>
          <p:spPr bwMode="auto">
            <a:xfrm>
              <a:off x="2278" y="1938"/>
              <a:ext cx="1106"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b="1">
                  <a:solidFill>
                    <a:schemeClr val="bg1"/>
                  </a:solidFill>
                  <a:latin typeface="Myriad Pro"/>
                </a:rPr>
                <a:t>NAT</a:t>
              </a:r>
            </a:p>
          </p:txBody>
        </p:sp>
        <p:grpSp>
          <p:nvGrpSpPr>
            <p:cNvPr id="333836" name="Group 30"/>
            <p:cNvGrpSpPr>
              <a:grpSpLocks/>
            </p:cNvGrpSpPr>
            <p:nvPr/>
          </p:nvGrpSpPr>
          <p:grpSpPr bwMode="auto">
            <a:xfrm>
              <a:off x="1833" y="2395"/>
              <a:ext cx="1938" cy="540"/>
              <a:chOff x="1833" y="2395"/>
              <a:chExt cx="1938" cy="540"/>
            </a:xfrm>
          </p:grpSpPr>
          <p:sp>
            <p:nvSpPr>
              <p:cNvPr id="333842" name="AutoShape 31"/>
              <p:cNvSpPr>
                <a:spLocks noChangeArrowheads="1"/>
              </p:cNvSpPr>
              <p:nvPr/>
            </p:nvSpPr>
            <p:spPr bwMode="auto">
              <a:xfrm>
                <a:off x="1833" y="2395"/>
                <a:ext cx="1938" cy="54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33843" name="Text Box 32"/>
              <p:cNvSpPr txBox="1">
                <a:spLocks noChangeArrowheads="1"/>
              </p:cNvSpPr>
              <p:nvPr/>
            </p:nvSpPr>
            <p:spPr bwMode="auto">
              <a:xfrm>
                <a:off x="1944" y="2538"/>
                <a:ext cx="1728" cy="265"/>
              </a:xfrm>
              <a:prstGeom prst="rect">
                <a:avLst/>
              </a:prstGeom>
              <a:noFill/>
              <a:ln w="9525">
                <a:noFill/>
                <a:miter lim="800000"/>
                <a:headEnd/>
                <a:tailEnd/>
              </a:ln>
            </p:spPr>
            <p:txBody>
              <a:bodyPr>
                <a:spAutoFit/>
              </a:bodyPr>
              <a:lstStyle/>
              <a:p>
                <a:pPr algn="ctr" defTabSz="820738">
                  <a:lnSpc>
                    <a:spcPct val="90000"/>
                  </a:lnSpc>
                  <a:spcBef>
                    <a:spcPct val="50000"/>
                  </a:spcBef>
                </a:pPr>
                <a:r>
                  <a:rPr lang="en-US">
                    <a:latin typeface="Myriad Pro"/>
                  </a:rPr>
                  <a:t>Private Network</a:t>
                </a:r>
              </a:p>
            </p:txBody>
          </p:sp>
        </p:grpSp>
        <p:sp>
          <p:nvSpPr>
            <p:cNvPr id="333837" name="Text Box 33"/>
            <p:cNvSpPr txBox="1">
              <a:spLocks noChangeArrowheads="1"/>
            </p:cNvSpPr>
            <p:nvPr/>
          </p:nvSpPr>
          <p:spPr bwMode="auto">
            <a:xfrm>
              <a:off x="3162" y="1738"/>
              <a:ext cx="291" cy="197"/>
            </a:xfrm>
            <a:prstGeom prst="rect">
              <a:avLst/>
            </a:prstGeom>
            <a:noFill/>
            <a:ln w="9525">
              <a:noFill/>
              <a:miter lim="800000"/>
              <a:headEnd/>
              <a:tailEnd/>
            </a:ln>
          </p:spPr>
          <p:txBody>
            <a:bodyPr>
              <a:spAutoFit/>
            </a:bodyPr>
            <a:lstStyle/>
            <a:p>
              <a:pPr algn="ctr" defTabSz="820738">
                <a:lnSpc>
                  <a:spcPct val="90000"/>
                </a:lnSpc>
                <a:spcBef>
                  <a:spcPct val="50000"/>
                </a:spcBef>
              </a:pPr>
              <a:r>
                <a:rPr lang="en-US" sz="1600">
                  <a:solidFill>
                    <a:srgbClr val="000000"/>
                  </a:solidFill>
                  <a:latin typeface="Myriad Pro"/>
                </a:rPr>
                <a:t>X</a:t>
              </a:r>
            </a:p>
          </p:txBody>
        </p:sp>
        <p:sp>
          <p:nvSpPr>
            <p:cNvPr id="333838" name="Freeform 34"/>
            <p:cNvSpPr>
              <a:spLocks/>
            </p:cNvSpPr>
            <p:nvPr/>
          </p:nvSpPr>
          <p:spPr bwMode="auto">
            <a:xfrm>
              <a:off x="1752" y="894"/>
              <a:ext cx="538" cy="2286"/>
            </a:xfrm>
            <a:custGeom>
              <a:avLst/>
              <a:gdLst>
                <a:gd name="T0" fmla="*/ 312 w 538"/>
                <a:gd name="T1" fmla="*/ 2286 h 2286"/>
                <a:gd name="T2" fmla="*/ 486 w 538"/>
                <a:gd name="T3" fmla="*/ 1026 h 2286"/>
                <a:gd name="T4" fmla="*/ 0 w 538"/>
                <a:gd name="T5" fmla="*/ 0 h 2286"/>
                <a:gd name="T6" fmla="*/ 0 60000 65536"/>
                <a:gd name="T7" fmla="*/ 0 60000 65536"/>
                <a:gd name="T8" fmla="*/ 0 60000 65536"/>
                <a:gd name="T9" fmla="*/ 0 w 538"/>
                <a:gd name="T10" fmla="*/ 0 h 2286"/>
                <a:gd name="T11" fmla="*/ 538 w 538"/>
                <a:gd name="T12" fmla="*/ 2286 h 2286"/>
              </a:gdLst>
              <a:ahLst/>
              <a:cxnLst>
                <a:cxn ang="T6">
                  <a:pos x="T0" y="T1"/>
                </a:cxn>
                <a:cxn ang="T7">
                  <a:pos x="T2" y="T3"/>
                </a:cxn>
                <a:cxn ang="T8">
                  <a:pos x="T4" y="T5"/>
                </a:cxn>
              </a:cxnLst>
              <a:rect l="T9" t="T10" r="T11" b="T12"/>
              <a:pathLst>
                <a:path w="538" h="2286">
                  <a:moveTo>
                    <a:pt x="312" y="2286"/>
                  </a:moveTo>
                  <a:cubicBezTo>
                    <a:pt x="425" y="1846"/>
                    <a:pt x="538" y="1407"/>
                    <a:pt x="486" y="1026"/>
                  </a:cubicBezTo>
                  <a:cubicBezTo>
                    <a:pt x="434" y="645"/>
                    <a:pt x="81" y="171"/>
                    <a:pt x="0" y="0"/>
                  </a:cubicBezTo>
                </a:path>
              </a:pathLst>
            </a:custGeom>
            <a:noFill/>
            <a:ln w="9525">
              <a:solidFill>
                <a:schemeClr val="tx1"/>
              </a:solidFill>
              <a:round/>
              <a:headEnd type="stealth" w="lg" len="lg"/>
              <a:tailEnd type="stealth" w="lg" len="lg"/>
            </a:ln>
          </p:spPr>
          <p:txBody>
            <a:bodyPr/>
            <a:lstStyle/>
            <a:p>
              <a:endParaRPr lang="en-US"/>
            </a:p>
          </p:txBody>
        </p:sp>
        <p:sp>
          <p:nvSpPr>
            <p:cNvPr id="333839" name="Line 35"/>
            <p:cNvSpPr>
              <a:spLocks noChangeShapeType="1"/>
            </p:cNvSpPr>
            <p:nvPr/>
          </p:nvSpPr>
          <p:spPr bwMode="auto">
            <a:xfrm flipV="1">
              <a:off x="2268" y="894"/>
              <a:ext cx="525" cy="2286"/>
            </a:xfrm>
            <a:prstGeom prst="line">
              <a:avLst/>
            </a:prstGeom>
            <a:noFill/>
            <a:ln w="9525">
              <a:solidFill>
                <a:schemeClr val="tx1"/>
              </a:solidFill>
              <a:round/>
              <a:headEnd type="stealth" w="lg" len="lg"/>
              <a:tailEnd type="stealth" w="lg" len="lg"/>
            </a:ln>
          </p:spPr>
          <p:txBody>
            <a:bodyPr/>
            <a:lstStyle/>
            <a:p>
              <a:endParaRPr lang="en-US"/>
            </a:p>
          </p:txBody>
        </p:sp>
        <p:sp>
          <p:nvSpPr>
            <p:cNvPr id="333840" name="Line 36"/>
            <p:cNvSpPr>
              <a:spLocks noChangeShapeType="1"/>
            </p:cNvSpPr>
            <p:nvPr/>
          </p:nvSpPr>
          <p:spPr bwMode="auto">
            <a:xfrm flipH="1">
              <a:off x="3324" y="894"/>
              <a:ext cx="528" cy="864"/>
            </a:xfrm>
            <a:prstGeom prst="line">
              <a:avLst/>
            </a:prstGeom>
            <a:noFill/>
            <a:ln w="9525">
              <a:solidFill>
                <a:schemeClr val="tx1"/>
              </a:solidFill>
              <a:round/>
              <a:headEnd/>
              <a:tailEnd type="stealth" w="lg" len="lg"/>
            </a:ln>
          </p:spPr>
          <p:txBody>
            <a:bodyPr/>
            <a:lstStyle/>
            <a:p>
              <a:endParaRPr lang="en-US"/>
            </a:p>
          </p:txBody>
        </p:sp>
        <p:sp>
          <p:nvSpPr>
            <p:cNvPr id="333841" name="Freeform 37"/>
            <p:cNvSpPr>
              <a:spLocks/>
            </p:cNvSpPr>
            <p:nvPr/>
          </p:nvSpPr>
          <p:spPr bwMode="auto">
            <a:xfrm>
              <a:off x="2502" y="1977"/>
              <a:ext cx="606" cy="1203"/>
            </a:xfrm>
            <a:custGeom>
              <a:avLst/>
              <a:gdLst>
                <a:gd name="T0" fmla="*/ 606 w 606"/>
                <a:gd name="T1" fmla="*/ 1203 h 1203"/>
                <a:gd name="T2" fmla="*/ 480 w 606"/>
                <a:gd name="T3" fmla="*/ 171 h 1203"/>
                <a:gd name="T4" fmla="*/ 150 w 606"/>
                <a:gd name="T5" fmla="*/ 177 h 1203"/>
                <a:gd name="T6" fmla="*/ 0 w 606"/>
                <a:gd name="T7" fmla="*/ 1203 h 1203"/>
                <a:gd name="T8" fmla="*/ 0 60000 65536"/>
                <a:gd name="T9" fmla="*/ 0 60000 65536"/>
                <a:gd name="T10" fmla="*/ 0 60000 65536"/>
                <a:gd name="T11" fmla="*/ 0 60000 65536"/>
                <a:gd name="T12" fmla="*/ 0 w 606"/>
                <a:gd name="T13" fmla="*/ 0 h 1203"/>
                <a:gd name="T14" fmla="*/ 606 w 606"/>
                <a:gd name="T15" fmla="*/ 1203 h 1203"/>
              </a:gdLst>
              <a:ahLst/>
              <a:cxnLst>
                <a:cxn ang="T8">
                  <a:pos x="T0" y="T1"/>
                </a:cxn>
                <a:cxn ang="T9">
                  <a:pos x="T2" y="T3"/>
                </a:cxn>
                <a:cxn ang="T10">
                  <a:pos x="T4" y="T5"/>
                </a:cxn>
                <a:cxn ang="T11">
                  <a:pos x="T6" y="T7"/>
                </a:cxn>
              </a:cxnLst>
              <a:rect l="T12" t="T13" r="T14" b="T15"/>
              <a:pathLst>
                <a:path w="606" h="1203">
                  <a:moveTo>
                    <a:pt x="606" y="1203"/>
                  </a:moveTo>
                  <a:cubicBezTo>
                    <a:pt x="581" y="772"/>
                    <a:pt x="556" y="342"/>
                    <a:pt x="480" y="171"/>
                  </a:cubicBezTo>
                  <a:cubicBezTo>
                    <a:pt x="404" y="0"/>
                    <a:pt x="230" y="5"/>
                    <a:pt x="150" y="177"/>
                  </a:cubicBezTo>
                  <a:cubicBezTo>
                    <a:pt x="70" y="349"/>
                    <a:pt x="35" y="776"/>
                    <a:pt x="0" y="1203"/>
                  </a:cubicBezTo>
                </a:path>
              </a:pathLst>
            </a:custGeom>
            <a:noFill/>
            <a:ln w="9525">
              <a:solidFill>
                <a:schemeClr val="tx1"/>
              </a:solidFill>
              <a:round/>
              <a:headEnd/>
              <a:tailEnd type="stealth" w="lg" len="lg"/>
            </a:ln>
          </p:spPr>
          <p:txBody>
            <a:bodyPr/>
            <a:lstStyle/>
            <a:p>
              <a:endParaRPr lang="en-US"/>
            </a:p>
          </p:txBody>
        </p:sp>
      </p:grpSp>
      <p:sp>
        <p:nvSpPr>
          <p:cNvPr id="40" name="Text Box 38"/>
          <p:cNvSpPr txBox="1">
            <a:spLocks noChangeArrowheads="1"/>
          </p:cNvSpPr>
          <p:nvPr/>
        </p:nvSpPr>
        <p:spPr bwMode="auto">
          <a:xfrm>
            <a:off x="5924550" y="1200150"/>
            <a:ext cx="2922588" cy="3886200"/>
          </a:xfrm>
          <a:prstGeom prst="rect">
            <a:avLst/>
          </a:prstGeom>
          <a:noFill/>
          <a:ln w="9525">
            <a:noFill/>
            <a:miter lim="800000"/>
            <a:headEnd/>
            <a:tailEnd/>
          </a:ln>
        </p:spPr>
        <p:txBody>
          <a:bodyPr>
            <a:spAutoFit/>
          </a:bodyPr>
          <a:lstStyle/>
          <a:p>
            <a:pPr defTabSz="820738">
              <a:lnSpc>
                <a:spcPct val="90000"/>
              </a:lnSpc>
              <a:spcBef>
                <a:spcPct val="50000"/>
              </a:spcBef>
            </a:pPr>
            <a:r>
              <a:rPr lang="en-US" sz="1800" b="1" i="1">
                <a:solidFill>
                  <a:srgbClr val="000000"/>
                </a:solidFill>
                <a:latin typeface="Myriad Pro"/>
              </a:rPr>
              <a:t>Test method for UDP</a:t>
            </a:r>
          </a:p>
          <a:p>
            <a:pPr defTabSz="820738">
              <a:lnSpc>
                <a:spcPct val="90000"/>
              </a:lnSpc>
              <a:spcBef>
                <a:spcPct val="50000"/>
              </a:spcBef>
            </a:pPr>
            <a:r>
              <a:rPr lang="en-US" sz="1600">
                <a:solidFill>
                  <a:srgbClr val="000000"/>
                </a:solidFill>
                <a:latin typeface="Myriad Pro"/>
              </a:rPr>
              <a:t>Ping to servers 1 and 2</a:t>
            </a:r>
          </a:p>
          <a:p>
            <a:pPr defTabSz="820738">
              <a:lnSpc>
                <a:spcPct val="90000"/>
              </a:lnSpc>
              <a:spcBef>
                <a:spcPct val="50000"/>
              </a:spcBef>
            </a:pPr>
            <a:r>
              <a:rPr lang="en-US" sz="1600">
                <a:solidFill>
                  <a:srgbClr val="000000"/>
                </a:solidFill>
                <a:latin typeface="Myriad Pro"/>
              </a:rPr>
              <a:t>OK if both report the same public IP address</a:t>
            </a:r>
          </a:p>
          <a:p>
            <a:pPr defTabSz="820738">
              <a:lnSpc>
                <a:spcPct val="90000"/>
              </a:lnSpc>
              <a:spcBef>
                <a:spcPct val="50000"/>
              </a:spcBef>
            </a:pPr>
            <a:r>
              <a:rPr lang="en-US" sz="1600">
                <a:solidFill>
                  <a:srgbClr val="000000"/>
                </a:solidFill>
                <a:latin typeface="Myriad Pro"/>
              </a:rPr>
              <a:t>Srv2 reports IP to Srv3 which pings the client. OK if ping is seen by client.</a:t>
            </a:r>
          </a:p>
          <a:p>
            <a:pPr defTabSz="820738">
              <a:lnSpc>
                <a:spcPct val="90000"/>
              </a:lnSpc>
              <a:spcBef>
                <a:spcPct val="50000"/>
              </a:spcBef>
            </a:pPr>
            <a:r>
              <a:rPr lang="en-US" sz="1600">
                <a:solidFill>
                  <a:srgbClr val="000000"/>
                </a:solidFill>
                <a:latin typeface="Myriad Pro"/>
              </a:rPr>
              <a:t>2</a:t>
            </a:r>
            <a:r>
              <a:rPr lang="en-US" sz="1600" baseline="30000">
                <a:solidFill>
                  <a:srgbClr val="000000"/>
                </a:solidFill>
                <a:latin typeface="Myriad Pro"/>
              </a:rPr>
              <a:t>nd</a:t>
            </a:r>
            <a:r>
              <a:rPr lang="en-US" sz="1600">
                <a:solidFill>
                  <a:srgbClr val="000000"/>
                </a:solidFill>
                <a:latin typeface="Myriad Pro"/>
              </a:rPr>
              <a:t> UDP port to check the hairpin translation of the NAT</a:t>
            </a:r>
          </a:p>
          <a:p>
            <a:pPr defTabSz="820738">
              <a:lnSpc>
                <a:spcPct val="90000"/>
              </a:lnSpc>
              <a:spcBef>
                <a:spcPct val="50000"/>
              </a:spcBef>
            </a:pPr>
            <a:endParaRPr lang="en-US" sz="1600">
              <a:solidFill>
                <a:srgbClr val="000000"/>
              </a:solidFill>
              <a:latin typeface="Myriad Pro"/>
            </a:endParaRPr>
          </a:p>
          <a:p>
            <a:pPr defTabSz="820738">
              <a:lnSpc>
                <a:spcPct val="90000"/>
              </a:lnSpc>
              <a:spcBef>
                <a:spcPct val="50000"/>
              </a:spcBef>
            </a:pPr>
            <a:r>
              <a:rPr lang="en-US" sz="1800" b="1" i="1">
                <a:solidFill>
                  <a:srgbClr val="000000"/>
                </a:solidFill>
                <a:latin typeface="Myriad Pro"/>
              </a:rPr>
              <a:t>Test method for TCP</a:t>
            </a:r>
          </a:p>
          <a:p>
            <a:pPr defTabSz="820738">
              <a:lnSpc>
                <a:spcPct val="90000"/>
              </a:lnSpc>
              <a:spcBef>
                <a:spcPct val="50000"/>
              </a:spcBef>
            </a:pPr>
            <a:r>
              <a:rPr lang="en-US" sz="1600">
                <a:solidFill>
                  <a:srgbClr val="000000"/>
                </a:solidFill>
                <a:latin typeface="Myriad Pro"/>
              </a:rPr>
              <a:t>Similar, but using SYN and TCP timeouts</a:t>
            </a:r>
          </a:p>
        </p:txBody>
      </p:sp>
      <p:sp>
        <p:nvSpPr>
          <p:cNvPr id="333829" name="Text Box 39"/>
          <p:cNvSpPr txBox="1">
            <a:spLocks noChangeArrowheads="1"/>
          </p:cNvSpPr>
          <p:nvPr/>
        </p:nvSpPr>
        <p:spPr bwMode="auto">
          <a:xfrm>
            <a:off x="179388" y="6254750"/>
            <a:ext cx="8312150" cy="441325"/>
          </a:xfrm>
          <a:prstGeom prst="rect">
            <a:avLst/>
          </a:prstGeom>
          <a:noFill/>
          <a:ln w="9525">
            <a:noFill/>
            <a:miter lim="800000"/>
            <a:headEnd/>
            <a:tailEnd/>
          </a:ln>
        </p:spPr>
        <p:txBody>
          <a:bodyPr>
            <a:spAutoFit/>
          </a:bodyPr>
          <a:lstStyle/>
          <a:p>
            <a:pPr defTabSz="820738">
              <a:lnSpc>
                <a:spcPct val="90000"/>
              </a:lnSpc>
              <a:spcBef>
                <a:spcPct val="50000"/>
              </a:spcBef>
            </a:pPr>
            <a:r>
              <a:rPr lang="en-US" sz="1000">
                <a:solidFill>
                  <a:srgbClr val="000000"/>
                </a:solidFill>
                <a:latin typeface="Myriad Pro"/>
              </a:rPr>
              <a:t>B. Ford et al: “Peer-to-Peer Communication Across Network Address Translators”</a:t>
            </a:r>
          </a:p>
          <a:p>
            <a:pPr defTabSz="820738">
              <a:lnSpc>
                <a:spcPct val="90000"/>
              </a:lnSpc>
              <a:spcBef>
                <a:spcPct val="50000"/>
              </a:spcBef>
            </a:pPr>
            <a:r>
              <a:rPr lang="en-US" sz="1000">
                <a:solidFill>
                  <a:srgbClr val="000000"/>
                </a:solidFill>
                <a:latin typeface="Myriad Pro"/>
              </a:rPr>
              <a:t>http://www.brynosaurus.com/pub/net/p2pnat/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additive="base">
                                        <p:cTn id="13"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xEl>
                                              <p:pRg st="2" end="2"/>
                                            </p:txEl>
                                          </p:spTgt>
                                        </p:tgtEl>
                                        <p:attrNameLst>
                                          <p:attrName>style.visibility</p:attrName>
                                        </p:attrNameLst>
                                      </p:cBhvr>
                                      <p:to>
                                        <p:strVal val="visible"/>
                                      </p:to>
                                    </p:set>
                                    <p:anim calcmode="lin" valueType="num">
                                      <p:cBhvr additive="base">
                                        <p:cTn id="19"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xEl>
                                              <p:pRg st="3" end="3"/>
                                            </p:txEl>
                                          </p:spTgt>
                                        </p:tgtEl>
                                        <p:attrNameLst>
                                          <p:attrName>style.visibility</p:attrName>
                                        </p:attrNameLst>
                                      </p:cBhvr>
                                      <p:to>
                                        <p:strVal val="visible"/>
                                      </p:to>
                                    </p:set>
                                    <p:anim calcmode="lin" valueType="num">
                                      <p:cBhvr additive="base">
                                        <p:cTn id="25"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xEl>
                                              <p:pRg st="4" end="4"/>
                                            </p:txEl>
                                          </p:spTgt>
                                        </p:tgtEl>
                                        <p:attrNameLst>
                                          <p:attrName>style.visibility</p:attrName>
                                        </p:attrNameLst>
                                      </p:cBhvr>
                                      <p:to>
                                        <p:strVal val="visible"/>
                                      </p:to>
                                    </p:set>
                                    <p:anim calcmode="lin" valueType="num">
                                      <p:cBhvr additive="base">
                                        <p:cTn id="31" dur="500" fill="hold"/>
                                        <p:tgtEl>
                                          <p:spTgt spid="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
                                            <p:txEl>
                                              <p:pRg st="6" end="6"/>
                                            </p:txEl>
                                          </p:spTgt>
                                        </p:tgtEl>
                                        <p:attrNameLst>
                                          <p:attrName>style.visibility</p:attrName>
                                        </p:attrNameLst>
                                      </p:cBhvr>
                                      <p:to>
                                        <p:strVal val="visible"/>
                                      </p:to>
                                    </p:set>
                                    <p:anim calcmode="lin" valueType="num">
                                      <p:cBhvr additive="base">
                                        <p:cTn id="37" dur="500" fill="hold"/>
                                        <p:tgtEl>
                                          <p:spTgt spid="4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xEl>
                                              <p:pRg st="7" end="7"/>
                                            </p:txEl>
                                          </p:spTgt>
                                        </p:tgtEl>
                                        <p:attrNameLst>
                                          <p:attrName>style.visibility</p:attrName>
                                        </p:attrNameLst>
                                      </p:cBhvr>
                                      <p:to>
                                        <p:strVal val="visible"/>
                                      </p:to>
                                    </p:set>
                                    <p:anim calcmode="lin" valueType="num">
                                      <p:cBhvr additive="base">
                                        <p:cTn id="43" dur="500" fill="hold"/>
                                        <p:tgtEl>
                                          <p:spTgt spid="4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1" name="Title 1"/>
          <p:cNvSpPr>
            <a:spLocks noGrp="1"/>
          </p:cNvSpPr>
          <p:nvPr>
            <p:ph type="title"/>
          </p:nvPr>
        </p:nvSpPr>
        <p:spPr>
          <a:xfrm>
            <a:off x="457200" y="274638"/>
            <a:ext cx="8229600" cy="530225"/>
          </a:xfrm>
        </p:spPr>
        <p:txBody>
          <a:bodyPr/>
          <a:lstStyle/>
          <a:p>
            <a:pPr eaLnBrk="1" hangingPunct="1"/>
            <a:r>
              <a:rPr lang="en-US" sz="3200" smtClean="0">
                <a:ea typeface="ＭＳ Ｐゴシック"/>
                <a:cs typeface="ＭＳ Ｐゴシック"/>
              </a:rPr>
              <a:t>Testing for NAT traversal</a:t>
            </a:r>
          </a:p>
        </p:txBody>
      </p:sp>
      <p:sp>
        <p:nvSpPr>
          <p:cNvPr id="3" name="Slide Number Placeholder 2"/>
          <p:cNvSpPr>
            <a:spLocks noGrp="1"/>
          </p:cNvSpPr>
          <p:nvPr>
            <p:ph type="sldNum" sz="quarter" idx="12"/>
          </p:nvPr>
        </p:nvSpPr>
        <p:spPr/>
        <p:txBody>
          <a:bodyPr/>
          <a:lstStyle/>
          <a:p>
            <a:pPr>
              <a:defRPr/>
            </a:pPr>
            <a:fld id="{BB92DEBB-2ED5-44ED-942F-2E370E7071F7}" type="slidenum">
              <a:rPr lang="en-US"/>
              <a:pPr>
                <a:defRPr/>
              </a:pPr>
              <a:t>89</a:t>
            </a:fld>
            <a:endParaRPr lang="en-US" dirty="0"/>
          </a:p>
        </p:txBody>
      </p:sp>
      <p:sp>
        <p:nvSpPr>
          <p:cNvPr id="4" name="Rectangle 3"/>
          <p:cNvSpPr txBox="1">
            <a:spLocks noChangeArrowheads="1"/>
          </p:cNvSpPr>
          <p:nvPr/>
        </p:nvSpPr>
        <p:spPr bwMode="auto">
          <a:xfrm>
            <a:off x="279400" y="904875"/>
            <a:ext cx="8567738" cy="5021263"/>
          </a:xfrm>
          <a:prstGeom prst="rect">
            <a:avLst/>
          </a:prstGeom>
          <a:noFill/>
          <a:ln w="9525">
            <a:noFill/>
            <a:miter lim="800000"/>
            <a:headEnd/>
            <a:tailEnd/>
          </a:ln>
          <a:effectLst/>
        </p:spPr>
        <p:txBody>
          <a:bodyPr/>
          <a:lstStyle/>
          <a:p>
            <a:pPr marL="342900" indent="-342900" defTabSz="914400">
              <a:lnSpc>
                <a:spcPct val="130000"/>
              </a:lnSpc>
              <a:spcBef>
                <a:spcPct val="20000"/>
              </a:spcBef>
              <a:spcAft>
                <a:spcPts val="600"/>
              </a:spcAft>
              <a:buFontTx/>
              <a:buChar char="•"/>
              <a:defRPr/>
            </a:pPr>
            <a:r>
              <a:rPr lang="en-US" sz="1800" kern="0" dirty="0">
                <a:latin typeface="+mn-lt"/>
                <a:ea typeface="+mn-ea"/>
                <a:cs typeface="+mn-cs"/>
              </a:rPr>
              <a:t>Believing in a NAT traversal approach without testing is misplaced trust</a:t>
            </a:r>
          </a:p>
          <a:p>
            <a:pPr marL="342900" indent="-342900" defTabSz="914400">
              <a:lnSpc>
                <a:spcPct val="130000"/>
              </a:lnSpc>
              <a:spcBef>
                <a:spcPct val="20000"/>
              </a:spcBef>
              <a:spcAft>
                <a:spcPts val="600"/>
              </a:spcAft>
              <a:buFontTx/>
              <a:buChar char="•"/>
              <a:defRPr/>
            </a:pPr>
            <a:r>
              <a:rPr lang="en-US" sz="1800" kern="0" dirty="0">
                <a:latin typeface="+mn-lt"/>
                <a:ea typeface="+mn-ea"/>
                <a:cs typeface="+mn-cs"/>
              </a:rPr>
              <a:t>RFC 4787: “NAT Behavioral Requirements for UDP” shows that several Internet IP addresses are required for testing single layer NAT</a:t>
            </a:r>
          </a:p>
          <a:p>
            <a:pPr marL="1143000" lvl="2" indent="-228600" defTabSz="914400">
              <a:lnSpc>
                <a:spcPct val="130000"/>
              </a:lnSpc>
              <a:spcBef>
                <a:spcPct val="20000"/>
              </a:spcBef>
              <a:spcAft>
                <a:spcPts val="600"/>
              </a:spcAft>
              <a:defRPr/>
            </a:pPr>
            <a:r>
              <a:rPr lang="en-US" sz="1400" kern="0" dirty="0">
                <a:latin typeface="+mn-lt"/>
                <a:ea typeface="ＭＳ Ｐゴシック" charset="-128"/>
                <a:cs typeface="+mn-cs"/>
              </a:rPr>
              <a:t>Multilayer NAT require test servers in every layer. This may be hard to implement</a:t>
            </a:r>
          </a:p>
          <a:p>
            <a:pPr marL="342900" indent="-342900" defTabSz="914400">
              <a:lnSpc>
                <a:spcPct val="130000"/>
              </a:lnSpc>
              <a:spcBef>
                <a:spcPct val="20000"/>
              </a:spcBef>
              <a:spcAft>
                <a:spcPts val="600"/>
              </a:spcAft>
              <a:buFontTx/>
              <a:buChar char="•"/>
              <a:defRPr/>
            </a:pPr>
            <a:r>
              <a:rPr lang="en-US" sz="1800" kern="0" dirty="0">
                <a:latin typeface="+mn-lt"/>
                <a:ea typeface="+mn-ea"/>
                <a:cs typeface="+mn-cs"/>
              </a:rPr>
              <a:t>Several NAT test tools are available</a:t>
            </a:r>
          </a:p>
          <a:p>
            <a:pPr marL="742950" lvl="1" indent="-285750" defTabSz="914400">
              <a:lnSpc>
                <a:spcPct val="130000"/>
              </a:lnSpc>
              <a:spcBef>
                <a:spcPct val="20000"/>
              </a:spcBef>
              <a:spcAft>
                <a:spcPts val="600"/>
              </a:spcAft>
              <a:buFontTx/>
              <a:buChar char="–"/>
              <a:defRPr/>
            </a:pPr>
            <a:r>
              <a:rPr lang="en-US" sz="1600" kern="0" dirty="0">
                <a:latin typeface="+mn-lt"/>
                <a:ea typeface="ＭＳ Ｐゴシック" charset="-128"/>
                <a:cs typeface="+mn-cs"/>
              </a:rPr>
              <a:t>Microsoft Internet Connectivity Evaluation Tool for basic full cone NAT test 	 			</a:t>
            </a:r>
            <a:r>
              <a:rPr lang="en-US" sz="1600" kern="0" dirty="0">
                <a:latin typeface="+mn-lt"/>
                <a:ea typeface="ＭＳ Ｐゴシック" charset="-128"/>
                <a:cs typeface="+mn-cs"/>
                <a:hlinkClick r:id="rId3"/>
              </a:rPr>
              <a:t>http://www.microsoft.com/windows/using/tools/igd/default.mspx</a:t>
            </a:r>
            <a:endParaRPr lang="en-US" sz="1600" kern="0" dirty="0">
              <a:latin typeface="+mn-lt"/>
              <a:ea typeface="ＭＳ Ｐゴシック" charset="-128"/>
              <a:cs typeface="+mn-cs"/>
            </a:endParaRPr>
          </a:p>
          <a:p>
            <a:pPr marL="742950" lvl="1" indent="-285750" defTabSz="914400">
              <a:lnSpc>
                <a:spcPct val="130000"/>
              </a:lnSpc>
              <a:spcBef>
                <a:spcPct val="20000"/>
              </a:spcBef>
              <a:spcAft>
                <a:spcPts val="600"/>
              </a:spcAft>
              <a:buFontTx/>
              <a:buChar char="–"/>
              <a:defRPr/>
            </a:pPr>
            <a:r>
              <a:rPr lang="en-US" sz="1600" kern="0" dirty="0">
                <a:latin typeface="+mn-lt"/>
                <a:ea typeface="ＭＳ Ｐゴシック" charset="-128"/>
                <a:cs typeface="+mn-cs"/>
              </a:rPr>
              <a:t>Nat Check for P2P </a:t>
            </a:r>
            <a:r>
              <a:rPr lang="en-US" sz="1600" kern="0" dirty="0">
                <a:latin typeface="+mn-lt"/>
                <a:ea typeface="ＭＳ Ｐゴシック" charset="-128"/>
                <a:cs typeface="+mn-cs"/>
                <a:hlinkClick r:id="rId4"/>
              </a:rPr>
              <a:t>http://midcom-p2p.sourceforge.net/</a:t>
            </a:r>
            <a:r>
              <a:rPr lang="en-US" sz="1600" kern="0" dirty="0">
                <a:latin typeface="+mn-lt"/>
                <a:ea typeface="ＭＳ Ｐゴシック" charset="-128"/>
                <a:cs typeface="+mn-cs"/>
              </a:rPr>
              <a:t> </a:t>
            </a:r>
          </a:p>
          <a:p>
            <a:pPr marL="342900" indent="-342900" defTabSz="914400">
              <a:lnSpc>
                <a:spcPct val="130000"/>
              </a:lnSpc>
              <a:spcBef>
                <a:spcPct val="20000"/>
              </a:spcBef>
              <a:spcAft>
                <a:spcPts val="600"/>
              </a:spcAft>
              <a:buFontTx/>
              <a:buChar char="•"/>
              <a:defRPr/>
            </a:pPr>
            <a:r>
              <a:rPr lang="en-US" sz="1800" b="1" i="1" kern="0" dirty="0">
                <a:latin typeface="+mn-lt"/>
                <a:ea typeface="+mn-ea"/>
                <a:cs typeface="+mn-cs"/>
              </a:rPr>
              <a:t>Required for proof: Large scale testing over the Internet using a web site</a:t>
            </a:r>
          </a:p>
          <a:p>
            <a:pPr marL="342900" indent="-342900" defTabSz="914400">
              <a:lnSpc>
                <a:spcPct val="130000"/>
              </a:lnSpc>
              <a:spcBef>
                <a:spcPct val="20000"/>
              </a:spcBef>
              <a:spcAft>
                <a:spcPts val="600"/>
              </a:spcAft>
              <a:buFontTx/>
              <a:buChar char="•"/>
              <a:defRPr/>
            </a:pPr>
            <a:r>
              <a:rPr lang="en-US" sz="1800" b="1" i="1" kern="0" dirty="0">
                <a:latin typeface="+mn-lt"/>
                <a:ea typeface="+mn-ea"/>
                <a:cs typeface="+mn-cs"/>
              </a:rPr>
              <a:t>Required for customer support: NAT diagnostic tool</a:t>
            </a:r>
          </a:p>
        </p:txBody>
      </p:sp>
      <p:sp>
        <p:nvSpPr>
          <p:cNvPr id="5" name="Text Box 4"/>
          <p:cNvSpPr txBox="1">
            <a:spLocks noChangeArrowheads="1"/>
          </p:cNvSpPr>
          <p:nvPr/>
        </p:nvSpPr>
        <p:spPr bwMode="auto">
          <a:xfrm>
            <a:off x="282575" y="5529263"/>
            <a:ext cx="8366125" cy="974725"/>
          </a:xfrm>
          <a:prstGeom prst="rect">
            <a:avLst/>
          </a:prstGeom>
          <a:noFill/>
          <a:ln w="9525">
            <a:noFill/>
            <a:miter lim="800000"/>
            <a:headEnd/>
            <a:tailEnd/>
          </a:ln>
        </p:spPr>
        <p:txBody>
          <a:bodyPr>
            <a:spAutoFit/>
          </a:bodyPr>
          <a:lstStyle/>
          <a:p>
            <a:pPr defTabSz="820738">
              <a:lnSpc>
                <a:spcPct val="50000"/>
              </a:lnSpc>
              <a:spcBef>
                <a:spcPct val="50000"/>
              </a:spcBef>
            </a:pPr>
            <a:r>
              <a:rPr lang="en-US" sz="1600">
                <a:solidFill>
                  <a:srgbClr val="000000"/>
                </a:solidFill>
                <a:latin typeface="Myriad Pro"/>
              </a:rPr>
              <a:t>UDP testing: </a:t>
            </a:r>
            <a:r>
              <a:rPr lang="en-US" sz="1600">
                <a:solidFill>
                  <a:srgbClr val="000000"/>
                </a:solidFill>
                <a:latin typeface="Myriad Pro"/>
                <a:hlinkClick r:id="rId5"/>
              </a:rPr>
              <a:t>http://www.brynosaurus.com/pub/net/p2pnat</a:t>
            </a:r>
            <a:r>
              <a:rPr lang="en-US" sz="1600">
                <a:solidFill>
                  <a:srgbClr val="000000"/>
                </a:solidFill>
                <a:latin typeface="Myriad Pro"/>
              </a:rPr>
              <a:t> </a:t>
            </a:r>
          </a:p>
          <a:p>
            <a:pPr defTabSz="820738">
              <a:lnSpc>
                <a:spcPct val="50000"/>
              </a:lnSpc>
              <a:spcBef>
                <a:spcPct val="50000"/>
              </a:spcBef>
            </a:pPr>
            <a:r>
              <a:rPr lang="en-US" sz="1600">
                <a:solidFill>
                  <a:srgbClr val="000000"/>
                </a:solidFill>
                <a:latin typeface="Myriad Pro"/>
              </a:rPr>
              <a:t>TCP testing: </a:t>
            </a:r>
            <a:r>
              <a:rPr lang="en-US" sz="1600">
                <a:solidFill>
                  <a:srgbClr val="000000"/>
                </a:solidFill>
                <a:latin typeface="Myriad Pro"/>
                <a:hlinkClick r:id="rId6"/>
              </a:rPr>
              <a:t>http://www.guha.cc/saikat/pub/imc05-tcpnat.pdf /</a:t>
            </a:r>
            <a:endParaRPr lang="en-US" sz="1600">
              <a:solidFill>
                <a:srgbClr val="000000"/>
              </a:solidFill>
              <a:latin typeface="Myriad Pro"/>
            </a:endParaRPr>
          </a:p>
          <a:p>
            <a:pPr defTabSz="820738">
              <a:lnSpc>
                <a:spcPct val="50000"/>
              </a:lnSpc>
              <a:spcBef>
                <a:spcPct val="50000"/>
              </a:spcBef>
            </a:pPr>
            <a:r>
              <a:rPr lang="en-US" sz="1600">
                <a:solidFill>
                  <a:srgbClr val="000000"/>
                </a:solidFill>
                <a:latin typeface="Myriad Pro"/>
              </a:rPr>
              <a:t>Using STUN: </a:t>
            </a:r>
            <a:r>
              <a:rPr lang="en-US" sz="1600">
                <a:solidFill>
                  <a:srgbClr val="000000"/>
                </a:solidFill>
                <a:latin typeface="Myriad Pro"/>
                <a:hlinkClick r:id="rId7"/>
              </a:rPr>
              <a:t>http://www.ietf.org/rfc/rfc5780.txt</a:t>
            </a:r>
            <a:r>
              <a:rPr lang="en-US" sz="1600">
                <a:solidFill>
                  <a:srgbClr val="000000"/>
                </a:solidFill>
                <a:latin typeface="Myriad Pro"/>
              </a:rPr>
              <a:t>  </a:t>
            </a:r>
          </a:p>
          <a:p>
            <a:pPr defTabSz="820738">
              <a:lnSpc>
                <a:spcPct val="50000"/>
              </a:lnSpc>
              <a:spcBef>
                <a:spcPct val="50000"/>
              </a:spcBef>
            </a:pPr>
            <a:endParaRPr lang="en-US" sz="1600">
              <a:solidFill>
                <a:srgbClr val="000000"/>
              </a:solidFill>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5786"/>
            <a:ext cx="8229600" cy="903922"/>
          </a:xfrm>
        </p:spPr>
        <p:txBody>
          <a:bodyPr>
            <a:normAutofit/>
          </a:bodyPr>
          <a:lstStyle/>
          <a:p>
            <a:r>
              <a:rPr lang="en-US" sz="3600" dirty="0" smtClean="0"/>
              <a:t>The Internet End-to-End Argument</a:t>
            </a:r>
            <a:endParaRPr lang="en-US" sz="3600" dirty="0"/>
          </a:p>
        </p:txBody>
      </p:sp>
      <p:sp>
        <p:nvSpPr>
          <p:cNvPr id="5" name="TextBox 4"/>
          <p:cNvSpPr txBox="1"/>
          <p:nvPr/>
        </p:nvSpPr>
        <p:spPr>
          <a:xfrm>
            <a:off x="541564" y="4943929"/>
            <a:ext cx="8060871" cy="1538883"/>
          </a:xfrm>
          <a:prstGeom prst="rect">
            <a:avLst/>
          </a:prstGeom>
          <a:noFill/>
        </p:spPr>
        <p:txBody>
          <a:bodyPr wrap="square" rtlCol="0">
            <a:spAutoFit/>
          </a:bodyPr>
          <a:lstStyle/>
          <a:p>
            <a:r>
              <a:rPr lang="en-US" sz="1400" dirty="0" err="1" smtClean="0"/>
              <a:t>Saltzer</a:t>
            </a:r>
            <a:r>
              <a:rPr lang="en-US" sz="1400" dirty="0" smtClean="0"/>
              <a:t>, J., Reed, D., and Clark, D.D. End-to-End Arguments in System Design, 1981</a:t>
            </a:r>
          </a:p>
          <a:p>
            <a:endParaRPr lang="en-US" sz="800" dirty="0" smtClean="0"/>
          </a:p>
          <a:p>
            <a:r>
              <a:rPr lang="en-US" sz="1400" dirty="0" smtClean="0"/>
              <a:t>D. Isenberg: “Rise of the Stupid Network”, 1997 </a:t>
            </a:r>
          </a:p>
          <a:p>
            <a:endParaRPr lang="en-US" sz="800" dirty="0"/>
          </a:p>
          <a:p>
            <a:r>
              <a:rPr lang="en-US" sz="1400" dirty="0" smtClean="0"/>
              <a:t>RFC 1958, B. Carpenter: “Architectural Principles of the Internet”, 1996</a:t>
            </a:r>
          </a:p>
          <a:p>
            <a:endParaRPr lang="en-US" sz="800" dirty="0" smtClean="0"/>
          </a:p>
          <a:p>
            <a:r>
              <a:rPr lang="en-US" sz="1400" dirty="0" smtClean="0"/>
              <a:t>Blumenthal, M.S. Clark, D.D., Rethinking the Design of the Internet: The end to end arguments vs. the brave new world, 2001</a:t>
            </a:r>
          </a:p>
        </p:txBody>
      </p:sp>
      <p:sp>
        <p:nvSpPr>
          <p:cNvPr id="32" name="TextBox 31"/>
          <p:cNvSpPr txBox="1"/>
          <p:nvPr/>
        </p:nvSpPr>
        <p:spPr>
          <a:xfrm>
            <a:off x="1513788" y="1358784"/>
            <a:ext cx="6277415" cy="338554"/>
          </a:xfrm>
          <a:prstGeom prst="rect">
            <a:avLst/>
          </a:prstGeom>
          <a:noFill/>
        </p:spPr>
        <p:txBody>
          <a:bodyPr wrap="square" rtlCol="0">
            <a:spAutoFit/>
          </a:bodyPr>
          <a:lstStyle/>
          <a:p>
            <a:pPr algn="ctr"/>
            <a:r>
              <a:rPr lang="en-US" sz="1600" i="1" dirty="0" smtClean="0"/>
              <a:t>…only the </a:t>
            </a:r>
            <a:r>
              <a:rPr lang="en-US" sz="1600" i="1" dirty="0" err="1" smtClean="0"/>
              <a:t>endpoint(s</a:t>
            </a:r>
            <a:r>
              <a:rPr lang="en-US" sz="1600" i="1" dirty="0" smtClean="0"/>
              <a:t>) knows its application and its state…</a:t>
            </a:r>
            <a:endParaRPr lang="en-US" sz="1600" i="1" dirty="0"/>
          </a:p>
        </p:txBody>
      </p:sp>
      <p:sp>
        <p:nvSpPr>
          <p:cNvPr id="33" name="TextBox 32"/>
          <p:cNvSpPr txBox="1"/>
          <p:nvPr/>
        </p:nvSpPr>
        <p:spPr>
          <a:xfrm>
            <a:off x="1025088" y="1069708"/>
            <a:ext cx="7278004" cy="338554"/>
          </a:xfrm>
          <a:prstGeom prst="rect">
            <a:avLst/>
          </a:prstGeom>
          <a:noFill/>
        </p:spPr>
        <p:txBody>
          <a:bodyPr wrap="square" rtlCol="0">
            <a:spAutoFit/>
          </a:bodyPr>
          <a:lstStyle/>
          <a:p>
            <a:pPr algn="ctr"/>
            <a:r>
              <a:rPr lang="en-US" sz="1600" i="1" dirty="0" smtClean="0"/>
              <a:t>Apps in intermediaries are expensive and an obstacle to innovation</a:t>
            </a:r>
            <a:endParaRPr lang="en-US" sz="1600" i="1" dirty="0"/>
          </a:p>
        </p:txBody>
      </p:sp>
      <p:sp>
        <p:nvSpPr>
          <p:cNvPr id="34" name="TextBox 33"/>
          <p:cNvSpPr txBox="1"/>
          <p:nvPr/>
        </p:nvSpPr>
        <p:spPr>
          <a:xfrm>
            <a:off x="208644" y="4095571"/>
            <a:ext cx="8772070" cy="584776"/>
          </a:xfrm>
          <a:prstGeom prst="rect">
            <a:avLst/>
          </a:prstGeom>
          <a:noFill/>
        </p:spPr>
        <p:txBody>
          <a:bodyPr wrap="square" rtlCol="0">
            <a:spAutoFit/>
          </a:bodyPr>
          <a:lstStyle/>
          <a:p>
            <a:pPr algn="ctr"/>
            <a:r>
              <a:rPr lang="en-US" sz="1600" dirty="0" smtClean="0"/>
              <a:t>Intermediary ex: Net Address Translator (NAT), Firewalls, App Level Gateways (ALG), SBC,...</a:t>
            </a:r>
          </a:p>
          <a:p>
            <a:pPr algn="ctr"/>
            <a:r>
              <a:rPr lang="en-US" sz="1600" dirty="0" smtClean="0"/>
              <a:t>(the good, the bad and the ugly)</a:t>
            </a:r>
            <a:endParaRPr lang="en-US" sz="1600" dirty="0"/>
          </a:p>
        </p:txBody>
      </p:sp>
      <p:grpSp>
        <p:nvGrpSpPr>
          <p:cNvPr id="2" name="Group 44"/>
          <p:cNvGrpSpPr/>
          <p:nvPr/>
        </p:nvGrpSpPr>
        <p:grpSpPr>
          <a:xfrm>
            <a:off x="751287" y="1837176"/>
            <a:ext cx="7709624" cy="1927467"/>
            <a:chOff x="751287" y="1837176"/>
            <a:chExt cx="7709624" cy="1927467"/>
          </a:xfrm>
        </p:grpSpPr>
        <p:sp>
          <p:nvSpPr>
            <p:cNvPr id="26" name="Parallelogram 25"/>
            <p:cNvSpPr/>
            <p:nvPr/>
          </p:nvSpPr>
          <p:spPr>
            <a:xfrm>
              <a:off x="751287" y="3052492"/>
              <a:ext cx="7709624" cy="712151"/>
            </a:xfrm>
            <a:prstGeom prst="parallelogram">
              <a:avLst>
                <a:gd name="adj" fmla="val 564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7" name="Straight Connector 36"/>
            <p:cNvCxnSpPr/>
            <p:nvPr/>
          </p:nvCxnSpPr>
          <p:spPr>
            <a:xfrm>
              <a:off x="1950371" y="2362917"/>
              <a:ext cx="5328501" cy="10365"/>
            </a:xfrm>
            <a:prstGeom prst="line">
              <a:avLst/>
            </a:prstGeom>
            <a:ln w="127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3" name="Group 10"/>
            <p:cNvGrpSpPr/>
            <p:nvPr/>
          </p:nvGrpSpPr>
          <p:grpSpPr>
            <a:xfrm>
              <a:off x="1025086" y="1969604"/>
              <a:ext cx="925285" cy="807357"/>
              <a:chOff x="1324429" y="1705429"/>
              <a:chExt cx="925285" cy="807357"/>
            </a:xfrm>
          </p:grpSpPr>
          <p:sp>
            <p:nvSpPr>
              <p:cNvPr id="8" name="Rectangle 7"/>
              <p:cNvSpPr/>
              <p:nvPr/>
            </p:nvSpPr>
            <p:spPr>
              <a:xfrm>
                <a:off x="1324429" y="1705429"/>
                <a:ext cx="925285" cy="8073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1324430" y="1914076"/>
                <a:ext cx="925284" cy="338554"/>
              </a:xfrm>
              <a:prstGeom prst="rect">
                <a:avLst/>
              </a:prstGeom>
              <a:noFill/>
            </p:spPr>
            <p:txBody>
              <a:bodyPr wrap="square" rtlCol="0">
                <a:spAutoFit/>
              </a:bodyPr>
              <a:lstStyle/>
              <a:p>
                <a:pPr algn="ctr"/>
                <a:r>
                  <a:rPr lang="en-US" sz="1600" dirty="0" smtClean="0"/>
                  <a:t>CLIENT</a:t>
                </a:r>
                <a:endParaRPr lang="en-US" sz="1600" dirty="0"/>
              </a:p>
            </p:txBody>
          </p:sp>
        </p:grpSp>
        <p:grpSp>
          <p:nvGrpSpPr>
            <p:cNvPr id="6" name="Group 15"/>
            <p:cNvGrpSpPr/>
            <p:nvPr/>
          </p:nvGrpSpPr>
          <p:grpSpPr>
            <a:xfrm>
              <a:off x="2763744" y="1969604"/>
              <a:ext cx="1397000" cy="807357"/>
              <a:chOff x="1324429" y="1705429"/>
              <a:chExt cx="925285" cy="807357"/>
            </a:xfrm>
          </p:grpSpPr>
          <p:sp>
            <p:nvSpPr>
              <p:cNvPr id="17" name="Rectangle 16"/>
              <p:cNvSpPr/>
              <p:nvPr/>
            </p:nvSpPr>
            <p:spPr>
              <a:xfrm>
                <a:off x="1324429" y="1705429"/>
                <a:ext cx="925285" cy="8073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TextBox 17"/>
              <p:cNvSpPr txBox="1"/>
              <p:nvPr/>
            </p:nvSpPr>
            <p:spPr>
              <a:xfrm>
                <a:off x="1324430" y="1914076"/>
                <a:ext cx="925284" cy="338554"/>
              </a:xfrm>
              <a:prstGeom prst="rect">
                <a:avLst/>
              </a:prstGeom>
              <a:noFill/>
            </p:spPr>
            <p:txBody>
              <a:bodyPr wrap="square" rtlCol="0">
                <a:spAutoFit/>
              </a:bodyPr>
              <a:lstStyle/>
              <a:p>
                <a:pPr algn="ctr"/>
                <a:r>
                  <a:rPr lang="en-US" sz="1600" dirty="0" smtClean="0"/>
                  <a:t>Intermediary</a:t>
                </a:r>
                <a:endParaRPr lang="en-US" sz="1600" dirty="0"/>
              </a:p>
            </p:txBody>
          </p:sp>
        </p:grpSp>
        <p:grpSp>
          <p:nvGrpSpPr>
            <p:cNvPr id="7" name="Group 18"/>
            <p:cNvGrpSpPr/>
            <p:nvPr/>
          </p:nvGrpSpPr>
          <p:grpSpPr>
            <a:xfrm>
              <a:off x="4974117" y="1969604"/>
              <a:ext cx="1491381" cy="807357"/>
              <a:chOff x="1324429" y="1705429"/>
              <a:chExt cx="925285" cy="807357"/>
            </a:xfrm>
          </p:grpSpPr>
          <p:sp>
            <p:nvSpPr>
              <p:cNvPr id="20" name="Rectangle 19"/>
              <p:cNvSpPr/>
              <p:nvPr/>
            </p:nvSpPr>
            <p:spPr>
              <a:xfrm>
                <a:off x="1324429" y="1705429"/>
                <a:ext cx="925285" cy="8073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1" name="TextBox 20"/>
              <p:cNvSpPr txBox="1"/>
              <p:nvPr/>
            </p:nvSpPr>
            <p:spPr>
              <a:xfrm>
                <a:off x="1324430" y="1914076"/>
                <a:ext cx="925284" cy="338554"/>
              </a:xfrm>
              <a:prstGeom prst="rect">
                <a:avLst/>
              </a:prstGeom>
              <a:noFill/>
            </p:spPr>
            <p:txBody>
              <a:bodyPr wrap="square" rtlCol="0">
                <a:spAutoFit/>
              </a:bodyPr>
              <a:lstStyle/>
              <a:p>
                <a:pPr algn="ctr"/>
                <a:r>
                  <a:rPr lang="en-US" sz="1600" dirty="0" smtClean="0"/>
                  <a:t>Intermediary</a:t>
                </a:r>
                <a:endParaRPr lang="en-US" sz="1600" dirty="0"/>
              </a:p>
            </p:txBody>
          </p:sp>
        </p:grpSp>
        <p:grpSp>
          <p:nvGrpSpPr>
            <p:cNvPr id="10" name="Group 42"/>
            <p:cNvGrpSpPr/>
            <p:nvPr/>
          </p:nvGrpSpPr>
          <p:grpSpPr>
            <a:xfrm>
              <a:off x="7278871" y="1837176"/>
              <a:ext cx="1024221" cy="1060379"/>
              <a:chOff x="7278871" y="1837176"/>
              <a:chExt cx="1024221" cy="1060379"/>
            </a:xfrm>
          </p:grpSpPr>
          <p:sp>
            <p:nvSpPr>
              <p:cNvPr id="23" name="Rectangle 22"/>
              <p:cNvSpPr/>
              <p:nvPr/>
            </p:nvSpPr>
            <p:spPr>
              <a:xfrm>
                <a:off x="7278871" y="1837176"/>
                <a:ext cx="1024221" cy="10603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7278871" y="1905700"/>
                <a:ext cx="1024220" cy="830997"/>
              </a:xfrm>
              <a:prstGeom prst="rect">
                <a:avLst/>
              </a:prstGeom>
              <a:noFill/>
            </p:spPr>
            <p:txBody>
              <a:bodyPr wrap="square" rtlCol="0">
                <a:spAutoFit/>
              </a:bodyPr>
              <a:lstStyle/>
              <a:p>
                <a:pPr algn="ctr"/>
                <a:r>
                  <a:rPr lang="en-US" sz="1600" dirty="0" smtClean="0"/>
                  <a:t>CLIENT or SERVER</a:t>
                </a:r>
                <a:endParaRPr lang="en-US" sz="1600" dirty="0"/>
              </a:p>
            </p:txBody>
          </p:sp>
        </p:grpSp>
        <p:cxnSp>
          <p:nvCxnSpPr>
            <p:cNvPr id="27" name="Straight Connector 26"/>
            <p:cNvCxnSpPr/>
            <p:nvPr/>
          </p:nvCxnSpPr>
          <p:spPr>
            <a:xfrm rot="5400000">
              <a:off x="1131672" y="3114860"/>
              <a:ext cx="693956" cy="1815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3" idx="2"/>
            </p:cNvCxnSpPr>
            <p:nvPr/>
          </p:nvCxnSpPr>
          <p:spPr>
            <a:xfrm rot="16200000" flipH="1">
              <a:off x="7504411" y="3184126"/>
              <a:ext cx="573364" cy="222"/>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469571" y="3433484"/>
              <a:ext cx="6321632" cy="1"/>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025089" y="3392722"/>
              <a:ext cx="7278004" cy="338554"/>
            </a:xfrm>
            <a:prstGeom prst="rect">
              <a:avLst/>
            </a:prstGeom>
            <a:noFill/>
          </p:spPr>
          <p:txBody>
            <a:bodyPr wrap="square" rtlCol="0">
              <a:spAutoFit/>
            </a:bodyPr>
            <a:lstStyle/>
            <a:p>
              <a:pPr algn="ctr"/>
              <a:r>
                <a:rPr lang="en-US" sz="1600" i="1" dirty="0" smtClean="0">
                  <a:solidFill>
                    <a:srgbClr val="FFFF00"/>
                  </a:solidFill>
                </a:rPr>
                <a:t>Transparent e2e Internet transport: Application &amp; stream agnostic</a:t>
              </a:r>
              <a:endParaRPr lang="en-US" sz="1600" i="1" dirty="0">
                <a:solidFill>
                  <a:srgbClr val="FFFF00"/>
                </a:solidFill>
              </a:endParaRPr>
            </a:p>
          </p:txBody>
        </p:sp>
        <p:sp>
          <p:nvSpPr>
            <p:cNvPr id="28" name="TextBox 27"/>
            <p:cNvSpPr txBox="1"/>
            <p:nvPr/>
          </p:nvSpPr>
          <p:spPr>
            <a:xfrm>
              <a:off x="1759464" y="3052492"/>
              <a:ext cx="5628187" cy="338554"/>
            </a:xfrm>
            <a:prstGeom prst="rect">
              <a:avLst/>
            </a:prstGeom>
            <a:noFill/>
          </p:spPr>
          <p:txBody>
            <a:bodyPr wrap="square" rtlCol="0">
              <a:spAutoFit/>
            </a:bodyPr>
            <a:lstStyle/>
            <a:p>
              <a:pPr algn="ctr"/>
              <a:r>
                <a:rPr lang="en-US" sz="1600" dirty="0" smtClean="0"/>
                <a:t>Internet: Stateless, connectionless IP routing</a:t>
              </a:r>
              <a:endParaRPr lang="en-US" sz="1600" dirty="0"/>
            </a:p>
          </p:txBody>
        </p:sp>
      </p:grpSp>
      <p:sp>
        <p:nvSpPr>
          <p:cNvPr id="30" name="Slide Number Placeholder 29"/>
          <p:cNvSpPr>
            <a:spLocks noGrp="1"/>
          </p:cNvSpPr>
          <p:nvPr>
            <p:ph type="sldNum" sz="quarter" idx="12"/>
          </p:nvPr>
        </p:nvSpPr>
        <p:spPr/>
        <p:txBody>
          <a:bodyPr/>
          <a:lstStyle/>
          <a:p>
            <a:fld id="{4F406BD1-01B3-1342-8FAC-6B55B5534AD9}"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382588"/>
          </a:xfrm>
        </p:spPr>
        <p:txBody>
          <a:bodyPr rtlCol="0">
            <a:normAutofit fontScale="90000"/>
          </a:bodyPr>
          <a:lstStyle/>
          <a:p>
            <a:pPr eaLnBrk="1" fontAlgn="auto" hangingPunct="1">
              <a:spcAft>
                <a:spcPts val="0"/>
              </a:spcAft>
              <a:defRPr/>
            </a:pPr>
            <a:r>
              <a:rPr lang="en-US" sz="3200" dirty="0" smtClean="0">
                <a:ea typeface="+mj-ea"/>
                <a:cs typeface="+mj-cs"/>
              </a:rPr>
              <a:t>STUN: Session Traversal Utilities for NAT</a:t>
            </a:r>
            <a:endParaRPr lang="en-US" sz="3200" dirty="0">
              <a:ea typeface="+mj-ea"/>
              <a:cs typeface="+mj-cs"/>
            </a:endParaRPr>
          </a:p>
        </p:txBody>
      </p:sp>
      <p:sp>
        <p:nvSpPr>
          <p:cNvPr id="3" name="Slide Number Placeholder 2"/>
          <p:cNvSpPr>
            <a:spLocks noGrp="1"/>
          </p:cNvSpPr>
          <p:nvPr>
            <p:ph type="sldNum" sz="quarter" idx="12"/>
          </p:nvPr>
        </p:nvSpPr>
        <p:spPr/>
        <p:txBody>
          <a:bodyPr/>
          <a:lstStyle/>
          <a:p>
            <a:pPr>
              <a:defRPr/>
            </a:pPr>
            <a:fld id="{146F804C-5209-4CE7-8ED9-09C8ADA74292}" type="slidenum">
              <a:rPr lang="en-US"/>
              <a:pPr>
                <a:defRPr/>
              </a:pPr>
              <a:t>90</a:t>
            </a:fld>
            <a:endParaRPr lang="en-US"/>
          </a:p>
        </p:txBody>
      </p:sp>
      <p:sp>
        <p:nvSpPr>
          <p:cNvPr id="339971" name="Rectangle 3"/>
          <p:cNvSpPr>
            <a:spLocks noChangeArrowheads="1"/>
          </p:cNvSpPr>
          <p:nvPr/>
        </p:nvSpPr>
        <p:spPr bwMode="auto">
          <a:xfrm>
            <a:off x="285750" y="6396038"/>
            <a:ext cx="5829300" cy="200025"/>
          </a:xfrm>
          <a:prstGeom prst="rect">
            <a:avLst/>
          </a:prstGeom>
          <a:noFill/>
          <a:ln w="9525">
            <a:noFill/>
            <a:miter lim="800000"/>
            <a:headEnd/>
            <a:tailEnd/>
          </a:ln>
        </p:spPr>
        <p:txBody>
          <a:bodyPr wrap="none" anchor="ctr"/>
          <a:lstStyle/>
          <a:p>
            <a:pPr defTabSz="820738">
              <a:lnSpc>
                <a:spcPct val="90000"/>
              </a:lnSpc>
            </a:pPr>
            <a:r>
              <a:rPr lang="en-US" sz="1600">
                <a:solidFill>
                  <a:srgbClr val="000000"/>
                </a:solidFill>
                <a:latin typeface="Myriad Pro"/>
              </a:rPr>
              <a:t>RFC 5389: “Session Traversal Utilities for NAT (STUN)” by J. Rosenberg, IETF, October 2008</a:t>
            </a:r>
          </a:p>
        </p:txBody>
      </p:sp>
      <p:sp>
        <p:nvSpPr>
          <p:cNvPr id="6" name="Text Box 4"/>
          <p:cNvSpPr txBox="1">
            <a:spLocks noChangeArrowheads="1"/>
          </p:cNvSpPr>
          <p:nvPr/>
        </p:nvSpPr>
        <p:spPr bwMode="auto">
          <a:xfrm>
            <a:off x="5562600" y="657225"/>
            <a:ext cx="3581400" cy="3898900"/>
          </a:xfrm>
          <a:prstGeom prst="rect">
            <a:avLst/>
          </a:prstGeom>
          <a:noFill/>
          <a:ln w="9525">
            <a:noFill/>
            <a:miter lim="800000"/>
            <a:headEnd/>
            <a:tailEnd/>
          </a:ln>
        </p:spPr>
        <p:txBody>
          <a:bodyPr>
            <a:spAutoFit/>
          </a:bodyPr>
          <a:lstStyle/>
          <a:p>
            <a:pPr marL="342900" indent="-342900">
              <a:lnSpc>
                <a:spcPct val="90000"/>
              </a:lnSpc>
              <a:spcBef>
                <a:spcPct val="50000"/>
              </a:spcBef>
            </a:pPr>
            <a:r>
              <a:rPr lang="en-US" sz="1800" b="1">
                <a:latin typeface="Calibri" pitchFamily="34" charset="0"/>
              </a:rPr>
              <a:t>Binding request scenario</a:t>
            </a:r>
          </a:p>
          <a:p>
            <a:pPr marL="342900" indent="-342900">
              <a:lnSpc>
                <a:spcPct val="90000"/>
              </a:lnSpc>
              <a:spcBef>
                <a:spcPct val="50000"/>
              </a:spcBef>
              <a:buFontTx/>
              <a:buAutoNum type="arabicPeriod"/>
            </a:pPr>
            <a:r>
              <a:rPr lang="en-US" sz="1600">
                <a:latin typeface="Calibri" pitchFamily="34" charset="0"/>
              </a:rPr>
              <a:t>Client makes binding request</a:t>
            </a:r>
          </a:p>
          <a:p>
            <a:pPr marL="342900" indent="-342900">
              <a:lnSpc>
                <a:spcPct val="90000"/>
              </a:lnSpc>
              <a:spcBef>
                <a:spcPct val="50000"/>
              </a:spcBef>
              <a:buFontTx/>
              <a:buAutoNum type="arabicPeriod"/>
            </a:pPr>
            <a:r>
              <a:rPr lang="en-US" sz="1600">
                <a:latin typeface="Calibri" pitchFamily="34" charset="0"/>
              </a:rPr>
              <a:t>Server returns the external (mapped address)</a:t>
            </a:r>
          </a:p>
          <a:p>
            <a:pPr marL="342900" indent="-342900">
              <a:lnSpc>
                <a:spcPct val="90000"/>
              </a:lnSpc>
              <a:spcBef>
                <a:spcPct val="50000"/>
              </a:spcBef>
              <a:buFontTx/>
              <a:buAutoNum type="arabicPeriod"/>
            </a:pPr>
            <a:r>
              <a:rPr lang="en-US" sz="1600">
                <a:latin typeface="Calibri" pitchFamily="34" charset="0"/>
              </a:rPr>
              <a:t>The mapped address is used in SIP requests (INVITE, OK). </a:t>
            </a:r>
            <a:r>
              <a:rPr lang="en-US" sz="1800">
                <a:latin typeface="Calibri" pitchFamily="34" charset="0"/>
              </a:rPr>
              <a:t>XOR-mapped (with 16 bits of magic cookie) is used to avoid IP address changes in various intermediaries</a:t>
            </a:r>
            <a:r>
              <a:rPr lang="en-US" sz="1600">
                <a:latin typeface="Calibri" pitchFamily="34" charset="0"/>
              </a:rPr>
              <a:t> </a:t>
            </a:r>
          </a:p>
          <a:p>
            <a:pPr marL="342900" indent="-342900">
              <a:lnSpc>
                <a:spcPct val="90000"/>
              </a:lnSpc>
              <a:spcBef>
                <a:spcPct val="50000"/>
              </a:spcBef>
            </a:pPr>
            <a:r>
              <a:rPr lang="en-US" sz="1800" b="1">
                <a:latin typeface="Calibri" pitchFamily="34" charset="0"/>
              </a:rPr>
              <a:t>Shared secret request  scenario</a:t>
            </a:r>
          </a:p>
          <a:p>
            <a:pPr marL="342900" indent="-342900">
              <a:lnSpc>
                <a:spcPct val="90000"/>
              </a:lnSpc>
              <a:spcBef>
                <a:spcPct val="50000"/>
              </a:spcBef>
            </a:pPr>
            <a:r>
              <a:rPr lang="en-US" sz="1600">
                <a:latin typeface="Calibri" pitchFamily="34" charset="0"/>
              </a:rPr>
              <a:t>Short term credentials during a session </a:t>
            </a:r>
          </a:p>
          <a:p>
            <a:pPr marL="342900" indent="-342900">
              <a:lnSpc>
                <a:spcPct val="90000"/>
              </a:lnSpc>
              <a:spcBef>
                <a:spcPct val="50000"/>
              </a:spcBef>
            </a:pPr>
            <a:r>
              <a:rPr lang="en-US" sz="1600">
                <a:latin typeface="Calibri" pitchFamily="34" charset="0"/>
              </a:rPr>
              <a:t>Long term credentials; provisioned</a:t>
            </a:r>
          </a:p>
        </p:txBody>
      </p:sp>
      <p:sp>
        <p:nvSpPr>
          <p:cNvPr id="7" name="Text Box 5"/>
          <p:cNvSpPr txBox="1">
            <a:spLocks noChangeArrowheads="1"/>
          </p:cNvSpPr>
          <p:nvPr/>
        </p:nvSpPr>
        <p:spPr bwMode="auto">
          <a:xfrm>
            <a:off x="342900" y="4967288"/>
            <a:ext cx="7686675" cy="876300"/>
          </a:xfrm>
          <a:prstGeom prst="rect">
            <a:avLst/>
          </a:prstGeom>
          <a:noFill/>
          <a:ln w="9525">
            <a:noFill/>
            <a:miter lim="800000"/>
            <a:headEnd/>
            <a:tailEnd/>
          </a:ln>
        </p:spPr>
        <p:txBody>
          <a:bodyPr>
            <a:spAutoFit/>
          </a:bodyPr>
          <a:lstStyle/>
          <a:p>
            <a:pPr marL="342900" indent="-342900">
              <a:lnSpc>
                <a:spcPct val="90000"/>
              </a:lnSpc>
              <a:spcBef>
                <a:spcPct val="50000"/>
              </a:spcBef>
            </a:pPr>
            <a:r>
              <a:rPr lang="en-US" sz="1600">
                <a:latin typeface="Calibri" pitchFamily="34" charset="0"/>
              </a:rPr>
              <a:t>Mechanisms: </a:t>
            </a:r>
          </a:p>
          <a:p>
            <a:pPr marL="342900" indent="-342900">
              <a:lnSpc>
                <a:spcPct val="90000"/>
              </a:lnSpc>
              <a:spcBef>
                <a:spcPct val="50000"/>
              </a:spcBef>
            </a:pPr>
            <a:r>
              <a:rPr lang="en-US" sz="1600">
                <a:latin typeface="Calibri" pitchFamily="34" charset="0"/>
              </a:rPr>
              <a:t>For DNS aided STUN server discovery, redirection to alternate server, fingerprints, 2 credential modes (short/long term)</a:t>
            </a:r>
          </a:p>
        </p:txBody>
      </p:sp>
      <p:grpSp>
        <p:nvGrpSpPr>
          <p:cNvPr id="8" name="Group 34"/>
          <p:cNvGrpSpPr>
            <a:grpSpLocks/>
          </p:cNvGrpSpPr>
          <p:nvPr/>
        </p:nvGrpSpPr>
        <p:grpSpPr bwMode="auto">
          <a:xfrm>
            <a:off x="152400" y="1450975"/>
            <a:ext cx="5257800" cy="2844800"/>
            <a:chOff x="96" y="572"/>
            <a:chExt cx="3312" cy="1792"/>
          </a:xfrm>
        </p:grpSpPr>
        <p:grpSp>
          <p:nvGrpSpPr>
            <p:cNvPr id="339975" name="Group 7"/>
            <p:cNvGrpSpPr>
              <a:grpSpLocks/>
            </p:cNvGrpSpPr>
            <p:nvPr/>
          </p:nvGrpSpPr>
          <p:grpSpPr bwMode="auto">
            <a:xfrm>
              <a:off x="142" y="1371"/>
              <a:ext cx="966" cy="323"/>
              <a:chOff x="432" y="1968"/>
              <a:chExt cx="1008" cy="336"/>
            </a:xfrm>
          </p:grpSpPr>
          <p:sp>
            <p:nvSpPr>
              <p:cNvPr id="339995" name="Rectangle 8"/>
              <p:cNvSpPr>
                <a:spLocks noChangeArrowheads="1"/>
              </p:cNvSpPr>
              <p:nvPr/>
            </p:nvSpPr>
            <p:spPr bwMode="auto">
              <a:xfrm>
                <a:off x="432" y="1968"/>
                <a:ext cx="1008" cy="336"/>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39996" name="Text Box 9"/>
              <p:cNvSpPr txBox="1">
                <a:spLocks noChangeArrowheads="1"/>
              </p:cNvSpPr>
              <p:nvPr/>
            </p:nvSpPr>
            <p:spPr bwMode="auto">
              <a:xfrm>
                <a:off x="432" y="2016"/>
                <a:ext cx="1008" cy="22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STUN Client</a:t>
                </a:r>
              </a:p>
            </p:txBody>
          </p:sp>
        </p:grpSp>
        <p:sp>
          <p:nvSpPr>
            <p:cNvPr id="339976" name="Line 10"/>
            <p:cNvSpPr>
              <a:spLocks noChangeShapeType="1"/>
            </p:cNvSpPr>
            <p:nvPr/>
          </p:nvSpPr>
          <p:spPr bwMode="auto">
            <a:xfrm>
              <a:off x="1476" y="772"/>
              <a:ext cx="0" cy="968"/>
            </a:xfrm>
            <a:prstGeom prst="line">
              <a:avLst/>
            </a:prstGeom>
            <a:noFill/>
            <a:ln w="9525">
              <a:solidFill>
                <a:schemeClr val="tx1"/>
              </a:solidFill>
              <a:prstDash val="lgDash"/>
              <a:round/>
              <a:headEnd/>
              <a:tailEnd/>
            </a:ln>
          </p:spPr>
          <p:txBody>
            <a:bodyPr/>
            <a:lstStyle/>
            <a:p>
              <a:endParaRPr lang="en-US"/>
            </a:p>
          </p:txBody>
        </p:sp>
        <p:sp>
          <p:nvSpPr>
            <p:cNvPr id="339977" name="Text Box 12"/>
            <p:cNvSpPr txBox="1">
              <a:spLocks noChangeArrowheads="1"/>
            </p:cNvSpPr>
            <p:nvPr/>
          </p:nvSpPr>
          <p:spPr bwMode="auto">
            <a:xfrm>
              <a:off x="1200" y="572"/>
              <a:ext cx="506"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NAT1</a:t>
              </a:r>
            </a:p>
          </p:txBody>
        </p:sp>
        <p:sp>
          <p:nvSpPr>
            <p:cNvPr id="339978" name="Text Box 13"/>
            <p:cNvSpPr txBox="1">
              <a:spLocks noChangeArrowheads="1"/>
            </p:cNvSpPr>
            <p:nvPr/>
          </p:nvSpPr>
          <p:spPr bwMode="auto">
            <a:xfrm>
              <a:off x="1706" y="572"/>
              <a:ext cx="506"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NAT2</a:t>
              </a:r>
            </a:p>
          </p:txBody>
        </p:sp>
        <p:grpSp>
          <p:nvGrpSpPr>
            <p:cNvPr id="339979" name="Group 14"/>
            <p:cNvGrpSpPr>
              <a:grpSpLocks/>
            </p:cNvGrpSpPr>
            <p:nvPr/>
          </p:nvGrpSpPr>
          <p:grpSpPr bwMode="auto">
            <a:xfrm>
              <a:off x="2304" y="1371"/>
              <a:ext cx="966" cy="323"/>
              <a:chOff x="2688" y="1968"/>
              <a:chExt cx="1008" cy="336"/>
            </a:xfrm>
          </p:grpSpPr>
          <p:sp>
            <p:nvSpPr>
              <p:cNvPr id="339993" name="Rectangle 15"/>
              <p:cNvSpPr>
                <a:spLocks noChangeArrowheads="1"/>
              </p:cNvSpPr>
              <p:nvPr/>
            </p:nvSpPr>
            <p:spPr bwMode="auto">
              <a:xfrm>
                <a:off x="2688" y="1968"/>
                <a:ext cx="1008" cy="336"/>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39994" name="Text Box 16"/>
              <p:cNvSpPr txBox="1">
                <a:spLocks noChangeArrowheads="1"/>
              </p:cNvSpPr>
              <p:nvPr/>
            </p:nvSpPr>
            <p:spPr bwMode="auto">
              <a:xfrm>
                <a:off x="2688" y="2016"/>
                <a:ext cx="1008" cy="22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STUN Server</a:t>
                </a:r>
              </a:p>
            </p:txBody>
          </p:sp>
        </p:grpSp>
        <p:sp>
          <p:nvSpPr>
            <p:cNvPr id="339980" name="Line 17"/>
            <p:cNvSpPr>
              <a:spLocks noChangeShapeType="1"/>
            </p:cNvSpPr>
            <p:nvPr/>
          </p:nvSpPr>
          <p:spPr bwMode="auto">
            <a:xfrm>
              <a:off x="1108" y="1464"/>
              <a:ext cx="1196" cy="0"/>
            </a:xfrm>
            <a:prstGeom prst="line">
              <a:avLst/>
            </a:prstGeom>
            <a:noFill/>
            <a:ln w="9525">
              <a:solidFill>
                <a:schemeClr val="tx1"/>
              </a:solidFill>
              <a:round/>
              <a:headEnd/>
              <a:tailEnd type="triangle" w="med" len="med"/>
            </a:ln>
          </p:spPr>
          <p:txBody>
            <a:bodyPr/>
            <a:lstStyle/>
            <a:p>
              <a:endParaRPr lang="en-US"/>
            </a:p>
          </p:txBody>
        </p:sp>
        <p:sp>
          <p:nvSpPr>
            <p:cNvPr id="339981" name="Line 18"/>
            <p:cNvSpPr>
              <a:spLocks noChangeShapeType="1"/>
            </p:cNvSpPr>
            <p:nvPr/>
          </p:nvSpPr>
          <p:spPr bwMode="auto">
            <a:xfrm>
              <a:off x="1108" y="1602"/>
              <a:ext cx="1196" cy="0"/>
            </a:xfrm>
            <a:prstGeom prst="line">
              <a:avLst/>
            </a:prstGeom>
            <a:noFill/>
            <a:ln w="9525">
              <a:solidFill>
                <a:schemeClr val="tx1"/>
              </a:solidFill>
              <a:round/>
              <a:headEnd type="triangle" w="med" len="med"/>
              <a:tailEnd/>
            </a:ln>
          </p:spPr>
          <p:txBody>
            <a:bodyPr/>
            <a:lstStyle/>
            <a:p>
              <a:endParaRPr lang="en-US"/>
            </a:p>
          </p:txBody>
        </p:sp>
        <p:sp>
          <p:nvSpPr>
            <p:cNvPr id="339982" name="Text Box 19"/>
            <p:cNvSpPr txBox="1">
              <a:spLocks noChangeArrowheads="1"/>
            </p:cNvSpPr>
            <p:nvPr/>
          </p:nvSpPr>
          <p:spPr bwMode="auto">
            <a:xfrm>
              <a:off x="541" y="964"/>
              <a:ext cx="920" cy="326"/>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Internal IP address/port</a:t>
              </a:r>
            </a:p>
          </p:txBody>
        </p:sp>
        <p:sp>
          <p:nvSpPr>
            <p:cNvPr id="339983" name="Line 20"/>
            <p:cNvSpPr>
              <a:spLocks noChangeShapeType="1"/>
            </p:cNvSpPr>
            <p:nvPr/>
          </p:nvSpPr>
          <p:spPr bwMode="auto">
            <a:xfrm flipV="1">
              <a:off x="1246" y="1002"/>
              <a:ext cx="0" cy="369"/>
            </a:xfrm>
            <a:prstGeom prst="line">
              <a:avLst/>
            </a:prstGeom>
            <a:noFill/>
            <a:ln w="9525">
              <a:solidFill>
                <a:schemeClr val="tx1"/>
              </a:solidFill>
              <a:round/>
              <a:headEnd type="triangle" w="med" len="med"/>
              <a:tailEnd/>
            </a:ln>
          </p:spPr>
          <p:txBody>
            <a:bodyPr/>
            <a:lstStyle/>
            <a:p>
              <a:endParaRPr lang="en-US"/>
            </a:p>
          </p:txBody>
        </p:sp>
        <p:sp>
          <p:nvSpPr>
            <p:cNvPr id="339984" name="Text Box 21"/>
            <p:cNvSpPr txBox="1">
              <a:spLocks noChangeArrowheads="1"/>
            </p:cNvSpPr>
            <p:nvPr/>
          </p:nvSpPr>
          <p:spPr bwMode="auto">
            <a:xfrm>
              <a:off x="2074" y="818"/>
              <a:ext cx="1334" cy="192"/>
            </a:xfrm>
            <a:prstGeom prst="rect">
              <a:avLst/>
            </a:prstGeom>
            <a:noFill/>
            <a:ln w="9525">
              <a:noFill/>
              <a:miter lim="800000"/>
              <a:headEnd/>
              <a:tailEnd/>
            </a:ln>
          </p:spPr>
          <p:txBody>
            <a:bodyPr>
              <a:spAutoFit/>
            </a:bodyPr>
            <a:lstStyle/>
            <a:p>
              <a:pPr>
                <a:spcBef>
                  <a:spcPct val="50000"/>
                </a:spcBef>
              </a:pPr>
              <a:r>
                <a:rPr lang="en-US" sz="1400">
                  <a:solidFill>
                    <a:srgbClr val="3333FF"/>
                  </a:solidFill>
                  <a:latin typeface="Calibri" pitchFamily="34" charset="0"/>
                </a:rPr>
                <a:t>Reflexive IP address/port</a:t>
              </a:r>
            </a:p>
          </p:txBody>
        </p:sp>
        <p:sp>
          <p:nvSpPr>
            <p:cNvPr id="339985" name="Line 22"/>
            <p:cNvSpPr>
              <a:spLocks noChangeShapeType="1"/>
            </p:cNvSpPr>
            <p:nvPr/>
          </p:nvSpPr>
          <p:spPr bwMode="auto">
            <a:xfrm flipV="1">
              <a:off x="2028" y="1002"/>
              <a:ext cx="0" cy="369"/>
            </a:xfrm>
            <a:prstGeom prst="line">
              <a:avLst/>
            </a:prstGeom>
            <a:noFill/>
            <a:ln w="9525">
              <a:solidFill>
                <a:srgbClr val="3333FF"/>
              </a:solidFill>
              <a:round/>
              <a:headEnd type="triangle" w="med" len="med"/>
              <a:tailEnd/>
            </a:ln>
          </p:spPr>
          <p:txBody>
            <a:bodyPr/>
            <a:lstStyle/>
            <a:p>
              <a:endParaRPr lang="en-US"/>
            </a:p>
          </p:txBody>
        </p:sp>
        <p:sp>
          <p:nvSpPr>
            <p:cNvPr id="339986" name="Text Box 23"/>
            <p:cNvSpPr txBox="1">
              <a:spLocks noChangeArrowheads="1"/>
            </p:cNvSpPr>
            <p:nvPr/>
          </p:nvSpPr>
          <p:spPr bwMode="auto">
            <a:xfrm>
              <a:off x="1246" y="1998"/>
              <a:ext cx="920" cy="366"/>
            </a:xfrm>
            <a:prstGeom prst="rect">
              <a:avLst/>
            </a:prstGeom>
            <a:noFill/>
            <a:ln w="9525">
              <a:noFill/>
              <a:miter lim="800000"/>
              <a:headEnd/>
              <a:tailEnd/>
            </a:ln>
          </p:spPr>
          <p:txBody>
            <a:bodyPr>
              <a:spAutoFit/>
            </a:bodyPr>
            <a:lstStyle/>
            <a:p>
              <a:pPr>
                <a:spcBef>
                  <a:spcPct val="50000"/>
                </a:spcBef>
              </a:pPr>
              <a:r>
                <a:rPr lang="en-US" sz="1600">
                  <a:solidFill>
                    <a:srgbClr val="3333FF"/>
                  </a:solidFill>
                  <a:latin typeface="Calibri" pitchFamily="34" charset="0"/>
                </a:rPr>
                <a:t>XOR-mapped address/port</a:t>
              </a:r>
            </a:p>
          </p:txBody>
        </p:sp>
        <p:sp>
          <p:nvSpPr>
            <p:cNvPr id="339987" name="Line 24"/>
            <p:cNvSpPr>
              <a:spLocks noChangeShapeType="1"/>
            </p:cNvSpPr>
            <p:nvPr/>
          </p:nvSpPr>
          <p:spPr bwMode="auto">
            <a:xfrm flipV="1">
              <a:off x="1706" y="1648"/>
              <a:ext cx="0" cy="369"/>
            </a:xfrm>
            <a:prstGeom prst="line">
              <a:avLst/>
            </a:prstGeom>
            <a:noFill/>
            <a:ln w="9525">
              <a:solidFill>
                <a:srgbClr val="3333FF"/>
              </a:solidFill>
              <a:round/>
              <a:headEnd/>
              <a:tailEnd type="triangle" w="med" len="med"/>
            </a:ln>
          </p:spPr>
          <p:txBody>
            <a:bodyPr/>
            <a:lstStyle/>
            <a:p>
              <a:endParaRPr lang="en-US"/>
            </a:p>
          </p:txBody>
        </p:sp>
        <p:sp>
          <p:nvSpPr>
            <p:cNvPr id="339988" name="Text Box 25"/>
            <p:cNvSpPr txBox="1">
              <a:spLocks noChangeArrowheads="1"/>
            </p:cNvSpPr>
            <p:nvPr/>
          </p:nvSpPr>
          <p:spPr bwMode="auto">
            <a:xfrm>
              <a:off x="96" y="1738"/>
              <a:ext cx="1104" cy="594"/>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Server address is provisioned or discovered  w. DNS SRV</a:t>
              </a:r>
            </a:p>
          </p:txBody>
        </p:sp>
        <p:sp>
          <p:nvSpPr>
            <p:cNvPr id="339989" name="Text Box 26"/>
            <p:cNvSpPr txBox="1">
              <a:spLocks noChangeArrowheads="1"/>
            </p:cNvSpPr>
            <p:nvPr/>
          </p:nvSpPr>
          <p:spPr bwMode="auto">
            <a:xfrm>
              <a:off x="2258" y="1738"/>
              <a:ext cx="1104" cy="46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STUN can be collocated w. other servers</a:t>
              </a:r>
            </a:p>
          </p:txBody>
        </p:sp>
        <p:sp>
          <p:nvSpPr>
            <p:cNvPr id="339990" name="Freeform 30"/>
            <p:cNvSpPr>
              <a:spLocks/>
            </p:cNvSpPr>
            <p:nvPr/>
          </p:nvSpPr>
          <p:spPr bwMode="auto">
            <a:xfrm>
              <a:off x="1926" y="1434"/>
              <a:ext cx="489" cy="210"/>
            </a:xfrm>
            <a:custGeom>
              <a:avLst/>
              <a:gdLst>
                <a:gd name="T0" fmla="*/ 1 w 1137"/>
                <a:gd name="T1" fmla="*/ 0 h 294"/>
                <a:gd name="T2" fmla="*/ 181 w 1137"/>
                <a:gd name="T3" fmla="*/ 40 h 294"/>
                <a:gd name="T4" fmla="*/ 178 w 1137"/>
                <a:gd name="T5" fmla="*/ 98 h 294"/>
                <a:gd name="T6" fmla="*/ 0 w 1137"/>
                <a:gd name="T7" fmla="*/ 150 h 294"/>
                <a:gd name="T8" fmla="*/ 0 60000 65536"/>
                <a:gd name="T9" fmla="*/ 0 60000 65536"/>
                <a:gd name="T10" fmla="*/ 0 60000 65536"/>
                <a:gd name="T11" fmla="*/ 0 60000 65536"/>
                <a:gd name="T12" fmla="*/ 0 w 1137"/>
                <a:gd name="T13" fmla="*/ 0 h 294"/>
                <a:gd name="T14" fmla="*/ 1137 w 1137"/>
                <a:gd name="T15" fmla="*/ 294 h 294"/>
              </a:gdLst>
              <a:ahLst/>
              <a:cxnLst>
                <a:cxn ang="T8">
                  <a:pos x="T0" y="T1"/>
                </a:cxn>
                <a:cxn ang="T9">
                  <a:pos x="T2" y="T3"/>
                </a:cxn>
                <a:cxn ang="T10">
                  <a:pos x="T4" y="T5"/>
                </a:cxn>
                <a:cxn ang="T11">
                  <a:pos x="T6" y="T7"/>
                </a:cxn>
              </a:cxnLst>
              <a:rect l="T12" t="T13" r="T14" b="T15"/>
              <a:pathLst>
                <a:path w="1137" h="294">
                  <a:moveTo>
                    <a:pt x="6" y="0"/>
                  </a:moveTo>
                  <a:cubicBezTo>
                    <a:pt x="412" y="23"/>
                    <a:pt x="819" y="46"/>
                    <a:pt x="978" y="78"/>
                  </a:cubicBezTo>
                  <a:cubicBezTo>
                    <a:pt x="1137" y="110"/>
                    <a:pt x="1123" y="156"/>
                    <a:pt x="960" y="192"/>
                  </a:cubicBezTo>
                  <a:cubicBezTo>
                    <a:pt x="797" y="228"/>
                    <a:pt x="398" y="261"/>
                    <a:pt x="0" y="294"/>
                  </a:cubicBezTo>
                </a:path>
              </a:pathLst>
            </a:custGeom>
            <a:noFill/>
            <a:ln w="19050">
              <a:solidFill>
                <a:srgbClr val="3333FF"/>
              </a:solidFill>
              <a:round/>
              <a:headEnd/>
              <a:tailEnd type="stealth" w="lg" len="lg"/>
            </a:ln>
          </p:spPr>
          <p:txBody>
            <a:bodyPr/>
            <a:lstStyle/>
            <a:p>
              <a:endParaRPr lang="en-US"/>
            </a:p>
          </p:txBody>
        </p:sp>
        <p:sp>
          <p:nvSpPr>
            <p:cNvPr id="339991" name="Line 31"/>
            <p:cNvSpPr>
              <a:spLocks noChangeShapeType="1"/>
            </p:cNvSpPr>
            <p:nvPr/>
          </p:nvSpPr>
          <p:spPr bwMode="auto">
            <a:xfrm>
              <a:off x="1864" y="772"/>
              <a:ext cx="0" cy="968"/>
            </a:xfrm>
            <a:prstGeom prst="line">
              <a:avLst/>
            </a:prstGeom>
            <a:noFill/>
            <a:ln w="9525">
              <a:solidFill>
                <a:schemeClr val="tx1"/>
              </a:solidFill>
              <a:prstDash val="lgDash"/>
              <a:round/>
              <a:headEnd/>
              <a:tailEnd/>
            </a:ln>
          </p:spPr>
          <p:txBody>
            <a:bodyPr/>
            <a:lstStyle/>
            <a:p>
              <a:endParaRPr lang="en-US"/>
            </a:p>
          </p:txBody>
        </p:sp>
        <p:sp>
          <p:nvSpPr>
            <p:cNvPr id="339992" name="Oval 33"/>
            <p:cNvSpPr>
              <a:spLocks noChangeArrowheads="1"/>
            </p:cNvSpPr>
            <p:nvPr/>
          </p:nvSpPr>
          <p:spPr bwMode="auto">
            <a:xfrm>
              <a:off x="1818" y="1422"/>
              <a:ext cx="84" cy="84"/>
            </a:xfrm>
            <a:prstGeom prst="ellipse">
              <a:avLst/>
            </a:prstGeom>
            <a:solidFill>
              <a:srgbClr val="FF0000"/>
            </a:solidFill>
            <a:ln w="19050">
              <a:solidFill>
                <a:schemeClr val="tx1"/>
              </a:solidFill>
              <a:round/>
              <a:headEnd/>
              <a:tailEnd/>
            </a:ln>
          </p:spPr>
          <p:txBody>
            <a:bodyPr wrap="none" anchor="ctr"/>
            <a:lstStyle/>
            <a:p>
              <a:endParaRPr lang="en-US" sz="180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p:txBody>
          <a:bodyPr/>
          <a:lstStyle/>
          <a:p>
            <a:pPr>
              <a:defRPr/>
            </a:pPr>
            <a:fld id="{677550C2-B471-4480-AA89-5EFDAB10B278}" type="slidenum">
              <a:rPr lang="en-US"/>
              <a:pPr>
                <a:defRPr/>
              </a:pPr>
              <a:t>91</a:t>
            </a:fld>
            <a:endParaRPr lang="en-US" dirty="0"/>
          </a:p>
        </p:txBody>
      </p:sp>
      <p:sp>
        <p:nvSpPr>
          <p:cNvPr id="60419" name="Rectangle 2"/>
          <p:cNvSpPr>
            <a:spLocks noGrp="1" noChangeArrowheads="1"/>
          </p:cNvSpPr>
          <p:nvPr>
            <p:ph type="title"/>
          </p:nvPr>
        </p:nvSpPr>
        <p:spPr>
          <a:xfrm>
            <a:off x="457200" y="274638"/>
            <a:ext cx="8229600" cy="411162"/>
          </a:xfrm>
        </p:spPr>
        <p:txBody>
          <a:bodyPr rtlCol="0">
            <a:normAutofit fontScale="90000"/>
          </a:bodyPr>
          <a:lstStyle/>
          <a:p>
            <a:pPr eaLnBrk="1" fontAlgn="auto" hangingPunct="1">
              <a:spcAft>
                <a:spcPts val="0"/>
              </a:spcAft>
              <a:defRPr/>
            </a:pPr>
            <a:r>
              <a:rPr lang="en-US" sz="2400">
                <a:ea typeface="+mj-ea"/>
                <a:cs typeface="+mj-cs"/>
              </a:rPr>
              <a:t>Managing client initiated SIP connections (SIP outbound)</a:t>
            </a:r>
          </a:p>
        </p:txBody>
      </p:sp>
      <p:grpSp>
        <p:nvGrpSpPr>
          <p:cNvPr id="2" name="Group 3"/>
          <p:cNvGrpSpPr>
            <a:grpSpLocks/>
          </p:cNvGrpSpPr>
          <p:nvPr/>
        </p:nvGrpSpPr>
        <p:grpSpPr bwMode="auto">
          <a:xfrm>
            <a:off x="76200" y="1733550"/>
            <a:ext cx="4338638" cy="3522663"/>
            <a:chOff x="48" y="1092"/>
            <a:chExt cx="2733" cy="2219"/>
          </a:xfrm>
        </p:grpSpPr>
        <p:grpSp>
          <p:nvGrpSpPr>
            <p:cNvPr id="342022" name="Group 4"/>
            <p:cNvGrpSpPr>
              <a:grpSpLocks/>
            </p:cNvGrpSpPr>
            <p:nvPr/>
          </p:nvGrpSpPr>
          <p:grpSpPr bwMode="auto">
            <a:xfrm>
              <a:off x="262" y="1795"/>
              <a:ext cx="427" cy="310"/>
              <a:chOff x="336" y="2016"/>
              <a:chExt cx="480" cy="336"/>
            </a:xfrm>
          </p:grpSpPr>
          <p:sp>
            <p:nvSpPr>
              <p:cNvPr id="342044" name="Rectangle 5"/>
              <p:cNvSpPr>
                <a:spLocks noChangeArrowheads="1"/>
              </p:cNvSpPr>
              <p:nvPr/>
            </p:nvSpPr>
            <p:spPr bwMode="auto">
              <a:xfrm>
                <a:off x="336" y="2016"/>
                <a:ext cx="480" cy="336"/>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2045" name="Text Box 6"/>
              <p:cNvSpPr txBox="1">
                <a:spLocks noChangeArrowheads="1"/>
              </p:cNvSpPr>
              <p:nvPr/>
            </p:nvSpPr>
            <p:spPr bwMode="auto">
              <a:xfrm>
                <a:off x="336" y="2064"/>
                <a:ext cx="480" cy="23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UA</a:t>
                </a:r>
              </a:p>
            </p:txBody>
          </p:sp>
        </p:grpSp>
        <p:sp>
          <p:nvSpPr>
            <p:cNvPr id="342023" name="Line 7"/>
            <p:cNvSpPr>
              <a:spLocks noChangeShapeType="1"/>
            </p:cNvSpPr>
            <p:nvPr/>
          </p:nvSpPr>
          <p:spPr bwMode="auto">
            <a:xfrm>
              <a:off x="902" y="1530"/>
              <a:ext cx="0" cy="1127"/>
            </a:xfrm>
            <a:prstGeom prst="line">
              <a:avLst/>
            </a:prstGeom>
            <a:noFill/>
            <a:ln w="9525">
              <a:solidFill>
                <a:schemeClr val="tx1"/>
              </a:solidFill>
              <a:prstDash val="lgDash"/>
              <a:round/>
              <a:headEnd/>
              <a:tailEnd/>
            </a:ln>
          </p:spPr>
          <p:txBody>
            <a:bodyPr/>
            <a:lstStyle/>
            <a:p>
              <a:endParaRPr lang="en-US"/>
            </a:p>
          </p:txBody>
        </p:sp>
        <p:grpSp>
          <p:nvGrpSpPr>
            <p:cNvPr id="342024" name="Group 8"/>
            <p:cNvGrpSpPr>
              <a:grpSpLocks/>
            </p:cNvGrpSpPr>
            <p:nvPr/>
          </p:nvGrpSpPr>
          <p:grpSpPr bwMode="auto">
            <a:xfrm>
              <a:off x="1116" y="2083"/>
              <a:ext cx="555" cy="264"/>
              <a:chOff x="336" y="2016"/>
              <a:chExt cx="480" cy="336"/>
            </a:xfrm>
          </p:grpSpPr>
          <p:sp>
            <p:nvSpPr>
              <p:cNvPr id="342042" name="Rectangle 9"/>
              <p:cNvSpPr>
                <a:spLocks noChangeArrowheads="1"/>
              </p:cNvSpPr>
              <p:nvPr/>
            </p:nvSpPr>
            <p:spPr bwMode="auto">
              <a:xfrm>
                <a:off x="336" y="2016"/>
                <a:ext cx="480" cy="336"/>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2043" name="Text Box 10"/>
              <p:cNvSpPr txBox="1">
                <a:spLocks noChangeArrowheads="1"/>
              </p:cNvSpPr>
              <p:nvPr/>
            </p:nvSpPr>
            <p:spPr bwMode="auto">
              <a:xfrm>
                <a:off x="336" y="2064"/>
                <a:ext cx="480" cy="245"/>
              </a:xfrm>
              <a:prstGeom prst="rect">
                <a:avLst/>
              </a:prstGeom>
              <a:noFill/>
              <a:ln w="9525">
                <a:noFill/>
                <a:miter lim="800000"/>
                <a:headEnd/>
                <a:tailEnd/>
              </a:ln>
            </p:spPr>
            <p:txBody>
              <a:bodyPr>
                <a:spAutoFit/>
              </a:bodyPr>
              <a:lstStyle/>
              <a:p>
                <a:pPr algn="ctr">
                  <a:spcBef>
                    <a:spcPct val="50000"/>
                  </a:spcBef>
                </a:pPr>
                <a:r>
                  <a:rPr lang="en-US" sz="1400" b="1">
                    <a:latin typeface="Calibri" pitchFamily="34" charset="0"/>
                  </a:rPr>
                  <a:t>Proxy 2</a:t>
                </a:r>
              </a:p>
            </p:txBody>
          </p:sp>
        </p:grpSp>
        <p:grpSp>
          <p:nvGrpSpPr>
            <p:cNvPr id="342025" name="Group 11"/>
            <p:cNvGrpSpPr>
              <a:grpSpLocks/>
            </p:cNvGrpSpPr>
            <p:nvPr/>
          </p:nvGrpSpPr>
          <p:grpSpPr bwMode="auto">
            <a:xfrm>
              <a:off x="1116" y="1552"/>
              <a:ext cx="555" cy="265"/>
              <a:chOff x="336" y="2016"/>
              <a:chExt cx="480" cy="336"/>
            </a:xfrm>
          </p:grpSpPr>
          <p:sp>
            <p:nvSpPr>
              <p:cNvPr id="342040" name="Rectangle 12"/>
              <p:cNvSpPr>
                <a:spLocks noChangeArrowheads="1"/>
              </p:cNvSpPr>
              <p:nvPr/>
            </p:nvSpPr>
            <p:spPr bwMode="auto">
              <a:xfrm>
                <a:off x="336" y="2016"/>
                <a:ext cx="480" cy="336"/>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2041" name="Text Box 13"/>
              <p:cNvSpPr txBox="1">
                <a:spLocks noChangeArrowheads="1"/>
              </p:cNvSpPr>
              <p:nvPr/>
            </p:nvSpPr>
            <p:spPr bwMode="auto">
              <a:xfrm>
                <a:off x="336" y="2064"/>
                <a:ext cx="480" cy="243"/>
              </a:xfrm>
              <a:prstGeom prst="rect">
                <a:avLst/>
              </a:prstGeom>
              <a:noFill/>
              <a:ln w="9525">
                <a:noFill/>
                <a:miter lim="800000"/>
                <a:headEnd/>
                <a:tailEnd/>
              </a:ln>
            </p:spPr>
            <p:txBody>
              <a:bodyPr>
                <a:spAutoFit/>
              </a:bodyPr>
              <a:lstStyle/>
              <a:p>
                <a:pPr algn="ctr">
                  <a:spcBef>
                    <a:spcPct val="50000"/>
                  </a:spcBef>
                </a:pPr>
                <a:r>
                  <a:rPr lang="en-US" sz="1400" b="1">
                    <a:latin typeface="Calibri" pitchFamily="34" charset="0"/>
                  </a:rPr>
                  <a:t>Proxy 1</a:t>
                </a:r>
              </a:p>
            </p:txBody>
          </p:sp>
        </p:grpSp>
        <p:grpSp>
          <p:nvGrpSpPr>
            <p:cNvPr id="342026" name="Group 14"/>
            <p:cNvGrpSpPr>
              <a:grpSpLocks/>
            </p:cNvGrpSpPr>
            <p:nvPr/>
          </p:nvGrpSpPr>
          <p:grpSpPr bwMode="auto">
            <a:xfrm>
              <a:off x="1927" y="1818"/>
              <a:ext cx="683" cy="265"/>
              <a:chOff x="336" y="2016"/>
              <a:chExt cx="480" cy="336"/>
            </a:xfrm>
          </p:grpSpPr>
          <p:sp>
            <p:nvSpPr>
              <p:cNvPr id="342038" name="Rectangle 15"/>
              <p:cNvSpPr>
                <a:spLocks noChangeArrowheads="1"/>
              </p:cNvSpPr>
              <p:nvPr/>
            </p:nvSpPr>
            <p:spPr bwMode="auto">
              <a:xfrm>
                <a:off x="336" y="2016"/>
                <a:ext cx="480" cy="336"/>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2039" name="Text Box 16"/>
              <p:cNvSpPr txBox="1">
                <a:spLocks noChangeArrowheads="1"/>
              </p:cNvSpPr>
              <p:nvPr/>
            </p:nvSpPr>
            <p:spPr bwMode="auto">
              <a:xfrm>
                <a:off x="336" y="2064"/>
                <a:ext cx="480" cy="244"/>
              </a:xfrm>
              <a:prstGeom prst="rect">
                <a:avLst/>
              </a:prstGeom>
              <a:noFill/>
              <a:ln w="9525">
                <a:noFill/>
                <a:miter lim="800000"/>
                <a:headEnd/>
                <a:tailEnd/>
              </a:ln>
            </p:spPr>
            <p:txBody>
              <a:bodyPr>
                <a:spAutoFit/>
              </a:bodyPr>
              <a:lstStyle/>
              <a:p>
                <a:pPr algn="ctr">
                  <a:spcBef>
                    <a:spcPct val="50000"/>
                  </a:spcBef>
                </a:pPr>
                <a:r>
                  <a:rPr lang="en-US" sz="1400" b="1">
                    <a:latin typeface="Calibri" pitchFamily="34" charset="0"/>
                  </a:rPr>
                  <a:t>Registrar</a:t>
                </a:r>
              </a:p>
            </p:txBody>
          </p:sp>
        </p:grpSp>
        <p:sp>
          <p:nvSpPr>
            <p:cNvPr id="342027" name="Line 17"/>
            <p:cNvSpPr>
              <a:spLocks noChangeShapeType="1"/>
            </p:cNvSpPr>
            <p:nvPr/>
          </p:nvSpPr>
          <p:spPr bwMode="auto">
            <a:xfrm flipV="1">
              <a:off x="689" y="1685"/>
              <a:ext cx="427" cy="221"/>
            </a:xfrm>
            <a:prstGeom prst="line">
              <a:avLst/>
            </a:prstGeom>
            <a:noFill/>
            <a:ln w="9525">
              <a:solidFill>
                <a:schemeClr val="tx1"/>
              </a:solidFill>
              <a:round/>
              <a:headEnd/>
              <a:tailEnd/>
            </a:ln>
          </p:spPr>
          <p:txBody>
            <a:bodyPr/>
            <a:lstStyle/>
            <a:p>
              <a:endParaRPr lang="en-US"/>
            </a:p>
          </p:txBody>
        </p:sp>
        <p:sp>
          <p:nvSpPr>
            <p:cNvPr id="342028" name="Line 18"/>
            <p:cNvSpPr>
              <a:spLocks noChangeShapeType="1"/>
            </p:cNvSpPr>
            <p:nvPr/>
          </p:nvSpPr>
          <p:spPr bwMode="auto">
            <a:xfrm>
              <a:off x="689" y="1994"/>
              <a:ext cx="427" cy="221"/>
            </a:xfrm>
            <a:prstGeom prst="line">
              <a:avLst/>
            </a:prstGeom>
            <a:noFill/>
            <a:ln w="9525">
              <a:solidFill>
                <a:schemeClr val="tx1"/>
              </a:solidFill>
              <a:round/>
              <a:headEnd/>
              <a:tailEnd/>
            </a:ln>
          </p:spPr>
          <p:txBody>
            <a:bodyPr/>
            <a:lstStyle/>
            <a:p>
              <a:endParaRPr lang="en-US"/>
            </a:p>
          </p:txBody>
        </p:sp>
        <p:sp>
          <p:nvSpPr>
            <p:cNvPr id="342029" name="Line 19"/>
            <p:cNvSpPr>
              <a:spLocks noChangeShapeType="1"/>
            </p:cNvSpPr>
            <p:nvPr/>
          </p:nvSpPr>
          <p:spPr bwMode="auto">
            <a:xfrm>
              <a:off x="1671" y="1685"/>
              <a:ext cx="256" cy="221"/>
            </a:xfrm>
            <a:prstGeom prst="line">
              <a:avLst/>
            </a:prstGeom>
            <a:noFill/>
            <a:ln w="9525">
              <a:solidFill>
                <a:schemeClr val="tx1"/>
              </a:solidFill>
              <a:round/>
              <a:headEnd/>
              <a:tailEnd/>
            </a:ln>
          </p:spPr>
          <p:txBody>
            <a:bodyPr/>
            <a:lstStyle/>
            <a:p>
              <a:endParaRPr lang="en-US"/>
            </a:p>
          </p:txBody>
        </p:sp>
        <p:sp>
          <p:nvSpPr>
            <p:cNvPr id="342030" name="Line 20"/>
            <p:cNvSpPr>
              <a:spLocks noChangeShapeType="1"/>
            </p:cNvSpPr>
            <p:nvPr/>
          </p:nvSpPr>
          <p:spPr bwMode="auto">
            <a:xfrm flipV="1">
              <a:off x="1671" y="1994"/>
              <a:ext cx="256" cy="221"/>
            </a:xfrm>
            <a:prstGeom prst="line">
              <a:avLst/>
            </a:prstGeom>
            <a:noFill/>
            <a:ln w="9525">
              <a:solidFill>
                <a:schemeClr val="tx1"/>
              </a:solidFill>
              <a:round/>
              <a:headEnd/>
              <a:tailEnd/>
            </a:ln>
          </p:spPr>
          <p:txBody>
            <a:bodyPr/>
            <a:lstStyle/>
            <a:p>
              <a:endParaRPr lang="en-US"/>
            </a:p>
          </p:txBody>
        </p:sp>
        <p:sp>
          <p:nvSpPr>
            <p:cNvPr id="342031" name="Text Box 21"/>
            <p:cNvSpPr txBox="1">
              <a:spLocks noChangeArrowheads="1"/>
            </p:cNvSpPr>
            <p:nvPr/>
          </p:nvSpPr>
          <p:spPr bwMode="auto">
            <a:xfrm>
              <a:off x="48" y="2109"/>
              <a:ext cx="897" cy="393"/>
            </a:xfrm>
            <a:prstGeom prst="rect">
              <a:avLst/>
            </a:prstGeom>
            <a:noFill/>
            <a:ln w="9525">
              <a:noFill/>
              <a:miter lim="800000"/>
              <a:headEnd/>
              <a:tailEnd/>
            </a:ln>
          </p:spPr>
          <p:txBody>
            <a:bodyPr>
              <a:spAutoFit/>
            </a:bodyPr>
            <a:lstStyle/>
            <a:p>
              <a:pPr algn="ctr">
                <a:spcBef>
                  <a:spcPct val="50000"/>
                </a:spcBef>
              </a:pPr>
              <a:r>
                <a:rPr lang="en-US" sz="1400" b="1">
                  <a:latin typeface="Calibri" pitchFamily="34" charset="0"/>
                </a:rPr>
                <a:t>instance-id</a:t>
              </a:r>
            </a:p>
            <a:p>
              <a:pPr algn="ctr">
                <a:spcBef>
                  <a:spcPct val="50000"/>
                </a:spcBef>
              </a:pPr>
              <a:r>
                <a:rPr lang="en-US" sz="1400" b="1">
                  <a:latin typeface="Calibri" pitchFamily="34" charset="0"/>
                </a:rPr>
                <a:t>(sip.instance)</a:t>
              </a:r>
            </a:p>
          </p:txBody>
        </p:sp>
        <p:sp>
          <p:nvSpPr>
            <p:cNvPr id="342032" name="Freeform 22"/>
            <p:cNvSpPr>
              <a:spLocks/>
            </p:cNvSpPr>
            <p:nvPr/>
          </p:nvSpPr>
          <p:spPr bwMode="auto">
            <a:xfrm>
              <a:off x="475" y="1287"/>
              <a:ext cx="1794" cy="486"/>
            </a:xfrm>
            <a:custGeom>
              <a:avLst/>
              <a:gdLst>
                <a:gd name="T0" fmla="*/ 0 w 2016"/>
                <a:gd name="T1" fmla="*/ 872 h 336"/>
                <a:gd name="T2" fmla="*/ 507 w 2016"/>
                <a:gd name="T3" fmla="*/ 145 h 336"/>
                <a:gd name="T4" fmla="*/ 947 w 2016"/>
                <a:gd name="T5" fmla="*/ 145 h 336"/>
                <a:gd name="T6" fmla="*/ 1420 w 2016"/>
                <a:gd name="T7" fmla="*/ 1017 h 336"/>
                <a:gd name="T8" fmla="*/ 0 60000 65536"/>
                <a:gd name="T9" fmla="*/ 0 60000 65536"/>
                <a:gd name="T10" fmla="*/ 0 60000 65536"/>
                <a:gd name="T11" fmla="*/ 0 60000 65536"/>
                <a:gd name="T12" fmla="*/ 0 w 2016"/>
                <a:gd name="T13" fmla="*/ 0 h 336"/>
                <a:gd name="T14" fmla="*/ 2016 w 2016"/>
                <a:gd name="T15" fmla="*/ 336 h 336"/>
              </a:gdLst>
              <a:ahLst/>
              <a:cxnLst>
                <a:cxn ang="T8">
                  <a:pos x="T0" y="T1"/>
                </a:cxn>
                <a:cxn ang="T9">
                  <a:pos x="T2" y="T3"/>
                </a:cxn>
                <a:cxn ang="T10">
                  <a:pos x="T4" y="T5"/>
                </a:cxn>
                <a:cxn ang="T11">
                  <a:pos x="T6" y="T7"/>
                </a:cxn>
              </a:cxnLst>
              <a:rect l="T12" t="T13" r="T14" b="T15"/>
              <a:pathLst>
                <a:path w="2016" h="336">
                  <a:moveTo>
                    <a:pt x="0" y="288"/>
                  </a:moveTo>
                  <a:cubicBezTo>
                    <a:pt x="248" y="188"/>
                    <a:pt x="496" y="88"/>
                    <a:pt x="720" y="48"/>
                  </a:cubicBezTo>
                  <a:cubicBezTo>
                    <a:pt x="944" y="8"/>
                    <a:pt x="1128" y="0"/>
                    <a:pt x="1344" y="48"/>
                  </a:cubicBezTo>
                  <a:cubicBezTo>
                    <a:pt x="1560" y="96"/>
                    <a:pt x="1788" y="216"/>
                    <a:pt x="2016" y="336"/>
                  </a:cubicBezTo>
                </a:path>
              </a:pathLst>
            </a:custGeom>
            <a:noFill/>
            <a:ln w="9525">
              <a:solidFill>
                <a:schemeClr val="tx1"/>
              </a:solidFill>
              <a:round/>
              <a:headEnd/>
              <a:tailEnd type="triangle" w="med" len="med"/>
            </a:ln>
          </p:spPr>
          <p:txBody>
            <a:bodyPr/>
            <a:lstStyle/>
            <a:p>
              <a:endParaRPr lang="en-US"/>
            </a:p>
          </p:txBody>
        </p:sp>
        <p:sp>
          <p:nvSpPr>
            <p:cNvPr id="342033" name="Text Box 23"/>
            <p:cNvSpPr txBox="1">
              <a:spLocks noChangeArrowheads="1"/>
            </p:cNvSpPr>
            <p:nvPr/>
          </p:nvSpPr>
          <p:spPr bwMode="auto">
            <a:xfrm>
              <a:off x="1030" y="1092"/>
              <a:ext cx="726" cy="192"/>
            </a:xfrm>
            <a:prstGeom prst="rect">
              <a:avLst/>
            </a:prstGeom>
            <a:noFill/>
            <a:ln w="9525">
              <a:noFill/>
              <a:miter lim="800000"/>
              <a:headEnd/>
              <a:tailEnd/>
            </a:ln>
          </p:spPr>
          <p:txBody>
            <a:bodyPr>
              <a:spAutoFit/>
            </a:bodyPr>
            <a:lstStyle/>
            <a:p>
              <a:pPr algn="ctr">
                <a:spcBef>
                  <a:spcPct val="50000"/>
                </a:spcBef>
              </a:pPr>
              <a:r>
                <a:rPr lang="en-US" sz="1400" b="1">
                  <a:latin typeface="Calibri" pitchFamily="34" charset="0"/>
                </a:rPr>
                <a:t>reg-id</a:t>
              </a:r>
            </a:p>
          </p:txBody>
        </p:sp>
        <p:sp>
          <p:nvSpPr>
            <p:cNvPr id="342034" name="Line 24"/>
            <p:cNvSpPr>
              <a:spLocks noChangeShapeType="1"/>
            </p:cNvSpPr>
            <p:nvPr/>
          </p:nvSpPr>
          <p:spPr bwMode="auto">
            <a:xfrm flipV="1">
              <a:off x="1415" y="2525"/>
              <a:ext cx="0" cy="530"/>
            </a:xfrm>
            <a:prstGeom prst="line">
              <a:avLst/>
            </a:prstGeom>
            <a:noFill/>
            <a:ln w="9525">
              <a:solidFill>
                <a:schemeClr val="tx1"/>
              </a:solidFill>
              <a:round/>
              <a:headEnd/>
              <a:tailEnd type="triangle" w="med" len="med"/>
            </a:ln>
          </p:spPr>
          <p:txBody>
            <a:bodyPr/>
            <a:lstStyle/>
            <a:p>
              <a:endParaRPr lang="en-US"/>
            </a:p>
          </p:txBody>
        </p:sp>
        <p:sp>
          <p:nvSpPr>
            <p:cNvPr id="342035" name="Text Box 25"/>
            <p:cNvSpPr txBox="1">
              <a:spLocks noChangeArrowheads="1"/>
            </p:cNvSpPr>
            <p:nvPr/>
          </p:nvSpPr>
          <p:spPr bwMode="auto">
            <a:xfrm>
              <a:off x="475" y="3099"/>
              <a:ext cx="1879"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Incoming request to any proxy</a:t>
              </a:r>
            </a:p>
          </p:txBody>
        </p:sp>
        <p:sp>
          <p:nvSpPr>
            <p:cNvPr id="342036" name="Text Box 26"/>
            <p:cNvSpPr txBox="1">
              <a:spLocks noChangeArrowheads="1"/>
            </p:cNvSpPr>
            <p:nvPr/>
          </p:nvSpPr>
          <p:spPr bwMode="auto">
            <a:xfrm>
              <a:off x="560" y="2657"/>
              <a:ext cx="684"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NAT/FW</a:t>
              </a:r>
            </a:p>
          </p:txBody>
        </p:sp>
        <p:sp>
          <p:nvSpPr>
            <p:cNvPr id="342037" name="Text Box 27"/>
            <p:cNvSpPr txBox="1">
              <a:spLocks noChangeArrowheads="1"/>
            </p:cNvSpPr>
            <p:nvPr/>
          </p:nvSpPr>
          <p:spPr bwMode="auto">
            <a:xfrm>
              <a:off x="1799" y="2083"/>
              <a:ext cx="982" cy="326"/>
            </a:xfrm>
            <a:prstGeom prst="rect">
              <a:avLst/>
            </a:prstGeom>
            <a:noFill/>
            <a:ln w="9525">
              <a:noFill/>
              <a:miter lim="800000"/>
              <a:headEnd/>
              <a:tailEnd/>
            </a:ln>
          </p:spPr>
          <p:txBody>
            <a:bodyPr>
              <a:spAutoFit/>
            </a:bodyPr>
            <a:lstStyle/>
            <a:p>
              <a:pPr algn="ctr">
                <a:spcBef>
                  <a:spcPct val="50000"/>
                </a:spcBef>
              </a:pPr>
              <a:r>
                <a:rPr lang="en-US" sz="1400" b="1">
                  <a:latin typeface="Calibri" pitchFamily="34" charset="0"/>
                </a:rPr>
                <a:t>STUN bindings for keepalives</a:t>
              </a:r>
            </a:p>
          </p:txBody>
        </p:sp>
      </p:grpSp>
      <p:sp>
        <p:nvSpPr>
          <p:cNvPr id="47132" name="Rectangle 28"/>
          <p:cNvSpPr>
            <a:spLocks noGrp="1" noChangeArrowheads="1"/>
          </p:cNvSpPr>
          <p:nvPr>
            <p:ph type="body" idx="1"/>
          </p:nvPr>
        </p:nvSpPr>
        <p:spPr>
          <a:xfrm>
            <a:off x="4724400" y="881063"/>
            <a:ext cx="4267200" cy="4994275"/>
          </a:xfrm>
        </p:spPr>
        <p:txBody>
          <a:bodyPr rtlCol="0">
            <a:normAutofit lnSpcReduction="10000"/>
          </a:bodyPr>
          <a:lstStyle/>
          <a:p>
            <a:pPr eaLnBrk="1" fontAlgn="auto" hangingPunct="1">
              <a:lnSpc>
                <a:spcPct val="140000"/>
              </a:lnSpc>
              <a:spcAft>
                <a:spcPts val="0"/>
              </a:spcAft>
              <a:buFontTx/>
              <a:buNone/>
              <a:defRPr/>
            </a:pPr>
            <a:r>
              <a:rPr lang="en-US" sz="1600" b="1" dirty="0">
                <a:ea typeface="+mn-ea"/>
                <a:cs typeface="+mn-cs"/>
              </a:rPr>
              <a:t>Outbound scenario</a:t>
            </a:r>
            <a:endParaRPr lang="en-US" sz="1600" dirty="0">
              <a:ea typeface="+mn-ea"/>
              <a:cs typeface="+mn-cs"/>
            </a:endParaRPr>
          </a:p>
          <a:p>
            <a:pPr eaLnBrk="1" fontAlgn="auto" hangingPunct="1">
              <a:lnSpc>
                <a:spcPct val="140000"/>
              </a:lnSpc>
              <a:spcAft>
                <a:spcPts val="0"/>
              </a:spcAft>
              <a:buFont typeface="Arial"/>
              <a:buChar char="•"/>
              <a:defRPr/>
            </a:pPr>
            <a:r>
              <a:rPr lang="en-US" sz="1600" dirty="0">
                <a:ea typeface="+mn-ea"/>
                <a:cs typeface="+mn-cs"/>
              </a:rPr>
              <a:t>UA registers via SIP proxy 1</a:t>
            </a:r>
          </a:p>
          <a:p>
            <a:pPr lvl="1" eaLnBrk="1" fontAlgn="auto" hangingPunct="1">
              <a:lnSpc>
                <a:spcPct val="140000"/>
              </a:lnSpc>
              <a:spcAft>
                <a:spcPts val="0"/>
              </a:spcAft>
              <a:buFont typeface="Arial"/>
              <a:buChar char="–"/>
              <a:defRPr/>
            </a:pPr>
            <a:r>
              <a:rPr lang="en-US" sz="1400" dirty="0">
                <a:ea typeface="+mn-ea"/>
                <a:cs typeface="+mn-cs"/>
              </a:rPr>
              <a:t>UA has the </a:t>
            </a:r>
            <a:r>
              <a:rPr lang="en-US" sz="1400" i="1" u="sng" dirty="0">
                <a:ea typeface="+mn-ea"/>
                <a:cs typeface="+mn-cs"/>
              </a:rPr>
              <a:t>instance-id </a:t>
            </a:r>
            <a:r>
              <a:rPr lang="en-US" sz="1400" dirty="0">
                <a:ea typeface="+mn-ea"/>
                <a:cs typeface="+mn-cs"/>
              </a:rPr>
              <a:t> (AOR)</a:t>
            </a:r>
          </a:p>
          <a:p>
            <a:pPr lvl="1" eaLnBrk="1" fontAlgn="auto" hangingPunct="1">
              <a:lnSpc>
                <a:spcPct val="140000"/>
              </a:lnSpc>
              <a:spcAft>
                <a:spcPts val="0"/>
              </a:spcAft>
              <a:buFont typeface="Arial"/>
              <a:buChar char="–"/>
              <a:defRPr/>
            </a:pPr>
            <a:r>
              <a:rPr lang="en-US" sz="1400" dirty="0">
                <a:ea typeface="+mn-ea"/>
                <a:cs typeface="+mn-cs"/>
              </a:rPr>
              <a:t>Flow via proxy has the </a:t>
            </a:r>
            <a:r>
              <a:rPr lang="en-US" sz="1400" i="1" u="sng" dirty="0" err="1">
                <a:ea typeface="+mn-ea"/>
                <a:cs typeface="+mn-cs"/>
              </a:rPr>
              <a:t>reg</a:t>
            </a:r>
            <a:r>
              <a:rPr lang="en-US" sz="1400" i="1" u="sng" dirty="0">
                <a:ea typeface="+mn-ea"/>
                <a:cs typeface="+mn-cs"/>
              </a:rPr>
              <a:t>-id</a:t>
            </a:r>
            <a:endParaRPr lang="en-US" sz="1400" i="1" u="sng" dirty="0" smtClean="0">
              <a:ea typeface="+mn-ea"/>
              <a:cs typeface="+mn-cs"/>
            </a:endParaRPr>
          </a:p>
          <a:p>
            <a:pPr eaLnBrk="1" fontAlgn="auto" hangingPunct="1">
              <a:lnSpc>
                <a:spcPct val="140000"/>
              </a:lnSpc>
              <a:spcAft>
                <a:spcPts val="0"/>
              </a:spcAft>
              <a:buFont typeface="Arial"/>
              <a:buChar char="•"/>
              <a:defRPr/>
            </a:pPr>
            <a:r>
              <a:rPr lang="en-US" sz="1600" dirty="0" smtClean="0">
                <a:ea typeface="+mn-ea"/>
                <a:cs typeface="+mn-cs"/>
              </a:rPr>
              <a:t>Outbound effectively makes one UAC</a:t>
            </a:r>
            <a:br>
              <a:rPr lang="en-US" sz="1600" dirty="0" smtClean="0">
                <a:ea typeface="+mn-ea"/>
                <a:cs typeface="+mn-cs"/>
              </a:rPr>
            </a:br>
            <a:r>
              <a:rPr lang="en-US" sz="1600" dirty="0" smtClean="0">
                <a:ea typeface="+mn-ea"/>
                <a:cs typeface="+mn-cs"/>
              </a:rPr>
              <a:t>look like two </a:t>
            </a:r>
            <a:r>
              <a:rPr lang="en-US" sz="1600" dirty="0" err="1" smtClean="0">
                <a:ea typeface="+mn-ea"/>
                <a:cs typeface="+mn-cs"/>
              </a:rPr>
              <a:t>UACs</a:t>
            </a:r>
            <a:r>
              <a:rPr lang="en-US" sz="1600" dirty="0" smtClean="0">
                <a:ea typeface="+mn-ea"/>
                <a:cs typeface="+mn-cs"/>
              </a:rPr>
              <a:t> to the registrar. </a:t>
            </a:r>
          </a:p>
          <a:p>
            <a:pPr eaLnBrk="1" fontAlgn="auto" hangingPunct="1">
              <a:lnSpc>
                <a:spcPct val="140000"/>
              </a:lnSpc>
              <a:spcAft>
                <a:spcPts val="0"/>
              </a:spcAft>
              <a:buFont typeface="Arial"/>
              <a:buChar char="•"/>
              <a:defRPr/>
            </a:pPr>
            <a:r>
              <a:rPr lang="en-US" sz="1600" dirty="0" smtClean="0">
                <a:ea typeface="+mn-ea"/>
                <a:cs typeface="+mn-cs"/>
              </a:rPr>
              <a:t>STUN </a:t>
            </a:r>
            <a:r>
              <a:rPr lang="en-US" sz="1600" dirty="0" err="1">
                <a:ea typeface="+mn-ea"/>
                <a:cs typeface="+mn-cs"/>
              </a:rPr>
              <a:t>keepalives</a:t>
            </a:r>
            <a:r>
              <a:rPr lang="en-US" sz="1600" dirty="0">
                <a:ea typeface="+mn-ea"/>
                <a:cs typeface="+mn-cs"/>
              </a:rPr>
              <a:t> monitor the flow</a:t>
            </a:r>
          </a:p>
          <a:p>
            <a:pPr eaLnBrk="1" fontAlgn="auto" hangingPunct="1">
              <a:lnSpc>
                <a:spcPct val="140000"/>
              </a:lnSpc>
              <a:spcAft>
                <a:spcPts val="0"/>
              </a:spcAft>
              <a:buFont typeface="Arial"/>
              <a:buChar char="•"/>
              <a:defRPr/>
            </a:pPr>
            <a:r>
              <a:rPr lang="en-US" sz="1600" dirty="0">
                <a:ea typeface="+mn-ea"/>
                <a:cs typeface="+mn-cs"/>
              </a:rPr>
              <a:t>Flow has failed (UA, NAT reboots, etc.)</a:t>
            </a:r>
          </a:p>
          <a:p>
            <a:pPr lvl="1" eaLnBrk="1" fontAlgn="auto" hangingPunct="1">
              <a:lnSpc>
                <a:spcPct val="140000"/>
              </a:lnSpc>
              <a:spcAft>
                <a:spcPts val="0"/>
              </a:spcAft>
              <a:buFont typeface="Arial"/>
              <a:buChar char="–"/>
              <a:defRPr/>
            </a:pPr>
            <a:r>
              <a:rPr lang="en-US" sz="1400" dirty="0">
                <a:ea typeface="+mn-ea"/>
                <a:cs typeface="+mn-cs"/>
              </a:rPr>
              <a:t>UA replaces old flow</a:t>
            </a:r>
          </a:p>
          <a:p>
            <a:pPr lvl="1" eaLnBrk="1" fontAlgn="auto" hangingPunct="1">
              <a:lnSpc>
                <a:spcPct val="140000"/>
              </a:lnSpc>
              <a:spcAft>
                <a:spcPts val="0"/>
              </a:spcAft>
              <a:buFont typeface="Arial"/>
              <a:buChar char="–"/>
              <a:defRPr/>
            </a:pPr>
            <a:r>
              <a:rPr lang="en-US" sz="1400" dirty="0">
                <a:ea typeface="+mn-ea"/>
                <a:cs typeface="+mn-cs"/>
              </a:rPr>
              <a:t>Old instance-id and new </a:t>
            </a:r>
            <a:r>
              <a:rPr lang="en-US" sz="1400" dirty="0" err="1">
                <a:ea typeface="+mn-ea"/>
                <a:cs typeface="+mn-cs"/>
              </a:rPr>
              <a:t>reg</a:t>
            </a:r>
            <a:r>
              <a:rPr lang="en-US" sz="1400" dirty="0">
                <a:ea typeface="+mn-ea"/>
                <a:cs typeface="+mn-cs"/>
              </a:rPr>
              <a:t>-id</a:t>
            </a:r>
          </a:p>
          <a:p>
            <a:pPr eaLnBrk="1" fontAlgn="auto" hangingPunct="1">
              <a:lnSpc>
                <a:spcPct val="140000"/>
              </a:lnSpc>
              <a:spcAft>
                <a:spcPts val="0"/>
              </a:spcAft>
              <a:buFont typeface="Arial"/>
              <a:buChar char="•"/>
              <a:defRPr/>
            </a:pPr>
            <a:r>
              <a:rPr lang="en-US" sz="1600" dirty="0">
                <a:ea typeface="+mn-ea"/>
                <a:cs typeface="+mn-cs"/>
              </a:rPr>
              <a:t>Incoming requests go to any proxy</a:t>
            </a:r>
          </a:p>
          <a:p>
            <a:pPr eaLnBrk="1" fontAlgn="auto" hangingPunct="1">
              <a:lnSpc>
                <a:spcPct val="140000"/>
              </a:lnSpc>
              <a:spcAft>
                <a:spcPts val="0"/>
              </a:spcAft>
              <a:buFont typeface="Arial"/>
              <a:buChar char="•"/>
              <a:defRPr/>
            </a:pPr>
            <a:r>
              <a:rPr lang="en-US" sz="1600" dirty="0">
                <a:ea typeface="+mn-ea"/>
                <a:cs typeface="+mn-cs"/>
              </a:rPr>
              <a:t>Last registration is used first</a:t>
            </a:r>
          </a:p>
          <a:p>
            <a:pPr eaLnBrk="1" fontAlgn="auto" hangingPunct="1">
              <a:lnSpc>
                <a:spcPct val="140000"/>
              </a:lnSpc>
              <a:spcAft>
                <a:spcPts val="0"/>
              </a:spcAft>
              <a:buFont typeface="Arial"/>
              <a:buChar char="•"/>
              <a:defRPr/>
            </a:pPr>
            <a:r>
              <a:rPr lang="en-US" sz="1600" dirty="0">
                <a:ea typeface="+mn-ea"/>
                <a:cs typeface="+mn-cs"/>
              </a:rPr>
              <a:t>Meets complex list of requirements </a:t>
            </a:r>
          </a:p>
          <a:p>
            <a:pPr eaLnBrk="1" fontAlgn="auto" hangingPunct="1">
              <a:lnSpc>
                <a:spcPct val="140000"/>
              </a:lnSpc>
              <a:spcAft>
                <a:spcPts val="0"/>
              </a:spcAft>
              <a:buFontTx/>
              <a:buNone/>
              <a:defRPr/>
            </a:pPr>
            <a:r>
              <a:rPr lang="en-US" sz="1600" dirty="0">
                <a:ea typeface="+mn-ea"/>
                <a:cs typeface="+mn-cs"/>
              </a:rPr>
              <a:t>Q: How does this work in P2PSIP?</a:t>
            </a:r>
          </a:p>
        </p:txBody>
      </p:sp>
      <p:sp>
        <p:nvSpPr>
          <p:cNvPr id="47133" name="Text Box 29"/>
          <p:cNvSpPr txBox="1">
            <a:spLocks noChangeArrowheads="1"/>
          </p:cNvSpPr>
          <p:nvPr/>
        </p:nvSpPr>
        <p:spPr bwMode="auto">
          <a:xfrm>
            <a:off x="889000" y="6224588"/>
            <a:ext cx="6934200" cy="33655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RFC 5626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32">
                                            <p:txEl>
                                              <p:pRg st="0" end="0"/>
                                            </p:txEl>
                                          </p:spTgt>
                                        </p:tgtEl>
                                        <p:attrNameLst>
                                          <p:attrName>style.visibility</p:attrName>
                                        </p:attrNameLst>
                                      </p:cBhvr>
                                      <p:to>
                                        <p:strVal val="visible"/>
                                      </p:to>
                                    </p:set>
                                    <p:anim calcmode="lin" valueType="num">
                                      <p:cBhvr additive="base">
                                        <p:cTn id="13" dur="500" fill="hold"/>
                                        <p:tgtEl>
                                          <p:spTgt spid="471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32">
                                            <p:txEl>
                                              <p:pRg st="1" end="1"/>
                                            </p:txEl>
                                          </p:spTgt>
                                        </p:tgtEl>
                                        <p:attrNameLst>
                                          <p:attrName>style.visibility</p:attrName>
                                        </p:attrNameLst>
                                      </p:cBhvr>
                                      <p:to>
                                        <p:strVal val="visible"/>
                                      </p:to>
                                    </p:set>
                                    <p:anim calcmode="lin" valueType="num">
                                      <p:cBhvr additive="base">
                                        <p:cTn id="19" dur="500" fill="hold"/>
                                        <p:tgtEl>
                                          <p:spTgt spid="471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32">
                                            <p:txEl>
                                              <p:pRg st="2" end="2"/>
                                            </p:txEl>
                                          </p:spTgt>
                                        </p:tgtEl>
                                        <p:attrNameLst>
                                          <p:attrName>style.visibility</p:attrName>
                                        </p:attrNameLst>
                                      </p:cBhvr>
                                      <p:to>
                                        <p:strVal val="visible"/>
                                      </p:to>
                                    </p:set>
                                    <p:anim calcmode="lin" valueType="num">
                                      <p:cBhvr additive="base">
                                        <p:cTn id="25" dur="500" fill="hold"/>
                                        <p:tgtEl>
                                          <p:spTgt spid="471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32">
                                            <p:txEl>
                                              <p:pRg st="3" end="3"/>
                                            </p:txEl>
                                          </p:spTgt>
                                        </p:tgtEl>
                                        <p:attrNameLst>
                                          <p:attrName>style.visibility</p:attrName>
                                        </p:attrNameLst>
                                      </p:cBhvr>
                                      <p:to>
                                        <p:strVal val="visible"/>
                                      </p:to>
                                    </p:set>
                                    <p:anim calcmode="lin" valueType="num">
                                      <p:cBhvr additive="base">
                                        <p:cTn id="31" dur="500" fill="hold"/>
                                        <p:tgtEl>
                                          <p:spTgt spid="4713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32">
                                            <p:txEl>
                                              <p:pRg st="4" end="4"/>
                                            </p:txEl>
                                          </p:spTgt>
                                        </p:tgtEl>
                                        <p:attrNameLst>
                                          <p:attrName>style.visibility</p:attrName>
                                        </p:attrNameLst>
                                      </p:cBhvr>
                                      <p:to>
                                        <p:strVal val="visible"/>
                                      </p:to>
                                    </p:set>
                                    <p:anim calcmode="lin" valueType="num">
                                      <p:cBhvr additive="base">
                                        <p:cTn id="37" dur="500" fill="hold"/>
                                        <p:tgtEl>
                                          <p:spTgt spid="4713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132">
                                            <p:txEl>
                                              <p:pRg st="5" end="5"/>
                                            </p:txEl>
                                          </p:spTgt>
                                        </p:tgtEl>
                                        <p:attrNameLst>
                                          <p:attrName>style.visibility</p:attrName>
                                        </p:attrNameLst>
                                      </p:cBhvr>
                                      <p:to>
                                        <p:strVal val="visible"/>
                                      </p:to>
                                    </p:set>
                                    <p:anim calcmode="lin" valueType="num">
                                      <p:cBhvr additive="base">
                                        <p:cTn id="43" dur="500" fill="hold"/>
                                        <p:tgtEl>
                                          <p:spTgt spid="4713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7132">
                                            <p:txEl>
                                              <p:pRg st="6" end="6"/>
                                            </p:txEl>
                                          </p:spTgt>
                                        </p:tgtEl>
                                        <p:attrNameLst>
                                          <p:attrName>style.visibility</p:attrName>
                                        </p:attrNameLst>
                                      </p:cBhvr>
                                      <p:to>
                                        <p:strVal val="visible"/>
                                      </p:to>
                                    </p:set>
                                    <p:anim calcmode="lin" valueType="num">
                                      <p:cBhvr additive="base">
                                        <p:cTn id="49" dur="500" fill="hold"/>
                                        <p:tgtEl>
                                          <p:spTgt spid="4713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713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7132">
                                            <p:txEl>
                                              <p:pRg st="7" end="7"/>
                                            </p:txEl>
                                          </p:spTgt>
                                        </p:tgtEl>
                                        <p:attrNameLst>
                                          <p:attrName>style.visibility</p:attrName>
                                        </p:attrNameLst>
                                      </p:cBhvr>
                                      <p:to>
                                        <p:strVal val="visible"/>
                                      </p:to>
                                    </p:set>
                                    <p:anim calcmode="lin" valueType="num">
                                      <p:cBhvr additive="base">
                                        <p:cTn id="55" dur="500" fill="hold"/>
                                        <p:tgtEl>
                                          <p:spTgt spid="4713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713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7132">
                                            <p:txEl>
                                              <p:pRg st="8" end="8"/>
                                            </p:txEl>
                                          </p:spTgt>
                                        </p:tgtEl>
                                        <p:attrNameLst>
                                          <p:attrName>style.visibility</p:attrName>
                                        </p:attrNameLst>
                                      </p:cBhvr>
                                      <p:to>
                                        <p:strVal val="visible"/>
                                      </p:to>
                                    </p:set>
                                    <p:anim calcmode="lin" valueType="num">
                                      <p:cBhvr additive="base">
                                        <p:cTn id="61" dur="500" fill="hold"/>
                                        <p:tgtEl>
                                          <p:spTgt spid="4713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713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7132">
                                            <p:txEl>
                                              <p:pRg st="9" end="9"/>
                                            </p:txEl>
                                          </p:spTgt>
                                        </p:tgtEl>
                                        <p:attrNameLst>
                                          <p:attrName>style.visibility</p:attrName>
                                        </p:attrNameLst>
                                      </p:cBhvr>
                                      <p:to>
                                        <p:strVal val="visible"/>
                                      </p:to>
                                    </p:set>
                                    <p:anim calcmode="lin" valueType="num">
                                      <p:cBhvr additive="base">
                                        <p:cTn id="67" dur="500" fill="hold"/>
                                        <p:tgtEl>
                                          <p:spTgt spid="4713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713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7132">
                                            <p:txEl>
                                              <p:pRg st="10" end="10"/>
                                            </p:txEl>
                                          </p:spTgt>
                                        </p:tgtEl>
                                        <p:attrNameLst>
                                          <p:attrName>style.visibility</p:attrName>
                                        </p:attrNameLst>
                                      </p:cBhvr>
                                      <p:to>
                                        <p:strVal val="visible"/>
                                      </p:to>
                                    </p:set>
                                    <p:anim calcmode="lin" valueType="num">
                                      <p:cBhvr additive="base">
                                        <p:cTn id="73" dur="500" fill="hold"/>
                                        <p:tgtEl>
                                          <p:spTgt spid="47132">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713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7132">
                                            <p:txEl>
                                              <p:pRg st="11" end="11"/>
                                            </p:txEl>
                                          </p:spTgt>
                                        </p:tgtEl>
                                        <p:attrNameLst>
                                          <p:attrName>style.visibility</p:attrName>
                                        </p:attrNameLst>
                                      </p:cBhvr>
                                      <p:to>
                                        <p:strVal val="visible"/>
                                      </p:to>
                                    </p:set>
                                    <p:anim calcmode="lin" valueType="num">
                                      <p:cBhvr additive="base">
                                        <p:cTn id="79" dur="500" fill="hold"/>
                                        <p:tgtEl>
                                          <p:spTgt spid="47132">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13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7132">
                                            <p:txEl>
                                              <p:pRg st="12" end="12"/>
                                            </p:txEl>
                                          </p:spTgt>
                                        </p:tgtEl>
                                        <p:attrNameLst>
                                          <p:attrName>style.visibility</p:attrName>
                                        </p:attrNameLst>
                                      </p:cBhvr>
                                      <p:to>
                                        <p:strVal val="visible"/>
                                      </p:to>
                                    </p:set>
                                    <p:anim calcmode="lin" valueType="num">
                                      <p:cBhvr additive="base">
                                        <p:cTn id="85" dur="500" fill="hold"/>
                                        <p:tgtEl>
                                          <p:spTgt spid="47132">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713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7133"/>
                                        </p:tgtEl>
                                        <p:attrNameLst>
                                          <p:attrName>style.visibility</p:attrName>
                                        </p:attrNameLst>
                                      </p:cBhvr>
                                      <p:to>
                                        <p:strVal val="visible"/>
                                      </p:to>
                                    </p:set>
                                    <p:anim calcmode="lin" valueType="num">
                                      <p:cBhvr additive="base">
                                        <p:cTn id="91" dur="500" fill="hold"/>
                                        <p:tgtEl>
                                          <p:spTgt spid="47133"/>
                                        </p:tgtEl>
                                        <p:attrNameLst>
                                          <p:attrName>ppt_x</p:attrName>
                                        </p:attrNameLst>
                                      </p:cBhvr>
                                      <p:tavLst>
                                        <p:tav tm="0">
                                          <p:val>
                                            <p:strVal val="#ppt_x"/>
                                          </p:val>
                                        </p:tav>
                                        <p:tav tm="100000">
                                          <p:val>
                                            <p:strVal val="#ppt_x"/>
                                          </p:val>
                                        </p:tav>
                                      </p:tavLst>
                                    </p:anim>
                                    <p:anim calcmode="lin" valueType="num">
                                      <p:cBhvr additive="base">
                                        <p:cTn id="92" dur="500" fill="hold"/>
                                        <p:tgtEl>
                                          <p:spTgt spid="47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C942B571-3B0E-4240-B234-4AF2567EF00A}" type="slidenum">
              <a:rPr lang="en-US"/>
              <a:pPr>
                <a:defRPr/>
              </a:pPr>
              <a:t>92</a:t>
            </a:fld>
            <a:endParaRPr lang="en-US"/>
          </a:p>
        </p:txBody>
      </p:sp>
      <p:sp>
        <p:nvSpPr>
          <p:cNvPr id="344066" name="Rectangle 2"/>
          <p:cNvSpPr>
            <a:spLocks noGrp="1" noChangeArrowheads="1"/>
          </p:cNvSpPr>
          <p:nvPr>
            <p:ph type="title"/>
          </p:nvPr>
        </p:nvSpPr>
        <p:spPr>
          <a:xfrm>
            <a:off x="457200" y="274638"/>
            <a:ext cx="8229600" cy="457200"/>
          </a:xfrm>
        </p:spPr>
        <p:txBody>
          <a:bodyPr/>
          <a:lstStyle/>
          <a:p>
            <a:pPr eaLnBrk="1" hangingPunct="1"/>
            <a:r>
              <a:rPr lang="en-US" sz="3200" smtClean="0">
                <a:ea typeface="ＭＳ Ｐゴシック"/>
                <a:cs typeface="ＭＳ Ｐゴシック"/>
              </a:rPr>
              <a:t>STUN usages</a:t>
            </a:r>
          </a:p>
        </p:txBody>
      </p:sp>
      <p:graphicFrame>
        <p:nvGraphicFramePr>
          <p:cNvPr id="75820" name="Group 44"/>
          <p:cNvGraphicFramePr>
            <a:graphicFrameLocks noGrp="1"/>
          </p:cNvGraphicFramePr>
          <p:nvPr/>
        </p:nvGraphicFramePr>
        <p:xfrm>
          <a:off x="533400" y="1397000"/>
          <a:ext cx="8286750" cy="4064000"/>
        </p:xfrm>
        <a:graphic>
          <a:graphicData uri="http://schemas.openxmlformats.org/drawingml/2006/table">
            <a:tbl>
              <a:tblPr/>
              <a:tblGrid>
                <a:gridCol w="533400"/>
                <a:gridCol w="3629025"/>
                <a:gridCol w="4124325"/>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Interactive Connectivity Establishment (ICE)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http://www.rfc-editor.org/rfc/rfc5245.txt</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Client-initiated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connections for SIP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http://www.rfc-editor.org/rfc/rfc5627.txt</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Behavior Discovery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http://www.rfc-editor.org/rfc/rfc5780.txt</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STUN Utilities</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http://www.rfc-editor.org/rfc/rfc5389.txt</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pPr>
              <a:defRPr/>
            </a:pPr>
            <a:fld id="{209464E2-EC34-4583-ACBF-777638D95015}" type="slidenum">
              <a:rPr lang="en-US"/>
              <a:pPr>
                <a:defRPr/>
              </a:pPr>
              <a:t>93</a:t>
            </a:fld>
            <a:endParaRPr lang="en-US"/>
          </a:p>
        </p:txBody>
      </p:sp>
      <p:sp>
        <p:nvSpPr>
          <p:cNvPr id="348162" name="Rectangle 2"/>
          <p:cNvSpPr>
            <a:spLocks noGrp="1" noChangeArrowheads="1"/>
          </p:cNvSpPr>
          <p:nvPr>
            <p:ph type="title"/>
          </p:nvPr>
        </p:nvSpPr>
        <p:spPr>
          <a:xfrm>
            <a:off x="304800" y="114300"/>
            <a:ext cx="8229600" cy="571500"/>
          </a:xfrm>
        </p:spPr>
        <p:txBody>
          <a:bodyPr/>
          <a:lstStyle/>
          <a:p>
            <a:pPr algn="l" eaLnBrk="1" hangingPunct="1"/>
            <a:r>
              <a:rPr lang="en-US" sz="2400" smtClean="0">
                <a:ea typeface="ＭＳ Ｐゴシック"/>
                <a:cs typeface="ＭＳ Ｐゴシック"/>
              </a:rPr>
              <a:t>Traversal Using Relays around NAT (TURN)</a:t>
            </a:r>
          </a:p>
        </p:txBody>
      </p:sp>
      <p:sp>
        <p:nvSpPr>
          <p:cNvPr id="348163" name="Rectangle 3"/>
          <p:cNvSpPr>
            <a:spLocks noChangeArrowheads="1"/>
          </p:cNvSpPr>
          <p:nvPr/>
        </p:nvSpPr>
        <p:spPr bwMode="auto">
          <a:xfrm>
            <a:off x="1166813" y="6424613"/>
            <a:ext cx="5829300" cy="200025"/>
          </a:xfrm>
          <a:prstGeom prst="rect">
            <a:avLst/>
          </a:prstGeom>
          <a:noFill/>
          <a:ln w="9525">
            <a:noFill/>
            <a:miter lim="800000"/>
            <a:headEnd/>
            <a:tailEnd/>
          </a:ln>
        </p:spPr>
        <p:txBody>
          <a:bodyPr wrap="none" anchor="ctr"/>
          <a:lstStyle/>
          <a:p>
            <a:pPr algn="ctr" defTabSz="820738">
              <a:lnSpc>
                <a:spcPct val="90000"/>
              </a:lnSpc>
            </a:pPr>
            <a:r>
              <a:rPr lang="en-US" sz="1400">
                <a:solidFill>
                  <a:srgbClr val="000000"/>
                </a:solidFill>
                <a:latin typeface="Myriad Pro"/>
              </a:rPr>
              <a:t>RFC 5766</a:t>
            </a:r>
          </a:p>
        </p:txBody>
      </p:sp>
      <p:grpSp>
        <p:nvGrpSpPr>
          <p:cNvPr id="2" name="Group 4"/>
          <p:cNvGrpSpPr>
            <a:grpSpLocks/>
          </p:cNvGrpSpPr>
          <p:nvPr/>
        </p:nvGrpSpPr>
        <p:grpSpPr bwMode="auto">
          <a:xfrm>
            <a:off x="5638800" y="4762500"/>
            <a:ext cx="2438400" cy="914400"/>
            <a:chOff x="3552" y="2976"/>
            <a:chExt cx="1536" cy="576"/>
          </a:xfrm>
        </p:grpSpPr>
        <p:sp>
          <p:nvSpPr>
            <p:cNvPr id="348197" name="AutoShape 5"/>
            <p:cNvSpPr>
              <a:spLocks noChangeArrowheads="1"/>
            </p:cNvSpPr>
            <p:nvPr/>
          </p:nvSpPr>
          <p:spPr bwMode="auto">
            <a:xfrm>
              <a:off x="3552" y="2976"/>
              <a:ext cx="1536" cy="576"/>
            </a:xfrm>
            <a:prstGeom prst="foldedCorner">
              <a:avLst>
                <a:gd name="adj" fmla="val 12500"/>
              </a:avLst>
            </a:prstGeom>
            <a:solidFill>
              <a:srgbClr val="C0C0C0"/>
            </a:solidFill>
            <a:ln w="9525">
              <a:solidFill>
                <a:schemeClr val="tx1"/>
              </a:solidFill>
              <a:round/>
              <a:headEnd/>
              <a:tailEnd/>
            </a:ln>
          </p:spPr>
          <p:txBody>
            <a:bodyPr wrap="none" anchor="ctr"/>
            <a:lstStyle/>
            <a:p>
              <a:endParaRPr lang="en-US" sz="1800">
                <a:latin typeface="Calibri" pitchFamily="34" charset="0"/>
              </a:endParaRPr>
            </a:p>
          </p:txBody>
        </p:sp>
        <p:sp>
          <p:nvSpPr>
            <p:cNvPr id="348198" name="Text Box 6"/>
            <p:cNvSpPr txBox="1">
              <a:spLocks noChangeArrowheads="1"/>
            </p:cNvSpPr>
            <p:nvPr/>
          </p:nvSpPr>
          <p:spPr bwMode="auto">
            <a:xfrm>
              <a:off x="3648" y="3072"/>
              <a:ext cx="1440" cy="366"/>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(over) simplified call flow has  24 messages</a:t>
              </a:r>
            </a:p>
          </p:txBody>
        </p:sp>
      </p:grpSp>
      <p:sp>
        <p:nvSpPr>
          <p:cNvPr id="53255" name="Text Box 7"/>
          <p:cNvSpPr txBox="1">
            <a:spLocks noChangeArrowheads="1"/>
          </p:cNvSpPr>
          <p:nvPr/>
        </p:nvSpPr>
        <p:spPr bwMode="auto">
          <a:xfrm>
            <a:off x="152400" y="1323975"/>
            <a:ext cx="8991600" cy="336550"/>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Only for address/port dependent “bad” NATs – relays are expensive (BW) and add delay to voice</a:t>
            </a:r>
          </a:p>
        </p:txBody>
      </p:sp>
      <p:grpSp>
        <p:nvGrpSpPr>
          <p:cNvPr id="3" name="Group 8"/>
          <p:cNvGrpSpPr>
            <a:grpSpLocks/>
          </p:cNvGrpSpPr>
          <p:nvPr/>
        </p:nvGrpSpPr>
        <p:grpSpPr bwMode="auto">
          <a:xfrm>
            <a:off x="228600" y="1752600"/>
            <a:ext cx="8686800" cy="2882900"/>
            <a:chOff x="144" y="1082"/>
            <a:chExt cx="5472" cy="1816"/>
          </a:xfrm>
        </p:grpSpPr>
        <p:sp>
          <p:nvSpPr>
            <p:cNvPr id="348167" name="Line 9"/>
            <p:cNvSpPr>
              <a:spLocks noChangeShapeType="1"/>
            </p:cNvSpPr>
            <p:nvPr/>
          </p:nvSpPr>
          <p:spPr bwMode="auto">
            <a:xfrm>
              <a:off x="864" y="2322"/>
              <a:ext cx="4080" cy="0"/>
            </a:xfrm>
            <a:prstGeom prst="line">
              <a:avLst/>
            </a:prstGeom>
            <a:noFill/>
            <a:ln w="9525">
              <a:solidFill>
                <a:schemeClr val="tx1"/>
              </a:solidFill>
              <a:round/>
              <a:headEnd/>
              <a:tailEnd/>
            </a:ln>
          </p:spPr>
          <p:txBody>
            <a:bodyPr/>
            <a:lstStyle/>
            <a:p>
              <a:endParaRPr lang="en-US"/>
            </a:p>
          </p:txBody>
        </p:sp>
        <p:grpSp>
          <p:nvGrpSpPr>
            <p:cNvPr id="348168" name="Group 10"/>
            <p:cNvGrpSpPr>
              <a:grpSpLocks/>
            </p:cNvGrpSpPr>
            <p:nvPr/>
          </p:nvGrpSpPr>
          <p:grpSpPr bwMode="auto">
            <a:xfrm>
              <a:off x="384" y="2130"/>
              <a:ext cx="480" cy="384"/>
              <a:chOff x="384" y="1152"/>
              <a:chExt cx="480" cy="384"/>
            </a:xfrm>
          </p:grpSpPr>
          <p:sp>
            <p:nvSpPr>
              <p:cNvPr id="348195" name="Rectangle 11"/>
              <p:cNvSpPr>
                <a:spLocks noChangeArrowheads="1"/>
              </p:cNvSpPr>
              <p:nvPr/>
            </p:nvSpPr>
            <p:spPr bwMode="auto">
              <a:xfrm>
                <a:off x="384" y="1152"/>
                <a:ext cx="480" cy="38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8196" name="Text Box 12"/>
              <p:cNvSpPr txBox="1">
                <a:spLocks noChangeArrowheads="1"/>
              </p:cNvSpPr>
              <p:nvPr/>
            </p:nvSpPr>
            <p:spPr bwMode="auto">
              <a:xfrm>
                <a:off x="384" y="1161"/>
                <a:ext cx="480" cy="366"/>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STUN Client</a:t>
                </a:r>
              </a:p>
            </p:txBody>
          </p:sp>
        </p:grpSp>
        <p:grpSp>
          <p:nvGrpSpPr>
            <p:cNvPr id="348169" name="Group 13"/>
            <p:cNvGrpSpPr>
              <a:grpSpLocks/>
            </p:cNvGrpSpPr>
            <p:nvPr/>
          </p:nvGrpSpPr>
          <p:grpSpPr bwMode="auto">
            <a:xfrm>
              <a:off x="2910" y="2124"/>
              <a:ext cx="768" cy="384"/>
              <a:chOff x="2910" y="2124"/>
              <a:chExt cx="768" cy="384"/>
            </a:xfrm>
          </p:grpSpPr>
          <p:sp>
            <p:nvSpPr>
              <p:cNvPr id="348193" name="Rectangle 14"/>
              <p:cNvSpPr>
                <a:spLocks noChangeArrowheads="1"/>
              </p:cNvSpPr>
              <p:nvPr/>
            </p:nvSpPr>
            <p:spPr bwMode="auto">
              <a:xfrm>
                <a:off x="2910" y="2124"/>
                <a:ext cx="768" cy="38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8194" name="Text Box 15"/>
              <p:cNvSpPr txBox="1">
                <a:spLocks noChangeArrowheads="1"/>
              </p:cNvSpPr>
              <p:nvPr/>
            </p:nvSpPr>
            <p:spPr bwMode="auto">
              <a:xfrm>
                <a:off x="2910" y="2153"/>
                <a:ext cx="768" cy="326"/>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STUN/TURN Relay</a:t>
                </a:r>
              </a:p>
            </p:txBody>
          </p:sp>
        </p:grpSp>
        <p:grpSp>
          <p:nvGrpSpPr>
            <p:cNvPr id="348170" name="Group 16"/>
            <p:cNvGrpSpPr>
              <a:grpSpLocks/>
            </p:cNvGrpSpPr>
            <p:nvPr/>
          </p:nvGrpSpPr>
          <p:grpSpPr bwMode="auto">
            <a:xfrm>
              <a:off x="4944" y="2130"/>
              <a:ext cx="672" cy="384"/>
              <a:chOff x="384" y="1152"/>
              <a:chExt cx="480" cy="384"/>
            </a:xfrm>
          </p:grpSpPr>
          <p:sp>
            <p:nvSpPr>
              <p:cNvPr id="348191" name="Rectangle 17"/>
              <p:cNvSpPr>
                <a:spLocks noChangeArrowheads="1"/>
              </p:cNvSpPr>
              <p:nvPr/>
            </p:nvSpPr>
            <p:spPr bwMode="auto">
              <a:xfrm>
                <a:off x="384" y="1152"/>
                <a:ext cx="480" cy="38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8192" name="Text Box 18"/>
              <p:cNvSpPr txBox="1">
                <a:spLocks noChangeArrowheads="1"/>
              </p:cNvSpPr>
              <p:nvPr/>
            </p:nvSpPr>
            <p:spPr bwMode="auto">
              <a:xfrm>
                <a:off x="384" y="1161"/>
                <a:ext cx="480" cy="366"/>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External Client</a:t>
                </a:r>
              </a:p>
            </p:txBody>
          </p:sp>
        </p:grpSp>
        <p:sp>
          <p:nvSpPr>
            <p:cNvPr id="348171" name="Text Box 19"/>
            <p:cNvSpPr txBox="1">
              <a:spLocks noChangeArrowheads="1"/>
            </p:cNvSpPr>
            <p:nvPr/>
          </p:nvSpPr>
          <p:spPr bwMode="auto">
            <a:xfrm>
              <a:off x="144" y="1602"/>
              <a:ext cx="960" cy="52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Client requesting allocations</a:t>
              </a:r>
            </a:p>
          </p:txBody>
        </p:sp>
        <p:sp>
          <p:nvSpPr>
            <p:cNvPr id="348172" name="Line 20"/>
            <p:cNvSpPr>
              <a:spLocks noChangeShapeType="1"/>
            </p:cNvSpPr>
            <p:nvPr/>
          </p:nvSpPr>
          <p:spPr bwMode="auto">
            <a:xfrm>
              <a:off x="2832" y="1650"/>
              <a:ext cx="0" cy="672"/>
            </a:xfrm>
            <a:prstGeom prst="line">
              <a:avLst/>
            </a:prstGeom>
            <a:noFill/>
            <a:ln w="9525">
              <a:solidFill>
                <a:schemeClr val="tx1"/>
              </a:solidFill>
              <a:round/>
              <a:headEnd/>
              <a:tailEnd type="triangle" w="med" len="med"/>
            </a:ln>
          </p:spPr>
          <p:txBody>
            <a:bodyPr/>
            <a:lstStyle/>
            <a:p>
              <a:endParaRPr lang="en-US"/>
            </a:p>
          </p:txBody>
        </p:sp>
        <p:sp>
          <p:nvSpPr>
            <p:cNvPr id="348173" name="Line 21"/>
            <p:cNvSpPr>
              <a:spLocks noChangeShapeType="1"/>
            </p:cNvSpPr>
            <p:nvPr/>
          </p:nvSpPr>
          <p:spPr bwMode="auto">
            <a:xfrm>
              <a:off x="1776" y="1650"/>
              <a:ext cx="0" cy="672"/>
            </a:xfrm>
            <a:prstGeom prst="line">
              <a:avLst/>
            </a:prstGeom>
            <a:noFill/>
            <a:ln w="9525">
              <a:solidFill>
                <a:schemeClr val="tx1"/>
              </a:solidFill>
              <a:round/>
              <a:headEnd/>
              <a:tailEnd type="triangle" w="med" len="med"/>
            </a:ln>
          </p:spPr>
          <p:txBody>
            <a:bodyPr/>
            <a:lstStyle/>
            <a:p>
              <a:endParaRPr lang="en-US"/>
            </a:p>
          </p:txBody>
        </p:sp>
        <p:sp>
          <p:nvSpPr>
            <p:cNvPr id="348174" name="Line 22"/>
            <p:cNvSpPr>
              <a:spLocks noChangeShapeType="1"/>
            </p:cNvSpPr>
            <p:nvPr/>
          </p:nvSpPr>
          <p:spPr bwMode="auto">
            <a:xfrm>
              <a:off x="3792" y="1650"/>
              <a:ext cx="0" cy="672"/>
            </a:xfrm>
            <a:prstGeom prst="line">
              <a:avLst/>
            </a:prstGeom>
            <a:noFill/>
            <a:ln w="9525">
              <a:solidFill>
                <a:schemeClr val="tx1"/>
              </a:solidFill>
              <a:round/>
              <a:headEnd/>
              <a:tailEnd type="triangle" w="med" len="med"/>
            </a:ln>
          </p:spPr>
          <p:txBody>
            <a:bodyPr/>
            <a:lstStyle/>
            <a:p>
              <a:endParaRPr lang="en-US"/>
            </a:p>
          </p:txBody>
        </p:sp>
        <p:sp>
          <p:nvSpPr>
            <p:cNvPr id="348175" name="Line 23"/>
            <p:cNvSpPr>
              <a:spLocks noChangeShapeType="1"/>
            </p:cNvSpPr>
            <p:nvPr/>
          </p:nvSpPr>
          <p:spPr bwMode="auto">
            <a:xfrm>
              <a:off x="4800" y="1650"/>
              <a:ext cx="0" cy="672"/>
            </a:xfrm>
            <a:prstGeom prst="line">
              <a:avLst/>
            </a:prstGeom>
            <a:noFill/>
            <a:ln w="9525">
              <a:solidFill>
                <a:schemeClr val="tx1"/>
              </a:solidFill>
              <a:round/>
              <a:headEnd/>
              <a:tailEnd type="triangle" w="med" len="med"/>
            </a:ln>
          </p:spPr>
          <p:txBody>
            <a:bodyPr/>
            <a:lstStyle/>
            <a:p>
              <a:endParaRPr lang="en-US"/>
            </a:p>
          </p:txBody>
        </p:sp>
        <p:sp>
          <p:nvSpPr>
            <p:cNvPr id="348176" name="Text Box 24"/>
            <p:cNvSpPr txBox="1">
              <a:spLocks noChangeArrowheads="1"/>
            </p:cNvSpPr>
            <p:nvPr/>
          </p:nvSpPr>
          <p:spPr bwMode="auto">
            <a:xfrm>
              <a:off x="1248" y="1082"/>
              <a:ext cx="1056" cy="366"/>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Internal remote transport address</a:t>
              </a:r>
            </a:p>
          </p:txBody>
        </p:sp>
        <p:sp>
          <p:nvSpPr>
            <p:cNvPr id="348177" name="Text Box 25"/>
            <p:cNvSpPr txBox="1">
              <a:spLocks noChangeArrowheads="1"/>
            </p:cNvSpPr>
            <p:nvPr/>
          </p:nvSpPr>
          <p:spPr bwMode="auto">
            <a:xfrm>
              <a:off x="2352" y="1082"/>
              <a:ext cx="960" cy="52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Internal local transport address</a:t>
              </a:r>
            </a:p>
          </p:txBody>
        </p:sp>
        <p:sp>
          <p:nvSpPr>
            <p:cNvPr id="348178" name="Text Box 26"/>
            <p:cNvSpPr txBox="1">
              <a:spLocks noChangeArrowheads="1"/>
            </p:cNvSpPr>
            <p:nvPr/>
          </p:nvSpPr>
          <p:spPr bwMode="auto">
            <a:xfrm>
              <a:off x="3264" y="1082"/>
              <a:ext cx="1056" cy="366"/>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External local transport address</a:t>
              </a:r>
            </a:p>
          </p:txBody>
        </p:sp>
        <p:sp>
          <p:nvSpPr>
            <p:cNvPr id="348179" name="Text Box 27"/>
            <p:cNvSpPr txBox="1">
              <a:spLocks noChangeArrowheads="1"/>
            </p:cNvSpPr>
            <p:nvPr/>
          </p:nvSpPr>
          <p:spPr bwMode="auto">
            <a:xfrm>
              <a:off x="4320" y="1082"/>
              <a:ext cx="1056" cy="366"/>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Internal remote transport address</a:t>
              </a:r>
            </a:p>
          </p:txBody>
        </p:sp>
        <p:sp>
          <p:nvSpPr>
            <p:cNvPr id="348180" name="Text Box 28"/>
            <p:cNvSpPr txBox="1">
              <a:spLocks noChangeArrowheads="1"/>
            </p:cNvSpPr>
            <p:nvPr/>
          </p:nvSpPr>
          <p:spPr bwMode="auto">
            <a:xfrm>
              <a:off x="1728" y="2418"/>
              <a:ext cx="1104"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Internal 5-tuple</a:t>
              </a:r>
            </a:p>
          </p:txBody>
        </p:sp>
        <p:sp>
          <p:nvSpPr>
            <p:cNvPr id="348181" name="Text Box 29"/>
            <p:cNvSpPr txBox="1">
              <a:spLocks noChangeArrowheads="1"/>
            </p:cNvSpPr>
            <p:nvPr/>
          </p:nvSpPr>
          <p:spPr bwMode="auto">
            <a:xfrm>
              <a:off x="3696" y="2418"/>
              <a:ext cx="1104"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External 5-tuple</a:t>
              </a:r>
            </a:p>
          </p:txBody>
        </p:sp>
        <p:sp>
          <p:nvSpPr>
            <p:cNvPr id="348182" name="Oval 30"/>
            <p:cNvSpPr>
              <a:spLocks noChangeArrowheads="1"/>
            </p:cNvSpPr>
            <p:nvPr/>
          </p:nvSpPr>
          <p:spPr bwMode="auto">
            <a:xfrm>
              <a:off x="1680" y="1794"/>
              <a:ext cx="1248" cy="384"/>
            </a:xfrm>
            <a:prstGeom prst="ellipse">
              <a:avLst/>
            </a:prstGeom>
            <a:noFill/>
            <a:ln w="9525">
              <a:solidFill>
                <a:schemeClr val="tx1"/>
              </a:solidFill>
              <a:prstDash val="dash"/>
              <a:round/>
              <a:headEnd/>
              <a:tailEnd/>
            </a:ln>
          </p:spPr>
          <p:txBody>
            <a:bodyPr wrap="none" anchor="ctr"/>
            <a:lstStyle/>
            <a:p>
              <a:endParaRPr lang="en-US" sz="1800">
                <a:latin typeface="Calibri" pitchFamily="34" charset="0"/>
              </a:endParaRPr>
            </a:p>
          </p:txBody>
        </p:sp>
        <p:sp>
          <p:nvSpPr>
            <p:cNvPr id="348183" name="Oval 31"/>
            <p:cNvSpPr>
              <a:spLocks noChangeArrowheads="1"/>
            </p:cNvSpPr>
            <p:nvPr/>
          </p:nvSpPr>
          <p:spPr bwMode="auto">
            <a:xfrm>
              <a:off x="3696" y="1746"/>
              <a:ext cx="1248" cy="432"/>
            </a:xfrm>
            <a:prstGeom prst="ellipse">
              <a:avLst/>
            </a:prstGeom>
            <a:noFill/>
            <a:ln w="9525">
              <a:solidFill>
                <a:schemeClr val="tx1"/>
              </a:solidFill>
              <a:prstDash val="dash"/>
              <a:round/>
              <a:headEnd/>
              <a:tailEnd/>
            </a:ln>
          </p:spPr>
          <p:txBody>
            <a:bodyPr wrap="none" anchor="ctr"/>
            <a:lstStyle/>
            <a:p>
              <a:endParaRPr lang="en-US" sz="1800">
                <a:latin typeface="Calibri" pitchFamily="34" charset="0"/>
              </a:endParaRPr>
            </a:p>
          </p:txBody>
        </p:sp>
        <p:sp>
          <p:nvSpPr>
            <p:cNvPr id="348184" name="Oval 32"/>
            <p:cNvSpPr>
              <a:spLocks noChangeArrowheads="1"/>
            </p:cNvSpPr>
            <p:nvPr/>
          </p:nvSpPr>
          <p:spPr bwMode="auto">
            <a:xfrm>
              <a:off x="2688" y="1602"/>
              <a:ext cx="1248" cy="432"/>
            </a:xfrm>
            <a:prstGeom prst="ellipse">
              <a:avLst/>
            </a:prstGeom>
            <a:noFill/>
            <a:ln w="9525">
              <a:solidFill>
                <a:schemeClr val="tx1"/>
              </a:solidFill>
              <a:prstDash val="dash"/>
              <a:round/>
              <a:headEnd/>
              <a:tailEnd/>
            </a:ln>
          </p:spPr>
          <p:txBody>
            <a:bodyPr wrap="none" anchor="ctr"/>
            <a:lstStyle/>
            <a:p>
              <a:endParaRPr lang="en-US" sz="1800">
                <a:latin typeface="Calibri" pitchFamily="34" charset="0"/>
              </a:endParaRPr>
            </a:p>
          </p:txBody>
        </p:sp>
        <p:sp>
          <p:nvSpPr>
            <p:cNvPr id="348185" name="Text Box 33"/>
            <p:cNvSpPr txBox="1">
              <a:spLocks noChangeArrowheads="1"/>
            </p:cNvSpPr>
            <p:nvPr/>
          </p:nvSpPr>
          <p:spPr bwMode="auto">
            <a:xfrm>
              <a:off x="1968" y="1870"/>
              <a:ext cx="672"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binding</a:t>
              </a:r>
            </a:p>
          </p:txBody>
        </p:sp>
        <p:sp>
          <p:nvSpPr>
            <p:cNvPr id="348186" name="Text Box 34"/>
            <p:cNvSpPr txBox="1">
              <a:spLocks noChangeArrowheads="1"/>
            </p:cNvSpPr>
            <p:nvPr/>
          </p:nvSpPr>
          <p:spPr bwMode="auto">
            <a:xfrm>
              <a:off x="2928" y="1698"/>
              <a:ext cx="672"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binding</a:t>
              </a:r>
            </a:p>
          </p:txBody>
        </p:sp>
        <p:sp>
          <p:nvSpPr>
            <p:cNvPr id="348187" name="Text Box 35"/>
            <p:cNvSpPr txBox="1">
              <a:spLocks noChangeArrowheads="1"/>
            </p:cNvSpPr>
            <p:nvPr/>
          </p:nvSpPr>
          <p:spPr bwMode="auto">
            <a:xfrm>
              <a:off x="3984" y="1842"/>
              <a:ext cx="672"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binding</a:t>
              </a:r>
            </a:p>
          </p:txBody>
        </p:sp>
        <p:grpSp>
          <p:nvGrpSpPr>
            <p:cNvPr id="348188" name="Group 36"/>
            <p:cNvGrpSpPr>
              <a:grpSpLocks/>
            </p:cNvGrpSpPr>
            <p:nvPr/>
          </p:nvGrpSpPr>
          <p:grpSpPr bwMode="auto">
            <a:xfrm>
              <a:off x="1344" y="1746"/>
              <a:ext cx="288" cy="1152"/>
              <a:chOff x="1344" y="1440"/>
              <a:chExt cx="288" cy="1152"/>
            </a:xfrm>
          </p:grpSpPr>
          <p:sp>
            <p:nvSpPr>
              <p:cNvPr id="348189" name="Rectangle 37"/>
              <p:cNvSpPr>
                <a:spLocks noChangeArrowheads="1"/>
              </p:cNvSpPr>
              <p:nvPr/>
            </p:nvSpPr>
            <p:spPr bwMode="auto">
              <a:xfrm>
                <a:off x="1344" y="1440"/>
                <a:ext cx="288" cy="1152"/>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48190" name="Text Box 38"/>
              <p:cNvSpPr txBox="1">
                <a:spLocks noChangeArrowheads="1"/>
              </p:cNvSpPr>
              <p:nvPr/>
            </p:nvSpPr>
            <p:spPr bwMode="auto">
              <a:xfrm rot="-5400000">
                <a:off x="1104" y="1910"/>
                <a:ext cx="768"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NAT</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 calcmode="lin" valueType="num">
                                      <p:cBhvr additive="base">
                                        <p:cTn id="7" dur="500" fill="hold"/>
                                        <p:tgtEl>
                                          <p:spTgt spid="53255"/>
                                        </p:tgtEl>
                                        <p:attrNameLst>
                                          <p:attrName>ppt_x</p:attrName>
                                        </p:attrNameLst>
                                      </p:cBhvr>
                                      <p:tavLst>
                                        <p:tav tm="0">
                                          <p:val>
                                            <p:strVal val="#ppt_x"/>
                                          </p:val>
                                        </p:tav>
                                        <p:tav tm="100000">
                                          <p:val>
                                            <p:strVal val="#ppt_x"/>
                                          </p:val>
                                        </p:tav>
                                      </p:tavLst>
                                    </p:anim>
                                    <p:anim calcmode="lin" valueType="num">
                                      <p:cBhvr additive="base">
                                        <p:cTn id="8"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p:txBody>
          <a:bodyPr/>
          <a:lstStyle/>
          <a:p>
            <a:pPr>
              <a:defRPr/>
            </a:pPr>
            <a:fld id="{6BA31E32-AFDA-4C87-B2B9-AF1F392C7CFE}" type="slidenum">
              <a:rPr lang="en-US">
                <a:latin typeface="Arial" charset="0"/>
                <a:ea typeface="Arial" charset="0"/>
                <a:cs typeface="Arial" charset="0"/>
              </a:rPr>
              <a:pPr>
                <a:defRPr/>
              </a:pPr>
              <a:t>94</a:t>
            </a:fld>
            <a:endParaRPr lang="en-US">
              <a:latin typeface="Arial" charset="0"/>
              <a:ea typeface="Arial" charset="0"/>
              <a:cs typeface="Arial" charset="0"/>
            </a:endParaRPr>
          </a:p>
        </p:txBody>
      </p:sp>
      <p:sp>
        <p:nvSpPr>
          <p:cNvPr id="41987" name="Rectangle 2"/>
          <p:cNvSpPr>
            <a:spLocks noGrp="1" noChangeArrowheads="1"/>
          </p:cNvSpPr>
          <p:nvPr>
            <p:ph type="title"/>
          </p:nvPr>
        </p:nvSpPr>
        <p:spPr>
          <a:xfrm>
            <a:off x="457200" y="274638"/>
            <a:ext cx="8229600" cy="411162"/>
          </a:xfrm>
        </p:spPr>
        <p:txBody>
          <a:bodyPr rtlCol="0">
            <a:normAutofit fontScale="90000"/>
          </a:bodyPr>
          <a:lstStyle/>
          <a:p>
            <a:pPr algn="l" eaLnBrk="1" fontAlgn="auto" hangingPunct="1">
              <a:spcAft>
                <a:spcPts val="0"/>
              </a:spcAft>
              <a:defRPr/>
            </a:pPr>
            <a:r>
              <a:rPr lang="en-US" sz="2400">
                <a:ea typeface="+mj-ea"/>
                <a:cs typeface="+mj-cs"/>
              </a:rPr>
              <a:t>Interactive Connectivity Establishment (ICE) scenario</a:t>
            </a:r>
          </a:p>
        </p:txBody>
      </p:sp>
      <p:grpSp>
        <p:nvGrpSpPr>
          <p:cNvPr id="2" name="Group 3"/>
          <p:cNvGrpSpPr>
            <a:grpSpLocks/>
          </p:cNvGrpSpPr>
          <p:nvPr/>
        </p:nvGrpSpPr>
        <p:grpSpPr bwMode="auto">
          <a:xfrm>
            <a:off x="4537075" y="1746250"/>
            <a:ext cx="2716213" cy="3206750"/>
            <a:chOff x="2619" y="1338"/>
            <a:chExt cx="1711" cy="2020"/>
          </a:xfrm>
        </p:grpSpPr>
        <p:sp>
          <p:nvSpPr>
            <p:cNvPr id="350245" name="Line 4"/>
            <p:cNvSpPr>
              <a:spLocks noChangeShapeType="1"/>
            </p:cNvSpPr>
            <p:nvPr/>
          </p:nvSpPr>
          <p:spPr bwMode="auto">
            <a:xfrm flipH="1" flipV="1">
              <a:off x="3612" y="1338"/>
              <a:ext cx="661" cy="1254"/>
            </a:xfrm>
            <a:prstGeom prst="line">
              <a:avLst/>
            </a:prstGeom>
            <a:noFill/>
            <a:ln w="9525">
              <a:solidFill>
                <a:schemeClr val="tx1"/>
              </a:solidFill>
              <a:prstDash val="sysDot"/>
              <a:round/>
              <a:headEnd/>
              <a:tailEnd/>
            </a:ln>
          </p:spPr>
          <p:txBody>
            <a:bodyPr/>
            <a:lstStyle/>
            <a:p>
              <a:endParaRPr lang="en-US"/>
            </a:p>
          </p:txBody>
        </p:sp>
        <p:sp>
          <p:nvSpPr>
            <p:cNvPr id="350246" name="Line 5"/>
            <p:cNvSpPr>
              <a:spLocks noChangeShapeType="1"/>
            </p:cNvSpPr>
            <p:nvPr/>
          </p:nvSpPr>
          <p:spPr bwMode="auto">
            <a:xfrm>
              <a:off x="2904" y="2170"/>
              <a:ext cx="1173" cy="0"/>
            </a:xfrm>
            <a:prstGeom prst="line">
              <a:avLst/>
            </a:prstGeom>
            <a:noFill/>
            <a:ln w="9525">
              <a:solidFill>
                <a:schemeClr val="tx1"/>
              </a:solidFill>
              <a:prstDash val="sysDot"/>
              <a:round/>
              <a:headEnd type="triangle" w="med" len="med"/>
              <a:tailEnd type="triangle" w="med" len="med"/>
            </a:ln>
          </p:spPr>
          <p:txBody>
            <a:bodyPr/>
            <a:lstStyle/>
            <a:p>
              <a:endParaRPr lang="en-US"/>
            </a:p>
          </p:txBody>
        </p:sp>
        <p:sp>
          <p:nvSpPr>
            <p:cNvPr id="350247" name="Text Box 6"/>
            <p:cNvSpPr txBox="1">
              <a:spLocks noChangeArrowheads="1"/>
            </p:cNvSpPr>
            <p:nvPr/>
          </p:nvSpPr>
          <p:spPr bwMode="auto">
            <a:xfrm>
              <a:off x="3057" y="1958"/>
              <a:ext cx="855"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SIP signaling</a:t>
              </a:r>
            </a:p>
          </p:txBody>
        </p:sp>
        <p:sp>
          <p:nvSpPr>
            <p:cNvPr id="350248" name="Line 7"/>
            <p:cNvSpPr>
              <a:spLocks noChangeShapeType="1"/>
            </p:cNvSpPr>
            <p:nvPr/>
          </p:nvSpPr>
          <p:spPr bwMode="auto">
            <a:xfrm>
              <a:off x="4330" y="2876"/>
              <a:ext cx="0" cy="478"/>
            </a:xfrm>
            <a:prstGeom prst="line">
              <a:avLst/>
            </a:prstGeom>
            <a:noFill/>
            <a:ln w="9525">
              <a:solidFill>
                <a:schemeClr val="tx1"/>
              </a:solidFill>
              <a:prstDash val="sysDot"/>
              <a:round/>
              <a:headEnd/>
              <a:tailEnd/>
            </a:ln>
          </p:spPr>
          <p:txBody>
            <a:bodyPr/>
            <a:lstStyle/>
            <a:p>
              <a:endParaRPr lang="en-US"/>
            </a:p>
          </p:txBody>
        </p:sp>
        <p:sp>
          <p:nvSpPr>
            <p:cNvPr id="350249" name="Line 8"/>
            <p:cNvSpPr>
              <a:spLocks noChangeShapeType="1"/>
            </p:cNvSpPr>
            <p:nvPr/>
          </p:nvSpPr>
          <p:spPr bwMode="auto">
            <a:xfrm>
              <a:off x="2619" y="2880"/>
              <a:ext cx="0" cy="478"/>
            </a:xfrm>
            <a:prstGeom prst="line">
              <a:avLst/>
            </a:prstGeom>
            <a:noFill/>
            <a:ln w="9525">
              <a:solidFill>
                <a:schemeClr val="tx1"/>
              </a:solidFill>
              <a:prstDash val="sysDot"/>
              <a:round/>
              <a:headEnd/>
              <a:tailEnd/>
            </a:ln>
          </p:spPr>
          <p:txBody>
            <a:bodyPr/>
            <a:lstStyle/>
            <a:p>
              <a:endParaRPr lang="en-US"/>
            </a:p>
          </p:txBody>
        </p:sp>
        <p:sp>
          <p:nvSpPr>
            <p:cNvPr id="350250" name="Line 9"/>
            <p:cNvSpPr>
              <a:spLocks noChangeShapeType="1"/>
            </p:cNvSpPr>
            <p:nvPr/>
          </p:nvSpPr>
          <p:spPr bwMode="auto">
            <a:xfrm flipV="1">
              <a:off x="2687" y="1338"/>
              <a:ext cx="671" cy="1254"/>
            </a:xfrm>
            <a:prstGeom prst="line">
              <a:avLst/>
            </a:prstGeom>
            <a:noFill/>
            <a:ln w="9525">
              <a:solidFill>
                <a:schemeClr val="tx1"/>
              </a:solidFill>
              <a:prstDash val="sysDot"/>
              <a:round/>
              <a:headEnd/>
              <a:tailEnd/>
            </a:ln>
          </p:spPr>
          <p:txBody>
            <a:bodyPr/>
            <a:lstStyle/>
            <a:p>
              <a:endParaRPr lang="en-US"/>
            </a:p>
          </p:txBody>
        </p:sp>
      </p:grpSp>
      <p:grpSp>
        <p:nvGrpSpPr>
          <p:cNvPr id="350212" name="Group 11"/>
          <p:cNvGrpSpPr>
            <a:grpSpLocks/>
          </p:cNvGrpSpPr>
          <p:nvPr/>
        </p:nvGrpSpPr>
        <p:grpSpPr bwMode="auto">
          <a:xfrm>
            <a:off x="3883025" y="4953000"/>
            <a:ext cx="838200" cy="609600"/>
            <a:chOff x="432" y="3168"/>
            <a:chExt cx="528" cy="384"/>
          </a:xfrm>
        </p:grpSpPr>
        <p:sp>
          <p:nvSpPr>
            <p:cNvPr id="350243" name="Rectangle 12"/>
            <p:cNvSpPr>
              <a:spLocks noChangeArrowheads="1"/>
            </p:cNvSpPr>
            <p:nvPr/>
          </p:nvSpPr>
          <p:spPr bwMode="auto">
            <a:xfrm>
              <a:off x="432" y="3168"/>
              <a:ext cx="528" cy="38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50244" name="Text Box 13"/>
            <p:cNvSpPr txBox="1">
              <a:spLocks noChangeArrowheads="1"/>
            </p:cNvSpPr>
            <p:nvPr/>
          </p:nvSpPr>
          <p:spPr bwMode="auto">
            <a:xfrm>
              <a:off x="480" y="3201"/>
              <a:ext cx="432" cy="313"/>
            </a:xfrm>
            <a:prstGeom prst="rect">
              <a:avLst/>
            </a:prstGeom>
            <a:noFill/>
            <a:ln w="9525">
              <a:noFill/>
              <a:miter lim="800000"/>
              <a:headEnd/>
              <a:tailEnd/>
            </a:ln>
          </p:spPr>
          <p:txBody>
            <a:bodyPr>
              <a:spAutoFit/>
            </a:bodyPr>
            <a:lstStyle/>
            <a:p>
              <a:pPr algn="ctr">
                <a:lnSpc>
                  <a:spcPct val="70000"/>
                </a:lnSpc>
                <a:spcBef>
                  <a:spcPct val="50000"/>
                </a:spcBef>
              </a:pPr>
              <a:r>
                <a:rPr lang="en-US" sz="1400" b="1">
                  <a:latin typeface="Calibri" pitchFamily="34" charset="0"/>
                </a:rPr>
                <a:t>Agent</a:t>
              </a:r>
            </a:p>
            <a:p>
              <a:pPr algn="ctr">
                <a:lnSpc>
                  <a:spcPct val="70000"/>
                </a:lnSpc>
                <a:spcBef>
                  <a:spcPct val="50000"/>
                </a:spcBef>
              </a:pPr>
              <a:r>
                <a:rPr lang="en-US" sz="1400" b="1">
                  <a:latin typeface="Calibri" pitchFamily="34" charset="0"/>
                </a:rPr>
                <a:t>L</a:t>
              </a:r>
            </a:p>
          </p:txBody>
        </p:sp>
      </p:grpSp>
      <p:grpSp>
        <p:nvGrpSpPr>
          <p:cNvPr id="350213" name="Group 14"/>
          <p:cNvGrpSpPr>
            <a:grpSpLocks/>
          </p:cNvGrpSpPr>
          <p:nvPr/>
        </p:nvGrpSpPr>
        <p:grpSpPr bwMode="auto">
          <a:xfrm>
            <a:off x="5502275" y="1136650"/>
            <a:ext cx="838200" cy="609600"/>
            <a:chOff x="432" y="3168"/>
            <a:chExt cx="528" cy="384"/>
          </a:xfrm>
        </p:grpSpPr>
        <p:sp>
          <p:nvSpPr>
            <p:cNvPr id="350241" name="Rectangle 15"/>
            <p:cNvSpPr>
              <a:spLocks noChangeArrowheads="1"/>
            </p:cNvSpPr>
            <p:nvPr/>
          </p:nvSpPr>
          <p:spPr bwMode="auto">
            <a:xfrm>
              <a:off x="432" y="3168"/>
              <a:ext cx="528" cy="38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50242" name="Text Box 16"/>
            <p:cNvSpPr txBox="1">
              <a:spLocks noChangeArrowheads="1"/>
            </p:cNvSpPr>
            <p:nvPr/>
          </p:nvSpPr>
          <p:spPr bwMode="auto">
            <a:xfrm>
              <a:off x="480" y="3201"/>
              <a:ext cx="432" cy="313"/>
            </a:xfrm>
            <a:prstGeom prst="rect">
              <a:avLst/>
            </a:prstGeom>
            <a:noFill/>
            <a:ln w="9525">
              <a:noFill/>
              <a:miter lim="800000"/>
              <a:headEnd/>
              <a:tailEnd/>
            </a:ln>
          </p:spPr>
          <p:txBody>
            <a:bodyPr>
              <a:spAutoFit/>
            </a:bodyPr>
            <a:lstStyle/>
            <a:p>
              <a:pPr algn="ctr">
                <a:lnSpc>
                  <a:spcPct val="70000"/>
                </a:lnSpc>
                <a:spcBef>
                  <a:spcPct val="50000"/>
                </a:spcBef>
              </a:pPr>
              <a:r>
                <a:rPr lang="en-US" sz="1400" b="1">
                  <a:latin typeface="Calibri" pitchFamily="34" charset="0"/>
                </a:rPr>
                <a:t>SIP</a:t>
              </a:r>
            </a:p>
            <a:p>
              <a:pPr algn="ctr">
                <a:lnSpc>
                  <a:spcPct val="70000"/>
                </a:lnSpc>
                <a:spcBef>
                  <a:spcPct val="50000"/>
                </a:spcBef>
              </a:pPr>
              <a:r>
                <a:rPr lang="en-US" sz="1400" b="1">
                  <a:latin typeface="Calibri" pitchFamily="34" charset="0"/>
                </a:rPr>
                <a:t>Srvr</a:t>
              </a:r>
            </a:p>
          </p:txBody>
        </p:sp>
      </p:grpSp>
      <p:grpSp>
        <p:nvGrpSpPr>
          <p:cNvPr id="350214" name="Group 17"/>
          <p:cNvGrpSpPr>
            <a:grpSpLocks/>
          </p:cNvGrpSpPr>
          <p:nvPr/>
        </p:nvGrpSpPr>
        <p:grpSpPr bwMode="auto">
          <a:xfrm>
            <a:off x="3883025" y="3736975"/>
            <a:ext cx="838200" cy="457200"/>
            <a:chOff x="432" y="2592"/>
            <a:chExt cx="528" cy="288"/>
          </a:xfrm>
        </p:grpSpPr>
        <p:sp>
          <p:nvSpPr>
            <p:cNvPr id="350239" name="Rectangle 18"/>
            <p:cNvSpPr>
              <a:spLocks noChangeArrowheads="1"/>
            </p:cNvSpPr>
            <p:nvPr/>
          </p:nvSpPr>
          <p:spPr bwMode="auto">
            <a:xfrm>
              <a:off x="432" y="2592"/>
              <a:ext cx="528" cy="288"/>
            </a:xfrm>
            <a:prstGeom prst="rect">
              <a:avLst/>
            </a:prstGeom>
            <a:solidFill>
              <a:srgbClr val="FF0000"/>
            </a:solidFill>
            <a:ln w="9525">
              <a:solidFill>
                <a:schemeClr val="tx1"/>
              </a:solidFill>
              <a:miter lim="800000"/>
              <a:headEnd/>
              <a:tailEnd/>
            </a:ln>
          </p:spPr>
          <p:txBody>
            <a:bodyPr wrap="none" anchor="ctr"/>
            <a:lstStyle/>
            <a:p>
              <a:endParaRPr lang="en-US" sz="1800">
                <a:latin typeface="Calibri" pitchFamily="34" charset="0"/>
              </a:endParaRPr>
            </a:p>
          </p:txBody>
        </p:sp>
        <p:sp>
          <p:nvSpPr>
            <p:cNvPr id="350240" name="Text Box 19"/>
            <p:cNvSpPr txBox="1">
              <a:spLocks noChangeArrowheads="1"/>
            </p:cNvSpPr>
            <p:nvPr/>
          </p:nvSpPr>
          <p:spPr bwMode="auto">
            <a:xfrm>
              <a:off x="480" y="2640"/>
              <a:ext cx="432" cy="192"/>
            </a:xfrm>
            <a:prstGeom prst="rect">
              <a:avLst/>
            </a:prstGeom>
            <a:solidFill>
              <a:srgbClr val="FF0000"/>
            </a:solidFill>
            <a:ln w="9525">
              <a:noFill/>
              <a:miter lim="800000"/>
              <a:headEnd/>
              <a:tailEnd/>
            </a:ln>
          </p:spPr>
          <p:txBody>
            <a:bodyPr>
              <a:spAutoFit/>
            </a:bodyPr>
            <a:lstStyle/>
            <a:p>
              <a:pPr algn="ctr">
                <a:spcBef>
                  <a:spcPct val="50000"/>
                </a:spcBef>
              </a:pPr>
              <a:r>
                <a:rPr lang="en-US" sz="1400" b="1">
                  <a:solidFill>
                    <a:schemeClr val="bg1"/>
                  </a:solidFill>
                  <a:latin typeface="Calibri" pitchFamily="34" charset="0"/>
                </a:rPr>
                <a:t>NAT</a:t>
              </a:r>
            </a:p>
          </p:txBody>
        </p:sp>
      </p:grpSp>
      <p:grpSp>
        <p:nvGrpSpPr>
          <p:cNvPr id="350215" name="Group 20"/>
          <p:cNvGrpSpPr>
            <a:grpSpLocks/>
          </p:cNvGrpSpPr>
          <p:nvPr/>
        </p:nvGrpSpPr>
        <p:grpSpPr bwMode="auto">
          <a:xfrm>
            <a:off x="7086600" y="4933950"/>
            <a:ext cx="838200" cy="609600"/>
            <a:chOff x="432" y="3168"/>
            <a:chExt cx="528" cy="384"/>
          </a:xfrm>
        </p:grpSpPr>
        <p:sp>
          <p:nvSpPr>
            <p:cNvPr id="350237" name="Rectangle 21"/>
            <p:cNvSpPr>
              <a:spLocks noChangeArrowheads="1"/>
            </p:cNvSpPr>
            <p:nvPr/>
          </p:nvSpPr>
          <p:spPr bwMode="auto">
            <a:xfrm>
              <a:off x="432" y="3168"/>
              <a:ext cx="528" cy="38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50238" name="Text Box 22"/>
            <p:cNvSpPr txBox="1">
              <a:spLocks noChangeArrowheads="1"/>
            </p:cNvSpPr>
            <p:nvPr/>
          </p:nvSpPr>
          <p:spPr bwMode="auto">
            <a:xfrm>
              <a:off x="480" y="3201"/>
              <a:ext cx="432" cy="313"/>
            </a:xfrm>
            <a:prstGeom prst="rect">
              <a:avLst/>
            </a:prstGeom>
            <a:noFill/>
            <a:ln w="9525">
              <a:noFill/>
              <a:miter lim="800000"/>
              <a:headEnd/>
              <a:tailEnd/>
            </a:ln>
          </p:spPr>
          <p:txBody>
            <a:bodyPr>
              <a:spAutoFit/>
            </a:bodyPr>
            <a:lstStyle/>
            <a:p>
              <a:pPr algn="ctr">
                <a:lnSpc>
                  <a:spcPct val="70000"/>
                </a:lnSpc>
                <a:spcBef>
                  <a:spcPct val="50000"/>
                </a:spcBef>
              </a:pPr>
              <a:r>
                <a:rPr lang="en-US" sz="1400" b="1">
                  <a:latin typeface="Calibri" pitchFamily="34" charset="0"/>
                </a:rPr>
                <a:t>Agent</a:t>
              </a:r>
            </a:p>
            <a:p>
              <a:pPr algn="ctr">
                <a:lnSpc>
                  <a:spcPct val="70000"/>
                </a:lnSpc>
                <a:spcBef>
                  <a:spcPct val="50000"/>
                </a:spcBef>
              </a:pPr>
              <a:r>
                <a:rPr lang="en-US" sz="1400" b="1">
                  <a:latin typeface="Calibri" pitchFamily="34" charset="0"/>
                </a:rPr>
                <a:t>R</a:t>
              </a:r>
            </a:p>
          </p:txBody>
        </p:sp>
      </p:grpSp>
      <p:grpSp>
        <p:nvGrpSpPr>
          <p:cNvPr id="350216" name="Group 23"/>
          <p:cNvGrpSpPr>
            <a:grpSpLocks/>
          </p:cNvGrpSpPr>
          <p:nvPr/>
        </p:nvGrpSpPr>
        <p:grpSpPr bwMode="auto">
          <a:xfrm>
            <a:off x="7086600" y="3736975"/>
            <a:ext cx="838200" cy="457200"/>
            <a:chOff x="432" y="2592"/>
            <a:chExt cx="528" cy="288"/>
          </a:xfrm>
        </p:grpSpPr>
        <p:sp>
          <p:nvSpPr>
            <p:cNvPr id="350235" name="Rectangle 24"/>
            <p:cNvSpPr>
              <a:spLocks noChangeArrowheads="1"/>
            </p:cNvSpPr>
            <p:nvPr/>
          </p:nvSpPr>
          <p:spPr bwMode="auto">
            <a:xfrm>
              <a:off x="432" y="2592"/>
              <a:ext cx="528" cy="288"/>
            </a:xfrm>
            <a:prstGeom prst="rect">
              <a:avLst/>
            </a:prstGeom>
            <a:solidFill>
              <a:srgbClr val="FF0000"/>
            </a:solidFill>
            <a:ln w="9525">
              <a:solidFill>
                <a:schemeClr val="tx1"/>
              </a:solidFill>
              <a:miter lim="800000"/>
              <a:headEnd/>
              <a:tailEnd/>
            </a:ln>
          </p:spPr>
          <p:txBody>
            <a:bodyPr wrap="none" anchor="ctr"/>
            <a:lstStyle/>
            <a:p>
              <a:endParaRPr lang="en-US" sz="1800">
                <a:latin typeface="Calibri" pitchFamily="34" charset="0"/>
              </a:endParaRPr>
            </a:p>
          </p:txBody>
        </p:sp>
        <p:sp>
          <p:nvSpPr>
            <p:cNvPr id="350236" name="Text Box 25"/>
            <p:cNvSpPr txBox="1">
              <a:spLocks noChangeArrowheads="1"/>
            </p:cNvSpPr>
            <p:nvPr/>
          </p:nvSpPr>
          <p:spPr bwMode="auto">
            <a:xfrm>
              <a:off x="480" y="2640"/>
              <a:ext cx="432" cy="192"/>
            </a:xfrm>
            <a:prstGeom prst="rect">
              <a:avLst/>
            </a:prstGeom>
            <a:solidFill>
              <a:srgbClr val="FF0000"/>
            </a:solidFill>
            <a:ln w="9525">
              <a:noFill/>
              <a:miter lim="800000"/>
              <a:headEnd/>
              <a:tailEnd/>
            </a:ln>
          </p:spPr>
          <p:txBody>
            <a:bodyPr>
              <a:spAutoFit/>
            </a:bodyPr>
            <a:lstStyle/>
            <a:p>
              <a:pPr algn="ctr">
                <a:spcBef>
                  <a:spcPct val="50000"/>
                </a:spcBef>
              </a:pPr>
              <a:r>
                <a:rPr lang="en-US" sz="1400" b="1">
                  <a:solidFill>
                    <a:schemeClr val="bg1"/>
                  </a:solidFill>
                  <a:latin typeface="Calibri" pitchFamily="34" charset="0"/>
                </a:rPr>
                <a:t>NAT</a:t>
              </a:r>
            </a:p>
          </p:txBody>
        </p:sp>
      </p:grpSp>
      <p:grpSp>
        <p:nvGrpSpPr>
          <p:cNvPr id="8" name="Group 26"/>
          <p:cNvGrpSpPr>
            <a:grpSpLocks/>
          </p:cNvGrpSpPr>
          <p:nvPr/>
        </p:nvGrpSpPr>
        <p:grpSpPr bwMode="auto">
          <a:xfrm>
            <a:off x="566738" y="1373188"/>
            <a:ext cx="3621087" cy="3449637"/>
            <a:chOff x="118" y="1103"/>
            <a:chExt cx="2281" cy="2173"/>
          </a:xfrm>
        </p:grpSpPr>
        <p:sp>
          <p:nvSpPr>
            <p:cNvPr id="350229" name="Line 27"/>
            <p:cNvSpPr>
              <a:spLocks noChangeShapeType="1"/>
            </p:cNvSpPr>
            <p:nvPr/>
          </p:nvSpPr>
          <p:spPr bwMode="auto">
            <a:xfrm>
              <a:off x="1770" y="2880"/>
              <a:ext cx="629" cy="396"/>
            </a:xfrm>
            <a:prstGeom prst="line">
              <a:avLst/>
            </a:prstGeom>
            <a:noFill/>
            <a:ln w="9525">
              <a:solidFill>
                <a:schemeClr val="tx1"/>
              </a:solidFill>
              <a:prstDash val="lgDash"/>
              <a:round/>
              <a:headEnd/>
              <a:tailEnd type="triangle" w="med" len="med"/>
            </a:ln>
          </p:spPr>
          <p:txBody>
            <a:bodyPr/>
            <a:lstStyle/>
            <a:p>
              <a:endParaRPr lang="en-US"/>
            </a:p>
          </p:txBody>
        </p:sp>
        <p:sp>
          <p:nvSpPr>
            <p:cNvPr id="350230" name="Line 28"/>
            <p:cNvSpPr>
              <a:spLocks noChangeShapeType="1"/>
            </p:cNvSpPr>
            <p:nvPr/>
          </p:nvSpPr>
          <p:spPr bwMode="auto">
            <a:xfrm>
              <a:off x="1761" y="2116"/>
              <a:ext cx="629" cy="396"/>
            </a:xfrm>
            <a:prstGeom prst="line">
              <a:avLst/>
            </a:prstGeom>
            <a:noFill/>
            <a:ln w="9525">
              <a:solidFill>
                <a:schemeClr val="tx1"/>
              </a:solidFill>
              <a:prstDash val="lgDash"/>
              <a:round/>
              <a:headEnd/>
              <a:tailEnd type="triangle" w="med" len="med"/>
            </a:ln>
          </p:spPr>
          <p:txBody>
            <a:bodyPr/>
            <a:lstStyle/>
            <a:p>
              <a:endParaRPr lang="en-US"/>
            </a:p>
          </p:txBody>
        </p:sp>
        <p:sp>
          <p:nvSpPr>
            <p:cNvPr id="350231" name="Line 29"/>
            <p:cNvSpPr>
              <a:spLocks noChangeShapeType="1"/>
            </p:cNvSpPr>
            <p:nvPr/>
          </p:nvSpPr>
          <p:spPr bwMode="auto">
            <a:xfrm>
              <a:off x="1752" y="1207"/>
              <a:ext cx="629" cy="396"/>
            </a:xfrm>
            <a:prstGeom prst="line">
              <a:avLst/>
            </a:prstGeom>
            <a:noFill/>
            <a:ln w="9525">
              <a:solidFill>
                <a:schemeClr val="tx1"/>
              </a:solidFill>
              <a:prstDash val="lgDash"/>
              <a:round/>
              <a:headEnd/>
              <a:tailEnd type="triangle" w="med" len="med"/>
            </a:ln>
          </p:spPr>
          <p:txBody>
            <a:bodyPr/>
            <a:lstStyle/>
            <a:p>
              <a:endParaRPr lang="en-US"/>
            </a:p>
          </p:txBody>
        </p:sp>
        <p:sp>
          <p:nvSpPr>
            <p:cNvPr id="350232" name="Text Box 30"/>
            <p:cNvSpPr txBox="1">
              <a:spLocks noChangeArrowheads="1"/>
            </p:cNvSpPr>
            <p:nvPr/>
          </p:nvSpPr>
          <p:spPr bwMode="auto">
            <a:xfrm>
              <a:off x="430" y="1103"/>
              <a:ext cx="1387"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Relayed Candidate</a:t>
              </a:r>
            </a:p>
          </p:txBody>
        </p:sp>
        <p:sp>
          <p:nvSpPr>
            <p:cNvPr id="350233" name="Text Box 31"/>
            <p:cNvSpPr txBox="1">
              <a:spLocks noChangeArrowheads="1"/>
            </p:cNvSpPr>
            <p:nvPr/>
          </p:nvSpPr>
          <p:spPr bwMode="auto">
            <a:xfrm>
              <a:off x="118" y="2004"/>
              <a:ext cx="1635"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Sever Reflexive Candidate</a:t>
              </a:r>
            </a:p>
          </p:txBody>
        </p:sp>
        <p:sp>
          <p:nvSpPr>
            <p:cNvPr id="350234" name="Text Box 32"/>
            <p:cNvSpPr txBox="1">
              <a:spLocks noChangeArrowheads="1"/>
            </p:cNvSpPr>
            <p:nvPr/>
          </p:nvSpPr>
          <p:spPr bwMode="auto">
            <a:xfrm>
              <a:off x="562" y="2765"/>
              <a:ext cx="1387"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Host Candidate</a:t>
              </a:r>
            </a:p>
          </p:txBody>
        </p:sp>
      </p:grpSp>
      <p:grpSp>
        <p:nvGrpSpPr>
          <p:cNvPr id="9" name="Group 33"/>
          <p:cNvGrpSpPr>
            <a:grpSpLocks/>
          </p:cNvGrpSpPr>
          <p:nvPr/>
        </p:nvGrpSpPr>
        <p:grpSpPr bwMode="auto">
          <a:xfrm>
            <a:off x="3763963" y="1538288"/>
            <a:ext cx="1106487" cy="3414712"/>
            <a:chOff x="2132" y="1207"/>
            <a:chExt cx="697" cy="2151"/>
          </a:xfrm>
        </p:grpSpPr>
        <p:grpSp>
          <p:nvGrpSpPr>
            <p:cNvPr id="350222" name="Group 34"/>
            <p:cNvGrpSpPr>
              <a:grpSpLocks/>
            </p:cNvGrpSpPr>
            <p:nvPr/>
          </p:nvGrpSpPr>
          <p:grpSpPr bwMode="auto">
            <a:xfrm>
              <a:off x="2217" y="1680"/>
              <a:ext cx="528" cy="384"/>
              <a:chOff x="432" y="3168"/>
              <a:chExt cx="528" cy="384"/>
            </a:xfrm>
          </p:grpSpPr>
          <p:sp>
            <p:nvSpPr>
              <p:cNvPr id="350227" name="Rectangle 35"/>
              <p:cNvSpPr>
                <a:spLocks noChangeArrowheads="1"/>
              </p:cNvSpPr>
              <p:nvPr/>
            </p:nvSpPr>
            <p:spPr bwMode="auto">
              <a:xfrm>
                <a:off x="432" y="3168"/>
                <a:ext cx="528" cy="384"/>
              </a:xfrm>
              <a:prstGeom prst="rect">
                <a:avLst/>
              </a:prstGeom>
              <a:solidFill>
                <a:schemeClr val="accent1"/>
              </a:solidFill>
              <a:ln w="9525">
                <a:solidFill>
                  <a:schemeClr val="tx1"/>
                </a:solidFill>
                <a:miter lim="800000"/>
                <a:headEnd/>
                <a:tailEnd/>
              </a:ln>
            </p:spPr>
            <p:txBody>
              <a:bodyPr wrap="none" anchor="ctr"/>
              <a:lstStyle/>
              <a:p>
                <a:endParaRPr lang="en-US" sz="1800">
                  <a:latin typeface="Calibri" pitchFamily="34" charset="0"/>
                </a:endParaRPr>
              </a:p>
            </p:txBody>
          </p:sp>
          <p:sp>
            <p:nvSpPr>
              <p:cNvPr id="350228" name="Text Box 36"/>
              <p:cNvSpPr txBox="1">
                <a:spLocks noChangeArrowheads="1"/>
              </p:cNvSpPr>
              <p:nvPr/>
            </p:nvSpPr>
            <p:spPr bwMode="auto">
              <a:xfrm>
                <a:off x="480" y="3201"/>
                <a:ext cx="432" cy="313"/>
              </a:xfrm>
              <a:prstGeom prst="rect">
                <a:avLst/>
              </a:prstGeom>
              <a:noFill/>
              <a:ln w="9525">
                <a:noFill/>
                <a:miter lim="800000"/>
                <a:headEnd/>
                <a:tailEnd/>
              </a:ln>
            </p:spPr>
            <p:txBody>
              <a:bodyPr>
                <a:spAutoFit/>
              </a:bodyPr>
              <a:lstStyle/>
              <a:p>
                <a:pPr algn="ctr">
                  <a:lnSpc>
                    <a:spcPct val="70000"/>
                  </a:lnSpc>
                  <a:spcBef>
                    <a:spcPct val="50000"/>
                  </a:spcBef>
                </a:pPr>
                <a:r>
                  <a:rPr lang="en-US" sz="1400" b="1">
                    <a:latin typeface="Calibri" pitchFamily="34" charset="0"/>
                  </a:rPr>
                  <a:t>STUN</a:t>
                </a:r>
              </a:p>
              <a:p>
                <a:pPr algn="ctr">
                  <a:lnSpc>
                    <a:spcPct val="70000"/>
                  </a:lnSpc>
                  <a:spcBef>
                    <a:spcPct val="50000"/>
                  </a:spcBef>
                </a:pPr>
                <a:r>
                  <a:rPr lang="en-US" sz="1400" b="1">
                    <a:latin typeface="Calibri" pitchFamily="34" charset="0"/>
                  </a:rPr>
                  <a:t>Srvr</a:t>
                </a:r>
              </a:p>
            </p:txBody>
          </p:sp>
        </p:grpSp>
        <p:sp>
          <p:nvSpPr>
            <p:cNvPr id="350223" name="Line 37"/>
            <p:cNvSpPr>
              <a:spLocks noChangeShapeType="1"/>
            </p:cNvSpPr>
            <p:nvPr/>
          </p:nvSpPr>
          <p:spPr bwMode="auto">
            <a:xfrm>
              <a:off x="2479" y="2064"/>
              <a:ext cx="0" cy="528"/>
            </a:xfrm>
            <a:prstGeom prst="line">
              <a:avLst/>
            </a:prstGeom>
            <a:noFill/>
            <a:ln w="12700">
              <a:solidFill>
                <a:schemeClr val="tx1"/>
              </a:solidFill>
              <a:prstDash val="lgDash"/>
              <a:round/>
              <a:headEnd/>
              <a:tailEnd/>
            </a:ln>
          </p:spPr>
          <p:txBody>
            <a:bodyPr/>
            <a:lstStyle/>
            <a:p>
              <a:endParaRPr lang="en-US"/>
            </a:p>
          </p:txBody>
        </p:sp>
        <p:sp>
          <p:nvSpPr>
            <p:cNvPr id="350224" name="Line 38"/>
            <p:cNvSpPr>
              <a:spLocks noChangeShapeType="1"/>
            </p:cNvSpPr>
            <p:nvPr/>
          </p:nvSpPr>
          <p:spPr bwMode="auto">
            <a:xfrm flipV="1">
              <a:off x="2479" y="1416"/>
              <a:ext cx="0" cy="264"/>
            </a:xfrm>
            <a:prstGeom prst="line">
              <a:avLst/>
            </a:prstGeom>
            <a:noFill/>
            <a:ln w="12700">
              <a:solidFill>
                <a:schemeClr val="tx1"/>
              </a:solidFill>
              <a:prstDash val="dash"/>
              <a:round/>
              <a:headEnd/>
              <a:tailEnd/>
            </a:ln>
          </p:spPr>
          <p:txBody>
            <a:bodyPr/>
            <a:lstStyle/>
            <a:p>
              <a:endParaRPr lang="en-US"/>
            </a:p>
          </p:txBody>
        </p:sp>
        <p:sp>
          <p:nvSpPr>
            <p:cNvPr id="350225" name="Text Box 39"/>
            <p:cNvSpPr txBox="1">
              <a:spLocks noChangeArrowheads="1"/>
            </p:cNvSpPr>
            <p:nvPr/>
          </p:nvSpPr>
          <p:spPr bwMode="auto">
            <a:xfrm>
              <a:off x="2132" y="1207"/>
              <a:ext cx="697" cy="21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Internet</a:t>
              </a:r>
            </a:p>
          </p:txBody>
        </p:sp>
        <p:sp>
          <p:nvSpPr>
            <p:cNvPr id="350226" name="Line 40"/>
            <p:cNvSpPr>
              <a:spLocks noChangeShapeType="1"/>
            </p:cNvSpPr>
            <p:nvPr/>
          </p:nvSpPr>
          <p:spPr bwMode="auto">
            <a:xfrm>
              <a:off x="2479" y="2880"/>
              <a:ext cx="1" cy="478"/>
            </a:xfrm>
            <a:prstGeom prst="line">
              <a:avLst/>
            </a:prstGeom>
            <a:noFill/>
            <a:ln w="12700">
              <a:solidFill>
                <a:schemeClr val="tx1"/>
              </a:solidFill>
              <a:prstDash val="lgDash"/>
              <a:round/>
              <a:headEnd/>
              <a:tailEnd/>
            </a:ln>
          </p:spPr>
          <p:txBody>
            <a:bodyPr/>
            <a:lstStyle/>
            <a:p>
              <a:endParaRPr lang="en-US"/>
            </a:p>
          </p:txBody>
        </p:sp>
      </p:grpSp>
      <p:sp>
        <p:nvSpPr>
          <p:cNvPr id="36905" name="Text Box 41"/>
          <p:cNvSpPr txBox="1">
            <a:spLocks noChangeArrowheads="1"/>
          </p:cNvSpPr>
          <p:nvPr/>
        </p:nvSpPr>
        <p:spPr bwMode="auto">
          <a:xfrm>
            <a:off x="5038725" y="3108325"/>
            <a:ext cx="1757363" cy="581025"/>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Send candidates to remote agent</a:t>
            </a:r>
          </a:p>
        </p:txBody>
      </p:sp>
      <p:sp>
        <p:nvSpPr>
          <p:cNvPr id="350220" name="Text Box 42"/>
          <p:cNvSpPr txBox="1">
            <a:spLocks noChangeArrowheads="1"/>
          </p:cNvSpPr>
          <p:nvPr/>
        </p:nvSpPr>
        <p:spPr bwMode="auto">
          <a:xfrm>
            <a:off x="282575" y="6381750"/>
            <a:ext cx="7813675" cy="290513"/>
          </a:xfrm>
          <a:prstGeom prst="rect">
            <a:avLst/>
          </a:prstGeom>
          <a:noFill/>
          <a:ln w="9525">
            <a:noFill/>
            <a:miter lim="800000"/>
            <a:headEnd/>
            <a:tailEnd/>
          </a:ln>
        </p:spPr>
        <p:txBody>
          <a:bodyPr>
            <a:spAutoFit/>
          </a:bodyPr>
          <a:lstStyle/>
          <a:p>
            <a:pPr algn="ctr" defTabSz="820738">
              <a:lnSpc>
                <a:spcPct val="90000"/>
              </a:lnSpc>
              <a:spcBef>
                <a:spcPct val="50000"/>
              </a:spcBef>
            </a:pPr>
            <a:r>
              <a:rPr lang="en-US" sz="1400">
                <a:solidFill>
                  <a:srgbClr val="000000"/>
                </a:solidFill>
                <a:latin typeface="Myriad Pro"/>
              </a:rPr>
              <a:t>RFC 5245</a:t>
            </a:r>
          </a:p>
        </p:txBody>
      </p:sp>
      <p:sp>
        <p:nvSpPr>
          <p:cNvPr id="36907" name="Text Box 43"/>
          <p:cNvSpPr txBox="1">
            <a:spLocks noChangeArrowheads="1"/>
          </p:cNvSpPr>
          <p:nvPr/>
        </p:nvSpPr>
        <p:spPr bwMode="auto">
          <a:xfrm>
            <a:off x="1195388" y="5943600"/>
            <a:ext cx="7034212" cy="366713"/>
          </a:xfrm>
          <a:prstGeom prst="rect">
            <a:avLst/>
          </a:prstGeom>
          <a:noFill/>
          <a:ln w="9525">
            <a:noFill/>
            <a:miter lim="800000"/>
            <a:headEnd/>
            <a:tailEnd/>
          </a:ln>
        </p:spPr>
        <p:txBody>
          <a:bodyPr>
            <a:spAutoFit/>
          </a:bodyPr>
          <a:lstStyle/>
          <a:p>
            <a:pPr>
              <a:spcBef>
                <a:spcPct val="50000"/>
              </a:spcBef>
            </a:pPr>
            <a:r>
              <a:rPr lang="en-US" sz="1800">
                <a:latin typeface="Calibri" pitchFamily="34" charset="0"/>
              </a:rPr>
              <a:t>Note: Two servers; at app level and transport level are required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905"/>
                                        </p:tgtEl>
                                        <p:attrNameLst>
                                          <p:attrName>style.visibility</p:attrName>
                                        </p:attrNameLst>
                                      </p:cBhvr>
                                      <p:to>
                                        <p:strVal val="visible"/>
                                      </p:to>
                                    </p:set>
                                    <p:anim calcmode="lin" valueType="num">
                                      <p:cBhvr additive="base">
                                        <p:cTn id="25" dur="500" fill="hold"/>
                                        <p:tgtEl>
                                          <p:spTgt spid="36905"/>
                                        </p:tgtEl>
                                        <p:attrNameLst>
                                          <p:attrName>ppt_x</p:attrName>
                                        </p:attrNameLst>
                                      </p:cBhvr>
                                      <p:tavLst>
                                        <p:tav tm="0">
                                          <p:val>
                                            <p:strVal val="#ppt_x"/>
                                          </p:val>
                                        </p:tav>
                                        <p:tav tm="100000">
                                          <p:val>
                                            <p:strVal val="#ppt_x"/>
                                          </p:val>
                                        </p:tav>
                                      </p:tavLst>
                                    </p:anim>
                                    <p:anim calcmode="lin" valueType="num">
                                      <p:cBhvr additive="base">
                                        <p:cTn id="26" dur="500" fill="hold"/>
                                        <p:tgtEl>
                                          <p:spTgt spid="369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907"/>
                                        </p:tgtEl>
                                        <p:attrNameLst>
                                          <p:attrName>style.visibility</p:attrName>
                                        </p:attrNameLst>
                                      </p:cBhvr>
                                      <p:to>
                                        <p:strVal val="visible"/>
                                      </p:to>
                                    </p:set>
                                    <p:anim calcmode="lin" valueType="num">
                                      <p:cBhvr additive="base">
                                        <p:cTn id="31" dur="500" fill="hold"/>
                                        <p:tgtEl>
                                          <p:spTgt spid="36907"/>
                                        </p:tgtEl>
                                        <p:attrNameLst>
                                          <p:attrName>ppt_x</p:attrName>
                                        </p:attrNameLst>
                                      </p:cBhvr>
                                      <p:tavLst>
                                        <p:tav tm="0">
                                          <p:val>
                                            <p:strVal val="#ppt_x"/>
                                          </p:val>
                                        </p:tav>
                                        <p:tav tm="100000">
                                          <p:val>
                                            <p:strVal val="#ppt_x"/>
                                          </p:val>
                                        </p:tav>
                                      </p:tavLst>
                                    </p:anim>
                                    <p:anim calcmode="lin" valueType="num">
                                      <p:cBhvr additive="base">
                                        <p:cTn id="32" dur="500" fill="hold"/>
                                        <p:tgtEl>
                                          <p:spTgt spid="36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5" grpId="0"/>
      <p:bldP spid="36907" grpId="0"/>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353" name="Title 1"/>
          <p:cNvSpPr>
            <a:spLocks noGrp="1"/>
          </p:cNvSpPr>
          <p:nvPr>
            <p:ph type="title"/>
          </p:nvPr>
        </p:nvSpPr>
        <p:spPr>
          <a:xfrm>
            <a:off x="457200" y="274638"/>
            <a:ext cx="8229600" cy="546100"/>
          </a:xfrm>
        </p:spPr>
        <p:txBody>
          <a:bodyPr/>
          <a:lstStyle/>
          <a:p>
            <a:pPr eaLnBrk="1" hangingPunct="1"/>
            <a:r>
              <a:rPr lang="en-US" sz="3200" smtClean="0">
                <a:ea typeface="ＭＳ Ｐゴシック"/>
                <a:cs typeface="ＭＳ Ｐゴシック"/>
              </a:rPr>
              <a:t>Peer-to-peer SIP</a:t>
            </a:r>
          </a:p>
        </p:txBody>
      </p:sp>
      <p:sp>
        <p:nvSpPr>
          <p:cNvPr id="4" name="Slide Number Placeholder 3"/>
          <p:cNvSpPr>
            <a:spLocks noGrp="1"/>
          </p:cNvSpPr>
          <p:nvPr>
            <p:ph type="sldNum" sz="quarter" idx="12"/>
          </p:nvPr>
        </p:nvSpPr>
        <p:spPr/>
        <p:txBody>
          <a:bodyPr/>
          <a:lstStyle/>
          <a:p>
            <a:pPr>
              <a:defRPr/>
            </a:pPr>
            <a:fld id="{38E0DD0C-C382-4291-96AC-4D9086AB638C}" type="slidenum">
              <a:rPr lang="en-US"/>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 name="Slide Number Placeholder 4"/>
          <p:cNvSpPr>
            <a:spLocks noGrp="1"/>
          </p:cNvSpPr>
          <p:nvPr>
            <p:ph type="sldNum" sz="quarter" idx="12"/>
          </p:nvPr>
        </p:nvSpPr>
        <p:spPr/>
        <p:txBody>
          <a:bodyPr/>
          <a:lstStyle/>
          <a:p>
            <a:pPr>
              <a:defRPr/>
            </a:pPr>
            <a:fld id="{67F8B848-E7F4-4983-8D0B-FAAD88526DD2}" type="slidenum">
              <a:rPr lang="en-US"/>
              <a:pPr>
                <a:defRPr/>
              </a:pPr>
              <a:t>96</a:t>
            </a:fld>
            <a:endParaRPr lang="en-US"/>
          </a:p>
        </p:txBody>
      </p:sp>
      <p:sp>
        <p:nvSpPr>
          <p:cNvPr id="358402" name="Rectangle 2"/>
          <p:cNvSpPr>
            <a:spLocks noGrp="1" noChangeArrowheads="1"/>
          </p:cNvSpPr>
          <p:nvPr>
            <p:ph type="title"/>
          </p:nvPr>
        </p:nvSpPr>
        <p:spPr>
          <a:xfrm>
            <a:off x="457200" y="152400"/>
            <a:ext cx="8229600" cy="457200"/>
          </a:xfrm>
        </p:spPr>
        <p:txBody>
          <a:bodyPr/>
          <a:lstStyle/>
          <a:p>
            <a:pPr eaLnBrk="1" hangingPunct="1"/>
            <a:r>
              <a:rPr lang="en-US" sz="2000" smtClean="0">
                <a:solidFill>
                  <a:srgbClr val="0000FF"/>
                </a:solidFill>
                <a:ea typeface="ＭＳ Ｐゴシック"/>
                <a:cs typeface="ＭＳ Ｐゴシック"/>
              </a:rPr>
              <a:t>Overlay Network</a:t>
            </a:r>
          </a:p>
        </p:txBody>
      </p:sp>
      <p:grpSp>
        <p:nvGrpSpPr>
          <p:cNvPr id="358403" name="Group 5"/>
          <p:cNvGrpSpPr>
            <a:grpSpLocks/>
          </p:cNvGrpSpPr>
          <p:nvPr/>
        </p:nvGrpSpPr>
        <p:grpSpPr bwMode="auto">
          <a:xfrm>
            <a:off x="1068388" y="4514850"/>
            <a:ext cx="7356475" cy="1801813"/>
            <a:chOff x="1001" y="2640"/>
            <a:chExt cx="4017" cy="1332"/>
          </a:xfrm>
        </p:grpSpPr>
        <p:sp>
          <p:nvSpPr>
            <p:cNvPr id="358453" name="Oval 6"/>
            <p:cNvSpPr>
              <a:spLocks noChangeArrowheads="1"/>
            </p:cNvSpPr>
            <p:nvPr/>
          </p:nvSpPr>
          <p:spPr bwMode="auto">
            <a:xfrm>
              <a:off x="1172" y="2730"/>
              <a:ext cx="3676" cy="1152"/>
            </a:xfrm>
            <a:prstGeom prst="ellipse">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58454" name="Oval 7"/>
            <p:cNvSpPr>
              <a:spLocks noChangeArrowheads="1"/>
            </p:cNvSpPr>
            <p:nvPr/>
          </p:nvSpPr>
          <p:spPr bwMode="auto">
            <a:xfrm>
              <a:off x="1607" y="3186"/>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55" name="Oval 8"/>
            <p:cNvSpPr>
              <a:spLocks noChangeArrowheads="1"/>
            </p:cNvSpPr>
            <p:nvPr/>
          </p:nvSpPr>
          <p:spPr bwMode="auto">
            <a:xfrm>
              <a:off x="4026" y="3186"/>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56" name="Line 9"/>
            <p:cNvSpPr>
              <a:spLocks noChangeShapeType="1"/>
            </p:cNvSpPr>
            <p:nvPr/>
          </p:nvSpPr>
          <p:spPr bwMode="auto">
            <a:xfrm flipV="1">
              <a:off x="1898" y="3018"/>
              <a:ext cx="405" cy="192"/>
            </a:xfrm>
            <a:prstGeom prst="line">
              <a:avLst/>
            </a:prstGeom>
            <a:noFill/>
            <a:ln w="9525">
              <a:solidFill>
                <a:schemeClr val="tx1"/>
              </a:solidFill>
              <a:round/>
              <a:headEnd/>
              <a:tailEnd/>
            </a:ln>
          </p:spPr>
          <p:txBody>
            <a:bodyPr/>
            <a:lstStyle/>
            <a:p>
              <a:endParaRPr lang="en-US"/>
            </a:p>
          </p:txBody>
        </p:sp>
        <p:sp>
          <p:nvSpPr>
            <p:cNvPr id="358457" name="Line 10"/>
            <p:cNvSpPr>
              <a:spLocks noChangeShapeType="1"/>
            </p:cNvSpPr>
            <p:nvPr/>
          </p:nvSpPr>
          <p:spPr bwMode="auto">
            <a:xfrm>
              <a:off x="2623" y="3004"/>
              <a:ext cx="822" cy="0"/>
            </a:xfrm>
            <a:prstGeom prst="line">
              <a:avLst/>
            </a:prstGeom>
            <a:noFill/>
            <a:ln w="9525">
              <a:solidFill>
                <a:schemeClr val="tx1"/>
              </a:solidFill>
              <a:round/>
              <a:headEnd/>
              <a:tailEnd/>
            </a:ln>
          </p:spPr>
          <p:txBody>
            <a:bodyPr/>
            <a:lstStyle/>
            <a:p>
              <a:endParaRPr lang="en-US"/>
            </a:p>
          </p:txBody>
        </p:sp>
        <p:sp>
          <p:nvSpPr>
            <p:cNvPr id="358458" name="Line 11"/>
            <p:cNvSpPr>
              <a:spLocks noChangeShapeType="1"/>
            </p:cNvSpPr>
            <p:nvPr/>
          </p:nvSpPr>
          <p:spPr bwMode="auto">
            <a:xfrm>
              <a:off x="2623" y="3608"/>
              <a:ext cx="822" cy="0"/>
            </a:xfrm>
            <a:prstGeom prst="line">
              <a:avLst/>
            </a:prstGeom>
            <a:noFill/>
            <a:ln w="9525">
              <a:solidFill>
                <a:schemeClr val="tx1"/>
              </a:solidFill>
              <a:round/>
              <a:headEnd/>
              <a:tailEnd/>
            </a:ln>
          </p:spPr>
          <p:txBody>
            <a:bodyPr/>
            <a:lstStyle/>
            <a:p>
              <a:endParaRPr lang="en-US"/>
            </a:p>
          </p:txBody>
        </p:sp>
        <p:sp>
          <p:nvSpPr>
            <p:cNvPr id="358459" name="Line 12"/>
            <p:cNvSpPr>
              <a:spLocks noChangeShapeType="1"/>
            </p:cNvSpPr>
            <p:nvPr/>
          </p:nvSpPr>
          <p:spPr bwMode="auto">
            <a:xfrm flipV="1">
              <a:off x="3766" y="3372"/>
              <a:ext cx="363" cy="216"/>
            </a:xfrm>
            <a:prstGeom prst="line">
              <a:avLst/>
            </a:prstGeom>
            <a:noFill/>
            <a:ln w="9525">
              <a:solidFill>
                <a:schemeClr val="tx1"/>
              </a:solidFill>
              <a:round/>
              <a:headEnd/>
              <a:tailEnd/>
            </a:ln>
          </p:spPr>
          <p:txBody>
            <a:bodyPr/>
            <a:lstStyle/>
            <a:p>
              <a:endParaRPr lang="en-US"/>
            </a:p>
          </p:txBody>
        </p:sp>
        <p:sp>
          <p:nvSpPr>
            <p:cNvPr id="358460" name="Line 13"/>
            <p:cNvSpPr>
              <a:spLocks noChangeShapeType="1"/>
            </p:cNvSpPr>
            <p:nvPr/>
          </p:nvSpPr>
          <p:spPr bwMode="auto">
            <a:xfrm>
              <a:off x="3766" y="3018"/>
              <a:ext cx="356" cy="192"/>
            </a:xfrm>
            <a:prstGeom prst="line">
              <a:avLst/>
            </a:prstGeom>
            <a:noFill/>
            <a:ln w="9525">
              <a:solidFill>
                <a:schemeClr val="tx1"/>
              </a:solidFill>
              <a:round/>
              <a:headEnd/>
              <a:tailEnd/>
            </a:ln>
          </p:spPr>
          <p:txBody>
            <a:bodyPr/>
            <a:lstStyle/>
            <a:p>
              <a:endParaRPr lang="en-US"/>
            </a:p>
          </p:txBody>
        </p:sp>
        <p:sp>
          <p:nvSpPr>
            <p:cNvPr id="358461" name="Line 14"/>
            <p:cNvSpPr>
              <a:spLocks noChangeShapeType="1"/>
            </p:cNvSpPr>
            <p:nvPr/>
          </p:nvSpPr>
          <p:spPr bwMode="auto">
            <a:xfrm flipV="1">
              <a:off x="2520" y="3114"/>
              <a:ext cx="1040" cy="384"/>
            </a:xfrm>
            <a:prstGeom prst="line">
              <a:avLst/>
            </a:prstGeom>
            <a:noFill/>
            <a:ln w="9525">
              <a:solidFill>
                <a:schemeClr val="tx1"/>
              </a:solidFill>
              <a:round/>
              <a:headEnd/>
              <a:tailEnd/>
            </a:ln>
          </p:spPr>
          <p:txBody>
            <a:bodyPr/>
            <a:lstStyle/>
            <a:p>
              <a:endParaRPr lang="en-US"/>
            </a:p>
          </p:txBody>
        </p:sp>
        <p:sp>
          <p:nvSpPr>
            <p:cNvPr id="358462" name="Line 15"/>
            <p:cNvSpPr>
              <a:spLocks noChangeShapeType="1"/>
            </p:cNvSpPr>
            <p:nvPr/>
          </p:nvSpPr>
          <p:spPr bwMode="auto">
            <a:xfrm>
              <a:off x="2520" y="3114"/>
              <a:ext cx="1040" cy="384"/>
            </a:xfrm>
            <a:prstGeom prst="line">
              <a:avLst/>
            </a:prstGeom>
            <a:noFill/>
            <a:ln w="9525">
              <a:solidFill>
                <a:schemeClr val="tx1"/>
              </a:solidFill>
              <a:round/>
              <a:headEnd/>
              <a:tailEnd/>
            </a:ln>
          </p:spPr>
          <p:txBody>
            <a:bodyPr/>
            <a:lstStyle/>
            <a:p>
              <a:endParaRPr lang="en-US"/>
            </a:p>
          </p:txBody>
        </p:sp>
        <p:sp>
          <p:nvSpPr>
            <p:cNvPr id="358463" name="Line 16"/>
            <p:cNvSpPr>
              <a:spLocks noChangeShapeType="1"/>
            </p:cNvSpPr>
            <p:nvPr/>
          </p:nvSpPr>
          <p:spPr bwMode="auto">
            <a:xfrm>
              <a:off x="1994" y="3282"/>
              <a:ext cx="2032" cy="0"/>
            </a:xfrm>
            <a:prstGeom prst="line">
              <a:avLst/>
            </a:prstGeom>
            <a:noFill/>
            <a:ln w="9525">
              <a:solidFill>
                <a:schemeClr val="tx1"/>
              </a:solidFill>
              <a:round/>
              <a:headEnd/>
              <a:tailEnd/>
            </a:ln>
          </p:spPr>
          <p:txBody>
            <a:bodyPr/>
            <a:lstStyle/>
            <a:p>
              <a:endParaRPr lang="en-US"/>
            </a:p>
          </p:txBody>
        </p:sp>
        <p:sp>
          <p:nvSpPr>
            <p:cNvPr id="358464" name="Oval 17"/>
            <p:cNvSpPr>
              <a:spLocks noChangeArrowheads="1"/>
            </p:cNvSpPr>
            <p:nvPr/>
          </p:nvSpPr>
          <p:spPr bwMode="auto">
            <a:xfrm>
              <a:off x="2817" y="3186"/>
              <a:ext cx="386"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65" name="Line 18"/>
            <p:cNvSpPr>
              <a:spLocks noChangeShapeType="1"/>
            </p:cNvSpPr>
            <p:nvPr/>
          </p:nvSpPr>
          <p:spPr bwMode="auto">
            <a:xfrm>
              <a:off x="1891" y="3366"/>
              <a:ext cx="412" cy="216"/>
            </a:xfrm>
            <a:prstGeom prst="line">
              <a:avLst/>
            </a:prstGeom>
            <a:noFill/>
            <a:ln w="9525">
              <a:solidFill>
                <a:schemeClr val="tx1"/>
              </a:solidFill>
              <a:round/>
              <a:headEnd/>
              <a:tailEnd/>
            </a:ln>
          </p:spPr>
          <p:txBody>
            <a:bodyPr/>
            <a:lstStyle/>
            <a:p>
              <a:endParaRPr lang="en-US"/>
            </a:p>
          </p:txBody>
        </p:sp>
        <p:sp>
          <p:nvSpPr>
            <p:cNvPr id="358466" name="Oval 19"/>
            <p:cNvSpPr>
              <a:spLocks noChangeArrowheads="1"/>
            </p:cNvSpPr>
            <p:nvPr/>
          </p:nvSpPr>
          <p:spPr bwMode="auto">
            <a:xfrm>
              <a:off x="2236" y="3492"/>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67" name="Oval 20"/>
            <p:cNvSpPr>
              <a:spLocks noChangeArrowheads="1"/>
            </p:cNvSpPr>
            <p:nvPr/>
          </p:nvSpPr>
          <p:spPr bwMode="auto">
            <a:xfrm>
              <a:off x="3445" y="3492"/>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68" name="Oval 21"/>
            <p:cNvSpPr>
              <a:spLocks noChangeArrowheads="1"/>
            </p:cNvSpPr>
            <p:nvPr/>
          </p:nvSpPr>
          <p:spPr bwMode="auto">
            <a:xfrm>
              <a:off x="2236" y="2928"/>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69" name="Oval 22"/>
            <p:cNvSpPr>
              <a:spLocks noChangeArrowheads="1"/>
            </p:cNvSpPr>
            <p:nvPr/>
          </p:nvSpPr>
          <p:spPr bwMode="auto">
            <a:xfrm>
              <a:off x="3445" y="2928"/>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70" name="Oval 23"/>
            <p:cNvSpPr>
              <a:spLocks noChangeArrowheads="1"/>
            </p:cNvSpPr>
            <p:nvPr/>
          </p:nvSpPr>
          <p:spPr bwMode="auto">
            <a:xfrm>
              <a:off x="1001" y="3186"/>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71" name="Oval 24"/>
            <p:cNvSpPr>
              <a:spLocks noChangeArrowheads="1"/>
            </p:cNvSpPr>
            <p:nvPr/>
          </p:nvSpPr>
          <p:spPr bwMode="auto">
            <a:xfrm>
              <a:off x="4631" y="3186"/>
              <a:ext cx="387"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72" name="Oval 25"/>
            <p:cNvSpPr>
              <a:spLocks noChangeArrowheads="1"/>
            </p:cNvSpPr>
            <p:nvPr/>
          </p:nvSpPr>
          <p:spPr bwMode="auto">
            <a:xfrm>
              <a:off x="2829" y="2640"/>
              <a:ext cx="386"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73" name="Oval 26"/>
            <p:cNvSpPr>
              <a:spLocks noChangeArrowheads="1"/>
            </p:cNvSpPr>
            <p:nvPr/>
          </p:nvSpPr>
          <p:spPr bwMode="auto">
            <a:xfrm>
              <a:off x="2811" y="3780"/>
              <a:ext cx="386" cy="192"/>
            </a:xfrm>
            <a:prstGeom prst="ellipse">
              <a:avLst/>
            </a:prstGeom>
            <a:solidFill>
              <a:srgbClr val="0000FF"/>
            </a:solidFill>
            <a:ln w="9525">
              <a:solidFill>
                <a:schemeClr val="tx1"/>
              </a:solidFill>
              <a:round/>
              <a:headEnd/>
              <a:tailEnd/>
            </a:ln>
          </p:spPr>
          <p:txBody>
            <a:bodyPr wrap="none" anchor="ctr"/>
            <a:lstStyle/>
            <a:p>
              <a:endParaRPr lang="en-US" sz="1800">
                <a:latin typeface="Calibri" pitchFamily="34" charset="0"/>
              </a:endParaRPr>
            </a:p>
          </p:txBody>
        </p:sp>
        <p:sp>
          <p:nvSpPr>
            <p:cNvPr id="358474" name="Line 27"/>
            <p:cNvSpPr>
              <a:spLocks noChangeShapeType="1"/>
            </p:cNvSpPr>
            <p:nvPr/>
          </p:nvSpPr>
          <p:spPr bwMode="auto">
            <a:xfrm>
              <a:off x="1388" y="3282"/>
              <a:ext cx="219" cy="0"/>
            </a:xfrm>
            <a:prstGeom prst="line">
              <a:avLst/>
            </a:prstGeom>
            <a:noFill/>
            <a:ln w="9525">
              <a:solidFill>
                <a:schemeClr val="tx1"/>
              </a:solidFill>
              <a:round/>
              <a:headEnd/>
              <a:tailEnd/>
            </a:ln>
          </p:spPr>
          <p:txBody>
            <a:bodyPr/>
            <a:lstStyle/>
            <a:p>
              <a:endParaRPr lang="en-US"/>
            </a:p>
          </p:txBody>
        </p:sp>
        <p:sp>
          <p:nvSpPr>
            <p:cNvPr id="358475" name="Line 28"/>
            <p:cNvSpPr>
              <a:spLocks noChangeShapeType="1"/>
            </p:cNvSpPr>
            <p:nvPr/>
          </p:nvSpPr>
          <p:spPr bwMode="auto">
            <a:xfrm>
              <a:off x="4413" y="3282"/>
              <a:ext cx="218" cy="0"/>
            </a:xfrm>
            <a:prstGeom prst="line">
              <a:avLst/>
            </a:prstGeom>
            <a:noFill/>
            <a:ln w="9525">
              <a:solidFill>
                <a:schemeClr val="tx1"/>
              </a:solidFill>
              <a:round/>
              <a:headEnd/>
              <a:tailEnd/>
            </a:ln>
          </p:spPr>
          <p:txBody>
            <a:bodyPr/>
            <a:lstStyle/>
            <a:p>
              <a:endParaRPr lang="en-US"/>
            </a:p>
          </p:txBody>
        </p:sp>
        <p:sp>
          <p:nvSpPr>
            <p:cNvPr id="358476" name="Line 29"/>
            <p:cNvSpPr>
              <a:spLocks noChangeShapeType="1"/>
            </p:cNvSpPr>
            <p:nvPr/>
          </p:nvSpPr>
          <p:spPr bwMode="auto">
            <a:xfrm flipH="1">
              <a:off x="2520" y="2784"/>
              <a:ext cx="336" cy="156"/>
            </a:xfrm>
            <a:prstGeom prst="line">
              <a:avLst/>
            </a:prstGeom>
            <a:noFill/>
            <a:ln w="9525">
              <a:solidFill>
                <a:schemeClr val="tx1"/>
              </a:solidFill>
              <a:round/>
              <a:headEnd/>
              <a:tailEnd/>
            </a:ln>
          </p:spPr>
          <p:txBody>
            <a:bodyPr/>
            <a:lstStyle/>
            <a:p>
              <a:endParaRPr lang="en-US"/>
            </a:p>
          </p:txBody>
        </p:sp>
        <p:sp>
          <p:nvSpPr>
            <p:cNvPr id="358477" name="Line 30"/>
            <p:cNvSpPr>
              <a:spLocks noChangeShapeType="1"/>
            </p:cNvSpPr>
            <p:nvPr/>
          </p:nvSpPr>
          <p:spPr bwMode="auto">
            <a:xfrm>
              <a:off x="3162" y="2796"/>
              <a:ext cx="342" cy="150"/>
            </a:xfrm>
            <a:prstGeom prst="line">
              <a:avLst/>
            </a:prstGeom>
            <a:noFill/>
            <a:ln w="9525">
              <a:solidFill>
                <a:schemeClr val="tx1"/>
              </a:solidFill>
              <a:round/>
              <a:headEnd/>
              <a:tailEnd/>
            </a:ln>
          </p:spPr>
          <p:txBody>
            <a:bodyPr/>
            <a:lstStyle/>
            <a:p>
              <a:endParaRPr lang="en-US"/>
            </a:p>
          </p:txBody>
        </p:sp>
        <p:sp>
          <p:nvSpPr>
            <p:cNvPr id="358478" name="Line 31"/>
            <p:cNvSpPr>
              <a:spLocks noChangeShapeType="1"/>
            </p:cNvSpPr>
            <p:nvPr/>
          </p:nvSpPr>
          <p:spPr bwMode="auto">
            <a:xfrm flipV="1">
              <a:off x="3168" y="3666"/>
              <a:ext cx="342" cy="156"/>
            </a:xfrm>
            <a:prstGeom prst="line">
              <a:avLst/>
            </a:prstGeom>
            <a:noFill/>
            <a:ln w="9525">
              <a:solidFill>
                <a:schemeClr val="tx1"/>
              </a:solidFill>
              <a:round/>
              <a:headEnd/>
              <a:tailEnd/>
            </a:ln>
          </p:spPr>
          <p:txBody>
            <a:bodyPr/>
            <a:lstStyle/>
            <a:p>
              <a:endParaRPr lang="en-US"/>
            </a:p>
          </p:txBody>
        </p:sp>
        <p:sp>
          <p:nvSpPr>
            <p:cNvPr id="358479" name="Line 32"/>
            <p:cNvSpPr>
              <a:spLocks noChangeShapeType="1"/>
            </p:cNvSpPr>
            <p:nvPr/>
          </p:nvSpPr>
          <p:spPr bwMode="auto">
            <a:xfrm flipH="1" flipV="1">
              <a:off x="2502" y="3672"/>
              <a:ext cx="342" cy="144"/>
            </a:xfrm>
            <a:prstGeom prst="line">
              <a:avLst/>
            </a:prstGeom>
            <a:noFill/>
            <a:ln w="9525">
              <a:solidFill>
                <a:schemeClr val="tx1"/>
              </a:solidFill>
              <a:round/>
              <a:headEnd/>
              <a:tailEnd/>
            </a:ln>
          </p:spPr>
          <p:txBody>
            <a:bodyPr/>
            <a:lstStyle/>
            <a:p>
              <a:endParaRPr lang="en-US"/>
            </a:p>
          </p:txBody>
        </p:sp>
        <p:sp>
          <p:nvSpPr>
            <p:cNvPr id="358480" name="Line 33"/>
            <p:cNvSpPr>
              <a:spLocks noChangeShapeType="1"/>
            </p:cNvSpPr>
            <p:nvPr/>
          </p:nvSpPr>
          <p:spPr bwMode="auto">
            <a:xfrm flipH="1">
              <a:off x="1326" y="2994"/>
              <a:ext cx="918" cy="216"/>
            </a:xfrm>
            <a:prstGeom prst="line">
              <a:avLst/>
            </a:prstGeom>
            <a:noFill/>
            <a:ln w="9525">
              <a:solidFill>
                <a:schemeClr val="tx1"/>
              </a:solidFill>
              <a:round/>
              <a:headEnd/>
              <a:tailEnd/>
            </a:ln>
          </p:spPr>
          <p:txBody>
            <a:bodyPr/>
            <a:lstStyle/>
            <a:p>
              <a:endParaRPr lang="en-US"/>
            </a:p>
          </p:txBody>
        </p:sp>
        <p:sp>
          <p:nvSpPr>
            <p:cNvPr id="358481" name="Line 34"/>
            <p:cNvSpPr>
              <a:spLocks noChangeShapeType="1"/>
            </p:cNvSpPr>
            <p:nvPr/>
          </p:nvSpPr>
          <p:spPr bwMode="auto">
            <a:xfrm flipH="1" flipV="1">
              <a:off x="1338" y="3336"/>
              <a:ext cx="918" cy="306"/>
            </a:xfrm>
            <a:prstGeom prst="line">
              <a:avLst/>
            </a:prstGeom>
            <a:noFill/>
            <a:ln w="9525">
              <a:solidFill>
                <a:schemeClr val="tx1"/>
              </a:solidFill>
              <a:round/>
              <a:headEnd/>
              <a:tailEnd/>
            </a:ln>
          </p:spPr>
          <p:txBody>
            <a:bodyPr/>
            <a:lstStyle/>
            <a:p>
              <a:endParaRPr lang="en-US"/>
            </a:p>
          </p:txBody>
        </p:sp>
        <p:sp>
          <p:nvSpPr>
            <p:cNvPr id="358482" name="Line 35"/>
            <p:cNvSpPr>
              <a:spLocks noChangeShapeType="1"/>
            </p:cNvSpPr>
            <p:nvPr/>
          </p:nvSpPr>
          <p:spPr bwMode="auto">
            <a:xfrm flipH="1" flipV="1">
              <a:off x="3804" y="2982"/>
              <a:ext cx="906" cy="216"/>
            </a:xfrm>
            <a:prstGeom prst="line">
              <a:avLst/>
            </a:prstGeom>
            <a:noFill/>
            <a:ln w="9525">
              <a:solidFill>
                <a:schemeClr val="tx1"/>
              </a:solidFill>
              <a:round/>
              <a:headEnd/>
              <a:tailEnd/>
            </a:ln>
          </p:spPr>
          <p:txBody>
            <a:bodyPr/>
            <a:lstStyle/>
            <a:p>
              <a:endParaRPr lang="en-US"/>
            </a:p>
          </p:txBody>
        </p:sp>
        <p:sp>
          <p:nvSpPr>
            <p:cNvPr id="358483" name="Line 36"/>
            <p:cNvSpPr>
              <a:spLocks noChangeShapeType="1"/>
            </p:cNvSpPr>
            <p:nvPr/>
          </p:nvSpPr>
          <p:spPr bwMode="auto">
            <a:xfrm flipH="1">
              <a:off x="3828" y="3354"/>
              <a:ext cx="882" cy="258"/>
            </a:xfrm>
            <a:prstGeom prst="line">
              <a:avLst/>
            </a:prstGeom>
            <a:noFill/>
            <a:ln w="9525">
              <a:solidFill>
                <a:schemeClr val="tx1"/>
              </a:solidFill>
              <a:round/>
              <a:headEnd/>
              <a:tailEnd/>
            </a:ln>
          </p:spPr>
          <p:txBody>
            <a:bodyPr/>
            <a:lstStyle/>
            <a:p>
              <a:endParaRPr lang="en-US"/>
            </a:p>
          </p:txBody>
        </p:sp>
      </p:grpSp>
      <p:sp>
        <p:nvSpPr>
          <p:cNvPr id="358404" name="Line 37"/>
          <p:cNvSpPr>
            <a:spLocks noChangeShapeType="1"/>
          </p:cNvSpPr>
          <p:nvPr/>
        </p:nvSpPr>
        <p:spPr bwMode="auto">
          <a:xfrm flipV="1">
            <a:off x="1390650" y="3722688"/>
            <a:ext cx="3175" cy="1665287"/>
          </a:xfrm>
          <a:prstGeom prst="line">
            <a:avLst/>
          </a:prstGeom>
          <a:noFill/>
          <a:ln w="9525">
            <a:solidFill>
              <a:schemeClr val="tx1"/>
            </a:solidFill>
            <a:prstDash val="lgDash"/>
            <a:round/>
            <a:headEnd/>
            <a:tailEnd/>
          </a:ln>
        </p:spPr>
        <p:txBody>
          <a:bodyPr/>
          <a:lstStyle/>
          <a:p>
            <a:endParaRPr lang="en-US"/>
          </a:p>
        </p:txBody>
      </p:sp>
      <p:sp>
        <p:nvSpPr>
          <p:cNvPr id="358405" name="Line 38"/>
          <p:cNvSpPr>
            <a:spLocks noChangeShapeType="1"/>
          </p:cNvSpPr>
          <p:nvPr/>
        </p:nvSpPr>
        <p:spPr bwMode="auto">
          <a:xfrm flipH="1" flipV="1">
            <a:off x="8070850" y="3860800"/>
            <a:ext cx="0" cy="1514475"/>
          </a:xfrm>
          <a:prstGeom prst="line">
            <a:avLst/>
          </a:prstGeom>
          <a:noFill/>
          <a:ln w="9525">
            <a:solidFill>
              <a:schemeClr val="tx1"/>
            </a:solidFill>
            <a:prstDash val="lgDash"/>
            <a:round/>
            <a:headEnd/>
            <a:tailEnd/>
          </a:ln>
        </p:spPr>
        <p:txBody>
          <a:bodyPr/>
          <a:lstStyle/>
          <a:p>
            <a:endParaRPr lang="en-US"/>
          </a:p>
        </p:txBody>
      </p:sp>
      <p:sp>
        <p:nvSpPr>
          <p:cNvPr id="358406" name="Line 39"/>
          <p:cNvSpPr>
            <a:spLocks noChangeShapeType="1"/>
          </p:cNvSpPr>
          <p:nvPr/>
        </p:nvSpPr>
        <p:spPr bwMode="auto">
          <a:xfrm flipV="1">
            <a:off x="4738688" y="2863850"/>
            <a:ext cx="12700" cy="1749425"/>
          </a:xfrm>
          <a:prstGeom prst="line">
            <a:avLst/>
          </a:prstGeom>
          <a:noFill/>
          <a:ln w="9525">
            <a:solidFill>
              <a:schemeClr val="tx1"/>
            </a:solidFill>
            <a:round/>
            <a:headEnd/>
            <a:tailEnd/>
          </a:ln>
        </p:spPr>
        <p:txBody>
          <a:bodyPr/>
          <a:lstStyle/>
          <a:p>
            <a:endParaRPr lang="en-US"/>
          </a:p>
        </p:txBody>
      </p:sp>
      <p:sp>
        <p:nvSpPr>
          <p:cNvPr id="358407" name="Oval 40"/>
          <p:cNvSpPr>
            <a:spLocks noChangeArrowheads="1"/>
          </p:cNvSpPr>
          <p:nvPr/>
        </p:nvSpPr>
        <p:spPr bwMode="auto">
          <a:xfrm>
            <a:off x="996950" y="2684463"/>
            <a:ext cx="7545388" cy="1949450"/>
          </a:xfrm>
          <a:prstGeom prst="ellipse">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58408" name="Oval 41"/>
          <p:cNvSpPr>
            <a:spLocks noChangeArrowheads="1"/>
          </p:cNvSpPr>
          <p:nvPr/>
        </p:nvSpPr>
        <p:spPr bwMode="auto">
          <a:xfrm>
            <a:off x="1957388" y="2878138"/>
            <a:ext cx="5622925" cy="1560512"/>
          </a:xfrm>
          <a:prstGeom prst="ellipse">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pic>
        <p:nvPicPr>
          <p:cNvPr id="358409" name="Picture 42" descr="MCj03985050000[1]"/>
          <p:cNvPicPr>
            <a:picLocks noChangeAspect="1" noChangeArrowheads="1"/>
          </p:cNvPicPr>
          <p:nvPr/>
        </p:nvPicPr>
        <p:blipFill>
          <a:blip r:embed="rId3"/>
          <a:srcRect/>
          <a:stretch>
            <a:fillRect/>
          </a:stretch>
        </p:blipFill>
        <p:spPr bwMode="auto">
          <a:xfrm>
            <a:off x="1106488" y="3179763"/>
            <a:ext cx="777875" cy="598487"/>
          </a:xfrm>
          <a:prstGeom prst="rect">
            <a:avLst/>
          </a:prstGeom>
          <a:noFill/>
          <a:ln w="9525">
            <a:noFill/>
            <a:miter lim="800000"/>
            <a:headEnd/>
            <a:tailEnd/>
          </a:ln>
        </p:spPr>
      </p:pic>
      <p:pic>
        <p:nvPicPr>
          <p:cNvPr id="358410" name="Picture 43" descr="MCj03985070000[1]"/>
          <p:cNvPicPr>
            <a:picLocks noChangeAspect="1" noChangeArrowheads="1"/>
          </p:cNvPicPr>
          <p:nvPr/>
        </p:nvPicPr>
        <p:blipFill>
          <a:blip r:embed="rId4"/>
          <a:srcRect/>
          <a:stretch>
            <a:fillRect/>
          </a:stretch>
        </p:blipFill>
        <p:spPr bwMode="auto">
          <a:xfrm>
            <a:off x="4075113" y="2390775"/>
            <a:ext cx="962025" cy="569913"/>
          </a:xfrm>
          <a:prstGeom prst="rect">
            <a:avLst/>
          </a:prstGeom>
          <a:noFill/>
          <a:ln w="9525">
            <a:noFill/>
            <a:miter lim="800000"/>
            <a:headEnd/>
            <a:tailEnd/>
          </a:ln>
        </p:spPr>
      </p:pic>
      <p:pic>
        <p:nvPicPr>
          <p:cNvPr id="358411" name="Picture 44" descr="MCj03968660000[1]"/>
          <p:cNvPicPr>
            <a:picLocks noChangeAspect="1" noChangeArrowheads="1"/>
          </p:cNvPicPr>
          <p:nvPr/>
        </p:nvPicPr>
        <p:blipFill>
          <a:blip r:embed="rId5"/>
          <a:srcRect/>
          <a:stretch>
            <a:fillRect/>
          </a:stretch>
        </p:blipFill>
        <p:spPr bwMode="auto">
          <a:xfrm>
            <a:off x="7807325" y="3290888"/>
            <a:ext cx="577850" cy="612775"/>
          </a:xfrm>
          <a:prstGeom prst="rect">
            <a:avLst/>
          </a:prstGeom>
          <a:noFill/>
          <a:ln w="9525">
            <a:noFill/>
            <a:miter lim="800000"/>
            <a:headEnd/>
            <a:tailEnd/>
          </a:ln>
        </p:spPr>
      </p:pic>
      <p:sp>
        <p:nvSpPr>
          <p:cNvPr id="358412" name="Line 45"/>
          <p:cNvSpPr>
            <a:spLocks noChangeShapeType="1"/>
          </p:cNvSpPr>
          <p:nvPr/>
        </p:nvSpPr>
        <p:spPr bwMode="auto">
          <a:xfrm flipV="1">
            <a:off x="4751388" y="2878138"/>
            <a:ext cx="0" cy="1550987"/>
          </a:xfrm>
          <a:prstGeom prst="line">
            <a:avLst/>
          </a:prstGeom>
          <a:noFill/>
          <a:ln w="9525">
            <a:solidFill>
              <a:schemeClr val="tx1"/>
            </a:solidFill>
            <a:prstDash val="lgDash"/>
            <a:round/>
            <a:headEnd/>
            <a:tailEnd/>
          </a:ln>
        </p:spPr>
        <p:txBody>
          <a:bodyPr/>
          <a:lstStyle/>
          <a:p>
            <a:endParaRPr lang="en-US"/>
          </a:p>
        </p:txBody>
      </p:sp>
      <p:sp>
        <p:nvSpPr>
          <p:cNvPr id="358413" name="Line 46"/>
          <p:cNvSpPr>
            <a:spLocks noChangeShapeType="1"/>
          </p:cNvSpPr>
          <p:nvPr/>
        </p:nvSpPr>
        <p:spPr bwMode="auto">
          <a:xfrm>
            <a:off x="1763713" y="3659188"/>
            <a:ext cx="6146800" cy="0"/>
          </a:xfrm>
          <a:prstGeom prst="line">
            <a:avLst/>
          </a:prstGeom>
          <a:noFill/>
          <a:ln w="38100">
            <a:solidFill>
              <a:schemeClr val="tx1"/>
            </a:solidFill>
            <a:round/>
            <a:headEnd type="stealth" w="lg" len="lg"/>
            <a:tailEnd type="stealth" w="lg" len="lg"/>
          </a:ln>
        </p:spPr>
        <p:txBody>
          <a:bodyPr/>
          <a:lstStyle/>
          <a:p>
            <a:endParaRPr lang="en-US"/>
          </a:p>
        </p:txBody>
      </p:sp>
      <p:sp>
        <p:nvSpPr>
          <p:cNvPr id="358414" name="Line 47"/>
          <p:cNvSpPr>
            <a:spLocks noChangeShapeType="1"/>
          </p:cNvSpPr>
          <p:nvPr/>
        </p:nvSpPr>
        <p:spPr bwMode="auto">
          <a:xfrm>
            <a:off x="4889500" y="2822575"/>
            <a:ext cx="2962275" cy="687388"/>
          </a:xfrm>
          <a:prstGeom prst="line">
            <a:avLst/>
          </a:prstGeom>
          <a:noFill/>
          <a:ln w="38100">
            <a:solidFill>
              <a:schemeClr val="tx1"/>
            </a:solidFill>
            <a:round/>
            <a:headEnd type="stealth" w="lg" len="lg"/>
            <a:tailEnd type="stealth" w="lg" len="lg"/>
          </a:ln>
        </p:spPr>
        <p:txBody>
          <a:bodyPr/>
          <a:lstStyle/>
          <a:p>
            <a:endParaRPr lang="en-US"/>
          </a:p>
        </p:txBody>
      </p:sp>
      <p:sp>
        <p:nvSpPr>
          <p:cNvPr id="358415" name="Rectangle 48"/>
          <p:cNvSpPr>
            <a:spLocks noChangeArrowheads="1"/>
          </p:cNvSpPr>
          <p:nvPr/>
        </p:nvSpPr>
        <p:spPr bwMode="auto">
          <a:xfrm>
            <a:off x="762000" y="1936750"/>
            <a:ext cx="1098550" cy="201613"/>
          </a:xfrm>
          <a:prstGeom prst="rect">
            <a:avLst/>
          </a:prstGeom>
          <a:solidFill>
            <a:schemeClr val="accent1"/>
          </a:solidFill>
          <a:ln w="9525">
            <a:solidFill>
              <a:schemeClr val="tx1"/>
            </a:solidFill>
            <a:miter lim="800000"/>
            <a:headEnd/>
            <a:tailEnd/>
          </a:ln>
        </p:spPr>
        <p:txBody>
          <a:bodyPr wrap="none" anchor="ctr"/>
          <a:lstStyle/>
          <a:p>
            <a:pPr algn="ctr"/>
            <a:endParaRPr lang="en-US" sz="1600">
              <a:latin typeface="Calibri" pitchFamily="34" charset="0"/>
            </a:endParaRPr>
          </a:p>
        </p:txBody>
      </p:sp>
      <p:sp>
        <p:nvSpPr>
          <p:cNvPr id="358416" name="Text Box 49"/>
          <p:cNvSpPr txBox="1">
            <a:spLocks noChangeArrowheads="1"/>
          </p:cNvSpPr>
          <p:nvPr/>
        </p:nvSpPr>
        <p:spPr bwMode="auto">
          <a:xfrm>
            <a:off x="762000" y="1901825"/>
            <a:ext cx="1109663" cy="274638"/>
          </a:xfrm>
          <a:prstGeom prst="rect">
            <a:avLst/>
          </a:prstGeom>
          <a:noFill/>
          <a:ln w="9525">
            <a:noFill/>
            <a:miter lim="800000"/>
            <a:headEnd/>
            <a:tailEnd/>
          </a:ln>
        </p:spPr>
        <p:txBody>
          <a:bodyPr>
            <a:spAutoFit/>
          </a:bodyPr>
          <a:lstStyle/>
          <a:p>
            <a:pPr algn="ctr">
              <a:spcBef>
                <a:spcPct val="50000"/>
              </a:spcBef>
            </a:pPr>
            <a:r>
              <a:rPr lang="en-US" sz="1200" b="1">
                <a:latin typeface="Calibri" pitchFamily="34" charset="0"/>
              </a:rPr>
              <a:t>Application</a:t>
            </a:r>
          </a:p>
        </p:txBody>
      </p:sp>
      <p:sp>
        <p:nvSpPr>
          <p:cNvPr id="358417" name="Rectangle 50"/>
          <p:cNvSpPr>
            <a:spLocks noChangeArrowheads="1"/>
          </p:cNvSpPr>
          <p:nvPr/>
        </p:nvSpPr>
        <p:spPr bwMode="auto">
          <a:xfrm>
            <a:off x="762000" y="2138363"/>
            <a:ext cx="1098550" cy="201612"/>
          </a:xfrm>
          <a:prstGeom prst="rect">
            <a:avLst/>
          </a:prstGeom>
          <a:noFill/>
          <a:ln w="9525">
            <a:solidFill>
              <a:schemeClr val="tx1"/>
            </a:solidFill>
            <a:miter lim="800000"/>
            <a:headEnd/>
            <a:tailEnd/>
          </a:ln>
        </p:spPr>
        <p:txBody>
          <a:bodyPr wrap="none" anchor="ctr"/>
          <a:lstStyle/>
          <a:p>
            <a:pPr algn="ctr"/>
            <a:endParaRPr lang="en-US" sz="1600">
              <a:latin typeface="Calibri" pitchFamily="34" charset="0"/>
            </a:endParaRPr>
          </a:p>
        </p:txBody>
      </p:sp>
      <p:sp>
        <p:nvSpPr>
          <p:cNvPr id="358418" name="Text Box 51"/>
          <p:cNvSpPr txBox="1">
            <a:spLocks noChangeArrowheads="1"/>
          </p:cNvSpPr>
          <p:nvPr/>
        </p:nvSpPr>
        <p:spPr bwMode="auto">
          <a:xfrm>
            <a:off x="762000" y="2117725"/>
            <a:ext cx="11096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Transport</a:t>
            </a:r>
          </a:p>
        </p:txBody>
      </p:sp>
      <p:sp>
        <p:nvSpPr>
          <p:cNvPr id="358419" name="Rectangle 52"/>
          <p:cNvSpPr>
            <a:spLocks noChangeArrowheads="1"/>
          </p:cNvSpPr>
          <p:nvPr/>
        </p:nvSpPr>
        <p:spPr bwMode="auto">
          <a:xfrm>
            <a:off x="762000" y="2339975"/>
            <a:ext cx="1098550" cy="201613"/>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20" name="Text Box 53"/>
          <p:cNvSpPr txBox="1">
            <a:spLocks noChangeArrowheads="1"/>
          </p:cNvSpPr>
          <p:nvPr/>
        </p:nvSpPr>
        <p:spPr bwMode="auto">
          <a:xfrm>
            <a:off x="762000" y="2317750"/>
            <a:ext cx="11096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Network</a:t>
            </a:r>
          </a:p>
        </p:txBody>
      </p:sp>
      <p:sp>
        <p:nvSpPr>
          <p:cNvPr id="358421" name="Rectangle 54"/>
          <p:cNvSpPr>
            <a:spLocks noChangeArrowheads="1"/>
          </p:cNvSpPr>
          <p:nvPr/>
        </p:nvSpPr>
        <p:spPr bwMode="auto">
          <a:xfrm>
            <a:off x="762000" y="2541588"/>
            <a:ext cx="1098550" cy="200025"/>
          </a:xfrm>
          <a:prstGeom prst="rect">
            <a:avLst/>
          </a:prstGeom>
          <a:noFill/>
          <a:ln w="9525">
            <a:solidFill>
              <a:schemeClr val="tx1"/>
            </a:solidFill>
            <a:miter lim="800000"/>
            <a:headEnd/>
            <a:tailEnd/>
          </a:ln>
        </p:spPr>
        <p:txBody>
          <a:bodyPr wrap="none" anchor="ctr"/>
          <a:lstStyle/>
          <a:p>
            <a:pPr algn="ctr"/>
            <a:endParaRPr lang="en-US" sz="1600">
              <a:latin typeface="Calibri" pitchFamily="34" charset="0"/>
            </a:endParaRPr>
          </a:p>
        </p:txBody>
      </p:sp>
      <p:sp>
        <p:nvSpPr>
          <p:cNvPr id="358422" name="Text Box 55"/>
          <p:cNvSpPr txBox="1">
            <a:spLocks noChangeArrowheads="1"/>
          </p:cNvSpPr>
          <p:nvPr/>
        </p:nvSpPr>
        <p:spPr bwMode="auto">
          <a:xfrm>
            <a:off x="762000" y="2517775"/>
            <a:ext cx="11096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Data link</a:t>
            </a:r>
          </a:p>
        </p:txBody>
      </p:sp>
      <p:sp>
        <p:nvSpPr>
          <p:cNvPr id="358423" name="Rectangle 56"/>
          <p:cNvSpPr>
            <a:spLocks noChangeArrowheads="1"/>
          </p:cNvSpPr>
          <p:nvPr/>
        </p:nvSpPr>
        <p:spPr bwMode="auto">
          <a:xfrm>
            <a:off x="762000" y="2741613"/>
            <a:ext cx="1098550" cy="201612"/>
          </a:xfrm>
          <a:prstGeom prst="rect">
            <a:avLst/>
          </a:prstGeom>
          <a:noFill/>
          <a:ln w="9525">
            <a:solidFill>
              <a:schemeClr val="tx1"/>
            </a:solidFill>
            <a:miter lim="800000"/>
            <a:headEnd/>
            <a:tailEnd/>
          </a:ln>
        </p:spPr>
        <p:txBody>
          <a:bodyPr wrap="none" anchor="ctr"/>
          <a:lstStyle/>
          <a:p>
            <a:pPr algn="ctr"/>
            <a:endParaRPr lang="en-US" sz="1600">
              <a:latin typeface="Calibri" pitchFamily="34" charset="0"/>
            </a:endParaRPr>
          </a:p>
        </p:txBody>
      </p:sp>
      <p:sp>
        <p:nvSpPr>
          <p:cNvPr id="358424" name="Text Box 57"/>
          <p:cNvSpPr txBox="1">
            <a:spLocks noChangeArrowheads="1"/>
          </p:cNvSpPr>
          <p:nvPr/>
        </p:nvSpPr>
        <p:spPr bwMode="auto">
          <a:xfrm>
            <a:off x="762000" y="2720975"/>
            <a:ext cx="11096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Physical</a:t>
            </a:r>
          </a:p>
        </p:txBody>
      </p:sp>
      <p:sp>
        <p:nvSpPr>
          <p:cNvPr id="358425" name="Rectangle 58"/>
          <p:cNvSpPr>
            <a:spLocks noChangeArrowheads="1"/>
          </p:cNvSpPr>
          <p:nvPr/>
        </p:nvSpPr>
        <p:spPr bwMode="auto">
          <a:xfrm>
            <a:off x="7704138" y="1905000"/>
            <a:ext cx="1098550" cy="201613"/>
          </a:xfrm>
          <a:prstGeom prst="rect">
            <a:avLst/>
          </a:prstGeom>
          <a:solidFill>
            <a:schemeClr val="accent1"/>
          </a:solid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26" name="Text Box 59"/>
          <p:cNvSpPr txBox="1">
            <a:spLocks noChangeArrowheads="1"/>
          </p:cNvSpPr>
          <p:nvPr/>
        </p:nvSpPr>
        <p:spPr bwMode="auto">
          <a:xfrm>
            <a:off x="7704138" y="1870075"/>
            <a:ext cx="1109662" cy="274638"/>
          </a:xfrm>
          <a:prstGeom prst="rect">
            <a:avLst/>
          </a:prstGeom>
          <a:noFill/>
          <a:ln w="9525">
            <a:noFill/>
            <a:miter lim="800000"/>
            <a:headEnd/>
            <a:tailEnd/>
          </a:ln>
        </p:spPr>
        <p:txBody>
          <a:bodyPr>
            <a:spAutoFit/>
          </a:bodyPr>
          <a:lstStyle/>
          <a:p>
            <a:pPr algn="ctr">
              <a:spcBef>
                <a:spcPct val="50000"/>
              </a:spcBef>
            </a:pPr>
            <a:r>
              <a:rPr lang="en-US" sz="1200" b="1">
                <a:latin typeface="Calibri" pitchFamily="34" charset="0"/>
              </a:rPr>
              <a:t>Application</a:t>
            </a:r>
          </a:p>
        </p:txBody>
      </p:sp>
      <p:sp>
        <p:nvSpPr>
          <p:cNvPr id="358427" name="Rectangle 60"/>
          <p:cNvSpPr>
            <a:spLocks noChangeArrowheads="1"/>
          </p:cNvSpPr>
          <p:nvPr/>
        </p:nvSpPr>
        <p:spPr bwMode="auto">
          <a:xfrm>
            <a:off x="7704138" y="2106613"/>
            <a:ext cx="1098550" cy="200025"/>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28" name="Text Box 61"/>
          <p:cNvSpPr txBox="1">
            <a:spLocks noChangeArrowheads="1"/>
          </p:cNvSpPr>
          <p:nvPr/>
        </p:nvSpPr>
        <p:spPr bwMode="auto">
          <a:xfrm>
            <a:off x="7704138" y="2085975"/>
            <a:ext cx="11096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Transport</a:t>
            </a:r>
          </a:p>
        </p:txBody>
      </p:sp>
      <p:sp>
        <p:nvSpPr>
          <p:cNvPr id="358429" name="Rectangle 62"/>
          <p:cNvSpPr>
            <a:spLocks noChangeArrowheads="1"/>
          </p:cNvSpPr>
          <p:nvPr/>
        </p:nvSpPr>
        <p:spPr bwMode="auto">
          <a:xfrm>
            <a:off x="7704138" y="2306638"/>
            <a:ext cx="1098550" cy="203200"/>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30" name="Text Box 63"/>
          <p:cNvSpPr txBox="1">
            <a:spLocks noChangeArrowheads="1"/>
          </p:cNvSpPr>
          <p:nvPr/>
        </p:nvSpPr>
        <p:spPr bwMode="auto">
          <a:xfrm>
            <a:off x="7704138" y="2286000"/>
            <a:ext cx="11096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Network</a:t>
            </a:r>
          </a:p>
        </p:txBody>
      </p:sp>
      <p:sp>
        <p:nvSpPr>
          <p:cNvPr id="358431" name="Rectangle 64"/>
          <p:cNvSpPr>
            <a:spLocks noChangeArrowheads="1"/>
          </p:cNvSpPr>
          <p:nvPr/>
        </p:nvSpPr>
        <p:spPr bwMode="auto">
          <a:xfrm>
            <a:off x="7704138" y="2509838"/>
            <a:ext cx="1098550" cy="200025"/>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32" name="Text Box 65"/>
          <p:cNvSpPr txBox="1">
            <a:spLocks noChangeArrowheads="1"/>
          </p:cNvSpPr>
          <p:nvPr/>
        </p:nvSpPr>
        <p:spPr bwMode="auto">
          <a:xfrm>
            <a:off x="7704138" y="2486025"/>
            <a:ext cx="11096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Data link</a:t>
            </a:r>
          </a:p>
        </p:txBody>
      </p:sp>
      <p:sp>
        <p:nvSpPr>
          <p:cNvPr id="358433" name="Rectangle 66"/>
          <p:cNvSpPr>
            <a:spLocks noChangeArrowheads="1"/>
          </p:cNvSpPr>
          <p:nvPr/>
        </p:nvSpPr>
        <p:spPr bwMode="auto">
          <a:xfrm>
            <a:off x="7704138" y="2709863"/>
            <a:ext cx="1098550" cy="201612"/>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34" name="Text Box 67"/>
          <p:cNvSpPr txBox="1">
            <a:spLocks noChangeArrowheads="1"/>
          </p:cNvSpPr>
          <p:nvPr/>
        </p:nvSpPr>
        <p:spPr bwMode="auto">
          <a:xfrm>
            <a:off x="7704138" y="2689225"/>
            <a:ext cx="11096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Physical</a:t>
            </a:r>
          </a:p>
        </p:txBody>
      </p:sp>
      <p:sp>
        <p:nvSpPr>
          <p:cNvPr id="358435" name="Line 68"/>
          <p:cNvSpPr>
            <a:spLocks noChangeShapeType="1"/>
          </p:cNvSpPr>
          <p:nvPr/>
        </p:nvSpPr>
        <p:spPr bwMode="auto">
          <a:xfrm>
            <a:off x="1858963" y="2066925"/>
            <a:ext cx="5845175" cy="0"/>
          </a:xfrm>
          <a:prstGeom prst="line">
            <a:avLst/>
          </a:prstGeom>
          <a:noFill/>
          <a:ln w="9525">
            <a:solidFill>
              <a:schemeClr val="tx1"/>
            </a:solidFill>
            <a:round/>
            <a:headEnd type="triangle" w="med" len="med"/>
            <a:tailEnd type="triangle" w="med" len="med"/>
          </a:ln>
        </p:spPr>
        <p:txBody>
          <a:bodyPr/>
          <a:lstStyle/>
          <a:p>
            <a:endParaRPr lang="en-US"/>
          </a:p>
        </p:txBody>
      </p:sp>
      <p:sp>
        <p:nvSpPr>
          <p:cNvPr id="358436" name="Rectangle 69"/>
          <p:cNvSpPr>
            <a:spLocks noChangeArrowheads="1"/>
          </p:cNvSpPr>
          <p:nvPr/>
        </p:nvSpPr>
        <p:spPr bwMode="auto">
          <a:xfrm>
            <a:off x="4202113" y="876300"/>
            <a:ext cx="1098550" cy="201613"/>
          </a:xfrm>
          <a:prstGeom prst="rect">
            <a:avLst/>
          </a:prstGeom>
          <a:solidFill>
            <a:schemeClr val="accent1"/>
          </a:solid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37" name="Text Box 70"/>
          <p:cNvSpPr txBox="1">
            <a:spLocks noChangeArrowheads="1"/>
          </p:cNvSpPr>
          <p:nvPr/>
        </p:nvSpPr>
        <p:spPr bwMode="auto">
          <a:xfrm>
            <a:off x="4202113" y="838200"/>
            <a:ext cx="1109662" cy="274638"/>
          </a:xfrm>
          <a:prstGeom prst="rect">
            <a:avLst/>
          </a:prstGeom>
          <a:noFill/>
          <a:ln w="9525">
            <a:noFill/>
            <a:miter lim="800000"/>
            <a:headEnd/>
            <a:tailEnd/>
          </a:ln>
        </p:spPr>
        <p:txBody>
          <a:bodyPr>
            <a:spAutoFit/>
          </a:bodyPr>
          <a:lstStyle/>
          <a:p>
            <a:pPr algn="ctr">
              <a:spcBef>
                <a:spcPct val="50000"/>
              </a:spcBef>
            </a:pPr>
            <a:r>
              <a:rPr lang="en-US" sz="1200" b="1">
                <a:latin typeface="Calibri" pitchFamily="34" charset="0"/>
              </a:rPr>
              <a:t>Application</a:t>
            </a:r>
          </a:p>
        </p:txBody>
      </p:sp>
      <p:sp>
        <p:nvSpPr>
          <p:cNvPr id="358438" name="Rectangle 71"/>
          <p:cNvSpPr>
            <a:spLocks noChangeArrowheads="1"/>
          </p:cNvSpPr>
          <p:nvPr/>
        </p:nvSpPr>
        <p:spPr bwMode="auto">
          <a:xfrm>
            <a:off x="4202113" y="1077913"/>
            <a:ext cx="1098550" cy="201612"/>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39" name="Text Box 72"/>
          <p:cNvSpPr txBox="1">
            <a:spLocks noChangeArrowheads="1"/>
          </p:cNvSpPr>
          <p:nvPr/>
        </p:nvSpPr>
        <p:spPr bwMode="auto">
          <a:xfrm>
            <a:off x="4202113" y="1046163"/>
            <a:ext cx="1109662" cy="274637"/>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Transport</a:t>
            </a:r>
          </a:p>
        </p:txBody>
      </p:sp>
      <p:sp>
        <p:nvSpPr>
          <p:cNvPr id="358440" name="Rectangle 73"/>
          <p:cNvSpPr>
            <a:spLocks noChangeArrowheads="1"/>
          </p:cNvSpPr>
          <p:nvPr/>
        </p:nvSpPr>
        <p:spPr bwMode="auto">
          <a:xfrm>
            <a:off x="4202113" y="1279525"/>
            <a:ext cx="1098550" cy="201613"/>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41" name="Text Box 74"/>
          <p:cNvSpPr txBox="1">
            <a:spLocks noChangeArrowheads="1"/>
          </p:cNvSpPr>
          <p:nvPr/>
        </p:nvSpPr>
        <p:spPr bwMode="auto">
          <a:xfrm>
            <a:off x="4202113" y="1244600"/>
            <a:ext cx="11096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Network</a:t>
            </a:r>
          </a:p>
        </p:txBody>
      </p:sp>
      <p:sp>
        <p:nvSpPr>
          <p:cNvPr id="358442" name="Rectangle 75"/>
          <p:cNvSpPr>
            <a:spLocks noChangeArrowheads="1"/>
          </p:cNvSpPr>
          <p:nvPr/>
        </p:nvSpPr>
        <p:spPr bwMode="auto">
          <a:xfrm>
            <a:off x="4202113" y="1481138"/>
            <a:ext cx="1098550" cy="200025"/>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43" name="Text Box 76"/>
          <p:cNvSpPr txBox="1">
            <a:spLocks noChangeArrowheads="1"/>
          </p:cNvSpPr>
          <p:nvPr/>
        </p:nvSpPr>
        <p:spPr bwMode="auto">
          <a:xfrm>
            <a:off x="4202113" y="1447800"/>
            <a:ext cx="11096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Data link</a:t>
            </a:r>
          </a:p>
        </p:txBody>
      </p:sp>
      <p:sp>
        <p:nvSpPr>
          <p:cNvPr id="358444" name="Rectangle 77"/>
          <p:cNvSpPr>
            <a:spLocks noChangeArrowheads="1"/>
          </p:cNvSpPr>
          <p:nvPr/>
        </p:nvSpPr>
        <p:spPr bwMode="auto">
          <a:xfrm>
            <a:off x="4202113" y="1681163"/>
            <a:ext cx="1098550" cy="201612"/>
          </a:xfrm>
          <a:prstGeom prst="rect">
            <a:avLst/>
          </a:prstGeom>
          <a:noFill/>
          <a:ln w="9525">
            <a:solidFill>
              <a:schemeClr val="tx1"/>
            </a:solidFill>
            <a:miter lim="800000"/>
            <a:headEnd/>
            <a:tailEnd/>
          </a:ln>
        </p:spPr>
        <p:txBody>
          <a:bodyPr wrap="none" anchor="ctr"/>
          <a:lstStyle/>
          <a:p>
            <a:pPr algn="ctr"/>
            <a:endParaRPr lang="en-US" sz="1200">
              <a:latin typeface="Calibri" pitchFamily="34" charset="0"/>
            </a:endParaRPr>
          </a:p>
        </p:txBody>
      </p:sp>
      <p:sp>
        <p:nvSpPr>
          <p:cNvPr id="358445" name="Text Box 78"/>
          <p:cNvSpPr txBox="1">
            <a:spLocks noChangeArrowheads="1"/>
          </p:cNvSpPr>
          <p:nvPr/>
        </p:nvSpPr>
        <p:spPr bwMode="auto">
          <a:xfrm>
            <a:off x="4202113" y="1649413"/>
            <a:ext cx="1109662" cy="274637"/>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Physical</a:t>
            </a:r>
          </a:p>
        </p:txBody>
      </p:sp>
      <p:sp>
        <p:nvSpPr>
          <p:cNvPr id="358446" name="Line 79"/>
          <p:cNvSpPr>
            <a:spLocks noChangeShapeType="1"/>
          </p:cNvSpPr>
          <p:nvPr/>
        </p:nvSpPr>
        <p:spPr bwMode="auto">
          <a:xfrm>
            <a:off x="5299075" y="973138"/>
            <a:ext cx="2417763" cy="1008062"/>
          </a:xfrm>
          <a:prstGeom prst="line">
            <a:avLst/>
          </a:prstGeom>
          <a:noFill/>
          <a:ln w="9525">
            <a:solidFill>
              <a:schemeClr val="tx1"/>
            </a:solidFill>
            <a:round/>
            <a:headEnd type="triangle" w="med" len="med"/>
            <a:tailEnd type="triangle" w="med" len="med"/>
          </a:ln>
        </p:spPr>
        <p:txBody>
          <a:bodyPr/>
          <a:lstStyle/>
          <a:p>
            <a:endParaRPr lang="en-US"/>
          </a:p>
        </p:txBody>
      </p:sp>
      <p:sp>
        <p:nvSpPr>
          <p:cNvPr id="358447" name="Text Box 80"/>
          <p:cNvSpPr txBox="1">
            <a:spLocks noChangeArrowheads="1"/>
          </p:cNvSpPr>
          <p:nvPr/>
        </p:nvSpPr>
        <p:spPr bwMode="auto">
          <a:xfrm>
            <a:off x="1989138" y="2397125"/>
            <a:ext cx="1892300" cy="366713"/>
          </a:xfrm>
          <a:prstGeom prst="rect">
            <a:avLst/>
          </a:prstGeom>
          <a:noFill/>
          <a:ln w="9525">
            <a:noFill/>
            <a:miter lim="800000"/>
            <a:headEnd/>
            <a:tailEnd/>
          </a:ln>
        </p:spPr>
        <p:txBody>
          <a:bodyPr>
            <a:spAutoFit/>
          </a:bodyPr>
          <a:lstStyle/>
          <a:p>
            <a:pPr eaLnBrk="0" hangingPunct="0">
              <a:spcBef>
                <a:spcPct val="50000"/>
              </a:spcBef>
            </a:pPr>
            <a:r>
              <a:rPr lang="en-US" sz="1800">
                <a:latin typeface="Calibri" pitchFamily="34" charset="0"/>
              </a:rPr>
              <a:t>Application layer</a:t>
            </a:r>
          </a:p>
        </p:txBody>
      </p:sp>
      <p:sp>
        <p:nvSpPr>
          <p:cNvPr id="358448" name="Text Box 81"/>
          <p:cNvSpPr txBox="1">
            <a:spLocks noChangeArrowheads="1"/>
          </p:cNvSpPr>
          <p:nvPr/>
        </p:nvSpPr>
        <p:spPr bwMode="auto">
          <a:xfrm>
            <a:off x="1957388" y="6056313"/>
            <a:ext cx="1893887" cy="366712"/>
          </a:xfrm>
          <a:prstGeom prst="rect">
            <a:avLst/>
          </a:prstGeom>
          <a:noFill/>
          <a:ln w="9525">
            <a:noFill/>
            <a:miter lim="800000"/>
            <a:headEnd/>
            <a:tailEnd/>
          </a:ln>
        </p:spPr>
        <p:txBody>
          <a:bodyPr>
            <a:spAutoFit/>
          </a:bodyPr>
          <a:lstStyle/>
          <a:p>
            <a:pPr eaLnBrk="0" hangingPunct="0">
              <a:spcBef>
                <a:spcPct val="50000"/>
              </a:spcBef>
            </a:pPr>
            <a:r>
              <a:rPr lang="en-US" sz="1800">
                <a:latin typeface="Calibri" pitchFamily="34" charset="0"/>
              </a:rPr>
              <a:t>IP Routing</a:t>
            </a:r>
          </a:p>
        </p:txBody>
      </p:sp>
      <p:sp>
        <p:nvSpPr>
          <p:cNvPr id="839762" name="AutoShape 82"/>
          <p:cNvSpPr>
            <a:spLocks noChangeArrowheads="1"/>
          </p:cNvSpPr>
          <p:nvPr/>
        </p:nvSpPr>
        <p:spPr bwMode="auto">
          <a:xfrm>
            <a:off x="4038600" y="3200400"/>
            <a:ext cx="1612900" cy="723900"/>
          </a:xfrm>
          <a:prstGeom prst="wedgeRoundRectCallout">
            <a:avLst>
              <a:gd name="adj1" fmla="val -43699"/>
              <a:gd name="adj2" fmla="val 92324"/>
              <a:gd name="adj3" fmla="val 16667"/>
            </a:avLst>
          </a:prstGeom>
          <a:solidFill>
            <a:schemeClr val="accent1"/>
          </a:solidFill>
          <a:ln w="9525">
            <a:solidFill>
              <a:schemeClr val="tx1"/>
            </a:solidFill>
            <a:miter lim="800000"/>
            <a:headEnd/>
            <a:tailEnd/>
          </a:ln>
        </p:spPr>
        <p:txBody>
          <a:bodyPr/>
          <a:lstStyle/>
          <a:p>
            <a:pPr eaLnBrk="0" hangingPunct="0"/>
            <a:r>
              <a:rPr lang="en-US" sz="1800">
                <a:latin typeface="Calibri" pitchFamily="34" charset="0"/>
              </a:rPr>
              <a:t>Nothing in the middle</a:t>
            </a:r>
          </a:p>
        </p:txBody>
      </p:sp>
      <p:grpSp>
        <p:nvGrpSpPr>
          <p:cNvPr id="5" name="Group 83"/>
          <p:cNvGrpSpPr>
            <a:grpSpLocks/>
          </p:cNvGrpSpPr>
          <p:nvPr/>
        </p:nvGrpSpPr>
        <p:grpSpPr bwMode="auto">
          <a:xfrm>
            <a:off x="419100" y="681038"/>
            <a:ext cx="2743200" cy="1071562"/>
            <a:chOff x="264" y="384"/>
            <a:chExt cx="1728" cy="675"/>
          </a:xfrm>
        </p:grpSpPr>
        <p:sp>
          <p:nvSpPr>
            <p:cNvPr id="358451" name="AutoShape 84"/>
            <p:cNvSpPr>
              <a:spLocks noChangeArrowheads="1"/>
            </p:cNvSpPr>
            <p:nvPr/>
          </p:nvSpPr>
          <p:spPr bwMode="auto">
            <a:xfrm>
              <a:off x="264" y="384"/>
              <a:ext cx="1728" cy="675"/>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58452" name="Text Box 85"/>
            <p:cNvSpPr txBox="1">
              <a:spLocks noChangeArrowheads="1"/>
            </p:cNvSpPr>
            <p:nvPr/>
          </p:nvSpPr>
          <p:spPr bwMode="auto">
            <a:xfrm>
              <a:off x="312" y="519"/>
              <a:ext cx="1632" cy="404"/>
            </a:xfrm>
            <a:prstGeom prst="rect">
              <a:avLst/>
            </a:prstGeom>
            <a:noFill/>
            <a:ln w="9525">
              <a:noFill/>
              <a:miter lim="800000"/>
              <a:headEnd/>
              <a:tailEnd/>
            </a:ln>
          </p:spPr>
          <p:txBody>
            <a:bodyPr>
              <a:spAutoFit/>
            </a:bodyPr>
            <a:lstStyle/>
            <a:p>
              <a:pPr eaLnBrk="0" hangingPunct="0">
                <a:spcBef>
                  <a:spcPct val="50000"/>
                </a:spcBef>
              </a:pPr>
              <a:r>
                <a:rPr lang="en-US" sz="1800">
                  <a:latin typeface="Calibri" pitchFamily="34" charset="0"/>
                </a:rPr>
                <a:t>Back to the Internet as it was designed: e2e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39762"/>
                                        </p:tgtEl>
                                        <p:attrNameLst>
                                          <p:attrName>style.visibility</p:attrName>
                                        </p:attrNameLst>
                                      </p:cBhvr>
                                      <p:to>
                                        <p:strVal val="visible"/>
                                      </p:to>
                                    </p:set>
                                    <p:anim calcmode="lin" valueType="num">
                                      <p:cBhvr additive="base">
                                        <p:cTn id="7" dur="1000" fill="hold"/>
                                        <p:tgtEl>
                                          <p:spTgt spid="839762"/>
                                        </p:tgtEl>
                                        <p:attrNameLst>
                                          <p:attrName>ppt_x</p:attrName>
                                        </p:attrNameLst>
                                      </p:cBhvr>
                                      <p:tavLst>
                                        <p:tav tm="0">
                                          <p:val>
                                            <p:strVal val="0-#ppt_w/2"/>
                                          </p:val>
                                        </p:tav>
                                        <p:tav tm="100000">
                                          <p:val>
                                            <p:strVal val="#ppt_x"/>
                                          </p:val>
                                        </p:tav>
                                      </p:tavLst>
                                    </p:anim>
                                    <p:anim calcmode="lin" valueType="num">
                                      <p:cBhvr additive="base">
                                        <p:cTn id="8" dur="1000" fill="hold"/>
                                        <p:tgtEl>
                                          <p:spTgt spid="8397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2" grpId="0" animBg="1"/>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Slide Number Placeholder 4"/>
          <p:cNvSpPr>
            <a:spLocks noGrp="1"/>
          </p:cNvSpPr>
          <p:nvPr>
            <p:ph type="sldNum" sz="quarter" idx="12"/>
          </p:nvPr>
        </p:nvSpPr>
        <p:spPr/>
        <p:txBody>
          <a:bodyPr/>
          <a:lstStyle/>
          <a:p>
            <a:pPr>
              <a:defRPr/>
            </a:pPr>
            <a:fld id="{C6FAC16F-0E34-44D6-8FA3-1BA08E9C579D}" type="slidenum">
              <a:rPr lang="en-US" sz="1050"/>
              <a:pPr>
                <a:defRPr/>
              </a:pPr>
              <a:t>97</a:t>
            </a:fld>
            <a:endParaRPr lang="en-US" sz="1050"/>
          </a:p>
        </p:txBody>
      </p:sp>
      <p:grpSp>
        <p:nvGrpSpPr>
          <p:cNvPr id="2" name="Group 2"/>
          <p:cNvGrpSpPr>
            <a:grpSpLocks/>
          </p:cNvGrpSpPr>
          <p:nvPr/>
        </p:nvGrpSpPr>
        <p:grpSpPr bwMode="auto">
          <a:xfrm>
            <a:off x="1792288" y="3092450"/>
            <a:ext cx="1752600" cy="1763713"/>
            <a:chOff x="607" y="2020"/>
            <a:chExt cx="1104" cy="1111"/>
          </a:xfrm>
        </p:grpSpPr>
        <p:sp>
          <p:nvSpPr>
            <p:cNvPr id="362534" name="Line 3"/>
            <p:cNvSpPr>
              <a:spLocks noChangeShapeType="1"/>
            </p:cNvSpPr>
            <p:nvPr/>
          </p:nvSpPr>
          <p:spPr bwMode="auto">
            <a:xfrm flipH="1">
              <a:off x="846" y="2020"/>
              <a:ext cx="816" cy="0"/>
            </a:xfrm>
            <a:prstGeom prst="line">
              <a:avLst/>
            </a:prstGeom>
            <a:noFill/>
            <a:ln w="9525">
              <a:solidFill>
                <a:schemeClr val="tx1"/>
              </a:solidFill>
              <a:round/>
              <a:headEnd type="triangle" w="med" len="med"/>
              <a:tailEnd/>
            </a:ln>
          </p:spPr>
          <p:txBody>
            <a:bodyPr/>
            <a:lstStyle/>
            <a:p>
              <a:endParaRPr lang="en-US"/>
            </a:p>
          </p:txBody>
        </p:sp>
        <p:sp>
          <p:nvSpPr>
            <p:cNvPr id="362535" name="Text Box 4"/>
            <p:cNvSpPr txBox="1">
              <a:spLocks noChangeArrowheads="1"/>
            </p:cNvSpPr>
            <p:nvPr/>
          </p:nvSpPr>
          <p:spPr bwMode="auto">
            <a:xfrm>
              <a:off x="607" y="2068"/>
              <a:ext cx="1104" cy="1063"/>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Get URI of destination out of band:</a:t>
              </a:r>
            </a:p>
            <a:p>
              <a:pPr>
                <a:spcBef>
                  <a:spcPct val="50000"/>
                </a:spcBef>
                <a:buFontTx/>
                <a:buChar char="•"/>
              </a:pPr>
              <a:r>
                <a:rPr lang="en-US" sz="1400">
                  <a:latin typeface="Calibri" pitchFamily="34" charset="0"/>
                </a:rPr>
                <a:t> Business card</a:t>
              </a:r>
            </a:p>
            <a:p>
              <a:pPr>
                <a:spcBef>
                  <a:spcPct val="50000"/>
                </a:spcBef>
                <a:buFontTx/>
                <a:buChar char="•"/>
              </a:pPr>
              <a:r>
                <a:rPr lang="en-US" sz="1400">
                  <a:latin typeface="Calibri" pitchFamily="34" charset="0"/>
                </a:rPr>
                <a:t> E-mail</a:t>
              </a:r>
            </a:p>
            <a:p>
              <a:pPr>
                <a:spcBef>
                  <a:spcPct val="50000"/>
                </a:spcBef>
                <a:buFontTx/>
                <a:buChar char="•"/>
              </a:pPr>
              <a:r>
                <a:rPr lang="en-US" sz="1400">
                  <a:latin typeface="Calibri" pitchFamily="34" charset="0"/>
                </a:rPr>
                <a:t> Phone call</a:t>
              </a:r>
            </a:p>
          </p:txBody>
        </p:sp>
      </p:grpSp>
      <p:grpSp>
        <p:nvGrpSpPr>
          <p:cNvPr id="3" name="Group 5"/>
          <p:cNvGrpSpPr>
            <a:grpSpLocks/>
          </p:cNvGrpSpPr>
          <p:nvPr/>
        </p:nvGrpSpPr>
        <p:grpSpPr bwMode="auto">
          <a:xfrm>
            <a:off x="1285875" y="2254250"/>
            <a:ext cx="2333625" cy="730250"/>
            <a:chOff x="288" y="1492"/>
            <a:chExt cx="1470" cy="460"/>
          </a:xfrm>
        </p:grpSpPr>
        <p:sp>
          <p:nvSpPr>
            <p:cNvPr id="362532" name="Line 6"/>
            <p:cNvSpPr>
              <a:spLocks noChangeShapeType="1"/>
            </p:cNvSpPr>
            <p:nvPr/>
          </p:nvSpPr>
          <p:spPr bwMode="auto">
            <a:xfrm rot="1556334" flipH="1">
              <a:off x="942" y="1780"/>
              <a:ext cx="816" cy="0"/>
            </a:xfrm>
            <a:prstGeom prst="line">
              <a:avLst/>
            </a:prstGeom>
            <a:noFill/>
            <a:ln w="9525">
              <a:solidFill>
                <a:schemeClr val="tx1"/>
              </a:solidFill>
              <a:round/>
              <a:headEnd type="triangle" w="med" len="med"/>
              <a:tailEnd/>
            </a:ln>
          </p:spPr>
          <p:txBody>
            <a:bodyPr/>
            <a:lstStyle/>
            <a:p>
              <a:endParaRPr lang="en-US"/>
            </a:p>
          </p:txBody>
        </p:sp>
        <p:sp>
          <p:nvSpPr>
            <p:cNvPr id="362533" name="Text Box 7"/>
            <p:cNvSpPr txBox="1">
              <a:spLocks noChangeArrowheads="1"/>
            </p:cNvSpPr>
            <p:nvPr/>
          </p:nvSpPr>
          <p:spPr bwMode="auto">
            <a:xfrm>
              <a:off x="288" y="1492"/>
              <a:ext cx="720" cy="46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Query DNS for IP address</a:t>
              </a:r>
            </a:p>
          </p:txBody>
        </p:sp>
      </p:grpSp>
      <p:grpSp>
        <p:nvGrpSpPr>
          <p:cNvPr id="4" name="Group 8"/>
          <p:cNvGrpSpPr>
            <a:grpSpLocks/>
          </p:cNvGrpSpPr>
          <p:nvPr/>
        </p:nvGrpSpPr>
        <p:grpSpPr bwMode="auto">
          <a:xfrm>
            <a:off x="1792288" y="1462088"/>
            <a:ext cx="1447800" cy="1554162"/>
            <a:chOff x="607" y="993"/>
            <a:chExt cx="912" cy="979"/>
          </a:xfrm>
        </p:grpSpPr>
        <p:sp>
          <p:nvSpPr>
            <p:cNvPr id="362530" name="Line 9"/>
            <p:cNvSpPr>
              <a:spLocks noChangeShapeType="1"/>
            </p:cNvSpPr>
            <p:nvPr/>
          </p:nvSpPr>
          <p:spPr bwMode="auto">
            <a:xfrm rot="3159214" flipH="1">
              <a:off x="1111" y="1563"/>
              <a:ext cx="816" cy="1"/>
            </a:xfrm>
            <a:prstGeom prst="line">
              <a:avLst/>
            </a:prstGeom>
            <a:noFill/>
            <a:ln w="9525">
              <a:solidFill>
                <a:schemeClr val="tx1"/>
              </a:solidFill>
              <a:round/>
              <a:headEnd type="triangle" w="med" len="med"/>
              <a:tailEnd/>
            </a:ln>
          </p:spPr>
          <p:txBody>
            <a:bodyPr/>
            <a:lstStyle/>
            <a:p>
              <a:endParaRPr lang="en-US"/>
            </a:p>
          </p:txBody>
        </p:sp>
        <p:sp>
          <p:nvSpPr>
            <p:cNvPr id="362531" name="Text Box 10"/>
            <p:cNvSpPr txBox="1">
              <a:spLocks noChangeArrowheads="1"/>
            </p:cNvSpPr>
            <p:nvPr/>
          </p:nvSpPr>
          <p:spPr bwMode="auto">
            <a:xfrm>
              <a:off x="607" y="993"/>
              <a:ext cx="864" cy="46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Query one SIP proxy server  (PBX)</a:t>
              </a:r>
            </a:p>
          </p:txBody>
        </p:sp>
      </p:grpSp>
      <p:grpSp>
        <p:nvGrpSpPr>
          <p:cNvPr id="5" name="Group 11"/>
          <p:cNvGrpSpPr>
            <a:grpSpLocks/>
          </p:cNvGrpSpPr>
          <p:nvPr/>
        </p:nvGrpSpPr>
        <p:grpSpPr bwMode="auto">
          <a:xfrm>
            <a:off x="3011488" y="654050"/>
            <a:ext cx="1371600" cy="2209800"/>
            <a:chOff x="1375" y="484"/>
            <a:chExt cx="864" cy="1392"/>
          </a:xfrm>
        </p:grpSpPr>
        <p:sp>
          <p:nvSpPr>
            <p:cNvPr id="362528" name="Line 12"/>
            <p:cNvSpPr>
              <a:spLocks noChangeShapeType="1"/>
            </p:cNvSpPr>
            <p:nvPr/>
          </p:nvSpPr>
          <p:spPr bwMode="auto">
            <a:xfrm rot="4859994" flipH="1">
              <a:off x="1399" y="1467"/>
              <a:ext cx="816" cy="1"/>
            </a:xfrm>
            <a:prstGeom prst="line">
              <a:avLst/>
            </a:prstGeom>
            <a:noFill/>
            <a:ln w="9525">
              <a:solidFill>
                <a:schemeClr val="tx1"/>
              </a:solidFill>
              <a:round/>
              <a:headEnd type="triangle" w="med" len="med"/>
              <a:tailEnd/>
            </a:ln>
          </p:spPr>
          <p:txBody>
            <a:bodyPr/>
            <a:lstStyle/>
            <a:p>
              <a:endParaRPr lang="en-US"/>
            </a:p>
          </p:txBody>
        </p:sp>
        <p:sp>
          <p:nvSpPr>
            <p:cNvPr id="362529" name="Text Box 13"/>
            <p:cNvSpPr txBox="1">
              <a:spLocks noChangeArrowheads="1"/>
            </p:cNvSpPr>
            <p:nvPr/>
          </p:nvSpPr>
          <p:spPr bwMode="auto">
            <a:xfrm>
              <a:off x="1375" y="484"/>
              <a:ext cx="864" cy="594"/>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Query chain of SIP proxy servers (service providers)</a:t>
              </a:r>
            </a:p>
          </p:txBody>
        </p:sp>
      </p:grpSp>
      <p:grpSp>
        <p:nvGrpSpPr>
          <p:cNvPr id="6" name="Group 14"/>
          <p:cNvGrpSpPr>
            <a:grpSpLocks/>
          </p:cNvGrpSpPr>
          <p:nvPr/>
        </p:nvGrpSpPr>
        <p:grpSpPr bwMode="auto">
          <a:xfrm>
            <a:off x="4230688" y="928688"/>
            <a:ext cx="1524000" cy="1935162"/>
            <a:chOff x="2143" y="657"/>
            <a:chExt cx="960" cy="1219"/>
          </a:xfrm>
        </p:grpSpPr>
        <p:sp>
          <p:nvSpPr>
            <p:cNvPr id="362526" name="Line 15"/>
            <p:cNvSpPr>
              <a:spLocks noChangeShapeType="1"/>
            </p:cNvSpPr>
            <p:nvPr/>
          </p:nvSpPr>
          <p:spPr bwMode="auto">
            <a:xfrm rot="6598117" flipH="1">
              <a:off x="1736" y="1467"/>
              <a:ext cx="816" cy="1"/>
            </a:xfrm>
            <a:prstGeom prst="line">
              <a:avLst/>
            </a:prstGeom>
            <a:noFill/>
            <a:ln w="9525">
              <a:solidFill>
                <a:schemeClr val="tx1"/>
              </a:solidFill>
              <a:round/>
              <a:headEnd type="triangle" w="med" len="med"/>
              <a:tailEnd/>
            </a:ln>
          </p:spPr>
          <p:txBody>
            <a:bodyPr/>
            <a:lstStyle/>
            <a:p>
              <a:endParaRPr lang="en-US"/>
            </a:p>
          </p:txBody>
        </p:sp>
        <p:sp>
          <p:nvSpPr>
            <p:cNvPr id="362527" name="Text Box 16"/>
            <p:cNvSpPr txBox="1">
              <a:spLocks noChangeArrowheads="1"/>
            </p:cNvSpPr>
            <p:nvPr/>
          </p:nvSpPr>
          <p:spPr bwMode="auto">
            <a:xfrm>
              <a:off x="2239" y="657"/>
              <a:ext cx="864" cy="460"/>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Query another SIP peer node in P2P SIP</a:t>
              </a:r>
            </a:p>
          </p:txBody>
        </p:sp>
      </p:grpSp>
      <p:sp>
        <p:nvSpPr>
          <p:cNvPr id="847889" name="Text Box 17"/>
          <p:cNvSpPr txBox="1">
            <a:spLocks noChangeArrowheads="1"/>
          </p:cNvSpPr>
          <p:nvPr/>
        </p:nvSpPr>
        <p:spPr bwMode="auto">
          <a:xfrm>
            <a:off x="4611688" y="1676400"/>
            <a:ext cx="3733800" cy="795338"/>
          </a:xfrm>
          <a:prstGeom prst="rect">
            <a:avLst/>
          </a:prstGeom>
          <a:noFill/>
          <a:ln w="9525">
            <a:noFill/>
            <a:miter lim="800000"/>
            <a:headEnd/>
            <a:tailEnd/>
          </a:ln>
        </p:spPr>
        <p:txBody>
          <a:bodyPr>
            <a:spAutoFit/>
          </a:bodyPr>
          <a:lstStyle/>
          <a:p>
            <a:pPr marL="342900" indent="-342900">
              <a:lnSpc>
                <a:spcPct val="140000"/>
              </a:lnSpc>
              <a:spcBef>
                <a:spcPct val="50000"/>
              </a:spcBef>
              <a:buFontTx/>
              <a:buAutoNum type="arabicPeriod"/>
            </a:pPr>
            <a:r>
              <a:rPr lang="en-US" sz="1400">
                <a:latin typeface="Calibri" pitchFamily="34" charset="0"/>
              </a:rPr>
              <a:t>Discovery of remote address</a:t>
            </a:r>
          </a:p>
          <a:p>
            <a:pPr marL="342900" indent="-342900">
              <a:lnSpc>
                <a:spcPct val="140000"/>
              </a:lnSpc>
              <a:spcBef>
                <a:spcPct val="50000"/>
              </a:spcBef>
              <a:buFontTx/>
              <a:buAutoNum type="arabicPeriod"/>
            </a:pPr>
            <a:r>
              <a:rPr lang="en-US" sz="1400">
                <a:latin typeface="Calibri" pitchFamily="34" charset="0"/>
              </a:rPr>
              <a:t>Setting up the session</a:t>
            </a:r>
          </a:p>
        </p:txBody>
      </p:sp>
      <p:sp>
        <p:nvSpPr>
          <p:cNvPr id="847890" name="Freeform 18"/>
          <p:cNvSpPr>
            <a:spLocks/>
          </p:cNvSpPr>
          <p:nvPr/>
        </p:nvSpPr>
        <p:spPr bwMode="auto">
          <a:xfrm>
            <a:off x="2505075" y="1968500"/>
            <a:ext cx="2057400" cy="1003300"/>
          </a:xfrm>
          <a:custGeom>
            <a:avLst/>
            <a:gdLst>
              <a:gd name="T0" fmla="*/ 0 w 1296"/>
              <a:gd name="T1" fmla="*/ 1221615100 h 824"/>
              <a:gd name="T2" fmla="*/ 362902462 w 1296"/>
              <a:gd name="T3" fmla="*/ 438832971 h 824"/>
              <a:gd name="T4" fmla="*/ 1330642396 w 1296"/>
              <a:gd name="T5" fmla="*/ 83021871 h 824"/>
              <a:gd name="T6" fmla="*/ 2147483647 w 1296"/>
              <a:gd name="T7" fmla="*/ 11860614 h 824"/>
              <a:gd name="T8" fmla="*/ 2147483647 w 1296"/>
              <a:gd name="T9" fmla="*/ 11860614 h 824"/>
              <a:gd name="T10" fmla="*/ 0 60000 65536"/>
              <a:gd name="T11" fmla="*/ 0 60000 65536"/>
              <a:gd name="T12" fmla="*/ 0 60000 65536"/>
              <a:gd name="T13" fmla="*/ 0 60000 65536"/>
              <a:gd name="T14" fmla="*/ 0 60000 65536"/>
              <a:gd name="T15" fmla="*/ 0 w 1296"/>
              <a:gd name="T16" fmla="*/ 0 h 824"/>
              <a:gd name="T17" fmla="*/ 1296 w 1296"/>
              <a:gd name="T18" fmla="*/ 824 h 824"/>
            </a:gdLst>
            <a:ahLst/>
            <a:cxnLst>
              <a:cxn ang="T10">
                <a:pos x="T0" y="T1"/>
              </a:cxn>
              <a:cxn ang="T11">
                <a:pos x="T2" y="T3"/>
              </a:cxn>
              <a:cxn ang="T12">
                <a:pos x="T4" y="T5"/>
              </a:cxn>
              <a:cxn ang="T13">
                <a:pos x="T6" y="T7"/>
              </a:cxn>
              <a:cxn ang="T14">
                <a:pos x="T8" y="T9"/>
              </a:cxn>
            </a:cxnLst>
            <a:rect l="T15" t="T16" r="T17" b="T18"/>
            <a:pathLst>
              <a:path w="1296" h="824">
                <a:moveTo>
                  <a:pt x="0" y="824"/>
                </a:moveTo>
                <a:cubicBezTo>
                  <a:pt x="28" y="624"/>
                  <a:pt x="56" y="424"/>
                  <a:pt x="144" y="296"/>
                </a:cubicBezTo>
                <a:cubicBezTo>
                  <a:pt x="232" y="168"/>
                  <a:pt x="392" y="104"/>
                  <a:pt x="528" y="56"/>
                </a:cubicBezTo>
                <a:cubicBezTo>
                  <a:pt x="664" y="8"/>
                  <a:pt x="832" y="16"/>
                  <a:pt x="960" y="8"/>
                </a:cubicBezTo>
                <a:cubicBezTo>
                  <a:pt x="1088" y="0"/>
                  <a:pt x="1240" y="8"/>
                  <a:pt x="1296" y="8"/>
                </a:cubicBezTo>
              </a:path>
            </a:pathLst>
          </a:custGeom>
          <a:noFill/>
          <a:ln w="9525">
            <a:solidFill>
              <a:schemeClr val="tx1"/>
            </a:solidFill>
            <a:prstDash val="dash"/>
            <a:round/>
            <a:headEnd/>
            <a:tailEnd type="triangle" w="med" len="med"/>
          </a:ln>
        </p:spPr>
        <p:txBody>
          <a:bodyPr/>
          <a:lstStyle/>
          <a:p>
            <a:endParaRPr lang="en-US"/>
          </a:p>
        </p:txBody>
      </p:sp>
      <p:grpSp>
        <p:nvGrpSpPr>
          <p:cNvPr id="7" name="Group 19"/>
          <p:cNvGrpSpPr>
            <a:grpSpLocks/>
          </p:cNvGrpSpPr>
          <p:nvPr/>
        </p:nvGrpSpPr>
        <p:grpSpPr bwMode="auto">
          <a:xfrm>
            <a:off x="3529013" y="2743200"/>
            <a:ext cx="4843462" cy="3581400"/>
            <a:chOff x="2223" y="1728"/>
            <a:chExt cx="3051" cy="2256"/>
          </a:xfrm>
        </p:grpSpPr>
        <p:sp>
          <p:nvSpPr>
            <p:cNvPr id="362508" name="Text Box 20"/>
            <p:cNvSpPr txBox="1">
              <a:spLocks noChangeArrowheads="1"/>
            </p:cNvSpPr>
            <p:nvPr/>
          </p:nvSpPr>
          <p:spPr bwMode="auto">
            <a:xfrm>
              <a:off x="2223" y="1872"/>
              <a:ext cx="609" cy="164"/>
            </a:xfrm>
            <a:prstGeom prst="rect">
              <a:avLst/>
            </a:prstGeom>
            <a:noFill/>
            <a:ln w="9525">
              <a:noFill/>
              <a:miter lim="800000"/>
              <a:headEnd/>
              <a:tailEnd/>
            </a:ln>
          </p:spPr>
          <p:txBody>
            <a:bodyPr>
              <a:spAutoFit/>
            </a:bodyPr>
            <a:lstStyle/>
            <a:p>
              <a:pPr>
                <a:spcBef>
                  <a:spcPct val="50000"/>
                </a:spcBef>
              </a:pPr>
              <a:r>
                <a:rPr lang="en-US" sz="1100" b="1">
                  <a:latin typeface="Calibri" pitchFamily="34" charset="0"/>
                  <a:cs typeface="Arial" charset="0"/>
                </a:rPr>
                <a:t>Caller</a:t>
              </a:r>
            </a:p>
          </p:txBody>
        </p:sp>
        <p:grpSp>
          <p:nvGrpSpPr>
            <p:cNvPr id="362509" name="Group 21"/>
            <p:cNvGrpSpPr>
              <a:grpSpLocks/>
            </p:cNvGrpSpPr>
            <p:nvPr/>
          </p:nvGrpSpPr>
          <p:grpSpPr bwMode="auto">
            <a:xfrm>
              <a:off x="2521" y="1728"/>
              <a:ext cx="2753" cy="2256"/>
              <a:chOff x="1999" y="1800"/>
              <a:chExt cx="2753" cy="2256"/>
            </a:xfrm>
          </p:grpSpPr>
          <p:sp>
            <p:nvSpPr>
              <p:cNvPr id="362510" name="Line 22"/>
              <p:cNvSpPr>
                <a:spLocks noChangeShapeType="1"/>
              </p:cNvSpPr>
              <p:nvPr/>
            </p:nvSpPr>
            <p:spPr bwMode="auto">
              <a:xfrm flipH="1">
                <a:off x="1999" y="2197"/>
                <a:ext cx="15" cy="1859"/>
              </a:xfrm>
              <a:prstGeom prst="line">
                <a:avLst/>
              </a:prstGeom>
              <a:noFill/>
              <a:ln w="9525">
                <a:solidFill>
                  <a:schemeClr val="tx1"/>
                </a:solidFill>
                <a:prstDash val="lgDash"/>
                <a:round/>
                <a:headEnd/>
                <a:tailEnd/>
              </a:ln>
            </p:spPr>
            <p:txBody>
              <a:bodyPr/>
              <a:lstStyle/>
              <a:p>
                <a:endParaRPr lang="en-US"/>
              </a:p>
            </p:txBody>
          </p:sp>
          <p:sp>
            <p:nvSpPr>
              <p:cNvPr id="362511" name="Line 23"/>
              <p:cNvSpPr>
                <a:spLocks noChangeShapeType="1"/>
              </p:cNvSpPr>
              <p:nvPr/>
            </p:nvSpPr>
            <p:spPr bwMode="auto">
              <a:xfrm>
                <a:off x="4447" y="2184"/>
                <a:ext cx="0" cy="1872"/>
              </a:xfrm>
              <a:prstGeom prst="line">
                <a:avLst/>
              </a:prstGeom>
              <a:noFill/>
              <a:ln w="9525">
                <a:solidFill>
                  <a:schemeClr val="tx1"/>
                </a:solidFill>
                <a:prstDash val="lgDash"/>
                <a:round/>
                <a:headEnd/>
                <a:tailEnd/>
              </a:ln>
            </p:spPr>
            <p:txBody>
              <a:bodyPr/>
              <a:lstStyle/>
              <a:p>
                <a:endParaRPr lang="en-US"/>
              </a:p>
            </p:txBody>
          </p:sp>
          <p:sp>
            <p:nvSpPr>
              <p:cNvPr id="362512" name="Text Box 24"/>
              <p:cNvSpPr txBox="1">
                <a:spLocks noChangeArrowheads="1"/>
              </p:cNvSpPr>
              <p:nvPr/>
            </p:nvSpPr>
            <p:spPr bwMode="auto">
              <a:xfrm>
                <a:off x="4141" y="1934"/>
                <a:ext cx="611" cy="164"/>
              </a:xfrm>
              <a:prstGeom prst="rect">
                <a:avLst/>
              </a:prstGeom>
              <a:noFill/>
              <a:ln w="9525">
                <a:noFill/>
                <a:miter lim="800000"/>
                <a:headEnd/>
                <a:tailEnd/>
              </a:ln>
            </p:spPr>
            <p:txBody>
              <a:bodyPr>
                <a:spAutoFit/>
              </a:bodyPr>
              <a:lstStyle/>
              <a:p>
                <a:pPr>
                  <a:spcBef>
                    <a:spcPct val="50000"/>
                  </a:spcBef>
                </a:pPr>
                <a:r>
                  <a:rPr lang="en-US" sz="1100" b="1">
                    <a:latin typeface="Calibri" pitchFamily="34" charset="0"/>
                    <a:cs typeface="Arial" charset="0"/>
                  </a:rPr>
                  <a:t>Called</a:t>
                </a:r>
              </a:p>
            </p:txBody>
          </p:sp>
          <p:sp>
            <p:nvSpPr>
              <p:cNvPr id="362513" name="Line 25"/>
              <p:cNvSpPr>
                <a:spLocks noChangeShapeType="1"/>
              </p:cNvSpPr>
              <p:nvPr/>
            </p:nvSpPr>
            <p:spPr bwMode="auto">
              <a:xfrm>
                <a:off x="2014" y="2315"/>
                <a:ext cx="2433" cy="0"/>
              </a:xfrm>
              <a:prstGeom prst="line">
                <a:avLst/>
              </a:prstGeom>
              <a:noFill/>
              <a:ln w="9525">
                <a:solidFill>
                  <a:schemeClr val="tx1"/>
                </a:solidFill>
                <a:round/>
                <a:headEnd/>
                <a:tailEnd type="stealth" w="lg" len="lg"/>
              </a:ln>
            </p:spPr>
            <p:txBody>
              <a:bodyPr/>
              <a:lstStyle/>
              <a:p>
                <a:endParaRPr lang="en-US"/>
              </a:p>
            </p:txBody>
          </p:sp>
          <p:sp>
            <p:nvSpPr>
              <p:cNvPr id="362514" name="Line 26"/>
              <p:cNvSpPr>
                <a:spLocks noChangeShapeType="1"/>
              </p:cNvSpPr>
              <p:nvPr/>
            </p:nvSpPr>
            <p:spPr bwMode="auto">
              <a:xfrm flipH="1">
                <a:off x="2014" y="3131"/>
                <a:ext cx="2433" cy="0"/>
              </a:xfrm>
              <a:prstGeom prst="line">
                <a:avLst/>
              </a:prstGeom>
              <a:noFill/>
              <a:ln w="9525">
                <a:solidFill>
                  <a:schemeClr val="tx1"/>
                </a:solidFill>
                <a:round/>
                <a:headEnd/>
                <a:tailEnd type="stealth" w="lg" len="lg"/>
              </a:ln>
            </p:spPr>
            <p:txBody>
              <a:bodyPr/>
              <a:lstStyle/>
              <a:p>
                <a:endParaRPr lang="en-US"/>
              </a:p>
            </p:txBody>
          </p:sp>
          <p:sp>
            <p:nvSpPr>
              <p:cNvPr id="362515" name="Line 27"/>
              <p:cNvSpPr>
                <a:spLocks noChangeShapeType="1"/>
              </p:cNvSpPr>
              <p:nvPr/>
            </p:nvSpPr>
            <p:spPr bwMode="auto">
              <a:xfrm>
                <a:off x="2014" y="3532"/>
                <a:ext cx="2433" cy="0"/>
              </a:xfrm>
              <a:prstGeom prst="line">
                <a:avLst/>
              </a:prstGeom>
              <a:noFill/>
              <a:ln w="9525">
                <a:solidFill>
                  <a:schemeClr val="tx1"/>
                </a:solidFill>
                <a:round/>
                <a:headEnd/>
                <a:tailEnd type="stealth" w="lg" len="lg"/>
              </a:ln>
            </p:spPr>
            <p:txBody>
              <a:bodyPr/>
              <a:lstStyle/>
              <a:p>
                <a:endParaRPr lang="en-US"/>
              </a:p>
            </p:txBody>
          </p:sp>
          <p:sp>
            <p:nvSpPr>
              <p:cNvPr id="362516" name="Line 28"/>
              <p:cNvSpPr>
                <a:spLocks noChangeShapeType="1"/>
              </p:cNvSpPr>
              <p:nvPr/>
            </p:nvSpPr>
            <p:spPr bwMode="auto">
              <a:xfrm>
                <a:off x="1999" y="3929"/>
                <a:ext cx="2448" cy="0"/>
              </a:xfrm>
              <a:prstGeom prst="line">
                <a:avLst/>
              </a:prstGeom>
              <a:noFill/>
              <a:ln w="38100" cmpd="dbl">
                <a:solidFill>
                  <a:schemeClr val="tx1"/>
                </a:solidFill>
                <a:round/>
                <a:headEnd type="stealth" w="lg" len="lg"/>
                <a:tailEnd type="stealth" w="lg" len="lg"/>
              </a:ln>
            </p:spPr>
            <p:txBody>
              <a:bodyPr/>
              <a:lstStyle/>
              <a:p>
                <a:endParaRPr lang="en-US"/>
              </a:p>
            </p:txBody>
          </p:sp>
          <p:sp>
            <p:nvSpPr>
              <p:cNvPr id="362517" name="Text Box 29"/>
              <p:cNvSpPr txBox="1">
                <a:spLocks noChangeArrowheads="1"/>
              </p:cNvSpPr>
              <p:nvPr/>
            </p:nvSpPr>
            <p:spPr bwMode="auto">
              <a:xfrm>
                <a:off x="2605" y="2123"/>
                <a:ext cx="1218"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cs typeface="Arial" charset="0"/>
                  </a:rPr>
                  <a:t>INVITE</a:t>
                </a:r>
              </a:p>
            </p:txBody>
          </p:sp>
          <p:sp>
            <p:nvSpPr>
              <p:cNvPr id="362518" name="Text Box 30"/>
              <p:cNvSpPr txBox="1">
                <a:spLocks noChangeArrowheads="1"/>
              </p:cNvSpPr>
              <p:nvPr/>
            </p:nvSpPr>
            <p:spPr bwMode="auto">
              <a:xfrm>
                <a:off x="2853" y="2912"/>
                <a:ext cx="722"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cs typeface="Arial" charset="0"/>
                  </a:rPr>
                  <a:t>200 OK</a:t>
                </a:r>
              </a:p>
            </p:txBody>
          </p:sp>
          <p:sp>
            <p:nvSpPr>
              <p:cNvPr id="362519" name="Text Box 31"/>
              <p:cNvSpPr txBox="1">
                <a:spLocks noChangeArrowheads="1"/>
              </p:cNvSpPr>
              <p:nvPr/>
            </p:nvSpPr>
            <p:spPr bwMode="auto">
              <a:xfrm>
                <a:off x="2621" y="3336"/>
                <a:ext cx="1218"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cs typeface="Arial" charset="0"/>
                  </a:rPr>
                  <a:t>ACK</a:t>
                </a:r>
              </a:p>
            </p:txBody>
          </p:sp>
          <p:sp>
            <p:nvSpPr>
              <p:cNvPr id="362520" name="Text Box 32"/>
              <p:cNvSpPr txBox="1">
                <a:spLocks noChangeArrowheads="1"/>
              </p:cNvSpPr>
              <p:nvPr/>
            </p:nvSpPr>
            <p:spPr bwMode="auto">
              <a:xfrm>
                <a:off x="2621" y="3738"/>
                <a:ext cx="1218"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cs typeface="Arial" charset="0"/>
                  </a:rPr>
                  <a:t>RTP media packets</a:t>
                </a:r>
              </a:p>
            </p:txBody>
          </p:sp>
          <p:sp>
            <p:nvSpPr>
              <p:cNvPr id="362521" name="Line 33"/>
              <p:cNvSpPr>
                <a:spLocks noChangeShapeType="1"/>
              </p:cNvSpPr>
              <p:nvPr/>
            </p:nvSpPr>
            <p:spPr bwMode="auto">
              <a:xfrm flipH="1">
                <a:off x="2014" y="2729"/>
                <a:ext cx="2433" cy="0"/>
              </a:xfrm>
              <a:prstGeom prst="line">
                <a:avLst/>
              </a:prstGeom>
              <a:noFill/>
              <a:ln w="9525">
                <a:solidFill>
                  <a:schemeClr val="tx1"/>
                </a:solidFill>
                <a:round/>
                <a:headEnd/>
                <a:tailEnd type="stealth" w="lg" len="lg"/>
              </a:ln>
            </p:spPr>
            <p:txBody>
              <a:bodyPr/>
              <a:lstStyle/>
              <a:p>
                <a:endParaRPr lang="en-US"/>
              </a:p>
            </p:txBody>
          </p:sp>
          <p:sp>
            <p:nvSpPr>
              <p:cNvPr id="362522" name="Text Box 34"/>
              <p:cNvSpPr txBox="1">
                <a:spLocks noChangeArrowheads="1"/>
              </p:cNvSpPr>
              <p:nvPr/>
            </p:nvSpPr>
            <p:spPr bwMode="auto">
              <a:xfrm>
                <a:off x="2014" y="2520"/>
                <a:ext cx="2433" cy="192"/>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cs typeface="Arial" charset="0"/>
                  </a:rPr>
                  <a:t>180 Ringing (or 183 Session Progress)</a:t>
                </a:r>
              </a:p>
            </p:txBody>
          </p:sp>
          <p:sp>
            <p:nvSpPr>
              <p:cNvPr id="362523" name="Text Box 35"/>
              <p:cNvSpPr txBox="1">
                <a:spLocks noChangeArrowheads="1"/>
              </p:cNvSpPr>
              <p:nvPr/>
            </p:nvSpPr>
            <p:spPr bwMode="auto">
              <a:xfrm>
                <a:off x="2159" y="2328"/>
                <a:ext cx="2135" cy="192"/>
              </a:xfrm>
              <a:prstGeom prst="rect">
                <a:avLst/>
              </a:prstGeom>
              <a:noFill/>
              <a:ln w="9525">
                <a:noFill/>
                <a:miter lim="800000"/>
                <a:headEnd/>
                <a:tailEnd/>
              </a:ln>
            </p:spPr>
            <p:txBody>
              <a:bodyPr>
                <a:spAutoFit/>
              </a:bodyPr>
              <a:lstStyle/>
              <a:p>
                <a:pPr algn="ctr">
                  <a:spcBef>
                    <a:spcPct val="50000"/>
                  </a:spcBef>
                </a:pPr>
                <a:r>
                  <a:rPr lang="en-US" sz="1400" i="1">
                    <a:latin typeface="Calibri" pitchFamily="34" charset="0"/>
                  </a:rPr>
                  <a:t>Caller IP/port for media and codec choices</a:t>
                </a:r>
              </a:p>
            </p:txBody>
          </p:sp>
          <p:sp>
            <p:nvSpPr>
              <p:cNvPr id="362524" name="Text Box 36"/>
              <p:cNvSpPr txBox="1">
                <a:spLocks noChangeArrowheads="1"/>
              </p:cNvSpPr>
              <p:nvPr/>
            </p:nvSpPr>
            <p:spPr bwMode="auto">
              <a:xfrm>
                <a:off x="2070" y="3144"/>
                <a:ext cx="2304" cy="192"/>
              </a:xfrm>
              <a:prstGeom prst="rect">
                <a:avLst/>
              </a:prstGeom>
              <a:noFill/>
              <a:ln w="9525">
                <a:noFill/>
                <a:miter lim="800000"/>
                <a:headEnd/>
                <a:tailEnd/>
              </a:ln>
            </p:spPr>
            <p:txBody>
              <a:bodyPr>
                <a:spAutoFit/>
              </a:bodyPr>
              <a:lstStyle/>
              <a:p>
                <a:pPr algn="ctr">
                  <a:spcBef>
                    <a:spcPct val="50000"/>
                  </a:spcBef>
                </a:pPr>
                <a:r>
                  <a:rPr lang="en-US" sz="1400" i="1">
                    <a:latin typeface="Calibri" pitchFamily="34" charset="0"/>
                  </a:rPr>
                  <a:t>Called IP/port for media and selected codec</a:t>
                </a:r>
              </a:p>
            </p:txBody>
          </p:sp>
          <p:sp>
            <p:nvSpPr>
              <p:cNvPr id="362525" name="Line 37"/>
              <p:cNvSpPr>
                <a:spLocks noChangeShapeType="1"/>
              </p:cNvSpPr>
              <p:nvPr/>
            </p:nvSpPr>
            <p:spPr bwMode="auto">
              <a:xfrm>
                <a:off x="2736" y="1800"/>
                <a:ext cx="0" cy="384"/>
              </a:xfrm>
              <a:prstGeom prst="line">
                <a:avLst/>
              </a:prstGeom>
              <a:noFill/>
              <a:ln w="9525">
                <a:solidFill>
                  <a:schemeClr val="tx1"/>
                </a:solidFill>
                <a:prstDash val="dash"/>
                <a:round/>
                <a:headEnd/>
                <a:tailEnd type="triangle" w="med" len="med"/>
              </a:ln>
            </p:spPr>
            <p:txBody>
              <a:bodyPr/>
              <a:lstStyle/>
              <a:p>
                <a:endParaRPr lang="en-US"/>
              </a:p>
            </p:txBody>
          </p:sp>
        </p:grpSp>
      </p:grpSp>
      <p:sp>
        <p:nvSpPr>
          <p:cNvPr id="847910" name="Text Box 38"/>
          <p:cNvSpPr txBox="1">
            <a:spLocks noChangeArrowheads="1"/>
          </p:cNvSpPr>
          <p:nvPr/>
        </p:nvSpPr>
        <p:spPr bwMode="auto">
          <a:xfrm>
            <a:off x="500063" y="5026025"/>
            <a:ext cx="3614737" cy="1366838"/>
          </a:xfrm>
          <a:prstGeom prst="rect">
            <a:avLst/>
          </a:prstGeom>
          <a:noFill/>
          <a:ln w="9525">
            <a:noFill/>
            <a:miter lim="800000"/>
            <a:headEnd/>
            <a:tailEnd/>
          </a:ln>
        </p:spPr>
        <p:txBody>
          <a:bodyPr>
            <a:spAutoFit/>
          </a:bodyPr>
          <a:lstStyle/>
          <a:p>
            <a:pPr eaLnBrk="0" hangingPunct="0">
              <a:lnSpc>
                <a:spcPct val="80000"/>
              </a:lnSpc>
              <a:spcBef>
                <a:spcPct val="50000"/>
              </a:spcBef>
            </a:pPr>
            <a:r>
              <a:rPr lang="en-US" sz="1400" b="1" dirty="0">
                <a:latin typeface="Calibri" pitchFamily="34" charset="0"/>
              </a:rPr>
              <a:t>Legend</a:t>
            </a:r>
          </a:p>
          <a:p>
            <a:pPr eaLnBrk="0" hangingPunct="0">
              <a:lnSpc>
                <a:spcPct val="80000"/>
              </a:lnSpc>
              <a:spcBef>
                <a:spcPct val="50000"/>
              </a:spcBef>
            </a:pPr>
            <a:r>
              <a:rPr lang="en-US" sz="1400" dirty="0">
                <a:latin typeface="Calibri" pitchFamily="34" charset="0"/>
              </a:rPr>
              <a:t>DNS: (Internet) Domain Name System</a:t>
            </a:r>
          </a:p>
          <a:p>
            <a:pPr eaLnBrk="0" hangingPunct="0">
              <a:lnSpc>
                <a:spcPct val="80000"/>
              </a:lnSpc>
              <a:spcBef>
                <a:spcPct val="50000"/>
              </a:spcBef>
            </a:pPr>
            <a:r>
              <a:rPr lang="en-US" sz="1400" dirty="0">
                <a:latin typeface="Calibri" pitchFamily="34" charset="0"/>
              </a:rPr>
              <a:t>PBX: Private Branch Exchange</a:t>
            </a:r>
          </a:p>
          <a:p>
            <a:pPr eaLnBrk="0" hangingPunct="0">
              <a:lnSpc>
                <a:spcPct val="80000"/>
              </a:lnSpc>
              <a:spcBef>
                <a:spcPct val="50000"/>
              </a:spcBef>
            </a:pPr>
            <a:r>
              <a:rPr lang="en-US" sz="1400" dirty="0">
                <a:latin typeface="Calibri" pitchFamily="34" charset="0"/>
              </a:rPr>
              <a:t>URI: Uniform Resource Identifier</a:t>
            </a:r>
          </a:p>
          <a:p>
            <a:pPr eaLnBrk="0" hangingPunct="0">
              <a:lnSpc>
                <a:spcPct val="80000"/>
              </a:lnSpc>
              <a:spcBef>
                <a:spcPct val="50000"/>
              </a:spcBef>
            </a:pPr>
            <a:r>
              <a:rPr lang="en-US" sz="1400" dirty="0">
                <a:latin typeface="Calibri" pitchFamily="34" charset="0"/>
              </a:rPr>
              <a:t>SIP messages: INVITE, 180, 200 OK, ACK </a:t>
            </a:r>
          </a:p>
        </p:txBody>
      </p:sp>
      <p:sp>
        <p:nvSpPr>
          <p:cNvPr id="362507" name="Rectangle 39"/>
          <p:cNvSpPr>
            <a:spLocks noGrp="1" noChangeArrowheads="1"/>
          </p:cNvSpPr>
          <p:nvPr>
            <p:ph type="title"/>
          </p:nvPr>
        </p:nvSpPr>
        <p:spPr>
          <a:xfrm>
            <a:off x="457200" y="0"/>
            <a:ext cx="8229600" cy="654050"/>
          </a:xfrm>
        </p:spPr>
        <p:txBody>
          <a:bodyPr/>
          <a:lstStyle/>
          <a:p>
            <a:pPr eaLnBrk="1" hangingPunct="1"/>
            <a:r>
              <a:rPr lang="en-US" sz="3200" smtClean="0">
                <a:solidFill>
                  <a:srgbClr val="000000"/>
                </a:solidFill>
                <a:ea typeface="ＭＳ Ｐゴシック"/>
                <a:cs typeface="ＭＳ Ｐゴシック"/>
              </a:rPr>
              <a:t>SIP Session Setup Options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7889"/>
                                        </p:tgtEl>
                                        <p:attrNameLst>
                                          <p:attrName>style.visibility</p:attrName>
                                        </p:attrNameLst>
                                      </p:cBhvr>
                                      <p:to>
                                        <p:strVal val="visible"/>
                                      </p:to>
                                    </p:set>
                                    <p:anim calcmode="lin" valueType="num">
                                      <p:cBhvr additive="base">
                                        <p:cTn id="7" dur="500" fill="hold"/>
                                        <p:tgtEl>
                                          <p:spTgt spid="847889"/>
                                        </p:tgtEl>
                                        <p:attrNameLst>
                                          <p:attrName>ppt_x</p:attrName>
                                        </p:attrNameLst>
                                      </p:cBhvr>
                                      <p:tavLst>
                                        <p:tav tm="0">
                                          <p:val>
                                            <p:strVal val="#ppt_x"/>
                                          </p:val>
                                        </p:tav>
                                        <p:tav tm="100000">
                                          <p:val>
                                            <p:strVal val="#ppt_x"/>
                                          </p:val>
                                        </p:tav>
                                      </p:tavLst>
                                    </p:anim>
                                    <p:anim calcmode="lin" valueType="num">
                                      <p:cBhvr additive="base">
                                        <p:cTn id="8" dur="500" fill="hold"/>
                                        <p:tgtEl>
                                          <p:spTgt spid="8478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47890"/>
                                        </p:tgtEl>
                                        <p:attrNameLst>
                                          <p:attrName>style.visibility</p:attrName>
                                        </p:attrNameLst>
                                      </p:cBhvr>
                                      <p:to>
                                        <p:strVal val="visible"/>
                                      </p:to>
                                    </p:set>
                                    <p:anim calcmode="lin" valueType="num">
                                      <p:cBhvr additive="base">
                                        <p:cTn id="42" dur="500" fill="hold"/>
                                        <p:tgtEl>
                                          <p:spTgt spid="847890"/>
                                        </p:tgtEl>
                                        <p:attrNameLst>
                                          <p:attrName>ppt_x</p:attrName>
                                        </p:attrNameLst>
                                      </p:cBhvr>
                                      <p:tavLst>
                                        <p:tav tm="0">
                                          <p:val>
                                            <p:strVal val="#ppt_x"/>
                                          </p:val>
                                        </p:tav>
                                        <p:tav tm="100000">
                                          <p:val>
                                            <p:strVal val="#ppt_x"/>
                                          </p:val>
                                        </p:tav>
                                      </p:tavLst>
                                    </p:anim>
                                    <p:anim calcmode="lin" valueType="num">
                                      <p:cBhvr additive="base">
                                        <p:cTn id="43" dur="500" fill="hold"/>
                                        <p:tgtEl>
                                          <p:spTgt spid="84789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7910"/>
                                        </p:tgtEl>
                                        <p:attrNameLst>
                                          <p:attrName>style.visibility</p:attrName>
                                        </p:attrNameLst>
                                      </p:cBhvr>
                                      <p:to>
                                        <p:strVal val="visible"/>
                                      </p:to>
                                    </p:set>
                                    <p:anim calcmode="lin" valueType="num">
                                      <p:cBhvr additive="base">
                                        <p:cTn id="54" dur="500" fill="hold"/>
                                        <p:tgtEl>
                                          <p:spTgt spid="847910"/>
                                        </p:tgtEl>
                                        <p:attrNameLst>
                                          <p:attrName>ppt_x</p:attrName>
                                        </p:attrNameLst>
                                      </p:cBhvr>
                                      <p:tavLst>
                                        <p:tav tm="0">
                                          <p:val>
                                            <p:strVal val="#ppt_x"/>
                                          </p:val>
                                        </p:tav>
                                        <p:tav tm="100000">
                                          <p:val>
                                            <p:strVal val="#ppt_x"/>
                                          </p:val>
                                        </p:tav>
                                      </p:tavLst>
                                    </p:anim>
                                    <p:anim calcmode="lin" valueType="num">
                                      <p:cBhvr additive="base">
                                        <p:cTn id="55" dur="500" fill="hold"/>
                                        <p:tgtEl>
                                          <p:spTgt spid="847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89" grpId="0"/>
      <p:bldP spid="847890" grpId="0" animBg="1"/>
      <p:bldP spid="847910" grpId="0"/>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p:txBody>
          <a:bodyPr/>
          <a:lstStyle/>
          <a:p>
            <a:pPr>
              <a:defRPr/>
            </a:pPr>
            <a:fld id="{8CD6FBF3-6E3B-4925-81BE-34ADB633469C}" type="slidenum">
              <a:rPr lang="en-US">
                <a:latin typeface="Arial" charset="0"/>
                <a:ea typeface="Arial" charset="0"/>
                <a:cs typeface="Arial" charset="0"/>
              </a:rPr>
              <a:pPr>
                <a:defRPr/>
              </a:pPr>
              <a:t>98</a:t>
            </a:fld>
            <a:endParaRPr lang="en-US">
              <a:latin typeface="Arial" charset="0"/>
              <a:ea typeface="Arial" charset="0"/>
              <a:cs typeface="Arial" charset="0"/>
            </a:endParaRPr>
          </a:p>
        </p:txBody>
      </p:sp>
      <p:sp>
        <p:nvSpPr>
          <p:cNvPr id="19459" name="Rectangle 2"/>
          <p:cNvSpPr>
            <a:spLocks noGrp="1" noChangeArrowheads="1"/>
          </p:cNvSpPr>
          <p:nvPr>
            <p:ph type="title"/>
          </p:nvPr>
        </p:nvSpPr>
        <p:spPr>
          <a:xfrm>
            <a:off x="457200" y="152400"/>
            <a:ext cx="8229600" cy="504825"/>
          </a:xfrm>
        </p:spPr>
        <p:txBody>
          <a:bodyPr rtlCol="0">
            <a:normAutofit fontScale="90000"/>
          </a:bodyPr>
          <a:lstStyle/>
          <a:p>
            <a:pPr eaLnBrk="1" fontAlgn="auto" hangingPunct="1">
              <a:spcAft>
                <a:spcPts val="0"/>
              </a:spcAft>
              <a:defRPr/>
            </a:pPr>
            <a:r>
              <a:rPr lang="en-US" sz="3200" dirty="0">
                <a:solidFill>
                  <a:srgbClr val="000000"/>
                </a:solidFill>
                <a:ea typeface="+mj-ea"/>
                <a:cs typeface="+mj-cs"/>
              </a:rPr>
              <a:t>P2P SIP System</a:t>
            </a:r>
          </a:p>
        </p:txBody>
      </p:sp>
      <p:sp>
        <p:nvSpPr>
          <p:cNvPr id="366595" name="Text Box 3"/>
          <p:cNvSpPr txBox="1">
            <a:spLocks noChangeArrowheads="1"/>
          </p:cNvSpPr>
          <p:nvPr/>
        </p:nvSpPr>
        <p:spPr bwMode="auto">
          <a:xfrm>
            <a:off x="381000" y="4476750"/>
            <a:ext cx="3517900" cy="1731963"/>
          </a:xfrm>
          <a:prstGeom prst="rect">
            <a:avLst/>
          </a:prstGeom>
          <a:noFill/>
          <a:ln w="9525">
            <a:noFill/>
            <a:miter lim="800000"/>
            <a:headEnd/>
            <a:tailEnd/>
          </a:ln>
        </p:spPr>
        <p:txBody>
          <a:bodyPr>
            <a:spAutoFit/>
          </a:bodyPr>
          <a:lstStyle/>
          <a:p>
            <a:pPr>
              <a:lnSpc>
                <a:spcPct val="70000"/>
              </a:lnSpc>
              <a:spcBef>
                <a:spcPct val="50000"/>
              </a:spcBef>
            </a:pPr>
            <a:r>
              <a:rPr lang="en-US" sz="1600" b="1">
                <a:latin typeface="Calibri" pitchFamily="34" charset="0"/>
              </a:rPr>
              <a:t>Legend</a:t>
            </a:r>
          </a:p>
          <a:p>
            <a:pPr>
              <a:lnSpc>
                <a:spcPct val="70000"/>
              </a:lnSpc>
              <a:spcBef>
                <a:spcPct val="50000"/>
              </a:spcBef>
            </a:pPr>
            <a:r>
              <a:rPr lang="en-US" sz="1600">
                <a:latin typeface="Calibri" pitchFamily="34" charset="0"/>
              </a:rPr>
              <a:t>CN: Client node</a:t>
            </a:r>
          </a:p>
          <a:p>
            <a:pPr>
              <a:lnSpc>
                <a:spcPct val="70000"/>
              </a:lnSpc>
              <a:spcBef>
                <a:spcPct val="50000"/>
              </a:spcBef>
            </a:pPr>
            <a:r>
              <a:rPr lang="en-US" sz="1600">
                <a:latin typeface="Calibri" pitchFamily="34" charset="0"/>
              </a:rPr>
              <a:t>PN: Peer (various functions)</a:t>
            </a:r>
          </a:p>
          <a:p>
            <a:pPr>
              <a:lnSpc>
                <a:spcPct val="70000"/>
              </a:lnSpc>
              <a:spcBef>
                <a:spcPct val="50000"/>
              </a:spcBef>
            </a:pPr>
            <a:r>
              <a:rPr lang="en-US" sz="1600">
                <a:latin typeface="Calibri" pitchFamily="34" charset="0"/>
              </a:rPr>
              <a:t>Proxy: SIP proxy server,</a:t>
            </a:r>
          </a:p>
          <a:p>
            <a:pPr>
              <a:lnSpc>
                <a:spcPct val="70000"/>
              </a:lnSpc>
              <a:spcBef>
                <a:spcPct val="50000"/>
              </a:spcBef>
            </a:pPr>
            <a:r>
              <a:rPr lang="en-US" sz="1600">
                <a:latin typeface="Calibri" pitchFamily="34" charset="0"/>
              </a:rPr>
              <a:t>           is another PN</a:t>
            </a:r>
          </a:p>
          <a:p>
            <a:pPr>
              <a:lnSpc>
                <a:spcPct val="70000"/>
              </a:lnSpc>
              <a:spcBef>
                <a:spcPct val="50000"/>
              </a:spcBef>
            </a:pPr>
            <a:endParaRPr lang="en-US" sz="1600">
              <a:latin typeface="Calibri" pitchFamily="34" charset="0"/>
            </a:endParaRPr>
          </a:p>
        </p:txBody>
      </p:sp>
      <p:sp>
        <p:nvSpPr>
          <p:cNvPr id="366596" name="Text Box 4"/>
          <p:cNvSpPr txBox="1">
            <a:spLocks noChangeArrowheads="1"/>
          </p:cNvSpPr>
          <p:nvPr/>
        </p:nvSpPr>
        <p:spPr bwMode="auto">
          <a:xfrm>
            <a:off x="762000" y="6221413"/>
            <a:ext cx="7219950" cy="304800"/>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“Concepts and Terminology for Peer to Peer SIP”, I-D: draft-ietf-p2psip-concepts</a:t>
            </a:r>
            <a:endParaRPr lang="en-US" sz="900">
              <a:latin typeface="Calibri" pitchFamily="34" charset="0"/>
            </a:endParaRPr>
          </a:p>
        </p:txBody>
      </p:sp>
      <p:sp>
        <p:nvSpPr>
          <p:cNvPr id="366597" name="Oval 5"/>
          <p:cNvSpPr>
            <a:spLocks noChangeArrowheads="1"/>
          </p:cNvSpPr>
          <p:nvPr/>
        </p:nvSpPr>
        <p:spPr bwMode="auto">
          <a:xfrm>
            <a:off x="3060700" y="2101850"/>
            <a:ext cx="2844800" cy="2717800"/>
          </a:xfrm>
          <a:prstGeom prst="ellipse">
            <a:avLst/>
          </a:prstGeom>
          <a:solidFill>
            <a:schemeClr val="bg1"/>
          </a:solidFill>
          <a:ln w="9525">
            <a:solidFill>
              <a:schemeClr val="tx1"/>
            </a:solidFill>
            <a:round/>
            <a:headEnd/>
            <a:tailEnd/>
          </a:ln>
        </p:spPr>
        <p:txBody>
          <a:bodyPr wrap="none" anchor="ctr"/>
          <a:lstStyle/>
          <a:p>
            <a:endParaRPr lang="en-US" sz="1800">
              <a:latin typeface="Calibri" pitchFamily="34" charset="0"/>
            </a:endParaRPr>
          </a:p>
        </p:txBody>
      </p:sp>
      <p:grpSp>
        <p:nvGrpSpPr>
          <p:cNvPr id="366598" name="Group 6"/>
          <p:cNvGrpSpPr>
            <a:grpSpLocks/>
          </p:cNvGrpSpPr>
          <p:nvPr/>
        </p:nvGrpSpPr>
        <p:grpSpPr bwMode="auto">
          <a:xfrm>
            <a:off x="2717800" y="3181350"/>
            <a:ext cx="723900" cy="406400"/>
            <a:chOff x="744" y="2656"/>
            <a:chExt cx="456" cy="256"/>
          </a:xfrm>
        </p:grpSpPr>
        <p:sp>
          <p:nvSpPr>
            <p:cNvPr id="366673" name="AutoShape 7"/>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74" name="Text Box 8"/>
            <p:cNvSpPr txBox="1">
              <a:spLocks noChangeArrowheads="1"/>
            </p:cNvSpPr>
            <p:nvPr/>
          </p:nvSpPr>
          <p:spPr bwMode="auto">
            <a:xfrm>
              <a:off x="744" y="2668"/>
              <a:ext cx="456"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PN</a:t>
              </a:r>
            </a:p>
          </p:txBody>
        </p:sp>
      </p:grpSp>
      <p:grpSp>
        <p:nvGrpSpPr>
          <p:cNvPr id="366599" name="Group 9"/>
          <p:cNvGrpSpPr>
            <a:grpSpLocks/>
          </p:cNvGrpSpPr>
          <p:nvPr/>
        </p:nvGrpSpPr>
        <p:grpSpPr bwMode="auto">
          <a:xfrm>
            <a:off x="4114800" y="1949450"/>
            <a:ext cx="723900" cy="406400"/>
            <a:chOff x="744" y="2656"/>
            <a:chExt cx="456" cy="256"/>
          </a:xfrm>
        </p:grpSpPr>
        <p:sp>
          <p:nvSpPr>
            <p:cNvPr id="366671" name="AutoShape 10"/>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72" name="Text Box 11"/>
            <p:cNvSpPr txBox="1">
              <a:spLocks noChangeArrowheads="1"/>
            </p:cNvSpPr>
            <p:nvPr/>
          </p:nvSpPr>
          <p:spPr bwMode="auto">
            <a:xfrm>
              <a:off x="744" y="2668"/>
              <a:ext cx="456"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PN</a:t>
              </a:r>
            </a:p>
          </p:txBody>
        </p:sp>
      </p:grpSp>
      <p:grpSp>
        <p:nvGrpSpPr>
          <p:cNvPr id="366600" name="Group 12"/>
          <p:cNvGrpSpPr>
            <a:grpSpLocks/>
          </p:cNvGrpSpPr>
          <p:nvPr/>
        </p:nvGrpSpPr>
        <p:grpSpPr bwMode="auto">
          <a:xfrm>
            <a:off x="4114800" y="4552950"/>
            <a:ext cx="723900" cy="406400"/>
            <a:chOff x="744" y="2656"/>
            <a:chExt cx="456" cy="256"/>
          </a:xfrm>
        </p:grpSpPr>
        <p:sp>
          <p:nvSpPr>
            <p:cNvPr id="366669" name="AutoShape 13"/>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70" name="Text Box 14"/>
            <p:cNvSpPr txBox="1">
              <a:spLocks noChangeArrowheads="1"/>
            </p:cNvSpPr>
            <p:nvPr/>
          </p:nvSpPr>
          <p:spPr bwMode="auto">
            <a:xfrm>
              <a:off x="744" y="2668"/>
              <a:ext cx="456"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PN</a:t>
              </a:r>
            </a:p>
          </p:txBody>
        </p:sp>
      </p:grpSp>
      <p:grpSp>
        <p:nvGrpSpPr>
          <p:cNvPr id="366601" name="Group 15"/>
          <p:cNvGrpSpPr>
            <a:grpSpLocks/>
          </p:cNvGrpSpPr>
          <p:nvPr/>
        </p:nvGrpSpPr>
        <p:grpSpPr bwMode="auto">
          <a:xfrm>
            <a:off x="3441700" y="5416550"/>
            <a:ext cx="533400" cy="355600"/>
            <a:chOff x="744" y="2656"/>
            <a:chExt cx="456" cy="256"/>
          </a:xfrm>
        </p:grpSpPr>
        <p:sp>
          <p:nvSpPr>
            <p:cNvPr id="366667" name="AutoShape 16"/>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68" name="Text Box 17"/>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grpSp>
        <p:nvGrpSpPr>
          <p:cNvPr id="366602" name="Group 18"/>
          <p:cNvGrpSpPr>
            <a:grpSpLocks/>
          </p:cNvGrpSpPr>
          <p:nvPr/>
        </p:nvGrpSpPr>
        <p:grpSpPr bwMode="auto">
          <a:xfrm>
            <a:off x="4203700" y="5416550"/>
            <a:ext cx="533400" cy="355600"/>
            <a:chOff x="744" y="2656"/>
            <a:chExt cx="456" cy="256"/>
          </a:xfrm>
        </p:grpSpPr>
        <p:sp>
          <p:nvSpPr>
            <p:cNvPr id="366665" name="AutoShape 19"/>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66" name="Text Box 20"/>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grpSp>
        <p:nvGrpSpPr>
          <p:cNvPr id="366603" name="Group 21"/>
          <p:cNvGrpSpPr>
            <a:grpSpLocks/>
          </p:cNvGrpSpPr>
          <p:nvPr/>
        </p:nvGrpSpPr>
        <p:grpSpPr bwMode="auto">
          <a:xfrm>
            <a:off x="4965700" y="5416550"/>
            <a:ext cx="533400" cy="355600"/>
            <a:chOff x="744" y="2656"/>
            <a:chExt cx="456" cy="256"/>
          </a:xfrm>
        </p:grpSpPr>
        <p:sp>
          <p:nvSpPr>
            <p:cNvPr id="366663" name="AutoShape 22"/>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64" name="Text Box 23"/>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grpSp>
        <p:nvGrpSpPr>
          <p:cNvPr id="366604" name="Group 24"/>
          <p:cNvGrpSpPr>
            <a:grpSpLocks/>
          </p:cNvGrpSpPr>
          <p:nvPr/>
        </p:nvGrpSpPr>
        <p:grpSpPr bwMode="auto">
          <a:xfrm>
            <a:off x="3441700" y="1085850"/>
            <a:ext cx="533400" cy="355600"/>
            <a:chOff x="744" y="2656"/>
            <a:chExt cx="456" cy="256"/>
          </a:xfrm>
        </p:grpSpPr>
        <p:sp>
          <p:nvSpPr>
            <p:cNvPr id="366661" name="AutoShape 25"/>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62" name="Text Box 26"/>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grpSp>
        <p:nvGrpSpPr>
          <p:cNvPr id="366605" name="Group 27"/>
          <p:cNvGrpSpPr>
            <a:grpSpLocks/>
          </p:cNvGrpSpPr>
          <p:nvPr/>
        </p:nvGrpSpPr>
        <p:grpSpPr bwMode="auto">
          <a:xfrm>
            <a:off x="4203700" y="1085850"/>
            <a:ext cx="533400" cy="355600"/>
            <a:chOff x="744" y="2656"/>
            <a:chExt cx="456" cy="256"/>
          </a:xfrm>
        </p:grpSpPr>
        <p:sp>
          <p:nvSpPr>
            <p:cNvPr id="366659" name="AutoShape 28"/>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60" name="Text Box 29"/>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grpSp>
        <p:nvGrpSpPr>
          <p:cNvPr id="366606" name="Group 30"/>
          <p:cNvGrpSpPr>
            <a:grpSpLocks/>
          </p:cNvGrpSpPr>
          <p:nvPr/>
        </p:nvGrpSpPr>
        <p:grpSpPr bwMode="auto">
          <a:xfrm>
            <a:off x="4965700" y="1085850"/>
            <a:ext cx="533400" cy="355600"/>
            <a:chOff x="744" y="2656"/>
            <a:chExt cx="456" cy="256"/>
          </a:xfrm>
        </p:grpSpPr>
        <p:sp>
          <p:nvSpPr>
            <p:cNvPr id="366657" name="AutoShape 31"/>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58" name="Text Box 32"/>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sp>
        <p:nvSpPr>
          <p:cNvPr id="366607" name="Line 33"/>
          <p:cNvSpPr>
            <a:spLocks noChangeShapeType="1"/>
          </p:cNvSpPr>
          <p:nvPr/>
        </p:nvSpPr>
        <p:spPr bwMode="auto">
          <a:xfrm>
            <a:off x="3695700" y="1439863"/>
            <a:ext cx="508000" cy="509587"/>
          </a:xfrm>
          <a:prstGeom prst="line">
            <a:avLst/>
          </a:prstGeom>
          <a:noFill/>
          <a:ln w="9525">
            <a:solidFill>
              <a:schemeClr val="tx1"/>
            </a:solidFill>
            <a:round/>
            <a:headEnd/>
            <a:tailEnd/>
          </a:ln>
        </p:spPr>
        <p:txBody>
          <a:bodyPr/>
          <a:lstStyle/>
          <a:p>
            <a:endParaRPr lang="en-US"/>
          </a:p>
        </p:txBody>
      </p:sp>
      <p:sp>
        <p:nvSpPr>
          <p:cNvPr id="366608" name="Line 34"/>
          <p:cNvSpPr>
            <a:spLocks noChangeShapeType="1"/>
          </p:cNvSpPr>
          <p:nvPr/>
        </p:nvSpPr>
        <p:spPr bwMode="auto">
          <a:xfrm flipH="1">
            <a:off x="4737100" y="1441450"/>
            <a:ext cx="482600" cy="508000"/>
          </a:xfrm>
          <a:prstGeom prst="line">
            <a:avLst/>
          </a:prstGeom>
          <a:noFill/>
          <a:ln w="9525">
            <a:solidFill>
              <a:schemeClr val="tx1"/>
            </a:solidFill>
            <a:round/>
            <a:headEnd/>
            <a:tailEnd/>
          </a:ln>
        </p:spPr>
        <p:txBody>
          <a:bodyPr/>
          <a:lstStyle/>
          <a:p>
            <a:endParaRPr lang="en-US"/>
          </a:p>
        </p:txBody>
      </p:sp>
      <p:sp>
        <p:nvSpPr>
          <p:cNvPr id="366609" name="Line 35"/>
          <p:cNvSpPr>
            <a:spLocks noChangeShapeType="1"/>
          </p:cNvSpPr>
          <p:nvPr/>
        </p:nvSpPr>
        <p:spPr bwMode="auto">
          <a:xfrm>
            <a:off x="4457700" y="1439863"/>
            <a:ext cx="0" cy="509587"/>
          </a:xfrm>
          <a:prstGeom prst="line">
            <a:avLst/>
          </a:prstGeom>
          <a:noFill/>
          <a:ln w="9525">
            <a:solidFill>
              <a:schemeClr val="tx1"/>
            </a:solidFill>
            <a:round/>
            <a:headEnd/>
            <a:tailEnd/>
          </a:ln>
        </p:spPr>
        <p:txBody>
          <a:bodyPr/>
          <a:lstStyle/>
          <a:p>
            <a:endParaRPr lang="en-US"/>
          </a:p>
        </p:txBody>
      </p:sp>
      <p:sp>
        <p:nvSpPr>
          <p:cNvPr id="366610" name="Line 36"/>
          <p:cNvSpPr>
            <a:spLocks noChangeShapeType="1"/>
          </p:cNvSpPr>
          <p:nvPr/>
        </p:nvSpPr>
        <p:spPr bwMode="auto">
          <a:xfrm>
            <a:off x="4457700" y="4959350"/>
            <a:ext cx="0" cy="457200"/>
          </a:xfrm>
          <a:prstGeom prst="line">
            <a:avLst/>
          </a:prstGeom>
          <a:noFill/>
          <a:ln w="9525">
            <a:solidFill>
              <a:schemeClr val="tx1"/>
            </a:solidFill>
            <a:round/>
            <a:headEnd/>
            <a:tailEnd/>
          </a:ln>
        </p:spPr>
        <p:txBody>
          <a:bodyPr/>
          <a:lstStyle/>
          <a:p>
            <a:endParaRPr lang="en-US"/>
          </a:p>
        </p:txBody>
      </p:sp>
      <p:sp>
        <p:nvSpPr>
          <p:cNvPr id="366611" name="Line 37"/>
          <p:cNvSpPr>
            <a:spLocks noChangeShapeType="1"/>
          </p:cNvSpPr>
          <p:nvPr/>
        </p:nvSpPr>
        <p:spPr bwMode="auto">
          <a:xfrm flipV="1">
            <a:off x="3695700" y="4959350"/>
            <a:ext cx="508000" cy="457200"/>
          </a:xfrm>
          <a:prstGeom prst="line">
            <a:avLst/>
          </a:prstGeom>
          <a:noFill/>
          <a:ln w="9525">
            <a:solidFill>
              <a:schemeClr val="tx1"/>
            </a:solidFill>
            <a:round/>
            <a:headEnd/>
            <a:tailEnd/>
          </a:ln>
        </p:spPr>
        <p:txBody>
          <a:bodyPr/>
          <a:lstStyle/>
          <a:p>
            <a:endParaRPr lang="en-US"/>
          </a:p>
        </p:txBody>
      </p:sp>
      <p:sp>
        <p:nvSpPr>
          <p:cNvPr id="366612" name="Line 38"/>
          <p:cNvSpPr>
            <a:spLocks noChangeShapeType="1"/>
          </p:cNvSpPr>
          <p:nvPr/>
        </p:nvSpPr>
        <p:spPr bwMode="auto">
          <a:xfrm flipH="1" flipV="1">
            <a:off x="4737100" y="4959350"/>
            <a:ext cx="482600" cy="457200"/>
          </a:xfrm>
          <a:prstGeom prst="line">
            <a:avLst/>
          </a:prstGeom>
          <a:noFill/>
          <a:ln w="9525">
            <a:solidFill>
              <a:schemeClr val="tx1"/>
            </a:solidFill>
            <a:round/>
            <a:headEnd/>
            <a:tailEnd/>
          </a:ln>
        </p:spPr>
        <p:txBody>
          <a:bodyPr/>
          <a:lstStyle/>
          <a:p>
            <a:endParaRPr lang="en-US"/>
          </a:p>
        </p:txBody>
      </p:sp>
      <p:grpSp>
        <p:nvGrpSpPr>
          <p:cNvPr id="366613" name="Group 39"/>
          <p:cNvGrpSpPr>
            <a:grpSpLocks/>
          </p:cNvGrpSpPr>
          <p:nvPr/>
        </p:nvGrpSpPr>
        <p:grpSpPr bwMode="auto">
          <a:xfrm>
            <a:off x="1676400" y="3803650"/>
            <a:ext cx="533400" cy="355600"/>
            <a:chOff x="744" y="2656"/>
            <a:chExt cx="456" cy="256"/>
          </a:xfrm>
        </p:grpSpPr>
        <p:sp>
          <p:nvSpPr>
            <p:cNvPr id="366655" name="AutoShape 40"/>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56" name="Text Box 41"/>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grpSp>
        <p:nvGrpSpPr>
          <p:cNvPr id="366614" name="Group 42"/>
          <p:cNvGrpSpPr>
            <a:grpSpLocks/>
          </p:cNvGrpSpPr>
          <p:nvPr/>
        </p:nvGrpSpPr>
        <p:grpSpPr bwMode="auto">
          <a:xfrm>
            <a:off x="1676400" y="3206750"/>
            <a:ext cx="533400" cy="355600"/>
            <a:chOff x="744" y="2656"/>
            <a:chExt cx="456" cy="256"/>
          </a:xfrm>
        </p:grpSpPr>
        <p:sp>
          <p:nvSpPr>
            <p:cNvPr id="366653" name="AutoShape 43"/>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54" name="Text Box 44"/>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grpSp>
        <p:nvGrpSpPr>
          <p:cNvPr id="366615" name="Group 45"/>
          <p:cNvGrpSpPr>
            <a:grpSpLocks/>
          </p:cNvGrpSpPr>
          <p:nvPr/>
        </p:nvGrpSpPr>
        <p:grpSpPr bwMode="auto">
          <a:xfrm>
            <a:off x="1676400" y="2609850"/>
            <a:ext cx="533400" cy="355600"/>
            <a:chOff x="744" y="2656"/>
            <a:chExt cx="456" cy="256"/>
          </a:xfrm>
        </p:grpSpPr>
        <p:sp>
          <p:nvSpPr>
            <p:cNvPr id="366651" name="AutoShape 46"/>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52" name="Text Box 47"/>
            <p:cNvSpPr txBox="1">
              <a:spLocks noChangeArrowheads="1"/>
            </p:cNvSpPr>
            <p:nvPr/>
          </p:nvSpPr>
          <p:spPr bwMode="auto">
            <a:xfrm>
              <a:off x="744" y="2669"/>
              <a:ext cx="456" cy="242"/>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CN</a:t>
              </a:r>
            </a:p>
          </p:txBody>
        </p:sp>
      </p:grpSp>
      <p:sp>
        <p:nvSpPr>
          <p:cNvPr id="366616" name="Line 48"/>
          <p:cNvSpPr>
            <a:spLocks noChangeShapeType="1"/>
          </p:cNvSpPr>
          <p:nvPr/>
        </p:nvSpPr>
        <p:spPr bwMode="auto">
          <a:xfrm>
            <a:off x="2209800" y="3397250"/>
            <a:ext cx="508000" cy="0"/>
          </a:xfrm>
          <a:prstGeom prst="line">
            <a:avLst/>
          </a:prstGeom>
          <a:noFill/>
          <a:ln w="9525">
            <a:solidFill>
              <a:schemeClr val="tx1"/>
            </a:solidFill>
            <a:round/>
            <a:headEnd/>
            <a:tailEnd/>
          </a:ln>
        </p:spPr>
        <p:txBody>
          <a:bodyPr/>
          <a:lstStyle/>
          <a:p>
            <a:endParaRPr lang="en-US"/>
          </a:p>
        </p:txBody>
      </p:sp>
      <p:sp>
        <p:nvSpPr>
          <p:cNvPr id="366617" name="Line 49"/>
          <p:cNvSpPr>
            <a:spLocks noChangeShapeType="1"/>
          </p:cNvSpPr>
          <p:nvPr/>
        </p:nvSpPr>
        <p:spPr bwMode="auto">
          <a:xfrm>
            <a:off x="2209800" y="2787650"/>
            <a:ext cx="508000" cy="436563"/>
          </a:xfrm>
          <a:prstGeom prst="line">
            <a:avLst/>
          </a:prstGeom>
          <a:noFill/>
          <a:ln w="9525">
            <a:solidFill>
              <a:schemeClr val="tx1"/>
            </a:solidFill>
            <a:round/>
            <a:headEnd/>
            <a:tailEnd/>
          </a:ln>
        </p:spPr>
        <p:txBody>
          <a:bodyPr/>
          <a:lstStyle/>
          <a:p>
            <a:endParaRPr lang="en-US"/>
          </a:p>
        </p:txBody>
      </p:sp>
      <p:sp>
        <p:nvSpPr>
          <p:cNvPr id="366618" name="Line 50"/>
          <p:cNvSpPr>
            <a:spLocks noChangeShapeType="1"/>
          </p:cNvSpPr>
          <p:nvPr/>
        </p:nvSpPr>
        <p:spPr bwMode="auto">
          <a:xfrm flipV="1">
            <a:off x="2209800" y="3562350"/>
            <a:ext cx="508000" cy="431800"/>
          </a:xfrm>
          <a:prstGeom prst="line">
            <a:avLst/>
          </a:prstGeom>
          <a:noFill/>
          <a:ln w="9525">
            <a:solidFill>
              <a:schemeClr val="tx1"/>
            </a:solidFill>
            <a:round/>
            <a:headEnd/>
            <a:tailEnd/>
          </a:ln>
        </p:spPr>
        <p:txBody>
          <a:bodyPr/>
          <a:lstStyle/>
          <a:p>
            <a:endParaRPr lang="en-US"/>
          </a:p>
        </p:txBody>
      </p:sp>
      <p:grpSp>
        <p:nvGrpSpPr>
          <p:cNvPr id="366619" name="Group 51"/>
          <p:cNvGrpSpPr>
            <a:grpSpLocks/>
          </p:cNvGrpSpPr>
          <p:nvPr/>
        </p:nvGrpSpPr>
        <p:grpSpPr bwMode="auto">
          <a:xfrm>
            <a:off x="5391150" y="3206750"/>
            <a:ext cx="1009650" cy="406400"/>
            <a:chOff x="744" y="2656"/>
            <a:chExt cx="456" cy="256"/>
          </a:xfrm>
        </p:grpSpPr>
        <p:sp>
          <p:nvSpPr>
            <p:cNvPr id="366649" name="AutoShape 52"/>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50" name="Text Box 53"/>
            <p:cNvSpPr txBox="1">
              <a:spLocks noChangeArrowheads="1"/>
            </p:cNvSpPr>
            <p:nvPr/>
          </p:nvSpPr>
          <p:spPr bwMode="auto">
            <a:xfrm>
              <a:off x="744" y="2668"/>
              <a:ext cx="456"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Proxy</a:t>
              </a:r>
            </a:p>
          </p:txBody>
        </p:sp>
      </p:grpSp>
      <p:grpSp>
        <p:nvGrpSpPr>
          <p:cNvPr id="366620" name="Group 54"/>
          <p:cNvGrpSpPr>
            <a:grpSpLocks/>
          </p:cNvGrpSpPr>
          <p:nvPr/>
        </p:nvGrpSpPr>
        <p:grpSpPr bwMode="auto">
          <a:xfrm>
            <a:off x="6819900" y="2989263"/>
            <a:ext cx="1562100" cy="839787"/>
            <a:chOff x="4240" y="1975"/>
            <a:chExt cx="984" cy="529"/>
          </a:xfrm>
        </p:grpSpPr>
        <p:sp>
          <p:nvSpPr>
            <p:cNvPr id="366647" name="Oval 55"/>
            <p:cNvSpPr>
              <a:spLocks noChangeArrowheads="1"/>
            </p:cNvSpPr>
            <p:nvPr/>
          </p:nvSpPr>
          <p:spPr bwMode="auto">
            <a:xfrm>
              <a:off x="4240" y="1975"/>
              <a:ext cx="984" cy="529"/>
            </a:xfrm>
            <a:prstGeom prst="ellipse">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48" name="Text Box 56"/>
            <p:cNvSpPr txBox="1">
              <a:spLocks noChangeArrowheads="1"/>
            </p:cNvSpPr>
            <p:nvPr/>
          </p:nvSpPr>
          <p:spPr bwMode="auto">
            <a:xfrm>
              <a:off x="4420" y="2038"/>
              <a:ext cx="624" cy="404"/>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DNS CS SIP</a:t>
              </a:r>
            </a:p>
          </p:txBody>
        </p:sp>
      </p:grpSp>
      <p:sp>
        <p:nvSpPr>
          <p:cNvPr id="366621" name="Line 57"/>
          <p:cNvSpPr>
            <a:spLocks noChangeShapeType="1"/>
          </p:cNvSpPr>
          <p:nvPr/>
        </p:nvSpPr>
        <p:spPr bwMode="auto">
          <a:xfrm>
            <a:off x="6400800" y="3408363"/>
            <a:ext cx="419100" cy="0"/>
          </a:xfrm>
          <a:prstGeom prst="line">
            <a:avLst/>
          </a:prstGeom>
          <a:noFill/>
          <a:ln w="9525">
            <a:solidFill>
              <a:schemeClr val="tx1"/>
            </a:solidFill>
            <a:round/>
            <a:headEnd/>
            <a:tailEnd/>
          </a:ln>
        </p:spPr>
        <p:txBody>
          <a:bodyPr/>
          <a:lstStyle/>
          <a:p>
            <a:endParaRPr lang="en-US"/>
          </a:p>
        </p:txBody>
      </p:sp>
      <p:sp>
        <p:nvSpPr>
          <p:cNvPr id="366622" name="Text Box 58"/>
          <p:cNvSpPr txBox="1">
            <a:spLocks noChangeArrowheads="1"/>
          </p:cNvSpPr>
          <p:nvPr/>
        </p:nvSpPr>
        <p:spPr bwMode="auto">
          <a:xfrm>
            <a:off x="3797300" y="2971800"/>
            <a:ext cx="1270000" cy="366713"/>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P2P SIP</a:t>
            </a:r>
          </a:p>
        </p:txBody>
      </p:sp>
      <p:grpSp>
        <p:nvGrpSpPr>
          <p:cNvPr id="16" name="Group 59"/>
          <p:cNvGrpSpPr>
            <a:grpSpLocks/>
          </p:cNvGrpSpPr>
          <p:nvPr/>
        </p:nvGrpSpPr>
        <p:grpSpPr bwMode="auto">
          <a:xfrm>
            <a:off x="1104900" y="1085850"/>
            <a:ext cx="1447800" cy="581025"/>
            <a:chOff x="4032" y="496"/>
            <a:chExt cx="1068" cy="366"/>
          </a:xfrm>
        </p:grpSpPr>
        <p:sp>
          <p:nvSpPr>
            <p:cNvPr id="366645" name="Rectangle 60"/>
            <p:cNvSpPr>
              <a:spLocks noChangeArrowheads="1"/>
            </p:cNvSpPr>
            <p:nvPr/>
          </p:nvSpPr>
          <p:spPr bwMode="auto">
            <a:xfrm>
              <a:off x="4032" y="496"/>
              <a:ext cx="1068" cy="366"/>
            </a:xfrm>
            <a:prstGeom prst="rect">
              <a:avLst/>
            </a:prstGeom>
            <a:solidFill>
              <a:srgbClr val="0000FF"/>
            </a:solidFill>
            <a:ln w="9525">
              <a:solidFill>
                <a:schemeClr val="tx1"/>
              </a:solidFill>
              <a:miter lim="800000"/>
              <a:headEnd/>
              <a:tailEnd/>
            </a:ln>
          </p:spPr>
          <p:txBody>
            <a:bodyPr wrap="none" anchor="ctr"/>
            <a:lstStyle/>
            <a:p>
              <a:endParaRPr lang="en-US" sz="1800">
                <a:latin typeface="Calibri" pitchFamily="34" charset="0"/>
              </a:endParaRPr>
            </a:p>
          </p:txBody>
        </p:sp>
        <p:sp>
          <p:nvSpPr>
            <p:cNvPr id="366646" name="Text Box 61"/>
            <p:cNvSpPr txBox="1">
              <a:spLocks noChangeArrowheads="1"/>
            </p:cNvSpPr>
            <p:nvPr/>
          </p:nvSpPr>
          <p:spPr bwMode="auto">
            <a:xfrm>
              <a:off x="4032" y="496"/>
              <a:ext cx="1068" cy="366"/>
            </a:xfrm>
            <a:prstGeom prst="rect">
              <a:avLst/>
            </a:prstGeom>
            <a:solidFill>
              <a:srgbClr val="0000FF"/>
            </a:solidFill>
            <a:ln w="9525">
              <a:noFill/>
              <a:miter lim="800000"/>
              <a:headEnd/>
              <a:tailEnd/>
            </a:ln>
          </p:spPr>
          <p:txBody>
            <a:bodyPr>
              <a:spAutoFit/>
            </a:bodyPr>
            <a:lstStyle/>
            <a:p>
              <a:pPr algn="ctr">
                <a:spcBef>
                  <a:spcPct val="50000"/>
                </a:spcBef>
              </a:pPr>
              <a:r>
                <a:rPr lang="en-US" sz="1600" b="1">
                  <a:solidFill>
                    <a:schemeClr val="bg1"/>
                  </a:solidFill>
                  <a:latin typeface="Calibri" pitchFamily="34" charset="0"/>
                </a:rPr>
                <a:t>Enrollment Server</a:t>
              </a:r>
            </a:p>
          </p:txBody>
        </p:sp>
      </p:grpSp>
      <p:grpSp>
        <p:nvGrpSpPr>
          <p:cNvPr id="17" name="Group 62"/>
          <p:cNvGrpSpPr>
            <a:grpSpLocks/>
          </p:cNvGrpSpPr>
          <p:nvPr/>
        </p:nvGrpSpPr>
        <p:grpSpPr bwMode="auto">
          <a:xfrm>
            <a:off x="6057900" y="1085850"/>
            <a:ext cx="1924050" cy="1414463"/>
            <a:chOff x="3816" y="684"/>
            <a:chExt cx="1212" cy="891"/>
          </a:xfrm>
        </p:grpSpPr>
        <p:sp>
          <p:nvSpPr>
            <p:cNvPr id="366641" name="Line 63"/>
            <p:cNvSpPr>
              <a:spLocks noChangeShapeType="1"/>
            </p:cNvSpPr>
            <p:nvPr/>
          </p:nvSpPr>
          <p:spPr bwMode="auto">
            <a:xfrm flipH="1">
              <a:off x="3816" y="1132"/>
              <a:ext cx="660" cy="443"/>
            </a:xfrm>
            <a:prstGeom prst="line">
              <a:avLst/>
            </a:prstGeom>
            <a:noFill/>
            <a:ln w="9525">
              <a:solidFill>
                <a:schemeClr val="tx1"/>
              </a:solidFill>
              <a:prstDash val="lgDash"/>
              <a:round/>
              <a:headEnd/>
              <a:tailEnd type="triangle" w="med" len="med"/>
            </a:ln>
          </p:spPr>
          <p:txBody>
            <a:bodyPr/>
            <a:lstStyle/>
            <a:p>
              <a:endParaRPr lang="en-US"/>
            </a:p>
          </p:txBody>
        </p:sp>
        <p:grpSp>
          <p:nvGrpSpPr>
            <p:cNvPr id="366642" name="Group 64"/>
            <p:cNvGrpSpPr>
              <a:grpSpLocks/>
            </p:cNvGrpSpPr>
            <p:nvPr/>
          </p:nvGrpSpPr>
          <p:grpSpPr bwMode="auto">
            <a:xfrm>
              <a:off x="4050" y="684"/>
              <a:ext cx="978" cy="366"/>
              <a:chOff x="4032" y="496"/>
              <a:chExt cx="1068" cy="366"/>
            </a:xfrm>
          </p:grpSpPr>
          <p:sp>
            <p:nvSpPr>
              <p:cNvPr id="366643" name="Rectangle 65"/>
              <p:cNvSpPr>
                <a:spLocks noChangeArrowheads="1"/>
              </p:cNvSpPr>
              <p:nvPr/>
            </p:nvSpPr>
            <p:spPr bwMode="auto">
              <a:xfrm>
                <a:off x="4032" y="496"/>
                <a:ext cx="1068" cy="366"/>
              </a:xfrm>
              <a:prstGeom prst="rect">
                <a:avLst/>
              </a:prstGeom>
              <a:solidFill>
                <a:srgbClr val="0000FF"/>
              </a:solidFill>
              <a:ln w="9525">
                <a:solidFill>
                  <a:schemeClr val="tx1"/>
                </a:solidFill>
                <a:miter lim="800000"/>
                <a:headEnd/>
                <a:tailEnd/>
              </a:ln>
            </p:spPr>
            <p:txBody>
              <a:bodyPr wrap="none" anchor="ctr"/>
              <a:lstStyle/>
              <a:p>
                <a:endParaRPr lang="en-US" sz="1800">
                  <a:latin typeface="Calibri" pitchFamily="34" charset="0"/>
                </a:endParaRPr>
              </a:p>
            </p:txBody>
          </p:sp>
          <p:sp>
            <p:nvSpPr>
              <p:cNvPr id="366644" name="Text Box 66"/>
              <p:cNvSpPr txBox="1">
                <a:spLocks noChangeArrowheads="1"/>
              </p:cNvSpPr>
              <p:nvPr/>
            </p:nvSpPr>
            <p:spPr bwMode="auto">
              <a:xfrm>
                <a:off x="4032" y="496"/>
                <a:ext cx="1068" cy="366"/>
              </a:xfrm>
              <a:prstGeom prst="rect">
                <a:avLst/>
              </a:prstGeom>
              <a:solidFill>
                <a:srgbClr val="0000FF"/>
              </a:solidFill>
              <a:ln w="9525">
                <a:noFill/>
                <a:miter lim="800000"/>
                <a:headEnd/>
                <a:tailEnd/>
              </a:ln>
            </p:spPr>
            <p:txBody>
              <a:bodyPr>
                <a:spAutoFit/>
              </a:bodyPr>
              <a:lstStyle/>
              <a:p>
                <a:pPr algn="ctr">
                  <a:spcBef>
                    <a:spcPct val="50000"/>
                  </a:spcBef>
                </a:pPr>
                <a:r>
                  <a:rPr lang="en-US" sz="1600" b="1">
                    <a:solidFill>
                      <a:schemeClr val="bg1"/>
                    </a:solidFill>
                    <a:latin typeface="Calibri" pitchFamily="34" charset="0"/>
                  </a:rPr>
                  <a:t>Bootstrap Server(s)</a:t>
                </a:r>
              </a:p>
            </p:txBody>
          </p:sp>
        </p:grpSp>
      </p:grpSp>
      <p:grpSp>
        <p:nvGrpSpPr>
          <p:cNvPr id="366625" name="Group 67"/>
          <p:cNvGrpSpPr>
            <a:grpSpLocks/>
          </p:cNvGrpSpPr>
          <p:nvPr/>
        </p:nvGrpSpPr>
        <p:grpSpPr bwMode="auto">
          <a:xfrm>
            <a:off x="6429375" y="4159250"/>
            <a:ext cx="1009650" cy="406400"/>
            <a:chOff x="744" y="2656"/>
            <a:chExt cx="456" cy="256"/>
          </a:xfrm>
        </p:grpSpPr>
        <p:sp>
          <p:nvSpPr>
            <p:cNvPr id="366639" name="AutoShape 68"/>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40" name="Text Box 69"/>
            <p:cNvSpPr txBox="1">
              <a:spLocks noChangeArrowheads="1"/>
            </p:cNvSpPr>
            <p:nvPr/>
          </p:nvSpPr>
          <p:spPr bwMode="auto">
            <a:xfrm>
              <a:off x="744" y="2668"/>
              <a:ext cx="456"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other</a:t>
              </a:r>
            </a:p>
          </p:txBody>
        </p:sp>
      </p:grpSp>
      <p:sp>
        <p:nvSpPr>
          <p:cNvPr id="366626" name="Line 70"/>
          <p:cNvSpPr>
            <a:spLocks noChangeShapeType="1"/>
          </p:cNvSpPr>
          <p:nvPr/>
        </p:nvSpPr>
        <p:spPr bwMode="auto">
          <a:xfrm flipH="1">
            <a:off x="6953250" y="3803650"/>
            <a:ext cx="352425" cy="354013"/>
          </a:xfrm>
          <a:prstGeom prst="line">
            <a:avLst/>
          </a:prstGeom>
          <a:noFill/>
          <a:ln w="9525">
            <a:solidFill>
              <a:schemeClr val="tx1"/>
            </a:solidFill>
            <a:round/>
            <a:headEnd/>
            <a:tailEnd/>
          </a:ln>
        </p:spPr>
        <p:txBody>
          <a:bodyPr/>
          <a:lstStyle/>
          <a:p>
            <a:endParaRPr lang="en-US"/>
          </a:p>
        </p:txBody>
      </p:sp>
      <p:grpSp>
        <p:nvGrpSpPr>
          <p:cNvPr id="366627" name="Group 71"/>
          <p:cNvGrpSpPr>
            <a:grpSpLocks/>
          </p:cNvGrpSpPr>
          <p:nvPr/>
        </p:nvGrpSpPr>
        <p:grpSpPr bwMode="auto">
          <a:xfrm>
            <a:off x="7753350" y="4159250"/>
            <a:ext cx="1009650" cy="406400"/>
            <a:chOff x="744" y="2656"/>
            <a:chExt cx="456" cy="256"/>
          </a:xfrm>
        </p:grpSpPr>
        <p:sp>
          <p:nvSpPr>
            <p:cNvPr id="366637" name="AutoShape 72"/>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38" name="Text Box 73"/>
            <p:cNvSpPr txBox="1">
              <a:spLocks noChangeArrowheads="1"/>
            </p:cNvSpPr>
            <p:nvPr/>
          </p:nvSpPr>
          <p:spPr bwMode="auto">
            <a:xfrm>
              <a:off x="744" y="2668"/>
              <a:ext cx="456"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PSTN</a:t>
              </a:r>
            </a:p>
          </p:txBody>
        </p:sp>
      </p:grpSp>
      <p:sp>
        <p:nvSpPr>
          <p:cNvPr id="366628" name="Line 74"/>
          <p:cNvSpPr>
            <a:spLocks noChangeShapeType="1"/>
          </p:cNvSpPr>
          <p:nvPr/>
        </p:nvSpPr>
        <p:spPr bwMode="auto">
          <a:xfrm>
            <a:off x="7820025" y="3803650"/>
            <a:ext cx="438150" cy="354013"/>
          </a:xfrm>
          <a:prstGeom prst="line">
            <a:avLst/>
          </a:prstGeom>
          <a:noFill/>
          <a:ln w="9525">
            <a:solidFill>
              <a:schemeClr val="tx1"/>
            </a:solidFill>
            <a:round/>
            <a:headEnd/>
            <a:tailEnd/>
          </a:ln>
        </p:spPr>
        <p:txBody>
          <a:bodyPr/>
          <a:lstStyle/>
          <a:p>
            <a:endParaRPr lang="en-US"/>
          </a:p>
        </p:txBody>
      </p:sp>
      <p:sp>
        <p:nvSpPr>
          <p:cNvPr id="366629" name="Text Box 75"/>
          <p:cNvSpPr txBox="1">
            <a:spLocks noChangeArrowheads="1"/>
          </p:cNvSpPr>
          <p:nvPr/>
        </p:nvSpPr>
        <p:spPr bwMode="auto">
          <a:xfrm>
            <a:off x="1162050" y="1797050"/>
            <a:ext cx="1952625" cy="703263"/>
          </a:xfrm>
          <a:prstGeom prst="rect">
            <a:avLst/>
          </a:prstGeom>
          <a:noFill/>
          <a:ln w="9525">
            <a:noFill/>
            <a:miter lim="800000"/>
            <a:headEnd/>
            <a:tailEnd/>
          </a:ln>
        </p:spPr>
        <p:txBody>
          <a:bodyPr>
            <a:spAutoFit/>
          </a:bodyPr>
          <a:lstStyle/>
          <a:p>
            <a:pPr algn="r">
              <a:spcBef>
                <a:spcPct val="50000"/>
              </a:spcBef>
            </a:pPr>
            <a:r>
              <a:rPr lang="en-US" sz="1600">
                <a:latin typeface="Calibri" pitchFamily="34" charset="0"/>
              </a:rPr>
              <a:t>Peer protocol</a:t>
            </a:r>
          </a:p>
          <a:p>
            <a:pPr algn="r">
              <a:spcBef>
                <a:spcPct val="50000"/>
              </a:spcBef>
            </a:pPr>
            <a:r>
              <a:rPr lang="en-US" sz="1600">
                <a:latin typeface="Calibri" pitchFamily="34" charset="0"/>
              </a:rPr>
              <a:t>Client protocol</a:t>
            </a:r>
          </a:p>
        </p:txBody>
      </p:sp>
      <p:sp>
        <p:nvSpPr>
          <p:cNvPr id="366630" name="Line 76"/>
          <p:cNvSpPr>
            <a:spLocks noChangeShapeType="1"/>
          </p:cNvSpPr>
          <p:nvPr/>
        </p:nvSpPr>
        <p:spPr bwMode="auto">
          <a:xfrm>
            <a:off x="3114675" y="1968500"/>
            <a:ext cx="447675" cy="387350"/>
          </a:xfrm>
          <a:prstGeom prst="line">
            <a:avLst/>
          </a:prstGeom>
          <a:noFill/>
          <a:ln w="9525">
            <a:solidFill>
              <a:schemeClr val="tx1"/>
            </a:solidFill>
            <a:prstDash val="lgDash"/>
            <a:round/>
            <a:headEnd/>
            <a:tailEnd type="triangle" w="med" len="med"/>
          </a:ln>
        </p:spPr>
        <p:txBody>
          <a:bodyPr/>
          <a:lstStyle/>
          <a:p>
            <a:endParaRPr lang="en-US"/>
          </a:p>
        </p:txBody>
      </p:sp>
      <p:sp>
        <p:nvSpPr>
          <p:cNvPr id="366631" name="Line 77"/>
          <p:cNvSpPr>
            <a:spLocks noChangeShapeType="1"/>
          </p:cNvSpPr>
          <p:nvPr/>
        </p:nvSpPr>
        <p:spPr bwMode="auto">
          <a:xfrm flipH="1">
            <a:off x="2505075" y="2500313"/>
            <a:ext cx="400050" cy="465137"/>
          </a:xfrm>
          <a:prstGeom prst="line">
            <a:avLst/>
          </a:prstGeom>
          <a:noFill/>
          <a:ln w="9525">
            <a:solidFill>
              <a:schemeClr val="tx1"/>
            </a:solidFill>
            <a:prstDash val="lgDash"/>
            <a:round/>
            <a:headEnd/>
            <a:tailEnd type="triangle" w="med" len="med"/>
          </a:ln>
        </p:spPr>
        <p:txBody>
          <a:bodyPr/>
          <a:lstStyle/>
          <a:p>
            <a:endParaRPr lang="en-US"/>
          </a:p>
        </p:txBody>
      </p:sp>
      <p:grpSp>
        <p:nvGrpSpPr>
          <p:cNvPr id="366632" name="Group 78"/>
          <p:cNvGrpSpPr>
            <a:grpSpLocks/>
          </p:cNvGrpSpPr>
          <p:nvPr/>
        </p:nvGrpSpPr>
        <p:grpSpPr bwMode="auto">
          <a:xfrm>
            <a:off x="5219700" y="2355850"/>
            <a:ext cx="723900" cy="406400"/>
            <a:chOff x="744" y="2656"/>
            <a:chExt cx="456" cy="256"/>
          </a:xfrm>
        </p:grpSpPr>
        <p:sp>
          <p:nvSpPr>
            <p:cNvPr id="366635" name="AutoShape 79"/>
            <p:cNvSpPr>
              <a:spLocks noChangeArrowheads="1"/>
            </p:cNvSpPr>
            <p:nvPr/>
          </p:nvSpPr>
          <p:spPr bwMode="auto">
            <a:xfrm>
              <a:off x="744" y="2656"/>
              <a:ext cx="456" cy="25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sz="1800">
                <a:latin typeface="Calibri" pitchFamily="34" charset="0"/>
              </a:endParaRPr>
            </a:p>
          </p:txBody>
        </p:sp>
        <p:sp>
          <p:nvSpPr>
            <p:cNvPr id="366636" name="Text Box 80"/>
            <p:cNvSpPr txBox="1">
              <a:spLocks noChangeArrowheads="1"/>
            </p:cNvSpPr>
            <p:nvPr/>
          </p:nvSpPr>
          <p:spPr bwMode="auto">
            <a:xfrm>
              <a:off x="744" y="2668"/>
              <a:ext cx="456" cy="231"/>
            </a:xfrm>
            <a:prstGeom prst="rect">
              <a:avLst/>
            </a:prstGeom>
            <a:noFill/>
            <a:ln w="9525">
              <a:noFill/>
              <a:miter lim="800000"/>
              <a:headEnd/>
              <a:tailEnd/>
            </a:ln>
          </p:spPr>
          <p:txBody>
            <a:bodyPr>
              <a:spAutoFit/>
            </a:bodyPr>
            <a:lstStyle/>
            <a:p>
              <a:pPr algn="ctr">
                <a:spcBef>
                  <a:spcPct val="50000"/>
                </a:spcBef>
              </a:pPr>
              <a:r>
                <a:rPr lang="en-US" sz="1800">
                  <a:latin typeface="Calibri" pitchFamily="34" charset="0"/>
                </a:rPr>
                <a:t>PN</a:t>
              </a:r>
            </a:p>
          </p:txBody>
        </p:sp>
      </p:grpSp>
      <p:sp>
        <p:nvSpPr>
          <p:cNvPr id="366633" name="Text Box 81"/>
          <p:cNvSpPr txBox="1">
            <a:spLocks noChangeArrowheads="1"/>
          </p:cNvSpPr>
          <p:nvPr/>
        </p:nvSpPr>
        <p:spPr bwMode="auto">
          <a:xfrm>
            <a:off x="3352800" y="3581400"/>
            <a:ext cx="2247900" cy="517525"/>
          </a:xfrm>
          <a:prstGeom prst="rect">
            <a:avLst/>
          </a:prstGeom>
          <a:noFill/>
          <a:ln w="9525">
            <a:noFill/>
            <a:miter lim="800000"/>
            <a:headEnd/>
            <a:tailEnd/>
          </a:ln>
        </p:spPr>
        <p:txBody>
          <a:bodyPr>
            <a:spAutoFit/>
          </a:bodyPr>
          <a:lstStyle/>
          <a:p>
            <a:pPr algn="ctr">
              <a:spcBef>
                <a:spcPct val="50000"/>
              </a:spcBef>
            </a:pPr>
            <a:r>
              <a:rPr lang="en-US" sz="1400">
                <a:latin typeface="Calibri" pitchFamily="34" charset="0"/>
              </a:rPr>
              <a:t>Virtual circle or some other geometry</a:t>
            </a:r>
          </a:p>
        </p:txBody>
      </p:sp>
      <p:sp>
        <p:nvSpPr>
          <p:cNvPr id="366634" name="Line 82"/>
          <p:cNvSpPr>
            <a:spLocks noChangeShapeType="1"/>
          </p:cNvSpPr>
          <p:nvPr/>
        </p:nvSpPr>
        <p:spPr bwMode="auto">
          <a:xfrm flipH="1">
            <a:off x="3562350" y="4157663"/>
            <a:ext cx="641350" cy="31908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0D2ED0D-0F12-47FB-9FA8-D141DAB473B6}" type="slidenum">
              <a:rPr lang="en-US"/>
              <a:pPr>
                <a:defRPr/>
              </a:pPr>
              <a:t>99</a:t>
            </a:fld>
            <a:endParaRPr lang="en-US"/>
          </a:p>
        </p:txBody>
      </p:sp>
      <p:sp>
        <p:nvSpPr>
          <p:cNvPr id="851970" name="Rectangle 2"/>
          <p:cNvSpPr>
            <a:spLocks noGrp="1" noChangeArrowheads="1"/>
          </p:cNvSpPr>
          <p:nvPr>
            <p:ph type="title"/>
          </p:nvPr>
        </p:nvSpPr>
        <p:spPr>
          <a:xfrm>
            <a:off x="609600" y="304800"/>
            <a:ext cx="7772400" cy="333375"/>
          </a:xfrm>
        </p:spPr>
        <p:txBody>
          <a:bodyPr rtlCol="0">
            <a:normAutofit fontScale="90000"/>
          </a:bodyPr>
          <a:lstStyle/>
          <a:p>
            <a:pPr eaLnBrk="1" fontAlgn="auto" hangingPunct="1">
              <a:spcAft>
                <a:spcPts val="0"/>
              </a:spcAft>
              <a:defRPr/>
            </a:pPr>
            <a:r>
              <a:rPr lang="en-US" sz="2800" dirty="0">
                <a:ea typeface="+mj-ea"/>
                <a:cs typeface="+mj-cs"/>
              </a:rPr>
              <a:t>Are there</a:t>
            </a:r>
            <a:r>
              <a:rPr lang="en-US" sz="2800" dirty="0" smtClean="0">
                <a:ea typeface="+mj-ea"/>
                <a:cs typeface="+mj-cs"/>
              </a:rPr>
              <a:t> servers </a:t>
            </a:r>
            <a:r>
              <a:rPr lang="en-US" sz="2800" dirty="0">
                <a:ea typeface="+mj-ea"/>
                <a:cs typeface="+mj-cs"/>
              </a:rPr>
              <a:t>in P2P?</a:t>
            </a:r>
          </a:p>
        </p:txBody>
      </p:sp>
      <p:sp>
        <p:nvSpPr>
          <p:cNvPr id="851971" name="Rectangle 3" descr="Rectangle: Click to edit Master text styles&#10;Second level&#10;Third level&#10;Fourth level&#10;Fifth level"/>
          <p:cNvSpPr>
            <a:spLocks noGrp="1" noChangeArrowheads="1"/>
          </p:cNvSpPr>
          <p:nvPr>
            <p:ph type="body" idx="1"/>
          </p:nvPr>
        </p:nvSpPr>
        <p:spPr>
          <a:xfrm>
            <a:off x="457200" y="1143000"/>
            <a:ext cx="8229600" cy="4525963"/>
          </a:xfrm>
        </p:spPr>
        <p:txBody>
          <a:bodyPr/>
          <a:lstStyle/>
          <a:p>
            <a:pPr marL="609600" indent="-609600" eaLnBrk="1" hangingPunct="1">
              <a:buSzPct val="80000"/>
              <a:buFont typeface="Wingdings" pitchFamily="2" charset="2"/>
              <a:buNone/>
            </a:pPr>
            <a:r>
              <a:rPr lang="en-US" smtClean="0">
                <a:ea typeface="ＭＳ Ｐゴシック"/>
                <a:cs typeface="ＭＳ Ｐゴシック"/>
              </a:rPr>
              <a:t>No VoIP, presence and IM servers, but</a:t>
            </a:r>
          </a:p>
          <a:p>
            <a:pPr marL="609600" indent="-609600" eaLnBrk="1" hangingPunct="1">
              <a:buSzPct val="80000"/>
              <a:buFont typeface="Wingdings" pitchFamily="2" charset="2"/>
              <a:buNone/>
            </a:pPr>
            <a:endParaRPr lang="en-US" smtClean="0">
              <a:ea typeface="ＭＳ Ｐゴシック"/>
              <a:cs typeface="ＭＳ Ｐゴシック"/>
            </a:endParaRPr>
          </a:p>
          <a:p>
            <a:pPr marL="609600" indent="-609600" eaLnBrk="1" hangingPunct="1">
              <a:buSzPct val="80000"/>
              <a:buFontTx/>
              <a:buAutoNum type="arabicPeriod"/>
            </a:pPr>
            <a:r>
              <a:rPr lang="en-US" smtClean="0">
                <a:ea typeface="ＭＳ Ｐゴシック"/>
                <a:cs typeface="ＭＳ Ｐゴシック"/>
              </a:rPr>
              <a:t>Login server to monetize and control</a:t>
            </a:r>
          </a:p>
          <a:p>
            <a:pPr marL="990600" lvl="1" indent="-533400" eaLnBrk="1" hangingPunct="1">
              <a:buSzPct val="80000"/>
              <a:buFont typeface="Wingdings" pitchFamily="2" charset="2"/>
              <a:buNone/>
            </a:pPr>
            <a:r>
              <a:rPr lang="en-US" smtClean="0">
                <a:ea typeface="ＭＳ Ｐゴシック"/>
              </a:rPr>
              <a:t> Service delivery: Issue a crypto key pair (simplest possible)</a:t>
            </a:r>
          </a:p>
          <a:p>
            <a:pPr marL="990600" lvl="1" indent="-533400" eaLnBrk="1" hangingPunct="1">
              <a:buSzPct val="80000"/>
              <a:buFont typeface="Wingdings" pitchFamily="2" charset="2"/>
              <a:buNone/>
            </a:pPr>
            <a:r>
              <a:rPr lang="en-US" smtClean="0">
                <a:ea typeface="ＭＳ Ｐゴシック"/>
              </a:rPr>
              <a:t>This is the automation of service delivery</a:t>
            </a:r>
          </a:p>
          <a:p>
            <a:pPr marL="609600" indent="-609600" eaLnBrk="1" hangingPunct="1">
              <a:buSzPct val="80000"/>
              <a:buFontTx/>
              <a:buAutoNum type="arabicPeriod"/>
            </a:pPr>
            <a:r>
              <a:rPr lang="en-US" smtClean="0">
                <a:ea typeface="ＭＳ Ｐゴシック"/>
                <a:cs typeface="ＭＳ Ｐゴシック"/>
              </a:rPr>
              <a:t>Download server for SW and updates</a:t>
            </a:r>
          </a:p>
          <a:p>
            <a:pPr marL="609600" indent="-609600" eaLnBrk="1" hangingPunct="1">
              <a:buSzPct val="80000"/>
              <a:buFontTx/>
              <a:buAutoNum type="arabicPeriod"/>
            </a:pPr>
            <a:r>
              <a:rPr lang="en-US" smtClean="0">
                <a:ea typeface="ＭＳ Ｐゴシック"/>
                <a:cs typeface="ＭＳ Ｐゴシック"/>
              </a:rPr>
              <a:t>Gateways to PSTN and mobile providers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1971">
                                            <p:txEl>
                                              <p:pRg st="0" end="0"/>
                                            </p:txEl>
                                          </p:spTgt>
                                        </p:tgtEl>
                                        <p:attrNameLst>
                                          <p:attrName>style.visibility</p:attrName>
                                        </p:attrNameLst>
                                      </p:cBhvr>
                                      <p:to>
                                        <p:strVal val="visible"/>
                                      </p:to>
                                    </p:set>
                                    <p:anim calcmode="lin" valueType="num">
                                      <p:cBhvr additive="base">
                                        <p:cTn id="7" dur="500" fill="hold"/>
                                        <p:tgtEl>
                                          <p:spTgt spid="851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1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1971">
                                            <p:txEl>
                                              <p:pRg st="2" end="2"/>
                                            </p:txEl>
                                          </p:spTgt>
                                        </p:tgtEl>
                                        <p:attrNameLst>
                                          <p:attrName>style.visibility</p:attrName>
                                        </p:attrNameLst>
                                      </p:cBhvr>
                                      <p:to>
                                        <p:strVal val="visible"/>
                                      </p:to>
                                    </p:set>
                                    <p:anim calcmode="lin" valueType="num">
                                      <p:cBhvr additive="base">
                                        <p:cTn id="13" dur="500" fill="hold"/>
                                        <p:tgtEl>
                                          <p:spTgt spid="8519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1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1971">
                                            <p:txEl>
                                              <p:pRg st="3" end="3"/>
                                            </p:txEl>
                                          </p:spTgt>
                                        </p:tgtEl>
                                        <p:attrNameLst>
                                          <p:attrName>style.visibility</p:attrName>
                                        </p:attrNameLst>
                                      </p:cBhvr>
                                      <p:to>
                                        <p:strVal val="visible"/>
                                      </p:to>
                                    </p:set>
                                    <p:anim calcmode="lin" valueType="num">
                                      <p:cBhvr additive="base">
                                        <p:cTn id="19" dur="500" fill="hold"/>
                                        <p:tgtEl>
                                          <p:spTgt spid="8519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1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1971">
                                            <p:txEl>
                                              <p:pRg st="4" end="4"/>
                                            </p:txEl>
                                          </p:spTgt>
                                        </p:tgtEl>
                                        <p:attrNameLst>
                                          <p:attrName>style.visibility</p:attrName>
                                        </p:attrNameLst>
                                      </p:cBhvr>
                                      <p:to>
                                        <p:strVal val="visible"/>
                                      </p:to>
                                    </p:set>
                                    <p:anim calcmode="lin" valueType="num">
                                      <p:cBhvr additive="base">
                                        <p:cTn id="25" dur="500" fill="hold"/>
                                        <p:tgtEl>
                                          <p:spTgt spid="8519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1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1971">
                                            <p:txEl>
                                              <p:pRg st="5" end="5"/>
                                            </p:txEl>
                                          </p:spTgt>
                                        </p:tgtEl>
                                        <p:attrNameLst>
                                          <p:attrName>style.visibility</p:attrName>
                                        </p:attrNameLst>
                                      </p:cBhvr>
                                      <p:to>
                                        <p:strVal val="visible"/>
                                      </p:to>
                                    </p:set>
                                    <p:anim calcmode="lin" valueType="num">
                                      <p:cBhvr additive="base">
                                        <p:cTn id="31" dur="500" fill="hold"/>
                                        <p:tgtEl>
                                          <p:spTgt spid="8519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1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1971">
                                            <p:txEl>
                                              <p:pRg st="6" end="6"/>
                                            </p:txEl>
                                          </p:spTgt>
                                        </p:tgtEl>
                                        <p:attrNameLst>
                                          <p:attrName>style.visibility</p:attrName>
                                        </p:attrNameLst>
                                      </p:cBhvr>
                                      <p:to>
                                        <p:strVal val="visible"/>
                                      </p:to>
                                    </p:set>
                                    <p:anim calcmode="lin" valueType="num">
                                      <p:cBhvr additive="base">
                                        <p:cTn id="37" dur="500" fill="hold"/>
                                        <p:tgtEl>
                                          <p:spTgt spid="8519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19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9365</TotalTime>
  <Words>9291</Words>
  <Application>Microsoft Macintosh PowerPoint</Application>
  <PresentationFormat>On-screen Show (4:3)</PresentationFormat>
  <Paragraphs>1789</Paragraphs>
  <Slides>110</Slides>
  <Notes>103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110</vt:i4>
      </vt:variant>
    </vt:vector>
  </HeadingPairs>
  <TitlesOfParts>
    <vt:vector size="112" baseType="lpstr">
      <vt:lpstr>Office Theme</vt:lpstr>
      <vt:lpstr>Document</vt:lpstr>
      <vt:lpstr>VoIP Tutorial not for geeks</vt:lpstr>
      <vt:lpstr>Slide 2</vt:lpstr>
      <vt:lpstr>Overview</vt:lpstr>
      <vt:lpstr>Standards organizations supporting SIP VoIP</vt:lpstr>
      <vt:lpstr>SIP on the iPhone</vt:lpstr>
      <vt:lpstr>The Internet Architecture</vt:lpstr>
      <vt:lpstr>Key standard protocols for real-time applications</vt:lpstr>
      <vt:lpstr>Visualization of Internet routes</vt:lpstr>
      <vt:lpstr>The Internet End-to-End Argument</vt:lpstr>
      <vt:lpstr>Basic Concepts</vt:lpstr>
      <vt:lpstr>Impairments on the Internet</vt:lpstr>
      <vt:lpstr>IP Protocol Stack</vt:lpstr>
      <vt:lpstr>RFC 3261</vt:lpstr>
      <vt:lpstr>Session Initiation Protocol Overview</vt:lpstr>
      <vt:lpstr>A Short History of SIP</vt:lpstr>
      <vt:lpstr>SIP timeline</vt:lpstr>
      <vt:lpstr>SIP User Agents (UAs)</vt:lpstr>
      <vt:lpstr>SIP Request Example</vt:lpstr>
      <vt:lpstr>SIP Response Example</vt:lpstr>
      <vt:lpstr>SIP Requests</vt:lpstr>
      <vt:lpstr>SIP Responses</vt:lpstr>
      <vt:lpstr>SIP Call Flow Example</vt:lpstr>
      <vt:lpstr>SIP Dialogs</vt:lpstr>
      <vt:lpstr>SIP and Offer/Answer</vt:lpstr>
      <vt:lpstr>SIP Uniform Resource Indicators (URIs)</vt:lpstr>
      <vt:lpstr>SIP URI Types</vt:lpstr>
      <vt:lpstr>SIP Transport</vt:lpstr>
      <vt:lpstr>SIP Rendezvous</vt:lpstr>
      <vt:lpstr>SIP Servers for Rendezvous</vt:lpstr>
      <vt:lpstr>SIP Proxy Call Flow Example</vt:lpstr>
      <vt:lpstr>Redirect Server Example</vt:lpstr>
      <vt:lpstr>Registration</vt:lpstr>
      <vt:lpstr>Parallel Forking Example</vt:lpstr>
      <vt:lpstr>Back to Back User Agents</vt:lpstr>
      <vt:lpstr>Session Border Controller</vt:lpstr>
      <vt:lpstr>SIP Call Flow Example with B2BUAs</vt:lpstr>
      <vt:lpstr>SIP and PSTN</vt:lpstr>
      <vt:lpstr>Telephone Numbers</vt:lpstr>
      <vt:lpstr>SIP and Telephone Numbers</vt:lpstr>
      <vt:lpstr>Telephone Number URI Examples</vt:lpstr>
      <vt:lpstr>SIP and PSTN Interworking</vt:lpstr>
      <vt:lpstr>SIP and PSTN Interworking</vt:lpstr>
      <vt:lpstr>PSTN Call Flow Example</vt:lpstr>
      <vt:lpstr>VoIP innovations: SIP Trunking</vt:lpstr>
      <vt:lpstr>Slide 45</vt:lpstr>
      <vt:lpstr>Voice Processing Steps</vt:lpstr>
      <vt:lpstr>Voice and video delays for RTC</vt:lpstr>
      <vt:lpstr>Delay &amp; Packet Loss Sources</vt:lpstr>
      <vt:lpstr>Audio Impairments</vt:lpstr>
      <vt:lpstr>PSTN Codecs used in VoIP</vt:lpstr>
      <vt:lpstr>Audio Codec Approaches</vt:lpstr>
      <vt:lpstr>High quality (“HD”) voice codecs</vt:lpstr>
      <vt:lpstr>Voice codec “tricks”</vt:lpstr>
      <vt:lpstr>Voice and Video on the Internet</vt:lpstr>
      <vt:lpstr>RFC 3550</vt:lpstr>
      <vt:lpstr>Real-time Transport Protocol RTP</vt:lpstr>
      <vt:lpstr>Secure Profile for RTP (SRTP)</vt:lpstr>
      <vt:lpstr>Media Negotiation</vt:lpstr>
      <vt:lpstr>Media over TCP??</vt:lpstr>
      <vt:lpstr>RFC 4566</vt:lpstr>
      <vt:lpstr>Session Description Protocol (SDP)</vt:lpstr>
      <vt:lpstr>SDP Usage with SIP Example</vt:lpstr>
      <vt:lpstr>Audio &amp; Video Example</vt:lpstr>
      <vt:lpstr>RFC 5359</vt:lpstr>
      <vt:lpstr>SIP Service Examples</vt:lpstr>
      <vt:lpstr>RFC 3665</vt:lpstr>
      <vt:lpstr>SIP Basic Call Flows</vt:lpstr>
      <vt:lpstr>RFC 3666</vt:lpstr>
      <vt:lpstr>SIP PSTN Call Flows</vt:lpstr>
      <vt:lpstr>Slide 70</vt:lpstr>
      <vt:lpstr>The Session Initiation Protocol (SIP) and  the Real Time Transport Protocol (RTP)</vt:lpstr>
      <vt:lpstr>The ugly, later parts in SIP</vt:lpstr>
      <vt:lpstr>Problem: VoIP infrastructure complexity</vt:lpstr>
      <vt:lpstr>Slide 74</vt:lpstr>
      <vt:lpstr>Slide 75</vt:lpstr>
      <vt:lpstr>SIP and competing protocols </vt:lpstr>
      <vt:lpstr>Simple usage scenario for SIP</vt:lpstr>
      <vt:lpstr>SIMPLE: SIP Presence and IM</vt:lpstr>
      <vt:lpstr>Initial presence and IM initial models</vt:lpstr>
      <vt:lpstr>CS and P2P presence and IM models</vt:lpstr>
      <vt:lpstr>Basic presence messages and documents</vt:lpstr>
      <vt:lpstr>Presence service using XCAP documents</vt:lpstr>
      <vt:lpstr>NAT traversal for SIP &amp; RTP</vt:lpstr>
      <vt:lpstr>NAT traversal drives RT apps design</vt:lpstr>
      <vt:lpstr>The NAT has to “Behave”</vt:lpstr>
      <vt:lpstr>Tunneling for Firewall Traversal (bad or practical idea?)</vt:lpstr>
      <vt:lpstr>The hole punching approach (gaming)</vt:lpstr>
      <vt:lpstr>NAT check test method</vt:lpstr>
      <vt:lpstr>Testing for NAT traversal</vt:lpstr>
      <vt:lpstr>STUN: Session Traversal Utilities for NAT</vt:lpstr>
      <vt:lpstr>Managing client initiated SIP connections (SIP outbound)</vt:lpstr>
      <vt:lpstr>STUN usages</vt:lpstr>
      <vt:lpstr>Traversal Using Relays around NAT (TURN)</vt:lpstr>
      <vt:lpstr>Interactive Connectivity Establishment (ICE) scenario</vt:lpstr>
      <vt:lpstr>Peer-to-peer SIP</vt:lpstr>
      <vt:lpstr>Overlay Network</vt:lpstr>
      <vt:lpstr>SIP Session Setup Options</vt:lpstr>
      <vt:lpstr>P2P SIP System</vt:lpstr>
      <vt:lpstr>Are there servers in P2P?</vt:lpstr>
      <vt:lpstr>Characteristics of P2P Communications (summary)</vt:lpstr>
      <vt:lpstr>Slide 101</vt:lpstr>
      <vt:lpstr>Example of a RIA component: Video Display Control</vt:lpstr>
      <vt:lpstr>The REST Architecture for the Web</vt:lpstr>
      <vt:lpstr>Since SIP has emerged as THE VoIP Standard</vt:lpstr>
      <vt:lpstr>Web Real-Time Communications</vt:lpstr>
      <vt:lpstr>Work is Starting!</vt:lpstr>
      <vt:lpstr>Emerging standards for RTC-Web</vt:lpstr>
      <vt:lpstr>Conclusions</vt:lpstr>
      <vt:lpstr>SIPNOC Dates and Venue </vt:lpstr>
      <vt:lpstr>Slide 110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 Tutorial</dc:title>
  <dc:creator>Henry Sinnreich</dc:creator>
  <cp:lastModifiedBy>Henry Sinnreich</cp:lastModifiedBy>
  <cp:revision>188</cp:revision>
  <cp:lastPrinted>2011-02-14T16:52:38Z</cp:lastPrinted>
  <dcterms:created xsi:type="dcterms:W3CDTF">2011-02-17T16:49:12Z</dcterms:created>
  <dcterms:modified xsi:type="dcterms:W3CDTF">2011-02-17T17:01:41Z</dcterms:modified>
</cp:coreProperties>
</file>