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3" d="100"/>
          <a:sy n="23" d="100"/>
        </p:scale>
        <p:origin x="-3258" y="-108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10226054"/>
            <a:ext cx="18653760" cy="70561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18653760"/>
            <a:ext cx="1536192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FA79-7B6B-4A80-A643-CACAEDD1E2C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0BD-AA17-454D-953A-164C07074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56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FA79-7B6B-4A80-A643-CACAEDD1E2C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0BD-AA17-454D-953A-164C07074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910560" y="1318268"/>
            <a:ext cx="4937760" cy="2808731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7280" y="1318268"/>
            <a:ext cx="14447520" cy="2808731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FA79-7B6B-4A80-A643-CACAEDD1E2C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0BD-AA17-454D-953A-164C07074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450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FA79-7B6B-4A80-A643-CACAEDD1E2C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0BD-AA17-454D-953A-164C07074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41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2" y="21153121"/>
            <a:ext cx="18653760" cy="653796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2" y="13952234"/>
            <a:ext cx="18653760" cy="7200896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FA79-7B6B-4A80-A643-CACAEDD1E2C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0BD-AA17-454D-953A-164C07074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89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7680973"/>
            <a:ext cx="9692640" cy="21724621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5680" y="7680973"/>
            <a:ext cx="9692640" cy="21724621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FA79-7B6B-4A80-A643-CACAEDD1E2C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0BD-AA17-454D-953A-164C07074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0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2" y="7368545"/>
            <a:ext cx="9696451" cy="307085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2" y="10439399"/>
            <a:ext cx="9696451" cy="1896618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75" y="7368545"/>
            <a:ext cx="9700259" cy="307085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75" y="10439399"/>
            <a:ext cx="9700259" cy="1896618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FA79-7B6B-4A80-A643-CACAEDD1E2C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0BD-AA17-454D-953A-164C07074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890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FA79-7B6B-4A80-A643-CACAEDD1E2C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0BD-AA17-454D-953A-164C07074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27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FA79-7B6B-4A80-A643-CACAEDD1E2C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0BD-AA17-454D-953A-164C07074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0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94" y="1310648"/>
            <a:ext cx="7219952" cy="557784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33" y="1310650"/>
            <a:ext cx="12268202" cy="28094944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94" y="6888483"/>
            <a:ext cx="7219952" cy="22517104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FA79-7B6B-4A80-A643-CACAEDD1E2C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0BD-AA17-454D-953A-164C07074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77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23042889"/>
            <a:ext cx="13167360" cy="2720344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2941319"/>
            <a:ext cx="13167360" cy="19751040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25763233"/>
            <a:ext cx="13167360" cy="3863336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3FA79-7B6B-4A80-A643-CACAEDD1E2C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650BD-AA17-454D-953A-164C07074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462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1318262"/>
            <a:ext cx="19751040" cy="5486400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7680973"/>
            <a:ext cx="19751040" cy="21724621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30510491"/>
            <a:ext cx="5120640" cy="1752599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3FA79-7B6B-4A80-A643-CACAEDD1E2C0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8080" y="30510491"/>
            <a:ext cx="6949440" cy="1752599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680" y="30510491"/>
            <a:ext cx="5120640" cy="1752599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650BD-AA17-454D-953A-164C07074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089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35020" rtl="0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3135020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31350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3135020" rtl="0" eaLnBrk="1" latinLnBrk="0" hangingPunct="1">
        <a:spcBef>
          <a:spcPct val="20000"/>
        </a:spcBef>
        <a:buFont typeface="Arial" pitchFamily="34" charset="0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3135020" rtl="0" eaLnBrk="1" latinLnBrk="0" hangingPunct="1">
        <a:spcBef>
          <a:spcPct val="20000"/>
        </a:spcBef>
        <a:buFont typeface="Arial" pitchFamily="34" charset="0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914400" y="15952759"/>
            <a:ext cx="20497800" cy="20257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13502" tIns="156751" rIns="313502" bIns="156751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3428"/>
              </a:spcAft>
            </a:pPr>
            <a:r>
              <a:rPr lang="en-US" sz="3100" i="1" dirty="0" smtClean="0">
                <a:latin typeface="Arial" pitchFamily="34" charset="0"/>
                <a:cs typeface="Arial" pitchFamily="34" charset="0"/>
              </a:rPr>
              <a:t>The architecture diagram of our IPv6 content addressing system. In our system, the regular browser makes a HTTP request through a proxy, which translates HTTP requests to an IPv6 content addressing system. The request is sent out over the network, until a router on path that has the content responds to the request. The proxy then translates the retrieved content back into a HTTP response to the user's browser.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800" y="533400"/>
            <a:ext cx="20574000" cy="4117604"/>
          </a:xfrm>
          <a:prstGeom prst="rect">
            <a:avLst/>
          </a:prstGeom>
        </p:spPr>
        <p:txBody>
          <a:bodyPr wrap="square" lIns="313502" tIns="156751" rIns="313502" bIns="156751">
            <a:spAutoFit/>
          </a:bodyPr>
          <a:lstStyle/>
          <a:p>
            <a:pPr algn="ctr"/>
            <a:r>
              <a:rPr lang="en-US" sz="5500" b="1" dirty="0"/>
              <a:t>IPv6 Addresses as Content Names in Information-Centric Networking</a:t>
            </a:r>
            <a:endParaRPr lang="en-US" sz="5500" dirty="0"/>
          </a:p>
          <a:p>
            <a:pPr algn="ctr"/>
            <a:r>
              <a:rPr lang="en-US" sz="4100" dirty="0" smtClean="0"/>
              <a:t> </a:t>
            </a:r>
            <a:endParaRPr lang="en-US" sz="4100" dirty="0"/>
          </a:p>
          <a:p>
            <a:pPr algn="ctr"/>
            <a:r>
              <a:rPr lang="en-US" sz="5500" dirty="0" err="1"/>
              <a:t>Suman</a:t>
            </a:r>
            <a:r>
              <a:rPr lang="en-US" sz="5500" dirty="0"/>
              <a:t> </a:t>
            </a:r>
            <a:r>
              <a:rPr lang="en-US" sz="5500" dirty="0" err="1"/>
              <a:t>Srinivasan</a:t>
            </a:r>
            <a:r>
              <a:rPr lang="en-US" sz="5500" dirty="0"/>
              <a:t>, Henning </a:t>
            </a:r>
            <a:r>
              <a:rPr lang="en-US" sz="5500" dirty="0" err="1"/>
              <a:t>Schulzrinne</a:t>
            </a:r>
            <a:endParaRPr lang="en-US" sz="5500" dirty="0"/>
          </a:p>
          <a:p>
            <a:pPr algn="ctr"/>
            <a:r>
              <a:rPr lang="en-US" sz="5500" i="1" dirty="0"/>
              <a:t>Columbia </a:t>
            </a:r>
            <a:r>
              <a:rPr lang="en-US" sz="5500" i="1" dirty="0" smtClean="0"/>
              <a:t>University</a:t>
            </a:r>
          </a:p>
          <a:p>
            <a:pPr algn="ctr"/>
            <a:r>
              <a:rPr lang="en-US" sz="4100" i="1" dirty="0" smtClean="0"/>
              <a:t>{</a:t>
            </a:r>
            <a:r>
              <a:rPr lang="en-US" sz="4100" i="1" dirty="0" err="1" smtClean="0"/>
              <a:t>sumans</a:t>
            </a:r>
            <a:r>
              <a:rPr lang="en-US" sz="4100" i="1" dirty="0" smtClean="0"/>
              <a:t>, </a:t>
            </a:r>
            <a:r>
              <a:rPr lang="en-US" sz="4100" i="1" dirty="0" err="1" smtClean="0"/>
              <a:t>hgs</a:t>
            </a:r>
            <a:r>
              <a:rPr lang="en-US" sz="4100" i="1" dirty="0" smtClean="0"/>
              <a:t>}@</a:t>
            </a:r>
            <a:r>
              <a:rPr lang="en-US" sz="4100" i="1" dirty="0" err="1" smtClean="0"/>
              <a:t>cs.columbia.edu</a:t>
            </a:r>
            <a:endParaRPr lang="en-US" sz="4100" dirty="0"/>
          </a:p>
        </p:txBody>
      </p:sp>
      <p:sp>
        <p:nvSpPr>
          <p:cNvPr id="14" name="Rectangle 13"/>
          <p:cNvSpPr/>
          <p:nvPr/>
        </p:nvSpPr>
        <p:spPr>
          <a:xfrm>
            <a:off x="9296400" y="19050000"/>
            <a:ext cx="12115800" cy="3578995"/>
          </a:xfrm>
          <a:prstGeom prst="rect">
            <a:avLst/>
          </a:prstGeom>
        </p:spPr>
        <p:txBody>
          <a:bodyPr wrap="square" lIns="313502" tIns="156751" rIns="313502" bIns="156751">
            <a:spAutoFit/>
          </a:bodyPr>
          <a:lstStyle/>
          <a:p>
            <a:r>
              <a:rPr lang="en-US" sz="4800" b="1" dirty="0" smtClean="0"/>
              <a:t>Sample Name to IPv6 Mappings</a:t>
            </a:r>
            <a:r>
              <a:rPr lang="en-US" sz="4100" dirty="0" smtClean="0"/>
              <a:t>	</a:t>
            </a:r>
          </a:p>
          <a:p>
            <a:pPr marL="587816" indent="-587816">
              <a:buFont typeface="Arial" pitchFamily="34" charset="0"/>
              <a:buChar char="•"/>
            </a:pPr>
            <a:r>
              <a:rPr lang="en-US" sz="4100" b="1" dirty="0" smtClean="0"/>
              <a:t>8079:1b37:2650:3af8:</a:t>
            </a:r>
            <a:r>
              <a:rPr lang="en-US" sz="4100" i="1" dirty="0" smtClean="0"/>
              <a:t>1d78:a723:dee0:2522</a:t>
            </a:r>
            <a:r>
              <a:rPr lang="en-US" sz="4100" dirty="0" smtClean="0"/>
              <a:t>     </a:t>
            </a:r>
            <a:r>
              <a:rPr lang="en-US" sz="4100" dirty="0"/>
              <a:t>http</a:t>
            </a:r>
            <a:r>
              <a:rPr lang="en-US" sz="4100" dirty="0" smtClean="0"/>
              <a:t>://TheEpochTimes.com/content/video.mp4</a:t>
            </a:r>
            <a:endParaRPr lang="en-US" sz="4100" dirty="0"/>
          </a:p>
          <a:p>
            <a:pPr marL="587816" indent="-587816">
              <a:buFont typeface="Arial" pitchFamily="34" charset="0"/>
              <a:buChar char="•"/>
            </a:pPr>
            <a:r>
              <a:rPr lang="en-US" sz="4100" b="1" dirty="0"/>
              <a:t>8079:1b37:2650:3af8:</a:t>
            </a:r>
            <a:r>
              <a:rPr lang="en-US" sz="4100" i="1" dirty="0"/>
              <a:t>eacf:331f:ffc:35d4</a:t>
            </a:r>
            <a:r>
              <a:rPr lang="en-US" sz="4100" dirty="0"/>
              <a:t>     http</a:t>
            </a:r>
            <a:r>
              <a:rPr lang="en-US" sz="4100" dirty="0" smtClean="0"/>
              <a:t>://TheEpochTimes.com/index.html </a:t>
            </a:r>
            <a:r>
              <a:rPr lang="en-US" sz="4100" dirty="0"/>
              <a:t>	</a:t>
            </a:r>
            <a:endParaRPr lang="en-US" sz="41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1295400" y="19138005"/>
            <a:ext cx="7620000" cy="884197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13502" tIns="156751" rIns="313502" bIns="156751">
            <a:spAutoFit/>
          </a:bodyPr>
          <a:lstStyle/>
          <a:p>
            <a:r>
              <a:rPr lang="en-US" sz="4800" b="1" dirty="0" smtClean="0"/>
              <a:t>IPv6 Features That Are Useful for Content Networking</a:t>
            </a:r>
          </a:p>
          <a:p>
            <a:endParaRPr lang="en-US" sz="4100" dirty="0" smtClean="0"/>
          </a:p>
          <a:p>
            <a:pPr marL="587816" indent="-587816">
              <a:buFont typeface="Arial" pitchFamily="34" charset="0"/>
              <a:buChar char="•"/>
            </a:pPr>
            <a:r>
              <a:rPr lang="en-US" sz="4100" dirty="0" err="1" smtClean="0"/>
              <a:t>IPSec</a:t>
            </a:r>
            <a:r>
              <a:rPr lang="en-US" sz="4100" dirty="0" smtClean="0"/>
              <a:t>: security</a:t>
            </a:r>
          </a:p>
          <a:p>
            <a:pPr marL="587816" indent="-587816">
              <a:buFont typeface="Arial" pitchFamily="34" charset="0"/>
              <a:buChar char="•"/>
            </a:pPr>
            <a:r>
              <a:rPr lang="en-US" sz="4100" dirty="0" smtClean="0"/>
              <a:t>Multicasting: streaming video</a:t>
            </a:r>
          </a:p>
          <a:p>
            <a:pPr marL="587816" indent="-587816">
              <a:buFont typeface="Arial" pitchFamily="34" charset="0"/>
              <a:buChar char="•"/>
            </a:pPr>
            <a:r>
              <a:rPr lang="en-US" sz="4100" dirty="0" smtClean="0"/>
              <a:t>No  packet fragmentation</a:t>
            </a:r>
          </a:p>
          <a:p>
            <a:pPr marL="587816" indent="-587816">
              <a:buFont typeface="Arial" pitchFamily="34" charset="0"/>
              <a:buChar char="•"/>
            </a:pPr>
            <a:r>
              <a:rPr lang="en-US" sz="4100" dirty="0" smtClean="0"/>
              <a:t>Better </a:t>
            </a:r>
            <a:r>
              <a:rPr lang="en-US" sz="4100" dirty="0"/>
              <a:t>mobile support </a:t>
            </a:r>
            <a:endParaRPr lang="en-US" sz="4100" dirty="0" smtClean="0"/>
          </a:p>
          <a:p>
            <a:pPr marL="587816" indent="-587816">
              <a:buFont typeface="Arial" pitchFamily="34" charset="0"/>
              <a:buChar char="•"/>
            </a:pPr>
            <a:r>
              <a:rPr lang="en-US" sz="4100" dirty="0" err="1" smtClean="0"/>
              <a:t>Jumbograms</a:t>
            </a:r>
            <a:endParaRPr lang="en-US" sz="4100" dirty="0" smtClean="0"/>
          </a:p>
          <a:p>
            <a:pPr marL="587816" indent="-587816">
              <a:buFont typeface="Arial" pitchFamily="34" charset="0"/>
              <a:buChar char="•"/>
            </a:pPr>
            <a:r>
              <a:rPr lang="en-US" sz="4100" dirty="0" smtClean="0"/>
              <a:t>IPv6-over-IPv4 </a:t>
            </a:r>
            <a:r>
              <a:rPr lang="en-US" sz="4100" dirty="0"/>
              <a:t>bridging </a:t>
            </a:r>
            <a:r>
              <a:rPr lang="en-US" sz="4100" dirty="0" smtClean="0"/>
              <a:t>mechanisms: use </a:t>
            </a:r>
            <a:r>
              <a:rPr lang="en-US" sz="4100" dirty="0"/>
              <a:t>of our IPv6 content naming proposal in archaic or today’s networks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265920" y="22645979"/>
            <a:ext cx="11841480" cy="5471821"/>
          </a:xfrm>
          <a:prstGeom prst="rect">
            <a:avLst/>
          </a:prstGeom>
        </p:spPr>
        <p:txBody>
          <a:bodyPr wrap="square" lIns="313502" tIns="156751" rIns="313502" bIns="156751">
            <a:spAutoFit/>
          </a:bodyPr>
          <a:lstStyle/>
          <a:p>
            <a:r>
              <a:rPr lang="en-US" sz="4800" b="1" dirty="0" smtClean="0"/>
              <a:t>Currently implemented</a:t>
            </a:r>
          </a:p>
          <a:p>
            <a:pPr marL="979694" indent="-979694">
              <a:buFont typeface="Arial" pitchFamily="34" charset="0"/>
              <a:buChar char="•"/>
            </a:pPr>
            <a:r>
              <a:rPr lang="en-US" sz="4100" dirty="0" smtClean="0"/>
              <a:t>Content </a:t>
            </a:r>
            <a:r>
              <a:rPr lang="en-US" sz="4100" dirty="0"/>
              <a:t>address registry as a web service (built in PHP) connected to a MySQL database. </a:t>
            </a:r>
            <a:endParaRPr lang="en-US" sz="4100" dirty="0" smtClean="0"/>
          </a:p>
          <a:p>
            <a:pPr marL="979694" indent="-979694">
              <a:buFont typeface="Arial" pitchFamily="34" charset="0"/>
              <a:buChar char="•"/>
            </a:pPr>
            <a:r>
              <a:rPr lang="en-US" sz="4100" dirty="0" smtClean="0"/>
              <a:t>Requests </a:t>
            </a:r>
            <a:r>
              <a:rPr lang="en-US" sz="4100" dirty="0"/>
              <a:t>to set/get content names and their corresponding IPv6 address mapping are done through simple put and get requests. We do plan to make this more scalable and hierarchical in the future.  </a:t>
            </a:r>
            <a:endParaRPr lang="en-US" sz="4100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1219200" y="28956000"/>
            <a:ext cx="19583399" cy="2840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13502" tIns="156751" rIns="313502" bIns="156751">
            <a:spAutoFit/>
          </a:bodyPr>
          <a:lstStyle/>
          <a:p>
            <a:r>
              <a:rPr lang="en-US" sz="4100" b="1" dirty="0" smtClean="0"/>
              <a:t>Current/Future Work</a:t>
            </a:r>
          </a:p>
          <a:p>
            <a:pPr marL="979694" indent="-979694">
              <a:buFont typeface="Arial" pitchFamily="34" charset="0"/>
              <a:buChar char="•"/>
            </a:pPr>
            <a:r>
              <a:rPr lang="en-US" sz="4100" dirty="0" smtClean="0"/>
              <a:t>Starting work on the full implementation of the IPv6 content naming architecture. </a:t>
            </a:r>
          </a:p>
          <a:p>
            <a:pPr marL="979694" indent="-979694">
              <a:buFont typeface="Arial" pitchFamily="34" charset="0"/>
              <a:buChar char="•"/>
            </a:pPr>
            <a:r>
              <a:rPr lang="en-US" sz="4100" dirty="0" smtClean="0"/>
              <a:t>Use </a:t>
            </a:r>
            <a:r>
              <a:rPr lang="en-US" sz="4100" dirty="0" err="1" smtClean="0"/>
              <a:t>netfilter</a:t>
            </a:r>
            <a:r>
              <a:rPr lang="en-US" sz="4100" dirty="0" smtClean="0"/>
              <a:t>, particularly </a:t>
            </a:r>
            <a:r>
              <a:rPr lang="en-US" sz="4100" dirty="0" err="1" smtClean="0"/>
              <a:t>libnetfilter_queue</a:t>
            </a:r>
            <a:r>
              <a:rPr lang="en-US" sz="4100" dirty="0" smtClean="0"/>
              <a:t> and its Python language bindings, to handle and serve IPv6 content naming and addresses.</a:t>
            </a:r>
            <a:endParaRPr lang="en-US" sz="4100" dirty="0"/>
          </a:p>
        </p:txBody>
      </p:sp>
      <p:grpSp>
        <p:nvGrpSpPr>
          <p:cNvPr id="2" name="Group 1"/>
          <p:cNvGrpSpPr/>
          <p:nvPr/>
        </p:nvGrpSpPr>
        <p:grpSpPr>
          <a:xfrm>
            <a:off x="1466849" y="5105400"/>
            <a:ext cx="19335748" cy="10515600"/>
            <a:chOff x="1466849" y="5105400"/>
            <a:chExt cx="19335748" cy="10515600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6849" y="5686356"/>
              <a:ext cx="2070114" cy="1966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3145" y="5853696"/>
              <a:ext cx="1717754" cy="16315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32483" y="5686356"/>
              <a:ext cx="2070114" cy="19662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51804" y="5749108"/>
              <a:ext cx="2554609" cy="18407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1" name="Straight Connector 20"/>
            <p:cNvCxnSpPr>
              <a:stCxn id="10" idx="2"/>
            </p:cNvCxnSpPr>
            <p:nvPr/>
          </p:nvCxnSpPr>
          <p:spPr>
            <a:xfrm>
              <a:off x="2501906" y="7652601"/>
              <a:ext cx="0" cy="7968399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20" idx="2"/>
            </p:cNvCxnSpPr>
            <p:nvPr/>
          </p:nvCxnSpPr>
          <p:spPr>
            <a:xfrm>
              <a:off x="15429109" y="7589849"/>
              <a:ext cx="0" cy="7863811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9" idx="2"/>
            </p:cNvCxnSpPr>
            <p:nvPr/>
          </p:nvCxnSpPr>
          <p:spPr>
            <a:xfrm>
              <a:off x="19767540" y="7652601"/>
              <a:ext cx="0" cy="7905644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585741" y="7652601"/>
              <a:ext cx="0" cy="7968399"/>
            </a:xfrm>
            <a:prstGeom prst="line">
              <a:avLst/>
            </a:prstGeom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2501906" y="8927397"/>
              <a:ext cx="408383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6585741" y="10600798"/>
              <a:ext cx="884336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6585741" y="10266117"/>
              <a:ext cx="884336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6585741" y="10433458"/>
              <a:ext cx="884336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2492232" y="9094737"/>
              <a:ext cx="408383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2501906" y="9262077"/>
              <a:ext cx="408383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15429109" y="11604838"/>
              <a:ext cx="4338431" cy="0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6585741" y="12441539"/>
              <a:ext cx="8843368" cy="0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6585741" y="12274198"/>
              <a:ext cx="8843366" cy="0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6585741" y="12106858"/>
              <a:ext cx="8843363" cy="0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2492232" y="12943559"/>
              <a:ext cx="4083835" cy="0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2523929" y="13110899"/>
              <a:ext cx="4083835" cy="0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2523929" y="12776219"/>
              <a:ext cx="4083835" cy="0"/>
            </a:xfrm>
            <a:prstGeom prst="straightConnector1">
              <a:avLst/>
            </a:prstGeom>
            <a:ln>
              <a:headEnd type="arrow" w="med" len="med"/>
              <a:tailEnd type="none" w="med" len="med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15429104" y="11437498"/>
              <a:ext cx="433040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2686319" y="7253996"/>
              <a:ext cx="3591724" cy="15696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“I want </a:t>
              </a:r>
              <a:r>
                <a:rPr lang="en-US" sz="2400" u="sng" dirty="0" smtClean="0"/>
                <a:t>http://provider.com/index.html</a:t>
              </a:r>
              <a:r>
                <a:rPr lang="en-US" sz="2400" dirty="0"/>
                <a:t> </a:t>
              </a:r>
              <a:r>
                <a:rPr lang="en-US" sz="2400" dirty="0" smtClean="0"/>
                <a:t>... which references </a:t>
              </a:r>
              <a:r>
                <a:rPr lang="en-US" sz="2400" u="sng" dirty="0" smtClean="0"/>
                <a:t>image.jpg</a:t>
              </a:r>
              <a:r>
                <a:rPr lang="en-US" sz="2400" dirty="0" smtClean="0"/>
                <a:t>”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779104" y="7052338"/>
              <a:ext cx="8456637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 algn="ctr">
                <a:buAutoNum type="arabicPeriod"/>
              </a:pPr>
              <a:r>
                <a:rPr lang="en-US" sz="2400" b="1" dirty="0" smtClean="0"/>
                <a:t>Determine IPv6 address space of Provider.com</a:t>
              </a:r>
              <a:r>
                <a:rPr lang="en-US" sz="2400" dirty="0" smtClean="0"/>
                <a:t> </a:t>
              </a:r>
              <a:r>
                <a:rPr lang="en-US" sz="2400" i="1" dirty="0" smtClean="0"/>
                <a:t>8079:ef09:ffbc:d6ce</a:t>
              </a:r>
              <a:r>
                <a:rPr lang="en-US" sz="2400" i="1" dirty="0" smtClean="0">
                  <a:solidFill>
                    <a:schemeClr val="bg1">
                      <a:lumMod val="75000"/>
                    </a:schemeClr>
                  </a:solidFill>
                </a:rPr>
                <a:t>:xxxx:xxxx:xxxx:xxxx</a:t>
              </a:r>
            </a:p>
            <a:p>
              <a:pPr algn="ctr"/>
              <a:r>
                <a:rPr lang="en-US" sz="2400" b="1" dirty="0" smtClean="0"/>
                <a:t>2. Determine IPv6 addresses of content</a:t>
              </a:r>
            </a:p>
            <a:p>
              <a:pPr algn="ctr"/>
              <a:r>
                <a:rPr lang="en-US" sz="2400" i="1" dirty="0" smtClean="0"/>
                <a:t>/index.html =  8079:ef09:ffbc:d6ce:eacf:331f:ffc:35d4</a:t>
              </a:r>
            </a:p>
            <a:p>
              <a:pPr algn="ctr"/>
              <a:r>
                <a:rPr lang="en-US" sz="2400" i="1" dirty="0" smtClean="0"/>
                <a:t>/image.jpg = 8079:ef09:ffbc:d6ce:d5b:1c4c:7f72:f69</a:t>
              </a:r>
            </a:p>
            <a:p>
              <a:pPr algn="ctr"/>
              <a:r>
                <a:rPr lang="en-US" sz="2400" b="1" dirty="0" smtClean="0"/>
                <a:t>3. Issue </a:t>
              </a:r>
              <a:r>
                <a:rPr lang="en-US" sz="2400" b="1" u="sng" dirty="0" smtClean="0"/>
                <a:t>HTTP</a:t>
              </a:r>
              <a:r>
                <a:rPr lang="en-US" sz="2400" b="1" dirty="0" smtClean="0"/>
                <a:t> request to IPv6 address</a:t>
              </a:r>
              <a:br>
                <a:rPr lang="en-US" sz="2400" b="1" dirty="0" smtClean="0"/>
              </a:br>
              <a:r>
                <a:rPr lang="en-US" sz="2400" i="1" dirty="0" smtClean="0"/>
                <a:t>http://8079:ef09:ffbc:d6ce:eacf:331f:ffc:35d4/</a:t>
              </a:r>
            </a:p>
            <a:p>
              <a:pPr algn="ctr"/>
              <a:r>
                <a:rPr lang="en-US" sz="2400" i="1" dirty="0" smtClean="0"/>
                <a:t>http://8079:ef09:ffbc:d6ce:d5b:1c4c:7f72:f69/</a:t>
              </a:r>
            </a:p>
            <a:p>
              <a:pPr algn="ctr"/>
              <a:endParaRPr lang="en-US" sz="2400" b="1" i="1" dirty="0" smtClean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5561244" y="7923356"/>
              <a:ext cx="4052139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Reverse lookup of IPv6 address. If no content:</a:t>
              </a:r>
            </a:p>
            <a:p>
              <a:pPr marL="228600" indent="-228600" algn="ctr">
                <a:buAutoNum type="arabicParenBoth"/>
              </a:pPr>
              <a:r>
                <a:rPr lang="en-US" sz="2400" dirty="0" smtClean="0"/>
                <a:t>Pass request upstream or</a:t>
              </a:r>
            </a:p>
            <a:p>
              <a:pPr marL="228600" indent="-228600" algn="ctr">
                <a:buAutoNum type="arabicParenBoth"/>
              </a:pPr>
              <a:r>
                <a:rPr lang="en-US" sz="2400" dirty="0" smtClean="0"/>
                <a:t>Issue a regular HTTP request, cache it.</a:t>
              </a:r>
            </a:p>
            <a:p>
              <a:pPr algn="ctr"/>
              <a:r>
                <a:rPr lang="en-US" sz="2400" dirty="0" smtClean="0"/>
                <a:t>This will involve creating a new IPv6 address on a virtual interface.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607763" y="12425198"/>
              <a:ext cx="8821341" cy="2308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Handle requests for </a:t>
              </a:r>
            </a:p>
            <a:p>
              <a:pPr algn="ctr"/>
              <a:r>
                <a:rPr lang="en-US" sz="2400" i="1" dirty="0" smtClean="0"/>
                <a:t>http://8079:ef09:ffbc:d6ce:eacf:331f:ffc:35d4/</a:t>
              </a:r>
            </a:p>
            <a:p>
              <a:pPr algn="ctr"/>
              <a:r>
                <a:rPr lang="en-US" sz="2400" i="1" dirty="0" smtClean="0"/>
                <a:t>http://8079:ef09:ffbc:d6ce:d5b:1c4c:7f72:f69/</a:t>
              </a:r>
            </a:p>
            <a:p>
              <a:pPr algn="ctr"/>
              <a:r>
                <a:rPr lang="en-US" sz="2400" dirty="0" smtClean="0"/>
                <a:t>And return the content initially obtained from provider.com.</a:t>
              </a:r>
            </a:p>
            <a:p>
              <a:pPr algn="ctr"/>
              <a:r>
                <a:rPr lang="en-US" sz="2400" dirty="0" smtClean="0"/>
                <a:t>(The HTTP server will have to be configured to return content for the IPv6 addresses.)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523929" y="13168684"/>
              <a:ext cx="40838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Returns HTTP content to the browser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662661" y="5111670"/>
              <a:ext cx="162647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/>
                <a:t>Client</a:t>
              </a:r>
              <a:endParaRPr lang="en-US" sz="48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775773" y="5105400"/>
              <a:ext cx="156530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/>
                <a:t>Proxy</a:t>
              </a:r>
              <a:endParaRPr lang="en-US" sz="48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4482748" y="5111670"/>
              <a:ext cx="18774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/>
                <a:t>Router</a:t>
              </a:r>
              <a:endParaRPr lang="en-US" sz="48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8859284" y="5111670"/>
              <a:ext cx="178574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800" dirty="0" smtClean="0"/>
                <a:t>Server</a:t>
              </a:r>
              <a:endParaRPr lang="en-US" sz="4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4611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341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Columbia University</dc:creator>
  <cp:lastModifiedBy>Columbia University</cp:lastModifiedBy>
  <cp:revision>10</cp:revision>
  <dcterms:created xsi:type="dcterms:W3CDTF">2011-05-13T20:09:07Z</dcterms:created>
  <dcterms:modified xsi:type="dcterms:W3CDTF">2011-06-13T21:10:02Z</dcterms:modified>
</cp:coreProperties>
</file>