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3258" y="-10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54"/>
            <a:ext cx="18653760" cy="70561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5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8"/>
            <a:ext cx="4937760" cy="280873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8"/>
            <a:ext cx="14447520" cy="280873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4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2" y="21153121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2" y="13952234"/>
            <a:ext cx="18653760" cy="7200896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73"/>
            <a:ext cx="9692640" cy="2172462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73"/>
            <a:ext cx="9692640" cy="2172462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2" y="7368545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2" y="10439399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75" y="7368545"/>
            <a:ext cx="9700259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75" y="10439399"/>
            <a:ext cx="9700259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94" y="1310648"/>
            <a:ext cx="7219952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33" y="1310650"/>
            <a:ext cx="12268202" cy="28094944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94" y="6888483"/>
            <a:ext cx="7219952" cy="22517104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7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9"/>
            <a:ext cx="13167360" cy="2720344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19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33"/>
            <a:ext cx="13167360" cy="3863336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73"/>
            <a:ext cx="19751040" cy="2172462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91"/>
            <a:ext cx="5120640" cy="1752599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FA79-7B6B-4A80-A643-CACAEDD1E2C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91"/>
            <a:ext cx="6949440" cy="1752599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91"/>
            <a:ext cx="5120640" cy="1752599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50BD-AA17-454D-953A-164C07074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8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914400" y="15952759"/>
            <a:ext cx="20497800" cy="20257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3428"/>
              </a:spcAft>
            </a:pPr>
            <a:r>
              <a:rPr lang="en-US" sz="3100" i="1" dirty="0" smtClean="0">
                <a:latin typeface="Arial" pitchFamily="34" charset="0"/>
                <a:cs typeface="Arial" pitchFamily="34" charset="0"/>
              </a:rPr>
              <a:t>The architecture diagram of our IPv6 content addressing system. In our system, the regular browser makes a HTTP request through a proxy, which translates HTTP requests to an IPv6 content addressing system. The request is sent out over the network, until a router on path that has the content responds to the request. The proxy then translates the retrieved content back into a HTTP response to the user's browser.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533400"/>
            <a:ext cx="20574000" cy="4117604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 algn="ctr"/>
            <a:r>
              <a:rPr lang="en-US" sz="5500" b="1" dirty="0"/>
              <a:t>IPv6 Addresses as Content Names in Information-Centric Networking</a:t>
            </a:r>
            <a:endParaRPr lang="en-US" sz="5500" dirty="0"/>
          </a:p>
          <a:p>
            <a:pPr algn="ctr"/>
            <a:r>
              <a:rPr lang="en-US" sz="4100" dirty="0" smtClean="0"/>
              <a:t> </a:t>
            </a:r>
            <a:endParaRPr lang="en-US" sz="4100" dirty="0"/>
          </a:p>
          <a:p>
            <a:pPr algn="ctr"/>
            <a:r>
              <a:rPr lang="en-US" sz="5500" dirty="0" err="1"/>
              <a:t>Suman</a:t>
            </a:r>
            <a:r>
              <a:rPr lang="en-US" sz="5500" dirty="0"/>
              <a:t> </a:t>
            </a:r>
            <a:r>
              <a:rPr lang="en-US" sz="5500" dirty="0" err="1"/>
              <a:t>Srinivasan</a:t>
            </a:r>
            <a:r>
              <a:rPr lang="en-US" sz="5500" dirty="0"/>
              <a:t>, Henning </a:t>
            </a:r>
            <a:r>
              <a:rPr lang="en-US" sz="5500" dirty="0" err="1"/>
              <a:t>Schulzrinne</a:t>
            </a:r>
            <a:endParaRPr lang="en-US" sz="5500" dirty="0"/>
          </a:p>
          <a:p>
            <a:pPr algn="ctr"/>
            <a:r>
              <a:rPr lang="en-US" sz="5500" i="1" dirty="0"/>
              <a:t>Columbia </a:t>
            </a:r>
            <a:r>
              <a:rPr lang="en-US" sz="5500" i="1" dirty="0" smtClean="0"/>
              <a:t>University</a:t>
            </a:r>
          </a:p>
          <a:p>
            <a:pPr algn="ctr"/>
            <a:r>
              <a:rPr lang="en-US" sz="4100" i="1" dirty="0" smtClean="0"/>
              <a:t>{</a:t>
            </a:r>
            <a:r>
              <a:rPr lang="en-US" sz="4100" i="1" dirty="0" err="1" smtClean="0"/>
              <a:t>sumans</a:t>
            </a:r>
            <a:r>
              <a:rPr lang="en-US" sz="4100" i="1" dirty="0" smtClean="0"/>
              <a:t>, </a:t>
            </a:r>
            <a:r>
              <a:rPr lang="en-US" sz="4100" i="1" dirty="0" err="1" smtClean="0"/>
              <a:t>hgs</a:t>
            </a:r>
            <a:r>
              <a:rPr lang="en-US" sz="4100" i="1" dirty="0" smtClean="0"/>
              <a:t>}@</a:t>
            </a:r>
            <a:r>
              <a:rPr lang="en-US" sz="4100" i="1" dirty="0" err="1" smtClean="0"/>
              <a:t>cs.columbia.edu</a:t>
            </a:r>
            <a:endParaRPr lang="en-US" sz="4100" dirty="0"/>
          </a:p>
        </p:txBody>
      </p:sp>
      <p:sp>
        <p:nvSpPr>
          <p:cNvPr id="14" name="Rectangle 13"/>
          <p:cNvSpPr/>
          <p:nvPr/>
        </p:nvSpPr>
        <p:spPr>
          <a:xfrm>
            <a:off x="9296400" y="19050000"/>
            <a:ext cx="12115800" cy="3578995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r>
              <a:rPr lang="en-US" sz="4800" b="1" dirty="0" smtClean="0"/>
              <a:t>Sample Name to IPv6 Mappings</a:t>
            </a:r>
            <a:r>
              <a:rPr lang="en-US" sz="4100" dirty="0" smtClean="0"/>
              <a:t>	</a:t>
            </a:r>
          </a:p>
          <a:p>
            <a:pPr marL="587816" indent="-587816">
              <a:buFont typeface="Arial" pitchFamily="34" charset="0"/>
              <a:buChar char="•"/>
            </a:pPr>
            <a:r>
              <a:rPr lang="en-US" sz="4100" b="1" dirty="0" smtClean="0"/>
              <a:t>8079:1b37:2650:3af8:</a:t>
            </a:r>
            <a:r>
              <a:rPr lang="en-US" sz="4100" i="1" dirty="0" smtClean="0"/>
              <a:t>1d78:a723:dee0:2522</a:t>
            </a:r>
            <a:r>
              <a:rPr lang="en-US" sz="4100" dirty="0" smtClean="0"/>
              <a:t>     </a:t>
            </a:r>
            <a:r>
              <a:rPr lang="en-US" sz="4100" dirty="0"/>
              <a:t>http</a:t>
            </a:r>
            <a:r>
              <a:rPr lang="en-US" sz="4100" dirty="0" smtClean="0"/>
              <a:t>://TheEpochTimes.com/content/video.mp4</a:t>
            </a:r>
            <a:endParaRPr lang="en-US" sz="4100" dirty="0"/>
          </a:p>
          <a:p>
            <a:pPr marL="587816" indent="-587816">
              <a:buFont typeface="Arial" pitchFamily="34" charset="0"/>
              <a:buChar char="•"/>
            </a:pPr>
            <a:r>
              <a:rPr lang="en-US" sz="4100" b="1" dirty="0"/>
              <a:t>8079:1b37:2650:3af8:</a:t>
            </a:r>
            <a:r>
              <a:rPr lang="en-US" sz="4100" i="1" dirty="0"/>
              <a:t>eacf:331f:ffc:35d4</a:t>
            </a:r>
            <a:r>
              <a:rPr lang="en-US" sz="4100" dirty="0"/>
              <a:t>     http</a:t>
            </a:r>
            <a:r>
              <a:rPr lang="en-US" sz="4100" dirty="0" smtClean="0"/>
              <a:t>://TheEpochTimes.com/index.html </a:t>
            </a:r>
            <a:r>
              <a:rPr lang="en-US" sz="4100" dirty="0"/>
              <a:t>	</a:t>
            </a:r>
            <a:endParaRPr lang="en-US" sz="41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295400" y="19138005"/>
            <a:ext cx="7620000" cy="88419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13502" tIns="156751" rIns="313502" bIns="156751">
            <a:spAutoFit/>
          </a:bodyPr>
          <a:lstStyle/>
          <a:p>
            <a:r>
              <a:rPr lang="en-US" sz="4800" b="1" dirty="0" smtClean="0"/>
              <a:t>IPv6 Features That Are Useful for Content Networking</a:t>
            </a:r>
          </a:p>
          <a:p>
            <a:endParaRPr lang="en-US" sz="4100" dirty="0" smtClean="0"/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err="1" smtClean="0"/>
              <a:t>IPSec</a:t>
            </a:r>
            <a:r>
              <a:rPr lang="en-US" sz="4100" dirty="0" smtClean="0"/>
              <a:t>: security</a:t>
            </a:r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smtClean="0"/>
              <a:t>Multicasting: streaming video</a:t>
            </a:r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smtClean="0"/>
              <a:t>No  packet fragmentation</a:t>
            </a:r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smtClean="0"/>
              <a:t>Better </a:t>
            </a:r>
            <a:r>
              <a:rPr lang="en-US" sz="4100" dirty="0"/>
              <a:t>mobile support </a:t>
            </a:r>
            <a:endParaRPr lang="en-US" sz="4100" dirty="0" smtClean="0"/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err="1" smtClean="0"/>
              <a:t>Jumbograms</a:t>
            </a:r>
            <a:endParaRPr lang="en-US" sz="4100" dirty="0" smtClean="0"/>
          </a:p>
          <a:p>
            <a:pPr marL="587816" indent="-587816">
              <a:buFont typeface="Arial" pitchFamily="34" charset="0"/>
              <a:buChar char="•"/>
            </a:pPr>
            <a:r>
              <a:rPr lang="en-US" sz="4100" dirty="0" smtClean="0"/>
              <a:t>IPv6-over-IPv4 </a:t>
            </a:r>
            <a:r>
              <a:rPr lang="en-US" sz="4100" dirty="0"/>
              <a:t>bridging </a:t>
            </a:r>
            <a:r>
              <a:rPr lang="en-US" sz="4100" dirty="0" smtClean="0"/>
              <a:t>mechanisms: use </a:t>
            </a:r>
            <a:r>
              <a:rPr lang="en-US" sz="4100" dirty="0"/>
              <a:t>of our IPv6 content naming proposal in archaic or today’s networks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65920" y="22645979"/>
            <a:ext cx="11841480" cy="5471821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r>
              <a:rPr lang="en-US" sz="4800" b="1" dirty="0" smtClean="0"/>
              <a:t>Currently implemented</a:t>
            </a:r>
          </a:p>
          <a:p>
            <a:pPr marL="979694" indent="-979694">
              <a:buFont typeface="Arial" pitchFamily="34" charset="0"/>
              <a:buChar char="•"/>
            </a:pPr>
            <a:r>
              <a:rPr lang="en-US" sz="4100" dirty="0" smtClean="0"/>
              <a:t>Content </a:t>
            </a:r>
            <a:r>
              <a:rPr lang="en-US" sz="4100" dirty="0"/>
              <a:t>address registry as a web service (built in PHP) connected to a MySQL database. </a:t>
            </a:r>
            <a:endParaRPr lang="en-US" sz="4100" dirty="0" smtClean="0"/>
          </a:p>
          <a:p>
            <a:pPr marL="979694" indent="-979694">
              <a:buFont typeface="Arial" pitchFamily="34" charset="0"/>
              <a:buChar char="•"/>
            </a:pPr>
            <a:r>
              <a:rPr lang="en-US" sz="4100" dirty="0" smtClean="0"/>
              <a:t>Requests </a:t>
            </a:r>
            <a:r>
              <a:rPr lang="en-US" sz="4100" dirty="0"/>
              <a:t>to set/get content names and their corresponding IPv6 address mapping are done through simple put and get requests. We do plan to make this more scalable and hierarchical in the future.  </a:t>
            </a:r>
            <a:endParaRPr lang="en-US" sz="41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219200" y="28956000"/>
            <a:ext cx="19583399" cy="2840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13502" tIns="156751" rIns="313502" bIns="156751">
            <a:spAutoFit/>
          </a:bodyPr>
          <a:lstStyle/>
          <a:p>
            <a:r>
              <a:rPr lang="en-US" sz="4100" b="1" dirty="0" smtClean="0"/>
              <a:t>Current/Future Work</a:t>
            </a:r>
          </a:p>
          <a:p>
            <a:pPr marL="979694" indent="-979694">
              <a:buFont typeface="Arial" pitchFamily="34" charset="0"/>
              <a:buChar char="•"/>
            </a:pPr>
            <a:r>
              <a:rPr lang="en-US" sz="4100" dirty="0" smtClean="0"/>
              <a:t>Starting work on the full implementation of the IPv6 content naming architecture. </a:t>
            </a:r>
          </a:p>
          <a:p>
            <a:pPr marL="979694" indent="-979694">
              <a:buFont typeface="Arial" pitchFamily="34" charset="0"/>
              <a:buChar char="•"/>
            </a:pPr>
            <a:r>
              <a:rPr lang="en-US" sz="4100" dirty="0" smtClean="0"/>
              <a:t>Use </a:t>
            </a:r>
            <a:r>
              <a:rPr lang="en-US" sz="4100" dirty="0" err="1" smtClean="0"/>
              <a:t>netfilter</a:t>
            </a:r>
            <a:r>
              <a:rPr lang="en-US" sz="4100" dirty="0" smtClean="0"/>
              <a:t>, particularly </a:t>
            </a:r>
            <a:r>
              <a:rPr lang="en-US" sz="4100" dirty="0" err="1" smtClean="0"/>
              <a:t>libnetfilter_queue</a:t>
            </a:r>
            <a:r>
              <a:rPr lang="en-US" sz="4100" dirty="0" smtClean="0"/>
              <a:t> and its Python language bindings, to handle and serve IPv6 content naming and addresses.</a:t>
            </a:r>
            <a:endParaRPr lang="en-US" sz="4100" dirty="0"/>
          </a:p>
        </p:txBody>
      </p:sp>
      <p:grpSp>
        <p:nvGrpSpPr>
          <p:cNvPr id="2" name="Group 1"/>
          <p:cNvGrpSpPr/>
          <p:nvPr/>
        </p:nvGrpSpPr>
        <p:grpSpPr>
          <a:xfrm>
            <a:off x="1466849" y="5105400"/>
            <a:ext cx="19335748" cy="10515600"/>
            <a:chOff x="1466849" y="5105400"/>
            <a:chExt cx="19335748" cy="105156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849" y="5686356"/>
              <a:ext cx="2070114" cy="1966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3145" y="5853696"/>
              <a:ext cx="1717754" cy="1631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2483" y="5686356"/>
              <a:ext cx="2070114" cy="1966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1804" y="5749108"/>
              <a:ext cx="2554609" cy="1840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1" name="Straight Connector 20"/>
            <p:cNvCxnSpPr>
              <a:stCxn id="10" idx="2"/>
            </p:cNvCxnSpPr>
            <p:nvPr/>
          </p:nvCxnSpPr>
          <p:spPr>
            <a:xfrm>
              <a:off x="2501906" y="7652601"/>
              <a:ext cx="0" cy="7968399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0" idx="2"/>
            </p:cNvCxnSpPr>
            <p:nvPr/>
          </p:nvCxnSpPr>
          <p:spPr>
            <a:xfrm>
              <a:off x="15429109" y="7589849"/>
              <a:ext cx="0" cy="7863811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2"/>
            </p:cNvCxnSpPr>
            <p:nvPr/>
          </p:nvCxnSpPr>
          <p:spPr>
            <a:xfrm>
              <a:off x="19767540" y="7652601"/>
              <a:ext cx="0" cy="7905644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585741" y="7652601"/>
              <a:ext cx="0" cy="7968399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501906" y="8927397"/>
              <a:ext cx="40838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585741" y="10600798"/>
              <a:ext cx="884336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585741" y="10266117"/>
              <a:ext cx="884336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585741" y="10433458"/>
              <a:ext cx="884336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492232" y="9094737"/>
              <a:ext cx="40838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501906" y="9262077"/>
              <a:ext cx="40838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5429109" y="11604838"/>
              <a:ext cx="4338431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585741" y="12441539"/>
              <a:ext cx="8843368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585741" y="12274198"/>
              <a:ext cx="8843366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585741" y="12106858"/>
              <a:ext cx="8843363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492232" y="12943559"/>
              <a:ext cx="4083835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523929" y="13110899"/>
              <a:ext cx="4083835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523929" y="12776219"/>
              <a:ext cx="4083835" cy="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5429104" y="11437498"/>
              <a:ext cx="43304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686319" y="7253996"/>
              <a:ext cx="3591724" cy="1569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“I want </a:t>
              </a:r>
              <a:r>
                <a:rPr lang="en-US" sz="2400" u="sng" dirty="0" smtClean="0"/>
                <a:t>http://provider.com/index.html</a:t>
              </a:r>
              <a:r>
                <a:rPr lang="en-US" sz="2400" dirty="0"/>
                <a:t> </a:t>
              </a:r>
              <a:r>
                <a:rPr lang="en-US" sz="2400" dirty="0" smtClean="0"/>
                <a:t>... which references </a:t>
              </a:r>
              <a:r>
                <a:rPr lang="en-US" sz="2400" u="sng" dirty="0" smtClean="0"/>
                <a:t>image.jpg</a:t>
              </a:r>
              <a:r>
                <a:rPr lang="en-US" sz="2400" dirty="0" smtClean="0"/>
                <a:t>”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9104" y="7052338"/>
              <a:ext cx="8456637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ctr">
                <a:buAutoNum type="arabicPeriod"/>
              </a:pPr>
              <a:r>
                <a:rPr lang="en-US" sz="2400" b="1" dirty="0" smtClean="0"/>
                <a:t>Determine IPv6 address space of Provider.com</a:t>
              </a:r>
              <a:r>
                <a:rPr lang="en-US" sz="2400" dirty="0" smtClean="0"/>
                <a:t> </a:t>
              </a:r>
              <a:r>
                <a:rPr lang="en-US" sz="2400" i="1" dirty="0" smtClean="0"/>
                <a:t>8079:ef09:ffbc:d6ce</a:t>
              </a:r>
              <a:r>
                <a:rPr lang="en-US" sz="2400" i="1" dirty="0" smtClean="0">
                  <a:solidFill>
                    <a:schemeClr val="bg1">
                      <a:lumMod val="75000"/>
                    </a:schemeClr>
                  </a:solidFill>
                </a:rPr>
                <a:t>:xxxx:xxxx:xxxx:xxxx</a:t>
              </a:r>
            </a:p>
            <a:p>
              <a:pPr algn="ctr"/>
              <a:r>
                <a:rPr lang="en-US" sz="2400" b="1" dirty="0" smtClean="0"/>
                <a:t>2. Determine IPv6 addresses of content</a:t>
              </a:r>
            </a:p>
            <a:p>
              <a:pPr algn="ctr"/>
              <a:r>
                <a:rPr lang="en-US" sz="2400" i="1" dirty="0" smtClean="0"/>
                <a:t>/index.html =  8079:ef09:ffbc:d6ce:eacf:331f:ffc:35d4</a:t>
              </a:r>
            </a:p>
            <a:p>
              <a:pPr algn="ctr"/>
              <a:r>
                <a:rPr lang="en-US" sz="2400" i="1" dirty="0" smtClean="0"/>
                <a:t>/image.jpg = 8079:ef09:ffbc:d6ce:d5b:1c4c:7f72:f69</a:t>
              </a:r>
            </a:p>
            <a:p>
              <a:pPr algn="ctr"/>
              <a:r>
                <a:rPr lang="en-US" sz="2400" b="1" dirty="0" smtClean="0"/>
                <a:t>3. Issue </a:t>
              </a:r>
              <a:r>
                <a:rPr lang="en-US" sz="2400" b="1" u="sng" dirty="0" smtClean="0"/>
                <a:t>HTTP</a:t>
              </a:r>
              <a:r>
                <a:rPr lang="en-US" sz="2400" b="1" dirty="0" smtClean="0"/>
                <a:t> request to IPv6 address</a:t>
              </a:r>
              <a:br>
                <a:rPr lang="en-US" sz="2400" b="1" dirty="0" smtClean="0"/>
              </a:br>
              <a:r>
                <a:rPr lang="en-US" sz="2400" i="1" dirty="0" smtClean="0"/>
                <a:t>http://8079:ef09:ffbc:d6ce:eacf:331f:ffc:35d4/</a:t>
              </a:r>
            </a:p>
            <a:p>
              <a:pPr algn="ctr"/>
              <a:r>
                <a:rPr lang="en-US" sz="2400" i="1" dirty="0" smtClean="0"/>
                <a:t>http://8079:ef09:ffbc:d6ce:d5b:1c4c:7f72:f69/</a:t>
              </a:r>
            </a:p>
            <a:p>
              <a:pPr algn="ctr"/>
              <a:endParaRPr lang="en-US" sz="2400" b="1" i="1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561244" y="7923356"/>
              <a:ext cx="4052139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Reverse lookup of IPv6 address. If no content:</a:t>
              </a:r>
            </a:p>
            <a:p>
              <a:pPr marL="228600" indent="-228600" algn="ctr">
                <a:buAutoNum type="arabicParenBoth"/>
              </a:pPr>
              <a:r>
                <a:rPr lang="en-US" sz="2400" dirty="0" smtClean="0"/>
                <a:t>Pass request upstream or</a:t>
              </a:r>
            </a:p>
            <a:p>
              <a:pPr marL="228600" indent="-228600" algn="ctr">
                <a:buAutoNum type="arabicParenBoth"/>
              </a:pPr>
              <a:r>
                <a:rPr lang="en-US" sz="2400" dirty="0" smtClean="0"/>
                <a:t>Issue a regular HTTP request, cache it.</a:t>
              </a:r>
            </a:p>
            <a:p>
              <a:pPr algn="ctr"/>
              <a:r>
                <a:rPr lang="en-US" sz="2400" dirty="0" smtClean="0"/>
                <a:t>This will involve creating a new IPv6 address on a virtual interface.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07763" y="12425198"/>
              <a:ext cx="8821341" cy="2308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Handle requests for </a:t>
              </a:r>
            </a:p>
            <a:p>
              <a:pPr algn="ctr"/>
              <a:r>
                <a:rPr lang="en-US" sz="2400" i="1" dirty="0" smtClean="0"/>
                <a:t>http://8079:ef09:ffbc:d6ce:eacf:331f:ffc:35d4/</a:t>
              </a:r>
            </a:p>
            <a:p>
              <a:pPr algn="ctr"/>
              <a:r>
                <a:rPr lang="en-US" sz="2400" i="1" dirty="0" smtClean="0"/>
                <a:t>http://8079:ef09:ffbc:d6ce:d5b:1c4c:7f72:f69/</a:t>
              </a:r>
            </a:p>
            <a:p>
              <a:pPr algn="ctr"/>
              <a:r>
                <a:rPr lang="en-US" sz="2400" dirty="0" smtClean="0"/>
                <a:t>And return the content initially obtained from provider.com.</a:t>
              </a:r>
            </a:p>
            <a:p>
              <a:pPr algn="ctr"/>
              <a:r>
                <a:rPr lang="en-US" sz="2400" dirty="0" smtClean="0"/>
                <a:t>(The HTTP server will have to be configured to return content for the IPv6 addresses.)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523929" y="13168684"/>
              <a:ext cx="40838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Returns HTTP content to the browser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2661" y="5111670"/>
              <a:ext cx="16264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Client</a:t>
              </a:r>
              <a:endParaRPr lang="en-US" sz="4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75773" y="5105400"/>
              <a:ext cx="156530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Proxy</a:t>
              </a:r>
              <a:endParaRPr lang="en-US" sz="4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482748" y="5111670"/>
              <a:ext cx="18774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Router</a:t>
              </a:r>
              <a:endParaRPr lang="en-US" sz="4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859284" y="5111670"/>
              <a:ext cx="17857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Server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1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341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Columbia University</cp:lastModifiedBy>
  <cp:revision>10</cp:revision>
  <dcterms:created xsi:type="dcterms:W3CDTF">2011-05-13T20:09:07Z</dcterms:created>
  <dcterms:modified xsi:type="dcterms:W3CDTF">2011-06-13T21:10:02Z</dcterms:modified>
</cp:coreProperties>
</file>