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495994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2991987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487981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5983975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479969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8975962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471956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1967953" algn="l" defTabSz="1495994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3" d="100"/>
          <a:sy n="23" d="100"/>
        </p:scale>
        <p:origin x="-3258" y="-108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9E1DC-4CFB-4D57-9699-C9158C28766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</dgm:pt>
    <dgm:pt modelId="{DF7761DF-1D4F-4AFE-8339-9358148BF4B4}">
      <dgm:prSet phldrT="[Text]"/>
      <dgm:spPr/>
      <dgm:t>
        <a:bodyPr/>
        <a:lstStyle/>
        <a:p>
          <a:r>
            <a:rPr lang="en-US" dirty="0" err="1" smtClean="0"/>
            <a:t>CCNx</a:t>
          </a:r>
          <a:endParaRPr lang="en-US" dirty="0"/>
        </a:p>
      </dgm:t>
    </dgm:pt>
    <dgm:pt modelId="{055D6A7F-BA46-4B78-A3D2-C82B0604688A}" type="parTrans" cxnId="{DE313AFB-25C6-484C-84B8-8D6052B19AB5}">
      <dgm:prSet/>
      <dgm:spPr/>
      <dgm:t>
        <a:bodyPr/>
        <a:lstStyle/>
        <a:p>
          <a:endParaRPr lang="en-US"/>
        </a:p>
      </dgm:t>
    </dgm:pt>
    <dgm:pt modelId="{D0830203-470D-4A0C-B4FC-B0F590EF39DC}" type="sibTrans" cxnId="{DE313AFB-25C6-484C-84B8-8D6052B19AB5}">
      <dgm:prSet/>
      <dgm:spPr/>
      <dgm:t>
        <a:bodyPr/>
        <a:lstStyle/>
        <a:p>
          <a:endParaRPr lang="en-US"/>
        </a:p>
      </dgm:t>
    </dgm:pt>
    <dgm:pt modelId="{CB3BDFCE-B86D-476C-9175-EDD659322CCC}">
      <dgm:prSet phldrT="[Text]"/>
      <dgm:spPr/>
      <dgm:t>
        <a:bodyPr/>
        <a:lstStyle/>
        <a:p>
          <a:r>
            <a:rPr lang="en-US" dirty="0" err="1" smtClean="0"/>
            <a:t>NetServ</a:t>
          </a:r>
          <a:endParaRPr lang="en-US" dirty="0"/>
        </a:p>
      </dgm:t>
    </dgm:pt>
    <dgm:pt modelId="{425573DD-85C8-470F-A2A3-502902FCE4C7}" type="parTrans" cxnId="{913F66CD-4C5D-4F9F-8843-5E64AC5ADCAB}">
      <dgm:prSet/>
      <dgm:spPr/>
      <dgm:t>
        <a:bodyPr/>
        <a:lstStyle/>
        <a:p>
          <a:endParaRPr lang="en-US"/>
        </a:p>
      </dgm:t>
    </dgm:pt>
    <dgm:pt modelId="{7ADDA782-72A7-46C7-A076-67D9A25D8090}" type="sibTrans" cxnId="{913F66CD-4C5D-4F9F-8843-5E64AC5ADCAB}">
      <dgm:prSet/>
      <dgm:spPr/>
      <dgm:t>
        <a:bodyPr/>
        <a:lstStyle/>
        <a:p>
          <a:endParaRPr lang="en-US"/>
        </a:p>
      </dgm:t>
    </dgm:pt>
    <dgm:pt modelId="{33E6DFBA-AADD-4EA3-B3AA-5467ED909CC5}" type="pres">
      <dgm:prSet presAssocID="{7209E1DC-4CFB-4D57-9699-C9158C287661}" presName="Name0" presStyleCnt="0">
        <dgm:presLayoutVars>
          <dgm:dir/>
          <dgm:animLvl val="lvl"/>
          <dgm:resizeHandles val="exact"/>
        </dgm:presLayoutVars>
      </dgm:prSet>
      <dgm:spPr/>
    </dgm:pt>
    <dgm:pt modelId="{037F1BA4-F935-41EE-90E0-664B886257B9}" type="pres">
      <dgm:prSet presAssocID="{DF7761DF-1D4F-4AFE-8339-9358148BF4B4}" presName="composite" presStyleCnt="0"/>
      <dgm:spPr/>
    </dgm:pt>
    <dgm:pt modelId="{7D1D65F9-7999-42D0-B9E5-50CC81E2BECC}" type="pres">
      <dgm:prSet presAssocID="{DF7761DF-1D4F-4AFE-8339-9358148BF4B4}" presName="parTx" presStyleLbl="alignNode1" presStyleIdx="0" presStyleCnt="2" custLinFactY="-5665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0D3AE-D114-44B7-A9C6-B263F88EC9DF}" type="pres">
      <dgm:prSet presAssocID="{DF7761DF-1D4F-4AFE-8339-9358148BF4B4}" presName="desTx" presStyleLbl="alignAccFollowNode1" presStyleIdx="0" presStyleCnt="2" custScaleY="257172" custLinFactNeighborY="25572">
        <dgm:presLayoutVars>
          <dgm:bulletEnabled val="1"/>
        </dgm:presLayoutVars>
      </dgm:prSet>
      <dgm:spPr/>
    </dgm:pt>
    <dgm:pt modelId="{694FC12D-3E8F-4D9C-AC8F-66B79663F8A1}" type="pres">
      <dgm:prSet presAssocID="{D0830203-470D-4A0C-B4FC-B0F590EF39DC}" presName="space" presStyleCnt="0"/>
      <dgm:spPr/>
    </dgm:pt>
    <dgm:pt modelId="{219112DC-E7C5-4A9E-AEEF-2DBB5AAD2EB9}" type="pres">
      <dgm:prSet presAssocID="{CB3BDFCE-B86D-476C-9175-EDD659322CCC}" presName="composite" presStyleCnt="0"/>
      <dgm:spPr/>
    </dgm:pt>
    <dgm:pt modelId="{40683645-84BE-4B8D-8297-F756F5151558}" type="pres">
      <dgm:prSet presAssocID="{CB3BDFCE-B86D-476C-9175-EDD659322CCC}" presName="parTx" presStyleLbl="alignNode1" presStyleIdx="1" presStyleCnt="2" custLinFactY="-77607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FE30C-B0EF-475D-BDAA-BBE956FADD4D}" type="pres">
      <dgm:prSet presAssocID="{CB3BDFCE-B86D-476C-9175-EDD659322CCC}" presName="desTx" presStyleLbl="alignAccFollowNode1" presStyleIdx="1" presStyleCnt="2" custScaleY="255461" custLinFactNeighborY="24948">
        <dgm:presLayoutVars>
          <dgm:bulletEnabled val="1"/>
        </dgm:presLayoutVars>
      </dgm:prSet>
      <dgm:spPr/>
    </dgm:pt>
  </dgm:ptLst>
  <dgm:cxnLst>
    <dgm:cxn modelId="{913F66CD-4C5D-4F9F-8843-5E64AC5ADCAB}" srcId="{7209E1DC-4CFB-4D57-9699-C9158C287661}" destId="{CB3BDFCE-B86D-476C-9175-EDD659322CCC}" srcOrd="1" destOrd="0" parTransId="{425573DD-85C8-470F-A2A3-502902FCE4C7}" sibTransId="{7ADDA782-72A7-46C7-A076-67D9A25D8090}"/>
    <dgm:cxn modelId="{DE5877F2-CA29-42DC-A82A-CBB4AEB49C37}" type="presOf" srcId="{DF7761DF-1D4F-4AFE-8339-9358148BF4B4}" destId="{7D1D65F9-7999-42D0-B9E5-50CC81E2BECC}" srcOrd="0" destOrd="0" presId="urn:microsoft.com/office/officeart/2005/8/layout/hList1"/>
    <dgm:cxn modelId="{D270D3BD-D0F8-4347-8AB6-7BC39522AE80}" type="presOf" srcId="{7209E1DC-4CFB-4D57-9699-C9158C287661}" destId="{33E6DFBA-AADD-4EA3-B3AA-5467ED909CC5}" srcOrd="0" destOrd="0" presId="urn:microsoft.com/office/officeart/2005/8/layout/hList1"/>
    <dgm:cxn modelId="{DE313AFB-25C6-484C-84B8-8D6052B19AB5}" srcId="{7209E1DC-4CFB-4D57-9699-C9158C287661}" destId="{DF7761DF-1D4F-4AFE-8339-9358148BF4B4}" srcOrd="0" destOrd="0" parTransId="{055D6A7F-BA46-4B78-A3D2-C82B0604688A}" sibTransId="{D0830203-470D-4A0C-B4FC-B0F590EF39DC}"/>
    <dgm:cxn modelId="{67573412-FE12-4A15-862D-6B2FE861F3AD}" type="presOf" srcId="{CB3BDFCE-B86D-476C-9175-EDD659322CCC}" destId="{40683645-84BE-4B8D-8297-F756F5151558}" srcOrd="0" destOrd="0" presId="urn:microsoft.com/office/officeart/2005/8/layout/hList1"/>
    <dgm:cxn modelId="{4D5CBCB1-2863-4BFD-A828-8ED47E6D77C6}" type="presParOf" srcId="{33E6DFBA-AADD-4EA3-B3AA-5467ED909CC5}" destId="{037F1BA4-F935-41EE-90E0-664B886257B9}" srcOrd="0" destOrd="0" presId="urn:microsoft.com/office/officeart/2005/8/layout/hList1"/>
    <dgm:cxn modelId="{C7518453-5D5B-42F8-81CA-4E1A7B179941}" type="presParOf" srcId="{037F1BA4-F935-41EE-90E0-664B886257B9}" destId="{7D1D65F9-7999-42D0-B9E5-50CC81E2BECC}" srcOrd="0" destOrd="0" presId="urn:microsoft.com/office/officeart/2005/8/layout/hList1"/>
    <dgm:cxn modelId="{56373E75-89FE-4617-9750-62484171CF9D}" type="presParOf" srcId="{037F1BA4-F935-41EE-90E0-664B886257B9}" destId="{C3B0D3AE-D114-44B7-A9C6-B263F88EC9DF}" srcOrd="1" destOrd="0" presId="urn:microsoft.com/office/officeart/2005/8/layout/hList1"/>
    <dgm:cxn modelId="{82FEA0C4-2821-4B95-AFAF-27023C5E329A}" type="presParOf" srcId="{33E6DFBA-AADD-4EA3-B3AA-5467ED909CC5}" destId="{694FC12D-3E8F-4D9C-AC8F-66B79663F8A1}" srcOrd="1" destOrd="0" presId="urn:microsoft.com/office/officeart/2005/8/layout/hList1"/>
    <dgm:cxn modelId="{8015B20A-015D-45E7-9EA3-E4420793364A}" type="presParOf" srcId="{33E6DFBA-AADD-4EA3-B3AA-5467ED909CC5}" destId="{219112DC-E7C5-4A9E-AEEF-2DBB5AAD2EB9}" srcOrd="2" destOrd="0" presId="urn:microsoft.com/office/officeart/2005/8/layout/hList1"/>
    <dgm:cxn modelId="{2558948E-55C0-46D2-8F38-8AA82EF5BAF0}" type="presParOf" srcId="{219112DC-E7C5-4A9E-AEEF-2DBB5AAD2EB9}" destId="{40683645-84BE-4B8D-8297-F756F5151558}" srcOrd="0" destOrd="0" presId="urn:microsoft.com/office/officeart/2005/8/layout/hList1"/>
    <dgm:cxn modelId="{DE35BC0C-AC09-4704-8B6E-48B13F83FFFA}" type="presParOf" srcId="{219112DC-E7C5-4A9E-AEEF-2DBB5AAD2EB9}" destId="{C5EFE30C-B0EF-475D-BDAA-BBE956FADD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D65F9-7999-42D0-B9E5-50CC81E2BECC}">
      <dsp:nvSpPr>
        <dsp:cNvPr id="0" name=""/>
        <dsp:cNvSpPr/>
      </dsp:nvSpPr>
      <dsp:spPr>
        <a:xfrm>
          <a:off x="96" y="0"/>
          <a:ext cx="9279217" cy="1843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260096" rIns="455168" bIns="260096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err="1" smtClean="0"/>
            <a:t>CCNx</a:t>
          </a:r>
          <a:endParaRPr lang="en-US" sz="6400" kern="1200" dirty="0"/>
        </a:p>
      </dsp:txBody>
      <dsp:txXfrm>
        <a:off x="96" y="0"/>
        <a:ext cx="9279217" cy="1843200"/>
      </dsp:txXfrm>
    </dsp:sp>
    <dsp:sp modelId="{C3B0D3AE-D114-44B7-A9C6-B263F88EC9DF}">
      <dsp:nvSpPr>
        <dsp:cNvPr id="0" name=""/>
        <dsp:cNvSpPr/>
      </dsp:nvSpPr>
      <dsp:spPr>
        <a:xfrm>
          <a:off x="96" y="1866900"/>
          <a:ext cx="9279217" cy="722879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83645-84BE-4B8D-8297-F756F5151558}">
      <dsp:nvSpPr>
        <dsp:cNvPr id="0" name=""/>
        <dsp:cNvSpPr/>
      </dsp:nvSpPr>
      <dsp:spPr>
        <a:xfrm>
          <a:off x="10578405" y="0"/>
          <a:ext cx="9279217" cy="18432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168" tIns="260096" rIns="455168" bIns="260096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err="1" smtClean="0"/>
            <a:t>NetServ</a:t>
          </a:r>
          <a:endParaRPr lang="en-US" sz="6400" kern="1200" dirty="0"/>
        </a:p>
      </dsp:txBody>
      <dsp:txXfrm>
        <a:off x="10578405" y="0"/>
        <a:ext cx="9279217" cy="1843200"/>
      </dsp:txXfrm>
    </dsp:sp>
    <dsp:sp modelId="{C5EFE30C-B0EF-475D-BDAA-BBE956FADD4D}">
      <dsp:nvSpPr>
        <dsp:cNvPr id="0" name=""/>
        <dsp:cNvSpPr/>
      </dsp:nvSpPr>
      <dsp:spPr>
        <a:xfrm>
          <a:off x="10578405" y="1873407"/>
          <a:ext cx="9279217" cy="7180702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53"/>
            <a:ext cx="18653760" cy="70561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5"/>
            <a:ext cx="15361920" cy="84124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95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91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87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83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7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7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67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36438" y="1318273"/>
            <a:ext cx="5349242" cy="280873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8721" y="1318273"/>
            <a:ext cx="15681962" cy="280873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2" y="21153126"/>
            <a:ext cx="18653760" cy="6537961"/>
          </a:xfrm>
        </p:spPr>
        <p:txBody>
          <a:bodyPr anchor="t"/>
          <a:lstStyle>
            <a:lvl1pPr algn="l">
              <a:defRPr sz="13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2" y="13952226"/>
            <a:ext cx="18653760" cy="720089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95994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299198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8798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8397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7996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7596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471956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96795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8725" y="7680967"/>
            <a:ext cx="10515600" cy="21724622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5" y="7680967"/>
            <a:ext cx="10515600" cy="21724622"/>
          </a:xfrm>
        </p:spPr>
        <p:txBody>
          <a:bodyPr/>
          <a:lstStyle>
            <a:lvl1pPr>
              <a:defRPr sz="9200"/>
            </a:lvl1pPr>
            <a:lvl2pPr>
              <a:defRPr sz="79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18261"/>
            <a:ext cx="197510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5" y="7368546"/>
            <a:ext cx="9696451" cy="3070859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495994" indent="0">
              <a:buNone/>
              <a:defRPr sz="6500" b="1"/>
            </a:lvl2pPr>
            <a:lvl3pPr marL="2991987" indent="0">
              <a:buNone/>
              <a:defRPr sz="5900" b="1"/>
            </a:lvl3pPr>
            <a:lvl4pPr marL="4487981" indent="0">
              <a:buNone/>
              <a:defRPr sz="5200" b="1"/>
            </a:lvl4pPr>
            <a:lvl5pPr marL="5983975" indent="0">
              <a:buNone/>
              <a:defRPr sz="5200" b="1"/>
            </a:lvl5pPr>
            <a:lvl6pPr marL="7479969" indent="0">
              <a:buNone/>
              <a:defRPr sz="5200" b="1"/>
            </a:lvl6pPr>
            <a:lvl7pPr marL="8975962" indent="0">
              <a:buNone/>
              <a:defRPr sz="5200" b="1"/>
            </a:lvl7pPr>
            <a:lvl8pPr marL="10471956" indent="0">
              <a:buNone/>
              <a:defRPr sz="5200" b="1"/>
            </a:lvl8pPr>
            <a:lvl9pPr marL="1196795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5" y="10439400"/>
            <a:ext cx="9696451" cy="18966182"/>
          </a:xfrm>
        </p:spPr>
        <p:txBody>
          <a:bodyPr/>
          <a:lstStyle>
            <a:lvl1pPr>
              <a:defRPr sz="79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6"/>
            <a:ext cx="9700262" cy="3070859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495994" indent="0">
              <a:buNone/>
              <a:defRPr sz="6500" b="1"/>
            </a:lvl2pPr>
            <a:lvl3pPr marL="2991987" indent="0">
              <a:buNone/>
              <a:defRPr sz="5900" b="1"/>
            </a:lvl3pPr>
            <a:lvl4pPr marL="4487981" indent="0">
              <a:buNone/>
              <a:defRPr sz="5200" b="1"/>
            </a:lvl4pPr>
            <a:lvl5pPr marL="5983975" indent="0">
              <a:buNone/>
              <a:defRPr sz="5200" b="1"/>
            </a:lvl5pPr>
            <a:lvl6pPr marL="7479969" indent="0">
              <a:buNone/>
              <a:defRPr sz="5200" b="1"/>
            </a:lvl6pPr>
            <a:lvl7pPr marL="8975962" indent="0">
              <a:buNone/>
              <a:defRPr sz="5200" b="1"/>
            </a:lvl7pPr>
            <a:lvl8pPr marL="10471956" indent="0">
              <a:buNone/>
              <a:defRPr sz="5200" b="1"/>
            </a:lvl8pPr>
            <a:lvl9pPr marL="1196795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2" cy="18966182"/>
          </a:xfrm>
        </p:spPr>
        <p:txBody>
          <a:bodyPr/>
          <a:lstStyle>
            <a:lvl1pPr>
              <a:defRPr sz="79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5" y="1310643"/>
            <a:ext cx="7219952" cy="5577841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2" y="1310653"/>
            <a:ext cx="12268198" cy="28094944"/>
          </a:xfrm>
        </p:spPr>
        <p:txBody>
          <a:bodyPr/>
          <a:lstStyle>
            <a:lvl1pPr>
              <a:defRPr sz="10500"/>
            </a:lvl1pPr>
            <a:lvl2pPr>
              <a:defRPr sz="9200"/>
            </a:lvl2pPr>
            <a:lvl3pPr>
              <a:defRPr sz="79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5" y="6888486"/>
            <a:ext cx="7219952" cy="22517103"/>
          </a:xfrm>
        </p:spPr>
        <p:txBody>
          <a:bodyPr/>
          <a:lstStyle>
            <a:lvl1pPr marL="0" indent="0">
              <a:buNone/>
              <a:defRPr sz="4600"/>
            </a:lvl1pPr>
            <a:lvl2pPr marL="1495994" indent="0">
              <a:buNone/>
              <a:defRPr sz="3900"/>
            </a:lvl2pPr>
            <a:lvl3pPr marL="2991987" indent="0">
              <a:buNone/>
              <a:defRPr sz="3300"/>
            </a:lvl3pPr>
            <a:lvl4pPr marL="4487981" indent="0">
              <a:buNone/>
              <a:defRPr sz="2900"/>
            </a:lvl4pPr>
            <a:lvl5pPr marL="5983975" indent="0">
              <a:buNone/>
              <a:defRPr sz="2900"/>
            </a:lvl5pPr>
            <a:lvl6pPr marL="7479969" indent="0">
              <a:buNone/>
              <a:defRPr sz="2900"/>
            </a:lvl6pPr>
            <a:lvl7pPr marL="8975962" indent="0">
              <a:buNone/>
              <a:defRPr sz="2900"/>
            </a:lvl7pPr>
            <a:lvl8pPr marL="10471956" indent="0">
              <a:buNone/>
              <a:defRPr sz="2900"/>
            </a:lvl8pPr>
            <a:lvl9pPr marL="1196795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19"/>
            <a:ext cx="13167360" cy="19751040"/>
          </a:xfrm>
        </p:spPr>
        <p:txBody>
          <a:bodyPr/>
          <a:lstStyle>
            <a:lvl1pPr marL="0" indent="0">
              <a:buNone/>
              <a:defRPr sz="10500"/>
            </a:lvl1pPr>
            <a:lvl2pPr marL="1495994" indent="0">
              <a:buNone/>
              <a:defRPr sz="9200"/>
            </a:lvl2pPr>
            <a:lvl3pPr marL="2991987" indent="0">
              <a:buNone/>
              <a:defRPr sz="7900"/>
            </a:lvl3pPr>
            <a:lvl4pPr marL="4487981" indent="0">
              <a:buNone/>
              <a:defRPr sz="6500"/>
            </a:lvl4pPr>
            <a:lvl5pPr marL="5983975" indent="0">
              <a:buNone/>
              <a:defRPr sz="6500"/>
            </a:lvl5pPr>
            <a:lvl6pPr marL="7479969" indent="0">
              <a:buNone/>
              <a:defRPr sz="6500"/>
            </a:lvl6pPr>
            <a:lvl7pPr marL="8975962" indent="0">
              <a:buNone/>
              <a:defRPr sz="6500"/>
            </a:lvl7pPr>
            <a:lvl8pPr marL="10471956" indent="0">
              <a:buNone/>
              <a:defRPr sz="6500"/>
            </a:lvl8pPr>
            <a:lvl9pPr marL="1196795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4"/>
            <a:ext cx="13167360" cy="3863336"/>
          </a:xfrm>
        </p:spPr>
        <p:txBody>
          <a:bodyPr/>
          <a:lstStyle>
            <a:lvl1pPr marL="0" indent="0">
              <a:buNone/>
              <a:defRPr sz="4600"/>
            </a:lvl1pPr>
            <a:lvl2pPr marL="1495994" indent="0">
              <a:buNone/>
              <a:defRPr sz="3900"/>
            </a:lvl2pPr>
            <a:lvl3pPr marL="2991987" indent="0">
              <a:buNone/>
              <a:defRPr sz="3300"/>
            </a:lvl3pPr>
            <a:lvl4pPr marL="4487981" indent="0">
              <a:buNone/>
              <a:defRPr sz="2900"/>
            </a:lvl4pPr>
            <a:lvl5pPr marL="5983975" indent="0">
              <a:buNone/>
              <a:defRPr sz="2900"/>
            </a:lvl5pPr>
            <a:lvl6pPr marL="7479969" indent="0">
              <a:buNone/>
              <a:defRPr sz="2900"/>
            </a:lvl6pPr>
            <a:lvl7pPr marL="8975962" indent="0">
              <a:buNone/>
              <a:defRPr sz="2900"/>
            </a:lvl7pPr>
            <a:lvl8pPr marL="10471956" indent="0">
              <a:buNone/>
              <a:defRPr sz="2900"/>
            </a:lvl8pPr>
            <a:lvl9pPr marL="1196795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1"/>
            <a:ext cx="19751040" cy="5486400"/>
          </a:xfrm>
          <a:prstGeom prst="rect">
            <a:avLst/>
          </a:prstGeom>
        </p:spPr>
        <p:txBody>
          <a:bodyPr vert="horz" lIns="299200" tIns="149598" rIns="299200" bIns="14959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7"/>
            <a:ext cx="19751040" cy="21724622"/>
          </a:xfrm>
          <a:prstGeom prst="rect">
            <a:avLst/>
          </a:prstGeom>
        </p:spPr>
        <p:txBody>
          <a:bodyPr vert="horz" lIns="299200" tIns="149598" rIns="299200" bIns="14959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93"/>
            <a:ext cx="5120640" cy="1752601"/>
          </a:xfrm>
          <a:prstGeom prst="rect">
            <a:avLst/>
          </a:prstGeom>
        </p:spPr>
        <p:txBody>
          <a:bodyPr vert="horz" lIns="299200" tIns="149598" rIns="299200" bIns="149598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69FD8-F822-484F-B980-64286B105E92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93"/>
            <a:ext cx="6949440" cy="1752601"/>
          </a:xfrm>
          <a:prstGeom prst="rect">
            <a:avLst/>
          </a:prstGeom>
        </p:spPr>
        <p:txBody>
          <a:bodyPr vert="horz" lIns="299200" tIns="149598" rIns="299200" bIns="149598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93"/>
            <a:ext cx="5120640" cy="1752601"/>
          </a:xfrm>
          <a:prstGeom prst="rect">
            <a:avLst/>
          </a:prstGeom>
        </p:spPr>
        <p:txBody>
          <a:bodyPr vert="horz" lIns="299200" tIns="149598" rIns="299200" bIns="149598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58795-CFA1-9848-971D-9CE08BD52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95994" rtl="0" eaLnBrk="1" latinLnBrk="0" hangingPunct="1">
        <a:spcBef>
          <a:spcPct val="0"/>
        </a:spcBef>
        <a:buNone/>
        <a:defRPr sz="1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1996" indent="-1121996" algn="l" defTabSz="1495994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1pPr>
      <a:lvl2pPr marL="2430991" indent="-934997" algn="l" defTabSz="1495994" rtl="0" eaLnBrk="1" latinLnBrk="0" hangingPunct="1">
        <a:spcBef>
          <a:spcPct val="20000"/>
        </a:spcBef>
        <a:buFont typeface="Arial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739986" indent="-747995" algn="l" defTabSz="1495994" rtl="0" eaLnBrk="1" latinLnBrk="0" hangingPunct="1">
        <a:spcBef>
          <a:spcPct val="20000"/>
        </a:spcBef>
        <a:buFont typeface="Arial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5235980" indent="-747995" algn="l" defTabSz="1495994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731973" indent="-747995" algn="l" defTabSz="1495994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7967" indent="-747995" algn="l" defTabSz="1495994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723961" indent="-747995" algn="l" defTabSz="1495994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219954" indent="-747995" algn="l" defTabSz="1495994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715948" indent="-747995" algn="l" defTabSz="1495994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95994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91987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87981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983975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79969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975962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471956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967953" algn="l" defTabSz="1495994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80160" y="14534572"/>
            <a:ext cx="19385280" cy="151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2991987" fontAlgn="base">
              <a:spcBef>
                <a:spcPct val="0"/>
              </a:spcBef>
              <a:spcAft>
                <a:spcPts val="3273"/>
              </a:spcAft>
            </a:pP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The architecture for our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CCNx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dynamic service scalability implementation. When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CCNx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receives a content request that it interprets as a service, it loads the service module (over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CCNx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), processes the content using the module in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NetServ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, and then publishes it in </a:t>
            </a:r>
            <a:r>
              <a:rPr lang="en-US" sz="3300" i="1" dirty="0" err="1" smtClean="0">
                <a:latin typeface="Arial" pitchFamily="34" charset="0"/>
                <a:cs typeface="Arial" pitchFamily="34" charset="0"/>
              </a:rPr>
              <a:t>CCNx</a:t>
            </a:r>
            <a:r>
              <a:rPr lang="en-US" sz="3300" i="1" dirty="0" smtClean="0">
                <a:latin typeface="Arial" pitchFamily="34" charset="0"/>
                <a:cs typeface="Arial" pitchFamily="34" charset="0"/>
              </a:rPr>
              <a:t> space.</a:t>
            </a:r>
            <a:endParaRPr lang="en-US" sz="6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828800" y="450182"/>
            <a:ext cx="18288000" cy="38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9200" tIns="299200" rIns="299200" bIns="299200" numCol="1" anchor="t" anchorCtr="0" compatLnSpc="1">
            <a:prstTxWarp prst="textNoShape">
              <a:avLst/>
            </a:prstTxWarp>
          </a:bodyPr>
          <a:lstStyle/>
          <a:p>
            <a:pPr algn="ctr"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Dynamic Service Scalability in Information-Centric Networks</a:t>
            </a:r>
            <a:endParaRPr lang="en-US" sz="4000" dirty="0">
              <a:solidFill>
                <a:srgbClr val="000000"/>
              </a:solidFill>
              <a:latin typeface="Times New Roman" charset="0"/>
              <a:ea typeface="Times New Roman" charset="0"/>
            </a:endParaRPr>
          </a:p>
          <a:p>
            <a:pPr algn="ctr" defTabSz="2991987" fontAlgn="base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srgbClr val="000000"/>
              </a:solidFill>
              <a:latin typeface="Times New Roman" charset="0"/>
              <a:ea typeface="Times New Roman" charset="0"/>
            </a:endParaRPr>
          </a:p>
          <a:p>
            <a:pPr algn="ctr"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 err="1">
                <a:solidFill>
                  <a:srgbClr val="000000"/>
                </a:solidFill>
                <a:latin typeface="Cambria" charset="0"/>
                <a:ea typeface="Times New Roman" charset="0"/>
              </a:rPr>
              <a:t>Suman</a:t>
            </a:r>
            <a:r>
              <a:rPr lang="en-US" sz="4000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Srinivasan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 </a:t>
            </a:r>
            <a:r>
              <a:rPr lang="en-US" sz="4000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1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Cambria" charset="0"/>
                <a:ea typeface="Times New Roman" charset="0"/>
              </a:rPr>
              <a:t>Dhruva</a:t>
            </a:r>
            <a:r>
              <a:rPr lang="en-US" sz="4000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Batni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 </a:t>
            </a:r>
            <a:r>
              <a:rPr lang="en-US" sz="4000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1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, </a:t>
            </a:r>
            <a:r>
              <a:rPr lang="en-US" sz="4000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Volker Hilt </a:t>
            </a:r>
            <a:r>
              <a:rPr lang="en-US" sz="4000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2 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and </a:t>
            </a:r>
            <a:r>
              <a:rPr lang="en-US" sz="4000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Henning </a:t>
            </a:r>
            <a:r>
              <a:rPr lang="en-US" sz="4000" dirty="0" err="1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Schulzrinne</a:t>
            </a:r>
            <a:r>
              <a:rPr lang="en-US" sz="4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 </a:t>
            </a:r>
            <a:r>
              <a:rPr lang="en-US" sz="4000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1</a:t>
            </a:r>
            <a:endParaRPr lang="en-US" sz="4000" dirty="0">
              <a:solidFill>
                <a:srgbClr val="000000"/>
              </a:solidFill>
              <a:latin typeface="Cambria" charset="0"/>
              <a:ea typeface="Times New Roman" charset="0"/>
            </a:endParaRPr>
          </a:p>
          <a:p>
            <a:pPr algn="ctr"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4000" i="1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1 </a:t>
            </a:r>
            <a:r>
              <a:rPr lang="en-US" sz="4000" i="1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Columbia </a:t>
            </a:r>
            <a:r>
              <a:rPr lang="en-US" sz="4000" i="1" dirty="0">
                <a:solidFill>
                  <a:srgbClr val="000000"/>
                </a:solidFill>
                <a:latin typeface="Cambria" charset="0"/>
                <a:ea typeface="Times New Roman" charset="0"/>
              </a:rPr>
              <a:t>University, </a:t>
            </a:r>
            <a:r>
              <a:rPr lang="en-US" sz="4000" i="1" baseline="30000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2 </a:t>
            </a:r>
            <a:r>
              <a:rPr lang="en-US" sz="4000" i="1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Alcatel-Lucent</a:t>
            </a:r>
          </a:p>
          <a:p>
            <a:pPr algn="ctr"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 smtClean="0">
                <a:solidFill>
                  <a:srgbClr val="000000"/>
                </a:solidFill>
                <a:latin typeface="Cambria" charset="0"/>
                <a:ea typeface="Times New Roman" charset="0"/>
              </a:rPr>
              <a:t>sumans@cs.columbia.edu, dlb2155@columbia.edu, volker.hilt@alcatel-lucent.com, hgs@cs.columbia.edu</a:t>
            </a:r>
            <a:endParaRPr lang="en-US" sz="3200" i="1" dirty="0" smtClean="0">
              <a:solidFill>
                <a:srgbClr val="000000"/>
              </a:solidFill>
              <a:latin typeface="Times New Roman" charset="0"/>
              <a:ea typeface="Times New Roman" charset="0"/>
            </a:endParaRPr>
          </a:p>
          <a:p>
            <a:pPr defTabSz="2991987" fontAlgn="base">
              <a:spcBef>
                <a:spcPct val="0"/>
              </a:spcBef>
              <a:spcAft>
                <a:spcPct val="0"/>
              </a:spcAft>
            </a:pPr>
            <a:endParaRPr lang="en-US" sz="4000" dirty="0">
              <a:latin typeface="Times New Roman" charset="0"/>
              <a:ea typeface="Times New Roman" charset="0"/>
            </a:endParaRPr>
          </a:p>
        </p:txBody>
      </p:sp>
      <p:pic>
        <p:nvPicPr>
          <p:cNvPr id="3078" name="P 1"/>
          <p:cNvPicPr>
            <a:picLocks noChangeAspect="1" noChangeArrowheads="1"/>
          </p:cNvPicPr>
          <p:nvPr/>
        </p:nvPicPr>
        <p:blipFill>
          <a:blip r:embed="rId2"/>
          <a:srcRect b="5640"/>
          <a:stretch>
            <a:fillRect/>
          </a:stretch>
        </p:blipFill>
        <p:spPr bwMode="auto">
          <a:xfrm>
            <a:off x="1280160" y="18389694"/>
            <a:ext cx="8940800" cy="49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280160" y="23369657"/>
            <a:ext cx="8940800" cy="295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3300" b="1" dirty="0" smtClean="0">
                <a:latin typeface="Times New Roman" charset="0"/>
                <a:ea typeface="ＭＳ Ｐゴシック" charset="-128"/>
              </a:rPr>
              <a:t>A </a:t>
            </a:r>
            <a:r>
              <a:rPr lang="en-US" sz="3300" b="1" dirty="0">
                <a:latin typeface="Times New Roman" charset="0"/>
                <a:ea typeface="ＭＳ Ｐゴシック" charset="-128"/>
              </a:rPr>
              <a:t>processed content is obtained through </a:t>
            </a:r>
            <a:r>
              <a:rPr lang="en-US" sz="3300" b="1" dirty="0" err="1">
                <a:latin typeface="Times New Roman" charset="0"/>
                <a:ea typeface="ＭＳ Ｐゴシック" charset="-128"/>
              </a:rPr>
              <a:t>CCNx</a:t>
            </a:r>
            <a:r>
              <a:rPr lang="en-US" sz="3300" b="1" dirty="0">
                <a:latin typeface="Times New Roman" charset="0"/>
                <a:ea typeface="ＭＳ Ｐゴシック" charset="-128"/>
              </a:rPr>
              <a:t> and played in VLC media player. There is a small watermark with weather information at the bottom right of the video, showing that this is processed video obtained from </a:t>
            </a:r>
            <a:r>
              <a:rPr lang="en-US" sz="3300" b="1" dirty="0" err="1">
                <a:latin typeface="Times New Roman" charset="0"/>
                <a:ea typeface="ＭＳ Ｐゴシック" charset="-128"/>
              </a:rPr>
              <a:t>CCNx</a:t>
            </a:r>
            <a:r>
              <a:rPr lang="en-US" sz="3300" b="1" dirty="0">
                <a:latin typeface="Times New Roman" charset="0"/>
                <a:ea typeface="ＭＳ Ｐゴシック" charset="-128"/>
              </a:rPr>
              <a:t>.</a:t>
            </a:r>
          </a:p>
        </p:txBody>
      </p:sp>
      <p:pic>
        <p:nvPicPr>
          <p:cNvPr id="3080" name="P 2"/>
          <p:cNvPicPr>
            <a:picLocks noChangeAspect="1" noChangeArrowheads="1"/>
          </p:cNvPicPr>
          <p:nvPr/>
        </p:nvPicPr>
        <p:blipFill>
          <a:blip r:embed="rId3"/>
          <a:srcRect b="30435"/>
          <a:stretch>
            <a:fillRect/>
          </a:stretch>
        </p:blipFill>
        <p:spPr bwMode="auto">
          <a:xfrm>
            <a:off x="1280160" y="26323877"/>
            <a:ext cx="8945882" cy="273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280160" y="29246440"/>
            <a:ext cx="8945882" cy="239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2991987" fontAlgn="base">
              <a:spcBef>
                <a:spcPct val="0"/>
              </a:spcBef>
              <a:spcAft>
                <a:spcPct val="0"/>
              </a:spcAft>
            </a:pPr>
            <a:r>
              <a:rPr lang="en-US" sz="3300" b="1" dirty="0" smtClean="0">
                <a:latin typeface="Times New Roman" charset="0"/>
                <a:ea typeface="ＭＳ Ｐゴシック" charset="-128"/>
              </a:rPr>
              <a:t>When </a:t>
            </a:r>
            <a:r>
              <a:rPr lang="en-US" sz="3300" b="1" dirty="0">
                <a:latin typeface="Times New Roman" charset="0"/>
                <a:ea typeface="ＭＳ Ｐゴシック" charset="-128"/>
              </a:rPr>
              <a:t>a service request is made, the service module (in addition to the content) is downloaded dynamically from </a:t>
            </a:r>
            <a:r>
              <a:rPr lang="en-US" sz="3300" b="1" dirty="0" err="1">
                <a:latin typeface="Times New Roman" charset="0"/>
                <a:ea typeface="ＭＳ Ｐゴシック" charset="-128"/>
              </a:rPr>
              <a:t>CCNx</a:t>
            </a:r>
            <a:r>
              <a:rPr lang="en-US" sz="3300" b="1" dirty="0">
                <a:latin typeface="Times New Roman" charset="0"/>
                <a:ea typeface="ＭＳ Ｐゴシック" charset="-128"/>
              </a:rPr>
              <a:t>, and invoked on the content.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026990" y="17292372"/>
            <a:ext cx="10288693" cy="6719259"/>
          </a:xfrm>
          <a:prstGeom prst="rect">
            <a:avLst/>
          </a:prstGeom>
          <a:noFill/>
        </p:spPr>
        <p:txBody>
          <a:bodyPr wrap="square" lIns="299200" tIns="149598" rIns="299200" bIns="149598" rtlCol="0">
            <a:spAutoFit/>
          </a:bodyPr>
          <a:lstStyle/>
          <a:p>
            <a:r>
              <a:rPr lang="en-US" sz="5400" dirty="0" smtClean="0">
                <a:latin typeface="Calibri"/>
                <a:cs typeface="Calibri"/>
              </a:rPr>
              <a:t>Pseudo-Code for Implementation</a:t>
            </a:r>
          </a:p>
          <a:p>
            <a:endParaRPr lang="en-US" sz="3300" dirty="0" smtClean="0">
              <a:latin typeface="Courier New"/>
              <a:cs typeface="Courier New"/>
            </a:endParaRPr>
          </a:p>
          <a:p>
            <a:r>
              <a:rPr lang="en-US" sz="3300" dirty="0" err="1" smtClean="0">
                <a:latin typeface="Courier New"/>
                <a:cs typeface="Courier New"/>
              </a:rPr>
              <a:t>ccnName</a:t>
            </a:r>
            <a:r>
              <a:rPr lang="en-US" sz="3300" dirty="0" smtClean="0">
                <a:latin typeface="Courier New"/>
                <a:cs typeface="Courier New"/>
              </a:rPr>
              <a:t> = “</a:t>
            </a:r>
            <a:r>
              <a:rPr lang="en-US" sz="3300" dirty="0" err="1" smtClean="0">
                <a:latin typeface="Courier New"/>
                <a:cs typeface="Courier New"/>
              </a:rPr>
              <a:t>ccnx://test.mpg+weather</a:t>
            </a:r>
            <a:r>
              <a:rPr lang="en-US" sz="3300" dirty="0" smtClean="0">
                <a:latin typeface="Courier New"/>
                <a:cs typeface="Courier New"/>
              </a:rPr>
              <a:t>”;</a:t>
            </a:r>
          </a:p>
          <a:p>
            <a:r>
              <a:rPr lang="en-US" sz="3300" dirty="0" smtClean="0">
                <a:latin typeface="Courier New"/>
                <a:cs typeface="Courier New"/>
              </a:rPr>
              <a:t>service, file = parse (</a:t>
            </a:r>
            <a:r>
              <a:rPr lang="en-US" sz="3300" dirty="0" err="1" smtClean="0">
                <a:latin typeface="Courier New"/>
                <a:cs typeface="Courier New"/>
              </a:rPr>
              <a:t>ccnName</a:t>
            </a:r>
            <a:r>
              <a:rPr lang="en-US" sz="33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3300" dirty="0" smtClean="0">
                <a:latin typeface="Courier New"/>
                <a:cs typeface="Courier New"/>
              </a:rPr>
              <a:t>download (“</a:t>
            </a:r>
            <a:r>
              <a:rPr lang="en-US" sz="3300" dirty="0" err="1" smtClean="0">
                <a:latin typeface="Courier New"/>
                <a:cs typeface="Courier New"/>
              </a:rPr>
              <a:t>ccnx://netserv</a:t>
            </a:r>
            <a:r>
              <a:rPr lang="en-US" sz="3300" dirty="0" smtClean="0">
                <a:latin typeface="Courier New"/>
                <a:cs typeface="Courier New"/>
              </a:rPr>
              <a:t>/” + </a:t>
            </a:r>
            <a:br>
              <a:rPr lang="en-US" sz="3300" dirty="0" smtClean="0">
                <a:latin typeface="Courier New"/>
                <a:cs typeface="Courier New"/>
              </a:rPr>
            </a:br>
            <a:r>
              <a:rPr lang="en-US" sz="3300" dirty="0" smtClean="0">
                <a:latin typeface="Courier New"/>
                <a:cs typeface="Courier New"/>
              </a:rPr>
              <a:t>                 service + “.jar”);</a:t>
            </a:r>
          </a:p>
          <a:p>
            <a:r>
              <a:rPr lang="en-US" sz="3300" dirty="0" smtClean="0">
                <a:latin typeface="Courier New"/>
                <a:cs typeface="Courier New"/>
              </a:rPr>
              <a:t>download (“</a:t>
            </a:r>
            <a:r>
              <a:rPr lang="en-US" sz="3300" dirty="0" err="1" smtClean="0">
                <a:latin typeface="Courier New"/>
                <a:cs typeface="Courier New"/>
              </a:rPr>
              <a:t>ccnx</a:t>
            </a:r>
            <a:r>
              <a:rPr lang="en-US" sz="3300" dirty="0" smtClean="0">
                <a:latin typeface="Courier New"/>
                <a:cs typeface="Courier New"/>
              </a:rPr>
              <a:t>://content/” + file);</a:t>
            </a:r>
          </a:p>
          <a:p>
            <a:r>
              <a:rPr lang="en-US" sz="3300" dirty="0" err="1" smtClean="0">
                <a:latin typeface="Courier New"/>
                <a:cs typeface="Courier New"/>
              </a:rPr>
              <a:t>loadLocalJAR</a:t>
            </a:r>
            <a:r>
              <a:rPr lang="en-US" sz="3300" dirty="0" smtClean="0">
                <a:latin typeface="Courier New"/>
                <a:cs typeface="Courier New"/>
              </a:rPr>
              <a:t> (service + ".jar");</a:t>
            </a:r>
          </a:p>
          <a:p>
            <a:r>
              <a:rPr lang="en-US" sz="3300" dirty="0" err="1" smtClean="0">
                <a:latin typeface="Courier New"/>
                <a:cs typeface="Courier New"/>
              </a:rPr>
              <a:t>processedFile</a:t>
            </a:r>
            <a:r>
              <a:rPr lang="en-US" sz="3300" dirty="0" smtClean="0">
                <a:latin typeface="Courier New"/>
                <a:cs typeface="Courier New"/>
              </a:rPr>
              <a:t> = </a:t>
            </a:r>
            <a:r>
              <a:rPr lang="en-US" sz="3300" dirty="0" err="1" smtClean="0">
                <a:latin typeface="Courier New"/>
                <a:cs typeface="Courier New"/>
              </a:rPr>
              <a:t>loadClass</a:t>
            </a:r>
            <a:r>
              <a:rPr lang="en-US" sz="3300" dirty="0" smtClean="0">
                <a:latin typeface="Courier New"/>
                <a:cs typeface="Courier New"/>
              </a:rPr>
              <a:t>(service).</a:t>
            </a:r>
            <a:br>
              <a:rPr lang="en-US" sz="3300" dirty="0" smtClean="0">
                <a:latin typeface="Courier New"/>
                <a:cs typeface="Courier New"/>
              </a:rPr>
            </a:br>
            <a:r>
              <a:rPr lang="en-US" sz="3300" dirty="0" smtClean="0">
                <a:latin typeface="Courier New"/>
                <a:cs typeface="Courier New"/>
              </a:rPr>
              <a:t>       </a:t>
            </a:r>
            <a:r>
              <a:rPr lang="en-US" sz="3300" dirty="0" err="1" smtClean="0">
                <a:latin typeface="Courier New"/>
                <a:cs typeface="Courier New"/>
              </a:rPr>
              <a:t>getMethod</a:t>
            </a:r>
            <a:r>
              <a:rPr lang="en-US" sz="3300" dirty="0" smtClean="0">
                <a:latin typeface="Courier New"/>
                <a:cs typeface="Courier New"/>
              </a:rPr>
              <a:t>(“run”).invoke(file);</a:t>
            </a:r>
          </a:p>
          <a:p>
            <a:r>
              <a:rPr lang="en-US" sz="3300" dirty="0" err="1" smtClean="0">
                <a:latin typeface="Courier New"/>
                <a:cs typeface="Courier New"/>
              </a:rPr>
              <a:t>putFileIntoCCNx</a:t>
            </a:r>
            <a:r>
              <a:rPr lang="en-US" sz="3300" dirty="0" smtClean="0">
                <a:latin typeface="Courier New"/>
                <a:cs typeface="Courier New"/>
              </a:rPr>
              <a:t> (</a:t>
            </a:r>
            <a:r>
              <a:rPr lang="en-US" sz="3300" dirty="0" err="1" smtClean="0">
                <a:latin typeface="Courier New"/>
                <a:cs typeface="Courier New"/>
              </a:rPr>
              <a:t>processedFile</a:t>
            </a:r>
            <a:r>
              <a:rPr lang="en-US" sz="3300" dirty="0" smtClean="0">
                <a:latin typeface="Courier New"/>
                <a:cs typeface="Courier New"/>
              </a:rPr>
              <a:t>);</a:t>
            </a:r>
          </a:p>
          <a:p>
            <a:endParaRPr lang="en-US" sz="3300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96323" y="24519463"/>
            <a:ext cx="10119360" cy="6903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299200" tIns="149598" rIns="299200" bIns="149598" numCol="1" rtlCol="0">
            <a:spAutoFit/>
          </a:bodyPr>
          <a:lstStyle/>
          <a:p>
            <a:r>
              <a:rPr lang="en-US" sz="3900" b="1" dirty="0" smtClean="0">
                <a:latin typeface="Calibri"/>
                <a:cs typeface="Calibri"/>
              </a:rPr>
              <a:t>Currently:  </a:t>
            </a:r>
            <a:r>
              <a:rPr lang="en-US" sz="3900" dirty="0" smtClean="0">
                <a:cs typeface="Calibri"/>
              </a:rPr>
              <a:t>Our implementation interprets the service request, dynamically loads the module, invokes the service module on the original content, and publishes it back into </a:t>
            </a:r>
            <a:r>
              <a:rPr lang="en-US" sz="3900" dirty="0" err="1" smtClean="0">
                <a:cs typeface="Calibri"/>
              </a:rPr>
              <a:t>CCNx</a:t>
            </a:r>
            <a:r>
              <a:rPr lang="en-US" sz="3900" dirty="0" smtClean="0">
                <a:cs typeface="Calibri"/>
              </a:rPr>
              <a:t> space.</a:t>
            </a:r>
          </a:p>
          <a:p>
            <a:endParaRPr lang="en-US" sz="3900" dirty="0">
              <a:cs typeface="Calibri"/>
            </a:endParaRPr>
          </a:p>
          <a:p>
            <a:r>
              <a:rPr lang="en-US" sz="3900" b="1" dirty="0" smtClean="0">
                <a:latin typeface="Calibri"/>
                <a:cs typeface="Calibri"/>
              </a:rPr>
              <a:t>Future Work: </a:t>
            </a:r>
            <a:r>
              <a:rPr lang="en-US" sz="3900" dirty="0" smtClean="0">
                <a:latin typeface="Calibri"/>
                <a:cs typeface="Calibri"/>
              </a:rPr>
              <a:t>Integrate this completely with our </a:t>
            </a:r>
            <a:r>
              <a:rPr lang="en-US" sz="3900" dirty="0" err="1" smtClean="0">
                <a:latin typeface="Calibri"/>
                <a:cs typeface="Calibri"/>
              </a:rPr>
              <a:t>NetServ</a:t>
            </a:r>
            <a:r>
              <a:rPr lang="en-US" sz="3900" dirty="0" smtClean="0">
                <a:latin typeface="Calibri"/>
                <a:cs typeface="Calibri"/>
              </a:rPr>
              <a:t> service virtualization platform.</a:t>
            </a:r>
          </a:p>
          <a:p>
            <a:endParaRPr lang="en-US" sz="3900" dirty="0" smtClean="0">
              <a:latin typeface="Calibri"/>
              <a:cs typeface="Calibri"/>
            </a:endParaRPr>
          </a:p>
          <a:p>
            <a:r>
              <a:rPr lang="en-US" sz="3900" b="1" dirty="0" smtClean="0">
                <a:latin typeface="Calibri"/>
                <a:cs typeface="Calibri"/>
              </a:rPr>
              <a:t>Conclusion: </a:t>
            </a:r>
            <a:r>
              <a:rPr lang="en-US" sz="3900" dirty="0" smtClean="0">
                <a:latin typeface="Calibri"/>
                <a:cs typeface="Calibri"/>
              </a:rPr>
              <a:t>We have a working prototype of  a system that allows service processing in </a:t>
            </a:r>
            <a:r>
              <a:rPr lang="en-US" sz="3900" dirty="0" err="1" smtClean="0">
                <a:latin typeface="Calibri"/>
                <a:cs typeface="Calibri"/>
              </a:rPr>
              <a:t>CCNx</a:t>
            </a:r>
            <a:r>
              <a:rPr lang="en-US" sz="3900" dirty="0" smtClean="0">
                <a:latin typeface="Calibri"/>
                <a:cs typeface="Calibri"/>
              </a:rPr>
              <a:t>, thus allowing for dynamic service scalability.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80162" y="17162375"/>
            <a:ext cx="4321223" cy="1210059"/>
          </a:xfrm>
          <a:prstGeom prst="rect">
            <a:avLst/>
          </a:prstGeom>
        </p:spPr>
        <p:txBody>
          <a:bodyPr wrap="none" lIns="299200" tIns="149598" rIns="299200" bIns="149598">
            <a:spAutoFit/>
          </a:bodyPr>
          <a:lstStyle/>
          <a:p>
            <a:r>
              <a:rPr lang="en-US" dirty="0" smtClean="0">
                <a:cs typeface="Calibri"/>
              </a:rPr>
              <a:t>Screenshots</a:t>
            </a:r>
            <a:endParaRPr lang="en-US" dirty="0">
              <a:cs typeface="Calibri"/>
            </a:endParaRPr>
          </a:p>
        </p:txBody>
      </p:sp>
      <p:graphicFrame>
        <p:nvGraphicFramePr>
          <p:cNvPr id="3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775277"/>
              </p:ext>
            </p:extLst>
          </p:nvPr>
        </p:nvGraphicFramePr>
        <p:xfrm>
          <a:off x="1097280" y="4731344"/>
          <a:ext cx="19857720" cy="952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32703" y="6941144"/>
            <a:ext cx="18922097" cy="6424969"/>
            <a:chOff x="192993" y="3325916"/>
            <a:chExt cx="7884207" cy="2650443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92993" y="4800600"/>
              <a:ext cx="1524000" cy="0"/>
            </a:xfrm>
            <a:prstGeom prst="straightConnector1">
              <a:avLst/>
            </a:prstGeom>
            <a:ln w="190500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657600" y="4800600"/>
              <a:ext cx="2057400" cy="0"/>
            </a:xfrm>
            <a:prstGeom prst="straightConnector1">
              <a:avLst/>
            </a:prstGeom>
            <a:ln w="190500">
              <a:solidFill>
                <a:schemeClr val="accent3">
                  <a:lumMod val="60000"/>
                  <a:lumOff val="40000"/>
                </a:schemeClr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447800" y="3790950"/>
              <a:ext cx="10668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Receives service request</a:t>
              </a:r>
              <a:endParaRPr lang="en-US" sz="48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19400" y="3790950"/>
              <a:ext cx="1066800" cy="990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Loads service module</a:t>
              </a:r>
              <a:endParaRPr lang="en-US" sz="48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38800" y="3790950"/>
              <a:ext cx="1066800" cy="990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Installs </a:t>
              </a:r>
              <a:r>
                <a:rPr lang="en-US" sz="4800" dirty="0" err="1" smtClean="0"/>
                <a:t>NetServ</a:t>
              </a:r>
              <a:endParaRPr lang="en-US" sz="4800" dirty="0" smtClean="0"/>
            </a:p>
            <a:p>
              <a:pPr algn="ctr"/>
              <a:r>
                <a:rPr lang="en-US" sz="4800" dirty="0"/>
                <a:t>module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10400" y="3790950"/>
              <a:ext cx="1066800" cy="990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Service module invoked</a:t>
              </a:r>
              <a:endParaRPr lang="en-US" sz="4800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1714500" y="3325916"/>
              <a:ext cx="495300" cy="495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1</a:t>
              </a:r>
              <a:endParaRPr lang="en-US" sz="48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3105150" y="3325916"/>
              <a:ext cx="495300" cy="4953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2</a:t>
              </a:r>
              <a:endParaRPr lang="en-US" sz="480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5924550" y="3333750"/>
              <a:ext cx="495300" cy="4953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3</a:t>
              </a:r>
              <a:endParaRPr lang="en-US" sz="4800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7296150" y="3325916"/>
              <a:ext cx="495300" cy="4953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4</a:t>
              </a:r>
              <a:endParaRPr lang="en-US" sz="48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3657600" y="5715000"/>
              <a:ext cx="2057400" cy="0"/>
            </a:xfrm>
            <a:prstGeom prst="straightConnector1">
              <a:avLst/>
            </a:prstGeom>
            <a:ln w="190500">
              <a:solidFill>
                <a:schemeClr val="accent4">
                  <a:lumMod val="60000"/>
                  <a:lumOff val="40000"/>
                </a:schemeClr>
              </a:solidFill>
              <a:headEnd type="arrow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5638800" y="5295366"/>
              <a:ext cx="2438400" cy="68099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Processed content returned to </a:t>
              </a:r>
              <a:r>
                <a:rPr lang="en-US" sz="4800" dirty="0" err="1" smtClean="0"/>
                <a:t>CCNx</a:t>
              </a:r>
              <a:endParaRPr lang="en-US" sz="4800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6610350" y="4830332"/>
              <a:ext cx="495300" cy="4953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5</a:t>
              </a:r>
              <a:endParaRPr lang="en-US" sz="48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270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Computer Science, 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Suman Srinivasan</dc:creator>
  <cp:lastModifiedBy>Columbia University</cp:lastModifiedBy>
  <cp:revision>10</cp:revision>
  <dcterms:created xsi:type="dcterms:W3CDTF">2011-05-13T03:02:57Z</dcterms:created>
  <dcterms:modified xsi:type="dcterms:W3CDTF">2011-06-13T21:02:42Z</dcterms:modified>
</cp:coreProperties>
</file>