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0" r:id="rId1"/>
  </p:sldMasterIdLst>
  <p:notesMasterIdLst>
    <p:notesMasterId r:id="rId12"/>
  </p:notesMasterIdLst>
  <p:sldIdLst>
    <p:sldId id="256" r:id="rId2"/>
    <p:sldId id="324" r:id="rId3"/>
    <p:sldId id="301" r:id="rId4"/>
    <p:sldId id="305" r:id="rId5"/>
    <p:sldId id="319" r:id="rId6"/>
    <p:sldId id="320" r:id="rId7"/>
    <p:sldId id="303" r:id="rId8"/>
    <p:sldId id="327" r:id="rId9"/>
    <p:sldId id="272" r:id="rId10"/>
    <p:sldId id="32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바탕" pitchFamily="18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바탕" pitchFamily="18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바탕" pitchFamily="18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바탕" pitchFamily="18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바탕" pitchFamily="18" charset="-127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Arial" charset="0"/>
        <a:ea typeface="바탕" pitchFamily="18" charset="-127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Arial" charset="0"/>
        <a:ea typeface="바탕" pitchFamily="18" charset="-127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Arial" charset="0"/>
        <a:ea typeface="바탕" pitchFamily="18" charset="-127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Arial" charset="0"/>
        <a:ea typeface="바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C3F7"/>
    <a:srgbClr val="BCD5FA"/>
    <a:srgbClr val="B1CEF9"/>
    <a:srgbClr val="F26D3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7" autoAdjust="0"/>
    <p:restoredTop sz="75825" autoAdjust="0"/>
  </p:normalViewPr>
  <p:slideViewPr>
    <p:cSldViewPr>
      <p:cViewPr varScale="1">
        <p:scale>
          <a:sx n="87" d="100"/>
          <a:sy n="87" d="100"/>
        </p:scale>
        <p:origin x="-23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6B88363-FBB4-4C9B-B437-C3DEEBDEDCCA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3C458F6-4F00-4BC7-9891-101076428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7F6A65-6A70-4A35-AA8D-BA49CE660E48}" type="slidenum">
              <a:rPr lang="en-US" smtClean="0">
                <a:ea typeface="바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바탕" pitchFamily="18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</a:t>
            </a:r>
            <a:r>
              <a:rPr lang="en-US" altLang="ko-KR" baseline="0" dirty="0" smtClean="0"/>
              <a:t> often encounter network problems whenever we use Internet, email, voice and video chat.</a:t>
            </a:r>
          </a:p>
          <a:p>
            <a:r>
              <a:rPr lang="en-US" altLang="ko-KR" baseline="0" dirty="0" smtClean="0"/>
              <a:t>However, it is difficult for network managers diagnose every problem that each end-user is suffering from.</a:t>
            </a:r>
          </a:p>
          <a:p>
            <a:r>
              <a:rPr lang="en-US" altLang="ko-KR" baseline="0" dirty="0" smtClean="0"/>
              <a:t>Because today, there are a lot different devices that used by end-users also they have very different environments, different OS different machines..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So, what we suggest is diagnosing the problem by end-users. As you may know there is already some tools on Windows, or Mac diagnosing network problems.</a:t>
            </a:r>
          </a:p>
          <a:p>
            <a:r>
              <a:rPr lang="en-US" altLang="ko-KR" baseline="0" dirty="0" smtClean="0"/>
              <a:t>But the functionality is very limited. It only check network connectivity and tries to connect to well-known servers. That’s it. I</a:t>
            </a:r>
          </a:p>
          <a:p>
            <a:r>
              <a:rPr lang="en-US" altLang="ko-KR" baseline="0" dirty="0" smtClean="0"/>
              <a:t>It is because there is nothing for  end-users do..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So, we was thinking about the real-world situation. When we have an Internet problem,, what do we do first. It is definitely asking a question to your friends or colleagues.</a:t>
            </a:r>
          </a:p>
          <a:p>
            <a:r>
              <a:rPr lang="en-US" altLang="ko-KR" baseline="0" dirty="0" smtClean="0"/>
              <a:t>For example, hey I cannot send my email. Or cannot connect to facebook.com. What about you? Do you also see the same problem? He will try to send email, try to 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Our idea is doing this probing automatically instead of manual probing.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458F6-4F00-4BC7-9891-1010764282A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Not only simple</a:t>
            </a:r>
            <a:r>
              <a:rPr lang="en-US" altLang="ko-KR" baseline="0" dirty="0" smtClean="0"/>
              <a:t> software, beyond software -&gt; framework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458F6-4F00-4BC7-9891-1010764282A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4157F0-AE7B-4731-8522-F8797A796453}" type="slidenum">
              <a:rPr lang="en-US" smtClean="0">
                <a:ea typeface="바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ea typeface="바탕" pitchFamily="18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500034" y="1267494"/>
            <a:ext cx="814393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90B1803-B07E-4D9A-90B8-BB1503348DA6}" type="datetimeFigureOut">
              <a:rPr lang="en-US" smtClean="0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29F2284-D9D0-48EF-840C-E315AA6DA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umbia.edu/irt/project/dyswi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25" y="3714750"/>
            <a:ext cx="7286625" cy="64293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latin typeface="Calibri" pitchFamily="34" charset="0"/>
              </a:rPr>
              <a:t>Kyung </a:t>
            </a:r>
            <a:r>
              <a:rPr lang="en-US" sz="1800" dirty="0" err="1" smtClean="0">
                <a:latin typeface="Calibri" pitchFamily="34" charset="0"/>
              </a:rPr>
              <a:t>Hwa</a:t>
            </a:r>
            <a:r>
              <a:rPr lang="en-US" sz="1800" dirty="0" smtClean="0">
                <a:latin typeface="Calibri" pitchFamily="34" charset="0"/>
              </a:rPr>
              <a:t> Kim (khkim@cs.columbia.edu)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latin typeface="Calibri" pitchFamily="34" charset="0"/>
              </a:rPr>
              <a:t>Henning </a:t>
            </a:r>
            <a:r>
              <a:rPr lang="en-US" sz="1800" dirty="0" err="1" smtClean="0">
                <a:latin typeface="Calibri" pitchFamily="34" charset="0"/>
              </a:rPr>
              <a:t>Schulzrinne</a:t>
            </a:r>
            <a:r>
              <a:rPr lang="en-US" sz="1800" dirty="0" smtClean="0">
                <a:latin typeface="Calibri" pitchFamily="34" charset="0"/>
              </a:rPr>
              <a:t> (hgs@cs.columbia.edu)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85875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63" y="0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071563" y="4714875"/>
            <a:ext cx="7286625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defRPr/>
            </a:pPr>
            <a:r>
              <a:rPr lang="en-US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Internet Real-Time Lab 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defRPr/>
            </a:pPr>
            <a:r>
              <a:rPr lang="en-US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Columbia University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defRPr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October 2011</a:t>
            </a:r>
            <a:endParaRPr lang="en-US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857250" y="2286000"/>
            <a:ext cx="72866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2800">
                <a:latin typeface="Calibri" pitchFamily="34" charset="0"/>
              </a:rPr>
              <a:t/>
            </a:r>
            <a:br>
              <a:rPr lang="en-US" altLang="ko-KR" sz="2800">
                <a:latin typeface="Calibri" pitchFamily="34" charset="0"/>
              </a:rPr>
            </a:br>
            <a:r>
              <a:rPr lang="en-US" altLang="ko-KR" sz="2200">
                <a:latin typeface="Calibri" pitchFamily="34" charset="0"/>
              </a:rPr>
              <a:t>Distributed Network Fault Diagnosis System</a:t>
            </a:r>
            <a:endParaRPr lang="en-US" altLang="ko-KR" sz="2200">
              <a:latin typeface="Tahoma" pitchFamily="34" charset="0"/>
            </a:endParaRPr>
          </a:p>
        </p:txBody>
      </p:sp>
      <p:sp>
        <p:nvSpPr>
          <p:cNvPr id="13319" name="TextBox 12"/>
          <p:cNvSpPr txBox="1">
            <a:spLocks noChangeArrowheads="1"/>
          </p:cNvSpPr>
          <p:nvPr/>
        </p:nvSpPr>
        <p:spPr bwMode="auto">
          <a:xfrm>
            <a:off x="857250" y="998359"/>
            <a:ext cx="73580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ctr"/>
            <a:r>
              <a:rPr lang="en-US" altLang="ko-KR" sz="4400" dirty="0" smtClean="0">
                <a:latin typeface="Tahoma" pitchFamily="34" charset="0"/>
                <a:cs typeface="Tahoma" pitchFamily="34" charset="0"/>
              </a:rPr>
              <a:t>DYSWIS</a:t>
            </a:r>
          </a:p>
          <a:p>
            <a:pPr algn="ctr"/>
            <a:r>
              <a:rPr lang="en-US" altLang="ko-KR" sz="2800" dirty="0" smtClean="0">
                <a:latin typeface="Tahoma" pitchFamily="34" charset="0"/>
                <a:cs typeface="Tahoma" pitchFamily="34" charset="0"/>
              </a:rPr>
              <a:t>(Do You See What I See)</a:t>
            </a:r>
            <a:endParaRPr lang="en-US" altLang="ko-KR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Demo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DYSWIS download:</a:t>
            </a:r>
          </a:p>
          <a:p>
            <a:r>
              <a:rPr lang="en-US" altLang="ko-KR" dirty="0" smtClean="0">
                <a:hlinkClick r:id="rId2"/>
              </a:rPr>
              <a:t>http://www.cs.columbia.edu/irt/project/dyswis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Motivation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Content Placeholder 16"/>
          <p:cNvSpPr>
            <a:spLocks noGrp="1"/>
          </p:cNvSpPr>
          <p:nvPr>
            <p:ph idx="1"/>
          </p:nvPr>
        </p:nvSpPr>
        <p:spPr>
          <a:xfrm>
            <a:off x="357158" y="1643050"/>
            <a:ext cx="8335963" cy="4724400"/>
          </a:xfrm>
        </p:spPr>
        <p:txBody>
          <a:bodyPr/>
          <a:lstStyle/>
          <a:p>
            <a:endParaRPr lang="en-US" altLang="ko-KR" smtClean="0">
              <a:ea typeface="굴림" pitchFamily="50" charset="-127"/>
            </a:endParaRPr>
          </a:p>
          <a:p>
            <a:endParaRPr lang="en-US" altLang="ko-KR" smtClean="0">
              <a:ea typeface="굴림" pitchFamily="50" charset="-127"/>
            </a:endParaRPr>
          </a:p>
        </p:txBody>
      </p:sp>
      <p:sp>
        <p:nvSpPr>
          <p:cNvPr id="4" name="Content Placeholder 16"/>
          <p:cNvSpPr txBox="1">
            <a:spLocks/>
          </p:cNvSpPr>
          <p:nvPr/>
        </p:nvSpPr>
        <p:spPr bwMode="auto">
          <a:xfrm>
            <a:off x="533400" y="1524000"/>
            <a:ext cx="833596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en-US" altLang="ko-KR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pitchFamily="50" charset="-127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en-US" altLang="ko-KR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pitchFamily="50" charset="-127"/>
              <a:cs typeface="+mn-cs"/>
            </a:endParaRPr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771896" y="2733660"/>
            <a:ext cx="1944688" cy="12954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7EDB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</a:rPr>
              <a:t>Internet</a:t>
            </a:r>
          </a:p>
        </p:txBody>
      </p:sp>
      <p:sp>
        <p:nvSpPr>
          <p:cNvPr id="7" name="Content Placeholder 16"/>
          <p:cNvSpPr txBox="1">
            <a:spLocks/>
          </p:cNvSpPr>
          <p:nvPr/>
        </p:nvSpPr>
        <p:spPr bwMode="auto">
          <a:xfrm>
            <a:off x="357158" y="1428736"/>
            <a:ext cx="833596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en-US" altLang="ko-KR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pitchFamily="50" charset="-127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en-US" altLang="ko-KR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pitchFamily="50" charset="-127"/>
              <a:cs typeface="+mn-cs"/>
            </a:endParaRPr>
          </a:p>
        </p:txBody>
      </p:sp>
      <p:pic>
        <p:nvPicPr>
          <p:cNvPr id="9" name="Picture 4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3696" y="3286124"/>
            <a:ext cx="951327" cy="971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3697" y="1408040"/>
            <a:ext cx="971576" cy="99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13"/>
          <p:cNvSpPr>
            <a:spLocks noChangeArrowheads="1"/>
          </p:cNvSpPr>
          <p:nvPr/>
        </p:nvSpPr>
        <p:spPr bwMode="auto">
          <a:xfrm rot="18588240">
            <a:off x="2625721" y="2466960"/>
            <a:ext cx="1271588" cy="388938"/>
          </a:xfrm>
          <a:custGeom>
            <a:avLst/>
            <a:gdLst>
              <a:gd name="T0" fmla="*/ 953766 w 21600"/>
              <a:gd name="T1" fmla="*/ 0 h 21600"/>
              <a:gd name="T2" fmla="*/ 0 w 21600"/>
              <a:gd name="T3" fmla="*/ 194625 h 21600"/>
              <a:gd name="T4" fmla="*/ 953766 w 21600"/>
              <a:gd name="T5" fmla="*/ 389249 h 21600"/>
              <a:gd name="T6" fmla="*/ 1271688 w 21600"/>
              <a:gd name="T7" fmla="*/ 19462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>
              <a:latin typeface="Calibri" pitchFamily="34" charset="0"/>
            </a:endParaRP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 rot="18588240">
            <a:off x="3060696" y="2422510"/>
            <a:ext cx="434975" cy="53657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>
              <a:latin typeface="Calibri" pitchFamily="34" charset="0"/>
            </a:endParaRPr>
          </a:p>
        </p:txBody>
      </p:sp>
      <p:cxnSp>
        <p:nvCxnSpPr>
          <p:cNvPr id="18" name="Elbow Connector 29"/>
          <p:cNvCxnSpPr/>
          <p:nvPr/>
        </p:nvCxnSpPr>
        <p:spPr>
          <a:xfrm>
            <a:off x="2857496" y="3648060"/>
            <a:ext cx="3857644" cy="209568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33"/>
          <p:cNvCxnSpPr/>
          <p:nvPr/>
        </p:nvCxnSpPr>
        <p:spPr>
          <a:xfrm flipV="1">
            <a:off x="2857496" y="1971660"/>
            <a:ext cx="3810000" cy="1371600"/>
          </a:xfrm>
          <a:prstGeom prst="bentConnector3">
            <a:avLst>
              <a:gd name="adj1" fmla="val 59405"/>
            </a:avLst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ular Callout 38"/>
          <p:cNvSpPr/>
          <p:nvPr/>
        </p:nvSpPr>
        <p:spPr>
          <a:xfrm>
            <a:off x="785786" y="1438260"/>
            <a:ext cx="1995510" cy="1066800"/>
          </a:xfrm>
          <a:prstGeom prst="wedgeRoundRectCallout">
            <a:avLst>
              <a:gd name="adj1" fmla="val 11599"/>
              <a:gd name="adj2" fmla="val 7524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I got a network problem.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Do </a:t>
            </a:r>
            <a:r>
              <a:rPr lang="en-US" sz="1400" dirty="0">
                <a:solidFill>
                  <a:schemeClr val="tx1"/>
                </a:solidFill>
              </a:rPr>
              <a:t>you see what I see?</a:t>
            </a:r>
          </a:p>
        </p:txBody>
      </p:sp>
      <p:sp>
        <p:nvSpPr>
          <p:cNvPr id="21" name="Rounded Rectangle 42"/>
          <p:cNvSpPr/>
          <p:nvPr/>
        </p:nvSpPr>
        <p:spPr>
          <a:xfrm>
            <a:off x="1428736" y="3786190"/>
            <a:ext cx="1143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End user</a:t>
            </a:r>
          </a:p>
        </p:txBody>
      </p:sp>
      <p:sp>
        <p:nvSpPr>
          <p:cNvPr id="22" name="Rounded Rectangle 43"/>
          <p:cNvSpPr/>
          <p:nvPr/>
        </p:nvSpPr>
        <p:spPr>
          <a:xfrm>
            <a:off x="6715148" y="2357430"/>
            <a:ext cx="1143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End user</a:t>
            </a:r>
          </a:p>
        </p:txBody>
      </p:sp>
      <p:sp>
        <p:nvSpPr>
          <p:cNvPr id="23" name="Rounded Rectangle 44"/>
          <p:cNvSpPr/>
          <p:nvPr/>
        </p:nvSpPr>
        <p:spPr>
          <a:xfrm>
            <a:off x="6715148" y="4214818"/>
            <a:ext cx="1143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End user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-71502" y="4683823"/>
            <a:ext cx="921550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Centralized management system</a:t>
            </a:r>
            <a:r>
              <a:rPr lang="en-US" altLang="ko-KR" dirty="0" smtClean="0"/>
              <a:t>: difficult to know exact situations of end-users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End-user diagnostic software</a:t>
            </a:r>
            <a:r>
              <a:rPr lang="en-US" altLang="ko-KR" dirty="0" smtClean="0"/>
              <a:t>: difficult to know what happens in network core</a:t>
            </a:r>
          </a:p>
          <a:p>
            <a:pPr lvl="1">
              <a:buFont typeface="Wingdings" pitchFamily="2" charset="2"/>
              <a:buChar char="è"/>
            </a:pPr>
            <a:r>
              <a:rPr lang="en-US" altLang="ko-KR" dirty="0" smtClean="0">
                <a:sym typeface="Wingdings" pitchFamily="2" charset="2"/>
              </a:rPr>
              <a:t>We develop “End-user based Collaborative system”</a:t>
            </a:r>
          </a:p>
          <a:p>
            <a:pPr lvl="1">
              <a:buFont typeface="Wingdings" pitchFamily="2" charset="2"/>
              <a:buChar char="è"/>
            </a:pPr>
            <a:r>
              <a:rPr lang="en-US" altLang="ko-KR" dirty="0" smtClean="0">
                <a:sym typeface="Wingdings" pitchFamily="2" charset="2"/>
              </a:rPr>
              <a:t>Why collaboration?</a:t>
            </a:r>
          </a:p>
          <a:p>
            <a:pPr lvl="2"/>
            <a:r>
              <a:rPr lang="en-US" altLang="ko-KR" dirty="0" smtClean="0"/>
              <a:t>To collect diverse information from different parts of the networks and infer the root cause of network failure.</a:t>
            </a:r>
            <a:endParaRPr lang="ko-KR" altLang="en-US" dirty="0" smtClean="0"/>
          </a:p>
          <a:p>
            <a:pPr lvl="1">
              <a:buFont typeface="Wingdings" pitchFamily="2" charset="2"/>
              <a:buChar char="è"/>
            </a:pPr>
            <a:endParaRPr lang="en-US" altLang="ko-KR" dirty="0" smtClean="0">
              <a:sym typeface="Wingdings" pitchFamily="2" charset="2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3643306" y="1357298"/>
            <a:ext cx="857256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Web</a:t>
            </a:r>
          </a:p>
          <a:p>
            <a:pPr algn="ctr"/>
            <a:r>
              <a:rPr lang="en-US" altLang="ko-KR" sz="1400" dirty="0" smtClean="0"/>
              <a:t>server</a:t>
            </a:r>
            <a:endParaRPr lang="ko-KR" altLang="en-US" sz="1400" dirty="0"/>
          </a:p>
        </p:txBody>
      </p:sp>
      <p:pic>
        <p:nvPicPr>
          <p:cNvPr id="49" name="Picture 4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786058"/>
            <a:ext cx="971576" cy="99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DYSWIS Design Overview</a:t>
            </a:r>
            <a:endParaRPr lang="ko-KR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500694" y="1527175"/>
            <a:ext cx="3463793" cy="4572000"/>
          </a:xfrm>
        </p:spPr>
        <p:txBody>
          <a:bodyPr>
            <a:normAutofit/>
          </a:bodyPr>
          <a:lstStyle/>
          <a:p>
            <a:pPr marL="27368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sz="2800" dirty="0" smtClean="0">
                <a:cs typeface="Tahoma" pitchFamily="34" charset="0"/>
              </a:rPr>
              <a:t>End-to-End </a:t>
            </a:r>
          </a:p>
          <a:p>
            <a:pPr marL="273685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800" dirty="0">
                <a:cs typeface="Tahoma" pitchFamily="34" charset="0"/>
              </a:rPr>
              <a:t> </a:t>
            </a:r>
            <a:r>
              <a:rPr lang="en-US" sz="2800" dirty="0" smtClean="0">
                <a:cs typeface="Tahoma" pitchFamily="34" charset="0"/>
              </a:rPr>
              <a:t>  diagnosis</a:t>
            </a:r>
          </a:p>
          <a:p>
            <a:pPr marL="27368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en-US" sz="2800" dirty="0" smtClean="0">
              <a:cs typeface="Tahoma" pitchFamily="34" charset="0"/>
            </a:endParaRPr>
          </a:p>
          <a:p>
            <a:pPr marL="27368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sz="2800" dirty="0" smtClean="0">
                <a:cs typeface="Tahoma" pitchFamily="34" charset="0"/>
              </a:rPr>
              <a:t>Collaboration</a:t>
            </a:r>
          </a:p>
          <a:p>
            <a:pPr marL="27368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en-US" sz="2800" dirty="0" smtClean="0">
              <a:cs typeface="Tahoma" pitchFamily="34" charset="0"/>
            </a:endParaRPr>
          </a:p>
          <a:p>
            <a:pPr marL="27368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sz="2800" dirty="0" err="1" smtClean="0">
                <a:cs typeface="Tahoma" pitchFamily="34" charset="0"/>
              </a:rPr>
              <a:t>Crowdsourcing</a:t>
            </a:r>
            <a:endParaRPr lang="en-US" sz="2800" dirty="0" smtClean="0">
              <a:cs typeface="Tahoma" pitchFamily="34" charset="0"/>
            </a:endParaRPr>
          </a:p>
          <a:p>
            <a:pPr marL="27368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en-US" sz="2800" dirty="0">
              <a:cs typeface="Tahoma" pitchFamily="34" charset="0"/>
            </a:endParaRPr>
          </a:p>
          <a:p>
            <a:pPr marL="273685"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sz="2800" dirty="0">
                <a:cs typeface="Tahoma" pitchFamily="34" charset="0"/>
              </a:rPr>
              <a:t>A framework</a:t>
            </a:r>
          </a:p>
          <a:p>
            <a:pPr marL="27368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en-US" sz="2800" dirty="0" smtClean="0">
              <a:cs typeface="Tahoma" pitchFamily="34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en-US" dirty="0" smtClean="0">
              <a:cs typeface="Tahoma" pitchFamily="34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>
              <a:cs typeface="Tahoma" pitchFamily="34" charset="0"/>
            </a:endParaRPr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84784"/>
            <a:ext cx="5166412" cy="47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Searching Collaborative Nodes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2261992"/>
          </a:xfrm>
        </p:spPr>
        <p:txBody>
          <a:bodyPr>
            <a:normAutofit fontScale="55000" lnSpcReduction="20000"/>
          </a:bodyPr>
          <a:lstStyle/>
          <a:p>
            <a:r>
              <a:rPr lang="en-US" altLang="ko-KR" i="1" dirty="0" smtClean="0"/>
              <a:t>Local Node</a:t>
            </a:r>
          </a:p>
          <a:p>
            <a:pPr lvl="1"/>
            <a:r>
              <a:rPr lang="en-US" altLang="ko-KR" dirty="0" smtClean="0"/>
              <a:t>A node currently diagnosing the faults</a:t>
            </a:r>
          </a:p>
          <a:p>
            <a:r>
              <a:rPr lang="en-US" altLang="ko-KR" i="1" dirty="0" smtClean="0"/>
              <a:t>Sister Node </a:t>
            </a:r>
          </a:p>
          <a:p>
            <a:pPr lvl="1"/>
            <a:r>
              <a:rPr lang="en-US" altLang="ko-KR" dirty="0" smtClean="0"/>
              <a:t>A node sharing the same NAT device with the local node.</a:t>
            </a:r>
          </a:p>
          <a:p>
            <a:r>
              <a:rPr lang="en-US" altLang="ko-KR" i="1" dirty="0" smtClean="0"/>
              <a:t>Near Node</a:t>
            </a:r>
          </a:p>
          <a:p>
            <a:pPr lvl="1"/>
            <a:r>
              <a:rPr lang="en-US" altLang="ko-KR" dirty="0" smtClean="0"/>
              <a:t>A node within the same subnet as the local node</a:t>
            </a:r>
          </a:p>
          <a:p>
            <a:r>
              <a:rPr lang="en-US" altLang="ko-KR" i="1" dirty="0" smtClean="0"/>
              <a:t>Far Node </a:t>
            </a:r>
          </a:p>
          <a:p>
            <a:pPr lvl="1"/>
            <a:r>
              <a:rPr lang="en-US" altLang="ko-KR" dirty="0" smtClean="0"/>
              <a:t>A node located in any other subnets.</a:t>
            </a:r>
          </a:p>
          <a:p>
            <a:pPr lvl="1"/>
            <a:endParaRPr lang="ko-KR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614906"/>
            <a:ext cx="7452320" cy="298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 Cases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DNS failure</a:t>
            </a:r>
            <a:endParaRPr lang="ko-KR" altLang="en-US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827" y="1988840"/>
            <a:ext cx="433387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" y="616076"/>
            <a:ext cx="5357818" cy="545613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Port Blocking Diagnosis</a:t>
            </a:r>
          </a:p>
          <a:p>
            <a:endParaRPr lang="en-US" altLang="ko-KR" dirty="0" smtClean="0"/>
          </a:p>
          <a:p>
            <a:pPr lvl="1">
              <a:buNone/>
            </a:pPr>
            <a:r>
              <a:rPr lang="en-US" altLang="ko-KR" dirty="0" smtClean="0"/>
              <a:t>#1. Is the outbound port blocked?</a:t>
            </a:r>
          </a:p>
          <a:p>
            <a:pPr lvl="1">
              <a:buNone/>
            </a:pPr>
            <a:r>
              <a:rPr lang="en-US" altLang="ko-KR" dirty="0" smtClean="0"/>
              <a:t>#2. Is a local firewall running?</a:t>
            </a:r>
          </a:p>
          <a:p>
            <a:pPr lvl="1">
              <a:buNone/>
            </a:pPr>
            <a:r>
              <a:rPr lang="en-US" altLang="ko-KR" dirty="0" smtClean="0"/>
              <a:t>#3. Does the target sever block the local node?</a:t>
            </a:r>
          </a:p>
          <a:p>
            <a:pPr lvl="1">
              <a:buNone/>
            </a:pPr>
            <a:r>
              <a:rPr lang="en-US" altLang="ko-KR" dirty="0" smtClean="0"/>
              <a:t>#4. Other problems?</a:t>
            </a:r>
            <a:endParaRPr lang="ko-KR" altLang="en-US" dirty="0" smtClean="0"/>
          </a:p>
          <a:p>
            <a:pPr lvl="1"/>
            <a:endParaRPr lang="ko-KR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83" y="214290"/>
            <a:ext cx="3857573" cy="6334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Implementation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Java-based framework</a:t>
            </a:r>
          </a:p>
          <a:p>
            <a:r>
              <a:rPr lang="en-US" altLang="ko-KR" dirty="0" err="1" smtClean="0"/>
              <a:t>OSGi</a:t>
            </a:r>
            <a:r>
              <a:rPr lang="en-US" altLang="ko-KR" dirty="0" smtClean="0"/>
              <a:t> modules (</a:t>
            </a:r>
            <a:r>
              <a:rPr lang="en-US" altLang="ko-KR" dirty="0" err="1" smtClean="0"/>
              <a:t>Crowdsourcing</a:t>
            </a:r>
            <a:r>
              <a:rPr lang="en-US" altLang="ko-KR" dirty="0" smtClean="0"/>
              <a:t>)</a:t>
            </a:r>
          </a:p>
          <a:p>
            <a:pPr lvl="1">
              <a:buNone/>
            </a:pPr>
            <a:r>
              <a:rPr lang="en-US" altLang="ko-KR" dirty="0" smtClean="0"/>
              <a:t>		</a:t>
            </a:r>
            <a:endParaRPr lang="ko-KR" altLang="en-US" dirty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830042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Diagnosis Rules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1187572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dirty="0" smtClean="0"/>
              <a:t>Using pre-defined ‘rules’ to invoke appropriate probing</a:t>
            </a:r>
          </a:p>
          <a:p>
            <a:pPr marL="548640" lvl="1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ko-KR" smtClean="0"/>
              <a:t>* Separate </a:t>
            </a:r>
            <a:r>
              <a:rPr lang="en-US" altLang="ko-KR" dirty="0" smtClean="0"/>
              <a:t>the policy from the mechanism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dirty="0" smtClean="0"/>
              <a:t>Create and modify diagnosis rules without re-compiling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dirty="0" smtClean="0"/>
              <a:t>Enables </a:t>
            </a:r>
            <a:r>
              <a:rPr lang="en-US" altLang="ko-KR" dirty="0" err="1" smtClean="0"/>
              <a:t>crowdsourcing</a:t>
            </a:r>
            <a:r>
              <a:rPr lang="en-US" altLang="ko-KR" dirty="0" smtClean="0"/>
              <a:t> from multiple experts</a:t>
            </a:r>
            <a:endParaRPr lang="ko-KR" altLang="en-US" dirty="0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31289"/>
            <a:ext cx="6192688" cy="369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428625" y="1785938"/>
            <a:ext cx="2071688" cy="407193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Web Server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786063" y="1785938"/>
            <a:ext cx="5929312" cy="407193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End User</a:t>
            </a:r>
          </a:p>
        </p:txBody>
      </p:sp>
      <p:sp>
        <p:nvSpPr>
          <p:cNvPr id="2253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ko-KR" smtClean="0">
                <a:solidFill>
                  <a:srgbClr val="164C6C"/>
                </a:solidFill>
              </a:rPr>
              <a:t>OSGi technology 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214688" y="4572000"/>
            <a:ext cx="5072062" cy="6588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ko-KR" dirty="0" err="1" smtClean="0"/>
              <a:t>OSGi</a:t>
            </a:r>
            <a:r>
              <a:rPr lang="en-US" altLang="ko-KR" dirty="0" smtClean="0"/>
              <a:t> framework launcher</a:t>
            </a:r>
            <a:endParaRPr lang="en-US" altLang="ko-K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929188" y="2428873"/>
            <a:ext cx="1614487" cy="642937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Probing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bundle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214688" y="2428873"/>
            <a:ext cx="1647825" cy="642937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Probing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bundle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643688" y="2428873"/>
            <a:ext cx="1643062" cy="642937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Probing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bundle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14688" y="3143250"/>
            <a:ext cx="5072062" cy="61118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DYSWIS main bundle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42938" y="2357438"/>
            <a:ext cx="1643062" cy="27860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DYSWIS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Bundle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Repository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214688" y="3857625"/>
            <a:ext cx="5072062" cy="574675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DYSWIS Update bundle</a:t>
            </a:r>
          </a:p>
        </p:txBody>
      </p:sp>
      <p:sp>
        <p:nvSpPr>
          <p:cNvPr id="22" name="Left-Right Arrow 21"/>
          <p:cNvSpPr/>
          <p:nvPr/>
        </p:nvSpPr>
        <p:spPr>
          <a:xfrm>
            <a:off x="2143125" y="4000500"/>
            <a:ext cx="1214438" cy="4286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0" grpId="2" animBg="1"/>
      <p:bldP spid="10" grpId="3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4429</TotalTime>
  <Words>493</Words>
  <Application>Microsoft Office PowerPoint</Application>
  <PresentationFormat>On-screen Show (4:3)</PresentationFormat>
  <Paragraphs>119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테마</vt:lpstr>
      <vt:lpstr>Slide 1</vt:lpstr>
      <vt:lpstr>Motivation</vt:lpstr>
      <vt:lpstr>DYSWIS Design Overview</vt:lpstr>
      <vt:lpstr>Searching Collaborative Nodes</vt:lpstr>
      <vt:lpstr>Use Cases</vt:lpstr>
      <vt:lpstr>Slide 6</vt:lpstr>
      <vt:lpstr>Implementation</vt:lpstr>
      <vt:lpstr>Diagnosis Rules</vt:lpstr>
      <vt:lpstr>OSGi technology </vt:lpstr>
      <vt:lpstr>Demo</vt:lpstr>
    </vt:vector>
  </TitlesOfParts>
  <Company>IRT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khkim</dc:creator>
  <cp:lastModifiedBy>Kyung-Hwa</cp:lastModifiedBy>
  <cp:revision>734</cp:revision>
  <dcterms:created xsi:type="dcterms:W3CDTF">2009-04-21T00:47:52Z</dcterms:created>
  <dcterms:modified xsi:type="dcterms:W3CDTF">2011-10-05T21:16:11Z</dcterms:modified>
</cp:coreProperties>
</file>