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25" r:id="rId1"/>
  </p:sldMasterIdLst>
  <p:notesMasterIdLst>
    <p:notesMasterId r:id="rId46"/>
  </p:notesMasterIdLst>
  <p:handoutMasterIdLst>
    <p:handoutMasterId r:id="rId47"/>
  </p:handoutMasterIdLst>
  <p:sldIdLst>
    <p:sldId id="338" r:id="rId2"/>
    <p:sldId id="339" r:id="rId3"/>
    <p:sldId id="366" r:id="rId4"/>
    <p:sldId id="353" r:id="rId5"/>
    <p:sldId id="354" r:id="rId6"/>
    <p:sldId id="355" r:id="rId7"/>
    <p:sldId id="356" r:id="rId8"/>
    <p:sldId id="357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09" r:id="rId17"/>
    <p:sldId id="310" r:id="rId18"/>
    <p:sldId id="283" r:id="rId19"/>
    <p:sldId id="284" r:id="rId20"/>
    <p:sldId id="285" r:id="rId21"/>
    <p:sldId id="275" r:id="rId22"/>
    <p:sldId id="322" r:id="rId23"/>
    <p:sldId id="332" r:id="rId24"/>
    <p:sldId id="328" r:id="rId25"/>
    <p:sldId id="325" r:id="rId26"/>
    <p:sldId id="333" r:id="rId27"/>
    <p:sldId id="320" r:id="rId28"/>
    <p:sldId id="330" r:id="rId29"/>
    <p:sldId id="326" r:id="rId30"/>
    <p:sldId id="341" r:id="rId31"/>
    <p:sldId id="324" r:id="rId32"/>
    <p:sldId id="319" r:id="rId33"/>
    <p:sldId id="344" r:id="rId34"/>
    <p:sldId id="336" r:id="rId35"/>
    <p:sldId id="349" r:id="rId36"/>
    <p:sldId id="350" r:id="rId37"/>
    <p:sldId id="351" r:id="rId38"/>
    <p:sldId id="352" r:id="rId39"/>
    <p:sldId id="342" r:id="rId40"/>
    <p:sldId id="343" r:id="rId41"/>
    <p:sldId id="345" r:id="rId42"/>
    <p:sldId id="321" r:id="rId43"/>
    <p:sldId id="347" r:id="rId44"/>
    <p:sldId id="34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595" autoAdjust="0"/>
  </p:normalViewPr>
  <p:slideViewPr>
    <p:cSldViewPr snapToGrid="0" snapToObjects="1">
      <p:cViewPr varScale="1">
        <p:scale>
          <a:sx n="61" d="100"/>
          <a:sy n="61" d="100"/>
        </p:scale>
        <p:origin x="-84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70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376BA-6A34-E34A-B27A-993A8DFE39A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0839BD55-D79E-4F4D-A4E2-E1FC2B316F27}">
      <dgm:prSet phldrT="[Text]"/>
      <dgm:spPr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 dirty="0" smtClean="0"/>
            <a:t>Real world</a:t>
          </a:r>
        </a:p>
        <a:p>
          <a:r>
            <a:rPr lang="en-US" dirty="0" smtClean="0"/>
            <a:t>(location &amp; sensors)</a:t>
          </a:r>
          <a:endParaRPr lang="en-US" dirty="0"/>
        </a:p>
      </dgm:t>
    </dgm:pt>
    <dgm:pt modelId="{65E43B10-C15F-CF40-B3BF-54961513B595}" type="parTrans" cxnId="{559BE3EB-04DD-CB43-8988-C2221F8FC19A}">
      <dgm:prSet/>
      <dgm:spPr/>
      <dgm:t>
        <a:bodyPr/>
        <a:lstStyle/>
        <a:p>
          <a:endParaRPr lang="en-US"/>
        </a:p>
      </dgm:t>
    </dgm:pt>
    <dgm:pt modelId="{8468F40D-3A3D-CB4C-A0A6-0D33945B06BE}" type="sibTrans" cxnId="{559BE3EB-04DD-CB43-8988-C2221F8FC19A}">
      <dgm:prSet/>
      <dgm:spPr/>
      <dgm:t>
        <a:bodyPr/>
        <a:lstStyle/>
        <a:p>
          <a:endParaRPr lang="en-US"/>
        </a:p>
      </dgm:t>
    </dgm:pt>
    <dgm:pt modelId="{F36310CA-08BD-F14B-9D70-A038856D7BBA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</a:gra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(VoIP, SMS, email)</a:t>
          </a:r>
          <a:endParaRPr lang="en-US" dirty="0"/>
        </a:p>
      </dgm:t>
    </dgm:pt>
    <dgm:pt modelId="{AD3F8CC6-6DF1-F74C-9FFC-63A753224632}" type="parTrans" cxnId="{F5D07922-F08F-0145-9E5E-BD781FBA6229}">
      <dgm:prSet/>
      <dgm:spPr/>
      <dgm:t>
        <a:bodyPr/>
        <a:lstStyle/>
        <a:p>
          <a:endParaRPr lang="en-US"/>
        </a:p>
      </dgm:t>
    </dgm:pt>
    <dgm:pt modelId="{9EA9FA29-E00F-4C4A-90EC-EECDE0421C06}" type="sibTrans" cxnId="{F5D07922-F08F-0145-9E5E-BD781FBA6229}">
      <dgm:prSet/>
      <dgm:spPr/>
      <dgm:t>
        <a:bodyPr/>
        <a:lstStyle/>
        <a:p>
          <a:endParaRPr lang="en-US"/>
        </a:p>
      </dgm:t>
    </dgm:pt>
    <dgm:pt modelId="{1232BA20-9849-4342-8472-468E7C0F5515}">
      <dgm:prSet phldrT="[Text]"/>
      <dgm:spPr>
        <a:solidFill>
          <a:schemeClr val="accent2">
            <a:lumMod val="75000"/>
            <a:alpha val="48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Web services</a:t>
          </a:r>
        </a:p>
        <a:p>
          <a:r>
            <a:rPr lang="en-US" dirty="0" smtClean="0"/>
            <a:t>(</a:t>
          </a:r>
          <a:r>
            <a:rPr lang="en-US" dirty="0" err="1" smtClean="0"/>
            <a:t>SNs</a:t>
          </a:r>
          <a:r>
            <a:rPr lang="en-US" dirty="0" smtClean="0"/>
            <a:t>, calendar, contacts, ..)</a:t>
          </a:r>
          <a:endParaRPr lang="en-US" dirty="0"/>
        </a:p>
      </dgm:t>
    </dgm:pt>
    <dgm:pt modelId="{2509CCAA-E645-684B-A48A-3FD2E68AC464}" type="parTrans" cxnId="{E26B4730-56CF-FF4D-972D-698983F74E6D}">
      <dgm:prSet/>
      <dgm:spPr/>
      <dgm:t>
        <a:bodyPr/>
        <a:lstStyle/>
        <a:p>
          <a:endParaRPr lang="en-US"/>
        </a:p>
      </dgm:t>
    </dgm:pt>
    <dgm:pt modelId="{C891F611-0E10-684A-9B21-87838B27D3C0}" type="sibTrans" cxnId="{E26B4730-56CF-FF4D-972D-698983F74E6D}">
      <dgm:prSet/>
      <dgm:spPr/>
      <dgm:t>
        <a:bodyPr/>
        <a:lstStyle/>
        <a:p>
          <a:endParaRPr lang="en-US"/>
        </a:p>
      </dgm:t>
    </dgm:pt>
    <dgm:pt modelId="{150FFBF5-4A0A-EF4D-9857-EDCC23273EA8}" type="pres">
      <dgm:prSet presAssocID="{D79376BA-6A34-E34A-B27A-993A8DFE39A3}" presName="compositeShape" presStyleCnt="0">
        <dgm:presLayoutVars>
          <dgm:chMax val="7"/>
          <dgm:dir/>
          <dgm:resizeHandles val="exact"/>
        </dgm:presLayoutVars>
      </dgm:prSet>
      <dgm:spPr/>
    </dgm:pt>
    <dgm:pt modelId="{522DE83C-2328-2246-B98C-7F7B31F3D4F0}" type="pres">
      <dgm:prSet presAssocID="{0839BD55-D79E-4F4D-A4E2-E1FC2B316F27}" presName="circ1" presStyleLbl="vennNode1" presStyleIdx="0" presStyleCnt="3"/>
      <dgm:spPr/>
      <dgm:t>
        <a:bodyPr/>
        <a:lstStyle/>
        <a:p>
          <a:endParaRPr lang="en-US"/>
        </a:p>
      </dgm:t>
    </dgm:pt>
    <dgm:pt modelId="{C1D67D41-8833-094C-8819-D2320550E1F8}" type="pres">
      <dgm:prSet presAssocID="{0839BD55-D79E-4F4D-A4E2-E1FC2B316F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218C-102E-0C49-B193-FA42D4D11FFE}" type="pres">
      <dgm:prSet presAssocID="{F36310CA-08BD-F14B-9D70-A038856D7BBA}" presName="circ2" presStyleLbl="vennNode1" presStyleIdx="1" presStyleCnt="3"/>
      <dgm:spPr/>
      <dgm:t>
        <a:bodyPr/>
        <a:lstStyle/>
        <a:p>
          <a:endParaRPr lang="en-US"/>
        </a:p>
      </dgm:t>
    </dgm:pt>
    <dgm:pt modelId="{7635B03F-2E8A-8346-B625-53A2D0B1BE14}" type="pres">
      <dgm:prSet presAssocID="{F36310CA-08BD-F14B-9D70-A038856D7B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A6399-D05B-674C-98A6-B8FC5CFCEE31}" type="pres">
      <dgm:prSet presAssocID="{1232BA20-9849-4342-8472-468E7C0F5515}" presName="circ3" presStyleLbl="vennNode1" presStyleIdx="2" presStyleCnt="3"/>
      <dgm:spPr/>
      <dgm:t>
        <a:bodyPr/>
        <a:lstStyle/>
        <a:p>
          <a:endParaRPr lang="en-US"/>
        </a:p>
      </dgm:t>
    </dgm:pt>
    <dgm:pt modelId="{339E5260-7CB0-1342-838A-60B974EF0AFA}" type="pres">
      <dgm:prSet presAssocID="{1232BA20-9849-4342-8472-468E7C0F55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263483-8D77-44B7-A933-F1E47CC6852B}" type="presOf" srcId="{F36310CA-08BD-F14B-9D70-A038856D7BBA}" destId="{7635B03F-2E8A-8346-B625-53A2D0B1BE14}" srcOrd="1" destOrd="0" presId="urn:microsoft.com/office/officeart/2005/8/layout/venn1"/>
    <dgm:cxn modelId="{7088DE38-A1BC-4378-99C8-BEBB6FFB4B2F}" type="presOf" srcId="{0839BD55-D79E-4F4D-A4E2-E1FC2B316F27}" destId="{522DE83C-2328-2246-B98C-7F7B31F3D4F0}" srcOrd="0" destOrd="0" presId="urn:microsoft.com/office/officeart/2005/8/layout/venn1"/>
    <dgm:cxn modelId="{7C1FE5C5-6F89-4A5B-BB80-1CBA8F4665B8}" type="presOf" srcId="{F36310CA-08BD-F14B-9D70-A038856D7BBA}" destId="{19C3218C-102E-0C49-B193-FA42D4D11FFE}" srcOrd="0" destOrd="0" presId="urn:microsoft.com/office/officeart/2005/8/layout/venn1"/>
    <dgm:cxn modelId="{F5D07922-F08F-0145-9E5E-BD781FBA6229}" srcId="{D79376BA-6A34-E34A-B27A-993A8DFE39A3}" destId="{F36310CA-08BD-F14B-9D70-A038856D7BBA}" srcOrd="1" destOrd="0" parTransId="{AD3F8CC6-6DF1-F74C-9FFC-63A753224632}" sibTransId="{9EA9FA29-E00F-4C4A-90EC-EECDE0421C06}"/>
    <dgm:cxn modelId="{559BE3EB-04DD-CB43-8988-C2221F8FC19A}" srcId="{D79376BA-6A34-E34A-B27A-993A8DFE39A3}" destId="{0839BD55-D79E-4F4D-A4E2-E1FC2B316F27}" srcOrd="0" destOrd="0" parTransId="{65E43B10-C15F-CF40-B3BF-54961513B595}" sibTransId="{8468F40D-3A3D-CB4C-A0A6-0D33945B06BE}"/>
    <dgm:cxn modelId="{E26B4730-56CF-FF4D-972D-698983F74E6D}" srcId="{D79376BA-6A34-E34A-B27A-993A8DFE39A3}" destId="{1232BA20-9849-4342-8472-468E7C0F5515}" srcOrd="2" destOrd="0" parTransId="{2509CCAA-E645-684B-A48A-3FD2E68AC464}" sibTransId="{C891F611-0E10-684A-9B21-87838B27D3C0}"/>
    <dgm:cxn modelId="{3461813E-AB3E-4D4B-8237-DB5125DC78AD}" type="presOf" srcId="{D79376BA-6A34-E34A-B27A-993A8DFE39A3}" destId="{150FFBF5-4A0A-EF4D-9857-EDCC23273EA8}" srcOrd="0" destOrd="0" presId="urn:microsoft.com/office/officeart/2005/8/layout/venn1"/>
    <dgm:cxn modelId="{D2A319A1-2FB3-474A-8EB3-CC145061786F}" type="presOf" srcId="{0839BD55-D79E-4F4D-A4E2-E1FC2B316F27}" destId="{C1D67D41-8833-094C-8819-D2320550E1F8}" srcOrd="1" destOrd="0" presId="urn:microsoft.com/office/officeart/2005/8/layout/venn1"/>
    <dgm:cxn modelId="{08E31696-982E-4BCC-9132-6C9E3157BB65}" type="presOf" srcId="{1232BA20-9849-4342-8472-468E7C0F5515}" destId="{339E5260-7CB0-1342-838A-60B974EF0AFA}" srcOrd="1" destOrd="0" presId="urn:microsoft.com/office/officeart/2005/8/layout/venn1"/>
    <dgm:cxn modelId="{A525398E-A26D-401B-91AD-3ADA26F3A994}" type="presOf" srcId="{1232BA20-9849-4342-8472-468E7C0F5515}" destId="{13CA6399-D05B-674C-98A6-B8FC5CFCEE31}" srcOrd="0" destOrd="0" presId="urn:microsoft.com/office/officeart/2005/8/layout/venn1"/>
    <dgm:cxn modelId="{FD5F9B74-9DEC-41BF-BBF9-F9AA85E505FB}" type="presParOf" srcId="{150FFBF5-4A0A-EF4D-9857-EDCC23273EA8}" destId="{522DE83C-2328-2246-B98C-7F7B31F3D4F0}" srcOrd="0" destOrd="0" presId="urn:microsoft.com/office/officeart/2005/8/layout/venn1"/>
    <dgm:cxn modelId="{2CCCD31E-6CDB-40BB-BF7E-E3E7A1B7D593}" type="presParOf" srcId="{150FFBF5-4A0A-EF4D-9857-EDCC23273EA8}" destId="{C1D67D41-8833-094C-8819-D2320550E1F8}" srcOrd="1" destOrd="0" presId="urn:microsoft.com/office/officeart/2005/8/layout/venn1"/>
    <dgm:cxn modelId="{346C2AF9-C5D6-4DAC-9FD5-9B173685C133}" type="presParOf" srcId="{150FFBF5-4A0A-EF4D-9857-EDCC23273EA8}" destId="{19C3218C-102E-0C49-B193-FA42D4D11FFE}" srcOrd="2" destOrd="0" presId="urn:microsoft.com/office/officeart/2005/8/layout/venn1"/>
    <dgm:cxn modelId="{6B87723B-B9F7-46E1-8FA3-DD95DAFD1935}" type="presParOf" srcId="{150FFBF5-4A0A-EF4D-9857-EDCC23273EA8}" destId="{7635B03F-2E8A-8346-B625-53A2D0B1BE14}" srcOrd="3" destOrd="0" presId="urn:microsoft.com/office/officeart/2005/8/layout/venn1"/>
    <dgm:cxn modelId="{EEFCC825-561F-44E8-AEDF-D0430B609004}" type="presParOf" srcId="{150FFBF5-4A0A-EF4D-9857-EDCC23273EA8}" destId="{13CA6399-D05B-674C-98A6-B8FC5CFCEE31}" srcOrd="4" destOrd="0" presId="urn:microsoft.com/office/officeart/2005/8/layout/venn1"/>
    <dgm:cxn modelId="{BA3EF149-A1DE-42E0-832C-DD811852FF6F}" type="presParOf" srcId="{150FFBF5-4A0A-EF4D-9857-EDCC23273EA8}" destId="{339E5260-7CB0-1342-838A-60B974EF0A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DE83C-2328-2246-B98C-7F7B31F3D4F0}">
      <dsp:nvSpPr>
        <dsp:cNvPr id="0" name=""/>
        <dsp:cNvSpPr/>
      </dsp:nvSpPr>
      <dsp:spPr>
        <a:xfrm>
          <a:off x="2115038" y="58615"/>
          <a:ext cx="2813538" cy="2813538"/>
        </a:xfrm>
        <a:prstGeom prst="ellipse">
          <a:avLst/>
        </a:prstGeom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Real world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(location &amp; sensors)</a:t>
          </a:r>
          <a:endParaRPr lang="en-US" sz="2000" kern="1200" dirty="0"/>
        </a:p>
      </dsp:txBody>
      <dsp:txXfrm>
        <a:off x="2490177" y="550984"/>
        <a:ext cx="2063261" cy="1266092"/>
      </dsp:txXfrm>
    </dsp:sp>
    <dsp:sp modelId="{19C3218C-102E-0C49-B193-FA42D4D11FFE}">
      <dsp:nvSpPr>
        <dsp:cNvPr id="0" name=""/>
        <dsp:cNvSpPr/>
      </dsp:nvSpPr>
      <dsp:spPr>
        <a:xfrm>
          <a:off x="3130257" y="1817076"/>
          <a:ext cx="2813538" cy="2813538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(VoIP, SMS, email)</a:t>
          </a:r>
          <a:endParaRPr lang="en-US" sz="2000" kern="1200" dirty="0"/>
        </a:p>
      </dsp:txBody>
      <dsp:txXfrm>
        <a:off x="3990731" y="2543907"/>
        <a:ext cx="1688122" cy="1547445"/>
      </dsp:txXfrm>
    </dsp:sp>
    <dsp:sp modelId="{13CA6399-D05B-674C-98A6-B8FC5CFCEE31}">
      <dsp:nvSpPr>
        <dsp:cNvPr id="0" name=""/>
        <dsp:cNvSpPr/>
      </dsp:nvSpPr>
      <dsp:spPr>
        <a:xfrm>
          <a:off x="1099820" y="1817076"/>
          <a:ext cx="2813538" cy="2813538"/>
        </a:xfrm>
        <a:prstGeom prst="ellipse">
          <a:avLst/>
        </a:prstGeom>
        <a:solidFill>
          <a:schemeClr val="accent2">
            <a:lumMod val="75000"/>
            <a:alpha val="48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 services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SNs</a:t>
          </a:r>
          <a:r>
            <a:rPr lang="en-US" sz="2000" kern="1200" dirty="0" smtClean="0"/>
            <a:t>, calendar, contacts, ..)</a:t>
          </a:r>
          <a:endParaRPr lang="en-US" sz="2000" kern="1200" dirty="0"/>
        </a:p>
      </dsp:txBody>
      <dsp:txXfrm>
        <a:off x="1364762" y="2543907"/>
        <a:ext cx="1688122" cy="154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D510E-66F7-A545-B172-968B7AE1E94F}" type="datetimeFigureOut">
              <a:rPr lang="en-US" smtClean="0"/>
              <a:pPr/>
              <a:t>7/13/2011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2A00F-BAB7-6843-BE9D-F5A2218D14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70E2-BCB9-416B-9938-D6AB6AFEE25B}" type="datetimeFigureOut">
              <a:rPr lang="en-US" smtClean="0"/>
              <a:pPr/>
              <a:t>7/13/2011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6F531-B6F4-42AE-8ACF-BC08E6E40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280C0-AA4C-4312-810E-8C135D251422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7A8F4-BCCC-4963-8BD1-5EA8F0E98F49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BF5999-9037-49EB-A1F7-DAFB6DDA0B70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0BB0-B19B-46A0-A4D1-67EECFAFEFB3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PhD Defense, Omer Boyaci, 2011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C715-C2B2-4D26-A6C3-B615849A712C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FB2B-0D12-4579-9142-5AA7C59167F2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D00B-FEAA-4E6F-9F40-9F8F5C5162F9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254CA-BA12-47AF-94D2-D6112A435CF2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 smtClean="0"/>
              <a:t>PhD Defense, Omer Boyaci, 2011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8E94-1FFB-4262-8676-14E7520E1C6C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92262-3F3A-4C1C-89EE-863AE55E517B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FA2D-CA48-44FA-B9A7-CF97EC0E8E97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1CD3-E0F5-48B8-8556-E489A8465565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850A-71E3-4FDD-94B5-33B5B196AA02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32AD4744-8B3E-467C-8FAC-E2CF1B8D2331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93D5BADB-17D0-4319-89CB-C405905B2B95}" type="datetime1">
              <a:rPr lang="en-US" smtClean="0"/>
              <a:pPr/>
              <a:t>7/13/2011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511300"/>
            <a:ext cx="9144000" cy="1470025"/>
          </a:xfrm>
          <a:effectLst>
            <a:glow rad="63500">
              <a:schemeClr val="accent1">
                <a:alpha val="75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High Performance Multimedia </a:t>
            </a:r>
            <a:r>
              <a:rPr lang="en-US" sz="3600" b="1" dirty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Tools for</a:t>
            </a:r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     Application </a:t>
            </a:r>
            <a:r>
              <a:rPr lang="en-US" sz="3600" b="1" dirty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Sharing,</a:t>
            </a:r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     Measuring </a:t>
            </a:r>
            <a:r>
              <a:rPr lang="en-US" sz="3600" b="1" dirty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Capture-to-display </a:t>
            </a:r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Latency</a:t>
            </a:r>
            <a:r>
              <a:rPr lang="en-US" sz="3600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and   </a:t>
            </a:r>
            <a:b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     </a:t>
            </a:r>
            <a:r>
              <a:rPr lang="en-US" sz="3600" b="1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User </a:t>
            </a:r>
            <a:r>
              <a:rPr lang="en-US" sz="3600" b="1" dirty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</a:rPr>
              <a:t>Created Services</a:t>
            </a:r>
            <a:endParaRPr lang="en-US" sz="3600" dirty="0"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700" y="5105400"/>
            <a:ext cx="6400800" cy="1752600"/>
          </a:xfrm>
        </p:spPr>
        <p:txBody>
          <a:bodyPr anchor="ctr">
            <a:normAutofit fontScale="92500" lnSpcReduction="20000"/>
          </a:bodyPr>
          <a:lstStyle/>
          <a:p>
            <a:pPr algn="r"/>
            <a:endParaRPr lang="en-US" sz="2800" b="1" dirty="0" smtClean="0">
              <a:solidFill>
                <a:schemeClr val="bg1"/>
              </a:solidFill>
              <a:latin typeface="Snell Roundhand Black"/>
              <a:cs typeface="Snell Roundhand Black"/>
            </a:endParaRP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Snell Roundhand Black"/>
                <a:cs typeface="Snell Roundhand Black"/>
              </a:rPr>
              <a:t>Omer Boyaci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Snell Roundhand Black"/>
                <a:cs typeface="Snell Roundhand Black"/>
              </a:rPr>
              <a:t>Advisor: Prof. Henning Schulzrinne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Snell Roundhand Black"/>
                <a:cs typeface="Snell Roundhand Black"/>
              </a:rPr>
              <a:t>PhD Thesis Defense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Snell Roundhand Black"/>
                <a:cs typeface="Snell Roundhand Black"/>
              </a:rPr>
              <a:t>July 12, 2011</a:t>
            </a:r>
          </a:p>
          <a:p>
            <a:pPr algn="r"/>
            <a:endParaRPr lang="en-US" sz="2800" b="1" dirty="0">
              <a:solidFill>
                <a:schemeClr val="bg1"/>
              </a:solidFill>
              <a:latin typeface="Snell Roundhand Black"/>
              <a:cs typeface="Snell Roundhand Blac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1</a:t>
            </a:fld>
            <a:endParaRPr kumimoji="0"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PhD Defense, Omer Boyaci, 2011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Experiment 4. Bittorrent</a:t>
            </a:r>
            <a:endParaRPr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2972EE-F528-4B57-963E-E06867E245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14646" y="-152400"/>
            <a:ext cx="215315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Skype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8250"/>
            <a:ext cx="9164638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3925" y="3889248"/>
            <a:ext cx="781872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L3. Giving up does not help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 bwMode="auto">
          <a:xfrm>
            <a:off x="457200" y="182880"/>
            <a:ext cx="8229600" cy="103632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dirty="0" smtClean="0">
                <a:ln>
                  <a:noFill/>
                </a:ln>
                <a:effectLst/>
              </a:rPr>
              <a:t>Experiment 5. Random Loss</a:t>
            </a:r>
          </a:p>
        </p:txBody>
      </p:sp>
      <p:pic>
        <p:nvPicPr>
          <p:cNvPr id="675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738" y="1323975"/>
            <a:ext cx="9202738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14646" y="-152400"/>
            <a:ext cx="215315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Skype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925" y="3986784"/>
            <a:ext cx="781872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L4. Differentiate losses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9400" y="3482848"/>
            <a:ext cx="8864600" cy="167335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vDelay</a:t>
            </a:r>
            <a:r>
              <a:rPr lang="en-US" dirty="0" smtClean="0"/>
              <a:t>: A tool to measure Capture-to-Display Latency (CDL) and frame rate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36064" y="4786868"/>
            <a:ext cx="7107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r>
              <a:rPr lang="en-US" dirty="0" smtClean="0"/>
              <a:t>, Andrea Forte, </a:t>
            </a:r>
            <a:r>
              <a:rPr lang="en-US" dirty="0" err="1" smtClean="0"/>
              <a:t>Salman</a:t>
            </a:r>
            <a:r>
              <a:rPr lang="en-US" dirty="0" smtClean="0"/>
              <a:t> </a:t>
            </a:r>
            <a:r>
              <a:rPr lang="en-US" dirty="0" err="1" smtClean="0"/>
              <a:t>Abdulbaset</a:t>
            </a:r>
            <a:r>
              <a:rPr lang="en-US" dirty="0" smtClean="0"/>
              <a:t> and Henning </a:t>
            </a:r>
            <a:r>
              <a:rPr lang="en-US" dirty="0" err="1" smtClean="0"/>
              <a:t>Schulzrinne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12</a:t>
            </a:fld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0" y="514125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[5] </a:t>
            </a:r>
            <a:r>
              <a:rPr lang="en-US" dirty="0" err="1" smtClean="0"/>
              <a:t>vDelay</a:t>
            </a:r>
            <a:r>
              <a:rPr lang="en-US" dirty="0" smtClean="0"/>
              <a:t>: A Tool to Measure Capture-to-Display Latency and Frame-rate</a:t>
            </a:r>
          </a:p>
          <a:p>
            <a:r>
              <a:rPr lang="en-US" b="1" dirty="0" smtClean="0"/>
              <a:t>	Omer Boyaci, </a:t>
            </a:r>
            <a:r>
              <a:rPr lang="en-US" dirty="0" smtClean="0"/>
              <a:t>Andrea Forte, </a:t>
            </a:r>
            <a:r>
              <a:rPr lang="en-US" dirty="0" err="1" smtClean="0"/>
              <a:t>Salman</a:t>
            </a:r>
            <a:r>
              <a:rPr lang="en-US" dirty="0" smtClean="0"/>
              <a:t> Abdul </a:t>
            </a:r>
            <a:r>
              <a:rPr lang="en-US" dirty="0" err="1" smtClean="0"/>
              <a:t>Baset</a:t>
            </a:r>
            <a:r>
              <a:rPr lang="en-US" dirty="0" smtClean="0"/>
              <a:t>, Henning Schulzrinne</a:t>
            </a:r>
          </a:p>
          <a:p>
            <a:r>
              <a:rPr lang="en-US" dirty="0" smtClean="0"/>
              <a:t>	International Symposium on Multimedia, December, 2009, San Diego, CA</a:t>
            </a:r>
            <a:endParaRPr lang="en-US" b="1" dirty="0" smtClean="0"/>
          </a:p>
          <a:p>
            <a:r>
              <a:rPr lang="en-US" dirty="0" smtClean="0"/>
              <a:t>[6] Demonstration of </a:t>
            </a:r>
            <a:r>
              <a:rPr lang="en-US" dirty="0" err="1" smtClean="0"/>
              <a:t>vDelay</a:t>
            </a:r>
            <a:r>
              <a:rPr lang="en-US" dirty="0" smtClean="0"/>
              <a:t>: A Tool to Measure Capture-to-Display Latency and Frame-rate</a:t>
            </a:r>
          </a:p>
          <a:p>
            <a:r>
              <a:rPr lang="en-US" b="1" dirty="0" smtClean="0"/>
              <a:t>	Omer Boyaci, </a:t>
            </a:r>
            <a:r>
              <a:rPr lang="en-US" dirty="0" smtClean="0"/>
              <a:t>Andrea Forte, </a:t>
            </a:r>
            <a:r>
              <a:rPr lang="en-US" dirty="0" err="1" smtClean="0"/>
              <a:t>Salman</a:t>
            </a:r>
            <a:r>
              <a:rPr lang="en-US" dirty="0" smtClean="0"/>
              <a:t> Abdul </a:t>
            </a:r>
            <a:r>
              <a:rPr lang="en-US" dirty="0" err="1" smtClean="0"/>
              <a:t>Baset</a:t>
            </a:r>
            <a:r>
              <a:rPr lang="en-US" dirty="0" smtClean="0"/>
              <a:t>, Henning Schulzrinne</a:t>
            </a:r>
          </a:p>
          <a:p>
            <a:r>
              <a:rPr lang="en-US" dirty="0" smtClean="0"/>
              <a:t>	International Symposium on Multimedia, Demo paper, December, 2009, San Diego,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vDelay</a:t>
            </a:r>
            <a:r>
              <a:rPr lang="en-US" dirty="0" smtClean="0"/>
              <a:t>: A tool to measure Capture-to-Display Latency (CDL) and frame rate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5191"/>
            <a:ext cx="8686800" cy="4625609"/>
          </a:xfrm>
        </p:spPr>
        <p:txBody>
          <a:bodyPr/>
          <a:lstStyle/>
          <a:p>
            <a:r>
              <a:rPr lang="en-US" dirty="0" smtClean="0"/>
              <a:t>Measures CDL and FPS of any video chat session</a:t>
            </a:r>
          </a:p>
          <a:p>
            <a:r>
              <a:rPr lang="en-US" dirty="0" smtClean="0"/>
              <a:t>Useful tool for comparing video chat clients</a:t>
            </a:r>
          </a:p>
          <a:p>
            <a:r>
              <a:rPr lang="en-US" dirty="0" smtClean="0"/>
              <a:t>Black-box testing</a:t>
            </a:r>
          </a:p>
          <a:p>
            <a:r>
              <a:rPr lang="en-US" dirty="0" smtClean="0"/>
              <a:t>Does not require access to source code or protocol messages</a:t>
            </a:r>
          </a:p>
          <a:p>
            <a:r>
              <a:rPr lang="en-US" dirty="0" smtClean="0"/>
              <a:t>Does not require extra hardware (except an external webcam)</a:t>
            </a:r>
          </a:p>
          <a:p>
            <a:r>
              <a:rPr lang="en-US" dirty="0" smtClean="0"/>
              <a:t>Java – works in all operating systems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448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vDelay</a:t>
            </a:r>
            <a:r>
              <a:rPr lang="en-US" dirty="0" smtClean="0"/>
              <a:t>: A tool to measure Capture-to-Display Latency (CDL) and frame rate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864" y="6062816"/>
            <a:ext cx="8229600" cy="615696"/>
          </a:xfrm>
        </p:spPr>
        <p:txBody>
          <a:bodyPr>
            <a:noAutofit/>
          </a:bodyPr>
          <a:lstStyle/>
          <a:p>
            <a:pPr marL="639763" lvl="1" indent="-2730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None/>
            </a:pPr>
            <a:r>
              <a:rPr lang="en-US" sz="1400" b="1" dirty="0" smtClean="0">
                <a:latin typeface="Constantia" pitchFamily="18" charset="0"/>
              </a:rPr>
              <a:t>Screenshot of the receiver side </a:t>
            </a:r>
            <a:r>
              <a:rPr lang="en-US" sz="1400" b="1" dirty="0" err="1" smtClean="0">
                <a:latin typeface="Constantia" pitchFamily="18" charset="0"/>
              </a:rPr>
              <a:t>vDelay</a:t>
            </a:r>
            <a:r>
              <a:rPr lang="en-US" sz="1400" b="1" dirty="0" smtClean="0">
                <a:latin typeface="Constantia" pitchFamily="18" charset="0"/>
              </a:rPr>
              <a:t>  application. </a:t>
            </a:r>
          </a:p>
          <a:p>
            <a:pPr marL="639763" lvl="1" indent="-2730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None/>
            </a:pPr>
            <a:r>
              <a:rPr lang="en-US" sz="1400" b="1" dirty="0" smtClean="0">
                <a:latin typeface="Constantia" pitchFamily="18" charset="0"/>
              </a:rPr>
              <a:t>FPS, CDL, and FRR statistics are shown at the top of the image. </a:t>
            </a:r>
          </a:p>
          <a:p>
            <a:pPr marL="639763" lvl="1" indent="-2730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None/>
            </a:pPr>
            <a:r>
              <a:rPr lang="en-US" sz="1400" b="1" dirty="0" smtClean="0">
                <a:latin typeface="Constantia" pitchFamily="18" charset="0"/>
              </a:rPr>
              <a:t>The barcode received from the caller agent is also visible.</a:t>
            </a:r>
          </a:p>
          <a:p>
            <a:endParaRPr lang="en-US" sz="1400" dirty="0"/>
          </a:p>
        </p:txBody>
      </p:sp>
      <p:pic>
        <p:nvPicPr>
          <p:cNvPr id="5" name="Picture 7" descr="barcod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71231"/>
            <a:ext cx="6499225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390140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9400" y="3482848"/>
            <a:ext cx="8864600" cy="1673352"/>
          </a:xfrm>
        </p:spPr>
        <p:txBody>
          <a:bodyPr>
            <a:normAutofit/>
          </a:bodyPr>
          <a:lstStyle/>
          <a:p>
            <a:r>
              <a:rPr lang="en-US" dirty="0" smtClean="0"/>
              <a:t>SECE: 	Sense Everything,</a:t>
            </a:r>
            <a:br>
              <a:rPr lang="en-US" dirty="0" smtClean="0"/>
            </a:br>
            <a:r>
              <a:rPr lang="en-US" dirty="0" smtClean="0"/>
              <a:t>		Control Everything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88080" y="4786868"/>
            <a:ext cx="5455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r>
              <a:rPr lang="en-US" dirty="0" smtClean="0"/>
              <a:t>, Victoria Beltran and Henning </a:t>
            </a:r>
            <a:r>
              <a:rPr lang="en-US" dirty="0" err="1" smtClean="0"/>
              <a:t>Schulzrinne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14125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[7] Bridging communications and the physical world: Sense Everything, Control Everything</a:t>
            </a:r>
          </a:p>
          <a:p>
            <a:r>
              <a:rPr lang="en-US" sz="1200" dirty="0" smtClean="0"/>
              <a:t>	</a:t>
            </a:r>
            <a:r>
              <a:rPr lang="en-US" sz="1200" b="1" dirty="0" smtClean="0"/>
              <a:t>Omer Boyaci</a:t>
            </a:r>
            <a:r>
              <a:rPr lang="en-US" sz="1200" dirty="0" smtClean="0"/>
              <a:t>, Victoria Beltran, Henning Schulzrinne</a:t>
            </a:r>
          </a:p>
          <a:p>
            <a:r>
              <a:rPr lang="en-US" sz="1200" dirty="0" smtClean="0"/>
              <a:t>	IPTComm'11, August 2011, Chicago, IL</a:t>
            </a:r>
          </a:p>
          <a:p>
            <a:r>
              <a:rPr lang="en-US" sz="1200" dirty="0" smtClean="0"/>
              <a:t>[8] Bridging communications and the physical world: Sense Everything, Control Everything</a:t>
            </a:r>
          </a:p>
          <a:p>
            <a:r>
              <a:rPr lang="en-US" sz="1200" dirty="0" smtClean="0"/>
              <a:t>	</a:t>
            </a:r>
            <a:r>
              <a:rPr lang="en-US" sz="1200" b="1" dirty="0" smtClean="0"/>
              <a:t>Omer Boyaci</a:t>
            </a:r>
            <a:r>
              <a:rPr lang="en-US" sz="1200" dirty="0" smtClean="0"/>
              <a:t>, Victoria Beltran, Henning Schulzrinne</a:t>
            </a:r>
          </a:p>
          <a:p>
            <a:r>
              <a:rPr lang="en-US" sz="1200" dirty="0" smtClean="0"/>
              <a:t>	IEEE </a:t>
            </a:r>
            <a:r>
              <a:rPr lang="en-US" sz="1200" dirty="0" err="1" smtClean="0"/>
              <a:t>Globecom</a:t>
            </a:r>
            <a:r>
              <a:rPr lang="en-US" sz="1200" dirty="0" smtClean="0"/>
              <a:t> 2010 Workshop on Ubiquitous Computing and Networks, Dec 10, 2010 , Miami, FL</a:t>
            </a:r>
          </a:p>
          <a:p>
            <a:r>
              <a:rPr lang="en-US" sz="1200" dirty="0" smtClean="0"/>
              <a:t>[9] Demonstration of Bridging communications and the physical world: Sense Everything, Control Everything</a:t>
            </a:r>
          </a:p>
          <a:p>
            <a:r>
              <a:rPr lang="en-US" sz="1200" dirty="0" smtClean="0"/>
              <a:t>	</a:t>
            </a:r>
            <a:r>
              <a:rPr lang="en-US" sz="1200" b="1" dirty="0" smtClean="0"/>
              <a:t>Omer Boyaci</a:t>
            </a:r>
            <a:r>
              <a:rPr lang="en-US" sz="1200" dirty="0" smtClean="0"/>
              <a:t>, Victoria Beltran, Henning Schulzrinne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21" y="1763373"/>
            <a:ext cx="8703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allows </a:t>
            </a:r>
            <a:r>
              <a:rPr lang="en-US" sz="3200" b="1" dirty="0" smtClean="0">
                <a:solidFill>
                  <a:srgbClr val="FF0000"/>
                </a:solidFill>
              </a:rPr>
              <a:t>non-technical users </a:t>
            </a:r>
            <a:r>
              <a:rPr lang="en-US" sz="3200" dirty="0" smtClean="0"/>
              <a:t>to create </a:t>
            </a:r>
            <a:r>
              <a:rPr lang="en-US" sz="3200" b="1" dirty="0" smtClean="0">
                <a:solidFill>
                  <a:srgbClr val="FF0000"/>
                </a:solidFill>
              </a:rPr>
              <a:t>services</a:t>
            </a:r>
            <a:r>
              <a:rPr lang="en-US" sz="3200" dirty="0" smtClean="0"/>
              <a:t> that combine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communication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calendaring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location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devices in the physical world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SECE: </a:t>
            </a:r>
            <a:r>
              <a:rPr lang="en-US" sz="3200" i="1" dirty="0" smtClean="0"/>
              <a:t>event-driven </a:t>
            </a:r>
            <a:r>
              <a:rPr lang="en-US" sz="3200" dirty="0" smtClean="0"/>
              <a:t>system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uses high-level </a:t>
            </a:r>
            <a:r>
              <a:rPr lang="en-US" sz="3200" i="1" dirty="0" smtClean="0"/>
              <a:t>event languages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to trigger action scripts, written in </a:t>
            </a:r>
            <a:r>
              <a:rPr lang="en-US" sz="3200" dirty="0" err="1" smtClean="0"/>
              <a:t>Tcl</a:t>
            </a:r>
            <a:endParaRPr lang="en-US" sz="3200" dirty="0"/>
          </a:p>
        </p:txBody>
      </p:sp>
      <p:sp>
        <p:nvSpPr>
          <p:cNvPr id="5" name="Cloud Callout 4"/>
          <p:cNvSpPr/>
          <p:nvPr/>
        </p:nvSpPr>
        <p:spPr>
          <a:xfrm>
            <a:off x="7395308" y="4601308"/>
            <a:ext cx="1643742" cy="1182077"/>
          </a:xfrm>
          <a:prstGeom prst="cloudCallout">
            <a:avLst>
              <a:gd name="adj1" fmla="val -39076"/>
              <a:gd name="adj2" fmla="val 542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and other languages in the future</a:t>
            </a:r>
            <a:endParaRPr lang="en-US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5915" y="2475888"/>
            <a:ext cx="5362489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698" y="2475888"/>
            <a:ext cx="2954655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Events &amp; actions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93" y="2645053"/>
            <a:ext cx="29546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Presence updates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Incoming calls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Email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Calendar entries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Sensor inputs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Location updates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1" y="2625261"/>
            <a:ext cx="56170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the delivery of email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Route phone calls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Update social network status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actuators such as lights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Reminders (email, voice call, SMS)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Interact with Internet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98" y="1818568"/>
            <a:ext cx="2954655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Events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00" y="1818568"/>
            <a:ext cx="5331003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Actions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33" y="3684174"/>
            <a:ext cx="604582" cy="5563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language syntax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666154"/>
            <a:ext cx="8686800" cy="48415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every sunset {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	homelights on;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}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>
                <a:latin typeface="Geneva"/>
                <a:cs typeface="Geneva"/>
              </a:rPr>
              <a:t>every week on WE at 6:00 PM{</a:t>
            </a:r>
          </a:p>
          <a:p>
            <a:pPr>
              <a:buNone/>
            </a:pPr>
            <a:r>
              <a:rPr lang="en-US" sz="2800" dirty="0" smtClean="0">
                <a:latin typeface="Geneva"/>
                <a:cs typeface="Geneva"/>
              </a:rPr>
              <a:t>	email irt_list “Pizza talk at 6:00 PM today.”;</a:t>
            </a:r>
          </a:p>
          <a:p>
            <a:pPr>
              <a:buNone/>
            </a:pPr>
            <a:r>
              <a:rPr lang="en-US" sz="2800" dirty="0" smtClean="0">
                <a:latin typeface="Geneva"/>
                <a:cs typeface="Geneva"/>
              </a:rPr>
              <a:t>} </a:t>
            </a:r>
          </a:p>
          <a:p>
            <a:pPr>
              <a:buNone/>
            </a:pPr>
            <a:endParaRPr lang="en-US" sz="2800" dirty="0" smtClean="0">
              <a:latin typeface="Geneva"/>
              <a:cs typeface="Geneva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if 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stock.google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 &gt; 580 {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sms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 me "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google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 stock: [stock </a:t>
            </a:r>
            <a:r>
              <a:rPr lang="en-US" sz="2800" dirty="0" err="1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google</a:t>
            </a: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]";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}</a:t>
            </a:r>
            <a:endParaRPr lang="en-US" sz="2800" dirty="0" smtClean="0">
              <a:latin typeface="Geneva"/>
              <a:cs typeface="Genev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Rules: More Examples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2092691"/>
            <a:ext cx="8229600" cy="4841509"/>
          </a:xfrm>
        </p:spPr>
        <p:txBody>
          <a:bodyPr>
            <a:normAutofit/>
          </a:bodyPr>
          <a:lstStyle/>
          <a:p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Single 		</a:t>
            </a:r>
            <a:r>
              <a:rPr lang="en-US" sz="2000" b="1" dirty="0" smtClean="0">
                <a:solidFill>
                  <a:srgbClr val="901929"/>
                </a:solidFill>
                <a:latin typeface="Courier New" pitchFamily="49" charset="0"/>
                <a:cs typeface="Courier New" pitchFamily="49" charset="0"/>
              </a:rPr>
              <a:t>on February 16, 2010 at 6:00 PM</a:t>
            </a:r>
            <a:endParaRPr lang="en-US" b="1" dirty="0" smtClean="0">
              <a:solidFill>
                <a:srgbClr val="901929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Recurring	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every day at 12:00 until April</a:t>
            </a:r>
          </a:p>
          <a:p>
            <a:r>
              <a:rPr lang="en-US" dirty="0" smtClean="0"/>
              <a:t>Location</a:t>
            </a:r>
          </a:p>
          <a:p>
            <a:pPr lvl="1"/>
            <a:r>
              <a:rPr lang="en-US" sz="2000" b="1" dirty="0" smtClean="0">
                <a:solidFill>
                  <a:srgbClr val="901929"/>
                </a:solidFill>
                <a:latin typeface="Courier New" pitchFamily="49" charset="0"/>
                <a:cs typeface="Courier New" pitchFamily="49" charset="0"/>
              </a:rPr>
              <a:t>Tom within 5 miles of me</a:t>
            </a:r>
          </a:p>
          <a:p>
            <a:r>
              <a:rPr lang="en-US" dirty="0" smtClean="0"/>
              <a:t>Context</a:t>
            </a:r>
          </a:p>
          <a:p>
            <a:pPr lvl="1"/>
            <a:r>
              <a:rPr lang="en-US" sz="2000" b="1" dirty="0" smtClean="0">
                <a:solidFill>
                  <a:srgbClr val="901929"/>
                </a:solidFill>
                <a:latin typeface="Courier New" pitchFamily="49" charset="0"/>
                <a:cs typeface="Courier New" pitchFamily="49" charset="0"/>
              </a:rPr>
              <a:t>if my </a:t>
            </a:r>
            <a:r>
              <a:rPr lang="en-US" sz="2000" b="1" dirty="0" err="1" smtClean="0">
                <a:solidFill>
                  <a:srgbClr val="901929"/>
                </a:solidFill>
                <a:latin typeface="Courier New" pitchFamily="49" charset="0"/>
                <a:cs typeface="Courier New" pitchFamily="49" charset="0"/>
              </a:rPr>
              <a:t>office.temperature</a:t>
            </a:r>
            <a:r>
              <a:rPr lang="en-US" sz="2000" b="1" dirty="0" smtClean="0">
                <a:solidFill>
                  <a:srgbClr val="901929"/>
                </a:solidFill>
                <a:latin typeface="Courier New" pitchFamily="49" charset="0"/>
                <a:cs typeface="Courier New" pitchFamily="49" charset="0"/>
              </a:rPr>
              <a:t> &gt; 80</a:t>
            </a:r>
          </a:p>
          <a:p>
            <a:r>
              <a:rPr lang="en-US" dirty="0" smtClean="0"/>
              <a:t>Communication requests</a:t>
            </a:r>
          </a:p>
          <a:p>
            <a:pPr lvl="1"/>
            <a:r>
              <a:rPr lang="en-US" sz="2000" b="1" dirty="0" smtClean="0">
                <a:solidFill>
                  <a:srgbClr val="901929"/>
                </a:solidFill>
                <a:latin typeface="Courier New" pitchFamily="49" charset="0"/>
                <a:cs typeface="Courier New" pitchFamily="49" charset="0"/>
              </a:rPr>
              <a:t>incoming call</a:t>
            </a:r>
          </a:p>
          <a:p>
            <a:endParaRPr lang="en-US" dirty="0" smtClean="0"/>
          </a:p>
        </p:txBody>
      </p:sp>
      <p:sp>
        <p:nvSpPr>
          <p:cNvPr id="6" name="Cloud Callout 5"/>
          <p:cNvSpPr/>
          <p:nvPr/>
        </p:nvSpPr>
        <p:spPr>
          <a:xfrm>
            <a:off x="0" y="1150425"/>
            <a:ext cx="2295769" cy="1103923"/>
          </a:xfrm>
          <a:prstGeom prst="cloudCallout">
            <a:avLst>
              <a:gd name="adj1" fmla="val -17557"/>
              <a:gd name="adj2" fmla="val 625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5000">
                <a:schemeClr val="accent6">
                  <a:lumMod val="75000"/>
                </a:schemeClr>
              </a:gs>
              <a:gs pos="100000">
                <a:schemeClr val="accent1">
                  <a:shade val="98000"/>
                  <a:satMod val="137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Extensible set of small languages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3" name="Rounded Rectangle 22"/>
          <p:cNvSpPr>
            <a:spLocks noChangeAspect="1"/>
          </p:cNvSpPr>
          <p:nvPr/>
        </p:nvSpPr>
        <p:spPr>
          <a:xfrm>
            <a:off x="457200" y="1658112"/>
            <a:ext cx="8229600" cy="1134161"/>
          </a:xfrm>
          <a:prstGeom prst="roundRect">
            <a:avLst/>
          </a:prstGeom>
          <a:ln/>
          <a:effectLst>
            <a:innerShdw blurRad="114300">
              <a:srgbClr val="000000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20" rIns="0" bIns="45720" anchor="ctr"/>
          <a:lstStyle/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BASS</a:t>
            </a:r>
          </a:p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Sharing System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ounded Rectangle 24"/>
          <p:cNvSpPr>
            <a:spLocks noChangeAspect="1"/>
          </p:cNvSpPr>
          <p:nvPr/>
        </p:nvSpPr>
        <p:spPr>
          <a:xfrm>
            <a:off x="457200" y="2840634"/>
            <a:ext cx="8229600" cy="1134161"/>
          </a:xfrm>
          <a:prstGeom prst="roundRect">
            <a:avLst/>
          </a:prstGeom>
          <a:ln/>
          <a:effectLst>
            <a:innerShdw blurRad="114300">
              <a:srgbClr val="000000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20" rIns="0" bIns="45720" anchor="ctr"/>
          <a:lstStyle/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Performance of  Video Chat </a:t>
            </a:r>
          </a:p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Applications under</a:t>
            </a:r>
            <a:r>
              <a:rPr lang="en-US" sz="2000" b="1" dirty="0">
                <a:solidFill>
                  <a:schemeClr val="tx1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Congestion</a:t>
            </a:r>
            <a:endParaRPr lang="en-US" sz="2000" b="1" dirty="0">
              <a:solidFill>
                <a:schemeClr val="tx1"/>
              </a:solidFill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457200" y="4023156"/>
            <a:ext cx="8229600" cy="1134161"/>
          </a:xfrm>
          <a:prstGeom prst="roundRect">
            <a:avLst/>
          </a:prstGeom>
          <a:ln/>
          <a:effectLst>
            <a:innerShdw blurRad="114300">
              <a:srgbClr val="000000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20" rIns="0" bIns="45720" anchor="ctr"/>
          <a:lstStyle/>
          <a:p>
            <a:r>
              <a:rPr lang="en-US" sz="2000" b="1" dirty="0" err="1" smtClean="0">
                <a:solidFill>
                  <a:schemeClr val="tx1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vDelay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A Tool to Measure Capture-to-Display Latency and frame rate</a:t>
            </a:r>
            <a:endParaRPr lang="en-US" sz="2000" b="1" dirty="0">
              <a:solidFill>
                <a:schemeClr val="tx1"/>
              </a:solidFill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457200" y="5217870"/>
            <a:ext cx="8229600" cy="1134161"/>
          </a:xfrm>
          <a:prstGeom prst="roundRect">
            <a:avLst/>
          </a:prstGeom>
          <a:ln/>
          <a:effectLst>
            <a:innerShdw blurRad="114300">
              <a:srgbClr val="000000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20" rIns="0" bIns="45720" anchor="ctr"/>
          <a:lstStyle/>
          <a:p>
            <a:r>
              <a:rPr lang="en-US" sz="2000" b="1" dirty="0" smtClean="0">
                <a:solidFill>
                  <a:srgbClr val="000000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SECE </a:t>
            </a:r>
          </a:p>
          <a:p>
            <a:r>
              <a:rPr lang="en-US" sz="2000" b="1" dirty="0" smtClean="0">
                <a:solidFill>
                  <a:srgbClr val="000000"/>
                </a:solidFill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</a:rPr>
              <a:t>Sense Everything, Control Everything</a:t>
            </a:r>
            <a:endParaRPr lang="en-US" sz="2000" b="1" dirty="0">
              <a:solidFill>
                <a:srgbClr val="000000"/>
              </a:solidFill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6560820" y="6476999"/>
            <a:ext cx="2328672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7673 0.0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-0.07917 0.0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7656 -0.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-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07917 -0.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-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" y="2292096"/>
          <a:ext cx="9143999" cy="4394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0"/>
                <a:gridCol w="927100"/>
                <a:gridCol w="990600"/>
                <a:gridCol w="1143000"/>
                <a:gridCol w="660400"/>
                <a:gridCol w="876300"/>
                <a:gridCol w="1003300"/>
                <a:gridCol w="800100"/>
                <a:gridCol w="914400"/>
                <a:gridCol w="673099"/>
              </a:tblGrid>
              <a:tr h="2717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Systems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Communications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Presence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Sensors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Web services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Actuators</a:t>
                      </a:r>
                      <a:endParaRPr lang="en-US" sz="1400" dirty="0"/>
                    </a:p>
                  </a:txBody>
                  <a:tcPr/>
                </a:tc>
              </a:tr>
              <a:tr h="48293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NL-like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Tcl scripts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Call, email, 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User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&amp; buddies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4801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Fixed 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X10, </a:t>
                      </a:r>
                      <a:r>
                        <a:rPr lang="en-US" sz="1400" dirty="0" err="1" smtClean="0">
                          <a:solidFill>
                            <a:srgbClr val="008000"/>
                          </a:solidFill>
                        </a:rPr>
                        <a:t>vcr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149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script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302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VisuCom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Graphical UI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0766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DiaSpec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Java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✔✖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CybreMinder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Form based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Task.fm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Time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pic>
        <p:nvPicPr>
          <p:cNvPr id="127" name="Picture 126" descr="secear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1469136"/>
            <a:ext cx="9028572" cy="533333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Software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39850" y="1739900"/>
            <a:ext cx="6464300" cy="4876800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User information registry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93545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00471" y="1134376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097312" y="27681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e</a:t>
            </a:r>
          </a:p>
        </p:txBody>
      </p:sp>
      <p:sp>
        <p:nvSpPr>
          <p:cNvPr id="9" name="Oval 8"/>
          <p:cNvSpPr/>
          <p:nvPr/>
        </p:nvSpPr>
        <p:spPr>
          <a:xfrm>
            <a:off x="5300473" y="27689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Bob</a:t>
            </a:r>
          </a:p>
        </p:txBody>
      </p:sp>
      <p:sp>
        <p:nvSpPr>
          <p:cNvPr id="10" name="Oval 9"/>
          <p:cNvSpPr/>
          <p:nvPr/>
        </p:nvSpPr>
        <p:spPr>
          <a:xfrm>
            <a:off x="7466077" y="2768901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Alice</a:t>
            </a:r>
          </a:p>
        </p:txBody>
      </p:sp>
      <p:sp>
        <p:nvSpPr>
          <p:cNvPr id="11" name="Oval 10"/>
          <p:cNvSpPr/>
          <p:nvPr/>
        </p:nvSpPr>
        <p:spPr>
          <a:xfrm>
            <a:off x="3578640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phone</a:t>
            </a:r>
          </a:p>
        </p:txBody>
      </p:sp>
      <p:sp>
        <p:nvSpPr>
          <p:cNvPr id="12" name="Oval 11"/>
          <p:cNvSpPr/>
          <p:nvPr/>
        </p:nvSpPr>
        <p:spPr>
          <a:xfrm>
            <a:off x="4564602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home</a:t>
            </a:r>
          </a:p>
        </p:txBody>
      </p:sp>
      <p:sp>
        <p:nvSpPr>
          <p:cNvPr id="13" name="Oval 12"/>
          <p:cNvSpPr/>
          <p:nvPr/>
        </p:nvSpPr>
        <p:spPr>
          <a:xfrm>
            <a:off x="3577050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office</a:t>
            </a:r>
          </a:p>
        </p:txBody>
      </p:sp>
      <p:sp>
        <p:nvSpPr>
          <p:cNvPr id="14" name="Oval 13"/>
          <p:cNvSpPr/>
          <p:nvPr/>
        </p:nvSpPr>
        <p:spPr>
          <a:xfrm>
            <a:off x="2589498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mobile</a:t>
            </a:r>
          </a:p>
        </p:txBody>
      </p:sp>
      <p:sp>
        <p:nvSpPr>
          <p:cNvPr id="15" name="Oval 14"/>
          <p:cNvSpPr/>
          <p:nvPr/>
        </p:nvSpPr>
        <p:spPr>
          <a:xfrm>
            <a:off x="2591088" y="41413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6" name="Oval 15"/>
          <p:cNvSpPr/>
          <p:nvPr/>
        </p:nvSpPr>
        <p:spPr>
          <a:xfrm>
            <a:off x="4806697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7" name="Oval 16"/>
          <p:cNvSpPr/>
          <p:nvPr/>
        </p:nvSpPr>
        <p:spPr>
          <a:xfrm>
            <a:off x="6972301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rIns="9144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8" name="Oval 17"/>
          <p:cNvSpPr/>
          <p:nvPr/>
        </p:nvSpPr>
        <p:spPr>
          <a:xfrm>
            <a:off x="1601947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19" name="Oval 18"/>
          <p:cNvSpPr/>
          <p:nvPr/>
        </p:nvSpPr>
        <p:spPr>
          <a:xfrm>
            <a:off x="5794249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20" name="Oval 19"/>
          <p:cNvSpPr/>
          <p:nvPr/>
        </p:nvSpPr>
        <p:spPr>
          <a:xfrm>
            <a:off x="7959853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cxnSp>
        <p:nvCxnSpPr>
          <p:cNvPr id="21" name="Straight Arrow Connector 20"/>
          <p:cNvCxnSpPr>
            <a:stCxn id="7" idx="4"/>
            <a:endCxn id="8" idx="7"/>
          </p:cNvCxnSpPr>
          <p:nvPr/>
        </p:nvCxnSpPr>
        <p:spPr>
          <a:xfrm rot="5400000">
            <a:off x="3971845" y="1090324"/>
            <a:ext cx="790799" cy="28540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4"/>
            <a:endCxn id="9" idx="0"/>
          </p:cNvCxnSpPr>
          <p:nvPr/>
        </p:nvCxnSpPr>
        <p:spPr>
          <a:xfrm rot="16200000" flipH="1">
            <a:off x="5470760" y="2445415"/>
            <a:ext cx="646976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4"/>
            <a:endCxn id="10" idx="0"/>
          </p:cNvCxnSpPr>
          <p:nvPr/>
        </p:nvCxnSpPr>
        <p:spPr>
          <a:xfrm rot="16200000" flipH="1">
            <a:off x="6553564" y="1362611"/>
            <a:ext cx="646973" cy="216560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8" idx="0"/>
          </p:cNvCxnSpPr>
          <p:nvPr/>
        </p:nvCxnSpPr>
        <p:spPr>
          <a:xfrm rot="5400000">
            <a:off x="2150981" y="3700398"/>
            <a:ext cx="384850" cy="4953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0"/>
            <a:endCxn id="8" idx="4"/>
          </p:cNvCxnSpPr>
          <p:nvPr/>
        </p:nvCxnSpPr>
        <p:spPr>
          <a:xfrm rot="16200000" flipV="1">
            <a:off x="3139327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4"/>
            <a:endCxn id="15" idx="0"/>
          </p:cNvCxnSpPr>
          <p:nvPr/>
        </p:nvCxnSpPr>
        <p:spPr>
          <a:xfrm rot="16200000" flipH="1">
            <a:off x="2645152" y="3701591"/>
            <a:ext cx="385649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4"/>
            <a:endCxn id="14" idx="0"/>
          </p:cNvCxnSpPr>
          <p:nvPr/>
        </p:nvCxnSpPr>
        <p:spPr>
          <a:xfrm rot="5400000">
            <a:off x="3254858" y="4956473"/>
            <a:ext cx="645975" cy="9891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4"/>
            <a:endCxn id="13" idx="0"/>
          </p:cNvCxnSpPr>
          <p:nvPr/>
        </p:nvCxnSpPr>
        <p:spPr>
          <a:xfrm rot="5400000">
            <a:off x="3748634" y="5450249"/>
            <a:ext cx="645975" cy="15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4"/>
            <a:endCxn id="12" idx="0"/>
          </p:cNvCxnSpPr>
          <p:nvPr/>
        </p:nvCxnSpPr>
        <p:spPr>
          <a:xfrm rot="16200000" flipH="1">
            <a:off x="4242410" y="4958063"/>
            <a:ext cx="645975" cy="9859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4"/>
            <a:endCxn id="20" idx="0"/>
          </p:cNvCxnSpPr>
          <p:nvPr/>
        </p:nvCxnSpPr>
        <p:spPr>
          <a:xfrm rot="16200000" flipH="1">
            <a:off x="8014716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4"/>
            <a:endCxn id="17" idx="0"/>
          </p:cNvCxnSpPr>
          <p:nvPr/>
        </p:nvCxnSpPr>
        <p:spPr>
          <a:xfrm rot="5400000">
            <a:off x="7520940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9" idx="4"/>
            <a:endCxn id="19" idx="0"/>
          </p:cNvCxnSpPr>
          <p:nvPr/>
        </p:nvCxnSpPr>
        <p:spPr>
          <a:xfrm rot="16200000" flipH="1">
            <a:off x="5849114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4"/>
            <a:endCxn id="16" idx="0"/>
          </p:cNvCxnSpPr>
          <p:nvPr/>
        </p:nvCxnSpPr>
        <p:spPr>
          <a:xfrm rot="5400000">
            <a:off x="5355338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15984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office</a:t>
            </a:r>
          </a:p>
        </p:txBody>
      </p:sp>
      <p:sp>
        <p:nvSpPr>
          <p:cNvPr id="35" name="Oval 34"/>
          <p:cNvSpPr/>
          <p:nvPr/>
        </p:nvSpPr>
        <p:spPr>
          <a:xfrm>
            <a:off x="122208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sz="1400" dirty="0" smtClean="0"/>
              <a:t>temperature</a:t>
            </a:r>
          </a:p>
        </p:txBody>
      </p:sp>
      <p:cxnSp>
        <p:nvCxnSpPr>
          <p:cNvPr id="36" name="Straight Arrow Connector 35"/>
          <p:cNvCxnSpPr>
            <a:stCxn id="34" idx="0"/>
            <a:endCxn id="8" idx="4"/>
          </p:cNvCxnSpPr>
          <p:nvPr/>
        </p:nvCxnSpPr>
        <p:spPr>
          <a:xfrm rot="5400000" flipH="1" flipV="1">
            <a:off x="1657999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4"/>
            <a:endCxn id="35" idx="0"/>
          </p:cNvCxnSpPr>
          <p:nvPr/>
        </p:nvCxnSpPr>
        <p:spPr>
          <a:xfrm rot="5400000">
            <a:off x="539884" y="5204157"/>
            <a:ext cx="645976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108170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lights</a:t>
            </a:r>
          </a:p>
        </p:txBody>
      </p:sp>
      <p:cxnSp>
        <p:nvCxnSpPr>
          <p:cNvPr id="39" name="Straight Arrow Connector 38"/>
          <p:cNvCxnSpPr>
            <a:stCxn id="38" idx="0"/>
            <a:endCxn id="34" idx="4"/>
          </p:cNvCxnSpPr>
          <p:nvPr/>
        </p:nvCxnSpPr>
        <p:spPr>
          <a:xfrm rot="16200000" flipV="1">
            <a:off x="1032865" y="5204952"/>
            <a:ext cx="645976" cy="4921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SECE: Time-based rules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5422" y="1696598"/>
            <a:ext cx="8626207" cy="11327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Every day at 12:00 from 01/01/2010 until 04/01/2010 {</a:t>
            </a:r>
          </a:p>
          <a:p>
            <a:r>
              <a:rPr lang="en-US" b="1" dirty="0" smtClean="0"/>
              <a:t>         email employees “lunch time”  “Location: 5</a:t>
            </a:r>
            <a:r>
              <a:rPr lang="en-US" b="1" baseline="30000" dirty="0" smtClean="0"/>
              <a:t>th</a:t>
            </a:r>
            <a:r>
              <a:rPr lang="en-US" b="1" dirty="0" smtClean="0"/>
              <a:t> floor Dinning Room, Time: 12:30”      </a:t>
            </a:r>
          </a:p>
          <a:p>
            <a:r>
              <a:rPr lang="en-US" b="1" dirty="0" smtClean="0"/>
              <a:t>}</a:t>
            </a:r>
            <a:endParaRPr lang="en-US" b="1" dirty="0"/>
          </a:p>
        </p:txBody>
      </p:sp>
      <p:grpSp>
        <p:nvGrpSpPr>
          <p:cNvPr id="5" name="Group 10"/>
          <p:cNvGrpSpPr/>
          <p:nvPr/>
        </p:nvGrpSpPr>
        <p:grpSpPr>
          <a:xfrm>
            <a:off x="457200" y="2829349"/>
            <a:ext cx="4544458" cy="3039401"/>
            <a:chOff x="1426272" y="2823951"/>
            <a:chExt cx="4544458" cy="3039401"/>
          </a:xfrm>
        </p:grpSpPr>
        <p:sp>
          <p:nvSpPr>
            <p:cNvPr id="6" name="TextBox 5"/>
            <p:cNvSpPr txBox="1"/>
            <p:nvPr/>
          </p:nvSpPr>
          <p:spPr>
            <a:xfrm>
              <a:off x="1816014" y="3134408"/>
              <a:ext cx="4154716" cy="160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 smtClean="0"/>
                <a:t>BEGIN:VCALENDAR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BEGIN:VEVENT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DTSTART</a:t>
              </a:r>
              <a:r>
                <a:rPr lang="en-US" sz="1400" dirty="0" smtClean="0"/>
                <a:t>;TZID=America/New_York:20100101T120000 </a:t>
              </a:r>
              <a:r>
                <a:rPr lang="en-US" sz="1400" dirty="0" smtClean="0">
                  <a:solidFill>
                    <a:srgbClr val="FF0000"/>
                  </a:solidFill>
                </a:rPr>
                <a:t>RRULE</a:t>
              </a:r>
              <a:r>
                <a:rPr lang="en-US" sz="1400" dirty="0" smtClean="0"/>
                <a:t>:FREQ=DAILY;BYHOUR=12;</a:t>
              </a:r>
            </a:p>
            <a:p>
              <a:r>
                <a:rPr lang="en-US" sz="1400" dirty="0" smtClean="0"/>
                <a:t>                UNTIL=20100401T120000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END:VEVENT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/>
                <a:t>END:VCALENDAR</a:t>
              </a:r>
              <a:endParaRPr lang="en-US" sz="1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6272" y="5074752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SECE</a:t>
              </a:r>
              <a:endParaRPr lang="en-US" dirty="0"/>
            </a:p>
          </p:txBody>
        </p:sp>
        <p:cxnSp>
          <p:nvCxnSpPr>
            <p:cNvPr id="8" name="Straight Connector 7"/>
            <p:cNvCxnSpPr>
              <a:endCxn id="7" idx="0"/>
            </p:cNvCxnSpPr>
            <p:nvPr/>
          </p:nvCxnSpPr>
          <p:spPr>
            <a:xfrm rot="5400000">
              <a:off x="710573" y="3949351"/>
              <a:ext cx="2250802" cy="1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2"/>
          <p:cNvGrpSpPr/>
          <p:nvPr/>
        </p:nvGrpSpPr>
        <p:grpSpPr>
          <a:xfrm>
            <a:off x="1276601" y="4434031"/>
            <a:ext cx="7439255" cy="2031846"/>
            <a:chOff x="1484639" y="4585333"/>
            <a:chExt cx="7439255" cy="20318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6645" y="4585333"/>
              <a:ext cx="3177249" cy="2031846"/>
            </a:xfrm>
            <a:prstGeom prst="rect">
              <a:avLst/>
            </a:prstGeom>
          </p:spPr>
        </p:pic>
        <p:cxnSp>
          <p:nvCxnSpPr>
            <p:cNvPr id="11" name="Straight Connector 10"/>
            <p:cNvCxnSpPr>
              <a:stCxn id="7" idx="3"/>
              <a:endCxn id="10" idx="1"/>
            </p:cNvCxnSpPr>
            <p:nvPr/>
          </p:nvCxnSpPr>
          <p:spPr>
            <a:xfrm flipV="1">
              <a:off x="1484639" y="5601256"/>
              <a:ext cx="4262006" cy="24496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42217" y="5571139"/>
              <a:ext cx="1626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Export / Import</a:t>
              </a:r>
              <a:endParaRPr lang="en-US" dirty="0"/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SECE: Location-based rules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62560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"Columbia University”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</a:t>
            </a:r>
            <a:r>
              <a:rPr lang="en-US" sz="2118" dirty="0" smtClean="0">
                <a:latin typeface="Arial Unicode MS"/>
                <a:cs typeface="Arial Unicode MS"/>
              </a:rPr>
              <a:t>40.807,-73.963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5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me 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3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”2960 Broadway, New York, 10027” 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latin typeface="Arial Unicode MS"/>
                <a:cs typeface="Arial Unicode MS"/>
              </a:rPr>
              <a:t> “Rockefeller center”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outside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“</a:t>
            </a:r>
            <a:r>
              <a:rPr lang="en-US" sz="2100" dirty="0" smtClean="0">
                <a:latin typeface="Arial Unicode MS"/>
                <a:cs typeface="Arial Unicode MS"/>
              </a:rPr>
              <a:t>Manhattan”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moved</a:t>
            </a:r>
            <a:r>
              <a:rPr lang="en-US" sz="2100" dirty="0" smtClean="0">
                <a:latin typeface="Arial Unicode MS"/>
                <a:cs typeface="Arial Unicode MS"/>
              </a:rPr>
              <a:t> 1.5 miles</a:t>
            </a:r>
          </a:p>
          <a:p>
            <a:pPr>
              <a:buNone/>
            </a:pPr>
            <a:endParaRPr lang="en-US" sz="2100" dirty="0" smtClean="0"/>
          </a:p>
          <a:p>
            <a:pPr>
              <a:buFontTx/>
              <a:buChar char="•"/>
            </a:pPr>
            <a:r>
              <a:rPr lang="en-US" sz="2400" dirty="0" smtClean="0"/>
              <a:t>Place types and user-defined locations:</a:t>
            </a:r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solidFill>
                  <a:schemeClr val="accent1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post office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Anne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museum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my tennis club</a:t>
            </a:r>
          </a:p>
          <a:p>
            <a:pPr>
              <a:buNone/>
            </a:pPr>
            <a:r>
              <a:rPr lang="en-US" sz="2100" dirty="0" smtClean="0"/>
              <a:t> </a:t>
            </a:r>
          </a:p>
          <a:p>
            <a:pPr>
              <a:buNone/>
            </a:pPr>
            <a:endParaRPr lang="en-US" sz="2100" dirty="0"/>
          </a:p>
        </p:txBody>
      </p:sp>
      <p:sp>
        <p:nvSpPr>
          <p:cNvPr id="4" name="Rounded Rectangle 3"/>
          <p:cNvSpPr/>
          <p:nvPr/>
        </p:nvSpPr>
        <p:spPr>
          <a:xfrm>
            <a:off x="614831" y="1775191"/>
            <a:ext cx="4331742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user</a:t>
            </a:r>
            <a:r>
              <a:rPr lang="en-US" sz="2400" b="1" i="1" dirty="0" smtClean="0">
                <a:solidFill>
                  <a:srgbClr val="F0AD00"/>
                </a:solidFill>
              </a:rPr>
              <a:t> </a:t>
            </a:r>
            <a:r>
              <a:rPr lang="en-US" sz="2400" b="1" i="1" dirty="0" smtClean="0">
                <a:solidFill>
                  <a:schemeClr val="accent6"/>
                </a:solidFill>
              </a:rPr>
              <a:t>operator</a:t>
            </a:r>
            <a:r>
              <a:rPr lang="en-US" sz="2400" b="1" i="1" dirty="0" smtClean="0">
                <a:solidFill>
                  <a:schemeClr val="tx1"/>
                </a:solidFill>
              </a:rPr>
              <a:t>  location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Building a POI database</a:t>
            </a:r>
            <a:endParaRPr lang="en-US" dirty="0"/>
          </a:p>
        </p:txBody>
      </p:sp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pic>
        <p:nvPicPr>
          <p:cNvPr id="5" name="Picture 4" descr="polyg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52"/>
            <a:ext cx="9144000" cy="66622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dirty="0" smtClean="0"/>
              <a:t>Handling location updates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39797" y="1600200"/>
            <a:ext cx="4704203" cy="4769603"/>
          </a:xfrm>
        </p:spPr>
        <p:txBody>
          <a:bodyPr>
            <a:noAutofit/>
          </a:bodyPr>
          <a:lstStyle/>
          <a:p>
            <a:r>
              <a:rPr lang="en-US" sz="1800" dirty="0" smtClean="0"/>
              <a:t>User</a:t>
            </a:r>
          </a:p>
          <a:p>
            <a:pPr lvl="1"/>
            <a:r>
              <a:rPr lang="en-US" sz="1600" dirty="0" smtClean="0"/>
              <a:t>publishes his/her location periodically (e.g., every 5 min) to a presence server or to a location service such as Google Latitude</a:t>
            </a:r>
          </a:p>
          <a:p>
            <a:r>
              <a:rPr lang="en-US" sz="1800" dirty="0" smtClean="0"/>
              <a:t>Presence server </a:t>
            </a:r>
          </a:p>
          <a:p>
            <a:pPr lvl="1"/>
            <a:r>
              <a:rPr lang="en-US" sz="1600" dirty="0" smtClean="0"/>
              <a:t>notifies changes in location to SECE server</a:t>
            </a:r>
          </a:p>
          <a:p>
            <a:r>
              <a:rPr lang="en-US" sz="1800" dirty="0" smtClean="0"/>
              <a:t>Google Latitude (or similar service)</a:t>
            </a:r>
          </a:p>
          <a:p>
            <a:pPr lvl="1"/>
            <a:r>
              <a:rPr lang="en-US" sz="1600" dirty="0" smtClean="0"/>
              <a:t>SECE retrieves user’s location periodically</a:t>
            </a:r>
          </a:p>
          <a:p>
            <a:r>
              <a:rPr lang="en-US" sz="1800" dirty="0" smtClean="0"/>
              <a:t>SECE server </a:t>
            </a:r>
          </a:p>
          <a:p>
            <a:pPr lvl="1"/>
            <a:r>
              <a:rPr lang="en-US" sz="1600" dirty="0" smtClean="0"/>
              <a:t>depending on user’s defined rules, queries </a:t>
            </a:r>
            <a:r>
              <a:rPr lang="en-US" sz="1600" dirty="0" err="1" smtClean="0"/>
              <a:t>LoST</a:t>
            </a:r>
            <a:r>
              <a:rPr lang="en-US" sz="1600" dirty="0" smtClean="0"/>
              <a:t> server</a:t>
            </a:r>
          </a:p>
          <a:p>
            <a:r>
              <a:rPr lang="en-US" sz="1800" dirty="0" err="1" smtClean="0"/>
              <a:t>LoST</a:t>
            </a:r>
            <a:r>
              <a:rPr lang="en-US" sz="1800" dirty="0" smtClean="0"/>
              <a:t> server </a:t>
            </a:r>
          </a:p>
          <a:p>
            <a:pPr lvl="1"/>
            <a:r>
              <a:rPr lang="en-US" sz="1600" dirty="0" smtClean="0"/>
              <a:t>replies with current information on user’s surroundings</a:t>
            </a:r>
          </a:p>
          <a:p>
            <a:r>
              <a:rPr lang="en-US" sz="1800" dirty="0" smtClean="0"/>
              <a:t>SECE server</a:t>
            </a:r>
          </a:p>
          <a:p>
            <a:pPr lvl="1"/>
            <a:r>
              <a:rPr lang="en-US" sz="1600" dirty="0" smtClean="0"/>
              <a:t>Takes action based on rules and contextual location information  </a:t>
            </a:r>
            <a:endParaRPr lang="en-US" sz="1600" dirty="0"/>
          </a:p>
        </p:txBody>
      </p:sp>
      <p:grpSp>
        <p:nvGrpSpPr>
          <p:cNvPr id="2" name="Group 55"/>
          <p:cNvGrpSpPr/>
          <p:nvPr/>
        </p:nvGrpSpPr>
        <p:grpSpPr>
          <a:xfrm>
            <a:off x="681925" y="1826043"/>
            <a:ext cx="3613215" cy="4925276"/>
            <a:chOff x="681925" y="2151163"/>
            <a:chExt cx="3613215" cy="4925276"/>
          </a:xfrm>
        </p:grpSpPr>
        <p:sp>
          <p:nvSpPr>
            <p:cNvPr id="12" name="Rounded Rectangle 11"/>
            <p:cNvSpPr/>
            <p:nvPr/>
          </p:nvSpPr>
          <p:spPr>
            <a:xfrm>
              <a:off x="681925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SECE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106420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err="1" smtClean="0"/>
                <a:t>LoST</a:t>
              </a:r>
              <a:endParaRPr lang="en-US" dirty="0" smtClean="0"/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82720" y="4192039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Presence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5" name="Smiley Face 14"/>
            <p:cNvSpPr/>
            <p:nvPr/>
          </p:nvSpPr>
          <p:spPr>
            <a:xfrm>
              <a:off x="864011" y="5893997"/>
              <a:ext cx="822960" cy="822960"/>
            </a:xfrm>
            <a:prstGeom prst="smileyFac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" name="Straight Connector 23"/>
            <p:cNvCxnSpPr>
              <a:stCxn id="15" idx="0"/>
              <a:endCxn id="14" idx="2"/>
            </p:cNvCxnSpPr>
            <p:nvPr/>
          </p:nvCxnSpPr>
          <p:spPr>
            <a:xfrm rot="5400000" flipH="1" flipV="1">
              <a:off x="836786" y="5453704"/>
              <a:ext cx="878998" cy="1589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3"/>
            <p:cNvCxnSpPr/>
            <p:nvPr/>
          </p:nvCxnSpPr>
          <p:spPr>
            <a:xfrm rot="10800000">
              <a:off x="1940560" y="233912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32000" y="2308643"/>
              <a:ext cx="981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reply</a:t>
              </a:r>
              <a:endParaRPr lang="en-US" sz="1400" dirty="0"/>
            </a:p>
          </p:txBody>
        </p:sp>
        <p:cxnSp>
          <p:nvCxnSpPr>
            <p:cNvPr id="19" name="Straight Connector 23"/>
            <p:cNvCxnSpPr/>
            <p:nvPr/>
          </p:nvCxnSpPr>
          <p:spPr>
            <a:xfrm rot="10800000">
              <a:off x="1940560" y="275568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headEnd type="triangle" w="lg" len="med"/>
              <a:tailEnd type="non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60880" y="2725203"/>
              <a:ext cx="1030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query</a:t>
              </a:r>
              <a:endParaRPr lang="en-US" sz="1400" dirty="0"/>
            </a:p>
          </p:txBody>
        </p:sp>
        <p:cxnSp>
          <p:nvCxnSpPr>
            <p:cNvPr id="21" name="Straight Arrow Connector 20"/>
            <p:cNvCxnSpPr>
              <a:stCxn id="14" idx="0"/>
              <a:endCxn id="12" idx="2"/>
            </p:cNvCxnSpPr>
            <p:nvPr/>
          </p:nvCxnSpPr>
          <p:spPr>
            <a:xfrm rot="16200000" flipV="1">
              <a:off x="667725" y="3582683"/>
              <a:ext cx="1217916" cy="7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64011" y="385156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NOTIFY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6286" y="6707107"/>
              <a:ext cx="118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SECE User</a:t>
              </a:r>
              <a:endParaRPr lang="en-US" dirty="0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1961768" y="3888953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Google</a:t>
            </a:r>
          </a:p>
          <a:p>
            <a:pPr algn="ctr"/>
            <a:r>
              <a:rPr lang="en-US" b="1" dirty="0" smtClean="0"/>
              <a:t>Latitude</a:t>
            </a:r>
            <a:endParaRPr lang="en-US" b="1" dirty="0"/>
          </a:p>
        </p:txBody>
      </p:sp>
      <p:cxnSp>
        <p:nvCxnSpPr>
          <p:cNvPr id="26" name="Straight Connector 23"/>
          <p:cNvCxnSpPr>
            <a:stCxn id="15" idx="0"/>
            <a:endCxn id="25" idx="2"/>
          </p:cNvCxnSpPr>
          <p:nvPr/>
        </p:nvCxnSpPr>
        <p:spPr>
          <a:xfrm rot="5400000" flipH="1" flipV="1">
            <a:off x="1487327" y="4500077"/>
            <a:ext cx="856964" cy="1280637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3"/>
          <p:cNvCxnSpPr>
            <a:stCxn id="12" idx="2"/>
            <a:endCxn id="25" idx="0"/>
          </p:cNvCxnSpPr>
          <p:nvPr/>
        </p:nvCxnSpPr>
        <p:spPr>
          <a:xfrm rot="16200000" flipH="1">
            <a:off x="1296231" y="2629056"/>
            <a:ext cx="1239950" cy="1279843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6111" y="5012730"/>
            <a:ext cx="80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PUBLISH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59695" y="350291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POLL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16" y="155448"/>
            <a:ext cx="8737844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SECE: 	Communication-based rules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77" y="1654710"/>
            <a:ext cx="8229600" cy="307963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dirty="0" smtClean="0"/>
              <a:t>Event: </a:t>
            </a:r>
            <a:r>
              <a:rPr lang="en-US" sz="2800" i="1" dirty="0" smtClean="0"/>
              <a:t>call, </a:t>
            </a:r>
            <a:r>
              <a:rPr lang="en-US" sz="2800" i="1" dirty="0" err="1" smtClean="0"/>
              <a:t>im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sms</a:t>
            </a:r>
            <a:r>
              <a:rPr lang="en-US" sz="2800" i="1" dirty="0" smtClean="0"/>
              <a:t>*, voicemail*, email </a:t>
            </a:r>
            <a:r>
              <a:rPr lang="en-US" sz="2000" i="1" dirty="0" smtClean="0"/>
              <a:t>(*only incoming)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1654710"/>
            <a:ext cx="7286978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000" b="1" i="1" dirty="0" err="1" smtClean="0">
                <a:solidFill>
                  <a:schemeClr val="accent6"/>
                </a:solidFill>
              </a:rPr>
              <a:t>incoming|outgoing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tx1"/>
                </a:solidFill>
              </a:rPr>
              <a:t>event</a:t>
            </a:r>
            <a:r>
              <a:rPr lang="en-US" sz="2000" b="1" i="1" dirty="0" smtClean="0">
                <a:solidFill>
                  <a:srgbClr val="F0AD00"/>
                </a:solidFill>
              </a:rPr>
              <a:t>  </a:t>
            </a:r>
            <a:r>
              <a:rPr lang="en-US" sz="2000" b="1" i="1" dirty="0" smtClean="0">
                <a:solidFill>
                  <a:schemeClr val="accent6"/>
                </a:solidFill>
              </a:rPr>
              <a:t>from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accent6"/>
                </a:solidFill>
              </a:rPr>
              <a:t>to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2298862"/>
            <a:ext cx="7286978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000" b="1" i="1" dirty="0" smtClean="0">
                <a:solidFill>
                  <a:schemeClr val="accent6"/>
                </a:solidFill>
              </a:rPr>
              <a:t>missed call  from  </a:t>
            </a:r>
            <a:r>
              <a:rPr lang="en-US" sz="2000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accent6"/>
                </a:solidFill>
              </a:rPr>
              <a:t>to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2963457"/>
            <a:ext cx="7286978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000" b="1" i="1" dirty="0" smtClean="0">
                <a:solidFill>
                  <a:schemeClr val="accent6"/>
                </a:solidFill>
              </a:rPr>
              <a:t>received call  from  </a:t>
            </a:r>
            <a:r>
              <a:rPr lang="en-US" sz="2000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accent6"/>
                </a:solidFill>
              </a:rPr>
              <a:t>to</a:t>
            </a:r>
            <a:r>
              <a:rPr lang="en-US" sz="2000" b="1" i="1" dirty="0" smtClean="0">
                <a:solidFill>
                  <a:srgbClr val="F0AD00"/>
                </a:solidFill>
              </a:rPr>
              <a:t> </a:t>
            </a:r>
            <a:r>
              <a:rPr lang="en-US" sz="2000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210626"/>
            <a:ext cx="35444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cs typeface="Arial Unicode MS"/>
              </a:rPr>
              <a:t>incoming call { </a:t>
            </a:r>
          </a:p>
          <a:p>
            <a:r>
              <a:rPr lang="en-US" sz="1400" b="1" dirty="0" smtClean="0">
                <a:cs typeface="Arial Unicode MS"/>
              </a:rPr>
              <a:t>      if { [my activity] == "on-the-phone"}  	forward </a:t>
            </a:r>
            <a:r>
              <a:rPr lang="en-US" sz="1400" b="1" dirty="0" err="1" smtClean="0">
                <a:cs typeface="Arial Unicode MS"/>
              </a:rPr>
              <a:t>sip:bob@example.com</a:t>
            </a:r>
            <a:endParaRPr lang="en-US" sz="1400" b="1" dirty="0" smtClean="0">
              <a:cs typeface="Arial Unicode MS"/>
            </a:endParaRPr>
          </a:p>
          <a:p>
            <a:r>
              <a:rPr lang="en-US" sz="1400" b="1" dirty="0" smtClean="0">
                <a:cs typeface="Arial Unicode MS"/>
              </a:rPr>
              <a:t>} </a:t>
            </a:r>
          </a:p>
          <a:p>
            <a:r>
              <a:rPr lang="en-US" sz="1400" b="1" dirty="0" smtClean="0">
                <a:cs typeface="Arial Unicode MS"/>
              </a:rPr>
              <a:t>outgoing call {</a:t>
            </a:r>
          </a:p>
          <a:p>
            <a:r>
              <a:rPr lang="en-US" sz="1400" b="1" dirty="0" smtClean="0">
                <a:cs typeface="Arial Unicode MS"/>
              </a:rPr>
              <a:t>    if {[outgoing destination] == "18003456789"}	 </a:t>
            </a:r>
            <a:r>
              <a:rPr lang="en-US" sz="1400" b="1" dirty="0" err="1" smtClean="0">
                <a:cs typeface="Arial Unicode MS"/>
              </a:rPr>
              <a:t>modify_call</a:t>
            </a:r>
            <a:r>
              <a:rPr lang="en-US" sz="1400" b="1" dirty="0" smtClean="0">
                <a:cs typeface="Arial Unicode MS"/>
              </a:rPr>
              <a:t> destination 12129397054</a:t>
            </a:r>
          </a:p>
          <a:p>
            <a:r>
              <a:rPr lang="en-US" sz="1400" b="1" dirty="0" smtClean="0">
                <a:cs typeface="Arial Unicode MS"/>
              </a:rPr>
              <a:t>} </a:t>
            </a:r>
          </a:p>
          <a:p>
            <a:r>
              <a:rPr lang="en-US" sz="1400" b="1" dirty="0" smtClean="0">
                <a:cs typeface="Arial Unicode MS"/>
              </a:rPr>
              <a:t>incoming call from Anne {</a:t>
            </a:r>
          </a:p>
          <a:p>
            <a:r>
              <a:rPr lang="en-US" sz="1400" b="1" dirty="0" smtClean="0">
                <a:cs typeface="Arial Unicode MS"/>
              </a:rPr>
              <a:t>       if {[my location] != "office"} 	</a:t>
            </a:r>
            <a:r>
              <a:rPr lang="en-US" sz="1400" b="1" dirty="0" err="1" smtClean="0">
                <a:cs typeface="Arial Unicode MS"/>
              </a:rPr>
              <a:t>auto_answer</a:t>
            </a:r>
            <a:r>
              <a:rPr lang="en-US" sz="1400" b="1" dirty="0" smtClean="0">
                <a:cs typeface="Arial Unicode MS"/>
              </a:rPr>
              <a:t> audio no_office.au –record</a:t>
            </a:r>
          </a:p>
          <a:p>
            <a:r>
              <a:rPr lang="en-US" sz="1400" b="1" dirty="0" smtClean="0">
                <a:cs typeface="Arial Unicode MS"/>
              </a:rPr>
              <a:t>} </a:t>
            </a:r>
          </a:p>
          <a:p>
            <a:r>
              <a:rPr lang="en-US" sz="1400" b="1" dirty="0" smtClean="0">
                <a:cs typeface="Arial Unicode MS"/>
              </a:rPr>
              <a:t>incoming </a:t>
            </a:r>
            <a:r>
              <a:rPr lang="en-US" sz="1400" b="1" dirty="0" err="1" smtClean="0">
                <a:cs typeface="Arial Unicode MS"/>
              </a:rPr>
              <a:t>im</a:t>
            </a:r>
            <a:r>
              <a:rPr lang="en-US" sz="1400" b="1" dirty="0" smtClean="0">
                <a:cs typeface="Arial Unicode MS"/>
              </a:rPr>
              <a:t> {</a:t>
            </a:r>
          </a:p>
          <a:p>
            <a:r>
              <a:rPr lang="en-US" sz="1400" b="1" dirty="0" smtClean="0">
                <a:cs typeface="Arial Unicode MS"/>
              </a:rPr>
              <a:t>     </a:t>
            </a:r>
            <a:r>
              <a:rPr lang="en-US" sz="1400" b="1" dirty="0" err="1" smtClean="0">
                <a:cs typeface="Arial Unicode MS"/>
              </a:rPr>
              <a:t>sms</a:t>
            </a:r>
            <a:r>
              <a:rPr lang="en-US" sz="1400" b="1" dirty="0" smtClean="0">
                <a:cs typeface="Arial Unicode MS"/>
              </a:rPr>
              <a:t> me [incoming from] + " sent an </a:t>
            </a:r>
            <a:r>
              <a:rPr lang="en-US" sz="1400" b="1" dirty="0" err="1" smtClean="0">
                <a:cs typeface="Arial Unicode MS"/>
              </a:rPr>
              <a:t>im</a:t>
            </a:r>
            <a:r>
              <a:rPr lang="en-US" sz="1400" b="1" dirty="0" smtClean="0">
                <a:cs typeface="Arial Unicode MS"/>
              </a:rPr>
              <a:t>:“ + [incoming content]</a:t>
            </a:r>
          </a:p>
          <a:p>
            <a:r>
              <a:rPr lang="en-US" sz="1400" b="1" dirty="0" smtClean="0">
                <a:cs typeface="Arial Unicode MS"/>
              </a:rPr>
              <a:t>}</a:t>
            </a:r>
            <a:endParaRPr lang="en-US" sz="1400" b="1" dirty="0">
              <a:cs typeface="Arial Unicode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830" y="177519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Incoming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accent6"/>
                </a:solidFill>
              </a:rPr>
              <a:t>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message_type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SECE: Social Network Integration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4222" y="2368625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8329" y="2366787"/>
            <a:ext cx="237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wallmesssage</a:t>
            </a:r>
            <a:endParaRPr lang="en-US" sz="2400" b="1" dirty="0" smtClean="0"/>
          </a:p>
          <a:p>
            <a:r>
              <a:rPr lang="en-US" sz="2400" b="1" dirty="0" err="1" smtClean="0"/>
              <a:t>newsmessage</a:t>
            </a:r>
            <a:endParaRPr lang="en-US" sz="2400" b="1" dirty="0" smtClean="0"/>
          </a:p>
          <a:p>
            <a:r>
              <a:rPr lang="en-US" sz="2400" b="1" dirty="0" smtClean="0"/>
              <a:t>direct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14830" y="428556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err="1" smtClean="0">
                <a:solidFill>
                  <a:schemeClr val="tx1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tx1"/>
                </a:solidFill>
              </a:rPr>
              <a:t>  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status_update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464" y="4880471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972" y="155448"/>
            <a:ext cx="9000028" cy="1252728"/>
          </a:xfrm>
        </p:spPr>
        <p:txBody>
          <a:bodyPr>
            <a:noAutofit/>
          </a:bodyPr>
          <a:lstStyle/>
          <a:p>
            <a:r>
              <a:rPr lang="en-US" sz="3600" dirty="0" smtClean="0"/>
              <a:t>Background information on Internet speeds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5221" y="1763373"/>
            <a:ext cx="870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buClr>
                <a:schemeClr val="accent1"/>
              </a:buClr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90140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3972" y="1763373"/>
            <a:ext cx="888256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According to the Federal Communication Commission (FCC) report*,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at mid-year </a:t>
            </a:r>
            <a:r>
              <a:rPr lang="en-US" b="1" dirty="0" smtClean="0">
                <a:solidFill>
                  <a:schemeClr val="accent6"/>
                </a:solidFill>
              </a:rPr>
              <a:t>2010</a:t>
            </a:r>
            <a:r>
              <a:rPr lang="en-US" dirty="0" smtClean="0"/>
              <a:t>, </a:t>
            </a:r>
          </a:p>
          <a:p>
            <a:pPr lvl="1">
              <a:buFont typeface="Wingdings" pitchFamily="2" charset="2"/>
              <a:buChar char="q"/>
            </a:pPr>
            <a:r>
              <a:rPr lang="en-US" b="1" dirty="0" smtClean="0">
                <a:solidFill>
                  <a:schemeClr val="accent6"/>
                </a:solidFill>
              </a:rPr>
              <a:t>63%</a:t>
            </a:r>
            <a:r>
              <a:rPr lang="en-US" dirty="0" smtClean="0"/>
              <a:t> of reportable connections were slower than </a:t>
            </a:r>
            <a:r>
              <a:rPr lang="en-US" b="1" dirty="0" smtClean="0">
                <a:solidFill>
                  <a:schemeClr val="accent6"/>
                </a:solidFill>
              </a:rPr>
              <a:t>768 kbps </a:t>
            </a:r>
            <a:r>
              <a:rPr lang="en-US" dirty="0" smtClean="0"/>
              <a:t>in the upstream direction,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18% were at least 768 kb/s in the upstream direction but slower than 1.5 Mb/s, and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19% were at least 1.5 Mb/s in the upstream direction. 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Sharing the limited uplink with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other applications such as </a:t>
            </a:r>
            <a:r>
              <a:rPr lang="en-US" dirty="0" err="1" smtClean="0"/>
              <a:t>BitTorrent</a:t>
            </a:r>
            <a:r>
              <a:rPr lang="en-US" dirty="0" smtClean="0"/>
              <a:t> 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running on the same computer or </a:t>
            </a:r>
          </a:p>
          <a:p>
            <a:pPr lvl="2">
              <a:buFont typeface="Wingdings" pitchFamily="2" charset="2"/>
              <a:buChar char="q"/>
            </a:pPr>
            <a:r>
              <a:rPr lang="en-US" dirty="0" smtClean="0"/>
              <a:t>on the other users’ computers (sharing the same connection)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makes things a lot harder.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7136" y="6476999"/>
            <a:ext cx="5880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*http://transition.fcc.gov/Daily_Releases/Daily_Business/2011/db0520/DOC-305296A1.pdf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SECE Events and Actions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1889" y="6403846"/>
            <a:ext cx="2609088" cy="381001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621" y="1542288"/>
            <a:ext cx="4171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dirty="0" smtClean="0"/>
              <a:t>Sensors and Actuators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4527" y="1776549"/>
            <a:ext cx="3506696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Sensors</a:t>
            </a:r>
            <a:r>
              <a:rPr lang="en-US" dirty="0" smtClean="0"/>
              <a:t>: smoke, light, humidity, motion, temperature  and RFID readers </a:t>
            </a:r>
          </a:p>
          <a:p>
            <a:r>
              <a:rPr lang="en-US" b="1" dirty="0" smtClean="0"/>
              <a:t>Actuators</a:t>
            </a:r>
            <a:r>
              <a:rPr lang="en-US" dirty="0" smtClean="0"/>
              <a:t>: networked devices and actuators such as lights, cameras, sprinklers, heaters, and air conditioners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994" y="1534490"/>
            <a:ext cx="37242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6419752" y="6280389"/>
            <a:ext cx="2897280" cy="47093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994" y="4400716"/>
            <a:ext cx="6578083" cy="2492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if my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office.temperature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&gt; 80 {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	ac on;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if my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office.smoke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equals true {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	sprinklers on;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sms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me "fire in the office";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call_tts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fire-department "fire in the "+[get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me.office.address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];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	electrical-appliances off;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if my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warehouse.motion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equals true {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sms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me "person in the warehouse."</a:t>
            </a:r>
          </a:p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en-US" sz="12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Building a POI database</a:t>
            </a:r>
            <a:endParaRPr lang="en-US" dirty="0"/>
          </a:p>
        </p:txBody>
      </p:sp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pic>
        <p:nvPicPr>
          <p:cNvPr id="5" name="Picture 4" descr="phidg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49"/>
            <a:ext cx="9144000" cy="64966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auth_sign_in_with_twi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1"/>
            <a:ext cx="9144000" cy="68120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6425184" y="22981"/>
            <a:ext cx="2718816" cy="93186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OAuth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GUI (Google Web Toolkit - GWT)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pic>
        <p:nvPicPr>
          <p:cNvPr id="5" name="Picture 4" descr="guiarch.wmf"/>
          <p:cNvPicPr>
            <a:picLocks noChangeAspect="1"/>
          </p:cNvPicPr>
          <p:nvPr/>
        </p:nvPicPr>
        <p:blipFill>
          <a:blip r:embed="rId2"/>
          <a:srcRect t="10667" b="24000"/>
          <a:stretch>
            <a:fillRect/>
          </a:stretch>
        </p:blipFill>
        <p:spPr>
          <a:xfrm>
            <a:off x="0" y="1630635"/>
            <a:ext cx="9144000" cy="44806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GUI- Example Rules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350169"/>
            <a:ext cx="4564856" cy="5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GUI- Action command assistant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350169"/>
            <a:ext cx="4564856" cy="5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GUI- Registration of third-party services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122" name="Picture 2" descr="C:\Users\irt_admin\Desktop\phd\thesis\seceimg\secethirdpar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362" y="1542360"/>
            <a:ext cx="8402223" cy="4934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300624" y="155448"/>
            <a:ext cx="8843375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Deployment Scenarios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0625" y="1668472"/>
            <a:ext cx="704943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deployed in a home device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protects privacy and security by keeping the rules and</a:t>
            </a:r>
          </a:p>
          <a:p>
            <a:pPr lvl="1"/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 details of sensors and actuators within home boundaries.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it is more difficult to update the rules from anywhere</a:t>
            </a:r>
            <a:r>
              <a:rPr lang="en-US" sz="1400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provided as a cloud service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controlling in-home devices can be challenging, given NATs.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629"/>
            <a:ext cx="9656064" cy="114348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Conclusion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6246720" y="6241534"/>
            <a:ext cx="2897280" cy="47093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13" name="Diagram 12"/>
          <p:cNvGraphicFramePr/>
          <p:nvPr/>
        </p:nvGraphicFramePr>
        <p:xfrm>
          <a:off x="1162538" y="1680308"/>
          <a:ext cx="7043616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38476" y="4024923"/>
            <a:ext cx="89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01929"/>
                </a:solidFill>
              </a:rPr>
              <a:t>SECE</a:t>
            </a:r>
            <a:endParaRPr lang="en-US" sz="2400" b="1" dirty="0">
              <a:solidFill>
                <a:srgbClr val="90192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BASS Application Sharing System</a:t>
            </a:r>
            <a:endParaRPr lang="en-US" sz="4200" dirty="0"/>
          </a:p>
        </p:txBody>
      </p:sp>
      <p:sp>
        <p:nvSpPr>
          <p:cNvPr id="3" name="Rectangle 2"/>
          <p:cNvSpPr/>
          <p:nvPr/>
        </p:nvSpPr>
        <p:spPr>
          <a:xfrm>
            <a:off x="5230368" y="4752201"/>
            <a:ext cx="39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r>
              <a:rPr lang="en-US" dirty="0" smtClean="0"/>
              <a:t>, and Henning </a:t>
            </a:r>
            <a:r>
              <a:rPr lang="en-US" dirty="0" err="1" smtClean="0"/>
              <a:t>Schulzrinne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14125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[1] BASS Application Sharing System</a:t>
            </a:r>
          </a:p>
          <a:p>
            <a:r>
              <a:rPr lang="en-US" sz="1200" b="1" dirty="0" smtClean="0"/>
              <a:t>	Omer Boyaci</a:t>
            </a:r>
            <a:r>
              <a:rPr lang="en-US" sz="1200" dirty="0" smtClean="0"/>
              <a:t>, Henning Schulzrinne</a:t>
            </a:r>
            <a:r>
              <a:rPr lang="en-US" sz="1200" b="1" dirty="0" smtClean="0"/>
              <a:t>.</a:t>
            </a:r>
          </a:p>
          <a:p>
            <a:r>
              <a:rPr lang="en-US" sz="1200" dirty="0" smtClean="0"/>
              <a:t>	International Symposium on Multimedia (ISM2008), December, 2008, Berkeley, CA</a:t>
            </a:r>
            <a:endParaRPr lang="en-US" sz="1200" b="1" dirty="0" smtClean="0"/>
          </a:p>
          <a:p>
            <a:r>
              <a:rPr lang="en-US" sz="1200" dirty="0" smtClean="0"/>
              <a:t>[2] BASS Application Sharing System.</a:t>
            </a:r>
          </a:p>
          <a:p>
            <a:r>
              <a:rPr lang="en-US" sz="1200" b="1" dirty="0" smtClean="0"/>
              <a:t>	Omer Boyaci, </a:t>
            </a:r>
            <a:r>
              <a:rPr lang="en-US" sz="1200" dirty="0" smtClean="0"/>
              <a:t>Henning Schulzrinne</a:t>
            </a:r>
          </a:p>
          <a:p>
            <a:r>
              <a:rPr lang="en-US" sz="1200" dirty="0" smtClean="0"/>
              <a:t>	International Symposium on Multimedia (ISM2008), Demo paper, December, 2008, Berkeley, CA</a:t>
            </a:r>
          </a:p>
          <a:p>
            <a:r>
              <a:rPr lang="en-US" sz="1200" dirty="0" smtClean="0"/>
              <a:t>[3] Application and Desktop Sharing</a:t>
            </a:r>
          </a:p>
          <a:p>
            <a:r>
              <a:rPr lang="en-US" sz="1200" b="1" dirty="0" smtClean="0"/>
              <a:t>	Omer Boyaci, </a:t>
            </a:r>
            <a:r>
              <a:rPr lang="en-US" sz="1200" dirty="0" smtClean="0"/>
              <a:t>Henning Schulzrinne</a:t>
            </a:r>
          </a:p>
          <a:p>
            <a:r>
              <a:rPr lang="en-US" sz="1200" dirty="0" smtClean="0"/>
              <a:t>	ACM </a:t>
            </a:r>
            <a:r>
              <a:rPr lang="en-US" sz="1200" dirty="0" err="1" smtClean="0"/>
              <a:t>CoNEXT</a:t>
            </a:r>
            <a:r>
              <a:rPr lang="en-US" sz="1200" dirty="0" smtClean="0"/>
              <a:t> 2007, student workshop, December, 2007, New </a:t>
            </a:r>
            <a:r>
              <a:rPr lang="en-US" sz="1200" dirty="0" err="1" smtClean="0"/>
              <a:t>york</a:t>
            </a:r>
            <a:r>
              <a:rPr lang="en-US" sz="1200" dirty="0" smtClean="0"/>
              <a:t>, 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629"/>
            <a:ext cx="9656064" cy="114348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Peer-reviewed conference publications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6246720" y="6241534"/>
            <a:ext cx="2897280" cy="47093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475232"/>
            <a:ext cx="893826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[1] Bridging communications and the physical world: Sense Everything, Control Everything</a:t>
            </a:r>
          </a:p>
          <a:p>
            <a:r>
              <a:rPr lang="en-US" sz="1300" dirty="0" smtClean="0"/>
              <a:t>	</a:t>
            </a:r>
            <a:r>
              <a:rPr lang="en-US" sz="1300" b="1" dirty="0" smtClean="0"/>
              <a:t>Omer Boyaci</a:t>
            </a:r>
            <a:r>
              <a:rPr lang="en-US" sz="1300" dirty="0" smtClean="0"/>
              <a:t>, Victoria Beltran, Henning Schulzrinne</a:t>
            </a:r>
          </a:p>
          <a:p>
            <a:r>
              <a:rPr lang="en-US" sz="1300" dirty="0" smtClean="0"/>
              <a:t>	IPTComm'11, August 2011, Chicago, IL</a:t>
            </a:r>
          </a:p>
          <a:p>
            <a:r>
              <a:rPr lang="en-US" sz="1300" dirty="0" smtClean="0"/>
              <a:t>[2] Bridging communications and the physical world: Sense Everything, Control Everything</a:t>
            </a:r>
          </a:p>
          <a:p>
            <a:r>
              <a:rPr lang="en-US" sz="1300" dirty="0" smtClean="0"/>
              <a:t>	</a:t>
            </a:r>
            <a:r>
              <a:rPr lang="en-US" sz="1300" b="1" dirty="0" smtClean="0"/>
              <a:t>Omer Boyaci</a:t>
            </a:r>
            <a:r>
              <a:rPr lang="en-US" sz="1300" dirty="0" smtClean="0"/>
              <a:t>, Victoria Beltran, Henning Schulzrinne</a:t>
            </a:r>
          </a:p>
          <a:p>
            <a:r>
              <a:rPr lang="en-US" sz="1300" dirty="0" smtClean="0"/>
              <a:t>	IEEE </a:t>
            </a:r>
            <a:r>
              <a:rPr lang="en-US" sz="1300" dirty="0" err="1" smtClean="0"/>
              <a:t>Globecom</a:t>
            </a:r>
            <a:r>
              <a:rPr lang="en-US" sz="1300" dirty="0" smtClean="0"/>
              <a:t> 2010 Workshop on Ubiquitous Computing and Networks, Dec 10, 2010 , Miami, FL</a:t>
            </a:r>
          </a:p>
          <a:p>
            <a:r>
              <a:rPr lang="en-US" sz="1300" dirty="0" smtClean="0"/>
              <a:t>[3] Demonstration of Bridging communications and the physical world: Sense Everything, Control Everything</a:t>
            </a:r>
          </a:p>
          <a:p>
            <a:r>
              <a:rPr lang="en-US" sz="1300" dirty="0" smtClean="0"/>
              <a:t>	</a:t>
            </a:r>
            <a:r>
              <a:rPr lang="en-US" sz="1300" b="1" dirty="0" smtClean="0"/>
              <a:t>Omer Boyaci</a:t>
            </a:r>
            <a:r>
              <a:rPr lang="en-US" sz="1300" dirty="0" smtClean="0"/>
              <a:t>, Victoria Beltran, Henning Schulzrinne</a:t>
            </a:r>
          </a:p>
          <a:p>
            <a:r>
              <a:rPr lang="en-US" sz="1300" dirty="0" smtClean="0"/>
              <a:t>	IPTComm'10, Demo session, August 2, 2010, Munich, Germany</a:t>
            </a:r>
          </a:p>
          <a:p>
            <a:r>
              <a:rPr lang="en-US" sz="1300" dirty="0" smtClean="0"/>
              <a:t>[4] Performance of video chat applications under congestion</a:t>
            </a:r>
          </a:p>
          <a:p>
            <a:r>
              <a:rPr lang="en-US" sz="1300" b="1" dirty="0" smtClean="0"/>
              <a:t>	Omer Boyaci, </a:t>
            </a:r>
            <a:r>
              <a:rPr lang="en-US" sz="1300" dirty="0" smtClean="0"/>
              <a:t>Andrea Forte, Henning Schulzrinne</a:t>
            </a:r>
          </a:p>
          <a:p>
            <a:r>
              <a:rPr lang="en-US" sz="1300" dirty="0" smtClean="0"/>
              <a:t>	International Symposium on Multimedia, short paper, December, 2009, San Diego, CA</a:t>
            </a:r>
          </a:p>
          <a:p>
            <a:r>
              <a:rPr lang="en-US" sz="1300" dirty="0" smtClean="0"/>
              <a:t>[5] </a:t>
            </a:r>
            <a:r>
              <a:rPr lang="en-US" sz="1300" dirty="0" err="1" smtClean="0"/>
              <a:t>vDelay</a:t>
            </a:r>
            <a:r>
              <a:rPr lang="en-US" sz="1300" dirty="0" smtClean="0"/>
              <a:t>: A Tool to Measure Capture-to-Display Latency and Frame-rate</a:t>
            </a:r>
          </a:p>
          <a:p>
            <a:r>
              <a:rPr lang="en-US" sz="1300" b="1" dirty="0" smtClean="0"/>
              <a:t>	Omer Boyaci, </a:t>
            </a:r>
            <a:r>
              <a:rPr lang="en-US" sz="1300" dirty="0" smtClean="0"/>
              <a:t>Andrea Forte, </a:t>
            </a:r>
            <a:r>
              <a:rPr lang="en-US" sz="1300" dirty="0" err="1" smtClean="0"/>
              <a:t>Salman</a:t>
            </a:r>
            <a:r>
              <a:rPr lang="en-US" sz="1300" dirty="0" smtClean="0"/>
              <a:t> Abdul </a:t>
            </a:r>
            <a:r>
              <a:rPr lang="en-US" sz="1300" dirty="0" err="1" smtClean="0"/>
              <a:t>Baset</a:t>
            </a:r>
            <a:r>
              <a:rPr lang="en-US" sz="1300" dirty="0" smtClean="0"/>
              <a:t>, Henning Schulzrinne</a:t>
            </a:r>
          </a:p>
          <a:p>
            <a:r>
              <a:rPr lang="en-US" sz="1300" dirty="0" smtClean="0"/>
              <a:t>	International Symposium on Multimedia, December, 2009, San Diego, CA </a:t>
            </a:r>
            <a:r>
              <a:rPr lang="en-US" sz="1300" b="1" dirty="0" smtClean="0"/>
              <a:t>(Acceptance rate:19%)</a:t>
            </a:r>
          </a:p>
          <a:p>
            <a:r>
              <a:rPr lang="en-US" sz="1300" dirty="0" smtClean="0"/>
              <a:t>[6] Demonstration of </a:t>
            </a:r>
            <a:r>
              <a:rPr lang="en-US" sz="1300" dirty="0" err="1" smtClean="0"/>
              <a:t>vDelay</a:t>
            </a:r>
            <a:r>
              <a:rPr lang="en-US" sz="1300" dirty="0" smtClean="0"/>
              <a:t>: A Tool to Measure Capture-to-Display Latency and Frame-rate</a:t>
            </a:r>
          </a:p>
          <a:p>
            <a:r>
              <a:rPr lang="en-US" sz="1300" b="1" dirty="0" smtClean="0"/>
              <a:t>	Omer Boyaci, </a:t>
            </a:r>
            <a:r>
              <a:rPr lang="en-US" sz="1300" dirty="0" smtClean="0"/>
              <a:t>Andrea Forte, </a:t>
            </a:r>
            <a:r>
              <a:rPr lang="en-US" sz="1300" dirty="0" err="1" smtClean="0"/>
              <a:t>Salman</a:t>
            </a:r>
            <a:r>
              <a:rPr lang="en-US" sz="1300" dirty="0" smtClean="0"/>
              <a:t> Abdul </a:t>
            </a:r>
            <a:r>
              <a:rPr lang="en-US" sz="1300" dirty="0" err="1" smtClean="0"/>
              <a:t>Baset</a:t>
            </a:r>
            <a:r>
              <a:rPr lang="en-US" sz="1300" dirty="0" smtClean="0"/>
              <a:t>, Henning Schulzrinne</a:t>
            </a:r>
          </a:p>
          <a:p>
            <a:r>
              <a:rPr lang="en-US" sz="1300" dirty="0" smtClean="0"/>
              <a:t>	International Symposium on Multimedia, Demo paper, December, 2009, San Diego, CA</a:t>
            </a:r>
          </a:p>
          <a:p>
            <a:r>
              <a:rPr lang="en-US" sz="1300" dirty="0" smtClean="0"/>
              <a:t>[7] BASS Application Sharing System</a:t>
            </a:r>
          </a:p>
          <a:p>
            <a:r>
              <a:rPr lang="en-US" sz="1300" b="1" dirty="0" smtClean="0"/>
              <a:t>	Omer Boyaci</a:t>
            </a:r>
            <a:r>
              <a:rPr lang="en-US" sz="1300" dirty="0" smtClean="0"/>
              <a:t>, Henning Schulzrinne</a:t>
            </a:r>
            <a:r>
              <a:rPr lang="en-US" sz="1300" b="1" dirty="0" smtClean="0"/>
              <a:t>.</a:t>
            </a:r>
          </a:p>
          <a:p>
            <a:r>
              <a:rPr lang="en-US" sz="1300" dirty="0" smtClean="0"/>
              <a:t>	International Symposium on Multimedia (ISM2008), December, 2008, Berkeley, CA </a:t>
            </a:r>
            <a:r>
              <a:rPr lang="en-US" sz="1300" b="1" dirty="0" smtClean="0"/>
              <a:t>(Acceptance rate:24%)</a:t>
            </a:r>
          </a:p>
          <a:p>
            <a:r>
              <a:rPr lang="en-US" sz="1300" dirty="0" smtClean="0"/>
              <a:t>[8] BASS Application Sharing System.</a:t>
            </a:r>
          </a:p>
          <a:p>
            <a:r>
              <a:rPr lang="en-US" sz="1300" b="1" dirty="0" smtClean="0"/>
              <a:t>	Omer Boyaci, </a:t>
            </a:r>
            <a:r>
              <a:rPr lang="en-US" sz="1300" dirty="0" smtClean="0"/>
              <a:t>Henning Schulzrinne</a:t>
            </a:r>
          </a:p>
          <a:p>
            <a:r>
              <a:rPr lang="en-US" sz="1300" dirty="0" smtClean="0"/>
              <a:t>	International Symposium on Multimedia (ISM2008), Demo paper, December, 2008, Berkeley, CA</a:t>
            </a:r>
          </a:p>
          <a:p>
            <a:r>
              <a:rPr lang="en-US" sz="1300" dirty="0" smtClean="0"/>
              <a:t>[9] Application and Desktop Sharing</a:t>
            </a:r>
          </a:p>
          <a:p>
            <a:r>
              <a:rPr lang="en-US" sz="1300" b="1" dirty="0" smtClean="0"/>
              <a:t>	Omer Boyaci, </a:t>
            </a:r>
            <a:r>
              <a:rPr lang="en-US" sz="1300" dirty="0" smtClean="0"/>
              <a:t>Henning Schulzrinne</a:t>
            </a:r>
          </a:p>
          <a:p>
            <a:r>
              <a:rPr lang="en-US" sz="1300" dirty="0" smtClean="0"/>
              <a:t>	ACM </a:t>
            </a:r>
            <a:r>
              <a:rPr lang="en-US" sz="1300" dirty="0" err="1" smtClean="0"/>
              <a:t>CoNEXT</a:t>
            </a:r>
            <a:r>
              <a:rPr lang="en-US" sz="1300" dirty="0" smtClean="0"/>
              <a:t> 2007, student workshop, December, 2007, New </a:t>
            </a:r>
            <a:r>
              <a:rPr lang="en-US" sz="1300" dirty="0" err="1" smtClean="0"/>
              <a:t>york</a:t>
            </a:r>
            <a:r>
              <a:rPr lang="en-US" sz="1300" dirty="0" smtClean="0"/>
              <a:t>, 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629"/>
            <a:ext cx="9656064" cy="114348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Backup slides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6246720" y="6241534"/>
            <a:ext cx="2897280" cy="47093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Automated </a:t>
            </a:r>
            <a:r>
              <a:rPr lang="en-US" dirty="0"/>
              <a:t>Call Handling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61" y="1514700"/>
            <a:ext cx="4105440" cy="3581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561920" y="1490862"/>
            <a:ext cx="4582080" cy="4355017"/>
          </a:xfrm>
          <a:prstGeom prst="rect">
            <a:avLst/>
          </a:prstGeom>
          <a:ln/>
        </p:spPr>
        <p:txBody>
          <a:bodyPr vert="horz" lIns="54864" tIns="16001" rtlCol="0">
            <a:normAutofit/>
          </a:bodyPr>
          <a:lstStyle/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Accept, reject, redirect, forward calls based on variety of SECE signals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Calendar, address book, PSTN, Google Voice, SMS, location, Text-to-speech, voicemail)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Simplicity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Natural, easy to learn scripting language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Flexibility: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Input from a variety of SECE components  involved in call handling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Scripts for recurring tasks (setup a conf. call based on calendar)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Wingdings 2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9714" y="5342962"/>
            <a:ext cx="7281566" cy="1708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“On mom's birthday, call mom when I am home and near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“Setup a conference call, enter password, invite people, ring desk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driving and incoming call, play “user driving” and redirect to voicemail.”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desk phone ringing and not in room, send SMS with caller's number.”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597151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public </a:t>
            </a:r>
            <a:r>
              <a:rPr lang="en-US" sz="1000" dirty="0" err="1" smtClean="0"/>
              <a:t>boolean</a:t>
            </a:r>
            <a:r>
              <a:rPr lang="en-US" sz="1000" dirty="0" smtClean="0"/>
              <a:t> </a:t>
            </a:r>
            <a:r>
              <a:rPr lang="en-US" sz="1000" dirty="0" err="1" smtClean="0"/>
              <a:t>executeCode</a:t>
            </a:r>
            <a:r>
              <a:rPr lang="en-US" sz="1000" dirty="0" smtClean="0"/>
              <a:t>(Service </a:t>
            </a:r>
            <a:r>
              <a:rPr lang="en-US" sz="1000" dirty="0" err="1" smtClean="0"/>
              <a:t>service</a:t>
            </a:r>
            <a:r>
              <a:rPr lang="en-US" sz="1000" dirty="0" smtClean="0"/>
              <a:t>, String code) {</a:t>
            </a:r>
          </a:p>
          <a:p>
            <a:r>
              <a:rPr lang="en-US" sz="1000" dirty="0" smtClean="0"/>
              <a:t>	//Creates a new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r>
              <a:rPr lang="en-US" sz="1000" dirty="0" smtClean="0"/>
              <a:t>	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= new </a:t>
            </a:r>
            <a:r>
              <a:rPr lang="en-US" sz="1000" dirty="0" err="1" smtClean="0"/>
              <a:t>Interp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</a:t>
            </a:r>
          </a:p>
          <a:p>
            <a:r>
              <a:rPr lang="en-US" sz="1000" dirty="0" smtClean="0"/>
              <a:t>	try {</a:t>
            </a:r>
          </a:p>
          <a:p>
            <a:pPr lvl="2"/>
            <a:r>
              <a:rPr lang="en-US" sz="1000" dirty="0" smtClean="0"/>
              <a:t>    //Add new actions commands to the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("email", new </a:t>
            </a:r>
            <a:r>
              <a:rPr lang="en-US" sz="1000" dirty="0" err="1" smtClean="0"/>
              <a:t>EmailCmd</a:t>
            </a:r>
            <a:r>
              <a:rPr lang="en-US" sz="1000" dirty="0" smtClean="0"/>
              <a:t>(</a:t>
            </a:r>
            <a:r>
              <a:rPr lang="en-US" sz="1000" dirty="0" err="1" smtClean="0"/>
              <a:t>emailEventProducer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("status", new </a:t>
            </a:r>
            <a:r>
              <a:rPr lang="en-US" sz="1000" dirty="0" err="1" smtClean="0"/>
              <a:t>StatusCmd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("tweet", new </a:t>
            </a:r>
            <a:r>
              <a:rPr lang="en-US" sz="1000" dirty="0" err="1" smtClean="0"/>
              <a:t>TweetCmd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flickr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FlickrCmd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facebook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sms</a:t>
            </a:r>
            <a:r>
              <a:rPr lang="en-US" sz="1000" dirty="0" smtClean="0"/>
              <a:t>", new </a:t>
            </a:r>
            <a:r>
              <a:rPr lang="en-US" sz="1000" dirty="0" err="1" smtClean="0"/>
              <a:t>SMSCmd</a:t>
            </a:r>
            <a:r>
              <a:rPr lang="en-US" sz="1000" dirty="0" smtClean="0"/>
              <a:t>(</a:t>
            </a:r>
            <a:r>
              <a:rPr lang="en-US" sz="1000" dirty="0" err="1" smtClean="0"/>
              <a:t>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im</a:t>
            </a:r>
            <a:r>
              <a:rPr lang="en-US" sz="1000" dirty="0" smtClean="0"/>
              <a:t>", new </a:t>
            </a:r>
            <a:r>
              <a:rPr lang="en-US" sz="1000" dirty="0" err="1" smtClean="0"/>
              <a:t>ImCmd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("call", new </a:t>
            </a:r>
            <a:r>
              <a:rPr lang="en-US" sz="1000" dirty="0" err="1" smtClean="0"/>
              <a:t>CallCmd</a:t>
            </a:r>
            <a:r>
              <a:rPr lang="en-US" sz="1000" dirty="0" smtClean="0"/>
              <a:t>(</a:t>
            </a:r>
            <a:r>
              <a:rPr lang="en-US" sz="1000" dirty="0" err="1" smtClean="0"/>
              <a:t>null,googleVoice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("incoming", new </a:t>
            </a:r>
            <a:r>
              <a:rPr lang="en-US" sz="1000" dirty="0" err="1" smtClean="0"/>
              <a:t>IncomingCmd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("my", new </a:t>
            </a:r>
            <a:r>
              <a:rPr lang="en-US" sz="1000" dirty="0" err="1" smtClean="0"/>
              <a:t>MyCmd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("accept", new </a:t>
            </a:r>
            <a:r>
              <a:rPr lang="en-US" sz="1000" dirty="0" err="1" smtClean="0"/>
              <a:t>AcceptCmd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("reject", new </a:t>
            </a:r>
            <a:r>
              <a:rPr lang="en-US" sz="1000" dirty="0" err="1" smtClean="0"/>
              <a:t>RejectCmd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("event", new </a:t>
            </a:r>
            <a:r>
              <a:rPr lang="en-US" sz="1000" dirty="0" err="1" smtClean="0"/>
              <a:t>EventCmd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("schedule", new </a:t>
            </a:r>
            <a:r>
              <a:rPr lang="en-US" sz="1000" dirty="0" err="1" smtClean="0"/>
              <a:t>ScheduleCmd</a:t>
            </a:r>
            <a:r>
              <a:rPr lang="en-US" sz="1000" dirty="0" smtClean="0"/>
              <a:t>(</a:t>
            </a:r>
            <a:r>
              <a:rPr lang="en-US" sz="1000" dirty="0" err="1" smtClean="0"/>
              <a:t>this.googleCalendarHandler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 </a:t>
            </a:r>
            <a:r>
              <a:rPr lang="en-US" sz="1000" dirty="0" err="1" smtClean="0"/>
              <a:t>st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();</a:t>
            </a:r>
          </a:p>
          <a:p>
            <a:pPr lvl="2"/>
            <a:r>
              <a:rPr lang="en-US" sz="1000" dirty="0" smtClean="0"/>
              <a:t>    for (final Language </a:t>
            </a:r>
            <a:r>
              <a:rPr lang="en-US" sz="1000" dirty="0" err="1" smtClean="0"/>
              <a:t>language</a:t>
            </a:r>
            <a:r>
              <a:rPr lang="en-US" sz="1000" dirty="0" smtClean="0"/>
              <a:t> : </a:t>
            </a:r>
            <a:r>
              <a:rPr lang="en-US" sz="1000" dirty="0" err="1" smtClean="0"/>
              <a:t>Language.values</a:t>
            </a:r>
            <a:r>
              <a:rPr lang="en-US" sz="1000" dirty="0" smtClean="0"/>
              <a:t>()) {</a:t>
            </a:r>
          </a:p>
          <a:p>
            <a:pPr lvl="2"/>
            <a:r>
              <a:rPr lang="en-US" sz="1000" dirty="0" smtClean="0"/>
              <a:t>    	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("to_"+</a:t>
            </a:r>
            <a:r>
              <a:rPr lang="en-US" sz="1000" dirty="0" err="1" smtClean="0"/>
              <a:t>language.toString</a:t>
            </a:r>
            <a:r>
              <a:rPr lang="en-US" sz="1000" dirty="0" smtClean="0"/>
              <a:t>(), </a:t>
            </a:r>
            <a:r>
              <a:rPr lang="en-US" sz="1000" dirty="0" err="1" smtClean="0"/>
              <a:t>st</a:t>
            </a:r>
            <a:r>
              <a:rPr lang="en-US" sz="1000" dirty="0" smtClean="0"/>
              <a:t>);</a:t>
            </a:r>
          </a:p>
          <a:p>
            <a:pPr lvl="2"/>
            <a:r>
              <a:rPr lang="en-US" sz="1000" dirty="0" smtClean="0"/>
              <a:t>    }</a:t>
            </a:r>
          </a:p>
          <a:p>
            <a:pPr lvl="2"/>
            <a:r>
              <a:rPr lang="en-US" sz="1000" dirty="0" smtClean="0"/>
              <a:t>    </a:t>
            </a:r>
          </a:p>
          <a:p>
            <a:pPr lvl="2"/>
            <a:r>
              <a:rPr lang="en-US" sz="1000" dirty="0" smtClean="0"/>
              <a:t>     // runs the user's </a:t>
            </a:r>
            <a:r>
              <a:rPr lang="en-US" sz="1000" dirty="0" err="1" smtClean="0"/>
              <a:t>Tcl</a:t>
            </a:r>
            <a:r>
              <a:rPr lang="en-US" sz="1000" dirty="0" smtClean="0"/>
              <a:t> script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interp.eval</a:t>
            </a:r>
            <a:r>
              <a:rPr lang="en-US" sz="1000" dirty="0" smtClean="0"/>
              <a:t>(code);</a:t>
            </a:r>
          </a:p>
          <a:p>
            <a:r>
              <a:rPr lang="en-US" sz="1000" dirty="0" smtClean="0"/>
              <a:t>	} catch (Exception ex) {</a:t>
            </a:r>
          </a:p>
          <a:p>
            <a:r>
              <a:rPr lang="en-US" sz="1000" dirty="0" smtClean="0"/>
              <a:t>		return false;</a:t>
            </a:r>
          </a:p>
          <a:p>
            <a:r>
              <a:rPr lang="en-US" sz="1000" dirty="0" smtClean="0"/>
              <a:t>	} finally {</a:t>
            </a:r>
          </a:p>
          <a:p>
            <a:r>
              <a:rPr lang="en-US" sz="1000" dirty="0" smtClean="0"/>
              <a:t>		</a:t>
            </a:r>
            <a:r>
              <a:rPr lang="en-US" sz="1000" dirty="0" err="1" smtClean="0"/>
              <a:t>interp.dispose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}</a:t>
            </a:r>
          </a:p>
          <a:p>
            <a:r>
              <a:rPr lang="en-US" sz="1000" dirty="0" smtClean="0"/>
              <a:t>	return true;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438657"/>
            <a:ext cx="9144000" cy="5636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package </a:t>
            </a:r>
            <a:r>
              <a:rPr lang="en-US" sz="1000" dirty="0" err="1" smtClean="0"/>
              <a:t>edu.columbia.lucs.tcl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com.restfb.DefaultFacebookClient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com.restfb.Parameter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com.restfb.exception.FacebookException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com.restfb.types.FacebookType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edu.columbia.lucs.Manager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java.util.logging.Level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java.util.logging.Logger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tcl.lang</a:t>
            </a:r>
            <a:r>
              <a:rPr lang="en-US" sz="1000" dirty="0" smtClean="0"/>
              <a:t>.*;</a:t>
            </a:r>
          </a:p>
          <a:p>
            <a:endParaRPr lang="en-US" sz="1000" dirty="0" smtClean="0"/>
          </a:p>
          <a:p>
            <a:r>
              <a:rPr lang="en-US" sz="1000" dirty="0" smtClean="0"/>
              <a:t>public class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 implements Command {</a:t>
            </a:r>
          </a:p>
          <a:p>
            <a:r>
              <a:rPr lang="en-US" sz="1000" dirty="0" smtClean="0"/>
              <a:t>	Manager man;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(Manager man) {</a:t>
            </a:r>
          </a:p>
          <a:p>
            <a:pPr lvl="1"/>
            <a:r>
              <a:rPr lang="en-US" sz="1000" dirty="0" smtClean="0"/>
              <a:t>      </a:t>
            </a:r>
            <a:r>
              <a:rPr lang="en-US" sz="1000" dirty="0" err="1" smtClean="0"/>
              <a:t>this.man</a:t>
            </a:r>
            <a:r>
              <a:rPr lang="en-US" sz="1000" dirty="0" smtClean="0"/>
              <a:t> = man;</a:t>
            </a:r>
          </a:p>
          <a:p>
            <a:pPr lvl="1"/>
            <a:r>
              <a:rPr lang="en-US" sz="1000" dirty="0" smtClean="0"/>
              <a:t>  }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void </a:t>
            </a:r>
            <a:r>
              <a:rPr lang="en-US" sz="1000" dirty="0" err="1" smtClean="0"/>
              <a:t>cmdProc</a:t>
            </a:r>
            <a:r>
              <a:rPr lang="en-US" sz="1000" dirty="0" smtClean="0"/>
              <a:t>(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, // Current interpreter.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TclObject</a:t>
            </a:r>
            <a:r>
              <a:rPr lang="en-US" sz="1000" dirty="0" smtClean="0"/>
              <a:t> </a:t>
            </a:r>
            <a:r>
              <a:rPr lang="en-US" sz="1000" dirty="0" err="1" smtClean="0"/>
              <a:t>objv</a:t>
            </a:r>
            <a:r>
              <a:rPr lang="en-US" sz="1000" dirty="0" smtClean="0"/>
              <a:t>[]) // Arguments to "</a:t>
            </a:r>
            <a:r>
              <a:rPr lang="en-US" sz="1000" dirty="0" err="1" smtClean="0"/>
              <a:t>lsearch</a:t>
            </a:r>
            <a:r>
              <a:rPr lang="en-US" sz="1000" dirty="0" smtClean="0"/>
              <a:t>" command.</a:t>
            </a:r>
          </a:p>
          <a:p>
            <a:pPr lvl="1"/>
            <a:r>
              <a:rPr lang="en-US" sz="1000" dirty="0" smtClean="0"/>
              <a:t>          throws </a:t>
            </a:r>
            <a:r>
              <a:rPr lang="en-US" sz="1000" dirty="0" err="1" smtClean="0"/>
              <a:t>TclException</a:t>
            </a:r>
            <a:r>
              <a:rPr lang="en-US" sz="1000" dirty="0" smtClean="0"/>
              <a:t> </a:t>
            </a:r>
          </a:p>
          <a:p>
            <a:pPr lvl="1"/>
            <a:r>
              <a:rPr lang="en-US" sz="1000" dirty="0" smtClean="0"/>
              <a:t>  {</a:t>
            </a:r>
          </a:p>
          <a:p>
            <a:pPr lvl="1"/>
            <a:r>
              <a:rPr lang="en-US" sz="1000" dirty="0" smtClean="0"/>
              <a:t>  	String token = </a:t>
            </a:r>
            <a:r>
              <a:rPr lang="en-US" sz="1000" dirty="0" err="1" smtClean="0"/>
              <a:t>man.reg.getRegistryAttribute</a:t>
            </a:r>
            <a:r>
              <a:rPr lang="en-US" sz="1000" dirty="0" smtClean="0"/>
              <a:t>("me.conf.facebook.acc1.token");</a:t>
            </a:r>
          </a:p>
          <a:p>
            <a:pPr lvl="1"/>
            <a:r>
              <a:rPr lang="en-US" sz="1000" dirty="0" smtClean="0"/>
              <a:t>	if (token != null) {</a:t>
            </a:r>
          </a:p>
          <a:p>
            <a:pPr lvl="3"/>
            <a:r>
              <a:rPr lang="en-US" sz="1000" dirty="0" err="1" smtClean="0"/>
              <a:t>FacebookClient</a:t>
            </a:r>
            <a:r>
              <a:rPr lang="en-US" sz="1000" dirty="0" smtClean="0"/>
              <a:t> </a:t>
            </a:r>
            <a:r>
              <a:rPr lang="en-US" sz="1000" dirty="0" err="1" smtClean="0"/>
              <a:t>facebookClient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DefaultFacebookClient</a:t>
            </a:r>
            <a:r>
              <a:rPr lang="en-US" sz="1000" dirty="0" smtClean="0"/>
              <a:t>(t);</a:t>
            </a:r>
          </a:p>
          <a:p>
            <a:pPr lvl="3"/>
            <a:r>
              <a:rPr lang="en-US" sz="1000" dirty="0" smtClean="0"/>
              <a:t>try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FacebookType</a:t>
            </a:r>
            <a:r>
              <a:rPr lang="en-US" sz="1000" dirty="0" smtClean="0"/>
              <a:t> </a:t>
            </a:r>
            <a:r>
              <a:rPr lang="en-US" sz="1000" dirty="0" err="1" smtClean="0"/>
              <a:t>publishMessageResponse</a:t>
            </a:r>
            <a:r>
              <a:rPr lang="en-US" sz="1000" dirty="0" smtClean="0"/>
              <a:t> = </a:t>
            </a:r>
          </a:p>
          <a:p>
            <a:pPr lvl="3"/>
            <a:r>
              <a:rPr lang="en-US" sz="1000" dirty="0" smtClean="0"/>
              <a:t>        	</a:t>
            </a:r>
            <a:r>
              <a:rPr lang="en-US" sz="1000" dirty="0" err="1" smtClean="0"/>
              <a:t>facebookClient.publish</a:t>
            </a:r>
            <a:r>
              <a:rPr lang="en-US" sz="1000" dirty="0" smtClean="0"/>
              <a:t>("me/feed", </a:t>
            </a:r>
            <a:r>
              <a:rPr lang="en-US" sz="1000" dirty="0" err="1" smtClean="0"/>
              <a:t>FacebookType.class,Parameter.with</a:t>
            </a:r>
            <a:r>
              <a:rPr lang="en-US" sz="1000" dirty="0" smtClean="0"/>
              <a:t>("message", </a:t>
            </a:r>
            <a:r>
              <a:rPr lang="en-US" sz="1000" dirty="0" err="1" smtClean="0"/>
              <a:t>objv</a:t>
            </a:r>
            <a:r>
              <a:rPr lang="en-US" sz="1000" dirty="0" smtClean="0"/>
              <a:t>[1].</a:t>
            </a:r>
            <a:r>
              <a:rPr lang="en-US" sz="1000" dirty="0" err="1" smtClean="0"/>
              <a:t>toString</a:t>
            </a:r>
            <a:r>
              <a:rPr lang="en-US" sz="1000" dirty="0" smtClean="0"/>
              <a:t>()));</a:t>
            </a:r>
          </a:p>
          <a:p>
            <a:pPr lvl="3"/>
            <a:r>
              <a:rPr lang="en-US" sz="1000" dirty="0" smtClean="0"/>
              <a:t>} catch (</a:t>
            </a:r>
            <a:r>
              <a:rPr lang="en-US" sz="1000" dirty="0" err="1" smtClean="0"/>
              <a:t>FacebookException</a:t>
            </a:r>
            <a:r>
              <a:rPr lang="en-US" sz="1000" dirty="0" smtClean="0"/>
              <a:t> ex)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Logger.getLogger</a:t>
            </a:r>
            <a:r>
              <a:rPr lang="en-US" sz="1000" dirty="0" smtClean="0"/>
              <a:t>(</a:t>
            </a:r>
            <a:r>
              <a:rPr lang="en-US" sz="1000" dirty="0" err="1" smtClean="0"/>
              <a:t>FacebookCmd.class.getName</a:t>
            </a:r>
            <a:r>
              <a:rPr lang="en-US" sz="1000" dirty="0" smtClean="0"/>
              <a:t>()).log(</a:t>
            </a:r>
            <a:r>
              <a:rPr lang="en-US" sz="1000" dirty="0" err="1" smtClean="0"/>
              <a:t>Level.SEVERE</a:t>
            </a:r>
            <a:r>
              <a:rPr lang="en-US" sz="1000" dirty="0" smtClean="0"/>
              <a:t>, null, ex);</a:t>
            </a:r>
          </a:p>
          <a:p>
            <a:pPr lvl="3"/>
            <a:r>
              <a:rPr lang="en-US" sz="1000" dirty="0" smtClean="0"/>
              <a:t>}</a:t>
            </a:r>
          </a:p>
          <a:p>
            <a:pPr lvl="1"/>
            <a:r>
              <a:rPr lang="en-US" sz="1000" dirty="0" smtClean="0"/>
              <a:t>  	}</a:t>
            </a:r>
          </a:p>
          <a:p>
            <a:pPr lvl="1"/>
            <a:r>
              <a:rPr lang="en-US" sz="1000" dirty="0" smtClean="0"/>
              <a:t>}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BASS Application Sharing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775191"/>
            <a:ext cx="8961120" cy="4625609"/>
          </a:xfrm>
        </p:spPr>
        <p:txBody>
          <a:bodyPr/>
          <a:lstStyle/>
          <a:p>
            <a:r>
              <a:rPr lang="en-US" sz="2800" dirty="0" smtClean="0"/>
              <a:t>True application sharing (improves privacy and security)</a:t>
            </a:r>
          </a:p>
          <a:p>
            <a:r>
              <a:rPr lang="en-US" sz="2800" dirty="0" smtClean="0"/>
              <a:t>Supports multiple users</a:t>
            </a:r>
          </a:p>
          <a:p>
            <a:pPr lvl="1"/>
            <a:r>
              <a:rPr lang="en-US" sz="2400" dirty="0" smtClean="0"/>
              <a:t>Reliable Multicast</a:t>
            </a:r>
          </a:p>
          <a:p>
            <a:pPr lvl="1"/>
            <a:r>
              <a:rPr lang="en-US" sz="2400" dirty="0" smtClean="0"/>
              <a:t>Participants with different bandwidths</a:t>
            </a:r>
          </a:p>
          <a:p>
            <a:pPr lvl="1"/>
            <a:r>
              <a:rPr lang="en-US" sz="2400" dirty="0" smtClean="0"/>
              <a:t>Floor Control</a:t>
            </a:r>
          </a:p>
          <a:p>
            <a:r>
              <a:rPr lang="en-US" sz="2800" dirty="0" smtClean="0"/>
              <a:t>Multimedia Support</a:t>
            </a:r>
          </a:p>
          <a:p>
            <a:pPr lvl="1"/>
            <a:r>
              <a:rPr lang="en-US" sz="2400" dirty="0" smtClean="0"/>
              <a:t>Flash animations and videos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BASS Application Sharing System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/>
            <a:lum/>
          </a:blip>
          <a:srcRect/>
          <a:stretch>
            <a:fillRect/>
          </a:stretch>
        </p:blipFill>
        <p:spPr>
          <a:xfrm>
            <a:off x="638556" y="2189457"/>
            <a:ext cx="8415123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1524000"/>
            <a:ext cx="9143999" cy="6288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Performance results for video (3 Mb/s bandwidth)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Performance of video chat applications under congestion</a:t>
            </a:r>
            <a:endParaRPr lang="en-US" sz="4200" dirty="0"/>
          </a:p>
        </p:txBody>
      </p:sp>
      <p:sp>
        <p:nvSpPr>
          <p:cNvPr id="3" name="Rectangle 2"/>
          <p:cNvSpPr/>
          <p:nvPr/>
        </p:nvSpPr>
        <p:spPr>
          <a:xfrm>
            <a:off x="3986784" y="4752201"/>
            <a:ext cx="5157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r>
              <a:rPr lang="en-US" dirty="0" smtClean="0"/>
              <a:t>, Andrea Forte and Henning </a:t>
            </a:r>
            <a:r>
              <a:rPr lang="en-US" dirty="0" err="1" smtClean="0"/>
              <a:t>Schulzrinne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7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28135" y="6476999"/>
            <a:ext cx="5507719" cy="274320"/>
          </a:xfrm>
        </p:spPr>
        <p:txBody>
          <a:bodyPr/>
          <a:lstStyle/>
          <a:p>
            <a:r>
              <a:rPr kumimoji="0" lang="en-US" dirty="0" smtClean="0"/>
              <a:t>PhD Defense, Omer Boyaci, 2011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1412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[4] Performance of video chat applications under congestion</a:t>
            </a:r>
          </a:p>
          <a:p>
            <a:r>
              <a:rPr lang="en-US" b="1" dirty="0" smtClean="0"/>
              <a:t>	Omer Boyaci, </a:t>
            </a:r>
            <a:r>
              <a:rPr lang="en-US" dirty="0" smtClean="0"/>
              <a:t>Andrea Forte, Henning Schulzrinne</a:t>
            </a:r>
          </a:p>
          <a:p>
            <a:r>
              <a:rPr lang="en-US" dirty="0" smtClean="0"/>
              <a:t>	International Symposium on Multimedia, short paper, December, 2009, San Diego,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Experiment 1. Step </a:t>
            </a:r>
            <a:r>
              <a:rPr sz="4000" smtClean="0"/>
              <a:t>10</a:t>
            </a:r>
            <a:r>
              <a:rPr sz="2400" smtClean="0"/>
              <a:t>sec</a:t>
            </a:r>
            <a:r>
              <a:rPr smtClean="0"/>
              <a:t>10</a:t>
            </a:r>
            <a:r>
              <a:rPr sz="2400" smtClean="0"/>
              <a:t>kbit</a:t>
            </a:r>
            <a:endParaRPr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C109F9-5EE8-4246-BBD5-A72D0307E20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53196" y="-133610"/>
            <a:ext cx="222859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Skype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6350"/>
            <a:ext cx="9164638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3925" y="3820438"/>
            <a:ext cx="781872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L1. Fine-tunable encoder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Experiment 2. Step </a:t>
            </a:r>
            <a:r>
              <a:rPr sz="4000" smtClean="0"/>
              <a:t>10</a:t>
            </a:r>
            <a:r>
              <a:rPr sz="2400" smtClean="0"/>
              <a:t>sec</a:t>
            </a:r>
            <a:r>
              <a:rPr b="1" smtClean="0">
                <a:solidFill>
                  <a:srgbClr val="FFFF00"/>
                </a:solidFill>
              </a:rPr>
              <a:t>5</a:t>
            </a:r>
            <a:r>
              <a:rPr smtClean="0"/>
              <a:t>0</a:t>
            </a:r>
            <a:r>
              <a:rPr sz="2400" smtClean="0"/>
              <a:t>kbit</a:t>
            </a:r>
            <a:endParaRPr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01C7A-A951-4EA9-AD52-3FACA73541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97615" y="0"/>
            <a:ext cx="154638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Live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1352550"/>
            <a:ext cx="9128125" cy="55054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673925" y="3820438"/>
            <a:ext cx="781872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L2. Fast recovery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Defense, Omer Boyaci,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3892</TotalTime>
  <Words>1705</Words>
  <Application>Microsoft Office PowerPoint</Application>
  <PresentationFormat>On-screen Show (4:3)</PresentationFormat>
  <Paragraphs>585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Module</vt:lpstr>
      <vt:lpstr>High Performance Multimedia Tools for       Application Sharing,       Measuring Capture-to-display Latency, and         User Created Services</vt:lpstr>
      <vt:lpstr>Outline</vt:lpstr>
      <vt:lpstr>Background information on Internet speeds </vt:lpstr>
      <vt:lpstr>BASS Application Sharing System</vt:lpstr>
      <vt:lpstr>BASS Application Sharing System</vt:lpstr>
      <vt:lpstr>BASS Application Sharing System</vt:lpstr>
      <vt:lpstr>Performance of video chat applications under congestion</vt:lpstr>
      <vt:lpstr>Experiment 1. Step 10sec10kbit</vt:lpstr>
      <vt:lpstr>Experiment 2. Step 10sec50kbit</vt:lpstr>
      <vt:lpstr>Experiment 4. Bittorrent</vt:lpstr>
      <vt:lpstr>Experiment 5. Random Loss</vt:lpstr>
      <vt:lpstr>vDelay: A tool to measure Capture-to-Display Latency (CDL) and frame rate</vt:lpstr>
      <vt:lpstr>vDelay: A tool to measure Capture-to-Display Latency (CDL) and frame rate</vt:lpstr>
      <vt:lpstr>vDelay: A tool to measure Capture-to-Display Latency (CDL) and frame rate</vt:lpstr>
      <vt:lpstr>SECE:  Sense Everything,   Control Everything</vt:lpstr>
      <vt:lpstr>Overview</vt:lpstr>
      <vt:lpstr>Events &amp; actions</vt:lpstr>
      <vt:lpstr>Event language syntax</vt:lpstr>
      <vt:lpstr>Event Rules: More Examples</vt:lpstr>
      <vt:lpstr>Related Work</vt:lpstr>
      <vt:lpstr>The big picture</vt:lpstr>
      <vt:lpstr>Software architecture</vt:lpstr>
      <vt:lpstr>User information registry</vt:lpstr>
      <vt:lpstr>SECE: Time-based rules </vt:lpstr>
      <vt:lpstr>SECE: Location-based rules </vt:lpstr>
      <vt:lpstr>Building a POI database</vt:lpstr>
      <vt:lpstr>Handling location updates</vt:lpstr>
      <vt:lpstr>SECE:  Communication-based rules </vt:lpstr>
      <vt:lpstr>SECE: Social Network Integration </vt:lpstr>
      <vt:lpstr>SECE Events and Actions</vt:lpstr>
      <vt:lpstr>Sensors and Actuators</vt:lpstr>
      <vt:lpstr>Building a POI database</vt:lpstr>
      <vt:lpstr>OAuth </vt:lpstr>
      <vt:lpstr>GUI (Google Web Toolkit - GWT)</vt:lpstr>
      <vt:lpstr>GUI- Example Rules</vt:lpstr>
      <vt:lpstr>GUI- Action command assistant</vt:lpstr>
      <vt:lpstr>GUI- Registration of third-party services</vt:lpstr>
      <vt:lpstr>Deployment Scenarios</vt:lpstr>
      <vt:lpstr>Conclusion</vt:lpstr>
      <vt:lpstr>Peer-reviewed conference publications</vt:lpstr>
      <vt:lpstr>Backup slides</vt:lpstr>
      <vt:lpstr>Automated Call Handling</vt:lpstr>
      <vt:lpstr>Adding a new action command to the SECE</vt:lpstr>
      <vt:lpstr>Adding a new action command to the SECE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Multimedia Tools for       Application Sharing,       Measuring Capture-to-display Latency, and         User Created Services</dc:title>
  <dc:creator>Omer Boyaci</dc:creator>
  <cp:lastModifiedBy>irt_admin</cp:lastModifiedBy>
  <cp:revision>84</cp:revision>
  <cp:lastPrinted>2010-02-15T22:43:28Z</cp:lastPrinted>
  <dcterms:created xsi:type="dcterms:W3CDTF">2010-05-06T16:16:13Z</dcterms:created>
  <dcterms:modified xsi:type="dcterms:W3CDTF">2011-07-13T09:35:10Z</dcterms:modified>
</cp:coreProperties>
</file>