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sldIdLst>
    <p:sldId id="256" r:id="rId2"/>
    <p:sldId id="258" r:id="rId3"/>
    <p:sldId id="261" r:id="rId4"/>
    <p:sldId id="262" r:id="rId5"/>
    <p:sldId id="263" r:id="rId6"/>
    <p:sldId id="290"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60" r:id="rId33"/>
    <p:sldId id="291" r:id="rId34"/>
    <p:sldId id="289" r:id="rId35"/>
    <p:sldId id="292" r:id="rId36"/>
    <p:sldId id="259" r:id="rId37"/>
    <p:sldId id="257"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7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3" d="100"/>
          <a:sy n="123" d="100"/>
        </p:scale>
        <p:origin x="-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2"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pt>
    <dgm:pt modelId="{6AD0A7C9-04D9-B243-BB8F-9A15754CE402}" type="pres">
      <dgm:prSet presAssocID="{3BBA623F-2F1E-1648-9DA8-2D94EE880EA0}" presName="bentUpArrow1" presStyleLbl="alignImgPlace1" presStyleIdx="0" presStyleCnt="3"/>
      <dgm:spPr/>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pt>
    <dgm:pt modelId="{1B3660C3-40AF-C14D-B792-3CAAEA068E44}" type="pres">
      <dgm:prSet presAssocID="{562D7462-8637-6843-B525-927AA2FCEDB7}" presName="composite" presStyleCnt="0"/>
      <dgm:spPr/>
    </dgm:pt>
    <dgm:pt modelId="{E26A49AE-B247-CE49-87EB-FC1E4563046B}" type="pres">
      <dgm:prSet presAssocID="{562D7462-8637-6843-B525-927AA2FCEDB7}" presName="bentUpArrow1" presStyleLbl="alignImgPlace1" presStyleIdx="1" presStyleCnt="3"/>
      <dgm:spPr/>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pt>
    <dgm:pt modelId="{CB777760-CAD0-4044-B00C-0F596D5E4BF7}" type="pres">
      <dgm:prSet presAssocID="{7066635A-F0B0-8540-8874-58221436D974}" presName="composite" presStyleCnt="0"/>
      <dgm:spPr/>
    </dgm:pt>
    <dgm:pt modelId="{402DD997-FD8E-274C-8B66-D34504EC8AC4}" type="pres">
      <dgm:prSet presAssocID="{7066635A-F0B0-8540-8874-58221436D974}" presName="bentUpArrow1" presStyleLbl="alignImgPlace1" presStyleIdx="2" presStyleCnt="3"/>
      <dgm:spPr/>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pt>
    <dgm:pt modelId="{5D88FCF9-BD98-CA4D-8D92-44ADD496B436}" type="pres">
      <dgm:prSet presAssocID="{51675AD7-7137-5C41-A586-F9A0F5758FE0}" presName="sibTrans" presStyleCnt="0"/>
      <dgm:spPr/>
    </dgm:pt>
    <dgm:pt modelId="{BDF6D90A-B443-C640-B41D-EBF50157E9A0}" type="pres">
      <dgm:prSet presAssocID="{202671C4-191D-9A47-BDA6-06F3D645DFB5}" presName="composite" presStyleCnt="0"/>
      <dgm:spPr/>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9A22DB4A-E653-7241-B1AE-712B8CDA0B6F}" type="presOf" srcId="{202671C4-191D-9A47-BDA6-06F3D645DFB5}" destId="{F740463F-87E7-9D4F-8650-22A8484DB109}" srcOrd="0" destOrd="0" presId="urn:microsoft.com/office/officeart/2005/8/layout/StepDownProcess"/>
    <dgm:cxn modelId="{BAA7820F-567D-394A-BB69-8239C8BB338D}" type="presOf" srcId="{1A8785A1-CAF3-E84C-BCD5-2FE94F2154EE}" destId="{C92927E1-EE33-0E4C-A200-07D976723083}" srcOrd="0" destOrd="0" presId="urn:microsoft.com/office/officeart/2005/8/layout/StepDownProcess"/>
    <dgm:cxn modelId="{C2628594-78E8-FA4D-861C-6388F8A73A8E}" type="presOf" srcId="{84640A84-9308-0F4E-8B20-53D1C662C830}" destId="{238E1D43-3955-674B-96F3-7D34F55F5BBA}" srcOrd="0" destOrd="0" presId="urn:microsoft.com/office/officeart/2005/8/layout/StepDownProcess"/>
    <dgm:cxn modelId="{8246E2C0-CA2C-1540-A85E-63CECDE66646}" srcId="{1A8785A1-CAF3-E84C-BCD5-2FE94F2154EE}" destId="{3BBA623F-2F1E-1648-9DA8-2D94EE880EA0}" srcOrd="0" destOrd="0" parTransId="{24B79C1D-8AA9-F643-9EB0-F422C1C8D43B}" sibTransId="{648C06F1-AA6A-7E42-ABF3-B42A50A04A50}"/>
    <dgm:cxn modelId="{A9A7C260-C47E-C34D-BCA5-CE2292069226}" type="presOf" srcId="{5AF23FF9-87FC-8746-9163-1229FA4AF7D6}" destId="{A504D4A5-DC78-8949-84D2-345E1AE330E5}" srcOrd="0" destOrd="0" presId="urn:microsoft.com/office/officeart/2005/8/layout/StepDownProcess"/>
    <dgm:cxn modelId="{6C3E66E8-0C3E-8246-B0CB-9CC312C404DA}" srcId="{3BBA623F-2F1E-1648-9DA8-2D94EE880EA0}" destId="{84640A84-9308-0F4E-8B20-53D1C662C830}" srcOrd="0" destOrd="0" parTransId="{19DE5A21-95D2-944C-997C-7869A4F33E6E}" sibTransId="{8C76AC0E-9466-4E4C-9A3D-9F6FB707106D}"/>
    <dgm:cxn modelId="{84C2A00D-0763-1743-A054-CE1A43EDC00E}" type="presOf" srcId="{95BF8004-A775-E949-8587-E8B45C7F8158}" destId="{996A4877-9B38-F646-B1CC-255A76089680}" srcOrd="0" destOrd="0" presId="urn:microsoft.com/office/officeart/2005/8/layout/StepDownProcess"/>
    <dgm:cxn modelId="{B831CEC7-59C1-4647-9338-3D775B58967A}" srcId="{1A8785A1-CAF3-E84C-BCD5-2FE94F2154EE}" destId="{7066635A-F0B0-8540-8874-58221436D974}" srcOrd="2" destOrd="0" parTransId="{0D21A475-949A-B446-AC24-187E55874118}" sibTransId="{51675AD7-7137-5C41-A586-F9A0F5758FE0}"/>
    <dgm:cxn modelId="{F1B75D17-172E-FA49-B335-98A07AFADA1F}" type="presOf" srcId="{562D7462-8637-6843-B525-927AA2FCEDB7}" destId="{39EC1357-8039-0648-BA39-95D6890973E2}" srcOrd="0" destOrd="0" presId="urn:microsoft.com/office/officeart/2005/8/layout/StepDownProcess"/>
    <dgm:cxn modelId="{6EE11325-21A3-424C-90C5-C9EF05F3124B}" srcId="{1A8785A1-CAF3-E84C-BCD5-2FE94F2154EE}" destId="{562D7462-8637-6843-B525-927AA2FCEDB7}" srcOrd="1" destOrd="0" parTransId="{CAF74D90-7D97-8C46-B8C4-D21DA7115A8A}" sibTransId="{91C429FD-95C6-B94C-ADC2-34CF9FC81A2C}"/>
    <dgm:cxn modelId="{27601E33-0BA2-244D-A5E8-AB060EF07EFB}" srcId="{202671C4-191D-9A47-BDA6-06F3D645DFB5}" destId="{95BF8004-A775-E949-8587-E8B45C7F8158}" srcOrd="0" destOrd="0" parTransId="{97C86B29-EA09-DC45-9919-B3F5D4C727C7}" sibTransId="{7638B8D2-45F3-094A-ACD1-AD94417A9A82}"/>
    <dgm:cxn modelId="{91EDB2A9-BC6D-0D49-B7E8-3CB31C7D5DB0}" type="presOf" srcId="{3BBA623F-2F1E-1648-9DA8-2D94EE880EA0}" destId="{B71CA253-10D6-A041-BFE1-45FC96B893DC}" srcOrd="0" destOrd="0" presId="urn:microsoft.com/office/officeart/2005/8/layout/StepDownProcess"/>
    <dgm:cxn modelId="{63C3371A-E85D-5242-9AD0-8307C88128C8}" srcId="{1A8785A1-CAF3-E84C-BCD5-2FE94F2154EE}" destId="{202671C4-191D-9A47-BDA6-06F3D645DFB5}" srcOrd="3" destOrd="0" parTransId="{7DCECC1B-6225-AE49-A88D-4047A1A03437}" sibTransId="{766C945A-32CA-A04D-9155-974A94C33DC1}"/>
    <dgm:cxn modelId="{5FB4D5CA-2C21-7441-BCB1-CEF946A37D31}" srcId="{562D7462-8637-6843-B525-927AA2FCEDB7}" destId="{5AF23FF9-87FC-8746-9163-1229FA4AF7D6}" srcOrd="0" destOrd="0" parTransId="{286CEEB6-2099-5341-B074-2055BBB478B1}" sibTransId="{C8777977-2500-0B46-9C7A-E16DD427ABFD}"/>
    <dgm:cxn modelId="{5B9734DF-24CC-F241-A0B3-0F2CDC34E488}" type="presOf" srcId="{7066635A-F0B0-8540-8874-58221436D974}" destId="{CD00F338-D90D-6340-9D25-E8C86A82D907}" srcOrd="0" destOrd="0" presId="urn:microsoft.com/office/officeart/2005/8/layout/StepDownProcess"/>
    <dgm:cxn modelId="{422BAF15-0B1E-E946-9CDC-04171192E4E4}" type="presParOf" srcId="{C92927E1-EE33-0E4C-A200-07D976723083}" destId="{C540E4C6-36CE-AB41-90FA-35831ECEB12D}" srcOrd="0" destOrd="0" presId="urn:microsoft.com/office/officeart/2005/8/layout/StepDownProcess"/>
    <dgm:cxn modelId="{B409A0E9-3D52-3142-9169-ED81E7923233}" type="presParOf" srcId="{C540E4C6-36CE-AB41-90FA-35831ECEB12D}" destId="{6AD0A7C9-04D9-B243-BB8F-9A15754CE402}" srcOrd="0" destOrd="0" presId="urn:microsoft.com/office/officeart/2005/8/layout/StepDownProcess"/>
    <dgm:cxn modelId="{263040CF-EA9F-D84C-AFB4-1783E4C21077}" type="presParOf" srcId="{C540E4C6-36CE-AB41-90FA-35831ECEB12D}" destId="{B71CA253-10D6-A041-BFE1-45FC96B893DC}" srcOrd="1" destOrd="0" presId="urn:microsoft.com/office/officeart/2005/8/layout/StepDownProcess"/>
    <dgm:cxn modelId="{0AACBBC6-A1E9-9348-B5BF-86F840713E69}" type="presParOf" srcId="{C540E4C6-36CE-AB41-90FA-35831ECEB12D}" destId="{238E1D43-3955-674B-96F3-7D34F55F5BBA}" srcOrd="2" destOrd="0" presId="urn:microsoft.com/office/officeart/2005/8/layout/StepDownProcess"/>
    <dgm:cxn modelId="{AC976BBD-50C5-BC40-9354-991134B2A1D1}" type="presParOf" srcId="{C92927E1-EE33-0E4C-A200-07D976723083}" destId="{FB971522-B66C-EA42-9B00-13E8FFC31713}" srcOrd="1" destOrd="0" presId="urn:microsoft.com/office/officeart/2005/8/layout/StepDownProcess"/>
    <dgm:cxn modelId="{3B3A6366-FF2A-D24D-9751-2AE0E740839A}" type="presParOf" srcId="{C92927E1-EE33-0E4C-A200-07D976723083}" destId="{1B3660C3-40AF-C14D-B792-3CAAEA068E44}" srcOrd="2" destOrd="0" presId="urn:microsoft.com/office/officeart/2005/8/layout/StepDownProcess"/>
    <dgm:cxn modelId="{B8A3056B-B064-A54F-A2F6-4D8E44DC9671}" type="presParOf" srcId="{1B3660C3-40AF-C14D-B792-3CAAEA068E44}" destId="{E26A49AE-B247-CE49-87EB-FC1E4563046B}" srcOrd="0" destOrd="0" presId="urn:microsoft.com/office/officeart/2005/8/layout/StepDownProcess"/>
    <dgm:cxn modelId="{820A3A15-4873-5C4E-9FF3-961781D9D25A}" type="presParOf" srcId="{1B3660C3-40AF-C14D-B792-3CAAEA068E44}" destId="{39EC1357-8039-0648-BA39-95D6890973E2}" srcOrd="1" destOrd="0" presId="urn:microsoft.com/office/officeart/2005/8/layout/StepDownProcess"/>
    <dgm:cxn modelId="{2F65B4FA-471E-AD43-99F8-BD5C4FF4B941}" type="presParOf" srcId="{1B3660C3-40AF-C14D-B792-3CAAEA068E44}" destId="{A504D4A5-DC78-8949-84D2-345E1AE330E5}" srcOrd="2" destOrd="0" presId="urn:microsoft.com/office/officeart/2005/8/layout/StepDownProcess"/>
    <dgm:cxn modelId="{B2DC5EEB-911F-7340-9656-8AC2B9CC4C47}" type="presParOf" srcId="{C92927E1-EE33-0E4C-A200-07D976723083}" destId="{4320BA1C-E1B2-EC4B-AEC7-932F6C8BFCCD}" srcOrd="3" destOrd="0" presId="urn:microsoft.com/office/officeart/2005/8/layout/StepDownProcess"/>
    <dgm:cxn modelId="{D262BB2A-3D9C-CE41-82AC-A03877B6937B}" type="presParOf" srcId="{C92927E1-EE33-0E4C-A200-07D976723083}" destId="{CB777760-CAD0-4044-B00C-0F596D5E4BF7}" srcOrd="4" destOrd="0" presId="urn:microsoft.com/office/officeart/2005/8/layout/StepDownProcess"/>
    <dgm:cxn modelId="{16F78146-580E-4542-A641-9A0F5DEBB769}" type="presParOf" srcId="{CB777760-CAD0-4044-B00C-0F596D5E4BF7}" destId="{402DD997-FD8E-274C-8B66-D34504EC8AC4}" srcOrd="0" destOrd="0" presId="urn:microsoft.com/office/officeart/2005/8/layout/StepDownProcess"/>
    <dgm:cxn modelId="{70D53419-283C-5D4F-87D5-1711F9804C67}" type="presParOf" srcId="{CB777760-CAD0-4044-B00C-0F596D5E4BF7}" destId="{CD00F338-D90D-6340-9D25-E8C86A82D907}" srcOrd="1" destOrd="0" presId="urn:microsoft.com/office/officeart/2005/8/layout/StepDownProcess"/>
    <dgm:cxn modelId="{3BBD8A6F-7640-3742-ACE5-C4E1EF0F055A}" type="presParOf" srcId="{CB777760-CAD0-4044-B00C-0F596D5E4BF7}" destId="{3198AFEF-D574-2842-8114-7D960CE91E78}" srcOrd="2" destOrd="0" presId="urn:microsoft.com/office/officeart/2005/8/layout/StepDownProcess"/>
    <dgm:cxn modelId="{977DFF48-06E3-BB42-BBAD-BF0695A42AFA}" type="presParOf" srcId="{C92927E1-EE33-0E4C-A200-07D976723083}" destId="{5D88FCF9-BD98-CA4D-8D92-44ADD496B436}" srcOrd="5" destOrd="0" presId="urn:microsoft.com/office/officeart/2005/8/layout/StepDownProcess"/>
    <dgm:cxn modelId="{312111D9-1F0F-1E47-B32F-C92C839D7F08}" type="presParOf" srcId="{C92927E1-EE33-0E4C-A200-07D976723083}" destId="{BDF6D90A-B443-C640-B41D-EBF50157E9A0}" srcOrd="6" destOrd="0" presId="urn:microsoft.com/office/officeart/2005/8/layout/StepDownProcess"/>
    <dgm:cxn modelId="{26366C0E-DEA8-C644-9AD5-A8937EC0B4AD}" type="presParOf" srcId="{BDF6D90A-B443-C640-B41D-EBF50157E9A0}" destId="{F740463F-87E7-9D4F-8650-22A8484DB109}" srcOrd="0" destOrd="0" presId="urn:microsoft.com/office/officeart/2005/8/layout/StepDownProcess"/>
    <dgm:cxn modelId="{8FFB2FF7-5496-274B-9A7B-7996E5955321}"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2" csCatId="colorful" phldr="1"/>
      <dgm:spPr/>
      <dgm:t>
        <a:bodyPr/>
        <a:lstStyle/>
        <a:p>
          <a:endParaRPr lang="en-US"/>
        </a:p>
      </dgm:t>
    </dgm:pt>
    <dgm:pt modelId="{1F926AA4-B56A-8E4B-B0DF-B228E353F104}">
      <dgm:prSet phldrT="[Text]"/>
      <dgm:spPr/>
      <dgm:t>
        <a:bodyPr/>
        <a:lstStyle/>
        <a:p>
          <a:r>
            <a:rPr lang="en-US" dirty="0" smtClean="0">
              <a:solidFill>
                <a:schemeClr val="tx2"/>
              </a:solidFill>
            </a:rPr>
            <a:t>NOI</a:t>
          </a:r>
          <a:endParaRPr lang="en-US" dirty="0">
            <a:solidFill>
              <a:schemeClr val="tx2"/>
            </a:solidFill>
          </a:endParaRPr>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dirty="0" smtClean="0">
              <a:solidFill>
                <a:schemeClr val="tx2"/>
              </a:solidFill>
            </a:rPr>
            <a:t>NPRM</a:t>
          </a:r>
          <a:endParaRPr lang="en-US" dirty="0">
            <a:solidFill>
              <a:schemeClr val="tx2"/>
            </a:solidFill>
          </a:endParaRPr>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dirty="0" smtClean="0">
              <a:solidFill>
                <a:schemeClr val="tx2"/>
              </a:solidFill>
            </a:rPr>
            <a:t>R&amp;O</a:t>
          </a:r>
          <a:endParaRPr lang="en-US" dirty="0">
            <a:solidFill>
              <a:schemeClr val="tx2"/>
            </a:solidFill>
          </a:endParaRPr>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solidFill>
                <a:schemeClr val="tx2"/>
              </a:solidFill>
            </a:rPr>
            <a:t>Notice of Inquiry</a:t>
          </a:r>
          <a:endParaRPr lang="en-US" dirty="0">
            <a:solidFill>
              <a:schemeClr val="tx2"/>
            </a:solidFill>
          </a:endParaRPr>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dirty="0" smtClean="0">
              <a:solidFill>
                <a:schemeClr val="tx2"/>
              </a:solidFill>
            </a:rPr>
            <a:t>Notice of Proposed Rule Making</a:t>
          </a:r>
          <a:endParaRPr lang="en-US" dirty="0">
            <a:solidFill>
              <a:schemeClr val="tx2"/>
            </a:solidFill>
          </a:endParaRPr>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dirty="0" smtClean="0">
              <a:solidFill>
                <a:schemeClr val="tx2"/>
              </a:solidFill>
            </a:rPr>
            <a:t>Report &amp; Order</a:t>
          </a:r>
          <a:endParaRPr lang="en-US" dirty="0">
            <a:solidFill>
              <a:schemeClr val="tx2"/>
            </a:solidFill>
          </a:endParaRPr>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2BE4B54A-1E36-514D-8125-62EBA77E7AC9}">
      <dgm:prSet phldrT="[Text]"/>
      <dgm:spPr/>
      <dgm:t>
        <a:bodyPr/>
        <a:lstStyle/>
        <a:p>
          <a:r>
            <a:rPr lang="en-US" dirty="0" smtClean="0">
              <a:solidFill>
                <a:schemeClr val="bg1">
                  <a:lumMod val="65000"/>
                </a:schemeClr>
              </a:solidFill>
            </a:rPr>
            <a:t>Petition for reconsideration</a:t>
          </a:r>
        </a:p>
      </dgm:t>
    </dgm:pt>
    <dgm:pt modelId="{92CF212B-DE65-C040-94FE-9F6D9921D7D2}" type="parTrans" cxnId="{657B7809-3C1E-6C48-9955-95BA882116C3}">
      <dgm:prSet/>
      <dgm:spPr/>
      <dgm:t>
        <a:bodyPr/>
        <a:lstStyle/>
        <a:p>
          <a:endParaRPr lang="en-US"/>
        </a:p>
      </dgm:t>
    </dgm:pt>
    <dgm:pt modelId="{A9C50394-E22B-0D49-9AA3-E4E9E557ADE3}" type="sibTrans" cxnId="{657B7809-3C1E-6C48-9955-95BA882116C3}">
      <dgm:prSet/>
      <dgm:spPr/>
      <dgm:t>
        <a:bodyPr/>
        <a:lstStyle/>
        <a:p>
          <a:endParaRPr lang="en-US"/>
        </a:p>
      </dgm:t>
    </dgm:pt>
    <dgm:pt modelId="{65413676-400C-9240-9B6B-DF7609AC1B44}">
      <dgm:prSet phldrT="[Text]"/>
      <dgm:spPr/>
      <dgm:t>
        <a:bodyPr/>
        <a:lstStyle/>
        <a:p>
          <a:r>
            <a:rPr lang="en-US" dirty="0" smtClean="0">
              <a:solidFill>
                <a:srgbClr val="A6A6A6"/>
              </a:solidFill>
            </a:rPr>
            <a:t>Federal court review</a:t>
          </a:r>
        </a:p>
      </dgm:t>
    </dgm:pt>
    <dgm:pt modelId="{E5F75A31-9447-3243-9F12-154A67A825C9}" type="parTrans" cxnId="{24E86F10-8486-DC49-9C7A-9BAB524BAAEE}">
      <dgm:prSet/>
      <dgm:spPr/>
      <dgm:t>
        <a:bodyPr/>
        <a:lstStyle/>
        <a:p>
          <a:endParaRPr lang="en-US"/>
        </a:p>
      </dgm:t>
    </dgm:pt>
    <dgm:pt modelId="{5351DD80-04CB-8D48-A44D-01EE12F906F9}" type="sibTrans" cxnId="{24E86F10-8486-DC49-9C7A-9BAB524BAAEE}">
      <dgm:prSet/>
      <dgm:spPr/>
      <dgm:t>
        <a:bodyPr/>
        <a:lstStyle/>
        <a:p>
          <a:endParaRPr lang="en-US"/>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pt>
    <dgm:pt modelId="{6259C1CE-BE5E-2545-A7B0-65F7E68761A8}" type="pres">
      <dgm:prSet presAssocID="{D0351DC5-7849-5B46-9327-A2E5DE47066F}" presName="FiveNodes_1" presStyleLbl="node1" presStyleIdx="0" presStyleCnt="5">
        <dgm:presLayoutVars>
          <dgm:bulletEnabled val="1"/>
        </dgm:presLayoutVars>
      </dgm:prSet>
      <dgm:spPr/>
      <dgm:t>
        <a:bodyPr/>
        <a:lstStyle/>
        <a:p>
          <a:endParaRPr lang="en-US"/>
        </a:p>
      </dgm:t>
    </dgm:pt>
    <dgm:pt modelId="{D0A1AF8F-9120-0C4E-BEB3-3630E6DCB8ED}" type="pres">
      <dgm:prSet presAssocID="{D0351DC5-7849-5B46-9327-A2E5DE47066F}" presName="FiveNodes_2" presStyleLbl="node1" presStyleIdx="1" presStyleCnt="5">
        <dgm:presLayoutVars>
          <dgm:bulletEnabled val="1"/>
        </dgm:presLayoutVars>
      </dgm:prSet>
      <dgm:spPr/>
      <dgm:t>
        <a:bodyPr/>
        <a:lstStyle/>
        <a:p>
          <a:endParaRPr lang="en-US"/>
        </a:p>
      </dgm:t>
    </dgm:pt>
    <dgm:pt modelId="{5C28935B-E73B-1245-8753-65AAF842B7F6}" type="pres">
      <dgm:prSet presAssocID="{D0351DC5-7849-5B46-9327-A2E5DE47066F}" presName="FiveNodes_3" presStyleLbl="node1" presStyleIdx="2" presStyleCnt="5">
        <dgm:presLayoutVars>
          <dgm:bulletEnabled val="1"/>
        </dgm:presLayoutVars>
      </dgm:prSet>
      <dgm:spPr/>
      <dgm:t>
        <a:bodyPr/>
        <a:lstStyle/>
        <a:p>
          <a:endParaRPr lang="en-US"/>
        </a:p>
      </dgm:t>
    </dgm:pt>
    <dgm:pt modelId="{85643EF1-2212-BB45-8831-DBA019CA21CD}" type="pres">
      <dgm:prSet presAssocID="{D0351DC5-7849-5B46-9327-A2E5DE47066F}" presName="FiveNodes_4" presStyleLbl="node1" presStyleIdx="3" presStyleCnt="5">
        <dgm:presLayoutVars>
          <dgm:bulletEnabled val="1"/>
        </dgm:presLayoutVars>
      </dgm:prSet>
      <dgm:spPr/>
      <dgm:t>
        <a:bodyPr/>
        <a:lstStyle/>
        <a:p>
          <a:endParaRPr lang="en-US"/>
        </a:p>
      </dgm:t>
    </dgm:pt>
    <dgm:pt modelId="{7F34BEE4-7059-4042-B0D5-3AB49135E1B8}" type="pres">
      <dgm:prSet presAssocID="{D0351DC5-7849-5B46-9327-A2E5DE47066F}" presName="FiveNodes_5" presStyleLbl="node1" presStyleIdx="4" presStyleCnt="5">
        <dgm:presLayoutVars>
          <dgm:bulletEnabled val="1"/>
        </dgm:presLayoutVars>
      </dgm:prSet>
      <dgm:spPr/>
      <dgm:t>
        <a:bodyPr/>
        <a:lstStyle/>
        <a:p>
          <a:endParaRPr lang="en-US"/>
        </a:p>
      </dgm:t>
    </dgm:pt>
    <dgm:pt modelId="{DB981D69-CFE9-7043-AD92-795DC2E61F41}" type="pres">
      <dgm:prSet presAssocID="{D0351DC5-7849-5B46-9327-A2E5DE47066F}" presName="FiveConn_1-2" presStyleLbl="fgAccFollowNode1" presStyleIdx="0" presStyleCnt="4">
        <dgm:presLayoutVars>
          <dgm:bulletEnabled val="1"/>
        </dgm:presLayoutVars>
      </dgm:prSet>
      <dgm:spPr/>
      <dgm:t>
        <a:bodyPr/>
        <a:lstStyle/>
        <a:p>
          <a:endParaRPr lang="en-US"/>
        </a:p>
      </dgm:t>
    </dgm:pt>
    <dgm:pt modelId="{04B3E6DC-29ED-994F-BFC6-3982B9B2E573}" type="pres">
      <dgm:prSet presAssocID="{D0351DC5-7849-5B46-9327-A2E5DE47066F}" presName="FiveConn_2-3" presStyleLbl="fgAccFollowNode1" presStyleIdx="1" presStyleCnt="4">
        <dgm:presLayoutVars>
          <dgm:bulletEnabled val="1"/>
        </dgm:presLayoutVars>
      </dgm:prSet>
      <dgm:spPr/>
      <dgm:t>
        <a:bodyPr/>
        <a:lstStyle/>
        <a:p>
          <a:endParaRPr lang="en-US"/>
        </a:p>
      </dgm:t>
    </dgm:pt>
    <dgm:pt modelId="{26DB3457-CD95-CC49-B299-8987D52C8AAA}" type="pres">
      <dgm:prSet presAssocID="{D0351DC5-7849-5B46-9327-A2E5DE47066F}" presName="FiveConn_3-4" presStyleLbl="fgAccFollowNode1" presStyleIdx="2" presStyleCnt="4">
        <dgm:presLayoutVars>
          <dgm:bulletEnabled val="1"/>
        </dgm:presLayoutVars>
      </dgm:prSet>
      <dgm:spPr/>
      <dgm:t>
        <a:bodyPr/>
        <a:lstStyle/>
        <a:p>
          <a:endParaRPr lang="en-US"/>
        </a:p>
      </dgm:t>
    </dgm:pt>
    <dgm:pt modelId="{A84F829A-591F-EA42-9230-1218F209E055}" type="pres">
      <dgm:prSet presAssocID="{D0351DC5-7849-5B46-9327-A2E5DE47066F}" presName="FiveConn_4-5" presStyleLbl="fgAccFollowNode1" presStyleIdx="3" presStyleCnt="4">
        <dgm:presLayoutVars>
          <dgm:bulletEnabled val="1"/>
        </dgm:presLayoutVars>
      </dgm:prSet>
      <dgm:spPr/>
      <dgm:t>
        <a:bodyPr/>
        <a:lstStyle/>
        <a:p>
          <a:endParaRPr lang="en-US"/>
        </a:p>
      </dgm:t>
    </dgm:pt>
    <dgm:pt modelId="{CDB6DD8C-1BFA-2E4B-94E2-65AB63785992}" type="pres">
      <dgm:prSet presAssocID="{D0351DC5-7849-5B46-9327-A2E5DE47066F}" presName="FiveNodes_1_text" presStyleLbl="node1" presStyleIdx="4" presStyleCnt="5">
        <dgm:presLayoutVars>
          <dgm:bulletEnabled val="1"/>
        </dgm:presLayoutVars>
      </dgm:prSet>
      <dgm:spPr/>
      <dgm:t>
        <a:bodyPr/>
        <a:lstStyle/>
        <a:p>
          <a:endParaRPr lang="en-US"/>
        </a:p>
      </dgm:t>
    </dgm:pt>
    <dgm:pt modelId="{6B529FAC-7BDC-DE46-B1F7-FC87712E40CA}" type="pres">
      <dgm:prSet presAssocID="{D0351DC5-7849-5B46-9327-A2E5DE47066F}" presName="FiveNodes_2_text" presStyleLbl="node1" presStyleIdx="4" presStyleCnt="5">
        <dgm:presLayoutVars>
          <dgm:bulletEnabled val="1"/>
        </dgm:presLayoutVars>
      </dgm:prSet>
      <dgm:spPr/>
      <dgm:t>
        <a:bodyPr/>
        <a:lstStyle/>
        <a:p>
          <a:endParaRPr lang="en-US"/>
        </a:p>
      </dgm:t>
    </dgm:pt>
    <dgm:pt modelId="{357C0224-A241-D845-A754-A6F756F51353}" type="pres">
      <dgm:prSet presAssocID="{D0351DC5-7849-5B46-9327-A2E5DE47066F}" presName="FiveNodes_3_text" presStyleLbl="node1" presStyleIdx="4" presStyleCnt="5">
        <dgm:presLayoutVars>
          <dgm:bulletEnabled val="1"/>
        </dgm:presLayoutVars>
      </dgm:prSet>
      <dgm:spPr/>
      <dgm:t>
        <a:bodyPr/>
        <a:lstStyle/>
        <a:p>
          <a:endParaRPr lang="en-US"/>
        </a:p>
      </dgm:t>
    </dgm:pt>
    <dgm:pt modelId="{BE0ED076-D6AF-E247-BEB4-96418B74834E}" type="pres">
      <dgm:prSet presAssocID="{D0351DC5-7849-5B46-9327-A2E5DE47066F}" presName="FiveNodes_4_text" presStyleLbl="node1" presStyleIdx="4" presStyleCnt="5">
        <dgm:presLayoutVars>
          <dgm:bulletEnabled val="1"/>
        </dgm:presLayoutVars>
      </dgm:prSet>
      <dgm:spPr/>
      <dgm:t>
        <a:bodyPr/>
        <a:lstStyle/>
        <a:p>
          <a:endParaRPr lang="en-US"/>
        </a:p>
      </dgm:t>
    </dgm:pt>
    <dgm:pt modelId="{FCFAB7E9-9F79-F444-A1D6-4BEC53CA1BD2}" type="pres">
      <dgm:prSet presAssocID="{D0351DC5-7849-5B46-9327-A2E5DE47066F}" presName="FiveNodes_5_text" presStyleLbl="node1" presStyleIdx="4" presStyleCnt="5">
        <dgm:presLayoutVars>
          <dgm:bulletEnabled val="1"/>
        </dgm:presLayoutVars>
      </dgm:prSet>
      <dgm:spPr/>
      <dgm:t>
        <a:bodyPr/>
        <a:lstStyle/>
        <a:p>
          <a:endParaRPr lang="en-US"/>
        </a:p>
      </dgm:t>
    </dgm:pt>
  </dgm:ptLst>
  <dgm:cxnLst>
    <dgm:cxn modelId="{1D199152-3332-7D40-AB76-606F50FE24CB}" srcId="{D0351DC5-7849-5B46-9327-A2E5DE47066F}" destId="{1F926AA4-B56A-8E4B-B0DF-B228E353F104}" srcOrd="0" destOrd="0" parTransId="{9AF24D43-B314-4948-89D6-DD2B0D54DB58}" sibTransId="{5A4BA484-7127-A847-8CBA-F6750CBF8188}"/>
    <dgm:cxn modelId="{AC2F2B6F-B3C1-6244-AB41-5DB6E6A88C45}" type="presOf" srcId="{A9C50394-E22B-0D49-9AA3-E4E9E557ADE3}" destId="{A84F829A-591F-EA42-9230-1218F209E055}" srcOrd="0" destOrd="0" presId="urn:microsoft.com/office/officeart/2005/8/layout/vProcess5"/>
    <dgm:cxn modelId="{206C9883-E63B-3345-A173-E0207B572711}" type="presOf" srcId="{72DC1839-3B47-1C42-9420-9B9F2B6B8A4E}" destId="{5C28935B-E73B-1245-8753-65AAF842B7F6}" srcOrd="0" destOrd="1"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339A6B37-E0FF-124F-9A02-411BB1A1DF25}" type="presOf" srcId="{72DC1839-3B47-1C42-9420-9B9F2B6B8A4E}" destId="{357C0224-A241-D845-A754-A6F756F51353}" srcOrd="1" destOrd="1"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657B7809-3C1E-6C48-9955-95BA882116C3}" srcId="{D0351DC5-7849-5B46-9327-A2E5DE47066F}" destId="{2BE4B54A-1E36-514D-8125-62EBA77E7AC9}" srcOrd="3" destOrd="0" parTransId="{92CF212B-DE65-C040-94FE-9F6D9921D7D2}" sibTransId="{A9C50394-E22B-0D49-9AA3-E4E9E557ADE3}"/>
    <dgm:cxn modelId="{CB644304-6F3B-F947-80CE-737A854B700F}" type="presOf" srcId="{8A0BF537-CA02-DF44-B814-B6AC38AEB392}" destId="{D0A1AF8F-9120-0C4E-BEB3-3630E6DCB8ED}" srcOrd="0" destOrd="1" presId="urn:microsoft.com/office/officeart/2005/8/layout/vProcess5"/>
    <dgm:cxn modelId="{E668C42A-FFAE-A645-BC2E-D669964A2B13}" type="presOf" srcId="{4AFDB979-EAAF-E94D-A5F0-0FA33D08A72F}" destId="{6B529FAC-7BDC-DE46-B1F7-FC87712E40CA}" srcOrd="1" destOrd="0" presId="urn:microsoft.com/office/officeart/2005/8/layout/vProcess5"/>
    <dgm:cxn modelId="{F26B080D-DDA6-9546-A483-96CAE8B779DB}" type="presOf" srcId="{5A4BA484-7127-A847-8CBA-F6750CBF8188}" destId="{DB981D69-CFE9-7043-AD92-795DC2E61F41}" srcOrd="0" destOrd="0" presId="urn:microsoft.com/office/officeart/2005/8/layout/vProcess5"/>
    <dgm:cxn modelId="{76A1E78F-4319-9D4C-9EF2-44DAE6E1890B}" type="presOf" srcId="{D247A9BC-1436-584C-9643-D6F80DF2FADE}" destId="{357C0224-A241-D845-A754-A6F756F51353}" srcOrd="1" destOrd="0"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30CCE885-A649-4B4C-9296-286DDA284BE7}" type="presOf" srcId="{4AFDB979-EAAF-E94D-A5F0-0FA33D08A72F}" destId="{D0A1AF8F-9120-0C4E-BEB3-3630E6DCB8ED}" srcOrd="0" destOrd="0"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A59481AC-300B-3A4A-B3C7-D0D1A7FD5B2F}" type="presOf" srcId="{8A0BF537-CA02-DF44-B814-B6AC38AEB392}" destId="{6B529FAC-7BDC-DE46-B1F7-FC87712E40CA}" srcOrd="1" destOrd="1" presId="urn:microsoft.com/office/officeart/2005/8/layout/vProcess5"/>
    <dgm:cxn modelId="{B3C254B6-7538-F642-931A-A486ACEA8A8B}" type="presOf" srcId="{B48080C9-172B-9C44-96DB-59A874337DA2}" destId="{6259C1CE-BE5E-2545-A7B0-65F7E68761A8}" srcOrd="0" destOrd="1" presId="urn:microsoft.com/office/officeart/2005/8/layout/vProcess5"/>
    <dgm:cxn modelId="{A068733F-9F80-2943-B512-AFCDBC692760}" type="presOf" srcId="{1F926AA4-B56A-8E4B-B0DF-B228E353F104}" destId="{6259C1CE-BE5E-2545-A7B0-65F7E68761A8}" srcOrd="0" destOrd="0" presId="urn:microsoft.com/office/officeart/2005/8/layout/vProcess5"/>
    <dgm:cxn modelId="{6C965FB8-0D01-724C-8431-62BF70B5EFEF}" type="presOf" srcId="{2BE4B54A-1E36-514D-8125-62EBA77E7AC9}" destId="{BE0ED076-D6AF-E247-BEB4-96418B74834E}" srcOrd="1" destOrd="0" presId="urn:microsoft.com/office/officeart/2005/8/layout/vProcess5"/>
    <dgm:cxn modelId="{DB85A546-56DA-6D4C-A953-E090D7CABD1D}" type="presOf" srcId="{65413676-400C-9240-9B6B-DF7609AC1B44}" destId="{7F34BEE4-7059-4042-B0D5-3AB49135E1B8}" srcOrd="0" destOrd="0" presId="urn:microsoft.com/office/officeart/2005/8/layout/vProcess5"/>
    <dgm:cxn modelId="{2761E5F7-0053-A245-9A62-2C0A1090529D}" type="presOf" srcId="{2BE4B54A-1E36-514D-8125-62EBA77E7AC9}" destId="{85643EF1-2212-BB45-8831-DBA019CA21CD}" srcOrd="0" destOrd="0" presId="urn:microsoft.com/office/officeart/2005/8/layout/vProcess5"/>
    <dgm:cxn modelId="{47BC483B-CBFC-FE4B-8B60-1209F266F129}" type="presOf" srcId="{D0351DC5-7849-5B46-9327-A2E5DE47066F}" destId="{7239D670-B96B-864C-A722-AB622D412130}" srcOrd="0" destOrd="0" presId="urn:microsoft.com/office/officeart/2005/8/layout/vProcess5"/>
    <dgm:cxn modelId="{42D1A26B-AB9C-614C-9BED-F87CA2B06099}" type="presOf" srcId="{D247A9BC-1436-584C-9643-D6F80DF2FADE}" destId="{5C28935B-E73B-1245-8753-65AAF842B7F6}" srcOrd="0" destOrd="0" presId="urn:microsoft.com/office/officeart/2005/8/layout/vProcess5"/>
    <dgm:cxn modelId="{24E86F10-8486-DC49-9C7A-9BAB524BAAEE}" srcId="{D0351DC5-7849-5B46-9327-A2E5DE47066F}" destId="{65413676-400C-9240-9B6B-DF7609AC1B44}" srcOrd="4" destOrd="0" parTransId="{E5F75A31-9447-3243-9F12-154A67A825C9}" sibTransId="{5351DD80-04CB-8D48-A44D-01EE12F906F9}"/>
    <dgm:cxn modelId="{4B0C667F-1BC8-D94A-AC7F-5B2E36479B70}" type="presOf" srcId="{B48080C9-172B-9C44-96DB-59A874337DA2}" destId="{CDB6DD8C-1BFA-2E4B-94E2-65AB63785992}" srcOrd="1" destOrd="1" presId="urn:microsoft.com/office/officeart/2005/8/layout/vProcess5"/>
    <dgm:cxn modelId="{5F57B5C1-04B9-104F-8765-CF8D1F532EA4}" type="presOf" srcId="{6ADAF57A-0908-3244-A408-E337C2AF73DC}" destId="{26DB3457-CD95-CC49-B299-8987D52C8AAA}" srcOrd="0"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F652B3CE-2543-6441-BC3A-A182AE40AE46}" type="presOf" srcId="{5F61EA53-7B68-D34D-9D4A-6965478EC88A}" destId="{04B3E6DC-29ED-994F-BFC6-3982B9B2E573}" srcOrd="0" destOrd="0" presId="urn:microsoft.com/office/officeart/2005/8/layout/vProcess5"/>
    <dgm:cxn modelId="{927C832F-375D-FC45-8EA0-3E81AE11E4E0}" type="presOf" srcId="{65413676-400C-9240-9B6B-DF7609AC1B44}" destId="{FCFAB7E9-9F79-F444-A1D6-4BEC53CA1BD2}" srcOrd="1" destOrd="0" presId="urn:microsoft.com/office/officeart/2005/8/layout/vProcess5"/>
    <dgm:cxn modelId="{57506751-1D91-D742-B513-07DBAAB8EF39}" type="presOf" srcId="{1F926AA4-B56A-8E4B-B0DF-B228E353F104}" destId="{CDB6DD8C-1BFA-2E4B-94E2-65AB63785992}" srcOrd="1" destOrd="0" presId="urn:microsoft.com/office/officeart/2005/8/layout/vProcess5"/>
    <dgm:cxn modelId="{EDA254DF-1ED6-A740-B300-2BF061137D1E}" type="presParOf" srcId="{7239D670-B96B-864C-A722-AB622D412130}" destId="{BD7BDA36-ED05-7A45-97EE-69BFFFF6ED61}" srcOrd="0" destOrd="0" presId="urn:microsoft.com/office/officeart/2005/8/layout/vProcess5"/>
    <dgm:cxn modelId="{AC61D699-15E2-5844-A157-24E5CFD557A0}" type="presParOf" srcId="{7239D670-B96B-864C-A722-AB622D412130}" destId="{6259C1CE-BE5E-2545-A7B0-65F7E68761A8}" srcOrd="1" destOrd="0" presId="urn:microsoft.com/office/officeart/2005/8/layout/vProcess5"/>
    <dgm:cxn modelId="{CAC05436-537A-EC45-A0AC-2DB7A9E05E12}" type="presParOf" srcId="{7239D670-B96B-864C-A722-AB622D412130}" destId="{D0A1AF8F-9120-0C4E-BEB3-3630E6DCB8ED}" srcOrd="2" destOrd="0" presId="urn:microsoft.com/office/officeart/2005/8/layout/vProcess5"/>
    <dgm:cxn modelId="{A3B3C00A-C601-3E49-9352-7ABE02484EE3}" type="presParOf" srcId="{7239D670-B96B-864C-A722-AB622D412130}" destId="{5C28935B-E73B-1245-8753-65AAF842B7F6}" srcOrd="3" destOrd="0" presId="urn:microsoft.com/office/officeart/2005/8/layout/vProcess5"/>
    <dgm:cxn modelId="{1AC23C5C-E3AD-A749-BF97-EA5763C395B6}" type="presParOf" srcId="{7239D670-B96B-864C-A722-AB622D412130}" destId="{85643EF1-2212-BB45-8831-DBA019CA21CD}" srcOrd="4" destOrd="0" presId="urn:microsoft.com/office/officeart/2005/8/layout/vProcess5"/>
    <dgm:cxn modelId="{0E6FCEB9-1DEA-714F-A671-D9CA17EC68B0}" type="presParOf" srcId="{7239D670-B96B-864C-A722-AB622D412130}" destId="{7F34BEE4-7059-4042-B0D5-3AB49135E1B8}" srcOrd="5" destOrd="0" presId="urn:microsoft.com/office/officeart/2005/8/layout/vProcess5"/>
    <dgm:cxn modelId="{B926033D-5D14-F446-8033-2B247305E55B}" type="presParOf" srcId="{7239D670-B96B-864C-A722-AB622D412130}" destId="{DB981D69-CFE9-7043-AD92-795DC2E61F41}" srcOrd="6" destOrd="0" presId="urn:microsoft.com/office/officeart/2005/8/layout/vProcess5"/>
    <dgm:cxn modelId="{CB674ED3-0495-4144-A4E6-EAF2D14A616C}" type="presParOf" srcId="{7239D670-B96B-864C-A722-AB622D412130}" destId="{04B3E6DC-29ED-994F-BFC6-3982B9B2E573}" srcOrd="7" destOrd="0" presId="urn:microsoft.com/office/officeart/2005/8/layout/vProcess5"/>
    <dgm:cxn modelId="{DBB4B376-51A8-6F46-A3E3-54CF0B4E3694}" type="presParOf" srcId="{7239D670-B96B-864C-A722-AB622D412130}" destId="{26DB3457-CD95-CC49-B299-8987D52C8AAA}" srcOrd="8" destOrd="0" presId="urn:microsoft.com/office/officeart/2005/8/layout/vProcess5"/>
    <dgm:cxn modelId="{2F83CED2-B25D-1744-8268-8B3975D972C1}" type="presParOf" srcId="{7239D670-B96B-864C-A722-AB622D412130}" destId="{A84F829A-591F-EA42-9230-1218F209E055}" srcOrd="9" destOrd="0" presId="urn:microsoft.com/office/officeart/2005/8/layout/vProcess5"/>
    <dgm:cxn modelId="{C65FF003-4B1E-0146-8E9F-96E6D6923B5F}" type="presParOf" srcId="{7239D670-B96B-864C-A722-AB622D412130}" destId="{CDB6DD8C-1BFA-2E4B-94E2-65AB63785992}" srcOrd="10" destOrd="0" presId="urn:microsoft.com/office/officeart/2005/8/layout/vProcess5"/>
    <dgm:cxn modelId="{C9CD976A-6584-C943-8D35-B0FB1E654DAF}" type="presParOf" srcId="{7239D670-B96B-864C-A722-AB622D412130}" destId="{6B529FAC-7BDC-DE46-B1F7-FC87712E40CA}" srcOrd="11" destOrd="0" presId="urn:microsoft.com/office/officeart/2005/8/layout/vProcess5"/>
    <dgm:cxn modelId="{77EDC0E2-9B1E-1E44-9131-9B11BEF81454}" type="presParOf" srcId="{7239D670-B96B-864C-A722-AB622D412130}" destId="{357C0224-A241-D845-A754-A6F756F51353}" srcOrd="12" destOrd="0" presId="urn:microsoft.com/office/officeart/2005/8/layout/vProcess5"/>
    <dgm:cxn modelId="{25DB9470-7738-134D-9F44-34480E5B162A}" type="presParOf" srcId="{7239D670-B96B-864C-A722-AB622D412130}" destId="{BE0ED076-D6AF-E247-BEB4-96418B74834E}" srcOrd="13" destOrd="0" presId="urn:microsoft.com/office/officeart/2005/8/layout/vProcess5"/>
    <dgm:cxn modelId="{D1B7D63D-29A6-C54B-ADB2-0735F66C5570}" type="presParOf" srcId="{7239D670-B96B-864C-A722-AB622D412130}" destId="{FCFAB7E9-9F79-F444-A1D6-4BEC53CA1B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D405F0B5-D5B4-1C4D-8195-8BB805B20097}" type="presOf" srcId="{4225D97A-FF93-AE4F-A82B-7028DF20A3FD}" destId="{43A0E61B-2E63-EA4C-9E54-EDED99DFBFDE}" srcOrd="0" destOrd="0" presId="urn:microsoft.com/office/officeart/2005/8/layout/orgChart1"/>
    <dgm:cxn modelId="{FC93CE85-B966-9E44-8FA3-29B7356D7D21}" type="presOf" srcId="{8133EECB-0F49-1E49-8C5F-205F2215642D}" destId="{451E6962-C477-9A49-983F-ABEB0A9FECA3}" srcOrd="1" destOrd="0" presId="urn:microsoft.com/office/officeart/2005/8/layout/orgChart1"/>
    <dgm:cxn modelId="{7DBF67FC-1ED8-4842-9A2B-ABE5FE8FA460}" type="presOf" srcId="{184758F2-A7C7-1446-8639-E780190B9BD4}" destId="{BC96E5F7-4605-934A-9EC1-B6BFB293D36E}" srcOrd="0" destOrd="0" presId="urn:microsoft.com/office/officeart/2005/8/layout/orgChart1"/>
    <dgm:cxn modelId="{29564DFD-5DF4-3B40-AB56-9A55ABB519EB}" srcId="{2D4AEA15-659F-6342-803E-1E6C6DA80459}" destId="{72709798-3F30-C442-A428-A0AA4F849D42}" srcOrd="5" destOrd="0" parTransId="{2117C0A5-DD2A-4443-A6D2-4138731600FE}" sibTransId="{172C9AB6-FA24-C64D-80AD-6036BFF03C90}"/>
    <dgm:cxn modelId="{2B8B24F5-5676-4940-874E-39BF663A6F0A}" type="presOf" srcId="{598BDCB5-3F2B-EE4E-8EA6-B2208FCD4509}" destId="{BB899793-05C2-AB40-B1DE-7ED51D699C59}" srcOrd="1" destOrd="0" presId="urn:microsoft.com/office/officeart/2005/8/layout/orgChart1"/>
    <dgm:cxn modelId="{0D89E41F-4003-FE44-9449-BA5F02BF2539}" type="presOf" srcId="{2D4AEA15-659F-6342-803E-1E6C6DA80459}" destId="{D7BD3A47-75A3-934C-A2B6-737DC9B00B8C}" srcOrd="0" destOrd="0" presId="urn:microsoft.com/office/officeart/2005/8/layout/orgChart1"/>
    <dgm:cxn modelId="{E6E762B1-A8E5-BC4C-B608-278445946A81}" type="presOf" srcId="{2117C0A5-DD2A-4443-A6D2-4138731600FE}" destId="{42E876E3-3550-CA4C-81D1-97C2E79F4DDF}" srcOrd="0" destOrd="0" presId="urn:microsoft.com/office/officeart/2005/8/layout/orgChart1"/>
    <dgm:cxn modelId="{CDC1F9BA-CB99-7D4A-A5CB-1F3D8B4D3692}" type="presOf" srcId="{67059A5F-DCB0-B646-B8B7-C52A66DB6CB2}" destId="{9673E661-391C-DF4A-877A-58CB62B0CEA2}" srcOrd="0"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78C26079-332D-F14B-BB85-040D7761918C}" type="presOf" srcId="{C1376D17-0D83-064C-AF86-780A0FB86E5F}" destId="{DAFE4518-00C1-CB45-861D-A9DAF0DC4040}" srcOrd="0" destOrd="0" presId="urn:microsoft.com/office/officeart/2005/8/layout/orgChart1"/>
    <dgm:cxn modelId="{2B1C3725-DC89-8D44-A1B4-5D714C4F08DF}" type="presOf" srcId="{184758F2-A7C7-1446-8639-E780190B9BD4}" destId="{BBD0E986-3CE7-DC44-B090-99054E20B217}" srcOrd="1" destOrd="0" presId="urn:microsoft.com/office/officeart/2005/8/layout/orgChart1"/>
    <dgm:cxn modelId="{E14AF07E-3374-7A40-94CD-774B7A0D4C50}" type="presOf" srcId="{8133EECB-0F49-1E49-8C5F-205F2215642D}" destId="{A3542AA2-03FF-E64C-89A7-2D4F967970F0}" srcOrd="0" destOrd="0" presId="urn:microsoft.com/office/officeart/2005/8/layout/orgChart1"/>
    <dgm:cxn modelId="{D47DF5CB-F8BF-274B-BDBA-D709894F23AC}" srcId="{2D4AEA15-659F-6342-803E-1E6C6DA80459}" destId="{F865CD39-FFB1-8C4D-83D9-84020F15A40F}" srcOrd="6" destOrd="0" parTransId="{43A07DE5-F46A-1E4E-9087-C2F8A3BA38CD}" sibTransId="{C8F1A132-9012-9E4F-8A3F-45BC5F202B08}"/>
    <dgm:cxn modelId="{297C106D-10AD-2245-BF2C-C05772A4E8C3}" type="presOf" srcId="{598BDCB5-3F2B-EE4E-8EA6-B2208FCD4509}" destId="{956B232D-8803-2940-A931-FD4542DA8733}" srcOrd="0" destOrd="0" presId="urn:microsoft.com/office/officeart/2005/8/layout/orgChart1"/>
    <dgm:cxn modelId="{4064F0EC-9DF6-E14B-A9CF-FC5BD829E337}" type="presOf" srcId="{F865CD39-FFB1-8C4D-83D9-84020F15A40F}" destId="{4F1DF3D2-16CF-D041-9FC8-B41AA98E3515}" srcOrd="1"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1B4F1CA9-237C-DB43-ACF5-A5856D40B3A4}" srcId="{2D4AEA15-659F-6342-803E-1E6C6DA80459}" destId="{C1376D17-0D83-064C-AF86-780A0FB86E5F}" srcOrd="1" destOrd="0" parTransId="{6C28D17F-4856-E84F-8626-C382BDB11D1B}" sibTransId="{C0FD77BF-1EF3-A44A-BB80-F35B9D2412ED}"/>
    <dgm:cxn modelId="{96473C9A-5EE0-1C44-A064-314EFC996375}" srcId="{A69253A7-D010-A440-BEC7-F0A5CE96BDCF}" destId="{2D4AEA15-659F-6342-803E-1E6C6DA80459}" srcOrd="0" destOrd="0" parTransId="{B1763803-88B9-7740-B0C5-4E4A84A59BC7}" sibTransId="{45130CED-C77E-E841-8A8B-D59F6D54CE31}"/>
    <dgm:cxn modelId="{4C9BD899-A54C-CA49-8FF6-98C255AB18AF}" type="presOf" srcId="{F865CD39-FFB1-8C4D-83D9-84020F15A40F}" destId="{6D02237F-C5B0-FC4D-AC5A-4DD0609D2D68}" srcOrd="0" destOrd="0" presId="urn:microsoft.com/office/officeart/2005/8/layout/orgChart1"/>
    <dgm:cxn modelId="{6E9631BB-1914-F042-950D-EDB6930AEAAC}" type="presOf" srcId="{72709798-3F30-C442-A428-A0AA4F849D42}" destId="{6692B6BF-1F12-F94D-9D45-5888F78983B6}" srcOrd="0" destOrd="0" presId="urn:microsoft.com/office/officeart/2005/8/layout/orgChart1"/>
    <dgm:cxn modelId="{6BB4D88A-CE6A-3345-B72D-2C3E2DDB10E7}" type="presOf" srcId="{4225D97A-FF93-AE4F-A82B-7028DF20A3FD}" destId="{7AF59A14-CC76-5B4D-85E7-A9825E4B7DA4}" srcOrd="1" destOrd="0" presId="urn:microsoft.com/office/officeart/2005/8/layout/orgChart1"/>
    <dgm:cxn modelId="{C4FEDE5B-7D6D-424D-A748-16D37449D76D}" type="presOf" srcId="{2D4AEA15-659F-6342-803E-1E6C6DA80459}" destId="{B565F1D6-44CE-D74A-8905-65455B24F1B2}" srcOrd="1" destOrd="0" presId="urn:microsoft.com/office/officeart/2005/8/layout/orgChart1"/>
    <dgm:cxn modelId="{22B5A12D-CE98-C949-8D43-78039D9C443F}" type="presOf" srcId="{6C28D17F-4856-E84F-8626-C382BDB11D1B}" destId="{22FAF0FA-8931-4448-A76F-6E7A6C7CEC2F}" srcOrd="0" destOrd="0" presId="urn:microsoft.com/office/officeart/2005/8/layout/orgChart1"/>
    <dgm:cxn modelId="{99959BFF-FA3C-4446-B0B4-7AA7AEFC9C43}" type="presOf" srcId="{7F3B7F39-CDDD-ED42-92BB-E28B1B59E6E7}" destId="{94CA3869-4B87-5443-8F5B-CDBC7F42272C}" srcOrd="0" destOrd="0" presId="urn:microsoft.com/office/officeart/2005/8/layout/orgChart1"/>
    <dgm:cxn modelId="{F2D98C85-C065-CC4E-9511-DCD3637ADF75}" type="presOf" srcId="{43A07DE5-F46A-1E4E-9087-C2F8A3BA38CD}" destId="{765783A9-B5F3-5341-80E4-75022E90E4C4}" srcOrd="0" destOrd="0" presId="urn:microsoft.com/office/officeart/2005/8/layout/orgChart1"/>
    <dgm:cxn modelId="{605EF72A-0A74-B74E-9011-1A09DA82D974}" type="presOf" srcId="{A69253A7-D010-A440-BEC7-F0A5CE96BDCF}" destId="{5E452F9C-43A1-6D45-8AD7-FBFAA1002882}" srcOrd="0" destOrd="0" presId="urn:microsoft.com/office/officeart/2005/8/layout/orgChart1"/>
    <dgm:cxn modelId="{E9ABF268-4ABF-C64D-8E02-0E2992075537}" srcId="{2D4AEA15-659F-6342-803E-1E6C6DA80459}" destId="{598BDCB5-3F2B-EE4E-8EA6-B2208FCD4509}" srcOrd="7" destOrd="0" parTransId="{7F3B7F39-CDDD-ED42-92BB-E28B1B59E6E7}" sibTransId="{4E7042AA-7CA7-2940-8CBA-B5CCB9B3CA93}"/>
    <dgm:cxn modelId="{5225FF2C-C5B7-AD45-9E3C-5D5CAE8A4B6B}" srcId="{2D4AEA15-659F-6342-803E-1E6C6DA80459}" destId="{184758F2-A7C7-1446-8639-E780190B9BD4}" srcOrd="2" destOrd="0" parTransId="{F6C2A591-4796-E14B-B7A4-8D2ADB3A7E5F}" sibTransId="{51572C2B-C201-F44A-A049-DBDA6FF552CA}"/>
    <dgm:cxn modelId="{6E61F5E3-EF2D-294A-A929-00A2FE212708}" type="presOf" srcId="{F6C2A591-4796-E14B-B7A4-8D2ADB3A7E5F}" destId="{66BA0757-6682-1B44-8EAF-5935216A6FEB}" srcOrd="0" destOrd="0" presId="urn:microsoft.com/office/officeart/2005/8/layout/orgChart1"/>
    <dgm:cxn modelId="{07B2466F-44CA-744F-B9E1-0747918F7391}" type="presOf" srcId="{C1376D17-0D83-064C-AF86-780A0FB86E5F}" destId="{5C6474F2-7DBD-574B-B809-C32898374E04}" srcOrd="1" destOrd="0" presId="urn:microsoft.com/office/officeart/2005/8/layout/orgChart1"/>
    <dgm:cxn modelId="{00700537-47D7-8943-A13C-ED5EB4BD5FBB}" srcId="{2D4AEA15-659F-6342-803E-1E6C6DA80459}" destId="{4225D97A-FF93-AE4F-A82B-7028DF20A3FD}" srcOrd="3" destOrd="0" parTransId="{C1D3E384-8CB6-B24F-9F1D-B0738092AF34}" sibTransId="{825F92C6-03E6-2C4A-89AA-887312BFFE64}"/>
    <dgm:cxn modelId="{5CD8334B-7C43-FA4D-A964-2F5C7A2EF024}" type="presOf" srcId="{9A4951EB-97BE-934C-A990-938EDDD545CE}" destId="{B469A4D0-50F5-9048-B5BC-3CC2A3A6F8F2}" srcOrd="0" destOrd="0" presId="urn:microsoft.com/office/officeart/2005/8/layout/orgChart1"/>
    <dgm:cxn modelId="{24DB4A89-8977-B84D-A78B-9D5C9BAA80D0}" type="presOf" srcId="{3CCA0BDD-5111-A240-AA2E-9E089092CC0D}" destId="{D1FDF56F-1DC0-C34C-9009-A5E1A3B5C7F9}" srcOrd="0" destOrd="0" presId="urn:microsoft.com/office/officeart/2005/8/layout/orgChart1"/>
    <dgm:cxn modelId="{8E2D1157-E656-174C-9E6A-DF669D17B16D}" type="presOf" srcId="{72709798-3F30-C442-A428-A0AA4F849D42}" destId="{5AF4B519-5264-3648-8161-102B8E73BF15}" srcOrd="1" destOrd="0" presId="urn:microsoft.com/office/officeart/2005/8/layout/orgChart1"/>
    <dgm:cxn modelId="{415EE290-5F9C-A147-A2D4-E8982FA7B4B9}" type="presOf" srcId="{C1D3E384-8CB6-B24F-9F1D-B0738092AF34}" destId="{65C906F4-7160-2348-AE33-F86203E28F73}" srcOrd="0" destOrd="0" presId="urn:microsoft.com/office/officeart/2005/8/layout/orgChart1"/>
    <dgm:cxn modelId="{8AB83883-D4E7-4241-B315-9E87260151D4}" type="presOf" srcId="{67059A5F-DCB0-B646-B8B7-C52A66DB6CB2}" destId="{14621B8B-3118-214C-9CE7-397FCD3FA94C}" srcOrd="1" destOrd="0" presId="urn:microsoft.com/office/officeart/2005/8/layout/orgChart1"/>
    <dgm:cxn modelId="{4C16EF43-E45B-E443-9521-C52BF924E6D5}" type="presParOf" srcId="{5E452F9C-43A1-6D45-8AD7-FBFAA1002882}" destId="{6B06379B-FF4C-F04F-AF04-3B65C6343DDA}" srcOrd="0" destOrd="0" presId="urn:microsoft.com/office/officeart/2005/8/layout/orgChart1"/>
    <dgm:cxn modelId="{46A61FE7-808C-FA4D-B454-A66765655FE5}" type="presParOf" srcId="{6B06379B-FF4C-F04F-AF04-3B65C6343DDA}" destId="{D1C9C2B2-6FF1-6244-A2F6-D3EDF69F5030}" srcOrd="0" destOrd="0" presId="urn:microsoft.com/office/officeart/2005/8/layout/orgChart1"/>
    <dgm:cxn modelId="{84110569-C3BA-FC4A-AB0E-A90E5863DCDF}" type="presParOf" srcId="{D1C9C2B2-6FF1-6244-A2F6-D3EDF69F5030}" destId="{D7BD3A47-75A3-934C-A2B6-737DC9B00B8C}" srcOrd="0" destOrd="0" presId="urn:microsoft.com/office/officeart/2005/8/layout/orgChart1"/>
    <dgm:cxn modelId="{F2875B4F-1B34-074C-BA6F-3ECFD1F91931}" type="presParOf" srcId="{D1C9C2B2-6FF1-6244-A2F6-D3EDF69F5030}" destId="{B565F1D6-44CE-D74A-8905-65455B24F1B2}" srcOrd="1" destOrd="0" presId="urn:microsoft.com/office/officeart/2005/8/layout/orgChart1"/>
    <dgm:cxn modelId="{1D88FBE4-C47B-6B4C-BC4E-F97E8B39A4A2}" type="presParOf" srcId="{6B06379B-FF4C-F04F-AF04-3B65C6343DDA}" destId="{D28FD5CE-5ECE-6949-8ECC-0CB928135FE1}" srcOrd="1" destOrd="0" presId="urn:microsoft.com/office/officeart/2005/8/layout/orgChart1"/>
    <dgm:cxn modelId="{7614E422-B9F9-4F49-97B4-FA83612D4882}" type="presParOf" srcId="{D28FD5CE-5ECE-6949-8ECC-0CB928135FE1}" destId="{22FAF0FA-8931-4448-A76F-6E7A6C7CEC2F}" srcOrd="0" destOrd="0" presId="urn:microsoft.com/office/officeart/2005/8/layout/orgChart1"/>
    <dgm:cxn modelId="{5B55BED6-DFB0-4D4E-858C-B2B599AA1430}" type="presParOf" srcId="{D28FD5CE-5ECE-6949-8ECC-0CB928135FE1}" destId="{A3DDE73F-34B8-004A-8EA1-6CE0818A2F39}" srcOrd="1" destOrd="0" presId="urn:microsoft.com/office/officeart/2005/8/layout/orgChart1"/>
    <dgm:cxn modelId="{641E7952-3979-BE4D-889D-6342CED5412E}" type="presParOf" srcId="{A3DDE73F-34B8-004A-8EA1-6CE0818A2F39}" destId="{2CEA7117-F723-4241-A32A-B09CB4CB16D7}" srcOrd="0" destOrd="0" presId="urn:microsoft.com/office/officeart/2005/8/layout/orgChart1"/>
    <dgm:cxn modelId="{13F9F85B-FE87-CE41-8DA1-E4624A32385E}" type="presParOf" srcId="{2CEA7117-F723-4241-A32A-B09CB4CB16D7}" destId="{DAFE4518-00C1-CB45-861D-A9DAF0DC4040}" srcOrd="0" destOrd="0" presId="urn:microsoft.com/office/officeart/2005/8/layout/orgChart1"/>
    <dgm:cxn modelId="{59DC8C1F-7CF9-524B-AD25-CF399E2C69DF}" type="presParOf" srcId="{2CEA7117-F723-4241-A32A-B09CB4CB16D7}" destId="{5C6474F2-7DBD-574B-B809-C32898374E04}" srcOrd="1" destOrd="0" presId="urn:microsoft.com/office/officeart/2005/8/layout/orgChart1"/>
    <dgm:cxn modelId="{182E2A1E-C5A2-3745-B9AB-C13F141EC553}" type="presParOf" srcId="{A3DDE73F-34B8-004A-8EA1-6CE0818A2F39}" destId="{BF01B78E-9CE4-B540-BB0E-BC6C91ED4558}" srcOrd="1" destOrd="0" presId="urn:microsoft.com/office/officeart/2005/8/layout/orgChart1"/>
    <dgm:cxn modelId="{8D06AD7C-8A02-2F44-BC2F-C6B154BDF340}" type="presParOf" srcId="{A3DDE73F-34B8-004A-8EA1-6CE0818A2F39}" destId="{E8DB8508-ABD5-1642-9DAA-3916455EC631}" srcOrd="2" destOrd="0" presId="urn:microsoft.com/office/officeart/2005/8/layout/orgChart1"/>
    <dgm:cxn modelId="{1AC26978-0751-F44C-89A4-279470833A63}" type="presParOf" srcId="{D28FD5CE-5ECE-6949-8ECC-0CB928135FE1}" destId="{66BA0757-6682-1B44-8EAF-5935216A6FEB}" srcOrd="2" destOrd="0" presId="urn:microsoft.com/office/officeart/2005/8/layout/orgChart1"/>
    <dgm:cxn modelId="{ED8FB3E2-8980-2346-8E87-C807DA586AE5}" type="presParOf" srcId="{D28FD5CE-5ECE-6949-8ECC-0CB928135FE1}" destId="{FB821D10-7D1E-6447-89D0-25BE642699FD}" srcOrd="3" destOrd="0" presId="urn:microsoft.com/office/officeart/2005/8/layout/orgChart1"/>
    <dgm:cxn modelId="{7569CC81-3FD8-DD4E-A471-521CCC9F9860}" type="presParOf" srcId="{FB821D10-7D1E-6447-89D0-25BE642699FD}" destId="{C14107AE-C07B-0243-84BA-3652E1FE12F0}" srcOrd="0" destOrd="0" presId="urn:microsoft.com/office/officeart/2005/8/layout/orgChart1"/>
    <dgm:cxn modelId="{3A3D2DC0-6E0D-4848-8559-8F80B24A8850}" type="presParOf" srcId="{C14107AE-C07B-0243-84BA-3652E1FE12F0}" destId="{BC96E5F7-4605-934A-9EC1-B6BFB293D36E}" srcOrd="0" destOrd="0" presId="urn:microsoft.com/office/officeart/2005/8/layout/orgChart1"/>
    <dgm:cxn modelId="{1B88A608-5B40-0E4A-B4AA-FF79E0FE5DD5}" type="presParOf" srcId="{C14107AE-C07B-0243-84BA-3652E1FE12F0}" destId="{BBD0E986-3CE7-DC44-B090-99054E20B217}" srcOrd="1" destOrd="0" presId="urn:microsoft.com/office/officeart/2005/8/layout/orgChart1"/>
    <dgm:cxn modelId="{3A6866BB-9CAD-7E4E-9163-34E644CF5B7F}" type="presParOf" srcId="{FB821D10-7D1E-6447-89D0-25BE642699FD}" destId="{757A1A28-193D-BB45-A2AB-AA5B8C38A56A}" srcOrd="1" destOrd="0" presId="urn:microsoft.com/office/officeart/2005/8/layout/orgChart1"/>
    <dgm:cxn modelId="{4C871B37-EC71-414A-A008-225187563C75}" type="presParOf" srcId="{FB821D10-7D1E-6447-89D0-25BE642699FD}" destId="{F50B2DB2-FCFA-7540-A829-F9F4FD0533FD}" srcOrd="2" destOrd="0" presId="urn:microsoft.com/office/officeart/2005/8/layout/orgChart1"/>
    <dgm:cxn modelId="{2BB1EB7D-55F0-C344-856E-719AB75937FD}" type="presParOf" srcId="{D28FD5CE-5ECE-6949-8ECC-0CB928135FE1}" destId="{65C906F4-7160-2348-AE33-F86203E28F73}" srcOrd="4" destOrd="0" presId="urn:microsoft.com/office/officeart/2005/8/layout/orgChart1"/>
    <dgm:cxn modelId="{5DDDED2B-0F65-8240-A0A8-2BDC07C2DDE8}" type="presParOf" srcId="{D28FD5CE-5ECE-6949-8ECC-0CB928135FE1}" destId="{51EEE03D-E32B-1E43-93BE-D47474C9F3BF}" srcOrd="5" destOrd="0" presId="urn:microsoft.com/office/officeart/2005/8/layout/orgChart1"/>
    <dgm:cxn modelId="{620D2005-56A7-FD4F-91BB-143FB678C1A5}" type="presParOf" srcId="{51EEE03D-E32B-1E43-93BE-D47474C9F3BF}" destId="{251ED9F7-7948-E04C-987A-91E7EAFD9AB3}" srcOrd="0" destOrd="0" presId="urn:microsoft.com/office/officeart/2005/8/layout/orgChart1"/>
    <dgm:cxn modelId="{0157194A-1309-034E-925E-F5B380EA7E72}" type="presParOf" srcId="{251ED9F7-7948-E04C-987A-91E7EAFD9AB3}" destId="{43A0E61B-2E63-EA4C-9E54-EDED99DFBFDE}" srcOrd="0" destOrd="0" presId="urn:microsoft.com/office/officeart/2005/8/layout/orgChart1"/>
    <dgm:cxn modelId="{284C3563-4191-9C46-B0AB-63F0E407E654}" type="presParOf" srcId="{251ED9F7-7948-E04C-987A-91E7EAFD9AB3}" destId="{7AF59A14-CC76-5B4D-85E7-A9825E4B7DA4}" srcOrd="1" destOrd="0" presId="urn:microsoft.com/office/officeart/2005/8/layout/orgChart1"/>
    <dgm:cxn modelId="{BC6EA3C9-83ED-DD42-86F9-995A10602157}" type="presParOf" srcId="{51EEE03D-E32B-1E43-93BE-D47474C9F3BF}" destId="{2A150A5F-5E94-0247-B7DC-70820BEDC307}" srcOrd="1" destOrd="0" presId="urn:microsoft.com/office/officeart/2005/8/layout/orgChart1"/>
    <dgm:cxn modelId="{C8D3C161-399C-784C-871E-43C6C295B907}" type="presParOf" srcId="{51EEE03D-E32B-1E43-93BE-D47474C9F3BF}" destId="{4C4D3571-D990-0648-A215-7FE1A143982F}" srcOrd="2" destOrd="0" presId="urn:microsoft.com/office/officeart/2005/8/layout/orgChart1"/>
    <dgm:cxn modelId="{A8B00C89-D41A-D04C-9EA8-F13FA1893C13}" type="presParOf" srcId="{D28FD5CE-5ECE-6949-8ECC-0CB928135FE1}" destId="{B469A4D0-50F5-9048-B5BC-3CC2A3A6F8F2}" srcOrd="6" destOrd="0" presId="urn:microsoft.com/office/officeart/2005/8/layout/orgChart1"/>
    <dgm:cxn modelId="{FD78512C-5824-8542-B8EA-4EBB9B8D012E}" type="presParOf" srcId="{D28FD5CE-5ECE-6949-8ECC-0CB928135FE1}" destId="{8A38DC4A-3EDA-A747-AFC7-59776683F201}" srcOrd="7" destOrd="0" presId="urn:microsoft.com/office/officeart/2005/8/layout/orgChart1"/>
    <dgm:cxn modelId="{C868BFAD-842B-2F4A-94A7-8F89DAEB0F3F}" type="presParOf" srcId="{8A38DC4A-3EDA-A747-AFC7-59776683F201}" destId="{E03B1AEF-F596-174F-B25F-803484600576}" srcOrd="0" destOrd="0" presId="urn:microsoft.com/office/officeart/2005/8/layout/orgChart1"/>
    <dgm:cxn modelId="{A540ADFA-3F1B-2649-BDC5-08C4D3767948}" type="presParOf" srcId="{E03B1AEF-F596-174F-B25F-803484600576}" destId="{9673E661-391C-DF4A-877A-58CB62B0CEA2}" srcOrd="0" destOrd="0" presId="urn:microsoft.com/office/officeart/2005/8/layout/orgChart1"/>
    <dgm:cxn modelId="{54E1C361-8CDF-1643-A374-BB7B7A320E12}" type="presParOf" srcId="{E03B1AEF-F596-174F-B25F-803484600576}" destId="{14621B8B-3118-214C-9CE7-397FCD3FA94C}" srcOrd="1" destOrd="0" presId="urn:microsoft.com/office/officeart/2005/8/layout/orgChart1"/>
    <dgm:cxn modelId="{A2134865-5988-034A-9BD0-11612BB49A56}" type="presParOf" srcId="{8A38DC4A-3EDA-A747-AFC7-59776683F201}" destId="{BC709080-9787-FF47-9D51-C7D57BD716F7}" srcOrd="1" destOrd="0" presId="urn:microsoft.com/office/officeart/2005/8/layout/orgChart1"/>
    <dgm:cxn modelId="{1B4C013D-5774-254B-9A28-093B068707D5}" type="presParOf" srcId="{8A38DC4A-3EDA-A747-AFC7-59776683F201}" destId="{687F3D49-68A7-5949-A0ED-AF71C783A26F}" srcOrd="2" destOrd="0" presId="urn:microsoft.com/office/officeart/2005/8/layout/orgChart1"/>
    <dgm:cxn modelId="{8478309F-F75D-304A-B956-6037F20E92B2}" type="presParOf" srcId="{D28FD5CE-5ECE-6949-8ECC-0CB928135FE1}" destId="{42E876E3-3550-CA4C-81D1-97C2E79F4DDF}" srcOrd="8" destOrd="0" presId="urn:microsoft.com/office/officeart/2005/8/layout/orgChart1"/>
    <dgm:cxn modelId="{00EAD7DD-5988-674F-97EF-1B776AA94F3B}" type="presParOf" srcId="{D28FD5CE-5ECE-6949-8ECC-0CB928135FE1}" destId="{9A4F59D3-23CA-A148-BABB-67826A95FF15}" srcOrd="9" destOrd="0" presId="urn:microsoft.com/office/officeart/2005/8/layout/orgChart1"/>
    <dgm:cxn modelId="{AB78BE91-C0D3-6040-B49D-D1C2D04C9916}" type="presParOf" srcId="{9A4F59D3-23CA-A148-BABB-67826A95FF15}" destId="{24E1BAF9-5512-694D-A8BA-11ECFCB71EFE}" srcOrd="0" destOrd="0" presId="urn:microsoft.com/office/officeart/2005/8/layout/orgChart1"/>
    <dgm:cxn modelId="{FB3A6A4A-FD4D-6141-813B-3496CF490C61}" type="presParOf" srcId="{24E1BAF9-5512-694D-A8BA-11ECFCB71EFE}" destId="{6692B6BF-1F12-F94D-9D45-5888F78983B6}" srcOrd="0" destOrd="0" presId="urn:microsoft.com/office/officeart/2005/8/layout/orgChart1"/>
    <dgm:cxn modelId="{F35EF16C-45BB-1B41-9ED7-EB92B5C63CF1}" type="presParOf" srcId="{24E1BAF9-5512-694D-A8BA-11ECFCB71EFE}" destId="{5AF4B519-5264-3648-8161-102B8E73BF15}" srcOrd="1" destOrd="0" presId="urn:microsoft.com/office/officeart/2005/8/layout/orgChart1"/>
    <dgm:cxn modelId="{5CA2F9E6-5E5D-2D45-8ED7-26AE701E9D9A}" type="presParOf" srcId="{9A4F59D3-23CA-A148-BABB-67826A95FF15}" destId="{256D11CF-4153-BC4A-A2D0-7E70A770161E}" srcOrd="1" destOrd="0" presId="urn:microsoft.com/office/officeart/2005/8/layout/orgChart1"/>
    <dgm:cxn modelId="{5E3C15F1-FBCD-854E-93A4-0492B73EB69F}" type="presParOf" srcId="{9A4F59D3-23CA-A148-BABB-67826A95FF15}" destId="{4851C257-D4DC-3449-BD48-F1EE5EEC9533}" srcOrd="2" destOrd="0" presId="urn:microsoft.com/office/officeart/2005/8/layout/orgChart1"/>
    <dgm:cxn modelId="{D5E6C1FE-BE3C-FD48-98F9-C538000FD1E7}" type="presParOf" srcId="{D28FD5CE-5ECE-6949-8ECC-0CB928135FE1}" destId="{765783A9-B5F3-5341-80E4-75022E90E4C4}" srcOrd="10" destOrd="0" presId="urn:microsoft.com/office/officeart/2005/8/layout/orgChart1"/>
    <dgm:cxn modelId="{D4374662-7F17-2445-818C-AD4793CEDDDF}" type="presParOf" srcId="{D28FD5CE-5ECE-6949-8ECC-0CB928135FE1}" destId="{5B02F9B9-2824-1749-95A6-CFF72F97F622}" srcOrd="11" destOrd="0" presId="urn:microsoft.com/office/officeart/2005/8/layout/orgChart1"/>
    <dgm:cxn modelId="{D659C185-F572-2D47-8A37-B6998E82FF7F}" type="presParOf" srcId="{5B02F9B9-2824-1749-95A6-CFF72F97F622}" destId="{7DE20344-4ABD-224A-9887-395C27B024DC}" srcOrd="0" destOrd="0" presId="urn:microsoft.com/office/officeart/2005/8/layout/orgChart1"/>
    <dgm:cxn modelId="{F9180954-6858-E947-B66D-72FC20210782}" type="presParOf" srcId="{7DE20344-4ABD-224A-9887-395C27B024DC}" destId="{6D02237F-C5B0-FC4D-AC5A-4DD0609D2D68}" srcOrd="0" destOrd="0" presId="urn:microsoft.com/office/officeart/2005/8/layout/orgChart1"/>
    <dgm:cxn modelId="{8C6CC166-D520-1340-A02C-5C1286F70ED9}" type="presParOf" srcId="{7DE20344-4ABD-224A-9887-395C27B024DC}" destId="{4F1DF3D2-16CF-D041-9FC8-B41AA98E3515}" srcOrd="1" destOrd="0" presId="urn:microsoft.com/office/officeart/2005/8/layout/orgChart1"/>
    <dgm:cxn modelId="{C8FB45CC-3EC6-CE48-8B34-C6262C73542F}" type="presParOf" srcId="{5B02F9B9-2824-1749-95A6-CFF72F97F622}" destId="{0BCF1F6F-0A65-3A47-A5FD-0CF2CFB66BFD}" srcOrd="1" destOrd="0" presId="urn:microsoft.com/office/officeart/2005/8/layout/orgChart1"/>
    <dgm:cxn modelId="{B1CE76F0-CE1C-7445-B892-16CB2B1F9943}" type="presParOf" srcId="{5B02F9B9-2824-1749-95A6-CFF72F97F622}" destId="{387A5605-9F16-1447-9892-6F9209F83EE9}" srcOrd="2" destOrd="0" presId="urn:microsoft.com/office/officeart/2005/8/layout/orgChart1"/>
    <dgm:cxn modelId="{C7D74EEF-66B3-184A-BC11-4204C033C426}" type="presParOf" srcId="{D28FD5CE-5ECE-6949-8ECC-0CB928135FE1}" destId="{94CA3869-4B87-5443-8F5B-CDBC7F42272C}" srcOrd="12" destOrd="0" presId="urn:microsoft.com/office/officeart/2005/8/layout/orgChart1"/>
    <dgm:cxn modelId="{6F14E402-941F-474F-B7F6-DD39E110A170}" type="presParOf" srcId="{D28FD5CE-5ECE-6949-8ECC-0CB928135FE1}" destId="{64BD2B2D-2526-3D45-B4B7-DBC1855E4A55}" srcOrd="13" destOrd="0" presId="urn:microsoft.com/office/officeart/2005/8/layout/orgChart1"/>
    <dgm:cxn modelId="{D1A08031-6C69-724B-9840-162AA320A73B}" type="presParOf" srcId="{64BD2B2D-2526-3D45-B4B7-DBC1855E4A55}" destId="{EB820538-9BC2-E648-82D2-3D43C448E210}" srcOrd="0" destOrd="0" presId="urn:microsoft.com/office/officeart/2005/8/layout/orgChart1"/>
    <dgm:cxn modelId="{BAF8D09A-E4EB-3D43-A220-B9A37DC4F994}" type="presParOf" srcId="{EB820538-9BC2-E648-82D2-3D43C448E210}" destId="{956B232D-8803-2940-A931-FD4542DA8733}" srcOrd="0" destOrd="0" presId="urn:microsoft.com/office/officeart/2005/8/layout/orgChart1"/>
    <dgm:cxn modelId="{9BA3A412-3496-1E48-BB5B-A8B734990794}" type="presParOf" srcId="{EB820538-9BC2-E648-82D2-3D43C448E210}" destId="{BB899793-05C2-AB40-B1DE-7ED51D699C59}" srcOrd="1" destOrd="0" presId="urn:microsoft.com/office/officeart/2005/8/layout/orgChart1"/>
    <dgm:cxn modelId="{A2C10AA2-064F-E04E-9A1A-2CBB073078DA}" type="presParOf" srcId="{64BD2B2D-2526-3D45-B4B7-DBC1855E4A55}" destId="{D71EEB2E-D729-FA40-B2CA-F54DAFE88FB9}" srcOrd="1" destOrd="0" presId="urn:microsoft.com/office/officeart/2005/8/layout/orgChart1"/>
    <dgm:cxn modelId="{C2C1C0FB-2D4F-D14A-8617-FEFA9D30CA1B}" type="presParOf" srcId="{64BD2B2D-2526-3D45-B4B7-DBC1855E4A55}" destId="{CE75AA0D-31EA-B94D-8A38-B67CB88680F5}" srcOrd="2" destOrd="0" presId="urn:microsoft.com/office/officeart/2005/8/layout/orgChart1"/>
    <dgm:cxn modelId="{BAD6060D-1EB0-C648-BFD6-C79B863E4D09}" type="presParOf" srcId="{6B06379B-FF4C-F04F-AF04-3B65C6343DDA}" destId="{FEEFA26F-A092-664E-B843-419FF77FB519}" srcOrd="2" destOrd="0" presId="urn:microsoft.com/office/officeart/2005/8/layout/orgChart1"/>
    <dgm:cxn modelId="{85908AAE-D07B-8C42-8A3E-9F4EF48DB88F}" type="presParOf" srcId="{FEEFA26F-A092-664E-B843-419FF77FB519}" destId="{D1FDF56F-1DC0-C34C-9009-A5E1A3B5C7F9}" srcOrd="0" destOrd="0" presId="urn:microsoft.com/office/officeart/2005/8/layout/orgChart1"/>
    <dgm:cxn modelId="{CBA8A3A5-6975-DB45-8C51-B348658CDF15}" type="presParOf" srcId="{FEEFA26F-A092-664E-B843-419FF77FB519}" destId="{766A7A75-3AE8-9447-9C54-1D710053AA3A}" srcOrd="1" destOrd="0" presId="urn:microsoft.com/office/officeart/2005/8/layout/orgChart1"/>
    <dgm:cxn modelId="{0295619A-CAD5-5341-9BD7-041D3D9B8E7F}" type="presParOf" srcId="{766A7A75-3AE8-9447-9C54-1D710053AA3A}" destId="{DB6FA3CE-F239-204D-BF4F-27A2E194A493}" srcOrd="0" destOrd="0" presId="urn:microsoft.com/office/officeart/2005/8/layout/orgChart1"/>
    <dgm:cxn modelId="{F7AF4144-0DFB-7D44-9AE8-527F89543A87}" type="presParOf" srcId="{DB6FA3CE-F239-204D-BF4F-27A2E194A493}" destId="{A3542AA2-03FF-E64C-89A7-2D4F967970F0}" srcOrd="0" destOrd="0" presId="urn:microsoft.com/office/officeart/2005/8/layout/orgChart1"/>
    <dgm:cxn modelId="{AE8E2D67-0E46-4544-88D7-9BE116103063}" type="presParOf" srcId="{DB6FA3CE-F239-204D-BF4F-27A2E194A493}" destId="{451E6962-C477-9A49-983F-ABEB0A9FECA3}" srcOrd="1" destOrd="0" presId="urn:microsoft.com/office/officeart/2005/8/layout/orgChart1"/>
    <dgm:cxn modelId="{9DF98470-A0A1-294B-8F84-4EB69451651D}" type="presParOf" srcId="{766A7A75-3AE8-9447-9C54-1D710053AA3A}" destId="{2090B736-839C-C24A-9D57-5E34790FB272}" srcOrd="1" destOrd="0" presId="urn:microsoft.com/office/officeart/2005/8/layout/orgChart1"/>
    <dgm:cxn modelId="{DC0B73BA-D628-4A40-9AB4-E47396117CDF}"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600" b="1" dirty="0" smtClean="0">
              <a:solidFill>
                <a:srgbClr val="1F497D"/>
              </a:solidFill>
            </a:rPr>
            <a:t>No blocking. </a:t>
          </a:r>
          <a:r>
            <a:rPr lang="en-US" sz="16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dirty="0">
            <a:solidFill>
              <a:srgbClr val="1F497D"/>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rgbClr val="1F497D"/>
              </a:solidFill>
            </a:rPr>
            <a:t>No unreasonable discrimination. </a:t>
          </a:r>
          <a:r>
            <a:rPr lang="en-US" dirty="0" smtClean="0">
              <a:solidFill>
                <a:srgbClr val="1F497D"/>
              </a:solidFill>
            </a:rPr>
            <a:t>Fixed broadband providers may not unreasonably discriminate in transmitting lawful network traffic.</a:t>
          </a:r>
          <a:endParaRPr lang="en-US" dirty="0">
            <a:solidFill>
              <a:srgbClr val="1F497D"/>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51311875-0EAE-3040-88A1-F738D464F8CB}" type="presOf" srcId="{6B09C41A-2693-274B-983E-932E91D4A684}" destId="{81AAB57A-FAB6-2D48-A21E-39134B781B06}" srcOrd="0" destOrd="0" presId="urn:microsoft.com/office/officeart/2008/layout/VerticalCurvedList"/>
    <dgm:cxn modelId="{E2DB12C6-5D1F-9E47-ADBC-3CC3F771F460}" type="presOf" srcId="{6B70AB8E-EEA1-724F-9CA2-76A6D9C320E0}" destId="{ACDE6C26-D5BE-1C49-872B-EBE5B9180FC7}" srcOrd="0" destOrd="0" presId="urn:microsoft.com/office/officeart/2008/layout/VerticalCurvedList"/>
    <dgm:cxn modelId="{52216C12-60E8-FF43-A43B-ED8E1D7B2508}" type="presOf" srcId="{39BEFF8F-4F97-594B-A34F-E5B155611408}" destId="{8BBD1319-A4E3-874D-ABE6-AADA52D28887}" srcOrd="0" destOrd="0" presId="urn:microsoft.com/office/officeart/2008/layout/VerticalCurvedList"/>
    <dgm:cxn modelId="{FD3DA0BE-4CCD-7744-9495-67A37254ACF9}" type="presOf" srcId="{B262263F-3FDD-C346-A80B-70C0EDC37789}" destId="{DA1B5214-B0A9-F346-BC9F-DD5397FF9CA1}"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20795510-228D-E24E-8E55-25451966E80C}" srcId="{6B70AB8E-EEA1-724F-9CA2-76A6D9C320E0}" destId="{6B09C41A-2693-274B-983E-932E91D4A684}" srcOrd="1" destOrd="0" parTransId="{FD33B7CA-D93C-7F44-AF9A-207E2B375DC9}" sibTransId="{1E39F16F-4985-2547-97F5-028A7496CEAF}"/>
    <dgm:cxn modelId="{7C28532C-AF31-ED44-BB34-F86BF3C459CB}" srcId="{6B70AB8E-EEA1-724F-9CA2-76A6D9C320E0}" destId="{B262263F-3FDD-C346-A80B-70C0EDC37789}" srcOrd="2" destOrd="0" parTransId="{842276F9-17B5-C447-98E6-F27B56241ECD}" sibTransId="{26702EE8-3538-C145-881A-1118EBA72825}"/>
    <dgm:cxn modelId="{2945601A-AB73-F746-952A-822C56A5BDAB}" type="presOf" srcId="{1CE0420C-787A-5F4E-9113-707942001D21}" destId="{E03F7FE3-90F6-8C4B-A91E-0DC1660890E4}" srcOrd="0" destOrd="0" presId="urn:microsoft.com/office/officeart/2008/layout/VerticalCurvedList"/>
    <dgm:cxn modelId="{8CFF8064-6EB9-0143-BAC0-6399EF68E700}" type="presParOf" srcId="{ACDE6C26-D5BE-1C49-872B-EBE5B9180FC7}" destId="{F40BCCE2-51E2-DD47-83C1-ABEB6D1B17D7}" srcOrd="0" destOrd="0" presId="urn:microsoft.com/office/officeart/2008/layout/VerticalCurvedList"/>
    <dgm:cxn modelId="{019933D3-C126-5940-8D47-63ABE2E218AD}" type="presParOf" srcId="{F40BCCE2-51E2-DD47-83C1-ABEB6D1B17D7}" destId="{E9A87F80-D897-494D-BB40-5060791AAAFA}" srcOrd="0" destOrd="0" presId="urn:microsoft.com/office/officeart/2008/layout/VerticalCurvedList"/>
    <dgm:cxn modelId="{DD3D7E39-44C1-554D-BB9A-482F8979A31F}" type="presParOf" srcId="{E9A87F80-D897-494D-BB40-5060791AAAFA}" destId="{AB72D3EC-AFFD-F048-99E3-4F64083C1D63}" srcOrd="0" destOrd="0" presId="urn:microsoft.com/office/officeart/2008/layout/VerticalCurvedList"/>
    <dgm:cxn modelId="{709B2CF3-E822-B346-8DBB-1FC3014DFFAE}" type="presParOf" srcId="{E9A87F80-D897-494D-BB40-5060791AAAFA}" destId="{8BBD1319-A4E3-874D-ABE6-AADA52D28887}" srcOrd="1" destOrd="0" presId="urn:microsoft.com/office/officeart/2008/layout/VerticalCurvedList"/>
    <dgm:cxn modelId="{04DFFE95-C141-CE44-A575-A9CF17BCFBB8}" type="presParOf" srcId="{E9A87F80-D897-494D-BB40-5060791AAAFA}" destId="{6F19F057-69AA-5D4D-A78A-2925DFFAD5CA}" srcOrd="2" destOrd="0" presId="urn:microsoft.com/office/officeart/2008/layout/VerticalCurvedList"/>
    <dgm:cxn modelId="{161542D7-BCB3-3C4D-AE4E-B3334F109158}" type="presParOf" srcId="{E9A87F80-D897-494D-BB40-5060791AAAFA}" destId="{31820FAB-48B9-6C4B-B880-03060E8D31E4}" srcOrd="3" destOrd="0" presId="urn:microsoft.com/office/officeart/2008/layout/VerticalCurvedList"/>
    <dgm:cxn modelId="{18868FFD-7459-9249-B4A3-58F0A2B7586F}" type="presParOf" srcId="{F40BCCE2-51E2-DD47-83C1-ABEB6D1B17D7}" destId="{E03F7FE3-90F6-8C4B-A91E-0DC1660890E4}" srcOrd="1" destOrd="0" presId="urn:microsoft.com/office/officeart/2008/layout/VerticalCurvedList"/>
    <dgm:cxn modelId="{FA967BB9-8B61-CF42-AA27-ED2E983469DC}" type="presParOf" srcId="{F40BCCE2-51E2-DD47-83C1-ABEB6D1B17D7}" destId="{0404440F-7E8C-1F4B-BB63-6B37888B21BE}" srcOrd="2" destOrd="0" presId="urn:microsoft.com/office/officeart/2008/layout/VerticalCurvedList"/>
    <dgm:cxn modelId="{A66B2842-5373-0248-A5A1-3363767DF200}" type="presParOf" srcId="{0404440F-7E8C-1F4B-BB63-6B37888B21BE}" destId="{69AB5291-8A4F-6B43-95FB-AD91C757C757}" srcOrd="0" destOrd="0" presId="urn:microsoft.com/office/officeart/2008/layout/VerticalCurvedList"/>
    <dgm:cxn modelId="{3650CB89-8EE3-4F45-AC3A-406DDB520D6C}" type="presParOf" srcId="{F40BCCE2-51E2-DD47-83C1-ABEB6D1B17D7}" destId="{81AAB57A-FAB6-2D48-A21E-39134B781B06}" srcOrd="3" destOrd="0" presId="urn:microsoft.com/office/officeart/2008/layout/VerticalCurvedList"/>
    <dgm:cxn modelId="{48AFE8A6-F253-9F47-B8E3-243F45919845}" type="presParOf" srcId="{F40BCCE2-51E2-DD47-83C1-ABEB6D1B17D7}" destId="{50BDDCEF-EDC2-D343-B3D2-C2E7F2BECB41}" srcOrd="4" destOrd="0" presId="urn:microsoft.com/office/officeart/2008/layout/VerticalCurvedList"/>
    <dgm:cxn modelId="{89F0BA0A-BC4D-2C41-8F7F-59EA1BE0CC3E}" type="presParOf" srcId="{50BDDCEF-EDC2-D343-B3D2-C2E7F2BECB41}" destId="{1A3711A9-989F-7745-A4E5-6BD644824D8F}" srcOrd="0" destOrd="0" presId="urn:microsoft.com/office/officeart/2008/layout/VerticalCurvedList"/>
    <dgm:cxn modelId="{E38446BB-5C5F-5F43-B039-D7F362C0B5DD}" type="presParOf" srcId="{F40BCCE2-51E2-DD47-83C1-ABEB6D1B17D7}" destId="{DA1B5214-B0A9-F346-BC9F-DD5397FF9CA1}" srcOrd="5" destOrd="0" presId="urn:microsoft.com/office/officeart/2008/layout/VerticalCurvedList"/>
    <dgm:cxn modelId="{5FC2C51E-8428-0848-A9D1-945FC3B878CF}" type="presParOf" srcId="{F40BCCE2-51E2-DD47-83C1-ABEB6D1B17D7}" destId="{64013A86-CF97-1D48-B023-FB5CD1CB44EF}" srcOrd="6" destOrd="0" presId="urn:microsoft.com/office/officeart/2008/layout/VerticalCurvedList"/>
    <dgm:cxn modelId="{E2539157-6748-6D47-985B-FC4B114B4779}"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A7C9-04D9-B243-BB8F-9A15754CE402}">
      <dsp:nvSpPr>
        <dsp:cNvPr id="0" name=""/>
        <dsp:cNvSpPr/>
      </dsp:nvSpPr>
      <dsp:spPr>
        <a:xfrm rot="5400000">
          <a:off x="946282" y="1137300"/>
          <a:ext cx="998796" cy="1137094"/>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B71CA253-10D6-A041-BFE1-45FC96B893DC}">
      <dsp:nvSpPr>
        <dsp:cNvPr id="0" name=""/>
        <dsp:cNvSpPr/>
      </dsp:nvSpPr>
      <dsp:spPr>
        <a:xfrm>
          <a:off x="681662" y="30113"/>
          <a:ext cx="1681385" cy="1176915"/>
        </a:xfrm>
        <a:prstGeom prst="roundRect">
          <a:avLst>
            <a:gd name="adj" fmla="val 1667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Constitution</a:t>
          </a:r>
          <a:endParaRPr lang="en-US" sz="2100" kern="1200" dirty="0"/>
        </a:p>
      </dsp:txBody>
      <dsp:txXfrm>
        <a:off x="739125" y="87576"/>
        <a:ext cx="1566459" cy="1061989"/>
      </dsp:txXfrm>
    </dsp:sp>
    <dsp:sp modelId="{238E1D43-3955-674B-96F3-7D34F55F5BBA}">
      <dsp:nvSpPr>
        <dsp:cNvPr id="0" name=""/>
        <dsp:cNvSpPr/>
      </dsp:nvSpPr>
      <dsp:spPr>
        <a:xfrm>
          <a:off x="2363048" y="142359"/>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Commerce clause</a:t>
          </a:r>
          <a:endParaRPr lang="en-US" sz="1500" kern="1200" dirty="0"/>
        </a:p>
      </dsp:txBody>
      <dsp:txXfrm>
        <a:off x="2363048" y="142359"/>
        <a:ext cx="1222879" cy="951235"/>
      </dsp:txXfrm>
    </dsp:sp>
    <dsp:sp modelId="{E26A49AE-B247-CE49-87EB-FC1E4563046B}">
      <dsp:nvSpPr>
        <dsp:cNvPr id="0" name=""/>
        <dsp:cNvSpPr/>
      </dsp:nvSpPr>
      <dsp:spPr>
        <a:xfrm rot="5400000">
          <a:off x="2340330" y="2459364"/>
          <a:ext cx="998796" cy="1137094"/>
        </a:xfrm>
        <a:prstGeom prst="bentUpArrow">
          <a:avLst>
            <a:gd name="adj1" fmla="val 32840"/>
            <a:gd name="adj2" fmla="val 25000"/>
            <a:gd name="adj3" fmla="val 35780"/>
          </a:avLst>
        </a:prstGeom>
        <a:solidFill>
          <a:schemeClr val="accent2">
            <a:tint val="50000"/>
            <a:hueOff val="-2735966"/>
            <a:satOff val="-3700"/>
            <a:lumOff val="5246"/>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39EC1357-8039-0648-BA39-95D6890973E2}">
      <dsp:nvSpPr>
        <dsp:cNvPr id="0" name=""/>
        <dsp:cNvSpPr/>
      </dsp:nvSpPr>
      <dsp:spPr>
        <a:xfrm>
          <a:off x="2075709" y="1352178"/>
          <a:ext cx="1681385" cy="1176915"/>
        </a:xfrm>
        <a:prstGeom prst="roundRect">
          <a:avLst>
            <a:gd name="adj" fmla="val 16670"/>
          </a:avLst>
        </a:prstGeom>
        <a:gradFill rotWithShape="0">
          <a:gsLst>
            <a:gs pos="0">
              <a:schemeClr val="accent2">
                <a:hueOff val="-1570184"/>
                <a:satOff val="-2097"/>
                <a:lumOff val="1242"/>
                <a:alphaOff val="0"/>
                <a:tint val="96000"/>
                <a:satMod val="120000"/>
                <a:lumMod val="120000"/>
              </a:schemeClr>
            </a:gs>
            <a:gs pos="100000">
              <a:schemeClr val="accent2">
                <a:hueOff val="-1570184"/>
                <a:satOff val="-2097"/>
                <a:lumOff val="1242"/>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2133172" y="1409641"/>
        <a:ext cx="1566459" cy="1061989"/>
      </dsp:txXfrm>
    </dsp:sp>
    <dsp:sp modelId="{A504D4A5-DC78-8949-84D2-345E1AE330E5}">
      <dsp:nvSpPr>
        <dsp:cNvPr id="0" name=""/>
        <dsp:cNvSpPr/>
      </dsp:nvSpPr>
      <dsp:spPr>
        <a:xfrm>
          <a:off x="3757095" y="1464424"/>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Telecom Act 1934 &amp; 1996</a:t>
          </a:r>
          <a:endParaRPr lang="en-US" sz="1500" kern="1200" dirty="0"/>
        </a:p>
      </dsp:txBody>
      <dsp:txXfrm>
        <a:off x="3757095" y="1464424"/>
        <a:ext cx="1222879" cy="951235"/>
      </dsp:txXfrm>
    </dsp:sp>
    <dsp:sp modelId="{402DD997-FD8E-274C-8B66-D34504EC8AC4}">
      <dsp:nvSpPr>
        <dsp:cNvPr id="0" name=""/>
        <dsp:cNvSpPr/>
      </dsp:nvSpPr>
      <dsp:spPr>
        <a:xfrm rot="5400000">
          <a:off x="3734377" y="3781429"/>
          <a:ext cx="998796" cy="1137094"/>
        </a:xfrm>
        <a:prstGeom prst="bentUpArrow">
          <a:avLst>
            <a:gd name="adj1" fmla="val 32840"/>
            <a:gd name="adj2" fmla="val 25000"/>
            <a:gd name="adj3" fmla="val 35780"/>
          </a:avLst>
        </a:prstGeom>
        <a:solidFill>
          <a:schemeClr val="accent2">
            <a:tint val="50000"/>
            <a:hueOff val="-5471931"/>
            <a:satOff val="-7400"/>
            <a:lumOff val="10492"/>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CD00F338-D90D-6340-9D25-E8C86A82D907}">
      <dsp:nvSpPr>
        <dsp:cNvPr id="0" name=""/>
        <dsp:cNvSpPr/>
      </dsp:nvSpPr>
      <dsp:spPr>
        <a:xfrm>
          <a:off x="3469757" y="2674242"/>
          <a:ext cx="1681385" cy="1176915"/>
        </a:xfrm>
        <a:prstGeom prst="roundRect">
          <a:avLst>
            <a:gd name="adj" fmla="val 16670"/>
          </a:avLst>
        </a:prstGeom>
        <a:gradFill rotWithShape="0">
          <a:gsLst>
            <a:gs pos="0">
              <a:schemeClr val="accent2">
                <a:hueOff val="-3140368"/>
                <a:satOff val="-4193"/>
                <a:lumOff val="2484"/>
                <a:alphaOff val="0"/>
                <a:tint val="96000"/>
                <a:satMod val="120000"/>
                <a:lumMod val="120000"/>
              </a:schemeClr>
            </a:gs>
            <a:gs pos="100000">
              <a:schemeClr val="accent2">
                <a:hueOff val="-3140368"/>
                <a:satOff val="-4193"/>
                <a:lumOff val="2484"/>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47 CFR</a:t>
          </a:r>
          <a:endParaRPr lang="en-US" sz="2100" kern="1200" dirty="0"/>
        </a:p>
      </dsp:txBody>
      <dsp:txXfrm>
        <a:off x="3527220" y="2731705"/>
        <a:ext cx="1566459" cy="1061989"/>
      </dsp:txXfrm>
    </dsp:sp>
    <dsp:sp modelId="{3198AFEF-D574-2842-8114-7D960CE91E78}">
      <dsp:nvSpPr>
        <dsp:cNvPr id="0" name=""/>
        <dsp:cNvSpPr/>
      </dsp:nvSpPr>
      <dsp:spPr>
        <a:xfrm>
          <a:off x="5151143" y="2786488"/>
          <a:ext cx="1222879" cy="951235"/>
        </a:xfrm>
        <a:prstGeom prst="rect">
          <a:avLst/>
        </a:prstGeom>
        <a:noFill/>
        <a:ln>
          <a:noFill/>
        </a:ln>
        <a:effectLst/>
      </dsp:spPr>
      <dsp:style>
        <a:lnRef idx="0">
          <a:scrgbClr r="0" g="0" b="0"/>
        </a:lnRef>
        <a:fillRef idx="0">
          <a:scrgbClr r="0" g="0" b="0"/>
        </a:fillRef>
        <a:effectRef idx="0">
          <a:scrgbClr r="0" g="0" b="0"/>
        </a:effectRef>
        <a:fontRef idx="minor"/>
      </dsp:style>
    </dsp:sp>
    <dsp:sp modelId="{F740463F-87E7-9D4F-8650-22A8484DB109}">
      <dsp:nvSpPr>
        <dsp:cNvPr id="0" name=""/>
        <dsp:cNvSpPr/>
      </dsp:nvSpPr>
      <dsp:spPr>
        <a:xfrm>
          <a:off x="4863804" y="3996307"/>
          <a:ext cx="1681385" cy="1176915"/>
        </a:xfrm>
        <a:prstGeom prst="roundRect">
          <a:avLst>
            <a:gd name="adj" fmla="val 16670"/>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Narrative</a:t>
          </a:r>
          <a:endParaRPr lang="en-US" sz="2100" kern="1200" dirty="0"/>
        </a:p>
      </dsp:txBody>
      <dsp:txXfrm>
        <a:off x="4921267" y="4053770"/>
        <a:ext cx="1566459" cy="1061989"/>
      </dsp:txXfrm>
    </dsp:sp>
    <dsp:sp modelId="{996A4877-9B38-F646-B1CC-255A76089680}">
      <dsp:nvSpPr>
        <dsp:cNvPr id="0" name=""/>
        <dsp:cNvSpPr/>
      </dsp:nvSpPr>
      <dsp:spPr>
        <a:xfrm>
          <a:off x="6545190" y="4108553"/>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reasonable network management</a:t>
          </a:r>
          <a:endParaRPr lang="en-US" sz="1300" kern="1200" dirty="0"/>
        </a:p>
      </dsp:txBody>
      <dsp:txXfrm>
        <a:off x="6545190" y="4108553"/>
        <a:ext cx="1222879" cy="95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1CE-BE5E-2545-A7B0-65F7E68761A8}">
      <dsp:nvSpPr>
        <dsp:cNvPr id="0" name=""/>
        <dsp:cNvSpPr/>
      </dsp:nvSpPr>
      <dsp:spPr>
        <a:xfrm>
          <a:off x="0" y="0"/>
          <a:ext cx="4737313" cy="879800"/>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2"/>
              </a:solidFill>
            </a:rPr>
            <a:t>NOI</a:t>
          </a:r>
          <a:endParaRPr lang="en-US" sz="22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Notice of Inquiry</a:t>
          </a:r>
          <a:endParaRPr lang="en-US" sz="1700" kern="1200" dirty="0">
            <a:solidFill>
              <a:schemeClr val="tx2"/>
            </a:solidFill>
          </a:endParaRPr>
        </a:p>
      </dsp:txBody>
      <dsp:txXfrm>
        <a:off x="25768" y="25768"/>
        <a:ext cx="3685003" cy="828264"/>
      </dsp:txXfrm>
    </dsp:sp>
    <dsp:sp modelId="{D0A1AF8F-9120-0C4E-BEB3-3630E6DCB8ED}">
      <dsp:nvSpPr>
        <dsp:cNvPr id="0" name=""/>
        <dsp:cNvSpPr/>
      </dsp:nvSpPr>
      <dsp:spPr>
        <a:xfrm>
          <a:off x="353760" y="1001995"/>
          <a:ext cx="4737313" cy="879800"/>
        </a:xfrm>
        <a:prstGeom prst="roundRect">
          <a:avLst>
            <a:gd name="adj" fmla="val 10000"/>
          </a:avLst>
        </a:prstGeom>
        <a:gradFill rotWithShape="0">
          <a:gsLst>
            <a:gs pos="0">
              <a:schemeClr val="accent2">
                <a:hueOff val="-1177638"/>
                <a:satOff val="-1573"/>
                <a:lumOff val="931"/>
                <a:alphaOff val="0"/>
                <a:tint val="96000"/>
                <a:satMod val="120000"/>
                <a:lumMod val="120000"/>
              </a:schemeClr>
            </a:gs>
            <a:gs pos="100000">
              <a:schemeClr val="accent2">
                <a:hueOff val="-1177638"/>
                <a:satOff val="-1573"/>
                <a:lumOff val="93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2"/>
              </a:solidFill>
            </a:rPr>
            <a:t>NPRM</a:t>
          </a:r>
          <a:endParaRPr lang="en-US" sz="22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Notice of Proposed Rule Making</a:t>
          </a:r>
          <a:endParaRPr lang="en-US" sz="1700" kern="1200" dirty="0">
            <a:solidFill>
              <a:schemeClr val="tx2"/>
            </a:solidFill>
          </a:endParaRPr>
        </a:p>
      </dsp:txBody>
      <dsp:txXfrm>
        <a:off x="379528" y="1027763"/>
        <a:ext cx="3760146" cy="828264"/>
      </dsp:txXfrm>
    </dsp:sp>
    <dsp:sp modelId="{5C28935B-E73B-1245-8753-65AAF842B7F6}">
      <dsp:nvSpPr>
        <dsp:cNvPr id="0" name=""/>
        <dsp:cNvSpPr/>
      </dsp:nvSpPr>
      <dsp:spPr>
        <a:xfrm>
          <a:off x="707520" y="2003990"/>
          <a:ext cx="4737313" cy="879800"/>
        </a:xfrm>
        <a:prstGeom prst="roundRect">
          <a:avLst>
            <a:gd name="adj" fmla="val 10000"/>
          </a:avLst>
        </a:prstGeom>
        <a:gradFill rotWithShape="0">
          <a:gsLst>
            <a:gs pos="0">
              <a:schemeClr val="accent2">
                <a:hueOff val="-2355276"/>
                <a:satOff val="-3145"/>
                <a:lumOff val="1863"/>
                <a:alphaOff val="0"/>
                <a:tint val="96000"/>
                <a:satMod val="120000"/>
                <a:lumMod val="120000"/>
              </a:schemeClr>
            </a:gs>
            <a:gs pos="100000">
              <a:schemeClr val="accent2">
                <a:hueOff val="-2355276"/>
                <a:satOff val="-3145"/>
                <a:lumOff val="186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2"/>
              </a:solidFill>
            </a:rPr>
            <a:t>R&amp;O</a:t>
          </a:r>
          <a:endParaRPr lang="en-US" sz="22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smtClean="0">
              <a:solidFill>
                <a:schemeClr val="tx2"/>
              </a:solidFill>
            </a:rPr>
            <a:t>Report &amp; Order</a:t>
          </a:r>
          <a:endParaRPr lang="en-US" sz="1700" kern="1200" dirty="0">
            <a:solidFill>
              <a:schemeClr val="tx2"/>
            </a:solidFill>
          </a:endParaRPr>
        </a:p>
      </dsp:txBody>
      <dsp:txXfrm>
        <a:off x="733288" y="2029758"/>
        <a:ext cx="3760146" cy="828264"/>
      </dsp:txXfrm>
    </dsp:sp>
    <dsp:sp modelId="{85643EF1-2212-BB45-8831-DBA019CA21CD}">
      <dsp:nvSpPr>
        <dsp:cNvPr id="0" name=""/>
        <dsp:cNvSpPr/>
      </dsp:nvSpPr>
      <dsp:spPr>
        <a:xfrm>
          <a:off x="1061281" y="3005985"/>
          <a:ext cx="4737313" cy="879800"/>
        </a:xfrm>
        <a:prstGeom prst="roundRect">
          <a:avLst>
            <a:gd name="adj" fmla="val 10000"/>
          </a:avLst>
        </a:prstGeom>
        <a:gradFill rotWithShape="0">
          <a:gsLst>
            <a:gs pos="0">
              <a:schemeClr val="accent2">
                <a:hueOff val="-3532913"/>
                <a:satOff val="-4718"/>
                <a:lumOff val="2794"/>
                <a:alphaOff val="0"/>
                <a:tint val="96000"/>
                <a:satMod val="120000"/>
                <a:lumMod val="120000"/>
              </a:schemeClr>
            </a:gs>
            <a:gs pos="100000">
              <a:schemeClr val="accent2">
                <a:hueOff val="-3532913"/>
                <a:satOff val="-4718"/>
                <a:lumOff val="2794"/>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bg1">
                  <a:lumMod val="65000"/>
                </a:schemeClr>
              </a:solidFill>
            </a:rPr>
            <a:t>Petition for reconsideration</a:t>
          </a:r>
        </a:p>
      </dsp:txBody>
      <dsp:txXfrm>
        <a:off x="1087049" y="3031753"/>
        <a:ext cx="3760146" cy="828264"/>
      </dsp:txXfrm>
    </dsp:sp>
    <dsp:sp modelId="{7F34BEE4-7059-4042-B0D5-3AB49135E1B8}">
      <dsp:nvSpPr>
        <dsp:cNvPr id="0" name=""/>
        <dsp:cNvSpPr/>
      </dsp:nvSpPr>
      <dsp:spPr>
        <a:xfrm>
          <a:off x="1415041" y="4007981"/>
          <a:ext cx="4737313" cy="879800"/>
        </a:xfrm>
        <a:prstGeom prst="roundRect">
          <a:avLst>
            <a:gd name="adj" fmla="val 10000"/>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rgbClr val="A6A6A6"/>
              </a:solidFill>
            </a:rPr>
            <a:t>Federal court review</a:t>
          </a:r>
        </a:p>
      </dsp:txBody>
      <dsp:txXfrm>
        <a:off x="1440809" y="4033749"/>
        <a:ext cx="3760146" cy="828264"/>
      </dsp:txXfrm>
    </dsp:sp>
    <dsp:sp modelId="{DB981D69-CFE9-7043-AD92-795DC2E61F41}">
      <dsp:nvSpPr>
        <dsp:cNvPr id="0" name=""/>
        <dsp:cNvSpPr/>
      </dsp:nvSpPr>
      <dsp:spPr>
        <a:xfrm>
          <a:off x="4165442" y="642743"/>
          <a:ext cx="571870" cy="5718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294113" y="642743"/>
        <a:ext cx="314528" cy="430332"/>
      </dsp:txXfrm>
    </dsp:sp>
    <dsp:sp modelId="{04B3E6DC-29ED-994F-BFC6-3982B9B2E573}">
      <dsp:nvSpPr>
        <dsp:cNvPr id="0" name=""/>
        <dsp:cNvSpPr/>
      </dsp:nvSpPr>
      <dsp:spPr>
        <a:xfrm>
          <a:off x="4519203" y="1644738"/>
          <a:ext cx="571870" cy="571870"/>
        </a:xfrm>
        <a:prstGeom prst="downArrow">
          <a:avLst>
            <a:gd name="adj1" fmla="val 55000"/>
            <a:gd name="adj2" fmla="val 45000"/>
          </a:avLst>
        </a:prstGeom>
        <a:solidFill>
          <a:schemeClr val="accent2">
            <a:tint val="40000"/>
            <a:alpha val="90000"/>
            <a:hueOff val="-1825230"/>
            <a:satOff val="-1516"/>
            <a:lumOff val="106"/>
            <a:alphaOff val="0"/>
          </a:schemeClr>
        </a:solidFill>
        <a:ln w="9525" cap="flat" cmpd="sng" algn="ctr">
          <a:solidFill>
            <a:schemeClr val="accent2">
              <a:tint val="40000"/>
              <a:alpha val="90000"/>
              <a:hueOff val="-1825230"/>
              <a:satOff val="-1516"/>
              <a:lumOff val="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647874" y="1644738"/>
        <a:ext cx="314528" cy="430332"/>
      </dsp:txXfrm>
    </dsp:sp>
    <dsp:sp modelId="{26DB3457-CD95-CC49-B299-8987D52C8AAA}">
      <dsp:nvSpPr>
        <dsp:cNvPr id="0" name=""/>
        <dsp:cNvSpPr/>
      </dsp:nvSpPr>
      <dsp:spPr>
        <a:xfrm>
          <a:off x="4872963" y="2632070"/>
          <a:ext cx="571870" cy="571870"/>
        </a:xfrm>
        <a:prstGeom prst="downArrow">
          <a:avLst>
            <a:gd name="adj1" fmla="val 55000"/>
            <a:gd name="adj2" fmla="val 45000"/>
          </a:avLst>
        </a:prstGeom>
        <a:solidFill>
          <a:schemeClr val="accent2">
            <a:tint val="40000"/>
            <a:alpha val="90000"/>
            <a:hueOff val="-3650460"/>
            <a:satOff val="-3033"/>
            <a:lumOff val="213"/>
            <a:alphaOff val="0"/>
          </a:schemeClr>
        </a:solidFill>
        <a:ln w="9525" cap="flat" cmpd="sng" algn="ctr">
          <a:solidFill>
            <a:schemeClr val="accent2">
              <a:tint val="40000"/>
              <a:alpha val="90000"/>
              <a:hueOff val="-3650460"/>
              <a:satOff val="-3033"/>
              <a:lumOff val="2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5001634" y="2632070"/>
        <a:ext cx="314528" cy="430332"/>
      </dsp:txXfrm>
    </dsp:sp>
    <dsp:sp modelId="{A84F829A-591F-EA42-9230-1218F209E055}">
      <dsp:nvSpPr>
        <dsp:cNvPr id="0" name=""/>
        <dsp:cNvSpPr/>
      </dsp:nvSpPr>
      <dsp:spPr>
        <a:xfrm>
          <a:off x="5226724" y="3643841"/>
          <a:ext cx="571870" cy="571870"/>
        </a:xfrm>
        <a:prstGeom prst="downArrow">
          <a:avLst>
            <a:gd name="adj1" fmla="val 55000"/>
            <a:gd name="adj2" fmla="val 45000"/>
          </a:avLst>
        </a:prstGeom>
        <a:solidFill>
          <a:schemeClr val="accent2">
            <a:tint val="40000"/>
            <a:alpha val="90000"/>
            <a:hueOff val="-5475690"/>
            <a:satOff val="-4549"/>
            <a:lumOff val="319"/>
            <a:alphaOff val="0"/>
          </a:schemeClr>
        </a:solidFill>
        <a:ln w="9525" cap="flat" cmpd="sng" algn="ctr">
          <a:solidFill>
            <a:schemeClr val="accent2">
              <a:tint val="40000"/>
              <a:alpha val="90000"/>
              <a:hueOff val="-5475690"/>
              <a:satOff val="-4549"/>
              <a:lumOff val="3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55395" y="3643841"/>
        <a:ext cx="314528" cy="430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rgbClr val="FF0000">
            <a:alpha val="43000"/>
          </a:srgb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Chairman (D)</a:t>
          </a:r>
          <a:endParaRPr lang="en-US" sz="9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Consumer and Governmental Affairs</a:t>
          </a:r>
          <a:endParaRPr lang="en-US" sz="9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Enforcement</a:t>
          </a:r>
          <a:endParaRPr lang="en-US" sz="9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International</a:t>
          </a:r>
          <a:endParaRPr lang="en-US" sz="9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Media</a:t>
          </a:r>
          <a:endParaRPr lang="en-US" sz="9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Public Safety &amp; Homeland Security</a:t>
          </a:r>
          <a:endParaRPr lang="en-US" sz="9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Wireless Telecommunications</a:t>
          </a:r>
          <a:endParaRPr lang="en-US" sz="9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Wireline</a:t>
          </a:r>
          <a:r>
            <a:rPr lang="en-US" sz="900" kern="1200" dirty="0" smtClean="0"/>
            <a:t> Competition</a:t>
          </a:r>
          <a:endParaRPr lang="en-US" sz="9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gradFill flip="none" rotWithShape="1">
          <a:gsLst>
            <a:gs pos="0">
              <a:srgbClr val="3366FF"/>
            </a:gs>
            <a:gs pos="100000">
              <a:srgbClr val="FF0000"/>
            </a:gs>
          </a:gsLst>
          <a:lin ang="0" scaled="1"/>
          <a:tileRect/>
        </a:gradFill>
        <a:ln w="2540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4 Commissioners (2 D, 2 R)</a:t>
          </a:r>
          <a:endParaRPr lang="en-US" sz="900" kern="1200" dirty="0"/>
        </a:p>
      </dsp:txBody>
      <dsp:txXfrm>
        <a:off x="2743968" y="1095017"/>
        <a:ext cx="1537586" cy="768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787522" y="-885987"/>
          <a:ext cx="6891671" cy="6891671"/>
        </a:xfrm>
        <a:prstGeom prst="blockArc">
          <a:avLst>
            <a:gd name="adj1" fmla="val 18900000"/>
            <a:gd name="adj2" fmla="val 2700000"/>
            <a:gd name="adj3" fmla="val 31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710613" y="307903"/>
          <a:ext cx="7701418" cy="1432071"/>
        </a:xfrm>
        <a:prstGeom prst="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12752"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710613" y="307903"/>
        <a:ext cx="7701418" cy="1432071"/>
      </dsp:txXfrm>
    </dsp:sp>
    <dsp:sp modelId="{69AB5291-8A4F-6B43-95FB-AD91C757C757}">
      <dsp:nvSpPr>
        <dsp:cNvPr id="0" name=""/>
        <dsp:cNvSpPr/>
      </dsp:nvSpPr>
      <dsp:spPr>
        <a:xfrm>
          <a:off x="70651" y="383977"/>
          <a:ext cx="1279924" cy="127992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82815" y="2047878"/>
          <a:ext cx="7329216" cy="1023939"/>
        </a:xfrm>
        <a:prstGeom prst="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12752" tIns="40640" rIns="40640" bIns="4064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1F497D"/>
              </a:solidFill>
            </a:rPr>
            <a:t>No blocking. </a:t>
          </a:r>
          <a:r>
            <a:rPr lang="en-US" sz="1600" kern="12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kern="1200" dirty="0">
            <a:solidFill>
              <a:srgbClr val="1F497D"/>
            </a:solidFill>
          </a:endParaRPr>
        </a:p>
      </dsp:txBody>
      <dsp:txXfrm>
        <a:off x="1082815" y="2047878"/>
        <a:ext cx="7329216" cy="1023939"/>
      </dsp:txXfrm>
    </dsp:sp>
    <dsp:sp modelId="{1A3711A9-989F-7745-A4E5-6BD644824D8F}">
      <dsp:nvSpPr>
        <dsp:cNvPr id="0" name=""/>
        <dsp:cNvSpPr/>
      </dsp:nvSpPr>
      <dsp:spPr>
        <a:xfrm>
          <a:off x="442853" y="1919886"/>
          <a:ext cx="1279924" cy="127992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710613" y="3583787"/>
          <a:ext cx="7701418" cy="1023939"/>
        </a:xfrm>
        <a:prstGeom prst="rect">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812752" tIns="55880" rIns="55880" bIns="55880" numCol="1" spcCol="1270" anchor="ctr" anchorCtr="0">
          <a:noAutofit/>
        </a:bodyPr>
        <a:lstStyle/>
        <a:p>
          <a:pPr lvl="0" algn="l" defTabSz="977900" rtl="0">
            <a:lnSpc>
              <a:spcPct val="90000"/>
            </a:lnSpc>
            <a:spcBef>
              <a:spcPct val="0"/>
            </a:spcBef>
            <a:spcAft>
              <a:spcPct val="35000"/>
            </a:spcAft>
          </a:pPr>
          <a:r>
            <a:rPr lang="en-US" sz="2200" b="1" kern="1200" dirty="0" smtClean="0">
              <a:solidFill>
                <a:srgbClr val="1F497D"/>
              </a:solidFill>
            </a:rPr>
            <a:t>No unreasonable discrimination. </a:t>
          </a:r>
          <a:r>
            <a:rPr lang="en-US" sz="2200" kern="1200" dirty="0" smtClean="0">
              <a:solidFill>
                <a:srgbClr val="1F497D"/>
              </a:solidFill>
            </a:rPr>
            <a:t>Fixed broadband providers may not unreasonably discriminate in transmitting lawful network traffic.</a:t>
          </a:r>
          <a:endParaRPr lang="en-US" sz="2200" kern="1200" dirty="0">
            <a:solidFill>
              <a:srgbClr val="1F497D"/>
            </a:solidFill>
          </a:endParaRPr>
        </a:p>
      </dsp:txBody>
      <dsp:txXfrm>
        <a:off x="710613" y="3583787"/>
        <a:ext cx="7701418" cy="1023939"/>
      </dsp:txXfrm>
    </dsp:sp>
    <dsp:sp modelId="{3DCC2DFC-68F1-514A-B15A-C75C5FBF5DEE}">
      <dsp:nvSpPr>
        <dsp:cNvPr id="0" name=""/>
        <dsp:cNvSpPr/>
      </dsp:nvSpPr>
      <dsp:spPr>
        <a:xfrm>
          <a:off x="70651" y="3455794"/>
          <a:ext cx="1279924" cy="127992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1EE64-4908-D846-934B-8100D5DC4CAE}" type="datetimeFigureOut">
              <a:rPr lang="en-US" smtClean="0"/>
              <a:t>12/7/11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2CD8A-780E-AB4C-8D2C-3FDE6DD8BAFA}" type="slidenum">
              <a:rPr lang="en-US" smtClean="0"/>
              <a:t>‹#›</a:t>
            </a:fld>
            <a:endParaRPr lang="en-US"/>
          </a:p>
        </p:txBody>
      </p:sp>
    </p:spTree>
    <p:extLst>
      <p:ext uri="{BB962C8B-B14F-4D97-AF65-F5344CB8AC3E}">
        <p14:creationId xmlns:p14="http://schemas.microsoft.com/office/powerpoint/2010/main" val="3766803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69221-36D2-114D-AD93-9626ED7D4B78}" type="slidenum">
              <a:rPr lang="en-US"/>
              <a:pPr/>
              <a:t>5</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69221-36D2-114D-AD93-9626ED7D4B78}" type="slidenum">
              <a:rPr lang="en-US"/>
              <a:pPr/>
              <a:t>6</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86E06-0E07-F24E-90CD-2171654CBA25}" type="slidenum">
              <a:rPr lang="en-US"/>
              <a:pPr/>
              <a:t>9</a:t>
            </a:fld>
            <a:endParaRPr lang="en-US"/>
          </a:p>
        </p:txBody>
      </p:sp>
      <p:sp>
        <p:nvSpPr>
          <p:cNvPr id="289794" name="Rectangle 2"/>
          <p:cNvSpPr>
            <a:spLocks noGrp="1" noRot="1" noChangeAspect="1" noChangeArrowheads="1" noTextEdit="1"/>
          </p:cNvSpPr>
          <p:nvPr>
            <p:ph type="sldImg"/>
          </p:nvPr>
        </p:nvSpPr>
        <p:spPr>
          <a:xfrm>
            <a:off x="1143000" y="684213"/>
            <a:ext cx="4572000" cy="3429000"/>
          </a:xfrm>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a:xfrm>
            <a:off x="686723" y="4343709"/>
            <a:ext cx="5484556" cy="4115417"/>
          </a:xfrm>
        </p:spPr>
        <p:txBody>
          <a:bodyPr/>
          <a:lstStyle/>
          <a:p>
            <a:pPr>
              <a:lnSpc>
                <a:spcPct val="80000"/>
              </a:lnSpc>
            </a:pPr>
            <a:r>
              <a:rPr lang="en-US" sz="800"/>
              <a:t>In typical western dialectic – the literature struggles with an either / or.  Either it is market power – or it is bailment.  </a:t>
            </a:r>
          </a:p>
          <a:p>
            <a:pPr>
              <a:lnSpc>
                <a:spcPct val="80000"/>
              </a:lnSpc>
            </a:pPr>
            <a:endParaRPr lang="en-US" sz="800"/>
          </a:p>
          <a:p>
            <a:pPr>
              <a:lnSpc>
                <a:spcPct val="80000"/>
              </a:lnSpc>
            </a:pPr>
            <a:r>
              <a:rPr lang="en-US" sz="800"/>
              <a:t>Since each justification on its own is vulnerable to criticism – we oscillate between the two without a firm policy foundation for common carriage.</a:t>
            </a:r>
          </a:p>
          <a:p>
            <a:pPr>
              <a:lnSpc>
                <a:spcPct val="80000"/>
              </a:lnSpc>
            </a:pPr>
            <a:endParaRPr lang="en-US" sz="800"/>
          </a:p>
          <a:p>
            <a:pPr>
              <a:lnSpc>
                <a:spcPct val="80000"/>
              </a:lnSpc>
            </a:pPr>
            <a:r>
              <a:rPr lang="en-US" sz="800"/>
              <a:t>I would suggest rather that it is both / and.  It is both market power and bailment.  A truly competitive market is one where, if the bailor harms us, we can switch to another service – the bailor loses for the bailor</a:t>
            </a:r>
            <a:r>
              <a:rPr lang="ja-JP" altLang="en-US" sz="800">
                <a:latin typeface="Arial"/>
              </a:rPr>
              <a:t>’</a:t>
            </a:r>
            <a:r>
              <a:rPr lang="en-US" sz="800"/>
              <a:t>s negligence.</a:t>
            </a:r>
          </a:p>
          <a:p>
            <a:pPr>
              <a:lnSpc>
                <a:spcPct val="80000"/>
              </a:lnSpc>
            </a:pPr>
            <a:endParaRPr lang="en-US" sz="800"/>
          </a:p>
          <a:p>
            <a:pPr>
              <a:lnSpc>
                <a:spcPct val="80000"/>
              </a:lnSpc>
            </a:pPr>
            <a:r>
              <a:rPr lang="en-US" sz="800"/>
              <a:t>However, the bailor carrier remains in a power position in the market as a carrier and can easily put us in harms way.  I think a little market power is amplified by the ability of the bailor to use that market power.</a:t>
            </a:r>
          </a:p>
          <a:p>
            <a:pPr>
              <a:lnSpc>
                <a:spcPct val="80000"/>
              </a:lnSpc>
            </a:pPr>
            <a:endParaRPr lang="en-US" sz="800"/>
          </a:p>
          <a:p>
            <a:pPr>
              <a:lnSpc>
                <a:spcPct val="80000"/>
              </a:lnSpc>
            </a:pPr>
            <a:r>
              <a:rPr lang="en-US" sz="800"/>
              <a:t>My take is that both of these are important to understanding the WHY of common carriage.</a:t>
            </a:r>
          </a:p>
          <a:p>
            <a:pPr>
              <a:lnSpc>
                <a:spcPct val="80000"/>
              </a:lnSpc>
            </a:pPr>
            <a:endParaRPr lang="en-US" sz="800"/>
          </a:p>
          <a:p>
            <a:pPr>
              <a:lnSpc>
                <a:spcPct val="80000"/>
              </a:lnSpc>
            </a:pPr>
            <a:r>
              <a:rPr lang="en-US" sz="600"/>
              <a:t>(Liability for damaged </a:t>
            </a:r>
            <a:r>
              <a:rPr lang="en-US" sz="600" i="1"/>
              <a:t>to</a:t>
            </a:r>
            <a:r>
              <a:rPr lang="en-US" sz="600"/>
              <a:t> goods while in care; But no liability for damaged caused </a:t>
            </a:r>
            <a:r>
              <a:rPr lang="en-US" sz="600" i="1"/>
              <a:t>by</a:t>
            </a:r>
            <a:r>
              <a:rPr lang="en-US" sz="600"/>
              <a:t> goods - Trains not liable for transporting Al Capone)</a:t>
            </a:r>
            <a:endParaRPr lang="en-US" sz="800"/>
          </a:p>
          <a:p>
            <a:pPr>
              <a:lnSpc>
                <a:spcPct val="80000"/>
              </a:lnSpc>
            </a:pPr>
            <a:endParaRPr lang="en-US" sz="800"/>
          </a:p>
          <a:p>
            <a:pPr>
              <a:lnSpc>
                <a:spcPct val="80000"/>
              </a:lnSpc>
            </a:pPr>
            <a:r>
              <a:rPr lang="en-US" sz="800"/>
              <a:t>Telegraph</a:t>
            </a:r>
          </a:p>
          <a:p>
            <a:pPr lvl="1">
              <a:lnSpc>
                <a:spcPct val="80000"/>
              </a:lnSpc>
            </a:pPr>
            <a:r>
              <a:rPr lang="en-US" sz="800"/>
              <a:t>Importance and Value of transmitted information – stocks, elections, agriculture.  Importance to the economy and to the country well recognized.</a:t>
            </a:r>
          </a:p>
          <a:p>
            <a:pPr lvl="1">
              <a:lnSpc>
                <a:spcPct val="80000"/>
              </a:lnSpc>
            </a:pPr>
            <a:r>
              <a:rPr lang="en-US" sz="800"/>
              <a:t>Access, reliability, non discrimination</a:t>
            </a:r>
          </a:p>
          <a:p>
            <a:pPr lvl="1">
              <a:lnSpc>
                <a:spcPct val="80000"/>
              </a:lnSpc>
            </a:pPr>
            <a:r>
              <a:rPr lang="en-US" sz="800"/>
              <a:t>States</a:t>
            </a:r>
          </a:p>
          <a:p>
            <a:pPr lvl="2">
              <a:lnSpc>
                <a:spcPct val="80000"/>
              </a:lnSpc>
            </a:pPr>
            <a:r>
              <a:rPr lang="en-US" sz="800"/>
              <a:t>Granted access to Right of Way</a:t>
            </a:r>
          </a:p>
          <a:p>
            <a:pPr lvl="2">
              <a:lnSpc>
                <a:spcPct val="80000"/>
              </a:lnSpc>
            </a:pPr>
            <a:r>
              <a:rPr lang="en-US" sz="800"/>
              <a:t>Imposed Common Carrier Obligations</a:t>
            </a:r>
          </a:p>
          <a:p>
            <a:pPr lvl="3">
              <a:lnSpc>
                <a:spcPct val="80000"/>
              </a:lnSpc>
            </a:pPr>
            <a:r>
              <a:rPr lang="en-US" sz="800"/>
              <a:t>Serve all customers without discrimination</a:t>
            </a:r>
          </a:p>
          <a:p>
            <a:pPr lvl="3">
              <a:lnSpc>
                <a:spcPct val="80000"/>
              </a:lnSpc>
            </a:pPr>
            <a:r>
              <a:rPr lang="en-US" sz="800"/>
              <a:t>Transmit messages in order received</a:t>
            </a:r>
          </a:p>
          <a:p>
            <a:pPr lvl="3">
              <a:lnSpc>
                <a:spcPct val="80000"/>
              </a:lnSpc>
            </a:pPr>
            <a:r>
              <a:rPr lang="en-US" sz="800"/>
              <a:t>Keep content of messages private</a:t>
            </a:r>
          </a:p>
          <a:p>
            <a:pPr lvl="3">
              <a:lnSpc>
                <a:spcPct val="80000"/>
              </a:lnSpc>
            </a:pPr>
            <a:r>
              <a:rPr lang="en-US" sz="800"/>
              <a:t>Interconnection between networks</a:t>
            </a:r>
          </a:p>
          <a:p>
            <a:pPr>
              <a:lnSpc>
                <a:spcPct val="80000"/>
              </a:lnSpc>
            </a:pPr>
            <a:r>
              <a:rPr lang="en-US" sz="800"/>
              <a:t>Telephone</a:t>
            </a:r>
          </a:p>
          <a:p>
            <a:pPr lvl="1">
              <a:lnSpc>
                <a:spcPct val="80000"/>
              </a:lnSpc>
            </a:pPr>
            <a:r>
              <a:rPr lang="en-US" sz="800"/>
              <a:t>Precedent: telephone is just voice telegraph; therefore common carrier</a:t>
            </a:r>
          </a:p>
          <a:p>
            <a:pPr lvl="1">
              <a:lnSpc>
                <a:spcPct val="80000"/>
              </a:lnSpc>
            </a:pPr>
            <a:r>
              <a:rPr lang="en-US" sz="800"/>
              <a:t>State and local authority</a:t>
            </a:r>
          </a:p>
          <a:p>
            <a:pPr lvl="2">
              <a:lnSpc>
                <a:spcPct val="80000"/>
              </a:lnSpc>
            </a:pPr>
            <a:r>
              <a:rPr lang="en-US" sz="800"/>
              <a:t>Authorize Service and grant access to Rights of Way and eminent domain</a:t>
            </a:r>
          </a:p>
          <a:p>
            <a:pPr lvl="2">
              <a:lnSpc>
                <a:spcPct val="80000"/>
              </a:lnSpc>
            </a:pPr>
            <a:r>
              <a:rPr lang="en-US" sz="800"/>
              <a:t>Impose Common Carriage Obligations</a:t>
            </a:r>
          </a:p>
          <a:p>
            <a:pPr lvl="3">
              <a:lnSpc>
                <a:spcPct val="80000"/>
              </a:lnSpc>
            </a:pPr>
            <a:r>
              <a:rPr lang="en-US" sz="800"/>
              <a:t>Ban discrimination in line installations</a:t>
            </a:r>
          </a:p>
          <a:p>
            <a:pPr lvl="3">
              <a:lnSpc>
                <a:spcPct val="80000"/>
              </a:lnSpc>
            </a:pPr>
            <a:r>
              <a:rPr lang="en-US" sz="800"/>
              <a:t>Rate regulation</a:t>
            </a:r>
          </a:p>
          <a:p>
            <a:pPr lvl="3">
              <a:lnSpc>
                <a:spcPct val="80000"/>
              </a:lnSpc>
            </a:pPr>
            <a:r>
              <a:rPr lang="en-US" sz="800"/>
              <a:t>Interconnection</a:t>
            </a:r>
          </a:p>
          <a:p>
            <a:pPr lvl="3">
              <a:lnSpc>
                <a:spcPct val="80000"/>
              </a:lnSpc>
            </a:pPr>
            <a:r>
              <a:rPr lang="en-US" sz="800"/>
              <a:t>Non Discrimination</a:t>
            </a:r>
          </a:p>
          <a:p>
            <a:pPr>
              <a:lnSpc>
                <a:spcPct val="80000"/>
              </a:lnSpc>
            </a:pPr>
            <a:r>
              <a:rPr lang="en-US" sz="800"/>
              <a:t>Originally regulated by the US Interstate Commerce Commission</a:t>
            </a:r>
          </a:p>
          <a:p>
            <a:pPr lvl="1">
              <a:lnSpc>
                <a:spcPct val="80000"/>
              </a:lnSpc>
            </a:pPr>
            <a:r>
              <a:rPr lang="en-US" sz="800"/>
              <a:t>Regulated all common carriers: Railroads, shipping, telegraph, telephone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26DF8-B483-9644-850D-79A9C58A2267}" type="slidenum">
              <a:rPr lang="en-US"/>
              <a:pPr/>
              <a:t>22</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marL="171450" indent="-171450">
              <a:spcBef>
                <a:spcPts val="600"/>
              </a:spcBef>
              <a:buFontTx/>
              <a:buChar char="•"/>
            </a:pPr>
            <a:r>
              <a:rPr lang="en-US" dirty="0" smtClean="0">
                <a:latin typeface="Arial" charset="0"/>
              </a:rPr>
              <a:t>Everyone </a:t>
            </a:r>
            <a:r>
              <a:rPr lang="en-US" dirty="0">
                <a:latin typeface="Arial" charset="0"/>
              </a:rPr>
              <a:t>gets to comment.  There is no concept of </a:t>
            </a:r>
            <a:r>
              <a:rPr lang="ja-JP" altLang="en-US" dirty="0">
                <a:latin typeface="Arial"/>
              </a:rPr>
              <a:t>“</a:t>
            </a:r>
            <a:r>
              <a:rPr lang="en-US" dirty="0">
                <a:latin typeface="Arial" charset="0"/>
              </a:rPr>
              <a:t>standing</a:t>
            </a:r>
            <a:r>
              <a:rPr lang="ja-JP" altLang="en-US" dirty="0">
                <a:latin typeface="Arial"/>
              </a:rPr>
              <a:t>”</a:t>
            </a:r>
            <a:r>
              <a:rPr lang="en-US" dirty="0">
                <a:latin typeface="Arial" charset="0"/>
              </a:rPr>
              <a:t> like there was with the Supreme Court.  Regardless of who you are, you can express your views.</a:t>
            </a:r>
          </a:p>
          <a:p>
            <a:pPr marL="171450" indent="-171450">
              <a:buFontTx/>
              <a:buChar char="•"/>
            </a:pPr>
            <a:r>
              <a:rPr lang="en-US" dirty="0" smtClean="0">
                <a:latin typeface="Arial" charset="0"/>
              </a:rPr>
              <a:t>You used </a:t>
            </a:r>
            <a:r>
              <a:rPr lang="en-US" dirty="0">
                <a:latin typeface="Arial" charset="0"/>
              </a:rPr>
              <a:t>to have to hire an attorney who would but your comments </a:t>
            </a:r>
            <a:endParaRPr lang="en-US" dirty="0" smtClean="0">
              <a:latin typeface="Arial" charset="0"/>
            </a:endParaRPr>
          </a:p>
          <a:p>
            <a:pPr marL="628650" lvl="1" indent="-171450">
              <a:buFontTx/>
              <a:buChar char="•"/>
            </a:pPr>
            <a:r>
              <a:rPr lang="en-US" dirty="0" smtClean="0">
                <a:latin typeface="Arial" charset="0"/>
              </a:rPr>
              <a:t>in </a:t>
            </a:r>
            <a:r>
              <a:rPr lang="en-US" dirty="0">
                <a:latin typeface="Arial" charset="0"/>
              </a:rPr>
              <a:t>the proper form </a:t>
            </a:r>
            <a:endParaRPr lang="en-US" dirty="0" smtClean="0">
              <a:latin typeface="Arial" charset="0"/>
            </a:endParaRPr>
          </a:p>
          <a:p>
            <a:pPr marL="628650" lvl="1" indent="-171450">
              <a:buFontTx/>
              <a:buChar char="•"/>
            </a:pPr>
            <a:r>
              <a:rPr lang="en-US" dirty="0" smtClean="0">
                <a:latin typeface="Arial" charset="0"/>
              </a:rPr>
              <a:t>with </a:t>
            </a:r>
            <a:r>
              <a:rPr lang="en-US" dirty="0">
                <a:latin typeface="Arial" charset="0"/>
              </a:rPr>
              <a:t>the proper citations and </a:t>
            </a:r>
            <a:endParaRPr lang="en-US" dirty="0" smtClean="0">
              <a:latin typeface="Arial" charset="0"/>
            </a:endParaRPr>
          </a:p>
          <a:p>
            <a:pPr marL="628650" lvl="1" indent="-171450">
              <a:buFontTx/>
              <a:buChar char="•"/>
            </a:pPr>
            <a:r>
              <a:rPr lang="en-US" dirty="0" smtClean="0">
                <a:latin typeface="Arial" charset="0"/>
              </a:rPr>
              <a:t>the </a:t>
            </a:r>
            <a:r>
              <a:rPr lang="en-US" dirty="0">
                <a:latin typeface="Arial" charset="0"/>
              </a:rPr>
              <a:t>proper </a:t>
            </a:r>
            <a:r>
              <a:rPr lang="ja-JP" altLang="en-US" dirty="0">
                <a:latin typeface="Arial"/>
              </a:rPr>
              <a:t>“</a:t>
            </a:r>
            <a:r>
              <a:rPr lang="en-US" dirty="0">
                <a:latin typeface="Arial" charset="0"/>
              </a:rPr>
              <a:t>whereas</a:t>
            </a:r>
            <a:r>
              <a:rPr lang="ja-JP" altLang="en-US" dirty="0">
                <a:latin typeface="Arial"/>
              </a:rPr>
              <a:t>’</a:t>
            </a:r>
            <a:r>
              <a:rPr lang="en-US" dirty="0">
                <a:latin typeface="Arial" charset="0"/>
              </a:rPr>
              <a:t>s</a:t>
            </a:r>
            <a:r>
              <a:rPr lang="ja-JP" altLang="en-US" dirty="0" smtClean="0">
                <a:latin typeface="Arial"/>
              </a:rPr>
              <a:t>”</a:t>
            </a:r>
            <a:endParaRPr lang="en-US" altLang="ja-JP" dirty="0" smtClean="0">
              <a:latin typeface="Arial" charset="0"/>
            </a:endParaRPr>
          </a:p>
          <a:p>
            <a:pPr marL="171450" lvl="0" indent="-171450">
              <a:buFontTx/>
              <a:buChar char="•"/>
            </a:pPr>
            <a:r>
              <a:rPr lang="en-US" dirty="0" smtClean="0">
                <a:latin typeface="Arial" charset="0"/>
              </a:rPr>
              <a:t>Now </a:t>
            </a:r>
            <a:r>
              <a:rPr lang="en-US" dirty="0">
                <a:latin typeface="Arial" charset="0"/>
              </a:rPr>
              <a:t>commenting is as easy as e-mail or filing out a </a:t>
            </a:r>
            <a:r>
              <a:rPr lang="en-US" dirty="0" smtClean="0">
                <a:latin typeface="Arial" charset="0"/>
              </a:rPr>
              <a:t>form.</a:t>
            </a:r>
          </a:p>
          <a:p>
            <a:pPr marL="171450" lvl="0" indent="-171450">
              <a:buFontTx/>
              <a:buChar char="•"/>
            </a:pPr>
            <a:r>
              <a:rPr lang="en-US" dirty="0" smtClean="0">
                <a:latin typeface="Arial" charset="0"/>
              </a:rPr>
              <a:t>Most </a:t>
            </a:r>
            <a:r>
              <a:rPr lang="en-US" dirty="0">
                <a:latin typeface="Arial" charset="0"/>
              </a:rPr>
              <a:t>agencies now accept e-mailed comments and provide an e-mail address for each proceeding.  Some agencies like the FCC provide online forms where you can come, fill them out and rant and rave with </a:t>
            </a:r>
            <a:r>
              <a:rPr lang="en-US" dirty="0" smtClean="0">
                <a:latin typeface="Arial" charset="0"/>
              </a:rPr>
              <a:t>ease.</a:t>
            </a:r>
          </a:p>
          <a:p>
            <a:pPr marL="171450" lvl="0" indent="-171450">
              <a:buFontTx/>
              <a:buChar char="•"/>
            </a:pPr>
            <a:r>
              <a:rPr lang="en-US" dirty="0" smtClean="0">
                <a:latin typeface="Arial" charset="0"/>
              </a:rPr>
              <a:t>You </a:t>
            </a:r>
            <a:r>
              <a:rPr lang="en-US" dirty="0">
                <a:latin typeface="Arial" charset="0"/>
              </a:rPr>
              <a:t>have to file your comments by a set deadline but you should not let that stop you.  Many agencies will accept comments after the close of the comment period.  At the FCC this is called the ex parte period</a:t>
            </a:r>
            <a:r>
              <a:rPr lang="en-US" dirty="0" smtClean="0">
                <a:latin typeface="Arial" charset="0"/>
              </a:rPr>
              <a:t>.</a:t>
            </a: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C8251-5E8D-9C4A-AB66-6C193684486F}" type="slidenum">
              <a:rPr lang="en-US"/>
              <a:pPr/>
              <a:t>23</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a:xfrm>
            <a:off x="609600" y="4343520"/>
            <a:ext cx="5791200" cy="4114246"/>
          </a:xfrm>
        </p:spPr>
        <p:txBody>
          <a:bodyPr/>
          <a:lstStyle/>
          <a:p>
            <a:pPr>
              <a:spcBef>
                <a:spcPts val="600"/>
              </a:spcBef>
              <a:tabLst>
                <a:tab pos="457200" algn="l"/>
              </a:tabLst>
            </a:pPr>
            <a:r>
              <a:rPr lang="en-US" sz="900" dirty="0" smtClean="0">
                <a:latin typeface="Arial" charset="0"/>
              </a:rPr>
              <a:t>We </a:t>
            </a:r>
            <a:r>
              <a:rPr lang="en-US" sz="900" dirty="0">
                <a:latin typeface="Arial" charset="0"/>
              </a:rPr>
              <a:t>have found Democracy in Washington.</a:t>
            </a:r>
          </a:p>
          <a:p>
            <a:pPr>
              <a:spcBef>
                <a:spcPts val="600"/>
              </a:spcBef>
              <a:tabLst>
                <a:tab pos="457200" algn="l"/>
              </a:tabLst>
            </a:pPr>
            <a:r>
              <a:rPr lang="en-US" sz="900" dirty="0">
                <a:latin typeface="Arial" charset="0"/>
              </a:rPr>
              <a:t>	Unlike Congress where you have a strong vote but from then on out they do not have to listen to you.</a:t>
            </a:r>
          </a:p>
          <a:p>
            <a:pPr>
              <a:spcBef>
                <a:spcPts val="600"/>
              </a:spcBef>
              <a:tabLst>
                <a:tab pos="457200" algn="l"/>
              </a:tabLst>
            </a:pPr>
            <a:r>
              <a:rPr lang="en-US" sz="900" dirty="0">
                <a:latin typeface="Arial" charset="0"/>
              </a:rPr>
              <a:t>	Unlike the Supreme Court where you do not get to vote for them and they do not have to listen to you.</a:t>
            </a:r>
          </a:p>
          <a:p>
            <a:pPr>
              <a:spcBef>
                <a:spcPts val="600"/>
              </a:spcBef>
              <a:tabLst>
                <a:tab pos="457200" algn="l"/>
              </a:tabLst>
            </a:pPr>
            <a:r>
              <a:rPr lang="en-US" sz="900" dirty="0">
                <a:latin typeface="Arial" charset="0"/>
              </a:rPr>
              <a:t>	In the Executive Branch, you get to vote for the President (who then names all the </a:t>
            </a:r>
            <a:r>
              <a:rPr lang="en-US" sz="900" dirty="0" smtClean="0">
                <a:latin typeface="Arial" charset="0"/>
              </a:rPr>
              <a:t>agency </a:t>
            </a:r>
            <a:r>
              <a:rPr lang="en-US" sz="900" dirty="0">
                <a:latin typeface="Arial" charset="0"/>
              </a:rPr>
              <a:t>heads) and the agencies HAVE TO listen to you.</a:t>
            </a:r>
          </a:p>
          <a:p>
            <a:pPr>
              <a:tabLst>
                <a:tab pos="457200" algn="l"/>
              </a:tabLst>
            </a:pPr>
            <a:r>
              <a:rPr lang="en-US" sz="900" dirty="0" err="1">
                <a:latin typeface="Wingdings" charset="0"/>
                <a:cs typeface="Times New Roman" charset="0"/>
              </a:rPr>
              <a:t>Ø</a:t>
            </a:r>
            <a:r>
              <a:rPr lang="en-US" sz="900" dirty="0" err="1">
                <a:latin typeface="Arial" charset="0"/>
              </a:rPr>
              <a:t>These</a:t>
            </a:r>
            <a:r>
              <a:rPr lang="en-US" sz="900" dirty="0">
                <a:latin typeface="Arial" charset="0"/>
              </a:rPr>
              <a:t> agencies operate under something known as the Administrative Procedures Act.</a:t>
            </a:r>
          </a:p>
          <a:p>
            <a:pPr>
              <a:spcBef>
                <a:spcPts val="600"/>
              </a:spcBef>
              <a:tabLst>
                <a:tab pos="457200" algn="l"/>
              </a:tabLst>
            </a:pPr>
            <a:r>
              <a:rPr lang="en-US" sz="900" dirty="0">
                <a:latin typeface="Wingdings" charset="0"/>
                <a:cs typeface="Times New Roman" charset="0"/>
              </a:rPr>
              <a:t>§	</a:t>
            </a:r>
            <a:r>
              <a:rPr lang="en-US" sz="900" dirty="0">
                <a:latin typeface="Arial" charset="0"/>
              </a:rPr>
              <a:t>This act requires in essence, two things:  Notice and Comment.</a:t>
            </a:r>
          </a:p>
          <a:p>
            <a:pPr>
              <a:tabLst>
                <a:tab pos="457200" algn="l"/>
              </a:tabLst>
            </a:pPr>
            <a:r>
              <a:rPr lang="en-US" sz="900" dirty="0">
                <a:latin typeface="Wingdings" charset="0"/>
                <a:cs typeface="Times New Roman" charset="0"/>
              </a:rPr>
              <a:t>§	</a:t>
            </a:r>
            <a:r>
              <a:rPr lang="en-US" sz="900" dirty="0">
                <a:latin typeface="Arial" charset="0"/>
              </a:rPr>
              <a:t>When an Agency is set on making a decision, like how to implement a new law, it must give notice to the world that it is about to make this decision and provide an opportunity for everyone to file comments.</a:t>
            </a:r>
          </a:p>
          <a:p>
            <a:pPr>
              <a:tabLst>
                <a:tab pos="457200" algn="l"/>
              </a:tabLst>
            </a:pPr>
            <a:r>
              <a:rPr lang="en-US" sz="900" dirty="0">
                <a:latin typeface="Wingdings" charset="0"/>
                <a:cs typeface="Times New Roman" charset="0"/>
              </a:rPr>
              <a:t>§	</a:t>
            </a:r>
            <a:r>
              <a:rPr lang="en-US" sz="900" dirty="0">
                <a:latin typeface="Arial" charset="0"/>
              </a:rPr>
              <a:t>Notice in the past was provided through the federal register - a bible-like-daily which keeps many attorneys employed in Washington, simply reading the fed </a:t>
            </a:r>
            <a:r>
              <a:rPr lang="en-US" sz="900" dirty="0" err="1">
                <a:latin typeface="Arial" charset="0"/>
              </a:rPr>
              <a:t>reg</a:t>
            </a:r>
            <a:r>
              <a:rPr lang="en-US" sz="900" dirty="0">
                <a:latin typeface="Arial" charset="0"/>
              </a:rPr>
              <a:t> each day to make sure they know what is in it.</a:t>
            </a:r>
          </a:p>
          <a:p>
            <a:pPr>
              <a:tabLst>
                <a:tab pos="457200" algn="l"/>
              </a:tabLst>
            </a:pPr>
            <a:r>
              <a:rPr lang="en-US" sz="900" dirty="0">
                <a:latin typeface="Wingdings" charset="0"/>
                <a:cs typeface="Times New Roman" charset="0"/>
              </a:rPr>
              <a:t>§	</a:t>
            </a:r>
            <a:r>
              <a:rPr lang="en-US" sz="900" dirty="0">
                <a:latin typeface="Arial" charset="0"/>
              </a:rPr>
              <a:t>Al Gore has directed that the federal government move online and this initiative has been quite successful.</a:t>
            </a:r>
          </a:p>
          <a:p>
            <a:pPr>
              <a:tabLst>
                <a:tab pos="457200" algn="l"/>
              </a:tabLst>
            </a:pPr>
            <a:r>
              <a:rPr lang="en-US" sz="900" dirty="0">
                <a:latin typeface="Wingdings" charset="0"/>
                <a:cs typeface="Times New Roman" charset="0"/>
              </a:rPr>
              <a:t>§	</a:t>
            </a:r>
            <a:r>
              <a:rPr lang="en-US" sz="900" dirty="0">
                <a:latin typeface="Arial" charset="0"/>
              </a:rPr>
              <a:t>Every agency now has a website and notice of their proceedings are generally posted on those sites.</a:t>
            </a:r>
          </a:p>
          <a:p>
            <a:pPr>
              <a:tabLst>
                <a:tab pos="457200" algn="l"/>
              </a:tabLst>
            </a:pPr>
            <a:r>
              <a:rPr lang="en-US" sz="900" dirty="0">
                <a:latin typeface="Wingdings" charset="0"/>
                <a:cs typeface="Times New Roman" charset="0"/>
              </a:rPr>
              <a:t>§	</a:t>
            </a:r>
            <a:r>
              <a:rPr lang="en-US" sz="900" dirty="0">
                <a:latin typeface="Arial" charset="0"/>
              </a:rPr>
              <a:t>Also some agencies, like the FCC, have daily bulletins which, like the fed </a:t>
            </a:r>
            <a:r>
              <a:rPr lang="en-US" sz="900" dirty="0" err="1">
                <a:latin typeface="Arial" charset="0"/>
              </a:rPr>
              <a:t>reg</a:t>
            </a:r>
            <a:r>
              <a:rPr lang="en-US" sz="900" dirty="0">
                <a:latin typeface="Arial" charset="0"/>
              </a:rPr>
              <a:t>, are the joy of communications lawyers</a:t>
            </a:r>
          </a:p>
          <a:p>
            <a:pPr>
              <a:tabLst>
                <a:tab pos="457200" algn="l"/>
              </a:tabLst>
            </a:pPr>
            <a:r>
              <a:rPr lang="en-US" sz="900" dirty="0">
                <a:latin typeface="Wingdings" charset="0"/>
                <a:cs typeface="Times New Roman" charset="0"/>
              </a:rPr>
              <a:t>§	</a:t>
            </a:r>
            <a:r>
              <a:rPr lang="en-US" sz="900" dirty="0">
                <a:latin typeface="Arial" charset="0"/>
              </a:rPr>
              <a:t>All of this remains cumbersome and a bit of a barrier between you and participation.  That is where the Internet comes in.  There are a lot of groups out there, from trade associations to public interest groups such as the Center for Democracy and Tech, that track this stuff and provide information on their websites.  So if you find a like minded group, you can join and they will end up feeding you information on subjects of mutual interest</a:t>
            </a:r>
            <a:r>
              <a:rPr lang="en-US" sz="900" dirty="0" smtClean="0">
                <a:latin typeface="Arial" charset="0"/>
              </a:rPr>
              <a:t>.</a:t>
            </a:r>
            <a:endParaRPr lang="en-US" sz="900"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08D9F-EF89-7945-A1D1-944CFD286D5F}" type="slidenum">
              <a:rPr lang="en-US"/>
              <a:pPr/>
              <a:t>27</a:t>
            </a:fld>
            <a:endParaRPr lang="en-US"/>
          </a:p>
        </p:txBody>
      </p:sp>
      <p:sp>
        <p:nvSpPr>
          <p:cNvPr id="130050" name="Rectangle 2"/>
          <p:cNvSpPr>
            <a:spLocks noGrp="1" noRot="1" noChangeAspect="1" noChangeArrowheads="1" noTextEdit="1"/>
          </p:cNvSpPr>
          <p:nvPr>
            <p:ph type="sldImg"/>
          </p:nvPr>
        </p:nvSpPr>
        <p:spPr>
          <a:xfrm>
            <a:off x="1143000" y="746125"/>
            <a:ext cx="4573588" cy="3429000"/>
          </a:xfrm>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pPr>
              <a:buFontTx/>
              <a:buChar char="•"/>
            </a:pPr>
            <a:r>
              <a:rPr lang="en-US" sz="1100"/>
              <a:t>Communications Act of 1934 - Set up the FCC.  Jurisdiction over radio and wireline communications - pretty much covers everything</a:t>
            </a:r>
          </a:p>
          <a:p>
            <a:pPr>
              <a:buFontTx/>
              <a:buChar char="•"/>
            </a:pPr>
            <a:r>
              <a:rPr lang="en-US" sz="1100"/>
              <a:t>Independent</a:t>
            </a:r>
          </a:p>
          <a:p>
            <a:pPr lvl="1">
              <a:buFontTx/>
              <a:buChar char="•"/>
            </a:pPr>
            <a:r>
              <a:rPr lang="en-US" sz="1100"/>
              <a:t>Leadership of the FCC does not serve the President.  Appointed for  terms and once appointed, cannot be removed at the will of the President.  No cabinet chair for the FCC. </a:t>
            </a:r>
          </a:p>
          <a:p>
            <a:pPr lvl="1">
              <a:buFontTx/>
              <a:buChar char="•"/>
            </a:pPr>
            <a:r>
              <a:rPr lang="en-US" sz="1100"/>
              <a:t>What this means is that FCC is very responsive to Congress and spends a great deal of time interacting with the Congressional Commerce committees with jurisdiction over communications.</a:t>
            </a:r>
          </a:p>
          <a:p>
            <a:pPr>
              <a:buFont typeface="Wingdings" charset="0"/>
              <a:buNone/>
            </a:pPr>
            <a:r>
              <a:rPr lang="en-US" sz="900"/>
              <a:t>1887 – Interstate Commerce Comm. (ICC), the first independent regulatory agency, was created to regulate railroads.</a:t>
            </a:r>
          </a:p>
          <a:p>
            <a:r>
              <a:rPr lang="en-US" sz="900"/>
              <a:t>1910 – Mann-Elkins Act brought interstate telecommunications within the jurisdiction of the ICC.</a:t>
            </a:r>
          </a:p>
          <a:p>
            <a:r>
              <a:rPr lang="en-US" sz="900"/>
              <a:t>1912 – Radio Act gave Secretary of Commerce and Labor authority to issue spectrum licenses and control broadcasting</a:t>
            </a:r>
          </a:p>
          <a:p>
            <a:r>
              <a:rPr lang="en-US" sz="900"/>
              <a:t>1927 – Radio Act created </a:t>
            </a:r>
            <a:r>
              <a:rPr lang="en-US" sz="900" i="1"/>
              <a:t>Federal Radio Commission</a:t>
            </a:r>
            <a:r>
              <a:rPr lang="en-US" sz="900"/>
              <a:t> with authority to issue radio licenses and assign specific frequencies.</a:t>
            </a:r>
          </a:p>
          <a:p>
            <a:pPr>
              <a:buFont typeface="Wingdings" charset="0"/>
              <a:buNone/>
            </a:pPr>
            <a:r>
              <a:rPr lang="en-US" sz="900"/>
              <a:t>1934 – Communications Act created the Federal Communications Commission</a:t>
            </a:r>
          </a:p>
          <a:p>
            <a:pPr>
              <a:buFont typeface="Wingdings" charset="0"/>
              <a:buNone/>
            </a:pPr>
            <a:r>
              <a:rPr lang="en-US" sz="900"/>
              <a:t>1982 – Judge Green approves Modification of Final Judgment (MFJ) providing for divestiture of AT&amp;T</a:t>
            </a:r>
          </a:p>
          <a:p>
            <a:r>
              <a:rPr lang="en-US" sz="900"/>
              <a:t>1984 – Cable Communications Policy Act preempted local rate regulation where the FCC found </a:t>
            </a:r>
            <a:r>
              <a:rPr lang="en-US" sz="900" i="1"/>
              <a:t>effective competition</a:t>
            </a:r>
            <a:r>
              <a:rPr lang="en-US" sz="900"/>
              <a:t>.</a:t>
            </a:r>
          </a:p>
          <a:p>
            <a:r>
              <a:rPr lang="en-US" sz="900"/>
              <a:t>1992 – Cable Television Consumer Protection and Competition Act required cable companies to offer a </a:t>
            </a:r>
            <a:r>
              <a:rPr lang="en-US" sz="900" i="1"/>
              <a:t>basic tier</a:t>
            </a:r>
            <a:r>
              <a:rPr lang="en-US" sz="900"/>
              <a:t> and allowed local authorities to regulate rates in certain circumstances. </a:t>
            </a:r>
          </a:p>
          <a:p>
            <a:r>
              <a:rPr lang="en-US" sz="900"/>
              <a:t>1996 – Telecommunications Act substantially revised the Communications Act to promote competition (particularly in local telephone markets) and deregulation.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249A5-DAE9-5048-9A3D-0DF2703F99CB}" type="slidenum">
              <a:rPr lang="en-US"/>
              <a:pPr/>
              <a:t>30</a:t>
            </a:fld>
            <a:endParaRPr lang="en-US"/>
          </a:p>
        </p:txBody>
      </p:sp>
      <p:sp>
        <p:nvSpPr>
          <p:cNvPr id="672770" name="Rectangle 2"/>
          <p:cNvSpPr>
            <a:spLocks noGrp="1" noRot="1" noChangeAspect="1" noChangeArrowheads="1" noTextEdit="1"/>
          </p:cNvSpPr>
          <p:nvPr>
            <p:ph type="sldImg"/>
          </p:nvPr>
        </p:nvSpPr>
        <p:spPr>
          <a:xfrm>
            <a:off x="1152525" y="682625"/>
            <a:ext cx="4556125" cy="3416300"/>
          </a:xfrm>
          <a:ln/>
          <a:extLst>
            <a:ext uri="{FAA26D3D-D897-4be2-8F04-BA451C77F1D7}">
              <ma14:placeholderFlag xmlns:ma14="http://schemas.microsoft.com/office/mac/drawingml/2011/main" val="1"/>
            </a:ext>
          </a:extLst>
        </p:spPr>
      </p:sp>
      <p:sp>
        <p:nvSpPr>
          <p:cNvPr id="672771" name="Rectangle 3"/>
          <p:cNvSpPr>
            <a:spLocks noGrp="1" noChangeArrowheads="1"/>
          </p:cNvSpPr>
          <p:nvPr>
            <p:ph type="body" idx="1"/>
          </p:nvPr>
        </p:nvSpPr>
        <p:spPr/>
        <p:txBody>
          <a:bodyPr/>
          <a:lstStyle/>
          <a:p>
            <a:r>
              <a:rPr lang="en-US"/>
              <a:t>Another way of looking at this.</a:t>
            </a:r>
          </a:p>
          <a:p>
            <a:endParaRPr lang="en-US"/>
          </a:p>
          <a:p>
            <a:r>
              <a:rPr lang="en-US"/>
              <a:t>Examples of title II regulations:  interconnection, universal service, access charges, privacy, filing, disabled access, interoperability, disclosure, CALEA, and anti-discrimination requirements.</a:t>
            </a:r>
          </a:p>
          <a:p>
            <a:r>
              <a:rPr lang="en-US"/>
              <a:t>When the FCC says that the Internet is unregulated, this is largely what it is talking about.  You, as ISPs, are not certified by the FCC.  You do not have your rates approved by the FCC.  And you have no obligations like interconnection or universal service.</a:t>
            </a:r>
          </a:p>
          <a:p>
            <a:endParaRPr lang="en-US"/>
          </a:p>
          <a:p>
            <a:r>
              <a:rPr lang="en-US"/>
              <a:t>I might note that the Telecom Act of 1996 introduced a new legal term:  Information service providers.  This means essentially the same thing as </a:t>
            </a:r>
            <a:r>
              <a:rPr lang="ja-JP" altLang="en-US">
                <a:latin typeface="Arial"/>
              </a:rPr>
              <a:t>“</a:t>
            </a:r>
            <a:r>
              <a:rPr lang="en-US"/>
              <a:t>Enhanced Service Providers.</a:t>
            </a:r>
            <a:r>
              <a:rPr lang="ja-JP" altLang="en-US">
                <a:latin typeface="Arial"/>
              </a:rPr>
              <a:t>”</a:t>
            </a:r>
            <a:endParaRPr lang="en-US"/>
          </a:p>
          <a:p>
            <a:r>
              <a:rPr lang="en-US"/>
              <a:t>The layers are fully separate.</a:t>
            </a:r>
          </a:p>
          <a:p>
            <a:r>
              <a:rPr lang="en-US"/>
              <a:t>They are provisioned by separate service providers.</a:t>
            </a:r>
          </a:p>
          <a:p>
            <a:r>
              <a:rPr lang="en-US"/>
              <a:t>I can point to the the different equipment.  Different equipment services the different layers. </a:t>
            </a:r>
          </a:p>
          <a:p>
            <a:r>
              <a:rPr lang="en-US"/>
              <a:t>And of course, the different layers represent separate (though dependent) markets.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D8853-9F92-DB4F-98A0-ACD104D83C5F}" type="slidenum">
              <a:rPr lang="en-US"/>
              <a:pPr/>
              <a:t>31</a:t>
            </a:fld>
            <a:endParaRPr lang="en-US"/>
          </a:p>
        </p:txBody>
      </p:sp>
      <p:sp>
        <p:nvSpPr>
          <p:cNvPr id="611330" name="Rectangle 2"/>
          <p:cNvSpPr>
            <a:spLocks noGrp="1" noRot="1" noChangeAspect="1" noChangeArrowheads="1" noTextEdit="1"/>
          </p:cNvSpPr>
          <p:nvPr>
            <p:ph type="sldImg"/>
          </p:nvPr>
        </p:nvSpPr>
        <p:spPr>
          <a:xfrm>
            <a:off x="1141413" y="684213"/>
            <a:ext cx="4576762" cy="3432175"/>
          </a:xfrm>
          <a:ln/>
          <a:extLst>
            <a:ext uri="{FAA26D3D-D897-4be2-8F04-BA451C77F1D7}">
              <ma14:placeholderFlag xmlns:ma14="http://schemas.microsoft.com/office/mac/drawingml/2011/main" val="1"/>
            </a:ext>
          </a:extLst>
        </p:spPr>
      </p:sp>
      <p:sp>
        <p:nvSpPr>
          <p:cNvPr id="611331" name="Rectangle 3"/>
          <p:cNvSpPr>
            <a:spLocks noGrp="1" noChangeArrowheads="1"/>
          </p:cNvSpPr>
          <p:nvPr>
            <p:ph type="body" idx="1"/>
          </p:nvPr>
        </p:nvSpPr>
        <p:spPr/>
        <p:txBody>
          <a:bodyPr/>
          <a:lstStyle/>
          <a:p>
            <a:r>
              <a:rPr lang="en-US" dirty="0" smtClean="0"/>
              <a:t>Bob Cannon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E38E4D-051A-41E1-86A4-E56916468FD0}"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CE38E4D-051A-41E1-86A4-E56916468FD0}"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38E4D-051A-41E1-86A4-E56916468FD0}" type="datetimeFigureOut">
              <a:rPr lang="en-US" smtClean="0"/>
              <a:t>12/7/11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38E4D-051A-41E1-86A4-E56916468FD0}" type="datetimeFigureOut">
              <a:rPr lang="en-US" smtClean="0"/>
              <a:t>12/7/11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CE38E4D-051A-41E1-86A4-E56916468FD0}" type="datetimeFigureOut">
              <a:rPr lang="en-US" smtClean="0"/>
              <a:t>12/7/11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CE38E4D-051A-41E1-86A4-E56916468FD0}"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CE38E4D-051A-41E1-86A4-E56916468FD0}" type="datetimeFigureOut">
              <a:rPr lang="en-US" smtClean="0"/>
              <a:t>12/7/11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86BB73A-582F-4420-9A14-CB10A2B2E5E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Technology &amp; Regulation</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Columbia University</a:t>
            </a:r>
            <a:endParaRPr lang="en-US" dirty="0"/>
          </a:p>
        </p:txBody>
      </p:sp>
      <p:sp>
        <p:nvSpPr>
          <p:cNvPr id="4" name="TextBox 3"/>
          <p:cNvSpPr txBox="1"/>
          <p:nvPr/>
        </p:nvSpPr>
        <p:spPr>
          <a:xfrm>
            <a:off x="1445696" y="4695483"/>
            <a:ext cx="5789390" cy="5232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1400" dirty="0" smtClean="0">
                <a:solidFill>
                  <a:schemeClr val="bg1"/>
                </a:solidFill>
              </a:rPr>
              <a:t>Any opinions are those of the author and do not necessarily reflect the views</a:t>
            </a:r>
          </a:p>
          <a:p>
            <a:r>
              <a:rPr lang="en-US" sz="1400" dirty="0" smtClean="0">
                <a:solidFill>
                  <a:schemeClr val="bg1"/>
                </a:solidFill>
              </a:rPr>
              <a:t>of Columbia University or the Federal Communications Commission.</a:t>
            </a:r>
            <a:endParaRPr lang="en-US" sz="1400" dirty="0">
              <a:solidFill>
                <a:schemeClr val="bg1"/>
              </a:solidFill>
            </a:endParaRPr>
          </a:p>
        </p:txBody>
      </p:sp>
      <p:sp>
        <p:nvSpPr>
          <p:cNvPr id="5" name="TextBox 4"/>
          <p:cNvSpPr txBox="1"/>
          <p:nvPr/>
        </p:nvSpPr>
        <p:spPr>
          <a:xfrm>
            <a:off x="309747" y="6225629"/>
            <a:ext cx="3815655" cy="369332"/>
          </a:xfrm>
          <a:prstGeom prst="rect">
            <a:avLst/>
          </a:prstGeom>
          <a:noFill/>
        </p:spPr>
        <p:txBody>
          <a:bodyPr wrap="none" rtlCol="0">
            <a:spAutoFit/>
          </a:bodyPr>
          <a:lstStyle/>
          <a:p>
            <a:r>
              <a:rPr lang="en-US" dirty="0" smtClean="0"/>
              <a:t>with material from Bob Cannon (FCC)</a:t>
            </a:r>
            <a:endParaRPr lang="en-US" dirty="0"/>
          </a:p>
        </p:txBody>
      </p:sp>
    </p:spTree>
    <p:extLst>
      <p:ext uri="{BB962C8B-B14F-4D97-AF65-F5344CB8AC3E}">
        <p14:creationId xmlns:p14="http://schemas.microsoft.com/office/powerpoint/2010/main" val="235347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1427506264"/>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775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Tree>
    <p:extLst>
      <p:ext uri="{BB962C8B-B14F-4D97-AF65-F5344CB8AC3E}">
        <p14:creationId xmlns:p14="http://schemas.microsoft.com/office/powerpoint/2010/main" val="18309041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Federal Regulations</a:t>
            </a:r>
            <a:endParaRPr lang="en-US" dirty="0"/>
          </a:p>
        </p:txBody>
      </p:sp>
      <p:sp>
        <p:nvSpPr>
          <p:cNvPr id="6" name="Rectangle 5"/>
          <p:cNvSpPr/>
          <p:nvPr/>
        </p:nvSpPr>
        <p:spPr>
          <a:xfrm>
            <a:off x="0" y="6581001"/>
            <a:ext cx="2924925" cy="276999"/>
          </a:xfrm>
          <a:prstGeom prst="rect">
            <a:avLst/>
          </a:prstGeom>
        </p:spPr>
        <p:txBody>
          <a:bodyPr wrap="square">
            <a:spAutoFit/>
          </a:bodyPr>
          <a:lstStyle/>
          <a:p>
            <a:r>
              <a:rPr lang="en-US" sz="1200" dirty="0"/>
              <a:t>http://</a:t>
            </a:r>
            <a:r>
              <a:rPr lang="en-US" sz="1200" dirty="0" err="1"/>
              <a:t>www.gpo.gov</a:t>
            </a:r>
            <a:r>
              <a:rPr lang="en-US" sz="1200" dirty="0"/>
              <a:t>/</a:t>
            </a:r>
            <a:r>
              <a:rPr lang="en-US" sz="1200" dirty="0" err="1"/>
              <a:t>fdsys</a:t>
            </a:r>
            <a:r>
              <a:rPr lang="en-US" sz="1200" dirty="0"/>
              <a:t>/</a:t>
            </a:r>
          </a:p>
        </p:txBody>
      </p:sp>
      <p:pic>
        <p:nvPicPr>
          <p:cNvPr id="7" name="Picture 6" descr="cf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994" y="1308576"/>
            <a:ext cx="3781300" cy="5395473"/>
          </a:xfrm>
          <a:prstGeom prst="rect">
            <a:avLst/>
          </a:prstGeom>
        </p:spPr>
      </p:pic>
    </p:spTree>
    <p:extLst>
      <p:ext uri="{BB962C8B-B14F-4D97-AF65-F5344CB8AC3E}">
        <p14:creationId xmlns:p14="http://schemas.microsoft.com/office/powerpoint/2010/main" val="422226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Tree>
    <p:extLst>
      <p:ext uri="{BB962C8B-B14F-4D97-AF65-F5344CB8AC3E}">
        <p14:creationId xmlns:p14="http://schemas.microsoft.com/office/powerpoint/2010/main" val="1197467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469462"/>
              </p:ext>
            </p:extLst>
          </p:nvPr>
        </p:nvGraphicFramePr>
        <p:xfrm>
          <a:off x="676264" y="1446487"/>
          <a:ext cx="7845593" cy="4785360"/>
        </p:xfrm>
        <a:graphic>
          <a:graphicData uri="http://schemas.openxmlformats.org/drawingml/2006/table">
            <a:tbl>
              <a:tblPr firstRow="1" firstCol="1" bandRow="1">
                <a:tableStyleId>{69C7853C-536D-4A76-A0AE-DD22124D55A5}</a:tableStyleId>
              </a:tblPr>
              <a:tblGrid>
                <a:gridCol w="659770"/>
                <a:gridCol w="7185823"/>
              </a:tblGrid>
              <a:tr h="370840">
                <a:tc>
                  <a:txBody>
                    <a:bodyPr/>
                    <a:lstStyle/>
                    <a:p>
                      <a:r>
                        <a:rPr lang="en-US" sz="2000" dirty="0" smtClean="0"/>
                        <a:t>Part</a:t>
                      </a:r>
                      <a:endParaRPr lang="en-US" sz="2000" dirty="0"/>
                    </a:p>
                  </a:txBody>
                  <a:tcPr/>
                </a:tc>
                <a:tc>
                  <a:txBody>
                    <a:bodyPr/>
                    <a:lstStyle/>
                    <a:p>
                      <a:r>
                        <a:rPr lang="en-US" sz="2000" dirty="0" smtClean="0"/>
                        <a:t>Content</a:t>
                      </a:r>
                      <a:endParaRPr lang="en-US" sz="2000" dirty="0"/>
                    </a:p>
                  </a:txBody>
                  <a:tcPr/>
                </a:tc>
              </a:tr>
              <a:tr h="370840">
                <a:tc>
                  <a:txBody>
                    <a:bodyPr/>
                    <a:lstStyle/>
                    <a:p>
                      <a:r>
                        <a:rPr lang="en-US" sz="2000" dirty="0" smtClean="0"/>
                        <a:t>0</a:t>
                      </a:r>
                      <a:endParaRPr lang="en-US" sz="2000" dirty="0"/>
                    </a:p>
                  </a:txBody>
                  <a:tcPr/>
                </a:tc>
                <a:tc>
                  <a:txBody>
                    <a:bodyPr/>
                    <a:lstStyle/>
                    <a:p>
                      <a:r>
                        <a:rPr lang="en-US" sz="2000" dirty="0" smtClean="0"/>
                        <a:t>Commission organization</a:t>
                      </a:r>
                      <a:endParaRPr lang="en-US" sz="2000" dirty="0"/>
                    </a:p>
                  </a:txBody>
                  <a:tcPr/>
                </a:tc>
              </a:tr>
              <a:tr h="370840">
                <a:tc>
                  <a:txBody>
                    <a:bodyPr/>
                    <a:lstStyle/>
                    <a:p>
                      <a:r>
                        <a:rPr lang="en-US" sz="2000" dirty="0" smtClean="0"/>
                        <a:t>1</a:t>
                      </a:r>
                      <a:endParaRPr lang="en-US" sz="2000" dirty="0"/>
                    </a:p>
                  </a:txBody>
                  <a:tcPr/>
                </a:tc>
                <a:tc>
                  <a:txBody>
                    <a:bodyPr/>
                    <a:lstStyle/>
                    <a:p>
                      <a:r>
                        <a:rPr lang="en-US" sz="2000" dirty="0" smtClean="0"/>
                        <a:t>Practice and procedure</a:t>
                      </a:r>
                      <a:endParaRPr lang="en-US" sz="2000" dirty="0"/>
                    </a:p>
                  </a:txBody>
                  <a:tcPr/>
                </a:tc>
              </a:tr>
              <a:tr h="370840">
                <a:tc>
                  <a:txBody>
                    <a:bodyPr/>
                    <a:lstStyle/>
                    <a:p>
                      <a:r>
                        <a:rPr lang="en-US" sz="2000" dirty="0" smtClean="0"/>
                        <a:t>2</a:t>
                      </a:r>
                      <a:endParaRPr lang="en-US" sz="2000" dirty="0"/>
                    </a:p>
                  </a:txBody>
                  <a:tcPr/>
                </a:tc>
                <a:tc>
                  <a:txBody>
                    <a:bodyPr/>
                    <a:lstStyle/>
                    <a:p>
                      <a:r>
                        <a:rPr lang="en-US" sz="2000" kern="1200" dirty="0" smtClean="0"/>
                        <a:t>Frequency allocations and</a:t>
                      </a:r>
                      <a:r>
                        <a:rPr lang="en-US" sz="2000" kern="1200" baseline="0" dirty="0" smtClean="0"/>
                        <a:t> radio treaty matter</a:t>
                      </a:r>
                      <a:endParaRPr lang="en-US" sz="2000" dirty="0"/>
                    </a:p>
                  </a:txBody>
                  <a:tcPr/>
                </a:tc>
              </a:tr>
              <a:tr h="370840">
                <a:tc>
                  <a:txBody>
                    <a:bodyPr/>
                    <a:lstStyle/>
                    <a:p>
                      <a:r>
                        <a:rPr lang="en-US" sz="2000" dirty="0" smtClean="0"/>
                        <a:t>3</a:t>
                      </a:r>
                      <a:endParaRPr lang="en-US" sz="2000" dirty="0"/>
                    </a:p>
                  </a:txBody>
                  <a:tcPr/>
                </a:tc>
                <a:tc>
                  <a:txBody>
                    <a:bodyPr/>
                    <a:lstStyle/>
                    <a:p>
                      <a:r>
                        <a:rPr lang="en-US" sz="2000" dirty="0" smtClean="0"/>
                        <a:t>Authorization and administration of accounting authorities in maritime and maritime</a:t>
                      </a:r>
                      <a:r>
                        <a:rPr lang="en-US" sz="2000" baseline="0" dirty="0" smtClean="0"/>
                        <a:t> mobile radio services</a:t>
                      </a:r>
                      <a:endParaRPr lang="en-US" sz="2000" dirty="0"/>
                    </a:p>
                  </a:txBody>
                  <a:tcPr/>
                </a:tc>
              </a:tr>
              <a:tr h="370840">
                <a:tc>
                  <a:txBody>
                    <a:bodyPr/>
                    <a:lstStyle/>
                    <a:p>
                      <a:r>
                        <a:rPr lang="en-US" sz="2000" dirty="0" smtClean="0"/>
                        <a:t>4</a:t>
                      </a:r>
                      <a:endParaRPr lang="en-US" sz="2000" dirty="0"/>
                    </a:p>
                  </a:txBody>
                  <a:tcPr/>
                </a:tc>
                <a:tc>
                  <a:txBody>
                    <a:bodyPr/>
                    <a:lstStyle/>
                    <a:p>
                      <a:r>
                        <a:rPr lang="en-US" sz="2000" dirty="0" smtClean="0"/>
                        <a:t>Disruptions to Communications</a:t>
                      </a:r>
                      <a:endParaRPr lang="en-US" sz="2000" dirty="0"/>
                    </a:p>
                  </a:txBody>
                  <a:tcPr/>
                </a:tc>
              </a:tr>
              <a:tr h="370840">
                <a:tc>
                  <a:txBody>
                    <a:bodyPr/>
                    <a:lstStyle/>
                    <a:p>
                      <a:r>
                        <a:rPr lang="en-US" sz="2000" dirty="0" smtClean="0"/>
                        <a:t>5</a:t>
                      </a:r>
                      <a:endParaRPr lang="en-US" sz="2000" dirty="0"/>
                    </a:p>
                  </a:txBody>
                  <a:tcPr/>
                </a:tc>
                <a:tc>
                  <a:txBody>
                    <a:bodyPr/>
                    <a:lstStyle/>
                    <a:p>
                      <a:r>
                        <a:rPr lang="en-US" sz="2000" dirty="0" smtClean="0"/>
                        <a:t>Experimental Radio</a:t>
                      </a:r>
                      <a:r>
                        <a:rPr lang="en-US" sz="2000" baseline="0" dirty="0" smtClean="0"/>
                        <a:t> Service</a:t>
                      </a:r>
                      <a:endParaRPr lang="en-US" sz="2000" dirty="0"/>
                    </a:p>
                  </a:txBody>
                  <a:tcPr/>
                </a:tc>
              </a:tr>
              <a:tr h="370840">
                <a:tc>
                  <a:txBody>
                    <a:bodyPr/>
                    <a:lstStyle/>
                    <a:p>
                      <a:r>
                        <a:rPr lang="en-US" sz="2000" dirty="0" smtClean="0"/>
                        <a:t>6</a:t>
                      </a:r>
                      <a:endParaRPr lang="en-US" sz="2000" dirty="0"/>
                    </a:p>
                  </a:txBody>
                  <a:tcPr/>
                </a:tc>
                <a:tc>
                  <a:txBody>
                    <a:bodyPr/>
                    <a:lstStyle/>
                    <a:p>
                      <a:r>
                        <a:rPr lang="en-US" sz="2000" dirty="0" smtClean="0"/>
                        <a:t>Access to Telecommunications Service</a:t>
                      </a:r>
                      <a:r>
                        <a:rPr lang="en-US" sz="2000" baseline="0" dirty="0" smtClean="0"/>
                        <a:t>, Telecommunications Equipment and Customer Premises Equipment by Persons with Disabilities</a:t>
                      </a:r>
                      <a:endParaRPr lang="en-US" sz="2000" dirty="0"/>
                    </a:p>
                  </a:txBody>
                  <a:tcPr/>
                </a:tc>
              </a:tr>
              <a:tr h="370840">
                <a:tc>
                  <a:txBody>
                    <a:bodyPr/>
                    <a:lstStyle/>
                    <a:p>
                      <a:r>
                        <a:rPr lang="en-US" sz="2000" dirty="0" smtClean="0"/>
                        <a:t>7</a:t>
                      </a:r>
                      <a:endParaRPr lang="en-US" sz="2000" dirty="0"/>
                    </a:p>
                  </a:txBody>
                  <a:tcPr/>
                </a:tc>
                <a:tc>
                  <a:txBody>
                    <a:bodyPr/>
                    <a:lstStyle/>
                    <a:p>
                      <a:r>
                        <a:rPr lang="en-US" sz="2000" dirty="0" smtClean="0"/>
                        <a:t>Access to Voicemail</a:t>
                      </a:r>
                      <a:r>
                        <a:rPr lang="en-US" sz="2000" baseline="0" dirty="0" smtClean="0"/>
                        <a:t> and Interactive Menu Services and Equipment by People with Disabilities</a:t>
                      </a:r>
                      <a:endParaRPr lang="en-US" sz="2000" dirty="0"/>
                    </a:p>
                  </a:txBody>
                  <a:tcPr/>
                </a:tc>
              </a:tr>
            </a:tbl>
          </a:graphicData>
        </a:graphic>
      </p:graphicFrame>
    </p:spTree>
    <p:extLst>
      <p:ext uri="{BB962C8B-B14F-4D97-AF65-F5344CB8AC3E}">
        <p14:creationId xmlns:p14="http://schemas.microsoft.com/office/powerpoint/2010/main" val="683113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1571240"/>
              </p:ext>
            </p:extLst>
          </p:nvPr>
        </p:nvGraphicFramePr>
        <p:xfrm>
          <a:off x="676264" y="1446487"/>
          <a:ext cx="7845593" cy="4785360"/>
        </p:xfrm>
        <a:graphic>
          <a:graphicData uri="http://schemas.openxmlformats.org/drawingml/2006/table">
            <a:tbl>
              <a:tblPr firstRow="1" firstCol="1" bandRow="1">
                <a:tableStyleId>{69C7853C-536D-4A76-A0AE-DD22124D55A5}</a:tableStyleId>
              </a:tblPr>
              <a:tblGrid>
                <a:gridCol w="659770"/>
                <a:gridCol w="7185823"/>
              </a:tblGrid>
              <a:tr h="370840">
                <a:tc>
                  <a:txBody>
                    <a:bodyPr/>
                    <a:lstStyle/>
                    <a:p>
                      <a:r>
                        <a:rPr lang="en-US" sz="2000" dirty="0" smtClean="0"/>
                        <a:t>Part</a:t>
                      </a:r>
                      <a:endParaRPr lang="en-US" sz="2000" dirty="0"/>
                    </a:p>
                  </a:txBody>
                  <a:tcPr/>
                </a:tc>
                <a:tc>
                  <a:txBody>
                    <a:bodyPr/>
                    <a:lstStyle/>
                    <a:p>
                      <a:r>
                        <a:rPr lang="en-US" sz="2000" dirty="0" smtClean="0"/>
                        <a:t>Content</a:t>
                      </a:r>
                      <a:endParaRPr lang="en-US" sz="2000" dirty="0"/>
                    </a:p>
                  </a:txBody>
                  <a:tcPr/>
                </a:tc>
              </a:tr>
              <a:tr h="370840">
                <a:tc>
                  <a:txBody>
                    <a:bodyPr/>
                    <a:lstStyle/>
                    <a:p>
                      <a:r>
                        <a:rPr lang="en-US" sz="2000" dirty="0" smtClean="0"/>
                        <a:t>0</a:t>
                      </a:r>
                      <a:endParaRPr lang="en-US" sz="2000" dirty="0"/>
                    </a:p>
                  </a:txBody>
                  <a:tcPr/>
                </a:tc>
                <a:tc>
                  <a:txBody>
                    <a:bodyPr/>
                    <a:lstStyle/>
                    <a:p>
                      <a:r>
                        <a:rPr lang="en-US" sz="2000" dirty="0" smtClean="0"/>
                        <a:t>Commission organization</a:t>
                      </a:r>
                      <a:endParaRPr lang="en-US" sz="2000" dirty="0"/>
                    </a:p>
                  </a:txBody>
                  <a:tcPr/>
                </a:tc>
              </a:tr>
              <a:tr h="370840">
                <a:tc>
                  <a:txBody>
                    <a:bodyPr/>
                    <a:lstStyle/>
                    <a:p>
                      <a:r>
                        <a:rPr lang="en-US" sz="2000" dirty="0" smtClean="0"/>
                        <a:t>1</a:t>
                      </a:r>
                      <a:endParaRPr lang="en-US" sz="2000" dirty="0"/>
                    </a:p>
                  </a:txBody>
                  <a:tcPr/>
                </a:tc>
                <a:tc>
                  <a:txBody>
                    <a:bodyPr/>
                    <a:lstStyle/>
                    <a:p>
                      <a:r>
                        <a:rPr lang="en-US" sz="2000" dirty="0" smtClean="0"/>
                        <a:t>Practice and procedure</a:t>
                      </a:r>
                      <a:endParaRPr lang="en-US" sz="2000" dirty="0"/>
                    </a:p>
                  </a:txBody>
                  <a:tcPr/>
                </a:tc>
              </a:tr>
              <a:tr h="370840">
                <a:tc>
                  <a:txBody>
                    <a:bodyPr/>
                    <a:lstStyle/>
                    <a:p>
                      <a:r>
                        <a:rPr lang="en-US" sz="2000" dirty="0" smtClean="0"/>
                        <a:t>2</a:t>
                      </a:r>
                      <a:endParaRPr lang="en-US" sz="2000" dirty="0"/>
                    </a:p>
                  </a:txBody>
                  <a:tcPr/>
                </a:tc>
                <a:tc>
                  <a:txBody>
                    <a:bodyPr/>
                    <a:lstStyle/>
                    <a:p>
                      <a:r>
                        <a:rPr lang="en-US" sz="2000" kern="1200" dirty="0" smtClean="0"/>
                        <a:t>Frequency allocations and</a:t>
                      </a:r>
                      <a:r>
                        <a:rPr lang="en-US" sz="2000" kern="1200" baseline="0" dirty="0" smtClean="0"/>
                        <a:t> radio treaty matter</a:t>
                      </a:r>
                      <a:endParaRPr lang="en-US" sz="2000" dirty="0"/>
                    </a:p>
                  </a:txBody>
                  <a:tcPr/>
                </a:tc>
              </a:tr>
              <a:tr h="370840">
                <a:tc>
                  <a:txBody>
                    <a:bodyPr/>
                    <a:lstStyle/>
                    <a:p>
                      <a:r>
                        <a:rPr lang="en-US" sz="2000" dirty="0" smtClean="0"/>
                        <a:t>3</a:t>
                      </a:r>
                      <a:endParaRPr lang="en-US" sz="2000" dirty="0"/>
                    </a:p>
                  </a:txBody>
                  <a:tcPr/>
                </a:tc>
                <a:tc>
                  <a:txBody>
                    <a:bodyPr/>
                    <a:lstStyle/>
                    <a:p>
                      <a:r>
                        <a:rPr lang="en-US" sz="2000" dirty="0" smtClean="0"/>
                        <a:t>Authorization and administration of accounting authorities in maritime and maritime</a:t>
                      </a:r>
                      <a:r>
                        <a:rPr lang="en-US" sz="2000" baseline="0" dirty="0" smtClean="0"/>
                        <a:t> mobile radio services</a:t>
                      </a:r>
                      <a:endParaRPr lang="en-US" sz="2000" dirty="0"/>
                    </a:p>
                  </a:txBody>
                  <a:tcPr/>
                </a:tc>
              </a:tr>
              <a:tr h="370840">
                <a:tc>
                  <a:txBody>
                    <a:bodyPr/>
                    <a:lstStyle/>
                    <a:p>
                      <a:r>
                        <a:rPr lang="en-US" sz="2000" dirty="0" smtClean="0"/>
                        <a:t>4</a:t>
                      </a:r>
                      <a:endParaRPr lang="en-US" sz="2000" dirty="0"/>
                    </a:p>
                  </a:txBody>
                  <a:tcPr/>
                </a:tc>
                <a:tc>
                  <a:txBody>
                    <a:bodyPr/>
                    <a:lstStyle/>
                    <a:p>
                      <a:r>
                        <a:rPr lang="en-US" sz="2000" dirty="0" smtClean="0"/>
                        <a:t>Disruptions to Communications</a:t>
                      </a:r>
                      <a:endParaRPr lang="en-US" sz="2000" dirty="0"/>
                    </a:p>
                  </a:txBody>
                  <a:tcPr/>
                </a:tc>
              </a:tr>
              <a:tr h="370840">
                <a:tc>
                  <a:txBody>
                    <a:bodyPr/>
                    <a:lstStyle/>
                    <a:p>
                      <a:r>
                        <a:rPr lang="en-US" sz="2000" dirty="0" smtClean="0"/>
                        <a:t>5</a:t>
                      </a:r>
                      <a:endParaRPr lang="en-US" sz="2000" dirty="0"/>
                    </a:p>
                  </a:txBody>
                  <a:tcPr/>
                </a:tc>
                <a:tc>
                  <a:txBody>
                    <a:bodyPr/>
                    <a:lstStyle/>
                    <a:p>
                      <a:r>
                        <a:rPr lang="en-US" sz="2000" dirty="0" smtClean="0"/>
                        <a:t>Experimental Radio</a:t>
                      </a:r>
                      <a:r>
                        <a:rPr lang="en-US" sz="2000" baseline="0" dirty="0" smtClean="0"/>
                        <a:t> Service</a:t>
                      </a:r>
                      <a:endParaRPr lang="en-US" sz="2000" dirty="0"/>
                    </a:p>
                  </a:txBody>
                  <a:tcPr/>
                </a:tc>
              </a:tr>
              <a:tr h="370840">
                <a:tc>
                  <a:txBody>
                    <a:bodyPr/>
                    <a:lstStyle/>
                    <a:p>
                      <a:r>
                        <a:rPr lang="en-US" sz="2000" dirty="0" smtClean="0"/>
                        <a:t>6</a:t>
                      </a:r>
                      <a:endParaRPr lang="en-US" sz="2000" dirty="0"/>
                    </a:p>
                  </a:txBody>
                  <a:tcPr/>
                </a:tc>
                <a:tc>
                  <a:txBody>
                    <a:bodyPr/>
                    <a:lstStyle/>
                    <a:p>
                      <a:r>
                        <a:rPr lang="en-US" sz="2000" dirty="0" smtClean="0"/>
                        <a:t>Access to Telecommunications Service</a:t>
                      </a:r>
                      <a:r>
                        <a:rPr lang="en-US" sz="2000" baseline="0" dirty="0" smtClean="0"/>
                        <a:t>, Telecommunications Equipment and Customer Premises Equipment by Persons with Disabilities</a:t>
                      </a:r>
                      <a:endParaRPr lang="en-US" sz="2000" dirty="0"/>
                    </a:p>
                  </a:txBody>
                  <a:tcPr/>
                </a:tc>
              </a:tr>
              <a:tr h="370840">
                <a:tc>
                  <a:txBody>
                    <a:bodyPr/>
                    <a:lstStyle/>
                    <a:p>
                      <a:r>
                        <a:rPr lang="en-US" sz="2000" dirty="0" smtClean="0"/>
                        <a:t>7</a:t>
                      </a:r>
                      <a:endParaRPr lang="en-US" sz="2000" dirty="0"/>
                    </a:p>
                  </a:txBody>
                  <a:tcPr/>
                </a:tc>
                <a:tc>
                  <a:txBody>
                    <a:bodyPr/>
                    <a:lstStyle/>
                    <a:p>
                      <a:r>
                        <a:rPr lang="en-US" sz="2000" dirty="0" smtClean="0"/>
                        <a:t>Access to Voicemail</a:t>
                      </a:r>
                      <a:r>
                        <a:rPr lang="en-US" sz="2000" baseline="0" dirty="0" smtClean="0"/>
                        <a:t> and Interactive Menu Services and Equipment by People with Disabilities</a:t>
                      </a:r>
                      <a:endParaRPr lang="en-US" sz="2000" dirty="0"/>
                    </a:p>
                  </a:txBody>
                  <a:tcPr/>
                </a:tc>
              </a:tr>
            </a:tbl>
          </a:graphicData>
        </a:graphic>
      </p:graphicFrame>
    </p:spTree>
    <p:extLst>
      <p:ext uri="{BB962C8B-B14F-4D97-AF65-F5344CB8AC3E}">
        <p14:creationId xmlns:p14="http://schemas.microsoft.com/office/powerpoint/2010/main" val="829727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39142707"/>
              </p:ext>
            </p:extLst>
          </p:nvPr>
        </p:nvGraphicFramePr>
        <p:xfrm>
          <a:off x="676264" y="1446487"/>
          <a:ext cx="7845593" cy="4480560"/>
        </p:xfrm>
        <a:graphic>
          <a:graphicData uri="http://schemas.openxmlformats.org/drawingml/2006/table">
            <a:tbl>
              <a:tblPr firstRow="1" firstCol="1" bandRow="1">
                <a:tableStyleId>{69C7853C-536D-4A76-A0AE-DD22124D55A5}</a:tableStyleId>
              </a:tblPr>
              <a:tblGrid>
                <a:gridCol w="857701"/>
                <a:gridCol w="6987892"/>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9</a:t>
                      </a:r>
                      <a:endParaRPr lang="en-US" sz="2400" dirty="0"/>
                    </a:p>
                  </a:txBody>
                  <a:tcPr/>
                </a:tc>
                <a:tc>
                  <a:txBody>
                    <a:bodyPr/>
                    <a:lstStyle/>
                    <a:p>
                      <a:r>
                        <a:rPr lang="en-US" sz="2400" dirty="0" smtClean="0"/>
                        <a:t>Interconnected</a:t>
                      </a:r>
                      <a:r>
                        <a:rPr lang="en-US" sz="2400" baseline="0" dirty="0" smtClean="0"/>
                        <a:t> Voice over Internet Protocol Services</a:t>
                      </a:r>
                      <a:endParaRPr lang="en-US" sz="2400" dirty="0"/>
                    </a:p>
                  </a:txBody>
                  <a:tcPr/>
                </a:tc>
              </a:tr>
              <a:tr h="370840">
                <a:tc>
                  <a:txBody>
                    <a:bodyPr/>
                    <a:lstStyle/>
                    <a:p>
                      <a:r>
                        <a:rPr lang="en-US" sz="2400" dirty="0" smtClean="0"/>
                        <a:t>10</a:t>
                      </a:r>
                      <a:endParaRPr lang="en-US" sz="2400" dirty="0"/>
                    </a:p>
                  </a:txBody>
                  <a:tcPr/>
                </a:tc>
                <a:tc>
                  <a:txBody>
                    <a:bodyPr/>
                    <a:lstStyle/>
                    <a:p>
                      <a:r>
                        <a:rPr lang="en-US" sz="2400" dirty="0" smtClean="0"/>
                        <a:t>Commercial Mobile</a:t>
                      </a:r>
                      <a:r>
                        <a:rPr lang="en-US" sz="2400" baseline="0" dirty="0" smtClean="0"/>
                        <a:t> Alert System</a:t>
                      </a:r>
                      <a:endParaRPr lang="en-US" sz="2400" dirty="0"/>
                    </a:p>
                  </a:txBody>
                  <a:tcPr/>
                </a:tc>
              </a:tr>
              <a:tr h="370840">
                <a:tc>
                  <a:txBody>
                    <a:bodyPr/>
                    <a:lstStyle/>
                    <a:p>
                      <a:r>
                        <a:rPr lang="en-US" sz="2400" dirty="0" smtClean="0"/>
                        <a:t>11</a:t>
                      </a:r>
                      <a:endParaRPr lang="en-US" sz="2400" dirty="0"/>
                    </a:p>
                  </a:txBody>
                  <a:tcPr/>
                </a:tc>
                <a:tc>
                  <a:txBody>
                    <a:bodyPr/>
                    <a:lstStyle/>
                    <a:p>
                      <a:r>
                        <a:rPr lang="en-US" sz="2400" dirty="0" smtClean="0"/>
                        <a:t>Emergency Alert System (EAS)</a:t>
                      </a:r>
                      <a:endParaRPr lang="en-US" sz="2400" dirty="0"/>
                    </a:p>
                  </a:txBody>
                  <a:tcPr/>
                </a:tc>
              </a:tr>
              <a:tr h="370840">
                <a:tc>
                  <a:txBody>
                    <a:bodyPr/>
                    <a:lstStyle/>
                    <a:p>
                      <a:r>
                        <a:rPr lang="en-US" sz="2400" dirty="0" smtClean="0"/>
                        <a:t>12</a:t>
                      </a:r>
                      <a:endParaRPr lang="en-US" sz="2400" dirty="0"/>
                    </a:p>
                  </a:txBody>
                  <a:tcPr/>
                </a:tc>
                <a:tc>
                  <a:txBody>
                    <a:bodyPr/>
                    <a:lstStyle/>
                    <a:p>
                      <a:r>
                        <a:rPr lang="en-US" sz="2400" dirty="0" smtClean="0"/>
                        <a:t>Redundancy of Communications Systems</a:t>
                      </a:r>
                      <a:endParaRPr lang="en-US" sz="2400" dirty="0"/>
                    </a:p>
                  </a:txBody>
                  <a:tcPr/>
                </a:tc>
              </a:tr>
              <a:tr h="370840">
                <a:tc>
                  <a:txBody>
                    <a:bodyPr/>
                    <a:lstStyle/>
                    <a:p>
                      <a:r>
                        <a:rPr lang="en-US" sz="2400" dirty="0" smtClean="0"/>
                        <a:t>13</a:t>
                      </a:r>
                      <a:endParaRPr lang="en-US" sz="2400" dirty="0"/>
                    </a:p>
                  </a:txBody>
                  <a:tcPr/>
                </a:tc>
                <a:tc>
                  <a:txBody>
                    <a:bodyPr/>
                    <a:lstStyle/>
                    <a:p>
                      <a:r>
                        <a:rPr lang="en-US" sz="2400" dirty="0" smtClean="0"/>
                        <a:t>Commercial Radio Operators</a:t>
                      </a:r>
                      <a:endParaRPr lang="en-US" sz="2400" dirty="0"/>
                    </a:p>
                  </a:txBody>
                  <a:tcPr/>
                </a:tc>
              </a:tr>
              <a:tr h="370840">
                <a:tc>
                  <a:txBody>
                    <a:bodyPr/>
                    <a:lstStyle/>
                    <a:p>
                      <a:r>
                        <a:rPr lang="en-US" sz="2400" dirty="0" smtClean="0"/>
                        <a:t>15</a:t>
                      </a:r>
                      <a:endParaRPr lang="en-US" sz="2400" dirty="0"/>
                    </a:p>
                  </a:txBody>
                  <a:tcPr/>
                </a:tc>
                <a:tc>
                  <a:txBody>
                    <a:bodyPr/>
                    <a:lstStyle/>
                    <a:p>
                      <a:r>
                        <a:rPr lang="en-US" sz="2400" dirty="0" smtClean="0"/>
                        <a:t>Radio Frequency Devices</a:t>
                      </a:r>
                      <a:endParaRPr lang="en-US" sz="2400" dirty="0"/>
                    </a:p>
                  </a:txBody>
                  <a:tcPr/>
                </a:tc>
              </a:tr>
              <a:tr h="370840">
                <a:tc>
                  <a:txBody>
                    <a:bodyPr/>
                    <a:lstStyle/>
                    <a:p>
                      <a:r>
                        <a:rPr lang="en-US" sz="2400" dirty="0" smtClean="0"/>
                        <a:t>17</a:t>
                      </a:r>
                      <a:endParaRPr lang="en-US" sz="2400" dirty="0"/>
                    </a:p>
                  </a:txBody>
                  <a:tcPr/>
                </a:tc>
                <a:tc>
                  <a:txBody>
                    <a:bodyPr/>
                    <a:lstStyle/>
                    <a:p>
                      <a:r>
                        <a:rPr lang="en-US" sz="2400" dirty="0" smtClean="0"/>
                        <a:t>Construction</a:t>
                      </a:r>
                      <a:r>
                        <a:rPr lang="en-US" sz="2400" baseline="0" dirty="0" smtClean="0"/>
                        <a:t>, Marking and Lighting of Antenna Structures</a:t>
                      </a:r>
                      <a:endParaRPr lang="en-US" sz="2400" dirty="0"/>
                    </a:p>
                  </a:txBody>
                  <a:tcPr/>
                </a:tc>
              </a:tr>
              <a:tr h="370840">
                <a:tc>
                  <a:txBody>
                    <a:bodyPr/>
                    <a:lstStyle/>
                    <a:p>
                      <a:r>
                        <a:rPr lang="en-US" sz="2400" dirty="0" smtClean="0"/>
                        <a:t>18</a:t>
                      </a:r>
                      <a:endParaRPr lang="en-US" sz="2400" dirty="0"/>
                    </a:p>
                  </a:txBody>
                  <a:tcPr/>
                </a:tc>
                <a:tc>
                  <a:txBody>
                    <a:bodyPr/>
                    <a:lstStyle/>
                    <a:p>
                      <a:r>
                        <a:rPr lang="en-US" sz="2400" dirty="0" smtClean="0"/>
                        <a:t>Industrial,</a:t>
                      </a:r>
                      <a:r>
                        <a:rPr lang="en-US" sz="2400" baseline="0" dirty="0" smtClean="0"/>
                        <a:t> Scientific and Medical Equipment (ISM)</a:t>
                      </a:r>
                      <a:endParaRPr lang="en-US" sz="2400" dirty="0"/>
                    </a:p>
                  </a:txBody>
                  <a:tcPr/>
                </a:tc>
              </a:tr>
            </a:tbl>
          </a:graphicData>
        </a:graphic>
      </p:graphicFrame>
    </p:spTree>
    <p:extLst>
      <p:ext uri="{BB962C8B-B14F-4D97-AF65-F5344CB8AC3E}">
        <p14:creationId xmlns:p14="http://schemas.microsoft.com/office/powerpoint/2010/main" val="3943939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0605100"/>
              </p:ext>
            </p:extLst>
          </p:nvPr>
        </p:nvGraphicFramePr>
        <p:xfrm>
          <a:off x="676264" y="1446487"/>
          <a:ext cx="7845593" cy="4937759"/>
        </p:xfrm>
        <a:graphic>
          <a:graphicData uri="http://schemas.openxmlformats.org/drawingml/2006/table">
            <a:tbl>
              <a:tblPr firstRow="1" firstCol="1" bandRow="1">
                <a:tableStyleId>{69C7853C-536D-4A76-A0AE-DD22124D55A5}</a:tableStyleId>
              </a:tblPr>
              <a:tblGrid>
                <a:gridCol w="857701"/>
                <a:gridCol w="6987892"/>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19</a:t>
                      </a:r>
                      <a:endParaRPr lang="en-US" sz="2400" dirty="0"/>
                    </a:p>
                  </a:txBody>
                  <a:tcPr/>
                </a:tc>
                <a:tc>
                  <a:txBody>
                    <a:bodyPr/>
                    <a:lstStyle/>
                    <a:p>
                      <a:r>
                        <a:rPr lang="en-US" sz="2400" dirty="0" smtClean="0"/>
                        <a:t>Employee</a:t>
                      </a:r>
                      <a:r>
                        <a:rPr lang="en-US" sz="2400" baseline="0" dirty="0" smtClean="0"/>
                        <a:t> Responsibilities and Conduct</a:t>
                      </a:r>
                      <a:endParaRPr lang="en-US" sz="2400" dirty="0"/>
                    </a:p>
                  </a:txBody>
                  <a:tcPr/>
                </a:tc>
              </a:tr>
              <a:tr h="370840">
                <a:tc>
                  <a:txBody>
                    <a:bodyPr/>
                    <a:lstStyle/>
                    <a:p>
                      <a:r>
                        <a:rPr lang="en-US" sz="2400" dirty="0" smtClean="0"/>
                        <a:t>20</a:t>
                      </a:r>
                      <a:endParaRPr lang="en-US" sz="2400" dirty="0"/>
                    </a:p>
                  </a:txBody>
                  <a:tcPr/>
                </a:tc>
                <a:tc>
                  <a:txBody>
                    <a:bodyPr/>
                    <a:lstStyle/>
                    <a:p>
                      <a:r>
                        <a:rPr lang="en-US" sz="2400" dirty="0" smtClean="0"/>
                        <a:t>Commercial Mobile Radio Services (=</a:t>
                      </a:r>
                      <a:r>
                        <a:rPr lang="en-US" sz="2400" baseline="0" dirty="0" smtClean="0"/>
                        <a:t> cellular)</a:t>
                      </a:r>
                      <a:endParaRPr lang="en-US" sz="2400" dirty="0"/>
                    </a:p>
                  </a:txBody>
                  <a:tcPr/>
                </a:tc>
              </a:tr>
              <a:tr h="370840">
                <a:tc>
                  <a:txBody>
                    <a:bodyPr/>
                    <a:lstStyle/>
                    <a:p>
                      <a:r>
                        <a:rPr lang="en-US" sz="2400" dirty="0" smtClean="0"/>
                        <a:t>22</a:t>
                      </a:r>
                      <a:endParaRPr lang="en-US" sz="2400" dirty="0"/>
                    </a:p>
                  </a:txBody>
                  <a:tcPr/>
                </a:tc>
                <a:tc>
                  <a:txBody>
                    <a:bodyPr/>
                    <a:lstStyle/>
                    <a:p>
                      <a:r>
                        <a:rPr lang="en-US" sz="2400" dirty="0" smtClean="0"/>
                        <a:t>Public Mobile Services</a:t>
                      </a:r>
                      <a:endParaRPr lang="en-US" sz="2400" dirty="0"/>
                    </a:p>
                  </a:txBody>
                  <a:tcPr/>
                </a:tc>
              </a:tr>
              <a:tr h="370840">
                <a:tc>
                  <a:txBody>
                    <a:bodyPr/>
                    <a:lstStyle/>
                    <a:p>
                      <a:r>
                        <a:rPr lang="en-US" sz="2400" dirty="0" smtClean="0"/>
                        <a:t>24</a:t>
                      </a:r>
                      <a:endParaRPr lang="en-US" sz="2400" dirty="0"/>
                    </a:p>
                  </a:txBody>
                  <a:tcPr/>
                </a:tc>
                <a:tc>
                  <a:txBody>
                    <a:bodyPr/>
                    <a:lstStyle/>
                    <a:p>
                      <a:r>
                        <a:rPr lang="en-US" sz="2400" dirty="0" smtClean="0"/>
                        <a:t>Personal</a:t>
                      </a:r>
                      <a:r>
                        <a:rPr lang="en-US" sz="2400" baseline="0" dirty="0" smtClean="0"/>
                        <a:t> Communications Services</a:t>
                      </a:r>
                      <a:endParaRPr lang="en-US" sz="2400" dirty="0"/>
                    </a:p>
                  </a:txBody>
                  <a:tcPr/>
                </a:tc>
              </a:tr>
              <a:tr h="370840">
                <a:tc>
                  <a:txBody>
                    <a:bodyPr/>
                    <a:lstStyle/>
                    <a:p>
                      <a:r>
                        <a:rPr lang="en-US" sz="2400" dirty="0" smtClean="0"/>
                        <a:t>25</a:t>
                      </a:r>
                      <a:endParaRPr lang="en-US" sz="2400" dirty="0"/>
                    </a:p>
                  </a:txBody>
                  <a:tcPr/>
                </a:tc>
                <a:tc>
                  <a:txBody>
                    <a:bodyPr/>
                    <a:lstStyle/>
                    <a:p>
                      <a:r>
                        <a:rPr lang="en-US" sz="2400" dirty="0" smtClean="0"/>
                        <a:t>Satellite</a:t>
                      </a:r>
                      <a:r>
                        <a:rPr lang="en-US" sz="2400" baseline="0" dirty="0" smtClean="0"/>
                        <a:t> Communications</a:t>
                      </a:r>
                      <a:endParaRPr lang="en-US" sz="2400" dirty="0"/>
                    </a:p>
                  </a:txBody>
                  <a:tcPr/>
                </a:tc>
              </a:tr>
              <a:tr h="370840">
                <a:tc>
                  <a:txBody>
                    <a:bodyPr/>
                    <a:lstStyle/>
                    <a:p>
                      <a:r>
                        <a:rPr lang="en-US" sz="2400" dirty="0" smtClean="0"/>
                        <a:t>27</a:t>
                      </a:r>
                      <a:endParaRPr lang="en-US" sz="2400" dirty="0"/>
                    </a:p>
                  </a:txBody>
                  <a:tcPr/>
                </a:tc>
                <a:tc>
                  <a:txBody>
                    <a:bodyPr/>
                    <a:lstStyle/>
                    <a:p>
                      <a:r>
                        <a:rPr lang="en-US" sz="2400" dirty="0" smtClean="0"/>
                        <a:t>Miscellaneous Wireless</a:t>
                      </a:r>
                      <a:r>
                        <a:rPr lang="en-US" sz="2400" baseline="0" dirty="0" smtClean="0"/>
                        <a:t> Communication Services</a:t>
                      </a:r>
                      <a:endParaRPr lang="en-US" sz="2400" dirty="0"/>
                    </a:p>
                  </a:txBody>
                  <a:tcPr/>
                </a:tc>
              </a:tr>
              <a:tr h="370840">
                <a:tc>
                  <a:txBody>
                    <a:bodyPr/>
                    <a:lstStyle/>
                    <a:p>
                      <a:r>
                        <a:rPr lang="en-US" sz="2400" dirty="0" smtClean="0"/>
                        <a:t>32</a:t>
                      </a:r>
                      <a:endParaRPr lang="en-US" sz="2400" dirty="0"/>
                    </a:p>
                  </a:txBody>
                  <a:tcPr/>
                </a:tc>
                <a:tc>
                  <a:txBody>
                    <a:bodyPr/>
                    <a:lstStyle/>
                    <a:p>
                      <a:r>
                        <a:rPr lang="en-US" sz="2400" dirty="0" smtClean="0"/>
                        <a:t>Uniform System of Accounts for Telecommunications Companies</a:t>
                      </a:r>
                      <a:endParaRPr lang="en-US" sz="2400" dirty="0"/>
                    </a:p>
                  </a:txBody>
                  <a:tcPr/>
                </a:tc>
              </a:tr>
              <a:tr h="370840">
                <a:tc>
                  <a:txBody>
                    <a:bodyPr/>
                    <a:lstStyle/>
                    <a:p>
                      <a:r>
                        <a:rPr lang="en-US" sz="2400" dirty="0" smtClean="0"/>
                        <a:t>36</a:t>
                      </a:r>
                      <a:endParaRPr lang="en-US" sz="2400" dirty="0"/>
                    </a:p>
                  </a:txBody>
                  <a:tcPr/>
                </a:tc>
                <a:tc>
                  <a:txBody>
                    <a:bodyPr/>
                    <a:lstStyle/>
                    <a:p>
                      <a:r>
                        <a:rPr lang="en-US" dirty="0" smtClean="0"/>
                        <a:t>Jurisdictional Separations</a:t>
                      </a:r>
                      <a:r>
                        <a:rPr lang="en-US" baseline="0" dirty="0" smtClean="0"/>
                        <a:t> Procedures; Standard Procedures for Separating Telecommunications Property Costs, Revenues, Expenses, Taxes and Reserves for Telecommunications Companies</a:t>
                      </a:r>
                      <a:endParaRPr lang="en-US" dirty="0"/>
                    </a:p>
                  </a:txBody>
                  <a:tcPr/>
                </a:tc>
              </a:tr>
            </a:tbl>
          </a:graphicData>
        </a:graphic>
      </p:graphicFrame>
    </p:spTree>
    <p:extLst>
      <p:ext uri="{BB962C8B-B14F-4D97-AF65-F5344CB8AC3E}">
        <p14:creationId xmlns:p14="http://schemas.microsoft.com/office/powerpoint/2010/main" val="20307553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5245094"/>
              </p:ext>
            </p:extLst>
          </p:nvPr>
        </p:nvGraphicFramePr>
        <p:xfrm>
          <a:off x="198460" y="1446487"/>
          <a:ext cx="8712351" cy="5394960"/>
        </p:xfrm>
        <a:graphic>
          <a:graphicData uri="http://schemas.openxmlformats.org/drawingml/2006/table">
            <a:tbl>
              <a:tblPr firstRow="1" firstCol="1" bandRow="1">
                <a:tableStyleId>{69C7853C-536D-4A76-A0AE-DD22124D55A5}</a:tableStyleId>
              </a:tblPr>
              <a:tblGrid>
                <a:gridCol w="833527"/>
                <a:gridCol w="787882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42</a:t>
                      </a:r>
                      <a:endParaRPr lang="en-US" sz="2400" dirty="0"/>
                    </a:p>
                  </a:txBody>
                  <a:tcPr/>
                </a:tc>
                <a:tc>
                  <a:txBody>
                    <a:bodyPr/>
                    <a:lstStyle/>
                    <a:p>
                      <a:r>
                        <a:rPr lang="en-US" sz="2000" dirty="0" smtClean="0"/>
                        <a:t>Preservation</a:t>
                      </a:r>
                      <a:r>
                        <a:rPr lang="en-US" sz="2000" baseline="0" dirty="0" smtClean="0"/>
                        <a:t> of Records for Communication Common Carriers</a:t>
                      </a:r>
                      <a:endParaRPr lang="en-US" sz="2000" dirty="0"/>
                    </a:p>
                  </a:txBody>
                  <a:tcPr/>
                </a:tc>
              </a:tr>
              <a:tr h="370840">
                <a:tc>
                  <a:txBody>
                    <a:bodyPr/>
                    <a:lstStyle/>
                    <a:p>
                      <a:r>
                        <a:rPr lang="en-US" sz="2400" dirty="0" smtClean="0"/>
                        <a:t>43</a:t>
                      </a:r>
                      <a:endParaRPr lang="en-US" sz="2400" dirty="0"/>
                    </a:p>
                  </a:txBody>
                  <a:tcPr/>
                </a:tc>
                <a:tc>
                  <a:txBody>
                    <a:bodyPr/>
                    <a:lstStyle/>
                    <a:p>
                      <a:r>
                        <a:rPr lang="en-US" sz="2000" dirty="0" smtClean="0"/>
                        <a:t>Reports of Communication</a:t>
                      </a:r>
                      <a:r>
                        <a:rPr lang="en-US" sz="2000" baseline="0" dirty="0" smtClean="0"/>
                        <a:t> Common Carriers and Certain Affiliates</a:t>
                      </a:r>
                      <a:endParaRPr lang="en-US" sz="2000" dirty="0"/>
                    </a:p>
                  </a:txBody>
                  <a:tcPr/>
                </a:tc>
              </a:tr>
              <a:tr h="370840">
                <a:tc>
                  <a:txBody>
                    <a:bodyPr/>
                    <a:lstStyle/>
                    <a:p>
                      <a:r>
                        <a:rPr lang="en-US" sz="2400" dirty="0" smtClean="0"/>
                        <a:t>51</a:t>
                      </a:r>
                      <a:endParaRPr lang="en-US" sz="2400" dirty="0"/>
                    </a:p>
                  </a:txBody>
                  <a:tcPr/>
                </a:tc>
                <a:tc>
                  <a:txBody>
                    <a:bodyPr/>
                    <a:lstStyle/>
                    <a:p>
                      <a:r>
                        <a:rPr lang="en-US" sz="2400" dirty="0" smtClean="0"/>
                        <a:t>Interconnection</a:t>
                      </a:r>
                      <a:endParaRPr lang="en-US" sz="2400" dirty="0"/>
                    </a:p>
                  </a:txBody>
                  <a:tcPr/>
                </a:tc>
              </a:tr>
              <a:tr h="370840">
                <a:tc>
                  <a:txBody>
                    <a:bodyPr/>
                    <a:lstStyle/>
                    <a:p>
                      <a:r>
                        <a:rPr lang="en-US" sz="2400" dirty="0" smtClean="0"/>
                        <a:t>52</a:t>
                      </a:r>
                      <a:endParaRPr lang="en-US" sz="2400" dirty="0"/>
                    </a:p>
                  </a:txBody>
                  <a:tcPr/>
                </a:tc>
                <a:tc>
                  <a:txBody>
                    <a:bodyPr/>
                    <a:lstStyle/>
                    <a:p>
                      <a:r>
                        <a:rPr lang="en-US" sz="2400" dirty="0" smtClean="0"/>
                        <a:t>Numbering</a:t>
                      </a:r>
                      <a:endParaRPr lang="en-US" sz="2400" dirty="0"/>
                    </a:p>
                  </a:txBody>
                  <a:tcPr/>
                </a:tc>
              </a:tr>
              <a:tr h="370840">
                <a:tc>
                  <a:txBody>
                    <a:bodyPr/>
                    <a:lstStyle/>
                    <a:p>
                      <a:r>
                        <a:rPr lang="en-US" sz="2400" dirty="0" smtClean="0"/>
                        <a:t>53</a:t>
                      </a:r>
                      <a:endParaRPr lang="en-US" sz="2400" dirty="0"/>
                    </a:p>
                  </a:txBody>
                  <a:tcPr/>
                </a:tc>
                <a:tc>
                  <a:txBody>
                    <a:bodyPr/>
                    <a:lstStyle/>
                    <a:p>
                      <a:r>
                        <a:rPr lang="en-US" sz="2400" dirty="0" smtClean="0"/>
                        <a:t>Special Provisions</a:t>
                      </a:r>
                      <a:r>
                        <a:rPr lang="en-US" sz="2400" baseline="0" dirty="0" smtClean="0"/>
                        <a:t> Concerning Bell Operating Companies</a:t>
                      </a:r>
                      <a:endParaRPr lang="en-US" sz="2400" dirty="0"/>
                    </a:p>
                  </a:txBody>
                  <a:tcPr/>
                </a:tc>
              </a:tr>
              <a:tr h="370840">
                <a:tc>
                  <a:txBody>
                    <a:bodyPr/>
                    <a:lstStyle/>
                    <a:p>
                      <a:r>
                        <a:rPr lang="en-US" sz="2400" dirty="0" smtClean="0"/>
                        <a:t>54</a:t>
                      </a:r>
                      <a:endParaRPr lang="en-US" sz="2400" dirty="0"/>
                    </a:p>
                  </a:txBody>
                  <a:tcPr/>
                </a:tc>
                <a:tc>
                  <a:txBody>
                    <a:bodyPr/>
                    <a:lstStyle/>
                    <a:p>
                      <a:r>
                        <a:rPr lang="en-US" sz="2400" dirty="0" smtClean="0"/>
                        <a:t>Universal Service</a:t>
                      </a:r>
                      <a:endParaRPr lang="en-US" sz="2400" dirty="0"/>
                    </a:p>
                  </a:txBody>
                  <a:tcPr/>
                </a:tc>
              </a:tr>
              <a:tr h="370840">
                <a:tc>
                  <a:txBody>
                    <a:bodyPr/>
                    <a:lstStyle/>
                    <a:p>
                      <a:r>
                        <a:rPr lang="en-US" sz="2400" dirty="0" smtClean="0"/>
                        <a:t>59</a:t>
                      </a:r>
                      <a:endParaRPr lang="en-US" sz="2400" dirty="0"/>
                    </a:p>
                  </a:txBody>
                  <a:tcPr/>
                </a:tc>
                <a:tc>
                  <a:txBody>
                    <a:bodyPr/>
                    <a:lstStyle/>
                    <a:p>
                      <a:r>
                        <a:rPr lang="en-US" sz="2400" dirty="0" smtClean="0"/>
                        <a:t>Infrastructure Sharing</a:t>
                      </a:r>
                      <a:endParaRPr lang="en-US" sz="2400" dirty="0"/>
                    </a:p>
                  </a:txBody>
                  <a:tcPr/>
                </a:tc>
              </a:tr>
              <a:tr h="370840">
                <a:tc>
                  <a:txBody>
                    <a:bodyPr/>
                    <a:lstStyle/>
                    <a:p>
                      <a:r>
                        <a:rPr lang="en-US" sz="2400" dirty="0" smtClean="0"/>
                        <a:t>61</a:t>
                      </a:r>
                      <a:endParaRPr lang="en-US" sz="2400" dirty="0"/>
                    </a:p>
                  </a:txBody>
                  <a:tcPr/>
                </a:tc>
                <a:tc>
                  <a:txBody>
                    <a:bodyPr/>
                    <a:lstStyle/>
                    <a:p>
                      <a:r>
                        <a:rPr lang="en-US" sz="2400" dirty="0" smtClean="0"/>
                        <a:t>Tariffs</a:t>
                      </a:r>
                      <a:endParaRPr lang="en-US" sz="2400" dirty="0"/>
                    </a:p>
                  </a:txBody>
                  <a:tcPr/>
                </a:tc>
              </a:tr>
              <a:tr h="370840">
                <a:tc>
                  <a:txBody>
                    <a:bodyPr/>
                    <a:lstStyle/>
                    <a:p>
                      <a:r>
                        <a:rPr lang="en-US" sz="2400" dirty="0" smtClean="0"/>
                        <a:t>68</a:t>
                      </a:r>
                      <a:endParaRPr lang="en-US" sz="2400" dirty="0"/>
                    </a:p>
                  </a:txBody>
                  <a:tcPr/>
                </a:tc>
                <a:tc>
                  <a:txBody>
                    <a:bodyPr/>
                    <a:lstStyle/>
                    <a:p>
                      <a:r>
                        <a:rPr lang="en-US" sz="2400" dirty="0" smtClean="0"/>
                        <a:t>Connection of Terminal Equipment to the Telephone</a:t>
                      </a:r>
                      <a:r>
                        <a:rPr lang="en-US" sz="2400" baseline="0" dirty="0" smtClean="0"/>
                        <a:t> Network</a:t>
                      </a:r>
                      <a:endParaRPr lang="en-US" sz="2400" dirty="0"/>
                    </a:p>
                  </a:txBody>
                  <a:tcPr/>
                </a:tc>
              </a:tr>
              <a:tr h="370840">
                <a:tc>
                  <a:txBody>
                    <a:bodyPr/>
                    <a:lstStyle/>
                    <a:p>
                      <a:r>
                        <a:rPr lang="en-US" sz="2400" dirty="0" smtClean="0"/>
                        <a:t>69</a:t>
                      </a:r>
                      <a:endParaRPr lang="en-US" sz="2400" dirty="0"/>
                    </a:p>
                  </a:txBody>
                  <a:tcPr/>
                </a:tc>
                <a:tc>
                  <a:txBody>
                    <a:bodyPr/>
                    <a:lstStyle/>
                    <a:p>
                      <a:r>
                        <a:rPr lang="en-US" sz="2400" dirty="0" smtClean="0"/>
                        <a:t>Access</a:t>
                      </a:r>
                      <a:r>
                        <a:rPr lang="en-US" sz="2400" baseline="0" dirty="0" smtClean="0"/>
                        <a:t> Charges</a:t>
                      </a:r>
                      <a:endParaRPr lang="en-US" sz="2400" dirty="0"/>
                    </a:p>
                  </a:txBody>
                  <a:tcPr/>
                </a:tc>
              </a:tr>
            </a:tbl>
          </a:graphicData>
        </a:graphic>
      </p:graphicFrame>
    </p:spTree>
    <p:extLst>
      <p:ext uri="{BB962C8B-B14F-4D97-AF65-F5344CB8AC3E}">
        <p14:creationId xmlns:p14="http://schemas.microsoft.com/office/powerpoint/2010/main" val="6795459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6011577"/>
              </p:ext>
            </p:extLst>
          </p:nvPr>
        </p:nvGraphicFramePr>
        <p:xfrm>
          <a:off x="198460" y="1446487"/>
          <a:ext cx="8712351" cy="3352800"/>
        </p:xfrm>
        <a:graphic>
          <a:graphicData uri="http://schemas.openxmlformats.org/drawingml/2006/table">
            <a:tbl>
              <a:tblPr firstRow="1" firstCol="1" bandRow="1">
                <a:tableStyleId>{69C7853C-536D-4A76-A0AE-DD22124D55A5}</a:tableStyleId>
              </a:tblPr>
              <a:tblGrid>
                <a:gridCol w="952457"/>
                <a:gridCol w="775989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73</a:t>
                      </a:r>
                      <a:endParaRPr lang="en-US" sz="2400" dirty="0"/>
                    </a:p>
                  </a:txBody>
                  <a:tcPr/>
                </a:tc>
                <a:tc>
                  <a:txBody>
                    <a:bodyPr/>
                    <a:lstStyle/>
                    <a:p>
                      <a:r>
                        <a:rPr lang="en-US" sz="2000" dirty="0" smtClean="0"/>
                        <a:t>Radio broadcast</a:t>
                      </a:r>
                      <a:r>
                        <a:rPr lang="en-US" sz="2000" baseline="0" dirty="0" smtClean="0"/>
                        <a:t> services</a:t>
                      </a:r>
                      <a:endParaRPr lang="en-US" sz="2000" dirty="0"/>
                    </a:p>
                  </a:txBody>
                  <a:tcPr/>
                </a:tc>
              </a:tr>
              <a:tr h="370840">
                <a:tc>
                  <a:txBody>
                    <a:bodyPr/>
                    <a:lstStyle/>
                    <a:p>
                      <a:r>
                        <a:rPr lang="en-US" sz="2400" dirty="0" smtClean="0"/>
                        <a:t>74</a:t>
                      </a:r>
                      <a:endParaRPr lang="en-US" sz="2400" dirty="0"/>
                    </a:p>
                  </a:txBody>
                  <a:tcPr/>
                </a:tc>
                <a:tc>
                  <a:txBody>
                    <a:bodyPr/>
                    <a:lstStyle/>
                    <a:p>
                      <a:r>
                        <a:rPr lang="en-US" sz="2000" dirty="0" smtClean="0"/>
                        <a:t>Experimental Radio,</a:t>
                      </a:r>
                      <a:r>
                        <a:rPr lang="en-US" sz="2000" baseline="0" dirty="0" smtClean="0"/>
                        <a:t> Auxiliary, Special Broadcast and Other Program Distributional Services</a:t>
                      </a:r>
                      <a:endParaRPr lang="en-US" sz="2000" dirty="0"/>
                    </a:p>
                  </a:txBody>
                  <a:tcPr/>
                </a:tc>
              </a:tr>
              <a:tr h="370840">
                <a:tc>
                  <a:txBody>
                    <a:bodyPr/>
                    <a:lstStyle/>
                    <a:p>
                      <a:r>
                        <a:rPr lang="en-US" sz="2400" dirty="0" smtClean="0"/>
                        <a:t>51</a:t>
                      </a:r>
                      <a:endParaRPr lang="en-US" sz="2400" dirty="0"/>
                    </a:p>
                  </a:txBody>
                  <a:tcPr/>
                </a:tc>
                <a:tc>
                  <a:txBody>
                    <a:bodyPr/>
                    <a:lstStyle/>
                    <a:p>
                      <a:r>
                        <a:rPr lang="en-US" sz="2400" dirty="0" smtClean="0"/>
                        <a:t>Multichannel</a:t>
                      </a:r>
                      <a:r>
                        <a:rPr lang="en-US" sz="2400" baseline="0" dirty="0" smtClean="0"/>
                        <a:t> Video and Cable Television Services</a:t>
                      </a:r>
                      <a:endParaRPr lang="en-US" sz="2400" dirty="0"/>
                    </a:p>
                  </a:txBody>
                  <a:tcPr/>
                </a:tc>
              </a:tr>
              <a:tr h="370840">
                <a:tc>
                  <a:txBody>
                    <a:bodyPr/>
                    <a:lstStyle/>
                    <a:p>
                      <a:r>
                        <a:rPr lang="en-US" sz="2400" dirty="0" smtClean="0"/>
                        <a:t>78</a:t>
                      </a:r>
                      <a:endParaRPr lang="en-US" sz="2400" dirty="0"/>
                    </a:p>
                  </a:txBody>
                  <a:tcPr/>
                </a:tc>
                <a:tc>
                  <a:txBody>
                    <a:bodyPr/>
                    <a:lstStyle/>
                    <a:p>
                      <a:r>
                        <a:rPr lang="en-US" sz="2400" dirty="0" smtClean="0"/>
                        <a:t>Cable Television Relay</a:t>
                      </a:r>
                      <a:r>
                        <a:rPr lang="en-US" sz="2400" baseline="0" dirty="0" smtClean="0"/>
                        <a:t> Services</a:t>
                      </a:r>
                      <a:endParaRPr lang="en-US" sz="2400" dirty="0"/>
                    </a:p>
                  </a:txBody>
                  <a:tcPr/>
                </a:tc>
              </a:tr>
              <a:tr h="370840">
                <a:tc>
                  <a:txBody>
                    <a:bodyPr/>
                    <a:lstStyle/>
                    <a:p>
                      <a:r>
                        <a:rPr lang="en-US" sz="2400" dirty="0" smtClean="0"/>
                        <a:t>79</a:t>
                      </a:r>
                      <a:endParaRPr lang="en-US" sz="2400" dirty="0"/>
                    </a:p>
                  </a:txBody>
                  <a:tcPr/>
                </a:tc>
                <a:tc>
                  <a:txBody>
                    <a:bodyPr/>
                    <a:lstStyle/>
                    <a:p>
                      <a:r>
                        <a:rPr lang="en-US" sz="2400" dirty="0" smtClean="0"/>
                        <a:t>Closed Captioning</a:t>
                      </a:r>
                      <a:r>
                        <a:rPr lang="en-US" sz="2400" baseline="0" dirty="0" smtClean="0"/>
                        <a:t> and Video Description of Video Programming</a:t>
                      </a:r>
                      <a:endParaRPr lang="en-US" sz="2400" dirty="0"/>
                    </a:p>
                  </a:txBody>
                  <a:tcPr/>
                </a:tc>
              </a:tr>
            </a:tbl>
          </a:graphicData>
        </a:graphic>
      </p:graphicFrame>
    </p:spTree>
    <p:extLst>
      <p:ext uri="{BB962C8B-B14F-4D97-AF65-F5344CB8AC3E}">
        <p14:creationId xmlns:p14="http://schemas.microsoft.com/office/powerpoint/2010/main" val="39239539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47 CFR content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1109326"/>
              </p:ext>
            </p:extLst>
          </p:nvPr>
        </p:nvGraphicFramePr>
        <p:xfrm>
          <a:off x="198460" y="1446487"/>
          <a:ext cx="8712351" cy="3200400"/>
        </p:xfrm>
        <a:graphic>
          <a:graphicData uri="http://schemas.openxmlformats.org/drawingml/2006/table">
            <a:tbl>
              <a:tblPr firstRow="1" firstCol="1" bandRow="1">
                <a:tableStyleId>{69C7853C-536D-4A76-A0AE-DD22124D55A5}</a:tableStyleId>
              </a:tblPr>
              <a:tblGrid>
                <a:gridCol w="952457"/>
                <a:gridCol w="7759894"/>
              </a:tblGrid>
              <a:tr h="370840">
                <a:tc>
                  <a:txBody>
                    <a:bodyPr/>
                    <a:lstStyle/>
                    <a:p>
                      <a:r>
                        <a:rPr lang="en-US" sz="2400" dirty="0" smtClean="0"/>
                        <a:t>Part</a:t>
                      </a:r>
                      <a:endParaRPr lang="en-US" sz="2400" dirty="0"/>
                    </a:p>
                  </a:txBody>
                  <a:tcPr/>
                </a:tc>
                <a:tc>
                  <a:txBody>
                    <a:bodyPr/>
                    <a:lstStyle/>
                    <a:p>
                      <a:r>
                        <a:rPr lang="en-US" sz="2400" dirty="0" smtClean="0"/>
                        <a:t>Content</a:t>
                      </a:r>
                      <a:endParaRPr lang="en-US" sz="2400" dirty="0"/>
                    </a:p>
                  </a:txBody>
                  <a:tcPr/>
                </a:tc>
              </a:tr>
              <a:tr h="370840">
                <a:tc>
                  <a:txBody>
                    <a:bodyPr/>
                    <a:lstStyle/>
                    <a:p>
                      <a:r>
                        <a:rPr lang="en-US" sz="2400" dirty="0" smtClean="0"/>
                        <a:t>80</a:t>
                      </a:r>
                      <a:endParaRPr lang="en-US" sz="2400" dirty="0"/>
                    </a:p>
                  </a:txBody>
                  <a:tcPr/>
                </a:tc>
                <a:tc>
                  <a:txBody>
                    <a:bodyPr/>
                    <a:lstStyle/>
                    <a:p>
                      <a:r>
                        <a:rPr lang="en-US" sz="2000" dirty="0" smtClean="0"/>
                        <a:t>Stations in the Maritime Services</a:t>
                      </a:r>
                      <a:endParaRPr lang="en-US" sz="2000" dirty="0"/>
                    </a:p>
                  </a:txBody>
                  <a:tcPr/>
                </a:tc>
              </a:tr>
              <a:tr h="370840">
                <a:tc>
                  <a:txBody>
                    <a:bodyPr/>
                    <a:lstStyle/>
                    <a:p>
                      <a:r>
                        <a:rPr lang="en-US" sz="2400" dirty="0" smtClean="0"/>
                        <a:t>87</a:t>
                      </a:r>
                      <a:endParaRPr lang="en-US" sz="2400" dirty="0"/>
                    </a:p>
                  </a:txBody>
                  <a:tcPr/>
                </a:tc>
                <a:tc>
                  <a:txBody>
                    <a:bodyPr/>
                    <a:lstStyle/>
                    <a:p>
                      <a:r>
                        <a:rPr lang="en-US" sz="2000" dirty="0" smtClean="0"/>
                        <a:t>Aviation</a:t>
                      </a:r>
                      <a:r>
                        <a:rPr lang="en-US" sz="2000" baseline="0" dirty="0" smtClean="0"/>
                        <a:t> Services</a:t>
                      </a:r>
                      <a:endParaRPr lang="en-US" sz="2000" dirty="0"/>
                    </a:p>
                  </a:txBody>
                  <a:tcPr/>
                </a:tc>
              </a:tr>
              <a:tr h="370840">
                <a:tc>
                  <a:txBody>
                    <a:bodyPr/>
                    <a:lstStyle/>
                    <a:p>
                      <a:r>
                        <a:rPr lang="en-US" sz="2400" dirty="0" smtClean="0"/>
                        <a:t>90</a:t>
                      </a:r>
                      <a:endParaRPr lang="en-US" sz="2400" dirty="0"/>
                    </a:p>
                  </a:txBody>
                  <a:tcPr/>
                </a:tc>
                <a:tc>
                  <a:txBody>
                    <a:bodyPr/>
                    <a:lstStyle/>
                    <a:p>
                      <a:r>
                        <a:rPr lang="en-US" sz="2400" dirty="0" smtClean="0"/>
                        <a:t>Private Land Mobile Radio Services</a:t>
                      </a:r>
                      <a:endParaRPr lang="en-US" sz="2400" dirty="0"/>
                    </a:p>
                  </a:txBody>
                  <a:tcPr/>
                </a:tc>
              </a:tr>
              <a:tr h="370840">
                <a:tc>
                  <a:txBody>
                    <a:bodyPr/>
                    <a:lstStyle/>
                    <a:p>
                      <a:r>
                        <a:rPr lang="en-US" sz="2400" dirty="0" smtClean="0"/>
                        <a:t>95</a:t>
                      </a:r>
                      <a:endParaRPr lang="en-US" sz="2400" dirty="0"/>
                    </a:p>
                  </a:txBody>
                  <a:tcPr/>
                </a:tc>
                <a:tc>
                  <a:txBody>
                    <a:bodyPr/>
                    <a:lstStyle/>
                    <a:p>
                      <a:r>
                        <a:rPr lang="en-US" sz="2400" dirty="0" smtClean="0"/>
                        <a:t>Personal Radio Services</a:t>
                      </a:r>
                      <a:endParaRPr lang="en-US" sz="2400" dirty="0"/>
                    </a:p>
                  </a:txBody>
                  <a:tcPr/>
                </a:tc>
              </a:tr>
              <a:tr h="370840">
                <a:tc>
                  <a:txBody>
                    <a:bodyPr/>
                    <a:lstStyle/>
                    <a:p>
                      <a:r>
                        <a:rPr lang="en-US" sz="2400" dirty="0" smtClean="0"/>
                        <a:t>97</a:t>
                      </a:r>
                      <a:endParaRPr lang="en-US" sz="2400" dirty="0"/>
                    </a:p>
                  </a:txBody>
                  <a:tcPr/>
                </a:tc>
                <a:tc>
                  <a:txBody>
                    <a:bodyPr/>
                    <a:lstStyle/>
                    <a:p>
                      <a:r>
                        <a:rPr lang="en-US" sz="2400" dirty="0" smtClean="0"/>
                        <a:t>Amateur Radio Services</a:t>
                      </a:r>
                      <a:endParaRPr lang="en-US" sz="2400" dirty="0"/>
                    </a:p>
                  </a:txBody>
                  <a:tcPr/>
                </a:tc>
              </a:tr>
              <a:tr h="370840">
                <a:tc>
                  <a:txBody>
                    <a:bodyPr/>
                    <a:lstStyle/>
                    <a:p>
                      <a:r>
                        <a:rPr lang="en-US" sz="2400" dirty="0" smtClean="0"/>
                        <a:t>101</a:t>
                      </a:r>
                      <a:endParaRPr lang="en-US" sz="2400" dirty="0"/>
                    </a:p>
                  </a:txBody>
                  <a:tcPr/>
                </a:tc>
                <a:tc>
                  <a:txBody>
                    <a:bodyPr/>
                    <a:lstStyle/>
                    <a:p>
                      <a:r>
                        <a:rPr lang="en-US" sz="2400" dirty="0" smtClean="0"/>
                        <a:t>Fixed Microwave</a:t>
                      </a:r>
                      <a:r>
                        <a:rPr lang="en-US" sz="2400" baseline="0" dirty="0" smtClean="0"/>
                        <a:t> Services</a:t>
                      </a:r>
                      <a:endParaRPr lang="en-US" sz="2400" dirty="0"/>
                    </a:p>
                  </a:txBody>
                  <a:tcPr/>
                </a:tc>
              </a:tr>
            </a:tbl>
          </a:graphicData>
        </a:graphic>
      </p:graphicFrame>
    </p:spTree>
    <p:extLst>
      <p:ext uri="{BB962C8B-B14F-4D97-AF65-F5344CB8AC3E}">
        <p14:creationId xmlns:p14="http://schemas.microsoft.com/office/powerpoint/2010/main" val="4215491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Why regulation?</a:t>
            </a:r>
          </a:p>
          <a:p>
            <a:r>
              <a:rPr lang="en-US" dirty="0" smtClean="0"/>
              <a:t>About the FCC</a:t>
            </a:r>
          </a:p>
          <a:p>
            <a:r>
              <a:rPr lang="en-US" dirty="0" smtClean="0"/>
              <a:t>Intersection of IETF WGs and regulation</a:t>
            </a:r>
          </a:p>
          <a:p>
            <a:r>
              <a:rPr lang="en-US" dirty="0" smtClean="0"/>
              <a:t>Providing input into the rule making process</a:t>
            </a:r>
          </a:p>
          <a:p>
            <a:r>
              <a:rPr lang="en-US" dirty="0" smtClean="0"/>
              <a:t>Who are you speaking for?</a:t>
            </a:r>
          </a:p>
          <a:p>
            <a:r>
              <a:rPr lang="en-US" dirty="0" smtClean="0"/>
              <a:t>The “can’t do, won’t do, can’t make us” ex-</a:t>
            </a:r>
            <a:r>
              <a:rPr lang="en-US" dirty="0" err="1" smtClean="0"/>
              <a:t>partes</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44596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by titles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Divides the world into</a:t>
            </a:r>
          </a:p>
          <a:p>
            <a:pPr lvl="1"/>
            <a:r>
              <a:rPr lang="en-US" dirty="0"/>
              <a:t>Title I: General Provisions</a:t>
            </a:r>
          </a:p>
          <a:p>
            <a:pPr lvl="2"/>
            <a:r>
              <a:rPr lang="en-US" dirty="0"/>
              <a:t>Act applies “to all interstate and foreign communications by wire or radio” but generally not to “intrastate communications” by wire.</a:t>
            </a:r>
          </a:p>
          <a:p>
            <a:pPr lvl="1"/>
            <a:r>
              <a:rPr lang="en-US" dirty="0"/>
              <a:t>Title II: Telecommunications Services</a:t>
            </a:r>
          </a:p>
          <a:p>
            <a:pPr lvl="2"/>
            <a:r>
              <a:rPr lang="en-US" dirty="0"/>
              <a:t>common carriers “engaged in interstate or foreign communications by wire or radio…”</a:t>
            </a:r>
          </a:p>
          <a:p>
            <a:pPr lvl="1"/>
            <a:r>
              <a:rPr lang="en-US" dirty="0"/>
              <a:t>Title III: Broadcast Services</a:t>
            </a:r>
          </a:p>
          <a:p>
            <a:pPr lvl="2"/>
            <a:r>
              <a:rPr lang="en-US" dirty="0"/>
              <a:t>radio stations, television stations, satellite operators, wireless communications companies, and private wireless providers.</a:t>
            </a:r>
          </a:p>
          <a:p>
            <a:pPr lvl="1"/>
            <a:r>
              <a:rPr lang="en-US" dirty="0"/>
              <a:t>Title </a:t>
            </a:r>
            <a:r>
              <a:rPr lang="en-US" dirty="0" smtClean="0"/>
              <a:t>IV: </a:t>
            </a:r>
            <a:r>
              <a:rPr lang="en-US" dirty="0"/>
              <a:t>Cable Services</a:t>
            </a:r>
          </a:p>
          <a:p>
            <a:pPr lvl="1"/>
            <a:r>
              <a:rPr lang="en-US" dirty="0"/>
              <a:t>Title V: Obscenity and Violence</a:t>
            </a:r>
          </a:p>
          <a:p>
            <a:endParaRPr lang="en-US" dirty="0"/>
          </a:p>
        </p:txBody>
      </p:sp>
    </p:spTree>
    <p:extLst>
      <p:ext uri="{BB962C8B-B14F-4D97-AF65-F5344CB8AC3E}">
        <p14:creationId xmlns:p14="http://schemas.microsoft.com/office/powerpoint/2010/main" val="297945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3469379651"/>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t>
            </a:r>
          </a:p>
          <a:p>
            <a:pPr algn="ctr"/>
            <a:r>
              <a:rPr lang="en-US" dirty="0" smtClean="0"/>
              <a:t>replies &amp; ex parte</a:t>
            </a:r>
            <a:endParaRPr lang="en-US" dirty="0"/>
          </a:p>
        </p:txBody>
      </p:sp>
      <p:cxnSp>
        <p:nvCxnSpPr>
          <p:cNvPr id="8" name="Elbow Connector 7"/>
          <p:cNvCxnSpPr>
            <a:stCxn id="6" idx="0"/>
          </p:cNvCxnSpPr>
          <p:nvPr/>
        </p:nvCxnSpPr>
        <p:spPr>
          <a:xfrm rot="16200000" flipH="1" flipV="1">
            <a:off x="6864504" y="1621411"/>
            <a:ext cx="234751" cy="2204499"/>
          </a:xfrm>
          <a:prstGeom prst="bentConnector4">
            <a:avLst>
              <a:gd name="adj1" fmla="val -97380"/>
              <a:gd name="adj2" fmla="val 75109"/>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1"/>
          </p:cNvCxnSpPr>
          <p:nvPr/>
        </p:nvCxnSpPr>
        <p:spPr>
          <a:xfrm rot="10800000" flipV="1">
            <a:off x="6190075" y="3373327"/>
            <a:ext cx="786995" cy="587192"/>
          </a:xfrm>
          <a:prstGeom prst="bentConnector3">
            <a:avLst>
              <a:gd name="adj1" fmla="val 50000"/>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7582370" y="4430889"/>
            <a:ext cx="112889" cy="18538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826963" y="5158741"/>
            <a:ext cx="728497" cy="369332"/>
          </a:xfrm>
          <a:prstGeom prst="rect">
            <a:avLst/>
          </a:prstGeom>
          <a:noFill/>
        </p:spPr>
        <p:txBody>
          <a:bodyPr wrap="none" rtlCol="0">
            <a:spAutoFit/>
          </a:bodyPr>
          <a:lstStyle/>
          <a:p>
            <a:r>
              <a:rPr lang="en-US" dirty="0" smtClean="0"/>
              <a:t>rarely</a:t>
            </a:r>
            <a:endParaRPr lang="en-US" dirty="0"/>
          </a:p>
        </p:txBody>
      </p:sp>
    </p:spTree>
    <p:extLst>
      <p:ext uri="{BB962C8B-B14F-4D97-AF65-F5344CB8AC3E}">
        <p14:creationId xmlns:p14="http://schemas.microsoft.com/office/powerpoint/2010/main" val="26408632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p:txBody>
          <a:bodyPr/>
          <a:lstStyle/>
          <a:p>
            <a:r>
              <a:rPr lang="en-US" dirty="0"/>
              <a:t>Administrative Procedures Act</a:t>
            </a:r>
          </a:p>
        </p:txBody>
      </p:sp>
      <p:sp>
        <p:nvSpPr>
          <p:cNvPr id="2" name="Content Placeholder 1"/>
          <p:cNvSpPr>
            <a:spLocks noGrp="1"/>
          </p:cNvSpPr>
          <p:nvPr>
            <p:ph idx="1"/>
          </p:nvPr>
        </p:nvSpPr>
        <p:spPr/>
        <p:txBody>
          <a:bodyPr>
            <a:normAutofit lnSpcReduction="10000"/>
          </a:bodyPr>
          <a:lstStyle/>
          <a:p>
            <a:r>
              <a:rPr lang="en-US" sz="2800" dirty="0"/>
              <a:t>Comment</a:t>
            </a:r>
          </a:p>
          <a:p>
            <a:pPr lvl="1"/>
            <a:r>
              <a:rPr lang="en-US" sz="2200" dirty="0"/>
              <a:t>Every </a:t>
            </a:r>
            <a:r>
              <a:rPr lang="en-US" sz="2200" dirty="0" smtClean="0"/>
              <a:t>interested party</a:t>
            </a:r>
            <a:endParaRPr lang="en-US" sz="2200" dirty="0"/>
          </a:p>
          <a:p>
            <a:pPr lvl="1"/>
            <a:r>
              <a:rPr lang="en-US" sz="2200" dirty="0"/>
              <a:t>Comments can take any form (very informal)</a:t>
            </a:r>
          </a:p>
          <a:p>
            <a:pPr lvl="2"/>
            <a:r>
              <a:rPr lang="en-US" sz="2200" dirty="0"/>
              <a:t>Meet </a:t>
            </a:r>
            <a:r>
              <a:rPr lang="en-US" sz="2200" dirty="0" smtClean="0"/>
              <a:t>deadlines</a:t>
            </a:r>
            <a:endParaRPr lang="en-US" sz="2200" dirty="0"/>
          </a:p>
          <a:p>
            <a:pPr lvl="2"/>
            <a:r>
              <a:rPr lang="en-US" sz="2200" dirty="0"/>
              <a:t>Include </a:t>
            </a:r>
            <a:r>
              <a:rPr lang="en-US" sz="2200" dirty="0" smtClean="0"/>
              <a:t>docket number </a:t>
            </a:r>
            <a:r>
              <a:rPr lang="en-US" sz="2200" dirty="0"/>
              <a:t>(or other identification</a:t>
            </a:r>
            <a:r>
              <a:rPr lang="en-US" sz="2200" dirty="0" smtClean="0"/>
              <a:t>)</a:t>
            </a:r>
          </a:p>
          <a:p>
            <a:pPr lvl="2"/>
            <a:r>
              <a:rPr lang="en-US" sz="2200" dirty="0" smtClean="0"/>
              <a:t>Submit via web page</a:t>
            </a:r>
            <a:endParaRPr lang="en-US" sz="2200" dirty="0"/>
          </a:p>
          <a:p>
            <a:pPr lvl="1"/>
            <a:r>
              <a:rPr lang="en-US" sz="2200" dirty="0" smtClean="0"/>
              <a:t>(Almost) all comments are public</a:t>
            </a:r>
          </a:p>
          <a:p>
            <a:pPr lvl="1"/>
            <a:r>
              <a:rPr lang="en-US" sz="2200" dirty="0" smtClean="0"/>
              <a:t>After comment period closes: visit the FCC &amp; talk to staff</a:t>
            </a:r>
            <a:endParaRPr lang="en-US" sz="2200" dirty="0"/>
          </a:p>
          <a:p>
            <a:pPr lvl="2"/>
            <a:r>
              <a:rPr lang="en-US" sz="2200" i="1" dirty="0"/>
              <a:t>Ex Parte</a:t>
            </a:r>
            <a:r>
              <a:rPr lang="en-US" sz="2200" dirty="0"/>
              <a:t> Presentations</a:t>
            </a:r>
          </a:p>
          <a:p>
            <a:endParaRPr lang="en-US" dirty="0"/>
          </a:p>
        </p:txBody>
      </p:sp>
    </p:spTree>
    <p:extLst>
      <p:ext uri="{BB962C8B-B14F-4D97-AF65-F5344CB8AC3E}">
        <p14:creationId xmlns:p14="http://schemas.microsoft.com/office/powerpoint/2010/main" val="362104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p:txBody>
          <a:bodyPr/>
          <a:lstStyle/>
          <a:p>
            <a:r>
              <a:rPr lang="en-US"/>
              <a:t>Administrative Procedures Act</a:t>
            </a:r>
          </a:p>
        </p:txBody>
      </p:sp>
      <p:sp>
        <p:nvSpPr>
          <p:cNvPr id="153603" name="Rectangle 1027"/>
          <p:cNvSpPr>
            <a:spLocks noGrp="1" noChangeArrowheads="1"/>
          </p:cNvSpPr>
          <p:nvPr>
            <p:ph type="body" idx="1"/>
          </p:nvPr>
        </p:nvSpPr>
        <p:spPr>
          <a:xfrm>
            <a:off x="685800" y="1905000"/>
            <a:ext cx="7772400" cy="4114800"/>
          </a:xfrm>
        </p:spPr>
        <p:txBody>
          <a:bodyPr>
            <a:normAutofit/>
          </a:bodyPr>
          <a:lstStyle/>
          <a:p>
            <a:r>
              <a:rPr lang="en-US" dirty="0"/>
              <a:t>Notice and Comment</a:t>
            </a:r>
          </a:p>
          <a:p>
            <a:pPr lvl="1"/>
            <a:r>
              <a:rPr lang="en-US" dirty="0"/>
              <a:t>Notice of Inquiry</a:t>
            </a:r>
          </a:p>
          <a:p>
            <a:pPr lvl="1"/>
            <a:r>
              <a:rPr lang="en-US" dirty="0"/>
              <a:t>Notice of Proposed </a:t>
            </a:r>
            <a:r>
              <a:rPr lang="en-US" dirty="0" smtClean="0"/>
              <a:t>Rulemaking</a:t>
            </a:r>
            <a:endParaRPr lang="en-US" dirty="0"/>
          </a:p>
          <a:p>
            <a:pPr lvl="1"/>
            <a:endParaRPr lang="en-US" dirty="0"/>
          </a:p>
          <a:p>
            <a:pPr lvl="1"/>
            <a:r>
              <a:rPr lang="en-US" dirty="0"/>
              <a:t>Notice</a:t>
            </a:r>
          </a:p>
          <a:p>
            <a:pPr lvl="2"/>
            <a:r>
              <a:rPr lang="en-US" dirty="0"/>
              <a:t>Federal Register </a:t>
            </a:r>
          </a:p>
          <a:p>
            <a:pPr lvl="2"/>
            <a:r>
              <a:rPr lang="en-US" dirty="0"/>
              <a:t>Websites</a:t>
            </a:r>
          </a:p>
          <a:p>
            <a:pPr lvl="2"/>
            <a:r>
              <a:rPr lang="en-US" dirty="0"/>
              <a:t>Public Notices (</a:t>
            </a:r>
            <a:r>
              <a:rPr lang="en-US" dirty="0" smtClean="0"/>
              <a:t>i.e</a:t>
            </a:r>
            <a:r>
              <a:rPr lang="en-US" dirty="0"/>
              <a:t>., FCC Daily Digest</a:t>
            </a:r>
            <a:r>
              <a:rPr lang="en-US" dirty="0" smtClean="0"/>
              <a:t>)</a:t>
            </a:r>
            <a:endParaRPr lang="en-US" dirty="0"/>
          </a:p>
          <a:p>
            <a:pPr lvl="2"/>
            <a:r>
              <a:rPr lang="en-US" dirty="0"/>
              <a:t>Trade associations and other groups</a:t>
            </a:r>
          </a:p>
        </p:txBody>
      </p:sp>
    </p:spTree>
    <p:extLst>
      <p:ext uri="{BB962C8B-B14F-4D97-AF65-F5344CB8AC3E}">
        <p14:creationId xmlns:p14="http://schemas.microsoft.com/office/powerpoint/2010/main" val="335774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NPRM</a:t>
            </a:r>
            <a:endParaRPr lang="en-US" dirty="0"/>
          </a:p>
        </p:txBody>
      </p:sp>
      <p:pic>
        <p:nvPicPr>
          <p:cNvPr id="5" name="Picture 4" descr="npr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465" y="1308575"/>
            <a:ext cx="3608797" cy="5357188"/>
          </a:xfrm>
          <a:prstGeom prst="rect">
            <a:avLst/>
          </a:prstGeom>
        </p:spPr>
      </p:pic>
    </p:spTree>
    <p:extLst>
      <p:ext uri="{BB962C8B-B14F-4D97-AF65-F5344CB8AC3E}">
        <p14:creationId xmlns:p14="http://schemas.microsoft.com/office/powerpoint/2010/main" val="61795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comments</a:t>
            </a:r>
            <a:endParaRPr lang="en-US" dirty="0"/>
          </a:p>
        </p:txBody>
      </p:sp>
      <p:pic>
        <p:nvPicPr>
          <p:cNvPr id="4" name="Picture 3" descr="Unkn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10" y="1577989"/>
            <a:ext cx="6629190" cy="4654439"/>
          </a:xfrm>
          <a:prstGeom prst="rect">
            <a:avLst/>
          </a:prstGeom>
        </p:spPr>
      </p:pic>
    </p:spTree>
    <p:extLst>
      <p:ext uri="{BB962C8B-B14F-4D97-AF65-F5344CB8AC3E}">
        <p14:creationId xmlns:p14="http://schemas.microsoft.com/office/powerpoint/2010/main" val="120159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Register</a:t>
            </a:r>
            <a:endParaRPr lang="en-US" dirty="0"/>
          </a:p>
        </p:txBody>
      </p:sp>
      <p:pic>
        <p:nvPicPr>
          <p:cNvPr id="6" name="Picture 5" descr="f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19" y="2270765"/>
            <a:ext cx="5864525" cy="3721265"/>
          </a:xfrm>
          <a:prstGeom prst="rect">
            <a:avLst/>
          </a:prstGeom>
        </p:spPr>
      </p:pic>
      <p:sp>
        <p:nvSpPr>
          <p:cNvPr id="7" name="TextBox 6"/>
          <p:cNvSpPr txBox="1"/>
          <p:nvPr/>
        </p:nvSpPr>
        <p:spPr>
          <a:xfrm>
            <a:off x="457200" y="1539502"/>
            <a:ext cx="2893672" cy="369332"/>
          </a:xfrm>
          <a:prstGeom prst="rect">
            <a:avLst/>
          </a:prstGeom>
          <a:solidFill>
            <a:schemeClr val="accent3">
              <a:lumMod val="20000"/>
              <a:lumOff val="80000"/>
            </a:schemeClr>
          </a:solidFill>
        </p:spPr>
        <p:txBody>
          <a:bodyPr wrap="square" rtlCol="0">
            <a:spAutoFit/>
          </a:bodyPr>
          <a:lstStyle/>
          <a:p>
            <a:r>
              <a:rPr lang="en-US" dirty="0"/>
              <a:t>http://</a:t>
            </a:r>
            <a:r>
              <a:rPr lang="en-US" dirty="0" err="1"/>
              <a:t>www.gpo.gov</a:t>
            </a:r>
            <a:r>
              <a:rPr lang="en-US" dirty="0"/>
              <a:t>/</a:t>
            </a:r>
            <a:r>
              <a:rPr lang="en-US" dirty="0" err="1"/>
              <a:t>fdsys</a:t>
            </a:r>
            <a:r>
              <a:rPr lang="en-US" dirty="0"/>
              <a:t>/</a:t>
            </a:r>
          </a:p>
        </p:txBody>
      </p:sp>
    </p:spTree>
    <p:extLst>
      <p:ext uri="{BB962C8B-B14F-4D97-AF65-F5344CB8AC3E}">
        <p14:creationId xmlns:p14="http://schemas.microsoft.com/office/powerpoint/2010/main" val="181698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FCC 101</a:t>
            </a:r>
          </a:p>
        </p:txBody>
      </p:sp>
      <p:sp>
        <p:nvSpPr>
          <p:cNvPr id="2" name="Content Placeholder 1"/>
          <p:cNvSpPr>
            <a:spLocks noGrp="1"/>
          </p:cNvSpPr>
          <p:nvPr>
            <p:ph idx="1"/>
          </p:nvPr>
        </p:nvSpPr>
        <p:spPr/>
        <p:txBody>
          <a:bodyPr>
            <a:normAutofit fontScale="77500" lnSpcReduction="20000"/>
          </a:bodyPr>
          <a:lstStyle/>
          <a:p>
            <a:r>
              <a:rPr lang="en-US" dirty="0" smtClean="0">
                <a:solidFill>
                  <a:srgbClr val="1F497D"/>
                </a:solidFill>
                <a:latin typeface="Arial" charset="0"/>
              </a:rPr>
              <a:t>Independent </a:t>
            </a:r>
            <a:r>
              <a:rPr lang="en-US" dirty="0">
                <a:solidFill>
                  <a:srgbClr val="1F497D"/>
                </a:solidFill>
                <a:latin typeface="Arial" charset="0"/>
              </a:rPr>
              <a:t>United States government </a:t>
            </a:r>
            <a:r>
              <a:rPr lang="en-US" dirty="0" smtClean="0">
                <a:solidFill>
                  <a:srgbClr val="1F497D"/>
                </a:solidFill>
                <a:latin typeface="Arial" charset="0"/>
              </a:rPr>
              <a:t>agency</a:t>
            </a:r>
          </a:p>
          <a:p>
            <a:pPr lvl="1"/>
            <a:r>
              <a:rPr lang="en-US" dirty="0" smtClean="0">
                <a:solidFill>
                  <a:srgbClr val="1F497D"/>
                </a:solidFill>
                <a:latin typeface="Arial" charset="0"/>
              </a:rPr>
              <a:t>not part of a cabinet-level agency (Department of …)</a:t>
            </a:r>
            <a:endParaRPr lang="en-US" dirty="0">
              <a:solidFill>
                <a:srgbClr val="1F497D"/>
              </a:solidFill>
              <a:latin typeface="Arial" charset="0"/>
            </a:endParaRPr>
          </a:p>
          <a:p>
            <a:r>
              <a:rPr lang="en-US" dirty="0" smtClean="0">
                <a:solidFill>
                  <a:srgbClr val="1F497D"/>
                </a:solidFill>
                <a:latin typeface="Arial" charset="0"/>
              </a:rPr>
              <a:t>Directly </a:t>
            </a:r>
            <a:r>
              <a:rPr lang="en-US" dirty="0">
                <a:solidFill>
                  <a:srgbClr val="1F497D"/>
                </a:solidFill>
                <a:latin typeface="Arial" charset="0"/>
              </a:rPr>
              <a:t>responsible to </a:t>
            </a:r>
            <a:r>
              <a:rPr lang="en-US" dirty="0" smtClean="0">
                <a:solidFill>
                  <a:srgbClr val="1F497D"/>
                </a:solidFill>
                <a:latin typeface="Arial" charset="0"/>
              </a:rPr>
              <a:t>Congress</a:t>
            </a:r>
          </a:p>
          <a:p>
            <a:r>
              <a:rPr lang="en-US" dirty="0">
                <a:solidFill>
                  <a:srgbClr val="1F497D"/>
                </a:solidFill>
                <a:latin typeface="Arial" charset="0"/>
              </a:rPr>
              <a:t>E</a:t>
            </a:r>
            <a:r>
              <a:rPr lang="en-US" dirty="0" smtClean="0">
                <a:solidFill>
                  <a:srgbClr val="1F497D"/>
                </a:solidFill>
                <a:latin typeface="Arial" charset="0"/>
              </a:rPr>
              <a:t>stablished </a:t>
            </a:r>
            <a:r>
              <a:rPr lang="en-US" dirty="0">
                <a:solidFill>
                  <a:srgbClr val="1F497D"/>
                </a:solidFill>
                <a:latin typeface="Arial" charset="0"/>
              </a:rPr>
              <a:t>by the </a:t>
            </a:r>
            <a:r>
              <a:rPr lang="en-US" i="1" dirty="0">
                <a:solidFill>
                  <a:srgbClr val="1F497D"/>
                </a:solidFill>
                <a:latin typeface="Arial" charset="0"/>
              </a:rPr>
              <a:t>Communications Act of </a:t>
            </a:r>
            <a:r>
              <a:rPr lang="en-US" i="1" dirty="0" smtClean="0">
                <a:solidFill>
                  <a:srgbClr val="1F497D"/>
                </a:solidFill>
                <a:latin typeface="Arial" charset="0"/>
              </a:rPr>
              <a:t>1934</a:t>
            </a:r>
          </a:p>
          <a:p>
            <a:r>
              <a:rPr lang="en-US" dirty="0">
                <a:solidFill>
                  <a:srgbClr val="1F497D"/>
                </a:solidFill>
                <a:latin typeface="Arial" charset="0"/>
              </a:rPr>
              <a:t>C</a:t>
            </a:r>
            <a:r>
              <a:rPr lang="en-US" dirty="0" smtClean="0">
                <a:solidFill>
                  <a:srgbClr val="1F497D"/>
                </a:solidFill>
                <a:latin typeface="Arial" charset="0"/>
              </a:rPr>
              <a:t>harged </a:t>
            </a:r>
            <a:r>
              <a:rPr lang="en-US" dirty="0">
                <a:solidFill>
                  <a:srgbClr val="1F497D"/>
                </a:solidFill>
                <a:latin typeface="Arial" charset="0"/>
              </a:rPr>
              <a:t>with regulating interstate and international communications by radio, television, wire, satellite and cable. </a:t>
            </a:r>
          </a:p>
          <a:p>
            <a:r>
              <a:rPr lang="en-US" dirty="0">
                <a:solidFill>
                  <a:srgbClr val="1F497D"/>
                </a:solidFill>
                <a:latin typeface="Arial" charset="0"/>
              </a:rPr>
              <a:t>D</a:t>
            </a:r>
            <a:r>
              <a:rPr lang="en-US" dirty="0" smtClean="0">
                <a:solidFill>
                  <a:srgbClr val="1F497D"/>
                </a:solidFill>
                <a:latin typeface="Arial" charset="0"/>
              </a:rPr>
              <a:t>irected </a:t>
            </a:r>
            <a:r>
              <a:rPr lang="en-US" dirty="0">
                <a:solidFill>
                  <a:srgbClr val="1F497D"/>
                </a:solidFill>
                <a:latin typeface="Arial" charset="0"/>
              </a:rPr>
              <a:t>by </a:t>
            </a:r>
            <a:r>
              <a:rPr lang="en-US" dirty="0" smtClean="0">
                <a:solidFill>
                  <a:srgbClr val="1F497D"/>
                </a:solidFill>
                <a:latin typeface="Arial" charset="0"/>
              </a:rPr>
              <a:t>5 Commissioners</a:t>
            </a:r>
          </a:p>
          <a:p>
            <a:pPr lvl="1"/>
            <a:r>
              <a:rPr lang="en-US" dirty="0" smtClean="0">
                <a:solidFill>
                  <a:srgbClr val="1F497D"/>
                </a:solidFill>
                <a:latin typeface="Arial" charset="0"/>
              </a:rPr>
              <a:t>appointed </a:t>
            </a:r>
            <a:r>
              <a:rPr lang="en-US" dirty="0">
                <a:solidFill>
                  <a:srgbClr val="1F497D"/>
                </a:solidFill>
                <a:latin typeface="Arial" charset="0"/>
              </a:rPr>
              <a:t>by the President and confirmed by the Senate for 5-year </a:t>
            </a:r>
            <a:r>
              <a:rPr lang="en-US" dirty="0" smtClean="0">
                <a:solidFill>
                  <a:srgbClr val="1F497D"/>
                </a:solidFill>
                <a:latin typeface="Arial" charset="0"/>
              </a:rPr>
              <a:t>terms.</a:t>
            </a:r>
          </a:p>
          <a:p>
            <a:pPr lvl="1"/>
            <a:r>
              <a:rPr lang="en-US" dirty="0" smtClean="0">
                <a:solidFill>
                  <a:srgbClr val="1F497D"/>
                </a:solidFill>
                <a:latin typeface="Arial" charset="0"/>
              </a:rPr>
              <a:t>President </a:t>
            </a:r>
            <a:r>
              <a:rPr lang="en-US" dirty="0">
                <a:solidFill>
                  <a:srgbClr val="1F497D"/>
                </a:solidFill>
                <a:latin typeface="Arial" charset="0"/>
              </a:rPr>
              <a:t>designates one of the Commissioners to serve as </a:t>
            </a:r>
            <a:r>
              <a:rPr lang="en-US" dirty="0" smtClean="0">
                <a:solidFill>
                  <a:srgbClr val="1F497D"/>
                </a:solidFill>
                <a:latin typeface="Arial" charset="0"/>
              </a:rPr>
              <a:t>Chairperson.</a:t>
            </a:r>
          </a:p>
          <a:p>
            <a:pPr lvl="1"/>
            <a:r>
              <a:rPr lang="en-US" dirty="0" smtClean="0">
                <a:solidFill>
                  <a:srgbClr val="1F497D"/>
                </a:solidFill>
                <a:latin typeface="Arial" charset="0"/>
              </a:rPr>
              <a:t>Only </a:t>
            </a:r>
            <a:r>
              <a:rPr lang="en-US" dirty="0">
                <a:solidFill>
                  <a:srgbClr val="1F497D"/>
                </a:solidFill>
                <a:latin typeface="Arial" charset="0"/>
              </a:rPr>
              <a:t>3</a:t>
            </a:r>
            <a:r>
              <a:rPr lang="en-US" dirty="0" smtClean="0">
                <a:solidFill>
                  <a:srgbClr val="1F497D"/>
                </a:solidFill>
                <a:latin typeface="Arial" charset="0"/>
              </a:rPr>
              <a:t> </a:t>
            </a:r>
            <a:r>
              <a:rPr lang="en-US" dirty="0">
                <a:solidFill>
                  <a:srgbClr val="1F497D"/>
                </a:solidFill>
                <a:latin typeface="Arial" charset="0"/>
              </a:rPr>
              <a:t>Commissioners may be members of the same political party</a:t>
            </a:r>
            <a:r>
              <a:rPr lang="en-US" dirty="0" smtClean="0">
                <a:solidFill>
                  <a:srgbClr val="1F497D"/>
                </a:solidFill>
                <a:latin typeface="Arial" charset="0"/>
              </a:rPr>
              <a:t>.</a:t>
            </a:r>
            <a:endParaRPr lang="en-US" dirty="0"/>
          </a:p>
        </p:txBody>
      </p:sp>
      <p:graphicFrame>
        <p:nvGraphicFramePr>
          <p:cNvPr id="123912" name="Object 8"/>
          <p:cNvGraphicFramePr>
            <a:graphicFrameLocks noChangeAspect="1"/>
          </p:cNvGraphicFramePr>
          <p:nvPr/>
        </p:nvGraphicFramePr>
        <p:xfrm>
          <a:off x="7620000" y="0"/>
          <a:ext cx="1524000" cy="1500188"/>
        </p:xfrm>
        <a:graphic>
          <a:graphicData uri="http://schemas.openxmlformats.org/presentationml/2006/ole">
            <mc:AlternateContent xmlns:mc="http://schemas.openxmlformats.org/markup-compatibility/2006">
              <mc:Choice xmlns:v="urn:schemas-microsoft-com:vml" Requires="v">
                <p:oleObj spid="_x0000_s1029" name="Clip" r:id="rId4" imgW="1523810" imgH="1500952" progId="MS_ClipArt_Gallery.2">
                  <p:embed/>
                </p:oleObj>
              </mc:Choice>
              <mc:Fallback>
                <p:oleObj name="Clip" r:id="rId4" imgW="1523810" imgH="1500952"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0"/>
                        <a:ext cx="1524000" cy="150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2725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a:bodyPr>
          <a:lstStyle/>
          <a:p>
            <a:r>
              <a:rPr lang="en-US" dirty="0" smtClean="0"/>
              <a:t>Independent federal agency</a:t>
            </a:r>
          </a:p>
          <a:p>
            <a:r>
              <a:rPr lang="en-US" dirty="0" smtClean="0"/>
              <a:t>About 2,000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28</a:t>
            </a:fld>
            <a:endParaRPr lang="en-US"/>
          </a:p>
        </p:txBody>
      </p:sp>
      <p:graphicFrame>
        <p:nvGraphicFramePr>
          <p:cNvPr id="5" name="Diagram 4"/>
          <p:cNvGraphicFramePr/>
          <p:nvPr>
            <p:extLst>
              <p:ext uri="{D42A27DB-BD31-4B8C-83A1-F6EECF244321}">
                <p14:modId xmlns:p14="http://schemas.microsoft.com/office/powerpoint/2010/main" val="1577640587"/>
              </p:ext>
            </p:extLst>
          </p:nvPr>
        </p:nvGraphicFramePr>
        <p:xfrm>
          <a:off x="257997" y="131194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4529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regulated?</a:t>
            </a:r>
            <a:endParaRPr lang="en-US" dirty="0"/>
          </a:p>
        </p:txBody>
      </p:sp>
      <p:sp>
        <p:nvSpPr>
          <p:cNvPr id="5" name="Text Placeholder 4"/>
          <p:cNvSpPr>
            <a:spLocks noGrp="1"/>
          </p:cNvSpPr>
          <p:nvPr>
            <p:ph type="body" idx="1"/>
          </p:nvPr>
        </p:nvSpPr>
        <p:spPr/>
        <p:txBody>
          <a:bodyPr/>
          <a:lstStyle/>
          <a:p>
            <a:r>
              <a:rPr lang="en-US" dirty="0" smtClean="0"/>
              <a:t>Responsible for</a:t>
            </a:r>
            <a:endParaRPr lang="en-US" dirty="0"/>
          </a:p>
        </p:txBody>
      </p:sp>
      <p:sp>
        <p:nvSpPr>
          <p:cNvPr id="6" name="Content Placeholder 5"/>
          <p:cNvSpPr>
            <a:spLocks noGrp="1"/>
          </p:cNvSpPr>
          <p:nvPr>
            <p:ph sz="half" idx="2"/>
          </p:nvPr>
        </p:nvSpPr>
        <p:spPr>
          <a:solidFill>
            <a:schemeClr val="accent3">
              <a:lumMod val="20000"/>
              <a:lumOff val="80000"/>
            </a:schemeClr>
          </a:solidFill>
        </p:spPr>
        <p:txBody>
          <a:bodyPr>
            <a:normAutofit fontScale="62500" lnSpcReduction="20000"/>
          </a:bodyPr>
          <a:lstStyle/>
          <a:p>
            <a:r>
              <a:rPr lang="en-US" dirty="0" smtClean="0"/>
              <a:t>Radio spectrum &amp; interference</a:t>
            </a:r>
          </a:p>
          <a:p>
            <a:r>
              <a:rPr lang="en-US" dirty="0" smtClean="0"/>
              <a:t>Cable TV (retransmission)</a:t>
            </a:r>
          </a:p>
          <a:p>
            <a:r>
              <a:rPr lang="en-US" dirty="0" smtClean="0"/>
              <a:t>Disability issues</a:t>
            </a:r>
          </a:p>
          <a:p>
            <a:pPr lvl="1"/>
            <a:r>
              <a:rPr lang="en-US" dirty="0" smtClean="0"/>
              <a:t>e.g., closed captioning, video relay service</a:t>
            </a:r>
          </a:p>
          <a:p>
            <a:r>
              <a:rPr lang="en-US" dirty="0" smtClean="0"/>
              <a:t>9-1-1</a:t>
            </a:r>
          </a:p>
          <a:p>
            <a:pPr lvl="1"/>
            <a:r>
              <a:rPr lang="en-US" dirty="0" smtClean="0"/>
              <a:t>e.g., location accuracy</a:t>
            </a:r>
          </a:p>
          <a:p>
            <a:r>
              <a:rPr lang="en-US" dirty="0" smtClean="0"/>
              <a:t>Universal service</a:t>
            </a:r>
          </a:p>
          <a:p>
            <a:pPr lvl="1"/>
            <a:r>
              <a:rPr lang="en-US" dirty="0" smtClean="0"/>
              <a:t>high-cost, low income, schools &amp; libraries, rural health care</a:t>
            </a:r>
          </a:p>
          <a:p>
            <a:r>
              <a:rPr lang="en-US" dirty="0" smtClean="0"/>
              <a:t>Do-Not-Call (with FTC)</a:t>
            </a:r>
          </a:p>
          <a:p>
            <a:r>
              <a:rPr lang="en-US" dirty="0" smtClean="0"/>
              <a:t>Privacy – for telecom-related aspects</a:t>
            </a:r>
          </a:p>
          <a:p>
            <a:r>
              <a:rPr lang="en-US" dirty="0" smtClean="0"/>
              <a:t>TV content</a:t>
            </a:r>
          </a:p>
          <a:p>
            <a:pPr lvl="1"/>
            <a:r>
              <a:rPr lang="en-US" dirty="0" smtClean="0"/>
              <a:t>“seven dirty words”</a:t>
            </a:r>
          </a:p>
          <a:p>
            <a:pPr lvl="1"/>
            <a:r>
              <a:rPr lang="en-US" dirty="0" smtClean="0"/>
              <a:t>was: “fairness doctrine”</a:t>
            </a:r>
          </a:p>
          <a:p>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t>Not </a:t>
            </a:r>
            <a:endParaRPr lang="en-US" dirty="0"/>
          </a:p>
        </p:txBody>
      </p:sp>
      <p:sp>
        <p:nvSpPr>
          <p:cNvPr id="8" name="Content Placeholder 7"/>
          <p:cNvSpPr>
            <a:spLocks noGrp="1"/>
          </p:cNvSpPr>
          <p:nvPr>
            <p:ph sz="quarter" idx="4"/>
          </p:nvPr>
        </p:nvSpPr>
        <p:spPr>
          <a:solidFill>
            <a:schemeClr val="accent6">
              <a:lumMod val="60000"/>
              <a:lumOff val="40000"/>
            </a:schemeClr>
          </a:solidFill>
        </p:spPr>
        <p:txBody>
          <a:bodyPr>
            <a:normAutofit fontScale="92500" lnSpcReduction="10000"/>
          </a:bodyPr>
          <a:lstStyle/>
          <a:p>
            <a:r>
              <a:rPr lang="en-US" dirty="0" smtClean="0"/>
              <a:t>Internet content &amp; applications</a:t>
            </a:r>
          </a:p>
          <a:p>
            <a:r>
              <a:rPr lang="en-US" dirty="0" smtClean="0"/>
              <a:t>Intrastate phone service</a:t>
            </a:r>
          </a:p>
          <a:p>
            <a:pPr lvl="1"/>
            <a:r>
              <a:rPr lang="en-US" dirty="0" smtClean="0">
                <a:sym typeface="Wingdings"/>
              </a:rPr>
              <a:t> local public utility commission</a:t>
            </a:r>
          </a:p>
          <a:p>
            <a:r>
              <a:rPr lang="en-US" dirty="0" smtClean="0">
                <a:sym typeface="Wingdings"/>
              </a:rPr>
              <a:t>Cable TV rates (mostly)</a:t>
            </a:r>
          </a:p>
          <a:p>
            <a:r>
              <a:rPr lang="en-US" dirty="0" smtClean="0">
                <a:sym typeface="Wingdings"/>
              </a:rPr>
              <a:t>Rates</a:t>
            </a:r>
          </a:p>
          <a:p>
            <a:r>
              <a:rPr lang="en-US" dirty="0" smtClean="0">
                <a:sym typeface="Wingdings"/>
              </a:rPr>
              <a:t>Technology choices (mostly)</a:t>
            </a:r>
          </a:p>
          <a:p>
            <a:r>
              <a:rPr lang="en-US" dirty="0" smtClean="0">
                <a:sym typeface="Wingdings"/>
              </a:rPr>
              <a:t>Privacy – for non-telecom</a:t>
            </a:r>
          </a:p>
          <a:p>
            <a:pPr lvl="1"/>
            <a:r>
              <a:rPr lang="en-US" dirty="0" smtClean="0">
                <a:sym typeface="Wingdings"/>
              </a:rPr>
              <a:t>banking, health, most web sites</a:t>
            </a:r>
          </a:p>
        </p:txBody>
      </p:sp>
      <p:pic>
        <p:nvPicPr>
          <p:cNvPr id="9" name="Picture 8"/>
          <p:cNvPicPr>
            <a:picLocks noChangeAspect="1"/>
          </p:cNvPicPr>
          <p:nvPr/>
        </p:nvPicPr>
        <p:blipFill>
          <a:blip r:embed="rId2"/>
          <a:stretch>
            <a:fillRect/>
          </a:stretch>
        </p:blipFill>
        <p:spPr>
          <a:xfrm>
            <a:off x="0" y="1412502"/>
            <a:ext cx="1595309" cy="1265612"/>
          </a:xfrm>
          <a:prstGeom prst="rect">
            <a:avLst/>
          </a:prstGeom>
        </p:spPr>
      </p:pic>
    </p:spTree>
    <p:extLst>
      <p:ext uri="{BB962C8B-B14F-4D97-AF65-F5344CB8AC3E}">
        <p14:creationId xmlns:p14="http://schemas.microsoft.com/office/powerpoint/2010/main" val="214165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regulation &amp; regulators?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t>
            </a:r>
            <a:r>
              <a:rPr lang="en-US" dirty="0" smtClean="0"/>
              <a:t>arket failure</a:t>
            </a:r>
          </a:p>
          <a:p>
            <a:pPr lvl="1"/>
            <a:r>
              <a:rPr lang="en-US" dirty="0" smtClean="0"/>
              <a:t>private monopoly (e.g., pre-divestiture AT&amp;T as phone company)</a:t>
            </a:r>
          </a:p>
          <a:p>
            <a:pPr lvl="1"/>
            <a:r>
              <a:rPr lang="en-US" dirty="0" smtClean="0"/>
              <a:t>competitive market failures (e.g., duopoly, consumer rights)</a:t>
            </a:r>
          </a:p>
          <a:p>
            <a:pPr lvl="1"/>
            <a:r>
              <a:rPr lang="en-US" dirty="0" smtClean="0"/>
              <a:t>social policy objectives (e.g., disability rights, universal access)</a:t>
            </a:r>
          </a:p>
          <a:p>
            <a:r>
              <a:rPr lang="en-US" dirty="0" smtClean="0"/>
              <a:t>Law enforcement</a:t>
            </a:r>
          </a:p>
          <a:p>
            <a:pPr lvl="1"/>
            <a:r>
              <a:rPr lang="en-US" dirty="0" smtClean="0"/>
              <a:t>illegal conduct (consumer/subsidy fraud, misrepresentation, …)</a:t>
            </a:r>
          </a:p>
          <a:p>
            <a:pPr lvl="1"/>
            <a:r>
              <a:rPr lang="en-US" dirty="0" smtClean="0"/>
              <a:t>unsafe conduct (“no fence around antenna”)</a:t>
            </a:r>
          </a:p>
          <a:p>
            <a:r>
              <a:rPr lang="en-US" dirty="0" smtClean="0"/>
              <a:t>Consumer education</a:t>
            </a:r>
          </a:p>
          <a:p>
            <a:pPr lvl="1"/>
            <a:r>
              <a:rPr lang="en-US" dirty="0" smtClean="0"/>
              <a:t>information asymmetry (e.g., “lemon laws”)</a:t>
            </a:r>
          </a:p>
          <a:p>
            <a:r>
              <a:rPr lang="en-US" dirty="0" smtClean="0"/>
              <a:t>Economic development</a:t>
            </a:r>
          </a:p>
          <a:p>
            <a:pPr lvl="1"/>
            <a:r>
              <a:rPr lang="en-US" dirty="0" smtClean="0"/>
              <a:t>“public goods” (research, education, …)</a:t>
            </a:r>
            <a:endParaRPr lang="en-US" dirty="0"/>
          </a:p>
        </p:txBody>
      </p:sp>
    </p:spTree>
    <p:extLst>
      <p:ext uri="{BB962C8B-B14F-4D97-AF65-F5344CB8AC3E}">
        <p14:creationId xmlns:p14="http://schemas.microsoft.com/office/powerpoint/2010/main" val="4084652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1"/>
          </p:nvPr>
        </p:nvSpPr>
        <p:spPr/>
        <p:txBody>
          <a:bodyPr/>
          <a:lstStyle/>
          <a:p>
            <a:r>
              <a:rPr lang="en-US"/>
              <a:t>- Off the Record - Cybertelecom</a:t>
            </a:r>
            <a:endParaRPr lang="en-US">
              <a:latin typeface="Times New Roman" charset="0"/>
            </a:endParaRPr>
          </a:p>
        </p:txBody>
      </p:sp>
      <p:sp>
        <p:nvSpPr>
          <p:cNvPr id="671746" name="Rectangle 2"/>
          <p:cNvSpPr>
            <a:spLocks noChangeArrowheads="1"/>
          </p:cNvSpPr>
          <p:nvPr/>
        </p:nvSpPr>
        <p:spPr bwMode="auto">
          <a:xfrm>
            <a:off x="0" y="4800600"/>
            <a:ext cx="9144000" cy="205740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atin typeface="Times New Roman" charset="0"/>
            </a:endParaRPr>
          </a:p>
        </p:txBody>
      </p:sp>
      <p:sp>
        <p:nvSpPr>
          <p:cNvPr id="671747" name="Rectangle 3"/>
          <p:cNvSpPr>
            <a:spLocks noGrp="1" noChangeArrowheads="1"/>
          </p:cNvSpPr>
          <p:nvPr>
            <p:ph type="title"/>
          </p:nvPr>
        </p:nvSpPr>
        <p:spPr/>
        <p:txBody>
          <a:bodyPr/>
          <a:lstStyle/>
          <a:p>
            <a:r>
              <a:rPr lang="en-US"/>
              <a:t>A Layered Model</a:t>
            </a:r>
            <a:br>
              <a:rPr lang="en-US"/>
            </a:br>
            <a:r>
              <a:rPr lang="en-US" sz="2400"/>
              <a:t>Service Layers, Not Technology</a:t>
            </a:r>
          </a:p>
        </p:txBody>
      </p:sp>
      <p:sp>
        <p:nvSpPr>
          <p:cNvPr id="671750" name="Text Box 6"/>
          <p:cNvSpPr txBox="1">
            <a:spLocks noChangeArrowheads="1"/>
          </p:cNvSpPr>
          <p:nvPr/>
        </p:nvSpPr>
        <p:spPr bwMode="auto">
          <a:xfrm>
            <a:off x="2640013" y="4038600"/>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TCP /  IP</a:t>
            </a:r>
            <a:endParaRPr lang="en-US">
              <a:latin typeface="Times New Roman" charset="0"/>
            </a:endParaRPr>
          </a:p>
        </p:txBody>
      </p:sp>
      <p:sp>
        <p:nvSpPr>
          <p:cNvPr id="671751" name="Text Box 7"/>
          <p:cNvSpPr txBox="1">
            <a:spLocks noChangeArrowheads="1"/>
          </p:cNvSpPr>
          <p:nvPr/>
        </p:nvSpPr>
        <p:spPr bwMode="auto">
          <a:xfrm>
            <a:off x="2427288" y="3276600"/>
            <a:ext cx="1830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Applications</a:t>
            </a:r>
            <a:endParaRPr lang="en-US">
              <a:latin typeface="Times New Roman" charset="0"/>
            </a:endParaRPr>
          </a:p>
        </p:txBody>
      </p:sp>
      <p:sp>
        <p:nvSpPr>
          <p:cNvPr id="671753" name="AutoShape 9"/>
          <p:cNvSpPr>
            <a:spLocks/>
          </p:cNvSpPr>
          <p:nvPr/>
        </p:nvSpPr>
        <p:spPr bwMode="auto">
          <a:xfrm>
            <a:off x="5189538" y="4876800"/>
            <a:ext cx="533400" cy="1219200"/>
          </a:xfrm>
          <a:prstGeom prst="rightBrace">
            <a:avLst>
              <a:gd name="adj1" fmla="val 19048"/>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1754" name="AutoShape 10"/>
          <p:cNvSpPr>
            <a:spLocks/>
          </p:cNvSpPr>
          <p:nvPr/>
        </p:nvSpPr>
        <p:spPr bwMode="auto">
          <a:xfrm>
            <a:off x="5151438" y="2209800"/>
            <a:ext cx="838200" cy="2590800"/>
          </a:xfrm>
          <a:prstGeom prst="rightBrace">
            <a:avLst>
              <a:gd name="adj1" fmla="val 25758"/>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1755" name="Text Box 11"/>
          <p:cNvSpPr txBox="1">
            <a:spLocks noChangeArrowheads="1"/>
          </p:cNvSpPr>
          <p:nvPr/>
        </p:nvSpPr>
        <p:spPr bwMode="auto">
          <a:xfrm>
            <a:off x="6202363" y="2792413"/>
            <a:ext cx="204380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a:solidFill>
                  <a:schemeClr val="accent5">
                    <a:lumMod val="50000"/>
                  </a:schemeClr>
                </a:solidFill>
                <a:latin typeface="Arial" charset="0"/>
              </a:rPr>
              <a:t>Enhanced </a:t>
            </a:r>
          </a:p>
          <a:p>
            <a:r>
              <a:rPr lang="en-US" sz="3200" dirty="0">
                <a:solidFill>
                  <a:schemeClr val="accent5">
                    <a:lumMod val="50000"/>
                  </a:schemeClr>
                </a:solidFill>
                <a:latin typeface="Arial" charset="0"/>
              </a:rPr>
              <a:t>Services</a:t>
            </a:r>
          </a:p>
          <a:p>
            <a:r>
              <a:rPr lang="en-US" i="1" dirty="0">
                <a:solidFill>
                  <a:schemeClr val="accent5">
                    <a:lumMod val="50000"/>
                  </a:schemeClr>
                </a:solidFill>
                <a:latin typeface="Arial" charset="0"/>
              </a:rPr>
              <a:t>Unregulated</a:t>
            </a:r>
            <a:endParaRPr lang="en-US" sz="3200" dirty="0">
              <a:solidFill>
                <a:schemeClr val="accent5">
                  <a:lumMod val="50000"/>
                </a:schemeClr>
              </a:solidFill>
              <a:latin typeface="Times New Roman" charset="0"/>
            </a:endParaRPr>
          </a:p>
        </p:txBody>
      </p:sp>
      <p:sp>
        <p:nvSpPr>
          <p:cNvPr id="671756" name="Text Box 12"/>
          <p:cNvSpPr txBox="1">
            <a:spLocks noChangeArrowheads="1"/>
          </p:cNvSpPr>
          <p:nvPr/>
        </p:nvSpPr>
        <p:spPr bwMode="auto">
          <a:xfrm>
            <a:off x="6011863" y="5230813"/>
            <a:ext cx="23399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i="1">
                <a:solidFill>
                  <a:srgbClr val="FFFF00"/>
                </a:solidFill>
                <a:latin typeface="Arial" charset="0"/>
              </a:rPr>
              <a:t>Basic Service</a:t>
            </a:r>
          </a:p>
          <a:p>
            <a:r>
              <a:rPr lang="en-US" i="1">
                <a:solidFill>
                  <a:srgbClr val="FFFF00"/>
                </a:solidFill>
                <a:latin typeface="Arial" charset="0"/>
              </a:rPr>
              <a:t>Regulated</a:t>
            </a:r>
            <a:endParaRPr lang="en-US" sz="3200">
              <a:latin typeface="Times New Roman" charset="0"/>
            </a:endParaRPr>
          </a:p>
        </p:txBody>
      </p:sp>
      <p:sp>
        <p:nvSpPr>
          <p:cNvPr id="671757" name="Text Box 13"/>
          <p:cNvSpPr txBox="1">
            <a:spLocks noChangeArrowheads="1"/>
          </p:cNvSpPr>
          <p:nvPr/>
        </p:nvSpPr>
        <p:spPr bwMode="auto">
          <a:xfrm>
            <a:off x="8128000" y="632460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bg2"/>
                </a:solidFill>
                <a:latin typeface="Arial" charset="0"/>
              </a:rPr>
              <a:t>1980</a:t>
            </a:r>
          </a:p>
        </p:txBody>
      </p:sp>
      <p:sp>
        <p:nvSpPr>
          <p:cNvPr id="671768" name="Rectangle 24"/>
          <p:cNvSpPr>
            <a:spLocks noChangeArrowheads="1"/>
          </p:cNvSpPr>
          <p:nvPr/>
        </p:nvSpPr>
        <p:spPr bwMode="auto">
          <a:xfrm>
            <a:off x="1847850" y="2038350"/>
            <a:ext cx="2743200" cy="1371600"/>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accent2">
                    <a:lumMod val="75000"/>
                  </a:schemeClr>
                </a:solidFill>
                <a:latin typeface="Arial" charset="0"/>
              </a:rPr>
              <a:t>Applications</a:t>
            </a:r>
            <a:endParaRPr lang="en-US" dirty="0">
              <a:solidFill>
                <a:schemeClr val="accent2">
                  <a:lumMod val="75000"/>
                </a:schemeClr>
              </a:solidFill>
              <a:latin typeface="Times New Roman" charset="0"/>
            </a:endParaRPr>
          </a:p>
        </p:txBody>
      </p:sp>
      <p:sp>
        <p:nvSpPr>
          <p:cNvPr id="671769" name="Rectangle 25"/>
          <p:cNvSpPr>
            <a:spLocks noChangeArrowheads="1"/>
          </p:cNvSpPr>
          <p:nvPr/>
        </p:nvSpPr>
        <p:spPr bwMode="auto">
          <a:xfrm>
            <a:off x="1847850" y="3409950"/>
            <a:ext cx="2743200" cy="1371600"/>
          </a:xfrm>
          <a:prstGeom prst="rect">
            <a:avLst/>
          </a:prstGeom>
          <a:solidFill>
            <a:srgbClr val="5F5F5F"/>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00"/>
                </a:solidFill>
                <a:latin typeface="Arial" charset="0"/>
              </a:rPr>
              <a:t>ISPs</a:t>
            </a:r>
          </a:p>
        </p:txBody>
      </p:sp>
      <p:sp>
        <p:nvSpPr>
          <p:cNvPr id="671770" name="Rectangle 26"/>
          <p:cNvSpPr>
            <a:spLocks noChangeArrowheads="1"/>
          </p:cNvSpPr>
          <p:nvPr/>
        </p:nvSpPr>
        <p:spPr bwMode="auto">
          <a:xfrm>
            <a:off x="1847850" y="4781550"/>
            <a:ext cx="2743200" cy="1371600"/>
          </a:xfrm>
          <a:prstGeom prst="rect">
            <a:avLst/>
          </a:prstGeom>
          <a:solidFill>
            <a:srgbClr val="000099"/>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00"/>
                </a:solidFill>
                <a:latin typeface="Arial" charset="0"/>
              </a:rPr>
              <a:t>Dial Up</a:t>
            </a:r>
            <a:endParaRPr lang="en-US">
              <a:latin typeface="Times New Roman" charset="0"/>
            </a:endParaRPr>
          </a:p>
        </p:txBody>
      </p:sp>
    </p:spTree>
    <p:extLst>
      <p:ext uri="{BB962C8B-B14F-4D97-AF65-F5344CB8AC3E}">
        <p14:creationId xmlns:p14="http://schemas.microsoft.com/office/powerpoint/2010/main" val="307438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1"/>
          </p:nvPr>
        </p:nvSpPr>
        <p:spPr/>
        <p:txBody>
          <a:bodyPr/>
          <a:lstStyle/>
          <a:p>
            <a:r>
              <a:rPr lang="en-US"/>
              <a:t>- Off the Record - Cybertelecom</a:t>
            </a:r>
            <a:endParaRPr lang="en-US">
              <a:latin typeface="Times New Roman" charset="0"/>
            </a:endParaRPr>
          </a:p>
        </p:txBody>
      </p:sp>
      <p:sp>
        <p:nvSpPr>
          <p:cNvPr id="610306" name="Rectangle 2"/>
          <p:cNvSpPr>
            <a:spLocks noChangeArrowheads="1"/>
          </p:cNvSpPr>
          <p:nvPr/>
        </p:nvSpPr>
        <p:spPr bwMode="auto">
          <a:xfrm>
            <a:off x="0" y="4953000"/>
            <a:ext cx="9144000" cy="1905000"/>
          </a:xfrm>
          <a:prstGeom prst="rect">
            <a:avLst/>
          </a:prstGeom>
          <a:solidFill>
            <a:srgbClr val="4D4D4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10309" name="Rectangle 5"/>
          <p:cNvSpPr>
            <a:spLocks noChangeArrowheads="1"/>
          </p:cNvSpPr>
          <p:nvPr/>
        </p:nvSpPr>
        <p:spPr bwMode="auto">
          <a:xfrm>
            <a:off x="7086600" y="3048000"/>
            <a:ext cx="1600200" cy="1906588"/>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10" name="Line 6"/>
          <p:cNvSpPr>
            <a:spLocks noChangeShapeType="1"/>
          </p:cNvSpPr>
          <p:nvPr/>
        </p:nvSpPr>
        <p:spPr bwMode="auto">
          <a:xfrm>
            <a:off x="7086600" y="4038600"/>
            <a:ext cx="16002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11" name="Text Box 7"/>
          <p:cNvSpPr txBox="1">
            <a:spLocks noChangeArrowheads="1"/>
          </p:cNvSpPr>
          <p:nvPr/>
        </p:nvSpPr>
        <p:spPr bwMode="auto">
          <a:xfrm>
            <a:off x="7426325" y="3352800"/>
            <a:ext cx="723626"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76092"/>
                </a:solidFill>
                <a:latin typeface="Arial" charset="0"/>
              </a:rPr>
              <a:t>Apps</a:t>
            </a:r>
            <a:endParaRPr lang="en-US" dirty="0">
              <a:solidFill>
                <a:srgbClr val="376092"/>
              </a:solidFill>
              <a:latin typeface="Times New Roman" charset="0"/>
            </a:endParaRPr>
          </a:p>
        </p:txBody>
      </p:sp>
      <p:sp>
        <p:nvSpPr>
          <p:cNvPr id="610312" name="Text Box 8"/>
          <p:cNvSpPr txBox="1">
            <a:spLocks noChangeArrowheads="1"/>
          </p:cNvSpPr>
          <p:nvPr/>
        </p:nvSpPr>
        <p:spPr bwMode="auto">
          <a:xfrm>
            <a:off x="7639050" y="4267200"/>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76092"/>
                </a:solidFill>
                <a:latin typeface="Arial" charset="0"/>
              </a:rPr>
              <a:t>IP</a:t>
            </a:r>
            <a:endParaRPr lang="en-US" dirty="0">
              <a:solidFill>
                <a:srgbClr val="376092"/>
              </a:solidFill>
              <a:latin typeface="Times New Roman" charset="0"/>
            </a:endParaRPr>
          </a:p>
        </p:txBody>
      </p:sp>
      <p:sp>
        <p:nvSpPr>
          <p:cNvPr id="610313" name="Rectangle 9"/>
          <p:cNvSpPr>
            <a:spLocks noChangeArrowheads="1"/>
          </p:cNvSpPr>
          <p:nvPr/>
        </p:nvSpPr>
        <p:spPr bwMode="auto">
          <a:xfrm>
            <a:off x="7848600" y="3048000"/>
            <a:ext cx="838200" cy="304800"/>
          </a:xfrm>
          <a:prstGeom prst="rect">
            <a:avLst/>
          </a:prstGeom>
          <a:solidFill>
            <a:srgbClr val="333399"/>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b="1">
                <a:solidFill>
                  <a:srgbClr val="FFFF00"/>
                </a:solidFill>
                <a:latin typeface="Arial" charset="0"/>
              </a:rPr>
              <a:t>Voice</a:t>
            </a:r>
            <a:endParaRPr lang="en-US" b="1">
              <a:solidFill>
                <a:srgbClr val="FFFF00"/>
              </a:solidFill>
              <a:latin typeface="Times New Roman" charset="0"/>
            </a:endParaRPr>
          </a:p>
        </p:txBody>
      </p:sp>
      <p:sp>
        <p:nvSpPr>
          <p:cNvPr id="610314" name="AutoShape 10"/>
          <p:cNvSpPr>
            <a:spLocks noChangeArrowheads="1"/>
          </p:cNvSpPr>
          <p:nvPr/>
        </p:nvSpPr>
        <p:spPr bwMode="auto">
          <a:xfrm>
            <a:off x="5715000" y="6172200"/>
            <a:ext cx="10668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15" name="Rectangle 11"/>
          <p:cNvSpPr>
            <a:spLocks noChangeArrowheads="1"/>
          </p:cNvSpPr>
          <p:nvPr/>
        </p:nvSpPr>
        <p:spPr bwMode="auto">
          <a:xfrm>
            <a:off x="7086600" y="4953000"/>
            <a:ext cx="1600200" cy="1066800"/>
          </a:xfrm>
          <a:prstGeom prst="rect">
            <a:avLst/>
          </a:prstGeom>
          <a:solidFill>
            <a:schemeClr val="accent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16" name="Line 12"/>
          <p:cNvSpPr>
            <a:spLocks noChangeShapeType="1"/>
          </p:cNvSpPr>
          <p:nvPr/>
        </p:nvSpPr>
        <p:spPr bwMode="auto">
          <a:xfrm>
            <a:off x="7086600" y="4953000"/>
            <a:ext cx="16002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17" name="Text Box 13"/>
          <p:cNvSpPr txBox="1">
            <a:spLocks noChangeArrowheads="1"/>
          </p:cNvSpPr>
          <p:nvPr/>
        </p:nvSpPr>
        <p:spPr bwMode="auto">
          <a:xfrm>
            <a:off x="7284112" y="5257800"/>
            <a:ext cx="1163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solidFill>
                  <a:srgbClr val="FFFF00"/>
                </a:solidFill>
                <a:latin typeface="Arial" charset="0"/>
              </a:rPr>
              <a:t>Transport</a:t>
            </a:r>
          </a:p>
        </p:txBody>
      </p:sp>
      <p:sp>
        <p:nvSpPr>
          <p:cNvPr id="610318" name="Rectangle 14"/>
          <p:cNvSpPr>
            <a:spLocks noGrp="1" noChangeArrowheads="1"/>
          </p:cNvSpPr>
          <p:nvPr>
            <p:ph type="title"/>
          </p:nvPr>
        </p:nvSpPr>
        <p:spPr>
          <a:ln/>
          <a:extLst>
            <a:ext uri="{91240B29-F687-4f45-9708-019B960494DF}">
              <a14:hiddenLine xmlns:a14="http://schemas.microsoft.com/office/drawing/2010/main" w="9525">
                <a:solidFill>
                  <a:schemeClr val="bg1"/>
                </a:solidFill>
                <a:miter lim="800000"/>
                <a:headEnd/>
                <a:tailEnd/>
              </a14:hiddenLine>
            </a:ext>
          </a:extLst>
        </p:spPr>
        <p:txBody>
          <a:bodyPr/>
          <a:lstStyle/>
          <a:p>
            <a:pPr algn="l"/>
            <a:r>
              <a:rPr lang="en-US" dirty="0" smtClean="0"/>
              <a:t>Voice, transport and access</a:t>
            </a:r>
            <a:endParaRPr lang="en-US" dirty="0"/>
          </a:p>
        </p:txBody>
      </p:sp>
      <p:sp>
        <p:nvSpPr>
          <p:cNvPr id="610319" name="Rectangle 15"/>
          <p:cNvSpPr>
            <a:spLocks noChangeArrowheads="1"/>
          </p:cNvSpPr>
          <p:nvPr/>
        </p:nvSpPr>
        <p:spPr bwMode="auto">
          <a:xfrm>
            <a:off x="3810000" y="3048000"/>
            <a:ext cx="1600200" cy="1908175"/>
          </a:xfrm>
          <a:prstGeom prst="rect">
            <a:avLst/>
          </a:prstGeom>
          <a:solidFill>
            <a:schemeClr val="bg2"/>
          </a:solidFill>
          <a:ln w="9525">
            <a:solidFill>
              <a:srgbClr val="FFFF00"/>
            </a:solidFill>
            <a:prstDash val="lg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20" name="Rectangle 16"/>
          <p:cNvSpPr>
            <a:spLocks noChangeArrowheads="1"/>
          </p:cNvSpPr>
          <p:nvPr/>
        </p:nvSpPr>
        <p:spPr bwMode="auto">
          <a:xfrm>
            <a:off x="3808413" y="4953000"/>
            <a:ext cx="1600200" cy="1066800"/>
          </a:xfrm>
          <a:prstGeom prst="rect">
            <a:avLst/>
          </a:prstGeom>
          <a:solidFill>
            <a:schemeClr val="accent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21" name="Line 17"/>
          <p:cNvSpPr>
            <a:spLocks noChangeShapeType="1"/>
          </p:cNvSpPr>
          <p:nvPr/>
        </p:nvSpPr>
        <p:spPr bwMode="auto">
          <a:xfrm>
            <a:off x="3810000" y="4038600"/>
            <a:ext cx="1600200" cy="0"/>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22" name="Text Box 18"/>
          <p:cNvSpPr txBox="1">
            <a:spLocks noChangeArrowheads="1"/>
          </p:cNvSpPr>
          <p:nvPr/>
        </p:nvSpPr>
        <p:spPr bwMode="auto">
          <a:xfrm>
            <a:off x="4149725" y="3352800"/>
            <a:ext cx="723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1">
                    <a:lumMod val="75000"/>
                  </a:schemeClr>
                </a:solidFill>
                <a:latin typeface="Arial" charset="0"/>
              </a:rPr>
              <a:t>Apps</a:t>
            </a:r>
            <a:endParaRPr lang="en-US" dirty="0">
              <a:solidFill>
                <a:schemeClr val="accent1">
                  <a:lumMod val="75000"/>
                </a:schemeClr>
              </a:solidFill>
              <a:latin typeface="Times New Roman" charset="0"/>
            </a:endParaRPr>
          </a:p>
        </p:txBody>
      </p:sp>
      <p:sp>
        <p:nvSpPr>
          <p:cNvPr id="610323" name="Text Box 19"/>
          <p:cNvSpPr txBox="1">
            <a:spLocks noChangeArrowheads="1"/>
          </p:cNvSpPr>
          <p:nvPr/>
        </p:nvSpPr>
        <p:spPr bwMode="auto">
          <a:xfrm>
            <a:off x="4381500" y="4267200"/>
            <a:ext cx="402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1">
                    <a:lumMod val="75000"/>
                  </a:schemeClr>
                </a:solidFill>
                <a:latin typeface="Arial" charset="0"/>
              </a:rPr>
              <a:t>IP</a:t>
            </a:r>
            <a:endParaRPr lang="en-US">
              <a:solidFill>
                <a:schemeClr val="accent1">
                  <a:lumMod val="75000"/>
                </a:schemeClr>
              </a:solidFill>
              <a:latin typeface="Times New Roman" charset="0"/>
            </a:endParaRPr>
          </a:p>
        </p:txBody>
      </p:sp>
      <p:sp>
        <p:nvSpPr>
          <p:cNvPr id="610324" name="Text Box 20"/>
          <p:cNvSpPr txBox="1">
            <a:spLocks noChangeArrowheads="1"/>
          </p:cNvSpPr>
          <p:nvPr/>
        </p:nvSpPr>
        <p:spPr bwMode="auto">
          <a:xfrm>
            <a:off x="4250445" y="4953000"/>
            <a:ext cx="7621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solidFill>
                  <a:srgbClr val="FFFF00"/>
                </a:solidFill>
                <a:latin typeface="Arial" charset="0"/>
              </a:rPr>
              <a:t>Voice</a:t>
            </a:r>
            <a:endParaRPr lang="en-US">
              <a:solidFill>
                <a:srgbClr val="FFFF00"/>
              </a:solidFill>
              <a:latin typeface="Times New Roman" charset="0"/>
            </a:endParaRPr>
          </a:p>
        </p:txBody>
      </p:sp>
      <p:cxnSp>
        <p:nvCxnSpPr>
          <p:cNvPr id="610325" name="AutoShape 21"/>
          <p:cNvCxnSpPr>
            <a:cxnSpLocks noChangeShapeType="1"/>
            <a:stCxn id="610324" idx="3"/>
            <a:endCxn id="610313" idx="1"/>
          </p:cNvCxnSpPr>
          <p:nvPr/>
        </p:nvCxnSpPr>
        <p:spPr bwMode="auto">
          <a:xfrm flipV="1">
            <a:off x="5012618" y="3200400"/>
            <a:ext cx="2835982" cy="1937266"/>
          </a:xfrm>
          <a:prstGeom prst="curvedConnector3">
            <a:avLst>
              <a:gd name="adj1" fmla="val 50000"/>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10326" name="Line 22"/>
          <p:cNvSpPr>
            <a:spLocks noChangeShapeType="1"/>
          </p:cNvSpPr>
          <p:nvPr/>
        </p:nvSpPr>
        <p:spPr bwMode="auto">
          <a:xfrm>
            <a:off x="3810000" y="5486400"/>
            <a:ext cx="1600200" cy="0"/>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27" name="Text Box 23"/>
          <p:cNvSpPr txBox="1">
            <a:spLocks noChangeArrowheads="1"/>
          </p:cNvSpPr>
          <p:nvPr/>
        </p:nvSpPr>
        <p:spPr bwMode="auto">
          <a:xfrm>
            <a:off x="4032912" y="5562600"/>
            <a:ext cx="1163900" cy="369332"/>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solidFill>
                  <a:srgbClr val="FFFF00"/>
                </a:solidFill>
                <a:latin typeface="Arial" charset="0"/>
              </a:rPr>
              <a:t>Transport</a:t>
            </a:r>
          </a:p>
        </p:txBody>
      </p:sp>
      <p:grpSp>
        <p:nvGrpSpPr>
          <p:cNvPr id="610328" name="Group 24"/>
          <p:cNvGrpSpPr>
            <a:grpSpLocks/>
          </p:cNvGrpSpPr>
          <p:nvPr/>
        </p:nvGrpSpPr>
        <p:grpSpPr bwMode="auto">
          <a:xfrm>
            <a:off x="609600" y="4953000"/>
            <a:ext cx="2971800" cy="1676400"/>
            <a:chOff x="384" y="3120"/>
            <a:chExt cx="1872" cy="1056"/>
          </a:xfrm>
        </p:grpSpPr>
        <p:sp>
          <p:nvSpPr>
            <p:cNvPr id="610329" name="Rectangle 25"/>
            <p:cNvSpPr>
              <a:spLocks noChangeArrowheads="1"/>
            </p:cNvSpPr>
            <p:nvPr/>
          </p:nvSpPr>
          <p:spPr bwMode="auto">
            <a:xfrm>
              <a:off x="384" y="3120"/>
              <a:ext cx="1008" cy="672"/>
            </a:xfrm>
            <a:prstGeom prst="rect">
              <a:avLst/>
            </a:prstGeom>
            <a:solidFill>
              <a:schemeClr val="accent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30" name="Text Box 26"/>
            <p:cNvSpPr txBox="1">
              <a:spLocks noChangeArrowheads="1"/>
            </p:cNvSpPr>
            <p:nvPr/>
          </p:nvSpPr>
          <p:spPr bwMode="auto">
            <a:xfrm>
              <a:off x="661" y="3120"/>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a:solidFill>
                    <a:srgbClr val="FFFF00"/>
                  </a:solidFill>
                  <a:latin typeface="Arial" charset="0"/>
                </a:rPr>
                <a:t>Voice</a:t>
              </a:r>
              <a:endParaRPr lang="en-US" dirty="0">
                <a:solidFill>
                  <a:srgbClr val="FFFF00"/>
                </a:solidFill>
                <a:latin typeface="Times New Roman" charset="0"/>
              </a:endParaRPr>
            </a:p>
          </p:txBody>
        </p:sp>
        <p:sp>
          <p:nvSpPr>
            <p:cNvPr id="610331" name="Text Box 27"/>
            <p:cNvSpPr txBox="1">
              <a:spLocks noChangeArrowheads="1"/>
            </p:cNvSpPr>
            <p:nvPr/>
          </p:nvSpPr>
          <p:spPr bwMode="auto">
            <a:xfrm>
              <a:off x="524" y="3456"/>
              <a:ext cx="733" cy="233"/>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solidFill>
                    <a:srgbClr val="FFFF00"/>
                  </a:solidFill>
                  <a:latin typeface="Arial" charset="0"/>
                </a:rPr>
                <a:t>Transport</a:t>
              </a:r>
            </a:p>
          </p:txBody>
        </p:sp>
        <p:sp>
          <p:nvSpPr>
            <p:cNvPr id="610332" name="Line 28"/>
            <p:cNvSpPr>
              <a:spLocks noChangeShapeType="1"/>
            </p:cNvSpPr>
            <p:nvPr/>
          </p:nvSpPr>
          <p:spPr bwMode="auto">
            <a:xfrm>
              <a:off x="384" y="3456"/>
              <a:ext cx="1008" cy="0"/>
            </a:xfrm>
            <a:prstGeom prst="line">
              <a:avLst/>
            </a:prstGeom>
            <a:noFill/>
            <a:ln w="9525">
              <a:solidFill>
                <a:srgbClr val="FF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33" name="AutoShape 29"/>
            <p:cNvSpPr>
              <a:spLocks noChangeArrowheads="1"/>
            </p:cNvSpPr>
            <p:nvPr/>
          </p:nvSpPr>
          <p:spPr bwMode="auto">
            <a:xfrm>
              <a:off x="1584" y="3936"/>
              <a:ext cx="672"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10334" name="AutoShape 30"/>
          <p:cNvSpPr>
            <a:spLocks/>
          </p:cNvSpPr>
          <p:nvPr/>
        </p:nvSpPr>
        <p:spPr bwMode="auto">
          <a:xfrm>
            <a:off x="3276600" y="5029200"/>
            <a:ext cx="304800" cy="914400"/>
          </a:xfrm>
          <a:prstGeom prst="leftBrace">
            <a:avLst>
              <a:gd name="adj1" fmla="val 25000"/>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35" name="AutoShape 31"/>
          <p:cNvSpPr>
            <a:spLocks/>
          </p:cNvSpPr>
          <p:nvPr/>
        </p:nvSpPr>
        <p:spPr bwMode="auto">
          <a:xfrm>
            <a:off x="3276600" y="3124200"/>
            <a:ext cx="304800" cy="1752600"/>
          </a:xfrm>
          <a:prstGeom prst="leftBrace">
            <a:avLst>
              <a:gd name="adj1" fmla="val 47917"/>
              <a:gd name="adj2" fmla="val 50000"/>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0336" name="Text Box 32"/>
          <p:cNvSpPr txBox="1">
            <a:spLocks noChangeArrowheads="1"/>
          </p:cNvSpPr>
          <p:nvPr/>
        </p:nvSpPr>
        <p:spPr bwMode="auto">
          <a:xfrm>
            <a:off x="2667000" y="5334000"/>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FF00"/>
                </a:solidFill>
                <a:latin typeface="Arial" charset="0"/>
              </a:rPr>
              <a:t>Basic</a:t>
            </a:r>
            <a:endParaRPr lang="en-US">
              <a:solidFill>
                <a:srgbClr val="FFFF00"/>
              </a:solidFill>
              <a:latin typeface="Times New Roman" charset="0"/>
            </a:endParaRPr>
          </a:p>
        </p:txBody>
      </p:sp>
      <p:sp>
        <p:nvSpPr>
          <p:cNvPr id="610337" name="Text Box 33"/>
          <p:cNvSpPr txBox="1">
            <a:spLocks noChangeArrowheads="1"/>
          </p:cNvSpPr>
          <p:nvPr/>
        </p:nvSpPr>
        <p:spPr bwMode="auto">
          <a:xfrm>
            <a:off x="2286000" y="3810000"/>
            <a:ext cx="9932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chemeClr val="accent1">
                    <a:lumMod val="75000"/>
                  </a:schemeClr>
                </a:solidFill>
                <a:latin typeface="Arial" charset="0"/>
              </a:rPr>
              <a:t>Enhanced</a:t>
            </a:r>
            <a:endParaRPr lang="en-US" dirty="0">
              <a:solidFill>
                <a:schemeClr val="accent1">
                  <a:lumMod val="75000"/>
                </a:schemeClr>
              </a:solidFill>
              <a:latin typeface="Times New Roman" charset="0"/>
            </a:endParaRPr>
          </a:p>
        </p:txBody>
      </p:sp>
      <p:sp>
        <p:nvSpPr>
          <p:cNvPr id="2" name="TextBox 1"/>
          <p:cNvSpPr txBox="1"/>
          <p:nvPr/>
        </p:nvSpPr>
        <p:spPr>
          <a:xfrm>
            <a:off x="785958" y="1666437"/>
            <a:ext cx="1377300" cy="369332"/>
          </a:xfrm>
          <a:prstGeom prst="rect">
            <a:avLst/>
          </a:prstGeom>
          <a:noFill/>
        </p:spPr>
        <p:txBody>
          <a:bodyPr wrap="none" rtlCol="0">
            <a:spAutoFit/>
          </a:bodyPr>
          <a:lstStyle/>
          <a:p>
            <a:r>
              <a:rPr lang="en-US" dirty="0" smtClean="0"/>
              <a:t>1880s-1980s</a:t>
            </a:r>
            <a:endParaRPr lang="en-US" dirty="0"/>
          </a:p>
        </p:txBody>
      </p:sp>
      <p:sp>
        <p:nvSpPr>
          <p:cNvPr id="36" name="TextBox 35"/>
          <p:cNvSpPr txBox="1"/>
          <p:nvPr/>
        </p:nvSpPr>
        <p:spPr>
          <a:xfrm>
            <a:off x="3819512" y="1695603"/>
            <a:ext cx="1377300" cy="369332"/>
          </a:xfrm>
          <a:prstGeom prst="rect">
            <a:avLst/>
          </a:prstGeom>
          <a:noFill/>
        </p:spPr>
        <p:txBody>
          <a:bodyPr wrap="none" rtlCol="0">
            <a:spAutoFit/>
          </a:bodyPr>
          <a:lstStyle/>
          <a:p>
            <a:r>
              <a:rPr lang="en-US" dirty="0" smtClean="0"/>
              <a:t>1980s-2000s</a:t>
            </a:r>
            <a:endParaRPr lang="en-US" dirty="0"/>
          </a:p>
        </p:txBody>
      </p:sp>
      <p:sp>
        <p:nvSpPr>
          <p:cNvPr id="37" name="TextBox 36"/>
          <p:cNvSpPr txBox="1"/>
          <p:nvPr/>
        </p:nvSpPr>
        <p:spPr>
          <a:xfrm>
            <a:off x="7048170" y="1705826"/>
            <a:ext cx="1381095" cy="369332"/>
          </a:xfrm>
          <a:prstGeom prst="rect">
            <a:avLst/>
          </a:prstGeom>
          <a:noFill/>
        </p:spPr>
        <p:txBody>
          <a:bodyPr wrap="none" rtlCol="0">
            <a:spAutoFit/>
          </a:bodyPr>
          <a:lstStyle/>
          <a:p>
            <a:r>
              <a:rPr lang="en-US" dirty="0" smtClean="0"/>
              <a:t>Now - future</a:t>
            </a:r>
            <a:endParaRPr lang="en-US" dirty="0"/>
          </a:p>
        </p:txBody>
      </p:sp>
    </p:spTree>
    <p:extLst>
      <p:ext uri="{BB962C8B-B14F-4D97-AF65-F5344CB8AC3E}">
        <p14:creationId xmlns:p14="http://schemas.microsoft.com/office/powerpoint/2010/main" val="389185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10328"/>
                                        </p:tgtEl>
                                        <p:attrNameLst>
                                          <p:attrName>style.visibility</p:attrName>
                                        </p:attrNameLst>
                                      </p:cBhvr>
                                      <p:to>
                                        <p:strVal val="visible"/>
                                      </p:to>
                                    </p:set>
                                    <p:animEffect transition="in" filter="dissolve">
                                      <p:cBhvr>
                                        <p:cTn id="7" dur="500"/>
                                        <p:tgtEl>
                                          <p:spTgt spid="6103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0325"/>
                                        </p:tgtEl>
                                        <p:attrNameLst>
                                          <p:attrName>style.visibility</p:attrName>
                                        </p:attrNameLst>
                                      </p:cBhvr>
                                      <p:to>
                                        <p:strVal val="visible"/>
                                      </p:to>
                                    </p:set>
                                    <p:animEffect transition="in" filter="wipe(left)">
                                      <p:cBhvr>
                                        <p:cTn id="11" dur="500"/>
                                        <p:tgtEl>
                                          <p:spTgt spid="610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WGs with regulatory impact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601945"/>
              </p:ext>
            </p:extLst>
          </p:nvPr>
        </p:nvGraphicFramePr>
        <p:xfrm>
          <a:off x="457197" y="2398470"/>
          <a:ext cx="8040204" cy="4079240"/>
        </p:xfrm>
        <a:graphic>
          <a:graphicData uri="http://schemas.openxmlformats.org/drawingml/2006/table">
            <a:tbl>
              <a:tblPr firstRow="1" bandRow="1">
                <a:tableStyleId>{284E427A-3D55-4303-BF80-6455036E1DE7}</a:tableStyleId>
              </a:tblPr>
              <a:tblGrid>
                <a:gridCol w="4560710"/>
                <a:gridCol w="3479494"/>
              </a:tblGrid>
              <a:tr h="370840">
                <a:tc>
                  <a:txBody>
                    <a:bodyPr/>
                    <a:lstStyle/>
                    <a:p>
                      <a:r>
                        <a:rPr lang="en-US" dirty="0" smtClean="0"/>
                        <a:t>Regulatory</a:t>
                      </a:r>
                      <a:r>
                        <a:rPr lang="en-US" baseline="0" dirty="0" smtClean="0"/>
                        <a:t> issue</a:t>
                      </a:r>
                      <a:endParaRPr lang="en-US" dirty="0"/>
                    </a:p>
                  </a:txBody>
                  <a:tcPr/>
                </a:tc>
                <a:tc>
                  <a:txBody>
                    <a:bodyPr/>
                    <a:lstStyle/>
                    <a:p>
                      <a:r>
                        <a:rPr lang="en-US" dirty="0" smtClean="0"/>
                        <a:t>Area or WGs</a:t>
                      </a:r>
                      <a:endParaRPr lang="en-US" dirty="0"/>
                    </a:p>
                  </a:txBody>
                  <a:tcPr/>
                </a:tc>
              </a:tr>
              <a:tr h="370840">
                <a:tc>
                  <a:txBody>
                    <a:bodyPr/>
                    <a:lstStyle/>
                    <a:p>
                      <a:r>
                        <a:rPr lang="en-US" dirty="0" smtClean="0"/>
                        <a:t>Emergency calling</a:t>
                      </a:r>
                      <a:endParaRPr lang="en-US" dirty="0"/>
                    </a:p>
                  </a:txBody>
                  <a:tcPr/>
                </a:tc>
                <a:tc>
                  <a:txBody>
                    <a:bodyPr/>
                    <a:lstStyle/>
                    <a:p>
                      <a:r>
                        <a:rPr lang="en-US" dirty="0" smtClean="0"/>
                        <a:t>ECRIT, GEOPRIV</a:t>
                      </a:r>
                      <a:endParaRPr lang="en-US" dirty="0"/>
                    </a:p>
                  </a:txBody>
                  <a:tcPr/>
                </a:tc>
              </a:tr>
              <a:tr h="370840">
                <a:tc>
                  <a:txBody>
                    <a:bodyPr/>
                    <a:lstStyle/>
                    <a:p>
                      <a:r>
                        <a:rPr lang="en-US" dirty="0" smtClean="0"/>
                        <a:t>Emergency alerting</a:t>
                      </a:r>
                      <a:endParaRPr lang="en-US" dirty="0"/>
                    </a:p>
                  </a:txBody>
                  <a:tcPr/>
                </a:tc>
                <a:tc>
                  <a:txBody>
                    <a:bodyPr/>
                    <a:lstStyle/>
                    <a:p>
                      <a:r>
                        <a:rPr lang="en-US" dirty="0" smtClean="0"/>
                        <a:t>ATOCA</a:t>
                      </a:r>
                      <a:endParaRPr lang="en-US" dirty="0"/>
                    </a:p>
                  </a:txBody>
                  <a:tcPr/>
                </a:tc>
              </a:tr>
              <a:tr h="370840">
                <a:tc>
                  <a:txBody>
                    <a:bodyPr/>
                    <a:lstStyle/>
                    <a:p>
                      <a:r>
                        <a:rPr lang="en-US" dirty="0" smtClean="0"/>
                        <a:t>Universal service/</a:t>
                      </a:r>
                      <a:r>
                        <a:rPr lang="en-US" dirty="0" err="1" smtClean="0"/>
                        <a:t>intercarrier</a:t>
                      </a:r>
                      <a:r>
                        <a:rPr lang="en-US" baseline="0" dirty="0" smtClean="0"/>
                        <a:t> compensation</a:t>
                      </a:r>
                      <a:endParaRPr lang="en-US" dirty="0"/>
                    </a:p>
                  </a:txBody>
                  <a:tcPr/>
                </a:tc>
                <a:tc>
                  <a:txBody>
                    <a:bodyPr/>
                    <a:lstStyle/>
                    <a:p>
                      <a:r>
                        <a:rPr lang="en-US" dirty="0" smtClean="0"/>
                        <a:t>RAI</a:t>
                      </a:r>
                      <a:endParaRPr lang="en-US" dirty="0"/>
                    </a:p>
                  </a:txBody>
                  <a:tcPr/>
                </a:tc>
              </a:tr>
              <a:tr h="370840">
                <a:tc>
                  <a:txBody>
                    <a:bodyPr/>
                    <a:lstStyle/>
                    <a:p>
                      <a:r>
                        <a:rPr lang="en-US" dirty="0" smtClean="0"/>
                        <a:t>PSTN</a:t>
                      </a:r>
                      <a:r>
                        <a:rPr lang="en-US" baseline="0" dirty="0" smtClean="0"/>
                        <a:t> transition</a:t>
                      </a:r>
                      <a:endParaRPr lang="en-US" dirty="0"/>
                    </a:p>
                  </a:txBody>
                  <a:tcPr/>
                </a:tc>
                <a:tc>
                  <a:txBody>
                    <a:bodyPr/>
                    <a:lstStyle/>
                    <a:p>
                      <a:r>
                        <a:rPr lang="en-US" dirty="0" smtClean="0"/>
                        <a:t>RAI</a:t>
                      </a:r>
                      <a:endParaRPr lang="en-US" dirty="0"/>
                    </a:p>
                  </a:txBody>
                  <a:tcPr/>
                </a:tc>
              </a:tr>
              <a:tr h="370840">
                <a:tc>
                  <a:txBody>
                    <a:bodyPr/>
                    <a:lstStyle/>
                    <a:p>
                      <a:r>
                        <a:rPr lang="en-US" dirty="0" smtClean="0"/>
                        <a:t>Accessibility, video relay</a:t>
                      </a:r>
                      <a:r>
                        <a:rPr lang="en-US" baseline="0" dirty="0" smtClean="0"/>
                        <a:t> services</a:t>
                      </a:r>
                      <a:endParaRPr lang="en-US" dirty="0"/>
                    </a:p>
                  </a:txBody>
                  <a:tcPr/>
                </a:tc>
                <a:tc>
                  <a:txBody>
                    <a:bodyPr/>
                    <a:lstStyle/>
                    <a:p>
                      <a:r>
                        <a:rPr lang="en-US" dirty="0" smtClean="0"/>
                        <a:t>RAI</a:t>
                      </a:r>
                      <a:endParaRPr lang="en-US" dirty="0"/>
                    </a:p>
                  </a:txBody>
                  <a:tcPr/>
                </a:tc>
              </a:tr>
              <a:tr h="370840">
                <a:tc>
                  <a:txBody>
                    <a:bodyPr/>
                    <a:lstStyle/>
                    <a:p>
                      <a:r>
                        <a:rPr lang="en-US" dirty="0" smtClean="0"/>
                        <a:t>White spaces, spectrum</a:t>
                      </a:r>
                      <a:endParaRPr lang="en-US" dirty="0"/>
                    </a:p>
                  </a:txBody>
                  <a:tcPr/>
                </a:tc>
                <a:tc>
                  <a:txBody>
                    <a:bodyPr/>
                    <a:lstStyle/>
                    <a:p>
                      <a:r>
                        <a:rPr lang="en-US" dirty="0" smtClean="0"/>
                        <a:t>PAWS</a:t>
                      </a:r>
                      <a:endParaRPr lang="en-US" dirty="0"/>
                    </a:p>
                  </a:txBody>
                  <a:tcPr/>
                </a:tc>
              </a:tr>
              <a:tr h="370840">
                <a:tc>
                  <a:txBody>
                    <a:bodyPr/>
                    <a:lstStyle/>
                    <a:p>
                      <a:r>
                        <a:rPr lang="en-US" dirty="0" err="1" smtClean="0"/>
                        <a:t>Cybersecurity</a:t>
                      </a:r>
                      <a:endParaRPr lang="en-US" dirty="0"/>
                    </a:p>
                  </a:txBody>
                  <a:tcPr/>
                </a:tc>
                <a:tc>
                  <a:txBody>
                    <a:bodyPr/>
                    <a:lstStyle/>
                    <a:p>
                      <a:r>
                        <a:rPr lang="en-US" smtClean="0"/>
                        <a:t>DNSEXT</a:t>
                      </a:r>
                      <a:endParaRPr lang="en-US" dirty="0"/>
                    </a:p>
                  </a:txBody>
                  <a:tcPr/>
                </a:tc>
              </a:tr>
              <a:tr h="370840">
                <a:tc>
                  <a:txBody>
                    <a:bodyPr/>
                    <a:lstStyle/>
                    <a:p>
                      <a:r>
                        <a:rPr lang="en-US" dirty="0" smtClean="0"/>
                        <a:t>Competition</a:t>
                      </a:r>
                      <a:endParaRPr lang="en-US" dirty="0"/>
                    </a:p>
                  </a:txBody>
                  <a:tcPr/>
                </a:tc>
                <a:tc>
                  <a:txBody>
                    <a:bodyPr/>
                    <a:lstStyle/>
                    <a:p>
                      <a:r>
                        <a:rPr lang="en-US" dirty="0" smtClean="0"/>
                        <a:t>IPv6, MIF</a:t>
                      </a:r>
                      <a:endParaRPr lang="en-US" dirty="0"/>
                    </a:p>
                  </a:txBody>
                  <a:tcPr/>
                </a:tc>
              </a:tr>
              <a:tr h="370840">
                <a:tc>
                  <a:txBody>
                    <a:bodyPr/>
                    <a:lstStyle/>
                    <a:p>
                      <a:r>
                        <a:rPr lang="en-US" dirty="0" smtClean="0"/>
                        <a:t>Open</a:t>
                      </a:r>
                      <a:r>
                        <a:rPr lang="en-US" baseline="0" dirty="0" smtClean="0"/>
                        <a:t> Internet (network neutrality)</a:t>
                      </a:r>
                      <a:endParaRPr lang="en-US" dirty="0"/>
                    </a:p>
                  </a:txBody>
                  <a:tcPr/>
                </a:tc>
                <a:tc>
                  <a:txBody>
                    <a:bodyPr/>
                    <a:lstStyle/>
                    <a:p>
                      <a:r>
                        <a:rPr lang="en-US" dirty="0" smtClean="0"/>
                        <a:t>MPLS, </a:t>
                      </a:r>
                      <a:r>
                        <a:rPr lang="en-US" dirty="0" err="1" smtClean="0"/>
                        <a:t>DiffServ</a:t>
                      </a:r>
                      <a:r>
                        <a:rPr lang="en-US" dirty="0" smtClean="0"/>
                        <a:t>,</a:t>
                      </a:r>
                      <a:r>
                        <a:rPr lang="en-US" baseline="0" dirty="0" smtClean="0"/>
                        <a:t> email operations</a:t>
                      </a:r>
                      <a:endParaRPr lang="en-US" dirty="0"/>
                    </a:p>
                  </a:txBody>
                  <a:tcPr/>
                </a:tc>
              </a:tr>
              <a:tr h="370840">
                <a:tc>
                  <a:txBody>
                    <a:bodyPr/>
                    <a:lstStyle/>
                    <a:p>
                      <a:r>
                        <a:rPr lang="en-US" dirty="0" smtClean="0"/>
                        <a:t>Network measurement</a:t>
                      </a:r>
                      <a:endParaRPr lang="en-US" dirty="0"/>
                    </a:p>
                  </a:txBody>
                  <a:tcPr/>
                </a:tc>
                <a:tc>
                  <a:txBody>
                    <a:bodyPr/>
                    <a:lstStyle/>
                    <a:p>
                      <a:r>
                        <a:rPr lang="en-US" dirty="0" smtClean="0"/>
                        <a:t>IPPM</a:t>
                      </a:r>
                      <a:endParaRPr lang="en-US" dirty="0"/>
                    </a:p>
                  </a:txBody>
                  <a:tcPr/>
                </a:tc>
              </a:tr>
            </a:tbl>
          </a:graphicData>
        </a:graphic>
      </p:graphicFrame>
    </p:spTree>
    <p:extLst>
      <p:ext uri="{BB962C8B-B14F-4D97-AF65-F5344CB8AC3E}">
        <p14:creationId xmlns:p14="http://schemas.microsoft.com/office/powerpoint/2010/main" val="2459629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Internet 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4131457"/>
              </p:ext>
            </p:extLst>
          </p:nvPr>
        </p:nvGraphicFramePr>
        <p:xfrm>
          <a:off x="457200" y="1236654"/>
          <a:ext cx="8482684" cy="5119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33</a:t>
            </a:fld>
            <a:endParaRPr lang="en-US"/>
          </a:p>
        </p:txBody>
      </p:sp>
    </p:spTree>
    <p:extLst>
      <p:ext uri="{BB962C8B-B14F-4D97-AF65-F5344CB8AC3E}">
        <p14:creationId xmlns:p14="http://schemas.microsoft.com/office/powerpoint/2010/main" val="37471141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OI</a:t>
            </a:r>
            <a:endParaRPr lang="en-US" dirty="0"/>
          </a:p>
        </p:txBody>
      </p:sp>
      <p:sp>
        <p:nvSpPr>
          <p:cNvPr id="3" name="TextBox 2"/>
          <p:cNvSpPr txBox="1"/>
          <p:nvPr/>
        </p:nvSpPr>
        <p:spPr>
          <a:xfrm>
            <a:off x="644070" y="2015698"/>
            <a:ext cx="7975897" cy="2719587"/>
          </a:xfrm>
          <a:prstGeom prst="rect">
            <a:avLst/>
          </a:prstGeom>
          <a:solidFill>
            <a:srgbClr val="8A3700"/>
          </a:solidFill>
        </p:spPr>
        <p:style>
          <a:lnRef idx="0">
            <a:schemeClr val="accent1"/>
          </a:lnRef>
          <a:fillRef idx="3">
            <a:schemeClr val="accent1"/>
          </a:fillRef>
          <a:effectRef idx="3">
            <a:schemeClr val="accent1"/>
          </a:effectRef>
          <a:fontRef idx="minor">
            <a:schemeClr val="lt1"/>
          </a:fontRef>
        </p:style>
        <p:txBody>
          <a:bodyPr wrap="square" rtlCol="0">
            <a:normAutofit/>
          </a:bodyPr>
          <a:lstStyle/>
          <a:p>
            <a:r>
              <a:rPr lang="en-US" i="1" dirty="0"/>
              <a:t>Standard Practices. </a:t>
            </a:r>
            <a:r>
              <a:rPr lang="en-US" dirty="0"/>
              <a:t>The conformity or lack of conformity of a practice with best practices and technical standards adopted by open, broadly representative, and independent Internet engineering, governance initiatives, or standards-setting organizations is another factor to be considered in evaluating reasonableness. Recognizing the important role of such groups is consistent with Congress’s intent that our rules in the Internet area should not “fetter[]” the free market with unnecessary regulation</a:t>
            </a:r>
            <a:r>
              <a:rPr lang="en-US" dirty="0" smtClean="0"/>
              <a:t>, </a:t>
            </a:r>
            <a:r>
              <a:rPr lang="en-US" dirty="0"/>
              <a:t>and is consistent with broadband providers’ historic reliance on such groups</a:t>
            </a:r>
            <a:r>
              <a:rPr lang="en-US" dirty="0" smtClean="0"/>
              <a:t>. </a:t>
            </a:r>
            <a:r>
              <a:rPr lang="en-US" dirty="0"/>
              <a:t>We make clear, however, that we are not delegating authority to interpret or implement our rules to outside bodies</a:t>
            </a:r>
            <a:r>
              <a:rPr lang="en-US" dirty="0" smtClean="0"/>
              <a:t>.</a:t>
            </a:r>
            <a:endParaRPr lang="en-US" dirty="0"/>
          </a:p>
        </p:txBody>
      </p:sp>
      <p:sp>
        <p:nvSpPr>
          <p:cNvPr id="4" name="TextBox 3"/>
          <p:cNvSpPr txBox="1"/>
          <p:nvPr/>
        </p:nvSpPr>
        <p:spPr>
          <a:xfrm>
            <a:off x="644070" y="4898570"/>
            <a:ext cx="7975897" cy="170542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normAutofit/>
          </a:bodyPr>
          <a:lstStyle/>
          <a:p>
            <a:pPr algn="just"/>
            <a:r>
              <a:rPr lang="en-US" baseline="30000" dirty="0"/>
              <a:t>Broadband providers’ practices historically have relied on the efforts of such groups, which follow open processes conducive to broad participation. </a:t>
            </a:r>
            <a:r>
              <a:rPr lang="en-US" i="1" baseline="30000" dirty="0"/>
              <a:t>See, e.g.</a:t>
            </a:r>
            <a:r>
              <a:rPr lang="en-US" baseline="30000" dirty="0"/>
              <a:t>, William Lehr et al. Comments at 24; Comcast Comments at 53–59; FTTH Comments at 12; Internet Society (ISOC) Comments at 1–2; OIC Comments at 50–52; Comcast Reply at 5–7. Moreover, Internet community governance groups develop and encourage widespread implementation of best practices, supporting an environment that facilitates innovation. </a:t>
            </a:r>
            <a:r>
              <a:rPr lang="en-US" i="1" baseline="30000" dirty="0"/>
              <a:t>See supra </a:t>
            </a:r>
            <a:r>
              <a:rPr lang="en-US" baseline="30000" dirty="0"/>
              <a:t>Part II.A (discussing the benefits of edge providers having access to a uniform service interface, consisting of a core set of Internet standards and conventions); CDT Comments at 43–44.</a:t>
            </a:r>
            <a:endParaRPr lang="en-US" dirty="0"/>
          </a:p>
        </p:txBody>
      </p:sp>
    </p:spTree>
    <p:extLst>
      <p:ext uri="{BB962C8B-B14F-4D97-AF65-F5344CB8AC3E}">
        <p14:creationId xmlns:p14="http://schemas.microsoft.com/office/powerpoint/2010/main" val="381539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Comments and reply comments</a:t>
            </a:r>
          </a:p>
          <a:p>
            <a:pPr lvl="1"/>
            <a:r>
              <a:rPr lang="en-US" dirty="0" smtClean="0"/>
              <a:t>as company, individual or organization (e.g., ISOC or IETF)</a:t>
            </a:r>
          </a:p>
          <a:p>
            <a:pPr lvl="1"/>
            <a:r>
              <a:rPr lang="en-US" dirty="0" smtClean="0"/>
              <a:t>make clear whom you are representing!</a:t>
            </a:r>
          </a:p>
          <a:p>
            <a:r>
              <a:rPr lang="en-US" dirty="0" smtClean="0"/>
              <a:t>In-person or phone meetings with bureau staff and commissioners</a:t>
            </a:r>
          </a:p>
          <a:p>
            <a:r>
              <a:rPr lang="en-US" dirty="0" smtClean="0"/>
              <a:t>participate in advisory committees</a:t>
            </a:r>
          </a:p>
          <a:p>
            <a:pPr lvl="1"/>
            <a:r>
              <a:rPr lang="en-US" dirty="0" smtClean="0"/>
              <a:t>examples:</a:t>
            </a:r>
          </a:p>
          <a:p>
            <a:pPr lvl="2"/>
            <a:r>
              <a:rPr lang="en-US" dirty="0" smtClean="0"/>
              <a:t>TAC (technical advisory committee)</a:t>
            </a:r>
          </a:p>
          <a:p>
            <a:pPr lvl="3"/>
            <a:r>
              <a:rPr lang="en-US" dirty="0" smtClean="0"/>
              <a:t>e.g., 911, PSTN transition</a:t>
            </a:r>
          </a:p>
          <a:p>
            <a:pPr lvl="2"/>
            <a:r>
              <a:rPr lang="en-US" dirty="0" smtClean="0"/>
              <a:t>CSRIC (communications security, reliability and interoperability council)</a:t>
            </a:r>
          </a:p>
          <a:p>
            <a:pPr lvl="2"/>
            <a:r>
              <a:rPr lang="en-US" dirty="0" smtClean="0"/>
              <a:t>EAAC (emergency access advisory committee)</a:t>
            </a:r>
          </a:p>
          <a:p>
            <a:pPr lvl="3"/>
            <a:r>
              <a:rPr lang="en-US" dirty="0" smtClean="0"/>
              <a:t>NG911 accessibility</a:t>
            </a:r>
          </a:p>
          <a:p>
            <a:pPr lvl="2"/>
            <a:r>
              <a:rPr lang="en-US" dirty="0"/>
              <a:t>VPAAC (Video Programming Accessibility Advisory </a:t>
            </a:r>
            <a:r>
              <a:rPr lang="en-US" dirty="0" smtClean="0"/>
              <a:t>Committee)</a:t>
            </a:r>
          </a:p>
          <a:p>
            <a:endParaRPr lang="en-US" dirty="0" smtClean="0"/>
          </a:p>
          <a:p>
            <a:endParaRPr lang="en-US" dirty="0"/>
          </a:p>
        </p:txBody>
      </p:sp>
      <p:sp>
        <p:nvSpPr>
          <p:cNvPr id="2" name="Title 1"/>
          <p:cNvSpPr>
            <a:spLocks noGrp="1"/>
          </p:cNvSpPr>
          <p:nvPr>
            <p:ph type="title"/>
          </p:nvPr>
        </p:nvSpPr>
        <p:spPr/>
        <p:txBody>
          <a:bodyPr/>
          <a:lstStyle/>
          <a:p>
            <a:r>
              <a:rPr lang="en-US" dirty="0" smtClean="0"/>
              <a:t>Providing input</a:t>
            </a:r>
            <a:endParaRPr lang="en-US" dirty="0"/>
          </a:p>
        </p:txBody>
      </p:sp>
    </p:spTree>
    <p:extLst>
      <p:ext uri="{BB962C8B-B14F-4D97-AF65-F5344CB8AC3E}">
        <p14:creationId xmlns:p14="http://schemas.microsoft.com/office/powerpoint/2010/main" val="2644003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comments &amp; ex-</a:t>
            </a:r>
            <a:r>
              <a:rPr lang="en-US" dirty="0" err="1" smtClean="0"/>
              <a:t>partes</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answer (a subset of) the questions posed</a:t>
            </a:r>
          </a:p>
          <a:p>
            <a:r>
              <a:rPr lang="en-US" dirty="0" smtClean="0"/>
              <a:t>clearly identify the question answered</a:t>
            </a:r>
          </a:p>
          <a:p>
            <a:r>
              <a:rPr lang="en-US" dirty="0" smtClean="0"/>
              <a:t>in the order asked</a:t>
            </a:r>
          </a:p>
          <a:p>
            <a:pPr lvl="1"/>
            <a:r>
              <a:rPr lang="en-US" dirty="0" smtClean="0"/>
              <a:t>makes summarizing them a lot easier</a:t>
            </a:r>
          </a:p>
          <a:p>
            <a:r>
              <a:rPr lang="en-US" dirty="0" smtClean="0"/>
              <a:t>use paragraph or page numbers</a:t>
            </a:r>
          </a:p>
          <a:p>
            <a:pPr lvl="1"/>
            <a:r>
              <a:rPr lang="en-US" dirty="0" smtClean="0"/>
              <a:t>to allow precise citations</a:t>
            </a:r>
          </a:p>
          <a:p>
            <a:r>
              <a:rPr lang="en-US" dirty="0" smtClean="0"/>
              <a:t>back up every claim with evidence</a:t>
            </a:r>
          </a:p>
          <a:p>
            <a:pPr lvl="1"/>
            <a:r>
              <a:rPr lang="en-US" dirty="0" smtClean="0"/>
              <a:t>peer-reviewed scientific literature</a:t>
            </a:r>
          </a:p>
          <a:p>
            <a:pPr lvl="1"/>
            <a:r>
              <a:rPr lang="en-US" dirty="0" smtClean="0"/>
              <a:t>own measurements or experiments</a:t>
            </a:r>
          </a:p>
          <a:p>
            <a:pPr lvl="1"/>
            <a:r>
              <a:rPr lang="en-US" dirty="0" smtClean="0"/>
              <a:t>can get confidentiality protection for proprietary data (ask!)</a:t>
            </a:r>
          </a:p>
        </p:txBody>
      </p:sp>
      <p:sp>
        <p:nvSpPr>
          <p:cNvPr id="7" name="Content Placeholder 6"/>
          <p:cNvSpPr>
            <a:spLocks noGrp="1"/>
          </p:cNvSpPr>
          <p:nvPr>
            <p:ph sz="quarter" idx="14"/>
          </p:nvPr>
        </p:nvSpPr>
        <p:spPr/>
        <p:txBody>
          <a:bodyPr>
            <a:normAutofit fontScale="92500" lnSpcReduction="10000"/>
          </a:bodyPr>
          <a:lstStyle/>
          <a:p>
            <a:r>
              <a:rPr lang="en-US" dirty="0"/>
              <a:t>Provide numerical data</a:t>
            </a:r>
          </a:p>
          <a:p>
            <a:pPr lvl="1"/>
            <a:r>
              <a:rPr lang="en-US" dirty="0"/>
              <a:t>performance data</a:t>
            </a:r>
          </a:p>
          <a:p>
            <a:pPr lvl="1"/>
            <a:r>
              <a:rPr lang="en-US" dirty="0"/>
              <a:t>cost &amp; benefit </a:t>
            </a:r>
            <a:r>
              <a:rPr lang="en-US" dirty="0" smtClean="0"/>
              <a:t>analysis</a:t>
            </a:r>
          </a:p>
          <a:p>
            <a:r>
              <a:rPr lang="en-US" dirty="0" smtClean="0"/>
              <a:t>don’t dumb down technical material</a:t>
            </a:r>
          </a:p>
          <a:p>
            <a:pPr lvl="1"/>
            <a:r>
              <a:rPr lang="en-US" dirty="0" smtClean="0"/>
              <a:t>people with engineering degrees read ex-</a:t>
            </a:r>
            <a:r>
              <a:rPr lang="en-US" dirty="0" err="1" smtClean="0"/>
              <a:t>parte’s</a:t>
            </a:r>
            <a:r>
              <a:rPr lang="en-US" dirty="0" smtClean="0"/>
              <a:t>, too</a:t>
            </a:r>
          </a:p>
          <a:p>
            <a:r>
              <a:rPr lang="en-US" dirty="0" smtClean="0"/>
              <a:t>provide constructive alternatives that achieve same or similar goals</a:t>
            </a:r>
            <a:endParaRPr lang="en-US" dirty="0"/>
          </a:p>
        </p:txBody>
      </p:sp>
    </p:spTree>
    <p:extLst>
      <p:ext uri="{BB962C8B-B14F-4D97-AF65-F5344CB8AC3E}">
        <p14:creationId xmlns:p14="http://schemas.microsoft.com/office/powerpoint/2010/main" val="864317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Can’t do</a:t>
            </a:r>
          </a:p>
          <a:p>
            <a:pPr lvl="1"/>
            <a:r>
              <a:rPr lang="en-US" dirty="0" smtClean="0"/>
              <a:t>i.e., technically impossible or extremely difficult</a:t>
            </a:r>
          </a:p>
          <a:p>
            <a:pPr lvl="1"/>
            <a:r>
              <a:rPr lang="en-US" dirty="0" smtClean="0"/>
              <a:t>just today, with today’s equipment, for next year or forever?</a:t>
            </a:r>
          </a:p>
          <a:p>
            <a:pPr lvl="1"/>
            <a:r>
              <a:rPr lang="en-US" dirty="0" smtClean="0"/>
              <a:t>physical impossibility (“would require perpetual motion machine”) vs. “there are still multiple standards”</a:t>
            </a:r>
          </a:p>
          <a:p>
            <a:r>
              <a:rPr lang="en-US" dirty="0" smtClean="0"/>
              <a:t>Won’t do</a:t>
            </a:r>
          </a:p>
          <a:p>
            <a:pPr lvl="1"/>
            <a:r>
              <a:rPr lang="en-US" dirty="0" smtClean="0"/>
              <a:t>why not?</a:t>
            </a:r>
          </a:p>
          <a:p>
            <a:pPr lvl="1"/>
            <a:r>
              <a:rPr lang="en-US" dirty="0" smtClean="0"/>
              <a:t>too expensive? are there cheaper alternatives (in total, not just you) that work?</a:t>
            </a:r>
          </a:p>
          <a:p>
            <a:r>
              <a:rPr lang="en-US" dirty="0" smtClean="0"/>
              <a:t>Maybe later</a:t>
            </a:r>
          </a:p>
          <a:p>
            <a:pPr lvl="1"/>
            <a:r>
              <a:rPr lang="en-US" dirty="0" smtClean="0"/>
              <a:t>“appoint another advisory committee” – which one? how will its process and output differ from the previous 7 that also recommended another committee?</a:t>
            </a:r>
          </a:p>
          <a:p>
            <a:r>
              <a:rPr lang="en-US" dirty="0" smtClean="0"/>
              <a:t>Can’t make us</a:t>
            </a:r>
          </a:p>
          <a:p>
            <a:pPr lvl="1"/>
            <a:r>
              <a:rPr lang="en-US" dirty="0" smtClean="0"/>
              <a:t>i.e., no legal authority</a:t>
            </a:r>
          </a:p>
          <a:p>
            <a:pPr lvl="1"/>
            <a:r>
              <a:rPr lang="en-US" dirty="0" smtClean="0"/>
              <a:t>leave that to lawyers</a:t>
            </a:r>
            <a:endParaRPr lang="en-US" dirty="0"/>
          </a:p>
        </p:txBody>
      </p:sp>
      <p:sp>
        <p:nvSpPr>
          <p:cNvPr id="2" name="Title 1"/>
          <p:cNvSpPr>
            <a:spLocks noGrp="1"/>
          </p:cNvSpPr>
          <p:nvPr>
            <p:ph type="title"/>
          </p:nvPr>
        </p:nvSpPr>
        <p:spPr/>
        <p:txBody>
          <a:bodyPr>
            <a:normAutofit fontScale="90000"/>
          </a:bodyPr>
          <a:lstStyle/>
          <a:p>
            <a:r>
              <a:rPr lang="en-US" dirty="0" smtClean="0"/>
              <a:t>Unhelpful, unconvincing </a:t>
            </a:r>
            <a:r>
              <a:rPr lang="en-US" dirty="0" smtClean="0">
                <a:sym typeface="Wingdings"/>
              </a:rPr>
              <a:t> potentially useful</a:t>
            </a:r>
            <a:endParaRPr lang="en-US" dirty="0"/>
          </a:p>
        </p:txBody>
      </p:sp>
    </p:spTree>
    <p:extLst>
      <p:ext uri="{BB962C8B-B14F-4D97-AF65-F5344CB8AC3E}">
        <p14:creationId xmlns:p14="http://schemas.microsoft.com/office/powerpoint/2010/main" val="82448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Most countries have telecom regulation</a:t>
            </a:r>
          </a:p>
          <a:p>
            <a:pPr lvl="1"/>
            <a:r>
              <a:rPr lang="en-US" dirty="0" smtClean="0"/>
              <a:t>competition &amp; social goals</a:t>
            </a:r>
          </a:p>
          <a:p>
            <a:r>
              <a:rPr lang="en-US" dirty="0" smtClean="0"/>
              <a:t>Increasingly, Internet/IP-related issues</a:t>
            </a:r>
          </a:p>
          <a:p>
            <a:pPr lvl="1"/>
            <a:r>
              <a:rPr lang="en-US" dirty="0" smtClean="0"/>
              <a:t>from phone to spectrum</a:t>
            </a:r>
          </a:p>
          <a:p>
            <a:pPr lvl="1"/>
            <a:r>
              <a:rPr lang="en-US" dirty="0" smtClean="0"/>
              <a:t>from accessibility to openness</a:t>
            </a:r>
          </a:p>
          <a:p>
            <a:r>
              <a:rPr lang="en-US" dirty="0" smtClean="0"/>
              <a:t>Regulators (generally) want to “do the right thing”</a:t>
            </a:r>
          </a:p>
          <a:p>
            <a:pPr lvl="1"/>
            <a:r>
              <a:rPr lang="en-US" dirty="0" smtClean="0"/>
              <a:t>but need helpful input, not sideline carping</a:t>
            </a:r>
          </a:p>
          <a:p>
            <a:pPr lvl="1"/>
            <a:r>
              <a:rPr lang="en-US" dirty="0" smtClean="0"/>
              <a:t>but more than technology</a:t>
            </a:r>
          </a:p>
          <a:p>
            <a:pPr lvl="2"/>
            <a:r>
              <a:rPr lang="en-US" dirty="0" smtClean="0"/>
              <a:t>economics (“cost-benefit analysis” + who pays?)</a:t>
            </a:r>
          </a:p>
          <a:p>
            <a:pPr lvl="2"/>
            <a:r>
              <a:rPr lang="en-US" dirty="0" smtClean="0"/>
              <a:t>legacy</a:t>
            </a:r>
            <a:r>
              <a:rPr lang="en-US" dirty="0"/>
              <a:t> </a:t>
            </a:r>
            <a:r>
              <a:rPr lang="en-US" dirty="0" smtClean="0"/>
              <a:t>issues</a:t>
            </a:r>
          </a:p>
          <a:p>
            <a:pPr lvl="2"/>
            <a:r>
              <a:rPr lang="en-US" dirty="0" smtClean="0"/>
              <a:t>political trade-offs</a:t>
            </a:r>
          </a:p>
          <a:p>
            <a:pPr lvl="2"/>
            <a:r>
              <a:rPr lang="en-US" dirty="0" smtClean="0"/>
              <a:t>outdated legal environment</a:t>
            </a: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47941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goals &amp; means</a:t>
            </a:r>
            <a:endParaRPr lang="en-US" dirty="0"/>
          </a:p>
        </p:txBody>
      </p:sp>
      <p:sp>
        <p:nvSpPr>
          <p:cNvPr id="4" name="Alternate Process 3"/>
          <p:cNvSpPr/>
          <p:nvPr/>
        </p:nvSpPr>
        <p:spPr>
          <a:xfrm>
            <a:off x="2703630" y="1298955"/>
            <a:ext cx="2790225" cy="191475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smtClean="0"/>
              <a:t>innovation (new products)</a:t>
            </a:r>
          </a:p>
          <a:p>
            <a:pPr marL="285750" indent="-285750">
              <a:buFont typeface="Arial"/>
              <a:buChar char="•"/>
            </a:pPr>
            <a:r>
              <a:rPr lang="en-US" dirty="0" smtClean="0"/>
              <a:t>satisfaction of consumer demands</a:t>
            </a:r>
          </a:p>
          <a:p>
            <a:pPr marL="742950" lvl="1" indent="-285750">
              <a:buFont typeface="Arial"/>
              <a:buChar char="•"/>
            </a:pPr>
            <a:r>
              <a:rPr lang="en-US" dirty="0" smtClean="0"/>
              <a:t>low cost</a:t>
            </a:r>
          </a:p>
          <a:p>
            <a:pPr marL="742950" lvl="1" indent="-285750">
              <a:buFont typeface="Arial"/>
              <a:buChar char="•"/>
            </a:pPr>
            <a:r>
              <a:rPr lang="en-US" dirty="0" smtClean="0"/>
              <a:t>high quality</a:t>
            </a:r>
          </a:p>
          <a:p>
            <a:pPr marL="742950" lvl="1" indent="-285750">
              <a:buFont typeface="Arial"/>
              <a:buChar char="•"/>
            </a:pPr>
            <a:r>
              <a:rPr lang="en-US" dirty="0" smtClean="0"/>
              <a:t>availability to all</a:t>
            </a:r>
          </a:p>
        </p:txBody>
      </p:sp>
      <p:sp>
        <p:nvSpPr>
          <p:cNvPr id="5" name="Alternate Process 4"/>
          <p:cNvSpPr/>
          <p:nvPr/>
        </p:nvSpPr>
        <p:spPr>
          <a:xfrm>
            <a:off x="5407265" y="4406824"/>
            <a:ext cx="1905050" cy="1412864"/>
          </a:xfrm>
          <a:prstGeom prst="flowChartAlternateProcess">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Regulation</a:t>
            </a:r>
            <a:endParaRPr lang="en-US" dirty="0"/>
          </a:p>
        </p:txBody>
      </p:sp>
      <p:sp>
        <p:nvSpPr>
          <p:cNvPr id="6" name="TextBox 5"/>
          <p:cNvSpPr txBox="1"/>
          <p:nvPr/>
        </p:nvSpPr>
        <p:spPr>
          <a:xfrm>
            <a:off x="2121877" y="1868029"/>
            <a:ext cx="461665" cy="618118"/>
          </a:xfrm>
          <a:prstGeom prst="rect">
            <a:avLst/>
          </a:prstGeom>
          <a:noFill/>
        </p:spPr>
        <p:txBody>
          <a:bodyPr vert="vert270" wrap="none" rtlCol="0">
            <a:spAutoFit/>
          </a:bodyPr>
          <a:lstStyle/>
          <a:p>
            <a:r>
              <a:rPr lang="en-US" dirty="0" smtClean="0"/>
              <a:t>Goals</a:t>
            </a:r>
            <a:endParaRPr lang="en-US" dirty="0"/>
          </a:p>
        </p:txBody>
      </p:sp>
      <p:sp>
        <p:nvSpPr>
          <p:cNvPr id="7" name="Alternate Process 6"/>
          <p:cNvSpPr/>
          <p:nvPr/>
        </p:nvSpPr>
        <p:spPr>
          <a:xfrm>
            <a:off x="779682" y="3837579"/>
            <a:ext cx="2684389" cy="1982109"/>
          </a:xfrm>
          <a:prstGeom prst="flowChartAlternateProcess">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Competition</a:t>
            </a:r>
            <a:endParaRPr lang="en-US" sz="3200" dirty="0"/>
          </a:p>
        </p:txBody>
      </p:sp>
      <p:cxnSp>
        <p:nvCxnSpPr>
          <p:cNvPr id="9" name="Straight Arrow Connector 8"/>
          <p:cNvCxnSpPr>
            <a:stCxn id="4" idx="2"/>
            <a:endCxn id="7" idx="0"/>
          </p:cNvCxnSpPr>
          <p:nvPr/>
        </p:nvCxnSpPr>
        <p:spPr>
          <a:xfrm flipH="1">
            <a:off x="2121877" y="3213710"/>
            <a:ext cx="1976866" cy="623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2"/>
            <a:endCxn id="5" idx="0"/>
          </p:cNvCxnSpPr>
          <p:nvPr/>
        </p:nvCxnSpPr>
        <p:spPr>
          <a:xfrm>
            <a:off x="4098743" y="3213710"/>
            <a:ext cx="2261047" cy="1193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20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2twwsy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01813" cy="14414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a:t>Telephone Policy - </a:t>
            </a:r>
            <a:r>
              <a:rPr lang="ja-JP" altLang="en-US"/>
              <a:t>“</a:t>
            </a:r>
            <a:r>
              <a:rPr lang="en-US"/>
              <a:t>Why</a:t>
            </a:r>
            <a:r>
              <a:rPr lang="ja-JP" altLang="en-US"/>
              <a:t>”</a:t>
            </a:r>
            <a:endParaRPr lang="en-US"/>
          </a:p>
        </p:txBody>
      </p:sp>
      <p:sp>
        <p:nvSpPr>
          <p:cNvPr id="17411" name="Rectangle 3"/>
          <p:cNvSpPr>
            <a:spLocks noGrp="1" noChangeArrowheads="1"/>
          </p:cNvSpPr>
          <p:nvPr>
            <p:ph sz="quarter" idx="13"/>
          </p:nvPr>
        </p:nvSpPr>
        <p:spPr>
          <a:prstGeom prst="rect">
            <a:avLst/>
          </a:prstGeom>
        </p:spPr>
        <p:txBody>
          <a:bodyPr/>
          <a:lstStyle/>
          <a:p>
            <a:pPr>
              <a:buFontTx/>
              <a:buNone/>
            </a:pPr>
            <a:r>
              <a:rPr lang="en-US" dirty="0">
                <a:solidFill>
                  <a:schemeClr val="accent3"/>
                </a:solidFill>
              </a:rPr>
              <a:t>Common Carriage</a:t>
            </a:r>
          </a:p>
          <a:p>
            <a:r>
              <a:rPr lang="en-US" dirty="0">
                <a:solidFill>
                  <a:schemeClr val="accent3"/>
                </a:solidFill>
              </a:rPr>
              <a:t>Market p</a:t>
            </a:r>
            <a:r>
              <a:rPr lang="en-US" dirty="0" smtClean="0">
                <a:solidFill>
                  <a:schemeClr val="accent3"/>
                </a:solidFill>
              </a:rPr>
              <a:t>ower</a:t>
            </a:r>
            <a:endParaRPr lang="en-US" dirty="0">
              <a:solidFill>
                <a:schemeClr val="accent3"/>
              </a:solidFill>
            </a:endParaRPr>
          </a:p>
          <a:p>
            <a:r>
              <a:rPr lang="en-US" dirty="0" smtClean="0">
                <a:solidFill>
                  <a:schemeClr val="accent3"/>
                </a:solidFill>
              </a:rPr>
              <a:t>Anti-competitive </a:t>
            </a:r>
            <a:r>
              <a:rPr lang="en-US" dirty="0">
                <a:solidFill>
                  <a:schemeClr val="accent3"/>
                </a:solidFill>
              </a:rPr>
              <a:t>Behavior</a:t>
            </a:r>
          </a:p>
          <a:p>
            <a:r>
              <a:rPr lang="en-US" dirty="0">
                <a:solidFill>
                  <a:schemeClr val="accent3"/>
                </a:solidFill>
              </a:rPr>
              <a:t>Market </a:t>
            </a:r>
            <a:r>
              <a:rPr lang="en-US" dirty="0" smtClean="0">
                <a:solidFill>
                  <a:schemeClr val="accent3"/>
                </a:solidFill>
              </a:rPr>
              <a:t>failure</a:t>
            </a:r>
            <a:endParaRPr lang="en-US" dirty="0">
              <a:solidFill>
                <a:schemeClr val="accent3"/>
              </a:solidFill>
            </a:endParaRPr>
          </a:p>
          <a:p>
            <a:pPr lvl="1"/>
            <a:r>
              <a:rPr lang="en-US" dirty="0">
                <a:solidFill>
                  <a:schemeClr val="accent3"/>
                </a:solidFill>
              </a:rPr>
              <a:t>Universal </a:t>
            </a:r>
            <a:r>
              <a:rPr lang="en-US" dirty="0" smtClean="0">
                <a:solidFill>
                  <a:schemeClr val="accent3"/>
                </a:solidFill>
              </a:rPr>
              <a:t>service</a:t>
            </a:r>
            <a:endParaRPr lang="en-US" dirty="0">
              <a:solidFill>
                <a:schemeClr val="accent3"/>
              </a:solidFill>
            </a:endParaRPr>
          </a:p>
          <a:p>
            <a:r>
              <a:rPr lang="en-US" dirty="0">
                <a:solidFill>
                  <a:schemeClr val="accent3"/>
                </a:solidFill>
              </a:rPr>
              <a:t>Value of </a:t>
            </a:r>
            <a:r>
              <a:rPr lang="en-US" dirty="0" smtClean="0">
                <a:solidFill>
                  <a:schemeClr val="accent3"/>
                </a:solidFill>
              </a:rPr>
              <a:t>information</a:t>
            </a:r>
            <a:endParaRPr lang="en-US" dirty="0">
              <a:solidFill>
                <a:schemeClr val="accent3"/>
              </a:solidFill>
            </a:endParaRPr>
          </a:p>
          <a:p>
            <a:pPr lvl="1"/>
            <a:r>
              <a:rPr lang="en-US" dirty="0">
                <a:solidFill>
                  <a:schemeClr val="accent3"/>
                </a:solidFill>
              </a:rPr>
              <a:t>Value of thing carried</a:t>
            </a:r>
          </a:p>
        </p:txBody>
      </p:sp>
      <p:sp>
        <p:nvSpPr>
          <p:cNvPr id="17412" name="Rectangle 4"/>
          <p:cNvSpPr>
            <a:spLocks noGrp="1" noChangeArrowheads="1"/>
          </p:cNvSpPr>
          <p:nvPr>
            <p:ph sz="quarter" idx="14"/>
          </p:nvPr>
        </p:nvSpPr>
        <p:spPr>
          <a:prstGeom prst="rect">
            <a:avLst/>
          </a:prstGeom>
        </p:spPr>
        <p:txBody>
          <a:bodyPr/>
          <a:lstStyle/>
          <a:p>
            <a:pPr>
              <a:buFontTx/>
              <a:buNone/>
            </a:pPr>
            <a:r>
              <a:rPr lang="en-US" dirty="0">
                <a:solidFill>
                  <a:schemeClr val="accent2">
                    <a:lumMod val="75000"/>
                  </a:schemeClr>
                </a:solidFill>
              </a:rPr>
              <a:t>Social Concerns</a:t>
            </a:r>
          </a:p>
          <a:p>
            <a:r>
              <a:rPr lang="en-US" dirty="0" smtClean="0">
                <a:solidFill>
                  <a:schemeClr val="accent2">
                    <a:lumMod val="75000"/>
                  </a:schemeClr>
                </a:solidFill>
              </a:rPr>
              <a:t>Lifeline</a:t>
            </a:r>
          </a:p>
          <a:p>
            <a:r>
              <a:rPr lang="en-US" dirty="0" smtClean="0">
                <a:solidFill>
                  <a:schemeClr val="accent2">
                    <a:lumMod val="75000"/>
                  </a:schemeClr>
                </a:solidFill>
              </a:rPr>
              <a:t>911</a:t>
            </a:r>
            <a:endParaRPr lang="en-US" dirty="0">
              <a:solidFill>
                <a:schemeClr val="accent2">
                  <a:lumMod val="75000"/>
                </a:schemeClr>
              </a:solidFill>
            </a:endParaRPr>
          </a:p>
          <a:p>
            <a:r>
              <a:rPr lang="en-US" dirty="0" smtClean="0">
                <a:solidFill>
                  <a:schemeClr val="accent2">
                    <a:lumMod val="75000"/>
                  </a:schemeClr>
                </a:solidFill>
              </a:rPr>
              <a:t>Resilience (power)</a:t>
            </a:r>
            <a:endParaRPr lang="en-US" dirty="0">
              <a:solidFill>
                <a:schemeClr val="accent2">
                  <a:lumMod val="75000"/>
                </a:schemeClr>
              </a:solidFill>
            </a:endParaRPr>
          </a:p>
          <a:p>
            <a:r>
              <a:rPr lang="en-US" dirty="0" smtClean="0">
                <a:solidFill>
                  <a:schemeClr val="accent2">
                    <a:lumMod val="75000"/>
                  </a:schemeClr>
                </a:solidFill>
              </a:rPr>
              <a:t>Lawful intercept (CALEA)</a:t>
            </a:r>
            <a:endParaRPr lang="en-US" dirty="0">
              <a:solidFill>
                <a:schemeClr val="accent2">
                  <a:lumMod val="75000"/>
                </a:schemeClr>
              </a:solidFill>
            </a:endParaRPr>
          </a:p>
          <a:p>
            <a:r>
              <a:rPr lang="en-US" dirty="0">
                <a:solidFill>
                  <a:schemeClr val="accent2">
                    <a:lumMod val="75000"/>
                  </a:schemeClr>
                </a:solidFill>
              </a:rPr>
              <a:t>Disability </a:t>
            </a:r>
            <a:r>
              <a:rPr lang="en-US" dirty="0" smtClean="0">
                <a:solidFill>
                  <a:schemeClr val="accent2">
                    <a:lumMod val="75000"/>
                  </a:schemeClr>
                </a:solidFill>
              </a:rPr>
              <a:t>access</a:t>
            </a:r>
            <a:endParaRPr lang="en-US" dirty="0">
              <a:solidFill>
                <a:schemeClr val="accent2">
                  <a:lumMod val="75000"/>
                </a:schemeClr>
              </a:solidFill>
            </a:endParaRPr>
          </a:p>
          <a:p>
            <a:r>
              <a:rPr lang="en-US" dirty="0">
                <a:solidFill>
                  <a:schemeClr val="accent2">
                    <a:lumMod val="75000"/>
                  </a:schemeClr>
                </a:solidFill>
              </a:rPr>
              <a:t>Privacy (</a:t>
            </a:r>
            <a:r>
              <a:rPr lang="en-US" dirty="0" smtClean="0">
                <a:solidFill>
                  <a:schemeClr val="accent2">
                    <a:lumMod val="75000"/>
                  </a:schemeClr>
                </a:solidFill>
              </a:rPr>
              <a:t>CPNI)</a:t>
            </a:r>
            <a:endParaRPr lang="en-US" dirty="0">
              <a:solidFill>
                <a:schemeClr val="accent2">
                  <a:lumMod val="75000"/>
                </a:schemeClr>
              </a:solidFill>
            </a:endParaRPr>
          </a:p>
          <a:p>
            <a:endParaRPr lang="en-US" dirty="0">
              <a:solidFill>
                <a:schemeClr val="accent2">
                  <a:lumMod val="75000"/>
                </a:schemeClr>
              </a:solidFill>
            </a:endParaRPr>
          </a:p>
          <a:p>
            <a:endParaRPr lang="en-US" dirty="0">
              <a:solidFill>
                <a:schemeClr val="accent2">
                  <a:lumMod val="75000"/>
                </a:schemeClr>
              </a:solidFill>
            </a:endParaRPr>
          </a:p>
        </p:txBody>
      </p:sp>
      <p:sp>
        <p:nvSpPr>
          <p:cNvPr id="17414" name="Text Box 6"/>
          <p:cNvSpPr txBox="1">
            <a:spLocks noChangeArrowheads="1"/>
          </p:cNvSpPr>
          <p:nvPr/>
        </p:nvSpPr>
        <p:spPr bwMode="auto">
          <a:xfrm>
            <a:off x="2609850" y="6400800"/>
            <a:ext cx="3338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a:solidFill>
                  <a:schemeClr val="bg1">
                    <a:lumMod val="75000"/>
                  </a:schemeClr>
                </a:solidFill>
              </a:rPr>
              <a:t>Two separate sets of concerns</a:t>
            </a:r>
          </a:p>
        </p:txBody>
      </p:sp>
      <p:sp>
        <p:nvSpPr>
          <p:cNvPr id="17415" name="Line 7"/>
          <p:cNvSpPr>
            <a:spLocks noChangeShapeType="1"/>
          </p:cNvSpPr>
          <p:nvPr/>
        </p:nvSpPr>
        <p:spPr bwMode="auto">
          <a:xfrm>
            <a:off x="4419600" y="1981200"/>
            <a:ext cx="0" cy="3505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9685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2000"/>
                                        <p:tgtEl>
                                          <p:spTgt spid="174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fade">
                                      <p:cBhvr>
                                        <p:cTn id="10" dur="2000"/>
                                        <p:tgtEl>
                                          <p:spTgt spid="174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fade">
                                      <p:cBhvr>
                                        <p:cTn id="13"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2twwsy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01813" cy="14414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normAutofit/>
          </a:bodyPr>
          <a:lstStyle/>
          <a:p>
            <a:r>
              <a:rPr lang="en-US" dirty="0"/>
              <a:t>Telephone </a:t>
            </a:r>
            <a:r>
              <a:rPr lang="en-US" dirty="0" smtClean="0"/>
              <a:t>Social Policies</a:t>
            </a:r>
            <a:endParaRPr lang="en-US" dirty="0"/>
          </a:p>
        </p:txBody>
      </p:sp>
      <p:sp>
        <p:nvSpPr>
          <p:cNvPr id="17415" name="Line 7"/>
          <p:cNvSpPr>
            <a:spLocks noChangeShapeType="1"/>
          </p:cNvSpPr>
          <p:nvPr/>
        </p:nvSpPr>
        <p:spPr bwMode="auto">
          <a:xfrm>
            <a:off x="4419600" y="1981200"/>
            <a:ext cx="0" cy="3505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912479131"/>
              </p:ext>
            </p:extLst>
          </p:nvPr>
        </p:nvGraphicFramePr>
        <p:xfrm>
          <a:off x="592015" y="2004576"/>
          <a:ext cx="8094785" cy="3474720"/>
        </p:xfrm>
        <a:graphic>
          <a:graphicData uri="http://schemas.openxmlformats.org/drawingml/2006/table">
            <a:tbl>
              <a:tblPr bandRow="1">
                <a:tableStyleId>{5DA37D80-6434-44D0-A028-1B22A696006F}</a:tableStyleId>
              </a:tblPr>
              <a:tblGrid>
                <a:gridCol w="3723963"/>
                <a:gridCol w="4370822"/>
              </a:tblGrid>
              <a:tr h="661756">
                <a:tc>
                  <a:txBody>
                    <a:bodyPr/>
                    <a:lstStyle/>
                    <a:p>
                      <a:r>
                        <a:rPr lang="en-US" sz="2000" dirty="0" smtClean="0"/>
                        <a:t>Universal service</a:t>
                      </a:r>
                    </a:p>
                    <a:p>
                      <a:r>
                        <a:rPr lang="en-US" sz="2000" dirty="0" smtClean="0"/>
                        <a:t>(Lifeline,</a:t>
                      </a:r>
                      <a:r>
                        <a:rPr lang="en-US" sz="2000" baseline="0" dirty="0" smtClean="0"/>
                        <a:t> high cost, …)</a:t>
                      </a:r>
                      <a:endParaRPr lang="en-US" sz="2000" dirty="0"/>
                    </a:p>
                  </a:txBody>
                  <a:tcPr/>
                </a:tc>
                <a:tc>
                  <a:txBody>
                    <a:bodyPr/>
                    <a:lstStyle/>
                    <a:p>
                      <a:r>
                        <a:rPr lang="en-US" sz="2000" dirty="0" smtClean="0"/>
                        <a:t>Necessary</a:t>
                      </a:r>
                      <a:r>
                        <a:rPr lang="en-US" sz="2000" baseline="0" dirty="0" smtClean="0"/>
                        <a:t> to function (call doctor, call school, …)</a:t>
                      </a:r>
                      <a:endParaRPr lang="en-US" sz="2000" dirty="0"/>
                    </a:p>
                  </a:txBody>
                  <a:tcPr/>
                </a:tc>
              </a:tr>
              <a:tr h="374036">
                <a:tc>
                  <a:txBody>
                    <a:bodyPr/>
                    <a:lstStyle/>
                    <a:p>
                      <a:r>
                        <a:rPr lang="en-US" sz="2000" dirty="0" smtClean="0"/>
                        <a:t>Basic</a:t>
                      </a:r>
                      <a:r>
                        <a:rPr lang="en-US" sz="2000" baseline="0" dirty="0" smtClean="0"/>
                        <a:t> service price regulation</a:t>
                      </a:r>
                      <a:endParaRPr lang="en-US" sz="2000" dirty="0"/>
                    </a:p>
                  </a:txBody>
                  <a:tcPr/>
                </a:tc>
                <a:tc>
                  <a:txBody>
                    <a:bodyPr/>
                    <a:lstStyle/>
                    <a:p>
                      <a:r>
                        <a:rPr lang="en-US" sz="2000" dirty="0" smtClean="0"/>
                        <a:t>Ensure widespread</a:t>
                      </a:r>
                      <a:r>
                        <a:rPr lang="en-US" sz="2000" baseline="0" dirty="0" smtClean="0"/>
                        <a:t> availability</a:t>
                      </a:r>
                      <a:endParaRPr lang="en-US" sz="2000" dirty="0"/>
                    </a:p>
                  </a:txBody>
                  <a:tcPr/>
                </a:tc>
              </a:tr>
              <a:tr h="374036">
                <a:tc>
                  <a:txBody>
                    <a:bodyPr/>
                    <a:lstStyle/>
                    <a:p>
                      <a:r>
                        <a:rPr lang="en-US" sz="2000" dirty="0" smtClean="0"/>
                        <a:t>911</a:t>
                      </a:r>
                      <a:endParaRPr lang="en-US" sz="2000" dirty="0"/>
                    </a:p>
                  </a:txBody>
                  <a:tcPr/>
                </a:tc>
                <a:tc>
                  <a:txBody>
                    <a:bodyPr/>
                    <a:lstStyle/>
                    <a:p>
                      <a:r>
                        <a:rPr lang="en-US" sz="2000" dirty="0" smtClean="0"/>
                        <a:t>Report emergencies</a:t>
                      </a:r>
                      <a:r>
                        <a:rPr lang="en-US" sz="2000" baseline="0" dirty="0" smtClean="0"/>
                        <a:t> for self and others</a:t>
                      </a:r>
                      <a:endParaRPr lang="en-US" sz="2000" dirty="0"/>
                    </a:p>
                  </a:txBody>
                  <a:tcPr/>
                </a:tc>
              </a:tr>
              <a:tr h="374036">
                <a:tc>
                  <a:txBody>
                    <a:bodyPr/>
                    <a:lstStyle/>
                    <a:p>
                      <a:r>
                        <a:rPr lang="en-US" sz="2000" dirty="0" smtClean="0"/>
                        <a:t>Power</a:t>
                      </a:r>
                      <a:r>
                        <a:rPr lang="en-US" sz="2000" baseline="0" dirty="0" smtClean="0"/>
                        <a:t> backup</a:t>
                      </a:r>
                      <a:endParaRPr lang="en-US" sz="2000" dirty="0"/>
                    </a:p>
                  </a:txBody>
                  <a:tcPr/>
                </a:tc>
                <a:tc>
                  <a:txBody>
                    <a:bodyPr/>
                    <a:lstStyle/>
                    <a:p>
                      <a:r>
                        <a:rPr lang="en-US" sz="2000" dirty="0" smtClean="0"/>
                        <a:t>Ensure emergency communications</a:t>
                      </a:r>
                      <a:endParaRPr lang="en-US" sz="2000" dirty="0"/>
                    </a:p>
                  </a:txBody>
                  <a:tcPr/>
                </a:tc>
              </a:tr>
              <a:tr h="374036">
                <a:tc>
                  <a:txBody>
                    <a:bodyPr/>
                    <a:lstStyle/>
                    <a:p>
                      <a:r>
                        <a:rPr lang="en-US" sz="2000" dirty="0" smtClean="0"/>
                        <a:t>Outage reporting</a:t>
                      </a:r>
                      <a:endParaRPr lang="en-US" sz="2000" dirty="0"/>
                    </a:p>
                  </a:txBody>
                  <a:tcPr/>
                </a:tc>
                <a:tc>
                  <a:txBody>
                    <a:bodyPr/>
                    <a:lstStyle/>
                    <a:p>
                      <a:r>
                        <a:rPr lang="en-US" sz="2000" dirty="0" smtClean="0"/>
                        <a:t>Ensure reliability</a:t>
                      </a:r>
                      <a:endParaRPr lang="en-US" sz="2000" dirty="0"/>
                    </a:p>
                  </a:txBody>
                  <a:tcPr/>
                </a:tc>
              </a:tr>
              <a:tr h="374036">
                <a:tc>
                  <a:txBody>
                    <a:bodyPr/>
                    <a:lstStyle/>
                    <a:p>
                      <a:r>
                        <a:rPr lang="en-US" sz="2000" dirty="0" smtClean="0"/>
                        <a:t>Lawful intercept</a:t>
                      </a:r>
                      <a:r>
                        <a:rPr lang="en-US" sz="2000" baseline="0" dirty="0" smtClean="0"/>
                        <a:t> (CALEA)</a:t>
                      </a:r>
                      <a:endParaRPr lang="en-US" sz="2000" dirty="0"/>
                    </a:p>
                  </a:txBody>
                  <a:tcPr/>
                </a:tc>
                <a:tc>
                  <a:txBody>
                    <a:bodyPr/>
                    <a:lstStyle/>
                    <a:p>
                      <a:r>
                        <a:rPr lang="en-US" sz="2000" dirty="0" smtClean="0"/>
                        <a:t>Phone</a:t>
                      </a:r>
                      <a:r>
                        <a:rPr lang="en-US" sz="2000" baseline="0" dirty="0" smtClean="0"/>
                        <a:t> as tool for criminals</a:t>
                      </a:r>
                      <a:endParaRPr lang="en-US" sz="2000" dirty="0"/>
                    </a:p>
                  </a:txBody>
                  <a:tcPr/>
                </a:tc>
              </a:tr>
              <a:tr h="374036">
                <a:tc>
                  <a:txBody>
                    <a:bodyPr/>
                    <a:lstStyle/>
                    <a:p>
                      <a:r>
                        <a:rPr lang="en-US" sz="2000" dirty="0" smtClean="0"/>
                        <a:t>Disability</a:t>
                      </a:r>
                      <a:r>
                        <a:rPr lang="en-US" sz="2000" baseline="0" dirty="0" smtClean="0"/>
                        <a:t> access (ringers, HAC)</a:t>
                      </a:r>
                      <a:endParaRPr lang="en-US" sz="2000" dirty="0"/>
                    </a:p>
                  </a:txBody>
                  <a:tcPr/>
                </a:tc>
                <a:tc>
                  <a:txBody>
                    <a:bodyPr/>
                    <a:lstStyle/>
                    <a:p>
                      <a:r>
                        <a:rPr lang="en-US" sz="2000" dirty="0" smtClean="0"/>
                        <a:t>Ensure</a:t>
                      </a:r>
                      <a:r>
                        <a:rPr lang="en-US" sz="2000" baseline="0" dirty="0" smtClean="0"/>
                        <a:t> participation in society</a:t>
                      </a:r>
                      <a:endParaRPr lang="en-US" sz="2000" dirty="0"/>
                    </a:p>
                  </a:txBody>
                  <a:tcPr/>
                </a:tc>
              </a:tr>
              <a:tr h="362563">
                <a:tc>
                  <a:txBody>
                    <a:bodyPr/>
                    <a:lstStyle/>
                    <a:p>
                      <a:r>
                        <a:rPr lang="en-US" sz="2000" dirty="0" smtClean="0"/>
                        <a:t>CPNI</a:t>
                      </a:r>
                      <a:endParaRPr lang="en-US" sz="2000" dirty="0"/>
                    </a:p>
                  </a:txBody>
                  <a:tcPr/>
                </a:tc>
                <a:tc>
                  <a:txBody>
                    <a:bodyPr/>
                    <a:lstStyle/>
                    <a:p>
                      <a:r>
                        <a:rPr lang="en-US" sz="2000" dirty="0" smtClean="0"/>
                        <a:t>Phone</a:t>
                      </a:r>
                      <a:r>
                        <a:rPr lang="en-US" sz="2000" baseline="0" dirty="0" smtClean="0"/>
                        <a:t> as private medium</a:t>
                      </a:r>
                      <a:endParaRPr lang="en-US" sz="2000" dirty="0"/>
                    </a:p>
                  </a:txBody>
                  <a:tcPr/>
                </a:tc>
              </a:tr>
            </a:tbl>
          </a:graphicData>
        </a:graphic>
      </p:graphicFrame>
    </p:spTree>
    <p:extLst>
      <p:ext uri="{BB962C8B-B14F-4D97-AF65-F5344CB8AC3E}">
        <p14:creationId xmlns:p14="http://schemas.microsoft.com/office/powerpoint/2010/main" val="414139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Telecom regulation</a:t>
            </a:r>
            <a:endParaRPr lang="en-US" dirty="0"/>
          </a:p>
        </p:txBody>
      </p:sp>
      <p:sp>
        <p:nvSpPr>
          <p:cNvPr id="2" name="Content Placeholder 1"/>
          <p:cNvSpPr>
            <a:spLocks noGrp="1"/>
          </p:cNvSpPr>
          <p:nvPr>
            <p:ph idx="1"/>
          </p:nvPr>
        </p:nvSpPr>
        <p:spPr/>
        <p:txBody>
          <a:bodyPr>
            <a:normAutofit fontScale="92500"/>
          </a:bodyPr>
          <a:lstStyle/>
          <a:p>
            <a:r>
              <a:rPr lang="en-US" dirty="0" smtClean="0"/>
              <a:t>Local, state and federal</a:t>
            </a:r>
          </a:p>
          <a:p>
            <a:pPr lvl="1"/>
            <a:r>
              <a:rPr lang="en-US" dirty="0" smtClean="0"/>
              <a:t>local: CATV franchise agreements</a:t>
            </a:r>
          </a:p>
          <a:p>
            <a:pPr lvl="1"/>
            <a:r>
              <a:rPr lang="en-US" dirty="0" smtClean="0"/>
              <a:t>state: Public Utility Commission</a:t>
            </a:r>
          </a:p>
          <a:p>
            <a:pPr lvl="2"/>
            <a:r>
              <a:rPr lang="en-US" dirty="0" smtClean="0"/>
              <a:t>responsible for all utilities – gas, water, electricity, telephone</a:t>
            </a:r>
          </a:p>
          <a:p>
            <a:pPr lvl="1"/>
            <a:r>
              <a:rPr lang="en-US" dirty="0" smtClean="0"/>
              <a:t>federal: FCC, FTC (privacy), DOJ (monopoly)</a:t>
            </a:r>
          </a:p>
          <a:p>
            <a:r>
              <a:rPr lang="en-US" dirty="0" smtClean="0"/>
              <a:t>Elsewhere: gov’t PTT </a:t>
            </a:r>
            <a:r>
              <a:rPr lang="en-US" dirty="0" smtClean="0">
                <a:sym typeface="Wingdings"/>
              </a:rPr>
              <a:t> competition</a:t>
            </a:r>
          </a:p>
          <a:p>
            <a:pPr lvl="1"/>
            <a:r>
              <a:rPr lang="en-US" dirty="0" smtClean="0">
                <a:sym typeface="Wingdings"/>
              </a:rPr>
              <a:t>vs. US: regulated private monopolies</a:t>
            </a:r>
            <a:endParaRPr lang="en-US" dirty="0" smtClean="0"/>
          </a:p>
          <a:p>
            <a:r>
              <a:rPr lang="en-US" dirty="0" smtClean="0"/>
              <a:t>Based on 1934 Telecommunications Act</a:t>
            </a:r>
          </a:p>
          <a:p>
            <a:r>
              <a:rPr lang="en-US" dirty="0" smtClean="0"/>
              <a:t>Amended in 1996</a:t>
            </a:r>
          </a:p>
        </p:txBody>
      </p:sp>
      <p:sp>
        <p:nvSpPr>
          <p:cNvPr id="3" name="Slide Number Placeholder 2"/>
          <p:cNvSpPr>
            <a:spLocks noGrp="1"/>
          </p:cNvSpPr>
          <p:nvPr>
            <p:ph type="sldNum" sz="quarter" idx="12"/>
          </p:nvPr>
        </p:nvSpPr>
        <p:spPr/>
        <p:txBody>
          <a:bodyPr/>
          <a:lstStyle/>
          <a:p>
            <a:fld id="{51E3B49D-3EAC-FA48-8317-73E198CCAC39}" type="slidenum">
              <a:rPr lang="en-US" smtClean="0"/>
              <a:pPr/>
              <a:t>7</a:t>
            </a:fld>
            <a:endParaRPr lang="en-US"/>
          </a:p>
        </p:txBody>
      </p:sp>
    </p:spTree>
    <p:extLst>
      <p:ext uri="{BB962C8B-B14F-4D97-AF65-F5344CB8AC3E}">
        <p14:creationId xmlns:p14="http://schemas.microsoft.com/office/powerpoint/2010/main" val="2998856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normAutofit fontScale="90000"/>
          </a:bodyPr>
          <a:lstStyle/>
          <a:p>
            <a:r>
              <a:rPr lang="en-US" sz="4000"/>
              <a:t>Before the Internet, Before the Phone… Common Carrier</a:t>
            </a:r>
          </a:p>
        </p:txBody>
      </p:sp>
      <p:pic>
        <p:nvPicPr>
          <p:cNvPr id="69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0" y="3019552"/>
            <a:ext cx="3810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397" name="Rectangle 5"/>
          <p:cNvSpPr>
            <a:spLocks noChangeArrowheads="1"/>
          </p:cNvSpPr>
          <p:nvPr/>
        </p:nvSpPr>
        <p:spPr bwMode="auto">
          <a:xfrm>
            <a:off x="676275" y="1647952"/>
            <a:ext cx="2743200" cy="1371600"/>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accent2">
                    <a:lumMod val="75000"/>
                  </a:schemeClr>
                </a:solidFill>
                <a:latin typeface="Arial" charset="0"/>
              </a:rPr>
              <a:t>Content</a:t>
            </a:r>
            <a:endParaRPr lang="en-US" dirty="0">
              <a:solidFill>
                <a:schemeClr val="accent2">
                  <a:lumMod val="75000"/>
                </a:schemeClr>
              </a:solidFill>
              <a:latin typeface="Times New Roman" charset="0"/>
            </a:endParaRPr>
          </a:p>
        </p:txBody>
      </p:sp>
      <p:sp>
        <p:nvSpPr>
          <p:cNvPr id="699398" name="Rectangle 6"/>
          <p:cNvSpPr>
            <a:spLocks noChangeArrowheads="1"/>
          </p:cNvSpPr>
          <p:nvPr/>
        </p:nvSpPr>
        <p:spPr bwMode="auto">
          <a:xfrm>
            <a:off x="676275" y="3019552"/>
            <a:ext cx="2743200" cy="1371600"/>
          </a:xfrm>
          <a:prstGeom prst="rect">
            <a:avLst/>
          </a:prstGeom>
          <a:solidFill>
            <a:srgbClr val="0000CC"/>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00"/>
                </a:solidFill>
                <a:latin typeface="Arial" charset="0"/>
              </a:rPr>
              <a:t>Common Carrier</a:t>
            </a:r>
            <a:br>
              <a:rPr lang="en-US">
                <a:solidFill>
                  <a:srgbClr val="FFFF00"/>
                </a:solidFill>
                <a:latin typeface="Arial" charset="0"/>
              </a:rPr>
            </a:br>
            <a:r>
              <a:rPr lang="en-US">
                <a:solidFill>
                  <a:srgbClr val="FFFF00"/>
                </a:solidFill>
                <a:latin typeface="Arial" charset="0"/>
              </a:rPr>
              <a:t>Trains</a:t>
            </a:r>
          </a:p>
        </p:txBody>
      </p:sp>
      <p:sp>
        <p:nvSpPr>
          <p:cNvPr id="699399" name="Rectangle 7"/>
          <p:cNvSpPr>
            <a:spLocks noChangeArrowheads="1"/>
          </p:cNvSpPr>
          <p:nvPr/>
        </p:nvSpPr>
        <p:spPr bwMode="auto">
          <a:xfrm>
            <a:off x="676275" y="4391152"/>
            <a:ext cx="2743200" cy="1371600"/>
          </a:xfrm>
          <a:prstGeom prst="rect">
            <a:avLst/>
          </a:prstGeom>
          <a:solidFill>
            <a:schemeClr val="tx1"/>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solidFill>
                  <a:srgbClr val="FFFF00"/>
                </a:solidFill>
                <a:latin typeface="Arial" charset="0"/>
              </a:rPr>
              <a:t>Right-of-way</a:t>
            </a:r>
            <a:endParaRPr lang="en-US" dirty="0">
              <a:latin typeface="Times New Roman" charset="0"/>
            </a:endParaRPr>
          </a:p>
        </p:txBody>
      </p:sp>
      <p:pic>
        <p:nvPicPr>
          <p:cNvPr id="6994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606550"/>
            <a:ext cx="203517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401" name="Line 9"/>
          <p:cNvSpPr>
            <a:spLocks noChangeShapeType="1"/>
          </p:cNvSpPr>
          <p:nvPr/>
        </p:nvSpPr>
        <p:spPr bwMode="auto">
          <a:xfrm>
            <a:off x="3886692" y="3849971"/>
            <a:ext cx="754062"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2" name="Line 10"/>
          <p:cNvSpPr>
            <a:spLocks noChangeShapeType="1"/>
          </p:cNvSpPr>
          <p:nvPr/>
        </p:nvSpPr>
        <p:spPr bwMode="auto">
          <a:xfrm>
            <a:off x="3956020" y="2302293"/>
            <a:ext cx="754063"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3" name="Text Box 11"/>
          <p:cNvSpPr txBox="1">
            <a:spLocks noChangeArrowheads="1"/>
          </p:cNvSpPr>
          <p:nvPr/>
        </p:nvSpPr>
        <p:spPr bwMode="auto">
          <a:xfrm>
            <a:off x="7040921" y="1965743"/>
            <a:ext cx="6066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tx1">
                    <a:lumMod val="95000"/>
                    <a:lumOff val="5000"/>
                  </a:schemeClr>
                </a:solidFill>
                <a:latin typeface="Arial" charset="0"/>
              </a:rPr>
              <a:t>Coal</a:t>
            </a:r>
          </a:p>
        </p:txBody>
      </p:sp>
    </p:spTree>
    <p:extLst>
      <p:ext uri="{BB962C8B-B14F-4D97-AF65-F5344CB8AC3E}">
        <p14:creationId xmlns:p14="http://schemas.microsoft.com/office/powerpoint/2010/main" val="145994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p:txBody>
          <a:bodyPr/>
          <a:lstStyle/>
          <a:p>
            <a:r>
              <a:rPr lang="en-US" sz="4000"/>
              <a:t>Communications Carriers</a:t>
            </a:r>
          </a:p>
        </p:txBody>
      </p:sp>
      <p:sp>
        <p:nvSpPr>
          <p:cNvPr id="288772" name="Rectangle 4"/>
          <p:cNvSpPr>
            <a:spLocks noGrp="1" noChangeArrowheads="1"/>
          </p:cNvSpPr>
          <p:nvPr>
            <p:ph idx="1"/>
          </p:nvPr>
        </p:nvSpPr>
        <p:spPr/>
        <p:txBody>
          <a:bodyPr>
            <a:normAutofit fontScale="77500" lnSpcReduction="20000"/>
          </a:bodyPr>
          <a:lstStyle/>
          <a:p>
            <a:pPr>
              <a:lnSpc>
                <a:spcPct val="80000"/>
              </a:lnSpc>
            </a:pPr>
            <a:r>
              <a:rPr lang="en-US" sz="3600" b="1" dirty="0" smtClean="0"/>
              <a:t>Characteristics:</a:t>
            </a:r>
            <a:endParaRPr lang="en-US" sz="3600" b="1" dirty="0"/>
          </a:p>
          <a:p>
            <a:pPr lvl="1">
              <a:lnSpc>
                <a:spcPct val="80000"/>
              </a:lnSpc>
            </a:pPr>
            <a:r>
              <a:rPr lang="en-US" sz="2700" dirty="0"/>
              <a:t>Carrier of third parties</a:t>
            </a:r>
            <a:r>
              <a:rPr lang="ja-JP" altLang="en-US" sz="2700" dirty="0">
                <a:latin typeface="Arial"/>
              </a:rPr>
              <a:t>’</a:t>
            </a:r>
            <a:r>
              <a:rPr lang="en-US" sz="2700" dirty="0"/>
              <a:t> goods / </a:t>
            </a:r>
            <a:r>
              <a:rPr lang="en-US" sz="2700" dirty="0">
                <a:solidFill>
                  <a:schemeClr val="tx2"/>
                </a:solidFill>
              </a:rPr>
              <a:t>Bailment</a:t>
            </a:r>
          </a:p>
          <a:p>
            <a:pPr lvl="1">
              <a:lnSpc>
                <a:spcPct val="80000"/>
              </a:lnSpc>
            </a:pPr>
            <a:r>
              <a:rPr lang="en-US" sz="2700" dirty="0"/>
              <a:t>Market </a:t>
            </a:r>
            <a:r>
              <a:rPr lang="en-US" sz="2700" dirty="0" smtClean="0"/>
              <a:t>power </a:t>
            </a:r>
            <a:r>
              <a:rPr lang="en-US" sz="2700" dirty="0"/>
              <a:t>/ </a:t>
            </a:r>
            <a:r>
              <a:rPr lang="en-US" sz="2700" dirty="0" smtClean="0"/>
              <a:t>infrastructure</a:t>
            </a:r>
            <a:endParaRPr lang="en-US" sz="2700" dirty="0"/>
          </a:p>
          <a:p>
            <a:pPr lvl="1">
              <a:lnSpc>
                <a:spcPct val="80000"/>
              </a:lnSpc>
            </a:pPr>
            <a:r>
              <a:rPr lang="en-US" sz="2700" dirty="0"/>
              <a:t>Vital </a:t>
            </a:r>
            <a:r>
              <a:rPr lang="en-US" sz="2700" dirty="0" smtClean="0"/>
              <a:t>economic Input: goods </a:t>
            </a:r>
            <a:r>
              <a:rPr lang="en-US" sz="2700" dirty="0"/>
              <a:t>carried are important</a:t>
            </a:r>
          </a:p>
          <a:p>
            <a:pPr>
              <a:lnSpc>
                <a:spcPct val="80000"/>
              </a:lnSpc>
            </a:pPr>
            <a:r>
              <a:rPr lang="en-US" sz="3600" b="1" dirty="0"/>
              <a:t>Policy</a:t>
            </a:r>
            <a:r>
              <a:rPr lang="en-US" sz="3600" dirty="0"/>
              <a:t>:</a:t>
            </a:r>
          </a:p>
          <a:p>
            <a:pPr lvl="1">
              <a:lnSpc>
                <a:spcPct val="80000"/>
              </a:lnSpc>
            </a:pPr>
            <a:r>
              <a:rPr lang="en-US" sz="2700" dirty="0" smtClean="0"/>
              <a:t>Non-discrimination</a:t>
            </a:r>
            <a:endParaRPr lang="en-US" sz="2700" dirty="0"/>
          </a:p>
          <a:p>
            <a:pPr lvl="1">
              <a:lnSpc>
                <a:spcPct val="80000"/>
              </a:lnSpc>
            </a:pPr>
            <a:r>
              <a:rPr lang="en-US" sz="2700" dirty="0"/>
              <a:t>Just &amp; </a:t>
            </a:r>
            <a:r>
              <a:rPr lang="en-US" sz="2700" dirty="0" smtClean="0"/>
              <a:t>reasonable rates</a:t>
            </a:r>
            <a:endParaRPr lang="en-US" sz="2700" dirty="0"/>
          </a:p>
          <a:p>
            <a:pPr lvl="1">
              <a:lnSpc>
                <a:spcPct val="80000"/>
              </a:lnSpc>
            </a:pPr>
            <a:r>
              <a:rPr lang="en-US" sz="2700" dirty="0"/>
              <a:t>Liability</a:t>
            </a:r>
          </a:p>
          <a:p>
            <a:pPr lvl="2">
              <a:lnSpc>
                <a:spcPct val="80000"/>
              </a:lnSpc>
            </a:pPr>
            <a:r>
              <a:rPr lang="en-US" sz="2300" dirty="0"/>
              <a:t>Not </a:t>
            </a:r>
            <a:r>
              <a:rPr lang="en-US" sz="2300" dirty="0" smtClean="0"/>
              <a:t>liable </a:t>
            </a:r>
            <a:r>
              <a:rPr lang="en-US" sz="2300" dirty="0"/>
              <a:t>for what content is</a:t>
            </a:r>
          </a:p>
          <a:p>
            <a:pPr lvl="2">
              <a:lnSpc>
                <a:spcPct val="80000"/>
              </a:lnSpc>
            </a:pPr>
            <a:r>
              <a:rPr lang="en-US" sz="2300" dirty="0"/>
              <a:t>Liable for damage to content</a:t>
            </a:r>
          </a:p>
          <a:p>
            <a:pPr lvl="1">
              <a:lnSpc>
                <a:spcPct val="80000"/>
              </a:lnSpc>
            </a:pPr>
            <a:r>
              <a:rPr lang="en-US" sz="2700" dirty="0"/>
              <a:t>Benefit from </a:t>
            </a:r>
            <a:r>
              <a:rPr lang="en-US" sz="2700" dirty="0" smtClean="0"/>
              <a:t>sovereign</a:t>
            </a:r>
            <a:endParaRPr lang="en-US" sz="2700" dirty="0"/>
          </a:p>
          <a:p>
            <a:pPr lvl="2">
              <a:lnSpc>
                <a:spcPct val="80000"/>
              </a:lnSpc>
            </a:pPr>
            <a:r>
              <a:rPr lang="en-US" sz="2300" dirty="0"/>
              <a:t>Access to right of </a:t>
            </a:r>
            <a:r>
              <a:rPr lang="en-US" sz="2300" dirty="0" smtClean="0"/>
              <a:t>way</a:t>
            </a:r>
            <a:endParaRPr lang="en-US" sz="2300" dirty="0"/>
          </a:p>
          <a:p>
            <a:pPr lvl="1">
              <a:lnSpc>
                <a:spcPct val="80000"/>
              </a:lnSpc>
            </a:pPr>
            <a:r>
              <a:rPr lang="en-US" sz="2700" dirty="0"/>
              <a:t>Privacy / </a:t>
            </a:r>
            <a:r>
              <a:rPr lang="en-US" sz="2700" dirty="0" smtClean="0"/>
              <a:t>security</a:t>
            </a:r>
            <a:endParaRPr lang="en-US" sz="2700" dirty="0"/>
          </a:p>
        </p:txBody>
      </p:sp>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42" y="1311161"/>
            <a:ext cx="1999599" cy="13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8773" name="Text Box 5"/>
          <p:cNvSpPr txBox="1">
            <a:spLocks noChangeArrowheads="1"/>
          </p:cNvSpPr>
          <p:nvPr/>
        </p:nvSpPr>
        <p:spPr bwMode="auto">
          <a:xfrm rot="369023">
            <a:off x="6342292" y="4178627"/>
            <a:ext cx="2553938" cy="923330"/>
          </a:xfrm>
          <a:prstGeom prst="rect">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rgbClr val="215968"/>
                </a:solidFill>
              </a:rPr>
              <a:t>Importance and v</a:t>
            </a:r>
            <a:r>
              <a:rPr lang="en-US" dirty="0" smtClean="0">
                <a:solidFill>
                  <a:srgbClr val="215968"/>
                </a:solidFill>
              </a:rPr>
              <a:t>alue </a:t>
            </a:r>
            <a:r>
              <a:rPr lang="en-US" dirty="0">
                <a:solidFill>
                  <a:srgbClr val="215968"/>
                </a:solidFill>
              </a:rPr>
              <a:t>of information – stocks, elections, agriculture.  </a:t>
            </a:r>
          </a:p>
        </p:txBody>
      </p:sp>
    </p:spTree>
    <p:extLst>
      <p:ext uri="{BB962C8B-B14F-4D97-AF65-F5344CB8AC3E}">
        <p14:creationId xmlns:p14="http://schemas.microsoft.com/office/powerpoint/2010/main" val="282920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61</TotalTime>
  <Words>3209</Words>
  <Application>Microsoft Macintosh PowerPoint</Application>
  <PresentationFormat>On-screen Show (4:3)</PresentationFormat>
  <Paragraphs>537</Paragraphs>
  <Slides>38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Waveform</vt:lpstr>
      <vt:lpstr>Clip</vt:lpstr>
      <vt:lpstr> Technology &amp; Regulation</vt:lpstr>
      <vt:lpstr>Overview</vt:lpstr>
      <vt:lpstr>Why regulation &amp; regulators?</vt:lpstr>
      <vt:lpstr>Policy goals &amp; means</vt:lpstr>
      <vt:lpstr>Telephone Policy - “Why”</vt:lpstr>
      <vt:lpstr>Telephone Social Policies</vt:lpstr>
      <vt:lpstr>Telecom regulation</vt:lpstr>
      <vt:lpstr>Before the Internet, Before the Phone… Common Carrier</vt:lpstr>
      <vt:lpstr>Communications Carriers</vt:lpstr>
      <vt:lpstr>The US hierarchy of laws</vt:lpstr>
      <vt:lpstr>Code of Federal Regulations</vt:lpstr>
      <vt:lpstr>Example: CFR 47</vt:lpstr>
      <vt:lpstr>47 CFR content</vt:lpstr>
      <vt:lpstr>47 CFR content</vt:lpstr>
      <vt:lpstr>47 CFR content</vt:lpstr>
      <vt:lpstr>47 CFR content</vt:lpstr>
      <vt:lpstr>47 CFR content</vt:lpstr>
      <vt:lpstr>47 CFR content</vt:lpstr>
      <vt:lpstr>47 CFR content</vt:lpstr>
      <vt:lpstr>The world by titles</vt:lpstr>
      <vt:lpstr>Process</vt:lpstr>
      <vt:lpstr>Administrative Procedures Act</vt:lpstr>
      <vt:lpstr>Administrative Procedures Act</vt:lpstr>
      <vt:lpstr>Sample NPRM</vt:lpstr>
      <vt:lpstr>Filing comments</vt:lpstr>
      <vt:lpstr>Federal Register</vt:lpstr>
      <vt:lpstr>FCC 101</vt:lpstr>
      <vt:lpstr>FCC</vt:lpstr>
      <vt:lpstr>What is regulated?</vt:lpstr>
      <vt:lpstr>A Layered Model Service Layers, Not Technology</vt:lpstr>
      <vt:lpstr>Voice, transport and access</vt:lpstr>
      <vt:lpstr>IETF WGs with regulatory impact</vt:lpstr>
      <vt:lpstr>Open Internet Principles</vt:lpstr>
      <vt:lpstr>Example: OI</vt:lpstr>
      <vt:lpstr>Providing input</vt:lpstr>
      <vt:lpstr>Helpful comments &amp; ex-partes</vt:lpstr>
      <vt:lpstr>Unhelpful, unconvincing  potentially useful</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and the IETF</dc:title>
  <dc:creator>Henning Schulzrinne</dc:creator>
  <cp:lastModifiedBy>Henning Schulzrinne</cp:lastModifiedBy>
  <cp:revision>9</cp:revision>
  <dcterms:created xsi:type="dcterms:W3CDTF">2011-11-23T14:02:15Z</dcterms:created>
  <dcterms:modified xsi:type="dcterms:W3CDTF">2011-12-07T20:04:59Z</dcterms:modified>
</cp:coreProperties>
</file>