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7" r:id="rId2"/>
    <p:sldId id="269" r:id="rId3"/>
    <p:sldId id="268" r:id="rId4"/>
    <p:sldId id="263" r:id="rId5"/>
    <p:sldId id="265" r:id="rId6"/>
    <p:sldId id="270" r:id="rId7"/>
    <p:sldId id="271" r:id="rId8"/>
    <p:sldId id="266" r:id="rId9"/>
    <p:sldId id="278" r:id="rId10"/>
    <p:sldId id="279" r:id="rId11"/>
    <p:sldId id="283" r:id="rId12"/>
    <p:sldId id="284" r:id="rId13"/>
    <p:sldId id="281" r:id="rId14"/>
    <p:sldId id="285" r:id="rId15"/>
    <p:sldId id="280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9" autoAdjust="0"/>
    <p:restoredTop sz="90493" autoAdjust="0"/>
  </p:normalViewPr>
  <p:slideViewPr>
    <p:cSldViewPr>
      <p:cViewPr varScale="1">
        <p:scale>
          <a:sx n="75" d="100"/>
          <a:sy n="75" d="100"/>
        </p:scale>
        <p:origin x="-11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1DDD4-1D5D-4A25-A571-2AE02BF799E4}" type="datetimeFigureOut">
              <a:rPr lang="it-IT" smtClean="0"/>
              <a:pPr/>
              <a:t>13/09/2011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07FD2-8213-4B7C-BB3D-A86A34E7061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07FD2-8213-4B7C-BB3D-A86A34E70615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C002-FE5A-49F3-ADD5-55FC9D7987D8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309FD-6B1A-49E5-AD9B-A453EC307580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2258-F652-4B53-A215-8C51A89C27AF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5917-FFEC-4F05-BFD2-60B7F5D4A758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F9D5-4444-4901-BC06-AAB2D7AF98EF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9866-41C6-4494-ABEF-FB27F77384B3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33C7-C871-4596-9D8F-DEDB3301E4E8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CEC3-9207-40BF-A6EE-EF87A37B4A23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7637-E9A7-4CAF-9359-5DAEFAC74462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6BEA4-4E02-4872-A0E2-36C9293DD657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67D-69E0-4AEA-9ADB-BBB7E41474D1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9140-AEB2-40DE-8567-6D3CD9A2AF65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BA6C-3780-472E-8A65-8C632DAB1CCA}" type="datetime1">
              <a:rPr lang="en-US" smtClean="0"/>
              <a:pPr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E1D22-CA80-4C46-8DBF-F7DB9D3E9E51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5720" y="566718"/>
            <a:ext cx="8643998" cy="3000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Fast NetServ Data Path: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OpenFlow integration</a:t>
            </a:r>
            <a:endParaRPr kumimoji="0" lang="it-IT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42910" y="3200400"/>
            <a:ext cx="7929618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it-IT" sz="3600" b="1" dirty="0" smtClean="0">
                <a:solidFill>
                  <a:schemeClr val="tx1">
                    <a:tint val="75000"/>
                  </a:schemeClr>
                </a:solidFill>
              </a:rPr>
              <a:t>Emanuele </a:t>
            </a:r>
            <a:r>
              <a:rPr lang="it-IT" sz="3600" b="1" dirty="0" err="1" smtClean="0">
                <a:solidFill>
                  <a:schemeClr val="tx1">
                    <a:tint val="75000"/>
                  </a:schemeClr>
                </a:solidFill>
              </a:rPr>
              <a:t>Maccherani</a:t>
            </a:r>
            <a:endParaRPr lang="it-IT" sz="3600" b="1" dirty="0" smtClean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it-IT" sz="2800" b="1" dirty="0" smtClean="0">
                <a:solidFill>
                  <a:schemeClr val="tx1">
                    <a:tint val="75000"/>
                  </a:schemeClr>
                </a:solidFill>
              </a:rPr>
              <a:t>Visitor </a:t>
            </a:r>
            <a:r>
              <a:rPr lang="it-IT" sz="2800" b="1" dirty="0" err="1" smtClean="0">
                <a:solidFill>
                  <a:schemeClr val="tx1">
                    <a:tint val="75000"/>
                  </a:schemeClr>
                </a:solidFill>
              </a:rPr>
              <a:t>PhD</a:t>
            </a:r>
            <a:r>
              <a:rPr lang="it-IT" sz="2800" b="1" dirty="0" smtClean="0">
                <a:solidFill>
                  <a:schemeClr val="tx1">
                    <a:tint val="75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tx1">
                    <a:tint val="75000"/>
                  </a:schemeClr>
                </a:solidFill>
              </a:rPr>
              <a:t>Student</a:t>
            </a:r>
            <a:endParaRPr lang="it-IT" sz="2800" b="1" dirty="0" smtClean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DIEI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University of Perugia, Italy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IRT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Columbia </a:t>
            </a:r>
            <a:r>
              <a:rPr kumimoji="0" lang="it-IT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</a:t>
            </a:r>
            <a:r>
              <a:rPr kumimoji="0" 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USA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 descr="G:\Alessandro\!!! LAVORO\!!!   C o n f e r e n c e s\2009 - 06 ICC - Dresden\Logo_Uni_senza_sfond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026" y="4876354"/>
            <a:ext cx="473674" cy="470346"/>
          </a:xfrm>
          <a:prstGeom prst="rect">
            <a:avLst/>
          </a:prstGeom>
          <a:noFill/>
        </p:spPr>
      </p:pic>
      <p:pic>
        <p:nvPicPr>
          <p:cNvPr id="7" name="Picture 1033" descr="IRT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300" y="5679601"/>
            <a:ext cx="538364" cy="479899"/>
          </a:xfrm>
          <a:prstGeom prst="rect">
            <a:avLst/>
          </a:prstGeom>
          <a:noFill/>
        </p:spPr>
      </p:pic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6858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NetServ</a:t>
            </a:r>
            <a:r>
              <a:rPr lang="en-US" sz="4000" dirty="0" smtClean="0"/>
              <a:t>/</a:t>
            </a:r>
            <a:r>
              <a:rPr lang="en-US" sz="4000" dirty="0" err="1" smtClean="0"/>
              <a:t>OpenFlow</a:t>
            </a:r>
            <a:r>
              <a:rPr lang="en-US" sz="4000" dirty="0" smtClean="0"/>
              <a:t> prototype</a:t>
            </a:r>
            <a:endParaRPr lang="en-US" sz="3600" dirty="0"/>
          </a:p>
        </p:txBody>
      </p:sp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99162"/>
            <a:ext cx="1143000" cy="858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/>
        </p:nvSpPr>
        <p:spPr bwMode="auto">
          <a:xfrm flipH="1">
            <a:off x="5334000" y="5257801"/>
            <a:ext cx="144779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2073275" y="5605463"/>
            <a:ext cx="1749425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20" name="AutoShape 15"/>
          <p:cNvSpPr>
            <a:spLocks/>
          </p:cNvSpPr>
          <p:nvPr/>
        </p:nvSpPr>
        <p:spPr bwMode="auto">
          <a:xfrm>
            <a:off x="304800" y="4343400"/>
            <a:ext cx="5037137" cy="2286001"/>
          </a:xfrm>
          <a:prstGeom prst="roundRect">
            <a:avLst>
              <a:gd name="adj" fmla="val 3875"/>
            </a:avLst>
          </a:prstGeom>
          <a:solidFill>
            <a:srgbClr val="C8D2DF"/>
          </a:solidFill>
          <a:ln w="25400">
            <a:solidFill>
              <a:srgbClr val="163F88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457200"/>
            <a:endParaRPr lang="it-IT" dirty="0">
              <a:latin typeface="Calibri" pitchFamily="34" charset="0"/>
            </a:endParaRPr>
          </a:p>
        </p:txBody>
      </p:sp>
      <p:sp>
        <p:nvSpPr>
          <p:cNvPr id="21" name="Rectangle 16"/>
          <p:cNvSpPr>
            <a:spLocks/>
          </p:cNvSpPr>
          <p:nvPr/>
        </p:nvSpPr>
        <p:spPr bwMode="auto">
          <a:xfrm>
            <a:off x="1865312" y="4911725"/>
            <a:ext cx="1830388" cy="258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457200"/>
            <a:r>
              <a:rPr lang="en-US" b="1" dirty="0">
                <a:latin typeface="Calibri" pitchFamily="34" charset="0"/>
              </a:rPr>
              <a:t>Flow Table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98462" y="5143500"/>
            <a:ext cx="4827588" cy="571500"/>
            <a:chOff x="0" y="0"/>
            <a:chExt cx="4323" cy="512"/>
          </a:xfrm>
        </p:grpSpPr>
        <p:sp>
          <p:nvSpPr>
            <p:cNvPr id="24" name="Rectangle 19"/>
            <p:cNvSpPr>
              <a:spLocks/>
            </p:cNvSpPr>
            <p:nvPr/>
          </p:nvSpPr>
          <p:spPr bwMode="auto">
            <a:xfrm>
              <a:off x="4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25" name="Rectangle 20"/>
            <p:cNvSpPr>
              <a:spLocks/>
            </p:cNvSpPr>
            <p:nvPr/>
          </p:nvSpPr>
          <p:spPr bwMode="auto">
            <a:xfrm>
              <a:off x="0" y="0"/>
              <a:ext cx="589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MAC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src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6" name="Rectangle 21"/>
            <p:cNvSpPr>
              <a:spLocks/>
            </p:cNvSpPr>
            <p:nvPr/>
          </p:nvSpPr>
          <p:spPr bwMode="auto">
            <a:xfrm>
              <a:off x="597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27" name="Rectangle 22"/>
            <p:cNvSpPr>
              <a:spLocks/>
            </p:cNvSpPr>
            <p:nvPr/>
          </p:nvSpPr>
          <p:spPr bwMode="auto">
            <a:xfrm>
              <a:off x="623" y="0"/>
              <a:ext cx="568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MAC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dst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8" name="Rectangle 23"/>
            <p:cNvSpPr>
              <a:spLocks/>
            </p:cNvSpPr>
            <p:nvPr/>
          </p:nvSpPr>
          <p:spPr bwMode="auto">
            <a:xfrm>
              <a:off x="1191" y="15"/>
              <a:ext cx="592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29" name="Rectangle 24"/>
            <p:cNvSpPr>
              <a:spLocks/>
            </p:cNvSpPr>
            <p:nvPr/>
          </p:nvSpPr>
          <p:spPr bwMode="auto">
            <a:xfrm>
              <a:off x="1196" y="0"/>
              <a:ext cx="590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IP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Src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30" name="Rectangle 25"/>
            <p:cNvSpPr>
              <a:spLocks/>
            </p:cNvSpPr>
            <p:nvPr/>
          </p:nvSpPr>
          <p:spPr bwMode="auto">
            <a:xfrm>
              <a:off x="1790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1" name="Rectangle 26"/>
            <p:cNvSpPr>
              <a:spLocks/>
            </p:cNvSpPr>
            <p:nvPr/>
          </p:nvSpPr>
          <p:spPr bwMode="auto">
            <a:xfrm>
              <a:off x="1787" y="0"/>
              <a:ext cx="597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IP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Dst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32" name="Rectangle 27"/>
            <p:cNvSpPr>
              <a:spLocks/>
            </p:cNvSpPr>
            <p:nvPr/>
          </p:nvSpPr>
          <p:spPr bwMode="auto">
            <a:xfrm>
              <a:off x="2376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3" name="Rectangle 28"/>
            <p:cNvSpPr>
              <a:spLocks/>
            </p:cNvSpPr>
            <p:nvPr/>
          </p:nvSpPr>
          <p:spPr bwMode="auto">
            <a:xfrm>
              <a:off x="2380" y="0"/>
              <a:ext cx="596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 smtClean="0">
                  <a:latin typeface="Calibri" pitchFamily="34" charset="0"/>
                </a:rPr>
                <a:t>UDP</a:t>
              </a:r>
              <a:endParaRPr lang="en-US" sz="1700" dirty="0">
                <a:latin typeface="Calibri" pitchFamily="34" charset="0"/>
              </a:endParaRPr>
            </a:p>
            <a:p>
              <a:pPr algn="ctr" defTabSz="457200"/>
              <a:r>
                <a:rPr lang="en-US" sz="1700" dirty="0">
                  <a:latin typeface="Calibri" pitchFamily="34" charset="0"/>
                </a:rPr>
                <a:t>sport</a:t>
              </a:r>
            </a:p>
          </p:txBody>
        </p:sp>
        <p:sp>
          <p:nvSpPr>
            <p:cNvPr id="34" name="Rectangle 29"/>
            <p:cNvSpPr>
              <a:spLocks/>
            </p:cNvSpPr>
            <p:nvPr/>
          </p:nvSpPr>
          <p:spPr bwMode="auto">
            <a:xfrm>
              <a:off x="2976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5" name="Rectangle 30"/>
            <p:cNvSpPr>
              <a:spLocks/>
            </p:cNvSpPr>
            <p:nvPr/>
          </p:nvSpPr>
          <p:spPr bwMode="auto">
            <a:xfrm>
              <a:off x="2971" y="0"/>
              <a:ext cx="596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 smtClean="0">
                  <a:latin typeface="Calibri" pitchFamily="34" charset="0"/>
                </a:rPr>
                <a:t>UDP</a:t>
              </a:r>
              <a:endParaRPr lang="en-US" sz="1700" dirty="0">
                <a:latin typeface="Calibri" pitchFamily="34" charset="0"/>
              </a:endParaRP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dport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36" name="Rectangle 31"/>
            <p:cNvSpPr>
              <a:spLocks/>
            </p:cNvSpPr>
            <p:nvPr/>
          </p:nvSpPr>
          <p:spPr bwMode="auto">
            <a:xfrm>
              <a:off x="3576" y="12"/>
              <a:ext cx="747" cy="488"/>
            </a:xfrm>
            <a:prstGeom prst="rect">
              <a:avLst/>
            </a:prstGeom>
            <a:solidFill>
              <a:srgbClr val="CBE97B"/>
            </a:solidFill>
            <a:ln w="12700">
              <a:solidFill>
                <a:srgbClr val="697D3A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7" name="Rectangle 32"/>
            <p:cNvSpPr>
              <a:spLocks/>
            </p:cNvSpPr>
            <p:nvPr/>
          </p:nvSpPr>
          <p:spPr bwMode="auto">
            <a:xfrm>
              <a:off x="3568" y="111"/>
              <a:ext cx="7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Action</a:t>
              </a:r>
            </a:p>
          </p:txBody>
        </p:sp>
      </p:grpSp>
      <p:sp>
        <p:nvSpPr>
          <p:cNvPr id="38" name="AutoShape 33"/>
          <p:cNvSpPr>
            <a:spLocks/>
          </p:cNvSpPr>
          <p:nvPr/>
        </p:nvSpPr>
        <p:spPr bwMode="auto">
          <a:xfrm>
            <a:off x="393700" y="4438651"/>
            <a:ext cx="2049462" cy="285749"/>
          </a:xfrm>
          <a:prstGeom prst="roundRect">
            <a:avLst>
              <a:gd name="adj" fmla="val 17042"/>
            </a:avLst>
          </a:prstGeom>
          <a:solidFill>
            <a:srgbClr val="E6E6E6"/>
          </a:solidFill>
          <a:ln w="25400">
            <a:solidFill>
              <a:srgbClr val="163F88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457200"/>
            <a:r>
              <a:rPr lang="en-US" sz="2000" dirty="0" err="1">
                <a:latin typeface="Calibri" pitchFamily="34" charset="0"/>
              </a:rPr>
              <a:t>OpenFlow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Switch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9" name="Line 34"/>
          <p:cNvSpPr>
            <a:spLocks noChangeShapeType="1"/>
          </p:cNvSpPr>
          <p:nvPr/>
        </p:nvSpPr>
        <p:spPr bwMode="auto">
          <a:xfrm>
            <a:off x="385762" y="4868794"/>
            <a:ext cx="48307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03225" y="5783263"/>
            <a:ext cx="4822825" cy="312737"/>
            <a:chOff x="0" y="0"/>
            <a:chExt cx="4320" cy="280"/>
          </a:xfrm>
        </p:grpSpPr>
        <p:sp>
          <p:nvSpPr>
            <p:cNvPr id="41" name="Rectangle 37"/>
            <p:cNvSpPr>
              <a:spLocks/>
            </p:cNvSpPr>
            <p:nvPr/>
          </p:nvSpPr>
          <p:spPr bwMode="auto">
            <a:xfrm>
              <a:off x="0" y="0"/>
              <a:ext cx="4320" cy="28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42" name="Rectangle 38"/>
            <p:cNvSpPr>
              <a:spLocks/>
            </p:cNvSpPr>
            <p:nvPr/>
          </p:nvSpPr>
          <p:spPr bwMode="auto">
            <a:xfrm>
              <a:off x="29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smtClean="0">
                  <a:latin typeface="Calibri" pitchFamily="34" charset="0"/>
                </a:rPr>
                <a:t>2222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43" name="Rectangle 39"/>
            <p:cNvSpPr>
              <a:spLocks/>
            </p:cNvSpPr>
            <p:nvPr/>
          </p:nvSpPr>
          <p:spPr bwMode="auto">
            <a:xfrm>
              <a:off x="23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>
                  <a:latin typeface="Calibri" pitchFamily="34" charset="0"/>
                </a:rPr>
                <a:t>*</a:t>
              </a:r>
            </a:p>
          </p:txBody>
        </p:sp>
        <p:sp>
          <p:nvSpPr>
            <p:cNvPr id="44" name="Rectangle 40"/>
            <p:cNvSpPr>
              <a:spLocks/>
            </p:cNvSpPr>
            <p:nvPr/>
          </p:nvSpPr>
          <p:spPr bwMode="auto">
            <a:xfrm>
              <a:off x="17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smtClean="0">
                  <a:latin typeface="Calibri" pitchFamily="34" charset="0"/>
                </a:rPr>
                <a:t>*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45" name="Rectangle 41"/>
            <p:cNvSpPr>
              <a:spLocks/>
            </p:cNvSpPr>
            <p:nvPr/>
          </p:nvSpPr>
          <p:spPr bwMode="auto">
            <a:xfrm>
              <a:off x="1198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6" name="Rectangle 42"/>
            <p:cNvSpPr>
              <a:spLocks/>
            </p:cNvSpPr>
            <p:nvPr/>
          </p:nvSpPr>
          <p:spPr bwMode="auto">
            <a:xfrm>
              <a:off x="606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7" name="Rectangle 43"/>
            <p:cNvSpPr>
              <a:spLocks/>
            </p:cNvSpPr>
            <p:nvPr/>
          </p:nvSpPr>
          <p:spPr bwMode="auto">
            <a:xfrm>
              <a:off x="22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8" name="Rectangle 44"/>
            <p:cNvSpPr>
              <a:spLocks/>
            </p:cNvSpPr>
            <p:nvPr/>
          </p:nvSpPr>
          <p:spPr bwMode="auto">
            <a:xfrm>
              <a:off x="3566" y="21"/>
              <a:ext cx="744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port 1</a:t>
              </a:r>
            </a:p>
          </p:txBody>
        </p:sp>
      </p:grpSp>
      <p:sp>
        <p:nvSpPr>
          <p:cNvPr id="52" name="Rectangle 48"/>
          <p:cNvSpPr>
            <a:spLocks/>
          </p:cNvSpPr>
          <p:nvPr/>
        </p:nvSpPr>
        <p:spPr bwMode="auto">
          <a:xfrm>
            <a:off x="5486400" y="4953000"/>
            <a:ext cx="830263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dirty="0">
                <a:latin typeface="Calibri" pitchFamily="34" charset="0"/>
              </a:rPr>
              <a:t>port </a:t>
            </a:r>
            <a:r>
              <a:rPr lang="en-US" sz="1300" dirty="0" smtClean="0">
                <a:latin typeface="Calibri" pitchFamily="34" charset="0"/>
              </a:rPr>
              <a:t>2</a:t>
            </a:r>
            <a:endParaRPr lang="en-US" sz="1300" dirty="0">
              <a:latin typeface="Calibri" pitchFamily="34" charset="0"/>
            </a:endParaRP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99014" y="6164263"/>
            <a:ext cx="4822825" cy="312737"/>
            <a:chOff x="0" y="0"/>
            <a:chExt cx="4320" cy="280"/>
          </a:xfrm>
        </p:grpSpPr>
        <p:sp>
          <p:nvSpPr>
            <p:cNvPr id="63" name="Rectangle 37"/>
            <p:cNvSpPr>
              <a:spLocks/>
            </p:cNvSpPr>
            <p:nvPr/>
          </p:nvSpPr>
          <p:spPr bwMode="auto">
            <a:xfrm>
              <a:off x="0" y="0"/>
              <a:ext cx="4320" cy="28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64" name="Rectangle 38"/>
            <p:cNvSpPr>
              <a:spLocks/>
            </p:cNvSpPr>
            <p:nvPr/>
          </p:nvSpPr>
          <p:spPr bwMode="auto">
            <a:xfrm>
              <a:off x="29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smtClean="0">
                  <a:latin typeface="Calibri" pitchFamily="34" charset="0"/>
                </a:rPr>
                <a:t>3333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65" name="Rectangle 39"/>
            <p:cNvSpPr>
              <a:spLocks/>
            </p:cNvSpPr>
            <p:nvPr/>
          </p:nvSpPr>
          <p:spPr bwMode="auto">
            <a:xfrm>
              <a:off x="23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smtClean="0">
                  <a:latin typeface="Calibri" pitchFamily="34" charset="0"/>
                </a:rPr>
                <a:t>2222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66" name="Rectangle 40"/>
            <p:cNvSpPr>
              <a:spLocks/>
            </p:cNvSpPr>
            <p:nvPr/>
          </p:nvSpPr>
          <p:spPr bwMode="auto">
            <a:xfrm>
              <a:off x="17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smtClean="0">
                  <a:latin typeface="Calibri" pitchFamily="34" charset="0"/>
                </a:rPr>
                <a:t>1.2.3.4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67" name="Rectangle 41"/>
            <p:cNvSpPr>
              <a:spLocks/>
            </p:cNvSpPr>
            <p:nvPr/>
          </p:nvSpPr>
          <p:spPr bwMode="auto">
            <a:xfrm>
              <a:off x="1198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smtClean="0">
                  <a:latin typeface="Calibri" pitchFamily="34" charset="0"/>
                </a:rPr>
                <a:t>5.6.7.8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68" name="Rectangle 42"/>
            <p:cNvSpPr>
              <a:spLocks/>
            </p:cNvSpPr>
            <p:nvPr/>
          </p:nvSpPr>
          <p:spPr bwMode="auto">
            <a:xfrm>
              <a:off x="606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err="1" smtClean="0">
                  <a:latin typeface="Calibri" pitchFamily="34" charset="0"/>
                </a:rPr>
                <a:t>dd:ee:ff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69" name="Rectangle 43"/>
            <p:cNvSpPr>
              <a:spLocks/>
            </p:cNvSpPr>
            <p:nvPr/>
          </p:nvSpPr>
          <p:spPr bwMode="auto">
            <a:xfrm>
              <a:off x="22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 err="1" smtClean="0">
                  <a:latin typeface="Calibri" pitchFamily="34" charset="0"/>
                </a:rPr>
                <a:t>aa:bb:cc</a:t>
              </a:r>
              <a:endParaRPr lang="en-US" sz="1300" dirty="0">
                <a:latin typeface="Calibri" pitchFamily="34" charset="0"/>
              </a:endParaRPr>
            </a:p>
          </p:txBody>
        </p:sp>
        <p:sp>
          <p:nvSpPr>
            <p:cNvPr id="70" name="Rectangle 44"/>
            <p:cNvSpPr>
              <a:spLocks/>
            </p:cNvSpPr>
            <p:nvPr/>
          </p:nvSpPr>
          <p:spPr bwMode="auto">
            <a:xfrm>
              <a:off x="3566" y="21"/>
              <a:ext cx="744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 dirty="0">
                  <a:latin typeface="Calibri" pitchFamily="34" charset="0"/>
                </a:rPr>
                <a:t>port </a:t>
              </a:r>
              <a:r>
                <a:rPr lang="en-US" sz="1300" dirty="0" smtClean="0">
                  <a:latin typeface="Calibri" pitchFamily="34" charset="0"/>
                </a:rPr>
                <a:t>2</a:t>
              </a:r>
              <a:endParaRPr lang="en-US" sz="1300" dirty="0">
                <a:latin typeface="Calibri" pitchFamily="34" charset="0"/>
              </a:endParaRPr>
            </a:p>
          </p:txBody>
        </p:sp>
      </p:grpSp>
      <p:pic>
        <p:nvPicPr>
          <p:cNvPr id="71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876800"/>
            <a:ext cx="1143000" cy="858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2835275" y="2100263"/>
            <a:ext cx="1749425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73" name="AutoShape 15"/>
          <p:cNvSpPr>
            <a:spLocks/>
          </p:cNvSpPr>
          <p:nvPr/>
        </p:nvSpPr>
        <p:spPr bwMode="auto">
          <a:xfrm>
            <a:off x="1066800" y="838200"/>
            <a:ext cx="6781800" cy="3048000"/>
          </a:xfrm>
          <a:prstGeom prst="roundRect">
            <a:avLst>
              <a:gd name="adj" fmla="val 3875"/>
            </a:avLst>
          </a:prstGeom>
          <a:solidFill>
            <a:srgbClr val="C8D2DF"/>
          </a:solidFill>
          <a:ln w="25400">
            <a:solidFill>
              <a:srgbClr val="163F88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457200"/>
            <a:endParaRPr lang="it-IT" dirty="0">
              <a:latin typeface="Calibri" pitchFamily="34" charset="0"/>
            </a:endParaRPr>
          </a:p>
        </p:txBody>
      </p:sp>
      <p:sp>
        <p:nvSpPr>
          <p:cNvPr id="90" name="AutoShape 33"/>
          <p:cNvSpPr>
            <a:spLocks/>
          </p:cNvSpPr>
          <p:nvPr/>
        </p:nvSpPr>
        <p:spPr bwMode="auto">
          <a:xfrm>
            <a:off x="1155700" y="933451"/>
            <a:ext cx="2049462" cy="285749"/>
          </a:xfrm>
          <a:prstGeom prst="roundRect">
            <a:avLst>
              <a:gd name="adj" fmla="val 17042"/>
            </a:avLst>
          </a:prstGeom>
          <a:solidFill>
            <a:srgbClr val="E6E6E6"/>
          </a:solidFill>
          <a:ln w="25400">
            <a:solidFill>
              <a:srgbClr val="163F88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457200"/>
            <a:r>
              <a:rPr lang="en-US" sz="2000" dirty="0" err="1" smtClean="0">
                <a:latin typeface="Calibri" pitchFamily="34" charset="0"/>
              </a:rPr>
              <a:t>NetServ</a:t>
            </a:r>
            <a:r>
              <a:rPr lang="en-US" sz="2000" dirty="0" smtClean="0">
                <a:latin typeface="Calibri" pitchFamily="34" charset="0"/>
              </a:rPr>
              <a:t> Host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1" name="Line 34"/>
          <p:cNvSpPr>
            <a:spLocks noChangeShapeType="1"/>
          </p:cNvSpPr>
          <p:nvPr/>
        </p:nvSpPr>
        <p:spPr bwMode="auto">
          <a:xfrm>
            <a:off x="1147762" y="1310586"/>
            <a:ext cx="48307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10" name="Rettangolo arrotondato 109"/>
          <p:cNvSpPr/>
          <p:nvPr/>
        </p:nvSpPr>
        <p:spPr>
          <a:xfrm>
            <a:off x="1219200" y="1461052"/>
            <a:ext cx="1676400" cy="143454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err="1" smtClean="0"/>
              <a:t>NetServ</a:t>
            </a:r>
            <a:r>
              <a:rPr lang="it-IT" sz="2400" dirty="0" smtClean="0"/>
              <a:t> Controller</a:t>
            </a:r>
            <a:endParaRPr lang="it-IT" sz="2400" dirty="0"/>
          </a:p>
        </p:txBody>
      </p:sp>
      <p:sp>
        <p:nvSpPr>
          <p:cNvPr id="111" name="Rettangolo arrotondato 110"/>
          <p:cNvSpPr/>
          <p:nvPr/>
        </p:nvSpPr>
        <p:spPr>
          <a:xfrm>
            <a:off x="3352800" y="1447800"/>
            <a:ext cx="4267200" cy="1447800"/>
          </a:xfrm>
          <a:prstGeom prst="roundRect">
            <a:avLst>
              <a:gd name="adj" fmla="val 942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Rectangle 9"/>
          <p:cNvSpPr>
            <a:spLocks/>
          </p:cNvSpPr>
          <p:nvPr/>
        </p:nvSpPr>
        <p:spPr bwMode="auto">
          <a:xfrm>
            <a:off x="3505200" y="1447800"/>
            <a:ext cx="175260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457200">
              <a:lnSpc>
                <a:spcPct val="90000"/>
              </a:lnSpc>
            </a:pPr>
            <a:r>
              <a:rPr lang="en-US" sz="2000" dirty="0" err="1" smtClean="0">
                <a:latin typeface="Calibri" pitchFamily="34" charset="0"/>
              </a:rPr>
              <a:t>OSGi</a:t>
            </a:r>
            <a:r>
              <a:rPr lang="en-US" sz="2000" dirty="0" smtClean="0">
                <a:latin typeface="Calibri" pitchFamily="34" charset="0"/>
              </a:rPr>
              <a:t> Container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3" name="Rettangolo arrotondato 112"/>
          <p:cNvSpPr/>
          <p:nvPr/>
        </p:nvSpPr>
        <p:spPr>
          <a:xfrm>
            <a:off x="3558208" y="1792356"/>
            <a:ext cx="2232992" cy="95084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err="1" smtClean="0"/>
              <a:t>OpenFlow</a:t>
            </a:r>
            <a:r>
              <a:rPr lang="it-IT" sz="2400" dirty="0" smtClean="0"/>
              <a:t> Controller</a:t>
            </a:r>
            <a:endParaRPr lang="it-IT" sz="2400" dirty="0"/>
          </a:p>
        </p:txBody>
      </p:sp>
      <p:sp>
        <p:nvSpPr>
          <p:cNvPr id="114" name="Rettangolo arrotondato 113"/>
          <p:cNvSpPr/>
          <p:nvPr/>
        </p:nvSpPr>
        <p:spPr>
          <a:xfrm>
            <a:off x="5980044" y="1792356"/>
            <a:ext cx="1487556" cy="95084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err="1" smtClean="0"/>
              <a:t>UDPEcho</a:t>
            </a:r>
            <a:endParaRPr lang="it-IT" sz="2400" dirty="0" smtClean="0"/>
          </a:p>
          <a:p>
            <a:pPr algn="ctr"/>
            <a:r>
              <a:rPr lang="it-IT" sz="2400" dirty="0" smtClean="0"/>
              <a:t>service</a:t>
            </a:r>
            <a:endParaRPr lang="it-IT" sz="2400" dirty="0"/>
          </a:p>
        </p:txBody>
      </p:sp>
      <p:sp>
        <p:nvSpPr>
          <p:cNvPr id="115" name="Line 5"/>
          <p:cNvSpPr>
            <a:spLocks noChangeShapeType="1"/>
          </p:cNvSpPr>
          <p:nvPr/>
        </p:nvSpPr>
        <p:spPr bwMode="auto">
          <a:xfrm flipH="1">
            <a:off x="5334000" y="6400801"/>
            <a:ext cx="144779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16" name="Rectangle 48"/>
          <p:cNvSpPr>
            <a:spLocks/>
          </p:cNvSpPr>
          <p:nvPr/>
        </p:nvSpPr>
        <p:spPr bwMode="auto">
          <a:xfrm>
            <a:off x="5486400" y="6096000"/>
            <a:ext cx="830263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dirty="0">
                <a:latin typeface="Calibri" pitchFamily="34" charset="0"/>
              </a:rPr>
              <a:t>port </a:t>
            </a:r>
            <a:r>
              <a:rPr lang="en-US" sz="1300" dirty="0" smtClean="0">
                <a:latin typeface="Calibri" pitchFamily="34" charset="0"/>
              </a:rPr>
              <a:t>3</a:t>
            </a:r>
            <a:endParaRPr lang="en-US" sz="1300" dirty="0">
              <a:latin typeface="Calibri" pitchFamily="34" charset="0"/>
            </a:endParaRPr>
          </a:p>
        </p:txBody>
      </p:sp>
      <p:sp>
        <p:nvSpPr>
          <p:cNvPr id="117" name="Line 5"/>
          <p:cNvSpPr>
            <a:spLocks noChangeShapeType="1"/>
          </p:cNvSpPr>
          <p:nvPr/>
        </p:nvSpPr>
        <p:spPr bwMode="auto">
          <a:xfrm flipH="1">
            <a:off x="2971798" y="3886200"/>
            <a:ext cx="1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18" name="Rectangle 48"/>
          <p:cNvSpPr>
            <a:spLocks/>
          </p:cNvSpPr>
          <p:nvPr/>
        </p:nvSpPr>
        <p:spPr bwMode="auto">
          <a:xfrm>
            <a:off x="3101008" y="4065104"/>
            <a:ext cx="830263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dirty="0">
                <a:latin typeface="Calibri" pitchFamily="34" charset="0"/>
              </a:rPr>
              <a:t>port </a:t>
            </a:r>
            <a:r>
              <a:rPr lang="en-US" sz="1300" dirty="0" smtClean="0">
                <a:latin typeface="Calibri" pitchFamily="34" charset="0"/>
              </a:rPr>
              <a:t>1</a:t>
            </a:r>
            <a:endParaRPr lang="en-US" sz="1300" dirty="0">
              <a:latin typeface="Calibri" pitchFamily="34" charset="0"/>
            </a:endParaRPr>
          </a:p>
        </p:txBody>
      </p:sp>
      <p:sp>
        <p:nvSpPr>
          <p:cNvPr id="121" name="Line 5"/>
          <p:cNvSpPr>
            <a:spLocks noChangeShapeType="1"/>
          </p:cNvSpPr>
          <p:nvPr/>
        </p:nvSpPr>
        <p:spPr bwMode="auto">
          <a:xfrm flipH="1" flipV="1">
            <a:off x="2895600" y="2286000"/>
            <a:ext cx="31242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grpSp>
        <p:nvGrpSpPr>
          <p:cNvPr id="6" name="Gruppo 124"/>
          <p:cNvGrpSpPr/>
          <p:nvPr/>
        </p:nvGrpSpPr>
        <p:grpSpPr>
          <a:xfrm>
            <a:off x="7772400" y="2895600"/>
            <a:ext cx="1282148" cy="649357"/>
            <a:chOff x="7772400" y="1878496"/>
            <a:chExt cx="1282148" cy="649357"/>
          </a:xfrm>
        </p:grpSpPr>
        <p:sp>
          <p:nvSpPr>
            <p:cNvPr id="122" name="Line 5"/>
            <p:cNvSpPr>
              <a:spLocks noChangeShapeType="1"/>
            </p:cNvSpPr>
            <p:nvPr/>
          </p:nvSpPr>
          <p:spPr bwMode="auto">
            <a:xfrm flipH="1">
              <a:off x="7772400" y="2527852"/>
              <a:ext cx="1143000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miter lim="800000"/>
              <a:headEnd type="triangle" w="med" len="med"/>
              <a:tailEnd type="non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23" name="Rectangle 48"/>
            <p:cNvSpPr>
              <a:spLocks/>
            </p:cNvSpPr>
            <p:nvPr/>
          </p:nvSpPr>
          <p:spPr bwMode="auto">
            <a:xfrm>
              <a:off x="7911548" y="1878496"/>
              <a:ext cx="1143000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dirty="0" smtClean="0">
                  <a:latin typeface="Calibri" pitchFamily="34" charset="0"/>
                </a:rPr>
                <a:t>Forwarded to next hop</a:t>
              </a: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8" name="Gruppo 127"/>
          <p:cNvGrpSpPr/>
          <p:nvPr/>
        </p:nvGrpSpPr>
        <p:grpSpPr>
          <a:xfrm>
            <a:off x="0" y="1219202"/>
            <a:ext cx="1245704" cy="2339006"/>
            <a:chOff x="0" y="2291774"/>
            <a:chExt cx="1245704" cy="881736"/>
          </a:xfrm>
        </p:grpSpPr>
        <p:grpSp>
          <p:nvGrpSpPr>
            <p:cNvPr id="9" name="Gruppo 123"/>
            <p:cNvGrpSpPr/>
            <p:nvPr/>
          </p:nvGrpSpPr>
          <p:grpSpPr>
            <a:xfrm>
              <a:off x="0" y="2291774"/>
              <a:ext cx="1245704" cy="861813"/>
              <a:chOff x="0" y="2291773"/>
              <a:chExt cx="1245704" cy="861813"/>
            </a:xfrm>
          </p:grpSpPr>
          <p:sp>
            <p:nvSpPr>
              <p:cNvPr id="119" name="Line 5"/>
              <p:cNvSpPr>
                <a:spLocks noChangeShapeType="1"/>
              </p:cNvSpPr>
              <p:nvPr/>
            </p:nvSpPr>
            <p:spPr bwMode="auto">
              <a:xfrm flipH="1">
                <a:off x="0" y="3153586"/>
                <a:ext cx="1143000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 type="triangl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it-IT"/>
              </a:p>
            </p:txBody>
          </p:sp>
          <p:sp>
            <p:nvSpPr>
              <p:cNvPr id="120" name="Rectangle 48"/>
              <p:cNvSpPr>
                <a:spLocks/>
              </p:cNvSpPr>
              <p:nvPr/>
            </p:nvSpPr>
            <p:spPr bwMode="auto">
              <a:xfrm>
                <a:off x="102704" y="2291773"/>
                <a:ext cx="1143000" cy="31597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defTabSz="457200"/>
                <a:r>
                  <a:rPr lang="en-US" dirty="0" smtClean="0">
                    <a:latin typeface="Calibri" pitchFamily="34" charset="0"/>
                  </a:rPr>
                  <a:t>Signaling packet:</a:t>
                </a:r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126" name="Rectangle 48"/>
            <p:cNvSpPr>
              <a:spLocks/>
            </p:cNvSpPr>
            <p:nvPr/>
          </p:nvSpPr>
          <p:spPr bwMode="auto">
            <a:xfrm>
              <a:off x="76200" y="2501592"/>
              <a:ext cx="1143000" cy="6719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dirty="0" smtClean="0">
                  <a:latin typeface="Calibri" pitchFamily="34" charset="0"/>
                </a:rPr>
                <a:t>Install </a:t>
              </a:r>
              <a:r>
                <a:rPr lang="en-US" dirty="0" err="1" smtClean="0">
                  <a:latin typeface="Calibri" pitchFamily="34" charset="0"/>
                </a:rPr>
                <a:t>UDPEcho</a:t>
              </a:r>
              <a:r>
                <a:rPr lang="en-US" dirty="0" smtClean="0">
                  <a:latin typeface="Calibri" pitchFamily="34" charset="0"/>
                </a:rPr>
                <a:t> service.</a:t>
              </a:r>
            </a:p>
            <a:p>
              <a:pPr defTabSz="457200"/>
              <a:r>
                <a:rPr lang="en-US" dirty="0" smtClean="0">
                  <a:latin typeface="Calibri" pitchFamily="34" charset="0"/>
                </a:rPr>
                <a:t>Filter UDP</a:t>
              </a:r>
            </a:p>
            <a:p>
              <a:pPr defTabSz="457200"/>
              <a:r>
                <a:rPr lang="en-US" dirty="0" smtClean="0">
                  <a:latin typeface="Calibri" pitchFamily="34" charset="0"/>
                </a:rPr>
                <a:t>Port 2222</a:t>
              </a: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30" name="Rettangolo arrotondato 129"/>
          <p:cNvSpPr/>
          <p:nvPr/>
        </p:nvSpPr>
        <p:spPr>
          <a:xfrm>
            <a:off x="1143000" y="3276600"/>
            <a:ext cx="6629400" cy="533400"/>
          </a:xfrm>
          <a:prstGeom prst="roundRect">
            <a:avLst>
              <a:gd name="adj" fmla="val 942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r>
              <a:rPr lang="it-IT" sz="2800" dirty="0" smtClean="0">
                <a:solidFill>
                  <a:schemeClr val="tx1"/>
                </a:solidFill>
              </a:rPr>
              <a:t>Linux </a:t>
            </a:r>
            <a:r>
              <a:rPr lang="it-IT" sz="2800" dirty="0" err="1" smtClean="0">
                <a:solidFill>
                  <a:schemeClr val="tx1"/>
                </a:solidFill>
              </a:rPr>
              <a:t>Kernel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31" name="Up-Down Arrow 86"/>
          <p:cNvSpPr/>
          <p:nvPr/>
        </p:nvSpPr>
        <p:spPr>
          <a:xfrm>
            <a:off x="1944756" y="2882348"/>
            <a:ext cx="228600" cy="381000"/>
          </a:xfrm>
          <a:prstGeom prst="up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uppo 128"/>
          <p:cNvGrpSpPr/>
          <p:nvPr/>
        </p:nvGrpSpPr>
        <p:grpSpPr>
          <a:xfrm>
            <a:off x="4648200" y="2743201"/>
            <a:ext cx="1421296" cy="1655936"/>
            <a:chOff x="4648200" y="3581400"/>
            <a:chExt cx="1421296" cy="788541"/>
          </a:xfrm>
        </p:grpSpPr>
        <p:sp>
          <p:nvSpPr>
            <p:cNvPr id="60" name="Rectangle 14"/>
            <p:cNvSpPr>
              <a:spLocks/>
            </p:cNvSpPr>
            <p:nvPr/>
          </p:nvSpPr>
          <p:spPr bwMode="auto">
            <a:xfrm>
              <a:off x="4697896" y="4108331"/>
              <a:ext cx="1371600" cy="2616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ctr" defTabSz="457200"/>
              <a:r>
                <a:rPr lang="en-US" sz="1700" b="1" dirty="0" smtClean="0">
                  <a:solidFill>
                    <a:srgbClr val="163F88"/>
                  </a:solidFill>
                  <a:latin typeface="Calibri" pitchFamily="34" charset="0"/>
                </a:rPr>
                <a:t>OF Protocol</a:t>
              </a:r>
              <a:endParaRPr lang="en-US" sz="1700" b="1" dirty="0">
                <a:solidFill>
                  <a:srgbClr val="163F88"/>
                </a:solidFill>
                <a:latin typeface="Calibri" pitchFamily="34" charset="0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rot="10800000" flipH="1">
              <a:off x="4648200" y="3581400"/>
              <a:ext cx="0" cy="7620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it-IT"/>
            </a:p>
          </p:txBody>
        </p:sp>
      </p:grpSp>
      <p:sp>
        <p:nvSpPr>
          <p:cNvPr id="132" name="Line 5"/>
          <p:cNvSpPr>
            <a:spLocks noChangeShapeType="1"/>
          </p:cNvSpPr>
          <p:nvPr/>
        </p:nvSpPr>
        <p:spPr bwMode="auto">
          <a:xfrm flipH="1" flipV="1">
            <a:off x="2895600" y="250466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3" name="CasellaDiTesto 132"/>
          <p:cNvSpPr txBox="1"/>
          <p:nvPr/>
        </p:nvSpPr>
        <p:spPr>
          <a:xfrm>
            <a:off x="3912704" y="2295940"/>
            <a:ext cx="1524000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dirty="0" err="1" smtClean="0"/>
              <a:t>Filter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Added</a:t>
            </a:r>
            <a:endParaRPr lang="it-IT" sz="2000" b="1" dirty="0"/>
          </a:p>
        </p:txBody>
      </p:sp>
      <p:sp>
        <p:nvSpPr>
          <p:cNvPr id="55" name="Scheda 54"/>
          <p:cNvSpPr/>
          <p:nvPr/>
        </p:nvSpPr>
        <p:spPr>
          <a:xfrm>
            <a:off x="7086600" y="4724400"/>
            <a:ext cx="533400" cy="381000"/>
          </a:xfrm>
          <a:prstGeom prst="flowChartPunchedCard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PKT</a:t>
            </a:r>
            <a:endParaRPr lang="it-IT" dirty="0"/>
          </a:p>
        </p:txBody>
      </p:sp>
      <p:sp>
        <p:nvSpPr>
          <p:cNvPr id="136" name="Rectangle 48"/>
          <p:cNvSpPr>
            <a:spLocks/>
          </p:cNvSpPr>
          <p:nvPr/>
        </p:nvSpPr>
        <p:spPr bwMode="auto">
          <a:xfrm>
            <a:off x="8001000" y="6019800"/>
            <a:ext cx="830263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400" dirty="0" smtClean="0">
                <a:latin typeface="Calibri" pitchFamily="34" charset="0"/>
              </a:rPr>
              <a:t>Host 2</a:t>
            </a:r>
          </a:p>
          <a:p>
            <a:pPr defTabSz="457200"/>
            <a:r>
              <a:rPr lang="en-US" sz="1400" dirty="0" smtClean="0">
                <a:latin typeface="Calibri" pitchFamily="34" charset="0"/>
              </a:rPr>
              <a:t>5.6.7.8</a:t>
            </a:r>
          </a:p>
        </p:txBody>
      </p:sp>
      <p:sp>
        <p:nvSpPr>
          <p:cNvPr id="137" name="Rectangle 48"/>
          <p:cNvSpPr>
            <a:spLocks/>
          </p:cNvSpPr>
          <p:nvPr/>
        </p:nvSpPr>
        <p:spPr bwMode="auto">
          <a:xfrm>
            <a:off x="8001000" y="4876800"/>
            <a:ext cx="830263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400" dirty="0" smtClean="0">
                <a:latin typeface="Calibri" pitchFamily="34" charset="0"/>
              </a:rPr>
              <a:t>Host 1</a:t>
            </a:r>
          </a:p>
          <a:p>
            <a:pPr defTabSz="457200"/>
            <a:r>
              <a:rPr lang="en-US" sz="1400" dirty="0" smtClean="0">
                <a:latin typeface="Calibri" pitchFamily="34" charset="0"/>
              </a:rPr>
              <a:t>1.2.3.4</a:t>
            </a:r>
          </a:p>
        </p:txBody>
      </p:sp>
      <p:sp>
        <p:nvSpPr>
          <p:cNvPr id="138" name="CasellaDiTesto 137"/>
          <p:cNvSpPr txBox="1"/>
          <p:nvPr/>
        </p:nvSpPr>
        <p:spPr>
          <a:xfrm>
            <a:off x="2922104" y="2511288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JSON</a:t>
            </a:r>
          </a:p>
          <a:p>
            <a:r>
              <a:rPr lang="it-IT" b="1" dirty="0" smtClean="0"/>
              <a:t>RPC</a:t>
            </a:r>
            <a:endParaRPr lang="it-IT" b="1" dirty="0"/>
          </a:p>
        </p:txBody>
      </p:sp>
      <p:sp>
        <p:nvSpPr>
          <p:cNvPr id="139" name="Up-Down Arrow 86"/>
          <p:cNvSpPr/>
          <p:nvPr/>
        </p:nvSpPr>
        <p:spPr>
          <a:xfrm>
            <a:off x="5334000" y="2895600"/>
            <a:ext cx="228600" cy="381000"/>
          </a:xfrm>
          <a:prstGeom prst="up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Segnaposto numero diapositiva 7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8334 -0.0222 " pathEditMode="relative" ptsTypes="AA">
                                      <p:cBhvr>
                                        <p:cTn id="6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802 -0.0259 C -0.3165 -0.02729 -0.31875 -0.02567 -0.33802 -0.03145 C -0.33993 -0.03191 -0.34167 -0.03284 -0.34358 -0.0333 C -0.34827 -0.03469 -0.35278 -0.03584 -0.35747 -0.037 C -0.35973 -0.03769 -0.36441 -0.03885 -0.36441 -0.03862 C -0.36893 -0.04186 -0.37379 -0.04532 -0.3783 -0.0481 C -0.3842 -0.05157 -0.39045 -0.05226 -0.39636 -0.0555 C -0.40139 -0.05828 -0.40625 -0.06128 -0.41164 -0.0629 C -0.4217 -0.06591 -0.43212 -0.06591 -0.44219 -0.06845 C -0.45261 -0.071 -0.46025 -0.07701 -0.46997 -0.0814 C -0.47275 -0.08256 -0.47552 -0.08395 -0.4783 -0.0851 C -0.47969 -0.0858 -0.48247 -0.08695 -0.48247 -0.08672 C -0.48785 -0.09782 -0.48247 -0.12581 -0.48247 -0.12557 C -0.48195 -0.14986 -0.48195 -0.17391 -0.48108 -0.19796 C -0.48056 -0.21415 -0.44896 -0.21993 -0.43941 -0.22201 C -0.37466 -0.22109 -0.33681 -0.22386 -0.27379 -0.21785 C -0.2375 -0.216 -0.23559 -0.21808 -0.22153 -0.21785 C -0.20556 -0.21785 -0.19931 -0.21785 -0.17813 -0.21785 C -0.16858 -0.22109 -0.104 -0.21669 -0.0941 -0.21785 C -0.06354 -0.23149 -0.06945 -0.25855 -0.06789 -0.29116 C -0.05903 -0.33811 -0.06997 -0.24722 -0.06997 -0.37187 " pathEditMode="relative" rAng="0" ptsTypes="ffffffffffffffffaffff">
                                      <p:cBhvr>
                                        <p:cTn id="8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89 -0.37187 C -0.06337 -0.3506 -0.0625 -0.32955 -0.0625 -0.30828 C -0.0625 -0.28792 -0.06354 -0.24306 -0.07986 -0.22918 C -0.08091 -0.22733 -0.08143 -0.22502 -0.08282 -0.2234 C -0.08542 -0.22039 -0.0915 -0.21554 -0.0915 -0.21531 C -0.17604 -0.2197 -0.26059 -0.216 -0.34514 -0.21762 C -0.37552 -0.22086 -0.40608 -0.22086 -0.43646 -0.21554 C -0.44219 -0.21299 -0.44809 -0.21045 -0.45382 -0.20791 C -0.45955 -0.20259 -0.46545 -0.19773 -0.47118 -0.19241 C -0.47257 -0.19102 -0.47414 -0.18987 -0.47552 -0.18848 C -0.47691 -0.18732 -0.47986 -0.18478 -0.47986 -0.18455 C -0.49306 -0.15888 -0.49271 -0.0858 -0.4625 -0.07285 C -0.46146 -0.07076 -0.46094 -0.06845 -0.45955 -0.06683 C -0.45834 -0.06544 -0.4566 -0.06591 -0.45521 -0.06498 C -0.44809 -0.06036 -0.44271 -0.05411 -0.4349 -0.05157 C -0.42275 -0.0407 -0.40365 -0.04116 -0.39011 -0.04001 C -0.36459 -0.03492 -0.39618 -0.0407 -0.34514 -0.03607 C -0.33577 -0.03515 -0.3257 -0.03191 -0.31615 -0.03029 C -0.30677 -0.02636 -0.28716 -0.02451 -0.28716 -0.02428 C -0.28143 -0.02174 -0.28438 -0.02243 -0.27848 -0.02243 " pathEditMode="relative" rAng="0" ptsTypes="fffffffffffffffffffA">
                                      <p:cBhvr>
                                        <p:cTn id="8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" y="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917 -0.02775 L -0.00417 -0.0055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21" grpId="0" animBg="1"/>
      <p:bldP spid="121" grpId="1" animBg="1"/>
      <p:bldP spid="132" grpId="0" animBg="1"/>
      <p:bldP spid="132" grpId="1" animBg="1"/>
      <p:bldP spid="133" grpId="0" animBg="1"/>
      <p:bldP spid="133" grpId="1" animBg="1"/>
      <p:bldP spid="55" grpId="0" animBg="1"/>
      <p:bldP spid="55" grpId="1" animBg="1"/>
      <p:bldP spid="55" grpId="2" animBg="1"/>
      <p:bldP spid="55" grpId="3" animBg="1"/>
      <p:bldP spid="55" grpId="4" animBg="1"/>
      <p:bldP spid="138" grpId="0"/>
      <p:bldP spid="13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step: expand NetServ/OpenFlow capabilities</a:t>
            </a:r>
            <a:endParaRPr lang="en-US" sz="3600" dirty="0"/>
          </a:p>
        </p:txBody>
      </p:sp>
      <p:grpSp>
        <p:nvGrpSpPr>
          <p:cNvPr id="160" name="Gruppo 159"/>
          <p:cNvGrpSpPr/>
          <p:nvPr/>
        </p:nvGrpSpPr>
        <p:grpSpPr>
          <a:xfrm>
            <a:off x="1262857" y="1731876"/>
            <a:ext cx="6618287" cy="4821324"/>
            <a:chOff x="620712" y="512676"/>
            <a:chExt cx="7886101" cy="5832648"/>
          </a:xfrm>
        </p:grpSpPr>
        <p:sp>
          <p:nvSpPr>
            <p:cNvPr id="77" name="L-Shape 3"/>
            <p:cNvSpPr/>
            <p:nvPr/>
          </p:nvSpPr>
          <p:spPr>
            <a:xfrm rot="16200000">
              <a:off x="2428552" y="1945196"/>
              <a:ext cx="1152128" cy="3327648"/>
            </a:xfrm>
            <a:prstGeom prst="corner">
              <a:avLst>
                <a:gd name="adj1" fmla="val 143261"/>
                <a:gd name="adj2" fmla="val 100000"/>
              </a:avLst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6"/>
            <p:cNvSpPr/>
            <p:nvPr/>
          </p:nvSpPr>
          <p:spPr>
            <a:xfrm>
              <a:off x="1476570" y="512676"/>
              <a:ext cx="3096344" cy="20162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79" name="Rectangle 6"/>
            <p:cNvSpPr/>
            <p:nvPr/>
          </p:nvSpPr>
          <p:spPr>
            <a:xfrm>
              <a:off x="1718516" y="944724"/>
              <a:ext cx="1080120" cy="1368152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80" name="Rectangle 10"/>
            <p:cNvSpPr/>
            <p:nvPr/>
          </p:nvSpPr>
          <p:spPr>
            <a:xfrm>
              <a:off x="3060746" y="1160748"/>
              <a:ext cx="1296144" cy="1152128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Oval 23"/>
            <p:cNvSpPr/>
            <p:nvPr/>
          </p:nvSpPr>
          <p:spPr>
            <a:xfrm>
              <a:off x="3204762" y="1232756"/>
              <a:ext cx="1008112" cy="1008112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2" name="Rectangle 17"/>
            <p:cNvSpPr/>
            <p:nvPr/>
          </p:nvSpPr>
          <p:spPr>
            <a:xfrm>
              <a:off x="3060746" y="944724"/>
              <a:ext cx="1296144" cy="228600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3" name="TextBox 140"/>
            <p:cNvSpPr txBox="1"/>
            <p:nvPr/>
          </p:nvSpPr>
          <p:spPr>
            <a:xfrm>
              <a:off x="3025023" y="1520788"/>
              <a:ext cx="13845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OpenFlow Controller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4" name="TextBox 144"/>
            <p:cNvSpPr txBox="1"/>
            <p:nvPr/>
          </p:nvSpPr>
          <p:spPr>
            <a:xfrm>
              <a:off x="3492794" y="944724"/>
              <a:ext cx="489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OSGi</a:t>
              </a:r>
            </a:p>
          </p:txBody>
        </p:sp>
        <p:sp>
          <p:nvSpPr>
            <p:cNvPr id="85" name="TextBox 136"/>
            <p:cNvSpPr txBox="1"/>
            <p:nvPr/>
          </p:nvSpPr>
          <p:spPr>
            <a:xfrm>
              <a:off x="1693802" y="1304764"/>
              <a:ext cx="11262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NetServ</a:t>
              </a:r>
            </a:p>
            <a:p>
              <a:pPr algn="ctr"/>
              <a:r>
                <a:rPr lang="en-US" dirty="0" smtClean="0"/>
                <a:t>Controller</a:t>
              </a:r>
              <a:endParaRPr lang="en-US" dirty="0"/>
            </a:p>
          </p:txBody>
        </p:sp>
        <p:sp>
          <p:nvSpPr>
            <p:cNvPr id="86" name="TextBox 134"/>
            <p:cNvSpPr txBox="1"/>
            <p:nvPr/>
          </p:nvSpPr>
          <p:spPr>
            <a:xfrm>
              <a:off x="2277935" y="512676"/>
              <a:ext cx="14936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NetServ Node</a:t>
              </a:r>
            </a:p>
          </p:txBody>
        </p:sp>
        <p:sp>
          <p:nvSpPr>
            <p:cNvPr id="87" name="Round Same Side Corner Rectangle 156"/>
            <p:cNvSpPr/>
            <p:nvPr/>
          </p:nvSpPr>
          <p:spPr>
            <a:xfrm rot="10800000" flipV="1">
              <a:off x="1484809" y="4015915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88" name="Round Same Side Corner Rectangle 156"/>
            <p:cNvSpPr/>
            <p:nvPr/>
          </p:nvSpPr>
          <p:spPr>
            <a:xfrm rot="10800000" flipV="1">
              <a:off x="1968648" y="4015915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89" name="Round Same Side Corner Rectangle 156"/>
            <p:cNvSpPr/>
            <p:nvPr/>
          </p:nvSpPr>
          <p:spPr>
            <a:xfrm rot="10800000" flipV="1">
              <a:off x="2472704" y="4015915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0" name="Round Same Side Corner Rectangle 156"/>
            <p:cNvSpPr/>
            <p:nvPr/>
          </p:nvSpPr>
          <p:spPr>
            <a:xfrm rot="16200000" flipV="1">
              <a:off x="1235248" y="3570549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1" name="Round Same Side Corner Rectangle 156"/>
            <p:cNvSpPr/>
            <p:nvPr/>
          </p:nvSpPr>
          <p:spPr>
            <a:xfrm rot="10800000" flipV="1">
              <a:off x="3480816" y="4015915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2" name="Round Same Side Corner Rectangle 156"/>
            <p:cNvSpPr/>
            <p:nvPr/>
          </p:nvSpPr>
          <p:spPr>
            <a:xfrm rot="10800000" flipV="1">
              <a:off x="4005089" y="4015915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3" name="Round Same Side Corner Rectangle 156"/>
            <p:cNvSpPr/>
            <p:nvPr/>
          </p:nvSpPr>
          <p:spPr>
            <a:xfrm rot="10800000" flipV="1">
              <a:off x="2976760" y="4015915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4" name="Round Same Side Corner Rectangle 156"/>
            <p:cNvSpPr/>
            <p:nvPr/>
          </p:nvSpPr>
          <p:spPr>
            <a:xfrm rot="5400000" flipV="1">
              <a:off x="4378448" y="3550332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5" name="Round Same Side Corner Rectangle 156"/>
            <p:cNvSpPr/>
            <p:nvPr/>
          </p:nvSpPr>
          <p:spPr>
            <a:xfrm flipV="1">
              <a:off x="2832744" y="3032956"/>
              <a:ext cx="380256" cy="169168"/>
            </a:xfrm>
            <a:prstGeom prst="round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96" name="Rectangle 6"/>
            <p:cNvSpPr/>
            <p:nvPr/>
          </p:nvSpPr>
          <p:spPr>
            <a:xfrm>
              <a:off x="637188" y="4833156"/>
              <a:ext cx="2088232" cy="151216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97" name="Rectangle 6"/>
            <p:cNvSpPr/>
            <p:nvPr/>
          </p:nvSpPr>
          <p:spPr>
            <a:xfrm>
              <a:off x="807126" y="5265204"/>
              <a:ext cx="838174" cy="936104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98" name="TextBox 136"/>
            <p:cNvSpPr txBox="1"/>
            <p:nvPr/>
          </p:nvSpPr>
          <p:spPr>
            <a:xfrm>
              <a:off x="767391" y="5470302"/>
              <a:ext cx="9190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NetServ</a:t>
              </a:r>
            </a:p>
            <a:p>
              <a:pPr algn="ctr"/>
              <a:r>
                <a:rPr lang="en-US" sz="1400" dirty="0" smtClean="0"/>
                <a:t>Controller</a:t>
              </a:r>
              <a:endParaRPr lang="en-US" sz="1400" dirty="0"/>
            </a:p>
          </p:txBody>
        </p:sp>
        <p:sp>
          <p:nvSpPr>
            <p:cNvPr id="99" name="Rectangle 10"/>
            <p:cNvSpPr/>
            <p:nvPr/>
          </p:nvSpPr>
          <p:spPr>
            <a:xfrm>
              <a:off x="1797565" y="5726596"/>
              <a:ext cx="762000" cy="457200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angle 17"/>
            <p:cNvSpPr/>
            <p:nvPr/>
          </p:nvSpPr>
          <p:spPr>
            <a:xfrm>
              <a:off x="1797565" y="5497996"/>
              <a:ext cx="762000" cy="228600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1" name="Oval 25"/>
            <p:cNvSpPr/>
            <p:nvPr/>
          </p:nvSpPr>
          <p:spPr>
            <a:xfrm>
              <a:off x="2026165" y="5193196"/>
              <a:ext cx="304800" cy="304800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2" name="TextBox 140"/>
            <p:cNvSpPr txBox="1"/>
            <p:nvPr/>
          </p:nvSpPr>
          <p:spPr>
            <a:xfrm>
              <a:off x="1781185" y="5722131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Service</a:t>
              </a:r>
            </a:p>
            <a:p>
              <a:pPr algn="ctr"/>
              <a:r>
                <a:rPr lang="en-US" sz="1200" dirty="0" smtClean="0"/>
                <a:t>Container</a:t>
              </a:r>
              <a:endParaRPr lang="en-US" sz="1200" dirty="0"/>
            </a:p>
          </p:txBody>
        </p:sp>
        <p:sp>
          <p:nvSpPr>
            <p:cNvPr id="103" name="TextBox 144"/>
            <p:cNvSpPr txBox="1"/>
            <p:nvPr/>
          </p:nvSpPr>
          <p:spPr>
            <a:xfrm>
              <a:off x="1932917" y="5466136"/>
              <a:ext cx="489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OSGi</a:t>
              </a:r>
            </a:p>
          </p:txBody>
        </p:sp>
        <p:sp>
          <p:nvSpPr>
            <p:cNvPr id="104" name="Ovale 103"/>
            <p:cNvSpPr/>
            <p:nvPr/>
          </p:nvSpPr>
          <p:spPr>
            <a:xfrm>
              <a:off x="2924968" y="5553236"/>
              <a:ext cx="72008" cy="72008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5" name="Ovale 104"/>
            <p:cNvSpPr/>
            <p:nvPr/>
          </p:nvSpPr>
          <p:spPr>
            <a:xfrm>
              <a:off x="3140992" y="5553236"/>
              <a:ext cx="72008" cy="72008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6" name="Ovale 105"/>
            <p:cNvSpPr/>
            <p:nvPr/>
          </p:nvSpPr>
          <p:spPr>
            <a:xfrm>
              <a:off x="3357016" y="5553236"/>
              <a:ext cx="72008" cy="72008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/>
            </a:p>
          </p:txBody>
        </p:sp>
        <p:sp>
          <p:nvSpPr>
            <p:cNvPr id="107" name="Rectangle 6"/>
            <p:cNvSpPr/>
            <p:nvPr/>
          </p:nvSpPr>
          <p:spPr>
            <a:xfrm>
              <a:off x="3628572" y="4833156"/>
              <a:ext cx="2088232" cy="151216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108" name="Rectangle 6"/>
            <p:cNvSpPr/>
            <p:nvPr/>
          </p:nvSpPr>
          <p:spPr>
            <a:xfrm>
              <a:off x="3798510" y="5265204"/>
              <a:ext cx="838174" cy="936104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109" name="TextBox 136"/>
            <p:cNvSpPr txBox="1"/>
            <p:nvPr/>
          </p:nvSpPr>
          <p:spPr>
            <a:xfrm>
              <a:off x="3758775" y="5470302"/>
              <a:ext cx="9190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NetServ</a:t>
              </a:r>
            </a:p>
            <a:p>
              <a:pPr algn="ctr"/>
              <a:r>
                <a:rPr lang="en-US" sz="1400" dirty="0" smtClean="0"/>
                <a:t>Controller</a:t>
              </a:r>
              <a:endParaRPr lang="en-US" sz="1400" dirty="0"/>
            </a:p>
          </p:txBody>
        </p:sp>
        <p:sp>
          <p:nvSpPr>
            <p:cNvPr id="110" name="TextBox 134"/>
            <p:cNvSpPr txBox="1"/>
            <p:nvPr/>
          </p:nvSpPr>
          <p:spPr>
            <a:xfrm>
              <a:off x="3691120" y="4833156"/>
              <a:ext cx="1953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PU (NetServ Node)</a:t>
              </a:r>
            </a:p>
          </p:txBody>
        </p:sp>
        <p:sp>
          <p:nvSpPr>
            <p:cNvPr id="111" name="Rectangle 10"/>
            <p:cNvSpPr/>
            <p:nvPr/>
          </p:nvSpPr>
          <p:spPr>
            <a:xfrm>
              <a:off x="4788949" y="5726596"/>
              <a:ext cx="762000" cy="457200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7"/>
            <p:cNvSpPr/>
            <p:nvPr/>
          </p:nvSpPr>
          <p:spPr>
            <a:xfrm>
              <a:off x="4788949" y="5497996"/>
              <a:ext cx="762000" cy="228600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3" name="Oval 25"/>
            <p:cNvSpPr/>
            <p:nvPr/>
          </p:nvSpPr>
          <p:spPr>
            <a:xfrm>
              <a:off x="5017549" y="5193196"/>
              <a:ext cx="304800" cy="304800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14" name="TextBox 140"/>
            <p:cNvSpPr txBox="1"/>
            <p:nvPr/>
          </p:nvSpPr>
          <p:spPr>
            <a:xfrm>
              <a:off x="4772569" y="5722131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Service</a:t>
              </a:r>
            </a:p>
            <a:p>
              <a:pPr algn="ctr"/>
              <a:r>
                <a:rPr lang="en-US" sz="1200" dirty="0" smtClean="0"/>
                <a:t>Container</a:t>
              </a:r>
              <a:endParaRPr lang="en-US" sz="1200" dirty="0"/>
            </a:p>
          </p:txBody>
        </p:sp>
        <p:sp>
          <p:nvSpPr>
            <p:cNvPr id="115" name="TextBox 144"/>
            <p:cNvSpPr txBox="1"/>
            <p:nvPr/>
          </p:nvSpPr>
          <p:spPr>
            <a:xfrm>
              <a:off x="4924301" y="5466136"/>
              <a:ext cx="489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OSGi</a:t>
              </a:r>
            </a:p>
          </p:txBody>
        </p:sp>
        <p:sp>
          <p:nvSpPr>
            <p:cNvPr id="116" name="Rectangle 6"/>
            <p:cNvSpPr/>
            <p:nvPr/>
          </p:nvSpPr>
          <p:spPr>
            <a:xfrm>
              <a:off x="5949304" y="4833156"/>
              <a:ext cx="2088232" cy="151216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117" name="Rectangle 6"/>
            <p:cNvSpPr/>
            <p:nvPr/>
          </p:nvSpPr>
          <p:spPr>
            <a:xfrm>
              <a:off x="6119242" y="5265204"/>
              <a:ext cx="838174" cy="936104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/>
            </a:p>
          </p:txBody>
        </p:sp>
        <p:sp>
          <p:nvSpPr>
            <p:cNvPr id="118" name="TextBox 136"/>
            <p:cNvSpPr txBox="1"/>
            <p:nvPr/>
          </p:nvSpPr>
          <p:spPr>
            <a:xfrm>
              <a:off x="6079507" y="5470302"/>
              <a:ext cx="9190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NetServ</a:t>
              </a:r>
            </a:p>
            <a:p>
              <a:pPr algn="ctr"/>
              <a:r>
                <a:rPr lang="en-US" sz="1400" dirty="0" smtClean="0"/>
                <a:t>Controller</a:t>
              </a:r>
              <a:endParaRPr lang="en-US" sz="1400" dirty="0"/>
            </a:p>
          </p:txBody>
        </p:sp>
        <p:sp>
          <p:nvSpPr>
            <p:cNvPr id="119" name="TextBox 134"/>
            <p:cNvSpPr txBox="1"/>
            <p:nvPr/>
          </p:nvSpPr>
          <p:spPr>
            <a:xfrm>
              <a:off x="6011852" y="4833156"/>
              <a:ext cx="1953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PU (NetServ Node)</a:t>
              </a:r>
            </a:p>
          </p:txBody>
        </p:sp>
        <p:sp>
          <p:nvSpPr>
            <p:cNvPr id="120" name="Rectangle 10"/>
            <p:cNvSpPr/>
            <p:nvPr/>
          </p:nvSpPr>
          <p:spPr>
            <a:xfrm>
              <a:off x="7109681" y="5726596"/>
              <a:ext cx="762000" cy="457200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7"/>
            <p:cNvSpPr/>
            <p:nvPr/>
          </p:nvSpPr>
          <p:spPr>
            <a:xfrm>
              <a:off x="7109681" y="5497996"/>
              <a:ext cx="762000" cy="228600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22" name="Oval 25"/>
            <p:cNvSpPr/>
            <p:nvPr/>
          </p:nvSpPr>
          <p:spPr>
            <a:xfrm>
              <a:off x="7338281" y="5193196"/>
              <a:ext cx="304800" cy="304800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23" name="TextBox 140"/>
            <p:cNvSpPr txBox="1"/>
            <p:nvPr/>
          </p:nvSpPr>
          <p:spPr>
            <a:xfrm>
              <a:off x="7093301" y="5722131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Service</a:t>
              </a:r>
            </a:p>
            <a:p>
              <a:pPr algn="ctr"/>
              <a:r>
                <a:rPr lang="en-US" sz="1200" dirty="0" smtClean="0"/>
                <a:t>Container</a:t>
              </a:r>
              <a:endParaRPr lang="en-US" sz="1200" dirty="0"/>
            </a:p>
          </p:txBody>
        </p:sp>
        <p:sp>
          <p:nvSpPr>
            <p:cNvPr id="124" name="TextBox 144"/>
            <p:cNvSpPr txBox="1"/>
            <p:nvPr/>
          </p:nvSpPr>
          <p:spPr>
            <a:xfrm>
              <a:off x="7245033" y="5466136"/>
              <a:ext cx="4896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dirty="0" smtClean="0"/>
                <a:t>OSGi</a:t>
              </a:r>
            </a:p>
          </p:txBody>
        </p:sp>
        <p:cxnSp>
          <p:nvCxnSpPr>
            <p:cNvPr id="125" name="Connettore 4 124"/>
            <p:cNvCxnSpPr>
              <a:stCxn id="116" idx="0"/>
              <a:endCxn id="92" idx="1"/>
            </p:cNvCxnSpPr>
            <p:nvPr/>
          </p:nvCxnSpPr>
          <p:spPr>
            <a:xfrm rot="16200000" flipV="1">
              <a:off x="5270283" y="3110018"/>
              <a:ext cx="648073" cy="2798203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6" name="Connettore 4 125"/>
            <p:cNvCxnSpPr>
              <a:stCxn id="147" idx="0"/>
              <a:endCxn id="87" idx="1"/>
            </p:cNvCxnSpPr>
            <p:nvPr/>
          </p:nvCxnSpPr>
          <p:spPr>
            <a:xfrm rot="16200000" flipV="1">
              <a:off x="1351720" y="4508301"/>
              <a:ext cx="648073" cy="1637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7" name="Connettore 4 126"/>
            <p:cNvCxnSpPr>
              <a:stCxn id="91" idx="1"/>
              <a:endCxn id="110" idx="0"/>
            </p:cNvCxnSpPr>
            <p:nvPr/>
          </p:nvCxnSpPr>
          <p:spPr>
            <a:xfrm rot="16200000" flipH="1">
              <a:off x="3845415" y="4010612"/>
              <a:ext cx="648073" cy="997014"/>
            </a:xfrm>
            <a:prstGeom prst="bentConnector3">
              <a:avLst>
                <a:gd name="adj1" fmla="val 72880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8" name="Connettore 2 127"/>
            <p:cNvCxnSpPr/>
            <p:nvPr/>
          </p:nvCxnSpPr>
          <p:spPr>
            <a:xfrm>
              <a:off x="2420912" y="3176972"/>
              <a:ext cx="43924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4 128"/>
            <p:cNvCxnSpPr>
              <a:stCxn id="95" idx="1"/>
              <a:endCxn id="78" idx="2"/>
            </p:cNvCxnSpPr>
            <p:nvPr/>
          </p:nvCxnSpPr>
          <p:spPr>
            <a:xfrm rot="5400000" flipH="1" flipV="1">
              <a:off x="2771779" y="2779993"/>
              <a:ext cx="504056" cy="1870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0" name="Connettore 1 129"/>
            <p:cNvCxnSpPr/>
            <p:nvPr/>
          </p:nvCxnSpPr>
          <p:spPr>
            <a:xfrm rot="5400000" flipH="1" flipV="1">
              <a:off x="1880852" y="2636912"/>
              <a:ext cx="108012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1 130"/>
            <p:cNvCxnSpPr/>
            <p:nvPr/>
          </p:nvCxnSpPr>
          <p:spPr>
            <a:xfrm rot="10800000">
              <a:off x="2060872" y="2096852"/>
              <a:ext cx="36004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ttore 1 131"/>
            <p:cNvCxnSpPr/>
            <p:nvPr/>
          </p:nvCxnSpPr>
          <p:spPr>
            <a:xfrm rot="5400000">
              <a:off x="1520812" y="2636912"/>
              <a:ext cx="108012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ttore 1 132"/>
            <p:cNvCxnSpPr/>
            <p:nvPr/>
          </p:nvCxnSpPr>
          <p:spPr>
            <a:xfrm rot="10800000">
              <a:off x="620712" y="3176972"/>
              <a:ext cx="144016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51"/>
            <p:cNvSpPr txBox="1"/>
            <p:nvPr/>
          </p:nvSpPr>
          <p:spPr>
            <a:xfrm>
              <a:off x="6823681" y="3013211"/>
              <a:ext cx="14298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Signaling packets</a:t>
              </a:r>
              <a:endParaRPr lang="en-US" sz="1400" dirty="0"/>
            </a:p>
          </p:txBody>
        </p:sp>
        <p:cxnSp>
          <p:nvCxnSpPr>
            <p:cNvPr id="135" name="Connettore 1 134"/>
            <p:cNvCxnSpPr/>
            <p:nvPr/>
          </p:nvCxnSpPr>
          <p:spPr>
            <a:xfrm>
              <a:off x="620712" y="3465004"/>
              <a:ext cx="1944216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Connettore 1 135"/>
            <p:cNvCxnSpPr>
              <a:endCxn id="83" idx="2"/>
            </p:cNvCxnSpPr>
            <p:nvPr/>
          </p:nvCxnSpPr>
          <p:spPr>
            <a:xfrm rot="5400000" flipH="1" flipV="1">
              <a:off x="2399833" y="2147549"/>
              <a:ext cx="1482551" cy="115236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Connettore 1 136"/>
            <p:cNvCxnSpPr>
              <a:stCxn id="83" idx="2"/>
            </p:cNvCxnSpPr>
            <p:nvPr/>
          </p:nvCxnSpPr>
          <p:spPr>
            <a:xfrm rot="5400000">
              <a:off x="1283710" y="2903632"/>
              <a:ext cx="3354759" cy="151240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8" name="Connettore 1 137"/>
            <p:cNvCxnSpPr/>
            <p:nvPr/>
          </p:nvCxnSpPr>
          <p:spPr>
            <a:xfrm rot="5400000" flipH="1" flipV="1">
              <a:off x="2096876" y="3573016"/>
              <a:ext cx="1872208" cy="165618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Connettore 2 138"/>
            <p:cNvCxnSpPr/>
            <p:nvPr/>
          </p:nvCxnSpPr>
          <p:spPr>
            <a:xfrm>
              <a:off x="3861072" y="3465004"/>
              <a:ext cx="29523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0" name="TextBox 134"/>
            <p:cNvSpPr txBox="1"/>
            <p:nvPr/>
          </p:nvSpPr>
          <p:spPr>
            <a:xfrm>
              <a:off x="2060872" y="3392996"/>
              <a:ext cx="1809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OpenFlow Switch</a:t>
              </a:r>
            </a:p>
          </p:txBody>
        </p:sp>
        <p:sp>
          <p:nvSpPr>
            <p:cNvPr id="141" name="TextBox 151"/>
            <p:cNvSpPr txBox="1"/>
            <p:nvPr/>
          </p:nvSpPr>
          <p:spPr>
            <a:xfrm>
              <a:off x="6813400" y="3301243"/>
              <a:ext cx="16934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First packet of a flow</a:t>
              </a:r>
              <a:endParaRPr lang="en-US" sz="1400" dirty="0"/>
            </a:p>
          </p:txBody>
        </p:sp>
        <p:cxnSp>
          <p:nvCxnSpPr>
            <p:cNvPr id="142" name="Connettore 1 141"/>
            <p:cNvCxnSpPr/>
            <p:nvPr/>
          </p:nvCxnSpPr>
          <p:spPr>
            <a:xfrm>
              <a:off x="620712" y="3825044"/>
              <a:ext cx="1224136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3" name="Connettore 1 142"/>
            <p:cNvCxnSpPr/>
            <p:nvPr/>
          </p:nvCxnSpPr>
          <p:spPr>
            <a:xfrm rot="16200000" flipH="1">
              <a:off x="1268784" y="4401108"/>
              <a:ext cx="1512168" cy="36004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4" name="Connettore 1 143"/>
            <p:cNvCxnSpPr/>
            <p:nvPr/>
          </p:nvCxnSpPr>
          <p:spPr>
            <a:xfrm flipV="1">
              <a:off x="2204888" y="3825044"/>
              <a:ext cx="1656184" cy="1512168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5" name="Connettore 2 144"/>
            <p:cNvCxnSpPr/>
            <p:nvPr/>
          </p:nvCxnSpPr>
          <p:spPr>
            <a:xfrm>
              <a:off x="3861072" y="3825044"/>
              <a:ext cx="29523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46" name="TextBox 151"/>
            <p:cNvSpPr txBox="1"/>
            <p:nvPr/>
          </p:nvSpPr>
          <p:spPr>
            <a:xfrm>
              <a:off x="6839849" y="3661283"/>
              <a:ext cx="16405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 smtClean="0"/>
                <a:t>Subsequent packets</a:t>
              </a:r>
              <a:endParaRPr lang="en-US" sz="1400" dirty="0"/>
            </a:p>
          </p:txBody>
        </p:sp>
        <p:sp>
          <p:nvSpPr>
            <p:cNvPr id="147" name="TextBox 134"/>
            <p:cNvSpPr txBox="1"/>
            <p:nvPr/>
          </p:nvSpPr>
          <p:spPr>
            <a:xfrm>
              <a:off x="699736" y="4833156"/>
              <a:ext cx="1953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PU (NetServ Node)</a:t>
              </a:r>
            </a:p>
          </p:txBody>
        </p:sp>
      </p:grpSp>
      <p:sp>
        <p:nvSpPr>
          <p:cNvPr id="222" name="Segnaposto numero diapositiva 2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Signaling flow inside a NetServ/OpenFlow node</a:t>
            </a:r>
            <a:endParaRPr lang="en-US" sz="3600" dirty="0"/>
          </a:p>
        </p:txBody>
      </p:sp>
      <p:grpSp>
        <p:nvGrpSpPr>
          <p:cNvPr id="158" name="Gruppo 157"/>
          <p:cNvGrpSpPr/>
          <p:nvPr/>
        </p:nvGrpSpPr>
        <p:grpSpPr>
          <a:xfrm>
            <a:off x="6553200" y="1828800"/>
            <a:ext cx="1584176" cy="792089"/>
            <a:chOff x="611250" y="3610079"/>
            <a:chExt cx="1584176" cy="792089"/>
          </a:xfrm>
        </p:grpSpPr>
        <p:grpSp>
          <p:nvGrpSpPr>
            <p:cNvPr id="199" name="Group 200"/>
            <p:cNvGrpSpPr>
              <a:grpSpLocks/>
            </p:cNvGrpSpPr>
            <p:nvPr/>
          </p:nvGrpSpPr>
          <p:grpSpPr bwMode="auto">
            <a:xfrm>
              <a:off x="611250" y="3610079"/>
              <a:ext cx="1584176" cy="792089"/>
              <a:chOff x="1115102" y="4437111"/>
              <a:chExt cx="1584027" cy="570973"/>
            </a:xfrm>
          </p:grpSpPr>
          <p:sp>
            <p:nvSpPr>
              <p:cNvPr id="201" name="Flowchart: Process 198"/>
              <p:cNvSpPr/>
              <p:nvPr/>
            </p:nvSpPr>
            <p:spPr>
              <a:xfrm>
                <a:off x="1115102" y="4437111"/>
                <a:ext cx="1584027" cy="570973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it-IT"/>
              </a:p>
            </p:txBody>
          </p:sp>
          <p:grpSp>
            <p:nvGrpSpPr>
              <p:cNvPr id="202" name="Group 199"/>
              <p:cNvGrpSpPr>
                <a:grpSpLocks/>
              </p:cNvGrpSpPr>
              <p:nvPr/>
            </p:nvGrpSpPr>
            <p:grpSpPr bwMode="auto">
              <a:xfrm>
                <a:off x="1259414" y="4495232"/>
                <a:ext cx="1439715" cy="465904"/>
                <a:chOff x="1259414" y="4495232"/>
                <a:chExt cx="1439715" cy="465904"/>
              </a:xfrm>
            </p:grpSpPr>
            <p:sp>
              <p:nvSpPr>
                <p:cNvPr id="203" name="TextBox 192"/>
                <p:cNvSpPr txBox="1">
                  <a:spLocks noChangeArrowheads="1"/>
                </p:cNvSpPr>
                <p:nvPr/>
              </p:nvSpPr>
              <p:spPr bwMode="auto">
                <a:xfrm>
                  <a:off x="1763113" y="4495232"/>
                  <a:ext cx="936016" cy="4659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>
                  <a:defPPr>
                    <a:defRPr lang="it-IT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it-IT" sz="1200" dirty="0" smtClean="0"/>
                    <a:t>Data </a:t>
                  </a:r>
                  <a:endParaRPr lang="it-IT" sz="1200" dirty="0"/>
                </a:p>
                <a:p>
                  <a:r>
                    <a:rPr lang="it-IT" sz="1200" dirty="0" smtClean="0"/>
                    <a:t>OF </a:t>
                  </a:r>
                  <a:r>
                    <a:rPr lang="it-IT" sz="1200" dirty="0" err="1" smtClean="0"/>
                    <a:t>Protocol</a:t>
                  </a:r>
                  <a:endParaRPr lang="it-IT" sz="1200" dirty="0" smtClean="0"/>
                </a:p>
                <a:p>
                  <a:r>
                    <a:rPr lang="it-IT" sz="1200" dirty="0" smtClean="0"/>
                    <a:t>JSON-RPC</a:t>
                  </a:r>
                  <a:endParaRPr lang="it-IT" sz="1200" dirty="0"/>
                </a:p>
              </p:txBody>
            </p:sp>
            <p:cxnSp>
              <p:nvCxnSpPr>
                <p:cNvPr id="204" name="Straight Arrow Connector 193"/>
                <p:cNvCxnSpPr/>
                <p:nvPr/>
              </p:nvCxnSpPr>
              <p:spPr>
                <a:xfrm>
                  <a:off x="1259414" y="4594747"/>
                  <a:ext cx="504778" cy="1588"/>
                </a:xfrm>
                <a:prstGeom prst="straightConnector1">
                  <a:avLst/>
                </a:prstGeom>
                <a:ln w="444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Arrow Connector 196"/>
                <p:cNvCxnSpPr/>
                <p:nvPr/>
              </p:nvCxnSpPr>
              <p:spPr>
                <a:xfrm rot="10800000">
                  <a:off x="1259414" y="4722412"/>
                  <a:ext cx="504778" cy="1588"/>
                </a:xfrm>
                <a:prstGeom prst="straightConnector1">
                  <a:avLst/>
                </a:prstGeom>
                <a:ln>
                  <a:headEnd type="arrow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00" name="Straight Arrow Connector 67"/>
            <p:cNvCxnSpPr/>
            <p:nvPr/>
          </p:nvCxnSpPr>
          <p:spPr>
            <a:xfrm rot="10800000">
              <a:off x="755576" y="4196622"/>
              <a:ext cx="504056" cy="1588"/>
            </a:xfrm>
            <a:prstGeom prst="straightConnector1">
              <a:avLst/>
            </a:prstGeom>
            <a:ln w="28575"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40"/>
          <p:cNvSpPr txBox="1">
            <a:spLocks noChangeArrowheads="1"/>
          </p:cNvSpPr>
          <p:nvPr/>
        </p:nvSpPr>
        <p:spPr bwMode="auto">
          <a:xfrm>
            <a:off x="5278052" y="1752600"/>
            <a:ext cx="3930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 smtClean="0"/>
              <a:t>PU</a:t>
            </a:r>
            <a:endParaRPr lang="it-IT" sz="1400" dirty="0"/>
          </a:p>
        </p:txBody>
      </p:sp>
      <p:sp>
        <p:nvSpPr>
          <p:cNvPr id="76" name="TextBox 41"/>
          <p:cNvSpPr txBox="1">
            <a:spLocks noChangeArrowheads="1"/>
          </p:cNvSpPr>
          <p:nvPr/>
        </p:nvSpPr>
        <p:spPr bwMode="auto">
          <a:xfrm>
            <a:off x="1833089" y="1752600"/>
            <a:ext cx="9039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 smtClean="0"/>
              <a:t>OF </a:t>
            </a:r>
            <a:r>
              <a:rPr lang="it-IT" sz="1400" dirty="0" err="1" smtClean="0"/>
              <a:t>Switch</a:t>
            </a:r>
            <a:endParaRPr lang="it-IT" sz="1400" dirty="0"/>
          </a:p>
        </p:txBody>
      </p:sp>
      <p:sp>
        <p:nvSpPr>
          <p:cNvPr id="148" name="TextBox 42"/>
          <p:cNvSpPr txBox="1">
            <a:spLocks noChangeArrowheads="1"/>
          </p:cNvSpPr>
          <p:nvPr/>
        </p:nvSpPr>
        <p:spPr bwMode="auto">
          <a:xfrm>
            <a:off x="403920" y="1752600"/>
            <a:ext cx="13297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 err="1" smtClean="0"/>
              <a:t>Other</a:t>
            </a:r>
            <a:r>
              <a:rPr lang="it-IT" sz="1400" dirty="0" smtClean="0"/>
              <a:t> </a:t>
            </a:r>
            <a:r>
              <a:rPr lang="it-IT" sz="1400" dirty="0" err="1" smtClean="0"/>
              <a:t>networks</a:t>
            </a:r>
            <a:endParaRPr lang="it-IT" sz="1400" dirty="0"/>
          </a:p>
        </p:txBody>
      </p:sp>
      <p:cxnSp>
        <p:nvCxnSpPr>
          <p:cNvPr id="149" name="Straight Arrow Connector 47"/>
          <p:cNvCxnSpPr/>
          <p:nvPr/>
        </p:nvCxnSpPr>
        <p:spPr>
          <a:xfrm rot="5400000">
            <a:off x="-927694" y="4602360"/>
            <a:ext cx="3960092" cy="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48"/>
          <p:cNvCxnSpPr/>
          <p:nvPr/>
        </p:nvCxnSpPr>
        <p:spPr>
          <a:xfrm rot="5400000">
            <a:off x="296355" y="4602447"/>
            <a:ext cx="3960092" cy="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49"/>
          <p:cNvCxnSpPr/>
          <p:nvPr/>
        </p:nvCxnSpPr>
        <p:spPr>
          <a:xfrm rot="5400000">
            <a:off x="1538090" y="4619004"/>
            <a:ext cx="39259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50"/>
          <p:cNvCxnSpPr/>
          <p:nvPr/>
        </p:nvCxnSpPr>
        <p:spPr>
          <a:xfrm rot="5400000">
            <a:off x="3532701" y="4618207"/>
            <a:ext cx="3925935" cy="3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10"/>
          <p:cNvSpPr txBox="1">
            <a:spLocks noChangeArrowheads="1"/>
          </p:cNvSpPr>
          <p:nvPr/>
        </p:nvSpPr>
        <p:spPr bwMode="auto">
          <a:xfrm>
            <a:off x="5494076" y="2735057"/>
            <a:ext cx="144016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smtClean="0"/>
              <a:t>NetServ </a:t>
            </a:r>
            <a:r>
              <a:rPr lang="it-IT" sz="1200" dirty="0" err="1" smtClean="0"/>
              <a:t>starts</a:t>
            </a:r>
            <a:endParaRPr lang="it-IT" sz="1200" dirty="0"/>
          </a:p>
        </p:txBody>
      </p:sp>
      <p:pic>
        <p:nvPicPr>
          <p:cNvPr id="154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2080766"/>
            <a:ext cx="491877" cy="491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5519" y="2089392"/>
            <a:ext cx="89877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0104" y="2046262"/>
            <a:ext cx="43402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" name="Rettangolo arrotondato 156"/>
          <p:cNvSpPr/>
          <p:nvPr/>
        </p:nvSpPr>
        <p:spPr>
          <a:xfrm>
            <a:off x="2993067" y="1981200"/>
            <a:ext cx="969333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 smtClean="0"/>
              <a:t>OF Controller</a:t>
            </a:r>
            <a:endParaRPr lang="it-IT" sz="1400" dirty="0"/>
          </a:p>
        </p:txBody>
      </p:sp>
      <p:cxnSp>
        <p:nvCxnSpPr>
          <p:cNvPr id="159" name="Straight Arrow Connector 67"/>
          <p:cNvCxnSpPr/>
          <p:nvPr/>
        </p:nvCxnSpPr>
        <p:spPr>
          <a:xfrm rot="10800000" flipV="1">
            <a:off x="3500264" y="2819399"/>
            <a:ext cx="1986136" cy="4917"/>
          </a:xfrm>
          <a:prstGeom prst="straightConnector1">
            <a:avLst/>
          </a:prstGeom>
          <a:ln w="28575"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67"/>
          <p:cNvCxnSpPr/>
          <p:nvPr/>
        </p:nvCxnSpPr>
        <p:spPr>
          <a:xfrm rot="10800000">
            <a:off x="3500264" y="2968334"/>
            <a:ext cx="1986136" cy="3467"/>
          </a:xfrm>
          <a:prstGeom prst="straightConnector1">
            <a:avLst/>
          </a:prstGeom>
          <a:ln w="28575"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93"/>
          <p:cNvCxnSpPr/>
          <p:nvPr/>
        </p:nvCxnSpPr>
        <p:spPr bwMode="auto">
          <a:xfrm>
            <a:off x="1051992" y="3214223"/>
            <a:ext cx="1224906" cy="2203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10"/>
          <p:cNvSpPr txBox="1">
            <a:spLocks noChangeArrowheads="1"/>
          </p:cNvSpPr>
          <p:nvPr/>
        </p:nvSpPr>
        <p:spPr bwMode="auto">
          <a:xfrm>
            <a:off x="-28128" y="3027077"/>
            <a:ext cx="1152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smtClean="0"/>
              <a:t> NetServ SETUP </a:t>
            </a:r>
            <a:r>
              <a:rPr lang="it-IT" sz="1200" dirty="0" err="1" smtClean="0"/>
              <a:t>packet</a:t>
            </a:r>
            <a:r>
              <a:rPr lang="it-IT" sz="1200" dirty="0" smtClean="0"/>
              <a:t> </a:t>
            </a:r>
            <a:r>
              <a:rPr lang="it-IT" sz="1200" dirty="0" err="1" smtClean="0"/>
              <a:t>arrives</a:t>
            </a:r>
            <a:endParaRPr lang="it-IT" sz="1200" dirty="0"/>
          </a:p>
        </p:txBody>
      </p:sp>
      <p:cxnSp>
        <p:nvCxnSpPr>
          <p:cNvPr id="164" name="Straight Arrow Connector 193"/>
          <p:cNvCxnSpPr/>
          <p:nvPr/>
        </p:nvCxnSpPr>
        <p:spPr bwMode="auto">
          <a:xfrm flipV="1">
            <a:off x="2276128" y="3276600"/>
            <a:ext cx="2372072" cy="9631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10"/>
          <p:cNvSpPr txBox="1">
            <a:spLocks noChangeArrowheads="1"/>
          </p:cNvSpPr>
          <p:nvPr/>
        </p:nvSpPr>
        <p:spPr bwMode="auto">
          <a:xfrm>
            <a:off x="5494076" y="3286231"/>
            <a:ext cx="14401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smtClean="0"/>
              <a:t>Processing </a:t>
            </a:r>
            <a:r>
              <a:rPr lang="it-IT" sz="1200" dirty="0" err="1" smtClean="0"/>
              <a:t>module</a:t>
            </a:r>
            <a:r>
              <a:rPr lang="it-IT" sz="1200" dirty="0" smtClean="0"/>
              <a:t> </a:t>
            </a:r>
            <a:r>
              <a:rPr lang="it-IT" sz="1200" dirty="0" err="1" smtClean="0"/>
              <a:t>installed</a:t>
            </a:r>
            <a:endParaRPr lang="it-IT" sz="1200" dirty="0"/>
          </a:p>
        </p:txBody>
      </p:sp>
      <p:cxnSp>
        <p:nvCxnSpPr>
          <p:cNvPr id="166" name="Straight Arrow Connector 67"/>
          <p:cNvCxnSpPr/>
          <p:nvPr/>
        </p:nvCxnSpPr>
        <p:spPr>
          <a:xfrm rot="10800000">
            <a:off x="3500264" y="3574264"/>
            <a:ext cx="1147936" cy="7137"/>
          </a:xfrm>
          <a:prstGeom prst="straightConnector1">
            <a:avLst/>
          </a:prstGeom>
          <a:ln w="28575"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67"/>
          <p:cNvCxnSpPr/>
          <p:nvPr/>
        </p:nvCxnSpPr>
        <p:spPr>
          <a:xfrm rot="10800000">
            <a:off x="3500264" y="3718282"/>
            <a:ext cx="1155556" cy="279"/>
          </a:xfrm>
          <a:prstGeom prst="straightConnector1">
            <a:avLst/>
          </a:prstGeom>
          <a:ln w="28575"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10"/>
          <p:cNvSpPr txBox="1">
            <a:spLocks noChangeArrowheads="1"/>
          </p:cNvSpPr>
          <p:nvPr/>
        </p:nvSpPr>
        <p:spPr bwMode="auto">
          <a:xfrm>
            <a:off x="3707662" y="3323142"/>
            <a:ext cx="8640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err="1" smtClean="0"/>
              <a:t>Add_filter</a:t>
            </a:r>
            <a:endParaRPr lang="it-IT" sz="1200" dirty="0"/>
          </a:p>
        </p:txBody>
      </p:sp>
      <p:sp>
        <p:nvSpPr>
          <p:cNvPr id="169" name="TextBox 110"/>
          <p:cNvSpPr txBox="1">
            <a:spLocks noChangeArrowheads="1"/>
          </p:cNvSpPr>
          <p:nvPr/>
        </p:nvSpPr>
        <p:spPr bwMode="auto">
          <a:xfrm>
            <a:off x="3716288" y="2584822"/>
            <a:ext cx="8640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dirty="0" err="1" smtClean="0"/>
              <a:t>Hello</a:t>
            </a:r>
            <a:endParaRPr lang="it-IT" sz="1200" dirty="0"/>
          </a:p>
        </p:txBody>
      </p:sp>
      <p:cxnSp>
        <p:nvCxnSpPr>
          <p:cNvPr id="170" name="Straight Arrow Connector 193"/>
          <p:cNvCxnSpPr/>
          <p:nvPr/>
        </p:nvCxnSpPr>
        <p:spPr bwMode="auto">
          <a:xfrm>
            <a:off x="1051992" y="3819904"/>
            <a:ext cx="1224906" cy="2203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10"/>
          <p:cNvSpPr txBox="1">
            <a:spLocks noChangeArrowheads="1"/>
          </p:cNvSpPr>
          <p:nvPr/>
        </p:nvSpPr>
        <p:spPr bwMode="auto">
          <a:xfrm>
            <a:off x="259904" y="3646271"/>
            <a:ext cx="864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smtClean="0"/>
              <a:t>1° </a:t>
            </a:r>
            <a:r>
              <a:rPr lang="it-IT" sz="1200" dirty="0" err="1" smtClean="0"/>
              <a:t>Packet</a:t>
            </a:r>
            <a:r>
              <a:rPr lang="it-IT" sz="1200" dirty="0" smtClean="0"/>
              <a:t> </a:t>
            </a:r>
            <a:r>
              <a:rPr lang="it-IT" sz="1200" dirty="0" err="1" smtClean="0"/>
              <a:t>arrives</a:t>
            </a:r>
            <a:endParaRPr lang="it-IT" sz="1200" dirty="0"/>
          </a:p>
        </p:txBody>
      </p:sp>
      <p:grpSp>
        <p:nvGrpSpPr>
          <p:cNvPr id="172" name="Gruppo 171"/>
          <p:cNvGrpSpPr/>
          <p:nvPr/>
        </p:nvGrpSpPr>
        <p:grpSpPr>
          <a:xfrm>
            <a:off x="2276128" y="3675888"/>
            <a:ext cx="1224906" cy="276999"/>
            <a:chOff x="2699792" y="1608548"/>
            <a:chExt cx="1224906" cy="276999"/>
          </a:xfrm>
        </p:grpSpPr>
        <p:cxnSp>
          <p:nvCxnSpPr>
            <p:cNvPr id="195" name="Straight Arrow Connector 196"/>
            <p:cNvCxnSpPr/>
            <p:nvPr/>
          </p:nvCxnSpPr>
          <p:spPr bwMode="auto">
            <a:xfrm rot="10800000">
              <a:off x="2699792" y="1844825"/>
              <a:ext cx="1224906" cy="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TextBox 110"/>
            <p:cNvSpPr txBox="1">
              <a:spLocks noChangeArrowheads="1"/>
            </p:cNvSpPr>
            <p:nvPr/>
          </p:nvSpPr>
          <p:spPr bwMode="auto">
            <a:xfrm>
              <a:off x="2881312" y="1608548"/>
              <a:ext cx="86409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dirty="0" err="1" smtClean="0"/>
                <a:t>Packet_IN</a:t>
              </a:r>
              <a:endParaRPr lang="it-IT" sz="1200" dirty="0"/>
            </a:p>
          </p:txBody>
        </p:sp>
      </p:grpSp>
      <p:grpSp>
        <p:nvGrpSpPr>
          <p:cNvPr id="173" name="Gruppo 172"/>
          <p:cNvGrpSpPr/>
          <p:nvPr/>
        </p:nvGrpSpPr>
        <p:grpSpPr>
          <a:xfrm>
            <a:off x="2276128" y="3888912"/>
            <a:ext cx="1224906" cy="276999"/>
            <a:chOff x="2699792" y="1608548"/>
            <a:chExt cx="1224906" cy="276999"/>
          </a:xfrm>
        </p:grpSpPr>
        <p:cxnSp>
          <p:nvCxnSpPr>
            <p:cNvPr id="193" name="Straight Arrow Connector 196"/>
            <p:cNvCxnSpPr/>
            <p:nvPr/>
          </p:nvCxnSpPr>
          <p:spPr bwMode="auto">
            <a:xfrm rot="10800000">
              <a:off x="2699792" y="1844825"/>
              <a:ext cx="1224906" cy="3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10"/>
            <p:cNvSpPr txBox="1">
              <a:spLocks noChangeArrowheads="1"/>
            </p:cNvSpPr>
            <p:nvPr/>
          </p:nvSpPr>
          <p:spPr bwMode="auto">
            <a:xfrm>
              <a:off x="2915816" y="1608548"/>
              <a:ext cx="86409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dirty="0" smtClean="0"/>
                <a:t>Flow </a:t>
              </a:r>
              <a:r>
                <a:rPr lang="it-IT" sz="1200" dirty="0" err="1" smtClean="0"/>
                <a:t>Mod</a:t>
              </a:r>
              <a:endParaRPr lang="it-IT" sz="1200" dirty="0"/>
            </a:p>
          </p:txBody>
        </p:sp>
      </p:grpSp>
      <p:cxnSp>
        <p:nvCxnSpPr>
          <p:cNvPr id="174" name="Straight Arrow Connector 193"/>
          <p:cNvCxnSpPr>
            <a:endCxn id="179" idx="0"/>
          </p:cNvCxnSpPr>
          <p:nvPr/>
        </p:nvCxnSpPr>
        <p:spPr bwMode="auto">
          <a:xfrm>
            <a:off x="2276128" y="4251952"/>
            <a:ext cx="3254461" cy="12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93"/>
          <p:cNvCxnSpPr>
            <a:endCxn id="179" idx="2"/>
          </p:cNvCxnSpPr>
          <p:nvPr/>
        </p:nvCxnSpPr>
        <p:spPr bwMode="auto">
          <a:xfrm>
            <a:off x="2276128" y="4467976"/>
            <a:ext cx="3254461" cy="1588"/>
          </a:xfrm>
          <a:prstGeom prst="straightConnector1">
            <a:avLst/>
          </a:prstGeom>
          <a:ln w="444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uppo 175"/>
          <p:cNvGrpSpPr/>
          <p:nvPr/>
        </p:nvGrpSpPr>
        <p:grpSpPr>
          <a:xfrm>
            <a:off x="2276128" y="4482009"/>
            <a:ext cx="1224906" cy="276999"/>
            <a:chOff x="2699792" y="1608548"/>
            <a:chExt cx="1224906" cy="276999"/>
          </a:xfrm>
        </p:grpSpPr>
        <p:cxnSp>
          <p:nvCxnSpPr>
            <p:cNvPr id="191" name="Straight Arrow Connector 196"/>
            <p:cNvCxnSpPr/>
            <p:nvPr/>
          </p:nvCxnSpPr>
          <p:spPr bwMode="auto">
            <a:xfrm rot="10800000">
              <a:off x="2699792" y="1844825"/>
              <a:ext cx="1224906" cy="3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10"/>
            <p:cNvSpPr txBox="1">
              <a:spLocks noChangeArrowheads="1"/>
            </p:cNvSpPr>
            <p:nvPr/>
          </p:nvSpPr>
          <p:spPr bwMode="auto">
            <a:xfrm>
              <a:off x="2881312" y="1608548"/>
              <a:ext cx="86409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dirty="0" err="1" smtClean="0"/>
                <a:t>Packet_IN</a:t>
              </a:r>
              <a:endParaRPr lang="it-IT" sz="1200" dirty="0"/>
            </a:p>
          </p:txBody>
        </p:sp>
      </p:grpSp>
      <p:grpSp>
        <p:nvGrpSpPr>
          <p:cNvPr id="177" name="Gruppo 176"/>
          <p:cNvGrpSpPr/>
          <p:nvPr/>
        </p:nvGrpSpPr>
        <p:grpSpPr>
          <a:xfrm>
            <a:off x="2276128" y="4695033"/>
            <a:ext cx="1224906" cy="276999"/>
            <a:chOff x="2699792" y="1608548"/>
            <a:chExt cx="1224906" cy="276999"/>
          </a:xfrm>
        </p:grpSpPr>
        <p:cxnSp>
          <p:nvCxnSpPr>
            <p:cNvPr id="189" name="Straight Arrow Connector 196"/>
            <p:cNvCxnSpPr/>
            <p:nvPr/>
          </p:nvCxnSpPr>
          <p:spPr bwMode="auto">
            <a:xfrm rot="10800000">
              <a:off x="2699792" y="1844825"/>
              <a:ext cx="1224906" cy="3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TextBox 110"/>
            <p:cNvSpPr txBox="1">
              <a:spLocks noChangeArrowheads="1"/>
            </p:cNvSpPr>
            <p:nvPr/>
          </p:nvSpPr>
          <p:spPr bwMode="auto">
            <a:xfrm>
              <a:off x="2915816" y="1608548"/>
              <a:ext cx="86409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200" dirty="0" smtClean="0"/>
                <a:t>Flow </a:t>
              </a:r>
              <a:r>
                <a:rPr lang="it-IT" sz="1200" dirty="0" err="1" smtClean="0"/>
                <a:t>Mod</a:t>
              </a:r>
              <a:endParaRPr lang="it-IT" sz="1200" dirty="0"/>
            </a:p>
          </p:txBody>
        </p:sp>
      </p:grpSp>
      <p:cxnSp>
        <p:nvCxnSpPr>
          <p:cNvPr id="178" name="Straight Arrow Connector 193"/>
          <p:cNvCxnSpPr/>
          <p:nvPr/>
        </p:nvCxnSpPr>
        <p:spPr bwMode="auto">
          <a:xfrm>
            <a:off x="1051992" y="5041837"/>
            <a:ext cx="1224906" cy="2203"/>
          </a:xfrm>
          <a:prstGeom prst="straightConnector1">
            <a:avLst/>
          </a:prstGeom>
          <a:ln w="444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Flowchart: Process 115"/>
          <p:cNvSpPr/>
          <p:nvPr/>
        </p:nvSpPr>
        <p:spPr>
          <a:xfrm>
            <a:off x="5494076" y="4252076"/>
            <a:ext cx="73025" cy="215900"/>
          </a:xfrm>
          <a:prstGeom prst="flowChartProcess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sp>
        <p:nvSpPr>
          <p:cNvPr id="180" name="TextBox 110"/>
          <p:cNvSpPr txBox="1">
            <a:spLocks noChangeArrowheads="1"/>
          </p:cNvSpPr>
          <p:nvPr/>
        </p:nvSpPr>
        <p:spPr bwMode="auto">
          <a:xfrm>
            <a:off x="5566084" y="4186535"/>
            <a:ext cx="14401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err="1" smtClean="0"/>
              <a:t>Packet</a:t>
            </a:r>
            <a:r>
              <a:rPr lang="it-IT" sz="1200" dirty="0" smtClean="0"/>
              <a:t> </a:t>
            </a:r>
            <a:endParaRPr lang="it-IT" sz="1200" dirty="0" smtClean="0"/>
          </a:p>
          <a:p>
            <a:r>
              <a:rPr lang="it-IT" sz="1200" dirty="0" smtClean="0"/>
              <a:t>p</a:t>
            </a:r>
            <a:r>
              <a:rPr lang="it-IT" sz="1200" dirty="0" smtClean="0"/>
              <a:t>rocessing </a:t>
            </a:r>
            <a:r>
              <a:rPr lang="it-IT" sz="1200" dirty="0" err="1" smtClean="0"/>
              <a:t>time</a:t>
            </a:r>
            <a:endParaRPr lang="it-IT" sz="1200" dirty="0"/>
          </a:p>
        </p:txBody>
      </p:sp>
      <p:sp>
        <p:nvSpPr>
          <p:cNvPr id="181" name="TextBox 110"/>
          <p:cNvSpPr txBox="1">
            <a:spLocks noChangeArrowheads="1"/>
          </p:cNvSpPr>
          <p:nvPr/>
        </p:nvSpPr>
        <p:spPr bwMode="auto">
          <a:xfrm>
            <a:off x="115888" y="4592114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smtClean="0"/>
              <a:t>1° </a:t>
            </a:r>
            <a:r>
              <a:rPr lang="it-IT" sz="1200" dirty="0" err="1" smtClean="0"/>
              <a:t>Packet</a:t>
            </a:r>
            <a:r>
              <a:rPr lang="it-IT" sz="1200" dirty="0" smtClean="0"/>
              <a:t> </a:t>
            </a:r>
            <a:r>
              <a:rPr lang="it-IT" sz="1200" dirty="0" err="1" smtClean="0"/>
              <a:t>gets</a:t>
            </a:r>
            <a:r>
              <a:rPr lang="it-IT" sz="1200" dirty="0" smtClean="0"/>
              <a:t> </a:t>
            </a:r>
            <a:r>
              <a:rPr lang="it-IT" sz="1200" dirty="0" err="1" smtClean="0"/>
              <a:t>routed</a:t>
            </a:r>
            <a:endParaRPr lang="it-IT" sz="1200" dirty="0"/>
          </a:p>
        </p:txBody>
      </p:sp>
      <p:cxnSp>
        <p:nvCxnSpPr>
          <p:cNvPr id="182" name="Straight Arrow Connector 193"/>
          <p:cNvCxnSpPr/>
          <p:nvPr/>
        </p:nvCxnSpPr>
        <p:spPr bwMode="auto">
          <a:xfrm>
            <a:off x="1051992" y="5643717"/>
            <a:ext cx="1224906" cy="2203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93"/>
          <p:cNvCxnSpPr>
            <a:endCxn id="185" idx="0"/>
          </p:cNvCxnSpPr>
          <p:nvPr/>
        </p:nvCxnSpPr>
        <p:spPr bwMode="auto">
          <a:xfrm flipV="1">
            <a:off x="2276128" y="5706740"/>
            <a:ext cx="3254461" cy="8985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10"/>
          <p:cNvSpPr txBox="1">
            <a:spLocks noChangeArrowheads="1"/>
          </p:cNvSpPr>
          <p:nvPr/>
        </p:nvSpPr>
        <p:spPr bwMode="auto">
          <a:xfrm>
            <a:off x="98636" y="5562600"/>
            <a:ext cx="1080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err="1" smtClean="0"/>
              <a:t>Following</a:t>
            </a:r>
            <a:r>
              <a:rPr lang="it-IT" sz="1200" dirty="0" smtClean="0"/>
              <a:t> </a:t>
            </a:r>
            <a:r>
              <a:rPr lang="it-IT" sz="1200" dirty="0" err="1" smtClean="0"/>
              <a:t>Packets</a:t>
            </a:r>
            <a:r>
              <a:rPr lang="it-IT" sz="1200" dirty="0" smtClean="0"/>
              <a:t> </a:t>
            </a:r>
            <a:r>
              <a:rPr lang="it-IT" sz="1200" dirty="0" err="1" smtClean="0"/>
              <a:t>path</a:t>
            </a:r>
            <a:endParaRPr lang="it-IT" sz="1200" dirty="0"/>
          </a:p>
        </p:txBody>
      </p:sp>
      <p:sp>
        <p:nvSpPr>
          <p:cNvPr id="185" name="Flowchart: Process 115"/>
          <p:cNvSpPr/>
          <p:nvPr/>
        </p:nvSpPr>
        <p:spPr>
          <a:xfrm>
            <a:off x="5494076" y="5706740"/>
            <a:ext cx="73025" cy="215900"/>
          </a:xfrm>
          <a:prstGeom prst="flowChartProcess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sp>
        <p:nvSpPr>
          <p:cNvPr id="186" name="TextBox 110"/>
          <p:cNvSpPr txBox="1">
            <a:spLocks noChangeArrowheads="1"/>
          </p:cNvSpPr>
          <p:nvPr/>
        </p:nvSpPr>
        <p:spPr bwMode="auto">
          <a:xfrm>
            <a:off x="5566084" y="5562600"/>
            <a:ext cx="14401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200" dirty="0" err="1" smtClean="0"/>
              <a:t>Packet</a:t>
            </a:r>
            <a:r>
              <a:rPr lang="it-IT" sz="1200" dirty="0" smtClean="0"/>
              <a:t> processing</a:t>
            </a:r>
          </a:p>
          <a:p>
            <a:r>
              <a:rPr lang="it-IT" sz="1200" dirty="0" err="1" smtClean="0"/>
              <a:t>time</a:t>
            </a:r>
            <a:endParaRPr lang="it-IT" sz="1200" dirty="0"/>
          </a:p>
        </p:txBody>
      </p:sp>
      <p:cxnSp>
        <p:nvCxnSpPr>
          <p:cNvPr id="187" name="Straight Arrow Connector 193"/>
          <p:cNvCxnSpPr/>
          <p:nvPr/>
        </p:nvCxnSpPr>
        <p:spPr bwMode="auto">
          <a:xfrm flipV="1">
            <a:off x="2276128" y="5875020"/>
            <a:ext cx="3210272" cy="3642"/>
          </a:xfrm>
          <a:prstGeom prst="straightConnector1">
            <a:avLst/>
          </a:prstGeom>
          <a:ln w="444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93"/>
          <p:cNvCxnSpPr/>
          <p:nvPr/>
        </p:nvCxnSpPr>
        <p:spPr bwMode="auto">
          <a:xfrm>
            <a:off x="1051992" y="5950054"/>
            <a:ext cx="1224906" cy="2203"/>
          </a:xfrm>
          <a:prstGeom prst="straightConnector1">
            <a:avLst/>
          </a:prstGeom>
          <a:ln w="444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7 208"/>
          <p:cNvCxnSpPr/>
          <p:nvPr/>
        </p:nvCxnSpPr>
        <p:spPr>
          <a:xfrm>
            <a:off x="3505200" y="4038600"/>
            <a:ext cx="3200400" cy="304800"/>
          </a:xfrm>
          <a:prstGeom prst="curvedConnector3">
            <a:avLst>
              <a:gd name="adj1" fmla="val 9200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8" name="CasellaDiTesto 217"/>
          <p:cNvSpPr txBox="1"/>
          <p:nvPr/>
        </p:nvSpPr>
        <p:spPr>
          <a:xfrm>
            <a:off x="6781800" y="4154269"/>
            <a:ext cx="23437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err="1" smtClean="0"/>
              <a:t>FlowMod</a:t>
            </a:r>
            <a:r>
              <a:rPr lang="it-IT" u="sng" dirty="0" smtClean="0"/>
              <a:t> </a:t>
            </a:r>
            <a:r>
              <a:rPr lang="it-IT" u="sng" dirty="0" err="1" smtClean="0"/>
              <a:t>Actions</a:t>
            </a:r>
            <a:endParaRPr lang="it-IT" u="sng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/>
              <a:t> MAC </a:t>
            </a:r>
            <a:r>
              <a:rPr lang="it-IT" dirty="0" err="1" smtClean="0"/>
              <a:t>address</a:t>
            </a:r>
            <a:r>
              <a:rPr lang="it-IT" dirty="0" smtClean="0"/>
              <a:t> </a:t>
            </a:r>
            <a:r>
              <a:rPr lang="it-IT" dirty="0" err="1" smtClean="0"/>
              <a:t>rewrite</a:t>
            </a:r>
            <a:r>
              <a:rPr lang="it-IT" dirty="0" smtClean="0"/>
              <a:t>:</a:t>
            </a:r>
          </a:p>
          <a:p>
            <a:r>
              <a:rPr lang="it-IT" dirty="0" smtClean="0"/>
              <a:t>   PU NIC MAC </a:t>
            </a:r>
            <a:r>
              <a:rPr lang="it-IT" dirty="0" err="1" smtClean="0"/>
              <a:t>address</a:t>
            </a:r>
            <a:endParaRPr lang="it-IT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/>
              <a:t>Output </a:t>
            </a:r>
            <a:r>
              <a:rPr lang="it-IT" dirty="0" err="1" smtClean="0"/>
              <a:t>packet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port</a:t>
            </a:r>
            <a:endParaRPr lang="it-IT" dirty="0" smtClean="0"/>
          </a:p>
          <a:p>
            <a:r>
              <a:rPr lang="it-IT" dirty="0" smtClean="0"/>
              <a:t>   </a:t>
            </a:r>
            <a:r>
              <a:rPr lang="it-IT" dirty="0" err="1" smtClean="0"/>
              <a:t>connected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PU</a:t>
            </a:r>
            <a:endParaRPr lang="it-IT" dirty="0"/>
          </a:p>
        </p:txBody>
      </p:sp>
      <p:sp>
        <p:nvSpPr>
          <p:cNvPr id="219" name="Segnaposto numero diapositiva 2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4" name="Rettangolo arrotondato 63"/>
          <p:cNvSpPr/>
          <p:nvPr/>
        </p:nvSpPr>
        <p:spPr>
          <a:xfrm>
            <a:off x="4114800" y="1981200"/>
            <a:ext cx="9906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 smtClean="0"/>
              <a:t>NetServ</a:t>
            </a:r>
          </a:p>
          <a:p>
            <a:pPr algn="ctr"/>
            <a:r>
              <a:rPr lang="it-IT" sz="1400" dirty="0" smtClean="0"/>
              <a:t>Controller</a:t>
            </a:r>
            <a:endParaRPr lang="it-IT" sz="1400" dirty="0"/>
          </a:p>
        </p:txBody>
      </p:sp>
      <p:cxnSp>
        <p:nvCxnSpPr>
          <p:cNvPr id="65" name="Straight Arrow Connector 49"/>
          <p:cNvCxnSpPr/>
          <p:nvPr/>
        </p:nvCxnSpPr>
        <p:spPr>
          <a:xfrm rot="5400000">
            <a:off x="2686026" y="4629174"/>
            <a:ext cx="39259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193"/>
          <p:cNvCxnSpPr/>
          <p:nvPr/>
        </p:nvCxnSpPr>
        <p:spPr bwMode="auto">
          <a:xfrm>
            <a:off x="4648200" y="3352800"/>
            <a:ext cx="838200" cy="1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OF Controller for the NetServ/OpenFlow</a:t>
            </a:r>
            <a:r>
              <a:rPr lang="en-US" sz="4000" dirty="0" smtClean="0"/>
              <a:t> Node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Handle multiple switch</a:t>
            </a:r>
          </a:p>
          <a:p>
            <a:pPr lvl="1"/>
            <a:r>
              <a:rPr lang="en-US" dirty="0" smtClean="0"/>
              <a:t>Controlled by the same OF controller (OFC)</a:t>
            </a:r>
          </a:p>
          <a:p>
            <a:pPr lvl="1"/>
            <a:r>
              <a:rPr lang="en-US" dirty="0" smtClean="0"/>
              <a:t>Separate configuration parameters</a:t>
            </a:r>
          </a:p>
          <a:p>
            <a:r>
              <a:rPr lang="en-US" dirty="0" smtClean="0"/>
              <a:t>Routing module</a:t>
            </a:r>
          </a:p>
          <a:p>
            <a:pPr lvl="1"/>
            <a:r>
              <a:rPr lang="en-US" dirty="0" smtClean="0"/>
              <a:t>OF switch acts as a router</a:t>
            </a:r>
          </a:p>
          <a:p>
            <a:pPr lvl="2"/>
            <a:r>
              <a:rPr lang="en-US" dirty="0" smtClean="0"/>
              <a:t>Forwarding to different subnet</a:t>
            </a:r>
          </a:p>
          <a:p>
            <a:pPr lvl="2"/>
            <a:r>
              <a:rPr lang="en-US" dirty="0" smtClean="0"/>
              <a:t>ARP table</a:t>
            </a:r>
          </a:p>
          <a:p>
            <a:pPr lvl="2"/>
            <a:r>
              <a:rPr lang="en-US" dirty="0" smtClean="0"/>
              <a:t>ARP request and replies</a:t>
            </a:r>
          </a:p>
          <a:p>
            <a:pPr lvl="2"/>
            <a:r>
              <a:rPr lang="en-US" dirty="0" smtClean="0"/>
              <a:t>Routing table</a:t>
            </a:r>
          </a:p>
          <a:p>
            <a:pPr lvl="2"/>
            <a:r>
              <a:rPr lang="en-US" dirty="0" smtClean="0"/>
              <a:t>Assign IPs to the OF switch port</a:t>
            </a:r>
          </a:p>
          <a:p>
            <a:pPr lvl="1"/>
            <a:endParaRPr lang="en-US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4651" y="2209800"/>
            <a:ext cx="2136949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1985" y="4348163"/>
            <a:ext cx="2598615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OF Controller for the NetServ/OpenFlow</a:t>
            </a:r>
            <a:r>
              <a:rPr lang="en-US" sz="4000" dirty="0" smtClean="0"/>
              <a:t> Node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0772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Handle multiple Processing Units (WIP)</a:t>
            </a:r>
          </a:p>
          <a:p>
            <a:pPr lvl="1"/>
            <a:r>
              <a:rPr lang="en-US" dirty="0" smtClean="0"/>
              <a:t>Control NetServ nodes attached to an OF switch as PUs (no OFC runs inside of it)</a:t>
            </a:r>
          </a:p>
          <a:p>
            <a:pPr lvl="1"/>
            <a:r>
              <a:rPr lang="en-US" dirty="0" smtClean="0"/>
              <a:t>Parallel packet processing</a:t>
            </a:r>
          </a:p>
          <a:p>
            <a:pPr lvl="1"/>
            <a:r>
              <a:rPr lang="en-US" dirty="0" smtClean="0"/>
              <a:t>Splitting packet flow through several PUs</a:t>
            </a:r>
          </a:p>
          <a:p>
            <a:pPr lvl="1"/>
            <a:endParaRPr lang="en-US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39" name="Gruppo 38"/>
          <p:cNvGrpSpPr/>
          <p:nvPr/>
        </p:nvGrpSpPr>
        <p:grpSpPr>
          <a:xfrm>
            <a:off x="152400" y="3962400"/>
            <a:ext cx="5626932" cy="2770482"/>
            <a:chOff x="1547664" y="2345428"/>
            <a:chExt cx="5626932" cy="2770482"/>
          </a:xfrm>
        </p:grpSpPr>
        <p:cxnSp>
          <p:nvCxnSpPr>
            <p:cNvPr id="7" name="Connettore 1 6"/>
            <p:cNvCxnSpPr>
              <a:stCxn id="20" idx="1"/>
            </p:cNvCxnSpPr>
            <p:nvPr/>
          </p:nvCxnSpPr>
          <p:spPr>
            <a:xfrm rot="10800000" flipV="1">
              <a:off x="2771800" y="2830976"/>
              <a:ext cx="899592" cy="2196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" name="Connettore 1 7"/>
            <p:cNvCxnSpPr/>
            <p:nvPr/>
          </p:nvCxnSpPr>
          <p:spPr>
            <a:xfrm flipV="1">
              <a:off x="4141014" y="2780434"/>
              <a:ext cx="2159178" cy="50542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9" name="CasellaDiTesto 8"/>
            <p:cNvSpPr txBox="1"/>
            <p:nvPr/>
          </p:nvSpPr>
          <p:spPr>
            <a:xfrm>
              <a:off x="5004048" y="4510281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OpenFlow-enabled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NerServ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Nodes</a:t>
              </a:r>
              <a:r>
                <a:rPr lang="it-IT" sz="1100" dirty="0" smtClean="0"/>
                <a:t> (</a:t>
              </a:r>
              <a:r>
                <a:rPr lang="it-IT" sz="1100" dirty="0" err="1" smtClean="0"/>
                <a:t>PUs</a:t>
              </a:r>
              <a:r>
                <a:rPr lang="it-IT" sz="1100" dirty="0" smtClean="0"/>
                <a:t>)</a:t>
              </a:r>
              <a:endParaRPr lang="it-IT" sz="1100" dirty="0"/>
            </a:p>
          </p:txBody>
        </p:sp>
        <p:cxnSp>
          <p:nvCxnSpPr>
            <p:cNvPr id="10" name="Connettore 1 9"/>
            <p:cNvCxnSpPr/>
            <p:nvPr/>
          </p:nvCxnSpPr>
          <p:spPr>
            <a:xfrm flipV="1">
              <a:off x="2555776" y="2852934"/>
              <a:ext cx="1296144" cy="11521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>
              <a:off x="2699792" y="3933056"/>
              <a:ext cx="6480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NetServ</a:t>
              </a:r>
              <a:endParaRPr lang="it-IT" sz="1100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1619672" y="4273351"/>
              <a:ext cx="1800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OpenFlow Controller</a:t>
              </a:r>
              <a:endParaRPr lang="it-IT" sz="1400" dirty="0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4644008" y="3356992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PU1</a:t>
              </a:r>
              <a:endParaRPr lang="it-IT" sz="11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4644008" y="3933056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PU2</a:t>
              </a:r>
              <a:endParaRPr lang="it-IT" sz="11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4644008" y="450912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PU3</a:t>
              </a:r>
              <a:endParaRPr lang="it-IT" sz="1100" dirty="0"/>
            </a:p>
          </p:txBody>
        </p:sp>
        <p:cxnSp>
          <p:nvCxnSpPr>
            <p:cNvPr id="16" name="Connettore 4 15"/>
            <p:cNvCxnSpPr/>
            <p:nvPr/>
          </p:nvCxnSpPr>
          <p:spPr>
            <a:xfrm rot="16200000" flipH="1">
              <a:off x="3815917" y="3104966"/>
              <a:ext cx="648073" cy="432046"/>
            </a:xfrm>
            <a:prstGeom prst="bentConnector3">
              <a:avLst>
                <a:gd name="adj1" fmla="val 10071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Forma 92"/>
            <p:cNvCxnSpPr/>
            <p:nvPr/>
          </p:nvCxnSpPr>
          <p:spPr>
            <a:xfrm rot="16200000" flipH="1">
              <a:off x="3491880" y="3356991"/>
              <a:ext cx="1224137" cy="504056"/>
            </a:xfrm>
            <a:prstGeom prst="bentConnector3">
              <a:avLst>
                <a:gd name="adj1" fmla="val 99569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Forma 96"/>
            <p:cNvCxnSpPr/>
            <p:nvPr/>
          </p:nvCxnSpPr>
          <p:spPr>
            <a:xfrm rot="16200000" flipV="1">
              <a:off x="3131842" y="3573018"/>
              <a:ext cx="1872206" cy="576062"/>
            </a:xfrm>
            <a:prstGeom prst="bentConnector3">
              <a:avLst>
                <a:gd name="adj1" fmla="val 34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9" name="Gruppo 12"/>
            <p:cNvGrpSpPr/>
            <p:nvPr/>
          </p:nvGrpSpPr>
          <p:grpSpPr>
            <a:xfrm>
              <a:off x="3671392" y="2394341"/>
              <a:ext cx="1102778" cy="748293"/>
              <a:chOff x="5148064" y="3232015"/>
              <a:chExt cx="1102778" cy="748293"/>
            </a:xfrm>
          </p:grpSpPr>
          <p:pic>
            <p:nvPicPr>
              <p:cNvPr id="20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148064" y="3356992"/>
                <a:ext cx="469622" cy="623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CasellaDiTesto 20"/>
              <p:cNvSpPr txBox="1"/>
              <p:nvPr/>
            </p:nvSpPr>
            <p:spPr>
              <a:xfrm>
                <a:off x="5458754" y="3232015"/>
                <a:ext cx="7920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err="1" smtClean="0"/>
                  <a:t>OpenFlow</a:t>
                </a:r>
                <a:r>
                  <a:rPr lang="it-IT" sz="1100" dirty="0" smtClean="0"/>
                  <a:t> </a:t>
                </a:r>
                <a:r>
                  <a:rPr lang="it-IT" sz="1100" dirty="0" err="1" smtClean="0"/>
                  <a:t>Switch</a:t>
                </a:r>
                <a:endParaRPr lang="it-IT" sz="1100" dirty="0"/>
              </a:p>
            </p:txBody>
          </p:sp>
        </p:grpSp>
        <p:cxnSp>
          <p:nvCxnSpPr>
            <p:cNvPr id="22" name="Connettore 1 21"/>
            <p:cNvCxnSpPr/>
            <p:nvPr/>
          </p:nvCxnSpPr>
          <p:spPr>
            <a:xfrm rot="16200000" flipV="1">
              <a:off x="5842448" y="3609019"/>
              <a:ext cx="1080122" cy="3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Connettore 4 22"/>
            <p:cNvCxnSpPr/>
            <p:nvPr/>
          </p:nvCxnSpPr>
          <p:spPr>
            <a:xfrm>
              <a:off x="4499992" y="3645025"/>
              <a:ext cx="1872208" cy="504055"/>
            </a:xfrm>
            <a:prstGeom prst="bentConnector3">
              <a:avLst>
                <a:gd name="adj1" fmla="val 36680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ttore 4 23"/>
            <p:cNvCxnSpPr/>
            <p:nvPr/>
          </p:nvCxnSpPr>
          <p:spPr>
            <a:xfrm>
              <a:off x="4499992" y="4221088"/>
              <a:ext cx="1944216" cy="1588"/>
            </a:xfrm>
            <a:prstGeom prst="bentConnector3">
              <a:avLst>
                <a:gd name="adj1" fmla="val 50000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ttore 4 24"/>
            <p:cNvCxnSpPr/>
            <p:nvPr/>
          </p:nvCxnSpPr>
          <p:spPr>
            <a:xfrm flipV="1">
              <a:off x="4499992" y="4293096"/>
              <a:ext cx="1944216" cy="504057"/>
            </a:xfrm>
            <a:prstGeom prst="bentConnector3">
              <a:avLst>
                <a:gd name="adj1" fmla="val 35083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6" name="Gruppo 12"/>
            <p:cNvGrpSpPr/>
            <p:nvPr/>
          </p:nvGrpSpPr>
          <p:grpSpPr>
            <a:xfrm>
              <a:off x="5590420" y="3573016"/>
              <a:ext cx="1045686" cy="984517"/>
              <a:chOff x="4572000" y="2995791"/>
              <a:chExt cx="1045686" cy="984517"/>
            </a:xfrm>
          </p:grpSpPr>
          <p:pic>
            <p:nvPicPr>
              <p:cNvPr id="27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148064" y="3356992"/>
                <a:ext cx="469622" cy="623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CasellaDiTesto 27"/>
              <p:cNvSpPr txBox="1"/>
              <p:nvPr/>
            </p:nvSpPr>
            <p:spPr>
              <a:xfrm>
                <a:off x="4572000" y="2995791"/>
                <a:ext cx="7920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err="1" smtClean="0"/>
                  <a:t>OpenFlow</a:t>
                </a:r>
                <a:r>
                  <a:rPr lang="it-IT" sz="1100" dirty="0" smtClean="0"/>
                  <a:t> </a:t>
                </a:r>
                <a:r>
                  <a:rPr lang="it-IT" sz="1100" dirty="0" err="1" smtClean="0"/>
                  <a:t>Switch</a:t>
                </a:r>
                <a:endParaRPr lang="it-IT" sz="1100" dirty="0"/>
              </a:p>
            </p:txBody>
          </p:sp>
        </p:grpSp>
        <p:grpSp>
          <p:nvGrpSpPr>
            <p:cNvPr id="29" name="Gruppo 28"/>
            <p:cNvGrpSpPr/>
            <p:nvPr/>
          </p:nvGrpSpPr>
          <p:grpSpPr>
            <a:xfrm>
              <a:off x="1547664" y="2345428"/>
              <a:ext cx="1594484" cy="939556"/>
              <a:chOff x="1331640" y="1484784"/>
              <a:chExt cx="1594484" cy="939556"/>
            </a:xfrm>
          </p:grpSpPr>
          <p:pic>
            <p:nvPicPr>
              <p:cNvPr id="30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331640" y="1484784"/>
                <a:ext cx="1594484" cy="939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" name="CasellaDiTesto 30"/>
              <p:cNvSpPr txBox="1"/>
              <p:nvPr/>
            </p:nvSpPr>
            <p:spPr>
              <a:xfrm>
                <a:off x="1575372" y="1681644"/>
                <a:ext cx="1080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 dirty="0" err="1" smtClean="0"/>
                  <a:t>Other</a:t>
                </a:r>
                <a:r>
                  <a:rPr lang="it-IT" sz="1400" dirty="0" smtClean="0"/>
                  <a:t> </a:t>
                </a:r>
                <a:r>
                  <a:rPr lang="it-IT" sz="1400" dirty="0" err="1" smtClean="0"/>
                  <a:t>networks</a:t>
                </a:r>
                <a:endParaRPr lang="it-IT" sz="1400" dirty="0"/>
              </a:p>
            </p:txBody>
          </p:sp>
        </p:grp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67744" y="3573016"/>
              <a:ext cx="504056" cy="750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11960" y="4365104"/>
              <a:ext cx="504056" cy="750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11960" y="3789040"/>
              <a:ext cx="504056" cy="750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11960" y="3212976"/>
              <a:ext cx="504056" cy="7508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6" name="Gruppo 35"/>
            <p:cNvGrpSpPr/>
            <p:nvPr/>
          </p:nvGrpSpPr>
          <p:grpSpPr>
            <a:xfrm>
              <a:off x="5580112" y="2348880"/>
              <a:ext cx="1594484" cy="939556"/>
              <a:chOff x="1331640" y="1484784"/>
              <a:chExt cx="1594484" cy="939556"/>
            </a:xfrm>
          </p:grpSpPr>
          <p:pic>
            <p:nvPicPr>
              <p:cNvPr id="37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331640" y="1484784"/>
                <a:ext cx="1594484" cy="939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8" name="CasellaDiTesto 37"/>
              <p:cNvSpPr txBox="1"/>
              <p:nvPr/>
            </p:nvSpPr>
            <p:spPr>
              <a:xfrm>
                <a:off x="1575372" y="1681644"/>
                <a:ext cx="10801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 dirty="0" err="1" smtClean="0"/>
                  <a:t>Other</a:t>
                </a:r>
                <a:r>
                  <a:rPr lang="it-IT" sz="1400" dirty="0" smtClean="0"/>
                  <a:t> </a:t>
                </a:r>
                <a:r>
                  <a:rPr lang="it-IT" sz="1400" dirty="0" err="1" smtClean="0"/>
                  <a:t>networks</a:t>
                </a:r>
                <a:endParaRPr lang="it-IT" sz="1400" dirty="0"/>
              </a:p>
            </p:txBody>
          </p:sp>
        </p:grpSp>
      </p:grpSp>
      <p:sp>
        <p:nvSpPr>
          <p:cNvPr id="40" name="CasellaDiTesto 39"/>
          <p:cNvSpPr txBox="1"/>
          <p:nvPr/>
        </p:nvSpPr>
        <p:spPr>
          <a:xfrm>
            <a:off x="5867400" y="3962400"/>
            <a:ext cx="3276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Flow </a:t>
            </a:r>
            <a:r>
              <a:rPr lang="it-IT" sz="2400" dirty="0" err="1" smtClean="0"/>
              <a:t>Split</a:t>
            </a:r>
            <a:r>
              <a:rPr lang="it-IT" sz="2400" dirty="0" smtClean="0"/>
              <a:t> </a:t>
            </a:r>
            <a:r>
              <a:rPr lang="it-IT" sz="2400" dirty="0" err="1" smtClean="0"/>
              <a:t>method</a:t>
            </a:r>
            <a:r>
              <a:rPr lang="it-IT" sz="2400" dirty="0" smtClean="0"/>
              <a:t>:</a:t>
            </a:r>
          </a:p>
          <a:p>
            <a:endParaRPr lang="it-IT" sz="800" dirty="0" smtClean="0"/>
          </a:p>
          <a:p>
            <a:pPr>
              <a:buFontTx/>
              <a:buChar char="-"/>
            </a:pP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the </a:t>
            </a:r>
            <a:r>
              <a:rPr lang="it-IT" dirty="0" err="1" smtClean="0"/>
              <a:t>current</a:t>
            </a:r>
            <a:r>
              <a:rPr lang="it-IT" dirty="0" smtClean="0"/>
              <a:t> OFPv1.1 (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v1.2)</a:t>
            </a:r>
          </a:p>
          <a:p>
            <a:pPr>
              <a:buFontTx/>
              <a:buChar char="-"/>
            </a:pPr>
            <a:endParaRPr lang="it-IT" sz="800" dirty="0" smtClean="0"/>
          </a:p>
          <a:p>
            <a:pPr>
              <a:buFontTx/>
              <a:buChar char="-"/>
            </a:pPr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implementation</a:t>
            </a:r>
            <a:r>
              <a:rPr lang="it-IT" dirty="0" smtClean="0"/>
              <a:t> replicate the flow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PUs</a:t>
            </a:r>
            <a:r>
              <a:rPr lang="it-IT" dirty="0" smtClean="0"/>
              <a:t>. </a:t>
            </a:r>
            <a:r>
              <a:rPr lang="it-IT" dirty="0" err="1" smtClean="0"/>
              <a:t>Every</a:t>
            </a:r>
            <a:r>
              <a:rPr lang="it-IT" dirty="0" smtClean="0"/>
              <a:t> PU </a:t>
            </a:r>
            <a:r>
              <a:rPr lang="it-IT" dirty="0" err="1" smtClean="0"/>
              <a:t>drops</a:t>
            </a:r>
            <a:r>
              <a:rPr lang="it-IT" dirty="0" smtClean="0"/>
              <a:t> </a:t>
            </a:r>
            <a:r>
              <a:rPr lang="it-IT" dirty="0" err="1" smtClean="0"/>
              <a:t>unwanted</a:t>
            </a:r>
            <a:r>
              <a:rPr lang="it-IT" dirty="0" smtClean="0"/>
              <a:t> </a:t>
            </a:r>
            <a:r>
              <a:rPr lang="it-IT" dirty="0" err="1" smtClean="0"/>
              <a:t>packets</a:t>
            </a:r>
            <a:r>
              <a:rPr lang="it-IT" dirty="0" smtClean="0"/>
              <a:t> (</a:t>
            </a:r>
            <a:r>
              <a:rPr lang="it-IT" dirty="0" err="1" smtClean="0"/>
              <a:t>using</a:t>
            </a:r>
            <a:r>
              <a:rPr lang="it-IT" dirty="0" smtClean="0"/>
              <a:t> netfilter u32 </a:t>
            </a:r>
            <a:r>
              <a:rPr lang="it-IT" dirty="0" err="1" smtClean="0"/>
              <a:t>matching</a:t>
            </a:r>
            <a:r>
              <a:rPr lang="it-IT" dirty="0" smtClean="0"/>
              <a:t> </a:t>
            </a:r>
            <a:r>
              <a:rPr lang="it-IT" dirty="0" err="1" smtClean="0"/>
              <a:t>module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OF Controller for the NetServ/OpenFlow</a:t>
            </a:r>
            <a:r>
              <a:rPr lang="en-US" sz="4000" dirty="0" smtClean="0"/>
              <a:t> Node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OF controller deployed as a NetServ service (WIP)</a:t>
            </a:r>
          </a:p>
          <a:p>
            <a:pPr lvl="1"/>
            <a:r>
              <a:rPr lang="en-US" dirty="0" smtClean="0"/>
              <a:t>Deployable not only inside a PU, but in every reachable NetServ node</a:t>
            </a:r>
          </a:p>
          <a:p>
            <a:pPr lvl="1"/>
            <a:r>
              <a:rPr lang="en-US" dirty="0" smtClean="0"/>
              <a:t>Can be dynamically installed/remove/moved through NetServ nodes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Current implementation:</a:t>
            </a:r>
          </a:p>
          <a:p>
            <a:pPr lvl="1"/>
            <a:r>
              <a:rPr lang="en-US" dirty="0" smtClean="0"/>
              <a:t>Beacon is statically deployed inside a NetServ node</a:t>
            </a:r>
          </a:p>
          <a:p>
            <a:pPr lvl="1"/>
            <a:r>
              <a:rPr lang="en-US" dirty="0" smtClean="0"/>
              <a:t>NetServ-related modules can be installed with NSIS</a:t>
            </a:r>
          </a:p>
          <a:p>
            <a:pPr lvl="1"/>
            <a:r>
              <a:rPr lang="en-US" dirty="0" smtClean="0"/>
              <a:t>Switch and PUs configuration specified inside the NSIS SETUP “properties” field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experiment on GENI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228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Autonomic network management</a:t>
            </a:r>
          </a:p>
          <a:p>
            <a:pPr lvl="1"/>
            <a:r>
              <a:rPr lang="en-US" dirty="0" smtClean="0"/>
              <a:t>Self protecting from a SIP </a:t>
            </a:r>
            <a:r>
              <a:rPr lang="en-US" dirty="0" err="1" smtClean="0"/>
              <a:t>DoS</a:t>
            </a:r>
            <a:r>
              <a:rPr lang="en-US" dirty="0" smtClean="0"/>
              <a:t> attack (similar to NetServ Overload demo)</a:t>
            </a:r>
          </a:p>
          <a:p>
            <a:pPr lvl="1"/>
            <a:r>
              <a:rPr lang="en-US" dirty="0" smtClean="0"/>
              <a:t>Use of IP flow-based IDS (</a:t>
            </a:r>
            <a:r>
              <a:rPr lang="en-US" dirty="0" err="1" smtClean="0"/>
              <a:t>netmonitor</a:t>
            </a:r>
            <a:r>
              <a:rPr lang="en-US" dirty="0" smtClean="0"/>
              <a:t> service)</a:t>
            </a:r>
          </a:p>
          <a:p>
            <a:pPr lvl="1"/>
            <a:r>
              <a:rPr lang="en-US" dirty="0" smtClean="0"/>
              <a:t>Use of rate limiter (throttle service)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96" name="Immagine 95" descr="Immagine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90600" y="3001100"/>
            <a:ext cx="7200000" cy="385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experiment on GENI</a:t>
            </a:r>
            <a:endParaRPr lang="en-US" sz="36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11" name="Gruppo 110"/>
          <p:cNvGrpSpPr/>
          <p:nvPr/>
        </p:nvGrpSpPr>
        <p:grpSpPr>
          <a:xfrm>
            <a:off x="42813" y="1259414"/>
            <a:ext cx="8948787" cy="4226986"/>
            <a:chOff x="-381000" y="1259414"/>
            <a:chExt cx="9311033" cy="4226986"/>
          </a:xfrm>
        </p:grpSpPr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848593">
              <a:off x="2509397" y="2999482"/>
              <a:ext cx="2157816" cy="939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711437">
              <a:off x="2530058" y="3855118"/>
              <a:ext cx="2177758" cy="96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065266">
              <a:off x="3426360" y="2382378"/>
              <a:ext cx="1878974" cy="87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CasellaDiTesto 10"/>
            <p:cNvSpPr txBox="1"/>
            <p:nvPr/>
          </p:nvSpPr>
          <p:spPr>
            <a:xfrm>
              <a:off x="7921921" y="2455168"/>
              <a:ext cx="10081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dirty="0" err="1" smtClean="0"/>
                <a:t>Victim</a:t>
              </a:r>
              <a:r>
                <a:rPr lang="it-IT" sz="1100" dirty="0" smtClean="0"/>
                <a:t> Server</a:t>
              </a:r>
              <a:endParaRPr lang="it-IT" sz="1100" dirty="0"/>
            </a:p>
          </p:txBody>
        </p:sp>
        <p:cxnSp>
          <p:nvCxnSpPr>
            <p:cNvPr id="12" name="Connettore 1 11"/>
            <p:cNvCxnSpPr/>
            <p:nvPr/>
          </p:nvCxnSpPr>
          <p:spPr>
            <a:xfrm rot="10800000" flipV="1">
              <a:off x="2571328" y="3470176"/>
              <a:ext cx="2304256" cy="108012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10800000">
              <a:off x="2499320" y="3182145"/>
              <a:ext cx="2232248" cy="72007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 rot="10800000">
              <a:off x="3723456" y="2390056"/>
              <a:ext cx="1296144" cy="936104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>
              <a:endCxn id="92" idx="1"/>
            </p:cNvCxnSpPr>
            <p:nvPr/>
          </p:nvCxnSpPr>
          <p:spPr>
            <a:xfrm>
              <a:off x="5727246" y="3297304"/>
              <a:ext cx="2375202" cy="214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>
              <a:off x="771128" y="2318048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-164976" y="3564126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51048" y="4910336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9" name="Freccia a destra 18"/>
            <p:cNvSpPr/>
            <p:nvPr/>
          </p:nvSpPr>
          <p:spPr>
            <a:xfrm>
              <a:off x="1212370" y="2988062"/>
              <a:ext cx="998918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20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381000" y="2556014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1" name="Gruppo 24"/>
            <p:cNvGrpSpPr/>
            <p:nvPr/>
          </p:nvGrpSpPr>
          <p:grpSpPr>
            <a:xfrm>
              <a:off x="2111560" y="2895273"/>
              <a:ext cx="696573" cy="934943"/>
              <a:chOff x="4955547" y="2348880"/>
              <a:chExt cx="696573" cy="934943"/>
            </a:xfrm>
          </p:grpSpPr>
          <p:pic>
            <p:nvPicPr>
              <p:cNvPr id="22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76056" y="2348880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" name="CasellaDiTesto 22"/>
              <p:cNvSpPr txBox="1"/>
              <p:nvPr/>
            </p:nvSpPr>
            <p:spPr>
              <a:xfrm>
                <a:off x="4955547" y="2852936"/>
                <a:ext cx="69657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NS2</a:t>
                </a:r>
                <a:endParaRPr lang="it-IT" sz="1100" dirty="0"/>
              </a:p>
            </p:txBody>
          </p:sp>
        </p:grpSp>
        <p:sp>
          <p:nvSpPr>
            <p:cNvPr id="24" name="Freccia a destra 23"/>
            <p:cNvSpPr/>
            <p:nvPr/>
          </p:nvSpPr>
          <p:spPr>
            <a:xfrm>
              <a:off x="1419200" y="4321817"/>
              <a:ext cx="1008112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25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64976" y="3902224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Connettore 1 25"/>
            <p:cNvCxnSpPr/>
            <p:nvPr/>
          </p:nvCxnSpPr>
          <p:spPr>
            <a:xfrm flipV="1">
              <a:off x="4083496" y="3686202"/>
              <a:ext cx="1224136" cy="64807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5400000" flipH="1">
              <a:off x="6112013" y="2943738"/>
              <a:ext cx="1211319" cy="21730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5400000" flipH="1" flipV="1">
              <a:off x="5163616" y="4190256"/>
              <a:ext cx="1008112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CasellaDiTesto 28"/>
            <p:cNvSpPr txBox="1"/>
            <p:nvPr/>
          </p:nvSpPr>
          <p:spPr>
            <a:xfrm>
              <a:off x="6782427" y="377206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OpenFlow-enabled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NerServ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Nodes</a:t>
              </a:r>
              <a:r>
                <a:rPr lang="it-IT" sz="1100" dirty="0" smtClean="0"/>
                <a:t> (</a:t>
              </a:r>
              <a:r>
                <a:rPr lang="it-IT" sz="1100" dirty="0" err="1" smtClean="0"/>
                <a:t>PUs</a:t>
              </a:r>
              <a:r>
                <a:rPr lang="it-IT" sz="1100" dirty="0" smtClean="0"/>
                <a:t>)</a:t>
              </a:r>
              <a:endParaRPr lang="it-IT" sz="1100" dirty="0"/>
            </a:p>
          </p:txBody>
        </p:sp>
        <p:cxnSp>
          <p:nvCxnSpPr>
            <p:cNvPr id="30" name="Connettore 1 29"/>
            <p:cNvCxnSpPr/>
            <p:nvPr/>
          </p:nvCxnSpPr>
          <p:spPr>
            <a:xfrm rot="5400000">
              <a:off x="5297242" y="2019626"/>
              <a:ext cx="1224136" cy="8128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CasellaDiTesto 30"/>
            <p:cNvSpPr txBox="1"/>
            <p:nvPr/>
          </p:nvSpPr>
          <p:spPr>
            <a:xfrm>
              <a:off x="5379640" y="1259414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NAME + OFC</a:t>
              </a:r>
              <a:endParaRPr lang="it-IT" sz="1600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3723456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PU1</a:t>
              </a:r>
              <a:endParaRPr lang="it-IT" sz="1100" dirty="0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235624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PU2</a:t>
              </a:r>
              <a:endParaRPr lang="it-IT" sz="11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7035824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PU3</a:t>
              </a:r>
              <a:endParaRPr lang="it-IT" sz="1100" dirty="0"/>
            </a:p>
          </p:txBody>
        </p:sp>
        <p:grpSp>
          <p:nvGrpSpPr>
            <p:cNvPr id="35" name="Gruppo 21"/>
            <p:cNvGrpSpPr/>
            <p:nvPr/>
          </p:nvGrpSpPr>
          <p:grpSpPr>
            <a:xfrm>
              <a:off x="2349414" y="4216678"/>
              <a:ext cx="689458" cy="934943"/>
              <a:chOff x="4962662" y="2348880"/>
              <a:chExt cx="689458" cy="934943"/>
            </a:xfrm>
          </p:grpSpPr>
          <p:sp>
            <p:nvSpPr>
              <p:cNvPr id="36" name="CasellaDiTesto 35"/>
              <p:cNvSpPr txBox="1"/>
              <p:nvPr/>
            </p:nvSpPr>
            <p:spPr>
              <a:xfrm>
                <a:off x="4962662" y="2852936"/>
                <a:ext cx="68945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NS3</a:t>
                </a:r>
                <a:endParaRPr lang="it-IT" sz="1100" dirty="0"/>
              </a:p>
            </p:txBody>
          </p:sp>
          <p:pic>
            <p:nvPicPr>
              <p:cNvPr id="37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76056" y="2348880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8" name="Rectangle 6"/>
            <p:cNvSpPr/>
            <p:nvPr/>
          </p:nvSpPr>
          <p:spPr>
            <a:xfrm>
              <a:off x="4947592" y="1597968"/>
              <a:ext cx="2016224" cy="10801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39" name="Rectangle 6"/>
            <p:cNvSpPr/>
            <p:nvPr/>
          </p:nvSpPr>
          <p:spPr>
            <a:xfrm>
              <a:off x="5019600" y="1813992"/>
              <a:ext cx="576064" cy="79208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40" name="Rectangle 10"/>
            <p:cNvSpPr/>
            <p:nvPr/>
          </p:nvSpPr>
          <p:spPr>
            <a:xfrm>
              <a:off x="5667672" y="1813992"/>
              <a:ext cx="1224136" cy="792088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23"/>
            <p:cNvSpPr/>
            <p:nvPr/>
          </p:nvSpPr>
          <p:spPr>
            <a:xfrm>
              <a:off x="5688452" y="2030016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17"/>
            <p:cNvSpPr/>
            <p:nvPr/>
          </p:nvSpPr>
          <p:spPr>
            <a:xfrm>
              <a:off x="5667672" y="1813992"/>
              <a:ext cx="1224136" cy="144016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140"/>
            <p:cNvSpPr txBox="1"/>
            <p:nvPr/>
          </p:nvSpPr>
          <p:spPr>
            <a:xfrm>
              <a:off x="5523656" y="2096590"/>
              <a:ext cx="8998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OpenFlow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Controller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144"/>
            <p:cNvSpPr txBox="1"/>
            <p:nvPr/>
          </p:nvSpPr>
          <p:spPr>
            <a:xfrm>
              <a:off x="6048493" y="1776619"/>
              <a:ext cx="4379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OSGi</a:t>
              </a:r>
            </a:p>
          </p:txBody>
        </p:sp>
        <p:sp>
          <p:nvSpPr>
            <p:cNvPr id="45" name="TextBox 136"/>
            <p:cNvSpPr txBox="1"/>
            <p:nvPr/>
          </p:nvSpPr>
          <p:spPr>
            <a:xfrm>
              <a:off x="4916964" y="1989946"/>
              <a:ext cx="781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NetServ</a:t>
              </a:r>
            </a:p>
            <a:p>
              <a:pPr algn="ctr"/>
              <a:r>
                <a:rPr lang="en-US" sz="1000" dirty="0" smtClean="0"/>
                <a:t>Controller</a:t>
              </a:r>
              <a:endParaRPr lang="en-US" sz="1000" dirty="0"/>
            </a:p>
          </p:txBody>
        </p:sp>
        <p:sp>
          <p:nvSpPr>
            <p:cNvPr id="46" name="TextBox 134"/>
            <p:cNvSpPr txBox="1"/>
            <p:nvPr/>
          </p:nvSpPr>
          <p:spPr>
            <a:xfrm>
              <a:off x="5464224" y="1577187"/>
              <a:ext cx="9829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NetServ Node</a:t>
              </a:r>
            </a:p>
          </p:txBody>
        </p:sp>
        <p:sp>
          <p:nvSpPr>
            <p:cNvPr id="47" name="Oval 23"/>
            <p:cNvSpPr/>
            <p:nvPr/>
          </p:nvSpPr>
          <p:spPr>
            <a:xfrm>
              <a:off x="6285297" y="2030016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140"/>
            <p:cNvSpPr txBox="1"/>
            <p:nvPr/>
          </p:nvSpPr>
          <p:spPr>
            <a:xfrm>
              <a:off x="6122151" y="2160178"/>
              <a:ext cx="8998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NAME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grpSp>
          <p:nvGrpSpPr>
            <p:cNvPr id="49" name="Gruppo 95"/>
            <p:cNvGrpSpPr/>
            <p:nvPr/>
          </p:nvGrpSpPr>
          <p:grpSpPr>
            <a:xfrm>
              <a:off x="4731568" y="3038128"/>
              <a:ext cx="1584176" cy="648072"/>
              <a:chOff x="3923928" y="5949280"/>
              <a:chExt cx="1584176" cy="648072"/>
            </a:xfrm>
          </p:grpSpPr>
          <p:sp>
            <p:nvSpPr>
              <p:cNvPr id="50" name="L-Shape 3"/>
              <p:cNvSpPr/>
              <p:nvPr/>
            </p:nvSpPr>
            <p:spPr>
              <a:xfrm rot="16200000">
                <a:off x="4391980" y="5481228"/>
                <a:ext cx="648072" cy="1584176"/>
              </a:xfrm>
              <a:prstGeom prst="corner">
                <a:avLst>
                  <a:gd name="adj1" fmla="val 143261"/>
                  <a:gd name="adj2" fmla="val 100000"/>
                </a:avLst>
              </a:prstGeom>
              <a:solidFill>
                <a:schemeClr val="bg2"/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51" name="Round Same Side Corner Rectangle 156"/>
              <p:cNvSpPr/>
              <p:nvPr/>
            </p:nvSpPr>
            <p:spPr>
              <a:xfrm rot="16200000" flipV="1">
                <a:off x="3851920" y="6093295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TextBox 134"/>
              <p:cNvSpPr txBox="1"/>
              <p:nvPr/>
            </p:nvSpPr>
            <p:spPr>
              <a:xfrm>
                <a:off x="4154131" y="6133572"/>
                <a:ext cx="11753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OpenFlow Switch</a:t>
                </a:r>
              </a:p>
            </p:txBody>
          </p:sp>
          <p:sp>
            <p:nvSpPr>
              <p:cNvPr id="53" name="Round Same Side Corner Rectangle 156"/>
              <p:cNvSpPr/>
              <p:nvPr/>
            </p:nvSpPr>
            <p:spPr>
              <a:xfrm rot="5400000" flipV="1">
                <a:off x="5292080" y="609329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 Same Side Corner Rectangle 156"/>
              <p:cNvSpPr/>
              <p:nvPr/>
            </p:nvSpPr>
            <p:spPr>
              <a:xfrm rot="10800000" flipV="1">
                <a:off x="4004320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ound Same Side Corner Rectangle 156"/>
              <p:cNvSpPr/>
              <p:nvPr/>
            </p:nvSpPr>
            <p:spPr>
              <a:xfrm rot="10800000" flipV="1">
                <a:off x="435597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ound Same Side Corner Rectangle 156"/>
              <p:cNvSpPr/>
              <p:nvPr/>
            </p:nvSpPr>
            <p:spPr>
              <a:xfrm rot="10800000" flipV="1">
                <a:off x="4716016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ound Same Side Corner Rectangle 156"/>
              <p:cNvSpPr/>
              <p:nvPr/>
            </p:nvSpPr>
            <p:spPr>
              <a:xfrm rot="10800000" flipV="1">
                <a:off x="507605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ound Same Side Corner Rectangle 156"/>
              <p:cNvSpPr/>
              <p:nvPr/>
            </p:nvSpPr>
            <p:spPr>
              <a:xfrm flipV="1">
                <a:off x="4551220" y="5949280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9" name="Gruppo 108"/>
            <p:cNvGrpSpPr/>
            <p:nvPr/>
          </p:nvGrpSpPr>
          <p:grpSpPr>
            <a:xfrm>
              <a:off x="3410558" y="4190256"/>
              <a:ext cx="1521530" cy="1028893"/>
              <a:chOff x="4468199" y="4992395"/>
              <a:chExt cx="1521530" cy="1028893"/>
            </a:xfrm>
          </p:grpSpPr>
          <p:sp>
            <p:nvSpPr>
              <p:cNvPr id="60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61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62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140"/>
              <p:cNvSpPr txBox="1"/>
              <p:nvPr/>
            </p:nvSpPr>
            <p:spPr>
              <a:xfrm>
                <a:off x="5089910" y="5450484"/>
                <a:ext cx="8998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Net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monitor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67" name="TextBox 136"/>
              <p:cNvSpPr txBox="1"/>
              <p:nvPr/>
            </p:nvSpPr>
            <p:spPr>
              <a:xfrm>
                <a:off x="4468199" y="5405154"/>
                <a:ext cx="7823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68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69" name="Gruppo 109"/>
            <p:cNvGrpSpPr/>
            <p:nvPr/>
          </p:nvGrpSpPr>
          <p:grpSpPr>
            <a:xfrm>
              <a:off x="4909353" y="4190256"/>
              <a:ext cx="1534903" cy="1028893"/>
              <a:chOff x="4454826" y="4992395"/>
              <a:chExt cx="1534903" cy="1028893"/>
            </a:xfrm>
          </p:grpSpPr>
          <p:sp>
            <p:nvSpPr>
              <p:cNvPr id="70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1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2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extBox 140"/>
              <p:cNvSpPr txBox="1"/>
              <p:nvPr/>
            </p:nvSpPr>
            <p:spPr>
              <a:xfrm>
                <a:off x="5089910" y="5450484"/>
                <a:ext cx="8998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Net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monitor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77" name="TextBox 136"/>
              <p:cNvSpPr txBox="1"/>
              <p:nvPr/>
            </p:nvSpPr>
            <p:spPr>
              <a:xfrm>
                <a:off x="4454826" y="5405154"/>
                <a:ext cx="78807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78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79" name="Gruppo 159"/>
            <p:cNvGrpSpPr/>
            <p:nvPr/>
          </p:nvGrpSpPr>
          <p:grpSpPr>
            <a:xfrm>
              <a:off x="6438593" y="4190256"/>
              <a:ext cx="2109399" cy="1028893"/>
              <a:chOff x="7064186" y="3717032"/>
              <a:chExt cx="2109399" cy="1028893"/>
            </a:xfrm>
          </p:grpSpPr>
          <p:grpSp>
            <p:nvGrpSpPr>
              <p:cNvPr id="80" name="Gruppo 147"/>
              <p:cNvGrpSpPr/>
              <p:nvPr/>
            </p:nvGrpSpPr>
            <p:grpSpPr>
              <a:xfrm>
                <a:off x="7064186" y="3717032"/>
                <a:ext cx="2031323" cy="1028893"/>
                <a:chOff x="4471898" y="4992395"/>
                <a:chExt cx="2031323" cy="1028893"/>
              </a:xfrm>
            </p:grpSpPr>
            <p:sp>
              <p:nvSpPr>
                <p:cNvPr id="83" name="Rectangle 6"/>
                <p:cNvSpPr/>
                <p:nvPr/>
              </p:nvSpPr>
              <p:spPr>
                <a:xfrm>
                  <a:off x="4499992" y="5013176"/>
                  <a:ext cx="2003229" cy="1008112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84" name="Rectangle 6"/>
                <p:cNvSpPr/>
                <p:nvPr/>
              </p:nvSpPr>
              <p:spPr>
                <a:xfrm>
                  <a:off x="4572000" y="5229200"/>
                  <a:ext cx="576064" cy="720080"/>
                </a:xfrm>
                <a:prstGeom prst="rect">
                  <a:avLst/>
                </a:prstGeom>
                <a:solidFill>
                  <a:schemeClr val="accent3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85" name="Rectangle 10"/>
                <p:cNvSpPr/>
                <p:nvPr/>
              </p:nvSpPr>
              <p:spPr>
                <a:xfrm>
                  <a:off x="5220072" y="5229200"/>
                  <a:ext cx="1224136" cy="72008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Oval 23"/>
                <p:cNvSpPr/>
                <p:nvPr/>
              </p:nvSpPr>
              <p:spPr>
                <a:xfrm>
                  <a:off x="5254706" y="5402209"/>
                  <a:ext cx="555284" cy="524838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17"/>
                <p:cNvSpPr/>
                <p:nvPr/>
              </p:nvSpPr>
              <p:spPr>
                <a:xfrm>
                  <a:off x="5220072" y="5229199"/>
                  <a:ext cx="1224136" cy="147466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extBox 140"/>
                <p:cNvSpPr txBox="1"/>
                <p:nvPr/>
              </p:nvSpPr>
              <p:spPr>
                <a:xfrm>
                  <a:off x="5089910" y="5450484"/>
                  <a:ext cx="89981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Net</a:t>
                  </a:r>
                </a:p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monitor</a:t>
                  </a:r>
                  <a:endParaRPr lang="en-US" sz="1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9" name="TextBox 144"/>
                <p:cNvSpPr txBox="1"/>
                <p:nvPr/>
              </p:nvSpPr>
              <p:spPr>
                <a:xfrm>
                  <a:off x="5618520" y="5191827"/>
                  <a:ext cx="43794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OSGi</a:t>
                  </a:r>
                </a:p>
              </p:txBody>
            </p:sp>
            <p:sp>
              <p:nvSpPr>
                <p:cNvPr id="90" name="TextBox 136"/>
                <p:cNvSpPr txBox="1"/>
                <p:nvPr/>
              </p:nvSpPr>
              <p:spPr>
                <a:xfrm>
                  <a:off x="4471898" y="5405154"/>
                  <a:ext cx="7938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/>
                    <a:t>NetServ</a:t>
                  </a:r>
                </a:p>
                <a:p>
                  <a:pPr algn="ctr"/>
                  <a:r>
                    <a:rPr lang="en-US" sz="1000" dirty="0" smtClean="0"/>
                    <a:t>Controller</a:t>
                  </a:r>
                  <a:endParaRPr lang="en-US" sz="1000" dirty="0"/>
                </a:p>
              </p:txBody>
            </p:sp>
            <p:sp>
              <p:nvSpPr>
                <p:cNvPr id="91" name="TextBox 134"/>
                <p:cNvSpPr txBox="1"/>
                <p:nvPr/>
              </p:nvSpPr>
              <p:spPr>
                <a:xfrm>
                  <a:off x="5010126" y="4992395"/>
                  <a:ext cx="98296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NetServ Node</a:t>
                  </a:r>
                </a:p>
              </p:txBody>
            </p:sp>
          </p:grpSp>
          <p:sp>
            <p:nvSpPr>
              <p:cNvPr id="81" name="Oval 23"/>
              <p:cNvSpPr/>
              <p:nvPr/>
            </p:nvSpPr>
            <p:spPr>
              <a:xfrm>
                <a:off x="8438562" y="4125561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extBox 140"/>
              <p:cNvSpPr txBox="1"/>
              <p:nvPr/>
            </p:nvSpPr>
            <p:spPr>
              <a:xfrm>
                <a:off x="8273766" y="4262899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Throttle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102448" y="2743200"/>
              <a:ext cx="622747" cy="115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3" name="Connettore 1 92"/>
            <p:cNvCxnSpPr/>
            <p:nvPr/>
          </p:nvCxnSpPr>
          <p:spPr>
            <a:xfrm>
              <a:off x="5502875" y="3182144"/>
              <a:ext cx="2520291" cy="1825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94" name="Gruppo 201"/>
            <p:cNvGrpSpPr/>
            <p:nvPr/>
          </p:nvGrpSpPr>
          <p:grpSpPr>
            <a:xfrm>
              <a:off x="3171503" y="1381944"/>
              <a:ext cx="1537634" cy="1224135"/>
              <a:chOff x="4452095" y="4992395"/>
              <a:chExt cx="1537634" cy="1224135"/>
            </a:xfrm>
          </p:grpSpPr>
          <p:sp>
            <p:nvSpPr>
              <p:cNvPr id="95" name="Rectangle 6"/>
              <p:cNvSpPr/>
              <p:nvPr/>
            </p:nvSpPr>
            <p:spPr>
              <a:xfrm>
                <a:off x="4499992" y="5013175"/>
                <a:ext cx="1440160" cy="120335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7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8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40"/>
              <p:cNvSpPr txBox="1"/>
              <p:nvPr/>
            </p:nvSpPr>
            <p:spPr>
              <a:xfrm>
                <a:off x="5089910" y="5538262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Throttle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103" name="TextBox 136"/>
              <p:cNvSpPr txBox="1"/>
              <p:nvPr/>
            </p:nvSpPr>
            <p:spPr>
              <a:xfrm>
                <a:off x="4452095" y="5405154"/>
                <a:ext cx="7972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104" name="TextBox 134"/>
              <p:cNvSpPr txBox="1"/>
              <p:nvPr/>
            </p:nvSpPr>
            <p:spPr>
              <a:xfrm>
                <a:off x="4555469" y="4992395"/>
                <a:ext cx="132921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 (NS1)</a:t>
                </a:r>
              </a:p>
            </p:txBody>
          </p:sp>
        </p:grpSp>
        <p:sp>
          <p:nvSpPr>
            <p:cNvPr id="105" name="Rectangle 6"/>
            <p:cNvSpPr/>
            <p:nvPr/>
          </p:nvSpPr>
          <p:spPr>
            <a:xfrm>
              <a:off x="3291408" y="2390056"/>
              <a:ext cx="1296144" cy="144016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Linux Kernel</a:t>
              </a:r>
            </a:p>
          </p:txBody>
        </p:sp>
        <p:cxnSp>
          <p:nvCxnSpPr>
            <p:cNvPr id="106" name="Connettore 1 105"/>
            <p:cNvCxnSpPr/>
            <p:nvPr/>
          </p:nvCxnSpPr>
          <p:spPr>
            <a:xfrm>
              <a:off x="3723456" y="2456167"/>
              <a:ext cx="1779420" cy="72597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/>
            <p:nvPr/>
          </p:nvCxnSpPr>
          <p:spPr>
            <a:xfrm flipV="1">
              <a:off x="3309839" y="2456167"/>
              <a:ext cx="413617" cy="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/>
          </p:nvCxnSpPr>
          <p:spPr>
            <a:xfrm rot="5400000">
              <a:off x="4184067" y="3441613"/>
              <a:ext cx="1578279" cy="105934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09" name="Freccia a destra 108"/>
            <p:cNvSpPr/>
            <p:nvPr/>
          </p:nvSpPr>
          <p:spPr>
            <a:xfrm rot="1098192">
              <a:off x="1977054" y="2030082"/>
              <a:ext cx="1500554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110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9608" y="1309936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13" name="Connettore 1 112"/>
          <p:cNvCxnSpPr/>
          <p:nvPr/>
        </p:nvCxnSpPr>
        <p:spPr>
          <a:xfrm>
            <a:off x="7273930" y="1508761"/>
            <a:ext cx="4320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4" name="Connettore 1 113"/>
          <p:cNvCxnSpPr/>
          <p:nvPr/>
        </p:nvCxnSpPr>
        <p:spPr>
          <a:xfrm>
            <a:off x="7295875" y="1750152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5" name="CasellaDiTesto 114"/>
          <p:cNvSpPr txBox="1"/>
          <p:nvPr/>
        </p:nvSpPr>
        <p:spPr>
          <a:xfrm>
            <a:off x="7620000" y="1371600"/>
            <a:ext cx="12094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SIP messages</a:t>
            </a:r>
            <a:endParaRPr lang="it-IT" sz="1100" dirty="0"/>
          </a:p>
        </p:txBody>
      </p:sp>
      <p:sp>
        <p:nvSpPr>
          <p:cNvPr id="116" name="CasellaDiTesto 115"/>
          <p:cNvSpPr txBox="1"/>
          <p:nvPr/>
        </p:nvSpPr>
        <p:spPr>
          <a:xfrm>
            <a:off x="7697521" y="1606136"/>
            <a:ext cx="1446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err="1" smtClean="0"/>
              <a:t>Replicated</a:t>
            </a:r>
            <a:r>
              <a:rPr lang="it-IT" sz="1100" dirty="0" smtClean="0"/>
              <a:t> </a:t>
            </a:r>
            <a:r>
              <a:rPr lang="it-IT" sz="1100" dirty="0" err="1" smtClean="0"/>
              <a:t>packets</a:t>
            </a:r>
            <a:endParaRPr lang="it-IT" sz="1100" dirty="0"/>
          </a:p>
        </p:txBody>
      </p:sp>
      <p:grpSp>
        <p:nvGrpSpPr>
          <p:cNvPr id="127" name="Gruppo 126"/>
          <p:cNvGrpSpPr/>
          <p:nvPr/>
        </p:nvGrpSpPr>
        <p:grpSpPr>
          <a:xfrm>
            <a:off x="1676400" y="5715000"/>
            <a:ext cx="5582810" cy="923330"/>
            <a:chOff x="304800" y="5715000"/>
            <a:chExt cx="5582810" cy="923330"/>
          </a:xfrm>
        </p:grpSpPr>
        <p:sp>
          <p:nvSpPr>
            <p:cNvPr id="117" name="CasellaDiTesto 116"/>
            <p:cNvSpPr txBox="1"/>
            <p:nvPr/>
          </p:nvSpPr>
          <p:spPr>
            <a:xfrm>
              <a:off x="304800" y="5715000"/>
              <a:ext cx="558281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arenR"/>
              </a:pPr>
              <a:r>
                <a:rPr lang="en-US" dirty="0" smtClean="0"/>
                <a:t>SIP messages	              NS1 node	               OF switch</a:t>
              </a:r>
            </a:p>
            <a:p>
              <a:pPr marL="342900" indent="-342900">
                <a:buAutoNum type="arabicParenR"/>
              </a:pPr>
              <a:r>
                <a:rPr lang="en-US" dirty="0" smtClean="0"/>
                <a:t>OF switch 	      SIP server</a:t>
              </a:r>
            </a:p>
            <a:p>
              <a:pPr marL="2171700" lvl="4" indent="-342900"/>
              <a:r>
                <a:rPr lang="en-US" dirty="0" smtClean="0"/>
                <a:t>      PU1 (replicating)</a:t>
              </a:r>
              <a:endParaRPr lang="it-IT" dirty="0"/>
            </a:p>
          </p:txBody>
        </p:sp>
        <p:cxnSp>
          <p:nvCxnSpPr>
            <p:cNvPr id="118" name="Connettore 1 117"/>
            <p:cNvCxnSpPr/>
            <p:nvPr/>
          </p:nvCxnSpPr>
          <p:spPr>
            <a:xfrm>
              <a:off x="2057400" y="5911290"/>
              <a:ext cx="762000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/>
          </p:nvCxnSpPr>
          <p:spPr>
            <a:xfrm>
              <a:off x="3952035" y="5903975"/>
              <a:ext cx="762000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/>
          </p:nvCxnSpPr>
          <p:spPr>
            <a:xfrm>
              <a:off x="1698345" y="6172200"/>
              <a:ext cx="762000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Connettore 1 122"/>
            <p:cNvCxnSpPr/>
            <p:nvPr/>
          </p:nvCxnSpPr>
          <p:spPr>
            <a:xfrm>
              <a:off x="1752600" y="6172200"/>
              <a:ext cx="685800" cy="3048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experiment on GENI</a:t>
            </a:r>
            <a:endParaRPr lang="en-US" sz="36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2" name="Gruppo 110"/>
          <p:cNvGrpSpPr/>
          <p:nvPr/>
        </p:nvGrpSpPr>
        <p:grpSpPr>
          <a:xfrm>
            <a:off x="42813" y="1259414"/>
            <a:ext cx="8948787" cy="4226986"/>
            <a:chOff x="-381000" y="1259414"/>
            <a:chExt cx="9311033" cy="4226986"/>
          </a:xfrm>
        </p:grpSpPr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848593">
              <a:off x="2509397" y="2999482"/>
              <a:ext cx="2157816" cy="939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711437">
              <a:off x="2530058" y="3855118"/>
              <a:ext cx="2177758" cy="96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065266">
              <a:off x="3426360" y="2382378"/>
              <a:ext cx="1878974" cy="87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CasellaDiTesto 10"/>
            <p:cNvSpPr txBox="1"/>
            <p:nvPr/>
          </p:nvSpPr>
          <p:spPr>
            <a:xfrm>
              <a:off x="7921921" y="2455168"/>
              <a:ext cx="10081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dirty="0" err="1" smtClean="0"/>
                <a:t>Victim</a:t>
              </a:r>
              <a:r>
                <a:rPr lang="it-IT" sz="1100" dirty="0" smtClean="0"/>
                <a:t> Server</a:t>
              </a:r>
              <a:endParaRPr lang="it-IT" sz="1100" dirty="0"/>
            </a:p>
          </p:txBody>
        </p:sp>
        <p:cxnSp>
          <p:nvCxnSpPr>
            <p:cNvPr id="12" name="Connettore 1 11"/>
            <p:cNvCxnSpPr/>
            <p:nvPr/>
          </p:nvCxnSpPr>
          <p:spPr>
            <a:xfrm rot="10800000" flipV="1">
              <a:off x="2571328" y="3470176"/>
              <a:ext cx="2304256" cy="108012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10800000">
              <a:off x="2499320" y="3182145"/>
              <a:ext cx="2232248" cy="72007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 rot="10800000">
              <a:off x="3723456" y="2390056"/>
              <a:ext cx="1296144" cy="936104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>
              <a:endCxn id="92" idx="1"/>
            </p:cNvCxnSpPr>
            <p:nvPr/>
          </p:nvCxnSpPr>
          <p:spPr>
            <a:xfrm>
              <a:off x="5727246" y="3297304"/>
              <a:ext cx="2375202" cy="214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>
              <a:off x="771128" y="2318048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-164976" y="3564126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51048" y="4910336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9" name="Freccia a destra 18"/>
            <p:cNvSpPr/>
            <p:nvPr/>
          </p:nvSpPr>
          <p:spPr>
            <a:xfrm>
              <a:off x="1212370" y="2988062"/>
              <a:ext cx="998918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20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381000" y="2556014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uppo 24"/>
            <p:cNvGrpSpPr/>
            <p:nvPr/>
          </p:nvGrpSpPr>
          <p:grpSpPr>
            <a:xfrm>
              <a:off x="2111560" y="2895273"/>
              <a:ext cx="696573" cy="934943"/>
              <a:chOff x="4955547" y="2348880"/>
              <a:chExt cx="696573" cy="934943"/>
            </a:xfrm>
          </p:grpSpPr>
          <p:pic>
            <p:nvPicPr>
              <p:cNvPr id="22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76056" y="2348880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" name="CasellaDiTesto 22"/>
              <p:cNvSpPr txBox="1"/>
              <p:nvPr/>
            </p:nvSpPr>
            <p:spPr>
              <a:xfrm>
                <a:off x="4955547" y="2852936"/>
                <a:ext cx="69657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NS2</a:t>
                </a:r>
                <a:endParaRPr lang="it-IT" sz="1100" dirty="0"/>
              </a:p>
            </p:txBody>
          </p:sp>
        </p:grpSp>
        <p:sp>
          <p:nvSpPr>
            <p:cNvPr id="24" name="Freccia a destra 23"/>
            <p:cNvSpPr/>
            <p:nvPr/>
          </p:nvSpPr>
          <p:spPr>
            <a:xfrm>
              <a:off x="1419200" y="4321817"/>
              <a:ext cx="1008112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25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64976" y="3902224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Connettore 1 25"/>
            <p:cNvCxnSpPr/>
            <p:nvPr/>
          </p:nvCxnSpPr>
          <p:spPr>
            <a:xfrm flipV="1">
              <a:off x="4083496" y="3686202"/>
              <a:ext cx="1224136" cy="64807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5400000" flipH="1">
              <a:off x="6112013" y="2943738"/>
              <a:ext cx="1211319" cy="21730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5400000" flipH="1" flipV="1">
              <a:off x="5163616" y="4190256"/>
              <a:ext cx="1008112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CasellaDiTesto 28"/>
            <p:cNvSpPr txBox="1"/>
            <p:nvPr/>
          </p:nvSpPr>
          <p:spPr>
            <a:xfrm>
              <a:off x="6782427" y="377206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OpenFlow-enabled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NerServ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Nodes</a:t>
              </a:r>
              <a:r>
                <a:rPr lang="it-IT" sz="1100" dirty="0" smtClean="0"/>
                <a:t> (</a:t>
              </a:r>
              <a:r>
                <a:rPr lang="it-IT" sz="1100" dirty="0" err="1" smtClean="0"/>
                <a:t>PUs</a:t>
              </a:r>
              <a:r>
                <a:rPr lang="it-IT" sz="1100" dirty="0" smtClean="0"/>
                <a:t>)</a:t>
              </a:r>
              <a:endParaRPr lang="it-IT" sz="1100" dirty="0"/>
            </a:p>
          </p:txBody>
        </p:sp>
        <p:cxnSp>
          <p:nvCxnSpPr>
            <p:cNvPr id="30" name="Connettore 1 29"/>
            <p:cNvCxnSpPr/>
            <p:nvPr/>
          </p:nvCxnSpPr>
          <p:spPr>
            <a:xfrm rot="5400000">
              <a:off x="5297242" y="2019626"/>
              <a:ext cx="1224136" cy="8128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CasellaDiTesto 30"/>
            <p:cNvSpPr txBox="1"/>
            <p:nvPr/>
          </p:nvSpPr>
          <p:spPr>
            <a:xfrm>
              <a:off x="5379640" y="1259414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NAME + OFC</a:t>
              </a:r>
              <a:endParaRPr lang="it-IT" sz="1600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3723456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PU1</a:t>
              </a:r>
              <a:endParaRPr lang="it-IT" sz="1100" dirty="0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235624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PU2</a:t>
              </a:r>
              <a:endParaRPr lang="it-IT" sz="11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7035824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PU3</a:t>
              </a:r>
              <a:endParaRPr lang="it-IT" sz="1100" dirty="0"/>
            </a:p>
          </p:txBody>
        </p:sp>
        <p:grpSp>
          <p:nvGrpSpPr>
            <p:cNvPr id="5" name="Gruppo 21"/>
            <p:cNvGrpSpPr/>
            <p:nvPr/>
          </p:nvGrpSpPr>
          <p:grpSpPr>
            <a:xfrm>
              <a:off x="2349414" y="4216678"/>
              <a:ext cx="689458" cy="934943"/>
              <a:chOff x="4962662" y="2348880"/>
              <a:chExt cx="689458" cy="934943"/>
            </a:xfrm>
          </p:grpSpPr>
          <p:sp>
            <p:nvSpPr>
              <p:cNvPr id="36" name="CasellaDiTesto 35"/>
              <p:cNvSpPr txBox="1"/>
              <p:nvPr/>
            </p:nvSpPr>
            <p:spPr>
              <a:xfrm>
                <a:off x="4962662" y="2852936"/>
                <a:ext cx="68945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NS3</a:t>
                </a:r>
                <a:endParaRPr lang="it-IT" sz="1100" dirty="0"/>
              </a:p>
            </p:txBody>
          </p:sp>
          <p:pic>
            <p:nvPicPr>
              <p:cNvPr id="37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76056" y="2348880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8" name="Rectangle 6"/>
            <p:cNvSpPr/>
            <p:nvPr/>
          </p:nvSpPr>
          <p:spPr>
            <a:xfrm>
              <a:off x="4947592" y="1597968"/>
              <a:ext cx="2016224" cy="10801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39" name="Rectangle 6"/>
            <p:cNvSpPr/>
            <p:nvPr/>
          </p:nvSpPr>
          <p:spPr>
            <a:xfrm>
              <a:off x="5019600" y="1813992"/>
              <a:ext cx="576064" cy="79208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40" name="Rectangle 10"/>
            <p:cNvSpPr/>
            <p:nvPr/>
          </p:nvSpPr>
          <p:spPr>
            <a:xfrm>
              <a:off x="5667672" y="1813992"/>
              <a:ext cx="1224136" cy="792088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23"/>
            <p:cNvSpPr/>
            <p:nvPr/>
          </p:nvSpPr>
          <p:spPr>
            <a:xfrm>
              <a:off x="5688452" y="2030016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17"/>
            <p:cNvSpPr/>
            <p:nvPr/>
          </p:nvSpPr>
          <p:spPr>
            <a:xfrm>
              <a:off x="5667672" y="1813992"/>
              <a:ext cx="1224136" cy="144016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140"/>
            <p:cNvSpPr txBox="1"/>
            <p:nvPr/>
          </p:nvSpPr>
          <p:spPr>
            <a:xfrm>
              <a:off x="5523656" y="2096590"/>
              <a:ext cx="8998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OpenFlow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Controller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144"/>
            <p:cNvSpPr txBox="1"/>
            <p:nvPr/>
          </p:nvSpPr>
          <p:spPr>
            <a:xfrm>
              <a:off x="6048493" y="1776619"/>
              <a:ext cx="4379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OSGi</a:t>
              </a:r>
            </a:p>
          </p:txBody>
        </p:sp>
        <p:sp>
          <p:nvSpPr>
            <p:cNvPr id="45" name="TextBox 136"/>
            <p:cNvSpPr txBox="1"/>
            <p:nvPr/>
          </p:nvSpPr>
          <p:spPr>
            <a:xfrm>
              <a:off x="4916964" y="1989946"/>
              <a:ext cx="781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NetServ</a:t>
              </a:r>
            </a:p>
            <a:p>
              <a:pPr algn="ctr"/>
              <a:r>
                <a:rPr lang="en-US" sz="1000" dirty="0" smtClean="0"/>
                <a:t>Controller</a:t>
              </a:r>
              <a:endParaRPr lang="en-US" sz="1000" dirty="0"/>
            </a:p>
          </p:txBody>
        </p:sp>
        <p:sp>
          <p:nvSpPr>
            <p:cNvPr id="46" name="TextBox 134"/>
            <p:cNvSpPr txBox="1"/>
            <p:nvPr/>
          </p:nvSpPr>
          <p:spPr>
            <a:xfrm>
              <a:off x="5464224" y="1577187"/>
              <a:ext cx="9829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NetServ Node</a:t>
              </a:r>
            </a:p>
          </p:txBody>
        </p:sp>
        <p:sp>
          <p:nvSpPr>
            <p:cNvPr id="47" name="Oval 23"/>
            <p:cNvSpPr/>
            <p:nvPr/>
          </p:nvSpPr>
          <p:spPr>
            <a:xfrm>
              <a:off x="6285297" y="2030016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140"/>
            <p:cNvSpPr txBox="1"/>
            <p:nvPr/>
          </p:nvSpPr>
          <p:spPr>
            <a:xfrm>
              <a:off x="6122151" y="2160178"/>
              <a:ext cx="8998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NAME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grpSp>
          <p:nvGrpSpPr>
            <p:cNvPr id="7" name="Gruppo 95"/>
            <p:cNvGrpSpPr/>
            <p:nvPr/>
          </p:nvGrpSpPr>
          <p:grpSpPr>
            <a:xfrm>
              <a:off x="4731568" y="3038128"/>
              <a:ext cx="1584176" cy="648072"/>
              <a:chOff x="3923928" y="5949280"/>
              <a:chExt cx="1584176" cy="648072"/>
            </a:xfrm>
          </p:grpSpPr>
          <p:sp>
            <p:nvSpPr>
              <p:cNvPr id="50" name="L-Shape 3"/>
              <p:cNvSpPr/>
              <p:nvPr/>
            </p:nvSpPr>
            <p:spPr>
              <a:xfrm rot="16200000">
                <a:off x="4391980" y="5481228"/>
                <a:ext cx="648072" cy="1584176"/>
              </a:xfrm>
              <a:prstGeom prst="corner">
                <a:avLst>
                  <a:gd name="adj1" fmla="val 143261"/>
                  <a:gd name="adj2" fmla="val 100000"/>
                </a:avLst>
              </a:prstGeom>
              <a:solidFill>
                <a:schemeClr val="bg2"/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51" name="Round Same Side Corner Rectangle 156"/>
              <p:cNvSpPr/>
              <p:nvPr/>
            </p:nvSpPr>
            <p:spPr>
              <a:xfrm rot="16200000" flipV="1">
                <a:off x="3851920" y="6093295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TextBox 134"/>
              <p:cNvSpPr txBox="1"/>
              <p:nvPr/>
            </p:nvSpPr>
            <p:spPr>
              <a:xfrm>
                <a:off x="4154131" y="6133572"/>
                <a:ext cx="11753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OpenFlow Switch</a:t>
                </a:r>
              </a:p>
            </p:txBody>
          </p:sp>
          <p:sp>
            <p:nvSpPr>
              <p:cNvPr id="53" name="Round Same Side Corner Rectangle 156"/>
              <p:cNvSpPr/>
              <p:nvPr/>
            </p:nvSpPr>
            <p:spPr>
              <a:xfrm rot="5400000" flipV="1">
                <a:off x="5292080" y="609329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 Same Side Corner Rectangle 156"/>
              <p:cNvSpPr/>
              <p:nvPr/>
            </p:nvSpPr>
            <p:spPr>
              <a:xfrm rot="10800000" flipV="1">
                <a:off x="4004320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ound Same Side Corner Rectangle 156"/>
              <p:cNvSpPr/>
              <p:nvPr/>
            </p:nvSpPr>
            <p:spPr>
              <a:xfrm rot="10800000" flipV="1">
                <a:off x="435597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ound Same Side Corner Rectangle 156"/>
              <p:cNvSpPr/>
              <p:nvPr/>
            </p:nvSpPr>
            <p:spPr>
              <a:xfrm rot="10800000" flipV="1">
                <a:off x="4716016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ound Same Side Corner Rectangle 156"/>
              <p:cNvSpPr/>
              <p:nvPr/>
            </p:nvSpPr>
            <p:spPr>
              <a:xfrm rot="10800000" flipV="1">
                <a:off x="507605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ound Same Side Corner Rectangle 156"/>
              <p:cNvSpPr/>
              <p:nvPr/>
            </p:nvSpPr>
            <p:spPr>
              <a:xfrm flipV="1">
                <a:off x="4551220" y="5949280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uppo 108"/>
            <p:cNvGrpSpPr/>
            <p:nvPr/>
          </p:nvGrpSpPr>
          <p:grpSpPr>
            <a:xfrm>
              <a:off x="3410558" y="4190256"/>
              <a:ext cx="1521530" cy="1028893"/>
              <a:chOff x="4468199" y="4992395"/>
              <a:chExt cx="1521530" cy="1028893"/>
            </a:xfrm>
          </p:grpSpPr>
          <p:sp>
            <p:nvSpPr>
              <p:cNvPr id="60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61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62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140"/>
              <p:cNvSpPr txBox="1"/>
              <p:nvPr/>
            </p:nvSpPr>
            <p:spPr>
              <a:xfrm>
                <a:off x="5089910" y="5450484"/>
                <a:ext cx="8998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Net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monitor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67" name="TextBox 136"/>
              <p:cNvSpPr txBox="1"/>
              <p:nvPr/>
            </p:nvSpPr>
            <p:spPr>
              <a:xfrm>
                <a:off x="4468199" y="5405154"/>
                <a:ext cx="7823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68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35" name="Gruppo 109"/>
            <p:cNvGrpSpPr/>
            <p:nvPr/>
          </p:nvGrpSpPr>
          <p:grpSpPr>
            <a:xfrm>
              <a:off x="4909353" y="4190256"/>
              <a:ext cx="1534903" cy="1028893"/>
              <a:chOff x="4454826" y="4992395"/>
              <a:chExt cx="1534903" cy="1028893"/>
            </a:xfrm>
          </p:grpSpPr>
          <p:sp>
            <p:nvSpPr>
              <p:cNvPr id="70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1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2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extBox 140"/>
              <p:cNvSpPr txBox="1"/>
              <p:nvPr/>
            </p:nvSpPr>
            <p:spPr>
              <a:xfrm>
                <a:off x="5089910" y="5450484"/>
                <a:ext cx="8998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Net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monitor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77" name="TextBox 136"/>
              <p:cNvSpPr txBox="1"/>
              <p:nvPr/>
            </p:nvSpPr>
            <p:spPr>
              <a:xfrm>
                <a:off x="4454826" y="5405154"/>
                <a:ext cx="78807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78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49" name="Gruppo 159"/>
            <p:cNvGrpSpPr/>
            <p:nvPr/>
          </p:nvGrpSpPr>
          <p:grpSpPr>
            <a:xfrm>
              <a:off x="6430982" y="4190256"/>
              <a:ext cx="2117010" cy="1028893"/>
              <a:chOff x="7056575" y="3717032"/>
              <a:chExt cx="2117010" cy="1028893"/>
            </a:xfrm>
          </p:grpSpPr>
          <p:grpSp>
            <p:nvGrpSpPr>
              <p:cNvPr id="59" name="Gruppo 147"/>
              <p:cNvGrpSpPr/>
              <p:nvPr/>
            </p:nvGrpSpPr>
            <p:grpSpPr>
              <a:xfrm>
                <a:off x="7056575" y="3717032"/>
                <a:ext cx="2038934" cy="1028893"/>
                <a:chOff x="4464287" y="4992395"/>
                <a:chExt cx="2038934" cy="1028893"/>
              </a:xfrm>
            </p:grpSpPr>
            <p:sp>
              <p:nvSpPr>
                <p:cNvPr id="83" name="Rectangle 6"/>
                <p:cNvSpPr/>
                <p:nvPr/>
              </p:nvSpPr>
              <p:spPr>
                <a:xfrm>
                  <a:off x="4499992" y="5013176"/>
                  <a:ext cx="2003229" cy="1008112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84" name="Rectangle 6"/>
                <p:cNvSpPr/>
                <p:nvPr/>
              </p:nvSpPr>
              <p:spPr>
                <a:xfrm>
                  <a:off x="4572000" y="5229200"/>
                  <a:ext cx="576064" cy="720080"/>
                </a:xfrm>
                <a:prstGeom prst="rect">
                  <a:avLst/>
                </a:prstGeom>
                <a:solidFill>
                  <a:schemeClr val="accent3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85" name="Rectangle 10"/>
                <p:cNvSpPr/>
                <p:nvPr/>
              </p:nvSpPr>
              <p:spPr>
                <a:xfrm>
                  <a:off x="5220072" y="5229200"/>
                  <a:ext cx="1224136" cy="72008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Oval 23"/>
                <p:cNvSpPr/>
                <p:nvPr/>
              </p:nvSpPr>
              <p:spPr>
                <a:xfrm>
                  <a:off x="5254706" y="5402209"/>
                  <a:ext cx="555284" cy="524838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17"/>
                <p:cNvSpPr/>
                <p:nvPr/>
              </p:nvSpPr>
              <p:spPr>
                <a:xfrm>
                  <a:off x="5220072" y="5229199"/>
                  <a:ext cx="1224136" cy="147466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extBox 140"/>
                <p:cNvSpPr txBox="1"/>
                <p:nvPr/>
              </p:nvSpPr>
              <p:spPr>
                <a:xfrm>
                  <a:off x="5089910" y="5450484"/>
                  <a:ext cx="89981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Net</a:t>
                  </a:r>
                </a:p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monitor</a:t>
                  </a:r>
                  <a:endParaRPr lang="en-US" sz="1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9" name="TextBox 144"/>
                <p:cNvSpPr txBox="1"/>
                <p:nvPr/>
              </p:nvSpPr>
              <p:spPr>
                <a:xfrm>
                  <a:off x="5618520" y="5191827"/>
                  <a:ext cx="43794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OSGi</a:t>
                  </a:r>
                </a:p>
              </p:txBody>
            </p:sp>
            <p:sp>
              <p:nvSpPr>
                <p:cNvPr id="90" name="TextBox 136"/>
                <p:cNvSpPr txBox="1"/>
                <p:nvPr/>
              </p:nvSpPr>
              <p:spPr>
                <a:xfrm>
                  <a:off x="4464287" y="5405154"/>
                  <a:ext cx="7938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/>
                    <a:t>NetServ</a:t>
                  </a:r>
                </a:p>
                <a:p>
                  <a:pPr algn="ctr"/>
                  <a:r>
                    <a:rPr lang="en-US" sz="1000" dirty="0" smtClean="0"/>
                    <a:t>Controller</a:t>
                  </a:r>
                  <a:endParaRPr lang="en-US" sz="1000" dirty="0"/>
                </a:p>
              </p:txBody>
            </p:sp>
            <p:sp>
              <p:nvSpPr>
                <p:cNvPr id="91" name="TextBox 134"/>
                <p:cNvSpPr txBox="1"/>
                <p:nvPr/>
              </p:nvSpPr>
              <p:spPr>
                <a:xfrm>
                  <a:off x="5010126" y="4992395"/>
                  <a:ext cx="98296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NetServ Node</a:t>
                  </a:r>
                </a:p>
              </p:txBody>
            </p:sp>
          </p:grpSp>
          <p:sp>
            <p:nvSpPr>
              <p:cNvPr id="81" name="Oval 23"/>
              <p:cNvSpPr/>
              <p:nvPr/>
            </p:nvSpPr>
            <p:spPr>
              <a:xfrm>
                <a:off x="8438562" y="4125561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extBox 140"/>
              <p:cNvSpPr txBox="1"/>
              <p:nvPr/>
            </p:nvSpPr>
            <p:spPr>
              <a:xfrm>
                <a:off x="8273766" y="4262899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Throttle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102448" y="2743200"/>
              <a:ext cx="622747" cy="115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3" name="Connettore 1 92"/>
            <p:cNvCxnSpPr/>
            <p:nvPr/>
          </p:nvCxnSpPr>
          <p:spPr>
            <a:xfrm>
              <a:off x="5502875" y="3182144"/>
              <a:ext cx="2520291" cy="1825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69" name="Gruppo 201"/>
            <p:cNvGrpSpPr/>
            <p:nvPr/>
          </p:nvGrpSpPr>
          <p:grpSpPr>
            <a:xfrm>
              <a:off x="3187926" y="1381944"/>
              <a:ext cx="1521211" cy="1224135"/>
              <a:chOff x="4468518" y="4992395"/>
              <a:chExt cx="1521211" cy="1224135"/>
            </a:xfrm>
          </p:grpSpPr>
          <p:sp>
            <p:nvSpPr>
              <p:cNvPr id="95" name="Rectangle 6"/>
              <p:cNvSpPr/>
              <p:nvPr/>
            </p:nvSpPr>
            <p:spPr>
              <a:xfrm>
                <a:off x="4499992" y="5013175"/>
                <a:ext cx="1440160" cy="120335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7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8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40"/>
              <p:cNvSpPr txBox="1"/>
              <p:nvPr/>
            </p:nvSpPr>
            <p:spPr>
              <a:xfrm>
                <a:off x="5089910" y="5538262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Throttle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103" name="TextBox 136"/>
              <p:cNvSpPr txBox="1"/>
              <p:nvPr/>
            </p:nvSpPr>
            <p:spPr>
              <a:xfrm>
                <a:off x="4468518" y="5405154"/>
                <a:ext cx="7972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104" name="TextBox 134"/>
              <p:cNvSpPr txBox="1"/>
              <p:nvPr/>
            </p:nvSpPr>
            <p:spPr>
              <a:xfrm>
                <a:off x="4555469" y="4992395"/>
                <a:ext cx="132921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 (NS1)</a:t>
                </a:r>
              </a:p>
            </p:txBody>
          </p:sp>
        </p:grpSp>
        <p:sp>
          <p:nvSpPr>
            <p:cNvPr id="105" name="Rectangle 6"/>
            <p:cNvSpPr/>
            <p:nvPr/>
          </p:nvSpPr>
          <p:spPr>
            <a:xfrm>
              <a:off x="3291408" y="2390056"/>
              <a:ext cx="1296144" cy="144016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Linux Kernel</a:t>
              </a:r>
            </a:p>
          </p:txBody>
        </p:sp>
        <p:cxnSp>
          <p:nvCxnSpPr>
            <p:cNvPr id="106" name="Connettore 1 105"/>
            <p:cNvCxnSpPr>
              <a:stCxn id="101" idx="2"/>
            </p:cNvCxnSpPr>
            <p:nvPr/>
          </p:nvCxnSpPr>
          <p:spPr>
            <a:xfrm rot="16200000" flipH="1">
              <a:off x="4376995" y="2056263"/>
              <a:ext cx="1008112" cy="1243649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>
              <a:endCxn id="101" idx="2"/>
            </p:cNvCxnSpPr>
            <p:nvPr/>
          </p:nvCxnSpPr>
          <p:spPr>
            <a:xfrm flipV="1">
              <a:off x="3309839" y="2174032"/>
              <a:ext cx="949388" cy="28213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/>
          </p:nvCxnSpPr>
          <p:spPr>
            <a:xfrm rot="5400000">
              <a:off x="4184067" y="3441613"/>
              <a:ext cx="1578279" cy="105934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09" name="Freccia a destra 108"/>
            <p:cNvSpPr/>
            <p:nvPr/>
          </p:nvSpPr>
          <p:spPr>
            <a:xfrm rot="1098192">
              <a:off x="1977054" y="2030082"/>
              <a:ext cx="1500554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110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9608" y="1309936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13" name="Connettore 1 112"/>
          <p:cNvCxnSpPr/>
          <p:nvPr/>
        </p:nvCxnSpPr>
        <p:spPr>
          <a:xfrm>
            <a:off x="7273930" y="1508761"/>
            <a:ext cx="4320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4" name="Connettore 1 113"/>
          <p:cNvCxnSpPr/>
          <p:nvPr/>
        </p:nvCxnSpPr>
        <p:spPr>
          <a:xfrm>
            <a:off x="7295875" y="1750152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5" name="CasellaDiTesto 114"/>
          <p:cNvSpPr txBox="1"/>
          <p:nvPr/>
        </p:nvSpPr>
        <p:spPr>
          <a:xfrm>
            <a:off x="7620000" y="1371600"/>
            <a:ext cx="12094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SIP messages</a:t>
            </a:r>
            <a:endParaRPr lang="it-IT" sz="1100" dirty="0"/>
          </a:p>
        </p:txBody>
      </p:sp>
      <p:sp>
        <p:nvSpPr>
          <p:cNvPr id="116" name="CasellaDiTesto 115"/>
          <p:cNvSpPr txBox="1"/>
          <p:nvPr/>
        </p:nvSpPr>
        <p:spPr>
          <a:xfrm>
            <a:off x="7697521" y="1606136"/>
            <a:ext cx="1446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err="1" smtClean="0"/>
              <a:t>Replicated</a:t>
            </a:r>
            <a:r>
              <a:rPr lang="it-IT" sz="1100" dirty="0" smtClean="0"/>
              <a:t> </a:t>
            </a:r>
            <a:r>
              <a:rPr lang="it-IT" sz="1100" dirty="0" err="1" smtClean="0"/>
              <a:t>packets</a:t>
            </a:r>
            <a:endParaRPr lang="it-IT" sz="1100" dirty="0"/>
          </a:p>
        </p:txBody>
      </p:sp>
      <p:grpSp>
        <p:nvGrpSpPr>
          <p:cNvPr id="117" name="Gruppo 116"/>
          <p:cNvGrpSpPr/>
          <p:nvPr/>
        </p:nvGrpSpPr>
        <p:grpSpPr>
          <a:xfrm>
            <a:off x="834345" y="5715000"/>
            <a:ext cx="7319055" cy="646331"/>
            <a:chOff x="304800" y="5715000"/>
            <a:chExt cx="7319055" cy="646331"/>
          </a:xfrm>
        </p:grpSpPr>
        <p:sp>
          <p:nvSpPr>
            <p:cNvPr id="118" name="CasellaDiTesto 117"/>
            <p:cNvSpPr txBox="1"/>
            <p:nvPr/>
          </p:nvSpPr>
          <p:spPr>
            <a:xfrm>
              <a:off x="304800" y="5715000"/>
              <a:ext cx="73190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 typeface="+mj-lt"/>
                <a:buAutoNum type="arabicParenR" startAt="3"/>
              </a:pPr>
              <a:r>
                <a:rPr lang="en-US" dirty="0" smtClean="0"/>
                <a:t>Attack arrives</a:t>
              </a:r>
            </a:p>
            <a:p>
              <a:pPr marL="342900" indent="-342900">
                <a:buFont typeface="+mj-lt"/>
                <a:buAutoNum type="arabicParenR" startAt="3"/>
              </a:pPr>
              <a:r>
                <a:rPr lang="en-US" dirty="0" smtClean="0"/>
                <a:t>Net monitor	             NAME (attack detected)	   Throttle @ NS1</a:t>
              </a:r>
            </a:p>
          </p:txBody>
        </p:sp>
        <p:cxnSp>
          <p:nvCxnSpPr>
            <p:cNvPr id="119" name="Connettore 1 118"/>
            <p:cNvCxnSpPr/>
            <p:nvPr/>
          </p:nvCxnSpPr>
          <p:spPr>
            <a:xfrm>
              <a:off x="2022896" y="6173232"/>
              <a:ext cx="762000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nettore 1 119"/>
            <p:cNvCxnSpPr/>
            <p:nvPr/>
          </p:nvCxnSpPr>
          <p:spPr>
            <a:xfrm>
              <a:off x="5181600" y="6165917"/>
              <a:ext cx="762000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val 23"/>
          <p:cNvSpPr/>
          <p:nvPr/>
        </p:nvSpPr>
        <p:spPr>
          <a:xfrm>
            <a:off x="2510592" y="2590800"/>
            <a:ext cx="451215" cy="44863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experiment on GENI</a:t>
            </a:r>
            <a:endParaRPr lang="en-US" sz="36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24" name="Oval 23"/>
          <p:cNvSpPr/>
          <p:nvPr/>
        </p:nvSpPr>
        <p:spPr>
          <a:xfrm>
            <a:off x="2662992" y="3894762"/>
            <a:ext cx="451215" cy="44863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uppo 110"/>
          <p:cNvGrpSpPr/>
          <p:nvPr/>
        </p:nvGrpSpPr>
        <p:grpSpPr>
          <a:xfrm>
            <a:off x="42813" y="1259414"/>
            <a:ext cx="8948787" cy="4226986"/>
            <a:chOff x="-381000" y="1259414"/>
            <a:chExt cx="9311033" cy="4226986"/>
          </a:xfrm>
        </p:grpSpPr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711437">
              <a:off x="2530058" y="3855118"/>
              <a:ext cx="2177758" cy="96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848593">
              <a:off x="2509397" y="2999482"/>
              <a:ext cx="2157816" cy="939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065266">
              <a:off x="3426360" y="2382378"/>
              <a:ext cx="1878974" cy="87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CasellaDiTesto 10"/>
            <p:cNvSpPr txBox="1"/>
            <p:nvPr/>
          </p:nvSpPr>
          <p:spPr>
            <a:xfrm>
              <a:off x="7921921" y="2455168"/>
              <a:ext cx="10081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dirty="0" err="1" smtClean="0"/>
                <a:t>Victim</a:t>
              </a:r>
              <a:r>
                <a:rPr lang="it-IT" sz="1100" dirty="0" smtClean="0"/>
                <a:t> Server</a:t>
              </a:r>
              <a:endParaRPr lang="it-IT" sz="1100" dirty="0"/>
            </a:p>
          </p:txBody>
        </p:sp>
        <p:cxnSp>
          <p:nvCxnSpPr>
            <p:cNvPr id="12" name="Connettore 1 11"/>
            <p:cNvCxnSpPr/>
            <p:nvPr/>
          </p:nvCxnSpPr>
          <p:spPr>
            <a:xfrm rot="10800000" flipV="1">
              <a:off x="2571328" y="3470176"/>
              <a:ext cx="2304256" cy="108012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10800000">
              <a:off x="2499320" y="3182145"/>
              <a:ext cx="2232248" cy="72007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 rot="10800000">
              <a:off x="3723456" y="2390056"/>
              <a:ext cx="1296144" cy="936104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>
              <a:endCxn id="92" idx="1"/>
            </p:cNvCxnSpPr>
            <p:nvPr/>
          </p:nvCxnSpPr>
          <p:spPr>
            <a:xfrm>
              <a:off x="5727246" y="3297304"/>
              <a:ext cx="2375202" cy="214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>
              <a:off x="771128" y="2318048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-164976" y="3564126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51048" y="4910336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9" name="Freccia a destra 18"/>
            <p:cNvSpPr/>
            <p:nvPr/>
          </p:nvSpPr>
          <p:spPr>
            <a:xfrm>
              <a:off x="1212370" y="2988062"/>
              <a:ext cx="998918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20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381000" y="2556014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uppo 24"/>
            <p:cNvGrpSpPr/>
            <p:nvPr/>
          </p:nvGrpSpPr>
          <p:grpSpPr>
            <a:xfrm>
              <a:off x="2111560" y="2895273"/>
              <a:ext cx="696573" cy="934943"/>
              <a:chOff x="4955547" y="2348880"/>
              <a:chExt cx="696573" cy="934943"/>
            </a:xfrm>
          </p:grpSpPr>
          <p:pic>
            <p:nvPicPr>
              <p:cNvPr id="22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76056" y="2348880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" name="CasellaDiTesto 22"/>
              <p:cNvSpPr txBox="1"/>
              <p:nvPr/>
            </p:nvSpPr>
            <p:spPr>
              <a:xfrm>
                <a:off x="4955547" y="2852936"/>
                <a:ext cx="696573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NS2</a:t>
                </a:r>
                <a:endParaRPr lang="it-IT" sz="1100" dirty="0"/>
              </a:p>
            </p:txBody>
          </p:sp>
        </p:grpSp>
        <p:sp>
          <p:nvSpPr>
            <p:cNvPr id="24" name="Freccia a destra 23"/>
            <p:cNvSpPr/>
            <p:nvPr/>
          </p:nvSpPr>
          <p:spPr>
            <a:xfrm>
              <a:off x="1419200" y="4321817"/>
              <a:ext cx="1008112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25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164976" y="3902224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Connettore 1 25"/>
            <p:cNvCxnSpPr/>
            <p:nvPr/>
          </p:nvCxnSpPr>
          <p:spPr>
            <a:xfrm flipV="1">
              <a:off x="4083496" y="3686202"/>
              <a:ext cx="1224136" cy="64807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5400000" flipH="1">
              <a:off x="6112013" y="2943738"/>
              <a:ext cx="1211319" cy="21730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5400000" flipH="1" flipV="1">
              <a:off x="5163616" y="4190256"/>
              <a:ext cx="1008112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CasellaDiTesto 28"/>
            <p:cNvSpPr txBox="1"/>
            <p:nvPr/>
          </p:nvSpPr>
          <p:spPr>
            <a:xfrm>
              <a:off x="6782427" y="377206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OpenFlow-enabled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NerServ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Nodes</a:t>
              </a:r>
              <a:r>
                <a:rPr lang="it-IT" sz="1100" dirty="0" smtClean="0"/>
                <a:t> (</a:t>
              </a:r>
              <a:r>
                <a:rPr lang="it-IT" sz="1100" dirty="0" err="1" smtClean="0"/>
                <a:t>PUs</a:t>
              </a:r>
              <a:r>
                <a:rPr lang="it-IT" sz="1100" dirty="0" smtClean="0"/>
                <a:t>)</a:t>
              </a:r>
              <a:endParaRPr lang="it-IT" sz="1100" dirty="0"/>
            </a:p>
          </p:txBody>
        </p:sp>
        <p:cxnSp>
          <p:nvCxnSpPr>
            <p:cNvPr id="30" name="Connettore 1 29"/>
            <p:cNvCxnSpPr/>
            <p:nvPr/>
          </p:nvCxnSpPr>
          <p:spPr>
            <a:xfrm rot="5400000">
              <a:off x="5297242" y="2019626"/>
              <a:ext cx="1224136" cy="8128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CasellaDiTesto 30"/>
            <p:cNvSpPr txBox="1"/>
            <p:nvPr/>
          </p:nvSpPr>
          <p:spPr>
            <a:xfrm>
              <a:off x="5379640" y="1259414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NAME + OFC</a:t>
              </a:r>
              <a:endParaRPr lang="it-IT" sz="1600" dirty="0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3723456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PU1</a:t>
              </a:r>
              <a:endParaRPr lang="it-IT" sz="1100" dirty="0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235624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PU2</a:t>
              </a:r>
              <a:endParaRPr lang="it-IT" sz="1100" dirty="0"/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7035824" y="5224790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PU3</a:t>
              </a:r>
              <a:endParaRPr lang="it-IT" sz="1100" dirty="0"/>
            </a:p>
          </p:txBody>
        </p:sp>
        <p:grpSp>
          <p:nvGrpSpPr>
            <p:cNvPr id="5" name="Gruppo 21"/>
            <p:cNvGrpSpPr/>
            <p:nvPr/>
          </p:nvGrpSpPr>
          <p:grpSpPr>
            <a:xfrm>
              <a:off x="2349414" y="4216678"/>
              <a:ext cx="689458" cy="934943"/>
              <a:chOff x="4962662" y="2348880"/>
              <a:chExt cx="689458" cy="934943"/>
            </a:xfrm>
          </p:grpSpPr>
          <p:sp>
            <p:nvSpPr>
              <p:cNvPr id="36" name="CasellaDiTesto 35"/>
              <p:cNvSpPr txBox="1"/>
              <p:nvPr/>
            </p:nvSpPr>
            <p:spPr>
              <a:xfrm>
                <a:off x="4962662" y="2852936"/>
                <a:ext cx="68945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NS3</a:t>
                </a:r>
                <a:endParaRPr lang="it-IT" sz="1100" dirty="0"/>
              </a:p>
            </p:txBody>
          </p:sp>
          <p:pic>
            <p:nvPicPr>
              <p:cNvPr id="37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76056" y="2348880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8" name="Rectangle 6"/>
            <p:cNvSpPr/>
            <p:nvPr/>
          </p:nvSpPr>
          <p:spPr>
            <a:xfrm>
              <a:off x="4947592" y="1597968"/>
              <a:ext cx="2016224" cy="10801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39" name="Rectangle 6"/>
            <p:cNvSpPr/>
            <p:nvPr/>
          </p:nvSpPr>
          <p:spPr>
            <a:xfrm>
              <a:off x="5019600" y="1813992"/>
              <a:ext cx="576064" cy="79208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40" name="Rectangle 10"/>
            <p:cNvSpPr/>
            <p:nvPr/>
          </p:nvSpPr>
          <p:spPr>
            <a:xfrm>
              <a:off x="5667672" y="1813992"/>
              <a:ext cx="1224136" cy="792088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Oval 23"/>
            <p:cNvSpPr/>
            <p:nvPr/>
          </p:nvSpPr>
          <p:spPr>
            <a:xfrm>
              <a:off x="5688452" y="2030016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17"/>
            <p:cNvSpPr/>
            <p:nvPr/>
          </p:nvSpPr>
          <p:spPr>
            <a:xfrm>
              <a:off x="5667672" y="1813992"/>
              <a:ext cx="1224136" cy="144016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140"/>
            <p:cNvSpPr txBox="1"/>
            <p:nvPr/>
          </p:nvSpPr>
          <p:spPr>
            <a:xfrm>
              <a:off x="5523656" y="2096590"/>
              <a:ext cx="8998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OpenFlow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Controller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144"/>
            <p:cNvSpPr txBox="1"/>
            <p:nvPr/>
          </p:nvSpPr>
          <p:spPr>
            <a:xfrm>
              <a:off x="6048493" y="1776619"/>
              <a:ext cx="4379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OSGi</a:t>
              </a:r>
            </a:p>
          </p:txBody>
        </p:sp>
        <p:sp>
          <p:nvSpPr>
            <p:cNvPr id="45" name="TextBox 136"/>
            <p:cNvSpPr txBox="1"/>
            <p:nvPr/>
          </p:nvSpPr>
          <p:spPr>
            <a:xfrm>
              <a:off x="4920198" y="1989946"/>
              <a:ext cx="781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NetServ</a:t>
              </a:r>
            </a:p>
            <a:p>
              <a:pPr algn="ctr"/>
              <a:r>
                <a:rPr lang="en-US" sz="1000" dirty="0" smtClean="0"/>
                <a:t>Controller</a:t>
              </a:r>
              <a:endParaRPr lang="en-US" sz="1000" dirty="0"/>
            </a:p>
          </p:txBody>
        </p:sp>
        <p:sp>
          <p:nvSpPr>
            <p:cNvPr id="46" name="TextBox 134"/>
            <p:cNvSpPr txBox="1"/>
            <p:nvPr/>
          </p:nvSpPr>
          <p:spPr>
            <a:xfrm>
              <a:off x="5464224" y="1577187"/>
              <a:ext cx="9829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NetServ Node</a:t>
              </a:r>
            </a:p>
          </p:txBody>
        </p:sp>
        <p:sp>
          <p:nvSpPr>
            <p:cNvPr id="47" name="Oval 23"/>
            <p:cNvSpPr/>
            <p:nvPr/>
          </p:nvSpPr>
          <p:spPr>
            <a:xfrm>
              <a:off x="6285297" y="2030016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140"/>
            <p:cNvSpPr txBox="1"/>
            <p:nvPr/>
          </p:nvSpPr>
          <p:spPr>
            <a:xfrm>
              <a:off x="6122151" y="2160178"/>
              <a:ext cx="8998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NAME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grpSp>
          <p:nvGrpSpPr>
            <p:cNvPr id="7" name="Gruppo 95"/>
            <p:cNvGrpSpPr/>
            <p:nvPr/>
          </p:nvGrpSpPr>
          <p:grpSpPr>
            <a:xfrm>
              <a:off x="4731568" y="3038128"/>
              <a:ext cx="1584176" cy="648072"/>
              <a:chOff x="3923928" y="5949280"/>
              <a:chExt cx="1584176" cy="648072"/>
            </a:xfrm>
          </p:grpSpPr>
          <p:sp>
            <p:nvSpPr>
              <p:cNvPr id="50" name="L-Shape 3"/>
              <p:cNvSpPr/>
              <p:nvPr/>
            </p:nvSpPr>
            <p:spPr>
              <a:xfrm rot="16200000">
                <a:off x="4391980" y="5481228"/>
                <a:ext cx="648072" cy="1584176"/>
              </a:xfrm>
              <a:prstGeom prst="corner">
                <a:avLst>
                  <a:gd name="adj1" fmla="val 143261"/>
                  <a:gd name="adj2" fmla="val 100000"/>
                </a:avLst>
              </a:prstGeom>
              <a:solidFill>
                <a:schemeClr val="bg2"/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51" name="Round Same Side Corner Rectangle 156"/>
              <p:cNvSpPr/>
              <p:nvPr/>
            </p:nvSpPr>
            <p:spPr>
              <a:xfrm rot="16200000" flipV="1">
                <a:off x="3851920" y="6093295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TextBox 134"/>
              <p:cNvSpPr txBox="1"/>
              <p:nvPr/>
            </p:nvSpPr>
            <p:spPr>
              <a:xfrm>
                <a:off x="4154131" y="6133572"/>
                <a:ext cx="11753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OpenFlow Switch</a:t>
                </a:r>
              </a:p>
            </p:txBody>
          </p:sp>
          <p:sp>
            <p:nvSpPr>
              <p:cNvPr id="53" name="Round Same Side Corner Rectangle 156"/>
              <p:cNvSpPr/>
              <p:nvPr/>
            </p:nvSpPr>
            <p:spPr>
              <a:xfrm rot="5400000" flipV="1">
                <a:off x="5292080" y="609329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 Same Side Corner Rectangle 156"/>
              <p:cNvSpPr/>
              <p:nvPr/>
            </p:nvSpPr>
            <p:spPr>
              <a:xfrm rot="10800000" flipV="1">
                <a:off x="4004320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ound Same Side Corner Rectangle 156"/>
              <p:cNvSpPr/>
              <p:nvPr/>
            </p:nvSpPr>
            <p:spPr>
              <a:xfrm rot="10800000" flipV="1">
                <a:off x="435597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ound Same Side Corner Rectangle 156"/>
              <p:cNvSpPr/>
              <p:nvPr/>
            </p:nvSpPr>
            <p:spPr>
              <a:xfrm rot="10800000" flipV="1">
                <a:off x="4716016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ound Same Side Corner Rectangle 156"/>
              <p:cNvSpPr/>
              <p:nvPr/>
            </p:nvSpPr>
            <p:spPr>
              <a:xfrm rot="10800000" flipV="1">
                <a:off x="507605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ound Same Side Corner Rectangle 156"/>
              <p:cNvSpPr/>
              <p:nvPr/>
            </p:nvSpPr>
            <p:spPr>
              <a:xfrm flipV="1">
                <a:off x="4551220" y="5949280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uppo 108"/>
            <p:cNvGrpSpPr/>
            <p:nvPr/>
          </p:nvGrpSpPr>
          <p:grpSpPr>
            <a:xfrm>
              <a:off x="3413792" y="4190256"/>
              <a:ext cx="1518296" cy="1028893"/>
              <a:chOff x="4471433" y="4992395"/>
              <a:chExt cx="1518296" cy="1028893"/>
            </a:xfrm>
          </p:grpSpPr>
          <p:sp>
            <p:nvSpPr>
              <p:cNvPr id="60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61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62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140"/>
              <p:cNvSpPr txBox="1"/>
              <p:nvPr/>
            </p:nvSpPr>
            <p:spPr>
              <a:xfrm>
                <a:off x="5089910" y="5450484"/>
                <a:ext cx="8998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Net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monitor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67" name="TextBox 136"/>
              <p:cNvSpPr txBox="1"/>
              <p:nvPr/>
            </p:nvSpPr>
            <p:spPr>
              <a:xfrm>
                <a:off x="4471433" y="5405154"/>
                <a:ext cx="7823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68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35" name="Gruppo 109"/>
            <p:cNvGrpSpPr/>
            <p:nvPr/>
          </p:nvGrpSpPr>
          <p:grpSpPr>
            <a:xfrm>
              <a:off x="4928617" y="4190256"/>
              <a:ext cx="1515639" cy="1028893"/>
              <a:chOff x="4474090" y="4992395"/>
              <a:chExt cx="1515639" cy="1028893"/>
            </a:xfrm>
          </p:grpSpPr>
          <p:sp>
            <p:nvSpPr>
              <p:cNvPr id="70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1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72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extBox 140"/>
              <p:cNvSpPr txBox="1"/>
              <p:nvPr/>
            </p:nvSpPr>
            <p:spPr>
              <a:xfrm>
                <a:off x="5089910" y="5450484"/>
                <a:ext cx="8998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Net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monitor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77" name="TextBox 136"/>
              <p:cNvSpPr txBox="1"/>
              <p:nvPr/>
            </p:nvSpPr>
            <p:spPr>
              <a:xfrm>
                <a:off x="4474090" y="5405154"/>
                <a:ext cx="78807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78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49" name="Gruppo 159"/>
            <p:cNvGrpSpPr/>
            <p:nvPr/>
          </p:nvGrpSpPr>
          <p:grpSpPr>
            <a:xfrm>
              <a:off x="6426605" y="4190256"/>
              <a:ext cx="2121387" cy="1028893"/>
              <a:chOff x="7052198" y="3717032"/>
              <a:chExt cx="2121387" cy="1028893"/>
            </a:xfrm>
          </p:grpSpPr>
          <p:grpSp>
            <p:nvGrpSpPr>
              <p:cNvPr id="59" name="Gruppo 147"/>
              <p:cNvGrpSpPr/>
              <p:nvPr/>
            </p:nvGrpSpPr>
            <p:grpSpPr>
              <a:xfrm>
                <a:off x="7052198" y="3717032"/>
                <a:ext cx="2043311" cy="1028893"/>
                <a:chOff x="4459910" y="4992395"/>
                <a:chExt cx="2043311" cy="1028893"/>
              </a:xfrm>
            </p:grpSpPr>
            <p:sp>
              <p:nvSpPr>
                <p:cNvPr id="83" name="Rectangle 6"/>
                <p:cNvSpPr/>
                <p:nvPr/>
              </p:nvSpPr>
              <p:spPr>
                <a:xfrm>
                  <a:off x="4499992" y="5013176"/>
                  <a:ext cx="2003229" cy="1008112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84" name="Rectangle 6"/>
                <p:cNvSpPr/>
                <p:nvPr/>
              </p:nvSpPr>
              <p:spPr>
                <a:xfrm>
                  <a:off x="4572000" y="5229200"/>
                  <a:ext cx="576064" cy="720080"/>
                </a:xfrm>
                <a:prstGeom prst="rect">
                  <a:avLst/>
                </a:prstGeom>
                <a:solidFill>
                  <a:schemeClr val="accent3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85" name="Rectangle 10"/>
                <p:cNvSpPr/>
                <p:nvPr/>
              </p:nvSpPr>
              <p:spPr>
                <a:xfrm>
                  <a:off x="5220072" y="5229200"/>
                  <a:ext cx="1224136" cy="72008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Oval 23"/>
                <p:cNvSpPr/>
                <p:nvPr/>
              </p:nvSpPr>
              <p:spPr>
                <a:xfrm>
                  <a:off x="5254706" y="5402209"/>
                  <a:ext cx="555284" cy="524838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17"/>
                <p:cNvSpPr/>
                <p:nvPr/>
              </p:nvSpPr>
              <p:spPr>
                <a:xfrm>
                  <a:off x="5220072" y="5229199"/>
                  <a:ext cx="1224136" cy="147466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TextBox 140"/>
                <p:cNvSpPr txBox="1"/>
                <p:nvPr/>
              </p:nvSpPr>
              <p:spPr>
                <a:xfrm>
                  <a:off x="5089910" y="5450484"/>
                  <a:ext cx="89981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Net</a:t>
                  </a:r>
                </a:p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monitor</a:t>
                  </a:r>
                  <a:endParaRPr lang="en-US" sz="1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9" name="TextBox 144"/>
                <p:cNvSpPr txBox="1"/>
                <p:nvPr/>
              </p:nvSpPr>
              <p:spPr>
                <a:xfrm>
                  <a:off x="5618520" y="5191827"/>
                  <a:ext cx="43794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OSGi</a:t>
                  </a:r>
                </a:p>
              </p:txBody>
            </p:sp>
            <p:sp>
              <p:nvSpPr>
                <p:cNvPr id="90" name="TextBox 136"/>
                <p:cNvSpPr txBox="1"/>
                <p:nvPr/>
              </p:nvSpPr>
              <p:spPr>
                <a:xfrm>
                  <a:off x="4459910" y="5405154"/>
                  <a:ext cx="79384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/>
                    <a:t>NetServ</a:t>
                  </a:r>
                </a:p>
                <a:p>
                  <a:pPr algn="ctr"/>
                  <a:r>
                    <a:rPr lang="en-US" sz="1000" dirty="0" smtClean="0"/>
                    <a:t>Controller</a:t>
                  </a:r>
                  <a:endParaRPr lang="en-US" sz="1000" dirty="0"/>
                </a:p>
              </p:txBody>
            </p:sp>
            <p:sp>
              <p:nvSpPr>
                <p:cNvPr id="91" name="TextBox 134"/>
                <p:cNvSpPr txBox="1"/>
                <p:nvPr/>
              </p:nvSpPr>
              <p:spPr>
                <a:xfrm>
                  <a:off x="5010126" y="4992395"/>
                  <a:ext cx="98296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NetServ Node</a:t>
                  </a:r>
                </a:p>
              </p:txBody>
            </p:sp>
          </p:grpSp>
          <p:sp>
            <p:nvSpPr>
              <p:cNvPr id="81" name="Oval 23"/>
              <p:cNvSpPr/>
              <p:nvPr/>
            </p:nvSpPr>
            <p:spPr>
              <a:xfrm>
                <a:off x="8438562" y="4125561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TextBox 140"/>
              <p:cNvSpPr txBox="1"/>
              <p:nvPr/>
            </p:nvSpPr>
            <p:spPr>
              <a:xfrm>
                <a:off x="8273766" y="4262899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Throttle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102448" y="2743200"/>
              <a:ext cx="622747" cy="115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3" name="Connettore 1 92"/>
            <p:cNvCxnSpPr/>
            <p:nvPr/>
          </p:nvCxnSpPr>
          <p:spPr>
            <a:xfrm>
              <a:off x="5502875" y="3182144"/>
              <a:ext cx="2520291" cy="1825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69" name="Gruppo 201"/>
            <p:cNvGrpSpPr/>
            <p:nvPr/>
          </p:nvGrpSpPr>
          <p:grpSpPr>
            <a:xfrm>
              <a:off x="3184358" y="1381944"/>
              <a:ext cx="1524779" cy="1224135"/>
              <a:chOff x="4464950" y="4992395"/>
              <a:chExt cx="1524779" cy="1224135"/>
            </a:xfrm>
          </p:grpSpPr>
          <p:sp>
            <p:nvSpPr>
              <p:cNvPr id="95" name="Rectangle 6"/>
              <p:cNvSpPr/>
              <p:nvPr/>
            </p:nvSpPr>
            <p:spPr>
              <a:xfrm>
                <a:off x="4499992" y="5013175"/>
                <a:ext cx="1440160" cy="120335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7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98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40"/>
              <p:cNvSpPr txBox="1"/>
              <p:nvPr/>
            </p:nvSpPr>
            <p:spPr>
              <a:xfrm>
                <a:off x="5089910" y="5538262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Throttle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103" name="TextBox 136"/>
              <p:cNvSpPr txBox="1"/>
              <p:nvPr/>
            </p:nvSpPr>
            <p:spPr>
              <a:xfrm>
                <a:off x="4464950" y="5405154"/>
                <a:ext cx="7972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104" name="TextBox 134"/>
              <p:cNvSpPr txBox="1"/>
              <p:nvPr/>
            </p:nvSpPr>
            <p:spPr>
              <a:xfrm>
                <a:off x="4555469" y="4992395"/>
                <a:ext cx="132921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 (NS1)</a:t>
                </a:r>
              </a:p>
            </p:txBody>
          </p:sp>
        </p:grpSp>
        <p:sp>
          <p:nvSpPr>
            <p:cNvPr id="105" name="Rectangle 6"/>
            <p:cNvSpPr/>
            <p:nvPr/>
          </p:nvSpPr>
          <p:spPr>
            <a:xfrm>
              <a:off x="3291408" y="2390056"/>
              <a:ext cx="1296144" cy="144016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Linux Kernel</a:t>
              </a:r>
            </a:p>
          </p:txBody>
        </p:sp>
        <p:cxnSp>
          <p:nvCxnSpPr>
            <p:cNvPr id="106" name="Connettore 1 105"/>
            <p:cNvCxnSpPr>
              <a:stCxn id="101" idx="2"/>
            </p:cNvCxnSpPr>
            <p:nvPr/>
          </p:nvCxnSpPr>
          <p:spPr>
            <a:xfrm rot="16200000" flipH="1">
              <a:off x="4376995" y="2056263"/>
              <a:ext cx="1008112" cy="1243649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>
              <a:endCxn id="101" idx="2"/>
            </p:cNvCxnSpPr>
            <p:nvPr/>
          </p:nvCxnSpPr>
          <p:spPr>
            <a:xfrm flipV="1">
              <a:off x="3309839" y="2174032"/>
              <a:ext cx="949388" cy="28213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/>
          </p:nvCxnSpPr>
          <p:spPr>
            <a:xfrm rot="5400000">
              <a:off x="4184067" y="3441613"/>
              <a:ext cx="1578279" cy="105934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09" name="Freccia a destra 108"/>
            <p:cNvSpPr/>
            <p:nvPr/>
          </p:nvSpPr>
          <p:spPr>
            <a:xfrm rot="1098192">
              <a:off x="1977054" y="2030082"/>
              <a:ext cx="1500554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110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9608" y="1309936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11" name="Connettore 1 110"/>
          <p:cNvCxnSpPr>
            <a:endCxn id="58" idx="3"/>
          </p:cNvCxnSpPr>
          <p:nvPr/>
        </p:nvCxnSpPr>
        <p:spPr>
          <a:xfrm>
            <a:off x="2590800" y="3124200"/>
            <a:ext cx="3106976" cy="5794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Connettore 1 112"/>
          <p:cNvCxnSpPr>
            <a:stCxn id="37" idx="1"/>
            <a:endCxn id="58" idx="3"/>
          </p:cNvCxnSpPr>
          <p:nvPr/>
        </p:nvCxnSpPr>
        <p:spPr>
          <a:xfrm rot="10800000" flipH="1">
            <a:off x="2775982" y="3182145"/>
            <a:ext cx="2921793" cy="128047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6" name="Connettore 1 115"/>
          <p:cNvCxnSpPr>
            <a:stCxn id="58" idx="3"/>
            <a:endCxn id="75" idx="0"/>
          </p:cNvCxnSpPr>
          <p:nvPr/>
        </p:nvCxnSpPr>
        <p:spPr>
          <a:xfrm rot="16200000" flipH="1">
            <a:off x="5200851" y="3679069"/>
            <a:ext cx="1466201" cy="47235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7" name="Connettore 1 116"/>
          <p:cNvCxnSpPr>
            <a:stCxn id="58" idx="3"/>
          </p:cNvCxnSpPr>
          <p:nvPr/>
        </p:nvCxnSpPr>
        <p:spPr>
          <a:xfrm rot="16200000" flipH="1">
            <a:off x="5849660" y="3030260"/>
            <a:ext cx="1542258" cy="1846026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3" name="TextBox 140"/>
          <p:cNvSpPr txBox="1"/>
          <p:nvPr/>
        </p:nvSpPr>
        <p:spPr>
          <a:xfrm>
            <a:off x="2438400" y="2700038"/>
            <a:ext cx="607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Throttle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25" name="TextBox 140"/>
          <p:cNvSpPr txBox="1"/>
          <p:nvPr/>
        </p:nvSpPr>
        <p:spPr>
          <a:xfrm>
            <a:off x="2590800" y="4004000"/>
            <a:ext cx="6076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Throttle</a:t>
            </a:r>
            <a:endParaRPr lang="en-US" sz="900" dirty="0">
              <a:solidFill>
                <a:schemeClr val="bg1"/>
              </a:solidFill>
            </a:endParaRPr>
          </a:p>
        </p:txBody>
      </p:sp>
      <p:cxnSp>
        <p:nvCxnSpPr>
          <p:cNvPr id="126" name="Connettore 1 125"/>
          <p:cNvCxnSpPr/>
          <p:nvPr/>
        </p:nvCxnSpPr>
        <p:spPr>
          <a:xfrm>
            <a:off x="7273930" y="1508761"/>
            <a:ext cx="4320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7" name="Connettore 1 126"/>
          <p:cNvCxnSpPr/>
          <p:nvPr/>
        </p:nvCxnSpPr>
        <p:spPr>
          <a:xfrm>
            <a:off x="7295875" y="1750152"/>
            <a:ext cx="43204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8" name="CasellaDiTesto 127"/>
          <p:cNvSpPr txBox="1"/>
          <p:nvPr/>
        </p:nvSpPr>
        <p:spPr>
          <a:xfrm>
            <a:off x="7620000" y="1371600"/>
            <a:ext cx="12094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SIP messages</a:t>
            </a:r>
            <a:endParaRPr lang="it-IT" sz="1100" dirty="0"/>
          </a:p>
        </p:txBody>
      </p:sp>
      <p:sp>
        <p:nvSpPr>
          <p:cNvPr id="129" name="CasellaDiTesto 128"/>
          <p:cNvSpPr txBox="1"/>
          <p:nvPr/>
        </p:nvSpPr>
        <p:spPr>
          <a:xfrm>
            <a:off x="7697521" y="1606136"/>
            <a:ext cx="14464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err="1" smtClean="0"/>
              <a:t>Replicated</a:t>
            </a:r>
            <a:r>
              <a:rPr lang="it-IT" sz="1100" dirty="0" smtClean="0"/>
              <a:t> </a:t>
            </a:r>
            <a:r>
              <a:rPr lang="it-IT" sz="1100" dirty="0" err="1" smtClean="0"/>
              <a:t>packets</a:t>
            </a:r>
            <a:endParaRPr lang="it-IT" sz="1100" dirty="0"/>
          </a:p>
        </p:txBody>
      </p:sp>
      <p:grpSp>
        <p:nvGrpSpPr>
          <p:cNvPr id="139" name="Gruppo 138"/>
          <p:cNvGrpSpPr/>
          <p:nvPr/>
        </p:nvGrpSpPr>
        <p:grpSpPr>
          <a:xfrm>
            <a:off x="1295400" y="5562600"/>
            <a:ext cx="6865726" cy="923330"/>
            <a:chOff x="1676400" y="5706070"/>
            <a:chExt cx="6865726" cy="923330"/>
          </a:xfrm>
        </p:grpSpPr>
        <p:grpSp>
          <p:nvGrpSpPr>
            <p:cNvPr id="132" name="Gruppo 131"/>
            <p:cNvGrpSpPr/>
            <p:nvPr/>
          </p:nvGrpSpPr>
          <p:grpSpPr>
            <a:xfrm>
              <a:off x="1676400" y="5706070"/>
              <a:ext cx="6865726" cy="923330"/>
              <a:chOff x="304800" y="5715000"/>
              <a:chExt cx="6865726" cy="923330"/>
            </a:xfrm>
          </p:grpSpPr>
          <p:sp>
            <p:nvSpPr>
              <p:cNvPr id="133" name="CasellaDiTesto 132"/>
              <p:cNvSpPr txBox="1"/>
              <p:nvPr/>
            </p:nvSpPr>
            <p:spPr>
              <a:xfrm>
                <a:off x="304800" y="5715000"/>
                <a:ext cx="686572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+mj-lt"/>
                  <a:buAutoNum type="arabicParenR" startAt="5"/>
                </a:pPr>
                <a:r>
                  <a:rPr lang="en-US" dirty="0" smtClean="0"/>
                  <a:t>Attack increases</a:t>
                </a:r>
              </a:p>
              <a:p>
                <a:pPr marL="342900" indent="-342900">
                  <a:buAutoNum type="arabicParenR" startAt="5"/>
                </a:pPr>
                <a:r>
                  <a:rPr lang="en-US" dirty="0" smtClean="0"/>
                  <a:t>NAME (to prevent PU1 overload)	             Net monitor@PU2-PU3</a:t>
                </a:r>
              </a:p>
              <a:p>
                <a:pPr marL="342900" indent="-342900">
                  <a:buAutoNum type="arabicParenR" startAt="5"/>
                </a:pPr>
                <a:r>
                  <a:rPr lang="en-US" dirty="0" smtClean="0"/>
                  <a:t>NAME	  Throttle@NS2-NS3</a:t>
                </a:r>
                <a:endParaRPr lang="it-IT" dirty="0"/>
              </a:p>
            </p:txBody>
          </p:sp>
          <p:cxnSp>
            <p:nvCxnSpPr>
              <p:cNvPr id="136" name="Connettore 1 135"/>
              <p:cNvCxnSpPr/>
              <p:nvPr/>
            </p:nvCxnSpPr>
            <p:spPr>
              <a:xfrm>
                <a:off x="3886200" y="6172200"/>
                <a:ext cx="762000" cy="0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38" name="Connettore 1 137"/>
            <p:cNvCxnSpPr/>
            <p:nvPr/>
          </p:nvCxnSpPr>
          <p:spPr>
            <a:xfrm>
              <a:off x="2819400" y="6454140"/>
              <a:ext cx="762000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NetServ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4572000"/>
          </a:xfrm>
        </p:spPr>
        <p:txBody>
          <a:bodyPr/>
          <a:lstStyle/>
          <a:p>
            <a:r>
              <a:rPr lang="en-US" dirty="0" smtClean="0"/>
              <a:t>In-network service container</a:t>
            </a:r>
          </a:p>
          <a:p>
            <a:r>
              <a:rPr lang="en-US" dirty="0" smtClean="0"/>
              <a:t>Active networking concept</a:t>
            </a:r>
          </a:p>
          <a:p>
            <a:r>
              <a:rPr lang="en-US" dirty="0" smtClean="0"/>
              <a:t>Java-programmable, signal-driven router</a:t>
            </a:r>
          </a:p>
          <a:p>
            <a:r>
              <a:rPr lang="en-US" dirty="0" smtClean="0"/>
              <a:t>Processing modules deployed on path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experiment on GENI - Results</a:t>
            </a:r>
            <a:endParaRPr lang="en-US" sz="36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266" name="Immagine 265" descr="perf.eps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5974" y="533400"/>
            <a:ext cx="7192052" cy="5410200"/>
          </a:xfrm>
          <a:prstGeom prst="rect">
            <a:avLst/>
          </a:prstGeom>
        </p:spPr>
      </p:pic>
      <p:sp>
        <p:nvSpPr>
          <p:cNvPr id="268" name="CasellaDiTesto 267"/>
          <p:cNvSpPr txBox="1"/>
          <p:nvPr/>
        </p:nvSpPr>
        <p:spPr>
          <a:xfrm>
            <a:off x="1447800" y="6172200"/>
            <a:ext cx="678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autonomic system takes few seconds to recognize and defeat it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experiment on GENI - Results</a:t>
            </a:r>
            <a:endParaRPr lang="en-US" sz="36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Immagine 4" descr="reaction.eps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924600"/>
            <a:ext cx="7178479" cy="54000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356245" y="6260068"/>
            <a:ext cx="6465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Reaction time is insensitive to increasing values of traffic intensity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705599" y="1600200"/>
            <a:ext cx="24384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Ir</a:t>
            </a:r>
            <a:r>
              <a:rPr lang="en-US" dirty="0" smtClean="0"/>
              <a:t> = additional traffic upon an attack beyond the background traffic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attack = </a:t>
            </a:r>
            <a:r>
              <a:rPr lang="en-US" dirty="0" err="1" smtClean="0"/>
              <a:t>Ir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attack = 2</a:t>
            </a:r>
            <a:r>
              <a:rPr lang="it-IT" dirty="0" smtClean="0"/>
              <a:t> * </a:t>
            </a:r>
            <a:r>
              <a:rPr lang="en-US" dirty="0" err="1" smtClean="0"/>
              <a:t>Ir</a:t>
            </a:r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Future improvements</a:t>
            </a:r>
            <a:br>
              <a:rPr lang="en-US" dirty="0" smtClean="0"/>
            </a:br>
            <a:r>
              <a:rPr lang="en-US" dirty="0" smtClean="0"/>
              <a:t>Processing optimized architecture</a:t>
            </a:r>
            <a:endParaRPr lang="en-US" sz="3600" dirty="0"/>
          </a:p>
        </p:txBody>
      </p:sp>
      <p:grpSp>
        <p:nvGrpSpPr>
          <p:cNvPr id="251" name="Gruppo 250"/>
          <p:cNvGrpSpPr/>
          <p:nvPr/>
        </p:nvGrpSpPr>
        <p:grpSpPr>
          <a:xfrm>
            <a:off x="-224061" y="1716614"/>
            <a:ext cx="9368061" cy="4226986"/>
            <a:chOff x="-763613" y="-1"/>
            <a:chExt cx="9368061" cy="4226986"/>
          </a:xfrm>
        </p:grpSpPr>
        <p:pic>
          <p:nvPicPr>
            <p:cNvPr id="130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848593">
              <a:off x="1485733" y="1740067"/>
              <a:ext cx="2157816" cy="939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1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711437">
              <a:off x="1506394" y="2595703"/>
              <a:ext cx="2177758" cy="96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2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3065266">
              <a:off x="2402696" y="1122963"/>
              <a:ext cx="1878974" cy="87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4" name="CasellaDiTesto 133"/>
            <p:cNvSpPr txBox="1"/>
            <p:nvPr/>
          </p:nvSpPr>
          <p:spPr>
            <a:xfrm>
              <a:off x="7380312" y="1202649"/>
              <a:ext cx="10081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dirty="0" err="1" smtClean="0"/>
                <a:t>Victim</a:t>
              </a:r>
              <a:r>
                <a:rPr lang="it-IT" sz="1100" dirty="0" smtClean="0"/>
                <a:t> Server</a:t>
              </a:r>
              <a:endParaRPr lang="it-IT" sz="1100" dirty="0"/>
            </a:p>
          </p:txBody>
        </p:sp>
        <p:cxnSp>
          <p:nvCxnSpPr>
            <p:cNvPr id="135" name="Connettore 1 134"/>
            <p:cNvCxnSpPr/>
            <p:nvPr/>
          </p:nvCxnSpPr>
          <p:spPr>
            <a:xfrm rot="10800000" flipV="1">
              <a:off x="1547664" y="2210761"/>
              <a:ext cx="2304256" cy="108012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7" name="Connettore 1 136"/>
            <p:cNvCxnSpPr/>
            <p:nvPr/>
          </p:nvCxnSpPr>
          <p:spPr>
            <a:xfrm rot="10800000">
              <a:off x="1475656" y="1922730"/>
              <a:ext cx="2232248" cy="72007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9" name="Connettore 1 138"/>
            <p:cNvCxnSpPr/>
            <p:nvPr/>
          </p:nvCxnSpPr>
          <p:spPr>
            <a:xfrm rot="10800000">
              <a:off x="2699792" y="1130641"/>
              <a:ext cx="1296144" cy="936104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0" name="Connettore 1 139"/>
            <p:cNvCxnSpPr>
              <a:endCxn id="218" idx="1"/>
            </p:cNvCxnSpPr>
            <p:nvPr/>
          </p:nvCxnSpPr>
          <p:spPr>
            <a:xfrm>
              <a:off x="5185638" y="2044785"/>
              <a:ext cx="2375202" cy="214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1" name="CasellaDiTesto 140"/>
            <p:cNvSpPr txBox="1"/>
            <p:nvPr/>
          </p:nvSpPr>
          <p:spPr>
            <a:xfrm>
              <a:off x="-252536" y="1058633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42" name="CasellaDiTesto 141"/>
            <p:cNvSpPr txBox="1"/>
            <p:nvPr/>
          </p:nvSpPr>
          <p:spPr>
            <a:xfrm>
              <a:off x="-396280" y="2304711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43" name="CasellaDiTesto 142"/>
            <p:cNvSpPr txBox="1"/>
            <p:nvPr/>
          </p:nvSpPr>
          <p:spPr>
            <a:xfrm>
              <a:off x="-387152" y="3650921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Attack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Sources</a:t>
              </a:r>
              <a:endParaRPr lang="it-IT" sz="1100" dirty="0"/>
            </a:p>
          </p:txBody>
        </p:sp>
        <p:sp>
          <p:nvSpPr>
            <p:cNvPr id="144" name="Freccia a destra 143"/>
            <p:cNvSpPr/>
            <p:nvPr/>
          </p:nvSpPr>
          <p:spPr>
            <a:xfrm>
              <a:off x="844472" y="1751216"/>
              <a:ext cx="998918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145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748898" y="1319168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6" name="Gruppo 24"/>
            <p:cNvGrpSpPr/>
            <p:nvPr/>
          </p:nvGrpSpPr>
          <p:grpSpPr>
            <a:xfrm>
              <a:off x="1136397" y="1658427"/>
              <a:ext cx="1219651" cy="912374"/>
              <a:chOff x="5004048" y="2371449"/>
              <a:chExt cx="1219651" cy="912374"/>
            </a:xfrm>
          </p:grpSpPr>
          <p:pic>
            <p:nvPicPr>
              <p:cNvPr id="147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731822" y="2371449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8" name="CasellaDiTesto 147"/>
              <p:cNvSpPr txBox="1"/>
              <p:nvPr/>
            </p:nvSpPr>
            <p:spPr>
              <a:xfrm>
                <a:off x="5004048" y="2852936"/>
                <a:ext cx="64807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NS2</a:t>
                </a:r>
                <a:endParaRPr lang="it-IT" sz="1100" dirty="0"/>
              </a:p>
            </p:txBody>
          </p:sp>
        </p:grpSp>
        <p:sp>
          <p:nvSpPr>
            <p:cNvPr id="149" name="Freccia a destra 148"/>
            <p:cNvSpPr/>
            <p:nvPr/>
          </p:nvSpPr>
          <p:spPr>
            <a:xfrm>
              <a:off x="820563" y="2893978"/>
              <a:ext cx="969912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150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763613" y="2474385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1" name="Connettore 1 150"/>
            <p:cNvCxnSpPr/>
            <p:nvPr/>
          </p:nvCxnSpPr>
          <p:spPr>
            <a:xfrm flipV="1">
              <a:off x="3059832" y="2426787"/>
              <a:ext cx="1224136" cy="64807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Connettore 1 151"/>
            <p:cNvCxnSpPr/>
            <p:nvPr/>
          </p:nvCxnSpPr>
          <p:spPr>
            <a:xfrm rot="5400000" flipH="1">
              <a:off x="5088349" y="1684323"/>
              <a:ext cx="1211319" cy="21730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Connettore 1 152"/>
            <p:cNvCxnSpPr/>
            <p:nvPr/>
          </p:nvCxnSpPr>
          <p:spPr>
            <a:xfrm rot="5400000" flipH="1" flipV="1">
              <a:off x="4139952" y="2930841"/>
              <a:ext cx="1008112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4" name="CasellaDiTesto 153"/>
            <p:cNvSpPr txBox="1"/>
            <p:nvPr/>
          </p:nvSpPr>
          <p:spPr>
            <a:xfrm>
              <a:off x="5758763" y="2512647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OpenFlow-enabled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NerServ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Nodes</a:t>
              </a:r>
              <a:r>
                <a:rPr lang="it-IT" sz="1100" dirty="0" smtClean="0"/>
                <a:t> (</a:t>
              </a:r>
              <a:r>
                <a:rPr lang="it-IT" sz="1100" dirty="0" err="1" smtClean="0"/>
                <a:t>PUs</a:t>
              </a:r>
              <a:r>
                <a:rPr lang="it-IT" sz="1100" dirty="0" smtClean="0"/>
                <a:t>)</a:t>
              </a:r>
              <a:endParaRPr lang="it-IT" sz="1100" dirty="0"/>
            </a:p>
          </p:txBody>
        </p:sp>
        <p:cxnSp>
          <p:nvCxnSpPr>
            <p:cNvPr id="155" name="Connettore 1 154"/>
            <p:cNvCxnSpPr/>
            <p:nvPr/>
          </p:nvCxnSpPr>
          <p:spPr>
            <a:xfrm rot="5400000">
              <a:off x="4273578" y="760211"/>
              <a:ext cx="1224136" cy="8128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CasellaDiTesto 155"/>
            <p:cNvSpPr txBox="1"/>
            <p:nvPr/>
          </p:nvSpPr>
          <p:spPr>
            <a:xfrm>
              <a:off x="4355976" y="-1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NAME + OFC</a:t>
              </a:r>
              <a:endParaRPr lang="it-IT" sz="1600" dirty="0"/>
            </a:p>
          </p:txBody>
        </p:sp>
        <p:sp>
          <p:nvSpPr>
            <p:cNvPr id="157" name="CasellaDiTesto 156"/>
            <p:cNvSpPr txBox="1"/>
            <p:nvPr/>
          </p:nvSpPr>
          <p:spPr>
            <a:xfrm>
              <a:off x="2699792" y="3965375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PU1</a:t>
              </a:r>
              <a:endParaRPr lang="it-IT" sz="1100" dirty="0"/>
            </a:p>
          </p:txBody>
        </p:sp>
        <p:sp>
          <p:nvSpPr>
            <p:cNvPr id="158" name="CasellaDiTesto 157"/>
            <p:cNvSpPr txBox="1"/>
            <p:nvPr/>
          </p:nvSpPr>
          <p:spPr>
            <a:xfrm>
              <a:off x="4211960" y="3965375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PU2</a:t>
              </a:r>
              <a:endParaRPr lang="it-IT" sz="1100" dirty="0"/>
            </a:p>
          </p:txBody>
        </p:sp>
        <p:sp>
          <p:nvSpPr>
            <p:cNvPr id="159" name="CasellaDiTesto 158"/>
            <p:cNvSpPr txBox="1"/>
            <p:nvPr/>
          </p:nvSpPr>
          <p:spPr>
            <a:xfrm>
              <a:off x="6012160" y="3965375"/>
              <a:ext cx="4320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smtClean="0"/>
                <a:t>PU3</a:t>
              </a:r>
              <a:endParaRPr lang="it-IT" sz="1100" dirty="0"/>
            </a:p>
          </p:txBody>
        </p:sp>
        <p:grpSp>
          <p:nvGrpSpPr>
            <p:cNvPr id="160" name="Gruppo 21"/>
            <p:cNvGrpSpPr/>
            <p:nvPr/>
          </p:nvGrpSpPr>
          <p:grpSpPr>
            <a:xfrm>
              <a:off x="1367136" y="2788839"/>
              <a:ext cx="988912" cy="1103367"/>
              <a:chOff x="5004048" y="2180456"/>
              <a:chExt cx="988912" cy="1103367"/>
            </a:xfrm>
          </p:grpSpPr>
          <p:sp>
            <p:nvSpPr>
              <p:cNvPr id="161" name="CasellaDiTesto 160"/>
              <p:cNvSpPr txBox="1"/>
              <p:nvPr/>
            </p:nvSpPr>
            <p:spPr>
              <a:xfrm>
                <a:off x="5004048" y="2852936"/>
                <a:ext cx="64807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smtClean="0"/>
                  <a:t>NetServ NS3</a:t>
                </a:r>
                <a:endParaRPr lang="it-IT" sz="1100" dirty="0"/>
              </a:p>
            </p:txBody>
          </p:sp>
          <p:pic>
            <p:nvPicPr>
              <p:cNvPr id="162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501083" y="2180456"/>
                <a:ext cx="491877" cy="4918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63" name="Rectangle 6"/>
            <p:cNvSpPr/>
            <p:nvPr/>
          </p:nvSpPr>
          <p:spPr>
            <a:xfrm>
              <a:off x="3923928" y="338553"/>
              <a:ext cx="2016224" cy="10801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4" name="Rectangle 6"/>
            <p:cNvSpPr/>
            <p:nvPr/>
          </p:nvSpPr>
          <p:spPr>
            <a:xfrm>
              <a:off x="3995936" y="554577"/>
              <a:ext cx="576064" cy="79208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65" name="Rectangle 10"/>
            <p:cNvSpPr/>
            <p:nvPr/>
          </p:nvSpPr>
          <p:spPr>
            <a:xfrm>
              <a:off x="4644008" y="554577"/>
              <a:ext cx="1224136" cy="792088"/>
            </a:xfrm>
            <a:prstGeom prst="rect">
              <a:avLst/>
            </a:prstGeom>
            <a:solidFill>
              <a:schemeClr val="accent5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6" name="Oval 23"/>
            <p:cNvSpPr/>
            <p:nvPr/>
          </p:nvSpPr>
          <p:spPr>
            <a:xfrm>
              <a:off x="4664788" y="770601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7"/>
            <p:cNvSpPr/>
            <p:nvPr/>
          </p:nvSpPr>
          <p:spPr>
            <a:xfrm>
              <a:off x="4644008" y="554577"/>
              <a:ext cx="1224136" cy="144016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TextBox 140"/>
            <p:cNvSpPr txBox="1"/>
            <p:nvPr/>
          </p:nvSpPr>
          <p:spPr>
            <a:xfrm>
              <a:off x="4499992" y="837175"/>
              <a:ext cx="8998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OpenFlow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Controller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169" name="TextBox 144"/>
            <p:cNvSpPr txBox="1"/>
            <p:nvPr/>
          </p:nvSpPr>
          <p:spPr>
            <a:xfrm>
              <a:off x="5024829" y="517204"/>
              <a:ext cx="4379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OSGi</a:t>
              </a:r>
            </a:p>
          </p:txBody>
        </p:sp>
        <p:sp>
          <p:nvSpPr>
            <p:cNvPr id="170" name="TextBox 136"/>
            <p:cNvSpPr txBox="1"/>
            <p:nvPr/>
          </p:nvSpPr>
          <p:spPr>
            <a:xfrm>
              <a:off x="3937782" y="730531"/>
              <a:ext cx="7062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/>
                <a:t>NetServ</a:t>
              </a:r>
            </a:p>
            <a:p>
              <a:pPr algn="ctr"/>
              <a:r>
                <a:rPr lang="en-US" sz="1000" dirty="0" smtClean="0"/>
                <a:t>Controller</a:t>
              </a:r>
              <a:endParaRPr lang="en-US" sz="1000" dirty="0"/>
            </a:p>
          </p:txBody>
        </p:sp>
        <p:sp>
          <p:nvSpPr>
            <p:cNvPr id="171" name="TextBox 134"/>
            <p:cNvSpPr txBox="1"/>
            <p:nvPr/>
          </p:nvSpPr>
          <p:spPr>
            <a:xfrm>
              <a:off x="4440560" y="317772"/>
              <a:ext cx="9829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NetServ Node</a:t>
              </a:r>
            </a:p>
          </p:txBody>
        </p:sp>
        <p:sp>
          <p:nvSpPr>
            <p:cNvPr id="172" name="Oval 23"/>
            <p:cNvSpPr/>
            <p:nvPr/>
          </p:nvSpPr>
          <p:spPr>
            <a:xfrm>
              <a:off x="5261633" y="770601"/>
              <a:ext cx="555284" cy="524838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TextBox 140"/>
            <p:cNvSpPr txBox="1"/>
            <p:nvPr/>
          </p:nvSpPr>
          <p:spPr>
            <a:xfrm>
              <a:off x="5098487" y="900763"/>
              <a:ext cx="8998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NAME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grpSp>
          <p:nvGrpSpPr>
            <p:cNvPr id="174" name="Gruppo 173"/>
            <p:cNvGrpSpPr/>
            <p:nvPr/>
          </p:nvGrpSpPr>
          <p:grpSpPr>
            <a:xfrm>
              <a:off x="3707904" y="1778713"/>
              <a:ext cx="1584176" cy="648072"/>
              <a:chOff x="3923928" y="5949280"/>
              <a:chExt cx="1584176" cy="648072"/>
            </a:xfrm>
          </p:grpSpPr>
          <p:sp>
            <p:nvSpPr>
              <p:cNvPr id="175" name="L-Shape 3"/>
              <p:cNvSpPr/>
              <p:nvPr/>
            </p:nvSpPr>
            <p:spPr>
              <a:xfrm rot="16200000">
                <a:off x="4391980" y="5481228"/>
                <a:ext cx="648072" cy="1584176"/>
              </a:xfrm>
              <a:prstGeom prst="corner">
                <a:avLst>
                  <a:gd name="adj1" fmla="val 143261"/>
                  <a:gd name="adj2" fmla="val 100000"/>
                </a:avLst>
              </a:prstGeom>
              <a:solidFill>
                <a:schemeClr val="bg2"/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76" name="Round Same Side Corner Rectangle 156"/>
              <p:cNvSpPr/>
              <p:nvPr/>
            </p:nvSpPr>
            <p:spPr>
              <a:xfrm rot="16200000" flipV="1">
                <a:off x="3851920" y="6093295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TextBox 134"/>
              <p:cNvSpPr txBox="1"/>
              <p:nvPr/>
            </p:nvSpPr>
            <p:spPr>
              <a:xfrm>
                <a:off x="4154131" y="6133572"/>
                <a:ext cx="117532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OpenFlow Switch</a:t>
                </a:r>
              </a:p>
            </p:txBody>
          </p:sp>
          <p:sp>
            <p:nvSpPr>
              <p:cNvPr id="178" name="Round Same Side Corner Rectangle 156"/>
              <p:cNvSpPr/>
              <p:nvPr/>
            </p:nvSpPr>
            <p:spPr>
              <a:xfrm rot="5400000" flipV="1">
                <a:off x="5292080" y="609329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Round Same Side Corner Rectangle 156"/>
              <p:cNvSpPr/>
              <p:nvPr/>
            </p:nvSpPr>
            <p:spPr>
              <a:xfrm rot="10800000" flipV="1">
                <a:off x="4004320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Round Same Side Corner Rectangle 156"/>
              <p:cNvSpPr/>
              <p:nvPr/>
            </p:nvSpPr>
            <p:spPr>
              <a:xfrm rot="10800000" flipV="1">
                <a:off x="435597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Round Same Side Corner Rectangle 156"/>
              <p:cNvSpPr/>
              <p:nvPr/>
            </p:nvSpPr>
            <p:spPr>
              <a:xfrm rot="10800000" flipV="1">
                <a:off x="4716016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Round Same Side Corner Rectangle 156"/>
              <p:cNvSpPr/>
              <p:nvPr/>
            </p:nvSpPr>
            <p:spPr>
              <a:xfrm rot="10800000" flipV="1">
                <a:off x="5076057" y="6453336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Round Same Side Corner Rectangle 156"/>
              <p:cNvSpPr/>
              <p:nvPr/>
            </p:nvSpPr>
            <p:spPr>
              <a:xfrm flipV="1">
                <a:off x="4551220" y="5949280"/>
                <a:ext cx="288031" cy="144016"/>
              </a:xfrm>
              <a:prstGeom prst="round2Same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84" name="Gruppo 183"/>
            <p:cNvGrpSpPr/>
            <p:nvPr/>
          </p:nvGrpSpPr>
          <p:grpSpPr>
            <a:xfrm>
              <a:off x="2418687" y="2930841"/>
              <a:ext cx="1489737" cy="1028893"/>
              <a:chOff x="4499992" y="4992395"/>
              <a:chExt cx="1489737" cy="1028893"/>
            </a:xfrm>
          </p:grpSpPr>
          <p:sp>
            <p:nvSpPr>
              <p:cNvPr id="185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86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87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TextBox 140"/>
              <p:cNvSpPr txBox="1"/>
              <p:nvPr/>
            </p:nvSpPr>
            <p:spPr>
              <a:xfrm>
                <a:off x="5089910" y="5402209"/>
                <a:ext cx="89981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Flow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based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IDS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1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192" name="TextBox 136"/>
              <p:cNvSpPr txBox="1"/>
              <p:nvPr/>
            </p:nvSpPr>
            <p:spPr>
              <a:xfrm>
                <a:off x="4513846" y="5405154"/>
                <a:ext cx="7062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193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194" name="Gruppo 193"/>
            <p:cNvGrpSpPr/>
            <p:nvPr/>
          </p:nvGrpSpPr>
          <p:grpSpPr>
            <a:xfrm>
              <a:off x="3930855" y="2930841"/>
              <a:ext cx="1489737" cy="1028893"/>
              <a:chOff x="4499992" y="4992395"/>
              <a:chExt cx="1489737" cy="1028893"/>
            </a:xfrm>
          </p:grpSpPr>
          <p:sp>
            <p:nvSpPr>
              <p:cNvPr id="195" name="Rectangle 6"/>
              <p:cNvSpPr/>
              <p:nvPr/>
            </p:nvSpPr>
            <p:spPr>
              <a:xfrm>
                <a:off x="4499992" y="5013176"/>
                <a:ext cx="1440160" cy="100811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96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197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TextBox 140"/>
              <p:cNvSpPr txBox="1"/>
              <p:nvPr/>
            </p:nvSpPr>
            <p:spPr>
              <a:xfrm>
                <a:off x="5089910" y="5402209"/>
                <a:ext cx="89981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Flow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based</a:t>
                </a:r>
              </a:p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IDS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1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202" name="TextBox 136"/>
              <p:cNvSpPr txBox="1"/>
              <p:nvPr/>
            </p:nvSpPr>
            <p:spPr>
              <a:xfrm>
                <a:off x="4513846" y="5405154"/>
                <a:ext cx="7062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203" name="TextBox 134"/>
              <p:cNvSpPr txBox="1"/>
              <p:nvPr/>
            </p:nvSpPr>
            <p:spPr>
              <a:xfrm>
                <a:off x="4728592" y="4992395"/>
                <a:ext cx="98296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</a:t>
                </a:r>
              </a:p>
            </p:txBody>
          </p:sp>
        </p:grpSp>
        <p:grpSp>
          <p:nvGrpSpPr>
            <p:cNvPr id="204" name="Gruppo 203"/>
            <p:cNvGrpSpPr/>
            <p:nvPr/>
          </p:nvGrpSpPr>
          <p:grpSpPr>
            <a:xfrm>
              <a:off x="5443023" y="2930841"/>
              <a:ext cx="2081305" cy="1028893"/>
              <a:chOff x="7092280" y="3717032"/>
              <a:chExt cx="2081305" cy="1028893"/>
            </a:xfrm>
          </p:grpSpPr>
          <p:grpSp>
            <p:nvGrpSpPr>
              <p:cNvPr id="205" name="Gruppo 147"/>
              <p:cNvGrpSpPr/>
              <p:nvPr/>
            </p:nvGrpSpPr>
            <p:grpSpPr>
              <a:xfrm>
                <a:off x="7092280" y="3717032"/>
                <a:ext cx="2003229" cy="1028893"/>
                <a:chOff x="4499992" y="4992395"/>
                <a:chExt cx="2003229" cy="1028893"/>
              </a:xfrm>
            </p:grpSpPr>
            <p:sp>
              <p:nvSpPr>
                <p:cNvPr id="208" name="Rectangle 6"/>
                <p:cNvSpPr/>
                <p:nvPr/>
              </p:nvSpPr>
              <p:spPr>
                <a:xfrm>
                  <a:off x="4499992" y="5013176"/>
                  <a:ext cx="2003229" cy="1008112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209" name="Rectangle 6"/>
                <p:cNvSpPr/>
                <p:nvPr/>
              </p:nvSpPr>
              <p:spPr>
                <a:xfrm>
                  <a:off x="4572000" y="5229200"/>
                  <a:ext cx="576064" cy="720080"/>
                </a:xfrm>
                <a:prstGeom prst="rect">
                  <a:avLst/>
                </a:prstGeom>
                <a:solidFill>
                  <a:schemeClr val="accent3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</p:txBody>
            </p:sp>
            <p:sp>
              <p:nvSpPr>
                <p:cNvPr id="210" name="Rectangle 10"/>
                <p:cNvSpPr/>
                <p:nvPr/>
              </p:nvSpPr>
              <p:spPr>
                <a:xfrm>
                  <a:off x="5220072" y="5229200"/>
                  <a:ext cx="1224136" cy="720080"/>
                </a:xfrm>
                <a:prstGeom prst="rect">
                  <a:avLst/>
                </a:prstGeom>
                <a:solidFill>
                  <a:schemeClr val="accent5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1" name="Oval 23"/>
                <p:cNvSpPr/>
                <p:nvPr/>
              </p:nvSpPr>
              <p:spPr>
                <a:xfrm>
                  <a:off x="5254706" y="5402209"/>
                  <a:ext cx="555284" cy="524838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 17"/>
                <p:cNvSpPr/>
                <p:nvPr/>
              </p:nvSpPr>
              <p:spPr>
                <a:xfrm>
                  <a:off x="5220072" y="5229199"/>
                  <a:ext cx="1224136" cy="147466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TextBox 140"/>
                <p:cNvSpPr txBox="1"/>
                <p:nvPr/>
              </p:nvSpPr>
              <p:spPr>
                <a:xfrm>
                  <a:off x="5089910" y="5402209"/>
                  <a:ext cx="899819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Flow</a:t>
                  </a:r>
                </a:p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based</a:t>
                  </a:r>
                </a:p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IDS</a:t>
                  </a:r>
                  <a:endParaRPr lang="en-US" sz="1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4" name="TextBox 144"/>
                <p:cNvSpPr txBox="1"/>
                <p:nvPr/>
              </p:nvSpPr>
              <p:spPr>
                <a:xfrm>
                  <a:off x="5618520" y="5191827"/>
                  <a:ext cx="43794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dirty="0" smtClean="0">
                      <a:solidFill>
                        <a:schemeClr val="bg1"/>
                      </a:solidFill>
                    </a:rPr>
                    <a:t>OSGi</a:t>
                  </a:r>
                </a:p>
              </p:txBody>
            </p:sp>
            <p:sp>
              <p:nvSpPr>
                <p:cNvPr id="215" name="TextBox 136"/>
                <p:cNvSpPr txBox="1"/>
                <p:nvPr/>
              </p:nvSpPr>
              <p:spPr>
                <a:xfrm>
                  <a:off x="4513846" y="5405154"/>
                  <a:ext cx="70622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 smtClean="0"/>
                    <a:t>NetServ</a:t>
                  </a:r>
                </a:p>
                <a:p>
                  <a:pPr algn="ctr"/>
                  <a:r>
                    <a:rPr lang="en-US" sz="1000" dirty="0" smtClean="0"/>
                    <a:t>Controller</a:t>
                  </a:r>
                  <a:endParaRPr lang="en-US" sz="1000" dirty="0"/>
                </a:p>
              </p:txBody>
            </p:sp>
            <p:sp>
              <p:nvSpPr>
                <p:cNvPr id="216" name="TextBox 134"/>
                <p:cNvSpPr txBox="1"/>
                <p:nvPr/>
              </p:nvSpPr>
              <p:spPr>
                <a:xfrm>
                  <a:off x="5010126" y="4992395"/>
                  <a:ext cx="982961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100" dirty="0" smtClean="0"/>
                    <a:t>NetServ Node</a:t>
                  </a:r>
                </a:p>
              </p:txBody>
            </p:sp>
          </p:grpSp>
          <p:sp>
            <p:nvSpPr>
              <p:cNvPr id="206" name="Oval 23"/>
              <p:cNvSpPr/>
              <p:nvPr/>
            </p:nvSpPr>
            <p:spPr>
              <a:xfrm>
                <a:off x="8438562" y="4125561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TextBox 140"/>
              <p:cNvSpPr txBox="1"/>
              <p:nvPr/>
            </p:nvSpPr>
            <p:spPr>
              <a:xfrm>
                <a:off x="8273766" y="4262899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DPI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17" name="Connettore 1 216"/>
            <p:cNvCxnSpPr/>
            <p:nvPr/>
          </p:nvCxnSpPr>
          <p:spPr>
            <a:xfrm rot="5400000" flipH="1" flipV="1">
              <a:off x="7344816" y="2786825"/>
              <a:ext cx="100811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218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60840" y="1490681"/>
              <a:ext cx="622747" cy="1151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9" name="Connettore 4 174"/>
            <p:cNvCxnSpPr/>
            <p:nvPr/>
          </p:nvCxnSpPr>
          <p:spPr>
            <a:xfrm rot="5400000" flipH="1" flipV="1">
              <a:off x="6938088" y="2941447"/>
              <a:ext cx="524837" cy="1511738"/>
            </a:xfrm>
            <a:prstGeom prst="bentConnector4">
              <a:avLst>
                <a:gd name="adj1" fmla="val -25078"/>
                <a:gd name="adj2" fmla="val 83128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Connettore 4 176"/>
            <p:cNvCxnSpPr/>
            <p:nvPr/>
          </p:nvCxnSpPr>
          <p:spPr>
            <a:xfrm rot="5400000" flipH="1" flipV="1">
              <a:off x="6077242" y="2152607"/>
              <a:ext cx="380819" cy="3233435"/>
            </a:xfrm>
            <a:prstGeom prst="bentConnector4">
              <a:avLst>
                <a:gd name="adj1" fmla="val -65486"/>
                <a:gd name="adj2" fmla="val 99484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1" name="Connettore 4 178"/>
            <p:cNvCxnSpPr/>
            <p:nvPr/>
          </p:nvCxnSpPr>
          <p:spPr>
            <a:xfrm rot="5400000" flipH="1" flipV="1">
              <a:off x="5393166" y="1324515"/>
              <a:ext cx="380819" cy="4889619"/>
            </a:xfrm>
            <a:prstGeom prst="bentConnector4">
              <a:avLst>
                <a:gd name="adj1" fmla="val -96410"/>
                <a:gd name="adj2" fmla="val 100007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22" name="Gruppo 12"/>
            <p:cNvGrpSpPr/>
            <p:nvPr/>
          </p:nvGrpSpPr>
          <p:grpSpPr>
            <a:xfrm>
              <a:off x="7632848" y="2786825"/>
              <a:ext cx="971600" cy="911348"/>
              <a:chOff x="5148064" y="3068960"/>
              <a:chExt cx="971600" cy="911348"/>
            </a:xfrm>
          </p:grpSpPr>
          <p:pic>
            <p:nvPicPr>
              <p:cNvPr id="223" name="Picture 4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148064" y="3356992"/>
                <a:ext cx="469622" cy="6233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4" name="CasellaDiTesto 223"/>
              <p:cNvSpPr txBox="1"/>
              <p:nvPr/>
            </p:nvSpPr>
            <p:spPr>
              <a:xfrm>
                <a:off x="5327576" y="3068960"/>
                <a:ext cx="7920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 dirty="0" err="1" smtClean="0"/>
                  <a:t>OpenFlow</a:t>
                </a:r>
                <a:r>
                  <a:rPr lang="it-IT" sz="1100" dirty="0" smtClean="0"/>
                  <a:t> </a:t>
                </a:r>
                <a:r>
                  <a:rPr lang="it-IT" sz="1100" dirty="0" err="1" smtClean="0"/>
                  <a:t>Switch</a:t>
                </a:r>
                <a:endParaRPr lang="it-IT" sz="1100" dirty="0"/>
              </a:p>
            </p:txBody>
          </p:sp>
        </p:grpSp>
        <p:cxnSp>
          <p:nvCxnSpPr>
            <p:cNvPr id="225" name="Connettore 1 224"/>
            <p:cNvCxnSpPr/>
            <p:nvPr/>
          </p:nvCxnSpPr>
          <p:spPr>
            <a:xfrm rot="16200000" flipH="1">
              <a:off x="5965766" y="436175"/>
              <a:ext cx="0" cy="2973108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26" name="Gruppo 225"/>
            <p:cNvGrpSpPr/>
            <p:nvPr/>
          </p:nvGrpSpPr>
          <p:grpSpPr>
            <a:xfrm>
              <a:off x="2195736" y="122529"/>
              <a:ext cx="1489737" cy="1224135"/>
              <a:chOff x="4499992" y="4992395"/>
              <a:chExt cx="1489737" cy="1224135"/>
            </a:xfrm>
          </p:grpSpPr>
          <p:sp>
            <p:nvSpPr>
              <p:cNvPr id="227" name="Rectangle 6"/>
              <p:cNvSpPr/>
              <p:nvPr/>
            </p:nvSpPr>
            <p:spPr>
              <a:xfrm>
                <a:off x="4499992" y="5013175"/>
                <a:ext cx="1440160" cy="120335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28" name="Rectangle 6"/>
              <p:cNvSpPr/>
              <p:nvPr/>
            </p:nvSpPr>
            <p:spPr>
              <a:xfrm>
                <a:off x="4572000" y="5229200"/>
                <a:ext cx="576064" cy="72008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sp>
            <p:nvSpPr>
              <p:cNvPr id="229" name="Rectangle 10"/>
              <p:cNvSpPr/>
              <p:nvPr/>
            </p:nvSpPr>
            <p:spPr>
              <a:xfrm>
                <a:off x="5220072" y="5229200"/>
                <a:ext cx="648072" cy="720080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Oval 23"/>
              <p:cNvSpPr/>
              <p:nvPr/>
            </p:nvSpPr>
            <p:spPr>
              <a:xfrm>
                <a:off x="5254706" y="5402209"/>
                <a:ext cx="555284" cy="524838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17"/>
              <p:cNvSpPr/>
              <p:nvPr/>
            </p:nvSpPr>
            <p:spPr>
              <a:xfrm>
                <a:off x="5220072" y="5229200"/>
                <a:ext cx="648072" cy="14401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TextBox 140"/>
              <p:cNvSpPr txBox="1"/>
              <p:nvPr/>
            </p:nvSpPr>
            <p:spPr>
              <a:xfrm>
                <a:off x="5089910" y="5538262"/>
                <a:ext cx="89981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DPI</a:t>
                </a:r>
                <a:endParaRPr 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3" name="TextBox 144"/>
              <p:cNvSpPr txBox="1"/>
              <p:nvPr/>
            </p:nvSpPr>
            <p:spPr>
              <a:xfrm>
                <a:off x="5312861" y="5191827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bg1"/>
                    </a:solidFill>
                  </a:rPr>
                  <a:t>OSGi</a:t>
                </a:r>
              </a:p>
            </p:txBody>
          </p:sp>
          <p:sp>
            <p:nvSpPr>
              <p:cNvPr id="234" name="TextBox 136"/>
              <p:cNvSpPr txBox="1"/>
              <p:nvPr/>
            </p:nvSpPr>
            <p:spPr>
              <a:xfrm>
                <a:off x="4513846" y="5405154"/>
                <a:ext cx="7062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/>
                  <a:t>NetServ</a:t>
                </a:r>
              </a:p>
              <a:p>
                <a:pPr algn="ctr"/>
                <a:r>
                  <a:rPr lang="en-US" sz="1000" dirty="0" smtClean="0"/>
                  <a:t>Controller</a:t>
                </a:r>
                <a:endParaRPr lang="en-US" sz="1000" dirty="0"/>
              </a:p>
            </p:txBody>
          </p:sp>
          <p:sp>
            <p:nvSpPr>
              <p:cNvPr id="235" name="TextBox 134"/>
              <p:cNvSpPr txBox="1"/>
              <p:nvPr/>
            </p:nvSpPr>
            <p:spPr>
              <a:xfrm>
                <a:off x="4555469" y="4992395"/>
                <a:ext cx="132921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 smtClean="0"/>
                  <a:t>NetServ Node (NS1)</a:t>
                </a:r>
              </a:p>
            </p:txBody>
          </p:sp>
        </p:grpSp>
        <p:sp>
          <p:nvSpPr>
            <p:cNvPr id="236" name="Rectangle 6"/>
            <p:cNvSpPr/>
            <p:nvPr/>
          </p:nvSpPr>
          <p:spPr>
            <a:xfrm>
              <a:off x="2267744" y="1130641"/>
              <a:ext cx="1296144" cy="144016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/>
                <a:t>Linux Kernel</a:t>
              </a:r>
            </a:p>
          </p:txBody>
        </p:sp>
        <p:cxnSp>
          <p:nvCxnSpPr>
            <p:cNvPr id="237" name="Connettore 1 236"/>
            <p:cNvCxnSpPr/>
            <p:nvPr/>
          </p:nvCxnSpPr>
          <p:spPr>
            <a:xfrm>
              <a:off x="3131840" y="770601"/>
              <a:ext cx="1347372" cy="115212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8" name="Connettore 1 237"/>
            <p:cNvCxnSpPr>
              <a:stCxn id="236" idx="1"/>
            </p:cNvCxnSpPr>
            <p:nvPr/>
          </p:nvCxnSpPr>
          <p:spPr>
            <a:xfrm rot="10800000" flipH="1">
              <a:off x="2267744" y="770601"/>
              <a:ext cx="864096" cy="43204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9" name="Connettore 1 238"/>
            <p:cNvCxnSpPr>
              <a:stCxn id="236" idx="1"/>
            </p:cNvCxnSpPr>
            <p:nvPr/>
          </p:nvCxnSpPr>
          <p:spPr>
            <a:xfrm rot="10800000" flipH="1" flipV="1">
              <a:off x="2267743" y="1202649"/>
              <a:ext cx="2678717" cy="1233038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0" name="Connettore 1 239"/>
            <p:cNvCxnSpPr/>
            <p:nvPr/>
          </p:nvCxnSpPr>
          <p:spPr>
            <a:xfrm>
              <a:off x="4917200" y="2413742"/>
              <a:ext cx="2033626" cy="112654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1" name="Connettore 1 240"/>
            <p:cNvCxnSpPr/>
            <p:nvPr/>
          </p:nvCxnSpPr>
          <p:spPr>
            <a:xfrm flipV="1">
              <a:off x="6936195" y="3146867"/>
              <a:ext cx="804157" cy="378785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2" name="Connettore 2 241"/>
            <p:cNvCxnSpPr/>
            <p:nvPr/>
          </p:nvCxnSpPr>
          <p:spPr>
            <a:xfrm rot="5400000" flipH="1" flipV="1">
              <a:off x="7488324" y="2894837"/>
              <a:ext cx="5040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3" name="Connettore 1 242"/>
            <p:cNvCxnSpPr/>
            <p:nvPr/>
          </p:nvCxnSpPr>
          <p:spPr>
            <a:xfrm>
              <a:off x="6084168" y="137159"/>
              <a:ext cx="432048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4" name="Connettore 1 243"/>
            <p:cNvCxnSpPr/>
            <p:nvPr/>
          </p:nvCxnSpPr>
          <p:spPr>
            <a:xfrm>
              <a:off x="6106113" y="950050"/>
              <a:ext cx="432048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45" name="CasellaDiTesto 244"/>
            <p:cNvSpPr txBox="1"/>
            <p:nvPr/>
          </p:nvSpPr>
          <p:spPr>
            <a:xfrm>
              <a:off x="6516216" y="-1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Packets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inspected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by</a:t>
              </a:r>
              <a:r>
                <a:rPr lang="it-IT" sz="1100" dirty="0" smtClean="0"/>
                <a:t> DPI </a:t>
              </a:r>
              <a:r>
                <a:rPr lang="it-IT" sz="1100" dirty="0" err="1" smtClean="0"/>
                <a:t>module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deployed</a:t>
              </a:r>
              <a:r>
                <a:rPr lang="it-IT" sz="1100" dirty="0" smtClean="0"/>
                <a:t> in NS1</a:t>
              </a:r>
              <a:endParaRPr lang="it-IT" sz="1100" dirty="0"/>
            </a:p>
          </p:txBody>
        </p:sp>
        <p:sp>
          <p:nvSpPr>
            <p:cNvPr id="246" name="CasellaDiTesto 245"/>
            <p:cNvSpPr txBox="1"/>
            <p:nvPr/>
          </p:nvSpPr>
          <p:spPr>
            <a:xfrm>
              <a:off x="6507759" y="806034"/>
              <a:ext cx="17281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Packets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inspected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by</a:t>
              </a:r>
              <a:r>
                <a:rPr lang="it-IT" sz="1100" dirty="0" smtClean="0"/>
                <a:t> PU3</a:t>
              </a:r>
              <a:endParaRPr lang="it-IT" sz="1100" dirty="0"/>
            </a:p>
          </p:txBody>
        </p:sp>
        <p:sp>
          <p:nvSpPr>
            <p:cNvPr id="247" name="Freccia a destra 246"/>
            <p:cNvSpPr/>
            <p:nvPr/>
          </p:nvSpPr>
          <p:spPr>
            <a:xfrm rot="1098192">
              <a:off x="953390" y="770667"/>
              <a:ext cx="1500554" cy="351714"/>
            </a:xfrm>
            <a:prstGeom prst="rightArrow">
              <a:avLst>
                <a:gd name="adj1" fmla="val 50000"/>
                <a:gd name="adj2" fmla="val 5920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200" dirty="0" err="1" smtClean="0"/>
                <a:t>DoS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Attack</a:t>
              </a:r>
              <a:endParaRPr lang="it-IT" sz="1200" dirty="0" smtClean="0"/>
            </a:p>
          </p:txBody>
        </p:sp>
        <p:pic>
          <p:nvPicPr>
            <p:cNvPr id="248" name="Picture 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504056" y="50521"/>
              <a:ext cx="1691680" cy="107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49" name="Connettore 1 248"/>
            <p:cNvCxnSpPr/>
            <p:nvPr/>
          </p:nvCxnSpPr>
          <p:spPr>
            <a:xfrm>
              <a:off x="6098798" y="538805"/>
              <a:ext cx="432048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50" name="CasellaDiTesto 249"/>
            <p:cNvSpPr txBox="1"/>
            <p:nvPr/>
          </p:nvSpPr>
          <p:spPr>
            <a:xfrm>
              <a:off x="6530846" y="394789"/>
              <a:ext cx="172819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 dirty="0" err="1" smtClean="0"/>
                <a:t>Packets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forwarded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only</a:t>
              </a:r>
              <a:r>
                <a:rPr lang="it-IT" sz="1100" dirty="0" smtClean="0"/>
                <a:t> </a:t>
              </a:r>
              <a:r>
                <a:rPr lang="it-IT" sz="1100" dirty="0" err="1" smtClean="0"/>
                <a:t>by</a:t>
              </a:r>
              <a:r>
                <a:rPr lang="it-IT" sz="1100" dirty="0" smtClean="0"/>
                <a:t> NS1 and VLAN </a:t>
              </a:r>
              <a:r>
                <a:rPr lang="it-IT" sz="1100" dirty="0" err="1" smtClean="0"/>
                <a:t>tagged</a:t>
              </a:r>
              <a:endParaRPr lang="it-IT" sz="11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TODO / Future Work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 standard APIs for service modules that wants to interact with the data path (it can be either the </a:t>
            </a:r>
            <a:r>
              <a:rPr lang="it-IT" dirty="0" smtClean="0"/>
              <a:t>linux</a:t>
            </a:r>
            <a:r>
              <a:rPr lang="en-US" dirty="0" smtClean="0"/>
              <a:t> kernel or an OF Switch)</a:t>
            </a:r>
          </a:p>
          <a:p>
            <a:r>
              <a:rPr lang="en-US" dirty="0" smtClean="0"/>
              <a:t>Extend </a:t>
            </a:r>
            <a:r>
              <a:rPr lang="en-US" dirty="0" err="1" smtClean="0"/>
              <a:t>NetServ</a:t>
            </a:r>
            <a:r>
              <a:rPr lang="en-US" dirty="0" smtClean="0"/>
              <a:t> signaling </a:t>
            </a:r>
            <a:r>
              <a:rPr lang="en-US" dirty="0" err="1" smtClean="0"/>
              <a:t>sintax</a:t>
            </a:r>
            <a:r>
              <a:rPr lang="en-US" dirty="0" smtClean="0"/>
              <a:t> in order to expose OF Switch features</a:t>
            </a:r>
          </a:p>
          <a:p>
            <a:r>
              <a:rPr lang="en-US" dirty="0" smtClean="0"/>
              <a:t>Utilize </a:t>
            </a:r>
            <a:r>
              <a:rPr lang="en-US" dirty="0" err="1" smtClean="0"/>
              <a:t>NetFPGA</a:t>
            </a:r>
            <a:r>
              <a:rPr lang="en-US" dirty="0" smtClean="0"/>
              <a:t> card as Hardware Processing Unit (so both the routing and the packet elaboration could be done at wire speed)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07380" y="6070530"/>
            <a:ext cx="6718300" cy="43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NetServ packet transport</a:t>
            </a:r>
            <a:endParaRPr lang="en-US" sz="1600" dirty="0"/>
          </a:p>
        </p:txBody>
      </p:sp>
      <p:sp>
        <p:nvSpPr>
          <p:cNvPr id="5" name="Oval 53"/>
          <p:cNvSpPr>
            <a:spLocks noChangeArrowheads="1"/>
          </p:cNvSpPr>
          <p:nvPr/>
        </p:nvSpPr>
        <p:spPr bwMode="auto">
          <a:xfrm>
            <a:off x="13121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Oval 54"/>
          <p:cNvSpPr>
            <a:spLocks noChangeArrowheads="1"/>
          </p:cNvSpPr>
          <p:nvPr/>
        </p:nvSpPr>
        <p:spPr bwMode="auto">
          <a:xfrm>
            <a:off x="26964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Oval 55"/>
          <p:cNvSpPr>
            <a:spLocks noChangeArrowheads="1"/>
          </p:cNvSpPr>
          <p:nvPr/>
        </p:nvSpPr>
        <p:spPr bwMode="auto">
          <a:xfrm>
            <a:off x="19979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8" name="Straight Arrow Connector 105"/>
          <p:cNvCxnSpPr/>
          <p:nvPr/>
        </p:nvCxnSpPr>
        <p:spPr>
          <a:xfrm>
            <a:off x="761280" y="6261030"/>
            <a:ext cx="5588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106"/>
          <p:cNvCxnSpPr/>
          <p:nvPr/>
        </p:nvCxnSpPr>
        <p:spPr>
          <a:xfrm>
            <a:off x="8038380" y="6261030"/>
            <a:ext cx="5588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07380" y="4876730"/>
            <a:ext cx="2082800" cy="6477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Virtual execution</a:t>
            </a:r>
          </a:p>
          <a:p>
            <a:pPr algn="ctr"/>
            <a:r>
              <a:rPr lang="en-US" sz="1600" dirty="0" smtClean="0"/>
              <a:t> environment</a:t>
            </a:r>
            <a:endParaRPr lang="en-US" sz="1600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307380" y="4495730"/>
            <a:ext cx="2082800" cy="381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Building block layer</a:t>
            </a:r>
            <a:endParaRPr lang="en-US" sz="1600" dirty="0"/>
          </a:p>
        </p:txBody>
      </p:sp>
      <p:sp>
        <p:nvSpPr>
          <p:cNvPr id="12" name="Oval 53"/>
          <p:cNvSpPr>
            <a:spLocks noChangeArrowheads="1"/>
          </p:cNvSpPr>
          <p:nvPr/>
        </p:nvSpPr>
        <p:spPr bwMode="auto">
          <a:xfrm>
            <a:off x="36362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Oval 54"/>
          <p:cNvSpPr>
            <a:spLocks noChangeArrowheads="1"/>
          </p:cNvSpPr>
          <p:nvPr/>
        </p:nvSpPr>
        <p:spPr bwMode="auto">
          <a:xfrm>
            <a:off x="50205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Oval 55"/>
          <p:cNvSpPr>
            <a:spLocks noChangeArrowheads="1"/>
          </p:cNvSpPr>
          <p:nvPr/>
        </p:nvSpPr>
        <p:spPr bwMode="auto">
          <a:xfrm>
            <a:off x="43220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631480" y="4876730"/>
            <a:ext cx="2082800" cy="6477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Virtual execution</a:t>
            </a:r>
          </a:p>
          <a:p>
            <a:pPr algn="ctr"/>
            <a:r>
              <a:rPr lang="en-US" sz="1600" dirty="0" smtClean="0"/>
              <a:t> environment</a:t>
            </a:r>
            <a:endParaRPr lang="en-US" sz="1600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631480" y="4495730"/>
            <a:ext cx="2082800" cy="381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Building block layer</a:t>
            </a:r>
            <a:endParaRPr lang="en-US" sz="1600" dirty="0"/>
          </a:p>
        </p:txBody>
      </p:sp>
      <p:sp>
        <p:nvSpPr>
          <p:cNvPr id="17" name="Oval 53"/>
          <p:cNvSpPr>
            <a:spLocks noChangeArrowheads="1"/>
          </p:cNvSpPr>
          <p:nvPr/>
        </p:nvSpPr>
        <p:spPr bwMode="auto">
          <a:xfrm>
            <a:off x="59476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Oval 54"/>
          <p:cNvSpPr>
            <a:spLocks noChangeArrowheads="1"/>
          </p:cNvSpPr>
          <p:nvPr/>
        </p:nvSpPr>
        <p:spPr bwMode="auto">
          <a:xfrm>
            <a:off x="73319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Oval 55"/>
          <p:cNvSpPr>
            <a:spLocks noChangeArrowheads="1"/>
          </p:cNvSpPr>
          <p:nvPr/>
        </p:nvSpPr>
        <p:spPr bwMode="auto">
          <a:xfrm>
            <a:off x="6633442" y="3924230"/>
            <a:ext cx="693737" cy="57149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sz="240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5942880" y="4876730"/>
            <a:ext cx="2082800" cy="6477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Virtual execution</a:t>
            </a:r>
          </a:p>
          <a:p>
            <a:pPr algn="ctr"/>
            <a:r>
              <a:rPr lang="en-US" sz="1600" dirty="0" smtClean="0"/>
              <a:t> environment</a:t>
            </a:r>
            <a:endParaRPr lang="en-US" sz="1600" dirty="0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5942880" y="4495730"/>
            <a:ext cx="2082800" cy="381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Building block layer</a:t>
            </a:r>
            <a:endParaRPr lang="en-US" sz="1600" dirty="0"/>
          </a:p>
        </p:txBody>
      </p:sp>
      <p:cxnSp>
        <p:nvCxnSpPr>
          <p:cNvPr id="22" name="Straight Arrow Connector 121"/>
          <p:cNvCxnSpPr/>
          <p:nvPr/>
        </p:nvCxnSpPr>
        <p:spPr>
          <a:xfrm rot="5400000">
            <a:off x="2088430" y="5810180"/>
            <a:ext cx="520700" cy="1588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122"/>
          <p:cNvCxnSpPr/>
          <p:nvPr/>
        </p:nvCxnSpPr>
        <p:spPr>
          <a:xfrm rot="5400000">
            <a:off x="4399830" y="5797480"/>
            <a:ext cx="520700" cy="1588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23"/>
          <p:cNvCxnSpPr/>
          <p:nvPr/>
        </p:nvCxnSpPr>
        <p:spPr>
          <a:xfrm rot="5400000">
            <a:off x="6749330" y="5810180"/>
            <a:ext cx="520700" cy="1588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124"/>
          <p:cNvSpPr txBox="1"/>
          <p:nvPr/>
        </p:nvSpPr>
        <p:spPr>
          <a:xfrm>
            <a:off x="3872780" y="3619431"/>
            <a:ext cx="153906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Service modules</a:t>
            </a:r>
            <a:endParaRPr lang="en-US" sz="1400" dirty="0"/>
          </a:p>
        </p:txBody>
      </p:sp>
      <p:sp>
        <p:nvSpPr>
          <p:cNvPr id="26" name="TextBox 126"/>
          <p:cNvSpPr txBox="1"/>
          <p:nvPr/>
        </p:nvSpPr>
        <p:spPr>
          <a:xfrm>
            <a:off x="6222280" y="3619431"/>
            <a:ext cx="153906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Service modules</a:t>
            </a:r>
            <a:endParaRPr lang="en-US" sz="1400" dirty="0"/>
          </a:p>
        </p:txBody>
      </p:sp>
      <p:sp>
        <p:nvSpPr>
          <p:cNvPr id="27" name="TextBox 127"/>
          <p:cNvSpPr txBox="1"/>
          <p:nvPr/>
        </p:nvSpPr>
        <p:spPr>
          <a:xfrm>
            <a:off x="1586780" y="3619431"/>
            <a:ext cx="153906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Service modules</a:t>
            </a:r>
            <a:endParaRPr lang="en-US" sz="1400" dirty="0"/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2907580" y="1917630"/>
            <a:ext cx="3530600" cy="876300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NetServ controller</a:t>
            </a:r>
            <a:endParaRPr lang="en-US" sz="1600" dirty="0"/>
          </a:p>
        </p:txBody>
      </p:sp>
      <p:cxnSp>
        <p:nvCxnSpPr>
          <p:cNvPr id="29" name="Straight Arrow Connector 129"/>
          <p:cNvCxnSpPr>
            <a:endCxn id="28" idx="1"/>
          </p:cNvCxnSpPr>
          <p:nvPr/>
        </p:nvCxnSpPr>
        <p:spPr>
          <a:xfrm>
            <a:off x="761280" y="2349430"/>
            <a:ext cx="2146300" cy="635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131"/>
          <p:cNvCxnSpPr/>
          <p:nvPr/>
        </p:nvCxnSpPr>
        <p:spPr>
          <a:xfrm>
            <a:off x="6450880" y="2349430"/>
            <a:ext cx="2146300" cy="635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Down Arrow 156"/>
          <p:cNvSpPr/>
          <p:nvPr/>
        </p:nvSpPr>
        <p:spPr>
          <a:xfrm>
            <a:off x="4406180" y="1193730"/>
            <a:ext cx="469900" cy="660400"/>
          </a:xfrm>
          <a:prstGeom prst="down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157"/>
          <p:cNvSpPr/>
          <p:nvPr/>
        </p:nvSpPr>
        <p:spPr>
          <a:xfrm>
            <a:off x="4406180" y="2895530"/>
            <a:ext cx="469900" cy="787400"/>
          </a:xfrm>
          <a:prstGeom prst="down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158"/>
          <p:cNvSpPr/>
          <p:nvPr/>
        </p:nvSpPr>
        <p:spPr>
          <a:xfrm rot="18782453">
            <a:off x="5892081" y="2895531"/>
            <a:ext cx="469900" cy="787400"/>
          </a:xfrm>
          <a:prstGeom prst="down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159"/>
          <p:cNvSpPr/>
          <p:nvPr/>
        </p:nvSpPr>
        <p:spPr>
          <a:xfrm rot="2817547" flipH="1">
            <a:off x="3009181" y="2895530"/>
            <a:ext cx="469900" cy="787400"/>
          </a:xfrm>
          <a:prstGeom prst="down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160"/>
          <p:cNvSpPr txBox="1"/>
          <p:nvPr/>
        </p:nvSpPr>
        <p:spPr>
          <a:xfrm>
            <a:off x="4850680" y="1193730"/>
            <a:ext cx="1548270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Module download</a:t>
            </a:r>
            <a:endParaRPr lang="en-US" sz="1400" i="1" dirty="0"/>
          </a:p>
        </p:txBody>
      </p:sp>
      <p:sp>
        <p:nvSpPr>
          <p:cNvPr id="36" name="TextBox 161"/>
          <p:cNvSpPr txBox="1"/>
          <p:nvPr/>
        </p:nvSpPr>
        <p:spPr>
          <a:xfrm>
            <a:off x="6425480" y="2984430"/>
            <a:ext cx="1259855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Module install</a:t>
            </a:r>
            <a:endParaRPr lang="en-US" sz="1400" i="1" dirty="0"/>
          </a:p>
        </p:txBody>
      </p:sp>
      <p:sp>
        <p:nvSpPr>
          <p:cNvPr id="37" name="TextBox 162"/>
          <p:cNvSpPr txBox="1"/>
          <p:nvPr/>
        </p:nvSpPr>
        <p:spPr>
          <a:xfrm>
            <a:off x="1015280" y="1739830"/>
            <a:ext cx="1573079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Signaling message</a:t>
            </a:r>
          </a:p>
          <a:p>
            <a:r>
              <a:rPr lang="en-US" sz="1400" i="1" dirty="0" smtClean="0"/>
              <a:t>to install module</a:t>
            </a:r>
            <a:endParaRPr lang="en-US" sz="1400" i="1" dirty="0"/>
          </a:p>
        </p:txBody>
      </p:sp>
      <p:sp>
        <p:nvSpPr>
          <p:cNvPr id="38" name="TextBox 165"/>
          <p:cNvSpPr txBox="1"/>
          <p:nvPr/>
        </p:nvSpPr>
        <p:spPr>
          <a:xfrm>
            <a:off x="6755680" y="1739830"/>
            <a:ext cx="1851952" cy="52322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Signaling message</a:t>
            </a:r>
          </a:p>
          <a:p>
            <a:r>
              <a:rPr lang="en-US" sz="1400" i="1" dirty="0"/>
              <a:t>f</a:t>
            </a:r>
            <a:r>
              <a:rPr lang="en-US" sz="1400" i="1" dirty="0" smtClean="0"/>
              <a:t>orwarded to next hop</a:t>
            </a:r>
            <a:endParaRPr lang="en-US" sz="1400" i="1" dirty="0"/>
          </a:p>
        </p:txBody>
      </p:sp>
      <p:sp>
        <p:nvSpPr>
          <p:cNvPr id="39" name="TextBox 166"/>
          <p:cNvSpPr txBox="1"/>
          <p:nvPr/>
        </p:nvSpPr>
        <p:spPr>
          <a:xfrm>
            <a:off x="4659386" y="5511730"/>
            <a:ext cx="235108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Data packets processed</a:t>
            </a:r>
          </a:p>
          <a:p>
            <a:pPr algn="ctr"/>
            <a:r>
              <a:rPr lang="en-US" sz="1400" i="1" dirty="0" smtClean="0"/>
              <a:t>by service modules</a:t>
            </a:r>
            <a:endParaRPr lang="en-US" sz="1400" i="1" dirty="0"/>
          </a:p>
        </p:txBody>
      </p:sp>
      <p:sp>
        <p:nvSpPr>
          <p:cNvPr id="40" name="Title 38"/>
          <p:cNvSpPr txBox="1">
            <a:spLocks/>
          </p:cNvSpPr>
          <p:nvPr/>
        </p:nvSpPr>
        <p:spPr>
          <a:xfrm>
            <a:off x="685800" y="200532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NetServ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node architecture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" name="Segnaposto numero diapositiva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rc 131"/>
          <p:cNvSpPr/>
          <p:nvPr/>
        </p:nvSpPr>
        <p:spPr>
          <a:xfrm>
            <a:off x="3352800" y="2544762"/>
            <a:ext cx="1143000" cy="2743200"/>
          </a:xfrm>
          <a:prstGeom prst="arc">
            <a:avLst/>
          </a:prstGeom>
          <a:noFill/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Arc 132"/>
          <p:cNvSpPr/>
          <p:nvPr/>
        </p:nvSpPr>
        <p:spPr>
          <a:xfrm>
            <a:off x="2209800" y="2544762"/>
            <a:ext cx="3429000" cy="2743200"/>
          </a:xfrm>
          <a:prstGeom prst="arc">
            <a:avLst/>
          </a:prstGeom>
          <a:noFill/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Arc 133"/>
          <p:cNvSpPr/>
          <p:nvPr/>
        </p:nvSpPr>
        <p:spPr>
          <a:xfrm>
            <a:off x="3886200" y="1935162"/>
            <a:ext cx="1752600" cy="1752600"/>
          </a:xfrm>
          <a:prstGeom prst="arc">
            <a:avLst>
              <a:gd name="adj1" fmla="val 11118461"/>
              <a:gd name="adj2" fmla="val 20477865"/>
            </a:avLst>
          </a:prstGeom>
          <a:noFill/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NetServ</a:t>
            </a:r>
            <a:r>
              <a:rPr lang="en-US" dirty="0" smtClean="0"/>
              <a:t> current prototype</a:t>
            </a:r>
            <a:endParaRPr lang="en-US" dirty="0"/>
          </a:p>
        </p:txBody>
      </p:sp>
      <p:sp>
        <p:nvSpPr>
          <p:cNvPr id="4" name="L-Shape 3"/>
          <p:cNvSpPr/>
          <p:nvPr/>
        </p:nvSpPr>
        <p:spPr>
          <a:xfrm rot="16200000">
            <a:off x="2493268" y="1270694"/>
            <a:ext cx="3776464" cy="5410200"/>
          </a:xfrm>
          <a:prstGeom prst="corner">
            <a:avLst>
              <a:gd name="adj1" fmla="val 13981"/>
              <a:gd name="adj2" fmla="val 21477"/>
            </a:avLst>
          </a:prstGeom>
          <a:solidFill>
            <a:schemeClr val="bg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2971800" y="2087562"/>
            <a:ext cx="990600" cy="22860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1676400" y="2087562"/>
            <a:ext cx="762000" cy="8382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3535362"/>
            <a:ext cx="762000" cy="8382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5800" y="4144962"/>
            <a:ext cx="762000" cy="4572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62600" y="4144962"/>
            <a:ext cx="762000" cy="4572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62600" y="2773362"/>
            <a:ext cx="762000" cy="4572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62600" y="2544762"/>
            <a:ext cx="762000" cy="2286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95800" y="3916362"/>
            <a:ext cx="762000" cy="2286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562600" y="3916362"/>
            <a:ext cx="762000" cy="2286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638800" y="2239962"/>
            <a:ext cx="304800" cy="304800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943600" y="2239962"/>
            <a:ext cx="304800" cy="304800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572000" y="3611562"/>
            <a:ext cx="304800" cy="304800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876800" y="3611562"/>
            <a:ext cx="304800" cy="304800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3611562"/>
            <a:ext cx="304800" cy="304800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 rot="10800000">
            <a:off x="5791202" y="2316162"/>
            <a:ext cx="2057399" cy="1588"/>
          </a:xfrm>
          <a:prstGeom prst="straightConnector1">
            <a:avLst/>
          </a:prstGeom>
          <a:ln w="38100"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0800000">
            <a:off x="6096002" y="2466974"/>
            <a:ext cx="1752598" cy="1588"/>
          </a:xfrm>
          <a:prstGeom prst="straightConnector1">
            <a:avLst/>
          </a:prstGeom>
          <a:ln w="38100">
            <a:solidFill>
              <a:srgbClr val="FF66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Up-Down Arrow 83"/>
          <p:cNvSpPr/>
          <p:nvPr/>
        </p:nvSpPr>
        <p:spPr>
          <a:xfrm>
            <a:off x="4732924" y="4602162"/>
            <a:ext cx="304800" cy="457200"/>
          </a:xfrm>
          <a:prstGeom prst="up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Up-Down Arrow 84"/>
          <p:cNvSpPr/>
          <p:nvPr/>
        </p:nvSpPr>
        <p:spPr>
          <a:xfrm>
            <a:off x="5791200" y="4602162"/>
            <a:ext cx="304800" cy="457200"/>
          </a:xfrm>
          <a:prstGeom prst="up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Up-Down Arrow 86"/>
          <p:cNvSpPr/>
          <p:nvPr/>
        </p:nvSpPr>
        <p:spPr>
          <a:xfrm>
            <a:off x="1930572" y="4373562"/>
            <a:ext cx="203028" cy="685800"/>
          </a:xfrm>
          <a:prstGeom prst="up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914400" y="2413090"/>
            <a:ext cx="6858001" cy="3255872"/>
          </a:xfrm>
          <a:custGeom>
            <a:avLst/>
            <a:gdLst>
              <a:gd name="connsiteX0" fmla="*/ 0 w 6887301"/>
              <a:gd name="connsiteY0" fmla="*/ 3247348 h 3255872"/>
              <a:gd name="connsiteX1" fmla="*/ 963200 w 6887301"/>
              <a:gd name="connsiteY1" fmla="*/ 3255872 h 3255872"/>
              <a:gd name="connsiteX2" fmla="*/ 971724 w 6887301"/>
              <a:gd name="connsiteY2" fmla="*/ 0 h 3255872"/>
              <a:gd name="connsiteX3" fmla="*/ 2284402 w 6887301"/>
              <a:gd name="connsiteY3" fmla="*/ 0 h 3255872"/>
              <a:gd name="connsiteX4" fmla="*/ 2284402 w 6887301"/>
              <a:gd name="connsiteY4" fmla="*/ 281266 h 3255872"/>
              <a:gd name="connsiteX5" fmla="*/ 1278584 w 6887301"/>
              <a:gd name="connsiteY5" fmla="*/ 281266 h 3255872"/>
              <a:gd name="connsiteX6" fmla="*/ 1270060 w 6887301"/>
              <a:gd name="connsiteY6" fmla="*/ 3247348 h 3255872"/>
              <a:gd name="connsiteX7" fmla="*/ 6887301 w 6887301"/>
              <a:gd name="connsiteY7" fmla="*/ 3238825 h 3255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87301" h="3255872">
                <a:moveTo>
                  <a:pt x="0" y="3247348"/>
                </a:moveTo>
                <a:lnTo>
                  <a:pt x="963200" y="3255872"/>
                </a:lnTo>
                <a:cubicBezTo>
                  <a:pt x="966041" y="2170581"/>
                  <a:pt x="971724" y="0"/>
                  <a:pt x="971724" y="0"/>
                </a:cubicBezTo>
                <a:lnTo>
                  <a:pt x="2284402" y="0"/>
                </a:lnTo>
                <a:lnTo>
                  <a:pt x="2284402" y="281266"/>
                </a:lnTo>
                <a:lnTo>
                  <a:pt x="1278584" y="281266"/>
                </a:lnTo>
                <a:cubicBezTo>
                  <a:pt x="1275743" y="1269960"/>
                  <a:pt x="1270060" y="3247348"/>
                  <a:pt x="1270060" y="3247348"/>
                </a:cubicBezTo>
                <a:lnTo>
                  <a:pt x="6887301" y="3238825"/>
                </a:lnTo>
              </a:path>
            </a:pathLst>
          </a:cu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Up-Down Arrow 87"/>
          <p:cNvSpPr/>
          <p:nvPr/>
        </p:nvSpPr>
        <p:spPr>
          <a:xfrm>
            <a:off x="1930572" y="2925762"/>
            <a:ext cx="203028" cy="609600"/>
          </a:xfrm>
          <a:prstGeom prst="up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Up-Down Arrow 89"/>
          <p:cNvSpPr/>
          <p:nvPr/>
        </p:nvSpPr>
        <p:spPr>
          <a:xfrm rot="16200000">
            <a:off x="2612107" y="2294854"/>
            <a:ext cx="185985" cy="533400"/>
          </a:xfrm>
          <a:prstGeom prst="up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717634" y="2163762"/>
            <a:ext cx="958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NSLP</a:t>
            </a:r>
          </a:p>
          <a:p>
            <a:pPr algn="ctr"/>
            <a:r>
              <a:rPr lang="en-US" dirty="0" smtClean="0"/>
              <a:t>daemon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17634" y="3611562"/>
            <a:ext cx="958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GIST</a:t>
            </a:r>
          </a:p>
          <a:p>
            <a:pPr algn="ctr"/>
            <a:r>
              <a:rPr lang="en-US" dirty="0" smtClean="0"/>
              <a:t>daemon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947879" y="2925762"/>
            <a:ext cx="10211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NetServ</a:t>
            </a:r>
          </a:p>
          <a:p>
            <a:pPr algn="ctr"/>
            <a:r>
              <a:rPr lang="en-US" sz="1600" dirty="0" smtClean="0"/>
              <a:t>Controller</a:t>
            </a:r>
            <a:endParaRPr lang="en-US" sz="1600" dirty="0"/>
          </a:p>
        </p:txBody>
      </p:sp>
      <p:sp>
        <p:nvSpPr>
          <p:cNvPr id="138" name="TextBox 137"/>
          <p:cNvSpPr txBox="1"/>
          <p:nvPr/>
        </p:nvSpPr>
        <p:spPr>
          <a:xfrm>
            <a:off x="3733800" y="5858092"/>
            <a:ext cx="131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Linux kernel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6030760" y="3546322"/>
            <a:ext cx="158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Transport layer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5546220" y="41404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Service</a:t>
            </a:r>
          </a:p>
          <a:p>
            <a:pPr algn="ctr"/>
            <a:r>
              <a:rPr lang="en-US" sz="1200" dirty="0" smtClean="0"/>
              <a:t>Container</a:t>
            </a:r>
            <a:endParaRPr lang="en-US" sz="1200" dirty="0"/>
          </a:p>
        </p:txBody>
      </p:sp>
      <p:sp>
        <p:nvSpPr>
          <p:cNvPr id="143" name="TextBox 142"/>
          <p:cNvSpPr txBox="1"/>
          <p:nvPr/>
        </p:nvSpPr>
        <p:spPr>
          <a:xfrm>
            <a:off x="4478752" y="41404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Service</a:t>
            </a:r>
          </a:p>
          <a:p>
            <a:pPr algn="ctr"/>
            <a:r>
              <a:rPr lang="en-US" sz="1200" dirty="0" smtClean="0"/>
              <a:t>Container</a:t>
            </a:r>
            <a:endParaRPr lang="en-US" sz="1200" dirty="0"/>
          </a:p>
        </p:txBody>
      </p:sp>
      <p:sp>
        <p:nvSpPr>
          <p:cNvPr id="144" name="TextBox 143"/>
          <p:cNvSpPr txBox="1"/>
          <p:nvPr/>
        </p:nvSpPr>
        <p:spPr>
          <a:xfrm>
            <a:off x="5541429" y="278188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Service</a:t>
            </a:r>
          </a:p>
          <a:p>
            <a:pPr algn="ctr"/>
            <a:r>
              <a:rPr lang="en-US" sz="1200" dirty="0" smtClean="0"/>
              <a:t>Container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5697952" y="3884502"/>
            <a:ext cx="489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OSGi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699586" y="2512902"/>
            <a:ext cx="489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OSGi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641310" y="3882270"/>
            <a:ext cx="489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OSGi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495800" y="3001962"/>
            <a:ext cx="84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Packet</a:t>
            </a:r>
          </a:p>
          <a:p>
            <a:pPr algn="ctr"/>
            <a:r>
              <a:rPr lang="en-US" sz="1200" dirty="0" smtClean="0"/>
              <a:t>processing</a:t>
            </a:r>
          </a:p>
          <a:p>
            <a:pPr algn="ctr"/>
            <a:r>
              <a:rPr lang="en-US" sz="1200" dirty="0" smtClean="0"/>
              <a:t>modules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601325" y="1778297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Server</a:t>
            </a:r>
          </a:p>
          <a:p>
            <a:pPr algn="ctr"/>
            <a:r>
              <a:rPr lang="en-US" sz="1200" dirty="0" smtClean="0"/>
              <a:t>modules</a:t>
            </a:r>
          </a:p>
        </p:txBody>
      </p:sp>
      <p:sp>
        <p:nvSpPr>
          <p:cNvPr id="150" name="TextBox 149"/>
          <p:cNvSpPr txBox="1"/>
          <p:nvPr/>
        </p:nvSpPr>
        <p:spPr>
          <a:xfrm rot="16200000">
            <a:off x="3262995" y="2378758"/>
            <a:ext cx="1700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/>
              <a:t>OSGi control sockets</a:t>
            </a:r>
            <a:endParaRPr lang="en-US" sz="1400" i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7772400" y="1819255"/>
            <a:ext cx="7354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Client-</a:t>
            </a:r>
          </a:p>
          <a:p>
            <a:pPr algn="ctr"/>
            <a:r>
              <a:rPr lang="en-US" sz="1400" dirty="0" smtClean="0"/>
              <a:t>Server</a:t>
            </a:r>
          </a:p>
          <a:p>
            <a:pPr algn="ctr"/>
            <a:r>
              <a:rPr lang="en-US" sz="1400" dirty="0" smtClean="0"/>
              <a:t>data</a:t>
            </a:r>
          </a:p>
          <a:p>
            <a:pPr algn="ctr"/>
            <a:r>
              <a:rPr lang="en-US" sz="1400" dirty="0" smtClean="0"/>
              <a:t>packets</a:t>
            </a:r>
            <a:endParaRPr lang="en-US" sz="1400" dirty="0"/>
          </a:p>
        </p:txBody>
      </p:sp>
      <p:sp>
        <p:nvSpPr>
          <p:cNvPr id="152" name="TextBox 151"/>
          <p:cNvSpPr txBox="1"/>
          <p:nvPr/>
        </p:nvSpPr>
        <p:spPr>
          <a:xfrm>
            <a:off x="7252564" y="4830762"/>
            <a:ext cx="1098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Forwarded</a:t>
            </a:r>
          </a:p>
          <a:p>
            <a:pPr algn="ctr"/>
            <a:r>
              <a:rPr lang="en-US" sz="1400" dirty="0" smtClean="0"/>
              <a:t>data packets</a:t>
            </a:r>
            <a:endParaRPr lang="en-US" sz="1400" dirty="0"/>
          </a:p>
        </p:txBody>
      </p:sp>
      <p:sp>
        <p:nvSpPr>
          <p:cNvPr id="153" name="TextBox 152"/>
          <p:cNvSpPr txBox="1"/>
          <p:nvPr/>
        </p:nvSpPr>
        <p:spPr>
          <a:xfrm>
            <a:off x="7384674" y="5679142"/>
            <a:ext cx="834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Signaling</a:t>
            </a:r>
          </a:p>
          <a:p>
            <a:pPr algn="ctr"/>
            <a:r>
              <a:rPr lang="en-US" sz="1400" dirty="0" smtClean="0"/>
              <a:t>packets</a:t>
            </a:r>
            <a:endParaRPr lang="en-US" sz="1400" dirty="0"/>
          </a:p>
        </p:txBody>
      </p:sp>
      <p:sp>
        <p:nvSpPr>
          <p:cNvPr id="154" name="Down Arrow 153"/>
          <p:cNvSpPr/>
          <p:nvPr/>
        </p:nvSpPr>
        <p:spPr>
          <a:xfrm>
            <a:off x="3276600" y="4373562"/>
            <a:ext cx="304800" cy="685800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2474392" y="4373562"/>
            <a:ext cx="954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 smtClean="0"/>
              <a:t>iptables</a:t>
            </a:r>
          </a:p>
          <a:p>
            <a:pPr algn="ctr"/>
            <a:r>
              <a:rPr lang="en-US" sz="1400" i="1" dirty="0" smtClean="0"/>
              <a:t>command</a:t>
            </a:r>
            <a:endParaRPr lang="en-US" sz="1400" i="1" dirty="0"/>
          </a:p>
        </p:txBody>
      </p:sp>
      <p:sp>
        <p:nvSpPr>
          <p:cNvPr id="157" name="Round Same Side Corner Rectangle 156"/>
          <p:cNvSpPr/>
          <p:nvPr/>
        </p:nvSpPr>
        <p:spPr>
          <a:xfrm flipV="1">
            <a:off x="2590800" y="5059362"/>
            <a:ext cx="1676400" cy="457200"/>
          </a:xfrm>
          <a:prstGeom prst="round2Same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3011274" y="5059362"/>
            <a:ext cx="800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Netfilter</a:t>
            </a:r>
            <a:endParaRPr lang="en-US" sz="1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5465126" y="5010963"/>
            <a:ext cx="102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/>
              <a:t>NFQUEUE #2</a:t>
            </a:r>
            <a:endParaRPr lang="en-US" sz="1200" i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4420000" y="5010963"/>
            <a:ext cx="102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/>
              <a:t>NFQUEUE #1</a:t>
            </a:r>
            <a:endParaRPr lang="en-US" sz="1200" i="1" dirty="0"/>
          </a:p>
        </p:txBody>
      </p:sp>
      <p:sp>
        <p:nvSpPr>
          <p:cNvPr id="59" name="Freeform 58"/>
          <p:cNvSpPr/>
          <p:nvPr/>
        </p:nvSpPr>
        <p:spPr>
          <a:xfrm>
            <a:off x="920580" y="3755829"/>
            <a:ext cx="6851820" cy="1684533"/>
          </a:xfrm>
          <a:custGeom>
            <a:avLst/>
            <a:gdLst>
              <a:gd name="connsiteX0" fmla="*/ 0 w 6810586"/>
              <a:gd name="connsiteY0" fmla="*/ 1662029 h 1662029"/>
              <a:gd name="connsiteX1" fmla="*/ 3733462 w 6810586"/>
              <a:gd name="connsiteY1" fmla="*/ 1662029 h 1662029"/>
              <a:gd name="connsiteX2" fmla="*/ 3733462 w 6810586"/>
              <a:gd name="connsiteY2" fmla="*/ 0 h 1662029"/>
              <a:gd name="connsiteX3" fmla="*/ 3955083 w 6810586"/>
              <a:gd name="connsiteY3" fmla="*/ 554010 h 1662029"/>
              <a:gd name="connsiteX4" fmla="*/ 4142609 w 6810586"/>
              <a:gd name="connsiteY4" fmla="*/ 8524 h 1662029"/>
              <a:gd name="connsiteX5" fmla="*/ 4151133 w 6810586"/>
              <a:gd name="connsiteY5" fmla="*/ 1662029 h 1662029"/>
              <a:gd name="connsiteX6" fmla="*/ 6810586 w 6810586"/>
              <a:gd name="connsiteY6" fmla="*/ 1662029 h 1662029"/>
              <a:gd name="connsiteX7" fmla="*/ 6810586 w 6810586"/>
              <a:gd name="connsiteY7" fmla="*/ 1662029 h 1662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10586" h="1662029">
                <a:moveTo>
                  <a:pt x="0" y="1662029"/>
                </a:moveTo>
                <a:lnTo>
                  <a:pt x="3733462" y="1662029"/>
                </a:lnTo>
                <a:lnTo>
                  <a:pt x="3733462" y="0"/>
                </a:lnTo>
                <a:lnTo>
                  <a:pt x="3955083" y="554010"/>
                </a:lnTo>
                <a:lnTo>
                  <a:pt x="4142609" y="8524"/>
                </a:lnTo>
                <a:cubicBezTo>
                  <a:pt x="4145450" y="559692"/>
                  <a:pt x="4148292" y="1110861"/>
                  <a:pt x="4151133" y="1662029"/>
                </a:cubicBezTo>
                <a:lnTo>
                  <a:pt x="6810586" y="1662029"/>
                </a:lnTo>
                <a:lnTo>
                  <a:pt x="6810586" y="1662029"/>
                </a:lnTo>
              </a:path>
            </a:pathLst>
          </a:custGeom>
          <a:ln w="3810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1295400" y="4449762"/>
            <a:ext cx="612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/>
              <a:t>Raw</a:t>
            </a:r>
          </a:p>
          <a:p>
            <a:pPr algn="ctr"/>
            <a:r>
              <a:rPr lang="en-US" sz="1200" i="1" dirty="0" smtClean="0"/>
              <a:t>socket</a:t>
            </a:r>
            <a:endParaRPr lang="en-US" sz="1200" i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1295400" y="2997497"/>
            <a:ext cx="630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/>
              <a:t>UNIX</a:t>
            </a:r>
          </a:p>
          <a:p>
            <a:pPr algn="ctr"/>
            <a:r>
              <a:rPr lang="en-US" sz="1200" i="1" dirty="0" smtClean="0"/>
              <a:t>socket</a:t>
            </a:r>
            <a:endParaRPr lang="en-US" sz="1200" i="1" dirty="0"/>
          </a:p>
        </p:txBody>
      </p:sp>
      <p:sp>
        <p:nvSpPr>
          <p:cNvPr id="165" name="TextBox 164"/>
          <p:cNvSpPr txBox="1"/>
          <p:nvPr/>
        </p:nvSpPr>
        <p:spPr>
          <a:xfrm rot="16200000">
            <a:off x="2093901" y="3075757"/>
            <a:ext cx="1218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 smtClean="0"/>
              <a:t>NetServ Control</a:t>
            </a:r>
          </a:p>
          <a:p>
            <a:pPr algn="ctr"/>
            <a:r>
              <a:rPr lang="en-US" sz="1200" i="1" dirty="0" smtClean="0"/>
              <a:t>Protocol (TCP)</a:t>
            </a:r>
          </a:p>
        </p:txBody>
      </p:sp>
      <p:sp>
        <p:nvSpPr>
          <p:cNvPr id="57" name="Segnaposto numero diapositiva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NetServ</a:t>
            </a:r>
            <a:r>
              <a:rPr lang="en-US" dirty="0" smtClean="0"/>
              <a:t> Data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Currently: Linux Kernel</a:t>
            </a:r>
          </a:p>
          <a:p>
            <a:pPr lvl="1"/>
            <a:r>
              <a:rPr lang="en-US" dirty="0" smtClean="0"/>
              <a:t>Pass packets to user-level service container processes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Netfilter</a:t>
            </a:r>
            <a:r>
              <a:rPr lang="en-US" dirty="0" smtClean="0"/>
              <a:t> queues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3200" dirty="0" smtClean="0"/>
              <a:t>Problem: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Slow Performances compared to hardware routers</a:t>
            </a:r>
          </a:p>
          <a:p>
            <a:pPr lvl="1"/>
            <a:endParaRPr lang="en-US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NetServ</a:t>
            </a:r>
            <a:r>
              <a:rPr lang="en-US" dirty="0" smtClean="0"/>
              <a:t> Data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Currently: Linux Kernel</a:t>
            </a:r>
          </a:p>
          <a:p>
            <a:pPr lvl="1"/>
            <a:r>
              <a:rPr lang="en-US" dirty="0" smtClean="0"/>
              <a:t>Pass packets to user-level service container processes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Netfilter</a:t>
            </a:r>
            <a:r>
              <a:rPr lang="en-US" dirty="0" smtClean="0"/>
              <a:t> queues</a:t>
            </a:r>
          </a:p>
          <a:p>
            <a:endParaRPr lang="en-US" dirty="0" smtClean="0"/>
          </a:p>
          <a:p>
            <a:r>
              <a:rPr lang="en-US" dirty="0" smtClean="0"/>
              <a:t>Future: </a:t>
            </a:r>
            <a:r>
              <a:rPr lang="en-US" dirty="0" err="1" smtClean="0"/>
              <a:t>OpenFlow</a:t>
            </a:r>
            <a:r>
              <a:rPr lang="en-US" dirty="0" smtClean="0"/>
              <a:t> Switch</a:t>
            </a:r>
          </a:p>
          <a:p>
            <a:pPr lvl="1"/>
            <a:r>
              <a:rPr lang="en-US" dirty="0" smtClean="0"/>
              <a:t>Packet forwarding hardware</a:t>
            </a:r>
          </a:p>
          <a:p>
            <a:pPr lvl="1"/>
            <a:r>
              <a:rPr lang="en-US" dirty="0" smtClean="0"/>
              <a:t>Wire speed data path</a:t>
            </a:r>
          </a:p>
          <a:p>
            <a:pPr lvl="1"/>
            <a:endParaRPr lang="en-US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OpenFlow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1905000"/>
          </a:xfrm>
        </p:spPr>
        <p:txBody>
          <a:bodyPr/>
          <a:lstStyle/>
          <a:p>
            <a:r>
              <a:rPr lang="en-US" dirty="0" err="1" smtClean="0"/>
              <a:t>OpenFlow</a:t>
            </a:r>
            <a:r>
              <a:rPr lang="en-US" dirty="0" smtClean="0"/>
              <a:t> is an API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Control how packets are forwarded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Implemented on hardware switch</a:t>
            </a:r>
            <a:endParaRPr lang="en-US" dirty="0"/>
          </a:p>
        </p:txBody>
      </p:sp>
      <p:pic>
        <p:nvPicPr>
          <p:cNvPr id="6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832475"/>
            <a:ext cx="1143000" cy="85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5537" y="5832475"/>
            <a:ext cx="1143000" cy="858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4012" y="5842000"/>
            <a:ext cx="1143000" cy="858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1050" y="5832475"/>
            <a:ext cx="1143000" cy="85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/>
        </p:nvSpPr>
        <p:spPr bwMode="auto">
          <a:xfrm flipH="1">
            <a:off x="1295400" y="5130800"/>
            <a:ext cx="533399" cy="7365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895600" y="5130800"/>
            <a:ext cx="228600" cy="7365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4495800" y="5130801"/>
            <a:ext cx="228600" cy="7365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5867399" y="5130800"/>
            <a:ext cx="381001" cy="7365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5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3141662"/>
            <a:ext cx="1446213" cy="1446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6" name="Rectangle 11"/>
          <p:cNvSpPr>
            <a:spLocks/>
          </p:cNvSpPr>
          <p:nvPr/>
        </p:nvSpPr>
        <p:spPr bwMode="auto">
          <a:xfrm>
            <a:off x="8326437" y="3636962"/>
            <a:ext cx="322263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457200"/>
            <a:r>
              <a:rPr lang="en-US" sz="2400" dirty="0">
                <a:solidFill>
                  <a:srgbClr val="FFFFFF"/>
                </a:solidFill>
                <a:latin typeface="Calibri" pitchFamily="34" charset="0"/>
              </a:rPr>
              <a:t>PC</a:t>
            </a: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3516313" y="4456114"/>
            <a:ext cx="1749425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8" name="Rectangle 13"/>
          <p:cNvSpPr>
            <a:spLocks/>
          </p:cNvSpPr>
          <p:nvPr/>
        </p:nvSpPr>
        <p:spPr bwMode="auto">
          <a:xfrm>
            <a:off x="76200" y="4462790"/>
            <a:ext cx="1524000" cy="2616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defTabSz="457200"/>
            <a:r>
              <a:rPr lang="en-US" sz="1700" dirty="0" smtClean="0">
                <a:solidFill>
                  <a:srgbClr val="163F88"/>
                </a:solidFill>
                <a:latin typeface="Calibri" pitchFamily="34" charset="0"/>
              </a:rPr>
              <a:t>Hardware Layer</a:t>
            </a:r>
            <a:endParaRPr lang="en-US" sz="1700" dirty="0">
              <a:solidFill>
                <a:srgbClr val="163F88"/>
              </a:solidFill>
              <a:latin typeface="Calibri" pitchFamily="34" charset="0"/>
            </a:endParaRPr>
          </a:p>
        </p:txBody>
      </p:sp>
      <p:sp>
        <p:nvSpPr>
          <p:cNvPr id="19" name="Rectangle 14"/>
          <p:cNvSpPr>
            <a:spLocks/>
          </p:cNvSpPr>
          <p:nvPr/>
        </p:nvSpPr>
        <p:spPr bwMode="auto">
          <a:xfrm>
            <a:off x="228600" y="3124200"/>
            <a:ext cx="1316835" cy="2616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defTabSz="457200"/>
            <a:r>
              <a:rPr lang="en-US" sz="1700" dirty="0" smtClean="0">
                <a:solidFill>
                  <a:srgbClr val="163F88"/>
                </a:solidFill>
                <a:latin typeface="Calibri" pitchFamily="34" charset="0"/>
              </a:rPr>
              <a:t>Software Layer</a:t>
            </a:r>
            <a:endParaRPr lang="en-US" sz="1700" dirty="0">
              <a:solidFill>
                <a:srgbClr val="163F88"/>
              </a:solidFill>
              <a:latin typeface="Calibri" pitchFamily="34" charset="0"/>
            </a:endParaRPr>
          </a:p>
        </p:txBody>
      </p:sp>
      <p:sp>
        <p:nvSpPr>
          <p:cNvPr id="20" name="AutoShape 15"/>
          <p:cNvSpPr>
            <a:spLocks/>
          </p:cNvSpPr>
          <p:nvPr/>
        </p:nvSpPr>
        <p:spPr bwMode="auto">
          <a:xfrm>
            <a:off x="1747838" y="2819400"/>
            <a:ext cx="5037137" cy="2286001"/>
          </a:xfrm>
          <a:prstGeom prst="roundRect">
            <a:avLst>
              <a:gd name="adj" fmla="val 3875"/>
            </a:avLst>
          </a:prstGeom>
          <a:solidFill>
            <a:srgbClr val="C8D2DF"/>
          </a:solidFill>
          <a:ln w="25400">
            <a:solidFill>
              <a:srgbClr val="163F88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457200"/>
            <a:endParaRPr lang="it-IT">
              <a:latin typeface="Calibri" pitchFamily="34" charset="0"/>
            </a:endParaRPr>
          </a:p>
        </p:txBody>
      </p:sp>
      <p:sp>
        <p:nvSpPr>
          <p:cNvPr id="21" name="Rectangle 16"/>
          <p:cNvSpPr>
            <a:spLocks/>
          </p:cNvSpPr>
          <p:nvPr/>
        </p:nvSpPr>
        <p:spPr bwMode="auto">
          <a:xfrm>
            <a:off x="3308350" y="3762376"/>
            <a:ext cx="1830388" cy="258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457200"/>
            <a:r>
              <a:rPr lang="en-US" b="1" dirty="0">
                <a:latin typeface="Calibri" pitchFamily="34" charset="0"/>
              </a:rPr>
              <a:t>Flow Table</a:t>
            </a: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rot="10800000" flipH="1">
            <a:off x="6781800" y="3798888"/>
            <a:ext cx="1033462" cy="11112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it-IT"/>
          </a:p>
        </p:txBody>
      </p:sp>
      <p:grpSp>
        <p:nvGrpSpPr>
          <p:cNvPr id="23" name="Group 18"/>
          <p:cNvGrpSpPr>
            <a:grpSpLocks/>
          </p:cNvGrpSpPr>
          <p:nvPr/>
        </p:nvGrpSpPr>
        <p:grpSpPr bwMode="auto">
          <a:xfrm>
            <a:off x="1841500" y="3994151"/>
            <a:ext cx="4827588" cy="571500"/>
            <a:chOff x="0" y="0"/>
            <a:chExt cx="4323" cy="512"/>
          </a:xfrm>
        </p:grpSpPr>
        <p:sp>
          <p:nvSpPr>
            <p:cNvPr id="24" name="Rectangle 19"/>
            <p:cNvSpPr>
              <a:spLocks/>
            </p:cNvSpPr>
            <p:nvPr/>
          </p:nvSpPr>
          <p:spPr bwMode="auto">
            <a:xfrm>
              <a:off x="4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25" name="Rectangle 20"/>
            <p:cNvSpPr>
              <a:spLocks/>
            </p:cNvSpPr>
            <p:nvPr/>
          </p:nvSpPr>
          <p:spPr bwMode="auto">
            <a:xfrm>
              <a:off x="0" y="0"/>
              <a:ext cx="589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MAC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src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6" name="Rectangle 21"/>
            <p:cNvSpPr>
              <a:spLocks/>
            </p:cNvSpPr>
            <p:nvPr/>
          </p:nvSpPr>
          <p:spPr bwMode="auto">
            <a:xfrm>
              <a:off x="597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27" name="Rectangle 22"/>
            <p:cNvSpPr>
              <a:spLocks/>
            </p:cNvSpPr>
            <p:nvPr/>
          </p:nvSpPr>
          <p:spPr bwMode="auto">
            <a:xfrm>
              <a:off x="623" y="0"/>
              <a:ext cx="568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MAC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dst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28" name="Rectangle 23"/>
            <p:cNvSpPr>
              <a:spLocks/>
            </p:cNvSpPr>
            <p:nvPr/>
          </p:nvSpPr>
          <p:spPr bwMode="auto">
            <a:xfrm>
              <a:off x="1191" y="15"/>
              <a:ext cx="592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29" name="Rectangle 24"/>
            <p:cNvSpPr>
              <a:spLocks/>
            </p:cNvSpPr>
            <p:nvPr/>
          </p:nvSpPr>
          <p:spPr bwMode="auto">
            <a:xfrm>
              <a:off x="1196" y="0"/>
              <a:ext cx="590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IP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Src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30" name="Rectangle 25"/>
            <p:cNvSpPr>
              <a:spLocks/>
            </p:cNvSpPr>
            <p:nvPr/>
          </p:nvSpPr>
          <p:spPr bwMode="auto">
            <a:xfrm>
              <a:off x="1790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1" name="Rectangle 26"/>
            <p:cNvSpPr>
              <a:spLocks/>
            </p:cNvSpPr>
            <p:nvPr/>
          </p:nvSpPr>
          <p:spPr bwMode="auto">
            <a:xfrm>
              <a:off x="1787" y="0"/>
              <a:ext cx="597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IP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Dst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32" name="Rectangle 27"/>
            <p:cNvSpPr>
              <a:spLocks/>
            </p:cNvSpPr>
            <p:nvPr/>
          </p:nvSpPr>
          <p:spPr bwMode="auto">
            <a:xfrm>
              <a:off x="2376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3" name="Rectangle 28"/>
            <p:cNvSpPr>
              <a:spLocks/>
            </p:cNvSpPr>
            <p:nvPr/>
          </p:nvSpPr>
          <p:spPr bwMode="auto">
            <a:xfrm>
              <a:off x="2380" y="0"/>
              <a:ext cx="596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TCP</a:t>
              </a:r>
            </a:p>
            <a:p>
              <a:pPr algn="ctr" defTabSz="457200"/>
              <a:r>
                <a:rPr lang="en-US" sz="1700" dirty="0">
                  <a:latin typeface="Calibri" pitchFamily="34" charset="0"/>
                </a:rPr>
                <a:t>sport</a:t>
              </a:r>
            </a:p>
          </p:txBody>
        </p:sp>
        <p:sp>
          <p:nvSpPr>
            <p:cNvPr id="34" name="Rectangle 29"/>
            <p:cNvSpPr>
              <a:spLocks/>
            </p:cNvSpPr>
            <p:nvPr/>
          </p:nvSpPr>
          <p:spPr bwMode="auto">
            <a:xfrm>
              <a:off x="2976" y="15"/>
              <a:ext cx="593" cy="480"/>
            </a:xfrm>
            <a:prstGeom prst="rect">
              <a:avLst/>
            </a:prstGeom>
            <a:solidFill>
              <a:srgbClr val="BBE0E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5" name="Rectangle 30"/>
            <p:cNvSpPr>
              <a:spLocks/>
            </p:cNvSpPr>
            <p:nvPr/>
          </p:nvSpPr>
          <p:spPr bwMode="auto">
            <a:xfrm>
              <a:off x="2971" y="0"/>
              <a:ext cx="596" cy="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TCP</a:t>
              </a:r>
            </a:p>
            <a:p>
              <a:pPr algn="ctr" defTabSz="457200"/>
              <a:r>
                <a:rPr lang="en-US" sz="1700" dirty="0" err="1">
                  <a:latin typeface="Calibri" pitchFamily="34" charset="0"/>
                </a:rPr>
                <a:t>dport</a:t>
              </a:r>
              <a:endParaRPr lang="en-US" sz="1700" dirty="0">
                <a:latin typeface="Calibri" pitchFamily="34" charset="0"/>
              </a:endParaRPr>
            </a:p>
          </p:txBody>
        </p:sp>
        <p:sp>
          <p:nvSpPr>
            <p:cNvPr id="36" name="Rectangle 31"/>
            <p:cNvSpPr>
              <a:spLocks/>
            </p:cNvSpPr>
            <p:nvPr/>
          </p:nvSpPr>
          <p:spPr bwMode="auto">
            <a:xfrm>
              <a:off x="3576" y="12"/>
              <a:ext cx="747" cy="488"/>
            </a:xfrm>
            <a:prstGeom prst="rect">
              <a:avLst/>
            </a:prstGeom>
            <a:solidFill>
              <a:srgbClr val="CBE97B"/>
            </a:solidFill>
            <a:ln w="12700">
              <a:solidFill>
                <a:srgbClr val="697D3A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37" name="Rectangle 32"/>
            <p:cNvSpPr>
              <a:spLocks/>
            </p:cNvSpPr>
            <p:nvPr/>
          </p:nvSpPr>
          <p:spPr bwMode="auto">
            <a:xfrm>
              <a:off x="3568" y="111"/>
              <a:ext cx="7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457200"/>
              <a:r>
                <a:rPr lang="en-US" sz="1700" dirty="0">
                  <a:latin typeface="Calibri" pitchFamily="34" charset="0"/>
                </a:rPr>
                <a:t>Action</a:t>
              </a:r>
            </a:p>
          </p:txBody>
        </p:sp>
      </p:grpSp>
      <p:sp>
        <p:nvSpPr>
          <p:cNvPr id="38" name="AutoShape 33"/>
          <p:cNvSpPr>
            <a:spLocks/>
          </p:cNvSpPr>
          <p:nvPr/>
        </p:nvSpPr>
        <p:spPr bwMode="auto">
          <a:xfrm>
            <a:off x="1836738" y="2914651"/>
            <a:ext cx="4824412" cy="704850"/>
          </a:xfrm>
          <a:prstGeom prst="roundRect">
            <a:avLst>
              <a:gd name="adj" fmla="val 17042"/>
            </a:avLst>
          </a:prstGeom>
          <a:solidFill>
            <a:srgbClr val="E6E6E6"/>
          </a:solidFill>
          <a:ln w="25400">
            <a:solidFill>
              <a:srgbClr val="163F88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457200"/>
            <a:r>
              <a:rPr lang="en-US" sz="2800" dirty="0" err="1">
                <a:latin typeface="Calibri" pitchFamily="34" charset="0"/>
              </a:rPr>
              <a:t>OpenFlow</a:t>
            </a:r>
            <a:r>
              <a:rPr lang="en-US" sz="2800" dirty="0">
                <a:latin typeface="Calibri" pitchFamily="34" charset="0"/>
              </a:rPr>
              <a:t> Firmware</a:t>
            </a:r>
          </a:p>
        </p:txBody>
      </p:sp>
      <p:sp>
        <p:nvSpPr>
          <p:cNvPr id="39" name="Line 34"/>
          <p:cNvSpPr>
            <a:spLocks noChangeShapeType="1"/>
          </p:cNvSpPr>
          <p:nvPr/>
        </p:nvSpPr>
        <p:spPr bwMode="auto">
          <a:xfrm>
            <a:off x="1828800" y="3719445"/>
            <a:ext cx="48307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grpSp>
        <p:nvGrpSpPr>
          <p:cNvPr id="40" name="Group 36"/>
          <p:cNvGrpSpPr>
            <a:grpSpLocks/>
          </p:cNvGrpSpPr>
          <p:nvPr/>
        </p:nvGrpSpPr>
        <p:grpSpPr bwMode="auto">
          <a:xfrm>
            <a:off x="1846263" y="4633914"/>
            <a:ext cx="4822825" cy="312737"/>
            <a:chOff x="0" y="0"/>
            <a:chExt cx="4320" cy="280"/>
          </a:xfrm>
        </p:grpSpPr>
        <p:sp>
          <p:nvSpPr>
            <p:cNvPr id="41" name="Rectangle 37"/>
            <p:cNvSpPr>
              <a:spLocks/>
            </p:cNvSpPr>
            <p:nvPr/>
          </p:nvSpPr>
          <p:spPr bwMode="auto">
            <a:xfrm>
              <a:off x="0" y="0"/>
              <a:ext cx="4320" cy="280"/>
            </a:xfrm>
            <a:prstGeom prst="rect">
              <a:avLst/>
            </a:prstGeom>
            <a:solidFill>
              <a:srgbClr val="E6E6E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457200"/>
              <a:endParaRPr lang="it-IT">
                <a:latin typeface="Calibri" pitchFamily="34" charset="0"/>
              </a:endParaRPr>
            </a:p>
          </p:txBody>
        </p:sp>
        <p:sp>
          <p:nvSpPr>
            <p:cNvPr id="42" name="Rectangle 38"/>
            <p:cNvSpPr>
              <a:spLocks/>
            </p:cNvSpPr>
            <p:nvPr/>
          </p:nvSpPr>
          <p:spPr bwMode="auto">
            <a:xfrm>
              <a:off x="29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3" name="Rectangle 39"/>
            <p:cNvSpPr>
              <a:spLocks/>
            </p:cNvSpPr>
            <p:nvPr/>
          </p:nvSpPr>
          <p:spPr bwMode="auto">
            <a:xfrm>
              <a:off x="23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4" name="Rectangle 40"/>
            <p:cNvSpPr>
              <a:spLocks/>
            </p:cNvSpPr>
            <p:nvPr/>
          </p:nvSpPr>
          <p:spPr bwMode="auto">
            <a:xfrm>
              <a:off x="1790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5.6.7.8</a:t>
              </a:r>
            </a:p>
          </p:txBody>
        </p:sp>
        <p:sp>
          <p:nvSpPr>
            <p:cNvPr id="45" name="Rectangle 41"/>
            <p:cNvSpPr>
              <a:spLocks/>
            </p:cNvSpPr>
            <p:nvPr/>
          </p:nvSpPr>
          <p:spPr bwMode="auto">
            <a:xfrm>
              <a:off x="1198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6" name="Rectangle 42"/>
            <p:cNvSpPr>
              <a:spLocks/>
            </p:cNvSpPr>
            <p:nvPr/>
          </p:nvSpPr>
          <p:spPr bwMode="auto">
            <a:xfrm>
              <a:off x="606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7" name="Rectangle 43"/>
            <p:cNvSpPr>
              <a:spLocks/>
            </p:cNvSpPr>
            <p:nvPr/>
          </p:nvSpPr>
          <p:spPr bwMode="auto">
            <a:xfrm>
              <a:off x="22" y="21"/>
              <a:ext cx="5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*</a:t>
              </a:r>
            </a:p>
          </p:txBody>
        </p:sp>
        <p:sp>
          <p:nvSpPr>
            <p:cNvPr id="48" name="Rectangle 44"/>
            <p:cNvSpPr>
              <a:spLocks/>
            </p:cNvSpPr>
            <p:nvPr/>
          </p:nvSpPr>
          <p:spPr bwMode="auto">
            <a:xfrm>
              <a:off x="3566" y="21"/>
              <a:ext cx="744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457200"/>
              <a:r>
                <a:rPr lang="en-US" sz="1300">
                  <a:latin typeface="Calibri" pitchFamily="34" charset="0"/>
                </a:rPr>
                <a:t>port 1</a:t>
              </a:r>
            </a:p>
          </p:txBody>
        </p:sp>
      </p:grpSp>
      <p:sp>
        <p:nvSpPr>
          <p:cNvPr id="49" name="Rectangle 45"/>
          <p:cNvSpPr>
            <a:spLocks/>
          </p:cNvSpPr>
          <p:nvPr/>
        </p:nvSpPr>
        <p:spPr bwMode="auto">
          <a:xfrm>
            <a:off x="6083300" y="5087939"/>
            <a:ext cx="85090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dirty="0">
                <a:latin typeface="Calibri" pitchFamily="34" charset="0"/>
              </a:rPr>
              <a:t>port 4</a:t>
            </a:r>
          </a:p>
        </p:txBody>
      </p:sp>
      <p:sp>
        <p:nvSpPr>
          <p:cNvPr id="50" name="Rectangle 46"/>
          <p:cNvSpPr>
            <a:spLocks/>
          </p:cNvSpPr>
          <p:nvPr/>
        </p:nvSpPr>
        <p:spPr bwMode="auto">
          <a:xfrm>
            <a:off x="4673600" y="5130801"/>
            <a:ext cx="830263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dirty="0">
                <a:latin typeface="Calibri" pitchFamily="34" charset="0"/>
              </a:rPr>
              <a:t>port 3</a:t>
            </a:r>
          </a:p>
        </p:txBody>
      </p:sp>
      <p:sp>
        <p:nvSpPr>
          <p:cNvPr id="51" name="Rectangle 47"/>
          <p:cNvSpPr>
            <a:spLocks/>
          </p:cNvSpPr>
          <p:nvPr/>
        </p:nvSpPr>
        <p:spPr bwMode="auto">
          <a:xfrm>
            <a:off x="3208337" y="5099051"/>
            <a:ext cx="830263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dirty="0">
                <a:latin typeface="Calibri" pitchFamily="34" charset="0"/>
              </a:rPr>
              <a:t>port 2</a:t>
            </a:r>
          </a:p>
        </p:txBody>
      </p:sp>
      <p:sp>
        <p:nvSpPr>
          <p:cNvPr id="52" name="Rectangle 48"/>
          <p:cNvSpPr>
            <a:spLocks/>
          </p:cNvSpPr>
          <p:nvPr/>
        </p:nvSpPr>
        <p:spPr bwMode="auto">
          <a:xfrm>
            <a:off x="1912937" y="5100639"/>
            <a:ext cx="830263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dirty="0">
                <a:latin typeface="Calibri" pitchFamily="34" charset="0"/>
              </a:rPr>
              <a:t>port 1</a:t>
            </a:r>
          </a:p>
        </p:txBody>
      </p:sp>
      <p:sp>
        <p:nvSpPr>
          <p:cNvPr id="53" name="Rectangle 51"/>
          <p:cNvSpPr>
            <a:spLocks/>
          </p:cNvSpPr>
          <p:nvPr/>
        </p:nvSpPr>
        <p:spPr bwMode="auto">
          <a:xfrm>
            <a:off x="6143625" y="6551613"/>
            <a:ext cx="831850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>
                <a:latin typeface="Calibri" pitchFamily="34" charset="0"/>
              </a:rPr>
              <a:t>1.2.3.4</a:t>
            </a:r>
          </a:p>
        </p:txBody>
      </p:sp>
      <p:sp>
        <p:nvSpPr>
          <p:cNvPr id="54" name="Rectangle 52"/>
          <p:cNvSpPr>
            <a:spLocks/>
          </p:cNvSpPr>
          <p:nvPr/>
        </p:nvSpPr>
        <p:spPr bwMode="auto">
          <a:xfrm>
            <a:off x="1000125" y="6551613"/>
            <a:ext cx="831850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>
                <a:latin typeface="Calibri" pitchFamily="34" charset="0"/>
              </a:rPr>
              <a:t>5.6.7.8</a:t>
            </a:r>
          </a:p>
        </p:txBody>
      </p:sp>
      <p:sp>
        <p:nvSpPr>
          <p:cNvPr id="55" name="Scheda 54"/>
          <p:cNvSpPr/>
          <p:nvPr/>
        </p:nvSpPr>
        <p:spPr>
          <a:xfrm>
            <a:off x="6553200" y="5715000"/>
            <a:ext cx="533400" cy="381000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PKT</a:t>
            </a:r>
            <a:endParaRPr lang="it-IT" dirty="0"/>
          </a:p>
        </p:txBody>
      </p:sp>
      <p:sp>
        <p:nvSpPr>
          <p:cNvPr id="56" name="Rectangle 9"/>
          <p:cNvSpPr>
            <a:spLocks/>
          </p:cNvSpPr>
          <p:nvPr/>
        </p:nvSpPr>
        <p:spPr bwMode="auto">
          <a:xfrm>
            <a:off x="7467600" y="2670526"/>
            <a:ext cx="1487488" cy="3739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457200">
              <a:lnSpc>
                <a:spcPct val="90000"/>
              </a:lnSpc>
            </a:pPr>
            <a:r>
              <a:rPr lang="en-US" sz="2700" b="1" dirty="0">
                <a:solidFill>
                  <a:srgbClr val="163F88"/>
                </a:solidFill>
                <a:latin typeface="Calibri" pitchFamily="34" charset="0"/>
              </a:rPr>
              <a:t>Controller</a:t>
            </a:r>
          </a:p>
        </p:txBody>
      </p:sp>
      <p:sp>
        <p:nvSpPr>
          <p:cNvPr id="57" name="Rectangle 9"/>
          <p:cNvSpPr>
            <a:spLocks/>
          </p:cNvSpPr>
          <p:nvPr/>
        </p:nvSpPr>
        <p:spPr bwMode="auto">
          <a:xfrm>
            <a:off x="0" y="3581400"/>
            <a:ext cx="1600200" cy="7478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defTabSz="457200">
              <a:lnSpc>
                <a:spcPct val="90000"/>
              </a:lnSpc>
            </a:pPr>
            <a:r>
              <a:rPr lang="en-US" sz="2700" b="1" dirty="0" err="1" smtClean="0">
                <a:solidFill>
                  <a:srgbClr val="163F88"/>
                </a:solidFill>
                <a:latin typeface="Calibri" pitchFamily="34" charset="0"/>
              </a:rPr>
              <a:t>OpenFlow</a:t>
            </a:r>
            <a:r>
              <a:rPr lang="en-US" sz="2700" b="1" dirty="0" smtClean="0">
                <a:solidFill>
                  <a:srgbClr val="163F88"/>
                </a:solidFill>
                <a:latin typeface="Calibri" pitchFamily="34" charset="0"/>
              </a:rPr>
              <a:t> Switch</a:t>
            </a:r>
            <a:endParaRPr lang="en-US" sz="2700" b="1" dirty="0">
              <a:solidFill>
                <a:srgbClr val="163F88"/>
              </a:solidFill>
              <a:latin typeface="Calibri" pitchFamily="34" charset="0"/>
            </a:endParaRPr>
          </a:p>
        </p:txBody>
      </p:sp>
      <p:sp>
        <p:nvSpPr>
          <p:cNvPr id="59" name="Rectangle 48"/>
          <p:cNvSpPr>
            <a:spLocks/>
          </p:cNvSpPr>
          <p:nvPr/>
        </p:nvSpPr>
        <p:spPr bwMode="auto">
          <a:xfrm>
            <a:off x="7162800" y="5791200"/>
            <a:ext cx="982663" cy="258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457200"/>
            <a:r>
              <a:rPr lang="en-US" sz="1300" b="1" i="1" dirty="0" smtClean="0">
                <a:latin typeface="Calibri" pitchFamily="34" charset="0"/>
              </a:rPr>
              <a:t>IP </a:t>
            </a:r>
            <a:r>
              <a:rPr lang="en-US" sz="1300" b="1" i="1" dirty="0" err="1" smtClean="0">
                <a:latin typeface="Calibri" pitchFamily="34" charset="0"/>
              </a:rPr>
              <a:t>dst</a:t>
            </a:r>
            <a:r>
              <a:rPr lang="en-US" sz="1300" b="1" i="1" dirty="0" smtClean="0">
                <a:latin typeface="Calibri" pitchFamily="34" charset="0"/>
              </a:rPr>
              <a:t>: 5.6.7.8</a:t>
            </a:r>
            <a:endParaRPr lang="en-US" sz="1300" b="1" i="1" dirty="0">
              <a:latin typeface="Calibri" pitchFamily="34" charset="0"/>
            </a:endParaRPr>
          </a:p>
        </p:txBody>
      </p:sp>
      <p:sp>
        <p:nvSpPr>
          <p:cNvPr id="60" name="Rectangle 14"/>
          <p:cNvSpPr>
            <a:spLocks/>
          </p:cNvSpPr>
          <p:nvPr/>
        </p:nvSpPr>
        <p:spPr bwMode="auto">
          <a:xfrm>
            <a:off x="6901619" y="4013200"/>
            <a:ext cx="75713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defTabSz="457200"/>
            <a:r>
              <a:rPr lang="en-US" sz="1700" b="1" dirty="0" smtClean="0">
                <a:solidFill>
                  <a:srgbClr val="163F88"/>
                </a:solidFill>
                <a:latin typeface="Calibri" pitchFamily="34" charset="0"/>
              </a:rPr>
              <a:t>OF</a:t>
            </a:r>
          </a:p>
          <a:p>
            <a:pPr algn="ctr" defTabSz="457200"/>
            <a:r>
              <a:rPr lang="en-US" sz="1700" b="1" dirty="0" smtClean="0">
                <a:solidFill>
                  <a:srgbClr val="163F88"/>
                </a:solidFill>
                <a:latin typeface="Calibri" pitchFamily="34" charset="0"/>
              </a:rPr>
              <a:t>Protocol</a:t>
            </a:r>
            <a:endParaRPr lang="en-US" sz="1700" b="1" dirty="0">
              <a:solidFill>
                <a:srgbClr val="163F88"/>
              </a:solidFill>
              <a:latin typeface="Calibri" pitchFamily="34" charset="0"/>
            </a:endParaRPr>
          </a:p>
        </p:txBody>
      </p:sp>
      <p:sp>
        <p:nvSpPr>
          <p:cNvPr id="61" name="Scheda 60"/>
          <p:cNvSpPr/>
          <p:nvPr/>
        </p:nvSpPr>
        <p:spPr>
          <a:xfrm>
            <a:off x="6553200" y="5715000"/>
            <a:ext cx="533400" cy="381000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PKT</a:t>
            </a:r>
            <a:endParaRPr lang="it-IT" dirty="0"/>
          </a:p>
        </p:txBody>
      </p:sp>
      <p:sp>
        <p:nvSpPr>
          <p:cNvPr id="62" name="Rectangle 9"/>
          <p:cNvSpPr>
            <a:spLocks/>
          </p:cNvSpPr>
          <p:nvPr/>
        </p:nvSpPr>
        <p:spPr bwMode="auto">
          <a:xfrm>
            <a:off x="7504112" y="4800600"/>
            <a:ext cx="1487488" cy="7478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457200">
              <a:lnSpc>
                <a:spcPct val="90000"/>
              </a:lnSpc>
            </a:pPr>
            <a:r>
              <a:rPr lang="en-US" sz="27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7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700" b="1" dirty="0" smtClean="0">
                <a:solidFill>
                  <a:srgbClr val="FF0000"/>
                </a:solidFill>
                <a:latin typeface="Calibri" pitchFamily="34" charset="0"/>
              </a:rPr>
              <a:t> packet</a:t>
            </a:r>
          </a:p>
          <a:p>
            <a:pPr defTabSz="457200">
              <a:lnSpc>
                <a:spcPct val="90000"/>
              </a:lnSpc>
            </a:pPr>
            <a:r>
              <a:rPr lang="en-US" sz="2700" b="1" dirty="0" smtClean="0">
                <a:solidFill>
                  <a:srgbClr val="FF0000"/>
                </a:solidFill>
                <a:latin typeface="Calibri" pitchFamily="34" charset="0"/>
              </a:rPr>
              <a:t>routing</a:t>
            </a:r>
            <a:endParaRPr lang="en-US" sz="27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4" name="Rectangle 9"/>
          <p:cNvSpPr>
            <a:spLocks/>
          </p:cNvSpPr>
          <p:nvPr/>
        </p:nvSpPr>
        <p:spPr bwMode="auto">
          <a:xfrm>
            <a:off x="7467600" y="4648200"/>
            <a:ext cx="1487488" cy="1121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457200">
              <a:lnSpc>
                <a:spcPct val="90000"/>
              </a:lnSpc>
            </a:pPr>
            <a:r>
              <a:rPr lang="en-US" sz="2700" b="1" dirty="0" smtClean="0">
                <a:solidFill>
                  <a:srgbClr val="FF0000"/>
                </a:solidFill>
                <a:latin typeface="Calibri" pitchFamily="34" charset="0"/>
              </a:rPr>
              <a:t>following packets</a:t>
            </a:r>
          </a:p>
          <a:p>
            <a:pPr defTabSz="457200">
              <a:lnSpc>
                <a:spcPct val="90000"/>
              </a:lnSpc>
            </a:pPr>
            <a:r>
              <a:rPr lang="en-US" sz="2700" b="1" dirty="0" smtClean="0">
                <a:solidFill>
                  <a:srgbClr val="FF0000"/>
                </a:solidFill>
                <a:latin typeface="Calibri" pitchFamily="34" charset="0"/>
              </a:rPr>
              <a:t>routing</a:t>
            </a:r>
            <a:endParaRPr lang="en-US" sz="27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3" name="Segnaposto numero diapositiva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05834 -0.3555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-0.35556 L -0.56667 0.01111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3333 -0.27752 " pathEditMode="relative" ptsTypes="AA">
                                      <p:cBhvr>
                                        <p:cTn id="5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333 -0.27752 L -0.55833 0.011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5" grpId="0" animBg="1"/>
      <p:bldP spid="55" grpId="1" animBg="1"/>
      <p:bldP spid="55" grpId="2" animBg="1"/>
      <p:bldP spid="55" grpId="3" animBg="1"/>
      <p:bldP spid="59" grpId="0"/>
      <p:bldP spid="59" grpId="1"/>
      <p:bldP spid="60" grpId="0"/>
      <p:bldP spid="61" grpId="0" animBg="1"/>
      <p:bldP spid="61" grpId="4" animBg="1"/>
      <p:bldP spid="61" grpId="5" animBg="1"/>
      <p:bldP spid="62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OpenFlow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Openflow</a:t>
            </a:r>
            <a:r>
              <a:rPr lang="en-US" dirty="0" smtClean="0"/>
              <a:t> controller as a </a:t>
            </a:r>
            <a:r>
              <a:rPr lang="en-US" dirty="0" err="1" smtClean="0"/>
              <a:t>NetServ</a:t>
            </a:r>
            <a:r>
              <a:rPr lang="en-US" dirty="0" smtClean="0"/>
              <a:t> service module</a:t>
            </a:r>
          </a:p>
          <a:p>
            <a:pPr lvl="1"/>
            <a:r>
              <a:rPr lang="en-US" dirty="0" smtClean="0"/>
              <a:t>Runs inside the OSGi Service Container</a:t>
            </a:r>
          </a:p>
          <a:p>
            <a:pPr lvl="1"/>
            <a:r>
              <a:rPr lang="en-US" dirty="0" smtClean="0"/>
              <a:t>Modified version of the Beacon OF Controller (Java)</a:t>
            </a:r>
          </a:p>
          <a:p>
            <a:pPr lvl="1"/>
            <a:r>
              <a:rPr lang="en-US" dirty="0" smtClean="0"/>
              <a:t>Listens for signaling commands through JSON-RPC (sent by NetServ Controller or  external services)</a:t>
            </a:r>
          </a:p>
          <a:p>
            <a:pPr lvl="1"/>
            <a:r>
              <a:rPr lang="en-US" dirty="0" smtClean="0"/>
              <a:t>Sends commands to OF-enabled hardware (OpenFlow protocol)</a:t>
            </a:r>
            <a:endParaRPr lang="en-US" sz="2000" dirty="0" smtClean="0"/>
          </a:p>
          <a:p>
            <a:pPr lvl="1"/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914400"/>
          </a:xfrm>
        </p:spPr>
        <p:txBody>
          <a:bodyPr>
            <a:no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step: NetServ/OpenFlow</a:t>
            </a:r>
            <a:r>
              <a:rPr lang="en-US" sz="4000" dirty="0" smtClean="0"/>
              <a:t> prototype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UDPEcho</a:t>
            </a:r>
            <a:r>
              <a:rPr lang="en-US" dirty="0" smtClean="0"/>
              <a:t> used as a test service module</a:t>
            </a:r>
          </a:p>
          <a:p>
            <a:pPr lvl="1"/>
            <a:r>
              <a:rPr lang="en-US" dirty="0" smtClean="0"/>
              <a:t>intercepts UDP packets in a specific port</a:t>
            </a:r>
          </a:p>
          <a:p>
            <a:pPr lvl="1"/>
            <a:r>
              <a:rPr lang="en-US" dirty="0" smtClean="0"/>
              <a:t>sends them back to the sender, switching the </a:t>
            </a:r>
            <a:r>
              <a:rPr lang="en-US" dirty="0" err="1" smtClean="0"/>
              <a:t>src</a:t>
            </a:r>
            <a:r>
              <a:rPr lang="en-US" dirty="0" smtClean="0"/>
              <a:t>/</a:t>
            </a:r>
            <a:r>
              <a:rPr lang="en-US" dirty="0" err="1" smtClean="0"/>
              <a:t>dst</a:t>
            </a:r>
            <a:r>
              <a:rPr lang="en-US" dirty="0" smtClean="0"/>
              <a:t> IP/Port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Topology: Single OF Switch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Attached: </a:t>
            </a:r>
            <a:r>
              <a:rPr lang="en-US" dirty="0" err="1" smtClean="0"/>
              <a:t>NetServ</a:t>
            </a:r>
            <a:r>
              <a:rPr lang="en-US" dirty="0" smtClean="0"/>
              <a:t> host, 2 normal host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OF Switch emulation: Open </a:t>
            </a:r>
            <a:r>
              <a:rPr lang="en-US" dirty="0" err="1" smtClean="0"/>
              <a:t>vSwitch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Topology emulation: </a:t>
            </a:r>
            <a:r>
              <a:rPr lang="en-US" dirty="0" err="1" smtClean="0"/>
              <a:t>Mininet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E1D22-CA80-4C46-8DBF-F7DB9D3E9E5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1350</Words>
  <Application>Microsoft Office PowerPoint</Application>
  <PresentationFormat>Presentazione su schermo (4:3)</PresentationFormat>
  <Paragraphs>565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Office Theme</vt:lpstr>
      <vt:lpstr>Diapositiva 1</vt:lpstr>
      <vt:lpstr>What is NetServ?</vt:lpstr>
      <vt:lpstr>Diapositiva 3</vt:lpstr>
      <vt:lpstr>NetServ current prototype</vt:lpstr>
      <vt:lpstr>NetServ Data Path</vt:lpstr>
      <vt:lpstr>NetServ Data Path</vt:lpstr>
      <vt:lpstr>What is OpenFlow?</vt:lpstr>
      <vt:lpstr>OpenFlow integration</vt:lpstr>
      <vt:lpstr>1st step: NetServ/OpenFlow prototype</vt:lpstr>
      <vt:lpstr>NetServ/OpenFlow prototype</vt:lpstr>
      <vt:lpstr>2nd step: expand NetServ/OpenFlow capabilities</vt:lpstr>
      <vt:lpstr>Signaling flow inside a NetServ/OpenFlow node</vt:lpstr>
      <vt:lpstr>OF Controller for the NetServ/OpenFlow Node</vt:lpstr>
      <vt:lpstr>OF Controller for the NetServ/OpenFlow Node</vt:lpstr>
      <vt:lpstr>OF Controller for the NetServ/OpenFlow Node</vt:lpstr>
      <vt:lpstr>DoS experiment on GENI</vt:lpstr>
      <vt:lpstr>DoS experiment on GENI</vt:lpstr>
      <vt:lpstr>DoS experiment on GENI</vt:lpstr>
      <vt:lpstr>DoS experiment on GENI</vt:lpstr>
      <vt:lpstr>DoS experiment on GENI - Results</vt:lpstr>
      <vt:lpstr>DoS experiment on GENI - Results</vt:lpstr>
      <vt:lpstr>Future improvements Processing optimized architecture</vt:lpstr>
      <vt:lpstr>TODO / Future Work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MicroCDN progress</dc:title>
  <dc:creator>Suman Srinivasan</dc:creator>
  <cp:lastModifiedBy>Macche</cp:lastModifiedBy>
  <cp:revision>236</cp:revision>
  <dcterms:created xsi:type="dcterms:W3CDTF">2010-08-13T22:24:07Z</dcterms:created>
  <dcterms:modified xsi:type="dcterms:W3CDTF">2011-09-13T17:25:20Z</dcterms:modified>
</cp:coreProperties>
</file>