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7" r:id="rId2"/>
    <p:sldId id="258" r:id="rId3"/>
    <p:sldId id="259" r:id="rId4"/>
    <p:sldId id="294" r:id="rId5"/>
    <p:sldId id="290" r:id="rId6"/>
    <p:sldId id="324" r:id="rId7"/>
    <p:sldId id="279" r:id="rId8"/>
    <p:sldId id="311" r:id="rId9"/>
    <p:sldId id="280" r:id="rId10"/>
    <p:sldId id="260" r:id="rId11"/>
    <p:sldId id="289" r:id="rId12"/>
    <p:sldId id="261" r:id="rId13"/>
    <p:sldId id="328" r:id="rId14"/>
    <p:sldId id="329" r:id="rId15"/>
    <p:sldId id="262" r:id="rId16"/>
    <p:sldId id="263" r:id="rId17"/>
    <p:sldId id="330" r:id="rId18"/>
    <p:sldId id="285" r:id="rId19"/>
    <p:sldId id="282" r:id="rId20"/>
    <p:sldId id="292" r:id="rId21"/>
    <p:sldId id="296" r:id="rId22"/>
    <p:sldId id="297" r:id="rId23"/>
    <p:sldId id="295" r:id="rId24"/>
    <p:sldId id="326" r:id="rId25"/>
    <p:sldId id="327" r:id="rId26"/>
    <p:sldId id="283" r:id="rId27"/>
    <p:sldId id="291" r:id="rId28"/>
    <p:sldId id="315" r:id="rId29"/>
    <p:sldId id="264" r:id="rId30"/>
    <p:sldId id="284" r:id="rId31"/>
    <p:sldId id="265" r:id="rId32"/>
    <p:sldId id="298" r:id="rId33"/>
    <p:sldId id="299" r:id="rId34"/>
    <p:sldId id="281" r:id="rId35"/>
    <p:sldId id="300" r:id="rId36"/>
    <p:sldId id="301" r:id="rId37"/>
    <p:sldId id="303" r:id="rId38"/>
    <p:sldId id="304" r:id="rId39"/>
    <p:sldId id="319" r:id="rId40"/>
    <p:sldId id="321" r:id="rId41"/>
    <p:sldId id="320" r:id="rId42"/>
    <p:sldId id="266" r:id="rId43"/>
    <p:sldId id="302" r:id="rId44"/>
    <p:sldId id="267" r:id="rId45"/>
    <p:sldId id="268" r:id="rId46"/>
    <p:sldId id="305" r:id="rId47"/>
    <p:sldId id="269" r:id="rId48"/>
    <p:sldId id="270" r:id="rId49"/>
    <p:sldId id="306" r:id="rId50"/>
    <p:sldId id="271" r:id="rId51"/>
    <p:sldId id="307" r:id="rId52"/>
    <p:sldId id="272" r:id="rId53"/>
    <p:sldId id="322" r:id="rId54"/>
    <p:sldId id="323" r:id="rId55"/>
    <p:sldId id="312" r:id="rId56"/>
    <p:sldId id="313" r:id="rId57"/>
    <p:sldId id="308" r:id="rId58"/>
    <p:sldId id="293" r:id="rId59"/>
    <p:sldId id="309" r:id="rId60"/>
    <p:sldId id="273" r:id="rId61"/>
    <p:sldId id="286" r:id="rId62"/>
    <p:sldId id="287" r:id="rId63"/>
    <p:sldId id="288" r:id="rId64"/>
    <p:sldId id="274" r:id="rId65"/>
    <p:sldId id="316" r:id="rId66"/>
    <p:sldId id="317" r:id="rId67"/>
    <p:sldId id="318" r:id="rId68"/>
    <p:sldId id="325" r:id="rId69"/>
    <p:sldId id="275" r:id="rId70"/>
    <p:sldId id="276" r:id="rId71"/>
    <p:sldId id="314" r:id="rId72"/>
    <p:sldId id="277" r:id="rId73"/>
    <p:sldId id="310" r:id="rId74"/>
    <p:sldId id="278"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46" autoAdjust="0"/>
  </p:normalViewPr>
  <p:slideViewPr>
    <p:cSldViewPr snapToGrid="0" snapToObjects="1" showGuides="1">
      <p:cViewPr varScale="1">
        <p:scale>
          <a:sx n="66" d="100"/>
          <a:sy n="66" d="100"/>
        </p:scale>
        <p:origin x="-1568" y="-168"/>
      </p:cViewPr>
      <p:guideLst>
        <p:guide orient="horz" pos="2173"/>
        <p:guide pos="28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36B88-5704-B144-AF50-EAEA7FAE7F9B}" type="doc">
      <dgm:prSet loTypeId="urn:microsoft.com/office/officeart/2005/8/layout/arrow5" loCatId="" qsTypeId="urn:microsoft.com/office/officeart/2005/8/quickstyle/simple4" qsCatId="simple" csTypeId="urn:microsoft.com/office/officeart/2005/8/colors/colorful2" csCatId="colorful" phldr="1"/>
      <dgm:spPr/>
      <dgm:t>
        <a:bodyPr/>
        <a:lstStyle/>
        <a:p>
          <a:endParaRPr lang="en-US"/>
        </a:p>
      </dgm:t>
    </dgm:pt>
    <dgm:pt modelId="{B7EEA5CA-EFE2-8548-B999-18A7A801E440}">
      <dgm:prSet phldrT="[Text]"/>
      <dgm:spPr/>
      <dgm:t>
        <a:bodyPr/>
        <a:lstStyle/>
        <a:p>
          <a:r>
            <a:rPr lang="en-US" dirty="0" smtClean="0">
              <a:solidFill>
                <a:srgbClr val="1F497D"/>
              </a:solidFill>
            </a:rPr>
            <a:t>Open Internet advocates</a:t>
          </a:r>
          <a:endParaRPr lang="en-US" dirty="0">
            <a:solidFill>
              <a:srgbClr val="1F497D"/>
            </a:solidFill>
          </a:endParaRPr>
        </a:p>
      </dgm:t>
    </dgm:pt>
    <dgm:pt modelId="{D5819A0D-40D9-714C-A742-A39E429DC3E9}" type="parTrans" cxnId="{E20B65A1-438B-EE44-9C8E-89020BD1CB01}">
      <dgm:prSet/>
      <dgm:spPr/>
      <dgm:t>
        <a:bodyPr/>
        <a:lstStyle/>
        <a:p>
          <a:endParaRPr lang="en-US"/>
        </a:p>
      </dgm:t>
    </dgm:pt>
    <dgm:pt modelId="{57EAF592-DEBF-2044-B962-B5A4BED97ED2}" type="sibTrans" cxnId="{E20B65A1-438B-EE44-9C8E-89020BD1CB01}">
      <dgm:prSet/>
      <dgm:spPr/>
      <dgm:t>
        <a:bodyPr/>
        <a:lstStyle/>
        <a:p>
          <a:endParaRPr lang="en-US"/>
        </a:p>
      </dgm:t>
    </dgm:pt>
    <dgm:pt modelId="{4A7DF927-660A-CA41-83BC-EC98ACCD4C48}">
      <dgm:prSet phldrT="[Text]"/>
      <dgm:spPr/>
      <dgm:t>
        <a:bodyPr/>
        <a:lstStyle/>
        <a:p>
          <a:r>
            <a:rPr lang="en-US" dirty="0" smtClean="0">
              <a:solidFill>
                <a:schemeClr val="accent2">
                  <a:lumMod val="75000"/>
                </a:schemeClr>
              </a:solidFill>
            </a:rPr>
            <a:t>Free market advocates</a:t>
          </a:r>
          <a:endParaRPr lang="en-US" dirty="0">
            <a:solidFill>
              <a:schemeClr val="accent2">
                <a:lumMod val="75000"/>
              </a:schemeClr>
            </a:solidFill>
          </a:endParaRPr>
        </a:p>
      </dgm:t>
    </dgm:pt>
    <dgm:pt modelId="{DBE32261-311D-AD46-82AD-88167D9A3E75}" type="parTrans" cxnId="{D7C9C72E-BFFE-664F-B641-8BF1F0BCAEF3}">
      <dgm:prSet/>
      <dgm:spPr/>
      <dgm:t>
        <a:bodyPr/>
        <a:lstStyle/>
        <a:p>
          <a:endParaRPr lang="en-US"/>
        </a:p>
      </dgm:t>
    </dgm:pt>
    <dgm:pt modelId="{ABE50639-5EA7-B845-8350-53225C133D49}" type="sibTrans" cxnId="{D7C9C72E-BFFE-664F-B641-8BF1F0BCAEF3}">
      <dgm:prSet/>
      <dgm:spPr/>
      <dgm:t>
        <a:bodyPr/>
        <a:lstStyle/>
        <a:p>
          <a:endParaRPr lang="en-US"/>
        </a:p>
      </dgm:t>
    </dgm:pt>
    <dgm:pt modelId="{7BA3A3A5-ACD7-2B46-AF72-48C3C5606C98}">
      <dgm:prSet phldrT="[Text]"/>
      <dgm:spPr/>
      <dgm:t>
        <a:bodyPr/>
        <a:lstStyle/>
        <a:p>
          <a:r>
            <a:rPr lang="en-US" dirty="0" smtClean="0">
              <a:solidFill>
                <a:srgbClr val="1F497D"/>
              </a:solidFill>
            </a:rPr>
            <a:t>no prioritization</a:t>
          </a:r>
          <a:endParaRPr lang="en-US" dirty="0">
            <a:solidFill>
              <a:srgbClr val="1F497D"/>
            </a:solidFill>
          </a:endParaRPr>
        </a:p>
      </dgm:t>
    </dgm:pt>
    <dgm:pt modelId="{8DDD7B16-6938-C442-9A3E-DA4409433B75}" type="parTrans" cxnId="{819D35BF-2FE7-984E-96D7-50F0E5051C41}">
      <dgm:prSet/>
      <dgm:spPr/>
      <dgm:t>
        <a:bodyPr/>
        <a:lstStyle/>
        <a:p>
          <a:endParaRPr lang="en-US"/>
        </a:p>
      </dgm:t>
    </dgm:pt>
    <dgm:pt modelId="{A4BB96A9-A56D-304D-B597-44BC5DE9DABF}" type="sibTrans" cxnId="{819D35BF-2FE7-984E-96D7-50F0E5051C41}">
      <dgm:prSet/>
      <dgm:spPr/>
      <dgm:t>
        <a:bodyPr/>
        <a:lstStyle/>
        <a:p>
          <a:endParaRPr lang="en-US"/>
        </a:p>
      </dgm:t>
    </dgm:pt>
    <dgm:pt modelId="{D5771B04-06D5-C641-815D-49FAB1B12D84}">
      <dgm:prSet phldrT="[Text]"/>
      <dgm:spPr/>
      <dgm:t>
        <a:bodyPr/>
        <a:lstStyle/>
        <a:p>
          <a:r>
            <a:rPr lang="en-US" dirty="0" smtClean="0">
              <a:solidFill>
                <a:srgbClr val="1F497D"/>
              </a:solidFill>
            </a:rPr>
            <a:t>flat rates</a:t>
          </a:r>
          <a:endParaRPr lang="en-US" dirty="0">
            <a:solidFill>
              <a:srgbClr val="1F497D"/>
            </a:solidFill>
          </a:endParaRPr>
        </a:p>
      </dgm:t>
    </dgm:pt>
    <dgm:pt modelId="{1935DEF4-C6D9-F740-8259-CD55984CF33C}" type="parTrans" cxnId="{738B6C4C-DC10-F140-9E59-26C05D4E3FB1}">
      <dgm:prSet/>
      <dgm:spPr/>
      <dgm:t>
        <a:bodyPr/>
        <a:lstStyle/>
        <a:p>
          <a:endParaRPr lang="en-US"/>
        </a:p>
      </dgm:t>
    </dgm:pt>
    <dgm:pt modelId="{92599A30-4759-EA44-B990-A2F5BAEDBB94}" type="sibTrans" cxnId="{738B6C4C-DC10-F140-9E59-26C05D4E3FB1}">
      <dgm:prSet/>
      <dgm:spPr/>
      <dgm:t>
        <a:bodyPr/>
        <a:lstStyle/>
        <a:p>
          <a:endParaRPr lang="en-US"/>
        </a:p>
      </dgm:t>
    </dgm:pt>
    <dgm:pt modelId="{78AAFCB4-76F7-3F49-B3FA-89675D5CDF22}">
      <dgm:prSet phldrT="[Text]"/>
      <dgm:spPr/>
      <dgm:t>
        <a:bodyPr/>
        <a:lstStyle/>
        <a:p>
          <a:r>
            <a:rPr lang="en-US" dirty="0" smtClean="0">
              <a:solidFill>
                <a:srgbClr val="1F497D"/>
              </a:solidFill>
            </a:rPr>
            <a:t>all networks</a:t>
          </a:r>
          <a:endParaRPr lang="en-US" dirty="0">
            <a:solidFill>
              <a:srgbClr val="1F497D"/>
            </a:solidFill>
          </a:endParaRPr>
        </a:p>
      </dgm:t>
    </dgm:pt>
    <dgm:pt modelId="{BBF2F772-AD40-CA42-A4DB-83D08187F616}" type="parTrans" cxnId="{89B1B4AB-1654-0042-95F0-AAC2E60D4EA6}">
      <dgm:prSet/>
      <dgm:spPr/>
      <dgm:t>
        <a:bodyPr/>
        <a:lstStyle/>
        <a:p>
          <a:endParaRPr lang="en-US"/>
        </a:p>
      </dgm:t>
    </dgm:pt>
    <dgm:pt modelId="{5FE1A5E7-517C-8141-996F-19E847BDC001}" type="sibTrans" cxnId="{89B1B4AB-1654-0042-95F0-AAC2E60D4EA6}">
      <dgm:prSet/>
      <dgm:spPr/>
      <dgm:t>
        <a:bodyPr/>
        <a:lstStyle/>
        <a:p>
          <a:endParaRPr lang="en-US"/>
        </a:p>
      </dgm:t>
    </dgm:pt>
    <dgm:pt modelId="{2648653B-AED2-A941-8981-6FC20D04F35C}">
      <dgm:prSet phldrT="[Text]"/>
      <dgm:spPr/>
      <dgm:t>
        <a:bodyPr/>
        <a:lstStyle/>
        <a:p>
          <a:r>
            <a:rPr lang="en-US" dirty="0" smtClean="0">
              <a:solidFill>
                <a:schemeClr val="accent2">
                  <a:lumMod val="75000"/>
                </a:schemeClr>
              </a:solidFill>
            </a:rPr>
            <a:t>no real problem</a:t>
          </a:r>
          <a:endParaRPr lang="en-US" dirty="0">
            <a:solidFill>
              <a:schemeClr val="accent2">
                <a:lumMod val="75000"/>
              </a:schemeClr>
            </a:solidFill>
          </a:endParaRPr>
        </a:p>
      </dgm:t>
    </dgm:pt>
    <dgm:pt modelId="{ADBF6FF3-7A96-A447-9B02-709FF4215FC6}" type="parTrans" cxnId="{0CF3F02C-CE8C-4541-A779-F973CB73B88F}">
      <dgm:prSet/>
      <dgm:spPr/>
      <dgm:t>
        <a:bodyPr/>
        <a:lstStyle/>
        <a:p>
          <a:endParaRPr lang="en-US"/>
        </a:p>
      </dgm:t>
    </dgm:pt>
    <dgm:pt modelId="{4FB2D0B8-D812-474C-B99A-046CB92DF0EE}" type="sibTrans" cxnId="{0CF3F02C-CE8C-4541-A779-F973CB73B88F}">
      <dgm:prSet/>
      <dgm:spPr/>
      <dgm:t>
        <a:bodyPr/>
        <a:lstStyle/>
        <a:p>
          <a:endParaRPr lang="en-US"/>
        </a:p>
      </dgm:t>
    </dgm:pt>
    <dgm:pt modelId="{93DB4E9B-03C6-7845-B69C-4C598FCF9689}">
      <dgm:prSet phldrT="[Text]"/>
      <dgm:spPr/>
      <dgm:t>
        <a:bodyPr/>
        <a:lstStyle/>
        <a:p>
          <a:r>
            <a:rPr lang="en-US" dirty="0" smtClean="0">
              <a:solidFill>
                <a:schemeClr val="accent2">
                  <a:lumMod val="75000"/>
                </a:schemeClr>
              </a:solidFill>
            </a:rPr>
            <a:t>allow any business arrangement</a:t>
          </a:r>
          <a:endParaRPr lang="en-US" dirty="0">
            <a:solidFill>
              <a:schemeClr val="accent2">
                <a:lumMod val="75000"/>
              </a:schemeClr>
            </a:solidFill>
          </a:endParaRPr>
        </a:p>
      </dgm:t>
    </dgm:pt>
    <dgm:pt modelId="{5AE5165D-E2AF-6A45-89BC-7F6A1E4E7D1C}" type="parTrans" cxnId="{EA7BDCE5-725D-384D-B68E-A5701DE5270E}">
      <dgm:prSet/>
      <dgm:spPr/>
      <dgm:t>
        <a:bodyPr/>
        <a:lstStyle/>
        <a:p>
          <a:endParaRPr lang="en-US"/>
        </a:p>
      </dgm:t>
    </dgm:pt>
    <dgm:pt modelId="{2379C7B2-5E8F-CE46-90B2-53135209AC03}" type="sibTrans" cxnId="{EA7BDCE5-725D-384D-B68E-A5701DE5270E}">
      <dgm:prSet/>
      <dgm:spPr/>
      <dgm:t>
        <a:bodyPr/>
        <a:lstStyle/>
        <a:p>
          <a:endParaRPr lang="en-US"/>
        </a:p>
      </dgm:t>
    </dgm:pt>
    <dgm:pt modelId="{AD80F241-A800-1244-8D40-100033A410ED}">
      <dgm:prSet phldrT="[Text]"/>
      <dgm:spPr/>
      <dgm:t>
        <a:bodyPr/>
        <a:lstStyle/>
        <a:p>
          <a:r>
            <a:rPr lang="en-US" dirty="0" smtClean="0">
              <a:solidFill>
                <a:schemeClr val="accent2">
                  <a:lumMod val="75000"/>
                </a:schemeClr>
              </a:solidFill>
            </a:rPr>
            <a:t>“it’s my network”</a:t>
          </a:r>
          <a:endParaRPr lang="en-US" dirty="0">
            <a:solidFill>
              <a:schemeClr val="accent2">
                <a:lumMod val="75000"/>
              </a:schemeClr>
            </a:solidFill>
          </a:endParaRPr>
        </a:p>
      </dgm:t>
    </dgm:pt>
    <dgm:pt modelId="{A55B011F-35E8-2549-8AA5-46C1D81BF7DD}" type="parTrans" cxnId="{80A3952D-DFFC-9942-82DE-26793F8E26D1}">
      <dgm:prSet/>
      <dgm:spPr/>
      <dgm:t>
        <a:bodyPr/>
        <a:lstStyle/>
        <a:p>
          <a:endParaRPr lang="en-US"/>
        </a:p>
      </dgm:t>
    </dgm:pt>
    <dgm:pt modelId="{17AB708F-11BE-774C-9746-5B4BDD88E536}" type="sibTrans" cxnId="{80A3952D-DFFC-9942-82DE-26793F8E26D1}">
      <dgm:prSet/>
      <dgm:spPr/>
      <dgm:t>
        <a:bodyPr/>
        <a:lstStyle/>
        <a:p>
          <a:endParaRPr lang="en-US"/>
        </a:p>
      </dgm:t>
    </dgm:pt>
    <dgm:pt modelId="{BCE0AA71-4904-EF49-B22D-D00178D3FBFD}">
      <dgm:prSet phldrT="[Text]"/>
      <dgm:spPr/>
      <dgm:t>
        <a:bodyPr/>
        <a:lstStyle/>
        <a:p>
          <a:r>
            <a:rPr lang="en-US" dirty="0" smtClean="0">
              <a:solidFill>
                <a:schemeClr val="accent2">
                  <a:lumMod val="75000"/>
                </a:schemeClr>
              </a:solidFill>
            </a:rPr>
            <a:t>use anti-monopoly laws if needed</a:t>
          </a:r>
          <a:endParaRPr lang="en-US" dirty="0">
            <a:solidFill>
              <a:schemeClr val="accent2">
                <a:lumMod val="75000"/>
              </a:schemeClr>
            </a:solidFill>
          </a:endParaRPr>
        </a:p>
      </dgm:t>
    </dgm:pt>
    <dgm:pt modelId="{95910619-A893-3248-A42E-BCE1F217E410}" type="parTrans" cxnId="{4CC9043B-8F1B-A343-AAAD-2727BFFA2CA5}">
      <dgm:prSet/>
      <dgm:spPr/>
    </dgm:pt>
    <dgm:pt modelId="{4CB57CBE-A204-E04E-A8E9-B1CBB6E222CA}" type="sibTrans" cxnId="{4CC9043B-8F1B-A343-AAAD-2727BFFA2CA5}">
      <dgm:prSet/>
      <dgm:spPr/>
    </dgm:pt>
    <dgm:pt modelId="{E67FEB69-B631-3044-AA3B-A27F20D15680}" type="pres">
      <dgm:prSet presAssocID="{D1436B88-5704-B144-AF50-EAEA7FAE7F9B}" presName="diagram" presStyleCnt="0">
        <dgm:presLayoutVars>
          <dgm:dir/>
          <dgm:resizeHandles val="exact"/>
        </dgm:presLayoutVars>
      </dgm:prSet>
      <dgm:spPr/>
      <dgm:t>
        <a:bodyPr/>
        <a:lstStyle/>
        <a:p>
          <a:endParaRPr lang="en-US"/>
        </a:p>
      </dgm:t>
    </dgm:pt>
    <dgm:pt modelId="{9FF02057-8D51-F74A-8B73-5FB3DDAC484F}" type="pres">
      <dgm:prSet presAssocID="{B7EEA5CA-EFE2-8548-B999-18A7A801E440}" presName="arrow" presStyleLbl="node1" presStyleIdx="0" presStyleCnt="2">
        <dgm:presLayoutVars>
          <dgm:bulletEnabled val="1"/>
        </dgm:presLayoutVars>
      </dgm:prSet>
      <dgm:spPr/>
      <dgm:t>
        <a:bodyPr/>
        <a:lstStyle/>
        <a:p>
          <a:endParaRPr lang="en-US"/>
        </a:p>
      </dgm:t>
    </dgm:pt>
    <dgm:pt modelId="{63230C7E-B294-4E4E-B9C2-25ED04CE771A}" type="pres">
      <dgm:prSet presAssocID="{4A7DF927-660A-CA41-83BC-EC98ACCD4C48}" presName="arrow" presStyleLbl="node1" presStyleIdx="1" presStyleCnt="2">
        <dgm:presLayoutVars>
          <dgm:bulletEnabled val="1"/>
        </dgm:presLayoutVars>
      </dgm:prSet>
      <dgm:spPr/>
      <dgm:t>
        <a:bodyPr/>
        <a:lstStyle/>
        <a:p>
          <a:endParaRPr lang="en-US"/>
        </a:p>
      </dgm:t>
    </dgm:pt>
  </dgm:ptLst>
  <dgm:cxnLst>
    <dgm:cxn modelId="{4CC9043B-8F1B-A343-AAAD-2727BFFA2CA5}" srcId="{4A7DF927-660A-CA41-83BC-EC98ACCD4C48}" destId="{BCE0AA71-4904-EF49-B22D-D00178D3FBFD}" srcOrd="3" destOrd="0" parTransId="{95910619-A893-3248-A42E-BCE1F217E410}" sibTransId="{4CB57CBE-A204-E04E-A8E9-B1CBB6E222CA}"/>
    <dgm:cxn modelId="{19B6724B-94A8-404D-9F49-53D80B898BE2}" type="presOf" srcId="{78AAFCB4-76F7-3F49-B3FA-89675D5CDF22}" destId="{9FF02057-8D51-F74A-8B73-5FB3DDAC484F}" srcOrd="0" destOrd="3" presId="urn:microsoft.com/office/officeart/2005/8/layout/arrow5"/>
    <dgm:cxn modelId="{738B6C4C-DC10-F140-9E59-26C05D4E3FB1}" srcId="{B7EEA5CA-EFE2-8548-B999-18A7A801E440}" destId="{D5771B04-06D5-C641-815D-49FAB1B12D84}" srcOrd="1" destOrd="0" parTransId="{1935DEF4-C6D9-F740-8259-CD55984CF33C}" sibTransId="{92599A30-4759-EA44-B990-A2F5BAEDBB94}"/>
    <dgm:cxn modelId="{2A6E1F34-A205-184B-802F-2D5AB99541D8}" type="presOf" srcId="{AD80F241-A800-1244-8D40-100033A410ED}" destId="{63230C7E-B294-4E4E-B9C2-25ED04CE771A}" srcOrd="0" destOrd="3" presId="urn:microsoft.com/office/officeart/2005/8/layout/arrow5"/>
    <dgm:cxn modelId="{729D2B33-B51A-7043-B588-1A944EB00425}" type="presOf" srcId="{2648653B-AED2-A941-8981-6FC20D04F35C}" destId="{63230C7E-B294-4E4E-B9C2-25ED04CE771A}" srcOrd="0" destOrd="1" presId="urn:microsoft.com/office/officeart/2005/8/layout/arrow5"/>
    <dgm:cxn modelId="{EA7BDCE5-725D-384D-B68E-A5701DE5270E}" srcId="{4A7DF927-660A-CA41-83BC-EC98ACCD4C48}" destId="{93DB4E9B-03C6-7845-B69C-4C598FCF9689}" srcOrd="1" destOrd="0" parTransId="{5AE5165D-E2AF-6A45-89BC-7F6A1E4E7D1C}" sibTransId="{2379C7B2-5E8F-CE46-90B2-53135209AC03}"/>
    <dgm:cxn modelId="{87752F67-BE34-1049-8405-E9542B7542C4}" type="presOf" srcId="{4A7DF927-660A-CA41-83BC-EC98ACCD4C48}" destId="{63230C7E-B294-4E4E-B9C2-25ED04CE771A}" srcOrd="0" destOrd="0" presId="urn:microsoft.com/office/officeart/2005/8/layout/arrow5"/>
    <dgm:cxn modelId="{F9B78AA6-4AD4-D84B-ACAC-F1370B25ED7E}" type="presOf" srcId="{7BA3A3A5-ACD7-2B46-AF72-48C3C5606C98}" destId="{9FF02057-8D51-F74A-8B73-5FB3DDAC484F}" srcOrd="0" destOrd="1" presId="urn:microsoft.com/office/officeart/2005/8/layout/arrow5"/>
    <dgm:cxn modelId="{A606A4B0-23DB-D34A-BA7A-C7791FA574E5}" type="presOf" srcId="{D5771B04-06D5-C641-815D-49FAB1B12D84}" destId="{9FF02057-8D51-F74A-8B73-5FB3DDAC484F}" srcOrd="0" destOrd="2" presId="urn:microsoft.com/office/officeart/2005/8/layout/arrow5"/>
    <dgm:cxn modelId="{E20B65A1-438B-EE44-9C8E-89020BD1CB01}" srcId="{D1436B88-5704-B144-AF50-EAEA7FAE7F9B}" destId="{B7EEA5CA-EFE2-8548-B999-18A7A801E440}" srcOrd="0" destOrd="0" parTransId="{D5819A0D-40D9-714C-A742-A39E429DC3E9}" sibTransId="{57EAF592-DEBF-2044-B962-B5A4BED97ED2}"/>
    <dgm:cxn modelId="{278DED39-DC35-F241-8345-7815D59CB730}" type="presOf" srcId="{D1436B88-5704-B144-AF50-EAEA7FAE7F9B}" destId="{E67FEB69-B631-3044-AA3B-A27F20D15680}" srcOrd="0" destOrd="0" presId="urn:microsoft.com/office/officeart/2005/8/layout/arrow5"/>
    <dgm:cxn modelId="{920C629F-E93F-F343-9E0E-9379E619D0C7}" type="presOf" srcId="{BCE0AA71-4904-EF49-B22D-D00178D3FBFD}" destId="{63230C7E-B294-4E4E-B9C2-25ED04CE771A}" srcOrd="0" destOrd="4" presId="urn:microsoft.com/office/officeart/2005/8/layout/arrow5"/>
    <dgm:cxn modelId="{80A3952D-DFFC-9942-82DE-26793F8E26D1}" srcId="{4A7DF927-660A-CA41-83BC-EC98ACCD4C48}" destId="{AD80F241-A800-1244-8D40-100033A410ED}" srcOrd="2" destOrd="0" parTransId="{A55B011F-35E8-2549-8AA5-46C1D81BF7DD}" sibTransId="{17AB708F-11BE-774C-9746-5B4BDD88E536}"/>
    <dgm:cxn modelId="{A50E6168-EC16-5F4B-AB33-D9958DF255C8}" type="presOf" srcId="{93DB4E9B-03C6-7845-B69C-4C598FCF9689}" destId="{63230C7E-B294-4E4E-B9C2-25ED04CE771A}" srcOrd="0" destOrd="2" presId="urn:microsoft.com/office/officeart/2005/8/layout/arrow5"/>
    <dgm:cxn modelId="{819D35BF-2FE7-984E-96D7-50F0E5051C41}" srcId="{B7EEA5CA-EFE2-8548-B999-18A7A801E440}" destId="{7BA3A3A5-ACD7-2B46-AF72-48C3C5606C98}" srcOrd="0" destOrd="0" parTransId="{8DDD7B16-6938-C442-9A3E-DA4409433B75}" sibTransId="{A4BB96A9-A56D-304D-B597-44BC5DE9DABF}"/>
    <dgm:cxn modelId="{34DA6271-33CD-4B42-AB96-403709A819F4}" type="presOf" srcId="{B7EEA5CA-EFE2-8548-B999-18A7A801E440}" destId="{9FF02057-8D51-F74A-8B73-5FB3DDAC484F}" srcOrd="0" destOrd="0" presId="urn:microsoft.com/office/officeart/2005/8/layout/arrow5"/>
    <dgm:cxn modelId="{D7C9C72E-BFFE-664F-B641-8BF1F0BCAEF3}" srcId="{D1436B88-5704-B144-AF50-EAEA7FAE7F9B}" destId="{4A7DF927-660A-CA41-83BC-EC98ACCD4C48}" srcOrd="1" destOrd="0" parTransId="{DBE32261-311D-AD46-82AD-88167D9A3E75}" sibTransId="{ABE50639-5EA7-B845-8350-53225C133D49}"/>
    <dgm:cxn modelId="{0CF3F02C-CE8C-4541-A779-F973CB73B88F}" srcId="{4A7DF927-660A-CA41-83BC-EC98ACCD4C48}" destId="{2648653B-AED2-A941-8981-6FC20D04F35C}" srcOrd="0" destOrd="0" parTransId="{ADBF6FF3-7A96-A447-9B02-709FF4215FC6}" sibTransId="{4FB2D0B8-D812-474C-B99A-046CB92DF0EE}"/>
    <dgm:cxn modelId="{89B1B4AB-1654-0042-95F0-AAC2E60D4EA6}" srcId="{B7EEA5CA-EFE2-8548-B999-18A7A801E440}" destId="{78AAFCB4-76F7-3F49-B3FA-89675D5CDF22}" srcOrd="2" destOrd="0" parTransId="{BBF2F772-AD40-CA42-A4DB-83D08187F616}" sibTransId="{5FE1A5E7-517C-8141-996F-19E847BDC001}"/>
    <dgm:cxn modelId="{6FBEB13E-863D-C741-BF8B-5DB3666CCEEB}" type="presParOf" srcId="{E67FEB69-B631-3044-AA3B-A27F20D15680}" destId="{9FF02057-8D51-F74A-8B73-5FB3DDAC484F}" srcOrd="0" destOrd="0" presId="urn:microsoft.com/office/officeart/2005/8/layout/arrow5"/>
    <dgm:cxn modelId="{CD12F83F-AAD2-9A48-BD32-2F96484386DD}" type="presParOf" srcId="{E67FEB69-B631-3044-AA3B-A27F20D15680}" destId="{63230C7E-B294-4E4E-B9C2-25ED04CE771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785A1-CAF3-E84C-BCD5-2FE94F2154EE}" type="doc">
      <dgm:prSet loTypeId="urn:microsoft.com/office/officeart/2005/8/layout/StepDownProcess" loCatId="" qsTypeId="urn:microsoft.com/office/officeart/2005/8/quickstyle/simple4" qsCatId="simple" csTypeId="urn:microsoft.com/office/officeart/2005/8/colors/colorful2" csCatId="colorful" phldr="1"/>
      <dgm:spPr/>
      <dgm:t>
        <a:bodyPr/>
        <a:lstStyle/>
        <a:p>
          <a:endParaRPr lang="en-US"/>
        </a:p>
      </dgm:t>
    </dgm:pt>
    <dgm:pt modelId="{3BBA623F-2F1E-1648-9DA8-2D94EE880EA0}">
      <dgm:prSet phldrT="[Text]"/>
      <dgm:spPr/>
      <dgm:t>
        <a:bodyPr/>
        <a:lstStyle/>
        <a:p>
          <a:r>
            <a:rPr lang="en-US" dirty="0" smtClean="0"/>
            <a:t>Constitution</a:t>
          </a:r>
          <a:endParaRPr lang="en-US" dirty="0"/>
        </a:p>
      </dgm:t>
    </dgm:pt>
    <dgm:pt modelId="{24B79C1D-8AA9-F643-9EB0-F422C1C8D43B}" type="parTrans" cxnId="{8246E2C0-CA2C-1540-A85E-63CECDE66646}">
      <dgm:prSet/>
      <dgm:spPr/>
      <dgm:t>
        <a:bodyPr/>
        <a:lstStyle/>
        <a:p>
          <a:endParaRPr lang="en-US"/>
        </a:p>
      </dgm:t>
    </dgm:pt>
    <dgm:pt modelId="{648C06F1-AA6A-7E42-ABF3-B42A50A04A50}" type="sibTrans" cxnId="{8246E2C0-CA2C-1540-A85E-63CECDE66646}">
      <dgm:prSet/>
      <dgm:spPr/>
      <dgm:t>
        <a:bodyPr/>
        <a:lstStyle/>
        <a:p>
          <a:endParaRPr lang="en-US"/>
        </a:p>
      </dgm:t>
    </dgm:pt>
    <dgm:pt modelId="{84640A84-9308-0F4E-8B20-53D1C662C830}">
      <dgm:prSet phldrT="[Text]"/>
      <dgm:spPr/>
      <dgm:t>
        <a:bodyPr/>
        <a:lstStyle/>
        <a:p>
          <a:r>
            <a:rPr lang="en-US" dirty="0" smtClean="0"/>
            <a:t>Commerce clause</a:t>
          </a:r>
          <a:endParaRPr lang="en-US" dirty="0"/>
        </a:p>
      </dgm:t>
    </dgm:pt>
    <dgm:pt modelId="{19DE5A21-95D2-944C-997C-7869A4F33E6E}" type="parTrans" cxnId="{6C3E66E8-0C3E-8246-B0CB-9CC312C404DA}">
      <dgm:prSet/>
      <dgm:spPr/>
      <dgm:t>
        <a:bodyPr/>
        <a:lstStyle/>
        <a:p>
          <a:endParaRPr lang="en-US"/>
        </a:p>
      </dgm:t>
    </dgm:pt>
    <dgm:pt modelId="{8C76AC0E-9466-4E4C-9A3D-9F6FB707106D}" type="sibTrans" cxnId="{6C3E66E8-0C3E-8246-B0CB-9CC312C404DA}">
      <dgm:prSet/>
      <dgm:spPr/>
      <dgm:t>
        <a:bodyPr/>
        <a:lstStyle/>
        <a:p>
          <a:endParaRPr lang="en-US"/>
        </a:p>
      </dgm:t>
    </dgm:pt>
    <dgm:pt modelId="{562D7462-8637-6843-B525-927AA2FCEDB7}">
      <dgm:prSet phldrT="[Text]"/>
      <dgm:spPr/>
      <dgm:t>
        <a:bodyPr/>
        <a:lstStyle/>
        <a:p>
          <a:r>
            <a:rPr lang="en-US" dirty="0" smtClean="0"/>
            <a:t>Law</a:t>
          </a:r>
          <a:endParaRPr lang="en-US" dirty="0"/>
        </a:p>
      </dgm:t>
    </dgm:pt>
    <dgm:pt modelId="{CAF74D90-7D97-8C46-B8C4-D21DA7115A8A}" type="parTrans" cxnId="{6EE11325-21A3-424C-90C5-C9EF05F3124B}">
      <dgm:prSet/>
      <dgm:spPr/>
      <dgm:t>
        <a:bodyPr/>
        <a:lstStyle/>
        <a:p>
          <a:endParaRPr lang="en-US"/>
        </a:p>
      </dgm:t>
    </dgm:pt>
    <dgm:pt modelId="{91C429FD-95C6-B94C-ADC2-34CF9FC81A2C}" type="sibTrans" cxnId="{6EE11325-21A3-424C-90C5-C9EF05F3124B}">
      <dgm:prSet/>
      <dgm:spPr/>
      <dgm:t>
        <a:bodyPr/>
        <a:lstStyle/>
        <a:p>
          <a:endParaRPr lang="en-US"/>
        </a:p>
      </dgm:t>
    </dgm:pt>
    <dgm:pt modelId="{5AF23FF9-87FC-8746-9163-1229FA4AF7D6}">
      <dgm:prSet phldrT="[Text]"/>
      <dgm:spPr/>
      <dgm:t>
        <a:bodyPr/>
        <a:lstStyle/>
        <a:p>
          <a:r>
            <a:rPr lang="en-US" dirty="0" smtClean="0"/>
            <a:t>Telecom Act 1934 &amp; 1996</a:t>
          </a:r>
          <a:endParaRPr lang="en-US" dirty="0"/>
        </a:p>
      </dgm:t>
    </dgm:pt>
    <dgm:pt modelId="{286CEEB6-2099-5341-B074-2055BBB478B1}" type="parTrans" cxnId="{5FB4D5CA-2C21-7441-BCB1-CEF946A37D31}">
      <dgm:prSet/>
      <dgm:spPr/>
      <dgm:t>
        <a:bodyPr/>
        <a:lstStyle/>
        <a:p>
          <a:endParaRPr lang="en-US"/>
        </a:p>
      </dgm:t>
    </dgm:pt>
    <dgm:pt modelId="{C8777977-2500-0B46-9C7A-E16DD427ABFD}" type="sibTrans" cxnId="{5FB4D5CA-2C21-7441-BCB1-CEF946A37D31}">
      <dgm:prSet/>
      <dgm:spPr/>
      <dgm:t>
        <a:bodyPr/>
        <a:lstStyle/>
        <a:p>
          <a:endParaRPr lang="en-US"/>
        </a:p>
      </dgm:t>
    </dgm:pt>
    <dgm:pt modelId="{7066635A-F0B0-8540-8874-58221436D974}">
      <dgm:prSet phldrT="[Text]"/>
      <dgm:spPr/>
      <dgm:t>
        <a:bodyPr/>
        <a:lstStyle/>
        <a:p>
          <a:r>
            <a:rPr lang="en-US" dirty="0" smtClean="0"/>
            <a:t>47 CFR</a:t>
          </a:r>
          <a:endParaRPr lang="en-US" dirty="0"/>
        </a:p>
      </dgm:t>
    </dgm:pt>
    <dgm:pt modelId="{0D21A475-949A-B446-AC24-187E55874118}" type="parTrans" cxnId="{B831CEC7-59C1-4647-9338-3D775B58967A}">
      <dgm:prSet/>
      <dgm:spPr/>
      <dgm:t>
        <a:bodyPr/>
        <a:lstStyle/>
        <a:p>
          <a:endParaRPr lang="en-US"/>
        </a:p>
      </dgm:t>
    </dgm:pt>
    <dgm:pt modelId="{51675AD7-7137-5C41-A586-F9A0F5758FE0}" type="sibTrans" cxnId="{B831CEC7-59C1-4647-9338-3D775B58967A}">
      <dgm:prSet/>
      <dgm:spPr/>
      <dgm:t>
        <a:bodyPr/>
        <a:lstStyle/>
        <a:p>
          <a:endParaRPr lang="en-US"/>
        </a:p>
      </dgm:t>
    </dgm:pt>
    <dgm:pt modelId="{202671C4-191D-9A47-BDA6-06F3D645DFB5}">
      <dgm:prSet phldrT="[Text]"/>
      <dgm:spPr/>
      <dgm:t>
        <a:bodyPr/>
        <a:lstStyle/>
        <a:p>
          <a:r>
            <a:rPr lang="en-US" dirty="0" smtClean="0"/>
            <a:t>Narrative</a:t>
          </a:r>
          <a:endParaRPr lang="en-US" dirty="0"/>
        </a:p>
      </dgm:t>
    </dgm:pt>
    <dgm:pt modelId="{7DCECC1B-6225-AE49-A88D-4047A1A03437}" type="parTrans" cxnId="{63C3371A-E85D-5242-9AD0-8307C88128C8}">
      <dgm:prSet/>
      <dgm:spPr/>
      <dgm:t>
        <a:bodyPr/>
        <a:lstStyle/>
        <a:p>
          <a:endParaRPr lang="en-US"/>
        </a:p>
      </dgm:t>
    </dgm:pt>
    <dgm:pt modelId="{766C945A-32CA-A04D-9155-974A94C33DC1}" type="sibTrans" cxnId="{63C3371A-E85D-5242-9AD0-8307C88128C8}">
      <dgm:prSet/>
      <dgm:spPr/>
      <dgm:t>
        <a:bodyPr/>
        <a:lstStyle/>
        <a:p>
          <a:endParaRPr lang="en-US"/>
        </a:p>
      </dgm:t>
    </dgm:pt>
    <dgm:pt modelId="{95BF8004-A775-E949-8587-E8B45C7F8158}">
      <dgm:prSet phldrT="[Text]"/>
      <dgm:spPr/>
      <dgm:t>
        <a:bodyPr/>
        <a:lstStyle/>
        <a:p>
          <a:r>
            <a:rPr lang="en-US" dirty="0" smtClean="0"/>
            <a:t>reasonable network management</a:t>
          </a:r>
          <a:endParaRPr lang="en-US" dirty="0"/>
        </a:p>
      </dgm:t>
    </dgm:pt>
    <dgm:pt modelId="{97C86B29-EA09-DC45-9919-B3F5D4C727C7}" type="parTrans" cxnId="{27601E33-0BA2-244D-A5E8-AB060EF07EFB}">
      <dgm:prSet/>
      <dgm:spPr/>
      <dgm:t>
        <a:bodyPr/>
        <a:lstStyle/>
        <a:p>
          <a:endParaRPr lang="en-US"/>
        </a:p>
      </dgm:t>
    </dgm:pt>
    <dgm:pt modelId="{7638B8D2-45F3-094A-ACD1-AD94417A9A82}" type="sibTrans" cxnId="{27601E33-0BA2-244D-A5E8-AB060EF07EFB}">
      <dgm:prSet/>
      <dgm:spPr/>
      <dgm:t>
        <a:bodyPr/>
        <a:lstStyle/>
        <a:p>
          <a:endParaRPr lang="en-US"/>
        </a:p>
      </dgm:t>
    </dgm:pt>
    <dgm:pt modelId="{C92927E1-EE33-0E4C-A200-07D976723083}" type="pres">
      <dgm:prSet presAssocID="{1A8785A1-CAF3-E84C-BCD5-2FE94F2154EE}" presName="rootnode" presStyleCnt="0">
        <dgm:presLayoutVars>
          <dgm:chMax/>
          <dgm:chPref/>
          <dgm:dir/>
          <dgm:animLvl val="lvl"/>
        </dgm:presLayoutVars>
      </dgm:prSet>
      <dgm:spPr/>
      <dgm:t>
        <a:bodyPr/>
        <a:lstStyle/>
        <a:p>
          <a:endParaRPr lang="en-US"/>
        </a:p>
      </dgm:t>
    </dgm:pt>
    <dgm:pt modelId="{C540E4C6-36CE-AB41-90FA-35831ECEB12D}" type="pres">
      <dgm:prSet presAssocID="{3BBA623F-2F1E-1648-9DA8-2D94EE880EA0}" presName="composite" presStyleCnt="0"/>
      <dgm:spPr/>
    </dgm:pt>
    <dgm:pt modelId="{6AD0A7C9-04D9-B243-BB8F-9A15754CE402}" type="pres">
      <dgm:prSet presAssocID="{3BBA623F-2F1E-1648-9DA8-2D94EE880EA0}" presName="bentUpArrow1" presStyleLbl="alignImgPlace1" presStyleIdx="0" presStyleCnt="3"/>
      <dgm:spPr/>
    </dgm:pt>
    <dgm:pt modelId="{B71CA253-10D6-A041-BFE1-45FC96B893DC}" type="pres">
      <dgm:prSet presAssocID="{3BBA623F-2F1E-1648-9DA8-2D94EE880EA0}" presName="ParentText" presStyleLbl="node1" presStyleIdx="0" presStyleCnt="4">
        <dgm:presLayoutVars>
          <dgm:chMax val="1"/>
          <dgm:chPref val="1"/>
          <dgm:bulletEnabled val="1"/>
        </dgm:presLayoutVars>
      </dgm:prSet>
      <dgm:spPr/>
      <dgm:t>
        <a:bodyPr/>
        <a:lstStyle/>
        <a:p>
          <a:endParaRPr lang="en-US"/>
        </a:p>
      </dgm:t>
    </dgm:pt>
    <dgm:pt modelId="{238E1D43-3955-674B-96F3-7D34F55F5BBA}" type="pres">
      <dgm:prSet presAssocID="{3BBA623F-2F1E-1648-9DA8-2D94EE880EA0}" presName="ChildText" presStyleLbl="revTx" presStyleIdx="0" presStyleCnt="4">
        <dgm:presLayoutVars>
          <dgm:chMax val="0"/>
          <dgm:chPref val="0"/>
          <dgm:bulletEnabled val="1"/>
        </dgm:presLayoutVars>
      </dgm:prSet>
      <dgm:spPr/>
      <dgm:t>
        <a:bodyPr/>
        <a:lstStyle/>
        <a:p>
          <a:endParaRPr lang="en-US"/>
        </a:p>
      </dgm:t>
    </dgm:pt>
    <dgm:pt modelId="{FB971522-B66C-EA42-9B00-13E8FFC31713}" type="pres">
      <dgm:prSet presAssocID="{648C06F1-AA6A-7E42-ABF3-B42A50A04A50}" presName="sibTrans" presStyleCnt="0"/>
      <dgm:spPr/>
    </dgm:pt>
    <dgm:pt modelId="{1B3660C3-40AF-C14D-B792-3CAAEA068E44}" type="pres">
      <dgm:prSet presAssocID="{562D7462-8637-6843-B525-927AA2FCEDB7}" presName="composite" presStyleCnt="0"/>
      <dgm:spPr/>
    </dgm:pt>
    <dgm:pt modelId="{E26A49AE-B247-CE49-87EB-FC1E4563046B}" type="pres">
      <dgm:prSet presAssocID="{562D7462-8637-6843-B525-927AA2FCEDB7}" presName="bentUpArrow1" presStyleLbl="alignImgPlace1" presStyleIdx="1" presStyleCnt="3"/>
      <dgm:spPr/>
    </dgm:pt>
    <dgm:pt modelId="{39EC1357-8039-0648-BA39-95D6890973E2}" type="pres">
      <dgm:prSet presAssocID="{562D7462-8637-6843-B525-927AA2FCEDB7}" presName="ParentText" presStyleLbl="node1" presStyleIdx="1" presStyleCnt="4">
        <dgm:presLayoutVars>
          <dgm:chMax val="1"/>
          <dgm:chPref val="1"/>
          <dgm:bulletEnabled val="1"/>
        </dgm:presLayoutVars>
      </dgm:prSet>
      <dgm:spPr/>
      <dgm:t>
        <a:bodyPr/>
        <a:lstStyle/>
        <a:p>
          <a:endParaRPr lang="en-US"/>
        </a:p>
      </dgm:t>
    </dgm:pt>
    <dgm:pt modelId="{A504D4A5-DC78-8949-84D2-345E1AE330E5}" type="pres">
      <dgm:prSet presAssocID="{562D7462-8637-6843-B525-927AA2FCEDB7}" presName="ChildText" presStyleLbl="revTx" presStyleIdx="1" presStyleCnt="4">
        <dgm:presLayoutVars>
          <dgm:chMax val="0"/>
          <dgm:chPref val="0"/>
          <dgm:bulletEnabled val="1"/>
        </dgm:presLayoutVars>
      </dgm:prSet>
      <dgm:spPr/>
      <dgm:t>
        <a:bodyPr/>
        <a:lstStyle/>
        <a:p>
          <a:endParaRPr lang="en-US"/>
        </a:p>
      </dgm:t>
    </dgm:pt>
    <dgm:pt modelId="{4320BA1C-E1B2-EC4B-AEC7-932F6C8BFCCD}" type="pres">
      <dgm:prSet presAssocID="{91C429FD-95C6-B94C-ADC2-34CF9FC81A2C}" presName="sibTrans" presStyleCnt="0"/>
      <dgm:spPr/>
    </dgm:pt>
    <dgm:pt modelId="{CB777760-CAD0-4044-B00C-0F596D5E4BF7}" type="pres">
      <dgm:prSet presAssocID="{7066635A-F0B0-8540-8874-58221436D974}" presName="composite" presStyleCnt="0"/>
      <dgm:spPr/>
    </dgm:pt>
    <dgm:pt modelId="{402DD997-FD8E-274C-8B66-D34504EC8AC4}" type="pres">
      <dgm:prSet presAssocID="{7066635A-F0B0-8540-8874-58221436D974}" presName="bentUpArrow1" presStyleLbl="alignImgPlace1" presStyleIdx="2" presStyleCnt="3"/>
      <dgm:spPr/>
    </dgm:pt>
    <dgm:pt modelId="{CD00F338-D90D-6340-9D25-E8C86A82D907}" type="pres">
      <dgm:prSet presAssocID="{7066635A-F0B0-8540-8874-58221436D974}" presName="ParentText" presStyleLbl="node1" presStyleIdx="2" presStyleCnt="4">
        <dgm:presLayoutVars>
          <dgm:chMax val="1"/>
          <dgm:chPref val="1"/>
          <dgm:bulletEnabled val="1"/>
        </dgm:presLayoutVars>
      </dgm:prSet>
      <dgm:spPr/>
      <dgm:t>
        <a:bodyPr/>
        <a:lstStyle/>
        <a:p>
          <a:endParaRPr lang="en-US"/>
        </a:p>
      </dgm:t>
    </dgm:pt>
    <dgm:pt modelId="{3198AFEF-D574-2842-8114-7D960CE91E78}" type="pres">
      <dgm:prSet presAssocID="{7066635A-F0B0-8540-8874-58221436D974}" presName="ChildText" presStyleLbl="revTx" presStyleIdx="2" presStyleCnt="4">
        <dgm:presLayoutVars>
          <dgm:chMax val="0"/>
          <dgm:chPref val="0"/>
          <dgm:bulletEnabled val="1"/>
        </dgm:presLayoutVars>
      </dgm:prSet>
      <dgm:spPr/>
    </dgm:pt>
    <dgm:pt modelId="{5D88FCF9-BD98-CA4D-8D92-44ADD496B436}" type="pres">
      <dgm:prSet presAssocID="{51675AD7-7137-5C41-A586-F9A0F5758FE0}" presName="sibTrans" presStyleCnt="0"/>
      <dgm:spPr/>
    </dgm:pt>
    <dgm:pt modelId="{BDF6D90A-B443-C640-B41D-EBF50157E9A0}" type="pres">
      <dgm:prSet presAssocID="{202671C4-191D-9A47-BDA6-06F3D645DFB5}" presName="composite" presStyleCnt="0"/>
      <dgm:spPr/>
    </dgm:pt>
    <dgm:pt modelId="{F740463F-87E7-9D4F-8650-22A8484DB109}" type="pres">
      <dgm:prSet presAssocID="{202671C4-191D-9A47-BDA6-06F3D645DFB5}" presName="ParentText" presStyleLbl="node1" presStyleIdx="3" presStyleCnt="4">
        <dgm:presLayoutVars>
          <dgm:chMax val="1"/>
          <dgm:chPref val="1"/>
          <dgm:bulletEnabled val="1"/>
        </dgm:presLayoutVars>
      </dgm:prSet>
      <dgm:spPr/>
      <dgm:t>
        <a:bodyPr/>
        <a:lstStyle/>
        <a:p>
          <a:endParaRPr lang="en-US"/>
        </a:p>
      </dgm:t>
    </dgm:pt>
    <dgm:pt modelId="{996A4877-9B38-F646-B1CC-255A76089680}" type="pres">
      <dgm:prSet presAssocID="{202671C4-191D-9A47-BDA6-06F3D645DFB5}" presName="FinalChildText" presStyleLbl="revTx" presStyleIdx="3" presStyleCnt="4">
        <dgm:presLayoutVars>
          <dgm:chMax val="0"/>
          <dgm:chPref val="0"/>
          <dgm:bulletEnabled val="1"/>
        </dgm:presLayoutVars>
      </dgm:prSet>
      <dgm:spPr/>
      <dgm:t>
        <a:bodyPr/>
        <a:lstStyle/>
        <a:p>
          <a:endParaRPr lang="en-US"/>
        </a:p>
      </dgm:t>
    </dgm:pt>
  </dgm:ptLst>
  <dgm:cxnLst>
    <dgm:cxn modelId="{5FB4D5CA-2C21-7441-BCB1-CEF946A37D31}" srcId="{562D7462-8637-6843-B525-927AA2FCEDB7}" destId="{5AF23FF9-87FC-8746-9163-1229FA4AF7D6}" srcOrd="0" destOrd="0" parTransId="{286CEEB6-2099-5341-B074-2055BBB478B1}" sibTransId="{C8777977-2500-0B46-9C7A-E16DD427ABFD}"/>
    <dgm:cxn modelId="{8246E2C0-CA2C-1540-A85E-63CECDE66646}" srcId="{1A8785A1-CAF3-E84C-BCD5-2FE94F2154EE}" destId="{3BBA623F-2F1E-1648-9DA8-2D94EE880EA0}" srcOrd="0" destOrd="0" parTransId="{24B79C1D-8AA9-F643-9EB0-F422C1C8D43B}" sibTransId="{648C06F1-AA6A-7E42-ABF3-B42A50A04A50}"/>
    <dgm:cxn modelId="{38A52585-2D36-6E47-B181-246632F378BC}" type="presOf" srcId="{95BF8004-A775-E949-8587-E8B45C7F8158}" destId="{996A4877-9B38-F646-B1CC-255A76089680}" srcOrd="0" destOrd="0" presId="urn:microsoft.com/office/officeart/2005/8/layout/StepDownProcess"/>
    <dgm:cxn modelId="{27601E33-0BA2-244D-A5E8-AB060EF07EFB}" srcId="{202671C4-191D-9A47-BDA6-06F3D645DFB5}" destId="{95BF8004-A775-E949-8587-E8B45C7F8158}" srcOrd="0" destOrd="0" parTransId="{97C86B29-EA09-DC45-9919-B3F5D4C727C7}" sibTransId="{7638B8D2-45F3-094A-ACD1-AD94417A9A82}"/>
    <dgm:cxn modelId="{2CE7E25A-641F-8742-8070-426ADF07F86F}" type="presOf" srcId="{562D7462-8637-6843-B525-927AA2FCEDB7}" destId="{39EC1357-8039-0648-BA39-95D6890973E2}" srcOrd="0" destOrd="0" presId="urn:microsoft.com/office/officeart/2005/8/layout/StepDownProcess"/>
    <dgm:cxn modelId="{6C3E66E8-0C3E-8246-B0CB-9CC312C404DA}" srcId="{3BBA623F-2F1E-1648-9DA8-2D94EE880EA0}" destId="{84640A84-9308-0F4E-8B20-53D1C662C830}" srcOrd="0" destOrd="0" parTransId="{19DE5A21-95D2-944C-997C-7869A4F33E6E}" sibTransId="{8C76AC0E-9466-4E4C-9A3D-9F6FB707106D}"/>
    <dgm:cxn modelId="{6EE11325-21A3-424C-90C5-C9EF05F3124B}" srcId="{1A8785A1-CAF3-E84C-BCD5-2FE94F2154EE}" destId="{562D7462-8637-6843-B525-927AA2FCEDB7}" srcOrd="1" destOrd="0" parTransId="{CAF74D90-7D97-8C46-B8C4-D21DA7115A8A}" sibTransId="{91C429FD-95C6-B94C-ADC2-34CF9FC81A2C}"/>
    <dgm:cxn modelId="{5DC8E668-27DF-6241-963B-E73C5C659E92}" type="presOf" srcId="{202671C4-191D-9A47-BDA6-06F3D645DFB5}" destId="{F740463F-87E7-9D4F-8650-22A8484DB109}" srcOrd="0" destOrd="0" presId="urn:microsoft.com/office/officeart/2005/8/layout/StepDownProcess"/>
    <dgm:cxn modelId="{63C3371A-E85D-5242-9AD0-8307C88128C8}" srcId="{1A8785A1-CAF3-E84C-BCD5-2FE94F2154EE}" destId="{202671C4-191D-9A47-BDA6-06F3D645DFB5}" srcOrd="3" destOrd="0" parTransId="{7DCECC1B-6225-AE49-A88D-4047A1A03437}" sibTransId="{766C945A-32CA-A04D-9155-974A94C33DC1}"/>
    <dgm:cxn modelId="{104EB115-9618-5145-8602-34906A2D1C66}" type="presOf" srcId="{1A8785A1-CAF3-E84C-BCD5-2FE94F2154EE}" destId="{C92927E1-EE33-0E4C-A200-07D976723083}" srcOrd="0" destOrd="0" presId="urn:microsoft.com/office/officeart/2005/8/layout/StepDownProcess"/>
    <dgm:cxn modelId="{5C962679-6B4F-8146-B694-EA36106303E9}" type="presOf" srcId="{7066635A-F0B0-8540-8874-58221436D974}" destId="{CD00F338-D90D-6340-9D25-E8C86A82D907}" srcOrd="0" destOrd="0" presId="urn:microsoft.com/office/officeart/2005/8/layout/StepDownProcess"/>
    <dgm:cxn modelId="{B831CEC7-59C1-4647-9338-3D775B58967A}" srcId="{1A8785A1-CAF3-E84C-BCD5-2FE94F2154EE}" destId="{7066635A-F0B0-8540-8874-58221436D974}" srcOrd="2" destOrd="0" parTransId="{0D21A475-949A-B446-AC24-187E55874118}" sibTransId="{51675AD7-7137-5C41-A586-F9A0F5758FE0}"/>
    <dgm:cxn modelId="{8FEB35BF-CBE8-5B4C-9B57-CC3CDC16C96B}" type="presOf" srcId="{5AF23FF9-87FC-8746-9163-1229FA4AF7D6}" destId="{A504D4A5-DC78-8949-84D2-345E1AE330E5}" srcOrd="0" destOrd="0" presId="urn:microsoft.com/office/officeart/2005/8/layout/StepDownProcess"/>
    <dgm:cxn modelId="{7B5AD896-561B-5B4B-98E3-D81FF7090BAA}" type="presOf" srcId="{84640A84-9308-0F4E-8B20-53D1C662C830}" destId="{238E1D43-3955-674B-96F3-7D34F55F5BBA}" srcOrd="0" destOrd="0" presId="urn:microsoft.com/office/officeart/2005/8/layout/StepDownProcess"/>
    <dgm:cxn modelId="{794C18E0-6D23-584C-9808-A5E77BC31680}" type="presOf" srcId="{3BBA623F-2F1E-1648-9DA8-2D94EE880EA0}" destId="{B71CA253-10D6-A041-BFE1-45FC96B893DC}" srcOrd="0" destOrd="0" presId="urn:microsoft.com/office/officeart/2005/8/layout/StepDownProcess"/>
    <dgm:cxn modelId="{CE01520E-A4B3-BF45-84A2-998350669323}" type="presParOf" srcId="{C92927E1-EE33-0E4C-A200-07D976723083}" destId="{C540E4C6-36CE-AB41-90FA-35831ECEB12D}" srcOrd="0" destOrd="0" presId="urn:microsoft.com/office/officeart/2005/8/layout/StepDownProcess"/>
    <dgm:cxn modelId="{551C23F0-FC91-2A43-8A21-DC2211E94FA9}" type="presParOf" srcId="{C540E4C6-36CE-AB41-90FA-35831ECEB12D}" destId="{6AD0A7C9-04D9-B243-BB8F-9A15754CE402}" srcOrd="0" destOrd="0" presId="urn:microsoft.com/office/officeart/2005/8/layout/StepDownProcess"/>
    <dgm:cxn modelId="{D8C8D517-79CF-0C44-BD61-FC12E1011CE8}" type="presParOf" srcId="{C540E4C6-36CE-AB41-90FA-35831ECEB12D}" destId="{B71CA253-10D6-A041-BFE1-45FC96B893DC}" srcOrd="1" destOrd="0" presId="urn:microsoft.com/office/officeart/2005/8/layout/StepDownProcess"/>
    <dgm:cxn modelId="{FC49A5D5-6311-4348-928F-B24D43A0F802}" type="presParOf" srcId="{C540E4C6-36CE-AB41-90FA-35831ECEB12D}" destId="{238E1D43-3955-674B-96F3-7D34F55F5BBA}" srcOrd="2" destOrd="0" presId="urn:microsoft.com/office/officeart/2005/8/layout/StepDownProcess"/>
    <dgm:cxn modelId="{6A52CAF1-5EE3-0E4F-8F2B-F791C76BC1AD}" type="presParOf" srcId="{C92927E1-EE33-0E4C-A200-07D976723083}" destId="{FB971522-B66C-EA42-9B00-13E8FFC31713}" srcOrd="1" destOrd="0" presId="urn:microsoft.com/office/officeart/2005/8/layout/StepDownProcess"/>
    <dgm:cxn modelId="{4336CC53-52BE-3044-A558-D8269A59C2CA}" type="presParOf" srcId="{C92927E1-EE33-0E4C-A200-07D976723083}" destId="{1B3660C3-40AF-C14D-B792-3CAAEA068E44}" srcOrd="2" destOrd="0" presId="urn:microsoft.com/office/officeart/2005/8/layout/StepDownProcess"/>
    <dgm:cxn modelId="{84CBFF48-8B50-A841-BD83-C7012298110F}" type="presParOf" srcId="{1B3660C3-40AF-C14D-B792-3CAAEA068E44}" destId="{E26A49AE-B247-CE49-87EB-FC1E4563046B}" srcOrd="0" destOrd="0" presId="urn:microsoft.com/office/officeart/2005/8/layout/StepDownProcess"/>
    <dgm:cxn modelId="{462FDDF9-A1E1-8F45-A728-9DDF242B5FE5}" type="presParOf" srcId="{1B3660C3-40AF-C14D-B792-3CAAEA068E44}" destId="{39EC1357-8039-0648-BA39-95D6890973E2}" srcOrd="1" destOrd="0" presId="urn:microsoft.com/office/officeart/2005/8/layout/StepDownProcess"/>
    <dgm:cxn modelId="{C9A37957-8C32-E942-A2FF-BA8A2FDD2C82}" type="presParOf" srcId="{1B3660C3-40AF-C14D-B792-3CAAEA068E44}" destId="{A504D4A5-DC78-8949-84D2-345E1AE330E5}" srcOrd="2" destOrd="0" presId="urn:microsoft.com/office/officeart/2005/8/layout/StepDownProcess"/>
    <dgm:cxn modelId="{E0DAF2C8-866D-704E-91D9-B7738715BE91}" type="presParOf" srcId="{C92927E1-EE33-0E4C-A200-07D976723083}" destId="{4320BA1C-E1B2-EC4B-AEC7-932F6C8BFCCD}" srcOrd="3" destOrd="0" presId="urn:microsoft.com/office/officeart/2005/8/layout/StepDownProcess"/>
    <dgm:cxn modelId="{3D9E3FD9-D225-984C-81BA-7EEA41B01621}" type="presParOf" srcId="{C92927E1-EE33-0E4C-A200-07D976723083}" destId="{CB777760-CAD0-4044-B00C-0F596D5E4BF7}" srcOrd="4" destOrd="0" presId="urn:microsoft.com/office/officeart/2005/8/layout/StepDownProcess"/>
    <dgm:cxn modelId="{E762A4F2-63D8-574C-BBF6-2FCCFF895973}" type="presParOf" srcId="{CB777760-CAD0-4044-B00C-0F596D5E4BF7}" destId="{402DD997-FD8E-274C-8B66-D34504EC8AC4}" srcOrd="0" destOrd="0" presId="urn:microsoft.com/office/officeart/2005/8/layout/StepDownProcess"/>
    <dgm:cxn modelId="{7DB55A4E-F0BB-904D-91FD-46970A33AB2A}" type="presParOf" srcId="{CB777760-CAD0-4044-B00C-0F596D5E4BF7}" destId="{CD00F338-D90D-6340-9D25-E8C86A82D907}" srcOrd="1" destOrd="0" presId="urn:microsoft.com/office/officeart/2005/8/layout/StepDownProcess"/>
    <dgm:cxn modelId="{E9109628-85A2-1748-A317-636DFA2FA9E9}" type="presParOf" srcId="{CB777760-CAD0-4044-B00C-0F596D5E4BF7}" destId="{3198AFEF-D574-2842-8114-7D960CE91E78}" srcOrd="2" destOrd="0" presId="urn:microsoft.com/office/officeart/2005/8/layout/StepDownProcess"/>
    <dgm:cxn modelId="{8173D672-029E-C049-BF85-60095EA37DF8}" type="presParOf" srcId="{C92927E1-EE33-0E4C-A200-07D976723083}" destId="{5D88FCF9-BD98-CA4D-8D92-44ADD496B436}" srcOrd="5" destOrd="0" presId="urn:microsoft.com/office/officeart/2005/8/layout/StepDownProcess"/>
    <dgm:cxn modelId="{8C0C94EF-9980-E146-A1ED-DE56A995358E}" type="presParOf" srcId="{C92927E1-EE33-0E4C-A200-07D976723083}" destId="{BDF6D90A-B443-C640-B41D-EBF50157E9A0}" srcOrd="6" destOrd="0" presId="urn:microsoft.com/office/officeart/2005/8/layout/StepDownProcess"/>
    <dgm:cxn modelId="{342E1048-FFAC-4C44-A9ED-C4880A21C066}" type="presParOf" srcId="{BDF6D90A-B443-C640-B41D-EBF50157E9A0}" destId="{F740463F-87E7-9D4F-8650-22A8484DB109}" srcOrd="0" destOrd="0" presId="urn:microsoft.com/office/officeart/2005/8/layout/StepDownProcess"/>
    <dgm:cxn modelId="{840545D1-C425-6F47-942E-348025895976}" type="presParOf" srcId="{BDF6D90A-B443-C640-B41D-EBF50157E9A0}" destId="{996A4877-9B38-F646-B1CC-255A7608968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351DC5-7849-5B46-9327-A2E5DE47066F}" type="doc">
      <dgm:prSet loTypeId="urn:microsoft.com/office/officeart/2005/8/layout/vProcess5" loCatId="" qsTypeId="urn:microsoft.com/office/officeart/2005/8/quickstyle/simple4" qsCatId="simple" csTypeId="urn:microsoft.com/office/officeart/2005/8/colors/colorful2" csCatId="colorful" phldr="1"/>
      <dgm:spPr/>
      <dgm:t>
        <a:bodyPr/>
        <a:lstStyle/>
        <a:p>
          <a:endParaRPr lang="en-US"/>
        </a:p>
      </dgm:t>
    </dgm:pt>
    <dgm:pt modelId="{1F926AA4-B56A-8E4B-B0DF-B228E353F104}">
      <dgm:prSet phldrT="[Text]"/>
      <dgm:spPr/>
      <dgm:t>
        <a:bodyPr/>
        <a:lstStyle/>
        <a:p>
          <a:r>
            <a:rPr lang="en-US" dirty="0" smtClean="0">
              <a:solidFill>
                <a:schemeClr val="tx2"/>
              </a:solidFill>
            </a:rPr>
            <a:t>NOI</a:t>
          </a:r>
          <a:endParaRPr lang="en-US" dirty="0">
            <a:solidFill>
              <a:schemeClr val="tx2"/>
            </a:solidFill>
          </a:endParaRPr>
        </a:p>
      </dgm:t>
    </dgm:pt>
    <dgm:pt modelId="{9AF24D43-B314-4948-89D6-DD2B0D54DB58}" type="parTrans" cxnId="{1D199152-3332-7D40-AB76-606F50FE24CB}">
      <dgm:prSet/>
      <dgm:spPr/>
      <dgm:t>
        <a:bodyPr/>
        <a:lstStyle/>
        <a:p>
          <a:endParaRPr lang="en-US">
            <a:solidFill>
              <a:schemeClr val="tx2"/>
            </a:solidFill>
          </a:endParaRPr>
        </a:p>
      </dgm:t>
    </dgm:pt>
    <dgm:pt modelId="{5A4BA484-7127-A847-8CBA-F6750CBF8188}" type="sibTrans" cxnId="{1D199152-3332-7D40-AB76-606F50FE24CB}">
      <dgm:prSet/>
      <dgm:spPr/>
      <dgm:t>
        <a:bodyPr/>
        <a:lstStyle/>
        <a:p>
          <a:endParaRPr lang="en-US">
            <a:solidFill>
              <a:schemeClr val="tx2"/>
            </a:solidFill>
          </a:endParaRPr>
        </a:p>
      </dgm:t>
    </dgm:pt>
    <dgm:pt modelId="{4AFDB979-EAAF-E94D-A5F0-0FA33D08A72F}">
      <dgm:prSet phldrT="[Text]"/>
      <dgm:spPr/>
      <dgm:t>
        <a:bodyPr/>
        <a:lstStyle/>
        <a:p>
          <a:r>
            <a:rPr lang="en-US" dirty="0" smtClean="0">
              <a:solidFill>
                <a:schemeClr val="tx2"/>
              </a:solidFill>
            </a:rPr>
            <a:t>NPRM</a:t>
          </a:r>
          <a:endParaRPr lang="en-US" dirty="0">
            <a:solidFill>
              <a:schemeClr val="tx2"/>
            </a:solidFill>
          </a:endParaRPr>
        </a:p>
      </dgm:t>
    </dgm:pt>
    <dgm:pt modelId="{02A31194-4A33-B045-A398-7A4AE4FA2777}" type="parTrans" cxnId="{0CB61123-0283-C44D-888D-0F0813A1C221}">
      <dgm:prSet/>
      <dgm:spPr/>
      <dgm:t>
        <a:bodyPr/>
        <a:lstStyle/>
        <a:p>
          <a:endParaRPr lang="en-US">
            <a:solidFill>
              <a:schemeClr val="tx2"/>
            </a:solidFill>
          </a:endParaRPr>
        </a:p>
      </dgm:t>
    </dgm:pt>
    <dgm:pt modelId="{5F61EA53-7B68-D34D-9D4A-6965478EC88A}" type="sibTrans" cxnId="{0CB61123-0283-C44D-888D-0F0813A1C221}">
      <dgm:prSet/>
      <dgm:spPr/>
      <dgm:t>
        <a:bodyPr/>
        <a:lstStyle/>
        <a:p>
          <a:endParaRPr lang="en-US">
            <a:solidFill>
              <a:schemeClr val="tx2"/>
            </a:solidFill>
          </a:endParaRPr>
        </a:p>
      </dgm:t>
    </dgm:pt>
    <dgm:pt modelId="{D247A9BC-1436-584C-9643-D6F80DF2FADE}">
      <dgm:prSet phldrT="[Text]"/>
      <dgm:spPr/>
      <dgm:t>
        <a:bodyPr/>
        <a:lstStyle/>
        <a:p>
          <a:r>
            <a:rPr lang="en-US" dirty="0" smtClean="0">
              <a:solidFill>
                <a:schemeClr val="tx2"/>
              </a:solidFill>
            </a:rPr>
            <a:t>R&amp;O</a:t>
          </a:r>
          <a:endParaRPr lang="en-US" dirty="0">
            <a:solidFill>
              <a:schemeClr val="tx2"/>
            </a:solidFill>
          </a:endParaRPr>
        </a:p>
      </dgm:t>
    </dgm:pt>
    <dgm:pt modelId="{1D054C1C-6036-9C45-A2DA-7C1964D597C9}" type="parTrans" cxnId="{E2C59DFD-6538-724F-8499-868E2933EA3F}">
      <dgm:prSet/>
      <dgm:spPr/>
      <dgm:t>
        <a:bodyPr/>
        <a:lstStyle/>
        <a:p>
          <a:endParaRPr lang="en-US">
            <a:solidFill>
              <a:schemeClr val="tx2"/>
            </a:solidFill>
          </a:endParaRPr>
        </a:p>
      </dgm:t>
    </dgm:pt>
    <dgm:pt modelId="{6ADAF57A-0908-3244-A408-E337C2AF73DC}" type="sibTrans" cxnId="{E2C59DFD-6538-724F-8499-868E2933EA3F}">
      <dgm:prSet/>
      <dgm:spPr/>
      <dgm:t>
        <a:bodyPr/>
        <a:lstStyle/>
        <a:p>
          <a:endParaRPr lang="en-US">
            <a:solidFill>
              <a:schemeClr val="tx2"/>
            </a:solidFill>
          </a:endParaRPr>
        </a:p>
      </dgm:t>
    </dgm:pt>
    <dgm:pt modelId="{B48080C9-172B-9C44-96DB-59A874337DA2}">
      <dgm:prSet phldrT="[Text]"/>
      <dgm:spPr/>
      <dgm:t>
        <a:bodyPr/>
        <a:lstStyle/>
        <a:p>
          <a:r>
            <a:rPr lang="en-US" dirty="0" smtClean="0">
              <a:solidFill>
                <a:schemeClr val="tx2"/>
              </a:solidFill>
            </a:rPr>
            <a:t>Notice of Inquiry</a:t>
          </a:r>
          <a:endParaRPr lang="en-US" dirty="0">
            <a:solidFill>
              <a:schemeClr val="tx2"/>
            </a:solidFill>
          </a:endParaRPr>
        </a:p>
      </dgm:t>
    </dgm:pt>
    <dgm:pt modelId="{A12961C0-AF8F-2B43-B95E-09ABBB6405A3}" type="parTrans" cxnId="{2168BF44-9B8E-0A4A-8771-CC8C5B5A70E3}">
      <dgm:prSet/>
      <dgm:spPr/>
      <dgm:t>
        <a:bodyPr/>
        <a:lstStyle/>
        <a:p>
          <a:endParaRPr lang="en-US">
            <a:solidFill>
              <a:schemeClr val="tx2"/>
            </a:solidFill>
          </a:endParaRPr>
        </a:p>
      </dgm:t>
    </dgm:pt>
    <dgm:pt modelId="{72D6E42F-C608-9848-BE7F-6785E9667DD3}" type="sibTrans" cxnId="{2168BF44-9B8E-0A4A-8771-CC8C5B5A70E3}">
      <dgm:prSet/>
      <dgm:spPr/>
      <dgm:t>
        <a:bodyPr/>
        <a:lstStyle/>
        <a:p>
          <a:endParaRPr lang="en-US">
            <a:solidFill>
              <a:schemeClr val="tx2"/>
            </a:solidFill>
          </a:endParaRPr>
        </a:p>
      </dgm:t>
    </dgm:pt>
    <dgm:pt modelId="{8A0BF537-CA02-DF44-B814-B6AC38AEB392}">
      <dgm:prSet phldrT="[Text]"/>
      <dgm:spPr/>
      <dgm:t>
        <a:bodyPr/>
        <a:lstStyle/>
        <a:p>
          <a:r>
            <a:rPr lang="en-US" dirty="0" smtClean="0">
              <a:solidFill>
                <a:schemeClr val="tx2"/>
              </a:solidFill>
            </a:rPr>
            <a:t>Notice of Proposed Rule Making</a:t>
          </a:r>
          <a:endParaRPr lang="en-US" dirty="0">
            <a:solidFill>
              <a:schemeClr val="tx2"/>
            </a:solidFill>
          </a:endParaRPr>
        </a:p>
      </dgm:t>
    </dgm:pt>
    <dgm:pt modelId="{1BC50688-0C4B-D74A-9CD5-66C51B2A6F11}" type="parTrans" cxnId="{CFAB9D36-4BE1-BB45-B527-7594D8E7C63D}">
      <dgm:prSet/>
      <dgm:spPr/>
      <dgm:t>
        <a:bodyPr/>
        <a:lstStyle/>
        <a:p>
          <a:endParaRPr lang="en-US">
            <a:solidFill>
              <a:schemeClr val="tx2"/>
            </a:solidFill>
          </a:endParaRPr>
        </a:p>
      </dgm:t>
    </dgm:pt>
    <dgm:pt modelId="{E4A6D02F-F25E-2A4B-AB2A-37DDF252EC21}" type="sibTrans" cxnId="{CFAB9D36-4BE1-BB45-B527-7594D8E7C63D}">
      <dgm:prSet/>
      <dgm:spPr/>
      <dgm:t>
        <a:bodyPr/>
        <a:lstStyle/>
        <a:p>
          <a:endParaRPr lang="en-US">
            <a:solidFill>
              <a:schemeClr val="tx2"/>
            </a:solidFill>
          </a:endParaRPr>
        </a:p>
      </dgm:t>
    </dgm:pt>
    <dgm:pt modelId="{72DC1839-3B47-1C42-9420-9B9F2B6B8A4E}">
      <dgm:prSet phldrT="[Text]"/>
      <dgm:spPr/>
      <dgm:t>
        <a:bodyPr/>
        <a:lstStyle/>
        <a:p>
          <a:r>
            <a:rPr lang="en-US" dirty="0" smtClean="0">
              <a:solidFill>
                <a:schemeClr val="tx2"/>
              </a:solidFill>
            </a:rPr>
            <a:t>Report &amp; Order</a:t>
          </a:r>
          <a:endParaRPr lang="en-US" dirty="0">
            <a:solidFill>
              <a:schemeClr val="tx2"/>
            </a:solidFill>
          </a:endParaRPr>
        </a:p>
      </dgm:t>
    </dgm:pt>
    <dgm:pt modelId="{C83CED5C-8D15-AB46-AA54-44EBDDD9C47E}" type="parTrans" cxnId="{3682558F-EACF-D84C-A9CF-BEFF9A42B867}">
      <dgm:prSet/>
      <dgm:spPr/>
      <dgm:t>
        <a:bodyPr/>
        <a:lstStyle/>
        <a:p>
          <a:endParaRPr lang="en-US">
            <a:solidFill>
              <a:schemeClr val="tx2"/>
            </a:solidFill>
          </a:endParaRPr>
        </a:p>
      </dgm:t>
    </dgm:pt>
    <dgm:pt modelId="{6FB0278E-3358-A245-97BC-95167A8CC32D}" type="sibTrans" cxnId="{3682558F-EACF-D84C-A9CF-BEFF9A42B867}">
      <dgm:prSet/>
      <dgm:spPr/>
      <dgm:t>
        <a:bodyPr/>
        <a:lstStyle/>
        <a:p>
          <a:endParaRPr lang="en-US">
            <a:solidFill>
              <a:schemeClr val="tx2"/>
            </a:solidFill>
          </a:endParaRPr>
        </a:p>
      </dgm:t>
    </dgm:pt>
    <dgm:pt modelId="{7239D670-B96B-864C-A722-AB622D412130}" type="pres">
      <dgm:prSet presAssocID="{D0351DC5-7849-5B46-9327-A2E5DE47066F}" presName="outerComposite" presStyleCnt="0">
        <dgm:presLayoutVars>
          <dgm:chMax val="5"/>
          <dgm:dir/>
          <dgm:resizeHandles val="exact"/>
        </dgm:presLayoutVars>
      </dgm:prSet>
      <dgm:spPr/>
      <dgm:t>
        <a:bodyPr/>
        <a:lstStyle/>
        <a:p>
          <a:endParaRPr lang="en-US"/>
        </a:p>
      </dgm:t>
    </dgm:pt>
    <dgm:pt modelId="{BD7BDA36-ED05-7A45-97EE-69BFFFF6ED61}" type="pres">
      <dgm:prSet presAssocID="{D0351DC5-7849-5B46-9327-A2E5DE47066F}" presName="dummyMaxCanvas" presStyleCnt="0">
        <dgm:presLayoutVars/>
      </dgm:prSet>
      <dgm:spPr/>
    </dgm:pt>
    <dgm:pt modelId="{6793D15C-C30D-1D4B-ADB3-3516AD64F050}" type="pres">
      <dgm:prSet presAssocID="{D0351DC5-7849-5B46-9327-A2E5DE47066F}" presName="ThreeNodes_1" presStyleLbl="node1" presStyleIdx="0" presStyleCnt="3">
        <dgm:presLayoutVars>
          <dgm:bulletEnabled val="1"/>
        </dgm:presLayoutVars>
      </dgm:prSet>
      <dgm:spPr/>
      <dgm:t>
        <a:bodyPr/>
        <a:lstStyle/>
        <a:p>
          <a:endParaRPr lang="en-US"/>
        </a:p>
      </dgm:t>
    </dgm:pt>
    <dgm:pt modelId="{7D05B8AC-B932-FF4B-9821-2B61324D7C46}" type="pres">
      <dgm:prSet presAssocID="{D0351DC5-7849-5B46-9327-A2E5DE47066F}" presName="ThreeNodes_2" presStyleLbl="node1" presStyleIdx="1" presStyleCnt="3">
        <dgm:presLayoutVars>
          <dgm:bulletEnabled val="1"/>
        </dgm:presLayoutVars>
      </dgm:prSet>
      <dgm:spPr/>
      <dgm:t>
        <a:bodyPr/>
        <a:lstStyle/>
        <a:p>
          <a:endParaRPr lang="en-US"/>
        </a:p>
      </dgm:t>
    </dgm:pt>
    <dgm:pt modelId="{5B93130E-1BDA-E74F-91D0-1A65674932CF}" type="pres">
      <dgm:prSet presAssocID="{D0351DC5-7849-5B46-9327-A2E5DE47066F}" presName="ThreeNodes_3" presStyleLbl="node1" presStyleIdx="2" presStyleCnt="3">
        <dgm:presLayoutVars>
          <dgm:bulletEnabled val="1"/>
        </dgm:presLayoutVars>
      </dgm:prSet>
      <dgm:spPr/>
      <dgm:t>
        <a:bodyPr/>
        <a:lstStyle/>
        <a:p>
          <a:endParaRPr lang="en-US"/>
        </a:p>
      </dgm:t>
    </dgm:pt>
    <dgm:pt modelId="{0899C502-85A8-BE4B-B997-2B180EB8031D}" type="pres">
      <dgm:prSet presAssocID="{D0351DC5-7849-5B46-9327-A2E5DE47066F}" presName="ThreeConn_1-2" presStyleLbl="fgAccFollowNode1" presStyleIdx="0" presStyleCnt="2">
        <dgm:presLayoutVars>
          <dgm:bulletEnabled val="1"/>
        </dgm:presLayoutVars>
      </dgm:prSet>
      <dgm:spPr/>
      <dgm:t>
        <a:bodyPr/>
        <a:lstStyle/>
        <a:p>
          <a:endParaRPr lang="en-US"/>
        </a:p>
      </dgm:t>
    </dgm:pt>
    <dgm:pt modelId="{0ED480C9-78E4-5349-88DB-543721EE91FB}" type="pres">
      <dgm:prSet presAssocID="{D0351DC5-7849-5B46-9327-A2E5DE47066F}" presName="ThreeConn_2-3" presStyleLbl="fgAccFollowNode1" presStyleIdx="1" presStyleCnt="2">
        <dgm:presLayoutVars>
          <dgm:bulletEnabled val="1"/>
        </dgm:presLayoutVars>
      </dgm:prSet>
      <dgm:spPr/>
      <dgm:t>
        <a:bodyPr/>
        <a:lstStyle/>
        <a:p>
          <a:endParaRPr lang="en-US"/>
        </a:p>
      </dgm:t>
    </dgm:pt>
    <dgm:pt modelId="{A7EB9D97-4534-0B49-ADF2-4B28E8ADD122}" type="pres">
      <dgm:prSet presAssocID="{D0351DC5-7849-5B46-9327-A2E5DE47066F}" presName="ThreeNodes_1_text" presStyleLbl="node1" presStyleIdx="2" presStyleCnt="3">
        <dgm:presLayoutVars>
          <dgm:bulletEnabled val="1"/>
        </dgm:presLayoutVars>
      </dgm:prSet>
      <dgm:spPr/>
      <dgm:t>
        <a:bodyPr/>
        <a:lstStyle/>
        <a:p>
          <a:endParaRPr lang="en-US"/>
        </a:p>
      </dgm:t>
    </dgm:pt>
    <dgm:pt modelId="{4BC1C2D6-7723-EF4C-B3C6-946D32BCC567}" type="pres">
      <dgm:prSet presAssocID="{D0351DC5-7849-5B46-9327-A2E5DE47066F}" presName="ThreeNodes_2_text" presStyleLbl="node1" presStyleIdx="2" presStyleCnt="3">
        <dgm:presLayoutVars>
          <dgm:bulletEnabled val="1"/>
        </dgm:presLayoutVars>
      </dgm:prSet>
      <dgm:spPr/>
      <dgm:t>
        <a:bodyPr/>
        <a:lstStyle/>
        <a:p>
          <a:endParaRPr lang="en-US"/>
        </a:p>
      </dgm:t>
    </dgm:pt>
    <dgm:pt modelId="{E95BEB2A-AB61-3C47-A9A3-457D942F918B}" type="pres">
      <dgm:prSet presAssocID="{D0351DC5-7849-5B46-9327-A2E5DE47066F}" presName="ThreeNodes_3_text" presStyleLbl="node1" presStyleIdx="2" presStyleCnt="3">
        <dgm:presLayoutVars>
          <dgm:bulletEnabled val="1"/>
        </dgm:presLayoutVars>
      </dgm:prSet>
      <dgm:spPr/>
      <dgm:t>
        <a:bodyPr/>
        <a:lstStyle/>
        <a:p>
          <a:endParaRPr lang="en-US"/>
        </a:p>
      </dgm:t>
    </dgm:pt>
  </dgm:ptLst>
  <dgm:cxnLst>
    <dgm:cxn modelId="{6B41C6DB-C19C-554B-BF4D-032C227D0EE9}" type="presOf" srcId="{D247A9BC-1436-584C-9643-D6F80DF2FADE}" destId="{E95BEB2A-AB61-3C47-A9A3-457D942F918B}" srcOrd="1" destOrd="0" presId="urn:microsoft.com/office/officeart/2005/8/layout/vProcess5"/>
    <dgm:cxn modelId="{5261F97B-2CE2-484B-B8F5-DA6B7CADD7B7}" type="presOf" srcId="{D0351DC5-7849-5B46-9327-A2E5DE47066F}" destId="{7239D670-B96B-864C-A722-AB622D412130}" srcOrd="0" destOrd="0" presId="urn:microsoft.com/office/officeart/2005/8/layout/vProcess5"/>
    <dgm:cxn modelId="{1D199152-3332-7D40-AB76-606F50FE24CB}" srcId="{D0351DC5-7849-5B46-9327-A2E5DE47066F}" destId="{1F926AA4-B56A-8E4B-B0DF-B228E353F104}" srcOrd="0" destOrd="0" parTransId="{9AF24D43-B314-4948-89D6-DD2B0D54DB58}" sibTransId="{5A4BA484-7127-A847-8CBA-F6750CBF8188}"/>
    <dgm:cxn modelId="{C34C262F-E02B-AA4A-902C-DFC71F3D7096}" type="presOf" srcId="{8A0BF537-CA02-DF44-B814-B6AC38AEB392}" destId="{4BC1C2D6-7723-EF4C-B3C6-946D32BCC567}" srcOrd="1" destOrd="1" presId="urn:microsoft.com/office/officeart/2005/8/layout/vProcess5"/>
    <dgm:cxn modelId="{229717C1-245B-EE4B-95B9-2856E244EBAB}" type="presOf" srcId="{8A0BF537-CA02-DF44-B814-B6AC38AEB392}" destId="{7D05B8AC-B932-FF4B-9821-2B61324D7C46}" srcOrd="0" destOrd="1" presId="urn:microsoft.com/office/officeart/2005/8/layout/vProcess5"/>
    <dgm:cxn modelId="{BC464249-FD26-FA4F-9FC8-D82F0FA87A31}" type="presOf" srcId="{1F926AA4-B56A-8E4B-B0DF-B228E353F104}" destId="{6793D15C-C30D-1D4B-ADB3-3516AD64F050}" srcOrd="0" destOrd="0" presId="urn:microsoft.com/office/officeart/2005/8/layout/vProcess5"/>
    <dgm:cxn modelId="{40DAC988-F2F6-AB4C-97E2-34C5FDC78643}" type="presOf" srcId="{5F61EA53-7B68-D34D-9D4A-6965478EC88A}" destId="{0ED480C9-78E4-5349-88DB-543721EE91FB}" srcOrd="0" destOrd="0" presId="urn:microsoft.com/office/officeart/2005/8/layout/vProcess5"/>
    <dgm:cxn modelId="{5A1B41EA-8A46-D740-B4BA-801BBA75061A}" type="presOf" srcId="{4AFDB979-EAAF-E94D-A5F0-0FA33D08A72F}" destId="{7D05B8AC-B932-FF4B-9821-2B61324D7C46}" srcOrd="0" destOrd="0" presId="urn:microsoft.com/office/officeart/2005/8/layout/vProcess5"/>
    <dgm:cxn modelId="{9539D10F-641C-9D42-A940-2C01E1570E0F}" type="presOf" srcId="{72DC1839-3B47-1C42-9420-9B9F2B6B8A4E}" destId="{5B93130E-1BDA-E74F-91D0-1A65674932CF}" srcOrd="0" destOrd="1" presId="urn:microsoft.com/office/officeart/2005/8/layout/vProcess5"/>
    <dgm:cxn modelId="{2168BF44-9B8E-0A4A-8771-CC8C5B5A70E3}" srcId="{1F926AA4-B56A-8E4B-B0DF-B228E353F104}" destId="{B48080C9-172B-9C44-96DB-59A874337DA2}" srcOrd="0" destOrd="0" parTransId="{A12961C0-AF8F-2B43-B95E-09ABBB6405A3}" sibTransId="{72D6E42F-C608-9848-BE7F-6785E9667DD3}"/>
    <dgm:cxn modelId="{EF443AB1-2997-3648-890B-346AEEB2FED1}" type="presOf" srcId="{D247A9BC-1436-584C-9643-D6F80DF2FADE}" destId="{5B93130E-1BDA-E74F-91D0-1A65674932CF}" srcOrd="0" destOrd="0" presId="urn:microsoft.com/office/officeart/2005/8/layout/vProcess5"/>
    <dgm:cxn modelId="{C094CAC8-BFAC-1A4C-96FD-ADAF29B2F7D1}" type="presOf" srcId="{B48080C9-172B-9C44-96DB-59A874337DA2}" destId="{6793D15C-C30D-1D4B-ADB3-3516AD64F050}" srcOrd="0" destOrd="1" presId="urn:microsoft.com/office/officeart/2005/8/layout/vProcess5"/>
    <dgm:cxn modelId="{CFAB9D36-4BE1-BB45-B527-7594D8E7C63D}" srcId="{4AFDB979-EAAF-E94D-A5F0-0FA33D08A72F}" destId="{8A0BF537-CA02-DF44-B814-B6AC38AEB392}" srcOrd="0" destOrd="0" parTransId="{1BC50688-0C4B-D74A-9CD5-66C51B2A6F11}" sibTransId="{E4A6D02F-F25E-2A4B-AB2A-37DDF252EC21}"/>
    <dgm:cxn modelId="{B6ED5ABD-9BEB-3D49-9101-8500DAF21F80}" type="presOf" srcId="{5A4BA484-7127-A847-8CBA-F6750CBF8188}" destId="{0899C502-85A8-BE4B-B997-2B180EB8031D}" srcOrd="0" destOrd="0" presId="urn:microsoft.com/office/officeart/2005/8/layout/vProcess5"/>
    <dgm:cxn modelId="{3682558F-EACF-D84C-A9CF-BEFF9A42B867}" srcId="{D247A9BC-1436-584C-9643-D6F80DF2FADE}" destId="{72DC1839-3B47-1C42-9420-9B9F2B6B8A4E}" srcOrd="0" destOrd="0" parTransId="{C83CED5C-8D15-AB46-AA54-44EBDDD9C47E}" sibTransId="{6FB0278E-3358-A245-97BC-95167A8CC32D}"/>
    <dgm:cxn modelId="{16AED3B4-0FE1-D847-B473-4AC1D06EDDD6}" type="presOf" srcId="{1F926AA4-B56A-8E4B-B0DF-B228E353F104}" destId="{A7EB9D97-4534-0B49-ADF2-4B28E8ADD122}" srcOrd="1" destOrd="0" presId="urn:microsoft.com/office/officeart/2005/8/layout/vProcess5"/>
    <dgm:cxn modelId="{A4FC1EDB-D319-F841-88ED-52FD6330BB27}" type="presOf" srcId="{4AFDB979-EAAF-E94D-A5F0-0FA33D08A72F}" destId="{4BC1C2D6-7723-EF4C-B3C6-946D32BCC567}" srcOrd="1" destOrd="0" presId="urn:microsoft.com/office/officeart/2005/8/layout/vProcess5"/>
    <dgm:cxn modelId="{9E19EC21-1637-AB4B-AF8B-2A9B48E8FD79}" type="presOf" srcId="{B48080C9-172B-9C44-96DB-59A874337DA2}" destId="{A7EB9D97-4534-0B49-ADF2-4B28E8ADD122}" srcOrd="1" destOrd="1" presId="urn:microsoft.com/office/officeart/2005/8/layout/vProcess5"/>
    <dgm:cxn modelId="{0CB61123-0283-C44D-888D-0F0813A1C221}" srcId="{D0351DC5-7849-5B46-9327-A2E5DE47066F}" destId="{4AFDB979-EAAF-E94D-A5F0-0FA33D08A72F}" srcOrd="1" destOrd="0" parTransId="{02A31194-4A33-B045-A398-7A4AE4FA2777}" sibTransId="{5F61EA53-7B68-D34D-9D4A-6965478EC88A}"/>
    <dgm:cxn modelId="{545C26F3-85C6-FE4A-A0CE-AF43D248E5EE}" type="presOf" srcId="{72DC1839-3B47-1C42-9420-9B9F2B6B8A4E}" destId="{E95BEB2A-AB61-3C47-A9A3-457D942F918B}" srcOrd="1" destOrd="1" presId="urn:microsoft.com/office/officeart/2005/8/layout/vProcess5"/>
    <dgm:cxn modelId="{E2C59DFD-6538-724F-8499-868E2933EA3F}" srcId="{D0351DC5-7849-5B46-9327-A2E5DE47066F}" destId="{D247A9BC-1436-584C-9643-D6F80DF2FADE}" srcOrd="2" destOrd="0" parTransId="{1D054C1C-6036-9C45-A2DA-7C1964D597C9}" sibTransId="{6ADAF57A-0908-3244-A408-E337C2AF73DC}"/>
    <dgm:cxn modelId="{F3EAA082-A7C2-DA4A-A9C0-1526C903F005}" type="presParOf" srcId="{7239D670-B96B-864C-A722-AB622D412130}" destId="{BD7BDA36-ED05-7A45-97EE-69BFFFF6ED61}" srcOrd="0" destOrd="0" presId="urn:microsoft.com/office/officeart/2005/8/layout/vProcess5"/>
    <dgm:cxn modelId="{74FFBCDD-E68C-5643-A1CE-50706F3E99E2}" type="presParOf" srcId="{7239D670-B96B-864C-A722-AB622D412130}" destId="{6793D15C-C30D-1D4B-ADB3-3516AD64F050}" srcOrd="1" destOrd="0" presId="urn:microsoft.com/office/officeart/2005/8/layout/vProcess5"/>
    <dgm:cxn modelId="{92D0540F-EA0C-7349-8B0F-F8A3E4390C09}" type="presParOf" srcId="{7239D670-B96B-864C-A722-AB622D412130}" destId="{7D05B8AC-B932-FF4B-9821-2B61324D7C46}" srcOrd="2" destOrd="0" presId="urn:microsoft.com/office/officeart/2005/8/layout/vProcess5"/>
    <dgm:cxn modelId="{E182A545-1B09-774B-B97F-014F90974BAF}" type="presParOf" srcId="{7239D670-B96B-864C-A722-AB622D412130}" destId="{5B93130E-1BDA-E74F-91D0-1A65674932CF}" srcOrd="3" destOrd="0" presId="urn:microsoft.com/office/officeart/2005/8/layout/vProcess5"/>
    <dgm:cxn modelId="{B20E1B04-1DD7-9A46-A2B7-B194F683EFD6}" type="presParOf" srcId="{7239D670-B96B-864C-A722-AB622D412130}" destId="{0899C502-85A8-BE4B-B997-2B180EB8031D}" srcOrd="4" destOrd="0" presId="urn:microsoft.com/office/officeart/2005/8/layout/vProcess5"/>
    <dgm:cxn modelId="{E986F6E2-6D96-2B46-8C1E-604C880A5C83}" type="presParOf" srcId="{7239D670-B96B-864C-A722-AB622D412130}" destId="{0ED480C9-78E4-5349-88DB-543721EE91FB}" srcOrd="5" destOrd="0" presId="urn:microsoft.com/office/officeart/2005/8/layout/vProcess5"/>
    <dgm:cxn modelId="{50C37CEB-8626-A542-ADF6-4BABD17C7AE2}" type="presParOf" srcId="{7239D670-B96B-864C-A722-AB622D412130}" destId="{A7EB9D97-4534-0B49-ADF2-4B28E8ADD122}" srcOrd="6" destOrd="0" presId="urn:microsoft.com/office/officeart/2005/8/layout/vProcess5"/>
    <dgm:cxn modelId="{19A4C003-1DAB-A14B-B37B-27028CD182A5}" type="presParOf" srcId="{7239D670-B96B-864C-A722-AB622D412130}" destId="{4BC1C2D6-7723-EF4C-B3C6-946D32BCC567}" srcOrd="7" destOrd="0" presId="urn:microsoft.com/office/officeart/2005/8/layout/vProcess5"/>
    <dgm:cxn modelId="{94CAE524-5D9A-0747-AC8F-6B4F0A9E36BA}" type="presParOf" srcId="{7239D670-B96B-864C-A722-AB622D412130}" destId="{E95BEB2A-AB61-3C47-A9A3-457D942F918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9253A7-D010-A440-BEC7-F0A5CE96BDCF}" type="doc">
      <dgm:prSet loTypeId="urn:microsoft.com/office/officeart/2005/8/layout/orgChart1" loCatId="" qsTypeId="urn:microsoft.com/office/officeart/2005/8/quickstyle/simple2" qsCatId="simple" csTypeId="urn:microsoft.com/office/officeart/2005/8/colors/colorful3" csCatId="colorful" phldr="1"/>
      <dgm:spPr/>
      <dgm:t>
        <a:bodyPr/>
        <a:lstStyle/>
        <a:p>
          <a:endParaRPr lang="en-US"/>
        </a:p>
      </dgm:t>
    </dgm:pt>
    <dgm:pt modelId="{2D4AEA15-659F-6342-803E-1E6C6DA80459}">
      <dgm:prSet phldrT="[Text]"/>
      <dgm:spPr>
        <a:solidFill>
          <a:srgbClr val="FF0000">
            <a:alpha val="43000"/>
          </a:srgbClr>
        </a:solidFill>
      </dgm:spPr>
      <dgm:t>
        <a:bodyPr/>
        <a:lstStyle/>
        <a:p>
          <a:r>
            <a:rPr lang="en-US" dirty="0" smtClean="0"/>
            <a:t>Chairman (D)</a:t>
          </a:r>
          <a:endParaRPr lang="en-US" dirty="0"/>
        </a:p>
      </dgm:t>
    </dgm:pt>
    <dgm:pt modelId="{B1763803-88B9-7740-B0C5-4E4A84A59BC7}" type="parTrans" cxnId="{96473C9A-5EE0-1C44-A064-314EFC996375}">
      <dgm:prSet/>
      <dgm:spPr/>
      <dgm:t>
        <a:bodyPr/>
        <a:lstStyle/>
        <a:p>
          <a:endParaRPr lang="en-US"/>
        </a:p>
      </dgm:t>
    </dgm:pt>
    <dgm:pt modelId="{45130CED-C77E-E841-8A8B-D59F6D54CE31}" type="sibTrans" cxnId="{96473C9A-5EE0-1C44-A064-314EFC996375}">
      <dgm:prSet/>
      <dgm:spPr/>
      <dgm:t>
        <a:bodyPr/>
        <a:lstStyle/>
        <a:p>
          <a:endParaRPr lang="en-US"/>
        </a:p>
      </dgm:t>
    </dgm:pt>
    <dgm:pt modelId="{8133EECB-0F49-1E49-8C5F-205F2215642D}" type="asst">
      <dgm:prSet phldrT="[Text]"/>
      <dgm:spPr>
        <a:gradFill flip="none" rotWithShape="1">
          <a:gsLst>
            <a:gs pos="0">
              <a:srgbClr val="3366FF"/>
            </a:gs>
            <a:gs pos="100000">
              <a:srgbClr val="FF0000"/>
            </a:gs>
          </a:gsLst>
          <a:lin ang="0" scaled="1"/>
          <a:tileRect/>
        </a:gradFill>
      </dgm:spPr>
      <dgm:t>
        <a:bodyPr/>
        <a:lstStyle/>
        <a:p>
          <a:r>
            <a:rPr lang="en-US" dirty="0" smtClean="0"/>
            <a:t>4 Commissioners (2 D, 2 R)</a:t>
          </a:r>
          <a:endParaRPr lang="en-US" dirty="0"/>
        </a:p>
      </dgm:t>
    </dgm:pt>
    <dgm:pt modelId="{3CCA0BDD-5111-A240-AA2E-9E089092CC0D}" type="parTrans" cxnId="{9873B86F-64AD-9145-B707-40DB695F3164}">
      <dgm:prSet/>
      <dgm:spPr/>
      <dgm:t>
        <a:bodyPr/>
        <a:lstStyle/>
        <a:p>
          <a:endParaRPr lang="en-US"/>
        </a:p>
      </dgm:t>
    </dgm:pt>
    <dgm:pt modelId="{434E49EA-7252-8041-ACA6-726C83E68BBC}" type="sibTrans" cxnId="{9873B86F-64AD-9145-B707-40DB695F3164}">
      <dgm:prSet/>
      <dgm:spPr/>
      <dgm:t>
        <a:bodyPr/>
        <a:lstStyle/>
        <a:p>
          <a:endParaRPr lang="en-US"/>
        </a:p>
      </dgm:t>
    </dgm:pt>
    <dgm:pt modelId="{C1376D17-0D83-064C-AF86-780A0FB86E5F}">
      <dgm:prSet phldrT="[Text]"/>
      <dgm:spPr/>
      <dgm:t>
        <a:bodyPr/>
        <a:lstStyle/>
        <a:p>
          <a:r>
            <a:rPr lang="en-US" dirty="0" smtClean="0"/>
            <a:t>Consumer and Governmental Affairs</a:t>
          </a:r>
          <a:endParaRPr lang="en-US" dirty="0"/>
        </a:p>
      </dgm:t>
    </dgm:pt>
    <dgm:pt modelId="{6C28D17F-4856-E84F-8626-C382BDB11D1B}" type="parTrans" cxnId="{1B4F1CA9-237C-DB43-ACF5-A5856D40B3A4}">
      <dgm:prSet/>
      <dgm:spPr/>
      <dgm:t>
        <a:bodyPr/>
        <a:lstStyle/>
        <a:p>
          <a:endParaRPr lang="en-US"/>
        </a:p>
      </dgm:t>
    </dgm:pt>
    <dgm:pt modelId="{C0FD77BF-1EF3-A44A-BB80-F35B9D2412ED}" type="sibTrans" cxnId="{1B4F1CA9-237C-DB43-ACF5-A5856D40B3A4}">
      <dgm:prSet/>
      <dgm:spPr/>
      <dgm:t>
        <a:bodyPr/>
        <a:lstStyle/>
        <a:p>
          <a:endParaRPr lang="en-US"/>
        </a:p>
      </dgm:t>
    </dgm:pt>
    <dgm:pt modelId="{184758F2-A7C7-1446-8639-E780190B9BD4}">
      <dgm:prSet phldrT="[Text]"/>
      <dgm:spPr/>
      <dgm:t>
        <a:bodyPr/>
        <a:lstStyle/>
        <a:p>
          <a:r>
            <a:rPr lang="en-US" dirty="0" smtClean="0"/>
            <a:t>Enforcement</a:t>
          </a:r>
          <a:endParaRPr lang="en-US" dirty="0"/>
        </a:p>
      </dgm:t>
    </dgm:pt>
    <dgm:pt modelId="{F6C2A591-4796-E14B-B7A4-8D2ADB3A7E5F}" type="parTrans" cxnId="{5225FF2C-C5B7-AD45-9E3C-5D5CAE8A4B6B}">
      <dgm:prSet/>
      <dgm:spPr/>
      <dgm:t>
        <a:bodyPr/>
        <a:lstStyle/>
        <a:p>
          <a:endParaRPr lang="en-US"/>
        </a:p>
      </dgm:t>
    </dgm:pt>
    <dgm:pt modelId="{51572C2B-C201-F44A-A049-DBDA6FF552CA}" type="sibTrans" cxnId="{5225FF2C-C5B7-AD45-9E3C-5D5CAE8A4B6B}">
      <dgm:prSet/>
      <dgm:spPr/>
      <dgm:t>
        <a:bodyPr/>
        <a:lstStyle/>
        <a:p>
          <a:endParaRPr lang="en-US"/>
        </a:p>
      </dgm:t>
    </dgm:pt>
    <dgm:pt modelId="{4225D97A-FF93-AE4F-A82B-7028DF20A3FD}">
      <dgm:prSet phldrT="[Text]"/>
      <dgm:spPr/>
      <dgm:t>
        <a:bodyPr/>
        <a:lstStyle/>
        <a:p>
          <a:r>
            <a:rPr lang="en-US" dirty="0" smtClean="0"/>
            <a:t>International</a:t>
          </a:r>
          <a:endParaRPr lang="en-US" dirty="0"/>
        </a:p>
      </dgm:t>
    </dgm:pt>
    <dgm:pt modelId="{C1D3E384-8CB6-B24F-9F1D-B0738092AF34}" type="parTrans" cxnId="{00700537-47D7-8943-A13C-ED5EB4BD5FBB}">
      <dgm:prSet/>
      <dgm:spPr/>
      <dgm:t>
        <a:bodyPr/>
        <a:lstStyle/>
        <a:p>
          <a:endParaRPr lang="en-US"/>
        </a:p>
      </dgm:t>
    </dgm:pt>
    <dgm:pt modelId="{825F92C6-03E6-2C4A-89AA-887312BFFE64}" type="sibTrans" cxnId="{00700537-47D7-8943-A13C-ED5EB4BD5FBB}">
      <dgm:prSet/>
      <dgm:spPr/>
      <dgm:t>
        <a:bodyPr/>
        <a:lstStyle/>
        <a:p>
          <a:endParaRPr lang="en-US"/>
        </a:p>
      </dgm:t>
    </dgm:pt>
    <dgm:pt modelId="{67059A5F-DCB0-B646-B8B7-C52A66DB6CB2}">
      <dgm:prSet phldrT="[Text]"/>
      <dgm:spPr/>
      <dgm:t>
        <a:bodyPr/>
        <a:lstStyle/>
        <a:p>
          <a:r>
            <a:rPr lang="en-US" dirty="0" smtClean="0"/>
            <a:t>Media</a:t>
          </a:r>
          <a:endParaRPr lang="en-US" dirty="0"/>
        </a:p>
      </dgm:t>
    </dgm:pt>
    <dgm:pt modelId="{9A4951EB-97BE-934C-A990-938EDDD545CE}" type="parTrans" cxnId="{27FEF8CE-56BC-DB49-8946-E1324EE34980}">
      <dgm:prSet/>
      <dgm:spPr/>
      <dgm:t>
        <a:bodyPr/>
        <a:lstStyle/>
        <a:p>
          <a:endParaRPr lang="en-US"/>
        </a:p>
      </dgm:t>
    </dgm:pt>
    <dgm:pt modelId="{EADF010B-7EA5-E145-9C24-5DC95957EC2F}" type="sibTrans" cxnId="{27FEF8CE-56BC-DB49-8946-E1324EE34980}">
      <dgm:prSet/>
      <dgm:spPr/>
      <dgm:t>
        <a:bodyPr/>
        <a:lstStyle/>
        <a:p>
          <a:endParaRPr lang="en-US"/>
        </a:p>
      </dgm:t>
    </dgm:pt>
    <dgm:pt modelId="{72709798-3F30-C442-A428-A0AA4F849D42}">
      <dgm:prSet phldrT="[Text]"/>
      <dgm:spPr/>
      <dgm:t>
        <a:bodyPr/>
        <a:lstStyle/>
        <a:p>
          <a:r>
            <a:rPr lang="en-US" dirty="0" smtClean="0"/>
            <a:t>Public Safety &amp; Homeland Security</a:t>
          </a:r>
          <a:endParaRPr lang="en-US" dirty="0"/>
        </a:p>
      </dgm:t>
    </dgm:pt>
    <dgm:pt modelId="{2117C0A5-DD2A-4443-A6D2-4138731600FE}" type="parTrans" cxnId="{29564DFD-5DF4-3B40-AB56-9A55ABB519EB}">
      <dgm:prSet/>
      <dgm:spPr/>
      <dgm:t>
        <a:bodyPr/>
        <a:lstStyle/>
        <a:p>
          <a:endParaRPr lang="en-US"/>
        </a:p>
      </dgm:t>
    </dgm:pt>
    <dgm:pt modelId="{172C9AB6-FA24-C64D-80AD-6036BFF03C90}" type="sibTrans" cxnId="{29564DFD-5DF4-3B40-AB56-9A55ABB519EB}">
      <dgm:prSet/>
      <dgm:spPr/>
      <dgm:t>
        <a:bodyPr/>
        <a:lstStyle/>
        <a:p>
          <a:endParaRPr lang="en-US"/>
        </a:p>
      </dgm:t>
    </dgm:pt>
    <dgm:pt modelId="{F865CD39-FFB1-8C4D-83D9-84020F15A40F}">
      <dgm:prSet phldrT="[Text]"/>
      <dgm:spPr/>
      <dgm:t>
        <a:bodyPr/>
        <a:lstStyle/>
        <a:p>
          <a:r>
            <a:rPr lang="en-US" dirty="0" smtClean="0"/>
            <a:t>Wireless Telecommunications</a:t>
          </a:r>
          <a:endParaRPr lang="en-US" dirty="0"/>
        </a:p>
      </dgm:t>
    </dgm:pt>
    <dgm:pt modelId="{43A07DE5-F46A-1E4E-9087-C2F8A3BA38CD}" type="parTrans" cxnId="{D47DF5CB-F8BF-274B-BDBA-D709894F23AC}">
      <dgm:prSet/>
      <dgm:spPr/>
      <dgm:t>
        <a:bodyPr/>
        <a:lstStyle/>
        <a:p>
          <a:endParaRPr lang="en-US"/>
        </a:p>
      </dgm:t>
    </dgm:pt>
    <dgm:pt modelId="{C8F1A132-9012-9E4F-8A3F-45BC5F202B08}" type="sibTrans" cxnId="{D47DF5CB-F8BF-274B-BDBA-D709894F23AC}">
      <dgm:prSet/>
      <dgm:spPr/>
      <dgm:t>
        <a:bodyPr/>
        <a:lstStyle/>
        <a:p>
          <a:endParaRPr lang="en-US"/>
        </a:p>
      </dgm:t>
    </dgm:pt>
    <dgm:pt modelId="{598BDCB5-3F2B-EE4E-8EA6-B2208FCD4509}">
      <dgm:prSet phldrT="[Text]"/>
      <dgm:spPr/>
      <dgm:t>
        <a:bodyPr/>
        <a:lstStyle/>
        <a:p>
          <a:r>
            <a:rPr lang="en-US" dirty="0" err="1" smtClean="0"/>
            <a:t>Wireline</a:t>
          </a:r>
          <a:r>
            <a:rPr lang="en-US" dirty="0" smtClean="0"/>
            <a:t> Competition</a:t>
          </a:r>
          <a:endParaRPr lang="en-US" dirty="0"/>
        </a:p>
      </dgm:t>
    </dgm:pt>
    <dgm:pt modelId="{7F3B7F39-CDDD-ED42-92BB-E28B1B59E6E7}" type="parTrans" cxnId="{E9ABF268-4ABF-C64D-8E02-0E2992075537}">
      <dgm:prSet/>
      <dgm:spPr/>
      <dgm:t>
        <a:bodyPr/>
        <a:lstStyle/>
        <a:p>
          <a:endParaRPr lang="en-US"/>
        </a:p>
      </dgm:t>
    </dgm:pt>
    <dgm:pt modelId="{4E7042AA-7CA7-2940-8CBA-B5CCB9B3CA93}" type="sibTrans" cxnId="{E9ABF268-4ABF-C64D-8E02-0E2992075537}">
      <dgm:prSet/>
      <dgm:spPr/>
      <dgm:t>
        <a:bodyPr/>
        <a:lstStyle/>
        <a:p>
          <a:endParaRPr lang="en-US"/>
        </a:p>
      </dgm:t>
    </dgm:pt>
    <dgm:pt modelId="{5E452F9C-43A1-6D45-8AD7-FBFAA1002882}" type="pres">
      <dgm:prSet presAssocID="{A69253A7-D010-A440-BEC7-F0A5CE96BDCF}" presName="hierChild1" presStyleCnt="0">
        <dgm:presLayoutVars>
          <dgm:orgChart val="1"/>
          <dgm:chPref val="1"/>
          <dgm:dir/>
          <dgm:animOne val="branch"/>
          <dgm:animLvl val="lvl"/>
          <dgm:resizeHandles/>
        </dgm:presLayoutVars>
      </dgm:prSet>
      <dgm:spPr/>
      <dgm:t>
        <a:bodyPr/>
        <a:lstStyle/>
        <a:p>
          <a:endParaRPr lang="en-US"/>
        </a:p>
      </dgm:t>
    </dgm:pt>
    <dgm:pt modelId="{6B06379B-FF4C-F04F-AF04-3B65C6343DDA}" type="pres">
      <dgm:prSet presAssocID="{2D4AEA15-659F-6342-803E-1E6C6DA80459}" presName="hierRoot1" presStyleCnt="0">
        <dgm:presLayoutVars>
          <dgm:hierBranch val="init"/>
        </dgm:presLayoutVars>
      </dgm:prSet>
      <dgm:spPr/>
    </dgm:pt>
    <dgm:pt modelId="{D1C9C2B2-6FF1-6244-A2F6-D3EDF69F5030}" type="pres">
      <dgm:prSet presAssocID="{2D4AEA15-659F-6342-803E-1E6C6DA80459}" presName="rootComposite1" presStyleCnt="0"/>
      <dgm:spPr/>
    </dgm:pt>
    <dgm:pt modelId="{D7BD3A47-75A3-934C-A2B6-737DC9B00B8C}" type="pres">
      <dgm:prSet presAssocID="{2D4AEA15-659F-6342-803E-1E6C6DA80459}" presName="rootText1" presStyleLbl="node0" presStyleIdx="0" presStyleCnt="1">
        <dgm:presLayoutVars>
          <dgm:chPref val="3"/>
        </dgm:presLayoutVars>
      </dgm:prSet>
      <dgm:spPr/>
      <dgm:t>
        <a:bodyPr/>
        <a:lstStyle/>
        <a:p>
          <a:endParaRPr lang="en-US"/>
        </a:p>
      </dgm:t>
    </dgm:pt>
    <dgm:pt modelId="{B565F1D6-44CE-D74A-8905-65455B24F1B2}" type="pres">
      <dgm:prSet presAssocID="{2D4AEA15-659F-6342-803E-1E6C6DA80459}" presName="rootConnector1" presStyleLbl="node1" presStyleIdx="0" presStyleCnt="0"/>
      <dgm:spPr/>
      <dgm:t>
        <a:bodyPr/>
        <a:lstStyle/>
        <a:p>
          <a:endParaRPr lang="en-US"/>
        </a:p>
      </dgm:t>
    </dgm:pt>
    <dgm:pt modelId="{D28FD5CE-5ECE-6949-8ECC-0CB928135FE1}" type="pres">
      <dgm:prSet presAssocID="{2D4AEA15-659F-6342-803E-1E6C6DA80459}" presName="hierChild2" presStyleCnt="0"/>
      <dgm:spPr/>
    </dgm:pt>
    <dgm:pt modelId="{22FAF0FA-8931-4448-A76F-6E7A6C7CEC2F}" type="pres">
      <dgm:prSet presAssocID="{6C28D17F-4856-E84F-8626-C382BDB11D1B}" presName="Name37" presStyleLbl="parChTrans1D2" presStyleIdx="0" presStyleCnt="8"/>
      <dgm:spPr/>
      <dgm:t>
        <a:bodyPr/>
        <a:lstStyle/>
        <a:p>
          <a:endParaRPr lang="en-US"/>
        </a:p>
      </dgm:t>
    </dgm:pt>
    <dgm:pt modelId="{A3DDE73F-34B8-004A-8EA1-6CE0818A2F39}" type="pres">
      <dgm:prSet presAssocID="{C1376D17-0D83-064C-AF86-780A0FB86E5F}" presName="hierRoot2" presStyleCnt="0">
        <dgm:presLayoutVars>
          <dgm:hierBranch val="init"/>
        </dgm:presLayoutVars>
      </dgm:prSet>
      <dgm:spPr/>
    </dgm:pt>
    <dgm:pt modelId="{2CEA7117-F723-4241-A32A-B09CB4CB16D7}" type="pres">
      <dgm:prSet presAssocID="{C1376D17-0D83-064C-AF86-780A0FB86E5F}" presName="rootComposite" presStyleCnt="0"/>
      <dgm:spPr/>
    </dgm:pt>
    <dgm:pt modelId="{DAFE4518-00C1-CB45-861D-A9DAF0DC4040}" type="pres">
      <dgm:prSet presAssocID="{C1376D17-0D83-064C-AF86-780A0FB86E5F}" presName="rootText" presStyleLbl="node2" presStyleIdx="0" presStyleCnt="7" custScaleX="65686" custScaleY="226718">
        <dgm:presLayoutVars>
          <dgm:chPref val="3"/>
        </dgm:presLayoutVars>
      </dgm:prSet>
      <dgm:spPr/>
      <dgm:t>
        <a:bodyPr/>
        <a:lstStyle/>
        <a:p>
          <a:endParaRPr lang="en-US"/>
        </a:p>
      </dgm:t>
    </dgm:pt>
    <dgm:pt modelId="{5C6474F2-7DBD-574B-B809-C32898374E04}" type="pres">
      <dgm:prSet presAssocID="{C1376D17-0D83-064C-AF86-780A0FB86E5F}" presName="rootConnector" presStyleLbl="node2" presStyleIdx="0" presStyleCnt="7"/>
      <dgm:spPr/>
      <dgm:t>
        <a:bodyPr/>
        <a:lstStyle/>
        <a:p>
          <a:endParaRPr lang="en-US"/>
        </a:p>
      </dgm:t>
    </dgm:pt>
    <dgm:pt modelId="{BF01B78E-9CE4-B540-BB0E-BC6C91ED4558}" type="pres">
      <dgm:prSet presAssocID="{C1376D17-0D83-064C-AF86-780A0FB86E5F}" presName="hierChild4" presStyleCnt="0"/>
      <dgm:spPr/>
    </dgm:pt>
    <dgm:pt modelId="{E8DB8508-ABD5-1642-9DAA-3916455EC631}" type="pres">
      <dgm:prSet presAssocID="{C1376D17-0D83-064C-AF86-780A0FB86E5F}" presName="hierChild5" presStyleCnt="0"/>
      <dgm:spPr/>
    </dgm:pt>
    <dgm:pt modelId="{66BA0757-6682-1B44-8EAF-5935216A6FEB}" type="pres">
      <dgm:prSet presAssocID="{F6C2A591-4796-E14B-B7A4-8D2ADB3A7E5F}" presName="Name37" presStyleLbl="parChTrans1D2" presStyleIdx="1" presStyleCnt="8"/>
      <dgm:spPr/>
      <dgm:t>
        <a:bodyPr/>
        <a:lstStyle/>
        <a:p>
          <a:endParaRPr lang="en-US"/>
        </a:p>
      </dgm:t>
    </dgm:pt>
    <dgm:pt modelId="{FB821D10-7D1E-6447-89D0-25BE642699FD}" type="pres">
      <dgm:prSet presAssocID="{184758F2-A7C7-1446-8639-E780190B9BD4}" presName="hierRoot2" presStyleCnt="0">
        <dgm:presLayoutVars>
          <dgm:hierBranch val="init"/>
        </dgm:presLayoutVars>
      </dgm:prSet>
      <dgm:spPr/>
    </dgm:pt>
    <dgm:pt modelId="{C14107AE-C07B-0243-84BA-3652E1FE12F0}" type="pres">
      <dgm:prSet presAssocID="{184758F2-A7C7-1446-8639-E780190B9BD4}" presName="rootComposite" presStyleCnt="0"/>
      <dgm:spPr/>
    </dgm:pt>
    <dgm:pt modelId="{BC96E5F7-4605-934A-9EC1-B6BFB293D36E}" type="pres">
      <dgm:prSet presAssocID="{184758F2-A7C7-1446-8639-E780190B9BD4}" presName="rootText" presStyleLbl="node2" presStyleIdx="1" presStyleCnt="7" custScaleX="64822" custScaleY="217463">
        <dgm:presLayoutVars>
          <dgm:chPref val="3"/>
        </dgm:presLayoutVars>
      </dgm:prSet>
      <dgm:spPr/>
      <dgm:t>
        <a:bodyPr/>
        <a:lstStyle/>
        <a:p>
          <a:endParaRPr lang="en-US"/>
        </a:p>
      </dgm:t>
    </dgm:pt>
    <dgm:pt modelId="{BBD0E986-3CE7-DC44-B090-99054E20B217}" type="pres">
      <dgm:prSet presAssocID="{184758F2-A7C7-1446-8639-E780190B9BD4}" presName="rootConnector" presStyleLbl="node2" presStyleIdx="1" presStyleCnt="7"/>
      <dgm:spPr/>
      <dgm:t>
        <a:bodyPr/>
        <a:lstStyle/>
        <a:p>
          <a:endParaRPr lang="en-US"/>
        </a:p>
      </dgm:t>
    </dgm:pt>
    <dgm:pt modelId="{757A1A28-193D-BB45-A2AB-AA5B8C38A56A}" type="pres">
      <dgm:prSet presAssocID="{184758F2-A7C7-1446-8639-E780190B9BD4}" presName="hierChild4" presStyleCnt="0"/>
      <dgm:spPr/>
    </dgm:pt>
    <dgm:pt modelId="{F50B2DB2-FCFA-7540-A829-F9F4FD0533FD}" type="pres">
      <dgm:prSet presAssocID="{184758F2-A7C7-1446-8639-E780190B9BD4}" presName="hierChild5" presStyleCnt="0"/>
      <dgm:spPr/>
    </dgm:pt>
    <dgm:pt modelId="{65C906F4-7160-2348-AE33-F86203E28F73}" type="pres">
      <dgm:prSet presAssocID="{C1D3E384-8CB6-B24F-9F1D-B0738092AF34}" presName="Name37" presStyleLbl="parChTrans1D2" presStyleIdx="2" presStyleCnt="8"/>
      <dgm:spPr/>
      <dgm:t>
        <a:bodyPr/>
        <a:lstStyle/>
        <a:p>
          <a:endParaRPr lang="en-US"/>
        </a:p>
      </dgm:t>
    </dgm:pt>
    <dgm:pt modelId="{51EEE03D-E32B-1E43-93BE-D47474C9F3BF}" type="pres">
      <dgm:prSet presAssocID="{4225D97A-FF93-AE4F-A82B-7028DF20A3FD}" presName="hierRoot2" presStyleCnt="0">
        <dgm:presLayoutVars>
          <dgm:hierBranch val="init"/>
        </dgm:presLayoutVars>
      </dgm:prSet>
      <dgm:spPr/>
    </dgm:pt>
    <dgm:pt modelId="{251ED9F7-7948-E04C-987A-91E7EAFD9AB3}" type="pres">
      <dgm:prSet presAssocID="{4225D97A-FF93-AE4F-A82B-7028DF20A3FD}" presName="rootComposite" presStyleCnt="0"/>
      <dgm:spPr/>
    </dgm:pt>
    <dgm:pt modelId="{43A0E61B-2E63-EA4C-9E54-EDED99DFBFDE}" type="pres">
      <dgm:prSet presAssocID="{4225D97A-FF93-AE4F-A82B-7028DF20A3FD}" presName="rootText" presStyleLbl="node2" presStyleIdx="2" presStyleCnt="7" custScaleX="65364">
        <dgm:presLayoutVars>
          <dgm:chPref val="3"/>
        </dgm:presLayoutVars>
      </dgm:prSet>
      <dgm:spPr/>
      <dgm:t>
        <a:bodyPr/>
        <a:lstStyle/>
        <a:p>
          <a:endParaRPr lang="en-US"/>
        </a:p>
      </dgm:t>
    </dgm:pt>
    <dgm:pt modelId="{7AF59A14-CC76-5B4D-85E7-A9825E4B7DA4}" type="pres">
      <dgm:prSet presAssocID="{4225D97A-FF93-AE4F-A82B-7028DF20A3FD}" presName="rootConnector" presStyleLbl="node2" presStyleIdx="2" presStyleCnt="7"/>
      <dgm:spPr/>
      <dgm:t>
        <a:bodyPr/>
        <a:lstStyle/>
        <a:p>
          <a:endParaRPr lang="en-US"/>
        </a:p>
      </dgm:t>
    </dgm:pt>
    <dgm:pt modelId="{2A150A5F-5E94-0247-B7DC-70820BEDC307}" type="pres">
      <dgm:prSet presAssocID="{4225D97A-FF93-AE4F-A82B-7028DF20A3FD}" presName="hierChild4" presStyleCnt="0"/>
      <dgm:spPr/>
    </dgm:pt>
    <dgm:pt modelId="{4C4D3571-D990-0648-A215-7FE1A143982F}" type="pres">
      <dgm:prSet presAssocID="{4225D97A-FF93-AE4F-A82B-7028DF20A3FD}" presName="hierChild5" presStyleCnt="0"/>
      <dgm:spPr/>
    </dgm:pt>
    <dgm:pt modelId="{B469A4D0-50F5-9048-B5BC-3CC2A3A6F8F2}" type="pres">
      <dgm:prSet presAssocID="{9A4951EB-97BE-934C-A990-938EDDD545CE}" presName="Name37" presStyleLbl="parChTrans1D2" presStyleIdx="3" presStyleCnt="8"/>
      <dgm:spPr/>
      <dgm:t>
        <a:bodyPr/>
        <a:lstStyle/>
        <a:p>
          <a:endParaRPr lang="en-US"/>
        </a:p>
      </dgm:t>
    </dgm:pt>
    <dgm:pt modelId="{8A38DC4A-3EDA-A747-AFC7-59776683F201}" type="pres">
      <dgm:prSet presAssocID="{67059A5F-DCB0-B646-B8B7-C52A66DB6CB2}" presName="hierRoot2" presStyleCnt="0">
        <dgm:presLayoutVars>
          <dgm:hierBranch val="init"/>
        </dgm:presLayoutVars>
      </dgm:prSet>
      <dgm:spPr/>
    </dgm:pt>
    <dgm:pt modelId="{E03B1AEF-F596-174F-B25F-803484600576}" type="pres">
      <dgm:prSet presAssocID="{67059A5F-DCB0-B646-B8B7-C52A66DB6CB2}" presName="rootComposite" presStyleCnt="0"/>
      <dgm:spPr/>
    </dgm:pt>
    <dgm:pt modelId="{9673E661-391C-DF4A-877A-58CB62B0CEA2}" type="pres">
      <dgm:prSet presAssocID="{67059A5F-DCB0-B646-B8B7-C52A66DB6CB2}" presName="rootText" presStyleLbl="node2" presStyleIdx="3" presStyleCnt="7" custScaleX="59590">
        <dgm:presLayoutVars>
          <dgm:chPref val="3"/>
        </dgm:presLayoutVars>
      </dgm:prSet>
      <dgm:spPr/>
      <dgm:t>
        <a:bodyPr/>
        <a:lstStyle/>
        <a:p>
          <a:endParaRPr lang="en-US"/>
        </a:p>
      </dgm:t>
    </dgm:pt>
    <dgm:pt modelId="{14621B8B-3118-214C-9CE7-397FCD3FA94C}" type="pres">
      <dgm:prSet presAssocID="{67059A5F-DCB0-B646-B8B7-C52A66DB6CB2}" presName="rootConnector" presStyleLbl="node2" presStyleIdx="3" presStyleCnt="7"/>
      <dgm:spPr/>
      <dgm:t>
        <a:bodyPr/>
        <a:lstStyle/>
        <a:p>
          <a:endParaRPr lang="en-US"/>
        </a:p>
      </dgm:t>
    </dgm:pt>
    <dgm:pt modelId="{BC709080-9787-FF47-9D51-C7D57BD716F7}" type="pres">
      <dgm:prSet presAssocID="{67059A5F-DCB0-B646-B8B7-C52A66DB6CB2}" presName="hierChild4" presStyleCnt="0"/>
      <dgm:spPr/>
    </dgm:pt>
    <dgm:pt modelId="{687F3D49-68A7-5949-A0ED-AF71C783A26F}" type="pres">
      <dgm:prSet presAssocID="{67059A5F-DCB0-B646-B8B7-C52A66DB6CB2}" presName="hierChild5" presStyleCnt="0"/>
      <dgm:spPr/>
    </dgm:pt>
    <dgm:pt modelId="{42E876E3-3550-CA4C-81D1-97C2E79F4DDF}" type="pres">
      <dgm:prSet presAssocID="{2117C0A5-DD2A-4443-A6D2-4138731600FE}" presName="Name37" presStyleLbl="parChTrans1D2" presStyleIdx="4" presStyleCnt="8"/>
      <dgm:spPr/>
      <dgm:t>
        <a:bodyPr/>
        <a:lstStyle/>
        <a:p>
          <a:endParaRPr lang="en-US"/>
        </a:p>
      </dgm:t>
    </dgm:pt>
    <dgm:pt modelId="{9A4F59D3-23CA-A148-BABB-67826A95FF15}" type="pres">
      <dgm:prSet presAssocID="{72709798-3F30-C442-A428-A0AA4F849D42}" presName="hierRoot2" presStyleCnt="0">
        <dgm:presLayoutVars>
          <dgm:hierBranch val="init"/>
        </dgm:presLayoutVars>
      </dgm:prSet>
      <dgm:spPr/>
    </dgm:pt>
    <dgm:pt modelId="{24E1BAF9-5512-694D-A8BA-11ECFCB71EFE}" type="pres">
      <dgm:prSet presAssocID="{72709798-3F30-C442-A428-A0AA4F849D42}" presName="rootComposite" presStyleCnt="0"/>
      <dgm:spPr/>
    </dgm:pt>
    <dgm:pt modelId="{6692B6BF-1F12-F94D-9D45-5888F78983B6}" type="pres">
      <dgm:prSet presAssocID="{72709798-3F30-C442-A428-A0AA4F849D42}" presName="rootText" presStyleLbl="node2" presStyleIdx="4" presStyleCnt="7" custScaleX="57776" custScaleY="283346">
        <dgm:presLayoutVars>
          <dgm:chPref val="3"/>
        </dgm:presLayoutVars>
      </dgm:prSet>
      <dgm:spPr/>
      <dgm:t>
        <a:bodyPr/>
        <a:lstStyle/>
        <a:p>
          <a:endParaRPr lang="en-US"/>
        </a:p>
      </dgm:t>
    </dgm:pt>
    <dgm:pt modelId="{5AF4B519-5264-3648-8161-102B8E73BF15}" type="pres">
      <dgm:prSet presAssocID="{72709798-3F30-C442-A428-A0AA4F849D42}" presName="rootConnector" presStyleLbl="node2" presStyleIdx="4" presStyleCnt="7"/>
      <dgm:spPr/>
      <dgm:t>
        <a:bodyPr/>
        <a:lstStyle/>
        <a:p>
          <a:endParaRPr lang="en-US"/>
        </a:p>
      </dgm:t>
    </dgm:pt>
    <dgm:pt modelId="{256D11CF-4153-BC4A-A2D0-7E70A770161E}" type="pres">
      <dgm:prSet presAssocID="{72709798-3F30-C442-A428-A0AA4F849D42}" presName="hierChild4" presStyleCnt="0"/>
      <dgm:spPr/>
    </dgm:pt>
    <dgm:pt modelId="{4851C257-D4DC-3449-BD48-F1EE5EEC9533}" type="pres">
      <dgm:prSet presAssocID="{72709798-3F30-C442-A428-A0AA4F849D42}" presName="hierChild5" presStyleCnt="0"/>
      <dgm:spPr/>
    </dgm:pt>
    <dgm:pt modelId="{765783A9-B5F3-5341-80E4-75022E90E4C4}" type="pres">
      <dgm:prSet presAssocID="{43A07DE5-F46A-1E4E-9087-C2F8A3BA38CD}" presName="Name37" presStyleLbl="parChTrans1D2" presStyleIdx="5" presStyleCnt="8"/>
      <dgm:spPr/>
      <dgm:t>
        <a:bodyPr/>
        <a:lstStyle/>
        <a:p>
          <a:endParaRPr lang="en-US"/>
        </a:p>
      </dgm:t>
    </dgm:pt>
    <dgm:pt modelId="{5B02F9B9-2824-1749-95A6-CFF72F97F622}" type="pres">
      <dgm:prSet presAssocID="{F865CD39-FFB1-8C4D-83D9-84020F15A40F}" presName="hierRoot2" presStyleCnt="0">
        <dgm:presLayoutVars>
          <dgm:hierBranch val="init"/>
        </dgm:presLayoutVars>
      </dgm:prSet>
      <dgm:spPr/>
    </dgm:pt>
    <dgm:pt modelId="{7DE20344-4ABD-224A-9887-395C27B024DC}" type="pres">
      <dgm:prSet presAssocID="{F865CD39-FFB1-8C4D-83D9-84020F15A40F}" presName="rootComposite" presStyleCnt="0"/>
      <dgm:spPr/>
    </dgm:pt>
    <dgm:pt modelId="{6D02237F-C5B0-FC4D-AC5A-4DD0609D2D68}" type="pres">
      <dgm:prSet presAssocID="{F865CD39-FFB1-8C4D-83D9-84020F15A40F}" presName="rootText" presStyleLbl="node2" presStyleIdx="5" presStyleCnt="7" custScaleX="66044" custScaleY="289136">
        <dgm:presLayoutVars>
          <dgm:chPref val="3"/>
        </dgm:presLayoutVars>
      </dgm:prSet>
      <dgm:spPr/>
      <dgm:t>
        <a:bodyPr/>
        <a:lstStyle/>
        <a:p>
          <a:endParaRPr lang="en-US"/>
        </a:p>
      </dgm:t>
    </dgm:pt>
    <dgm:pt modelId="{4F1DF3D2-16CF-D041-9FC8-B41AA98E3515}" type="pres">
      <dgm:prSet presAssocID="{F865CD39-FFB1-8C4D-83D9-84020F15A40F}" presName="rootConnector" presStyleLbl="node2" presStyleIdx="5" presStyleCnt="7"/>
      <dgm:spPr/>
      <dgm:t>
        <a:bodyPr/>
        <a:lstStyle/>
        <a:p>
          <a:endParaRPr lang="en-US"/>
        </a:p>
      </dgm:t>
    </dgm:pt>
    <dgm:pt modelId="{0BCF1F6F-0A65-3A47-A5FD-0CF2CFB66BFD}" type="pres">
      <dgm:prSet presAssocID="{F865CD39-FFB1-8C4D-83D9-84020F15A40F}" presName="hierChild4" presStyleCnt="0"/>
      <dgm:spPr/>
    </dgm:pt>
    <dgm:pt modelId="{387A5605-9F16-1447-9892-6F9209F83EE9}" type="pres">
      <dgm:prSet presAssocID="{F865CD39-FFB1-8C4D-83D9-84020F15A40F}" presName="hierChild5" presStyleCnt="0"/>
      <dgm:spPr/>
    </dgm:pt>
    <dgm:pt modelId="{94CA3869-4B87-5443-8F5B-CDBC7F42272C}" type="pres">
      <dgm:prSet presAssocID="{7F3B7F39-CDDD-ED42-92BB-E28B1B59E6E7}" presName="Name37" presStyleLbl="parChTrans1D2" presStyleIdx="6" presStyleCnt="8"/>
      <dgm:spPr/>
      <dgm:t>
        <a:bodyPr/>
        <a:lstStyle/>
        <a:p>
          <a:endParaRPr lang="en-US"/>
        </a:p>
      </dgm:t>
    </dgm:pt>
    <dgm:pt modelId="{64BD2B2D-2526-3D45-B4B7-DBC1855E4A55}" type="pres">
      <dgm:prSet presAssocID="{598BDCB5-3F2B-EE4E-8EA6-B2208FCD4509}" presName="hierRoot2" presStyleCnt="0">
        <dgm:presLayoutVars>
          <dgm:hierBranch val="init"/>
        </dgm:presLayoutVars>
      </dgm:prSet>
      <dgm:spPr/>
    </dgm:pt>
    <dgm:pt modelId="{EB820538-9BC2-E648-82D2-3D43C448E210}" type="pres">
      <dgm:prSet presAssocID="{598BDCB5-3F2B-EE4E-8EA6-B2208FCD4509}" presName="rootComposite" presStyleCnt="0"/>
      <dgm:spPr/>
    </dgm:pt>
    <dgm:pt modelId="{956B232D-8803-2940-A931-FD4542DA8733}" type="pres">
      <dgm:prSet presAssocID="{598BDCB5-3F2B-EE4E-8EA6-B2208FCD4509}" presName="rootText" presStyleLbl="node2" presStyleIdx="6" presStyleCnt="7" custScaleX="46068" custScaleY="289644">
        <dgm:presLayoutVars>
          <dgm:chPref val="3"/>
        </dgm:presLayoutVars>
      </dgm:prSet>
      <dgm:spPr/>
      <dgm:t>
        <a:bodyPr/>
        <a:lstStyle/>
        <a:p>
          <a:endParaRPr lang="en-US"/>
        </a:p>
      </dgm:t>
    </dgm:pt>
    <dgm:pt modelId="{BB899793-05C2-AB40-B1DE-7ED51D699C59}" type="pres">
      <dgm:prSet presAssocID="{598BDCB5-3F2B-EE4E-8EA6-B2208FCD4509}" presName="rootConnector" presStyleLbl="node2" presStyleIdx="6" presStyleCnt="7"/>
      <dgm:spPr/>
      <dgm:t>
        <a:bodyPr/>
        <a:lstStyle/>
        <a:p>
          <a:endParaRPr lang="en-US"/>
        </a:p>
      </dgm:t>
    </dgm:pt>
    <dgm:pt modelId="{D71EEB2E-D729-FA40-B2CA-F54DAFE88FB9}" type="pres">
      <dgm:prSet presAssocID="{598BDCB5-3F2B-EE4E-8EA6-B2208FCD4509}" presName="hierChild4" presStyleCnt="0"/>
      <dgm:spPr/>
    </dgm:pt>
    <dgm:pt modelId="{CE75AA0D-31EA-B94D-8A38-B67CB88680F5}" type="pres">
      <dgm:prSet presAssocID="{598BDCB5-3F2B-EE4E-8EA6-B2208FCD4509}" presName="hierChild5" presStyleCnt="0"/>
      <dgm:spPr/>
    </dgm:pt>
    <dgm:pt modelId="{FEEFA26F-A092-664E-B843-419FF77FB519}" type="pres">
      <dgm:prSet presAssocID="{2D4AEA15-659F-6342-803E-1E6C6DA80459}" presName="hierChild3" presStyleCnt="0"/>
      <dgm:spPr/>
    </dgm:pt>
    <dgm:pt modelId="{D1FDF56F-1DC0-C34C-9009-A5E1A3B5C7F9}" type="pres">
      <dgm:prSet presAssocID="{3CCA0BDD-5111-A240-AA2E-9E089092CC0D}" presName="Name111" presStyleLbl="parChTrans1D2" presStyleIdx="7" presStyleCnt="8"/>
      <dgm:spPr/>
      <dgm:t>
        <a:bodyPr/>
        <a:lstStyle/>
        <a:p>
          <a:endParaRPr lang="en-US"/>
        </a:p>
      </dgm:t>
    </dgm:pt>
    <dgm:pt modelId="{766A7A75-3AE8-9447-9C54-1D710053AA3A}" type="pres">
      <dgm:prSet presAssocID="{8133EECB-0F49-1E49-8C5F-205F2215642D}" presName="hierRoot3" presStyleCnt="0">
        <dgm:presLayoutVars>
          <dgm:hierBranch val="init"/>
        </dgm:presLayoutVars>
      </dgm:prSet>
      <dgm:spPr/>
    </dgm:pt>
    <dgm:pt modelId="{DB6FA3CE-F239-204D-BF4F-27A2E194A493}" type="pres">
      <dgm:prSet presAssocID="{8133EECB-0F49-1E49-8C5F-205F2215642D}" presName="rootComposite3" presStyleCnt="0"/>
      <dgm:spPr/>
    </dgm:pt>
    <dgm:pt modelId="{A3542AA2-03FF-E64C-89A7-2D4F967970F0}" type="pres">
      <dgm:prSet presAssocID="{8133EECB-0F49-1E49-8C5F-205F2215642D}" presName="rootText3" presStyleLbl="asst1" presStyleIdx="0" presStyleCnt="1">
        <dgm:presLayoutVars>
          <dgm:chPref val="3"/>
        </dgm:presLayoutVars>
      </dgm:prSet>
      <dgm:spPr/>
      <dgm:t>
        <a:bodyPr/>
        <a:lstStyle/>
        <a:p>
          <a:endParaRPr lang="en-US"/>
        </a:p>
      </dgm:t>
    </dgm:pt>
    <dgm:pt modelId="{451E6962-C477-9A49-983F-ABEB0A9FECA3}" type="pres">
      <dgm:prSet presAssocID="{8133EECB-0F49-1E49-8C5F-205F2215642D}" presName="rootConnector3" presStyleLbl="asst1" presStyleIdx="0" presStyleCnt="1"/>
      <dgm:spPr/>
      <dgm:t>
        <a:bodyPr/>
        <a:lstStyle/>
        <a:p>
          <a:endParaRPr lang="en-US"/>
        </a:p>
      </dgm:t>
    </dgm:pt>
    <dgm:pt modelId="{2090B736-839C-C24A-9D57-5E34790FB272}" type="pres">
      <dgm:prSet presAssocID="{8133EECB-0F49-1E49-8C5F-205F2215642D}" presName="hierChild6" presStyleCnt="0"/>
      <dgm:spPr/>
    </dgm:pt>
    <dgm:pt modelId="{1C2FEB4C-3580-964C-9FD6-9B7FED2341FA}" type="pres">
      <dgm:prSet presAssocID="{8133EECB-0F49-1E49-8C5F-205F2215642D}" presName="hierChild7" presStyleCnt="0"/>
      <dgm:spPr/>
    </dgm:pt>
  </dgm:ptLst>
  <dgm:cxnLst>
    <dgm:cxn modelId="{BADC04F8-28AC-4C43-8A5A-1B13DD3B9C7A}" type="presOf" srcId="{184758F2-A7C7-1446-8639-E780190B9BD4}" destId="{BBD0E986-3CE7-DC44-B090-99054E20B217}" srcOrd="1" destOrd="0" presId="urn:microsoft.com/office/officeart/2005/8/layout/orgChart1"/>
    <dgm:cxn modelId="{487327BC-FDB8-E249-9A19-71CE52A43F96}" type="presOf" srcId="{67059A5F-DCB0-B646-B8B7-C52A66DB6CB2}" destId="{9673E661-391C-DF4A-877A-58CB62B0CEA2}" srcOrd="0" destOrd="0" presId="urn:microsoft.com/office/officeart/2005/8/layout/orgChart1"/>
    <dgm:cxn modelId="{1147D403-5E5E-4245-A27F-56603A21A10F}" type="presOf" srcId="{72709798-3F30-C442-A428-A0AA4F849D42}" destId="{6692B6BF-1F12-F94D-9D45-5888F78983B6}" srcOrd="0" destOrd="0" presId="urn:microsoft.com/office/officeart/2005/8/layout/orgChart1"/>
    <dgm:cxn modelId="{566AC636-B5EB-FF40-AE8B-DAE5555CBBDF}" type="presOf" srcId="{C1376D17-0D83-064C-AF86-780A0FB86E5F}" destId="{DAFE4518-00C1-CB45-861D-A9DAF0DC4040}" srcOrd="0" destOrd="0" presId="urn:microsoft.com/office/officeart/2005/8/layout/orgChart1"/>
    <dgm:cxn modelId="{9691FC2F-79B5-0C41-951B-683EE1F1923E}" type="presOf" srcId="{598BDCB5-3F2B-EE4E-8EA6-B2208FCD4509}" destId="{956B232D-8803-2940-A931-FD4542DA8733}" srcOrd="0" destOrd="0" presId="urn:microsoft.com/office/officeart/2005/8/layout/orgChart1"/>
    <dgm:cxn modelId="{465FFE86-2FD9-C14C-975E-6E93762D94AE}" type="presOf" srcId="{2D4AEA15-659F-6342-803E-1E6C6DA80459}" destId="{B565F1D6-44CE-D74A-8905-65455B24F1B2}" srcOrd="1" destOrd="0" presId="urn:microsoft.com/office/officeart/2005/8/layout/orgChart1"/>
    <dgm:cxn modelId="{5225FF2C-C5B7-AD45-9E3C-5D5CAE8A4B6B}" srcId="{2D4AEA15-659F-6342-803E-1E6C6DA80459}" destId="{184758F2-A7C7-1446-8639-E780190B9BD4}" srcOrd="2" destOrd="0" parTransId="{F6C2A591-4796-E14B-B7A4-8D2ADB3A7E5F}" sibTransId="{51572C2B-C201-F44A-A049-DBDA6FF552CA}"/>
    <dgm:cxn modelId="{9FEE68EA-AE95-7547-A74B-878EFA449CC8}" type="presOf" srcId="{F6C2A591-4796-E14B-B7A4-8D2ADB3A7E5F}" destId="{66BA0757-6682-1B44-8EAF-5935216A6FEB}" srcOrd="0" destOrd="0" presId="urn:microsoft.com/office/officeart/2005/8/layout/orgChart1"/>
    <dgm:cxn modelId="{1B4F1CA9-237C-DB43-ACF5-A5856D40B3A4}" srcId="{2D4AEA15-659F-6342-803E-1E6C6DA80459}" destId="{C1376D17-0D83-064C-AF86-780A0FB86E5F}" srcOrd="1" destOrd="0" parTransId="{6C28D17F-4856-E84F-8626-C382BDB11D1B}" sibTransId="{C0FD77BF-1EF3-A44A-BB80-F35B9D2412ED}"/>
    <dgm:cxn modelId="{D47DF5CB-F8BF-274B-BDBA-D709894F23AC}" srcId="{2D4AEA15-659F-6342-803E-1E6C6DA80459}" destId="{F865CD39-FFB1-8C4D-83D9-84020F15A40F}" srcOrd="6" destOrd="0" parTransId="{43A07DE5-F46A-1E4E-9087-C2F8A3BA38CD}" sibTransId="{C8F1A132-9012-9E4F-8A3F-45BC5F202B08}"/>
    <dgm:cxn modelId="{4390D342-3B70-5B4C-9B3A-C64881631CD6}" type="presOf" srcId="{6C28D17F-4856-E84F-8626-C382BDB11D1B}" destId="{22FAF0FA-8931-4448-A76F-6E7A6C7CEC2F}" srcOrd="0" destOrd="0" presId="urn:microsoft.com/office/officeart/2005/8/layout/orgChart1"/>
    <dgm:cxn modelId="{E9ABF268-4ABF-C64D-8E02-0E2992075537}" srcId="{2D4AEA15-659F-6342-803E-1E6C6DA80459}" destId="{598BDCB5-3F2B-EE4E-8EA6-B2208FCD4509}" srcOrd="7" destOrd="0" parTransId="{7F3B7F39-CDDD-ED42-92BB-E28B1B59E6E7}" sibTransId="{4E7042AA-7CA7-2940-8CBA-B5CCB9B3CA93}"/>
    <dgm:cxn modelId="{96473C9A-5EE0-1C44-A064-314EFC996375}" srcId="{A69253A7-D010-A440-BEC7-F0A5CE96BDCF}" destId="{2D4AEA15-659F-6342-803E-1E6C6DA80459}" srcOrd="0" destOrd="0" parTransId="{B1763803-88B9-7740-B0C5-4E4A84A59BC7}" sibTransId="{45130CED-C77E-E841-8A8B-D59F6D54CE31}"/>
    <dgm:cxn modelId="{00700537-47D7-8943-A13C-ED5EB4BD5FBB}" srcId="{2D4AEA15-659F-6342-803E-1E6C6DA80459}" destId="{4225D97A-FF93-AE4F-A82B-7028DF20A3FD}" srcOrd="3" destOrd="0" parTransId="{C1D3E384-8CB6-B24F-9F1D-B0738092AF34}" sibTransId="{825F92C6-03E6-2C4A-89AA-887312BFFE64}"/>
    <dgm:cxn modelId="{F03C288F-FD7B-2F40-A0C4-A488505A1B30}" type="presOf" srcId="{F865CD39-FFB1-8C4D-83D9-84020F15A40F}" destId="{6D02237F-C5B0-FC4D-AC5A-4DD0609D2D68}" srcOrd="0" destOrd="0" presId="urn:microsoft.com/office/officeart/2005/8/layout/orgChart1"/>
    <dgm:cxn modelId="{B5961635-0F20-D941-8D93-C4FD5E2A89D2}" type="presOf" srcId="{43A07DE5-F46A-1E4E-9087-C2F8A3BA38CD}" destId="{765783A9-B5F3-5341-80E4-75022E90E4C4}" srcOrd="0" destOrd="0" presId="urn:microsoft.com/office/officeart/2005/8/layout/orgChart1"/>
    <dgm:cxn modelId="{29564DFD-5DF4-3B40-AB56-9A55ABB519EB}" srcId="{2D4AEA15-659F-6342-803E-1E6C6DA80459}" destId="{72709798-3F30-C442-A428-A0AA4F849D42}" srcOrd="5" destOrd="0" parTransId="{2117C0A5-DD2A-4443-A6D2-4138731600FE}" sibTransId="{172C9AB6-FA24-C64D-80AD-6036BFF03C90}"/>
    <dgm:cxn modelId="{27FEF8CE-56BC-DB49-8946-E1324EE34980}" srcId="{2D4AEA15-659F-6342-803E-1E6C6DA80459}" destId="{67059A5F-DCB0-B646-B8B7-C52A66DB6CB2}" srcOrd="4" destOrd="0" parTransId="{9A4951EB-97BE-934C-A990-938EDDD545CE}" sibTransId="{EADF010B-7EA5-E145-9C24-5DC95957EC2F}"/>
    <dgm:cxn modelId="{2B12E483-ADF3-CE47-A7BB-D389A6DDCA89}" type="presOf" srcId="{4225D97A-FF93-AE4F-A82B-7028DF20A3FD}" destId="{43A0E61B-2E63-EA4C-9E54-EDED99DFBFDE}" srcOrd="0" destOrd="0" presId="urn:microsoft.com/office/officeart/2005/8/layout/orgChart1"/>
    <dgm:cxn modelId="{A4976064-997E-F644-B967-1B5C6D08F44E}" type="presOf" srcId="{C1376D17-0D83-064C-AF86-780A0FB86E5F}" destId="{5C6474F2-7DBD-574B-B809-C32898374E04}" srcOrd="1" destOrd="0" presId="urn:microsoft.com/office/officeart/2005/8/layout/orgChart1"/>
    <dgm:cxn modelId="{8FB860DB-5F6D-F643-BD33-AF860A9727F2}" type="presOf" srcId="{72709798-3F30-C442-A428-A0AA4F849D42}" destId="{5AF4B519-5264-3648-8161-102B8E73BF15}" srcOrd="1" destOrd="0" presId="urn:microsoft.com/office/officeart/2005/8/layout/orgChart1"/>
    <dgm:cxn modelId="{9873B86F-64AD-9145-B707-40DB695F3164}" srcId="{2D4AEA15-659F-6342-803E-1E6C6DA80459}" destId="{8133EECB-0F49-1E49-8C5F-205F2215642D}" srcOrd="0" destOrd="0" parTransId="{3CCA0BDD-5111-A240-AA2E-9E089092CC0D}" sibTransId="{434E49EA-7252-8041-ACA6-726C83E68BBC}"/>
    <dgm:cxn modelId="{E4D605B8-4331-3142-916F-4C5404D5F866}" type="presOf" srcId="{598BDCB5-3F2B-EE4E-8EA6-B2208FCD4509}" destId="{BB899793-05C2-AB40-B1DE-7ED51D699C59}" srcOrd="1" destOrd="0" presId="urn:microsoft.com/office/officeart/2005/8/layout/orgChart1"/>
    <dgm:cxn modelId="{4DD3BDD2-D898-474F-AFF6-049A4E00EC8F}" type="presOf" srcId="{9A4951EB-97BE-934C-A990-938EDDD545CE}" destId="{B469A4D0-50F5-9048-B5BC-3CC2A3A6F8F2}" srcOrd="0" destOrd="0" presId="urn:microsoft.com/office/officeart/2005/8/layout/orgChart1"/>
    <dgm:cxn modelId="{6CB43071-9D65-6245-8A78-5317A6680D30}" type="presOf" srcId="{8133EECB-0F49-1E49-8C5F-205F2215642D}" destId="{A3542AA2-03FF-E64C-89A7-2D4F967970F0}" srcOrd="0" destOrd="0" presId="urn:microsoft.com/office/officeart/2005/8/layout/orgChart1"/>
    <dgm:cxn modelId="{0AFA17E3-7143-7646-9E3B-018F0039DC4D}" type="presOf" srcId="{7F3B7F39-CDDD-ED42-92BB-E28B1B59E6E7}" destId="{94CA3869-4B87-5443-8F5B-CDBC7F42272C}" srcOrd="0" destOrd="0" presId="urn:microsoft.com/office/officeart/2005/8/layout/orgChart1"/>
    <dgm:cxn modelId="{CC2A23AC-CC30-EE41-9A20-68477056BCC3}" type="presOf" srcId="{F865CD39-FFB1-8C4D-83D9-84020F15A40F}" destId="{4F1DF3D2-16CF-D041-9FC8-B41AA98E3515}" srcOrd="1" destOrd="0" presId="urn:microsoft.com/office/officeart/2005/8/layout/orgChart1"/>
    <dgm:cxn modelId="{8C224850-7C6B-A347-BC42-4FCD823155BE}" type="presOf" srcId="{184758F2-A7C7-1446-8639-E780190B9BD4}" destId="{BC96E5F7-4605-934A-9EC1-B6BFB293D36E}" srcOrd="0" destOrd="0" presId="urn:microsoft.com/office/officeart/2005/8/layout/orgChart1"/>
    <dgm:cxn modelId="{2EC0419C-E3E0-8543-8EA2-8E7A8416D4C8}" type="presOf" srcId="{67059A5F-DCB0-B646-B8B7-C52A66DB6CB2}" destId="{14621B8B-3118-214C-9CE7-397FCD3FA94C}" srcOrd="1" destOrd="0" presId="urn:microsoft.com/office/officeart/2005/8/layout/orgChart1"/>
    <dgm:cxn modelId="{A722970B-A0A8-494A-AB1A-0D7A7476544C}" type="presOf" srcId="{A69253A7-D010-A440-BEC7-F0A5CE96BDCF}" destId="{5E452F9C-43A1-6D45-8AD7-FBFAA1002882}" srcOrd="0" destOrd="0" presId="urn:microsoft.com/office/officeart/2005/8/layout/orgChart1"/>
    <dgm:cxn modelId="{382E84E6-3E4D-304C-816E-D0380E9EAA8B}" type="presOf" srcId="{C1D3E384-8CB6-B24F-9F1D-B0738092AF34}" destId="{65C906F4-7160-2348-AE33-F86203E28F73}" srcOrd="0" destOrd="0" presId="urn:microsoft.com/office/officeart/2005/8/layout/orgChart1"/>
    <dgm:cxn modelId="{20B03771-8F07-5441-B080-BEB6B31953F1}" type="presOf" srcId="{3CCA0BDD-5111-A240-AA2E-9E089092CC0D}" destId="{D1FDF56F-1DC0-C34C-9009-A5E1A3B5C7F9}" srcOrd="0" destOrd="0" presId="urn:microsoft.com/office/officeart/2005/8/layout/orgChart1"/>
    <dgm:cxn modelId="{472FE3F4-CD8F-C942-9648-F5FFEEF2C0D5}" type="presOf" srcId="{4225D97A-FF93-AE4F-A82B-7028DF20A3FD}" destId="{7AF59A14-CC76-5B4D-85E7-A9825E4B7DA4}" srcOrd="1" destOrd="0" presId="urn:microsoft.com/office/officeart/2005/8/layout/orgChart1"/>
    <dgm:cxn modelId="{950F2BF1-A915-6F4D-BE98-4524D801877A}" type="presOf" srcId="{8133EECB-0F49-1E49-8C5F-205F2215642D}" destId="{451E6962-C477-9A49-983F-ABEB0A9FECA3}" srcOrd="1" destOrd="0" presId="urn:microsoft.com/office/officeart/2005/8/layout/orgChart1"/>
    <dgm:cxn modelId="{A8F0A5CF-AC77-4743-B11A-3875169CF753}" type="presOf" srcId="{2117C0A5-DD2A-4443-A6D2-4138731600FE}" destId="{42E876E3-3550-CA4C-81D1-97C2E79F4DDF}" srcOrd="0" destOrd="0" presId="urn:microsoft.com/office/officeart/2005/8/layout/orgChart1"/>
    <dgm:cxn modelId="{26CCC248-0F8A-7A44-8EFC-B502E4F39EA4}" type="presOf" srcId="{2D4AEA15-659F-6342-803E-1E6C6DA80459}" destId="{D7BD3A47-75A3-934C-A2B6-737DC9B00B8C}" srcOrd="0" destOrd="0" presId="urn:microsoft.com/office/officeart/2005/8/layout/orgChart1"/>
    <dgm:cxn modelId="{FE76AFB8-317C-AD4C-93AE-F19F2B5E1E66}" type="presParOf" srcId="{5E452F9C-43A1-6D45-8AD7-FBFAA1002882}" destId="{6B06379B-FF4C-F04F-AF04-3B65C6343DDA}" srcOrd="0" destOrd="0" presId="urn:microsoft.com/office/officeart/2005/8/layout/orgChart1"/>
    <dgm:cxn modelId="{B5613323-F47C-A647-BDF9-3FBB848E8789}" type="presParOf" srcId="{6B06379B-FF4C-F04F-AF04-3B65C6343DDA}" destId="{D1C9C2B2-6FF1-6244-A2F6-D3EDF69F5030}" srcOrd="0" destOrd="0" presId="urn:microsoft.com/office/officeart/2005/8/layout/orgChart1"/>
    <dgm:cxn modelId="{7E0B54B5-3E51-8646-8175-3D52324A2EC6}" type="presParOf" srcId="{D1C9C2B2-6FF1-6244-A2F6-D3EDF69F5030}" destId="{D7BD3A47-75A3-934C-A2B6-737DC9B00B8C}" srcOrd="0" destOrd="0" presId="urn:microsoft.com/office/officeart/2005/8/layout/orgChart1"/>
    <dgm:cxn modelId="{0C3834C1-2A03-3946-A78B-41D4CA9CF8E4}" type="presParOf" srcId="{D1C9C2B2-6FF1-6244-A2F6-D3EDF69F5030}" destId="{B565F1D6-44CE-D74A-8905-65455B24F1B2}" srcOrd="1" destOrd="0" presId="urn:microsoft.com/office/officeart/2005/8/layout/orgChart1"/>
    <dgm:cxn modelId="{39BFF460-1072-6344-929B-A06836DA8B7C}" type="presParOf" srcId="{6B06379B-FF4C-F04F-AF04-3B65C6343DDA}" destId="{D28FD5CE-5ECE-6949-8ECC-0CB928135FE1}" srcOrd="1" destOrd="0" presId="urn:microsoft.com/office/officeart/2005/8/layout/orgChart1"/>
    <dgm:cxn modelId="{76BB8C3A-E820-DA48-AF88-315538287BA9}" type="presParOf" srcId="{D28FD5CE-5ECE-6949-8ECC-0CB928135FE1}" destId="{22FAF0FA-8931-4448-A76F-6E7A6C7CEC2F}" srcOrd="0" destOrd="0" presId="urn:microsoft.com/office/officeart/2005/8/layout/orgChart1"/>
    <dgm:cxn modelId="{DB8D4FF4-5DC3-594D-BED6-683447645DEB}" type="presParOf" srcId="{D28FD5CE-5ECE-6949-8ECC-0CB928135FE1}" destId="{A3DDE73F-34B8-004A-8EA1-6CE0818A2F39}" srcOrd="1" destOrd="0" presId="urn:microsoft.com/office/officeart/2005/8/layout/orgChart1"/>
    <dgm:cxn modelId="{73F434F4-0389-5C47-85AF-7002ADAF3537}" type="presParOf" srcId="{A3DDE73F-34B8-004A-8EA1-6CE0818A2F39}" destId="{2CEA7117-F723-4241-A32A-B09CB4CB16D7}" srcOrd="0" destOrd="0" presId="urn:microsoft.com/office/officeart/2005/8/layout/orgChart1"/>
    <dgm:cxn modelId="{AF5A42BF-CDEE-D845-BC6D-BF3735F11DDD}" type="presParOf" srcId="{2CEA7117-F723-4241-A32A-B09CB4CB16D7}" destId="{DAFE4518-00C1-CB45-861D-A9DAF0DC4040}" srcOrd="0" destOrd="0" presId="urn:microsoft.com/office/officeart/2005/8/layout/orgChart1"/>
    <dgm:cxn modelId="{6A0F43EF-AFDC-BE45-8667-799DBEB9C498}" type="presParOf" srcId="{2CEA7117-F723-4241-A32A-B09CB4CB16D7}" destId="{5C6474F2-7DBD-574B-B809-C32898374E04}" srcOrd="1" destOrd="0" presId="urn:microsoft.com/office/officeart/2005/8/layout/orgChart1"/>
    <dgm:cxn modelId="{2E56A3F4-077C-A540-B7E9-208D57E87645}" type="presParOf" srcId="{A3DDE73F-34B8-004A-8EA1-6CE0818A2F39}" destId="{BF01B78E-9CE4-B540-BB0E-BC6C91ED4558}" srcOrd="1" destOrd="0" presId="urn:microsoft.com/office/officeart/2005/8/layout/orgChart1"/>
    <dgm:cxn modelId="{63B6ED31-A06A-2348-8BE8-3358F09A2EF2}" type="presParOf" srcId="{A3DDE73F-34B8-004A-8EA1-6CE0818A2F39}" destId="{E8DB8508-ABD5-1642-9DAA-3916455EC631}" srcOrd="2" destOrd="0" presId="urn:microsoft.com/office/officeart/2005/8/layout/orgChart1"/>
    <dgm:cxn modelId="{4007623A-AC75-8E44-9D00-69FDDFDCFD99}" type="presParOf" srcId="{D28FD5CE-5ECE-6949-8ECC-0CB928135FE1}" destId="{66BA0757-6682-1B44-8EAF-5935216A6FEB}" srcOrd="2" destOrd="0" presId="urn:microsoft.com/office/officeart/2005/8/layout/orgChart1"/>
    <dgm:cxn modelId="{D4E5C973-E32F-F541-87D3-F26FBF22203D}" type="presParOf" srcId="{D28FD5CE-5ECE-6949-8ECC-0CB928135FE1}" destId="{FB821D10-7D1E-6447-89D0-25BE642699FD}" srcOrd="3" destOrd="0" presId="urn:microsoft.com/office/officeart/2005/8/layout/orgChart1"/>
    <dgm:cxn modelId="{EB5D4DEE-B029-B743-87A9-ACB6FAA0ED85}" type="presParOf" srcId="{FB821D10-7D1E-6447-89D0-25BE642699FD}" destId="{C14107AE-C07B-0243-84BA-3652E1FE12F0}" srcOrd="0" destOrd="0" presId="urn:microsoft.com/office/officeart/2005/8/layout/orgChart1"/>
    <dgm:cxn modelId="{FCDD95FB-D605-C745-B373-341DB368133C}" type="presParOf" srcId="{C14107AE-C07B-0243-84BA-3652E1FE12F0}" destId="{BC96E5F7-4605-934A-9EC1-B6BFB293D36E}" srcOrd="0" destOrd="0" presId="urn:microsoft.com/office/officeart/2005/8/layout/orgChart1"/>
    <dgm:cxn modelId="{2CB99403-833D-244B-874C-4A6974FD6589}" type="presParOf" srcId="{C14107AE-C07B-0243-84BA-3652E1FE12F0}" destId="{BBD0E986-3CE7-DC44-B090-99054E20B217}" srcOrd="1" destOrd="0" presId="urn:microsoft.com/office/officeart/2005/8/layout/orgChart1"/>
    <dgm:cxn modelId="{F6DD0486-C040-744A-A2A3-D9A815D3D90B}" type="presParOf" srcId="{FB821D10-7D1E-6447-89D0-25BE642699FD}" destId="{757A1A28-193D-BB45-A2AB-AA5B8C38A56A}" srcOrd="1" destOrd="0" presId="urn:microsoft.com/office/officeart/2005/8/layout/orgChart1"/>
    <dgm:cxn modelId="{CEFFCFE8-75FA-4C45-AABB-F66FBB77C067}" type="presParOf" srcId="{FB821D10-7D1E-6447-89D0-25BE642699FD}" destId="{F50B2DB2-FCFA-7540-A829-F9F4FD0533FD}" srcOrd="2" destOrd="0" presId="urn:microsoft.com/office/officeart/2005/8/layout/orgChart1"/>
    <dgm:cxn modelId="{DB01DD3A-CEE5-5644-9FEF-84AC051C9F92}" type="presParOf" srcId="{D28FD5CE-5ECE-6949-8ECC-0CB928135FE1}" destId="{65C906F4-7160-2348-AE33-F86203E28F73}" srcOrd="4" destOrd="0" presId="urn:microsoft.com/office/officeart/2005/8/layout/orgChart1"/>
    <dgm:cxn modelId="{246782A9-8D1F-EA4B-8A23-3F1A889FE768}" type="presParOf" srcId="{D28FD5CE-5ECE-6949-8ECC-0CB928135FE1}" destId="{51EEE03D-E32B-1E43-93BE-D47474C9F3BF}" srcOrd="5" destOrd="0" presId="urn:microsoft.com/office/officeart/2005/8/layout/orgChart1"/>
    <dgm:cxn modelId="{1D214F3A-44E5-8942-8AD0-9867C53F3D61}" type="presParOf" srcId="{51EEE03D-E32B-1E43-93BE-D47474C9F3BF}" destId="{251ED9F7-7948-E04C-987A-91E7EAFD9AB3}" srcOrd="0" destOrd="0" presId="urn:microsoft.com/office/officeart/2005/8/layout/orgChart1"/>
    <dgm:cxn modelId="{EBDB8807-9AEA-584A-AB29-D9A6ADC2E245}" type="presParOf" srcId="{251ED9F7-7948-E04C-987A-91E7EAFD9AB3}" destId="{43A0E61B-2E63-EA4C-9E54-EDED99DFBFDE}" srcOrd="0" destOrd="0" presId="urn:microsoft.com/office/officeart/2005/8/layout/orgChart1"/>
    <dgm:cxn modelId="{81581631-D404-AF47-A3FF-B28F1BD2E289}" type="presParOf" srcId="{251ED9F7-7948-E04C-987A-91E7EAFD9AB3}" destId="{7AF59A14-CC76-5B4D-85E7-A9825E4B7DA4}" srcOrd="1" destOrd="0" presId="urn:microsoft.com/office/officeart/2005/8/layout/orgChart1"/>
    <dgm:cxn modelId="{91B67766-8590-1442-B9C9-FF6FCB66389D}" type="presParOf" srcId="{51EEE03D-E32B-1E43-93BE-D47474C9F3BF}" destId="{2A150A5F-5E94-0247-B7DC-70820BEDC307}" srcOrd="1" destOrd="0" presId="urn:microsoft.com/office/officeart/2005/8/layout/orgChart1"/>
    <dgm:cxn modelId="{1ED21CFD-3F40-C443-9409-3C0C899394EF}" type="presParOf" srcId="{51EEE03D-E32B-1E43-93BE-D47474C9F3BF}" destId="{4C4D3571-D990-0648-A215-7FE1A143982F}" srcOrd="2" destOrd="0" presId="urn:microsoft.com/office/officeart/2005/8/layout/orgChart1"/>
    <dgm:cxn modelId="{891BA9B6-B129-2A45-A847-C87439F9C6F5}" type="presParOf" srcId="{D28FD5CE-5ECE-6949-8ECC-0CB928135FE1}" destId="{B469A4D0-50F5-9048-B5BC-3CC2A3A6F8F2}" srcOrd="6" destOrd="0" presId="urn:microsoft.com/office/officeart/2005/8/layout/orgChart1"/>
    <dgm:cxn modelId="{8754E24E-EA96-0043-A86F-E5B168E95004}" type="presParOf" srcId="{D28FD5CE-5ECE-6949-8ECC-0CB928135FE1}" destId="{8A38DC4A-3EDA-A747-AFC7-59776683F201}" srcOrd="7" destOrd="0" presId="urn:microsoft.com/office/officeart/2005/8/layout/orgChart1"/>
    <dgm:cxn modelId="{FEDE0300-608C-8949-ADA1-D61C64DC3253}" type="presParOf" srcId="{8A38DC4A-3EDA-A747-AFC7-59776683F201}" destId="{E03B1AEF-F596-174F-B25F-803484600576}" srcOrd="0" destOrd="0" presId="urn:microsoft.com/office/officeart/2005/8/layout/orgChart1"/>
    <dgm:cxn modelId="{91D9B0B6-EA88-0842-9FFC-06EE6778A041}" type="presParOf" srcId="{E03B1AEF-F596-174F-B25F-803484600576}" destId="{9673E661-391C-DF4A-877A-58CB62B0CEA2}" srcOrd="0" destOrd="0" presId="urn:microsoft.com/office/officeart/2005/8/layout/orgChart1"/>
    <dgm:cxn modelId="{4FE18AE6-64D1-3C48-A09C-2EA6BDB0E3E1}" type="presParOf" srcId="{E03B1AEF-F596-174F-B25F-803484600576}" destId="{14621B8B-3118-214C-9CE7-397FCD3FA94C}" srcOrd="1" destOrd="0" presId="urn:microsoft.com/office/officeart/2005/8/layout/orgChart1"/>
    <dgm:cxn modelId="{0E23A58E-5732-9548-9C02-40DEC8AB1C88}" type="presParOf" srcId="{8A38DC4A-3EDA-A747-AFC7-59776683F201}" destId="{BC709080-9787-FF47-9D51-C7D57BD716F7}" srcOrd="1" destOrd="0" presId="urn:microsoft.com/office/officeart/2005/8/layout/orgChart1"/>
    <dgm:cxn modelId="{662A00CB-F55A-4642-BAF3-F5CED54078F9}" type="presParOf" srcId="{8A38DC4A-3EDA-A747-AFC7-59776683F201}" destId="{687F3D49-68A7-5949-A0ED-AF71C783A26F}" srcOrd="2" destOrd="0" presId="urn:microsoft.com/office/officeart/2005/8/layout/orgChart1"/>
    <dgm:cxn modelId="{3D2108D4-4248-314A-AFBD-33587034C68F}" type="presParOf" srcId="{D28FD5CE-5ECE-6949-8ECC-0CB928135FE1}" destId="{42E876E3-3550-CA4C-81D1-97C2E79F4DDF}" srcOrd="8" destOrd="0" presId="urn:microsoft.com/office/officeart/2005/8/layout/orgChart1"/>
    <dgm:cxn modelId="{B6FB6198-C87E-0742-B851-BC57573AC7A3}" type="presParOf" srcId="{D28FD5CE-5ECE-6949-8ECC-0CB928135FE1}" destId="{9A4F59D3-23CA-A148-BABB-67826A95FF15}" srcOrd="9" destOrd="0" presId="urn:microsoft.com/office/officeart/2005/8/layout/orgChart1"/>
    <dgm:cxn modelId="{6369AB12-81CB-0A4A-8B96-1803A09575B8}" type="presParOf" srcId="{9A4F59D3-23CA-A148-BABB-67826A95FF15}" destId="{24E1BAF9-5512-694D-A8BA-11ECFCB71EFE}" srcOrd="0" destOrd="0" presId="urn:microsoft.com/office/officeart/2005/8/layout/orgChart1"/>
    <dgm:cxn modelId="{E8B9CBBE-3962-9C43-A0AB-55F331DFD8C0}" type="presParOf" srcId="{24E1BAF9-5512-694D-A8BA-11ECFCB71EFE}" destId="{6692B6BF-1F12-F94D-9D45-5888F78983B6}" srcOrd="0" destOrd="0" presId="urn:microsoft.com/office/officeart/2005/8/layout/orgChart1"/>
    <dgm:cxn modelId="{7F3B2D4F-A83C-CF49-AA48-3A551397806B}" type="presParOf" srcId="{24E1BAF9-5512-694D-A8BA-11ECFCB71EFE}" destId="{5AF4B519-5264-3648-8161-102B8E73BF15}" srcOrd="1" destOrd="0" presId="urn:microsoft.com/office/officeart/2005/8/layout/orgChart1"/>
    <dgm:cxn modelId="{FD615ACB-141A-1740-9484-A5DDB573D180}" type="presParOf" srcId="{9A4F59D3-23CA-A148-BABB-67826A95FF15}" destId="{256D11CF-4153-BC4A-A2D0-7E70A770161E}" srcOrd="1" destOrd="0" presId="urn:microsoft.com/office/officeart/2005/8/layout/orgChart1"/>
    <dgm:cxn modelId="{147E4D32-CB3C-084E-B3A7-EBA00E995528}" type="presParOf" srcId="{9A4F59D3-23CA-A148-BABB-67826A95FF15}" destId="{4851C257-D4DC-3449-BD48-F1EE5EEC9533}" srcOrd="2" destOrd="0" presId="urn:microsoft.com/office/officeart/2005/8/layout/orgChart1"/>
    <dgm:cxn modelId="{CF3C7960-976A-B548-953A-F20B611A06BE}" type="presParOf" srcId="{D28FD5CE-5ECE-6949-8ECC-0CB928135FE1}" destId="{765783A9-B5F3-5341-80E4-75022E90E4C4}" srcOrd="10" destOrd="0" presId="urn:microsoft.com/office/officeart/2005/8/layout/orgChart1"/>
    <dgm:cxn modelId="{E9B9F6DA-58EA-C348-AC7B-C78CBC57EC5C}" type="presParOf" srcId="{D28FD5CE-5ECE-6949-8ECC-0CB928135FE1}" destId="{5B02F9B9-2824-1749-95A6-CFF72F97F622}" srcOrd="11" destOrd="0" presId="urn:microsoft.com/office/officeart/2005/8/layout/orgChart1"/>
    <dgm:cxn modelId="{15210672-3123-B342-87C5-C7EABCAF63C1}" type="presParOf" srcId="{5B02F9B9-2824-1749-95A6-CFF72F97F622}" destId="{7DE20344-4ABD-224A-9887-395C27B024DC}" srcOrd="0" destOrd="0" presId="urn:microsoft.com/office/officeart/2005/8/layout/orgChart1"/>
    <dgm:cxn modelId="{082131F9-4A73-C746-BBFF-94A0D44A6C3D}" type="presParOf" srcId="{7DE20344-4ABD-224A-9887-395C27B024DC}" destId="{6D02237F-C5B0-FC4D-AC5A-4DD0609D2D68}" srcOrd="0" destOrd="0" presId="urn:microsoft.com/office/officeart/2005/8/layout/orgChart1"/>
    <dgm:cxn modelId="{CC58BD0C-F1B8-104F-A7E4-E8ED8038213F}" type="presParOf" srcId="{7DE20344-4ABD-224A-9887-395C27B024DC}" destId="{4F1DF3D2-16CF-D041-9FC8-B41AA98E3515}" srcOrd="1" destOrd="0" presId="urn:microsoft.com/office/officeart/2005/8/layout/orgChart1"/>
    <dgm:cxn modelId="{FB8C90A8-1C11-E842-8F16-DF4EF1DD5EC5}" type="presParOf" srcId="{5B02F9B9-2824-1749-95A6-CFF72F97F622}" destId="{0BCF1F6F-0A65-3A47-A5FD-0CF2CFB66BFD}" srcOrd="1" destOrd="0" presId="urn:microsoft.com/office/officeart/2005/8/layout/orgChart1"/>
    <dgm:cxn modelId="{94296E50-4ADD-E743-8D18-931731B13EE6}" type="presParOf" srcId="{5B02F9B9-2824-1749-95A6-CFF72F97F622}" destId="{387A5605-9F16-1447-9892-6F9209F83EE9}" srcOrd="2" destOrd="0" presId="urn:microsoft.com/office/officeart/2005/8/layout/orgChart1"/>
    <dgm:cxn modelId="{781548EA-4AFC-9849-A6FF-54325EC7F940}" type="presParOf" srcId="{D28FD5CE-5ECE-6949-8ECC-0CB928135FE1}" destId="{94CA3869-4B87-5443-8F5B-CDBC7F42272C}" srcOrd="12" destOrd="0" presId="urn:microsoft.com/office/officeart/2005/8/layout/orgChart1"/>
    <dgm:cxn modelId="{F18B4BB5-19CC-9746-B018-38D08B03F634}" type="presParOf" srcId="{D28FD5CE-5ECE-6949-8ECC-0CB928135FE1}" destId="{64BD2B2D-2526-3D45-B4B7-DBC1855E4A55}" srcOrd="13" destOrd="0" presId="urn:microsoft.com/office/officeart/2005/8/layout/orgChart1"/>
    <dgm:cxn modelId="{9EE3C7AE-FFA6-AA47-9406-22F0164106D2}" type="presParOf" srcId="{64BD2B2D-2526-3D45-B4B7-DBC1855E4A55}" destId="{EB820538-9BC2-E648-82D2-3D43C448E210}" srcOrd="0" destOrd="0" presId="urn:microsoft.com/office/officeart/2005/8/layout/orgChart1"/>
    <dgm:cxn modelId="{5F4F3E42-2CF1-3946-BAE1-06C2D0AE4E41}" type="presParOf" srcId="{EB820538-9BC2-E648-82D2-3D43C448E210}" destId="{956B232D-8803-2940-A931-FD4542DA8733}" srcOrd="0" destOrd="0" presId="urn:microsoft.com/office/officeart/2005/8/layout/orgChart1"/>
    <dgm:cxn modelId="{6F54D1D2-0D4F-1A4D-896F-F71EDEEA8603}" type="presParOf" srcId="{EB820538-9BC2-E648-82D2-3D43C448E210}" destId="{BB899793-05C2-AB40-B1DE-7ED51D699C59}" srcOrd="1" destOrd="0" presId="urn:microsoft.com/office/officeart/2005/8/layout/orgChart1"/>
    <dgm:cxn modelId="{83EC4052-8B0C-C24E-8AF7-EEBE3DE26C18}" type="presParOf" srcId="{64BD2B2D-2526-3D45-B4B7-DBC1855E4A55}" destId="{D71EEB2E-D729-FA40-B2CA-F54DAFE88FB9}" srcOrd="1" destOrd="0" presId="urn:microsoft.com/office/officeart/2005/8/layout/orgChart1"/>
    <dgm:cxn modelId="{643C339E-7C2F-9B4D-A609-CD97D76CB653}" type="presParOf" srcId="{64BD2B2D-2526-3D45-B4B7-DBC1855E4A55}" destId="{CE75AA0D-31EA-B94D-8A38-B67CB88680F5}" srcOrd="2" destOrd="0" presId="urn:microsoft.com/office/officeart/2005/8/layout/orgChart1"/>
    <dgm:cxn modelId="{2F6CE15E-AD71-B948-B3B6-E8F33AB3B86D}" type="presParOf" srcId="{6B06379B-FF4C-F04F-AF04-3B65C6343DDA}" destId="{FEEFA26F-A092-664E-B843-419FF77FB519}" srcOrd="2" destOrd="0" presId="urn:microsoft.com/office/officeart/2005/8/layout/orgChart1"/>
    <dgm:cxn modelId="{0A0C732D-CD50-0A41-99DB-CFE5C246D00F}" type="presParOf" srcId="{FEEFA26F-A092-664E-B843-419FF77FB519}" destId="{D1FDF56F-1DC0-C34C-9009-A5E1A3B5C7F9}" srcOrd="0" destOrd="0" presId="urn:microsoft.com/office/officeart/2005/8/layout/orgChart1"/>
    <dgm:cxn modelId="{CA0E5363-10FE-CF44-BF71-654A2D576287}" type="presParOf" srcId="{FEEFA26F-A092-664E-B843-419FF77FB519}" destId="{766A7A75-3AE8-9447-9C54-1D710053AA3A}" srcOrd="1" destOrd="0" presId="urn:microsoft.com/office/officeart/2005/8/layout/orgChart1"/>
    <dgm:cxn modelId="{992180F2-0087-714E-A1BF-ED2BD94F16F5}" type="presParOf" srcId="{766A7A75-3AE8-9447-9C54-1D710053AA3A}" destId="{DB6FA3CE-F239-204D-BF4F-27A2E194A493}" srcOrd="0" destOrd="0" presId="urn:microsoft.com/office/officeart/2005/8/layout/orgChart1"/>
    <dgm:cxn modelId="{6B2FBA39-F9F3-D942-972E-7AD18488FD0B}" type="presParOf" srcId="{DB6FA3CE-F239-204D-BF4F-27A2E194A493}" destId="{A3542AA2-03FF-E64C-89A7-2D4F967970F0}" srcOrd="0" destOrd="0" presId="urn:microsoft.com/office/officeart/2005/8/layout/orgChart1"/>
    <dgm:cxn modelId="{06DD5D4D-E131-5346-AB68-3318BBE725CF}" type="presParOf" srcId="{DB6FA3CE-F239-204D-BF4F-27A2E194A493}" destId="{451E6962-C477-9A49-983F-ABEB0A9FECA3}" srcOrd="1" destOrd="0" presId="urn:microsoft.com/office/officeart/2005/8/layout/orgChart1"/>
    <dgm:cxn modelId="{85AF913D-A0EA-F14C-A58E-C751BB6BE2F8}" type="presParOf" srcId="{766A7A75-3AE8-9447-9C54-1D710053AA3A}" destId="{2090B736-839C-C24A-9D57-5E34790FB272}" srcOrd="1" destOrd="0" presId="urn:microsoft.com/office/officeart/2005/8/layout/orgChart1"/>
    <dgm:cxn modelId="{D8A2B880-1760-D842-A8F3-C44FA5E70436}" type="presParOf" srcId="{766A7A75-3AE8-9447-9C54-1D710053AA3A}" destId="{1C2FEB4C-3580-964C-9FD6-9B7FED2341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3A715D-1404-E341-B00A-E106F62FDBD1}" type="doc">
      <dgm:prSet loTypeId="urn:microsoft.com/office/officeart/2009/3/layout/PlusandMinus" loCatId="" qsTypeId="urn:microsoft.com/office/officeart/2005/8/quickstyle/simple4" qsCatId="simple" csTypeId="urn:microsoft.com/office/officeart/2005/8/colors/accent1_2" csCatId="accent1" phldr="1"/>
      <dgm:spPr/>
      <dgm:t>
        <a:bodyPr/>
        <a:lstStyle/>
        <a:p>
          <a:endParaRPr lang="en-US"/>
        </a:p>
      </dgm:t>
    </dgm:pt>
    <dgm:pt modelId="{254A7DC0-065B-FA4A-AA94-D8EF15A9B451}">
      <dgm:prSet/>
      <dgm:spPr/>
      <dgm:t>
        <a:bodyPr/>
        <a:lstStyle/>
        <a:p>
          <a:pPr rtl="0"/>
          <a:r>
            <a:rPr lang="en-US" b="1" i="1" smtClean="0"/>
            <a:t>Broadband Internet Access Service</a:t>
          </a:r>
          <a:r>
            <a:rPr lang="en-US" i="1" smtClean="0"/>
            <a:t> = A mass-market retail service by wire or radio that provides the capability to transmit data to and receive data from all or substantially all Internet endpoints, including any capabilities that are incidental to and enable the operation of the communications service, but excluding dial-up Internet access service. This term also encompasses any service that the Commission finds to be providing a functional equivalent of the service described in the previous sentence, or that is used to evade the protections set forth in this Part.</a:t>
          </a:r>
          <a:endParaRPr lang="en-US"/>
        </a:p>
      </dgm:t>
    </dgm:pt>
    <dgm:pt modelId="{E624A6F3-8DF0-B84A-841B-F33C2290FAA7}" type="parTrans" cxnId="{1FC33E8F-D2E4-F64A-AC22-0F877DCD9DB1}">
      <dgm:prSet/>
      <dgm:spPr/>
      <dgm:t>
        <a:bodyPr/>
        <a:lstStyle/>
        <a:p>
          <a:endParaRPr lang="en-US"/>
        </a:p>
      </dgm:t>
    </dgm:pt>
    <dgm:pt modelId="{1E12380E-C15F-8141-9564-FAC99CBA1636}" type="sibTrans" cxnId="{1FC33E8F-D2E4-F64A-AC22-0F877DCD9DB1}">
      <dgm:prSet/>
      <dgm:spPr/>
      <dgm:t>
        <a:bodyPr/>
        <a:lstStyle/>
        <a:p>
          <a:endParaRPr lang="en-US"/>
        </a:p>
      </dgm:t>
    </dgm:pt>
    <dgm:pt modelId="{00D79CB5-9905-A443-90A5-4F164E982803}">
      <dgm:prSet custT="1"/>
      <dgm:spPr/>
      <dgm:t>
        <a:bodyPr/>
        <a:lstStyle/>
        <a:p>
          <a:pPr rtl="0"/>
          <a:r>
            <a:rPr lang="en-US" sz="2400" dirty="0" smtClean="0"/>
            <a:t>excludes</a:t>
          </a:r>
          <a:endParaRPr lang="en-US" sz="2400" dirty="0"/>
        </a:p>
      </dgm:t>
    </dgm:pt>
    <dgm:pt modelId="{1CA53117-A6E3-214C-BF36-D5418E26158C}" type="parTrans" cxnId="{FAE8FDBC-9DBA-DF48-BEDC-C0F91B13195B}">
      <dgm:prSet/>
      <dgm:spPr/>
      <dgm:t>
        <a:bodyPr/>
        <a:lstStyle/>
        <a:p>
          <a:endParaRPr lang="en-US"/>
        </a:p>
      </dgm:t>
    </dgm:pt>
    <dgm:pt modelId="{E7F65F18-6A6E-D642-BBDB-7F564A350787}" type="sibTrans" cxnId="{FAE8FDBC-9DBA-DF48-BEDC-C0F91B13195B}">
      <dgm:prSet/>
      <dgm:spPr/>
      <dgm:t>
        <a:bodyPr/>
        <a:lstStyle/>
        <a:p>
          <a:endParaRPr lang="en-US"/>
        </a:p>
      </dgm:t>
    </dgm:pt>
    <dgm:pt modelId="{C53C39CC-DEBA-2F45-B91B-40AD85A6C992}">
      <dgm:prSet custT="1"/>
      <dgm:spPr/>
      <dgm:t>
        <a:bodyPr/>
        <a:lstStyle/>
        <a:p>
          <a:pPr rtl="0"/>
          <a:r>
            <a:rPr lang="en-US" sz="2000" dirty="0" smtClean="0">
              <a:solidFill>
                <a:schemeClr val="tx1"/>
              </a:solidFill>
            </a:rPr>
            <a:t>dial-up</a:t>
          </a:r>
          <a:endParaRPr lang="en-US" sz="2000" dirty="0">
            <a:solidFill>
              <a:schemeClr val="tx1"/>
            </a:solidFill>
          </a:endParaRPr>
        </a:p>
      </dgm:t>
    </dgm:pt>
    <dgm:pt modelId="{ABC3EEE8-7566-204F-AB59-C5887C96BA8E}" type="parTrans" cxnId="{49C92BAE-1234-A042-B8FD-5C2284CF32B7}">
      <dgm:prSet/>
      <dgm:spPr/>
      <dgm:t>
        <a:bodyPr/>
        <a:lstStyle/>
        <a:p>
          <a:endParaRPr lang="en-US"/>
        </a:p>
      </dgm:t>
    </dgm:pt>
    <dgm:pt modelId="{A132974F-2A13-914A-ABF4-778B18D6B6D7}" type="sibTrans" cxnId="{49C92BAE-1234-A042-B8FD-5C2284CF32B7}">
      <dgm:prSet/>
      <dgm:spPr/>
      <dgm:t>
        <a:bodyPr/>
        <a:lstStyle/>
        <a:p>
          <a:endParaRPr lang="en-US"/>
        </a:p>
      </dgm:t>
    </dgm:pt>
    <dgm:pt modelId="{20469F18-24F4-B145-92D9-138110475EBF}">
      <dgm:prSet custT="1"/>
      <dgm:spPr/>
      <dgm:t>
        <a:bodyPr/>
        <a:lstStyle/>
        <a:p>
          <a:pPr rtl="0"/>
          <a:r>
            <a:rPr lang="en-US" sz="2000" dirty="0" smtClean="0">
              <a:solidFill>
                <a:schemeClr val="tx1"/>
              </a:solidFill>
            </a:rPr>
            <a:t>coffee shops</a:t>
          </a:r>
          <a:r>
            <a:rPr lang="en-US" sz="2000" dirty="0" smtClean="0">
              <a:solidFill>
                <a:srgbClr val="000000"/>
              </a:solidFill>
            </a:rPr>
            <a:t>, bookstores, </a:t>
          </a:r>
          <a:r>
            <a:rPr lang="en-US" sz="2000" dirty="0" smtClean="0"/>
            <a:t>airlines (premise operators)</a:t>
          </a:r>
          <a:endParaRPr lang="en-US" sz="2000" dirty="0"/>
        </a:p>
      </dgm:t>
    </dgm:pt>
    <dgm:pt modelId="{160B6252-A366-F44A-9125-565BBF408FDD}" type="parTrans" cxnId="{DB7663AE-F5D3-7343-9B2A-D4CB21353A2F}">
      <dgm:prSet/>
      <dgm:spPr/>
      <dgm:t>
        <a:bodyPr/>
        <a:lstStyle/>
        <a:p>
          <a:endParaRPr lang="en-US"/>
        </a:p>
      </dgm:t>
    </dgm:pt>
    <dgm:pt modelId="{9A186732-EE2E-D942-BE61-B2B4EC501C7A}" type="sibTrans" cxnId="{DB7663AE-F5D3-7343-9B2A-D4CB21353A2F}">
      <dgm:prSet/>
      <dgm:spPr/>
      <dgm:t>
        <a:bodyPr/>
        <a:lstStyle/>
        <a:p>
          <a:endParaRPr lang="en-US"/>
        </a:p>
      </dgm:t>
    </dgm:pt>
    <dgm:pt modelId="{069DB200-704C-404B-9EE2-4B4963543CED}">
      <dgm:prSet custT="1"/>
      <dgm:spPr/>
      <dgm:t>
        <a:bodyPr/>
        <a:lstStyle/>
        <a:p>
          <a:pPr rtl="0"/>
          <a:r>
            <a:rPr lang="en-US" sz="2000" dirty="0" smtClean="0"/>
            <a:t>“edge providers”: CDNs, </a:t>
          </a:r>
          <a:r>
            <a:rPr lang="en-US" sz="2000" dirty="0" smtClean="0">
              <a:solidFill>
                <a:schemeClr val="tx1"/>
              </a:solidFill>
            </a:rPr>
            <a:t>search engines, …</a:t>
          </a:r>
          <a:endParaRPr lang="en-US" sz="2000" dirty="0">
            <a:solidFill>
              <a:schemeClr val="tx1"/>
            </a:solidFill>
          </a:endParaRPr>
        </a:p>
      </dgm:t>
    </dgm:pt>
    <dgm:pt modelId="{27FA266C-D214-CB4D-B150-EA5F9377C192}" type="parTrans" cxnId="{33620FBA-9A68-6F48-8839-F5729BDBC384}">
      <dgm:prSet/>
      <dgm:spPr/>
      <dgm:t>
        <a:bodyPr/>
        <a:lstStyle/>
        <a:p>
          <a:endParaRPr lang="en-US"/>
        </a:p>
      </dgm:t>
    </dgm:pt>
    <dgm:pt modelId="{30B174BE-1374-2A46-9A2E-B117CA0E2064}" type="sibTrans" cxnId="{33620FBA-9A68-6F48-8839-F5729BDBC384}">
      <dgm:prSet/>
      <dgm:spPr/>
      <dgm:t>
        <a:bodyPr/>
        <a:lstStyle/>
        <a:p>
          <a:endParaRPr lang="en-US"/>
        </a:p>
      </dgm:t>
    </dgm:pt>
    <dgm:pt modelId="{7F19BE4D-3EDC-A342-9D00-A98139E14625}" type="pres">
      <dgm:prSet presAssocID="{B83A715D-1404-E341-B00A-E106F62FDBD1}" presName="Name0" presStyleCnt="0">
        <dgm:presLayoutVars>
          <dgm:chMax val="2"/>
          <dgm:chPref val="2"/>
          <dgm:dir/>
          <dgm:animOne/>
          <dgm:resizeHandles val="exact"/>
        </dgm:presLayoutVars>
      </dgm:prSet>
      <dgm:spPr/>
      <dgm:t>
        <a:bodyPr/>
        <a:lstStyle/>
        <a:p>
          <a:endParaRPr lang="en-US"/>
        </a:p>
      </dgm:t>
    </dgm:pt>
    <dgm:pt modelId="{5DD8B901-66F5-C747-8BD5-D023E1E33CA9}" type="pres">
      <dgm:prSet presAssocID="{B83A715D-1404-E341-B00A-E106F62FDBD1}" presName="Background" presStyleLbl="bgImgPlace1" presStyleIdx="0" presStyleCnt="1"/>
      <dgm:spPr/>
    </dgm:pt>
    <dgm:pt modelId="{47E72474-3400-494A-93E3-A0BF44D4F4FF}" type="pres">
      <dgm:prSet presAssocID="{B83A715D-1404-E341-B00A-E106F62FDBD1}" presName="ParentText1" presStyleLbl="revTx" presStyleIdx="0" presStyleCnt="2">
        <dgm:presLayoutVars>
          <dgm:chMax val="0"/>
          <dgm:chPref val="0"/>
          <dgm:bulletEnabled val="1"/>
        </dgm:presLayoutVars>
      </dgm:prSet>
      <dgm:spPr/>
      <dgm:t>
        <a:bodyPr/>
        <a:lstStyle/>
        <a:p>
          <a:endParaRPr lang="en-US"/>
        </a:p>
      </dgm:t>
    </dgm:pt>
    <dgm:pt modelId="{C0C52277-4C27-6644-974F-AAA889F93F0A}" type="pres">
      <dgm:prSet presAssocID="{B83A715D-1404-E341-B00A-E106F62FDBD1}" presName="ParentText2" presStyleLbl="revTx" presStyleIdx="1" presStyleCnt="2">
        <dgm:presLayoutVars>
          <dgm:chMax val="0"/>
          <dgm:chPref val="0"/>
          <dgm:bulletEnabled val="1"/>
        </dgm:presLayoutVars>
      </dgm:prSet>
      <dgm:spPr/>
      <dgm:t>
        <a:bodyPr/>
        <a:lstStyle/>
        <a:p>
          <a:endParaRPr lang="en-US"/>
        </a:p>
      </dgm:t>
    </dgm:pt>
    <dgm:pt modelId="{B7A1AE6B-8E68-5B40-B2F6-74185C36441D}" type="pres">
      <dgm:prSet presAssocID="{B83A715D-1404-E341-B00A-E106F62FDBD1}" presName="Plus" presStyleLbl="alignNode1" presStyleIdx="0" presStyleCnt="2"/>
      <dgm:spPr/>
    </dgm:pt>
    <dgm:pt modelId="{86414E76-DE46-6141-B1E4-E0291F85C3FD}" type="pres">
      <dgm:prSet presAssocID="{B83A715D-1404-E341-B00A-E106F62FDBD1}" presName="Minus" presStyleLbl="alignNode1" presStyleIdx="1" presStyleCnt="2"/>
      <dgm:spPr/>
    </dgm:pt>
    <dgm:pt modelId="{8224CF18-6D9F-3041-886B-B1A38878B4DD}" type="pres">
      <dgm:prSet presAssocID="{B83A715D-1404-E341-B00A-E106F62FDBD1}" presName="Divider" presStyleLbl="parChTrans1D1" presStyleIdx="0" presStyleCnt="1"/>
      <dgm:spPr/>
    </dgm:pt>
  </dgm:ptLst>
  <dgm:cxnLst>
    <dgm:cxn modelId="{9A95EB72-059D-BA49-835A-69AA3D0A4322}" type="presOf" srcId="{069DB200-704C-404B-9EE2-4B4963543CED}" destId="{C0C52277-4C27-6644-974F-AAA889F93F0A}" srcOrd="0" destOrd="1" presId="urn:microsoft.com/office/officeart/2009/3/layout/PlusandMinus"/>
    <dgm:cxn modelId="{A45E6B0C-EE50-544A-B8EA-BE8128D96615}" type="presOf" srcId="{B83A715D-1404-E341-B00A-E106F62FDBD1}" destId="{7F19BE4D-3EDC-A342-9D00-A98139E14625}" srcOrd="0" destOrd="0" presId="urn:microsoft.com/office/officeart/2009/3/layout/PlusandMinus"/>
    <dgm:cxn modelId="{49C92BAE-1234-A042-B8FD-5C2284CF32B7}" srcId="{00D79CB5-9905-A443-90A5-4F164E982803}" destId="{C53C39CC-DEBA-2F45-B91B-40AD85A6C992}" srcOrd="1" destOrd="0" parTransId="{ABC3EEE8-7566-204F-AB59-C5887C96BA8E}" sibTransId="{A132974F-2A13-914A-ABF4-778B18D6B6D7}"/>
    <dgm:cxn modelId="{37D7B043-9598-8D4E-A081-9352AD487ABB}" type="presOf" srcId="{C53C39CC-DEBA-2F45-B91B-40AD85A6C992}" destId="{C0C52277-4C27-6644-974F-AAA889F93F0A}" srcOrd="0" destOrd="2" presId="urn:microsoft.com/office/officeart/2009/3/layout/PlusandMinus"/>
    <dgm:cxn modelId="{8DD76DF6-7C54-1E44-8DA3-429DEC813600}" type="presOf" srcId="{20469F18-24F4-B145-92D9-138110475EBF}" destId="{C0C52277-4C27-6644-974F-AAA889F93F0A}" srcOrd="0" destOrd="3" presId="urn:microsoft.com/office/officeart/2009/3/layout/PlusandMinus"/>
    <dgm:cxn modelId="{FAE8FDBC-9DBA-DF48-BEDC-C0F91B13195B}" srcId="{B83A715D-1404-E341-B00A-E106F62FDBD1}" destId="{00D79CB5-9905-A443-90A5-4F164E982803}" srcOrd="1" destOrd="0" parTransId="{1CA53117-A6E3-214C-BF36-D5418E26158C}" sibTransId="{E7F65F18-6A6E-D642-BBDB-7F564A350787}"/>
    <dgm:cxn modelId="{33620FBA-9A68-6F48-8839-F5729BDBC384}" srcId="{00D79CB5-9905-A443-90A5-4F164E982803}" destId="{069DB200-704C-404B-9EE2-4B4963543CED}" srcOrd="0" destOrd="0" parTransId="{27FA266C-D214-CB4D-B150-EA5F9377C192}" sibTransId="{30B174BE-1374-2A46-9A2E-B117CA0E2064}"/>
    <dgm:cxn modelId="{DB7663AE-F5D3-7343-9B2A-D4CB21353A2F}" srcId="{00D79CB5-9905-A443-90A5-4F164E982803}" destId="{20469F18-24F4-B145-92D9-138110475EBF}" srcOrd="2" destOrd="0" parTransId="{160B6252-A366-F44A-9125-565BBF408FDD}" sibTransId="{9A186732-EE2E-D942-BE61-B2B4EC501C7A}"/>
    <dgm:cxn modelId="{1FC33E8F-D2E4-F64A-AC22-0F877DCD9DB1}" srcId="{B83A715D-1404-E341-B00A-E106F62FDBD1}" destId="{254A7DC0-065B-FA4A-AA94-D8EF15A9B451}" srcOrd="0" destOrd="0" parTransId="{E624A6F3-8DF0-B84A-841B-F33C2290FAA7}" sibTransId="{1E12380E-C15F-8141-9564-FAC99CBA1636}"/>
    <dgm:cxn modelId="{8170F6FA-55B8-7B4B-A74D-BDBD678A2078}" type="presOf" srcId="{254A7DC0-065B-FA4A-AA94-D8EF15A9B451}" destId="{47E72474-3400-494A-93E3-A0BF44D4F4FF}" srcOrd="0" destOrd="0" presId="urn:microsoft.com/office/officeart/2009/3/layout/PlusandMinus"/>
    <dgm:cxn modelId="{9C8647CE-1E62-F64E-92D6-EA1B19EE091C}" type="presOf" srcId="{00D79CB5-9905-A443-90A5-4F164E982803}" destId="{C0C52277-4C27-6644-974F-AAA889F93F0A}" srcOrd="0" destOrd="0" presId="urn:microsoft.com/office/officeart/2009/3/layout/PlusandMinus"/>
    <dgm:cxn modelId="{E973613A-9BD1-164F-9B52-73A36C1E636C}" type="presParOf" srcId="{7F19BE4D-3EDC-A342-9D00-A98139E14625}" destId="{5DD8B901-66F5-C747-8BD5-D023E1E33CA9}" srcOrd="0" destOrd="0" presId="urn:microsoft.com/office/officeart/2009/3/layout/PlusandMinus"/>
    <dgm:cxn modelId="{45A7BEAB-33B6-6C4B-A78B-57BC8503E2B5}" type="presParOf" srcId="{7F19BE4D-3EDC-A342-9D00-A98139E14625}" destId="{47E72474-3400-494A-93E3-A0BF44D4F4FF}" srcOrd="1" destOrd="0" presId="urn:microsoft.com/office/officeart/2009/3/layout/PlusandMinus"/>
    <dgm:cxn modelId="{9C047AEA-7923-B747-B3CD-2455E28F4A9A}" type="presParOf" srcId="{7F19BE4D-3EDC-A342-9D00-A98139E14625}" destId="{C0C52277-4C27-6644-974F-AAA889F93F0A}" srcOrd="2" destOrd="0" presId="urn:microsoft.com/office/officeart/2009/3/layout/PlusandMinus"/>
    <dgm:cxn modelId="{DD9A506D-6A72-C247-9CCA-A4C4D9C21463}" type="presParOf" srcId="{7F19BE4D-3EDC-A342-9D00-A98139E14625}" destId="{B7A1AE6B-8E68-5B40-B2F6-74185C36441D}" srcOrd="3" destOrd="0" presId="urn:microsoft.com/office/officeart/2009/3/layout/PlusandMinus"/>
    <dgm:cxn modelId="{E285D880-861A-604A-BEDB-A82E3F786DDD}" type="presParOf" srcId="{7F19BE4D-3EDC-A342-9D00-A98139E14625}" destId="{86414E76-DE46-6141-B1E4-E0291F85C3FD}" srcOrd="4" destOrd="0" presId="urn:microsoft.com/office/officeart/2009/3/layout/PlusandMinus"/>
    <dgm:cxn modelId="{58F94B17-FD91-BE45-97A1-2C094E6F35F7}" type="presParOf" srcId="{7F19BE4D-3EDC-A342-9D00-A98139E14625}" destId="{8224CF18-6D9F-3041-886B-B1A38878B4DD}"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smtClean="0">
              <a:solidFill>
                <a:srgbClr val="000000"/>
              </a:solidFill>
            </a:rPr>
            <a:t>Transparency. </a:t>
          </a:r>
          <a:r>
            <a:rPr lang="en-US" sz="2000" dirty="0" smtClean="0">
              <a:solidFill>
                <a:srgbClr val="000000"/>
              </a:solidFill>
            </a:rPr>
            <a:t>Fixed and mobile broadband providers must disclose the network management practices, performance characteristics, and terms and conditions of their broadband services;</a:t>
          </a:r>
          <a:endParaRPr lang="en-US" sz="2000" dirty="0">
            <a:solidFill>
              <a:srgbClr val="000000"/>
            </a:solidFill>
          </a:endParaRP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800" b="1" dirty="0" smtClean="0">
              <a:solidFill>
                <a:srgbClr val="1F497D"/>
              </a:solidFill>
            </a:rPr>
            <a:t>No blocking. </a:t>
          </a:r>
          <a:r>
            <a:rPr lang="en-US" sz="18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800" dirty="0">
            <a:solidFill>
              <a:srgbClr val="1F497D"/>
            </a:solidFill>
          </a:endParaRP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smtClean="0">
              <a:solidFill>
                <a:srgbClr val="1F497D"/>
              </a:solidFill>
            </a:rPr>
            <a:t>No unreasonable discrimination. </a:t>
          </a:r>
          <a:r>
            <a:rPr lang="en-US" dirty="0" smtClean="0">
              <a:solidFill>
                <a:srgbClr val="1F497D"/>
              </a:solidFill>
            </a:rPr>
            <a:t>Fixed broadband providers may not unreasonably discriminate in transmitting lawful network traffic.</a:t>
          </a:r>
          <a:endParaRPr lang="en-US" dirty="0">
            <a:solidFill>
              <a:srgbClr val="1F497D"/>
            </a:solidFill>
          </a:endParaRP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t>
        <a:bodyPr/>
        <a:lstStyle/>
        <a:p>
          <a:endParaRPr lang="en-US"/>
        </a:p>
      </dgm:t>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t>
        <a:bodyPr/>
        <a:lstStyle/>
        <a:p>
          <a:endParaRPr lang="en-US"/>
        </a:p>
      </dgm:t>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t>
        <a:bodyPr/>
        <a:lstStyle/>
        <a:p>
          <a:endParaRPr lang="en-US"/>
        </a:p>
      </dgm:t>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dgm:pt>
    <dgm:pt modelId="{81AAB57A-FAB6-2D48-A21E-39134B781B06}" type="pres">
      <dgm:prSet presAssocID="{6B09C41A-2693-274B-983E-932E91D4A684}" presName="text_2" presStyleLbl="node1" presStyleIdx="1" presStyleCnt="3">
        <dgm:presLayoutVars>
          <dgm:bulletEnabled val="1"/>
        </dgm:presLayoutVars>
      </dgm:prSet>
      <dgm:spPr/>
      <dgm:t>
        <a:bodyPr/>
        <a:lstStyle/>
        <a:p>
          <a:endParaRPr lang="en-US"/>
        </a:p>
      </dgm:t>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dgm:pt>
    <dgm:pt modelId="{DA1B5214-B0A9-F346-BC9F-DD5397FF9CA1}" type="pres">
      <dgm:prSet presAssocID="{B262263F-3FDD-C346-A80B-70C0EDC37789}" presName="text_3" presStyleLbl="node1" presStyleIdx="2" presStyleCnt="3">
        <dgm:presLayoutVars>
          <dgm:bulletEnabled val="1"/>
        </dgm:presLayoutVars>
      </dgm:prSet>
      <dgm:spPr/>
      <dgm:t>
        <a:bodyPr/>
        <a:lstStyle/>
        <a:p>
          <a:endParaRPr lang="en-US"/>
        </a:p>
      </dgm:t>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dgm:pt>
  </dgm:ptLst>
  <dgm:cxnLst>
    <dgm:cxn modelId="{7C28532C-AF31-ED44-BB34-F86BF3C459CB}" srcId="{6B70AB8E-EEA1-724F-9CA2-76A6D9C320E0}" destId="{B262263F-3FDD-C346-A80B-70C0EDC37789}" srcOrd="2" destOrd="0" parTransId="{842276F9-17B5-C447-98E6-F27B56241ECD}" sibTransId="{26702EE8-3538-C145-881A-1118EBA72825}"/>
    <dgm:cxn modelId="{0BA047DD-9BE9-FF44-BA0A-A5C7EAC01092}" type="presOf" srcId="{6B70AB8E-EEA1-724F-9CA2-76A6D9C320E0}" destId="{ACDE6C26-D5BE-1C49-872B-EBE5B9180FC7}" srcOrd="0" destOrd="0" presId="urn:microsoft.com/office/officeart/2008/layout/VerticalCurvedList"/>
    <dgm:cxn modelId="{8E54E95C-4C0B-E943-82DE-EC65F0C5B361}" srcId="{6B70AB8E-EEA1-724F-9CA2-76A6D9C320E0}" destId="{1CE0420C-787A-5F4E-9113-707942001D21}" srcOrd="0" destOrd="0" parTransId="{CBEBB593-6FB2-104F-88AD-A448D2213369}" sibTransId="{39BEFF8F-4F97-594B-A34F-E5B155611408}"/>
    <dgm:cxn modelId="{B515EE47-0113-CF4D-A100-8545AA88D49B}" type="presOf" srcId="{6B09C41A-2693-274B-983E-932E91D4A684}" destId="{81AAB57A-FAB6-2D48-A21E-39134B781B06}" srcOrd="0" destOrd="0" presId="urn:microsoft.com/office/officeart/2008/layout/VerticalCurvedList"/>
    <dgm:cxn modelId="{20795510-228D-E24E-8E55-25451966E80C}" srcId="{6B70AB8E-EEA1-724F-9CA2-76A6D9C320E0}" destId="{6B09C41A-2693-274B-983E-932E91D4A684}" srcOrd="1" destOrd="0" parTransId="{FD33B7CA-D93C-7F44-AF9A-207E2B375DC9}" sibTransId="{1E39F16F-4985-2547-97F5-028A7496CEAF}"/>
    <dgm:cxn modelId="{7CC0D0DB-AB87-954B-A2EE-D66C71F5A7DD}" type="presOf" srcId="{B262263F-3FDD-C346-A80B-70C0EDC37789}" destId="{DA1B5214-B0A9-F346-BC9F-DD5397FF9CA1}" srcOrd="0" destOrd="0" presId="urn:microsoft.com/office/officeart/2008/layout/VerticalCurvedList"/>
    <dgm:cxn modelId="{4635853F-CFFD-AD49-B317-CDB9025A2F5D}" type="presOf" srcId="{39BEFF8F-4F97-594B-A34F-E5B155611408}" destId="{8BBD1319-A4E3-874D-ABE6-AADA52D28887}" srcOrd="0" destOrd="0" presId="urn:microsoft.com/office/officeart/2008/layout/VerticalCurvedList"/>
    <dgm:cxn modelId="{F69A127A-7511-ED4B-92B4-BEDF754EFEAC}" type="presOf" srcId="{1CE0420C-787A-5F4E-9113-707942001D21}" destId="{E03F7FE3-90F6-8C4B-A91E-0DC1660890E4}" srcOrd="0" destOrd="0" presId="urn:microsoft.com/office/officeart/2008/layout/VerticalCurvedList"/>
    <dgm:cxn modelId="{6E956C37-4089-7E49-BF04-7502252AF597}" type="presParOf" srcId="{ACDE6C26-D5BE-1C49-872B-EBE5B9180FC7}" destId="{F40BCCE2-51E2-DD47-83C1-ABEB6D1B17D7}" srcOrd="0" destOrd="0" presId="urn:microsoft.com/office/officeart/2008/layout/VerticalCurvedList"/>
    <dgm:cxn modelId="{A258FC82-A6B2-A74D-BA47-B5539E33EF66}" type="presParOf" srcId="{F40BCCE2-51E2-DD47-83C1-ABEB6D1B17D7}" destId="{E9A87F80-D897-494D-BB40-5060791AAAFA}" srcOrd="0" destOrd="0" presId="urn:microsoft.com/office/officeart/2008/layout/VerticalCurvedList"/>
    <dgm:cxn modelId="{4F635325-A407-E549-BFA7-929BB7F476E4}" type="presParOf" srcId="{E9A87F80-D897-494D-BB40-5060791AAAFA}" destId="{AB72D3EC-AFFD-F048-99E3-4F64083C1D63}" srcOrd="0" destOrd="0" presId="urn:microsoft.com/office/officeart/2008/layout/VerticalCurvedList"/>
    <dgm:cxn modelId="{CB0712BA-0FAF-8B46-AE31-007092308D53}" type="presParOf" srcId="{E9A87F80-D897-494D-BB40-5060791AAAFA}" destId="{8BBD1319-A4E3-874D-ABE6-AADA52D28887}" srcOrd="1" destOrd="0" presId="urn:microsoft.com/office/officeart/2008/layout/VerticalCurvedList"/>
    <dgm:cxn modelId="{CF7F077D-C4B2-CE4D-8DBF-332B4A15D679}" type="presParOf" srcId="{E9A87F80-D897-494D-BB40-5060791AAAFA}" destId="{6F19F057-69AA-5D4D-A78A-2925DFFAD5CA}" srcOrd="2" destOrd="0" presId="urn:microsoft.com/office/officeart/2008/layout/VerticalCurvedList"/>
    <dgm:cxn modelId="{B10E84A2-099C-2E42-BE58-C9CBFE8E6150}" type="presParOf" srcId="{E9A87F80-D897-494D-BB40-5060791AAAFA}" destId="{31820FAB-48B9-6C4B-B880-03060E8D31E4}" srcOrd="3" destOrd="0" presId="urn:microsoft.com/office/officeart/2008/layout/VerticalCurvedList"/>
    <dgm:cxn modelId="{48FF7B68-C5B1-CA45-BEF7-7C43BE933A53}" type="presParOf" srcId="{F40BCCE2-51E2-DD47-83C1-ABEB6D1B17D7}" destId="{E03F7FE3-90F6-8C4B-A91E-0DC1660890E4}" srcOrd="1" destOrd="0" presId="urn:microsoft.com/office/officeart/2008/layout/VerticalCurvedList"/>
    <dgm:cxn modelId="{B9870A95-4041-F045-AA0F-28478DFA2429}" type="presParOf" srcId="{F40BCCE2-51E2-DD47-83C1-ABEB6D1B17D7}" destId="{0404440F-7E8C-1F4B-BB63-6B37888B21BE}" srcOrd="2" destOrd="0" presId="urn:microsoft.com/office/officeart/2008/layout/VerticalCurvedList"/>
    <dgm:cxn modelId="{DDD9600D-8763-F448-A838-AAE0A5E83856}" type="presParOf" srcId="{0404440F-7E8C-1F4B-BB63-6B37888B21BE}" destId="{69AB5291-8A4F-6B43-95FB-AD91C757C757}" srcOrd="0" destOrd="0" presId="urn:microsoft.com/office/officeart/2008/layout/VerticalCurvedList"/>
    <dgm:cxn modelId="{F2615E7F-AC13-7046-AEB7-5B14E42B7812}" type="presParOf" srcId="{F40BCCE2-51E2-DD47-83C1-ABEB6D1B17D7}" destId="{81AAB57A-FAB6-2D48-A21E-39134B781B06}" srcOrd="3" destOrd="0" presId="urn:microsoft.com/office/officeart/2008/layout/VerticalCurvedList"/>
    <dgm:cxn modelId="{0492A7A3-0262-2D41-8F7F-41CE36653AA7}" type="presParOf" srcId="{F40BCCE2-51E2-DD47-83C1-ABEB6D1B17D7}" destId="{50BDDCEF-EDC2-D343-B3D2-C2E7F2BECB41}" srcOrd="4" destOrd="0" presId="urn:microsoft.com/office/officeart/2008/layout/VerticalCurvedList"/>
    <dgm:cxn modelId="{80A792C3-22C2-AB44-8E24-D6D1BC02A7A2}" type="presParOf" srcId="{50BDDCEF-EDC2-D343-B3D2-C2E7F2BECB41}" destId="{1A3711A9-989F-7745-A4E5-6BD644824D8F}" srcOrd="0" destOrd="0" presId="urn:microsoft.com/office/officeart/2008/layout/VerticalCurvedList"/>
    <dgm:cxn modelId="{4E6CB4BF-F218-B449-B206-44734AFAB8FD}" type="presParOf" srcId="{F40BCCE2-51E2-DD47-83C1-ABEB6D1B17D7}" destId="{DA1B5214-B0A9-F346-BC9F-DD5397FF9CA1}" srcOrd="5" destOrd="0" presId="urn:microsoft.com/office/officeart/2008/layout/VerticalCurvedList"/>
    <dgm:cxn modelId="{009AC677-B3AA-4546-9B30-DE1F0A8484CC}" type="presParOf" srcId="{F40BCCE2-51E2-DD47-83C1-ABEB6D1B17D7}" destId="{64013A86-CF97-1D48-B023-FB5CD1CB44EF}" srcOrd="6" destOrd="0" presId="urn:microsoft.com/office/officeart/2008/layout/VerticalCurvedList"/>
    <dgm:cxn modelId="{9D8EDBC5-27ED-A145-A504-E7B6D1BBF5A0}"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2057-8D51-F74A-8B73-5FB3DDAC484F}">
      <dsp:nvSpPr>
        <dsp:cNvPr id="0" name=""/>
        <dsp:cNvSpPr/>
      </dsp:nvSpPr>
      <dsp:spPr>
        <a:xfrm rot="16200000">
          <a:off x="515" y="554500"/>
          <a:ext cx="3990230" cy="3990230"/>
        </a:xfrm>
        <a:prstGeom prst="down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kern="1200" dirty="0" smtClean="0">
              <a:solidFill>
                <a:srgbClr val="1F497D"/>
              </a:solidFill>
            </a:rPr>
            <a:t>Open Internet advocates</a:t>
          </a:r>
          <a:endParaRPr lang="en-US" sz="2100" kern="1200" dirty="0">
            <a:solidFill>
              <a:srgbClr val="1F497D"/>
            </a:solidFill>
          </a:endParaRPr>
        </a:p>
        <a:p>
          <a:pPr marL="171450" lvl="1" indent="-171450" algn="l" defTabSz="711200">
            <a:lnSpc>
              <a:spcPct val="90000"/>
            </a:lnSpc>
            <a:spcBef>
              <a:spcPct val="0"/>
            </a:spcBef>
            <a:spcAft>
              <a:spcPct val="15000"/>
            </a:spcAft>
            <a:buChar char="••"/>
          </a:pPr>
          <a:r>
            <a:rPr lang="en-US" sz="1600" kern="1200" dirty="0" smtClean="0">
              <a:solidFill>
                <a:srgbClr val="1F497D"/>
              </a:solidFill>
            </a:rPr>
            <a:t>no prioritization</a:t>
          </a:r>
          <a:endParaRPr lang="en-US" sz="1600" kern="1200" dirty="0">
            <a:solidFill>
              <a:srgbClr val="1F497D"/>
            </a:solidFill>
          </a:endParaRPr>
        </a:p>
        <a:p>
          <a:pPr marL="171450" lvl="1" indent="-171450" algn="l" defTabSz="711200">
            <a:lnSpc>
              <a:spcPct val="90000"/>
            </a:lnSpc>
            <a:spcBef>
              <a:spcPct val="0"/>
            </a:spcBef>
            <a:spcAft>
              <a:spcPct val="15000"/>
            </a:spcAft>
            <a:buChar char="••"/>
          </a:pPr>
          <a:r>
            <a:rPr lang="en-US" sz="1600" kern="1200" dirty="0" smtClean="0">
              <a:solidFill>
                <a:srgbClr val="1F497D"/>
              </a:solidFill>
            </a:rPr>
            <a:t>flat rates</a:t>
          </a:r>
          <a:endParaRPr lang="en-US" sz="1600" kern="1200" dirty="0">
            <a:solidFill>
              <a:srgbClr val="1F497D"/>
            </a:solidFill>
          </a:endParaRPr>
        </a:p>
        <a:p>
          <a:pPr marL="171450" lvl="1" indent="-171450" algn="l" defTabSz="711200">
            <a:lnSpc>
              <a:spcPct val="90000"/>
            </a:lnSpc>
            <a:spcBef>
              <a:spcPct val="0"/>
            </a:spcBef>
            <a:spcAft>
              <a:spcPct val="15000"/>
            </a:spcAft>
            <a:buChar char="••"/>
          </a:pPr>
          <a:r>
            <a:rPr lang="en-US" sz="1600" kern="1200" dirty="0" smtClean="0">
              <a:solidFill>
                <a:srgbClr val="1F497D"/>
              </a:solidFill>
            </a:rPr>
            <a:t>all networks</a:t>
          </a:r>
          <a:endParaRPr lang="en-US" sz="1600" kern="1200" dirty="0">
            <a:solidFill>
              <a:srgbClr val="1F497D"/>
            </a:solidFill>
          </a:endParaRPr>
        </a:p>
      </dsp:txBody>
      <dsp:txXfrm rot="5400000">
        <a:off x="516" y="1552057"/>
        <a:ext cx="3291940" cy="1995115"/>
      </dsp:txXfrm>
    </dsp:sp>
    <dsp:sp modelId="{63230C7E-B294-4E4E-B9C2-25ED04CE771A}">
      <dsp:nvSpPr>
        <dsp:cNvPr id="0" name=""/>
        <dsp:cNvSpPr/>
      </dsp:nvSpPr>
      <dsp:spPr>
        <a:xfrm rot="5400000">
          <a:off x="4238853" y="554500"/>
          <a:ext cx="3990230" cy="3990230"/>
        </a:xfrm>
        <a:prstGeom prst="downArrow">
          <a:avLst>
            <a:gd name="adj1" fmla="val 50000"/>
            <a:gd name="adj2" fmla="val 35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kern="1200" dirty="0" smtClean="0">
              <a:solidFill>
                <a:schemeClr val="accent2">
                  <a:lumMod val="75000"/>
                </a:schemeClr>
              </a:solidFill>
            </a:rPr>
            <a:t>Free market advocates</a:t>
          </a:r>
          <a:endParaRPr lang="en-US" sz="21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no real problem</a:t>
          </a:r>
          <a:endParaRPr lang="en-US" sz="16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allow any business arrangement</a:t>
          </a:r>
          <a:endParaRPr lang="en-US" sz="16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“it’s my network”</a:t>
          </a:r>
          <a:endParaRPr lang="en-US" sz="16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use anti-monopoly laws if needed</a:t>
          </a:r>
          <a:endParaRPr lang="en-US" sz="1600" kern="1200" dirty="0">
            <a:solidFill>
              <a:schemeClr val="accent2">
                <a:lumMod val="75000"/>
              </a:schemeClr>
            </a:solidFill>
          </a:endParaRPr>
        </a:p>
      </dsp:txBody>
      <dsp:txXfrm rot="-5400000">
        <a:off x="4937144" y="1552058"/>
        <a:ext cx="3291940" cy="1995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197E8-C7A1-CA4F-A9C6-8408361F057D}" type="datetimeFigureOut">
              <a:rPr lang="en-US" smtClean="0"/>
              <a:t>1/24/11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1BCDD2-3C63-734A-8707-CED556459E65}" type="slidenum">
              <a:rPr lang="en-US" smtClean="0"/>
              <a:t>‹#›</a:t>
            </a:fld>
            <a:endParaRPr lang="en-US"/>
          </a:p>
        </p:txBody>
      </p:sp>
    </p:spTree>
    <p:extLst>
      <p:ext uri="{BB962C8B-B14F-4D97-AF65-F5344CB8AC3E}">
        <p14:creationId xmlns:p14="http://schemas.microsoft.com/office/powerpoint/2010/main" val="1316676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hraunfoss.fcc.gov</a:t>
            </a:r>
            <a:r>
              <a:rPr lang="en-US" dirty="0" smtClean="0"/>
              <a:t>/</a:t>
            </a:r>
            <a:r>
              <a:rPr lang="en-US" dirty="0" err="1" smtClean="0"/>
              <a:t>edocs_public</a:t>
            </a:r>
            <a:r>
              <a:rPr lang="en-US" dirty="0" smtClean="0"/>
              <a:t>/</a:t>
            </a:r>
            <a:r>
              <a:rPr lang="en-US" dirty="0" err="1" smtClean="0"/>
              <a:t>attachmatch</a:t>
            </a:r>
            <a:r>
              <a:rPr lang="en-US" dirty="0" smtClean="0"/>
              <a:t>/DA-05-543A1.pdf</a:t>
            </a:r>
          </a:p>
          <a:p>
            <a:r>
              <a:rPr lang="en-US" dirty="0" smtClean="0"/>
              <a:t>http://</a:t>
            </a:r>
            <a:r>
              <a:rPr lang="en-US" dirty="0" err="1" smtClean="0"/>
              <a:t>www.zeropaid.com</a:t>
            </a:r>
            <a:r>
              <a:rPr lang="en-US" dirty="0" smtClean="0"/>
              <a:t>/news/88573/</a:t>
            </a:r>
            <a:r>
              <a:rPr lang="en-US" dirty="0" err="1" smtClean="0"/>
              <a:t>comcast</a:t>
            </a:r>
            <a:r>
              <a:rPr lang="en-US" dirty="0" smtClean="0"/>
              <a:t>-prevails-in-</a:t>
            </a:r>
            <a:r>
              <a:rPr lang="en-US" dirty="0" err="1" smtClean="0"/>
              <a:t>bittorrent</a:t>
            </a:r>
            <a:r>
              <a:rPr lang="en-US" dirty="0" smtClean="0"/>
              <a:t>-throttling-case/</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9</a:t>
            </a:fld>
            <a:endParaRPr lang="en-US"/>
          </a:p>
        </p:txBody>
      </p:sp>
    </p:spTree>
    <p:extLst>
      <p:ext uri="{BB962C8B-B14F-4D97-AF65-F5344CB8AC3E}">
        <p14:creationId xmlns:p14="http://schemas.microsoft.com/office/powerpoint/2010/main" val="238960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r>
              <a:rPr lang="en-US" dirty="0" smtClean="0"/>
              <a:t>FedEx and EC2 prices as of 09/15/09</a:t>
            </a:r>
          </a:p>
          <a:p>
            <a:r>
              <a:rPr lang="en-US" dirty="0" smtClean="0"/>
              <a:t>CDN: http://</a:t>
            </a:r>
            <a:r>
              <a:rPr lang="en-US" dirty="0" err="1" smtClean="0"/>
              <a:t>www.mindbranch.com</a:t>
            </a:r>
            <a:r>
              <a:rPr lang="en-US" dirty="0" smtClean="0"/>
              <a:t>/listing/product/R678-29.html</a:t>
            </a:r>
          </a:p>
          <a:p>
            <a:r>
              <a:rPr lang="en-US" dirty="0" smtClean="0"/>
              <a:t>http://</a:t>
            </a:r>
            <a:r>
              <a:rPr lang="en-US" dirty="0" err="1" smtClean="0"/>
              <a:t>www.cdnpricing.com</a:t>
            </a:r>
            <a:r>
              <a:rPr lang="en-US" dirty="0"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www.slate.com</a:t>
            </a:r>
            <a:r>
              <a:rPr lang="en-US" dirty="0" smtClean="0"/>
              <a:t>/id/2281841/ “</a:t>
            </a:r>
            <a:r>
              <a:rPr lang="en-US" sz="1200" kern="1200" dirty="0" smtClean="0">
                <a:solidFill>
                  <a:schemeClr val="tx1"/>
                </a:solidFill>
                <a:latin typeface="+mn-lt"/>
                <a:ea typeface="+mn-ea"/>
                <a:cs typeface="+mn-cs"/>
              </a:rPr>
              <a:t>AT&amp;T says that 65 percent of its smartphone customers consume less than 200 MB of broadband per month and 98 percent use less than 2 GB.”</a:t>
            </a:r>
          </a:p>
          <a:p>
            <a:r>
              <a:rPr lang="en-US" sz="1200" kern="1200" dirty="0" smtClean="0">
                <a:solidFill>
                  <a:schemeClr val="tx1"/>
                </a:solidFill>
                <a:latin typeface="+mn-lt"/>
                <a:ea typeface="+mn-ea"/>
                <a:cs typeface="+mn-cs"/>
              </a:rPr>
              <a:t>FCC</a:t>
            </a:r>
            <a:r>
              <a:rPr lang="en-US" sz="1200" kern="1200" baseline="0" dirty="0" smtClean="0">
                <a:solidFill>
                  <a:schemeClr val="tx1"/>
                </a:solidFill>
                <a:latin typeface="+mn-lt"/>
                <a:ea typeface="+mn-ea"/>
                <a:cs typeface="+mn-cs"/>
              </a:rPr>
              <a:t> OBI technical paper #4</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31</a:t>
            </a:fld>
            <a:endParaRPr lang="en-US"/>
          </a:p>
        </p:txBody>
      </p:sp>
    </p:spTree>
    <p:extLst>
      <p:ext uri="{BB962C8B-B14F-4D97-AF65-F5344CB8AC3E}">
        <p14:creationId xmlns:p14="http://schemas.microsoft.com/office/powerpoint/2010/main" val="11149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FCC OBI #4</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32</a:t>
            </a:fld>
            <a:endParaRPr lang="en-US"/>
          </a:p>
        </p:txBody>
      </p:sp>
    </p:spTree>
    <p:extLst>
      <p:ext uri="{BB962C8B-B14F-4D97-AF65-F5344CB8AC3E}">
        <p14:creationId xmlns:p14="http://schemas.microsoft.com/office/powerpoint/2010/main" val="185124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www.newamerica.net</a:t>
            </a:r>
            <a:r>
              <a:rPr lang="en-US" dirty="0" smtClean="0"/>
              <a:t>/publications/policy/</a:t>
            </a:r>
            <a:r>
              <a:rPr lang="en-US" dirty="0" err="1" smtClean="0"/>
              <a:t>price_of_the_pipe</a:t>
            </a:r>
            <a:endParaRPr lang="en-US" dirty="0" smtClean="0"/>
          </a:p>
          <a:p>
            <a:r>
              <a:rPr lang="en-US" dirty="0" smtClean="0"/>
              <a:t>http://</a:t>
            </a:r>
            <a:r>
              <a:rPr lang="en-US" dirty="0" err="1" smtClean="0"/>
              <a:t>blogs.gartner.com</a:t>
            </a:r>
            <a:r>
              <a:rPr lang="en-US" dirty="0" smtClean="0"/>
              <a:t>/</a:t>
            </a:r>
            <a:r>
              <a:rPr lang="en-US" dirty="0" err="1" smtClean="0"/>
              <a:t>phillip-redman</a:t>
            </a:r>
            <a:r>
              <a:rPr lang="en-US" dirty="0" smtClean="0"/>
              <a:t>/2010/11/09/wireless-data-pricing-reaches-a-new-low/</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33</a:t>
            </a:fld>
            <a:endParaRPr lang="en-US"/>
          </a:p>
        </p:txBody>
      </p:sp>
    </p:spTree>
    <p:extLst>
      <p:ext uri="{BB962C8B-B14F-4D97-AF65-F5344CB8AC3E}">
        <p14:creationId xmlns:p14="http://schemas.microsoft.com/office/powerpoint/2010/main" val="184470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www.openinternet.gov</a:t>
            </a:r>
            <a:r>
              <a:rPr lang="en-US" dirty="0" smtClean="0"/>
              <a:t>/</a:t>
            </a:r>
          </a:p>
          <a:p>
            <a:r>
              <a:rPr lang="en-US" dirty="0" smtClean="0"/>
              <a:t>http://</a:t>
            </a:r>
            <a:r>
              <a:rPr lang="en-US" dirty="0" err="1" smtClean="0"/>
              <a:t>www.openinternet.gov</a:t>
            </a:r>
            <a:r>
              <a:rPr lang="en-US" dirty="0" smtClean="0"/>
              <a:t>/read-</a:t>
            </a:r>
            <a:r>
              <a:rPr lang="en-US" dirty="0" err="1" smtClean="0"/>
              <a:t>speech.html</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45</a:t>
            </a:fld>
            <a:endParaRPr lang="en-US"/>
          </a:p>
        </p:txBody>
      </p:sp>
    </p:spTree>
    <p:extLst>
      <p:ext uri="{BB962C8B-B14F-4D97-AF65-F5344CB8AC3E}">
        <p14:creationId xmlns:p14="http://schemas.microsoft.com/office/powerpoint/2010/main" val="417111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www.koshernet.com</a:t>
            </a:r>
            <a:r>
              <a:rPr lang="en-US" dirty="0" smtClean="0"/>
              <a:t>/</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50</a:t>
            </a:fld>
            <a:endParaRPr lang="en-US"/>
          </a:p>
        </p:txBody>
      </p:sp>
    </p:spTree>
    <p:extLst>
      <p:ext uri="{BB962C8B-B14F-4D97-AF65-F5344CB8AC3E}">
        <p14:creationId xmlns:p14="http://schemas.microsoft.com/office/powerpoint/2010/main" val="223840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www.reddit.com</a:t>
            </a:r>
            <a:r>
              <a:rPr lang="en-US" dirty="0" smtClean="0"/>
              <a:t>/r/programming/comments/ewy18/</a:t>
            </a:r>
            <a:r>
              <a:rPr lang="en-US" dirty="0" err="1" smtClean="0"/>
              <a:t>the_fcc_has_launched_a_competition_to_create</a:t>
            </a:r>
            <a:r>
              <a:rPr lang="en-US" dirty="0" smtClean="0"/>
              <a:t>/</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59</a:t>
            </a:fld>
            <a:endParaRPr lang="en-US"/>
          </a:p>
        </p:txBody>
      </p:sp>
    </p:spTree>
    <p:extLst>
      <p:ext uri="{BB962C8B-B14F-4D97-AF65-F5344CB8AC3E}">
        <p14:creationId xmlns:p14="http://schemas.microsoft.com/office/powerpoint/2010/main" val="258193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old MCI functional</a:t>
            </a:r>
            <a:r>
              <a:rPr lang="en-US" baseline="0" dirty="0" smtClean="0"/>
              <a:t> separation</a:t>
            </a:r>
          </a:p>
          <a:p>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71</a:t>
            </a:fld>
            <a:endParaRPr lang="en-US"/>
          </a:p>
        </p:txBody>
      </p:sp>
    </p:spTree>
    <p:extLst>
      <p:ext uri="{BB962C8B-B14F-4D97-AF65-F5344CB8AC3E}">
        <p14:creationId xmlns:p14="http://schemas.microsoft.com/office/powerpoint/2010/main" val="135411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/wiki/Means,_motive,_</a:t>
            </a:r>
            <a:r>
              <a:rPr lang="en-US" smtClean="0"/>
              <a:t>and_opportunity</a:t>
            </a:r>
            <a:endParaRPr lang="en-US"/>
          </a:p>
        </p:txBody>
      </p:sp>
      <p:sp>
        <p:nvSpPr>
          <p:cNvPr id="4" name="Slide Number Placeholder 3"/>
          <p:cNvSpPr>
            <a:spLocks noGrp="1"/>
          </p:cNvSpPr>
          <p:nvPr>
            <p:ph type="sldNum" sz="quarter" idx="10"/>
          </p:nvPr>
        </p:nvSpPr>
        <p:spPr/>
        <p:txBody>
          <a:bodyPr/>
          <a:lstStyle/>
          <a:p>
            <a:fld id="{AE1BCDD2-3C63-734A-8707-CED556459E65}" type="slidenum">
              <a:rPr lang="en-US" smtClean="0"/>
              <a:t>15</a:t>
            </a:fld>
            <a:endParaRPr lang="en-US"/>
          </a:p>
        </p:txBody>
      </p:sp>
    </p:spTree>
    <p:extLst>
      <p:ext uri="{BB962C8B-B14F-4D97-AF65-F5344CB8AC3E}">
        <p14:creationId xmlns:p14="http://schemas.microsoft.com/office/powerpoint/2010/main" val="302715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Wikipedia</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17</a:t>
            </a:fld>
            <a:endParaRPr lang="en-US"/>
          </a:p>
        </p:txBody>
      </p:sp>
    </p:spTree>
    <p:extLst>
      <p:ext uri="{BB962C8B-B14F-4D97-AF65-F5344CB8AC3E}">
        <p14:creationId xmlns:p14="http://schemas.microsoft.com/office/powerpoint/2010/main" val="90830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s.ftthcouncil.org</a:t>
            </a:r>
            <a:r>
              <a:rPr lang="en-US" dirty="0" smtClean="0"/>
              <a:t>/files/RVA.FTTH_.Apr09.060109.pdf</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20</a:t>
            </a:fld>
            <a:endParaRPr lang="en-US"/>
          </a:p>
        </p:txBody>
      </p:sp>
    </p:spTree>
    <p:extLst>
      <p:ext uri="{BB962C8B-B14F-4D97-AF65-F5344CB8AC3E}">
        <p14:creationId xmlns:p14="http://schemas.microsoft.com/office/powerpoint/2010/main" val="241995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FTTH Council, Fiber-to-the-Home</a:t>
            </a:r>
            <a:r>
              <a:rPr lang="en-US" sz="1200" b="0" kern="1200" dirty="0" smtClean="0">
                <a:solidFill>
                  <a:schemeClr val="tx1"/>
                </a:solidFill>
                <a:latin typeface="+mn-lt"/>
                <a:ea typeface="+mn-ea"/>
                <a:cs typeface="+mn-cs"/>
              </a:rPr>
              <a:t>: Nort</a:t>
            </a:r>
            <a:r>
              <a:rPr lang="en-US" sz="1200" b="0" kern="1200" baseline="0" dirty="0" smtClean="0">
                <a:solidFill>
                  <a:schemeClr val="tx1"/>
                </a:solidFill>
                <a:latin typeface="+mn-lt"/>
                <a:ea typeface="+mn-ea"/>
                <a:cs typeface="+mn-cs"/>
              </a:rPr>
              <a:t>h American Market Update, April 2009</a:t>
            </a:r>
          </a:p>
          <a:p>
            <a:r>
              <a:rPr lang="en-US" b="0" dirty="0" smtClean="0"/>
              <a:t>http://</a:t>
            </a:r>
            <a:r>
              <a:rPr lang="en-US" b="0" dirty="0" err="1" smtClean="0"/>
              <a:t>www.ftthcouncil.org</a:t>
            </a:r>
            <a:r>
              <a:rPr lang="en-US" b="0" dirty="0" smtClean="0"/>
              <a:t>/en/knowledge-center/publications/reports/ftth-north-american-market-update-april-2009</a:t>
            </a:r>
            <a:endParaRPr lang="en-US" b="0" dirty="0"/>
          </a:p>
        </p:txBody>
      </p:sp>
      <p:sp>
        <p:nvSpPr>
          <p:cNvPr id="4" name="Slide Number Placeholder 3"/>
          <p:cNvSpPr>
            <a:spLocks noGrp="1"/>
          </p:cNvSpPr>
          <p:nvPr>
            <p:ph type="sldNum" sz="quarter" idx="10"/>
          </p:nvPr>
        </p:nvSpPr>
        <p:spPr/>
        <p:txBody>
          <a:bodyPr/>
          <a:lstStyle/>
          <a:p>
            <a:fld id="{AE1BCDD2-3C63-734A-8707-CED556459E65}" type="slidenum">
              <a:rPr lang="en-US" smtClean="0"/>
              <a:t>22</a:t>
            </a:fld>
            <a:endParaRPr lang="en-US"/>
          </a:p>
        </p:txBody>
      </p:sp>
    </p:spTree>
    <p:extLst>
      <p:ext uri="{BB962C8B-B14F-4D97-AF65-F5344CB8AC3E}">
        <p14:creationId xmlns:p14="http://schemas.microsoft.com/office/powerpoint/2010/main" val="12516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OBI #4 pg. 15</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23</a:t>
            </a:fld>
            <a:endParaRPr lang="en-US"/>
          </a:p>
        </p:txBody>
      </p:sp>
    </p:spTree>
    <p:extLst>
      <p:ext uri="{BB962C8B-B14F-4D97-AF65-F5344CB8AC3E}">
        <p14:creationId xmlns:p14="http://schemas.microsoft.com/office/powerpoint/2010/main" val="66516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www.fcc.gov</a:t>
            </a:r>
            <a:r>
              <a:rPr lang="en-US" dirty="0" smtClean="0"/>
              <a:t>/</a:t>
            </a:r>
            <a:r>
              <a:rPr lang="en-US" dirty="0" err="1" smtClean="0"/>
              <a:t>Daily_Releases</a:t>
            </a:r>
            <a:r>
              <a:rPr lang="en-US" dirty="0" smtClean="0"/>
              <a:t>/</a:t>
            </a:r>
            <a:r>
              <a:rPr lang="en-US" dirty="0" err="1" smtClean="0"/>
              <a:t>Daily_Business</a:t>
            </a:r>
            <a:r>
              <a:rPr lang="en-US" dirty="0" smtClean="0"/>
              <a:t>/2010/db1208/DOC-303405A1.pdf: </a:t>
            </a:r>
            <a:r>
              <a:rPr lang="en-US" sz="1200" b="1" kern="1200" dirty="0" smtClean="0">
                <a:solidFill>
                  <a:schemeClr val="tx1"/>
                </a:solidFill>
                <a:latin typeface="+mn-lt"/>
                <a:ea typeface="+mn-ea"/>
                <a:cs typeface="+mn-cs"/>
              </a:rPr>
              <a:t>Internet Access Services: Status as of December 31, 2009</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26</a:t>
            </a:fld>
            <a:endParaRPr lang="en-US"/>
          </a:p>
        </p:txBody>
      </p:sp>
    </p:spTree>
    <p:extLst>
      <p:ext uri="{BB962C8B-B14F-4D97-AF65-F5344CB8AC3E}">
        <p14:creationId xmlns:p14="http://schemas.microsoft.com/office/powerpoint/2010/main" val="253030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http://www.cisco.com/en/US/solutions/collateral/ns341/ns525/ns537/ns705/ns827/white_paper_c11-481360_ns827_Networking_Solutions_White_Paper.html</a:t>
            </a:r>
            <a:endParaRPr lang="en-US"/>
          </a:p>
        </p:txBody>
      </p:sp>
      <p:sp>
        <p:nvSpPr>
          <p:cNvPr id="4" name="Slide Number Placeholder 3"/>
          <p:cNvSpPr>
            <a:spLocks noGrp="1"/>
          </p:cNvSpPr>
          <p:nvPr>
            <p:ph type="sldNum" sz="quarter" idx="10"/>
          </p:nvPr>
        </p:nvSpPr>
        <p:spPr/>
        <p:txBody>
          <a:bodyPr/>
          <a:lstStyle/>
          <a:p>
            <a:fld id="{884E4812-469D-B74A-8DB1-1B7174A0CA54}"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T-Mobile 2010</a:t>
            </a:r>
          </a:p>
          <a:p>
            <a:r>
              <a:rPr lang="en-US" dirty="0" smtClean="0"/>
              <a:t>AT&amp;T</a:t>
            </a:r>
            <a:r>
              <a:rPr lang="en-US" baseline="0" dirty="0" smtClean="0"/>
              <a:t> data</a:t>
            </a:r>
          </a:p>
          <a:p>
            <a:r>
              <a:rPr lang="en-US" dirty="0" smtClean="0"/>
              <a:t>http://</a:t>
            </a:r>
            <a:r>
              <a:rPr lang="en-US" dirty="0" err="1" smtClean="0"/>
              <a:t>www.nowsms.com</a:t>
            </a:r>
            <a:r>
              <a:rPr lang="en-US" dirty="0" smtClean="0"/>
              <a:t>/discus/messages/12/8500.html</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29</a:t>
            </a:fld>
            <a:endParaRPr lang="en-US"/>
          </a:p>
        </p:txBody>
      </p:sp>
    </p:spTree>
    <p:extLst>
      <p:ext uri="{BB962C8B-B14F-4D97-AF65-F5344CB8AC3E}">
        <p14:creationId xmlns:p14="http://schemas.microsoft.com/office/powerpoint/2010/main" val="263969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pic>
        <p:nvPicPr>
          <p:cNvPr id="7" name="Picture 9" descr="IRT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3980" y="4841875"/>
            <a:ext cx="1052512" cy="938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scu"/>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02733" y="4867275"/>
            <a:ext cx="1268413" cy="102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0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85710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50755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143000"/>
            <a:ext cx="9144000" cy="4983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6858000" y="6356350"/>
            <a:ext cx="2133600" cy="365125"/>
          </a:xfrm>
        </p:spPr>
        <p:txBody>
          <a:bodyPr/>
          <a:lstStyle>
            <a:lvl1pPr>
              <a:defRPr/>
            </a:lvl1pPr>
          </a:lstStyle>
          <a:p>
            <a:fld id="{51E3B49D-3EAC-FA48-8317-73E198CCAC39}" type="slidenum">
              <a:rPr lang="en-US"/>
              <a:pPr/>
              <a:t>‹#›</a:t>
            </a:fld>
            <a:endParaRPr lang="en-US"/>
          </a:p>
        </p:txBody>
      </p:sp>
      <p:sp>
        <p:nvSpPr>
          <p:cNvPr id="4" name="Title 3"/>
          <p:cNvSpPr>
            <a:spLocks noGrp="1"/>
          </p:cNvSpPr>
          <p:nvPr>
            <p:ph type="title"/>
          </p:nvPr>
        </p:nvSpPr>
        <p:spPr>
          <a:xfrm>
            <a:off x="457200" y="-29563"/>
            <a:ext cx="8229600" cy="1096363"/>
          </a:xfrm>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6474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98958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1D25C-32B3-EC4F-87C1-F92593626F1E}"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9028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D1D25C-32B3-EC4F-87C1-F92593626F1E}" type="datetimeFigureOut">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86030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1D25C-32B3-EC4F-87C1-F92593626F1E}" type="datetimeFigureOut">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124265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1D25C-32B3-EC4F-87C1-F92593626F1E}" type="datetimeFigureOut">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424722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1D25C-32B3-EC4F-87C1-F92593626F1E}" type="datetimeFigureOut">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06395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1D25C-32B3-EC4F-87C1-F92593626F1E}" type="datetimeFigureOut">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4437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1D25C-32B3-EC4F-87C1-F92593626F1E}" type="datetimeFigureOut">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16426195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5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1D25C-32B3-EC4F-87C1-F92593626F1E}" type="datetimeFigureOut">
              <a:rPr lang="en-US" smtClean="0"/>
              <a:t>1/24/11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F6381-67BA-2A42-BA47-A113CD48E884}" type="slidenum">
              <a:rPr lang="en-US" smtClean="0"/>
              <a:t>‹#›</a:t>
            </a:fld>
            <a:endParaRPr lang="en-US"/>
          </a:p>
        </p:txBody>
      </p:sp>
      <p:sp>
        <p:nvSpPr>
          <p:cNvPr id="8" name="Rectangle 4"/>
          <p:cNvSpPr>
            <a:spLocks noChangeArrowheads="1"/>
          </p:cNvSpPr>
          <p:nvPr userDrawn="1"/>
        </p:nvSpPr>
        <p:spPr bwMode="auto">
          <a:xfrm>
            <a:off x="0" y="-76200"/>
            <a:ext cx="9144000" cy="1143000"/>
          </a:xfrm>
          <a:prstGeom prst="rect">
            <a:avLst/>
          </a:prstGeom>
          <a:solidFill>
            <a:srgbClr val="000066"/>
          </a:solidFill>
          <a:ln w="9525">
            <a:noFill/>
            <a:miter lim="800000"/>
            <a:headEnd/>
            <a:tailEnd/>
          </a:ln>
        </p:spPr>
        <p:txBody>
          <a:bodyPr anchor="ctr"/>
          <a:lstStyle/>
          <a:p>
            <a:pPr algn="ctr">
              <a:defRPr/>
            </a:pPr>
            <a:endParaRPr lang="en-US" sz="4400" dirty="0" smtClean="0">
              <a:solidFill>
                <a:schemeClr val="tx2"/>
              </a:solidFill>
              <a:latin typeface="Arial" pitchFamily="-111" charset="0"/>
              <a:ea typeface="+mn-ea"/>
              <a:cs typeface="+mn-cs"/>
            </a:endParaRPr>
          </a:p>
          <a:p>
            <a:pPr algn="ctr">
              <a:defRPr/>
            </a:pPr>
            <a:endParaRPr lang="en-US" sz="4400" dirty="0">
              <a:solidFill>
                <a:schemeClr val="tx2"/>
              </a:solidFill>
              <a:latin typeface="Arial" pitchFamily="-111" charset="0"/>
              <a:ea typeface="+mn-ea"/>
              <a:cs typeface="+mn-cs"/>
            </a:endParaRPr>
          </a:p>
        </p:txBody>
      </p:sp>
      <p:cxnSp>
        <p:nvCxnSpPr>
          <p:cNvPr id="9" name="Straight Connector 8"/>
          <p:cNvCxnSpPr/>
          <p:nvPr userDrawn="1"/>
        </p:nvCxnSpPr>
        <p:spPr>
          <a:xfrm>
            <a:off x="0" y="1143000"/>
            <a:ext cx="9144000" cy="1588"/>
          </a:xfrm>
          <a:prstGeom prst="line">
            <a:avLst/>
          </a:prstGeom>
          <a:ln w="101600">
            <a:solidFill>
              <a:srgbClr val="DCE6F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57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 Id="rId3" Type="http://schemas.openxmlformats.org/officeDocument/2006/relationships/image" Target="../media/image25.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emf"/><Relationship Id="rId6" Type="http://schemas.openxmlformats.org/officeDocument/2006/relationships/image" Target="../media/image33.wmf"/><Relationship Id="rId7" Type="http://schemas.openxmlformats.org/officeDocument/2006/relationships/image" Target="../media/image34.wmf"/><Relationship Id="rId8" Type="http://schemas.openxmlformats.org/officeDocument/2006/relationships/image" Target="../media/image35.wmf"/><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65.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4.wmf"/><Relationship Id="rId6" Type="http://schemas.openxmlformats.org/officeDocument/2006/relationships/image" Target="../media/image36.wmf"/><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66.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4.wmf"/><Relationship Id="rId6" Type="http://schemas.openxmlformats.org/officeDocument/2006/relationships/image" Target="../media/image36.wmf"/><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tif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Network neutrality: where technology meets policy</a:t>
            </a:r>
          </a:p>
        </p:txBody>
      </p:sp>
      <p:sp>
        <p:nvSpPr>
          <p:cNvPr id="3" name="Subtitle 2"/>
          <p:cNvSpPr>
            <a:spLocks noGrp="1"/>
          </p:cNvSpPr>
          <p:nvPr>
            <p:ph type="subTitle" idx="1"/>
          </p:nvPr>
        </p:nvSpPr>
        <p:spPr/>
        <p:txBody>
          <a:bodyPr/>
          <a:lstStyle/>
          <a:p>
            <a:r>
              <a:rPr lang="en-US" dirty="0" smtClean="0"/>
              <a:t>Henning Schulzrinne</a:t>
            </a:r>
          </a:p>
          <a:p>
            <a:r>
              <a:rPr lang="en-US" dirty="0" smtClean="0"/>
              <a:t>Columbia University</a:t>
            </a:r>
            <a:endParaRPr lang="en-US" dirty="0"/>
          </a:p>
        </p:txBody>
      </p:sp>
      <p:sp>
        <p:nvSpPr>
          <p:cNvPr id="4" name="TextBox 3"/>
          <p:cNvSpPr txBox="1"/>
          <p:nvPr/>
        </p:nvSpPr>
        <p:spPr>
          <a:xfrm>
            <a:off x="1445696" y="5573059"/>
            <a:ext cx="6252608"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1400" dirty="0" smtClean="0">
                <a:solidFill>
                  <a:schemeClr val="bg1"/>
                </a:solidFill>
              </a:rPr>
              <a:t>Any opinions are those of the author and do not necessarily reflect the views</a:t>
            </a:r>
          </a:p>
          <a:p>
            <a:r>
              <a:rPr lang="en-US" sz="1400" dirty="0" smtClean="0">
                <a:solidFill>
                  <a:schemeClr val="bg1"/>
                </a:solidFill>
              </a:rPr>
              <a:t>of Columbia University or the FCC.</a:t>
            </a:r>
            <a:endParaRPr lang="en-US" sz="1400" dirty="0">
              <a:solidFill>
                <a:schemeClr val="bg1"/>
              </a:solidFill>
            </a:endParaRPr>
          </a:p>
        </p:txBody>
      </p:sp>
    </p:spTree>
    <p:extLst>
      <p:ext uri="{BB962C8B-B14F-4D97-AF65-F5344CB8AC3E}">
        <p14:creationId xmlns:p14="http://schemas.microsoft.com/office/powerpoint/2010/main" val="45322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Network neutrality &amp;  freedom of speech</a:t>
            </a:r>
            <a:endParaRPr lang="en-US" dirty="0"/>
          </a:p>
        </p:txBody>
      </p:sp>
      <p:sp>
        <p:nvSpPr>
          <p:cNvPr id="7" name="Content Placeholder 6"/>
          <p:cNvSpPr>
            <a:spLocks noGrp="1"/>
          </p:cNvSpPr>
          <p:nvPr>
            <p:ph idx="1"/>
          </p:nvPr>
        </p:nvSpPr>
        <p:spPr/>
        <p:txBody>
          <a:bodyPr/>
          <a:lstStyle/>
          <a:p>
            <a:r>
              <a:rPr lang="en-US" dirty="0" smtClean="0"/>
              <a:t>Applies only to U.S. government, not private entities</a:t>
            </a:r>
          </a:p>
          <a:p>
            <a:pPr lvl="1"/>
            <a:r>
              <a:rPr lang="en-US" dirty="0" smtClean="0"/>
              <a:t>Example: soap box in city park vs. mall</a:t>
            </a:r>
          </a:p>
          <a:p>
            <a:pPr lvl="1"/>
            <a:r>
              <a:rPr lang="en-US" dirty="0" smtClean="0"/>
              <a:t>private vs. public universities</a:t>
            </a:r>
          </a:p>
          <a:p>
            <a:r>
              <a:rPr lang="en-US" dirty="0" smtClean="0"/>
              <a:t>Freedom to speak + no forced speech</a:t>
            </a:r>
          </a:p>
          <a:p>
            <a:pPr lvl="1"/>
            <a:r>
              <a:rPr lang="en-US" dirty="0" smtClean="0"/>
              <a:t>demise of “fairness doctrine” (19xx)</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10</a:t>
            </a:fld>
            <a:endParaRPr lang="en-US"/>
          </a:p>
        </p:txBody>
      </p:sp>
      <p:sp>
        <p:nvSpPr>
          <p:cNvPr id="5" name="TextBox 4"/>
          <p:cNvSpPr txBox="1"/>
          <p:nvPr/>
        </p:nvSpPr>
        <p:spPr>
          <a:xfrm flipH="1">
            <a:off x="609600" y="1219200"/>
            <a:ext cx="8077200" cy="369332"/>
          </a:xfrm>
          <a:prstGeom prst="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1</a:t>
            </a:r>
            <a:r>
              <a:rPr lang="en-US" baseline="30000" dirty="0" smtClean="0"/>
              <a:t>st</a:t>
            </a:r>
            <a:r>
              <a:rPr lang="en-US" dirty="0" smtClean="0"/>
              <a:t> amendment: Congress shall make no law abridging the freedom of speech  </a:t>
            </a:r>
            <a:endParaRPr lang="en-US" dirty="0"/>
          </a:p>
        </p:txBody>
      </p:sp>
    </p:spTree>
    <p:extLst>
      <p:ext uri="{BB962C8B-B14F-4D97-AF65-F5344CB8AC3E}">
        <p14:creationId xmlns:p14="http://schemas.microsoft.com/office/powerpoint/2010/main" val="4142138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1143000" y="1219200"/>
            <a:ext cx="7620000" cy="5181600"/>
          </a:xfrm>
          <a:prstGeom prst="ellipse">
            <a:avLst/>
          </a:prstGeom>
          <a:solidFill>
            <a:schemeClr val="accent3">
              <a:lumMod val="50000"/>
              <a:alpha val="8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Oval 10"/>
          <p:cNvSpPr/>
          <p:nvPr/>
        </p:nvSpPr>
        <p:spPr bwMode="auto">
          <a:xfrm>
            <a:off x="1676400" y="1676400"/>
            <a:ext cx="6705600" cy="4267200"/>
          </a:xfrm>
          <a:prstGeom prst="ellipse">
            <a:avLst/>
          </a:prstGeom>
          <a:solidFill>
            <a:srgbClr val="3366FF">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Oval 8"/>
          <p:cNvSpPr/>
          <p:nvPr/>
        </p:nvSpPr>
        <p:spPr bwMode="auto">
          <a:xfrm>
            <a:off x="2209800" y="2362200"/>
            <a:ext cx="5334000" cy="2971800"/>
          </a:xfrm>
          <a:prstGeom prst="ellipse">
            <a:avLst/>
          </a:prstGeom>
          <a:solidFill>
            <a:srgbClr val="66FF66">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Oval 6"/>
          <p:cNvSpPr/>
          <p:nvPr/>
        </p:nvSpPr>
        <p:spPr bwMode="auto">
          <a:xfrm>
            <a:off x="2590800" y="2895600"/>
            <a:ext cx="3581400" cy="2057400"/>
          </a:xfrm>
          <a:prstGeom prst="ellipse">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 name="Title 1"/>
          <p:cNvSpPr>
            <a:spLocks noGrp="1"/>
          </p:cNvSpPr>
          <p:nvPr>
            <p:ph type="title"/>
          </p:nvPr>
        </p:nvSpPr>
        <p:spPr>
          <a:xfrm>
            <a:off x="685800" y="152400"/>
            <a:ext cx="7918450" cy="788894"/>
          </a:xfrm>
        </p:spPr>
        <p:txBody>
          <a:bodyPr>
            <a:noAutofit/>
          </a:bodyPr>
          <a:lstStyle/>
          <a:p>
            <a:r>
              <a:rPr lang="en-US" sz="3200" dirty="0" smtClean="0"/>
              <a:t>Which Internet are you connected to?</a:t>
            </a:r>
            <a:endParaRPr lang="en-US" sz="3200" dirty="0"/>
          </a:p>
        </p:txBody>
      </p:sp>
      <p:sp>
        <p:nvSpPr>
          <p:cNvPr id="4" name="Oval 3"/>
          <p:cNvSpPr/>
          <p:nvPr/>
        </p:nvSpPr>
        <p:spPr bwMode="auto">
          <a:xfrm>
            <a:off x="3429000" y="3276600"/>
            <a:ext cx="1066800" cy="9906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multicast</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Oval 4"/>
          <p:cNvSpPr/>
          <p:nvPr/>
        </p:nvSpPr>
        <p:spPr bwMode="auto">
          <a:xfrm>
            <a:off x="4114800" y="3276600"/>
            <a:ext cx="1066800" cy="990600"/>
          </a:xfrm>
          <a:prstGeom prst="ellipse">
            <a:avLst/>
          </a:prstGeom>
          <a:solidFill>
            <a:srgbClr val="FF66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QoS</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Oval 5"/>
          <p:cNvSpPr/>
          <p:nvPr/>
        </p:nvSpPr>
        <p:spPr bwMode="auto">
          <a:xfrm>
            <a:off x="3733800" y="3733800"/>
            <a:ext cx="1066800" cy="990600"/>
          </a:xfrm>
          <a:prstGeom prst="ellipse">
            <a:avLst/>
          </a:prstGeom>
          <a:solidFill>
            <a:srgbClr val="8000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IPv6</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TextBox 7"/>
          <p:cNvSpPr txBox="1"/>
          <p:nvPr/>
        </p:nvSpPr>
        <p:spPr>
          <a:xfrm>
            <a:off x="5181600" y="3886200"/>
            <a:ext cx="697877" cy="707886"/>
          </a:xfrm>
          <a:prstGeom prst="rect">
            <a:avLst/>
          </a:prstGeom>
          <a:noFill/>
        </p:spPr>
        <p:txBody>
          <a:bodyPr wrap="none" rtlCol="0">
            <a:spAutoFit/>
          </a:bodyPr>
          <a:lstStyle/>
          <a:p>
            <a:pPr algn="ctr"/>
            <a:r>
              <a:rPr lang="en-US" sz="2000" dirty="0" smtClean="0"/>
              <a:t>IPv4</a:t>
            </a:r>
          </a:p>
          <a:p>
            <a:pPr algn="ctr"/>
            <a:r>
              <a:rPr lang="en-US" sz="2000" dirty="0" smtClean="0"/>
              <a:t>PIA</a:t>
            </a:r>
            <a:endParaRPr lang="en-US" sz="2000" dirty="0"/>
          </a:p>
        </p:txBody>
      </p:sp>
      <p:sp>
        <p:nvSpPr>
          <p:cNvPr id="10" name="TextBox 9"/>
          <p:cNvSpPr txBox="1"/>
          <p:nvPr/>
        </p:nvSpPr>
        <p:spPr>
          <a:xfrm>
            <a:off x="6324600" y="3505200"/>
            <a:ext cx="906769" cy="707886"/>
          </a:xfrm>
          <a:prstGeom prst="rect">
            <a:avLst/>
          </a:prstGeom>
          <a:noFill/>
        </p:spPr>
        <p:txBody>
          <a:bodyPr wrap="none" rtlCol="0">
            <a:spAutoFit/>
          </a:bodyPr>
          <a:lstStyle/>
          <a:p>
            <a:pPr algn="ctr"/>
            <a:r>
              <a:rPr lang="en-US" sz="2000" dirty="0" smtClean="0"/>
              <a:t>IPv4</a:t>
            </a:r>
          </a:p>
          <a:p>
            <a:pPr algn="ctr"/>
            <a:r>
              <a:rPr lang="en-US" sz="2000" dirty="0" smtClean="0"/>
              <a:t>DHCP</a:t>
            </a:r>
            <a:endParaRPr lang="en-US" sz="2000" dirty="0"/>
          </a:p>
        </p:txBody>
      </p:sp>
      <p:sp>
        <p:nvSpPr>
          <p:cNvPr id="12" name="TextBox 11"/>
          <p:cNvSpPr txBox="1"/>
          <p:nvPr/>
        </p:nvSpPr>
        <p:spPr>
          <a:xfrm>
            <a:off x="7239000" y="2667000"/>
            <a:ext cx="697877" cy="707886"/>
          </a:xfrm>
          <a:prstGeom prst="rect">
            <a:avLst/>
          </a:prstGeom>
          <a:noFill/>
        </p:spPr>
        <p:txBody>
          <a:bodyPr wrap="none" rtlCol="0">
            <a:spAutoFit/>
          </a:bodyPr>
          <a:lstStyle/>
          <a:p>
            <a:pPr algn="ctr"/>
            <a:r>
              <a:rPr lang="en-US" sz="2000" dirty="0" smtClean="0"/>
              <a:t>IPv4</a:t>
            </a:r>
          </a:p>
          <a:p>
            <a:pPr algn="ctr"/>
            <a:r>
              <a:rPr lang="en-US" sz="2000" dirty="0" smtClean="0"/>
              <a:t>NAT</a:t>
            </a:r>
            <a:endParaRPr lang="en-US" sz="2000" dirty="0"/>
          </a:p>
        </p:txBody>
      </p:sp>
      <p:sp>
        <p:nvSpPr>
          <p:cNvPr id="14" name="TextBox 13"/>
          <p:cNvSpPr txBox="1"/>
          <p:nvPr/>
        </p:nvSpPr>
        <p:spPr>
          <a:xfrm>
            <a:off x="4038600" y="1219200"/>
            <a:ext cx="1835959" cy="461665"/>
          </a:xfrm>
          <a:prstGeom prst="rect">
            <a:avLst/>
          </a:prstGeom>
          <a:noFill/>
        </p:spPr>
        <p:txBody>
          <a:bodyPr wrap="none" rtlCol="0">
            <a:spAutoFit/>
          </a:bodyPr>
          <a:lstStyle/>
          <a:p>
            <a:r>
              <a:rPr lang="en-US" dirty="0" smtClean="0"/>
              <a:t>port 80 + 25</a:t>
            </a:r>
            <a:endParaRPr lang="en-US" dirty="0"/>
          </a:p>
        </p:txBody>
      </p:sp>
    </p:spTree>
    <p:extLst>
      <p:ext uri="{BB962C8B-B14F-4D97-AF65-F5344CB8AC3E}">
        <p14:creationId xmlns:p14="http://schemas.microsoft.com/office/powerpoint/2010/main" val="10096115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name, old concept: Common carrier</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Since 1600s: A </a:t>
            </a:r>
            <a:r>
              <a:rPr lang="en-US" i="1" dirty="0">
                <a:solidFill>
                  <a:srgbClr val="1F497D"/>
                </a:solidFill>
              </a:rPr>
              <a:t>common carrier </a:t>
            </a:r>
            <a:r>
              <a:rPr lang="en-US" dirty="0"/>
              <a:t>in common-law countries </a:t>
            </a:r>
            <a:r>
              <a:rPr lang="en-US" dirty="0" smtClean="0"/>
              <a:t>… is </a:t>
            </a:r>
            <a:r>
              <a:rPr lang="en-US" dirty="0"/>
              <a:t>a person or company that transports goods or people for any person or company and that is responsible for any possible loss of the goods during transport</a:t>
            </a:r>
            <a:r>
              <a:rPr lang="en-US" dirty="0" smtClean="0"/>
              <a:t>. </a:t>
            </a:r>
            <a:r>
              <a:rPr lang="en-US" dirty="0"/>
              <a:t>A common carrier offers its services to the general public under license or authority provided by a regulatory body. </a:t>
            </a:r>
            <a:r>
              <a:rPr lang="en-US" dirty="0" smtClean="0"/>
              <a:t>(Wikipedia)</a:t>
            </a:r>
          </a:p>
          <a:p>
            <a:r>
              <a:rPr lang="en-US" dirty="0" smtClean="0"/>
              <a:t>e.g., FedEx, Greyhound, telecommunications providers, Disneyland</a:t>
            </a:r>
          </a:p>
        </p:txBody>
      </p:sp>
      <p:sp>
        <p:nvSpPr>
          <p:cNvPr id="3" name="Slide Number Placeholder 2"/>
          <p:cNvSpPr>
            <a:spLocks noGrp="1"/>
          </p:cNvSpPr>
          <p:nvPr>
            <p:ph type="sldNum" sz="quarter" idx="12"/>
          </p:nvPr>
        </p:nvSpPr>
        <p:spPr/>
        <p:txBody>
          <a:bodyPr/>
          <a:lstStyle/>
          <a:p>
            <a:fld id="{51E3B49D-3EAC-FA48-8317-73E198CCAC39}" type="slidenum">
              <a:rPr lang="en-US" smtClean="0"/>
              <a:pPr/>
              <a:t>12</a:t>
            </a:fld>
            <a:endParaRPr lang="en-US"/>
          </a:p>
        </p:txBody>
      </p:sp>
    </p:spTree>
    <p:extLst>
      <p:ext uri="{BB962C8B-B14F-4D97-AF65-F5344CB8AC3E}">
        <p14:creationId xmlns:p14="http://schemas.microsoft.com/office/powerpoint/2010/main" val="301362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transparency</a:t>
            </a:r>
            <a:endParaRPr lang="en-US" dirty="0"/>
          </a:p>
        </p:txBody>
      </p:sp>
      <p:sp>
        <p:nvSpPr>
          <p:cNvPr id="3" name="Content Placeholder 2"/>
          <p:cNvSpPr>
            <a:spLocks noGrp="1"/>
          </p:cNvSpPr>
          <p:nvPr>
            <p:ph idx="1"/>
          </p:nvPr>
        </p:nvSpPr>
        <p:spPr/>
        <p:txBody>
          <a:bodyPr>
            <a:normAutofit fontScale="70000" lnSpcReduction="20000"/>
          </a:bodyPr>
          <a:lstStyle/>
          <a:p>
            <a:r>
              <a:rPr lang="en-US" dirty="0"/>
              <a:t>RFC 1958: “Architectural Principles of the </a:t>
            </a:r>
            <a:r>
              <a:rPr lang="en-US" dirty="0" smtClean="0"/>
              <a:t>Internet”</a:t>
            </a:r>
          </a:p>
          <a:p>
            <a:pPr marL="396875" indent="0">
              <a:buNone/>
            </a:pPr>
            <a:r>
              <a:rPr lang="en-US" dirty="0" smtClean="0">
                <a:solidFill>
                  <a:schemeClr val="tx2"/>
                </a:solidFill>
              </a:rPr>
              <a:t>However</a:t>
            </a:r>
            <a:r>
              <a:rPr lang="en-US" dirty="0">
                <a:solidFill>
                  <a:schemeClr val="tx2"/>
                </a:solidFill>
              </a:rPr>
              <a:t>, in very general terms, the community believes that </a:t>
            </a:r>
            <a:r>
              <a:rPr lang="en-US" dirty="0" smtClean="0">
                <a:solidFill>
                  <a:schemeClr val="tx2"/>
                </a:solidFill>
              </a:rPr>
              <a:t>the goal </a:t>
            </a:r>
            <a:r>
              <a:rPr lang="en-US" dirty="0">
                <a:solidFill>
                  <a:schemeClr val="tx2"/>
                </a:solidFill>
              </a:rPr>
              <a:t>is connectivity, the tool is the Internet Protocol, and the intelligence is end to end rather than hidden in the network.</a:t>
            </a:r>
          </a:p>
          <a:p>
            <a:r>
              <a:rPr lang="en-US" dirty="0" smtClean="0"/>
              <a:t>RFC 2275: “Internet Transparency”</a:t>
            </a:r>
          </a:p>
          <a:p>
            <a:pPr lvl="1"/>
            <a:r>
              <a:rPr lang="en-US" dirty="0" smtClean="0"/>
              <a:t>NATs, firewalls, ALGs, relays, proxies, split DNS</a:t>
            </a:r>
          </a:p>
          <a:p>
            <a:r>
              <a:rPr lang="en-US" dirty="0" smtClean="0"/>
              <a:t>RFC </a:t>
            </a:r>
            <a:r>
              <a:rPr lang="en-US" dirty="0"/>
              <a:t>3724: “The Rise of the Middle and the Future of End-to-End:  Reflections </a:t>
            </a:r>
            <a:r>
              <a:rPr lang="en-US" dirty="0" smtClean="0"/>
              <a:t>on the </a:t>
            </a:r>
            <a:r>
              <a:rPr lang="en-US" dirty="0"/>
              <a:t>Evolution of the Internet </a:t>
            </a:r>
            <a:r>
              <a:rPr lang="en-US" dirty="0" smtClean="0"/>
              <a:t>Architecture”</a:t>
            </a:r>
            <a:endParaRPr lang="en-US" dirty="0"/>
          </a:p>
          <a:p>
            <a:r>
              <a:rPr lang="en-US" dirty="0" smtClean="0"/>
              <a:t>RFC 4924</a:t>
            </a:r>
            <a:r>
              <a:rPr lang="en-US" dirty="0"/>
              <a:t>: “Reflections on Internet </a:t>
            </a:r>
            <a:r>
              <a:rPr lang="en-US" dirty="0" smtClean="0"/>
              <a:t>Transparency”</a:t>
            </a:r>
          </a:p>
          <a:p>
            <a:pPr marL="457200" lvl="1" indent="0">
              <a:buNone/>
            </a:pPr>
            <a:r>
              <a:rPr lang="en-US" dirty="0">
                <a:solidFill>
                  <a:srgbClr val="1F497D"/>
                </a:solidFill>
              </a:rPr>
              <a:t>A network that does not filter or transform the data that it </a:t>
            </a:r>
            <a:r>
              <a:rPr lang="en-US" dirty="0" smtClean="0">
                <a:solidFill>
                  <a:srgbClr val="1F497D"/>
                </a:solidFill>
              </a:rPr>
              <a:t>carries may </a:t>
            </a:r>
            <a:r>
              <a:rPr lang="en-US" dirty="0">
                <a:solidFill>
                  <a:srgbClr val="1F497D"/>
                </a:solidFill>
              </a:rPr>
              <a:t>be said to be "transparent" or "oblivious" to the content </a:t>
            </a:r>
            <a:r>
              <a:rPr lang="en-US" dirty="0" smtClean="0">
                <a:solidFill>
                  <a:srgbClr val="1F497D"/>
                </a:solidFill>
              </a:rPr>
              <a:t>of packets</a:t>
            </a:r>
            <a:r>
              <a:rPr lang="en-US" dirty="0">
                <a:solidFill>
                  <a:srgbClr val="1F497D"/>
                </a:solidFill>
              </a:rPr>
              <a:t>.  Networks that provide oblivious transport enable </a:t>
            </a:r>
            <a:r>
              <a:rPr lang="en-US" dirty="0" smtClean="0">
                <a:solidFill>
                  <a:srgbClr val="1F497D"/>
                </a:solidFill>
              </a:rPr>
              <a:t>the deployment </a:t>
            </a:r>
            <a:r>
              <a:rPr lang="en-US" dirty="0">
                <a:solidFill>
                  <a:srgbClr val="1F497D"/>
                </a:solidFill>
              </a:rPr>
              <a:t>of new services without requiring changes to the core.  </a:t>
            </a:r>
            <a:r>
              <a:rPr lang="en-US" dirty="0" smtClean="0">
                <a:solidFill>
                  <a:srgbClr val="1F497D"/>
                </a:solidFill>
              </a:rPr>
              <a:t>It is </a:t>
            </a:r>
            <a:r>
              <a:rPr lang="en-US" dirty="0">
                <a:solidFill>
                  <a:srgbClr val="1F497D"/>
                </a:solidFill>
              </a:rPr>
              <a:t>this flexibility that is perhaps both the Internet's </a:t>
            </a:r>
            <a:r>
              <a:rPr lang="en-US" dirty="0" smtClean="0">
                <a:solidFill>
                  <a:srgbClr val="1F497D"/>
                </a:solidFill>
              </a:rPr>
              <a:t>most essential </a:t>
            </a:r>
            <a:r>
              <a:rPr lang="en-US" dirty="0">
                <a:solidFill>
                  <a:srgbClr val="1F497D"/>
                </a:solidFill>
              </a:rPr>
              <a:t>characteristic as well as one of the most </a:t>
            </a:r>
            <a:r>
              <a:rPr lang="en-US" dirty="0" smtClean="0">
                <a:solidFill>
                  <a:srgbClr val="1F497D"/>
                </a:solidFill>
              </a:rPr>
              <a:t>important contributors </a:t>
            </a:r>
            <a:r>
              <a:rPr lang="en-US" dirty="0">
                <a:solidFill>
                  <a:srgbClr val="1F497D"/>
                </a:solidFill>
              </a:rPr>
              <a:t>to its success.</a:t>
            </a:r>
          </a:p>
        </p:txBody>
      </p:sp>
    </p:spTree>
    <p:extLst>
      <p:ext uri="{BB962C8B-B14F-4D97-AF65-F5344CB8AC3E}">
        <p14:creationId xmlns:p14="http://schemas.microsoft.com/office/powerpoint/2010/main" val="192283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transparency and neutrality</a:t>
            </a:r>
            <a:endParaRPr lang="en-US" dirty="0"/>
          </a:p>
        </p:txBody>
      </p:sp>
      <p:sp>
        <p:nvSpPr>
          <p:cNvPr id="6" name="Oval 5"/>
          <p:cNvSpPr/>
          <p:nvPr/>
        </p:nvSpPr>
        <p:spPr>
          <a:xfrm>
            <a:off x="3611955" y="2321551"/>
            <a:ext cx="5312996" cy="2619186"/>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neutral</a:t>
            </a:r>
            <a:endParaRPr lang="en-US" sz="4000" dirty="0"/>
          </a:p>
        </p:txBody>
      </p:sp>
      <p:sp>
        <p:nvSpPr>
          <p:cNvPr id="5" name="Oval 4"/>
          <p:cNvSpPr/>
          <p:nvPr/>
        </p:nvSpPr>
        <p:spPr>
          <a:xfrm>
            <a:off x="774733" y="2539817"/>
            <a:ext cx="4722582" cy="2222339"/>
          </a:xfrm>
          <a:prstGeom prst="ellipse">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transparent</a:t>
            </a:r>
            <a:endParaRPr lang="en-US" sz="3600" dirty="0"/>
          </a:p>
        </p:txBody>
      </p:sp>
      <p:sp>
        <p:nvSpPr>
          <p:cNvPr id="7" name="TextBox 6"/>
          <p:cNvSpPr txBox="1"/>
          <p:nvPr/>
        </p:nvSpPr>
        <p:spPr>
          <a:xfrm>
            <a:off x="457200" y="4855678"/>
            <a:ext cx="1956372" cy="646331"/>
          </a:xfrm>
          <a:prstGeom prst="rect">
            <a:avLst/>
          </a:prstGeom>
          <a:noFill/>
        </p:spPr>
        <p:txBody>
          <a:bodyPr wrap="none" rtlCol="0">
            <a:spAutoFit/>
          </a:bodyPr>
          <a:lstStyle/>
          <a:p>
            <a:r>
              <a:rPr lang="en-US" dirty="0" err="1" smtClean="0"/>
              <a:t>QoS</a:t>
            </a:r>
            <a:r>
              <a:rPr lang="en-US" dirty="0" smtClean="0"/>
              <a:t> discrimination</a:t>
            </a:r>
          </a:p>
          <a:p>
            <a:r>
              <a:rPr lang="en-US" dirty="0" smtClean="0"/>
              <a:t>pay for priority</a:t>
            </a:r>
            <a:endParaRPr lang="en-US" dirty="0"/>
          </a:p>
        </p:txBody>
      </p:sp>
      <p:sp>
        <p:nvSpPr>
          <p:cNvPr id="8" name="TextBox 7"/>
          <p:cNvSpPr txBox="1"/>
          <p:nvPr/>
        </p:nvSpPr>
        <p:spPr>
          <a:xfrm>
            <a:off x="6322050" y="5158207"/>
            <a:ext cx="2364750" cy="369332"/>
          </a:xfrm>
          <a:prstGeom prst="rect">
            <a:avLst/>
          </a:prstGeom>
          <a:noFill/>
        </p:spPr>
        <p:txBody>
          <a:bodyPr wrap="none" rtlCol="0">
            <a:spAutoFit/>
          </a:bodyPr>
          <a:lstStyle/>
          <a:p>
            <a:r>
              <a:rPr lang="en-US" dirty="0" smtClean="0"/>
              <a:t>block protocol features</a:t>
            </a:r>
            <a:endParaRPr lang="en-US" dirty="0"/>
          </a:p>
        </p:txBody>
      </p:sp>
    </p:spTree>
    <p:extLst>
      <p:ext uri="{BB962C8B-B14F-4D97-AF65-F5344CB8AC3E}">
        <p14:creationId xmlns:p14="http://schemas.microsoft.com/office/powerpoint/2010/main" val="157562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Means, motive and opportunity</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Political motivation</a:t>
            </a:r>
          </a:p>
          <a:p>
            <a:pPr lvl="1"/>
            <a:r>
              <a:rPr lang="en-US" dirty="0" smtClean="0"/>
              <a:t>suppress undesirable opinion</a:t>
            </a:r>
          </a:p>
          <a:p>
            <a:pPr lvl="2"/>
            <a:r>
              <a:rPr lang="en-US" dirty="0" smtClean="0"/>
              <a:t>e.g., union web site, abortion SMS</a:t>
            </a:r>
          </a:p>
          <a:p>
            <a:r>
              <a:rPr lang="en-US" dirty="0" smtClean="0"/>
              <a:t>Economic advantage</a:t>
            </a:r>
          </a:p>
          <a:p>
            <a:pPr lvl="1"/>
            <a:r>
              <a:rPr lang="en-US" dirty="0" smtClean="0"/>
              <a:t>prevent competition in related services</a:t>
            </a:r>
          </a:p>
          <a:p>
            <a:pPr lvl="2"/>
            <a:r>
              <a:rPr lang="en-US" dirty="0" smtClean="0"/>
              <a:t>e.g., VoIP or over-the-top </a:t>
            </a:r>
            <a:r>
              <a:rPr lang="en-US" dirty="0" err="1" smtClean="0"/>
              <a:t>VoD</a:t>
            </a:r>
            <a:endParaRPr lang="en-US" dirty="0" smtClean="0"/>
          </a:p>
          <a:p>
            <a:pPr lvl="1"/>
            <a:r>
              <a:rPr lang="en-US" dirty="0" smtClean="0"/>
              <a:t>leverage pricing power</a:t>
            </a:r>
          </a:p>
          <a:p>
            <a:pPr lvl="2"/>
            <a:r>
              <a:rPr lang="en-US" dirty="0" smtClean="0"/>
              <a:t>OTT content provider has to offer service to everyone</a:t>
            </a:r>
          </a:p>
          <a:p>
            <a:pPr lvl="1"/>
            <a:r>
              <a:rPr lang="en-US" dirty="0" smtClean="0"/>
              <a:t>market segmentation</a:t>
            </a:r>
          </a:p>
          <a:p>
            <a:pPr lvl="2"/>
            <a:r>
              <a:rPr lang="en-US" dirty="0" smtClean="0"/>
              <a:t>consumer vs. business customers</a:t>
            </a:r>
          </a:p>
          <a:p>
            <a:r>
              <a:rPr lang="en-US" dirty="0" smtClean="0"/>
              <a:t>Non-tariff barriers</a:t>
            </a:r>
          </a:p>
          <a:p>
            <a:pPr lvl="1"/>
            <a:r>
              <a:rPr lang="en-US" dirty="0" smtClean="0"/>
              <a:t>e.g., special (undocumented) APIs</a:t>
            </a:r>
          </a:p>
          <a:p>
            <a:pPr lvl="1"/>
            <a:endParaRPr lang="en-US"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15</a:t>
            </a:fld>
            <a:endParaRPr lang="en-US"/>
          </a:p>
        </p:txBody>
      </p:sp>
    </p:spTree>
    <p:extLst>
      <p:ext uri="{BB962C8B-B14F-4D97-AF65-F5344CB8AC3E}">
        <p14:creationId xmlns:p14="http://schemas.microsoft.com/office/powerpoint/2010/main" val="419021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 economics</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Monopolies</a:t>
            </a:r>
          </a:p>
          <a:p>
            <a:pPr lvl="1"/>
            <a:r>
              <a:rPr lang="en-US" dirty="0" smtClean="0"/>
              <a:t>economies of scale (cost ~ 1/size)</a:t>
            </a:r>
          </a:p>
          <a:p>
            <a:pPr lvl="1"/>
            <a:r>
              <a:rPr lang="en-US" dirty="0" smtClean="0"/>
              <a:t>“exists </a:t>
            </a:r>
            <a:r>
              <a:rPr lang="en-US" dirty="0"/>
              <a:t>when a specific individual or an enterprise has sufficient control over a particular product or service to determine significantly the terms on which other individuals shall have access to it</a:t>
            </a:r>
            <a:r>
              <a:rPr lang="en-US" dirty="0" smtClean="0"/>
              <a:t>.” (Wikipedia)</a:t>
            </a:r>
          </a:p>
          <a:p>
            <a:r>
              <a:rPr lang="en-US" dirty="0" smtClean="0"/>
              <a:t>Natural monopoly</a:t>
            </a:r>
          </a:p>
          <a:p>
            <a:pPr lvl="1"/>
            <a:r>
              <a:rPr lang="en-US" dirty="0" smtClean="0"/>
              <a:t>no motivation for second provider</a:t>
            </a:r>
          </a:p>
          <a:p>
            <a:pPr lvl="2"/>
            <a:r>
              <a:rPr lang="en-US" dirty="0" smtClean="0"/>
              <a:t>road, water, gas, electricity</a:t>
            </a:r>
          </a:p>
          <a:p>
            <a:pPr lvl="1"/>
            <a:r>
              <a:rPr lang="en-US" dirty="0" smtClean="0"/>
              <a:t>Landline telephone &amp; broadband</a:t>
            </a:r>
          </a:p>
          <a:p>
            <a:pPr lvl="1"/>
            <a:r>
              <a:rPr lang="en-US" dirty="0" smtClean="0"/>
              <a:t>Wireless</a:t>
            </a:r>
          </a:p>
          <a:p>
            <a:pPr lvl="2"/>
            <a:r>
              <a:rPr lang="en-US" dirty="0" smtClean="0"/>
              <a:t>limited spectrum</a:t>
            </a:r>
          </a:p>
          <a:p>
            <a:pPr lvl="2"/>
            <a:r>
              <a:rPr lang="en-US" dirty="0" smtClean="0"/>
              <a:t>high cost of entry </a:t>
            </a:r>
            <a:r>
              <a:rPr lang="en-US" dirty="0" smtClean="0">
                <a:sym typeface="Wingdings"/>
              </a:rPr>
              <a:t> spectrum auctions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16</a:t>
            </a:fld>
            <a:endParaRPr lang="en-US"/>
          </a:p>
        </p:txBody>
      </p:sp>
    </p:spTree>
    <p:extLst>
      <p:ext uri="{BB962C8B-B14F-4D97-AF65-F5344CB8AC3E}">
        <p14:creationId xmlns:p14="http://schemas.microsoft.com/office/powerpoint/2010/main" val="332116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monopolies bad?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Market power</a:t>
            </a:r>
          </a:p>
          <a:p>
            <a:r>
              <a:rPr lang="en-US" dirty="0" smtClean="0"/>
              <a:t>Pricing power</a:t>
            </a:r>
          </a:p>
          <a:p>
            <a:pPr lvl="1"/>
            <a:r>
              <a:rPr lang="en-US" dirty="0" smtClean="0"/>
              <a:t>perfectly competitive market: price = marginal cost</a:t>
            </a:r>
          </a:p>
          <a:p>
            <a:r>
              <a:rPr lang="en-US" dirty="0" smtClean="0"/>
              <a:t>Product differentiation</a:t>
            </a:r>
          </a:p>
          <a:p>
            <a:pPr lvl="1"/>
            <a:r>
              <a:rPr lang="en-US" dirty="0" smtClean="0"/>
              <a:t>no available substitute</a:t>
            </a:r>
          </a:p>
          <a:p>
            <a:r>
              <a:rPr lang="en-US" dirty="0" smtClean="0"/>
              <a:t>Excess profits</a:t>
            </a:r>
          </a:p>
          <a:p>
            <a:r>
              <a:rPr lang="en-US" dirty="0" smtClean="0"/>
              <a:t>Price discrimination</a:t>
            </a:r>
          </a:p>
          <a:p>
            <a:pPr lvl="1"/>
            <a:r>
              <a:rPr lang="en-US" dirty="0" smtClean="0"/>
              <a:t>same product, different prices</a:t>
            </a:r>
          </a:p>
          <a:p>
            <a:pPr lvl="1"/>
            <a:r>
              <a:rPr lang="en-US" dirty="0" smtClean="0"/>
              <a:t>capture consumer surplus</a:t>
            </a:r>
            <a:endParaRPr lang="en-US" dirty="0"/>
          </a:p>
        </p:txBody>
      </p:sp>
    </p:spTree>
    <p:extLst>
      <p:ext uri="{BB962C8B-B14F-4D97-AF65-F5344CB8AC3E}">
        <p14:creationId xmlns:p14="http://schemas.microsoft.com/office/powerpoint/2010/main" val="374230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monopoly infrastructures</a:t>
            </a:r>
            <a:endParaRPr lang="en-US" dirty="0"/>
          </a:p>
        </p:txBody>
      </p:sp>
      <p:sp>
        <p:nvSpPr>
          <p:cNvPr id="3" name="Content Placeholder 2"/>
          <p:cNvSpPr>
            <a:spLocks noGrp="1"/>
          </p:cNvSpPr>
          <p:nvPr>
            <p:ph idx="1"/>
          </p:nvPr>
        </p:nvSpPr>
        <p:spPr>
          <a:xfrm>
            <a:off x="533400" y="1219200"/>
            <a:ext cx="8229600" cy="3048000"/>
          </a:xfrm>
        </p:spPr>
        <p:txBody>
          <a:bodyPr>
            <a:normAutofit fontScale="77500" lnSpcReduction="20000"/>
          </a:bodyPr>
          <a:lstStyle/>
          <a:p>
            <a:pPr>
              <a:lnSpc>
                <a:spcPct val="110000"/>
              </a:lnSpc>
              <a:spcBef>
                <a:spcPts val="600"/>
              </a:spcBef>
            </a:pPr>
            <a:r>
              <a:rPr lang="en-US" dirty="0" smtClean="0"/>
              <a:t>Technical structures that support a society </a:t>
            </a:r>
            <a:r>
              <a:rPr lang="en-US" dirty="0" err="1" smtClean="0">
                <a:sym typeface="Wingdings"/>
              </a:rPr>
              <a:t></a:t>
            </a:r>
            <a:r>
              <a:rPr lang="en-US" dirty="0" smtClean="0">
                <a:sym typeface="Wingdings"/>
              </a:rPr>
              <a:t> “civil infrastructure”</a:t>
            </a:r>
          </a:p>
          <a:p>
            <a:pPr lvl="1">
              <a:lnSpc>
                <a:spcPct val="110000"/>
              </a:lnSpc>
            </a:pPr>
            <a:r>
              <a:rPr lang="en-US" dirty="0" smtClean="0">
                <a:sym typeface="Wingdings"/>
              </a:rPr>
              <a:t>Large</a:t>
            </a:r>
          </a:p>
          <a:p>
            <a:pPr lvl="1">
              <a:lnSpc>
                <a:spcPct val="110000"/>
              </a:lnSpc>
            </a:pPr>
            <a:r>
              <a:rPr lang="en-US" dirty="0" smtClean="0">
                <a:sym typeface="Wingdings"/>
              </a:rPr>
              <a:t>Constructed over generations</a:t>
            </a:r>
          </a:p>
          <a:p>
            <a:pPr lvl="1">
              <a:lnSpc>
                <a:spcPct val="110000"/>
              </a:lnSpc>
            </a:pPr>
            <a:r>
              <a:rPr lang="en-US" dirty="0" smtClean="0">
                <a:sym typeface="Wingdings"/>
              </a:rPr>
              <a:t>Not often replaced as a whole system</a:t>
            </a:r>
          </a:p>
          <a:p>
            <a:pPr lvl="1">
              <a:lnSpc>
                <a:spcPct val="110000"/>
              </a:lnSpc>
            </a:pPr>
            <a:r>
              <a:rPr lang="en-US" dirty="0" smtClean="0">
                <a:sym typeface="Wingdings"/>
              </a:rPr>
              <a:t>Continual refurbishment of components</a:t>
            </a:r>
          </a:p>
          <a:p>
            <a:pPr lvl="1">
              <a:lnSpc>
                <a:spcPct val="110000"/>
              </a:lnSpc>
            </a:pPr>
            <a:r>
              <a:rPr lang="en-US" dirty="0" smtClean="0">
                <a:sym typeface="Wingdings"/>
              </a:rPr>
              <a:t>Interdependent components </a:t>
            </a:r>
            <a:r>
              <a:rPr lang="en-US" b="1" dirty="0" smtClean="0">
                <a:sym typeface="Wingdings"/>
              </a:rPr>
              <a:t>with well-defined interfaces</a:t>
            </a:r>
          </a:p>
          <a:p>
            <a:pPr lvl="1">
              <a:lnSpc>
                <a:spcPct val="110000"/>
              </a:lnSpc>
            </a:pPr>
            <a:r>
              <a:rPr lang="en-US" dirty="0" smtClean="0">
                <a:sym typeface="Wingdings"/>
              </a:rPr>
              <a:t>High initial cost</a:t>
            </a:r>
          </a:p>
          <a:p>
            <a:pPr>
              <a:lnSpc>
                <a:spcPct val="110000"/>
              </a:lnSpc>
              <a:spcBef>
                <a:spcPts val="600"/>
              </a:spcBef>
            </a:pPr>
            <a:endParaRPr lang="en-US" dirty="0"/>
          </a:p>
        </p:txBody>
      </p:sp>
      <p:sp>
        <p:nvSpPr>
          <p:cNvPr id="14" name="Footer Placeholder 13"/>
          <p:cNvSpPr>
            <a:spLocks noGrp="1"/>
          </p:cNvSpPr>
          <p:nvPr>
            <p:ph type="ftr" sz="quarter" idx="11"/>
          </p:nvPr>
        </p:nvSpPr>
        <p:spPr/>
        <p:txBody>
          <a:bodyPr/>
          <a:lstStyle/>
          <a:p>
            <a:r>
              <a:rPr lang="en-US" smtClean="0"/>
              <a:t>NID 2010 - Portsmouth, NH</a:t>
            </a:r>
            <a:endParaRPr lang="en-US"/>
          </a:p>
        </p:txBody>
      </p:sp>
      <p:pic>
        <p:nvPicPr>
          <p:cNvPr id="4" name="Picture 3"/>
          <p:cNvPicPr>
            <a:picLocks noChangeAspect="1"/>
          </p:cNvPicPr>
          <p:nvPr/>
        </p:nvPicPr>
        <p:blipFill>
          <a:blip r:embed="rId2"/>
          <a:stretch>
            <a:fillRect/>
          </a:stretch>
        </p:blipFill>
        <p:spPr>
          <a:xfrm>
            <a:off x="6248400" y="5867400"/>
            <a:ext cx="1320800" cy="990600"/>
          </a:xfrm>
          <a:prstGeom prst="rect">
            <a:avLst/>
          </a:prstGeom>
        </p:spPr>
      </p:pic>
      <p:pic>
        <p:nvPicPr>
          <p:cNvPr id="5" name="Picture 4"/>
          <p:cNvPicPr>
            <a:picLocks noChangeAspect="1"/>
          </p:cNvPicPr>
          <p:nvPr/>
        </p:nvPicPr>
        <p:blipFill>
          <a:blip r:embed="rId3"/>
          <a:stretch>
            <a:fillRect/>
          </a:stretch>
        </p:blipFill>
        <p:spPr>
          <a:xfrm>
            <a:off x="838200" y="4724400"/>
            <a:ext cx="1270000" cy="1270000"/>
          </a:xfrm>
          <a:prstGeom prst="rect">
            <a:avLst/>
          </a:prstGeom>
        </p:spPr>
      </p:pic>
      <p:pic>
        <p:nvPicPr>
          <p:cNvPr id="6" name="Picture 5"/>
          <p:cNvPicPr>
            <a:picLocks noChangeAspect="1"/>
          </p:cNvPicPr>
          <p:nvPr/>
        </p:nvPicPr>
        <p:blipFill>
          <a:blip r:embed="rId4"/>
          <a:stretch>
            <a:fillRect/>
          </a:stretch>
        </p:blipFill>
        <p:spPr>
          <a:xfrm>
            <a:off x="2438400" y="4724400"/>
            <a:ext cx="1447800" cy="915703"/>
          </a:xfrm>
          <a:prstGeom prst="rect">
            <a:avLst/>
          </a:prstGeom>
        </p:spPr>
      </p:pic>
      <p:pic>
        <p:nvPicPr>
          <p:cNvPr id="7" name="Picture 6"/>
          <p:cNvPicPr>
            <a:picLocks noChangeAspect="1"/>
          </p:cNvPicPr>
          <p:nvPr/>
        </p:nvPicPr>
        <p:blipFill>
          <a:blip r:embed="rId5"/>
          <a:stretch>
            <a:fillRect/>
          </a:stretch>
        </p:blipFill>
        <p:spPr>
          <a:xfrm>
            <a:off x="4495800" y="4724401"/>
            <a:ext cx="1524000" cy="1136650"/>
          </a:xfrm>
          <a:prstGeom prst="rect">
            <a:avLst/>
          </a:prstGeom>
        </p:spPr>
      </p:pic>
      <p:pic>
        <p:nvPicPr>
          <p:cNvPr id="8" name="Picture 7"/>
          <p:cNvPicPr>
            <a:picLocks noChangeAspect="1"/>
          </p:cNvPicPr>
          <p:nvPr/>
        </p:nvPicPr>
        <p:blipFill>
          <a:blip r:embed="rId6"/>
          <a:stretch>
            <a:fillRect/>
          </a:stretch>
        </p:blipFill>
        <p:spPr>
          <a:xfrm>
            <a:off x="6248400" y="4724400"/>
            <a:ext cx="1295400" cy="1029843"/>
          </a:xfrm>
          <a:prstGeom prst="rect">
            <a:avLst/>
          </a:prstGeom>
        </p:spPr>
      </p:pic>
      <p:pic>
        <p:nvPicPr>
          <p:cNvPr id="9" name="Picture 8"/>
          <p:cNvPicPr>
            <a:picLocks noChangeAspect="1"/>
          </p:cNvPicPr>
          <p:nvPr/>
        </p:nvPicPr>
        <p:blipFill>
          <a:blip r:embed="rId7"/>
          <a:stretch>
            <a:fillRect/>
          </a:stretch>
        </p:blipFill>
        <p:spPr>
          <a:xfrm>
            <a:off x="2438400" y="5638800"/>
            <a:ext cx="1451452" cy="1079500"/>
          </a:xfrm>
          <a:prstGeom prst="rect">
            <a:avLst/>
          </a:prstGeom>
        </p:spPr>
      </p:pic>
      <p:pic>
        <p:nvPicPr>
          <p:cNvPr id="10" name="Picture 9"/>
          <p:cNvPicPr>
            <a:picLocks noChangeAspect="1"/>
          </p:cNvPicPr>
          <p:nvPr/>
        </p:nvPicPr>
        <p:blipFill>
          <a:blip r:embed="rId8"/>
          <a:stretch>
            <a:fillRect/>
          </a:stretch>
        </p:blipFill>
        <p:spPr>
          <a:xfrm>
            <a:off x="838200" y="5999274"/>
            <a:ext cx="1447800" cy="858726"/>
          </a:xfrm>
          <a:prstGeom prst="rect">
            <a:avLst/>
          </a:prstGeom>
        </p:spPr>
      </p:pic>
      <p:sp>
        <p:nvSpPr>
          <p:cNvPr id="11" name="TextBox 10"/>
          <p:cNvSpPr txBox="1"/>
          <p:nvPr/>
        </p:nvSpPr>
        <p:spPr>
          <a:xfrm>
            <a:off x="838200" y="4343400"/>
            <a:ext cx="825867" cy="400110"/>
          </a:xfrm>
          <a:prstGeom prst="rect">
            <a:avLst/>
          </a:prstGeom>
          <a:noFill/>
        </p:spPr>
        <p:txBody>
          <a:bodyPr wrap="none" rtlCol="0">
            <a:spAutoFit/>
          </a:bodyPr>
          <a:lstStyle/>
          <a:p>
            <a:r>
              <a:rPr lang="en-US" sz="2000" dirty="0" smtClean="0"/>
              <a:t>water</a:t>
            </a:r>
            <a:endParaRPr lang="en-US" sz="2000" dirty="0"/>
          </a:p>
        </p:txBody>
      </p:sp>
      <p:sp>
        <p:nvSpPr>
          <p:cNvPr id="12" name="TextBox 11"/>
          <p:cNvSpPr txBox="1"/>
          <p:nvPr/>
        </p:nvSpPr>
        <p:spPr>
          <a:xfrm>
            <a:off x="2438400" y="4343400"/>
            <a:ext cx="968885" cy="400110"/>
          </a:xfrm>
          <a:prstGeom prst="rect">
            <a:avLst/>
          </a:prstGeom>
          <a:noFill/>
        </p:spPr>
        <p:txBody>
          <a:bodyPr wrap="none" rtlCol="0">
            <a:spAutoFit/>
          </a:bodyPr>
          <a:lstStyle/>
          <a:p>
            <a:r>
              <a:rPr lang="en-US" sz="2000" dirty="0" smtClean="0"/>
              <a:t>energy</a:t>
            </a:r>
            <a:endParaRPr lang="en-US" sz="2000" dirty="0"/>
          </a:p>
        </p:txBody>
      </p:sp>
      <p:sp>
        <p:nvSpPr>
          <p:cNvPr id="13" name="TextBox 12"/>
          <p:cNvSpPr txBox="1"/>
          <p:nvPr/>
        </p:nvSpPr>
        <p:spPr>
          <a:xfrm>
            <a:off x="4495800" y="4343400"/>
            <a:ext cx="1752979" cy="400110"/>
          </a:xfrm>
          <a:prstGeom prst="rect">
            <a:avLst/>
          </a:prstGeom>
          <a:noFill/>
        </p:spPr>
        <p:txBody>
          <a:bodyPr wrap="none" rtlCol="0">
            <a:spAutoFit/>
          </a:bodyPr>
          <a:lstStyle/>
          <a:p>
            <a:r>
              <a:rPr lang="en-US" sz="2000" dirty="0" smtClean="0"/>
              <a:t>transportation</a:t>
            </a:r>
            <a:endParaRPr lang="en-US" sz="2000" dirty="0"/>
          </a:p>
        </p:txBody>
      </p:sp>
    </p:spTree>
    <p:extLst>
      <p:ext uri="{BB962C8B-B14F-4D97-AF65-F5344CB8AC3E}">
        <p14:creationId xmlns:p14="http://schemas.microsoft.com/office/powerpoint/2010/main" val="26451159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Functional separation</a:t>
            </a:r>
          </a:p>
          <a:p>
            <a:pPr lvl="1"/>
            <a:r>
              <a:rPr lang="en-US" dirty="0" smtClean="0"/>
              <a:t>separate entities for L2 and upper layers</a:t>
            </a:r>
          </a:p>
          <a:p>
            <a:pPr lvl="1"/>
            <a:r>
              <a:rPr lang="en-US" dirty="0" smtClean="0"/>
              <a:t>e.g., “dry loops” copper</a:t>
            </a:r>
          </a:p>
          <a:p>
            <a:pPr lvl="1"/>
            <a:r>
              <a:rPr lang="en-US" dirty="0" smtClean="0"/>
              <a:t>e.g., UK (BT Wholesale)</a:t>
            </a:r>
          </a:p>
          <a:p>
            <a:r>
              <a:rPr lang="en-US" dirty="0" smtClean="0"/>
              <a:t>Multiple infrastructures </a:t>
            </a:r>
            <a:r>
              <a:rPr lang="en-US" dirty="0" smtClean="0">
                <a:sym typeface="Wingdings"/>
              </a:rPr>
              <a:t> competition</a:t>
            </a:r>
            <a:endParaRPr lang="en-US" dirty="0" smtClean="0"/>
          </a:p>
          <a:p>
            <a:pPr lvl="1"/>
            <a:r>
              <a:rPr lang="en-US" dirty="0" smtClean="0"/>
              <a:t>e.g., DSL, cable, wireless</a:t>
            </a:r>
          </a:p>
          <a:p>
            <a:pPr lvl="1"/>
            <a:r>
              <a:rPr lang="en-US" dirty="0" smtClean="0"/>
              <a:t>but substitutability?</a:t>
            </a:r>
          </a:p>
          <a:p>
            <a:pPr lvl="1"/>
            <a:r>
              <a:rPr lang="en-US" dirty="0" smtClean="0"/>
              <a:t>may not prevent abuse (e.g., Skype blocking for French mobile operators)</a:t>
            </a:r>
          </a:p>
          <a:p>
            <a:pPr lvl="2"/>
            <a:r>
              <a:rPr lang="en-US" dirty="0" smtClean="0"/>
              <a:t>not likely to protect small customer groups with specialized needs</a:t>
            </a:r>
          </a:p>
          <a:p>
            <a:pPr marL="0" indent="0">
              <a:buNone/>
            </a:pPr>
            <a:endParaRPr lang="en-US" dirty="0"/>
          </a:p>
        </p:txBody>
      </p:sp>
    </p:spTree>
    <p:extLst>
      <p:ext uri="{BB962C8B-B14F-4D97-AF65-F5344CB8AC3E}">
        <p14:creationId xmlns:p14="http://schemas.microsoft.com/office/powerpoint/2010/main" val="76402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2" name="Content Placeholder 1"/>
          <p:cNvSpPr>
            <a:spLocks noGrp="1"/>
          </p:cNvSpPr>
          <p:nvPr>
            <p:ph idx="1"/>
          </p:nvPr>
        </p:nvSpPr>
        <p:spPr/>
        <p:txBody>
          <a:bodyPr/>
          <a:lstStyle/>
          <a:p>
            <a:r>
              <a:rPr lang="en-US" dirty="0" smtClean="0"/>
              <a:t>What is network neutrality?</a:t>
            </a:r>
          </a:p>
          <a:p>
            <a:pPr lvl="1"/>
            <a:r>
              <a:rPr lang="en-US" dirty="0" smtClean="0"/>
              <a:t>History</a:t>
            </a:r>
          </a:p>
          <a:p>
            <a:pPr lvl="1"/>
            <a:r>
              <a:rPr lang="en-US" dirty="0" smtClean="0"/>
              <a:t>Why does it matter?</a:t>
            </a:r>
          </a:p>
          <a:p>
            <a:r>
              <a:rPr lang="en-US" dirty="0" smtClean="0"/>
              <a:t>Network economics</a:t>
            </a:r>
          </a:p>
          <a:p>
            <a:r>
              <a:rPr lang="en-US" dirty="0" smtClean="0"/>
              <a:t>Telecom regulation (in the US)</a:t>
            </a:r>
          </a:p>
          <a:p>
            <a:r>
              <a:rPr lang="en-US" dirty="0" smtClean="0"/>
              <a:t>Means, </a:t>
            </a:r>
            <a:r>
              <a:rPr lang="en-US" dirty="0" smtClean="0"/>
              <a:t>motive and opportunity</a:t>
            </a:r>
            <a:endParaRPr lang="en-US" dirty="0" smtClean="0"/>
          </a:p>
          <a:p>
            <a:r>
              <a:rPr lang="en-US" dirty="0" smtClean="0"/>
              <a:t>Challenges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2</a:t>
            </a:fld>
            <a:endParaRPr lang="en-US"/>
          </a:p>
        </p:txBody>
      </p:sp>
    </p:spTree>
    <p:extLst>
      <p:ext uri="{BB962C8B-B14F-4D97-AF65-F5344CB8AC3E}">
        <p14:creationId xmlns:p14="http://schemas.microsoft.com/office/powerpoint/2010/main" val="294556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(US)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lucky, incumbent LEC + cable company</a:t>
            </a:r>
          </a:p>
          <a:p>
            <a:pPr lvl="1"/>
            <a:r>
              <a:rPr lang="en-US" dirty="0" smtClean="0"/>
              <a:t>DSL: cheaper, but low speed</a:t>
            </a:r>
          </a:p>
          <a:p>
            <a:pPr lvl="2"/>
            <a:r>
              <a:rPr lang="en-US" dirty="0" smtClean="0"/>
              <a:t>mean: 2.5 – 3.5 Mb/s</a:t>
            </a:r>
          </a:p>
          <a:p>
            <a:pPr lvl="1"/>
            <a:r>
              <a:rPr lang="en-US" dirty="0" smtClean="0"/>
              <a:t>FTTH (</a:t>
            </a:r>
            <a:r>
              <a:rPr lang="en-US" dirty="0" err="1" smtClean="0"/>
              <a:t>FiOS</a:t>
            </a:r>
            <a:r>
              <a:rPr lang="en-US" dirty="0" smtClean="0"/>
              <a:t>): only 3.3M households</a:t>
            </a:r>
          </a:p>
          <a:p>
            <a:pPr lvl="2"/>
            <a:r>
              <a:rPr lang="en-US" dirty="0" smtClean="0"/>
              <a:t>10-15 Mb/s</a:t>
            </a:r>
          </a:p>
          <a:p>
            <a:pPr lvl="1"/>
            <a:r>
              <a:rPr lang="en-US" dirty="0" smtClean="0"/>
              <a:t>Cable: &gt; $50/month, higher speeds</a:t>
            </a:r>
          </a:p>
          <a:p>
            <a:pPr lvl="2"/>
            <a:r>
              <a:rPr lang="en-US" dirty="0" smtClean="0"/>
              <a:t>8-11 Mb/s</a:t>
            </a:r>
          </a:p>
          <a:p>
            <a:r>
              <a:rPr lang="en-US" dirty="0" smtClean="0"/>
              <a:t>often, high switching costs ($200 early termination fee)</a:t>
            </a:r>
          </a:p>
          <a:p>
            <a:pPr lvl="1"/>
            <a:r>
              <a:rPr lang="en-US" dirty="0" smtClean="0"/>
              <a:t>or tied to bundles (TV, mobile)</a:t>
            </a:r>
          </a:p>
          <a:p>
            <a:r>
              <a:rPr lang="en-US" dirty="0" smtClean="0"/>
              <a:t>can’t easily predict whether problem would be different</a:t>
            </a:r>
            <a:endParaRPr lang="en-US" dirty="0"/>
          </a:p>
        </p:txBody>
      </p:sp>
    </p:spTree>
    <p:extLst>
      <p:ext uri="{BB962C8B-B14F-4D97-AF65-F5344CB8AC3E}">
        <p14:creationId xmlns:p14="http://schemas.microsoft.com/office/powerpoint/2010/main" val="759237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FTTH</a:t>
            </a:r>
            <a:endParaRPr lang="en-US" dirty="0"/>
          </a:p>
        </p:txBody>
      </p:sp>
      <p:pic>
        <p:nvPicPr>
          <p:cNvPr id="4" name="Picture 3"/>
          <p:cNvPicPr>
            <a:picLocks noChangeAspect="1"/>
          </p:cNvPicPr>
          <p:nvPr/>
        </p:nvPicPr>
        <p:blipFill>
          <a:blip r:embed="rId2"/>
          <a:stretch>
            <a:fillRect/>
          </a:stretch>
        </p:blipFill>
        <p:spPr>
          <a:xfrm>
            <a:off x="1623750" y="1196089"/>
            <a:ext cx="6242358" cy="4737967"/>
          </a:xfrm>
          <a:prstGeom prst="rect">
            <a:avLst/>
          </a:prstGeom>
        </p:spPr>
      </p:pic>
      <p:sp>
        <p:nvSpPr>
          <p:cNvPr id="5" name="TextBox 4"/>
          <p:cNvSpPr txBox="1"/>
          <p:nvPr/>
        </p:nvSpPr>
        <p:spPr>
          <a:xfrm>
            <a:off x="686971" y="6204733"/>
            <a:ext cx="2398989" cy="369332"/>
          </a:xfrm>
          <a:prstGeom prst="rect">
            <a:avLst/>
          </a:prstGeom>
          <a:noFill/>
        </p:spPr>
        <p:txBody>
          <a:bodyPr wrap="none" rtlCol="0">
            <a:spAutoFit/>
          </a:bodyPr>
          <a:lstStyle/>
          <a:p>
            <a:r>
              <a:rPr lang="en-US" dirty="0" smtClean="0"/>
              <a:t>mostly Verizon: 3.3 </a:t>
            </a:r>
            <a:r>
              <a:rPr lang="en-US" dirty="0" err="1" smtClean="0"/>
              <a:t>mio</a:t>
            </a:r>
            <a:endParaRPr lang="en-US" dirty="0"/>
          </a:p>
        </p:txBody>
      </p:sp>
    </p:spTree>
    <p:extLst>
      <p:ext uri="{BB962C8B-B14F-4D97-AF65-F5344CB8AC3E}">
        <p14:creationId xmlns:p14="http://schemas.microsoft.com/office/powerpoint/2010/main" val="9241441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FTTH penetration</a:t>
            </a:r>
            <a:endParaRPr lang="en-US" dirty="0"/>
          </a:p>
        </p:txBody>
      </p:sp>
      <p:pic>
        <p:nvPicPr>
          <p:cNvPr id="4" name="Picture 3"/>
          <p:cNvPicPr>
            <a:picLocks noChangeAspect="1"/>
          </p:cNvPicPr>
          <p:nvPr/>
        </p:nvPicPr>
        <p:blipFill>
          <a:blip r:embed="rId3"/>
          <a:stretch>
            <a:fillRect/>
          </a:stretch>
        </p:blipFill>
        <p:spPr>
          <a:xfrm>
            <a:off x="1811105" y="1362401"/>
            <a:ext cx="6195801" cy="4634120"/>
          </a:xfrm>
          <a:prstGeom prst="rect">
            <a:avLst/>
          </a:prstGeom>
        </p:spPr>
      </p:pic>
    </p:spTree>
    <p:extLst>
      <p:ext uri="{BB962C8B-B14F-4D97-AF65-F5344CB8AC3E}">
        <p14:creationId xmlns:p14="http://schemas.microsoft.com/office/powerpoint/2010/main" val="237243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broadband speeds</a:t>
            </a:r>
            <a:endParaRPr lang="en-US" dirty="0"/>
          </a:p>
        </p:txBody>
      </p:sp>
      <p:pic>
        <p:nvPicPr>
          <p:cNvPr id="4" name="Picture 3" descr="spee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55" y="1177538"/>
            <a:ext cx="8458200" cy="5473700"/>
          </a:xfrm>
          <a:prstGeom prst="rect">
            <a:avLst/>
          </a:prstGeom>
        </p:spPr>
      </p:pic>
      <p:sp>
        <p:nvSpPr>
          <p:cNvPr id="3" name="TextBox 2"/>
          <p:cNvSpPr txBox="1"/>
          <p:nvPr/>
        </p:nvSpPr>
        <p:spPr>
          <a:xfrm>
            <a:off x="0" y="6488668"/>
            <a:ext cx="1903085" cy="369332"/>
          </a:xfrm>
          <a:prstGeom prst="rect">
            <a:avLst/>
          </a:prstGeom>
          <a:noFill/>
        </p:spPr>
        <p:txBody>
          <a:bodyPr wrap="none" rtlCol="0">
            <a:spAutoFit/>
          </a:bodyPr>
          <a:lstStyle/>
          <a:p>
            <a:r>
              <a:rPr lang="en-US" dirty="0" smtClean="0"/>
              <a:t>FCC OBI Report #4</a:t>
            </a:r>
            <a:endParaRPr lang="en-US" dirty="0"/>
          </a:p>
        </p:txBody>
      </p:sp>
    </p:spTree>
    <p:extLst>
      <p:ext uri="{BB962C8B-B14F-4D97-AF65-F5344CB8AC3E}">
        <p14:creationId xmlns:p14="http://schemas.microsoft.com/office/powerpoint/2010/main" val="8929153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broadband</a:t>
            </a:r>
            <a:endParaRPr lang="en-US" dirty="0"/>
          </a:p>
        </p:txBody>
      </p:sp>
      <p:pic>
        <p:nvPicPr>
          <p:cNvPr id="4" name="Picture 3"/>
          <p:cNvPicPr>
            <a:picLocks noChangeAspect="1"/>
          </p:cNvPicPr>
          <p:nvPr/>
        </p:nvPicPr>
        <p:blipFill>
          <a:blip r:embed="rId2"/>
          <a:stretch>
            <a:fillRect/>
          </a:stretch>
        </p:blipFill>
        <p:spPr>
          <a:xfrm>
            <a:off x="1002988" y="1105462"/>
            <a:ext cx="6940474" cy="5430413"/>
          </a:xfrm>
          <a:prstGeom prst="rect">
            <a:avLst/>
          </a:prstGeom>
        </p:spPr>
      </p:pic>
      <p:sp>
        <p:nvSpPr>
          <p:cNvPr id="5" name="TextBox 4"/>
          <p:cNvSpPr txBox="1"/>
          <p:nvPr/>
        </p:nvSpPr>
        <p:spPr>
          <a:xfrm>
            <a:off x="0" y="6481926"/>
            <a:ext cx="5925157" cy="369332"/>
          </a:xfrm>
          <a:prstGeom prst="rect">
            <a:avLst/>
          </a:prstGeom>
          <a:noFill/>
        </p:spPr>
        <p:txBody>
          <a:bodyPr wrap="none" rtlCol="0">
            <a:spAutoFit/>
          </a:bodyPr>
          <a:lstStyle/>
          <a:p>
            <a:r>
              <a:rPr lang="en-US" i="1" dirty="0" smtClean="0"/>
              <a:t>FCC: Internet Access Services Status as of December 31, 2009  </a:t>
            </a:r>
            <a:endParaRPr lang="en-US" i="1" dirty="0"/>
          </a:p>
        </p:txBody>
      </p:sp>
    </p:spTree>
    <p:extLst>
      <p:ext uri="{BB962C8B-B14F-4D97-AF65-F5344CB8AC3E}">
        <p14:creationId xmlns:p14="http://schemas.microsoft.com/office/powerpoint/2010/main" val="288030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Residential broadband technologies</a:t>
            </a:r>
            <a:endParaRPr lang="en-US" dirty="0"/>
          </a:p>
        </p:txBody>
      </p:sp>
      <p:pic>
        <p:nvPicPr>
          <p:cNvPr id="4" name="Picture 3"/>
          <p:cNvPicPr>
            <a:picLocks noChangeAspect="1"/>
          </p:cNvPicPr>
          <p:nvPr/>
        </p:nvPicPr>
        <p:blipFill>
          <a:blip r:embed="rId2"/>
          <a:stretch>
            <a:fillRect/>
          </a:stretch>
        </p:blipFill>
        <p:spPr>
          <a:xfrm>
            <a:off x="733600" y="1379180"/>
            <a:ext cx="7166156" cy="5123219"/>
          </a:xfrm>
          <a:prstGeom prst="rect">
            <a:avLst/>
          </a:prstGeom>
        </p:spPr>
      </p:pic>
      <p:sp>
        <p:nvSpPr>
          <p:cNvPr id="5" name="TextBox 4"/>
          <p:cNvSpPr txBox="1"/>
          <p:nvPr/>
        </p:nvSpPr>
        <p:spPr>
          <a:xfrm>
            <a:off x="0" y="6481926"/>
            <a:ext cx="5925157" cy="369332"/>
          </a:xfrm>
          <a:prstGeom prst="rect">
            <a:avLst/>
          </a:prstGeom>
          <a:noFill/>
        </p:spPr>
        <p:txBody>
          <a:bodyPr wrap="none" rtlCol="0">
            <a:spAutoFit/>
          </a:bodyPr>
          <a:lstStyle/>
          <a:p>
            <a:r>
              <a:rPr lang="en-US" i="1" dirty="0" smtClean="0"/>
              <a:t>FCC: Internet Access Services Status as of December 31, 2009  </a:t>
            </a:r>
            <a:endParaRPr lang="en-US" i="1" dirty="0"/>
          </a:p>
        </p:txBody>
      </p:sp>
    </p:spTree>
    <p:extLst>
      <p:ext uri="{BB962C8B-B14F-4D97-AF65-F5344CB8AC3E}">
        <p14:creationId xmlns:p14="http://schemas.microsoft.com/office/powerpoint/2010/main" val="3497198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competition (US)</a:t>
            </a:r>
            <a:endParaRPr lang="en-US" dirty="0"/>
          </a:p>
        </p:txBody>
      </p:sp>
      <p:pic>
        <p:nvPicPr>
          <p:cNvPr id="4" name="Picture 3"/>
          <p:cNvPicPr>
            <a:picLocks noChangeAspect="1"/>
          </p:cNvPicPr>
          <p:nvPr/>
        </p:nvPicPr>
        <p:blipFill>
          <a:blip r:embed="rId3"/>
          <a:stretch>
            <a:fillRect/>
          </a:stretch>
        </p:blipFill>
        <p:spPr>
          <a:xfrm>
            <a:off x="457200" y="1016000"/>
            <a:ext cx="7213600" cy="5617148"/>
          </a:xfrm>
          <a:prstGeom prst="rect">
            <a:avLst/>
          </a:prstGeom>
        </p:spPr>
      </p:pic>
      <p:sp>
        <p:nvSpPr>
          <p:cNvPr id="5" name="TextBox 4"/>
          <p:cNvSpPr txBox="1"/>
          <p:nvPr/>
        </p:nvSpPr>
        <p:spPr>
          <a:xfrm>
            <a:off x="0" y="6481926"/>
            <a:ext cx="5925157" cy="369332"/>
          </a:xfrm>
          <a:prstGeom prst="rect">
            <a:avLst/>
          </a:prstGeom>
          <a:noFill/>
        </p:spPr>
        <p:txBody>
          <a:bodyPr wrap="none" rtlCol="0">
            <a:spAutoFit/>
          </a:bodyPr>
          <a:lstStyle/>
          <a:p>
            <a:r>
              <a:rPr lang="en-US" i="1" dirty="0" smtClean="0"/>
              <a:t>FCC: Internet Access Services Status as of December 31, 2009  </a:t>
            </a:r>
            <a:endParaRPr lang="en-US" i="1" dirty="0"/>
          </a:p>
        </p:txBody>
      </p:sp>
    </p:spTree>
    <p:extLst>
      <p:ext uri="{BB962C8B-B14F-4D97-AF65-F5344CB8AC3E}">
        <p14:creationId xmlns:p14="http://schemas.microsoft.com/office/powerpoint/2010/main" val="23879216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as substitute</a:t>
            </a:r>
            <a:endParaRPr lang="en-US" dirty="0"/>
          </a:p>
        </p:txBody>
      </p:sp>
      <p:sp>
        <p:nvSpPr>
          <p:cNvPr id="3" name="Content Placeholder 2"/>
          <p:cNvSpPr>
            <a:spLocks noGrp="1"/>
          </p:cNvSpPr>
          <p:nvPr>
            <p:ph idx="1"/>
          </p:nvPr>
        </p:nvSpPr>
        <p:spPr/>
        <p:txBody>
          <a:bodyPr/>
          <a:lstStyle/>
          <a:p>
            <a:r>
              <a:rPr lang="en-US" dirty="0" smtClean="0"/>
              <a:t>Speed range</a:t>
            </a:r>
          </a:p>
          <a:p>
            <a:r>
              <a:rPr lang="en-US" dirty="0" smtClean="0"/>
              <a:t>Speed predictability</a:t>
            </a:r>
          </a:p>
          <a:p>
            <a:r>
              <a:rPr lang="en-US" dirty="0" smtClean="0"/>
              <a:t>Indoor usability</a:t>
            </a:r>
          </a:p>
          <a:p>
            <a:r>
              <a:rPr lang="en-US" dirty="0" smtClean="0"/>
              <a:t>Volume limits</a:t>
            </a:r>
          </a:p>
          <a:p>
            <a:r>
              <a:rPr lang="en-US" dirty="0" smtClean="0"/>
              <a:t>Still relies on ILEC or CATV back-haul to cell sites and </a:t>
            </a:r>
            <a:r>
              <a:rPr lang="en-US" dirty="0" err="1" smtClean="0"/>
              <a:t>femtocells</a:t>
            </a:r>
            <a:endParaRPr lang="en-US" dirty="0"/>
          </a:p>
        </p:txBody>
      </p:sp>
    </p:spTree>
    <p:extLst>
      <p:ext uri="{BB962C8B-B14F-4D97-AF65-F5344CB8AC3E}">
        <p14:creationId xmlns:p14="http://schemas.microsoft.com/office/powerpoint/2010/main" val="34272270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Cisco’s traffic prediction</a:t>
            </a:r>
            <a:endParaRPr lang="en-US" dirty="0"/>
          </a:p>
        </p:txBody>
      </p:sp>
      <p:pic>
        <p:nvPicPr>
          <p:cNvPr id="8" name="Picture 7" descr="cisco.tiff"/>
          <p:cNvPicPr>
            <a:picLocks noChangeAspect="1"/>
          </p:cNvPicPr>
          <p:nvPr/>
        </p:nvPicPr>
        <p:blipFill>
          <a:blip r:embed="rId3"/>
          <a:stretch>
            <a:fillRect/>
          </a:stretch>
        </p:blipFill>
        <p:spPr>
          <a:xfrm>
            <a:off x="850900" y="1173772"/>
            <a:ext cx="7848600" cy="3485541"/>
          </a:xfrm>
          <a:prstGeom prst="rect">
            <a:avLst/>
          </a:prstGeom>
        </p:spPr>
      </p:pic>
      <p:sp>
        <p:nvSpPr>
          <p:cNvPr id="5" name="Oval Callout 4"/>
          <p:cNvSpPr/>
          <p:nvPr/>
        </p:nvSpPr>
        <p:spPr>
          <a:xfrm>
            <a:off x="867392" y="4540251"/>
            <a:ext cx="3529983" cy="1354170"/>
          </a:xfrm>
          <a:prstGeom prst="wedgeEllipseCallout">
            <a:avLst>
              <a:gd name="adj1" fmla="val -42584"/>
              <a:gd name="adj2" fmla="val -54213"/>
            </a:avLst>
          </a:prstGeom>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3F1D97"/>
                </a:solidFill>
              </a:rPr>
              <a:t>Ambient video = </a:t>
            </a:r>
            <a:r>
              <a:rPr lang="en-US" sz="1400" dirty="0" err="1" smtClean="0">
                <a:solidFill>
                  <a:srgbClr val="3F1D97"/>
                </a:solidFill>
              </a:rPr>
              <a:t>nannycams</a:t>
            </a:r>
            <a:r>
              <a:rPr lang="en-US" sz="1400" dirty="0" smtClean="0">
                <a:solidFill>
                  <a:srgbClr val="3F1D97"/>
                </a:solidFill>
              </a:rPr>
              <a:t>, </a:t>
            </a:r>
            <a:r>
              <a:rPr lang="en-US" sz="1400" dirty="0" err="1" smtClean="0">
                <a:solidFill>
                  <a:srgbClr val="3F1D97"/>
                </a:solidFill>
              </a:rPr>
              <a:t>petcams</a:t>
            </a:r>
            <a:r>
              <a:rPr lang="en-US" sz="1400" dirty="0" smtClean="0">
                <a:solidFill>
                  <a:srgbClr val="3F1D97"/>
                </a:solidFill>
              </a:rPr>
              <a:t>, home security cams, and other persistent video streams</a:t>
            </a:r>
          </a:p>
          <a:p>
            <a:pPr algn="ctr"/>
            <a:endParaRPr lang="en-US" dirty="0">
              <a:solidFill>
                <a:srgbClr val="3F1D97"/>
              </a:solidFill>
            </a:endParaRPr>
          </a:p>
        </p:txBody>
      </p:sp>
      <p:sp>
        <p:nvSpPr>
          <p:cNvPr id="6" name="Footer Placeholder 5"/>
          <p:cNvSpPr>
            <a:spLocks noGrp="1"/>
          </p:cNvSpPr>
          <p:nvPr>
            <p:ph type="ftr" sz="quarter" idx="11"/>
          </p:nvPr>
        </p:nvSpPr>
        <p:spPr/>
        <p:txBody>
          <a:bodyPr/>
          <a:lstStyle/>
          <a:p>
            <a:r>
              <a:rPr lang="en-US" smtClean="0"/>
              <a:t>NID 2010 - Portsmouth, NH</a:t>
            </a:r>
            <a:endParaRPr lang="en-US"/>
          </a:p>
        </p:txBody>
      </p:sp>
    </p:spTree>
    <p:extLst>
      <p:ext uri="{BB962C8B-B14F-4D97-AF65-F5344CB8AC3E}">
        <p14:creationId xmlns:p14="http://schemas.microsoft.com/office/powerpoint/2010/main" val="26050411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value of bits</a:t>
            </a:r>
            <a:endParaRPr lang="en-US" dirty="0"/>
          </a:p>
        </p:txBody>
      </p:sp>
      <p:sp>
        <p:nvSpPr>
          <p:cNvPr id="2" name="Content Placeholder 1"/>
          <p:cNvSpPr>
            <a:spLocks noGrp="1"/>
          </p:cNvSpPr>
          <p:nvPr>
            <p:ph idx="1"/>
          </p:nvPr>
        </p:nvSpPr>
        <p:spPr>
          <a:xfrm>
            <a:off x="457200" y="1600201"/>
            <a:ext cx="8229600" cy="2243884"/>
          </a:xfrm>
        </p:spPr>
        <p:txBody>
          <a:bodyPr/>
          <a:lstStyle/>
          <a:p>
            <a:r>
              <a:rPr lang="en-US" dirty="0" smtClean="0"/>
              <a:t>Technologist: A bit is a bit is a bit</a:t>
            </a:r>
          </a:p>
          <a:p>
            <a:r>
              <a:rPr lang="en-US" dirty="0" smtClean="0"/>
              <a:t>Economist: Some bits are more valuable than other bits</a:t>
            </a:r>
          </a:p>
        </p:txBody>
      </p:sp>
      <p:sp>
        <p:nvSpPr>
          <p:cNvPr id="3" name="Slide Number Placeholder 2"/>
          <p:cNvSpPr>
            <a:spLocks noGrp="1"/>
          </p:cNvSpPr>
          <p:nvPr>
            <p:ph type="sldNum" sz="quarter" idx="12"/>
          </p:nvPr>
        </p:nvSpPr>
        <p:spPr/>
        <p:txBody>
          <a:bodyPr/>
          <a:lstStyle/>
          <a:p>
            <a:fld id="{51E3B49D-3EAC-FA48-8317-73E198CCAC39}" type="slidenum">
              <a:rPr lang="en-US" smtClean="0"/>
              <a:pPr/>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44174954"/>
              </p:ext>
            </p:extLst>
          </p:nvPr>
        </p:nvGraphicFramePr>
        <p:xfrm>
          <a:off x="457200" y="3812456"/>
          <a:ext cx="8163308" cy="1854200"/>
        </p:xfrm>
        <a:graphic>
          <a:graphicData uri="http://schemas.openxmlformats.org/drawingml/2006/table">
            <a:tbl>
              <a:tblPr firstRow="1" bandRow="1">
                <a:tableStyleId>{5C22544A-7EE6-4342-B048-85BDC9FD1C3A}</a:tableStyleId>
              </a:tblPr>
              <a:tblGrid>
                <a:gridCol w="2202151"/>
                <a:gridCol w="2222741"/>
                <a:gridCol w="1697589"/>
                <a:gridCol w="2040827"/>
              </a:tblGrid>
              <a:tr h="370840">
                <a:tc>
                  <a:txBody>
                    <a:bodyPr/>
                    <a:lstStyle/>
                    <a:p>
                      <a:r>
                        <a:rPr lang="en-US" dirty="0" smtClean="0"/>
                        <a:t>Application</a:t>
                      </a:r>
                      <a:endParaRPr lang="en-US" dirty="0"/>
                    </a:p>
                  </a:txBody>
                  <a:tcPr/>
                </a:tc>
                <a:tc>
                  <a:txBody>
                    <a:bodyPr/>
                    <a:lstStyle/>
                    <a:p>
                      <a:r>
                        <a:rPr lang="en-US" dirty="0" smtClean="0"/>
                        <a:t>Volume</a:t>
                      </a:r>
                      <a:endParaRPr lang="en-US" dirty="0"/>
                    </a:p>
                  </a:txBody>
                  <a:tcPr/>
                </a:tc>
                <a:tc>
                  <a:txBody>
                    <a:bodyPr/>
                    <a:lstStyle/>
                    <a:p>
                      <a:r>
                        <a:rPr lang="en-US" dirty="0" smtClean="0"/>
                        <a:t>Cost per unit</a:t>
                      </a:r>
                      <a:endParaRPr lang="en-US" dirty="0"/>
                    </a:p>
                  </a:txBody>
                  <a:tcPr/>
                </a:tc>
                <a:tc>
                  <a:txBody>
                    <a:bodyPr/>
                    <a:lstStyle/>
                    <a:p>
                      <a:r>
                        <a:rPr lang="en-US" dirty="0" smtClean="0"/>
                        <a:t>Cost / MB</a:t>
                      </a:r>
                      <a:endParaRPr lang="en-US" dirty="0"/>
                    </a:p>
                  </a:txBody>
                  <a:tcPr/>
                </a:tc>
              </a:tr>
              <a:tr h="370840">
                <a:tc>
                  <a:txBody>
                    <a:bodyPr/>
                    <a:lstStyle/>
                    <a:p>
                      <a:r>
                        <a:rPr lang="en-US" dirty="0" smtClean="0"/>
                        <a:t>Voice (13 kb/s GSM)</a:t>
                      </a:r>
                      <a:endParaRPr lang="en-US" dirty="0"/>
                    </a:p>
                  </a:txBody>
                  <a:tcPr/>
                </a:tc>
                <a:tc>
                  <a:txBody>
                    <a:bodyPr/>
                    <a:lstStyle/>
                    <a:p>
                      <a:r>
                        <a:rPr lang="en-US" dirty="0" smtClean="0"/>
                        <a:t>97.5 </a:t>
                      </a:r>
                      <a:r>
                        <a:rPr lang="en-US" dirty="0" err="1" smtClean="0"/>
                        <a:t>kB</a:t>
                      </a:r>
                      <a:r>
                        <a:rPr lang="en-US" dirty="0" smtClean="0"/>
                        <a:t>/minute</a:t>
                      </a:r>
                      <a:endParaRPr lang="en-US" dirty="0"/>
                    </a:p>
                  </a:txBody>
                  <a:tcPr/>
                </a:tc>
                <a:tc>
                  <a:txBody>
                    <a:bodyPr/>
                    <a:lstStyle/>
                    <a:p>
                      <a:r>
                        <a:rPr lang="en-US" dirty="0" smtClean="0"/>
                        <a:t>10c</a:t>
                      </a:r>
                      <a:endParaRPr lang="en-US" dirty="0"/>
                    </a:p>
                  </a:txBody>
                  <a:tcPr/>
                </a:tc>
                <a:tc>
                  <a:txBody>
                    <a:bodyPr/>
                    <a:lstStyle/>
                    <a:p>
                      <a:r>
                        <a:rPr lang="en-US" dirty="0" smtClean="0"/>
                        <a:t>$1.02</a:t>
                      </a:r>
                      <a:endParaRPr lang="en-US" dirty="0"/>
                    </a:p>
                  </a:txBody>
                  <a:tcPr/>
                </a:tc>
              </a:tr>
              <a:tr h="370840">
                <a:tc>
                  <a:txBody>
                    <a:bodyPr/>
                    <a:lstStyle/>
                    <a:p>
                      <a:r>
                        <a:rPr lang="en-US" dirty="0" smtClean="0"/>
                        <a:t>Mobile</a:t>
                      </a:r>
                      <a:r>
                        <a:rPr lang="en-US" baseline="0" dirty="0" smtClean="0"/>
                        <a:t> data</a:t>
                      </a:r>
                      <a:endParaRPr lang="en-US" dirty="0"/>
                    </a:p>
                  </a:txBody>
                  <a:tcPr/>
                </a:tc>
                <a:tc>
                  <a:txBody>
                    <a:bodyPr/>
                    <a:lstStyle/>
                    <a:p>
                      <a:r>
                        <a:rPr lang="en-US" dirty="0" smtClean="0"/>
                        <a:t>5</a:t>
                      </a:r>
                      <a:r>
                        <a:rPr lang="en-US" baseline="0" dirty="0" smtClean="0"/>
                        <a:t> </a:t>
                      </a:r>
                      <a:r>
                        <a:rPr lang="en-US" dirty="0" smtClean="0"/>
                        <a:t>GB</a:t>
                      </a:r>
                      <a:endParaRPr lang="en-US" dirty="0"/>
                    </a:p>
                  </a:txBody>
                  <a:tcPr/>
                </a:tc>
                <a:tc>
                  <a:txBody>
                    <a:bodyPr/>
                    <a:lstStyle/>
                    <a:p>
                      <a:r>
                        <a:rPr lang="en-US" dirty="0" smtClean="0"/>
                        <a:t>$40</a:t>
                      </a:r>
                      <a:endParaRPr lang="en-US" dirty="0"/>
                    </a:p>
                  </a:txBody>
                  <a:tcPr/>
                </a:tc>
                <a:tc>
                  <a:txBody>
                    <a:bodyPr/>
                    <a:lstStyle/>
                    <a:p>
                      <a:r>
                        <a:rPr lang="en-US" dirty="0" smtClean="0"/>
                        <a:t>$0.008</a:t>
                      </a:r>
                      <a:endParaRPr lang="en-US" dirty="0"/>
                    </a:p>
                  </a:txBody>
                  <a:tcPr/>
                </a:tc>
              </a:tr>
              <a:tr h="370840">
                <a:tc>
                  <a:txBody>
                    <a:bodyPr/>
                    <a:lstStyle/>
                    <a:p>
                      <a:r>
                        <a:rPr lang="en-US" dirty="0" smtClean="0"/>
                        <a:t>MMS (pictures)</a:t>
                      </a:r>
                      <a:endParaRPr lang="en-US" dirty="0"/>
                    </a:p>
                  </a:txBody>
                  <a:tcPr/>
                </a:tc>
                <a:tc>
                  <a:txBody>
                    <a:bodyPr/>
                    <a:lstStyle/>
                    <a:p>
                      <a:r>
                        <a:rPr lang="en-US" dirty="0" smtClean="0"/>
                        <a:t>&lt; 300 KB, avg. 50 </a:t>
                      </a:r>
                      <a:r>
                        <a:rPr lang="en-US" dirty="0" err="1" smtClean="0"/>
                        <a:t>kB</a:t>
                      </a:r>
                      <a:endParaRPr lang="en-US" dirty="0"/>
                    </a:p>
                  </a:txBody>
                  <a:tcPr/>
                </a:tc>
                <a:tc>
                  <a:txBody>
                    <a:bodyPr/>
                    <a:lstStyle/>
                    <a:p>
                      <a:r>
                        <a:rPr lang="en-US" dirty="0" smtClean="0"/>
                        <a:t>25c</a:t>
                      </a:r>
                      <a:endParaRPr lang="en-US" dirty="0"/>
                    </a:p>
                  </a:txBody>
                  <a:tcPr/>
                </a:tc>
                <a:tc>
                  <a:txBody>
                    <a:bodyPr/>
                    <a:lstStyle/>
                    <a:p>
                      <a:r>
                        <a:rPr lang="en-US" dirty="0" smtClean="0"/>
                        <a:t>$5.00</a:t>
                      </a:r>
                      <a:endParaRPr lang="en-US" dirty="0"/>
                    </a:p>
                  </a:txBody>
                  <a:tcPr/>
                </a:tc>
              </a:tr>
              <a:tr h="370840">
                <a:tc>
                  <a:txBody>
                    <a:bodyPr/>
                    <a:lstStyle/>
                    <a:p>
                      <a:r>
                        <a:rPr lang="en-US" dirty="0" smtClean="0"/>
                        <a:t>SMS</a:t>
                      </a:r>
                      <a:endParaRPr lang="en-US" dirty="0"/>
                    </a:p>
                  </a:txBody>
                  <a:tcPr/>
                </a:tc>
                <a:tc>
                  <a:txBody>
                    <a:bodyPr/>
                    <a:lstStyle/>
                    <a:p>
                      <a:r>
                        <a:rPr lang="en-US" dirty="0" smtClean="0"/>
                        <a:t>160 B</a:t>
                      </a:r>
                      <a:endParaRPr lang="en-US" dirty="0"/>
                    </a:p>
                  </a:txBody>
                  <a:tcPr/>
                </a:tc>
                <a:tc>
                  <a:txBody>
                    <a:bodyPr/>
                    <a:lstStyle/>
                    <a:p>
                      <a:r>
                        <a:rPr lang="en-US" dirty="0" smtClean="0"/>
                        <a:t>10c</a:t>
                      </a:r>
                      <a:endParaRPr lang="en-US" dirty="0"/>
                    </a:p>
                  </a:txBody>
                  <a:tcPr/>
                </a:tc>
                <a:tc>
                  <a:txBody>
                    <a:bodyPr/>
                    <a:lstStyle/>
                    <a:p>
                      <a:r>
                        <a:rPr lang="en-US" dirty="0" smtClean="0"/>
                        <a:t>$625</a:t>
                      </a:r>
                      <a:endParaRPr lang="en-US" dirty="0"/>
                    </a:p>
                  </a:txBody>
                  <a:tcPr/>
                </a:tc>
              </a:tr>
            </a:tbl>
          </a:graphicData>
        </a:graphic>
      </p:graphicFrame>
    </p:spTree>
    <p:extLst>
      <p:ext uri="{BB962C8B-B14F-4D97-AF65-F5344CB8AC3E}">
        <p14:creationId xmlns:p14="http://schemas.microsoft.com/office/powerpoint/2010/main" val="288415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network neutrality?</a:t>
            </a:r>
            <a:endParaRPr lang="en-US" dirty="0"/>
          </a:p>
        </p:txBody>
      </p:sp>
      <p:sp>
        <p:nvSpPr>
          <p:cNvPr id="2" name="Content Placeholder 1"/>
          <p:cNvSpPr>
            <a:spLocks noGrp="1"/>
          </p:cNvSpPr>
          <p:nvPr>
            <p:ph idx="1"/>
          </p:nvPr>
        </p:nvSpPr>
        <p:spPr/>
        <p:txBody>
          <a:bodyPr>
            <a:normAutofit fontScale="77500" lnSpcReduction="20000"/>
          </a:bodyPr>
          <a:lstStyle/>
          <a:p>
            <a:r>
              <a:rPr lang="en-US" dirty="0"/>
              <a:t>“The principle advocates no restrictions by Internet service providers and governments on content, sites, platforms, the kinds of equipment that may be attached, and the modes of communication</a:t>
            </a:r>
            <a:r>
              <a:rPr lang="en-US" dirty="0" smtClean="0"/>
              <a:t>.” (Wikipedia)</a:t>
            </a:r>
          </a:p>
          <a:p>
            <a:r>
              <a:rPr lang="en-US" dirty="0" smtClean="0"/>
              <a:t>2005 FCC statement:</a:t>
            </a:r>
          </a:p>
          <a:p>
            <a:pPr lvl="1"/>
            <a:r>
              <a:rPr lang="en-US" dirty="0" smtClean="0"/>
              <a:t>“access </a:t>
            </a:r>
            <a:r>
              <a:rPr lang="en-US" dirty="0"/>
              <a:t>the lawful Internet content of their choice.</a:t>
            </a:r>
          </a:p>
          <a:p>
            <a:pPr lvl="1"/>
            <a:r>
              <a:rPr lang="en-US" dirty="0"/>
              <a:t>run applications and use services of their choice, subject to the needs of law enforcement.</a:t>
            </a:r>
          </a:p>
          <a:p>
            <a:pPr lvl="1"/>
            <a:r>
              <a:rPr lang="en-US" dirty="0"/>
              <a:t>connect their choice of legal devices that do not harm the network.</a:t>
            </a:r>
          </a:p>
          <a:p>
            <a:pPr lvl="1"/>
            <a:r>
              <a:rPr lang="en-US" dirty="0"/>
              <a:t>competition among network providers, application and service providers, and content providers</a:t>
            </a:r>
            <a:r>
              <a:rPr lang="en-US" dirty="0" smtClean="0"/>
              <a:t>.”</a:t>
            </a:r>
          </a:p>
          <a:p>
            <a:r>
              <a:rPr lang="en-US" dirty="0" smtClean="0"/>
              <a:t>= </a:t>
            </a:r>
            <a:r>
              <a:rPr lang="en-US" i="1" dirty="0" smtClean="0"/>
              <a:t>Any </a:t>
            </a:r>
            <a:r>
              <a:rPr lang="en-US" i="1" dirty="0"/>
              <a:t>lawful content, any lawful application, any lawful device, any provider</a:t>
            </a:r>
          </a:p>
        </p:txBody>
      </p:sp>
      <p:sp>
        <p:nvSpPr>
          <p:cNvPr id="3" name="Slide Number Placeholder 2"/>
          <p:cNvSpPr>
            <a:spLocks noGrp="1"/>
          </p:cNvSpPr>
          <p:nvPr>
            <p:ph type="sldNum" sz="quarter" idx="12"/>
          </p:nvPr>
        </p:nvSpPr>
        <p:spPr/>
        <p:txBody>
          <a:bodyPr/>
          <a:lstStyle/>
          <a:p>
            <a:fld id="{51E3B49D-3EAC-FA48-8317-73E198CCAC39}" type="slidenum">
              <a:rPr lang="en-US" smtClean="0"/>
              <a:pPr/>
              <a:t>3</a:t>
            </a:fld>
            <a:endParaRPr lang="en-US"/>
          </a:p>
        </p:txBody>
      </p:sp>
    </p:spTree>
    <p:extLst>
      <p:ext uri="{BB962C8B-B14F-4D97-AF65-F5344CB8AC3E}">
        <p14:creationId xmlns:p14="http://schemas.microsoft.com/office/powerpoint/2010/main" val="42457897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Bandwidth costs</a:t>
            </a:r>
          </a:p>
        </p:txBody>
      </p:sp>
      <p:sp>
        <p:nvSpPr>
          <p:cNvPr id="3" name="Content Placeholder 2"/>
          <p:cNvSpPr>
            <a:spLocks noGrp="1"/>
          </p:cNvSpPr>
          <p:nvPr>
            <p:ph idx="1"/>
          </p:nvPr>
        </p:nvSpPr>
        <p:spPr/>
        <p:txBody>
          <a:bodyPr>
            <a:normAutofit fontScale="85000" lnSpcReduction="20000"/>
          </a:bodyPr>
          <a:lstStyle/>
          <a:p>
            <a:pPr>
              <a:defRPr/>
            </a:pPr>
            <a:r>
              <a:rPr lang="en-US" dirty="0" smtClean="0"/>
              <a:t>Amazon EC2</a:t>
            </a:r>
          </a:p>
          <a:p>
            <a:pPr lvl="1">
              <a:defRPr/>
            </a:pPr>
            <a:r>
              <a:rPr lang="en-US" dirty="0" smtClean="0">
                <a:solidFill>
                  <a:srgbClr val="FFCF68"/>
                </a:solidFill>
              </a:rPr>
              <a:t>$100/TB </a:t>
            </a:r>
            <a:r>
              <a:rPr lang="en-US" dirty="0" smtClean="0"/>
              <a:t>in, $100/TB out</a:t>
            </a:r>
          </a:p>
          <a:p>
            <a:pPr>
              <a:defRPr/>
            </a:pPr>
            <a:r>
              <a:rPr lang="en-US" dirty="0" smtClean="0"/>
              <a:t>CDN (Internet radio)</a:t>
            </a:r>
          </a:p>
          <a:p>
            <a:pPr lvl="1">
              <a:defRPr/>
            </a:pPr>
            <a:r>
              <a:rPr lang="en-US" dirty="0" smtClean="0"/>
              <a:t>$600/TB (2007)</a:t>
            </a:r>
          </a:p>
          <a:p>
            <a:pPr lvl="1">
              <a:defRPr/>
            </a:pPr>
            <a:r>
              <a:rPr lang="en-US" dirty="0" smtClean="0">
                <a:solidFill>
                  <a:srgbClr val="FFCF68"/>
                </a:solidFill>
              </a:rPr>
              <a:t>$100/TB </a:t>
            </a:r>
            <a:r>
              <a:rPr lang="en-US" dirty="0" smtClean="0"/>
              <a:t>(Q1 2009 – </a:t>
            </a:r>
            <a:r>
              <a:rPr lang="en-US" dirty="0" err="1" smtClean="0"/>
              <a:t>CDNpricing.com</a:t>
            </a:r>
            <a:r>
              <a:rPr lang="en-US" dirty="0" smtClean="0"/>
              <a:t>)</a:t>
            </a:r>
          </a:p>
          <a:p>
            <a:pPr>
              <a:defRPr/>
            </a:pPr>
            <a:r>
              <a:rPr lang="en-US" dirty="0" err="1" smtClean="0"/>
              <a:t>NetFlix</a:t>
            </a:r>
            <a:r>
              <a:rPr lang="en-US" dirty="0" smtClean="0"/>
              <a:t> (7 GB DVD)</a:t>
            </a:r>
          </a:p>
          <a:p>
            <a:pPr lvl="1">
              <a:defRPr/>
            </a:pPr>
            <a:r>
              <a:rPr lang="en-US" dirty="0" smtClean="0"/>
              <a:t>postage $0.70 round-trip </a:t>
            </a:r>
            <a:r>
              <a:rPr lang="en-US" dirty="0" err="1" smtClean="0">
                <a:sym typeface="Wingdings"/>
              </a:rPr>
              <a:t></a:t>
            </a:r>
            <a:r>
              <a:rPr lang="en-US" dirty="0" smtClean="0">
                <a:sym typeface="Wingdings"/>
              </a:rPr>
              <a:t> </a:t>
            </a:r>
            <a:r>
              <a:rPr lang="en-US" dirty="0" smtClean="0">
                <a:solidFill>
                  <a:srgbClr val="FFCF68"/>
                </a:solidFill>
                <a:sym typeface="Wingdings"/>
              </a:rPr>
              <a:t>$100/TB</a:t>
            </a:r>
            <a:endParaRPr lang="en-US" dirty="0" smtClean="0">
              <a:solidFill>
                <a:srgbClr val="FFCF68"/>
              </a:solidFill>
            </a:endParaRPr>
          </a:p>
          <a:p>
            <a:pPr>
              <a:defRPr/>
            </a:pPr>
            <a:r>
              <a:rPr lang="en-US" dirty="0" smtClean="0"/>
              <a:t>FedEx – 2 lb disk</a:t>
            </a:r>
          </a:p>
          <a:p>
            <a:pPr lvl="1">
              <a:defRPr/>
            </a:pPr>
            <a:r>
              <a:rPr lang="en-US" dirty="0" smtClean="0"/>
              <a:t>5 business days: $6.55</a:t>
            </a:r>
          </a:p>
          <a:p>
            <a:pPr lvl="1">
              <a:defRPr/>
            </a:pPr>
            <a:r>
              <a:rPr lang="en-US" dirty="0" smtClean="0"/>
              <a:t>Standard overnight: $43.68</a:t>
            </a:r>
          </a:p>
          <a:p>
            <a:pPr lvl="1">
              <a:defRPr/>
            </a:pPr>
            <a:r>
              <a:rPr lang="en-US" dirty="0" smtClean="0"/>
              <a:t>Barracuda disk: </a:t>
            </a:r>
            <a:r>
              <a:rPr lang="en-US" dirty="0" smtClean="0">
                <a:solidFill>
                  <a:srgbClr val="FFCF68"/>
                </a:solidFill>
              </a:rPr>
              <a:t>$91 - $116/TB</a:t>
            </a:r>
          </a:p>
          <a:p>
            <a:pPr>
              <a:defRPr/>
            </a:pPr>
            <a:endParaRPr lang="en-US" dirty="0"/>
          </a:p>
        </p:txBody>
      </p:sp>
      <p:sp>
        <p:nvSpPr>
          <p:cNvPr id="20484" name="Slide Number Placeholder 3"/>
          <p:cNvSpPr>
            <a:spLocks noGrp="1"/>
          </p:cNvSpPr>
          <p:nvPr>
            <p:ph type="sldNum" sz="quarter" idx="12"/>
          </p:nvPr>
        </p:nvSpPr>
        <p:spPr>
          <a:noFill/>
        </p:spPr>
        <p:txBody>
          <a:bodyPr/>
          <a:lstStyle/>
          <a:p>
            <a:fld id="{63FE5476-CBF9-9546-88DF-146BF3E006CA}" type="slidenum">
              <a:rPr lang="en-US" smtClean="0"/>
              <a:pPr/>
              <a:t>30</a:t>
            </a:fld>
            <a:endParaRPr lang="en-US" smtClean="0"/>
          </a:p>
        </p:txBody>
      </p:sp>
      <p:pic>
        <p:nvPicPr>
          <p:cNvPr id="20485" name="Picture 4"/>
          <p:cNvPicPr>
            <a:picLocks noChangeAspect="1"/>
          </p:cNvPicPr>
          <p:nvPr/>
        </p:nvPicPr>
        <p:blipFill>
          <a:blip r:embed="rId3"/>
          <a:srcRect/>
          <a:stretch>
            <a:fillRect/>
          </a:stretch>
        </p:blipFill>
        <p:spPr bwMode="auto">
          <a:xfrm>
            <a:off x="6540500" y="4724400"/>
            <a:ext cx="2603500" cy="1092200"/>
          </a:xfrm>
          <a:prstGeom prst="rect">
            <a:avLst/>
          </a:prstGeom>
          <a:noFill/>
          <a:ln w="9525">
            <a:noFill/>
            <a:miter lim="800000"/>
            <a:headEnd/>
            <a:tailEnd/>
          </a:ln>
        </p:spPr>
      </p:pic>
      <p:pic>
        <p:nvPicPr>
          <p:cNvPr id="20486" name="Picture 5"/>
          <p:cNvPicPr>
            <a:picLocks noChangeAspect="1"/>
          </p:cNvPicPr>
          <p:nvPr/>
        </p:nvPicPr>
        <p:blipFill>
          <a:blip r:embed="rId4"/>
          <a:srcRect/>
          <a:stretch>
            <a:fillRect/>
          </a:stretch>
        </p:blipFill>
        <p:spPr bwMode="auto">
          <a:xfrm>
            <a:off x="7061200" y="1981200"/>
            <a:ext cx="2082800" cy="762000"/>
          </a:xfrm>
          <a:prstGeom prst="rect">
            <a:avLst/>
          </a:prstGeom>
          <a:noFill/>
          <a:ln w="9525">
            <a:noFill/>
            <a:miter lim="800000"/>
            <a:headEnd/>
            <a:tailEnd/>
          </a:ln>
        </p:spPr>
      </p:pic>
      <p:pic>
        <p:nvPicPr>
          <p:cNvPr id="20487" name="Picture 6"/>
          <p:cNvPicPr>
            <a:picLocks noChangeAspect="1"/>
          </p:cNvPicPr>
          <p:nvPr/>
        </p:nvPicPr>
        <p:blipFill>
          <a:blip r:embed="rId5"/>
          <a:srcRect/>
          <a:stretch>
            <a:fillRect/>
          </a:stretch>
        </p:blipFill>
        <p:spPr bwMode="auto">
          <a:xfrm>
            <a:off x="7315200" y="3810000"/>
            <a:ext cx="1828800" cy="568325"/>
          </a:xfrm>
          <a:prstGeom prst="rect">
            <a:avLst/>
          </a:prstGeom>
          <a:noFill/>
          <a:ln w="9525">
            <a:noFill/>
            <a:miter lim="800000"/>
            <a:headEnd/>
            <a:tailEnd/>
          </a:ln>
        </p:spPr>
      </p:pic>
    </p:spTree>
    <p:extLst>
      <p:ext uri="{BB962C8B-B14F-4D97-AF65-F5344CB8AC3E}">
        <p14:creationId xmlns:p14="http://schemas.microsoft.com/office/powerpoint/2010/main" val="2894802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Flat rate &amp; heavy tails</a:t>
            </a:r>
            <a:endParaRPr lang="en-US" dirty="0"/>
          </a:p>
        </p:txBody>
      </p:sp>
      <p:sp>
        <p:nvSpPr>
          <p:cNvPr id="2" name="Content Placeholder 1"/>
          <p:cNvSpPr>
            <a:spLocks noGrp="1"/>
          </p:cNvSpPr>
          <p:nvPr>
            <p:ph idx="1"/>
          </p:nvPr>
        </p:nvSpPr>
        <p:spPr/>
        <p:txBody>
          <a:bodyPr/>
          <a:lstStyle/>
          <a:p>
            <a:r>
              <a:rPr lang="en-US" dirty="0" smtClean="0"/>
              <a:t>2009: median 2 GB, mean 9 GB</a:t>
            </a:r>
          </a:p>
          <a:p>
            <a:r>
              <a:rPr lang="en-US" dirty="0" smtClean="0"/>
              <a:t>AT&amp;T wireless: 65% of smartphone &lt; 200 MB, 98% &lt; 2 GB</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31</a:t>
            </a:fld>
            <a:endParaRPr lang="en-US"/>
          </a:p>
        </p:txBody>
      </p:sp>
    </p:spTree>
    <p:extLst>
      <p:ext uri="{BB962C8B-B14F-4D97-AF65-F5344CB8AC3E}">
        <p14:creationId xmlns:p14="http://schemas.microsoft.com/office/powerpoint/2010/main" val="20884930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broadband use</a:t>
            </a:r>
            <a:endParaRPr lang="en-US" dirty="0"/>
          </a:p>
        </p:txBody>
      </p:sp>
      <p:pic>
        <p:nvPicPr>
          <p:cNvPr id="4" name="Picture 3"/>
          <p:cNvPicPr>
            <a:picLocks noChangeAspect="1"/>
          </p:cNvPicPr>
          <p:nvPr/>
        </p:nvPicPr>
        <p:blipFill>
          <a:blip r:embed="rId3"/>
          <a:stretch>
            <a:fillRect/>
          </a:stretch>
        </p:blipFill>
        <p:spPr>
          <a:xfrm>
            <a:off x="1287283" y="1312134"/>
            <a:ext cx="6178957" cy="4509434"/>
          </a:xfrm>
          <a:prstGeom prst="rect">
            <a:avLst/>
          </a:prstGeom>
        </p:spPr>
      </p:pic>
    </p:spTree>
    <p:extLst>
      <p:ext uri="{BB962C8B-B14F-4D97-AF65-F5344CB8AC3E}">
        <p14:creationId xmlns:p14="http://schemas.microsoft.com/office/powerpoint/2010/main" val="10858976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broadband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91468152"/>
              </p:ext>
            </p:extLst>
          </p:nvPr>
        </p:nvGraphicFramePr>
        <p:xfrm>
          <a:off x="457200" y="1397000"/>
          <a:ext cx="8229600" cy="2494280"/>
        </p:xfrm>
        <a:graphic>
          <a:graphicData uri="http://schemas.openxmlformats.org/drawingml/2006/table">
            <a:tbl>
              <a:tblPr firstRow="1" bandRow="1">
                <a:tableStyleId>{5C22544A-7EE6-4342-B048-85BDC9FD1C3A}</a:tableStyleId>
              </a:tblPr>
              <a:tblGrid>
                <a:gridCol w="3147192"/>
                <a:gridCol w="1321611"/>
                <a:gridCol w="1703397"/>
                <a:gridCol w="2057400"/>
              </a:tblGrid>
              <a:tr h="370840">
                <a:tc>
                  <a:txBody>
                    <a:bodyPr/>
                    <a:lstStyle/>
                    <a:p>
                      <a:r>
                        <a:rPr lang="en-US" dirty="0" smtClean="0"/>
                        <a:t>Access</a:t>
                      </a:r>
                      <a:endParaRPr lang="en-US" dirty="0"/>
                    </a:p>
                  </a:txBody>
                  <a:tcPr/>
                </a:tc>
                <a:tc>
                  <a:txBody>
                    <a:bodyPr/>
                    <a:lstStyle/>
                    <a:p>
                      <a:r>
                        <a:rPr lang="en-US" dirty="0" smtClean="0"/>
                        <a:t>Price per month</a:t>
                      </a:r>
                      <a:endParaRPr lang="en-US" dirty="0"/>
                    </a:p>
                  </a:txBody>
                  <a:tcPr/>
                </a:tc>
                <a:tc>
                  <a:txBody>
                    <a:bodyPr/>
                    <a:lstStyle/>
                    <a:p>
                      <a:r>
                        <a:rPr lang="en-US" dirty="0" smtClean="0"/>
                        <a:t>Median (average) usage</a:t>
                      </a:r>
                      <a:endParaRPr lang="en-US" dirty="0"/>
                    </a:p>
                  </a:txBody>
                  <a:tcPr/>
                </a:tc>
                <a:tc>
                  <a:txBody>
                    <a:bodyPr/>
                    <a:lstStyle/>
                    <a:p>
                      <a:r>
                        <a:rPr lang="en-US" dirty="0" smtClean="0"/>
                        <a:t>$/GB</a:t>
                      </a:r>
                      <a:endParaRPr lang="en-US" dirty="0"/>
                    </a:p>
                  </a:txBody>
                  <a:tcPr/>
                </a:tc>
              </a:tr>
              <a:tr h="370840">
                <a:tc>
                  <a:txBody>
                    <a:bodyPr/>
                    <a:lstStyle/>
                    <a:p>
                      <a:r>
                        <a:rPr lang="en-US" dirty="0" smtClean="0"/>
                        <a:t>DSL (3 MB/s + 768 kb/s)</a:t>
                      </a:r>
                      <a:endParaRPr lang="en-US" dirty="0"/>
                    </a:p>
                  </a:txBody>
                  <a:tcPr/>
                </a:tc>
                <a:tc>
                  <a:txBody>
                    <a:bodyPr/>
                    <a:lstStyle/>
                    <a:p>
                      <a:r>
                        <a:rPr lang="en-US" dirty="0" smtClean="0"/>
                        <a:t>$30</a:t>
                      </a:r>
                      <a:endParaRPr lang="en-US" dirty="0"/>
                    </a:p>
                  </a:txBody>
                  <a:tcPr/>
                </a:tc>
                <a:tc>
                  <a:txBody>
                    <a:bodyPr/>
                    <a:lstStyle/>
                    <a:p>
                      <a:r>
                        <a:rPr lang="en-US" dirty="0" smtClean="0"/>
                        <a:t>1.7 GB (9.2 GB)</a:t>
                      </a:r>
                      <a:endParaRPr lang="en-US" dirty="0"/>
                    </a:p>
                  </a:txBody>
                  <a:tcPr/>
                </a:tc>
                <a:tc>
                  <a:txBody>
                    <a:bodyPr/>
                    <a:lstStyle/>
                    <a:p>
                      <a:r>
                        <a:rPr lang="en-US" dirty="0" smtClean="0"/>
                        <a:t>$17.65 ($3.26)</a:t>
                      </a:r>
                      <a:endParaRPr lang="en-US" dirty="0"/>
                    </a:p>
                  </a:txBody>
                  <a:tcPr/>
                </a:tc>
              </a:tr>
              <a:tr h="370840">
                <a:tc>
                  <a:txBody>
                    <a:bodyPr/>
                    <a:lstStyle/>
                    <a:p>
                      <a:r>
                        <a:rPr lang="en-US" dirty="0" smtClean="0"/>
                        <a:t>Smartphone</a:t>
                      </a:r>
                      <a:endParaRPr lang="en-US" dirty="0"/>
                    </a:p>
                  </a:txBody>
                  <a:tcPr/>
                </a:tc>
                <a:tc>
                  <a:txBody>
                    <a:bodyPr/>
                    <a:lstStyle/>
                    <a:p>
                      <a:r>
                        <a:rPr lang="en-US" dirty="0" smtClean="0"/>
                        <a:t>$25</a:t>
                      </a:r>
                      <a:endParaRPr lang="en-US" dirty="0"/>
                    </a:p>
                  </a:txBody>
                  <a:tcPr/>
                </a:tc>
                <a:tc>
                  <a:txBody>
                    <a:bodyPr/>
                    <a:lstStyle/>
                    <a:p>
                      <a:r>
                        <a:rPr lang="en-US" dirty="0" smtClean="0"/>
                        <a:t>250 MB</a:t>
                      </a:r>
                      <a:endParaRPr lang="en-US" dirty="0"/>
                    </a:p>
                  </a:txBody>
                  <a:tcPr/>
                </a:tc>
                <a:tc>
                  <a:txBody>
                    <a:bodyPr/>
                    <a:lstStyle/>
                    <a:p>
                      <a:r>
                        <a:rPr lang="en-US" dirty="0" smtClean="0"/>
                        <a:t>$100</a:t>
                      </a:r>
                      <a:endParaRPr lang="en-US" dirty="0"/>
                    </a:p>
                  </a:txBody>
                  <a:tcPr/>
                </a:tc>
              </a:tr>
              <a:tr h="370840">
                <a:tc>
                  <a:txBody>
                    <a:bodyPr/>
                    <a:lstStyle/>
                    <a:p>
                      <a:r>
                        <a:rPr lang="en-US" dirty="0" smtClean="0"/>
                        <a:t>Wireless data retail</a:t>
                      </a:r>
                      <a:endParaRPr lang="en-US" dirty="0"/>
                    </a:p>
                  </a:txBody>
                  <a:tcPr/>
                </a:tc>
                <a:tc>
                  <a:txBody>
                    <a:bodyPr/>
                    <a:lstStyle/>
                    <a:p>
                      <a:r>
                        <a:rPr lang="en-US" dirty="0" smtClean="0"/>
                        <a:t>$40</a:t>
                      </a:r>
                      <a:endParaRPr lang="en-US" dirty="0"/>
                    </a:p>
                  </a:txBody>
                  <a:tcPr/>
                </a:tc>
                <a:tc>
                  <a:txBody>
                    <a:bodyPr/>
                    <a:lstStyle/>
                    <a:p>
                      <a:endParaRPr lang="en-US" dirty="0"/>
                    </a:p>
                  </a:txBody>
                  <a:tcPr/>
                </a:tc>
                <a:tc>
                  <a:txBody>
                    <a:bodyPr/>
                    <a:lstStyle/>
                    <a:p>
                      <a:r>
                        <a:rPr lang="en-US" dirty="0" smtClean="0"/>
                        <a:t>$10</a:t>
                      </a:r>
                      <a:endParaRPr lang="en-US" dirty="0"/>
                    </a:p>
                  </a:txBody>
                  <a:tcPr/>
                </a:tc>
              </a:tr>
              <a:tr h="370840">
                <a:tc>
                  <a:txBody>
                    <a:bodyPr/>
                    <a:lstStyle/>
                    <a:p>
                      <a:r>
                        <a:rPr lang="en-US" dirty="0" smtClean="0"/>
                        <a:t>Web hosting</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$1-2</a:t>
                      </a:r>
                      <a:endParaRPr lang="en-US" dirty="0"/>
                    </a:p>
                  </a:txBody>
                  <a:tcPr/>
                </a:tc>
              </a:tr>
              <a:tr h="370840">
                <a:tc>
                  <a:txBody>
                    <a:bodyPr/>
                    <a:lstStyle/>
                    <a:p>
                      <a:r>
                        <a:rPr lang="en-US" dirty="0" smtClean="0"/>
                        <a:t>CDN</a:t>
                      </a:r>
                      <a:r>
                        <a:rPr lang="en-US" baseline="0" dirty="0" smtClean="0"/>
                        <a:t> pricing (*)</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$0.10</a:t>
                      </a:r>
                      <a:endParaRPr lang="en-US" dirty="0"/>
                    </a:p>
                  </a:txBody>
                  <a:tcPr/>
                </a:tc>
              </a:tr>
            </a:tbl>
          </a:graphicData>
        </a:graphic>
      </p:graphicFrame>
      <p:sp>
        <p:nvSpPr>
          <p:cNvPr id="5" name="TextBox 4"/>
          <p:cNvSpPr txBox="1"/>
          <p:nvPr/>
        </p:nvSpPr>
        <p:spPr>
          <a:xfrm>
            <a:off x="242211" y="5474387"/>
            <a:ext cx="8444589" cy="369332"/>
          </a:xfrm>
          <a:prstGeom prst="rect">
            <a:avLst/>
          </a:prstGeom>
          <a:noFill/>
        </p:spPr>
        <p:txBody>
          <a:bodyPr wrap="none" rtlCol="0">
            <a:spAutoFit/>
          </a:bodyPr>
          <a:lstStyle/>
          <a:p>
            <a:r>
              <a:rPr lang="en-US" dirty="0" smtClean="0"/>
              <a:t>* strongly depends on volume: $0.25 GB/resale, high volume (500 TB/month): $0.05/GB  </a:t>
            </a:r>
            <a:endParaRPr lang="en-US" dirty="0"/>
          </a:p>
        </p:txBody>
      </p:sp>
    </p:spTree>
    <p:extLst>
      <p:ext uri="{BB962C8B-B14F-4D97-AF65-F5344CB8AC3E}">
        <p14:creationId xmlns:p14="http://schemas.microsoft.com/office/powerpoint/2010/main" val="18593185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hierarchy of laws</a:t>
            </a:r>
            <a:endParaRPr lang="en-US" dirty="0"/>
          </a:p>
        </p:txBody>
      </p:sp>
      <p:graphicFrame>
        <p:nvGraphicFramePr>
          <p:cNvPr id="4" name="Diagram 3"/>
          <p:cNvGraphicFramePr/>
          <p:nvPr>
            <p:extLst>
              <p:ext uri="{D42A27DB-BD31-4B8C-83A1-F6EECF244321}">
                <p14:modId xmlns:p14="http://schemas.microsoft.com/office/powerpoint/2010/main" val="2249191791"/>
              </p:ext>
            </p:extLst>
          </p:nvPr>
        </p:nvGraphicFramePr>
        <p:xfrm>
          <a:off x="457199" y="1396999"/>
          <a:ext cx="8449733" cy="520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09980" y="1396999"/>
            <a:ext cx="3331703" cy="938661"/>
          </a:xfrm>
          <a:prstGeom prst="rect">
            <a:avLst/>
          </a:prstGeom>
          <a:noFill/>
        </p:spPr>
        <p:txBody>
          <a:bodyPr wrap="square" rtlCol="0">
            <a:normAutofit fontScale="92500" lnSpcReduction="20000"/>
          </a:bodyPr>
          <a:lstStyle/>
          <a:p>
            <a:r>
              <a:rPr lang="en-US" dirty="0"/>
              <a:t>Section 8: To regulate Commerce with foreign Nations, and among the several States, and with the Indian </a:t>
            </a:r>
            <a:r>
              <a:rPr lang="en-US" dirty="0" smtClean="0"/>
              <a:t>Tribes</a:t>
            </a:r>
            <a:r>
              <a:rPr lang="en-US" dirty="0"/>
              <a:t> </a:t>
            </a:r>
            <a:r>
              <a:rPr lang="en-US" dirty="0" smtClean="0"/>
              <a:t>(1787)</a:t>
            </a:r>
            <a:endParaRPr lang="en-US" dirty="0"/>
          </a:p>
        </p:txBody>
      </p:sp>
      <p:sp>
        <p:nvSpPr>
          <p:cNvPr id="5" name="TextBox 4"/>
          <p:cNvSpPr txBox="1"/>
          <p:nvPr/>
        </p:nvSpPr>
        <p:spPr>
          <a:xfrm>
            <a:off x="5551775" y="2486499"/>
            <a:ext cx="3135026" cy="2728968"/>
          </a:xfrm>
          <a:prstGeom prst="rect">
            <a:avLst/>
          </a:prstGeom>
          <a:solidFill>
            <a:schemeClr val="bg1">
              <a:lumMod val="85000"/>
            </a:schemeClr>
          </a:solidFill>
        </p:spPr>
        <p:txBody>
          <a:bodyPr wrap="square" rtlCol="0">
            <a:normAutofit fontScale="85000" lnSpcReduction="20000"/>
          </a:bodyPr>
          <a:lstStyle/>
          <a:p>
            <a:r>
              <a:rPr lang="en-US" dirty="0"/>
              <a:t>SEC. 706. ADVANCED TELECOMMUNICATIONS INCENTIVES</a:t>
            </a:r>
            <a:r>
              <a:rPr lang="en-US" dirty="0" smtClean="0"/>
              <a:t>. (</a:t>
            </a:r>
            <a:r>
              <a:rPr lang="en-US" dirty="0"/>
              <a:t>a) IN GENERAL- The Commission </a:t>
            </a:r>
            <a:r>
              <a:rPr lang="en-US" dirty="0" smtClean="0"/>
              <a:t>… shall </a:t>
            </a:r>
            <a:r>
              <a:rPr lang="en-US" dirty="0"/>
              <a:t>encourage the deployment on a reasonable and timely basis of advanced telecommunications capability to all Americans (including</a:t>
            </a:r>
            <a:r>
              <a:rPr lang="en-US" dirty="0" smtClean="0"/>
              <a:t>, in </a:t>
            </a:r>
            <a:r>
              <a:rPr lang="en-US" dirty="0"/>
              <a:t>particular, elementary and secondary schools and classrooms) by utilizing, in a manner consistent with the public interest, convenience, and necessity</a:t>
            </a:r>
            <a:r>
              <a:rPr lang="en-US" dirty="0" smtClean="0"/>
              <a:t>, …, </a:t>
            </a:r>
            <a:r>
              <a:rPr lang="en-US" dirty="0"/>
              <a:t>or other regulating methods that remove barriers to infrastructure investment.</a:t>
            </a:r>
          </a:p>
        </p:txBody>
      </p:sp>
    </p:spTree>
    <p:extLst>
      <p:ext uri="{BB962C8B-B14F-4D97-AF65-F5344CB8AC3E}">
        <p14:creationId xmlns:p14="http://schemas.microsoft.com/office/powerpoint/2010/main" val="26664380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CFR 47</a:t>
            </a:r>
            <a:endParaRPr lang="en-US" dirty="0"/>
          </a:p>
        </p:txBody>
      </p:sp>
      <p:pic>
        <p:nvPicPr>
          <p:cNvPr id="6" name="Picture 5"/>
          <p:cNvPicPr>
            <a:picLocks noChangeAspect="1"/>
          </p:cNvPicPr>
          <p:nvPr/>
        </p:nvPicPr>
        <p:blipFill>
          <a:blip r:embed="rId2"/>
          <a:stretch>
            <a:fillRect/>
          </a:stretch>
        </p:blipFill>
        <p:spPr>
          <a:xfrm>
            <a:off x="631621" y="1649548"/>
            <a:ext cx="2777778" cy="4416667"/>
          </a:xfrm>
          <a:prstGeom prst="rect">
            <a:avLst/>
          </a:prstGeom>
        </p:spPr>
      </p:pic>
      <p:sp>
        <p:nvSpPr>
          <p:cNvPr id="7" name="TextBox 6"/>
          <p:cNvSpPr txBox="1"/>
          <p:nvPr/>
        </p:nvSpPr>
        <p:spPr>
          <a:xfrm>
            <a:off x="3409399" y="1649548"/>
            <a:ext cx="5480272" cy="4141652"/>
          </a:xfrm>
          <a:prstGeom prst="rect">
            <a:avLst/>
          </a:prstGeom>
          <a:noFill/>
        </p:spPr>
        <p:txBody>
          <a:bodyPr wrap="square" rtlCol="0">
            <a:normAutofit lnSpcReduction="10000"/>
          </a:bodyPr>
          <a:lstStyle/>
          <a:p>
            <a:r>
              <a:rPr lang="en-US" b="1" dirty="0"/>
              <a:t>§ 15.5   General conditions of operation.</a:t>
            </a:r>
          </a:p>
          <a:p>
            <a:r>
              <a:rPr lang="en-US" dirty="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dirty="0"/>
              <a:t>(b) Operation of an intentional, unintentional, or incidental radiator is subject to the conditions that no harmful interference is caused and that interference must be accepted that may be caused by the operation of an authorized radio station, by another intentional or unintentional radiator, by industrial, scientific and medical (ISM) equipment, or by an incidental radiator.	</a:t>
            </a:r>
          </a:p>
        </p:txBody>
      </p:sp>
    </p:spTree>
    <p:extLst>
      <p:ext uri="{BB962C8B-B14F-4D97-AF65-F5344CB8AC3E}">
        <p14:creationId xmlns:p14="http://schemas.microsoft.com/office/powerpoint/2010/main" val="33031692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4882451"/>
              </p:ext>
            </p:extLst>
          </p:nvPr>
        </p:nvGraphicFramePr>
        <p:xfrm>
          <a:off x="676264" y="1446487"/>
          <a:ext cx="7845593" cy="4785360"/>
        </p:xfrm>
        <a:graphic>
          <a:graphicData uri="http://schemas.openxmlformats.org/drawingml/2006/table">
            <a:tbl>
              <a:tblPr firstRow="1" firstCol="1" bandRow="1">
                <a:tableStyleId>{69C7853C-536D-4A76-A0AE-DD22124D55A5}</a:tableStyleId>
              </a:tblPr>
              <a:tblGrid>
                <a:gridCol w="659770"/>
                <a:gridCol w="7185823"/>
              </a:tblGrid>
              <a:tr h="370840">
                <a:tc>
                  <a:txBody>
                    <a:bodyPr/>
                    <a:lstStyle/>
                    <a:p>
                      <a:r>
                        <a:rPr lang="en-US" sz="2000" dirty="0" smtClean="0"/>
                        <a:t>Part</a:t>
                      </a:r>
                      <a:endParaRPr lang="en-US" sz="2000" dirty="0"/>
                    </a:p>
                  </a:txBody>
                  <a:tcPr/>
                </a:tc>
                <a:tc>
                  <a:txBody>
                    <a:bodyPr/>
                    <a:lstStyle/>
                    <a:p>
                      <a:r>
                        <a:rPr lang="en-US" sz="2000" dirty="0" smtClean="0"/>
                        <a:t>Content</a:t>
                      </a:r>
                      <a:endParaRPr lang="en-US" sz="2000" dirty="0"/>
                    </a:p>
                  </a:txBody>
                  <a:tcPr/>
                </a:tc>
              </a:tr>
              <a:tr h="370840">
                <a:tc>
                  <a:txBody>
                    <a:bodyPr/>
                    <a:lstStyle/>
                    <a:p>
                      <a:r>
                        <a:rPr lang="en-US" sz="2000" dirty="0" smtClean="0"/>
                        <a:t>0</a:t>
                      </a:r>
                      <a:endParaRPr lang="en-US" sz="2000" dirty="0"/>
                    </a:p>
                  </a:txBody>
                  <a:tcPr/>
                </a:tc>
                <a:tc>
                  <a:txBody>
                    <a:bodyPr/>
                    <a:lstStyle/>
                    <a:p>
                      <a:r>
                        <a:rPr lang="en-US" sz="2000" dirty="0" smtClean="0"/>
                        <a:t>Commission organization</a:t>
                      </a:r>
                      <a:endParaRPr lang="en-US" sz="2000" dirty="0"/>
                    </a:p>
                  </a:txBody>
                  <a:tcPr/>
                </a:tc>
              </a:tr>
              <a:tr h="370840">
                <a:tc>
                  <a:txBody>
                    <a:bodyPr/>
                    <a:lstStyle/>
                    <a:p>
                      <a:r>
                        <a:rPr lang="en-US" sz="2000" dirty="0" smtClean="0"/>
                        <a:t>1</a:t>
                      </a:r>
                      <a:endParaRPr lang="en-US" sz="2000" dirty="0"/>
                    </a:p>
                  </a:txBody>
                  <a:tcPr/>
                </a:tc>
                <a:tc>
                  <a:txBody>
                    <a:bodyPr/>
                    <a:lstStyle/>
                    <a:p>
                      <a:r>
                        <a:rPr lang="en-US" sz="2000" dirty="0" smtClean="0"/>
                        <a:t>Practice and procedure</a:t>
                      </a:r>
                      <a:endParaRPr lang="en-US" sz="2000" dirty="0"/>
                    </a:p>
                  </a:txBody>
                  <a:tcPr/>
                </a:tc>
              </a:tr>
              <a:tr h="370840">
                <a:tc>
                  <a:txBody>
                    <a:bodyPr/>
                    <a:lstStyle/>
                    <a:p>
                      <a:r>
                        <a:rPr lang="en-US" sz="2000" dirty="0" smtClean="0"/>
                        <a:t>2</a:t>
                      </a:r>
                      <a:endParaRPr lang="en-US" sz="2000" dirty="0"/>
                    </a:p>
                  </a:txBody>
                  <a:tcPr/>
                </a:tc>
                <a:tc>
                  <a:txBody>
                    <a:bodyPr/>
                    <a:lstStyle/>
                    <a:p>
                      <a:r>
                        <a:rPr lang="en-US" sz="2000" kern="1200" dirty="0" smtClean="0"/>
                        <a:t>Frequency allocations and</a:t>
                      </a:r>
                      <a:r>
                        <a:rPr lang="en-US" sz="2000" kern="1200" baseline="0" dirty="0" smtClean="0"/>
                        <a:t> radio treaty matter</a:t>
                      </a:r>
                      <a:endParaRPr lang="en-US" sz="2000" dirty="0"/>
                    </a:p>
                  </a:txBody>
                  <a:tcPr/>
                </a:tc>
              </a:tr>
              <a:tr h="370840">
                <a:tc>
                  <a:txBody>
                    <a:bodyPr/>
                    <a:lstStyle/>
                    <a:p>
                      <a:r>
                        <a:rPr lang="en-US" sz="2000" dirty="0" smtClean="0"/>
                        <a:t>3</a:t>
                      </a:r>
                      <a:endParaRPr lang="en-US" sz="2000" dirty="0"/>
                    </a:p>
                  </a:txBody>
                  <a:tcPr/>
                </a:tc>
                <a:tc>
                  <a:txBody>
                    <a:bodyPr/>
                    <a:lstStyle/>
                    <a:p>
                      <a:r>
                        <a:rPr lang="en-US" sz="2000" dirty="0" smtClean="0"/>
                        <a:t>Authorization and administration of accounting authorities in maritime and maritime</a:t>
                      </a:r>
                      <a:r>
                        <a:rPr lang="en-US" sz="2000" baseline="0" dirty="0" smtClean="0"/>
                        <a:t> mobile radio services</a:t>
                      </a:r>
                      <a:endParaRPr lang="en-US" sz="2000" dirty="0"/>
                    </a:p>
                  </a:txBody>
                  <a:tcPr/>
                </a:tc>
              </a:tr>
              <a:tr h="370840">
                <a:tc>
                  <a:txBody>
                    <a:bodyPr/>
                    <a:lstStyle/>
                    <a:p>
                      <a:r>
                        <a:rPr lang="en-US" sz="2000" dirty="0" smtClean="0"/>
                        <a:t>4</a:t>
                      </a:r>
                      <a:endParaRPr lang="en-US" sz="2000" dirty="0"/>
                    </a:p>
                  </a:txBody>
                  <a:tcPr/>
                </a:tc>
                <a:tc>
                  <a:txBody>
                    <a:bodyPr/>
                    <a:lstStyle/>
                    <a:p>
                      <a:r>
                        <a:rPr lang="en-US" sz="2000" dirty="0" smtClean="0"/>
                        <a:t>Disruptions to Communications</a:t>
                      </a:r>
                      <a:endParaRPr lang="en-US" sz="2000" dirty="0"/>
                    </a:p>
                  </a:txBody>
                  <a:tcPr/>
                </a:tc>
              </a:tr>
              <a:tr h="370840">
                <a:tc>
                  <a:txBody>
                    <a:bodyPr/>
                    <a:lstStyle/>
                    <a:p>
                      <a:r>
                        <a:rPr lang="en-US" sz="2000" dirty="0" smtClean="0"/>
                        <a:t>5</a:t>
                      </a:r>
                      <a:endParaRPr lang="en-US" sz="2000" dirty="0"/>
                    </a:p>
                  </a:txBody>
                  <a:tcPr/>
                </a:tc>
                <a:tc>
                  <a:txBody>
                    <a:bodyPr/>
                    <a:lstStyle/>
                    <a:p>
                      <a:r>
                        <a:rPr lang="en-US" sz="2000" dirty="0" smtClean="0"/>
                        <a:t>Experimental Radio</a:t>
                      </a:r>
                      <a:r>
                        <a:rPr lang="en-US" sz="2000" baseline="0" dirty="0" smtClean="0"/>
                        <a:t> Service</a:t>
                      </a:r>
                      <a:endParaRPr lang="en-US" sz="2000" dirty="0"/>
                    </a:p>
                  </a:txBody>
                  <a:tcPr/>
                </a:tc>
              </a:tr>
              <a:tr h="370840">
                <a:tc>
                  <a:txBody>
                    <a:bodyPr/>
                    <a:lstStyle/>
                    <a:p>
                      <a:r>
                        <a:rPr lang="en-US" sz="2000" dirty="0" smtClean="0"/>
                        <a:t>6</a:t>
                      </a:r>
                      <a:endParaRPr lang="en-US" sz="2000" dirty="0"/>
                    </a:p>
                  </a:txBody>
                  <a:tcPr/>
                </a:tc>
                <a:tc>
                  <a:txBody>
                    <a:bodyPr/>
                    <a:lstStyle/>
                    <a:p>
                      <a:r>
                        <a:rPr lang="en-US" sz="2000" dirty="0" smtClean="0"/>
                        <a:t>Access to Telecommunications Service</a:t>
                      </a:r>
                      <a:r>
                        <a:rPr lang="en-US" sz="2000" baseline="0" dirty="0" smtClean="0"/>
                        <a:t>, Telecommunications Equipment and Customer Premises Equipment by Persons with Disabilities</a:t>
                      </a:r>
                      <a:endParaRPr lang="en-US" sz="2000" dirty="0"/>
                    </a:p>
                  </a:txBody>
                  <a:tcPr/>
                </a:tc>
              </a:tr>
              <a:tr h="370840">
                <a:tc>
                  <a:txBody>
                    <a:bodyPr/>
                    <a:lstStyle/>
                    <a:p>
                      <a:r>
                        <a:rPr lang="en-US" sz="2000" dirty="0" smtClean="0"/>
                        <a:t>7</a:t>
                      </a:r>
                      <a:endParaRPr lang="en-US" sz="2000" dirty="0"/>
                    </a:p>
                  </a:txBody>
                  <a:tcPr/>
                </a:tc>
                <a:tc>
                  <a:txBody>
                    <a:bodyPr/>
                    <a:lstStyle/>
                    <a:p>
                      <a:r>
                        <a:rPr lang="en-US" sz="2000" dirty="0" smtClean="0"/>
                        <a:t>Access to Voicemail</a:t>
                      </a:r>
                      <a:r>
                        <a:rPr lang="en-US" sz="2000" baseline="0" dirty="0" smtClean="0"/>
                        <a:t> and Interactive Menu Services and Equipment by People with Disabilities</a:t>
                      </a:r>
                      <a:endParaRPr lang="en-US" sz="2000" dirty="0"/>
                    </a:p>
                  </a:txBody>
                  <a:tcPr/>
                </a:tc>
              </a:tr>
            </a:tbl>
          </a:graphicData>
        </a:graphic>
      </p:graphicFrame>
    </p:spTree>
    <p:extLst>
      <p:ext uri="{BB962C8B-B14F-4D97-AF65-F5344CB8AC3E}">
        <p14:creationId xmlns:p14="http://schemas.microsoft.com/office/powerpoint/2010/main" val="24097939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35068752"/>
              </p:ext>
            </p:extLst>
          </p:nvPr>
        </p:nvGraphicFramePr>
        <p:xfrm>
          <a:off x="676264" y="1446487"/>
          <a:ext cx="7845593" cy="4480560"/>
        </p:xfrm>
        <a:graphic>
          <a:graphicData uri="http://schemas.openxmlformats.org/drawingml/2006/table">
            <a:tbl>
              <a:tblPr firstRow="1" firstCol="1" bandRow="1">
                <a:tableStyleId>{69C7853C-536D-4A76-A0AE-DD22124D55A5}</a:tableStyleId>
              </a:tblPr>
              <a:tblGrid>
                <a:gridCol w="857701"/>
                <a:gridCol w="6987892"/>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9</a:t>
                      </a:r>
                      <a:endParaRPr lang="en-US" sz="2400" dirty="0"/>
                    </a:p>
                  </a:txBody>
                  <a:tcPr/>
                </a:tc>
                <a:tc>
                  <a:txBody>
                    <a:bodyPr/>
                    <a:lstStyle/>
                    <a:p>
                      <a:r>
                        <a:rPr lang="en-US" sz="2400" dirty="0" smtClean="0"/>
                        <a:t>Interconnected</a:t>
                      </a:r>
                      <a:r>
                        <a:rPr lang="en-US" sz="2400" baseline="0" dirty="0" smtClean="0"/>
                        <a:t> Voice over Internet Protocol Services</a:t>
                      </a:r>
                      <a:endParaRPr lang="en-US" sz="2400" dirty="0"/>
                    </a:p>
                  </a:txBody>
                  <a:tcPr/>
                </a:tc>
              </a:tr>
              <a:tr h="370840">
                <a:tc>
                  <a:txBody>
                    <a:bodyPr/>
                    <a:lstStyle/>
                    <a:p>
                      <a:r>
                        <a:rPr lang="en-US" sz="2400" dirty="0" smtClean="0"/>
                        <a:t>10</a:t>
                      </a:r>
                      <a:endParaRPr lang="en-US" sz="2400" dirty="0"/>
                    </a:p>
                  </a:txBody>
                  <a:tcPr/>
                </a:tc>
                <a:tc>
                  <a:txBody>
                    <a:bodyPr/>
                    <a:lstStyle/>
                    <a:p>
                      <a:r>
                        <a:rPr lang="en-US" sz="2400" dirty="0" smtClean="0"/>
                        <a:t>Commercial Mobile</a:t>
                      </a:r>
                      <a:r>
                        <a:rPr lang="en-US" sz="2400" baseline="0" dirty="0" smtClean="0"/>
                        <a:t> Alert System</a:t>
                      </a:r>
                      <a:endParaRPr lang="en-US" sz="2400" dirty="0"/>
                    </a:p>
                  </a:txBody>
                  <a:tcPr/>
                </a:tc>
              </a:tr>
              <a:tr h="370840">
                <a:tc>
                  <a:txBody>
                    <a:bodyPr/>
                    <a:lstStyle/>
                    <a:p>
                      <a:r>
                        <a:rPr lang="en-US" sz="2400" dirty="0" smtClean="0"/>
                        <a:t>11</a:t>
                      </a:r>
                      <a:endParaRPr lang="en-US" sz="2400" dirty="0"/>
                    </a:p>
                  </a:txBody>
                  <a:tcPr/>
                </a:tc>
                <a:tc>
                  <a:txBody>
                    <a:bodyPr/>
                    <a:lstStyle/>
                    <a:p>
                      <a:r>
                        <a:rPr lang="en-US" sz="2400" dirty="0" smtClean="0"/>
                        <a:t>Emergency Alert System (EAS)</a:t>
                      </a:r>
                      <a:endParaRPr lang="en-US" sz="2400" dirty="0"/>
                    </a:p>
                  </a:txBody>
                  <a:tcPr/>
                </a:tc>
              </a:tr>
              <a:tr h="370840">
                <a:tc>
                  <a:txBody>
                    <a:bodyPr/>
                    <a:lstStyle/>
                    <a:p>
                      <a:r>
                        <a:rPr lang="en-US" sz="2400" dirty="0" smtClean="0"/>
                        <a:t>12</a:t>
                      </a:r>
                      <a:endParaRPr lang="en-US" sz="2400" dirty="0"/>
                    </a:p>
                  </a:txBody>
                  <a:tcPr/>
                </a:tc>
                <a:tc>
                  <a:txBody>
                    <a:bodyPr/>
                    <a:lstStyle/>
                    <a:p>
                      <a:r>
                        <a:rPr lang="en-US" sz="2400" dirty="0" smtClean="0"/>
                        <a:t>Redundancy of Communications Systems</a:t>
                      </a:r>
                      <a:endParaRPr lang="en-US" sz="2400" dirty="0"/>
                    </a:p>
                  </a:txBody>
                  <a:tcPr/>
                </a:tc>
              </a:tr>
              <a:tr h="370840">
                <a:tc>
                  <a:txBody>
                    <a:bodyPr/>
                    <a:lstStyle/>
                    <a:p>
                      <a:r>
                        <a:rPr lang="en-US" sz="2400" dirty="0" smtClean="0"/>
                        <a:t>13</a:t>
                      </a:r>
                      <a:endParaRPr lang="en-US" sz="2400" dirty="0"/>
                    </a:p>
                  </a:txBody>
                  <a:tcPr/>
                </a:tc>
                <a:tc>
                  <a:txBody>
                    <a:bodyPr/>
                    <a:lstStyle/>
                    <a:p>
                      <a:r>
                        <a:rPr lang="en-US" sz="2400" dirty="0" smtClean="0"/>
                        <a:t>Commercial Radio Operators</a:t>
                      </a:r>
                      <a:endParaRPr lang="en-US" sz="2400" dirty="0"/>
                    </a:p>
                  </a:txBody>
                  <a:tcPr/>
                </a:tc>
              </a:tr>
              <a:tr h="370840">
                <a:tc>
                  <a:txBody>
                    <a:bodyPr/>
                    <a:lstStyle/>
                    <a:p>
                      <a:r>
                        <a:rPr lang="en-US" sz="2400" dirty="0" smtClean="0"/>
                        <a:t>15</a:t>
                      </a:r>
                      <a:endParaRPr lang="en-US" sz="2400" dirty="0"/>
                    </a:p>
                  </a:txBody>
                  <a:tcPr/>
                </a:tc>
                <a:tc>
                  <a:txBody>
                    <a:bodyPr/>
                    <a:lstStyle/>
                    <a:p>
                      <a:r>
                        <a:rPr lang="en-US" sz="2400" dirty="0" smtClean="0"/>
                        <a:t>Radio Frequency Devices</a:t>
                      </a:r>
                      <a:endParaRPr lang="en-US" sz="2400" dirty="0"/>
                    </a:p>
                  </a:txBody>
                  <a:tcPr/>
                </a:tc>
              </a:tr>
              <a:tr h="370840">
                <a:tc>
                  <a:txBody>
                    <a:bodyPr/>
                    <a:lstStyle/>
                    <a:p>
                      <a:r>
                        <a:rPr lang="en-US" sz="2400" dirty="0" smtClean="0"/>
                        <a:t>17</a:t>
                      </a:r>
                      <a:endParaRPr lang="en-US" sz="2400" dirty="0"/>
                    </a:p>
                  </a:txBody>
                  <a:tcPr/>
                </a:tc>
                <a:tc>
                  <a:txBody>
                    <a:bodyPr/>
                    <a:lstStyle/>
                    <a:p>
                      <a:r>
                        <a:rPr lang="en-US" sz="2400" dirty="0" smtClean="0"/>
                        <a:t>Construction</a:t>
                      </a:r>
                      <a:r>
                        <a:rPr lang="en-US" sz="2400" baseline="0" dirty="0" smtClean="0"/>
                        <a:t>, Marking and Lighting of Antenna Structures</a:t>
                      </a:r>
                      <a:endParaRPr lang="en-US" sz="2400" dirty="0"/>
                    </a:p>
                  </a:txBody>
                  <a:tcPr/>
                </a:tc>
              </a:tr>
              <a:tr h="370840">
                <a:tc>
                  <a:txBody>
                    <a:bodyPr/>
                    <a:lstStyle/>
                    <a:p>
                      <a:r>
                        <a:rPr lang="en-US" sz="2400" dirty="0" smtClean="0"/>
                        <a:t>18</a:t>
                      </a:r>
                      <a:endParaRPr lang="en-US" sz="2400" dirty="0"/>
                    </a:p>
                  </a:txBody>
                  <a:tcPr/>
                </a:tc>
                <a:tc>
                  <a:txBody>
                    <a:bodyPr/>
                    <a:lstStyle/>
                    <a:p>
                      <a:r>
                        <a:rPr lang="en-US" sz="2400" dirty="0" smtClean="0"/>
                        <a:t>Industrial,</a:t>
                      </a:r>
                      <a:r>
                        <a:rPr lang="en-US" sz="2400" baseline="0" dirty="0" smtClean="0"/>
                        <a:t> Scientific and Medical Equipment (ISM)</a:t>
                      </a:r>
                      <a:endParaRPr lang="en-US" sz="2400" dirty="0"/>
                    </a:p>
                  </a:txBody>
                  <a:tcPr/>
                </a:tc>
              </a:tr>
            </a:tbl>
          </a:graphicData>
        </a:graphic>
      </p:graphicFrame>
    </p:spTree>
    <p:extLst>
      <p:ext uri="{BB962C8B-B14F-4D97-AF65-F5344CB8AC3E}">
        <p14:creationId xmlns:p14="http://schemas.microsoft.com/office/powerpoint/2010/main" val="21023907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89768875"/>
              </p:ext>
            </p:extLst>
          </p:nvPr>
        </p:nvGraphicFramePr>
        <p:xfrm>
          <a:off x="676264" y="1446487"/>
          <a:ext cx="7845593" cy="4937759"/>
        </p:xfrm>
        <a:graphic>
          <a:graphicData uri="http://schemas.openxmlformats.org/drawingml/2006/table">
            <a:tbl>
              <a:tblPr firstRow="1" firstCol="1" bandRow="1">
                <a:tableStyleId>{69C7853C-536D-4A76-A0AE-DD22124D55A5}</a:tableStyleId>
              </a:tblPr>
              <a:tblGrid>
                <a:gridCol w="857701"/>
                <a:gridCol w="6987892"/>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19</a:t>
                      </a:r>
                      <a:endParaRPr lang="en-US" sz="2400" dirty="0"/>
                    </a:p>
                  </a:txBody>
                  <a:tcPr/>
                </a:tc>
                <a:tc>
                  <a:txBody>
                    <a:bodyPr/>
                    <a:lstStyle/>
                    <a:p>
                      <a:r>
                        <a:rPr lang="en-US" sz="2400" dirty="0" smtClean="0"/>
                        <a:t>Employee</a:t>
                      </a:r>
                      <a:r>
                        <a:rPr lang="en-US" sz="2400" baseline="0" dirty="0" smtClean="0"/>
                        <a:t> Responsibilities and Conduct</a:t>
                      </a:r>
                      <a:endParaRPr lang="en-US" sz="2400" dirty="0"/>
                    </a:p>
                  </a:txBody>
                  <a:tcPr/>
                </a:tc>
              </a:tr>
              <a:tr h="370840">
                <a:tc>
                  <a:txBody>
                    <a:bodyPr/>
                    <a:lstStyle/>
                    <a:p>
                      <a:r>
                        <a:rPr lang="en-US" sz="2400" dirty="0" smtClean="0"/>
                        <a:t>20</a:t>
                      </a:r>
                      <a:endParaRPr lang="en-US" sz="2400" dirty="0"/>
                    </a:p>
                  </a:txBody>
                  <a:tcPr/>
                </a:tc>
                <a:tc>
                  <a:txBody>
                    <a:bodyPr/>
                    <a:lstStyle/>
                    <a:p>
                      <a:r>
                        <a:rPr lang="en-US" sz="2400" dirty="0" smtClean="0"/>
                        <a:t>Commercial Mobile Radio Services (=</a:t>
                      </a:r>
                      <a:r>
                        <a:rPr lang="en-US" sz="2400" baseline="0" dirty="0" smtClean="0"/>
                        <a:t> cellular)</a:t>
                      </a:r>
                      <a:endParaRPr lang="en-US" sz="2400" dirty="0"/>
                    </a:p>
                  </a:txBody>
                  <a:tcPr/>
                </a:tc>
              </a:tr>
              <a:tr h="370840">
                <a:tc>
                  <a:txBody>
                    <a:bodyPr/>
                    <a:lstStyle/>
                    <a:p>
                      <a:r>
                        <a:rPr lang="en-US" sz="2400" dirty="0" smtClean="0"/>
                        <a:t>22</a:t>
                      </a:r>
                      <a:endParaRPr lang="en-US" sz="2400" dirty="0"/>
                    </a:p>
                  </a:txBody>
                  <a:tcPr/>
                </a:tc>
                <a:tc>
                  <a:txBody>
                    <a:bodyPr/>
                    <a:lstStyle/>
                    <a:p>
                      <a:r>
                        <a:rPr lang="en-US" sz="2400" dirty="0" smtClean="0"/>
                        <a:t>Public Mobile Services</a:t>
                      </a:r>
                      <a:endParaRPr lang="en-US" sz="2400" dirty="0"/>
                    </a:p>
                  </a:txBody>
                  <a:tcPr/>
                </a:tc>
              </a:tr>
              <a:tr h="370840">
                <a:tc>
                  <a:txBody>
                    <a:bodyPr/>
                    <a:lstStyle/>
                    <a:p>
                      <a:r>
                        <a:rPr lang="en-US" sz="2400" dirty="0" smtClean="0"/>
                        <a:t>24</a:t>
                      </a:r>
                      <a:endParaRPr lang="en-US" sz="2400" dirty="0"/>
                    </a:p>
                  </a:txBody>
                  <a:tcPr/>
                </a:tc>
                <a:tc>
                  <a:txBody>
                    <a:bodyPr/>
                    <a:lstStyle/>
                    <a:p>
                      <a:r>
                        <a:rPr lang="en-US" sz="2400" dirty="0" smtClean="0"/>
                        <a:t>Personal</a:t>
                      </a:r>
                      <a:r>
                        <a:rPr lang="en-US" sz="2400" baseline="0" dirty="0" smtClean="0"/>
                        <a:t> Communications Services</a:t>
                      </a:r>
                      <a:endParaRPr lang="en-US" sz="2400" dirty="0"/>
                    </a:p>
                  </a:txBody>
                  <a:tcPr/>
                </a:tc>
              </a:tr>
              <a:tr h="370840">
                <a:tc>
                  <a:txBody>
                    <a:bodyPr/>
                    <a:lstStyle/>
                    <a:p>
                      <a:r>
                        <a:rPr lang="en-US" sz="2400" dirty="0" smtClean="0"/>
                        <a:t>25</a:t>
                      </a:r>
                      <a:endParaRPr lang="en-US" sz="2400" dirty="0"/>
                    </a:p>
                  </a:txBody>
                  <a:tcPr/>
                </a:tc>
                <a:tc>
                  <a:txBody>
                    <a:bodyPr/>
                    <a:lstStyle/>
                    <a:p>
                      <a:r>
                        <a:rPr lang="en-US" sz="2400" dirty="0" smtClean="0"/>
                        <a:t>Satellite</a:t>
                      </a:r>
                      <a:r>
                        <a:rPr lang="en-US" sz="2400" baseline="0" dirty="0" smtClean="0"/>
                        <a:t> Communications</a:t>
                      </a:r>
                      <a:endParaRPr lang="en-US" sz="2400" dirty="0"/>
                    </a:p>
                  </a:txBody>
                  <a:tcPr/>
                </a:tc>
              </a:tr>
              <a:tr h="370840">
                <a:tc>
                  <a:txBody>
                    <a:bodyPr/>
                    <a:lstStyle/>
                    <a:p>
                      <a:r>
                        <a:rPr lang="en-US" sz="2400" dirty="0" smtClean="0"/>
                        <a:t>27</a:t>
                      </a:r>
                      <a:endParaRPr lang="en-US" sz="2400" dirty="0"/>
                    </a:p>
                  </a:txBody>
                  <a:tcPr/>
                </a:tc>
                <a:tc>
                  <a:txBody>
                    <a:bodyPr/>
                    <a:lstStyle/>
                    <a:p>
                      <a:r>
                        <a:rPr lang="en-US" sz="2400" dirty="0" smtClean="0"/>
                        <a:t>Miscellaneous Wireless</a:t>
                      </a:r>
                      <a:r>
                        <a:rPr lang="en-US" sz="2400" baseline="0" dirty="0" smtClean="0"/>
                        <a:t> Communication Services</a:t>
                      </a:r>
                      <a:endParaRPr lang="en-US" sz="2400" dirty="0"/>
                    </a:p>
                  </a:txBody>
                  <a:tcPr/>
                </a:tc>
              </a:tr>
              <a:tr h="370840">
                <a:tc>
                  <a:txBody>
                    <a:bodyPr/>
                    <a:lstStyle/>
                    <a:p>
                      <a:r>
                        <a:rPr lang="en-US" sz="2400" dirty="0" smtClean="0"/>
                        <a:t>32</a:t>
                      </a:r>
                      <a:endParaRPr lang="en-US" sz="2400" dirty="0"/>
                    </a:p>
                  </a:txBody>
                  <a:tcPr/>
                </a:tc>
                <a:tc>
                  <a:txBody>
                    <a:bodyPr/>
                    <a:lstStyle/>
                    <a:p>
                      <a:r>
                        <a:rPr lang="en-US" sz="2400" dirty="0" smtClean="0"/>
                        <a:t>Uniform System of Accounts for Telecommunications Companies</a:t>
                      </a:r>
                      <a:endParaRPr lang="en-US" sz="2400" dirty="0"/>
                    </a:p>
                  </a:txBody>
                  <a:tcPr/>
                </a:tc>
              </a:tr>
              <a:tr h="370840">
                <a:tc>
                  <a:txBody>
                    <a:bodyPr/>
                    <a:lstStyle/>
                    <a:p>
                      <a:r>
                        <a:rPr lang="en-US" sz="2400" dirty="0" smtClean="0"/>
                        <a:t>36</a:t>
                      </a:r>
                      <a:endParaRPr lang="en-US" sz="2400" dirty="0"/>
                    </a:p>
                  </a:txBody>
                  <a:tcPr/>
                </a:tc>
                <a:tc>
                  <a:txBody>
                    <a:bodyPr/>
                    <a:lstStyle/>
                    <a:p>
                      <a:r>
                        <a:rPr lang="en-US" dirty="0" smtClean="0"/>
                        <a:t>Jurisdictional Separations</a:t>
                      </a:r>
                      <a:r>
                        <a:rPr lang="en-US" baseline="0" dirty="0" smtClean="0"/>
                        <a:t> Procedures; Standard Procedures for Separating Telecommunications Property Costs, Revenues, Expenses, Taxes and Reserves for Telecommunications Companies</a:t>
                      </a:r>
                      <a:endParaRPr lang="en-US" dirty="0"/>
                    </a:p>
                  </a:txBody>
                  <a:tcPr/>
                </a:tc>
              </a:tr>
            </a:tbl>
          </a:graphicData>
        </a:graphic>
      </p:graphicFrame>
    </p:spTree>
    <p:extLst>
      <p:ext uri="{BB962C8B-B14F-4D97-AF65-F5344CB8AC3E}">
        <p14:creationId xmlns:p14="http://schemas.microsoft.com/office/powerpoint/2010/main" val="22812526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8432207"/>
              </p:ext>
            </p:extLst>
          </p:nvPr>
        </p:nvGraphicFramePr>
        <p:xfrm>
          <a:off x="198460" y="1446487"/>
          <a:ext cx="8712351" cy="5029200"/>
        </p:xfrm>
        <a:graphic>
          <a:graphicData uri="http://schemas.openxmlformats.org/drawingml/2006/table">
            <a:tbl>
              <a:tblPr firstRow="1" firstCol="1" bandRow="1">
                <a:tableStyleId>{69C7853C-536D-4A76-A0AE-DD22124D55A5}</a:tableStyleId>
              </a:tblPr>
              <a:tblGrid>
                <a:gridCol w="833527"/>
                <a:gridCol w="7878824"/>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42</a:t>
                      </a:r>
                      <a:endParaRPr lang="en-US" sz="2400" dirty="0"/>
                    </a:p>
                  </a:txBody>
                  <a:tcPr/>
                </a:tc>
                <a:tc>
                  <a:txBody>
                    <a:bodyPr/>
                    <a:lstStyle/>
                    <a:p>
                      <a:r>
                        <a:rPr lang="en-US" sz="2000" dirty="0" smtClean="0"/>
                        <a:t>Preservation</a:t>
                      </a:r>
                      <a:r>
                        <a:rPr lang="en-US" sz="2000" baseline="0" dirty="0" smtClean="0"/>
                        <a:t> of Records for Communication Common Carriers</a:t>
                      </a:r>
                      <a:endParaRPr lang="en-US" sz="2000" dirty="0"/>
                    </a:p>
                  </a:txBody>
                  <a:tcPr/>
                </a:tc>
              </a:tr>
              <a:tr h="370840">
                <a:tc>
                  <a:txBody>
                    <a:bodyPr/>
                    <a:lstStyle/>
                    <a:p>
                      <a:r>
                        <a:rPr lang="en-US" sz="2400" dirty="0" smtClean="0"/>
                        <a:t>43</a:t>
                      </a:r>
                      <a:endParaRPr lang="en-US" sz="2400" dirty="0"/>
                    </a:p>
                  </a:txBody>
                  <a:tcPr/>
                </a:tc>
                <a:tc>
                  <a:txBody>
                    <a:bodyPr/>
                    <a:lstStyle/>
                    <a:p>
                      <a:r>
                        <a:rPr lang="en-US" sz="2000" dirty="0" smtClean="0"/>
                        <a:t>Reports of Communication</a:t>
                      </a:r>
                      <a:r>
                        <a:rPr lang="en-US" sz="2000" baseline="0" dirty="0" smtClean="0"/>
                        <a:t> Common Carriers and Certain Affiliates</a:t>
                      </a:r>
                      <a:endParaRPr lang="en-US" sz="2000" dirty="0"/>
                    </a:p>
                  </a:txBody>
                  <a:tcPr/>
                </a:tc>
              </a:tr>
              <a:tr h="370840">
                <a:tc>
                  <a:txBody>
                    <a:bodyPr/>
                    <a:lstStyle/>
                    <a:p>
                      <a:r>
                        <a:rPr lang="en-US" sz="2400" dirty="0" smtClean="0"/>
                        <a:t>51</a:t>
                      </a:r>
                      <a:endParaRPr lang="en-US" sz="2400" dirty="0"/>
                    </a:p>
                  </a:txBody>
                  <a:tcPr/>
                </a:tc>
                <a:tc>
                  <a:txBody>
                    <a:bodyPr/>
                    <a:lstStyle/>
                    <a:p>
                      <a:r>
                        <a:rPr lang="en-US" sz="2400" dirty="0" smtClean="0"/>
                        <a:t>Interconnection</a:t>
                      </a:r>
                      <a:endParaRPr lang="en-US" sz="2400" dirty="0"/>
                    </a:p>
                  </a:txBody>
                  <a:tcPr/>
                </a:tc>
              </a:tr>
              <a:tr h="370840">
                <a:tc>
                  <a:txBody>
                    <a:bodyPr/>
                    <a:lstStyle/>
                    <a:p>
                      <a:r>
                        <a:rPr lang="en-US" sz="2400" dirty="0" smtClean="0"/>
                        <a:t>52</a:t>
                      </a:r>
                      <a:endParaRPr lang="en-US" sz="2400" dirty="0"/>
                    </a:p>
                  </a:txBody>
                  <a:tcPr/>
                </a:tc>
                <a:tc>
                  <a:txBody>
                    <a:bodyPr/>
                    <a:lstStyle/>
                    <a:p>
                      <a:r>
                        <a:rPr lang="en-US" sz="2400" dirty="0" smtClean="0"/>
                        <a:t>Numbering</a:t>
                      </a:r>
                      <a:endParaRPr lang="en-US" sz="2400" dirty="0"/>
                    </a:p>
                  </a:txBody>
                  <a:tcPr/>
                </a:tc>
              </a:tr>
              <a:tr h="370840">
                <a:tc>
                  <a:txBody>
                    <a:bodyPr/>
                    <a:lstStyle/>
                    <a:p>
                      <a:r>
                        <a:rPr lang="en-US" sz="2400" dirty="0" smtClean="0"/>
                        <a:t>53</a:t>
                      </a:r>
                      <a:endParaRPr lang="en-US" sz="2400" dirty="0"/>
                    </a:p>
                  </a:txBody>
                  <a:tcPr/>
                </a:tc>
                <a:tc>
                  <a:txBody>
                    <a:bodyPr/>
                    <a:lstStyle/>
                    <a:p>
                      <a:r>
                        <a:rPr lang="en-US" sz="2400" dirty="0" smtClean="0"/>
                        <a:t>Special Provisions</a:t>
                      </a:r>
                      <a:r>
                        <a:rPr lang="en-US" sz="2400" baseline="0" dirty="0" smtClean="0"/>
                        <a:t> Concerning Bell Operating Companies</a:t>
                      </a:r>
                      <a:endParaRPr lang="en-US" sz="2400" dirty="0"/>
                    </a:p>
                  </a:txBody>
                  <a:tcPr/>
                </a:tc>
              </a:tr>
              <a:tr h="370840">
                <a:tc>
                  <a:txBody>
                    <a:bodyPr/>
                    <a:lstStyle/>
                    <a:p>
                      <a:r>
                        <a:rPr lang="en-US" sz="2400" dirty="0" smtClean="0"/>
                        <a:t>54</a:t>
                      </a:r>
                      <a:endParaRPr lang="en-US" sz="2400" dirty="0"/>
                    </a:p>
                  </a:txBody>
                  <a:tcPr/>
                </a:tc>
                <a:tc>
                  <a:txBody>
                    <a:bodyPr/>
                    <a:lstStyle/>
                    <a:p>
                      <a:r>
                        <a:rPr lang="en-US" sz="2400" dirty="0" smtClean="0"/>
                        <a:t>Universal Service</a:t>
                      </a:r>
                      <a:endParaRPr lang="en-US" sz="2400" dirty="0"/>
                    </a:p>
                  </a:txBody>
                  <a:tcPr/>
                </a:tc>
              </a:tr>
              <a:tr h="370840">
                <a:tc>
                  <a:txBody>
                    <a:bodyPr/>
                    <a:lstStyle/>
                    <a:p>
                      <a:r>
                        <a:rPr lang="en-US" sz="2400" dirty="0" smtClean="0"/>
                        <a:t>59</a:t>
                      </a:r>
                      <a:endParaRPr lang="en-US" sz="2400" dirty="0"/>
                    </a:p>
                  </a:txBody>
                  <a:tcPr/>
                </a:tc>
                <a:tc>
                  <a:txBody>
                    <a:bodyPr/>
                    <a:lstStyle/>
                    <a:p>
                      <a:r>
                        <a:rPr lang="en-US" sz="2400" dirty="0" smtClean="0"/>
                        <a:t>Infrastructure Sharing</a:t>
                      </a:r>
                      <a:endParaRPr lang="en-US" sz="2400" dirty="0"/>
                    </a:p>
                  </a:txBody>
                  <a:tcPr/>
                </a:tc>
              </a:tr>
              <a:tr h="370840">
                <a:tc>
                  <a:txBody>
                    <a:bodyPr/>
                    <a:lstStyle/>
                    <a:p>
                      <a:r>
                        <a:rPr lang="en-US" sz="2400" dirty="0" smtClean="0"/>
                        <a:t>61</a:t>
                      </a:r>
                      <a:endParaRPr lang="en-US" sz="2400" dirty="0"/>
                    </a:p>
                  </a:txBody>
                  <a:tcPr/>
                </a:tc>
                <a:tc>
                  <a:txBody>
                    <a:bodyPr/>
                    <a:lstStyle/>
                    <a:p>
                      <a:r>
                        <a:rPr lang="en-US" sz="2400" dirty="0" smtClean="0"/>
                        <a:t>Tariffs</a:t>
                      </a:r>
                      <a:endParaRPr lang="en-US" sz="2400" dirty="0"/>
                    </a:p>
                  </a:txBody>
                  <a:tcPr/>
                </a:tc>
              </a:tr>
              <a:tr h="370840">
                <a:tc>
                  <a:txBody>
                    <a:bodyPr/>
                    <a:lstStyle/>
                    <a:p>
                      <a:r>
                        <a:rPr lang="en-US" sz="2400" dirty="0" smtClean="0"/>
                        <a:t>68</a:t>
                      </a:r>
                      <a:endParaRPr lang="en-US" sz="2400" dirty="0"/>
                    </a:p>
                  </a:txBody>
                  <a:tcPr/>
                </a:tc>
                <a:tc>
                  <a:txBody>
                    <a:bodyPr/>
                    <a:lstStyle/>
                    <a:p>
                      <a:r>
                        <a:rPr lang="en-US" sz="2400" dirty="0" smtClean="0"/>
                        <a:t>Connection of Terminal Equipment to the Telephone</a:t>
                      </a:r>
                      <a:r>
                        <a:rPr lang="en-US" sz="2400" baseline="0" dirty="0" smtClean="0"/>
                        <a:t> Network</a:t>
                      </a:r>
                      <a:endParaRPr lang="en-US" sz="2400" dirty="0"/>
                    </a:p>
                  </a:txBody>
                  <a:tcPr/>
                </a:tc>
              </a:tr>
              <a:tr h="370840">
                <a:tc>
                  <a:txBody>
                    <a:bodyPr/>
                    <a:lstStyle/>
                    <a:p>
                      <a:r>
                        <a:rPr lang="en-US" sz="2400" dirty="0" smtClean="0"/>
                        <a:t>69</a:t>
                      </a:r>
                      <a:endParaRPr lang="en-US" sz="2400" dirty="0"/>
                    </a:p>
                  </a:txBody>
                  <a:tcPr/>
                </a:tc>
                <a:tc>
                  <a:txBody>
                    <a:bodyPr/>
                    <a:lstStyle/>
                    <a:p>
                      <a:r>
                        <a:rPr lang="en-US" sz="2400" dirty="0" smtClean="0"/>
                        <a:t>Access</a:t>
                      </a:r>
                      <a:r>
                        <a:rPr lang="en-US" sz="2400" baseline="0" dirty="0" smtClean="0"/>
                        <a:t> Charges</a:t>
                      </a:r>
                      <a:endParaRPr lang="en-US" sz="2400" dirty="0"/>
                    </a:p>
                  </a:txBody>
                  <a:tcPr/>
                </a:tc>
              </a:tr>
            </a:tbl>
          </a:graphicData>
        </a:graphic>
      </p:graphicFrame>
    </p:spTree>
    <p:extLst>
      <p:ext uri="{BB962C8B-B14F-4D97-AF65-F5344CB8AC3E}">
        <p14:creationId xmlns:p14="http://schemas.microsoft.com/office/powerpoint/2010/main" val="19401118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views</a:t>
            </a:r>
            <a:endParaRPr lang="en-US" dirty="0"/>
          </a:p>
        </p:txBody>
      </p:sp>
      <p:graphicFrame>
        <p:nvGraphicFramePr>
          <p:cNvPr id="4" name="Diagram 3"/>
          <p:cNvGraphicFramePr/>
          <p:nvPr>
            <p:extLst>
              <p:ext uri="{D42A27DB-BD31-4B8C-83A1-F6EECF244321}">
                <p14:modId xmlns:p14="http://schemas.microsoft.com/office/powerpoint/2010/main" val="2844432734"/>
              </p:ext>
            </p:extLst>
          </p:nvPr>
        </p:nvGraphicFramePr>
        <p:xfrm>
          <a:off x="457200" y="1396999"/>
          <a:ext cx="8229600" cy="509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1479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9341308"/>
              </p:ext>
            </p:extLst>
          </p:nvPr>
        </p:nvGraphicFramePr>
        <p:xfrm>
          <a:off x="198460" y="1446487"/>
          <a:ext cx="8712351" cy="3352800"/>
        </p:xfrm>
        <a:graphic>
          <a:graphicData uri="http://schemas.openxmlformats.org/drawingml/2006/table">
            <a:tbl>
              <a:tblPr firstRow="1" firstCol="1" bandRow="1">
                <a:tableStyleId>{69C7853C-536D-4A76-A0AE-DD22124D55A5}</a:tableStyleId>
              </a:tblPr>
              <a:tblGrid>
                <a:gridCol w="952457"/>
                <a:gridCol w="7759894"/>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73</a:t>
                      </a:r>
                      <a:endParaRPr lang="en-US" sz="2400" dirty="0"/>
                    </a:p>
                  </a:txBody>
                  <a:tcPr/>
                </a:tc>
                <a:tc>
                  <a:txBody>
                    <a:bodyPr/>
                    <a:lstStyle/>
                    <a:p>
                      <a:r>
                        <a:rPr lang="en-US" sz="2000" dirty="0" smtClean="0"/>
                        <a:t>Radio broadcast</a:t>
                      </a:r>
                      <a:r>
                        <a:rPr lang="en-US" sz="2000" baseline="0" dirty="0" smtClean="0"/>
                        <a:t> services</a:t>
                      </a:r>
                      <a:endParaRPr lang="en-US" sz="2000" dirty="0"/>
                    </a:p>
                  </a:txBody>
                  <a:tcPr/>
                </a:tc>
              </a:tr>
              <a:tr h="370840">
                <a:tc>
                  <a:txBody>
                    <a:bodyPr/>
                    <a:lstStyle/>
                    <a:p>
                      <a:r>
                        <a:rPr lang="en-US" sz="2400" dirty="0" smtClean="0"/>
                        <a:t>74</a:t>
                      </a:r>
                      <a:endParaRPr lang="en-US" sz="2400" dirty="0"/>
                    </a:p>
                  </a:txBody>
                  <a:tcPr/>
                </a:tc>
                <a:tc>
                  <a:txBody>
                    <a:bodyPr/>
                    <a:lstStyle/>
                    <a:p>
                      <a:r>
                        <a:rPr lang="en-US" sz="2000" dirty="0" smtClean="0"/>
                        <a:t>Experimental Radio,</a:t>
                      </a:r>
                      <a:r>
                        <a:rPr lang="en-US" sz="2000" baseline="0" dirty="0" smtClean="0"/>
                        <a:t> Auxiliary, Special Broadcast and Other Program Distributional Services</a:t>
                      </a:r>
                      <a:endParaRPr lang="en-US" sz="2000" dirty="0"/>
                    </a:p>
                  </a:txBody>
                  <a:tcPr/>
                </a:tc>
              </a:tr>
              <a:tr h="370840">
                <a:tc>
                  <a:txBody>
                    <a:bodyPr/>
                    <a:lstStyle/>
                    <a:p>
                      <a:r>
                        <a:rPr lang="en-US" sz="2400" dirty="0" smtClean="0"/>
                        <a:t>51</a:t>
                      </a:r>
                      <a:endParaRPr lang="en-US" sz="2400" dirty="0"/>
                    </a:p>
                  </a:txBody>
                  <a:tcPr/>
                </a:tc>
                <a:tc>
                  <a:txBody>
                    <a:bodyPr/>
                    <a:lstStyle/>
                    <a:p>
                      <a:r>
                        <a:rPr lang="en-US" sz="2400" dirty="0" smtClean="0"/>
                        <a:t>Multichannel</a:t>
                      </a:r>
                      <a:r>
                        <a:rPr lang="en-US" sz="2400" baseline="0" dirty="0" smtClean="0"/>
                        <a:t> Video and Cable Television Services</a:t>
                      </a:r>
                      <a:endParaRPr lang="en-US" sz="2400" dirty="0"/>
                    </a:p>
                  </a:txBody>
                  <a:tcPr/>
                </a:tc>
              </a:tr>
              <a:tr h="370840">
                <a:tc>
                  <a:txBody>
                    <a:bodyPr/>
                    <a:lstStyle/>
                    <a:p>
                      <a:r>
                        <a:rPr lang="en-US" sz="2400" dirty="0" smtClean="0"/>
                        <a:t>78</a:t>
                      </a:r>
                      <a:endParaRPr lang="en-US" sz="2400" dirty="0"/>
                    </a:p>
                  </a:txBody>
                  <a:tcPr/>
                </a:tc>
                <a:tc>
                  <a:txBody>
                    <a:bodyPr/>
                    <a:lstStyle/>
                    <a:p>
                      <a:r>
                        <a:rPr lang="en-US" sz="2400" dirty="0" smtClean="0"/>
                        <a:t>Cable Television Relay</a:t>
                      </a:r>
                      <a:r>
                        <a:rPr lang="en-US" sz="2400" baseline="0" dirty="0" smtClean="0"/>
                        <a:t> Services</a:t>
                      </a:r>
                      <a:endParaRPr lang="en-US" sz="2400" dirty="0"/>
                    </a:p>
                  </a:txBody>
                  <a:tcPr/>
                </a:tc>
              </a:tr>
              <a:tr h="370840">
                <a:tc>
                  <a:txBody>
                    <a:bodyPr/>
                    <a:lstStyle/>
                    <a:p>
                      <a:r>
                        <a:rPr lang="en-US" sz="2400" dirty="0" smtClean="0"/>
                        <a:t>79</a:t>
                      </a:r>
                      <a:endParaRPr lang="en-US" sz="2400" dirty="0"/>
                    </a:p>
                  </a:txBody>
                  <a:tcPr/>
                </a:tc>
                <a:tc>
                  <a:txBody>
                    <a:bodyPr/>
                    <a:lstStyle/>
                    <a:p>
                      <a:r>
                        <a:rPr lang="en-US" sz="2400" dirty="0" smtClean="0"/>
                        <a:t>Closed Captioning</a:t>
                      </a:r>
                      <a:r>
                        <a:rPr lang="en-US" sz="2400" baseline="0" dirty="0" smtClean="0"/>
                        <a:t> and Video Description of Video Programming</a:t>
                      </a:r>
                      <a:endParaRPr lang="en-US" sz="2400" dirty="0"/>
                    </a:p>
                  </a:txBody>
                  <a:tcPr/>
                </a:tc>
              </a:tr>
            </a:tbl>
          </a:graphicData>
        </a:graphic>
      </p:graphicFrame>
    </p:spTree>
    <p:extLst>
      <p:ext uri="{BB962C8B-B14F-4D97-AF65-F5344CB8AC3E}">
        <p14:creationId xmlns:p14="http://schemas.microsoft.com/office/powerpoint/2010/main" val="27001072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3078532"/>
              </p:ext>
            </p:extLst>
          </p:nvPr>
        </p:nvGraphicFramePr>
        <p:xfrm>
          <a:off x="198460" y="1446487"/>
          <a:ext cx="8712351" cy="3200400"/>
        </p:xfrm>
        <a:graphic>
          <a:graphicData uri="http://schemas.openxmlformats.org/drawingml/2006/table">
            <a:tbl>
              <a:tblPr firstRow="1" firstCol="1" bandRow="1">
                <a:tableStyleId>{69C7853C-536D-4A76-A0AE-DD22124D55A5}</a:tableStyleId>
              </a:tblPr>
              <a:tblGrid>
                <a:gridCol w="952457"/>
                <a:gridCol w="7759894"/>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80</a:t>
                      </a:r>
                      <a:endParaRPr lang="en-US" sz="2400" dirty="0"/>
                    </a:p>
                  </a:txBody>
                  <a:tcPr/>
                </a:tc>
                <a:tc>
                  <a:txBody>
                    <a:bodyPr/>
                    <a:lstStyle/>
                    <a:p>
                      <a:r>
                        <a:rPr lang="en-US" sz="2000" dirty="0" smtClean="0"/>
                        <a:t>Stations in the Maritime Services</a:t>
                      </a:r>
                      <a:endParaRPr lang="en-US" sz="2000" dirty="0"/>
                    </a:p>
                  </a:txBody>
                  <a:tcPr/>
                </a:tc>
              </a:tr>
              <a:tr h="370840">
                <a:tc>
                  <a:txBody>
                    <a:bodyPr/>
                    <a:lstStyle/>
                    <a:p>
                      <a:r>
                        <a:rPr lang="en-US" sz="2400" dirty="0" smtClean="0"/>
                        <a:t>87</a:t>
                      </a:r>
                      <a:endParaRPr lang="en-US" sz="2400" dirty="0"/>
                    </a:p>
                  </a:txBody>
                  <a:tcPr/>
                </a:tc>
                <a:tc>
                  <a:txBody>
                    <a:bodyPr/>
                    <a:lstStyle/>
                    <a:p>
                      <a:r>
                        <a:rPr lang="en-US" sz="2000" dirty="0" smtClean="0"/>
                        <a:t>Aviation</a:t>
                      </a:r>
                      <a:r>
                        <a:rPr lang="en-US" sz="2000" baseline="0" dirty="0" smtClean="0"/>
                        <a:t> Services</a:t>
                      </a:r>
                      <a:endParaRPr lang="en-US" sz="2000" dirty="0"/>
                    </a:p>
                  </a:txBody>
                  <a:tcPr/>
                </a:tc>
              </a:tr>
              <a:tr h="370840">
                <a:tc>
                  <a:txBody>
                    <a:bodyPr/>
                    <a:lstStyle/>
                    <a:p>
                      <a:r>
                        <a:rPr lang="en-US" sz="2400" dirty="0" smtClean="0"/>
                        <a:t>90</a:t>
                      </a:r>
                      <a:endParaRPr lang="en-US" sz="2400" dirty="0"/>
                    </a:p>
                  </a:txBody>
                  <a:tcPr/>
                </a:tc>
                <a:tc>
                  <a:txBody>
                    <a:bodyPr/>
                    <a:lstStyle/>
                    <a:p>
                      <a:r>
                        <a:rPr lang="en-US" sz="2400" dirty="0" smtClean="0"/>
                        <a:t>Private Land Mobile Radio Services</a:t>
                      </a:r>
                      <a:endParaRPr lang="en-US" sz="2400" dirty="0"/>
                    </a:p>
                  </a:txBody>
                  <a:tcPr/>
                </a:tc>
              </a:tr>
              <a:tr h="370840">
                <a:tc>
                  <a:txBody>
                    <a:bodyPr/>
                    <a:lstStyle/>
                    <a:p>
                      <a:r>
                        <a:rPr lang="en-US" sz="2400" dirty="0" smtClean="0"/>
                        <a:t>95</a:t>
                      </a:r>
                      <a:endParaRPr lang="en-US" sz="2400" dirty="0"/>
                    </a:p>
                  </a:txBody>
                  <a:tcPr/>
                </a:tc>
                <a:tc>
                  <a:txBody>
                    <a:bodyPr/>
                    <a:lstStyle/>
                    <a:p>
                      <a:r>
                        <a:rPr lang="en-US" sz="2400" dirty="0" smtClean="0"/>
                        <a:t>Personal Radio Services</a:t>
                      </a:r>
                      <a:endParaRPr lang="en-US" sz="2400" dirty="0"/>
                    </a:p>
                  </a:txBody>
                  <a:tcPr/>
                </a:tc>
              </a:tr>
              <a:tr h="370840">
                <a:tc>
                  <a:txBody>
                    <a:bodyPr/>
                    <a:lstStyle/>
                    <a:p>
                      <a:r>
                        <a:rPr lang="en-US" sz="2400" dirty="0" smtClean="0"/>
                        <a:t>97</a:t>
                      </a:r>
                      <a:endParaRPr lang="en-US" sz="2400" dirty="0"/>
                    </a:p>
                  </a:txBody>
                  <a:tcPr/>
                </a:tc>
                <a:tc>
                  <a:txBody>
                    <a:bodyPr/>
                    <a:lstStyle/>
                    <a:p>
                      <a:r>
                        <a:rPr lang="en-US" sz="2400" dirty="0" smtClean="0"/>
                        <a:t>Amateur Radio Services</a:t>
                      </a:r>
                      <a:endParaRPr lang="en-US" sz="2400" dirty="0"/>
                    </a:p>
                  </a:txBody>
                  <a:tcPr/>
                </a:tc>
              </a:tr>
              <a:tr h="370840">
                <a:tc>
                  <a:txBody>
                    <a:bodyPr/>
                    <a:lstStyle/>
                    <a:p>
                      <a:r>
                        <a:rPr lang="en-US" sz="2400" dirty="0" smtClean="0"/>
                        <a:t>101</a:t>
                      </a:r>
                      <a:endParaRPr lang="en-US" sz="2400" dirty="0"/>
                    </a:p>
                  </a:txBody>
                  <a:tcPr/>
                </a:tc>
                <a:tc>
                  <a:txBody>
                    <a:bodyPr/>
                    <a:lstStyle/>
                    <a:p>
                      <a:r>
                        <a:rPr lang="en-US" sz="2400" dirty="0" smtClean="0"/>
                        <a:t>Fixed Microwave</a:t>
                      </a:r>
                      <a:r>
                        <a:rPr lang="en-US" sz="2400" baseline="0" dirty="0" smtClean="0"/>
                        <a:t> Services</a:t>
                      </a:r>
                      <a:endParaRPr lang="en-US" sz="2400" dirty="0"/>
                    </a:p>
                  </a:txBody>
                  <a:tcPr/>
                </a:tc>
              </a:tr>
            </a:tbl>
          </a:graphicData>
        </a:graphic>
      </p:graphicFrame>
    </p:spTree>
    <p:extLst>
      <p:ext uri="{BB962C8B-B14F-4D97-AF65-F5344CB8AC3E}">
        <p14:creationId xmlns:p14="http://schemas.microsoft.com/office/powerpoint/2010/main" val="7906827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Telecom regulation</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Local, state and federal</a:t>
            </a:r>
          </a:p>
          <a:p>
            <a:pPr lvl="1"/>
            <a:r>
              <a:rPr lang="en-US" dirty="0" smtClean="0"/>
              <a:t>local: CATV franchise agreements</a:t>
            </a:r>
          </a:p>
          <a:p>
            <a:pPr lvl="1"/>
            <a:r>
              <a:rPr lang="en-US" dirty="0" smtClean="0"/>
              <a:t>state: Public Utility Commission</a:t>
            </a:r>
          </a:p>
          <a:p>
            <a:pPr lvl="2"/>
            <a:r>
              <a:rPr lang="en-US" dirty="0" smtClean="0"/>
              <a:t>responsible for all utilities – gas, water, electricity, telephone</a:t>
            </a:r>
          </a:p>
          <a:p>
            <a:pPr lvl="1"/>
            <a:r>
              <a:rPr lang="en-US" dirty="0" smtClean="0"/>
              <a:t>federal: FCC, FTC (privacy), DOJ (monopoly)</a:t>
            </a:r>
          </a:p>
          <a:p>
            <a:r>
              <a:rPr lang="en-US" dirty="0" smtClean="0"/>
              <a:t>Elsewhere: gov’t PTT </a:t>
            </a:r>
            <a:r>
              <a:rPr lang="en-US" dirty="0" smtClean="0">
                <a:sym typeface="Wingdings"/>
              </a:rPr>
              <a:t> competition</a:t>
            </a:r>
          </a:p>
          <a:p>
            <a:pPr lvl="1"/>
            <a:r>
              <a:rPr lang="en-US" dirty="0" smtClean="0">
                <a:sym typeface="Wingdings"/>
              </a:rPr>
              <a:t>vs. US: regulated private monopolies</a:t>
            </a:r>
            <a:endParaRPr lang="en-US" dirty="0" smtClean="0"/>
          </a:p>
          <a:p>
            <a:r>
              <a:rPr lang="en-US" dirty="0" smtClean="0"/>
              <a:t>Based on 1934 Telecommunications Act</a:t>
            </a:r>
          </a:p>
          <a:p>
            <a:r>
              <a:rPr lang="en-US" dirty="0" smtClean="0"/>
              <a:t>Amended in 1996</a:t>
            </a:r>
          </a:p>
          <a:p>
            <a:r>
              <a:rPr lang="en-US" dirty="0" smtClean="0"/>
              <a:t>Divides the world into</a:t>
            </a:r>
          </a:p>
          <a:p>
            <a:pPr lvl="1"/>
            <a:r>
              <a:rPr lang="en-US" dirty="0" smtClean="0"/>
              <a:t>Title I: Telecommunications Services</a:t>
            </a:r>
          </a:p>
          <a:p>
            <a:pPr lvl="1"/>
            <a:r>
              <a:rPr lang="en-US" dirty="0" smtClean="0"/>
              <a:t>Title II: Broadcast Services</a:t>
            </a:r>
          </a:p>
          <a:p>
            <a:pPr lvl="1"/>
            <a:r>
              <a:rPr lang="en-US" dirty="0" smtClean="0"/>
              <a:t>Title III: Cable Services</a:t>
            </a:r>
          </a:p>
          <a:p>
            <a:pPr lvl="1"/>
            <a:r>
              <a:rPr lang="en-US" dirty="0" smtClean="0"/>
              <a:t>Title V: Obscenity and Violence</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42</a:t>
            </a:fld>
            <a:endParaRPr lang="en-US"/>
          </a:p>
        </p:txBody>
      </p:sp>
    </p:spTree>
    <p:extLst>
      <p:ext uri="{BB962C8B-B14F-4D97-AF65-F5344CB8AC3E}">
        <p14:creationId xmlns:p14="http://schemas.microsoft.com/office/powerpoint/2010/main" val="13205524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graphicFrame>
        <p:nvGraphicFramePr>
          <p:cNvPr id="4" name="Diagram 3"/>
          <p:cNvGraphicFramePr/>
          <p:nvPr>
            <p:extLst>
              <p:ext uri="{D42A27DB-BD31-4B8C-83A1-F6EECF244321}">
                <p14:modId xmlns:p14="http://schemas.microsoft.com/office/powerpoint/2010/main" val="1015147743"/>
              </p:ext>
            </p:extLst>
          </p:nvPr>
        </p:nvGraphicFramePr>
        <p:xfrm>
          <a:off x="824713" y="1397000"/>
          <a:ext cx="6152355" cy="48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document 5"/>
          <p:cNvSpPr/>
          <p:nvPr/>
        </p:nvSpPr>
        <p:spPr>
          <a:xfrm>
            <a:off x="6977069" y="2606286"/>
            <a:ext cx="1946320" cy="1534082"/>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 &amp; ex parte</a:t>
            </a:r>
            <a:endParaRPr lang="en-US" dirty="0"/>
          </a:p>
        </p:txBody>
      </p:sp>
      <p:cxnSp>
        <p:nvCxnSpPr>
          <p:cNvPr id="8" name="Elbow Connector 7"/>
          <p:cNvCxnSpPr>
            <a:stCxn id="6" idx="0"/>
          </p:cNvCxnSpPr>
          <p:nvPr/>
        </p:nvCxnSpPr>
        <p:spPr>
          <a:xfrm rot="16200000" flipH="1" flipV="1">
            <a:off x="6895557" y="1731130"/>
            <a:ext cx="313416" cy="2063728"/>
          </a:xfrm>
          <a:prstGeom prst="bentConnector4">
            <a:avLst>
              <a:gd name="adj1" fmla="val -72938"/>
              <a:gd name="adj2" fmla="val 76822"/>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6" idx="2"/>
          </p:cNvCxnSpPr>
          <p:nvPr/>
        </p:nvCxnSpPr>
        <p:spPr>
          <a:xfrm rot="5400000">
            <a:off x="6748373" y="3667691"/>
            <a:ext cx="651934" cy="1481096"/>
          </a:xfrm>
          <a:prstGeom prst="bentConnector2">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3703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a:t>
            </a:r>
            <a:endParaRPr lang="en-US" dirty="0"/>
          </a:p>
        </p:txBody>
      </p:sp>
      <p:sp>
        <p:nvSpPr>
          <p:cNvPr id="2" name="Content Placeholder 1"/>
          <p:cNvSpPr>
            <a:spLocks noGrp="1"/>
          </p:cNvSpPr>
          <p:nvPr>
            <p:ph idx="1"/>
          </p:nvPr>
        </p:nvSpPr>
        <p:spPr>
          <a:xfrm>
            <a:off x="132173" y="5777409"/>
            <a:ext cx="8413919" cy="1157882"/>
          </a:xfrm>
        </p:spPr>
        <p:txBody>
          <a:bodyPr>
            <a:normAutofit lnSpcReduction="10000"/>
          </a:bodyPr>
          <a:lstStyle/>
          <a:p>
            <a:r>
              <a:rPr lang="en-US" dirty="0" smtClean="0"/>
              <a:t>Independent federal agency</a:t>
            </a:r>
          </a:p>
          <a:p>
            <a:r>
              <a:rPr lang="en-US" dirty="0" smtClean="0"/>
              <a:t>About 2,000 employees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44</a:t>
            </a:fld>
            <a:endParaRPr lang="en-US"/>
          </a:p>
        </p:txBody>
      </p:sp>
      <p:graphicFrame>
        <p:nvGraphicFramePr>
          <p:cNvPr id="5" name="Diagram 4"/>
          <p:cNvGraphicFramePr/>
          <p:nvPr>
            <p:extLst>
              <p:ext uri="{D42A27DB-BD31-4B8C-83A1-F6EECF244321}">
                <p14:modId xmlns:p14="http://schemas.microsoft.com/office/powerpoint/2010/main" val="2940338859"/>
              </p:ext>
            </p:extLst>
          </p:nvPr>
        </p:nvGraphicFramePr>
        <p:xfrm>
          <a:off x="257997" y="1105462"/>
          <a:ext cx="8886003" cy="441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3727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Internet FCC history </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2004: “four freedoms” (Powell)</a:t>
            </a:r>
          </a:p>
          <a:p>
            <a:r>
              <a:rPr lang="en-US" dirty="0" smtClean="0"/>
              <a:t>2005: Internet policy statement (Martin)</a:t>
            </a:r>
          </a:p>
          <a:p>
            <a:r>
              <a:rPr lang="en-US" dirty="0" smtClean="0"/>
              <a:t>9/2009: </a:t>
            </a:r>
            <a:r>
              <a:rPr lang="en-US" dirty="0" err="1" smtClean="0"/>
              <a:t>Genachowski</a:t>
            </a:r>
            <a:r>
              <a:rPr lang="en-US" dirty="0" smtClean="0"/>
              <a:t> speech</a:t>
            </a:r>
          </a:p>
          <a:p>
            <a:pPr lvl="1"/>
            <a:r>
              <a:rPr lang="en-US" dirty="0" smtClean="0"/>
              <a:t>non-discrimination, transparency</a:t>
            </a:r>
          </a:p>
          <a:p>
            <a:r>
              <a:rPr lang="en-US" dirty="0" smtClean="0"/>
              <a:t>12/2009/: NPRM</a:t>
            </a:r>
          </a:p>
          <a:p>
            <a:r>
              <a:rPr lang="en-US" dirty="0" smtClean="0"/>
              <a:t>9/2010: PN</a:t>
            </a:r>
          </a:p>
          <a:p>
            <a:r>
              <a:rPr lang="en-US" dirty="0" smtClean="0"/>
              <a:t>12/2010: Open Internet rules</a:t>
            </a:r>
          </a:p>
          <a:p>
            <a:r>
              <a:rPr lang="en-US" dirty="0" smtClean="0"/>
              <a:t>10,000+ short comments, hundreds of long comments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45</a:t>
            </a:fld>
            <a:endParaRPr lang="en-US"/>
          </a:p>
        </p:txBody>
      </p:sp>
    </p:spTree>
    <p:extLst>
      <p:ext uri="{BB962C8B-B14F-4D97-AF65-F5344CB8AC3E}">
        <p14:creationId xmlns:p14="http://schemas.microsoft.com/office/powerpoint/2010/main" val="118820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covered?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93422964"/>
              </p:ext>
            </p:extLst>
          </p:nvPr>
        </p:nvGraphicFramePr>
        <p:xfrm>
          <a:off x="457200" y="1600200"/>
          <a:ext cx="8229600" cy="4750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0808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6019757"/>
              </p:ext>
            </p:extLst>
          </p:nvPr>
        </p:nvGraphicFramePr>
        <p:xfrm>
          <a:off x="457200" y="1600200"/>
          <a:ext cx="8482684"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E3B49D-3EAC-FA48-8317-73E198CCAC39}" type="slidenum">
              <a:rPr lang="en-US" smtClean="0"/>
              <a:pPr/>
              <a:t>47</a:t>
            </a:fld>
            <a:endParaRPr lang="en-US"/>
          </a:p>
        </p:txBody>
      </p:sp>
    </p:spTree>
    <p:extLst>
      <p:ext uri="{BB962C8B-B14F-4D97-AF65-F5344CB8AC3E}">
        <p14:creationId xmlns:p14="http://schemas.microsoft.com/office/powerpoint/2010/main" val="9425672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 Open Internet order</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48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42240110"/>
              </p:ext>
            </p:extLst>
          </p:nvPr>
        </p:nvGraphicFramePr>
        <p:xfrm>
          <a:off x="762000" y="1397000"/>
          <a:ext cx="7772400" cy="1752600"/>
        </p:xfrm>
        <a:graphic>
          <a:graphicData uri="http://schemas.openxmlformats.org/drawingml/2006/table">
            <a:tbl>
              <a:tblPr firstRow="1" bandRow="1">
                <a:tableStyleId>{10A1B5D5-9B99-4C35-A422-299274C87663}</a:tableStyleId>
              </a:tblPr>
              <a:tblGrid>
                <a:gridCol w="2590800"/>
                <a:gridCol w="2590800"/>
                <a:gridCol w="2590800"/>
              </a:tblGrid>
              <a:tr h="370840">
                <a:tc>
                  <a:txBody>
                    <a:bodyPr/>
                    <a:lstStyle/>
                    <a:p>
                      <a:endParaRPr lang="en-US" dirty="0"/>
                    </a:p>
                  </a:txBody>
                  <a:tcPr/>
                </a:tc>
                <a:tc>
                  <a:txBody>
                    <a:bodyPr/>
                    <a:lstStyle/>
                    <a:p>
                      <a:r>
                        <a:rPr lang="en-US" dirty="0" smtClean="0"/>
                        <a:t>Wired</a:t>
                      </a:r>
                      <a:endParaRPr lang="en-US" dirty="0"/>
                    </a:p>
                  </a:txBody>
                  <a:tcPr/>
                </a:tc>
                <a:tc>
                  <a:txBody>
                    <a:bodyPr/>
                    <a:lstStyle/>
                    <a:p>
                      <a:r>
                        <a:rPr lang="en-US" dirty="0" smtClean="0"/>
                        <a:t>Wireless</a:t>
                      </a:r>
                      <a:endParaRPr lang="en-US" dirty="0"/>
                    </a:p>
                  </a:txBody>
                  <a:tcPr/>
                </a:tc>
              </a:tr>
              <a:tr h="370840">
                <a:tc>
                  <a:txBody>
                    <a:bodyPr/>
                    <a:lstStyle/>
                    <a:p>
                      <a:r>
                        <a:rPr lang="en-US" dirty="0" smtClean="0"/>
                        <a:t>Disclosure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Non-blocking</a:t>
                      </a:r>
                      <a:endParaRPr lang="en-US" dirty="0"/>
                    </a:p>
                  </a:txBody>
                  <a:tcPr/>
                </a:tc>
                <a:tc>
                  <a:txBody>
                    <a:bodyPr/>
                    <a:lstStyle/>
                    <a:p>
                      <a:r>
                        <a:rPr lang="en-US" dirty="0" smtClean="0"/>
                        <a:t>every protocol</a:t>
                      </a:r>
                      <a:endParaRPr lang="en-US" dirty="0"/>
                    </a:p>
                  </a:txBody>
                  <a:tcPr/>
                </a:tc>
                <a:tc>
                  <a:txBody>
                    <a:bodyPr/>
                    <a:lstStyle/>
                    <a:p>
                      <a:r>
                        <a:rPr lang="en-US" dirty="0" smtClean="0"/>
                        <a:t>“web”, “VoIP”</a:t>
                      </a:r>
                      <a:endParaRPr lang="en-US" dirty="0"/>
                    </a:p>
                  </a:txBody>
                  <a:tcPr/>
                </a:tc>
              </a:tr>
              <a:tr h="370840">
                <a:tc>
                  <a:txBody>
                    <a:bodyPr/>
                    <a:lstStyle/>
                    <a:p>
                      <a:r>
                        <a:rPr lang="en-US" dirty="0" smtClean="0"/>
                        <a:t>Non-discrimination</a:t>
                      </a:r>
                      <a:endParaRPr lang="en-US" dirty="0"/>
                    </a:p>
                  </a:txBody>
                  <a:tcPr/>
                </a:tc>
                <a:tc>
                  <a:txBody>
                    <a:bodyPr/>
                    <a:lstStyle/>
                    <a:p>
                      <a:r>
                        <a:rPr lang="en-US" dirty="0" smtClean="0"/>
                        <a:t>reasonable</a:t>
                      </a:r>
                      <a:r>
                        <a:rPr lang="en-US" baseline="0" dirty="0" smtClean="0"/>
                        <a:t> network management</a:t>
                      </a:r>
                      <a:endParaRPr lang="en-US" dirty="0"/>
                    </a:p>
                  </a:txBody>
                  <a:tcPr/>
                </a:tc>
                <a:tc>
                  <a:txBody>
                    <a:bodyPr/>
                    <a:lstStyle/>
                    <a:p>
                      <a:r>
                        <a:rPr lang="en-US" dirty="0" smtClean="0"/>
                        <a:t>“monitor”</a:t>
                      </a:r>
                      <a:endParaRPr lang="en-US" dirty="0"/>
                    </a:p>
                  </a:txBody>
                  <a:tcPr/>
                </a:tc>
              </a:tr>
            </a:tbl>
          </a:graphicData>
        </a:graphic>
      </p:graphicFrame>
    </p:spTree>
    <p:extLst>
      <p:ext uri="{BB962C8B-B14F-4D97-AF65-F5344CB8AC3E}">
        <p14:creationId xmlns:p14="http://schemas.microsoft.com/office/powerpoint/2010/main" val="9086543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Open Internet order</a:t>
            </a:r>
            <a:endParaRPr lang="en-US" dirty="0"/>
          </a:p>
        </p:txBody>
      </p:sp>
      <p:sp>
        <p:nvSpPr>
          <p:cNvPr id="3" name="Content Placeholder 2"/>
          <p:cNvSpPr>
            <a:spLocks noGrp="1"/>
          </p:cNvSpPr>
          <p:nvPr>
            <p:ph idx="1"/>
          </p:nvPr>
        </p:nvSpPr>
        <p:spPr/>
        <p:txBody>
          <a:bodyPr/>
          <a:lstStyle/>
          <a:p>
            <a:r>
              <a:rPr lang="en-US" dirty="0" smtClean="0"/>
              <a:t>CFR text: 1 page</a:t>
            </a:r>
          </a:p>
          <a:p>
            <a:r>
              <a:rPr lang="en-US" dirty="0" smtClean="0"/>
              <a:t>Main content: 85 pages</a:t>
            </a:r>
          </a:p>
          <a:p>
            <a:pPr lvl="1"/>
            <a:r>
              <a:rPr lang="en-US" dirty="0" smtClean="0"/>
              <a:t>with 500 footnotes</a:t>
            </a:r>
          </a:p>
          <a:p>
            <a:r>
              <a:rPr lang="en-US" dirty="0" smtClean="0"/>
              <a:t>Regulatory Flexibility Analysis</a:t>
            </a:r>
          </a:p>
          <a:p>
            <a:r>
              <a:rPr lang="en-US" dirty="0" smtClean="0"/>
              <a:t>5 commissioner statements: 60 pages</a:t>
            </a:r>
          </a:p>
        </p:txBody>
      </p:sp>
    </p:spTree>
    <p:extLst>
      <p:ext uri="{BB962C8B-B14F-4D97-AF65-F5344CB8AC3E}">
        <p14:creationId xmlns:p14="http://schemas.microsoft.com/office/powerpoint/2010/main" val="250392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1F497D"/>
                </a:solidFill>
              </a:rPr>
              <a:t>Civic considerations</a:t>
            </a:r>
          </a:p>
          <a:p>
            <a:pPr lvl="1"/>
            <a:r>
              <a:rPr lang="en-US" dirty="0" smtClean="0"/>
              <a:t>freedom to read (passive)</a:t>
            </a:r>
          </a:p>
          <a:p>
            <a:pPr lvl="1"/>
            <a:r>
              <a:rPr lang="en-US" dirty="0" smtClean="0"/>
              <a:t>freedom to discuss &amp; create (active)</a:t>
            </a:r>
          </a:p>
          <a:p>
            <a:r>
              <a:rPr lang="en-US" dirty="0" smtClean="0">
                <a:solidFill>
                  <a:srgbClr val="1F497D"/>
                </a:solidFill>
              </a:rPr>
              <a:t>Economic opportunity</a:t>
            </a:r>
          </a:p>
          <a:p>
            <a:pPr lvl="1"/>
            <a:r>
              <a:rPr lang="en-US" dirty="0" smtClean="0"/>
              <a:t>edge economy &gt;&gt; telecom economy</a:t>
            </a:r>
          </a:p>
          <a:p>
            <a:pPr lvl="2"/>
            <a:r>
              <a:rPr lang="en-US" dirty="0" smtClean="0"/>
              <a:t>Telecom revenue (US): $330B</a:t>
            </a:r>
          </a:p>
          <a:p>
            <a:pPr lvl="2"/>
            <a:r>
              <a:rPr lang="en-US" dirty="0" smtClean="0"/>
              <a:t>Content, etc. not that large, however</a:t>
            </a:r>
          </a:p>
          <a:p>
            <a:pPr lvl="3"/>
            <a:r>
              <a:rPr lang="en-US" dirty="0" smtClean="0"/>
              <a:t>Google: $8.44B</a:t>
            </a:r>
          </a:p>
          <a:p>
            <a:pPr lvl="2"/>
            <a:r>
              <a:rPr lang="en-US" dirty="0" smtClean="0"/>
              <a:t>others that depend on ability to provide services</a:t>
            </a:r>
          </a:p>
          <a:p>
            <a:pPr lvl="1"/>
            <a:r>
              <a:rPr lang="en-US" i="1" dirty="0" smtClean="0"/>
              <a:t>content, application, service providers</a:t>
            </a:r>
          </a:p>
          <a:p>
            <a:r>
              <a:rPr lang="en-US" dirty="0" smtClean="0">
                <a:solidFill>
                  <a:srgbClr val="1F497D"/>
                </a:solidFill>
              </a:rPr>
              <a:t>Technical motivation</a:t>
            </a:r>
          </a:p>
          <a:p>
            <a:pPr lvl="1"/>
            <a:r>
              <a:rPr lang="en-US" dirty="0" smtClean="0"/>
              <a:t>avoid network fragmentation</a:t>
            </a:r>
          </a:p>
          <a:p>
            <a:pPr lvl="1"/>
            <a:r>
              <a:rPr lang="en-US" dirty="0" smtClean="0"/>
              <a:t>reduce work-around complexity</a:t>
            </a:r>
            <a:endParaRPr lang="en-US" dirty="0"/>
          </a:p>
        </p:txBody>
      </p:sp>
    </p:spTree>
    <p:extLst>
      <p:ext uri="{BB962C8B-B14F-4D97-AF65-F5344CB8AC3E}">
        <p14:creationId xmlns:p14="http://schemas.microsoft.com/office/powerpoint/2010/main" val="8575207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corner cases</a:t>
            </a:r>
            <a:endParaRPr lang="en-US" dirty="0"/>
          </a:p>
        </p:txBody>
      </p:sp>
      <p:sp>
        <p:nvSpPr>
          <p:cNvPr id="2" name="Content Placeholder 1"/>
          <p:cNvSpPr>
            <a:spLocks noGrp="1"/>
          </p:cNvSpPr>
          <p:nvPr>
            <p:ph idx="1"/>
          </p:nvPr>
        </p:nvSpPr>
        <p:spPr>
          <a:xfrm>
            <a:off x="457200" y="1600200"/>
            <a:ext cx="4940886" cy="4525963"/>
          </a:xfrm>
        </p:spPr>
        <p:txBody>
          <a:bodyPr>
            <a:normAutofit fontScale="92500"/>
          </a:bodyPr>
          <a:lstStyle/>
          <a:p>
            <a:r>
              <a:rPr lang="en-US" dirty="0" smtClean="0"/>
              <a:t>Parental protection</a:t>
            </a:r>
          </a:p>
          <a:p>
            <a:pPr lvl="1"/>
            <a:r>
              <a:rPr lang="en-US" dirty="0" smtClean="0"/>
              <a:t>user (paying subscriber…) choice</a:t>
            </a:r>
          </a:p>
          <a:p>
            <a:r>
              <a:rPr lang="en-US" dirty="0" err="1" smtClean="0"/>
              <a:t>KosherNet</a:t>
            </a:r>
            <a:endParaRPr lang="en-US" dirty="0" smtClean="0"/>
          </a:p>
          <a:p>
            <a:r>
              <a:rPr lang="en-US" dirty="0" smtClean="0"/>
              <a:t>Spam</a:t>
            </a:r>
          </a:p>
          <a:p>
            <a:pPr lvl="1"/>
            <a:r>
              <a:rPr lang="en-US" dirty="0" smtClean="0"/>
              <a:t>would only affect IP-level blocking</a:t>
            </a:r>
          </a:p>
          <a:p>
            <a:r>
              <a:rPr lang="en-US" dirty="0" smtClean="0"/>
              <a:t>DOS</a:t>
            </a:r>
          </a:p>
          <a:p>
            <a:pPr lvl="1"/>
            <a:r>
              <a:rPr lang="en-US" dirty="0" smtClean="0"/>
              <a:t>classified as unwanted traffic</a:t>
            </a:r>
          </a:p>
          <a:p>
            <a:pPr lvl="1"/>
            <a:endParaRPr lang="en-US" dirty="0" smtClean="0"/>
          </a:p>
          <a:p>
            <a:endParaRPr lang="en-US"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50</a:t>
            </a:fld>
            <a:endParaRPr lang="en-US"/>
          </a:p>
        </p:txBody>
      </p:sp>
      <p:pic>
        <p:nvPicPr>
          <p:cNvPr id="5" name="Picture 4" descr="kosherne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312" y="2766747"/>
            <a:ext cx="3505200" cy="1689100"/>
          </a:xfrm>
          <a:prstGeom prst="rect">
            <a:avLst/>
          </a:prstGeom>
        </p:spPr>
      </p:pic>
    </p:spTree>
    <p:extLst>
      <p:ext uri="{BB962C8B-B14F-4D97-AF65-F5344CB8AC3E}">
        <p14:creationId xmlns:p14="http://schemas.microsoft.com/office/powerpoint/2010/main" val="155254660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8</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 8.1	Purpose.</a:t>
            </a:r>
          </a:p>
          <a:p>
            <a:pPr marL="457200" lvl="1" indent="0">
              <a:buNone/>
            </a:pPr>
            <a:r>
              <a:rPr lang="en-US" dirty="0"/>
              <a:t>The purpose of this Part is to preserve the Internet as an open platform enabling consumer choice, freedom of expression, end-user control, competition, and the freedom to innovate without permission.</a:t>
            </a:r>
          </a:p>
          <a:p>
            <a:r>
              <a:rPr lang="en-US" b="1" dirty="0"/>
              <a:t>§ 8.3	Transparency.</a:t>
            </a:r>
          </a:p>
          <a:p>
            <a:pPr marL="457200" lvl="1" indent="0">
              <a:buNone/>
            </a:pPr>
            <a:r>
              <a:rPr lang="en-US" dirty="0"/>
              <a:t>A person engaged in the provision of broadband Internet access service shall publicly disclose accurate information regarding the network management practices, performance, and commercial terms of its broadband Internet access services sufficient for consumers to make informed choices regarding use of such services and for content, application, service, and device providers to develop, market, and maintain Internet offerings.</a:t>
            </a:r>
          </a:p>
        </p:txBody>
      </p:sp>
    </p:spTree>
    <p:extLst>
      <p:ext uri="{BB962C8B-B14F-4D97-AF65-F5344CB8AC3E}">
        <p14:creationId xmlns:p14="http://schemas.microsoft.com/office/powerpoint/2010/main" val="3733867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(Transparency) – Network Practices</a:t>
            </a:r>
            <a:endParaRPr lang="en-US" dirty="0"/>
          </a:p>
        </p:txBody>
      </p:sp>
      <p:sp>
        <p:nvSpPr>
          <p:cNvPr id="2" name="Content Placeholder 1"/>
          <p:cNvSpPr>
            <a:spLocks noGrp="1"/>
          </p:cNvSpPr>
          <p:nvPr>
            <p:ph idx="1"/>
          </p:nvPr>
        </p:nvSpPr>
        <p:spPr/>
        <p:txBody>
          <a:bodyPr>
            <a:normAutofit fontScale="92500" lnSpcReduction="20000"/>
          </a:bodyPr>
          <a:lstStyle/>
          <a:p>
            <a:r>
              <a:rPr lang="en-US" i="1" dirty="0" smtClean="0">
                <a:solidFill>
                  <a:srgbClr val="1F497D"/>
                </a:solidFill>
              </a:rPr>
              <a:t>Congestion managemen</a:t>
            </a:r>
            <a:r>
              <a:rPr lang="en-US" dirty="0" smtClean="0">
                <a:solidFill>
                  <a:srgbClr val="1F497D"/>
                </a:solidFill>
              </a:rPr>
              <a:t>t:</a:t>
            </a:r>
            <a:r>
              <a:rPr lang="en-US" dirty="0" smtClean="0"/>
              <a:t> congestion management practices</a:t>
            </a:r>
            <a:r>
              <a:rPr lang="en-US" dirty="0"/>
              <a:t>; types of </a:t>
            </a:r>
            <a:r>
              <a:rPr lang="en-US" dirty="0" smtClean="0"/>
              <a:t>traffic; purposes; </a:t>
            </a:r>
            <a:r>
              <a:rPr lang="en-US" dirty="0"/>
              <a:t>practices’ effects on end users’ experience; criteria used in practices, such as indicators of congestion that trigger a practice, and the typical frequency of congestion; usage limits and the consequences of exceeding them; and references to engineering standards, where appropriate</a:t>
            </a:r>
            <a:r>
              <a:rPr lang="en-US" dirty="0" smtClean="0"/>
              <a:t>.</a:t>
            </a:r>
          </a:p>
          <a:p>
            <a:r>
              <a:rPr lang="en-US" i="1" dirty="0">
                <a:solidFill>
                  <a:srgbClr val="1F497D"/>
                </a:solidFill>
              </a:rPr>
              <a:t>Application-Specific </a:t>
            </a:r>
            <a:r>
              <a:rPr lang="en-US" i="1" dirty="0" smtClean="0">
                <a:solidFill>
                  <a:srgbClr val="1F497D"/>
                </a:solidFill>
              </a:rPr>
              <a:t>Behavior</a:t>
            </a:r>
            <a:endParaRPr lang="en-US" dirty="0">
              <a:solidFill>
                <a:srgbClr val="1F497D"/>
              </a:solidFill>
            </a:endParaRPr>
          </a:p>
          <a:p>
            <a:r>
              <a:rPr lang="en-US" i="1" dirty="0">
                <a:solidFill>
                  <a:srgbClr val="1F497D"/>
                </a:solidFill>
              </a:rPr>
              <a:t>Device Attachment </a:t>
            </a:r>
            <a:r>
              <a:rPr lang="en-US" i="1" dirty="0" smtClean="0">
                <a:solidFill>
                  <a:srgbClr val="1F497D"/>
                </a:solidFill>
              </a:rPr>
              <a:t>Rules</a:t>
            </a:r>
          </a:p>
          <a:p>
            <a:r>
              <a:rPr lang="en-US" i="1" dirty="0" smtClean="0">
                <a:solidFill>
                  <a:srgbClr val="1F497D"/>
                </a:solidFill>
              </a:rPr>
              <a:t>Security</a:t>
            </a:r>
            <a:endParaRPr lang="en-US" dirty="0" smtClean="0">
              <a:solidFill>
                <a:srgbClr val="1F497D"/>
              </a:solidFill>
            </a:endParaRPr>
          </a:p>
          <a:p>
            <a:endParaRPr lang="en-US" dirty="0" smtClean="0"/>
          </a:p>
          <a:p>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52</a:t>
            </a:fld>
            <a:endParaRPr lang="en-US"/>
          </a:p>
        </p:txBody>
      </p:sp>
    </p:spTree>
    <p:extLst>
      <p:ext uri="{BB962C8B-B14F-4D97-AF65-F5344CB8AC3E}">
        <p14:creationId xmlns:p14="http://schemas.microsoft.com/office/powerpoint/2010/main" val="167525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(Transparency) – Performance</a:t>
            </a:r>
            <a:endParaRPr lang="en-US" dirty="0"/>
          </a:p>
        </p:txBody>
      </p:sp>
      <p:sp>
        <p:nvSpPr>
          <p:cNvPr id="2" name="Content Placeholder 1"/>
          <p:cNvSpPr>
            <a:spLocks noGrp="1"/>
          </p:cNvSpPr>
          <p:nvPr>
            <p:ph idx="1"/>
          </p:nvPr>
        </p:nvSpPr>
        <p:spPr/>
        <p:txBody>
          <a:bodyPr>
            <a:normAutofit fontScale="92500" lnSpcReduction="20000"/>
          </a:bodyPr>
          <a:lstStyle/>
          <a:p>
            <a:r>
              <a:rPr lang="en-US" i="1" dirty="0" smtClean="0">
                <a:solidFill>
                  <a:srgbClr val="1F497D"/>
                </a:solidFill>
              </a:rPr>
              <a:t>Service description</a:t>
            </a:r>
            <a:r>
              <a:rPr lang="en-US" dirty="0" smtClean="0">
                <a:solidFill>
                  <a:srgbClr val="1F497D"/>
                </a:solidFill>
              </a:rPr>
              <a:t>: </a:t>
            </a:r>
            <a:r>
              <a:rPr lang="en-US" dirty="0"/>
              <a:t>A general description of the service, including the </a:t>
            </a:r>
            <a:r>
              <a:rPr lang="en-US" dirty="0" smtClean="0"/>
              <a:t>service technology</a:t>
            </a:r>
            <a:r>
              <a:rPr lang="en-US" dirty="0"/>
              <a:t>, expected and actual access speed and latency, and the suitability </a:t>
            </a:r>
            <a:r>
              <a:rPr lang="en-US" dirty="0" smtClean="0"/>
              <a:t>of the </a:t>
            </a:r>
            <a:r>
              <a:rPr lang="en-US" dirty="0"/>
              <a:t>service for real-time applications.</a:t>
            </a:r>
            <a:endParaRPr lang="en-US" dirty="0" smtClean="0"/>
          </a:p>
          <a:p>
            <a:r>
              <a:rPr lang="en-US" i="1" dirty="0" smtClean="0">
                <a:solidFill>
                  <a:srgbClr val="1F497D"/>
                </a:solidFill>
              </a:rPr>
              <a:t>Impact of specialized services: </a:t>
            </a:r>
            <a:r>
              <a:rPr lang="en-US" dirty="0">
                <a:solidFill>
                  <a:srgbClr val="1F497D"/>
                </a:solidFill>
              </a:rPr>
              <a:t> </a:t>
            </a:r>
            <a:r>
              <a:rPr lang="en-US" dirty="0"/>
              <a:t>If applicable, what specialized services, if any</a:t>
            </a:r>
            <a:r>
              <a:rPr lang="en-US" dirty="0" smtClean="0"/>
              <a:t>, are </a:t>
            </a:r>
            <a:r>
              <a:rPr lang="en-US" dirty="0"/>
              <a:t>offered to end users, and whether and how any specialized services may affect the last-mile capacity available for, and the performance of, broadband Internet access service</a:t>
            </a:r>
            <a:r>
              <a:rPr lang="en-US" dirty="0" smtClean="0"/>
              <a:t>.</a:t>
            </a:r>
            <a:endParaRPr lang="en-US" i="1"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53</a:t>
            </a:fld>
            <a:endParaRPr lang="en-US"/>
          </a:p>
        </p:txBody>
      </p:sp>
    </p:spTree>
    <p:extLst>
      <p:ext uri="{BB962C8B-B14F-4D97-AF65-F5344CB8AC3E}">
        <p14:creationId xmlns:p14="http://schemas.microsoft.com/office/powerpoint/2010/main" val="3639544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(Transparency) – Commercial Terms</a:t>
            </a:r>
            <a:endParaRPr lang="en-US" dirty="0"/>
          </a:p>
        </p:txBody>
      </p:sp>
      <p:sp>
        <p:nvSpPr>
          <p:cNvPr id="2" name="Content Placeholder 1"/>
          <p:cNvSpPr>
            <a:spLocks noGrp="1"/>
          </p:cNvSpPr>
          <p:nvPr>
            <p:ph idx="1"/>
          </p:nvPr>
        </p:nvSpPr>
        <p:spPr/>
        <p:txBody>
          <a:bodyPr>
            <a:normAutofit fontScale="92500" lnSpcReduction="10000"/>
          </a:bodyPr>
          <a:lstStyle/>
          <a:p>
            <a:r>
              <a:rPr lang="en-US" i="1" dirty="0">
                <a:solidFill>
                  <a:schemeClr val="tx2"/>
                </a:solidFill>
              </a:rPr>
              <a:t>Pricing</a:t>
            </a:r>
            <a:r>
              <a:rPr lang="en-US" dirty="0">
                <a:solidFill>
                  <a:schemeClr val="tx2"/>
                </a:solidFill>
              </a:rPr>
              <a:t>:</a:t>
            </a:r>
            <a:r>
              <a:rPr lang="en-US" dirty="0"/>
              <a:t> For example, monthly prices, usage-based fees, and fees for </a:t>
            </a:r>
            <a:r>
              <a:rPr lang="en-US" dirty="0" smtClean="0"/>
              <a:t>early termination </a:t>
            </a:r>
            <a:r>
              <a:rPr lang="en-US" dirty="0"/>
              <a:t>or additional network </a:t>
            </a:r>
            <a:r>
              <a:rPr lang="en-US" dirty="0" smtClean="0"/>
              <a:t>services.</a:t>
            </a:r>
          </a:p>
          <a:p>
            <a:r>
              <a:rPr lang="en-US" i="1" dirty="0" smtClean="0">
                <a:solidFill>
                  <a:srgbClr val="1F497D"/>
                </a:solidFill>
              </a:rPr>
              <a:t>Privacy </a:t>
            </a:r>
            <a:r>
              <a:rPr lang="en-US" i="1" dirty="0">
                <a:solidFill>
                  <a:srgbClr val="1F497D"/>
                </a:solidFill>
              </a:rPr>
              <a:t>Policies</a:t>
            </a:r>
            <a:r>
              <a:rPr lang="en-US" dirty="0">
                <a:solidFill>
                  <a:srgbClr val="1F497D"/>
                </a:solidFill>
              </a:rPr>
              <a:t>: </a:t>
            </a:r>
            <a:r>
              <a:rPr lang="en-US" dirty="0"/>
              <a:t>For example, whether network management practices </a:t>
            </a:r>
            <a:r>
              <a:rPr lang="en-US" dirty="0" smtClean="0"/>
              <a:t>entail inspection </a:t>
            </a:r>
            <a:r>
              <a:rPr lang="en-US" dirty="0"/>
              <a:t>of network traffic, and whether traffic information is stored, </a:t>
            </a:r>
            <a:r>
              <a:rPr lang="en-US" dirty="0" smtClean="0"/>
              <a:t>provided to </a:t>
            </a:r>
            <a:r>
              <a:rPr lang="en-US" dirty="0"/>
              <a:t>third parties, or used by the carrier for non-network management </a:t>
            </a:r>
            <a:r>
              <a:rPr lang="en-US" dirty="0" smtClean="0"/>
              <a:t>purposes.</a:t>
            </a:r>
          </a:p>
          <a:p>
            <a:r>
              <a:rPr lang="en-US" i="1" dirty="0" smtClean="0">
                <a:solidFill>
                  <a:srgbClr val="1F497D"/>
                </a:solidFill>
              </a:rPr>
              <a:t>Redress </a:t>
            </a:r>
            <a:r>
              <a:rPr lang="en-US" i="1" dirty="0">
                <a:solidFill>
                  <a:srgbClr val="1F497D"/>
                </a:solidFill>
              </a:rPr>
              <a:t>Options</a:t>
            </a:r>
            <a:r>
              <a:rPr lang="en-US" dirty="0">
                <a:solidFill>
                  <a:srgbClr val="1F497D"/>
                </a:solidFill>
              </a:rPr>
              <a:t>: </a:t>
            </a:r>
            <a:r>
              <a:rPr lang="en-US" dirty="0"/>
              <a:t>Practices for resolving end-user and edge provider </a:t>
            </a:r>
            <a:r>
              <a:rPr lang="en-US" dirty="0" smtClean="0"/>
              <a:t>complaints and </a:t>
            </a:r>
            <a:r>
              <a:rPr lang="en-US" dirty="0"/>
              <a:t>questions.</a:t>
            </a:r>
            <a:endParaRPr lang="en-US" i="1"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54</a:t>
            </a:fld>
            <a:endParaRPr lang="en-US"/>
          </a:p>
        </p:txBody>
      </p:sp>
    </p:spTree>
    <p:extLst>
      <p:ext uri="{BB962C8B-B14F-4D97-AF65-F5344CB8AC3E}">
        <p14:creationId xmlns:p14="http://schemas.microsoft.com/office/powerpoint/2010/main" val="2705598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congestion?</a:t>
            </a:r>
            <a:endParaRPr lang="en-US" dirty="0"/>
          </a:p>
        </p:txBody>
      </p:sp>
      <p:sp>
        <p:nvSpPr>
          <p:cNvPr id="3" name="Content Placeholder 2"/>
          <p:cNvSpPr>
            <a:spLocks noGrp="1"/>
          </p:cNvSpPr>
          <p:nvPr>
            <p:ph idx="1"/>
          </p:nvPr>
        </p:nvSpPr>
        <p:spPr/>
        <p:txBody>
          <a:bodyPr/>
          <a:lstStyle/>
          <a:p>
            <a:r>
              <a:rPr lang="en-US" dirty="0" smtClean="0"/>
              <a:t>Open Internet rules allow charging by</a:t>
            </a:r>
          </a:p>
          <a:p>
            <a:pPr lvl="1"/>
            <a:r>
              <a:rPr lang="en-US" dirty="0" smtClean="0"/>
              <a:t>access rate</a:t>
            </a:r>
          </a:p>
          <a:p>
            <a:pPr lvl="1"/>
            <a:r>
              <a:rPr lang="en-US" dirty="0" smtClean="0"/>
              <a:t>traffic volume</a:t>
            </a:r>
          </a:p>
          <a:p>
            <a:r>
              <a:rPr lang="en-US" dirty="0" smtClean="0"/>
              <a:t>Content-neutral mechanisms</a:t>
            </a:r>
          </a:p>
          <a:p>
            <a:pPr lvl="1"/>
            <a:r>
              <a:rPr lang="en-US" dirty="0" smtClean="0"/>
              <a:t>normal TCP</a:t>
            </a:r>
          </a:p>
          <a:p>
            <a:pPr lvl="1"/>
            <a:r>
              <a:rPr lang="en-US" dirty="0" smtClean="0"/>
              <a:t>e.g., Columbia University: “XXX”</a:t>
            </a:r>
          </a:p>
          <a:p>
            <a:pPr lvl="1"/>
            <a:endParaRPr lang="en-US" dirty="0"/>
          </a:p>
        </p:txBody>
      </p:sp>
    </p:spTree>
    <p:extLst>
      <p:ext uri="{BB962C8B-B14F-4D97-AF65-F5344CB8AC3E}">
        <p14:creationId xmlns:p14="http://schemas.microsoft.com/office/powerpoint/2010/main" val="1309044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Internet &amp; </a:t>
            </a:r>
            <a:r>
              <a:rPr lang="en-US" dirty="0" err="1" smtClean="0"/>
              <a:t>QoS</a:t>
            </a:r>
            <a:endParaRPr lang="en-US" dirty="0"/>
          </a:p>
        </p:txBody>
      </p:sp>
      <p:sp>
        <p:nvSpPr>
          <p:cNvPr id="3" name="Content Placeholder 2"/>
          <p:cNvSpPr>
            <a:spLocks noGrp="1"/>
          </p:cNvSpPr>
          <p:nvPr>
            <p:ph idx="1"/>
          </p:nvPr>
        </p:nvSpPr>
        <p:spPr/>
        <p:txBody>
          <a:bodyPr>
            <a:normAutofit lnSpcReduction="10000"/>
          </a:bodyPr>
          <a:lstStyle/>
          <a:p>
            <a:r>
              <a:rPr lang="en-US" dirty="0" smtClean="0"/>
              <a:t>Principle of end user control</a:t>
            </a:r>
          </a:p>
          <a:p>
            <a:r>
              <a:rPr lang="en-US" dirty="0" smtClean="0"/>
              <a:t>E.g., </a:t>
            </a:r>
            <a:r>
              <a:rPr lang="en-US" dirty="0" err="1" smtClean="0"/>
              <a:t>DiffServ</a:t>
            </a:r>
            <a:r>
              <a:rPr lang="en-US" dirty="0" smtClean="0"/>
              <a:t> bits or signaling</a:t>
            </a:r>
          </a:p>
          <a:p>
            <a:pPr lvl="1"/>
            <a:r>
              <a:rPr lang="en-US" dirty="0" smtClean="0"/>
              <a:t>RSVP or NSIS</a:t>
            </a:r>
          </a:p>
          <a:p>
            <a:pPr lvl="1"/>
            <a:r>
              <a:rPr lang="en-US" dirty="0" smtClean="0"/>
              <a:t>or out-of-band (“please prioritize UDP port 5050”)</a:t>
            </a:r>
          </a:p>
          <a:p>
            <a:r>
              <a:rPr lang="en-US" dirty="0" smtClean="0"/>
              <a:t>Together with rate or volume limits</a:t>
            </a:r>
          </a:p>
          <a:p>
            <a:pPr lvl="1"/>
            <a:r>
              <a:rPr lang="en-US" dirty="0" smtClean="0"/>
              <a:t>“Includes 1,000 minutes of VoIP priority”</a:t>
            </a:r>
          </a:p>
          <a:p>
            <a:r>
              <a:rPr lang="en-US" dirty="0" smtClean="0"/>
              <a:t>Technical difficulties</a:t>
            </a:r>
          </a:p>
          <a:p>
            <a:pPr lvl="1"/>
            <a:r>
              <a:rPr lang="en-US" dirty="0" smtClean="0"/>
              <a:t>DSCP bit re-marking</a:t>
            </a:r>
          </a:p>
          <a:p>
            <a:pPr lvl="1"/>
            <a:r>
              <a:rPr lang="en-US" dirty="0" smtClean="0"/>
              <a:t>Symmetric treatment for incoming traffic</a:t>
            </a:r>
            <a:endParaRPr lang="en-US" dirty="0"/>
          </a:p>
        </p:txBody>
      </p:sp>
    </p:spTree>
    <p:extLst>
      <p:ext uri="{BB962C8B-B14F-4D97-AF65-F5344CB8AC3E}">
        <p14:creationId xmlns:p14="http://schemas.microsoft.com/office/powerpoint/2010/main" val="527980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Priority (P4P)</a:t>
            </a:r>
            <a:endParaRPr lang="en-US" dirty="0"/>
          </a:p>
        </p:txBody>
      </p:sp>
      <p:sp>
        <p:nvSpPr>
          <p:cNvPr id="3" name="Content Placeholder 2"/>
          <p:cNvSpPr>
            <a:spLocks noGrp="1"/>
          </p:cNvSpPr>
          <p:nvPr>
            <p:ph idx="1"/>
          </p:nvPr>
        </p:nvSpPr>
        <p:spPr/>
        <p:txBody>
          <a:bodyPr/>
          <a:lstStyle/>
          <a:p>
            <a:r>
              <a:rPr lang="en-US" dirty="0" smtClean="0"/>
              <a:t>“Dear Google: We’ll mark your packets as high priority for just $9.95/GB! Hurry, offer ends soon!”</a:t>
            </a:r>
          </a:p>
          <a:p>
            <a:r>
              <a:rPr lang="en-US" dirty="0" smtClean="0"/>
              <a:t>May not matter (much) in practice</a:t>
            </a:r>
          </a:p>
          <a:p>
            <a:pPr lvl="1"/>
            <a:r>
              <a:rPr lang="en-US" dirty="0" smtClean="0"/>
              <a:t>assumes </a:t>
            </a:r>
            <a:r>
              <a:rPr lang="en-US" dirty="0" err="1" smtClean="0"/>
              <a:t>QoS</a:t>
            </a:r>
            <a:r>
              <a:rPr lang="en-US" dirty="0" smtClean="0"/>
              <a:t> problems and local congestion</a:t>
            </a:r>
          </a:p>
          <a:p>
            <a:pPr lvl="1"/>
            <a:r>
              <a:rPr lang="en-US" dirty="0" smtClean="0"/>
              <a:t>but related to paid peering (later)</a:t>
            </a:r>
            <a:endParaRPr lang="en-US" dirty="0"/>
          </a:p>
        </p:txBody>
      </p:sp>
    </p:spTree>
    <p:extLst>
      <p:ext uri="{BB962C8B-B14F-4D97-AF65-F5344CB8AC3E}">
        <p14:creationId xmlns:p14="http://schemas.microsoft.com/office/powerpoint/2010/main" val="1104175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challenge</a:t>
            </a:r>
            <a:endParaRPr lang="en-US" dirty="0"/>
          </a:p>
        </p:txBody>
      </p:sp>
      <p:sp>
        <p:nvSpPr>
          <p:cNvPr id="3" name="Content Placeholder 2"/>
          <p:cNvSpPr>
            <a:spLocks noGrp="1"/>
          </p:cNvSpPr>
          <p:nvPr>
            <p:ph idx="1"/>
          </p:nvPr>
        </p:nvSpPr>
        <p:spPr/>
        <p:txBody>
          <a:bodyPr/>
          <a:lstStyle/>
          <a:p>
            <a:r>
              <a:rPr lang="en-US" dirty="0" smtClean="0"/>
              <a:t>Difficult to determine state of openness</a:t>
            </a:r>
          </a:p>
          <a:p>
            <a:pPr lvl="1"/>
            <a:r>
              <a:rPr lang="en-US" dirty="0" smtClean="0"/>
              <a:t>blocking, content discrimination</a:t>
            </a:r>
            <a:endParaRPr lang="en-US" dirty="0"/>
          </a:p>
        </p:txBody>
      </p:sp>
      <p:pic>
        <p:nvPicPr>
          <p:cNvPr id="4" name="Picture 3" descr="challen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779" y="2952431"/>
            <a:ext cx="4463449" cy="3700156"/>
          </a:xfrm>
          <a:prstGeom prst="rect">
            <a:avLst/>
          </a:prstGeom>
        </p:spPr>
      </p:pic>
      <p:pic>
        <p:nvPicPr>
          <p:cNvPr id="5" name="Picture 4" descr="challengegov.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69" y="3133159"/>
            <a:ext cx="2838679" cy="845225"/>
          </a:xfrm>
          <a:prstGeom prst="rect">
            <a:avLst/>
          </a:prstGeom>
        </p:spPr>
      </p:pic>
    </p:spTree>
    <p:extLst>
      <p:ext uri="{BB962C8B-B14F-4D97-AF65-F5344CB8AC3E}">
        <p14:creationId xmlns:p14="http://schemas.microsoft.com/office/powerpoint/2010/main" val="3959629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May contribute to ossification of Internet</a:t>
            </a:r>
          </a:p>
          <a:p>
            <a:r>
              <a:rPr lang="en-US" dirty="0" smtClean="0"/>
              <a:t>E.g., </a:t>
            </a:r>
            <a:r>
              <a:rPr lang="en-US" dirty="0" err="1" smtClean="0"/>
              <a:t>Reddit</a:t>
            </a:r>
            <a:r>
              <a:rPr lang="en-US" dirty="0" smtClean="0"/>
              <a:t> comments on FCC challenge</a:t>
            </a:r>
          </a:p>
          <a:p>
            <a:pPr lvl="1"/>
            <a:r>
              <a:rPr lang="en-US" dirty="0" smtClean="0"/>
              <a:t>SCTP</a:t>
            </a:r>
            <a:r>
              <a:rPr lang="en-US" dirty="0"/>
              <a:t>, DCCP, UDP </a:t>
            </a:r>
            <a:r>
              <a:rPr lang="en-US" dirty="0" smtClean="0"/>
              <a:t>Lite</a:t>
            </a:r>
          </a:p>
          <a:p>
            <a:pPr lvl="1"/>
            <a:r>
              <a:rPr lang="en-US" dirty="0" smtClean="0"/>
              <a:t>UDP path MTU detection</a:t>
            </a:r>
          </a:p>
          <a:p>
            <a:pPr lvl="1"/>
            <a:r>
              <a:rPr lang="en-US" dirty="0" smtClean="0"/>
              <a:t>NXDOMAIN</a:t>
            </a:r>
          </a:p>
          <a:p>
            <a:pPr lvl="1"/>
            <a:r>
              <a:rPr lang="en-US" dirty="0" smtClean="0"/>
              <a:t>VPN protocols</a:t>
            </a:r>
          </a:p>
          <a:p>
            <a:pPr lvl="1"/>
            <a:r>
              <a:rPr lang="en-US" dirty="0" smtClean="0"/>
              <a:t>ICMP echo</a:t>
            </a:r>
          </a:p>
          <a:p>
            <a:pPr lvl="1"/>
            <a:r>
              <a:rPr lang="en-US" dirty="0" smtClean="0"/>
              <a:t>TCP vs. non-TCP fairness</a:t>
            </a:r>
          </a:p>
          <a:p>
            <a:pPr lvl="1"/>
            <a:r>
              <a:rPr lang="en-US" dirty="0" smtClean="0"/>
              <a:t>TCP window scaling</a:t>
            </a:r>
          </a:p>
          <a:p>
            <a:pPr lvl="1"/>
            <a:r>
              <a:rPr lang="en-US" dirty="0" smtClean="0"/>
              <a:t>TCP ECN</a:t>
            </a:r>
          </a:p>
          <a:p>
            <a:pPr lvl="1"/>
            <a:r>
              <a:rPr lang="en-US" dirty="0" smtClean="0"/>
              <a:t>modification of HTTP requests</a:t>
            </a:r>
          </a:p>
          <a:p>
            <a:endParaRPr lang="en-US" dirty="0" smtClean="0"/>
          </a:p>
          <a:p>
            <a:endParaRPr lang="en-US" dirty="0" smtClean="0"/>
          </a:p>
        </p:txBody>
      </p:sp>
    </p:spTree>
    <p:extLst>
      <p:ext uri="{BB962C8B-B14F-4D97-AF65-F5344CB8AC3E}">
        <p14:creationId xmlns:p14="http://schemas.microsoft.com/office/powerpoint/2010/main" val="366253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 revenue</a:t>
            </a:r>
            <a:endParaRPr lang="en-US" dirty="0"/>
          </a:p>
        </p:txBody>
      </p:sp>
      <p:pic>
        <p:nvPicPr>
          <p:cNvPr id="5" name="Picture 4"/>
          <p:cNvPicPr>
            <a:picLocks noChangeAspect="1"/>
          </p:cNvPicPr>
          <p:nvPr/>
        </p:nvPicPr>
        <p:blipFill>
          <a:blip r:embed="rId2"/>
          <a:stretch>
            <a:fillRect/>
          </a:stretch>
        </p:blipFill>
        <p:spPr>
          <a:xfrm>
            <a:off x="1344637" y="1524000"/>
            <a:ext cx="6387027" cy="4790270"/>
          </a:xfrm>
          <a:prstGeom prst="rect">
            <a:avLst/>
          </a:prstGeom>
        </p:spPr>
      </p:pic>
    </p:spTree>
    <p:extLst>
      <p:ext uri="{BB962C8B-B14F-4D97-AF65-F5344CB8AC3E}">
        <p14:creationId xmlns:p14="http://schemas.microsoft.com/office/powerpoint/2010/main" val="2159916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Peering – the next NN battle</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60</a:t>
            </a:fld>
            <a:endParaRPr lang="en-US"/>
          </a:p>
        </p:txBody>
      </p:sp>
    </p:spTree>
    <p:extLst>
      <p:ext uri="{BB962C8B-B14F-4D97-AF65-F5344CB8AC3E}">
        <p14:creationId xmlns:p14="http://schemas.microsoft.com/office/powerpoint/2010/main" val="2071259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old Internet</a:t>
            </a:r>
            <a:endParaRPr lang="en-US" dirty="0"/>
          </a:p>
        </p:txBody>
      </p:sp>
      <p:pic>
        <p:nvPicPr>
          <p:cNvPr id="6" name="Picture 5" descr="arch.png"/>
          <p:cNvPicPr>
            <a:picLocks noChangeAspect="1"/>
          </p:cNvPicPr>
          <p:nvPr/>
        </p:nvPicPr>
        <p:blipFill>
          <a:blip r:embed="rId2"/>
          <a:stretch>
            <a:fillRect/>
          </a:stretch>
        </p:blipFill>
        <p:spPr>
          <a:xfrm>
            <a:off x="0" y="1447800"/>
            <a:ext cx="9144000" cy="4921250"/>
          </a:xfrm>
          <a:prstGeom prst="rect">
            <a:avLst/>
          </a:prstGeom>
        </p:spPr>
      </p:pic>
      <p:sp>
        <p:nvSpPr>
          <p:cNvPr id="7" name="Rectangle 6"/>
          <p:cNvSpPr/>
          <p:nvPr/>
        </p:nvSpPr>
        <p:spPr>
          <a:xfrm>
            <a:off x="0" y="6581001"/>
            <a:ext cx="6858000" cy="276999"/>
          </a:xfrm>
          <a:prstGeom prst="rect">
            <a:avLst/>
          </a:prstGeom>
        </p:spPr>
        <p:txBody>
          <a:bodyPr wrap="square">
            <a:spAutoFit/>
          </a:bodyPr>
          <a:lstStyle/>
          <a:p>
            <a:r>
              <a:rPr lang="en-US" sz="1200" dirty="0" smtClean="0"/>
              <a:t>Craig </a:t>
            </a:r>
            <a:r>
              <a:rPr lang="en-US" sz="1200" dirty="0" err="1" smtClean="0"/>
              <a:t>Labovitz</a:t>
            </a:r>
            <a:r>
              <a:rPr lang="en-US" sz="1200" dirty="0" smtClean="0"/>
              <a:t>, “Internet </a:t>
            </a:r>
            <a:r>
              <a:rPr lang="en-US" sz="1200" dirty="0"/>
              <a:t>Traffic and Content </a:t>
            </a:r>
            <a:r>
              <a:rPr lang="en-US" sz="1200" dirty="0" smtClean="0"/>
              <a:t>Consolidation”, </a:t>
            </a:r>
            <a:r>
              <a:rPr lang="en-US" sz="1200" dirty="0"/>
              <a:t>IETF March 2010.</a:t>
            </a:r>
            <a:endParaRPr lang="en-US" sz="1200" b="0" dirty="0"/>
          </a:p>
        </p:txBody>
      </p:sp>
      <p:sp>
        <p:nvSpPr>
          <p:cNvPr id="5" name="Footer Placeholder 4"/>
          <p:cNvSpPr>
            <a:spLocks noGrp="1"/>
          </p:cNvSpPr>
          <p:nvPr>
            <p:ph type="ftr" sz="quarter" idx="11"/>
          </p:nvPr>
        </p:nvSpPr>
        <p:spPr/>
        <p:txBody>
          <a:bodyPr/>
          <a:lstStyle/>
          <a:p>
            <a:r>
              <a:rPr lang="en-US" smtClean="0"/>
              <a:t>NID 2010 - Portsmouth, NH</a:t>
            </a:r>
            <a:endParaRPr lang="en-US"/>
          </a:p>
        </p:txBody>
      </p:sp>
    </p:spTree>
    <p:extLst>
      <p:ext uri="{BB962C8B-B14F-4D97-AF65-F5344CB8AC3E}">
        <p14:creationId xmlns:p14="http://schemas.microsoft.com/office/powerpoint/2010/main" val="208409843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denser Internet</a:t>
            </a:r>
            <a:endParaRPr lang="en-US" dirty="0"/>
          </a:p>
        </p:txBody>
      </p:sp>
      <p:sp>
        <p:nvSpPr>
          <p:cNvPr id="3" name="Footer Placeholder 2"/>
          <p:cNvSpPr>
            <a:spLocks noGrp="1"/>
          </p:cNvSpPr>
          <p:nvPr>
            <p:ph type="ftr" sz="quarter" idx="11"/>
          </p:nvPr>
        </p:nvSpPr>
        <p:spPr/>
        <p:txBody>
          <a:bodyPr/>
          <a:lstStyle/>
          <a:p>
            <a:r>
              <a:rPr lang="en-US" smtClean="0"/>
              <a:t>NID 2010 - Portsmouth, NH</a:t>
            </a:r>
            <a:endParaRPr lang="en-US"/>
          </a:p>
        </p:txBody>
      </p:sp>
      <p:pic>
        <p:nvPicPr>
          <p:cNvPr id="4" name="Picture 3" descr="new.png"/>
          <p:cNvPicPr>
            <a:picLocks noChangeAspect="1"/>
          </p:cNvPicPr>
          <p:nvPr/>
        </p:nvPicPr>
        <p:blipFill>
          <a:blip r:embed="rId2"/>
          <a:stretch>
            <a:fillRect/>
          </a:stretch>
        </p:blipFill>
        <p:spPr>
          <a:xfrm>
            <a:off x="0" y="1524000"/>
            <a:ext cx="9144000" cy="3943350"/>
          </a:xfrm>
          <a:prstGeom prst="rect">
            <a:avLst/>
          </a:prstGeom>
        </p:spPr>
      </p:pic>
      <p:sp>
        <p:nvSpPr>
          <p:cNvPr id="5" name="Rectangle 4"/>
          <p:cNvSpPr/>
          <p:nvPr/>
        </p:nvSpPr>
        <p:spPr>
          <a:xfrm>
            <a:off x="0" y="6581001"/>
            <a:ext cx="6858000" cy="276999"/>
          </a:xfrm>
          <a:prstGeom prst="rect">
            <a:avLst/>
          </a:prstGeom>
        </p:spPr>
        <p:txBody>
          <a:bodyPr wrap="square">
            <a:spAutoFit/>
          </a:bodyPr>
          <a:lstStyle/>
          <a:p>
            <a:r>
              <a:rPr lang="en-US" sz="1200" dirty="0" smtClean="0"/>
              <a:t>Craig </a:t>
            </a:r>
            <a:r>
              <a:rPr lang="en-US" sz="1200" dirty="0" err="1" smtClean="0"/>
              <a:t>Labovitz</a:t>
            </a:r>
            <a:r>
              <a:rPr lang="en-US" sz="1200" dirty="0" smtClean="0"/>
              <a:t>, “Internet </a:t>
            </a:r>
            <a:r>
              <a:rPr lang="en-US" sz="1200" dirty="0"/>
              <a:t>Traffic and Content </a:t>
            </a:r>
            <a:r>
              <a:rPr lang="en-US" sz="1200" dirty="0" smtClean="0"/>
              <a:t>Consolidation”, </a:t>
            </a:r>
            <a:r>
              <a:rPr lang="en-US" sz="1200" dirty="0"/>
              <a:t>IETF March 2010.</a:t>
            </a:r>
            <a:endParaRPr lang="en-US" sz="1200" b="0" dirty="0"/>
          </a:p>
        </p:txBody>
      </p:sp>
    </p:spTree>
    <p:extLst>
      <p:ext uri="{BB962C8B-B14F-4D97-AF65-F5344CB8AC3E}">
        <p14:creationId xmlns:p14="http://schemas.microsoft.com/office/powerpoint/2010/main" val="2631267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network providers</a:t>
            </a:r>
            <a:endParaRPr lang="en-US" dirty="0"/>
          </a:p>
        </p:txBody>
      </p:sp>
      <p:sp>
        <p:nvSpPr>
          <p:cNvPr id="3" name="Footer Placeholder 2"/>
          <p:cNvSpPr>
            <a:spLocks noGrp="1"/>
          </p:cNvSpPr>
          <p:nvPr>
            <p:ph type="ftr" sz="quarter" idx="11"/>
          </p:nvPr>
        </p:nvSpPr>
        <p:spPr/>
        <p:txBody>
          <a:bodyPr/>
          <a:lstStyle/>
          <a:p>
            <a:r>
              <a:rPr lang="en-US" smtClean="0"/>
              <a:t>NID 2010 - Portsmouth, NH</a:t>
            </a:r>
            <a:endParaRPr lang="en-US"/>
          </a:p>
        </p:txBody>
      </p:sp>
      <p:pic>
        <p:nvPicPr>
          <p:cNvPr id="4" name="Picture 3" descr="top10.png"/>
          <p:cNvPicPr>
            <a:picLocks noChangeAspect="1"/>
          </p:cNvPicPr>
          <p:nvPr/>
        </p:nvPicPr>
        <p:blipFill>
          <a:blip r:embed="rId2"/>
          <a:stretch>
            <a:fillRect/>
          </a:stretch>
        </p:blipFill>
        <p:spPr>
          <a:xfrm>
            <a:off x="0" y="1371600"/>
            <a:ext cx="9144000" cy="4435475"/>
          </a:xfrm>
          <a:prstGeom prst="rect">
            <a:avLst/>
          </a:prstGeom>
        </p:spPr>
      </p:pic>
      <p:sp>
        <p:nvSpPr>
          <p:cNvPr id="5" name="Rectangle 4"/>
          <p:cNvSpPr/>
          <p:nvPr/>
        </p:nvSpPr>
        <p:spPr>
          <a:xfrm>
            <a:off x="0" y="6581001"/>
            <a:ext cx="6858000" cy="276999"/>
          </a:xfrm>
          <a:prstGeom prst="rect">
            <a:avLst/>
          </a:prstGeom>
        </p:spPr>
        <p:txBody>
          <a:bodyPr wrap="square">
            <a:spAutoFit/>
          </a:bodyPr>
          <a:lstStyle/>
          <a:p>
            <a:r>
              <a:rPr lang="en-US" sz="1200" dirty="0" smtClean="0"/>
              <a:t>Craig </a:t>
            </a:r>
            <a:r>
              <a:rPr lang="en-US" sz="1200" dirty="0" err="1" smtClean="0"/>
              <a:t>Labovitz</a:t>
            </a:r>
            <a:r>
              <a:rPr lang="en-US" sz="1200" dirty="0" smtClean="0"/>
              <a:t>, “Internet </a:t>
            </a:r>
            <a:r>
              <a:rPr lang="en-US" sz="1200" dirty="0"/>
              <a:t>Traffic and Content </a:t>
            </a:r>
            <a:r>
              <a:rPr lang="en-US" sz="1200" dirty="0" smtClean="0"/>
              <a:t>Consolidation”, </a:t>
            </a:r>
            <a:r>
              <a:rPr lang="en-US" sz="1200" dirty="0"/>
              <a:t>IETF March 2010.</a:t>
            </a:r>
            <a:endParaRPr lang="en-US" sz="1200" b="0" dirty="0"/>
          </a:p>
        </p:txBody>
      </p:sp>
    </p:spTree>
    <p:extLst>
      <p:ext uri="{BB962C8B-B14F-4D97-AF65-F5344CB8AC3E}">
        <p14:creationId xmlns:p14="http://schemas.microsoft.com/office/powerpoint/2010/main" val="164153638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traffic flows today</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64</a:t>
            </a:fld>
            <a:endParaRPr lang="en-US"/>
          </a:p>
        </p:txBody>
      </p:sp>
      <p:pic>
        <p:nvPicPr>
          <p:cNvPr id="5"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63729"/>
            <a:ext cx="1796370" cy="15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367" y="2559275"/>
            <a:ext cx="2490632"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0" y="2559276"/>
            <a:ext cx="1734753" cy="14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59017" y="2905891"/>
            <a:ext cx="1900580" cy="369332"/>
          </a:xfrm>
          <a:prstGeom prst="rect">
            <a:avLst/>
          </a:prstGeom>
          <a:noFill/>
        </p:spPr>
        <p:txBody>
          <a:bodyPr wrap="none" rtlCol="0">
            <a:spAutoFit/>
          </a:bodyPr>
          <a:lstStyle/>
          <a:p>
            <a:r>
              <a:rPr lang="en-US" dirty="0" smtClean="0">
                <a:solidFill>
                  <a:srgbClr val="FFFF00"/>
                </a:solidFill>
              </a:rPr>
              <a:t>backbone (transit)</a:t>
            </a:r>
            <a:endParaRPr lang="en-US" dirty="0">
              <a:solidFill>
                <a:srgbClr val="FFFF00"/>
              </a:solidFill>
            </a:endParaRPr>
          </a:p>
        </p:txBody>
      </p:sp>
      <p:sp>
        <p:nvSpPr>
          <p:cNvPr id="9" name="TextBox 8"/>
          <p:cNvSpPr txBox="1"/>
          <p:nvPr/>
        </p:nvSpPr>
        <p:spPr>
          <a:xfrm>
            <a:off x="1055631" y="3140043"/>
            <a:ext cx="916049" cy="369332"/>
          </a:xfrm>
          <a:prstGeom prst="rect">
            <a:avLst/>
          </a:prstGeom>
          <a:noFill/>
        </p:spPr>
        <p:txBody>
          <a:bodyPr wrap="none" rtlCol="0">
            <a:spAutoFit/>
          </a:bodyPr>
          <a:lstStyle/>
          <a:p>
            <a:r>
              <a:rPr lang="en-US" dirty="0" smtClean="0">
                <a:solidFill>
                  <a:srgbClr val="FFFF00"/>
                </a:solidFill>
              </a:rPr>
              <a:t>content</a:t>
            </a:r>
            <a:endParaRPr lang="en-US" dirty="0">
              <a:solidFill>
                <a:srgbClr val="FFFF00"/>
              </a:solidFill>
            </a:endParaRPr>
          </a:p>
        </p:txBody>
      </p:sp>
      <p:sp>
        <p:nvSpPr>
          <p:cNvPr id="10" name="TextBox 9"/>
          <p:cNvSpPr txBox="1"/>
          <p:nvPr/>
        </p:nvSpPr>
        <p:spPr>
          <a:xfrm>
            <a:off x="7026551" y="3140043"/>
            <a:ext cx="1192304" cy="369332"/>
          </a:xfrm>
          <a:prstGeom prst="rect">
            <a:avLst/>
          </a:prstGeom>
          <a:noFill/>
        </p:spPr>
        <p:txBody>
          <a:bodyPr wrap="none" rtlCol="0">
            <a:spAutoFit/>
          </a:bodyPr>
          <a:lstStyle/>
          <a:p>
            <a:r>
              <a:rPr lang="en-US" dirty="0" smtClean="0"/>
              <a:t>eyeball ISP</a:t>
            </a:r>
            <a:endParaRPr lang="en-US" dirty="0"/>
          </a:p>
        </p:txBody>
      </p:sp>
      <p:pic>
        <p:nvPicPr>
          <p:cNvPr id="11"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430" y="4465540"/>
            <a:ext cx="7048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870" y="1507900"/>
            <a:ext cx="909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2" descr="File Server_Updated2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5" y="4637088"/>
            <a:ext cx="7937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597" y="3400475"/>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6838" y="3667175"/>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agnetic Disk 15"/>
          <p:cNvSpPr/>
          <p:nvPr/>
        </p:nvSpPr>
        <p:spPr>
          <a:xfrm>
            <a:off x="6520212" y="3846249"/>
            <a:ext cx="725747" cy="6909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CDN</a:t>
            </a:r>
            <a:endParaRPr lang="en-US" dirty="0"/>
          </a:p>
        </p:txBody>
      </p:sp>
      <p:pic>
        <p:nvPicPr>
          <p:cNvPr id="17"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6136" y="3133775"/>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agnetic Disk 17"/>
          <p:cNvSpPr/>
          <p:nvPr/>
        </p:nvSpPr>
        <p:spPr>
          <a:xfrm>
            <a:off x="6816077" y="2449099"/>
            <a:ext cx="725747" cy="6909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CDN</a:t>
            </a:r>
            <a:endParaRPr lang="en-US" dirty="0"/>
          </a:p>
        </p:txBody>
      </p:sp>
      <p:sp>
        <p:nvSpPr>
          <p:cNvPr id="19" name="Right Arrow 18"/>
          <p:cNvSpPr/>
          <p:nvPr/>
        </p:nvSpPr>
        <p:spPr>
          <a:xfrm rot="17202207">
            <a:off x="200858" y="3519441"/>
            <a:ext cx="1027208" cy="8426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p:cNvSpPr/>
          <p:nvPr/>
        </p:nvSpPr>
        <p:spPr>
          <a:xfrm rot="17236158" flipV="1">
            <a:off x="427753" y="4354919"/>
            <a:ext cx="1275913" cy="117358"/>
          </a:xfrm>
          <a:prstGeom prst="leftArrow">
            <a:avLst/>
          </a:prstGeom>
          <a:solidFill>
            <a:schemeClr val="accent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5443522" y="1716619"/>
            <a:ext cx="1027208" cy="8426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 Arrow 21"/>
          <p:cNvSpPr/>
          <p:nvPr/>
        </p:nvSpPr>
        <p:spPr>
          <a:xfrm flipV="1">
            <a:off x="5277287" y="2559276"/>
            <a:ext cx="1275913" cy="117358"/>
          </a:xfrm>
          <a:prstGeom prst="leftArrow">
            <a:avLst/>
          </a:prstGeom>
          <a:solidFill>
            <a:schemeClr val="accent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2496954" y="1803456"/>
            <a:ext cx="1027208" cy="8426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Left Arrow 23"/>
          <p:cNvSpPr/>
          <p:nvPr/>
        </p:nvSpPr>
        <p:spPr>
          <a:xfrm flipV="1">
            <a:off x="2411023" y="2685101"/>
            <a:ext cx="1275913" cy="117358"/>
          </a:xfrm>
          <a:prstGeom prst="leftArrow">
            <a:avLst/>
          </a:prstGeom>
          <a:solidFill>
            <a:schemeClr val="accent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743951" y="1323234"/>
            <a:ext cx="1197939" cy="369332"/>
          </a:xfrm>
          <a:prstGeom prst="rect">
            <a:avLst/>
          </a:prstGeom>
          <a:noFill/>
        </p:spPr>
        <p:txBody>
          <a:bodyPr wrap="none" rtlCol="0">
            <a:spAutoFit/>
          </a:bodyPr>
          <a:lstStyle/>
          <a:p>
            <a:r>
              <a:rPr lang="en-US" dirty="0" smtClean="0"/>
              <a:t>ratio 16:1?</a:t>
            </a:r>
            <a:endParaRPr lang="en-US" dirty="0"/>
          </a:p>
        </p:txBody>
      </p:sp>
    </p:spTree>
    <p:extLst>
      <p:ext uri="{BB962C8B-B14F-4D97-AF65-F5344CB8AC3E}">
        <p14:creationId xmlns:p14="http://schemas.microsoft.com/office/powerpoint/2010/main" val="38789141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money flows today</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65</a:t>
            </a:fld>
            <a:endParaRPr lang="en-US"/>
          </a:p>
        </p:txBody>
      </p:sp>
      <p:pic>
        <p:nvPicPr>
          <p:cNvPr id="5"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63729"/>
            <a:ext cx="1796370" cy="15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954" y="2575882"/>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0" y="2559276"/>
            <a:ext cx="1734753" cy="14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55631" y="3140043"/>
            <a:ext cx="916049" cy="369332"/>
          </a:xfrm>
          <a:prstGeom prst="rect">
            <a:avLst/>
          </a:prstGeom>
          <a:noFill/>
        </p:spPr>
        <p:txBody>
          <a:bodyPr wrap="none" rtlCol="0">
            <a:spAutoFit/>
          </a:bodyPr>
          <a:lstStyle/>
          <a:p>
            <a:r>
              <a:rPr lang="en-US" dirty="0" smtClean="0">
                <a:solidFill>
                  <a:srgbClr val="FFFF00"/>
                </a:solidFill>
              </a:rPr>
              <a:t>content</a:t>
            </a:r>
            <a:endParaRPr lang="en-US" dirty="0">
              <a:solidFill>
                <a:srgbClr val="FFFF00"/>
              </a:solidFill>
            </a:endParaRPr>
          </a:p>
        </p:txBody>
      </p:sp>
      <p:sp>
        <p:nvSpPr>
          <p:cNvPr id="10" name="TextBox 9"/>
          <p:cNvSpPr txBox="1"/>
          <p:nvPr/>
        </p:nvSpPr>
        <p:spPr>
          <a:xfrm>
            <a:off x="7026551" y="3140043"/>
            <a:ext cx="1192304" cy="369332"/>
          </a:xfrm>
          <a:prstGeom prst="rect">
            <a:avLst/>
          </a:prstGeom>
          <a:noFill/>
        </p:spPr>
        <p:txBody>
          <a:bodyPr wrap="none" rtlCol="0">
            <a:spAutoFit/>
          </a:bodyPr>
          <a:lstStyle/>
          <a:p>
            <a:r>
              <a:rPr lang="en-US" dirty="0" smtClean="0"/>
              <a:t>eyeball ISP</a:t>
            </a:r>
            <a:endParaRPr lang="en-US" dirty="0"/>
          </a:p>
        </p:txBody>
      </p:sp>
      <p:pic>
        <p:nvPicPr>
          <p:cNvPr id="13" name="Picture 42" descr="File Server_Updated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637088"/>
            <a:ext cx="7937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agnetic Disk 17"/>
          <p:cNvSpPr/>
          <p:nvPr/>
        </p:nvSpPr>
        <p:spPr>
          <a:xfrm>
            <a:off x="6816077" y="2449099"/>
            <a:ext cx="725747" cy="6909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CDN</a:t>
            </a:r>
            <a:endParaRPr lang="en-US" dirty="0"/>
          </a:p>
        </p:txBody>
      </p:sp>
      <p:sp>
        <p:nvSpPr>
          <p:cNvPr id="19" name="Right Arrow 18"/>
          <p:cNvSpPr/>
          <p:nvPr/>
        </p:nvSpPr>
        <p:spPr>
          <a:xfrm rot="17202207">
            <a:off x="200858" y="3519441"/>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ight Arrow 20"/>
          <p:cNvSpPr/>
          <p:nvPr/>
        </p:nvSpPr>
        <p:spPr>
          <a:xfrm rot="10800000">
            <a:off x="6302473" y="4008404"/>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Right Arrow 22"/>
          <p:cNvSpPr/>
          <p:nvPr/>
        </p:nvSpPr>
        <p:spPr>
          <a:xfrm>
            <a:off x="2216551" y="1803456"/>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17" y="2580133"/>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59017" y="2905891"/>
            <a:ext cx="1900580" cy="369332"/>
          </a:xfrm>
          <a:prstGeom prst="rect">
            <a:avLst/>
          </a:prstGeom>
          <a:noFill/>
        </p:spPr>
        <p:txBody>
          <a:bodyPr wrap="none" rtlCol="0">
            <a:spAutoFit/>
          </a:bodyPr>
          <a:lstStyle/>
          <a:p>
            <a:r>
              <a:rPr lang="en-US" dirty="0" smtClean="0">
                <a:solidFill>
                  <a:srgbClr val="FFFF00"/>
                </a:solidFill>
              </a:rPr>
              <a:t>backbone (transit)</a:t>
            </a:r>
            <a:endParaRPr lang="en-US" dirty="0">
              <a:solidFill>
                <a:srgbClr val="FFFF00"/>
              </a:solidFill>
            </a:endParaRPr>
          </a:p>
        </p:txBody>
      </p:sp>
      <p:pic>
        <p:nvPicPr>
          <p:cNvPr id="27"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124" y="5045404"/>
            <a:ext cx="511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stCxn id="6" idx="3"/>
            <a:endCxn id="26" idx="1"/>
          </p:cNvCxnSpPr>
          <p:nvPr/>
        </p:nvCxnSpPr>
        <p:spPr>
          <a:xfrm>
            <a:off x="4123563" y="3564841"/>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162080" y="3677963"/>
            <a:ext cx="418654" cy="369332"/>
          </a:xfrm>
          <a:prstGeom prst="rect">
            <a:avLst/>
          </a:prstGeom>
          <a:noFill/>
        </p:spPr>
        <p:txBody>
          <a:bodyPr wrap="none" rtlCol="0">
            <a:spAutoFit/>
          </a:bodyPr>
          <a:lstStyle/>
          <a:p>
            <a:r>
              <a:rPr lang="en-US" dirty="0" smtClean="0"/>
              <a:t>$0</a:t>
            </a:r>
            <a:endParaRPr lang="en-US" dirty="0"/>
          </a:p>
        </p:txBody>
      </p:sp>
      <p:cxnSp>
        <p:nvCxnSpPr>
          <p:cNvPr id="30" name="Straight Arrow Connector 29"/>
          <p:cNvCxnSpPr/>
          <p:nvPr/>
        </p:nvCxnSpPr>
        <p:spPr>
          <a:xfrm>
            <a:off x="2157696" y="3574848"/>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256826" y="3579099"/>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02683" y="4502182"/>
            <a:ext cx="673043" cy="369332"/>
          </a:xfrm>
          <a:prstGeom prst="rect">
            <a:avLst/>
          </a:prstGeom>
          <a:noFill/>
        </p:spPr>
        <p:txBody>
          <a:bodyPr wrap="none" rtlCol="0">
            <a:spAutoFit/>
          </a:bodyPr>
          <a:lstStyle/>
          <a:p>
            <a:r>
              <a:rPr lang="en-US" dirty="0" smtClean="0"/>
              <a:t>or $0</a:t>
            </a:r>
            <a:endParaRPr lang="en-US" dirty="0"/>
          </a:p>
        </p:txBody>
      </p:sp>
      <p:sp>
        <p:nvSpPr>
          <p:cNvPr id="33" name="TextBox 32"/>
          <p:cNvSpPr txBox="1"/>
          <p:nvPr/>
        </p:nvSpPr>
        <p:spPr>
          <a:xfrm>
            <a:off x="2664350" y="5130097"/>
            <a:ext cx="2302233" cy="584776"/>
          </a:xfrm>
          <a:prstGeom prst="rect">
            <a:avLst/>
          </a:prstGeom>
          <a:noFill/>
        </p:spPr>
        <p:txBody>
          <a:bodyPr wrap="none" rtlCol="0">
            <a:spAutoFit/>
          </a:bodyPr>
          <a:lstStyle/>
          <a:p>
            <a:r>
              <a:rPr lang="en-US" sz="3200" dirty="0" smtClean="0"/>
              <a:t>“bill &amp; keep”</a:t>
            </a:r>
            <a:endParaRPr lang="en-US" sz="3200" dirty="0"/>
          </a:p>
        </p:txBody>
      </p:sp>
      <p:sp>
        <p:nvSpPr>
          <p:cNvPr id="34" name="Right Arrow 33"/>
          <p:cNvSpPr/>
          <p:nvPr/>
        </p:nvSpPr>
        <p:spPr>
          <a:xfrm rot="13843313">
            <a:off x="7835966" y="4060023"/>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99107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Internet money flows?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66</a:t>
            </a:fld>
            <a:endParaRPr lang="en-US"/>
          </a:p>
        </p:txBody>
      </p:sp>
      <p:pic>
        <p:nvPicPr>
          <p:cNvPr id="5"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63729"/>
            <a:ext cx="1796370" cy="15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954" y="2575882"/>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0" y="2559276"/>
            <a:ext cx="1734753" cy="14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55631" y="3140043"/>
            <a:ext cx="916049" cy="369332"/>
          </a:xfrm>
          <a:prstGeom prst="rect">
            <a:avLst/>
          </a:prstGeom>
          <a:noFill/>
        </p:spPr>
        <p:txBody>
          <a:bodyPr wrap="none" rtlCol="0">
            <a:spAutoFit/>
          </a:bodyPr>
          <a:lstStyle/>
          <a:p>
            <a:r>
              <a:rPr lang="en-US" dirty="0" smtClean="0">
                <a:solidFill>
                  <a:srgbClr val="FFFF00"/>
                </a:solidFill>
              </a:rPr>
              <a:t>content</a:t>
            </a:r>
            <a:endParaRPr lang="en-US" dirty="0">
              <a:solidFill>
                <a:srgbClr val="FFFF00"/>
              </a:solidFill>
            </a:endParaRPr>
          </a:p>
        </p:txBody>
      </p:sp>
      <p:sp>
        <p:nvSpPr>
          <p:cNvPr id="10" name="TextBox 9"/>
          <p:cNvSpPr txBox="1"/>
          <p:nvPr/>
        </p:nvSpPr>
        <p:spPr>
          <a:xfrm>
            <a:off x="7026551" y="3140043"/>
            <a:ext cx="1192304" cy="369332"/>
          </a:xfrm>
          <a:prstGeom prst="rect">
            <a:avLst/>
          </a:prstGeom>
          <a:noFill/>
        </p:spPr>
        <p:txBody>
          <a:bodyPr wrap="none" rtlCol="0">
            <a:spAutoFit/>
          </a:bodyPr>
          <a:lstStyle/>
          <a:p>
            <a:r>
              <a:rPr lang="en-US" dirty="0" smtClean="0"/>
              <a:t>eyeball ISP</a:t>
            </a:r>
            <a:endParaRPr lang="en-US" dirty="0"/>
          </a:p>
        </p:txBody>
      </p:sp>
      <p:pic>
        <p:nvPicPr>
          <p:cNvPr id="13" name="Picture 42" descr="File Server_Updated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637088"/>
            <a:ext cx="7937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agnetic Disk 17"/>
          <p:cNvSpPr/>
          <p:nvPr/>
        </p:nvSpPr>
        <p:spPr>
          <a:xfrm>
            <a:off x="5827453" y="1047250"/>
            <a:ext cx="725747" cy="6909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CDN</a:t>
            </a:r>
            <a:endParaRPr lang="en-US" dirty="0"/>
          </a:p>
        </p:txBody>
      </p:sp>
      <p:sp>
        <p:nvSpPr>
          <p:cNvPr id="19" name="Right Arrow 18"/>
          <p:cNvSpPr/>
          <p:nvPr/>
        </p:nvSpPr>
        <p:spPr>
          <a:xfrm rot="17202207">
            <a:off x="200858" y="3519441"/>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ight Arrow 20"/>
          <p:cNvSpPr/>
          <p:nvPr/>
        </p:nvSpPr>
        <p:spPr>
          <a:xfrm>
            <a:off x="6256826" y="3677963"/>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Right Arrow 22"/>
          <p:cNvSpPr/>
          <p:nvPr/>
        </p:nvSpPr>
        <p:spPr>
          <a:xfrm>
            <a:off x="2216551" y="1803456"/>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17" y="2580133"/>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59017" y="2905891"/>
            <a:ext cx="1900580" cy="369332"/>
          </a:xfrm>
          <a:prstGeom prst="rect">
            <a:avLst/>
          </a:prstGeom>
          <a:noFill/>
        </p:spPr>
        <p:txBody>
          <a:bodyPr wrap="none" rtlCol="0">
            <a:spAutoFit/>
          </a:bodyPr>
          <a:lstStyle/>
          <a:p>
            <a:r>
              <a:rPr lang="en-US" dirty="0" smtClean="0">
                <a:solidFill>
                  <a:srgbClr val="FFFF00"/>
                </a:solidFill>
              </a:rPr>
              <a:t>backbone (transit)</a:t>
            </a:r>
            <a:endParaRPr lang="en-US" dirty="0">
              <a:solidFill>
                <a:srgbClr val="FFFF00"/>
              </a:solidFill>
            </a:endParaRPr>
          </a:p>
        </p:txBody>
      </p:sp>
      <p:pic>
        <p:nvPicPr>
          <p:cNvPr id="27"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124" y="4860785"/>
            <a:ext cx="511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stCxn id="6" idx="3"/>
            <a:endCxn id="26" idx="1"/>
          </p:cNvCxnSpPr>
          <p:nvPr/>
        </p:nvCxnSpPr>
        <p:spPr>
          <a:xfrm>
            <a:off x="4123563" y="3564841"/>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162080" y="3677963"/>
            <a:ext cx="418654" cy="369332"/>
          </a:xfrm>
          <a:prstGeom prst="rect">
            <a:avLst/>
          </a:prstGeom>
          <a:noFill/>
        </p:spPr>
        <p:txBody>
          <a:bodyPr wrap="none" rtlCol="0">
            <a:spAutoFit/>
          </a:bodyPr>
          <a:lstStyle/>
          <a:p>
            <a:r>
              <a:rPr lang="en-US" dirty="0" smtClean="0"/>
              <a:t>$0</a:t>
            </a:r>
            <a:endParaRPr lang="en-US" dirty="0"/>
          </a:p>
        </p:txBody>
      </p:sp>
      <p:cxnSp>
        <p:nvCxnSpPr>
          <p:cNvPr id="30" name="Straight Arrow Connector 29"/>
          <p:cNvCxnSpPr/>
          <p:nvPr/>
        </p:nvCxnSpPr>
        <p:spPr>
          <a:xfrm>
            <a:off x="2157696" y="3574848"/>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256826" y="3579099"/>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Right Arrow 23"/>
          <p:cNvSpPr/>
          <p:nvPr/>
        </p:nvSpPr>
        <p:spPr>
          <a:xfrm rot="13843313">
            <a:off x="7835966" y="4060023"/>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Right Arrow 24"/>
          <p:cNvSpPr/>
          <p:nvPr/>
        </p:nvSpPr>
        <p:spPr>
          <a:xfrm rot="2717570">
            <a:off x="6313082" y="1960405"/>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extBox 1"/>
          <p:cNvSpPr txBox="1"/>
          <p:nvPr/>
        </p:nvSpPr>
        <p:spPr>
          <a:xfrm>
            <a:off x="2607763" y="4910271"/>
            <a:ext cx="3980577" cy="830997"/>
          </a:xfrm>
          <a:prstGeom prst="rect">
            <a:avLst/>
          </a:prstGeom>
          <a:noFill/>
        </p:spPr>
        <p:txBody>
          <a:bodyPr wrap="none" rtlCol="0">
            <a:spAutoFit/>
          </a:bodyPr>
          <a:lstStyle/>
          <a:p>
            <a:r>
              <a:rPr lang="en-US" sz="2400" dirty="0" smtClean="0"/>
              <a:t>termination charges</a:t>
            </a:r>
          </a:p>
          <a:p>
            <a:r>
              <a:rPr lang="en-US" sz="2400" dirty="0" smtClean="0"/>
              <a:t>cf. existing telephone network</a:t>
            </a:r>
            <a:endParaRPr lang="en-US" sz="2400" dirty="0"/>
          </a:p>
        </p:txBody>
      </p:sp>
    </p:spTree>
    <p:extLst>
      <p:ext uri="{BB962C8B-B14F-4D97-AF65-F5344CB8AC3E}">
        <p14:creationId xmlns:p14="http://schemas.microsoft.com/office/powerpoint/2010/main" val="345054038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vs. non-paid peering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Reflects value added and market power</a:t>
            </a:r>
          </a:p>
          <a:p>
            <a:r>
              <a:rPr lang="en-US" dirty="0" smtClean="0"/>
              <a:t>E.g.,</a:t>
            </a:r>
          </a:p>
          <a:p>
            <a:pPr lvl="1"/>
            <a:r>
              <a:rPr lang="en-US" dirty="0" smtClean="0"/>
              <a:t>number of customers served</a:t>
            </a:r>
          </a:p>
          <a:p>
            <a:pPr lvl="1"/>
            <a:r>
              <a:rPr lang="en-US" dirty="0" smtClean="0"/>
              <a:t>distance carried (fiber route miles)</a:t>
            </a:r>
          </a:p>
          <a:p>
            <a:r>
              <a:rPr lang="en-US" dirty="0" smtClean="0"/>
              <a:t>Market power</a:t>
            </a:r>
          </a:p>
          <a:p>
            <a:pPr lvl="1"/>
            <a:r>
              <a:rPr lang="en-US" dirty="0" smtClean="0"/>
              <a:t>eyeball ISP only allows direct peering</a:t>
            </a:r>
          </a:p>
          <a:p>
            <a:pPr lvl="1"/>
            <a:r>
              <a:rPr lang="en-US" dirty="0" smtClean="0"/>
              <a:t>content providers have to reach (almost) all customers</a:t>
            </a:r>
          </a:p>
          <a:p>
            <a:pPr lvl="1"/>
            <a:r>
              <a:rPr lang="en-US" dirty="0" smtClean="0"/>
              <a:t>but there are lots of </a:t>
            </a:r>
            <a:r>
              <a:rPr lang="en-US" smtClean="0"/>
              <a:t>transit providers</a:t>
            </a:r>
            <a:endParaRPr lang="en-US" dirty="0" smtClean="0"/>
          </a:p>
          <a:p>
            <a:r>
              <a:rPr lang="en-US" dirty="0" smtClean="0"/>
              <a:t>Economic models just emerging</a:t>
            </a:r>
            <a:endParaRPr lang="en-US" dirty="0"/>
          </a:p>
        </p:txBody>
      </p:sp>
    </p:spTree>
    <p:extLst>
      <p:ext uri="{BB962C8B-B14F-4D97-AF65-F5344CB8AC3E}">
        <p14:creationId xmlns:p14="http://schemas.microsoft.com/office/powerpoint/2010/main" val="407357269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vs. non-paid peering</a:t>
            </a:r>
            <a:endParaRPr lang="en-US" dirty="0"/>
          </a:p>
        </p:txBody>
      </p:sp>
      <p:sp>
        <p:nvSpPr>
          <p:cNvPr id="3" name="Content Placeholder 2"/>
          <p:cNvSpPr>
            <a:spLocks noGrp="1"/>
          </p:cNvSpPr>
          <p:nvPr>
            <p:ph idx="1"/>
          </p:nvPr>
        </p:nvSpPr>
        <p:spPr/>
        <p:txBody>
          <a:bodyPr>
            <a:normAutofit/>
          </a:bodyPr>
          <a:lstStyle/>
          <a:p>
            <a:r>
              <a:rPr lang="en-US" dirty="0" smtClean="0"/>
              <a:t>Traffic ratios traditionally used between transit ISPs</a:t>
            </a:r>
          </a:p>
          <a:p>
            <a:pPr lvl="1"/>
            <a:r>
              <a:rPr lang="en-US" dirty="0" smtClean="0"/>
              <a:t>but not exclusively</a:t>
            </a:r>
          </a:p>
          <a:p>
            <a:r>
              <a:rPr lang="en-US" dirty="0" smtClean="0"/>
              <a:t>Thought experiment:</a:t>
            </a:r>
          </a:p>
          <a:p>
            <a:pPr lvl="1"/>
            <a:r>
              <a:rPr lang="en-US" dirty="0" smtClean="0"/>
              <a:t>replace YouTube with Skype</a:t>
            </a:r>
          </a:p>
          <a:p>
            <a:pPr lvl="1"/>
            <a:r>
              <a:rPr lang="en-US" dirty="0" smtClean="0"/>
              <a:t>now, traffic symmetric</a:t>
            </a:r>
          </a:p>
          <a:p>
            <a:pPr lvl="1"/>
            <a:r>
              <a:rPr lang="en-US" dirty="0" smtClean="0"/>
              <a:t>but exact some impact on consumer ISP</a:t>
            </a:r>
          </a:p>
        </p:txBody>
      </p:sp>
    </p:spTree>
    <p:extLst>
      <p:ext uri="{BB962C8B-B14F-4D97-AF65-F5344CB8AC3E}">
        <p14:creationId xmlns:p14="http://schemas.microsoft.com/office/powerpoint/2010/main" val="2851688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future, version 2: postal service</a:t>
            </a:r>
            <a:endParaRPr lang="en-US" dirty="0"/>
          </a:p>
        </p:txBody>
      </p:sp>
      <p:sp>
        <p:nvSpPr>
          <p:cNvPr id="2" name="Content Placeholder 1"/>
          <p:cNvSpPr>
            <a:spLocks noGrp="1"/>
          </p:cNvSpPr>
          <p:nvPr>
            <p:ph idx="1"/>
          </p:nvPr>
        </p:nvSpPr>
        <p:spPr/>
        <p:txBody>
          <a:bodyPr/>
          <a:lstStyle/>
          <a:p>
            <a:r>
              <a:rPr lang="en-US" dirty="0" smtClean="0"/>
              <a:t>Private or semi-private company</a:t>
            </a:r>
          </a:p>
          <a:p>
            <a:r>
              <a:rPr lang="en-US" dirty="0" smtClean="0"/>
              <a:t>Tariffed service</a:t>
            </a:r>
            <a:endParaRPr lang="en-US" dirty="0"/>
          </a:p>
          <a:p>
            <a:r>
              <a:rPr lang="en-US" dirty="0" smtClean="0"/>
              <a:t>Based on weight and speed, not content</a:t>
            </a:r>
          </a:p>
          <a:p>
            <a:r>
              <a:rPr lang="en-US" dirty="0" smtClean="0"/>
              <a:t>(Somewhat) regulated</a:t>
            </a:r>
          </a:p>
          <a:p>
            <a:pPr lvl="1"/>
            <a:r>
              <a:rPr lang="en-US" dirty="0" smtClean="0"/>
              <a:t>US Postal Rate Commission</a:t>
            </a:r>
          </a:p>
          <a:p>
            <a:pPr marL="0" indent="0">
              <a:buNone/>
            </a:pPr>
            <a:endParaRPr lang="en-US"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69</a:t>
            </a:fld>
            <a:endParaRPr lang="en-US"/>
          </a:p>
        </p:txBody>
      </p:sp>
      <p:pic>
        <p:nvPicPr>
          <p:cNvPr id="5" name="Picture 4"/>
          <p:cNvPicPr>
            <a:picLocks noChangeAspect="1"/>
          </p:cNvPicPr>
          <p:nvPr/>
        </p:nvPicPr>
        <p:blipFill>
          <a:blip r:embed="rId2"/>
          <a:stretch>
            <a:fillRect/>
          </a:stretch>
        </p:blipFill>
        <p:spPr>
          <a:xfrm>
            <a:off x="6553200" y="1371600"/>
            <a:ext cx="2019300" cy="457200"/>
          </a:xfrm>
          <a:prstGeom prst="rect">
            <a:avLst/>
          </a:prstGeom>
        </p:spPr>
      </p:pic>
      <p:pic>
        <p:nvPicPr>
          <p:cNvPr id="6" name="Picture 5"/>
          <p:cNvPicPr>
            <a:picLocks noChangeAspect="1"/>
          </p:cNvPicPr>
          <p:nvPr/>
        </p:nvPicPr>
        <p:blipFill>
          <a:blip r:embed="rId3"/>
          <a:stretch>
            <a:fillRect/>
          </a:stretch>
        </p:blipFill>
        <p:spPr>
          <a:xfrm>
            <a:off x="6616700" y="4140822"/>
            <a:ext cx="2070100" cy="393700"/>
          </a:xfrm>
          <a:prstGeom prst="rect">
            <a:avLst/>
          </a:prstGeom>
        </p:spPr>
      </p:pic>
    </p:spTree>
    <p:extLst>
      <p:ext uri="{BB962C8B-B14F-4D97-AF65-F5344CB8AC3E}">
        <p14:creationId xmlns:p14="http://schemas.microsoft.com/office/powerpoint/2010/main" val="996702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30, 2007</a:t>
            </a:r>
          </a:p>
        </p:txBody>
      </p:sp>
      <p:sp>
        <p:nvSpPr>
          <p:cNvPr id="5" name="Footer Placeholder 4"/>
          <p:cNvSpPr>
            <a:spLocks noGrp="1"/>
          </p:cNvSpPr>
          <p:nvPr>
            <p:ph type="ftr" sz="quarter" idx="11"/>
          </p:nvPr>
        </p:nvSpPr>
        <p:spPr/>
        <p:txBody>
          <a:bodyPr/>
          <a:lstStyle/>
          <a:p>
            <a:r>
              <a:rPr lang="en-US"/>
              <a:t>NYC network neutrality hearing</a:t>
            </a:r>
          </a:p>
        </p:txBody>
      </p:sp>
      <p:sp>
        <p:nvSpPr>
          <p:cNvPr id="7170" name="Rectangle 2"/>
          <p:cNvSpPr>
            <a:spLocks noGrp="1" noChangeArrowheads="1"/>
          </p:cNvSpPr>
          <p:nvPr>
            <p:ph type="title"/>
          </p:nvPr>
        </p:nvSpPr>
        <p:spPr/>
        <p:txBody>
          <a:bodyPr/>
          <a:lstStyle/>
          <a:p>
            <a:r>
              <a:rPr lang="en-US"/>
              <a:t>How to be non-neutral</a:t>
            </a:r>
          </a:p>
        </p:txBody>
      </p:sp>
      <p:sp>
        <p:nvSpPr>
          <p:cNvPr id="6" name="Rounded Rectangle 5"/>
          <p:cNvSpPr/>
          <p:nvPr/>
        </p:nvSpPr>
        <p:spPr>
          <a:xfrm>
            <a:off x="2672064" y="1633063"/>
            <a:ext cx="4272011" cy="10887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deep packet inspection</a:t>
            </a:r>
          </a:p>
          <a:p>
            <a:pPr algn="ctr"/>
            <a:r>
              <a:rPr lang="en-US" dirty="0" smtClean="0"/>
              <a:t>block Skype</a:t>
            </a:r>
            <a:endParaRPr lang="en-US" dirty="0"/>
          </a:p>
        </p:txBody>
      </p:sp>
      <p:sp>
        <p:nvSpPr>
          <p:cNvPr id="9" name="Rounded Rectangle 8"/>
          <p:cNvSpPr/>
          <p:nvPr/>
        </p:nvSpPr>
        <p:spPr>
          <a:xfrm>
            <a:off x="2672064" y="2951645"/>
            <a:ext cx="4272011" cy="10887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block transport protocol</a:t>
            </a:r>
          </a:p>
          <a:p>
            <a:pPr algn="ctr"/>
            <a:r>
              <a:rPr lang="en-US" dirty="0" smtClean="0"/>
              <a:t>block ports</a:t>
            </a:r>
          </a:p>
          <a:p>
            <a:pPr algn="ctr"/>
            <a:r>
              <a:rPr lang="en-US" dirty="0" smtClean="0"/>
              <a:t>insert RST</a:t>
            </a:r>
            <a:endParaRPr lang="en-US" dirty="0"/>
          </a:p>
        </p:txBody>
      </p:sp>
      <p:sp>
        <p:nvSpPr>
          <p:cNvPr id="10" name="Rounded Rectangle 9"/>
          <p:cNvSpPr/>
          <p:nvPr/>
        </p:nvSpPr>
        <p:spPr>
          <a:xfrm>
            <a:off x="2688558" y="4320763"/>
            <a:ext cx="4272011" cy="10887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block IP addresses</a:t>
            </a:r>
          </a:p>
          <a:p>
            <a:pPr algn="ctr"/>
            <a:r>
              <a:rPr lang="en-US" dirty="0" err="1" smtClean="0"/>
              <a:t>QoS</a:t>
            </a:r>
            <a:r>
              <a:rPr lang="en-US" dirty="0" smtClean="0"/>
              <a:t> discrimination</a:t>
            </a:r>
          </a:p>
          <a:p>
            <a:pPr algn="ctr"/>
            <a:endParaRPr lang="en-US" dirty="0"/>
          </a:p>
        </p:txBody>
      </p:sp>
      <p:sp>
        <p:nvSpPr>
          <p:cNvPr id="7" name="TextBox 6"/>
          <p:cNvSpPr txBox="1"/>
          <p:nvPr/>
        </p:nvSpPr>
        <p:spPr>
          <a:xfrm>
            <a:off x="472093" y="1992748"/>
            <a:ext cx="1223525" cy="369332"/>
          </a:xfrm>
          <a:prstGeom prst="rect">
            <a:avLst/>
          </a:prstGeom>
          <a:noFill/>
        </p:spPr>
        <p:txBody>
          <a:bodyPr wrap="none" rtlCol="0">
            <a:spAutoFit/>
          </a:bodyPr>
          <a:lstStyle/>
          <a:p>
            <a:r>
              <a:rPr lang="en-US" dirty="0" smtClean="0"/>
              <a:t>application</a:t>
            </a:r>
            <a:endParaRPr lang="en-US" dirty="0"/>
          </a:p>
        </p:txBody>
      </p:sp>
      <p:sp>
        <p:nvSpPr>
          <p:cNvPr id="12" name="TextBox 11"/>
          <p:cNvSpPr txBox="1"/>
          <p:nvPr/>
        </p:nvSpPr>
        <p:spPr>
          <a:xfrm>
            <a:off x="626094" y="3311330"/>
            <a:ext cx="1069524" cy="369332"/>
          </a:xfrm>
          <a:prstGeom prst="rect">
            <a:avLst/>
          </a:prstGeom>
          <a:noFill/>
        </p:spPr>
        <p:txBody>
          <a:bodyPr wrap="none" rtlCol="0">
            <a:spAutoFit/>
          </a:bodyPr>
          <a:lstStyle/>
          <a:p>
            <a:r>
              <a:rPr lang="en-US" dirty="0" smtClean="0"/>
              <a:t>transport</a:t>
            </a:r>
            <a:endParaRPr lang="en-US" dirty="0"/>
          </a:p>
        </p:txBody>
      </p:sp>
      <p:sp>
        <p:nvSpPr>
          <p:cNvPr id="13" name="TextBox 12"/>
          <p:cNvSpPr txBox="1"/>
          <p:nvPr/>
        </p:nvSpPr>
        <p:spPr>
          <a:xfrm>
            <a:off x="725355" y="4680448"/>
            <a:ext cx="97026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331647152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future, version 2: airline</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Same basic service (get human cargo from A to B)</a:t>
            </a:r>
          </a:p>
          <a:p>
            <a:r>
              <a:rPr lang="en-US" dirty="0" smtClean="0"/>
              <a:t>but vastly different prices</a:t>
            </a:r>
          </a:p>
          <a:p>
            <a:pPr lvl="1"/>
            <a:r>
              <a:rPr lang="en-US" dirty="0" smtClean="0"/>
              <a:t>economy vs. economy first vs. first class</a:t>
            </a:r>
          </a:p>
          <a:p>
            <a:pPr lvl="1"/>
            <a:r>
              <a:rPr lang="en-US" dirty="0" smtClean="0"/>
              <a:t>revenue management</a:t>
            </a:r>
          </a:p>
          <a:p>
            <a:pPr lvl="1"/>
            <a:r>
              <a:rPr lang="en-US" dirty="0" smtClean="0"/>
              <a:t>restrictions</a:t>
            </a:r>
          </a:p>
          <a:p>
            <a:pPr lvl="2"/>
            <a:r>
              <a:rPr lang="en-US" dirty="0" smtClean="0"/>
              <a:t>flexibility &amp; cancellation risk</a:t>
            </a:r>
          </a:p>
          <a:p>
            <a:pPr lvl="1"/>
            <a:r>
              <a:rPr lang="en-US" dirty="0" smtClean="0"/>
              <a:t>additional services</a:t>
            </a:r>
          </a:p>
          <a:p>
            <a:r>
              <a:rPr lang="en-US" dirty="0" smtClean="0"/>
              <a:t>Internet version:</a:t>
            </a:r>
          </a:p>
          <a:p>
            <a:pPr lvl="1"/>
            <a:r>
              <a:rPr lang="en-US" dirty="0" smtClean="0"/>
              <a:t>pay extra for VPN (see </a:t>
            </a:r>
            <a:r>
              <a:rPr lang="en-US" dirty="0" err="1" smtClean="0"/>
              <a:t>iBahn</a:t>
            </a:r>
            <a:r>
              <a:rPr lang="en-US" dirty="0" smtClean="0"/>
              <a:t> service)</a:t>
            </a:r>
          </a:p>
          <a:p>
            <a:pPr lvl="1"/>
            <a:r>
              <a:rPr lang="en-US" dirty="0" smtClean="0"/>
              <a:t>consumer web sites vs. IMAP access</a:t>
            </a:r>
          </a:p>
          <a:p>
            <a:pPr lvl="1"/>
            <a:r>
              <a:rPr lang="en-US" dirty="0" smtClean="0"/>
              <a:t>except only 1-2 choices</a:t>
            </a:r>
          </a:p>
          <a:p>
            <a:pPr lvl="2"/>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70</a:t>
            </a:fld>
            <a:endParaRPr lang="en-US"/>
          </a:p>
        </p:txBody>
      </p:sp>
    </p:spTree>
    <p:extLst>
      <p:ext uri="{BB962C8B-B14F-4D97-AF65-F5344CB8AC3E}">
        <p14:creationId xmlns:p14="http://schemas.microsoft.com/office/powerpoint/2010/main" val="123276529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Internet futures</a:t>
            </a:r>
            <a:endParaRPr lang="en-US" dirty="0"/>
          </a:p>
        </p:txBody>
      </p:sp>
      <p:sp>
        <p:nvSpPr>
          <p:cNvPr id="4" name="Rounded Rectangle 3"/>
          <p:cNvSpPr/>
          <p:nvPr/>
        </p:nvSpPr>
        <p:spPr>
          <a:xfrm>
            <a:off x="1138103" y="1896981"/>
            <a:ext cx="2474138" cy="1138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content and applications</a:t>
            </a:r>
            <a:endParaRPr lang="en-US" sz="2400" dirty="0"/>
          </a:p>
        </p:txBody>
      </p:sp>
      <p:sp>
        <p:nvSpPr>
          <p:cNvPr id="5" name="Rounded Rectangle 4"/>
          <p:cNvSpPr/>
          <p:nvPr/>
        </p:nvSpPr>
        <p:spPr>
          <a:xfrm>
            <a:off x="1138103" y="4573191"/>
            <a:ext cx="2474138" cy="11381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fiber or copper loop</a:t>
            </a:r>
          </a:p>
          <a:p>
            <a:pPr algn="ctr"/>
            <a:r>
              <a:rPr lang="en-US" sz="2000" dirty="0" smtClean="0"/>
              <a:t>(“Homes with tails”)</a:t>
            </a:r>
            <a:endParaRPr lang="en-US" sz="2000" dirty="0"/>
          </a:p>
        </p:txBody>
      </p:sp>
      <p:sp>
        <p:nvSpPr>
          <p:cNvPr id="6" name="Rounded Rectangle 5"/>
          <p:cNvSpPr/>
          <p:nvPr/>
        </p:nvSpPr>
        <p:spPr>
          <a:xfrm>
            <a:off x="1138103" y="3187570"/>
            <a:ext cx="2474138" cy="11381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t>IP</a:t>
            </a:r>
            <a:endParaRPr lang="en-US" sz="4400" dirty="0"/>
          </a:p>
        </p:txBody>
      </p:sp>
      <p:sp>
        <p:nvSpPr>
          <p:cNvPr id="7" name="TextBox 6"/>
          <p:cNvSpPr txBox="1"/>
          <p:nvPr/>
        </p:nvSpPr>
        <p:spPr>
          <a:xfrm rot="16200000">
            <a:off x="-8418" y="2179661"/>
            <a:ext cx="1369486" cy="646331"/>
          </a:xfrm>
          <a:prstGeom prst="rect">
            <a:avLst/>
          </a:prstGeom>
          <a:noFill/>
        </p:spPr>
        <p:txBody>
          <a:bodyPr wrap="none" rtlCol="0">
            <a:spAutoFit/>
          </a:bodyPr>
          <a:lstStyle/>
          <a:p>
            <a:r>
              <a:rPr lang="en-US" dirty="0" smtClean="0"/>
              <a:t>Google</a:t>
            </a:r>
          </a:p>
          <a:p>
            <a:r>
              <a:rPr lang="en-US" dirty="0" err="1" smtClean="0"/>
              <a:t>Chatroulette</a:t>
            </a:r>
            <a:endParaRPr lang="en-US" dirty="0"/>
          </a:p>
        </p:txBody>
      </p:sp>
      <p:sp>
        <p:nvSpPr>
          <p:cNvPr id="9" name="TextBox 8"/>
          <p:cNvSpPr txBox="1"/>
          <p:nvPr/>
        </p:nvSpPr>
        <p:spPr>
          <a:xfrm rot="16200000">
            <a:off x="395911" y="3664835"/>
            <a:ext cx="837827" cy="369332"/>
          </a:xfrm>
          <a:prstGeom prst="rect">
            <a:avLst/>
          </a:prstGeom>
          <a:noFill/>
        </p:spPr>
        <p:txBody>
          <a:bodyPr wrap="none" rtlCol="0">
            <a:spAutoFit/>
          </a:bodyPr>
          <a:lstStyle/>
          <a:p>
            <a:r>
              <a:rPr lang="en-US" dirty="0"/>
              <a:t>L</a:t>
            </a:r>
            <a:r>
              <a:rPr lang="en-US" dirty="0" smtClean="0"/>
              <a:t>evel 3</a:t>
            </a:r>
            <a:endParaRPr lang="en-US" dirty="0"/>
          </a:p>
        </p:txBody>
      </p:sp>
      <p:sp>
        <p:nvSpPr>
          <p:cNvPr id="10" name="TextBox 9"/>
          <p:cNvSpPr txBox="1"/>
          <p:nvPr/>
        </p:nvSpPr>
        <p:spPr>
          <a:xfrm rot="16200000">
            <a:off x="523782" y="4871101"/>
            <a:ext cx="582085" cy="369332"/>
          </a:xfrm>
          <a:prstGeom prst="rect">
            <a:avLst/>
          </a:prstGeom>
          <a:noFill/>
        </p:spPr>
        <p:txBody>
          <a:bodyPr wrap="none" rtlCol="0">
            <a:spAutoFit/>
          </a:bodyPr>
          <a:lstStyle/>
          <a:p>
            <a:r>
              <a:rPr lang="en-US" dirty="0" smtClean="0"/>
              <a:t>RCN</a:t>
            </a:r>
            <a:endParaRPr lang="en-US" dirty="0"/>
          </a:p>
        </p:txBody>
      </p:sp>
      <p:sp>
        <p:nvSpPr>
          <p:cNvPr id="11" name="Rounded Rectangle 10"/>
          <p:cNvSpPr/>
          <p:nvPr/>
        </p:nvSpPr>
        <p:spPr>
          <a:xfrm>
            <a:off x="5426607" y="1896981"/>
            <a:ext cx="3100919" cy="3814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content production (*)</a:t>
            </a:r>
          </a:p>
          <a:p>
            <a:pPr algn="ctr"/>
            <a:r>
              <a:rPr lang="en-US" dirty="0" smtClean="0"/>
              <a:t>content distribution</a:t>
            </a:r>
          </a:p>
          <a:p>
            <a:pPr algn="ctr"/>
            <a:r>
              <a:rPr lang="en-US" dirty="0" smtClean="0"/>
              <a:t>CDN</a:t>
            </a:r>
          </a:p>
          <a:p>
            <a:pPr algn="ctr"/>
            <a:r>
              <a:rPr lang="en-US" dirty="0" smtClean="0"/>
              <a:t>broadband access</a:t>
            </a:r>
          </a:p>
          <a:p>
            <a:pPr algn="ctr"/>
            <a:r>
              <a:rPr lang="en-US" dirty="0" smtClean="0"/>
              <a:t>local infrastructure</a:t>
            </a:r>
          </a:p>
          <a:p>
            <a:pPr algn="ctr"/>
            <a:r>
              <a:rPr lang="en-US" dirty="0" smtClean="0"/>
              <a:t>regional and national backbone</a:t>
            </a:r>
          </a:p>
          <a:p>
            <a:pPr algn="ctr"/>
            <a:endParaRPr lang="en-US" dirty="0"/>
          </a:p>
        </p:txBody>
      </p:sp>
      <p:sp>
        <p:nvSpPr>
          <p:cNvPr id="12" name="TextBox 11"/>
          <p:cNvSpPr txBox="1"/>
          <p:nvPr/>
        </p:nvSpPr>
        <p:spPr>
          <a:xfrm>
            <a:off x="4272011" y="3629008"/>
            <a:ext cx="802649" cy="769441"/>
          </a:xfrm>
          <a:prstGeom prst="rect">
            <a:avLst/>
          </a:prstGeom>
          <a:noFill/>
        </p:spPr>
        <p:txBody>
          <a:bodyPr wrap="none" rtlCol="0">
            <a:spAutoFit/>
          </a:bodyPr>
          <a:lstStyle/>
          <a:p>
            <a:r>
              <a:rPr lang="en-US" sz="4400" dirty="0" smtClean="0"/>
              <a:t>vs.</a:t>
            </a:r>
            <a:endParaRPr lang="en-US" sz="4400" dirty="0"/>
          </a:p>
        </p:txBody>
      </p:sp>
      <p:sp>
        <p:nvSpPr>
          <p:cNvPr id="13" name="TextBox 12"/>
          <p:cNvSpPr txBox="1"/>
          <p:nvPr/>
        </p:nvSpPr>
        <p:spPr>
          <a:xfrm>
            <a:off x="6152355" y="5711380"/>
            <a:ext cx="1783586" cy="923330"/>
          </a:xfrm>
          <a:prstGeom prst="rect">
            <a:avLst/>
          </a:prstGeom>
          <a:noFill/>
        </p:spPr>
        <p:txBody>
          <a:bodyPr wrap="none" rtlCol="0">
            <a:spAutoFit/>
          </a:bodyPr>
          <a:lstStyle/>
          <a:p>
            <a:r>
              <a:rPr lang="en-US" dirty="0" smtClean="0"/>
              <a:t>AT&amp;T</a:t>
            </a:r>
          </a:p>
          <a:p>
            <a:r>
              <a:rPr lang="en-US" dirty="0" smtClean="0"/>
              <a:t>Comcast/NBC (*)</a:t>
            </a:r>
          </a:p>
          <a:p>
            <a:r>
              <a:rPr lang="en-US" dirty="0" smtClean="0"/>
              <a:t>Verizon</a:t>
            </a:r>
            <a:endParaRPr lang="en-US" dirty="0"/>
          </a:p>
        </p:txBody>
      </p:sp>
    </p:spTree>
    <p:extLst>
      <p:ext uri="{BB962C8B-B14F-4D97-AF65-F5344CB8AC3E}">
        <p14:creationId xmlns:p14="http://schemas.microsoft.com/office/powerpoint/2010/main" val="398935005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MetroPCS</a:t>
            </a:r>
            <a:r>
              <a:rPr lang="en-US" dirty="0" smtClean="0"/>
              <a:t> example</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72</a:t>
            </a:fld>
            <a:endParaRPr lang="en-US"/>
          </a:p>
        </p:txBody>
      </p:sp>
      <p:pic>
        <p:nvPicPr>
          <p:cNvPr id="2" name="Picture 1" descr="metropc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375"/>
            <a:ext cx="9144000" cy="4152690"/>
          </a:xfrm>
          <a:prstGeom prst="rect">
            <a:avLst/>
          </a:prstGeom>
        </p:spPr>
      </p:pic>
    </p:spTree>
    <p:extLst>
      <p:ext uri="{BB962C8B-B14F-4D97-AF65-F5344CB8AC3E}">
        <p14:creationId xmlns:p14="http://schemas.microsoft.com/office/powerpoint/2010/main" val="41528898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Optus (Australia) example</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73</a:t>
            </a:fld>
            <a:endParaRPr lang="en-US"/>
          </a:p>
        </p:txBody>
      </p:sp>
      <p:pic>
        <p:nvPicPr>
          <p:cNvPr id="6" name="Picture 5" descr="optu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42" y="1105462"/>
            <a:ext cx="7442200" cy="5334000"/>
          </a:xfrm>
          <a:prstGeom prst="rect">
            <a:avLst/>
          </a:prstGeom>
        </p:spPr>
      </p:pic>
    </p:spTree>
    <p:extLst>
      <p:ext uri="{BB962C8B-B14F-4D97-AF65-F5344CB8AC3E}">
        <p14:creationId xmlns:p14="http://schemas.microsoft.com/office/powerpoint/2010/main" val="126914782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2" name="Content Placeholder 1"/>
          <p:cNvSpPr>
            <a:spLocks noGrp="1"/>
          </p:cNvSpPr>
          <p:nvPr>
            <p:ph idx="1"/>
          </p:nvPr>
        </p:nvSpPr>
        <p:spPr/>
        <p:txBody>
          <a:bodyPr/>
          <a:lstStyle/>
          <a:p>
            <a:r>
              <a:rPr lang="en-US" dirty="0" smtClean="0"/>
              <a:t>Open Internet: motivated by civic and economic concerns</a:t>
            </a:r>
          </a:p>
          <a:p>
            <a:r>
              <a:rPr lang="en-US" dirty="0" smtClean="0"/>
              <a:t>Competition or regulation?</a:t>
            </a:r>
          </a:p>
          <a:p>
            <a:r>
              <a:rPr lang="en-US" dirty="0" smtClean="0"/>
              <a:t>Restrict allowable economic models?</a:t>
            </a:r>
          </a:p>
          <a:p>
            <a:r>
              <a:rPr lang="en-US" dirty="0" smtClean="0"/>
              <a:t>Vertical integration</a:t>
            </a:r>
          </a:p>
          <a:p>
            <a:pPr lvl="1"/>
            <a:r>
              <a:rPr lang="en-US" dirty="0" smtClean="0"/>
              <a:t>Comcast (cable) + NBC (content)</a:t>
            </a:r>
          </a:p>
          <a:p>
            <a:r>
              <a:rPr lang="en-US" dirty="0" smtClean="0"/>
              <a:t>“See you in court”: Verizon, January 2011</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74</a:t>
            </a:fld>
            <a:endParaRPr lang="en-US"/>
          </a:p>
        </p:txBody>
      </p:sp>
    </p:spTree>
    <p:extLst>
      <p:ext uri="{BB962C8B-B14F-4D97-AF65-F5344CB8AC3E}">
        <p14:creationId xmlns:p14="http://schemas.microsoft.com/office/powerpoint/2010/main" val="38159899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neutrality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Redirect DNS NXDOMAIN to ISP web site</a:t>
            </a:r>
          </a:p>
          <a:p>
            <a:r>
              <a:rPr lang="en-US" dirty="0" smtClean="0"/>
              <a:t>Content translation</a:t>
            </a:r>
          </a:p>
          <a:p>
            <a:pPr lvl="1"/>
            <a:r>
              <a:rPr lang="en-US" dirty="0" smtClean="0"/>
              <a:t>e.g., reduce image resolution for cellular data</a:t>
            </a:r>
          </a:p>
          <a:p>
            <a:r>
              <a:rPr lang="en-US" dirty="0" smtClean="0"/>
              <a:t>Blocking transport protocols other than UDP + TCP </a:t>
            </a:r>
          </a:p>
          <a:p>
            <a:r>
              <a:rPr lang="en-US" dirty="0" smtClean="0"/>
              <a:t>Prohibit web servers</a:t>
            </a:r>
          </a:p>
          <a:p>
            <a:r>
              <a:rPr lang="en-US" dirty="0" smtClean="0"/>
              <a:t>Reset DSCP (</a:t>
            </a:r>
            <a:r>
              <a:rPr lang="en-US" dirty="0" err="1" smtClean="0"/>
              <a:t>ToS</a:t>
            </a:r>
            <a:r>
              <a:rPr lang="en-US" dirty="0" smtClean="0"/>
              <a:t> bits)</a:t>
            </a:r>
          </a:p>
          <a:p>
            <a:r>
              <a:rPr lang="en-US" dirty="0" smtClean="0"/>
              <a:t>Not allow IPv6</a:t>
            </a:r>
          </a:p>
          <a:p>
            <a:r>
              <a:rPr lang="en-US" dirty="0" smtClean="0"/>
              <a:t>3GPP: only make non-BE available to carrier</a:t>
            </a:r>
          </a:p>
        </p:txBody>
      </p:sp>
    </p:spTree>
    <p:extLst>
      <p:ext uri="{BB962C8B-B14F-4D97-AF65-F5344CB8AC3E}">
        <p14:creationId xmlns:p14="http://schemas.microsoft.com/office/powerpoint/2010/main" val="264254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high-profile cases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Madison River (2005)</a:t>
            </a:r>
          </a:p>
          <a:p>
            <a:pPr lvl="1"/>
            <a:r>
              <a:rPr lang="en-US" dirty="0" smtClean="0"/>
              <a:t>DSL provider blocked SIP ports</a:t>
            </a:r>
          </a:p>
          <a:p>
            <a:pPr lvl="1"/>
            <a:r>
              <a:rPr lang="en-US" dirty="0" smtClean="0"/>
              <a:t>fined $15,000 by FCC</a:t>
            </a:r>
          </a:p>
          <a:p>
            <a:r>
              <a:rPr lang="en-US" dirty="0" smtClean="0"/>
              <a:t>Comcast (late 2007)</a:t>
            </a:r>
          </a:p>
          <a:p>
            <a:pPr lvl="1"/>
            <a:r>
              <a:rPr lang="en-US" dirty="0" smtClean="0"/>
              <a:t>insert TCP RST into </a:t>
            </a:r>
            <a:r>
              <a:rPr lang="en-US" dirty="0" err="1" smtClean="0"/>
              <a:t>BitTorrent</a:t>
            </a:r>
            <a:r>
              <a:rPr lang="en-US" dirty="0" smtClean="0"/>
              <a:t> traffic</a:t>
            </a:r>
          </a:p>
          <a:p>
            <a:pPr lvl="1"/>
            <a:r>
              <a:rPr lang="en-US" dirty="0" smtClean="0"/>
              <a:t>later overturned on appeal in DC Circuit Court</a:t>
            </a:r>
          </a:p>
          <a:p>
            <a:r>
              <a:rPr lang="en-US" dirty="0" smtClean="0"/>
              <a:t>RCN (2009): P2P</a:t>
            </a:r>
          </a:p>
          <a:p>
            <a:r>
              <a:rPr lang="en-US" dirty="0" smtClean="0"/>
              <a:t>Various mobile operators</a:t>
            </a:r>
          </a:p>
          <a:p>
            <a:r>
              <a:rPr lang="en-US" dirty="0" smtClean="0"/>
              <a:t>Comcast vs. Level 3 (2010, in dispute)</a:t>
            </a:r>
          </a:p>
          <a:p>
            <a:pPr lvl="1"/>
            <a:r>
              <a:rPr lang="en-US" dirty="0" smtClean="0"/>
              <a:t>Level-3</a:t>
            </a:r>
            <a:endParaRPr lang="en-US" dirty="0"/>
          </a:p>
        </p:txBody>
      </p:sp>
    </p:spTree>
    <p:extLst>
      <p:ext uri="{BB962C8B-B14F-4D97-AF65-F5344CB8AC3E}">
        <p14:creationId xmlns:p14="http://schemas.microsoft.com/office/powerpoint/2010/main" val="29443879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717</TotalTime>
  <Words>3810</Words>
  <Application>Microsoft Macintosh PowerPoint</Application>
  <PresentationFormat>On-screen Show (4:3)</PresentationFormat>
  <Paragraphs>682</Paragraphs>
  <Slides>74</Slides>
  <Notes>17</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Network neutrality: where technology meets policy</vt:lpstr>
      <vt:lpstr>Overview</vt:lpstr>
      <vt:lpstr>What is network neutrality?</vt:lpstr>
      <vt:lpstr>Two views</vt:lpstr>
      <vt:lpstr>Why?</vt:lpstr>
      <vt:lpstr>Telecom revenue</vt:lpstr>
      <vt:lpstr>How to be non-neutral</vt:lpstr>
      <vt:lpstr>Are these neutrality issues?</vt:lpstr>
      <vt:lpstr>Some high-profile cases</vt:lpstr>
      <vt:lpstr>Network neutrality &amp;  freedom of speech</vt:lpstr>
      <vt:lpstr>Which Internet are you connected to?</vt:lpstr>
      <vt:lpstr>New name, old concept: Common carrier</vt:lpstr>
      <vt:lpstr>Network transparency</vt:lpstr>
      <vt:lpstr>Network transparency and neutrality</vt:lpstr>
      <vt:lpstr>Means, motive and opportunity</vt:lpstr>
      <vt:lpstr>Network economics</vt:lpstr>
      <vt:lpstr>Why are monopolies bad?</vt:lpstr>
      <vt:lpstr>The monopoly infrastructures</vt:lpstr>
      <vt:lpstr>Remedies </vt:lpstr>
      <vt:lpstr>Competition (US)</vt:lpstr>
      <vt:lpstr>FTTH</vt:lpstr>
      <vt:lpstr>FTTH penetration</vt:lpstr>
      <vt:lpstr>US broadband speeds</vt:lpstr>
      <vt:lpstr>Residential broadband</vt:lpstr>
      <vt:lpstr>Residential broadband technologies</vt:lpstr>
      <vt:lpstr>State of competition (US)</vt:lpstr>
      <vt:lpstr>Wireless as substitute</vt:lpstr>
      <vt:lpstr>Cisco’s traffic prediction</vt:lpstr>
      <vt:lpstr>The value of bits</vt:lpstr>
      <vt:lpstr>Bandwidth costs</vt:lpstr>
      <vt:lpstr>Flat rate &amp; heavy tails</vt:lpstr>
      <vt:lpstr>Residential broadband use</vt:lpstr>
      <vt:lpstr>Cost of broadband</vt:lpstr>
      <vt:lpstr>The US hierarchy of laws</vt:lpstr>
      <vt:lpstr>Example: CFR 47</vt:lpstr>
      <vt:lpstr>47 CFR content</vt:lpstr>
      <vt:lpstr>47 CFR content</vt:lpstr>
      <vt:lpstr>47 CFR content</vt:lpstr>
      <vt:lpstr>47 CFR content</vt:lpstr>
      <vt:lpstr>47 CFR content</vt:lpstr>
      <vt:lpstr>47 CFR content</vt:lpstr>
      <vt:lpstr>Telecom regulation</vt:lpstr>
      <vt:lpstr>Process</vt:lpstr>
      <vt:lpstr>FCC</vt:lpstr>
      <vt:lpstr>Open Internet FCC history </vt:lpstr>
      <vt:lpstr>Who is covered?</vt:lpstr>
      <vt:lpstr>Principles</vt:lpstr>
      <vt:lpstr>FCC Open Internet order</vt:lpstr>
      <vt:lpstr>FCC Open Internet order</vt:lpstr>
      <vt:lpstr>Some corner cases</vt:lpstr>
      <vt:lpstr>47 CFR 8</vt:lpstr>
      <vt:lpstr>Disclosure (Transparency) – Network Practices</vt:lpstr>
      <vt:lpstr>Disclosure (Transparency) – Performance</vt:lpstr>
      <vt:lpstr>Disclosure (Transparency) – Commercial Terms</vt:lpstr>
      <vt:lpstr>What about congestion?</vt:lpstr>
      <vt:lpstr>Open Internet &amp; QoS</vt:lpstr>
      <vt:lpstr>Pay for Priority (P4P)</vt:lpstr>
      <vt:lpstr>FCC challenge</vt:lpstr>
      <vt:lpstr>Example tests</vt:lpstr>
      <vt:lpstr>Peering – the next NN battle</vt:lpstr>
      <vt:lpstr>The old Internet</vt:lpstr>
      <vt:lpstr>A denser Internet</vt:lpstr>
      <vt:lpstr>New network providers</vt:lpstr>
      <vt:lpstr>Internet traffic flows today</vt:lpstr>
      <vt:lpstr>Internet money flows today</vt:lpstr>
      <vt:lpstr>Future Internet money flows?</vt:lpstr>
      <vt:lpstr>Paid vs. non-paid peering</vt:lpstr>
      <vt:lpstr>Paid vs. non-paid peering</vt:lpstr>
      <vt:lpstr>The future, version 2: postal service</vt:lpstr>
      <vt:lpstr>The future, version 2: airline</vt:lpstr>
      <vt:lpstr>2 Internet futures</vt:lpstr>
      <vt:lpstr>MetroPCS example</vt:lpstr>
      <vt:lpstr>Optus (Australia) example</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neutrality: where technology meets policy</dc:title>
  <dc:creator>Henning Schulzrinne</dc:creator>
  <cp:lastModifiedBy>Henning Schulzrinne</cp:lastModifiedBy>
  <cp:revision>50</cp:revision>
  <dcterms:created xsi:type="dcterms:W3CDTF">2011-01-22T06:23:58Z</dcterms:created>
  <dcterms:modified xsi:type="dcterms:W3CDTF">2011-01-24T18:42:34Z</dcterms:modified>
</cp:coreProperties>
</file>