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0"/>
  </p:notesMasterIdLst>
  <p:sldIdLst>
    <p:sldId id="257" r:id="rId2"/>
    <p:sldId id="365" r:id="rId3"/>
    <p:sldId id="366" r:id="rId4"/>
    <p:sldId id="382" r:id="rId5"/>
    <p:sldId id="370" r:id="rId6"/>
    <p:sldId id="324" r:id="rId7"/>
    <p:sldId id="387" r:id="rId8"/>
    <p:sldId id="388" r:id="rId9"/>
    <p:sldId id="389" r:id="rId10"/>
    <p:sldId id="390" r:id="rId11"/>
    <p:sldId id="396" r:id="rId12"/>
    <p:sldId id="397" r:id="rId13"/>
    <p:sldId id="399" r:id="rId14"/>
    <p:sldId id="395" r:id="rId15"/>
    <p:sldId id="402" r:id="rId16"/>
    <p:sldId id="386" r:id="rId17"/>
    <p:sldId id="379" r:id="rId18"/>
    <p:sldId id="391" r:id="rId19"/>
    <p:sldId id="371" r:id="rId20"/>
    <p:sldId id="372" r:id="rId21"/>
    <p:sldId id="373" r:id="rId22"/>
    <p:sldId id="374" r:id="rId23"/>
    <p:sldId id="375" r:id="rId24"/>
    <p:sldId id="377" r:id="rId25"/>
    <p:sldId id="376" r:id="rId26"/>
    <p:sldId id="380" r:id="rId27"/>
    <p:sldId id="392" r:id="rId28"/>
    <p:sldId id="400" r:id="rId29"/>
    <p:sldId id="367" r:id="rId30"/>
    <p:sldId id="368" r:id="rId31"/>
    <p:sldId id="410" r:id="rId32"/>
    <p:sldId id="411" r:id="rId33"/>
    <p:sldId id="412" r:id="rId34"/>
    <p:sldId id="414" r:id="rId35"/>
    <p:sldId id="415" r:id="rId36"/>
    <p:sldId id="416" r:id="rId37"/>
    <p:sldId id="417" r:id="rId38"/>
    <p:sldId id="413" r:id="rId39"/>
    <p:sldId id="418" r:id="rId40"/>
    <p:sldId id="419" r:id="rId41"/>
    <p:sldId id="381" r:id="rId42"/>
    <p:sldId id="258" r:id="rId43"/>
    <p:sldId id="259" r:id="rId44"/>
    <p:sldId id="294" r:id="rId45"/>
    <p:sldId id="290" r:id="rId46"/>
    <p:sldId id="279" r:id="rId47"/>
    <p:sldId id="311" r:id="rId48"/>
    <p:sldId id="280" r:id="rId49"/>
    <p:sldId id="260" r:id="rId50"/>
    <p:sldId id="261" r:id="rId51"/>
    <p:sldId id="328" r:id="rId52"/>
    <p:sldId id="329" r:id="rId53"/>
    <p:sldId id="262" r:id="rId54"/>
    <p:sldId id="281" r:id="rId55"/>
    <p:sldId id="300" r:id="rId56"/>
    <p:sldId id="266" r:id="rId57"/>
    <p:sldId id="302" r:id="rId58"/>
    <p:sldId id="267" r:id="rId59"/>
    <p:sldId id="268" r:id="rId60"/>
    <p:sldId id="305" r:id="rId61"/>
    <p:sldId id="269" r:id="rId62"/>
    <p:sldId id="270" r:id="rId63"/>
    <p:sldId id="306" r:id="rId64"/>
    <p:sldId id="271" r:id="rId65"/>
    <p:sldId id="307" r:id="rId66"/>
    <p:sldId id="272" r:id="rId67"/>
    <p:sldId id="322" r:id="rId68"/>
    <p:sldId id="323" r:id="rId69"/>
    <p:sldId id="312" r:id="rId70"/>
    <p:sldId id="313" r:id="rId71"/>
    <p:sldId id="308" r:id="rId72"/>
    <p:sldId id="293" r:id="rId73"/>
    <p:sldId id="309" r:id="rId74"/>
    <p:sldId id="273" r:id="rId75"/>
    <p:sldId id="286" r:id="rId76"/>
    <p:sldId id="287" r:id="rId77"/>
    <p:sldId id="288" r:id="rId78"/>
    <p:sldId id="274" r:id="rId79"/>
    <p:sldId id="316" r:id="rId80"/>
    <p:sldId id="317" r:id="rId81"/>
    <p:sldId id="318" r:id="rId82"/>
    <p:sldId id="325" r:id="rId83"/>
    <p:sldId id="343" r:id="rId84"/>
    <p:sldId id="344" r:id="rId85"/>
    <p:sldId id="345" r:id="rId86"/>
    <p:sldId id="347" r:id="rId87"/>
    <p:sldId id="348" r:id="rId88"/>
    <p:sldId id="349" r:id="rId89"/>
    <p:sldId id="350" r:id="rId90"/>
    <p:sldId id="351" r:id="rId91"/>
    <p:sldId id="385" r:id="rId92"/>
    <p:sldId id="405" r:id="rId93"/>
    <p:sldId id="406" r:id="rId94"/>
    <p:sldId id="407" r:id="rId95"/>
    <p:sldId id="408" r:id="rId96"/>
    <p:sldId id="409" r:id="rId97"/>
    <p:sldId id="363" r:id="rId98"/>
    <p:sldId id="420" r:id="rId99"/>
    <p:sldId id="310" r:id="rId100"/>
    <p:sldId id="383" r:id="rId101"/>
    <p:sldId id="358" r:id="rId102"/>
    <p:sldId id="359" r:id="rId103"/>
    <p:sldId id="360" r:id="rId104"/>
    <p:sldId id="384" r:id="rId105"/>
    <p:sldId id="355" r:id="rId106"/>
    <p:sldId id="356" r:id="rId107"/>
    <p:sldId id="357" r:id="rId108"/>
    <p:sldId id="369"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701" autoAdjust="0"/>
  </p:normalViewPr>
  <p:slideViewPr>
    <p:cSldViewPr snapToGrid="0" snapToObjects="1" showGuides="1">
      <p:cViewPr varScale="1">
        <p:scale>
          <a:sx n="85" d="100"/>
          <a:sy n="85" d="100"/>
        </p:scale>
        <p:origin x="-1328" y="-104"/>
      </p:cViewPr>
      <p:guideLst>
        <p:guide orient="horz" pos="2173"/>
        <p:guide pos="2882"/>
      </p:guideLst>
    </p:cSldViewPr>
  </p:slideViewPr>
  <p:notesTextViewPr>
    <p:cViewPr>
      <p:scale>
        <a:sx n="100" d="100"/>
        <a:sy n="100" d="100"/>
      </p:scale>
      <p:origin x="0" y="0"/>
    </p:cViewPr>
  </p:notesTextViewPr>
  <p:sorterViewPr>
    <p:cViewPr>
      <p:scale>
        <a:sx n="66" d="100"/>
        <a:sy n="66" d="100"/>
      </p:scale>
      <p:origin x="0" y="208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notesMaster" Target="notesMasters/notes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interSettings" Target="printerSettings/printerSettings1.bin"/><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436B88-5704-B144-AF50-EAEA7FAE7F9B}" type="doc">
      <dgm:prSet loTypeId="urn:microsoft.com/office/officeart/2005/8/layout/arrow5" loCatId="" qsTypeId="urn:microsoft.com/office/officeart/2005/8/quickstyle/simple4" qsCatId="simple" csTypeId="urn:microsoft.com/office/officeart/2005/8/colors/colorful2" csCatId="colorful" phldr="1"/>
      <dgm:spPr/>
      <dgm:t>
        <a:bodyPr/>
        <a:lstStyle/>
        <a:p>
          <a:endParaRPr lang="en-US"/>
        </a:p>
      </dgm:t>
    </dgm:pt>
    <dgm:pt modelId="{B7EEA5CA-EFE2-8548-B999-18A7A801E440}">
      <dgm:prSet phldrT="[Text]"/>
      <dgm:spPr/>
      <dgm:t>
        <a:bodyPr/>
        <a:lstStyle/>
        <a:p>
          <a:r>
            <a:rPr lang="en-US" dirty="0" smtClean="0">
              <a:solidFill>
                <a:srgbClr val="1F497D"/>
              </a:solidFill>
            </a:rPr>
            <a:t>Open Internet advocates</a:t>
          </a:r>
          <a:endParaRPr lang="en-US" dirty="0">
            <a:solidFill>
              <a:srgbClr val="1F497D"/>
            </a:solidFill>
          </a:endParaRPr>
        </a:p>
      </dgm:t>
    </dgm:pt>
    <dgm:pt modelId="{D5819A0D-40D9-714C-A742-A39E429DC3E9}" type="parTrans" cxnId="{E20B65A1-438B-EE44-9C8E-89020BD1CB01}">
      <dgm:prSet/>
      <dgm:spPr/>
      <dgm:t>
        <a:bodyPr/>
        <a:lstStyle/>
        <a:p>
          <a:endParaRPr lang="en-US"/>
        </a:p>
      </dgm:t>
    </dgm:pt>
    <dgm:pt modelId="{57EAF592-DEBF-2044-B962-B5A4BED97ED2}" type="sibTrans" cxnId="{E20B65A1-438B-EE44-9C8E-89020BD1CB01}">
      <dgm:prSet/>
      <dgm:spPr/>
      <dgm:t>
        <a:bodyPr/>
        <a:lstStyle/>
        <a:p>
          <a:endParaRPr lang="en-US"/>
        </a:p>
      </dgm:t>
    </dgm:pt>
    <dgm:pt modelId="{4A7DF927-660A-CA41-83BC-EC98ACCD4C48}">
      <dgm:prSet phldrT="[Text]"/>
      <dgm:spPr/>
      <dgm:t>
        <a:bodyPr/>
        <a:lstStyle/>
        <a:p>
          <a:r>
            <a:rPr lang="en-US" dirty="0" smtClean="0">
              <a:solidFill>
                <a:schemeClr val="accent2">
                  <a:lumMod val="75000"/>
                </a:schemeClr>
              </a:solidFill>
            </a:rPr>
            <a:t>Free market advocates</a:t>
          </a:r>
          <a:endParaRPr lang="en-US" dirty="0">
            <a:solidFill>
              <a:schemeClr val="accent2">
                <a:lumMod val="75000"/>
              </a:schemeClr>
            </a:solidFill>
          </a:endParaRPr>
        </a:p>
      </dgm:t>
    </dgm:pt>
    <dgm:pt modelId="{DBE32261-311D-AD46-82AD-88167D9A3E75}" type="parTrans" cxnId="{D7C9C72E-BFFE-664F-B641-8BF1F0BCAEF3}">
      <dgm:prSet/>
      <dgm:spPr/>
      <dgm:t>
        <a:bodyPr/>
        <a:lstStyle/>
        <a:p>
          <a:endParaRPr lang="en-US"/>
        </a:p>
      </dgm:t>
    </dgm:pt>
    <dgm:pt modelId="{ABE50639-5EA7-B845-8350-53225C133D49}" type="sibTrans" cxnId="{D7C9C72E-BFFE-664F-B641-8BF1F0BCAEF3}">
      <dgm:prSet/>
      <dgm:spPr/>
      <dgm:t>
        <a:bodyPr/>
        <a:lstStyle/>
        <a:p>
          <a:endParaRPr lang="en-US"/>
        </a:p>
      </dgm:t>
    </dgm:pt>
    <dgm:pt modelId="{7BA3A3A5-ACD7-2B46-AF72-48C3C5606C98}">
      <dgm:prSet phldrT="[Text]"/>
      <dgm:spPr/>
      <dgm:t>
        <a:bodyPr/>
        <a:lstStyle/>
        <a:p>
          <a:r>
            <a:rPr lang="en-US" dirty="0" smtClean="0">
              <a:solidFill>
                <a:srgbClr val="1F497D"/>
              </a:solidFill>
            </a:rPr>
            <a:t>no prioritization</a:t>
          </a:r>
          <a:endParaRPr lang="en-US" dirty="0">
            <a:solidFill>
              <a:srgbClr val="1F497D"/>
            </a:solidFill>
          </a:endParaRPr>
        </a:p>
      </dgm:t>
    </dgm:pt>
    <dgm:pt modelId="{8DDD7B16-6938-C442-9A3E-DA4409433B75}" type="parTrans" cxnId="{819D35BF-2FE7-984E-96D7-50F0E5051C41}">
      <dgm:prSet/>
      <dgm:spPr/>
      <dgm:t>
        <a:bodyPr/>
        <a:lstStyle/>
        <a:p>
          <a:endParaRPr lang="en-US"/>
        </a:p>
      </dgm:t>
    </dgm:pt>
    <dgm:pt modelId="{A4BB96A9-A56D-304D-B597-44BC5DE9DABF}" type="sibTrans" cxnId="{819D35BF-2FE7-984E-96D7-50F0E5051C41}">
      <dgm:prSet/>
      <dgm:spPr/>
      <dgm:t>
        <a:bodyPr/>
        <a:lstStyle/>
        <a:p>
          <a:endParaRPr lang="en-US"/>
        </a:p>
      </dgm:t>
    </dgm:pt>
    <dgm:pt modelId="{D5771B04-06D5-C641-815D-49FAB1B12D84}">
      <dgm:prSet phldrT="[Text]"/>
      <dgm:spPr/>
      <dgm:t>
        <a:bodyPr/>
        <a:lstStyle/>
        <a:p>
          <a:r>
            <a:rPr lang="en-US" dirty="0" smtClean="0">
              <a:solidFill>
                <a:srgbClr val="1F497D"/>
              </a:solidFill>
            </a:rPr>
            <a:t>flat rates</a:t>
          </a:r>
          <a:endParaRPr lang="en-US" dirty="0">
            <a:solidFill>
              <a:srgbClr val="1F497D"/>
            </a:solidFill>
          </a:endParaRPr>
        </a:p>
      </dgm:t>
    </dgm:pt>
    <dgm:pt modelId="{1935DEF4-C6D9-F740-8259-CD55984CF33C}" type="parTrans" cxnId="{738B6C4C-DC10-F140-9E59-26C05D4E3FB1}">
      <dgm:prSet/>
      <dgm:spPr/>
      <dgm:t>
        <a:bodyPr/>
        <a:lstStyle/>
        <a:p>
          <a:endParaRPr lang="en-US"/>
        </a:p>
      </dgm:t>
    </dgm:pt>
    <dgm:pt modelId="{92599A30-4759-EA44-B990-A2F5BAEDBB94}" type="sibTrans" cxnId="{738B6C4C-DC10-F140-9E59-26C05D4E3FB1}">
      <dgm:prSet/>
      <dgm:spPr/>
      <dgm:t>
        <a:bodyPr/>
        <a:lstStyle/>
        <a:p>
          <a:endParaRPr lang="en-US"/>
        </a:p>
      </dgm:t>
    </dgm:pt>
    <dgm:pt modelId="{78AAFCB4-76F7-3F49-B3FA-89675D5CDF22}">
      <dgm:prSet phldrT="[Text]"/>
      <dgm:spPr/>
      <dgm:t>
        <a:bodyPr/>
        <a:lstStyle/>
        <a:p>
          <a:r>
            <a:rPr lang="en-US" dirty="0" smtClean="0">
              <a:solidFill>
                <a:srgbClr val="1F497D"/>
              </a:solidFill>
            </a:rPr>
            <a:t>all networks</a:t>
          </a:r>
          <a:endParaRPr lang="en-US" dirty="0">
            <a:solidFill>
              <a:srgbClr val="1F497D"/>
            </a:solidFill>
          </a:endParaRPr>
        </a:p>
      </dgm:t>
    </dgm:pt>
    <dgm:pt modelId="{BBF2F772-AD40-CA42-A4DB-83D08187F616}" type="parTrans" cxnId="{89B1B4AB-1654-0042-95F0-AAC2E60D4EA6}">
      <dgm:prSet/>
      <dgm:spPr/>
      <dgm:t>
        <a:bodyPr/>
        <a:lstStyle/>
        <a:p>
          <a:endParaRPr lang="en-US"/>
        </a:p>
      </dgm:t>
    </dgm:pt>
    <dgm:pt modelId="{5FE1A5E7-517C-8141-996F-19E847BDC001}" type="sibTrans" cxnId="{89B1B4AB-1654-0042-95F0-AAC2E60D4EA6}">
      <dgm:prSet/>
      <dgm:spPr/>
      <dgm:t>
        <a:bodyPr/>
        <a:lstStyle/>
        <a:p>
          <a:endParaRPr lang="en-US"/>
        </a:p>
      </dgm:t>
    </dgm:pt>
    <dgm:pt modelId="{2648653B-AED2-A941-8981-6FC20D04F35C}">
      <dgm:prSet phldrT="[Text]"/>
      <dgm:spPr/>
      <dgm:t>
        <a:bodyPr/>
        <a:lstStyle/>
        <a:p>
          <a:r>
            <a:rPr lang="en-US" dirty="0" smtClean="0">
              <a:solidFill>
                <a:schemeClr val="accent2">
                  <a:lumMod val="75000"/>
                </a:schemeClr>
              </a:solidFill>
            </a:rPr>
            <a:t>no real problem</a:t>
          </a:r>
          <a:endParaRPr lang="en-US" dirty="0">
            <a:solidFill>
              <a:schemeClr val="accent2">
                <a:lumMod val="75000"/>
              </a:schemeClr>
            </a:solidFill>
          </a:endParaRPr>
        </a:p>
      </dgm:t>
    </dgm:pt>
    <dgm:pt modelId="{ADBF6FF3-7A96-A447-9B02-709FF4215FC6}" type="parTrans" cxnId="{0CF3F02C-CE8C-4541-A779-F973CB73B88F}">
      <dgm:prSet/>
      <dgm:spPr/>
      <dgm:t>
        <a:bodyPr/>
        <a:lstStyle/>
        <a:p>
          <a:endParaRPr lang="en-US"/>
        </a:p>
      </dgm:t>
    </dgm:pt>
    <dgm:pt modelId="{4FB2D0B8-D812-474C-B99A-046CB92DF0EE}" type="sibTrans" cxnId="{0CF3F02C-CE8C-4541-A779-F973CB73B88F}">
      <dgm:prSet/>
      <dgm:spPr/>
      <dgm:t>
        <a:bodyPr/>
        <a:lstStyle/>
        <a:p>
          <a:endParaRPr lang="en-US"/>
        </a:p>
      </dgm:t>
    </dgm:pt>
    <dgm:pt modelId="{93DB4E9B-03C6-7845-B69C-4C598FCF9689}">
      <dgm:prSet phldrT="[Text]"/>
      <dgm:spPr/>
      <dgm:t>
        <a:bodyPr/>
        <a:lstStyle/>
        <a:p>
          <a:r>
            <a:rPr lang="en-US" dirty="0" smtClean="0">
              <a:solidFill>
                <a:schemeClr val="accent2">
                  <a:lumMod val="75000"/>
                </a:schemeClr>
              </a:solidFill>
            </a:rPr>
            <a:t>allow any business arrangement</a:t>
          </a:r>
          <a:endParaRPr lang="en-US" dirty="0">
            <a:solidFill>
              <a:schemeClr val="accent2">
                <a:lumMod val="75000"/>
              </a:schemeClr>
            </a:solidFill>
          </a:endParaRPr>
        </a:p>
      </dgm:t>
    </dgm:pt>
    <dgm:pt modelId="{5AE5165D-E2AF-6A45-89BC-7F6A1E4E7D1C}" type="parTrans" cxnId="{EA7BDCE5-725D-384D-B68E-A5701DE5270E}">
      <dgm:prSet/>
      <dgm:spPr/>
      <dgm:t>
        <a:bodyPr/>
        <a:lstStyle/>
        <a:p>
          <a:endParaRPr lang="en-US"/>
        </a:p>
      </dgm:t>
    </dgm:pt>
    <dgm:pt modelId="{2379C7B2-5E8F-CE46-90B2-53135209AC03}" type="sibTrans" cxnId="{EA7BDCE5-725D-384D-B68E-A5701DE5270E}">
      <dgm:prSet/>
      <dgm:spPr/>
      <dgm:t>
        <a:bodyPr/>
        <a:lstStyle/>
        <a:p>
          <a:endParaRPr lang="en-US"/>
        </a:p>
      </dgm:t>
    </dgm:pt>
    <dgm:pt modelId="{AD80F241-A800-1244-8D40-100033A410ED}">
      <dgm:prSet phldrT="[Text]"/>
      <dgm:spPr/>
      <dgm:t>
        <a:bodyPr/>
        <a:lstStyle/>
        <a:p>
          <a:r>
            <a:rPr lang="en-US" dirty="0" smtClean="0">
              <a:solidFill>
                <a:schemeClr val="accent2">
                  <a:lumMod val="75000"/>
                </a:schemeClr>
              </a:solidFill>
            </a:rPr>
            <a:t>“it’s my network”</a:t>
          </a:r>
          <a:endParaRPr lang="en-US" dirty="0">
            <a:solidFill>
              <a:schemeClr val="accent2">
                <a:lumMod val="75000"/>
              </a:schemeClr>
            </a:solidFill>
          </a:endParaRPr>
        </a:p>
      </dgm:t>
    </dgm:pt>
    <dgm:pt modelId="{A55B011F-35E8-2549-8AA5-46C1D81BF7DD}" type="parTrans" cxnId="{80A3952D-DFFC-9942-82DE-26793F8E26D1}">
      <dgm:prSet/>
      <dgm:spPr/>
      <dgm:t>
        <a:bodyPr/>
        <a:lstStyle/>
        <a:p>
          <a:endParaRPr lang="en-US"/>
        </a:p>
      </dgm:t>
    </dgm:pt>
    <dgm:pt modelId="{17AB708F-11BE-774C-9746-5B4BDD88E536}" type="sibTrans" cxnId="{80A3952D-DFFC-9942-82DE-26793F8E26D1}">
      <dgm:prSet/>
      <dgm:spPr/>
      <dgm:t>
        <a:bodyPr/>
        <a:lstStyle/>
        <a:p>
          <a:endParaRPr lang="en-US"/>
        </a:p>
      </dgm:t>
    </dgm:pt>
    <dgm:pt modelId="{BCE0AA71-4904-EF49-B22D-D00178D3FBFD}">
      <dgm:prSet phldrT="[Text]"/>
      <dgm:spPr/>
      <dgm:t>
        <a:bodyPr/>
        <a:lstStyle/>
        <a:p>
          <a:r>
            <a:rPr lang="en-US" dirty="0" smtClean="0">
              <a:solidFill>
                <a:schemeClr val="accent2">
                  <a:lumMod val="75000"/>
                </a:schemeClr>
              </a:solidFill>
            </a:rPr>
            <a:t>use anti-monopoly laws if needed</a:t>
          </a:r>
          <a:endParaRPr lang="en-US" dirty="0">
            <a:solidFill>
              <a:schemeClr val="accent2">
                <a:lumMod val="75000"/>
              </a:schemeClr>
            </a:solidFill>
          </a:endParaRPr>
        </a:p>
      </dgm:t>
    </dgm:pt>
    <dgm:pt modelId="{95910619-A893-3248-A42E-BCE1F217E410}" type="parTrans" cxnId="{4CC9043B-8F1B-A343-AAAD-2727BFFA2CA5}">
      <dgm:prSet/>
      <dgm:spPr/>
    </dgm:pt>
    <dgm:pt modelId="{4CB57CBE-A204-E04E-A8E9-B1CBB6E222CA}" type="sibTrans" cxnId="{4CC9043B-8F1B-A343-AAAD-2727BFFA2CA5}">
      <dgm:prSet/>
      <dgm:spPr/>
    </dgm:pt>
    <dgm:pt modelId="{E67FEB69-B631-3044-AA3B-A27F20D15680}" type="pres">
      <dgm:prSet presAssocID="{D1436B88-5704-B144-AF50-EAEA7FAE7F9B}" presName="diagram" presStyleCnt="0">
        <dgm:presLayoutVars>
          <dgm:dir/>
          <dgm:resizeHandles val="exact"/>
        </dgm:presLayoutVars>
      </dgm:prSet>
      <dgm:spPr/>
      <dgm:t>
        <a:bodyPr/>
        <a:lstStyle/>
        <a:p>
          <a:endParaRPr lang="en-US"/>
        </a:p>
      </dgm:t>
    </dgm:pt>
    <dgm:pt modelId="{9FF02057-8D51-F74A-8B73-5FB3DDAC484F}" type="pres">
      <dgm:prSet presAssocID="{B7EEA5CA-EFE2-8548-B999-18A7A801E440}" presName="arrow" presStyleLbl="node1" presStyleIdx="0" presStyleCnt="2">
        <dgm:presLayoutVars>
          <dgm:bulletEnabled val="1"/>
        </dgm:presLayoutVars>
      </dgm:prSet>
      <dgm:spPr/>
      <dgm:t>
        <a:bodyPr/>
        <a:lstStyle/>
        <a:p>
          <a:endParaRPr lang="en-US"/>
        </a:p>
      </dgm:t>
    </dgm:pt>
    <dgm:pt modelId="{63230C7E-B294-4E4E-B9C2-25ED04CE771A}" type="pres">
      <dgm:prSet presAssocID="{4A7DF927-660A-CA41-83BC-EC98ACCD4C48}" presName="arrow" presStyleLbl="node1" presStyleIdx="1" presStyleCnt="2">
        <dgm:presLayoutVars>
          <dgm:bulletEnabled val="1"/>
        </dgm:presLayoutVars>
      </dgm:prSet>
      <dgm:spPr/>
      <dgm:t>
        <a:bodyPr/>
        <a:lstStyle/>
        <a:p>
          <a:endParaRPr lang="en-US"/>
        </a:p>
      </dgm:t>
    </dgm:pt>
  </dgm:ptLst>
  <dgm:cxnLst>
    <dgm:cxn modelId="{4CC9043B-8F1B-A343-AAAD-2727BFFA2CA5}" srcId="{4A7DF927-660A-CA41-83BC-EC98ACCD4C48}" destId="{BCE0AA71-4904-EF49-B22D-D00178D3FBFD}" srcOrd="3" destOrd="0" parTransId="{95910619-A893-3248-A42E-BCE1F217E410}" sibTransId="{4CB57CBE-A204-E04E-A8E9-B1CBB6E222CA}"/>
    <dgm:cxn modelId="{19B6724B-94A8-404D-9F49-53D80B898BE2}" type="presOf" srcId="{78AAFCB4-76F7-3F49-B3FA-89675D5CDF22}" destId="{9FF02057-8D51-F74A-8B73-5FB3DDAC484F}" srcOrd="0" destOrd="3" presId="urn:microsoft.com/office/officeart/2005/8/layout/arrow5"/>
    <dgm:cxn modelId="{738B6C4C-DC10-F140-9E59-26C05D4E3FB1}" srcId="{B7EEA5CA-EFE2-8548-B999-18A7A801E440}" destId="{D5771B04-06D5-C641-815D-49FAB1B12D84}" srcOrd="1" destOrd="0" parTransId="{1935DEF4-C6D9-F740-8259-CD55984CF33C}" sibTransId="{92599A30-4759-EA44-B990-A2F5BAEDBB94}"/>
    <dgm:cxn modelId="{2A6E1F34-A205-184B-802F-2D5AB99541D8}" type="presOf" srcId="{AD80F241-A800-1244-8D40-100033A410ED}" destId="{63230C7E-B294-4E4E-B9C2-25ED04CE771A}" srcOrd="0" destOrd="3" presId="urn:microsoft.com/office/officeart/2005/8/layout/arrow5"/>
    <dgm:cxn modelId="{729D2B33-B51A-7043-B588-1A944EB00425}" type="presOf" srcId="{2648653B-AED2-A941-8981-6FC20D04F35C}" destId="{63230C7E-B294-4E4E-B9C2-25ED04CE771A}" srcOrd="0" destOrd="1" presId="urn:microsoft.com/office/officeart/2005/8/layout/arrow5"/>
    <dgm:cxn modelId="{EA7BDCE5-725D-384D-B68E-A5701DE5270E}" srcId="{4A7DF927-660A-CA41-83BC-EC98ACCD4C48}" destId="{93DB4E9B-03C6-7845-B69C-4C598FCF9689}" srcOrd="1" destOrd="0" parTransId="{5AE5165D-E2AF-6A45-89BC-7F6A1E4E7D1C}" sibTransId="{2379C7B2-5E8F-CE46-90B2-53135209AC03}"/>
    <dgm:cxn modelId="{87752F67-BE34-1049-8405-E9542B7542C4}" type="presOf" srcId="{4A7DF927-660A-CA41-83BC-EC98ACCD4C48}" destId="{63230C7E-B294-4E4E-B9C2-25ED04CE771A}" srcOrd="0" destOrd="0" presId="urn:microsoft.com/office/officeart/2005/8/layout/arrow5"/>
    <dgm:cxn modelId="{F9B78AA6-4AD4-D84B-ACAC-F1370B25ED7E}" type="presOf" srcId="{7BA3A3A5-ACD7-2B46-AF72-48C3C5606C98}" destId="{9FF02057-8D51-F74A-8B73-5FB3DDAC484F}" srcOrd="0" destOrd="1" presId="urn:microsoft.com/office/officeart/2005/8/layout/arrow5"/>
    <dgm:cxn modelId="{A606A4B0-23DB-D34A-BA7A-C7791FA574E5}" type="presOf" srcId="{D5771B04-06D5-C641-815D-49FAB1B12D84}" destId="{9FF02057-8D51-F74A-8B73-5FB3DDAC484F}" srcOrd="0" destOrd="2" presId="urn:microsoft.com/office/officeart/2005/8/layout/arrow5"/>
    <dgm:cxn modelId="{E20B65A1-438B-EE44-9C8E-89020BD1CB01}" srcId="{D1436B88-5704-B144-AF50-EAEA7FAE7F9B}" destId="{B7EEA5CA-EFE2-8548-B999-18A7A801E440}" srcOrd="0" destOrd="0" parTransId="{D5819A0D-40D9-714C-A742-A39E429DC3E9}" sibTransId="{57EAF592-DEBF-2044-B962-B5A4BED97ED2}"/>
    <dgm:cxn modelId="{278DED39-DC35-F241-8345-7815D59CB730}" type="presOf" srcId="{D1436B88-5704-B144-AF50-EAEA7FAE7F9B}" destId="{E67FEB69-B631-3044-AA3B-A27F20D15680}" srcOrd="0" destOrd="0" presId="urn:microsoft.com/office/officeart/2005/8/layout/arrow5"/>
    <dgm:cxn modelId="{920C629F-E93F-F343-9E0E-9379E619D0C7}" type="presOf" srcId="{BCE0AA71-4904-EF49-B22D-D00178D3FBFD}" destId="{63230C7E-B294-4E4E-B9C2-25ED04CE771A}" srcOrd="0" destOrd="4" presId="urn:microsoft.com/office/officeart/2005/8/layout/arrow5"/>
    <dgm:cxn modelId="{80A3952D-DFFC-9942-82DE-26793F8E26D1}" srcId="{4A7DF927-660A-CA41-83BC-EC98ACCD4C48}" destId="{AD80F241-A800-1244-8D40-100033A410ED}" srcOrd="2" destOrd="0" parTransId="{A55B011F-35E8-2549-8AA5-46C1D81BF7DD}" sibTransId="{17AB708F-11BE-774C-9746-5B4BDD88E536}"/>
    <dgm:cxn modelId="{A50E6168-EC16-5F4B-AB33-D9958DF255C8}" type="presOf" srcId="{93DB4E9B-03C6-7845-B69C-4C598FCF9689}" destId="{63230C7E-B294-4E4E-B9C2-25ED04CE771A}" srcOrd="0" destOrd="2" presId="urn:microsoft.com/office/officeart/2005/8/layout/arrow5"/>
    <dgm:cxn modelId="{819D35BF-2FE7-984E-96D7-50F0E5051C41}" srcId="{B7EEA5CA-EFE2-8548-B999-18A7A801E440}" destId="{7BA3A3A5-ACD7-2B46-AF72-48C3C5606C98}" srcOrd="0" destOrd="0" parTransId="{8DDD7B16-6938-C442-9A3E-DA4409433B75}" sibTransId="{A4BB96A9-A56D-304D-B597-44BC5DE9DABF}"/>
    <dgm:cxn modelId="{34DA6271-33CD-4B42-AB96-403709A819F4}" type="presOf" srcId="{B7EEA5CA-EFE2-8548-B999-18A7A801E440}" destId="{9FF02057-8D51-F74A-8B73-5FB3DDAC484F}" srcOrd="0" destOrd="0" presId="urn:microsoft.com/office/officeart/2005/8/layout/arrow5"/>
    <dgm:cxn modelId="{D7C9C72E-BFFE-664F-B641-8BF1F0BCAEF3}" srcId="{D1436B88-5704-B144-AF50-EAEA7FAE7F9B}" destId="{4A7DF927-660A-CA41-83BC-EC98ACCD4C48}" srcOrd="1" destOrd="0" parTransId="{DBE32261-311D-AD46-82AD-88167D9A3E75}" sibTransId="{ABE50639-5EA7-B845-8350-53225C133D49}"/>
    <dgm:cxn modelId="{0CF3F02C-CE8C-4541-A779-F973CB73B88F}" srcId="{4A7DF927-660A-CA41-83BC-EC98ACCD4C48}" destId="{2648653B-AED2-A941-8981-6FC20D04F35C}" srcOrd="0" destOrd="0" parTransId="{ADBF6FF3-7A96-A447-9B02-709FF4215FC6}" sibTransId="{4FB2D0B8-D812-474C-B99A-046CB92DF0EE}"/>
    <dgm:cxn modelId="{89B1B4AB-1654-0042-95F0-AAC2E60D4EA6}" srcId="{B7EEA5CA-EFE2-8548-B999-18A7A801E440}" destId="{78AAFCB4-76F7-3F49-B3FA-89675D5CDF22}" srcOrd="2" destOrd="0" parTransId="{BBF2F772-AD40-CA42-A4DB-83D08187F616}" sibTransId="{5FE1A5E7-517C-8141-996F-19E847BDC001}"/>
    <dgm:cxn modelId="{6FBEB13E-863D-C741-BF8B-5DB3666CCEEB}" type="presParOf" srcId="{E67FEB69-B631-3044-AA3B-A27F20D15680}" destId="{9FF02057-8D51-F74A-8B73-5FB3DDAC484F}" srcOrd="0" destOrd="0" presId="urn:microsoft.com/office/officeart/2005/8/layout/arrow5"/>
    <dgm:cxn modelId="{CD12F83F-AAD2-9A48-BD32-2F96484386DD}" type="presParOf" srcId="{E67FEB69-B631-3044-AA3B-A27F20D15680}" destId="{63230C7E-B294-4E4E-B9C2-25ED04CE771A}"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8785A1-CAF3-E84C-BCD5-2FE94F2154EE}" type="doc">
      <dgm:prSet loTypeId="urn:microsoft.com/office/officeart/2005/8/layout/StepDownProcess" loCatId="" qsTypeId="urn:microsoft.com/office/officeart/2005/8/quickstyle/simple4" qsCatId="simple" csTypeId="urn:microsoft.com/office/officeart/2005/8/colors/colorful2" csCatId="colorful" phldr="1"/>
      <dgm:spPr/>
      <dgm:t>
        <a:bodyPr/>
        <a:lstStyle/>
        <a:p>
          <a:endParaRPr lang="en-US"/>
        </a:p>
      </dgm:t>
    </dgm:pt>
    <dgm:pt modelId="{3BBA623F-2F1E-1648-9DA8-2D94EE880EA0}">
      <dgm:prSet phldrT="[Text]"/>
      <dgm:spPr/>
      <dgm:t>
        <a:bodyPr/>
        <a:lstStyle/>
        <a:p>
          <a:r>
            <a:rPr lang="en-US" dirty="0" smtClean="0"/>
            <a:t>Constitution</a:t>
          </a:r>
          <a:endParaRPr lang="en-US" dirty="0"/>
        </a:p>
      </dgm:t>
    </dgm:pt>
    <dgm:pt modelId="{24B79C1D-8AA9-F643-9EB0-F422C1C8D43B}" type="parTrans" cxnId="{8246E2C0-CA2C-1540-A85E-63CECDE66646}">
      <dgm:prSet/>
      <dgm:spPr/>
      <dgm:t>
        <a:bodyPr/>
        <a:lstStyle/>
        <a:p>
          <a:endParaRPr lang="en-US"/>
        </a:p>
      </dgm:t>
    </dgm:pt>
    <dgm:pt modelId="{648C06F1-AA6A-7E42-ABF3-B42A50A04A50}" type="sibTrans" cxnId="{8246E2C0-CA2C-1540-A85E-63CECDE66646}">
      <dgm:prSet/>
      <dgm:spPr/>
      <dgm:t>
        <a:bodyPr/>
        <a:lstStyle/>
        <a:p>
          <a:endParaRPr lang="en-US"/>
        </a:p>
      </dgm:t>
    </dgm:pt>
    <dgm:pt modelId="{84640A84-9308-0F4E-8B20-53D1C662C830}">
      <dgm:prSet phldrT="[Text]"/>
      <dgm:spPr/>
      <dgm:t>
        <a:bodyPr/>
        <a:lstStyle/>
        <a:p>
          <a:r>
            <a:rPr lang="en-US" dirty="0" smtClean="0"/>
            <a:t>Commerce clause</a:t>
          </a:r>
          <a:endParaRPr lang="en-US" dirty="0"/>
        </a:p>
      </dgm:t>
    </dgm:pt>
    <dgm:pt modelId="{19DE5A21-95D2-944C-997C-7869A4F33E6E}" type="parTrans" cxnId="{6C3E66E8-0C3E-8246-B0CB-9CC312C404DA}">
      <dgm:prSet/>
      <dgm:spPr/>
      <dgm:t>
        <a:bodyPr/>
        <a:lstStyle/>
        <a:p>
          <a:endParaRPr lang="en-US"/>
        </a:p>
      </dgm:t>
    </dgm:pt>
    <dgm:pt modelId="{8C76AC0E-9466-4E4C-9A3D-9F6FB707106D}" type="sibTrans" cxnId="{6C3E66E8-0C3E-8246-B0CB-9CC312C404DA}">
      <dgm:prSet/>
      <dgm:spPr/>
      <dgm:t>
        <a:bodyPr/>
        <a:lstStyle/>
        <a:p>
          <a:endParaRPr lang="en-US"/>
        </a:p>
      </dgm:t>
    </dgm:pt>
    <dgm:pt modelId="{562D7462-8637-6843-B525-927AA2FCEDB7}">
      <dgm:prSet phldrT="[Text]"/>
      <dgm:spPr/>
      <dgm:t>
        <a:bodyPr/>
        <a:lstStyle/>
        <a:p>
          <a:r>
            <a:rPr lang="en-US" dirty="0" smtClean="0"/>
            <a:t>Law</a:t>
          </a:r>
          <a:endParaRPr lang="en-US" dirty="0"/>
        </a:p>
      </dgm:t>
    </dgm:pt>
    <dgm:pt modelId="{CAF74D90-7D97-8C46-B8C4-D21DA7115A8A}" type="parTrans" cxnId="{6EE11325-21A3-424C-90C5-C9EF05F3124B}">
      <dgm:prSet/>
      <dgm:spPr/>
      <dgm:t>
        <a:bodyPr/>
        <a:lstStyle/>
        <a:p>
          <a:endParaRPr lang="en-US"/>
        </a:p>
      </dgm:t>
    </dgm:pt>
    <dgm:pt modelId="{91C429FD-95C6-B94C-ADC2-34CF9FC81A2C}" type="sibTrans" cxnId="{6EE11325-21A3-424C-90C5-C9EF05F3124B}">
      <dgm:prSet/>
      <dgm:spPr/>
      <dgm:t>
        <a:bodyPr/>
        <a:lstStyle/>
        <a:p>
          <a:endParaRPr lang="en-US"/>
        </a:p>
      </dgm:t>
    </dgm:pt>
    <dgm:pt modelId="{5AF23FF9-87FC-8746-9163-1229FA4AF7D6}">
      <dgm:prSet phldrT="[Text]"/>
      <dgm:spPr/>
      <dgm:t>
        <a:bodyPr/>
        <a:lstStyle/>
        <a:p>
          <a:r>
            <a:rPr lang="en-US" dirty="0" smtClean="0"/>
            <a:t>Telecom Act 1934 &amp; 1996</a:t>
          </a:r>
          <a:endParaRPr lang="en-US" dirty="0"/>
        </a:p>
      </dgm:t>
    </dgm:pt>
    <dgm:pt modelId="{286CEEB6-2099-5341-B074-2055BBB478B1}" type="parTrans" cxnId="{5FB4D5CA-2C21-7441-BCB1-CEF946A37D31}">
      <dgm:prSet/>
      <dgm:spPr/>
      <dgm:t>
        <a:bodyPr/>
        <a:lstStyle/>
        <a:p>
          <a:endParaRPr lang="en-US"/>
        </a:p>
      </dgm:t>
    </dgm:pt>
    <dgm:pt modelId="{C8777977-2500-0B46-9C7A-E16DD427ABFD}" type="sibTrans" cxnId="{5FB4D5CA-2C21-7441-BCB1-CEF946A37D31}">
      <dgm:prSet/>
      <dgm:spPr/>
      <dgm:t>
        <a:bodyPr/>
        <a:lstStyle/>
        <a:p>
          <a:endParaRPr lang="en-US"/>
        </a:p>
      </dgm:t>
    </dgm:pt>
    <dgm:pt modelId="{7066635A-F0B0-8540-8874-58221436D974}">
      <dgm:prSet phldrT="[Text]"/>
      <dgm:spPr/>
      <dgm:t>
        <a:bodyPr/>
        <a:lstStyle/>
        <a:p>
          <a:r>
            <a:rPr lang="en-US" dirty="0" smtClean="0"/>
            <a:t>47 CFR</a:t>
          </a:r>
          <a:endParaRPr lang="en-US" dirty="0"/>
        </a:p>
      </dgm:t>
    </dgm:pt>
    <dgm:pt modelId="{0D21A475-949A-B446-AC24-187E55874118}" type="parTrans" cxnId="{B831CEC7-59C1-4647-9338-3D775B58967A}">
      <dgm:prSet/>
      <dgm:spPr/>
      <dgm:t>
        <a:bodyPr/>
        <a:lstStyle/>
        <a:p>
          <a:endParaRPr lang="en-US"/>
        </a:p>
      </dgm:t>
    </dgm:pt>
    <dgm:pt modelId="{51675AD7-7137-5C41-A586-F9A0F5758FE0}" type="sibTrans" cxnId="{B831CEC7-59C1-4647-9338-3D775B58967A}">
      <dgm:prSet/>
      <dgm:spPr/>
      <dgm:t>
        <a:bodyPr/>
        <a:lstStyle/>
        <a:p>
          <a:endParaRPr lang="en-US"/>
        </a:p>
      </dgm:t>
    </dgm:pt>
    <dgm:pt modelId="{202671C4-191D-9A47-BDA6-06F3D645DFB5}">
      <dgm:prSet phldrT="[Text]"/>
      <dgm:spPr/>
      <dgm:t>
        <a:bodyPr/>
        <a:lstStyle/>
        <a:p>
          <a:r>
            <a:rPr lang="en-US" dirty="0" smtClean="0"/>
            <a:t>Narrative</a:t>
          </a:r>
          <a:endParaRPr lang="en-US" dirty="0"/>
        </a:p>
      </dgm:t>
    </dgm:pt>
    <dgm:pt modelId="{7DCECC1B-6225-AE49-A88D-4047A1A03437}" type="parTrans" cxnId="{63C3371A-E85D-5242-9AD0-8307C88128C8}">
      <dgm:prSet/>
      <dgm:spPr/>
      <dgm:t>
        <a:bodyPr/>
        <a:lstStyle/>
        <a:p>
          <a:endParaRPr lang="en-US"/>
        </a:p>
      </dgm:t>
    </dgm:pt>
    <dgm:pt modelId="{766C945A-32CA-A04D-9155-974A94C33DC1}" type="sibTrans" cxnId="{63C3371A-E85D-5242-9AD0-8307C88128C8}">
      <dgm:prSet/>
      <dgm:spPr/>
      <dgm:t>
        <a:bodyPr/>
        <a:lstStyle/>
        <a:p>
          <a:endParaRPr lang="en-US"/>
        </a:p>
      </dgm:t>
    </dgm:pt>
    <dgm:pt modelId="{95BF8004-A775-E949-8587-E8B45C7F8158}">
      <dgm:prSet phldrT="[Text]"/>
      <dgm:spPr/>
      <dgm:t>
        <a:bodyPr/>
        <a:lstStyle/>
        <a:p>
          <a:r>
            <a:rPr lang="en-US" dirty="0" smtClean="0"/>
            <a:t>reasonable network management</a:t>
          </a:r>
          <a:endParaRPr lang="en-US" dirty="0"/>
        </a:p>
      </dgm:t>
    </dgm:pt>
    <dgm:pt modelId="{97C86B29-EA09-DC45-9919-B3F5D4C727C7}" type="parTrans" cxnId="{27601E33-0BA2-244D-A5E8-AB060EF07EFB}">
      <dgm:prSet/>
      <dgm:spPr/>
      <dgm:t>
        <a:bodyPr/>
        <a:lstStyle/>
        <a:p>
          <a:endParaRPr lang="en-US"/>
        </a:p>
      </dgm:t>
    </dgm:pt>
    <dgm:pt modelId="{7638B8D2-45F3-094A-ACD1-AD94417A9A82}" type="sibTrans" cxnId="{27601E33-0BA2-244D-A5E8-AB060EF07EFB}">
      <dgm:prSet/>
      <dgm:spPr/>
      <dgm:t>
        <a:bodyPr/>
        <a:lstStyle/>
        <a:p>
          <a:endParaRPr lang="en-US"/>
        </a:p>
      </dgm:t>
    </dgm:pt>
    <dgm:pt modelId="{C92927E1-EE33-0E4C-A200-07D976723083}" type="pres">
      <dgm:prSet presAssocID="{1A8785A1-CAF3-E84C-BCD5-2FE94F2154EE}" presName="rootnode" presStyleCnt="0">
        <dgm:presLayoutVars>
          <dgm:chMax/>
          <dgm:chPref/>
          <dgm:dir/>
          <dgm:animLvl val="lvl"/>
        </dgm:presLayoutVars>
      </dgm:prSet>
      <dgm:spPr/>
      <dgm:t>
        <a:bodyPr/>
        <a:lstStyle/>
        <a:p>
          <a:endParaRPr lang="en-US"/>
        </a:p>
      </dgm:t>
    </dgm:pt>
    <dgm:pt modelId="{C540E4C6-36CE-AB41-90FA-35831ECEB12D}" type="pres">
      <dgm:prSet presAssocID="{3BBA623F-2F1E-1648-9DA8-2D94EE880EA0}" presName="composite" presStyleCnt="0"/>
      <dgm:spPr/>
    </dgm:pt>
    <dgm:pt modelId="{6AD0A7C9-04D9-B243-BB8F-9A15754CE402}" type="pres">
      <dgm:prSet presAssocID="{3BBA623F-2F1E-1648-9DA8-2D94EE880EA0}" presName="bentUpArrow1" presStyleLbl="alignImgPlace1" presStyleIdx="0" presStyleCnt="3"/>
      <dgm:spPr/>
    </dgm:pt>
    <dgm:pt modelId="{B71CA253-10D6-A041-BFE1-45FC96B893DC}" type="pres">
      <dgm:prSet presAssocID="{3BBA623F-2F1E-1648-9DA8-2D94EE880EA0}" presName="ParentText" presStyleLbl="node1" presStyleIdx="0" presStyleCnt="4">
        <dgm:presLayoutVars>
          <dgm:chMax val="1"/>
          <dgm:chPref val="1"/>
          <dgm:bulletEnabled val="1"/>
        </dgm:presLayoutVars>
      </dgm:prSet>
      <dgm:spPr/>
      <dgm:t>
        <a:bodyPr/>
        <a:lstStyle/>
        <a:p>
          <a:endParaRPr lang="en-US"/>
        </a:p>
      </dgm:t>
    </dgm:pt>
    <dgm:pt modelId="{238E1D43-3955-674B-96F3-7D34F55F5BBA}" type="pres">
      <dgm:prSet presAssocID="{3BBA623F-2F1E-1648-9DA8-2D94EE880EA0}" presName="ChildText" presStyleLbl="revTx" presStyleIdx="0" presStyleCnt="4">
        <dgm:presLayoutVars>
          <dgm:chMax val="0"/>
          <dgm:chPref val="0"/>
          <dgm:bulletEnabled val="1"/>
        </dgm:presLayoutVars>
      </dgm:prSet>
      <dgm:spPr/>
      <dgm:t>
        <a:bodyPr/>
        <a:lstStyle/>
        <a:p>
          <a:endParaRPr lang="en-US"/>
        </a:p>
      </dgm:t>
    </dgm:pt>
    <dgm:pt modelId="{FB971522-B66C-EA42-9B00-13E8FFC31713}" type="pres">
      <dgm:prSet presAssocID="{648C06F1-AA6A-7E42-ABF3-B42A50A04A50}" presName="sibTrans" presStyleCnt="0"/>
      <dgm:spPr/>
    </dgm:pt>
    <dgm:pt modelId="{1B3660C3-40AF-C14D-B792-3CAAEA068E44}" type="pres">
      <dgm:prSet presAssocID="{562D7462-8637-6843-B525-927AA2FCEDB7}" presName="composite" presStyleCnt="0"/>
      <dgm:spPr/>
    </dgm:pt>
    <dgm:pt modelId="{E26A49AE-B247-CE49-87EB-FC1E4563046B}" type="pres">
      <dgm:prSet presAssocID="{562D7462-8637-6843-B525-927AA2FCEDB7}" presName="bentUpArrow1" presStyleLbl="alignImgPlace1" presStyleIdx="1" presStyleCnt="3"/>
      <dgm:spPr/>
    </dgm:pt>
    <dgm:pt modelId="{39EC1357-8039-0648-BA39-95D6890973E2}" type="pres">
      <dgm:prSet presAssocID="{562D7462-8637-6843-B525-927AA2FCEDB7}" presName="ParentText" presStyleLbl="node1" presStyleIdx="1" presStyleCnt="4">
        <dgm:presLayoutVars>
          <dgm:chMax val="1"/>
          <dgm:chPref val="1"/>
          <dgm:bulletEnabled val="1"/>
        </dgm:presLayoutVars>
      </dgm:prSet>
      <dgm:spPr/>
      <dgm:t>
        <a:bodyPr/>
        <a:lstStyle/>
        <a:p>
          <a:endParaRPr lang="en-US"/>
        </a:p>
      </dgm:t>
    </dgm:pt>
    <dgm:pt modelId="{A504D4A5-DC78-8949-84D2-345E1AE330E5}" type="pres">
      <dgm:prSet presAssocID="{562D7462-8637-6843-B525-927AA2FCEDB7}" presName="ChildText" presStyleLbl="revTx" presStyleIdx="1" presStyleCnt="4">
        <dgm:presLayoutVars>
          <dgm:chMax val="0"/>
          <dgm:chPref val="0"/>
          <dgm:bulletEnabled val="1"/>
        </dgm:presLayoutVars>
      </dgm:prSet>
      <dgm:spPr/>
      <dgm:t>
        <a:bodyPr/>
        <a:lstStyle/>
        <a:p>
          <a:endParaRPr lang="en-US"/>
        </a:p>
      </dgm:t>
    </dgm:pt>
    <dgm:pt modelId="{4320BA1C-E1B2-EC4B-AEC7-932F6C8BFCCD}" type="pres">
      <dgm:prSet presAssocID="{91C429FD-95C6-B94C-ADC2-34CF9FC81A2C}" presName="sibTrans" presStyleCnt="0"/>
      <dgm:spPr/>
    </dgm:pt>
    <dgm:pt modelId="{CB777760-CAD0-4044-B00C-0F596D5E4BF7}" type="pres">
      <dgm:prSet presAssocID="{7066635A-F0B0-8540-8874-58221436D974}" presName="composite" presStyleCnt="0"/>
      <dgm:spPr/>
    </dgm:pt>
    <dgm:pt modelId="{402DD997-FD8E-274C-8B66-D34504EC8AC4}" type="pres">
      <dgm:prSet presAssocID="{7066635A-F0B0-8540-8874-58221436D974}" presName="bentUpArrow1" presStyleLbl="alignImgPlace1" presStyleIdx="2" presStyleCnt="3"/>
      <dgm:spPr/>
    </dgm:pt>
    <dgm:pt modelId="{CD00F338-D90D-6340-9D25-E8C86A82D907}" type="pres">
      <dgm:prSet presAssocID="{7066635A-F0B0-8540-8874-58221436D974}" presName="ParentText" presStyleLbl="node1" presStyleIdx="2" presStyleCnt="4">
        <dgm:presLayoutVars>
          <dgm:chMax val="1"/>
          <dgm:chPref val="1"/>
          <dgm:bulletEnabled val="1"/>
        </dgm:presLayoutVars>
      </dgm:prSet>
      <dgm:spPr/>
      <dgm:t>
        <a:bodyPr/>
        <a:lstStyle/>
        <a:p>
          <a:endParaRPr lang="en-US"/>
        </a:p>
      </dgm:t>
    </dgm:pt>
    <dgm:pt modelId="{3198AFEF-D574-2842-8114-7D960CE91E78}" type="pres">
      <dgm:prSet presAssocID="{7066635A-F0B0-8540-8874-58221436D974}" presName="ChildText" presStyleLbl="revTx" presStyleIdx="2" presStyleCnt="4">
        <dgm:presLayoutVars>
          <dgm:chMax val="0"/>
          <dgm:chPref val="0"/>
          <dgm:bulletEnabled val="1"/>
        </dgm:presLayoutVars>
      </dgm:prSet>
      <dgm:spPr/>
    </dgm:pt>
    <dgm:pt modelId="{5D88FCF9-BD98-CA4D-8D92-44ADD496B436}" type="pres">
      <dgm:prSet presAssocID="{51675AD7-7137-5C41-A586-F9A0F5758FE0}" presName="sibTrans" presStyleCnt="0"/>
      <dgm:spPr/>
    </dgm:pt>
    <dgm:pt modelId="{BDF6D90A-B443-C640-B41D-EBF50157E9A0}" type="pres">
      <dgm:prSet presAssocID="{202671C4-191D-9A47-BDA6-06F3D645DFB5}" presName="composite" presStyleCnt="0"/>
      <dgm:spPr/>
    </dgm:pt>
    <dgm:pt modelId="{F740463F-87E7-9D4F-8650-22A8484DB109}" type="pres">
      <dgm:prSet presAssocID="{202671C4-191D-9A47-BDA6-06F3D645DFB5}" presName="ParentText" presStyleLbl="node1" presStyleIdx="3" presStyleCnt="4">
        <dgm:presLayoutVars>
          <dgm:chMax val="1"/>
          <dgm:chPref val="1"/>
          <dgm:bulletEnabled val="1"/>
        </dgm:presLayoutVars>
      </dgm:prSet>
      <dgm:spPr/>
      <dgm:t>
        <a:bodyPr/>
        <a:lstStyle/>
        <a:p>
          <a:endParaRPr lang="en-US"/>
        </a:p>
      </dgm:t>
    </dgm:pt>
    <dgm:pt modelId="{996A4877-9B38-F646-B1CC-255A76089680}" type="pres">
      <dgm:prSet presAssocID="{202671C4-191D-9A47-BDA6-06F3D645DFB5}" presName="FinalChildText" presStyleLbl="revTx" presStyleIdx="3" presStyleCnt="4">
        <dgm:presLayoutVars>
          <dgm:chMax val="0"/>
          <dgm:chPref val="0"/>
          <dgm:bulletEnabled val="1"/>
        </dgm:presLayoutVars>
      </dgm:prSet>
      <dgm:spPr/>
      <dgm:t>
        <a:bodyPr/>
        <a:lstStyle/>
        <a:p>
          <a:endParaRPr lang="en-US"/>
        </a:p>
      </dgm:t>
    </dgm:pt>
  </dgm:ptLst>
  <dgm:cxnLst>
    <dgm:cxn modelId="{5FB4D5CA-2C21-7441-BCB1-CEF946A37D31}" srcId="{562D7462-8637-6843-B525-927AA2FCEDB7}" destId="{5AF23FF9-87FC-8746-9163-1229FA4AF7D6}" srcOrd="0" destOrd="0" parTransId="{286CEEB6-2099-5341-B074-2055BBB478B1}" sibTransId="{C8777977-2500-0B46-9C7A-E16DD427ABFD}"/>
    <dgm:cxn modelId="{8246E2C0-CA2C-1540-A85E-63CECDE66646}" srcId="{1A8785A1-CAF3-E84C-BCD5-2FE94F2154EE}" destId="{3BBA623F-2F1E-1648-9DA8-2D94EE880EA0}" srcOrd="0" destOrd="0" parTransId="{24B79C1D-8AA9-F643-9EB0-F422C1C8D43B}" sibTransId="{648C06F1-AA6A-7E42-ABF3-B42A50A04A50}"/>
    <dgm:cxn modelId="{38A52585-2D36-6E47-B181-246632F378BC}" type="presOf" srcId="{95BF8004-A775-E949-8587-E8B45C7F8158}" destId="{996A4877-9B38-F646-B1CC-255A76089680}" srcOrd="0" destOrd="0" presId="urn:microsoft.com/office/officeart/2005/8/layout/StepDownProcess"/>
    <dgm:cxn modelId="{27601E33-0BA2-244D-A5E8-AB060EF07EFB}" srcId="{202671C4-191D-9A47-BDA6-06F3D645DFB5}" destId="{95BF8004-A775-E949-8587-E8B45C7F8158}" srcOrd="0" destOrd="0" parTransId="{97C86B29-EA09-DC45-9919-B3F5D4C727C7}" sibTransId="{7638B8D2-45F3-094A-ACD1-AD94417A9A82}"/>
    <dgm:cxn modelId="{2CE7E25A-641F-8742-8070-426ADF07F86F}" type="presOf" srcId="{562D7462-8637-6843-B525-927AA2FCEDB7}" destId="{39EC1357-8039-0648-BA39-95D6890973E2}" srcOrd="0" destOrd="0" presId="urn:microsoft.com/office/officeart/2005/8/layout/StepDownProcess"/>
    <dgm:cxn modelId="{6C3E66E8-0C3E-8246-B0CB-9CC312C404DA}" srcId="{3BBA623F-2F1E-1648-9DA8-2D94EE880EA0}" destId="{84640A84-9308-0F4E-8B20-53D1C662C830}" srcOrd="0" destOrd="0" parTransId="{19DE5A21-95D2-944C-997C-7869A4F33E6E}" sibTransId="{8C76AC0E-9466-4E4C-9A3D-9F6FB707106D}"/>
    <dgm:cxn modelId="{6EE11325-21A3-424C-90C5-C9EF05F3124B}" srcId="{1A8785A1-CAF3-E84C-BCD5-2FE94F2154EE}" destId="{562D7462-8637-6843-B525-927AA2FCEDB7}" srcOrd="1" destOrd="0" parTransId="{CAF74D90-7D97-8C46-B8C4-D21DA7115A8A}" sibTransId="{91C429FD-95C6-B94C-ADC2-34CF9FC81A2C}"/>
    <dgm:cxn modelId="{5DC8E668-27DF-6241-963B-E73C5C659E92}" type="presOf" srcId="{202671C4-191D-9A47-BDA6-06F3D645DFB5}" destId="{F740463F-87E7-9D4F-8650-22A8484DB109}" srcOrd="0" destOrd="0" presId="urn:microsoft.com/office/officeart/2005/8/layout/StepDownProcess"/>
    <dgm:cxn modelId="{63C3371A-E85D-5242-9AD0-8307C88128C8}" srcId="{1A8785A1-CAF3-E84C-BCD5-2FE94F2154EE}" destId="{202671C4-191D-9A47-BDA6-06F3D645DFB5}" srcOrd="3" destOrd="0" parTransId="{7DCECC1B-6225-AE49-A88D-4047A1A03437}" sibTransId="{766C945A-32CA-A04D-9155-974A94C33DC1}"/>
    <dgm:cxn modelId="{104EB115-9618-5145-8602-34906A2D1C66}" type="presOf" srcId="{1A8785A1-CAF3-E84C-BCD5-2FE94F2154EE}" destId="{C92927E1-EE33-0E4C-A200-07D976723083}" srcOrd="0" destOrd="0" presId="urn:microsoft.com/office/officeart/2005/8/layout/StepDownProcess"/>
    <dgm:cxn modelId="{5C962679-6B4F-8146-B694-EA36106303E9}" type="presOf" srcId="{7066635A-F0B0-8540-8874-58221436D974}" destId="{CD00F338-D90D-6340-9D25-E8C86A82D907}" srcOrd="0" destOrd="0" presId="urn:microsoft.com/office/officeart/2005/8/layout/StepDownProcess"/>
    <dgm:cxn modelId="{B831CEC7-59C1-4647-9338-3D775B58967A}" srcId="{1A8785A1-CAF3-E84C-BCD5-2FE94F2154EE}" destId="{7066635A-F0B0-8540-8874-58221436D974}" srcOrd="2" destOrd="0" parTransId="{0D21A475-949A-B446-AC24-187E55874118}" sibTransId="{51675AD7-7137-5C41-A586-F9A0F5758FE0}"/>
    <dgm:cxn modelId="{8FEB35BF-CBE8-5B4C-9B57-CC3CDC16C96B}" type="presOf" srcId="{5AF23FF9-87FC-8746-9163-1229FA4AF7D6}" destId="{A504D4A5-DC78-8949-84D2-345E1AE330E5}" srcOrd="0" destOrd="0" presId="urn:microsoft.com/office/officeart/2005/8/layout/StepDownProcess"/>
    <dgm:cxn modelId="{7B5AD896-561B-5B4B-98E3-D81FF7090BAA}" type="presOf" srcId="{84640A84-9308-0F4E-8B20-53D1C662C830}" destId="{238E1D43-3955-674B-96F3-7D34F55F5BBA}" srcOrd="0" destOrd="0" presId="urn:microsoft.com/office/officeart/2005/8/layout/StepDownProcess"/>
    <dgm:cxn modelId="{794C18E0-6D23-584C-9808-A5E77BC31680}" type="presOf" srcId="{3BBA623F-2F1E-1648-9DA8-2D94EE880EA0}" destId="{B71CA253-10D6-A041-BFE1-45FC96B893DC}" srcOrd="0" destOrd="0" presId="urn:microsoft.com/office/officeart/2005/8/layout/StepDownProcess"/>
    <dgm:cxn modelId="{CE01520E-A4B3-BF45-84A2-998350669323}" type="presParOf" srcId="{C92927E1-EE33-0E4C-A200-07D976723083}" destId="{C540E4C6-36CE-AB41-90FA-35831ECEB12D}" srcOrd="0" destOrd="0" presId="urn:microsoft.com/office/officeart/2005/8/layout/StepDownProcess"/>
    <dgm:cxn modelId="{551C23F0-FC91-2A43-8A21-DC2211E94FA9}" type="presParOf" srcId="{C540E4C6-36CE-AB41-90FA-35831ECEB12D}" destId="{6AD0A7C9-04D9-B243-BB8F-9A15754CE402}" srcOrd="0" destOrd="0" presId="urn:microsoft.com/office/officeart/2005/8/layout/StepDownProcess"/>
    <dgm:cxn modelId="{D8C8D517-79CF-0C44-BD61-FC12E1011CE8}" type="presParOf" srcId="{C540E4C6-36CE-AB41-90FA-35831ECEB12D}" destId="{B71CA253-10D6-A041-BFE1-45FC96B893DC}" srcOrd="1" destOrd="0" presId="urn:microsoft.com/office/officeart/2005/8/layout/StepDownProcess"/>
    <dgm:cxn modelId="{FC49A5D5-6311-4348-928F-B24D43A0F802}" type="presParOf" srcId="{C540E4C6-36CE-AB41-90FA-35831ECEB12D}" destId="{238E1D43-3955-674B-96F3-7D34F55F5BBA}" srcOrd="2" destOrd="0" presId="urn:microsoft.com/office/officeart/2005/8/layout/StepDownProcess"/>
    <dgm:cxn modelId="{6A52CAF1-5EE3-0E4F-8F2B-F791C76BC1AD}" type="presParOf" srcId="{C92927E1-EE33-0E4C-A200-07D976723083}" destId="{FB971522-B66C-EA42-9B00-13E8FFC31713}" srcOrd="1" destOrd="0" presId="urn:microsoft.com/office/officeart/2005/8/layout/StepDownProcess"/>
    <dgm:cxn modelId="{4336CC53-52BE-3044-A558-D8269A59C2CA}" type="presParOf" srcId="{C92927E1-EE33-0E4C-A200-07D976723083}" destId="{1B3660C3-40AF-C14D-B792-3CAAEA068E44}" srcOrd="2" destOrd="0" presId="urn:microsoft.com/office/officeart/2005/8/layout/StepDownProcess"/>
    <dgm:cxn modelId="{84CBFF48-8B50-A841-BD83-C7012298110F}" type="presParOf" srcId="{1B3660C3-40AF-C14D-B792-3CAAEA068E44}" destId="{E26A49AE-B247-CE49-87EB-FC1E4563046B}" srcOrd="0" destOrd="0" presId="urn:microsoft.com/office/officeart/2005/8/layout/StepDownProcess"/>
    <dgm:cxn modelId="{462FDDF9-A1E1-8F45-A728-9DDF242B5FE5}" type="presParOf" srcId="{1B3660C3-40AF-C14D-B792-3CAAEA068E44}" destId="{39EC1357-8039-0648-BA39-95D6890973E2}" srcOrd="1" destOrd="0" presId="urn:microsoft.com/office/officeart/2005/8/layout/StepDownProcess"/>
    <dgm:cxn modelId="{C9A37957-8C32-E942-A2FF-BA8A2FDD2C82}" type="presParOf" srcId="{1B3660C3-40AF-C14D-B792-3CAAEA068E44}" destId="{A504D4A5-DC78-8949-84D2-345E1AE330E5}" srcOrd="2" destOrd="0" presId="urn:microsoft.com/office/officeart/2005/8/layout/StepDownProcess"/>
    <dgm:cxn modelId="{E0DAF2C8-866D-704E-91D9-B7738715BE91}" type="presParOf" srcId="{C92927E1-EE33-0E4C-A200-07D976723083}" destId="{4320BA1C-E1B2-EC4B-AEC7-932F6C8BFCCD}" srcOrd="3" destOrd="0" presId="urn:microsoft.com/office/officeart/2005/8/layout/StepDownProcess"/>
    <dgm:cxn modelId="{3D9E3FD9-D225-984C-81BA-7EEA41B01621}" type="presParOf" srcId="{C92927E1-EE33-0E4C-A200-07D976723083}" destId="{CB777760-CAD0-4044-B00C-0F596D5E4BF7}" srcOrd="4" destOrd="0" presId="urn:microsoft.com/office/officeart/2005/8/layout/StepDownProcess"/>
    <dgm:cxn modelId="{E762A4F2-63D8-574C-BBF6-2FCCFF895973}" type="presParOf" srcId="{CB777760-CAD0-4044-B00C-0F596D5E4BF7}" destId="{402DD997-FD8E-274C-8B66-D34504EC8AC4}" srcOrd="0" destOrd="0" presId="urn:microsoft.com/office/officeart/2005/8/layout/StepDownProcess"/>
    <dgm:cxn modelId="{7DB55A4E-F0BB-904D-91FD-46970A33AB2A}" type="presParOf" srcId="{CB777760-CAD0-4044-B00C-0F596D5E4BF7}" destId="{CD00F338-D90D-6340-9D25-E8C86A82D907}" srcOrd="1" destOrd="0" presId="urn:microsoft.com/office/officeart/2005/8/layout/StepDownProcess"/>
    <dgm:cxn modelId="{E9109628-85A2-1748-A317-636DFA2FA9E9}" type="presParOf" srcId="{CB777760-CAD0-4044-B00C-0F596D5E4BF7}" destId="{3198AFEF-D574-2842-8114-7D960CE91E78}" srcOrd="2" destOrd="0" presId="urn:microsoft.com/office/officeart/2005/8/layout/StepDownProcess"/>
    <dgm:cxn modelId="{8173D672-029E-C049-BF85-60095EA37DF8}" type="presParOf" srcId="{C92927E1-EE33-0E4C-A200-07D976723083}" destId="{5D88FCF9-BD98-CA4D-8D92-44ADD496B436}" srcOrd="5" destOrd="0" presId="urn:microsoft.com/office/officeart/2005/8/layout/StepDownProcess"/>
    <dgm:cxn modelId="{8C0C94EF-9980-E146-A1ED-DE56A995358E}" type="presParOf" srcId="{C92927E1-EE33-0E4C-A200-07D976723083}" destId="{BDF6D90A-B443-C640-B41D-EBF50157E9A0}" srcOrd="6" destOrd="0" presId="urn:microsoft.com/office/officeart/2005/8/layout/StepDownProcess"/>
    <dgm:cxn modelId="{342E1048-FFAC-4C44-A9ED-C4880A21C066}" type="presParOf" srcId="{BDF6D90A-B443-C640-B41D-EBF50157E9A0}" destId="{F740463F-87E7-9D4F-8650-22A8484DB109}" srcOrd="0" destOrd="0" presId="urn:microsoft.com/office/officeart/2005/8/layout/StepDownProcess"/>
    <dgm:cxn modelId="{840545D1-C425-6F47-942E-348025895976}" type="presParOf" srcId="{BDF6D90A-B443-C640-B41D-EBF50157E9A0}" destId="{996A4877-9B38-F646-B1CC-255A7608968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351DC5-7849-5B46-9327-A2E5DE47066F}" type="doc">
      <dgm:prSet loTypeId="urn:microsoft.com/office/officeart/2005/8/layout/vProcess5" loCatId="" qsTypeId="urn:microsoft.com/office/officeart/2005/8/quickstyle/simple4" qsCatId="simple" csTypeId="urn:microsoft.com/office/officeart/2005/8/colors/colorful2" csCatId="colorful" phldr="1"/>
      <dgm:spPr/>
      <dgm:t>
        <a:bodyPr/>
        <a:lstStyle/>
        <a:p>
          <a:endParaRPr lang="en-US"/>
        </a:p>
      </dgm:t>
    </dgm:pt>
    <dgm:pt modelId="{1F926AA4-B56A-8E4B-B0DF-B228E353F104}">
      <dgm:prSet phldrT="[Text]"/>
      <dgm:spPr/>
      <dgm:t>
        <a:bodyPr/>
        <a:lstStyle/>
        <a:p>
          <a:r>
            <a:rPr lang="en-US" dirty="0" smtClean="0">
              <a:solidFill>
                <a:schemeClr val="tx2"/>
              </a:solidFill>
            </a:rPr>
            <a:t>NOI</a:t>
          </a:r>
          <a:endParaRPr lang="en-US" dirty="0">
            <a:solidFill>
              <a:schemeClr val="tx2"/>
            </a:solidFill>
          </a:endParaRPr>
        </a:p>
      </dgm:t>
    </dgm:pt>
    <dgm:pt modelId="{9AF24D43-B314-4948-89D6-DD2B0D54DB58}" type="parTrans" cxnId="{1D199152-3332-7D40-AB76-606F50FE24CB}">
      <dgm:prSet/>
      <dgm:spPr/>
      <dgm:t>
        <a:bodyPr/>
        <a:lstStyle/>
        <a:p>
          <a:endParaRPr lang="en-US">
            <a:solidFill>
              <a:schemeClr val="tx2"/>
            </a:solidFill>
          </a:endParaRPr>
        </a:p>
      </dgm:t>
    </dgm:pt>
    <dgm:pt modelId="{5A4BA484-7127-A847-8CBA-F6750CBF8188}" type="sibTrans" cxnId="{1D199152-3332-7D40-AB76-606F50FE24CB}">
      <dgm:prSet/>
      <dgm:spPr/>
      <dgm:t>
        <a:bodyPr/>
        <a:lstStyle/>
        <a:p>
          <a:endParaRPr lang="en-US">
            <a:solidFill>
              <a:schemeClr val="tx2"/>
            </a:solidFill>
          </a:endParaRPr>
        </a:p>
      </dgm:t>
    </dgm:pt>
    <dgm:pt modelId="{4AFDB979-EAAF-E94D-A5F0-0FA33D08A72F}">
      <dgm:prSet phldrT="[Text]"/>
      <dgm:spPr/>
      <dgm:t>
        <a:bodyPr/>
        <a:lstStyle/>
        <a:p>
          <a:r>
            <a:rPr lang="en-US" dirty="0" smtClean="0">
              <a:solidFill>
                <a:schemeClr val="tx2"/>
              </a:solidFill>
            </a:rPr>
            <a:t>NPRM</a:t>
          </a:r>
          <a:endParaRPr lang="en-US" dirty="0">
            <a:solidFill>
              <a:schemeClr val="tx2"/>
            </a:solidFill>
          </a:endParaRPr>
        </a:p>
      </dgm:t>
    </dgm:pt>
    <dgm:pt modelId="{02A31194-4A33-B045-A398-7A4AE4FA2777}" type="parTrans" cxnId="{0CB61123-0283-C44D-888D-0F0813A1C221}">
      <dgm:prSet/>
      <dgm:spPr/>
      <dgm:t>
        <a:bodyPr/>
        <a:lstStyle/>
        <a:p>
          <a:endParaRPr lang="en-US">
            <a:solidFill>
              <a:schemeClr val="tx2"/>
            </a:solidFill>
          </a:endParaRPr>
        </a:p>
      </dgm:t>
    </dgm:pt>
    <dgm:pt modelId="{5F61EA53-7B68-D34D-9D4A-6965478EC88A}" type="sibTrans" cxnId="{0CB61123-0283-C44D-888D-0F0813A1C221}">
      <dgm:prSet/>
      <dgm:spPr/>
      <dgm:t>
        <a:bodyPr/>
        <a:lstStyle/>
        <a:p>
          <a:endParaRPr lang="en-US">
            <a:solidFill>
              <a:schemeClr val="tx2"/>
            </a:solidFill>
          </a:endParaRPr>
        </a:p>
      </dgm:t>
    </dgm:pt>
    <dgm:pt modelId="{D247A9BC-1436-584C-9643-D6F80DF2FADE}">
      <dgm:prSet phldrT="[Text]"/>
      <dgm:spPr/>
      <dgm:t>
        <a:bodyPr/>
        <a:lstStyle/>
        <a:p>
          <a:r>
            <a:rPr lang="en-US" dirty="0" smtClean="0">
              <a:solidFill>
                <a:schemeClr val="tx2"/>
              </a:solidFill>
            </a:rPr>
            <a:t>R&amp;O</a:t>
          </a:r>
          <a:endParaRPr lang="en-US" dirty="0">
            <a:solidFill>
              <a:schemeClr val="tx2"/>
            </a:solidFill>
          </a:endParaRPr>
        </a:p>
      </dgm:t>
    </dgm:pt>
    <dgm:pt modelId="{1D054C1C-6036-9C45-A2DA-7C1964D597C9}" type="parTrans" cxnId="{E2C59DFD-6538-724F-8499-868E2933EA3F}">
      <dgm:prSet/>
      <dgm:spPr/>
      <dgm:t>
        <a:bodyPr/>
        <a:lstStyle/>
        <a:p>
          <a:endParaRPr lang="en-US">
            <a:solidFill>
              <a:schemeClr val="tx2"/>
            </a:solidFill>
          </a:endParaRPr>
        </a:p>
      </dgm:t>
    </dgm:pt>
    <dgm:pt modelId="{6ADAF57A-0908-3244-A408-E337C2AF73DC}" type="sibTrans" cxnId="{E2C59DFD-6538-724F-8499-868E2933EA3F}">
      <dgm:prSet/>
      <dgm:spPr/>
      <dgm:t>
        <a:bodyPr/>
        <a:lstStyle/>
        <a:p>
          <a:endParaRPr lang="en-US">
            <a:solidFill>
              <a:schemeClr val="tx2"/>
            </a:solidFill>
          </a:endParaRPr>
        </a:p>
      </dgm:t>
    </dgm:pt>
    <dgm:pt modelId="{B48080C9-172B-9C44-96DB-59A874337DA2}">
      <dgm:prSet phldrT="[Text]"/>
      <dgm:spPr/>
      <dgm:t>
        <a:bodyPr/>
        <a:lstStyle/>
        <a:p>
          <a:r>
            <a:rPr lang="en-US" dirty="0" smtClean="0">
              <a:solidFill>
                <a:schemeClr val="tx2"/>
              </a:solidFill>
            </a:rPr>
            <a:t>Notice of Inquiry</a:t>
          </a:r>
          <a:endParaRPr lang="en-US" dirty="0">
            <a:solidFill>
              <a:schemeClr val="tx2"/>
            </a:solidFill>
          </a:endParaRPr>
        </a:p>
      </dgm:t>
    </dgm:pt>
    <dgm:pt modelId="{A12961C0-AF8F-2B43-B95E-09ABBB6405A3}" type="parTrans" cxnId="{2168BF44-9B8E-0A4A-8771-CC8C5B5A70E3}">
      <dgm:prSet/>
      <dgm:spPr/>
      <dgm:t>
        <a:bodyPr/>
        <a:lstStyle/>
        <a:p>
          <a:endParaRPr lang="en-US">
            <a:solidFill>
              <a:schemeClr val="tx2"/>
            </a:solidFill>
          </a:endParaRPr>
        </a:p>
      </dgm:t>
    </dgm:pt>
    <dgm:pt modelId="{72D6E42F-C608-9848-BE7F-6785E9667DD3}" type="sibTrans" cxnId="{2168BF44-9B8E-0A4A-8771-CC8C5B5A70E3}">
      <dgm:prSet/>
      <dgm:spPr/>
      <dgm:t>
        <a:bodyPr/>
        <a:lstStyle/>
        <a:p>
          <a:endParaRPr lang="en-US">
            <a:solidFill>
              <a:schemeClr val="tx2"/>
            </a:solidFill>
          </a:endParaRPr>
        </a:p>
      </dgm:t>
    </dgm:pt>
    <dgm:pt modelId="{8A0BF537-CA02-DF44-B814-B6AC38AEB392}">
      <dgm:prSet phldrT="[Text]"/>
      <dgm:spPr/>
      <dgm:t>
        <a:bodyPr/>
        <a:lstStyle/>
        <a:p>
          <a:r>
            <a:rPr lang="en-US" dirty="0" smtClean="0">
              <a:solidFill>
                <a:schemeClr val="tx2"/>
              </a:solidFill>
            </a:rPr>
            <a:t>Notice of Proposed Rule Making</a:t>
          </a:r>
          <a:endParaRPr lang="en-US" dirty="0">
            <a:solidFill>
              <a:schemeClr val="tx2"/>
            </a:solidFill>
          </a:endParaRPr>
        </a:p>
      </dgm:t>
    </dgm:pt>
    <dgm:pt modelId="{1BC50688-0C4B-D74A-9CD5-66C51B2A6F11}" type="parTrans" cxnId="{CFAB9D36-4BE1-BB45-B527-7594D8E7C63D}">
      <dgm:prSet/>
      <dgm:spPr/>
      <dgm:t>
        <a:bodyPr/>
        <a:lstStyle/>
        <a:p>
          <a:endParaRPr lang="en-US">
            <a:solidFill>
              <a:schemeClr val="tx2"/>
            </a:solidFill>
          </a:endParaRPr>
        </a:p>
      </dgm:t>
    </dgm:pt>
    <dgm:pt modelId="{E4A6D02F-F25E-2A4B-AB2A-37DDF252EC21}" type="sibTrans" cxnId="{CFAB9D36-4BE1-BB45-B527-7594D8E7C63D}">
      <dgm:prSet/>
      <dgm:spPr/>
      <dgm:t>
        <a:bodyPr/>
        <a:lstStyle/>
        <a:p>
          <a:endParaRPr lang="en-US">
            <a:solidFill>
              <a:schemeClr val="tx2"/>
            </a:solidFill>
          </a:endParaRPr>
        </a:p>
      </dgm:t>
    </dgm:pt>
    <dgm:pt modelId="{72DC1839-3B47-1C42-9420-9B9F2B6B8A4E}">
      <dgm:prSet phldrT="[Text]"/>
      <dgm:spPr/>
      <dgm:t>
        <a:bodyPr/>
        <a:lstStyle/>
        <a:p>
          <a:r>
            <a:rPr lang="en-US" dirty="0" smtClean="0">
              <a:solidFill>
                <a:schemeClr val="tx2"/>
              </a:solidFill>
            </a:rPr>
            <a:t>Report &amp; Order</a:t>
          </a:r>
          <a:endParaRPr lang="en-US" dirty="0">
            <a:solidFill>
              <a:schemeClr val="tx2"/>
            </a:solidFill>
          </a:endParaRPr>
        </a:p>
      </dgm:t>
    </dgm:pt>
    <dgm:pt modelId="{C83CED5C-8D15-AB46-AA54-44EBDDD9C47E}" type="parTrans" cxnId="{3682558F-EACF-D84C-A9CF-BEFF9A42B867}">
      <dgm:prSet/>
      <dgm:spPr/>
      <dgm:t>
        <a:bodyPr/>
        <a:lstStyle/>
        <a:p>
          <a:endParaRPr lang="en-US">
            <a:solidFill>
              <a:schemeClr val="tx2"/>
            </a:solidFill>
          </a:endParaRPr>
        </a:p>
      </dgm:t>
    </dgm:pt>
    <dgm:pt modelId="{6FB0278E-3358-A245-97BC-95167A8CC32D}" type="sibTrans" cxnId="{3682558F-EACF-D84C-A9CF-BEFF9A42B867}">
      <dgm:prSet/>
      <dgm:spPr/>
      <dgm:t>
        <a:bodyPr/>
        <a:lstStyle/>
        <a:p>
          <a:endParaRPr lang="en-US">
            <a:solidFill>
              <a:schemeClr val="tx2"/>
            </a:solidFill>
          </a:endParaRPr>
        </a:p>
      </dgm:t>
    </dgm:pt>
    <dgm:pt modelId="{7239D670-B96B-864C-A722-AB622D412130}" type="pres">
      <dgm:prSet presAssocID="{D0351DC5-7849-5B46-9327-A2E5DE47066F}" presName="outerComposite" presStyleCnt="0">
        <dgm:presLayoutVars>
          <dgm:chMax val="5"/>
          <dgm:dir/>
          <dgm:resizeHandles val="exact"/>
        </dgm:presLayoutVars>
      </dgm:prSet>
      <dgm:spPr/>
      <dgm:t>
        <a:bodyPr/>
        <a:lstStyle/>
        <a:p>
          <a:endParaRPr lang="en-US"/>
        </a:p>
      </dgm:t>
    </dgm:pt>
    <dgm:pt modelId="{BD7BDA36-ED05-7A45-97EE-69BFFFF6ED61}" type="pres">
      <dgm:prSet presAssocID="{D0351DC5-7849-5B46-9327-A2E5DE47066F}" presName="dummyMaxCanvas" presStyleCnt="0">
        <dgm:presLayoutVars/>
      </dgm:prSet>
      <dgm:spPr/>
    </dgm:pt>
    <dgm:pt modelId="{6793D15C-C30D-1D4B-ADB3-3516AD64F050}" type="pres">
      <dgm:prSet presAssocID="{D0351DC5-7849-5B46-9327-A2E5DE47066F}" presName="ThreeNodes_1" presStyleLbl="node1" presStyleIdx="0" presStyleCnt="3">
        <dgm:presLayoutVars>
          <dgm:bulletEnabled val="1"/>
        </dgm:presLayoutVars>
      </dgm:prSet>
      <dgm:spPr/>
      <dgm:t>
        <a:bodyPr/>
        <a:lstStyle/>
        <a:p>
          <a:endParaRPr lang="en-US"/>
        </a:p>
      </dgm:t>
    </dgm:pt>
    <dgm:pt modelId="{7D05B8AC-B932-FF4B-9821-2B61324D7C46}" type="pres">
      <dgm:prSet presAssocID="{D0351DC5-7849-5B46-9327-A2E5DE47066F}" presName="ThreeNodes_2" presStyleLbl="node1" presStyleIdx="1" presStyleCnt="3">
        <dgm:presLayoutVars>
          <dgm:bulletEnabled val="1"/>
        </dgm:presLayoutVars>
      </dgm:prSet>
      <dgm:spPr/>
      <dgm:t>
        <a:bodyPr/>
        <a:lstStyle/>
        <a:p>
          <a:endParaRPr lang="en-US"/>
        </a:p>
      </dgm:t>
    </dgm:pt>
    <dgm:pt modelId="{5B93130E-1BDA-E74F-91D0-1A65674932CF}" type="pres">
      <dgm:prSet presAssocID="{D0351DC5-7849-5B46-9327-A2E5DE47066F}" presName="ThreeNodes_3" presStyleLbl="node1" presStyleIdx="2" presStyleCnt="3">
        <dgm:presLayoutVars>
          <dgm:bulletEnabled val="1"/>
        </dgm:presLayoutVars>
      </dgm:prSet>
      <dgm:spPr/>
      <dgm:t>
        <a:bodyPr/>
        <a:lstStyle/>
        <a:p>
          <a:endParaRPr lang="en-US"/>
        </a:p>
      </dgm:t>
    </dgm:pt>
    <dgm:pt modelId="{0899C502-85A8-BE4B-B997-2B180EB8031D}" type="pres">
      <dgm:prSet presAssocID="{D0351DC5-7849-5B46-9327-A2E5DE47066F}" presName="ThreeConn_1-2" presStyleLbl="fgAccFollowNode1" presStyleIdx="0" presStyleCnt="2">
        <dgm:presLayoutVars>
          <dgm:bulletEnabled val="1"/>
        </dgm:presLayoutVars>
      </dgm:prSet>
      <dgm:spPr/>
      <dgm:t>
        <a:bodyPr/>
        <a:lstStyle/>
        <a:p>
          <a:endParaRPr lang="en-US"/>
        </a:p>
      </dgm:t>
    </dgm:pt>
    <dgm:pt modelId="{0ED480C9-78E4-5349-88DB-543721EE91FB}" type="pres">
      <dgm:prSet presAssocID="{D0351DC5-7849-5B46-9327-A2E5DE47066F}" presName="ThreeConn_2-3" presStyleLbl="fgAccFollowNode1" presStyleIdx="1" presStyleCnt="2">
        <dgm:presLayoutVars>
          <dgm:bulletEnabled val="1"/>
        </dgm:presLayoutVars>
      </dgm:prSet>
      <dgm:spPr/>
      <dgm:t>
        <a:bodyPr/>
        <a:lstStyle/>
        <a:p>
          <a:endParaRPr lang="en-US"/>
        </a:p>
      </dgm:t>
    </dgm:pt>
    <dgm:pt modelId="{A7EB9D97-4534-0B49-ADF2-4B28E8ADD122}" type="pres">
      <dgm:prSet presAssocID="{D0351DC5-7849-5B46-9327-A2E5DE47066F}" presName="ThreeNodes_1_text" presStyleLbl="node1" presStyleIdx="2" presStyleCnt="3">
        <dgm:presLayoutVars>
          <dgm:bulletEnabled val="1"/>
        </dgm:presLayoutVars>
      </dgm:prSet>
      <dgm:spPr/>
      <dgm:t>
        <a:bodyPr/>
        <a:lstStyle/>
        <a:p>
          <a:endParaRPr lang="en-US"/>
        </a:p>
      </dgm:t>
    </dgm:pt>
    <dgm:pt modelId="{4BC1C2D6-7723-EF4C-B3C6-946D32BCC567}" type="pres">
      <dgm:prSet presAssocID="{D0351DC5-7849-5B46-9327-A2E5DE47066F}" presName="ThreeNodes_2_text" presStyleLbl="node1" presStyleIdx="2" presStyleCnt="3">
        <dgm:presLayoutVars>
          <dgm:bulletEnabled val="1"/>
        </dgm:presLayoutVars>
      </dgm:prSet>
      <dgm:spPr/>
      <dgm:t>
        <a:bodyPr/>
        <a:lstStyle/>
        <a:p>
          <a:endParaRPr lang="en-US"/>
        </a:p>
      </dgm:t>
    </dgm:pt>
    <dgm:pt modelId="{E95BEB2A-AB61-3C47-A9A3-457D942F918B}" type="pres">
      <dgm:prSet presAssocID="{D0351DC5-7849-5B46-9327-A2E5DE47066F}" presName="ThreeNodes_3_text" presStyleLbl="node1" presStyleIdx="2" presStyleCnt="3">
        <dgm:presLayoutVars>
          <dgm:bulletEnabled val="1"/>
        </dgm:presLayoutVars>
      </dgm:prSet>
      <dgm:spPr/>
      <dgm:t>
        <a:bodyPr/>
        <a:lstStyle/>
        <a:p>
          <a:endParaRPr lang="en-US"/>
        </a:p>
      </dgm:t>
    </dgm:pt>
  </dgm:ptLst>
  <dgm:cxnLst>
    <dgm:cxn modelId="{6B41C6DB-C19C-554B-BF4D-032C227D0EE9}" type="presOf" srcId="{D247A9BC-1436-584C-9643-D6F80DF2FADE}" destId="{E95BEB2A-AB61-3C47-A9A3-457D942F918B}" srcOrd="1" destOrd="0" presId="urn:microsoft.com/office/officeart/2005/8/layout/vProcess5"/>
    <dgm:cxn modelId="{5261F97B-2CE2-484B-B8F5-DA6B7CADD7B7}" type="presOf" srcId="{D0351DC5-7849-5B46-9327-A2E5DE47066F}" destId="{7239D670-B96B-864C-A722-AB622D412130}" srcOrd="0" destOrd="0" presId="urn:microsoft.com/office/officeart/2005/8/layout/vProcess5"/>
    <dgm:cxn modelId="{1D199152-3332-7D40-AB76-606F50FE24CB}" srcId="{D0351DC5-7849-5B46-9327-A2E5DE47066F}" destId="{1F926AA4-B56A-8E4B-B0DF-B228E353F104}" srcOrd="0" destOrd="0" parTransId="{9AF24D43-B314-4948-89D6-DD2B0D54DB58}" sibTransId="{5A4BA484-7127-A847-8CBA-F6750CBF8188}"/>
    <dgm:cxn modelId="{C34C262F-E02B-AA4A-902C-DFC71F3D7096}" type="presOf" srcId="{8A0BF537-CA02-DF44-B814-B6AC38AEB392}" destId="{4BC1C2D6-7723-EF4C-B3C6-946D32BCC567}" srcOrd="1" destOrd="1" presId="urn:microsoft.com/office/officeart/2005/8/layout/vProcess5"/>
    <dgm:cxn modelId="{229717C1-245B-EE4B-95B9-2856E244EBAB}" type="presOf" srcId="{8A0BF537-CA02-DF44-B814-B6AC38AEB392}" destId="{7D05B8AC-B932-FF4B-9821-2B61324D7C46}" srcOrd="0" destOrd="1" presId="urn:microsoft.com/office/officeart/2005/8/layout/vProcess5"/>
    <dgm:cxn modelId="{BC464249-FD26-FA4F-9FC8-D82F0FA87A31}" type="presOf" srcId="{1F926AA4-B56A-8E4B-B0DF-B228E353F104}" destId="{6793D15C-C30D-1D4B-ADB3-3516AD64F050}" srcOrd="0" destOrd="0" presId="urn:microsoft.com/office/officeart/2005/8/layout/vProcess5"/>
    <dgm:cxn modelId="{40DAC988-F2F6-AB4C-97E2-34C5FDC78643}" type="presOf" srcId="{5F61EA53-7B68-D34D-9D4A-6965478EC88A}" destId="{0ED480C9-78E4-5349-88DB-543721EE91FB}" srcOrd="0" destOrd="0" presId="urn:microsoft.com/office/officeart/2005/8/layout/vProcess5"/>
    <dgm:cxn modelId="{5A1B41EA-8A46-D740-B4BA-801BBA75061A}" type="presOf" srcId="{4AFDB979-EAAF-E94D-A5F0-0FA33D08A72F}" destId="{7D05B8AC-B932-FF4B-9821-2B61324D7C46}" srcOrd="0" destOrd="0" presId="urn:microsoft.com/office/officeart/2005/8/layout/vProcess5"/>
    <dgm:cxn modelId="{9539D10F-641C-9D42-A940-2C01E1570E0F}" type="presOf" srcId="{72DC1839-3B47-1C42-9420-9B9F2B6B8A4E}" destId="{5B93130E-1BDA-E74F-91D0-1A65674932CF}" srcOrd="0" destOrd="1" presId="urn:microsoft.com/office/officeart/2005/8/layout/vProcess5"/>
    <dgm:cxn modelId="{2168BF44-9B8E-0A4A-8771-CC8C5B5A70E3}" srcId="{1F926AA4-B56A-8E4B-B0DF-B228E353F104}" destId="{B48080C9-172B-9C44-96DB-59A874337DA2}" srcOrd="0" destOrd="0" parTransId="{A12961C0-AF8F-2B43-B95E-09ABBB6405A3}" sibTransId="{72D6E42F-C608-9848-BE7F-6785E9667DD3}"/>
    <dgm:cxn modelId="{EF443AB1-2997-3648-890B-346AEEB2FED1}" type="presOf" srcId="{D247A9BC-1436-584C-9643-D6F80DF2FADE}" destId="{5B93130E-1BDA-E74F-91D0-1A65674932CF}" srcOrd="0" destOrd="0" presId="urn:microsoft.com/office/officeart/2005/8/layout/vProcess5"/>
    <dgm:cxn modelId="{C094CAC8-BFAC-1A4C-96FD-ADAF29B2F7D1}" type="presOf" srcId="{B48080C9-172B-9C44-96DB-59A874337DA2}" destId="{6793D15C-C30D-1D4B-ADB3-3516AD64F050}" srcOrd="0" destOrd="1" presId="urn:microsoft.com/office/officeart/2005/8/layout/vProcess5"/>
    <dgm:cxn modelId="{CFAB9D36-4BE1-BB45-B527-7594D8E7C63D}" srcId="{4AFDB979-EAAF-E94D-A5F0-0FA33D08A72F}" destId="{8A0BF537-CA02-DF44-B814-B6AC38AEB392}" srcOrd="0" destOrd="0" parTransId="{1BC50688-0C4B-D74A-9CD5-66C51B2A6F11}" sibTransId="{E4A6D02F-F25E-2A4B-AB2A-37DDF252EC21}"/>
    <dgm:cxn modelId="{B6ED5ABD-9BEB-3D49-9101-8500DAF21F80}" type="presOf" srcId="{5A4BA484-7127-A847-8CBA-F6750CBF8188}" destId="{0899C502-85A8-BE4B-B997-2B180EB8031D}" srcOrd="0" destOrd="0" presId="urn:microsoft.com/office/officeart/2005/8/layout/vProcess5"/>
    <dgm:cxn modelId="{3682558F-EACF-D84C-A9CF-BEFF9A42B867}" srcId="{D247A9BC-1436-584C-9643-D6F80DF2FADE}" destId="{72DC1839-3B47-1C42-9420-9B9F2B6B8A4E}" srcOrd="0" destOrd="0" parTransId="{C83CED5C-8D15-AB46-AA54-44EBDDD9C47E}" sibTransId="{6FB0278E-3358-A245-97BC-95167A8CC32D}"/>
    <dgm:cxn modelId="{16AED3B4-0FE1-D847-B473-4AC1D06EDDD6}" type="presOf" srcId="{1F926AA4-B56A-8E4B-B0DF-B228E353F104}" destId="{A7EB9D97-4534-0B49-ADF2-4B28E8ADD122}" srcOrd="1" destOrd="0" presId="urn:microsoft.com/office/officeart/2005/8/layout/vProcess5"/>
    <dgm:cxn modelId="{A4FC1EDB-D319-F841-88ED-52FD6330BB27}" type="presOf" srcId="{4AFDB979-EAAF-E94D-A5F0-0FA33D08A72F}" destId="{4BC1C2D6-7723-EF4C-B3C6-946D32BCC567}" srcOrd="1" destOrd="0" presId="urn:microsoft.com/office/officeart/2005/8/layout/vProcess5"/>
    <dgm:cxn modelId="{9E19EC21-1637-AB4B-AF8B-2A9B48E8FD79}" type="presOf" srcId="{B48080C9-172B-9C44-96DB-59A874337DA2}" destId="{A7EB9D97-4534-0B49-ADF2-4B28E8ADD122}" srcOrd="1" destOrd="1" presId="urn:microsoft.com/office/officeart/2005/8/layout/vProcess5"/>
    <dgm:cxn modelId="{0CB61123-0283-C44D-888D-0F0813A1C221}" srcId="{D0351DC5-7849-5B46-9327-A2E5DE47066F}" destId="{4AFDB979-EAAF-E94D-A5F0-0FA33D08A72F}" srcOrd="1" destOrd="0" parTransId="{02A31194-4A33-B045-A398-7A4AE4FA2777}" sibTransId="{5F61EA53-7B68-D34D-9D4A-6965478EC88A}"/>
    <dgm:cxn modelId="{545C26F3-85C6-FE4A-A0CE-AF43D248E5EE}" type="presOf" srcId="{72DC1839-3B47-1C42-9420-9B9F2B6B8A4E}" destId="{E95BEB2A-AB61-3C47-A9A3-457D942F918B}" srcOrd="1" destOrd="1" presId="urn:microsoft.com/office/officeart/2005/8/layout/vProcess5"/>
    <dgm:cxn modelId="{E2C59DFD-6538-724F-8499-868E2933EA3F}" srcId="{D0351DC5-7849-5B46-9327-A2E5DE47066F}" destId="{D247A9BC-1436-584C-9643-D6F80DF2FADE}" srcOrd="2" destOrd="0" parTransId="{1D054C1C-6036-9C45-A2DA-7C1964D597C9}" sibTransId="{6ADAF57A-0908-3244-A408-E337C2AF73DC}"/>
    <dgm:cxn modelId="{F3EAA082-A7C2-DA4A-A9C0-1526C903F005}" type="presParOf" srcId="{7239D670-B96B-864C-A722-AB622D412130}" destId="{BD7BDA36-ED05-7A45-97EE-69BFFFF6ED61}" srcOrd="0" destOrd="0" presId="urn:microsoft.com/office/officeart/2005/8/layout/vProcess5"/>
    <dgm:cxn modelId="{74FFBCDD-E68C-5643-A1CE-50706F3E99E2}" type="presParOf" srcId="{7239D670-B96B-864C-A722-AB622D412130}" destId="{6793D15C-C30D-1D4B-ADB3-3516AD64F050}" srcOrd="1" destOrd="0" presId="urn:microsoft.com/office/officeart/2005/8/layout/vProcess5"/>
    <dgm:cxn modelId="{92D0540F-EA0C-7349-8B0F-F8A3E4390C09}" type="presParOf" srcId="{7239D670-B96B-864C-A722-AB622D412130}" destId="{7D05B8AC-B932-FF4B-9821-2B61324D7C46}" srcOrd="2" destOrd="0" presId="urn:microsoft.com/office/officeart/2005/8/layout/vProcess5"/>
    <dgm:cxn modelId="{E182A545-1B09-774B-B97F-014F90974BAF}" type="presParOf" srcId="{7239D670-B96B-864C-A722-AB622D412130}" destId="{5B93130E-1BDA-E74F-91D0-1A65674932CF}" srcOrd="3" destOrd="0" presId="urn:microsoft.com/office/officeart/2005/8/layout/vProcess5"/>
    <dgm:cxn modelId="{B20E1B04-1DD7-9A46-A2B7-B194F683EFD6}" type="presParOf" srcId="{7239D670-B96B-864C-A722-AB622D412130}" destId="{0899C502-85A8-BE4B-B997-2B180EB8031D}" srcOrd="4" destOrd="0" presId="urn:microsoft.com/office/officeart/2005/8/layout/vProcess5"/>
    <dgm:cxn modelId="{E986F6E2-6D96-2B46-8C1E-604C880A5C83}" type="presParOf" srcId="{7239D670-B96B-864C-A722-AB622D412130}" destId="{0ED480C9-78E4-5349-88DB-543721EE91FB}" srcOrd="5" destOrd="0" presId="urn:microsoft.com/office/officeart/2005/8/layout/vProcess5"/>
    <dgm:cxn modelId="{50C37CEB-8626-A542-ADF6-4BABD17C7AE2}" type="presParOf" srcId="{7239D670-B96B-864C-A722-AB622D412130}" destId="{A7EB9D97-4534-0B49-ADF2-4B28E8ADD122}" srcOrd="6" destOrd="0" presId="urn:microsoft.com/office/officeart/2005/8/layout/vProcess5"/>
    <dgm:cxn modelId="{19A4C003-1DAB-A14B-B37B-27028CD182A5}" type="presParOf" srcId="{7239D670-B96B-864C-A722-AB622D412130}" destId="{4BC1C2D6-7723-EF4C-B3C6-946D32BCC567}" srcOrd="7" destOrd="0" presId="urn:microsoft.com/office/officeart/2005/8/layout/vProcess5"/>
    <dgm:cxn modelId="{94CAE524-5D9A-0747-AC8F-6B4F0A9E36BA}" type="presParOf" srcId="{7239D670-B96B-864C-A722-AB622D412130}" destId="{E95BEB2A-AB61-3C47-A9A3-457D942F918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9253A7-D010-A440-BEC7-F0A5CE96BDCF}" type="doc">
      <dgm:prSet loTypeId="urn:microsoft.com/office/officeart/2005/8/layout/orgChart1" loCatId="" qsTypeId="urn:microsoft.com/office/officeart/2005/8/quickstyle/simple2" qsCatId="simple" csTypeId="urn:microsoft.com/office/officeart/2005/8/colors/colorful3" csCatId="colorful" phldr="1"/>
      <dgm:spPr/>
      <dgm:t>
        <a:bodyPr/>
        <a:lstStyle/>
        <a:p>
          <a:endParaRPr lang="en-US"/>
        </a:p>
      </dgm:t>
    </dgm:pt>
    <dgm:pt modelId="{2D4AEA15-659F-6342-803E-1E6C6DA80459}">
      <dgm:prSet phldrT="[Text]"/>
      <dgm:spPr>
        <a:solidFill>
          <a:srgbClr val="FF0000">
            <a:alpha val="43000"/>
          </a:srgbClr>
        </a:solidFill>
      </dgm:spPr>
      <dgm:t>
        <a:bodyPr/>
        <a:lstStyle/>
        <a:p>
          <a:r>
            <a:rPr lang="en-US" dirty="0" smtClean="0"/>
            <a:t>Chairman (D)</a:t>
          </a:r>
          <a:endParaRPr lang="en-US" dirty="0"/>
        </a:p>
      </dgm:t>
    </dgm:pt>
    <dgm:pt modelId="{B1763803-88B9-7740-B0C5-4E4A84A59BC7}" type="parTrans" cxnId="{96473C9A-5EE0-1C44-A064-314EFC996375}">
      <dgm:prSet/>
      <dgm:spPr/>
      <dgm:t>
        <a:bodyPr/>
        <a:lstStyle/>
        <a:p>
          <a:endParaRPr lang="en-US"/>
        </a:p>
      </dgm:t>
    </dgm:pt>
    <dgm:pt modelId="{45130CED-C77E-E841-8A8B-D59F6D54CE31}" type="sibTrans" cxnId="{96473C9A-5EE0-1C44-A064-314EFC996375}">
      <dgm:prSet/>
      <dgm:spPr/>
      <dgm:t>
        <a:bodyPr/>
        <a:lstStyle/>
        <a:p>
          <a:endParaRPr lang="en-US"/>
        </a:p>
      </dgm:t>
    </dgm:pt>
    <dgm:pt modelId="{8133EECB-0F49-1E49-8C5F-205F2215642D}" type="asst">
      <dgm:prSet phldrT="[Text]"/>
      <dgm:spPr>
        <a:gradFill flip="none" rotWithShape="1">
          <a:gsLst>
            <a:gs pos="0">
              <a:srgbClr val="3366FF"/>
            </a:gs>
            <a:gs pos="100000">
              <a:srgbClr val="FF0000"/>
            </a:gs>
          </a:gsLst>
          <a:lin ang="0" scaled="1"/>
          <a:tileRect/>
        </a:gradFill>
      </dgm:spPr>
      <dgm:t>
        <a:bodyPr/>
        <a:lstStyle/>
        <a:p>
          <a:r>
            <a:rPr lang="en-US" dirty="0" smtClean="0"/>
            <a:t>4 Commissioners (2 D, 2 R)</a:t>
          </a:r>
          <a:endParaRPr lang="en-US" dirty="0"/>
        </a:p>
      </dgm:t>
    </dgm:pt>
    <dgm:pt modelId="{3CCA0BDD-5111-A240-AA2E-9E089092CC0D}" type="parTrans" cxnId="{9873B86F-64AD-9145-B707-40DB695F3164}">
      <dgm:prSet/>
      <dgm:spPr/>
      <dgm:t>
        <a:bodyPr/>
        <a:lstStyle/>
        <a:p>
          <a:endParaRPr lang="en-US"/>
        </a:p>
      </dgm:t>
    </dgm:pt>
    <dgm:pt modelId="{434E49EA-7252-8041-ACA6-726C83E68BBC}" type="sibTrans" cxnId="{9873B86F-64AD-9145-B707-40DB695F3164}">
      <dgm:prSet/>
      <dgm:spPr/>
      <dgm:t>
        <a:bodyPr/>
        <a:lstStyle/>
        <a:p>
          <a:endParaRPr lang="en-US"/>
        </a:p>
      </dgm:t>
    </dgm:pt>
    <dgm:pt modelId="{C1376D17-0D83-064C-AF86-780A0FB86E5F}">
      <dgm:prSet phldrT="[Text]"/>
      <dgm:spPr/>
      <dgm:t>
        <a:bodyPr/>
        <a:lstStyle/>
        <a:p>
          <a:r>
            <a:rPr lang="en-US" dirty="0" smtClean="0"/>
            <a:t>Consumer and Governmental Affairs</a:t>
          </a:r>
          <a:endParaRPr lang="en-US" dirty="0"/>
        </a:p>
      </dgm:t>
    </dgm:pt>
    <dgm:pt modelId="{6C28D17F-4856-E84F-8626-C382BDB11D1B}" type="parTrans" cxnId="{1B4F1CA9-237C-DB43-ACF5-A5856D40B3A4}">
      <dgm:prSet/>
      <dgm:spPr/>
      <dgm:t>
        <a:bodyPr/>
        <a:lstStyle/>
        <a:p>
          <a:endParaRPr lang="en-US"/>
        </a:p>
      </dgm:t>
    </dgm:pt>
    <dgm:pt modelId="{C0FD77BF-1EF3-A44A-BB80-F35B9D2412ED}" type="sibTrans" cxnId="{1B4F1CA9-237C-DB43-ACF5-A5856D40B3A4}">
      <dgm:prSet/>
      <dgm:spPr/>
      <dgm:t>
        <a:bodyPr/>
        <a:lstStyle/>
        <a:p>
          <a:endParaRPr lang="en-US"/>
        </a:p>
      </dgm:t>
    </dgm:pt>
    <dgm:pt modelId="{184758F2-A7C7-1446-8639-E780190B9BD4}">
      <dgm:prSet phldrT="[Text]"/>
      <dgm:spPr/>
      <dgm:t>
        <a:bodyPr/>
        <a:lstStyle/>
        <a:p>
          <a:r>
            <a:rPr lang="en-US" dirty="0" smtClean="0"/>
            <a:t>Enforcement</a:t>
          </a:r>
          <a:endParaRPr lang="en-US" dirty="0"/>
        </a:p>
      </dgm:t>
    </dgm:pt>
    <dgm:pt modelId="{F6C2A591-4796-E14B-B7A4-8D2ADB3A7E5F}" type="parTrans" cxnId="{5225FF2C-C5B7-AD45-9E3C-5D5CAE8A4B6B}">
      <dgm:prSet/>
      <dgm:spPr/>
      <dgm:t>
        <a:bodyPr/>
        <a:lstStyle/>
        <a:p>
          <a:endParaRPr lang="en-US"/>
        </a:p>
      </dgm:t>
    </dgm:pt>
    <dgm:pt modelId="{51572C2B-C201-F44A-A049-DBDA6FF552CA}" type="sibTrans" cxnId="{5225FF2C-C5B7-AD45-9E3C-5D5CAE8A4B6B}">
      <dgm:prSet/>
      <dgm:spPr/>
      <dgm:t>
        <a:bodyPr/>
        <a:lstStyle/>
        <a:p>
          <a:endParaRPr lang="en-US"/>
        </a:p>
      </dgm:t>
    </dgm:pt>
    <dgm:pt modelId="{4225D97A-FF93-AE4F-A82B-7028DF20A3FD}">
      <dgm:prSet phldrT="[Text]"/>
      <dgm:spPr/>
      <dgm:t>
        <a:bodyPr/>
        <a:lstStyle/>
        <a:p>
          <a:r>
            <a:rPr lang="en-US" dirty="0" smtClean="0"/>
            <a:t>International</a:t>
          </a:r>
          <a:endParaRPr lang="en-US" dirty="0"/>
        </a:p>
      </dgm:t>
    </dgm:pt>
    <dgm:pt modelId="{C1D3E384-8CB6-B24F-9F1D-B0738092AF34}" type="parTrans" cxnId="{00700537-47D7-8943-A13C-ED5EB4BD5FBB}">
      <dgm:prSet/>
      <dgm:spPr/>
      <dgm:t>
        <a:bodyPr/>
        <a:lstStyle/>
        <a:p>
          <a:endParaRPr lang="en-US"/>
        </a:p>
      </dgm:t>
    </dgm:pt>
    <dgm:pt modelId="{825F92C6-03E6-2C4A-89AA-887312BFFE64}" type="sibTrans" cxnId="{00700537-47D7-8943-A13C-ED5EB4BD5FBB}">
      <dgm:prSet/>
      <dgm:spPr/>
      <dgm:t>
        <a:bodyPr/>
        <a:lstStyle/>
        <a:p>
          <a:endParaRPr lang="en-US"/>
        </a:p>
      </dgm:t>
    </dgm:pt>
    <dgm:pt modelId="{67059A5F-DCB0-B646-B8B7-C52A66DB6CB2}">
      <dgm:prSet phldrT="[Text]"/>
      <dgm:spPr/>
      <dgm:t>
        <a:bodyPr/>
        <a:lstStyle/>
        <a:p>
          <a:r>
            <a:rPr lang="en-US" dirty="0" smtClean="0"/>
            <a:t>Media</a:t>
          </a:r>
          <a:endParaRPr lang="en-US" dirty="0"/>
        </a:p>
      </dgm:t>
    </dgm:pt>
    <dgm:pt modelId="{9A4951EB-97BE-934C-A990-938EDDD545CE}" type="parTrans" cxnId="{27FEF8CE-56BC-DB49-8946-E1324EE34980}">
      <dgm:prSet/>
      <dgm:spPr/>
      <dgm:t>
        <a:bodyPr/>
        <a:lstStyle/>
        <a:p>
          <a:endParaRPr lang="en-US"/>
        </a:p>
      </dgm:t>
    </dgm:pt>
    <dgm:pt modelId="{EADF010B-7EA5-E145-9C24-5DC95957EC2F}" type="sibTrans" cxnId="{27FEF8CE-56BC-DB49-8946-E1324EE34980}">
      <dgm:prSet/>
      <dgm:spPr/>
      <dgm:t>
        <a:bodyPr/>
        <a:lstStyle/>
        <a:p>
          <a:endParaRPr lang="en-US"/>
        </a:p>
      </dgm:t>
    </dgm:pt>
    <dgm:pt modelId="{72709798-3F30-C442-A428-A0AA4F849D42}">
      <dgm:prSet phldrT="[Text]"/>
      <dgm:spPr/>
      <dgm:t>
        <a:bodyPr/>
        <a:lstStyle/>
        <a:p>
          <a:r>
            <a:rPr lang="en-US" dirty="0" smtClean="0"/>
            <a:t>Public Safety &amp; Homeland Security</a:t>
          </a:r>
          <a:endParaRPr lang="en-US" dirty="0"/>
        </a:p>
      </dgm:t>
    </dgm:pt>
    <dgm:pt modelId="{2117C0A5-DD2A-4443-A6D2-4138731600FE}" type="parTrans" cxnId="{29564DFD-5DF4-3B40-AB56-9A55ABB519EB}">
      <dgm:prSet/>
      <dgm:spPr/>
      <dgm:t>
        <a:bodyPr/>
        <a:lstStyle/>
        <a:p>
          <a:endParaRPr lang="en-US"/>
        </a:p>
      </dgm:t>
    </dgm:pt>
    <dgm:pt modelId="{172C9AB6-FA24-C64D-80AD-6036BFF03C90}" type="sibTrans" cxnId="{29564DFD-5DF4-3B40-AB56-9A55ABB519EB}">
      <dgm:prSet/>
      <dgm:spPr/>
      <dgm:t>
        <a:bodyPr/>
        <a:lstStyle/>
        <a:p>
          <a:endParaRPr lang="en-US"/>
        </a:p>
      </dgm:t>
    </dgm:pt>
    <dgm:pt modelId="{F865CD39-FFB1-8C4D-83D9-84020F15A40F}">
      <dgm:prSet phldrT="[Text]"/>
      <dgm:spPr/>
      <dgm:t>
        <a:bodyPr/>
        <a:lstStyle/>
        <a:p>
          <a:r>
            <a:rPr lang="en-US" dirty="0" smtClean="0"/>
            <a:t>Wireless Telecommunications</a:t>
          </a:r>
          <a:endParaRPr lang="en-US" dirty="0"/>
        </a:p>
      </dgm:t>
    </dgm:pt>
    <dgm:pt modelId="{43A07DE5-F46A-1E4E-9087-C2F8A3BA38CD}" type="parTrans" cxnId="{D47DF5CB-F8BF-274B-BDBA-D709894F23AC}">
      <dgm:prSet/>
      <dgm:spPr/>
      <dgm:t>
        <a:bodyPr/>
        <a:lstStyle/>
        <a:p>
          <a:endParaRPr lang="en-US"/>
        </a:p>
      </dgm:t>
    </dgm:pt>
    <dgm:pt modelId="{C8F1A132-9012-9E4F-8A3F-45BC5F202B08}" type="sibTrans" cxnId="{D47DF5CB-F8BF-274B-BDBA-D709894F23AC}">
      <dgm:prSet/>
      <dgm:spPr/>
      <dgm:t>
        <a:bodyPr/>
        <a:lstStyle/>
        <a:p>
          <a:endParaRPr lang="en-US"/>
        </a:p>
      </dgm:t>
    </dgm:pt>
    <dgm:pt modelId="{598BDCB5-3F2B-EE4E-8EA6-B2208FCD4509}">
      <dgm:prSet phldrT="[Text]"/>
      <dgm:spPr/>
      <dgm:t>
        <a:bodyPr/>
        <a:lstStyle/>
        <a:p>
          <a:r>
            <a:rPr lang="en-US" dirty="0" err="1" smtClean="0"/>
            <a:t>Wireline</a:t>
          </a:r>
          <a:r>
            <a:rPr lang="en-US" dirty="0" smtClean="0"/>
            <a:t> Competition</a:t>
          </a:r>
          <a:endParaRPr lang="en-US" dirty="0"/>
        </a:p>
      </dgm:t>
    </dgm:pt>
    <dgm:pt modelId="{7F3B7F39-CDDD-ED42-92BB-E28B1B59E6E7}" type="parTrans" cxnId="{E9ABF268-4ABF-C64D-8E02-0E2992075537}">
      <dgm:prSet/>
      <dgm:spPr/>
      <dgm:t>
        <a:bodyPr/>
        <a:lstStyle/>
        <a:p>
          <a:endParaRPr lang="en-US"/>
        </a:p>
      </dgm:t>
    </dgm:pt>
    <dgm:pt modelId="{4E7042AA-7CA7-2940-8CBA-B5CCB9B3CA93}" type="sibTrans" cxnId="{E9ABF268-4ABF-C64D-8E02-0E2992075537}">
      <dgm:prSet/>
      <dgm:spPr/>
      <dgm:t>
        <a:bodyPr/>
        <a:lstStyle/>
        <a:p>
          <a:endParaRPr lang="en-US"/>
        </a:p>
      </dgm:t>
    </dgm:pt>
    <dgm:pt modelId="{5E452F9C-43A1-6D45-8AD7-FBFAA1002882}" type="pres">
      <dgm:prSet presAssocID="{A69253A7-D010-A440-BEC7-F0A5CE96BDCF}" presName="hierChild1" presStyleCnt="0">
        <dgm:presLayoutVars>
          <dgm:orgChart val="1"/>
          <dgm:chPref val="1"/>
          <dgm:dir/>
          <dgm:animOne val="branch"/>
          <dgm:animLvl val="lvl"/>
          <dgm:resizeHandles/>
        </dgm:presLayoutVars>
      </dgm:prSet>
      <dgm:spPr/>
      <dgm:t>
        <a:bodyPr/>
        <a:lstStyle/>
        <a:p>
          <a:endParaRPr lang="en-US"/>
        </a:p>
      </dgm:t>
    </dgm:pt>
    <dgm:pt modelId="{6B06379B-FF4C-F04F-AF04-3B65C6343DDA}" type="pres">
      <dgm:prSet presAssocID="{2D4AEA15-659F-6342-803E-1E6C6DA80459}" presName="hierRoot1" presStyleCnt="0">
        <dgm:presLayoutVars>
          <dgm:hierBranch val="init"/>
        </dgm:presLayoutVars>
      </dgm:prSet>
      <dgm:spPr/>
    </dgm:pt>
    <dgm:pt modelId="{D1C9C2B2-6FF1-6244-A2F6-D3EDF69F5030}" type="pres">
      <dgm:prSet presAssocID="{2D4AEA15-659F-6342-803E-1E6C6DA80459}" presName="rootComposite1" presStyleCnt="0"/>
      <dgm:spPr/>
    </dgm:pt>
    <dgm:pt modelId="{D7BD3A47-75A3-934C-A2B6-737DC9B00B8C}" type="pres">
      <dgm:prSet presAssocID="{2D4AEA15-659F-6342-803E-1E6C6DA80459}" presName="rootText1" presStyleLbl="node0" presStyleIdx="0" presStyleCnt="1">
        <dgm:presLayoutVars>
          <dgm:chPref val="3"/>
        </dgm:presLayoutVars>
      </dgm:prSet>
      <dgm:spPr/>
      <dgm:t>
        <a:bodyPr/>
        <a:lstStyle/>
        <a:p>
          <a:endParaRPr lang="en-US"/>
        </a:p>
      </dgm:t>
    </dgm:pt>
    <dgm:pt modelId="{B565F1D6-44CE-D74A-8905-65455B24F1B2}" type="pres">
      <dgm:prSet presAssocID="{2D4AEA15-659F-6342-803E-1E6C6DA80459}" presName="rootConnector1" presStyleLbl="node1" presStyleIdx="0" presStyleCnt="0"/>
      <dgm:spPr/>
      <dgm:t>
        <a:bodyPr/>
        <a:lstStyle/>
        <a:p>
          <a:endParaRPr lang="en-US"/>
        </a:p>
      </dgm:t>
    </dgm:pt>
    <dgm:pt modelId="{D28FD5CE-5ECE-6949-8ECC-0CB928135FE1}" type="pres">
      <dgm:prSet presAssocID="{2D4AEA15-659F-6342-803E-1E6C6DA80459}" presName="hierChild2" presStyleCnt="0"/>
      <dgm:spPr/>
    </dgm:pt>
    <dgm:pt modelId="{22FAF0FA-8931-4448-A76F-6E7A6C7CEC2F}" type="pres">
      <dgm:prSet presAssocID="{6C28D17F-4856-E84F-8626-C382BDB11D1B}" presName="Name37" presStyleLbl="parChTrans1D2" presStyleIdx="0" presStyleCnt="8"/>
      <dgm:spPr/>
      <dgm:t>
        <a:bodyPr/>
        <a:lstStyle/>
        <a:p>
          <a:endParaRPr lang="en-US"/>
        </a:p>
      </dgm:t>
    </dgm:pt>
    <dgm:pt modelId="{A3DDE73F-34B8-004A-8EA1-6CE0818A2F39}" type="pres">
      <dgm:prSet presAssocID="{C1376D17-0D83-064C-AF86-780A0FB86E5F}" presName="hierRoot2" presStyleCnt="0">
        <dgm:presLayoutVars>
          <dgm:hierBranch val="init"/>
        </dgm:presLayoutVars>
      </dgm:prSet>
      <dgm:spPr/>
    </dgm:pt>
    <dgm:pt modelId="{2CEA7117-F723-4241-A32A-B09CB4CB16D7}" type="pres">
      <dgm:prSet presAssocID="{C1376D17-0D83-064C-AF86-780A0FB86E5F}" presName="rootComposite" presStyleCnt="0"/>
      <dgm:spPr/>
    </dgm:pt>
    <dgm:pt modelId="{DAFE4518-00C1-CB45-861D-A9DAF0DC4040}" type="pres">
      <dgm:prSet presAssocID="{C1376D17-0D83-064C-AF86-780A0FB86E5F}" presName="rootText" presStyleLbl="node2" presStyleIdx="0" presStyleCnt="7" custScaleX="65686" custScaleY="226718">
        <dgm:presLayoutVars>
          <dgm:chPref val="3"/>
        </dgm:presLayoutVars>
      </dgm:prSet>
      <dgm:spPr/>
      <dgm:t>
        <a:bodyPr/>
        <a:lstStyle/>
        <a:p>
          <a:endParaRPr lang="en-US"/>
        </a:p>
      </dgm:t>
    </dgm:pt>
    <dgm:pt modelId="{5C6474F2-7DBD-574B-B809-C32898374E04}" type="pres">
      <dgm:prSet presAssocID="{C1376D17-0D83-064C-AF86-780A0FB86E5F}" presName="rootConnector" presStyleLbl="node2" presStyleIdx="0" presStyleCnt="7"/>
      <dgm:spPr/>
      <dgm:t>
        <a:bodyPr/>
        <a:lstStyle/>
        <a:p>
          <a:endParaRPr lang="en-US"/>
        </a:p>
      </dgm:t>
    </dgm:pt>
    <dgm:pt modelId="{BF01B78E-9CE4-B540-BB0E-BC6C91ED4558}" type="pres">
      <dgm:prSet presAssocID="{C1376D17-0D83-064C-AF86-780A0FB86E5F}" presName="hierChild4" presStyleCnt="0"/>
      <dgm:spPr/>
    </dgm:pt>
    <dgm:pt modelId="{E8DB8508-ABD5-1642-9DAA-3916455EC631}" type="pres">
      <dgm:prSet presAssocID="{C1376D17-0D83-064C-AF86-780A0FB86E5F}" presName="hierChild5" presStyleCnt="0"/>
      <dgm:spPr/>
    </dgm:pt>
    <dgm:pt modelId="{66BA0757-6682-1B44-8EAF-5935216A6FEB}" type="pres">
      <dgm:prSet presAssocID="{F6C2A591-4796-E14B-B7A4-8D2ADB3A7E5F}" presName="Name37" presStyleLbl="parChTrans1D2" presStyleIdx="1" presStyleCnt="8"/>
      <dgm:spPr/>
      <dgm:t>
        <a:bodyPr/>
        <a:lstStyle/>
        <a:p>
          <a:endParaRPr lang="en-US"/>
        </a:p>
      </dgm:t>
    </dgm:pt>
    <dgm:pt modelId="{FB821D10-7D1E-6447-89D0-25BE642699FD}" type="pres">
      <dgm:prSet presAssocID="{184758F2-A7C7-1446-8639-E780190B9BD4}" presName="hierRoot2" presStyleCnt="0">
        <dgm:presLayoutVars>
          <dgm:hierBranch val="init"/>
        </dgm:presLayoutVars>
      </dgm:prSet>
      <dgm:spPr/>
    </dgm:pt>
    <dgm:pt modelId="{C14107AE-C07B-0243-84BA-3652E1FE12F0}" type="pres">
      <dgm:prSet presAssocID="{184758F2-A7C7-1446-8639-E780190B9BD4}" presName="rootComposite" presStyleCnt="0"/>
      <dgm:spPr/>
    </dgm:pt>
    <dgm:pt modelId="{BC96E5F7-4605-934A-9EC1-B6BFB293D36E}" type="pres">
      <dgm:prSet presAssocID="{184758F2-A7C7-1446-8639-E780190B9BD4}" presName="rootText" presStyleLbl="node2" presStyleIdx="1" presStyleCnt="7" custScaleX="64822" custScaleY="217463">
        <dgm:presLayoutVars>
          <dgm:chPref val="3"/>
        </dgm:presLayoutVars>
      </dgm:prSet>
      <dgm:spPr/>
      <dgm:t>
        <a:bodyPr/>
        <a:lstStyle/>
        <a:p>
          <a:endParaRPr lang="en-US"/>
        </a:p>
      </dgm:t>
    </dgm:pt>
    <dgm:pt modelId="{BBD0E986-3CE7-DC44-B090-99054E20B217}" type="pres">
      <dgm:prSet presAssocID="{184758F2-A7C7-1446-8639-E780190B9BD4}" presName="rootConnector" presStyleLbl="node2" presStyleIdx="1" presStyleCnt="7"/>
      <dgm:spPr/>
      <dgm:t>
        <a:bodyPr/>
        <a:lstStyle/>
        <a:p>
          <a:endParaRPr lang="en-US"/>
        </a:p>
      </dgm:t>
    </dgm:pt>
    <dgm:pt modelId="{757A1A28-193D-BB45-A2AB-AA5B8C38A56A}" type="pres">
      <dgm:prSet presAssocID="{184758F2-A7C7-1446-8639-E780190B9BD4}" presName="hierChild4" presStyleCnt="0"/>
      <dgm:spPr/>
    </dgm:pt>
    <dgm:pt modelId="{F50B2DB2-FCFA-7540-A829-F9F4FD0533FD}" type="pres">
      <dgm:prSet presAssocID="{184758F2-A7C7-1446-8639-E780190B9BD4}" presName="hierChild5" presStyleCnt="0"/>
      <dgm:spPr/>
    </dgm:pt>
    <dgm:pt modelId="{65C906F4-7160-2348-AE33-F86203E28F73}" type="pres">
      <dgm:prSet presAssocID="{C1D3E384-8CB6-B24F-9F1D-B0738092AF34}" presName="Name37" presStyleLbl="parChTrans1D2" presStyleIdx="2" presStyleCnt="8"/>
      <dgm:spPr/>
      <dgm:t>
        <a:bodyPr/>
        <a:lstStyle/>
        <a:p>
          <a:endParaRPr lang="en-US"/>
        </a:p>
      </dgm:t>
    </dgm:pt>
    <dgm:pt modelId="{51EEE03D-E32B-1E43-93BE-D47474C9F3BF}" type="pres">
      <dgm:prSet presAssocID="{4225D97A-FF93-AE4F-A82B-7028DF20A3FD}" presName="hierRoot2" presStyleCnt="0">
        <dgm:presLayoutVars>
          <dgm:hierBranch val="init"/>
        </dgm:presLayoutVars>
      </dgm:prSet>
      <dgm:spPr/>
    </dgm:pt>
    <dgm:pt modelId="{251ED9F7-7948-E04C-987A-91E7EAFD9AB3}" type="pres">
      <dgm:prSet presAssocID="{4225D97A-FF93-AE4F-A82B-7028DF20A3FD}" presName="rootComposite" presStyleCnt="0"/>
      <dgm:spPr/>
    </dgm:pt>
    <dgm:pt modelId="{43A0E61B-2E63-EA4C-9E54-EDED99DFBFDE}" type="pres">
      <dgm:prSet presAssocID="{4225D97A-FF93-AE4F-A82B-7028DF20A3FD}" presName="rootText" presStyleLbl="node2" presStyleIdx="2" presStyleCnt="7" custScaleX="65364">
        <dgm:presLayoutVars>
          <dgm:chPref val="3"/>
        </dgm:presLayoutVars>
      </dgm:prSet>
      <dgm:spPr/>
      <dgm:t>
        <a:bodyPr/>
        <a:lstStyle/>
        <a:p>
          <a:endParaRPr lang="en-US"/>
        </a:p>
      </dgm:t>
    </dgm:pt>
    <dgm:pt modelId="{7AF59A14-CC76-5B4D-85E7-A9825E4B7DA4}" type="pres">
      <dgm:prSet presAssocID="{4225D97A-FF93-AE4F-A82B-7028DF20A3FD}" presName="rootConnector" presStyleLbl="node2" presStyleIdx="2" presStyleCnt="7"/>
      <dgm:spPr/>
      <dgm:t>
        <a:bodyPr/>
        <a:lstStyle/>
        <a:p>
          <a:endParaRPr lang="en-US"/>
        </a:p>
      </dgm:t>
    </dgm:pt>
    <dgm:pt modelId="{2A150A5F-5E94-0247-B7DC-70820BEDC307}" type="pres">
      <dgm:prSet presAssocID="{4225D97A-FF93-AE4F-A82B-7028DF20A3FD}" presName="hierChild4" presStyleCnt="0"/>
      <dgm:spPr/>
    </dgm:pt>
    <dgm:pt modelId="{4C4D3571-D990-0648-A215-7FE1A143982F}" type="pres">
      <dgm:prSet presAssocID="{4225D97A-FF93-AE4F-A82B-7028DF20A3FD}" presName="hierChild5" presStyleCnt="0"/>
      <dgm:spPr/>
    </dgm:pt>
    <dgm:pt modelId="{B469A4D0-50F5-9048-B5BC-3CC2A3A6F8F2}" type="pres">
      <dgm:prSet presAssocID="{9A4951EB-97BE-934C-A990-938EDDD545CE}" presName="Name37" presStyleLbl="parChTrans1D2" presStyleIdx="3" presStyleCnt="8"/>
      <dgm:spPr/>
      <dgm:t>
        <a:bodyPr/>
        <a:lstStyle/>
        <a:p>
          <a:endParaRPr lang="en-US"/>
        </a:p>
      </dgm:t>
    </dgm:pt>
    <dgm:pt modelId="{8A38DC4A-3EDA-A747-AFC7-59776683F201}" type="pres">
      <dgm:prSet presAssocID="{67059A5F-DCB0-B646-B8B7-C52A66DB6CB2}" presName="hierRoot2" presStyleCnt="0">
        <dgm:presLayoutVars>
          <dgm:hierBranch val="init"/>
        </dgm:presLayoutVars>
      </dgm:prSet>
      <dgm:spPr/>
    </dgm:pt>
    <dgm:pt modelId="{E03B1AEF-F596-174F-B25F-803484600576}" type="pres">
      <dgm:prSet presAssocID="{67059A5F-DCB0-B646-B8B7-C52A66DB6CB2}" presName="rootComposite" presStyleCnt="0"/>
      <dgm:spPr/>
    </dgm:pt>
    <dgm:pt modelId="{9673E661-391C-DF4A-877A-58CB62B0CEA2}" type="pres">
      <dgm:prSet presAssocID="{67059A5F-DCB0-B646-B8B7-C52A66DB6CB2}" presName="rootText" presStyleLbl="node2" presStyleIdx="3" presStyleCnt="7" custScaleX="59590">
        <dgm:presLayoutVars>
          <dgm:chPref val="3"/>
        </dgm:presLayoutVars>
      </dgm:prSet>
      <dgm:spPr/>
      <dgm:t>
        <a:bodyPr/>
        <a:lstStyle/>
        <a:p>
          <a:endParaRPr lang="en-US"/>
        </a:p>
      </dgm:t>
    </dgm:pt>
    <dgm:pt modelId="{14621B8B-3118-214C-9CE7-397FCD3FA94C}" type="pres">
      <dgm:prSet presAssocID="{67059A5F-DCB0-B646-B8B7-C52A66DB6CB2}" presName="rootConnector" presStyleLbl="node2" presStyleIdx="3" presStyleCnt="7"/>
      <dgm:spPr/>
      <dgm:t>
        <a:bodyPr/>
        <a:lstStyle/>
        <a:p>
          <a:endParaRPr lang="en-US"/>
        </a:p>
      </dgm:t>
    </dgm:pt>
    <dgm:pt modelId="{BC709080-9787-FF47-9D51-C7D57BD716F7}" type="pres">
      <dgm:prSet presAssocID="{67059A5F-DCB0-B646-B8B7-C52A66DB6CB2}" presName="hierChild4" presStyleCnt="0"/>
      <dgm:spPr/>
    </dgm:pt>
    <dgm:pt modelId="{687F3D49-68A7-5949-A0ED-AF71C783A26F}" type="pres">
      <dgm:prSet presAssocID="{67059A5F-DCB0-B646-B8B7-C52A66DB6CB2}" presName="hierChild5" presStyleCnt="0"/>
      <dgm:spPr/>
    </dgm:pt>
    <dgm:pt modelId="{42E876E3-3550-CA4C-81D1-97C2E79F4DDF}" type="pres">
      <dgm:prSet presAssocID="{2117C0A5-DD2A-4443-A6D2-4138731600FE}" presName="Name37" presStyleLbl="parChTrans1D2" presStyleIdx="4" presStyleCnt="8"/>
      <dgm:spPr/>
      <dgm:t>
        <a:bodyPr/>
        <a:lstStyle/>
        <a:p>
          <a:endParaRPr lang="en-US"/>
        </a:p>
      </dgm:t>
    </dgm:pt>
    <dgm:pt modelId="{9A4F59D3-23CA-A148-BABB-67826A95FF15}" type="pres">
      <dgm:prSet presAssocID="{72709798-3F30-C442-A428-A0AA4F849D42}" presName="hierRoot2" presStyleCnt="0">
        <dgm:presLayoutVars>
          <dgm:hierBranch val="init"/>
        </dgm:presLayoutVars>
      </dgm:prSet>
      <dgm:spPr/>
    </dgm:pt>
    <dgm:pt modelId="{24E1BAF9-5512-694D-A8BA-11ECFCB71EFE}" type="pres">
      <dgm:prSet presAssocID="{72709798-3F30-C442-A428-A0AA4F849D42}" presName="rootComposite" presStyleCnt="0"/>
      <dgm:spPr/>
    </dgm:pt>
    <dgm:pt modelId="{6692B6BF-1F12-F94D-9D45-5888F78983B6}" type="pres">
      <dgm:prSet presAssocID="{72709798-3F30-C442-A428-A0AA4F849D42}" presName="rootText" presStyleLbl="node2" presStyleIdx="4" presStyleCnt="7" custScaleX="57776" custScaleY="283346">
        <dgm:presLayoutVars>
          <dgm:chPref val="3"/>
        </dgm:presLayoutVars>
      </dgm:prSet>
      <dgm:spPr/>
      <dgm:t>
        <a:bodyPr/>
        <a:lstStyle/>
        <a:p>
          <a:endParaRPr lang="en-US"/>
        </a:p>
      </dgm:t>
    </dgm:pt>
    <dgm:pt modelId="{5AF4B519-5264-3648-8161-102B8E73BF15}" type="pres">
      <dgm:prSet presAssocID="{72709798-3F30-C442-A428-A0AA4F849D42}" presName="rootConnector" presStyleLbl="node2" presStyleIdx="4" presStyleCnt="7"/>
      <dgm:spPr/>
      <dgm:t>
        <a:bodyPr/>
        <a:lstStyle/>
        <a:p>
          <a:endParaRPr lang="en-US"/>
        </a:p>
      </dgm:t>
    </dgm:pt>
    <dgm:pt modelId="{256D11CF-4153-BC4A-A2D0-7E70A770161E}" type="pres">
      <dgm:prSet presAssocID="{72709798-3F30-C442-A428-A0AA4F849D42}" presName="hierChild4" presStyleCnt="0"/>
      <dgm:spPr/>
    </dgm:pt>
    <dgm:pt modelId="{4851C257-D4DC-3449-BD48-F1EE5EEC9533}" type="pres">
      <dgm:prSet presAssocID="{72709798-3F30-C442-A428-A0AA4F849D42}" presName="hierChild5" presStyleCnt="0"/>
      <dgm:spPr/>
    </dgm:pt>
    <dgm:pt modelId="{765783A9-B5F3-5341-80E4-75022E90E4C4}" type="pres">
      <dgm:prSet presAssocID="{43A07DE5-F46A-1E4E-9087-C2F8A3BA38CD}" presName="Name37" presStyleLbl="parChTrans1D2" presStyleIdx="5" presStyleCnt="8"/>
      <dgm:spPr/>
      <dgm:t>
        <a:bodyPr/>
        <a:lstStyle/>
        <a:p>
          <a:endParaRPr lang="en-US"/>
        </a:p>
      </dgm:t>
    </dgm:pt>
    <dgm:pt modelId="{5B02F9B9-2824-1749-95A6-CFF72F97F622}" type="pres">
      <dgm:prSet presAssocID="{F865CD39-FFB1-8C4D-83D9-84020F15A40F}" presName="hierRoot2" presStyleCnt="0">
        <dgm:presLayoutVars>
          <dgm:hierBranch val="init"/>
        </dgm:presLayoutVars>
      </dgm:prSet>
      <dgm:spPr/>
    </dgm:pt>
    <dgm:pt modelId="{7DE20344-4ABD-224A-9887-395C27B024DC}" type="pres">
      <dgm:prSet presAssocID="{F865CD39-FFB1-8C4D-83D9-84020F15A40F}" presName="rootComposite" presStyleCnt="0"/>
      <dgm:spPr/>
    </dgm:pt>
    <dgm:pt modelId="{6D02237F-C5B0-FC4D-AC5A-4DD0609D2D68}" type="pres">
      <dgm:prSet presAssocID="{F865CD39-FFB1-8C4D-83D9-84020F15A40F}" presName="rootText" presStyleLbl="node2" presStyleIdx="5" presStyleCnt="7" custScaleX="66044" custScaleY="289136">
        <dgm:presLayoutVars>
          <dgm:chPref val="3"/>
        </dgm:presLayoutVars>
      </dgm:prSet>
      <dgm:spPr/>
      <dgm:t>
        <a:bodyPr/>
        <a:lstStyle/>
        <a:p>
          <a:endParaRPr lang="en-US"/>
        </a:p>
      </dgm:t>
    </dgm:pt>
    <dgm:pt modelId="{4F1DF3D2-16CF-D041-9FC8-B41AA98E3515}" type="pres">
      <dgm:prSet presAssocID="{F865CD39-FFB1-8C4D-83D9-84020F15A40F}" presName="rootConnector" presStyleLbl="node2" presStyleIdx="5" presStyleCnt="7"/>
      <dgm:spPr/>
      <dgm:t>
        <a:bodyPr/>
        <a:lstStyle/>
        <a:p>
          <a:endParaRPr lang="en-US"/>
        </a:p>
      </dgm:t>
    </dgm:pt>
    <dgm:pt modelId="{0BCF1F6F-0A65-3A47-A5FD-0CF2CFB66BFD}" type="pres">
      <dgm:prSet presAssocID="{F865CD39-FFB1-8C4D-83D9-84020F15A40F}" presName="hierChild4" presStyleCnt="0"/>
      <dgm:spPr/>
    </dgm:pt>
    <dgm:pt modelId="{387A5605-9F16-1447-9892-6F9209F83EE9}" type="pres">
      <dgm:prSet presAssocID="{F865CD39-FFB1-8C4D-83D9-84020F15A40F}" presName="hierChild5" presStyleCnt="0"/>
      <dgm:spPr/>
    </dgm:pt>
    <dgm:pt modelId="{94CA3869-4B87-5443-8F5B-CDBC7F42272C}" type="pres">
      <dgm:prSet presAssocID="{7F3B7F39-CDDD-ED42-92BB-E28B1B59E6E7}" presName="Name37" presStyleLbl="parChTrans1D2" presStyleIdx="6" presStyleCnt="8"/>
      <dgm:spPr/>
      <dgm:t>
        <a:bodyPr/>
        <a:lstStyle/>
        <a:p>
          <a:endParaRPr lang="en-US"/>
        </a:p>
      </dgm:t>
    </dgm:pt>
    <dgm:pt modelId="{64BD2B2D-2526-3D45-B4B7-DBC1855E4A55}" type="pres">
      <dgm:prSet presAssocID="{598BDCB5-3F2B-EE4E-8EA6-B2208FCD4509}" presName="hierRoot2" presStyleCnt="0">
        <dgm:presLayoutVars>
          <dgm:hierBranch val="init"/>
        </dgm:presLayoutVars>
      </dgm:prSet>
      <dgm:spPr/>
    </dgm:pt>
    <dgm:pt modelId="{EB820538-9BC2-E648-82D2-3D43C448E210}" type="pres">
      <dgm:prSet presAssocID="{598BDCB5-3F2B-EE4E-8EA6-B2208FCD4509}" presName="rootComposite" presStyleCnt="0"/>
      <dgm:spPr/>
    </dgm:pt>
    <dgm:pt modelId="{956B232D-8803-2940-A931-FD4542DA8733}" type="pres">
      <dgm:prSet presAssocID="{598BDCB5-3F2B-EE4E-8EA6-B2208FCD4509}" presName="rootText" presStyleLbl="node2" presStyleIdx="6" presStyleCnt="7" custScaleX="46068" custScaleY="289644">
        <dgm:presLayoutVars>
          <dgm:chPref val="3"/>
        </dgm:presLayoutVars>
      </dgm:prSet>
      <dgm:spPr/>
      <dgm:t>
        <a:bodyPr/>
        <a:lstStyle/>
        <a:p>
          <a:endParaRPr lang="en-US"/>
        </a:p>
      </dgm:t>
    </dgm:pt>
    <dgm:pt modelId="{BB899793-05C2-AB40-B1DE-7ED51D699C59}" type="pres">
      <dgm:prSet presAssocID="{598BDCB5-3F2B-EE4E-8EA6-B2208FCD4509}" presName="rootConnector" presStyleLbl="node2" presStyleIdx="6" presStyleCnt="7"/>
      <dgm:spPr/>
      <dgm:t>
        <a:bodyPr/>
        <a:lstStyle/>
        <a:p>
          <a:endParaRPr lang="en-US"/>
        </a:p>
      </dgm:t>
    </dgm:pt>
    <dgm:pt modelId="{D71EEB2E-D729-FA40-B2CA-F54DAFE88FB9}" type="pres">
      <dgm:prSet presAssocID="{598BDCB5-3F2B-EE4E-8EA6-B2208FCD4509}" presName="hierChild4" presStyleCnt="0"/>
      <dgm:spPr/>
    </dgm:pt>
    <dgm:pt modelId="{CE75AA0D-31EA-B94D-8A38-B67CB88680F5}" type="pres">
      <dgm:prSet presAssocID="{598BDCB5-3F2B-EE4E-8EA6-B2208FCD4509}" presName="hierChild5" presStyleCnt="0"/>
      <dgm:spPr/>
    </dgm:pt>
    <dgm:pt modelId="{FEEFA26F-A092-664E-B843-419FF77FB519}" type="pres">
      <dgm:prSet presAssocID="{2D4AEA15-659F-6342-803E-1E6C6DA80459}" presName="hierChild3" presStyleCnt="0"/>
      <dgm:spPr/>
    </dgm:pt>
    <dgm:pt modelId="{D1FDF56F-1DC0-C34C-9009-A5E1A3B5C7F9}" type="pres">
      <dgm:prSet presAssocID="{3CCA0BDD-5111-A240-AA2E-9E089092CC0D}" presName="Name111" presStyleLbl="parChTrans1D2" presStyleIdx="7" presStyleCnt="8"/>
      <dgm:spPr/>
      <dgm:t>
        <a:bodyPr/>
        <a:lstStyle/>
        <a:p>
          <a:endParaRPr lang="en-US"/>
        </a:p>
      </dgm:t>
    </dgm:pt>
    <dgm:pt modelId="{766A7A75-3AE8-9447-9C54-1D710053AA3A}" type="pres">
      <dgm:prSet presAssocID="{8133EECB-0F49-1E49-8C5F-205F2215642D}" presName="hierRoot3" presStyleCnt="0">
        <dgm:presLayoutVars>
          <dgm:hierBranch val="init"/>
        </dgm:presLayoutVars>
      </dgm:prSet>
      <dgm:spPr/>
    </dgm:pt>
    <dgm:pt modelId="{DB6FA3CE-F239-204D-BF4F-27A2E194A493}" type="pres">
      <dgm:prSet presAssocID="{8133EECB-0F49-1E49-8C5F-205F2215642D}" presName="rootComposite3" presStyleCnt="0"/>
      <dgm:spPr/>
    </dgm:pt>
    <dgm:pt modelId="{A3542AA2-03FF-E64C-89A7-2D4F967970F0}" type="pres">
      <dgm:prSet presAssocID="{8133EECB-0F49-1E49-8C5F-205F2215642D}" presName="rootText3" presStyleLbl="asst1" presStyleIdx="0" presStyleCnt="1">
        <dgm:presLayoutVars>
          <dgm:chPref val="3"/>
        </dgm:presLayoutVars>
      </dgm:prSet>
      <dgm:spPr/>
      <dgm:t>
        <a:bodyPr/>
        <a:lstStyle/>
        <a:p>
          <a:endParaRPr lang="en-US"/>
        </a:p>
      </dgm:t>
    </dgm:pt>
    <dgm:pt modelId="{451E6962-C477-9A49-983F-ABEB0A9FECA3}" type="pres">
      <dgm:prSet presAssocID="{8133EECB-0F49-1E49-8C5F-205F2215642D}" presName="rootConnector3" presStyleLbl="asst1" presStyleIdx="0" presStyleCnt="1"/>
      <dgm:spPr/>
      <dgm:t>
        <a:bodyPr/>
        <a:lstStyle/>
        <a:p>
          <a:endParaRPr lang="en-US"/>
        </a:p>
      </dgm:t>
    </dgm:pt>
    <dgm:pt modelId="{2090B736-839C-C24A-9D57-5E34790FB272}" type="pres">
      <dgm:prSet presAssocID="{8133EECB-0F49-1E49-8C5F-205F2215642D}" presName="hierChild6" presStyleCnt="0"/>
      <dgm:spPr/>
    </dgm:pt>
    <dgm:pt modelId="{1C2FEB4C-3580-964C-9FD6-9B7FED2341FA}" type="pres">
      <dgm:prSet presAssocID="{8133EECB-0F49-1E49-8C5F-205F2215642D}" presName="hierChild7" presStyleCnt="0"/>
      <dgm:spPr/>
    </dgm:pt>
  </dgm:ptLst>
  <dgm:cxnLst>
    <dgm:cxn modelId="{BADC04F8-28AC-4C43-8A5A-1B13DD3B9C7A}" type="presOf" srcId="{184758F2-A7C7-1446-8639-E780190B9BD4}" destId="{BBD0E986-3CE7-DC44-B090-99054E20B217}" srcOrd="1" destOrd="0" presId="urn:microsoft.com/office/officeart/2005/8/layout/orgChart1"/>
    <dgm:cxn modelId="{487327BC-FDB8-E249-9A19-71CE52A43F96}" type="presOf" srcId="{67059A5F-DCB0-B646-B8B7-C52A66DB6CB2}" destId="{9673E661-391C-DF4A-877A-58CB62B0CEA2}" srcOrd="0" destOrd="0" presId="urn:microsoft.com/office/officeart/2005/8/layout/orgChart1"/>
    <dgm:cxn modelId="{1147D403-5E5E-4245-A27F-56603A21A10F}" type="presOf" srcId="{72709798-3F30-C442-A428-A0AA4F849D42}" destId="{6692B6BF-1F12-F94D-9D45-5888F78983B6}" srcOrd="0" destOrd="0" presId="urn:microsoft.com/office/officeart/2005/8/layout/orgChart1"/>
    <dgm:cxn modelId="{566AC636-B5EB-FF40-AE8B-DAE5555CBBDF}" type="presOf" srcId="{C1376D17-0D83-064C-AF86-780A0FB86E5F}" destId="{DAFE4518-00C1-CB45-861D-A9DAF0DC4040}" srcOrd="0" destOrd="0" presId="urn:microsoft.com/office/officeart/2005/8/layout/orgChart1"/>
    <dgm:cxn modelId="{9691FC2F-79B5-0C41-951B-683EE1F1923E}" type="presOf" srcId="{598BDCB5-3F2B-EE4E-8EA6-B2208FCD4509}" destId="{956B232D-8803-2940-A931-FD4542DA8733}" srcOrd="0" destOrd="0" presId="urn:microsoft.com/office/officeart/2005/8/layout/orgChart1"/>
    <dgm:cxn modelId="{465FFE86-2FD9-C14C-975E-6E93762D94AE}" type="presOf" srcId="{2D4AEA15-659F-6342-803E-1E6C6DA80459}" destId="{B565F1D6-44CE-D74A-8905-65455B24F1B2}" srcOrd="1" destOrd="0" presId="urn:microsoft.com/office/officeart/2005/8/layout/orgChart1"/>
    <dgm:cxn modelId="{5225FF2C-C5B7-AD45-9E3C-5D5CAE8A4B6B}" srcId="{2D4AEA15-659F-6342-803E-1E6C6DA80459}" destId="{184758F2-A7C7-1446-8639-E780190B9BD4}" srcOrd="2" destOrd="0" parTransId="{F6C2A591-4796-E14B-B7A4-8D2ADB3A7E5F}" sibTransId="{51572C2B-C201-F44A-A049-DBDA6FF552CA}"/>
    <dgm:cxn modelId="{9FEE68EA-AE95-7547-A74B-878EFA449CC8}" type="presOf" srcId="{F6C2A591-4796-E14B-B7A4-8D2ADB3A7E5F}" destId="{66BA0757-6682-1B44-8EAF-5935216A6FEB}" srcOrd="0" destOrd="0" presId="urn:microsoft.com/office/officeart/2005/8/layout/orgChart1"/>
    <dgm:cxn modelId="{1B4F1CA9-237C-DB43-ACF5-A5856D40B3A4}" srcId="{2D4AEA15-659F-6342-803E-1E6C6DA80459}" destId="{C1376D17-0D83-064C-AF86-780A0FB86E5F}" srcOrd="1" destOrd="0" parTransId="{6C28D17F-4856-E84F-8626-C382BDB11D1B}" sibTransId="{C0FD77BF-1EF3-A44A-BB80-F35B9D2412ED}"/>
    <dgm:cxn modelId="{D47DF5CB-F8BF-274B-BDBA-D709894F23AC}" srcId="{2D4AEA15-659F-6342-803E-1E6C6DA80459}" destId="{F865CD39-FFB1-8C4D-83D9-84020F15A40F}" srcOrd="6" destOrd="0" parTransId="{43A07DE5-F46A-1E4E-9087-C2F8A3BA38CD}" sibTransId="{C8F1A132-9012-9E4F-8A3F-45BC5F202B08}"/>
    <dgm:cxn modelId="{4390D342-3B70-5B4C-9B3A-C64881631CD6}" type="presOf" srcId="{6C28D17F-4856-E84F-8626-C382BDB11D1B}" destId="{22FAF0FA-8931-4448-A76F-6E7A6C7CEC2F}" srcOrd="0" destOrd="0" presId="urn:microsoft.com/office/officeart/2005/8/layout/orgChart1"/>
    <dgm:cxn modelId="{E9ABF268-4ABF-C64D-8E02-0E2992075537}" srcId="{2D4AEA15-659F-6342-803E-1E6C6DA80459}" destId="{598BDCB5-3F2B-EE4E-8EA6-B2208FCD4509}" srcOrd="7" destOrd="0" parTransId="{7F3B7F39-CDDD-ED42-92BB-E28B1B59E6E7}" sibTransId="{4E7042AA-7CA7-2940-8CBA-B5CCB9B3CA93}"/>
    <dgm:cxn modelId="{96473C9A-5EE0-1C44-A064-314EFC996375}" srcId="{A69253A7-D010-A440-BEC7-F0A5CE96BDCF}" destId="{2D4AEA15-659F-6342-803E-1E6C6DA80459}" srcOrd="0" destOrd="0" parTransId="{B1763803-88B9-7740-B0C5-4E4A84A59BC7}" sibTransId="{45130CED-C77E-E841-8A8B-D59F6D54CE31}"/>
    <dgm:cxn modelId="{00700537-47D7-8943-A13C-ED5EB4BD5FBB}" srcId="{2D4AEA15-659F-6342-803E-1E6C6DA80459}" destId="{4225D97A-FF93-AE4F-A82B-7028DF20A3FD}" srcOrd="3" destOrd="0" parTransId="{C1D3E384-8CB6-B24F-9F1D-B0738092AF34}" sibTransId="{825F92C6-03E6-2C4A-89AA-887312BFFE64}"/>
    <dgm:cxn modelId="{F03C288F-FD7B-2F40-A0C4-A488505A1B30}" type="presOf" srcId="{F865CD39-FFB1-8C4D-83D9-84020F15A40F}" destId="{6D02237F-C5B0-FC4D-AC5A-4DD0609D2D68}" srcOrd="0" destOrd="0" presId="urn:microsoft.com/office/officeart/2005/8/layout/orgChart1"/>
    <dgm:cxn modelId="{B5961635-0F20-D941-8D93-C4FD5E2A89D2}" type="presOf" srcId="{43A07DE5-F46A-1E4E-9087-C2F8A3BA38CD}" destId="{765783A9-B5F3-5341-80E4-75022E90E4C4}" srcOrd="0" destOrd="0" presId="urn:microsoft.com/office/officeart/2005/8/layout/orgChart1"/>
    <dgm:cxn modelId="{29564DFD-5DF4-3B40-AB56-9A55ABB519EB}" srcId="{2D4AEA15-659F-6342-803E-1E6C6DA80459}" destId="{72709798-3F30-C442-A428-A0AA4F849D42}" srcOrd="5" destOrd="0" parTransId="{2117C0A5-DD2A-4443-A6D2-4138731600FE}" sibTransId="{172C9AB6-FA24-C64D-80AD-6036BFF03C90}"/>
    <dgm:cxn modelId="{27FEF8CE-56BC-DB49-8946-E1324EE34980}" srcId="{2D4AEA15-659F-6342-803E-1E6C6DA80459}" destId="{67059A5F-DCB0-B646-B8B7-C52A66DB6CB2}" srcOrd="4" destOrd="0" parTransId="{9A4951EB-97BE-934C-A990-938EDDD545CE}" sibTransId="{EADF010B-7EA5-E145-9C24-5DC95957EC2F}"/>
    <dgm:cxn modelId="{2B12E483-ADF3-CE47-A7BB-D389A6DDCA89}" type="presOf" srcId="{4225D97A-FF93-AE4F-A82B-7028DF20A3FD}" destId="{43A0E61B-2E63-EA4C-9E54-EDED99DFBFDE}" srcOrd="0" destOrd="0" presId="urn:microsoft.com/office/officeart/2005/8/layout/orgChart1"/>
    <dgm:cxn modelId="{A4976064-997E-F644-B967-1B5C6D08F44E}" type="presOf" srcId="{C1376D17-0D83-064C-AF86-780A0FB86E5F}" destId="{5C6474F2-7DBD-574B-B809-C32898374E04}" srcOrd="1" destOrd="0" presId="urn:microsoft.com/office/officeart/2005/8/layout/orgChart1"/>
    <dgm:cxn modelId="{8FB860DB-5F6D-F643-BD33-AF860A9727F2}" type="presOf" srcId="{72709798-3F30-C442-A428-A0AA4F849D42}" destId="{5AF4B519-5264-3648-8161-102B8E73BF15}" srcOrd="1" destOrd="0" presId="urn:microsoft.com/office/officeart/2005/8/layout/orgChart1"/>
    <dgm:cxn modelId="{9873B86F-64AD-9145-B707-40DB695F3164}" srcId="{2D4AEA15-659F-6342-803E-1E6C6DA80459}" destId="{8133EECB-0F49-1E49-8C5F-205F2215642D}" srcOrd="0" destOrd="0" parTransId="{3CCA0BDD-5111-A240-AA2E-9E089092CC0D}" sibTransId="{434E49EA-7252-8041-ACA6-726C83E68BBC}"/>
    <dgm:cxn modelId="{E4D605B8-4331-3142-916F-4C5404D5F866}" type="presOf" srcId="{598BDCB5-3F2B-EE4E-8EA6-B2208FCD4509}" destId="{BB899793-05C2-AB40-B1DE-7ED51D699C59}" srcOrd="1" destOrd="0" presId="urn:microsoft.com/office/officeart/2005/8/layout/orgChart1"/>
    <dgm:cxn modelId="{4DD3BDD2-D898-474F-AFF6-049A4E00EC8F}" type="presOf" srcId="{9A4951EB-97BE-934C-A990-938EDDD545CE}" destId="{B469A4D0-50F5-9048-B5BC-3CC2A3A6F8F2}" srcOrd="0" destOrd="0" presId="urn:microsoft.com/office/officeart/2005/8/layout/orgChart1"/>
    <dgm:cxn modelId="{6CB43071-9D65-6245-8A78-5317A6680D30}" type="presOf" srcId="{8133EECB-0F49-1E49-8C5F-205F2215642D}" destId="{A3542AA2-03FF-E64C-89A7-2D4F967970F0}" srcOrd="0" destOrd="0" presId="urn:microsoft.com/office/officeart/2005/8/layout/orgChart1"/>
    <dgm:cxn modelId="{0AFA17E3-7143-7646-9E3B-018F0039DC4D}" type="presOf" srcId="{7F3B7F39-CDDD-ED42-92BB-E28B1B59E6E7}" destId="{94CA3869-4B87-5443-8F5B-CDBC7F42272C}" srcOrd="0" destOrd="0" presId="urn:microsoft.com/office/officeart/2005/8/layout/orgChart1"/>
    <dgm:cxn modelId="{CC2A23AC-CC30-EE41-9A20-68477056BCC3}" type="presOf" srcId="{F865CD39-FFB1-8C4D-83D9-84020F15A40F}" destId="{4F1DF3D2-16CF-D041-9FC8-B41AA98E3515}" srcOrd="1" destOrd="0" presId="urn:microsoft.com/office/officeart/2005/8/layout/orgChart1"/>
    <dgm:cxn modelId="{8C224850-7C6B-A347-BC42-4FCD823155BE}" type="presOf" srcId="{184758F2-A7C7-1446-8639-E780190B9BD4}" destId="{BC96E5F7-4605-934A-9EC1-B6BFB293D36E}" srcOrd="0" destOrd="0" presId="urn:microsoft.com/office/officeart/2005/8/layout/orgChart1"/>
    <dgm:cxn modelId="{2EC0419C-E3E0-8543-8EA2-8E7A8416D4C8}" type="presOf" srcId="{67059A5F-DCB0-B646-B8B7-C52A66DB6CB2}" destId="{14621B8B-3118-214C-9CE7-397FCD3FA94C}" srcOrd="1" destOrd="0" presId="urn:microsoft.com/office/officeart/2005/8/layout/orgChart1"/>
    <dgm:cxn modelId="{A722970B-A0A8-494A-AB1A-0D7A7476544C}" type="presOf" srcId="{A69253A7-D010-A440-BEC7-F0A5CE96BDCF}" destId="{5E452F9C-43A1-6D45-8AD7-FBFAA1002882}" srcOrd="0" destOrd="0" presId="urn:microsoft.com/office/officeart/2005/8/layout/orgChart1"/>
    <dgm:cxn modelId="{382E84E6-3E4D-304C-816E-D0380E9EAA8B}" type="presOf" srcId="{C1D3E384-8CB6-B24F-9F1D-B0738092AF34}" destId="{65C906F4-7160-2348-AE33-F86203E28F73}" srcOrd="0" destOrd="0" presId="urn:microsoft.com/office/officeart/2005/8/layout/orgChart1"/>
    <dgm:cxn modelId="{20B03771-8F07-5441-B080-BEB6B31953F1}" type="presOf" srcId="{3CCA0BDD-5111-A240-AA2E-9E089092CC0D}" destId="{D1FDF56F-1DC0-C34C-9009-A5E1A3B5C7F9}" srcOrd="0" destOrd="0" presId="urn:microsoft.com/office/officeart/2005/8/layout/orgChart1"/>
    <dgm:cxn modelId="{472FE3F4-CD8F-C942-9648-F5FFEEF2C0D5}" type="presOf" srcId="{4225D97A-FF93-AE4F-A82B-7028DF20A3FD}" destId="{7AF59A14-CC76-5B4D-85E7-A9825E4B7DA4}" srcOrd="1" destOrd="0" presId="urn:microsoft.com/office/officeart/2005/8/layout/orgChart1"/>
    <dgm:cxn modelId="{950F2BF1-A915-6F4D-BE98-4524D801877A}" type="presOf" srcId="{8133EECB-0F49-1E49-8C5F-205F2215642D}" destId="{451E6962-C477-9A49-983F-ABEB0A9FECA3}" srcOrd="1" destOrd="0" presId="urn:microsoft.com/office/officeart/2005/8/layout/orgChart1"/>
    <dgm:cxn modelId="{A8F0A5CF-AC77-4743-B11A-3875169CF753}" type="presOf" srcId="{2117C0A5-DD2A-4443-A6D2-4138731600FE}" destId="{42E876E3-3550-CA4C-81D1-97C2E79F4DDF}" srcOrd="0" destOrd="0" presId="urn:microsoft.com/office/officeart/2005/8/layout/orgChart1"/>
    <dgm:cxn modelId="{26CCC248-0F8A-7A44-8EFC-B502E4F39EA4}" type="presOf" srcId="{2D4AEA15-659F-6342-803E-1E6C6DA80459}" destId="{D7BD3A47-75A3-934C-A2B6-737DC9B00B8C}" srcOrd="0" destOrd="0" presId="urn:microsoft.com/office/officeart/2005/8/layout/orgChart1"/>
    <dgm:cxn modelId="{FE76AFB8-317C-AD4C-93AE-F19F2B5E1E66}" type="presParOf" srcId="{5E452F9C-43A1-6D45-8AD7-FBFAA1002882}" destId="{6B06379B-FF4C-F04F-AF04-3B65C6343DDA}" srcOrd="0" destOrd="0" presId="urn:microsoft.com/office/officeart/2005/8/layout/orgChart1"/>
    <dgm:cxn modelId="{B5613323-F47C-A647-BDF9-3FBB848E8789}" type="presParOf" srcId="{6B06379B-FF4C-F04F-AF04-3B65C6343DDA}" destId="{D1C9C2B2-6FF1-6244-A2F6-D3EDF69F5030}" srcOrd="0" destOrd="0" presId="urn:microsoft.com/office/officeart/2005/8/layout/orgChart1"/>
    <dgm:cxn modelId="{7E0B54B5-3E51-8646-8175-3D52324A2EC6}" type="presParOf" srcId="{D1C9C2B2-6FF1-6244-A2F6-D3EDF69F5030}" destId="{D7BD3A47-75A3-934C-A2B6-737DC9B00B8C}" srcOrd="0" destOrd="0" presId="urn:microsoft.com/office/officeart/2005/8/layout/orgChart1"/>
    <dgm:cxn modelId="{0C3834C1-2A03-3946-A78B-41D4CA9CF8E4}" type="presParOf" srcId="{D1C9C2B2-6FF1-6244-A2F6-D3EDF69F5030}" destId="{B565F1D6-44CE-D74A-8905-65455B24F1B2}" srcOrd="1" destOrd="0" presId="urn:microsoft.com/office/officeart/2005/8/layout/orgChart1"/>
    <dgm:cxn modelId="{39BFF460-1072-6344-929B-A06836DA8B7C}" type="presParOf" srcId="{6B06379B-FF4C-F04F-AF04-3B65C6343DDA}" destId="{D28FD5CE-5ECE-6949-8ECC-0CB928135FE1}" srcOrd="1" destOrd="0" presId="urn:microsoft.com/office/officeart/2005/8/layout/orgChart1"/>
    <dgm:cxn modelId="{76BB8C3A-E820-DA48-AF88-315538287BA9}" type="presParOf" srcId="{D28FD5CE-5ECE-6949-8ECC-0CB928135FE1}" destId="{22FAF0FA-8931-4448-A76F-6E7A6C7CEC2F}" srcOrd="0" destOrd="0" presId="urn:microsoft.com/office/officeart/2005/8/layout/orgChart1"/>
    <dgm:cxn modelId="{DB8D4FF4-5DC3-594D-BED6-683447645DEB}" type="presParOf" srcId="{D28FD5CE-5ECE-6949-8ECC-0CB928135FE1}" destId="{A3DDE73F-34B8-004A-8EA1-6CE0818A2F39}" srcOrd="1" destOrd="0" presId="urn:microsoft.com/office/officeart/2005/8/layout/orgChart1"/>
    <dgm:cxn modelId="{73F434F4-0389-5C47-85AF-7002ADAF3537}" type="presParOf" srcId="{A3DDE73F-34B8-004A-8EA1-6CE0818A2F39}" destId="{2CEA7117-F723-4241-A32A-B09CB4CB16D7}" srcOrd="0" destOrd="0" presId="urn:microsoft.com/office/officeart/2005/8/layout/orgChart1"/>
    <dgm:cxn modelId="{AF5A42BF-CDEE-D845-BC6D-BF3735F11DDD}" type="presParOf" srcId="{2CEA7117-F723-4241-A32A-B09CB4CB16D7}" destId="{DAFE4518-00C1-CB45-861D-A9DAF0DC4040}" srcOrd="0" destOrd="0" presId="urn:microsoft.com/office/officeart/2005/8/layout/orgChart1"/>
    <dgm:cxn modelId="{6A0F43EF-AFDC-BE45-8667-799DBEB9C498}" type="presParOf" srcId="{2CEA7117-F723-4241-A32A-B09CB4CB16D7}" destId="{5C6474F2-7DBD-574B-B809-C32898374E04}" srcOrd="1" destOrd="0" presId="urn:microsoft.com/office/officeart/2005/8/layout/orgChart1"/>
    <dgm:cxn modelId="{2E56A3F4-077C-A540-B7E9-208D57E87645}" type="presParOf" srcId="{A3DDE73F-34B8-004A-8EA1-6CE0818A2F39}" destId="{BF01B78E-9CE4-B540-BB0E-BC6C91ED4558}" srcOrd="1" destOrd="0" presId="urn:microsoft.com/office/officeart/2005/8/layout/orgChart1"/>
    <dgm:cxn modelId="{63B6ED31-A06A-2348-8BE8-3358F09A2EF2}" type="presParOf" srcId="{A3DDE73F-34B8-004A-8EA1-6CE0818A2F39}" destId="{E8DB8508-ABD5-1642-9DAA-3916455EC631}" srcOrd="2" destOrd="0" presId="urn:microsoft.com/office/officeart/2005/8/layout/orgChart1"/>
    <dgm:cxn modelId="{4007623A-AC75-8E44-9D00-69FDDFDCFD99}" type="presParOf" srcId="{D28FD5CE-5ECE-6949-8ECC-0CB928135FE1}" destId="{66BA0757-6682-1B44-8EAF-5935216A6FEB}" srcOrd="2" destOrd="0" presId="urn:microsoft.com/office/officeart/2005/8/layout/orgChart1"/>
    <dgm:cxn modelId="{D4E5C973-E32F-F541-87D3-F26FBF22203D}" type="presParOf" srcId="{D28FD5CE-5ECE-6949-8ECC-0CB928135FE1}" destId="{FB821D10-7D1E-6447-89D0-25BE642699FD}" srcOrd="3" destOrd="0" presId="urn:microsoft.com/office/officeart/2005/8/layout/orgChart1"/>
    <dgm:cxn modelId="{EB5D4DEE-B029-B743-87A9-ACB6FAA0ED85}" type="presParOf" srcId="{FB821D10-7D1E-6447-89D0-25BE642699FD}" destId="{C14107AE-C07B-0243-84BA-3652E1FE12F0}" srcOrd="0" destOrd="0" presId="urn:microsoft.com/office/officeart/2005/8/layout/orgChart1"/>
    <dgm:cxn modelId="{FCDD95FB-D605-C745-B373-341DB368133C}" type="presParOf" srcId="{C14107AE-C07B-0243-84BA-3652E1FE12F0}" destId="{BC96E5F7-4605-934A-9EC1-B6BFB293D36E}" srcOrd="0" destOrd="0" presId="urn:microsoft.com/office/officeart/2005/8/layout/orgChart1"/>
    <dgm:cxn modelId="{2CB99403-833D-244B-874C-4A6974FD6589}" type="presParOf" srcId="{C14107AE-C07B-0243-84BA-3652E1FE12F0}" destId="{BBD0E986-3CE7-DC44-B090-99054E20B217}" srcOrd="1" destOrd="0" presId="urn:microsoft.com/office/officeart/2005/8/layout/orgChart1"/>
    <dgm:cxn modelId="{F6DD0486-C040-744A-A2A3-D9A815D3D90B}" type="presParOf" srcId="{FB821D10-7D1E-6447-89D0-25BE642699FD}" destId="{757A1A28-193D-BB45-A2AB-AA5B8C38A56A}" srcOrd="1" destOrd="0" presId="urn:microsoft.com/office/officeart/2005/8/layout/orgChart1"/>
    <dgm:cxn modelId="{CEFFCFE8-75FA-4C45-AABB-F66FBB77C067}" type="presParOf" srcId="{FB821D10-7D1E-6447-89D0-25BE642699FD}" destId="{F50B2DB2-FCFA-7540-A829-F9F4FD0533FD}" srcOrd="2" destOrd="0" presId="urn:microsoft.com/office/officeart/2005/8/layout/orgChart1"/>
    <dgm:cxn modelId="{DB01DD3A-CEE5-5644-9FEF-84AC051C9F92}" type="presParOf" srcId="{D28FD5CE-5ECE-6949-8ECC-0CB928135FE1}" destId="{65C906F4-7160-2348-AE33-F86203E28F73}" srcOrd="4" destOrd="0" presId="urn:microsoft.com/office/officeart/2005/8/layout/orgChart1"/>
    <dgm:cxn modelId="{246782A9-8D1F-EA4B-8A23-3F1A889FE768}" type="presParOf" srcId="{D28FD5CE-5ECE-6949-8ECC-0CB928135FE1}" destId="{51EEE03D-E32B-1E43-93BE-D47474C9F3BF}" srcOrd="5" destOrd="0" presId="urn:microsoft.com/office/officeart/2005/8/layout/orgChart1"/>
    <dgm:cxn modelId="{1D214F3A-44E5-8942-8AD0-9867C53F3D61}" type="presParOf" srcId="{51EEE03D-E32B-1E43-93BE-D47474C9F3BF}" destId="{251ED9F7-7948-E04C-987A-91E7EAFD9AB3}" srcOrd="0" destOrd="0" presId="urn:microsoft.com/office/officeart/2005/8/layout/orgChart1"/>
    <dgm:cxn modelId="{EBDB8807-9AEA-584A-AB29-D9A6ADC2E245}" type="presParOf" srcId="{251ED9F7-7948-E04C-987A-91E7EAFD9AB3}" destId="{43A0E61B-2E63-EA4C-9E54-EDED99DFBFDE}" srcOrd="0" destOrd="0" presId="urn:microsoft.com/office/officeart/2005/8/layout/orgChart1"/>
    <dgm:cxn modelId="{81581631-D404-AF47-A3FF-B28F1BD2E289}" type="presParOf" srcId="{251ED9F7-7948-E04C-987A-91E7EAFD9AB3}" destId="{7AF59A14-CC76-5B4D-85E7-A9825E4B7DA4}" srcOrd="1" destOrd="0" presId="urn:microsoft.com/office/officeart/2005/8/layout/orgChart1"/>
    <dgm:cxn modelId="{91B67766-8590-1442-B9C9-FF6FCB66389D}" type="presParOf" srcId="{51EEE03D-E32B-1E43-93BE-D47474C9F3BF}" destId="{2A150A5F-5E94-0247-B7DC-70820BEDC307}" srcOrd="1" destOrd="0" presId="urn:microsoft.com/office/officeart/2005/8/layout/orgChart1"/>
    <dgm:cxn modelId="{1ED21CFD-3F40-C443-9409-3C0C899394EF}" type="presParOf" srcId="{51EEE03D-E32B-1E43-93BE-D47474C9F3BF}" destId="{4C4D3571-D990-0648-A215-7FE1A143982F}" srcOrd="2" destOrd="0" presId="urn:microsoft.com/office/officeart/2005/8/layout/orgChart1"/>
    <dgm:cxn modelId="{891BA9B6-B129-2A45-A847-C87439F9C6F5}" type="presParOf" srcId="{D28FD5CE-5ECE-6949-8ECC-0CB928135FE1}" destId="{B469A4D0-50F5-9048-B5BC-3CC2A3A6F8F2}" srcOrd="6" destOrd="0" presId="urn:microsoft.com/office/officeart/2005/8/layout/orgChart1"/>
    <dgm:cxn modelId="{8754E24E-EA96-0043-A86F-E5B168E95004}" type="presParOf" srcId="{D28FD5CE-5ECE-6949-8ECC-0CB928135FE1}" destId="{8A38DC4A-3EDA-A747-AFC7-59776683F201}" srcOrd="7" destOrd="0" presId="urn:microsoft.com/office/officeart/2005/8/layout/orgChart1"/>
    <dgm:cxn modelId="{FEDE0300-608C-8949-ADA1-D61C64DC3253}" type="presParOf" srcId="{8A38DC4A-3EDA-A747-AFC7-59776683F201}" destId="{E03B1AEF-F596-174F-B25F-803484600576}" srcOrd="0" destOrd="0" presId="urn:microsoft.com/office/officeart/2005/8/layout/orgChart1"/>
    <dgm:cxn modelId="{91D9B0B6-EA88-0842-9FFC-06EE6778A041}" type="presParOf" srcId="{E03B1AEF-F596-174F-B25F-803484600576}" destId="{9673E661-391C-DF4A-877A-58CB62B0CEA2}" srcOrd="0" destOrd="0" presId="urn:microsoft.com/office/officeart/2005/8/layout/orgChart1"/>
    <dgm:cxn modelId="{4FE18AE6-64D1-3C48-A09C-2EA6BDB0E3E1}" type="presParOf" srcId="{E03B1AEF-F596-174F-B25F-803484600576}" destId="{14621B8B-3118-214C-9CE7-397FCD3FA94C}" srcOrd="1" destOrd="0" presId="urn:microsoft.com/office/officeart/2005/8/layout/orgChart1"/>
    <dgm:cxn modelId="{0E23A58E-5732-9548-9C02-40DEC8AB1C88}" type="presParOf" srcId="{8A38DC4A-3EDA-A747-AFC7-59776683F201}" destId="{BC709080-9787-FF47-9D51-C7D57BD716F7}" srcOrd="1" destOrd="0" presId="urn:microsoft.com/office/officeart/2005/8/layout/orgChart1"/>
    <dgm:cxn modelId="{662A00CB-F55A-4642-BAF3-F5CED54078F9}" type="presParOf" srcId="{8A38DC4A-3EDA-A747-AFC7-59776683F201}" destId="{687F3D49-68A7-5949-A0ED-AF71C783A26F}" srcOrd="2" destOrd="0" presId="urn:microsoft.com/office/officeart/2005/8/layout/orgChart1"/>
    <dgm:cxn modelId="{3D2108D4-4248-314A-AFBD-33587034C68F}" type="presParOf" srcId="{D28FD5CE-5ECE-6949-8ECC-0CB928135FE1}" destId="{42E876E3-3550-CA4C-81D1-97C2E79F4DDF}" srcOrd="8" destOrd="0" presId="urn:microsoft.com/office/officeart/2005/8/layout/orgChart1"/>
    <dgm:cxn modelId="{B6FB6198-C87E-0742-B851-BC57573AC7A3}" type="presParOf" srcId="{D28FD5CE-5ECE-6949-8ECC-0CB928135FE1}" destId="{9A4F59D3-23CA-A148-BABB-67826A95FF15}" srcOrd="9" destOrd="0" presId="urn:microsoft.com/office/officeart/2005/8/layout/orgChart1"/>
    <dgm:cxn modelId="{6369AB12-81CB-0A4A-8B96-1803A09575B8}" type="presParOf" srcId="{9A4F59D3-23CA-A148-BABB-67826A95FF15}" destId="{24E1BAF9-5512-694D-A8BA-11ECFCB71EFE}" srcOrd="0" destOrd="0" presId="urn:microsoft.com/office/officeart/2005/8/layout/orgChart1"/>
    <dgm:cxn modelId="{E8B9CBBE-3962-9C43-A0AB-55F331DFD8C0}" type="presParOf" srcId="{24E1BAF9-5512-694D-A8BA-11ECFCB71EFE}" destId="{6692B6BF-1F12-F94D-9D45-5888F78983B6}" srcOrd="0" destOrd="0" presId="urn:microsoft.com/office/officeart/2005/8/layout/orgChart1"/>
    <dgm:cxn modelId="{7F3B2D4F-A83C-CF49-AA48-3A551397806B}" type="presParOf" srcId="{24E1BAF9-5512-694D-A8BA-11ECFCB71EFE}" destId="{5AF4B519-5264-3648-8161-102B8E73BF15}" srcOrd="1" destOrd="0" presId="urn:microsoft.com/office/officeart/2005/8/layout/orgChart1"/>
    <dgm:cxn modelId="{FD615ACB-141A-1740-9484-A5DDB573D180}" type="presParOf" srcId="{9A4F59D3-23CA-A148-BABB-67826A95FF15}" destId="{256D11CF-4153-BC4A-A2D0-7E70A770161E}" srcOrd="1" destOrd="0" presId="urn:microsoft.com/office/officeart/2005/8/layout/orgChart1"/>
    <dgm:cxn modelId="{147E4D32-CB3C-084E-B3A7-EBA00E995528}" type="presParOf" srcId="{9A4F59D3-23CA-A148-BABB-67826A95FF15}" destId="{4851C257-D4DC-3449-BD48-F1EE5EEC9533}" srcOrd="2" destOrd="0" presId="urn:microsoft.com/office/officeart/2005/8/layout/orgChart1"/>
    <dgm:cxn modelId="{CF3C7960-976A-B548-953A-F20B611A06BE}" type="presParOf" srcId="{D28FD5CE-5ECE-6949-8ECC-0CB928135FE1}" destId="{765783A9-B5F3-5341-80E4-75022E90E4C4}" srcOrd="10" destOrd="0" presId="urn:microsoft.com/office/officeart/2005/8/layout/orgChart1"/>
    <dgm:cxn modelId="{E9B9F6DA-58EA-C348-AC7B-C78CBC57EC5C}" type="presParOf" srcId="{D28FD5CE-5ECE-6949-8ECC-0CB928135FE1}" destId="{5B02F9B9-2824-1749-95A6-CFF72F97F622}" srcOrd="11" destOrd="0" presId="urn:microsoft.com/office/officeart/2005/8/layout/orgChart1"/>
    <dgm:cxn modelId="{15210672-3123-B342-87C5-C7EABCAF63C1}" type="presParOf" srcId="{5B02F9B9-2824-1749-95A6-CFF72F97F622}" destId="{7DE20344-4ABD-224A-9887-395C27B024DC}" srcOrd="0" destOrd="0" presId="urn:microsoft.com/office/officeart/2005/8/layout/orgChart1"/>
    <dgm:cxn modelId="{082131F9-4A73-C746-BBFF-94A0D44A6C3D}" type="presParOf" srcId="{7DE20344-4ABD-224A-9887-395C27B024DC}" destId="{6D02237F-C5B0-FC4D-AC5A-4DD0609D2D68}" srcOrd="0" destOrd="0" presId="urn:microsoft.com/office/officeart/2005/8/layout/orgChart1"/>
    <dgm:cxn modelId="{CC58BD0C-F1B8-104F-A7E4-E8ED8038213F}" type="presParOf" srcId="{7DE20344-4ABD-224A-9887-395C27B024DC}" destId="{4F1DF3D2-16CF-D041-9FC8-B41AA98E3515}" srcOrd="1" destOrd="0" presId="urn:microsoft.com/office/officeart/2005/8/layout/orgChart1"/>
    <dgm:cxn modelId="{FB8C90A8-1C11-E842-8F16-DF4EF1DD5EC5}" type="presParOf" srcId="{5B02F9B9-2824-1749-95A6-CFF72F97F622}" destId="{0BCF1F6F-0A65-3A47-A5FD-0CF2CFB66BFD}" srcOrd="1" destOrd="0" presId="urn:microsoft.com/office/officeart/2005/8/layout/orgChart1"/>
    <dgm:cxn modelId="{94296E50-4ADD-E743-8D18-931731B13EE6}" type="presParOf" srcId="{5B02F9B9-2824-1749-95A6-CFF72F97F622}" destId="{387A5605-9F16-1447-9892-6F9209F83EE9}" srcOrd="2" destOrd="0" presId="urn:microsoft.com/office/officeart/2005/8/layout/orgChart1"/>
    <dgm:cxn modelId="{781548EA-4AFC-9849-A6FF-54325EC7F940}" type="presParOf" srcId="{D28FD5CE-5ECE-6949-8ECC-0CB928135FE1}" destId="{94CA3869-4B87-5443-8F5B-CDBC7F42272C}" srcOrd="12" destOrd="0" presId="urn:microsoft.com/office/officeart/2005/8/layout/orgChart1"/>
    <dgm:cxn modelId="{F18B4BB5-19CC-9746-B018-38D08B03F634}" type="presParOf" srcId="{D28FD5CE-5ECE-6949-8ECC-0CB928135FE1}" destId="{64BD2B2D-2526-3D45-B4B7-DBC1855E4A55}" srcOrd="13" destOrd="0" presId="urn:microsoft.com/office/officeart/2005/8/layout/orgChart1"/>
    <dgm:cxn modelId="{9EE3C7AE-FFA6-AA47-9406-22F0164106D2}" type="presParOf" srcId="{64BD2B2D-2526-3D45-B4B7-DBC1855E4A55}" destId="{EB820538-9BC2-E648-82D2-3D43C448E210}" srcOrd="0" destOrd="0" presId="urn:microsoft.com/office/officeart/2005/8/layout/orgChart1"/>
    <dgm:cxn modelId="{5F4F3E42-2CF1-3946-BAE1-06C2D0AE4E41}" type="presParOf" srcId="{EB820538-9BC2-E648-82D2-3D43C448E210}" destId="{956B232D-8803-2940-A931-FD4542DA8733}" srcOrd="0" destOrd="0" presId="urn:microsoft.com/office/officeart/2005/8/layout/orgChart1"/>
    <dgm:cxn modelId="{6F54D1D2-0D4F-1A4D-896F-F71EDEEA8603}" type="presParOf" srcId="{EB820538-9BC2-E648-82D2-3D43C448E210}" destId="{BB899793-05C2-AB40-B1DE-7ED51D699C59}" srcOrd="1" destOrd="0" presId="urn:microsoft.com/office/officeart/2005/8/layout/orgChart1"/>
    <dgm:cxn modelId="{83EC4052-8B0C-C24E-8AF7-EEBE3DE26C18}" type="presParOf" srcId="{64BD2B2D-2526-3D45-B4B7-DBC1855E4A55}" destId="{D71EEB2E-D729-FA40-B2CA-F54DAFE88FB9}" srcOrd="1" destOrd="0" presId="urn:microsoft.com/office/officeart/2005/8/layout/orgChart1"/>
    <dgm:cxn modelId="{643C339E-7C2F-9B4D-A609-CD97D76CB653}" type="presParOf" srcId="{64BD2B2D-2526-3D45-B4B7-DBC1855E4A55}" destId="{CE75AA0D-31EA-B94D-8A38-B67CB88680F5}" srcOrd="2" destOrd="0" presId="urn:microsoft.com/office/officeart/2005/8/layout/orgChart1"/>
    <dgm:cxn modelId="{2F6CE15E-AD71-B948-B3B6-E8F33AB3B86D}" type="presParOf" srcId="{6B06379B-FF4C-F04F-AF04-3B65C6343DDA}" destId="{FEEFA26F-A092-664E-B843-419FF77FB519}" srcOrd="2" destOrd="0" presId="urn:microsoft.com/office/officeart/2005/8/layout/orgChart1"/>
    <dgm:cxn modelId="{0A0C732D-CD50-0A41-99DB-CFE5C246D00F}" type="presParOf" srcId="{FEEFA26F-A092-664E-B843-419FF77FB519}" destId="{D1FDF56F-1DC0-C34C-9009-A5E1A3B5C7F9}" srcOrd="0" destOrd="0" presId="urn:microsoft.com/office/officeart/2005/8/layout/orgChart1"/>
    <dgm:cxn modelId="{CA0E5363-10FE-CF44-BF71-654A2D576287}" type="presParOf" srcId="{FEEFA26F-A092-664E-B843-419FF77FB519}" destId="{766A7A75-3AE8-9447-9C54-1D710053AA3A}" srcOrd="1" destOrd="0" presId="urn:microsoft.com/office/officeart/2005/8/layout/orgChart1"/>
    <dgm:cxn modelId="{992180F2-0087-714E-A1BF-ED2BD94F16F5}" type="presParOf" srcId="{766A7A75-3AE8-9447-9C54-1D710053AA3A}" destId="{DB6FA3CE-F239-204D-BF4F-27A2E194A493}" srcOrd="0" destOrd="0" presId="urn:microsoft.com/office/officeart/2005/8/layout/orgChart1"/>
    <dgm:cxn modelId="{6B2FBA39-F9F3-D942-972E-7AD18488FD0B}" type="presParOf" srcId="{DB6FA3CE-F239-204D-BF4F-27A2E194A493}" destId="{A3542AA2-03FF-E64C-89A7-2D4F967970F0}" srcOrd="0" destOrd="0" presId="urn:microsoft.com/office/officeart/2005/8/layout/orgChart1"/>
    <dgm:cxn modelId="{06DD5D4D-E131-5346-AB68-3318BBE725CF}" type="presParOf" srcId="{DB6FA3CE-F239-204D-BF4F-27A2E194A493}" destId="{451E6962-C477-9A49-983F-ABEB0A9FECA3}" srcOrd="1" destOrd="0" presId="urn:microsoft.com/office/officeart/2005/8/layout/orgChart1"/>
    <dgm:cxn modelId="{85AF913D-A0EA-F14C-A58E-C751BB6BE2F8}" type="presParOf" srcId="{766A7A75-3AE8-9447-9C54-1D710053AA3A}" destId="{2090B736-839C-C24A-9D57-5E34790FB272}" srcOrd="1" destOrd="0" presId="urn:microsoft.com/office/officeart/2005/8/layout/orgChart1"/>
    <dgm:cxn modelId="{D8A2B880-1760-D842-A8F3-C44FA5E70436}" type="presParOf" srcId="{766A7A75-3AE8-9447-9C54-1D710053AA3A}" destId="{1C2FEB4C-3580-964C-9FD6-9B7FED2341F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3A715D-1404-E341-B00A-E106F62FDBD1}" type="doc">
      <dgm:prSet loTypeId="urn:microsoft.com/office/officeart/2009/3/layout/PlusandMinus" loCatId="" qsTypeId="urn:microsoft.com/office/officeart/2005/8/quickstyle/simple4" qsCatId="simple" csTypeId="urn:microsoft.com/office/officeart/2005/8/colors/accent1_2" csCatId="accent1" phldr="1"/>
      <dgm:spPr/>
      <dgm:t>
        <a:bodyPr/>
        <a:lstStyle/>
        <a:p>
          <a:endParaRPr lang="en-US"/>
        </a:p>
      </dgm:t>
    </dgm:pt>
    <dgm:pt modelId="{254A7DC0-065B-FA4A-AA94-D8EF15A9B451}">
      <dgm:prSet/>
      <dgm:spPr/>
      <dgm:t>
        <a:bodyPr/>
        <a:lstStyle/>
        <a:p>
          <a:pPr rtl="0"/>
          <a:r>
            <a:rPr lang="en-US" b="1" i="1" smtClean="0"/>
            <a:t>Broadband Internet Access Service</a:t>
          </a:r>
          <a:r>
            <a:rPr lang="en-US" i="1" smtClean="0"/>
            <a:t> = A mass-market retail service by wire or radio that provides the capability to transmit data to and receive data from all or substantially all Internet endpoints, including any capabilities that are incidental to and enable the operation of the communications service, but excluding dial-up Internet access service. This term also encompasses any service that the Commission finds to be providing a functional equivalent of the service described in the previous sentence, or that is used to evade the protections set forth in this Part.</a:t>
          </a:r>
          <a:endParaRPr lang="en-US"/>
        </a:p>
      </dgm:t>
    </dgm:pt>
    <dgm:pt modelId="{E624A6F3-8DF0-B84A-841B-F33C2290FAA7}" type="parTrans" cxnId="{1FC33E8F-D2E4-F64A-AC22-0F877DCD9DB1}">
      <dgm:prSet/>
      <dgm:spPr/>
      <dgm:t>
        <a:bodyPr/>
        <a:lstStyle/>
        <a:p>
          <a:endParaRPr lang="en-US"/>
        </a:p>
      </dgm:t>
    </dgm:pt>
    <dgm:pt modelId="{1E12380E-C15F-8141-9564-FAC99CBA1636}" type="sibTrans" cxnId="{1FC33E8F-D2E4-F64A-AC22-0F877DCD9DB1}">
      <dgm:prSet/>
      <dgm:spPr/>
      <dgm:t>
        <a:bodyPr/>
        <a:lstStyle/>
        <a:p>
          <a:endParaRPr lang="en-US"/>
        </a:p>
      </dgm:t>
    </dgm:pt>
    <dgm:pt modelId="{00D79CB5-9905-A443-90A5-4F164E982803}">
      <dgm:prSet custT="1"/>
      <dgm:spPr/>
      <dgm:t>
        <a:bodyPr/>
        <a:lstStyle/>
        <a:p>
          <a:pPr rtl="0"/>
          <a:r>
            <a:rPr lang="en-US" sz="2400" dirty="0" smtClean="0"/>
            <a:t>excludes</a:t>
          </a:r>
          <a:endParaRPr lang="en-US" sz="2400" dirty="0"/>
        </a:p>
      </dgm:t>
    </dgm:pt>
    <dgm:pt modelId="{1CA53117-A6E3-214C-BF36-D5418E26158C}" type="parTrans" cxnId="{FAE8FDBC-9DBA-DF48-BEDC-C0F91B13195B}">
      <dgm:prSet/>
      <dgm:spPr/>
      <dgm:t>
        <a:bodyPr/>
        <a:lstStyle/>
        <a:p>
          <a:endParaRPr lang="en-US"/>
        </a:p>
      </dgm:t>
    </dgm:pt>
    <dgm:pt modelId="{E7F65F18-6A6E-D642-BBDB-7F564A350787}" type="sibTrans" cxnId="{FAE8FDBC-9DBA-DF48-BEDC-C0F91B13195B}">
      <dgm:prSet/>
      <dgm:spPr/>
      <dgm:t>
        <a:bodyPr/>
        <a:lstStyle/>
        <a:p>
          <a:endParaRPr lang="en-US"/>
        </a:p>
      </dgm:t>
    </dgm:pt>
    <dgm:pt modelId="{C53C39CC-DEBA-2F45-B91B-40AD85A6C992}">
      <dgm:prSet custT="1"/>
      <dgm:spPr/>
      <dgm:t>
        <a:bodyPr/>
        <a:lstStyle/>
        <a:p>
          <a:pPr rtl="0"/>
          <a:r>
            <a:rPr lang="en-US" sz="2000" dirty="0" smtClean="0">
              <a:solidFill>
                <a:schemeClr val="tx1"/>
              </a:solidFill>
            </a:rPr>
            <a:t>dial-up</a:t>
          </a:r>
          <a:endParaRPr lang="en-US" sz="2000" dirty="0">
            <a:solidFill>
              <a:schemeClr val="tx1"/>
            </a:solidFill>
          </a:endParaRPr>
        </a:p>
      </dgm:t>
    </dgm:pt>
    <dgm:pt modelId="{ABC3EEE8-7566-204F-AB59-C5887C96BA8E}" type="parTrans" cxnId="{49C92BAE-1234-A042-B8FD-5C2284CF32B7}">
      <dgm:prSet/>
      <dgm:spPr/>
      <dgm:t>
        <a:bodyPr/>
        <a:lstStyle/>
        <a:p>
          <a:endParaRPr lang="en-US"/>
        </a:p>
      </dgm:t>
    </dgm:pt>
    <dgm:pt modelId="{A132974F-2A13-914A-ABF4-778B18D6B6D7}" type="sibTrans" cxnId="{49C92BAE-1234-A042-B8FD-5C2284CF32B7}">
      <dgm:prSet/>
      <dgm:spPr/>
      <dgm:t>
        <a:bodyPr/>
        <a:lstStyle/>
        <a:p>
          <a:endParaRPr lang="en-US"/>
        </a:p>
      </dgm:t>
    </dgm:pt>
    <dgm:pt modelId="{20469F18-24F4-B145-92D9-138110475EBF}">
      <dgm:prSet custT="1"/>
      <dgm:spPr/>
      <dgm:t>
        <a:bodyPr/>
        <a:lstStyle/>
        <a:p>
          <a:pPr rtl="0"/>
          <a:r>
            <a:rPr lang="en-US" sz="2000" dirty="0" smtClean="0">
              <a:solidFill>
                <a:schemeClr val="tx1"/>
              </a:solidFill>
            </a:rPr>
            <a:t>coffee shops</a:t>
          </a:r>
          <a:r>
            <a:rPr lang="en-US" sz="2000" dirty="0" smtClean="0">
              <a:solidFill>
                <a:srgbClr val="000000"/>
              </a:solidFill>
            </a:rPr>
            <a:t>, bookstores, </a:t>
          </a:r>
          <a:r>
            <a:rPr lang="en-US" sz="2000" dirty="0" smtClean="0"/>
            <a:t>airlines (premise operators)</a:t>
          </a:r>
          <a:endParaRPr lang="en-US" sz="2000" dirty="0"/>
        </a:p>
      </dgm:t>
    </dgm:pt>
    <dgm:pt modelId="{160B6252-A366-F44A-9125-565BBF408FDD}" type="parTrans" cxnId="{DB7663AE-F5D3-7343-9B2A-D4CB21353A2F}">
      <dgm:prSet/>
      <dgm:spPr/>
      <dgm:t>
        <a:bodyPr/>
        <a:lstStyle/>
        <a:p>
          <a:endParaRPr lang="en-US"/>
        </a:p>
      </dgm:t>
    </dgm:pt>
    <dgm:pt modelId="{9A186732-EE2E-D942-BE61-B2B4EC501C7A}" type="sibTrans" cxnId="{DB7663AE-F5D3-7343-9B2A-D4CB21353A2F}">
      <dgm:prSet/>
      <dgm:spPr/>
      <dgm:t>
        <a:bodyPr/>
        <a:lstStyle/>
        <a:p>
          <a:endParaRPr lang="en-US"/>
        </a:p>
      </dgm:t>
    </dgm:pt>
    <dgm:pt modelId="{069DB200-704C-404B-9EE2-4B4963543CED}">
      <dgm:prSet custT="1"/>
      <dgm:spPr/>
      <dgm:t>
        <a:bodyPr/>
        <a:lstStyle/>
        <a:p>
          <a:pPr rtl="0"/>
          <a:r>
            <a:rPr lang="en-US" sz="2000" dirty="0" smtClean="0"/>
            <a:t>“edge providers”: CDNs, </a:t>
          </a:r>
          <a:r>
            <a:rPr lang="en-US" sz="2000" dirty="0" smtClean="0">
              <a:solidFill>
                <a:schemeClr val="tx1"/>
              </a:solidFill>
            </a:rPr>
            <a:t>search engines, …</a:t>
          </a:r>
          <a:endParaRPr lang="en-US" sz="2000" dirty="0">
            <a:solidFill>
              <a:schemeClr val="tx1"/>
            </a:solidFill>
          </a:endParaRPr>
        </a:p>
      </dgm:t>
    </dgm:pt>
    <dgm:pt modelId="{27FA266C-D214-CB4D-B150-EA5F9377C192}" type="parTrans" cxnId="{33620FBA-9A68-6F48-8839-F5729BDBC384}">
      <dgm:prSet/>
      <dgm:spPr/>
      <dgm:t>
        <a:bodyPr/>
        <a:lstStyle/>
        <a:p>
          <a:endParaRPr lang="en-US"/>
        </a:p>
      </dgm:t>
    </dgm:pt>
    <dgm:pt modelId="{30B174BE-1374-2A46-9A2E-B117CA0E2064}" type="sibTrans" cxnId="{33620FBA-9A68-6F48-8839-F5729BDBC384}">
      <dgm:prSet/>
      <dgm:spPr/>
      <dgm:t>
        <a:bodyPr/>
        <a:lstStyle/>
        <a:p>
          <a:endParaRPr lang="en-US"/>
        </a:p>
      </dgm:t>
    </dgm:pt>
    <dgm:pt modelId="{7F19BE4D-3EDC-A342-9D00-A98139E14625}" type="pres">
      <dgm:prSet presAssocID="{B83A715D-1404-E341-B00A-E106F62FDBD1}" presName="Name0" presStyleCnt="0">
        <dgm:presLayoutVars>
          <dgm:chMax val="2"/>
          <dgm:chPref val="2"/>
          <dgm:dir/>
          <dgm:animOne/>
          <dgm:resizeHandles val="exact"/>
        </dgm:presLayoutVars>
      </dgm:prSet>
      <dgm:spPr/>
      <dgm:t>
        <a:bodyPr/>
        <a:lstStyle/>
        <a:p>
          <a:endParaRPr lang="en-US"/>
        </a:p>
      </dgm:t>
    </dgm:pt>
    <dgm:pt modelId="{5DD8B901-66F5-C747-8BD5-D023E1E33CA9}" type="pres">
      <dgm:prSet presAssocID="{B83A715D-1404-E341-B00A-E106F62FDBD1}" presName="Background" presStyleLbl="bgImgPlace1" presStyleIdx="0" presStyleCnt="1"/>
      <dgm:spPr/>
    </dgm:pt>
    <dgm:pt modelId="{47E72474-3400-494A-93E3-A0BF44D4F4FF}" type="pres">
      <dgm:prSet presAssocID="{B83A715D-1404-E341-B00A-E106F62FDBD1}" presName="ParentText1" presStyleLbl="revTx" presStyleIdx="0" presStyleCnt="2">
        <dgm:presLayoutVars>
          <dgm:chMax val="0"/>
          <dgm:chPref val="0"/>
          <dgm:bulletEnabled val="1"/>
        </dgm:presLayoutVars>
      </dgm:prSet>
      <dgm:spPr/>
      <dgm:t>
        <a:bodyPr/>
        <a:lstStyle/>
        <a:p>
          <a:endParaRPr lang="en-US"/>
        </a:p>
      </dgm:t>
    </dgm:pt>
    <dgm:pt modelId="{C0C52277-4C27-6644-974F-AAA889F93F0A}" type="pres">
      <dgm:prSet presAssocID="{B83A715D-1404-E341-B00A-E106F62FDBD1}" presName="ParentText2" presStyleLbl="revTx" presStyleIdx="1" presStyleCnt="2">
        <dgm:presLayoutVars>
          <dgm:chMax val="0"/>
          <dgm:chPref val="0"/>
          <dgm:bulletEnabled val="1"/>
        </dgm:presLayoutVars>
      </dgm:prSet>
      <dgm:spPr/>
      <dgm:t>
        <a:bodyPr/>
        <a:lstStyle/>
        <a:p>
          <a:endParaRPr lang="en-US"/>
        </a:p>
      </dgm:t>
    </dgm:pt>
    <dgm:pt modelId="{B7A1AE6B-8E68-5B40-B2F6-74185C36441D}" type="pres">
      <dgm:prSet presAssocID="{B83A715D-1404-E341-B00A-E106F62FDBD1}" presName="Plus" presStyleLbl="alignNode1" presStyleIdx="0" presStyleCnt="2"/>
      <dgm:spPr/>
    </dgm:pt>
    <dgm:pt modelId="{86414E76-DE46-6141-B1E4-E0291F85C3FD}" type="pres">
      <dgm:prSet presAssocID="{B83A715D-1404-E341-B00A-E106F62FDBD1}" presName="Minus" presStyleLbl="alignNode1" presStyleIdx="1" presStyleCnt="2"/>
      <dgm:spPr/>
    </dgm:pt>
    <dgm:pt modelId="{8224CF18-6D9F-3041-886B-B1A38878B4DD}" type="pres">
      <dgm:prSet presAssocID="{B83A715D-1404-E341-B00A-E106F62FDBD1}" presName="Divider" presStyleLbl="parChTrans1D1" presStyleIdx="0" presStyleCnt="1"/>
      <dgm:spPr/>
    </dgm:pt>
  </dgm:ptLst>
  <dgm:cxnLst>
    <dgm:cxn modelId="{9A95EB72-059D-BA49-835A-69AA3D0A4322}" type="presOf" srcId="{069DB200-704C-404B-9EE2-4B4963543CED}" destId="{C0C52277-4C27-6644-974F-AAA889F93F0A}" srcOrd="0" destOrd="1" presId="urn:microsoft.com/office/officeart/2009/3/layout/PlusandMinus"/>
    <dgm:cxn modelId="{A45E6B0C-EE50-544A-B8EA-BE8128D96615}" type="presOf" srcId="{B83A715D-1404-E341-B00A-E106F62FDBD1}" destId="{7F19BE4D-3EDC-A342-9D00-A98139E14625}" srcOrd="0" destOrd="0" presId="urn:microsoft.com/office/officeart/2009/3/layout/PlusandMinus"/>
    <dgm:cxn modelId="{49C92BAE-1234-A042-B8FD-5C2284CF32B7}" srcId="{00D79CB5-9905-A443-90A5-4F164E982803}" destId="{C53C39CC-DEBA-2F45-B91B-40AD85A6C992}" srcOrd="1" destOrd="0" parTransId="{ABC3EEE8-7566-204F-AB59-C5887C96BA8E}" sibTransId="{A132974F-2A13-914A-ABF4-778B18D6B6D7}"/>
    <dgm:cxn modelId="{37D7B043-9598-8D4E-A081-9352AD487ABB}" type="presOf" srcId="{C53C39CC-DEBA-2F45-B91B-40AD85A6C992}" destId="{C0C52277-4C27-6644-974F-AAA889F93F0A}" srcOrd="0" destOrd="2" presId="urn:microsoft.com/office/officeart/2009/3/layout/PlusandMinus"/>
    <dgm:cxn modelId="{8DD76DF6-7C54-1E44-8DA3-429DEC813600}" type="presOf" srcId="{20469F18-24F4-B145-92D9-138110475EBF}" destId="{C0C52277-4C27-6644-974F-AAA889F93F0A}" srcOrd="0" destOrd="3" presId="urn:microsoft.com/office/officeart/2009/3/layout/PlusandMinus"/>
    <dgm:cxn modelId="{FAE8FDBC-9DBA-DF48-BEDC-C0F91B13195B}" srcId="{B83A715D-1404-E341-B00A-E106F62FDBD1}" destId="{00D79CB5-9905-A443-90A5-4F164E982803}" srcOrd="1" destOrd="0" parTransId="{1CA53117-A6E3-214C-BF36-D5418E26158C}" sibTransId="{E7F65F18-6A6E-D642-BBDB-7F564A350787}"/>
    <dgm:cxn modelId="{33620FBA-9A68-6F48-8839-F5729BDBC384}" srcId="{00D79CB5-9905-A443-90A5-4F164E982803}" destId="{069DB200-704C-404B-9EE2-4B4963543CED}" srcOrd="0" destOrd="0" parTransId="{27FA266C-D214-CB4D-B150-EA5F9377C192}" sibTransId="{30B174BE-1374-2A46-9A2E-B117CA0E2064}"/>
    <dgm:cxn modelId="{DB7663AE-F5D3-7343-9B2A-D4CB21353A2F}" srcId="{00D79CB5-9905-A443-90A5-4F164E982803}" destId="{20469F18-24F4-B145-92D9-138110475EBF}" srcOrd="2" destOrd="0" parTransId="{160B6252-A366-F44A-9125-565BBF408FDD}" sibTransId="{9A186732-EE2E-D942-BE61-B2B4EC501C7A}"/>
    <dgm:cxn modelId="{1FC33E8F-D2E4-F64A-AC22-0F877DCD9DB1}" srcId="{B83A715D-1404-E341-B00A-E106F62FDBD1}" destId="{254A7DC0-065B-FA4A-AA94-D8EF15A9B451}" srcOrd="0" destOrd="0" parTransId="{E624A6F3-8DF0-B84A-841B-F33C2290FAA7}" sibTransId="{1E12380E-C15F-8141-9564-FAC99CBA1636}"/>
    <dgm:cxn modelId="{8170F6FA-55B8-7B4B-A74D-BDBD678A2078}" type="presOf" srcId="{254A7DC0-065B-FA4A-AA94-D8EF15A9B451}" destId="{47E72474-3400-494A-93E3-A0BF44D4F4FF}" srcOrd="0" destOrd="0" presId="urn:microsoft.com/office/officeart/2009/3/layout/PlusandMinus"/>
    <dgm:cxn modelId="{9C8647CE-1E62-F64E-92D6-EA1B19EE091C}" type="presOf" srcId="{00D79CB5-9905-A443-90A5-4F164E982803}" destId="{C0C52277-4C27-6644-974F-AAA889F93F0A}" srcOrd="0" destOrd="0" presId="urn:microsoft.com/office/officeart/2009/3/layout/PlusandMinus"/>
    <dgm:cxn modelId="{E973613A-9BD1-164F-9B52-73A36C1E636C}" type="presParOf" srcId="{7F19BE4D-3EDC-A342-9D00-A98139E14625}" destId="{5DD8B901-66F5-C747-8BD5-D023E1E33CA9}" srcOrd="0" destOrd="0" presId="urn:microsoft.com/office/officeart/2009/3/layout/PlusandMinus"/>
    <dgm:cxn modelId="{45A7BEAB-33B6-6C4B-A78B-57BC8503E2B5}" type="presParOf" srcId="{7F19BE4D-3EDC-A342-9D00-A98139E14625}" destId="{47E72474-3400-494A-93E3-A0BF44D4F4FF}" srcOrd="1" destOrd="0" presId="urn:microsoft.com/office/officeart/2009/3/layout/PlusandMinus"/>
    <dgm:cxn modelId="{9C047AEA-7923-B747-B3CD-2455E28F4A9A}" type="presParOf" srcId="{7F19BE4D-3EDC-A342-9D00-A98139E14625}" destId="{C0C52277-4C27-6644-974F-AAA889F93F0A}" srcOrd="2" destOrd="0" presId="urn:microsoft.com/office/officeart/2009/3/layout/PlusandMinus"/>
    <dgm:cxn modelId="{DD9A506D-6A72-C247-9CCA-A4C4D9C21463}" type="presParOf" srcId="{7F19BE4D-3EDC-A342-9D00-A98139E14625}" destId="{B7A1AE6B-8E68-5B40-B2F6-74185C36441D}" srcOrd="3" destOrd="0" presId="urn:microsoft.com/office/officeart/2009/3/layout/PlusandMinus"/>
    <dgm:cxn modelId="{E285D880-861A-604A-BEDB-A82E3F786DDD}" type="presParOf" srcId="{7F19BE4D-3EDC-A342-9D00-A98139E14625}" destId="{86414E76-DE46-6141-B1E4-E0291F85C3FD}" srcOrd="4" destOrd="0" presId="urn:microsoft.com/office/officeart/2009/3/layout/PlusandMinus"/>
    <dgm:cxn modelId="{58F94B17-FD91-BE45-97A1-2C094E6F35F7}" type="presParOf" srcId="{7F19BE4D-3EDC-A342-9D00-A98139E14625}" destId="{8224CF18-6D9F-3041-886B-B1A38878B4DD}"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70AB8E-EEA1-724F-9CA2-76A6D9C320E0}"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1CE0420C-787A-5F4E-9113-707942001D21}">
      <dgm:prSet custT="1"/>
      <dgm:spPr/>
      <dgm:t>
        <a:bodyPr/>
        <a:lstStyle/>
        <a:p>
          <a:pPr rtl="0"/>
          <a:r>
            <a:rPr lang="en-US" sz="2000" b="1" dirty="0" smtClean="0">
              <a:solidFill>
                <a:srgbClr val="000000"/>
              </a:solidFill>
            </a:rPr>
            <a:t>Transparency. </a:t>
          </a:r>
          <a:r>
            <a:rPr lang="en-US" sz="2000" dirty="0" smtClean="0">
              <a:solidFill>
                <a:srgbClr val="000000"/>
              </a:solidFill>
            </a:rPr>
            <a:t>Fixed and mobile broadband providers must disclose the network management practices, performance characteristics, and terms and conditions of their broadband services;</a:t>
          </a:r>
          <a:endParaRPr lang="en-US" sz="2000" dirty="0">
            <a:solidFill>
              <a:srgbClr val="000000"/>
            </a:solidFill>
          </a:endParaRPr>
        </a:p>
      </dgm:t>
    </dgm:pt>
    <dgm:pt modelId="{CBEBB593-6FB2-104F-88AD-A448D2213369}" type="parTrans" cxnId="{8E54E95C-4C0B-E943-82DE-EC65F0C5B361}">
      <dgm:prSet/>
      <dgm:spPr/>
      <dgm:t>
        <a:bodyPr/>
        <a:lstStyle/>
        <a:p>
          <a:endParaRPr lang="en-US"/>
        </a:p>
      </dgm:t>
    </dgm:pt>
    <dgm:pt modelId="{39BEFF8F-4F97-594B-A34F-E5B155611408}" type="sibTrans" cxnId="{8E54E95C-4C0B-E943-82DE-EC65F0C5B361}">
      <dgm:prSet/>
      <dgm:spPr/>
      <dgm:t>
        <a:bodyPr/>
        <a:lstStyle/>
        <a:p>
          <a:endParaRPr lang="en-US"/>
        </a:p>
      </dgm:t>
    </dgm:pt>
    <dgm:pt modelId="{6B09C41A-2693-274B-983E-932E91D4A684}">
      <dgm:prSet custT="1"/>
      <dgm:spPr/>
      <dgm:t>
        <a:bodyPr/>
        <a:lstStyle/>
        <a:p>
          <a:pPr rtl="0"/>
          <a:r>
            <a:rPr lang="en-US" sz="1800" b="1" dirty="0" smtClean="0">
              <a:solidFill>
                <a:srgbClr val="1F497D"/>
              </a:solidFill>
            </a:rPr>
            <a:t>No blocking. </a:t>
          </a:r>
          <a:r>
            <a:rPr lang="en-US" sz="1800" dirty="0" smtClean="0">
              <a:solidFill>
                <a:srgbClr val="1F497D"/>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800" dirty="0">
            <a:solidFill>
              <a:srgbClr val="1F497D"/>
            </a:solidFill>
          </a:endParaRPr>
        </a:p>
      </dgm:t>
    </dgm:pt>
    <dgm:pt modelId="{FD33B7CA-D93C-7F44-AF9A-207E2B375DC9}" type="parTrans" cxnId="{20795510-228D-E24E-8E55-25451966E80C}">
      <dgm:prSet/>
      <dgm:spPr/>
      <dgm:t>
        <a:bodyPr/>
        <a:lstStyle/>
        <a:p>
          <a:endParaRPr lang="en-US"/>
        </a:p>
      </dgm:t>
    </dgm:pt>
    <dgm:pt modelId="{1E39F16F-4985-2547-97F5-028A7496CEAF}" type="sibTrans" cxnId="{20795510-228D-E24E-8E55-25451966E80C}">
      <dgm:prSet/>
      <dgm:spPr/>
      <dgm:t>
        <a:bodyPr/>
        <a:lstStyle/>
        <a:p>
          <a:endParaRPr lang="en-US"/>
        </a:p>
      </dgm:t>
    </dgm:pt>
    <dgm:pt modelId="{B262263F-3FDD-C346-A80B-70C0EDC37789}">
      <dgm:prSet/>
      <dgm:spPr/>
      <dgm:t>
        <a:bodyPr/>
        <a:lstStyle/>
        <a:p>
          <a:pPr rtl="0"/>
          <a:r>
            <a:rPr lang="en-US" b="1" dirty="0" smtClean="0">
              <a:solidFill>
                <a:srgbClr val="1F497D"/>
              </a:solidFill>
            </a:rPr>
            <a:t>No unreasonable discrimination. </a:t>
          </a:r>
          <a:r>
            <a:rPr lang="en-US" dirty="0" smtClean="0">
              <a:solidFill>
                <a:srgbClr val="1F497D"/>
              </a:solidFill>
            </a:rPr>
            <a:t>Fixed broadband providers may not unreasonably discriminate in transmitting lawful network traffic.</a:t>
          </a:r>
          <a:endParaRPr lang="en-US" dirty="0">
            <a:solidFill>
              <a:srgbClr val="1F497D"/>
            </a:solidFill>
          </a:endParaRPr>
        </a:p>
      </dgm:t>
    </dgm:pt>
    <dgm:pt modelId="{842276F9-17B5-C447-98E6-F27B56241ECD}" type="parTrans" cxnId="{7C28532C-AF31-ED44-BB34-F86BF3C459CB}">
      <dgm:prSet/>
      <dgm:spPr/>
      <dgm:t>
        <a:bodyPr/>
        <a:lstStyle/>
        <a:p>
          <a:endParaRPr lang="en-US"/>
        </a:p>
      </dgm:t>
    </dgm:pt>
    <dgm:pt modelId="{26702EE8-3538-C145-881A-1118EBA72825}" type="sibTrans" cxnId="{7C28532C-AF31-ED44-BB34-F86BF3C459CB}">
      <dgm:prSet/>
      <dgm:spPr/>
      <dgm:t>
        <a:bodyPr/>
        <a:lstStyle/>
        <a:p>
          <a:endParaRPr lang="en-US"/>
        </a:p>
      </dgm:t>
    </dgm:pt>
    <dgm:pt modelId="{ACDE6C26-D5BE-1C49-872B-EBE5B9180FC7}" type="pres">
      <dgm:prSet presAssocID="{6B70AB8E-EEA1-724F-9CA2-76A6D9C320E0}" presName="Name0" presStyleCnt="0">
        <dgm:presLayoutVars>
          <dgm:chMax val="7"/>
          <dgm:chPref val="7"/>
          <dgm:dir/>
        </dgm:presLayoutVars>
      </dgm:prSet>
      <dgm:spPr/>
      <dgm:t>
        <a:bodyPr/>
        <a:lstStyle/>
        <a:p>
          <a:endParaRPr lang="en-US"/>
        </a:p>
      </dgm:t>
    </dgm:pt>
    <dgm:pt modelId="{F40BCCE2-51E2-DD47-83C1-ABEB6D1B17D7}" type="pres">
      <dgm:prSet presAssocID="{6B70AB8E-EEA1-724F-9CA2-76A6D9C320E0}" presName="Name1" presStyleCnt="0"/>
      <dgm:spPr/>
    </dgm:pt>
    <dgm:pt modelId="{E9A87F80-D897-494D-BB40-5060791AAAFA}" type="pres">
      <dgm:prSet presAssocID="{6B70AB8E-EEA1-724F-9CA2-76A6D9C320E0}" presName="cycle" presStyleCnt="0"/>
      <dgm:spPr/>
    </dgm:pt>
    <dgm:pt modelId="{AB72D3EC-AFFD-F048-99E3-4F64083C1D63}" type="pres">
      <dgm:prSet presAssocID="{6B70AB8E-EEA1-724F-9CA2-76A6D9C320E0}" presName="srcNode" presStyleLbl="node1" presStyleIdx="0" presStyleCnt="3"/>
      <dgm:spPr/>
    </dgm:pt>
    <dgm:pt modelId="{8BBD1319-A4E3-874D-ABE6-AADA52D28887}" type="pres">
      <dgm:prSet presAssocID="{6B70AB8E-EEA1-724F-9CA2-76A6D9C320E0}" presName="conn" presStyleLbl="parChTrans1D2" presStyleIdx="0" presStyleCnt="1"/>
      <dgm:spPr/>
      <dgm:t>
        <a:bodyPr/>
        <a:lstStyle/>
        <a:p>
          <a:endParaRPr lang="en-US"/>
        </a:p>
      </dgm:t>
    </dgm:pt>
    <dgm:pt modelId="{6F19F057-69AA-5D4D-A78A-2925DFFAD5CA}" type="pres">
      <dgm:prSet presAssocID="{6B70AB8E-EEA1-724F-9CA2-76A6D9C320E0}" presName="extraNode" presStyleLbl="node1" presStyleIdx="0" presStyleCnt="3"/>
      <dgm:spPr/>
    </dgm:pt>
    <dgm:pt modelId="{31820FAB-48B9-6C4B-B880-03060E8D31E4}" type="pres">
      <dgm:prSet presAssocID="{6B70AB8E-EEA1-724F-9CA2-76A6D9C320E0}" presName="dstNode" presStyleLbl="node1" presStyleIdx="0" presStyleCnt="3"/>
      <dgm:spPr/>
    </dgm:pt>
    <dgm:pt modelId="{E03F7FE3-90F6-8C4B-A91E-0DC1660890E4}" type="pres">
      <dgm:prSet presAssocID="{1CE0420C-787A-5F4E-9113-707942001D21}" presName="text_1" presStyleLbl="node1" presStyleIdx="0" presStyleCnt="3" custScaleY="139859">
        <dgm:presLayoutVars>
          <dgm:bulletEnabled val="1"/>
        </dgm:presLayoutVars>
      </dgm:prSet>
      <dgm:spPr/>
      <dgm:t>
        <a:bodyPr/>
        <a:lstStyle/>
        <a:p>
          <a:endParaRPr lang="en-US"/>
        </a:p>
      </dgm:t>
    </dgm:pt>
    <dgm:pt modelId="{0404440F-7E8C-1F4B-BB63-6B37888B21BE}" type="pres">
      <dgm:prSet presAssocID="{1CE0420C-787A-5F4E-9113-707942001D21}" presName="accent_1" presStyleCnt="0"/>
      <dgm:spPr/>
    </dgm:pt>
    <dgm:pt modelId="{69AB5291-8A4F-6B43-95FB-AD91C757C757}" type="pres">
      <dgm:prSet presAssocID="{1CE0420C-787A-5F4E-9113-707942001D21}" presName="accentRepeatNode" presStyleLbl="solidFgAcc1" presStyleIdx="0" presStyleCnt="3"/>
      <dgm:spPr/>
    </dgm:pt>
    <dgm:pt modelId="{81AAB57A-FAB6-2D48-A21E-39134B781B06}" type="pres">
      <dgm:prSet presAssocID="{6B09C41A-2693-274B-983E-932E91D4A684}" presName="text_2" presStyleLbl="node1" presStyleIdx="1" presStyleCnt="3">
        <dgm:presLayoutVars>
          <dgm:bulletEnabled val="1"/>
        </dgm:presLayoutVars>
      </dgm:prSet>
      <dgm:spPr/>
      <dgm:t>
        <a:bodyPr/>
        <a:lstStyle/>
        <a:p>
          <a:endParaRPr lang="en-US"/>
        </a:p>
      </dgm:t>
    </dgm:pt>
    <dgm:pt modelId="{50BDDCEF-EDC2-D343-B3D2-C2E7F2BECB41}" type="pres">
      <dgm:prSet presAssocID="{6B09C41A-2693-274B-983E-932E91D4A684}" presName="accent_2" presStyleCnt="0"/>
      <dgm:spPr/>
    </dgm:pt>
    <dgm:pt modelId="{1A3711A9-989F-7745-A4E5-6BD644824D8F}" type="pres">
      <dgm:prSet presAssocID="{6B09C41A-2693-274B-983E-932E91D4A684}" presName="accentRepeatNode" presStyleLbl="solidFgAcc1" presStyleIdx="1" presStyleCnt="3"/>
      <dgm:spPr/>
    </dgm:pt>
    <dgm:pt modelId="{DA1B5214-B0A9-F346-BC9F-DD5397FF9CA1}" type="pres">
      <dgm:prSet presAssocID="{B262263F-3FDD-C346-A80B-70C0EDC37789}" presName="text_3" presStyleLbl="node1" presStyleIdx="2" presStyleCnt="3">
        <dgm:presLayoutVars>
          <dgm:bulletEnabled val="1"/>
        </dgm:presLayoutVars>
      </dgm:prSet>
      <dgm:spPr/>
      <dgm:t>
        <a:bodyPr/>
        <a:lstStyle/>
        <a:p>
          <a:endParaRPr lang="en-US"/>
        </a:p>
      </dgm:t>
    </dgm:pt>
    <dgm:pt modelId="{64013A86-CF97-1D48-B023-FB5CD1CB44EF}" type="pres">
      <dgm:prSet presAssocID="{B262263F-3FDD-C346-A80B-70C0EDC37789}" presName="accent_3" presStyleCnt="0"/>
      <dgm:spPr/>
    </dgm:pt>
    <dgm:pt modelId="{3DCC2DFC-68F1-514A-B15A-C75C5FBF5DEE}" type="pres">
      <dgm:prSet presAssocID="{B262263F-3FDD-C346-A80B-70C0EDC37789}" presName="accentRepeatNode" presStyleLbl="solidFgAcc1" presStyleIdx="2" presStyleCnt="3"/>
      <dgm:spPr/>
    </dgm:pt>
  </dgm:ptLst>
  <dgm:cxnLst>
    <dgm:cxn modelId="{7C28532C-AF31-ED44-BB34-F86BF3C459CB}" srcId="{6B70AB8E-EEA1-724F-9CA2-76A6D9C320E0}" destId="{B262263F-3FDD-C346-A80B-70C0EDC37789}" srcOrd="2" destOrd="0" parTransId="{842276F9-17B5-C447-98E6-F27B56241ECD}" sibTransId="{26702EE8-3538-C145-881A-1118EBA72825}"/>
    <dgm:cxn modelId="{0BA047DD-9BE9-FF44-BA0A-A5C7EAC01092}" type="presOf" srcId="{6B70AB8E-EEA1-724F-9CA2-76A6D9C320E0}" destId="{ACDE6C26-D5BE-1C49-872B-EBE5B9180FC7}" srcOrd="0" destOrd="0" presId="urn:microsoft.com/office/officeart/2008/layout/VerticalCurvedList"/>
    <dgm:cxn modelId="{8E54E95C-4C0B-E943-82DE-EC65F0C5B361}" srcId="{6B70AB8E-EEA1-724F-9CA2-76A6D9C320E0}" destId="{1CE0420C-787A-5F4E-9113-707942001D21}" srcOrd="0" destOrd="0" parTransId="{CBEBB593-6FB2-104F-88AD-A448D2213369}" sibTransId="{39BEFF8F-4F97-594B-A34F-E5B155611408}"/>
    <dgm:cxn modelId="{B515EE47-0113-CF4D-A100-8545AA88D49B}" type="presOf" srcId="{6B09C41A-2693-274B-983E-932E91D4A684}" destId="{81AAB57A-FAB6-2D48-A21E-39134B781B06}" srcOrd="0" destOrd="0" presId="urn:microsoft.com/office/officeart/2008/layout/VerticalCurvedList"/>
    <dgm:cxn modelId="{20795510-228D-E24E-8E55-25451966E80C}" srcId="{6B70AB8E-EEA1-724F-9CA2-76A6D9C320E0}" destId="{6B09C41A-2693-274B-983E-932E91D4A684}" srcOrd="1" destOrd="0" parTransId="{FD33B7CA-D93C-7F44-AF9A-207E2B375DC9}" sibTransId="{1E39F16F-4985-2547-97F5-028A7496CEAF}"/>
    <dgm:cxn modelId="{7CC0D0DB-AB87-954B-A2EE-D66C71F5A7DD}" type="presOf" srcId="{B262263F-3FDD-C346-A80B-70C0EDC37789}" destId="{DA1B5214-B0A9-F346-BC9F-DD5397FF9CA1}" srcOrd="0" destOrd="0" presId="urn:microsoft.com/office/officeart/2008/layout/VerticalCurvedList"/>
    <dgm:cxn modelId="{4635853F-CFFD-AD49-B317-CDB9025A2F5D}" type="presOf" srcId="{39BEFF8F-4F97-594B-A34F-E5B155611408}" destId="{8BBD1319-A4E3-874D-ABE6-AADA52D28887}" srcOrd="0" destOrd="0" presId="urn:microsoft.com/office/officeart/2008/layout/VerticalCurvedList"/>
    <dgm:cxn modelId="{F69A127A-7511-ED4B-92B4-BEDF754EFEAC}" type="presOf" srcId="{1CE0420C-787A-5F4E-9113-707942001D21}" destId="{E03F7FE3-90F6-8C4B-A91E-0DC1660890E4}" srcOrd="0" destOrd="0" presId="urn:microsoft.com/office/officeart/2008/layout/VerticalCurvedList"/>
    <dgm:cxn modelId="{6E956C37-4089-7E49-BF04-7502252AF597}" type="presParOf" srcId="{ACDE6C26-D5BE-1C49-872B-EBE5B9180FC7}" destId="{F40BCCE2-51E2-DD47-83C1-ABEB6D1B17D7}" srcOrd="0" destOrd="0" presId="urn:microsoft.com/office/officeart/2008/layout/VerticalCurvedList"/>
    <dgm:cxn modelId="{A258FC82-A6B2-A74D-BA47-B5539E33EF66}" type="presParOf" srcId="{F40BCCE2-51E2-DD47-83C1-ABEB6D1B17D7}" destId="{E9A87F80-D897-494D-BB40-5060791AAAFA}" srcOrd="0" destOrd="0" presId="urn:microsoft.com/office/officeart/2008/layout/VerticalCurvedList"/>
    <dgm:cxn modelId="{4F635325-A407-E549-BFA7-929BB7F476E4}" type="presParOf" srcId="{E9A87F80-D897-494D-BB40-5060791AAAFA}" destId="{AB72D3EC-AFFD-F048-99E3-4F64083C1D63}" srcOrd="0" destOrd="0" presId="urn:microsoft.com/office/officeart/2008/layout/VerticalCurvedList"/>
    <dgm:cxn modelId="{CB0712BA-0FAF-8B46-AE31-007092308D53}" type="presParOf" srcId="{E9A87F80-D897-494D-BB40-5060791AAAFA}" destId="{8BBD1319-A4E3-874D-ABE6-AADA52D28887}" srcOrd="1" destOrd="0" presId="urn:microsoft.com/office/officeart/2008/layout/VerticalCurvedList"/>
    <dgm:cxn modelId="{CF7F077D-C4B2-CE4D-8DBF-332B4A15D679}" type="presParOf" srcId="{E9A87F80-D897-494D-BB40-5060791AAAFA}" destId="{6F19F057-69AA-5D4D-A78A-2925DFFAD5CA}" srcOrd="2" destOrd="0" presId="urn:microsoft.com/office/officeart/2008/layout/VerticalCurvedList"/>
    <dgm:cxn modelId="{B10E84A2-099C-2E42-BE58-C9CBFE8E6150}" type="presParOf" srcId="{E9A87F80-D897-494D-BB40-5060791AAAFA}" destId="{31820FAB-48B9-6C4B-B880-03060E8D31E4}" srcOrd="3" destOrd="0" presId="urn:microsoft.com/office/officeart/2008/layout/VerticalCurvedList"/>
    <dgm:cxn modelId="{48FF7B68-C5B1-CA45-BEF7-7C43BE933A53}" type="presParOf" srcId="{F40BCCE2-51E2-DD47-83C1-ABEB6D1B17D7}" destId="{E03F7FE3-90F6-8C4B-A91E-0DC1660890E4}" srcOrd="1" destOrd="0" presId="urn:microsoft.com/office/officeart/2008/layout/VerticalCurvedList"/>
    <dgm:cxn modelId="{B9870A95-4041-F045-AA0F-28478DFA2429}" type="presParOf" srcId="{F40BCCE2-51E2-DD47-83C1-ABEB6D1B17D7}" destId="{0404440F-7E8C-1F4B-BB63-6B37888B21BE}" srcOrd="2" destOrd="0" presId="urn:microsoft.com/office/officeart/2008/layout/VerticalCurvedList"/>
    <dgm:cxn modelId="{DDD9600D-8763-F448-A838-AAE0A5E83856}" type="presParOf" srcId="{0404440F-7E8C-1F4B-BB63-6B37888B21BE}" destId="{69AB5291-8A4F-6B43-95FB-AD91C757C757}" srcOrd="0" destOrd="0" presId="urn:microsoft.com/office/officeart/2008/layout/VerticalCurvedList"/>
    <dgm:cxn modelId="{F2615E7F-AC13-7046-AEB7-5B14E42B7812}" type="presParOf" srcId="{F40BCCE2-51E2-DD47-83C1-ABEB6D1B17D7}" destId="{81AAB57A-FAB6-2D48-A21E-39134B781B06}" srcOrd="3" destOrd="0" presId="urn:microsoft.com/office/officeart/2008/layout/VerticalCurvedList"/>
    <dgm:cxn modelId="{0492A7A3-0262-2D41-8F7F-41CE36653AA7}" type="presParOf" srcId="{F40BCCE2-51E2-DD47-83C1-ABEB6D1B17D7}" destId="{50BDDCEF-EDC2-D343-B3D2-C2E7F2BECB41}" srcOrd="4" destOrd="0" presId="urn:microsoft.com/office/officeart/2008/layout/VerticalCurvedList"/>
    <dgm:cxn modelId="{80A792C3-22C2-AB44-8E24-D6D1BC02A7A2}" type="presParOf" srcId="{50BDDCEF-EDC2-D343-B3D2-C2E7F2BECB41}" destId="{1A3711A9-989F-7745-A4E5-6BD644824D8F}" srcOrd="0" destOrd="0" presId="urn:microsoft.com/office/officeart/2008/layout/VerticalCurvedList"/>
    <dgm:cxn modelId="{4E6CB4BF-F218-B449-B206-44734AFAB8FD}" type="presParOf" srcId="{F40BCCE2-51E2-DD47-83C1-ABEB6D1B17D7}" destId="{DA1B5214-B0A9-F346-BC9F-DD5397FF9CA1}" srcOrd="5" destOrd="0" presId="urn:microsoft.com/office/officeart/2008/layout/VerticalCurvedList"/>
    <dgm:cxn modelId="{009AC677-B3AA-4546-9B30-DE1F0A8484CC}" type="presParOf" srcId="{F40BCCE2-51E2-DD47-83C1-ABEB6D1B17D7}" destId="{64013A86-CF97-1D48-B023-FB5CD1CB44EF}" srcOrd="6" destOrd="0" presId="urn:microsoft.com/office/officeart/2008/layout/VerticalCurvedList"/>
    <dgm:cxn modelId="{9D8EDBC5-27ED-A145-A504-E7B6D1BBF5A0}" type="presParOf" srcId="{64013A86-CF97-1D48-B023-FB5CD1CB44EF}" destId="{3DCC2DFC-68F1-514A-B15A-C75C5FBF5DE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02057-8D51-F74A-8B73-5FB3DDAC484F}">
      <dsp:nvSpPr>
        <dsp:cNvPr id="0" name=""/>
        <dsp:cNvSpPr/>
      </dsp:nvSpPr>
      <dsp:spPr>
        <a:xfrm rot="16200000">
          <a:off x="515" y="554500"/>
          <a:ext cx="3990230" cy="3990230"/>
        </a:xfrm>
        <a:prstGeom prst="downArrow">
          <a:avLst>
            <a:gd name="adj1" fmla="val 50000"/>
            <a:gd name="adj2" fmla="val 35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n-US" sz="2100" kern="1200" dirty="0" smtClean="0">
              <a:solidFill>
                <a:srgbClr val="1F497D"/>
              </a:solidFill>
            </a:rPr>
            <a:t>Open Internet advocates</a:t>
          </a:r>
          <a:endParaRPr lang="en-US" sz="2100" kern="1200" dirty="0">
            <a:solidFill>
              <a:srgbClr val="1F497D"/>
            </a:solidFill>
          </a:endParaRPr>
        </a:p>
        <a:p>
          <a:pPr marL="171450" lvl="1" indent="-171450" algn="l" defTabSz="711200">
            <a:lnSpc>
              <a:spcPct val="90000"/>
            </a:lnSpc>
            <a:spcBef>
              <a:spcPct val="0"/>
            </a:spcBef>
            <a:spcAft>
              <a:spcPct val="15000"/>
            </a:spcAft>
            <a:buChar char="••"/>
          </a:pPr>
          <a:r>
            <a:rPr lang="en-US" sz="1600" kern="1200" dirty="0" smtClean="0">
              <a:solidFill>
                <a:srgbClr val="1F497D"/>
              </a:solidFill>
            </a:rPr>
            <a:t>no prioritization</a:t>
          </a:r>
          <a:endParaRPr lang="en-US" sz="1600" kern="1200" dirty="0">
            <a:solidFill>
              <a:srgbClr val="1F497D"/>
            </a:solidFill>
          </a:endParaRPr>
        </a:p>
        <a:p>
          <a:pPr marL="171450" lvl="1" indent="-171450" algn="l" defTabSz="711200">
            <a:lnSpc>
              <a:spcPct val="90000"/>
            </a:lnSpc>
            <a:spcBef>
              <a:spcPct val="0"/>
            </a:spcBef>
            <a:spcAft>
              <a:spcPct val="15000"/>
            </a:spcAft>
            <a:buChar char="••"/>
          </a:pPr>
          <a:r>
            <a:rPr lang="en-US" sz="1600" kern="1200" dirty="0" smtClean="0">
              <a:solidFill>
                <a:srgbClr val="1F497D"/>
              </a:solidFill>
            </a:rPr>
            <a:t>flat rates</a:t>
          </a:r>
          <a:endParaRPr lang="en-US" sz="1600" kern="1200" dirty="0">
            <a:solidFill>
              <a:srgbClr val="1F497D"/>
            </a:solidFill>
          </a:endParaRPr>
        </a:p>
        <a:p>
          <a:pPr marL="171450" lvl="1" indent="-171450" algn="l" defTabSz="711200">
            <a:lnSpc>
              <a:spcPct val="90000"/>
            </a:lnSpc>
            <a:spcBef>
              <a:spcPct val="0"/>
            </a:spcBef>
            <a:spcAft>
              <a:spcPct val="15000"/>
            </a:spcAft>
            <a:buChar char="••"/>
          </a:pPr>
          <a:r>
            <a:rPr lang="en-US" sz="1600" kern="1200" dirty="0" smtClean="0">
              <a:solidFill>
                <a:srgbClr val="1F497D"/>
              </a:solidFill>
            </a:rPr>
            <a:t>all networks</a:t>
          </a:r>
          <a:endParaRPr lang="en-US" sz="1600" kern="1200" dirty="0">
            <a:solidFill>
              <a:srgbClr val="1F497D"/>
            </a:solidFill>
          </a:endParaRPr>
        </a:p>
      </dsp:txBody>
      <dsp:txXfrm rot="5400000">
        <a:off x="516" y="1552057"/>
        <a:ext cx="3291940" cy="1995115"/>
      </dsp:txXfrm>
    </dsp:sp>
    <dsp:sp modelId="{63230C7E-B294-4E4E-B9C2-25ED04CE771A}">
      <dsp:nvSpPr>
        <dsp:cNvPr id="0" name=""/>
        <dsp:cNvSpPr/>
      </dsp:nvSpPr>
      <dsp:spPr>
        <a:xfrm rot="5400000">
          <a:off x="4238853" y="554500"/>
          <a:ext cx="3990230" cy="3990230"/>
        </a:xfrm>
        <a:prstGeom prst="downArrow">
          <a:avLst>
            <a:gd name="adj1" fmla="val 50000"/>
            <a:gd name="adj2" fmla="val 35000"/>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n-US" sz="2100" kern="1200" dirty="0" smtClean="0">
              <a:solidFill>
                <a:schemeClr val="accent2">
                  <a:lumMod val="75000"/>
                </a:schemeClr>
              </a:solidFill>
            </a:rPr>
            <a:t>Free market advocates</a:t>
          </a:r>
          <a:endParaRPr lang="en-US" sz="2100"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2">
                  <a:lumMod val="75000"/>
                </a:schemeClr>
              </a:solidFill>
            </a:rPr>
            <a:t>no real problem</a:t>
          </a:r>
          <a:endParaRPr lang="en-US" sz="1600"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2">
                  <a:lumMod val="75000"/>
                </a:schemeClr>
              </a:solidFill>
            </a:rPr>
            <a:t>allow any business arrangement</a:t>
          </a:r>
          <a:endParaRPr lang="en-US" sz="1600"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2">
                  <a:lumMod val="75000"/>
                </a:schemeClr>
              </a:solidFill>
            </a:rPr>
            <a:t>“it’s my network”</a:t>
          </a:r>
          <a:endParaRPr lang="en-US" sz="1600"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2">
                  <a:lumMod val="75000"/>
                </a:schemeClr>
              </a:solidFill>
            </a:rPr>
            <a:t>use anti-monopoly laws if needed</a:t>
          </a:r>
          <a:endParaRPr lang="en-US" sz="1600" kern="1200" dirty="0">
            <a:solidFill>
              <a:schemeClr val="accent2">
                <a:lumMod val="75000"/>
              </a:schemeClr>
            </a:solidFill>
          </a:endParaRPr>
        </a:p>
      </dsp:txBody>
      <dsp:txXfrm rot="-5400000">
        <a:off x="4937144" y="1552058"/>
        <a:ext cx="3291940" cy="1995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0A7C9-04D9-B243-BB8F-9A15754CE402}">
      <dsp:nvSpPr>
        <dsp:cNvPr id="0" name=""/>
        <dsp:cNvSpPr/>
      </dsp:nvSpPr>
      <dsp:spPr>
        <a:xfrm rot="5400000">
          <a:off x="946282" y="1137300"/>
          <a:ext cx="998796" cy="1137094"/>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71CA253-10D6-A041-BFE1-45FC96B893DC}">
      <dsp:nvSpPr>
        <dsp:cNvPr id="0" name=""/>
        <dsp:cNvSpPr/>
      </dsp:nvSpPr>
      <dsp:spPr>
        <a:xfrm>
          <a:off x="681662" y="30113"/>
          <a:ext cx="1681385" cy="1176915"/>
        </a:xfrm>
        <a:prstGeom prst="roundRect">
          <a:avLst>
            <a:gd name="adj" fmla="val 1667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Constitution</a:t>
          </a:r>
          <a:endParaRPr lang="en-US" sz="2200" kern="1200" dirty="0"/>
        </a:p>
      </dsp:txBody>
      <dsp:txXfrm>
        <a:off x="739125" y="87576"/>
        <a:ext cx="1566459" cy="1061989"/>
      </dsp:txXfrm>
    </dsp:sp>
    <dsp:sp modelId="{238E1D43-3955-674B-96F3-7D34F55F5BBA}">
      <dsp:nvSpPr>
        <dsp:cNvPr id="0" name=""/>
        <dsp:cNvSpPr/>
      </dsp:nvSpPr>
      <dsp:spPr>
        <a:xfrm>
          <a:off x="2363048" y="142359"/>
          <a:ext cx="1222879" cy="951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Commerce clause</a:t>
          </a:r>
          <a:endParaRPr lang="en-US" sz="1600" kern="1200" dirty="0"/>
        </a:p>
      </dsp:txBody>
      <dsp:txXfrm>
        <a:off x="2363048" y="142359"/>
        <a:ext cx="1222879" cy="951235"/>
      </dsp:txXfrm>
    </dsp:sp>
    <dsp:sp modelId="{E26A49AE-B247-CE49-87EB-FC1E4563046B}">
      <dsp:nvSpPr>
        <dsp:cNvPr id="0" name=""/>
        <dsp:cNvSpPr/>
      </dsp:nvSpPr>
      <dsp:spPr>
        <a:xfrm rot="5400000">
          <a:off x="2340330" y="2459364"/>
          <a:ext cx="998796" cy="1137094"/>
        </a:xfrm>
        <a:prstGeom prst="bentUpArrow">
          <a:avLst>
            <a:gd name="adj1" fmla="val 32840"/>
            <a:gd name="adj2" fmla="val 25000"/>
            <a:gd name="adj3" fmla="val 35780"/>
          </a:avLst>
        </a:prstGeom>
        <a:solidFill>
          <a:schemeClr val="accent2">
            <a:tint val="50000"/>
            <a:hueOff val="2528518"/>
            <a:satOff val="-3470"/>
            <a:lumOff val="5588"/>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9EC1357-8039-0648-BA39-95D6890973E2}">
      <dsp:nvSpPr>
        <dsp:cNvPr id="0" name=""/>
        <dsp:cNvSpPr/>
      </dsp:nvSpPr>
      <dsp:spPr>
        <a:xfrm>
          <a:off x="2075709" y="1352178"/>
          <a:ext cx="1681385" cy="1176915"/>
        </a:xfrm>
        <a:prstGeom prst="roundRect">
          <a:avLst>
            <a:gd name="adj" fmla="val 16670"/>
          </a:avLst>
        </a:prstGeom>
        <a:gradFill rotWithShape="0">
          <a:gsLst>
            <a:gs pos="0">
              <a:schemeClr val="accent2">
                <a:hueOff val="1560507"/>
                <a:satOff val="-1946"/>
                <a:lumOff val="458"/>
                <a:alphaOff val="0"/>
                <a:tint val="100000"/>
                <a:shade val="100000"/>
                <a:satMod val="130000"/>
              </a:schemeClr>
            </a:gs>
            <a:gs pos="100000">
              <a:schemeClr val="accent2">
                <a:hueOff val="1560507"/>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Law</a:t>
          </a:r>
          <a:endParaRPr lang="en-US" sz="2200" kern="1200" dirty="0"/>
        </a:p>
      </dsp:txBody>
      <dsp:txXfrm>
        <a:off x="2133172" y="1409641"/>
        <a:ext cx="1566459" cy="1061989"/>
      </dsp:txXfrm>
    </dsp:sp>
    <dsp:sp modelId="{A504D4A5-DC78-8949-84D2-345E1AE330E5}">
      <dsp:nvSpPr>
        <dsp:cNvPr id="0" name=""/>
        <dsp:cNvSpPr/>
      </dsp:nvSpPr>
      <dsp:spPr>
        <a:xfrm>
          <a:off x="3757095" y="1464424"/>
          <a:ext cx="1222879" cy="951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Telecom Act 1934 &amp; 1996</a:t>
          </a:r>
          <a:endParaRPr lang="en-US" sz="1600" kern="1200" dirty="0"/>
        </a:p>
      </dsp:txBody>
      <dsp:txXfrm>
        <a:off x="3757095" y="1464424"/>
        <a:ext cx="1222879" cy="951235"/>
      </dsp:txXfrm>
    </dsp:sp>
    <dsp:sp modelId="{402DD997-FD8E-274C-8B66-D34504EC8AC4}">
      <dsp:nvSpPr>
        <dsp:cNvPr id="0" name=""/>
        <dsp:cNvSpPr/>
      </dsp:nvSpPr>
      <dsp:spPr>
        <a:xfrm rot="5400000">
          <a:off x="3734377" y="3781429"/>
          <a:ext cx="998796" cy="1137094"/>
        </a:xfrm>
        <a:prstGeom prst="bentUpArrow">
          <a:avLst>
            <a:gd name="adj1" fmla="val 32840"/>
            <a:gd name="adj2" fmla="val 25000"/>
            <a:gd name="adj3" fmla="val 35780"/>
          </a:avLst>
        </a:prstGeom>
        <a:solidFill>
          <a:schemeClr val="accent2">
            <a:tint val="50000"/>
            <a:hueOff val="5057036"/>
            <a:satOff val="-6941"/>
            <a:lumOff val="11177"/>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D00F338-D90D-6340-9D25-E8C86A82D907}">
      <dsp:nvSpPr>
        <dsp:cNvPr id="0" name=""/>
        <dsp:cNvSpPr/>
      </dsp:nvSpPr>
      <dsp:spPr>
        <a:xfrm>
          <a:off x="3469757" y="2674242"/>
          <a:ext cx="1681385" cy="1176915"/>
        </a:xfrm>
        <a:prstGeom prst="roundRect">
          <a:avLst>
            <a:gd name="adj" fmla="val 16670"/>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47 CFR</a:t>
          </a:r>
          <a:endParaRPr lang="en-US" sz="2200" kern="1200" dirty="0"/>
        </a:p>
      </dsp:txBody>
      <dsp:txXfrm>
        <a:off x="3527220" y="2731705"/>
        <a:ext cx="1566459" cy="1061989"/>
      </dsp:txXfrm>
    </dsp:sp>
    <dsp:sp modelId="{3198AFEF-D574-2842-8114-7D960CE91E78}">
      <dsp:nvSpPr>
        <dsp:cNvPr id="0" name=""/>
        <dsp:cNvSpPr/>
      </dsp:nvSpPr>
      <dsp:spPr>
        <a:xfrm>
          <a:off x="5151143" y="2786488"/>
          <a:ext cx="1222879" cy="951235"/>
        </a:xfrm>
        <a:prstGeom prst="rect">
          <a:avLst/>
        </a:prstGeom>
        <a:noFill/>
        <a:ln>
          <a:noFill/>
        </a:ln>
        <a:effectLst/>
      </dsp:spPr>
      <dsp:style>
        <a:lnRef idx="0">
          <a:scrgbClr r="0" g="0" b="0"/>
        </a:lnRef>
        <a:fillRef idx="0">
          <a:scrgbClr r="0" g="0" b="0"/>
        </a:fillRef>
        <a:effectRef idx="0">
          <a:scrgbClr r="0" g="0" b="0"/>
        </a:effectRef>
        <a:fontRef idx="minor"/>
      </dsp:style>
    </dsp:sp>
    <dsp:sp modelId="{F740463F-87E7-9D4F-8650-22A8484DB109}">
      <dsp:nvSpPr>
        <dsp:cNvPr id="0" name=""/>
        <dsp:cNvSpPr/>
      </dsp:nvSpPr>
      <dsp:spPr>
        <a:xfrm>
          <a:off x="4863804" y="3996307"/>
          <a:ext cx="1681385" cy="1176915"/>
        </a:xfrm>
        <a:prstGeom prst="roundRect">
          <a:avLst>
            <a:gd name="adj" fmla="val 16670"/>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Narrative</a:t>
          </a:r>
          <a:endParaRPr lang="en-US" sz="2200" kern="1200" dirty="0"/>
        </a:p>
      </dsp:txBody>
      <dsp:txXfrm>
        <a:off x="4921267" y="4053770"/>
        <a:ext cx="1566459" cy="1061989"/>
      </dsp:txXfrm>
    </dsp:sp>
    <dsp:sp modelId="{996A4877-9B38-F646-B1CC-255A76089680}">
      <dsp:nvSpPr>
        <dsp:cNvPr id="0" name=""/>
        <dsp:cNvSpPr/>
      </dsp:nvSpPr>
      <dsp:spPr>
        <a:xfrm>
          <a:off x="6545190" y="4108553"/>
          <a:ext cx="1222879" cy="951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reasonable network management</a:t>
          </a:r>
          <a:endParaRPr lang="en-US" sz="1400" kern="1200" dirty="0"/>
        </a:p>
      </dsp:txBody>
      <dsp:txXfrm>
        <a:off x="6545190" y="4108553"/>
        <a:ext cx="1222879" cy="9512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3D15C-C30D-1D4B-ADB3-3516AD64F050}">
      <dsp:nvSpPr>
        <dsp:cNvPr id="0" name=""/>
        <dsp:cNvSpPr/>
      </dsp:nvSpPr>
      <dsp:spPr>
        <a:xfrm>
          <a:off x="0" y="0"/>
          <a:ext cx="5229501" cy="1466334"/>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2"/>
              </a:solidFill>
            </a:rPr>
            <a:t>NOI</a:t>
          </a:r>
          <a:endParaRPr lang="en-US" sz="2800" kern="1200" dirty="0">
            <a:solidFill>
              <a:schemeClr val="tx2"/>
            </a:solidFill>
          </a:endParaRPr>
        </a:p>
        <a:p>
          <a:pPr marL="228600" lvl="1" indent="-228600" algn="l" defTabSz="977900">
            <a:lnSpc>
              <a:spcPct val="90000"/>
            </a:lnSpc>
            <a:spcBef>
              <a:spcPct val="0"/>
            </a:spcBef>
            <a:spcAft>
              <a:spcPct val="15000"/>
            </a:spcAft>
            <a:buChar char="••"/>
          </a:pPr>
          <a:r>
            <a:rPr lang="en-US" sz="2200" kern="1200" dirty="0" smtClean="0">
              <a:solidFill>
                <a:schemeClr val="tx2"/>
              </a:solidFill>
            </a:rPr>
            <a:t>Notice of Inquiry</a:t>
          </a:r>
          <a:endParaRPr lang="en-US" sz="2200" kern="1200" dirty="0">
            <a:solidFill>
              <a:schemeClr val="tx2"/>
            </a:solidFill>
          </a:endParaRPr>
        </a:p>
      </dsp:txBody>
      <dsp:txXfrm>
        <a:off x="42947" y="42947"/>
        <a:ext cx="3647213" cy="1380440"/>
      </dsp:txXfrm>
    </dsp:sp>
    <dsp:sp modelId="{7D05B8AC-B932-FF4B-9821-2B61324D7C46}">
      <dsp:nvSpPr>
        <dsp:cNvPr id="0" name=""/>
        <dsp:cNvSpPr/>
      </dsp:nvSpPr>
      <dsp:spPr>
        <a:xfrm>
          <a:off x="461426" y="1710723"/>
          <a:ext cx="5229501" cy="1466334"/>
        </a:xfrm>
        <a:prstGeom prst="roundRect">
          <a:avLst>
            <a:gd name="adj" fmla="val 10000"/>
          </a:avLst>
        </a:prstGeom>
        <a:gradFill rotWithShape="0">
          <a:gsLst>
            <a:gs pos="0">
              <a:schemeClr val="accent2">
                <a:hueOff val="2340760"/>
                <a:satOff val="-2919"/>
                <a:lumOff val="686"/>
                <a:alphaOff val="0"/>
                <a:tint val="100000"/>
                <a:shade val="100000"/>
                <a:satMod val="130000"/>
              </a:schemeClr>
            </a:gs>
            <a:gs pos="100000">
              <a:schemeClr val="accent2">
                <a:hueOff val="2340760"/>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2"/>
              </a:solidFill>
            </a:rPr>
            <a:t>NPRM</a:t>
          </a:r>
          <a:endParaRPr lang="en-US" sz="2800" kern="1200" dirty="0">
            <a:solidFill>
              <a:schemeClr val="tx2"/>
            </a:solidFill>
          </a:endParaRPr>
        </a:p>
        <a:p>
          <a:pPr marL="228600" lvl="1" indent="-228600" algn="l" defTabSz="977900">
            <a:lnSpc>
              <a:spcPct val="90000"/>
            </a:lnSpc>
            <a:spcBef>
              <a:spcPct val="0"/>
            </a:spcBef>
            <a:spcAft>
              <a:spcPct val="15000"/>
            </a:spcAft>
            <a:buChar char="••"/>
          </a:pPr>
          <a:r>
            <a:rPr lang="en-US" sz="2200" kern="1200" dirty="0" smtClean="0">
              <a:solidFill>
                <a:schemeClr val="tx2"/>
              </a:solidFill>
            </a:rPr>
            <a:t>Notice of Proposed Rule Making</a:t>
          </a:r>
          <a:endParaRPr lang="en-US" sz="2200" kern="1200" dirty="0">
            <a:solidFill>
              <a:schemeClr val="tx2"/>
            </a:solidFill>
          </a:endParaRPr>
        </a:p>
      </dsp:txBody>
      <dsp:txXfrm>
        <a:off x="504373" y="1753670"/>
        <a:ext cx="3729063" cy="1380440"/>
      </dsp:txXfrm>
    </dsp:sp>
    <dsp:sp modelId="{5B93130E-1BDA-E74F-91D0-1A65674932CF}">
      <dsp:nvSpPr>
        <dsp:cNvPr id="0" name=""/>
        <dsp:cNvSpPr/>
      </dsp:nvSpPr>
      <dsp:spPr>
        <a:xfrm>
          <a:off x="922853" y="3421447"/>
          <a:ext cx="5229501" cy="1466334"/>
        </a:xfrm>
        <a:prstGeom prst="roundRect">
          <a:avLst>
            <a:gd name="adj" fmla="val 10000"/>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2"/>
              </a:solidFill>
            </a:rPr>
            <a:t>R&amp;O</a:t>
          </a:r>
          <a:endParaRPr lang="en-US" sz="2800" kern="1200" dirty="0">
            <a:solidFill>
              <a:schemeClr val="tx2"/>
            </a:solidFill>
          </a:endParaRPr>
        </a:p>
        <a:p>
          <a:pPr marL="228600" lvl="1" indent="-228600" algn="l" defTabSz="977900">
            <a:lnSpc>
              <a:spcPct val="90000"/>
            </a:lnSpc>
            <a:spcBef>
              <a:spcPct val="0"/>
            </a:spcBef>
            <a:spcAft>
              <a:spcPct val="15000"/>
            </a:spcAft>
            <a:buChar char="••"/>
          </a:pPr>
          <a:r>
            <a:rPr lang="en-US" sz="2200" kern="1200" dirty="0" smtClean="0">
              <a:solidFill>
                <a:schemeClr val="tx2"/>
              </a:solidFill>
            </a:rPr>
            <a:t>Report &amp; Order</a:t>
          </a:r>
          <a:endParaRPr lang="en-US" sz="2200" kern="1200" dirty="0">
            <a:solidFill>
              <a:schemeClr val="tx2"/>
            </a:solidFill>
          </a:endParaRPr>
        </a:p>
      </dsp:txBody>
      <dsp:txXfrm>
        <a:off x="965800" y="3464394"/>
        <a:ext cx="3729063" cy="1380440"/>
      </dsp:txXfrm>
    </dsp:sp>
    <dsp:sp modelId="{0899C502-85A8-BE4B-B997-2B180EB8031D}">
      <dsp:nvSpPr>
        <dsp:cNvPr id="0" name=""/>
        <dsp:cNvSpPr/>
      </dsp:nvSpPr>
      <dsp:spPr>
        <a:xfrm>
          <a:off x="4276384" y="1111970"/>
          <a:ext cx="953117" cy="953117"/>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tx2"/>
            </a:solidFill>
          </a:endParaRPr>
        </a:p>
      </dsp:txBody>
      <dsp:txXfrm>
        <a:off x="4490835" y="1111970"/>
        <a:ext cx="524215" cy="717221"/>
      </dsp:txXfrm>
    </dsp:sp>
    <dsp:sp modelId="{0ED480C9-78E4-5349-88DB-543721EE91FB}">
      <dsp:nvSpPr>
        <dsp:cNvPr id="0" name=""/>
        <dsp:cNvSpPr/>
      </dsp:nvSpPr>
      <dsp:spPr>
        <a:xfrm>
          <a:off x="4737810" y="2812918"/>
          <a:ext cx="953117" cy="953117"/>
        </a:xfrm>
        <a:prstGeom prst="downArrow">
          <a:avLst>
            <a:gd name="adj1" fmla="val 55000"/>
            <a:gd name="adj2" fmla="val 45000"/>
          </a:avLst>
        </a:prstGeom>
        <a:solidFill>
          <a:schemeClr val="accent2">
            <a:tint val="40000"/>
            <a:alpha val="90000"/>
            <a:hueOff val="5025819"/>
            <a:satOff val="-4378"/>
            <a:lumOff val="-6"/>
            <a:alphaOff val="0"/>
          </a:schemeClr>
        </a:solidFill>
        <a:ln w="9525" cap="flat" cmpd="sng" algn="ctr">
          <a:solidFill>
            <a:schemeClr val="accent2">
              <a:tint val="40000"/>
              <a:alpha val="90000"/>
              <a:hueOff val="5025819"/>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tx2"/>
            </a:solidFill>
          </a:endParaRPr>
        </a:p>
      </dsp:txBody>
      <dsp:txXfrm>
        <a:off x="4952261" y="2812918"/>
        <a:ext cx="524215" cy="7172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DF56F-1DC0-C34C-9009-A5E1A3B5C7F9}">
      <dsp:nvSpPr>
        <dsp:cNvPr id="0" name=""/>
        <dsp:cNvSpPr/>
      </dsp:nvSpPr>
      <dsp:spPr>
        <a:xfrm>
          <a:off x="4281554" y="772124"/>
          <a:ext cx="161446" cy="707289"/>
        </a:xfrm>
        <a:custGeom>
          <a:avLst/>
          <a:gdLst/>
          <a:ahLst/>
          <a:cxnLst/>
          <a:rect l="0" t="0" r="0" b="0"/>
          <a:pathLst>
            <a:path>
              <a:moveTo>
                <a:pt x="161446" y="0"/>
              </a:moveTo>
              <a:lnTo>
                <a:pt x="161446" y="707289"/>
              </a:lnTo>
              <a:lnTo>
                <a:pt x="0" y="70728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CA3869-4B87-5443-8F5B-CDBC7F42272C}">
      <dsp:nvSpPr>
        <dsp:cNvPr id="0" name=""/>
        <dsp:cNvSpPr/>
      </dsp:nvSpPr>
      <dsp:spPr>
        <a:xfrm>
          <a:off x="4443001" y="772124"/>
          <a:ext cx="3884574" cy="1414579"/>
        </a:xfrm>
        <a:custGeom>
          <a:avLst/>
          <a:gdLst/>
          <a:ahLst/>
          <a:cxnLst/>
          <a:rect l="0" t="0" r="0" b="0"/>
          <a:pathLst>
            <a:path>
              <a:moveTo>
                <a:pt x="0" y="0"/>
              </a:moveTo>
              <a:lnTo>
                <a:pt x="0" y="1253133"/>
              </a:lnTo>
              <a:lnTo>
                <a:pt x="3884574" y="1253133"/>
              </a:lnTo>
              <a:lnTo>
                <a:pt x="3884574"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5783A9-B5F3-5341-80E4-75022E90E4C4}">
      <dsp:nvSpPr>
        <dsp:cNvPr id="0" name=""/>
        <dsp:cNvSpPr/>
      </dsp:nvSpPr>
      <dsp:spPr>
        <a:xfrm>
          <a:off x="4443001" y="772124"/>
          <a:ext cx="2699771" cy="1414579"/>
        </a:xfrm>
        <a:custGeom>
          <a:avLst/>
          <a:gdLst/>
          <a:ahLst/>
          <a:cxnLst/>
          <a:rect l="0" t="0" r="0" b="0"/>
          <a:pathLst>
            <a:path>
              <a:moveTo>
                <a:pt x="0" y="0"/>
              </a:moveTo>
              <a:lnTo>
                <a:pt x="0" y="1253133"/>
              </a:lnTo>
              <a:lnTo>
                <a:pt x="2699771" y="1253133"/>
              </a:lnTo>
              <a:lnTo>
                <a:pt x="2699771"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E876E3-3550-CA4C-81D1-97C2E79F4DDF}">
      <dsp:nvSpPr>
        <dsp:cNvPr id="0" name=""/>
        <dsp:cNvSpPr/>
      </dsp:nvSpPr>
      <dsp:spPr>
        <a:xfrm>
          <a:off x="4443001" y="772124"/>
          <a:ext cx="1424958" cy="1414579"/>
        </a:xfrm>
        <a:custGeom>
          <a:avLst/>
          <a:gdLst/>
          <a:ahLst/>
          <a:cxnLst/>
          <a:rect l="0" t="0" r="0" b="0"/>
          <a:pathLst>
            <a:path>
              <a:moveTo>
                <a:pt x="0" y="0"/>
              </a:moveTo>
              <a:lnTo>
                <a:pt x="0" y="1253133"/>
              </a:lnTo>
              <a:lnTo>
                <a:pt x="1424958" y="1253133"/>
              </a:lnTo>
              <a:lnTo>
                <a:pt x="1424958"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69A4D0-50F5-9048-B5BC-3CC2A3A6F8F2}">
      <dsp:nvSpPr>
        <dsp:cNvPr id="0" name=""/>
        <dsp:cNvSpPr/>
      </dsp:nvSpPr>
      <dsp:spPr>
        <a:xfrm>
          <a:off x="4443001" y="772124"/>
          <a:ext cx="199763" cy="1414579"/>
        </a:xfrm>
        <a:custGeom>
          <a:avLst/>
          <a:gdLst/>
          <a:ahLst/>
          <a:cxnLst/>
          <a:rect l="0" t="0" r="0" b="0"/>
          <a:pathLst>
            <a:path>
              <a:moveTo>
                <a:pt x="0" y="0"/>
              </a:moveTo>
              <a:lnTo>
                <a:pt x="0" y="1253133"/>
              </a:lnTo>
              <a:lnTo>
                <a:pt x="199763" y="1253133"/>
              </a:lnTo>
              <a:lnTo>
                <a:pt x="199763"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C906F4-7160-2348-AE33-F86203E28F73}">
      <dsp:nvSpPr>
        <dsp:cNvPr id="0" name=""/>
        <dsp:cNvSpPr/>
      </dsp:nvSpPr>
      <dsp:spPr>
        <a:xfrm>
          <a:off x="3359233" y="772124"/>
          <a:ext cx="1083767" cy="1414579"/>
        </a:xfrm>
        <a:custGeom>
          <a:avLst/>
          <a:gdLst/>
          <a:ahLst/>
          <a:cxnLst/>
          <a:rect l="0" t="0" r="0" b="0"/>
          <a:pathLst>
            <a:path>
              <a:moveTo>
                <a:pt x="1083767" y="0"/>
              </a:moveTo>
              <a:lnTo>
                <a:pt x="1083767" y="1253133"/>
              </a:lnTo>
              <a:lnTo>
                <a:pt x="0" y="1253133"/>
              </a:lnTo>
              <a:lnTo>
                <a:pt x="0"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BA0757-6682-1B44-8EAF-5935216A6FEB}">
      <dsp:nvSpPr>
        <dsp:cNvPr id="0" name=""/>
        <dsp:cNvSpPr/>
      </dsp:nvSpPr>
      <dsp:spPr>
        <a:xfrm>
          <a:off x="2035479" y="772124"/>
          <a:ext cx="2407522" cy="1414579"/>
        </a:xfrm>
        <a:custGeom>
          <a:avLst/>
          <a:gdLst/>
          <a:ahLst/>
          <a:cxnLst/>
          <a:rect l="0" t="0" r="0" b="0"/>
          <a:pathLst>
            <a:path>
              <a:moveTo>
                <a:pt x="2407522" y="0"/>
              </a:moveTo>
              <a:lnTo>
                <a:pt x="2407522" y="1253133"/>
              </a:lnTo>
              <a:lnTo>
                <a:pt x="0" y="1253133"/>
              </a:lnTo>
              <a:lnTo>
                <a:pt x="0"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FAF0FA-8931-4448-A76F-6E7A6C7CEC2F}">
      <dsp:nvSpPr>
        <dsp:cNvPr id="0" name=""/>
        <dsp:cNvSpPr/>
      </dsp:nvSpPr>
      <dsp:spPr>
        <a:xfrm>
          <a:off x="709249" y="772124"/>
          <a:ext cx="3733752" cy="1414579"/>
        </a:xfrm>
        <a:custGeom>
          <a:avLst/>
          <a:gdLst/>
          <a:ahLst/>
          <a:cxnLst/>
          <a:rect l="0" t="0" r="0" b="0"/>
          <a:pathLst>
            <a:path>
              <a:moveTo>
                <a:pt x="3733752" y="0"/>
              </a:moveTo>
              <a:lnTo>
                <a:pt x="3733752" y="1253133"/>
              </a:lnTo>
              <a:lnTo>
                <a:pt x="0" y="1253133"/>
              </a:lnTo>
              <a:lnTo>
                <a:pt x="0" y="1414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BD3A47-75A3-934C-A2B6-737DC9B00B8C}">
      <dsp:nvSpPr>
        <dsp:cNvPr id="0" name=""/>
        <dsp:cNvSpPr/>
      </dsp:nvSpPr>
      <dsp:spPr>
        <a:xfrm>
          <a:off x="3674208" y="3331"/>
          <a:ext cx="1537586" cy="768793"/>
        </a:xfrm>
        <a:prstGeom prst="rect">
          <a:avLst/>
        </a:prstGeom>
        <a:solidFill>
          <a:srgbClr val="FF0000">
            <a:alpha val="43000"/>
          </a:srgb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Chairman (D)</a:t>
          </a:r>
          <a:endParaRPr lang="en-US" sz="900" kern="1200" dirty="0"/>
        </a:p>
      </dsp:txBody>
      <dsp:txXfrm>
        <a:off x="3674208" y="3331"/>
        <a:ext cx="1537586" cy="768793"/>
      </dsp:txXfrm>
    </dsp:sp>
    <dsp:sp modelId="{DAFE4518-00C1-CB45-861D-A9DAF0DC4040}">
      <dsp:nvSpPr>
        <dsp:cNvPr id="0" name=""/>
        <dsp:cNvSpPr/>
      </dsp:nvSpPr>
      <dsp:spPr>
        <a:xfrm>
          <a:off x="204259" y="2186704"/>
          <a:ext cx="1009979" cy="1742992"/>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Consumer and Governmental Affairs</a:t>
          </a:r>
          <a:endParaRPr lang="en-US" sz="900" kern="1200" dirty="0"/>
        </a:p>
      </dsp:txBody>
      <dsp:txXfrm>
        <a:off x="204259" y="2186704"/>
        <a:ext cx="1009979" cy="1742992"/>
      </dsp:txXfrm>
    </dsp:sp>
    <dsp:sp modelId="{BC96E5F7-4605-934A-9EC1-B6BFB293D36E}">
      <dsp:nvSpPr>
        <dsp:cNvPr id="0" name=""/>
        <dsp:cNvSpPr/>
      </dsp:nvSpPr>
      <dsp:spPr>
        <a:xfrm>
          <a:off x="1537132" y="2186704"/>
          <a:ext cx="996694" cy="1671840"/>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Enforcement</a:t>
          </a:r>
          <a:endParaRPr lang="en-US" sz="900" kern="1200" dirty="0"/>
        </a:p>
      </dsp:txBody>
      <dsp:txXfrm>
        <a:off x="1537132" y="2186704"/>
        <a:ext cx="996694" cy="1671840"/>
      </dsp:txXfrm>
    </dsp:sp>
    <dsp:sp modelId="{43A0E61B-2E63-EA4C-9E54-EDED99DFBFDE}">
      <dsp:nvSpPr>
        <dsp:cNvPr id="0" name=""/>
        <dsp:cNvSpPr/>
      </dsp:nvSpPr>
      <dsp:spPr>
        <a:xfrm>
          <a:off x="2856719" y="2186704"/>
          <a:ext cx="1005028" cy="768793"/>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International</a:t>
          </a:r>
          <a:endParaRPr lang="en-US" sz="900" kern="1200" dirty="0"/>
        </a:p>
      </dsp:txBody>
      <dsp:txXfrm>
        <a:off x="2856719" y="2186704"/>
        <a:ext cx="1005028" cy="768793"/>
      </dsp:txXfrm>
    </dsp:sp>
    <dsp:sp modelId="{9673E661-391C-DF4A-877A-58CB62B0CEA2}">
      <dsp:nvSpPr>
        <dsp:cNvPr id="0" name=""/>
        <dsp:cNvSpPr/>
      </dsp:nvSpPr>
      <dsp:spPr>
        <a:xfrm>
          <a:off x="4184640" y="2186704"/>
          <a:ext cx="916247" cy="768793"/>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Media</a:t>
          </a:r>
          <a:endParaRPr lang="en-US" sz="900" kern="1200" dirty="0"/>
        </a:p>
      </dsp:txBody>
      <dsp:txXfrm>
        <a:off x="4184640" y="2186704"/>
        <a:ext cx="916247" cy="768793"/>
      </dsp:txXfrm>
    </dsp:sp>
    <dsp:sp modelId="{6692B6BF-1F12-F94D-9D45-5888F78983B6}">
      <dsp:nvSpPr>
        <dsp:cNvPr id="0" name=""/>
        <dsp:cNvSpPr/>
      </dsp:nvSpPr>
      <dsp:spPr>
        <a:xfrm>
          <a:off x="5423781" y="2186704"/>
          <a:ext cx="888356" cy="2178345"/>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Public Safety &amp; Homeland Security</a:t>
          </a:r>
          <a:endParaRPr lang="en-US" sz="900" kern="1200" dirty="0"/>
        </a:p>
      </dsp:txBody>
      <dsp:txXfrm>
        <a:off x="5423781" y="2186704"/>
        <a:ext cx="888356" cy="2178345"/>
      </dsp:txXfrm>
    </dsp:sp>
    <dsp:sp modelId="{6D02237F-C5B0-FC4D-AC5A-4DD0609D2D68}">
      <dsp:nvSpPr>
        <dsp:cNvPr id="0" name=""/>
        <dsp:cNvSpPr/>
      </dsp:nvSpPr>
      <dsp:spPr>
        <a:xfrm>
          <a:off x="6635031" y="2186704"/>
          <a:ext cx="1015483" cy="2222858"/>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Wireless Telecommunications</a:t>
          </a:r>
          <a:endParaRPr lang="en-US" sz="900" kern="1200" dirty="0"/>
        </a:p>
      </dsp:txBody>
      <dsp:txXfrm>
        <a:off x="6635031" y="2186704"/>
        <a:ext cx="1015483" cy="2222858"/>
      </dsp:txXfrm>
    </dsp:sp>
    <dsp:sp modelId="{956B232D-8803-2940-A931-FD4542DA8733}">
      <dsp:nvSpPr>
        <dsp:cNvPr id="0" name=""/>
        <dsp:cNvSpPr/>
      </dsp:nvSpPr>
      <dsp:spPr>
        <a:xfrm>
          <a:off x="7973407" y="2186704"/>
          <a:ext cx="708335" cy="2226763"/>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err="1" smtClean="0"/>
            <a:t>Wireline</a:t>
          </a:r>
          <a:r>
            <a:rPr lang="en-US" sz="900" kern="1200" dirty="0" smtClean="0"/>
            <a:t> Competition</a:t>
          </a:r>
          <a:endParaRPr lang="en-US" sz="900" kern="1200" dirty="0"/>
        </a:p>
      </dsp:txBody>
      <dsp:txXfrm>
        <a:off x="7973407" y="2186704"/>
        <a:ext cx="708335" cy="2226763"/>
      </dsp:txXfrm>
    </dsp:sp>
    <dsp:sp modelId="{A3542AA2-03FF-E64C-89A7-2D4F967970F0}">
      <dsp:nvSpPr>
        <dsp:cNvPr id="0" name=""/>
        <dsp:cNvSpPr/>
      </dsp:nvSpPr>
      <dsp:spPr>
        <a:xfrm>
          <a:off x="2743968" y="1095017"/>
          <a:ext cx="1537586" cy="768793"/>
        </a:xfrm>
        <a:prstGeom prst="rect">
          <a:avLst/>
        </a:prstGeom>
        <a:gradFill flip="none" rotWithShape="1">
          <a:gsLst>
            <a:gs pos="0">
              <a:srgbClr val="3366FF"/>
            </a:gs>
            <a:gs pos="100000">
              <a:srgbClr val="FF0000"/>
            </a:gs>
          </a:gsLst>
          <a:lin ang="0" scaled="1"/>
          <a:tileRect/>
        </a:gradFill>
        <a:ln w="38100" cap="flat" cmpd="sng" algn="ctr">
          <a:solidFill>
            <a:schemeClr val="l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4 Commissioners (2 D, 2 R)</a:t>
          </a:r>
          <a:endParaRPr lang="en-US" sz="900" kern="1200" dirty="0"/>
        </a:p>
      </dsp:txBody>
      <dsp:txXfrm>
        <a:off x="2743968" y="1095017"/>
        <a:ext cx="1537586" cy="7687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8B901-66F5-C747-8BD5-D023E1E33CA9}">
      <dsp:nvSpPr>
        <dsp:cNvPr id="0" name=""/>
        <dsp:cNvSpPr/>
      </dsp:nvSpPr>
      <dsp:spPr>
        <a:xfrm>
          <a:off x="740663" y="895461"/>
          <a:ext cx="7159752" cy="3700116"/>
        </a:xfrm>
        <a:prstGeom prst="rect">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7E72474-3400-494A-93E3-A0BF44D4F4FF}">
      <dsp:nvSpPr>
        <dsp:cNvPr id="0" name=""/>
        <dsp:cNvSpPr/>
      </dsp:nvSpPr>
      <dsp:spPr>
        <a:xfrm>
          <a:off x="954633" y="1328194"/>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lvl="0" algn="l" defTabSz="666750" rtl="0">
            <a:lnSpc>
              <a:spcPct val="90000"/>
            </a:lnSpc>
            <a:spcBef>
              <a:spcPct val="0"/>
            </a:spcBef>
            <a:spcAft>
              <a:spcPct val="35000"/>
            </a:spcAft>
          </a:pPr>
          <a:r>
            <a:rPr lang="en-US" sz="1500" b="1" i="1" kern="1200" smtClean="0"/>
            <a:t>Broadband Internet Access Service</a:t>
          </a:r>
          <a:r>
            <a:rPr lang="en-US" sz="1500" i="1" kern="1200" smtClean="0"/>
            <a:t> = A mass-market retail service by wire or radio that provides the capability to transmit data to and receive data from all or substantially all Internet endpoints, including any capabilities that are incidental to and enable the operation of the communications service, but excluding dial-up Internet access service. This term also encompasses any service that the Commission finds to be providing a functional equivalent of the service described in the previous sentence, or that is used to evade the protections set forth in this Part.</a:t>
          </a:r>
          <a:endParaRPr lang="en-US" sz="1500" kern="1200"/>
        </a:p>
      </dsp:txBody>
      <dsp:txXfrm>
        <a:off x="954633" y="1328194"/>
        <a:ext cx="3324758" cy="3165404"/>
      </dsp:txXfrm>
    </dsp:sp>
    <dsp:sp modelId="{C0C52277-4C27-6644-974F-AAA889F93F0A}">
      <dsp:nvSpPr>
        <dsp:cNvPr id="0" name=""/>
        <dsp:cNvSpPr/>
      </dsp:nvSpPr>
      <dsp:spPr>
        <a:xfrm>
          <a:off x="4353458" y="1328194"/>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1066800" rtl="0">
            <a:lnSpc>
              <a:spcPct val="90000"/>
            </a:lnSpc>
            <a:spcBef>
              <a:spcPct val="0"/>
            </a:spcBef>
            <a:spcAft>
              <a:spcPct val="35000"/>
            </a:spcAft>
          </a:pPr>
          <a:r>
            <a:rPr lang="en-US" sz="2400" kern="1200" dirty="0" smtClean="0"/>
            <a:t>excludes</a:t>
          </a:r>
          <a:endParaRPr lang="en-US" sz="2400" kern="1200" dirty="0"/>
        </a:p>
        <a:p>
          <a:pPr marL="228600" lvl="1" indent="-228600" algn="l" defTabSz="889000" rtl="0">
            <a:lnSpc>
              <a:spcPct val="90000"/>
            </a:lnSpc>
            <a:spcBef>
              <a:spcPct val="0"/>
            </a:spcBef>
            <a:spcAft>
              <a:spcPct val="15000"/>
            </a:spcAft>
            <a:buChar char="••"/>
          </a:pPr>
          <a:r>
            <a:rPr lang="en-US" sz="2000" kern="1200" dirty="0" smtClean="0"/>
            <a:t>“edge providers”: CDNs, </a:t>
          </a:r>
          <a:r>
            <a:rPr lang="en-US" sz="2000" kern="1200" dirty="0" smtClean="0">
              <a:solidFill>
                <a:schemeClr val="tx1"/>
              </a:solidFill>
            </a:rPr>
            <a:t>search engines, …</a:t>
          </a:r>
          <a:endParaRPr lang="en-US" sz="2000" kern="1200" dirty="0">
            <a:solidFill>
              <a:schemeClr val="tx1"/>
            </a:solidFill>
          </a:endParaRPr>
        </a:p>
        <a:p>
          <a:pPr marL="228600" lvl="1" indent="-228600" algn="l" defTabSz="889000" rtl="0">
            <a:lnSpc>
              <a:spcPct val="90000"/>
            </a:lnSpc>
            <a:spcBef>
              <a:spcPct val="0"/>
            </a:spcBef>
            <a:spcAft>
              <a:spcPct val="15000"/>
            </a:spcAft>
            <a:buChar char="••"/>
          </a:pPr>
          <a:r>
            <a:rPr lang="en-US" sz="2000" kern="1200" dirty="0" smtClean="0">
              <a:solidFill>
                <a:schemeClr val="tx1"/>
              </a:solidFill>
            </a:rPr>
            <a:t>dial-up</a:t>
          </a:r>
          <a:endParaRPr lang="en-US" sz="2000" kern="1200" dirty="0">
            <a:solidFill>
              <a:schemeClr val="tx1"/>
            </a:solidFill>
          </a:endParaRPr>
        </a:p>
        <a:p>
          <a:pPr marL="228600" lvl="1" indent="-228600" algn="l" defTabSz="889000" rtl="0">
            <a:lnSpc>
              <a:spcPct val="90000"/>
            </a:lnSpc>
            <a:spcBef>
              <a:spcPct val="0"/>
            </a:spcBef>
            <a:spcAft>
              <a:spcPct val="15000"/>
            </a:spcAft>
            <a:buChar char="••"/>
          </a:pPr>
          <a:r>
            <a:rPr lang="en-US" sz="2000" kern="1200" dirty="0" smtClean="0">
              <a:solidFill>
                <a:schemeClr val="tx1"/>
              </a:solidFill>
            </a:rPr>
            <a:t>coffee shops</a:t>
          </a:r>
          <a:r>
            <a:rPr lang="en-US" sz="2000" kern="1200" dirty="0" smtClean="0">
              <a:solidFill>
                <a:srgbClr val="000000"/>
              </a:solidFill>
            </a:rPr>
            <a:t>, bookstores, </a:t>
          </a:r>
          <a:r>
            <a:rPr lang="en-US" sz="2000" kern="1200" dirty="0" smtClean="0"/>
            <a:t>airlines (premise operators)</a:t>
          </a:r>
          <a:endParaRPr lang="en-US" sz="2000" kern="1200" dirty="0"/>
        </a:p>
      </dsp:txBody>
      <dsp:txXfrm>
        <a:off x="4353458" y="1328194"/>
        <a:ext cx="3324758" cy="3165404"/>
      </dsp:txXfrm>
    </dsp:sp>
    <dsp:sp modelId="{B7A1AE6B-8E68-5B40-B2F6-74185C36441D}">
      <dsp:nvSpPr>
        <dsp:cNvPr id="0" name=""/>
        <dsp:cNvSpPr/>
      </dsp:nvSpPr>
      <dsp:spPr>
        <a:xfrm>
          <a:off x="0" y="154986"/>
          <a:ext cx="1399032" cy="1399032"/>
        </a:xfrm>
        <a:prstGeom prst="plus">
          <a:avLst>
            <a:gd name="adj" fmla="val 328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6414E76-DE46-6141-B1E4-E0291F85C3FD}">
      <dsp:nvSpPr>
        <dsp:cNvPr id="0" name=""/>
        <dsp:cNvSpPr/>
      </dsp:nvSpPr>
      <dsp:spPr>
        <a:xfrm>
          <a:off x="6912864" y="658112"/>
          <a:ext cx="1316736" cy="451233"/>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224CF18-6D9F-3041-886B-B1A38878B4DD}">
      <dsp:nvSpPr>
        <dsp:cNvPr id="0" name=""/>
        <dsp:cNvSpPr/>
      </dsp:nvSpPr>
      <dsp:spPr>
        <a:xfrm>
          <a:off x="4320539" y="1334962"/>
          <a:ext cx="822" cy="3023265"/>
        </a:xfrm>
        <a:prstGeom prst="line">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D1319-A4E3-874D-ABE6-AADA52D28887}">
      <dsp:nvSpPr>
        <dsp:cNvPr id="0" name=""/>
        <dsp:cNvSpPr/>
      </dsp:nvSpPr>
      <dsp:spPr>
        <a:xfrm>
          <a:off x="-5376938" y="-823457"/>
          <a:ext cx="6403065" cy="6403065"/>
        </a:xfrm>
        <a:prstGeom prst="blockArc">
          <a:avLst>
            <a:gd name="adj1" fmla="val 18900000"/>
            <a:gd name="adj2" fmla="val 2700000"/>
            <a:gd name="adj3" fmla="val 337"/>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03F7FE3-90F6-8C4B-A91E-0DC1660890E4}">
      <dsp:nvSpPr>
        <dsp:cNvPr id="0" name=""/>
        <dsp:cNvSpPr/>
      </dsp:nvSpPr>
      <dsp:spPr>
        <a:xfrm>
          <a:off x="660153" y="286039"/>
          <a:ext cx="7756895" cy="133038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55039"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rgbClr val="000000"/>
              </a:solidFill>
            </a:rPr>
            <a:t>Transparency. </a:t>
          </a:r>
          <a:r>
            <a:rPr lang="en-US" sz="2000" kern="1200" dirty="0" smtClean="0">
              <a:solidFill>
                <a:srgbClr val="000000"/>
              </a:solidFill>
            </a:rPr>
            <a:t>Fixed and mobile broadband providers must disclose the network management practices, performance characteristics, and terms and conditions of their broadband services;</a:t>
          </a:r>
          <a:endParaRPr lang="en-US" sz="2000" kern="1200" dirty="0">
            <a:solidFill>
              <a:srgbClr val="000000"/>
            </a:solidFill>
          </a:endParaRPr>
        </a:p>
      </dsp:txBody>
      <dsp:txXfrm>
        <a:off x="660153" y="286039"/>
        <a:ext cx="7756895" cy="1330380"/>
      </dsp:txXfrm>
    </dsp:sp>
    <dsp:sp modelId="{69AB5291-8A4F-6B43-95FB-AD91C757C757}">
      <dsp:nvSpPr>
        <dsp:cNvPr id="0" name=""/>
        <dsp:cNvSpPr/>
      </dsp:nvSpPr>
      <dsp:spPr>
        <a:xfrm>
          <a:off x="65634" y="356711"/>
          <a:ext cx="1189037" cy="118903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AAB57A-FAB6-2D48-A21E-39134B781B06}">
      <dsp:nvSpPr>
        <dsp:cNvPr id="0" name=""/>
        <dsp:cNvSpPr/>
      </dsp:nvSpPr>
      <dsp:spPr>
        <a:xfrm>
          <a:off x="1005925" y="1902460"/>
          <a:ext cx="7411123" cy="951230"/>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55039" tIns="45720" rIns="45720" bIns="45720" numCol="1" spcCol="1270" anchor="ctr" anchorCtr="0">
          <a:noAutofit/>
        </a:bodyPr>
        <a:lstStyle/>
        <a:p>
          <a:pPr lvl="0" algn="l" defTabSz="800100" rtl="0">
            <a:lnSpc>
              <a:spcPct val="90000"/>
            </a:lnSpc>
            <a:spcBef>
              <a:spcPct val="0"/>
            </a:spcBef>
            <a:spcAft>
              <a:spcPct val="35000"/>
            </a:spcAft>
          </a:pPr>
          <a:r>
            <a:rPr lang="en-US" sz="1800" b="1" kern="1200" dirty="0" smtClean="0">
              <a:solidFill>
                <a:srgbClr val="1F497D"/>
              </a:solidFill>
            </a:rPr>
            <a:t>No blocking. </a:t>
          </a:r>
          <a:r>
            <a:rPr lang="en-US" sz="1800" kern="1200" dirty="0" smtClean="0">
              <a:solidFill>
                <a:srgbClr val="1F497D"/>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800" kern="1200" dirty="0">
            <a:solidFill>
              <a:srgbClr val="1F497D"/>
            </a:solidFill>
          </a:endParaRPr>
        </a:p>
      </dsp:txBody>
      <dsp:txXfrm>
        <a:off x="1005925" y="1902460"/>
        <a:ext cx="7411123" cy="951230"/>
      </dsp:txXfrm>
    </dsp:sp>
    <dsp:sp modelId="{1A3711A9-989F-7745-A4E5-6BD644824D8F}">
      <dsp:nvSpPr>
        <dsp:cNvPr id="0" name=""/>
        <dsp:cNvSpPr/>
      </dsp:nvSpPr>
      <dsp:spPr>
        <a:xfrm>
          <a:off x="411406" y="1783556"/>
          <a:ext cx="1189037" cy="1189037"/>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A1B5214-B0A9-F346-BC9F-DD5397FF9CA1}">
      <dsp:nvSpPr>
        <dsp:cNvPr id="0" name=""/>
        <dsp:cNvSpPr/>
      </dsp:nvSpPr>
      <dsp:spPr>
        <a:xfrm>
          <a:off x="660153" y="3329305"/>
          <a:ext cx="7756895" cy="951230"/>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55039"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rgbClr val="1F497D"/>
              </a:solidFill>
            </a:rPr>
            <a:t>No unreasonable discrimination. </a:t>
          </a:r>
          <a:r>
            <a:rPr lang="en-US" sz="2000" kern="1200" dirty="0" smtClean="0">
              <a:solidFill>
                <a:srgbClr val="1F497D"/>
              </a:solidFill>
            </a:rPr>
            <a:t>Fixed broadband providers may not unreasonably discriminate in transmitting lawful network traffic.</a:t>
          </a:r>
          <a:endParaRPr lang="en-US" sz="2000" kern="1200" dirty="0">
            <a:solidFill>
              <a:srgbClr val="1F497D"/>
            </a:solidFill>
          </a:endParaRPr>
        </a:p>
      </dsp:txBody>
      <dsp:txXfrm>
        <a:off x="660153" y="3329305"/>
        <a:ext cx="7756895" cy="951230"/>
      </dsp:txXfrm>
    </dsp:sp>
    <dsp:sp modelId="{3DCC2DFC-68F1-514A-B15A-C75C5FBF5DEE}">
      <dsp:nvSpPr>
        <dsp:cNvPr id="0" name=""/>
        <dsp:cNvSpPr/>
      </dsp:nvSpPr>
      <dsp:spPr>
        <a:xfrm>
          <a:off x="65634" y="3210401"/>
          <a:ext cx="1189037" cy="118903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5197E8-C7A1-CA4F-A9C6-8408361F057D}" type="datetimeFigureOut">
              <a:rPr lang="en-US" smtClean="0"/>
              <a:t>6/23/11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1BCDD2-3C63-734A-8707-CED556459E65}" type="slidenum">
              <a:rPr lang="en-US" smtClean="0"/>
              <a:t>‹#›</a:t>
            </a:fld>
            <a:endParaRPr lang="en-US"/>
          </a:p>
        </p:txBody>
      </p:sp>
    </p:spTree>
    <p:extLst>
      <p:ext uri="{BB962C8B-B14F-4D97-AF65-F5344CB8AC3E}">
        <p14:creationId xmlns:p14="http://schemas.microsoft.com/office/powerpoint/2010/main" val="13166769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Bernstein Research</a:t>
            </a:r>
          </a:p>
          <a:p>
            <a:r>
              <a:rPr lang="en-US" sz="1200" kern="1200" dirty="0" smtClean="0">
                <a:solidFill>
                  <a:schemeClr val="tx1"/>
                </a:solidFill>
                <a:latin typeface="+mn-lt"/>
                <a:ea typeface="+mn-ea"/>
                <a:cs typeface="+mn-cs"/>
              </a:rPr>
              <a:t>Source: Bureau of Economic Analysis</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7</a:t>
            </a:fld>
            <a:endParaRPr lang="en-US"/>
          </a:p>
        </p:txBody>
      </p:sp>
    </p:spTree>
    <p:extLst>
      <p:ext uri="{BB962C8B-B14F-4D97-AF65-F5344CB8AC3E}">
        <p14:creationId xmlns:p14="http://schemas.microsoft.com/office/powerpoint/2010/main" val="525873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old MCI functional</a:t>
            </a:r>
            <a:r>
              <a:rPr lang="en-US" baseline="0" dirty="0" smtClean="0"/>
              <a:t> separation</a:t>
            </a:r>
          </a:p>
          <a:p>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28</a:t>
            </a:fld>
            <a:endParaRPr lang="en-US"/>
          </a:p>
        </p:txBody>
      </p:sp>
    </p:spTree>
    <p:extLst>
      <p:ext uri="{BB962C8B-B14F-4D97-AF65-F5344CB8AC3E}">
        <p14:creationId xmlns:p14="http://schemas.microsoft.com/office/powerpoint/2010/main" val="135411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Wikipedia</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32</a:t>
            </a:fld>
            <a:endParaRPr lang="en-US"/>
          </a:p>
        </p:txBody>
      </p:sp>
    </p:spTree>
    <p:extLst>
      <p:ext uri="{BB962C8B-B14F-4D97-AF65-F5344CB8AC3E}">
        <p14:creationId xmlns:p14="http://schemas.microsoft.com/office/powerpoint/2010/main" val="908300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s.ftthcouncil.org</a:t>
            </a:r>
            <a:r>
              <a:rPr lang="en-US" dirty="0" smtClean="0"/>
              <a:t>/files/RVA.FTTH_.Apr09.060109.pdf</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34</a:t>
            </a:fld>
            <a:endParaRPr lang="en-US"/>
          </a:p>
        </p:txBody>
      </p:sp>
    </p:spTree>
    <p:extLst>
      <p:ext uri="{BB962C8B-B14F-4D97-AF65-F5344CB8AC3E}">
        <p14:creationId xmlns:p14="http://schemas.microsoft.com/office/powerpoint/2010/main" val="2419954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www.fcc.gov</a:t>
            </a:r>
            <a:r>
              <a:rPr lang="en-US" dirty="0" smtClean="0"/>
              <a:t>/</a:t>
            </a:r>
            <a:r>
              <a:rPr lang="en-US" dirty="0" err="1" smtClean="0"/>
              <a:t>Daily_Releases</a:t>
            </a:r>
            <a:r>
              <a:rPr lang="en-US" dirty="0" smtClean="0"/>
              <a:t>/</a:t>
            </a:r>
            <a:r>
              <a:rPr lang="en-US" dirty="0" err="1" smtClean="0"/>
              <a:t>Daily_Business</a:t>
            </a:r>
            <a:r>
              <a:rPr lang="en-US" dirty="0" smtClean="0"/>
              <a:t>/2010/db1208/DOC-303405A1.pdf: </a:t>
            </a:r>
            <a:r>
              <a:rPr lang="en-US" sz="1200" b="1" kern="1200" dirty="0" smtClean="0">
                <a:solidFill>
                  <a:schemeClr val="tx1"/>
                </a:solidFill>
                <a:latin typeface="+mn-lt"/>
                <a:ea typeface="+mn-ea"/>
                <a:cs typeface="+mn-cs"/>
              </a:rPr>
              <a:t>Internet Access Services: Status as of December 31, 2009</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35</a:t>
            </a:fld>
            <a:endParaRPr lang="en-US"/>
          </a:p>
        </p:txBody>
      </p:sp>
    </p:spTree>
    <p:extLst>
      <p:ext uri="{BB962C8B-B14F-4D97-AF65-F5344CB8AC3E}">
        <p14:creationId xmlns:p14="http://schemas.microsoft.com/office/powerpoint/2010/main" val="2530306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a:noFill/>
          <a:ln/>
        </p:spPr>
        <p:txBody>
          <a:bodyPr/>
          <a:lstStyle/>
          <a:p>
            <a:r>
              <a:rPr lang="en-US" sz="1000"/>
              <a:t>AT&amp;T: http://www.everythingdsl.com/att/: 7.8 M; http://www.att.com/Investor/Financial/Earning_Info/docs/Supp_IB_4Q10.xls: 14.3M</a:t>
            </a:r>
          </a:p>
          <a:p>
            <a:r>
              <a:rPr lang="en-US" sz="1000"/>
              <a:t>Comcast: http://files.shareholder.com/downloads/CMCSA/1209582425x0x441905/918e0cf1-4a90-4575-9535-0c51452950da/Comcast_Q4Trending_2.15.11.pdf: 16.988</a:t>
            </a:r>
          </a:p>
          <a:p>
            <a:r>
              <a:rPr lang="en-US" sz="1000"/>
              <a:t>TW: http://phx.corporate-ir.net/External.File?item=UGFyZW50SUQ9NzkxMTJ8Q2hpbGRJRD0tMXxUeXBlPTM=&amp;t=1: 9.469 + 0.349 = 9.803M</a:t>
            </a:r>
          </a:p>
          <a:p>
            <a:r>
              <a:rPr lang="en-US" sz="1000"/>
              <a:t>VZ: http://investor.verizon.com/financial/annual/2010/mda03_02.html: 8.392 BB + 4.082 FiOS = 12.474M</a:t>
            </a:r>
          </a:p>
          <a:p>
            <a:r>
              <a:rPr lang="en-US" sz="1000"/>
              <a:t>Windstream: http://www.snl.com/Cache/10782778.pdf?O=3&amp;IID=4121400&amp;OSID=9&amp;FID=10782778 = 1.3M</a:t>
            </a:r>
          </a:p>
          <a:p>
            <a:r>
              <a:rPr lang="en-US" sz="1000"/>
              <a:t>Charter: http://phx.corporate-ir.net/External.File?item=UGFyZW50SUQ9ODM2ODl8Q2hpbGRJRD0tMXxUeXBlPTM=&amp;t=1 = 3.24M</a:t>
            </a:r>
          </a:p>
          <a:p>
            <a:r>
              <a:rPr lang="en-US" sz="1000"/>
              <a:t>Qwest: http://investor.qwest.com/download/4Q.2010.Q.Profile.FINAL.pdf = 2.9 M</a:t>
            </a:r>
          </a:p>
          <a:p>
            <a:r>
              <a:rPr lang="en-US" sz="1000"/>
              <a:t>Cablevision: http://phx.corporate-ir.net/External.File?item=UGFyZW50SUQ9ODE3NjZ8Q2hpbGRJRD0tMXxUeXBlPTM=&amp;t=1 = 2.892M </a:t>
            </a:r>
          </a:p>
          <a:p>
            <a:r>
              <a:rPr lang="en-US" sz="1000"/>
              <a:t>CenturyLink: http://phx.corporate-ir.net/External.File?item=UGFyZW50SUQ9NDEzODgyfENoaWxkSUQ9NDI1MjcxfFR5cGU9MQ==&amp;t=1 = 2.394M</a:t>
            </a:r>
          </a:p>
          <a:p>
            <a:r>
              <a:rPr lang="en-US" sz="1000"/>
              <a:t>Mediacom: 838,000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a:noFill/>
          <a:ln/>
        </p:spPr>
        <p:txBody>
          <a:bodyPr/>
          <a:lstStyle/>
          <a:p>
            <a:r>
              <a:rPr lang="en-US" smtClean="0"/>
              <a:t>FCC </a:t>
            </a:r>
            <a:r>
              <a:rPr lang="en-US" b="1" smtClean="0"/>
              <a:t>Internet Access Services</a:t>
            </a:r>
            <a:r>
              <a:rPr lang="en-US" smtClean="0"/>
              <a:t> 3/2011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hraunfoss.fcc.gov</a:t>
            </a:r>
            <a:r>
              <a:rPr lang="en-US" dirty="0" smtClean="0"/>
              <a:t>/</a:t>
            </a:r>
            <a:r>
              <a:rPr lang="en-US" dirty="0" err="1" smtClean="0"/>
              <a:t>edocs_public</a:t>
            </a:r>
            <a:r>
              <a:rPr lang="en-US" dirty="0" smtClean="0"/>
              <a:t>/</a:t>
            </a:r>
            <a:r>
              <a:rPr lang="en-US" dirty="0" err="1" smtClean="0"/>
              <a:t>attachmatch</a:t>
            </a:r>
            <a:r>
              <a:rPr lang="en-US" dirty="0" smtClean="0"/>
              <a:t>/DA-05-543A1.pdf</a:t>
            </a:r>
          </a:p>
          <a:p>
            <a:r>
              <a:rPr lang="en-US" dirty="0" smtClean="0"/>
              <a:t>http://</a:t>
            </a:r>
            <a:r>
              <a:rPr lang="en-US" dirty="0" err="1" smtClean="0"/>
              <a:t>www.zeropaid.com</a:t>
            </a:r>
            <a:r>
              <a:rPr lang="en-US" dirty="0" smtClean="0"/>
              <a:t>/news/88573/</a:t>
            </a:r>
            <a:r>
              <a:rPr lang="en-US" dirty="0" err="1" smtClean="0"/>
              <a:t>comcast</a:t>
            </a:r>
            <a:r>
              <a:rPr lang="en-US" dirty="0" smtClean="0"/>
              <a:t>-prevails-in-</a:t>
            </a:r>
            <a:r>
              <a:rPr lang="en-US" dirty="0" err="1" smtClean="0"/>
              <a:t>bittorrent</a:t>
            </a:r>
            <a:r>
              <a:rPr lang="en-US" dirty="0" smtClean="0"/>
              <a:t>-throttling-case/</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48</a:t>
            </a:fld>
            <a:endParaRPr lang="en-US"/>
          </a:p>
        </p:txBody>
      </p:sp>
    </p:spTree>
    <p:extLst>
      <p:ext uri="{BB962C8B-B14F-4D97-AF65-F5344CB8AC3E}">
        <p14:creationId xmlns:p14="http://schemas.microsoft.com/office/powerpoint/2010/main" val="2389609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/wiki/Means,_motive,_</a:t>
            </a:r>
            <a:r>
              <a:rPr lang="en-US" smtClean="0"/>
              <a:t>and_opportunity</a:t>
            </a:r>
            <a:endParaRPr lang="en-US"/>
          </a:p>
        </p:txBody>
      </p:sp>
      <p:sp>
        <p:nvSpPr>
          <p:cNvPr id="4" name="Slide Number Placeholder 3"/>
          <p:cNvSpPr>
            <a:spLocks noGrp="1"/>
          </p:cNvSpPr>
          <p:nvPr>
            <p:ph type="sldNum" sz="quarter" idx="10"/>
          </p:nvPr>
        </p:nvSpPr>
        <p:spPr/>
        <p:txBody>
          <a:bodyPr/>
          <a:lstStyle/>
          <a:p>
            <a:fld id="{AE1BCDD2-3C63-734A-8707-CED556459E65}" type="slidenum">
              <a:rPr lang="en-US" smtClean="0"/>
              <a:t>53</a:t>
            </a:fld>
            <a:endParaRPr lang="en-US"/>
          </a:p>
        </p:txBody>
      </p:sp>
    </p:spTree>
    <p:extLst>
      <p:ext uri="{BB962C8B-B14F-4D97-AF65-F5344CB8AC3E}">
        <p14:creationId xmlns:p14="http://schemas.microsoft.com/office/powerpoint/2010/main" val="3027151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www.openinternet.gov</a:t>
            </a:r>
            <a:r>
              <a:rPr lang="en-US" dirty="0" smtClean="0"/>
              <a:t>/</a:t>
            </a:r>
          </a:p>
          <a:p>
            <a:r>
              <a:rPr lang="en-US" dirty="0" smtClean="0"/>
              <a:t>http://</a:t>
            </a:r>
            <a:r>
              <a:rPr lang="en-US" dirty="0" err="1" smtClean="0"/>
              <a:t>www.openinternet.gov</a:t>
            </a:r>
            <a:r>
              <a:rPr lang="en-US" dirty="0" smtClean="0"/>
              <a:t>/read-</a:t>
            </a:r>
            <a:r>
              <a:rPr lang="en-US" dirty="0" err="1" smtClean="0"/>
              <a:t>speech.html</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59</a:t>
            </a:fld>
            <a:endParaRPr lang="en-US"/>
          </a:p>
        </p:txBody>
      </p:sp>
    </p:spTree>
    <p:extLst>
      <p:ext uri="{BB962C8B-B14F-4D97-AF65-F5344CB8AC3E}">
        <p14:creationId xmlns:p14="http://schemas.microsoft.com/office/powerpoint/2010/main" val="4171118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www.koshernet.com</a:t>
            </a:r>
            <a:r>
              <a:rPr lang="en-US" dirty="0" smtClean="0"/>
              <a:t>/</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64</a:t>
            </a:fld>
            <a:endParaRPr lang="en-US"/>
          </a:p>
        </p:txBody>
      </p:sp>
    </p:spTree>
    <p:extLst>
      <p:ext uri="{BB962C8B-B14F-4D97-AF65-F5344CB8AC3E}">
        <p14:creationId xmlns:p14="http://schemas.microsoft.com/office/powerpoint/2010/main" val="2238400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World Broadband Statistics: Short report Q4 2010; Point</a:t>
            </a:r>
            <a:r>
              <a:rPr lang="en-US" sz="1200" b="1" kern="1200" baseline="0" dirty="0" smtClean="0">
                <a:solidFill>
                  <a:schemeClr val="tx1"/>
                </a:solidFill>
                <a:latin typeface="+mn-lt"/>
                <a:ea typeface="+mn-ea"/>
                <a:cs typeface="+mn-cs"/>
              </a:rPr>
              <a:t> Topic Ltd (March 2011)</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10</a:t>
            </a:fld>
            <a:endParaRPr lang="en-US"/>
          </a:p>
        </p:txBody>
      </p:sp>
    </p:spTree>
    <p:extLst>
      <p:ext uri="{BB962C8B-B14F-4D97-AF65-F5344CB8AC3E}">
        <p14:creationId xmlns:p14="http://schemas.microsoft.com/office/powerpoint/2010/main" val="3626915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www.reddit.com</a:t>
            </a:r>
            <a:r>
              <a:rPr lang="en-US" dirty="0" smtClean="0"/>
              <a:t>/r/programming/comments/ewy18/</a:t>
            </a:r>
            <a:r>
              <a:rPr lang="en-US" dirty="0" err="1" smtClean="0"/>
              <a:t>the_fcc_has_launched_a_competition_to_create</a:t>
            </a:r>
            <a:r>
              <a:rPr lang="en-US" dirty="0" smtClean="0"/>
              <a:t>/</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73</a:t>
            </a:fld>
            <a:endParaRPr lang="en-US"/>
          </a:p>
        </p:txBody>
      </p:sp>
    </p:spTree>
    <p:extLst>
      <p:ext uri="{BB962C8B-B14F-4D97-AF65-F5344CB8AC3E}">
        <p14:creationId xmlns:p14="http://schemas.microsoft.com/office/powerpoint/2010/main" val="2581938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a:noFill/>
          <a:ln/>
        </p:spPr>
        <p:txBody>
          <a:bodyPr/>
          <a:lstStyle/>
          <a:p>
            <a:pPr eaLnBrk="1" hangingPunct="1">
              <a:spcBef>
                <a:spcPct val="0"/>
              </a:spcBef>
            </a:pPr>
            <a:r>
              <a:rPr lang="en-US" smtClean="0"/>
              <a:t>Developing countries –most traffic goes abroad</a:t>
            </a:r>
          </a:p>
          <a:p>
            <a:pPr eaLnBrk="1" hangingPunct="1">
              <a:spcBef>
                <a:spcPct val="0"/>
              </a:spcBef>
            </a:pPr>
            <a:r>
              <a:rPr lang="en-US" smtClean="0"/>
              <a:t>IXP evolution – figure</a:t>
            </a:r>
          </a:p>
          <a:p>
            <a:pPr eaLnBrk="1" hangingPunct="1">
              <a:spcBef>
                <a:spcPct val="0"/>
              </a:spcBef>
            </a:pPr>
            <a:r>
              <a:rPr lang="en-US" smtClean="0"/>
              <a:t>Secondary peering –peering between non-backbones</a:t>
            </a:r>
          </a:p>
          <a:p>
            <a:pPr eaLnBrk="1" hangingPunct="1">
              <a:spcBef>
                <a:spcPct val="0"/>
              </a:spcBef>
            </a:pPr>
            <a:r>
              <a:rPr lang="en-US" smtClean="0"/>
              <a:t>Changing traffic patterns has resulted in changes in the hierarchy, which has put pressure on transit prices</a:t>
            </a:r>
          </a:p>
          <a:p>
            <a:pPr eaLnBrk="1" hangingPunct="1">
              <a:spcBef>
                <a:spcPct val="0"/>
              </a:spcBef>
            </a:pPr>
            <a:r>
              <a:rPr lang="en-US" smtClean="0"/>
              <a:t>Content providers have built out networks, putting pressure on backbone providers</a:t>
            </a:r>
          </a:p>
          <a:p>
            <a:pPr eaLnBrk="1" hangingPunct="1">
              <a:spcBef>
                <a:spcPct val="0"/>
              </a:spcBef>
            </a:pPr>
            <a:endParaRPr lang="en-US" smtClean="0"/>
          </a:p>
        </p:txBody>
      </p:sp>
      <p:sp>
        <p:nvSpPr>
          <p:cNvPr id="28675" name="Slide Number Placeholder 3"/>
          <p:cNvSpPr>
            <a:spLocks noGrp="1"/>
          </p:cNvSpPr>
          <p:nvPr>
            <p:ph type="sldNum" sz="quarter" idx="5"/>
          </p:nvPr>
        </p:nvSpPr>
        <p:spPr>
          <a:noFill/>
        </p:spPr>
        <p:txBody>
          <a:bodyPr/>
          <a:lstStyle/>
          <a:p>
            <a:fld id="{9115814A-0D64-47CE-B03B-FEFF6B58A342}" type="slidenum">
              <a:rPr lang="en-US" smtClean="0"/>
              <a:pPr/>
              <a:t>84</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a:noFill/>
          <a:ln/>
        </p:spPr>
        <p:txBody>
          <a:bodyPr/>
          <a:lstStyle/>
          <a:p>
            <a:pPr eaLnBrk="1" hangingPunct="1">
              <a:spcBef>
                <a:spcPct val="0"/>
              </a:spcBef>
            </a:pPr>
            <a:r>
              <a:rPr lang="en-US" sz="2200"/>
              <a:t>Largest Backbone Networks:</a:t>
            </a:r>
          </a:p>
          <a:p>
            <a:pPr lvl="1" eaLnBrk="1" hangingPunct="1">
              <a:spcBef>
                <a:spcPct val="0"/>
              </a:spcBef>
            </a:pPr>
            <a:r>
              <a:rPr lang="en-US" sz="2200"/>
              <a:t>AT&amp;T </a:t>
            </a:r>
          </a:p>
          <a:p>
            <a:pPr lvl="1" eaLnBrk="1" hangingPunct="1">
              <a:spcBef>
                <a:spcPct val="0"/>
              </a:spcBef>
            </a:pPr>
            <a:r>
              <a:rPr lang="en-US" sz="2200"/>
              <a:t>Global Crossing </a:t>
            </a:r>
          </a:p>
          <a:p>
            <a:pPr lvl="1" eaLnBrk="1" hangingPunct="1">
              <a:spcBef>
                <a:spcPct val="0"/>
              </a:spcBef>
            </a:pPr>
            <a:r>
              <a:rPr lang="en-US" sz="2200"/>
              <a:t>Level 3 Communications </a:t>
            </a:r>
          </a:p>
          <a:p>
            <a:pPr lvl="1" eaLnBrk="1" hangingPunct="1">
              <a:spcBef>
                <a:spcPct val="0"/>
              </a:spcBef>
            </a:pPr>
            <a:r>
              <a:rPr lang="en-US" sz="2200"/>
              <a:t>NTT Communications </a:t>
            </a:r>
          </a:p>
          <a:p>
            <a:pPr lvl="1" eaLnBrk="1" hangingPunct="1">
              <a:spcBef>
                <a:spcPct val="0"/>
              </a:spcBef>
            </a:pPr>
            <a:r>
              <a:rPr lang="en-US" sz="2200"/>
              <a:t>Qwest Communications International </a:t>
            </a:r>
          </a:p>
          <a:p>
            <a:pPr lvl="1" eaLnBrk="1" hangingPunct="1">
              <a:spcBef>
                <a:spcPct val="0"/>
              </a:spcBef>
            </a:pPr>
            <a:r>
              <a:rPr lang="en-US" sz="2200"/>
              <a:t>Sprint </a:t>
            </a:r>
          </a:p>
          <a:p>
            <a:pPr lvl="1" eaLnBrk="1" hangingPunct="1">
              <a:spcBef>
                <a:spcPct val="0"/>
              </a:spcBef>
            </a:pPr>
            <a:r>
              <a:rPr lang="en-US" sz="2200"/>
              <a:t>Verizon Business (formerly MCI/UUNET) </a:t>
            </a:r>
            <a:endParaRPr lang="en-US" sz="2200">
              <a:solidFill>
                <a:srgbClr val="FF0000"/>
              </a:solidFill>
            </a:endParaRPr>
          </a:p>
          <a:p>
            <a:pPr eaLnBrk="1" hangingPunct="1">
              <a:spcBef>
                <a:spcPct val="0"/>
              </a:spcBef>
            </a:pPr>
            <a:endParaRPr lang="en-US" smtClean="0"/>
          </a:p>
        </p:txBody>
      </p:sp>
      <p:sp>
        <p:nvSpPr>
          <p:cNvPr id="32771" name="Slide Number Placeholder 3"/>
          <p:cNvSpPr>
            <a:spLocks noGrp="1"/>
          </p:cNvSpPr>
          <p:nvPr>
            <p:ph type="sldNum" sz="quarter" idx="5"/>
          </p:nvPr>
        </p:nvSpPr>
        <p:spPr>
          <a:noFill/>
        </p:spPr>
        <p:txBody>
          <a:bodyPr/>
          <a:lstStyle/>
          <a:p>
            <a:fld id="{21B56042-F3D3-4EF2-BEC3-72D39A2EA5B9}" type="slidenum">
              <a:rPr lang="en-US" smtClean="0"/>
              <a:pPr/>
              <a:t>85</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a:noFill/>
          <a:ln/>
        </p:spPr>
        <p:txBody>
          <a:bodyPr/>
          <a:lstStyle/>
          <a:p>
            <a:r>
              <a:rPr lang="en-US" smtClean="0"/>
              <a:t>http://www.telco2.net/blog/2009/10/perhaps_the_most_important_cha_1.html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T-Mobile 2010</a:t>
            </a:r>
          </a:p>
          <a:p>
            <a:r>
              <a:rPr lang="en-US" dirty="0" smtClean="0"/>
              <a:t>AT&amp;T</a:t>
            </a:r>
            <a:r>
              <a:rPr lang="en-US" baseline="0" dirty="0" smtClean="0"/>
              <a:t> data</a:t>
            </a:r>
          </a:p>
          <a:p>
            <a:r>
              <a:rPr lang="en-US" dirty="0" smtClean="0"/>
              <a:t>http://</a:t>
            </a:r>
            <a:r>
              <a:rPr lang="en-US" dirty="0" err="1" smtClean="0"/>
              <a:t>www.nowsms.com</a:t>
            </a:r>
            <a:r>
              <a:rPr lang="en-US" dirty="0" smtClean="0"/>
              <a:t>/discus/messages/12/8500.html</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92</a:t>
            </a:fld>
            <a:endParaRPr lang="en-US"/>
          </a:p>
        </p:txBody>
      </p:sp>
    </p:spTree>
    <p:extLst>
      <p:ext uri="{BB962C8B-B14F-4D97-AF65-F5344CB8AC3E}">
        <p14:creationId xmlns:p14="http://schemas.microsoft.com/office/powerpoint/2010/main" val="2639693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dirty="0" smtClean="0"/>
              <a:t>FedEx and EC2 prices as of 09/15/09</a:t>
            </a:r>
          </a:p>
          <a:p>
            <a:r>
              <a:rPr lang="en-US" dirty="0" smtClean="0"/>
              <a:t>CDN: http://</a:t>
            </a:r>
            <a:r>
              <a:rPr lang="en-US" dirty="0" err="1" smtClean="0"/>
              <a:t>www.mindbranch.com</a:t>
            </a:r>
            <a:r>
              <a:rPr lang="en-US" dirty="0" smtClean="0"/>
              <a:t>/listing/product/R678-29.html</a:t>
            </a:r>
          </a:p>
          <a:p>
            <a:r>
              <a:rPr lang="en-US" dirty="0" smtClean="0"/>
              <a:t>http://</a:t>
            </a:r>
            <a:r>
              <a:rPr lang="en-US" dirty="0" err="1" smtClean="0"/>
              <a:t>www.cdnpricing.com</a:t>
            </a:r>
            <a:r>
              <a:rPr lang="en-US" dirty="0" smtClean="0"/>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www.newamerica.net</a:t>
            </a:r>
            <a:r>
              <a:rPr lang="en-US" dirty="0" smtClean="0"/>
              <a:t>/publications/policy/</a:t>
            </a:r>
            <a:r>
              <a:rPr lang="en-US" dirty="0" err="1" smtClean="0"/>
              <a:t>price_of_the_pipe</a:t>
            </a:r>
            <a:endParaRPr lang="en-US" dirty="0" smtClean="0"/>
          </a:p>
          <a:p>
            <a:r>
              <a:rPr lang="en-US" dirty="0" smtClean="0"/>
              <a:t>http://</a:t>
            </a:r>
            <a:r>
              <a:rPr lang="en-US" dirty="0" err="1" smtClean="0"/>
              <a:t>blogs.gartner.com</a:t>
            </a:r>
            <a:r>
              <a:rPr lang="en-US" dirty="0" smtClean="0"/>
              <a:t>/</a:t>
            </a:r>
            <a:r>
              <a:rPr lang="en-US" dirty="0" err="1" smtClean="0"/>
              <a:t>phillip-redman</a:t>
            </a:r>
            <a:r>
              <a:rPr lang="en-US" dirty="0" smtClean="0"/>
              <a:t>/2010/11/09/wireless-data-pricing-reaches-a-new-low/</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96</a:t>
            </a:fld>
            <a:endParaRPr lang="en-US"/>
          </a:p>
        </p:txBody>
      </p:sp>
    </p:spTree>
    <p:extLst>
      <p:ext uri="{BB962C8B-B14F-4D97-AF65-F5344CB8AC3E}">
        <p14:creationId xmlns:p14="http://schemas.microsoft.com/office/powerpoint/2010/main" val="1844709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OBI #4 pg. 15</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11</a:t>
            </a:fld>
            <a:endParaRPr lang="en-US"/>
          </a:p>
        </p:txBody>
      </p:sp>
    </p:spTree>
    <p:extLst>
      <p:ext uri="{BB962C8B-B14F-4D97-AF65-F5344CB8AC3E}">
        <p14:creationId xmlns:p14="http://schemas.microsoft.com/office/powerpoint/2010/main" val="66516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OECD (2011), “Broadband Bundling: Trends and Policy Implications”, </a:t>
            </a:r>
            <a:r>
              <a:rPr lang="en-US" sz="1200" i="1" kern="1200" dirty="0" smtClean="0">
                <a:solidFill>
                  <a:schemeClr val="tx1"/>
                </a:solidFill>
                <a:latin typeface="+mn-lt"/>
                <a:ea typeface="+mn-ea"/>
                <a:cs typeface="+mn-cs"/>
              </a:rPr>
              <a:t>OECD Digital Economy Papers</a:t>
            </a:r>
            <a:r>
              <a:rPr lang="en-US" sz="1200" i="0" kern="1200" dirty="0" smtClean="0">
                <a:solidFill>
                  <a:schemeClr val="tx1"/>
                </a:solidFill>
                <a:latin typeface="+mn-lt"/>
                <a:ea typeface="+mn-ea"/>
                <a:cs typeface="+mn-cs"/>
              </a:rPr>
              <a:t>, No. 175, OECD Publishing. </a:t>
            </a:r>
            <a:r>
              <a:rPr lang="en-US" sz="1200" i="0" kern="1200" dirty="0" err="1" smtClean="0">
                <a:solidFill>
                  <a:schemeClr val="tx1"/>
                </a:solidFill>
                <a:latin typeface="+mn-lt"/>
                <a:ea typeface="+mn-ea"/>
                <a:cs typeface="+mn-cs"/>
              </a:rPr>
              <a:t>doi</a:t>
            </a:r>
            <a:r>
              <a:rPr lang="en-US" sz="1200" i="0" kern="1200" smtClean="0">
                <a:solidFill>
                  <a:schemeClr val="tx1"/>
                </a:solidFill>
                <a:latin typeface="+mn-lt"/>
                <a:ea typeface="+mn-ea"/>
                <a:cs typeface="+mn-cs"/>
              </a:rPr>
              <a:t>: 10.1787/5kghtc8znnbx-en</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16</a:t>
            </a:fld>
            <a:endParaRPr lang="en-US"/>
          </a:p>
        </p:txBody>
      </p:sp>
    </p:spTree>
    <p:extLst>
      <p:ext uri="{BB962C8B-B14F-4D97-AF65-F5344CB8AC3E}">
        <p14:creationId xmlns:p14="http://schemas.microsoft.com/office/powerpoint/2010/main" val="3098014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20</a:t>
            </a:fld>
            <a:endParaRPr lang="en-US"/>
          </a:p>
        </p:txBody>
      </p:sp>
    </p:spTree>
    <p:extLst>
      <p:ext uri="{BB962C8B-B14F-4D97-AF65-F5344CB8AC3E}">
        <p14:creationId xmlns:p14="http://schemas.microsoft.com/office/powerpoint/2010/main" val="708198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Sandvine</a:t>
            </a:r>
            <a:r>
              <a:rPr lang="en-US" dirty="0" smtClean="0"/>
              <a:t>,</a:t>
            </a:r>
            <a:r>
              <a:rPr lang="en-US" baseline="0" dirty="0" smtClean="0"/>
              <a:t> </a:t>
            </a:r>
            <a:r>
              <a:rPr lang="en-US" sz="1200" b="0" i="0" u="none" strike="noStrike" kern="1200" baseline="0" dirty="0" smtClean="0">
                <a:solidFill>
                  <a:schemeClr val="tx1"/>
                </a:solidFill>
                <a:latin typeface="+mn-lt"/>
                <a:ea typeface="+mn-ea"/>
                <a:cs typeface="+mn-cs"/>
              </a:rPr>
              <a:t>Global Internet Phenomena Report Spring 2011</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21</a:t>
            </a:fld>
            <a:endParaRPr lang="en-US"/>
          </a:p>
        </p:txBody>
      </p:sp>
    </p:spTree>
    <p:extLst>
      <p:ext uri="{BB962C8B-B14F-4D97-AF65-F5344CB8AC3E}">
        <p14:creationId xmlns:p14="http://schemas.microsoft.com/office/powerpoint/2010/main" val="533715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Sandvine</a:t>
            </a:r>
            <a:r>
              <a:rPr lang="en-US" baseline="0" dirty="0" smtClean="0"/>
              <a:t> Spring 2011</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22</a:t>
            </a:fld>
            <a:endParaRPr lang="en-US"/>
          </a:p>
        </p:txBody>
      </p:sp>
    </p:spTree>
    <p:extLst>
      <p:ext uri="{BB962C8B-B14F-4D97-AF65-F5344CB8AC3E}">
        <p14:creationId xmlns:p14="http://schemas.microsoft.com/office/powerpoint/2010/main" val="1167475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Nielsen State</a:t>
            </a:r>
            <a:r>
              <a:rPr lang="en-US" baseline="0" dirty="0" smtClean="0"/>
              <a:t> of Media, Q4 2010</a:t>
            </a:r>
          </a:p>
          <a:p>
            <a:r>
              <a:rPr lang="en-US" dirty="0" smtClean="0"/>
              <a:t>http://</a:t>
            </a:r>
            <a:r>
              <a:rPr lang="en-US" dirty="0" err="1" smtClean="0"/>
              <a:t>blog.netflix.com</a:t>
            </a:r>
            <a:r>
              <a:rPr lang="en-US" dirty="0" smtClean="0"/>
              <a:t>/2011/03/netflix-lowers-data-usage-by-23-for.html</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23</a:t>
            </a:fld>
            <a:endParaRPr lang="en-US"/>
          </a:p>
        </p:txBody>
      </p:sp>
    </p:spTree>
    <p:extLst>
      <p:ext uri="{BB962C8B-B14F-4D97-AF65-F5344CB8AC3E}">
        <p14:creationId xmlns:p14="http://schemas.microsoft.com/office/powerpoint/2010/main" val="301288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FCC, Broadband Performance,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OBI </a:t>
            </a:r>
            <a:r>
              <a:rPr lang="en-US" sz="1200" kern="1200" dirty="0" err="1" smtClean="0">
                <a:solidFill>
                  <a:schemeClr val="tx1"/>
                </a:solidFill>
                <a:latin typeface="+mn-lt"/>
                <a:ea typeface="+mn-ea"/>
                <a:cs typeface="+mn-cs"/>
              </a:rPr>
              <a:t>TechnIcal</a:t>
            </a:r>
            <a:r>
              <a:rPr lang="en-US" sz="1200" kern="1200" dirty="0" smtClean="0">
                <a:solidFill>
                  <a:schemeClr val="tx1"/>
                </a:solidFill>
                <a:latin typeface="+mn-lt"/>
                <a:ea typeface="+mn-ea"/>
                <a:cs typeface="+mn-cs"/>
              </a:rPr>
              <a:t> Paper No. 4</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24</a:t>
            </a:fld>
            <a:endParaRPr lang="en-US"/>
          </a:p>
        </p:txBody>
      </p:sp>
    </p:spTree>
    <p:extLst>
      <p:ext uri="{BB962C8B-B14F-4D97-AF65-F5344CB8AC3E}">
        <p14:creationId xmlns:p14="http://schemas.microsoft.com/office/powerpoint/2010/main" val="3120964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D1D25C-32B3-EC4F-87C1-F92593626F1E}" type="datetimeFigureOut">
              <a:rPr lang="en-US" smtClean="0"/>
              <a:t>6/23/11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pic>
        <p:nvPicPr>
          <p:cNvPr id="7" name="Picture 9" descr="IRT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980" y="4841875"/>
            <a:ext cx="1052512" cy="9382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scu"/>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02733" y="4867275"/>
            <a:ext cx="1268413" cy="102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006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1D25C-32B3-EC4F-87C1-F92593626F1E}" type="datetimeFigureOut">
              <a:rPr lang="en-US" smtClean="0"/>
              <a:t>6/23/11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857105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1D25C-32B3-EC4F-87C1-F92593626F1E}" type="datetimeFigureOut">
              <a:rPr lang="en-US" smtClean="0"/>
              <a:t>6/23/11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2507552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143000"/>
            <a:ext cx="9144000" cy="4983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0"/>
          </p:nvPr>
        </p:nvSpPr>
        <p:spPr>
          <a:xfrm>
            <a:off x="6858000" y="6356350"/>
            <a:ext cx="2133600" cy="365125"/>
          </a:xfrm>
        </p:spPr>
        <p:txBody>
          <a:bodyPr/>
          <a:lstStyle>
            <a:lvl1pPr>
              <a:defRPr/>
            </a:lvl1pPr>
          </a:lstStyle>
          <a:p>
            <a:fld id="{51E3B49D-3EAC-FA48-8317-73E198CCAC39}" type="slidenum">
              <a:rPr lang="en-US"/>
              <a:pPr/>
              <a:t>‹#›</a:t>
            </a:fld>
            <a:endParaRPr lang="en-US"/>
          </a:p>
        </p:txBody>
      </p:sp>
      <p:sp>
        <p:nvSpPr>
          <p:cNvPr id="4" name="Title 3"/>
          <p:cNvSpPr>
            <a:spLocks noGrp="1"/>
          </p:cNvSpPr>
          <p:nvPr>
            <p:ph type="title"/>
          </p:nvPr>
        </p:nvSpPr>
        <p:spPr>
          <a:xfrm>
            <a:off x="457200" y="-29563"/>
            <a:ext cx="8229600" cy="1096363"/>
          </a:xfrm>
        </p:spPr>
        <p:txBody>
          <a:bodyPr/>
          <a:lstStyle>
            <a:lvl1pPr>
              <a:defRPr>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64741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1D25C-32B3-EC4F-87C1-F92593626F1E}" type="datetimeFigureOut">
              <a:rPr lang="en-US" smtClean="0"/>
              <a:t>6/23/11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2989588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D1D25C-32B3-EC4F-87C1-F92593626F1E}" type="datetimeFigureOut">
              <a:rPr lang="en-US" smtClean="0"/>
              <a:t>6/23/11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902844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D1D25C-32B3-EC4F-87C1-F92593626F1E}" type="datetimeFigureOut">
              <a:rPr lang="en-US" smtClean="0"/>
              <a:t>6/23/11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860301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D1D25C-32B3-EC4F-87C1-F92593626F1E}" type="datetimeFigureOut">
              <a:rPr lang="en-US" smtClean="0"/>
              <a:t>6/23/11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1242654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D1D25C-32B3-EC4F-87C1-F92593626F1E}" type="datetimeFigureOut">
              <a:rPr lang="en-US" smtClean="0"/>
              <a:t>6/23/11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4247224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1D25C-32B3-EC4F-87C1-F92593626F1E}" type="datetimeFigureOut">
              <a:rPr lang="en-US" smtClean="0"/>
              <a:t>6/23/11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2063951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D1D25C-32B3-EC4F-87C1-F92593626F1E}" type="datetimeFigureOut">
              <a:rPr lang="en-US" smtClean="0"/>
              <a:t>6/23/11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24437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D1D25C-32B3-EC4F-87C1-F92593626F1E}" type="datetimeFigureOut">
              <a:rPr lang="en-US" smtClean="0"/>
              <a:t>6/23/11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16426195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5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1D25C-32B3-EC4F-87C1-F92593626F1E}" type="datetimeFigureOut">
              <a:rPr lang="en-US" smtClean="0"/>
              <a:t>6/23/11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F6381-67BA-2A42-BA47-A113CD48E884}" type="slidenum">
              <a:rPr lang="en-US" smtClean="0"/>
              <a:t>‹#›</a:t>
            </a:fld>
            <a:endParaRPr lang="en-US"/>
          </a:p>
        </p:txBody>
      </p:sp>
      <p:sp>
        <p:nvSpPr>
          <p:cNvPr id="8" name="Rectangle 4"/>
          <p:cNvSpPr>
            <a:spLocks noChangeArrowheads="1"/>
          </p:cNvSpPr>
          <p:nvPr userDrawn="1"/>
        </p:nvSpPr>
        <p:spPr bwMode="auto">
          <a:xfrm>
            <a:off x="0" y="-76200"/>
            <a:ext cx="9144000" cy="1143000"/>
          </a:xfrm>
          <a:prstGeom prst="rect">
            <a:avLst/>
          </a:prstGeom>
          <a:solidFill>
            <a:srgbClr val="000066"/>
          </a:solidFill>
          <a:ln w="9525">
            <a:noFill/>
            <a:miter lim="800000"/>
            <a:headEnd/>
            <a:tailEnd/>
          </a:ln>
        </p:spPr>
        <p:txBody>
          <a:bodyPr anchor="ctr"/>
          <a:lstStyle/>
          <a:p>
            <a:pPr algn="ctr">
              <a:defRPr/>
            </a:pPr>
            <a:endParaRPr lang="en-US" sz="4400" dirty="0" smtClean="0">
              <a:solidFill>
                <a:schemeClr val="tx2"/>
              </a:solidFill>
              <a:latin typeface="Arial" pitchFamily="-111" charset="0"/>
              <a:ea typeface="+mn-ea"/>
              <a:cs typeface="+mn-cs"/>
            </a:endParaRPr>
          </a:p>
          <a:p>
            <a:pPr algn="ctr">
              <a:defRPr/>
            </a:pPr>
            <a:endParaRPr lang="en-US" sz="4400" dirty="0">
              <a:solidFill>
                <a:schemeClr val="tx2"/>
              </a:solidFill>
              <a:latin typeface="Arial" pitchFamily="-111" charset="0"/>
              <a:ea typeface="+mn-ea"/>
              <a:cs typeface="+mn-cs"/>
            </a:endParaRPr>
          </a:p>
        </p:txBody>
      </p:sp>
      <p:cxnSp>
        <p:nvCxnSpPr>
          <p:cNvPr id="9" name="Straight Connector 8"/>
          <p:cNvCxnSpPr/>
          <p:nvPr userDrawn="1"/>
        </p:nvCxnSpPr>
        <p:spPr>
          <a:xfrm>
            <a:off x="0" y="1143000"/>
            <a:ext cx="9144000" cy="1588"/>
          </a:xfrm>
          <a:prstGeom prst="line">
            <a:avLst/>
          </a:prstGeom>
          <a:ln w="101600">
            <a:solidFill>
              <a:srgbClr val="DCE6F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578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7.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5.png"/><Relationship Id="rId5" Type="http://schemas.openxmlformats.org/officeDocument/2006/relationships/oleObject" Target="../embeddings/oleObject1.bin"/><Relationship Id="rId6" Type="http://schemas.openxmlformats.org/officeDocument/2006/relationships/image" Target="../media/image2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4.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 Id="rId3" Type="http://schemas.openxmlformats.org/officeDocument/2006/relationships/image" Target="../media/image32.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78.x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38.wmf"/><Relationship Id="rId5" Type="http://schemas.openxmlformats.org/officeDocument/2006/relationships/image" Target="../media/image39.emf"/><Relationship Id="rId6" Type="http://schemas.openxmlformats.org/officeDocument/2006/relationships/image" Target="../media/image40.wmf"/><Relationship Id="rId7" Type="http://schemas.openxmlformats.org/officeDocument/2006/relationships/image" Target="../media/image41.wmf"/><Relationship Id="rId8" Type="http://schemas.openxmlformats.org/officeDocument/2006/relationships/image" Target="../media/image42.wmf"/><Relationship Id="rId1" Type="http://schemas.openxmlformats.org/officeDocument/2006/relationships/slideLayout" Target="../slideLayouts/slideLayout2.xml"/><Relationship Id="rId2" Type="http://schemas.openxmlformats.org/officeDocument/2006/relationships/image" Target="../media/image36.wmf"/></Relationships>
</file>

<file path=ppt/slides/_rels/slide79.x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38.wmf"/><Relationship Id="rId5" Type="http://schemas.openxmlformats.org/officeDocument/2006/relationships/image" Target="../media/image41.wmf"/><Relationship Id="rId6" Type="http://schemas.openxmlformats.org/officeDocument/2006/relationships/image" Target="../media/image43.wmf"/><Relationship Id="rId1" Type="http://schemas.openxmlformats.org/officeDocument/2006/relationships/slideLayout" Target="../slideLayouts/slideLayout2.xml"/><Relationship Id="rId2" Type="http://schemas.openxmlformats.org/officeDocument/2006/relationships/image" Target="../media/image36.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emf"/></Relationships>
</file>

<file path=ppt/slides/_rels/slide80.x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38.wmf"/><Relationship Id="rId5" Type="http://schemas.openxmlformats.org/officeDocument/2006/relationships/image" Target="../media/image41.wmf"/><Relationship Id="rId6" Type="http://schemas.openxmlformats.org/officeDocument/2006/relationships/image" Target="../media/image43.wmf"/><Relationship Id="rId1" Type="http://schemas.openxmlformats.org/officeDocument/2006/relationships/slideLayout" Target="../slideLayouts/slideLayout2.xml"/><Relationship Id="rId2" Type="http://schemas.openxmlformats.org/officeDocument/2006/relationships/image" Target="../media/image36.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8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hyperlink" Target="http://upload.wikimedia.org/wikipedia/commons/a/aa/AMS-IX_core_cage_eun.jpg" TargetMode="External"/><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87.x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38.wmf"/><Relationship Id="rId5" Type="http://schemas.openxmlformats.org/officeDocument/2006/relationships/image" Target="../media/image40.wmf"/><Relationship Id="rId6" Type="http://schemas.openxmlformats.org/officeDocument/2006/relationships/image" Target="../media/image42.wmf"/><Relationship Id="rId7" Type="http://schemas.openxmlformats.org/officeDocument/2006/relationships/image" Target="../media/image49.png"/><Relationship Id="rId8"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36.wmf"/></Relationships>
</file>

<file path=ppt/slides/_rels/slide88.x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38.wmf"/><Relationship Id="rId5" Type="http://schemas.openxmlformats.org/officeDocument/2006/relationships/image" Target="../media/image39.emf"/><Relationship Id="rId6" Type="http://schemas.openxmlformats.org/officeDocument/2006/relationships/image" Target="../media/image40.wmf"/><Relationship Id="rId7" Type="http://schemas.openxmlformats.org/officeDocument/2006/relationships/image" Target="../media/image42.wmf"/><Relationship Id="rId8" Type="http://schemas.openxmlformats.org/officeDocument/2006/relationships/image" Target="../media/image49.png"/><Relationship Id="rId9" Type="http://schemas.openxmlformats.org/officeDocument/2006/relationships/image" Target="../media/image51.jpeg"/><Relationship Id="rId10"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36.wmf"/></Relationships>
</file>

<file path=ppt/slides/_rels/slide89.x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38.wmf"/><Relationship Id="rId5" Type="http://schemas.openxmlformats.org/officeDocument/2006/relationships/image" Target="../media/image43.wmf"/><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36.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90.x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38.wmf"/><Relationship Id="rId5" Type="http://schemas.openxmlformats.org/officeDocument/2006/relationships/image" Target="../media/image41.wmf"/><Relationship Id="rId6" Type="http://schemas.openxmlformats.org/officeDocument/2006/relationships/image" Target="../media/image43.wmf"/><Relationship Id="rId1" Type="http://schemas.openxmlformats.org/officeDocument/2006/relationships/slideLayout" Target="../slideLayouts/slideLayout2.xml"/><Relationship Id="rId2" Type="http://schemas.openxmlformats.org/officeDocument/2006/relationships/image" Target="../media/image36.w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emf"/><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0000"/>
                </a:solidFill>
              </a:rPr>
              <a:t>A tal</a:t>
            </a:r>
            <a:r>
              <a:rPr lang="en-US" dirty="0" smtClean="0">
                <a:solidFill>
                  <a:srgbClr val="FF0000"/>
                </a:solidFill>
              </a:rPr>
              <a:t>e of two networks – network neutrality and other topics</a:t>
            </a:r>
            <a:endParaRPr lang="en-US" dirty="0">
              <a:solidFill>
                <a:srgbClr val="FF0000"/>
              </a:solidFill>
            </a:endParaRPr>
          </a:p>
        </p:txBody>
      </p:sp>
      <p:sp>
        <p:nvSpPr>
          <p:cNvPr id="3" name="Subtitle 2"/>
          <p:cNvSpPr>
            <a:spLocks noGrp="1"/>
          </p:cNvSpPr>
          <p:nvPr>
            <p:ph type="subTitle" idx="1"/>
          </p:nvPr>
        </p:nvSpPr>
        <p:spPr/>
        <p:txBody>
          <a:bodyPr/>
          <a:lstStyle/>
          <a:p>
            <a:r>
              <a:rPr lang="en-US" dirty="0" smtClean="0"/>
              <a:t>Henning Schulzrinne</a:t>
            </a:r>
          </a:p>
          <a:p>
            <a:r>
              <a:rPr lang="en-US" dirty="0" smtClean="0"/>
              <a:t>Columbia University</a:t>
            </a:r>
            <a:endParaRPr lang="en-US" dirty="0"/>
          </a:p>
        </p:txBody>
      </p:sp>
      <p:sp>
        <p:nvSpPr>
          <p:cNvPr id="4" name="TextBox 3"/>
          <p:cNvSpPr txBox="1"/>
          <p:nvPr/>
        </p:nvSpPr>
        <p:spPr>
          <a:xfrm>
            <a:off x="1445696" y="5573059"/>
            <a:ext cx="5789390" cy="523220"/>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sz="1400" dirty="0" smtClean="0">
                <a:solidFill>
                  <a:schemeClr val="bg1"/>
                </a:solidFill>
              </a:rPr>
              <a:t>Any opinions are those of the author and do not necessarily reflect the views</a:t>
            </a:r>
          </a:p>
          <a:p>
            <a:r>
              <a:rPr lang="en-US" sz="1400" dirty="0" smtClean="0">
                <a:solidFill>
                  <a:schemeClr val="bg1"/>
                </a:solidFill>
              </a:rPr>
              <a:t>of Columbia University or the </a:t>
            </a:r>
            <a:r>
              <a:rPr lang="en-US" sz="1400" dirty="0" smtClean="0">
                <a:solidFill>
                  <a:schemeClr val="bg1"/>
                </a:solidFill>
              </a:rPr>
              <a:t>Federal Communications Commission.</a:t>
            </a:r>
            <a:endParaRPr lang="en-US" sz="1400" dirty="0">
              <a:solidFill>
                <a:schemeClr val="bg1"/>
              </a:solidFill>
            </a:endParaRPr>
          </a:p>
        </p:txBody>
      </p:sp>
    </p:spTree>
    <p:extLst>
      <p:ext uri="{BB962C8B-B14F-4D97-AF65-F5344CB8AC3E}">
        <p14:creationId xmlns:p14="http://schemas.microsoft.com/office/powerpoint/2010/main" val="4532239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broadband additions (2010)</a:t>
            </a:r>
            <a:endParaRPr lang="en-US" dirty="0"/>
          </a:p>
        </p:txBody>
      </p:sp>
      <p:pic>
        <p:nvPicPr>
          <p:cNvPr id="3" name="Picture 2"/>
          <p:cNvPicPr>
            <a:picLocks noChangeAspect="1"/>
          </p:cNvPicPr>
          <p:nvPr/>
        </p:nvPicPr>
        <p:blipFill>
          <a:blip r:embed="rId3"/>
          <a:stretch>
            <a:fillRect/>
          </a:stretch>
        </p:blipFill>
        <p:spPr>
          <a:xfrm>
            <a:off x="550467" y="1816100"/>
            <a:ext cx="7831533" cy="5016146"/>
          </a:xfrm>
          <a:prstGeom prst="rect">
            <a:avLst/>
          </a:prstGeom>
        </p:spPr>
      </p:pic>
    </p:spTree>
    <p:extLst>
      <p:ext uri="{BB962C8B-B14F-4D97-AF65-F5344CB8AC3E}">
        <p14:creationId xmlns:p14="http://schemas.microsoft.com/office/powerpoint/2010/main" val="23588187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normAutofit/>
          </a:bodyPr>
          <a:lstStyle/>
          <a:p>
            <a:r>
              <a:rPr lang="en-US" sz="8800" dirty="0" smtClean="0"/>
              <a:t>Spectrum</a:t>
            </a:r>
            <a:endParaRPr lang="en-US" sz="8800" dirty="0"/>
          </a:p>
        </p:txBody>
      </p:sp>
    </p:spTree>
    <p:extLst>
      <p:ext uri="{BB962C8B-B14F-4D97-AF65-F5344CB8AC3E}">
        <p14:creationId xmlns:p14="http://schemas.microsoft.com/office/powerpoint/2010/main" val="375688324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a:t>
            </a:r>
            <a:endParaRPr lang="en-US" dirty="0"/>
          </a:p>
        </p:txBody>
      </p:sp>
      <p:sp>
        <p:nvSpPr>
          <p:cNvPr id="9" name="Content Placeholder 8"/>
          <p:cNvSpPr>
            <a:spLocks noGrp="1"/>
          </p:cNvSpPr>
          <p:nvPr>
            <p:ph idx="1"/>
          </p:nvPr>
        </p:nvSpPr>
        <p:spPr>
          <a:xfrm>
            <a:off x="457200" y="3791569"/>
            <a:ext cx="8229600" cy="2334594"/>
          </a:xfrm>
        </p:spPr>
        <p:txBody>
          <a:bodyPr>
            <a:normAutofit fontScale="70000" lnSpcReduction="20000"/>
          </a:bodyPr>
          <a:lstStyle/>
          <a:p>
            <a:r>
              <a:rPr lang="en-US" dirty="0" smtClean="0"/>
              <a:t>100+ years of legacy use</a:t>
            </a:r>
          </a:p>
          <a:p>
            <a:pPr lvl="1"/>
            <a:r>
              <a:rPr lang="en-US" dirty="0" smtClean="0"/>
              <a:t>is this like land ownership?</a:t>
            </a:r>
          </a:p>
          <a:p>
            <a:pPr lvl="1"/>
            <a:r>
              <a:rPr lang="en-US" dirty="0" smtClean="0"/>
              <a:t>why would anybody move?</a:t>
            </a:r>
          </a:p>
          <a:p>
            <a:pPr lvl="1"/>
            <a:r>
              <a:rPr lang="en-US" dirty="0" smtClean="0"/>
              <a:t>see FCC white spaces effort</a:t>
            </a:r>
          </a:p>
          <a:p>
            <a:r>
              <a:rPr lang="en-US" dirty="0" smtClean="0"/>
              <a:t>Fragmentation – end systems need multiple RF front ends</a:t>
            </a:r>
          </a:p>
          <a:p>
            <a:pPr lvl="1"/>
            <a:r>
              <a:rPr lang="en-US" dirty="0" smtClean="0"/>
              <a:t>often limited by chip design </a:t>
            </a:r>
          </a:p>
          <a:p>
            <a:r>
              <a:rPr lang="en-US" dirty="0" smtClean="0"/>
              <a:t>Receiver standards – dealing with OOBE</a:t>
            </a:r>
            <a:endParaRPr lang="en-US" dirty="0"/>
          </a:p>
        </p:txBody>
      </p:sp>
      <p:pic>
        <p:nvPicPr>
          <p:cNvPr id="10" name="Picture 9"/>
          <p:cNvPicPr>
            <a:picLocks noChangeAspect="1"/>
          </p:cNvPicPr>
          <p:nvPr/>
        </p:nvPicPr>
        <p:blipFill>
          <a:blip r:embed="rId2"/>
          <a:stretch>
            <a:fillRect/>
          </a:stretch>
        </p:blipFill>
        <p:spPr>
          <a:xfrm>
            <a:off x="0" y="1328188"/>
            <a:ext cx="9144000" cy="2093423"/>
          </a:xfrm>
          <a:prstGeom prst="rect">
            <a:avLst/>
          </a:prstGeom>
        </p:spPr>
      </p:pic>
    </p:spTree>
    <p:extLst>
      <p:ext uri="{BB962C8B-B14F-4D97-AF65-F5344CB8AC3E}">
        <p14:creationId xmlns:p14="http://schemas.microsoft.com/office/powerpoint/2010/main" val="4251745103"/>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 policies</a:t>
            </a:r>
            <a:endParaRPr lang="en-US" dirty="0"/>
          </a:p>
        </p:txBody>
      </p:sp>
      <p:sp>
        <p:nvSpPr>
          <p:cNvPr id="3" name="Content Placeholder 2"/>
          <p:cNvSpPr>
            <a:spLocks noGrp="1"/>
          </p:cNvSpPr>
          <p:nvPr>
            <p:ph idx="1"/>
          </p:nvPr>
        </p:nvSpPr>
        <p:spPr>
          <a:xfrm>
            <a:off x="457200" y="1600200"/>
            <a:ext cx="5801401" cy="4525963"/>
          </a:xfrm>
        </p:spPr>
        <p:txBody>
          <a:bodyPr>
            <a:normAutofit fontScale="92500" lnSpcReduction="10000"/>
          </a:bodyPr>
          <a:lstStyle/>
          <a:p>
            <a:r>
              <a:rPr lang="en-US" dirty="0" smtClean="0"/>
              <a:t>There’s no more open space</a:t>
            </a:r>
          </a:p>
          <a:p>
            <a:r>
              <a:rPr lang="en-US" dirty="0" smtClean="0"/>
              <a:t>Increase efficiency</a:t>
            </a:r>
          </a:p>
          <a:p>
            <a:pPr lvl="1"/>
            <a:r>
              <a:rPr lang="en-US" dirty="0" smtClean="0"/>
              <a:t>modulation</a:t>
            </a:r>
          </a:p>
          <a:p>
            <a:pPr lvl="1"/>
            <a:r>
              <a:rPr lang="en-US" dirty="0" smtClean="0"/>
              <a:t>narrow-banding</a:t>
            </a:r>
          </a:p>
          <a:p>
            <a:pPr lvl="1"/>
            <a:r>
              <a:rPr lang="en-US" dirty="0" smtClean="0"/>
              <a:t>analog </a:t>
            </a:r>
            <a:r>
              <a:rPr lang="en-US" dirty="0" smtClean="0">
                <a:sym typeface="Wingdings"/>
              </a:rPr>
              <a:t> digital  packet</a:t>
            </a:r>
          </a:p>
          <a:p>
            <a:pPr lvl="1"/>
            <a:r>
              <a:rPr lang="en-US" dirty="0" smtClean="0">
                <a:sym typeface="Wingdings"/>
              </a:rPr>
              <a:t>special purpose  general purpose</a:t>
            </a:r>
            <a:endParaRPr lang="en-US" dirty="0" smtClean="0"/>
          </a:p>
          <a:p>
            <a:r>
              <a:rPr lang="en-US" dirty="0" smtClean="0"/>
              <a:t>Increase spatial re-use</a:t>
            </a:r>
          </a:p>
          <a:p>
            <a:r>
              <a:rPr lang="en-US" dirty="0" smtClean="0"/>
              <a:t>No good research data on spectrum usage and possibilities</a:t>
            </a:r>
          </a:p>
          <a:p>
            <a:endParaRPr lang="en-US" dirty="0"/>
          </a:p>
        </p:txBody>
      </p:sp>
      <p:pic>
        <p:nvPicPr>
          <p:cNvPr id="4" name="Picture 3"/>
          <p:cNvPicPr>
            <a:picLocks noChangeAspect="1"/>
          </p:cNvPicPr>
          <p:nvPr/>
        </p:nvPicPr>
        <p:blipFill>
          <a:blip r:embed="rId2"/>
          <a:stretch>
            <a:fillRect/>
          </a:stretch>
        </p:blipFill>
        <p:spPr>
          <a:xfrm>
            <a:off x="6085519" y="1600200"/>
            <a:ext cx="2805376" cy="1779660"/>
          </a:xfrm>
          <a:prstGeom prst="rect">
            <a:avLst/>
          </a:prstGeom>
        </p:spPr>
      </p:pic>
    </p:spTree>
    <p:extLst>
      <p:ext uri="{BB962C8B-B14F-4D97-AF65-F5344CB8AC3E}">
        <p14:creationId xmlns:p14="http://schemas.microsoft.com/office/powerpoint/2010/main" val="2154031557"/>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spectrum approaches</a:t>
            </a:r>
            <a:endParaRPr lang="en-US" dirty="0"/>
          </a:p>
        </p:txBody>
      </p:sp>
      <p:sp>
        <p:nvSpPr>
          <p:cNvPr id="3" name="Content Placeholder 2"/>
          <p:cNvSpPr>
            <a:spLocks noGrp="1"/>
          </p:cNvSpPr>
          <p:nvPr>
            <p:ph idx="1"/>
          </p:nvPr>
        </p:nvSpPr>
        <p:spPr/>
        <p:txBody>
          <a:bodyPr>
            <a:normAutofit lnSpcReduction="10000"/>
          </a:bodyPr>
          <a:lstStyle/>
          <a:p>
            <a:r>
              <a:rPr lang="en-US" dirty="0" smtClean="0"/>
              <a:t>Narrow-banding by January 1, 2013</a:t>
            </a:r>
          </a:p>
          <a:p>
            <a:pPr lvl="1"/>
            <a:r>
              <a:rPr lang="en-US" dirty="0" smtClean="0"/>
              <a:t>150-512 MHz band: 25 kHz </a:t>
            </a:r>
            <a:r>
              <a:rPr lang="en-US" dirty="0" smtClean="0">
                <a:sym typeface="Wingdings"/>
              </a:rPr>
              <a:t> 12.5 kHz or better</a:t>
            </a:r>
            <a:endParaRPr lang="en-US" dirty="0" smtClean="0"/>
          </a:p>
          <a:p>
            <a:r>
              <a:rPr lang="en-US" dirty="0" smtClean="0"/>
              <a:t>White spaces in TV band (512 – 692 MHz)</a:t>
            </a:r>
          </a:p>
          <a:p>
            <a:pPr lvl="1"/>
            <a:r>
              <a:rPr lang="en-US" dirty="0" smtClean="0"/>
              <a:t>query database for incumbents</a:t>
            </a:r>
          </a:p>
          <a:p>
            <a:pPr lvl="1"/>
            <a:r>
              <a:rPr lang="en-US" dirty="0" smtClean="0"/>
              <a:t>10 database operators</a:t>
            </a:r>
          </a:p>
          <a:p>
            <a:pPr lvl="1"/>
            <a:r>
              <a:rPr lang="en-US" dirty="0" smtClean="0"/>
              <a:t>space mostly available in rural areas</a:t>
            </a:r>
          </a:p>
          <a:p>
            <a:r>
              <a:rPr lang="en-US" dirty="0" smtClean="0"/>
              <a:t>Incentive auctions</a:t>
            </a:r>
          </a:p>
          <a:p>
            <a:pPr lvl="1"/>
            <a:r>
              <a:rPr lang="en-US" dirty="0" smtClean="0"/>
              <a:t>only about 10% use over-the-air TV</a:t>
            </a:r>
          </a:p>
          <a:p>
            <a:pPr lvl="1"/>
            <a:r>
              <a:rPr lang="en-US" dirty="0" smtClean="0"/>
              <a:t>TV channels </a:t>
            </a:r>
            <a:r>
              <a:rPr lang="en-US" dirty="0" smtClean="0">
                <a:sym typeface="Wingdings"/>
              </a:rPr>
              <a:t> data</a:t>
            </a:r>
            <a:endParaRPr lang="en-US" dirty="0"/>
          </a:p>
        </p:txBody>
      </p:sp>
    </p:spTree>
    <p:extLst>
      <p:ext uri="{BB962C8B-B14F-4D97-AF65-F5344CB8AC3E}">
        <p14:creationId xmlns:p14="http://schemas.microsoft.com/office/powerpoint/2010/main" val="1708031535"/>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normAutofit fontScale="70000" lnSpcReduction="20000"/>
          </a:bodyPr>
          <a:lstStyle/>
          <a:p>
            <a:r>
              <a:rPr lang="en-US" sz="8800" dirty="0" smtClean="0"/>
              <a:t>Challenges for research</a:t>
            </a:r>
            <a:endParaRPr lang="en-US" sz="8800" dirty="0"/>
          </a:p>
        </p:txBody>
      </p:sp>
    </p:spTree>
    <p:extLst>
      <p:ext uri="{BB962C8B-B14F-4D97-AF65-F5344CB8AC3E}">
        <p14:creationId xmlns:p14="http://schemas.microsoft.com/office/powerpoint/2010/main" val="375688324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grand (real-world) challenges</a:t>
            </a:r>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Getting from 60 to 95% broadband usage &amp; coverage</a:t>
            </a:r>
          </a:p>
          <a:p>
            <a:pPr lvl="1"/>
            <a:r>
              <a:rPr lang="en-US" dirty="0" smtClean="0"/>
              <a:t>cost, societal issues</a:t>
            </a:r>
          </a:p>
          <a:p>
            <a:r>
              <a:rPr lang="en-US" dirty="0" smtClean="0"/>
              <a:t>Spectrum challenges</a:t>
            </a:r>
          </a:p>
          <a:p>
            <a:pPr lvl="1"/>
            <a:r>
              <a:rPr lang="en-US" dirty="0" smtClean="0"/>
              <a:t>availability, fragmentation, co-existence</a:t>
            </a:r>
          </a:p>
          <a:p>
            <a:r>
              <a:rPr lang="en-US" dirty="0" smtClean="0"/>
              <a:t>Bandwidth challenges</a:t>
            </a:r>
          </a:p>
          <a:p>
            <a:pPr lvl="1"/>
            <a:r>
              <a:rPr lang="en-US" dirty="0" err="1" smtClean="0"/>
              <a:t>QoS</a:t>
            </a:r>
            <a:r>
              <a:rPr lang="en-US" dirty="0" smtClean="0"/>
              <a:t> does not help (much)</a:t>
            </a:r>
          </a:p>
          <a:p>
            <a:pPr lvl="2"/>
            <a:r>
              <a:rPr lang="en-US" dirty="0" smtClean="0"/>
              <a:t>allows VoIP at 90% vs. 60% load </a:t>
            </a:r>
          </a:p>
          <a:p>
            <a:pPr lvl="1"/>
            <a:r>
              <a:rPr lang="en-US" dirty="0" smtClean="0"/>
              <a:t>video compression not quite maxed out</a:t>
            </a:r>
          </a:p>
          <a:p>
            <a:pPr lvl="2"/>
            <a:r>
              <a:rPr lang="en-US" dirty="0" smtClean="0"/>
              <a:t>MPEG-2 </a:t>
            </a:r>
            <a:r>
              <a:rPr lang="en-US" dirty="0" smtClean="0">
                <a:sym typeface="Wingdings"/>
              </a:rPr>
              <a:t> H.264 got us factor 2  H.265</a:t>
            </a:r>
            <a:endParaRPr lang="en-US" dirty="0"/>
          </a:p>
        </p:txBody>
      </p:sp>
    </p:spTree>
    <p:extLst>
      <p:ext uri="{BB962C8B-B14F-4D97-AF65-F5344CB8AC3E}">
        <p14:creationId xmlns:p14="http://schemas.microsoft.com/office/powerpoint/2010/main" val="310914427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grand (real world) challenges</a:t>
            </a:r>
            <a:endParaRPr lang="en-US" dirty="0"/>
          </a:p>
        </p:txBody>
      </p:sp>
      <p:sp>
        <p:nvSpPr>
          <p:cNvPr id="3" name="Content Placeholder 2"/>
          <p:cNvSpPr>
            <a:spLocks noGrp="1"/>
          </p:cNvSpPr>
          <p:nvPr>
            <p:ph idx="1"/>
          </p:nvPr>
        </p:nvSpPr>
        <p:spPr/>
        <p:txBody>
          <a:bodyPr/>
          <a:lstStyle/>
          <a:p>
            <a:r>
              <a:rPr lang="en-US" dirty="0" smtClean="0"/>
              <a:t>Understanding privacy</a:t>
            </a:r>
          </a:p>
          <a:p>
            <a:pPr lvl="1"/>
            <a:r>
              <a:rPr lang="en-US" dirty="0" smtClean="0"/>
              <a:t>vague conceptions of harms &amp; risks</a:t>
            </a:r>
          </a:p>
          <a:p>
            <a:pPr lvl="1"/>
            <a:r>
              <a:rPr lang="en-US" dirty="0" smtClean="0"/>
              <a:t>see Google, Apple, …</a:t>
            </a:r>
          </a:p>
          <a:p>
            <a:r>
              <a:rPr lang="en-US" dirty="0" smtClean="0"/>
              <a:t>The role of competition in a natural monopoly world</a:t>
            </a:r>
          </a:p>
          <a:p>
            <a:r>
              <a:rPr lang="en-US" dirty="0" smtClean="0"/>
              <a:t>How to make research relevant</a:t>
            </a:r>
          </a:p>
          <a:p>
            <a:pPr lvl="1"/>
            <a:r>
              <a:rPr lang="en-US" dirty="0" smtClean="0"/>
              <a:t>not obvious which results in the last 10 years have had major impact on practice</a:t>
            </a:r>
          </a:p>
          <a:p>
            <a:endParaRPr lang="en-US" dirty="0"/>
          </a:p>
        </p:txBody>
      </p:sp>
    </p:spTree>
    <p:extLst>
      <p:ext uri="{BB962C8B-B14F-4D97-AF65-F5344CB8AC3E}">
        <p14:creationId xmlns:p14="http://schemas.microsoft.com/office/powerpoint/2010/main" val="2247785903"/>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not-so-grand challenges</a:t>
            </a:r>
            <a:endParaRPr lang="en-US" dirty="0"/>
          </a:p>
        </p:txBody>
      </p:sp>
      <p:sp>
        <p:nvSpPr>
          <p:cNvPr id="3" name="Content Placeholder 2"/>
          <p:cNvSpPr>
            <a:spLocks noGrp="1"/>
          </p:cNvSpPr>
          <p:nvPr>
            <p:ph idx="1"/>
          </p:nvPr>
        </p:nvSpPr>
        <p:spPr/>
        <p:txBody>
          <a:bodyPr/>
          <a:lstStyle/>
          <a:p>
            <a:r>
              <a:rPr lang="en-US" dirty="0" smtClean="0"/>
              <a:t>Sensor networks</a:t>
            </a:r>
          </a:p>
          <a:p>
            <a:r>
              <a:rPr lang="en-US" dirty="0" err="1" smtClean="0"/>
              <a:t>QoS</a:t>
            </a:r>
            <a:endParaRPr lang="en-US" dirty="0"/>
          </a:p>
          <a:p>
            <a:r>
              <a:rPr lang="en-US" dirty="0" smtClean="0">
                <a:sym typeface="Wingdings"/>
              </a:rPr>
              <a:t> 90-10 problems (= 90% of solution with 10% of the effort)</a:t>
            </a:r>
            <a:endParaRPr lang="en-US" dirty="0"/>
          </a:p>
          <a:p>
            <a:endParaRPr lang="en-US" dirty="0"/>
          </a:p>
          <a:p>
            <a:endParaRPr lang="en-US" dirty="0"/>
          </a:p>
        </p:txBody>
      </p:sp>
    </p:spTree>
    <p:extLst>
      <p:ext uri="{BB962C8B-B14F-4D97-AF65-F5344CB8AC3E}">
        <p14:creationId xmlns:p14="http://schemas.microsoft.com/office/powerpoint/2010/main" val="3498446002"/>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Conclusion</a:t>
            </a:r>
            <a:endParaRPr lang="en-US" dirty="0"/>
          </a:p>
        </p:txBody>
      </p:sp>
      <p:sp>
        <p:nvSpPr>
          <p:cNvPr id="3" name="Content Placeholder 2"/>
          <p:cNvSpPr>
            <a:spLocks noGrp="1"/>
          </p:cNvSpPr>
          <p:nvPr>
            <p:ph idx="1"/>
          </p:nvPr>
        </p:nvSpPr>
        <p:spPr/>
        <p:txBody>
          <a:bodyPr>
            <a:normAutofit lnSpcReduction="10000"/>
          </a:bodyPr>
          <a:lstStyle/>
          <a:p>
            <a:r>
              <a:rPr lang="en-US" dirty="0" smtClean="0"/>
              <a:t>Time of transition, not innovation</a:t>
            </a:r>
          </a:p>
          <a:p>
            <a:r>
              <a:rPr lang="en-US" dirty="0" smtClean="0"/>
              <a:t>Industry moving from start-up to infrastructure commodity</a:t>
            </a:r>
          </a:p>
          <a:p>
            <a:r>
              <a:rPr lang="en-US" dirty="0" smtClean="0"/>
              <a:t>Cannot assume that technology will force positive outcomes</a:t>
            </a:r>
          </a:p>
          <a:p>
            <a:pPr lvl="1"/>
            <a:r>
              <a:rPr lang="en-US" dirty="0" smtClean="0"/>
              <a:t>interplay of </a:t>
            </a:r>
            <a:r>
              <a:rPr lang="en-US" sz="4400" b="1" dirty="0" smtClean="0">
                <a:solidFill>
                  <a:schemeClr val="accent2"/>
                </a:solidFill>
              </a:rPr>
              <a:t>economics</a:t>
            </a:r>
            <a:r>
              <a:rPr lang="en-US" dirty="0" smtClean="0"/>
              <a:t>, </a:t>
            </a:r>
            <a:r>
              <a:rPr lang="en-US" sz="3200" dirty="0" smtClean="0">
                <a:solidFill>
                  <a:srgbClr val="008000"/>
                </a:solidFill>
              </a:rPr>
              <a:t>regulation</a:t>
            </a:r>
            <a:r>
              <a:rPr lang="en-US" dirty="0" smtClean="0"/>
              <a:t>, </a:t>
            </a:r>
            <a:r>
              <a:rPr lang="en-US" sz="1800" dirty="0" smtClean="0"/>
              <a:t>technology</a:t>
            </a:r>
          </a:p>
          <a:p>
            <a:r>
              <a:rPr lang="en-US" dirty="0" smtClean="0"/>
              <a:t>Have limited insights into alternatives</a:t>
            </a:r>
          </a:p>
          <a:p>
            <a:pPr lvl="1"/>
            <a:r>
              <a:rPr lang="en-US" dirty="0" smtClean="0"/>
              <a:t>what can </a:t>
            </a:r>
            <a:r>
              <a:rPr lang="en-US" b="1" dirty="0" smtClean="0"/>
              <a:t>we</a:t>
            </a:r>
            <a:r>
              <a:rPr lang="en-US" dirty="0" smtClean="0"/>
              <a:t> contribute?</a:t>
            </a:r>
          </a:p>
        </p:txBody>
      </p:sp>
    </p:spTree>
    <p:extLst>
      <p:ext uri="{BB962C8B-B14F-4D97-AF65-F5344CB8AC3E}">
        <p14:creationId xmlns:p14="http://schemas.microsoft.com/office/powerpoint/2010/main" val="6595848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broadband speeds</a:t>
            </a:r>
            <a:endParaRPr lang="en-US" dirty="0"/>
          </a:p>
        </p:txBody>
      </p:sp>
      <p:pic>
        <p:nvPicPr>
          <p:cNvPr id="4" name="Picture 3" descr="spee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55" y="1177538"/>
            <a:ext cx="8458200" cy="5473700"/>
          </a:xfrm>
          <a:prstGeom prst="rect">
            <a:avLst/>
          </a:prstGeom>
        </p:spPr>
      </p:pic>
      <p:sp>
        <p:nvSpPr>
          <p:cNvPr id="3" name="TextBox 2"/>
          <p:cNvSpPr txBox="1"/>
          <p:nvPr/>
        </p:nvSpPr>
        <p:spPr>
          <a:xfrm>
            <a:off x="0" y="6488668"/>
            <a:ext cx="1903085" cy="369332"/>
          </a:xfrm>
          <a:prstGeom prst="rect">
            <a:avLst/>
          </a:prstGeom>
          <a:noFill/>
        </p:spPr>
        <p:txBody>
          <a:bodyPr wrap="none" rtlCol="0">
            <a:spAutoFit/>
          </a:bodyPr>
          <a:lstStyle/>
          <a:p>
            <a:r>
              <a:rPr lang="en-US" dirty="0" smtClean="0"/>
              <a:t>FCC OBI Report #4</a:t>
            </a:r>
            <a:endParaRPr lang="en-US" dirty="0"/>
          </a:p>
        </p:txBody>
      </p:sp>
    </p:spTree>
    <p:extLst>
      <p:ext uri="{BB962C8B-B14F-4D97-AF65-F5344CB8AC3E}">
        <p14:creationId xmlns:p14="http://schemas.microsoft.com/office/powerpoint/2010/main" val="38711353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Residential broadband</a:t>
            </a:r>
            <a:endParaRPr lang="en-US" dirty="0"/>
          </a:p>
        </p:txBody>
      </p:sp>
      <p:pic>
        <p:nvPicPr>
          <p:cNvPr id="4" name="Picture 3"/>
          <p:cNvPicPr>
            <a:picLocks noChangeAspect="1"/>
          </p:cNvPicPr>
          <p:nvPr/>
        </p:nvPicPr>
        <p:blipFill>
          <a:blip r:embed="rId2"/>
          <a:stretch>
            <a:fillRect/>
          </a:stretch>
        </p:blipFill>
        <p:spPr>
          <a:xfrm>
            <a:off x="1002988" y="1105462"/>
            <a:ext cx="6940474" cy="5430413"/>
          </a:xfrm>
          <a:prstGeom prst="rect">
            <a:avLst/>
          </a:prstGeom>
        </p:spPr>
      </p:pic>
      <p:sp>
        <p:nvSpPr>
          <p:cNvPr id="5" name="TextBox 4"/>
          <p:cNvSpPr txBox="1"/>
          <p:nvPr/>
        </p:nvSpPr>
        <p:spPr>
          <a:xfrm>
            <a:off x="0" y="6481926"/>
            <a:ext cx="5925157" cy="369332"/>
          </a:xfrm>
          <a:prstGeom prst="rect">
            <a:avLst/>
          </a:prstGeom>
          <a:noFill/>
        </p:spPr>
        <p:txBody>
          <a:bodyPr wrap="none" rtlCol="0">
            <a:spAutoFit/>
          </a:bodyPr>
          <a:lstStyle/>
          <a:p>
            <a:r>
              <a:rPr lang="en-US" i="1" dirty="0" smtClean="0"/>
              <a:t>FCC: Internet Access Services Status as of December 31, 2009  </a:t>
            </a:r>
            <a:endParaRPr lang="en-US" i="1" dirty="0"/>
          </a:p>
        </p:txBody>
      </p:sp>
    </p:spTree>
    <p:extLst>
      <p:ext uri="{BB962C8B-B14F-4D97-AF65-F5344CB8AC3E}">
        <p14:creationId xmlns:p14="http://schemas.microsoft.com/office/powerpoint/2010/main" val="916013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Residential broadband technologies</a:t>
            </a:r>
            <a:endParaRPr lang="en-US" dirty="0"/>
          </a:p>
        </p:txBody>
      </p:sp>
      <p:pic>
        <p:nvPicPr>
          <p:cNvPr id="4" name="Picture 3"/>
          <p:cNvPicPr>
            <a:picLocks noChangeAspect="1"/>
          </p:cNvPicPr>
          <p:nvPr/>
        </p:nvPicPr>
        <p:blipFill>
          <a:blip r:embed="rId2"/>
          <a:stretch>
            <a:fillRect/>
          </a:stretch>
        </p:blipFill>
        <p:spPr>
          <a:xfrm>
            <a:off x="733600" y="1379180"/>
            <a:ext cx="7166156" cy="5123219"/>
          </a:xfrm>
          <a:prstGeom prst="rect">
            <a:avLst/>
          </a:prstGeom>
        </p:spPr>
      </p:pic>
      <p:sp>
        <p:nvSpPr>
          <p:cNvPr id="5" name="TextBox 4"/>
          <p:cNvSpPr txBox="1"/>
          <p:nvPr/>
        </p:nvSpPr>
        <p:spPr>
          <a:xfrm>
            <a:off x="0" y="6481926"/>
            <a:ext cx="5925157" cy="369332"/>
          </a:xfrm>
          <a:prstGeom prst="rect">
            <a:avLst/>
          </a:prstGeom>
          <a:noFill/>
        </p:spPr>
        <p:txBody>
          <a:bodyPr wrap="none" rtlCol="0">
            <a:spAutoFit/>
          </a:bodyPr>
          <a:lstStyle/>
          <a:p>
            <a:r>
              <a:rPr lang="en-US" i="1" dirty="0" smtClean="0"/>
              <a:t>FCC: Internet Access Services Status as of December 31, 2009  </a:t>
            </a:r>
            <a:endParaRPr lang="en-US" i="1" dirty="0"/>
          </a:p>
        </p:txBody>
      </p:sp>
    </p:spTree>
    <p:extLst>
      <p:ext uri="{BB962C8B-B14F-4D97-AF65-F5344CB8AC3E}">
        <p14:creationId xmlns:p14="http://schemas.microsoft.com/office/powerpoint/2010/main" val="25222602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infrastructure in 2015</a:t>
            </a:r>
            <a:endParaRPr lang="en-US" dirty="0"/>
          </a:p>
        </p:txBody>
      </p:sp>
      <p:sp>
        <p:nvSpPr>
          <p:cNvPr id="3" name="Content Placeholder 2"/>
          <p:cNvSpPr>
            <a:spLocks noGrp="1"/>
          </p:cNvSpPr>
          <p:nvPr>
            <p:ph idx="1"/>
          </p:nvPr>
        </p:nvSpPr>
        <p:spPr/>
        <p:txBody>
          <a:bodyPr/>
          <a:lstStyle/>
          <a:p>
            <a:r>
              <a:rPr lang="en-US" dirty="0" smtClean="0"/>
              <a:t>FTTH build-out essentially complete (15%)</a:t>
            </a:r>
          </a:p>
          <a:p>
            <a:r>
              <a:rPr lang="en-US" dirty="0" smtClean="0"/>
              <a:t>likely outcome:</a:t>
            </a:r>
          </a:p>
          <a:p>
            <a:pPr lvl="1"/>
            <a:r>
              <a:rPr lang="en-US" dirty="0" smtClean="0"/>
              <a:t>FTTH in dense, rich parts of the country</a:t>
            </a:r>
          </a:p>
          <a:p>
            <a:pPr lvl="1"/>
            <a:r>
              <a:rPr lang="en-US" dirty="0" smtClean="0"/>
              <a:t>cable and FTTN in suburban areas</a:t>
            </a:r>
          </a:p>
          <a:p>
            <a:pPr lvl="1"/>
            <a:r>
              <a:rPr lang="en-US" dirty="0" smtClean="0"/>
              <a:t>LTE in semi-rural areas</a:t>
            </a:r>
          </a:p>
          <a:p>
            <a:pPr lvl="1"/>
            <a:r>
              <a:rPr lang="en-US" dirty="0" smtClean="0"/>
              <a:t>satellite everywhere else</a:t>
            </a:r>
            <a:endParaRPr lang="en-US" dirty="0"/>
          </a:p>
        </p:txBody>
      </p:sp>
    </p:spTree>
    <p:extLst>
      <p:ext uri="{BB962C8B-B14F-4D97-AF65-F5344CB8AC3E}">
        <p14:creationId xmlns:p14="http://schemas.microsoft.com/office/powerpoint/2010/main" val="41765427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as </a:t>
            </a:r>
            <a:r>
              <a:rPr lang="en-US" dirty="0" smtClean="0"/>
              <a:t>substitute?</a:t>
            </a:r>
            <a:endParaRPr lang="en-US" dirty="0"/>
          </a:p>
        </p:txBody>
      </p:sp>
      <p:sp>
        <p:nvSpPr>
          <p:cNvPr id="3" name="Content Placeholder 2"/>
          <p:cNvSpPr>
            <a:spLocks noGrp="1"/>
          </p:cNvSpPr>
          <p:nvPr>
            <p:ph idx="1"/>
          </p:nvPr>
        </p:nvSpPr>
        <p:spPr/>
        <p:txBody>
          <a:bodyPr/>
          <a:lstStyle/>
          <a:p>
            <a:r>
              <a:rPr lang="en-US" dirty="0" smtClean="0"/>
              <a:t>Speed range</a:t>
            </a:r>
          </a:p>
          <a:p>
            <a:r>
              <a:rPr lang="en-US" dirty="0" smtClean="0"/>
              <a:t>Speed predictability</a:t>
            </a:r>
          </a:p>
          <a:p>
            <a:r>
              <a:rPr lang="en-US" dirty="0" smtClean="0"/>
              <a:t>Indoor usability</a:t>
            </a:r>
          </a:p>
          <a:p>
            <a:r>
              <a:rPr lang="en-US" dirty="0" smtClean="0"/>
              <a:t>Volume limits</a:t>
            </a:r>
          </a:p>
          <a:p>
            <a:r>
              <a:rPr lang="en-US" dirty="0" smtClean="0"/>
              <a:t>Still relies on ILEC or CATV back-haul to cell sites and </a:t>
            </a:r>
            <a:r>
              <a:rPr lang="en-US" dirty="0" err="1" smtClean="0"/>
              <a:t>femtocells</a:t>
            </a:r>
            <a:endParaRPr lang="en-US" dirty="0"/>
          </a:p>
        </p:txBody>
      </p:sp>
    </p:spTree>
    <p:extLst>
      <p:ext uri="{BB962C8B-B14F-4D97-AF65-F5344CB8AC3E}">
        <p14:creationId xmlns:p14="http://schemas.microsoft.com/office/powerpoint/2010/main" val="31725520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Consumer network costs</a:t>
            </a:r>
            <a:endParaRPr lang="en-US" dirty="0"/>
          </a:p>
        </p:txBody>
      </p:sp>
      <p:pic>
        <p:nvPicPr>
          <p:cNvPr id="5" name="Picture 4"/>
          <p:cNvPicPr>
            <a:picLocks noChangeAspect="1"/>
          </p:cNvPicPr>
          <p:nvPr/>
        </p:nvPicPr>
        <p:blipFill>
          <a:blip r:embed="rId3"/>
          <a:stretch>
            <a:fillRect/>
          </a:stretch>
        </p:blipFill>
        <p:spPr>
          <a:xfrm>
            <a:off x="1384300" y="1615280"/>
            <a:ext cx="6362700" cy="4216400"/>
          </a:xfrm>
          <a:prstGeom prst="rect">
            <a:avLst/>
          </a:prstGeom>
        </p:spPr>
      </p:pic>
    </p:spTree>
    <p:extLst>
      <p:ext uri="{BB962C8B-B14F-4D97-AF65-F5344CB8AC3E}">
        <p14:creationId xmlns:p14="http://schemas.microsoft.com/office/powerpoint/2010/main" val="26531192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normAutofit/>
          </a:bodyPr>
          <a:lstStyle/>
          <a:p>
            <a:r>
              <a:rPr lang="en-US" sz="8800" dirty="0" smtClean="0"/>
              <a:t>Network traffic</a:t>
            </a:r>
            <a:endParaRPr lang="en-US" sz="8800" dirty="0"/>
          </a:p>
        </p:txBody>
      </p:sp>
    </p:spTree>
    <p:extLst>
      <p:ext uri="{BB962C8B-B14F-4D97-AF65-F5344CB8AC3E}">
        <p14:creationId xmlns:p14="http://schemas.microsoft.com/office/powerpoint/2010/main" val="2165661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distribution</a:t>
            </a:r>
            <a:endParaRPr lang="en-US" dirty="0"/>
          </a:p>
        </p:txBody>
      </p:sp>
      <p:pic>
        <p:nvPicPr>
          <p:cNvPr id="3" name="Picture 2"/>
          <p:cNvPicPr>
            <a:picLocks noChangeAspect="1"/>
          </p:cNvPicPr>
          <p:nvPr/>
        </p:nvPicPr>
        <p:blipFill>
          <a:blip r:embed="rId2"/>
          <a:stretch>
            <a:fillRect/>
          </a:stretch>
        </p:blipFill>
        <p:spPr>
          <a:xfrm>
            <a:off x="1288143" y="1650461"/>
            <a:ext cx="6749143" cy="4293390"/>
          </a:xfrm>
          <a:prstGeom prst="rect">
            <a:avLst/>
          </a:prstGeom>
        </p:spPr>
      </p:pic>
    </p:spTree>
    <p:extLst>
      <p:ext uri="{BB962C8B-B14F-4D97-AF65-F5344CB8AC3E}">
        <p14:creationId xmlns:p14="http://schemas.microsoft.com/office/powerpoint/2010/main" val="30453606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forecast 2015</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62404838"/>
              </p:ext>
            </p:extLst>
          </p:nvPr>
        </p:nvGraphicFramePr>
        <p:xfrm>
          <a:off x="583144" y="1397000"/>
          <a:ext cx="7230968" cy="3059174"/>
        </p:xfrm>
        <a:graphic>
          <a:graphicData uri="http://schemas.openxmlformats.org/drawingml/2006/table">
            <a:tbl>
              <a:tblPr firstRow="1" bandRow="1">
                <a:tableStyleId>{69012ECD-51FC-41F1-AA8D-1B2483CD663E}</a:tableStyleId>
              </a:tblPr>
              <a:tblGrid>
                <a:gridCol w="1807742"/>
                <a:gridCol w="1807742"/>
                <a:gridCol w="1807742"/>
                <a:gridCol w="1807742"/>
              </a:tblGrid>
              <a:tr h="778033">
                <a:tc>
                  <a:txBody>
                    <a:bodyPr/>
                    <a:lstStyle/>
                    <a:p>
                      <a:r>
                        <a:rPr lang="en-US" dirty="0" err="1" smtClean="0"/>
                        <a:t>Exabytes</a:t>
                      </a:r>
                      <a:r>
                        <a:rPr lang="en-US" dirty="0" smtClean="0"/>
                        <a:t>/month</a:t>
                      </a:r>
                      <a:endParaRPr lang="en-US" dirty="0"/>
                    </a:p>
                  </a:txBody>
                  <a:tcPr/>
                </a:tc>
                <a:tc>
                  <a:txBody>
                    <a:bodyPr/>
                    <a:lstStyle/>
                    <a:p>
                      <a:r>
                        <a:rPr lang="en-US" dirty="0" smtClean="0"/>
                        <a:t>Consumer (incl.</a:t>
                      </a:r>
                      <a:r>
                        <a:rPr lang="en-US" baseline="0" dirty="0" smtClean="0"/>
                        <a:t> university, Internet cafés)</a:t>
                      </a:r>
                      <a:endParaRPr lang="en-US" dirty="0"/>
                    </a:p>
                  </a:txBody>
                  <a:tcPr/>
                </a:tc>
                <a:tc>
                  <a:txBody>
                    <a:bodyPr/>
                    <a:lstStyle/>
                    <a:p>
                      <a:r>
                        <a:rPr lang="en-US" dirty="0" smtClean="0"/>
                        <a:t>Business &amp; gov’t.</a:t>
                      </a:r>
                      <a:endParaRPr lang="en-US" dirty="0"/>
                    </a:p>
                  </a:txBody>
                  <a:tcPr/>
                </a:tc>
                <a:tc>
                  <a:txBody>
                    <a:bodyPr/>
                    <a:lstStyle/>
                    <a:p>
                      <a:r>
                        <a:rPr lang="en-US" dirty="0" smtClean="0"/>
                        <a:t>Total</a:t>
                      </a:r>
                      <a:endParaRPr lang="en-US" dirty="0"/>
                    </a:p>
                  </a:txBody>
                  <a:tcPr/>
                </a:tc>
              </a:tr>
              <a:tr h="450765">
                <a:tc>
                  <a:txBody>
                    <a:bodyPr/>
                    <a:lstStyle/>
                    <a:p>
                      <a:r>
                        <a:rPr lang="en-US" dirty="0" smtClean="0"/>
                        <a:t>Internet</a:t>
                      </a:r>
                      <a:endParaRPr lang="en-US" dirty="0"/>
                    </a:p>
                  </a:txBody>
                  <a:tcPr/>
                </a:tc>
                <a:tc>
                  <a:txBody>
                    <a:bodyPr/>
                    <a:lstStyle/>
                    <a:p>
                      <a:pPr algn="r"/>
                      <a:r>
                        <a:rPr lang="en-US" dirty="0" smtClean="0"/>
                        <a:t>53.3</a:t>
                      </a:r>
                      <a:endParaRPr lang="en-US" dirty="0"/>
                    </a:p>
                  </a:txBody>
                  <a:tcPr/>
                </a:tc>
                <a:tc>
                  <a:txBody>
                    <a:bodyPr/>
                    <a:lstStyle/>
                    <a:p>
                      <a:pPr algn="r"/>
                      <a:r>
                        <a:rPr lang="en-US" dirty="0" smtClean="0"/>
                        <a:t>6.1</a:t>
                      </a:r>
                      <a:endParaRPr lang="en-US" dirty="0"/>
                    </a:p>
                  </a:txBody>
                  <a:tcPr/>
                </a:tc>
                <a:tc>
                  <a:txBody>
                    <a:bodyPr/>
                    <a:lstStyle/>
                    <a:p>
                      <a:pPr algn="r"/>
                      <a:r>
                        <a:rPr lang="en-US" dirty="0" smtClean="0"/>
                        <a:t>59.4</a:t>
                      </a:r>
                      <a:endParaRPr lang="en-US" dirty="0"/>
                    </a:p>
                  </a:txBody>
                  <a:tcPr/>
                </a:tc>
              </a:tr>
              <a:tr h="450765">
                <a:tc>
                  <a:txBody>
                    <a:bodyPr/>
                    <a:lstStyle/>
                    <a:p>
                      <a:r>
                        <a:rPr lang="en-US" dirty="0" smtClean="0"/>
                        <a:t>Managed IP</a:t>
                      </a:r>
                    </a:p>
                    <a:p>
                      <a:r>
                        <a:rPr lang="en-US" sz="1400" dirty="0" smtClean="0"/>
                        <a:t>(corporate</a:t>
                      </a:r>
                      <a:r>
                        <a:rPr lang="en-US" sz="1400" baseline="0" dirty="0" smtClean="0"/>
                        <a:t> WAN, IP </a:t>
                      </a:r>
                      <a:r>
                        <a:rPr lang="en-US" sz="1400" baseline="0" dirty="0" err="1" smtClean="0"/>
                        <a:t>VoD</a:t>
                      </a:r>
                      <a:r>
                        <a:rPr lang="en-US" sz="1400" baseline="0" dirty="0" smtClean="0"/>
                        <a:t>, IPTV)</a:t>
                      </a:r>
                      <a:endParaRPr lang="en-US" sz="1400" dirty="0"/>
                    </a:p>
                  </a:txBody>
                  <a:tcPr/>
                </a:tc>
                <a:tc>
                  <a:txBody>
                    <a:bodyPr/>
                    <a:lstStyle/>
                    <a:p>
                      <a:pPr algn="r"/>
                      <a:r>
                        <a:rPr lang="en-US" dirty="0" smtClean="0"/>
                        <a:t>11.8</a:t>
                      </a:r>
                      <a:endParaRPr lang="en-US" dirty="0"/>
                    </a:p>
                  </a:txBody>
                  <a:tcPr/>
                </a:tc>
                <a:tc>
                  <a:txBody>
                    <a:bodyPr/>
                    <a:lstStyle/>
                    <a:p>
                      <a:pPr algn="r"/>
                      <a:r>
                        <a:rPr lang="en-US" dirty="0" smtClean="0"/>
                        <a:t>3.0</a:t>
                      </a:r>
                      <a:endParaRPr lang="en-US" dirty="0"/>
                    </a:p>
                  </a:txBody>
                  <a:tcPr/>
                </a:tc>
                <a:tc>
                  <a:txBody>
                    <a:bodyPr/>
                    <a:lstStyle/>
                    <a:p>
                      <a:pPr algn="r"/>
                      <a:r>
                        <a:rPr lang="en-US" dirty="0" smtClean="0"/>
                        <a:t>14.8</a:t>
                      </a:r>
                      <a:endParaRPr lang="en-US" dirty="0"/>
                    </a:p>
                  </a:txBody>
                  <a:tcPr/>
                </a:tc>
              </a:tr>
              <a:tr h="450765">
                <a:tc>
                  <a:txBody>
                    <a:bodyPr/>
                    <a:lstStyle/>
                    <a:p>
                      <a:r>
                        <a:rPr lang="en-US" dirty="0" smtClean="0"/>
                        <a:t>Mobile</a:t>
                      </a:r>
                      <a:r>
                        <a:rPr lang="en-US" baseline="0" dirty="0" smtClean="0"/>
                        <a:t> data</a:t>
                      </a:r>
                      <a:endParaRPr lang="en-US" dirty="0"/>
                    </a:p>
                  </a:txBody>
                  <a:tcPr/>
                </a:tc>
                <a:tc>
                  <a:txBody>
                    <a:bodyPr/>
                    <a:lstStyle/>
                    <a:p>
                      <a:pPr algn="r"/>
                      <a:r>
                        <a:rPr lang="en-US" dirty="0" smtClean="0"/>
                        <a:t>4.9</a:t>
                      </a:r>
                      <a:endParaRPr lang="en-US" dirty="0"/>
                    </a:p>
                  </a:txBody>
                  <a:tcPr/>
                </a:tc>
                <a:tc>
                  <a:txBody>
                    <a:bodyPr/>
                    <a:lstStyle/>
                    <a:p>
                      <a:pPr algn="r"/>
                      <a:r>
                        <a:rPr lang="en-US" dirty="0" smtClean="0"/>
                        <a:t>1.3</a:t>
                      </a:r>
                      <a:endParaRPr lang="en-US" dirty="0"/>
                    </a:p>
                  </a:txBody>
                  <a:tcPr/>
                </a:tc>
                <a:tc>
                  <a:txBody>
                    <a:bodyPr/>
                    <a:lstStyle/>
                    <a:p>
                      <a:pPr algn="r"/>
                      <a:r>
                        <a:rPr lang="en-US" dirty="0" smtClean="0"/>
                        <a:t>6.3</a:t>
                      </a:r>
                      <a:endParaRPr lang="en-US" dirty="0"/>
                    </a:p>
                  </a:txBody>
                  <a:tcPr/>
                </a:tc>
              </a:tr>
              <a:tr h="450765">
                <a:tc>
                  <a:txBody>
                    <a:bodyPr/>
                    <a:lstStyle/>
                    <a:p>
                      <a:r>
                        <a:rPr lang="en-US" dirty="0" smtClean="0"/>
                        <a:t>Total</a:t>
                      </a:r>
                      <a:endParaRPr lang="en-US" dirty="0"/>
                    </a:p>
                  </a:txBody>
                  <a:tcPr>
                    <a:solidFill>
                      <a:schemeClr val="bg1">
                        <a:lumMod val="75000"/>
                      </a:schemeClr>
                    </a:solidFill>
                  </a:tcPr>
                </a:tc>
                <a:tc>
                  <a:txBody>
                    <a:bodyPr/>
                    <a:lstStyle/>
                    <a:p>
                      <a:pPr algn="r"/>
                      <a:r>
                        <a:rPr lang="en-US" dirty="0" smtClean="0"/>
                        <a:t>70.0</a:t>
                      </a:r>
                      <a:endParaRPr lang="en-US" dirty="0"/>
                    </a:p>
                  </a:txBody>
                  <a:tcPr>
                    <a:solidFill>
                      <a:schemeClr val="bg1">
                        <a:lumMod val="75000"/>
                      </a:schemeClr>
                    </a:solidFill>
                  </a:tcPr>
                </a:tc>
                <a:tc>
                  <a:txBody>
                    <a:bodyPr/>
                    <a:lstStyle/>
                    <a:p>
                      <a:pPr algn="r"/>
                      <a:r>
                        <a:rPr lang="en-US" dirty="0" smtClean="0"/>
                        <a:t>10.4</a:t>
                      </a:r>
                      <a:endParaRPr lang="en-US" dirty="0"/>
                    </a:p>
                  </a:txBody>
                  <a:tcPr>
                    <a:solidFill>
                      <a:schemeClr val="bg1">
                        <a:lumMod val="75000"/>
                      </a:schemeClr>
                    </a:solidFill>
                  </a:tcPr>
                </a:tc>
                <a:tc>
                  <a:txBody>
                    <a:bodyPr/>
                    <a:lstStyle/>
                    <a:p>
                      <a:pPr algn="r"/>
                      <a:r>
                        <a:rPr lang="en-US" dirty="0" smtClean="0"/>
                        <a:t>80.5</a:t>
                      </a:r>
                      <a:endParaRPr lang="en-US" dirty="0"/>
                    </a:p>
                  </a:txBody>
                  <a:tcPr>
                    <a:solidFill>
                      <a:schemeClr val="bg1">
                        <a:lumMod val="75000"/>
                      </a:schemeClr>
                    </a:solidFill>
                  </a:tcPr>
                </a:tc>
              </a:tr>
            </a:tbl>
          </a:graphicData>
        </a:graphic>
      </p:graphicFrame>
    </p:spTree>
    <p:extLst>
      <p:ext uri="{BB962C8B-B14F-4D97-AF65-F5344CB8AC3E}">
        <p14:creationId xmlns:p14="http://schemas.microsoft.com/office/powerpoint/2010/main" val="27547236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typical Internet keynote</a:t>
            </a:r>
            <a:endParaRPr lang="en-US" dirty="0"/>
          </a:p>
        </p:txBody>
      </p:sp>
      <p:sp>
        <p:nvSpPr>
          <p:cNvPr id="3" name="Content Placeholder 2"/>
          <p:cNvSpPr>
            <a:spLocks noGrp="1"/>
          </p:cNvSpPr>
          <p:nvPr>
            <p:ph idx="1"/>
          </p:nvPr>
        </p:nvSpPr>
        <p:spPr/>
        <p:txBody>
          <a:bodyPr>
            <a:normAutofit lnSpcReduction="10000"/>
          </a:bodyPr>
          <a:lstStyle/>
          <a:p>
            <a:r>
              <a:rPr lang="en-US" dirty="0" smtClean="0"/>
              <a:t>Unlimited bandwidth for everyone</a:t>
            </a:r>
          </a:p>
          <a:p>
            <a:r>
              <a:rPr lang="en-US" dirty="0" smtClean="0"/>
              <a:t>Getting cheaper every year</a:t>
            </a:r>
          </a:p>
          <a:p>
            <a:r>
              <a:rPr lang="en-US" dirty="0" smtClean="0"/>
              <a:t>Everyone uses the Internet</a:t>
            </a:r>
          </a:p>
          <a:p>
            <a:r>
              <a:rPr lang="en-US" dirty="0" smtClean="0"/>
              <a:t>Millions of apps produced by thousands of companies</a:t>
            </a:r>
          </a:p>
          <a:p>
            <a:r>
              <a:rPr lang="en-US" dirty="0" smtClean="0"/>
              <a:t>The big jukebox in the sky</a:t>
            </a:r>
          </a:p>
          <a:p>
            <a:r>
              <a:rPr lang="en-US" dirty="0" smtClean="0"/>
              <a:t>A single Internet for all applications</a:t>
            </a:r>
          </a:p>
          <a:p>
            <a:r>
              <a:rPr lang="en-US" dirty="0" smtClean="0"/>
              <a:t>IPv6 everywhere (next year)</a:t>
            </a:r>
            <a:endParaRPr lang="en-US" dirty="0"/>
          </a:p>
        </p:txBody>
      </p:sp>
    </p:spTree>
    <p:extLst>
      <p:ext uri="{BB962C8B-B14F-4D97-AF65-F5344CB8AC3E}">
        <p14:creationId xmlns:p14="http://schemas.microsoft.com/office/powerpoint/2010/main" val="2065366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Consumer Internet Traffic, 2010-2015</a:t>
            </a:r>
            <a:endParaRPr lang="en-US" dirty="0"/>
          </a:p>
        </p:txBody>
      </p:sp>
      <p:pic>
        <p:nvPicPr>
          <p:cNvPr id="4" name="Picture 3"/>
          <p:cNvPicPr>
            <a:picLocks noChangeAspect="1"/>
          </p:cNvPicPr>
          <p:nvPr/>
        </p:nvPicPr>
        <p:blipFill>
          <a:blip r:embed="rId3"/>
          <a:stretch>
            <a:fillRect/>
          </a:stretch>
        </p:blipFill>
        <p:spPr>
          <a:xfrm>
            <a:off x="974365" y="1517490"/>
            <a:ext cx="6788181" cy="4935573"/>
          </a:xfrm>
          <a:prstGeom prst="rect">
            <a:avLst/>
          </a:prstGeom>
        </p:spPr>
      </p:pic>
    </p:spTree>
    <p:extLst>
      <p:ext uri="{BB962C8B-B14F-4D97-AF65-F5344CB8AC3E}">
        <p14:creationId xmlns:p14="http://schemas.microsoft.com/office/powerpoint/2010/main" val="35635062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Consumption</a:t>
            </a:r>
            <a:endParaRPr lang="en-US" dirty="0"/>
          </a:p>
        </p:txBody>
      </p:sp>
      <p:sp>
        <p:nvSpPr>
          <p:cNvPr id="5" name="Content Placeholder 4"/>
          <p:cNvSpPr>
            <a:spLocks noGrp="1"/>
          </p:cNvSpPr>
          <p:nvPr>
            <p:ph idx="1"/>
          </p:nvPr>
        </p:nvSpPr>
        <p:spPr>
          <a:xfrm>
            <a:off x="457200" y="3313545"/>
            <a:ext cx="8229600" cy="1235364"/>
          </a:xfrm>
        </p:spPr>
        <p:txBody>
          <a:bodyPr>
            <a:normAutofit fontScale="85000" lnSpcReduction="20000"/>
          </a:bodyPr>
          <a:lstStyle/>
          <a:p>
            <a:r>
              <a:rPr lang="en-US" dirty="0" smtClean="0"/>
              <a:t>top 1% </a:t>
            </a:r>
            <a:r>
              <a:rPr lang="en-US" dirty="0" smtClean="0">
                <a:sym typeface="Wingdings"/>
              </a:rPr>
              <a:t> </a:t>
            </a:r>
          </a:p>
          <a:p>
            <a:pPr lvl="1"/>
            <a:r>
              <a:rPr lang="en-US" dirty="0" smtClean="0"/>
              <a:t>49.7% of upstream traffic</a:t>
            </a:r>
          </a:p>
          <a:p>
            <a:pPr lvl="1"/>
            <a:r>
              <a:rPr lang="en-US" dirty="0" smtClean="0"/>
              <a:t>25% of downstream traffic</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36193423"/>
              </p:ext>
            </p:extLst>
          </p:nvPr>
        </p:nvGraphicFramePr>
        <p:xfrm>
          <a:off x="1524000" y="1397000"/>
          <a:ext cx="6096000" cy="1752600"/>
        </p:xfrm>
        <a:graphic>
          <a:graphicData uri="http://schemas.openxmlformats.org/drawingml/2006/table">
            <a:tbl>
              <a:tblPr firstRow="1" lastRow="1" bandRow="1">
                <a:tableStyleId>{69012ECD-51FC-41F1-AA8D-1B2483CD663E}</a:tableStyleId>
              </a:tblPr>
              <a:tblGrid>
                <a:gridCol w="1524000"/>
                <a:gridCol w="1524000"/>
                <a:gridCol w="1524000"/>
                <a:gridCol w="1524000"/>
              </a:tblGrid>
              <a:tr h="370840">
                <a:tc>
                  <a:txBody>
                    <a:bodyPr/>
                    <a:lstStyle/>
                    <a:p>
                      <a:r>
                        <a:rPr lang="en-US" dirty="0" smtClean="0"/>
                        <a:t>North</a:t>
                      </a:r>
                      <a:r>
                        <a:rPr lang="en-US" baseline="0" dirty="0" smtClean="0"/>
                        <a:t> America</a:t>
                      </a:r>
                      <a:endParaRPr lang="en-US" dirty="0"/>
                    </a:p>
                  </a:txBody>
                  <a:tcPr/>
                </a:tc>
                <a:tc>
                  <a:txBody>
                    <a:bodyPr/>
                    <a:lstStyle/>
                    <a:p>
                      <a:r>
                        <a:rPr lang="en-US" dirty="0" smtClean="0"/>
                        <a:t>Mean</a:t>
                      </a:r>
                      <a:endParaRPr lang="en-US" dirty="0"/>
                    </a:p>
                  </a:txBody>
                  <a:tcPr/>
                </a:tc>
                <a:tc>
                  <a:txBody>
                    <a:bodyPr/>
                    <a:lstStyle/>
                    <a:p>
                      <a:r>
                        <a:rPr lang="en-US" dirty="0" smtClean="0"/>
                        <a:t>Median</a:t>
                      </a:r>
                      <a:endParaRPr lang="en-US" dirty="0"/>
                    </a:p>
                  </a:txBody>
                  <a:tcPr/>
                </a:tc>
                <a:tc>
                  <a:txBody>
                    <a:bodyPr/>
                    <a:lstStyle/>
                    <a:p>
                      <a:r>
                        <a:rPr lang="en-US" dirty="0" smtClean="0"/>
                        <a:t>Mean</a:t>
                      </a:r>
                      <a:r>
                        <a:rPr lang="en-US" baseline="0" dirty="0" smtClean="0"/>
                        <a:t> : Median</a:t>
                      </a:r>
                      <a:endParaRPr lang="en-US" dirty="0"/>
                    </a:p>
                  </a:txBody>
                  <a:tcPr/>
                </a:tc>
              </a:tr>
              <a:tr h="370840">
                <a:tc>
                  <a:txBody>
                    <a:bodyPr/>
                    <a:lstStyle/>
                    <a:p>
                      <a:r>
                        <a:rPr lang="en-US" dirty="0" smtClean="0"/>
                        <a:t>Upstream</a:t>
                      </a:r>
                      <a:endParaRPr lang="en-US" dirty="0"/>
                    </a:p>
                  </a:txBody>
                  <a:tcPr/>
                </a:tc>
                <a:tc>
                  <a:txBody>
                    <a:bodyPr/>
                    <a:lstStyle/>
                    <a:p>
                      <a:pPr algn="r"/>
                      <a:r>
                        <a:rPr lang="en-US" dirty="0" smtClean="0"/>
                        <a:t>4.5 GB</a:t>
                      </a:r>
                      <a:endParaRPr lang="en-US" dirty="0"/>
                    </a:p>
                  </a:txBody>
                  <a:tcPr/>
                </a:tc>
                <a:tc>
                  <a:txBody>
                    <a:bodyPr/>
                    <a:lstStyle/>
                    <a:p>
                      <a:pPr algn="r"/>
                      <a:r>
                        <a:rPr lang="en-US" dirty="0" smtClean="0"/>
                        <a:t>600 MB</a:t>
                      </a:r>
                      <a:endParaRPr lang="en-US" dirty="0"/>
                    </a:p>
                  </a:txBody>
                  <a:tcPr/>
                </a:tc>
                <a:tc>
                  <a:txBody>
                    <a:bodyPr/>
                    <a:lstStyle/>
                    <a:p>
                      <a:pPr algn="r"/>
                      <a:r>
                        <a:rPr lang="en-US" dirty="0" smtClean="0"/>
                        <a:t>7.33</a:t>
                      </a:r>
                      <a:endParaRPr lang="en-US" dirty="0"/>
                    </a:p>
                  </a:txBody>
                  <a:tcPr/>
                </a:tc>
              </a:tr>
              <a:tr h="370840">
                <a:tc>
                  <a:txBody>
                    <a:bodyPr/>
                    <a:lstStyle/>
                    <a:p>
                      <a:r>
                        <a:rPr lang="en-US" dirty="0" smtClean="0"/>
                        <a:t>Downstream</a:t>
                      </a:r>
                      <a:endParaRPr lang="en-US" dirty="0"/>
                    </a:p>
                  </a:txBody>
                  <a:tcPr/>
                </a:tc>
                <a:tc>
                  <a:txBody>
                    <a:bodyPr/>
                    <a:lstStyle/>
                    <a:p>
                      <a:pPr algn="r"/>
                      <a:r>
                        <a:rPr lang="en-US" dirty="0" smtClean="0"/>
                        <a:t>18.6 GB</a:t>
                      </a:r>
                      <a:endParaRPr lang="en-US" dirty="0"/>
                    </a:p>
                  </a:txBody>
                  <a:tcPr/>
                </a:tc>
                <a:tc>
                  <a:txBody>
                    <a:bodyPr/>
                    <a:lstStyle/>
                    <a:p>
                      <a:pPr algn="r"/>
                      <a:r>
                        <a:rPr lang="en-US" dirty="0" smtClean="0"/>
                        <a:t>6.0 GB</a:t>
                      </a:r>
                      <a:endParaRPr lang="en-US" dirty="0"/>
                    </a:p>
                  </a:txBody>
                  <a:tcPr/>
                </a:tc>
                <a:tc>
                  <a:txBody>
                    <a:bodyPr/>
                    <a:lstStyle/>
                    <a:p>
                      <a:pPr algn="r"/>
                      <a:r>
                        <a:rPr lang="en-US" dirty="0" smtClean="0"/>
                        <a:t>3.06</a:t>
                      </a:r>
                      <a:endParaRPr lang="en-US" dirty="0"/>
                    </a:p>
                  </a:txBody>
                  <a:tcPr/>
                </a:tc>
              </a:tr>
              <a:tr h="370840">
                <a:tc>
                  <a:txBody>
                    <a:bodyPr/>
                    <a:lstStyle/>
                    <a:p>
                      <a:r>
                        <a:rPr lang="en-US" dirty="0" smtClean="0"/>
                        <a:t>Aggregate</a:t>
                      </a:r>
                      <a:endParaRPr lang="en-US" dirty="0"/>
                    </a:p>
                  </a:txBody>
                  <a:tcPr/>
                </a:tc>
                <a:tc>
                  <a:txBody>
                    <a:bodyPr/>
                    <a:lstStyle/>
                    <a:p>
                      <a:pPr algn="r"/>
                      <a:r>
                        <a:rPr lang="en-US" dirty="0" smtClean="0"/>
                        <a:t>23.0 GB</a:t>
                      </a:r>
                      <a:endParaRPr lang="en-US" dirty="0"/>
                    </a:p>
                  </a:txBody>
                  <a:tcPr/>
                </a:tc>
                <a:tc>
                  <a:txBody>
                    <a:bodyPr/>
                    <a:lstStyle/>
                    <a:p>
                      <a:pPr algn="r"/>
                      <a:r>
                        <a:rPr lang="en-US" dirty="0" smtClean="0"/>
                        <a:t>7.0 GB</a:t>
                      </a:r>
                      <a:endParaRPr lang="en-US" dirty="0"/>
                    </a:p>
                  </a:txBody>
                  <a:tcPr/>
                </a:tc>
                <a:tc>
                  <a:txBody>
                    <a:bodyPr/>
                    <a:lstStyle/>
                    <a:p>
                      <a:pPr algn="r"/>
                      <a:r>
                        <a:rPr lang="en-US" dirty="0" smtClean="0"/>
                        <a:t>3.28</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27813702"/>
              </p:ext>
            </p:extLst>
          </p:nvPr>
        </p:nvGraphicFramePr>
        <p:xfrm>
          <a:off x="1524000" y="4747491"/>
          <a:ext cx="6096000" cy="1752600"/>
        </p:xfrm>
        <a:graphic>
          <a:graphicData uri="http://schemas.openxmlformats.org/drawingml/2006/table">
            <a:tbl>
              <a:tblPr firstRow="1" lastRow="1" bandRow="1">
                <a:tableStyleId>{F2DE63D5-997A-4646-A377-4702673A728D}</a:tableStyleId>
              </a:tblPr>
              <a:tblGrid>
                <a:gridCol w="1524000"/>
                <a:gridCol w="1524000"/>
                <a:gridCol w="1524000"/>
                <a:gridCol w="1524000"/>
              </a:tblGrid>
              <a:tr h="370840">
                <a:tc>
                  <a:txBody>
                    <a:bodyPr/>
                    <a:lstStyle/>
                    <a:p>
                      <a:r>
                        <a:rPr lang="en-US" dirty="0" smtClean="0"/>
                        <a:t>Europe</a:t>
                      </a:r>
                      <a:endParaRPr lang="en-US" dirty="0"/>
                    </a:p>
                  </a:txBody>
                  <a:tcPr/>
                </a:tc>
                <a:tc>
                  <a:txBody>
                    <a:bodyPr/>
                    <a:lstStyle/>
                    <a:p>
                      <a:r>
                        <a:rPr lang="en-US" dirty="0" smtClean="0"/>
                        <a:t>Mean</a:t>
                      </a:r>
                      <a:endParaRPr lang="en-US" dirty="0"/>
                    </a:p>
                  </a:txBody>
                  <a:tcPr/>
                </a:tc>
                <a:tc>
                  <a:txBody>
                    <a:bodyPr/>
                    <a:lstStyle/>
                    <a:p>
                      <a:r>
                        <a:rPr lang="en-US" dirty="0" smtClean="0"/>
                        <a:t>Median</a:t>
                      </a:r>
                      <a:endParaRPr lang="en-US" dirty="0"/>
                    </a:p>
                  </a:txBody>
                  <a:tcPr/>
                </a:tc>
                <a:tc>
                  <a:txBody>
                    <a:bodyPr/>
                    <a:lstStyle/>
                    <a:p>
                      <a:r>
                        <a:rPr lang="en-US" dirty="0" smtClean="0"/>
                        <a:t>Mean</a:t>
                      </a:r>
                      <a:r>
                        <a:rPr lang="en-US" baseline="0" dirty="0" smtClean="0"/>
                        <a:t> : Median</a:t>
                      </a:r>
                      <a:endParaRPr lang="en-US" dirty="0"/>
                    </a:p>
                  </a:txBody>
                  <a:tcPr/>
                </a:tc>
              </a:tr>
              <a:tr h="370840">
                <a:tc>
                  <a:txBody>
                    <a:bodyPr/>
                    <a:lstStyle/>
                    <a:p>
                      <a:r>
                        <a:rPr lang="en-US" dirty="0" smtClean="0"/>
                        <a:t>Upstream</a:t>
                      </a:r>
                      <a:endParaRPr lang="en-US" dirty="0"/>
                    </a:p>
                  </a:txBody>
                  <a:tcPr/>
                </a:tc>
                <a:tc>
                  <a:txBody>
                    <a:bodyPr/>
                    <a:lstStyle/>
                    <a:p>
                      <a:pPr algn="r"/>
                      <a:r>
                        <a:rPr lang="en-US" dirty="0" smtClean="0"/>
                        <a:t>8.2 GB</a:t>
                      </a:r>
                      <a:endParaRPr lang="en-US" dirty="0"/>
                    </a:p>
                  </a:txBody>
                  <a:tcPr/>
                </a:tc>
                <a:tc>
                  <a:txBody>
                    <a:bodyPr/>
                    <a:lstStyle/>
                    <a:p>
                      <a:pPr algn="r"/>
                      <a:r>
                        <a:rPr lang="en-US" dirty="0" smtClean="0"/>
                        <a:t>1.2 GB</a:t>
                      </a:r>
                      <a:endParaRPr lang="en-US" dirty="0"/>
                    </a:p>
                  </a:txBody>
                  <a:tcPr/>
                </a:tc>
                <a:tc>
                  <a:txBody>
                    <a:bodyPr/>
                    <a:lstStyle/>
                    <a:p>
                      <a:pPr algn="r"/>
                      <a:r>
                        <a:rPr lang="en-US" dirty="0" smtClean="0"/>
                        <a:t>6.87</a:t>
                      </a:r>
                      <a:endParaRPr lang="en-US" dirty="0"/>
                    </a:p>
                  </a:txBody>
                  <a:tcPr/>
                </a:tc>
              </a:tr>
              <a:tr h="370840">
                <a:tc>
                  <a:txBody>
                    <a:bodyPr/>
                    <a:lstStyle/>
                    <a:p>
                      <a:r>
                        <a:rPr lang="en-US" dirty="0" smtClean="0"/>
                        <a:t>Downstream</a:t>
                      </a:r>
                      <a:endParaRPr lang="en-US" dirty="0"/>
                    </a:p>
                  </a:txBody>
                  <a:tcPr/>
                </a:tc>
                <a:tc>
                  <a:txBody>
                    <a:bodyPr/>
                    <a:lstStyle/>
                    <a:p>
                      <a:pPr algn="r"/>
                      <a:r>
                        <a:rPr lang="en-US" dirty="0" smtClean="0"/>
                        <a:t>31.3</a:t>
                      </a:r>
                      <a:r>
                        <a:rPr lang="en-US" baseline="0" dirty="0" smtClean="0"/>
                        <a:t> GB</a:t>
                      </a:r>
                      <a:endParaRPr lang="en-US" dirty="0"/>
                    </a:p>
                  </a:txBody>
                  <a:tcPr/>
                </a:tc>
                <a:tc>
                  <a:txBody>
                    <a:bodyPr/>
                    <a:lstStyle/>
                    <a:p>
                      <a:pPr algn="r"/>
                      <a:r>
                        <a:rPr lang="en-US" dirty="0" smtClean="0"/>
                        <a:t>12.7</a:t>
                      </a:r>
                      <a:r>
                        <a:rPr lang="en-US" baseline="0" dirty="0" smtClean="0"/>
                        <a:t> GB</a:t>
                      </a:r>
                      <a:endParaRPr lang="en-US" dirty="0"/>
                    </a:p>
                  </a:txBody>
                  <a:tcPr/>
                </a:tc>
                <a:tc>
                  <a:txBody>
                    <a:bodyPr/>
                    <a:lstStyle/>
                    <a:p>
                      <a:pPr algn="r"/>
                      <a:r>
                        <a:rPr lang="en-US" dirty="0" smtClean="0"/>
                        <a:t>2.47</a:t>
                      </a:r>
                      <a:endParaRPr lang="en-US" dirty="0"/>
                    </a:p>
                  </a:txBody>
                  <a:tcPr/>
                </a:tc>
              </a:tr>
              <a:tr h="370840">
                <a:tc>
                  <a:txBody>
                    <a:bodyPr/>
                    <a:lstStyle/>
                    <a:p>
                      <a:r>
                        <a:rPr lang="en-US" dirty="0" smtClean="0"/>
                        <a:t>Aggregate</a:t>
                      </a:r>
                      <a:endParaRPr lang="en-US" dirty="0"/>
                    </a:p>
                  </a:txBody>
                  <a:tcPr/>
                </a:tc>
                <a:tc>
                  <a:txBody>
                    <a:bodyPr/>
                    <a:lstStyle/>
                    <a:p>
                      <a:pPr algn="r"/>
                      <a:r>
                        <a:rPr lang="en-US" dirty="0" smtClean="0"/>
                        <a:t>39.6 GB</a:t>
                      </a:r>
                      <a:endParaRPr lang="en-US" dirty="0"/>
                    </a:p>
                  </a:txBody>
                  <a:tcPr/>
                </a:tc>
                <a:tc>
                  <a:txBody>
                    <a:bodyPr/>
                    <a:lstStyle/>
                    <a:p>
                      <a:pPr algn="r"/>
                      <a:r>
                        <a:rPr lang="en-US" dirty="0" smtClean="0"/>
                        <a:t>14.7 GB</a:t>
                      </a:r>
                      <a:endParaRPr lang="en-US" dirty="0"/>
                    </a:p>
                  </a:txBody>
                  <a:tcPr/>
                </a:tc>
                <a:tc>
                  <a:txBody>
                    <a:bodyPr/>
                    <a:lstStyle/>
                    <a:p>
                      <a:pPr algn="r"/>
                      <a:r>
                        <a:rPr lang="en-US" dirty="0" smtClean="0"/>
                        <a:t>2.69</a:t>
                      </a:r>
                      <a:endParaRPr lang="en-US" dirty="0"/>
                    </a:p>
                  </a:txBody>
                  <a:tcPr/>
                </a:tc>
              </a:tr>
            </a:tbl>
          </a:graphicData>
        </a:graphic>
      </p:graphicFrame>
    </p:spTree>
    <p:extLst>
      <p:ext uri="{BB962C8B-B14F-4D97-AF65-F5344CB8AC3E}">
        <p14:creationId xmlns:p14="http://schemas.microsoft.com/office/powerpoint/2010/main" val="15359134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video and more video</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13284559"/>
              </p:ext>
            </p:extLst>
          </p:nvPr>
        </p:nvGraphicFramePr>
        <p:xfrm>
          <a:off x="457202" y="1397000"/>
          <a:ext cx="8005614" cy="4450080"/>
        </p:xfrm>
        <a:graphic>
          <a:graphicData uri="http://schemas.openxmlformats.org/drawingml/2006/table">
            <a:tbl>
              <a:tblPr firstRow="1" bandCol="1">
                <a:tableStyleId>{35758FB7-9AC5-4552-8A53-C91805E547FA}</a:tableStyleId>
              </a:tblPr>
              <a:tblGrid>
                <a:gridCol w="1334269"/>
                <a:gridCol w="1334269"/>
                <a:gridCol w="1334269"/>
                <a:gridCol w="1334269"/>
                <a:gridCol w="1334269"/>
                <a:gridCol w="1334269"/>
              </a:tblGrid>
              <a:tr h="370840">
                <a:tc gridSpan="2">
                  <a:txBody>
                    <a:bodyPr/>
                    <a:lstStyle/>
                    <a:p>
                      <a:r>
                        <a:rPr lang="en-US" dirty="0" smtClean="0"/>
                        <a:t>Upstream</a:t>
                      </a:r>
                      <a:endParaRPr lang="en-US" dirty="0"/>
                    </a:p>
                  </a:txBody>
                  <a:tcPr/>
                </a:tc>
                <a:tc hMerge="1">
                  <a:txBody>
                    <a:bodyPr/>
                    <a:lstStyle/>
                    <a:p>
                      <a:endParaRPr lang="en-US" dirty="0"/>
                    </a:p>
                  </a:txBody>
                  <a:tcPr/>
                </a:tc>
                <a:tc gridSpan="2">
                  <a:txBody>
                    <a:bodyPr/>
                    <a:lstStyle/>
                    <a:p>
                      <a:r>
                        <a:rPr lang="en-US" dirty="0" smtClean="0"/>
                        <a:t>Downstream</a:t>
                      </a:r>
                      <a:endParaRPr lang="en-US" dirty="0"/>
                    </a:p>
                  </a:txBody>
                  <a:tcPr/>
                </a:tc>
                <a:tc hMerge="1">
                  <a:txBody>
                    <a:bodyPr/>
                    <a:lstStyle/>
                    <a:p>
                      <a:endParaRPr lang="en-US" dirty="0"/>
                    </a:p>
                  </a:txBody>
                  <a:tcPr/>
                </a:tc>
                <a:tc gridSpan="2">
                  <a:txBody>
                    <a:bodyPr/>
                    <a:lstStyle/>
                    <a:p>
                      <a:r>
                        <a:rPr lang="en-US" dirty="0" smtClean="0"/>
                        <a:t>Aggregate</a:t>
                      </a:r>
                      <a:endParaRPr lang="en-US" dirty="0"/>
                    </a:p>
                  </a:txBody>
                  <a:tcPr/>
                </a:tc>
                <a:tc hMerge="1">
                  <a:txBody>
                    <a:bodyPr/>
                    <a:lstStyle/>
                    <a:p>
                      <a:endParaRPr lang="en-US" dirty="0"/>
                    </a:p>
                  </a:txBody>
                  <a:tcPr/>
                </a:tc>
              </a:tr>
              <a:tr h="370840">
                <a:tc>
                  <a:txBody>
                    <a:bodyPr/>
                    <a:lstStyle/>
                    <a:p>
                      <a:r>
                        <a:rPr lang="en-US" dirty="0" err="1" smtClean="0"/>
                        <a:t>BitTorrent</a:t>
                      </a:r>
                      <a:endParaRPr lang="en-US" dirty="0"/>
                    </a:p>
                  </a:txBody>
                  <a:tcPr/>
                </a:tc>
                <a:tc>
                  <a:txBody>
                    <a:bodyPr/>
                    <a:lstStyle/>
                    <a:p>
                      <a:pPr algn="r"/>
                      <a:r>
                        <a:rPr lang="en-US" dirty="0" smtClean="0"/>
                        <a:t>52.01</a:t>
                      </a:r>
                      <a:endParaRPr lang="en-US" dirty="0"/>
                    </a:p>
                  </a:txBody>
                  <a:tcPr/>
                </a:tc>
                <a:tc>
                  <a:txBody>
                    <a:bodyPr/>
                    <a:lstStyle/>
                    <a:p>
                      <a:r>
                        <a:rPr lang="en-US" dirty="0" smtClean="0"/>
                        <a:t>Netflix</a:t>
                      </a:r>
                      <a:endParaRPr lang="en-US" dirty="0"/>
                    </a:p>
                  </a:txBody>
                  <a:tcPr/>
                </a:tc>
                <a:tc>
                  <a:txBody>
                    <a:bodyPr/>
                    <a:lstStyle/>
                    <a:p>
                      <a:pPr algn="r"/>
                      <a:r>
                        <a:rPr lang="en-US" dirty="0" smtClean="0"/>
                        <a:t>29.70%</a:t>
                      </a:r>
                      <a:endParaRPr lang="en-US" dirty="0"/>
                    </a:p>
                  </a:txBody>
                  <a:tcPr/>
                </a:tc>
                <a:tc>
                  <a:txBody>
                    <a:bodyPr/>
                    <a:lstStyle/>
                    <a:p>
                      <a:r>
                        <a:rPr lang="en-US" dirty="0" smtClean="0"/>
                        <a:t>Netflix</a:t>
                      </a:r>
                      <a:endParaRPr lang="en-US" dirty="0"/>
                    </a:p>
                  </a:txBody>
                  <a:tcPr/>
                </a:tc>
                <a:tc>
                  <a:txBody>
                    <a:bodyPr/>
                    <a:lstStyle/>
                    <a:p>
                      <a:pPr algn="r"/>
                      <a:r>
                        <a:rPr lang="en-US" dirty="0" smtClean="0"/>
                        <a:t>24.71%</a:t>
                      </a:r>
                      <a:endParaRPr lang="en-US" dirty="0"/>
                    </a:p>
                  </a:txBody>
                  <a:tcPr/>
                </a:tc>
              </a:tr>
              <a:tr h="370840">
                <a:tc>
                  <a:txBody>
                    <a:bodyPr/>
                    <a:lstStyle/>
                    <a:p>
                      <a:r>
                        <a:rPr lang="en-US" dirty="0" smtClean="0"/>
                        <a:t>HTTP</a:t>
                      </a:r>
                      <a:endParaRPr lang="en-US" dirty="0"/>
                    </a:p>
                  </a:txBody>
                  <a:tcPr/>
                </a:tc>
                <a:tc>
                  <a:txBody>
                    <a:bodyPr/>
                    <a:lstStyle/>
                    <a:p>
                      <a:pPr algn="r"/>
                      <a:r>
                        <a:rPr lang="en-US" dirty="0" smtClean="0"/>
                        <a:t>8.31%</a:t>
                      </a:r>
                      <a:endParaRPr lang="en-US" dirty="0"/>
                    </a:p>
                  </a:txBody>
                  <a:tcPr/>
                </a:tc>
                <a:tc>
                  <a:txBody>
                    <a:bodyPr/>
                    <a:lstStyle/>
                    <a:p>
                      <a:r>
                        <a:rPr lang="en-US" dirty="0" smtClean="0"/>
                        <a:t>HTTP</a:t>
                      </a:r>
                      <a:endParaRPr lang="en-US" dirty="0"/>
                    </a:p>
                  </a:txBody>
                  <a:tcPr/>
                </a:tc>
                <a:tc>
                  <a:txBody>
                    <a:bodyPr/>
                    <a:lstStyle/>
                    <a:p>
                      <a:pPr algn="r"/>
                      <a:r>
                        <a:rPr lang="en-US" dirty="0" smtClean="0"/>
                        <a:t>18.36%</a:t>
                      </a:r>
                      <a:endParaRPr lang="en-US" dirty="0"/>
                    </a:p>
                  </a:txBody>
                  <a:tcPr/>
                </a:tc>
                <a:tc>
                  <a:txBody>
                    <a:bodyPr/>
                    <a:lstStyle/>
                    <a:p>
                      <a:r>
                        <a:rPr lang="en-US" dirty="0" err="1" smtClean="0"/>
                        <a:t>BitTorrent</a:t>
                      </a:r>
                      <a:endParaRPr lang="en-US" dirty="0"/>
                    </a:p>
                  </a:txBody>
                  <a:tcPr/>
                </a:tc>
                <a:tc>
                  <a:txBody>
                    <a:bodyPr/>
                    <a:lstStyle/>
                    <a:p>
                      <a:pPr algn="r"/>
                      <a:r>
                        <a:rPr lang="en-US" dirty="0" smtClean="0"/>
                        <a:t>17.23%</a:t>
                      </a:r>
                      <a:endParaRPr lang="en-US" dirty="0"/>
                    </a:p>
                  </a:txBody>
                  <a:tcPr/>
                </a:tc>
              </a:tr>
              <a:tr h="370840">
                <a:tc>
                  <a:txBody>
                    <a:bodyPr/>
                    <a:lstStyle/>
                    <a:p>
                      <a:r>
                        <a:rPr lang="en-US" dirty="0" smtClean="0"/>
                        <a:t>Skype</a:t>
                      </a:r>
                      <a:endParaRPr lang="en-US" dirty="0"/>
                    </a:p>
                  </a:txBody>
                  <a:tcPr/>
                </a:tc>
                <a:tc>
                  <a:txBody>
                    <a:bodyPr/>
                    <a:lstStyle/>
                    <a:p>
                      <a:pPr algn="r"/>
                      <a:r>
                        <a:rPr lang="en-US" dirty="0" smtClean="0"/>
                        <a:t>3.81%</a:t>
                      </a:r>
                      <a:endParaRPr lang="en-US" dirty="0"/>
                    </a:p>
                  </a:txBody>
                  <a:tcPr/>
                </a:tc>
                <a:tc>
                  <a:txBody>
                    <a:bodyPr/>
                    <a:lstStyle/>
                    <a:p>
                      <a:r>
                        <a:rPr lang="en-US" dirty="0" smtClean="0"/>
                        <a:t>YouTube</a:t>
                      </a:r>
                      <a:endParaRPr lang="en-US" dirty="0"/>
                    </a:p>
                  </a:txBody>
                  <a:tcPr/>
                </a:tc>
                <a:tc>
                  <a:txBody>
                    <a:bodyPr/>
                    <a:lstStyle/>
                    <a:p>
                      <a:pPr algn="r"/>
                      <a:r>
                        <a:rPr lang="en-US" dirty="0" smtClean="0"/>
                        <a:t>11.04%</a:t>
                      </a:r>
                      <a:endParaRPr lang="en-US" dirty="0"/>
                    </a:p>
                  </a:txBody>
                  <a:tcPr/>
                </a:tc>
                <a:tc>
                  <a:txBody>
                    <a:bodyPr/>
                    <a:lstStyle/>
                    <a:p>
                      <a:r>
                        <a:rPr lang="en-US" dirty="0" smtClean="0"/>
                        <a:t>HTTP</a:t>
                      </a:r>
                      <a:endParaRPr lang="en-US" dirty="0"/>
                    </a:p>
                  </a:txBody>
                  <a:tcPr/>
                </a:tc>
                <a:tc>
                  <a:txBody>
                    <a:bodyPr/>
                    <a:lstStyle/>
                    <a:p>
                      <a:pPr algn="r"/>
                      <a:r>
                        <a:rPr lang="en-US" dirty="0" smtClean="0"/>
                        <a:t>17.18%</a:t>
                      </a:r>
                      <a:endParaRPr lang="en-US" dirty="0"/>
                    </a:p>
                  </a:txBody>
                  <a:tcPr/>
                </a:tc>
              </a:tr>
              <a:tr h="370840">
                <a:tc>
                  <a:txBody>
                    <a:bodyPr/>
                    <a:lstStyle/>
                    <a:p>
                      <a:r>
                        <a:rPr lang="en-US" dirty="0" smtClean="0"/>
                        <a:t>Netflix</a:t>
                      </a:r>
                      <a:endParaRPr lang="en-US" dirty="0"/>
                    </a:p>
                  </a:txBody>
                  <a:tcPr/>
                </a:tc>
                <a:tc>
                  <a:txBody>
                    <a:bodyPr/>
                    <a:lstStyle/>
                    <a:p>
                      <a:pPr algn="r"/>
                      <a:r>
                        <a:rPr lang="en-US" dirty="0" smtClean="0"/>
                        <a:t>3.59%</a:t>
                      </a:r>
                      <a:endParaRPr lang="en-US" dirty="0"/>
                    </a:p>
                  </a:txBody>
                  <a:tcPr/>
                </a:tc>
                <a:tc>
                  <a:txBody>
                    <a:bodyPr/>
                    <a:lstStyle/>
                    <a:p>
                      <a:r>
                        <a:rPr lang="en-US" dirty="0" err="1" smtClean="0"/>
                        <a:t>BitTorrent</a:t>
                      </a:r>
                      <a:endParaRPr lang="en-US" dirty="0"/>
                    </a:p>
                  </a:txBody>
                  <a:tcPr/>
                </a:tc>
                <a:tc>
                  <a:txBody>
                    <a:bodyPr/>
                    <a:lstStyle/>
                    <a:p>
                      <a:pPr algn="r"/>
                      <a:r>
                        <a:rPr lang="en-US" dirty="0" smtClean="0"/>
                        <a:t>10.37%</a:t>
                      </a:r>
                      <a:endParaRPr lang="en-US" dirty="0"/>
                    </a:p>
                  </a:txBody>
                  <a:tcPr/>
                </a:tc>
                <a:tc>
                  <a:txBody>
                    <a:bodyPr/>
                    <a:lstStyle/>
                    <a:p>
                      <a:r>
                        <a:rPr lang="en-US" dirty="0" smtClean="0"/>
                        <a:t>YouTube</a:t>
                      </a:r>
                      <a:endParaRPr lang="en-US" dirty="0"/>
                    </a:p>
                  </a:txBody>
                  <a:tcPr/>
                </a:tc>
                <a:tc>
                  <a:txBody>
                    <a:bodyPr/>
                    <a:lstStyle/>
                    <a:p>
                      <a:pPr algn="r"/>
                      <a:r>
                        <a:rPr lang="en-US" dirty="0" smtClean="0"/>
                        <a:t>9.85%</a:t>
                      </a:r>
                      <a:endParaRPr lang="en-US" dirty="0"/>
                    </a:p>
                  </a:txBody>
                  <a:tcPr/>
                </a:tc>
              </a:tr>
              <a:tr h="370840">
                <a:tc>
                  <a:txBody>
                    <a:bodyPr/>
                    <a:lstStyle/>
                    <a:p>
                      <a:r>
                        <a:rPr lang="en-US" dirty="0" err="1" smtClean="0"/>
                        <a:t>PPStream</a:t>
                      </a:r>
                      <a:endParaRPr lang="en-US" dirty="0"/>
                    </a:p>
                  </a:txBody>
                  <a:tcPr/>
                </a:tc>
                <a:tc>
                  <a:txBody>
                    <a:bodyPr/>
                    <a:lstStyle/>
                    <a:p>
                      <a:pPr algn="r"/>
                      <a:r>
                        <a:rPr lang="en-US" dirty="0" smtClean="0"/>
                        <a:t>2.92%</a:t>
                      </a:r>
                      <a:endParaRPr lang="en-US" dirty="0"/>
                    </a:p>
                  </a:txBody>
                  <a:tcPr/>
                </a:tc>
                <a:tc>
                  <a:txBody>
                    <a:bodyPr/>
                    <a:lstStyle/>
                    <a:p>
                      <a:r>
                        <a:rPr lang="en-US" dirty="0" smtClean="0"/>
                        <a:t>Flash</a:t>
                      </a:r>
                      <a:r>
                        <a:rPr lang="en-US" baseline="0" dirty="0" smtClean="0"/>
                        <a:t> Video</a:t>
                      </a:r>
                      <a:endParaRPr lang="en-US" dirty="0"/>
                    </a:p>
                  </a:txBody>
                  <a:tcPr/>
                </a:tc>
                <a:tc>
                  <a:txBody>
                    <a:bodyPr/>
                    <a:lstStyle/>
                    <a:p>
                      <a:pPr algn="r"/>
                      <a:r>
                        <a:rPr lang="en-US" dirty="0" smtClean="0"/>
                        <a:t>4.88%</a:t>
                      </a:r>
                      <a:endParaRPr lang="en-US" dirty="0"/>
                    </a:p>
                  </a:txBody>
                  <a:tcPr/>
                </a:tc>
                <a:tc>
                  <a:txBody>
                    <a:bodyPr/>
                    <a:lstStyle/>
                    <a:p>
                      <a:r>
                        <a:rPr lang="en-US" dirty="0" smtClean="0"/>
                        <a:t>Flash</a:t>
                      </a:r>
                      <a:r>
                        <a:rPr lang="en-US" baseline="0" dirty="0" smtClean="0"/>
                        <a:t> Video</a:t>
                      </a:r>
                      <a:endParaRPr lang="en-US" dirty="0"/>
                    </a:p>
                  </a:txBody>
                  <a:tcPr/>
                </a:tc>
                <a:tc>
                  <a:txBody>
                    <a:bodyPr/>
                    <a:lstStyle/>
                    <a:p>
                      <a:pPr algn="r"/>
                      <a:r>
                        <a:rPr lang="en-US" dirty="0" smtClean="0"/>
                        <a:t>3.62%</a:t>
                      </a:r>
                      <a:endParaRPr lang="en-US" dirty="0"/>
                    </a:p>
                  </a:txBody>
                  <a:tcPr/>
                </a:tc>
              </a:tr>
              <a:tr h="370840">
                <a:tc>
                  <a:txBody>
                    <a:bodyPr/>
                    <a:lstStyle/>
                    <a:p>
                      <a:r>
                        <a:rPr lang="en-US" dirty="0" smtClean="0"/>
                        <a:t>MGCP</a:t>
                      </a:r>
                      <a:endParaRPr lang="en-US" dirty="0"/>
                    </a:p>
                  </a:txBody>
                  <a:tcPr/>
                </a:tc>
                <a:tc>
                  <a:txBody>
                    <a:bodyPr/>
                    <a:lstStyle/>
                    <a:p>
                      <a:pPr algn="r"/>
                      <a:r>
                        <a:rPr lang="en-US" dirty="0" smtClean="0"/>
                        <a:t>2.89%</a:t>
                      </a:r>
                      <a:endParaRPr lang="en-US" dirty="0"/>
                    </a:p>
                  </a:txBody>
                  <a:tcPr/>
                </a:tc>
                <a:tc>
                  <a:txBody>
                    <a:bodyPr/>
                    <a:lstStyle/>
                    <a:p>
                      <a:r>
                        <a:rPr lang="en-US" dirty="0" smtClean="0"/>
                        <a:t>iTunes</a:t>
                      </a:r>
                      <a:endParaRPr lang="en-US" dirty="0"/>
                    </a:p>
                  </a:txBody>
                  <a:tcPr/>
                </a:tc>
                <a:tc>
                  <a:txBody>
                    <a:bodyPr/>
                    <a:lstStyle/>
                    <a:p>
                      <a:pPr algn="r"/>
                      <a:r>
                        <a:rPr lang="en-US" dirty="0" smtClean="0"/>
                        <a:t>3.25%</a:t>
                      </a:r>
                      <a:endParaRPr lang="en-US" dirty="0"/>
                    </a:p>
                  </a:txBody>
                  <a:tcPr/>
                </a:tc>
                <a:tc>
                  <a:txBody>
                    <a:bodyPr/>
                    <a:lstStyle/>
                    <a:p>
                      <a:r>
                        <a:rPr lang="en-US" dirty="0" smtClean="0"/>
                        <a:t>iTunes</a:t>
                      </a:r>
                      <a:endParaRPr lang="en-US" dirty="0"/>
                    </a:p>
                  </a:txBody>
                  <a:tcPr/>
                </a:tc>
                <a:tc>
                  <a:txBody>
                    <a:bodyPr/>
                    <a:lstStyle/>
                    <a:p>
                      <a:pPr algn="r"/>
                      <a:r>
                        <a:rPr lang="en-US" dirty="0" smtClean="0"/>
                        <a:t>3.01%</a:t>
                      </a:r>
                      <a:endParaRPr lang="en-US" dirty="0"/>
                    </a:p>
                  </a:txBody>
                  <a:tcPr/>
                </a:tc>
              </a:tr>
              <a:tr h="370840">
                <a:tc>
                  <a:txBody>
                    <a:bodyPr/>
                    <a:lstStyle/>
                    <a:p>
                      <a:r>
                        <a:rPr lang="en-US" dirty="0" smtClean="0"/>
                        <a:t>RTP</a:t>
                      </a:r>
                      <a:endParaRPr lang="en-US" dirty="0"/>
                    </a:p>
                  </a:txBody>
                  <a:tcPr/>
                </a:tc>
                <a:tc>
                  <a:txBody>
                    <a:bodyPr/>
                    <a:lstStyle/>
                    <a:p>
                      <a:pPr algn="r"/>
                      <a:r>
                        <a:rPr lang="en-US" dirty="0" smtClean="0"/>
                        <a:t>2.85%</a:t>
                      </a:r>
                      <a:endParaRPr lang="en-US" dirty="0"/>
                    </a:p>
                  </a:txBody>
                  <a:tcPr/>
                </a:tc>
                <a:tc>
                  <a:txBody>
                    <a:bodyPr/>
                    <a:lstStyle/>
                    <a:p>
                      <a:r>
                        <a:rPr lang="en-US" dirty="0" smtClean="0"/>
                        <a:t>RTMP</a:t>
                      </a:r>
                      <a:endParaRPr lang="en-US" dirty="0"/>
                    </a:p>
                  </a:txBody>
                  <a:tcPr/>
                </a:tc>
                <a:tc>
                  <a:txBody>
                    <a:bodyPr/>
                    <a:lstStyle/>
                    <a:p>
                      <a:pPr algn="r"/>
                      <a:r>
                        <a:rPr lang="en-US" dirty="0" smtClean="0"/>
                        <a:t>2.92%</a:t>
                      </a:r>
                      <a:endParaRPr lang="en-US" dirty="0"/>
                    </a:p>
                  </a:txBody>
                  <a:tcPr/>
                </a:tc>
                <a:tc>
                  <a:txBody>
                    <a:bodyPr/>
                    <a:lstStyle/>
                    <a:p>
                      <a:r>
                        <a:rPr lang="en-US" dirty="0" smtClean="0"/>
                        <a:t>RTMP</a:t>
                      </a:r>
                      <a:endParaRPr lang="en-US" dirty="0"/>
                    </a:p>
                  </a:txBody>
                  <a:tcPr/>
                </a:tc>
                <a:tc>
                  <a:txBody>
                    <a:bodyPr/>
                    <a:lstStyle/>
                    <a:p>
                      <a:pPr algn="r"/>
                      <a:r>
                        <a:rPr lang="en-US" dirty="0" smtClean="0"/>
                        <a:t>2.46%</a:t>
                      </a:r>
                      <a:endParaRPr lang="en-US" dirty="0"/>
                    </a:p>
                  </a:txBody>
                  <a:tcPr/>
                </a:tc>
              </a:tr>
              <a:tr h="370840">
                <a:tc>
                  <a:txBody>
                    <a:bodyPr/>
                    <a:lstStyle/>
                    <a:p>
                      <a:r>
                        <a:rPr lang="en-US" dirty="0" smtClean="0"/>
                        <a:t>SSL</a:t>
                      </a:r>
                      <a:endParaRPr lang="en-US" dirty="0"/>
                    </a:p>
                  </a:txBody>
                  <a:tcPr/>
                </a:tc>
                <a:tc>
                  <a:txBody>
                    <a:bodyPr/>
                    <a:lstStyle/>
                    <a:p>
                      <a:pPr algn="r"/>
                      <a:r>
                        <a:rPr lang="en-US" dirty="0" smtClean="0"/>
                        <a:t>2.75%</a:t>
                      </a:r>
                      <a:endParaRPr lang="en-US" dirty="0"/>
                    </a:p>
                  </a:txBody>
                  <a:tcPr/>
                </a:tc>
                <a:tc>
                  <a:txBody>
                    <a:bodyPr/>
                    <a:lstStyle/>
                    <a:p>
                      <a:r>
                        <a:rPr lang="en-US" dirty="0" smtClean="0"/>
                        <a:t>Facebook</a:t>
                      </a:r>
                      <a:endParaRPr lang="en-US" dirty="0"/>
                    </a:p>
                  </a:txBody>
                  <a:tcPr/>
                </a:tc>
                <a:tc>
                  <a:txBody>
                    <a:bodyPr/>
                    <a:lstStyle/>
                    <a:p>
                      <a:pPr algn="r"/>
                      <a:r>
                        <a:rPr lang="en-US" dirty="0" smtClean="0"/>
                        <a:t>1.91%</a:t>
                      </a:r>
                      <a:endParaRPr lang="en-US" dirty="0"/>
                    </a:p>
                  </a:txBody>
                  <a:tcPr/>
                </a:tc>
                <a:tc>
                  <a:txBody>
                    <a:bodyPr/>
                    <a:lstStyle/>
                    <a:p>
                      <a:r>
                        <a:rPr lang="en-US" dirty="0" smtClean="0"/>
                        <a:t>Facebook</a:t>
                      </a:r>
                      <a:endParaRPr lang="en-US" dirty="0"/>
                    </a:p>
                  </a:txBody>
                  <a:tcPr/>
                </a:tc>
                <a:tc>
                  <a:txBody>
                    <a:bodyPr/>
                    <a:lstStyle/>
                    <a:p>
                      <a:pPr algn="r"/>
                      <a:r>
                        <a:rPr lang="en-US" dirty="0" smtClean="0"/>
                        <a:t>1.86%</a:t>
                      </a:r>
                      <a:endParaRPr lang="en-US" dirty="0"/>
                    </a:p>
                  </a:txBody>
                  <a:tcPr/>
                </a:tc>
              </a:tr>
              <a:tr h="370840">
                <a:tc>
                  <a:txBody>
                    <a:bodyPr/>
                    <a:lstStyle/>
                    <a:p>
                      <a:r>
                        <a:rPr lang="en-US" dirty="0" smtClean="0"/>
                        <a:t>Gnutella</a:t>
                      </a:r>
                      <a:endParaRPr lang="en-US" dirty="0"/>
                    </a:p>
                  </a:txBody>
                  <a:tcPr/>
                </a:tc>
                <a:tc>
                  <a:txBody>
                    <a:bodyPr/>
                    <a:lstStyle/>
                    <a:p>
                      <a:pPr algn="r"/>
                      <a:r>
                        <a:rPr lang="en-US" dirty="0" smtClean="0"/>
                        <a:t>2.12%</a:t>
                      </a:r>
                      <a:endParaRPr lang="en-US" dirty="0"/>
                    </a:p>
                  </a:txBody>
                  <a:tcPr/>
                </a:tc>
                <a:tc>
                  <a:txBody>
                    <a:bodyPr/>
                    <a:lstStyle/>
                    <a:p>
                      <a:r>
                        <a:rPr lang="en-US" dirty="0" smtClean="0"/>
                        <a:t>SSL</a:t>
                      </a:r>
                      <a:endParaRPr lang="en-US" dirty="0"/>
                    </a:p>
                  </a:txBody>
                  <a:tcPr/>
                </a:tc>
                <a:tc>
                  <a:txBody>
                    <a:bodyPr/>
                    <a:lstStyle/>
                    <a:p>
                      <a:pPr algn="r"/>
                      <a:r>
                        <a:rPr lang="en-US" dirty="0" smtClean="0"/>
                        <a:t>1.43%</a:t>
                      </a:r>
                      <a:endParaRPr lang="en-US" dirty="0"/>
                    </a:p>
                  </a:txBody>
                  <a:tcPr/>
                </a:tc>
                <a:tc>
                  <a:txBody>
                    <a:bodyPr/>
                    <a:lstStyle/>
                    <a:p>
                      <a:r>
                        <a:rPr lang="en-US" dirty="0" smtClean="0"/>
                        <a:t>SSL</a:t>
                      </a:r>
                      <a:endParaRPr lang="en-US" dirty="0"/>
                    </a:p>
                  </a:txBody>
                  <a:tcPr/>
                </a:tc>
                <a:tc>
                  <a:txBody>
                    <a:bodyPr/>
                    <a:lstStyle/>
                    <a:p>
                      <a:pPr algn="r"/>
                      <a:r>
                        <a:rPr lang="en-US" dirty="0" smtClean="0"/>
                        <a:t>1.68%</a:t>
                      </a:r>
                      <a:endParaRPr lang="en-US" dirty="0"/>
                    </a:p>
                  </a:txBody>
                  <a:tcPr/>
                </a:tc>
              </a:tr>
              <a:tr h="370840">
                <a:tc>
                  <a:txBody>
                    <a:bodyPr/>
                    <a:lstStyle/>
                    <a:p>
                      <a:r>
                        <a:rPr lang="en-US" dirty="0" smtClean="0"/>
                        <a:t>Facebook</a:t>
                      </a:r>
                      <a:endParaRPr lang="en-US" dirty="0"/>
                    </a:p>
                  </a:txBody>
                  <a:tcPr/>
                </a:tc>
                <a:tc>
                  <a:txBody>
                    <a:bodyPr/>
                    <a:lstStyle/>
                    <a:p>
                      <a:pPr algn="r"/>
                      <a:r>
                        <a:rPr lang="en-US" dirty="0" smtClean="0"/>
                        <a:t>2.00%</a:t>
                      </a:r>
                      <a:endParaRPr lang="en-US" dirty="0"/>
                    </a:p>
                  </a:txBody>
                  <a:tcPr/>
                </a:tc>
                <a:tc>
                  <a:txBody>
                    <a:bodyPr/>
                    <a:lstStyle/>
                    <a:p>
                      <a:r>
                        <a:rPr lang="en-US" dirty="0" err="1" smtClean="0"/>
                        <a:t>Hulu</a:t>
                      </a:r>
                      <a:endParaRPr lang="en-US" dirty="0"/>
                    </a:p>
                  </a:txBody>
                  <a:tcPr/>
                </a:tc>
                <a:tc>
                  <a:txBody>
                    <a:bodyPr/>
                    <a:lstStyle/>
                    <a:p>
                      <a:pPr algn="r"/>
                      <a:r>
                        <a:rPr lang="en-US" dirty="0" smtClean="0"/>
                        <a:t>1.09%</a:t>
                      </a:r>
                      <a:endParaRPr lang="en-US" dirty="0"/>
                    </a:p>
                  </a:txBody>
                  <a:tcPr/>
                </a:tc>
                <a:tc>
                  <a:txBody>
                    <a:bodyPr/>
                    <a:lstStyle/>
                    <a:p>
                      <a:r>
                        <a:rPr lang="en-US" dirty="0" smtClean="0"/>
                        <a:t>Skype</a:t>
                      </a:r>
                      <a:endParaRPr lang="en-US" dirty="0"/>
                    </a:p>
                  </a:txBody>
                  <a:tcPr/>
                </a:tc>
                <a:tc>
                  <a:txBody>
                    <a:bodyPr/>
                    <a:lstStyle/>
                    <a:p>
                      <a:pPr algn="r"/>
                      <a:r>
                        <a:rPr lang="en-US" dirty="0" smtClean="0"/>
                        <a:t>1.29%</a:t>
                      </a:r>
                      <a:endParaRPr lang="en-US" dirty="0"/>
                    </a:p>
                  </a:txBody>
                  <a:tcPr/>
                </a:tc>
              </a:tr>
              <a:tr h="370840">
                <a:tc>
                  <a:txBody>
                    <a:bodyPr/>
                    <a:lstStyle/>
                    <a:p>
                      <a:r>
                        <a:rPr lang="en-US" b="1" dirty="0" smtClean="0"/>
                        <a:t>Top 10</a:t>
                      </a:r>
                      <a:endParaRPr lang="en-US" b="1" dirty="0"/>
                    </a:p>
                  </a:txBody>
                  <a:tcPr/>
                </a:tc>
                <a:tc>
                  <a:txBody>
                    <a:bodyPr/>
                    <a:lstStyle/>
                    <a:p>
                      <a:pPr algn="r"/>
                      <a:r>
                        <a:rPr lang="en-US" b="1" dirty="0" smtClean="0"/>
                        <a:t>83.25%</a:t>
                      </a:r>
                      <a:endParaRPr lang="en-US" b="1" dirty="0"/>
                    </a:p>
                  </a:txBody>
                  <a:tcPr/>
                </a:tc>
                <a:tc>
                  <a:txBody>
                    <a:bodyPr/>
                    <a:lstStyle/>
                    <a:p>
                      <a:r>
                        <a:rPr lang="en-US" b="1" dirty="0" smtClean="0"/>
                        <a:t>Top</a:t>
                      </a:r>
                      <a:r>
                        <a:rPr lang="en-US" b="1" baseline="0" dirty="0" smtClean="0"/>
                        <a:t> 10</a:t>
                      </a:r>
                      <a:endParaRPr lang="en-US" b="1" dirty="0"/>
                    </a:p>
                  </a:txBody>
                  <a:tcPr/>
                </a:tc>
                <a:tc>
                  <a:txBody>
                    <a:bodyPr/>
                    <a:lstStyle/>
                    <a:p>
                      <a:pPr algn="r"/>
                      <a:r>
                        <a:rPr lang="en-US" b="1" dirty="0" smtClean="0"/>
                        <a:t>84.95%</a:t>
                      </a:r>
                      <a:endParaRPr lang="en-US" b="1" dirty="0"/>
                    </a:p>
                  </a:txBody>
                  <a:tcPr/>
                </a:tc>
                <a:tc>
                  <a:txBody>
                    <a:bodyPr/>
                    <a:lstStyle/>
                    <a:p>
                      <a:r>
                        <a:rPr lang="en-US" b="1" dirty="0" smtClean="0"/>
                        <a:t>Top 10</a:t>
                      </a:r>
                      <a:endParaRPr lang="en-US" b="1" dirty="0"/>
                    </a:p>
                  </a:txBody>
                  <a:tcPr/>
                </a:tc>
                <a:tc>
                  <a:txBody>
                    <a:bodyPr/>
                    <a:lstStyle/>
                    <a:p>
                      <a:pPr algn="r"/>
                      <a:r>
                        <a:rPr lang="en-US" b="1" dirty="0" smtClean="0"/>
                        <a:t>82.89%</a:t>
                      </a:r>
                      <a:endParaRPr lang="en-US" b="1" dirty="0"/>
                    </a:p>
                  </a:txBody>
                  <a:tcPr/>
                </a:tc>
              </a:tr>
            </a:tbl>
          </a:graphicData>
        </a:graphic>
      </p:graphicFrame>
    </p:spTree>
    <p:extLst>
      <p:ext uri="{BB962C8B-B14F-4D97-AF65-F5344CB8AC3E}">
        <p14:creationId xmlns:p14="http://schemas.microsoft.com/office/powerpoint/2010/main" val="35997893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monthly usage</a:t>
            </a:r>
            <a:endParaRPr lang="en-US" dirty="0"/>
          </a:p>
        </p:txBody>
      </p:sp>
      <p:sp>
        <p:nvSpPr>
          <p:cNvPr id="3" name="Content Placeholder 2"/>
          <p:cNvSpPr>
            <a:spLocks noGrp="1"/>
          </p:cNvSpPr>
          <p:nvPr>
            <p:ph idx="1"/>
          </p:nvPr>
        </p:nvSpPr>
        <p:spPr>
          <a:xfrm>
            <a:off x="457200" y="1600201"/>
            <a:ext cx="8229600" cy="2092818"/>
          </a:xfrm>
        </p:spPr>
        <p:txBody>
          <a:bodyPr>
            <a:normAutofit fontScale="92500" lnSpcReduction="20000"/>
          </a:bodyPr>
          <a:lstStyle/>
          <a:p>
            <a:r>
              <a:rPr lang="en-US" dirty="0" smtClean="0"/>
              <a:t>Average monthly TV consumption (US): 154 hours</a:t>
            </a:r>
          </a:p>
          <a:p>
            <a:r>
              <a:rPr lang="en-US" dirty="0" smtClean="0"/>
              <a:t>Netflix: 1 GB/hour (SD) </a:t>
            </a:r>
            <a:r>
              <a:rPr lang="en-US" dirty="0" smtClean="0">
                <a:sym typeface="Wingdings"/>
              </a:rPr>
              <a:t>… 2.3 GB/hour (HD)</a:t>
            </a:r>
          </a:p>
          <a:p>
            <a:pPr lvl="1"/>
            <a:r>
              <a:rPr lang="en-US" dirty="0" smtClean="0">
                <a:sym typeface="Wingdings"/>
              </a:rPr>
              <a:t> 300 GB/month</a:t>
            </a:r>
          </a:p>
          <a:p>
            <a:pPr lvl="1"/>
            <a:r>
              <a:rPr lang="en-US" dirty="0" smtClean="0">
                <a:sym typeface="Wingdings"/>
              </a:rPr>
              <a:t>more if people in household watch different content</a:t>
            </a: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2691774090"/>
              </p:ext>
            </p:extLst>
          </p:nvPr>
        </p:nvGraphicFramePr>
        <p:xfrm>
          <a:off x="570185" y="3820161"/>
          <a:ext cx="8116615" cy="2494280"/>
        </p:xfrm>
        <a:graphic>
          <a:graphicData uri="http://schemas.openxmlformats.org/drawingml/2006/table">
            <a:tbl>
              <a:tblPr firstRow="1" bandRow="1">
                <a:tableStyleId>{69012ECD-51FC-41F1-AA8D-1B2483CD663E}</a:tableStyleId>
              </a:tblPr>
              <a:tblGrid>
                <a:gridCol w="1623323"/>
                <a:gridCol w="1623323"/>
                <a:gridCol w="1623323"/>
                <a:gridCol w="1623323"/>
                <a:gridCol w="1623323"/>
              </a:tblGrid>
              <a:tr h="370840">
                <a:tc>
                  <a:txBody>
                    <a:bodyPr/>
                    <a:lstStyle/>
                    <a:p>
                      <a:r>
                        <a:rPr lang="en-US" dirty="0" smtClean="0"/>
                        <a:t>monthly usage</a:t>
                      </a:r>
                      <a:endParaRPr lang="en-US" dirty="0"/>
                    </a:p>
                  </a:txBody>
                  <a:tcPr/>
                </a:tc>
                <a:tc>
                  <a:txBody>
                    <a:bodyPr/>
                    <a:lstStyle/>
                    <a:p>
                      <a:r>
                        <a:rPr lang="en-US" dirty="0" smtClean="0"/>
                        <a:t>overage</a:t>
                      </a:r>
                      <a:r>
                        <a:rPr lang="en-US" baseline="0" dirty="0" smtClean="0"/>
                        <a:t> cost (AT&amp;T </a:t>
                      </a:r>
                      <a:r>
                        <a:rPr lang="en-US" baseline="0" dirty="0" err="1" smtClean="0"/>
                        <a:t>Uverse</a:t>
                      </a:r>
                      <a:r>
                        <a:rPr lang="en-US" baseline="0" dirty="0" smtClean="0"/>
                        <a:t>)</a:t>
                      </a:r>
                      <a:endParaRPr lang="en-US" dirty="0"/>
                    </a:p>
                  </a:txBody>
                  <a:tcPr/>
                </a:tc>
                <a:tc>
                  <a:txBody>
                    <a:bodyPr/>
                    <a:lstStyle/>
                    <a:p>
                      <a:r>
                        <a:rPr lang="en-US" dirty="0" smtClean="0"/>
                        <a:t>2010</a:t>
                      </a:r>
                      <a:endParaRPr lang="en-US" dirty="0"/>
                    </a:p>
                  </a:txBody>
                  <a:tcPr/>
                </a:tc>
                <a:tc>
                  <a:txBody>
                    <a:bodyPr/>
                    <a:lstStyle/>
                    <a:p>
                      <a:r>
                        <a:rPr lang="en-US" dirty="0" smtClean="0"/>
                        <a:t>2012</a:t>
                      </a:r>
                      <a:endParaRPr lang="en-US" dirty="0"/>
                    </a:p>
                  </a:txBody>
                  <a:tcPr/>
                </a:tc>
                <a:tc>
                  <a:txBody>
                    <a:bodyPr/>
                    <a:lstStyle/>
                    <a:p>
                      <a:r>
                        <a:rPr lang="en-US" dirty="0" smtClean="0"/>
                        <a:t>2015</a:t>
                      </a:r>
                      <a:endParaRPr lang="en-US" dirty="0"/>
                    </a:p>
                  </a:txBody>
                  <a:tcPr/>
                </a:tc>
              </a:tr>
              <a:tr h="370840">
                <a:tc>
                  <a:txBody>
                    <a:bodyPr/>
                    <a:lstStyle/>
                    <a:p>
                      <a:r>
                        <a:rPr lang="en-US" dirty="0" smtClean="0"/>
                        <a:t>&gt; 50 GB</a:t>
                      </a:r>
                      <a:endParaRPr lang="en-US" dirty="0"/>
                    </a:p>
                  </a:txBody>
                  <a:tcPr/>
                </a:tc>
                <a:tc>
                  <a:txBody>
                    <a:bodyPr/>
                    <a:lstStyle/>
                    <a:p>
                      <a:r>
                        <a:rPr lang="en-US" dirty="0" smtClean="0"/>
                        <a:t>$0</a:t>
                      </a:r>
                      <a:endParaRPr lang="en-US" dirty="0"/>
                    </a:p>
                  </a:txBody>
                  <a:tcPr/>
                </a:tc>
                <a:tc>
                  <a:txBody>
                    <a:bodyPr/>
                    <a:lstStyle/>
                    <a:p>
                      <a:pPr algn="r"/>
                      <a:r>
                        <a:rPr lang="en-US" dirty="0" smtClean="0"/>
                        <a:t>9.4%</a:t>
                      </a:r>
                      <a:endParaRPr lang="en-US" dirty="0"/>
                    </a:p>
                  </a:txBody>
                  <a:tcPr/>
                </a:tc>
                <a:tc>
                  <a:txBody>
                    <a:bodyPr/>
                    <a:lstStyle/>
                    <a:p>
                      <a:pPr algn="r"/>
                      <a:r>
                        <a:rPr lang="en-US" dirty="0" smtClean="0"/>
                        <a:t>14.1%</a:t>
                      </a:r>
                      <a:endParaRPr lang="en-US" dirty="0"/>
                    </a:p>
                  </a:txBody>
                  <a:tcPr/>
                </a:tc>
                <a:tc>
                  <a:txBody>
                    <a:bodyPr/>
                    <a:lstStyle/>
                    <a:p>
                      <a:pPr algn="r"/>
                      <a:r>
                        <a:rPr lang="en-US" dirty="0" smtClean="0"/>
                        <a:t>21.5%</a:t>
                      </a:r>
                      <a:endParaRPr lang="en-US" dirty="0"/>
                    </a:p>
                  </a:txBody>
                  <a:tcPr/>
                </a:tc>
              </a:tr>
              <a:tr h="370840">
                <a:tc>
                  <a:txBody>
                    <a:bodyPr/>
                    <a:lstStyle/>
                    <a:p>
                      <a:r>
                        <a:rPr lang="en-US" dirty="0" smtClean="0"/>
                        <a:t>&gt; 100 GB</a:t>
                      </a:r>
                      <a:endParaRPr lang="en-US" dirty="0"/>
                    </a:p>
                  </a:txBody>
                  <a:tcPr/>
                </a:tc>
                <a:tc>
                  <a:txBody>
                    <a:bodyPr/>
                    <a:lstStyle/>
                    <a:p>
                      <a:r>
                        <a:rPr lang="en-US" dirty="0" smtClean="0"/>
                        <a:t>$0</a:t>
                      </a:r>
                      <a:endParaRPr lang="en-US" dirty="0"/>
                    </a:p>
                  </a:txBody>
                  <a:tcPr/>
                </a:tc>
                <a:tc>
                  <a:txBody>
                    <a:bodyPr/>
                    <a:lstStyle/>
                    <a:p>
                      <a:pPr algn="r"/>
                      <a:r>
                        <a:rPr lang="en-US" dirty="0" smtClean="0"/>
                        <a:t>5.3%</a:t>
                      </a:r>
                      <a:endParaRPr lang="en-US" dirty="0"/>
                    </a:p>
                  </a:txBody>
                  <a:tcPr/>
                </a:tc>
                <a:tc>
                  <a:txBody>
                    <a:bodyPr/>
                    <a:lstStyle/>
                    <a:p>
                      <a:pPr algn="r"/>
                      <a:r>
                        <a:rPr lang="en-US" dirty="0" smtClean="0"/>
                        <a:t>8.2%</a:t>
                      </a:r>
                      <a:endParaRPr lang="en-US" dirty="0"/>
                    </a:p>
                  </a:txBody>
                  <a:tcPr/>
                </a:tc>
                <a:tc>
                  <a:txBody>
                    <a:bodyPr/>
                    <a:lstStyle/>
                    <a:p>
                      <a:pPr algn="r"/>
                      <a:r>
                        <a:rPr lang="en-US" dirty="0" smtClean="0"/>
                        <a:t>15.3%</a:t>
                      </a:r>
                      <a:endParaRPr lang="en-US" dirty="0"/>
                    </a:p>
                  </a:txBody>
                  <a:tcPr/>
                </a:tc>
              </a:tr>
              <a:tr h="370840">
                <a:tc>
                  <a:txBody>
                    <a:bodyPr/>
                    <a:lstStyle/>
                    <a:p>
                      <a:r>
                        <a:rPr lang="en-US" dirty="0" smtClean="0"/>
                        <a:t>&gt; 200 GB</a:t>
                      </a:r>
                      <a:endParaRPr lang="en-US" dirty="0"/>
                    </a:p>
                  </a:txBody>
                  <a:tcPr/>
                </a:tc>
                <a:tc>
                  <a:txBody>
                    <a:bodyPr/>
                    <a:lstStyle/>
                    <a:p>
                      <a:r>
                        <a:rPr lang="en-US" dirty="0" smtClean="0"/>
                        <a:t>$10</a:t>
                      </a:r>
                      <a:endParaRPr lang="en-US" dirty="0"/>
                    </a:p>
                  </a:txBody>
                  <a:tcPr/>
                </a:tc>
                <a:tc>
                  <a:txBody>
                    <a:bodyPr/>
                    <a:lstStyle/>
                    <a:p>
                      <a:pPr algn="r"/>
                      <a:r>
                        <a:rPr lang="en-US" dirty="0" smtClean="0"/>
                        <a:t>1.4%</a:t>
                      </a:r>
                      <a:endParaRPr lang="en-US" dirty="0"/>
                    </a:p>
                  </a:txBody>
                  <a:tcPr/>
                </a:tc>
                <a:tc>
                  <a:txBody>
                    <a:bodyPr/>
                    <a:lstStyle/>
                    <a:p>
                      <a:pPr algn="r"/>
                      <a:r>
                        <a:rPr lang="en-US" dirty="0" smtClean="0"/>
                        <a:t>4.4%</a:t>
                      </a:r>
                      <a:endParaRPr lang="en-US" dirty="0"/>
                    </a:p>
                  </a:txBody>
                  <a:tcPr/>
                </a:tc>
                <a:tc>
                  <a:txBody>
                    <a:bodyPr/>
                    <a:lstStyle/>
                    <a:p>
                      <a:pPr algn="r"/>
                      <a:r>
                        <a:rPr lang="en-US" dirty="0" smtClean="0"/>
                        <a:t>8.8%</a:t>
                      </a:r>
                      <a:endParaRPr lang="en-US" dirty="0"/>
                    </a:p>
                  </a:txBody>
                  <a:tcPr/>
                </a:tc>
              </a:tr>
              <a:tr h="370840">
                <a:tc>
                  <a:txBody>
                    <a:bodyPr/>
                    <a:lstStyle/>
                    <a:p>
                      <a:r>
                        <a:rPr lang="en-US" dirty="0" smtClean="0"/>
                        <a:t>&gt; 500 GB</a:t>
                      </a:r>
                      <a:endParaRPr lang="en-US" dirty="0"/>
                    </a:p>
                  </a:txBody>
                  <a:tcPr/>
                </a:tc>
                <a:tc>
                  <a:txBody>
                    <a:bodyPr/>
                    <a:lstStyle/>
                    <a:p>
                      <a:r>
                        <a:rPr lang="en-US" dirty="0" smtClean="0"/>
                        <a:t>$50</a:t>
                      </a:r>
                      <a:endParaRPr lang="en-US" dirty="0"/>
                    </a:p>
                  </a:txBody>
                  <a:tcPr/>
                </a:tc>
                <a:tc>
                  <a:txBody>
                    <a:bodyPr/>
                    <a:lstStyle/>
                    <a:p>
                      <a:pPr algn="r"/>
                      <a:r>
                        <a:rPr lang="en-US" dirty="0" smtClean="0"/>
                        <a:t>0.4%</a:t>
                      </a:r>
                      <a:endParaRPr lang="en-US" dirty="0"/>
                    </a:p>
                  </a:txBody>
                  <a:tcPr/>
                </a:tc>
                <a:tc>
                  <a:txBody>
                    <a:bodyPr/>
                    <a:lstStyle/>
                    <a:p>
                      <a:pPr algn="r"/>
                      <a:r>
                        <a:rPr lang="en-US" dirty="0" smtClean="0"/>
                        <a:t>0.8%</a:t>
                      </a:r>
                      <a:endParaRPr lang="en-US" dirty="0"/>
                    </a:p>
                  </a:txBody>
                  <a:tcPr/>
                </a:tc>
                <a:tc>
                  <a:txBody>
                    <a:bodyPr/>
                    <a:lstStyle/>
                    <a:p>
                      <a:pPr algn="r"/>
                      <a:r>
                        <a:rPr lang="en-US" dirty="0" smtClean="0"/>
                        <a:t>2.6%</a:t>
                      </a:r>
                      <a:endParaRPr lang="en-US" dirty="0"/>
                    </a:p>
                  </a:txBody>
                  <a:tcPr/>
                </a:tc>
              </a:tr>
              <a:tr h="370840">
                <a:tc>
                  <a:txBody>
                    <a:bodyPr/>
                    <a:lstStyle/>
                    <a:p>
                      <a:r>
                        <a:rPr lang="en-US" dirty="0" smtClean="0"/>
                        <a:t>&gt; 1</a:t>
                      </a:r>
                      <a:r>
                        <a:rPr lang="en-US" baseline="0" dirty="0" smtClean="0"/>
                        <a:t> TB</a:t>
                      </a:r>
                      <a:endParaRPr lang="en-US" dirty="0"/>
                    </a:p>
                  </a:txBody>
                  <a:tcPr/>
                </a:tc>
                <a:tc>
                  <a:txBody>
                    <a:bodyPr/>
                    <a:lstStyle/>
                    <a:p>
                      <a:r>
                        <a:rPr lang="en-US" dirty="0" smtClean="0"/>
                        <a:t>$150</a:t>
                      </a:r>
                      <a:endParaRPr lang="en-US" dirty="0"/>
                    </a:p>
                  </a:txBody>
                  <a:tcPr/>
                </a:tc>
                <a:tc>
                  <a:txBody>
                    <a:bodyPr/>
                    <a:lstStyle/>
                    <a:p>
                      <a:pPr algn="r"/>
                      <a:r>
                        <a:rPr lang="en-US" dirty="0" smtClean="0"/>
                        <a:t>0.0%</a:t>
                      </a:r>
                      <a:endParaRPr lang="en-US" dirty="0"/>
                    </a:p>
                  </a:txBody>
                  <a:tcPr/>
                </a:tc>
                <a:tc>
                  <a:txBody>
                    <a:bodyPr/>
                    <a:lstStyle/>
                    <a:p>
                      <a:pPr algn="r"/>
                      <a:r>
                        <a:rPr lang="en-US" dirty="0" smtClean="0"/>
                        <a:t>0.2%</a:t>
                      </a:r>
                      <a:endParaRPr lang="en-US" dirty="0"/>
                    </a:p>
                  </a:txBody>
                  <a:tcPr/>
                </a:tc>
                <a:tc>
                  <a:txBody>
                    <a:bodyPr/>
                    <a:lstStyle/>
                    <a:p>
                      <a:pPr algn="r"/>
                      <a:r>
                        <a:rPr lang="en-US" dirty="0" smtClean="0"/>
                        <a:t>0.7%</a:t>
                      </a:r>
                      <a:endParaRPr lang="en-US" dirty="0"/>
                    </a:p>
                  </a:txBody>
                  <a:tcPr/>
                </a:tc>
              </a:tr>
            </a:tbl>
          </a:graphicData>
        </a:graphic>
      </p:graphicFrame>
    </p:spTree>
    <p:extLst>
      <p:ext uri="{BB962C8B-B14F-4D97-AF65-F5344CB8AC3E}">
        <p14:creationId xmlns:p14="http://schemas.microsoft.com/office/powerpoint/2010/main" val="23511194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usage by speed tier</a:t>
            </a:r>
            <a:endParaRPr lang="en-US" dirty="0"/>
          </a:p>
        </p:txBody>
      </p:sp>
      <p:pic>
        <p:nvPicPr>
          <p:cNvPr id="3" name="Picture 2"/>
          <p:cNvPicPr>
            <a:picLocks noChangeAspect="1"/>
          </p:cNvPicPr>
          <p:nvPr/>
        </p:nvPicPr>
        <p:blipFill>
          <a:blip r:embed="rId3"/>
          <a:stretch>
            <a:fillRect/>
          </a:stretch>
        </p:blipFill>
        <p:spPr>
          <a:xfrm>
            <a:off x="1930855" y="1417638"/>
            <a:ext cx="4746356" cy="5137442"/>
          </a:xfrm>
          <a:prstGeom prst="rect">
            <a:avLst/>
          </a:prstGeom>
        </p:spPr>
      </p:pic>
    </p:spTree>
    <p:extLst>
      <p:ext uri="{BB962C8B-B14F-4D97-AF65-F5344CB8AC3E}">
        <p14:creationId xmlns:p14="http://schemas.microsoft.com/office/powerpoint/2010/main" val="8630062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Bandwidth generations</a:t>
            </a:r>
            <a:endParaRPr lang="en-US" dirty="0"/>
          </a:p>
        </p:txBody>
      </p:sp>
      <p:pic>
        <p:nvPicPr>
          <p:cNvPr id="8" name="Picture 7"/>
          <p:cNvPicPr>
            <a:picLocks noChangeAspect="1"/>
          </p:cNvPicPr>
          <p:nvPr/>
        </p:nvPicPr>
        <p:blipFill>
          <a:blip r:embed="rId2"/>
          <a:stretch>
            <a:fillRect/>
          </a:stretch>
        </p:blipFill>
        <p:spPr>
          <a:xfrm>
            <a:off x="1562100" y="1841500"/>
            <a:ext cx="6007100" cy="3175000"/>
          </a:xfrm>
          <a:prstGeom prst="rect">
            <a:avLst/>
          </a:prstGeom>
        </p:spPr>
      </p:pic>
      <p:pic>
        <p:nvPicPr>
          <p:cNvPr id="9" name="Picture 8"/>
          <p:cNvPicPr>
            <a:picLocks noChangeAspect="1"/>
          </p:cNvPicPr>
          <p:nvPr/>
        </p:nvPicPr>
        <p:blipFill>
          <a:blip r:embed="rId2"/>
          <a:stretch>
            <a:fillRect/>
          </a:stretch>
        </p:blipFill>
        <p:spPr>
          <a:xfrm>
            <a:off x="663701" y="1841499"/>
            <a:ext cx="7431642" cy="3927929"/>
          </a:xfrm>
          <a:prstGeom prst="rect">
            <a:avLst/>
          </a:prstGeom>
        </p:spPr>
      </p:pic>
    </p:spTree>
    <p:extLst>
      <p:ext uri="{BB962C8B-B14F-4D97-AF65-F5344CB8AC3E}">
        <p14:creationId xmlns:p14="http://schemas.microsoft.com/office/powerpoint/2010/main" val="19823485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normAutofit fontScale="92500"/>
          </a:bodyPr>
          <a:lstStyle/>
          <a:p>
            <a:r>
              <a:rPr lang="en-US" sz="8800" dirty="0" smtClean="0"/>
              <a:t>Industry structure</a:t>
            </a:r>
            <a:endParaRPr lang="en-US" sz="8800" dirty="0"/>
          </a:p>
        </p:txBody>
      </p:sp>
    </p:spTree>
    <p:extLst>
      <p:ext uri="{BB962C8B-B14F-4D97-AF65-F5344CB8AC3E}">
        <p14:creationId xmlns:p14="http://schemas.microsoft.com/office/powerpoint/2010/main" val="37997383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1143000" y="1219200"/>
            <a:ext cx="7620000" cy="5181600"/>
          </a:xfrm>
          <a:prstGeom prst="ellipse">
            <a:avLst/>
          </a:prstGeom>
          <a:solidFill>
            <a:schemeClr val="accent3">
              <a:lumMod val="50000"/>
              <a:alpha val="8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1" name="Oval 10"/>
          <p:cNvSpPr/>
          <p:nvPr/>
        </p:nvSpPr>
        <p:spPr bwMode="auto">
          <a:xfrm>
            <a:off x="1676400" y="1676400"/>
            <a:ext cx="6705600" cy="4267200"/>
          </a:xfrm>
          <a:prstGeom prst="ellipse">
            <a:avLst/>
          </a:prstGeom>
          <a:solidFill>
            <a:srgbClr val="3366FF">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9" name="Oval 8"/>
          <p:cNvSpPr/>
          <p:nvPr/>
        </p:nvSpPr>
        <p:spPr bwMode="auto">
          <a:xfrm>
            <a:off x="2209800" y="2362200"/>
            <a:ext cx="5334000" cy="2971800"/>
          </a:xfrm>
          <a:prstGeom prst="ellipse">
            <a:avLst/>
          </a:prstGeom>
          <a:solidFill>
            <a:srgbClr val="66FF66">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7" name="Oval 6"/>
          <p:cNvSpPr/>
          <p:nvPr/>
        </p:nvSpPr>
        <p:spPr bwMode="auto">
          <a:xfrm>
            <a:off x="2590800" y="2895600"/>
            <a:ext cx="3581400" cy="2057400"/>
          </a:xfrm>
          <a:prstGeom prst="ellipse">
            <a:avLst/>
          </a:prstGeom>
          <a:solidFill>
            <a:srgbClr val="FFFF00">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 name="Title 1"/>
          <p:cNvSpPr>
            <a:spLocks noGrp="1"/>
          </p:cNvSpPr>
          <p:nvPr>
            <p:ph type="title"/>
          </p:nvPr>
        </p:nvSpPr>
        <p:spPr>
          <a:xfrm>
            <a:off x="685800" y="152400"/>
            <a:ext cx="7918450" cy="788894"/>
          </a:xfrm>
        </p:spPr>
        <p:txBody>
          <a:bodyPr>
            <a:noAutofit/>
          </a:bodyPr>
          <a:lstStyle/>
          <a:p>
            <a:r>
              <a:rPr lang="en-US" sz="3200" dirty="0" smtClean="0"/>
              <a:t>Which Internet are you connected to?</a:t>
            </a:r>
            <a:endParaRPr lang="en-US" sz="3200" dirty="0"/>
          </a:p>
        </p:txBody>
      </p:sp>
      <p:sp>
        <p:nvSpPr>
          <p:cNvPr id="4" name="Oval 3"/>
          <p:cNvSpPr/>
          <p:nvPr/>
        </p:nvSpPr>
        <p:spPr bwMode="auto">
          <a:xfrm>
            <a:off x="3429000" y="3276600"/>
            <a:ext cx="1066800" cy="9906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65" charset="0"/>
                <a:ea typeface="ＭＳ Ｐゴシック" pitchFamily="-65" charset="-128"/>
                <a:cs typeface="ＭＳ Ｐゴシック" pitchFamily="-65" charset="-128"/>
              </a:rPr>
              <a:t>multicast</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 name="Oval 4"/>
          <p:cNvSpPr/>
          <p:nvPr/>
        </p:nvSpPr>
        <p:spPr bwMode="auto">
          <a:xfrm>
            <a:off x="4114800" y="3276600"/>
            <a:ext cx="1066800" cy="990600"/>
          </a:xfrm>
          <a:prstGeom prst="ellipse">
            <a:avLst/>
          </a:prstGeom>
          <a:solidFill>
            <a:srgbClr val="FF66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itchFamily="-65" charset="0"/>
                <a:ea typeface="ＭＳ Ｐゴシック" pitchFamily="-65" charset="-128"/>
                <a:cs typeface="ＭＳ Ｐゴシック" pitchFamily="-65" charset="-128"/>
              </a:rPr>
              <a:t>QoS</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 name="Oval 5"/>
          <p:cNvSpPr/>
          <p:nvPr/>
        </p:nvSpPr>
        <p:spPr bwMode="auto">
          <a:xfrm>
            <a:off x="3733800" y="3733800"/>
            <a:ext cx="1066800" cy="990600"/>
          </a:xfrm>
          <a:prstGeom prst="ellipse">
            <a:avLst/>
          </a:prstGeom>
          <a:solidFill>
            <a:srgbClr val="8000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t>IPv6</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8" name="TextBox 7"/>
          <p:cNvSpPr txBox="1"/>
          <p:nvPr/>
        </p:nvSpPr>
        <p:spPr>
          <a:xfrm>
            <a:off x="5181600" y="3886200"/>
            <a:ext cx="697877" cy="707886"/>
          </a:xfrm>
          <a:prstGeom prst="rect">
            <a:avLst/>
          </a:prstGeom>
          <a:noFill/>
        </p:spPr>
        <p:txBody>
          <a:bodyPr wrap="none" rtlCol="0">
            <a:spAutoFit/>
          </a:bodyPr>
          <a:lstStyle/>
          <a:p>
            <a:pPr algn="ctr"/>
            <a:r>
              <a:rPr lang="en-US" sz="2000" dirty="0" smtClean="0"/>
              <a:t>IPv4</a:t>
            </a:r>
          </a:p>
          <a:p>
            <a:pPr algn="ctr"/>
            <a:r>
              <a:rPr lang="en-US" sz="2000" dirty="0" smtClean="0"/>
              <a:t>PIA</a:t>
            </a:r>
            <a:endParaRPr lang="en-US" sz="2000" dirty="0"/>
          </a:p>
        </p:txBody>
      </p:sp>
      <p:sp>
        <p:nvSpPr>
          <p:cNvPr id="10" name="TextBox 9"/>
          <p:cNvSpPr txBox="1"/>
          <p:nvPr/>
        </p:nvSpPr>
        <p:spPr>
          <a:xfrm>
            <a:off x="6324600" y="3505200"/>
            <a:ext cx="906769" cy="707886"/>
          </a:xfrm>
          <a:prstGeom prst="rect">
            <a:avLst/>
          </a:prstGeom>
          <a:noFill/>
        </p:spPr>
        <p:txBody>
          <a:bodyPr wrap="none" rtlCol="0">
            <a:spAutoFit/>
          </a:bodyPr>
          <a:lstStyle/>
          <a:p>
            <a:pPr algn="ctr"/>
            <a:r>
              <a:rPr lang="en-US" sz="2000" dirty="0" smtClean="0"/>
              <a:t>IPv4</a:t>
            </a:r>
          </a:p>
          <a:p>
            <a:pPr algn="ctr"/>
            <a:r>
              <a:rPr lang="en-US" sz="2000" dirty="0" smtClean="0"/>
              <a:t>DHCP</a:t>
            </a:r>
            <a:endParaRPr lang="en-US" sz="2000" dirty="0"/>
          </a:p>
        </p:txBody>
      </p:sp>
      <p:sp>
        <p:nvSpPr>
          <p:cNvPr id="12" name="TextBox 11"/>
          <p:cNvSpPr txBox="1"/>
          <p:nvPr/>
        </p:nvSpPr>
        <p:spPr>
          <a:xfrm>
            <a:off x="7239000" y="2667000"/>
            <a:ext cx="697877" cy="707886"/>
          </a:xfrm>
          <a:prstGeom prst="rect">
            <a:avLst/>
          </a:prstGeom>
          <a:noFill/>
        </p:spPr>
        <p:txBody>
          <a:bodyPr wrap="none" rtlCol="0">
            <a:spAutoFit/>
          </a:bodyPr>
          <a:lstStyle/>
          <a:p>
            <a:pPr algn="ctr"/>
            <a:r>
              <a:rPr lang="en-US" sz="2000" dirty="0" smtClean="0"/>
              <a:t>IPv4</a:t>
            </a:r>
          </a:p>
          <a:p>
            <a:pPr algn="ctr"/>
            <a:r>
              <a:rPr lang="en-US" sz="2000" dirty="0" smtClean="0"/>
              <a:t>NAT</a:t>
            </a:r>
            <a:endParaRPr lang="en-US" sz="2000" dirty="0"/>
          </a:p>
        </p:txBody>
      </p:sp>
      <p:sp>
        <p:nvSpPr>
          <p:cNvPr id="14" name="TextBox 13"/>
          <p:cNvSpPr txBox="1"/>
          <p:nvPr/>
        </p:nvSpPr>
        <p:spPr>
          <a:xfrm>
            <a:off x="4038600" y="1219200"/>
            <a:ext cx="1835959" cy="461665"/>
          </a:xfrm>
          <a:prstGeom prst="rect">
            <a:avLst/>
          </a:prstGeom>
          <a:noFill/>
        </p:spPr>
        <p:txBody>
          <a:bodyPr wrap="none" rtlCol="0">
            <a:spAutoFit/>
          </a:bodyPr>
          <a:lstStyle/>
          <a:p>
            <a:r>
              <a:rPr lang="en-US" dirty="0" smtClean="0"/>
              <a:t>port 80 + 25</a:t>
            </a:r>
            <a:endParaRPr lang="en-US" dirty="0"/>
          </a:p>
        </p:txBody>
      </p:sp>
    </p:spTree>
    <p:extLst>
      <p:ext uri="{BB962C8B-B14F-4D97-AF65-F5344CB8AC3E}">
        <p14:creationId xmlns:p14="http://schemas.microsoft.com/office/powerpoint/2010/main" val="6928690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Internet futures</a:t>
            </a:r>
            <a:endParaRPr lang="en-US" dirty="0"/>
          </a:p>
        </p:txBody>
      </p:sp>
      <p:sp>
        <p:nvSpPr>
          <p:cNvPr id="4" name="Rounded Rectangle 3"/>
          <p:cNvSpPr/>
          <p:nvPr/>
        </p:nvSpPr>
        <p:spPr>
          <a:xfrm>
            <a:off x="1138103" y="1896981"/>
            <a:ext cx="2474138" cy="11381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content and applications</a:t>
            </a:r>
            <a:endParaRPr lang="en-US" sz="2400" dirty="0"/>
          </a:p>
        </p:txBody>
      </p:sp>
      <p:sp>
        <p:nvSpPr>
          <p:cNvPr id="5" name="Rounded Rectangle 4"/>
          <p:cNvSpPr/>
          <p:nvPr/>
        </p:nvSpPr>
        <p:spPr>
          <a:xfrm>
            <a:off x="1138103" y="4573191"/>
            <a:ext cx="2474138" cy="11381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fiber or copper loop</a:t>
            </a:r>
          </a:p>
          <a:p>
            <a:pPr algn="ctr"/>
            <a:r>
              <a:rPr lang="en-US" sz="2000" dirty="0" smtClean="0"/>
              <a:t>(“Homes with tails”)</a:t>
            </a:r>
            <a:endParaRPr lang="en-US" sz="2000" dirty="0"/>
          </a:p>
        </p:txBody>
      </p:sp>
      <p:sp>
        <p:nvSpPr>
          <p:cNvPr id="6" name="Rounded Rectangle 5"/>
          <p:cNvSpPr/>
          <p:nvPr/>
        </p:nvSpPr>
        <p:spPr>
          <a:xfrm>
            <a:off x="1138103" y="3187570"/>
            <a:ext cx="2474138" cy="11381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dirty="0" smtClean="0"/>
              <a:t>IP</a:t>
            </a:r>
            <a:endParaRPr lang="en-US" sz="4400" dirty="0"/>
          </a:p>
        </p:txBody>
      </p:sp>
      <p:sp>
        <p:nvSpPr>
          <p:cNvPr id="7" name="TextBox 6"/>
          <p:cNvSpPr txBox="1"/>
          <p:nvPr/>
        </p:nvSpPr>
        <p:spPr>
          <a:xfrm rot="16200000">
            <a:off x="-8418" y="2179661"/>
            <a:ext cx="1369486" cy="646331"/>
          </a:xfrm>
          <a:prstGeom prst="rect">
            <a:avLst/>
          </a:prstGeom>
          <a:noFill/>
        </p:spPr>
        <p:txBody>
          <a:bodyPr wrap="none" rtlCol="0">
            <a:spAutoFit/>
          </a:bodyPr>
          <a:lstStyle/>
          <a:p>
            <a:r>
              <a:rPr lang="en-US" dirty="0" smtClean="0"/>
              <a:t>Google</a:t>
            </a:r>
          </a:p>
          <a:p>
            <a:r>
              <a:rPr lang="en-US" dirty="0" err="1" smtClean="0"/>
              <a:t>Chatroulette</a:t>
            </a:r>
            <a:endParaRPr lang="en-US" dirty="0"/>
          </a:p>
        </p:txBody>
      </p:sp>
      <p:sp>
        <p:nvSpPr>
          <p:cNvPr id="9" name="TextBox 8"/>
          <p:cNvSpPr txBox="1"/>
          <p:nvPr/>
        </p:nvSpPr>
        <p:spPr>
          <a:xfrm rot="16200000">
            <a:off x="395911" y="3664835"/>
            <a:ext cx="837827" cy="369332"/>
          </a:xfrm>
          <a:prstGeom prst="rect">
            <a:avLst/>
          </a:prstGeom>
          <a:noFill/>
        </p:spPr>
        <p:txBody>
          <a:bodyPr wrap="none" rtlCol="0">
            <a:spAutoFit/>
          </a:bodyPr>
          <a:lstStyle/>
          <a:p>
            <a:r>
              <a:rPr lang="en-US" dirty="0"/>
              <a:t>L</a:t>
            </a:r>
            <a:r>
              <a:rPr lang="en-US" dirty="0" smtClean="0"/>
              <a:t>evel 3</a:t>
            </a:r>
            <a:endParaRPr lang="en-US" dirty="0"/>
          </a:p>
        </p:txBody>
      </p:sp>
      <p:sp>
        <p:nvSpPr>
          <p:cNvPr id="10" name="TextBox 9"/>
          <p:cNvSpPr txBox="1"/>
          <p:nvPr/>
        </p:nvSpPr>
        <p:spPr>
          <a:xfrm rot="16200000">
            <a:off x="523782" y="4871101"/>
            <a:ext cx="582085" cy="369332"/>
          </a:xfrm>
          <a:prstGeom prst="rect">
            <a:avLst/>
          </a:prstGeom>
          <a:noFill/>
        </p:spPr>
        <p:txBody>
          <a:bodyPr wrap="none" rtlCol="0">
            <a:spAutoFit/>
          </a:bodyPr>
          <a:lstStyle/>
          <a:p>
            <a:r>
              <a:rPr lang="en-US" dirty="0" smtClean="0"/>
              <a:t>RCN</a:t>
            </a:r>
            <a:endParaRPr lang="en-US" dirty="0"/>
          </a:p>
        </p:txBody>
      </p:sp>
      <p:sp>
        <p:nvSpPr>
          <p:cNvPr id="11" name="Rounded Rectangle 10"/>
          <p:cNvSpPr/>
          <p:nvPr/>
        </p:nvSpPr>
        <p:spPr>
          <a:xfrm>
            <a:off x="5426607" y="1896981"/>
            <a:ext cx="3100919" cy="381439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content production (*)</a:t>
            </a:r>
          </a:p>
          <a:p>
            <a:pPr algn="ctr"/>
            <a:r>
              <a:rPr lang="en-US" dirty="0" smtClean="0"/>
              <a:t>content distribution</a:t>
            </a:r>
          </a:p>
          <a:p>
            <a:pPr algn="ctr"/>
            <a:r>
              <a:rPr lang="en-US" dirty="0" smtClean="0"/>
              <a:t>CDN</a:t>
            </a:r>
          </a:p>
          <a:p>
            <a:pPr algn="ctr"/>
            <a:r>
              <a:rPr lang="en-US" dirty="0" smtClean="0"/>
              <a:t>broadband access</a:t>
            </a:r>
          </a:p>
          <a:p>
            <a:pPr algn="ctr"/>
            <a:r>
              <a:rPr lang="en-US" dirty="0" smtClean="0"/>
              <a:t>local infrastructure</a:t>
            </a:r>
          </a:p>
          <a:p>
            <a:pPr algn="ctr"/>
            <a:r>
              <a:rPr lang="en-US" dirty="0" smtClean="0"/>
              <a:t>regional and national backbone</a:t>
            </a:r>
          </a:p>
          <a:p>
            <a:pPr algn="ctr"/>
            <a:endParaRPr lang="en-US" dirty="0"/>
          </a:p>
        </p:txBody>
      </p:sp>
      <p:sp>
        <p:nvSpPr>
          <p:cNvPr id="12" name="TextBox 11"/>
          <p:cNvSpPr txBox="1"/>
          <p:nvPr/>
        </p:nvSpPr>
        <p:spPr>
          <a:xfrm>
            <a:off x="4272011" y="3629008"/>
            <a:ext cx="802649" cy="769441"/>
          </a:xfrm>
          <a:prstGeom prst="rect">
            <a:avLst/>
          </a:prstGeom>
          <a:noFill/>
        </p:spPr>
        <p:txBody>
          <a:bodyPr wrap="none" rtlCol="0">
            <a:spAutoFit/>
          </a:bodyPr>
          <a:lstStyle/>
          <a:p>
            <a:r>
              <a:rPr lang="en-US" sz="4400" dirty="0" smtClean="0"/>
              <a:t>vs.</a:t>
            </a:r>
            <a:endParaRPr lang="en-US" sz="4400" dirty="0"/>
          </a:p>
        </p:txBody>
      </p:sp>
      <p:sp>
        <p:nvSpPr>
          <p:cNvPr id="13" name="TextBox 12"/>
          <p:cNvSpPr txBox="1"/>
          <p:nvPr/>
        </p:nvSpPr>
        <p:spPr>
          <a:xfrm>
            <a:off x="6152355" y="5711380"/>
            <a:ext cx="1783586" cy="923330"/>
          </a:xfrm>
          <a:prstGeom prst="rect">
            <a:avLst/>
          </a:prstGeom>
          <a:noFill/>
        </p:spPr>
        <p:txBody>
          <a:bodyPr wrap="none" rtlCol="0">
            <a:spAutoFit/>
          </a:bodyPr>
          <a:lstStyle/>
          <a:p>
            <a:r>
              <a:rPr lang="en-US" dirty="0" smtClean="0"/>
              <a:t>AT&amp;T</a:t>
            </a:r>
          </a:p>
          <a:p>
            <a:r>
              <a:rPr lang="en-US" dirty="0" smtClean="0"/>
              <a:t>Comcast/NBC (*)</a:t>
            </a:r>
          </a:p>
          <a:p>
            <a:r>
              <a:rPr lang="en-US" dirty="0" smtClean="0"/>
              <a:t>Verizon</a:t>
            </a:r>
            <a:endParaRPr lang="en-US" dirty="0"/>
          </a:p>
        </p:txBody>
      </p:sp>
    </p:spTree>
    <p:extLst>
      <p:ext uri="{BB962C8B-B14F-4D97-AF65-F5344CB8AC3E}">
        <p14:creationId xmlns:p14="http://schemas.microsoft.com/office/powerpoint/2010/main" val="20373095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Scenario 1</a:t>
            </a:r>
            <a:r>
              <a:rPr lang="en-US" dirty="0" smtClean="0"/>
              <a:t>: max. competition</a:t>
            </a:r>
            <a:endParaRPr lang="en-US" dirty="0"/>
          </a:p>
        </p:txBody>
      </p:sp>
      <p:sp>
        <p:nvSpPr>
          <p:cNvPr id="5" name="Rounded Rectangle 4"/>
          <p:cNvSpPr/>
          <p:nvPr/>
        </p:nvSpPr>
        <p:spPr>
          <a:xfrm>
            <a:off x="1049236" y="1707926"/>
            <a:ext cx="2705925" cy="73569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applications</a:t>
            </a:r>
          </a:p>
          <a:p>
            <a:pPr algn="ctr"/>
            <a:r>
              <a:rPr lang="en-US" sz="1600" dirty="0" smtClean="0"/>
              <a:t>(Netflix, Pandora, your blog)</a:t>
            </a:r>
            <a:endParaRPr lang="en-US" sz="1600" dirty="0"/>
          </a:p>
        </p:txBody>
      </p:sp>
      <p:sp>
        <p:nvSpPr>
          <p:cNvPr id="6" name="Rounded Rectangle 5"/>
          <p:cNvSpPr/>
          <p:nvPr/>
        </p:nvSpPr>
        <p:spPr>
          <a:xfrm>
            <a:off x="1049236" y="2651236"/>
            <a:ext cx="2705925" cy="7356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OS</a:t>
            </a:r>
          </a:p>
          <a:p>
            <a:pPr algn="ctr"/>
            <a:r>
              <a:rPr lang="en-US" dirty="0" smtClean="0"/>
              <a:t>(</a:t>
            </a:r>
            <a:r>
              <a:rPr lang="en-US" sz="1400" dirty="0" smtClean="0"/>
              <a:t>Windows Server, Linux, </a:t>
            </a:r>
            <a:r>
              <a:rPr lang="en-US" sz="1400" dirty="0" err="1" smtClean="0"/>
              <a:t>MacOS</a:t>
            </a:r>
            <a:r>
              <a:rPr lang="en-US" sz="1400" dirty="0" smtClean="0"/>
              <a:t>)</a:t>
            </a:r>
            <a:endParaRPr lang="en-US" sz="1400" dirty="0"/>
          </a:p>
        </p:txBody>
      </p:sp>
      <p:sp>
        <p:nvSpPr>
          <p:cNvPr id="7" name="Rounded Rectangle 6"/>
          <p:cNvSpPr/>
          <p:nvPr/>
        </p:nvSpPr>
        <p:spPr>
          <a:xfrm>
            <a:off x="1049236" y="3539332"/>
            <a:ext cx="2705925" cy="7356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centers</a:t>
            </a:r>
          </a:p>
          <a:p>
            <a:pPr algn="ctr"/>
            <a:r>
              <a:rPr lang="en-US" sz="1600" dirty="0" smtClean="0"/>
              <a:t>(</a:t>
            </a:r>
            <a:r>
              <a:rPr lang="en-US" sz="1600" dirty="0" err="1" smtClean="0"/>
              <a:t>Equinix</a:t>
            </a:r>
            <a:r>
              <a:rPr lang="en-US" sz="1600" dirty="0" smtClean="0"/>
              <a:t>, Amazon, …)</a:t>
            </a:r>
            <a:endParaRPr lang="en-US" sz="1600" dirty="0"/>
          </a:p>
        </p:txBody>
      </p:sp>
      <p:sp>
        <p:nvSpPr>
          <p:cNvPr id="8" name="Rounded Rectangle 7"/>
          <p:cNvSpPr/>
          <p:nvPr/>
        </p:nvSpPr>
        <p:spPr>
          <a:xfrm>
            <a:off x="1049236" y="4460046"/>
            <a:ext cx="2705925" cy="133320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accent1">
                    <a:lumMod val="75000"/>
                  </a:schemeClr>
                </a:solidFill>
              </a:rPr>
              <a:t>wide area network</a:t>
            </a:r>
            <a:endParaRPr lang="en-US" dirty="0" smtClean="0">
              <a:solidFill>
                <a:schemeClr val="accent1">
                  <a:lumMod val="75000"/>
                </a:schemeClr>
              </a:solidFill>
            </a:endParaRPr>
          </a:p>
          <a:p>
            <a:pPr algn="ctr"/>
            <a:r>
              <a:rPr lang="en-US" sz="1600" dirty="0" smtClean="0">
                <a:solidFill>
                  <a:schemeClr val="accent1">
                    <a:lumMod val="75000"/>
                  </a:schemeClr>
                </a:solidFill>
              </a:rPr>
              <a:t>(Qwest, Sprint, VZ, </a:t>
            </a:r>
            <a:r>
              <a:rPr lang="en-US" sz="1600" dirty="0" err="1" smtClean="0">
                <a:solidFill>
                  <a:schemeClr val="accent1">
                    <a:lumMod val="75000"/>
                  </a:schemeClr>
                </a:solidFill>
              </a:rPr>
              <a:t>TeliaSonera</a:t>
            </a:r>
            <a:r>
              <a:rPr lang="en-US" sz="1600" dirty="0" smtClean="0">
                <a:solidFill>
                  <a:schemeClr val="accent1">
                    <a:lumMod val="75000"/>
                  </a:schemeClr>
                </a:solidFill>
              </a:rPr>
              <a:t>, NTT, DTAG,  Level 3, AT&amp;T)</a:t>
            </a:r>
            <a:endParaRPr lang="en-US" sz="1600" dirty="0">
              <a:solidFill>
                <a:schemeClr val="accent1">
                  <a:lumMod val="75000"/>
                </a:schemeClr>
              </a:solidFill>
            </a:endParaRPr>
          </a:p>
        </p:txBody>
      </p:sp>
      <p:sp>
        <p:nvSpPr>
          <p:cNvPr id="10" name="Rounded Rectangle 9"/>
          <p:cNvSpPr/>
          <p:nvPr/>
        </p:nvSpPr>
        <p:spPr>
          <a:xfrm>
            <a:off x="5785140" y="1773952"/>
            <a:ext cx="2705925" cy="73569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web browser</a:t>
            </a:r>
          </a:p>
          <a:p>
            <a:pPr algn="ctr"/>
            <a:r>
              <a:rPr lang="en-US" sz="1600" dirty="0" smtClean="0"/>
              <a:t>(Firefox, IE, Chrome, …)</a:t>
            </a:r>
            <a:endParaRPr lang="en-US" sz="1600" dirty="0"/>
          </a:p>
        </p:txBody>
      </p:sp>
      <p:sp>
        <p:nvSpPr>
          <p:cNvPr id="11" name="Rounded Rectangle 10"/>
          <p:cNvSpPr/>
          <p:nvPr/>
        </p:nvSpPr>
        <p:spPr>
          <a:xfrm>
            <a:off x="5785140" y="2740345"/>
            <a:ext cx="2705925" cy="7356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OS</a:t>
            </a:r>
          </a:p>
          <a:p>
            <a:pPr algn="ctr"/>
            <a:r>
              <a:rPr lang="en-US" dirty="0" smtClean="0"/>
              <a:t>(</a:t>
            </a:r>
            <a:r>
              <a:rPr lang="en-US" sz="1400" dirty="0" smtClean="0"/>
              <a:t>Windows, Android, </a:t>
            </a:r>
            <a:r>
              <a:rPr lang="en-US" sz="1400" dirty="0" err="1" smtClean="0"/>
              <a:t>MacOS</a:t>
            </a:r>
            <a:r>
              <a:rPr lang="en-US" sz="1400" dirty="0" smtClean="0"/>
              <a:t>)</a:t>
            </a:r>
            <a:endParaRPr lang="en-US" sz="1400" dirty="0"/>
          </a:p>
        </p:txBody>
      </p:sp>
      <p:sp>
        <p:nvSpPr>
          <p:cNvPr id="12" name="Rounded Rectangle 11"/>
          <p:cNvSpPr/>
          <p:nvPr/>
        </p:nvSpPr>
        <p:spPr>
          <a:xfrm>
            <a:off x="5785140" y="3716759"/>
            <a:ext cx="2705925" cy="7356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system platform</a:t>
            </a:r>
          </a:p>
          <a:p>
            <a:pPr algn="ctr"/>
            <a:r>
              <a:rPr lang="en-US" sz="1600" dirty="0" smtClean="0"/>
              <a:t>(Intel, ARM, …)</a:t>
            </a:r>
            <a:endParaRPr lang="en-US" sz="1600" dirty="0"/>
          </a:p>
        </p:txBody>
      </p:sp>
      <p:sp>
        <p:nvSpPr>
          <p:cNvPr id="13" name="Rounded Rectangle 12"/>
          <p:cNvSpPr/>
          <p:nvPr/>
        </p:nvSpPr>
        <p:spPr>
          <a:xfrm>
            <a:off x="5785140" y="4664747"/>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ISP</a:t>
            </a:r>
          </a:p>
          <a:p>
            <a:pPr algn="ctr"/>
            <a:r>
              <a:rPr lang="en-US" sz="1600" dirty="0" smtClean="0">
                <a:solidFill>
                  <a:schemeClr val="accent1">
                    <a:lumMod val="75000"/>
                  </a:schemeClr>
                </a:solidFill>
              </a:rPr>
              <a:t>(competing)</a:t>
            </a:r>
            <a:endParaRPr lang="en-US" sz="1600" dirty="0">
              <a:solidFill>
                <a:schemeClr val="accent1">
                  <a:lumMod val="75000"/>
                </a:schemeClr>
              </a:solidFill>
            </a:endParaRPr>
          </a:p>
        </p:txBody>
      </p:sp>
      <p:sp>
        <p:nvSpPr>
          <p:cNvPr id="14" name="Rounded Rectangle 13"/>
          <p:cNvSpPr/>
          <p:nvPr/>
        </p:nvSpPr>
        <p:spPr>
          <a:xfrm>
            <a:off x="5785140" y="5356042"/>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fiber, radio</a:t>
            </a:r>
          </a:p>
          <a:p>
            <a:pPr algn="ctr"/>
            <a:r>
              <a:rPr lang="en-US" sz="1600" dirty="0" smtClean="0">
                <a:solidFill>
                  <a:schemeClr val="accent1">
                    <a:lumMod val="75000"/>
                  </a:schemeClr>
                </a:solidFill>
              </a:rPr>
              <a:t>(regulated monopoly)</a:t>
            </a:r>
            <a:endParaRPr lang="en-US" sz="1600" dirty="0">
              <a:solidFill>
                <a:schemeClr val="accent1">
                  <a:lumMod val="75000"/>
                </a:schemeClr>
              </a:solidFill>
            </a:endParaRPr>
          </a:p>
        </p:txBody>
      </p:sp>
      <p:sp>
        <p:nvSpPr>
          <p:cNvPr id="15" name="Rounded Rectangle 14"/>
          <p:cNvSpPr/>
          <p:nvPr/>
        </p:nvSpPr>
        <p:spPr>
          <a:xfrm>
            <a:off x="5785140" y="6068656"/>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conduit</a:t>
            </a:r>
          </a:p>
          <a:p>
            <a:pPr algn="ctr"/>
            <a:r>
              <a:rPr lang="en-US" sz="1600" dirty="0" smtClean="0">
                <a:solidFill>
                  <a:schemeClr val="accent1">
                    <a:lumMod val="75000"/>
                  </a:schemeClr>
                </a:solidFill>
              </a:rPr>
              <a:t>(publi</a:t>
            </a:r>
            <a:r>
              <a:rPr lang="en-US" sz="1600" dirty="0" smtClean="0">
                <a:solidFill>
                  <a:schemeClr val="accent1">
                    <a:lumMod val="75000"/>
                  </a:schemeClr>
                </a:solidFill>
              </a:rPr>
              <a:t>c)</a:t>
            </a:r>
            <a:endParaRPr lang="en-US" sz="1600" dirty="0">
              <a:solidFill>
                <a:schemeClr val="accent1">
                  <a:lumMod val="75000"/>
                </a:schemeClr>
              </a:solidFill>
            </a:endParaRPr>
          </a:p>
        </p:txBody>
      </p:sp>
      <p:sp>
        <p:nvSpPr>
          <p:cNvPr id="2" name="TextBox 1"/>
          <p:cNvSpPr txBox="1"/>
          <p:nvPr/>
        </p:nvSpPr>
        <p:spPr>
          <a:xfrm>
            <a:off x="866588" y="1249687"/>
            <a:ext cx="3159839" cy="369332"/>
          </a:xfrm>
          <a:prstGeom prst="rect">
            <a:avLst/>
          </a:prstGeom>
          <a:noFill/>
        </p:spPr>
        <p:txBody>
          <a:bodyPr wrap="none" rtlCol="0">
            <a:spAutoFit/>
          </a:bodyPr>
          <a:lstStyle/>
          <a:p>
            <a:r>
              <a:rPr lang="en-US" dirty="0" smtClean="0"/>
              <a:t>content &amp; application providers</a:t>
            </a:r>
            <a:endParaRPr lang="en-US" dirty="0"/>
          </a:p>
        </p:txBody>
      </p:sp>
      <p:sp>
        <p:nvSpPr>
          <p:cNvPr id="16" name="TextBox 15"/>
          <p:cNvSpPr txBox="1"/>
          <p:nvPr/>
        </p:nvSpPr>
        <p:spPr>
          <a:xfrm>
            <a:off x="6468255" y="1262245"/>
            <a:ext cx="1210588" cy="369332"/>
          </a:xfrm>
          <a:prstGeom prst="rect">
            <a:avLst/>
          </a:prstGeom>
          <a:noFill/>
        </p:spPr>
        <p:txBody>
          <a:bodyPr wrap="none" rtlCol="0">
            <a:spAutoFit/>
          </a:bodyPr>
          <a:lstStyle/>
          <a:p>
            <a:r>
              <a:rPr lang="en-US" dirty="0" smtClean="0"/>
              <a:t>consumers</a:t>
            </a:r>
            <a:endParaRPr lang="en-US" dirty="0"/>
          </a:p>
        </p:txBody>
      </p:sp>
    </p:spTree>
    <p:extLst>
      <p:ext uri="{BB962C8B-B14F-4D97-AF65-F5344CB8AC3E}">
        <p14:creationId xmlns:p14="http://schemas.microsoft.com/office/powerpoint/2010/main" val="4124403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a:t>
            </a:r>
            <a:endParaRPr lang="en-US" dirty="0"/>
          </a:p>
        </p:txBody>
      </p:sp>
      <p:sp>
        <p:nvSpPr>
          <p:cNvPr id="3" name="Content Placeholder 2"/>
          <p:cNvSpPr>
            <a:spLocks noGrp="1"/>
          </p:cNvSpPr>
          <p:nvPr>
            <p:ph idx="1"/>
          </p:nvPr>
        </p:nvSpPr>
        <p:spPr/>
        <p:txBody>
          <a:bodyPr/>
          <a:lstStyle/>
          <a:p>
            <a:r>
              <a:rPr lang="en-US" dirty="0" smtClean="0"/>
              <a:t>Not necessarily wrong</a:t>
            </a:r>
          </a:p>
          <a:p>
            <a:r>
              <a:rPr lang="en-US" dirty="0" smtClean="0"/>
              <a:t>but not guaranteed, either</a:t>
            </a:r>
          </a:p>
          <a:p>
            <a:r>
              <a:rPr lang="en-US" dirty="0" smtClean="0"/>
              <a:t>Non-technology forces</a:t>
            </a:r>
          </a:p>
          <a:p>
            <a:pPr lvl="1"/>
            <a:r>
              <a:rPr lang="en-US" dirty="0" smtClean="0"/>
              <a:t>competition and market concentration</a:t>
            </a:r>
          </a:p>
          <a:p>
            <a:pPr lvl="1"/>
            <a:r>
              <a:rPr lang="en-US" dirty="0" smtClean="0"/>
              <a:t>limited financial resources</a:t>
            </a:r>
          </a:p>
          <a:p>
            <a:pPr lvl="1"/>
            <a:r>
              <a:rPr lang="en-US" dirty="0" smtClean="0"/>
              <a:t>spectrum shortages</a:t>
            </a:r>
            <a:endParaRPr lang="en-US" dirty="0"/>
          </a:p>
        </p:txBody>
      </p:sp>
    </p:spTree>
    <p:extLst>
      <p:ext uri="{BB962C8B-B14F-4D97-AF65-F5344CB8AC3E}">
        <p14:creationId xmlns:p14="http://schemas.microsoft.com/office/powerpoint/2010/main" val="32321397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2: </a:t>
            </a:r>
            <a:r>
              <a:rPr lang="en-US" dirty="0" smtClean="0"/>
              <a:t>vertically integrated</a:t>
            </a:r>
            <a:endParaRPr lang="en-US" dirty="0"/>
          </a:p>
        </p:txBody>
      </p:sp>
      <p:sp>
        <p:nvSpPr>
          <p:cNvPr id="3" name="Rounded Rectangle 2"/>
          <p:cNvSpPr/>
          <p:nvPr/>
        </p:nvSpPr>
        <p:spPr>
          <a:xfrm>
            <a:off x="1012421" y="1950884"/>
            <a:ext cx="1785542" cy="34600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classical Internet</a:t>
            </a:r>
          </a:p>
          <a:p>
            <a:pPr algn="ctr"/>
            <a:r>
              <a:rPr lang="en-US" dirty="0" smtClean="0"/>
              <a:t>(web)</a:t>
            </a:r>
          </a:p>
        </p:txBody>
      </p:sp>
      <p:sp>
        <p:nvSpPr>
          <p:cNvPr id="4" name="Rounded Rectangle 3"/>
          <p:cNvSpPr/>
          <p:nvPr/>
        </p:nvSpPr>
        <p:spPr>
          <a:xfrm>
            <a:off x="5729005" y="1950884"/>
            <a:ext cx="866086" cy="346005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376092"/>
                </a:solidFill>
              </a:rPr>
              <a:t>interactive multimedia (IMS)</a:t>
            </a:r>
            <a:endParaRPr lang="en-US" dirty="0">
              <a:solidFill>
                <a:srgbClr val="376092"/>
              </a:solidFill>
            </a:endParaRPr>
          </a:p>
        </p:txBody>
      </p:sp>
      <p:sp>
        <p:nvSpPr>
          <p:cNvPr id="5" name="Rounded Rectangle 4"/>
          <p:cNvSpPr/>
          <p:nvPr/>
        </p:nvSpPr>
        <p:spPr>
          <a:xfrm>
            <a:off x="6889614" y="1950884"/>
            <a:ext cx="1491019" cy="346005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376092"/>
                </a:solidFill>
              </a:rPr>
              <a:t>video</a:t>
            </a:r>
          </a:p>
          <a:p>
            <a:pPr algn="ctr"/>
            <a:r>
              <a:rPr lang="en-US" dirty="0" smtClean="0">
                <a:solidFill>
                  <a:srgbClr val="376092"/>
                </a:solidFill>
              </a:rPr>
              <a:t>(live, VOD)</a:t>
            </a:r>
            <a:endParaRPr lang="en-US" dirty="0">
              <a:solidFill>
                <a:srgbClr val="376092"/>
              </a:solidFill>
            </a:endParaRPr>
          </a:p>
        </p:txBody>
      </p:sp>
      <p:sp>
        <p:nvSpPr>
          <p:cNvPr id="6" name="TextBox 5"/>
          <p:cNvSpPr txBox="1"/>
          <p:nvPr/>
        </p:nvSpPr>
        <p:spPr>
          <a:xfrm>
            <a:off x="4584143" y="5695126"/>
            <a:ext cx="4058773" cy="646331"/>
          </a:xfrm>
          <a:prstGeom prst="rect">
            <a:avLst/>
          </a:prstGeom>
          <a:noFill/>
        </p:spPr>
        <p:txBody>
          <a:bodyPr wrap="none" rtlCol="0">
            <a:spAutoFit/>
          </a:bodyPr>
          <a:lstStyle/>
          <a:p>
            <a:r>
              <a:rPr lang="en-US" dirty="0" smtClean="0"/>
              <a:t>incumbent operator (e.g., AT&amp;T, Verizon)</a:t>
            </a:r>
          </a:p>
          <a:p>
            <a:r>
              <a:rPr lang="en-US" dirty="0" smtClean="0"/>
              <a:t>cable company (sometimes)</a:t>
            </a:r>
            <a:endParaRPr lang="en-US" dirty="0"/>
          </a:p>
        </p:txBody>
      </p:sp>
      <p:sp>
        <p:nvSpPr>
          <p:cNvPr id="7" name="TextBox 6"/>
          <p:cNvSpPr txBox="1"/>
          <p:nvPr/>
        </p:nvSpPr>
        <p:spPr>
          <a:xfrm>
            <a:off x="5729005" y="1417638"/>
            <a:ext cx="2391888" cy="369332"/>
          </a:xfrm>
          <a:prstGeom prst="rect">
            <a:avLst/>
          </a:prstGeom>
          <a:noFill/>
        </p:spPr>
        <p:txBody>
          <a:bodyPr wrap="none" rtlCol="0">
            <a:spAutoFit/>
          </a:bodyPr>
          <a:lstStyle/>
          <a:p>
            <a:r>
              <a:rPr lang="en-US" dirty="0" smtClean="0"/>
              <a:t>100 Mb/s to consumer</a:t>
            </a:r>
            <a:endParaRPr lang="en-US" dirty="0"/>
          </a:p>
        </p:txBody>
      </p:sp>
      <p:sp>
        <p:nvSpPr>
          <p:cNvPr id="8" name="TextBox 7"/>
          <p:cNvSpPr txBox="1"/>
          <p:nvPr/>
        </p:nvSpPr>
        <p:spPr>
          <a:xfrm>
            <a:off x="4798515" y="1417638"/>
            <a:ext cx="851916" cy="369332"/>
          </a:xfrm>
          <a:prstGeom prst="rect">
            <a:avLst/>
          </a:prstGeom>
          <a:noFill/>
        </p:spPr>
        <p:txBody>
          <a:bodyPr wrap="none" rtlCol="0">
            <a:spAutoFit/>
          </a:bodyPr>
          <a:lstStyle/>
          <a:p>
            <a:r>
              <a:rPr lang="en-US" dirty="0" smtClean="0"/>
              <a:t>4 Mb/s </a:t>
            </a:r>
            <a:endParaRPr lang="en-US" dirty="0"/>
          </a:p>
        </p:txBody>
      </p:sp>
      <p:sp>
        <p:nvSpPr>
          <p:cNvPr id="9" name="TextBox 8"/>
          <p:cNvSpPr txBox="1"/>
          <p:nvPr/>
        </p:nvSpPr>
        <p:spPr>
          <a:xfrm>
            <a:off x="1012421" y="5695126"/>
            <a:ext cx="1646755" cy="646331"/>
          </a:xfrm>
          <a:prstGeom prst="rect">
            <a:avLst/>
          </a:prstGeom>
          <a:noFill/>
        </p:spPr>
        <p:txBody>
          <a:bodyPr wrap="none" rtlCol="0">
            <a:spAutoFit/>
          </a:bodyPr>
          <a:lstStyle/>
          <a:p>
            <a:r>
              <a:rPr lang="en-US" dirty="0" smtClean="0"/>
              <a:t>small operators</a:t>
            </a:r>
          </a:p>
          <a:p>
            <a:r>
              <a:rPr lang="en-US" dirty="0" smtClean="0"/>
              <a:t>Google</a:t>
            </a:r>
          </a:p>
        </p:txBody>
      </p:sp>
      <p:sp>
        <p:nvSpPr>
          <p:cNvPr id="12" name="Rounded Rectangle 11"/>
          <p:cNvSpPr/>
          <p:nvPr/>
        </p:nvSpPr>
        <p:spPr>
          <a:xfrm>
            <a:off x="4827952" y="1950884"/>
            <a:ext cx="620707" cy="3460057"/>
          </a:xfrm>
          <a:prstGeom prst="roundRect">
            <a:avLst/>
          </a:prstGeom>
        </p:spPr>
        <p:style>
          <a:lnRef idx="1">
            <a:schemeClr val="accent3"/>
          </a:lnRef>
          <a:fillRef idx="3">
            <a:schemeClr val="accent3"/>
          </a:fillRef>
          <a:effectRef idx="2">
            <a:schemeClr val="accent3"/>
          </a:effectRef>
          <a:fontRef idx="minor">
            <a:schemeClr val="lt1"/>
          </a:fontRef>
        </p:style>
        <p:txBody>
          <a:bodyPr vert="vert270" rtlCol="0" anchor="ctr"/>
          <a:lstStyle/>
          <a:p>
            <a:pPr algn="ctr"/>
            <a:r>
              <a:rPr lang="en-US" dirty="0" smtClean="0">
                <a:solidFill>
                  <a:srgbClr val="376092"/>
                </a:solidFill>
              </a:rPr>
              <a:t>Internet</a:t>
            </a:r>
            <a:endParaRPr lang="en-US" dirty="0">
              <a:solidFill>
                <a:srgbClr val="376092"/>
              </a:solidFill>
            </a:endParaRPr>
          </a:p>
        </p:txBody>
      </p:sp>
    </p:spTree>
    <p:extLst>
      <p:ext uri="{BB962C8B-B14F-4D97-AF65-F5344CB8AC3E}">
        <p14:creationId xmlns:p14="http://schemas.microsoft.com/office/powerpoint/2010/main" val="31917864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Network economics</a:t>
            </a:r>
            <a:endParaRPr lang="en-US" dirty="0"/>
          </a:p>
        </p:txBody>
      </p:sp>
      <p:sp>
        <p:nvSpPr>
          <p:cNvPr id="2" name="Content Placeholder 1"/>
          <p:cNvSpPr>
            <a:spLocks noGrp="1"/>
          </p:cNvSpPr>
          <p:nvPr>
            <p:ph idx="1"/>
          </p:nvPr>
        </p:nvSpPr>
        <p:spPr/>
        <p:txBody>
          <a:bodyPr>
            <a:normAutofit fontScale="85000" lnSpcReduction="20000"/>
          </a:bodyPr>
          <a:lstStyle/>
          <a:p>
            <a:r>
              <a:rPr lang="en-US" dirty="0" smtClean="0"/>
              <a:t>Monopolies</a:t>
            </a:r>
          </a:p>
          <a:p>
            <a:pPr lvl="1"/>
            <a:r>
              <a:rPr lang="en-US" dirty="0" smtClean="0"/>
              <a:t>economies of scale (cost ~ 1/size)</a:t>
            </a:r>
          </a:p>
          <a:p>
            <a:pPr lvl="1"/>
            <a:r>
              <a:rPr lang="en-US" dirty="0" smtClean="0"/>
              <a:t>“exists </a:t>
            </a:r>
            <a:r>
              <a:rPr lang="en-US" dirty="0"/>
              <a:t>when a specific individual or an enterprise has sufficient control over a particular product or service to determine significantly the terms on which other individuals shall have access to it</a:t>
            </a:r>
            <a:r>
              <a:rPr lang="en-US" dirty="0" smtClean="0"/>
              <a:t>.” (Wikipedia)</a:t>
            </a:r>
          </a:p>
          <a:p>
            <a:r>
              <a:rPr lang="en-US" dirty="0" smtClean="0"/>
              <a:t>Natural monopoly</a:t>
            </a:r>
          </a:p>
          <a:p>
            <a:pPr lvl="1"/>
            <a:r>
              <a:rPr lang="en-US" dirty="0" smtClean="0"/>
              <a:t>no motivation for second provider</a:t>
            </a:r>
          </a:p>
          <a:p>
            <a:pPr lvl="2"/>
            <a:r>
              <a:rPr lang="en-US" dirty="0" smtClean="0"/>
              <a:t>road, water, gas, electricity</a:t>
            </a:r>
          </a:p>
          <a:p>
            <a:pPr lvl="1"/>
            <a:r>
              <a:rPr lang="en-US" dirty="0" smtClean="0"/>
              <a:t>Landline telephone &amp; broadband</a:t>
            </a:r>
          </a:p>
          <a:p>
            <a:pPr lvl="1"/>
            <a:r>
              <a:rPr lang="en-US" dirty="0" smtClean="0"/>
              <a:t>Wireless</a:t>
            </a:r>
          </a:p>
          <a:p>
            <a:pPr lvl="2"/>
            <a:r>
              <a:rPr lang="en-US" dirty="0" smtClean="0"/>
              <a:t>limited spectrum</a:t>
            </a:r>
          </a:p>
          <a:p>
            <a:pPr lvl="2"/>
            <a:r>
              <a:rPr lang="en-US" dirty="0" smtClean="0"/>
              <a:t>high cost of entry </a:t>
            </a:r>
            <a:r>
              <a:rPr lang="en-US" dirty="0" smtClean="0">
                <a:sym typeface="Wingdings"/>
              </a:rPr>
              <a:t> spectrum auctions</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31</a:t>
            </a:fld>
            <a:endParaRPr lang="en-US"/>
          </a:p>
        </p:txBody>
      </p:sp>
    </p:spTree>
    <p:extLst>
      <p:ext uri="{BB962C8B-B14F-4D97-AF65-F5344CB8AC3E}">
        <p14:creationId xmlns:p14="http://schemas.microsoft.com/office/powerpoint/2010/main" val="36752275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monopolies bad?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Market power</a:t>
            </a:r>
          </a:p>
          <a:p>
            <a:r>
              <a:rPr lang="en-US" dirty="0" smtClean="0"/>
              <a:t>Pricing power</a:t>
            </a:r>
          </a:p>
          <a:p>
            <a:pPr lvl="1"/>
            <a:r>
              <a:rPr lang="en-US" dirty="0" smtClean="0"/>
              <a:t>perfectly competitive market: price = marginal cost</a:t>
            </a:r>
          </a:p>
          <a:p>
            <a:r>
              <a:rPr lang="en-US" dirty="0" smtClean="0"/>
              <a:t>Product differentiation</a:t>
            </a:r>
          </a:p>
          <a:p>
            <a:pPr lvl="1"/>
            <a:r>
              <a:rPr lang="en-US" dirty="0" smtClean="0"/>
              <a:t>no available substitute</a:t>
            </a:r>
          </a:p>
          <a:p>
            <a:r>
              <a:rPr lang="en-US" dirty="0" smtClean="0"/>
              <a:t>Excess profits</a:t>
            </a:r>
          </a:p>
          <a:p>
            <a:r>
              <a:rPr lang="en-US" dirty="0" smtClean="0"/>
              <a:t>Price discrimination</a:t>
            </a:r>
          </a:p>
          <a:p>
            <a:pPr lvl="1"/>
            <a:r>
              <a:rPr lang="en-US" dirty="0" smtClean="0"/>
              <a:t>same product, different prices</a:t>
            </a:r>
          </a:p>
          <a:p>
            <a:pPr lvl="1"/>
            <a:r>
              <a:rPr lang="en-US" dirty="0" smtClean="0"/>
              <a:t>capture consumer surplus</a:t>
            </a:r>
            <a:endParaRPr lang="en-US" dirty="0"/>
          </a:p>
        </p:txBody>
      </p:sp>
    </p:spTree>
    <p:extLst>
      <p:ext uri="{BB962C8B-B14F-4D97-AF65-F5344CB8AC3E}">
        <p14:creationId xmlns:p14="http://schemas.microsoft.com/office/powerpoint/2010/main" val="23590301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monopoly infrastructures</a:t>
            </a:r>
            <a:endParaRPr lang="en-US" dirty="0"/>
          </a:p>
        </p:txBody>
      </p:sp>
      <p:sp>
        <p:nvSpPr>
          <p:cNvPr id="3" name="Content Placeholder 2"/>
          <p:cNvSpPr>
            <a:spLocks noGrp="1"/>
          </p:cNvSpPr>
          <p:nvPr>
            <p:ph idx="1"/>
          </p:nvPr>
        </p:nvSpPr>
        <p:spPr>
          <a:xfrm>
            <a:off x="533400" y="1219200"/>
            <a:ext cx="8229600" cy="3048000"/>
          </a:xfrm>
        </p:spPr>
        <p:txBody>
          <a:bodyPr>
            <a:normAutofit fontScale="77500" lnSpcReduction="20000"/>
          </a:bodyPr>
          <a:lstStyle/>
          <a:p>
            <a:pPr>
              <a:lnSpc>
                <a:spcPct val="110000"/>
              </a:lnSpc>
              <a:spcBef>
                <a:spcPts val="600"/>
              </a:spcBef>
            </a:pPr>
            <a:r>
              <a:rPr lang="en-US" dirty="0" smtClean="0"/>
              <a:t>Technical structures that support a society </a:t>
            </a:r>
            <a:r>
              <a:rPr lang="en-US" dirty="0" err="1" smtClean="0">
                <a:sym typeface="Wingdings"/>
              </a:rPr>
              <a:t></a:t>
            </a:r>
            <a:r>
              <a:rPr lang="en-US" dirty="0" smtClean="0">
                <a:sym typeface="Wingdings"/>
              </a:rPr>
              <a:t> “civil infrastructure”</a:t>
            </a:r>
          </a:p>
          <a:p>
            <a:pPr lvl="1">
              <a:lnSpc>
                <a:spcPct val="110000"/>
              </a:lnSpc>
            </a:pPr>
            <a:r>
              <a:rPr lang="en-US" dirty="0" smtClean="0">
                <a:sym typeface="Wingdings"/>
              </a:rPr>
              <a:t>Large</a:t>
            </a:r>
          </a:p>
          <a:p>
            <a:pPr lvl="1">
              <a:lnSpc>
                <a:spcPct val="110000"/>
              </a:lnSpc>
            </a:pPr>
            <a:r>
              <a:rPr lang="en-US" dirty="0" smtClean="0">
                <a:sym typeface="Wingdings"/>
              </a:rPr>
              <a:t>Constructed over generations</a:t>
            </a:r>
          </a:p>
          <a:p>
            <a:pPr lvl="1">
              <a:lnSpc>
                <a:spcPct val="110000"/>
              </a:lnSpc>
            </a:pPr>
            <a:r>
              <a:rPr lang="en-US" dirty="0" smtClean="0">
                <a:sym typeface="Wingdings"/>
              </a:rPr>
              <a:t>Not often replaced as a whole system</a:t>
            </a:r>
          </a:p>
          <a:p>
            <a:pPr lvl="1">
              <a:lnSpc>
                <a:spcPct val="110000"/>
              </a:lnSpc>
            </a:pPr>
            <a:r>
              <a:rPr lang="en-US" dirty="0" smtClean="0">
                <a:sym typeface="Wingdings"/>
              </a:rPr>
              <a:t>Continual refurbishment of components</a:t>
            </a:r>
          </a:p>
          <a:p>
            <a:pPr lvl="1">
              <a:lnSpc>
                <a:spcPct val="110000"/>
              </a:lnSpc>
            </a:pPr>
            <a:r>
              <a:rPr lang="en-US" dirty="0" smtClean="0">
                <a:sym typeface="Wingdings"/>
              </a:rPr>
              <a:t>Interdependent components </a:t>
            </a:r>
            <a:r>
              <a:rPr lang="en-US" b="1" dirty="0" smtClean="0">
                <a:sym typeface="Wingdings"/>
              </a:rPr>
              <a:t>with well-defined interfaces</a:t>
            </a:r>
          </a:p>
          <a:p>
            <a:pPr lvl="1">
              <a:lnSpc>
                <a:spcPct val="110000"/>
              </a:lnSpc>
            </a:pPr>
            <a:r>
              <a:rPr lang="en-US" dirty="0" smtClean="0">
                <a:sym typeface="Wingdings"/>
              </a:rPr>
              <a:t>High initial cost</a:t>
            </a:r>
          </a:p>
          <a:p>
            <a:pPr>
              <a:lnSpc>
                <a:spcPct val="110000"/>
              </a:lnSpc>
              <a:spcBef>
                <a:spcPts val="600"/>
              </a:spcBef>
            </a:pPr>
            <a:endParaRPr lang="en-US" dirty="0"/>
          </a:p>
        </p:txBody>
      </p:sp>
      <p:sp>
        <p:nvSpPr>
          <p:cNvPr id="14" name="Footer Placeholder 13"/>
          <p:cNvSpPr>
            <a:spLocks noGrp="1"/>
          </p:cNvSpPr>
          <p:nvPr>
            <p:ph type="ftr" sz="quarter" idx="11"/>
          </p:nvPr>
        </p:nvSpPr>
        <p:spPr/>
        <p:txBody>
          <a:bodyPr/>
          <a:lstStyle/>
          <a:p>
            <a:r>
              <a:rPr lang="en-US" smtClean="0"/>
              <a:t>NID 2010 - Portsmouth, NH</a:t>
            </a:r>
            <a:endParaRPr lang="en-US"/>
          </a:p>
        </p:txBody>
      </p:sp>
      <p:pic>
        <p:nvPicPr>
          <p:cNvPr id="4" name="Picture 3"/>
          <p:cNvPicPr>
            <a:picLocks noChangeAspect="1"/>
          </p:cNvPicPr>
          <p:nvPr/>
        </p:nvPicPr>
        <p:blipFill>
          <a:blip r:embed="rId2"/>
          <a:stretch>
            <a:fillRect/>
          </a:stretch>
        </p:blipFill>
        <p:spPr>
          <a:xfrm>
            <a:off x="6248400" y="5867400"/>
            <a:ext cx="1320800" cy="990600"/>
          </a:xfrm>
          <a:prstGeom prst="rect">
            <a:avLst/>
          </a:prstGeom>
        </p:spPr>
      </p:pic>
      <p:pic>
        <p:nvPicPr>
          <p:cNvPr id="5" name="Picture 4"/>
          <p:cNvPicPr>
            <a:picLocks noChangeAspect="1"/>
          </p:cNvPicPr>
          <p:nvPr/>
        </p:nvPicPr>
        <p:blipFill>
          <a:blip r:embed="rId3"/>
          <a:stretch>
            <a:fillRect/>
          </a:stretch>
        </p:blipFill>
        <p:spPr>
          <a:xfrm>
            <a:off x="838200" y="4724400"/>
            <a:ext cx="1270000" cy="1270000"/>
          </a:xfrm>
          <a:prstGeom prst="rect">
            <a:avLst/>
          </a:prstGeom>
        </p:spPr>
      </p:pic>
      <p:pic>
        <p:nvPicPr>
          <p:cNvPr id="6" name="Picture 5"/>
          <p:cNvPicPr>
            <a:picLocks noChangeAspect="1"/>
          </p:cNvPicPr>
          <p:nvPr/>
        </p:nvPicPr>
        <p:blipFill>
          <a:blip r:embed="rId4"/>
          <a:stretch>
            <a:fillRect/>
          </a:stretch>
        </p:blipFill>
        <p:spPr>
          <a:xfrm>
            <a:off x="2438400" y="4724400"/>
            <a:ext cx="1447800" cy="915703"/>
          </a:xfrm>
          <a:prstGeom prst="rect">
            <a:avLst/>
          </a:prstGeom>
        </p:spPr>
      </p:pic>
      <p:pic>
        <p:nvPicPr>
          <p:cNvPr id="7" name="Picture 6"/>
          <p:cNvPicPr>
            <a:picLocks noChangeAspect="1"/>
          </p:cNvPicPr>
          <p:nvPr/>
        </p:nvPicPr>
        <p:blipFill>
          <a:blip r:embed="rId5"/>
          <a:stretch>
            <a:fillRect/>
          </a:stretch>
        </p:blipFill>
        <p:spPr>
          <a:xfrm>
            <a:off x="4495800" y="4724401"/>
            <a:ext cx="1524000" cy="1136650"/>
          </a:xfrm>
          <a:prstGeom prst="rect">
            <a:avLst/>
          </a:prstGeom>
        </p:spPr>
      </p:pic>
      <p:pic>
        <p:nvPicPr>
          <p:cNvPr id="8" name="Picture 7"/>
          <p:cNvPicPr>
            <a:picLocks noChangeAspect="1"/>
          </p:cNvPicPr>
          <p:nvPr/>
        </p:nvPicPr>
        <p:blipFill>
          <a:blip r:embed="rId6"/>
          <a:stretch>
            <a:fillRect/>
          </a:stretch>
        </p:blipFill>
        <p:spPr>
          <a:xfrm>
            <a:off x="6248400" y="4724400"/>
            <a:ext cx="1295400" cy="1029843"/>
          </a:xfrm>
          <a:prstGeom prst="rect">
            <a:avLst/>
          </a:prstGeom>
        </p:spPr>
      </p:pic>
      <p:pic>
        <p:nvPicPr>
          <p:cNvPr id="9" name="Picture 8"/>
          <p:cNvPicPr>
            <a:picLocks noChangeAspect="1"/>
          </p:cNvPicPr>
          <p:nvPr/>
        </p:nvPicPr>
        <p:blipFill>
          <a:blip r:embed="rId7"/>
          <a:stretch>
            <a:fillRect/>
          </a:stretch>
        </p:blipFill>
        <p:spPr>
          <a:xfrm>
            <a:off x="2438400" y="5638800"/>
            <a:ext cx="1451452" cy="1079500"/>
          </a:xfrm>
          <a:prstGeom prst="rect">
            <a:avLst/>
          </a:prstGeom>
        </p:spPr>
      </p:pic>
      <p:pic>
        <p:nvPicPr>
          <p:cNvPr id="10" name="Picture 9"/>
          <p:cNvPicPr>
            <a:picLocks noChangeAspect="1"/>
          </p:cNvPicPr>
          <p:nvPr/>
        </p:nvPicPr>
        <p:blipFill>
          <a:blip r:embed="rId8"/>
          <a:stretch>
            <a:fillRect/>
          </a:stretch>
        </p:blipFill>
        <p:spPr>
          <a:xfrm>
            <a:off x="838200" y="5999274"/>
            <a:ext cx="1447800" cy="858726"/>
          </a:xfrm>
          <a:prstGeom prst="rect">
            <a:avLst/>
          </a:prstGeom>
        </p:spPr>
      </p:pic>
      <p:sp>
        <p:nvSpPr>
          <p:cNvPr id="11" name="TextBox 10"/>
          <p:cNvSpPr txBox="1"/>
          <p:nvPr/>
        </p:nvSpPr>
        <p:spPr>
          <a:xfrm>
            <a:off x="838200" y="4343400"/>
            <a:ext cx="825867" cy="400110"/>
          </a:xfrm>
          <a:prstGeom prst="rect">
            <a:avLst/>
          </a:prstGeom>
          <a:noFill/>
        </p:spPr>
        <p:txBody>
          <a:bodyPr wrap="none" rtlCol="0">
            <a:spAutoFit/>
          </a:bodyPr>
          <a:lstStyle/>
          <a:p>
            <a:r>
              <a:rPr lang="en-US" sz="2000" dirty="0" smtClean="0"/>
              <a:t>water</a:t>
            </a:r>
            <a:endParaRPr lang="en-US" sz="2000" dirty="0"/>
          </a:p>
        </p:txBody>
      </p:sp>
      <p:sp>
        <p:nvSpPr>
          <p:cNvPr id="12" name="TextBox 11"/>
          <p:cNvSpPr txBox="1"/>
          <p:nvPr/>
        </p:nvSpPr>
        <p:spPr>
          <a:xfrm>
            <a:off x="2438400" y="4343400"/>
            <a:ext cx="968885" cy="400110"/>
          </a:xfrm>
          <a:prstGeom prst="rect">
            <a:avLst/>
          </a:prstGeom>
          <a:noFill/>
        </p:spPr>
        <p:txBody>
          <a:bodyPr wrap="none" rtlCol="0">
            <a:spAutoFit/>
          </a:bodyPr>
          <a:lstStyle/>
          <a:p>
            <a:r>
              <a:rPr lang="en-US" sz="2000" dirty="0" smtClean="0"/>
              <a:t>energy</a:t>
            </a:r>
            <a:endParaRPr lang="en-US" sz="2000" dirty="0"/>
          </a:p>
        </p:txBody>
      </p:sp>
      <p:sp>
        <p:nvSpPr>
          <p:cNvPr id="13" name="TextBox 12"/>
          <p:cNvSpPr txBox="1"/>
          <p:nvPr/>
        </p:nvSpPr>
        <p:spPr>
          <a:xfrm>
            <a:off x="4495800" y="4343400"/>
            <a:ext cx="1752979" cy="400110"/>
          </a:xfrm>
          <a:prstGeom prst="rect">
            <a:avLst/>
          </a:prstGeom>
          <a:noFill/>
        </p:spPr>
        <p:txBody>
          <a:bodyPr wrap="none" rtlCol="0">
            <a:spAutoFit/>
          </a:bodyPr>
          <a:lstStyle/>
          <a:p>
            <a:r>
              <a:rPr lang="en-US" sz="2000" dirty="0" smtClean="0"/>
              <a:t>transportation</a:t>
            </a:r>
            <a:endParaRPr lang="en-US" sz="2000" dirty="0"/>
          </a:p>
        </p:txBody>
      </p:sp>
    </p:spTree>
    <p:extLst>
      <p:ext uri="{BB962C8B-B14F-4D97-AF65-F5344CB8AC3E}">
        <p14:creationId xmlns:p14="http://schemas.microsoft.com/office/powerpoint/2010/main" val="14494286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(US)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if lucky, incumbent LEC + cable company</a:t>
            </a:r>
          </a:p>
          <a:p>
            <a:pPr lvl="1"/>
            <a:r>
              <a:rPr lang="en-US" dirty="0" smtClean="0"/>
              <a:t>DSL: cheaper, but low speed</a:t>
            </a:r>
          </a:p>
          <a:p>
            <a:pPr lvl="2"/>
            <a:r>
              <a:rPr lang="en-US" dirty="0" smtClean="0"/>
              <a:t>mean: 2.5 – 3.5 Mb/s</a:t>
            </a:r>
          </a:p>
          <a:p>
            <a:pPr lvl="1"/>
            <a:r>
              <a:rPr lang="en-US" dirty="0" smtClean="0"/>
              <a:t>FTTH (</a:t>
            </a:r>
            <a:r>
              <a:rPr lang="en-US" dirty="0" err="1" smtClean="0"/>
              <a:t>FiOS</a:t>
            </a:r>
            <a:r>
              <a:rPr lang="en-US" dirty="0" smtClean="0"/>
              <a:t>): only 3.3M households</a:t>
            </a:r>
          </a:p>
          <a:p>
            <a:pPr lvl="2"/>
            <a:r>
              <a:rPr lang="en-US" dirty="0" smtClean="0"/>
              <a:t>10-15 Mb/s</a:t>
            </a:r>
          </a:p>
          <a:p>
            <a:pPr lvl="1"/>
            <a:r>
              <a:rPr lang="en-US" dirty="0" smtClean="0"/>
              <a:t>Cable: &gt; $50/month, higher speeds</a:t>
            </a:r>
          </a:p>
          <a:p>
            <a:pPr lvl="2"/>
            <a:r>
              <a:rPr lang="en-US" dirty="0" smtClean="0"/>
              <a:t>8-11 Mb/s</a:t>
            </a:r>
          </a:p>
          <a:p>
            <a:r>
              <a:rPr lang="en-US" dirty="0" smtClean="0"/>
              <a:t>often, high switching costs ($200 early termination fee)</a:t>
            </a:r>
          </a:p>
          <a:p>
            <a:pPr lvl="1"/>
            <a:r>
              <a:rPr lang="en-US" dirty="0" smtClean="0"/>
              <a:t>or tied to bundles (TV, mobile</a:t>
            </a:r>
            <a:r>
              <a:rPr lang="en-US" dirty="0" smtClean="0"/>
              <a:t>)</a:t>
            </a:r>
            <a:endParaRPr lang="en-US" dirty="0" smtClean="0"/>
          </a:p>
        </p:txBody>
      </p:sp>
    </p:spTree>
    <p:extLst>
      <p:ext uri="{BB962C8B-B14F-4D97-AF65-F5344CB8AC3E}">
        <p14:creationId xmlns:p14="http://schemas.microsoft.com/office/powerpoint/2010/main" val="39908420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of competition (US)</a:t>
            </a:r>
            <a:endParaRPr lang="en-US" dirty="0"/>
          </a:p>
        </p:txBody>
      </p:sp>
      <p:pic>
        <p:nvPicPr>
          <p:cNvPr id="4" name="Picture 3"/>
          <p:cNvPicPr>
            <a:picLocks noChangeAspect="1"/>
          </p:cNvPicPr>
          <p:nvPr/>
        </p:nvPicPr>
        <p:blipFill>
          <a:blip r:embed="rId3"/>
          <a:stretch>
            <a:fillRect/>
          </a:stretch>
        </p:blipFill>
        <p:spPr>
          <a:xfrm>
            <a:off x="457200" y="1016000"/>
            <a:ext cx="7213600" cy="5617148"/>
          </a:xfrm>
          <a:prstGeom prst="rect">
            <a:avLst/>
          </a:prstGeom>
        </p:spPr>
      </p:pic>
      <p:sp>
        <p:nvSpPr>
          <p:cNvPr id="5" name="TextBox 4"/>
          <p:cNvSpPr txBox="1"/>
          <p:nvPr/>
        </p:nvSpPr>
        <p:spPr>
          <a:xfrm>
            <a:off x="0" y="6481926"/>
            <a:ext cx="5925157" cy="369332"/>
          </a:xfrm>
          <a:prstGeom prst="rect">
            <a:avLst/>
          </a:prstGeom>
          <a:noFill/>
        </p:spPr>
        <p:txBody>
          <a:bodyPr wrap="none" rtlCol="0">
            <a:spAutoFit/>
          </a:bodyPr>
          <a:lstStyle/>
          <a:p>
            <a:r>
              <a:rPr lang="en-US" i="1" dirty="0" smtClean="0"/>
              <a:t>FCC: Internet Access Services Status as of December 31, 2009  </a:t>
            </a:r>
            <a:endParaRPr lang="en-US" i="1" dirty="0"/>
          </a:p>
        </p:txBody>
      </p:sp>
    </p:spTree>
    <p:extLst>
      <p:ext uri="{BB962C8B-B14F-4D97-AF65-F5344CB8AC3E}">
        <p14:creationId xmlns:p14="http://schemas.microsoft.com/office/powerpoint/2010/main" val="14933581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April 2011</a:t>
            </a:r>
          </a:p>
        </p:txBody>
      </p:sp>
      <p:sp>
        <p:nvSpPr>
          <p:cNvPr id="6" name="Slide Number Placeholder 5"/>
          <p:cNvSpPr>
            <a:spLocks noGrp="1"/>
          </p:cNvSpPr>
          <p:nvPr>
            <p:ph type="sldNum" sz="quarter" idx="12"/>
          </p:nvPr>
        </p:nvSpPr>
        <p:spPr/>
        <p:txBody>
          <a:bodyPr/>
          <a:lstStyle/>
          <a:p>
            <a:pPr>
              <a:defRPr/>
            </a:pPr>
            <a:fld id="{7D779572-4DD8-40D6-A25B-2D01FA2F5887}" type="slidenum">
              <a:rPr lang="en-US"/>
              <a:pPr>
                <a:defRPr/>
              </a:pPr>
              <a:t>36</a:t>
            </a:fld>
            <a:endParaRPr lang="en-US"/>
          </a:p>
        </p:txBody>
      </p:sp>
      <p:sp>
        <p:nvSpPr>
          <p:cNvPr id="54279" name="Rectangle 2"/>
          <p:cNvSpPr>
            <a:spLocks noGrp="1"/>
          </p:cNvSpPr>
          <p:nvPr>
            <p:ph type="title"/>
          </p:nvPr>
        </p:nvSpPr>
        <p:spPr/>
        <p:txBody>
          <a:bodyPr/>
          <a:lstStyle/>
          <a:p>
            <a:r>
              <a:rPr lang="en-US" smtClean="0"/>
              <a:t>Eyeball ISPs: 2001 vs. 2010</a:t>
            </a:r>
          </a:p>
        </p:txBody>
      </p:sp>
      <p:pic>
        <p:nvPicPr>
          <p:cNvPr id="54280" name="Picture 5" descr="us_isp_q22001"/>
          <p:cNvPicPr>
            <a:picLocks noChangeAspect="1" noChangeArrowheads="1"/>
          </p:cNvPicPr>
          <p:nvPr/>
        </p:nvPicPr>
        <p:blipFill>
          <a:blip r:embed="rId4"/>
          <a:srcRect/>
          <a:stretch>
            <a:fillRect/>
          </a:stretch>
        </p:blipFill>
        <p:spPr bwMode="auto">
          <a:xfrm>
            <a:off x="696913" y="1638300"/>
            <a:ext cx="3775075" cy="3705225"/>
          </a:xfrm>
          <a:prstGeom prst="rect">
            <a:avLst/>
          </a:prstGeom>
          <a:noFill/>
          <a:ln w="9525">
            <a:noFill/>
            <a:miter lim="800000"/>
            <a:headEnd/>
            <a:tailEnd/>
          </a:ln>
        </p:spPr>
      </p:pic>
      <p:graphicFrame>
        <p:nvGraphicFramePr>
          <p:cNvPr id="54276" name="Object 4"/>
          <p:cNvGraphicFramePr>
            <a:graphicFrameLocks noChangeAspect="1"/>
          </p:cNvGraphicFramePr>
          <p:nvPr>
            <p:extLst>
              <p:ext uri="{D42A27DB-BD31-4B8C-83A1-F6EECF244321}">
                <p14:modId xmlns:p14="http://schemas.microsoft.com/office/powerpoint/2010/main" val="4205095988"/>
              </p:ext>
            </p:extLst>
          </p:nvPr>
        </p:nvGraphicFramePr>
        <p:xfrm>
          <a:off x="4341813" y="1641475"/>
          <a:ext cx="4803775" cy="4464050"/>
        </p:xfrm>
        <a:graphic>
          <a:graphicData uri="http://schemas.openxmlformats.org/presentationml/2006/ole">
            <mc:AlternateContent xmlns:mc="http://schemas.openxmlformats.org/markup-compatibility/2006">
              <mc:Choice xmlns:v="urn:schemas-microsoft-com:vml" Requires="v">
                <p:oleObj spid="_x0000_s4098" name="Chart" r:id="rId5" imgW="6108700" imgH="5676900" progId="MSGraph.Chart.8">
                  <p:embed followColorScheme="full"/>
                </p:oleObj>
              </mc:Choice>
              <mc:Fallback>
                <p:oleObj name="Chart" r:id="rId5" imgW="6108700" imgH="5676900" progId="MSGraph.Chart.8">
                  <p:embed followColorScheme="full"/>
                  <p:pic>
                    <p:nvPicPr>
                      <p:cNvPr id="0" name=""/>
                      <p:cNvPicPr>
                        <a:picLocks noChangeAspect="1" noChangeArrowheads="1"/>
                      </p:cNvPicPr>
                      <p:nvPr/>
                    </p:nvPicPr>
                    <p:blipFill>
                      <a:blip r:embed="rId6"/>
                      <a:srcRect/>
                      <a:stretch>
                        <a:fillRect/>
                      </a:stretch>
                    </p:blipFill>
                    <p:spPr bwMode="auto">
                      <a:xfrm>
                        <a:off x="4341813" y="1641475"/>
                        <a:ext cx="4803775" cy="446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706348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r>
              <a:rPr lang="en-US"/>
              <a:t>April 2011</a:t>
            </a:r>
          </a:p>
        </p:txBody>
      </p:sp>
      <p:sp>
        <p:nvSpPr>
          <p:cNvPr id="7" name="Slide Number Placeholder 5"/>
          <p:cNvSpPr>
            <a:spLocks noGrp="1"/>
          </p:cNvSpPr>
          <p:nvPr>
            <p:ph type="sldNum" sz="quarter" idx="12"/>
          </p:nvPr>
        </p:nvSpPr>
        <p:spPr/>
        <p:txBody>
          <a:bodyPr/>
          <a:lstStyle/>
          <a:p>
            <a:pPr>
              <a:defRPr/>
            </a:pPr>
            <a:fld id="{68417E6D-FAA9-4460-B9A5-44A433D9BC3A}" type="slidenum">
              <a:rPr lang="en-US"/>
              <a:pPr>
                <a:defRPr/>
              </a:pPr>
              <a:t>37</a:t>
            </a:fld>
            <a:endParaRPr lang="en-US"/>
          </a:p>
        </p:txBody>
      </p:sp>
      <p:sp>
        <p:nvSpPr>
          <p:cNvPr id="55299" name="Rectangle 2"/>
          <p:cNvSpPr>
            <a:spLocks noGrp="1"/>
          </p:cNvSpPr>
          <p:nvPr>
            <p:ph type="title"/>
          </p:nvPr>
        </p:nvSpPr>
        <p:spPr/>
        <p:txBody>
          <a:bodyPr/>
          <a:lstStyle/>
          <a:p>
            <a:r>
              <a:rPr lang="en-US" smtClean="0"/>
              <a:t>Market power: eye ball vs. transit</a:t>
            </a:r>
          </a:p>
        </p:txBody>
      </p:sp>
      <p:pic>
        <p:nvPicPr>
          <p:cNvPr id="55301" name="Picture 6" descr="ias0610_maps"/>
          <p:cNvPicPr>
            <a:picLocks noChangeAspect="1" noChangeArrowheads="1"/>
          </p:cNvPicPr>
          <p:nvPr/>
        </p:nvPicPr>
        <p:blipFill>
          <a:blip r:embed="rId3"/>
          <a:srcRect/>
          <a:stretch>
            <a:fillRect/>
          </a:stretch>
        </p:blipFill>
        <p:spPr bwMode="auto">
          <a:xfrm>
            <a:off x="765628" y="1324429"/>
            <a:ext cx="7375233" cy="5233534"/>
          </a:xfrm>
          <a:prstGeom prst="rect">
            <a:avLst/>
          </a:prstGeom>
          <a:noFill/>
          <a:ln w="9525">
            <a:noFill/>
            <a:miter lim="800000"/>
            <a:headEnd/>
            <a:tailEnd/>
          </a:ln>
        </p:spPr>
      </p:pic>
    </p:spTree>
    <p:extLst>
      <p:ext uri="{BB962C8B-B14F-4D97-AF65-F5344CB8AC3E}">
        <p14:creationId xmlns:p14="http://schemas.microsoft.com/office/powerpoint/2010/main" val="30273421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Remedies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Functional separation</a:t>
            </a:r>
          </a:p>
          <a:p>
            <a:pPr lvl="1"/>
            <a:r>
              <a:rPr lang="en-US" dirty="0" smtClean="0"/>
              <a:t>separate entities for L2 and upper layers</a:t>
            </a:r>
          </a:p>
          <a:p>
            <a:pPr lvl="1"/>
            <a:r>
              <a:rPr lang="en-US" dirty="0" smtClean="0"/>
              <a:t>e.g., “dry loops” copper</a:t>
            </a:r>
          </a:p>
          <a:p>
            <a:pPr lvl="1"/>
            <a:r>
              <a:rPr lang="en-US" dirty="0" smtClean="0"/>
              <a:t>e.g., UK (BT Wholesale)</a:t>
            </a:r>
          </a:p>
          <a:p>
            <a:r>
              <a:rPr lang="en-US" dirty="0" smtClean="0"/>
              <a:t>Multiple infrastructures </a:t>
            </a:r>
            <a:r>
              <a:rPr lang="en-US" dirty="0" smtClean="0">
                <a:sym typeface="Wingdings"/>
              </a:rPr>
              <a:t> competition</a:t>
            </a:r>
            <a:endParaRPr lang="en-US" dirty="0" smtClean="0"/>
          </a:p>
          <a:p>
            <a:pPr lvl="1"/>
            <a:r>
              <a:rPr lang="en-US" dirty="0" smtClean="0"/>
              <a:t>e.g., DSL, cable, wireless</a:t>
            </a:r>
          </a:p>
          <a:p>
            <a:pPr lvl="1"/>
            <a:r>
              <a:rPr lang="en-US" dirty="0" smtClean="0"/>
              <a:t>but substitutability?</a:t>
            </a:r>
          </a:p>
          <a:p>
            <a:pPr lvl="1"/>
            <a:r>
              <a:rPr lang="en-US" dirty="0" smtClean="0"/>
              <a:t>may not prevent abuse (e.g., Skype blocking for French mobile operators)</a:t>
            </a:r>
          </a:p>
          <a:p>
            <a:pPr lvl="2"/>
            <a:r>
              <a:rPr lang="en-US" dirty="0" smtClean="0"/>
              <a:t>not likely to protect small customer groups with specialized needs</a:t>
            </a:r>
          </a:p>
          <a:p>
            <a:pPr marL="0" indent="0">
              <a:buNone/>
            </a:pPr>
            <a:endParaRPr lang="en-US" dirty="0"/>
          </a:p>
        </p:txBody>
      </p:sp>
    </p:spTree>
    <p:extLst>
      <p:ext uri="{BB962C8B-B14F-4D97-AF65-F5344CB8AC3E}">
        <p14:creationId xmlns:p14="http://schemas.microsoft.com/office/powerpoint/2010/main" val="420266701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The future, version 2: postal service</a:t>
            </a:r>
            <a:endParaRPr lang="en-US" dirty="0"/>
          </a:p>
        </p:txBody>
      </p:sp>
      <p:sp>
        <p:nvSpPr>
          <p:cNvPr id="2" name="Content Placeholder 1"/>
          <p:cNvSpPr>
            <a:spLocks noGrp="1"/>
          </p:cNvSpPr>
          <p:nvPr>
            <p:ph idx="1"/>
          </p:nvPr>
        </p:nvSpPr>
        <p:spPr/>
        <p:txBody>
          <a:bodyPr/>
          <a:lstStyle/>
          <a:p>
            <a:r>
              <a:rPr lang="en-US" dirty="0" smtClean="0"/>
              <a:t>Private or semi-private company</a:t>
            </a:r>
          </a:p>
          <a:p>
            <a:r>
              <a:rPr lang="en-US" dirty="0" smtClean="0"/>
              <a:t>Tariffed service</a:t>
            </a:r>
            <a:endParaRPr lang="en-US" dirty="0"/>
          </a:p>
          <a:p>
            <a:r>
              <a:rPr lang="en-US" dirty="0" smtClean="0"/>
              <a:t>Based on weight and speed, not content</a:t>
            </a:r>
          </a:p>
          <a:p>
            <a:r>
              <a:rPr lang="en-US" dirty="0" smtClean="0"/>
              <a:t>(Somewhat) regulated</a:t>
            </a:r>
          </a:p>
          <a:p>
            <a:pPr lvl="1"/>
            <a:r>
              <a:rPr lang="en-US" dirty="0" smtClean="0"/>
              <a:t>US Postal Rate Commission</a:t>
            </a:r>
          </a:p>
          <a:p>
            <a:pPr marL="0" indent="0">
              <a:buNone/>
            </a:pPr>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39</a:t>
            </a:fld>
            <a:endParaRPr lang="en-US"/>
          </a:p>
        </p:txBody>
      </p:sp>
      <p:pic>
        <p:nvPicPr>
          <p:cNvPr id="5" name="Picture 4"/>
          <p:cNvPicPr>
            <a:picLocks noChangeAspect="1"/>
          </p:cNvPicPr>
          <p:nvPr/>
        </p:nvPicPr>
        <p:blipFill>
          <a:blip r:embed="rId2"/>
          <a:stretch>
            <a:fillRect/>
          </a:stretch>
        </p:blipFill>
        <p:spPr>
          <a:xfrm>
            <a:off x="6553200" y="1371600"/>
            <a:ext cx="2019300" cy="457200"/>
          </a:xfrm>
          <a:prstGeom prst="rect">
            <a:avLst/>
          </a:prstGeom>
        </p:spPr>
      </p:pic>
      <p:pic>
        <p:nvPicPr>
          <p:cNvPr id="6" name="Picture 5"/>
          <p:cNvPicPr>
            <a:picLocks noChangeAspect="1"/>
          </p:cNvPicPr>
          <p:nvPr/>
        </p:nvPicPr>
        <p:blipFill>
          <a:blip r:embed="rId3"/>
          <a:stretch>
            <a:fillRect/>
          </a:stretch>
        </p:blipFill>
        <p:spPr>
          <a:xfrm>
            <a:off x="6616700" y="4140822"/>
            <a:ext cx="2070100" cy="393700"/>
          </a:xfrm>
          <a:prstGeom prst="rect">
            <a:avLst/>
          </a:prstGeom>
        </p:spPr>
      </p:pic>
    </p:spTree>
    <p:extLst>
      <p:ext uri="{BB962C8B-B14F-4D97-AF65-F5344CB8AC3E}">
        <p14:creationId xmlns:p14="http://schemas.microsoft.com/office/powerpoint/2010/main" val="28287879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normAutofit fontScale="92500"/>
          </a:bodyPr>
          <a:lstStyle/>
          <a:p>
            <a:r>
              <a:rPr lang="en-US" sz="8800" dirty="0" smtClean="0"/>
              <a:t>Time of transition</a:t>
            </a:r>
            <a:endParaRPr lang="en-US" sz="8800" dirty="0"/>
          </a:p>
        </p:txBody>
      </p:sp>
    </p:spTree>
    <p:extLst>
      <p:ext uri="{BB962C8B-B14F-4D97-AF65-F5344CB8AC3E}">
        <p14:creationId xmlns:p14="http://schemas.microsoft.com/office/powerpoint/2010/main" val="375688324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future, version 2: airline</a:t>
            </a:r>
            <a:endParaRPr lang="en-US" dirty="0"/>
          </a:p>
        </p:txBody>
      </p:sp>
      <p:sp>
        <p:nvSpPr>
          <p:cNvPr id="2" name="Content Placeholder 1"/>
          <p:cNvSpPr>
            <a:spLocks noGrp="1"/>
          </p:cNvSpPr>
          <p:nvPr>
            <p:ph idx="1"/>
          </p:nvPr>
        </p:nvSpPr>
        <p:spPr/>
        <p:txBody>
          <a:bodyPr>
            <a:normAutofit fontScale="92500" lnSpcReduction="20000"/>
          </a:bodyPr>
          <a:lstStyle/>
          <a:p>
            <a:r>
              <a:rPr lang="en-US" dirty="0" smtClean="0"/>
              <a:t>Same basic service (get human cargo from A to B)</a:t>
            </a:r>
          </a:p>
          <a:p>
            <a:r>
              <a:rPr lang="en-US" dirty="0" smtClean="0"/>
              <a:t>but vastly different prices</a:t>
            </a:r>
          </a:p>
          <a:p>
            <a:pPr lvl="1"/>
            <a:r>
              <a:rPr lang="en-US" dirty="0" smtClean="0"/>
              <a:t>economy vs. economy first vs. first class</a:t>
            </a:r>
          </a:p>
          <a:p>
            <a:pPr lvl="1"/>
            <a:r>
              <a:rPr lang="en-US" dirty="0" smtClean="0"/>
              <a:t>revenue management</a:t>
            </a:r>
          </a:p>
          <a:p>
            <a:pPr lvl="1"/>
            <a:r>
              <a:rPr lang="en-US" dirty="0" smtClean="0"/>
              <a:t>restrictions</a:t>
            </a:r>
          </a:p>
          <a:p>
            <a:pPr lvl="2"/>
            <a:r>
              <a:rPr lang="en-US" dirty="0" smtClean="0"/>
              <a:t>flexibility &amp; cancellation risk</a:t>
            </a:r>
          </a:p>
          <a:p>
            <a:pPr lvl="1"/>
            <a:r>
              <a:rPr lang="en-US" dirty="0" smtClean="0"/>
              <a:t>additional services</a:t>
            </a:r>
          </a:p>
          <a:p>
            <a:r>
              <a:rPr lang="en-US" dirty="0" smtClean="0"/>
              <a:t>Internet version:</a:t>
            </a:r>
          </a:p>
          <a:p>
            <a:pPr lvl="1"/>
            <a:r>
              <a:rPr lang="en-US" dirty="0" smtClean="0"/>
              <a:t>pay extra for VPN (see </a:t>
            </a:r>
            <a:r>
              <a:rPr lang="en-US" dirty="0" err="1" smtClean="0"/>
              <a:t>iBahn</a:t>
            </a:r>
            <a:r>
              <a:rPr lang="en-US" dirty="0" smtClean="0"/>
              <a:t> service)</a:t>
            </a:r>
          </a:p>
          <a:p>
            <a:pPr lvl="1"/>
            <a:r>
              <a:rPr lang="en-US" dirty="0" smtClean="0"/>
              <a:t>consumer web sites vs. IMAP access</a:t>
            </a:r>
          </a:p>
          <a:p>
            <a:pPr lvl="1"/>
            <a:r>
              <a:rPr lang="en-US" dirty="0" smtClean="0"/>
              <a:t>except only 1-2 choices</a:t>
            </a:r>
          </a:p>
          <a:p>
            <a:pPr lvl="2"/>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40</a:t>
            </a:fld>
            <a:endParaRPr lang="en-US"/>
          </a:p>
        </p:txBody>
      </p:sp>
    </p:spTree>
    <p:extLst>
      <p:ext uri="{BB962C8B-B14F-4D97-AF65-F5344CB8AC3E}">
        <p14:creationId xmlns:p14="http://schemas.microsoft.com/office/powerpoint/2010/main" val="137575038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Text Placeholder 3"/>
          <p:cNvSpPr>
            <a:spLocks noGrp="1"/>
          </p:cNvSpPr>
          <p:nvPr>
            <p:ph type="body" idx="1"/>
          </p:nvPr>
        </p:nvSpPr>
        <p:spPr/>
        <p:txBody>
          <a:bodyPr>
            <a:normAutofit fontScale="85000" lnSpcReduction="10000"/>
          </a:bodyPr>
          <a:lstStyle/>
          <a:p>
            <a:r>
              <a:rPr lang="en-US" sz="8800" dirty="0" smtClean="0"/>
              <a:t>Network neutrality</a:t>
            </a:r>
            <a:endParaRPr lang="en-US" sz="8800" dirty="0"/>
          </a:p>
        </p:txBody>
      </p:sp>
    </p:spTree>
    <p:extLst>
      <p:ext uri="{BB962C8B-B14F-4D97-AF65-F5344CB8AC3E}">
        <p14:creationId xmlns:p14="http://schemas.microsoft.com/office/powerpoint/2010/main" val="66418406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Network neutrality</a:t>
            </a:r>
            <a:endParaRPr lang="en-US" dirty="0"/>
          </a:p>
        </p:txBody>
      </p:sp>
      <p:sp>
        <p:nvSpPr>
          <p:cNvPr id="2" name="Content Placeholder 1"/>
          <p:cNvSpPr>
            <a:spLocks noGrp="1"/>
          </p:cNvSpPr>
          <p:nvPr>
            <p:ph idx="1"/>
          </p:nvPr>
        </p:nvSpPr>
        <p:spPr/>
        <p:txBody>
          <a:bodyPr>
            <a:normAutofit/>
          </a:bodyPr>
          <a:lstStyle/>
          <a:p>
            <a:r>
              <a:rPr lang="en-US" dirty="0" smtClean="0"/>
              <a:t>What </a:t>
            </a:r>
            <a:r>
              <a:rPr lang="en-US" dirty="0" smtClean="0"/>
              <a:t>is network neutrality?</a:t>
            </a:r>
          </a:p>
          <a:p>
            <a:pPr lvl="1"/>
            <a:r>
              <a:rPr lang="en-US" dirty="0" smtClean="0"/>
              <a:t>History</a:t>
            </a:r>
          </a:p>
          <a:p>
            <a:pPr lvl="1"/>
            <a:r>
              <a:rPr lang="en-US" dirty="0" smtClean="0"/>
              <a:t>Why does it matter?</a:t>
            </a:r>
          </a:p>
          <a:p>
            <a:r>
              <a:rPr lang="en-US" dirty="0" smtClean="0"/>
              <a:t>Network economics</a:t>
            </a:r>
          </a:p>
          <a:p>
            <a:r>
              <a:rPr lang="en-US" dirty="0" smtClean="0"/>
              <a:t>Telecom regulation (in the US)</a:t>
            </a:r>
          </a:p>
          <a:p>
            <a:r>
              <a:rPr lang="en-US" dirty="0" smtClean="0"/>
              <a:t>Means, motive and opportunity</a:t>
            </a:r>
          </a:p>
          <a:p>
            <a:r>
              <a:rPr lang="en-US" dirty="0" smtClean="0"/>
              <a:t>Challenges</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42</a:t>
            </a:fld>
            <a:endParaRPr lang="en-US"/>
          </a:p>
        </p:txBody>
      </p:sp>
    </p:spTree>
    <p:extLst>
      <p:ext uri="{BB962C8B-B14F-4D97-AF65-F5344CB8AC3E}">
        <p14:creationId xmlns:p14="http://schemas.microsoft.com/office/powerpoint/2010/main" val="294556597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network neutrality?</a:t>
            </a:r>
            <a:endParaRPr lang="en-US" dirty="0"/>
          </a:p>
        </p:txBody>
      </p:sp>
      <p:sp>
        <p:nvSpPr>
          <p:cNvPr id="2" name="Content Placeholder 1"/>
          <p:cNvSpPr>
            <a:spLocks noGrp="1"/>
          </p:cNvSpPr>
          <p:nvPr>
            <p:ph idx="1"/>
          </p:nvPr>
        </p:nvSpPr>
        <p:spPr/>
        <p:txBody>
          <a:bodyPr>
            <a:normAutofit fontScale="77500" lnSpcReduction="20000"/>
          </a:bodyPr>
          <a:lstStyle/>
          <a:p>
            <a:r>
              <a:rPr lang="en-US" dirty="0"/>
              <a:t>“The principle advocates no restrictions by Internet service providers and governments on content, sites, platforms, the kinds of equipment that may be attached, and the modes of communication</a:t>
            </a:r>
            <a:r>
              <a:rPr lang="en-US" dirty="0" smtClean="0"/>
              <a:t>.” (Wikipedia)</a:t>
            </a:r>
          </a:p>
          <a:p>
            <a:r>
              <a:rPr lang="en-US" dirty="0" smtClean="0"/>
              <a:t>2005 FCC statement:</a:t>
            </a:r>
          </a:p>
          <a:p>
            <a:pPr lvl="1"/>
            <a:r>
              <a:rPr lang="en-US" dirty="0" smtClean="0"/>
              <a:t>“access </a:t>
            </a:r>
            <a:r>
              <a:rPr lang="en-US" dirty="0"/>
              <a:t>the lawful Internet content of their choice.</a:t>
            </a:r>
          </a:p>
          <a:p>
            <a:pPr lvl="1"/>
            <a:r>
              <a:rPr lang="en-US" dirty="0"/>
              <a:t>run applications and use services of their choice, subject to the needs of law enforcement.</a:t>
            </a:r>
          </a:p>
          <a:p>
            <a:pPr lvl="1"/>
            <a:r>
              <a:rPr lang="en-US" dirty="0"/>
              <a:t>connect their choice of legal devices that do not harm the network.</a:t>
            </a:r>
          </a:p>
          <a:p>
            <a:pPr lvl="1"/>
            <a:r>
              <a:rPr lang="en-US" dirty="0"/>
              <a:t>competition among network providers, application and service providers, and content providers</a:t>
            </a:r>
            <a:r>
              <a:rPr lang="en-US" dirty="0" smtClean="0"/>
              <a:t>.”</a:t>
            </a:r>
          </a:p>
          <a:p>
            <a:r>
              <a:rPr lang="en-US" dirty="0" smtClean="0"/>
              <a:t>= </a:t>
            </a:r>
            <a:r>
              <a:rPr lang="en-US" i="1" dirty="0" smtClean="0"/>
              <a:t>Any </a:t>
            </a:r>
            <a:r>
              <a:rPr lang="en-US" i="1" dirty="0"/>
              <a:t>lawful content, any lawful application, any lawful device, any provider</a:t>
            </a:r>
          </a:p>
        </p:txBody>
      </p:sp>
      <p:sp>
        <p:nvSpPr>
          <p:cNvPr id="3" name="Slide Number Placeholder 2"/>
          <p:cNvSpPr>
            <a:spLocks noGrp="1"/>
          </p:cNvSpPr>
          <p:nvPr>
            <p:ph type="sldNum" sz="quarter" idx="12"/>
          </p:nvPr>
        </p:nvSpPr>
        <p:spPr/>
        <p:txBody>
          <a:bodyPr/>
          <a:lstStyle/>
          <a:p>
            <a:fld id="{51E3B49D-3EAC-FA48-8317-73E198CCAC39}" type="slidenum">
              <a:rPr lang="en-US" smtClean="0"/>
              <a:pPr/>
              <a:t>43</a:t>
            </a:fld>
            <a:endParaRPr lang="en-US"/>
          </a:p>
        </p:txBody>
      </p:sp>
    </p:spTree>
    <p:extLst>
      <p:ext uri="{BB962C8B-B14F-4D97-AF65-F5344CB8AC3E}">
        <p14:creationId xmlns:p14="http://schemas.microsoft.com/office/powerpoint/2010/main" val="424578970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views</a:t>
            </a:r>
            <a:endParaRPr lang="en-US" dirty="0"/>
          </a:p>
        </p:txBody>
      </p:sp>
      <p:graphicFrame>
        <p:nvGraphicFramePr>
          <p:cNvPr id="4" name="Diagram 3"/>
          <p:cNvGraphicFramePr/>
          <p:nvPr>
            <p:extLst>
              <p:ext uri="{D42A27DB-BD31-4B8C-83A1-F6EECF244321}">
                <p14:modId xmlns:p14="http://schemas.microsoft.com/office/powerpoint/2010/main" val="2844432734"/>
              </p:ext>
            </p:extLst>
          </p:nvPr>
        </p:nvGraphicFramePr>
        <p:xfrm>
          <a:off x="457200" y="1396999"/>
          <a:ext cx="8229600" cy="5099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514797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solidFill>
                  <a:srgbClr val="1F497D"/>
                </a:solidFill>
              </a:rPr>
              <a:t>Civic considerations</a:t>
            </a:r>
          </a:p>
          <a:p>
            <a:pPr lvl="1"/>
            <a:r>
              <a:rPr lang="en-US" dirty="0" smtClean="0"/>
              <a:t>freedom to read (passive)</a:t>
            </a:r>
          </a:p>
          <a:p>
            <a:pPr lvl="1"/>
            <a:r>
              <a:rPr lang="en-US" dirty="0" smtClean="0"/>
              <a:t>freedom to discuss &amp; create (active)</a:t>
            </a:r>
          </a:p>
          <a:p>
            <a:r>
              <a:rPr lang="en-US" dirty="0" smtClean="0">
                <a:solidFill>
                  <a:srgbClr val="1F497D"/>
                </a:solidFill>
              </a:rPr>
              <a:t>Economic opportunity</a:t>
            </a:r>
          </a:p>
          <a:p>
            <a:pPr lvl="1"/>
            <a:r>
              <a:rPr lang="en-US" dirty="0" smtClean="0"/>
              <a:t>edge economy &gt;&gt; telecom economy</a:t>
            </a:r>
          </a:p>
          <a:p>
            <a:pPr lvl="2"/>
            <a:r>
              <a:rPr lang="en-US" dirty="0" smtClean="0"/>
              <a:t>Telecom revenue (US): $330B</a:t>
            </a:r>
          </a:p>
          <a:p>
            <a:pPr lvl="2"/>
            <a:r>
              <a:rPr lang="en-US" dirty="0" smtClean="0"/>
              <a:t>Content, etc. not that large, however</a:t>
            </a:r>
          </a:p>
          <a:p>
            <a:pPr lvl="3"/>
            <a:r>
              <a:rPr lang="en-US" dirty="0" smtClean="0"/>
              <a:t>Google: $8.44B</a:t>
            </a:r>
          </a:p>
          <a:p>
            <a:pPr lvl="2"/>
            <a:r>
              <a:rPr lang="en-US" dirty="0" smtClean="0"/>
              <a:t>others that depend on ability to provide services</a:t>
            </a:r>
          </a:p>
          <a:p>
            <a:pPr lvl="1"/>
            <a:r>
              <a:rPr lang="en-US" i="1" dirty="0" smtClean="0"/>
              <a:t>content, application, service providers</a:t>
            </a:r>
          </a:p>
          <a:p>
            <a:r>
              <a:rPr lang="en-US" dirty="0" smtClean="0">
                <a:solidFill>
                  <a:srgbClr val="1F497D"/>
                </a:solidFill>
              </a:rPr>
              <a:t>Technical motivation</a:t>
            </a:r>
          </a:p>
          <a:p>
            <a:pPr lvl="1"/>
            <a:r>
              <a:rPr lang="en-US" dirty="0" smtClean="0"/>
              <a:t>avoid network fragmentation</a:t>
            </a:r>
          </a:p>
          <a:p>
            <a:pPr lvl="1"/>
            <a:r>
              <a:rPr lang="en-US" dirty="0" smtClean="0"/>
              <a:t>reduce work-around complexity</a:t>
            </a:r>
            <a:endParaRPr lang="en-US" dirty="0"/>
          </a:p>
        </p:txBody>
      </p:sp>
    </p:spTree>
    <p:extLst>
      <p:ext uri="{BB962C8B-B14F-4D97-AF65-F5344CB8AC3E}">
        <p14:creationId xmlns:p14="http://schemas.microsoft.com/office/powerpoint/2010/main" val="85752077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April 30, 2007</a:t>
            </a:r>
          </a:p>
        </p:txBody>
      </p:sp>
      <p:sp>
        <p:nvSpPr>
          <p:cNvPr id="5" name="Footer Placeholder 4"/>
          <p:cNvSpPr>
            <a:spLocks noGrp="1"/>
          </p:cNvSpPr>
          <p:nvPr>
            <p:ph type="ftr" sz="quarter" idx="11"/>
          </p:nvPr>
        </p:nvSpPr>
        <p:spPr/>
        <p:txBody>
          <a:bodyPr/>
          <a:lstStyle/>
          <a:p>
            <a:r>
              <a:rPr lang="en-US"/>
              <a:t>NYC network neutrality hearing</a:t>
            </a:r>
          </a:p>
        </p:txBody>
      </p:sp>
      <p:sp>
        <p:nvSpPr>
          <p:cNvPr id="7170" name="Rectangle 2"/>
          <p:cNvSpPr>
            <a:spLocks noGrp="1" noChangeArrowheads="1"/>
          </p:cNvSpPr>
          <p:nvPr>
            <p:ph type="title"/>
          </p:nvPr>
        </p:nvSpPr>
        <p:spPr/>
        <p:txBody>
          <a:bodyPr/>
          <a:lstStyle/>
          <a:p>
            <a:r>
              <a:rPr lang="en-US"/>
              <a:t>How to be non-neutral</a:t>
            </a:r>
          </a:p>
        </p:txBody>
      </p:sp>
      <p:sp>
        <p:nvSpPr>
          <p:cNvPr id="6" name="Rounded Rectangle 5"/>
          <p:cNvSpPr/>
          <p:nvPr/>
        </p:nvSpPr>
        <p:spPr>
          <a:xfrm>
            <a:off x="2672064" y="1633063"/>
            <a:ext cx="4272011" cy="108870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t>deep packet inspection</a:t>
            </a:r>
          </a:p>
          <a:p>
            <a:pPr algn="ctr"/>
            <a:r>
              <a:rPr lang="en-US" dirty="0" smtClean="0"/>
              <a:t>(block Skype)</a:t>
            </a:r>
            <a:endParaRPr lang="en-US" dirty="0"/>
          </a:p>
        </p:txBody>
      </p:sp>
      <p:sp>
        <p:nvSpPr>
          <p:cNvPr id="9" name="Rounded Rectangle 8"/>
          <p:cNvSpPr/>
          <p:nvPr/>
        </p:nvSpPr>
        <p:spPr>
          <a:xfrm>
            <a:off x="2672064" y="2951645"/>
            <a:ext cx="4272011" cy="108870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t>block transport protocol</a:t>
            </a:r>
          </a:p>
          <a:p>
            <a:pPr algn="ctr"/>
            <a:r>
              <a:rPr lang="en-US" dirty="0" smtClean="0"/>
              <a:t>(block </a:t>
            </a:r>
            <a:r>
              <a:rPr lang="en-US" dirty="0" smtClean="0"/>
              <a:t>ports</a:t>
            </a:r>
          </a:p>
          <a:p>
            <a:pPr algn="ctr"/>
            <a:r>
              <a:rPr lang="en-US" dirty="0" smtClean="0"/>
              <a:t>insert </a:t>
            </a:r>
            <a:r>
              <a:rPr lang="en-US" dirty="0" smtClean="0"/>
              <a:t>RST)</a:t>
            </a:r>
            <a:endParaRPr lang="en-US" dirty="0"/>
          </a:p>
        </p:txBody>
      </p:sp>
      <p:sp>
        <p:nvSpPr>
          <p:cNvPr id="10" name="Rounded Rectangle 9"/>
          <p:cNvSpPr/>
          <p:nvPr/>
        </p:nvSpPr>
        <p:spPr>
          <a:xfrm>
            <a:off x="2688558" y="4320763"/>
            <a:ext cx="4272011" cy="10887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block IP addresses</a:t>
            </a:r>
          </a:p>
          <a:p>
            <a:pPr algn="ctr"/>
            <a:r>
              <a:rPr lang="en-US" sz="2000" dirty="0" err="1" smtClean="0"/>
              <a:t>QoS</a:t>
            </a:r>
            <a:r>
              <a:rPr lang="en-US" sz="2000" dirty="0" smtClean="0"/>
              <a:t> discrimination</a:t>
            </a:r>
          </a:p>
          <a:p>
            <a:pPr algn="ctr"/>
            <a:r>
              <a:rPr lang="en-US" sz="1600" dirty="0" smtClean="0"/>
              <a:t>(favor own content)</a:t>
            </a:r>
            <a:endParaRPr lang="en-US" sz="1600" dirty="0" smtClean="0"/>
          </a:p>
          <a:p>
            <a:pPr algn="ctr"/>
            <a:endParaRPr lang="en-US" dirty="0"/>
          </a:p>
        </p:txBody>
      </p:sp>
      <p:sp>
        <p:nvSpPr>
          <p:cNvPr id="7" name="TextBox 6"/>
          <p:cNvSpPr txBox="1"/>
          <p:nvPr/>
        </p:nvSpPr>
        <p:spPr>
          <a:xfrm>
            <a:off x="472093" y="1992748"/>
            <a:ext cx="1223525" cy="369332"/>
          </a:xfrm>
          <a:prstGeom prst="rect">
            <a:avLst/>
          </a:prstGeom>
          <a:noFill/>
        </p:spPr>
        <p:txBody>
          <a:bodyPr wrap="none" rtlCol="0">
            <a:spAutoFit/>
          </a:bodyPr>
          <a:lstStyle/>
          <a:p>
            <a:r>
              <a:rPr lang="en-US" dirty="0" smtClean="0"/>
              <a:t>application</a:t>
            </a:r>
            <a:endParaRPr lang="en-US" dirty="0"/>
          </a:p>
        </p:txBody>
      </p:sp>
      <p:sp>
        <p:nvSpPr>
          <p:cNvPr id="12" name="TextBox 11"/>
          <p:cNvSpPr txBox="1"/>
          <p:nvPr/>
        </p:nvSpPr>
        <p:spPr>
          <a:xfrm>
            <a:off x="626094" y="3311330"/>
            <a:ext cx="1069524" cy="369332"/>
          </a:xfrm>
          <a:prstGeom prst="rect">
            <a:avLst/>
          </a:prstGeom>
          <a:noFill/>
        </p:spPr>
        <p:txBody>
          <a:bodyPr wrap="none" rtlCol="0">
            <a:spAutoFit/>
          </a:bodyPr>
          <a:lstStyle/>
          <a:p>
            <a:r>
              <a:rPr lang="en-US" dirty="0" smtClean="0"/>
              <a:t>transport</a:t>
            </a:r>
            <a:endParaRPr lang="en-US" dirty="0"/>
          </a:p>
        </p:txBody>
      </p:sp>
      <p:sp>
        <p:nvSpPr>
          <p:cNvPr id="13" name="TextBox 12"/>
          <p:cNvSpPr txBox="1"/>
          <p:nvPr/>
        </p:nvSpPr>
        <p:spPr>
          <a:xfrm>
            <a:off x="725355" y="4680448"/>
            <a:ext cx="970263" cy="369332"/>
          </a:xfrm>
          <a:prstGeom prst="rect">
            <a:avLst/>
          </a:prstGeom>
          <a:noFill/>
        </p:spPr>
        <p:txBody>
          <a:bodyPr wrap="none" rtlCol="0">
            <a:spAutoFit/>
          </a:bodyPr>
          <a:lstStyle/>
          <a:p>
            <a:r>
              <a:rPr lang="en-US" dirty="0" smtClean="0"/>
              <a:t>network</a:t>
            </a:r>
            <a:endParaRPr lang="en-US" dirty="0"/>
          </a:p>
        </p:txBody>
      </p:sp>
    </p:spTree>
    <p:extLst>
      <p:ext uri="{BB962C8B-B14F-4D97-AF65-F5344CB8AC3E}">
        <p14:creationId xmlns:p14="http://schemas.microsoft.com/office/powerpoint/2010/main" val="331647152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these neutrality issues?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Redirect DNS NXDOMAIN to ISP web site</a:t>
            </a:r>
          </a:p>
          <a:p>
            <a:r>
              <a:rPr lang="en-US" dirty="0" smtClean="0"/>
              <a:t>Content translation</a:t>
            </a:r>
          </a:p>
          <a:p>
            <a:pPr lvl="1"/>
            <a:r>
              <a:rPr lang="en-US" dirty="0" smtClean="0"/>
              <a:t>e.g., reduce image resolution for cellular data</a:t>
            </a:r>
          </a:p>
          <a:p>
            <a:r>
              <a:rPr lang="en-US" dirty="0" smtClean="0"/>
              <a:t>Blocking transport protocols other than UDP + TCP </a:t>
            </a:r>
          </a:p>
          <a:p>
            <a:r>
              <a:rPr lang="en-US" dirty="0" smtClean="0"/>
              <a:t>Prohibit web servers</a:t>
            </a:r>
          </a:p>
          <a:p>
            <a:r>
              <a:rPr lang="en-US" dirty="0" smtClean="0"/>
              <a:t>Reset DSCP (</a:t>
            </a:r>
            <a:r>
              <a:rPr lang="en-US" dirty="0" err="1" smtClean="0"/>
              <a:t>ToS</a:t>
            </a:r>
            <a:r>
              <a:rPr lang="en-US" dirty="0" smtClean="0"/>
              <a:t> bits)</a:t>
            </a:r>
          </a:p>
          <a:p>
            <a:r>
              <a:rPr lang="en-US" dirty="0" smtClean="0"/>
              <a:t>Not allow IPv6</a:t>
            </a:r>
          </a:p>
          <a:p>
            <a:r>
              <a:rPr lang="en-US" dirty="0" smtClean="0"/>
              <a:t>3GPP: only make non-BE available to carrier</a:t>
            </a:r>
          </a:p>
        </p:txBody>
      </p:sp>
    </p:spTree>
    <p:extLst>
      <p:ext uri="{BB962C8B-B14F-4D97-AF65-F5344CB8AC3E}">
        <p14:creationId xmlns:p14="http://schemas.microsoft.com/office/powerpoint/2010/main" val="264254898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high-profile cases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Madison River (2005)</a:t>
            </a:r>
          </a:p>
          <a:p>
            <a:pPr lvl="1"/>
            <a:r>
              <a:rPr lang="en-US" dirty="0" smtClean="0"/>
              <a:t>DSL provider blocked SIP ports</a:t>
            </a:r>
          </a:p>
          <a:p>
            <a:pPr lvl="1"/>
            <a:r>
              <a:rPr lang="en-US" dirty="0" smtClean="0"/>
              <a:t>fined $15,000 by FCC</a:t>
            </a:r>
          </a:p>
          <a:p>
            <a:r>
              <a:rPr lang="en-US" dirty="0" smtClean="0"/>
              <a:t>Comcast (late 2007)</a:t>
            </a:r>
          </a:p>
          <a:p>
            <a:pPr lvl="1"/>
            <a:r>
              <a:rPr lang="en-US" dirty="0" smtClean="0"/>
              <a:t>insert TCP RST into </a:t>
            </a:r>
            <a:r>
              <a:rPr lang="en-US" dirty="0" err="1" smtClean="0"/>
              <a:t>BitTorrent</a:t>
            </a:r>
            <a:r>
              <a:rPr lang="en-US" dirty="0" smtClean="0"/>
              <a:t> traffic</a:t>
            </a:r>
          </a:p>
          <a:p>
            <a:pPr lvl="1"/>
            <a:r>
              <a:rPr lang="en-US" dirty="0" smtClean="0"/>
              <a:t>later overturned on appeal in DC Circuit Court</a:t>
            </a:r>
          </a:p>
          <a:p>
            <a:r>
              <a:rPr lang="en-US" dirty="0" smtClean="0"/>
              <a:t>RCN (2009): P2P</a:t>
            </a:r>
          </a:p>
          <a:p>
            <a:r>
              <a:rPr lang="en-US" dirty="0" smtClean="0"/>
              <a:t>Various mobile operators</a:t>
            </a:r>
          </a:p>
          <a:p>
            <a:r>
              <a:rPr lang="en-US" dirty="0" smtClean="0"/>
              <a:t>Comcast vs. Level 3 (2010, in dispute)</a:t>
            </a:r>
          </a:p>
          <a:p>
            <a:pPr lvl="1"/>
            <a:r>
              <a:rPr lang="en-US" dirty="0" smtClean="0"/>
              <a:t>Level-3</a:t>
            </a:r>
            <a:endParaRPr lang="en-US" dirty="0"/>
          </a:p>
        </p:txBody>
      </p:sp>
    </p:spTree>
    <p:extLst>
      <p:ext uri="{BB962C8B-B14F-4D97-AF65-F5344CB8AC3E}">
        <p14:creationId xmlns:p14="http://schemas.microsoft.com/office/powerpoint/2010/main" val="294438797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Network neutrality &amp;  freedom of speech</a:t>
            </a:r>
            <a:endParaRPr lang="en-US" dirty="0"/>
          </a:p>
        </p:txBody>
      </p:sp>
      <p:sp>
        <p:nvSpPr>
          <p:cNvPr id="7" name="Content Placeholder 6"/>
          <p:cNvSpPr>
            <a:spLocks noGrp="1"/>
          </p:cNvSpPr>
          <p:nvPr>
            <p:ph idx="1"/>
          </p:nvPr>
        </p:nvSpPr>
        <p:spPr/>
        <p:txBody>
          <a:bodyPr/>
          <a:lstStyle/>
          <a:p>
            <a:r>
              <a:rPr lang="en-US" dirty="0" smtClean="0"/>
              <a:t>Applies only to U.S. government, not private entities</a:t>
            </a:r>
          </a:p>
          <a:p>
            <a:pPr lvl="1"/>
            <a:r>
              <a:rPr lang="en-US" dirty="0" smtClean="0"/>
              <a:t>Example: soap box in city park vs. mall</a:t>
            </a:r>
          </a:p>
          <a:p>
            <a:pPr lvl="1"/>
            <a:r>
              <a:rPr lang="en-US" dirty="0" smtClean="0"/>
              <a:t>private vs. public universities</a:t>
            </a:r>
          </a:p>
          <a:p>
            <a:r>
              <a:rPr lang="en-US" dirty="0" smtClean="0"/>
              <a:t>Freedom to speak + no forced speech</a:t>
            </a:r>
          </a:p>
          <a:p>
            <a:pPr lvl="1"/>
            <a:r>
              <a:rPr lang="en-US" dirty="0" smtClean="0"/>
              <a:t>demise of “fairness doctrine” (19xx)</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49</a:t>
            </a:fld>
            <a:endParaRPr lang="en-US"/>
          </a:p>
        </p:txBody>
      </p:sp>
      <p:sp>
        <p:nvSpPr>
          <p:cNvPr id="5" name="TextBox 4"/>
          <p:cNvSpPr txBox="1"/>
          <p:nvPr/>
        </p:nvSpPr>
        <p:spPr>
          <a:xfrm flipH="1">
            <a:off x="609600" y="1219200"/>
            <a:ext cx="8077200" cy="369332"/>
          </a:xfrm>
          <a:prstGeom prst="rec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smtClean="0"/>
              <a:t>1</a:t>
            </a:r>
            <a:r>
              <a:rPr lang="en-US" baseline="30000" dirty="0" smtClean="0"/>
              <a:t>st</a:t>
            </a:r>
            <a:r>
              <a:rPr lang="en-US" dirty="0" smtClean="0"/>
              <a:t> amendment: Congress shall make no law abridging the freedom of speech  </a:t>
            </a:r>
            <a:endParaRPr lang="en-US" dirty="0"/>
          </a:p>
        </p:txBody>
      </p:sp>
    </p:spTree>
    <p:extLst>
      <p:ext uri="{BB962C8B-B14F-4D97-AF65-F5344CB8AC3E}">
        <p14:creationId xmlns:p14="http://schemas.microsoft.com/office/powerpoint/2010/main" val="41421386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Time of transition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08752726"/>
              </p:ext>
            </p:extLst>
          </p:nvPr>
        </p:nvGraphicFramePr>
        <p:xfrm>
          <a:off x="736306" y="1397000"/>
          <a:ext cx="7950493" cy="3337560"/>
        </p:xfrm>
        <a:graphic>
          <a:graphicData uri="http://schemas.openxmlformats.org/drawingml/2006/table">
            <a:tbl>
              <a:tblPr firstRow="1" bandRow="1">
                <a:tableStyleId>{3C2FFA5D-87B4-456A-9821-1D502468CF0F}</a:tableStyleId>
              </a:tblPr>
              <a:tblGrid>
                <a:gridCol w="3661085"/>
                <a:gridCol w="4289408"/>
              </a:tblGrid>
              <a:tr h="370840">
                <a:tc>
                  <a:txBody>
                    <a:bodyPr/>
                    <a:lstStyle/>
                    <a:p>
                      <a:r>
                        <a:rPr lang="en-US" dirty="0" smtClean="0"/>
                        <a:t>Old</a:t>
                      </a:r>
                      <a:endParaRPr lang="en-US" dirty="0"/>
                    </a:p>
                  </a:txBody>
                  <a:tcPr/>
                </a:tc>
                <a:tc>
                  <a:txBody>
                    <a:bodyPr/>
                    <a:lstStyle/>
                    <a:p>
                      <a:r>
                        <a:rPr lang="en-US" dirty="0" smtClean="0"/>
                        <a:t>New</a:t>
                      </a:r>
                      <a:endParaRPr lang="en-US" dirty="0"/>
                    </a:p>
                  </a:txBody>
                  <a:tcPr/>
                </a:tc>
              </a:tr>
              <a:tr h="370840">
                <a:tc>
                  <a:txBody>
                    <a:bodyPr/>
                    <a:lstStyle/>
                    <a:p>
                      <a:r>
                        <a:rPr lang="en-US" dirty="0" smtClean="0"/>
                        <a:t>IPv4</a:t>
                      </a:r>
                      <a:endParaRPr lang="en-US" dirty="0"/>
                    </a:p>
                  </a:txBody>
                  <a:tcPr/>
                </a:tc>
                <a:tc>
                  <a:txBody>
                    <a:bodyPr/>
                    <a:lstStyle/>
                    <a:p>
                      <a:r>
                        <a:rPr lang="en-US" dirty="0" smtClean="0"/>
                        <a:t>IPv6</a:t>
                      </a:r>
                      <a:endParaRPr lang="en-US" dirty="0"/>
                    </a:p>
                  </a:txBody>
                  <a:tcPr/>
                </a:tc>
              </a:tr>
              <a:tr h="370840">
                <a:tc>
                  <a:txBody>
                    <a:bodyPr/>
                    <a:lstStyle/>
                    <a:p>
                      <a:r>
                        <a:rPr lang="en-US" dirty="0" smtClean="0"/>
                        <a:t>circuit-switched</a:t>
                      </a:r>
                      <a:r>
                        <a:rPr lang="en-US" baseline="0" dirty="0" smtClean="0"/>
                        <a:t> voice</a:t>
                      </a:r>
                      <a:endParaRPr lang="en-US" dirty="0"/>
                    </a:p>
                  </a:txBody>
                  <a:tcPr/>
                </a:tc>
                <a:tc>
                  <a:txBody>
                    <a:bodyPr/>
                    <a:lstStyle/>
                    <a:p>
                      <a:r>
                        <a:rPr lang="en-US" dirty="0" smtClean="0"/>
                        <a:t>VoIP</a:t>
                      </a:r>
                      <a:endParaRPr lang="en-US" dirty="0"/>
                    </a:p>
                  </a:txBody>
                  <a:tcPr/>
                </a:tc>
              </a:tr>
              <a:tr h="370840">
                <a:tc>
                  <a:txBody>
                    <a:bodyPr/>
                    <a:lstStyle/>
                    <a:p>
                      <a:r>
                        <a:rPr lang="en-US" dirty="0" smtClean="0"/>
                        <a:t>separate mobile voice &amp; data</a:t>
                      </a:r>
                      <a:endParaRPr lang="en-US" dirty="0"/>
                    </a:p>
                  </a:txBody>
                  <a:tcPr/>
                </a:tc>
                <a:tc>
                  <a:txBody>
                    <a:bodyPr/>
                    <a:lstStyle/>
                    <a:p>
                      <a:r>
                        <a:rPr lang="en-US" dirty="0" smtClean="0"/>
                        <a:t>LTE + LTE-VoIP</a:t>
                      </a:r>
                      <a:endParaRPr lang="en-US" dirty="0"/>
                    </a:p>
                  </a:txBody>
                  <a:tcPr/>
                </a:tc>
              </a:tr>
              <a:tr h="370840">
                <a:tc>
                  <a:txBody>
                    <a:bodyPr/>
                    <a:lstStyle/>
                    <a:p>
                      <a:r>
                        <a:rPr lang="en-US" dirty="0" smtClean="0"/>
                        <a:t>911, 112</a:t>
                      </a:r>
                      <a:endParaRPr lang="en-US" dirty="0"/>
                    </a:p>
                  </a:txBody>
                  <a:tcPr/>
                </a:tc>
                <a:tc>
                  <a:txBody>
                    <a:bodyPr/>
                    <a:lstStyle/>
                    <a:p>
                      <a:r>
                        <a:rPr lang="en-US" dirty="0" smtClean="0"/>
                        <a:t>NG911,</a:t>
                      </a:r>
                      <a:r>
                        <a:rPr lang="en-US" baseline="0" dirty="0" smtClean="0"/>
                        <a:t> NG112</a:t>
                      </a:r>
                      <a:endParaRPr lang="en-US" dirty="0"/>
                    </a:p>
                  </a:txBody>
                  <a:tcPr/>
                </a:tc>
              </a:tr>
              <a:tr h="370840">
                <a:tc>
                  <a:txBody>
                    <a:bodyPr/>
                    <a:lstStyle/>
                    <a:p>
                      <a:r>
                        <a:rPr lang="en-US" dirty="0" smtClean="0"/>
                        <a:t>digital</a:t>
                      </a:r>
                      <a:r>
                        <a:rPr lang="en-US" baseline="0" dirty="0" smtClean="0"/>
                        <a:t> cable (QAM)</a:t>
                      </a:r>
                      <a:endParaRPr lang="en-US" dirty="0"/>
                    </a:p>
                  </a:txBody>
                  <a:tcPr/>
                </a:tc>
                <a:tc>
                  <a:txBody>
                    <a:bodyPr/>
                    <a:lstStyle/>
                    <a:p>
                      <a:r>
                        <a:rPr lang="en-US" dirty="0" smtClean="0"/>
                        <a:t>IPTV</a:t>
                      </a:r>
                      <a:endParaRPr lang="en-US" dirty="0"/>
                    </a:p>
                  </a:txBody>
                  <a:tcPr/>
                </a:tc>
              </a:tr>
              <a:tr h="370840">
                <a:tc>
                  <a:txBody>
                    <a:bodyPr/>
                    <a:lstStyle/>
                    <a:p>
                      <a:r>
                        <a:rPr lang="en-US" dirty="0" smtClean="0"/>
                        <a:t>analog &amp; digital radio</a:t>
                      </a:r>
                      <a:endParaRPr lang="en-US" dirty="0"/>
                    </a:p>
                  </a:txBody>
                  <a:tcPr/>
                </a:tc>
                <a:tc>
                  <a:txBody>
                    <a:bodyPr/>
                    <a:lstStyle/>
                    <a:p>
                      <a:r>
                        <a:rPr lang="en-US" dirty="0" smtClean="0"/>
                        <a:t>Pandora, Internet radio, satellite</a:t>
                      </a:r>
                      <a:r>
                        <a:rPr lang="en-US" baseline="0" dirty="0" smtClean="0"/>
                        <a:t> radio</a:t>
                      </a:r>
                      <a:endParaRPr lang="en-US" dirty="0"/>
                    </a:p>
                  </a:txBody>
                  <a:tcPr/>
                </a:tc>
              </a:tr>
              <a:tr h="370840">
                <a:tc>
                  <a:txBody>
                    <a:bodyPr/>
                    <a:lstStyle/>
                    <a:p>
                      <a:r>
                        <a:rPr lang="en-US" dirty="0" smtClean="0"/>
                        <a:t>credit cards, keys</a:t>
                      </a:r>
                      <a:endParaRPr lang="en-US" dirty="0"/>
                    </a:p>
                  </a:txBody>
                  <a:tcPr/>
                </a:tc>
                <a:tc>
                  <a:txBody>
                    <a:bodyPr/>
                    <a:lstStyle/>
                    <a:p>
                      <a:r>
                        <a:rPr lang="en-US" dirty="0" smtClean="0"/>
                        <a:t>NFC</a:t>
                      </a:r>
                      <a:endParaRPr lang="en-US" dirty="0"/>
                    </a:p>
                  </a:txBody>
                  <a:tcPr/>
                </a:tc>
              </a:tr>
              <a:tr h="370840">
                <a:tc>
                  <a:txBody>
                    <a:bodyPr/>
                    <a:lstStyle/>
                    <a:p>
                      <a:r>
                        <a:rPr lang="en-US" dirty="0" smtClean="0"/>
                        <a:t>end system,</a:t>
                      </a:r>
                      <a:r>
                        <a:rPr lang="en-US" baseline="0" dirty="0" smtClean="0"/>
                        <a:t> peers</a:t>
                      </a:r>
                      <a:endParaRPr lang="en-US" dirty="0"/>
                    </a:p>
                  </a:txBody>
                  <a:tcPr/>
                </a:tc>
                <a:tc>
                  <a:txBody>
                    <a:bodyPr/>
                    <a:lstStyle/>
                    <a:p>
                      <a:r>
                        <a:rPr lang="en-US" dirty="0" smtClean="0"/>
                        <a:t>client-server</a:t>
                      </a:r>
                      <a:r>
                        <a:rPr lang="en-US" baseline="0" dirty="0" smtClean="0"/>
                        <a:t> v2 aka cloud</a:t>
                      </a:r>
                      <a:endParaRPr lang="en-US" dirty="0"/>
                    </a:p>
                  </a:txBody>
                  <a:tcPr/>
                </a:tc>
              </a:tr>
            </a:tbl>
          </a:graphicData>
        </a:graphic>
      </p:graphicFrame>
      <p:sp>
        <p:nvSpPr>
          <p:cNvPr id="6" name="TextBox 5"/>
          <p:cNvSpPr txBox="1"/>
          <p:nvPr/>
        </p:nvSpPr>
        <p:spPr>
          <a:xfrm>
            <a:off x="736306" y="5354487"/>
            <a:ext cx="5147563" cy="369332"/>
          </a:xfrm>
          <a:prstGeom prst="rect">
            <a:avLst/>
          </a:prstGeom>
          <a:noFill/>
        </p:spPr>
        <p:txBody>
          <a:bodyPr wrap="none" rtlCol="0">
            <a:spAutoFit/>
          </a:bodyPr>
          <a:lstStyle/>
          <a:p>
            <a:r>
              <a:rPr lang="en-US" dirty="0" smtClean="0"/>
              <a:t>all the energy into transition </a:t>
            </a:r>
            <a:r>
              <a:rPr lang="en-US" dirty="0" smtClean="0">
                <a:sym typeface="Wingdings"/>
              </a:rPr>
              <a:t> little new technology</a:t>
            </a:r>
            <a:endParaRPr lang="en-US" dirty="0"/>
          </a:p>
        </p:txBody>
      </p:sp>
    </p:spTree>
    <p:extLst>
      <p:ext uri="{BB962C8B-B14F-4D97-AF65-F5344CB8AC3E}">
        <p14:creationId xmlns:p14="http://schemas.microsoft.com/office/powerpoint/2010/main" val="396305531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New name, old concept: Common carrier</a:t>
            </a:r>
            <a:endParaRPr lang="en-US" dirty="0"/>
          </a:p>
        </p:txBody>
      </p:sp>
      <p:sp>
        <p:nvSpPr>
          <p:cNvPr id="2" name="Content Placeholder 1"/>
          <p:cNvSpPr>
            <a:spLocks noGrp="1"/>
          </p:cNvSpPr>
          <p:nvPr>
            <p:ph idx="1"/>
          </p:nvPr>
        </p:nvSpPr>
        <p:spPr/>
        <p:txBody>
          <a:bodyPr>
            <a:normAutofit fontScale="92500" lnSpcReduction="10000"/>
          </a:bodyPr>
          <a:lstStyle/>
          <a:p>
            <a:r>
              <a:rPr lang="en-US" dirty="0" smtClean="0"/>
              <a:t>Since 1600s: A </a:t>
            </a:r>
            <a:r>
              <a:rPr lang="en-US" i="1" dirty="0">
                <a:solidFill>
                  <a:srgbClr val="1F497D"/>
                </a:solidFill>
              </a:rPr>
              <a:t>common carrier </a:t>
            </a:r>
            <a:r>
              <a:rPr lang="en-US" dirty="0"/>
              <a:t>in common-law countries </a:t>
            </a:r>
            <a:r>
              <a:rPr lang="en-US" dirty="0" smtClean="0"/>
              <a:t>… is </a:t>
            </a:r>
            <a:r>
              <a:rPr lang="en-US" dirty="0"/>
              <a:t>a person or company that transports goods or people for any person or company and that is responsible for any possible loss of the goods during transport</a:t>
            </a:r>
            <a:r>
              <a:rPr lang="en-US" dirty="0" smtClean="0"/>
              <a:t>. </a:t>
            </a:r>
            <a:r>
              <a:rPr lang="en-US" dirty="0"/>
              <a:t>A common carrier offers its services to the general public under license or authority provided by a regulatory body. </a:t>
            </a:r>
            <a:r>
              <a:rPr lang="en-US" dirty="0" smtClean="0"/>
              <a:t>(Wikipedia)</a:t>
            </a:r>
          </a:p>
          <a:p>
            <a:r>
              <a:rPr lang="en-US" dirty="0" smtClean="0"/>
              <a:t>e.g., FedEx, Greyhound, telecommunications providers, Disneyland</a:t>
            </a:r>
          </a:p>
        </p:txBody>
      </p:sp>
      <p:sp>
        <p:nvSpPr>
          <p:cNvPr id="3" name="Slide Number Placeholder 2"/>
          <p:cNvSpPr>
            <a:spLocks noGrp="1"/>
          </p:cNvSpPr>
          <p:nvPr>
            <p:ph type="sldNum" sz="quarter" idx="12"/>
          </p:nvPr>
        </p:nvSpPr>
        <p:spPr/>
        <p:txBody>
          <a:bodyPr/>
          <a:lstStyle/>
          <a:p>
            <a:fld id="{51E3B49D-3EAC-FA48-8317-73E198CCAC39}" type="slidenum">
              <a:rPr lang="en-US" smtClean="0"/>
              <a:pPr/>
              <a:t>50</a:t>
            </a:fld>
            <a:endParaRPr lang="en-US"/>
          </a:p>
        </p:txBody>
      </p:sp>
    </p:spTree>
    <p:extLst>
      <p:ext uri="{BB962C8B-B14F-4D97-AF65-F5344CB8AC3E}">
        <p14:creationId xmlns:p14="http://schemas.microsoft.com/office/powerpoint/2010/main" val="301362366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transparency</a:t>
            </a:r>
            <a:endParaRPr lang="en-US" dirty="0"/>
          </a:p>
        </p:txBody>
      </p:sp>
      <p:sp>
        <p:nvSpPr>
          <p:cNvPr id="3" name="Content Placeholder 2"/>
          <p:cNvSpPr>
            <a:spLocks noGrp="1"/>
          </p:cNvSpPr>
          <p:nvPr>
            <p:ph idx="1"/>
          </p:nvPr>
        </p:nvSpPr>
        <p:spPr/>
        <p:txBody>
          <a:bodyPr>
            <a:normAutofit fontScale="70000" lnSpcReduction="20000"/>
          </a:bodyPr>
          <a:lstStyle/>
          <a:p>
            <a:r>
              <a:rPr lang="en-US" dirty="0"/>
              <a:t>RFC 1958: “Architectural Principles of the </a:t>
            </a:r>
            <a:r>
              <a:rPr lang="en-US" dirty="0" smtClean="0"/>
              <a:t>Internet”</a:t>
            </a:r>
          </a:p>
          <a:p>
            <a:pPr marL="396875" indent="0">
              <a:buNone/>
            </a:pPr>
            <a:r>
              <a:rPr lang="en-US" dirty="0" smtClean="0">
                <a:solidFill>
                  <a:schemeClr val="tx2"/>
                </a:solidFill>
              </a:rPr>
              <a:t>However</a:t>
            </a:r>
            <a:r>
              <a:rPr lang="en-US" dirty="0">
                <a:solidFill>
                  <a:schemeClr val="tx2"/>
                </a:solidFill>
              </a:rPr>
              <a:t>, in very general terms, the community believes that </a:t>
            </a:r>
            <a:r>
              <a:rPr lang="en-US" dirty="0" smtClean="0">
                <a:solidFill>
                  <a:schemeClr val="tx2"/>
                </a:solidFill>
              </a:rPr>
              <a:t>the goal </a:t>
            </a:r>
            <a:r>
              <a:rPr lang="en-US" dirty="0">
                <a:solidFill>
                  <a:schemeClr val="tx2"/>
                </a:solidFill>
              </a:rPr>
              <a:t>is connectivity, the tool is the Internet Protocol, and the intelligence is end to end rather than hidden in the network.</a:t>
            </a:r>
          </a:p>
          <a:p>
            <a:r>
              <a:rPr lang="en-US" dirty="0" smtClean="0"/>
              <a:t>RFC 2275: “Internet Transparency”</a:t>
            </a:r>
          </a:p>
          <a:p>
            <a:pPr lvl="1"/>
            <a:r>
              <a:rPr lang="en-US" dirty="0" smtClean="0"/>
              <a:t>NATs, firewalls, ALGs, relays, proxies, split DNS</a:t>
            </a:r>
          </a:p>
          <a:p>
            <a:r>
              <a:rPr lang="en-US" dirty="0" smtClean="0"/>
              <a:t>RFC </a:t>
            </a:r>
            <a:r>
              <a:rPr lang="en-US" dirty="0"/>
              <a:t>3724: “The Rise of the Middle and the Future of End-to-End:  Reflections </a:t>
            </a:r>
            <a:r>
              <a:rPr lang="en-US" dirty="0" smtClean="0"/>
              <a:t>on the </a:t>
            </a:r>
            <a:r>
              <a:rPr lang="en-US" dirty="0"/>
              <a:t>Evolution of the Internet </a:t>
            </a:r>
            <a:r>
              <a:rPr lang="en-US" dirty="0" smtClean="0"/>
              <a:t>Architecture”</a:t>
            </a:r>
            <a:endParaRPr lang="en-US" dirty="0"/>
          </a:p>
          <a:p>
            <a:r>
              <a:rPr lang="en-US" dirty="0" smtClean="0"/>
              <a:t>RFC 4924</a:t>
            </a:r>
            <a:r>
              <a:rPr lang="en-US" dirty="0"/>
              <a:t>: “Reflections on Internet </a:t>
            </a:r>
            <a:r>
              <a:rPr lang="en-US" dirty="0" smtClean="0"/>
              <a:t>Transparency”</a:t>
            </a:r>
          </a:p>
          <a:p>
            <a:pPr marL="457200" lvl="1" indent="0">
              <a:buNone/>
            </a:pPr>
            <a:r>
              <a:rPr lang="en-US" dirty="0">
                <a:solidFill>
                  <a:srgbClr val="1F497D"/>
                </a:solidFill>
              </a:rPr>
              <a:t>A network that does not filter or transform the data that it </a:t>
            </a:r>
            <a:r>
              <a:rPr lang="en-US" dirty="0" smtClean="0">
                <a:solidFill>
                  <a:srgbClr val="1F497D"/>
                </a:solidFill>
              </a:rPr>
              <a:t>carries may </a:t>
            </a:r>
            <a:r>
              <a:rPr lang="en-US" dirty="0">
                <a:solidFill>
                  <a:srgbClr val="1F497D"/>
                </a:solidFill>
              </a:rPr>
              <a:t>be said to be "transparent" or "oblivious" to the content </a:t>
            </a:r>
            <a:r>
              <a:rPr lang="en-US" dirty="0" smtClean="0">
                <a:solidFill>
                  <a:srgbClr val="1F497D"/>
                </a:solidFill>
              </a:rPr>
              <a:t>of packets</a:t>
            </a:r>
            <a:r>
              <a:rPr lang="en-US" dirty="0">
                <a:solidFill>
                  <a:srgbClr val="1F497D"/>
                </a:solidFill>
              </a:rPr>
              <a:t>.  Networks that provide oblivious transport enable </a:t>
            </a:r>
            <a:r>
              <a:rPr lang="en-US" dirty="0" smtClean="0">
                <a:solidFill>
                  <a:srgbClr val="1F497D"/>
                </a:solidFill>
              </a:rPr>
              <a:t>the deployment </a:t>
            </a:r>
            <a:r>
              <a:rPr lang="en-US" dirty="0">
                <a:solidFill>
                  <a:srgbClr val="1F497D"/>
                </a:solidFill>
              </a:rPr>
              <a:t>of new services without requiring changes to the core.  </a:t>
            </a:r>
            <a:r>
              <a:rPr lang="en-US" dirty="0" smtClean="0">
                <a:solidFill>
                  <a:srgbClr val="1F497D"/>
                </a:solidFill>
              </a:rPr>
              <a:t>It is </a:t>
            </a:r>
            <a:r>
              <a:rPr lang="en-US" dirty="0">
                <a:solidFill>
                  <a:srgbClr val="1F497D"/>
                </a:solidFill>
              </a:rPr>
              <a:t>this flexibility that is perhaps both the Internet's </a:t>
            </a:r>
            <a:r>
              <a:rPr lang="en-US" dirty="0" smtClean="0">
                <a:solidFill>
                  <a:srgbClr val="1F497D"/>
                </a:solidFill>
              </a:rPr>
              <a:t>most essential </a:t>
            </a:r>
            <a:r>
              <a:rPr lang="en-US" dirty="0">
                <a:solidFill>
                  <a:srgbClr val="1F497D"/>
                </a:solidFill>
              </a:rPr>
              <a:t>characteristic as well as one of the most </a:t>
            </a:r>
            <a:r>
              <a:rPr lang="en-US" dirty="0" smtClean="0">
                <a:solidFill>
                  <a:srgbClr val="1F497D"/>
                </a:solidFill>
              </a:rPr>
              <a:t>important contributors </a:t>
            </a:r>
            <a:r>
              <a:rPr lang="en-US" dirty="0">
                <a:solidFill>
                  <a:srgbClr val="1F497D"/>
                </a:solidFill>
              </a:rPr>
              <a:t>to its success.</a:t>
            </a:r>
          </a:p>
        </p:txBody>
      </p:sp>
    </p:spTree>
    <p:extLst>
      <p:ext uri="{BB962C8B-B14F-4D97-AF65-F5344CB8AC3E}">
        <p14:creationId xmlns:p14="http://schemas.microsoft.com/office/powerpoint/2010/main" val="192283526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transparency and neutrality</a:t>
            </a:r>
            <a:endParaRPr lang="en-US" dirty="0"/>
          </a:p>
        </p:txBody>
      </p:sp>
      <p:sp>
        <p:nvSpPr>
          <p:cNvPr id="6" name="Oval 5"/>
          <p:cNvSpPr/>
          <p:nvPr/>
        </p:nvSpPr>
        <p:spPr>
          <a:xfrm>
            <a:off x="3611955" y="2321551"/>
            <a:ext cx="5312996" cy="2619186"/>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t>neutral</a:t>
            </a:r>
            <a:endParaRPr lang="en-US" sz="4000" dirty="0"/>
          </a:p>
        </p:txBody>
      </p:sp>
      <p:sp>
        <p:nvSpPr>
          <p:cNvPr id="5" name="Oval 4"/>
          <p:cNvSpPr/>
          <p:nvPr/>
        </p:nvSpPr>
        <p:spPr>
          <a:xfrm>
            <a:off x="774733" y="2539817"/>
            <a:ext cx="4722582" cy="2222339"/>
          </a:xfrm>
          <a:prstGeom prst="ellipse">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transparent</a:t>
            </a:r>
            <a:endParaRPr lang="en-US" sz="3600" dirty="0"/>
          </a:p>
        </p:txBody>
      </p:sp>
      <p:sp>
        <p:nvSpPr>
          <p:cNvPr id="7" name="TextBox 6"/>
          <p:cNvSpPr txBox="1"/>
          <p:nvPr/>
        </p:nvSpPr>
        <p:spPr>
          <a:xfrm>
            <a:off x="457200" y="4855678"/>
            <a:ext cx="1956372" cy="646331"/>
          </a:xfrm>
          <a:prstGeom prst="rect">
            <a:avLst/>
          </a:prstGeom>
          <a:noFill/>
        </p:spPr>
        <p:txBody>
          <a:bodyPr wrap="none" rtlCol="0">
            <a:spAutoFit/>
          </a:bodyPr>
          <a:lstStyle/>
          <a:p>
            <a:r>
              <a:rPr lang="en-US" dirty="0" err="1" smtClean="0"/>
              <a:t>QoS</a:t>
            </a:r>
            <a:r>
              <a:rPr lang="en-US" dirty="0" smtClean="0"/>
              <a:t> discrimination</a:t>
            </a:r>
          </a:p>
          <a:p>
            <a:r>
              <a:rPr lang="en-US" dirty="0" smtClean="0"/>
              <a:t>pay for priority</a:t>
            </a:r>
            <a:endParaRPr lang="en-US" dirty="0"/>
          </a:p>
        </p:txBody>
      </p:sp>
      <p:sp>
        <p:nvSpPr>
          <p:cNvPr id="8" name="TextBox 7"/>
          <p:cNvSpPr txBox="1"/>
          <p:nvPr/>
        </p:nvSpPr>
        <p:spPr>
          <a:xfrm>
            <a:off x="6322050" y="5158207"/>
            <a:ext cx="2364750" cy="369332"/>
          </a:xfrm>
          <a:prstGeom prst="rect">
            <a:avLst/>
          </a:prstGeom>
          <a:noFill/>
        </p:spPr>
        <p:txBody>
          <a:bodyPr wrap="none" rtlCol="0">
            <a:spAutoFit/>
          </a:bodyPr>
          <a:lstStyle/>
          <a:p>
            <a:r>
              <a:rPr lang="en-US" dirty="0" smtClean="0"/>
              <a:t>block protocol features</a:t>
            </a:r>
            <a:endParaRPr lang="en-US" dirty="0"/>
          </a:p>
        </p:txBody>
      </p:sp>
    </p:spTree>
    <p:extLst>
      <p:ext uri="{BB962C8B-B14F-4D97-AF65-F5344CB8AC3E}">
        <p14:creationId xmlns:p14="http://schemas.microsoft.com/office/powerpoint/2010/main" val="157562418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Means, motive and opportunity</a:t>
            </a:r>
            <a:endParaRPr lang="en-US" dirty="0"/>
          </a:p>
        </p:txBody>
      </p:sp>
      <p:sp>
        <p:nvSpPr>
          <p:cNvPr id="2" name="Content Placeholder 1"/>
          <p:cNvSpPr>
            <a:spLocks noGrp="1"/>
          </p:cNvSpPr>
          <p:nvPr>
            <p:ph idx="1"/>
          </p:nvPr>
        </p:nvSpPr>
        <p:spPr/>
        <p:txBody>
          <a:bodyPr>
            <a:normAutofit fontScale="85000" lnSpcReduction="20000"/>
          </a:bodyPr>
          <a:lstStyle/>
          <a:p>
            <a:r>
              <a:rPr lang="en-US" dirty="0" smtClean="0"/>
              <a:t>Political motivation</a:t>
            </a:r>
          </a:p>
          <a:p>
            <a:pPr lvl="1"/>
            <a:r>
              <a:rPr lang="en-US" dirty="0" smtClean="0"/>
              <a:t>suppress undesirable opinion</a:t>
            </a:r>
          </a:p>
          <a:p>
            <a:pPr lvl="2"/>
            <a:r>
              <a:rPr lang="en-US" dirty="0" smtClean="0"/>
              <a:t>e.g., union web site, abortion SMS</a:t>
            </a:r>
          </a:p>
          <a:p>
            <a:r>
              <a:rPr lang="en-US" dirty="0" smtClean="0"/>
              <a:t>Economic advantage</a:t>
            </a:r>
          </a:p>
          <a:p>
            <a:pPr lvl="1"/>
            <a:r>
              <a:rPr lang="en-US" dirty="0" smtClean="0"/>
              <a:t>prevent competition in related services</a:t>
            </a:r>
          </a:p>
          <a:p>
            <a:pPr lvl="2"/>
            <a:r>
              <a:rPr lang="en-US" dirty="0" smtClean="0"/>
              <a:t>e.g., VoIP or over-the-top </a:t>
            </a:r>
            <a:r>
              <a:rPr lang="en-US" dirty="0" err="1" smtClean="0"/>
              <a:t>VoD</a:t>
            </a:r>
            <a:endParaRPr lang="en-US" dirty="0" smtClean="0"/>
          </a:p>
          <a:p>
            <a:pPr lvl="1"/>
            <a:r>
              <a:rPr lang="en-US" dirty="0" smtClean="0"/>
              <a:t>leverage pricing power</a:t>
            </a:r>
          </a:p>
          <a:p>
            <a:pPr lvl="2"/>
            <a:r>
              <a:rPr lang="en-US" dirty="0" smtClean="0"/>
              <a:t>OTT content provider has to offer service to everyone</a:t>
            </a:r>
          </a:p>
          <a:p>
            <a:pPr lvl="1"/>
            <a:r>
              <a:rPr lang="en-US" dirty="0" smtClean="0"/>
              <a:t>market segmentation</a:t>
            </a:r>
          </a:p>
          <a:p>
            <a:pPr lvl="2"/>
            <a:r>
              <a:rPr lang="en-US" dirty="0" smtClean="0"/>
              <a:t>consumer vs. business customers</a:t>
            </a:r>
          </a:p>
          <a:p>
            <a:r>
              <a:rPr lang="en-US" dirty="0" smtClean="0"/>
              <a:t>Non-tariff barriers</a:t>
            </a:r>
          </a:p>
          <a:p>
            <a:pPr lvl="1"/>
            <a:r>
              <a:rPr lang="en-US" dirty="0" smtClean="0"/>
              <a:t>e.g., special (undocumented) APIs</a:t>
            </a:r>
          </a:p>
          <a:p>
            <a:pPr lvl="1"/>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53</a:t>
            </a:fld>
            <a:endParaRPr lang="en-US"/>
          </a:p>
        </p:txBody>
      </p:sp>
    </p:spTree>
    <p:extLst>
      <p:ext uri="{BB962C8B-B14F-4D97-AF65-F5344CB8AC3E}">
        <p14:creationId xmlns:p14="http://schemas.microsoft.com/office/powerpoint/2010/main" val="419021469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 hierarchy of laws</a:t>
            </a:r>
            <a:endParaRPr lang="en-US" dirty="0"/>
          </a:p>
        </p:txBody>
      </p:sp>
      <p:graphicFrame>
        <p:nvGraphicFramePr>
          <p:cNvPr id="4" name="Diagram 3"/>
          <p:cNvGraphicFramePr/>
          <p:nvPr>
            <p:extLst>
              <p:ext uri="{D42A27DB-BD31-4B8C-83A1-F6EECF244321}">
                <p14:modId xmlns:p14="http://schemas.microsoft.com/office/powerpoint/2010/main" val="2249191791"/>
              </p:ext>
            </p:extLst>
          </p:nvPr>
        </p:nvGraphicFramePr>
        <p:xfrm>
          <a:off x="457199" y="1396999"/>
          <a:ext cx="8449733" cy="5203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109980" y="1396999"/>
            <a:ext cx="3331703" cy="938661"/>
          </a:xfrm>
          <a:prstGeom prst="rect">
            <a:avLst/>
          </a:prstGeom>
          <a:noFill/>
        </p:spPr>
        <p:txBody>
          <a:bodyPr wrap="square" rtlCol="0">
            <a:normAutofit fontScale="92500" lnSpcReduction="20000"/>
          </a:bodyPr>
          <a:lstStyle/>
          <a:p>
            <a:r>
              <a:rPr lang="en-US" dirty="0"/>
              <a:t>Section 8: To regulate Commerce with foreign Nations, and among the several States, and with the Indian </a:t>
            </a:r>
            <a:r>
              <a:rPr lang="en-US" dirty="0" smtClean="0"/>
              <a:t>Tribes</a:t>
            </a:r>
            <a:r>
              <a:rPr lang="en-US" dirty="0"/>
              <a:t> </a:t>
            </a:r>
            <a:r>
              <a:rPr lang="en-US" dirty="0" smtClean="0"/>
              <a:t>(1787)</a:t>
            </a:r>
            <a:endParaRPr lang="en-US" dirty="0"/>
          </a:p>
        </p:txBody>
      </p:sp>
      <p:sp>
        <p:nvSpPr>
          <p:cNvPr id="5" name="TextBox 4"/>
          <p:cNvSpPr txBox="1"/>
          <p:nvPr/>
        </p:nvSpPr>
        <p:spPr>
          <a:xfrm>
            <a:off x="5551775" y="2486499"/>
            <a:ext cx="3135026" cy="2728968"/>
          </a:xfrm>
          <a:prstGeom prst="rect">
            <a:avLst/>
          </a:prstGeom>
          <a:solidFill>
            <a:schemeClr val="bg1">
              <a:lumMod val="85000"/>
            </a:schemeClr>
          </a:solidFill>
        </p:spPr>
        <p:txBody>
          <a:bodyPr wrap="square" rtlCol="0">
            <a:normAutofit fontScale="85000" lnSpcReduction="20000"/>
          </a:bodyPr>
          <a:lstStyle/>
          <a:p>
            <a:r>
              <a:rPr lang="en-US" dirty="0"/>
              <a:t>SEC. 706. ADVANCED TELECOMMUNICATIONS INCENTIVES</a:t>
            </a:r>
            <a:r>
              <a:rPr lang="en-US" dirty="0" smtClean="0"/>
              <a:t>. (</a:t>
            </a:r>
            <a:r>
              <a:rPr lang="en-US" dirty="0"/>
              <a:t>a) IN GENERAL- The Commission </a:t>
            </a:r>
            <a:r>
              <a:rPr lang="en-US" dirty="0" smtClean="0"/>
              <a:t>… shall </a:t>
            </a:r>
            <a:r>
              <a:rPr lang="en-US" dirty="0"/>
              <a:t>encourage the deployment on a reasonable and timely basis of advanced telecommunications capability to all Americans (including</a:t>
            </a:r>
            <a:r>
              <a:rPr lang="en-US" dirty="0" smtClean="0"/>
              <a:t>, in </a:t>
            </a:r>
            <a:r>
              <a:rPr lang="en-US" dirty="0"/>
              <a:t>particular, elementary and secondary schools and classrooms) by utilizing, in a manner consistent with the public interest, convenience, and necessity</a:t>
            </a:r>
            <a:r>
              <a:rPr lang="en-US" dirty="0" smtClean="0"/>
              <a:t>, …, </a:t>
            </a:r>
            <a:r>
              <a:rPr lang="en-US" dirty="0"/>
              <a:t>or other regulating methods that remove barriers to infrastructure investment.</a:t>
            </a:r>
          </a:p>
        </p:txBody>
      </p:sp>
    </p:spTree>
    <p:extLst>
      <p:ext uri="{BB962C8B-B14F-4D97-AF65-F5344CB8AC3E}">
        <p14:creationId xmlns:p14="http://schemas.microsoft.com/office/powerpoint/2010/main" val="266643808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CFR 47</a:t>
            </a:r>
            <a:endParaRPr lang="en-US" dirty="0"/>
          </a:p>
        </p:txBody>
      </p:sp>
      <p:pic>
        <p:nvPicPr>
          <p:cNvPr id="6" name="Picture 5"/>
          <p:cNvPicPr>
            <a:picLocks noChangeAspect="1"/>
          </p:cNvPicPr>
          <p:nvPr/>
        </p:nvPicPr>
        <p:blipFill>
          <a:blip r:embed="rId2"/>
          <a:stretch>
            <a:fillRect/>
          </a:stretch>
        </p:blipFill>
        <p:spPr>
          <a:xfrm>
            <a:off x="631621" y="1649548"/>
            <a:ext cx="2777778" cy="4416667"/>
          </a:xfrm>
          <a:prstGeom prst="rect">
            <a:avLst/>
          </a:prstGeom>
        </p:spPr>
      </p:pic>
      <p:sp>
        <p:nvSpPr>
          <p:cNvPr id="7" name="TextBox 6"/>
          <p:cNvSpPr txBox="1"/>
          <p:nvPr/>
        </p:nvSpPr>
        <p:spPr>
          <a:xfrm>
            <a:off x="3409399" y="1649548"/>
            <a:ext cx="5480272" cy="4141652"/>
          </a:xfrm>
          <a:prstGeom prst="rect">
            <a:avLst/>
          </a:prstGeom>
          <a:noFill/>
        </p:spPr>
        <p:txBody>
          <a:bodyPr wrap="square" rtlCol="0">
            <a:normAutofit lnSpcReduction="10000"/>
          </a:bodyPr>
          <a:lstStyle/>
          <a:p>
            <a:r>
              <a:rPr lang="en-US" b="1" dirty="0"/>
              <a:t>§ 15.5   General conditions of operation.</a:t>
            </a:r>
          </a:p>
          <a:p>
            <a:r>
              <a:rPr lang="en-US" dirty="0"/>
              <a:t>(a) Persons operating intentional or unintentional radiators shall not be deemed to have any vested or recognizable right to continued use of any given frequency by virtue of prior registration or certification of equipment, or, for power line carrier systems, on the basis of prior notification of use pursuant to §90.35(g) of this chapter.</a:t>
            </a:r>
          </a:p>
          <a:p>
            <a:r>
              <a:rPr lang="en-US" dirty="0"/>
              <a:t>(b) Operation of an intentional, unintentional, or incidental radiator is subject to the conditions that no harmful interference is caused and that interference must be accepted that may be caused by the operation of an authorized radio station, by another intentional or unintentional radiator, by industrial, scientific and medical (ISM) equipment, or by an incidental radiator.	</a:t>
            </a:r>
          </a:p>
        </p:txBody>
      </p:sp>
    </p:spTree>
    <p:extLst>
      <p:ext uri="{BB962C8B-B14F-4D97-AF65-F5344CB8AC3E}">
        <p14:creationId xmlns:p14="http://schemas.microsoft.com/office/powerpoint/2010/main" val="330316921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Telecom regulation</a:t>
            </a:r>
            <a:endParaRPr lang="en-US" dirty="0"/>
          </a:p>
        </p:txBody>
      </p:sp>
      <p:sp>
        <p:nvSpPr>
          <p:cNvPr id="2" name="Content Placeholder 1"/>
          <p:cNvSpPr>
            <a:spLocks noGrp="1"/>
          </p:cNvSpPr>
          <p:nvPr>
            <p:ph idx="1"/>
          </p:nvPr>
        </p:nvSpPr>
        <p:spPr/>
        <p:txBody>
          <a:bodyPr>
            <a:normAutofit fontScale="70000" lnSpcReduction="20000"/>
          </a:bodyPr>
          <a:lstStyle/>
          <a:p>
            <a:r>
              <a:rPr lang="en-US" dirty="0" smtClean="0"/>
              <a:t>Local, state and federal</a:t>
            </a:r>
          </a:p>
          <a:p>
            <a:pPr lvl="1"/>
            <a:r>
              <a:rPr lang="en-US" dirty="0" smtClean="0"/>
              <a:t>local: CATV franchise agreements</a:t>
            </a:r>
          </a:p>
          <a:p>
            <a:pPr lvl="1"/>
            <a:r>
              <a:rPr lang="en-US" dirty="0" smtClean="0"/>
              <a:t>state: Public Utility Commission</a:t>
            </a:r>
          </a:p>
          <a:p>
            <a:pPr lvl="2"/>
            <a:r>
              <a:rPr lang="en-US" dirty="0" smtClean="0"/>
              <a:t>responsible for all utilities – gas, water, electricity, telephone</a:t>
            </a:r>
          </a:p>
          <a:p>
            <a:pPr lvl="1"/>
            <a:r>
              <a:rPr lang="en-US" dirty="0" smtClean="0"/>
              <a:t>federal: FCC, FTC (privacy), DOJ (monopoly)</a:t>
            </a:r>
          </a:p>
          <a:p>
            <a:r>
              <a:rPr lang="en-US" dirty="0" smtClean="0"/>
              <a:t>Elsewhere: gov’t PTT </a:t>
            </a:r>
            <a:r>
              <a:rPr lang="en-US" dirty="0" smtClean="0">
                <a:sym typeface="Wingdings"/>
              </a:rPr>
              <a:t> competition</a:t>
            </a:r>
          </a:p>
          <a:p>
            <a:pPr lvl="1"/>
            <a:r>
              <a:rPr lang="en-US" dirty="0" smtClean="0">
                <a:sym typeface="Wingdings"/>
              </a:rPr>
              <a:t>vs. US: regulated private monopolies</a:t>
            </a:r>
            <a:endParaRPr lang="en-US" dirty="0" smtClean="0"/>
          </a:p>
          <a:p>
            <a:r>
              <a:rPr lang="en-US" dirty="0" smtClean="0"/>
              <a:t>Based on 1934 Telecommunications Act</a:t>
            </a:r>
          </a:p>
          <a:p>
            <a:r>
              <a:rPr lang="en-US" dirty="0" smtClean="0"/>
              <a:t>Amended in 1996</a:t>
            </a:r>
          </a:p>
          <a:p>
            <a:r>
              <a:rPr lang="en-US" dirty="0" smtClean="0"/>
              <a:t>Divides the world into</a:t>
            </a:r>
          </a:p>
          <a:p>
            <a:pPr lvl="1"/>
            <a:r>
              <a:rPr lang="en-US" dirty="0" smtClean="0"/>
              <a:t>Title I: Telecommunications Services</a:t>
            </a:r>
          </a:p>
          <a:p>
            <a:pPr lvl="1"/>
            <a:r>
              <a:rPr lang="en-US" dirty="0" smtClean="0"/>
              <a:t>Title II: Broadcast Services</a:t>
            </a:r>
          </a:p>
          <a:p>
            <a:pPr lvl="1"/>
            <a:r>
              <a:rPr lang="en-US" dirty="0" smtClean="0"/>
              <a:t>Title III: Cable Services</a:t>
            </a:r>
          </a:p>
          <a:p>
            <a:pPr lvl="1"/>
            <a:r>
              <a:rPr lang="en-US" dirty="0" smtClean="0"/>
              <a:t>Title V: Obscenity and Violence</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56</a:t>
            </a:fld>
            <a:endParaRPr lang="en-US"/>
          </a:p>
        </p:txBody>
      </p:sp>
    </p:spTree>
    <p:extLst>
      <p:ext uri="{BB962C8B-B14F-4D97-AF65-F5344CB8AC3E}">
        <p14:creationId xmlns:p14="http://schemas.microsoft.com/office/powerpoint/2010/main" val="132055241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graphicFrame>
        <p:nvGraphicFramePr>
          <p:cNvPr id="4" name="Diagram 3"/>
          <p:cNvGraphicFramePr/>
          <p:nvPr>
            <p:extLst>
              <p:ext uri="{D42A27DB-BD31-4B8C-83A1-F6EECF244321}">
                <p14:modId xmlns:p14="http://schemas.microsoft.com/office/powerpoint/2010/main" val="1015147743"/>
              </p:ext>
            </p:extLst>
          </p:nvPr>
        </p:nvGraphicFramePr>
        <p:xfrm>
          <a:off x="824713" y="1397000"/>
          <a:ext cx="6152355" cy="4887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ultidocument 5"/>
          <p:cNvSpPr/>
          <p:nvPr/>
        </p:nvSpPr>
        <p:spPr>
          <a:xfrm>
            <a:off x="6977069" y="2606286"/>
            <a:ext cx="1946320" cy="1534082"/>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comments &amp; ex parte</a:t>
            </a:r>
            <a:endParaRPr lang="en-US" dirty="0"/>
          </a:p>
        </p:txBody>
      </p:sp>
      <p:cxnSp>
        <p:nvCxnSpPr>
          <p:cNvPr id="8" name="Elbow Connector 7"/>
          <p:cNvCxnSpPr>
            <a:stCxn id="6" idx="0"/>
          </p:cNvCxnSpPr>
          <p:nvPr/>
        </p:nvCxnSpPr>
        <p:spPr>
          <a:xfrm rot="16200000" flipH="1" flipV="1">
            <a:off x="6895557" y="1731130"/>
            <a:ext cx="313416" cy="2063728"/>
          </a:xfrm>
          <a:prstGeom prst="bentConnector4">
            <a:avLst>
              <a:gd name="adj1" fmla="val -72938"/>
              <a:gd name="adj2" fmla="val 76822"/>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10" name="Elbow Connector 9"/>
          <p:cNvCxnSpPr>
            <a:stCxn id="6" idx="2"/>
          </p:cNvCxnSpPr>
          <p:nvPr/>
        </p:nvCxnSpPr>
        <p:spPr>
          <a:xfrm rot="5400000">
            <a:off x="6748373" y="3667691"/>
            <a:ext cx="651934" cy="1481096"/>
          </a:xfrm>
          <a:prstGeom prst="bentConnector2">
            <a:avLst/>
          </a:prstGeom>
          <a:ln w="508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337036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FCC</a:t>
            </a:r>
            <a:endParaRPr lang="en-US" dirty="0"/>
          </a:p>
        </p:txBody>
      </p:sp>
      <p:sp>
        <p:nvSpPr>
          <p:cNvPr id="2" name="Content Placeholder 1"/>
          <p:cNvSpPr>
            <a:spLocks noGrp="1"/>
          </p:cNvSpPr>
          <p:nvPr>
            <p:ph idx="1"/>
          </p:nvPr>
        </p:nvSpPr>
        <p:spPr>
          <a:xfrm>
            <a:off x="132173" y="5777409"/>
            <a:ext cx="8413919" cy="1157882"/>
          </a:xfrm>
        </p:spPr>
        <p:txBody>
          <a:bodyPr>
            <a:normAutofit lnSpcReduction="10000"/>
          </a:bodyPr>
          <a:lstStyle/>
          <a:p>
            <a:r>
              <a:rPr lang="en-US" dirty="0" smtClean="0"/>
              <a:t>Independent federal agency</a:t>
            </a:r>
          </a:p>
          <a:p>
            <a:r>
              <a:rPr lang="en-US" dirty="0" smtClean="0"/>
              <a:t>About 2,000 employees</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58</a:t>
            </a:fld>
            <a:endParaRPr lang="en-US"/>
          </a:p>
        </p:txBody>
      </p:sp>
      <p:graphicFrame>
        <p:nvGraphicFramePr>
          <p:cNvPr id="5" name="Diagram 4"/>
          <p:cNvGraphicFramePr/>
          <p:nvPr>
            <p:extLst>
              <p:ext uri="{D42A27DB-BD31-4B8C-83A1-F6EECF244321}">
                <p14:modId xmlns:p14="http://schemas.microsoft.com/office/powerpoint/2010/main" val="2940338859"/>
              </p:ext>
            </p:extLst>
          </p:nvPr>
        </p:nvGraphicFramePr>
        <p:xfrm>
          <a:off x="257997" y="1105462"/>
          <a:ext cx="8886003" cy="4416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737270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Open Internet FCC history </a:t>
            </a:r>
            <a:endParaRPr lang="en-US" dirty="0"/>
          </a:p>
        </p:txBody>
      </p:sp>
      <p:sp>
        <p:nvSpPr>
          <p:cNvPr id="2" name="Content Placeholder 1"/>
          <p:cNvSpPr>
            <a:spLocks noGrp="1"/>
          </p:cNvSpPr>
          <p:nvPr>
            <p:ph idx="1"/>
          </p:nvPr>
        </p:nvSpPr>
        <p:spPr/>
        <p:txBody>
          <a:bodyPr>
            <a:normAutofit fontScale="92500" lnSpcReduction="10000"/>
          </a:bodyPr>
          <a:lstStyle/>
          <a:p>
            <a:r>
              <a:rPr lang="en-US" dirty="0" smtClean="0"/>
              <a:t>2004: “four freedoms” (Powell)</a:t>
            </a:r>
          </a:p>
          <a:p>
            <a:r>
              <a:rPr lang="en-US" dirty="0" smtClean="0"/>
              <a:t>2005: Internet policy statement (Martin)</a:t>
            </a:r>
          </a:p>
          <a:p>
            <a:r>
              <a:rPr lang="en-US" dirty="0" smtClean="0"/>
              <a:t>9/2009: </a:t>
            </a:r>
            <a:r>
              <a:rPr lang="en-US" dirty="0" err="1" smtClean="0"/>
              <a:t>Genachowski</a:t>
            </a:r>
            <a:r>
              <a:rPr lang="en-US" dirty="0" smtClean="0"/>
              <a:t> speech</a:t>
            </a:r>
          </a:p>
          <a:p>
            <a:pPr lvl="1"/>
            <a:r>
              <a:rPr lang="en-US" dirty="0" smtClean="0"/>
              <a:t>non-discrimination, transparency</a:t>
            </a:r>
          </a:p>
          <a:p>
            <a:r>
              <a:rPr lang="en-US" dirty="0" smtClean="0"/>
              <a:t>12/2009/: NPRM</a:t>
            </a:r>
          </a:p>
          <a:p>
            <a:r>
              <a:rPr lang="en-US" dirty="0" smtClean="0"/>
              <a:t>9/2010: PN</a:t>
            </a:r>
          </a:p>
          <a:p>
            <a:r>
              <a:rPr lang="en-US" dirty="0" smtClean="0"/>
              <a:t>12/2010: Open Internet rules</a:t>
            </a:r>
          </a:p>
          <a:p>
            <a:r>
              <a:rPr lang="en-US" dirty="0" smtClean="0"/>
              <a:t>10,000+ short comments, hundreds of long comments</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59</a:t>
            </a:fld>
            <a:endParaRPr lang="en-US"/>
          </a:p>
        </p:txBody>
      </p:sp>
    </p:spTree>
    <p:extLst>
      <p:ext uri="{BB962C8B-B14F-4D97-AF65-F5344CB8AC3E}">
        <p14:creationId xmlns:p14="http://schemas.microsoft.com/office/powerpoint/2010/main" val="118820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Telecom revenue</a:t>
            </a:r>
            <a:endParaRPr lang="en-US" dirty="0"/>
          </a:p>
        </p:txBody>
      </p:sp>
      <p:pic>
        <p:nvPicPr>
          <p:cNvPr id="5" name="Picture 4"/>
          <p:cNvPicPr>
            <a:picLocks noChangeAspect="1"/>
          </p:cNvPicPr>
          <p:nvPr/>
        </p:nvPicPr>
        <p:blipFill>
          <a:blip r:embed="rId2"/>
          <a:stretch>
            <a:fillRect/>
          </a:stretch>
        </p:blipFill>
        <p:spPr>
          <a:xfrm>
            <a:off x="1344637" y="1524000"/>
            <a:ext cx="6387027" cy="4790270"/>
          </a:xfrm>
          <a:prstGeom prst="rect">
            <a:avLst/>
          </a:prstGeom>
        </p:spPr>
      </p:pic>
    </p:spTree>
    <p:extLst>
      <p:ext uri="{BB962C8B-B14F-4D97-AF65-F5344CB8AC3E}">
        <p14:creationId xmlns:p14="http://schemas.microsoft.com/office/powerpoint/2010/main" val="215991685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covered?</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93422964"/>
              </p:ext>
            </p:extLst>
          </p:nvPr>
        </p:nvGraphicFramePr>
        <p:xfrm>
          <a:off x="457200" y="1600200"/>
          <a:ext cx="8229600" cy="4750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308087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Principles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06019757"/>
              </p:ext>
            </p:extLst>
          </p:nvPr>
        </p:nvGraphicFramePr>
        <p:xfrm>
          <a:off x="457200" y="1600200"/>
          <a:ext cx="8482684" cy="4756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51E3B49D-3EAC-FA48-8317-73E198CCAC39}" type="slidenum">
              <a:rPr lang="en-US" smtClean="0"/>
              <a:pPr/>
              <a:t>61</a:t>
            </a:fld>
            <a:endParaRPr lang="en-US"/>
          </a:p>
        </p:txBody>
      </p:sp>
    </p:spTree>
    <p:extLst>
      <p:ext uri="{BB962C8B-B14F-4D97-AF65-F5344CB8AC3E}">
        <p14:creationId xmlns:p14="http://schemas.microsoft.com/office/powerpoint/2010/main" val="94256720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FCC Open Internet order</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62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542240110"/>
              </p:ext>
            </p:extLst>
          </p:nvPr>
        </p:nvGraphicFramePr>
        <p:xfrm>
          <a:off x="762000" y="1397000"/>
          <a:ext cx="7772400" cy="1752600"/>
        </p:xfrm>
        <a:graphic>
          <a:graphicData uri="http://schemas.openxmlformats.org/drawingml/2006/table">
            <a:tbl>
              <a:tblPr firstRow="1" bandRow="1">
                <a:tableStyleId>{10A1B5D5-9B99-4C35-A422-299274C87663}</a:tableStyleId>
              </a:tblPr>
              <a:tblGrid>
                <a:gridCol w="2590800"/>
                <a:gridCol w="2590800"/>
                <a:gridCol w="2590800"/>
              </a:tblGrid>
              <a:tr h="370840">
                <a:tc>
                  <a:txBody>
                    <a:bodyPr/>
                    <a:lstStyle/>
                    <a:p>
                      <a:endParaRPr lang="en-US" dirty="0"/>
                    </a:p>
                  </a:txBody>
                  <a:tcPr/>
                </a:tc>
                <a:tc>
                  <a:txBody>
                    <a:bodyPr/>
                    <a:lstStyle/>
                    <a:p>
                      <a:r>
                        <a:rPr lang="en-US" dirty="0" smtClean="0"/>
                        <a:t>Wired</a:t>
                      </a:r>
                      <a:endParaRPr lang="en-US" dirty="0"/>
                    </a:p>
                  </a:txBody>
                  <a:tcPr/>
                </a:tc>
                <a:tc>
                  <a:txBody>
                    <a:bodyPr/>
                    <a:lstStyle/>
                    <a:p>
                      <a:r>
                        <a:rPr lang="en-US" dirty="0" smtClean="0"/>
                        <a:t>Wireless</a:t>
                      </a:r>
                      <a:endParaRPr lang="en-US" dirty="0"/>
                    </a:p>
                  </a:txBody>
                  <a:tcPr/>
                </a:tc>
              </a:tr>
              <a:tr h="370840">
                <a:tc>
                  <a:txBody>
                    <a:bodyPr/>
                    <a:lstStyle/>
                    <a:p>
                      <a:r>
                        <a:rPr lang="en-US" dirty="0" smtClean="0"/>
                        <a:t>Disclosure</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70840">
                <a:tc>
                  <a:txBody>
                    <a:bodyPr/>
                    <a:lstStyle/>
                    <a:p>
                      <a:r>
                        <a:rPr lang="en-US" dirty="0" smtClean="0"/>
                        <a:t>Non-blocking</a:t>
                      </a:r>
                      <a:endParaRPr lang="en-US" dirty="0"/>
                    </a:p>
                  </a:txBody>
                  <a:tcPr/>
                </a:tc>
                <a:tc>
                  <a:txBody>
                    <a:bodyPr/>
                    <a:lstStyle/>
                    <a:p>
                      <a:r>
                        <a:rPr lang="en-US" dirty="0" smtClean="0"/>
                        <a:t>every protocol</a:t>
                      </a:r>
                      <a:endParaRPr lang="en-US" dirty="0"/>
                    </a:p>
                  </a:txBody>
                  <a:tcPr/>
                </a:tc>
                <a:tc>
                  <a:txBody>
                    <a:bodyPr/>
                    <a:lstStyle/>
                    <a:p>
                      <a:r>
                        <a:rPr lang="en-US" dirty="0" smtClean="0"/>
                        <a:t>“web”, “VoIP”</a:t>
                      </a:r>
                      <a:endParaRPr lang="en-US" dirty="0"/>
                    </a:p>
                  </a:txBody>
                  <a:tcPr/>
                </a:tc>
              </a:tr>
              <a:tr h="370840">
                <a:tc>
                  <a:txBody>
                    <a:bodyPr/>
                    <a:lstStyle/>
                    <a:p>
                      <a:r>
                        <a:rPr lang="en-US" dirty="0" smtClean="0"/>
                        <a:t>Non-discrimination</a:t>
                      </a:r>
                      <a:endParaRPr lang="en-US" dirty="0"/>
                    </a:p>
                  </a:txBody>
                  <a:tcPr/>
                </a:tc>
                <a:tc>
                  <a:txBody>
                    <a:bodyPr/>
                    <a:lstStyle/>
                    <a:p>
                      <a:r>
                        <a:rPr lang="en-US" dirty="0" smtClean="0"/>
                        <a:t>reasonable</a:t>
                      </a:r>
                      <a:r>
                        <a:rPr lang="en-US" baseline="0" dirty="0" smtClean="0"/>
                        <a:t> network management</a:t>
                      </a:r>
                      <a:endParaRPr lang="en-US" dirty="0"/>
                    </a:p>
                  </a:txBody>
                  <a:tcPr/>
                </a:tc>
                <a:tc>
                  <a:txBody>
                    <a:bodyPr/>
                    <a:lstStyle/>
                    <a:p>
                      <a:r>
                        <a:rPr lang="en-US" dirty="0" smtClean="0"/>
                        <a:t>“monitor”</a:t>
                      </a:r>
                      <a:endParaRPr lang="en-US" dirty="0"/>
                    </a:p>
                  </a:txBody>
                  <a:tcPr/>
                </a:tc>
              </a:tr>
            </a:tbl>
          </a:graphicData>
        </a:graphic>
      </p:graphicFrame>
    </p:spTree>
    <p:extLst>
      <p:ext uri="{BB962C8B-B14F-4D97-AF65-F5344CB8AC3E}">
        <p14:creationId xmlns:p14="http://schemas.microsoft.com/office/powerpoint/2010/main" val="90865439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Open Internet order</a:t>
            </a:r>
            <a:endParaRPr lang="en-US" dirty="0"/>
          </a:p>
        </p:txBody>
      </p:sp>
      <p:sp>
        <p:nvSpPr>
          <p:cNvPr id="3" name="Content Placeholder 2"/>
          <p:cNvSpPr>
            <a:spLocks noGrp="1"/>
          </p:cNvSpPr>
          <p:nvPr>
            <p:ph idx="1"/>
          </p:nvPr>
        </p:nvSpPr>
        <p:spPr/>
        <p:txBody>
          <a:bodyPr/>
          <a:lstStyle/>
          <a:p>
            <a:r>
              <a:rPr lang="en-US" dirty="0" smtClean="0"/>
              <a:t>CFR text: 1 page</a:t>
            </a:r>
          </a:p>
          <a:p>
            <a:r>
              <a:rPr lang="en-US" dirty="0" smtClean="0"/>
              <a:t>Main content: 85 pages</a:t>
            </a:r>
          </a:p>
          <a:p>
            <a:pPr lvl="1"/>
            <a:r>
              <a:rPr lang="en-US" dirty="0" smtClean="0"/>
              <a:t>with 500 footnotes</a:t>
            </a:r>
          </a:p>
          <a:p>
            <a:r>
              <a:rPr lang="en-US" dirty="0" smtClean="0"/>
              <a:t>Regulatory Flexibility Analysis</a:t>
            </a:r>
          </a:p>
          <a:p>
            <a:r>
              <a:rPr lang="en-US" dirty="0" smtClean="0"/>
              <a:t>5 commissioner statements: 60 pages</a:t>
            </a:r>
          </a:p>
        </p:txBody>
      </p:sp>
    </p:spTree>
    <p:extLst>
      <p:ext uri="{BB962C8B-B14F-4D97-AF65-F5344CB8AC3E}">
        <p14:creationId xmlns:p14="http://schemas.microsoft.com/office/powerpoint/2010/main" val="250392621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Some corner cases</a:t>
            </a:r>
            <a:endParaRPr lang="en-US" dirty="0"/>
          </a:p>
        </p:txBody>
      </p:sp>
      <p:sp>
        <p:nvSpPr>
          <p:cNvPr id="2" name="Content Placeholder 1"/>
          <p:cNvSpPr>
            <a:spLocks noGrp="1"/>
          </p:cNvSpPr>
          <p:nvPr>
            <p:ph idx="1"/>
          </p:nvPr>
        </p:nvSpPr>
        <p:spPr>
          <a:xfrm>
            <a:off x="457200" y="1600200"/>
            <a:ext cx="4940886" cy="4525963"/>
          </a:xfrm>
        </p:spPr>
        <p:txBody>
          <a:bodyPr>
            <a:normAutofit fontScale="92500"/>
          </a:bodyPr>
          <a:lstStyle/>
          <a:p>
            <a:r>
              <a:rPr lang="en-US" dirty="0" smtClean="0"/>
              <a:t>Parental protection</a:t>
            </a:r>
          </a:p>
          <a:p>
            <a:pPr lvl="1"/>
            <a:r>
              <a:rPr lang="en-US" dirty="0" smtClean="0"/>
              <a:t>user (paying subscriber…) choice</a:t>
            </a:r>
          </a:p>
          <a:p>
            <a:r>
              <a:rPr lang="en-US" dirty="0" err="1" smtClean="0"/>
              <a:t>KosherNet</a:t>
            </a:r>
            <a:endParaRPr lang="en-US" dirty="0" smtClean="0"/>
          </a:p>
          <a:p>
            <a:r>
              <a:rPr lang="en-US" dirty="0" smtClean="0"/>
              <a:t>Spam</a:t>
            </a:r>
          </a:p>
          <a:p>
            <a:pPr lvl="1"/>
            <a:r>
              <a:rPr lang="en-US" dirty="0" smtClean="0"/>
              <a:t>would only affect IP-level blocking</a:t>
            </a:r>
          </a:p>
          <a:p>
            <a:r>
              <a:rPr lang="en-US" dirty="0" smtClean="0"/>
              <a:t>DOS</a:t>
            </a:r>
          </a:p>
          <a:p>
            <a:pPr lvl="1"/>
            <a:r>
              <a:rPr lang="en-US" dirty="0" smtClean="0"/>
              <a:t>classified as unwanted traffic</a:t>
            </a:r>
          </a:p>
          <a:p>
            <a:pPr lvl="1"/>
            <a:endParaRPr lang="en-US" dirty="0" smtClean="0"/>
          </a:p>
          <a:p>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64</a:t>
            </a:fld>
            <a:endParaRPr lang="en-US"/>
          </a:p>
        </p:txBody>
      </p:sp>
      <p:pic>
        <p:nvPicPr>
          <p:cNvPr id="5" name="Picture 4" descr="kosherne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312" y="2766747"/>
            <a:ext cx="3505200" cy="1689100"/>
          </a:xfrm>
          <a:prstGeom prst="rect">
            <a:avLst/>
          </a:prstGeom>
        </p:spPr>
      </p:pic>
    </p:spTree>
    <p:extLst>
      <p:ext uri="{BB962C8B-B14F-4D97-AF65-F5344CB8AC3E}">
        <p14:creationId xmlns:p14="http://schemas.microsoft.com/office/powerpoint/2010/main" val="155254660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CFR 8</a:t>
            </a:r>
            <a:endParaRPr lang="en-US" dirty="0"/>
          </a:p>
        </p:txBody>
      </p:sp>
      <p:sp>
        <p:nvSpPr>
          <p:cNvPr id="3" name="Content Placeholder 2"/>
          <p:cNvSpPr>
            <a:spLocks noGrp="1"/>
          </p:cNvSpPr>
          <p:nvPr>
            <p:ph idx="1"/>
          </p:nvPr>
        </p:nvSpPr>
        <p:spPr/>
        <p:txBody>
          <a:bodyPr>
            <a:normAutofit fontScale="85000" lnSpcReduction="20000"/>
          </a:bodyPr>
          <a:lstStyle/>
          <a:p>
            <a:r>
              <a:rPr lang="en-US" b="1" dirty="0"/>
              <a:t>§ 8.1	Purpose.</a:t>
            </a:r>
          </a:p>
          <a:p>
            <a:pPr marL="457200" lvl="1" indent="0">
              <a:buNone/>
            </a:pPr>
            <a:r>
              <a:rPr lang="en-US" dirty="0"/>
              <a:t>The purpose of this Part is to preserve the Internet as an open platform enabling consumer choice, freedom of expression, end-user control, competition, and the freedom to innovate without permission.</a:t>
            </a:r>
          </a:p>
          <a:p>
            <a:r>
              <a:rPr lang="en-US" b="1" dirty="0"/>
              <a:t>§ 8.3	Transparency.</a:t>
            </a:r>
          </a:p>
          <a:p>
            <a:pPr marL="457200" lvl="1" indent="0">
              <a:buNone/>
            </a:pPr>
            <a:r>
              <a:rPr lang="en-US" dirty="0"/>
              <a:t>A person engaged in the provision of broadband Internet access service shall publicly disclose accurate information regarding the network management practices, performance, and commercial terms of its broadband Internet access services sufficient for consumers to make informed choices regarding use of such services and for content, application, service, and device providers to develop, market, and maintain Internet offerings.</a:t>
            </a:r>
          </a:p>
        </p:txBody>
      </p:sp>
    </p:spTree>
    <p:extLst>
      <p:ext uri="{BB962C8B-B14F-4D97-AF65-F5344CB8AC3E}">
        <p14:creationId xmlns:p14="http://schemas.microsoft.com/office/powerpoint/2010/main" val="373386700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Disclosure (Transparency) – Network Practices</a:t>
            </a:r>
            <a:endParaRPr lang="en-US" dirty="0"/>
          </a:p>
        </p:txBody>
      </p:sp>
      <p:sp>
        <p:nvSpPr>
          <p:cNvPr id="2" name="Content Placeholder 1"/>
          <p:cNvSpPr>
            <a:spLocks noGrp="1"/>
          </p:cNvSpPr>
          <p:nvPr>
            <p:ph idx="1"/>
          </p:nvPr>
        </p:nvSpPr>
        <p:spPr/>
        <p:txBody>
          <a:bodyPr>
            <a:normAutofit fontScale="92500" lnSpcReduction="20000"/>
          </a:bodyPr>
          <a:lstStyle/>
          <a:p>
            <a:r>
              <a:rPr lang="en-US" i="1" dirty="0" smtClean="0">
                <a:solidFill>
                  <a:srgbClr val="1F497D"/>
                </a:solidFill>
              </a:rPr>
              <a:t>Congestion managemen</a:t>
            </a:r>
            <a:r>
              <a:rPr lang="en-US" dirty="0" smtClean="0">
                <a:solidFill>
                  <a:srgbClr val="1F497D"/>
                </a:solidFill>
              </a:rPr>
              <a:t>t:</a:t>
            </a:r>
            <a:r>
              <a:rPr lang="en-US" dirty="0" smtClean="0"/>
              <a:t> congestion management practices</a:t>
            </a:r>
            <a:r>
              <a:rPr lang="en-US" dirty="0"/>
              <a:t>; types of </a:t>
            </a:r>
            <a:r>
              <a:rPr lang="en-US" dirty="0" smtClean="0"/>
              <a:t>traffic; purposes; </a:t>
            </a:r>
            <a:r>
              <a:rPr lang="en-US" dirty="0"/>
              <a:t>practices’ effects on end users’ experience; criteria used in practices, such as indicators of congestion that trigger a practice, and the typical frequency of congestion; usage limits and the consequences of exceeding them; and references to engineering standards, where appropriate</a:t>
            </a:r>
            <a:r>
              <a:rPr lang="en-US" dirty="0" smtClean="0"/>
              <a:t>.</a:t>
            </a:r>
          </a:p>
          <a:p>
            <a:r>
              <a:rPr lang="en-US" i="1" dirty="0">
                <a:solidFill>
                  <a:srgbClr val="1F497D"/>
                </a:solidFill>
              </a:rPr>
              <a:t>Application-Specific </a:t>
            </a:r>
            <a:r>
              <a:rPr lang="en-US" i="1" dirty="0" smtClean="0">
                <a:solidFill>
                  <a:srgbClr val="1F497D"/>
                </a:solidFill>
              </a:rPr>
              <a:t>Behavior</a:t>
            </a:r>
            <a:endParaRPr lang="en-US" dirty="0">
              <a:solidFill>
                <a:srgbClr val="1F497D"/>
              </a:solidFill>
            </a:endParaRPr>
          </a:p>
          <a:p>
            <a:r>
              <a:rPr lang="en-US" i="1" dirty="0">
                <a:solidFill>
                  <a:srgbClr val="1F497D"/>
                </a:solidFill>
              </a:rPr>
              <a:t>Device Attachment </a:t>
            </a:r>
            <a:r>
              <a:rPr lang="en-US" i="1" dirty="0" smtClean="0">
                <a:solidFill>
                  <a:srgbClr val="1F497D"/>
                </a:solidFill>
              </a:rPr>
              <a:t>Rules</a:t>
            </a:r>
          </a:p>
          <a:p>
            <a:r>
              <a:rPr lang="en-US" i="1" dirty="0" smtClean="0">
                <a:solidFill>
                  <a:srgbClr val="1F497D"/>
                </a:solidFill>
              </a:rPr>
              <a:t>Security</a:t>
            </a:r>
            <a:endParaRPr lang="en-US" dirty="0" smtClean="0">
              <a:solidFill>
                <a:srgbClr val="1F497D"/>
              </a:solidFill>
            </a:endParaRPr>
          </a:p>
          <a:p>
            <a:endParaRPr lang="en-US" dirty="0" smtClean="0"/>
          </a:p>
          <a:p>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66</a:t>
            </a:fld>
            <a:endParaRPr lang="en-US"/>
          </a:p>
        </p:txBody>
      </p:sp>
    </p:spTree>
    <p:extLst>
      <p:ext uri="{BB962C8B-B14F-4D97-AF65-F5344CB8AC3E}">
        <p14:creationId xmlns:p14="http://schemas.microsoft.com/office/powerpoint/2010/main" val="167525601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Disclosure (Transparency) – Performance</a:t>
            </a:r>
            <a:endParaRPr lang="en-US" dirty="0"/>
          </a:p>
        </p:txBody>
      </p:sp>
      <p:sp>
        <p:nvSpPr>
          <p:cNvPr id="2" name="Content Placeholder 1"/>
          <p:cNvSpPr>
            <a:spLocks noGrp="1"/>
          </p:cNvSpPr>
          <p:nvPr>
            <p:ph idx="1"/>
          </p:nvPr>
        </p:nvSpPr>
        <p:spPr/>
        <p:txBody>
          <a:bodyPr>
            <a:normAutofit fontScale="92500" lnSpcReduction="20000"/>
          </a:bodyPr>
          <a:lstStyle/>
          <a:p>
            <a:r>
              <a:rPr lang="en-US" i="1" dirty="0" smtClean="0">
                <a:solidFill>
                  <a:srgbClr val="1F497D"/>
                </a:solidFill>
              </a:rPr>
              <a:t>Service description</a:t>
            </a:r>
            <a:r>
              <a:rPr lang="en-US" dirty="0" smtClean="0">
                <a:solidFill>
                  <a:srgbClr val="1F497D"/>
                </a:solidFill>
              </a:rPr>
              <a:t>: </a:t>
            </a:r>
            <a:r>
              <a:rPr lang="en-US" dirty="0"/>
              <a:t>A general description of the service, including the </a:t>
            </a:r>
            <a:r>
              <a:rPr lang="en-US" dirty="0" smtClean="0"/>
              <a:t>service technology</a:t>
            </a:r>
            <a:r>
              <a:rPr lang="en-US" dirty="0"/>
              <a:t>, expected and actual access speed and latency, and the suitability </a:t>
            </a:r>
            <a:r>
              <a:rPr lang="en-US" dirty="0" smtClean="0"/>
              <a:t>of the </a:t>
            </a:r>
            <a:r>
              <a:rPr lang="en-US" dirty="0"/>
              <a:t>service for real-time applications.</a:t>
            </a:r>
            <a:endParaRPr lang="en-US" dirty="0" smtClean="0"/>
          </a:p>
          <a:p>
            <a:r>
              <a:rPr lang="en-US" i="1" dirty="0" smtClean="0">
                <a:solidFill>
                  <a:srgbClr val="1F497D"/>
                </a:solidFill>
              </a:rPr>
              <a:t>Impact of specialized services: </a:t>
            </a:r>
            <a:r>
              <a:rPr lang="en-US" dirty="0">
                <a:solidFill>
                  <a:srgbClr val="1F497D"/>
                </a:solidFill>
              </a:rPr>
              <a:t> </a:t>
            </a:r>
            <a:r>
              <a:rPr lang="en-US" dirty="0"/>
              <a:t>If applicable, what specialized services, if any</a:t>
            </a:r>
            <a:r>
              <a:rPr lang="en-US" dirty="0" smtClean="0"/>
              <a:t>, are </a:t>
            </a:r>
            <a:r>
              <a:rPr lang="en-US" dirty="0"/>
              <a:t>offered to end users, and whether and how any specialized services may affect the last-mile capacity available for, and the performance of, broadband Internet access service</a:t>
            </a:r>
            <a:r>
              <a:rPr lang="en-US" dirty="0" smtClean="0"/>
              <a:t>.</a:t>
            </a:r>
            <a:endParaRPr lang="en-US" i="1"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67</a:t>
            </a:fld>
            <a:endParaRPr lang="en-US"/>
          </a:p>
        </p:txBody>
      </p:sp>
    </p:spTree>
    <p:extLst>
      <p:ext uri="{BB962C8B-B14F-4D97-AF65-F5344CB8AC3E}">
        <p14:creationId xmlns:p14="http://schemas.microsoft.com/office/powerpoint/2010/main" val="363954484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Disclosure (Transparency) – Commercial Terms</a:t>
            </a:r>
            <a:endParaRPr lang="en-US" dirty="0"/>
          </a:p>
        </p:txBody>
      </p:sp>
      <p:sp>
        <p:nvSpPr>
          <p:cNvPr id="2" name="Content Placeholder 1"/>
          <p:cNvSpPr>
            <a:spLocks noGrp="1"/>
          </p:cNvSpPr>
          <p:nvPr>
            <p:ph idx="1"/>
          </p:nvPr>
        </p:nvSpPr>
        <p:spPr/>
        <p:txBody>
          <a:bodyPr>
            <a:normAutofit fontScale="92500" lnSpcReduction="10000"/>
          </a:bodyPr>
          <a:lstStyle/>
          <a:p>
            <a:r>
              <a:rPr lang="en-US" i="1" dirty="0">
                <a:solidFill>
                  <a:schemeClr val="tx2"/>
                </a:solidFill>
              </a:rPr>
              <a:t>Pricing</a:t>
            </a:r>
            <a:r>
              <a:rPr lang="en-US" dirty="0">
                <a:solidFill>
                  <a:schemeClr val="tx2"/>
                </a:solidFill>
              </a:rPr>
              <a:t>:</a:t>
            </a:r>
            <a:r>
              <a:rPr lang="en-US" dirty="0"/>
              <a:t> For example, monthly prices, usage-based fees, and fees for </a:t>
            </a:r>
            <a:r>
              <a:rPr lang="en-US" dirty="0" smtClean="0"/>
              <a:t>early termination </a:t>
            </a:r>
            <a:r>
              <a:rPr lang="en-US" dirty="0"/>
              <a:t>or additional network </a:t>
            </a:r>
            <a:r>
              <a:rPr lang="en-US" dirty="0" smtClean="0"/>
              <a:t>services.</a:t>
            </a:r>
          </a:p>
          <a:p>
            <a:r>
              <a:rPr lang="en-US" i="1" dirty="0" smtClean="0">
                <a:solidFill>
                  <a:srgbClr val="1F497D"/>
                </a:solidFill>
              </a:rPr>
              <a:t>Privacy </a:t>
            </a:r>
            <a:r>
              <a:rPr lang="en-US" i="1" dirty="0">
                <a:solidFill>
                  <a:srgbClr val="1F497D"/>
                </a:solidFill>
              </a:rPr>
              <a:t>Policies</a:t>
            </a:r>
            <a:r>
              <a:rPr lang="en-US" dirty="0">
                <a:solidFill>
                  <a:srgbClr val="1F497D"/>
                </a:solidFill>
              </a:rPr>
              <a:t>: </a:t>
            </a:r>
            <a:r>
              <a:rPr lang="en-US" dirty="0"/>
              <a:t>For example, whether network management practices </a:t>
            </a:r>
            <a:r>
              <a:rPr lang="en-US" dirty="0" smtClean="0"/>
              <a:t>entail inspection </a:t>
            </a:r>
            <a:r>
              <a:rPr lang="en-US" dirty="0"/>
              <a:t>of network traffic, and whether traffic information is stored, </a:t>
            </a:r>
            <a:r>
              <a:rPr lang="en-US" dirty="0" smtClean="0"/>
              <a:t>provided to </a:t>
            </a:r>
            <a:r>
              <a:rPr lang="en-US" dirty="0"/>
              <a:t>third parties, or used by the carrier for non-network management </a:t>
            </a:r>
            <a:r>
              <a:rPr lang="en-US" dirty="0" smtClean="0"/>
              <a:t>purposes.</a:t>
            </a:r>
          </a:p>
          <a:p>
            <a:r>
              <a:rPr lang="en-US" i="1" dirty="0" smtClean="0">
                <a:solidFill>
                  <a:srgbClr val="1F497D"/>
                </a:solidFill>
              </a:rPr>
              <a:t>Redress </a:t>
            </a:r>
            <a:r>
              <a:rPr lang="en-US" i="1" dirty="0">
                <a:solidFill>
                  <a:srgbClr val="1F497D"/>
                </a:solidFill>
              </a:rPr>
              <a:t>Options</a:t>
            </a:r>
            <a:r>
              <a:rPr lang="en-US" dirty="0">
                <a:solidFill>
                  <a:srgbClr val="1F497D"/>
                </a:solidFill>
              </a:rPr>
              <a:t>: </a:t>
            </a:r>
            <a:r>
              <a:rPr lang="en-US" dirty="0"/>
              <a:t>Practices for resolving end-user and edge provider </a:t>
            </a:r>
            <a:r>
              <a:rPr lang="en-US" dirty="0" smtClean="0"/>
              <a:t>complaints and </a:t>
            </a:r>
            <a:r>
              <a:rPr lang="en-US" dirty="0"/>
              <a:t>questions.</a:t>
            </a:r>
            <a:endParaRPr lang="en-US" i="1"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68</a:t>
            </a:fld>
            <a:endParaRPr lang="en-US"/>
          </a:p>
        </p:txBody>
      </p:sp>
    </p:spTree>
    <p:extLst>
      <p:ext uri="{BB962C8B-B14F-4D97-AF65-F5344CB8AC3E}">
        <p14:creationId xmlns:p14="http://schemas.microsoft.com/office/powerpoint/2010/main" val="270559801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congestion?</a:t>
            </a:r>
            <a:endParaRPr lang="en-US" dirty="0"/>
          </a:p>
        </p:txBody>
      </p:sp>
      <p:sp>
        <p:nvSpPr>
          <p:cNvPr id="3" name="Content Placeholder 2"/>
          <p:cNvSpPr>
            <a:spLocks noGrp="1"/>
          </p:cNvSpPr>
          <p:nvPr>
            <p:ph idx="1"/>
          </p:nvPr>
        </p:nvSpPr>
        <p:spPr/>
        <p:txBody>
          <a:bodyPr/>
          <a:lstStyle/>
          <a:p>
            <a:r>
              <a:rPr lang="en-US" dirty="0" smtClean="0"/>
              <a:t>Open Internet rules allow charging by</a:t>
            </a:r>
          </a:p>
          <a:p>
            <a:pPr lvl="1"/>
            <a:r>
              <a:rPr lang="en-US" dirty="0" smtClean="0"/>
              <a:t>access rate</a:t>
            </a:r>
          </a:p>
          <a:p>
            <a:pPr lvl="1"/>
            <a:r>
              <a:rPr lang="en-US" dirty="0" smtClean="0"/>
              <a:t>traffic volume</a:t>
            </a:r>
          </a:p>
          <a:p>
            <a:r>
              <a:rPr lang="en-US" dirty="0" smtClean="0"/>
              <a:t>Content-neutral mechanisms</a:t>
            </a:r>
          </a:p>
          <a:p>
            <a:pPr lvl="1"/>
            <a:r>
              <a:rPr lang="en-US" dirty="0" smtClean="0"/>
              <a:t>normal TCP</a:t>
            </a:r>
          </a:p>
          <a:p>
            <a:pPr lvl="1"/>
            <a:r>
              <a:rPr lang="en-US" dirty="0" smtClean="0"/>
              <a:t>e.g., Columbia University: “XXX”</a:t>
            </a:r>
          </a:p>
          <a:p>
            <a:pPr lvl="1"/>
            <a:endParaRPr lang="en-US" dirty="0"/>
          </a:p>
        </p:txBody>
      </p:sp>
    </p:spTree>
    <p:extLst>
      <p:ext uri="{BB962C8B-B14F-4D97-AF65-F5344CB8AC3E}">
        <p14:creationId xmlns:p14="http://schemas.microsoft.com/office/powerpoint/2010/main" val="13090447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Household spending on telecom</a:t>
            </a:r>
            <a:endParaRPr lang="en-US" dirty="0"/>
          </a:p>
        </p:txBody>
      </p:sp>
      <p:pic>
        <p:nvPicPr>
          <p:cNvPr id="3" name="Picture 2"/>
          <p:cNvPicPr>
            <a:picLocks noChangeAspect="1"/>
          </p:cNvPicPr>
          <p:nvPr/>
        </p:nvPicPr>
        <p:blipFill>
          <a:blip r:embed="rId3"/>
          <a:stretch>
            <a:fillRect/>
          </a:stretch>
        </p:blipFill>
        <p:spPr>
          <a:xfrm>
            <a:off x="888928" y="1553025"/>
            <a:ext cx="7092115" cy="3635831"/>
          </a:xfrm>
          <a:prstGeom prst="rect">
            <a:avLst/>
          </a:prstGeom>
        </p:spPr>
      </p:pic>
      <p:sp>
        <p:nvSpPr>
          <p:cNvPr id="4" name="TextBox 3"/>
          <p:cNvSpPr txBox="1"/>
          <p:nvPr/>
        </p:nvSpPr>
        <p:spPr>
          <a:xfrm>
            <a:off x="2068286" y="5406571"/>
            <a:ext cx="4147289" cy="369332"/>
          </a:xfrm>
          <a:prstGeom prst="rect">
            <a:avLst/>
          </a:prstGeom>
          <a:noFill/>
        </p:spPr>
        <p:txBody>
          <a:bodyPr wrap="none" rtlCol="0">
            <a:spAutoFit/>
          </a:bodyPr>
          <a:lstStyle/>
          <a:p>
            <a:r>
              <a:rPr lang="en-US" dirty="0" smtClean="0">
                <a:sym typeface="Wingdings"/>
              </a:rPr>
              <a:t> new services must displace old services</a:t>
            </a:r>
            <a:endParaRPr lang="en-US" dirty="0"/>
          </a:p>
        </p:txBody>
      </p:sp>
    </p:spTree>
    <p:extLst>
      <p:ext uri="{BB962C8B-B14F-4D97-AF65-F5344CB8AC3E}">
        <p14:creationId xmlns:p14="http://schemas.microsoft.com/office/powerpoint/2010/main" val="111589515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Internet &amp; </a:t>
            </a:r>
            <a:r>
              <a:rPr lang="en-US" dirty="0" err="1" smtClean="0"/>
              <a:t>QoS</a:t>
            </a:r>
            <a:endParaRPr lang="en-US" dirty="0"/>
          </a:p>
        </p:txBody>
      </p:sp>
      <p:sp>
        <p:nvSpPr>
          <p:cNvPr id="3" name="Content Placeholder 2"/>
          <p:cNvSpPr>
            <a:spLocks noGrp="1"/>
          </p:cNvSpPr>
          <p:nvPr>
            <p:ph idx="1"/>
          </p:nvPr>
        </p:nvSpPr>
        <p:spPr/>
        <p:txBody>
          <a:bodyPr>
            <a:normAutofit lnSpcReduction="10000"/>
          </a:bodyPr>
          <a:lstStyle/>
          <a:p>
            <a:r>
              <a:rPr lang="en-US" dirty="0" smtClean="0"/>
              <a:t>Principle of end user control</a:t>
            </a:r>
          </a:p>
          <a:p>
            <a:r>
              <a:rPr lang="en-US" dirty="0" smtClean="0"/>
              <a:t>E.g., </a:t>
            </a:r>
            <a:r>
              <a:rPr lang="en-US" dirty="0" err="1" smtClean="0"/>
              <a:t>DiffServ</a:t>
            </a:r>
            <a:r>
              <a:rPr lang="en-US" dirty="0" smtClean="0"/>
              <a:t> bits or signaling</a:t>
            </a:r>
          </a:p>
          <a:p>
            <a:pPr lvl="1"/>
            <a:r>
              <a:rPr lang="en-US" dirty="0" smtClean="0"/>
              <a:t>RSVP or NSIS</a:t>
            </a:r>
          </a:p>
          <a:p>
            <a:pPr lvl="1"/>
            <a:r>
              <a:rPr lang="en-US" dirty="0" smtClean="0"/>
              <a:t>or out-of-band (“please prioritize UDP port 5050”)</a:t>
            </a:r>
          </a:p>
          <a:p>
            <a:r>
              <a:rPr lang="en-US" dirty="0" smtClean="0"/>
              <a:t>Together with rate or volume limits</a:t>
            </a:r>
          </a:p>
          <a:p>
            <a:pPr lvl="1"/>
            <a:r>
              <a:rPr lang="en-US" dirty="0" smtClean="0"/>
              <a:t>“Includes 1,000 minutes of VoIP priority”</a:t>
            </a:r>
          </a:p>
          <a:p>
            <a:r>
              <a:rPr lang="en-US" dirty="0" smtClean="0"/>
              <a:t>Technical difficulties</a:t>
            </a:r>
          </a:p>
          <a:p>
            <a:pPr lvl="1"/>
            <a:r>
              <a:rPr lang="en-US" dirty="0" smtClean="0"/>
              <a:t>DSCP bit re-marking</a:t>
            </a:r>
          </a:p>
          <a:p>
            <a:pPr lvl="1"/>
            <a:r>
              <a:rPr lang="en-US" dirty="0" smtClean="0"/>
              <a:t>Symmetric treatment for incoming traffic</a:t>
            </a:r>
            <a:endParaRPr lang="en-US" dirty="0"/>
          </a:p>
        </p:txBody>
      </p:sp>
    </p:spTree>
    <p:extLst>
      <p:ext uri="{BB962C8B-B14F-4D97-AF65-F5344CB8AC3E}">
        <p14:creationId xmlns:p14="http://schemas.microsoft.com/office/powerpoint/2010/main" val="52798036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 for Priority (P4P)</a:t>
            </a:r>
            <a:endParaRPr lang="en-US" dirty="0"/>
          </a:p>
        </p:txBody>
      </p:sp>
      <p:sp>
        <p:nvSpPr>
          <p:cNvPr id="3" name="Content Placeholder 2"/>
          <p:cNvSpPr>
            <a:spLocks noGrp="1"/>
          </p:cNvSpPr>
          <p:nvPr>
            <p:ph idx="1"/>
          </p:nvPr>
        </p:nvSpPr>
        <p:spPr/>
        <p:txBody>
          <a:bodyPr/>
          <a:lstStyle/>
          <a:p>
            <a:r>
              <a:rPr lang="en-US" dirty="0" smtClean="0"/>
              <a:t>“Dear Google: We’ll mark your packets as high priority for just $9.95/GB! Hurry, offer ends soon!”</a:t>
            </a:r>
          </a:p>
          <a:p>
            <a:r>
              <a:rPr lang="en-US" dirty="0" smtClean="0"/>
              <a:t>May not matter (much) in practice</a:t>
            </a:r>
          </a:p>
          <a:p>
            <a:pPr lvl="1"/>
            <a:r>
              <a:rPr lang="en-US" dirty="0" smtClean="0"/>
              <a:t>assumes </a:t>
            </a:r>
            <a:r>
              <a:rPr lang="en-US" dirty="0" err="1" smtClean="0"/>
              <a:t>QoS</a:t>
            </a:r>
            <a:r>
              <a:rPr lang="en-US" dirty="0" smtClean="0"/>
              <a:t> problems and local congestion</a:t>
            </a:r>
          </a:p>
          <a:p>
            <a:pPr lvl="1"/>
            <a:r>
              <a:rPr lang="en-US" dirty="0" smtClean="0"/>
              <a:t>but related to paid peering (later)</a:t>
            </a:r>
            <a:endParaRPr lang="en-US" dirty="0"/>
          </a:p>
        </p:txBody>
      </p:sp>
    </p:spTree>
    <p:extLst>
      <p:ext uri="{BB962C8B-B14F-4D97-AF65-F5344CB8AC3E}">
        <p14:creationId xmlns:p14="http://schemas.microsoft.com/office/powerpoint/2010/main" val="110417595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challenge</a:t>
            </a:r>
            <a:endParaRPr lang="en-US" dirty="0"/>
          </a:p>
        </p:txBody>
      </p:sp>
      <p:sp>
        <p:nvSpPr>
          <p:cNvPr id="3" name="Content Placeholder 2"/>
          <p:cNvSpPr>
            <a:spLocks noGrp="1"/>
          </p:cNvSpPr>
          <p:nvPr>
            <p:ph idx="1"/>
          </p:nvPr>
        </p:nvSpPr>
        <p:spPr/>
        <p:txBody>
          <a:bodyPr/>
          <a:lstStyle/>
          <a:p>
            <a:r>
              <a:rPr lang="en-US" dirty="0" smtClean="0"/>
              <a:t>Difficult to determine state of openness</a:t>
            </a:r>
          </a:p>
          <a:p>
            <a:pPr lvl="1"/>
            <a:r>
              <a:rPr lang="en-US" dirty="0" smtClean="0"/>
              <a:t>blocking, content discrimination</a:t>
            </a:r>
            <a:endParaRPr lang="en-US" dirty="0"/>
          </a:p>
        </p:txBody>
      </p:sp>
      <p:pic>
        <p:nvPicPr>
          <p:cNvPr id="4" name="Picture 3" descr="challeng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779" y="2952431"/>
            <a:ext cx="4463449" cy="3700156"/>
          </a:xfrm>
          <a:prstGeom prst="rect">
            <a:avLst/>
          </a:prstGeom>
        </p:spPr>
      </p:pic>
      <p:pic>
        <p:nvPicPr>
          <p:cNvPr id="5" name="Picture 4" descr="challengegov.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69" y="3133159"/>
            <a:ext cx="2838679" cy="845225"/>
          </a:xfrm>
          <a:prstGeom prst="rect">
            <a:avLst/>
          </a:prstGeom>
        </p:spPr>
      </p:pic>
    </p:spTree>
    <p:extLst>
      <p:ext uri="{BB962C8B-B14F-4D97-AF65-F5344CB8AC3E}">
        <p14:creationId xmlns:p14="http://schemas.microsoft.com/office/powerpoint/2010/main" val="395962943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tests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May contribute to ossification of Internet</a:t>
            </a:r>
          </a:p>
          <a:p>
            <a:r>
              <a:rPr lang="en-US" dirty="0" smtClean="0"/>
              <a:t>E.g., </a:t>
            </a:r>
            <a:r>
              <a:rPr lang="en-US" dirty="0" err="1" smtClean="0"/>
              <a:t>Reddit</a:t>
            </a:r>
            <a:r>
              <a:rPr lang="en-US" dirty="0" smtClean="0"/>
              <a:t> comments on FCC challenge</a:t>
            </a:r>
          </a:p>
          <a:p>
            <a:pPr lvl="1"/>
            <a:r>
              <a:rPr lang="en-US" dirty="0" smtClean="0"/>
              <a:t>SCTP</a:t>
            </a:r>
            <a:r>
              <a:rPr lang="en-US" dirty="0"/>
              <a:t>, DCCP, UDP </a:t>
            </a:r>
            <a:r>
              <a:rPr lang="en-US" dirty="0" smtClean="0"/>
              <a:t>Lite</a:t>
            </a:r>
          </a:p>
          <a:p>
            <a:pPr lvl="1"/>
            <a:r>
              <a:rPr lang="en-US" dirty="0" smtClean="0"/>
              <a:t>UDP path MTU detection</a:t>
            </a:r>
          </a:p>
          <a:p>
            <a:pPr lvl="1"/>
            <a:r>
              <a:rPr lang="en-US" dirty="0" smtClean="0"/>
              <a:t>NXDOMAIN</a:t>
            </a:r>
          </a:p>
          <a:p>
            <a:pPr lvl="1"/>
            <a:r>
              <a:rPr lang="en-US" dirty="0" smtClean="0"/>
              <a:t>VPN protocols</a:t>
            </a:r>
          </a:p>
          <a:p>
            <a:pPr lvl="1"/>
            <a:r>
              <a:rPr lang="en-US" dirty="0" smtClean="0"/>
              <a:t>ICMP echo</a:t>
            </a:r>
          </a:p>
          <a:p>
            <a:pPr lvl="1"/>
            <a:r>
              <a:rPr lang="en-US" dirty="0" smtClean="0"/>
              <a:t>TCP vs. non-TCP fairness</a:t>
            </a:r>
          </a:p>
          <a:p>
            <a:pPr lvl="1"/>
            <a:r>
              <a:rPr lang="en-US" dirty="0" smtClean="0"/>
              <a:t>TCP window scaling</a:t>
            </a:r>
          </a:p>
          <a:p>
            <a:pPr lvl="1"/>
            <a:r>
              <a:rPr lang="en-US" dirty="0" smtClean="0"/>
              <a:t>TCP ECN</a:t>
            </a:r>
          </a:p>
          <a:p>
            <a:pPr lvl="1"/>
            <a:r>
              <a:rPr lang="en-US" dirty="0" smtClean="0"/>
              <a:t>modification of HTTP requests</a:t>
            </a:r>
          </a:p>
          <a:p>
            <a:endParaRPr lang="en-US" dirty="0" smtClean="0"/>
          </a:p>
          <a:p>
            <a:endParaRPr lang="en-US" dirty="0" smtClean="0"/>
          </a:p>
        </p:txBody>
      </p:sp>
    </p:spTree>
    <p:extLst>
      <p:ext uri="{BB962C8B-B14F-4D97-AF65-F5344CB8AC3E}">
        <p14:creationId xmlns:p14="http://schemas.microsoft.com/office/powerpoint/2010/main" val="366253010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a:t>
            </a:r>
            <a:r>
              <a:rPr lang="en-US" dirty="0" smtClean="0"/>
              <a:t>next NN battle</a:t>
            </a:r>
            <a:endParaRPr lang="en-US" dirty="0"/>
          </a:p>
        </p:txBody>
      </p:sp>
      <p:sp>
        <p:nvSpPr>
          <p:cNvPr id="2" name="Text Placeholder 1"/>
          <p:cNvSpPr>
            <a:spLocks noGrp="1"/>
          </p:cNvSpPr>
          <p:nvPr>
            <p:ph type="body" idx="1"/>
          </p:nvPr>
        </p:nvSpPr>
        <p:spPr/>
        <p:txBody>
          <a:bodyPr>
            <a:normAutofit/>
          </a:bodyPr>
          <a:lstStyle/>
          <a:p>
            <a:r>
              <a:rPr lang="en-US" sz="4000" dirty="0" smtClean="0"/>
              <a:t>Peering – the next network neutrality challenge</a:t>
            </a:r>
            <a:endParaRPr lang="en-US" sz="4000"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74</a:t>
            </a:fld>
            <a:endParaRPr lang="en-US"/>
          </a:p>
        </p:txBody>
      </p:sp>
    </p:spTree>
    <p:extLst>
      <p:ext uri="{BB962C8B-B14F-4D97-AF65-F5344CB8AC3E}">
        <p14:creationId xmlns:p14="http://schemas.microsoft.com/office/powerpoint/2010/main" val="207125900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old Internet</a:t>
            </a:r>
            <a:endParaRPr lang="en-US" dirty="0"/>
          </a:p>
        </p:txBody>
      </p:sp>
      <p:pic>
        <p:nvPicPr>
          <p:cNvPr id="6" name="Picture 5" descr="arch.png"/>
          <p:cNvPicPr>
            <a:picLocks noChangeAspect="1"/>
          </p:cNvPicPr>
          <p:nvPr/>
        </p:nvPicPr>
        <p:blipFill>
          <a:blip r:embed="rId2"/>
          <a:stretch>
            <a:fillRect/>
          </a:stretch>
        </p:blipFill>
        <p:spPr>
          <a:xfrm>
            <a:off x="0" y="1447800"/>
            <a:ext cx="9144000" cy="4921250"/>
          </a:xfrm>
          <a:prstGeom prst="rect">
            <a:avLst/>
          </a:prstGeom>
        </p:spPr>
      </p:pic>
      <p:sp>
        <p:nvSpPr>
          <p:cNvPr id="7" name="Rectangle 6"/>
          <p:cNvSpPr/>
          <p:nvPr/>
        </p:nvSpPr>
        <p:spPr>
          <a:xfrm>
            <a:off x="0" y="6581001"/>
            <a:ext cx="6858000" cy="276999"/>
          </a:xfrm>
          <a:prstGeom prst="rect">
            <a:avLst/>
          </a:prstGeom>
        </p:spPr>
        <p:txBody>
          <a:bodyPr wrap="square">
            <a:spAutoFit/>
          </a:bodyPr>
          <a:lstStyle/>
          <a:p>
            <a:r>
              <a:rPr lang="en-US" sz="1200" dirty="0" smtClean="0"/>
              <a:t>Craig </a:t>
            </a:r>
            <a:r>
              <a:rPr lang="en-US" sz="1200" dirty="0" err="1" smtClean="0"/>
              <a:t>Labovitz</a:t>
            </a:r>
            <a:r>
              <a:rPr lang="en-US" sz="1200" dirty="0" smtClean="0"/>
              <a:t>, “Internet </a:t>
            </a:r>
            <a:r>
              <a:rPr lang="en-US" sz="1200" dirty="0"/>
              <a:t>Traffic and Content </a:t>
            </a:r>
            <a:r>
              <a:rPr lang="en-US" sz="1200" dirty="0" smtClean="0"/>
              <a:t>Consolidation”, </a:t>
            </a:r>
            <a:r>
              <a:rPr lang="en-US" sz="1200" dirty="0"/>
              <a:t>IETF March 2010.</a:t>
            </a:r>
            <a:endParaRPr lang="en-US" sz="1200" b="0" dirty="0"/>
          </a:p>
        </p:txBody>
      </p:sp>
      <p:sp>
        <p:nvSpPr>
          <p:cNvPr id="5" name="Footer Placeholder 4"/>
          <p:cNvSpPr>
            <a:spLocks noGrp="1"/>
          </p:cNvSpPr>
          <p:nvPr>
            <p:ph type="ftr" sz="quarter" idx="11"/>
          </p:nvPr>
        </p:nvSpPr>
        <p:spPr/>
        <p:txBody>
          <a:bodyPr/>
          <a:lstStyle/>
          <a:p>
            <a:r>
              <a:rPr lang="en-US" smtClean="0"/>
              <a:t>NID 2010 - Portsmouth, NH</a:t>
            </a:r>
            <a:endParaRPr lang="en-US"/>
          </a:p>
        </p:txBody>
      </p:sp>
    </p:spTree>
    <p:extLst>
      <p:ext uri="{BB962C8B-B14F-4D97-AF65-F5344CB8AC3E}">
        <p14:creationId xmlns:p14="http://schemas.microsoft.com/office/powerpoint/2010/main" val="208409843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denser Internet</a:t>
            </a:r>
            <a:endParaRPr lang="en-US" dirty="0"/>
          </a:p>
        </p:txBody>
      </p:sp>
      <p:sp>
        <p:nvSpPr>
          <p:cNvPr id="3" name="Footer Placeholder 2"/>
          <p:cNvSpPr>
            <a:spLocks noGrp="1"/>
          </p:cNvSpPr>
          <p:nvPr>
            <p:ph type="ftr" sz="quarter" idx="11"/>
          </p:nvPr>
        </p:nvSpPr>
        <p:spPr/>
        <p:txBody>
          <a:bodyPr/>
          <a:lstStyle/>
          <a:p>
            <a:r>
              <a:rPr lang="en-US" smtClean="0"/>
              <a:t>NID 2010 - Portsmouth, NH</a:t>
            </a:r>
            <a:endParaRPr lang="en-US"/>
          </a:p>
        </p:txBody>
      </p:sp>
      <p:pic>
        <p:nvPicPr>
          <p:cNvPr id="4" name="Picture 3" descr="new.png"/>
          <p:cNvPicPr>
            <a:picLocks noChangeAspect="1"/>
          </p:cNvPicPr>
          <p:nvPr/>
        </p:nvPicPr>
        <p:blipFill>
          <a:blip r:embed="rId2"/>
          <a:stretch>
            <a:fillRect/>
          </a:stretch>
        </p:blipFill>
        <p:spPr>
          <a:xfrm>
            <a:off x="0" y="1524000"/>
            <a:ext cx="9144000" cy="3943350"/>
          </a:xfrm>
          <a:prstGeom prst="rect">
            <a:avLst/>
          </a:prstGeom>
        </p:spPr>
      </p:pic>
      <p:sp>
        <p:nvSpPr>
          <p:cNvPr id="5" name="Rectangle 4"/>
          <p:cNvSpPr/>
          <p:nvPr/>
        </p:nvSpPr>
        <p:spPr>
          <a:xfrm>
            <a:off x="0" y="6581001"/>
            <a:ext cx="6858000" cy="276999"/>
          </a:xfrm>
          <a:prstGeom prst="rect">
            <a:avLst/>
          </a:prstGeom>
        </p:spPr>
        <p:txBody>
          <a:bodyPr wrap="square">
            <a:spAutoFit/>
          </a:bodyPr>
          <a:lstStyle/>
          <a:p>
            <a:r>
              <a:rPr lang="en-US" sz="1200" dirty="0" smtClean="0"/>
              <a:t>Craig </a:t>
            </a:r>
            <a:r>
              <a:rPr lang="en-US" sz="1200" dirty="0" err="1" smtClean="0"/>
              <a:t>Labovitz</a:t>
            </a:r>
            <a:r>
              <a:rPr lang="en-US" sz="1200" dirty="0" smtClean="0"/>
              <a:t>, “Internet </a:t>
            </a:r>
            <a:r>
              <a:rPr lang="en-US" sz="1200" dirty="0"/>
              <a:t>Traffic and Content </a:t>
            </a:r>
            <a:r>
              <a:rPr lang="en-US" sz="1200" dirty="0" smtClean="0"/>
              <a:t>Consolidation”, </a:t>
            </a:r>
            <a:r>
              <a:rPr lang="en-US" sz="1200" dirty="0"/>
              <a:t>IETF March 2010.</a:t>
            </a:r>
            <a:endParaRPr lang="en-US" sz="1200" b="0" dirty="0"/>
          </a:p>
        </p:txBody>
      </p:sp>
    </p:spTree>
    <p:extLst>
      <p:ext uri="{BB962C8B-B14F-4D97-AF65-F5344CB8AC3E}">
        <p14:creationId xmlns:p14="http://schemas.microsoft.com/office/powerpoint/2010/main" val="263126715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network providers</a:t>
            </a:r>
            <a:endParaRPr lang="en-US" dirty="0"/>
          </a:p>
        </p:txBody>
      </p:sp>
      <p:sp>
        <p:nvSpPr>
          <p:cNvPr id="3" name="Footer Placeholder 2"/>
          <p:cNvSpPr>
            <a:spLocks noGrp="1"/>
          </p:cNvSpPr>
          <p:nvPr>
            <p:ph type="ftr" sz="quarter" idx="11"/>
          </p:nvPr>
        </p:nvSpPr>
        <p:spPr/>
        <p:txBody>
          <a:bodyPr/>
          <a:lstStyle/>
          <a:p>
            <a:r>
              <a:rPr lang="en-US" smtClean="0"/>
              <a:t>NID 2010 - Portsmouth, NH</a:t>
            </a:r>
            <a:endParaRPr lang="en-US"/>
          </a:p>
        </p:txBody>
      </p:sp>
      <p:pic>
        <p:nvPicPr>
          <p:cNvPr id="4" name="Picture 3" descr="top10.png"/>
          <p:cNvPicPr>
            <a:picLocks noChangeAspect="1"/>
          </p:cNvPicPr>
          <p:nvPr/>
        </p:nvPicPr>
        <p:blipFill>
          <a:blip r:embed="rId2"/>
          <a:stretch>
            <a:fillRect/>
          </a:stretch>
        </p:blipFill>
        <p:spPr>
          <a:xfrm>
            <a:off x="0" y="1371600"/>
            <a:ext cx="9144000" cy="4435475"/>
          </a:xfrm>
          <a:prstGeom prst="rect">
            <a:avLst/>
          </a:prstGeom>
        </p:spPr>
      </p:pic>
      <p:sp>
        <p:nvSpPr>
          <p:cNvPr id="5" name="Rectangle 4"/>
          <p:cNvSpPr/>
          <p:nvPr/>
        </p:nvSpPr>
        <p:spPr>
          <a:xfrm>
            <a:off x="0" y="6581001"/>
            <a:ext cx="6858000" cy="276999"/>
          </a:xfrm>
          <a:prstGeom prst="rect">
            <a:avLst/>
          </a:prstGeom>
        </p:spPr>
        <p:txBody>
          <a:bodyPr wrap="square">
            <a:spAutoFit/>
          </a:bodyPr>
          <a:lstStyle/>
          <a:p>
            <a:r>
              <a:rPr lang="en-US" sz="1200" dirty="0" smtClean="0"/>
              <a:t>Craig </a:t>
            </a:r>
            <a:r>
              <a:rPr lang="en-US" sz="1200" dirty="0" err="1" smtClean="0"/>
              <a:t>Labovitz</a:t>
            </a:r>
            <a:r>
              <a:rPr lang="en-US" sz="1200" dirty="0" smtClean="0"/>
              <a:t>, “Internet </a:t>
            </a:r>
            <a:r>
              <a:rPr lang="en-US" sz="1200" dirty="0"/>
              <a:t>Traffic and Content </a:t>
            </a:r>
            <a:r>
              <a:rPr lang="en-US" sz="1200" dirty="0" smtClean="0"/>
              <a:t>Consolidation”, </a:t>
            </a:r>
            <a:r>
              <a:rPr lang="en-US" sz="1200" dirty="0"/>
              <a:t>IETF March 2010.</a:t>
            </a:r>
            <a:endParaRPr lang="en-US" sz="1200" b="0" dirty="0"/>
          </a:p>
        </p:txBody>
      </p:sp>
    </p:spTree>
    <p:extLst>
      <p:ext uri="{BB962C8B-B14F-4D97-AF65-F5344CB8AC3E}">
        <p14:creationId xmlns:p14="http://schemas.microsoft.com/office/powerpoint/2010/main" val="164153638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Internet traffic flows today</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78</a:t>
            </a:fld>
            <a:endParaRPr lang="en-US"/>
          </a:p>
        </p:txBody>
      </p:sp>
      <p:pic>
        <p:nvPicPr>
          <p:cNvPr id="5" name="Pictur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463729"/>
            <a:ext cx="1796370" cy="158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367" y="2559275"/>
            <a:ext cx="2490632" cy="197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0" y="2559276"/>
            <a:ext cx="1734753" cy="144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559017" y="2905891"/>
            <a:ext cx="1900580" cy="369332"/>
          </a:xfrm>
          <a:prstGeom prst="rect">
            <a:avLst/>
          </a:prstGeom>
          <a:noFill/>
        </p:spPr>
        <p:txBody>
          <a:bodyPr wrap="none" rtlCol="0">
            <a:spAutoFit/>
          </a:bodyPr>
          <a:lstStyle/>
          <a:p>
            <a:r>
              <a:rPr lang="en-US" dirty="0" smtClean="0">
                <a:solidFill>
                  <a:srgbClr val="FFFF00"/>
                </a:solidFill>
              </a:rPr>
              <a:t>backbone (transit)</a:t>
            </a:r>
            <a:endParaRPr lang="en-US" dirty="0">
              <a:solidFill>
                <a:srgbClr val="FFFF00"/>
              </a:solidFill>
            </a:endParaRPr>
          </a:p>
        </p:txBody>
      </p:sp>
      <p:sp>
        <p:nvSpPr>
          <p:cNvPr id="9" name="TextBox 8"/>
          <p:cNvSpPr txBox="1"/>
          <p:nvPr/>
        </p:nvSpPr>
        <p:spPr>
          <a:xfrm>
            <a:off x="1055631" y="3140043"/>
            <a:ext cx="916049" cy="369332"/>
          </a:xfrm>
          <a:prstGeom prst="rect">
            <a:avLst/>
          </a:prstGeom>
          <a:noFill/>
        </p:spPr>
        <p:txBody>
          <a:bodyPr wrap="none" rtlCol="0">
            <a:spAutoFit/>
          </a:bodyPr>
          <a:lstStyle/>
          <a:p>
            <a:r>
              <a:rPr lang="en-US" dirty="0" smtClean="0">
                <a:solidFill>
                  <a:srgbClr val="FFFF00"/>
                </a:solidFill>
              </a:rPr>
              <a:t>content</a:t>
            </a:r>
            <a:endParaRPr lang="en-US" dirty="0">
              <a:solidFill>
                <a:srgbClr val="FFFF00"/>
              </a:solidFill>
            </a:endParaRPr>
          </a:p>
        </p:txBody>
      </p:sp>
      <p:sp>
        <p:nvSpPr>
          <p:cNvPr id="10" name="TextBox 9"/>
          <p:cNvSpPr txBox="1"/>
          <p:nvPr/>
        </p:nvSpPr>
        <p:spPr>
          <a:xfrm>
            <a:off x="7026551" y="3140043"/>
            <a:ext cx="1192304" cy="369332"/>
          </a:xfrm>
          <a:prstGeom prst="rect">
            <a:avLst/>
          </a:prstGeom>
          <a:noFill/>
        </p:spPr>
        <p:txBody>
          <a:bodyPr wrap="none" rtlCol="0">
            <a:spAutoFit/>
          </a:bodyPr>
          <a:lstStyle/>
          <a:p>
            <a:r>
              <a:rPr lang="en-US" dirty="0" smtClean="0"/>
              <a:t>eyeball ISP</a:t>
            </a:r>
            <a:endParaRPr lang="en-US" dirty="0"/>
          </a:p>
        </p:txBody>
      </p:sp>
      <p:pic>
        <p:nvPicPr>
          <p:cNvPr id="11"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6430" y="4465540"/>
            <a:ext cx="7048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5870" y="1507900"/>
            <a:ext cx="9096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2" descr="File Server_Updated20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 y="4637088"/>
            <a:ext cx="7937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9597" y="3400475"/>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6838" y="3667175"/>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Magnetic Disk 15"/>
          <p:cNvSpPr/>
          <p:nvPr/>
        </p:nvSpPr>
        <p:spPr>
          <a:xfrm>
            <a:off x="6520212" y="3846249"/>
            <a:ext cx="725747" cy="690944"/>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CDN</a:t>
            </a:r>
            <a:endParaRPr lang="en-US" dirty="0"/>
          </a:p>
        </p:txBody>
      </p:sp>
      <p:pic>
        <p:nvPicPr>
          <p:cNvPr id="17" name="Picture 3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6136" y="3133775"/>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Magnetic Disk 17"/>
          <p:cNvSpPr/>
          <p:nvPr/>
        </p:nvSpPr>
        <p:spPr>
          <a:xfrm>
            <a:off x="6816077" y="2449099"/>
            <a:ext cx="725747" cy="690944"/>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CDN</a:t>
            </a:r>
            <a:endParaRPr lang="en-US" dirty="0"/>
          </a:p>
        </p:txBody>
      </p:sp>
      <p:sp>
        <p:nvSpPr>
          <p:cNvPr id="19" name="Right Arrow 18"/>
          <p:cNvSpPr/>
          <p:nvPr/>
        </p:nvSpPr>
        <p:spPr>
          <a:xfrm rot="17202207">
            <a:off x="200858" y="3519441"/>
            <a:ext cx="1027208" cy="8426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Left Arrow 19"/>
          <p:cNvSpPr/>
          <p:nvPr/>
        </p:nvSpPr>
        <p:spPr>
          <a:xfrm rot="17236158" flipV="1">
            <a:off x="427753" y="4354919"/>
            <a:ext cx="1275913" cy="117358"/>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a:off x="5443522" y="1716619"/>
            <a:ext cx="1027208" cy="8426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eft Arrow 21"/>
          <p:cNvSpPr/>
          <p:nvPr/>
        </p:nvSpPr>
        <p:spPr>
          <a:xfrm flipV="1">
            <a:off x="5277287" y="2559276"/>
            <a:ext cx="1275913" cy="117358"/>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a:off x="2496954" y="1803456"/>
            <a:ext cx="1027208" cy="8426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Left Arrow 23"/>
          <p:cNvSpPr/>
          <p:nvPr/>
        </p:nvSpPr>
        <p:spPr>
          <a:xfrm flipV="1">
            <a:off x="2411023" y="2685101"/>
            <a:ext cx="1275913" cy="117358"/>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743951" y="1323234"/>
            <a:ext cx="1197939" cy="369332"/>
          </a:xfrm>
          <a:prstGeom prst="rect">
            <a:avLst/>
          </a:prstGeom>
          <a:noFill/>
        </p:spPr>
        <p:txBody>
          <a:bodyPr wrap="none" rtlCol="0">
            <a:spAutoFit/>
          </a:bodyPr>
          <a:lstStyle/>
          <a:p>
            <a:r>
              <a:rPr lang="en-US" dirty="0" smtClean="0"/>
              <a:t>ratio 16:1?</a:t>
            </a:r>
            <a:endParaRPr lang="en-US" dirty="0"/>
          </a:p>
        </p:txBody>
      </p:sp>
    </p:spTree>
    <p:extLst>
      <p:ext uri="{BB962C8B-B14F-4D97-AF65-F5344CB8AC3E}">
        <p14:creationId xmlns:p14="http://schemas.microsoft.com/office/powerpoint/2010/main" val="387891414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Internet money flows today</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79</a:t>
            </a:fld>
            <a:endParaRPr lang="en-US"/>
          </a:p>
        </p:txBody>
      </p:sp>
      <p:pic>
        <p:nvPicPr>
          <p:cNvPr id="5" name="Pictur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463729"/>
            <a:ext cx="1796370" cy="158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954" y="2575882"/>
            <a:ext cx="1626609" cy="197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0" y="2559276"/>
            <a:ext cx="1734753" cy="144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055631" y="3140043"/>
            <a:ext cx="916049" cy="369332"/>
          </a:xfrm>
          <a:prstGeom prst="rect">
            <a:avLst/>
          </a:prstGeom>
          <a:noFill/>
        </p:spPr>
        <p:txBody>
          <a:bodyPr wrap="none" rtlCol="0">
            <a:spAutoFit/>
          </a:bodyPr>
          <a:lstStyle/>
          <a:p>
            <a:r>
              <a:rPr lang="en-US" dirty="0" smtClean="0">
                <a:solidFill>
                  <a:srgbClr val="FFFF00"/>
                </a:solidFill>
              </a:rPr>
              <a:t>content</a:t>
            </a:r>
            <a:endParaRPr lang="en-US" dirty="0">
              <a:solidFill>
                <a:srgbClr val="FFFF00"/>
              </a:solidFill>
            </a:endParaRPr>
          </a:p>
        </p:txBody>
      </p:sp>
      <p:sp>
        <p:nvSpPr>
          <p:cNvPr id="10" name="TextBox 9"/>
          <p:cNvSpPr txBox="1"/>
          <p:nvPr/>
        </p:nvSpPr>
        <p:spPr>
          <a:xfrm>
            <a:off x="7026551" y="3140043"/>
            <a:ext cx="1192304" cy="369332"/>
          </a:xfrm>
          <a:prstGeom prst="rect">
            <a:avLst/>
          </a:prstGeom>
          <a:noFill/>
        </p:spPr>
        <p:txBody>
          <a:bodyPr wrap="none" rtlCol="0">
            <a:spAutoFit/>
          </a:bodyPr>
          <a:lstStyle/>
          <a:p>
            <a:r>
              <a:rPr lang="en-US" dirty="0" smtClean="0"/>
              <a:t>eyeball ISP</a:t>
            </a:r>
            <a:endParaRPr lang="en-US" dirty="0"/>
          </a:p>
        </p:txBody>
      </p:sp>
      <p:pic>
        <p:nvPicPr>
          <p:cNvPr id="13" name="Picture 42" descr="File Server_Updated2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 y="4637088"/>
            <a:ext cx="7937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Magnetic Disk 17"/>
          <p:cNvSpPr/>
          <p:nvPr/>
        </p:nvSpPr>
        <p:spPr>
          <a:xfrm>
            <a:off x="6816077" y="2449099"/>
            <a:ext cx="725747" cy="690944"/>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CDN</a:t>
            </a:r>
            <a:endParaRPr lang="en-US" dirty="0"/>
          </a:p>
        </p:txBody>
      </p:sp>
      <p:sp>
        <p:nvSpPr>
          <p:cNvPr id="19" name="Right Arrow 18"/>
          <p:cNvSpPr/>
          <p:nvPr/>
        </p:nvSpPr>
        <p:spPr>
          <a:xfrm rot="17202207">
            <a:off x="200858" y="3519441"/>
            <a:ext cx="1027208" cy="84265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1" name="Right Arrow 20"/>
          <p:cNvSpPr/>
          <p:nvPr/>
        </p:nvSpPr>
        <p:spPr>
          <a:xfrm rot="10800000">
            <a:off x="6302473" y="4008404"/>
            <a:ext cx="1027208" cy="49377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3" name="Right Arrow 22"/>
          <p:cNvSpPr/>
          <p:nvPr/>
        </p:nvSpPr>
        <p:spPr>
          <a:xfrm>
            <a:off x="2216551" y="1803456"/>
            <a:ext cx="1027208" cy="84265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26" name="Picture 2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217" y="2580133"/>
            <a:ext cx="1626609" cy="197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559017" y="2905891"/>
            <a:ext cx="1900580" cy="369332"/>
          </a:xfrm>
          <a:prstGeom prst="rect">
            <a:avLst/>
          </a:prstGeom>
          <a:noFill/>
        </p:spPr>
        <p:txBody>
          <a:bodyPr wrap="none" rtlCol="0">
            <a:spAutoFit/>
          </a:bodyPr>
          <a:lstStyle/>
          <a:p>
            <a:r>
              <a:rPr lang="en-US" dirty="0" smtClean="0">
                <a:solidFill>
                  <a:srgbClr val="FFFF00"/>
                </a:solidFill>
              </a:rPr>
              <a:t>backbone (transit)</a:t>
            </a:r>
            <a:endParaRPr lang="en-US" dirty="0">
              <a:solidFill>
                <a:srgbClr val="FFFF00"/>
              </a:solidFill>
            </a:endParaRPr>
          </a:p>
        </p:txBody>
      </p:sp>
      <p:pic>
        <p:nvPicPr>
          <p:cNvPr id="27"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9124" y="5045404"/>
            <a:ext cx="5111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p:cNvCxnSpPr>
            <a:stCxn id="6" idx="3"/>
            <a:endCxn id="26" idx="1"/>
          </p:cNvCxnSpPr>
          <p:nvPr/>
        </p:nvCxnSpPr>
        <p:spPr>
          <a:xfrm>
            <a:off x="4123563" y="3564841"/>
            <a:ext cx="506654" cy="42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162080" y="3677963"/>
            <a:ext cx="418654" cy="369332"/>
          </a:xfrm>
          <a:prstGeom prst="rect">
            <a:avLst/>
          </a:prstGeom>
          <a:noFill/>
        </p:spPr>
        <p:txBody>
          <a:bodyPr wrap="none" rtlCol="0">
            <a:spAutoFit/>
          </a:bodyPr>
          <a:lstStyle/>
          <a:p>
            <a:r>
              <a:rPr lang="en-US" dirty="0" smtClean="0"/>
              <a:t>$0</a:t>
            </a:r>
            <a:endParaRPr lang="en-US" dirty="0"/>
          </a:p>
        </p:txBody>
      </p:sp>
      <p:cxnSp>
        <p:nvCxnSpPr>
          <p:cNvPr id="30" name="Straight Arrow Connector 29"/>
          <p:cNvCxnSpPr/>
          <p:nvPr/>
        </p:nvCxnSpPr>
        <p:spPr>
          <a:xfrm>
            <a:off x="2157696" y="3574848"/>
            <a:ext cx="506654" cy="42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256826" y="3579099"/>
            <a:ext cx="506654" cy="42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602683" y="4502182"/>
            <a:ext cx="673043" cy="369332"/>
          </a:xfrm>
          <a:prstGeom prst="rect">
            <a:avLst/>
          </a:prstGeom>
          <a:noFill/>
        </p:spPr>
        <p:txBody>
          <a:bodyPr wrap="none" rtlCol="0">
            <a:spAutoFit/>
          </a:bodyPr>
          <a:lstStyle/>
          <a:p>
            <a:r>
              <a:rPr lang="en-US" dirty="0" smtClean="0"/>
              <a:t>or $0</a:t>
            </a:r>
            <a:endParaRPr lang="en-US" dirty="0"/>
          </a:p>
        </p:txBody>
      </p:sp>
      <p:sp>
        <p:nvSpPr>
          <p:cNvPr id="33" name="TextBox 32"/>
          <p:cNvSpPr txBox="1"/>
          <p:nvPr/>
        </p:nvSpPr>
        <p:spPr>
          <a:xfrm>
            <a:off x="2664350" y="5130097"/>
            <a:ext cx="2302233" cy="584776"/>
          </a:xfrm>
          <a:prstGeom prst="rect">
            <a:avLst/>
          </a:prstGeom>
          <a:noFill/>
        </p:spPr>
        <p:txBody>
          <a:bodyPr wrap="none" rtlCol="0">
            <a:spAutoFit/>
          </a:bodyPr>
          <a:lstStyle/>
          <a:p>
            <a:r>
              <a:rPr lang="en-US" sz="3200" dirty="0" smtClean="0"/>
              <a:t>“bill &amp; keep”</a:t>
            </a:r>
            <a:endParaRPr lang="en-US" sz="3200" dirty="0"/>
          </a:p>
        </p:txBody>
      </p:sp>
      <p:sp>
        <p:nvSpPr>
          <p:cNvPr id="34" name="Right Arrow 33"/>
          <p:cNvSpPr/>
          <p:nvPr/>
        </p:nvSpPr>
        <p:spPr>
          <a:xfrm rot="13843313">
            <a:off x="7835966" y="4060023"/>
            <a:ext cx="1027208" cy="49377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9910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a:t>
            </a:r>
            <a:r>
              <a:rPr lang="en-US" dirty="0" smtClean="0"/>
              <a:t>s + Internet replace voice</a:t>
            </a:r>
            <a:endParaRPr lang="en-US" dirty="0"/>
          </a:p>
        </p:txBody>
      </p:sp>
      <p:pic>
        <p:nvPicPr>
          <p:cNvPr id="3" name="Picture 2"/>
          <p:cNvPicPr>
            <a:picLocks noChangeAspect="1"/>
          </p:cNvPicPr>
          <p:nvPr/>
        </p:nvPicPr>
        <p:blipFill>
          <a:blip r:embed="rId2"/>
          <a:stretch>
            <a:fillRect/>
          </a:stretch>
        </p:blipFill>
        <p:spPr>
          <a:xfrm>
            <a:off x="1536700" y="1841500"/>
            <a:ext cx="6070600" cy="3162300"/>
          </a:xfrm>
          <a:prstGeom prst="rect">
            <a:avLst/>
          </a:prstGeom>
        </p:spPr>
      </p:pic>
    </p:spTree>
    <p:extLst>
      <p:ext uri="{BB962C8B-B14F-4D97-AF65-F5344CB8AC3E}">
        <p14:creationId xmlns:p14="http://schemas.microsoft.com/office/powerpoint/2010/main" val="167420539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Future Internet money flows?</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80</a:t>
            </a:fld>
            <a:endParaRPr lang="en-US"/>
          </a:p>
        </p:txBody>
      </p:sp>
      <p:pic>
        <p:nvPicPr>
          <p:cNvPr id="5" name="Pictur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463729"/>
            <a:ext cx="1796370" cy="158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954" y="2575882"/>
            <a:ext cx="1626609" cy="197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0" y="2559276"/>
            <a:ext cx="1734753" cy="144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055631" y="3140043"/>
            <a:ext cx="916049" cy="369332"/>
          </a:xfrm>
          <a:prstGeom prst="rect">
            <a:avLst/>
          </a:prstGeom>
          <a:noFill/>
        </p:spPr>
        <p:txBody>
          <a:bodyPr wrap="none" rtlCol="0">
            <a:spAutoFit/>
          </a:bodyPr>
          <a:lstStyle/>
          <a:p>
            <a:r>
              <a:rPr lang="en-US" dirty="0" smtClean="0">
                <a:solidFill>
                  <a:srgbClr val="FFFF00"/>
                </a:solidFill>
              </a:rPr>
              <a:t>content</a:t>
            </a:r>
            <a:endParaRPr lang="en-US" dirty="0">
              <a:solidFill>
                <a:srgbClr val="FFFF00"/>
              </a:solidFill>
            </a:endParaRPr>
          </a:p>
        </p:txBody>
      </p:sp>
      <p:sp>
        <p:nvSpPr>
          <p:cNvPr id="10" name="TextBox 9"/>
          <p:cNvSpPr txBox="1"/>
          <p:nvPr/>
        </p:nvSpPr>
        <p:spPr>
          <a:xfrm>
            <a:off x="7026551" y="3140043"/>
            <a:ext cx="1192304" cy="369332"/>
          </a:xfrm>
          <a:prstGeom prst="rect">
            <a:avLst/>
          </a:prstGeom>
          <a:noFill/>
        </p:spPr>
        <p:txBody>
          <a:bodyPr wrap="none" rtlCol="0">
            <a:spAutoFit/>
          </a:bodyPr>
          <a:lstStyle/>
          <a:p>
            <a:r>
              <a:rPr lang="en-US" dirty="0" smtClean="0"/>
              <a:t>eyeball ISP</a:t>
            </a:r>
            <a:endParaRPr lang="en-US" dirty="0"/>
          </a:p>
        </p:txBody>
      </p:sp>
      <p:pic>
        <p:nvPicPr>
          <p:cNvPr id="13" name="Picture 42" descr="File Server_Updated2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 y="4637088"/>
            <a:ext cx="7937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Magnetic Disk 17"/>
          <p:cNvSpPr/>
          <p:nvPr/>
        </p:nvSpPr>
        <p:spPr>
          <a:xfrm>
            <a:off x="5827453" y="1047250"/>
            <a:ext cx="725747" cy="690944"/>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CDN</a:t>
            </a:r>
            <a:endParaRPr lang="en-US" dirty="0"/>
          </a:p>
        </p:txBody>
      </p:sp>
      <p:sp>
        <p:nvSpPr>
          <p:cNvPr id="19" name="Right Arrow 18"/>
          <p:cNvSpPr/>
          <p:nvPr/>
        </p:nvSpPr>
        <p:spPr>
          <a:xfrm rot="17202207">
            <a:off x="200858" y="3519441"/>
            <a:ext cx="1027208" cy="84265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1" name="Right Arrow 20"/>
          <p:cNvSpPr/>
          <p:nvPr/>
        </p:nvSpPr>
        <p:spPr>
          <a:xfrm>
            <a:off x="6256826" y="3677963"/>
            <a:ext cx="1027208" cy="49377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3" name="Right Arrow 22"/>
          <p:cNvSpPr/>
          <p:nvPr/>
        </p:nvSpPr>
        <p:spPr>
          <a:xfrm>
            <a:off x="2216551" y="1803456"/>
            <a:ext cx="1027208" cy="84265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26" name="Picture 2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217" y="2580133"/>
            <a:ext cx="1626609" cy="197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559017" y="2905891"/>
            <a:ext cx="1900580" cy="369332"/>
          </a:xfrm>
          <a:prstGeom prst="rect">
            <a:avLst/>
          </a:prstGeom>
          <a:noFill/>
        </p:spPr>
        <p:txBody>
          <a:bodyPr wrap="none" rtlCol="0">
            <a:spAutoFit/>
          </a:bodyPr>
          <a:lstStyle/>
          <a:p>
            <a:r>
              <a:rPr lang="en-US" dirty="0" smtClean="0">
                <a:solidFill>
                  <a:srgbClr val="FFFF00"/>
                </a:solidFill>
              </a:rPr>
              <a:t>backbone (transit)</a:t>
            </a:r>
            <a:endParaRPr lang="en-US" dirty="0">
              <a:solidFill>
                <a:srgbClr val="FFFF00"/>
              </a:solidFill>
            </a:endParaRPr>
          </a:p>
        </p:txBody>
      </p:sp>
      <p:pic>
        <p:nvPicPr>
          <p:cNvPr id="27"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9124" y="4860785"/>
            <a:ext cx="5111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p:cNvCxnSpPr>
            <a:stCxn id="6" idx="3"/>
            <a:endCxn id="26" idx="1"/>
          </p:cNvCxnSpPr>
          <p:nvPr/>
        </p:nvCxnSpPr>
        <p:spPr>
          <a:xfrm>
            <a:off x="4123563" y="3564841"/>
            <a:ext cx="506654" cy="42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162080" y="3677963"/>
            <a:ext cx="418654" cy="369332"/>
          </a:xfrm>
          <a:prstGeom prst="rect">
            <a:avLst/>
          </a:prstGeom>
          <a:noFill/>
        </p:spPr>
        <p:txBody>
          <a:bodyPr wrap="none" rtlCol="0">
            <a:spAutoFit/>
          </a:bodyPr>
          <a:lstStyle/>
          <a:p>
            <a:r>
              <a:rPr lang="en-US" dirty="0" smtClean="0"/>
              <a:t>$0</a:t>
            </a:r>
            <a:endParaRPr lang="en-US" dirty="0"/>
          </a:p>
        </p:txBody>
      </p:sp>
      <p:cxnSp>
        <p:nvCxnSpPr>
          <p:cNvPr id="30" name="Straight Arrow Connector 29"/>
          <p:cNvCxnSpPr/>
          <p:nvPr/>
        </p:nvCxnSpPr>
        <p:spPr>
          <a:xfrm>
            <a:off x="2157696" y="3574848"/>
            <a:ext cx="506654" cy="42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256826" y="3579099"/>
            <a:ext cx="506654" cy="42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Right Arrow 23"/>
          <p:cNvSpPr/>
          <p:nvPr/>
        </p:nvSpPr>
        <p:spPr>
          <a:xfrm rot="13843313">
            <a:off x="7835966" y="4060023"/>
            <a:ext cx="1027208" cy="49377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5" name="Right Arrow 24"/>
          <p:cNvSpPr/>
          <p:nvPr/>
        </p:nvSpPr>
        <p:spPr>
          <a:xfrm rot="2717570">
            <a:off x="6313082" y="1960405"/>
            <a:ext cx="1027208" cy="49377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 name="TextBox 1"/>
          <p:cNvSpPr txBox="1"/>
          <p:nvPr/>
        </p:nvSpPr>
        <p:spPr>
          <a:xfrm>
            <a:off x="2607763" y="4910271"/>
            <a:ext cx="3980577" cy="830997"/>
          </a:xfrm>
          <a:prstGeom prst="rect">
            <a:avLst/>
          </a:prstGeom>
          <a:noFill/>
        </p:spPr>
        <p:txBody>
          <a:bodyPr wrap="none" rtlCol="0">
            <a:spAutoFit/>
          </a:bodyPr>
          <a:lstStyle/>
          <a:p>
            <a:r>
              <a:rPr lang="en-US" sz="2400" dirty="0" smtClean="0"/>
              <a:t>termination charges</a:t>
            </a:r>
          </a:p>
          <a:p>
            <a:r>
              <a:rPr lang="en-US" sz="2400" dirty="0" smtClean="0"/>
              <a:t>cf. existing telephone network</a:t>
            </a:r>
            <a:endParaRPr lang="en-US" sz="2400" dirty="0"/>
          </a:p>
        </p:txBody>
      </p:sp>
    </p:spTree>
    <p:extLst>
      <p:ext uri="{BB962C8B-B14F-4D97-AF65-F5344CB8AC3E}">
        <p14:creationId xmlns:p14="http://schemas.microsoft.com/office/powerpoint/2010/main" val="345054038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Paid vs. non-paid peering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Reflects value added and market power</a:t>
            </a:r>
          </a:p>
          <a:p>
            <a:r>
              <a:rPr lang="en-US" dirty="0" smtClean="0"/>
              <a:t>E.g.,</a:t>
            </a:r>
          </a:p>
          <a:p>
            <a:pPr lvl="1"/>
            <a:r>
              <a:rPr lang="en-US" dirty="0" smtClean="0"/>
              <a:t>number of customers served</a:t>
            </a:r>
          </a:p>
          <a:p>
            <a:pPr lvl="1"/>
            <a:r>
              <a:rPr lang="en-US" dirty="0" smtClean="0"/>
              <a:t>distance carried (fiber route miles)</a:t>
            </a:r>
          </a:p>
          <a:p>
            <a:r>
              <a:rPr lang="en-US" dirty="0" smtClean="0"/>
              <a:t>Market power</a:t>
            </a:r>
          </a:p>
          <a:p>
            <a:pPr lvl="1"/>
            <a:r>
              <a:rPr lang="en-US" dirty="0" smtClean="0"/>
              <a:t>eyeball ISP only allows direct peering</a:t>
            </a:r>
          </a:p>
          <a:p>
            <a:pPr lvl="1"/>
            <a:r>
              <a:rPr lang="en-US" dirty="0" smtClean="0"/>
              <a:t>content providers have to reach (almost) all customers</a:t>
            </a:r>
          </a:p>
          <a:p>
            <a:pPr lvl="1"/>
            <a:r>
              <a:rPr lang="en-US" dirty="0" smtClean="0"/>
              <a:t>but there are lots of </a:t>
            </a:r>
            <a:r>
              <a:rPr lang="en-US" smtClean="0"/>
              <a:t>transit providers</a:t>
            </a:r>
            <a:endParaRPr lang="en-US" dirty="0" smtClean="0"/>
          </a:p>
          <a:p>
            <a:r>
              <a:rPr lang="en-US" dirty="0" smtClean="0"/>
              <a:t>Economic models just emerging</a:t>
            </a:r>
            <a:endParaRPr lang="en-US" dirty="0"/>
          </a:p>
        </p:txBody>
      </p:sp>
    </p:spTree>
    <p:extLst>
      <p:ext uri="{BB962C8B-B14F-4D97-AF65-F5344CB8AC3E}">
        <p14:creationId xmlns:p14="http://schemas.microsoft.com/office/powerpoint/2010/main" val="407357269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Paid vs. non-paid peering</a:t>
            </a:r>
            <a:endParaRPr lang="en-US" dirty="0"/>
          </a:p>
        </p:txBody>
      </p:sp>
      <p:sp>
        <p:nvSpPr>
          <p:cNvPr id="3" name="Content Placeholder 2"/>
          <p:cNvSpPr>
            <a:spLocks noGrp="1"/>
          </p:cNvSpPr>
          <p:nvPr>
            <p:ph idx="1"/>
          </p:nvPr>
        </p:nvSpPr>
        <p:spPr/>
        <p:txBody>
          <a:bodyPr>
            <a:normAutofit/>
          </a:bodyPr>
          <a:lstStyle/>
          <a:p>
            <a:r>
              <a:rPr lang="en-US" dirty="0" smtClean="0"/>
              <a:t>Traffic ratios traditionally used between transit ISPs</a:t>
            </a:r>
          </a:p>
          <a:p>
            <a:pPr lvl="1"/>
            <a:r>
              <a:rPr lang="en-US" dirty="0" smtClean="0"/>
              <a:t>but not exclusively</a:t>
            </a:r>
          </a:p>
          <a:p>
            <a:r>
              <a:rPr lang="en-US" dirty="0" smtClean="0"/>
              <a:t>Thought experiment:</a:t>
            </a:r>
          </a:p>
          <a:p>
            <a:pPr lvl="1"/>
            <a:r>
              <a:rPr lang="en-US" dirty="0" smtClean="0"/>
              <a:t>replace YouTube with Skype</a:t>
            </a:r>
          </a:p>
          <a:p>
            <a:pPr lvl="1"/>
            <a:r>
              <a:rPr lang="en-US" dirty="0" smtClean="0"/>
              <a:t>now, traffic symmetric</a:t>
            </a:r>
          </a:p>
          <a:p>
            <a:pPr lvl="1"/>
            <a:r>
              <a:rPr lang="en-US" dirty="0" smtClean="0"/>
              <a:t>but exact some impact on consumer ISP</a:t>
            </a:r>
          </a:p>
        </p:txBody>
      </p:sp>
    </p:spTree>
    <p:extLst>
      <p:ext uri="{BB962C8B-B14F-4D97-AF65-F5344CB8AC3E}">
        <p14:creationId xmlns:p14="http://schemas.microsoft.com/office/powerpoint/2010/main" val="2851688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3"/>
          <p:cNvSpPr>
            <a:spLocks noGrp="1"/>
          </p:cNvSpPr>
          <p:nvPr>
            <p:ph type="dt" sz="quarter" idx="10"/>
          </p:nvPr>
        </p:nvSpPr>
        <p:spPr/>
        <p:txBody>
          <a:bodyPr/>
          <a:lstStyle/>
          <a:p>
            <a:pPr>
              <a:defRPr/>
            </a:pPr>
            <a:r>
              <a:rPr lang="en-US"/>
              <a:t>April 2011</a:t>
            </a:r>
          </a:p>
        </p:txBody>
      </p:sp>
      <p:sp>
        <p:nvSpPr>
          <p:cNvPr id="19" name="Slide Number Placeholder 5"/>
          <p:cNvSpPr>
            <a:spLocks noGrp="1"/>
          </p:cNvSpPr>
          <p:nvPr>
            <p:ph type="sldNum" sz="quarter" idx="12"/>
          </p:nvPr>
        </p:nvSpPr>
        <p:spPr/>
        <p:txBody>
          <a:bodyPr/>
          <a:lstStyle/>
          <a:p>
            <a:pPr>
              <a:defRPr/>
            </a:pPr>
            <a:fld id="{B140D75D-5746-4C0D-934B-931E76902695}" type="slidenum">
              <a:rPr lang="en-US"/>
              <a:pPr>
                <a:defRPr/>
              </a:pPr>
              <a:t>83</a:t>
            </a:fld>
            <a:endParaRPr lang="en-US"/>
          </a:p>
        </p:txBody>
      </p:sp>
      <p:sp>
        <p:nvSpPr>
          <p:cNvPr id="24579" name="Title 3"/>
          <p:cNvSpPr>
            <a:spLocks noGrp="1"/>
          </p:cNvSpPr>
          <p:nvPr>
            <p:ph type="title"/>
          </p:nvPr>
        </p:nvSpPr>
        <p:spPr/>
        <p:txBody>
          <a:bodyPr/>
          <a:lstStyle/>
          <a:p>
            <a:pPr eaLnBrk="1" hangingPunct="1"/>
            <a:r>
              <a:rPr lang="en-US" smtClean="0"/>
              <a:t>The “classic” Internet – ca. 1995</a:t>
            </a:r>
          </a:p>
        </p:txBody>
      </p:sp>
      <p:pic>
        <p:nvPicPr>
          <p:cNvPr id="24580" name="Picture 5" descr="arch.png"/>
          <p:cNvPicPr preferRelativeResize="0">
            <a:picLocks noChangeAspect="1"/>
          </p:cNvPicPr>
          <p:nvPr/>
        </p:nvPicPr>
        <p:blipFill>
          <a:blip r:embed="rId2"/>
          <a:srcRect/>
          <a:stretch>
            <a:fillRect/>
          </a:stretch>
        </p:blipFill>
        <p:spPr bwMode="auto">
          <a:xfrm>
            <a:off x="0" y="1447800"/>
            <a:ext cx="9144000" cy="4921250"/>
          </a:xfrm>
          <a:prstGeom prst="rect">
            <a:avLst/>
          </a:prstGeom>
          <a:noFill/>
          <a:ln w="25400">
            <a:solidFill>
              <a:schemeClr val="tx2"/>
            </a:solidFill>
            <a:miter lim="800000"/>
            <a:headEnd/>
            <a:tailEnd/>
          </a:ln>
        </p:spPr>
      </p:pic>
      <p:sp>
        <p:nvSpPr>
          <p:cNvPr id="24581" name="Rectangle 6"/>
          <p:cNvSpPr>
            <a:spLocks noChangeArrowheads="1"/>
          </p:cNvSpPr>
          <p:nvPr/>
        </p:nvSpPr>
        <p:spPr bwMode="auto">
          <a:xfrm>
            <a:off x="0" y="6581775"/>
            <a:ext cx="6858000" cy="276225"/>
          </a:xfrm>
          <a:prstGeom prst="rect">
            <a:avLst/>
          </a:prstGeom>
          <a:noFill/>
          <a:ln w="9525">
            <a:noFill/>
            <a:miter lim="800000"/>
            <a:headEnd/>
            <a:tailEnd/>
          </a:ln>
        </p:spPr>
        <p:txBody>
          <a:bodyPr>
            <a:spAutoFit/>
          </a:bodyPr>
          <a:lstStyle/>
          <a:p>
            <a:r>
              <a:rPr lang="en-US" sz="1200">
                <a:latin typeface="Calibri" pitchFamily="34" charset="0"/>
              </a:rPr>
              <a:t>Craig Labovitz, “Internet Traffic and Content Consolidation”, IETF March 2010.</a:t>
            </a:r>
          </a:p>
        </p:txBody>
      </p:sp>
      <p:sp>
        <p:nvSpPr>
          <p:cNvPr id="24582" name="Line 5"/>
          <p:cNvSpPr>
            <a:spLocks noChangeShapeType="1"/>
          </p:cNvSpPr>
          <p:nvPr/>
        </p:nvSpPr>
        <p:spPr bwMode="auto">
          <a:xfrm flipV="1">
            <a:off x="7581900" y="3835400"/>
            <a:ext cx="0" cy="1739900"/>
          </a:xfrm>
          <a:prstGeom prst="line">
            <a:avLst/>
          </a:prstGeom>
          <a:noFill/>
          <a:ln w="31750">
            <a:solidFill>
              <a:srgbClr val="008000"/>
            </a:solidFill>
            <a:round/>
            <a:headEnd/>
            <a:tailEnd type="triangle" w="med" len="med"/>
          </a:ln>
        </p:spPr>
        <p:txBody>
          <a:bodyPr/>
          <a:lstStyle/>
          <a:p>
            <a:endParaRPr lang="en-US"/>
          </a:p>
        </p:txBody>
      </p:sp>
      <p:sp>
        <p:nvSpPr>
          <p:cNvPr id="24583" name="Line 6"/>
          <p:cNvSpPr>
            <a:spLocks noChangeShapeType="1"/>
          </p:cNvSpPr>
          <p:nvPr/>
        </p:nvSpPr>
        <p:spPr bwMode="auto">
          <a:xfrm flipV="1">
            <a:off x="1854200" y="4851400"/>
            <a:ext cx="152400" cy="533400"/>
          </a:xfrm>
          <a:prstGeom prst="line">
            <a:avLst/>
          </a:prstGeom>
          <a:noFill/>
          <a:ln w="15875">
            <a:solidFill>
              <a:srgbClr val="0000FF"/>
            </a:solidFill>
            <a:round/>
            <a:headEnd/>
            <a:tailEnd type="triangle" w="med" len="med"/>
          </a:ln>
        </p:spPr>
        <p:txBody>
          <a:bodyPr/>
          <a:lstStyle/>
          <a:p>
            <a:endParaRPr lang="en-US"/>
          </a:p>
        </p:txBody>
      </p:sp>
      <p:sp>
        <p:nvSpPr>
          <p:cNvPr id="24584" name="Text Box 7"/>
          <p:cNvSpPr txBox="1">
            <a:spLocks noChangeArrowheads="1"/>
          </p:cNvSpPr>
          <p:nvPr/>
        </p:nvSpPr>
        <p:spPr bwMode="auto">
          <a:xfrm>
            <a:off x="7581900" y="4037013"/>
            <a:ext cx="869950" cy="641350"/>
          </a:xfrm>
          <a:prstGeom prst="rect">
            <a:avLst/>
          </a:prstGeom>
          <a:solidFill>
            <a:srgbClr val="CCFFCC"/>
          </a:solidFill>
          <a:ln w="9525">
            <a:noFill/>
            <a:miter lim="800000"/>
            <a:headEnd/>
            <a:tailEnd/>
          </a:ln>
        </p:spPr>
        <p:txBody>
          <a:bodyPr wrap="none">
            <a:spAutoFit/>
          </a:bodyPr>
          <a:lstStyle/>
          <a:p>
            <a:pPr defTabSz="914400"/>
            <a:r>
              <a:rPr lang="en-US"/>
              <a:t>money</a:t>
            </a:r>
          </a:p>
          <a:p>
            <a:pPr defTabSz="914400"/>
            <a:r>
              <a:rPr lang="en-US"/>
              <a:t>flow</a:t>
            </a:r>
          </a:p>
        </p:txBody>
      </p:sp>
      <p:sp>
        <p:nvSpPr>
          <p:cNvPr id="24585" name="Line 8"/>
          <p:cNvSpPr>
            <a:spLocks noChangeShapeType="1"/>
          </p:cNvSpPr>
          <p:nvPr/>
        </p:nvSpPr>
        <p:spPr bwMode="auto">
          <a:xfrm flipV="1">
            <a:off x="2247900" y="3251200"/>
            <a:ext cx="342900" cy="785813"/>
          </a:xfrm>
          <a:prstGeom prst="line">
            <a:avLst/>
          </a:prstGeom>
          <a:noFill/>
          <a:ln w="25400">
            <a:solidFill>
              <a:schemeClr val="tx2"/>
            </a:solidFill>
            <a:round/>
            <a:headEnd/>
            <a:tailEnd type="triangle" w="med" len="med"/>
          </a:ln>
        </p:spPr>
        <p:txBody>
          <a:bodyPr/>
          <a:lstStyle/>
          <a:p>
            <a:endParaRPr lang="en-US"/>
          </a:p>
        </p:txBody>
      </p:sp>
      <p:sp>
        <p:nvSpPr>
          <p:cNvPr id="24586" name="Line 9"/>
          <p:cNvSpPr>
            <a:spLocks noChangeShapeType="1"/>
          </p:cNvSpPr>
          <p:nvPr/>
        </p:nvSpPr>
        <p:spPr bwMode="auto">
          <a:xfrm flipV="1">
            <a:off x="2895600" y="2565400"/>
            <a:ext cx="520700" cy="330200"/>
          </a:xfrm>
          <a:prstGeom prst="line">
            <a:avLst/>
          </a:prstGeom>
          <a:noFill/>
          <a:ln w="25400">
            <a:solidFill>
              <a:schemeClr val="tx2"/>
            </a:solidFill>
            <a:round/>
            <a:headEnd/>
            <a:tailEnd type="triangle" w="med" len="med"/>
          </a:ln>
        </p:spPr>
        <p:txBody>
          <a:bodyPr/>
          <a:lstStyle/>
          <a:p>
            <a:endParaRPr lang="en-US"/>
          </a:p>
        </p:txBody>
      </p:sp>
      <p:sp>
        <p:nvSpPr>
          <p:cNvPr id="24587" name="Line 11"/>
          <p:cNvSpPr>
            <a:spLocks noChangeShapeType="1"/>
          </p:cNvSpPr>
          <p:nvPr/>
        </p:nvSpPr>
        <p:spPr bwMode="auto">
          <a:xfrm>
            <a:off x="3797300" y="2730500"/>
            <a:ext cx="330200" cy="165100"/>
          </a:xfrm>
          <a:prstGeom prst="line">
            <a:avLst/>
          </a:prstGeom>
          <a:noFill/>
          <a:ln w="25400">
            <a:solidFill>
              <a:schemeClr val="tx2"/>
            </a:solidFill>
            <a:round/>
            <a:headEnd/>
            <a:tailEnd type="triangle" w="med" len="med"/>
          </a:ln>
        </p:spPr>
        <p:txBody>
          <a:bodyPr/>
          <a:lstStyle/>
          <a:p>
            <a:endParaRPr lang="en-US"/>
          </a:p>
        </p:txBody>
      </p:sp>
      <p:sp>
        <p:nvSpPr>
          <p:cNvPr id="24588" name="Line 12"/>
          <p:cNvSpPr>
            <a:spLocks noChangeShapeType="1"/>
          </p:cNvSpPr>
          <p:nvPr/>
        </p:nvSpPr>
        <p:spPr bwMode="auto">
          <a:xfrm flipH="1">
            <a:off x="3975100" y="3251200"/>
            <a:ext cx="152400" cy="785813"/>
          </a:xfrm>
          <a:prstGeom prst="line">
            <a:avLst/>
          </a:prstGeom>
          <a:noFill/>
          <a:ln w="25400">
            <a:solidFill>
              <a:schemeClr val="tx2"/>
            </a:solidFill>
            <a:round/>
            <a:headEnd/>
            <a:tailEnd type="triangle" w="med" len="med"/>
          </a:ln>
        </p:spPr>
        <p:txBody>
          <a:bodyPr/>
          <a:lstStyle/>
          <a:p>
            <a:endParaRPr lang="en-US"/>
          </a:p>
        </p:txBody>
      </p:sp>
      <p:sp>
        <p:nvSpPr>
          <p:cNvPr id="24589" name="Line 14"/>
          <p:cNvSpPr>
            <a:spLocks noChangeShapeType="1"/>
          </p:cNvSpPr>
          <p:nvPr/>
        </p:nvSpPr>
        <p:spPr bwMode="auto">
          <a:xfrm>
            <a:off x="3975100" y="4864100"/>
            <a:ext cx="152400" cy="533400"/>
          </a:xfrm>
          <a:prstGeom prst="line">
            <a:avLst/>
          </a:prstGeom>
          <a:noFill/>
          <a:ln w="25400">
            <a:solidFill>
              <a:schemeClr val="tx2"/>
            </a:solidFill>
            <a:round/>
            <a:headEnd/>
            <a:tailEnd type="triangle" w="med" len="med"/>
          </a:ln>
        </p:spPr>
        <p:txBody>
          <a:bodyPr/>
          <a:lstStyle/>
          <a:p>
            <a:endParaRPr lang="en-US"/>
          </a:p>
        </p:txBody>
      </p:sp>
      <p:sp>
        <p:nvSpPr>
          <p:cNvPr id="24590" name="Text Box 15"/>
          <p:cNvSpPr txBox="1">
            <a:spLocks noChangeArrowheads="1"/>
          </p:cNvSpPr>
          <p:nvPr/>
        </p:nvSpPr>
        <p:spPr bwMode="auto">
          <a:xfrm>
            <a:off x="1847850" y="3355975"/>
            <a:ext cx="742950" cy="366713"/>
          </a:xfrm>
          <a:prstGeom prst="rect">
            <a:avLst/>
          </a:prstGeom>
          <a:solidFill>
            <a:schemeClr val="accent1">
              <a:alpha val="16078"/>
            </a:schemeClr>
          </a:solidFill>
          <a:ln w="9525">
            <a:noFill/>
            <a:miter lim="800000"/>
            <a:headEnd/>
            <a:tailEnd/>
          </a:ln>
        </p:spPr>
        <p:txBody>
          <a:bodyPr wrap="none">
            <a:spAutoFit/>
          </a:bodyPr>
          <a:lstStyle/>
          <a:p>
            <a:pPr defTabSz="914400"/>
            <a:r>
              <a:rPr lang="en-US"/>
              <a:t>traffic</a:t>
            </a:r>
          </a:p>
        </p:txBody>
      </p:sp>
      <p:sp>
        <p:nvSpPr>
          <p:cNvPr id="24591" name="Text Box 16"/>
          <p:cNvSpPr txBox="1">
            <a:spLocks noChangeArrowheads="1"/>
          </p:cNvSpPr>
          <p:nvPr/>
        </p:nvSpPr>
        <p:spPr bwMode="auto">
          <a:xfrm>
            <a:off x="1527175" y="5575300"/>
            <a:ext cx="654050" cy="274638"/>
          </a:xfrm>
          <a:prstGeom prst="rect">
            <a:avLst/>
          </a:prstGeom>
          <a:noFill/>
          <a:ln w="9525">
            <a:noFill/>
            <a:miter lim="800000"/>
            <a:headEnd/>
            <a:tailEnd/>
          </a:ln>
        </p:spPr>
        <p:txBody>
          <a:bodyPr>
            <a:spAutoFit/>
          </a:bodyPr>
          <a:lstStyle/>
          <a:p>
            <a:pPr algn="ctr" defTabSz="914400"/>
            <a:r>
              <a:rPr lang="en-US" sz="1200">
                <a:solidFill>
                  <a:schemeClr val="accent2"/>
                </a:solidFill>
              </a:rPr>
              <a:t>FCC</a:t>
            </a:r>
          </a:p>
        </p:txBody>
      </p:sp>
      <p:sp>
        <p:nvSpPr>
          <p:cNvPr id="24592" name="Text Box 17"/>
          <p:cNvSpPr txBox="1">
            <a:spLocks noChangeArrowheads="1"/>
          </p:cNvSpPr>
          <p:nvPr/>
        </p:nvSpPr>
        <p:spPr bwMode="auto">
          <a:xfrm>
            <a:off x="1914525" y="4483100"/>
            <a:ext cx="581025" cy="274638"/>
          </a:xfrm>
          <a:prstGeom prst="rect">
            <a:avLst/>
          </a:prstGeom>
          <a:noFill/>
          <a:ln w="9525">
            <a:noFill/>
            <a:miter lim="800000"/>
            <a:headEnd/>
            <a:tailEnd/>
          </a:ln>
        </p:spPr>
        <p:txBody>
          <a:bodyPr wrap="none">
            <a:spAutoFit/>
          </a:bodyPr>
          <a:lstStyle/>
          <a:p>
            <a:pPr defTabSz="914400"/>
            <a:r>
              <a:rPr lang="en-US" sz="1200">
                <a:solidFill>
                  <a:schemeClr val="accent2"/>
                </a:solidFill>
              </a:rPr>
              <a:t>Sprint</a:t>
            </a:r>
          </a:p>
        </p:txBody>
      </p:sp>
      <p:sp>
        <p:nvSpPr>
          <p:cNvPr id="24593" name="Text Box 16"/>
          <p:cNvSpPr txBox="1">
            <a:spLocks noChangeArrowheads="1"/>
          </p:cNvSpPr>
          <p:nvPr/>
        </p:nvSpPr>
        <p:spPr bwMode="auto">
          <a:xfrm>
            <a:off x="2435225" y="2976563"/>
            <a:ext cx="919163" cy="274637"/>
          </a:xfrm>
          <a:prstGeom prst="rect">
            <a:avLst/>
          </a:prstGeom>
          <a:noFill/>
          <a:ln w="9525">
            <a:noFill/>
            <a:miter lim="800000"/>
            <a:headEnd/>
            <a:tailEnd/>
          </a:ln>
        </p:spPr>
        <p:txBody>
          <a:bodyPr wrap="none">
            <a:spAutoFit/>
          </a:bodyPr>
          <a:lstStyle/>
          <a:p>
            <a:pPr defTabSz="914400"/>
            <a:r>
              <a:rPr lang="en-US" sz="1200">
                <a:solidFill>
                  <a:schemeClr val="accent2"/>
                </a:solidFill>
              </a:rPr>
              <a:t>NYSERnet</a:t>
            </a:r>
          </a:p>
        </p:txBody>
      </p:sp>
      <p:sp>
        <p:nvSpPr>
          <p:cNvPr id="24594" name="Text Box 17"/>
          <p:cNvSpPr txBox="1">
            <a:spLocks noChangeArrowheads="1"/>
          </p:cNvSpPr>
          <p:nvPr/>
        </p:nvSpPr>
        <p:spPr bwMode="auto">
          <a:xfrm>
            <a:off x="2895600" y="2260600"/>
            <a:ext cx="869950" cy="274638"/>
          </a:xfrm>
          <a:prstGeom prst="rect">
            <a:avLst/>
          </a:prstGeom>
          <a:noFill/>
          <a:ln w="9525">
            <a:noFill/>
            <a:miter lim="800000"/>
            <a:headEnd/>
            <a:tailEnd/>
          </a:ln>
        </p:spPr>
        <p:txBody>
          <a:bodyPr wrap="none">
            <a:spAutoFit/>
          </a:bodyPr>
          <a:lstStyle/>
          <a:p>
            <a:pPr defTabSz="914400"/>
            <a:r>
              <a:rPr lang="en-US" sz="1200">
                <a:solidFill>
                  <a:schemeClr val="accent2"/>
                </a:solidFill>
              </a:rPr>
              <a:t>MAE-East</a:t>
            </a:r>
          </a:p>
        </p:txBody>
      </p:sp>
    </p:spTree>
    <p:extLst>
      <p:ext uri="{BB962C8B-B14F-4D97-AF65-F5344CB8AC3E}">
        <p14:creationId xmlns:p14="http://schemas.microsoft.com/office/powerpoint/2010/main" val="235594667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10"/>
          </p:nvPr>
        </p:nvSpPr>
        <p:spPr/>
        <p:txBody>
          <a:bodyPr/>
          <a:lstStyle/>
          <a:p>
            <a:pPr>
              <a:defRPr/>
            </a:pPr>
            <a:r>
              <a:rPr lang="en-US"/>
              <a:t>April 2011</a:t>
            </a:r>
          </a:p>
        </p:txBody>
      </p:sp>
      <p:sp>
        <p:nvSpPr>
          <p:cNvPr id="9" name="Slide Number Placeholder 5"/>
          <p:cNvSpPr>
            <a:spLocks noGrp="1"/>
          </p:cNvSpPr>
          <p:nvPr>
            <p:ph type="sldNum" sz="quarter" idx="12"/>
          </p:nvPr>
        </p:nvSpPr>
        <p:spPr/>
        <p:txBody>
          <a:bodyPr/>
          <a:lstStyle/>
          <a:p>
            <a:pPr>
              <a:defRPr/>
            </a:pPr>
            <a:fld id="{25FCC668-1069-4772-BAAA-1BC8BAC6DC9E}" type="slidenum">
              <a:rPr lang="en-US"/>
              <a:pPr>
                <a:defRPr/>
              </a:pPr>
              <a:t>84</a:t>
            </a:fld>
            <a:endParaRPr lang="en-US"/>
          </a:p>
        </p:txBody>
      </p:sp>
      <p:sp>
        <p:nvSpPr>
          <p:cNvPr id="27651" name="Title 1"/>
          <p:cNvSpPr>
            <a:spLocks noGrp="1"/>
          </p:cNvSpPr>
          <p:nvPr>
            <p:ph type="title"/>
          </p:nvPr>
        </p:nvSpPr>
        <p:spPr/>
        <p:txBody>
          <a:bodyPr>
            <a:normAutofit fontScale="90000"/>
          </a:bodyPr>
          <a:lstStyle/>
          <a:p>
            <a:pPr eaLnBrk="1" hangingPunct="1"/>
            <a:r>
              <a:rPr lang="en-US" sz="4000" smtClean="0"/>
              <a:t>Role of the IXPs (inter-exchange points)</a:t>
            </a:r>
          </a:p>
        </p:txBody>
      </p:sp>
      <p:sp>
        <p:nvSpPr>
          <p:cNvPr id="27652" name="Content Placeholder 2"/>
          <p:cNvSpPr>
            <a:spLocks noGrp="1"/>
          </p:cNvSpPr>
          <p:nvPr>
            <p:ph idx="1"/>
          </p:nvPr>
        </p:nvSpPr>
        <p:spPr>
          <a:xfrm>
            <a:off x="0" y="1104900"/>
            <a:ext cx="5397500" cy="5753100"/>
          </a:xfrm>
        </p:spPr>
        <p:txBody>
          <a:bodyPr/>
          <a:lstStyle/>
          <a:p>
            <a:pPr eaLnBrk="1" hangingPunct="1"/>
            <a:r>
              <a:rPr lang="en-US" sz="2800" smtClean="0"/>
              <a:t>IXP </a:t>
            </a:r>
          </a:p>
          <a:p>
            <a:pPr lvl="1" eaLnBrk="1" hangingPunct="1"/>
            <a:r>
              <a:rPr lang="en-US" sz="2400" smtClean="0"/>
              <a:t>As NAPs congested, IXPs emerged (including overseas)</a:t>
            </a:r>
          </a:p>
          <a:p>
            <a:pPr lvl="1" eaLnBrk="1" hangingPunct="1"/>
            <a:r>
              <a:rPr lang="en-US" sz="2400" smtClean="0"/>
              <a:t>IXPs </a:t>
            </a:r>
            <a:r>
              <a:rPr lang="en-US" sz="2400" smtClean="0">
                <a:sym typeface="Wingdings" pitchFamily="2" charset="2"/>
              </a:rPr>
              <a:t> </a:t>
            </a:r>
            <a:r>
              <a:rPr lang="en-US" sz="2400" smtClean="0"/>
              <a:t>private peering and secondary peering</a:t>
            </a:r>
          </a:p>
          <a:p>
            <a:pPr lvl="1" eaLnBrk="1" hangingPunct="1"/>
            <a:r>
              <a:rPr lang="en-US" sz="2400" smtClean="0"/>
              <a:t>IXPs</a:t>
            </a:r>
          </a:p>
          <a:p>
            <a:pPr lvl="2" eaLnBrk="1" hangingPunct="1"/>
            <a:r>
              <a:rPr lang="en-US" sz="2000" smtClean="0"/>
              <a:t>reduced tromboning</a:t>
            </a:r>
          </a:p>
          <a:p>
            <a:pPr lvl="2" eaLnBrk="1" hangingPunct="1"/>
            <a:r>
              <a:rPr lang="en-US" sz="2000" smtClean="0"/>
              <a:t>provided cost reductions</a:t>
            </a:r>
          </a:p>
          <a:p>
            <a:pPr lvl="2" eaLnBrk="1" hangingPunct="1"/>
            <a:r>
              <a:rPr lang="en-US" sz="2000" smtClean="0"/>
              <a:t>improved performance and</a:t>
            </a:r>
          </a:p>
          <a:p>
            <a:pPr lvl="2" eaLnBrk="1" hangingPunct="1"/>
            <a:r>
              <a:rPr lang="en-US" sz="2000" smtClean="0"/>
              <a:t>occurred mostly without regulatory oversight</a:t>
            </a:r>
          </a:p>
          <a:p>
            <a:pPr eaLnBrk="1" hangingPunct="1"/>
            <a:r>
              <a:rPr lang="en-US" sz="2800" smtClean="0"/>
              <a:t>About 85 IXPs in US</a:t>
            </a:r>
          </a:p>
        </p:txBody>
      </p:sp>
      <p:pic>
        <p:nvPicPr>
          <p:cNvPr id="27653" name="Picture 4" descr="datacenter-routers-servers-photo001"/>
          <p:cNvPicPr>
            <a:picLocks noChangeAspect="1" noChangeArrowheads="1"/>
          </p:cNvPicPr>
          <p:nvPr/>
        </p:nvPicPr>
        <p:blipFill>
          <a:blip r:embed="rId3"/>
          <a:srcRect/>
          <a:stretch>
            <a:fillRect/>
          </a:stretch>
        </p:blipFill>
        <p:spPr bwMode="auto">
          <a:xfrm>
            <a:off x="5670550" y="1676400"/>
            <a:ext cx="2686050" cy="2014538"/>
          </a:xfrm>
          <a:prstGeom prst="rect">
            <a:avLst/>
          </a:prstGeom>
          <a:noFill/>
          <a:ln w="9525">
            <a:noFill/>
            <a:miter lim="800000"/>
            <a:headEnd/>
            <a:tailEnd/>
          </a:ln>
        </p:spPr>
      </p:pic>
      <p:pic>
        <p:nvPicPr>
          <p:cNvPr id="27654" name="Picture 6" descr="File:AMS-IX core cage eun.jpg">
            <a:hlinkClick r:id="rId4"/>
          </p:cNvPr>
          <p:cNvPicPr>
            <a:picLocks noChangeAspect="1" noChangeArrowheads="1"/>
          </p:cNvPicPr>
          <p:nvPr/>
        </p:nvPicPr>
        <p:blipFill>
          <a:blip r:embed="rId5"/>
          <a:srcRect/>
          <a:stretch>
            <a:fillRect/>
          </a:stretch>
        </p:blipFill>
        <p:spPr bwMode="auto">
          <a:xfrm>
            <a:off x="5203825" y="3286125"/>
            <a:ext cx="2390775" cy="3000375"/>
          </a:xfrm>
          <a:prstGeom prst="rect">
            <a:avLst/>
          </a:prstGeom>
          <a:noFill/>
          <a:ln w="9525">
            <a:noFill/>
            <a:miter lim="800000"/>
            <a:headEnd/>
            <a:tailEnd/>
          </a:ln>
        </p:spPr>
      </p:pic>
      <p:pic>
        <p:nvPicPr>
          <p:cNvPr id="27655" name="Picture 8" descr="equinix_big"/>
          <p:cNvPicPr>
            <a:picLocks noChangeAspect="1" noChangeArrowheads="1"/>
          </p:cNvPicPr>
          <p:nvPr/>
        </p:nvPicPr>
        <p:blipFill>
          <a:blip r:embed="rId6"/>
          <a:srcRect/>
          <a:stretch>
            <a:fillRect/>
          </a:stretch>
        </p:blipFill>
        <p:spPr bwMode="auto">
          <a:xfrm>
            <a:off x="7165975" y="5537200"/>
            <a:ext cx="1520825" cy="1049338"/>
          </a:xfrm>
          <a:prstGeom prst="rect">
            <a:avLst/>
          </a:prstGeom>
          <a:noFill/>
          <a:ln w="9525">
            <a:noFill/>
            <a:miter lim="800000"/>
            <a:headEnd/>
            <a:tailEnd/>
          </a:ln>
        </p:spPr>
      </p:pic>
      <p:pic>
        <p:nvPicPr>
          <p:cNvPr id="27656" name="Picture 7" descr="_MG_0364"/>
          <p:cNvPicPr>
            <a:picLocks noChangeAspect="1" noChangeArrowheads="1"/>
          </p:cNvPicPr>
          <p:nvPr/>
        </p:nvPicPr>
        <p:blipFill>
          <a:blip r:embed="rId7"/>
          <a:srcRect/>
          <a:stretch>
            <a:fillRect/>
          </a:stretch>
        </p:blipFill>
        <p:spPr bwMode="auto">
          <a:xfrm>
            <a:off x="7327900" y="2578100"/>
            <a:ext cx="1655763" cy="2476500"/>
          </a:xfrm>
          <a:prstGeom prst="rect">
            <a:avLst/>
          </a:prstGeom>
          <a:noFill/>
          <a:ln w="9525">
            <a:noFill/>
            <a:miter lim="800000"/>
            <a:headEnd/>
            <a:tailEnd/>
          </a:ln>
        </p:spPr>
      </p:pic>
    </p:spTree>
    <p:extLst>
      <p:ext uri="{BB962C8B-B14F-4D97-AF65-F5344CB8AC3E}">
        <p14:creationId xmlns:p14="http://schemas.microsoft.com/office/powerpoint/2010/main" val="178665130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April 2011</a:t>
            </a:r>
          </a:p>
        </p:txBody>
      </p:sp>
      <p:sp>
        <p:nvSpPr>
          <p:cNvPr id="5" name="Slide Number Placeholder 5"/>
          <p:cNvSpPr>
            <a:spLocks noGrp="1"/>
          </p:cNvSpPr>
          <p:nvPr>
            <p:ph type="sldNum" sz="quarter" idx="12"/>
          </p:nvPr>
        </p:nvSpPr>
        <p:spPr/>
        <p:txBody>
          <a:bodyPr/>
          <a:lstStyle/>
          <a:p>
            <a:pPr>
              <a:defRPr/>
            </a:pPr>
            <a:fld id="{60A6DA30-D915-47DE-912A-B9BFDA3DE232}" type="slidenum">
              <a:rPr lang="en-US"/>
              <a:pPr>
                <a:defRPr/>
              </a:pPr>
              <a:t>85</a:t>
            </a:fld>
            <a:endParaRPr lang="en-US"/>
          </a:p>
        </p:txBody>
      </p:sp>
      <p:sp>
        <p:nvSpPr>
          <p:cNvPr id="31747" name="Title 1"/>
          <p:cNvSpPr>
            <a:spLocks noGrp="1"/>
          </p:cNvSpPr>
          <p:nvPr>
            <p:ph type="title"/>
          </p:nvPr>
        </p:nvSpPr>
        <p:spPr/>
        <p:txBody>
          <a:bodyPr/>
          <a:lstStyle/>
          <a:p>
            <a:pPr eaLnBrk="1" hangingPunct="1"/>
            <a:r>
              <a:rPr lang="en-US" smtClean="0"/>
              <a:t>The players &amp; their roles</a:t>
            </a:r>
          </a:p>
        </p:txBody>
      </p:sp>
      <p:graphicFrame>
        <p:nvGraphicFramePr>
          <p:cNvPr id="34945" name="Group 129"/>
          <p:cNvGraphicFramePr>
            <a:graphicFrameLocks noGrp="1"/>
          </p:cNvGraphicFramePr>
          <p:nvPr/>
        </p:nvGraphicFramePr>
        <p:xfrm>
          <a:off x="457200" y="1397000"/>
          <a:ext cx="8534400" cy="5011738"/>
        </p:xfrm>
        <a:graphic>
          <a:graphicData uri="http://schemas.openxmlformats.org/drawingml/2006/table">
            <a:tbl>
              <a:tblPr/>
              <a:tblGrid>
                <a:gridCol w="2819400"/>
                <a:gridCol w="3225800"/>
                <a:gridCol w="914400"/>
                <a:gridCol w="1574800"/>
              </a:tblGrid>
              <a:tr h="355600">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Role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Examples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AT&amp;T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Comcast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413">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End user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residential … GM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Eyeball ISP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WISP … Comcast, AT&amp;T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Content &amp; application hosting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GoDaddy, Layered Technologies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Content providers and aggregators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Netflix, YouTube, Vimeo</a:t>
                      </a:r>
                    </a:p>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CDNs (content distribution networks)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Akamai, Limelight, Edgecast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IXPs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Equinix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endParaRPr kumimoji="0" lang="en-US" sz="16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Transit ISPs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Verizon Business (UUnet), Level 3, GlobalCrossing, Tata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x</a:t>
                      </a:r>
                    </a:p>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smtClean="0">
                          <a:ln>
                            <a:noFill/>
                          </a:ln>
                          <a:solidFill>
                            <a:schemeClr val="tx1"/>
                          </a:solidFill>
                          <a:effectLst/>
                          <a:latin typeface="Calibri" pitchFamily="34" charset="0"/>
                        </a:rPr>
                        <a:t>(tier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2881033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April 2011</a:t>
            </a:r>
          </a:p>
        </p:txBody>
      </p:sp>
      <p:sp>
        <p:nvSpPr>
          <p:cNvPr id="6" name="Slide Number Placeholder 5"/>
          <p:cNvSpPr>
            <a:spLocks noGrp="1"/>
          </p:cNvSpPr>
          <p:nvPr>
            <p:ph type="sldNum" sz="quarter" idx="12"/>
          </p:nvPr>
        </p:nvSpPr>
        <p:spPr/>
        <p:txBody>
          <a:bodyPr/>
          <a:lstStyle/>
          <a:p>
            <a:pPr>
              <a:defRPr/>
            </a:pPr>
            <a:fld id="{D692FB27-0E80-4371-8404-22F1E126C8B8}" type="slidenum">
              <a:rPr lang="en-US"/>
              <a:pPr>
                <a:defRPr/>
              </a:pPr>
              <a:t>86</a:t>
            </a:fld>
            <a:endParaRPr lang="en-US"/>
          </a:p>
        </p:txBody>
      </p:sp>
      <p:sp>
        <p:nvSpPr>
          <p:cNvPr id="33795" name="Title 1"/>
          <p:cNvSpPr>
            <a:spLocks noGrp="1"/>
          </p:cNvSpPr>
          <p:nvPr>
            <p:ph type="title"/>
          </p:nvPr>
        </p:nvSpPr>
        <p:spPr/>
        <p:txBody>
          <a:bodyPr/>
          <a:lstStyle/>
          <a:p>
            <a:pPr eaLnBrk="1" hangingPunct="1"/>
            <a:r>
              <a:rPr lang="en-US" smtClean="0"/>
              <a:t>New network providers</a:t>
            </a:r>
          </a:p>
        </p:txBody>
      </p:sp>
      <p:sp>
        <p:nvSpPr>
          <p:cNvPr id="33796" name="Rectangle 4"/>
          <p:cNvSpPr>
            <a:spLocks noChangeArrowheads="1"/>
          </p:cNvSpPr>
          <p:nvPr/>
        </p:nvSpPr>
        <p:spPr bwMode="auto">
          <a:xfrm>
            <a:off x="0" y="6581775"/>
            <a:ext cx="6858000" cy="276225"/>
          </a:xfrm>
          <a:prstGeom prst="rect">
            <a:avLst/>
          </a:prstGeom>
          <a:noFill/>
          <a:ln w="9525">
            <a:noFill/>
            <a:miter lim="800000"/>
            <a:headEnd/>
            <a:tailEnd/>
          </a:ln>
        </p:spPr>
        <p:txBody>
          <a:bodyPr>
            <a:spAutoFit/>
          </a:bodyPr>
          <a:lstStyle/>
          <a:p>
            <a:r>
              <a:rPr lang="en-US" sz="1200">
                <a:latin typeface="Calibri" pitchFamily="34" charset="0"/>
              </a:rPr>
              <a:t>Craig Labovitz, “Internet Traffic and Content Consolidation”, IETF March 2010.</a:t>
            </a:r>
          </a:p>
        </p:txBody>
      </p:sp>
      <p:pic>
        <p:nvPicPr>
          <p:cNvPr id="33797" name="Picture 5" descr="labovitz1.png"/>
          <p:cNvPicPr>
            <a:picLocks noChangeAspect="1" noChangeArrowheads="1"/>
          </p:cNvPicPr>
          <p:nvPr/>
        </p:nvPicPr>
        <p:blipFill>
          <a:blip r:embed="rId3"/>
          <a:srcRect/>
          <a:stretch>
            <a:fillRect/>
          </a:stretch>
        </p:blipFill>
        <p:spPr bwMode="auto">
          <a:xfrm>
            <a:off x="1419225" y="1233488"/>
            <a:ext cx="6305550" cy="4391025"/>
          </a:xfrm>
          <a:prstGeom prst="rect">
            <a:avLst/>
          </a:prstGeom>
          <a:noFill/>
          <a:ln w="9525">
            <a:noFill/>
            <a:miter lim="800000"/>
            <a:headEnd/>
            <a:tailEnd/>
          </a:ln>
        </p:spPr>
      </p:pic>
    </p:spTree>
    <p:extLst>
      <p:ext uri="{BB962C8B-B14F-4D97-AF65-F5344CB8AC3E}">
        <p14:creationId xmlns:p14="http://schemas.microsoft.com/office/powerpoint/2010/main" val="268787626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quarter" idx="10"/>
          </p:nvPr>
        </p:nvSpPr>
        <p:spPr/>
        <p:txBody>
          <a:bodyPr/>
          <a:lstStyle/>
          <a:p>
            <a:pPr>
              <a:defRPr/>
            </a:pPr>
            <a:r>
              <a:rPr lang="en-US"/>
              <a:t>April 2011</a:t>
            </a:r>
          </a:p>
        </p:txBody>
      </p:sp>
      <p:sp>
        <p:nvSpPr>
          <p:cNvPr id="28" name="Slide Number Placeholder 5"/>
          <p:cNvSpPr>
            <a:spLocks noGrp="1"/>
          </p:cNvSpPr>
          <p:nvPr>
            <p:ph type="sldNum" sz="quarter" idx="12"/>
          </p:nvPr>
        </p:nvSpPr>
        <p:spPr/>
        <p:txBody>
          <a:bodyPr/>
          <a:lstStyle/>
          <a:p>
            <a:pPr>
              <a:defRPr/>
            </a:pPr>
            <a:fld id="{FA4B60C3-2D94-4E8F-B8D4-385CB4D1AE1D}" type="slidenum">
              <a:rPr lang="en-US"/>
              <a:pPr>
                <a:defRPr/>
              </a:pPr>
              <a:t>87</a:t>
            </a:fld>
            <a:endParaRPr lang="en-US"/>
          </a:p>
        </p:txBody>
      </p:sp>
      <p:sp>
        <p:nvSpPr>
          <p:cNvPr id="36867" name="Title 3"/>
          <p:cNvSpPr>
            <a:spLocks noGrp="1"/>
          </p:cNvSpPr>
          <p:nvPr>
            <p:ph type="title" idx="4294967295"/>
          </p:nvPr>
        </p:nvSpPr>
        <p:spPr/>
        <p:txBody>
          <a:bodyPr/>
          <a:lstStyle/>
          <a:p>
            <a:pPr eaLnBrk="1" hangingPunct="1"/>
            <a:r>
              <a:rPr lang="en-US" smtClean="0"/>
              <a:t>Internet traffic flows in the 1990s</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B52A84B-4699-48C8-9806-5FA74C17C67F}" type="slidenum">
              <a:rPr lang="en-US" sz="1200">
                <a:solidFill>
                  <a:schemeClr val="tx1">
                    <a:tint val="75000"/>
                  </a:schemeClr>
                </a:solidFill>
                <a:latin typeface="+mn-lt"/>
              </a:rPr>
              <a:pPr algn="r" fontAlgn="auto">
                <a:spcBef>
                  <a:spcPts val="0"/>
                </a:spcBef>
                <a:spcAft>
                  <a:spcPts val="0"/>
                </a:spcAft>
                <a:defRPr/>
              </a:pPr>
              <a:t>87</a:t>
            </a:fld>
            <a:endParaRPr lang="en-US" sz="1200">
              <a:solidFill>
                <a:schemeClr val="tx1">
                  <a:tint val="75000"/>
                </a:schemeClr>
              </a:solidFill>
              <a:latin typeface="+mn-lt"/>
            </a:endParaRPr>
          </a:p>
        </p:txBody>
      </p:sp>
      <p:pic>
        <p:nvPicPr>
          <p:cNvPr id="36869" name="Picture 12"/>
          <p:cNvPicPr>
            <a:picLocks noChangeArrowheads="1"/>
          </p:cNvPicPr>
          <p:nvPr/>
        </p:nvPicPr>
        <p:blipFill>
          <a:blip r:embed="rId2"/>
          <a:srcRect/>
          <a:stretch>
            <a:fillRect/>
          </a:stretch>
        </p:blipFill>
        <p:spPr bwMode="auto">
          <a:xfrm>
            <a:off x="6553200" y="2463800"/>
            <a:ext cx="1797050" cy="1582738"/>
          </a:xfrm>
          <a:prstGeom prst="rect">
            <a:avLst/>
          </a:prstGeom>
          <a:noFill/>
          <a:ln w="9525">
            <a:noFill/>
            <a:miter lim="800000"/>
            <a:headEnd/>
            <a:tailEnd/>
          </a:ln>
        </p:spPr>
      </p:pic>
      <p:pic>
        <p:nvPicPr>
          <p:cNvPr id="36870" name="Picture 24"/>
          <p:cNvPicPr>
            <a:picLocks noChangeArrowheads="1"/>
          </p:cNvPicPr>
          <p:nvPr/>
        </p:nvPicPr>
        <p:blipFill>
          <a:blip r:embed="rId3"/>
          <a:srcRect/>
          <a:stretch>
            <a:fillRect/>
          </a:stretch>
        </p:blipFill>
        <p:spPr bwMode="auto">
          <a:xfrm>
            <a:off x="3249613" y="2559050"/>
            <a:ext cx="2490787" cy="1978025"/>
          </a:xfrm>
          <a:prstGeom prst="rect">
            <a:avLst/>
          </a:prstGeom>
          <a:noFill/>
          <a:ln w="9525">
            <a:noFill/>
            <a:miter lim="800000"/>
            <a:headEnd/>
            <a:tailEnd/>
          </a:ln>
        </p:spPr>
      </p:pic>
      <p:pic>
        <p:nvPicPr>
          <p:cNvPr id="36871" name="Picture 25"/>
          <p:cNvPicPr>
            <a:picLocks noChangeArrowheads="1"/>
          </p:cNvPicPr>
          <p:nvPr/>
        </p:nvPicPr>
        <p:blipFill>
          <a:blip r:embed="rId4"/>
          <a:srcRect/>
          <a:stretch>
            <a:fillRect/>
          </a:stretch>
        </p:blipFill>
        <p:spPr bwMode="auto">
          <a:xfrm>
            <a:off x="676275" y="2559050"/>
            <a:ext cx="1735138" cy="1449388"/>
          </a:xfrm>
          <a:prstGeom prst="rect">
            <a:avLst/>
          </a:prstGeom>
          <a:noFill/>
          <a:ln w="9525">
            <a:noFill/>
            <a:miter lim="800000"/>
            <a:headEnd/>
            <a:tailEnd/>
          </a:ln>
        </p:spPr>
      </p:pic>
      <p:sp>
        <p:nvSpPr>
          <p:cNvPr id="36872" name="TextBox 7"/>
          <p:cNvSpPr txBox="1">
            <a:spLocks noChangeArrowheads="1"/>
          </p:cNvSpPr>
          <p:nvPr/>
        </p:nvSpPr>
        <p:spPr bwMode="auto">
          <a:xfrm>
            <a:off x="3559175" y="2905125"/>
            <a:ext cx="1900238" cy="369888"/>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backbone (transit)</a:t>
            </a:r>
          </a:p>
        </p:txBody>
      </p:sp>
      <p:sp>
        <p:nvSpPr>
          <p:cNvPr id="36873" name="TextBox 8"/>
          <p:cNvSpPr txBox="1">
            <a:spLocks noChangeArrowheads="1"/>
          </p:cNvSpPr>
          <p:nvPr/>
        </p:nvSpPr>
        <p:spPr bwMode="auto">
          <a:xfrm>
            <a:off x="854075" y="2922588"/>
            <a:ext cx="1452563" cy="581025"/>
          </a:xfrm>
          <a:prstGeom prst="rect">
            <a:avLst/>
          </a:prstGeom>
          <a:noFill/>
          <a:ln w="9525">
            <a:noFill/>
            <a:miter lim="800000"/>
            <a:headEnd/>
            <a:tailEnd/>
          </a:ln>
        </p:spPr>
        <p:txBody>
          <a:bodyPr wrap="none">
            <a:spAutoFit/>
          </a:bodyPr>
          <a:lstStyle/>
          <a:p>
            <a:r>
              <a:rPr lang="en-US" sz="1600">
                <a:solidFill>
                  <a:srgbClr val="FFFF00"/>
                </a:solidFill>
                <a:latin typeface="Calibri" pitchFamily="34" charset="0"/>
              </a:rPr>
              <a:t>local</a:t>
            </a:r>
          </a:p>
          <a:p>
            <a:r>
              <a:rPr lang="en-US" sz="1600">
                <a:solidFill>
                  <a:srgbClr val="FFFF00"/>
                </a:solidFill>
                <a:latin typeface="Calibri" pitchFamily="34" charset="0"/>
              </a:rPr>
              <a:t>access network</a:t>
            </a:r>
          </a:p>
        </p:txBody>
      </p:sp>
      <p:sp>
        <p:nvSpPr>
          <p:cNvPr id="36874" name="TextBox 9"/>
          <p:cNvSpPr txBox="1">
            <a:spLocks noChangeArrowheads="1"/>
          </p:cNvSpPr>
          <p:nvPr/>
        </p:nvSpPr>
        <p:spPr bwMode="auto">
          <a:xfrm>
            <a:off x="7026275" y="3140075"/>
            <a:ext cx="1192213" cy="369888"/>
          </a:xfrm>
          <a:prstGeom prst="rect">
            <a:avLst/>
          </a:prstGeom>
          <a:noFill/>
          <a:ln w="9525">
            <a:noFill/>
            <a:miter lim="800000"/>
            <a:headEnd/>
            <a:tailEnd/>
          </a:ln>
        </p:spPr>
        <p:txBody>
          <a:bodyPr wrap="none">
            <a:spAutoFit/>
          </a:bodyPr>
          <a:lstStyle/>
          <a:p>
            <a:r>
              <a:rPr lang="en-US">
                <a:latin typeface="Calibri" pitchFamily="34" charset="0"/>
              </a:rPr>
              <a:t>eyeball ISP</a:t>
            </a:r>
          </a:p>
        </p:txBody>
      </p:sp>
      <p:pic>
        <p:nvPicPr>
          <p:cNvPr id="36875" name="Picture 34"/>
          <p:cNvPicPr>
            <a:picLocks noChangeArrowheads="1"/>
          </p:cNvPicPr>
          <p:nvPr/>
        </p:nvPicPr>
        <p:blipFill>
          <a:blip r:embed="rId5"/>
          <a:srcRect/>
          <a:stretch>
            <a:fillRect/>
          </a:stretch>
        </p:blipFill>
        <p:spPr bwMode="auto">
          <a:xfrm>
            <a:off x="7894638" y="2052638"/>
            <a:ext cx="909637" cy="822325"/>
          </a:xfrm>
          <a:prstGeom prst="rect">
            <a:avLst/>
          </a:prstGeom>
          <a:noFill/>
          <a:ln w="9525">
            <a:noFill/>
            <a:miter lim="800000"/>
            <a:headEnd/>
            <a:tailEnd/>
          </a:ln>
        </p:spPr>
      </p:pic>
      <p:pic>
        <p:nvPicPr>
          <p:cNvPr id="36876" name="Picture 37"/>
          <p:cNvPicPr>
            <a:picLocks noChangeArrowheads="1"/>
          </p:cNvPicPr>
          <p:nvPr/>
        </p:nvPicPr>
        <p:blipFill>
          <a:blip r:embed="rId6"/>
          <a:srcRect/>
          <a:stretch>
            <a:fillRect/>
          </a:stretch>
        </p:blipFill>
        <p:spPr bwMode="auto">
          <a:xfrm>
            <a:off x="5459413" y="3400425"/>
            <a:ext cx="906462" cy="533400"/>
          </a:xfrm>
          <a:prstGeom prst="rect">
            <a:avLst/>
          </a:prstGeom>
          <a:noFill/>
          <a:ln w="9525">
            <a:noFill/>
            <a:miter lim="800000"/>
            <a:headEnd/>
            <a:tailEnd/>
          </a:ln>
        </p:spPr>
      </p:pic>
      <p:pic>
        <p:nvPicPr>
          <p:cNvPr id="36877" name="Picture 37"/>
          <p:cNvPicPr>
            <a:picLocks noChangeArrowheads="1"/>
          </p:cNvPicPr>
          <p:nvPr/>
        </p:nvPicPr>
        <p:blipFill>
          <a:blip r:embed="rId6"/>
          <a:srcRect/>
          <a:stretch>
            <a:fillRect/>
          </a:stretch>
        </p:blipFill>
        <p:spPr bwMode="auto">
          <a:xfrm>
            <a:off x="3906838" y="3667125"/>
            <a:ext cx="906462" cy="533400"/>
          </a:xfrm>
          <a:prstGeom prst="rect">
            <a:avLst/>
          </a:prstGeom>
          <a:noFill/>
          <a:ln w="9525">
            <a:noFill/>
            <a:miter lim="800000"/>
            <a:headEnd/>
            <a:tailEnd/>
          </a:ln>
        </p:spPr>
      </p:pic>
      <p:pic>
        <p:nvPicPr>
          <p:cNvPr id="36878" name="Picture 37"/>
          <p:cNvPicPr>
            <a:picLocks noChangeArrowheads="1"/>
          </p:cNvPicPr>
          <p:nvPr/>
        </p:nvPicPr>
        <p:blipFill>
          <a:blip r:embed="rId6"/>
          <a:srcRect/>
          <a:stretch>
            <a:fillRect/>
          </a:stretch>
        </p:blipFill>
        <p:spPr bwMode="auto">
          <a:xfrm>
            <a:off x="2795588" y="3133725"/>
            <a:ext cx="906462" cy="533400"/>
          </a:xfrm>
          <a:prstGeom prst="rect">
            <a:avLst/>
          </a:prstGeom>
          <a:noFill/>
          <a:ln w="9525">
            <a:noFill/>
            <a:miter lim="800000"/>
            <a:headEnd/>
            <a:tailEnd/>
          </a:ln>
        </p:spPr>
      </p:pic>
      <p:sp>
        <p:nvSpPr>
          <p:cNvPr id="19" name="Right Arrow 18"/>
          <p:cNvSpPr/>
          <p:nvPr/>
        </p:nvSpPr>
        <p:spPr>
          <a:xfrm rot="17202207">
            <a:off x="200820" y="3520281"/>
            <a:ext cx="1027112" cy="8413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Left Arrow 19"/>
          <p:cNvSpPr/>
          <p:nvPr/>
        </p:nvSpPr>
        <p:spPr>
          <a:xfrm rot="17236158" flipV="1">
            <a:off x="427038" y="4354512"/>
            <a:ext cx="1276350" cy="117475"/>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ight Arrow 20"/>
          <p:cNvSpPr/>
          <p:nvPr/>
        </p:nvSpPr>
        <p:spPr>
          <a:xfrm>
            <a:off x="5443538" y="1716088"/>
            <a:ext cx="1027112" cy="84296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Left Arrow 21"/>
          <p:cNvSpPr/>
          <p:nvPr/>
        </p:nvSpPr>
        <p:spPr>
          <a:xfrm flipV="1">
            <a:off x="5276850" y="2559050"/>
            <a:ext cx="1276350" cy="117475"/>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ight Arrow 22"/>
          <p:cNvSpPr/>
          <p:nvPr/>
        </p:nvSpPr>
        <p:spPr>
          <a:xfrm>
            <a:off x="2497138" y="1803400"/>
            <a:ext cx="1027112" cy="84296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Left Arrow 23"/>
          <p:cNvSpPr/>
          <p:nvPr/>
        </p:nvSpPr>
        <p:spPr>
          <a:xfrm flipV="1">
            <a:off x="2411413" y="2684463"/>
            <a:ext cx="1274762" cy="117475"/>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885" name="TextBox 24"/>
          <p:cNvSpPr txBox="1">
            <a:spLocks noChangeArrowheads="1"/>
          </p:cNvSpPr>
          <p:nvPr/>
        </p:nvSpPr>
        <p:spPr bwMode="auto">
          <a:xfrm>
            <a:off x="5743575" y="1323975"/>
            <a:ext cx="1074738" cy="366713"/>
          </a:xfrm>
          <a:prstGeom prst="rect">
            <a:avLst/>
          </a:prstGeom>
          <a:noFill/>
          <a:ln w="9525">
            <a:noFill/>
            <a:miter lim="800000"/>
            <a:headEnd/>
            <a:tailEnd/>
          </a:ln>
        </p:spPr>
        <p:txBody>
          <a:bodyPr wrap="none">
            <a:spAutoFit/>
          </a:bodyPr>
          <a:lstStyle/>
          <a:p>
            <a:r>
              <a:rPr lang="en-US">
                <a:latin typeface="Calibri" pitchFamily="34" charset="0"/>
              </a:rPr>
              <a:t>ratio 4:1?</a:t>
            </a:r>
          </a:p>
        </p:txBody>
      </p:sp>
      <p:sp>
        <p:nvSpPr>
          <p:cNvPr id="36886" name="Text Box 25"/>
          <p:cNvSpPr txBox="1">
            <a:spLocks noChangeArrowheads="1"/>
          </p:cNvSpPr>
          <p:nvPr/>
        </p:nvSpPr>
        <p:spPr bwMode="auto">
          <a:xfrm>
            <a:off x="3956050" y="3243263"/>
            <a:ext cx="831850" cy="366712"/>
          </a:xfrm>
          <a:prstGeom prst="rect">
            <a:avLst/>
          </a:prstGeom>
          <a:noFill/>
          <a:ln w="9525">
            <a:noFill/>
            <a:miter lim="800000"/>
            <a:headEnd/>
            <a:tailEnd/>
          </a:ln>
        </p:spPr>
        <p:txBody>
          <a:bodyPr wrap="none">
            <a:spAutoFit/>
          </a:bodyPr>
          <a:lstStyle/>
          <a:p>
            <a:r>
              <a:rPr lang="en-US">
                <a:solidFill>
                  <a:schemeClr val="accent2"/>
                </a:solidFill>
              </a:rPr>
              <a:t>UUnet</a:t>
            </a:r>
          </a:p>
        </p:txBody>
      </p:sp>
      <p:sp>
        <p:nvSpPr>
          <p:cNvPr id="36887" name="Text Box 27"/>
          <p:cNvSpPr txBox="1">
            <a:spLocks noChangeArrowheads="1"/>
          </p:cNvSpPr>
          <p:nvPr/>
        </p:nvSpPr>
        <p:spPr bwMode="auto">
          <a:xfrm>
            <a:off x="7132638" y="3427413"/>
            <a:ext cx="641350" cy="366712"/>
          </a:xfrm>
          <a:prstGeom prst="rect">
            <a:avLst/>
          </a:prstGeom>
          <a:noFill/>
          <a:ln w="9525">
            <a:noFill/>
            <a:miter lim="800000"/>
            <a:headEnd/>
            <a:tailEnd/>
          </a:ln>
        </p:spPr>
        <p:txBody>
          <a:bodyPr wrap="none">
            <a:spAutoFit/>
          </a:bodyPr>
          <a:lstStyle/>
          <a:p>
            <a:r>
              <a:rPr lang="en-US">
                <a:solidFill>
                  <a:schemeClr val="accent2"/>
                </a:solidFill>
              </a:rPr>
              <a:t>AOL</a:t>
            </a:r>
          </a:p>
        </p:txBody>
      </p:sp>
      <p:sp>
        <p:nvSpPr>
          <p:cNvPr id="36888" name="Text Box 28"/>
          <p:cNvSpPr txBox="1">
            <a:spLocks noChangeArrowheads="1"/>
          </p:cNvSpPr>
          <p:nvPr/>
        </p:nvSpPr>
        <p:spPr bwMode="auto">
          <a:xfrm>
            <a:off x="1449388" y="4537075"/>
            <a:ext cx="1187450" cy="1190625"/>
          </a:xfrm>
          <a:prstGeom prst="rect">
            <a:avLst/>
          </a:prstGeom>
          <a:noFill/>
          <a:ln w="9525">
            <a:noFill/>
            <a:miter lim="800000"/>
            <a:headEnd/>
            <a:tailEnd/>
          </a:ln>
        </p:spPr>
        <p:txBody>
          <a:bodyPr wrap="none">
            <a:spAutoFit/>
          </a:bodyPr>
          <a:lstStyle/>
          <a:p>
            <a:r>
              <a:rPr lang="en-US">
                <a:solidFill>
                  <a:schemeClr val="accent2"/>
                </a:solidFill>
              </a:rPr>
              <a:t>Altavista</a:t>
            </a:r>
          </a:p>
          <a:p>
            <a:r>
              <a:rPr lang="en-US">
                <a:solidFill>
                  <a:schemeClr val="accent2"/>
                </a:solidFill>
              </a:rPr>
              <a:t>Yahoo</a:t>
            </a:r>
          </a:p>
          <a:p>
            <a:r>
              <a:rPr lang="en-US">
                <a:solidFill>
                  <a:schemeClr val="accent2"/>
                </a:solidFill>
              </a:rPr>
              <a:t>GeoCities</a:t>
            </a:r>
          </a:p>
          <a:p>
            <a:r>
              <a:rPr lang="en-US">
                <a:solidFill>
                  <a:schemeClr val="accent2"/>
                </a:solidFill>
              </a:rPr>
              <a:t>pets.com</a:t>
            </a:r>
          </a:p>
        </p:txBody>
      </p:sp>
      <p:sp>
        <p:nvSpPr>
          <p:cNvPr id="36889" name="Text Box 28"/>
          <p:cNvSpPr txBox="1">
            <a:spLocks noChangeArrowheads="1"/>
          </p:cNvSpPr>
          <p:nvPr/>
        </p:nvSpPr>
        <p:spPr bwMode="auto">
          <a:xfrm>
            <a:off x="236538" y="6000750"/>
            <a:ext cx="1339850" cy="366713"/>
          </a:xfrm>
          <a:prstGeom prst="rect">
            <a:avLst/>
          </a:prstGeom>
          <a:noFill/>
          <a:ln w="9525">
            <a:noFill/>
            <a:miter lim="800000"/>
            <a:headEnd/>
            <a:tailEnd/>
          </a:ln>
        </p:spPr>
        <p:txBody>
          <a:bodyPr wrap="none">
            <a:spAutoFit/>
          </a:bodyPr>
          <a:lstStyle/>
          <a:p>
            <a:r>
              <a:rPr lang="en-US"/>
              <a:t>server farm</a:t>
            </a:r>
          </a:p>
        </p:txBody>
      </p:sp>
      <p:pic>
        <p:nvPicPr>
          <p:cNvPr id="36890" name="Picture 29" descr="server_rack"/>
          <p:cNvPicPr>
            <a:picLocks noChangeAspect="1" noChangeArrowheads="1"/>
          </p:cNvPicPr>
          <p:nvPr/>
        </p:nvPicPr>
        <p:blipFill>
          <a:blip r:embed="rId7"/>
          <a:srcRect/>
          <a:stretch>
            <a:fillRect/>
          </a:stretch>
        </p:blipFill>
        <p:spPr bwMode="auto">
          <a:xfrm>
            <a:off x="293688" y="5051425"/>
            <a:ext cx="1000125" cy="949325"/>
          </a:xfrm>
          <a:prstGeom prst="rect">
            <a:avLst/>
          </a:prstGeom>
          <a:noFill/>
          <a:ln w="9525">
            <a:noFill/>
            <a:miter lim="800000"/>
            <a:headEnd/>
            <a:tailEnd/>
          </a:ln>
        </p:spPr>
      </p:pic>
      <p:pic>
        <p:nvPicPr>
          <p:cNvPr id="36891" name="Picture 31" descr="netscape-logo"/>
          <p:cNvPicPr>
            <a:picLocks noChangeAspect="1" noChangeArrowheads="1"/>
          </p:cNvPicPr>
          <p:nvPr/>
        </p:nvPicPr>
        <p:blipFill>
          <a:blip r:embed="rId8"/>
          <a:srcRect/>
          <a:stretch>
            <a:fillRect/>
          </a:stretch>
        </p:blipFill>
        <p:spPr bwMode="auto">
          <a:xfrm>
            <a:off x="8078788" y="2154238"/>
            <a:ext cx="404812" cy="404812"/>
          </a:xfrm>
          <a:prstGeom prst="rect">
            <a:avLst/>
          </a:prstGeom>
          <a:noFill/>
          <a:ln w="9525">
            <a:noFill/>
            <a:miter lim="800000"/>
            <a:headEnd/>
            <a:tailEnd/>
          </a:ln>
        </p:spPr>
      </p:pic>
    </p:spTree>
    <p:extLst>
      <p:ext uri="{BB962C8B-B14F-4D97-AF65-F5344CB8AC3E}">
        <p14:creationId xmlns:p14="http://schemas.microsoft.com/office/powerpoint/2010/main" val="423001653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Date Placeholder 3"/>
          <p:cNvSpPr>
            <a:spLocks noGrp="1"/>
          </p:cNvSpPr>
          <p:nvPr>
            <p:ph type="dt" sz="quarter" idx="10"/>
          </p:nvPr>
        </p:nvSpPr>
        <p:spPr/>
        <p:txBody>
          <a:bodyPr/>
          <a:lstStyle/>
          <a:p>
            <a:pPr>
              <a:defRPr/>
            </a:pPr>
            <a:r>
              <a:rPr lang="en-US"/>
              <a:t>April 2011</a:t>
            </a:r>
          </a:p>
        </p:txBody>
      </p:sp>
      <p:sp>
        <p:nvSpPr>
          <p:cNvPr id="38" name="Slide Number Placeholder 5"/>
          <p:cNvSpPr>
            <a:spLocks noGrp="1"/>
          </p:cNvSpPr>
          <p:nvPr>
            <p:ph type="sldNum" sz="quarter" idx="12"/>
          </p:nvPr>
        </p:nvSpPr>
        <p:spPr/>
        <p:txBody>
          <a:bodyPr/>
          <a:lstStyle/>
          <a:p>
            <a:pPr>
              <a:defRPr/>
            </a:pPr>
            <a:fld id="{B8567426-9F57-4A94-9CEE-3584D2403300}" type="slidenum">
              <a:rPr lang="en-US"/>
              <a:pPr>
                <a:defRPr/>
              </a:pPr>
              <a:t>88</a:t>
            </a:fld>
            <a:endParaRPr lang="en-US"/>
          </a:p>
        </p:txBody>
      </p:sp>
      <p:sp>
        <p:nvSpPr>
          <p:cNvPr id="37891" name="Title 3"/>
          <p:cNvSpPr>
            <a:spLocks noGrp="1"/>
          </p:cNvSpPr>
          <p:nvPr>
            <p:ph type="title"/>
          </p:nvPr>
        </p:nvSpPr>
        <p:spPr/>
        <p:txBody>
          <a:bodyPr/>
          <a:lstStyle/>
          <a:p>
            <a:pPr eaLnBrk="1" hangingPunct="1"/>
            <a:r>
              <a:rPr lang="en-US" smtClean="0"/>
              <a:t>Internet traffic flows today</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035583C-2676-4C3C-ADBE-B5839CCF6BBE}" type="slidenum">
              <a:rPr lang="en-US" sz="1200">
                <a:solidFill>
                  <a:schemeClr val="tx1">
                    <a:tint val="75000"/>
                  </a:schemeClr>
                </a:solidFill>
                <a:latin typeface="+mn-lt"/>
              </a:rPr>
              <a:pPr algn="r" fontAlgn="auto">
                <a:spcBef>
                  <a:spcPts val="0"/>
                </a:spcBef>
                <a:spcAft>
                  <a:spcPts val="0"/>
                </a:spcAft>
                <a:defRPr/>
              </a:pPr>
              <a:t>88</a:t>
            </a:fld>
            <a:endParaRPr lang="en-US" sz="1200">
              <a:solidFill>
                <a:schemeClr val="tx1">
                  <a:tint val="75000"/>
                </a:schemeClr>
              </a:solidFill>
              <a:latin typeface="+mn-lt"/>
            </a:endParaRPr>
          </a:p>
        </p:txBody>
      </p:sp>
      <p:pic>
        <p:nvPicPr>
          <p:cNvPr id="37893" name="Picture 12"/>
          <p:cNvPicPr>
            <a:picLocks noChangeArrowheads="1"/>
          </p:cNvPicPr>
          <p:nvPr/>
        </p:nvPicPr>
        <p:blipFill>
          <a:blip r:embed="rId2"/>
          <a:srcRect/>
          <a:stretch>
            <a:fillRect/>
          </a:stretch>
        </p:blipFill>
        <p:spPr bwMode="auto">
          <a:xfrm>
            <a:off x="6553200" y="2463800"/>
            <a:ext cx="1797050" cy="1582738"/>
          </a:xfrm>
          <a:prstGeom prst="rect">
            <a:avLst/>
          </a:prstGeom>
          <a:noFill/>
          <a:ln w="9525">
            <a:noFill/>
            <a:miter lim="800000"/>
            <a:headEnd/>
            <a:tailEnd/>
          </a:ln>
        </p:spPr>
      </p:pic>
      <p:pic>
        <p:nvPicPr>
          <p:cNvPr id="37894" name="Picture 24"/>
          <p:cNvPicPr>
            <a:picLocks noChangeArrowheads="1"/>
          </p:cNvPicPr>
          <p:nvPr/>
        </p:nvPicPr>
        <p:blipFill>
          <a:blip r:embed="rId3"/>
          <a:srcRect/>
          <a:stretch>
            <a:fillRect/>
          </a:stretch>
        </p:blipFill>
        <p:spPr bwMode="auto">
          <a:xfrm>
            <a:off x="3249613" y="2559050"/>
            <a:ext cx="2490787" cy="1978025"/>
          </a:xfrm>
          <a:prstGeom prst="rect">
            <a:avLst/>
          </a:prstGeom>
          <a:noFill/>
          <a:ln w="9525">
            <a:noFill/>
            <a:miter lim="800000"/>
            <a:headEnd/>
            <a:tailEnd/>
          </a:ln>
        </p:spPr>
      </p:pic>
      <p:pic>
        <p:nvPicPr>
          <p:cNvPr id="37895" name="Picture 25"/>
          <p:cNvPicPr>
            <a:picLocks noChangeArrowheads="1"/>
          </p:cNvPicPr>
          <p:nvPr/>
        </p:nvPicPr>
        <p:blipFill>
          <a:blip r:embed="rId4"/>
          <a:srcRect/>
          <a:stretch>
            <a:fillRect/>
          </a:stretch>
        </p:blipFill>
        <p:spPr bwMode="auto">
          <a:xfrm>
            <a:off x="676275" y="2559050"/>
            <a:ext cx="1735138" cy="1449388"/>
          </a:xfrm>
          <a:prstGeom prst="rect">
            <a:avLst/>
          </a:prstGeom>
          <a:noFill/>
          <a:ln w="9525">
            <a:noFill/>
            <a:miter lim="800000"/>
            <a:headEnd/>
            <a:tailEnd/>
          </a:ln>
        </p:spPr>
      </p:pic>
      <p:sp>
        <p:nvSpPr>
          <p:cNvPr id="37896" name="TextBox 7"/>
          <p:cNvSpPr txBox="1">
            <a:spLocks noChangeArrowheads="1"/>
          </p:cNvSpPr>
          <p:nvPr/>
        </p:nvSpPr>
        <p:spPr bwMode="auto">
          <a:xfrm>
            <a:off x="3559175" y="2905125"/>
            <a:ext cx="1900238" cy="369888"/>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backbone (transit)</a:t>
            </a:r>
          </a:p>
        </p:txBody>
      </p:sp>
      <p:sp>
        <p:nvSpPr>
          <p:cNvPr id="37897" name="TextBox 8"/>
          <p:cNvSpPr txBox="1">
            <a:spLocks noChangeArrowheads="1"/>
          </p:cNvSpPr>
          <p:nvPr/>
        </p:nvSpPr>
        <p:spPr bwMode="auto">
          <a:xfrm>
            <a:off x="685800" y="2646363"/>
            <a:ext cx="1781175" cy="730250"/>
          </a:xfrm>
          <a:prstGeom prst="rect">
            <a:avLst/>
          </a:prstGeom>
          <a:noFill/>
          <a:ln w="9525">
            <a:noFill/>
            <a:miter lim="800000"/>
            <a:headEnd/>
            <a:tailEnd/>
          </a:ln>
        </p:spPr>
        <p:txBody>
          <a:bodyPr wrap="none">
            <a:spAutoFit/>
          </a:bodyPr>
          <a:lstStyle/>
          <a:p>
            <a:pPr algn="ctr"/>
            <a:r>
              <a:rPr lang="en-US" sz="1400">
                <a:solidFill>
                  <a:srgbClr val="FFFF00"/>
                </a:solidFill>
                <a:latin typeface="Calibri" pitchFamily="34" charset="0"/>
              </a:rPr>
              <a:t>content</a:t>
            </a:r>
          </a:p>
          <a:p>
            <a:pPr algn="ctr"/>
            <a:r>
              <a:rPr lang="en-US" sz="1400">
                <a:solidFill>
                  <a:srgbClr val="FFFF00"/>
                </a:solidFill>
                <a:latin typeface="Calibri" pitchFamily="34" charset="0"/>
              </a:rPr>
              <a:t>access network</a:t>
            </a:r>
          </a:p>
          <a:p>
            <a:pPr algn="ctr"/>
            <a:r>
              <a:rPr lang="en-US" sz="1400">
                <a:solidFill>
                  <a:srgbClr val="FFFF00"/>
                </a:solidFill>
                <a:latin typeface="Calibri" pitchFamily="34" charset="0"/>
              </a:rPr>
              <a:t>(data center provider)</a:t>
            </a:r>
          </a:p>
        </p:txBody>
      </p:sp>
      <p:sp>
        <p:nvSpPr>
          <p:cNvPr id="37898" name="TextBox 9"/>
          <p:cNvSpPr txBox="1">
            <a:spLocks noChangeArrowheads="1"/>
          </p:cNvSpPr>
          <p:nvPr/>
        </p:nvSpPr>
        <p:spPr bwMode="auto">
          <a:xfrm>
            <a:off x="7026275" y="3140075"/>
            <a:ext cx="1192213" cy="369888"/>
          </a:xfrm>
          <a:prstGeom prst="rect">
            <a:avLst/>
          </a:prstGeom>
          <a:noFill/>
          <a:ln w="9525">
            <a:noFill/>
            <a:miter lim="800000"/>
            <a:headEnd/>
            <a:tailEnd/>
          </a:ln>
        </p:spPr>
        <p:txBody>
          <a:bodyPr wrap="none">
            <a:spAutoFit/>
          </a:bodyPr>
          <a:lstStyle/>
          <a:p>
            <a:r>
              <a:rPr lang="en-US">
                <a:latin typeface="Calibri" pitchFamily="34" charset="0"/>
              </a:rPr>
              <a:t>eyeball ISP</a:t>
            </a:r>
          </a:p>
        </p:txBody>
      </p:sp>
      <p:pic>
        <p:nvPicPr>
          <p:cNvPr id="37899" name="Picture 26"/>
          <p:cNvPicPr>
            <a:picLocks noChangeAspect="1" noChangeArrowheads="1"/>
          </p:cNvPicPr>
          <p:nvPr/>
        </p:nvPicPr>
        <p:blipFill>
          <a:blip r:embed="rId5"/>
          <a:srcRect/>
          <a:stretch>
            <a:fillRect/>
          </a:stretch>
        </p:blipFill>
        <p:spPr bwMode="auto">
          <a:xfrm>
            <a:off x="8104188" y="4691063"/>
            <a:ext cx="704850" cy="574675"/>
          </a:xfrm>
          <a:prstGeom prst="rect">
            <a:avLst/>
          </a:prstGeom>
          <a:noFill/>
          <a:ln w="9525">
            <a:noFill/>
            <a:miter lim="800000"/>
            <a:headEnd/>
            <a:tailEnd/>
          </a:ln>
        </p:spPr>
      </p:pic>
      <p:pic>
        <p:nvPicPr>
          <p:cNvPr id="37900" name="Picture 34"/>
          <p:cNvPicPr>
            <a:picLocks noChangeArrowheads="1"/>
          </p:cNvPicPr>
          <p:nvPr/>
        </p:nvPicPr>
        <p:blipFill>
          <a:blip r:embed="rId6"/>
          <a:srcRect/>
          <a:stretch>
            <a:fillRect/>
          </a:stretch>
        </p:blipFill>
        <p:spPr bwMode="auto">
          <a:xfrm>
            <a:off x="8185150" y="1508125"/>
            <a:ext cx="909638" cy="822325"/>
          </a:xfrm>
          <a:prstGeom prst="rect">
            <a:avLst/>
          </a:prstGeom>
          <a:noFill/>
          <a:ln w="9525">
            <a:noFill/>
            <a:miter lim="800000"/>
            <a:headEnd/>
            <a:tailEnd/>
          </a:ln>
        </p:spPr>
      </p:pic>
      <p:pic>
        <p:nvPicPr>
          <p:cNvPr id="37901" name="Picture 37"/>
          <p:cNvPicPr>
            <a:picLocks noChangeArrowheads="1"/>
          </p:cNvPicPr>
          <p:nvPr/>
        </p:nvPicPr>
        <p:blipFill>
          <a:blip r:embed="rId7"/>
          <a:srcRect/>
          <a:stretch>
            <a:fillRect/>
          </a:stretch>
        </p:blipFill>
        <p:spPr bwMode="auto">
          <a:xfrm>
            <a:off x="5459413" y="3400425"/>
            <a:ext cx="906462" cy="533400"/>
          </a:xfrm>
          <a:prstGeom prst="rect">
            <a:avLst/>
          </a:prstGeom>
          <a:noFill/>
          <a:ln w="9525">
            <a:noFill/>
            <a:miter lim="800000"/>
            <a:headEnd/>
            <a:tailEnd/>
          </a:ln>
        </p:spPr>
      </p:pic>
      <p:pic>
        <p:nvPicPr>
          <p:cNvPr id="37902" name="Picture 37"/>
          <p:cNvPicPr>
            <a:picLocks noChangeArrowheads="1"/>
          </p:cNvPicPr>
          <p:nvPr/>
        </p:nvPicPr>
        <p:blipFill>
          <a:blip r:embed="rId7"/>
          <a:srcRect/>
          <a:stretch>
            <a:fillRect/>
          </a:stretch>
        </p:blipFill>
        <p:spPr bwMode="auto">
          <a:xfrm>
            <a:off x="3906838" y="3667125"/>
            <a:ext cx="906462" cy="533400"/>
          </a:xfrm>
          <a:prstGeom prst="rect">
            <a:avLst/>
          </a:prstGeom>
          <a:noFill/>
          <a:ln w="9525">
            <a:noFill/>
            <a:miter lim="800000"/>
            <a:headEnd/>
            <a:tailEnd/>
          </a:ln>
        </p:spPr>
      </p:pic>
      <p:sp>
        <p:nvSpPr>
          <p:cNvPr id="16" name="Magnetic Disk 15"/>
          <p:cNvSpPr/>
          <p:nvPr/>
        </p:nvSpPr>
        <p:spPr>
          <a:xfrm>
            <a:off x="6519863" y="3846513"/>
            <a:ext cx="725487" cy="690562"/>
          </a:xfrm>
          <a:prstGeom prst="flowChartMagneticDisk">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CDN</a:t>
            </a:r>
          </a:p>
        </p:txBody>
      </p:sp>
      <p:pic>
        <p:nvPicPr>
          <p:cNvPr id="37904" name="Picture 37"/>
          <p:cNvPicPr>
            <a:picLocks noChangeArrowheads="1"/>
          </p:cNvPicPr>
          <p:nvPr/>
        </p:nvPicPr>
        <p:blipFill>
          <a:blip r:embed="rId7"/>
          <a:srcRect/>
          <a:stretch>
            <a:fillRect/>
          </a:stretch>
        </p:blipFill>
        <p:spPr bwMode="auto">
          <a:xfrm>
            <a:off x="2795588" y="3133725"/>
            <a:ext cx="906462" cy="533400"/>
          </a:xfrm>
          <a:prstGeom prst="rect">
            <a:avLst/>
          </a:prstGeom>
          <a:noFill/>
          <a:ln w="9525">
            <a:noFill/>
            <a:miter lim="800000"/>
            <a:headEnd/>
            <a:tailEnd/>
          </a:ln>
        </p:spPr>
      </p:pic>
      <p:sp>
        <p:nvSpPr>
          <p:cNvPr id="18" name="Magnetic Disk 17"/>
          <p:cNvSpPr/>
          <p:nvPr/>
        </p:nvSpPr>
        <p:spPr>
          <a:xfrm>
            <a:off x="6816725" y="2449513"/>
            <a:ext cx="725488" cy="690562"/>
          </a:xfrm>
          <a:prstGeom prst="flowChartMagneticDisk">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CDN</a:t>
            </a:r>
          </a:p>
        </p:txBody>
      </p:sp>
      <p:sp>
        <p:nvSpPr>
          <p:cNvPr id="19" name="Right Arrow 18"/>
          <p:cNvSpPr/>
          <p:nvPr/>
        </p:nvSpPr>
        <p:spPr>
          <a:xfrm rot="17202207">
            <a:off x="200820" y="3520281"/>
            <a:ext cx="1027112" cy="8413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Left Arrow 19"/>
          <p:cNvSpPr/>
          <p:nvPr/>
        </p:nvSpPr>
        <p:spPr>
          <a:xfrm rot="17236158" flipV="1">
            <a:off x="427038" y="4354512"/>
            <a:ext cx="1276350" cy="117475"/>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ight Arrow 20"/>
          <p:cNvSpPr/>
          <p:nvPr/>
        </p:nvSpPr>
        <p:spPr>
          <a:xfrm>
            <a:off x="5443538" y="1716088"/>
            <a:ext cx="1027112" cy="84296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Left Arrow 21"/>
          <p:cNvSpPr/>
          <p:nvPr/>
        </p:nvSpPr>
        <p:spPr>
          <a:xfrm flipV="1">
            <a:off x="5276850" y="2559050"/>
            <a:ext cx="1276350" cy="117475"/>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ight Arrow 22"/>
          <p:cNvSpPr/>
          <p:nvPr/>
        </p:nvSpPr>
        <p:spPr>
          <a:xfrm>
            <a:off x="2497138" y="1803400"/>
            <a:ext cx="1027112" cy="84296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Left Arrow 23"/>
          <p:cNvSpPr/>
          <p:nvPr/>
        </p:nvSpPr>
        <p:spPr>
          <a:xfrm flipV="1">
            <a:off x="2411413" y="2684463"/>
            <a:ext cx="1274762" cy="117475"/>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912" name="TextBox 24"/>
          <p:cNvSpPr txBox="1">
            <a:spLocks noChangeArrowheads="1"/>
          </p:cNvSpPr>
          <p:nvPr/>
        </p:nvSpPr>
        <p:spPr bwMode="auto">
          <a:xfrm>
            <a:off x="5743575" y="1323975"/>
            <a:ext cx="1198563" cy="368300"/>
          </a:xfrm>
          <a:prstGeom prst="rect">
            <a:avLst/>
          </a:prstGeom>
          <a:noFill/>
          <a:ln w="9525">
            <a:noFill/>
            <a:miter lim="800000"/>
            <a:headEnd/>
            <a:tailEnd/>
          </a:ln>
        </p:spPr>
        <p:txBody>
          <a:bodyPr wrap="none">
            <a:spAutoFit/>
          </a:bodyPr>
          <a:lstStyle/>
          <a:p>
            <a:r>
              <a:rPr lang="en-US">
                <a:latin typeface="Calibri" pitchFamily="34" charset="0"/>
              </a:rPr>
              <a:t>ratio 16:1?</a:t>
            </a:r>
          </a:p>
        </p:txBody>
      </p:sp>
      <p:sp>
        <p:nvSpPr>
          <p:cNvPr id="37913" name="Text Box 25"/>
          <p:cNvSpPr txBox="1">
            <a:spLocks noChangeArrowheads="1"/>
          </p:cNvSpPr>
          <p:nvPr/>
        </p:nvSpPr>
        <p:spPr bwMode="auto">
          <a:xfrm>
            <a:off x="3956050" y="3243263"/>
            <a:ext cx="857250" cy="366712"/>
          </a:xfrm>
          <a:prstGeom prst="rect">
            <a:avLst/>
          </a:prstGeom>
          <a:noFill/>
          <a:ln w="9525">
            <a:noFill/>
            <a:miter lim="800000"/>
            <a:headEnd/>
            <a:tailEnd/>
          </a:ln>
        </p:spPr>
        <p:txBody>
          <a:bodyPr wrap="none">
            <a:spAutoFit/>
          </a:bodyPr>
          <a:lstStyle/>
          <a:p>
            <a:r>
              <a:rPr lang="en-US">
                <a:solidFill>
                  <a:schemeClr val="accent2"/>
                </a:solidFill>
              </a:rPr>
              <a:t>Level3</a:t>
            </a:r>
          </a:p>
        </p:txBody>
      </p:sp>
      <p:sp>
        <p:nvSpPr>
          <p:cNvPr id="37914" name="Text Box 27"/>
          <p:cNvSpPr txBox="1">
            <a:spLocks noChangeArrowheads="1"/>
          </p:cNvSpPr>
          <p:nvPr/>
        </p:nvSpPr>
        <p:spPr bwMode="auto">
          <a:xfrm>
            <a:off x="7132638" y="3427413"/>
            <a:ext cx="1085850" cy="366712"/>
          </a:xfrm>
          <a:prstGeom prst="rect">
            <a:avLst/>
          </a:prstGeom>
          <a:noFill/>
          <a:ln w="9525">
            <a:noFill/>
            <a:miter lim="800000"/>
            <a:headEnd/>
            <a:tailEnd/>
          </a:ln>
        </p:spPr>
        <p:txBody>
          <a:bodyPr wrap="none">
            <a:spAutoFit/>
          </a:bodyPr>
          <a:lstStyle/>
          <a:p>
            <a:r>
              <a:rPr lang="en-US">
                <a:solidFill>
                  <a:schemeClr val="accent2"/>
                </a:solidFill>
              </a:rPr>
              <a:t>Comcast</a:t>
            </a:r>
          </a:p>
        </p:txBody>
      </p:sp>
      <p:sp>
        <p:nvSpPr>
          <p:cNvPr id="37915" name="Text Box 28"/>
          <p:cNvSpPr txBox="1">
            <a:spLocks noChangeArrowheads="1"/>
          </p:cNvSpPr>
          <p:nvPr/>
        </p:nvSpPr>
        <p:spPr bwMode="auto">
          <a:xfrm>
            <a:off x="1576388" y="3525838"/>
            <a:ext cx="1187450" cy="1739900"/>
          </a:xfrm>
          <a:prstGeom prst="rect">
            <a:avLst/>
          </a:prstGeom>
          <a:noFill/>
          <a:ln w="9525">
            <a:noFill/>
            <a:miter lim="800000"/>
            <a:headEnd/>
            <a:tailEnd/>
          </a:ln>
        </p:spPr>
        <p:txBody>
          <a:bodyPr wrap="none">
            <a:spAutoFit/>
          </a:bodyPr>
          <a:lstStyle/>
          <a:p>
            <a:r>
              <a:rPr lang="en-US">
                <a:solidFill>
                  <a:schemeClr val="accent2"/>
                </a:solidFill>
              </a:rPr>
              <a:t>Google</a:t>
            </a:r>
          </a:p>
          <a:p>
            <a:r>
              <a:rPr lang="en-US">
                <a:solidFill>
                  <a:schemeClr val="accent2"/>
                </a:solidFill>
              </a:rPr>
              <a:t>Facebook</a:t>
            </a:r>
          </a:p>
          <a:p>
            <a:r>
              <a:rPr lang="en-US">
                <a:solidFill>
                  <a:schemeClr val="accent2"/>
                </a:solidFill>
              </a:rPr>
              <a:t>YouTube</a:t>
            </a:r>
          </a:p>
          <a:p>
            <a:r>
              <a:rPr lang="en-US">
                <a:solidFill>
                  <a:schemeClr val="accent2"/>
                </a:solidFill>
              </a:rPr>
              <a:t>Yahoo</a:t>
            </a:r>
          </a:p>
          <a:p>
            <a:r>
              <a:rPr lang="en-US">
                <a:solidFill>
                  <a:schemeClr val="accent2"/>
                </a:solidFill>
              </a:rPr>
              <a:t>Live</a:t>
            </a:r>
          </a:p>
          <a:p>
            <a:r>
              <a:rPr lang="en-US">
                <a:solidFill>
                  <a:schemeClr val="accent2"/>
                </a:solidFill>
              </a:rPr>
              <a:t>Baidu</a:t>
            </a:r>
          </a:p>
        </p:txBody>
      </p:sp>
      <p:sp>
        <p:nvSpPr>
          <p:cNvPr id="37916" name="Text Box 29"/>
          <p:cNvSpPr txBox="1">
            <a:spLocks noChangeArrowheads="1"/>
          </p:cNvSpPr>
          <p:nvPr/>
        </p:nvSpPr>
        <p:spPr bwMode="auto">
          <a:xfrm>
            <a:off x="6470650" y="4537075"/>
            <a:ext cx="946150" cy="366713"/>
          </a:xfrm>
          <a:prstGeom prst="rect">
            <a:avLst/>
          </a:prstGeom>
          <a:noFill/>
          <a:ln w="9525">
            <a:noFill/>
            <a:miter lim="800000"/>
            <a:headEnd/>
            <a:tailEnd/>
          </a:ln>
        </p:spPr>
        <p:txBody>
          <a:bodyPr wrap="none">
            <a:spAutoFit/>
          </a:bodyPr>
          <a:lstStyle/>
          <a:p>
            <a:r>
              <a:rPr lang="en-US">
                <a:solidFill>
                  <a:schemeClr val="accent2"/>
                </a:solidFill>
              </a:rPr>
              <a:t>Akamai</a:t>
            </a:r>
          </a:p>
        </p:txBody>
      </p:sp>
      <p:sp>
        <p:nvSpPr>
          <p:cNvPr id="37917" name="Text Box 29"/>
          <p:cNvSpPr txBox="1">
            <a:spLocks noChangeArrowheads="1"/>
          </p:cNvSpPr>
          <p:nvPr/>
        </p:nvSpPr>
        <p:spPr bwMode="auto">
          <a:xfrm>
            <a:off x="236538" y="6000750"/>
            <a:ext cx="1339850" cy="366713"/>
          </a:xfrm>
          <a:prstGeom prst="rect">
            <a:avLst/>
          </a:prstGeom>
          <a:noFill/>
          <a:ln w="9525">
            <a:noFill/>
            <a:miter lim="800000"/>
            <a:headEnd/>
            <a:tailEnd/>
          </a:ln>
        </p:spPr>
        <p:txBody>
          <a:bodyPr wrap="none">
            <a:spAutoFit/>
          </a:bodyPr>
          <a:lstStyle/>
          <a:p>
            <a:pPr defTabSz="914400"/>
            <a:r>
              <a:rPr lang="en-US"/>
              <a:t>server farm</a:t>
            </a:r>
          </a:p>
        </p:txBody>
      </p:sp>
      <p:pic>
        <p:nvPicPr>
          <p:cNvPr id="37918" name="Picture 31" descr="server_rack"/>
          <p:cNvPicPr>
            <a:picLocks noChangeAspect="1" noChangeArrowheads="1"/>
          </p:cNvPicPr>
          <p:nvPr/>
        </p:nvPicPr>
        <p:blipFill>
          <a:blip r:embed="rId8"/>
          <a:srcRect/>
          <a:stretch>
            <a:fillRect/>
          </a:stretch>
        </p:blipFill>
        <p:spPr bwMode="auto">
          <a:xfrm>
            <a:off x="293688" y="5051425"/>
            <a:ext cx="1000125" cy="949325"/>
          </a:xfrm>
          <a:prstGeom prst="rect">
            <a:avLst/>
          </a:prstGeom>
          <a:noFill/>
          <a:ln w="9525">
            <a:noFill/>
            <a:miter lim="800000"/>
            <a:headEnd/>
            <a:tailEnd/>
          </a:ln>
        </p:spPr>
      </p:pic>
      <p:sp>
        <p:nvSpPr>
          <p:cNvPr id="37919" name="Text Box 32"/>
          <p:cNvSpPr txBox="1">
            <a:spLocks noChangeArrowheads="1"/>
          </p:cNvSpPr>
          <p:nvPr/>
        </p:nvSpPr>
        <p:spPr bwMode="auto">
          <a:xfrm>
            <a:off x="8034338" y="5238750"/>
            <a:ext cx="906462" cy="396875"/>
          </a:xfrm>
          <a:prstGeom prst="rect">
            <a:avLst/>
          </a:prstGeom>
          <a:noFill/>
          <a:ln w="9525">
            <a:noFill/>
            <a:miter lim="800000"/>
            <a:headEnd/>
            <a:tailEnd/>
          </a:ln>
        </p:spPr>
        <p:txBody>
          <a:bodyPr wrap="none">
            <a:spAutoFit/>
          </a:bodyPr>
          <a:lstStyle/>
          <a:p>
            <a:pPr algn="ctr" defTabSz="914400"/>
            <a:r>
              <a:rPr lang="en-US" sz="1000"/>
              <a:t>video</a:t>
            </a:r>
          </a:p>
          <a:p>
            <a:pPr algn="ctr" defTabSz="914400"/>
            <a:r>
              <a:rPr lang="en-US" sz="1000"/>
              <a:t>conferencing</a:t>
            </a:r>
          </a:p>
        </p:txBody>
      </p:sp>
      <p:sp>
        <p:nvSpPr>
          <p:cNvPr id="2" name="Right Arrow 20"/>
          <p:cNvSpPr>
            <a:spLocks noChangeArrowheads="1"/>
          </p:cNvSpPr>
          <p:nvPr/>
        </p:nvSpPr>
        <p:spPr bwMode="auto">
          <a:xfrm rot="-2251512">
            <a:off x="7461250" y="2008188"/>
            <a:ext cx="1027113" cy="433387"/>
          </a:xfrm>
          <a:prstGeom prst="rightArrow">
            <a:avLst>
              <a:gd name="adj1" fmla="val 50000"/>
              <a:gd name="adj2" fmla="val 97256"/>
            </a:avLst>
          </a:prstGeom>
          <a:gradFill rotWithShape="1">
            <a:gsLst>
              <a:gs pos="0">
                <a:srgbClr val="3F80CD"/>
              </a:gs>
              <a:gs pos="100000">
                <a:srgbClr val="9BC1FF"/>
              </a:gs>
            </a:gsLst>
            <a:lin ang="16200000"/>
          </a:gradFill>
          <a:ln w="9525" algn="ctr">
            <a:solidFill>
              <a:srgbClr val="4A7EBB"/>
            </a:solidFill>
            <a:miter lim="800000"/>
            <a:headEnd/>
            <a:tailEnd/>
          </a:ln>
          <a:effectLst>
            <a:outerShdw dist="23000" dir="5400000" rotWithShape="0">
              <a:srgbClr val="000000">
                <a:alpha val="34999"/>
              </a:srgbClr>
            </a:outerShdw>
          </a:effectLst>
        </p:spPr>
        <p:txBody>
          <a:bodyPr anchor="ctr"/>
          <a:lstStyle/>
          <a:p>
            <a:pPr algn="ctr" fontAlgn="auto">
              <a:spcBef>
                <a:spcPts val="0"/>
              </a:spcBef>
              <a:spcAft>
                <a:spcPts val="0"/>
              </a:spcAft>
              <a:defRPr/>
            </a:pPr>
            <a:endParaRPr lang="en-US">
              <a:solidFill>
                <a:schemeClr val="lt1"/>
              </a:solidFill>
              <a:latin typeface="+mn-lt"/>
            </a:endParaRPr>
          </a:p>
        </p:txBody>
      </p:sp>
      <p:sp>
        <p:nvSpPr>
          <p:cNvPr id="4" name="Left Arrow 21"/>
          <p:cNvSpPr>
            <a:spLocks noChangeArrowheads="1"/>
          </p:cNvSpPr>
          <p:nvPr/>
        </p:nvSpPr>
        <p:spPr bwMode="auto">
          <a:xfrm rot="19389967" flipV="1">
            <a:off x="7562850" y="2382838"/>
            <a:ext cx="987425" cy="84137"/>
          </a:xfrm>
          <a:prstGeom prst="leftArrow">
            <a:avLst>
              <a:gd name="adj1" fmla="val 50000"/>
              <a:gd name="adj2" fmla="val 54007"/>
            </a:avLst>
          </a:prstGeom>
          <a:solidFill>
            <a:srgbClr val="D99694"/>
          </a:solidFill>
          <a:ln w="9525" algn="ctr">
            <a:solidFill>
              <a:schemeClr val="accent2"/>
            </a:solidFill>
            <a:miter lim="800000"/>
            <a:headEnd/>
            <a:tailEnd/>
          </a:ln>
          <a:effectLst>
            <a:outerShdw dist="23000" dir="5400000" rotWithShape="0">
              <a:srgbClr val="000000">
                <a:alpha val="34999"/>
              </a:srgbClr>
            </a:outerShdw>
          </a:effectLst>
        </p:spPr>
        <p:txBody>
          <a:bodyPr rot="10800000" anchor="ctr"/>
          <a:lstStyle/>
          <a:p>
            <a:pPr algn="ctr" fontAlgn="auto">
              <a:spcBef>
                <a:spcPts val="0"/>
              </a:spcBef>
              <a:spcAft>
                <a:spcPts val="0"/>
              </a:spcAft>
              <a:defRPr/>
            </a:pPr>
            <a:endParaRPr lang="en-US">
              <a:solidFill>
                <a:schemeClr val="lt1"/>
              </a:solidFill>
              <a:latin typeface="+mn-lt"/>
            </a:endParaRPr>
          </a:p>
        </p:txBody>
      </p:sp>
      <p:sp>
        <p:nvSpPr>
          <p:cNvPr id="5" name="Right Arrow 20"/>
          <p:cNvSpPr>
            <a:spLocks noChangeArrowheads="1"/>
          </p:cNvSpPr>
          <p:nvPr/>
        </p:nvSpPr>
        <p:spPr bwMode="auto">
          <a:xfrm rot="3691582">
            <a:off x="7683501" y="4289425"/>
            <a:ext cx="1027112" cy="141287"/>
          </a:xfrm>
          <a:prstGeom prst="rightArrow">
            <a:avLst>
              <a:gd name="adj1" fmla="val 50000"/>
              <a:gd name="adj2" fmla="val 298326"/>
            </a:avLst>
          </a:prstGeom>
          <a:gradFill rotWithShape="1">
            <a:gsLst>
              <a:gs pos="0">
                <a:srgbClr val="3F80CD"/>
              </a:gs>
              <a:gs pos="100000">
                <a:srgbClr val="9BC1FF"/>
              </a:gs>
            </a:gsLst>
            <a:lin ang="16200000"/>
          </a:gradFill>
          <a:ln w="9525" algn="ctr">
            <a:solidFill>
              <a:srgbClr val="4A7EBB"/>
            </a:solidFill>
            <a:miter lim="800000"/>
            <a:headEnd/>
            <a:tailEnd/>
          </a:ln>
          <a:effectLst>
            <a:outerShdw dist="23000" dir="5400000" rotWithShape="0">
              <a:srgbClr val="000000">
                <a:alpha val="34999"/>
              </a:srgbClr>
            </a:outerShdw>
          </a:effectLst>
        </p:spPr>
        <p:txBody>
          <a:bodyPr rot="10800000" vert="eaVert" anchor="ctr"/>
          <a:lstStyle/>
          <a:p>
            <a:pPr algn="ctr" fontAlgn="auto">
              <a:spcBef>
                <a:spcPts val="0"/>
              </a:spcBef>
              <a:spcAft>
                <a:spcPts val="0"/>
              </a:spcAft>
              <a:defRPr/>
            </a:pPr>
            <a:endParaRPr lang="en-US">
              <a:solidFill>
                <a:schemeClr val="lt1"/>
              </a:solidFill>
              <a:latin typeface="+mn-lt"/>
            </a:endParaRPr>
          </a:p>
        </p:txBody>
      </p:sp>
      <p:sp>
        <p:nvSpPr>
          <p:cNvPr id="6" name="Left Arrow 21"/>
          <p:cNvSpPr>
            <a:spLocks noChangeArrowheads="1"/>
          </p:cNvSpPr>
          <p:nvPr/>
        </p:nvSpPr>
        <p:spPr bwMode="auto">
          <a:xfrm rot="3617468" flipV="1">
            <a:off x="7642226" y="4400550"/>
            <a:ext cx="876300" cy="92075"/>
          </a:xfrm>
          <a:prstGeom prst="leftArrow">
            <a:avLst>
              <a:gd name="adj1" fmla="val 50000"/>
              <a:gd name="adj2" fmla="val 43797"/>
            </a:avLst>
          </a:prstGeom>
          <a:solidFill>
            <a:srgbClr val="D99694"/>
          </a:solidFill>
          <a:ln w="9525" algn="ctr">
            <a:solidFill>
              <a:schemeClr val="accent2"/>
            </a:solidFill>
            <a:miter lim="800000"/>
            <a:headEnd/>
            <a:tailEnd/>
          </a:ln>
          <a:effectLst>
            <a:outerShdw dist="23000" dir="5400000" rotWithShape="0">
              <a:srgbClr val="000000">
                <a:alpha val="34999"/>
              </a:srgbClr>
            </a:outerShdw>
          </a:effectLst>
        </p:spPr>
        <p:txBody>
          <a:bodyPr vert="eaVert" anchor="ctr"/>
          <a:lstStyle/>
          <a:p>
            <a:pPr algn="ctr" fontAlgn="auto">
              <a:spcBef>
                <a:spcPts val="0"/>
              </a:spcBef>
              <a:spcAft>
                <a:spcPts val="0"/>
              </a:spcAft>
              <a:defRPr/>
            </a:pPr>
            <a:endParaRPr lang="en-US">
              <a:solidFill>
                <a:schemeClr val="lt1"/>
              </a:solidFill>
              <a:latin typeface="+mn-lt"/>
            </a:endParaRPr>
          </a:p>
        </p:txBody>
      </p:sp>
      <p:pic>
        <p:nvPicPr>
          <p:cNvPr id="37924" name="Picture 38" descr="3606295240_51f643dd5d"/>
          <p:cNvPicPr>
            <a:picLocks noChangeAspect="1" noChangeArrowheads="1"/>
          </p:cNvPicPr>
          <p:nvPr/>
        </p:nvPicPr>
        <p:blipFill>
          <a:blip r:embed="rId9"/>
          <a:srcRect/>
          <a:stretch>
            <a:fillRect/>
          </a:stretch>
        </p:blipFill>
        <p:spPr bwMode="auto">
          <a:xfrm>
            <a:off x="8380413" y="1651000"/>
            <a:ext cx="428625" cy="303213"/>
          </a:xfrm>
          <a:prstGeom prst="rect">
            <a:avLst/>
          </a:prstGeom>
          <a:noFill/>
          <a:ln w="9525">
            <a:noFill/>
            <a:miter lim="800000"/>
            <a:headEnd/>
            <a:tailEnd/>
          </a:ln>
        </p:spPr>
      </p:pic>
      <p:pic>
        <p:nvPicPr>
          <p:cNvPr id="37925" name="Picture 40" descr="skype_logo_"/>
          <p:cNvPicPr>
            <a:picLocks noChangeAspect="1" noChangeArrowheads="1"/>
          </p:cNvPicPr>
          <p:nvPr/>
        </p:nvPicPr>
        <p:blipFill>
          <a:blip r:embed="rId10"/>
          <a:srcRect/>
          <a:stretch>
            <a:fillRect/>
          </a:stretch>
        </p:blipFill>
        <p:spPr bwMode="auto">
          <a:xfrm>
            <a:off x="8345488" y="4386263"/>
            <a:ext cx="681037" cy="300037"/>
          </a:xfrm>
          <a:prstGeom prst="rect">
            <a:avLst/>
          </a:prstGeom>
          <a:noFill/>
          <a:ln w="9525">
            <a:noFill/>
            <a:miter lim="800000"/>
            <a:headEnd/>
            <a:tailEnd/>
          </a:ln>
        </p:spPr>
      </p:pic>
    </p:spTree>
    <p:extLst>
      <p:ext uri="{BB962C8B-B14F-4D97-AF65-F5344CB8AC3E}">
        <p14:creationId xmlns:p14="http://schemas.microsoft.com/office/powerpoint/2010/main" val="341310661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3"/>
          <p:cNvSpPr>
            <a:spLocks noGrp="1"/>
          </p:cNvSpPr>
          <p:nvPr>
            <p:ph type="dt" sz="quarter" idx="10"/>
          </p:nvPr>
        </p:nvSpPr>
        <p:spPr/>
        <p:txBody>
          <a:bodyPr/>
          <a:lstStyle/>
          <a:p>
            <a:pPr>
              <a:defRPr/>
            </a:pPr>
            <a:r>
              <a:rPr lang="en-US"/>
              <a:t>April 2011</a:t>
            </a:r>
          </a:p>
        </p:txBody>
      </p:sp>
      <p:sp>
        <p:nvSpPr>
          <p:cNvPr id="32" name="Slide Number Placeholder 5"/>
          <p:cNvSpPr>
            <a:spLocks noGrp="1"/>
          </p:cNvSpPr>
          <p:nvPr>
            <p:ph type="sldNum" sz="quarter" idx="12"/>
          </p:nvPr>
        </p:nvSpPr>
        <p:spPr/>
        <p:txBody>
          <a:bodyPr/>
          <a:lstStyle/>
          <a:p>
            <a:pPr>
              <a:defRPr/>
            </a:pPr>
            <a:fld id="{C42AF0FF-2A94-48F6-9A54-2DBE31D09B4A}" type="slidenum">
              <a:rPr lang="en-US"/>
              <a:pPr>
                <a:defRPr/>
              </a:pPr>
              <a:t>89</a:t>
            </a:fld>
            <a:endParaRPr lang="en-US"/>
          </a:p>
        </p:txBody>
      </p:sp>
      <p:sp>
        <p:nvSpPr>
          <p:cNvPr id="38915" name="Title 3"/>
          <p:cNvSpPr>
            <a:spLocks noGrp="1"/>
          </p:cNvSpPr>
          <p:nvPr>
            <p:ph type="title"/>
          </p:nvPr>
        </p:nvSpPr>
        <p:spPr/>
        <p:txBody>
          <a:bodyPr/>
          <a:lstStyle/>
          <a:p>
            <a:pPr eaLnBrk="1" hangingPunct="1"/>
            <a:r>
              <a:rPr lang="en-US" smtClean="0"/>
              <a:t>Internet money flows today</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AEB02BC-7A11-4CAC-BD25-124AAEE63A62}" type="slidenum">
              <a:rPr lang="en-US" sz="1200">
                <a:solidFill>
                  <a:schemeClr val="tx1">
                    <a:tint val="75000"/>
                  </a:schemeClr>
                </a:solidFill>
                <a:latin typeface="+mn-lt"/>
              </a:rPr>
              <a:pPr algn="r" fontAlgn="auto">
                <a:spcBef>
                  <a:spcPts val="0"/>
                </a:spcBef>
                <a:spcAft>
                  <a:spcPts val="0"/>
                </a:spcAft>
                <a:defRPr/>
              </a:pPr>
              <a:t>89</a:t>
            </a:fld>
            <a:endParaRPr lang="en-US" sz="1200">
              <a:solidFill>
                <a:schemeClr val="tx1">
                  <a:tint val="75000"/>
                </a:schemeClr>
              </a:solidFill>
              <a:latin typeface="+mn-lt"/>
            </a:endParaRPr>
          </a:p>
        </p:txBody>
      </p:sp>
      <p:pic>
        <p:nvPicPr>
          <p:cNvPr id="38917" name="Picture 12"/>
          <p:cNvPicPr>
            <a:picLocks noChangeArrowheads="1"/>
          </p:cNvPicPr>
          <p:nvPr/>
        </p:nvPicPr>
        <p:blipFill>
          <a:blip r:embed="rId2"/>
          <a:srcRect/>
          <a:stretch>
            <a:fillRect/>
          </a:stretch>
        </p:blipFill>
        <p:spPr bwMode="auto">
          <a:xfrm>
            <a:off x="6553200" y="2463800"/>
            <a:ext cx="1797050" cy="1582738"/>
          </a:xfrm>
          <a:prstGeom prst="rect">
            <a:avLst/>
          </a:prstGeom>
          <a:noFill/>
          <a:ln w="9525">
            <a:noFill/>
            <a:miter lim="800000"/>
            <a:headEnd/>
            <a:tailEnd/>
          </a:ln>
        </p:spPr>
      </p:pic>
      <p:pic>
        <p:nvPicPr>
          <p:cNvPr id="38918" name="Picture 24"/>
          <p:cNvPicPr>
            <a:picLocks noChangeArrowheads="1"/>
          </p:cNvPicPr>
          <p:nvPr/>
        </p:nvPicPr>
        <p:blipFill>
          <a:blip r:embed="rId3"/>
          <a:srcRect/>
          <a:stretch>
            <a:fillRect/>
          </a:stretch>
        </p:blipFill>
        <p:spPr bwMode="auto">
          <a:xfrm>
            <a:off x="2497138" y="2576513"/>
            <a:ext cx="1627187" cy="1978025"/>
          </a:xfrm>
          <a:prstGeom prst="rect">
            <a:avLst/>
          </a:prstGeom>
          <a:noFill/>
          <a:ln w="9525">
            <a:noFill/>
            <a:miter lim="800000"/>
            <a:headEnd/>
            <a:tailEnd/>
          </a:ln>
        </p:spPr>
      </p:pic>
      <p:pic>
        <p:nvPicPr>
          <p:cNvPr id="38919" name="Picture 25"/>
          <p:cNvPicPr>
            <a:picLocks noChangeArrowheads="1"/>
          </p:cNvPicPr>
          <p:nvPr/>
        </p:nvPicPr>
        <p:blipFill>
          <a:blip r:embed="rId4"/>
          <a:srcRect/>
          <a:stretch>
            <a:fillRect/>
          </a:stretch>
        </p:blipFill>
        <p:spPr bwMode="auto">
          <a:xfrm>
            <a:off x="676275" y="2559050"/>
            <a:ext cx="1735138" cy="1449388"/>
          </a:xfrm>
          <a:prstGeom prst="rect">
            <a:avLst/>
          </a:prstGeom>
          <a:noFill/>
          <a:ln w="9525">
            <a:noFill/>
            <a:miter lim="800000"/>
            <a:headEnd/>
            <a:tailEnd/>
          </a:ln>
        </p:spPr>
      </p:pic>
      <p:sp>
        <p:nvSpPr>
          <p:cNvPr id="38920" name="TextBox 8"/>
          <p:cNvSpPr txBox="1">
            <a:spLocks noChangeArrowheads="1"/>
          </p:cNvSpPr>
          <p:nvPr/>
        </p:nvSpPr>
        <p:spPr bwMode="auto">
          <a:xfrm>
            <a:off x="1055688" y="3140075"/>
            <a:ext cx="915987" cy="369888"/>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content</a:t>
            </a:r>
          </a:p>
        </p:txBody>
      </p:sp>
      <p:sp>
        <p:nvSpPr>
          <p:cNvPr id="38921" name="TextBox 9"/>
          <p:cNvSpPr txBox="1">
            <a:spLocks noChangeArrowheads="1"/>
          </p:cNvSpPr>
          <p:nvPr/>
        </p:nvSpPr>
        <p:spPr bwMode="auto">
          <a:xfrm>
            <a:off x="7026275" y="3140075"/>
            <a:ext cx="1192213" cy="369888"/>
          </a:xfrm>
          <a:prstGeom prst="rect">
            <a:avLst/>
          </a:prstGeom>
          <a:noFill/>
          <a:ln w="9525">
            <a:noFill/>
            <a:miter lim="800000"/>
            <a:headEnd/>
            <a:tailEnd/>
          </a:ln>
        </p:spPr>
        <p:txBody>
          <a:bodyPr wrap="none">
            <a:spAutoFit/>
          </a:bodyPr>
          <a:lstStyle/>
          <a:p>
            <a:r>
              <a:rPr lang="en-US">
                <a:latin typeface="Calibri" pitchFamily="34" charset="0"/>
              </a:rPr>
              <a:t>eyeball ISP</a:t>
            </a:r>
          </a:p>
        </p:txBody>
      </p:sp>
      <p:sp>
        <p:nvSpPr>
          <p:cNvPr id="18" name="Magnetic Disk 17"/>
          <p:cNvSpPr/>
          <p:nvPr/>
        </p:nvSpPr>
        <p:spPr>
          <a:xfrm>
            <a:off x="6710363" y="2233613"/>
            <a:ext cx="725487" cy="690562"/>
          </a:xfrm>
          <a:prstGeom prst="flowChartMagneticDisk">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CDN</a:t>
            </a:r>
          </a:p>
        </p:txBody>
      </p:sp>
      <p:sp>
        <p:nvSpPr>
          <p:cNvPr id="19" name="Right Arrow 18"/>
          <p:cNvSpPr/>
          <p:nvPr/>
        </p:nvSpPr>
        <p:spPr>
          <a:xfrm rot="17202207">
            <a:off x="200820" y="3520281"/>
            <a:ext cx="1027112" cy="841375"/>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1" name="Right Arrow 20"/>
          <p:cNvSpPr/>
          <p:nvPr/>
        </p:nvSpPr>
        <p:spPr>
          <a:xfrm rot="10800000">
            <a:off x="6302375" y="4008438"/>
            <a:ext cx="1027113" cy="493712"/>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3" name="Right Arrow 22"/>
          <p:cNvSpPr/>
          <p:nvPr/>
        </p:nvSpPr>
        <p:spPr>
          <a:xfrm>
            <a:off x="2216150" y="1803400"/>
            <a:ext cx="1027113" cy="842963"/>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38926" name="Picture 24"/>
          <p:cNvPicPr>
            <a:picLocks noChangeArrowheads="1"/>
          </p:cNvPicPr>
          <p:nvPr/>
        </p:nvPicPr>
        <p:blipFill>
          <a:blip r:embed="rId3"/>
          <a:srcRect/>
          <a:stretch>
            <a:fillRect/>
          </a:stretch>
        </p:blipFill>
        <p:spPr bwMode="auto">
          <a:xfrm>
            <a:off x="4630738" y="2579688"/>
            <a:ext cx="1625600" cy="1978025"/>
          </a:xfrm>
          <a:prstGeom prst="rect">
            <a:avLst/>
          </a:prstGeom>
          <a:noFill/>
          <a:ln w="9525">
            <a:noFill/>
            <a:miter lim="800000"/>
            <a:headEnd/>
            <a:tailEnd/>
          </a:ln>
        </p:spPr>
      </p:pic>
      <p:sp>
        <p:nvSpPr>
          <p:cNvPr id="38927" name="TextBox 7"/>
          <p:cNvSpPr txBox="1">
            <a:spLocks noChangeArrowheads="1"/>
          </p:cNvSpPr>
          <p:nvPr/>
        </p:nvSpPr>
        <p:spPr bwMode="auto">
          <a:xfrm>
            <a:off x="3559175" y="2905125"/>
            <a:ext cx="1900238" cy="369888"/>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backbone (transit)</a:t>
            </a:r>
          </a:p>
        </p:txBody>
      </p:sp>
      <p:pic>
        <p:nvPicPr>
          <p:cNvPr id="38928" name="Picture 7"/>
          <p:cNvPicPr>
            <a:picLocks noChangeArrowheads="1"/>
          </p:cNvPicPr>
          <p:nvPr/>
        </p:nvPicPr>
        <p:blipFill>
          <a:blip r:embed="rId5"/>
          <a:srcRect/>
          <a:stretch>
            <a:fillRect/>
          </a:stretch>
        </p:blipFill>
        <p:spPr bwMode="auto">
          <a:xfrm>
            <a:off x="8439150" y="5045075"/>
            <a:ext cx="511175" cy="908050"/>
          </a:xfrm>
          <a:prstGeom prst="rect">
            <a:avLst/>
          </a:prstGeom>
          <a:noFill/>
          <a:ln w="9525">
            <a:noFill/>
            <a:miter lim="800000"/>
            <a:headEnd/>
            <a:tailEnd/>
          </a:ln>
        </p:spPr>
      </p:pic>
      <p:cxnSp>
        <p:nvCxnSpPr>
          <p:cNvPr id="28" name="Straight Arrow Connector 27"/>
          <p:cNvCxnSpPr/>
          <p:nvPr/>
        </p:nvCxnSpPr>
        <p:spPr>
          <a:xfrm>
            <a:off x="4124325" y="3565525"/>
            <a:ext cx="506413" cy="31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8930" name="TextBox 28"/>
          <p:cNvSpPr txBox="1">
            <a:spLocks noChangeArrowheads="1"/>
          </p:cNvSpPr>
          <p:nvPr/>
        </p:nvSpPr>
        <p:spPr bwMode="auto">
          <a:xfrm>
            <a:off x="4162425" y="3678238"/>
            <a:ext cx="419100" cy="368300"/>
          </a:xfrm>
          <a:prstGeom prst="rect">
            <a:avLst/>
          </a:prstGeom>
          <a:noFill/>
          <a:ln w="9525">
            <a:noFill/>
            <a:miter lim="800000"/>
            <a:headEnd/>
            <a:tailEnd/>
          </a:ln>
        </p:spPr>
        <p:txBody>
          <a:bodyPr wrap="none">
            <a:spAutoFit/>
          </a:bodyPr>
          <a:lstStyle/>
          <a:p>
            <a:r>
              <a:rPr lang="en-US">
                <a:latin typeface="Calibri" pitchFamily="34" charset="0"/>
              </a:rPr>
              <a:t>$0</a:t>
            </a:r>
          </a:p>
        </p:txBody>
      </p:sp>
      <p:cxnSp>
        <p:nvCxnSpPr>
          <p:cNvPr id="30" name="Straight Arrow Connector 29"/>
          <p:cNvCxnSpPr/>
          <p:nvPr/>
        </p:nvCxnSpPr>
        <p:spPr>
          <a:xfrm>
            <a:off x="2157413" y="3575050"/>
            <a:ext cx="506412" cy="476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256338" y="3579813"/>
            <a:ext cx="506412" cy="31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8933" name="TextBox 31"/>
          <p:cNvSpPr txBox="1">
            <a:spLocks noChangeArrowheads="1"/>
          </p:cNvSpPr>
          <p:nvPr/>
        </p:nvSpPr>
        <p:spPr bwMode="auto">
          <a:xfrm>
            <a:off x="6602413" y="4502150"/>
            <a:ext cx="673100" cy="369888"/>
          </a:xfrm>
          <a:prstGeom prst="rect">
            <a:avLst/>
          </a:prstGeom>
          <a:noFill/>
          <a:ln w="9525">
            <a:noFill/>
            <a:miter lim="800000"/>
            <a:headEnd/>
            <a:tailEnd/>
          </a:ln>
        </p:spPr>
        <p:txBody>
          <a:bodyPr wrap="none">
            <a:spAutoFit/>
          </a:bodyPr>
          <a:lstStyle/>
          <a:p>
            <a:r>
              <a:rPr lang="en-US">
                <a:latin typeface="Calibri" pitchFamily="34" charset="0"/>
              </a:rPr>
              <a:t>or $0</a:t>
            </a:r>
          </a:p>
        </p:txBody>
      </p:sp>
      <p:sp>
        <p:nvSpPr>
          <p:cNvPr id="38934" name="TextBox 32"/>
          <p:cNvSpPr txBox="1">
            <a:spLocks noChangeArrowheads="1"/>
          </p:cNvSpPr>
          <p:nvPr/>
        </p:nvSpPr>
        <p:spPr bwMode="auto">
          <a:xfrm>
            <a:off x="2663825" y="5130800"/>
            <a:ext cx="2303463" cy="584200"/>
          </a:xfrm>
          <a:prstGeom prst="rect">
            <a:avLst/>
          </a:prstGeom>
          <a:noFill/>
          <a:ln w="9525">
            <a:noFill/>
            <a:miter lim="800000"/>
            <a:headEnd/>
            <a:tailEnd/>
          </a:ln>
        </p:spPr>
        <p:txBody>
          <a:bodyPr wrap="none">
            <a:spAutoFit/>
          </a:bodyPr>
          <a:lstStyle/>
          <a:p>
            <a:r>
              <a:rPr lang="en-US" sz="3200">
                <a:latin typeface="Calibri" pitchFamily="34" charset="0"/>
              </a:rPr>
              <a:t>“bill &amp; keep”</a:t>
            </a:r>
          </a:p>
        </p:txBody>
      </p:sp>
      <p:sp>
        <p:nvSpPr>
          <p:cNvPr id="34" name="Right Arrow 33"/>
          <p:cNvSpPr/>
          <p:nvPr/>
        </p:nvSpPr>
        <p:spPr>
          <a:xfrm rot="13843313">
            <a:off x="7835107" y="4060031"/>
            <a:ext cx="1028700" cy="493713"/>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sp>
        <p:nvSpPr>
          <p:cNvPr id="38936" name="Text Box 24"/>
          <p:cNvSpPr txBox="1">
            <a:spLocks noChangeArrowheads="1"/>
          </p:cNvSpPr>
          <p:nvPr/>
        </p:nvSpPr>
        <p:spPr bwMode="auto">
          <a:xfrm>
            <a:off x="2814638" y="3381375"/>
            <a:ext cx="857250" cy="366713"/>
          </a:xfrm>
          <a:prstGeom prst="rect">
            <a:avLst/>
          </a:prstGeom>
          <a:noFill/>
          <a:ln w="9525">
            <a:noFill/>
            <a:miter lim="800000"/>
            <a:headEnd/>
            <a:tailEnd/>
          </a:ln>
        </p:spPr>
        <p:txBody>
          <a:bodyPr wrap="none">
            <a:spAutoFit/>
          </a:bodyPr>
          <a:lstStyle/>
          <a:p>
            <a:r>
              <a:rPr lang="en-US">
                <a:solidFill>
                  <a:schemeClr val="accent2"/>
                </a:solidFill>
              </a:rPr>
              <a:t>Level3</a:t>
            </a:r>
          </a:p>
        </p:txBody>
      </p:sp>
      <p:sp>
        <p:nvSpPr>
          <p:cNvPr id="38937" name="Text Box 25"/>
          <p:cNvSpPr txBox="1">
            <a:spLocks noChangeArrowheads="1"/>
          </p:cNvSpPr>
          <p:nvPr/>
        </p:nvSpPr>
        <p:spPr bwMode="auto">
          <a:xfrm>
            <a:off x="5030788" y="3349625"/>
            <a:ext cx="641350" cy="366713"/>
          </a:xfrm>
          <a:prstGeom prst="rect">
            <a:avLst/>
          </a:prstGeom>
          <a:noFill/>
          <a:ln w="9525">
            <a:noFill/>
            <a:miter lim="800000"/>
            <a:headEnd/>
            <a:tailEnd/>
          </a:ln>
        </p:spPr>
        <p:txBody>
          <a:bodyPr wrap="none">
            <a:spAutoFit/>
          </a:bodyPr>
          <a:lstStyle/>
          <a:p>
            <a:r>
              <a:rPr lang="en-US">
                <a:solidFill>
                  <a:schemeClr val="accent2"/>
                </a:solidFill>
              </a:rPr>
              <a:t>Tata</a:t>
            </a:r>
          </a:p>
        </p:txBody>
      </p:sp>
      <p:sp>
        <p:nvSpPr>
          <p:cNvPr id="38938" name="Text Box 26"/>
          <p:cNvSpPr txBox="1">
            <a:spLocks noChangeArrowheads="1"/>
          </p:cNvSpPr>
          <p:nvPr/>
        </p:nvSpPr>
        <p:spPr bwMode="auto">
          <a:xfrm>
            <a:off x="7026275" y="3509963"/>
            <a:ext cx="1085850" cy="366712"/>
          </a:xfrm>
          <a:prstGeom prst="rect">
            <a:avLst/>
          </a:prstGeom>
          <a:noFill/>
          <a:ln w="9525">
            <a:noFill/>
            <a:miter lim="800000"/>
            <a:headEnd/>
            <a:tailEnd/>
          </a:ln>
        </p:spPr>
        <p:txBody>
          <a:bodyPr wrap="none">
            <a:spAutoFit/>
          </a:bodyPr>
          <a:lstStyle/>
          <a:p>
            <a:r>
              <a:rPr lang="en-US">
                <a:solidFill>
                  <a:schemeClr val="accent2"/>
                </a:solidFill>
              </a:rPr>
              <a:t>Comcast</a:t>
            </a:r>
          </a:p>
        </p:txBody>
      </p:sp>
      <p:sp>
        <p:nvSpPr>
          <p:cNvPr id="38939" name="Text Box 27"/>
          <p:cNvSpPr txBox="1">
            <a:spLocks noChangeArrowheads="1"/>
          </p:cNvSpPr>
          <p:nvPr/>
        </p:nvSpPr>
        <p:spPr bwMode="auto">
          <a:xfrm>
            <a:off x="236538" y="6000750"/>
            <a:ext cx="1339850" cy="366713"/>
          </a:xfrm>
          <a:prstGeom prst="rect">
            <a:avLst/>
          </a:prstGeom>
          <a:noFill/>
          <a:ln w="9525">
            <a:noFill/>
            <a:miter lim="800000"/>
            <a:headEnd/>
            <a:tailEnd/>
          </a:ln>
        </p:spPr>
        <p:txBody>
          <a:bodyPr wrap="none">
            <a:spAutoFit/>
          </a:bodyPr>
          <a:lstStyle/>
          <a:p>
            <a:r>
              <a:rPr lang="en-US"/>
              <a:t>server farm</a:t>
            </a:r>
          </a:p>
        </p:txBody>
      </p:sp>
      <p:pic>
        <p:nvPicPr>
          <p:cNvPr id="38940" name="Picture 28" descr="server_rack"/>
          <p:cNvPicPr>
            <a:picLocks noChangeAspect="1" noChangeArrowheads="1"/>
          </p:cNvPicPr>
          <p:nvPr/>
        </p:nvPicPr>
        <p:blipFill>
          <a:blip r:embed="rId6"/>
          <a:srcRect/>
          <a:stretch>
            <a:fillRect/>
          </a:stretch>
        </p:blipFill>
        <p:spPr bwMode="auto">
          <a:xfrm>
            <a:off x="293688" y="5051425"/>
            <a:ext cx="1000125" cy="949325"/>
          </a:xfrm>
          <a:prstGeom prst="rect">
            <a:avLst/>
          </a:prstGeom>
          <a:noFill/>
          <a:ln w="9525">
            <a:noFill/>
            <a:miter lim="800000"/>
            <a:headEnd/>
            <a:tailEnd/>
          </a:ln>
        </p:spPr>
      </p:pic>
      <p:cxnSp>
        <p:nvCxnSpPr>
          <p:cNvPr id="38941" name="AutoShape 28"/>
          <p:cNvCxnSpPr>
            <a:cxnSpLocks noChangeShapeType="1"/>
            <a:stCxn id="19" idx="1"/>
            <a:endCxn id="18" idx="1"/>
          </p:cNvCxnSpPr>
          <p:nvPr/>
        </p:nvCxnSpPr>
        <p:spPr bwMode="auto">
          <a:xfrm rot="5400000" flipH="1" flipV="1">
            <a:off x="2720181" y="80170"/>
            <a:ext cx="2200275" cy="6507162"/>
          </a:xfrm>
          <a:prstGeom prst="curvedConnector5">
            <a:avLst>
              <a:gd name="adj1" fmla="val 144009"/>
              <a:gd name="adj2" fmla="val 63694"/>
              <a:gd name="adj3" fmla="val 132824"/>
            </a:avLst>
          </a:prstGeom>
          <a:noFill/>
          <a:ln w="50800">
            <a:solidFill>
              <a:srgbClr val="339966"/>
            </a:solidFill>
            <a:prstDash val="sysDot"/>
            <a:round/>
            <a:headEnd/>
            <a:tailEnd type="triangle" w="med" len="med"/>
          </a:ln>
        </p:spPr>
      </p:cxnSp>
    </p:spTree>
    <p:extLst>
      <p:ext uri="{BB962C8B-B14F-4D97-AF65-F5344CB8AC3E}">
        <p14:creationId xmlns:p14="http://schemas.microsoft.com/office/powerpoint/2010/main" val="29688946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Residential broadband penetration (US)</a:t>
            </a:r>
            <a:endParaRPr lang="en-US" sz="3600" dirty="0"/>
          </a:p>
        </p:txBody>
      </p:sp>
      <p:pic>
        <p:nvPicPr>
          <p:cNvPr id="3" name="Picture 2"/>
          <p:cNvPicPr>
            <a:picLocks noChangeAspect="1"/>
          </p:cNvPicPr>
          <p:nvPr/>
        </p:nvPicPr>
        <p:blipFill>
          <a:blip r:embed="rId2"/>
          <a:stretch>
            <a:fillRect/>
          </a:stretch>
        </p:blipFill>
        <p:spPr>
          <a:xfrm>
            <a:off x="763960" y="1514927"/>
            <a:ext cx="7922840" cy="4109357"/>
          </a:xfrm>
          <a:prstGeom prst="rect">
            <a:avLst/>
          </a:prstGeom>
        </p:spPr>
      </p:pic>
    </p:spTree>
    <p:extLst>
      <p:ext uri="{BB962C8B-B14F-4D97-AF65-F5344CB8AC3E}">
        <p14:creationId xmlns:p14="http://schemas.microsoft.com/office/powerpoint/2010/main" val="15310118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3"/>
          <p:cNvSpPr>
            <a:spLocks noGrp="1"/>
          </p:cNvSpPr>
          <p:nvPr>
            <p:ph type="dt" sz="quarter" idx="10"/>
          </p:nvPr>
        </p:nvSpPr>
        <p:spPr/>
        <p:txBody>
          <a:bodyPr/>
          <a:lstStyle/>
          <a:p>
            <a:pPr>
              <a:defRPr/>
            </a:pPr>
            <a:r>
              <a:rPr lang="en-US"/>
              <a:t>April 2011</a:t>
            </a:r>
          </a:p>
        </p:txBody>
      </p:sp>
      <p:sp>
        <p:nvSpPr>
          <p:cNvPr id="32" name="Slide Number Placeholder 5"/>
          <p:cNvSpPr>
            <a:spLocks noGrp="1"/>
          </p:cNvSpPr>
          <p:nvPr>
            <p:ph type="sldNum" sz="quarter" idx="12"/>
          </p:nvPr>
        </p:nvSpPr>
        <p:spPr/>
        <p:txBody>
          <a:bodyPr/>
          <a:lstStyle/>
          <a:p>
            <a:pPr>
              <a:defRPr/>
            </a:pPr>
            <a:fld id="{B5F3813A-579F-4E38-943A-F73309478973}" type="slidenum">
              <a:rPr lang="en-US"/>
              <a:pPr>
                <a:defRPr/>
              </a:pPr>
              <a:t>90</a:t>
            </a:fld>
            <a:endParaRPr lang="en-US"/>
          </a:p>
        </p:txBody>
      </p:sp>
      <p:sp>
        <p:nvSpPr>
          <p:cNvPr id="41987" name="Title 3"/>
          <p:cNvSpPr>
            <a:spLocks noGrp="1"/>
          </p:cNvSpPr>
          <p:nvPr>
            <p:ph type="title"/>
          </p:nvPr>
        </p:nvSpPr>
        <p:spPr/>
        <p:txBody>
          <a:bodyPr/>
          <a:lstStyle/>
          <a:p>
            <a:pPr eaLnBrk="1" hangingPunct="1"/>
            <a:r>
              <a:rPr lang="en-US" smtClean="0"/>
              <a:t>Future Internet money flows?</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65FF888-AD7E-40B8-B3DA-8616229FCE91}" type="slidenum">
              <a:rPr lang="en-US" sz="1200">
                <a:solidFill>
                  <a:schemeClr val="tx1">
                    <a:tint val="75000"/>
                  </a:schemeClr>
                </a:solidFill>
                <a:latin typeface="+mn-lt"/>
              </a:rPr>
              <a:pPr algn="r" fontAlgn="auto">
                <a:spcBef>
                  <a:spcPts val="0"/>
                </a:spcBef>
                <a:spcAft>
                  <a:spcPts val="0"/>
                </a:spcAft>
                <a:defRPr/>
              </a:pPr>
              <a:t>90</a:t>
            </a:fld>
            <a:endParaRPr lang="en-US" sz="1200">
              <a:solidFill>
                <a:schemeClr val="tx1">
                  <a:tint val="75000"/>
                </a:schemeClr>
              </a:solidFill>
              <a:latin typeface="+mn-lt"/>
            </a:endParaRPr>
          </a:p>
        </p:txBody>
      </p:sp>
      <p:pic>
        <p:nvPicPr>
          <p:cNvPr id="41989" name="Picture 12"/>
          <p:cNvPicPr>
            <a:picLocks noChangeArrowheads="1"/>
          </p:cNvPicPr>
          <p:nvPr/>
        </p:nvPicPr>
        <p:blipFill>
          <a:blip r:embed="rId2"/>
          <a:srcRect/>
          <a:stretch>
            <a:fillRect/>
          </a:stretch>
        </p:blipFill>
        <p:spPr bwMode="auto">
          <a:xfrm>
            <a:off x="6553200" y="2463800"/>
            <a:ext cx="1797050" cy="1582738"/>
          </a:xfrm>
          <a:prstGeom prst="rect">
            <a:avLst/>
          </a:prstGeom>
          <a:noFill/>
          <a:ln w="9525">
            <a:noFill/>
            <a:miter lim="800000"/>
            <a:headEnd/>
            <a:tailEnd/>
          </a:ln>
        </p:spPr>
      </p:pic>
      <p:pic>
        <p:nvPicPr>
          <p:cNvPr id="41990" name="Picture 24"/>
          <p:cNvPicPr>
            <a:picLocks noChangeArrowheads="1"/>
          </p:cNvPicPr>
          <p:nvPr/>
        </p:nvPicPr>
        <p:blipFill>
          <a:blip r:embed="rId3"/>
          <a:srcRect/>
          <a:stretch>
            <a:fillRect/>
          </a:stretch>
        </p:blipFill>
        <p:spPr bwMode="auto">
          <a:xfrm>
            <a:off x="2497138" y="2576513"/>
            <a:ext cx="1627187" cy="1978025"/>
          </a:xfrm>
          <a:prstGeom prst="rect">
            <a:avLst/>
          </a:prstGeom>
          <a:noFill/>
          <a:ln w="9525">
            <a:noFill/>
            <a:miter lim="800000"/>
            <a:headEnd/>
            <a:tailEnd/>
          </a:ln>
        </p:spPr>
      </p:pic>
      <p:pic>
        <p:nvPicPr>
          <p:cNvPr id="41991" name="Picture 25"/>
          <p:cNvPicPr>
            <a:picLocks noChangeArrowheads="1"/>
          </p:cNvPicPr>
          <p:nvPr/>
        </p:nvPicPr>
        <p:blipFill>
          <a:blip r:embed="rId4"/>
          <a:srcRect/>
          <a:stretch>
            <a:fillRect/>
          </a:stretch>
        </p:blipFill>
        <p:spPr bwMode="auto">
          <a:xfrm>
            <a:off x="676275" y="2559050"/>
            <a:ext cx="1735138" cy="1449388"/>
          </a:xfrm>
          <a:prstGeom prst="rect">
            <a:avLst/>
          </a:prstGeom>
          <a:noFill/>
          <a:ln w="9525">
            <a:noFill/>
            <a:miter lim="800000"/>
            <a:headEnd/>
            <a:tailEnd/>
          </a:ln>
        </p:spPr>
      </p:pic>
      <p:sp>
        <p:nvSpPr>
          <p:cNvPr id="41992" name="TextBox 8"/>
          <p:cNvSpPr txBox="1">
            <a:spLocks noChangeArrowheads="1"/>
          </p:cNvSpPr>
          <p:nvPr/>
        </p:nvSpPr>
        <p:spPr bwMode="auto">
          <a:xfrm>
            <a:off x="1055688" y="3140075"/>
            <a:ext cx="915987" cy="369888"/>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content</a:t>
            </a:r>
          </a:p>
        </p:txBody>
      </p:sp>
      <p:sp>
        <p:nvSpPr>
          <p:cNvPr id="41993" name="TextBox 9"/>
          <p:cNvSpPr txBox="1">
            <a:spLocks noChangeArrowheads="1"/>
          </p:cNvSpPr>
          <p:nvPr/>
        </p:nvSpPr>
        <p:spPr bwMode="auto">
          <a:xfrm>
            <a:off x="7026275" y="3140075"/>
            <a:ext cx="1192213" cy="369888"/>
          </a:xfrm>
          <a:prstGeom prst="rect">
            <a:avLst/>
          </a:prstGeom>
          <a:noFill/>
          <a:ln w="9525">
            <a:noFill/>
            <a:miter lim="800000"/>
            <a:headEnd/>
            <a:tailEnd/>
          </a:ln>
        </p:spPr>
        <p:txBody>
          <a:bodyPr wrap="none">
            <a:spAutoFit/>
          </a:bodyPr>
          <a:lstStyle/>
          <a:p>
            <a:r>
              <a:rPr lang="en-US">
                <a:latin typeface="Calibri" pitchFamily="34" charset="0"/>
              </a:rPr>
              <a:t>eyeball ISP</a:t>
            </a:r>
          </a:p>
        </p:txBody>
      </p:sp>
      <p:pic>
        <p:nvPicPr>
          <p:cNvPr id="41994" name="Picture 42" descr="File Server_Updated2005"/>
          <p:cNvPicPr>
            <a:picLocks noChangeAspect="1" noChangeArrowheads="1"/>
          </p:cNvPicPr>
          <p:nvPr/>
        </p:nvPicPr>
        <p:blipFill>
          <a:blip r:embed="rId5"/>
          <a:srcRect/>
          <a:stretch>
            <a:fillRect/>
          </a:stretch>
        </p:blipFill>
        <p:spPr bwMode="auto">
          <a:xfrm>
            <a:off x="60325" y="4637088"/>
            <a:ext cx="793750" cy="1055687"/>
          </a:xfrm>
          <a:prstGeom prst="rect">
            <a:avLst/>
          </a:prstGeom>
          <a:noFill/>
          <a:ln w="9525">
            <a:noFill/>
            <a:miter lim="800000"/>
            <a:headEnd/>
            <a:tailEnd/>
          </a:ln>
        </p:spPr>
      </p:pic>
      <p:sp>
        <p:nvSpPr>
          <p:cNvPr id="18" name="Magnetic Disk 17"/>
          <p:cNvSpPr/>
          <p:nvPr/>
        </p:nvSpPr>
        <p:spPr>
          <a:xfrm>
            <a:off x="5827713" y="1047750"/>
            <a:ext cx="725487" cy="690563"/>
          </a:xfrm>
          <a:prstGeom prst="flowChartMagneticDisk">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CDN</a:t>
            </a:r>
          </a:p>
        </p:txBody>
      </p:sp>
      <p:sp>
        <p:nvSpPr>
          <p:cNvPr id="19" name="Right Arrow 18"/>
          <p:cNvSpPr/>
          <p:nvPr/>
        </p:nvSpPr>
        <p:spPr>
          <a:xfrm rot="17202207">
            <a:off x="200820" y="3520281"/>
            <a:ext cx="1027112" cy="841375"/>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1" name="Right Arrow 20"/>
          <p:cNvSpPr/>
          <p:nvPr/>
        </p:nvSpPr>
        <p:spPr>
          <a:xfrm>
            <a:off x="6256338" y="3678238"/>
            <a:ext cx="1027112" cy="493712"/>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3" name="Right Arrow 22"/>
          <p:cNvSpPr/>
          <p:nvPr/>
        </p:nvSpPr>
        <p:spPr>
          <a:xfrm>
            <a:off x="2216150" y="1803400"/>
            <a:ext cx="1027113" cy="842963"/>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1999" name="Picture 24"/>
          <p:cNvPicPr>
            <a:picLocks noChangeArrowheads="1"/>
          </p:cNvPicPr>
          <p:nvPr/>
        </p:nvPicPr>
        <p:blipFill>
          <a:blip r:embed="rId3"/>
          <a:srcRect/>
          <a:stretch>
            <a:fillRect/>
          </a:stretch>
        </p:blipFill>
        <p:spPr bwMode="auto">
          <a:xfrm>
            <a:off x="4630738" y="2579688"/>
            <a:ext cx="1625600" cy="1978025"/>
          </a:xfrm>
          <a:prstGeom prst="rect">
            <a:avLst/>
          </a:prstGeom>
          <a:noFill/>
          <a:ln w="9525">
            <a:noFill/>
            <a:miter lim="800000"/>
            <a:headEnd/>
            <a:tailEnd/>
          </a:ln>
        </p:spPr>
      </p:pic>
      <p:sp>
        <p:nvSpPr>
          <p:cNvPr id="42000" name="TextBox 7"/>
          <p:cNvSpPr txBox="1">
            <a:spLocks noChangeArrowheads="1"/>
          </p:cNvSpPr>
          <p:nvPr/>
        </p:nvSpPr>
        <p:spPr bwMode="auto">
          <a:xfrm>
            <a:off x="3559175" y="2905125"/>
            <a:ext cx="1900238" cy="369888"/>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backbone (transit)</a:t>
            </a:r>
          </a:p>
        </p:txBody>
      </p:sp>
      <p:pic>
        <p:nvPicPr>
          <p:cNvPr id="42001" name="Picture 7"/>
          <p:cNvPicPr>
            <a:picLocks noChangeArrowheads="1"/>
          </p:cNvPicPr>
          <p:nvPr/>
        </p:nvPicPr>
        <p:blipFill>
          <a:blip r:embed="rId6"/>
          <a:srcRect/>
          <a:stretch>
            <a:fillRect/>
          </a:stretch>
        </p:blipFill>
        <p:spPr bwMode="auto">
          <a:xfrm>
            <a:off x="8439150" y="4860925"/>
            <a:ext cx="511175" cy="908050"/>
          </a:xfrm>
          <a:prstGeom prst="rect">
            <a:avLst/>
          </a:prstGeom>
          <a:noFill/>
          <a:ln w="9525">
            <a:noFill/>
            <a:miter lim="800000"/>
            <a:headEnd/>
            <a:tailEnd/>
          </a:ln>
        </p:spPr>
      </p:pic>
      <p:cxnSp>
        <p:nvCxnSpPr>
          <p:cNvPr id="28" name="Straight Arrow Connector 27"/>
          <p:cNvCxnSpPr/>
          <p:nvPr/>
        </p:nvCxnSpPr>
        <p:spPr>
          <a:xfrm>
            <a:off x="4124325" y="3565525"/>
            <a:ext cx="506413" cy="31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2003" name="TextBox 28"/>
          <p:cNvSpPr txBox="1">
            <a:spLocks noChangeArrowheads="1"/>
          </p:cNvSpPr>
          <p:nvPr/>
        </p:nvSpPr>
        <p:spPr bwMode="auto">
          <a:xfrm>
            <a:off x="4162425" y="3678238"/>
            <a:ext cx="419100" cy="368300"/>
          </a:xfrm>
          <a:prstGeom prst="rect">
            <a:avLst/>
          </a:prstGeom>
          <a:noFill/>
          <a:ln w="9525">
            <a:noFill/>
            <a:miter lim="800000"/>
            <a:headEnd/>
            <a:tailEnd/>
          </a:ln>
        </p:spPr>
        <p:txBody>
          <a:bodyPr wrap="none">
            <a:spAutoFit/>
          </a:bodyPr>
          <a:lstStyle/>
          <a:p>
            <a:r>
              <a:rPr lang="en-US">
                <a:latin typeface="Calibri" pitchFamily="34" charset="0"/>
              </a:rPr>
              <a:t>$0</a:t>
            </a:r>
          </a:p>
        </p:txBody>
      </p:sp>
      <p:cxnSp>
        <p:nvCxnSpPr>
          <p:cNvPr id="30" name="Straight Arrow Connector 29"/>
          <p:cNvCxnSpPr/>
          <p:nvPr/>
        </p:nvCxnSpPr>
        <p:spPr>
          <a:xfrm>
            <a:off x="2157413" y="3575050"/>
            <a:ext cx="506412" cy="476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256338" y="3579813"/>
            <a:ext cx="506412" cy="31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Right Arrow 23"/>
          <p:cNvSpPr/>
          <p:nvPr/>
        </p:nvSpPr>
        <p:spPr>
          <a:xfrm rot="13843313">
            <a:off x="7835107" y="4060031"/>
            <a:ext cx="1028700" cy="493713"/>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5" name="Right Arrow 24"/>
          <p:cNvSpPr/>
          <p:nvPr/>
        </p:nvSpPr>
        <p:spPr>
          <a:xfrm rot="2717570">
            <a:off x="6313488" y="1960563"/>
            <a:ext cx="1027112" cy="493712"/>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sp>
        <p:nvSpPr>
          <p:cNvPr id="42008" name="Text Box 24"/>
          <p:cNvSpPr txBox="1">
            <a:spLocks noChangeArrowheads="1"/>
          </p:cNvSpPr>
          <p:nvPr/>
        </p:nvSpPr>
        <p:spPr bwMode="auto">
          <a:xfrm>
            <a:off x="2814638" y="3381375"/>
            <a:ext cx="857250" cy="366713"/>
          </a:xfrm>
          <a:prstGeom prst="rect">
            <a:avLst/>
          </a:prstGeom>
          <a:noFill/>
          <a:ln w="9525">
            <a:noFill/>
            <a:miter lim="800000"/>
            <a:headEnd/>
            <a:tailEnd/>
          </a:ln>
        </p:spPr>
        <p:txBody>
          <a:bodyPr wrap="none">
            <a:spAutoFit/>
          </a:bodyPr>
          <a:lstStyle/>
          <a:p>
            <a:pPr defTabSz="914400"/>
            <a:r>
              <a:rPr lang="en-US">
                <a:solidFill>
                  <a:schemeClr val="accent2"/>
                </a:solidFill>
              </a:rPr>
              <a:t>Level3</a:t>
            </a:r>
          </a:p>
        </p:txBody>
      </p:sp>
      <p:sp>
        <p:nvSpPr>
          <p:cNvPr id="42009" name="Text Box 25"/>
          <p:cNvSpPr txBox="1">
            <a:spLocks noChangeArrowheads="1"/>
          </p:cNvSpPr>
          <p:nvPr/>
        </p:nvSpPr>
        <p:spPr bwMode="auto">
          <a:xfrm>
            <a:off x="1389063" y="3830638"/>
            <a:ext cx="920750" cy="641350"/>
          </a:xfrm>
          <a:prstGeom prst="rect">
            <a:avLst/>
          </a:prstGeom>
          <a:noFill/>
          <a:ln w="9525">
            <a:noFill/>
            <a:miter lim="800000"/>
            <a:headEnd/>
            <a:tailEnd/>
          </a:ln>
        </p:spPr>
        <p:txBody>
          <a:bodyPr wrap="none">
            <a:spAutoFit/>
          </a:bodyPr>
          <a:lstStyle/>
          <a:p>
            <a:r>
              <a:rPr lang="en-US">
                <a:solidFill>
                  <a:schemeClr val="accent2"/>
                </a:solidFill>
              </a:rPr>
              <a:t>Google</a:t>
            </a:r>
          </a:p>
          <a:p>
            <a:r>
              <a:rPr lang="en-US">
                <a:solidFill>
                  <a:schemeClr val="accent2"/>
                </a:solidFill>
              </a:rPr>
              <a:t>Netflix</a:t>
            </a:r>
          </a:p>
        </p:txBody>
      </p:sp>
      <p:sp>
        <p:nvSpPr>
          <p:cNvPr id="42010" name="Text Box 26"/>
          <p:cNvSpPr txBox="1">
            <a:spLocks noChangeArrowheads="1"/>
          </p:cNvSpPr>
          <p:nvPr/>
        </p:nvSpPr>
        <p:spPr bwMode="auto">
          <a:xfrm>
            <a:off x="5030788" y="3349625"/>
            <a:ext cx="641350" cy="366713"/>
          </a:xfrm>
          <a:prstGeom prst="rect">
            <a:avLst/>
          </a:prstGeom>
          <a:noFill/>
          <a:ln w="9525">
            <a:noFill/>
            <a:miter lim="800000"/>
            <a:headEnd/>
            <a:tailEnd/>
          </a:ln>
        </p:spPr>
        <p:txBody>
          <a:bodyPr wrap="none">
            <a:spAutoFit/>
          </a:bodyPr>
          <a:lstStyle/>
          <a:p>
            <a:r>
              <a:rPr lang="en-US">
                <a:solidFill>
                  <a:schemeClr val="accent2"/>
                </a:solidFill>
              </a:rPr>
              <a:t>Tata</a:t>
            </a:r>
          </a:p>
        </p:txBody>
      </p:sp>
      <p:sp>
        <p:nvSpPr>
          <p:cNvPr id="42011" name="Text Box 27"/>
          <p:cNvSpPr txBox="1">
            <a:spLocks noChangeArrowheads="1"/>
          </p:cNvSpPr>
          <p:nvPr/>
        </p:nvSpPr>
        <p:spPr bwMode="auto">
          <a:xfrm>
            <a:off x="7073900" y="2819400"/>
            <a:ext cx="1085850" cy="366713"/>
          </a:xfrm>
          <a:prstGeom prst="rect">
            <a:avLst/>
          </a:prstGeom>
          <a:noFill/>
          <a:ln w="9525">
            <a:noFill/>
            <a:miter lim="800000"/>
            <a:headEnd/>
            <a:tailEnd/>
          </a:ln>
        </p:spPr>
        <p:txBody>
          <a:bodyPr wrap="none">
            <a:spAutoFit/>
          </a:bodyPr>
          <a:lstStyle/>
          <a:p>
            <a:pPr defTabSz="914400"/>
            <a:r>
              <a:rPr lang="en-US">
                <a:solidFill>
                  <a:schemeClr val="accent2"/>
                </a:solidFill>
              </a:rPr>
              <a:t>Comcast</a:t>
            </a:r>
          </a:p>
        </p:txBody>
      </p:sp>
      <p:cxnSp>
        <p:nvCxnSpPr>
          <p:cNvPr id="42012" name="AutoShape 27"/>
          <p:cNvCxnSpPr>
            <a:cxnSpLocks noChangeShapeType="1"/>
            <a:stCxn id="19" idx="1"/>
            <a:endCxn id="18" idx="2"/>
          </p:cNvCxnSpPr>
          <p:nvPr/>
        </p:nvCxnSpPr>
        <p:spPr bwMode="auto">
          <a:xfrm rot="5400000" flipH="1" flipV="1">
            <a:off x="1677194" y="283369"/>
            <a:ext cx="3040063" cy="5260975"/>
          </a:xfrm>
          <a:prstGeom prst="curvedConnector4">
            <a:avLst>
              <a:gd name="adj1" fmla="val 15296"/>
              <a:gd name="adj2" fmla="val -6824"/>
            </a:avLst>
          </a:prstGeom>
          <a:noFill/>
          <a:ln w="50800">
            <a:solidFill>
              <a:srgbClr val="339966"/>
            </a:solidFill>
            <a:prstDash val="sysDot"/>
            <a:round/>
            <a:headEnd/>
            <a:tailEnd type="triangle" w="med" len="med"/>
          </a:ln>
        </p:spPr>
      </p:cxnSp>
      <p:sp>
        <p:nvSpPr>
          <p:cNvPr id="42013" name="AutoShape 28"/>
          <p:cNvSpPr>
            <a:spLocks noChangeArrowheads="1"/>
          </p:cNvSpPr>
          <p:nvPr/>
        </p:nvSpPr>
        <p:spPr bwMode="auto">
          <a:xfrm>
            <a:off x="6826250" y="1346200"/>
            <a:ext cx="914400" cy="914400"/>
          </a:xfrm>
          <a:prstGeom prst="irregularSeal1">
            <a:avLst/>
          </a:prstGeom>
          <a:solidFill>
            <a:srgbClr val="339966"/>
          </a:solidFill>
          <a:ln w="9525">
            <a:solidFill>
              <a:schemeClr val="tx1"/>
            </a:solidFill>
            <a:miter lim="800000"/>
            <a:headEnd/>
            <a:tailEnd/>
          </a:ln>
        </p:spPr>
        <p:txBody>
          <a:bodyPr wrap="none" anchor="ctr"/>
          <a:lstStyle/>
          <a:p>
            <a:pPr algn="ctr" defTabSz="914400"/>
            <a:r>
              <a:rPr lang="en-US">
                <a:solidFill>
                  <a:srgbClr val="FFFF99"/>
                </a:solidFill>
              </a:rPr>
              <a:t>new</a:t>
            </a:r>
          </a:p>
        </p:txBody>
      </p:sp>
      <p:sp>
        <p:nvSpPr>
          <p:cNvPr id="4" name="Rounded Rectangular Callout 3"/>
          <p:cNvSpPr/>
          <p:nvPr/>
        </p:nvSpPr>
        <p:spPr>
          <a:xfrm>
            <a:off x="6553200" y="4637088"/>
            <a:ext cx="1279542" cy="1250856"/>
          </a:xfrm>
          <a:prstGeom prst="wedgeRoundRectCallout">
            <a:avLst>
              <a:gd name="adj1" fmla="val -23169"/>
              <a:gd name="adj2" fmla="val -101143"/>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r>
              <a:rPr lang="en-US" dirty="0"/>
              <a:t>two-sided market</a:t>
            </a:r>
            <a:endParaRPr lang="en-US" dirty="0"/>
          </a:p>
        </p:txBody>
      </p:sp>
    </p:spTree>
    <p:extLst>
      <p:ext uri="{BB962C8B-B14F-4D97-AF65-F5344CB8AC3E}">
        <p14:creationId xmlns:p14="http://schemas.microsoft.com/office/powerpoint/2010/main" val="278613322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cap="none" dirty="0" smtClean="0">
                <a:solidFill>
                  <a:srgbClr val="008000"/>
                </a:solidFill>
              </a:rPr>
              <a:t>The end of infinite</a:t>
            </a:r>
            <a:endParaRPr lang="en-US" b="0" cap="none" dirty="0">
              <a:solidFill>
                <a:srgbClr val="008000"/>
              </a:solidFill>
            </a:endParaRPr>
          </a:p>
        </p:txBody>
      </p:sp>
      <p:sp>
        <p:nvSpPr>
          <p:cNvPr id="4" name="Text Placeholder 3"/>
          <p:cNvSpPr>
            <a:spLocks noGrp="1"/>
          </p:cNvSpPr>
          <p:nvPr>
            <p:ph type="body" idx="1"/>
          </p:nvPr>
        </p:nvSpPr>
        <p:spPr/>
        <p:txBody>
          <a:bodyPr>
            <a:normAutofit fontScale="62500" lnSpcReduction="20000"/>
          </a:bodyPr>
          <a:lstStyle/>
          <a:p>
            <a:r>
              <a:rPr lang="en-US" sz="8800" dirty="0" smtClean="0"/>
              <a:t>Same packets, different value</a:t>
            </a:r>
            <a:endParaRPr lang="en-US" sz="8800" dirty="0"/>
          </a:p>
        </p:txBody>
      </p:sp>
    </p:spTree>
    <p:extLst>
      <p:ext uri="{BB962C8B-B14F-4D97-AF65-F5344CB8AC3E}">
        <p14:creationId xmlns:p14="http://schemas.microsoft.com/office/powerpoint/2010/main" val="288483532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value of bits</a:t>
            </a:r>
            <a:endParaRPr lang="en-US" dirty="0"/>
          </a:p>
        </p:txBody>
      </p:sp>
      <p:sp>
        <p:nvSpPr>
          <p:cNvPr id="2" name="Content Placeholder 1"/>
          <p:cNvSpPr>
            <a:spLocks noGrp="1"/>
          </p:cNvSpPr>
          <p:nvPr>
            <p:ph idx="1"/>
          </p:nvPr>
        </p:nvSpPr>
        <p:spPr>
          <a:xfrm>
            <a:off x="457200" y="1600201"/>
            <a:ext cx="8229600" cy="2243884"/>
          </a:xfrm>
        </p:spPr>
        <p:txBody>
          <a:bodyPr/>
          <a:lstStyle/>
          <a:p>
            <a:r>
              <a:rPr lang="en-US" dirty="0" smtClean="0"/>
              <a:t>Technologist: A bit is a bit is a bit</a:t>
            </a:r>
          </a:p>
          <a:p>
            <a:r>
              <a:rPr lang="en-US" dirty="0" smtClean="0"/>
              <a:t>Economist: Some bits are more valuable than other bits</a:t>
            </a:r>
          </a:p>
        </p:txBody>
      </p:sp>
      <p:sp>
        <p:nvSpPr>
          <p:cNvPr id="3" name="Slide Number Placeholder 2"/>
          <p:cNvSpPr>
            <a:spLocks noGrp="1"/>
          </p:cNvSpPr>
          <p:nvPr>
            <p:ph type="sldNum" sz="quarter" idx="12"/>
          </p:nvPr>
        </p:nvSpPr>
        <p:spPr/>
        <p:txBody>
          <a:bodyPr/>
          <a:lstStyle/>
          <a:p>
            <a:fld id="{51E3B49D-3EAC-FA48-8317-73E198CCAC39}" type="slidenum">
              <a:rPr lang="en-US" smtClean="0"/>
              <a:pPr/>
              <a:t>92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279832437"/>
              </p:ext>
            </p:extLst>
          </p:nvPr>
        </p:nvGraphicFramePr>
        <p:xfrm>
          <a:off x="457200" y="3812456"/>
          <a:ext cx="8163308" cy="1854200"/>
        </p:xfrm>
        <a:graphic>
          <a:graphicData uri="http://schemas.openxmlformats.org/drawingml/2006/table">
            <a:tbl>
              <a:tblPr firstRow="1" bandRow="1">
                <a:tableStyleId>{5C22544A-7EE6-4342-B048-85BDC9FD1C3A}</a:tableStyleId>
              </a:tblPr>
              <a:tblGrid>
                <a:gridCol w="2202151"/>
                <a:gridCol w="2222741"/>
                <a:gridCol w="1697589"/>
                <a:gridCol w="2040827"/>
              </a:tblGrid>
              <a:tr h="370840">
                <a:tc>
                  <a:txBody>
                    <a:bodyPr/>
                    <a:lstStyle/>
                    <a:p>
                      <a:r>
                        <a:rPr lang="en-US" dirty="0" smtClean="0"/>
                        <a:t>Application</a:t>
                      </a:r>
                      <a:endParaRPr lang="en-US" dirty="0"/>
                    </a:p>
                  </a:txBody>
                  <a:tcPr/>
                </a:tc>
                <a:tc>
                  <a:txBody>
                    <a:bodyPr/>
                    <a:lstStyle/>
                    <a:p>
                      <a:r>
                        <a:rPr lang="en-US" dirty="0" smtClean="0"/>
                        <a:t>Volume</a:t>
                      </a:r>
                      <a:endParaRPr lang="en-US" dirty="0"/>
                    </a:p>
                  </a:txBody>
                  <a:tcPr/>
                </a:tc>
                <a:tc>
                  <a:txBody>
                    <a:bodyPr/>
                    <a:lstStyle/>
                    <a:p>
                      <a:r>
                        <a:rPr lang="en-US" dirty="0" smtClean="0"/>
                        <a:t>Cost per unit</a:t>
                      </a:r>
                      <a:endParaRPr lang="en-US" dirty="0"/>
                    </a:p>
                  </a:txBody>
                  <a:tcPr/>
                </a:tc>
                <a:tc>
                  <a:txBody>
                    <a:bodyPr/>
                    <a:lstStyle/>
                    <a:p>
                      <a:r>
                        <a:rPr lang="en-US" dirty="0" smtClean="0"/>
                        <a:t>Cost / MB</a:t>
                      </a:r>
                      <a:endParaRPr lang="en-US" dirty="0"/>
                    </a:p>
                  </a:txBody>
                  <a:tcPr/>
                </a:tc>
              </a:tr>
              <a:tr h="370840">
                <a:tc>
                  <a:txBody>
                    <a:bodyPr/>
                    <a:lstStyle/>
                    <a:p>
                      <a:r>
                        <a:rPr lang="en-US" dirty="0" smtClean="0"/>
                        <a:t>Voice (13 kb/s GSM)</a:t>
                      </a:r>
                      <a:endParaRPr lang="en-US" dirty="0"/>
                    </a:p>
                  </a:txBody>
                  <a:tcPr/>
                </a:tc>
                <a:tc>
                  <a:txBody>
                    <a:bodyPr/>
                    <a:lstStyle/>
                    <a:p>
                      <a:r>
                        <a:rPr lang="en-US" dirty="0" smtClean="0"/>
                        <a:t>97.5 </a:t>
                      </a:r>
                      <a:r>
                        <a:rPr lang="en-US" dirty="0" err="1" smtClean="0"/>
                        <a:t>kB</a:t>
                      </a:r>
                      <a:r>
                        <a:rPr lang="en-US" dirty="0" smtClean="0"/>
                        <a:t>/minute</a:t>
                      </a:r>
                      <a:endParaRPr lang="en-US" dirty="0"/>
                    </a:p>
                  </a:txBody>
                  <a:tcPr/>
                </a:tc>
                <a:tc>
                  <a:txBody>
                    <a:bodyPr/>
                    <a:lstStyle/>
                    <a:p>
                      <a:r>
                        <a:rPr lang="en-US" dirty="0" smtClean="0"/>
                        <a:t>10c</a:t>
                      </a:r>
                      <a:endParaRPr lang="en-US" dirty="0"/>
                    </a:p>
                  </a:txBody>
                  <a:tcPr/>
                </a:tc>
                <a:tc>
                  <a:txBody>
                    <a:bodyPr/>
                    <a:lstStyle/>
                    <a:p>
                      <a:r>
                        <a:rPr lang="en-US" dirty="0" smtClean="0"/>
                        <a:t>$1.02</a:t>
                      </a:r>
                      <a:endParaRPr lang="en-US" dirty="0"/>
                    </a:p>
                  </a:txBody>
                  <a:tcPr/>
                </a:tc>
              </a:tr>
              <a:tr h="370840">
                <a:tc>
                  <a:txBody>
                    <a:bodyPr/>
                    <a:lstStyle/>
                    <a:p>
                      <a:r>
                        <a:rPr lang="en-US" dirty="0" smtClean="0"/>
                        <a:t>Mobile</a:t>
                      </a:r>
                      <a:r>
                        <a:rPr lang="en-US" baseline="0" dirty="0" smtClean="0"/>
                        <a:t> data</a:t>
                      </a:r>
                      <a:endParaRPr lang="en-US" dirty="0"/>
                    </a:p>
                  </a:txBody>
                  <a:tcPr/>
                </a:tc>
                <a:tc>
                  <a:txBody>
                    <a:bodyPr/>
                    <a:lstStyle/>
                    <a:p>
                      <a:r>
                        <a:rPr lang="en-US" dirty="0" smtClean="0"/>
                        <a:t>5</a:t>
                      </a:r>
                      <a:r>
                        <a:rPr lang="en-US" baseline="0" dirty="0" smtClean="0"/>
                        <a:t> </a:t>
                      </a:r>
                      <a:r>
                        <a:rPr lang="en-US" dirty="0" smtClean="0"/>
                        <a:t>GB</a:t>
                      </a:r>
                      <a:endParaRPr lang="en-US" dirty="0"/>
                    </a:p>
                  </a:txBody>
                  <a:tcPr/>
                </a:tc>
                <a:tc>
                  <a:txBody>
                    <a:bodyPr/>
                    <a:lstStyle/>
                    <a:p>
                      <a:r>
                        <a:rPr lang="en-US" dirty="0" smtClean="0"/>
                        <a:t>$40</a:t>
                      </a:r>
                      <a:endParaRPr lang="en-US" dirty="0"/>
                    </a:p>
                  </a:txBody>
                  <a:tcPr/>
                </a:tc>
                <a:tc>
                  <a:txBody>
                    <a:bodyPr/>
                    <a:lstStyle/>
                    <a:p>
                      <a:r>
                        <a:rPr lang="en-US" dirty="0" smtClean="0"/>
                        <a:t>$0.008</a:t>
                      </a:r>
                      <a:endParaRPr lang="en-US" dirty="0"/>
                    </a:p>
                  </a:txBody>
                  <a:tcPr/>
                </a:tc>
              </a:tr>
              <a:tr h="370840">
                <a:tc>
                  <a:txBody>
                    <a:bodyPr/>
                    <a:lstStyle/>
                    <a:p>
                      <a:r>
                        <a:rPr lang="en-US" dirty="0" smtClean="0"/>
                        <a:t>MMS (pictures)</a:t>
                      </a:r>
                      <a:endParaRPr lang="en-US" dirty="0"/>
                    </a:p>
                  </a:txBody>
                  <a:tcPr/>
                </a:tc>
                <a:tc>
                  <a:txBody>
                    <a:bodyPr/>
                    <a:lstStyle/>
                    <a:p>
                      <a:r>
                        <a:rPr lang="en-US" dirty="0" smtClean="0"/>
                        <a:t>&lt; 300 KB, avg. 50 </a:t>
                      </a:r>
                      <a:r>
                        <a:rPr lang="en-US" dirty="0" err="1" smtClean="0"/>
                        <a:t>kB</a:t>
                      </a:r>
                      <a:endParaRPr lang="en-US" dirty="0"/>
                    </a:p>
                  </a:txBody>
                  <a:tcPr/>
                </a:tc>
                <a:tc>
                  <a:txBody>
                    <a:bodyPr/>
                    <a:lstStyle/>
                    <a:p>
                      <a:r>
                        <a:rPr lang="en-US" dirty="0" smtClean="0"/>
                        <a:t>25c</a:t>
                      </a:r>
                      <a:endParaRPr lang="en-US" dirty="0"/>
                    </a:p>
                  </a:txBody>
                  <a:tcPr/>
                </a:tc>
                <a:tc>
                  <a:txBody>
                    <a:bodyPr/>
                    <a:lstStyle/>
                    <a:p>
                      <a:r>
                        <a:rPr lang="en-US" dirty="0" smtClean="0"/>
                        <a:t>$5.00</a:t>
                      </a:r>
                      <a:endParaRPr lang="en-US" dirty="0"/>
                    </a:p>
                  </a:txBody>
                  <a:tcPr/>
                </a:tc>
              </a:tr>
              <a:tr h="370840">
                <a:tc>
                  <a:txBody>
                    <a:bodyPr/>
                    <a:lstStyle/>
                    <a:p>
                      <a:r>
                        <a:rPr lang="en-US" dirty="0" smtClean="0"/>
                        <a:t>SMS</a:t>
                      </a:r>
                      <a:endParaRPr lang="en-US" dirty="0"/>
                    </a:p>
                  </a:txBody>
                  <a:tcPr/>
                </a:tc>
                <a:tc>
                  <a:txBody>
                    <a:bodyPr/>
                    <a:lstStyle/>
                    <a:p>
                      <a:r>
                        <a:rPr lang="en-US" dirty="0" smtClean="0"/>
                        <a:t>160 B</a:t>
                      </a:r>
                      <a:endParaRPr lang="en-US" dirty="0"/>
                    </a:p>
                  </a:txBody>
                  <a:tcPr/>
                </a:tc>
                <a:tc>
                  <a:txBody>
                    <a:bodyPr/>
                    <a:lstStyle/>
                    <a:p>
                      <a:r>
                        <a:rPr lang="en-US" dirty="0" smtClean="0"/>
                        <a:t>10c</a:t>
                      </a:r>
                      <a:endParaRPr lang="en-US" dirty="0"/>
                    </a:p>
                  </a:txBody>
                  <a:tcPr/>
                </a:tc>
                <a:tc>
                  <a:txBody>
                    <a:bodyPr/>
                    <a:lstStyle/>
                    <a:p>
                      <a:r>
                        <a:rPr lang="en-US" dirty="0" smtClean="0"/>
                        <a:t>$625</a:t>
                      </a:r>
                      <a:endParaRPr lang="en-US" dirty="0"/>
                    </a:p>
                  </a:txBody>
                  <a:tcPr/>
                </a:tc>
              </a:tr>
            </a:tbl>
          </a:graphicData>
        </a:graphic>
      </p:graphicFrame>
    </p:spTree>
    <p:extLst>
      <p:ext uri="{BB962C8B-B14F-4D97-AF65-F5344CB8AC3E}">
        <p14:creationId xmlns:p14="http://schemas.microsoft.com/office/powerpoint/2010/main" val="37921196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Service separation</a:t>
            </a:r>
            <a:endParaRPr lang="en-US" dirty="0"/>
          </a:p>
        </p:txBody>
      </p:sp>
      <p:sp>
        <p:nvSpPr>
          <p:cNvPr id="4" name="Content Placeholder 3"/>
          <p:cNvSpPr>
            <a:spLocks noGrp="1"/>
          </p:cNvSpPr>
          <p:nvPr>
            <p:ph idx="1"/>
          </p:nvPr>
        </p:nvSpPr>
        <p:spPr/>
        <p:txBody>
          <a:bodyPr/>
          <a:lstStyle/>
          <a:p>
            <a:r>
              <a:rPr lang="en-US" dirty="0" smtClean="0"/>
              <a:t>Deep packet inspection</a:t>
            </a:r>
          </a:p>
          <a:p>
            <a:r>
              <a:rPr lang="en-US" dirty="0" smtClean="0"/>
              <a:t>Block or charge for competing services</a:t>
            </a:r>
          </a:p>
          <a:p>
            <a:pPr lvl="1"/>
            <a:r>
              <a:rPr lang="en-US" dirty="0" smtClean="0"/>
              <a:t>voice (Skype, </a:t>
            </a:r>
            <a:r>
              <a:rPr lang="en-US" dirty="0" err="1" smtClean="0"/>
              <a:t>Fring</a:t>
            </a:r>
            <a:r>
              <a:rPr lang="en-US" dirty="0" smtClean="0"/>
              <a:t>, … vs. IMS)</a:t>
            </a:r>
          </a:p>
          <a:p>
            <a:pPr lvl="1"/>
            <a:r>
              <a:rPr lang="en-US" dirty="0" smtClean="0"/>
              <a:t>SMS (</a:t>
            </a:r>
            <a:r>
              <a:rPr lang="en-US" dirty="0" err="1" smtClean="0"/>
              <a:t>WhatsApp</a:t>
            </a:r>
            <a:r>
              <a:rPr lang="en-US" dirty="0" smtClean="0"/>
              <a:t>)</a:t>
            </a:r>
          </a:p>
          <a:p>
            <a:pPr lvl="1"/>
            <a:r>
              <a:rPr lang="en-US" dirty="0" smtClean="0"/>
              <a:t>video (</a:t>
            </a:r>
            <a:r>
              <a:rPr lang="en-US" dirty="0" err="1" smtClean="0"/>
              <a:t>payTV</a:t>
            </a:r>
            <a:r>
              <a:rPr lang="en-US" dirty="0" smtClean="0"/>
              <a:t>: $77, </a:t>
            </a:r>
            <a:r>
              <a:rPr lang="en-US" dirty="0" err="1" smtClean="0"/>
              <a:t>NetFlix</a:t>
            </a:r>
            <a:r>
              <a:rPr lang="en-US" dirty="0" smtClean="0"/>
              <a:t>: $7.99)</a:t>
            </a:r>
          </a:p>
          <a:p>
            <a:r>
              <a:rPr lang="en-US" dirty="0" smtClean="0"/>
              <a:t>See KPN and other European carriers</a:t>
            </a:r>
          </a:p>
          <a:p>
            <a:pPr lvl="1"/>
            <a:r>
              <a:rPr lang="en-US" dirty="0" smtClean="0">
                <a:sym typeface="Wingdings"/>
              </a:rPr>
              <a:t> NL net neutrality law</a:t>
            </a:r>
            <a:endParaRPr lang="en-US" dirty="0"/>
          </a:p>
        </p:txBody>
      </p:sp>
    </p:spTree>
    <p:extLst>
      <p:ext uri="{BB962C8B-B14F-4D97-AF65-F5344CB8AC3E}">
        <p14:creationId xmlns:p14="http://schemas.microsoft.com/office/powerpoint/2010/main" val="210933690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MetroPCS</a:t>
            </a:r>
            <a:r>
              <a:rPr lang="en-US" dirty="0" smtClean="0"/>
              <a:t> example</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94</a:t>
            </a:fld>
            <a:endParaRPr lang="en-US"/>
          </a:p>
        </p:txBody>
      </p:sp>
      <p:pic>
        <p:nvPicPr>
          <p:cNvPr id="2" name="Picture 1" descr="metropc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0375"/>
            <a:ext cx="9144000" cy="4152690"/>
          </a:xfrm>
          <a:prstGeom prst="rect">
            <a:avLst/>
          </a:prstGeom>
        </p:spPr>
      </p:pic>
    </p:spTree>
    <p:extLst>
      <p:ext uri="{BB962C8B-B14F-4D97-AF65-F5344CB8AC3E}">
        <p14:creationId xmlns:p14="http://schemas.microsoft.com/office/powerpoint/2010/main" val="171814932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Bandwidth costs</a:t>
            </a:r>
          </a:p>
        </p:txBody>
      </p:sp>
      <p:sp>
        <p:nvSpPr>
          <p:cNvPr id="3" name="Content Placeholder 2"/>
          <p:cNvSpPr>
            <a:spLocks noGrp="1"/>
          </p:cNvSpPr>
          <p:nvPr>
            <p:ph idx="1"/>
          </p:nvPr>
        </p:nvSpPr>
        <p:spPr/>
        <p:txBody>
          <a:bodyPr>
            <a:normAutofit fontScale="85000" lnSpcReduction="20000"/>
          </a:bodyPr>
          <a:lstStyle/>
          <a:p>
            <a:pPr>
              <a:defRPr/>
            </a:pPr>
            <a:r>
              <a:rPr lang="en-US" dirty="0" smtClean="0"/>
              <a:t>Amazon EC2</a:t>
            </a:r>
          </a:p>
          <a:p>
            <a:pPr lvl="1">
              <a:defRPr/>
            </a:pPr>
            <a:r>
              <a:rPr lang="en-US" dirty="0" smtClean="0">
                <a:solidFill>
                  <a:schemeClr val="accent2">
                    <a:lumMod val="75000"/>
                  </a:schemeClr>
                </a:solidFill>
              </a:rPr>
              <a:t>$100/TB </a:t>
            </a:r>
            <a:r>
              <a:rPr lang="en-US" dirty="0" smtClean="0"/>
              <a:t>in, $100/TB out</a:t>
            </a:r>
          </a:p>
          <a:p>
            <a:pPr>
              <a:defRPr/>
            </a:pPr>
            <a:r>
              <a:rPr lang="en-US" dirty="0" smtClean="0"/>
              <a:t>CDN (Internet radio)</a:t>
            </a:r>
          </a:p>
          <a:p>
            <a:pPr lvl="1">
              <a:defRPr/>
            </a:pPr>
            <a:r>
              <a:rPr lang="en-US" dirty="0" smtClean="0"/>
              <a:t>$600/TB (2007)</a:t>
            </a:r>
          </a:p>
          <a:p>
            <a:pPr lvl="1">
              <a:defRPr/>
            </a:pPr>
            <a:r>
              <a:rPr lang="en-US" dirty="0" smtClean="0">
                <a:solidFill>
                  <a:srgbClr val="953735"/>
                </a:solidFill>
              </a:rPr>
              <a:t>$100/TB </a:t>
            </a:r>
            <a:r>
              <a:rPr lang="en-US" dirty="0" smtClean="0"/>
              <a:t>(Q1 2009 – </a:t>
            </a:r>
            <a:r>
              <a:rPr lang="en-US" dirty="0" err="1" smtClean="0"/>
              <a:t>CDNpricing.com</a:t>
            </a:r>
            <a:r>
              <a:rPr lang="en-US" dirty="0" smtClean="0"/>
              <a:t>)</a:t>
            </a:r>
          </a:p>
          <a:p>
            <a:pPr>
              <a:defRPr/>
            </a:pPr>
            <a:r>
              <a:rPr lang="en-US" dirty="0" err="1" smtClean="0"/>
              <a:t>NetFlix</a:t>
            </a:r>
            <a:r>
              <a:rPr lang="en-US" dirty="0" smtClean="0"/>
              <a:t> (7 GB DVD)</a:t>
            </a:r>
          </a:p>
          <a:p>
            <a:pPr lvl="1">
              <a:defRPr/>
            </a:pPr>
            <a:r>
              <a:rPr lang="en-US" dirty="0" smtClean="0"/>
              <a:t>postage $0.70 round-trip </a:t>
            </a:r>
            <a:r>
              <a:rPr lang="en-US" dirty="0" err="1" smtClean="0">
                <a:sym typeface="Wingdings"/>
              </a:rPr>
              <a:t></a:t>
            </a:r>
            <a:r>
              <a:rPr lang="en-US" dirty="0" smtClean="0">
                <a:sym typeface="Wingdings"/>
              </a:rPr>
              <a:t> </a:t>
            </a:r>
            <a:r>
              <a:rPr lang="en-US" dirty="0" smtClean="0">
                <a:solidFill>
                  <a:srgbClr val="953735"/>
                </a:solidFill>
                <a:sym typeface="Wingdings"/>
              </a:rPr>
              <a:t>$100/TB</a:t>
            </a:r>
            <a:endParaRPr lang="en-US" dirty="0" smtClean="0">
              <a:solidFill>
                <a:srgbClr val="953735"/>
              </a:solidFill>
            </a:endParaRPr>
          </a:p>
          <a:p>
            <a:pPr>
              <a:defRPr/>
            </a:pPr>
            <a:r>
              <a:rPr lang="en-US" dirty="0" smtClean="0"/>
              <a:t>FedEx – 2 lb disk</a:t>
            </a:r>
          </a:p>
          <a:p>
            <a:pPr lvl="1">
              <a:defRPr/>
            </a:pPr>
            <a:r>
              <a:rPr lang="en-US" dirty="0" smtClean="0"/>
              <a:t>5 business days: $6.55</a:t>
            </a:r>
          </a:p>
          <a:p>
            <a:pPr lvl="1">
              <a:defRPr/>
            </a:pPr>
            <a:r>
              <a:rPr lang="en-US" dirty="0" smtClean="0"/>
              <a:t>Standard overnight: $43.68</a:t>
            </a:r>
          </a:p>
          <a:p>
            <a:pPr lvl="1">
              <a:defRPr/>
            </a:pPr>
            <a:r>
              <a:rPr lang="en-US" dirty="0" smtClean="0"/>
              <a:t>Barracuda disk: </a:t>
            </a:r>
            <a:r>
              <a:rPr lang="en-US" dirty="0" smtClean="0">
                <a:solidFill>
                  <a:srgbClr val="953735"/>
                </a:solidFill>
              </a:rPr>
              <a:t>$91 - $116/TB</a:t>
            </a:r>
          </a:p>
          <a:p>
            <a:pPr>
              <a:defRPr/>
            </a:pPr>
            <a:endParaRPr lang="en-US" dirty="0"/>
          </a:p>
        </p:txBody>
      </p:sp>
      <p:sp>
        <p:nvSpPr>
          <p:cNvPr id="20484" name="Slide Number Placeholder 3"/>
          <p:cNvSpPr>
            <a:spLocks noGrp="1"/>
          </p:cNvSpPr>
          <p:nvPr>
            <p:ph type="sldNum" sz="quarter" idx="12"/>
          </p:nvPr>
        </p:nvSpPr>
        <p:spPr>
          <a:noFill/>
        </p:spPr>
        <p:txBody>
          <a:bodyPr/>
          <a:lstStyle/>
          <a:p>
            <a:fld id="{63FE5476-CBF9-9546-88DF-146BF3E006CA}" type="slidenum">
              <a:rPr lang="en-US" smtClean="0"/>
              <a:pPr/>
              <a:t>95</a:t>
            </a:fld>
            <a:endParaRPr lang="en-US" smtClean="0"/>
          </a:p>
        </p:txBody>
      </p:sp>
      <p:pic>
        <p:nvPicPr>
          <p:cNvPr id="20485" name="Picture 4"/>
          <p:cNvPicPr>
            <a:picLocks noChangeAspect="1"/>
          </p:cNvPicPr>
          <p:nvPr/>
        </p:nvPicPr>
        <p:blipFill>
          <a:blip r:embed="rId3"/>
          <a:srcRect/>
          <a:stretch>
            <a:fillRect/>
          </a:stretch>
        </p:blipFill>
        <p:spPr bwMode="auto">
          <a:xfrm>
            <a:off x="6540500" y="4724400"/>
            <a:ext cx="2603500" cy="1092200"/>
          </a:xfrm>
          <a:prstGeom prst="rect">
            <a:avLst/>
          </a:prstGeom>
          <a:noFill/>
          <a:ln w="9525">
            <a:noFill/>
            <a:miter lim="800000"/>
            <a:headEnd/>
            <a:tailEnd/>
          </a:ln>
        </p:spPr>
      </p:pic>
      <p:pic>
        <p:nvPicPr>
          <p:cNvPr id="20486" name="Picture 5"/>
          <p:cNvPicPr>
            <a:picLocks noChangeAspect="1"/>
          </p:cNvPicPr>
          <p:nvPr/>
        </p:nvPicPr>
        <p:blipFill>
          <a:blip r:embed="rId4"/>
          <a:srcRect/>
          <a:stretch>
            <a:fillRect/>
          </a:stretch>
        </p:blipFill>
        <p:spPr bwMode="auto">
          <a:xfrm>
            <a:off x="7061200" y="1981200"/>
            <a:ext cx="2082800" cy="762000"/>
          </a:xfrm>
          <a:prstGeom prst="rect">
            <a:avLst/>
          </a:prstGeom>
          <a:noFill/>
          <a:ln w="9525">
            <a:noFill/>
            <a:miter lim="800000"/>
            <a:headEnd/>
            <a:tailEnd/>
          </a:ln>
        </p:spPr>
      </p:pic>
      <p:pic>
        <p:nvPicPr>
          <p:cNvPr id="20487" name="Picture 6"/>
          <p:cNvPicPr>
            <a:picLocks noChangeAspect="1"/>
          </p:cNvPicPr>
          <p:nvPr/>
        </p:nvPicPr>
        <p:blipFill>
          <a:blip r:embed="rId5"/>
          <a:srcRect/>
          <a:stretch>
            <a:fillRect/>
          </a:stretch>
        </p:blipFill>
        <p:spPr bwMode="auto">
          <a:xfrm>
            <a:off x="7315200" y="3810000"/>
            <a:ext cx="1828800" cy="568325"/>
          </a:xfrm>
          <a:prstGeom prst="rect">
            <a:avLst/>
          </a:prstGeom>
          <a:noFill/>
          <a:ln w="9525">
            <a:noFill/>
            <a:miter lim="800000"/>
            <a:headEnd/>
            <a:tailEnd/>
          </a:ln>
        </p:spPr>
      </p:pic>
    </p:spTree>
    <p:extLst>
      <p:ext uri="{BB962C8B-B14F-4D97-AF65-F5344CB8AC3E}">
        <p14:creationId xmlns:p14="http://schemas.microsoft.com/office/powerpoint/2010/main" val="69356199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broadband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27464675"/>
              </p:ext>
            </p:extLst>
          </p:nvPr>
        </p:nvGraphicFramePr>
        <p:xfrm>
          <a:off x="457200" y="1397000"/>
          <a:ext cx="8229600" cy="3134360"/>
        </p:xfrm>
        <a:graphic>
          <a:graphicData uri="http://schemas.openxmlformats.org/drawingml/2006/table">
            <a:tbl>
              <a:tblPr firstRow="1" bandRow="1">
                <a:tableStyleId>{5C22544A-7EE6-4342-B048-85BDC9FD1C3A}</a:tableStyleId>
              </a:tblPr>
              <a:tblGrid>
                <a:gridCol w="3147192"/>
                <a:gridCol w="1321611"/>
                <a:gridCol w="1703397"/>
                <a:gridCol w="2057400"/>
              </a:tblGrid>
              <a:tr h="370840">
                <a:tc>
                  <a:txBody>
                    <a:bodyPr/>
                    <a:lstStyle/>
                    <a:p>
                      <a:r>
                        <a:rPr lang="en-US" dirty="0" smtClean="0"/>
                        <a:t>Access</a:t>
                      </a:r>
                      <a:endParaRPr lang="en-US" dirty="0"/>
                    </a:p>
                  </a:txBody>
                  <a:tcPr/>
                </a:tc>
                <a:tc>
                  <a:txBody>
                    <a:bodyPr/>
                    <a:lstStyle/>
                    <a:p>
                      <a:r>
                        <a:rPr lang="en-US" dirty="0" smtClean="0"/>
                        <a:t>Price per month</a:t>
                      </a:r>
                      <a:endParaRPr lang="en-US" dirty="0"/>
                    </a:p>
                  </a:txBody>
                  <a:tcPr/>
                </a:tc>
                <a:tc>
                  <a:txBody>
                    <a:bodyPr/>
                    <a:lstStyle/>
                    <a:p>
                      <a:r>
                        <a:rPr lang="en-US" dirty="0" smtClean="0"/>
                        <a:t>Median (average) usage</a:t>
                      </a:r>
                      <a:endParaRPr lang="en-US" dirty="0"/>
                    </a:p>
                  </a:txBody>
                  <a:tcPr/>
                </a:tc>
                <a:tc>
                  <a:txBody>
                    <a:bodyPr/>
                    <a:lstStyle/>
                    <a:p>
                      <a:r>
                        <a:rPr lang="en-US" dirty="0" smtClean="0"/>
                        <a:t>$/GB</a:t>
                      </a:r>
                      <a:endParaRPr lang="en-US" dirty="0"/>
                    </a:p>
                  </a:txBody>
                  <a:tcPr/>
                </a:tc>
              </a:tr>
              <a:tr h="370840">
                <a:tc>
                  <a:txBody>
                    <a:bodyPr/>
                    <a:lstStyle/>
                    <a:p>
                      <a:r>
                        <a:rPr lang="en-US" dirty="0" smtClean="0"/>
                        <a:t>DSL (3 MB/s + 768 kb/s)</a:t>
                      </a:r>
                      <a:endParaRPr lang="en-US" dirty="0"/>
                    </a:p>
                  </a:txBody>
                  <a:tcPr/>
                </a:tc>
                <a:tc>
                  <a:txBody>
                    <a:bodyPr/>
                    <a:lstStyle/>
                    <a:p>
                      <a:r>
                        <a:rPr lang="en-US" dirty="0" smtClean="0"/>
                        <a:t>$30</a:t>
                      </a:r>
                      <a:endParaRPr lang="en-US" dirty="0"/>
                    </a:p>
                  </a:txBody>
                  <a:tcPr/>
                </a:tc>
                <a:tc>
                  <a:txBody>
                    <a:bodyPr/>
                    <a:lstStyle/>
                    <a:p>
                      <a:r>
                        <a:rPr lang="en-US" dirty="0" smtClean="0"/>
                        <a:t>1.7 GB (9.2 GB)</a:t>
                      </a:r>
                      <a:endParaRPr lang="en-US" dirty="0"/>
                    </a:p>
                  </a:txBody>
                  <a:tcPr/>
                </a:tc>
                <a:tc>
                  <a:txBody>
                    <a:bodyPr/>
                    <a:lstStyle/>
                    <a:p>
                      <a:r>
                        <a:rPr lang="en-US" dirty="0" smtClean="0"/>
                        <a:t>$17.65 ($3.26)</a:t>
                      </a:r>
                      <a:endParaRPr lang="en-US" dirty="0"/>
                    </a:p>
                  </a:txBody>
                  <a:tcPr/>
                </a:tc>
              </a:tr>
              <a:tr h="370840">
                <a:tc>
                  <a:txBody>
                    <a:bodyPr/>
                    <a:lstStyle/>
                    <a:p>
                      <a:r>
                        <a:rPr lang="en-US" dirty="0" smtClean="0"/>
                        <a:t>AT&amp;T</a:t>
                      </a:r>
                      <a:r>
                        <a:rPr lang="en-US" baseline="0" dirty="0" smtClean="0"/>
                        <a:t> </a:t>
                      </a:r>
                      <a:r>
                        <a:rPr lang="en-US" baseline="0" dirty="0" err="1" smtClean="0"/>
                        <a:t>UVerse</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$0.20 beyond</a:t>
                      </a:r>
                      <a:r>
                        <a:rPr lang="en-US" baseline="0" dirty="0" smtClean="0"/>
                        <a:t> 150 GB</a:t>
                      </a:r>
                      <a:endParaRPr lang="en-US" dirty="0"/>
                    </a:p>
                  </a:txBody>
                  <a:tcPr/>
                </a:tc>
              </a:tr>
              <a:tr h="370840">
                <a:tc>
                  <a:txBody>
                    <a:bodyPr/>
                    <a:lstStyle/>
                    <a:p>
                      <a:r>
                        <a:rPr lang="en-US" dirty="0" smtClean="0"/>
                        <a:t>Smartphone</a:t>
                      </a:r>
                      <a:endParaRPr lang="en-US" dirty="0"/>
                    </a:p>
                  </a:txBody>
                  <a:tcPr/>
                </a:tc>
                <a:tc>
                  <a:txBody>
                    <a:bodyPr/>
                    <a:lstStyle/>
                    <a:p>
                      <a:r>
                        <a:rPr lang="en-US" dirty="0" smtClean="0"/>
                        <a:t>$25</a:t>
                      </a:r>
                      <a:endParaRPr lang="en-US" dirty="0"/>
                    </a:p>
                  </a:txBody>
                  <a:tcPr/>
                </a:tc>
                <a:tc>
                  <a:txBody>
                    <a:bodyPr/>
                    <a:lstStyle/>
                    <a:p>
                      <a:r>
                        <a:rPr lang="en-US" dirty="0" smtClean="0"/>
                        <a:t>250 MB</a:t>
                      </a:r>
                      <a:endParaRPr lang="en-US" dirty="0"/>
                    </a:p>
                  </a:txBody>
                  <a:tcPr/>
                </a:tc>
                <a:tc>
                  <a:txBody>
                    <a:bodyPr/>
                    <a:lstStyle/>
                    <a:p>
                      <a:r>
                        <a:rPr lang="en-US" dirty="0" smtClean="0"/>
                        <a:t>$100</a:t>
                      </a:r>
                      <a:endParaRPr lang="en-US" dirty="0"/>
                    </a:p>
                  </a:txBody>
                  <a:tcPr/>
                </a:tc>
              </a:tr>
              <a:tr h="370840">
                <a:tc>
                  <a:txBody>
                    <a:bodyPr/>
                    <a:lstStyle/>
                    <a:p>
                      <a:r>
                        <a:rPr lang="en-US" dirty="0" smtClean="0"/>
                        <a:t>Wireless data retail</a:t>
                      </a:r>
                      <a:endParaRPr lang="en-US" dirty="0"/>
                    </a:p>
                  </a:txBody>
                  <a:tcPr/>
                </a:tc>
                <a:tc>
                  <a:txBody>
                    <a:bodyPr/>
                    <a:lstStyle/>
                    <a:p>
                      <a:r>
                        <a:rPr lang="en-US" dirty="0" smtClean="0"/>
                        <a:t>$40</a:t>
                      </a:r>
                      <a:endParaRPr lang="en-US" dirty="0"/>
                    </a:p>
                  </a:txBody>
                  <a:tcPr/>
                </a:tc>
                <a:tc>
                  <a:txBody>
                    <a:bodyPr/>
                    <a:lstStyle/>
                    <a:p>
                      <a:endParaRPr lang="en-US" dirty="0"/>
                    </a:p>
                  </a:txBody>
                  <a:tcPr/>
                </a:tc>
                <a:tc>
                  <a:txBody>
                    <a:bodyPr/>
                    <a:lstStyle/>
                    <a:p>
                      <a:r>
                        <a:rPr lang="en-US" dirty="0" smtClean="0"/>
                        <a:t>$10</a:t>
                      </a:r>
                      <a:endParaRPr lang="en-US" dirty="0"/>
                    </a:p>
                  </a:txBody>
                  <a:tcPr/>
                </a:tc>
              </a:tr>
              <a:tr h="370840">
                <a:tc>
                  <a:txBody>
                    <a:bodyPr/>
                    <a:lstStyle/>
                    <a:p>
                      <a:r>
                        <a:rPr lang="en-US" dirty="0" smtClean="0"/>
                        <a:t>Web hosting</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$1-2</a:t>
                      </a:r>
                      <a:endParaRPr lang="en-US" dirty="0"/>
                    </a:p>
                  </a:txBody>
                  <a:tcPr/>
                </a:tc>
              </a:tr>
              <a:tr h="370840">
                <a:tc>
                  <a:txBody>
                    <a:bodyPr/>
                    <a:lstStyle/>
                    <a:p>
                      <a:r>
                        <a:rPr lang="en-US" dirty="0" smtClean="0"/>
                        <a:t>CDN</a:t>
                      </a:r>
                      <a:r>
                        <a:rPr lang="en-US" baseline="0" dirty="0" smtClean="0"/>
                        <a:t> pricing (*)</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$0.10</a:t>
                      </a:r>
                      <a:endParaRPr lang="en-US" dirty="0"/>
                    </a:p>
                  </a:txBody>
                  <a:tcPr/>
                </a:tc>
              </a:tr>
            </a:tbl>
          </a:graphicData>
        </a:graphic>
      </p:graphicFrame>
      <p:sp>
        <p:nvSpPr>
          <p:cNvPr id="5" name="TextBox 4"/>
          <p:cNvSpPr txBox="1"/>
          <p:nvPr/>
        </p:nvSpPr>
        <p:spPr>
          <a:xfrm>
            <a:off x="242211" y="5474387"/>
            <a:ext cx="8444589" cy="369332"/>
          </a:xfrm>
          <a:prstGeom prst="rect">
            <a:avLst/>
          </a:prstGeom>
          <a:noFill/>
        </p:spPr>
        <p:txBody>
          <a:bodyPr wrap="none" rtlCol="0">
            <a:spAutoFit/>
          </a:bodyPr>
          <a:lstStyle/>
          <a:p>
            <a:r>
              <a:rPr lang="en-US" dirty="0" smtClean="0"/>
              <a:t>* strongly depends on volume: $0.25 GB/resale, high volume (500 TB/month): $0.05/GB  </a:t>
            </a:r>
            <a:endParaRPr lang="en-US" dirty="0"/>
          </a:p>
        </p:txBody>
      </p:sp>
    </p:spTree>
    <p:extLst>
      <p:ext uri="{BB962C8B-B14F-4D97-AF65-F5344CB8AC3E}">
        <p14:creationId xmlns:p14="http://schemas.microsoft.com/office/powerpoint/2010/main" val="166041669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Bandwidth limits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87039529"/>
              </p:ext>
            </p:extLst>
          </p:nvPr>
        </p:nvGraphicFramePr>
        <p:xfrm>
          <a:off x="376518" y="1397000"/>
          <a:ext cx="8558305" cy="4840071"/>
        </p:xfrm>
        <a:graphic>
          <a:graphicData uri="http://schemas.openxmlformats.org/drawingml/2006/table">
            <a:tbl>
              <a:tblPr firstRow="1" bandRow="1">
                <a:effectLst>
                  <a:outerShdw blurRad="50800" dist="38100" dir="2700000" algn="tl" rotWithShape="0">
                    <a:prstClr val="black">
                      <a:alpha val="40000"/>
                    </a:prstClr>
                  </a:outerShdw>
                </a:effectLst>
                <a:tableStyleId>{3C2FFA5D-87B4-456A-9821-1D502468CF0F}</a:tableStyleId>
              </a:tblPr>
              <a:tblGrid>
                <a:gridCol w="1711661"/>
                <a:gridCol w="1711661"/>
                <a:gridCol w="1711661"/>
                <a:gridCol w="1711661"/>
                <a:gridCol w="1711661"/>
              </a:tblGrid>
              <a:tr h="664311">
                <a:tc>
                  <a:txBody>
                    <a:bodyPr/>
                    <a:lstStyle/>
                    <a:p>
                      <a:r>
                        <a:rPr lang="en-US" dirty="0" smtClean="0"/>
                        <a:t>Label</a:t>
                      </a:r>
                      <a:endParaRPr lang="en-US" dirty="0"/>
                    </a:p>
                  </a:txBody>
                  <a:tcPr/>
                </a:tc>
                <a:tc>
                  <a:txBody>
                    <a:bodyPr/>
                    <a:lstStyle/>
                    <a:p>
                      <a:r>
                        <a:rPr lang="en-US" dirty="0" smtClean="0"/>
                        <a:t>Description</a:t>
                      </a:r>
                      <a:endParaRPr lang="en-US" dirty="0"/>
                    </a:p>
                  </a:txBody>
                  <a:tcPr/>
                </a:tc>
                <a:tc>
                  <a:txBody>
                    <a:bodyPr/>
                    <a:lstStyle/>
                    <a:p>
                      <a:r>
                        <a:rPr lang="en-US" dirty="0" smtClean="0"/>
                        <a:t>Cap exceeded</a:t>
                      </a:r>
                      <a:endParaRPr lang="en-US" dirty="0"/>
                    </a:p>
                  </a:txBody>
                  <a:tcPr/>
                </a:tc>
                <a:tc>
                  <a:txBody>
                    <a:bodyPr/>
                    <a:lstStyle/>
                    <a:p>
                      <a:r>
                        <a:rPr lang="en-US" dirty="0" smtClean="0"/>
                        <a:t>Motivation</a:t>
                      </a:r>
                      <a:endParaRPr lang="en-US" dirty="0"/>
                    </a:p>
                  </a:txBody>
                  <a:tcPr/>
                </a:tc>
                <a:tc>
                  <a:txBody>
                    <a:bodyPr/>
                    <a:lstStyle/>
                    <a:p>
                      <a:r>
                        <a:rPr lang="en-US" dirty="0" smtClean="0"/>
                        <a:t>Consumer impact</a:t>
                      </a:r>
                      <a:endParaRPr lang="en-US" dirty="0"/>
                    </a:p>
                  </a:txBody>
                  <a:tcPr/>
                </a:tc>
              </a:tr>
              <a:tr h="553146">
                <a:tc>
                  <a:txBody>
                    <a:bodyPr/>
                    <a:lstStyle/>
                    <a:p>
                      <a:r>
                        <a:rPr lang="en-US" sz="1600" b="1" dirty="0" smtClean="0"/>
                        <a:t>Usage cap</a:t>
                      </a:r>
                      <a:endParaRPr lang="en-US" sz="1600" b="1" dirty="0"/>
                    </a:p>
                  </a:txBody>
                  <a:tcPr/>
                </a:tc>
                <a:tc>
                  <a:txBody>
                    <a:bodyPr/>
                    <a:lstStyle/>
                    <a:p>
                      <a:r>
                        <a:rPr lang="en-US" sz="1600" kern="1200" dirty="0" smtClean="0">
                          <a:solidFill>
                            <a:schemeClr val="dk1"/>
                          </a:solidFill>
                          <a:effectLst/>
                          <a:latin typeface="+mn-lt"/>
                          <a:ea typeface="+mn-ea"/>
                          <a:cs typeface="+mn-cs"/>
                        </a:rPr>
                        <a:t>Subscriber limited to monthly bandwidth quota (e.g., 100 GB/month)</a:t>
                      </a:r>
                      <a:r>
                        <a:rPr lang="en-US" sz="1600" dirty="0" smtClean="0">
                          <a:effectLst/>
                        </a:rPr>
                        <a:t> </a:t>
                      </a:r>
                      <a:endParaRPr lang="en-US" sz="1600" dirty="0"/>
                    </a:p>
                  </a:txBody>
                  <a:tcPr/>
                </a:tc>
                <a:tc>
                  <a:txBody>
                    <a:bodyPr/>
                    <a:lstStyle/>
                    <a:p>
                      <a:pPr marL="285750" indent="-285750">
                        <a:buFont typeface="Arial"/>
                        <a:buChar char="•"/>
                      </a:pPr>
                      <a:r>
                        <a:rPr lang="en-US" sz="1600" dirty="0" smtClean="0"/>
                        <a:t>Reduced speed</a:t>
                      </a:r>
                    </a:p>
                    <a:p>
                      <a:pPr marL="285750" indent="-285750">
                        <a:buFont typeface="Arial"/>
                        <a:buChar char="•"/>
                      </a:pPr>
                      <a:r>
                        <a:rPr lang="en-US" sz="1600" dirty="0" smtClean="0"/>
                        <a:t>email</a:t>
                      </a:r>
                      <a:r>
                        <a:rPr lang="en-US" sz="1600" baseline="0" dirty="0" smtClean="0"/>
                        <a:t> warning</a:t>
                      </a:r>
                    </a:p>
                    <a:p>
                      <a:pPr marL="285750" indent="-285750">
                        <a:buFont typeface="Arial"/>
                        <a:buChar char="•"/>
                      </a:pPr>
                      <a:r>
                        <a:rPr lang="en-US" sz="1600" baseline="0" dirty="0" smtClean="0"/>
                        <a:t>contract termination</a:t>
                      </a:r>
                      <a:endParaRPr lang="en-US" sz="1600" dirty="0"/>
                    </a:p>
                  </a:txBody>
                  <a:tcPr/>
                </a:tc>
                <a:tc>
                  <a:txBody>
                    <a:bodyPr/>
                    <a:lstStyle/>
                    <a:p>
                      <a:pPr marL="285750" indent="-285750">
                        <a:buFont typeface="Arial"/>
                        <a:buChar char="•"/>
                      </a:pPr>
                      <a:r>
                        <a:rPr lang="en-US" sz="1600" dirty="0" smtClean="0"/>
                        <a:t>reduce</a:t>
                      </a:r>
                      <a:r>
                        <a:rPr lang="en-US" sz="1600" baseline="0" dirty="0" smtClean="0"/>
                        <a:t> impact of small number of very heavy users</a:t>
                      </a:r>
                    </a:p>
                    <a:p>
                      <a:pPr marL="285750" indent="-285750">
                        <a:buFont typeface="Arial"/>
                        <a:buChar char="•"/>
                      </a:pPr>
                      <a:r>
                        <a:rPr lang="en-US" sz="1600" baseline="0" dirty="0" smtClean="0"/>
                        <a:t>reduce P2P usage</a:t>
                      </a:r>
                      <a:endParaRPr lang="en-US" sz="1600" dirty="0"/>
                    </a:p>
                  </a:txBody>
                  <a:tcPr/>
                </a:tc>
                <a:tc>
                  <a:txBody>
                    <a:bodyPr/>
                    <a:lstStyle/>
                    <a:p>
                      <a:pPr marL="285750" indent="-285750">
                        <a:buFont typeface="Arial"/>
                        <a:buChar char="•"/>
                      </a:pPr>
                      <a:r>
                        <a:rPr lang="en-US" sz="1600" dirty="0" smtClean="0"/>
                        <a:t>depends on cap</a:t>
                      </a:r>
                    </a:p>
                    <a:p>
                      <a:pPr marL="285750" indent="-285750">
                        <a:buFont typeface="Arial"/>
                        <a:buChar char="•"/>
                      </a:pPr>
                      <a:r>
                        <a:rPr lang="en-US" sz="1600" dirty="0" smtClean="0"/>
                        <a:t>more</a:t>
                      </a:r>
                      <a:r>
                        <a:rPr lang="en-US" sz="1600" baseline="0" dirty="0" smtClean="0"/>
                        <a:t> and more consumers</a:t>
                      </a:r>
                      <a:endParaRPr lang="en-US" sz="1600" dirty="0"/>
                    </a:p>
                  </a:txBody>
                  <a:tcPr/>
                </a:tc>
              </a:tr>
              <a:tr h="553146">
                <a:tc>
                  <a:txBody>
                    <a:bodyPr/>
                    <a:lstStyle/>
                    <a:p>
                      <a:r>
                        <a:rPr lang="en-US" sz="1600" b="1" dirty="0" smtClean="0"/>
                        <a:t>Tiered service</a:t>
                      </a:r>
                      <a:endParaRPr lang="en-US" sz="1600" b="1" dirty="0"/>
                    </a:p>
                  </a:txBody>
                  <a:tcPr/>
                </a:tc>
                <a:tc>
                  <a:txBody>
                    <a:bodyPr/>
                    <a:lstStyle/>
                    <a:p>
                      <a:r>
                        <a:rPr lang="en-US" sz="1600" dirty="0" smtClean="0"/>
                        <a:t>caps</a:t>
                      </a:r>
                      <a:r>
                        <a:rPr lang="en-US" sz="1600" baseline="0" dirty="0" smtClean="0"/>
                        <a:t> by tier</a:t>
                      </a:r>
                      <a:endParaRPr lang="en-US" sz="1600" dirty="0"/>
                    </a:p>
                  </a:txBody>
                  <a:tcPr/>
                </a:tc>
                <a:tc>
                  <a:txBody>
                    <a:bodyPr/>
                    <a:lstStyle/>
                    <a:p>
                      <a:r>
                        <a:rPr lang="en-US" sz="1600" dirty="0" smtClean="0"/>
                        <a:t>same</a:t>
                      </a:r>
                      <a:endParaRPr lang="en-US" sz="1600" dirty="0"/>
                    </a:p>
                  </a:txBody>
                  <a:tcPr/>
                </a:tc>
                <a:tc>
                  <a:txBody>
                    <a:bodyPr/>
                    <a:lstStyle/>
                    <a:p>
                      <a:r>
                        <a:rPr lang="en-US" sz="1600" dirty="0" smtClean="0"/>
                        <a:t>Market segmentation light vs.</a:t>
                      </a:r>
                      <a:r>
                        <a:rPr lang="en-US" sz="1600" baseline="0" dirty="0" smtClean="0"/>
                        <a:t> heavy users</a:t>
                      </a:r>
                      <a:endParaRPr lang="en-US" sz="1600" dirty="0"/>
                    </a:p>
                  </a:txBody>
                  <a:tcPr/>
                </a:tc>
                <a:tc>
                  <a:txBody>
                    <a:bodyPr/>
                    <a:lstStyle/>
                    <a:p>
                      <a:r>
                        <a:rPr lang="en-US" sz="1600" dirty="0" smtClean="0"/>
                        <a:t>less transparency</a:t>
                      </a:r>
                      <a:endParaRPr lang="en-US" sz="1600" dirty="0"/>
                    </a:p>
                  </a:txBody>
                  <a:tcPr/>
                </a:tc>
              </a:tr>
              <a:tr h="553146">
                <a:tc>
                  <a:txBody>
                    <a:bodyPr/>
                    <a:lstStyle/>
                    <a:p>
                      <a:r>
                        <a:rPr lang="en-US" sz="1600" b="1" dirty="0" smtClean="0"/>
                        <a:t>Metered service</a:t>
                      </a:r>
                      <a:endParaRPr lang="en-US" sz="1600" b="1" dirty="0"/>
                    </a:p>
                  </a:txBody>
                  <a:tcPr/>
                </a:tc>
                <a:tc>
                  <a:txBody>
                    <a:bodyPr/>
                    <a:lstStyle/>
                    <a:p>
                      <a:r>
                        <a:rPr lang="en-US" sz="1600" dirty="0" smtClean="0"/>
                        <a:t>Monthly</a:t>
                      </a:r>
                      <a:r>
                        <a:rPr lang="en-US" sz="1600" baseline="0" dirty="0" smtClean="0"/>
                        <a:t> base + linear fee ($/GB)</a:t>
                      </a:r>
                      <a:endParaRPr lang="en-US" sz="1600" dirty="0"/>
                    </a:p>
                  </a:txBody>
                  <a:tcPr/>
                </a:tc>
                <a:tc>
                  <a:txBody>
                    <a:bodyPr/>
                    <a:lstStyle/>
                    <a:p>
                      <a:r>
                        <a:rPr lang="en-US" sz="1600" dirty="0" smtClean="0"/>
                        <a:t>metered bandwidth</a:t>
                      </a:r>
                      <a:r>
                        <a:rPr lang="en-US" sz="1600" baseline="0" dirty="0" smtClean="0"/>
                        <a:t> billing</a:t>
                      </a:r>
                      <a:endParaRPr lang="en-US" sz="1600" dirty="0"/>
                    </a:p>
                  </a:txBody>
                  <a:tcPr/>
                </a:tc>
                <a:tc>
                  <a:txBody>
                    <a:bodyPr/>
                    <a:lstStyle/>
                    <a:p>
                      <a:r>
                        <a:rPr lang="en-US" sz="1600" dirty="0" smtClean="0"/>
                        <a:t>Usage-induced</a:t>
                      </a:r>
                      <a:r>
                        <a:rPr lang="en-US" sz="1600" baseline="0" dirty="0" smtClean="0"/>
                        <a:t> revenue</a:t>
                      </a:r>
                    </a:p>
                    <a:p>
                      <a:r>
                        <a:rPr lang="en-US" sz="1600" baseline="0" dirty="0" smtClean="0"/>
                        <a:t>Protection again competing services</a:t>
                      </a:r>
                      <a:endParaRPr lang="en-US" sz="1600" dirty="0"/>
                    </a:p>
                  </a:txBody>
                  <a:tcPr/>
                </a:tc>
                <a:tc>
                  <a:txBody>
                    <a:bodyPr/>
                    <a:lstStyle/>
                    <a:p>
                      <a:pPr marL="285750" indent="-285750">
                        <a:buFont typeface="Arial"/>
                        <a:buChar char="•"/>
                      </a:pPr>
                      <a:r>
                        <a:rPr lang="en-US" sz="1600" dirty="0" smtClean="0"/>
                        <a:t>Priced in excess</a:t>
                      </a:r>
                      <a:r>
                        <a:rPr lang="en-US" sz="1600" baseline="0" dirty="0" smtClean="0"/>
                        <a:t> of cost</a:t>
                      </a:r>
                    </a:p>
                    <a:p>
                      <a:pPr marL="285750" indent="-285750">
                        <a:buFont typeface="Arial"/>
                        <a:buChar char="•"/>
                      </a:pPr>
                      <a:r>
                        <a:rPr lang="en-US" sz="1600" baseline="0" dirty="0" smtClean="0"/>
                        <a:t>bill shock</a:t>
                      </a:r>
                      <a:endParaRPr lang="en-US" sz="1600" dirty="0"/>
                    </a:p>
                  </a:txBody>
                  <a:tcPr/>
                </a:tc>
              </a:tr>
            </a:tbl>
          </a:graphicData>
        </a:graphic>
      </p:graphicFrame>
    </p:spTree>
    <p:extLst>
      <p:ext uri="{BB962C8B-B14F-4D97-AF65-F5344CB8AC3E}">
        <p14:creationId xmlns:p14="http://schemas.microsoft.com/office/powerpoint/2010/main" val="178025675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pic>
        <p:nvPicPr>
          <p:cNvPr id="3" name="Picture 2"/>
          <p:cNvPicPr>
            <a:picLocks noChangeAspect="1"/>
          </p:cNvPicPr>
          <p:nvPr/>
        </p:nvPicPr>
        <p:blipFill>
          <a:blip r:embed="rId2"/>
          <a:stretch>
            <a:fillRect/>
          </a:stretch>
        </p:blipFill>
        <p:spPr>
          <a:xfrm>
            <a:off x="457200" y="1425388"/>
            <a:ext cx="3223777" cy="1174376"/>
          </a:xfrm>
          <a:prstGeom prst="rect">
            <a:avLst/>
          </a:prstGeom>
        </p:spPr>
      </p:pic>
      <p:pic>
        <p:nvPicPr>
          <p:cNvPr id="4" name="Picture 3"/>
          <p:cNvPicPr>
            <a:picLocks noChangeAspect="1"/>
          </p:cNvPicPr>
          <p:nvPr/>
        </p:nvPicPr>
        <p:blipFill>
          <a:blip r:embed="rId3"/>
          <a:stretch>
            <a:fillRect/>
          </a:stretch>
        </p:blipFill>
        <p:spPr>
          <a:xfrm>
            <a:off x="4246281" y="1834029"/>
            <a:ext cx="4712137" cy="1004794"/>
          </a:xfrm>
          <a:prstGeom prst="rect">
            <a:avLst/>
          </a:prstGeom>
        </p:spPr>
      </p:pic>
      <p:pic>
        <p:nvPicPr>
          <p:cNvPr id="5" name="Picture 4"/>
          <p:cNvPicPr>
            <a:picLocks noChangeAspect="1"/>
          </p:cNvPicPr>
          <p:nvPr/>
        </p:nvPicPr>
        <p:blipFill>
          <a:blip r:embed="rId4"/>
          <a:stretch>
            <a:fillRect/>
          </a:stretch>
        </p:blipFill>
        <p:spPr>
          <a:xfrm>
            <a:off x="714188" y="3238500"/>
            <a:ext cx="5384800" cy="3454400"/>
          </a:xfrm>
          <a:prstGeom prst="rect">
            <a:avLst/>
          </a:prstGeom>
        </p:spPr>
      </p:pic>
    </p:spTree>
    <p:extLst>
      <p:ext uri="{BB962C8B-B14F-4D97-AF65-F5344CB8AC3E}">
        <p14:creationId xmlns:p14="http://schemas.microsoft.com/office/powerpoint/2010/main" val="347953777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Optus (Australia) example</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99</a:t>
            </a:fld>
            <a:endParaRPr lang="en-US"/>
          </a:p>
        </p:txBody>
      </p:sp>
      <p:pic>
        <p:nvPicPr>
          <p:cNvPr id="6" name="Picture 5" descr="optu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242" y="1105462"/>
            <a:ext cx="7442200" cy="5334000"/>
          </a:xfrm>
          <a:prstGeom prst="rect">
            <a:avLst/>
          </a:prstGeom>
        </p:spPr>
      </p:pic>
    </p:spTree>
    <p:extLst>
      <p:ext uri="{BB962C8B-B14F-4D97-AF65-F5344CB8AC3E}">
        <p14:creationId xmlns:p14="http://schemas.microsoft.com/office/powerpoint/2010/main" val="12691478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969</TotalTime>
  <Words>5289</Words>
  <Application>Microsoft Macintosh PowerPoint</Application>
  <PresentationFormat>On-screen Show (4:3)</PresentationFormat>
  <Paragraphs>1077</Paragraphs>
  <Slides>108</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108</vt:i4>
      </vt:variant>
    </vt:vector>
  </HeadingPairs>
  <TitlesOfParts>
    <vt:vector size="110" baseType="lpstr">
      <vt:lpstr>Office Theme</vt:lpstr>
      <vt:lpstr>Microsoft Graph Chart</vt:lpstr>
      <vt:lpstr>A tale of two networks – network neutrality and other topics</vt:lpstr>
      <vt:lpstr>The typical Internet keynote</vt:lpstr>
      <vt:lpstr>But…</vt:lpstr>
      <vt:lpstr>PowerPoint Presentation</vt:lpstr>
      <vt:lpstr>Time of transition</vt:lpstr>
      <vt:lpstr>Telecom revenue</vt:lpstr>
      <vt:lpstr>Household spending on telecom</vt:lpstr>
      <vt:lpstr>Wireless + Internet replace voice</vt:lpstr>
      <vt:lpstr>Residential broadband penetration (US)</vt:lpstr>
      <vt:lpstr>Net broadband additions (2010)</vt:lpstr>
      <vt:lpstr>US broadband speeds</vt:lpstr>
      <vt:lpstr>Residential broadband</vt:lpstr>
      <vt:lpstr>Residential broadband technologies</vt:lpstr>
      <vt:lpstr>Network infrastructure in 2015</vt:lpstr>
      <vt:lpstr>Wireless as substitute?</vt:lpstr>
      <vt:lpstr>Consumer network costs</vt:lpstr>
      <vt:lpstr>PowerPoint Presentation</vt:lpstr>
      <vt:lpstr>Traffic distribution</vt:lpstr>
      <vt:lpstr>Traffic forecast 2015</vt:lpstr>
      <vt:lpstr>Global Consumer Internet Traffic, 2010-2015</vt:lpstr>
      <vt:lpstr>Monthly Consumption</vt:lpstr>
      <vt:lpstr>Video, video and more video</vt:lpstr>
      <vt:lpstr>Average monthly usage</vt:lpstr>
      <vt:lpstr>Average usage by speed tier</vt:lpstr>
      <vt:lpstr>Bandwidth generations</vt:lpstr>
      <vt:lpstr>PowerPoint Presentation</vt:lpstr>
      <vt:lpstr>Which Internet are you connected to?</vt:lpstr>
      <vt:lpstr>2 Internet futures</vt:lpstr>
      <vt:lpstr>Scenario 1: max. competition</vt:lpstr>
      <vt:lpstr>Scenario 2: vertically integrated</vt:lpstr>
      <vt:lpstr>Network economics</vt:lpstr>
      <vt:lpstr>Why are monopolies bad?</vt:lpstr>
      <vt:lpstr>The monopoly infrastructures</vt:lpstr>
      <vt:lpstr>Competition (US)</vt:lpstr>
      <vt:lpstr>State of competition (US)</vt:lpstr>
      <vt:lpstr>Eyeball ISPs: 2001 vs. 2010</vt:lpstr>
      <vt:lpstr>Market power: eye ball vs. transit</vt:lpstr>
      <vt:lpstr>Remedies </vt:lpstr>
      <vt:lpstr>The future, version 2: postal service</vt:lpstr>
      <vt:lpstr>The future, version 2: airline</vt:lpstr>
      <vt:lpstr>PowerPoint Presentation</vt:lpstr>
      <vt:lpstr>Network neutrality</vt:lpstr>
      <vt:lpstr>What is network neutrality?</vt:lpstr>
      <vt:lpstr>Two views</vt:lpstr>
      <vt:lpstr>Why?</vt:lpstr>
      <vt:lpstr>How to be non-neutral</vt:lpstr>
      <vt:lpstr>Are these neutrality issues?</vt:lpstr>
      <vt:lpstr>Some high-profile cases</vt:lpstr>
      <vt:lpstr>Network neutrality &amp;  freedom of speech</vt:lpstr>
      <vt:lpstr>New name, old concept: Common carrier</vt:lpstr>
      <vt:lpstr>Network transparency</vt:lpstr>
      <vt:lpstr>Network transparency and neutrality</vt:lpstr>
      <vt:lpstr>Means, motive and opportunity</vt:lpstr>
      <vt:lpstr>The US hierarchy of laws</vt:lpstr>
      <vt:lpstr>Example: CFR 47</vt:lpstr>
      <vt:lpstr>Telecom regulation</vt:lpstr>
      <vt:lpstr>Process</vt:lpstr>
      <vt:lpstr>FCC</vt:lpstr>
      <vt:lpstr>Open Internet FCC history </vt:lpstr>
      <vt:lpstr>Who is covered?</vt:lpstr>
      <vt:lpstr>Principles</vt:lpstr>
      <vt:lpstr>FCC Open Internet order</vt:lpstr>
      <vt:lpstr>FCC Open Internet order</vt:lpstr>
      <vt:lpstr>Some corner cases</vt:lpstr>
      <vt:lpstr>47 CFR 8</vt:lpstr>
      <vt:lpstr>Disclosure (Transparency) – Network Practices</vt:lpstr>
      <vt:lpstr>Disclosure (Transparency) – Performance</vt:lpstr>
      <vt:lpstr>Disclosure (Transparency) – Commercial Terms</vt:lpstr>
      <vt:lpstr>What about congestion?</vt:lpstr>
      <vt:lpstr>Open Internet &amp; QoS</vt:lpstr>
      <vt:lpstr>Pay for Priority (P4P)</vt:lpstr>
      <vt:lpstr>FCC challenge</vt:lpstr>
      <vt:lpstr>Example tests</vt:lpstr>
      <vt:lpstr>the next NN battle</vt:lpstr>
      <vt:lpstr>The old Internet</vt:lpstr>
      <vt:lpstr>A denser Internet</vt:lpstr>
      <vt:lpstr>New network providers</vt:lpstr>
      <vt:lpstr>Internet traffic flows today</vt:lpstr>
      <vt:lpstr>Internet money flows today</vt:lpstr>
      <vt:lpstr>Future Internet money flows?</vt:lpstr>
      <vt:lpstr>Paid vs. non-paid peering</vt:lpstr>
      <vt:lpstr>Paid vs. non-paid peering</vt:lpstr>
      <vt:lpstr>The “classic” Internet – ca. 1995</vt:lpstr>
      <vt:lpstr>Role of the IXPs (inter-exchange points)</vt:lpstr>
      <vt:lpstr>The players &amp; their roles</vt:lpstr>
      <vt:lpstr>New network providers</vt:lpstr>
      <vt:lpstr>Internet traffic flows in the 1990s</vt:lpstr>
      <vt:lpstr>Internet traffic flows today</vt:lpstr>
      <vt:lpstr>Internet money flows today</vt:lpstr>
      <vt:lpstr>Future Internet money flows?</vt:lpstr>
      <vt:lpstr>The end of infinite</vt:lpstr>
      <vt:lpstr>The value of bits</vt:lpstr>
      <vt:lpstr>Service separation</vt:lpstr>
      <vt:lpstr>MetroPCS example</vt:lpstr>
      <vt:lpstr>Bandwidth costs</vt:lpstr>
      <vt:lpstr>Cost of broadband</vt:lpstr>
      <vt:lpstr>Bandwidth limits</vt:lpstr>
      <vt:lpstr>Examples</vt:lpstr>
      <vt:lpstr>Optus (Australia) example</vt:lpstr>
      <vt:lpstr>PowerPoint Presentation</vt:lpstr>
      <vt:lpstr>Spectrum</vt:lpstr>
      <vt:lpstr>Spectrum policies</vt:lpstr>
      <vt:lpstr>US spectrum approaches</vt:lpstr>
      <vt:lpstr>PowerPoint Presentation</vt:lpstr>
      <vt:lpstr>The grand (real-world) challenges</vt:lpstr>
      <vt:lpstr>The grand (real world) challenges</vt:lpstr>
      <vt:lpstr>The not-so-grand challenges</vt:lpstr>
      <vt:lpstr>Conclusion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neutrality: where technology meets policy</dc:title>
  <dc:creator>Henning Schulzrinne</dc:creator>
  <cp:lastModifiedBy>Henning Schulzrinne</cp:lastModifiedBy>
  <cp:revision>61</cp:revision>
  <dcterms:created xsi:type="dcterms:W3CDTF">2011-01-22T06:23:58Z</dcterms:created>
  <dcterms:modified xsi:type="dcterms:W3CDTF">2011-06-23T08:36:08Z</dcterms:modified>
</cp:coreProperties>
</file>