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74" r:id="rId3"/>
    <p:sldId id="276" r:id="rId4"/>
    <p:sldId id="277" r:id="rId5"/>
    <p:sldId id="278" r:id="rId6"/>
    <p:sldId id="283" r:id="rId7"/>
    <p:sldId id="281" r:id="rId8"/>
    <p:sldId id="280" r:id="rId9"/>
    <p:sldId id="260" r:id="rId10"/>
    <p:sldId id="297" r:id="rId11"/>
    <p:sldId id="298" r:id="rId12"/>
    <p:sldId id="299" r:id="rId13"/>
    <p:sldId id="300" r:id="rId14"/>
    <p:sldId id="263" r:id="rId15"/>
    <p:sldId id="279" r:id="rId16"/>
    <p:sldId id="285" r:id="rId17"/>
    <p:sldId id="284" r:id="rId18"/>
    <p:sldId id="291" r:id="rId19"/>
    <p:sldId id="293" r:id="rId20"/>
    <p:sldId id="294" r:id="rId21"/>
    <p:sldId id="295" r:id="rId22"/>
    <p:sldId id="296" r:id="rId23"/>
    <p:sldId id="268" r:id="rId24"/>
    <p:sldId id="269" r:id="rId25"/>
    <p:sldId id="258" r:id="rId26"/>
    <p:sldId id="265" r:id="rId27"/>
    <p:sldId id="259" r:id="rId28"/>
    <p:sldId id="307" r:id="rId29"/>
    <p:sldId id="302" r:id="rId30"/>
    <p:sldId id="303" r:id="rId31"/>
    <p:sldId id="304" r:id="rId32"/>
    <p:sldId id="306" r:id="rId33"/>
    <p:sldId id="308" r:id="rId34"/>
    <p:sldId id="301" r:id="rId35"/>
    <p:sldId id="309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5641" autoAdjust="0"/>
  </p:normalViewPr>
  <p:slideViewPr>
    <p:cSldViewPr snapToGrid="0" snapToObjects="1" showGuides="1">
      <p:cViewPr varScale="1">
        <p:scale>
          <a:sx n="73" d="100"/>
          <a:sy n="73" d="100"/>
        </p:scale>
        <p:origin x="-2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58F1B-5FC2-A442-91E4-4CBBC1F510AD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8E166-F334-0A49-8599-913D9736E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2D1B4-8BCF-4F2A-B711-7F08AC05209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LB:</a:t>
            </a:r>
            <a:r>
              <a:rPr lang="en-US" baseline="0" dirty="0" smtClean="0"/>
              <a:t> hash value of Call-ID</a:t>
            </a:r>
          </a:p>
          <a:p>
            <a:r>
              <a:rPr lang="en-US" baseline="0" dirty="0" smtClean="0"/>
              <a:t>Cassandra: for reliability and scalability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HA.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8E166-F334-0A49-8599-913D9736E6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8E166-F334-0A49-8599-913D9736E6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LB:</a:t>
            </a:r>
            <a:r>
              <a:rPr lang="en-US" baseline="0" dirty="0" smtClean="0"/>
              <a:t> hash value of Call-ID</a:t>
            </a:r>
          </a:p>
          <a:p>
            <a:r>
              <a:rPr lang="en-US" baseline="0" dirty="0" smtClean="0"/>
              <a:t>Cassandra: for reliability and scalability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HA.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8E166-F334-0A49-8599-913D9736E6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startup, the load generated by the UAC is 140 cps. The load is increased automatically at a rate of 10 cps every 90 seconds until it reaches 760 cps. At that point, the load is reduced at a rate of 60 cps every 90 seconds until the total load reaches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8E166-F334-0A49-8599-913D9736E64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7285-0EE6-1B45-8BC3-91F631FF563E}" type="datetimeFigureOut">
              <a:rPr lang="en-US" smtClean="0"/>
              <a:pPr/>
              <a:t>12/7/11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9D443-3A4B-F049-A447-7F5EC3BF42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irt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849638" y="5806781"/>
            <a:ext cx="1145972" cy="9387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df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ws.amazon.com/agreement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df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SipCloud</a:t>
            </a:r>
            <a:r>
              <a:rPr lang="en-US" dirty="0" smtClean="0"/>
              <a:t>: Dynamically Scalable SIP Proxies in the 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55926"/>
            <a:ext cx="6400800" cy="148287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Jong</a:t>
            </a:r>
            <a:r>
              <a:rPr lang="en-US" sz="2800" dirty="0" smtClean="0"/>
              <a:t> </a:t>
            </a:r>
            <a:r>
              <a:rPr lang="en-US" sz="2800" dirty="0" err="1" smtClean="0"/>
              <a:t>Yul</a:t>
            </a:r>
            <a:r>
              <a:rPr lang="en-US" sz="2800" dirty="0" smtClean="0"/>
              <a:t> Kim, Henning </a:t>
            </a:r>
            <a:r>
              <a:rPr lang="en-US" sz="2800" dirty="0" err="1" smtClean="0"/>
              <a:t>Schulzrinne</a:t>
            </a:r>
            <a:endParaRPr lang="en-US" sz="2800" dirty="0" smtClean="0"/>
          </a:p>
          <a:p>
            <a:r>
              <a:rPr lang="en-US" sz="2400" dirty="0" smtClean="0"/>
              <a:t>Internet Real-Time Lab</a:t>
            </a:r>
          </a:p>
          <a:p>
            <a:r>
              <a:rPr lang="en-US" sz="2400" dirty="0" smtClean="0"/>
              <a:t>Columbia University, USA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SipCloud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4" name="Content Placeholder 3" descr="scalable_architectur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rcRect t="-4269" b="-4269"/>
              <a:stretch>
                <a:fillRect/>
              </a:stretch>
            </p:blipFill>
          </mc:Choice>
          <mc:Fallback>
            <p:blipFill>
              <a:blip r:embed="rId4"/>
              <a:srcRect t="-4269" b="-4269"/>
              <a:stretch>
                <a:fillRect/>
              </a:stretch>
            </p:blipFill>
          </mc:Fallback>
        </mc:AlternateContent>
        <p:spPr/>
      </p:pic>
      <p:sp>
        <p:nvSpPr>
          <p:cNvPr id="5" name="Cloud 4"/>
          <p:cNvSpPr/>
          <p:nvPr/>
        </p:nvSpPr>
        <p:spPr>
          <a:xfrm rot="686822">
            <a:off x="2388679" y="1304298"/>
            <a:ext cx="6505996" cy="5070372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Scaling Manager (LSM)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Has global knowledge of the cluster</a:t>
            </a:r>
          </a:p>
          <a:p>
            <a:endParaRPr lang="en-US" dirty="0" smtClean="0"/>
          </a:p>
          <a:p>
            <a:r>
              <a:rPr lang="en-US" dirty="0" smtClean="0"/>
              <a:t>Monitors load </a:t>
            </a:r>
          </a:p>
          <a:p>
            <a:endParaRPr lang="en-US" dirty="0" smtClean="0"/>
          </a:p>
          <a:p>
            <a:r>
              <a:rPr lang="en-US" dirty="0" smtClean="0"/>
              <a:t>Creates / terminates VM instances</a:t>
            </a:r>
          </a:p>
          <a:p>
            <a:endParaRPr lang="en-US" dirty="0" smtClean="0"/>
          </a:p>
          <a:p>
            <a:r>
              <a:rPr lang="en-US" dirty="0" smtClean="0"/>
              <a:t>Configures VM instance as either a load balancer, proxy, or a Cassandra node</a:t>
            </a:r>
          </a:p>
          <a:p>
            <a:pPr lvl="1"/>
            <a:r>
              <a:rPr lang="en-US" dirty="0" smtClean="0"/>
              <a:t>Handles reconfiguration of running nodes as well.</a:t>
            </a:r>
          </a:p>
          <a:p>
            <a:endParaRPr lang="en-US" dirty="0" smtClean="0"/>
          </a:p>
          <a:p>
            <a:r>
              <a:rPr lang="en-US" dirty="0" smtClean="0"/>
              <a:t>Even if LSM is killed, cluster continues operation.</a:t>
            </a:r>
          </a:p>
          <a:p>
            <a:pPr lvl="1"/>
            <a:r>
              <a:rPr lang="en-US" dirty="0" smtClean="0"/>
              <a:t>But does not scale.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LSM adds a proxy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1 Monitor load</a:t>
            </a:r>
            <a:br>
              <a:rPr lang="en-US" dirty="0" smtClean="0"/>
            </a:br>
            <a:r>
              <a:rPr lang="en-US" dirty="0" smtClean="0"/>
              <a:t>Load &gt; threshold !!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 Launch a VM</a:t>
            </a:r>
            <a:br>
              <a:rPr lang="en-US" dirty="0" smtClean="0"/>
            </a:br>
            <a:r>
              <a:rPr lang="en-US" dirty="0" smtClean="0"/>
              <a:t>(2~3 </a:t>
            </a:r>
            <a:r>
              <a:rPr lang="en-US" dirty="0" err="1" smtClean="0"/>
              <a:t>mins</a:t>
            </a:r>
            <a:r>
              <a:rPr lang="en-US" dirty="0" smtClean="0"/>
              <a:t>),  configure proxy, </a:t>
            </a:r>
            <a:br>
              <a:rPr lang="en-US" dirty="0" smtClean="0"/>
            </a:br>
            <a:r>
              <a:rPr lang="en-US" dirty="0" smtClean="0"/>
              <a:t>start proxy </a:t>
            </a:r>
            <a:br>
              <a:rPr lang="en-US" dirty="0" smtClean="0"/>
            </a:br>
            <a:r>
              <a:rPr lang="en-US" dirty="0" smtClean="0"/>
              <a:t>   </a:t>
            </a:r>
          </a:p>
          <a:p>
            <a:pPr marL="514350" indent="-514350">
              <a:buNone/>
            </a:pPr>
            <a:r>
              <a:rPr lang="en-US" dirty="0" smtClean="0"/>
              <a:t>3 Update </a:t>
            </a:r>
            <a:r>
              <a:rPr lang="en-US" dirty="0" err="1" smtClean="0"/>
              <a:t>LB’s</a:t>
            </a:r>
            <a:r>
              <a:rPr lang="en-US" dirty="0" smtClean="0"/>
              <a:t> destination list</a:t>
            </a:r>
          </a:p>
        </p:txBody>
      </p:sp>
      <p:pic>
        <p:nvPicPr>
          <p:cNvPr id="6" name="Content Placeholder 5" descr="add_proxy.pdf"/>
          <p:cNvPicPr>
            <a:picLocks noGrp="1" noChangeAspect="1"/>
          </p:cNvPicPr>
          <p:nvPr>
            <p:ph sz="half" idx="2"/>
          </p:nvPr>
        </p:nvPicPr>
        <mc:AlternateContent>
          <mc:Choice xmlns:ma="http://schemas.microsoft.com/office/mac/drawingml/2008/main" Requires="ma">
            <p:blipFill>
              <a:blip r:embed="rId2"/>
              <a:srcRect t="-40986" b="-40986"/>
              <a:stretch>
                <a:fillRect/>
              </a:stretch>
            </p:blipFill>
          </mc:Choice>
          <mc:Fallback>
            <p:blipFill>
              <a:blip r:embed="rId3"/>
              <a:srcRect t="-40986" b="-40986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LSM removes a proxy</a:t>
            </a:r>
            <a:endParaRPr lang="en-US" dirty="0"/>
          </a:p>
        </p:txBody>
      </p:sp>
      <p:pic>
        <p:nvPicPr>
          <p:cNvPr id="5" name="Content Placeholder 4" descr="del_proxy.pdf"/>
          <p:cNvPicPr>
            <a:picLocks noGrp="1" noChangeAspect="1"/>
          </p:cNvPicPr>
          <p:nvPr>
            <p:ph sz="half" idx="2"/>
          </p:nvPr>
        </p:nvPicPr>
        <mc:AlternateContent>
          <mc:Choice xmlns:ma="http://schemas.microsoft.com/office/mac/drawingml/2008/main" Requires="ma">
            <p:blipFill>
              <a:blip r:embed="rId2"/>
              <a:srcRect t="-57629" b="-57629"/>
              <a:stretch>
                <a:fillRect/>
              </a:stretch>
            </p:blipFill>
          </mc:Choice>
          <mc:Fallback>
            <p:blipFill>
              <a:blip r:embed="rId3"/>
              <a:srcRect t="-57629" b="-57629"/>
              <a:stretch>
                <a:fillRect/>
              </a:stretch>
            </p:blipFill>
          </mc:Fallback>
        </mc:AlternateContent>
        <p:spPr>
          <a:xfrm>
            <a:off x="4229047" y="1118218"/>
            <a:ext cx="4848684" cy="5433806"/>
          </a:xfrm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609600" y="17526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Monitor load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Load &lt; threshold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!!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/>
              <a:t>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/>
              <a:t>remove candidate &amp;</a:t>
            </a:r>
            <a:br>
              <a:rPr lang="en-US" sz="2800" dirty="0" smtClean="0"/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update LB: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mark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proxy as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invalid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en-US" sz="2800" dirty="0" smtClean="0"/>
          </a:p>
          <a:p>
            <a:pPr marL="514350" indent="-514350">
              <a:spcBef>
                <a:spcPct val="20000"/>
              </a:spcBef>
              <a:defRPr/>
            </a:pPr>
            <a:r>
              <a:rPr lang="en-US" sz="2800" dirty="0" smtClean="0"/>
              <a:t>3 Terminate proxy VM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/>
              <a:t>     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/>
              <a:t>4 Update LB:</a:t>
            </a:r>
            <a:br>
              <a:rPr lang="en-US" sz="2800" dirty="0" smtClean="0"/>
            </a:br>
            <a:r>
              <a:rPr lang="en-US" sz="2800" dirty="0" smtClean="0"/>
              <a:t>   reconfigure</a:t>
            </a:r>
            <a:br>
              <a:rPr lang="en-US" sz="2800" dirty="0" smtClean="0"/>
            </a:br>
            <a:r>
              <a:rPr lang="en-US" sz="2800" dirty="0" smtClean="0"/>
              <a:t>   destination file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SipCloud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4" name="Content Placeholder 3" descr="scalable_architectur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rcRect t="-4269" b="-4269"/>
              <a:stretch>
                <a:fillRect/>
              </a:stretch>
            </p:blipFill>
          </mc:Choice>
          <mc:Fallback>
            <p:blipFill>
              <a:blip r:embed="rId4"/>
              <a:srcRect t="-4269" b="-4269"/>
              <a:stretch>
                <a:fillRect/>
              </a:stretch>
            </p:blipFill>
          </mc:Fallback>
        </mc:AlternateContent>
        <p:spPr/>
      </p:pic>
      <p:sp>
        <p:nvSpPr>
          <p:cNvPr id="5" name="Cloud 4"/>
          <p:cNvSpPr/>
          <p:nvPr/>
        </p:nvSpPr>
        <p:spPr>
          <a:xfrm rot="686822">
            <a:off x="2388679" y="1304298"/>
            <a:ext cx="6505996" cy="5070372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Designed for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SipCloud</a:t>
            </a:r>
            <a:r>
              <a:rPr lang="en-US" dirty="0" smtClean="0"/>
              <a:t> is designed to utilize dynamic scalability to the fullest based on three principles: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Highly scalable tiers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Independently scalable tiers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Scalable database 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Designed for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Highly scalable tiers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Each </a:t>
            </a:r>
            <a:r>
              <a:rPr lang="en-US" dirty="0" smtClean="0"/>
              <a:t>tier may be able to support an </a:t>
            </a:r>
            <a:r>
              <a:rPr lang="en-US" dirty="0" smtClean="0"/>
              <a:t>unbounded* </a:t>
            </a:r>
            <a:r>
              <a:rPr lang="en-US" dirty="0" smtClean="0"/>
              <a:t>number of components if</a:t>
            </a:r>
            <a:r>
              <a:rPr lang="en-US" dirty="0" smtClean="0"/>
              <a:t> a component does not rely on another in the same tier to perform its function.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e.g.</a:t>
            </a:r>
            <a:r>
              <a:rPr lang="en-US" dirty="0" smtClean="0"/>
              <a:t> if load </a:t>
            </a:r>
            <a:r>
              <a:rPr lang="en-US" dirty="0" smtClean="0"/>
              <a:t>balancers use</a:t>
            </a:r>
            <a:r>
              <a:rPr lang="en-US" dirty="0" smtClean="0"/>
              <a:t> a hash </a:t>
            </a:r>
            <a:r>
              <a:rPr lang="en-US" dirty="0" smtClean="0"/>
              <a:t>function to distribute </a:t>
            </a:r>
            <a:r>
              <a:rPr lang="en-US" dirty="0" smtClean="0"/>
              <a:t>load, it can operate independently from other load balancers.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1434" y="6166010"/>
            <a:ext cx="5342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has not been tested.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Designed for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Independently </a:t>
            </a:r>
            <a:r>
              <a:rPr lang="en-US" dirty="0" smtClean="0"/>
              <a:t>scalable tiers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Each </a:t>
            </a:r>
            <a:r>
              <a:rPr lang="en-US" dirty="0" smtClean="0"/>
              <a:t>tier scales independently from other tiers.</a:t>
            </a:r>
          </a:p>
          <a:p>
            <a:pPr lvl="2">
              <a:buNone/>
            </a:pPr>
            <a:r>
              <a:rPr lang="en-US" dirty="0" smtClean="0"/>
              <a:t>Proxy tier scales on incoming load.</a:t>
            </a:r>
          </a:p>
          <a:p>
            <a:pPr lvl="2">
              <a:buNone/>
            </a:pPr>
            <a:r>
              <a:rPr lang="en-US" dirty="0" smtClean="0"/>
              <a:t>DB tier scales on number of subscribers.</a:t>
            </a:r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Scaling logic is simplified to a tier-local decision.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Designed for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Scalable database</a:t>
            </a:r>
          </a:p>
        </p:txBody>
      </p:sp>
      <p:sp>
        <p:nvSpPr>
          <p:cNvPr id="4" name="Content Placeholder 13"/>
          <p:cNvSpPr txBox="1">
            <a:spLocks/>
          </p:cNvSpPr>
          <p:nvPr/>
        </p:nvSpPr>
        <p:spPr>
          <a:xfrm>
            <a:off x="4800600" y="2291640"/>
            <a:ext cx="4038600" cy="38345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Key-value store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node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single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cassandra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instance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P2P node (simply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add/remove node)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contains keys &lt; node ID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replicates to N-1 successive nodes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query: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hash(key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grpSp>
        <p:nvGrpSpPr>
          <p:cNvPr id="5" name="Group 11"/>
          <p:cNvGrpSpPr/>
          <p:nvPr/>
        </p:nvGrpSpPr>
        <p:grpSpPr>
          <a:xfrm>
            <a:off x="838200" y="2633171"/>
            <a:ext cx="3200400" cy="3048000"/>
            <a:chOff x="3124200" y="2362200"/>
            <a:chExt cx="3200400" cy="3048000"/>
          </a:xfrm>
        </p:grpSpPr>
        <p:sp>
          <p:nvSpPr>
            <p:cNvPr id="6" name="Oval 5"/>
            <p:cNvSpPr/>
            <p:nvPr/>
          </p:nvSpPr>
          <p:spPr>
            <a:xfrm>
              <a:off x="3124200" y="2362200"/>
              <a:ext cx="2971800" cy="2971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867400" y="3810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953000" y="4953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124200" y="44196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276600" y="25908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181600" y="23622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352800" y="2367840"/>
            <a:ext cx="134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ID: 10</a:t>
            </a:r>
          </a:p>
          <a:p>
            <a:r>
              <a:rPr lang="en-US" dirty="0" smtClean="0"/>
              <a:t>Range: 1~10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82127" y="4538171"/>
            <a:ext cx="1463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ID: 20</a:t>
            </a:r>
          </a:p>
          <a:p>
            <a:r>
              <a:rPr lang="en-US" dirty="0" smtClean="0"/>
              <a:t>Range: 11~20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5604971"/>
            <a:ext cx="1463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ID: 30</a:t>
            </a:r>
          </a:p>
          <a:p>
            <a:r>
              <a:rPr lang="en-US" dirty="0" smtClean="0"/>
              <a:t>Range: 21~30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" y="5111040"/>
            <a:ext cx="1463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ID: 40</a:t>
            </a:r>
          </a:p>
          <a:p>
            <a:r>
              <a:rPr lang="en-US" dirty="0" smtClean="0"/>
              <a:t>Range: 31~40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6658" y="2291640"/>
            <a:ext cx="1463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ID: 50</a:t>
            </a:r>
          </a:p>
          <a:p>
            <a:r>
              <a:rPr lang="en-US" dirty="0" smtClean="0"/>
              <a:t>Range: 41~50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1790700" y="5109671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4744" y="4614371"/>
            <a:ext cx="10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hash(key)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vs. Key-value store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SQL</a:t>
            </a:r>
          </a:p>
          <a:p>
            <a:pPr lvl="1">
              <a:buNone/>
            </a:pPr>
            <a:r>
              <a:rPr lang="en-US" dirty="0" smtClean="0"/>
              <a:t>SELECT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contact</a:t>
            </a:r>
            <a:r>
              <a:rPr lang="en-US" dirty="0" smtClean="0"/>
              <a:t> </a:t>
            </a:r>
            <a:r>
              <a:rPr lang="en-US" dirty="0" smtClean="0"/>
              <a:t>FROM </a:t>
            </a:r>
            <a:r>
              <a:rPr lang="en-US" dirty="0" err="1" smtClean="0">
                <a:solidFill>
                  <a:srgbClr val="00B050"/>
                </a:solidFill>
              </a:rPr>
              <a:t>db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location</a:t>
            </a:r>
            <a:r>
              <a:rPr lang="en-US" dirty="0" smtClean="0"/>
              <a:t> </a:t>
            </a:r>
            <a:r>
              <a:rPr lang="en-US" dirty="0" smtClean="0"/>
              <a:t>WHERE user=‘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jk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smtClean="0"/>
              <a:t>Cassandra</a:t>
            </a:r>
          </a:p>
          <a:p>
            <a:pPr lvl="1">
              <a:buNone/>
            </a:pPr>
            <a:r>
              <a:rPr lang="en-US" dirty="0" err="1" smtClean="0"/>
              <a:t>Keyspace</a:t>
            </a:r>
            <a:r>
              <a:rPr lang="en-US" dirty="0" smtClean="0"/>
              <a:t> = ‘</a:t>
            </a:r>
            <a:r>
              <a:rPr lang="en-US" dirty="0" smtClean="0">
                <a:solidFill>
                  <a:srgbClr val="00B050"/>
                </a:solidFill>
              </a:rPr>
              <a:t>db</a:t>
            </a:r>
            <a:r>
              <a:rPr lang="en-US" dirty="0" smtClean="0"/>
              <a:t>’</a:t>
            </a:r>
          </a:p>
          <a:p>
            <a:pPr lvl="1">
              <a:buNone/>
            </a:pPr>
            <a:r>
              <a:rPr lang="en-US" dirty="0" err="1" smtClean="0"/>
              <a:t>ColumnFamily</a:t>
            </a:r>
            <a:r>
              <a:rPr lang="en-US" dirty="0" smtClean="0"/>
              <a:t> =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location</a:t>
            </a:r>
            <a:r>
              <a:rPr lang="en-US" dirty="0" smtClean="0"/>
              <a:t>’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Column =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FFC000"/>
                </a:solidFill>
              </a:rPr>
              <a:t>contact</a:t>
            </a:r>
            <a:r>
              <a:rPr lang="en-US" dirty="0" smtClean="0"/>
              <a:t>’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Key = ‘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jk</a:t>
            </a:r>
            <a:r>
              <a:rPr lang="en-US" dirty="0" smtClean="0"/>
              <a:t>’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 smtClean="0">
                <a:sym typeface="Wingdings" pitchFamily="2" charset="2"/>
              </a:rPr>
              <a:t>No query language. Only function call, e.g. </a:t>
            </a:r>
            <a:r>
              <a:rPr lang="en-US" i="1" dirty="0" smtClean="0">
                <a:sym typeface="Wingdings" pitchFamily="2" charset="2"/>
              </a:rPr>
              <a:t>get()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1. Dynamically scalable SIP services (~</a:t>
            </a:r>
            <a:r>
              <a:rPr lang="en-US" smtClean="0"/>
              <a:t>30 slides)</a:t>
            </a:r>
          </a:p>
          <a:p>
            <a:pPr lvl="1">
              <a:buNone/>
            </a:pPr>
            <a:r>
              <a:rPr lang="en-US" dirty="0" smtClean="0"/>
              <a:t>  What is the problem we’re addressing?</a:t>
            </a:r>
          </a:p>
          <a:p>
            <a:pPr lvl="1">
              <a:buNone/>
            </a:pPr>
            <a:r>
              <a:rPr lang="en-US" dirty="0" smtClean="0"/>
              <a:t>  Our context and approach</a:t>
            </a:r>
          </a:p>
          <a:p>
            <a:pPr lvl="1">
              <a:buNone/>
            </a:pPr>
            <a:r>
              <a:rPr lang="en-US" dirty="0" smtClean="0"/>
              <a:t>  Architecture implementation and design </a:t>
            </a:r>
          </a:p>
          <a:p>
            <a:pPr lvl="1">
              <a:buNone/>
            </a:pPr>
            <a:r>
              <a:rPr lang="en-US" dirty="0" smtClean="0"/>
              <a:t>  Test results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Failures and how to recover from them (work-in-progress, 4 slides)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Messaging system (1 slide)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vs. Key-value store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SQL</a:t>
            </a:r>
          </a:p>
          <a:p>
            <a:pPr lvl="1">
              <a:buNone/>
            </a:pPr>
            <a:r>
              <a:rPr lang="en-US" dirty="0" smtClean="0"/>
              <a:t>SELECT </a:t>
            </a:r>
            <a:r>
              <a:rPr lang="en-US" dirty="0" smtClean="0">
                <a:solidFill>
                  <a:srgbClr val="FFC000"/>
                </a:solidFill>
              </a:rPr>
              <a:t>pw</a:t>
            </a:r>
            <a:r>
              <a:rPr lang="en-US" dirty="0" smtClean="0"/>
              <a:t> FROM </a:t>
            </a:r>
            <a:r>
              <a:rPr lang="en-US" dirty="0" err="1" smtClean="0">
                <a:solidFill>
                  <a:srgbClr val="00B050"/>
                </a:solidFill>
              </a:rPr>
              <a:t>db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credentials</a:t>
            </a:r>
            <a:r>
              <a:rPr lang="en-US" dirty="0" smtClean="0"/>
              <a:t> WHERE user=‘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jk</a:t>
            </a:r>
            <a:r>
              <a:rPr lang="en-US" dirty="0" smtClean="0"/>
              <a:t>’ and realm=‘</a:t>
            </a:r>
            <a:r>
              <a:rPr lang="en-US" dirty="0" err="1" smtClean="0"/>
              <a:t>cs.columbia.edu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smtClean="0"/>
              <a:t>Cassandra</a:t>
            </a:r>
          </a:p>
          <a:p>
            <a:pPr lvl="1">
              <a:buNone/>
            </a:pPr>
            <a:r>
              <a:rPr lang="en-US" dirty="0" err="1" smtClean="0"/>
              <a:t>Keyspace</a:t>
            </a:r>
            <a:r>
              <a:rPr lang="en-US" dirty="0" smtClean="0"/>
              <a:t> = ‘</a:t>
            </a:r>
            <a:r>
              <a:rPr lang="en-US" dirty="0" smtClean="0">
                <a:solidFill>
                  <a:srgbClr val="00B050"/>
                </a:solidFill>
              </a:rPr>
              <a:t>db</a:t>
            </a:r>
            <a:r>
              <a:rPr lang="en-US" dirty="0" smtClean="0"/>
              <a:t>’</a:t>
            </a:r>
          </a:p>
          <a:p>
            <a:pPr lvl="1">
              <a:buNone/>
            </a:pPr>
            <a:r>
              <a:rPr lang="en-US" dirty="0" err="1" smtClean="0"/>
              <a:t>ColumnFamily</a:t>
            </a:r>
            <a:r>
              <a:rPr lang="en-US" dirty="0" smtClean="0"/>
              <a:t> = ‘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credentials</a:t>
            </a:r>
            <a:r>
              <a:rPr lang="en-US" dirty="0" smtClean="0"/>
              <a:t>’</a:t>
            </a:r>
          </a:p>
          <a:p>
            <a:pPr lvl="1">
              <a:buNone/>
            </a:pPr>
            <a:r>
              <a:rPr lang="en-US" dirty="0" smtClean="0"/>
              <a:t>Column = ‘</a:t>
            </a:r>
            <a:r>
              <a:rPr lang="en-US" dirty="0" smtClean="0">
                <a:solidFill>
                  <a:srgbClr val="FFC000"/>
                </a:solidFill>
              </a:rPr>
              <a:t>pw</a:t>
            </a:r>
            <a:r>
              <a:rPr lang="en-US" dirty="0" smtClean="0"/>
              <a:t>’</a:t>
            </a:r>
          </a:p>
          <a:p>
            <a:pPr lvl="1">
              <a:buNone/>
            </a:pPr>
            <a:r>
              <a:rPr lang="en-US" dirty="0" smtClean="0"/>
              <a:t>Key = ‘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jk</a:t>
            </a:r>
            <a:r>
              <a:rPr lang="en-US" dirty="0" smtClean="0"/>
              <a:t>’ </a:t>
            </a:r>
            <a:r>
              <a:rPr lang="en-US" dirty="0" smtClean="0">
                <a:sym typeface="Wingdings" pitchFamily="2" charset="2"/>
              </a:rPr>
              <a:t> ‘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jk@cs.columbia.edu</a:t>
            </a:r>
            <a:r>
              <a:rPr lang="en-US" dirty="0" smtClean="0">
                <a:sym typeface="Wingdings" pitchFamily="2" charset="2"/>
              </a:rPr>
              <a:t>’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Design of </a:t>
            </a:r>
            <a:r>
              <a:rPr lang="en-US" dirty="0" err="1" smtClean="0">
                <a:sym typeface="Wingdings" pitchFamily="2" charset="2"/>
              </a:rPr>
              <a:t>ColumnFamily</a:t>
            </a:r>
            <a:r>
              <a:rPr lang="en-US" dirty="0" smtClean="0">
                <a:sym typeface="Wingdings" pitchFamily="2" charset="2"/>
              </a:rPr>
              <a:t> revolves around keys.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ColumnFamily</a:t>
            </a:r>
            <a:r>
              <a:rPr lang="en-US" dirty="0" smtClean="0"/>
              <a:t> for </a:t>
            </a:r>
            <a:r>
              <a:rPr lang="en-US" dirty="0" smtClean="0"/>
              <a:t>SER proxy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81200" y="1903029"/>
          <a:ext cx="5142763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725"/>
                <a:gridCol w="1335699"/>
                <a:gridCol w="692627"/>
                <a:gridCol w="921712"/>
              </a:tblGrid>
              <a:tr h="38100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Credentials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username@realm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flags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199" y="3474623"/>
          <a:ext cx="5142763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259"/>
                <a:gridCol w="745527"/>
                <a:gridCol w="1079440"/>
                <a:gridCol w="1046553"/>
                <a:gridCol w="1294984"/>
              </a:tblGrid>
              <a:tr h="38100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userID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expires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Designed for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Due to the three principles, it is easy to add or remove components in the </a:t>
            </a:r>
            <a:r>
              <a:rPr lang="en-US" dirty="0" err="1" smtClean="0"/>
              <a:t>SipCloud</a:t>
            </a:r>
            <a:r>
              <a:rPr lang="en-US" dirty="0" smtClean="0"/>
              <a:t> 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dynamic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On Amazon EC2, M1.Large instance</a:t>
            </a:r>
          </a:p>
          <a:p>
            <a:pPr lvl="1">
              <a:buNone/>
            </a:pPr>
            <a:r>
              <a:rPr lang="en-US" dirty="0" smtClean="0"/>
              <a:t>One dual-core processor </a:t>
            </a:r>
          </a:p>
          <a:p>
            <a:pPr lvl="1">
              <a:buNone/>
            </a:pPr>
            <a:r>
              <a:rPr lang="en-US" dirty="0" smtClean="0"/>
              <a:t>7.5 GB memory</a:t>
            </a:r>
          </a:p>
          <a:p>
            <a:pPr lvl="1">
              <a:buNone/>
            </a:pPr>
            <a:r>
              <a:rPr lang="en-US" dirty="0" smtClean="0"/>
              <a:t>64-bit </a:t>
            </a:r>
            <a:r>
              <a:rPr lang="en-US" dirty="0" err="1" smtClean="0"/>
              <a:t>linux</a:t>
            </a:r>
            <a:r>
              <a:rPr lang="en-US" dirty="0" smtClean="0"/>
              <a:t> operating system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could only perform a limited test on Amazon EC2</a:t>
            </a:r>
          </a:p>
          <a:p>
            <a:pPr lvl="1">
              <a:buNone/>
            </a:pPr>
            <a:r>
              <a:rPr lang="en-US" dirty="0" smtClean="0"/>
              <a:t>1 load balancer, 1~4 proxies, 1 Cassandra</a:t>
            </a:r>
          </a:p>
          <a:p>
            <a:pPr lvl="1">
              <a:buNone/>
            </a:pPr>
            <a:r>
              <a:rPr lang="en-US" dirty="0" smtClean="0"/>
              <a:t>Up to 800 calls per second for the whole cluster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324"/>
            <a:ext cx="8229600" cy="56968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Abuse Case 13633844695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Hello,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have detected that your instance(s):i-4aeda025 have been behaving in the following way that is against our AWS Customer Agreement: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Port Scanning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Please be aware that in terms of the Web Services License Agreement </a:t>
            </a:r>
            <a:r>
              <a:rPr lang="en-US" u="sng" dirty="0" smtClean="0">
                <a:hlinkClick r:id="rId2"/>
              </a:rPr>
              <a:t>http://aws.amazon.com/agreement/</a:t>
            </a:r>
            <a:r>
              <a:rPr lang="en-US" dirty="0" smtClean="0"/>
              <a:t>  if your </a:t>
            </a:r>
            <a:r>
              <a:rPr lang="en-US" dirty="0" err="1" smtClean="0"/>
              <a:t>instance(s</a:t>
            </a:r>
            <a:r>
              <a:rPr lang="en-US" dirty="0" smtClean="0"/>
              <a:t>) continue such abusive behavior, your account may be subject to termination.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EC2 has taken the following administrative </a:t>
            </a:r>
            <a:r>
              <a:rPr lang="en-US" dirty="0" err="1" smtClean="0"/>
              <a:t>action(s</a:t>
            </a:r>
            <a:r>
              <a:rPr lang="en-US" dirty="0" smtClean="0"/>
              <a:t>) against your </a:t>
            </a:r>
            <a:r>
              <a:rPr lang="en-US" dirty="0" err="1" smtClean="0"/>
              <a:t>instance(s</a:t>
            </a:r>
            <a:r>
              <a:rPr lang="en-US" dirty="0" smtClean="0"/>
              <a:t>):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BLOCKED OUTBOUND PORT 5060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otal_cap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529952"/>
            <a:ext cx="9144000" cy="3579929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4400575"/>
            <a:ext cx="9144000" cy="1645742"/>
          </a:xfrm>
        </p:spPr>
        <p:txBody>
          <a:bodyPr>
            <a:noAutofit/>
          </a:bodyPr>
          <a:lstStyle/>
          <a:p>
            <a:r>
              <a:rPr lang="en-US" sz="3200" dirty="0" smtClean="0"/>
              <a:t>Total cluster capacity (calls per second)</a:t>
            </a:r>
            <a:br>
              <a:rPr lang="en-US" sz="3200" dirty="0" smtClean="0"/>
            </a:br>
            <a:r>
              <a:rPr lang="en-US" sz="3200" dirty="0" smtClean="0"/>
              <a:t>and </a:t>
            </a:r>
            <a:br>
              <a:rPr lang="en-US" sz="3200" dirty="0" smtClean="0"/>
            </a:br>
            <a:r>
              <a:rPr lang="en-US" sz="3200" dirty="0" smtClean="0"/>
              <a:t>Network I/O (bytes) of each VM instance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pu_uti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572384"/>
            <a:ext cx="9144000" cy="3602396"/>
          </a:xfrm>
          <a:prstGeom prst="rect">
            <a:avLst/>
          </a:prstGeom>
        </p:spPr>
      </p:pic>
      <p:sp>
        <p:nvSpPr>
          <p:cNvPr id="5" name="Title 8"/>
          <p:cNvSpPr txBox="1">
            <a:spLocks/>
          </p:cNvSpPr>
          <p:nvPr/>
        </p:nvSpPr>
        <p:spPr>
          <a:xfrm>
            <a:off x="0" y="4400575"/>
            <a:ext cx="9144000" cy="16457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CPU utilization of VM instances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IaaS</a:t>
            </a:r>
            <a:r>
              <a:rPr lang="en-US" dirty="0" smtClean="0"/>
              <a:t> platforms provide </a:t>
            </a:r>
            <a:r>
              <a:rPr lang="en-US" dirty="0" smtClean="0"/>
              <a:t>d</a:t>
            </a:r>
            <a:r>
              <a:rPr lang="en-US" dirty="0" smtClean="0"/>
              <a:t>ynamic scaling, which can be used by SIP </a:t>
            </a:r>
            <a:r>
              <a:rPr lang="en-US" dirty="0" smtClean="0"/>
              <a:t>service providers.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But </a:t>
            </a:r>
            <a:r>
              <a:rPr lang="en-US" dirty="0" smtClean="0"/>
              <a:t>using the feature</a:t>
            </a:r>
            <a:r>
              <a:rPr lang="en-US" dirty="0" smtClean="0"/>
              <a:t> </a:t>
            </a:r>
            <a:r>
              <a:rPr lang="en-US" dirty="0" smtClean="0"/>
              <a:t>properly </a:t>
            </a:r>
            <a:r>
              <a:rPr lang="en-US" dirty="0" smtClean="0"/>
              <a:t>requires </a:t>
            </a:r>
            <a:r>
              <a:rPr lang="en-US" dirty="0" smtClean="0"/>
              <a:t>a lot of work.</a:t>
            </a:r>
          </a:p>
          <a:p>
            <a:pPr lvl="1">
              <a:buNone/>
            </a:pPr>
            <a:r>
              <a:rPr lang="en-US" dirty="0" smtClean="0"/>
              <a:t>SIP level load monitoring</a:t>
            </a:r>
          </a:p>
          <a:p>
            <a:pPr lvl="1">
              <a:buNone/>
            </a:pPr>
            <a:r>
              <a:rPr lang="en-US" dirty="0" smtClean="0"/>
              <a:t>VM creation / termination</a:t>
            </a:r>
          </a:p>
          <a:p>
            <a:pPr lvl="1">
              <a:buNone/>
            </a:pPr>
            <a:r>
              <a:rPr lang="en-US" dirty="0" smtClean="0"/>
              <a:t>Configuration/reconfiguration on the fly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We’ve had success with limited proxy scaling tests, but whether it can scale better </a:t>
            </a:r>
            <a:r>
              <a:rPr lang="en-US" dirty="0" smtClean="0"/>
              <a:t>still remains </a:t>
            </a:r>
            <a:r>
              <a:rPr lang="en-US" dirty="0" smtClean="0"/>
              <a:t>to </a:t>
            </a:r>
            <a:r>
              <a:rPr lang="en-US" dirty="0" smtClean="0"/>
              <a:t>be seen.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work on </a:t>
            </a:r>
            <a:br>
              <a:rPr lang="en-US" dirty="0" smtClean="0"/>
            </a:br>
            <a:r>
              <a:rPr lang="en-US" dirty="0" smtClean="0"/>
              <a:t>failures in the system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Why do they happen?</a:t>
            </a:r>
          </a:p>
          <a:p>
            <a:pPr lvl="1"/>
            <a:r>
              <a:rPr lang="en-US" dirty="0" smtClean="0"/>
              <a:t>HW failures</a:t>
            </a:r>
          </a:p>
          <a:p>
            <a:pPr marL="914400" lvl="2" indent="0">
              <a:buNone/>
            </a:pPr>
            <a:r>
              <a:rPr lang="en-US" dirty="0" smtClean="0"/>
              <a:t>CPU, memory, disk, motherboard, network card, etc.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SW failures</a:t>
            </a:r>
          </a:p>
          <a:p>
            <a:pPr marL="914400" lvl="2" indent="0">
              <a:buNone/>
            </a:pPr>
            <a:r>
              <a:rPr lang="en-US" dirty="0" smtClean="0"/>
              <a:t>Parallelism (locks)</a:t>
            </a:r>
          </a:p>
          <a:p>
            <a:pPr marL="914400" lvl="2" indent="0">
              <a:buNone/>
            </a:pPr>
            <a:r>
              <a:rPr lang="en-US" dirty="0" smtClean="0"/>
              <a:t>Missing input validation (malformed packets)</a:t>
            </a:r>
          </a:p>
          <a:p>
            <a:pPr marL="914400" lvl="2" indent="0">
              <a:buNone/>
            </a:pPr>
            <a:r>
              <a:rPr lang="en-US" dirty="0" smtClean="0"/>
              <a:t>Cannot adapt to changes in environment (disk full)</a:t>
            </a:r>
          </a:p>
          <a:p>
            <a:pPr marL="914400" lvl="2" indent="0">
              <a:buNone/>
            </a:pPr>
            <a:r>
              <a:rPr lang="en-US" dirty="0" smtClean="0"/>
              <a:t>Software update failures (introduce new bugs)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Infrastructure failures</a:t>
            </a:r>
          </a:p>
          <a:p>
            <a:pPr marL="914400" lvl="2" indent="0">
              <a:buNone/>
            </a:pPr>
            <a:r>
              <a:rPr lang="en-US" dirty="0" smtClean="0"/>
              <a:t>Network failure, DNS failure</a:t>
            </a:r>
          </a:p>
          <a:p>
            <a:pPr marL="914400" lvl="2" indent="0">
              <a:buNone/>
            </a:pPr>
            <a:r>
              <a:rPr lang="en-US" dirty="0" smtClean="0"/>
              <a:t>Power failure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467600" y="1981200"/>
            <a:ext cx="381000" cy="2743200"/>
          </a:xfrm>
          <a:prstGeom prst="rightBrace">
            <a:avLst>
              <a:gd name="adj1" fmla="val 8333"/>
              <a:gd name="adj2" fmla="val 50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7467600" y="4800600"/>
            <a:ext cx="381000" cy="1219200"/>
          </a:xfrm>
          <a:prstGeom prst="rightBrace">
            <a:avLst>
              <a:gd name="adj1" fmla="val 8333"/>
              <a:gd name="adj2" fmla="val 50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82436" y="3029634"/>
            <a:ext cx="126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 scale </a:t>
            </a:r>
          </a:p>
          <a:p>
            <a:r>
              <a:rPr lang="en-US" dirty="0" smtClean="0"/>
              <a:t>failure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82436" y="5087034"/>
            <a:ext cx="1262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scale </a:t>
            </a:r>
          </a:p>
          <a:p>
            <a:r>
              <a:rPr lang="en-US" dirty="0" smtClean="0"/>
              <a:t>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6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939800" y="5448326"/>
            <a:ext cx="764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4am           8am       12pm          4pm         8pm         12am           4am          8am       12pm         4pm          8pm         12am          4am           8am</a:t>
            </a:r>
          </a:p>
          <a:p>
            <a:pPr algn="l"/>
            <a:r>
              <a:rPr lang="en-US" altLang="ja-JP" sz="1000" dirty="0"/>
              <a:t>Jan 17                                                                           Jan 18                                                                                            Jan 19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831850" y="569938"/>
            <a:ext cx="7848600" cy="4800600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 dirty="0"/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 rot="10857018">
            <a:off x="1173825" y="5788897"/>
            <a:ext cx="168326" cy="34646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41" name="Line 5"/>
          <p:cNvSpPr>
            <a:spLocks noChangeShapeType="1"/>
          </p:cNvSpPr>
          <p:nvPr/>
        </p:nvSpPr>
        <p:spPr bwMode="auto">
          <a:xfrm>
            <a:off x="841375" y="4837138"/>
            <a:ext cx="7839075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71022" y="6063734"/>
            <a:ext cx="2289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 b="0" dirty="0"/>
              <a:t>Earthquake happened at 5:46am, Jan. 17, 1995</a:t>
            </a:r>
          </a:p>
        </p:txBody>
      </p:sp>
      <p:sp>
        <p:nvSpPr>
          <p:cNvPr id="44" name="AutoShape 8"/>
          <p:cNvSpPr>
            <a:spLocks noChangeArrowheads="1"/>
          </p:cNvSpPr>
          <p:nvPr/>
        </p:nvSpPr>
        <p:spPr bwMode="auto">
          <a:xfrm>
            <a:off x="2952750" y="1395438"/>
            <a:ext cx="165100" cy="3670300"/>
          </a:xfrm>
          <a:prstGeom prst="upArrow">
            <a:avLst>
              <a:gd name="adj1" fmla="val 50000"/>
              <a:gd name="adj2" fmla="val 261109"/>
            </a:avLst>
          </a:prstGeom>
          <a:solidFill>
            <a:schemeClr val="accent1"/>
          </a:solidFill>
          <a:ln w="9525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-58393" y="4559694"/>
            <a:ext cx="96778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0" dirty="0"/>
              <a:t>Capacity of</a:t>
            </a:r>
            <a:r>
              <a:rPr lang="en-US" altLang="ja-JP" sz="1200" b="0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200" b="0" dirty="0" smtClean="0"/>
              <a:t>NTT </a:t>
            </a:r>
            <a:r>
              <a:rPr lang="en-US" altLang="ja-JP" sz="1200" b="0" dirty="0"/>
              <a:t>facility</a:t>
            </a:r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1069975" y="1243038"/>
            <a:ext cx="7505700" cy="4095750"/>
          </a:xfrm>
          <a:custGeom>
            <a:avLst/>
            <a:gdLst/>
            <a:ahLst/>
            <a:cxnLst>
              <a:cxn ang="0">
                <a:pos x="0" y="2552"/>
              </a:cxn>
              <a:cxn ang="0">
                <a:pos x="126" y="2540"/>
              </a:cxn>
              <a:cxn ang="0">
                <a:pos x="174" y="2456"/>
              </a:cxn>
              <a:cxn ang="0">
                <a:pos x="258" y="2012"/>
              </a:cxn>
              <a:cxn ang="0">
                <a:pos x="294" y="1712"/>
              </a:cxn>
              <a:cxn ang="0">
                <a:pos x="300" y="1646"/>
              </a:cxn>
              <a:cxn ang="0">
                <a:pos x="336" y="1592"/>
              </a:cxn>
              <a:cxn ang="0">
                <a:pos x="354" y="1418"/>
              </a:cxn>
              <a:cxn ang="0">
                <a:pos x="498" y="158"/>
              </a:cxn>
              <a:cxn ang="0">
                <a:pos x="594" y="470"/>
              </a:cxn>
              <a:cxn ang="0">
                <a:pos x="660" y="770"/>
              </a:cxn>
              <a:cxn ang="0">
                <a:pos x="744" y="596"/>
              </a:cxn>
              <a:cxn ang="0">
                <a:pos x="810" y="620"/>
              </a:cxn>
              <a:cxn ang="0">
                <a:pos x="912" y="734"/>
              </a:cxn>
              <a:cxn ang="0">
                <a:pos x="1032" y="554"/>
              </a:cxn>
              <a:cxn ang="0">
                <a:pos x="1110" y="440"/>
              </a:cxn>
              <a:cxn ang="0">
                <a:pos x="1242" y="62"/>
              </a:cxn>
              <a:cxn ang="0">
                <a:pos x="1350" y="686"/>
              </a:cxn>
              <a:cxn ang="0">
                <a:pos x="1386" y="824"/>
              </a:cxn>
              <a:cxn ang="0">
                <a:pos x="1458" y="944"/>
              </a:cxn>
              <a:cxn ang="0">
                <a:pos x="1602" y="1580"/>
              </a:cxn>
              <a:cxn ang="0">
                <a:pos x="1746" y="2294"/>
              </a:cxn>
              <a:cxn ang="0">
                <a:pos x="1920" y="2516"/>
              </a:cxn>
              <a:cxn ang="0">
                <a:pos x="2118" y="2576"/>
              </a:cxn>
              <a:cxn ang="0">
                <a:pos x="2244" y="2540"/>
              </a:cxn>
              <a:cxn ang="0">
                <a:pos x="2346" y="2360"/>
              </a:cxn>
              <a:cxn ang="0">
                <a:pos x="2454" y="1964"/>
              </a:cxn>
              <a:cxn ang="0">
                <a:pos x="2562" y="1916"/>
              </a:cxn>
              <a:cxn ang="0">
                <a:pos x="2610" y="1718"/>
              </a:cxn>
              <a:cxn ang="0">
                <a:pos x="2766" y="1784"/>
              </a:cxn>
              <a:cxn ang="0">
                <a:pos x="2916" y="1874"/>
              </a:cxn>
              <a:cxn ang="0">
                <a:pos x="3126" y="1850"/>
              </a:cxn>
              <a:cxn ang="0">
                <a:pos x="3270" y="1832"/>
              </a:cxn>
              <a:cxn ang="0">
                <a:pos x="3432" y="1754"/>
              </a:cxn>
              <a:cxn ang="0">
                <a:pos x="3564" y="1802"/>
              </a:cxn>
              <a:cxn ang="0">
                <a:pos x="3654" y="1970"/>
              </a:cxn>
              <a:cxn ang="0">
                <a:pos x="3834" y="2402"/>
              </a:cxn>
              <a:cxn ang="0">
                <a:pos x="3996" y="2534"/>
              </a:cxn>
              <a:cxn ang="0">
                <a:pos x="4182" y="2576"/>
              </a:cxn>
              <a:cxn ang="0">
                <a:pos x="4380" y="2516"/>
              </a:cxn>
              <a:cxn ang="0">
                <a:pos x="4524" y="2336"/>
              </a:cxn>
              <a:cxn ang="0">
                <a:pos x="4728" y="1928"/>
              </a:cxn>
            </a:cxnLst>
            <a:rect l="0" t="0" r="r" b="b"/>
            <a:pathLst>
              <a:path w="4728" h="2580">
                <a:moveTo>
                  <a:pt x="0" y="2552"/>
                </a:moveTo>
                <a:cubicBezTo>
                  <a:pt x="21" y="2550"/>
                  <a:pt x="97" y="2556"/>
                  <a:pt x="126" y="2540"/>
                </a:cubicBezTo>
                <a:cubicBezTo>
                  <a:pt x="155" y="2524"/>
                  <a:pt x="152" y="2544"/>
                  <a:pt x="174" y="2456"/>
                </a:cubicBezTo>
                <a:cubicBezTo>
                  <a:pt x="196" y="2368"/>
                  <a:pt x="238" y="2136"/>
                  <a:pt x="258" y="2012"/>
                </a:cubicBezTo>
                <a:cubicBezTo>
                  <a:pt x="278" y="1888"/>
                  <a:pt x="287" y="1773"/>
                  <a:pt x="294" y="1712"/>
                </a:cubicBezTo>
                <a:cubicBezTo>
                  <a:pt x="301" y="1651"/>
                  <a:pt x="293" y="1666"/>
                  <a:pt x="300" y="1646"/>
                </a:cubicBezTo>
                <a:cubicBezTo>
                  <a:pt x="307" y="1626"/>
                  <a:pt x="327" y="1630"/>
                  <a:pt x="336" y="1592"/>
                </a:cubicBezTo>
                <a:cubicBezTo>
                  <a:pt x="345" y="1554"/>
                  <a:pt x="327" y="1657"/>
                  <a:pt x="354" y="1418"/>
                </a:cubicBezTo>
                <a:cubicBezTo>
                  <a:pt x="381" y="1179"/>
                  <a:pt x="458" y="316"/>
                  <a:pt x="498" y="158"/>
                </a:cubicBezTo>
                <a:cubicBezTo>
                  <a:pt x="538" y="0"/>
                  <a:pt x="567" y="368"/>
                  <a:pt x="594" y="470"/>
                </a:cubicBezTo>
                <a:cubicBezTo>
                  <a:pt x="621" y="572"/>
                  <a:pt x="635" y="749"/>
                  <a:pt x="660" y="770"/>
                </a:cubicBezTo>
                <a:cubicBezTo>
                  <a:pt x="685" y="791"/>
                  <a:pt x="719" y="621"/>
                  <a:pt x="744" y="596"/>
                </a:cubicBezTo>
                <a:cubicBezTo>
                  <a:pt x="769" y="571"/>
                  <a:pt x="782" y="597"/>
                  <a:pt x="810" y="620"/>
                </a:cubicBezTo>
                <a:cubicBezTo>
                  <a:pt x="838" y="643"/>
                  <a:pt x="875" y="745"/>
                  <a:pt x="912" y="734"/>
                </a:cubicBezTo>
                <a:cubicBezTo>
                  <a:pt x="949" y="723"/>
                  <a:pt x="999" y="603"/>
                  <a:pt x="1032" y="554"/>
                </a:cubicBezTo>
                <a:cubicBezTo>
                  <a:pt x="1065" y="505"/>
                  <a:pt x="1075" y="522"/>
                  <a:pt x="1110" y="440"/>
                </a:cubicBezTo>
                <a:cubicBezTo>
                  <a:pt x="1145" y="358"/>
                  <a:pt x="1202" y="21"/>
                  <a:pt x="1242" y="62"/>
                </a:cubicBezTo>
                <a:cubicBezTo>
                  <a:pt x="1282" y="103"/>
                  <a:pt x="1326" y="559"/>
                  <a:pt x="1350" y="686"/>
                </a:cubicBezTo>
                <a:cubicBezTo>
                  <a:pt x="1374" y="813"/>
                  <a:pt x="1368" y="781"/>
                  <a:pt x="1386" y="824"/>
                </a:cubicBezTo>
                <a:cubicBezTo>
                  <a:pt x="1404" y="867"/>
                  <a:pt x="1422" y="818"/>
                  <a:pt x="1458" y="944"/>
                </a:cubicBezTo>
                <a:cubicBezTo>
                  <a:pt x="1494" y="1070"/>
                  <a:pt x="1554" y="1355"/>
                  <a:pt x="1602" y="1580"/>
                </a:cubicBezTo>
                <a:cubicBezTo>
                  <a:pt x="1650" y="1805"/>
                  <a:pt x="1693" y="2138"/>
                  <a:pt x="1746" y="2294"/>
                </a:cubicBezTo>
                <a:cubicBezTo>
                  <a:pt x="1799" y="2450"/>
                  <a:pt x="1858" y="2469"/>
                  <a:pt x="1920" y="2516"/>
                </a:cubicBezTo>
                <a:cubicBezTo>
                  <a:pt x="1982" y="2563"/>
                  <a:pt x="2064" y="2572"/>
                  <a:pt x="2118" y="2576"/>
                </a:cubicBezTo>
                <a:cubicBezTo>
                  <a:pt x="2172" y="2580"/>
                  <a:pt x="2206" y="2576"/>
                  <a:pt x="2244" y="2540"/>
                </a:cubicBezTo>
                <a:cubicBezTo>
                  <a:pt x="2282" y="2504"/>
                  <a:pt x="2311" y="2456"/>
                  <a:pt x="2346" y="2360"/>
                </a:cubicBezTo>
                <a:cubicBezTo>
                  <a:pt x="2381" y="2264"/>
                  <a:pt x="2418" y="2038"/>
                  <a:pt x="2454" y="1964"/>
                </a:cubicBezTo>
                <a:cubicBezTo>
                  <a:pt x="2490" y="1890"/>
                  <a:pt x="2536" y="1957"/>
                  <a:pt x="2562" y="1916"/>
                </a:cubicBezTo>
                <a:cubicBezTo>
                  <a:pt x="2588" y="1875"/>
                  <a:pt x="2576" y="1740"/>
                  <a:pt x="2610" y="1718"/>
                </a:cubicBezTo>
                <a:cubicBezTo>
                  <a:pt x="2644" y="1696"/>
                  <a:pt x="2715" y="1758"/>
                  <a:pt x="2766" y="1784"/>
                </a:cubicBezTo>
                <a:cubicBezTo>
                  <a:pt x="2817" y="1810"/>
                  <a:pt x="2856" y="1863"/>
                  <a:pt x="2916" y="1874"/>
                </a:cubicBezTo>
                <a:cubicBezTo>
                  <a:pt x="2976" y="1885"/>
                  <a:pt x="3067" y="1857"/>
                  <a:pt x="3126" y="1850"/>
                </a:cubicBezTo>
                <a:cubicBezTo>
                  <a:pt x="3185" y="1843"/>
                  <a:pt x="3219" y="1848"/>
                  <a:pt x="3270" y="1832"/>
                </a:cubicBezTo>
                <a:cubicBezTo>
                  <a:pt x="3321" y="1816"/>
                  <a:pt x="3383" y="1759"/>
                  <a:pt x="3432" y="1754"/>
                </a:cubicBezTo>
                <a:cubicBezTo>
                  <a:pt x="3481" y="1749"/>
                  <a:pt x="3527" y="1766"/>
                  <a:pt x="3564" y="1802"/>
                </a:cubicBezTo>
                <a:cubicBezTo>
                  <a:pt x="3601" y="1838"/>
                  <a:pt x="3609" y="1870"/>
                  <a:pt x="3654" y="1970"/>
                </a:cubicBezTo>
                <a:cubicBezTo>
                  <a:pt x="3699" y="2070"/>
                  <a:pt x="3777" y="2308"/>
                  <a:pt x="3834" y="2402"/>
                </a:cubicBezTo>
                <a:cubicBezTo>
                  <a:pt x="3891" y="2496"/>
                  <a:pt x="3938" y="2505"/>
                  <a:pt x="3996" y="2534"/>
                </a:cubicBezTo>
                <a:cubicBezTo>
                  <a:pt x="4054" y="2563"/>
                  <a:pt x="4118" y="2579"/>
                  <a:pt x="4182" y="2576"/>
                </a:cubicBezTo>
                <a:cubicBezTo>
                  <a:pt x="4246" y="2573"/>
                  <a:pt x="4323" y="2556"/>
                  <a:pt x="4380" y="2516"/>
                </a:cubicBezTo>
                <a:cubicBezTo>
                  <a:pt x="4437" y="2476"/>
                  <a:pt x="4466" y="2434"/>
                  <a:pt x="4524" y="2336"/>
                </a:cubicBezTo>
                <a:cubicBezTo>
                  <a:pt x="4582" y="2238"/>
                  <a:pt x="4686" y="2013"/>
                  <a:pt x="4728" y="1928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7" name="Freeform 11"/>
          <p:cNvSpPr>
            <a:spLocks/>
          </p:cNvSpPr>
          <p:nvPr/>
        </p:nvSpPr>
        <p:spPr bwMode="auto">
          <a:xfrm>
            <a:off x="1069975" y="5062563"/>
            <a:ext cx="2790825" cy="279400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180" y="146"/>
              </a:cxn>
              <a:cxn ang="0">
                <a:pos x="324" y="104"/>
              </a:cxn>
              <a:cxn ang="0">
                <a:pos x="414" y="56"/>
              </a:cxn>
              <a:cxn ang="0">
                <a:pos x="516" y="2"/>
              </a:cxn>
              <a:cxn ang="0">
                <a:pos x="636" y="44"/>
              </a:cxn>
              <a:cxn ang="0">
                <a:pos x="726" y="80"/>
              </a:cxn>
              <a:cxn ang="0">
                <a:pos x="888" y="62"/>
              </a:cxn>
              <a:cxn ang="0">
                <a:pos x="1020" y="50"/>
              </a:cxn>
              <a:cxn ang="0">
                <a:pos x="1206" y="62"/>
              </a:cxn>
              <a:cxn ang="0">
                <a:pos x="1368" y="98"/>
              </a:cxn>
              <a:cxn ang="0">
                <a:pos x="1530" y="140"/>
              </a:cxn>
              <a:cxn ang="0">
                <a:pos x="1758" y="176"/>
              </a:cxn>
            </a:cxnLst>
            <a:rect l="0" t="0" r="r" b="b"/>
            <a:pathLst>
              <a:path w="1758" h="176">
                <a:moveTo>
                  <a:pt x="0" y="170"/>
                </a:moveTo>
                <a:cubicBezTo>
                  <a:pt x="30" y="167"/>
                  <a:pt x="126" y="157"/>
                  <a:pt x="180" y="146"/>
                </a:cubicBezTo>
                <a:cubicBezTo>
                  <a:pt x="234" y="135"/>
                  <a:pt x="285" y="119"/>
                  <a:pt x="324" y="104"/>
                </a:cubicBezTo>
                <a:cubicBezTo>
                  <a:pt x="363" y="89"/>
                  <a:pt x="382" y="73"/>
                  <a:pt x="414" y="56"/>
                </a:cubicBezTo>
                <a:cubicBezTo>
                  <a:pt x="446" y="39"/>
                  <a:pt x="479" y="4"/>
                  <a:pt x="516" y="2"/>
                </a:cubicBezTo>
                <a:cubicBezTo>
                  <a:pt x="553" y="0"/>
                  <a:pt x="601" y="31"/>
                  <a:pt x="636" y="44"/>
                </a:cubicBezTo>
                <a:cubicBezTo>
                  <a:pt x="671" y="57"/>
                  <a:pt x="684" y="77"/>
                  <a:pt x="726" y="80"/>
                </a:cubicBezTo>
                <a:cubicBezTo>
                  <a:pt x="768" y="83"/>
                  <a:pt x="839" y="67"/>
                  <a:pt x="888" y="62"/>
                </a:cubicBezTo>
                <a:cubicBezTo>
                  <a:pt x="937" y="57"/>
                  <a:pt x="967" y="50"/>
                  <a:pt x="1020" y="50"/>
                </a:cubicBezTo>
                <a:cubicBezTo>
                  <a:pt x="1073" y="50"/>
                  <a:pt x="1148" y="54"/>
                  <a:pt x="1206" y="62"/>
                </a:cubicBezTo>
                <a:cubicBezTo>
                  <a:pt x="1264" y="70"/>
                  <a:pt x="1314" y="85"/>
                  <a:pt x="1368" y="98"/>
                </a:cubicBezTo>
                <a:cubicBezTo>
                  <a:pt x="1422" y="111"/>
                  <a:pt x="1465" y="127"/>
                  <a:pt x="1530" y="140"/>
                </a:cubicBezTo>
                <a:cubicBezTo>
                  <a:pt x="1595" y="153"/>
                  <a:pt x="1711" y="169"/>
                  <a:pt x="1758" y="17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831850" y="43799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836407" y="337155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>
            <a:off x="831850" y="23987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1" name="Line 15"/>
          <p:cNvSpPr>
            <a:spLocks noChangeShapeType="1"/>
          </p:cNvSpPr>
          <p:nvPr/>
        </p:nvSpPr>
        <p:spPr bwMode="auto">
          <a:xfrm>
            <a:off x="831850" y="14081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374650" y="41608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200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374650" y="31702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400</a:t>
            </a: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374650" y="21796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600</a:t>
            </a:r>
          </a:p>
        </p:txBody>
      </p:sp>
      <p:sp>
        <p:nvSpPr>
          <p:cNvPr id="55" name="Text Box 19"/>
          <p:cNvSpPr txBox="1">
            <a:spLocks noChangeArrowheads="1"/>
          </p:cNvSpPr>
          <p:nvPr/>
        </p:nvSpPr>
        <p:spPr bwMode="auto">
          <a:xfrm>
            <a:off x="374650" y="11890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800</a:t>
            </a: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4181469" y="1801970"/>
            <a:ext cx="4340225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buFontTx/>
              <a:buChar char="•"/>
            </a:pPr>
            <a:r>
              <a:rPr lang="en-US" altLang="ja-JP" sz="1400" dirty="0" smtClean="0">
                <a:solidFill>
                  <a:prstClr val="black"/>
                </a:solidFill>
              </a:rPr>
              <a:t> Traffic increased rapidly just after the earthquake at 5:</a:t>
            </a:r>
            <a:r>
              <a:rPr lang="en-US" altLang="ja-JP" sz="1400" dirty="0" smtClean="0">
                <a:solidFill>
                  <a:prstClr val="black"/>
                </a:solidFill>
              </a:rPr>
              <a:t>50</a:t>
            </a:r>
            <a:endParaRPr lang="en-US" altLang="ja-JP" sz="1600" dirty="0" smtClean="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ja-JP" sz="1600" dirty="0" smtClean="0"/>
              <a:t> </a:t>
            </a:r>
            <a:r>
              <a:rPr lang="en-US" altLang="ja-JP" sz="1400" b="0" u="sng" dirty="0" smtClean="0"/>
              <a:t>about </a:t>
            </a:r>
            <a:r>
              <a:rPr lang="en-US" altLang="ja-JP" sz="1400" b="0" u="sng" dirty="0"/>
              <a:t>20 times higher than normal day</a:t>
            </a:r>
            <a:r>
              <a:rPr lang="en-US" altLang="ja-JP" sz="1400" b="0" dirty="0"/>
              <a:t> of average calls in an hour to Kobe from nation-wide</a:t>
            </a:r>
            <a:endParaRPr lang="en-US" altLang="ja-JP" sz="1400" b="0" dirty="0" smtClean="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ja-JP" sz="1400" dirty="0" smtClean="0"/>
              <a:t> &lt; </a:t>
            </a:r>
            <a:r>
              <a:rPr lang="en-US" altLang="ja-JP" sz="1400" dirty="0" smtClean="0"/>
              <a:t>50 calls/hour → 800 calls/hour in 4 hours</a:t>
            </a:r>
          </a:p>
          <a:p>
            <a:pPr>
              <a:spcBef>
                <a:spcPct val="50000"/>
              </a:spcBef>
            </a:pPr>
            <a:r>
              <a:rPr lang="en-US" altLang="ja-JP" sz="1400" b="0" dirty="0" smtClean="0"/>
              <a:t>  = Compounded 2x increase per </a:t>
            </a:r>
            <a:r>
              <a:rPr lang="en-US" altLang="ja-JP" sz="1400" b="0" dirty="0" smtClean="0"/>
              <a:t>hour</a:t>
            </a:r>
            <a:endParaRPr lang="en-US" altLang="ja-JP" sz="1400" b="0" dirty="0"/>
          </a:p>
        </p:txBody>
      </p:sp>
      <p:sp>
        <p:nvSpPr>
          <p:cNvPr id="57" name="AutoShape 22"/>
          <p:cNvSpPr>
            <a:spLocks noChangeArrowheads="1"/>
          </p:cNvSpPr>
          <p:nvPr/>
        </p:nvSpPr>
        <p:spPr bwMode="auto">
          <a:xfrm>
            <a:off x="3049588" y="552476"/>
            <a:ext cx="3040062" cy="503237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ja-JP" sz="2400" b="0" dirty="0"/>
              <a:t>Nation-wide =&gt; Kobe</a:t>
            </a: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6165850" y="663601"/>
            <a:ext cx="2360613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altLang="ja-JP" sz="1000" b="0" dirty="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Earthquake of Jan.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 17, 1995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 regular day</a:t>
            </a:r>
          </a:p>
        </p:txBody>
      </p:sp>
      <p:sp>
        <p:nvSpPr>
          <p:cNvPr id="59" name="Line 26"/>
          <p:cNvSpPr>
            <a:spLocks noChangeShapeType="1"/>
          </p:cNvSpPr>
          <p:nvPr/>
        </p:nvSpPr>
        <p:spPr bwMode="auto">
          <a:xfrm>
            <a:off x="6345238" y="968742"/>
            <a:ext cx="673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0" name="Line 27"/>
          <p:cNvSpPr>
            <a:spLocks noChangeShapeType="1"/>
          </p:cNvSpPr>
          <p:nvPr/>
        </p:nvSpPr>
        <p:spPr bwMode="auto">
          <a:xfrm>
            <a:off x="6345238" y="1200829"/>
            <a:ext cx="6731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6470650" y="587401"/>
            <a:ext cx="533400" cy="25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000" b="0" dirty="0"/>
              <a:t>legend</a:t>
            </a:r>
          </a:p>
        </p:txBody>
      </p:sp>
      <p:sp>
        <p:nvSpPr>
          <p:cNvPr id="62" name="Rectangle 31"/>
          <p:cNvSpPr>
            <a:spLocks noChangeArrowheads="1"/>
          </p:cNvSpPr>
          <p:nvPr/>
        </p:nvSpPr>
        <p:spPr bwMode="auto">
          <a:xfrm>
            <a:off x="3041650" y="2551138"/>
            <a:ext cx="800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200" b="0" dirty="0"/>
              <a:t>About 20times of normal day</a:t>
            </a:r>
          </a:p>
        </p:txBody>
      </p:sp>
      <p:sp>
        <p:nvSpPr>
          <p:cNvPr id="63" name="Rectangle 32"/>
          <p:cNvSpPr>
            <a:spLocks noChangeArrowheads="1"/>
          </p:cNvSpPr>
          <p:nvPr/>
        </p:nvSpPr>
        <p:spPr bwMode="auto">
          <a:xfrm>
            <a:off x="4108450" y="4943501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200" b="0" dirty="0"/>
              <a:t>(max usage of normal days)</a:t>
            </a:r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>
            <a:off x="5403850" y="5065738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5" name="Line 34"/>
          <p:cNvSpPr>
            <a:spLocks noChangeShapeType="1"/>
          </p:cNvSpPr>
          <p:nvPr/>
        </p:nvSpPr>
        <p:spPr bwMode="auto">
          <a:xfrm>
            <a:off x="3041650" y="5065738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6" name="AutoShape 38"/>
          <p:cNvSpPr>
            <a:spLocks noChangeArrowheads="1"/>
          </p:cNvSpPr>
          <p:nvPr/>
        </p:nvSpPr>
        <p:spPr bwMode="auto">
          <a:xfrm>
            <a:off x="5175250" y="3998938"/>
            <a:ext cx="152400" cy="1066800"/>
          </a:xfrm>
          <a:prstGeom prst="upArrow">
            <a:avLst>
              <a:gd name="adj1" fmla="val 50000"/>
              <a:gd name="adj2" fmla="val 82218"/>
            </a:avLst>
          </a:prstGeom>
          <a:solidFill>
            <a:schemeClr val="accent1"/>
          </a:solidFill>
          <a:ln w="9525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67" name="Rectangle 39"/>
          <p:cNvSpPr>
            <a:spLocks noChangeArrowheads="1"/>
          </p:cNvSpPr>
          <p:nvPr/>
        </p:nvSpPr>
        <p:spPr bwMode="auto">
          <a:xfrm>
            <a:off x="5281613" y="4295801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200" b="0" dirty="0"/>
              <a:t>About 7 times of normal 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28842" y="6212181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Courtesy of NTT</a:t>
            </a:r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 rot="5400000">
            <a:off x="-387350" y="3406801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47632" y="5692801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prstClr val="black"/>
                </a:solidFill>
              </a:rPr>
              <a:t>10am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43" grpId="0"/>
      <p:bldP spid="44" grpId="0" animBg="1"/>
      <p:bldP spid="45" grpId="0"/>
      <p:bldP spid="46" grpId="0" animBg="1"/>
      <p:bldP spid="47" grpId="0" animBg="1"/>
      <p:bldP spid="56" grpId="0" animBg="1"/>
      <p:bldP spid="62" grpId="0"/>
      <p:bldP spid="63" grpId="0"/>
      <p:bldP spid="64" grpId="0" animBg="1"/>
      <p:bldP spid="65" grpId="0" animBg="1"/>
      <p:bldP spid="66" grpId="0" animBg="1"/>
      <p:bldP spid="6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For small scale failures</a:t>
            </a:r>
          </a:p>
          <a:p>
            <a:pPr lvl="1"/>
            <a:r>
              <a:rPr lang="en-US" dirty="0" smtClean="0"/>
              <a:t>terminate whole VMs component-wise</a:t>
            </a:r>
          </a:p>
          <a:p>
            <a:pPr lvl="2"/>
            <a:r>
              <a:rPr lang="en-US" dirty="0" smtClean="0"/>
              <a:t>Load balancer, SER proxy, Cassandra etc.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collect data</a:t>
            </a:r>
          </a:p>
          <a:p>
            <a:pPr lvl="2"/>
            <a:r>
              <a:rPr lang="en-US" dirty="0" smtClean="0"/>
              <a:t>from Load Scaling Manager’s monitoring subsystem</a:t>
            </a:r>
          </a:p>
          <a:p>
            <a:pPr lvl="2"/>
            <a:r>
              <a:rPr lang="en-US" dirty="0" smtClean="0"/>
              <a:t>Types of data: </a:t>
            </a:r>
          </a:p>
          <a:p>
            <a:pPr lvl="3"/>
            <a:r>
              <a:rPr lang="en-US" dirty="0" smtClean="0"/>
              <a:t>Changes in VM stats: CPU utilization, network I/O</a:t>
            </a:r>
          </a:p>
          <a:p>
            <a:pPr lvl="3"/>
            <a:r>
              <a:rPr lang="en-US" dirty="0" smtClean="0"/>
              <a:t>Changes in application: DNS record changes, proxy load changes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deduce correlation between component failures and service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85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correlation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90485"/>
            <a:ext cx="8229600" cy="2239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This is a timing problem.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99.999% = 5.26 minutes of down time in a </a:t>
            </a:r>
            <a:r>
              <a:rPr lang="en-US" dirty="0" smtClean="0"/>
              <a:t>year.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6804" y="2133600"/>
            <a:ext cx="14815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LB is down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22600" y="2133600"/>
            <a:ext cx="22437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DNS record is stale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3"/>
            <a:endCxn id="6" idx="1"/>
          </p:cNvCxnSpPr>
          <p:nvPr/>
        </p:nvCxnSpPr>
        <p:spPr>
          <a:xfrm>
            <a:off x="2438400" y="2318266"/>
            <a:ext cx="484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48250" y="2133600"/>
            <a:ext cx="26150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Client cannot make call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3"/>
            <a:endCxn id="8" idx="1"/>
          </p:cNvCxnSpPr>
          <p:nvPr/>
        </p:nvCxnSpPr>
        <p:spPr>
          <a:xfrm>
            <a:off x="5166346" y="2318266"/>
            <a:ext cx="4819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10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countermeasures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Failure monitoring</a:t>
            </a:r>
          </a:p>
          <a:p>
            <a:pPr lvl="1"/>
            <a:r>
              <a:rPr lang="en-US" dirty="0" smtClean="0"/>
              <a:t>Need faster monitoring for 5-nines and beyond</a:t>
            </a:r>
          </a:p>
          <a:p>
            <a:pPr lvl="1"/>
            <a:r>
              <a:rPr lang="en-US" dirty="0" smtClean="0"/>
              <a:t>Application monitoring vs. VM monitoring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Recovery mechanisms</a:t>
            </a:r>
          </a:p>
          <a:p>
            <a:pPr lvl="1"/>
            <a:r>
              <a:rPr lang="en-US" dirty="0" smtClean="0"/>
              <a:t>Create new VM every time there’s a failure.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Create new VM every time there’s a failure?</a:t>
            </a:r>
          </a:p>
          <a:p>
            <a:pPr marL="914400" lvl="2" indent="0">
              <a:buNone/>
            </a:pPr>
            <a:r>
              <a:rPr lang="en-US" dirty="0" smtClean="0"/>
              <a:t>Not helpful if a malformed packet is sent.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Long term management of the system</a:t>
            </a:r>
            <a:endParaRPr lang="en-US" dirty="0" smtClean="0"/>
          </a:p>
          <a:p>
            <a:pPr lvl="1"/>
            <a:r>
              <a:rPr lang="en-US" dirty="0" smtClean="0"/>
              <a:t>Deal with SW </a:t>
            </a:r>
            <a:r>
              <a:rPr lang="en-US" dirty="0" smtClean="0"/>
              <a:t>updates</a:t>
            </a:r>
          </a:p>
          <a:p>
            <a:pPr lvl="1"/>
            <a:r>
              <a:rPr lang="en-US" dirty="0" smtClean="0"/>
              <a:t>Use of heterogeneous components to build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29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Scalable and reliable messaging system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reuse </a:t>
            </a:r>
            <a:r>
              <a:rPr lang="en-US" dirty="0" err="1" smtClean="0"/>
              <a:t>SipCloud</a:t>
            </a:r>
            <a:r>
              <a:rPr lang="en-US" dirty="0" smtClean="0"/>
              <a:t> to build a messaging system?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SIP INVITE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Real-time text (RTP)</a:t>
            </a:r>
          </a:p>
          <a:p>
            <a:pPr lvl="1"/>
            <a:r>
              <a:rPr lang="en-US" dirty="0" smtClean="0"/>
              <a:t>MSRP (TCP)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Will face the same advantages and problems as </a:t>
            </a:r>
            <a:r>
              <a:rPr lang="en-US" dirty="0" err="1" smtClean="0"/>
              <a:t>SipCloud</a:t>
            </a:r>
            <a:r>
              <a:rPr lang="en-US" dirty="0" smtClean="0"/>
              <a:t> for voice service.</a:t>
            </a:r>
          </a:p>
          <a:p>
            <a:pPr lvl="1"/>
            <a:r>
              <a:rPr lang="en-US" dirty="0" smtClean="0"/>
              <a:t>Will lose state if proxy fails.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SIP MESSAGE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Stateless operation</a:t>
            </a:r>
          </a:p>
          <a:p>
            <a:pPr lvl="1"/>
            <a:r>
              <a:rPr lang="en-US" dirty="0" smtClean="0"/>
              <a:t>“Page mode” or “SMS mode”</a:t>
            </a:r>
          </a:p>
          <a:p>
            <a:endParaRPr lang="en-US" dirty="0" smtClean="0"/>
          </a:p>
          <a:p>
            <a:r>
              <a:rPr lang="en-US" dirty="0" smtClean="0"/>
              <a:t>Will have better reliability as long as proxies are recovered quickly.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6714" y="5987003"/>
            <a:ext cx="724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Either way, </a:t>
            </a:r>
            <a:r>
              <a:rPr lang="en-US" sz="2400" dirty="0" err="1" smtClean="0"/>
              <a:t>SipCloud</a:t>
            </a:r>
            <a:r>
              <a:rPr lang="en-US" sz="2400" dirty="0" smtClean="0"/>
              <a:t> can be a possible candidate.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Really, it’s the end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We’re looking at failures and how to recover from them in a dynamically scalable system.</a:t>
            </a:r>
          </a:p>
          <a:p>
            <a:endParaRPr lang="en-US" dirty="0" smtClean="0"/>
          </a:p>
          <a:p>
            <a:r>
              <a:rPr lang="en-US" dirty="0" smtClean="0"/>
              <a:t>A scalable, reliable messaging system based on SIP will probably face similar challenges as </a:t>
            </a:r>
            <a:r>
              <a:rPr lang="en-US" dirty="0" err="1" smtClean="0"/>
              <a:t>SipCloud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hat’s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Capacity planning is not ideal because of: </a:t>
            </a:r>
          </a:p>
          <a:p>
            <a:pPr lvl="1"/>
            <a:r>
              <a:rPr lang="en-US" dirty="0" err="1" smtClean="0"/>
              <a:t>Overprovisioning</a:t>
            </a:r>
            <a:r>
              <a:rPr lang="en-US" dirty="0" smtClean="0"/>
              <a:t> for normal operation</a:t>
            </a:r>
          </a:p>
          <a:p>
            <a:pPr lvl="2">
              <a:buNone/>
            </a:pPr>
            <a:r>
              <a:rPr lang="en-US" dirty="0" smtClean="0"/>
              <a:t>Smooth operation but some resources are idle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Underprovisioning</a:t>
            </a:r>
            <a:r>
              <a:rPr lang="en-US" dirty="0" smtClean="0"/>
              <a:t> for unexpected events</a:t>
            </a:r>
          </a:p>
          <a:p>
            <a:pPr lvl="2">
              <a:buNone/>
            </a:pPr>
            <a:r>
              <a:rPr lang="en-US" dirty="0" smtClean="0"/>
              <a:t>Hard to predict how much traffic to expect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Can we do better?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45"/>
          <p:cNvSpPr txBox="1">
            <a:spLocks noChangeArrowheads="1"/>
          </p:cNvSpPr>
          <p:nvPr/>
        </p:nvSpPr>
        <p:spPr bwMode="auto">
          <a:xfrm>
            <a:off x="939800" y="5448326"/>
            <a:ext cx="764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4am           8am       12pm          4pm         8pm         12am           4am          8am       12pm         4pm          8pm         12am          4am           8am</a:t>
            </a:r>
          </a:p>
          <a:p>
            <a:pPr algn="l"/>
            <a:r>
              <a:rPr lang="en-US" altLang="ja-JP" sz="1000" dirty="0"/>
              <a:t>Jan 17                                                                           Jan 18                                                                                            Jan 19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831850" y="569938"/>
            <a:ext cx="7848600" cy="4800600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 dirty="0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>
            <a:off x="841376" y="5129118"/>
            <a:ext cx="560060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-58393" y="4778679"/>
            <a:ext cx="96778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0" dirty="0"/>
              <a:t>Capacity of</a:t>
            </a:r>
            <a:r>
              <a:rPr lang="en-US" altLang="ja-JP" sz="1200" b="0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200" b="0" dirty="0" smtClean="0"/>
              <a:t>NTT </a:t>
            </a:r>
            <a:r>
              <a:rPr lang="en-US" altLang="ja-JP" sz="1200" b="0" dirty="0"/>
              <a:t>facility</a:t>
            </a:r>
          </a:p>
        </p:txBody>
      </p:sp>
      <p:sp>
        <p:nvSpPr>
          <p:cNvPr id="45" name="Freeform 11"/>
          <p:cNvSpPr>
            <a:spLocks/>
          </p:cNvSpPr>
          <p:nvPr/>
        </p:nvSpPr>
        <p:spPr bwMode="auto">
          <a:xfrm>
            <a:off x="1069975" y="5062563"/>
            <a:ext cx="2790825" cy="279400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180" y="146"/>
              </a:cxn>
              <a:cxn ang="0">
                <a:pos x="324" y="104"/>
              </a:cxn>
              <a:cxn ang="0">
                <a:pos x="414" y="56"/>
              </a:cxn>
              <a:cxn ang="0">
                <a:pos x="516" y="2"/>
              </a:cxn>
              <a:cxn ang="0">
                <a:pos x="636" y="44"/>
              </a:cxn>
              <a:cxn ang="0">
                <a:pos x="726" y="80"/>
              </a:cxn>
              <a:cxn ang="0">
                <a:pos x="888" y="62"/>
              </a:cxn>
              <a:cxn ang="0">
                <a:pos x="1020" y="50"/>
              </a:cxn>
              <a:cxn ang="0">
                <a:pos x="1206" y="62"/>
              </a:cxn>
              <a:cxn ang="0">
                <a:pos x="1368" y="98"/>
              </a:cxn>
              <a:cxn ang="0">
                <a:pos x="1530" y="140"/>
              </a:cxn>
              <a:cxn ang="0">
                <a:pos x="1758" y="176"/>
              </a:cxn>
            </a:cxnLst>
            <a:rect l="0" t="0" r="r" b="b"/>
            <a:pathLst>
              <a:path w="1758" h="176">
                <a:moveTo>
                  <a:pt x="0" y="170"/>
                </a:moveTo>
                <a:cubicBezTo>
                  <a:pt x="30" y="167"/>
                  <a:pt x="126" y="157"/>
                  <a:pt x="180" y="146"/>
                </a:cubicBezTo>
                <a:cubicBezTo>
                  <a:pt x="234" y="135"/>
                  <a:pt x="285" y="119"/>
                  <a:pt x="324" y="104"/>
                </a:cubicBezTo>
                <a:cubicBezTo>
                  <a:pt x="363" y="89"/>
                  <a:pt x="382" y="73"/>
                  <a:pt x="414" y="56"/>
                </a:cubicBezTo>
                <a:cubicBezTo>
                  <a:pt x="446" y="39"/>
                  <a:pt x="479" y="4"/>
                  <a:pt x="516" y="2"/>
                </a:cubicBezTo>
                <a:cubicBezTo>
                  <a:pt x="553" y="0"/>
                  <a:pt x="601" y="31"/>
                  <a:pt x="636" y="44"/>
                </a:cubicBezTo>
                <a:cubicBezTo>
                  <a:pt x="671" y="57"/>
                  <a:pt x="684" y="77"/>
                  <a:pt x="726" y="80"/>
                </a:cubicBezTo>
                <a:cubicBezTo>
                  <a:pt x="768" y="83"/>
                  <a:pt x="839" y="67"/>
                  <a:pt x="888" y="62"/>
                </a:cubicBezTo>
                <a:cubicBezTo>
                  <a:pt x="937" y="57"/>
                  <a:pt x="967" y="50"/>
                  <a:pt x="1020" y="50"/>
                </a:cubicBezTo>
                <a:cubicBezTo>
                  <a:pt x="1073" y="50"/>
                  <a:pt x="1148" y="54"/>
                  <a:pt x="1206" y="62"/>
                </a:cubicBezTo>
                <a:cubicBezTo>
                  <a:pt x="1264" y="70"/>
                  <a:pt x="1314" y="85"/>
                  <a:pt x="1368" y="98"/>
                </a:cubicBezTo>
                <a:cubicBezTo>
                  <a:pt x="1422" y="111"/>
                  <a:pt x="1465" y="127"/>
                  <a:pt x="1530" y="140"/>
                </a:cubicBezTo>
                <a:cubicBezTo>
                  <a:pt x="1595" y="153"/>
                  <a:pt x="1711" y="169"/>
                  <a:pt x="1758" y="17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831850" y="43799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7" name="Line 13"/>
          <p:cNvSpPr>
            <a:spLocks noChangeShapeType="1"/>
          </p:cNvSpPr>
          <p:nvPr/>
        </p:nvSpPr>
        <p:spPr bwMode="auto">
          <a:xfrm>
            <a:off x="836407" y="337155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831850" y="23987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>
            <a:off x="831850" y="14081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374650" y="41608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200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374650" y="31702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400</a:t>
            </a: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374650" y="21796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600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374650" y="11890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800</a:t>
            </a: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4181469" y="1801970"/>
            <a:ext cx="4340225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buFontTx/>
              <a:buChar char="•"/>
            </a:pPr>
            <a:r>
              <a:rPr lang="en-US" altLang="ja-JP" sz="1400" dirty="0" smtClean="0">
                <a:solidFill>
                  <a:prstClr val="black"/>
                </a:solidFill>
              </a:rPr>
              <a:t> Traffic increased rapidly just after the earthquake at 5:</a:t>
            </a:r>
            <a:r>
              <a:rPr lang="en-US" altLang="ja-JP" sz="1400" dirty="0" smtClean="0">
                <a:solidFill>
                  <a:prstClr val="black"/>
                </a:solidFill>
              </a:rPr>
              <a:t>50</a:t>
            </a:r>
            <a:endParaRPr lang="en-US" altLang="ja-JP" sz="1600" dirty="0" smtClean="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ja-JP" sz="1600" dirty="0" smtClean="0"/>
              <a:t> </a:t>
            </a:r>
            <a:r>
              <a:rPr lang="en-US" altLang="ja-JP" sz="1400" b="0" u="sng" dirty="0" smtClean="0"/>
              <a:t>about </a:t>
            </a:r>
            <a:r>
              <a:rPr lang="en-US" altLang="ja-JP" sz="1400" b="0" u="sng" dirty="0"/>
              <a:t>20 times higher than normal day</a:t>
            </a:r>
            <a:r>
              <a:rPr lang="en-US" altLang="ja-JP" sz="1400" b="0" dirty="0"/>
              <a:t> of average calls in an hour to Kobe from nation-wide</a:t>
            </a:r>
            <a:endParaRPr lang="en-US" altLang="ja-JP" sz="1400" b="0" dirty="0" smtClean="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ja-JP" sz="1400" dirty="0" smtClean="0"/>
              <a:t> &lt; </a:t>
            </a:r>
            <a:r>
              <a:rPr lang="en-US" altLang="ja-JP" sz="1400" dirty="0" smtClean="0"/>
              <a:t>50 calls/hour → 800 calls/hour in 4 hours</a:t>
            </a:r>
          </a:p>
          <a:p>
            <a:pPr>
              <a:spcBef>
                <a:spcPct val="50000"/>
              </a:spcBef>
            </a:pPr>
            <a:r>
              <a:rPr lang="en-US" altLang="ja-JP" sz="1400" b="0" dirty="0" smtClean="0"/>
              <a:t>  = Compounded 2x increase per </a:t>
            </a:r>
            <a:r>
              <a:rPr lang="en-US" altLang="ja-JP" sz="1400" b="0" dirty="0" smtClean="0"/>
              <a:t>hour</a:t>
            </a:r>
            <a:endParaRPr lang="en-US" altLang="ja-JP" sz="1400" b="0" dirty="0"/>
          </a:p>
        </p:txBody>
      </p:sp>
      <p:sp>
        <p:nvSpPr>
          <p:cNvPr id="55" name="AutoShape 22"/>
          <p:cNvSpPr>
            <a:spLocks noChangeArrowheads="1"/>
          </p:cNvSpPr>
          <p:nvPr/>
        </p:nvSpPr>
        <p:spPr bwMode="auto">
          <a:xfrm>
            <a:off x="3049588" y="552476"/>
            <a:ext cx="3040062" cy="503237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ja-JP" sz="2400" b="0" dirty="0"/>
              <a:t>Nation-wide =&gt; Kobe</a:t>
            </a:r>
          </a:p>
        </p:txBody>
      </p:sp>
      <p:sp>
        <p:nvSpPr>
          <p:cNvPr id="56" name="Text Box 25"/>
          <p:cNvSpPr txBox="1">
            <a:spLocks noChangeArrowheads="1"/>
          </p:cNvSpPr>
          <p:nvPr/>
        </p:nvSpPr>
        <p:spPr bwMode="auto">
          <a:xfrm>
            <a:off x="6165850" y="663601"/>
            <a:ext cx="2360613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altLang="ja-JP" sz="1000" b="0" dirty="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Earthquake of Jan.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 17, 1995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 regular day</a:t>
            </a:r>
          </a:p>
        </p:txBody>
      </p:sp>
      <p:sp>
        <p:nvSpPr>
          <p:cNvPr id="57" name="Line 26"/>
          <p:cNvSpPr>
            <a:spLocks noChangeShapeType="1"/>
          </p:cNvSpPr>
          <p:nvPr/>
        </p:nvSpPr>
        <p:spPr bwMode="auto">
          <a:xfrm>
            <a:off x="6345238" y="968742"/>
            <a:ext cx="673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8" name="Line 27"/>
          <p:cNvSpPr>
            <a:spLocks noChangeShapeType="1"/>
          </p:cNvSpPr>
          <p:nvPr/>
        </p:nvSpPr>
        <p:spPr bwMode="auto">
          <a:xfrm>
            <a:off x="6345238" y="1200829"/>
            <a:ext cx="6731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9" name="Text Box 28"/>
          <p:cNvSpPr txBox="1">
            <a:spLocks noChangeArrowheads="1"/>
          </p:cNvSpPr>
          <p:nvPr/>
        </p:nvSpPr>
        <p:spPr bwMode="auto">
          <a:xfrm>
            <a:off x="6470650" y="587401"/>
            <a:ext cx="533400" cy="25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000" b="0" dirty="0"/>
              <a:t>legend</a:t>
            </a:r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>
            <a:off x="5403850" y="5124134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647632" y="5692801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prstClr val="black"/>
                </a:solidFill>
              </a:rPr>
              <a:t>10am</a:t>
            </a:r>
            <a:endParaRPr lang="en-US" dirty="0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V="1">
            <a:off x="1941572" y="4876853"/>
            <a:ext cx="1108016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0" name="Line 5"/>
          <p:cNvSpPr>
            <a:spLocks noChangeShapeType="1"/>
          </p:cNvSpPr>
          <p:nvPr/>
        </p:nvSpPr>
        <p:spPr bwMode="auto">
          <a:xfrm>
            <a:off x="3389287" y="5120958"/>
            <a:ext cx="5295719" cy="8159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" name="Line 5"/>
          <p:cNvSpPr>
            <a:spLocks noChangeShapeType="1"/>
          </p:cNvSpPr>
          <p:nvPr/>
        </p:nvSpPr>
        <p:spPr bwMode="auto">
          <a:xfrm rot="16200000">
            <a:off x="1539949" y="4727494"/>
            <a:ext cx="252265" cy="550984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3" name="Line 5"/>
          <p:cNvSpPr>
            <a:spLocks noChangeShapeType="1"/>
          </p:cNvSpPr>
          <p:nvPr/>
        </p:nvSpPr>
        <p:spPr bwMode="auto">
          <a:xfrm rot="16200000" flipV="1">
            <a:off x="3088014" y="4838427"/>
            <a:ext cx="262847" cy="339697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228842" y="6212181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Courtesy of NTT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5"/>
          <p:cNvSpPr txBox="1">
            <a:spLocks noChangeArrowheads="1"/>
          </p:cNvSpPr>
          <p:nvPr/>
        </p:nvSpPr>
        <p:spPr bwMode="auto">
          <a:xfrm>
            <a:off x="939800" y="5448326"/>
            <a:ext cx="764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4am           8am       12pm          4pm         8pm         12am           4am          8am       12pm         4pm          8pm         12am          4am           8am</a:t>
            </a:r>
          </a:p>
          <a:p>
            <a:pPr algn="l"/>
            <a:r>
              <a:rPr lang="en-US" altLang="ja-JP" sz="1000" dirty="0"/>
              <a:t>Jan 17                                                                           Jan 18                                                                                            Jan 19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1850" y="569938"/>
            <a:ext cx="7848600" cy="4800600"/>
          </a:xfrm>
          <a:prstGeom prst="rect">
            <a:avLst/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0" dirty="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0857018">
            <a:off x="1173825" y="5788897"/>
            <a:ext cx="168326" cy="34646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71022" y="6063734"/>
            <a:ext cx="2289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400" b="0" dirty="0"/>
              <a:t>Earthquake happened at 5:46am, Jan. 17, 1995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952750" y="1395438"/>
            <a:ext cx="165100" cy="3670300"/>
          </a:xfrm>
          <a:prstGeom prst="upArrow">
            <a:avLst>
              <a:gd name="adj1" fmla="val 50000"/>
              <a:gd name="adj2" fmla="val 261109"/>
            </a:avLst>
          </a:prstGeom>
          <a:solidFill>
            <a:schemeClr val="accent1"/>
          </a:solidFill>
          <a:ln w="9525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1069975" y="1243038"/>
            <a:ext cx="7505700" cy="4095750"/>
          </a:xfrm>
          <a:custGeom>
            <a:avLst/>
            <a:gdLst/>
            <a:ahLst/>
            <a:cxnLst>
              <a:cxn ang="0">
                <a:pos x="0" y="2552"/>
              </a:cxn>
              <a:cxn ang="0">
                <a:pos x="126" y="2540"/>
              </a:cxn>
              <a:cxn ang="0">
                <a:pos x="174" y="2456"/>
              </a:cxn>
              <a:cxn ang="0">
                <a:pos x="258" y="2012"/>
              </a:cxn>
              <a:cxn ang="0">
                <a:pos x="294" y="1712"/>
              </a:cxn>
              <a:cxn ang="0">
                <a:pos x="300" y="1646"/>
              </a:cxn>
              <a:cxn ang="0">
                <a:pos x="336" y="1592"/>
              </a:cxn>
              <a:cxn ang="0">
                <a:pos x="354" y="1418"/>
              </a:cxn>
              <a:cxn ang="0">
                <a:pos x="498" y="158"/>
              </a:cxn>
              <a:cxn ang="0">
                <a:pos x="594" y="470"/>
              </a:cxn>
              <a:cxn ang="0">
                <a:pos x="660" y="770"/>
              </a:cxn>
              <a:cxn ang="0">
                <a:pos x="744" y="596"/>
              </a:cxn>
              <a:cxn ang="0">
                <a:pos x="810" y="620"/>
              </a:cxn>
              <a:cxn ang="0">
                <a:pos x="912" y="734"/>
              </a:cxn>
              <a:cxn ang="0">
                <a:pos x="1032" y="554"/>
              </a:cxn>
              <a:cxn ang="0">
                <a:pos x="1110" y="440"/>
              </a:cxn>
              <a:cxn ang="0">
                <a:pos x="1242" y="62"/>
              </a:cxn>
              <a:cxn ang="0">
                <a:pos x="1350" y="686"/>
              </a:cxn>
              <a:cxn ang="0">
                <a:pos x="1386" y="824"/>
              </a:cxn>
              <a:cxn ang="0">
                <a:pos x="1458" y="944"/>
              </a:cxn>
              <a:cxn ang="0">
                <a:pos x="1602" y="1580"/>
              </a:cxn>
              <a:cxn ang="0">
                <a:pos x="1746" y="2294"/>
              </a:cxn>
              <a:cxn ang="0">
                <a:pos x="1920" y="2516"/>
              </a:cxn>
              <a:cxn ang="0">
                <a:pos x="2118" y="2576"/>
              </a:cxn>
              <a:cxn ang="0">
                <a:pos x="2244" y="2540"/>
              </a:cxn>
              <a:cxn ang="0">
                <a:pos x="2346" y="2360"/>
              </a:cxn>
              <a:cxn ang="0">
                <a:pos x="2454" y="1964"/>
              </a:cxn>
              <a:cxn ang="0">
                <a:pos x="2562" y="1916"/>
              </a:cxn>
              <a:cxn ang="0">
                <a:pos x="2610" y="1718"/>
              </a:cxn>
              <a:cxn ang="0">
                <a:pos x="2766" y="1784"/>
              </a:cxn>
              <a:cxn ang="0">
                <a:pos x="2916" y="1874"/>
              </a:cxn>
              <a:cxn ang="0">
                <a:pos x="3126" y="1850"/>
              </a:cxn>
              <a:cxn ang="0">
                <a:pos x="3270" y="1832"/>
              </a:cxn>
              <a:cxn ang="0">
                <a:pos x="3432" y="1754"/>
              </a:cxn>
              <a:cxn ang="0">
                <a:pos x="3564" y="1802"/>
              </a:cxn>
              <a:cxn ang="0">
                <a:pos x="3654" y="1970"/>
              </a:cxn>
              <a:cxn ang="0">
                <a:pos x="3834" y="2402"/>
              </a:cxn>
              <a:cxn ang="0">
                <a:pos x="3996" y="2534"/>
              </a:cxn>
              <a:cxn ang="0">
                <a:pos x="4182" y="2576"/>
              </a:cxn>
              <a:cxn ang="0">
                <a:pos x="4380" y="2516"/>
              </a:cxn>
              <a:cxn ang="0">
                <a:pos x="4524" y="2336"/>
              </a:cxn>
              <a:cxn ang="0">
                <a:pos x="4728" y="1928"/>
              </a:cxn>
            </a:cxnLst>
            <a:rect l="0" t="0" r="r" b="b"/>
            <a:pathLst>
              <a:path w="4728" h="2580">
                <a:moveTo>
                  <a:pt x="0" y="2552"/>
                </a:moveTo>
                <a:cubicBezTo>
                  <a:pt x="21" y="2550"/>
                  <a:pt x="97" y="2556"/>
                  <a:pt x="126" y="2540"/>
                </a:cubicBezTo>
                <a:cubicBezTo>
                  <a:pt x="155" y="2524"/>
                  <a:pt x="152" y="2544"/>
                  <a:pt x="174" y="2456"/>
                </a:cubicBezTo>
                <a:cubicBezTo>
                  <a:pt x="196" y="2368"/>
                  <a:pt x="238" y="2136"/>
                  <a:pt x="258" y="2012"/>
                </a:cubicBezTo>
                <a:cubicBezTo>
                  <a:pt x="278" y="1888"/>
                  <a:pt x="287" y="1773"/>
                  <a:pt x="294" y="1712"/>
                </a:cubicBezTo>
                <a:cubicBezTo>
                  <a:pt x="301" y="1651"/>
                  <a:pt x="293" y="1666"/>
                  <a:pt x="300" y="1646"/>
                </a:cubicBezTo>
                <a:cubicBezTo>
                  <a:pt x="307" y="1626"/>
                  <a:pt x="327" y="1630"/>
                  <a:pt x="336" y="1592"/>
                </a:cubicBezTo>
                <a:cubicBezTo>
                  <a:pt x="345" y="1554"/>
                  <a:pt x="327" y="1657"/>
                  <a:pt x="354" y="1418"/>
                </a:cubicBezTo>
                <a:cubicBezTo>
                  <a:pt x="381" y="1179"/>
                  <a:pt x="458" y="316"/>
                  <a:pt x="498" y="158"/>
                </a:cubicBezTo>
                <a:cubicBezTo>
                  <a:pt x="538" y="0"/>
                  <a:pt x="567" y="368"/>
                  <a:pt x="594" y="470"/>
                </a:cubicBezTo>
                <a:cubicBezTo>
                  <a:pt x="621" y="572"/>
                  <a:pt x="635" y="749"/>
                  <a:pt x="660" y="770"/>
                </a:cubicBezTo>
                <a:cubicBezTo>
                  <a:pt x="685" y="791"/>
                  <a:pt x="719" y="621"/>
                  <a:pt x="744" y="596"/>
                </a:cubicBezTo>
                <a:cubicBezTo>
                  <a:pt x="769" y="571"/>
                  <a:pt x="782" y="597"/>
                  <a:pt x="810" y="620"/>
                </a:cubicBezTo>
                <a:cubicBezTo>
                  <a:pt x="838" y="643"/>
                  <a:pt x="875" y="745"/>
                  <a:pt x="912" y="734"/>
                </a:cubicBezTo>
                <a:cubicBezTo>
                  <a:pt x="949" y="723"/>
                  <a:pt x="999" y="603"/>
                  <a:pt x="1032" y="554"/>
                </a:cubicBezTo>
                <a:cubicBezTo>
                  <a:pt x="1065" y="505"/>
                  <a:pt x="1075" y="522"/>
                  <a:pt x="1110" y="440"/>
                </a:cubicBezTo>
                <a:cubicBezTo>
                  <a:pt x="1145" y="358"/>
                  <a:pt x="1202" y="21"/>
                  <a:pt x="1242" y="62"/>
                </a:cubicBezTo>
                <a:cubicBezTo>
                  <a:pt x="1282" y="103"/>
                  <a:pt x="1326" y="559"/>
                  <a:pt x="1350" y="686"/>
                </a:cubicBezTo>
                <a:cubicBezTo>
                  <a:pt x="1374" y="813"/>
                  <a:pt x="1368" y="781"/>
                  <a:pt x="1386" y="824"/>
                </a:cubicBezTo>
                <a:cubicBezTo>
                  <a:pt x="1404" y="867"/>
                  <a:pt x="1422" y="818"/>
                  <a:pt x="1458" y="944"/>
                </a:cubicBezTo>
                <a:cubicBezTo>
                  <a:pt x="1494" y="1070"/>
                  <a:pt x="1554" y="1355"/>
                  <a:pt x="1602" y="1580"/>
                </a:cubicBezTo>
                <a:cubicBezTo>
                  <a:pt x="1650" y="1805"/>
                  <a:pt x="1693" y="2138"/>
                  <a:pt x="1746" y="2294"/>
                </a:cubicBezTo>
                <a:cubicBezTo>
                  <a:pt x="1799" y="2450"/>
                  <a:pt x="1858" y="2469"/>
                  <a:pt x="1920" y="2516"/>
                </a:cubicBezTo>
                <a:cubicBezTo>
                  <a:pt x="1982" y="2563"/>
                  <a:pt x="2064" y="2572"/>
                  <a:pt x="2118" y="2576"/>
                </a:cubicBezTo>
                <a:cubicBezTo>
                  <a:pt x="2172" y="2580"/>
                  <a:pt x="2206" y="2576"/>
                  <a:pt x="2244" y="2540"/>
                </a:cubicBezTo>
                <a:cubicBezTo>
                  <a:pt x="2282" y="2504"/>
                  <a:pt x="2311" y="2456"/>
                  <a:pt x="2346" y="2360"/>
                </a:cubicBezTo>
                <a:cubicBezTo>
                  <a:pt x="2381" y="2264"/>
                  <a:pt x="2418" y="2038"/>
                  <a:pt x="2454" y="1964"/>
                </a:cubicBezTo>
                <a:cubicBezTo>
                  <a:pt x="2490" y="1890"/>
                  <a:pt x="2536" y="1957"/>
                  <a:pt x="2562" y="1916"/>
                </a:cubicBezTo>
                <a:cubicBezTo>
                  <a:pt x="2588" y="1875"/>
                  <a:pt x="2576" y="1740"/>
                  <a:pt x="2610" y="1718"/>
                </a:cubicBezTo>
                <a:cubicBezTo>
                  <a:pt x="2644" y="1696"/>
                  <a:pt x="2715" y="1758"/>
                  <a:pt x="2766" y="1784"/>
                </a:cubicBezTo>
                <a:cubicBezTo>
                  <a:pt x="2817" y="1810"/>
                  <a:pt x="2856" y="1863"/>
                  <a:pt x="2916" y="1874"/>
                </a:cubicBezTo>
                <a:cubicBezTo>
                  <a:pt x="2976" y="1885"/>
                  <a:pt x="3067" y="1857"/>
                  <a:pt x="3126" y="1850"/>
                </a:cubicBezTo>
                <a:cubicBezTo>
                  <a:pt x="3185" y="1843"/>
                  <a:pt x="3219" y="1848"/>
                  <a:pt x="3270" y="1832"/>
                </a:cubicBezTo>
                <a:cubicBezTo>
                  <a:pt x="3321" y="1816"/>
                  <a:pt x="3383" y="1759"/>
                  <a:pt x="3432" y="1754"/>
                </a:cubicBezTo>
                <a:cubicBezTo>
                  <a:pt x="3481" y="1749"/>
                  <a:pt x="3527" y="1766"/>
                  <a:pt x="3564" y="1802"/>
                </a:cubicBezTo>
                <a:cubicBezTo>
                  <a:pt x="3601" y="1838"/>
                  <a:pt x="3609" y="1870"/>
                  <a:pt x="3654" y="1970"/>
                </a:cubicBezTo>
                <a:cubicBezTo>
                  <a:pt x="3699" y="2070"/>
                  <a:pt x="3777" y="2308"/>
                  <a:pt x="3834" y="2402"/>
                </a:cubicBezTo>
                <a:cubicBezTo>
                  <a:pt x="3891" y="2496"/>
                  <a:pt x="3938" y="2505"/>
                  <a:pt x="3996" y="2534"/>
                </a:cubicBezTo>
                <a:cubicBezTo>
                  <a:pt x="4054" y="2563"/>
                  <a:pt x="4118" y="2579"/>
                  <a:pt x="4182" y="2576"/>
                </a:cubicBezTo>
                <a:cubicBezTo>
                  <a:pt x="4246" y="2573"/>
                  <a:pt x="4323" y="2556"/>
                  <a:pt x="4380" y="2516"/>
                </a:cubicBezTo>
                <a:cubicBezTo>
                  <a:pt x="4437" y="2476"/>
                  <a:pt x="4466" y="2434"/>
                  <a:pt x="4524" y="2336"/>
                </a:cubicBezTo>
                <a:cubicBezTo>
                  <a:pt x="4582" y="2238"/>
                  <a:pt x="4686" y="2013"/>
                  <a:pt x="4728" y="1928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069975" y="5062563"/>
            <a:ext cx="2790825" cy="279400"/>
          </a:xfrm>
          <a:custGeom>
            <a:avLst/>
            <a:gdLst/>
            <a:ahLst/>
            <a:cxnLst>
              <a:cxn ang="0">
                <a:pos x="0" y="170"/>
              </a:cxn>
              <a:cxn ang="0">
                <a:pos x="180" y="146"/>
              </a:cxn>
              <a:cxn ang="0">
                <a:pos x="324" y="104"/>
              </a:cxn>
              <a:cxn ang="0">
                <a:pos x="414" y="56"/>
              </a:cxn>
              <a:cxn ang="0">
                <a:pos x="516" y="2"/>
              </a:cxn>
              <a:cxn ang="0">
                <a:pos x="636" y="44"/>
              </a:cxn>
              <a:cxn ang="0">
                <a:pos x="726" y="80"/>
              </a:cxn>
              <a:cxn ang="0">
                <a:pos x="888" y="62"/>
              </a:cxn>
              <a:cxn ang="0">
                <a:pos x="1020" y="50"/>
              </a:cxn>
              <a:cxn ang="0">
                <a:pos x="1206" y="62"/>
              </a:cxn>
              <a:cxn ang="0">
                <a:pos x="1368" y="98"/>
              </a:cxn>
              <a:cxn ang="0">
                <a:pos x="1530" y="140"/>
              </a:cxn>
              <a:cxn ang="0">
                <a:pos x="1758" y="176"/>
              </a:cxn>
            </a:cxnLst>
            <a:rect l="0" t="0" r="r" b="b"/>
            <a:pathLst>
              <a:path w="1758" h="176">
                <a:moveTo>
                  <a:pt x="0" y="170"/>
                </a:moveTo>
                <a:cubicBezTo>
                  <a:pt x="30" y="167"/>
                  <a:pt x="126" y="157"/>
                  <a:pt x="180" y="146"/>
                </a:cubicBezTo>
                <a:cubicBezTo>
                  <a:pt x="234" y="135"/>
                  <a:pt x="285" y="119"/>
                  <a:pt x="324" y="104"/>
                </a:cubicBezTo>
                <a:cubicBezTo>
                  <a:pt x="363" y="89"/>
                  <a:pt x="382" y="73"/>
                  <a:pt x="414" y="56"/>
                </a:cubicBezTo>
                <a:cubicBezTo>
                  <a:pt x="446" y="39"/>
                  <a:pt x="479" y="4"/>
                  <a:pt x="516" y="2"/>
                </a:cubicBezTo>
                <a:cubicBezTo>
                  <a:pt x="553" y="0"/>
                  <a:pt x="601" y="31"/>
                  <a:pt x="636" y="44"/>
                </a:cubicBezTo>
                <a:cubicBezTo>
                  <a:pt x="671" y="57"/>
                  <a:pt x="684" y="77"/>
                  <a:pt x="726" y="80"/>
                </a:cubicBezTo>
                <a:cubicBezTo>
                  <a:pt x="768" y="83"/>
                  <a:pt x="839" y="67"/>
                  <a:pt x="888" y="62"/>
                </a:cubicBezTo>
                <a:cubicBezTo>
                  <a:pt x="937" y="57"/>
                  <a:pt x="967" y="50"/>
                  <a:pt x="1020" y="50"/>
                </a:cubicBezTo>
                <a:cubicBezTo>
                  <a:pt x="1073" y="50"/>
                  <a:pt x="1148" y="54"/>
                  <a:pt x="1206" y="62"/>
                </a:cubicBezTo>
                <a:cubicBezTo>
                  <a:pt x="1264" y="70"/>
                  <a:pt x="1314" y="85"/>
                  <a:pt x="1368" y="98"/>
                </a:cubicBezTo>
                <a:cubicBezTo>
                  <a:pt x="1422" y="111"/>
                  <a:pt x="1465" y="127"/>
                  <a:pt x="1530" y="140"/>
                </a:cubicBezTo>
                <a:cubicBezTo>
                  <a:pt x="1595" y="153"/>
                  <a:pt x="1711" y="169"/>
                  <a:pt x="1758" y="17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831850" y="43799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836407" y="337155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831850" y="23987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831850" y="14081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74650" y="41608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200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74650" y="31702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400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74650" y="21796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600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374650" y="1189063"/>
            <a:ext cx="374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1000" dirty="0"/>
              <a:t>800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181469" y="1801970"/>
            <a:ext cx="4340225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buFontTx/>
              <a:buChar char="•"/>
            </a:pPr>
            <a:r>
              <a:rPr lang="en-US" altLang="ja-JP" sz="1400" dirty="0" smtClean="0">
                <a:solidFill>
                  <a:prstClr val="black"/>
                </a:solidFill>
              </a:rPr>
              <a:t> Traffic increased rapidly just after the earthquake at 5:</a:t>
            </a:r>
            <a:r>
              <a:rPr lang="en-US" altLang="ja-JP" sz="1400" dirty="0" smtClean="0">
                <a:solidFill>
                  <a:prstClr val="black"/>
                </a:solidFill>
              </a:rPr>
              <a:t>50</a:t>
            </a:r>
            <a:endParaRPr lang="en-US" altLang="ja-JP" sz="1600" dirty="0" smtClean="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ja-JP" sz="1600" dirty="0" smtClean="0"/>
              <a:t> </a:t>
            </a:r>
            <a:r>
              <a:rPr lang="en-US" altLang="ja-JP" sz="1400" b="0" u="sng" dirty="0" smtClean="0"/>
              <a:t>about </a:t>
            </a:r>
            <a:r>
              <a:rPr lang="en-US" altLang="ja-JP" sz="1400" b="0" u="sng" dirty="0"/>
              <a:t>20 times higher than normal day</a:t>
            </a:r>
            <a:r>
              <a:rPr lang="en-US" altLang="ja-JP" sz="1400" b="0" dirty="0"/>
              <a:t> of average calls in an hour to Kobe from nation-wide</a:t>
            </a:r>
            <a:endParaRPr lang="en-US" altLang="ja-JP" sz="1400" b="0" dirty="0" smtClean="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ja-JP" sz="1400" dirty="0" smtClean="0"/>
              <a:t> &lt; </a:t>
            </a:r>
            <a:r>
              <a:rPr lang="en-US" altLang="ja-JP" sz="1400" dirty="0" smtClean="0"/>
              <a:t>50 calls/hour → 800 calls/hour in 4 hours</a:t>
            </a:r>
          </a:p>
          <a:p>
            <a:pPr>
              <a:spcBef>
                <a:spcPct val="50000"/>
              </a:spcBef>
            </a:pPr>
            <a:r>
              <a:rPr lang="en-US" altLang="ja-JP" sz="1400" b="0" dirty="0" smtClean="0"/>
              <a:t>  = Compounded 2x increase per </a:t>
            </a:r>
            <a:r>
              <a:rPr lang="en-US" altLang="ja-JP" sz="1400" b="0" dirty="0" smtClean="0"/>
              <a:t>hour</a:t>
            </a:r>
            <a:endParaRPr lang="en-US" altLang="ja-JP" sz="1400" b="0" dirty="0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3049588" y="552476"/>
            <a:ext cx="3040062" cy="503237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altLang="ja-JP" sz="2400" b="0" dirty="0"/>
              <a:t>Nation-wide =&gt; Kobe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6165850" y="663601"/>
            <a:ext cx="2360613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altLang="ja-JP" sz="1000" b="0" dirty="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Earthquake of Jan.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 17, 1995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altLang="ja-JP" sz="1000" b="0" dirty="0"/>
              <a:t>                             regular day</a:t>
            </a:r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345238" y="968742"/>
            <a:ext cx="6731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345238" y="1200829"/>
            <a:ext cx="6731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6470650" y="587401"/>
            <a:ext cx="533400" cy="25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000" b="0" dirty="0"/>
              <a:t>legend</a:t>
            </a: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3041650" y="2551138"/>
            <a:ext cx="800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200" b="0" dirty="0"/>
              <a:t>About 20times of normal day</a:t>
            </a:r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4108450" y="4943501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200" b="0" dirty="0"/>
              <a:t>(max usage of normal days)</a:t>
            </a:r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5403850" y="5065738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>
            <a:off x="3041650" y="5065738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1" name="AutoShape 38"/>
          <p:cNvSpPr>
            <a:spLocks noChangeArrowheads="1"/>
          </p:cNvSpPr>
          <p:nvPr/>
        </p:nvSpPr>
        <p:spPr bwMode="auto">
          <a:xfrm>
            <a:off x="5175250" y="3998938"/>
            <a:ext cx="152400" cy="1066800"/>
          </a:xfrm>
          <a:prstGeom prst="upArrow">
            <a:avLst>
              <a:gd name="adj1" fmla="val 50000"/>
              <a:gd name="adj2" fmla="val 82218"/>
            </a:avLst>
          </a:prstGeom>
          <a:solidFill>
            <a:schemeClr val="accent1"/>
          </a:solidFill>
          <a:ln w="9525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32" name="Rectangle 39"/>
          <p:cNvSpPr>
            <a:spLocks noChangeArrowheads="1"/>
          </p:cNvSpPr>
          <p:nvPr/>
        </p:nvSpPr>
        <p:spPr bwMode="auto">
          <a:xfrm>
            <a:off x="5281613" y="4295801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1200" b="0" dirty="0"/>
              <a:t>About 7 times of normal day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28842" y="6212181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Courtesy of NTT</a:t>
            </a:r>
            <a:endParaRPr lang="en-US" sz="12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-387350" y="3406801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47632" y="5692801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>
                <a:solidFill>
                  <a:prstClr val="black"/>
                </a:solidFill>
              </a:rPr>
              <a:t>10am</a:t>
            </a:r>
            <a:endParaRPr lang="en-US" dirty="0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flipV="1">
            <a:off x="1647635" y="1243034"/>
            <a:ext cx="1768363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841376" y="5129118"/>
            <a:ext cx="503637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8" name="Line 5"/>
          <p:cNvSpPr>
            <a:spLocks noChangeShapeType="1"/>
          </p:cNvSpPr>
          <p:nvPr/>
        </p:nvSpPr>
        <p:spPr bwMode="auto">
          <a:xfrm rot="16200000">
            <a:off x="-446717" y="3034767"/>
            <a:ext cx="3886082" cy="302621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>
            <a:off x="4992612" y="3781207"/>
            <a:ext cx="2025726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0" name="Line 5"/>
          <p:cNvSpPr>
            <a:spLocks noChangeShapeType="1"/>
          </p:cNvSpPr>
          <p:nvPr/>
        </p:nvSpPr>
        <p:spPr bwMode="auto">
          <a:xfrm>
            <a:off x="3415999" y="1243038"/>
            <a:ext cx="768652" cy="3509963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1" name="Line 5"/>
          <p:cNvSpPr>
            <a:spLocks noChangeShapeType="1"/>
          </p:cNvSpPr>
          <p:nvPr/>
        </p:nvSpPr>
        <p:spPr bwMode="auto">
          <a:xfrm>
            <a:off x="4181469" y="4753001"/>
            <a:ext cx="503637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2" name="Line 5"/>
          <p:cNvSpPr>
            <a:spLocks noChangeShapeType="1"/>
          </p:cNvSpPr>
          <p:nvPr/>
        </p:nvSpPr>
        <p:spPr bwMode="auto">
          <a:xfrm flipV="1">
            <a:off x="4685105" y="3781207"/>
            <a:ext cx="307507" cy="971794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3" name="Line 5"/>
          <p:cNvSpPr>
            <a:spLocks noChangeShapeType="1"/>
          </p:cNvSpPr>
          <p:nvPr/>
        </p:nvSpPr>
        <p:spPr bwMode="auto">
          <a:xfrm flipV="1">
            <a:off x="8147049" y="3781207"/>
            <a:ext cx="441325" cy="971794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7004051" y="3781207"/>
            <a:ext cx="587057" cy="971794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5" name="Line 5"/>
          <p:cNvSpPr>
            <a:spLocks noChangeShapeType="1"/>
          </p:cNvSpPr>
          <p:nvPr/>
        </p:nvSpPr>
        <p:spPr bwMode="auto">
          <a:xfrm>
            <a:off x="7591107" y="4753001"/>
            <a:ext cx="555941" cy="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-58393" y="4778679"/>
            <a:ext cx="96778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200" b="0" dirty="0"/>
              <a:t>Capacity of</a:t>
            </a:r>
            <a:r>
              <a:rPr lang="en-US" altLang="ja-JP" sz="1200" b="0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altLang="ja-JP" sz="1200" b="0" dirty="0" smtClean="0"/>
              <a:t>NTT </a:t>
            </a:r>
            <a:r>
              <a:rPr lang="en-US" altLang="ja-JP" sz="1200" b="0" dirty="0"/>
              <a:t>facility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we can do that…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 system can become more :</a:t>
            </a:r>
          </a:p>
          <a:p>
            <a:endParaRPr lang="en-US" dirty="0" smtClean="0"/>
          </a:p>
          <a:p>
            <a:pPr marL="914400" lvl="1" indent="-514350">
              <a:buNone/>
            </a:pPr>
            <a:r>
              <a:rPr lang="en-US" sz="3459" dirty="0" smtClean="0"/>
              <a:t>Reliable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    Users </a:t>
            </a:r>
            <a:r>
              <a:rPr lang="en-US" dirty="0" smtClean="0"/>
              <a:t>are not disrupted by overload </a:t>
            </a:r>
            <a:r>
              <a:rPr lang="en-US" dirty="0" smtClean="0"/>
              <a:t>situations.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3459" dirty="0" smtClean="0"/>
              <a:t>Economical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     There are less idle resources.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3459" dirty="0" smtClean="0"/>
              <a:t>Energy efficient</a:t>
            </a:r>
          </a:p>
          <a:p>
            <a:pPr lvl="1">
              <a:buNone/>
            </a:pPr>
            <a:r>
              <a:rPr lang="en-US" dirty="0" smtClean="0"/>
              <a:t>         Resources are used only as much as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of our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An internet-based voice service provider</a:t>
            </a:r>
          </a:p>
          <a:p>
            <a:pPr lvl="1"/>
            <a:r>
              <a:rPr lang="en-US" dirty="0" smtClean="0"/>
              <a:t>No PSTN </a:t>
            </a:r>
            <a:r>
              <a:rPr lang="en-US" dirty="0" smtClean="0"/>
              <a:t>interconnection</a:t>
            </a:r>
            <a:endParaRPr lang="en-US" dirty="0" smtClean="0"/>
          </a:p>
          <a:p>
            <a:pPr lvl="1"/>
            <a:r>
              <a:rPr lang="en-US" dirty="0" smtClean="0"/>
              <a:t>Uses SIP for signaling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Study on the scalability of signaling plane</a:t>
            </a:r>
          </a:p>
          <a:p>
            <a:pPr lvl="1">
              <a:buNone/>
            </a:pP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“</a:t>
            </a:r>
            <a:r>
              <a:rPr lang="en-US" dirty="0" smtClean="0"/>
              <a:t>H</a:t>
            </a:r>
            <a:r>
              <a:rPr lang="en-US" dirty="0" smtClean="0"/>
              <a:t>ow </a:t>
            </a:r>
            <a:r>
              <a:rPr lang="en-US" dirty="0" smtClean="0"/>
              <a:t>d</a:t>
            </a:r>
            <a:r>
              <a:rPr lang="en-US" dirty="0" smtClean="0"/>
              <a:t>o we automatically scale the system based on incoming load?”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None/>
            </a:pPr>
            <a:r>
              <a:rPr lang="en-US" dirty="0" smtClean="0"/>
              <a:t>Use </a:t>
            </a:r>
            <a:r>
              <a:rPr lang="en-US" dirty="0" smtClean="0"/>
              <a:t>Infrastructure-as-a-Service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r>
              <a:rPr lang="en-US" dirty="0" smtClean="0"/>
              <a:t> cloud platforms </a:t>
            </a:r>
            <a:r>
              <a:rPr lang="en-US" dirty="0" smtClean="0"/>
              <a:t>as enabling technology.</a:t>
            </a:r>
            <a:endParaRPr lang="en-US" dirty="0" smtClean="0"/>
          </a:p>
          <a:p>
            <a:pPr marL="742950" lvl="2" indent="-342900"/>
            <a:endParaRPr lang="en-US" dirty="0" smtClean="0"/>
          </a:p>
          <a:p>
            <a:pPr marL="742950" lvl="2" indent="-342900"/>
            <a:r>
              <a:rPr lang="en-US" dirty="0" smtClean="0"/>
              <a:t>Allows </a:t>
            </a:r>
            <a:r>
              <a:rPr lang="en-US" dirty="0" smtClean="0"/>
              <a:t>clients</a:t>
            </a:r>
            <a:r>
              <a:rPr lang="en-US" dirty="0" smtClean="0"/>
              <a:t> to add </a:t>
            </a:r>
            <a:r>
              <a:rPr lang="en-US" dirty="0" smtClean="0"/>
              <a:t>or remove VM instances on demand using the service provider’s API.</a:t>
            </a:r>
            <a:endParaRPr lang="en-US" dirty="0" smtClean="0"/>
          </a:p>
          <a:p>
            <a:pPr marL="742950" lvl="2" indent="-342900"/>
            <a:endParaRPr lang="en-US" dirty="0" smtClean="0"/>
          </a:p>
          <a:p>
            <a:pPr marL="742950" lvl="2" indent="-342900"/>
            <a:r>
              <a:rPr lang="en-US" dirty="0" smtClean="0"/>
              <a:t>Platform </a:t>
            </a:r>
            <a:r>
              <a:rPr lang="en-US" dirty="0" smtClean="0"/>
              <a:t>users can pre-configure an appliance (OS + application) and run it as a VM instance.</a:t>
            </a:r>
            <a:endParaRPr lang="en-US" dirty="0" smtClean="0"/>
          </a:p>
          <a:p>
            <a:pPr marL="742950" lvl="2" indent="-342900"/>
            <a:endParaRPr lang="en-US" dirty="0" smtClean="0"/>
          </a:p>
          <a:p>
            <a:pPr marL="742950" lvl="2" indent="-342900"/>
            <a:r>
              <a:rPr lang="en-US" dirty="0" smtClean="0"/>
              <a:t>“</a:t>
            </a:r>
            <a:r>
              <a:rPr lang="en-US" dirty="0" smtClean="0"/>
              <a:t>Auto-scaling” is only for HTTP traffic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Let’s apply it to SIP traffic as well.</a:t>
            </a:r>
          </a:p>
          <a:p>
            <a:pPr marL="342900" lvl="1" indent="-34290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</TotalTime>
  <Words>1874</Words>
  <Application>Microsoft Macintosh PowerPoint</Application>
  <PresentationFormat>On-screen Show (4:3)</PresentationFormat>
  <Paragraphs>350</Paragraphs>
  <Slides>35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SipCloud: Dynamically Scalable SIP Proxies in the Cloud</vt:lpstr>
      <vt:lpstr>Contents</vt:lpstr>
      <vt:lpstr>Slide 3</vt:lpstr>
      <vt:lpstr>That’s a problem</vt:lpstr>
      <vt:lpstr>Slide 5</vt:lpstr>
      <vt:lpstr>Slide 6</vt:lpstr>
      <vt:lpstr>If we can do that…</vt:lpstr>
      <vt:lpstr>Context of our research</vt:lpstr>
      <vt:lpstr>Our approach</vt:lpstr>
      <vt:lpstr>SipCloud Architecture</vt:lpstr>
      <vt:lpstr>Load Scaling Manager (LSM)</vt:lpstr>
      <vt:lpstr>LSM adds a proxy</vt:lpstr>
      <vt:lpstr>LSM removes a proxy</vt:lpstr>
      <vt:lpstr>SipCloud Architecture</vt:lpstr>
      <vt:lpstr>Designed for scalability</vt:lpstr>
      <vt:lpstr>Designed for scalability</vt:lpstr>
      <vt:lpstr>Designed for scalability</vt:lpstr>
      <vt:lpstr>Designed for scalability</vt:lpstr>
      <vt:lpstr>SQL vs. Key-value store</vt:lpstr>
      <vt:lpstr>SQL vs. Key-value store</vt:lpstr>
      <vt:lpstr>ColumnFamily for SER proxy</vt:lpstr>
      <vt:lpstr>Designed for scalability</vt:lpstr>
      <vt:lpstr>Testing dynamic scaling</vt:lpstr>
      <vt:lpstr>Slide 24</vt:lpstr>
      <vt:lpstr>Total cluster capacity (calls per second) and  Network I/O (bytes) of each VM instance</vt:lpstr>
      <vt:lpstr>Slide 26</vt:lpstr>
      <vt:lpstr>Conclusion</vt:lpstr>
      <vt:lpstr>Current work on  failures in the system</vt:lpstr>
      <vt:lpstr>Failures</vt:lpstr>
      <vt:lpstr>Testing strategy</vt:lpstr>
      <vt:lpstr>Example of a correlation result</vt:lpstr>
      <vt:lpstr>Possible countermeasures</vt:lpstr>
      <vt:lpstr>Scalable and reliable messaging system</vt:lpstr>
      <vt:lpstr>Can we reuse SipCloud to build a messaging system?</vt:lpstr>
      <vt:lpstr>Really, it’s the end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SipCloud: Dynamically Scalable SIP Proxies in the Cloud</dc:title>
  <dc:creator>Jong Yul Kim</dc:creator>
  <cp:lastModifiedBy>Jong Yul Kim</cp:lastModifiedBy>
  <cp:revision>98</cp:revision>
  <dcterms:created xsi:type="dcterms:W3CDTF">2011-12-07T22:00:05Z</dcterms:created>
  <dcterms:modified xsi:type="dcterms:W3CDTF">2011-12-08T16:01:54Z</dcterms:modified>
</cp:coreProperties>
</file>