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61" r:id="rId4"/>
    <p:sldId id="262" r:id="rId5"/>
    <p:sldId id="264" r:id="rId6"/>
    <p:sldId id="265" r:id="rId7"/>
    <p:sldId id="259" r:id="rId8"/>
    <p:sldId id="273" r:id="rId9"/>
    <p:sldId id="263" r:id="rId10"/>
    <p:sldId id="271" r:id="rId11"/>
    <p:sldId id="268" r:id="rId12"/>
    <p:sldId id="277" r:id="rId13"/>
    <p:sldId id="269" r:id="rId14"/>
    <p:sldId id="270" r:id="rId15"/>
    <p:sldId id="274" r:id="rId16"/>
    <p:sldId id="275" r:id="rId17"/>
    <p:sldId id="276" r:id="rId18"/>
    <p:sldId id="266" r:id="rId19"/>
    <p:sldId id="267" r:id="rId20"/>
    <p:sldId id="281" r:id="rId21"/>
    <p:sldId id="279" r:id="rId22"/>
    <p:sldId id="280" r:id="rId23"/>
    <p:sldId id="260" r:id="rId24"/>
    <p:sldId id="272" r:id="rId25"/>
    <p:sldId id="27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46" autoAdjust="0"/>
  </p:normalViewPr>
  <p:slideViewPr>
    <p:cSldViewPr snapToGrid="0" snapToObjects="1" showGuides="1">
      <p:cViewPr varScale="1">
        <p:scale>
          <a:sx n="118" d="100"/>
          <a:sy n="118" d="100"/>
        </p:scale>
        <p:origin x="-672" y="-112"/>
      </p:cViewPr>
      <p:guideLst>
        <p:guide orient="horz" pos="1186"/>
        <p:guide pos="25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879975-A7FA-5F49-BAB9-BA06B4122D57}" type="doc">
      <dgm:prSet loTypeId="urn:microsoft.com/office/officeart/2005/8/layout/pyramid3" loCatId="pyramid" qsTypeId="urn:microsoft.com/office/officeart/2005/8/quickstyle/simple4" qsCatId="simple" csTypeId="urn:microsoft.com/office/officeart/2005/8/colors/accent1_2" csCatId="accent1" phldr="1"/>
      <dgm:spPr/>
    </dgm:pt>
    <dgm:pt modelId="{DAB2FC67-CB9A-D14B-976E-69CC59329622}">
      <dgm:prSet phldrT="[Text]"/>
      <dgm:spPr/>
      <dgm:t>
        <a:bodyPr/>
        <a:lstStyle/>
        <a:p>
          <a:r>
            <a:rPr lang="en-US" dirty="0" smtClean="0"/>
            <a:t>Clocks at home blink 12:00</a:t>
          </a:r>
          <a:endParaRPr lang="en-US" dirty="0"/>
        </a:p>
      </dgm:t>
    </dgm:pt>
    <dgm:pt modelId="{628783D6-6E52-1242-B8E2-47C92771F826}" type="parTrans" cxnId="{6126AE4B-9F34-A848-B1B0-ADAFD1EB62C0}">
      <dgm:prSet/>
      <dgm:spPr/>
      <dgm:t>
        <a:bodyPr/>
        <a:lstStyle/>
        <a:p>
          <a:endParaRPr lang="en-US"/>
        </a:p>
      </dgm:t>
    </dgm:pt>
    <dgm:pt modelId="{B9780336-80B4-9245-AF56-68ACD271C595}" type="sibTrans" cxnId="{6126AE4B-9F34-A848-B1B0-ADAFD1EB62C0}">
      <dgm:prSet/>
      <dgm:spPr/>
      <dgm:t>
        <a:bodyPr/>
        <a:lstStyle/>
        <a:p>
          <a:endParaRPr lang="en-US"/>
        </a:p>
      </dgm:t>
    </dgm:pt>
    <dgm:pt modelId="{1EAFD345-99B8-2C44-A9A6-5A6135452F7D}">
      <dgm:prSet phldrT="[Text]"/>
      <dgm:spPr/>
      <dgm:t>
        <a:bodyPr/>
        <a:lstStyle/>
        <a:p>
          <a:r>
            <a:rPr lang="en-US" dirty="0" smtClean="0"/>
            <a:t>Can program a DVR</a:t>
          </a:r>
          <a:endParaRPr lang="en-US" dirty="0"/>
        </a:p>
      </dgm:t>
    </dgm:pt>
    <dgm:pt modelId="{A8DB60D9-1611-0243-9DA7-5B50F232DD09}" type="parTrans" cxnId="{7693B747-558F-184C-891A-404B755BF945}">
      <dgm:prSet/>
      <dgm:spPr/>
      <dgm:t>
        <a:bodyPr/>
        <a:lstStyle/>
        <a:p>
          <a:endParaRPr lang="en-US"/>
        </a:p>
      </dgm:t>
    </dgm:pt>
    <dgm:pt modelId="{A848C63B-087E-B24C-A384-27869AD47208}" type="sibTrans" cxnId="{7693B747-558F-184C-891A-404B755BF945}">
      <dgm:prSet/>
      <dgm:spPr/>
      <dgm:t>
        <a:bodyPr/>
        <a:lstStyle/>
        <a:p>
          <a:endParaRPr lang="en-US"/>
        </a:p>
      </dgm:t>
    </dgm:pt>
    <dgm:pt modelId="{D5354E60-D486-304B-9988-BC4CE59622F1}">
      <dgm:prSet phldrT="[Text]"/>
      <dgm:spPr>
        <a:solidFill>
          <a:schemeClr val="accent4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Writes Excel formulas</a:t>
          </a:r>
          <a:endParaRPr lang="en-US" dirty="0"/>
        </a:p>
      </dgm:t>
    </dgm:pt>
    <dgm:pt modelId="{4331C942-DBE7-E14C-8760-EBAAA4E196E8}" type="parTrans" cxnId="{D964A715-E668-8B4C-88E0-A5128E8D7937}">
      <dgm:prSet/>
      <dgm:spPr/>
      <dgm:t>
        <a:bodyPr/>
        <a:lstStyle/>
        <a:p>
          <a:endParaRPr lang="en-US"/>
        </a:p>
      </dgm:t>
    </dgm:pt>
    <dgm:pt modelId="{74EE42D5-2296-0541-BEBC-A2733F0AB888}" type="sibTrans" cxnId="{D964A715-E668-8B4C-88E0-A5128E8D7937}">
      <dgm:prSet/>
      <dgm:spPr/>
      <dgm:t>
        <a:bodyPr/>
        <a:lstStyle/>
        <a:p>
          <a:endParaRPr lang="en-US"/>
        </a:p>
      </dgm:t>
    </dgm:pt>
    <dgm:pt modelId="{3CB0A021-F49D-E649-A731-7D007C06313B}">
      <dgm:prSet phldrT="[Text]"/>
      <dgm:spPr/>
      <dgm:t>
        <a:bodyPr/>
        <a:lstStyle/>
        <a:p>
          <a:r>
            <a:rPr lang="en-US" dirty="0" smtClean="0"/>
            <a:t>Creates simple HTML</a:t>
          </a:r>
          <a:endParaRPr lang="en-US" dirty="0"/>
        </a:p>
      </dgm:t>
    </dgm:pt>
    <dgm:pt modelId="{0AA305F7-C8E8-3144-AB9C-65BC68530722}" type="parTrans" cxnId="{3581D13B-8C4B-944A-9896-97291BA62260}">
      <dgm:prSet/>
      <dgm:spPr/>
      <dgm:t>
        <a:bodyPr/>
        <a:lstStyle/>
        <a:p>
          <a:endParaRPr lang="en-US"/>
        </a:p>
      </dgm:t>
    </dgm:pt>
    <dgm:pt modelId="{7F9F239E-3497-BE47-A817-03F8724343D7}" type="sibTrans" cxnId="{3581D13B-8C4B-944A-9896-97291BA62260}">
      <dgm:prSet/>
      <dgm:spPr/>
      <dgm:t>
        <a:bodyPr/>
        <a:lstStyle/>
        <a:p>
          <a:endParaRPr lang="en-US"/>
        </a:p>
      </dgm:t>
    </dgm:pt>
    <dgm:pt modelId="{3F83F25C-20C0-DF49-A7A6-6A3B02AF7580}">
      <dgm:prSet phldrT="[Text]"/>
      <dgm:spPr/>
      <dgm:t>
        <a:bodyPr/>
        <a:lstStyle/>
        <a:p>
          <a:r>
            <a:rPr lang="en-US" dirty="0" smtClean="0"/>
            <a:t>Writes script in PHP or Ruby</a:t>
          </a:r>
          <a:endParaRPr lang="en-US" dirty="0"/>
        </a:p>
      </dgm:t>
    </dgm:pt>
    <dgm:pt modelId="{5FD645F0-A9F1-704A-B383-9EEC71E8A26A}" type="parTrans" cxnId="{3B5D0023-7715-6F4A-BAB7-A97F8CB6348F}">
      <dgm:prSet/>
      <dgm:spPr/>
      <dgm:t>
        <a:bodyPr/>
        <a:lstStyle/>
        <a:p>
          <a:endParaRPr lang="en-US"/>
        </a:p>
      </dgm:t>
    </dgm:pt>
    <dgm:pt modelId="{000773E1-A394-7B4C-A8FA-505080E06BA1}" type="sibTrans" cxnId="{3B5D0023-7715-6F4A-BAB7-A97F8CB6348F}">
      <dgm:prSet/>
      <dgm:spPr/>
      <dgm:t>
        <a:bodyPr/>
        <a:lstStyle/>
        <a:p>
          <a:endParaRPr lang="en-US"/>
        </a:p>
      </dgm:t>
    </dgm:pt>
    <dgm:pt modelId="{D1C5B4BE-4BA5-D74B-A07A-C4ACDCCD7CA0}">
      <dgm:prSet phldrT="[Text]"/>
      <dgm:spPr/>
      <dgm:t>
        <a:bodyPr/>
        <a:lstStyle/>
        <a:p>
          <a:r>
            <a:rPr lang="en-US" dirty="0" smtClean="0"/>
            <a:t>Java programmer</a:t>
          </a:r>
          <a:endParaRPr lang="en-US" dirty="0"/>
        </a:p>
      </dgm:t>
    </dgm:pt>
    <dgm:pt modelId="{BB947709-5C05-3948-9EAA-FC2233235C42}" type="parTrans" cxnId="{AFDE7FC1-7241-D548-B604-80067147A605}">
      <dgm:prSet/>
      <dgm:spPr/>
      <dgm:t>
        <a:bodyPr/>
        <a:lstStyle/>
        <a:p>
          <a:endParaRPr lang="en-US"/>
        </a:p>
      </dgm:t>
    </dgm:pt>
    <dgm:pt modelId="{31F001BF-CF0B-A74C-96E5-A9C77ED25BF5}" type="sibTrans" cxnId="{AFDE7FC1-7241-D548-B604-80067147A605}">
      <dgm:prSet/>
      <dgm:spPr/>
      <dgm:t>
        <a:bodyPr/>
        <a:lstStyle/>
        <a:p>
          <a:endParaRPr lang="en-US"/>
        </a:p>
      </dgm:t>
    </dgm:pt>
    <dgm:pt modelId="{4C687B21-F485-9240-8A34-0561AE2AA3E5}">
      <dgm:prSet phldrT="[Text]"/>
      <dgm:spPr/>
      <dgm:t>
        <a:bodyPr/>
        <a:lstStyle/>
        <a:p>
          <a:r>
            <a:rPr lang="en-US" dirty="0" smtClean="0"/>
            <a:t>C &amp; kernel code</a:t>
          </a:r>
          <a:endParaRPr lang="en-US" dirty="0"/>
        </a:p>
      </dgm:t>
    </dgm:pt>
    <dgm:pt modelId="{ABBA6931-B915-0C4D-990C-CC690E30A4A4}" type="parTrans" cxnId="{EF769818-5A1D-8040-8D34-F42014B5AC15}">
      <dgm:prSet/>
      <dgm:spPr/>
      <dgm:t>
        <a:bodyPr/>
        <a:lstStyle/>
        <a:p>
          <a:endParaRPr lang="en-US"/>
        </a:p>
      </dgm:t>
    </dgm:pt>
    <dgm:pt modelId="{ED51B2A0-2E5A-0C4B-A354-136240B0CC1C}" type="sibTrans" cxnId="{EF769818-5A1D-8040-8D34-F42014B5AC15}">
      <dgm:prSet/>
      <dgm:spPr/>
      <dgm:t>
        <a:bodyPr/>
        <a:lstStyle/>
        <a:p>
          <a:endParaRPr lang="en-US"/>
        </a:p>
      </dgm:t>
    </dgm:pt>
    <dgm:pt modelId="{2543154D-951D-5D45-85CA-7F54874E6793}">
      <dgm:prSet phldrT="[Text]"/>
      <dgm:spPr/>
      <dgm:t>
        <a:bodyPr/>
        <a:lstStyle/>
        <a:p>
          <a:r>
            <a:rPr lang="en-US" dirty="0" smtClean="0"/>
            <a:t>Firmware</a:t>
          </a:r>
          <a:endParaRPr lang="en-US" dirty="0"/>
        </a:p>
      </dgm:t>
    </dgm:pt>
    <dgm:pt modelId="{01E01567-C671-BA49-9353-594F33F7A018}" type="parTrans" cxnId="{D4336154-A467-5B4E-B060-FEEE836A66B4}">
      <dgm:prSet/>
      <dgm:spPr/>
      <dgm:t>
        <a:bodyPr/>
        <a:lstStyle/>
        <a:p>
          <a:endParaRPr lang="en-US"/>
        </a:p>
      </dgm:t>
    </dgm:pt>
    <dgm:pt modelId="{4A1F65AA-56F2-A146-A59D-4268AB7CA6B8}" type="sibTrans" cxnId="{D4336154-A467-5B4E-B060-FEEE836A66B4}">
      <dgm:prSet/>
      <dgm:spPr/>
      <dgm:t>
        <a:bodyPr/>
        <a:lstStyle/>
        <a:p>
          <a:endParaRPr lang="en-US"/>
        </a:p>
      </dgm:t>
    </dgm:pt>
    <dgm:pt modelId="{8FD144B0-1EBC-E44A-B06F-D77CC8A9E7FD}" type="pres">
      <dgm:prSet presAssocID="{E8879975-A7FA-5F49-BAB9-BA06B4122D57}" presName="Name0" presStyleCnt="0">
        <dgm:presLayoutVars>
          <dgm:dir/>
          <dgm:animLvl val="lvl"/>
          <dgm:resizeHandles val="exact"/>
        </dgm:presLayoutVars>
      </dgm:prSet>
      <dgm:spPr/>
    </dgm:pt>
    <dgm:pt modelId="{FDC2EDC2-E722-FB4F-AE2C-58E49F4E47A1}" type="pres">
      <dgm:prSet presAssocID="{DAB2FC67-CB9A-D14B-976E-69CC59329622}" presName="Name8" presStyleCnt="0"/>
      <dgm:spPr/>
    </dgm:pt>
    <dgm:pt modelId="{067CF233-ECDF-C649-9FCA-1ECE45098EA0}" type="pres">
      <dgm:prSet presAssocID="{DAB2FC67-CB9A-D14B-976E-69CC59329622}" presName="level" presStyleLbl="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6CFEC6-F1A8-3D43-B665-6E86B58C8408}" type="pres">
      <dgm:prSet presAssocID="{DAB2FC67-CB9A-D14B-976E-69CC5932962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50C06A-AD5B-414E-82A2-D8475AED0360}" type="pres">
      <dgm:prSet presAssocID="{1EAFD345-99B8-2C44-A9A6-5A6135452F7D}" presName="Name8" presStyleCnt="0"/>
      <dgm:spPr/>
    </dgm:pt>
    <dgm:pt modelId="{DD56F902-A99E-1747-8E5D-E5F8737C9489}" type="pres">
      <dgm:prSet presAssocID="{1EAFD345-99B8-2C44-A9A6-5A6135452F7D}" presName="level" presStyleLbl="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D2475-3D87-2247-8B65-0CE1CBA0EB01}" type="pres">
      <dgm:prSet presAssocID="{1EAFD345-99B8-2C44-A9A6-5A6135452F7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FBFCC4-C606-D44B-A407-88A991E26B68}" type="pres">
      <dgm:prSet presAssocID="{D5354E60-D486-304B-9988-BC4CE59622F1}" presName="Name8" presStyleCnt="0"/>
      <dgm:spPr/>
    </dgm:pt>
    <dgm:pt modelId="{57C6FC1C-F551-DE42-BF68-96528ECF85AF}" type="pres">
      <dgm:prSet presAssocID="{D5354E60-D486-304B-9988-BC4CE59622F1}" presName="level" presStyleLbl="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A069DD-5CBC-4C41-9783-446B74B489E1}" type="pres">
      <dgm:prSet presAssocID="{D5354E60-D486-304B-9988-BC4CE59622F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89B16-D19A-8D4D-94F6-118AC867A845}" type="pres">
      <dgm:prSet presAssocID="{3CB0A021-F49D-E649-A731-7D007C06313B}" presName="Name8" presStyleCnt="0"/>
      <dgm:spPr/>
    </dgm:pt>
    <dgm:pt modelId="{DB58CB94-88BC-C646-8367-DCACCE950DCC}" type="pres">
      <dgm:prSet presAssocID="{3CB0A021-F49D-E649-A731-7D007C06313B}" presName="level" presStyleLbl="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38DAF7-2612-EE42-80ED-7AC4AC950F1D}" type="pres">
      <dgm:prSet presAssocID="{3CB0A021-F49D-E649-A731-7D007C06313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F22C91-F32B-E049-B0DB-0C1AFE8E3986}" type="pres">
      <dgm:prSet presAssocID="{3F83F25C-20C0-DF49-A7A6-6A3B02AF7580}" presName="Name8" presStyleCnt="0"/>
      <dgm:spPr/>
    </dgm:pt>
    <dgm:pt modelId="{38707E4D-9C88-DC43-96E4-98137530E16D}" type="pres">
      <dgm:prSet presAssocID="{3F83F25C-20C0-DF49-A7A6-6A3B02AF7580}" presName="level" presStyleLbl="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E202A1-5707-0749-BE8C-3CAA99BDA161}" type="pres">
      <dgm:prSet presAssocID="{3F83F25C-20C0-DF49-A7A6-6A3B02AF758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064211-51CF-8A48-BD16-F1D32851A394}" type="pres">
      <dgm:prSet presAssocID="{D1C5B4BE-4BA5-D74B-A07A-C4ACDCCD7CA0}" presName="Name8" presStyleCnt="0"/>
      <dgm:spPr/>
    </dgm:pt>
    <dgm:pt modelId="{11C79985-3C12-0E44-BB14-CA052F134A3E}" type="pres">
      <dgm:prSet presAssocID="{D1C5B4BE-4BA5-D74B-A07A-C4ACDCCD7CA0}" presName="level" presStyleLbl="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D24414-B709-DD47-A87F-CA6EAF6C79A3}" type="pres">
      <dgm:prSet presAssocID="{D1C5B4BE-4BA5-D74B-A07A-C4ACDCCD7CA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A51026-89F6-7749-88A3-5776A9B50B5F}" type="pres">
      <dgm:prSet presAssocID="{4C687B21-F485-9240-8A34-0561AE2AA3E5}" presName="Name8" presStyleCnt="0"/>
      <dgm:spPr/>
    </dgm:pt>
    <dgm:pt modelId="{92CB80B0-BC62-3347-99DD-C91882127601}" type="pres">
      <dgm:prSet presAssocID="{4C687B21-F485-9240-8A34-0561AE2AA3E5}" presName="level" presStyleLbl="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C8666-6504-7D45-B85C-841519BFFAA8}" type="pres">
      <dgm:prSet presAssocID="{4C687B21-F485-9240-8A34-0561AE2AA3E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D1F143-48F9-0C4D-A5FC-EECCB3F465D0}" type="pres">
      <dgm:prSet presAssocID="{2543154D-951D-5D45-85CA-7F54874E6793}" presName="Name8" presStyleCnt="0"/>
      <dgm:spPr/>
    </dgm:pt>
    <dgm:pt modelId="{CC6C89CF-1489-304E-988D-D7451C6B4575}" type="pres">
      <dgm:prSet presAssocID="{2543154D-951D-5D45-85CA-7F54874E6793}" presName="level" presStyleLbl="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0A8DF8-1350-7042-9D95-E1045A67B7AD}" type="pres">
      <dgm:prSet presAssocID="{2543154D-951D-5D45-85CA-7F54874E679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1B5AEA-AB3E-8B46-B178-5E39556648B8}" type="presOf" srcId="{3CB0A021-F49D-E649-A731-7D007C06313B}" destId="{DB58CB94-88BC-C646-8367-DCACCE950DCC}" srcOrd="0" destOrd="0" presId="urn:microsoft.com/office/officeart/2005/8/layout/pyramid3"/>
    <dgm:cxn modelId="{EC0EDF73-A41B-4E46-BBAD-AF951E71D0AC}" type="presOf" srcId="{1EAFD345-99B8-2C44-A9A6-5A6135452F7D}" destId="{DD56F902-A99E-1747-8E5D-E5F8737C9489}" srcOrd="0" destOrd="0" presId="urn:microsoft.com/office/officeart/2005/8/layout/pyramid3"/>
    <dgm:cxn modelId="{972C6652-5C2B-EE49-B180-3ADD7A2DA155}" type="presOf" srcId="{E8879975-A7FA-5F49-BAB9-BA06B4122D57}" destId="{8FD144B0-1EBC-E44A-B06F-D77CC8A9E7FD}" srcOrd="0" destOrd="0" presId="urn:microsoft.com/office/officeart/2005/8/layout/pyramid3"/>
    <dgm:cxn modelId="{E89E7976-0323-814D-93E4-341855921CAE}" type="presOf" srcId="{2543154D-951D-5D45-85CA-7F54874E6793}" destId="{040A8DF8-1350-7042-9D95-E1045A67B7AD}" srcOrd="1" destOrd="0" presId="urn:microsoft.com/office/officeart/2005/8/layout/pyramid3"/>
    <dgm:cxn modelId="{57283C4A-8171-EB49-A6D8-1623F43314D9}" type="presOf" srcId="{4C687B21-F485-9240-8A34-0561AE2AA3E5}" destId="{92CB80B0-BC62-3347-99DD-C91882127601}" srcOrd="0" destOrd="0" presId="urn:microsoft.com/office/officeart/2005/8/layout/pyramid3"/>
    <dgm:cxn modelId="{6EB2496E-05C3-7040-8663-53815FC5A26F}" type="presOf" srcId="{D1C5B4BE-4BA5-D74B-A07A-C4ACDCCD7CA0}" destId="{CAD24414-B709-DD47-A87F-CA6EAF6C79A3}" srcOrd="1" destOrd="0" presId="urn:microsoft.com/office/officeart/2005/8/layout/pyramid3"/>
    <dgm:cxn modelId="{3581D13B-8C4B-944A-9896-97291BA62260}" srcId="{E8879975-A7FA-5F49-BAB9-BA06B4122D57}" destId="{3CB0A021-F49D-E649-A731-7D007C06313B}" srcOrd="3" destOrd="0" parTransId="{0AA305F7-C8E8-3144-AB9C-65BC68530722}" sibTransId="{7F9F239E-3497-BE47-A817-03F8724343D7}"/>
    <dgm:cxn modelId="{2322576B-8C6A-2D4A-8A3A-15BC5D45825E}" type="presOf" srcId="{3CB0A021-F49D-E649-A731-7D007C06313B}" destId="{F538DAF7-2612-EE42-80ED-7AC4AC950F1D}" srcOrd="1" destOrd="0" presId="urn:microsoft.com/office/officeart/2005/8/layout/pyramid3"/>
    <dgm:cxn modelId="{D4336154-A467-5B4E-B060-FEEE836A66B4}" srcId="{E8879975-A7FA-5F49-BAB9-BA06B4122D57}" destId="{2543154D-951D-5D45-85CA-7F54874E6793}" srcOrd="7" destOrd="0" parTransId="{01E01567-C671-BA49-9353-594F33F7A018}" sibTransId="{4A1F65AA-56F2-A146-A59D-4268AB7CA6B8}"/>
    <dgm:cxn modelId="{6126AE4B-9F34-A848-B1B0-ADAFD1EB62C0}" srcId="{E8879975-A7FA-5F49-BAB9-BA06B4122D57}" destId="{DAB2FC67-CB9A-D14B-976E-69CC59329622}" srcOrd="0" destOrd="0" parTransId="{628783D6-6E52-1242-B8E2-47C92771F826}" sibTransId="{B9780336-80B4-9245-AF56-68ACD271C595}"/>
    <dgm:cxn modelId="{6B978D9A-AAAD-6143-9D0F-771D858194F5}" type="presOf" srcId="{D5354E60-D486-304B-9988-BC4CE59622F1}" destId="{08A069DD-5CBC-4C41-9783-446B74B489E1}" srcOrd="1" destOrd="0" presId="urn:microsoft.com/office/officeart/2005/8/layout/pyramid3"/>
    <dgm:cxn modelId="{E1262F6E-C5C0-5244-B17C-47CE67F19584}" type="presOf" srcId="{DAB2FC67-CB9A-D14B-976E-69CC59329622}" destId="{276CFEC6-F1A8-3D43-B665-6E86B58C8408}" srcOrd="1" destOrd="0" presId="urn:microsoft.com/office/officeart/2005/8/layout/pyramid3"/>
    <dgm:cxn modelId="{7693B747-558F-184C-891A-404B755BF945}" srcId="{E8879975-A7FA-5F49-BAB9-BA06B4122D57}" destId="{1EAFD345-99B8-2C44-A9A6-5A6135452F7D}" srcOrd="1" destOrd="0" parTransId="{A8DB60D9-1611-0243-9DA7-5B50F232DD09}" sibTransId="{A848C63B-087E-B24C-A384-27869AD47208}"/>
    <dgm:cxn modelId="{7F3C1A26-5000-B948-88D4-684FAC819A22}" type="presOf" srcId="{4C687B21-F485-9240-8A34-0561AE2AA3E5}" destId="{25AC8666-6504-7D45-B85C-841519BFFAA8}" srcOrd="1" destOrd="0" presId="urn:microsoft.com/office/officeart/2005/8/layout/pyramid3"/>
    <dgm:cxn modelId="{EF769818-5A1D-8040-8D34-F42014B5AC15}" srcId="{E8879975-A7FA-5F49-BAB9-BA06B4122D57}" destId="{4C687B21-F485-9240-8A34-0561AE2AA3E5}" srcOrd="6" destOrd="0" parTransId="{ABBA6931-B915-0C4D-990C-CC690E30A4A4}" sibTransId="{ED51B2A0-2E5A-0C4B-A354-136240B0CC1C}"/>
    <dgm:cxn modelId="{3B5D0023-7715-6F4A-BAB7-A97F8CB6348F}" srcId="{E8879975-A7FA-5F49-BAB9-BA06B4122D57}" destId="{3F83F25C-20C0-DF49-A7A6-6A3B02AF7580}" srcOrd="4" destOrd="0" parTransId="{5FD645F0-A9F1-704A-B383-9EEC71E8A26A}" sibTransId="{000773E1-A394-7B4C-A8FA-505080E06BA1}"/>
    <dgm:cxn modelId="{29181447-DDFE-A140-83F3-FFC530B80D26}" type="presOf" srcId="{1EAFD345-99B8-2C44-A9A6-5A6135452F7D}" destId="{77DD2475-3D87-2247-8B65-0CE1CBA0EB01}" srcOrd="1" destOrd="0" presId="urn:microsoft.com/office/officeart/2005/8/layout/pyramid3"/>
    <dgm:cxn modelId="{A82AD71E-0B4F-114C-B830-5EF98E9D9F22}" type="presOf" srcId="{D5354E60-D486-304B-9988-BC4CE59622F1}" destId="{57C6FC1C-F551-DE42-BF68-96528ECF85AF}" srcOrd="0" destOrd="0" presId="urn:microsoft.com/office/officeart/2005/8/layout/pyramid3"/>
    <dgm:cxn modelId="{96CCEEF4-DCB4-774E-B7F1-3BBC37028F2A}" type="presOf" srcId="{3F83F25C-20C0-DF49-A7A6-6A3B02AF7580}" destId="{38707E4D-9C88-DC43-96E4-98137530E16D}" srcOrd="0" destOrd="0" presId="urn:microsoft.com/office/officeart/2005/8/layout/pyramid3"/>
    <dgm:cxn modelId="{2FBFDA13-63B2-9D4C-ACDC-ADEF4EAA3575}" type="presOf" srcId="{2543154D-951D-5D45-85CA-7F54874E6793}" destId="{CC6C89CF-1489-304E-988D-D7451C6B4575}" srcOrd="0" destOrd="0" presId="urn:microsoft.com/office/officeart/2005/8/layout/pyramid3"/>
    <dgm:cxn modelId="{9947FE08-1619-D84D-B206-B733ACEA325A}" type="presOf" srcId="{DAB2FC67-CB9A-D14B-976E-69CC59329622}" destId="{067CF233-ECDF-C649-9FCA-1ECE45098EA0}" srcOrd="0" destOrd="0" presId="urn:microsoft.com/office/officeart/2005/8/layout/pyramid3"/>
    <dgm:cxn modelId="{D964A715-E668-8B4C-88E0-A5128E8D7937}" srcId="{E8879975-A7FA-5F49-BAB9-BA06B4122D57}" destId="{D5354E60-D486-304B-9988-BC4CE59622F1}" srcOrd="2" destOrd="0" parTransId="{4331C942-DBE7-E14C-8760-EBAAA4E196E8}" sibTransId="{74EE42D5-2296-0541-BEBC-A2733F0AB888}"/>
    <dgm:cxn modelId="{8B960548-484F-7C49-A955-4FA815529D14}" type="presOf" srcId="{D1C5B4BE-4BA5-D74B-A07A-C4ACDCCD7CA0}" destId="{11C79985-3C12-0E44-BB14-CA052F134A3E}" srcOrd="0" destOrd="0" presId="urn:microsoft.com/office/officeart/2005/8/layout/pyramid3"/>
    <dgm:cxn modelId="{AFDE7FC1-7241-D548-B604-80067147A605}" srcId="{E8879975-A7FA-5F49-BAB9-BA06B4122D57}" destId="{D1C5B4BE-4BA5-D74B-A07A-C4ACDCCD7CA0}" srcOrd="5" destOrd="0" parTransId="{BB947709-5C05-3948-9EAA-FC2233235C42}" sibTransId="{31F001BF-CF0B-A74C-96E5-A9C77ED25BF5}"/>
    <dgm:cxn modelId="{01EF1062-5D0E-2C44-96D8-1BB4ABA7D58E}" type="presOf" srcId="{3F83F25C-20C0-DF49-A7A6-6A3B02AF7580}" destId="{A3E202A1-5707-0749-BE8C-3CAA99BDA161}" srcOrd="1" destOrd="0" presId="urn:microsoft.com/office/officeart/2005/8/layout/pyramid3"/>
    <dgm:cxn modelId="{6FEC4D99-C40D-114D-81A2-C31A5E57404D}" type="presParOf" srcId="{8FD144B0-1EBC-E44A-B06F-D77CC8A9E7FD}" destId="{FDC2EDC2-E722-FB4F-AE2C-58E49F4E47A1}" srcOrd="0" destOrd="0" presId="urn:microsoft.com/office/officeart/2005/8/layout/pyramid3"/>
    <dgm:cxn modelId="{C4EC0DA7-3C35-7D47-9F53-753FD46F2616}" type="presParOf" srcId="{FDC2EDC2-E722-FB4F-AE2C-58E49F4E47A1}" destId="{067CF233-ECDF-C649-9FCA-1ECE45098EA0}" srcOrd="0" destOrd="0" presId="urn:microsoft.com/office/officeart/2005/8/layout/pyramid3"/>
    <dgm:cxn modelId="{BD90A8BD-8E6F-8248-9690-68C8477FBAB1}" type="presParOf" srcId="{FDC2EDC2-E722-FB4F-AE2C-58E49F4E47A1}" destId="{276CFEC6-F1A8-3D43-B665-6E86B58C8408}" srcOrd="1" destOrd="0" presId="urn:microsoft.com/office/officeart/2005/8/layout/pyramid3"/>
    <dgm:cxn modelId="{276179D8-B15F-4940-89D5-E3C03BE73271}" type="presParOf" srcId="{8FD144B0-1EBC-E44A-B06F-D77CC8A9E7FD}" destId="{D750C06A-AD5B-414E-82A2-D8475AED0360}" srcOrd="1" destOrd="0" presId="urn:microsoft.com/office/officeart/2005/8/layout/pyramid3"/>
    <dgm:cxn modelId="{BCA0E638-79FA-444E-8177-18BB82972E01}" type="presParOf" srcId="{D750C06A-AD5B-414E-82A2-D8475AED0360}" destId="{DD56F902-A99E-1747-8E5D-E5F8737C9489}" srcOrd="0" destOrd="0" presId="urn:microsoft.com/office/officeart/2005/8/layout/pyramid3"/>
    <dgm:cxn modelId="{73BE16BF-2965-FA4F-BBCF-FDC3E2B5FDE2}" type="presParOf" srcId="{D750C06A-AD5B-414E-82A2-D8475AED0360}" destId="{77DD2475-3D87-2247-8B65-0CE1CBA0EB01}" srcOrd="1" destOrd="0" presId="urn:microsoft.com/office/officeart/2005/8/layout/pyramid3"/>
    <dgm:cxn modelId="{E3F1720E-EE5E-F24D-896A-28247AF8D1AA}" type="presParOf" srcId="{8FD144B0-1EBC-E44A-B06F-D77CC8A9E7FD}" destId="{00FBFCC4-C606-D44B-A407-88A991E26B68}" srcOrd="2" destOrd="0" presId="urn:microsoft.com/office/officeart/2005/8/layout/pyramid3"/>
    <dgm:cxn modelId="{1951929A-6294-3143-9E2C-2E2BFDB2E025}" type="presParOf" srcId="{00FBFCC4-C606-D44B-A407-88A991E26B68}" destId="{57C6FC1C-F551-DE42-BF68-96528ECF85AF}" srcOrd="0" destOrd="0" presId="urn:microsoft.com/office/officeart/2005/8/layout/pyramid3"/>
    <dgm:cxn modelId="{47866FEE-30B8-2249-BF2C-736CDD516191}" type="presParOf" srcId="{00FBFCC4-C606-D44B-A407-88A991E26B68}" destId="{08A069DD-5CBC-4C41-9783-446B74B489E1}" srcOrd="1" destOrd="0" presId="urn:microsoft.com/office/officeart/2005/8/layout/pyramid3"/>
    <dgm:cxn modelId="{4F1A83EB-BF40-1447-9537-D200CBC83B1D}" type="presParOf" srcId="{8FD144B0-1EBC-E44A-B06F-D77CC8A9E7FD}" destId="{48889B16-D19A-8D4D-94F6-118AC867A845}" srcOrd="3" destOrd="0" presId="urn:microsoft.com/office/officeart/2005/8/layout/pyramid3"/>
    <dgm:cxn modelId="{2AAFC175-6613-A64C-BE52-906E64F8CAE8}" type="presParOf" srcId="{48889B16-D19A-8D4D-94F6-118AC867A845}" destId="{DB58CB94-88BC-C646-8367-DCACCE950DCC}" srcOrd="0" destOrd="0" presId="urn:microsoft.com/office/officeart/2005/8/layout/pyramid3"/>
    <dgm:cxn modelId="{3D0F0B42-4525-1548-A12B-3CCE8544D70F}" type="presParOf" srcId="{48889B16-D19A-8D4D-94F6-118AC867A845}" destId="{F538DAF7-2612-EE42-80ED-7AC4AC950F1D}" srcOrd="1" destOrd="0" presId="urn:microsoft.com/office/officeart/2005/8/layout/pyramid3"/>
    <dgm:cxn modelId="{95E7F728-F3EE-8541-8CCA-8742CE3BE4DE}" type="presParOf" srcId="{8FD144B0-1EBC-E44A-B06F-D77CC8A9E7FD}" destId="{D1F22C91-F32B-E049-B0DB-0C1AFE8E3986}" srcOrd="4" destOrd="0" presId="urn:microsoft.com/office/officeart/2005/8/layout/pyramid3"/>
    <dgm:cxn modelId="{79CE1638-4D3A-0F48-9983-B6597D50DBB1}" type="presParOf" srcId="{D1F22C91-F32B-E049-B0DB-0C1AFE8E3986}" destId="{38707E4D-9C88-DC43-96E4-98137530E16D}" srcOrd="0" destOrd="0" presId="urn:microsoft.com/office/officeart/2005/8/layout/pyramid3"/>
    <dgm:cxn modelId="{9A95302D-8FD9-1543-B02C-E01072FCF64F}" type="presParOf" srcId="{D1F22C91-F32B-E049-B0DB-0C1AFE8E3986}" destId="{A3E202A1-5707-0749-BE8C-3CAA99BDA161}" srcOrd="1" destOrd="0" presId="urn:microsoft.com/office/officeart/2005/8/layout/pyramid3"/>
    <dgm:cxn modelId="{6B268B28-01C9-DA43-B726-AEC174AD3232}" type="presParOf" srcId="{8FD144B0-1EBC-E44A-B06F-D77CC8A9E7FD}" destId="{BB064211-51CF-8A48-BD16-F1D32851A394}" srcOrd="5" destOrd="0" presId="urn:microsoft.com/office/officeart/2005/8/layout/pyramid3"/>
    <dgm:cxn modelId="{DE807237-4026-0B48-BCFA-7F8CA9FAAAE4}" type="presParOf" srcId="{BB064211-51CF-8A48-BD16-F1D32851A394}" destId="{11C79985-3C12-0E44-BB14-CA052F134A3E}" srcOrd="0" destOrd="0" presId="urn:microsoft.com/office/officeart/2005/8/layout/pyramid3"/>
    <dgm:cxn modelId="{2A3ECD8E-9358-BF4D-9A77-9DC937B58CB4}" type="presParOf" srcId="{BB064211-51CF-8A48-BD16-F1D32851A394}" destId="{CAD24414-B709-DD47-A87F-CA6EAF6C79A3}" srcOrd="1" destOrd="0" presId="urn:microsoft.com/office/officeart/2005/8/layout/pyramid3"/>
    <dgm:cxn modelId="{80AB4705-CEB4-C343-AE6F-1271E21B75AD}" type="presParOf" srcId="{8FD144B0-1EBC-E44A-B06F-D77CC8A9E7FD}" destId="{12A51026-89F6-7749-88A3-5776A9B50B5F}" srcOrd="6" destOrd="0" presId="urn:microsoft.com/office/officeart/2005/8/layout/pyramid3"/>
    <dgm:cxn modelId="{434F8AF6-44A1-9D48-A2AA-F086BAABA615}" type="presParOf" srcId="{12A51026-89F6-7749-88A3-5776A9B50B5F}" destId="{92CB80B0-BC62-3347-99DD-C91882127601}" srcOrd="0" destOrd="0" presId="urn:microsoft.com/office/officeart/2005/8/layout/pyramid3"/>
    <dgm:cxn modelId="{3644B7D8-8A54-0349-B452-44E2B0593457}" type="presParOf" srcId="{12A51026-89F6-7749-88A3-5776A9B50B5F}" destId="{25AC8666-6504-7D45-B85C-841519BFFAA8}" srcOrd="1" destOrd="0" presId="urn:microsoft.com/office/officeart/2005/8/layout/pyramid3"/>
    <dgm:cxn modelId="{C7CD8AD9-66EC-1843-BB33-59BA5DBFDB74}" type="presParOf" srcId="{8FD144B0-1EBC-E44A-B06F-D77CC8A9E7FD}" destId="{B7D1F143-48F9-0C4D-A5FC-EECCB3F465D0}" srcOrd="7" destOrd="0" presId="urn:microsoft.com/office/officeart/2005/8/layout/pyramid3"/>
    <dgm:cxn modelId="{3A63727B-41AF-F348-87A9-DE60EED678C6}" type="presParOf" srcId="{B7D1F143-48F9-0C4D-A5FC-EECCB3F465D0}" destId="{CC6C89CF-1489-304E-988D-D7451C6B4575}" srcOrd="0" destOrd="0" presId="urn:microsoft.com/office/officeart/2005/8/layout/pyramid3"/>
    <dgm:cxn modelId="{A161B333-5BA5-7740-B65F-1ECE4577A4C0}" type="presParOf" srcId="{B7D1F143-48F9-0C4D-A5FC-EECCB3F465D0}" destId="{040A8DF8-1350-7042-9D95-E1045A67B7AD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9376BA-6A34-E34A-B27A-993A8DFE39A3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</dgm:pt>
    <dgm:pt modelId="{0839BD55-D79E-4F4D-A4E2-E1FC2B316F27}">
      <dgm:prSet phldrT="[Text]"/>
      <dgm:spPr>
        <a:gradFill rotWithShape="0">
          <a:gsLst>
            <a:gs pos="0">
              <a:schemeClr val="accent4">
                <a:lumMod val="50000"/>
                <a:alpha val="50000"/>
              </a:schemeClr>
            </a:gs>
            <a:gs pos="55000">
              <a:schemeClr val="accent4">
                <a:lumMod val="75000"/>
                <a:alpha val="50000"/>
              </a:schemeClr>
            </a:gs>
            <a:gs pos="100000">
              <a:schemeClr val="accent4">
                <a:lumMod val="60000"/>
                <a:lumOff val="40000"/>
                <a:alpha val="50000"/>
              </a:schemeClr>
            </a:gs>
          </a:gsLst>
        </a:gradFill>
      </dgm:spPr>
      <dgm:t>
        <a:bodyPr/>
        <a:lstStyle/>
        <a:p>
          <a:r>
            <a:rPr lang="en-US" dirty="0" smtClean="0"/>
            <a:t>Real world</a:t>
          </a:r>
        </a:p>
        <a:p>
          <a:r>
            <a:rPr lang="en-US" dirty="0" smtClean="0"/>
            <a:t>(location &amp; sensors)</a:t>
          </a:r>
          <a:endParaRPr lang="en-US" dirty="0"/>
        </a:p>
      </dgm:t>
    </dgm:pt>
    <dgm:pt modelId="{65E43B10-C15F-CF40-B3BF-54961513B595}" type="parTrans" cxnId="{559BE3EB-04DD-CB43-8988-C2221F8FC19A}">
      <dgm:prSet/>
      <dgm:spPr/>
      <dgm:t>
        <a:bodyPr/>
        <a:lstStyle/>
        <a:p>
          <a:endParaRPr lang="en-US"/>
        </a:p>
      </dgm:t>
    </dgm:pt>
    <dgm:pt modelId="{8468F40D-3A3D-CB4C-A0A6-0D33945B06BE}" type="sibTrans" cxnId="{559BE3EB-04DD-CB43-8988-C2221F8FC19A}">
      <dgm:prSet/>
      <dgm:spPr/>
      <dgm:t>
        <a:bodyPr/>
        <a:lstStyle/>
        <a:p>
          <a:endParaRPr lang="en-US"/>
        </a:p>
      </dgm:t>
    </dgm:pt>
    <dgm:pt modelId="{F36310CA-08BD-F14B-9D70-A038856D7BBA}">
      <dgm:prSet phldrT="[Text]"/>
      <dgm:spPr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55000">
              <a:schemeClr val="accent6">
                <a:lumMod val="60000"/>
                <a:lumOff val="40000"/>
                <a:alpha val="50000"/>
              </a:schemeClr>
            </a:gs>
            <a:gs pos="100000">
              <a:schemeClr val="accent6">
                <a:lumMod val="40000"/>
                <a:lumOff val="60000"/>
                <a:alpha val="50000"/>
              </a:schemeClr>
            </a:gs>
          </a:gsLst>
        </a:gra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dirty="0" smtClean="0"/>
            <a:t>Communication</a:t>
          </a:r>
        </a:p>
        <a:p>
          <a:r>
            <a:rPr lang="en-US" dirty="0" smtClean="0"/>
            <a:t>(VoIP, SMS, email)</a:t>
          </a:r>
          <a:endParaRPr lang="en-US" dirty="0"/>
        </a:p>
      </dgm:t>
    </dgm:pt>
    <dgm:pt modelId="{AD3F8CC6-6DF1-F74C-9FFC-63A753224632}" type="parTrans" cxnId="{F5D07922-F08F-0145-9E5E-BD781FBA6229}">
      <dgm:prSet/>
      <dgm:spPr/>
      <dgm:t>
        <a:bodyPr/>
        <a:lstStyle/>
        <a:p>
          <a:endParaRPr lang="en-US"/>
        </a:p>
      </dgm:t>
    </dgm:pt>
    <dgm:pt modelId="{9EA9FA29-E00F-4C4A-90EC-EECDE0421C06}" type="sibTrans" cxnId="{F5D07922-F08F-0145-9E5E-BD781FBA6229}">
      <dgm:prSet/>
      <dgm:spPr/>
      <dgm:t>
        <a:bodyPr/>
        <a:lstStyle/>
        <a:p>
          <a:endParaRPr lang="en-US"/>
        </a:p>
      </dgm:t>
    </dgm:pt>
    <dgm:pt modelId="{1232BA20-9849-4342-8472-468E7C0F5515}">
      <dgm:prSet phldrT="[Text]"/>
      <dgm:spPr>
        <a:solidFill>
          <a:schemeClr val="accent2">
            <a:lumMod val="75000"/>
            <a:alpha val="48000"/>
          </a:schemeClr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US" dirty="0" smtClean="0"/>
            <a:t>Web services</a:t>
          </a:r>
        </a:p>
        <a:p>
          <a:r>
            <a:rPr lang="en-US" dirty="0" smtClean="0"/>
            <a:t>(</a:t>
          </a:r>
          <a:r>
            <a:rPr lang="en-US" dirty="0" err="1" smtClean="0"/>
            <a:t>SNs</a:t>
          </a:r>
          <a:r>
            <a:rPr lang="en-US" dirty="0" smtClean="0"/>
            <a:t>, calendar, contacts, ..)</a:t>
          </a:r>
          <a:endParaRPr lang="en-US" dirty="0"/>
        </a:p>
      </dgm:t>
    </dgm:pt>
    <dgm:pt modelId="{2509CCAA-E645-684B-A48A-3FD2E68AC464}" type="parTrans" cxnId="{E26B4730-56CF-FF4D-972D-698983F74E6D}">
      <dgm:prSet/>
      <dgm:spPr/>
      <dgm:t>
        <a:bodyPr/>
        <a:lstStyle/>
        <a:p>
          <a:endParaRPr lang="en-US"/>
        </a:p>
      </dgm:t>
    </dgm:pt>
    <dgm:pt modelId="{C891F611-0E10-684A-9B21-87838B27D3C0}" type="sibTrans" cxnId="{E26B4730-56CF-FF4D-972D-698983F74E6D}">
      <dgm:prSet/>
      <dgm:spPr/>
      <dgm:t>
        <a:bodyPr/>
        <a:lstStyle/>
        <a:p>
          <a:endParaRPr lang="en-US"/>
        </a:p>
      </dgm:t>
    </dgm:pt>
    <dgm:pt modelId="{150FFBF5-4A0A-EF4D-9857-EDCC23273EA8}" type="pres">
      <dgm:prSet presAssocID="{D79376BA-6A34-E34A-B27A-993A8DFE39A3}" presName="compositeShape" presStyleCnt="0">
        <dgm:presLayoutVars>
          <dgm:chMax val="7"/>
          <dgm:dir/>
          <dgm:resizeHandles val="exact"/>
        </dgm:presLayoutVars>
      </dgm:prSet>
      <dgm:spPr/>
    </dgm:pt>
    <dgm:pt modelId="{522DE83C-2328-2246-B98C-7F7B31F3D4F0}" type="pres">
      <dgm:prSet presAssocID="{0839BD55-D79E-4F4D-A4E2-E1FC2B316F27}" presName="circ1" presStyleLbl="vennNode1" presStyleIdx="0" presStyleCnt="3"/>
      <dgm:spPr/>
      <dgm:t>
        <a:bodyPr/>
        <a:lstStyle/>
        <a:p>
          <a:endParaRPr lang="en-US"/>
        </a:p>
      </dgm:t>
    </dgm:pt>
    <dgm:pt modelId="{C1D67D41-8833-094C-8819-D2320550E1F8}" type="pres">
      <dgm:prSet presAssocID="{0839BD55-D79E-4F4D-A4E2-E1FC2B316F2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C3218C-102E-0C49-B193-FA42D4D11FFE}" type="pres">
      <dgm:prSet presAssocID="{F36310CA-08BD-F14B-9D70-A038856D7BBA}" presName="circ2" presStyleLbl="vennNode1" presStyleIdx="1" presStyleCnt="3"/>
      <dgm:spPr/>
      <dgm:t>
        <a:bodyPr/>
        <a:lstStyle/>
        <a:p>
          <a:endParaRPr lang="en-US"/>
        </a:p>
      </dgm:t>
    </dgm:pt>
    <dgm:pt modelId="{7635B03F-2E8A-8346-B625-53A2D0B1BE14}" type="pres">
      <dgm:prSet presAssocID="{F36310CA-08BD-F14B-9D70-A038856D7BB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CA6399-D05B-674C-98A6-B8FC5CFCEE31}" type="pres">
      <dgm:prSet presAssocID="{1232BA20-9849-4342-8472-468E7C0F5515}" presName="circ3" presStyleLbl="vennNode1" presStyleIdx="2" presStyleCnt="3"/>
      <dgm:spPr/>
      <dgm:t>
        <a:bodyPr/>
        <a:lstStyle/>
        <a:p>
          <a:endParaRPr lang="en-US"/>
        </a:p>
      </dgm:t>
    </dgm:pt>
    <dgm:pt modelId="{339E5260-7CB0-1342-838A-60B974EF0AFA}" type="pres">
      <dgm:prSet presAssocID="{1232BA20-9849-4342-8472-468E7C0F551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C1E97B-1E5E-1D45-A180-4AFF174ECDD3}" type="presOf" srcId="{1232BA20-9849-4342-8472-468E7C0F5515}" destId="{339E5260-7CB0-1342-838A-60B974EF0AFA}" srcOrd="1" destOrd="0" presId="urn:microsoft.com/office/officeart/2005/8/layout/venn1"/>
    <dgm:cxn modelId="{DA196BFA-4985-8141-903F-3A82CE4C7912}" type="presOf" srcId="{1232BA20-9849-4342-8472-468E7C0F5515}" destId="{13CA6399-D05B-674C-98A6-B8FC5CFCEE31}" srcOrd="0" destOrd="0" presId="urn:microsoft.com/office/officeart/2005/8/layout/venn1"/>
    <dgm:cxn modelId="{8B3DE22F-7DAF-6F45-9B1F-B3BF343DB998}" type="presOf" srcId="{F36310CA-08BD-F14B-9D70-A038856D7BBA}" destId="{19C3218C-102E-0C49-B193-FA42D4D11FFE}" srcOrd="0" destOrd="0" presId="urn:microsoft.com/office/officeart/2005/8/layout/venn1"/>
    <dgm:cxn modelId="{9761A809-DEDE-954D-B853-F55B35506BC5}" type="presOf" srcId="{D79376BA-6A34-E34A-B27A-993A8DFE39A3}" destId="{150FFBF5-4A0A-EF4D-9857-EDCC23273EA8}" srcOrd="0" destOrd="0" presId="urn:microsoft.com/office/officeart/2005/8/layout/venn1"/>
    <dgm:cxn modelId="{559BE3EB-04DD-CB43-8988-C2221F8FC19A}" srcId="{D79376BA-6A34-E34A-B27A-993A8DFE39A3}" destId="{0839BD55-D79E-4F4D-A4E2-E1FC2B316F27}" srcOrd="0" destOrd="0" parTransId="{65E43B10-C15F-CF40-B3BF-54961513B595}" sibTransId="{8468F40D-3A3D-CB4C-A0A6-0D33945B06BE}"/>
    <dgm:cxn modelId="{59517407-3DC4-504F-9483-EEF11C7EBA37}" type="presOf" srcId="{0839BD55-D79E-4F4D-A4E2-E1FC2B316F27}" destId="{C1D67D41-8833-094C-8819-D2320550E1F8}" srcOrd="1" destOrd="0" presId="urn:microsoft.com/office/officeart/2005/8/layout/venn1"/>
    <dgm:cxn modelId="{E26B4730-56CF-FF4D-972D-698983F74E6D}" srcId="{D79376BA-6A34-E34A-B27A-993A8DFE39A3}" destId="{1232BA20-9849-4342-8472-468E7C0F5515}" srcOrd="2" destOrd="0" parTransId="{2509CCAA-E645-684B-A48A-3FD2E68AC464}" sibTransId="{C891F611-0E10-684A-9B21-87838B27D3C0}"/>
    <dgm:cxn modelId="{F5D07922-F08F-0145-9E5E-BD781FBA6229}" srcId="{D79376BA-6A34-E34A-B27A-993A8DFE39A3}" destId="{F36310CA-08BD-F14B-9D70-A038856D7BBA}" srcOrd="1" destOrd="0" parTransId="{AD3F8CC6-6DF1-F74C-9FFC-63A753224632}" sibTransId="{9EA9FA29-E00F-4C4A-90EC-EECDE0421C06}"/>
    <dgm:cxn modelId="{C98DF92E-DE53-0D40-802A-1E8E4D1A288D}" type="presOf" srcId="{0839BD55-D79E-4F4D-A4E2-E1FC2B316F27}" destId="{522DE83C-2328-2246-B98C-7F7B31F3D4F0}" srcOrd="0" destOrd="0" presId="urn:microsoft.com/office/officeart/2005/8/layout/venn1"/>
    <dgm:cxn modelId="{5D808E90-AC95-ED47-8E2F-1A7A4418703E}" type="presOf" srcId="{F36310CA-08BD-F14B-9D70-A038856D7BBA}" destId="{7635B03F-2E8A-8346-B625-53A2D0B1BE14}" srcOrd="1" destOrd="0" presId="urn:microsoft.com/office/officeart/2005/8/layout/venn1"/>
    <dgm:cxn modelId="{DB91E5DA-1F1B-DB41-995C-9937ED079AC0}" type="presParOf" srcId="{150FFBF5-4A0A-EF4D-9857-EDCC23273EA8}" destId="{522DE83C-2328-2246-B98C-7F7B31F3D4F0}" srcOrd="0" destOrd="0" presId="urn:microsoft.com/office/officeart/2005/8/layout/venn1"/>
    <dgm:cxn modelId="{5F493A7D-5247-DC4F-9F31-4F67E3365C6A}" type="presParOf" srcId="{150FFBF5-4A0A-EF4D-9857-EDCC23273EA8}" destId="{C1D67D41-8833-094C-8819-D2320550E1F8}" srcOrd="1" destOrd="0" presId="urn:microsoft.com/office/officeart/2005/8/layout/venn1"/>
    <dgm:cxn modelId="{70919DB7-FB10-0048-BACC-F07B3B1CDDE4}" type="presParOf" srcId="{150FFBF5-4A0A-EF4D-9857-EDCC23273EA8}" destId="{19C3218C-102E-0C49-B193-FA42D4D11FFE}" srcOrd="2" destOrd="0" presId="urn:microsoft.com/office/officeart/2005/8/layout/venn1"/>
    <dgm:cxn modelId="{D02979AF-CFC7-1C4B-896B-F81849E5426E}" type="presParOf" srcId="{150FFBF5-4A0A-EF4D-9857-EDCC23273EA8}" destId="{7635B03F-2E8A-8346-B625-53A2D0B1BE14}" srcOrd="3" destOrd="0" presId="urn:microsoft.com/office/officeart/2005/8/layout/venn1"/>
    <dgm:cxn modelId="{7353904E-B74D-5146-989D-2F4554A22D99}" type="presParOf" srcId="{150FFBF5-4A0A-EF4D-9857-EDCC23273EA8}" destId="{13CA6399-D05B-674C-98A6-B8FC5CFCEE31}" srcOrd="4" destOrd="0" presId="urn:microsoft.com/office/officeart/2005/8/layout/venn1"/>
    <dgm:cxn modelId="{22219067-40C9-F94F-85A3-0D729B1C83C1}" type="presParOf" srcId="{150FFBF5-4A0A-EF4D-9857-EDCC23273EA8}" destId="{339E5260-7CB0-1342-838A-60B974EF0AF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7CF233-ECDF-C649-9FCA-1ECE45098EA0}">
      <dsp:nvSpPr>
        <dsp:cNvPr id="0" name=""/>
        <dsp:cNvSpPr/>
      </dsp:nvSpPr>
      <dsp:spPr>
        <a:xfrm rot="10800000">
          <a:off x="0" y="0"/>
          <a:ext cx="82296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Clocks at home blink 12:00</a:t>
          </a:r>
          <a:endParaRPr lang="en-US" sz="1900" kern="1200" dirty="0"/>
        </a:p>
      </dsp:txBody>
      <dsp:txXfrm rot="-10800000">
        <a:off x="1440179" y="0"/>
        <a:ext cx="5349240" cy="578201"/>
      </dsp:txXfrm>
    </dsp:sp>
    <dsp:sp modelId="{DD56F902-A99E-1747-8E5D-E5F8737C9489}">
      <dsp:nvSpPr>
        <dsp:cNvPr id="0" name=""/>
        <dsp:cNvSpPr/>
      </dsp:nvSpPr>
      <dsp:spPr>
        <a:xfrm rot="10800000">
          <a:off x="514350" y="578201"/>
          <a:ext cx="7200899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Can program a DVR</a:t>
          </a:r>
          <a:endParaRPr lang="en-US" sz="1900" kern="1200" dirty="0"/>
        </a:p>
      </dsp:txBody>
      <dsp:txXfrm rot="-10800000">
        <a:off x="1774507" y="578201"/>
        <a:ext cx="4680585" cy="578201"/>
      </dsp:txXfrm>
    </dsp:sp>
    <dsp:sp modelId="{57C6FC1C-F551-DE42-BF68-96528ECF85AF}">
      <dsp:nvSpPr>
        <dsp:cNvPr id="0" name=""/>
        <dsp:cNvSpPr/>
      </dsp:nvSpPr>
      <dsp:spPr>
        <a:xfrm rot="10800000">
          <a:off x="1028700" y="1156402"/>
          <a:ext cx="6172199" cy="578201"/>
        </a:xfrm>
        <a:prstGeom prst="trapezoid">
          <a:avLst>
            <a:gd name="adj" fmla="val 88957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Writes Excel formulas</a:t>
          </a:r>
          <a:endParaRPr lang="en-US" sz="1900" kern="1200" dirty="0"/>
        </a:p>
      </dsp:txBody>
      <dsp:txXfrm rot="-10800000">
        <a:off x="2108834" y="1156402"/>
        <a:ext cx="4011930" cy="578201"/>
      </dsp:txXfrm>
    </dsp:sp>
    <dsp:sp modelId="{DB58CB94-88BC-C646-8367-DCACCE950DCC}">
      <dsp:nvSpPr>
        <dsp:cNvPr id="0" name=""/>
        <dsp:cNvSpPr/>
      </dsp:nvSpPr>
      <dsp:spPr>
        <a:xfrm rot="10800000">
          <a:off x="1543049" y="1734603"/>
          <a:ext cx="51435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Creates simple HTML</a:t>
          </a:r>
          <a:endParaRPr lang="en-US" sz="1900" kern="1200" dirty="0"/>
        </a:p>
      </dsp:txBody>
      <dsp:txXfrm rot="-10800000">
        <a:off x="2443162" y="1734603"/>
        <a:ext cx="3343275" cy="578201"/>
      </dsp:txXfrm>
    </dsp:sp>
    <dsp:sp modelId="{38707E4D-9C88-DC43-96E4-98137530E16D}">
      <dsp:nvSpPr>
        <dsp:cNvPr id="0" name=""/>
        <dsp:cNvSpPr/>
      </dsp:nvSpPr>
      <dsp:spPr>
        <a:xfrm rot="10800000">
          <a:off x="2057400" y="2312804"/>
          <a:ext cx="41148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Writes script in PHP or Ruby</a:t>
          </a:r>
          <a:endParaRPr lang="en-US" sz="1900" kern="1200" dirty="0"/>
        </a:p>
      </dsp:txBody>
      <dsp:txXfrm rot="-10800000">
        <a:off x="2777489" y="2312804"/>
        <a:ext cx="2674620" cy="578201"/>
      </dsp:txXfrm>
    </dsp:sp>
    <dsp:sp modelId="{11C79985-3C12-0E44-BB14-CA052F134A3E}">
      <dsp:nvSpPr>
        <dsp:cNvPr id="0" name=""/>
        <dsp:cNvSpPr/>
      </dsp:nvSpPr>
      <dsp:spPr>
        <a:xfrm rot="10800000">
          <a:off x="2571750" y="2891005"/>
          <a:ext cx="30861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Java programmer</a:t>
          </a:r>
          <a:endParaRPr lang="en-US" sz="1900" kern="1200" dirty="0"/>
        </a:p>
      </dsp:txBody>
      <dsp:txXfrm rot="-10800000">
        <a:off x="3111817" y="2891005"/>
        <a:ext cx="2005965" cy="578201"/>
      </dsp:txXfrm>
    </dsp:sp>
    <dsp:sp modelId="{92CB80B0-BC62-3347-99DD-C91882127601}">
      <dsp:nvSpPr>
        <dsp:cNvPr id="0" name=""/>
        <dsp:cNvSpPr/>
      </dsp:nvSpPr>
      <dsp:spPr>
        <a:xfrm rot="10800000">
          <a:off x="3086099" y="3469206"/>
          <a:ext cx="20574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 &amp; kernel code</a:t>
          </a:r>
          <a:endParaRPr lang="en-US" sz="1900" kern="1200" dirty="0"/>
        </a:p>
      </dsp:txBody>
      <dsp:txXfrm rot="-10800000">
        <a:off x="3446145" y="3469206"/>
        <a:ext cx="1337310" cy="578201"/>
      </dsp:txXfrm>
    </dsp:sp>
    <dsp:sp modelId="{CC6C89CF-1489-304E-988D-D7451C6B4575}">
      <dsp:nvSpPr>
        <dsp:cNvPr id="0" name=""/>
        <dsp:cNvSpPr/>
      </dsp:nvSpPr>
      <dsp:spPr>
        <a:xfrm rot="10800000">
          <a:off x="3600450" y="4047407"/>
          <a:ext cx="1028700" cy="578201"/>
        </a:xfrm>
        <a:prstGeom prst="trapezoid">
          <a:avLst>
            <a:gd name="adj" fmla="val 8895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Firmware</a:t>
          </a:r>
          <a:endParaRPr lang="en-US" sz="1900" kern="1200" dirty="0"/>
        </a:p>
      </dsp:txBody>
      <dsp:txXfrm rot="-10800000">
        <a:off x="3600450" y="4047407"/>
        <a:ext cx="1028700" cy="5782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DE83C-2328-2246-B98C-7F7B31F3D4F0}">
      <dsp:nvSpPr>
        <dsp:cNvPr id="0" name=""/>
        <dsp:cNvSpPr/>
      </dsp:nvSpPr>
      <dsp:spPr>
        <a:xfrm>
          <a:off x="2115038" y="58615"/>
          <a:ext cx="2813538" cy="2813538"/>
        </a:xfrm>
        <a:prstGeom prst="ellipse">
          <a:avLst/>
        </a:prstGeom>
        <a:gradFill rotWithShape="0">
          <a:gsLst>
            <a:gs pos="0">
              <a:schemeClr val="accent4">
                <a:lumMod val="50000"/>
                <a:alpha val="50000"/>
              </a:schemeClr>
            </a:gs>
            <a:gs pos="55000">
              <a:schemeClr val="accent4">
                <a:lumMod val="75000"/>
                <a:alpha val="50000"/>
              </a:schemeClr>
            </a:gs>
            <a:gs pos="100000">
              <a:schemeClr val="accent4">
                <a:lumMod val="60000"/>
                <a:lumOff val="40000"/>
                <a:alpha val="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Real world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(location &amp; sensors)</a:t>
          </a:r>
          <a:endParaRPr lang="en-US" sz="2000" kern="1200" dirty="0"/>
        </a:p>
      </dsp:txBody>
      <dsp:txXfrm>
        <a:off x="2490177" y="550984"/>
        <a:ext cx="2063261" cy="1266092"/>
      </dsp:txXfrm>
    </dsp:sp>
    <dsp:sp modelId="{19C3218C-102E-0C49-B193-FA42D4D11FFE}">
      <dsp:nvSpPr>
        <dsp:cNvPr id="0" name=""/>
        <dsp:cNvSpPr/>
      </dsp:nvSpPr>
      <dsp:spPr>
        <a:xfrm>
          <a:off x="3130257" y="1817076"/>
          <a:ext cx="2813538" cy="2813538"/>
        </a:xfrm>
        <a:prstGeom prst="ellipse">
          <a:avLst/>
        </a:prstGeom>
        <a:gradFill rotWithShape="0">
          <a:gsLst>
            <a:gs pos="0">
              <a:schemeClr val="accent6">
                <a:lumMod val="75000"/>
                <a:alpha val="50000"/>
              </a:schemeClr>
            </a:gs>
            <a:gs pos="55000">
              <a:schemeClr val="accent6">
                <a:lumMod val="60000"/>
                <a:lumOff val="40000"/>
                <a:alpha val="50000"/>
              </a:schemeClr>
            </a:gs>
            <a:gs pos="100000">
              <a:schemeClr val="accent6">
                <a:lumMod val="40000"/>
                <a:lumOff val="60000"/>
                <a:alpha val="50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Communication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(VoIP, SMS, email)</a:t>
          </a:r>
          <a:endParaRPr lang="en-US" sz="2000" kern="1200" dirty="0"/>
        </a:p>
      </dsp:txBody>
      <dsp:txXfrm>
        <a:off x="3990731" y="2543907"/>
        <a:ext cx="1688122" cy="1547445"/>
      </dsp:txXfrm>
    </dsp:sp>
    <dsp:sp modelId="{13CA6399-D05B-674C-98A6-B8FC5CFCEE31}">
      <dsp:nvSpPr>
        <dsp:cNvPr id="0" name=""/>
        <dsp:cNvSpPr/>
      </dsp:nvSpPr>
      <dsp:spPr>
        <a:xfrm>
          <a:off x="1099820" y="1817076"/>
          <a:ext cx="2813538" cy="2813538"/>
        </a:xfrm>
        <a:prstGeom prst="ellipse">
          <a:avLst/>
        </a:prstGeom>
        <a:solidFill>
          <a:schemeClr val="accent2">
            <a:lumMod val="75000"/>
            <a:alpha val="48000"/>
          </a:schemeClr>
        </a:solidFill>
        <a:ln>
          <a:noFill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Web services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</a:t>
          </a:r>
          <a:r>
            <a:rPr lang="en-US" sz="2000" kern="1200" dirty="0" err="1" smtClean="0"/>
            <a:t>SNs</a:t>
          </a:r>
          <a:r>
            <a:rPr lang="en-US" sz="2000" kern="1200" dirty="0" smtClean="0"/>
            <a:t>, calendar, contacts, ..)</a:t>
          </a:r>
          <a:endParaRPr lang="en-US" sz="2000" kern="1200" dirty="0"/>
        </a:p>
      </dsp:txBody>
      <dsp:txXfrm>
        <a:off x="1364762" y="2543907"/>
        <a:ext cx="1688122" cy="1547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197E8-C7A1-CA4F-A9C6-8408361F057D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BCDD2-3C63-734A-8707-CED556459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76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www.vogella.de</a:t>
            </a:r>
            <a:r>
              <a:rPr lang="en-US" dirty="0" smtClean="0"/>
              <a:t>/articles/</a:t>
            </a:r>
            <a:r>
              <a:rPr lang="en-US" dirty="0" err="1" smtClean="0"/>
              <a:t>JavaAlgorithmsTowersOfHanoi</a:t>
            </a:r>
            <a:r>
              <a:rPr lang="en-US" dirty="0" smtClean="0"/>
              <a:t>/</a:t>
            </a:r>
            <a:r>
              <a:rPr lang="en-US" dirty="0" err="1" smtClean="0"/>
              <a:t>article.html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BCDD2-3C63-734A-8707-CED556459E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05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EEB132-E22B-8A4A-BAFB-932DA512648D}" type="slidenum">
              <a:rPr lang="en-US"/>
              <a:pPr/>
              <a:t>25</a:t>
            </a:fld>
            <a:endParaRPr lang="en-US"/>
          </a:p>
        </p:txBody>
      </p:sp>
      <p:sp>
        <p:nvSpPr>
          <p:cNvPr id="409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D25C-32B3-EC4F-87C1-F92593626F1E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6381-67BA-2A42-BA47-A113CD48E8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9" descr="IRT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80" y="4841875"/>
            <a:ext cx="1052512" cy="9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scu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733" y="4867275"/>
            <a:ext cx="1268413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00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D25C-32B3-EC4F-87C1-F92593626F1E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6381-67BA-2A42-BA47-A113CD48E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05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D25C-32B3-EC4F-87C1-F92593626F1E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6381-67BA-2A42-BA47-A113CD48E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52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1143000"/>
            <a:ext cx="9144000" cy="49831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51E3B49D-3EAC-FA48-8317-73E198CCAC3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9563"/>
            <a:ext cx="8229600" cy="10963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4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D25C-32B3-EC4F-87C1-F92593626F1E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6381-67BA-2A42-BA47-A113CD48E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8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D25C-32B3-EC4F-87C1-F92593626F1E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6381-67BA-2A42-BA47-A113CD48E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44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D25C-32B3-EC4F-87C1-F92593626F1E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6381-67BA-2A42-BA47-A113CD48E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01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D25C-32B3-EC4F-87C1-F92593626F1E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6381-67BA-2A42-BA47-A113CD48E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54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D25C-32B3-EC4F-87C1-F92593626F1E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6381-67BA-2A42-BA47-A113CD48E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24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D25C-32B3-EC4F-87C1-F92593626F1E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6381-67BA-2A42-BA47-A113CD48E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5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D25C-32B3-EC4F-87C1-F92593626F1E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6381-67BA-2A42-BA47-A113CD48E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D25C-32B3-EC4F-87C1-F92593626F1E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6381-67BA-2A42-BA47-A113CD48E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19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375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1D25C-32B3-EC4F-87C1-F92593626F1E}" type="datetimeFigureOut">
              <a:rPr lang="en-US" smtClean="0"/>
              <a:t>11/29/11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F6381-67BA-2A42-BA47-A113CD48E88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0" y="-76200"/>
            <a:ext cx="9144000" cy="11430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4400" dirty="0" smtClean="0">
              <a:solidFill>
                <a:schemeClr val="tx2"/>
              </a:solidFill>
              <a:latin typeface="Arial" pitchFamily="-111" charset="0"/>
              <a:ea typeface="+mn-ea"/>
              <a:cs typeface="+mn-cs"/>
            </a:endParaRPr>
          </a:p>
          <a:p>
            <a:pPr algn="ctr">
              <a:defRPr/>
            </a:pPr>
            <a:endParaRPr lang="en-US" sz="4400" dirty="0">
              <a:solidFill>
                <a:schemeClr val="tx2"/>
              </a:solidFill>
              <a:latin typeface="Arial" pitchFamily="-111" charset="0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143000"/>
            <a:ext cx="9144000" cy="1588"/>
          </a:xfrm>
          <a:prstGeom prst="line">
            <a:avLst/>
          </a:prstGeom>
          <a:ln w="101600">
            <a:solidFill>
              <a:srgbClr val="DCE6F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57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20" Type="http://schemas.openxmlformats.org/officeDocument/2006/relationships/hyperlink" Target="mailto:a@b.com" TargetMode="External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image" Target="../media/image41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openxmlformats.org/officeDocument/2006/relationships/image" Target="../media/image31.png"/><Relationship Id="rId16" Type="http://schemas.openxmlformats.org/officeDocument/2006/relationships/image" Target="../media/image32.png"/><Relationship Id="rId17" Type="http://schemas.openxmlformats.org/officeDocument/2006/relationships/image" Target="../media/image33.png"/><Relationship Id="rId18" Type="http://schemas.openxmlformats.org/officeDocument/2006/relationships/image" Target="../media/image34.png"/><Relationship Id="rId1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Sense Everything, Control Everything - Integrating the Physical and Virtual Worlds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Henning Schulzrinne</a:t>
            </a:r>
          </a:p>
          <a:p>
            <a:r>
              <a:rPr lang="en-US" dirty="0"/>
              <a:t>(with </a:t>
            </a:r>
            <a:r>
              <a:rPr lang="en-US" dirty="0" smtClean="0"/>
              <a:t>Omer </a:t>
            </a:r>
            <a:r>
              <a:rPr lang="en-US" dirty="0" err="1" smtClean="0"/>
              <a:t>Boyaci</a:t>
            </a:r>
            <a:r>
              <a:rPr lang="en-US" dirty="0" smtClean="0"/>
              <a:t>, Victoria Beltran, </a:t>
            </a:r>
            <a:r>
              <a:rPr lang="en-US" b="1" u="sng" dirty="0" smtClean="0"/>
              <a:t>Jan </a:t>
            </a:r>
            <a:r>
              <a:rPr lang="en-US" b="1" u="sng" dirty="0" err="1" smtClean="0"/>
              <a:t>Janak</a:t>
            </a:r>
            <a:r>
              <a:rPr lang="en-US" dirty="0" smtClean="0"/>
              <a:t>, </a:t>
            </a:r>
            <a:r>
              <a:rPr lang="en-US" dirty="0" err="1" smtClean="0"/>
              <a:t>Hyunwoo</a:t>
            </a:r>
            <a:r>
              <a:rPr lang="en-US" dirty="0" smtClean="0"/>
              <a:t> Nam and others)</a:t>
            </a:r>
          </a:p>
          <a:p>
            <a:r>
              <a:rPr lang="en-US" dirty="0" smtClean="0"/>
              <a:t>Columbia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22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SECE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1162538" y="1680308"/>
          <a:ext cx="7043616" cy="468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38476" y="4024923"/>
            <a:ext cx="891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01929"/>
                </a:solidFill>
              </a:rPr>
              <a:t>SECE</a:t>
            </a:r>
            <a:endParaRPr lang="en-US" sz="2400" b="1" dirty="0">
              <a:solidFill>
                <a:srgbClr val="901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6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15915" y="2475888"/>
            <a:ext cx="5362489" cy="29622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14698" y="2475888"/>
            <a:ext cx="2954655" cy="29622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Events &amp; actions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193" y="2645053"/>
            <a:ext cx="295465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Presence updates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Incoming calls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Email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Calendar entries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Sensor inputs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2800" dirty="0" smtClean="0"/>
              <a:t>Location updates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1" y="2625261"/>
            <a:ext cx="56170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Control the delivery of email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Route phone calls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Update social network status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Control actuators such as lights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Reminders (email, voice call, SMS)</a:t>
            </a:r>
          </a:p>
          <a:p>
            <a:pPr>
              <a:buClr>
                <a:schemeClr val="bg1"/>
              </a:buClr>
              <a:buFont typeface="Wingdings" charset="2"/>
              <a:buChar char="§"/>
            </a:pPr>
            <a:r>
              <a:rPr lang="en-US" sz="2800" dirty="0" smtClean="0"/>
              <a:t>Interact with Internet services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698" y="1818568"/>
            <a:ext cx="2954655" cy="582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10800000" algn="l">
                    <a:srgbClr val="000000">
                      <a:alpha val="43000"/>
                    </a:srgbClr>
                  </a:outerShdw>
                </a:effectLst>
                <a:latin typeface="+mj-lt"/>
                <a:cs typeface="Blackmoor LET"/>
              </a:rPr>
              <a:t>Events</a:t>
            </a:r>
          </a:p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47400" y="1818568"/>
            <a:ext cx="5331003" cy="582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10800000" algn="l">
                    <a:srgbClr val="000000">
                      <a:alpha val="43000"/>
                    </a:srgbClr>
                  </a:outerShdw>
                </a:effectLst>
                <a:latin typeface="+mj-lt"/>
                <a:cs typeface="Blackmoor LET"/>
              </a:rPr>
              <a:t>Actions</a:t>
            </a:r>
          </a:p>
          <a:p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111333" y="3684174"/>
            <a:ext cx="604582" cy="55631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5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581"/>
            <a:ext cx="1172604" cy="1259885"/>
          </a:xfrm>
          <a:prstGeom prst="rect">
            <a:avLst/>
          </a:prstGeom>
        </p:spPr>
      </p:pic>
      <p:sp>
        <p:nvSpPr>
          <p:cNvPr id="64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SECE: The glue for Internet applications </a:t>
            </a:r>
            <a:endParaRPr lang="en-US" sz="4000" dirty="0"/>
          </a:p>
        </p:txBody>
      </p:sp>
      <p:sp>
        <p:nvSpPr>
          <p:cNvPr id="77" name="Rounded Rectangle 76"/>
          <p:cNvSpPr/>
          <p:nvPr/>
        </p:nvSpPr>
        <p:spPr>
          <a:xfrm>
            <a:off x="4146312" y="2937856"/>
            <a:ext cx="819401" cy="788600"/>
          </a:xfrm>
          <a:prstGeom prst="round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SECE</a:t>
            </a:r>
            <a:endParaRPr lang="en-US" dirty="0"/>
          </a:p>
        </p:txBody>
      </p:sp>
      <p:grpSp>
        <p:nvGrpSpPr>
          <p:cNvPr id="136" name="Group 135"/>
          <p:cNvGrpSpPr/>
          <p:nvPr/>
        </p:nvGrpSpPr>
        <p:grpSpPr>
          <a:xfrm>
            <a:off x="104313" y="2395991"/>
            <a:ext cx="1717931" cy="1806550"/>
            <a:chOff x="104313" y="2395991"/>
            <a:chExt cx="1717931" cy="1806550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313" y="2395991"/>
              <a:ext cx="575816" cy="938580"/>
            </a:xfrm>
            <a:prstGeom prst="rect">
              <a:avLst/>
            </a:prstGeom>
          </p:spPr>
        </p:pic>
        <p:pic>
          <p:nvPicPr>
            <p:cNvPr id="69" name="Picture 68" descr="androi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447" y="3340087"/>
              <a:ext cx="456704" cy="862454"/>
            </a:xfrm>
            <a:prstGeom prst="rect">
              <a:avLst/>
            </a:prstGeom>
          </p:spPr>
        </p:pic>
        <p:cxnSp>
          <p:nvCxnSpPr>
            <p:cNvPr id="91" name="Straight Arrow Connector 90"/>
            <p:cNvCxnSpPr>
              <a:stCxn id="68" idx="3"/>
              <a:endCxn id="76" idx="1"/>
            </p:cNvCxnSpPr>
            <p:nvPr/>
          </p:nvCxnSpPr>
          <p:spPr>
            <a:xfrm>
              <a:off x="680129" y="2865281"/>
              <a:ext cx="1142115" cy="3624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69" idx="3"/>
              <a:endCxn id="76" idx="1"/>
            </p:cNvCxnSpPr>
            <p:nvPr/>
          </p:nvCxnSpPr>
          <p:spPr>
            <a:xfrm flipV="1">
              <a:off x="645151" y="3227767"/>
              <a:ext cx="1177093" cy="5435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995104" y="3202327"/>
              <a:ext cx="672329" cy="4308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PUBLISH</a:t>
              </a:r>
            </a:p>
            <a:p>
              <a:r>
                <a:rPr lang="en-US" sz="1050" dirty="0" smtClean="0"/>
                <a:t>PIDF-LO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822244" y="2892998"/>
            <a:ext cx="2324068" cy="788600"/>
            <a:chOff x="1822244" y="2892998"/>
            <a:chExt cx="2324068" cy="788600"/>
          </a:xfrm>
        </p:grpSpPr>
        <p:sp>
          <p:nvSpPr>
            <p:cNvPr id="70" name="Rounded Rectangle 69"/>
            <p:cNvSpPr/>
            <p:nvPr/>
          </p:nvSpPr>
          <p:spPr>
            <a:xfrm>
              <a:off x="1822244" y="2892998"/>
              <a:ext cx="955583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2244" y="3100440"/>
              <a:ext cx="955583" cy="254654"/>
            </a:xfrm>
            <a:prstGeom prst="rect">
              <a:avLst/>
            </a:prstGeom>
          </p:spPr>
        </p:pic>
        <p:cxnSp>
          <p:nvCxnSpPr>
            <p:cNvPr id="93" name="Straight Arrow Connector 92"/>
            <p:cNvCxnSpPr>
              <a:stCxn id="76" idx="3"/>
              <a:endCxn id="77" idx="1"/>
            </p:cNvCxnSpPr>
            <p:nvPr/>
          </p:nvCxnSpPr>
          <p:spPr>
            <a:xfrm>
              <a:off x="2777827" y="3227767"/>
              <a:ext cx="1368485" cy="1043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10800000">
              <a:off x="2777828" y="3355095"/>
              <a:ext cx="1040469" cy="1246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2913673" y="3044214"/>
              <a:ext cx="904623" cy="5309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SUB/NOT</a:t>
              </a:r>
            </a:p>
            <a:p>
              <a:r>
                <a:rPr lang="en-US" sz="900" dirty="0" smtClean="0"/>
                <a:t>PIDF-LO, RPID,</a:t>
              </a:r>
            </a:p>
            <a:p>
              <a:r>
                <a:rPr lang="en-US" sz="900" dirty="0" smtClean="0"/>
                <a:t>others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4969618" y="1894747"/>
            <a:ext cx="2261551" cy="1251290"/>
            <a:chOff x="923828" y="4349120"/>
            <a:chExt cx="2261551" cy="1251290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0177" y="4349120"/>
              <a:ext cx="495300" cy="546100"/>
            </a:xfrm>
            <a:prstGeom prst="rect">
              <a:avLst/>
            </a:prstGeom>
          </p:spPr>
        </p:pic>
        <p:cxnSp>
          <p:nvCxnSpPr>
            <p:cNvPr id="102" name="Shape 55"/>
            <p:cNvCxnSpPr>
              <a:endCxn id="112" idx="1"/>
            </p:cNvCxnSpPr>
            <p:nvPr/>
          </p:nvCxnSpPr>
          <p:spPr>
            <a:xfrm flipV="1">
              <a:off x="923828" y="5102970"/>
              <a:ext cx="1486980" cy="49744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2410808" y="4895221"/>
              <a:ext cx="774571" cy="4154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err="1" smtClean="0"/>
                <a:t>geocoding</a:t>
              </a:r>
              <a:endParaRPr lang="en-US" sz="1050" dirty="0" smtClean="0"/>
            </a:p>
            <a:p>
              <a:r>
                <a:rPr lang="en-US" sz="1050" dirty="0" smtClean="0"/>
                <a:t>travel time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4556014" y="1688350"/>
            <a:ext cx="1705154" cy="1294376"/>
            <a:chOff x="4219934" y="1646415"/>
            <a:chExt cx="1705154" cy="1294376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65275" y="1750693"/>
              <a:ext cx="648219" cy="648219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81757" y="1911203"/>
              <a:ext cx="609600" cy="609600"/>
            </a:xfrm>
            <a:prstGeom prst="rect">
              <a:avLst/>
            </a:prstGeom>
          </p:spPr>
        </p:pic>
        <p:cxnSp>
          <p:nvCxnSpPr>
            <p:cNvPr id="97" name="Straight Arrow Connector 96"/>
            <p:cNvCxnSpPr>
              <a:stCxn id="87" idx="2"/>
              <a:endCxn id="77" idx="0"/>
            </p:cNvCxnSpPr>
            <p:nvPr/>
          </p:nvCxnSpPr>
          <p:spPr>
            <a:xfrm rot="5400000">
              <a:off x="4256155" y="2362690"/>
              <a:ext cx="497009" cy="569452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2"/>
            </p:cNvCxnSpPr>
            <p:nvPr/>
          </p:nvCxnSpPr>
          <p:spPr>
            <a:xfrm rot="5400000">
              <a:off x="4815922" y="2170156"/>
              <a:ext cx="419989" cy="1121282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5176165" y="1646415"/>
              <a:ext cx="748923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next appt.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2447859" y="3707157"/>
            <a:ext cx="1698453" cy="2780829"/>
            <a:chOff x="2300038" y="3681599"/>
            <a:chExt cx="1698453" cy="2780829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00038" y="5277640"/>
              <a:ext cx="1035051" cy="1035051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19869" y="5468663"/>
              <a:ext cx="778622" cy="778622"/>
            </a:xfrm>
            <a:prstGeom prst="rect">
              <a:avLst/>
            </a:prstGeom>
          </p:spPr>
        </p:pic>
        <p:sp>
          <p:nvSpPr>
            <p:cNvPr id="71" name="Rounded Rectangle 70"/>
            <p:cNvSpPr/>
            <p:nvPr/>
          </p:nvSpPr>
          <p:spPr>
            <a:xfrm>
              <a:off x="2399877" y="4074925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GW</a:t>
              </a:r>
              <a:endParaRPr lang="en-US" dirty="0"/>
            </a:p>
          </p:txBody>
        </p:sp>
        <p:cxnSp>
          <p:nvCxnSpPr>
            <p:cNvPr id="99" name="Straight Arrow Connector 98"/>
            <p:cNvCxnSpPr>
              <a:endCxn id="71" idx="0"/>
            </p:cNvCxnSpPr>
            <p:nvPr/>
          </p:nvCxnSpPr>
          <p:spPr>
            <a:xfrm rot="16200000" flipH="1">
              <a:off x="2492956" y="3758303"/>
              <a:ext cx="393326" cy="239918"/>
            </a:xfrm>
            <a:prstGeom prst="straightConnector1">
              <a:avLst/>
            </a:prstGeom>
            <a:ln>
              <a:solidFill>
                <a:schemeClr val="accent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2513669" y="6208512"/>
              <a:ext cx="1182855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control appliances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4965713" y="1453034"/>
            <a:ext cx="4125670" cy="4194793"/>
            <a:chOff x="4700915" y="1669687"/>
            <a:chExt cx="4125670" cy="4194793"/>
          </a:xfrm>
        </p:grpSpPr>
        <p:sp>
          <p:nvSpPr>
            <p:cNvPr id="66" name="Cloud 65"/>
            <p:cNvSpPr/>
            <p:nvPr/>
          </p:nvSpPr>
          <p:spPr>
            <a:xfrm>
              <a:off x="7415029" y="1669687"/>
              <a:ext cx="1411556" cy="4194793"/>
            </a:xfrm>
            <a:prstGeom prst="cloud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72419" y="2927420"/>
              <a:ext cx="571500" cy="571500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59595" y="2197368"/>
              <a:ext cx="722424" cy="722424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34319" y="3548925"/>
              <a:ext cx="609600" cy="60960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72419" y="4158525"/>
              <a:ext cx="609600" cy="60960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897819" y="4768125"/>
              <a:ext cx="546100" cy="546100"/>
            </a:xfrm>
            <a:prstGeom prst="rect">
              <a:avLst/>
            </a:prstGeom>
          </p:spPr>
        </p:pic>
        <p:cxnSp>
          <p:nvCxnSpPr>
            <p:cNvPr id="101" name="Shape 52"/>
            <p:cNvCxnSpPr>
              <a:stCxn id="77" idx="3"/>
              <a:endCxn id="66" idx="2"/>
            </p:cNvCxnSpPr>
            <p:nvPr/>
          </p:nvCxnSpPr>
          <p:spPr>
            <a:xfrm>
              <a:off x="4700915" y="3548809"/>
              <a:ext cx="2718492" cy="218275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5856678" y="3362690"/>
              <a:ext cx="1362413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update </a:t>
              </a:r>
              <a:r>
                <a:rPr lang="en-US" sz="1050" dirty="0" err="1" smtClean="0"/>
                <a:t>SNs</a:t>
              </a:r>
              <a:r>
                <a:rPr lang="en-US" sz="1050" dirty="0" smtClean="0"/>
                <a:t>, , email…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4212111" y="3771314"/>
            <a:ext cx="2784307" cy="2826813"/>
            <a:chOff x="2711026" y="3875989"/>
            <a:chExt cx="2784307" cy="2826813"/>
          </a:xfrm>
        </p:grpSpPr>
        <p:grpSp>
          <p:nvGrpSpPr>
            <p:cNvPr id="72" name="Group 71"/>
            <p:cNvGrpSpPr/>
            <p:nvPr/>
          </p:nvGrpSpPr>
          <p:grpSpPr>
            <a:xfrm>
              <a:off x="3826360" y="4895220"/>
              <a:ext cx="819401" cy="788600"/>
              <a:chOff x="3948980" y="3414581"/>
              <a:chExt cx="819401" cy="788600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3948980" y="3414581"/>
                <a:ext cx="819401" cy="78860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71109" y="3593581"/>
                <a:ext cx="639208" cy="423617"/>
              </a:xfrm>
              <a:prstGeom prst="rect">
                <a:avLst/>
              </a:prstGeom>
            </p:spPr>
          </p:pic>
        </p:grp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587697" y="5795166"/>
              <a:ext cx="907636" cy="907636"/>
            </a:xfrm>
            <a:prstGeom prst="rect">
              <a:avLst/>
            </a:prstGeom>
          </p:spPr>
        </p:pic>
        <p:sp>
          <p:nvSpPr>
            <p:cNvPr id="84" name="Rounded Rectangle 83"/>
            <p:cNvSpPr/>
            <p:nvPr/>
          </p:nvSpPr>
          <p:spPr>
            <a:xfrm>
              <a:off x="2998895" y="5746415"/>
              <a:ext cx="819401" cy="788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B2BUA</a:t>
              </a:r>
              <a:endParaRPr lang="en-US" sz="1400" dirty="0"/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rot="16200000" flipV="1">
              <a:off x="3312714" y="3971872"/>
              <a:ext cx="1019230" cy="827465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4109600" y="5688485"/>
              <a:ext cx="459333" cy="3307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2711026" y="6535015"/>
              <a:ext cx="468718" cy="1677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>
              <a:stCxn id="84" idx="3"/>
            </p:cNvCxnSpPr>
            <p:nvPr/>
          </p:nvCxnSpPr>
          <p:spPr>
            <a:xfrm>
              <a:off x="3818296" y="6140715"/>
              <a:ext cx="769401" cy="502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84" idx="0"/>
              <a:endCxn id="77" idx="2"/>
            </p:cNvCxnSpPr>
            <p:nvPr/>
          </p:nvCxnSpPr>
          <p:spPr>
            <a:xfrm rot="16200000" flipV="1">
              <a:off x="2460557" y="4798376"/>
              <a:ext cx="1870426" cy="25652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3282744" y="4224458"/>
              <a:ext cx="665745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call state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3251999" y="1646113"/>
            <a:ext cx="1428596" cy="1336616"/>
            <a:chOff x="2923983" y="1601255"/>
            <a:chExt cx="1428596" cy="1336616"/>
          </a:xfrm>
        </p:grpSpPr>
        <p:pic>
          <p:nvPicPr>
            <p:cNvPr id="86" name="Picture 85" descr="18_128x128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42047" y="1601255"/>
              <a:ext cx="752498" cy="752498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923983" y="1707948"/>
              <a:ext cx="455817" cy="455817"/>
            </a:xfrm>
            <a:prstGeom prst="rect">
              <a:avLst/>
            </a:prstGeom>
          </p:spPr>
        </p:pic>
        <p:cxnSp>
          <p:nvCxnSpPr>
            <p:cNvPr id="95" name="Straight Arrow Connector 94"/>
            <p:cNvCxnSpPr/>
            <p:nvPr/>
          </p:nvCxnSpPr>
          <p:spPr>
            <a:xfrm rot="5400000">
              <a:off x="3723133" y="2617640"/>
              <a:ext cx="550714" cy="1588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stCxn id="89" idx="2"/>
            </p:cNvCxnSpPr>
            <p:nvPr/>
          </p:nvCxnSpPr>
          <p:spPr>
            <a:xfrm rot="16200000" flipH="1">
              <a:off x="3130940" y="2184716"/>
              <a:ext cx="774106" cy="73220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>
              <a:off x="2923983" y="2163764"/>
              <a:ext cx="1428596" cy="4154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Alice </a:t>
              </a:r>
              <a:r>
                <a:rPr lang="en-US" sz="1050" dirty="0" err="1" smtClean="0">
                  <a:sym typeface="Wingdings"/>
                </a:rPr>
                <a:t>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dirty="0" smtClean="0">
                  <a:sym typeface="Wingdings"/>
                  <a:hlinkClick r:id="rId20"/>
                </a:rPr>
                <a:t>a@b.com</a:t>
              </a:r>
              <a:r>
                <a:rPr lang="en-US" sz="1050" dirty="0" smtClean="0">
                  <a:sym typeface="Wingdings"/>
                </a:rPr>
                <a:t>,</a:t>
              </a:r>
            </a:p>
            <a:p>
              <a:r>
                <a:rPr lang="en-US" sz="1050" dirty="0" smtClean="0">
                  <a:sym typeface="Wingdings"/>
                </a:rPr>
                <a:t>	</a:t>
              </a:r>
              <a:r>
                <a:rPr lang="en-US" sz="900" dirty="0" smtClean="0">
                  <a:sym typeface="Wingdings"/>
                </a:rPr>
                <a:t>+1 212 555 1234</a:t>
              </a:r>
              <a:endParaRPr lang="en-US" sz="900" dirty="0" smtClean="0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88900" y="1643492"/>
            <a:ext cx="2287555" cy="1249506"/>
            <a:chOff x="88900" y="1643492"/>
            <a:chExt cx="2287555" cy="1249506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4312" y="1643492"/>
              <a:ext cx="451939" cy="376013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80128" y="1692726"/>
              <a:ext cx="525212" cy="705885"/>
            </a:xfrm>
            <a:prstGeom prst="rect">
              <a:avLst/>
            </a:prstGeom>
          </p:spPr>
        </p:pic>
        <p:cxnSp>
          <p:nvCxnSpPr>
            <p:cNvPr id="124" name="Shape 123"/>
            <p:cNvCxnSpPr>
              <a:stCxn id="123" idx="3"/>
              <a:endCxn id="137" idx="1"/>
            </p:cNvCxnSpPr>
            <p:nvPr/>
          </p:nvCxnSpPr>
          <p:spPr>
            <a:xfrm>
              <a:off x="1205340" y="2045669"/>
              <a:ext cx="351714" cy="2587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88900" y="2043153"/>
              <a:ext cx="556251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RFID</a:t>
              </a: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1557054" y="1653956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GW</a:t>
              </a:r>
              <a:endParaRPr lang="en-US" dirty="0"/>
            </a:p>
          </p:txBody>
        </p:sp>
        <p:cxnSp>
          <p:nvCxnSpPr>
            <p:cNvPr id="140" name="Shape 123"/>
            <p:cNvCxnSpPr>
              <a:endCxn id="70" idx="0"/>
            </p:cNvCxnSpPr>
            <p:nvPr/>
          </p:nvCxnSpPr>
          <p:spPr>
            <a:xfrm rot="5400000">
              <a:off x="2074817" y="2667777"/>
              <a:ext cx="450440" cy="2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/>
          <p:cNvGrpSpPr/>
          <p:nvPr/>
        </p:nvGrpSpPr>
        <p:grpSpPr>
          <a:xfrm>
            <a:off x="465542" y="4083966"/>
            <a:ext cx="2123104" cy="2501687"/>
            <a:chOff x="104312" y="4019095"/>
            <a:chExt cx="2123104" cy="2501687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4312" y="5684763"/>
              <a:ext cx="1351142" cy="836019"/>
            </a:xfrm>
            <a:prstGeom prst="rect">
              <a:avLst/>
            </a:prstGeom>
          </p:spPr>
        </p:pic>
        <p:cxnSp>
          <p:nvCxnSpPr>
            <p:cNvPr id="107" name="Straight Arrow Connector 106"/>
            <p:cNvCxnSpPr>
              <a:stCxn id="85" idx="0"/>
            </p:cNvCxnSpPr>
            <p:nvPr/>
          </p:nvCxnSpPr>
          <p:spPr>
            <a:xfrm rot="5400000" flipH="1" flipV="1">
              <a:off x="685376" y="4902202"/>
              <a:ext cx="877068" cy="688054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79204" y="4973268"/>
              <a:ext cx="558800" cy="546100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1196177" y="5379668"/>
              <a:ext cx="1031239" cy="4154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monitor energy</a:t>
              </a:r>
            </a:p>
            <a:p>
              <a:r>
                <a:rPr lang="en-US" sz="1050" dirty="0" smtClean="0"/>
                <a:t>usage</a:t>
              </a: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1196177" y="4019095"/>
              <a:ext cx="819401" cy="788600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GW</a:t>
              </a:r>
              <a:endParaRPr lang="en-US" dirty="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965713" y="3550431"/>
            <a:ext cx="2972062" cy="2868409"/>
            <a:chOff x="3816263" y="3834105"/>
            <a:chExt cx="2972062" cy="2868409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495333" y="4838795"/>
              <a:ext cx="737746" cy="793216"/>
            </a:xfrm>
            <a:prstGeom prst="rect">
              <a:avLst/>
            </a:prstGeom>
          </p:spPr>
        </p:pic>
        <p:cxnSp>
          <p:nvCxnSpPr>
            <p:cNvPr id="139" name="Straight Arrow Connector 138"/>
            <p:cNvCxnSpPr>
              <a:stCxn id="126" idx="1"/>
            </p:cNvCxnSpPr>
            <p:nvPr/>
          </p:nvCxnSpPr>
          <p:spPr>
            <a:xfrm rot="10800000">
              <a:off x="3816263" y="3834105"/>
              <a:ext cx="1679070" cy="1401298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926330" y="6019225"/>
              <a:ext cx="861995" cy="683289"/>
            </a:xfrm>
            <a:prstGeom prst="rect">
              <a:avLst/>
            </a:prstGeom>
          </p:spPr>
        </p:pic>
        <p:cxnSp>
          <p:nvCxnSpPr>
            <p:cNvPr id="145" name="Straight Arrow Connector 144"/>
            <p:cNvCxnSpPr/>
            <p:nvPr/>
          </p:nvCxnSpPr>
          <p:spPr>
            <a:xfrm rot="5400000" flipH="1" flipV="1">
              <a:off x="5287231" y="5841390"/>
              <a:ext cx="455953" cy="1427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/>
            <p:nvPr/>
          </p:nvCxnSpPr>
          <p:spPr>
            <a:xfrm rot="5400000" flipH="1" flipV="1">
              <a:off x="5881563" y="5939734"/>
              <a:ext cx="502498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/>
            <p:cNvSpPr txBox="1"/>
            <p:nvPr/>
          </p:nvSpPr>
          <p:spPr>
            <a:xfrm>
              <a:off x="4645761" y="4439479"/>
              <a:ext cx="1351652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Call events, VM, SMS</a:t>
              </a:r>
            </a:p>
          </p:txBody>
        </p:sp>
      </p:grpSp>
      <p:cxnSp>
        <p:nvCxnSpPr>
          <p:cNvPr id="129" name="Shape 123"/>
          <p:cNvCxnSpPr>
            <a:stCxn id="146" idx="0"/>
          </p:cNvCxnSpPr>
          <p:nvPr/>
        </p:nvCxnSpPr>
        <p:spPr>
          <a:xfrm rot="5400000" flipH="1" flipV="1">
            <a:off x="1741733" y="3858589"/>
            <a:ext cx="450752" cy="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rot="16200000" flipV="1">
            <a:off x="2712294" y="4896572"/>
            <a:ext cx="825973" cy="41961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 rot="5400000" flipH="1" flipV="1">
            <a:off x="719640" y="3458079"/>
            <a:ext cx="1174954" cy="1019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91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6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482600" y="155448"/>
            <a:ext cx="86614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GUI- Action command assistant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600" y="1350169"/>
            <a:ext cx="4564856" cy="5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192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GUI- Registration of third-party services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1473" y="6476999"/>
            <a:ext cx="5507719" cy="274320"/>
          </a:xfrm>
        </p:spPr>
        <p:txBody>
          <a:bodyPr/>
          <a:lstStyle/>
          <a:p>
            <a:r>
              <a:rPr lang="en-US" dirty="0" smtClean="0"/>
              <a:t>PhD Defense, Omer Boyaci,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122" name="Picture 2" descr="C:\Users\irt_admin\Desktop\phd\thesis\seceimg\secethirdpart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362" y="1542360"/>
            <a:ext cx="8402223" cy="4934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3204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Saving energy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7916" y="2344440"/>
            <a:ext cx="3681567" cy="1200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me within 2 miles of home {</a:t>
            </a:r>
          </a:p>
          <a:p>
            <a:r>
              <a:rPr lang="en-US" sz="2400" dirty="0" smtClean="0"/>
              <a:t>   thermostat 68</a:t>
            </a:r>
          </a:p>
          <a:p>
            <a:r>
              <a:rPr lang="en-US" sz="2400" dirty="0" smtClean="0"/>
              <a:t>}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098404" y="1882775"/>
            <a:ext cx="2007731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every sunrise {</a:t>
            </a:r>
          </a:p>
          <a:p>
            <a:r>
              <a:rPr lang="en-US" sz="2400" dirty="0" smtClean="0"/>
              <a:t>   lights off</a:t>
            </a:r>
          </a:p>
          <a:p>
            <a:r>
              <a:rPr lang="en-US" sz="2400" dirty="0" smtClean="0"/>
              <a:t>}</a:t>
            </a:r>
          </a:p>
          <a:p>
            <a:r>
              <a:rPr lang="en-US" sz="2400" dirty="0" smtClean="0"/>
              <a:t>every sunset {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lights on</a:t>
            </a:r>
          </a:p>
          <a:p>
            <a:r>
              <a:rPr lang="en-US" sz="2400" dirty="0"/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7916" y="4446979"/>
            <a:ext cx="4991721" cy="120032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me outside of “Columbia University”  {</a:t>
            </a:r>
          </a:p>
          <a:p>
            <a:r>
              <a:rPr lang="en-US" sz="2400" dirty="0" smtClean="0"/>
              <a:t>   turn off 720CEPSR</a:t>
            </a:r>
          </a:p>
          <a:p>
            <a:r>
              <a:rPr lang="en-US" sz="2400" dirty="0" smtClean="0"/>
              <a:t>}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1138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the phone more polite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3096" y="1722849"/>
            <a:ext cx="7443715" cy="30469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latin typeface="Arial Unicode MS"/>
                <a:cs typeface="Arial Unicode MS"/>
              </a:rPr>
              <a:t>incoming call { </a:t>
            </a:r>
          </a:p>
          <a:p>
            <a:r>
              <a:rPr lang="en-US" sz="2400" dirty="0">
                <a:latin typeface="Arial Unicode MS"/>
                <a:cs typeface="Arial Unicode MS"/>
              </a:rPr>
              <a:t>   </a:t>
            </a:r>
            <a:r>
              <a:rPr lang="en-US" sz="2400" dirty="0" smtClean="0">
                <a:latin typeface="Arial Unicode MS"/>
                <a:cs typeface="Arial Unicode MS"/>
              </a:rPr>
              <a:t>if {[my </a:t>
            </a:r>
            <a:r>
              <a:rPr lang="en-US" sz="2400" dirty="0">
                <a:latin typeface="Arial Unicode MS"/>
                <a:cs typeface="Arial Unicode MS"/>
              </a:rPr>
              <a:t>activity] == </a:t>
            </a:r>
            <a:r>
              <a:rPr lang="en-US" sz="2400" dirty="0" smtClean="0">
                <a:latin typeface="Arial Unicode MS"/>
                <a:cs typeface="Arial Unicode MS"/>
              </a:rPr>
              <a:t>“performance"</a:t>
            </a:r>
            <a:r>
              <a:rPr lang="en-US" sz="2400" dirty="0">
                <a:latin typeface="Arial Unicode MS"/>
                <a:cs typeface="Arial Unicode MS"/>
              </a:rPr>
              <a:t>} </a:t>
            </a:r>
            <a:r>
              <a:rPr lang="en-US" sz="2400" dirty="0" smtClean="0">
                <a:latin typeface="Arial Unicode MS"/>
                <a:cs typeface="Arial Unicode MS"/>
              </a:rPr>
              <a:t>forward voicemail</a:t>
            </a:r>
          </a:p>
          <a:p>
            <a:r>
              <a:rPr lang="en-US" sz="2400" dirty="0">
                <a:latin typeface="Arial Unicode MS"/>
                <a:cs typeface="Arial Unicode MS"/>
              </a:rPr>
              <a:t> </a:t>
            </a:r>
            <a:r>
              <a:rPr lang="en-US" sz="2400" dirty="0" smtClean="0">
                <a:latin typeface="Arial Unicode MS"/>
                <a:cs typeface="Arial Unicode MS"/>
              </a:rPr>
              <a:t>  </a:t>
            </a:r>
            <a:r>
              <a:rPr lang="en-US" sz="2400" dirty="0">
                <a:latin typeface="Arial Unicode MS"/>
                <a:cs typeface="Arial Unicode MS"/>
              </a:rPr>
              <a:t>schedule "call received from [incoming origin</a:t>
            </a:r>
            <a:r>
              <a:rPr lang="en-US" sz="2400" dirty="0" smtClean="0">
                <a:latin typeface="Arial Unicode MS"/>
                <a:cs typeface="Arial Unicode MS"/>
              </a:rPr>
              <a:t>]”</a:t>
            </a:r>
          </a:p>
          <a:p>
            <a:r>
              <a:rPr lang="en-US" sz="2400" dirty="0">
                <a:latin typeface="Arial Unicode MS"/>
                <a:cs typeface="Arial Unicode MS"/>
              </a:rPr>
              <a:t> </a:t>
            </a:r>
            <a:r>
              <a:rPr lang="en-US" sz="2400" dirty="0" smtClean="0">
                <a:latin typeface="Arial Unicode MS"/>
                <a:cs typeface="Arial Unicode MS"/>
              </a:rPr>
              <a:t>  sound mute</a:t>
            </a:r>
          </a:p>
          <a:p>
            <a:r>
              <a:rPr lang="en-US" sz="2400" dirty="0">
                <a:latin typeface="Arial Unicode MS"/>
                <a:cs typeface="Arial Unicode MS"/>
              </a:rPr>
              <a:t> </a:t>
            </a:r>
            <a:r>
              <a:rPr lang="en-US" sz="2400" dirty="0" smtClean="0">
                <a:latin typeface="Arial Unicode MS"/>
                <a:cs typeface="Arial Unicode MS"/>
              </a:rPr>
              <a:t>  turn on lights</a:t>
            </a:r>
          </a:p>
          <a:p>
            <a:r>
              <a:rPr lang="en-US" sz="2400" dirty="0">
                <a:latin typeface="Arial Unicode MS"/>
                <a:cs typeface="Arial Unicode MS"/>
              </a:rPr>
              <a:t> </a:t>
            </a:r>
            <a:r>
              <a:rPr lang="en-US" sz="2400" dirty="0" smtClean="0">
                <a:latin typeface="Arial Unicode MS"/>
                <a:cs typeface="Arial Unicode MS"/>
              </a:rPr>
              <a:t>  sleep 1</a:t>
            </a:r>
          </a:p>
          <a:p>
            <a:r>
              <a:rPr lang="en-US" sz="2400" dirty="0" smtClean="0">
                <a:latin typeface="Arial Unicode MS"/>
                <a:cs typeface="Arial Unicode MS"/>
              </a:rPr>
              <a:t>   turn off lights</a:t>
            </a:r>
            <a:endParaRPr lang="en-US" sz="2400" dirty="0">
              <a:latin typeface="Arial Unicode MS"/>
              <a:cs typeface="Arial Unicode MS"/>
            </a:endParaRPr>
          </a:p>
          <a:p>
            <a:r>
              <a:rPr lang="en-US" sz="2400" dirty="0">
                <a:latin typeface="Arial Unicode MS"/>
                <a:cs typeface="Arial Unicode MS"/>
              </a:rPr>
              <a:t>}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979" y="5229362"/>
            <a:ext cx="8434821" cy="1200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latin typeface="Arial Unicode MS"/>
                <a:cs typeface="Arial Unicode MS"/>
              </a:rPr>
              <a:t>incoming call from Anne {</a:t>
            </a:r>
          </a:p>
          <a:p>
            <a:r>
              <a:rPr lang="en-US" sz="2400" dirty="0">
                <a:latin typeface="Arial Unicode MS"/>
                <a:cs typeface="Arial Unicode MS"/>
              </a:rPr>
              <a:t>   </a:t>
            </a:r>
            <a:r>
              <a:rPr lang="en-US" sz="2400" dirty="0" smtClean="0">
                <a:latin typeface="Arial Unicode MS"/>
                <a:cs typeface="Arial Unicode MS"/>
              </a:rPr>
              <a:t>if </a:t>
            </a:r>
            <a:r>
              <a:rPr lang="en-US" sz="2400" dirty="0">
                <a:latin typeface="Arial Unicode MS"/>
                <a:cs typeface="Arial Unicode MS"/>
              </a:rPr>
              <a:t>{[my location] != "office"} </a:t>
            </a:r>
            <a:r>
              <a:rPr lang="en-US" sz="2400" dirty="0" err="1">
                <a:latin typeface="Arial Unicode MS"/>
                <a:cs typeface="Arial Unicode MS"/>
              </a:rPr>
              <a:t>auto_answer</a:t>
            </a:r>
            <a:r>
              <a:rPr lang="en-US" sz="2400" dirty="0">
                <a:latin typeface="Arial Unicode MS"/>
                <a:cs typeface="Arial Unicode MS"/>
              </a:rPr>
              <a:t> </a:t>
            </a:r>
            <a:r>
              <a:rPr lang="en-US" sz="2400" dirty="0" smtClean="0">
                <a:latin typeface="Arial Unicode MS"/>
                <a:cs typeface="Arial Unicode MS"/>
              </a:rPr>
              <a:t>away.mp3 </a:t>
            </a:r>
            <a:r>
              <a:rPr lang="en-US" sz="2400" dirty="0">
                <a:latin typeface="Arial Unicode MS"/>
                <a:cs typeface="Arial Unicode MS"/>
              </a:rPr>
              <a:t>–record</a:t>
            </a:r>
          </a:p>
          <a:p>
            <a:r>
              <a:rPr lang="en-US" sz="2400" dirty="0" smtClean="0">
                <a:latin typeface="Arial Unicode MS"/>
                <a:cs typeface="Arial Unicode MS"/>
              </a:rPr>
              <a:t>}</a:t>
            </a:r>
            <a:endParaRPr lang="en-US" sz="2400" dirty="0"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012538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“Don</a:t>
            </a:r>
            <a:r>
              <a:rPr lang="fr-FR" dirty="0" smtClean="0"/>
              <a:t>’</a:t>
            </a:r>
            <a:r>
              <a:rPr lang="en-US" dirty="0" smtClean="0"/>
              <a:t>t forget the milk”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04792" y="4236603"/>
            <a:ext cx="7525919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latin typeface="Arial Unicode MS"/>
                <a:cs typeface="Arial Unicode MS"/>
              </a:rPr>
              <a:t>when 30 minutes before ”weekly meeting” { </a:t>
            </a:r>
          </a:p>
          <a:p>
            <a:r>
              <a:rPr lang="en-US" sz="2000" dirty="0" smtClean="0">
                <a:latin typeface="Arial Unicode MS"/>
                <a:cs typeface="Arial Unicode MS"/>
              </a:rPr>
              <a:t>    if </a:t>
            </a:r>
            <a:r>
              <a:rPr lang="en-US" sz="2000" dirty="0">
                <a:latin typeface="Arial Unicode MS"/>
                <a:cs typeface="Arial Unicode MS"/>
              </a:rPr>
              <a:t>{me not within 3 miles of </a:t>
            </a:r>
            <a:r>
              <a:rPr lang="en-US" sz="2000" dirty="0" smtClean="0">
                <a:latin typeface="Arial Unicode MS"/>
                <a:cs typeface="Arial Unicode MS"/>
              </a:rPr>
              <a:t>campus} </a:t>
            </a:r>
            <a:r>
              <a:rPr lang="en-US" sz="2000" dirty="0">
                <a:latin typeface="Arial Unicode MS"/>
                <a:cs typeface="Arial Unicode MS"/>
              </a:rPr>
              <a:t>{</a:t>
            </a:r>
          </a:p>
          <a:p>
            <a:r>
              <a:rPr lang="en-US" sz="2000" dirty="0">
                <a:latin typeface="Arial Unicode MS"/>
                <a:cs typeface="Arial Unicode MS"/>
              </a:rPr>
              <a:t>      </a:t>
            </a:r>
            <a:r>
              <a:rPr lang="en-US" sz="2000" dirty="0" smtClean="0">
                <a:latin typeface="Arial Unicode MS"/>
                <a:cs typeface="Arial Unicode MS"/>
              </a:rPr>
              <a:t> email [even participants] ”Running late” ”I’m at [me location]”</a:t>
            </a:r>
          </a:p>
          <a:p>
            <a:r>
              <a:rPr lang="en-US" sz="2000" dirty="0">
                <a:latin typeface="Arial Unicode MS"/>
                <a:cs typeface="Arial Unicode MS"/>
              </a:rPr>
              <a:t> </a:t>
            </a:r>
            <a:r>
              <a:rPr lang="en-US" sz="2000" dirty="0" smtClean="0">
                <a:latin typeface="Arial Unicode MS"/>
                <a:cs typeface="Arial Unicode MS"/>
              </a:rPr>
              <a:t>   }</a:t>
            </a:r>
            <a:endParaRPr lang="en-US" sz="2000" dirty="0">
              <a:latin typeface="Arial Unicode MS"/>
              <a:cs typeface="Arial Unicode MS"/>
            </a:endParaRPr>
          </a:p>
          <a:p>
            <a:r>
              <a:rPr lang="en-US" sz="2000" dirty="0">
                <a:latin typeface="Arial Unicode MS"/>
                <a:cs typeface="Arial Unicode MS"/>
              </a:rPr>
              <a:t>}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924" y="1292767"/>
            <a:ext cx="4259700" cy="1200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me near a grocery store {</a:t>
            </a:r>
          </a:p>
          <a:p>
            <a:r>
              <a:rPr lang="en-US" sz="2400" dirty="0" smtClean="0"/>
              <a:t>   </a:t>
            </a:r>
            <a:r>
              <a:rPr lang="en-US" sz="2400" dirty="0" err="1" smtClean="0"/>
              <a:t>sms</a:t>
            </a:r>
            <a:r>
              <a:rPr lang="en-US" sz="2400" dirty="0" smtClean="0"/>
              <a:t> me “don’t forget the milk” </a:t>
            </a:r>
          </a:p>
          <a:p>
            <a:r>
              <a:rPr lang="en-US" sz="2400" dirty="0" smtClean="0"/>
              <a:t>}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800593" y="2689573"/>
            <a:ext cx="4610607" cy="1200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every Anne’s birthday {</a:t>
            </a:r>
          </a:p>
          <a:p>
            <a:r>
              <a:rPr lang="en-US" sz="2400" dirty="0" smtClean="0"/>
              <a:t>   </a:t>
            </a:r>
            <a:r>
              <a:rPr lang="en-US" sz="2400" dirty="0" err="1" smtClean="0"/>
              <a:t>sms</a:t>
            </a:r>
            <a:r>
              <a:rPr lang="en-US" sz="2400" dirty="0" smtClean="0"/>
              <a:t> me “Remember to call Anne”</a:t>
            </a:r>
          </a:p>
          <a:p>
            <a:r>
              <a:rPr lang="en-US" sz="2400" dirty="0" smtClean="0"/>
              <a:t>}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7354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3349"/>
            <a:ext cx="9144000" cy="545465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1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Location-based rules</a:t>
            </a:r>
            <a:br>
              <a:rPr lang="en-US" dirty="0" smtClean="0"/>
            </a:br>
            <a:r>
              <a:rPr lang="en-US" dirty="0" smtClean="0"/>
              <a:t>		(Geographical database)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900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1862"/>
          </a:xfrm>
        </p:spPr>
        <p:txBody>
          <a:bodyPr>
            <a:normAutofit/>
          </a:bodyPr>
          <a:lstStyle/>
          <a:p>
            <a:r>
              <a:rPr lang="en-US" dirty="0" smtClean="0"/>
              <a:t>Building a POI database</a:t>
            </a:r>
            <a:endParaRPr lang="en-US" dirty="0"/>
          </a:p>
        </p:txBody>
      </p:sp>
      <p:pic>
        <p:nvPicPr>
          <p:cNvPr id="5" name="Picture 4" descr="phidge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49"/>
            <a:ext cx="9144000" cy="649666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31BDD-A960-4A43-AE7D-332963DB17B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Programming is not just for programmers</a:t>
            </a:r>
          </a:p>
          <a:p>
            <a:r>
              <a:rPr lang="en-US" dirty="0" smtClean="0"/>
              <a:t>The information silos</a:t>
            </a:r>
          </a:p>
          <a:p>
            <a:r>
              <a:rPr lang="en-US" dirty="0" smtClean="0"/>
              <a:t>SECE as glue</a:t>
            </a:r>
          </a:p>
          <a:p>
            <a:r>
              <a:rPr lang="en-US" dirty="0" smtClean="0"/>
              <a:t>Events and actions</a:t>
            </a:r>
          </a:p>
          <a:p>
            <a:r>
              <a:rPr lang="en-US" dirty="0" smtClean="0"/>
              <a:t>Context</a:t>
            </a:r>
          </a:p>
          <a:p>
            <a:r>
              <a:rPr lang="en-US" dirty="0" smtClean="0"/>
              <a:t>What’s next?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7811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controller</a:t>
            </a:r>
            <a:endParaRPr lang="en-US" dirty="0"/>
          </a:p>
        </p:txBody>
      </p:sp>
      <p:pic>
        <p:nvPicPr>
          <p:cNvPr id="3" name="Picture 2" descr="light_contr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4" y="1105462"/>
            <a:ext cx="8200945" cy="546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71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ZigBee</a:t>
            </a:r>
            <a:r>
              <a:rPr lang="en-US" dirty="0" smtClean="0"/>
              <a:t> Locator</a:t>
            </a:r>
            <a:endParaRPr lang="en-US" dirty="0"/>
          </a:p>
        </p:txBody>
      </p:sp>
      <p:pic>
        <p:nvPicPr>
          <p:cNvPr id="3" name="Picture 2" descr="zigbee_cli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0" y="1355356"/>
            <a:ext cx="7501389" cy="44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0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ZigBee</a:t>
            </a:r>
            <a:r>
              <a:rPr lang="en-US" dirty="0" smtClean="0"/>
              <a:t> location setup</a:t>
            </a:r>
            <a:endParaRPr lang="en-US" dirty="0"/>
          </a:p>
        </p:txBody>
      </p:sp>
      <p:pic>
        <p:nvPicPr>
          <p:cNvPr id="3" name="Picture 2" descr="zigbee_loc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41" y="1463614"/>
            <a:ext cx="4408613" cy="491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06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True natural language input?</a:t>
            </a:r>
          </a:p>
          <a:p>
            <a:pPr lvl="1"/>
            <a:r>
              <a:rPr lang="en-US" dirty="0" smtClean="0"/>
              <a:t>or building block interface</a:t>
            </a:r>
          </a:p>
          <a:p>
            <a:r>
              <a:rPr lang="en-US" dirty="0" smtClean="0"/>
              <a:t>Lots of devices</a:t>
            </a:r>
          </a:p>
          <a:p>
            <a:pPr lvl="1"/>
            <a:r>
              <a:rPr lang="en-US" dirty="0" smtClean="0"/>
              <a:t>home energy management</a:t>
            </a:r>
          </a:p>
          <a:p>
            <a:pPr lvl="1"/>
            <a:r>
              <a:rPr lang="en-US" dirty="0" smtClean="0"/>
              <a:t>weather sensors</a:t>
            </a:r>
          </a:p>
          <a:p>
            <a:r>
              <a:rPr lang="en-US" dirty="0" smtClean="0"/>
              <a:t>More extensible architecture</a:t>
            </a:r>
          </a:p>
          <a:p>
            <a:pPr lvl="1"/>
            <a:r>
              <a:rPr lang="en-US" dirty="0" smtClean="0"/>
              <a:t>new sources of information</a:t>
            </a:r>
          </a:p>
          <a:p>
            <a:pPr lvl="1"/>
            <a:r>
              <a:rPr lang="en-US" dirty="0" smtClean="0"/>
              <a:t>new events</a:t>
            </a:r>
          </a:p>
        </p:txBody>
      </p:sp>
    </p:spTree>
    <p:extLst>
      <p:ext uri="{BB962C8B-B14F-4D97-AF65-F5344CB8AC3E}">
        <p14:creationId xmlns:p14="http://schemas.microsoft.com/office/powerpoint/2010/main" val="4265572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User-generated content </a:t>
            </a:r>
            <a:r>
              <a:rPr lang="en-US" dirty="0" smtClean="0">
                <a:sym typeface="Wingdings"/>
              </a:rPr>
              <a:t> user-generated functionality</a:t>
            </a:r>
          </a:p>
          <a:p>
            <a:r>
              <a:rPr lang="en-US" dirty="0" smtClean="0">
                <a:sym typeface="Wingdings"/>
              </a:rPr>
              <a:t>Programming is not just Java &amp; PHP</a:t>
            </a:r>
          </a:p>
          <a:p>
            <a:r>
              <a:rPr lang="en-US" dirty="0" smtClean="0">
                <a:sym typeface="Wingdings"/>
              </a:rPr>
              <a:t>Create functions in the large</a:t>
            </a:r>
          </a:p>
          <a:p>
            <a:pPr lvl="1"/>
            <a:r>
              <a:rPr lang="en-US" dirty="0" smtClean="0">
                <a:sym typeface="Wingdings"/>
              </a:rPr>
              <a:t>combine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42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240" y="4362875"/>
            <a:ext cx="1036800" cy="12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120" y="4362875"/>
            <a:ext cx="1036800" cy="12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5" name="AutoShape 3"/>
          <p:cNvSpPr>
            <a:spLocks noChangeArrowheads="1"/>
          </p:cNvSpPr>
          <p:nvPr/>
        </p:nvSpPr>
        <p:spPr bwMode="auto">
          <a:xfrm flipV="1">
            <a:off x="2903040" y="5192402"/>
            <a:ext cx="5806080" cy="1244291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920" y="4777639"/>
            <a:ext cx="1010880" cy="103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6013440" y="5399784"/>
            <a:ext cx="622080" cy="144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4767841" y="5399784"/>
            <a:ext cx="624960" cy="144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720" y="5399784"/>
            <a:ext cx="622080" cy="62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680" y="6020491"/>
            <a:ext cx="383040" cy="41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440" y="6020491"/>
            <a:ext cx="383040" cy="41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7672320" y="4514092"/>
            <a:ext cx="650880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2019" rIns="81639" bIns="40820"/>
          <a:lstStyle/>
          <a:p>
            <a:r>
              <a:rPr lang="en-US" sz="1300">
                <a:solidFill>
                  <a:srgbClr val="000000"/>
                </a:solidFill>
              </a:rPr>
              <a:t>Light 2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680" y="6021930"/>
            <a:ext cx="383040" cy="41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3045600" y="6587910"/>
            <a:ext cx="1029600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2019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1300"/>
              <a:t>Left Beacon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5391361" y="5965764"/>
            <a:ext cx="1046880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2019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300"/>
              <a:t>Location tag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7464960" y="6587910"/>
            <a:ext cx="1137600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2019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1300"/>
              <a:t>Right Beacon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6209280" y="1063489"/>
            <a:ext cx="2484946" cy="69069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1639" tIns="504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4000"/>
              </a:lnSpc>
            </a:pPr>
            <a:r>
              <a:rPr lang="en-US" sz="1300" b="1" u="sng" dirty="0">
                <a:latin typeface="Courier New" charset="0"/>
              </a:rPr>
              <a:t>If </a:t>
            </a:r>
            <a:r>
              <a:rPr lang="en-US" sz="1300" b="1" u="sng" dirty="0" err="1">
                <a:latin typeface="Courier New" charset="0"/>
              </a:rPr>
              <a:t>my.position</a:t>
            </a:r>
            <a:r>
              <a:rPr lang="en-US" sz="1300" b="1" u="sng" dirty="0">
                <a:latin typeface="Courier New" charset="0"/>
              </a:rPr>
              <a:t> is left</a:t>
            </a:r>
          </a:p>
          <a:p>
            <a:pPr>
              <a:lnSpc>
                <a:spcPct val="94000"/>
              </a:lnSpc>
            </a:pPr>
            <a:r>
              <a:rPr lang="en-US" sz="1300" dirty="0">
                <a:latin typeface="Courier New" charset="0"/>
              </a:rPr>
              <a:t>turn on light1</a:t>
            </a:r>
          </a:p>
          <a:p>
            <a:pPr>
              <a:lnSpc>
                <a:spcPct val="94000"/>
              </a:lnSpc>
            </a:pPr>
            <a:r>
              <a:rPr lang="en-US" sz="1300" dirty="0">
                <a:latin typeface="Courier New" charset="0"/>
              </a:rPr>
              <a:t>turn off </a:t>
            </a:r>
            <a:r>
              <a:rPr lang="en-US" sz="1300" dirty="0" smtClean="0">
                <a:latin typeface="Courier New" charset="0"/>
              </a:rPr>
              <a:t>light2</a:t>
            </a:r>
            <a:endParaRPr lang="en-US" sz="1300" dirty="0">
              <a:latin typeface="Courier New" charset="0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4354560" y="4514092"/>
            <a:ext cx="650880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2019" rIns="81639" bIns="40820"/>
          <a:lstStyle/>
          <a:p>
            <a:r>
              <a:rPr lang="en-US" sz="1300">
                <a:solidFill>
                  <a:srgbClr val="000000"/>
                </a:solidFill>
              </a:rPr>
              <a:t>Light 1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6220800" y="1831182"/>
            <a:ext cx="2473426" cy="66525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81639" tIns="50420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4000"/>
              </a:lnSpc>
            </a:pPr>
            <a:r>
              <a:rPr lang="en-US" sz="1300" b="1" u="sng" dirty="0">
                <a:latin typeface="Courier New" charset="0"/>
              </a:rPr>
              <a:t>If </a:t>
            </a:r>
            <a:r>
              <a:rPr lang="en-US" sz="1300" b="1" u="sng" dirty="0" err="1">
                <a:latin typeface="Courier New" charset="0"/>
              </a:rPr>
              <a:t>my.position</a:t>
            </a:r>
            <a:r>
              <a:rPr lang="en-US" sz="1300" b="1" u="sng" dirty="0">
                <a:latin typeface="Courier New" charset="0"/>
              </a:rPr>
              <a:t> is right</a:t>
            </a:r>
          </a:p>
          <a:p>
            <a:pPr>
              <a:lnSpc>
                <a:spcPct val="94000"/>
              </a:lnSpc>
            </a:pPr>
            <a:r>
              <a:rPr lang="en-US" sz="1300" dirty="0">
                <a:latin typeface="Courier New" charset="0"/>
              </a:rPr>
              <a:t>turn on light1</a:t>
            </a:r>
          </a:p>
          <a:p>
            <a:pPr>
              <a:lnSpc>
                <a:spcPct val="94000"/>
              </a:lnSpc>
            </a:pPr>
            <a:r>
              <a:rPr lang="en-US" sz="1300" dirty="0">
                <a:latin typeface="Courier New" charset="0"/>
              </a:rPr>
              <a:t>turn off </a:t>
            </a:r>
            <a:r>
              <a:rPr lang="en-US" sz="1300" dirty="0" smtClean="0">
                <a:latin typeface="Courier New" charset="0"/>
              </a:rPr>
              <a:t>light2</a:t>
            </a:r>
            <a:endParaRPr lang="en-US" sz="1300" dirty="0">
              <a:latin typeface="Courier New" charset="0"/>
            </a:endParaRPr>
          </a:p>
          <a:p>
            <a:endParaRPr lang="en-US" sz="1300" dirty="0"/>
          </a:p>
        </p:txBody>
      </p:sp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840" y="1044767"/>
            <a:ext cx="1105920" cy="110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4112842" y="1304484"/>
            <a:ext cx="618854" cy="2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2019" rIns="81639" bIns="40820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300" dirty="0" smtClean="0"/>
              <a:t>SECE</a:t>
            </a:r>
            <a:endParaRPr lang="en-US" sz="1300" dirty="0"/>
          </a:p>
        </p:txBody>
      </p:sp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560" y="2496439"/>
            <a:ext cx="1883520" cy="12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98" name="Freeform 26"/>
          <p:cNvSpPr>
            <a:spLocks/>
          </p:cNvSpPr>
          <p:nvPr/>
        </p:nvSpPr>
        <p:spPr bwMode="auto">
          <a:xfrm>
            <a:off x="4769280" y="2081676"/>
            <a:ext cx="1440" cy="414764"/>
          </a:xfrm>
          <a:custGeom>
            <a:avLst/>
            <a:gdLst>
              <a:gd name="T0" fmla="*/ 0 w 1"/>
              <a:gd name="T1" fmla="*/ 1270 h 1271"/>
              <a:gd name="T2" fmla="*/ 0 w 1"/>
              <a:gd name="T3" fmla="*/ 0 h 127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271">
                <a:moveTo>
                  <a:pt x="0" y="1270"/>
                </a:move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99" name="Freeform 27"/>
          <p:cNvSpPr>
            <a:spLocks/>
          </p:cNvSpPr>
          <p:nvPr/>
        </p:nvSpPr>
        <p:spPr bwMode="auto">
          <a:xfrm>
            <a:off x="3841920" y="3325967"/>
            <a:ext cx="305280" cy="1036909"/>
          </a:xfrm>
          <a:custGeom>
            <a:avLst/>
            <a:gdLst>
              <a:gd name="T0" fmla="*/ 935 w 936"/>
              <a:gd name="T1" fmla="*/ 0 h 3176"/>
              <a:gd name="T2" fmla="*/ 374 w 936"/>
              <a:gd name="T3" fmla="*/ 3175 h 31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36" h="3176">
                <a:moveTo>
                  <a:pt x="935" y="0"/>
                </a:moveTo>
                <a:cubicBezTo>
                  <a:pt x="0" y="1588"/>
                  <a:pt x="374" y="3175"/>
                  <a:pt x="374" y="3175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00" name="Freeform 28"/>
          <p:cNvSpPr>
            <a:spLocks/>
          </p:cNvSpPr>
          <p:nvPr/>
        </p:nvSpPr>
        <p:spPr bwMode="auto">
          <a:xfrm>
            <a:off x="5806080" y="3118585"/>
            <a:ext cx="1658880" cy="1244291"/>
          </a:xfrm>
          <a:custGeom>
            <a:avLst/>
            <a:gdLst>
              <a:gd name="T0" fmla="*/ 0 w 5081"/>
              <a:gd name="T1" fmla="*/ 0 h 3811"/>
              <a:gd name="T2" fmla="*/ 5080 w 5081"/>
              <a:gd name="T3" fmla="*/ 3810 h 381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081" h="3811">
                <a:moveTo>
                  <a:pt x="0" y="0"/>
                </a:moveTo>
                <a:cubicBezTo>
                  <a:pt x="5080" y="0"/>
                  <a:pt x="5080" y="3810"/>
                  <a:pt x="5080" y="381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03" name="Freeform 31"/>
          <p:cNvSpPr>
            <a:spLocks/>
          </p:cNvSpPr>
          <p:nvPr/>
        </p:nvSpPr>
        <p:spPr bwMode="auto">
          <a:xfrm>
            <a:off x="3317760" y="2911203"/>
            <a:ext cx="622080" cy="3110727"/>
          </a:xfrm>
          <a:custGeom>
            <a:avLst/>
            <a:gdLst>
              <a:gd name="T0" fmla="*/ 0 w 1906"/>
              <a:gd name="T1" fmla="*/ 9525 h 9526"/>
              <a:gd name="T2" fmla="*/ 1905 w 1906"/>
              <a:gd name="T3" fmla="*/ 635 h 952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06" h="9526">
                <a:moveTo>
                  <a:pt x="0" y="9525"/>
                </a:moveTo>
                <a:cubicBezTo>
                  <a:pt x="0" y="0"/>
                  <a:pt x="1905" y="635"/>
                  <a:pt x="1905" y="635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2494080" y="4361436"/>
            <a:ext cx="823680" cy="41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12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200" dirty="0" smtClean="0"/>
              <a:t>speaker</a:t>
            </a:r>
            <a:endParaRPr lang="en-US" sz="1200" dirty="0"/>
          </a:p>
          <a:p>
            <a:r>
              <a:rPr lang="en-US" sz="1200" dirty="0" smtClean="0"/>
              <a:t>position</a:t>
            </a:r>
            <a:endParaRPr lang="en-US" sz="1200" dirty="0"/>
          </a:p>
        </p:txBody>
      </p:sp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126472" y="1530742"/>
            <a:ext cx="3222968" cy="23105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1639" tIns="52820" rIns="81639" bIns="4082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marL="339725" indent="-285750">
              <a:buSzPct val="80000"/>
              <a:buFont typeface="Wingdings" charset="2"/>
              <a:buChar char="§"/>
              <a:tabLst>
                <a:tab pos="119063" algn="l"/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1600" dirty="0" err="1" smtClean="0"/>
              <a:t>ZigBee</a:t>
            </a:r>
            <a:r>
              <a:rPr lang="en-US" sz="1600" dirty="0" smtClean="0"/>
              <a:t> </a:t>
            </a:r>
            <a:r>
              <a:rPr lang="en-US" sz="1600" dirty="0"/>
              <a:t>tag reports location of </a:t>
            </a:r>
            <a:r>
              <a:rPr lang="en-US" sz="1600" dirty="0" smtClean="0"/>
              <a:t>the speaker </a:t>
            </a:r>
            <a:r>
              <a:rPr lang="en-US" sz="1600" dirty="0"/>
              <a:t>to </a:t>
            </a:r>
            <a:r>
              <a:rPr lang="en-US" sz="1600" dirty="0" smtClean="0"/>
              <a:t>SECE </a:t>
            </a:r>
            <a:r>
              <a:rPr lang="en-US" sz="1600" dirty="0"/>
              <a:t>over the </a:t>
            </a:r>
            <a:r>
              <a:rPr lang="en-US" sz="1600" dirty="0" smtClean="0"/>
              <a:t>Internet</a:t>
            </a:r>
            <a:endParaRPr lang="en-US" sz="1600" dirty="0"/>
          </a:p>
          <a:p>
            <a:pPr marL="339725" indent="-285750">
              <a:buSzPct val="80000"/>
              <a:buFont typeface="Wingdings" charset="2"/>
              <a:buChar char="§"/>
            </a:pPr>
            <a:r>
              <a:rPr lang="en-US" sz="1600" dirty="0" smtClean="0"/>
              <a:t>SECE controls individual </a:t>
            </a:r>
            <a:r>
              <a:rPr lang="en-US" sz="1600" dirty="0"/>
              <a:t>lights using remote power </a:t>
            </a:r>
            <a:r>
              <a:rPr lang="en-US" sz="1600" dirty="0" smtClean="0"/>
              <a:t>switches</a:t>
            </a:r>
            <a:endParaRPr lang="en-US" sz="1600" dirty="0"/>
          </a:p>
          <a:p>
            <a:pPr marL="339725" indent="-285750">
              <a:buSzPct val="80000"/>
              <a:buFont typeface="Wingdings" charset="2"/>
              <a:buChar char="§"/>
            </a:pPr>
            <a:r>
              <a:rPr lang="en-US" sz="1600" dirty="0" smtClean="0"/>
              <a:t>SECE </a:t>
            </a:r>
            <a:r>
              <a:rPr lang="en-US" sz="1600" dirty="0"/>
              <a:t>turns lights ON/OFF depending on speaker's position on </a:t>
            </a:r>
            <a:r>
              <a:rPr lang="en-US" sz="1600" dirty="0" smtClean="0"/>
              <a:t>stage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spot 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6767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Pyramid of programmers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775191"/>
          <a:ext cx="8229600" cy="4625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38507" y="4794661"/>
            <a:ext cx="635172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JAIN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1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Old-style programming</a:t>
            </a:r>
            <a:endParaRPr lang="en-US" dirty="0"/>
          </a:p>
        </p:txBody>
      </p:sp>
      <p:pic>
        <p:nvPicPr>
          <p:cNvPr id="4" name="Picture 3" descr="jav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2001707"/>
            <a:ext cx="8050162" cy="4856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73959"/>
            <a:ext cx="1444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Lars Vogel (2009)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244" y="1105462"/>
            <a:ext cx="4298756" cy="29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Scratch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87" y="1498917"/>
            <a:ext cx="6704582" cy="459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06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programming?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7255" y="1729605"/>
            <a:ext cx="441302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Sub </a:t>
            </a:r>
            <a:r>
              <a:rPr lang="en-US" dirty="0" err="1"/>
              <a:t>CopyRange</a:t>
            </a:r>
            <a:r>
              <a:rPr lang="en-US" dirty="0"/>
              <a:t>() Range("A1:A3").Copy Destination:=</a:t>
            </a:r>
            <a:r>
              <a:rPr lang="en-US" dirty="0" err="1"/>
              <a:t>ActiveCell</a:t>
            </a:r>
            <a:r>
              <a:rPr lang="en-US" dirty="0"/>
              <a:t> End Sub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86620" y="1506333"/>
            <a:ext cx="2800767" cy="175432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&lt;html&gt;</a:t>
            </a:r>
          </a:p>
          <a:p>
            <a:r>
              <a:rPr lang="en-US" dirty="0"/>
              <a:t>&lt;body</a:t>
            </a:r>
            <a:r>
              <a:rPr lang="en-US" dirty="0" smtClean="0"/>
              <a:t>&gt;</a:t>
            </a:r>
            <a:endParaRPr lang="en-US" dirty="0"/>
          </a:p>
          <a:p>
            <a:r>
              <a:rPr lang="en-US" dirty="0"/>
              <a:t>&lt;h1&gt;My First Heading&lt;/h1</a:t>
            </a:r>
            <a:r>
              <a:rPr lang="en-US" dirty="0" smtClean="0"/>
              <a:t>&gt;</a:t>
            </a:r>
            <a:endParaRPr lang="en-US" dirty="0"/>
          </a:p>
          <a:p>
            <a:r>
              <a:rPr lang="en-US" dirty="0"/>
              <a:t>&lt;p&gt;My first paragraph.&lt;/p</a:t>
            </a:r>
            <a:r>
              <a:rPr lang="en-US" dirty="0" smtClean="0"/>
              <a:t>&gt;</a:t>
            </a:r>
            <a:endParaRPr lang="en-US" dirty="0"/>
          </a:p>
          <a:p>
            <a:r>
              <a:rPr lang="en-US" dirty="0"/>
              <a:t>&lt;/body&gt;</a:t>
            </a:r>
          </a:p>
          <a:p>
            <a:r>
              <a:rPr lang="en-US" dirty="0"/>
              <a:t>&lt;/html&gt;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95" y="3389507"/>
            <a:ext cx="8476587" cy="324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96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view of (telecom) services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095" y="1638130"/>
            <a:ext cx="4107905" cy="3940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475" y="5578567"/>
            <a:ext cx="1354275" cy="12794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701" y="2127918"/>
            <a:ext cx="36471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>
              <a:buFont typeface="Arial"/>
              <a:buChar char="•"/>
            </a:pPr>
            <a:r>
              <a:rPr lang="en-US" sz="2800" dirty="0" smtClean="0"/>
              <a:t>call redirect</a:t>
            </a:r>
          </a:p>
          <a:p>
            <a:pPr indent="180975">
              <a:buFont typeface="Arial"/>
              <a:buChar char="•"/>
            </a:pPr>
            <a:r>
              <a:rPr lang="en-US" sz="2800" dirty="0" smtClean="0"/>
              <a:t>voice interaction (IVR)</a:t>
            </a:r>
          </a:p>
          <a:p>
            <a:pPr indent="180975">
              <a:buFont typeface="Arial"/>
              <a:buChar char="•"/>
            </a:pPr>
            <a:r>
              <a:rPr lang="en-US" sz="2800" dirty="0" smtClean="0"/>
              <a:t>call center distribution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194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web pages to APIs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03" y="1882775"/>
            <a:ext cx="3556000" cy="262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446" y="1882775"/>
            <a:ext cx="3869450" cy="218412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flipV="1">
            <a:off x="4176625" y="2991694"/>
            <a:ext cx="671680" cy="5372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40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silos</a:t>
            </a:r>
            <a:endParaRPr lang="en-US" dirty="0"/>
          </a:p>
        </p:txBody>
      </p:sp>
      <p:pic>
        <p:nvPicPr>
          <p:cNvPr id="3" name="Picture 2" descr="silo-roo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3" y="1285071"/>
            <a:ext cx="2926227" cy="2304116"/>
          </a:xfrm>
          <a:prstGeom prst="rect">
            <a:avLst/>
          </a:prstGeom>
        </p:spPr>
      </p:pic>
      <p:pic>
        <p:nvPicPr>
          <p:cNvPr id="4" name="Picture 3" descr="silo-roo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14" y="1437471"/>
            <a:ext cx="2926227" cy="2304116"/>
          </a:xfrm>
          <a:prstGeom prst="rect">
            <a:avLst/>
          </a:prstGeom>
        </p:spPr>
      </p:pic>
      <p:pic>
        <p:nvPicPr>
          <p:cNvPr id="5" name="Picture 4" descr="silo-roo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28" y="3977577"/>
            <a:ext cx="2926227" cy="2304116"/>
          </a:xfrm>
          <a:prstGeom prst="rect">
            <a:avLst/>
          </a:prstGeom>
        </p:spPr>
      </p:pic>
      <p:pic>
        <p:nvPicPr>
          <p:cNvPr id="6" name="Picture 5" descr="silo-roo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92" y="3863158"/>
            <a:ext cx="2926227" cy="2304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227" y="4831450"/>
            <a:ext cx="1340971" cy="1099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682" y="2379919"/>
            <a:ext cx="821090" cy="821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462" y="2379919"/>
            <a:ext cx="828956" cy="8289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8343" y="1882775"/>
            <a:ext cx="1625600" cy="162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6311" y="4831450"/>
            <a:ext cx="1000650" cy="1000650"/>
          </a:xfrm>
          <a:prstGeom prst="rect">
            <a:avLst/>
          </a:prstGeom>
        </p:spPr>
      </p:pic>
      <p:pic>
        <p:nvPicPr>
          <p:cNvPr id="15" name="Picture 14" descr="thermosta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17" y="4863904"/>
            <a:ext cx="968196" cy="96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38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679</Words>
  <Application>Microsoft Macintosh PowerPoint</Application>
  <PresentationFormat>On-screen Show (4:3)</PresentationFormat>
  <Paragraphs>167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Sense Everything, Control Everything - Integrating the Physical and Virtual Worlds</vt:lpstr>
      <vt:lpstr>Overview</vt:lpstr>
      <vt:lpstr>A Pyramid of programmers</vt:lpstr>
      <vt:lpstr>Old-style programming</vt:lpstr>
      <vt:lpstr>Example: Scratch</vt:lpstr>
      <vt:lpstr>Is this programming?</vt:lpstr>
      <vt:lpstr>Old view of (telecom) services</vt:lpstr>
      <vt:lpstr>From web pages to APIs</vt:lpstr>
      <vt:lpstr>The silos</vt:lpstr>
      <vt:lpstr>SECE</vt:lpstr>
      <vt:lpstr>Events &amp; actions</vt:lpstr>
      <vt:lpstr>SECE: The glue for Internet applications </vt:lpstr>
      <vt:lpstr>GUI- Action command assistant</vt:lpstr>
      <vt:lpstr>GUI- Registration of third-party services</vt:lpstr>
      <vt:lpstr>Saving energy</vt:lpstr>
      <vt:lpstr>Making the phone more polite</vt:lpstr>
      <vt:lpstr>“Don’t forget the milk”</vt:lpstr>
      <vt:lpstr>Location-based rules   (Geographical database)</vt:lpstr>
      <vt:lpstr>Building a POI database</vt:lpstr>
      <vt:lpstr>Light controller</vt:lpstr>
      <vt:lpstr>ZigBee Locator</vt:lpstr>
      <vt:lpstr>ZigBee location setup</vt:lpstr>
      <vt:lpstr>What’s next?</vt:lpstr>
      <vt:lpstr>Conclusion</vt:lpstr>
      <vt:lpstr>Automatic spot light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 neutrality: where technology meets policy</dc:title>
  <dc:creator>Henning Schulzrinne</dc:creator>
  <cp:lastModifiedBy>Henning Schulzrinne</cp:lastModifiedBy>
  <cp:revision>65</cp:revision>
  <dcterms:created xsi:type="dcterms:W3CDTF">2011-01-22T06:23:58Z</dcterms:created>
  <dcterms:modified xsi:type="dcterms:W3CDTF">2011-11-29T17:02:30Z</dcterms:modified>
</cp:coreProperties>
</file>