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7" r:id="rId2"/>
    <p:sldId id="256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0CC3057-161F-4EFD-B212-71969CF71F4E}" type="datetimeFigureOut">
              <a:rPr lang="en-US" smtClean="0"/>
              <a:t>12/21/2011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D8E8D418-A456-4FB6-96FC-8EF844CAE5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C99D-F952-4634-AC6E-FE43D6932786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E7D-DEFE-429A-A806-B7741FADE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C99D-F952-4634-AC6E-FE43D6932786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E7D-DEFE-429A-A806-B7741FADE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C99D-F952-4634-AC6E-FE43D6932786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E7D-DEFE-429A-A806-B7741FADE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C99D-F952-4634-AC6E-FE43D6932786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E7D-DEFE-429A-A806-B7741FADE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C99D-F952-4634-AC6E-FE43D6932786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E7D-DEFE-429A-A806-B7741FADE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C99D-F952-4634-AC6E-FE43D6932786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E7D-DEFE-429A-A806-B7741FADE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C99D-F952-4634-AC6E-FE43D6932786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E7D-DEFE-429A-A806-B7741FADE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C99D-F952-4634-AC6E-FE43D6932786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E7D-DEFE-429A-A806-B7741FADE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C99D-F952-4634-AC6E-FE43D6932786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E7D-DEFE-429A-A806-B7741FADE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C99D-F952-4634-AC6E-FE43D6932786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E7D-DEFE-429A-A806-B7741FADE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C99D-F952-4634-AC6E-FE43D6932786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E7D-DEFE-429A-A806-B7741FADE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4C99D-F952-4634-AC6E-FE43D6932786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FBE7D-DEFE-429A-A806-B7741FADE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4.png"/><Relationship Id="rId3" Type="http://schemas.openxmlformats.org/officeDocument/2006/relationships/image" Target="../media/image2.png"/><Relationship Id="rId21" Type="http://schemas.openxmlformats.org/officeDocument/2006/relationships/hyperlink" Target="mailto:a@b.com" TargetMode="Externa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3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2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1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9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1.png"/><Relationship Id="rId10" Type="http://schemas.openxmlformats.org/officeDocument/2006/relationships/image" Target="../media/image35.jpeg"/><Relationship Id="rId4" Type="http://schemas.openxmlformats.org/officeDocument/2006/relationships/image" Target="../media/image30.png"/><Relationship Id="rId9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gif"/><Relationship Id="rId3" Type="http://schemas.openxmlformats.org/officeDocument/2006/relationships/image" Target="../media/image38.png"/><Relationship Id="rId7" Type="http://schemas.openxmlformats.org/officeDocument/2006/relationships/image" Target="../media/image3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11" Type="http://schemas.openxmlformats.org/officeDocument/2006/relationships/image" Target="../media/image44.png"/><Relationship Id="rId5" Type="http://schemas.openxmlformats.org/officeDocument/2006/relationships/image" Target="../media/image36.png"/><Relationship Id="rId10" Type="http://schemas.openxmlformats.org/officeDocument/2006/relationships/image" Target="../media/image43.png"/><Relationship Id="rId4" Type="http://schemas.openxmlformats.org/officeDocument/2006/relationships/image" Target="../media/image39.png"/><Relationship Id="rId9" Type="http://schemas.openxmlformats.org/officeDocument/2006/relationships/image" Target="../media/image4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57200" y="1712893"/>
            <a:ext cx="65479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SECE: Sense Everything, Control Everything</a:t>
            </a:r>
          </a:p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Prototype Sensor and Actuator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 bwMode="auto">
          <a:xfrm rot="5400000">
            <a:off x="4759268" y="3329941"/>
            <a:ext cx="4572000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Rectangle 18"/>
          <p:cNvSpPr/>
          <p:nvPr/>
        </p:nvSpPr>
        <p:spPr bwMode="auto">
          <a:xfrm rot="10800000">
            <a:off x="475304" y="2782821"/>
            <a:ext cx="8193024" cy="3657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640784" y="6324600"/>
            <a:ext cx="378688" cy="420256"/>
            <a:chOff x="3752272" y="2590800"/>
            <a:chExt cx="665016" cy="600364"/>
          </a:xfrm>
        </p:grpSpPr>
        <p:sp>
          <p:nvSpPr>
            <p:cNvPr id="21" name="Oval 20"/>
            <p:cNvSpPr/>
            <p:nvPr/>
          </p:nvSpPr>
          <p:spPr>
            <a:xfrm>
              <a:off x="3962400" y="25908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I</a:t>
              </a:r>
              <a:endParaRPr lang="en-US" sz="1100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3752272" y="2960252"/>
              <a:ext cx="228600" cy="2286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R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4188688" y="2962564"/>
              <a:ext cx="228600" cy="2286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T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Connector 23"/>
            <p:cNvCxnSpPr>
              <a:stCxn id="21" idx="3"/>
              <a:endCxn id="22" idx="0"/>
            </p:cNvCxnSpPr>
            <p:nvPr/>
          </p:nvCxnSpPr>
          <p:spPr>
            <a:xfrm flipH="1">
              <a:off x="3866572" y="2785922"/>
              <a:ext cx="129306" cy="17433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21" idx="5"/>
              <a:endCxn id="23" idx="0"/>
            </p:cNvCxnSpPr>
            <p:nvPr/>
          </p:nvCxnSpPr>
          <p:spPr>
            <a:xfrm>
              <a:off x="4157522" y="2785922"/>
              <a:ext cx="145466" cy="17664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2" idx="6"/>
              <a:endCxn id="23" idx="2"/>
            </p:cNvCxnSpPr>
            <p:nvPr/>
          </p:nvCxnSpPr>
          <p:spPr>
            <a:xfrm>
              <a:off x="3980872" y="3074552"/>
              <a:ext cx="207816" cy="231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6001328" y="6391657"/>
            <a:ext cx="1625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Real Time Lab</a:t>
            </a:r>
            <a:endParaRPr lang="en-US" sz="1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8" name="Picture 2" descr="C:\Users\HYUNWOO NAM\Documents\SECE\Reports\Final_Presentation\CSC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7984" y="6333836"/>
            <a:ext cx="533400" cy="414867"/>
          </a:xfrm>
          <a:prstGeom prst="rect">
            <a:avLst/>
          </a:prstGeom>
          <a:noFill/>
        </p:spPr>
      </p:pic>
      <p:sp>
        <p:nvSpPr>
          <p:cNvPr id="29" name="Oval 28"/>
          <p:cNvSpPr/>
          <p:nvPr/>
        </p:nvSpPr>
        <p:spPr bwMode="auto">
          <a:xfrm>
            <a:off x="7220528" y="2990273"/>
            <a:ext cx="197367" cy="199103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7517577" y="2998317"/>
            <a:ext cx="197367" cy="199103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7812630" y="2998317"/>
            <a:ext cx="197367" cy="199103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7220528" y="3247700"/>
            <a:ext cx="197367" cy="199103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7517577" y="3255744"/>
            <a:ext cx="197367" cy="199103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7812630" y="3255744"/>
            <a:ext cx="197367" cy="199103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8099708" y="3255744"/>
            <a:ext cx="197367" cy="199103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7222524" y="3513171"/>
            <a:ext cx="197367" cy="199103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7519573" y="3521215"/>
            <a:ext cx="197367" cy="199103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7814626" y="3521215"/>
            <a:ext cx="197367" cy="199103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8101704" y="3521215"/>
            <a:ext cx="197367" cy="199103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8388783" y="3521215"/>
            <a:ext cx="197367" cy="199103"/>
          </a:xfrm>
          <a:prstGeom prst="ellipse">
            <a:avLst/>
          </a:prstGeom>
          <a:solidFill>
            <a:srgbClr val="FFFF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7228502" y="3778642"/>
            <a:ext cx="197367" cy="199103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7525551" y="3786686"/>
            <a:ext cx="197367" cy="199103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7820604" y="3786686"/>
            <a:ext cx="197367" cy="199103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107682" y="3786686"/>
            <a:ext cx="197367" cy="199103"/>
          </a:xfrm>
          <a:prstGeom prst="ellipse">
            <a:avLst/>
          </a:prstGeom>
          <a:solidFill>
            <a:srgbClr val="FFFF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7228502" y="4044113"/>
            <a:ext cx="197367" cy="199103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7525551" y="4052157"/>
            <a:ext cx="197367" cy="199103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7820604" y="4052157"/>
            <a:ext cx="197367" cy="199103"/>
          </a:xfrm>
          <a:prstGeom prst="ellipse">
            <a:avLst/>
          </a:prstGeom>
          <a:solidFill>
            <a:srgbClr val="FFFF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8107682" y="4052157"/>
            <a:ext cx="197367" cy="199103"/>
          </a:xfrm>
          <a:prstGeom prst="ellipse">
            <a:avLst/>
          </a:prstGeom>
          <a:solidFill>
            <a:srgbClr val="FFFF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8394761" y="4052157"/>
            <a:ext cx="197367" cy="19910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7228502" y="4309584"/>
            <a:ext cx="197367" cy="199103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7525551" y="4317628"/>
            <a:ext cx="197367" cy="199103"/>
          </a:xfrm>
          <a:prstGeom prst="ellipse">
            <a:avLst/>
          </a:prstGeom>
          <a:solidFill>
            <a:srgbClr val="FFFF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7820604" y="4317628"/>
            <a:ext cx="197367" cy="199103"/>
          </a:xfrm>
          <a:prstGeom prst="ellipse">
            <a:avLst/>
          </a:prstGeom>
          <a:solidFill>
            <a:srgbClr val="FFFF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8107682" y="4317628"/>
            <a:ext cx="197367" cy="19910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7228502" y="4575055"/>
            <a:ext cx="197367" cy="199103"/>
          </a:xfrm>
          <a:prstGeom prst="ellipse">
            <a:avLst/>
          </a:prstGeom>
          <a:solidFill>
            <a:srgbClr val="FFFF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7525551" y="4583099"/>
            <a:ext cx="197367" cy="199103"/>
          </a:xfrm>
          <a:prstGeom prst="ellipse">
            <a:avLst/>
          </a:prstGeom>
          <a:solidFill>
            <a:srgbClr val="FFFF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7820604" y="4583099"/>
            <a:ext cx="197367" cy="19910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8107682" y="4583099"/>
            <a:ext cx="197367" cy="19910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7525551" y="4848570"/>
            <a:ext cx="197367" cy="19910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8107682" y="4848570"/>
            <a:ext cx="197367" cy="19910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961381" y="2895600"/>
            <a:ext cx="39728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Presented by Hyunwoo Nam</a:t>
            </a:r>
            <a:endParaRPr lang="en-US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99362" y="6248400"/>
            <a:ext cx="8358246" cy="36576"/>
          </a:xfrm>
          <a:prstGeom prst="rect">
            <a:avLst/>
          </a:prstGeom>
          <a:gradFill flip="none" rotWithShape="1">
            <a:gsLst>
              <a:gs pos="100000">
                <a:schemeClr val="accent2">
                  <a:lumMod val="60000"/>
                  <a:lumOff val="40000"/>
                  <a:alpha val="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28596" y="963532"/>
            <a:ext cx="8358246" cy="36576"/>
          </a:xfrm>
          <a:prstGeom prst="rect">
            <a:avLst/>
          </a:prstGeom>
          <a:gradFill flip="none" rotWithShape="1">
            <a:gsLst>
              <a:gs pos="100000">
                <a:schemeClr val="accent2">
                  <a:lumMod val="60000"/>
                  <a:lumOff val="40000"/>
                  <a:alpha val="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7640784" y="6324600"/>
            <a:ext cx="378688" cy="420256"/>
            <a:chOff x="3752272" y="2590800"/>
            <a:chExt cx="665016" cy="600364"/>
          </a:xfrm>
        </p:grpSpPr>
        <p:sp>
          <p:nvSpPr>
            <p:cNvPr id="28" name="Oval 27"/>
            <p:cNvSpPr/>
            <p:nvPr/>
          </p:nvSpPr>
          <p:spPr>
            <a:xfrm>
              <a:off x="3962400" y="25908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I</a:t>
              </a:r>
              <a:endParaRPr lang="en-US" sz="1100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3752272" y="2960252"/>
              <a:ext cx="228600" cy="2286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R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4188688" y="2962564"/>
              <a:ext cx="228600" cy="2286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T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>
              <a:stCxn id="28" idx="3"/>
              <a:endCxn id="29" idx="0"/>
            </p:cNvCxnSpPr>
            <p:nvPr/>
          </p:nvCxnSpPr>
          <p:spPr>
            <a:xfrm flipH="1">
              <a:off x="3866572" y="2785922"/>
              <a:ext cx="129306" cy="17433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8" idx="5"/>
              <a:endCxn id="30" idx="0"/>
            </p:cNvCxnSpPr>
            <p:nvPr/>
          </p:nvCxnSpPr>
          <p:spPr>
            <a:xfrm>
              <a:off x="4157522" y="2785922"/>
              <a:ext cx="145466" cy="17664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9" idx="6"/>
              <a:endCxn id="30" idx="2"/>
            </p:cNvCxnSpPr>
            <p:nvPr/>
          </p:nvCxnSpPr>
          <p:spPr>
            <a:xfrm>
              <a:off x="3980872" y="3074552"/>
              <a:ext cx="207816" cy="231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6001328" y="6391657"/>
            <a:ext cx="1625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Real Time Lab</a:t>
            </a:r>
            <a:endParaRPr lang="en-US" sz="1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HYUNWOO NAM\Documents\SECE\Reports\Final_Presentation\CSC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7984" y="6333836"/>
            <a:ext cx="533400" cy="414867"/>
          </a:xfrm>
          <a:prstGeom prst="rect">
            <a:avLst/>
          </a:prstGeom>
          <a:noFill/>
        </p:spPr>
      </p:pic>
      <p:sp>
        <p:nvSpPr>
          <p:cNvPr id="36" name="Cloud 35"/>
          <p:cNvSpPr/>
          <p:nvPr/>
        </p:nvSpPr>
        <p:spPr>
          <a:xfrm>
            <a:off x="6808348" y="3060666"/>
            <a:ext cx="1015719" cy="2790875"/>
          </a:xfrm>
          <a:prstGeom prst="cloud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1295400"/>
            <a:ext cx="457200" cy="42272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71600" y="2205326"/>
            <a:ext cx="478429" cy="721041"/>
          </a:xfrm>
          <a:prstGeom prst="rect">
            <a:avLst/>
          </a:prstGeom>
        </p:spPr>
      </p:pic>
      <p:pic>
        <p:nvPicPr>
          <p:cNvPr id="39" name="Picture 38" descr="androi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71600" y="2947326"/>
            <a:ext cx="552884" cy="965361"/>
          </a:xfrm>
          <a:prstGeom prst="rect">
            <a:avLst/>
          </a:prstGeom>
        </p:spPr>
      </p:pic>
      <p:sp>
        <p:nvSpPr>
          <p:cNvPr id="40" name="Rounded Rectangle 39"/>
          <p:cNvSpPr/>
          <p:nvPr/>
        </p:nvSpPr>
        <p:spPr>
          <a:xfrm>
            <a:off x="2607779" y="2535995"/>
            <a:ext cx="687612" cy="52467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Presence Server</a:t>
            </a:r>
            <a:endParaRPr lang="en-US" sz="900" b="1" dirty="0"/>
          </a:p>
        </p:txBody>
      </p:sp>
      <p:sp>
        <p:nvSpPr>
          <p:cNvPr id="41" name="Rounded Rectangle 40"/>
          <p:cNvSpPr/>
          <p:nvPr/>
        </p:nvSpPr>
        <p:spPr>
          <a:xfrm>
            <a:off x="5281486" y="2535995"/>
            <a:ext cx="589619" cy="524671"/>
          </a:xfrm>
          <a:prstGeom prst="roundRect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GW</a:t>
            </a:r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4049888" y="3868111"/>
            <a:ext cx="589619" cy="524671"/>
            <a:chOff x="3948980" y="3414581"/>
            <a:chExt cx="819401" cy="788600"/>
          </a:xfrm>
        </p:grpSpPr>
        <p:sp>
          <p:nvSpPr>
            <p:cNvPr id="43" name="Rounded Rectangle 42"/>
            <p:cNvSpPr/>
            <p:nvPr/>
          </p:nvSpPr>
          <p:spPr>
            <a:xfrm>
              <a:off x="3948980" y="3414581"/>
              <a:ext cx="819401" cy="7886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71109" y="3593581"/>
              <a:ext cx="639208" cy="423617"/>
            </a:xfrm>
            <a:prstGeom prst="rect">
              <a:avLst/>
            </a:prstGeom>
          </p:spPr>
        </p:pic>
      </p:grpSp>
      <p:pic>
        <p:nvPicPr>
          <p:cNvPr id="45" name="Picture 4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49741" y="4130447"/>
            <a:ext cx="653111" cy="603867"/>
          </a:xfrm>
          <a:prstGeom prst="rect">
            <a:avLst/>
          </a:prstGeom>
        </p:spPr>
      </p:pic>
      <p:sp>
        <p:nvSpPr>
          <p:cNvPr id="47" name="Rounded Rectangle 46"/>
          <p:cNvSpPr/>
          <p:nvPr/>
        </p:nvSpPr>
        <p:spPr>
          <a:xfrm>
            <a:off x="4044085" y="2535995"/>
            <a:ext cx="589619" cy="524671"/>
          </a:xfrm>
          <a:prstGeom prst="roundRect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SECE</a:t>
            </a:r>
            <a:endParaRPr lang="en-US" sz="14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121782" y="3750217"/>
            <a:ext cx="411236" cy="380230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040597" y="3264499"/>
            <a:ext cx="519837" cy="480642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094366" y="4163716"/>
            <a:ext cx="438652" cy="405578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121782" y="4569294"/>
            <a:ext cx="438652" cy="405578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140059" y="4974873"/>
            <a:ext cx="392959" cy="36333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324600" y="1905000"/>
            <a:ext cx="516195" cy="477275"/>
          </a:xfrm>
          <a:prstGeom prst="rect">
            <a:avLst/>
          </a:prstGeom>
        </p:spPr>
      </p:pic>
      <p:sp>
        <p:nvSpPr>
          <p:cNvPr id="54" name="Rounded Rectangle 53"/>
          <p:cNvSpPr/>
          <p:nvPr/>
        </p:nvSpPr>
        <p:spPr>
          <a:xfrm>
            <a:off x="3454466" y="4434428"/>
            <a:ext cx="589619" cy="52467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B2BUA</a:t>
            </a:r>
            <a:endParaRPr lang="en-US" sz="900" dirty="0"/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371600" y="4696763"/>
            <a:ext cx="972246" cy="556219"/>
          </a:xfrm>
          <a:prstGeom prst="rect">
            <a:avLst/>
          </a:prstGeom>
        </p:spPr>
      </p:pic>
      <p:pic>
        <p:nvPicPr>
          <p:cNvPr id="56" name="Picture 55" descr="18_128x128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497122" y="1524000"/>
            <a:ext cx="541478" cy="500651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495800" y="1600200"/>
            <a:ext cx="466441" cy="431272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117189" y="3504781"/>
            <a:ext cx="356405" cy="363331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2971800" y="1676400"/>
            <a:ext cx="327994" cy="303264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123948" y="1828800"/>
            <a:ext cx="438652" cy="405578"/>
          </a:xfrm>
          <a:prstGeom prst="rect">
            <a:avLst/>
          </a:prstGeom>
        </p:spPr>
      </p:pic>
      <p:cxnSp>
        <p:nvCxnSpPr>
          <p:cNvPr id="61" name="Straight Arrow Connector 60"/>
          <p:cNvCxnSpPr>
            <a:stCxn id="38" idx="3"/>
          </p:cNvCxnSpPr>
          <p:nvPr/>
        </p:nvCxnSpPr>
        <p:spPr>
          <a:xfrm>
            <a:off x="1850029" y="2565847"/>
            <a:ext cx="757749" cy="19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39" idx="3"/>
          </p:cNvCxnSpPr>
          <p:nvPr/>
        </p:nvCxnSpPr>
        <p:spPr>
          <a:xfrm flipV="1">
            <a:off x="1924484" y="2758723"/>
            <a:ext cx="683294" cy="6712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47" idx="1"/>
          </p:cNvCxnSpPr>
          <p:nvPr/>
        </p:nvCxnSpPr>
        <p:spPr>
          <a:xfrm>
            <a:off x="3295391" y="2758723"/>
            <a:ext cx="748694" cy="396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10800000">
            <a:off x="3295392" y="2843437"/>
            <a:ext cx="748694" cy="829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962402" y="1905002"/>
            <a:ext cx="211346" cy="630993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3276600" y="1981200"/>
            <a:ext cx="771236" cy="56110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7" idx="2"/>
            <a:endCxn id="47" idx="0"/>
          </p:cNvCxnSpPr>
          <p:nvPr/>
        </p:nvCxnSpPr>
        <p:spPr>
          <a:xfrm flipH="1">
            <a:off x="4338895" y="2031472"/>
            <a:ext cx="390126" cy="504523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0" idx="2"/>
          </p:cNvCxnSpPr>
          <p:nvPr/>
        </p:nvCxnSpPr>
        <p:spPr>
          <a:xfrm flipH="1">
            <a:off x="4572000" y="2234378"/>
            <a:ext cx="771274" cy="280222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7" idx="3"/>
            <a:endCxn id="41" idx="1"/>
          </p:cNvCxnSpPr>
          <p:nvPr/>
        </p:nvCxnSpPr>
        <p:spPr>
          <a:xfrm>
            <a:off x="4633705" y="2798330"/>
            <a:ext cx="647782" cy="1057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41" idx="3"/>
          </p:cNvCxnSpPr>
          <p:nvPr/>
        </p:nvCxnSpPr>
        <p:spPr>
          <a:xfrm flipV="1">
            <a:off x="5871105" y="2286000"/>
            <a:ext cx="453495" cy="512331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hape 52"/>
          <p:cNvCxnSpPr>
            <a:endCxn id="49" idx="1"/>
          </p:cNvCxnSpPr>
          <p:nvPr/>
        </p:nvCxnSpPr>
        <p:spPr>
          <a:xfrm>
            <a:off x="4630712" y="3060665"/>
            <a:ext cx="2409885" cy="444156"/>
          </a:xfrm>
          <a:prstGeom prst="curvedConnector3">
            <a:avLst>
              <a:gd name="adj1" fmla="val 50000"/>
            </a:avLst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hape 55"/>
          <p:cNvCxnSpPr>
            <a:endCxn id="58" idx="3"/>
          </p:cNvCxnSpPr>
          <p:nvPr/>
        </p:nvCxnSpPr>
        <p:spPr>
          <a:xfrm rot="10800000" flipV="1">
            <a:off x="3473594" y="3060666"/>
            <a:ext cx="700155" cy="625780"/>
          </a:xfrm>
          <a:prstGeom prst="curvedConnector3">
            <a:avLst>
              <a:gd name="adj1" fmla="val 50000"/>
            </a:avLst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47" idx="2"/>
          </p:cNvCxnSpPr>
          <p:nvPr/>
        </p:nvCxnSpPr>
        <p:spPr>
          <a:xfrm rot="16200000" flipV="1">
            <a:off x="3938074" y="3461487"/>
            <a:ext cx="807446" cy="580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45" idx="1"/>
          </p:cNvCxnSpPr>
          <p:nvPr/>
        </p:nvCxnSpPr>
        <p:spPr>
          <a:xfrm>
            <a:off x="4639507" y="4130447"/>
            <a:ext cx="610234" cy="3019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endCxn id="54" idx="1"/>
          </p:cNvCxnSpPr>
          <p:nvPr/>
        </p:nvCxnSpPr>
        <p:spPr>
          <a:xfrm>
            <a:off x="3117189" y="4696763"/>
            <a:ext cx="337277" cy="10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54" idx="3"/>
          </p:cNvCxnSpPr>
          <p:nvPr/>
        </p:nvCxnSpPr>
        <p:spPr>
          <a:xfrm flipV="1">
            <a:off x="4044085" y="4569294"/>
            <a:ext cx="1237401" cy="1274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55" idx="0"/>
          </p:cNvCxnSpPr>
          <p:nvPr/>
        </p:nvCxnSpPr>
        <p:spPr>
          <a:xfrm rot="5400000" flipH="1" flipV="1">
            <a:off x="1535301" y="3383087"/>
            <a:ext cx="1636098" cy="991255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8" name="Picture 77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2012590" y="4130447"/>
            <a:ext cx="402098" cy="363331"/>
          </a:xfrm>
          <a:prstGeom prst="rect">
            <a:avLst/>
          </a:prstGeom>
        </p:spPr>
      </p:pic>
      <p:sp>
        <p:nvSpPr>
          <p:cNvPr id="79" name="TextBox 78"/>
          <p:cNvSpPr txBox="1"/>
          <p:nvPr/>
        </p:nvSpPr>
        <p:spPr>
          <a:xfrm>
            <a:off x="2012590" y="2674501"/>
            <a:ext cx="53893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800" dirty="0" smtClean="0"/>
              <a:t>PUBLISH</a:t>
            </a:r>
          </a:p>
          <a:p>
            <a:r>
              <a:rPr lang="en-US" sz="800" dirty="0" smtClean="0"/>
              <a:t>PIDF-LO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420558" y="2687299"/>
            <a:ext cx="593432" cy="20005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700" dirty="0" smtClean="0"/>
              <a:t>SUB/NOT ..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157277" y="4493777"/>
            <a:ext cx="832279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800" dirty="0" smtClean="0"/>
              <a:t>monitor energy</a:t>
            </a:r>
          </a:p>
          <a:p>
            <a:r>
              <a:rPr lang="en-US" sz="800" dirty="0" smtClean="0"/>
              <a:t>usage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031294" y="3928646"/>
            <a:ext cx="63831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800" dirty="0"/>
              <a:t>G</a:t>
            </a:r>
            <a:r>
              <a:rPr lang="en-US" sz="800" dirty="0" smtClean="0"/>
              <a:t>eocoding</a:t>
            </a:r>
          </a:p>
          <a:p>
            <a:r>
              <a:rPr lang="en-US" sz="800" dirty="0" smtClean="0"/>
              <a:t>travel time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096000" y="2603956"/>
            <a:ext cx="952505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800" dirty="0" smtClean="0"/>
              <a:t>control appliances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551213" y="3335885"/>
            <a:ext cx="1165704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800" dirty="0" smtClean="0"/>
              <a:t>update SNs, SMS, email</a:t>
            </a:r>
          </a:p>
        </p:txBody>
      </p:sp>
      <p:cxnSp>
        <p:nvCxnSpPr>
          <p:cNvPr id="86" name="Straight Arrow Connector 85"/>
          <p:cNvCxnSpPr>
            <a:stCxn id="54" idx="0"/>
            <a:endCxn id="47" idx="2"/>
          </p:cNvCxnSpPr>
          <p:nvPr/>
        </p:nvCxnSpPr>
        <p:spPr>
          <a:xfrm rot="5400000" flipH="1" flipV="1">
            <a:off x="3357205" y="3452738"/>
            <a:ext cx="1373762" cy="589619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4105171" y="3430007"/>
            <a:ext cx="556563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800" dirty="0" smtClean="0"/>
              <a:t>call state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316718" y="2057400"/>
            <a:ext cx="958917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800" dirty="0" smtClean="0"/>
              <a:t>Alice </a:t>
            </a:r>
            <a:r>
              <a:rPr lang="en-US" sz="800" dirty="0" smtClean="0">
                <a:sym typeface="Wingdings"/>
              </a:rPr>
              <a:t> </a:t>
            </a:r>
            <a:r>
              <a:rPr lang="en-US" sz="800" dirty="0" smtClean="0">
                <a:sym typeface="Wingdings"/>
                <a:hlinkClick r:id="rId21"/>
              </a:rPr>
              <a:t>a@b.com</a:t>
            </a:r>
            <a:r>
              <a:rPr lang="en-US" sz="800" dirty="0" smtClean="0">
                <a:sym typeface="Wingdings"/>
              </a:rPr>
              <a:t>,</a:t>
            </a:r>
          </a:p>
          <a:p>
            <a:r>
              <a:rPr lang="en-US" sz="600" dirty="0" smtClean="0">
                <a:sym typeface="Wingdings"/>
              </a:rPr>
              <a:t>+1 212 555 1234</a:t>
            </a:r>
            <a:endParaRPr lang="en-US" sz="600" dirty="0" smtClean="0"/>
          </a:p>
        </p:txBody>
      </p:sp>
      <p:pic>
        <p:nvPicPr>
          <p:cNvPr id="89" name="Picture 88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4863934" y="3431125"/>
            <a:ext cx="572452" cy="510643"/>
          </a:xfrm>
          <a:prstGeom prst="rect">
            <a:avLst/>
          </a:prstGeom>
        </p:spPr>
      </p:pic>
      <p:cxnSp>
        <p:nvCxnSpPr>
          <p:cNvPr id="90" name="Straight Arrow Connector 89"/>
          <p:cNvCxnSpPr>
            <a:stCxn id="89" idx="0"/>
          </p:cNvCxnSpPr>
          <p:nvPr/>
        </p:nvCxnSpPr>
        <p:spPr>
          <a:xfrm rot="16200000" flipV="1">
            <a:off x="4619454" y="2900419"/>
            <a:ext cx="370460" cy="69095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568085" y="3180032"/>
            <a:ext cx="587020" cy="20005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700" dirty="0" smtClean="0"/>
              <a:t>edit scripts</a:t>
            </a:r>
          </a:p>
        </p:txBody>
      </p:sp>
      <p:pic>
        <p:nvPicPr>
          <p:cNvPr id="92" name="Picture 91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1371600" y="1600200"/>
            <a:ext cx="325203" cy="250169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1857723" y="1600200"/>
            <a:ext cx="377929" cy="469639"/>
          </a:xfrm>
          <a:prstGeom prst="rect">
            <a:avLst/>
          </a:prstGeom>
        </p:spPr>
      </p:pic>
      <p:cxnSp>
        <p:nvCxnSpPr>
          <p:cNvPr id="94" name="Shape 93"/>
          <p:cNvCxnSpPr>
            <a:stCxn id="93" idx="3"/>
            <a:endCxn id="40" idx="0"/>
          </p:cNvCxnSpPr>
          <p:nvPr/>
        </p:nvCxnSpPr>
        <p:spPr>
          <a:xfrm>
            <a:off x="2235652" y="1835020"/>
            <a:ext cx="715933" cy="700975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382770" y="1876725"/>
            <a:ext cx="446030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RFID</a:t>
            </a:r>
            <a:endParaRPr lang="en-US" sz="500" dirty="0" smtClean="0"/>
          </a:p>
        </p:txBody>
      </p:sp>
      <p:pic>
        <p:nvPicPr>
          <p:cNvPr id="106" name="Picture 2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7010400" y="1905000"/>
            <a:ext cx="457202" cy="228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7" name="Picture 4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7239000" y="2286000"/>
            <a:ext cx="47192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" name="Picture 7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7467600" y="1600200"/>
            <a:ext cx="457200" cy="312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9" name="TextBox 108"/>
          <p:cNvSpPr txBox="1"/>
          <p:nvPr/>
        </p:nvSpPr>
        <p:spPr>
          <a:xfrm>
            <a:off x="433881" y="436416"/>
            <a:ext cx="24039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The big picture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110" name="Freeform 109"/>
          <p:cNvSpPr/>
          <p:nvPr/>
        </p:nvSpPr>
        <p:spPr bwMode="auto">
          <a:xfrm>
            <a:off x="3850025" y="972897"/>
            <a:ext cx="4394969" cy="2249055"/>
          </a:xfrm>
          <a:custGeom>
            <a:avLst/>
            <a:gdLst>
              <a:gd name="connsiteX0" fmla="*/ 1913466 w 4394969"/>
              <a:gd name="connsiteY0" fmla="*/ 1391612 h 2249055"/>
              <a:gd name="connsiteX1" fmla="*/ 1294630 w 4394969"/>
              <a:gd name="connsiteY1" fmla="*/ 1502448 h 2249055"/>
              <a:gd name="connsiteX2" fmla="*/ 380230 w 4394969"/>
              <a:gd name="connsiteY2" fmla="*/ 1511685 h 2249055"/>
              <a:gd name="connsiteX3" fmla="*/ 93902 w 4394969"/>
              <a:gd name="connsiteY3" fmla="*/ 1576339 h 2249055"/>
              <a:gd name="connsiteX4" fmla="*/ 1539 w 4394969"/>
              <a:gd name="connsiteY4" fmla="*/ 1890376 h 2249055"/>
              <a:gd name="connsiteX5" fmla="*/ 103139 w 4394969"/>
              <a:gd name="connsiteY5" fmla="*/ 2195176 h 2249055"/>
              <a:gd name="connsiteX6" fmla="*/ 546484 w 4394969"/>
              <a:gd name="connsiteY6" fmla="*/ 2213648 h 2249055"/>
              <a:gd name="connsiteX7" fmla="*/ 2079720 w 4394969"/>
              <a:gd name="connsiteY7" fmla="*/ 2213648 h 2249055"/>
              <a:gd name="connsiteX8" fmla="*/ 2855575 w 4394969"/>
              <a:gd name="connsiteY8" fmla="*/ 2176703 h 2249055"/>
              <a:gd name="connsiteX9" fmla="*/ 3483648 w 4394969"/>
              <a:gd name="connsiteY9" fmla="*/ 2019685 h 2249055"/>
              <a:gd name="connsiteX10" fmla="*/ 4093248 w 4394969"/>
              <a:gd name="connsiteY10" fmla="*/ 1640994 h 2249055"/>
              <a:gd name="connsiteX11" fmla="*/ 4305684 w 4394969"/>
              <a:gd name="connsiteY11" fmla="*/ 634230 h 2249055"/>
              <a:gd name="connsiteX12" fmla="*/ 3557539 w 4394969"/>
              <a:gd name="connsiteY12" fmla="*/ 61576 h 2249055"/>
              <a:gd name="connsiteX13" fmla="*/ 2790920 w 4394969"/>
              <a:gd name="connsiteY13" fmla="*/ 264776 h 2249055"/>
              <a:gd name="connsiteX14" fmla="*/ 2347575 w 4394969"/>
              <a:gd name="connsiteY14" fmla="*/ 1105285 h 2249055"/>
              <a:gd name="connsiteX15" fmla="*/ 1913466 w 4394969"/>
              <a:gd name="connsiteY15" fmla="*/ 1391612 h 2249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394969" h="2249055">
                <a:moveTo>
                  <a:pt x="1913466" y="1391612"/>
                </a:moveTo>
                <a:cubicBezTo>
                  <a:pt x="1737975" y="1457806"/>
                  <a:pt x="1550169" y="1482436"/>
                  <a:pt x="1294630" y="1502448"/>
                </a:cubicBezTo>
                <a:cubicBezTo>
                  <a:pt x="1039091" y="1522460"/>
                  <a:pt x="580351" y="1499370"/>
                  <a:pt x="380230" y="1511685"/>
                </a:cubicBezTo>
                <a:cubicBezTo>
                  <a:pt x="180109" y="1524000"/>
                  <a:pt x="157017" y="1513224"/>
                  <a:pt x="93902" y="1576339"/>
                </a:cubicBezTo>
                <a:cubicBezTo>
                  <a:pt x="30787" y="1639454"/>
                  <a:pt x="0" y="1787237"/>
                  <a:pt x="1539" y="1890376"/>
                </a:cubicBezTo>
                <a:cubicBezTo>
                  <a:pt x="3078" y="1993515"/>
                  <a:pt x="12315" y="2141297"/>
                  <a:pt x="103139" y="2195176"/>
                </a:cubicBezTo>
                <a:cubicBezTo>
                  <a:pt x="193963" y="2249055"/>
                  <a:pt x="546484" y="2213648"/>
                  <a:pt x="546484" y="2213648"/>
                </a:cubicBezTo>
                <a:lnTo>
                  <a:pt x="2079720" y="2213648"/>
                </a:lnTo>
                <a:cubicBezTo>
                  <a:pt x="2464568" y="2207491"/>
                  <a:pt x="2621587" y="2209030"/>
                  <a:pt x="2855575" y="2176703"/>
                </a:cubicBezTo>
                <a:cubicBezTo>
                  <a:pt x="3089563" y="2144376"/>
                  <a:pt x="3277369" y="2108970"/>
                  <a:pt x="3483648" y="2019685"/>
                </a:cubicBezTo>
                <a:cubicBezTo>
                  <a:pt x="3689927" y="1930400"/>
                  <a:pt x="3956242" y="1871903"/>
                  <a:pt x="4093248" y="1640994"/>
                </a:cubicBezTo>
                <a:cubicBezTo>
                  <a:pt x="4230254" y="1410085"/>
                  <a:pt x="4394969" y="897466"/>
                  <a:pt x="4305684" y="634230"/>
                </a:cubicBezTo>
                <a:cubicBezTo>
                  <a:pt x="4216399" y="370994"/>
                  <a:pt x="3810000" y="123152"/>
                  <a:pt x="3557539" y="61576"/>
                </a:cubicBezTo>
                <a:cubicBezTo>
                  <a:pt x="3305078" y="0"/>
                  <a:pt x="2992580" y="90825"/>
                  <a:pt x="2790920" y="264776"/>
                </a:cubicBezTo>
                <a:cubicBezTo>
                  <a:pt x="2589260" y="438727"/>
                  <a:pt x="2493817" y="919018"/>
                  <a:pt x="2347575" y="1105285"/>
                </a:cubicBezTo>
                <a:cubicBezTo>
                  <a:pt x="2201333" y="1291552"/>
                  <a:pt x="2088957" y="1325418"/>
                  <a:pt x="1913466" y="1391612"/>
                </a:cubicBezTo>
                <a:close/>
              </a:path>
            </a:pathLst>
          </a:custGeom>
          <a:noFill/>
          <a:ln w="25400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chemeClr val="tx2"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57200" y="5410200"/>
            <a:ext cx="6181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“SECE allows non-technical users to create service that combine Communication,</a:t>
            </a:r>
          </a:p>
          <a:p>
            <a:r>
              <a:rPr lang="en-US" sz="1400" b="1" dirty="0" smtClean="0">
                <a:solidFill>
                  <a:schemeClr val="tx2"/>
                </a:solidFill>
              </a:rPr>
              <a:t>Calendaring, Location and Device in the physical world. ”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676400" y="1140023"/>
            <a:ext cx="4944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“Prototype </a:t>
            </a:r>
            <a:r>
              <a:rPr lang="en-US" sz="1400" b="1" dirty="0">
                <a:solidFill>
                  <a:schemeClr val="tx2"/>
                </a:solidFill>
              </a:rPr>
              <a:t>sensor/actuator for devices that are not </a:t>
            </a:r>
            <a:r>
              <a:rPr lang="en-US" sz="1400" b="1" dirty="0" smtClean="0">
                <a:solidFill>
                  <a:schemeClr val="tx2"/>
                </a:solidFill>
              </a:rPr>
              <a:t>IP-capable”</a:t>
            </a:r>
            <a:r>
              <a:rPr lang="en-US" sz="1400" b="1" dirty="0">
                <a:solidFill>
                  <a:schemeClr val="tx2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YUNWOO NAM\Documents\SECE\Reports\Final_Presentation\arduino_ethernet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038600"/>
            <a:ext cx="2174867" cy="1941512"/>
          </a:xfrm>
          <a:prstGeom prst="rect">
            <a:avLst/>
          </a:prstGeom>
          <a:noFill/>
        </p:spPr>
      </p:pic>
      <p:pic>
        <p:nvPicPr>
          <p:cNvPr id="2051" name="Picture 3" descr="C:\Users\HYUNWOO NAM\Documents\SECE\Reports\Final_Presentation\ArduinoDiecimilaComponent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1343025"/>
            <a:ext cx="6191250" cy="3228975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 bwMode="auto">
          <a:xfrm>
            <a:off x="399362" y="6248400"/>
            <a:ext cx="8358246" cy="36576"/>
          </a:xfrm>
          <a:prstGeom prst="rect">
            <a:avLst/>
          </a:prstGeom>
          <a:gradFill flip="none" rotWithShape="1">
            <a:gsLst>
              <a:gs pos="100000">
                <a:schemeClr val="accent2">
                  <a:lumMod val="60000"/>
                  <a:lumOff val="40000"/>
                  <a:alpha val="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28596" y="963532"/>
            <a:ext cx="8358246" cy="36576"/>
          </a:xfrm>
          <a:prstGeom prst="rect">
            <a:avLst/>
          </a:prstGeom>
          <a:gradFill flip="none" rotWithShape="1">
            <a:gsLst>
              <a:gs pos="100000">
                <a:schemeClr val="accent2">
                  <a:lumMod val="60000"/>
                  <a:lumOff val="40000"/>
                  <a:alpha val="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grpSp>
        <p:nvGrpSpPr>
          <p:cNvPr id="2" name="Group 26"/>
          <p:cNvGrpSpPr/>
          <p:nvPr/>
        </p:nvGrpSpPr>
        <p:grpSpPr>
          <a:xfrm>
            <a:off x="7640784" y="6324600"/>
            <a:ext cx="378688" cy="420256"/>
            <a:chOff x="3752272" y="2590800"/>
            <a:chExt cx="665016" cy="600364"/>
          </a:xfrm>
        </p:grpSpPr>
        <p:sp>
          <p:nvSpPr>
            <p:cNvPr id="28" name="Oval 27"/>
            <p:cNvSpPr/>
            <p:nvPr/>
          </p:nvSpPr>
          <p:spPr>
            <a:xfrm>
              <a:off x="3962400" y="25908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I</a:t>
              </a:r>
              <a:endParaRPr lang="en-US" sz="1100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3752272" y="2960252"/>
              <a:ext cx="228600" cy="2286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R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4188688" y="2962564"/>
              <a:ext cx="228600" cy="2286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T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>
              <a:stCxn id="28" idx="3"/>
              <a:endCxn id="29" idx="0"/>
            </p:cNvCxnSpPr>
            <p:nvPr/>
          </p:nvCxnSpPr>
          <p:spPr>
            <a:xfrm flipH="1">
              <a:off x="3866572" y="2785922"/>
              <a:ext cx="129306" cy="17433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8" idx="5"/>
              <a:endCxn id="30" idx="0"/>
            </p:cNvCxnSpPr>
            <p:nvPr/>
          </p:nvCxnSpPr>
          <p:spPr>
            <a:xfrm>
              <a:off x="4157522" y="2785922"/>
              <a:ext cx="145466" cy="17664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9" idx="6"/>
              <a:endCxn id="30" idx="2"/>
            </p:cNvCxnSpPr>
            <p:nvPr/>
          </p:nvCxnSpPr>
          <p:spPr>
            <a:xfrm>
              <a:off x="3980872" y="3074552"/>
              <a:ext cx="207816" cy="231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6001328" y="6391657"/>
            <a:ext cx="1625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Real Time Lab</a:t>
            </a:r>
            <a:endParaRPr lang="en-US" sz="1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HYUNWOO NAM\Documents\SECE\Reports\Final_Presentation\CSCU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97984" y="6333836"/>
            <a:ext cx="533400" cy="414867"/>
          </a:xfrm>
          <a:prstGeom prst="rect">
            <a:avLst/>
          </a:prstGeom>
          <a:noFill/>
        </p:spPr>
      </p:pic>
      <p:sp>
        <p:nvSpPr>
          <p:cNvPr id="109" name="TextBox 108"/>
          <p:cNvSpPr txBox="1"/>
          <p:nvPr/>
        </p:nvSpPr>
        <p:spPr>
          <a:xfrm>
            <a:off x="433881" y="436416"/>
            <a:ext cx="2017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The Arduino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631800" y="4697849"/>
            <a:ext cx="2293000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Microcontroller: ATmega328</a:t>
            </a:r>
          </a:p>
          <a:p>
            <a:r>
              <a:rPr lang="en-US" sz="1400" b="1" dirty="0" smtClean="0"/>
              <a:t>Operating voltage: 5v</a:t>
            </a:r>
          </a:p>
          <a:p>
            <a:r>
              <a:rPr lang="en-US" sz="1400" b="1" dirty="0" smtClean="0"/>
              <a:t>Flash memory: 32KB</a:t>
            </a:r>
          </a:p>
          <a:p>
            <a:r>
              <a:rPr lang="en-US" sz="1400" b="1" dirty="0" smtClean="0"/>
              <a:t>SRAM: 2KB</a:t>
            </a:r>
          </a:p>
          <a:p>
            <a:r>
              <a:rPr lang="en-US" sz="1400" b="1" dirty="0" smtClean="0"/>
              <a:t>EEPROM: 1KB</a:t>
            </a:r>
            <a:endParaRPr lang="en-US" sz="14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304800" y="1654076"/>
            <a:ext cx="301826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• $21</a:t>
            </a:r>
          </a:p>
          <a:p>
            <a:r>
              <a:rPr lang="en-US" sz="1600" dirty="0" smtClean="0"/>
              <a:t>• Programming Environment </a:t>
            </a:r>
          </a:p>
          <a:p>
            <a:r>
              <a:rPr lang="en-US" sz="1600" dirty="0" smtClean="0"/>
              <a:t>(C language) or AVR-Studio</a:t>
            </a:r>
          </a:p>
          <a:p>
            <a:r>
              <a:rPr lang="en-US" sz="1600" dirty="0" smtClean="0"/>
              <a:t>• Easy to start with</a:t>
            </a:r>
          </a:p>
          <a:p>
            <a:r>
              <a:rPr lang="en-US" sz="1600" dirty="0" smtClean="0"/>
              <a:t>• </a:t>
            </a:r>
            <a:r>
              <a:rPr lang="en-US" sz="1600" i="1" dirty="0" smtClean="0"/>
              <a:t>Phidgets, X10, Zigbee</a:t>
            </a:r>
            <a:r>
              <a:rPr lang="en-US" sz="1600" dirty="0" smtClean="0"/>
              <a:t> available</a:t>
            </a:r>
          </a:p>
          <a:p>
            <a:r>
              <a:rPr lang="en-US" sz="1600" dirty="0" smtClean="0"/>
              <a:t>• Huge community</a:t>
            </a:r>
          </a:p>
          <a:p>
            <a:r>
              <a:rPr lang="en-US" sz="1600" dirty="0" smtClean="0"/>
              <a:t>• Software development on </a:t>
            </a:r>
          </a:p>
          <a:p>
            <a:r>
              <a:rPr lang="en-US" sz="1600" dirty="0" smtClean="0"/>
              <a:t>Mac OS-X and </a:t>
            </a:r>
            <a:r>
              <a:rPr lang="en-US" sz="1600" dirty="0" smtClean="0"/>
              <a:t>Windows</a:t>
            </a:r>
            <a:endParaRPr lang="en-US" sz="1600" dirty="0" smtClean="0"/>
          </a:p>
          <a:p>
            <a:r>
              <a:rPr lang="en-US" sz="1600" dirty="0" smtClean="0"/>
              <a:t>• How to connect to the Internet?</a:t>
            </a:r>
            <a:endParaRPr lang="en-US" sz="1600" dirty="0"/>
          </a:p>
        </p:txBody>
      </p:sp>
      <p:sp>
        <p:nvSpPr>
          <p:cNvPr id="97" name="TextBox 96"/>
          <p:cNvSpPr txBox="1"/>
          <p:nvPr/>
        </p:nvSpPr>
        <p:spPr>
          <a:xfrm>
            <a:off x="386885" y="5788223"/>
            <a:ext cx="30421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“ Arduino Ethernet shield (stackable) ”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43200" y="5257800"/>
            <a:ext cx="16603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TCP/IP stack built in</a:t>
            </a:r>
            <a:endParaRPr lang="en-US" sz="1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C:\Users\HYUNWOO NAM\Documents\SECE\Reports\Final_Presentation\img_3160_usb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1735" y="2182758"/>
            <a:ext cx="228600" cy="171196"/>
          </a:xfrm>
          <a:prstGeom prst="rect">
            <a:avLst/>
          </a:prstGeom>
          <a:noFill/>
        </p:spPr>
      </p:pic>
      <p:pic>
        <p:nvPicPr>
          <p:cNvPr id="40" name="Picture 3" descr="C:\Users\HYUNWOO NAM\Documents\SECE\Reports\Final_Presentation\cons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6181329" y="5017983"/>
            <a:ext cx="517690" cy="286092"/>
          </a:xfrm>
          <a:prstGeom prst="rect">
            <a:avLst/>
          </a:prstGeom>
          <a:noFill/>
        </p:spPr>
      </p:pic>
      <p:pic>
        <p:nvPicPr>
          <p:cNvPr id="3080" name="Picture 8" descr="C:\Users\HYUNWOO NAM\Documents\SECE\Reports\Final_Presentation\rj1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4380331"/>
            <a:ext cx="457200" cy="385011"/>
          </a:xfrm>
          <a:prstGeom prst="rect">
            <a:avLst/>
          </a:prstGeom>
          <a:noFill/>
        </p:spPr>
      </p:pic>
      <p:pic>
        <p:nvPicPr>
          <p:cNvPr id="3075" name="Picture 3" descr="C:\Users\HYUNWOO NAM\Documents\SECE\Reports\Final_Presentation\cons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5044910" y="4779803"/>
            <a:ext cx="517690" cy="286092"/>
          </a:xfrm>
          <a:prstGeom prst="rect">
            <a:avLst/>
          </a:prstGeom>
          <a:noFill/>
        </p:spPr>
      </p:pic>
      <p:pic>
        <p:nvPicPr>
          <p:cNvPr id="37" name="Picture 3" descr="C:\Users\HYUNWOO NAM\Documents\SECE\Reports\Final_Presentation\cons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27580" y="4246403"/>
            <a:ext cx="557523" cy="308105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 bwMode="auto">
          <a:xfrm>
            <a:off x="399362" y="6248400"/>
            <a:ext cx="8358246" cy="36576"/>
          </a:xfrm>
          <a:prstGeom prst="rect">
            <a:avLst/>
          </a:prstGeom>
          <a:gradFill flip="none" rotWithShape="1">
            <a:gsLst>
              <a:gs pos="100000">
                <a:schemeClr val="accent2">
                  <a:lumMod val="60000"/>
                  <a:lumOff val="40000"/>
                  <a:alpha val="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28596" y="963532"/>
            <a:ext cx="8358246" cy="36576"/>
          </a:xfrm>
          <a:prstGeom prst="rect">
            <a:avLst/>
          </a:prstGeom>
          <a:gradFill flip="none" rotWithShape="1">
            <a:gsLst>
              <a:gs pos="100000">
                <a:schemeClr val="accent2">
                  <a:lumMod val="60000"/>
                  <a:lumOff val="40000"/>
                  <a:alpha val="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grpSp>
        <p:nvGrpSpPr>
          <p:cNvPr id="2" name="Group 26"/>
          <p:cNvGrpSpPr/>
          <p:nvPr/>
        </p:nvGrpSpPr>
        <p:grpSpPr>
          <a:xfrm>
            <a:off x="7640784" y="6324600"/>
            <a:ext cx="378688" cy="420256"/>
            <a:chOff x="3752272" y="2590800"/>
            <a:chExt cx="665016" cy="600364"/>
          </a:xfrm>
        </p:grpSpPr>
        <p:sp>
          <p:nvSpPr>
            <p:cNvPr id="28" name="Oval 27"/>
            <p:cNvSpPr/>
            <p:nvPr/>
          </p:nvSpPr>
          <p:spPr>
            <a:xfrm>
              <a:off x="3962400" y="25908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I</a:t>
              </a:r>
              <a:endParaRPr lang="en-US" sz="1100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3752272" y="2960252"/>
              <a:ext cx="228600" cy="2286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R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4188688" y="2962564"/>
              <a:ext cx="228600" cy="2286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T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>
              <a:stCxn id="28" idx="3"/>
              <a:endCxn id="29" idx="0"/>
            </p:cNvCxnSpPr>
            <p:nvPr/>
          </p:nvCxnSpPr>
          <p:spPr>
            <a:xfrm flipH="1">
              <a:off x="3866572" y="2785922"/>
              <a:ext cx="129306" cy="17433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8" idx="5"/>
              <a:endCxn id="30" idx="0"/>
            </p:cNvCxnSpPr>
            <p:nvPr/>
          </p:nvCxnSpPr>
          <p:spPr>
            <a:xfrm>
              <a:off x="4157522" y="2785922"/>
              <a:ext cx="145466" cy="17664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9" idx="6"/>
              <a:endCxn id="30" idx="2"/>
            </p:cNvCxnSpPr>
            <p:nvPr/>
          </p:nvCxnSpPr>
          <p:spPr>
            <a:xfrm>
              <a:off x="3980872" y="3074552"/>
              <a:ext cx="207816" cy="231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6001328" y="6391657"/>
            <a:ext cx="1625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Real Time Lab</a:t>
            </a:r>
            <a:endParaRPr lang="en-US" sz="1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HYUNWOO NAM\Documents\SECE\Reports\Final_Presentation\CSCU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97984" y="6333836"/>
            <a:ext cx="533400" cy="414867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433881" y="436416"/>
            <a:ext cx="51350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Appliances controlled by Arduino</a:t>
            </a:r>
            <a:endParaRPr lang="en-US" sz="2800" b="1" dirty="0">
              <a:solidFill>
                <a:schemeClr val="tx2"/>
              </a:solidFill>
            </a:endParaRPr>
          </a:p>
        </p:txBody>
      </p:sp>
      <p:pic>
        <p:nvPicPr>
          <p:cNvPr id="3074" name="Picture 2" descr="C:\Users\HYUNWOO NAM\Documents\SECE\Reports\Final_Presentation\outle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3897756" y="4180014"/>
            <a:ext cx="1447801" cy="970980"/>
          </a:xfrm>
          <a:prstGeom prst="rect">
            <a:avLst/>
          </a:prstGeom>
          <a:noFill/>
        </p:spPr>
      </p:pic>
      <p:pic>
        <p:nvPicPr>
          <p:cNvPr id="3077" name="Picture 5" descr="C:\Users\HYUNWOO NAM\Documents\SECE\Reports\Final_Presentation\lamp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8948" y="3237331"/>
            <a:ext cx="1075452" cy="1780308"/>
          </a:xfrm>
          <a:prstGeom prst="rect">
            <a:avLst/>
          </a:prstGeom>
          <a:noFill/>
        </p:spPr>
      </p:pic>
      <p:pic>
        <p:nvPicPr>
          <p:cNvPr id="3078" name="Picture 6" descr="C:\Users\HYUNWOO NAM\Documents\SECE\Reports\Final_Presentation\x1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32944" y="4052435"/>
            <a:ext cx="609600" cy="917751"/>
          </a:xfrm>
          <a:prstGeom prst="rect">
            <a:avLst/>
          </a:prstGeom>
          <a:noFill/>
        </p:spPr>
      </p:pic>
      <p:pic>
        <p:nvPicPr>
          <p:cNvPr id="3079" name="Picture 7" descr="C:\Users\HYUNWOO NAM\Documents\SECE\Reports\Final_Presentation\plc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96832" y="4064806"/>
            <a:ext cx="731686" cy="909996"/>
          </a:xfrm>
          <a:prstGeom prst="rect">
            <a:avLst/>
          </a:prstGeom>
          <a:noFill/>
        </p:spPr>
      </p:pic>
      <p:sp>
        <p:nvSpPr>
          <p:cNvPr id="35" name="Rectangle 34"/>
          <p:cNvSpPr/>
          <p:nvPr/>
        </p:nvSpPr>
        <p:spPr bwMode="auto">
          <a:xfrm>
            <a:off x="2369124" y="4064806"/>
            <a:ext cx="7620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096000" y="4036275"/>
            <a:ext cx="6858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533400" y="3103403"/>
            <a:ext cx="1143000" cy="1143000"/>
            <a:chOff x="554767" y="3200400"/>
            <a:chExt cx="1143000" cy="1143000"/>
          </a:xfrm>
        </p:grpSpPr>
        <p:pic>
          <p:nvPicPr>
            <p:cNvPr id="16" name="Picture 3" descr="C:\Users\HYUNWOO NAM\Documents\SECE\Images\arduino.jpg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54767" y="3200400"/>
              <a:ext cx="1143000" cy="1143000"/>
            </a:xfrm>
            <a:prstGeom prst="rect">
              <a:avLst/>
            </a:prstGeom>
            <a:noFill/>
          </p:spPr>
        </p:pic>
        <p:sp>
          <p:nvSpPr>
            <p:cNvPr id="38" name="Rectangle 37"/>
            <p:cNvSpPr/>
            <p:nvPr/>
          </p:nvSpPr>
          <p:spPr bwMode="auto">
            <a:xfrm>
              <a:off x="609600" y="3276600"/>
              <a:ext cx="1066800" cy="8382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l" eaLnBrk="1" latinLnBrk="1" hangingPunct="1">
                <a:lnSpc>
                  <a:spcPct val="100000"/>
                </a:lnSpc>
                <a:spcAft>
                  <a:spcPct val="0"/>
                </a:spcAft>
                <a:buClrTx/>
                <a:buFontTx/>
                <a:buNone/>
              </a:pPr>
              <a:endParaRPr kumimoji="1" lang="en-US" sz="1800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1" name="Freeform 40"/>
          <p:cNvSpPr/>
          <p:nvPr/>
        </p:nvSpPr>
        <p:spPr>
          <a:xfrm>
            <a:off x="1019078" y="4024730"/>
            <a:ext cx="925177" cy="560340"/>
          </a:xfrm>
          <a:custGeom>
            <a:avLst/>
            <a:gdLst>
              <a:gd name="connsiteX0" fmla="*/ 66195 w 925177"/>
              <a:gd name="connsiteY0" fmla="*/ 0 h 560340"/>
              <a:gd name="connsiteX1" fmla="*/ 84667 w 925177"/>
              <a:gd name="connsiteY1" fmla="*/ 480291 h 560340"/>
              <a:gd name="connsiteX2" fmla="*/ 574195 w 925177"/>
              <a:gd name="connsiteY2" fmla="*/ 480291 h 560340"/>
              <a:gd name="connsiteX3" fmla="*/ 925177 w 925177"/>
              <a:gd name="connsiteY3" fmla="*/ 554182 h 56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5177" h="560340">
                <a:moveTo>
                  <a:pt x="66195" y="0"/>
                </a:moveTo>
                <a:cubicBezTo>
                  <a:pt x="33097" y="200121"/>
                  <a:pt x="0" y="400242"/>
                  <a:pt x="84667" y="480291"/>
                </a:cubicBezTo>
                <a:cubicBezTo>
                  <a:pt x="169334" y="560340"/>
                  <a:pt x="434110" y="467976"/>
                  <a:pt x="574195" y="480291"/>
                </a:cubicBezTo>
                <a:cubicBezTo>
                  <a:pt x="714280" y="492606"/>
                  <a:pt x="819728" y="523394"/>
                  <a:pt x="925177" y="554182"/>
                </a:cubicBezTo>
              </a:path>
            </a:pathLst>
          </a:custGeom>
          <a:ln w="1587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3126509" y="4403421"/>
            <a:ext cx="489527" cy="83127"/>
          </a:xfrm>
          <a:custGeom>
            <a:avLst/>
            <a:gdLst>
              <a:gd name="connsiteX0" fmla="*/ 0 w 489527"/>
              <a:gd name="connsiteY0" fmla="*/ 0 h 83127"/>
              <a:gd name="connsiteX1" fmla="*/ 295564 w 489527"/>
              <a:gd name="connsiteY1" fmla="*/ 83127 h 83127"/>
              <a:gd name="connsiteX2" fmla="*/ 489527 w 489527"/>
              <a:gd name="connsiteY2" fmla="*/ 0 h 83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9527" h="83127">
                <a:moveTo>
                  <a:pt x="0" y="0"/>
                </a:moveTo>
                <a:cubicBezTo>
                  <a:pt x="106988" y="41563"/>
                  <a:pt x="213976" y="83127"/>
                  <a:pt x="295564" y="83127"/>
                </a:cubicBezTo>
                <a:cubicBezTo>
                  <a:pt x="377152" y="83127"/>
                  <a:pt x="433339" y="41563"/>
                  <a:pt x="489527" y="0"/>
                </a:cubicBezTo>
              </a:path>
            </a:pathLst>
          </a:custGeom>
          <a:ln w="1905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5564909" y="4366476"/>
            <a:ext cx="526473" cy="561878"/>
          </a:xfrm>
          <a:custGeom>
            <a:avLst/>
            <a:gdLst>
              <a:gd name="connsiteX0" fmla="*/ 0 w 526473"/>
              <a:gd name="connsiteY0" fmla="*/ 554182 h 561878"/>
              <a:gd name="connsiteX1" fmla="*/ 323273 w 526473"/>
              <a:gd name="connsiteY1" fmla="*/ 498763 h 561878"/>
              <a:gd name="connsiteX2" fmla="*/ 378691 w 526473"/>
              <a:gd name="connsiteY2" fmla="*/ 175491 h 561878"/>
              <a:gd name="connsiteX3" fmla="*/ 526473 w 526473"/>
              <a:gd name="connsiteY3" fmla="*/ 0 h 561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6473" h="561878">
                <a:moveTo>
                  <a:pt x="0" y="554182"/>
                </a:moveTo>
                <a:cubicBezTo>
                  <a:pt x="130079" y="558030"/>
                  <a:pt x="260158" y="561878"/>
                  <a:pt x="323273" y="498763"/>
                </a:cubicBezTo>
                <a:cubicBezTo>
                  <a:pt x="386388" y="435648"/>
                  <a:pt x="344824" y="258618"/>
                  <a:pt x="378691" y="175491"/>
                </a:cubicBezTo>
                <a:cubicBezTo>
                  <a:pt x="412558" y="92364"/>
                  <a:pt x="469515" y="46182"/>
                  <a:pt x="526473" y="0"/>
                </a:cubicBezTo>
              </a:path>
            </a:pathLst>
          </a:custGeom>
          <a:ln w="1905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433127" y="4920658"/>
            <a:ext cx="1256146" cy="785090"/>
          </a:xfrm>
          <a:custGeom>
            <a:avLst/>
            <a:gdLst>
              <a:gd name="connsiteX0" fmla="*/ 0 w 1256146"/>
              <a:gd name="connsiteY0" fmla="*/ 489527 h 785090"/>
              <a:gd name="connsiteX1" fmla="*/ 258618 w 1256146"/>
              <a:gd name="connsiteY1" fmla="*/ 729672 h 785090"/>
              <a:gd name="connsiteX2" fmla="*/ 655782 w 1256146"/>
              <a:gd name="connsiteY2" fmla="*/ 748145 h 785090"/>
              <a:gd name="connsiteX3" fmla="*/ 895928 w 1256146"/>
              <a:gd name="connsiteY3" fmla="*/ 508000 h 785090"/>
              <a:gd name="connsiteX4" fmla="*/ 960582 w 1256146"/>
              <a:gd name="connsiteY4" fmla="*/ 157018 h 785090"/>
              <a:gd name="connsiteX5" fmla="*/ 1256146 w 1256146"/>
              <a:gd name="connsiteY5" fmla="*/ 0 h 785090"/>
              <a:gd name="connsiteX6" fmla="*/ 1256146 w 1256146"/>
              <a:gd name="connsiteY6" fmla="*/ 0 h 78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6146" h="785090">
                <a:moveTo>
                  <a:pt x="0" y="489527"/>
                </a:moveTo>
                <a:cubicBezTo>
                  <a:pt x="74660" y="588048"/>
                  <a:pt x="149321" y="686569"/>
                  <a:pt x="258618" y="729672"/>
                </a:cubicBezTo>
                <a:cubicBezTo>
                  <a:pt x="367915" y="772775"/>
                  <a:pt x="549564" y="785090"/>
                  <a:pt x="655782" y="748145"/>
                </a:cubicBezTo>
                <a:cubicBezTo>
                  <a:pt x="762000" y="711200"/>
                  <a:pt x="845128" y="606521"/>
                  <a:pt x="895928" y="508000"/>
                </a:cubicBezTo>
                <a:cubicBezTo>
                  <a:pt x="946728" y="409479"/>
                  <a:pt x="900546" y="241685"/>
                  <a:pt x="960582" y="157018"/>
                </a:cubicBezTo>
                <a:cubicBezTo>
                  <a:pt x="1020618" y="72351"/>
                  <a:pt x="1256146" y="0"/>
                  <a:pt x="1256146" y="0"/>
                </a:cubicBezTo>
                <a:lnTo>
                  <a:pt x="1256146" y="0"/>
                </a:lnTo>
              </a:path>
            </a:pathLst>
          </a:custGeom>
          <a:ln w="1905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725056" y="2874803"/>
            <a:ext cx="785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Arduino</a:t>
            </a:r>
            <a:endParaRPr lang="en-US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1981200" y="3749947"/>
            <a:ext cx="1560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X10 PLC Controller</a:t>
            </a:r>
            <a:endParaRPr lang="en-US" sz="1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666508" y="3713003"/>
            <a:ext cx="15327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X10 Lamp Module</a:t>
            </a:r>
            <a:endParaRPr lang="en-US" sz="14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838200" y="4551203"/>
            <a:ext cx="8130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RJ11 Cable</a:t>
            </a:r>
            <a:endParaRPr lang="en-US" sz="1100" b="1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3200400" y="5599531"/>
            <a:ext cx="2895600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886200" y="5608767"/>
            <a:ext cx="14334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X10 power line signal</a:t>
            </a:r>
            <a:endParaRPr lang="en-US" sz="1100" b="1" dirty="0"/>
          </a:p>
        </p:txBody>
      </p:sp>
      <p:pic>
        <p:nvPicPr>
          <p:cNvPr id="3082" name="Picture 10" descr="C:\Users\HYUNWOO NAM\Documents\SECE\Reports\Final_Presentation\computer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122735" y="1679377"/>
            <a:ext cx="915865" cy="1143000"/>
          </a:xfrm>
          <a:prstGeom prst="rect">
            <a:avLst/>
          </a:prstGeom>
          <a:noFill/>
        </p:spPr>
      </p:pic>
      <p:pic>
        <p:nvPicPr>
          <p:cNvPr id="3081" name="Picture 9" descr="C:\Users\HYUNWOO NAM\Documents\SECE\Reports\Final_Presentation\environment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343400" y="1436239"/>
            <a:ext cx="990600" cy="1363589"/>
          </a:xfrm>
          <a:prstGeom prst="rect">
            <a:avLst/>
          </a:prstGeom>
          <a:noFill/>
        </p:spPr>
      </p:pic>
      <p:sp>
        <p:nvSpPr>
          <p:cNvPr id="52" name="Rectangle 51"/>
          <p:cNvSpPr/>
          <p:nvPr/>
        </p:nvSpPr>
        <p:spPr bwMode="auto">
          <a:xfrm>
            <a:off x="2684007" y="2155049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988807" y="2191993"/>
            <a:ext cx="1524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1653309" y="2263577"/>
            <a:ext cx="1052945" cy="1223818"/>
          </a:xfrm>
          <a:custGeom>
            <a:avLst/>
            <a:gdLst>
              <a:gd name="connsiteX0" fmla="*/ 0 w 1052945"/>
              <a:gd name="connsiteY0" fmla="*/ 1223818 h 1223818"/>
              <a:gd name="connsiteX1" fmla="*/ 424873 w 1052945"/>
              <a:gd name="connsiteY1" fmla="*/ 1186873 h 1223818"/>
              <a:gd name="connsiteX2" fmla="*/ 628073 w 1052945"/>
              <a:gd name="connsiteY2" fmla="*/ 845127 h 1223818"/>
              <a:gd name="connsiteX3" fmla="*/ 692727 w 1052945"/>
              <a:gd name="connsiteY3" fmla="*/ 226291 h 1223818"/>
              <a:gd name="connsiteX4" fmla="*/ 794327 w 1052945"/>
              <a:gd name="connsiteY4" fmla="*/ 41564 h 1223818"/>
              <a:gd name="connsiteX5" fmla="*/ 1016000 w 1052945"/>
              <a:gd name="connsiteY5" fmla="*/ 4618 h 1223818"/>
              <a:gd name="connsiteX6" fmla="*/ 1016000 w 1052945"/>
              <a:gd name="connsiteY6" fmla="*/ 13855 h 1223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2945" h="1223818">
                <a:moveTo>
                  <a:pt x="0" y="1223818"/>
                </a:moveTo>
                <a:lnTo>
                  <a:pt x="424873" y="1186873"/>
                </a:lnTo>
                <a:cubicBezTo>
                  <a:pt x="529552" y="1123758"/>
                  <a:pt x="583431" y="1005224"/>
                  <a:pt x="628073" y="845127"/>
                </a:cubicBezTo>
                <a:cubicBezTo>
                  <a:pt x="672715" y="685030"/>
                  <a:pt x="665018" y="360218"/>
                  <a:pt x="692727" y="226291"/>
                </a:cubicBezTo>
                <a:cubicBezTo>
                  <a:pt x="720436" y="92364"/>
                  <a:pt x="740448" y="78509"/>
                  <a:pt x="794327" y="41564"/>
                </a:cubicBezTo>
                <a:cubicBezTo>
                  <a:pt x="848206" y="4619"/>
                  <a:pt x="979055" y="9236"/>
                  <a:pt x="1016000" y="4618"/>
                </a:cubicBezTo>
                <a:cubicBezTo>
                  <a:pt x="1052945" y="0"/>
                  <a:pt x="1034472" y="6927"/>
                  <a:pt x="1016000" y="13855"/>
                </a:cubicBezTo>
              </a:path>
            </a:pathLst>
          </a:custGeom>
          <a:ln w="1905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2246744" y="2865567"/>
            <a:ext cx="8098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USB/Serial</a:t>
            </a:r>
            <a:endParaRPr lang="en-US" sz="11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4408052" y="2789367"/>
            <a:ext cx="8819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Arduino IDE</a:t>
            </a:r>
            <a:endParaRPr lang="en-US" sz="11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457200" y="1295400"/>
            <a:ext cx="2493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“ Control Lamp using Arduino ”</a:t>
            </a:r>
            <a:endParaRPr lang="en-US" sz="1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51" grpId="0"/>
      <p:bldP spid="55" grpId="0"/>
      <p:bldP spid="56" grpId="0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99362" y="6248400"/>
            <a:ext cx="8358246" cy="36576"/>
          </a:xfrm>
          <a:prstGeom prst="rect">
            <a:avLst/>
          </a:prstGeom>
          <a:gradFill flip="none" rotWithShape="1">
            <a:gsLst>
              <a:gs pos="100000">
                <a:schemeClr val="accent2">
                  <a:lumMod val="60000"/>
                  <a:lumOff val="40000"/>
                  <a:alpha val="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28596" y="963532"/>
            <a:ext cx="8358246" cy="36576"/>
          </a:xfrm>
          <a:prstGeom prst="rect">
            <a:avLst/>
          </a:prstGeom>
          <a:gradFill flip="none" rotWithShape="1">
            <a:gsLst>
              <a:gs pos="100000">
                <a:schemeClr val="accent2">
                  <a:lumMod val="60000"/>
                  <a:lumOff val="40000"/>
                  <a:alpha val="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grpSp>
        <p:nvGrpSpPr>
          <p:cNvPr id="2" name="Group 26"/>
          <p:cNvGrpSpPr/>
          <p:nvPr/>
        </p:nvGrpSpPr>
        <p:grpSpPr>
          <a:xfrm>
            <a:off x="7640784" y="6324600"/>
            <a:ext cx="378688" cy="420256"/>
            <a:chOff x="3752272" y="2590800"/>
            <a:chExt cx="665016" cy="600364"/>
          </a:xfrm>
        </p:grpSpPr>
        <p:sp>
          <p:nvSpPr>
            <p:cNvPr id="28" name="Oval 27"/>
            <p:cNvSpPr/>
            <p:nvPr/>
          </p:nvSpPr>
          <p:spPr>
            <a:xfrm>
              <a:off x="3962400" y="25908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I</a:t>
              </a:r>
              <a:endParaRPr lang="en-US" sz="1100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3752272" y="2960252"/>
              <a:ext cx="228600" cy="2286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R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4188688" y="2962564"/>
              <a:ext cx="228600" cy="2286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T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>
              <a:stCxn id="28" idx="3"/>
              <a:endCxn id="29" idx="0"/>
            </p:cNvCxnSpPr>
            <p:nvPr/>
          </p:nvCxnSpPr>
          <p:spPr>
            <a:xfrm flipH="1">
              <a:off x="3866572" y="2785922"/>
              <a:ext cx="129306" cy="17433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8" idx="5"/>
              <a:endCxn id="30" idx="0"/>
            </p:cNvCxnSpPr>
            <p:nvPr/>
          </p:nvCxnSpPr>
          <p:spPr>
            <a:xfrm>
              <a:off x="4157522" y="2785922"/>
              <a:ext cx="145466" cy="17664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9" idx="6"/>
              <a:endCxn id="30" idx="2"/>
            </p:cNvCxnSpPr>
            <p:nvPr/>
          </p:nvCxnSpPr>
          <p:spPr>
            <a:xfrm>
              <a:off x="3980872" y="3074552"/>
              <a:ext cx="207816" cy="231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6001328" y="6391657"/>
            <a:ext cx="1625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Real Time Lab</a:t>
            </a:r>
            <a:endParaRPr lang="en-US" sz="1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HYUNWOO NAM\Documents\SECE\Reports\Final_Presentation\CSC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7984" y="6333836"/>
            <a:ext cx="533400" cy="414867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433881" y="436416"/>
            <a:ext cx="67506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Appliances controlled by Arduino (continue)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248564" y="1343892"/>
            <a:ext cx="20108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“ Control IR Electronics ”</a:t>
            </a:r>
            <a:endParaRPr lang="en-US" sz="1400" b="1" dirty="0">
              <a:solidFill>
                <a:schemeClr val="tx2"/>
              </a:solidFill>
            </a:endParaRPr>
          </a:p>
        </p:txBody>
      </p:sp>
      <p:pic>
        <p:nvPicPr>
          <p:cNvPr id="6" name="Picture 2" descr="C:\Users\HYUNWOO NAM\Documents\SECE\Reports\Final_Presentation\servle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94299" y="1572492"/>
            <a:ext cx="1295400" cy="11590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49" name="Rectangle 48"/>
          <p:cNvSpPr/>
          <p:nvPr/>
        </p:nvSpPr>
        <p:spPr bwMode="auto">
          <a:xfrm>
            <a:off x="1998207" y="1935020"/>
            <a:ext cx="1066800" cy="60960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kumimoji="1" lang="en-US" sz="900" dirty="0" smtClean="0">
                <a:latin typeface="+mj-lt"/>
                <a:ea typeface="굴림" pitchFamily="50" charset="-127"/>
              </a:rPr>
              <a:t>-SAMSUNG: </a:t>
            </a:r>
          </a:p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kumimoji="1" lang="en-US" sz="900" dirty="0" smtClean="0">
                <a:latin typeface="+mj-lt"/>
                <a:ea typeface="굴림" pitchFamily="50" charset="-127"/>
              </a:rPr>
              <a:t>  TV, AUDIO..</a:t>
            </a:r>
          </a:p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kumimoji="1" lang="en-US" sz="900" dirty="0" smtClean="0">
                <a:latin typeface="+mj-lt"/>
                <a:ea typeface="굴림" pitchFamily="50" charset="-127"/>
              </a:rPr>
              <a:t>-LG:</a:t>
            </a:r>
          </a:p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kumimoji="1" lang="en-US" sz="900" dirty="0" smtClean="0">
                <a:latin typeface="+mj-lt"/>
                <a:ea typeface="굴림" pitchFamily="50" charset="-127"/>
              </a:rPr>
              <a:t>   TV, PROJECTOR..</a:t>
            </a:r>
            <a:endParaRPr kumimoji="1" lang="en-US" sz="900" dirty="0">
              <a:latin typeface="+mj-lt"/>
              <a:ea typeface="굴림" pitchFamily="50" charset="-127"/>
            </a:endParaRPr>
          </a:p>
        </p:txBody>
      </p:sp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971" y="1773384"/>
            <a:ext cx="71984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TextBox 58"/>
          <p:cNvSpPr txBox="1"/>
          <p:nvPr/>
        </p:nvSpPr>
        <p:spPr>
          <a:xfrm>
            <a:off x="393752" y="2373748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SECE users</a:t>
            </a:r>
            <a:endParaRPr lang="en-US" sz="1400" b="1" dirty="0"/>
          </a:p>
        </p:txBody>
      </p:sp>
      <p:pic>
        <p:nvPicPr>
          <p:cNvPr id="60" name="Picture 10" descr="C:\Users\HYUNWOO NAM\Documents\SECE\Reports\Final_Presentation\comput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27007" y="1572492"/>
            <a:ext cx="915865" cy="1143000"/>
          </a:xfrm>
          <a:prstGeom prst="rect">
            <a:avLst/>
          </a:prstGeom>
          <a:noFill/>
        </p:spPr>
      </p:pic>
      <p:grpSp>
        <p:nvGrpSpPr>
          <p:cNvPr id="66" name="Group 65"/>
          <p:cNvGrpSpPr/>
          <p:nvPr/>
        </p:nvGrpSpPr>
        <p:grpSpPr>
          <a:xfrm>
            <a:off x="2810164" y="3172692"/>
            <a:ext cx="2159000" cy="1295400"/>
            <a:chOff x="2819400" y="3419764"/>
            <a:chExt cx="2159000" cy="1295400"/>
          </a:xfrm>
        </p:grpSpPr>
        <p:pic>
          <p:nvPicPr>
            <p:cNvPr id="1027" name="Picture 3" descr="C:\Users\HYUNWOO NAM\Documents\SECE\Reports\Final_Presentation\cloud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819400" y="3419764"/>
              <a:ext cx="2159000" cy="1295400"/>
            </a:xfrm>
            <a:prstGeom prst="rect">
              <a:avLst/>
            </a:prstGeom>
            <a:noFill/>
          </p:spPr>
        </p:pic>
        <p:sp>
          <p:nvSpPr>
            <p:cNvPr id="61" name="TextBox 60"/>
            <p:cNvSpPr txBox="1"/>
            <p:nvPr/>
          </p:nvSpPr>
          <p:spPr>
            <a:xfrm>
              <a:off x="3328684" y="3883981"/>
              <a:ext cx="9754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The Internet</a:t>
              </a:r>
              <a:endParaRPr lang="en-US" sz="1200" b="1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648364" y="4925292"/>
            <a:ext cx="1143000" cy="1143000"/>
            <a:chOff x="554767" y="3200400"/>
            <a:chExt cx="1143000" cy="1143000"/>
          </a:xfrm>
        </p:grpSpPr>
        <p:pic>
          <p:nvPicPr>
            <p:cNvPr id="63" name="Picture 3" descr="C:\Users\HYUNWOO NAM\Documents\SECE\Images\arduino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4767" y="3200400"/>
              <a:ext cx="1143000" cy="1143000"/>
            </a:xfrm>
            <a:prstGeom prst="rect">
              <a:avLst/>
            </a:prstGeom>
            <a:noFill/>
          </p:spPr>
        </p:pic>
        <p:sp>
          <p:nvSpPr>
            <p:cNvPr id="64" name="Rectangle 63"/>
            <p:cNvSpPr/>
            <p:nvPr/>
          </p:nvSpPr>
          <p:spPr bwMode="auto">
            <a:xfrm>
              <a:off x="609600" y="3276600"/>
              <a:ext cx="1066800" cy="8382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l" eaLnBrk="1" latinLnBrk="1" hangingPunct="1">
                <a:lnSpc>
                  <a:spcPct val="100000"/>
                </a:lnSpc>
                <a:spcAft>
                  <a:spcPct val="0"/>
                </a:spcAft>
                <a:buClrTx/>
                <a:buFontTx/>
                <a:buNone/>
              </a:pPr>
              <a:endParaRPr kumimoji="1" lang="en-US" sz="1800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3840020" y="4696692"/>
            <a:ext cx="785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Arduino</a:t>
            </a:r>
            <a:endParaRPr lang="en-US" sz="1400" b="1" dirty="0"/>
          </a:p>
        </p:txBody>
      </p:sp>
      <p:pic>
        <p:nvPicPr>
          <p:cNvPr id="1028" name="Picture 4" descr="C:\Users\HYUNWOO NAM\Documents\SECE\Reports\Final_Presentation\LED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4101213">
            <a:off x="5449993" y="4880048"/>
            <a:ext cx="656394" cy="656394"/>
          </a:xfrm>
          <a:prstGeom prst="rect">
            <a:avLst/>
          </a:prstGeom>
          <a:noFill/>
        </p:spPr>
      </p:pic>
      <p:sp>
        <p:nvSpPr>
          <p:cNvPr id="67" name="Freeform 66"/>
          <p:cNvSpPr/>
          <p:nvPr/>
        </p:nvSpPr>
        <p:spPr>
          <a:xfrm>
            <a:off x="4768273" y="5329383"/>
            <a:ext cx="711200" cy="227830"/>
          </a:xfrm>
          <a:custGeom>
            <a:avLst/>
            <a:gdLst>
              <a:gd name="connsiteX0" fmla="*/ 0 w 711200"/>
              <a:gd name="connsiteY0" fmla="*/ 92364 h 227830"/>
              <a:gd name="connsiteX1" fmla="*/ 360218 w 711200"/>
              <a:gd name="connsiteY1" fmla="*/ 212436 h 227830"/>
              <a:gd name="connsiteX2" fmla="*/ 711200 w 711200"/>
              <a:gd name="connsiteY2" fmla="*/ 0 h 227830"/>
              <a:gd name="connsiteX3" fmla="*/ 711200 w 711200"/>
              <a:gd name="connsiteY3" fmla="*/ 0 h 22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200" h="227830">
                <a:moveTo>
                  <a:pt x="0" y="92364"/>
                </a:moveTo>
                <a:cubicBezTo>
                  <a:pt x="120842" y="160097"/>
                  <a:pt x="241685" y="227830"/>
                  <a:pt x="360218" y="212436"/>
                </a:cubicBezTo>
                <a:cubicBezTo>
                  <a:pt x="478751" y="197042"/>
                  <a:pt x="711200" y="0"/>
                  <a:pt x="711200" y="0"/>
                </a:cubicBezTo>
                <a:lnTo>
                  <a:pt x="711200" y="0"/>
                </a:lnTo>
              </a:path>
            </a:pathLst>
          </a:custGeom>
          <a:ln w="1587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5352472" y="4511295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IR LED</a:t>
            </a:r>
            <a:endParaRPr lang="en-US" sz="1400" b="1" dirty="0"/>
          </a:p>
        </p:txBody>
      </p:sp>
      <p:pic>
        <p:nvPicPr>
          <p:cNvPr id="1029" name="Picture 5" descr="C:\Users\HYUNWOO NAM\Documents\SECE\Reports\Final_Presentation\TV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705436" y="4352636"/>
            <a:ext cx="762000" cy="505368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95836" y="5038436"/>
            <a:ext cx="914400" cy="651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38636" y="4276436"/>
            <a:ext cx="93518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Rectangle 68"/>
          <p:cNvSpPr/>
          <p:nvPr/>
        </p:nvSpPr>
        <p:spPr bwMode="auto">
          <a:xfrm>
            <a:off x="6578596" y="4191000"/>
            <a:ext cx="1946568" cy="149629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934200" y="3858492"/>
            <a:ext cx="1181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IR Electronics</a:t>
            </a:r>
            <a:endParaRPr lang="en-US" sz="1400" b="1" dirty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1313872" y="2163620"/>
            <a:ext cx="457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267364" y="2133600"/>
            <a:ext cx="457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3908136" y="2819400"/>
            <a:ext cx="368300" cy="381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 bwMode="auto">
          <a:xfrm>
            <a:off x="3828472" y="1535548"/>
            <a:ext cx="972128" cy="12192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748578" y="1200728"/>
            <a:ext cx="10427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SECE server</a:t>
            </a:r>
            <a:endParaRPr lang="en-US" sz="1400" b="1" dirty="0"/>
          </a:p>
        </p:txBody>
      </p:sp>
      <p:cxnSp>
        <p:nvCxnSpPr>
          <p:cNvPr id="81" name="Straight Connector 80"/>
          <p:cNvCxnSpPr>
            <a:endCxn id="65" idx="0"/>
          </p:cNvCxnSpPr>
          <p:nvPr/>
        </p:nvCxnSpPr>
        <p:spPr>
          <a:xfrm>
            <a:off x="3940464" y="4315692"/>
            <a:ext cx="292164" cy="381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 bwMode="auto">
          <a:xfrm>
            <a:off x="5029200" y="2362200"/>
            <a:ext cx="1143000" cy="914400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latinLnBrk="1">
              <a:spcAft>
                <a:spcPct val="0"/>
              </a:spcAft>
            </a:pPr>
            <a:r>
              <a:rPr kumimoji="1" lang="en-US" sz="700" b="1" dirty="0" smtClean="0">
                <a:latin typeface="+mj-lt"/>
                <a:ea typeface="굴림" pitchFamily="50" charset="-127"/>
              </a:rPr>
              <a:t>LG</a:t>
            </a:r>
            <a:r>
              <a:rPr kumimoji="1" lang="en-US" sz="700" dirty="0" smtClean="0">
                <a:latin typeface="+mj-lt"/>
                <a:ea typeface="굴림" pitchFamily="50" charset="-127"/>
              </a:rPr>
              <a:t> </a:t>
            </a:r>
          </a:p>
          <a:p>
            <a:pPr latinLnBrk="1">
              <a:spcAft>
                <a:spcPct val="0"/>
              </a:spcAft>
            </a:pPr>
            <a:r>
              <a:rPr kumimoji="1" lang="en-US" sz="700" dirty="0" smtClean="0">
                <a:latin typeface="+mj-lt"/>
                <a:ea typeface="굴림" pitchFamily="50" charset="-127"/>
              </a:rPr>
              <a:t>- TV_ON:</a:t>
            </a:r>
            <a:r>
              <a:rPr kumimoji="1" lang="en-US" sz="700" dirty="0" smtClean="0">
                <a:solidFill>
                  <a:srgbClr val="FF0000"/>
                </a:solidFill>
                <a:latin typeface="+mj-lt"/>
                <a:ea typeface="굴림" pitchFamily="50" charset="-127"/>
              </a:rPr>
              <a:t>0x8A75F20D</a:t>
            </a:r>
          </a:p>
          <a:p>
            <a:pPr latinLnBrk="1">
              <a:spcAft>
                <a:spcPct val="0"/>
              </a:spcAft>
            </a:pPr>
            <a:r>
              <a:rPr kumimoji="1" lang="en-US" sz="700" dirty="0" smtClean="0">
                <a:ea typeface="굴림" pitchFamily="50" charset="-127"/>
              </a:rPr>
              <a:t>- TV_OFF:0x5A63B203</a:t>
            </a:r>
          </a:p>
          <a:p>
            <a:pPr latinLnBrk="1">
              <a:spcAft>
                <a:spcPct val="0"/>
              </a:spcAft>
            </a:pPr>
            <a:r>
              <a:rPr kumimoji="1" lang="en-US" sz="700" b="1" dirty="0" smtClean="0">
                <a:ea typeface="굴림" pitchFamily="50" charset="-127"/>
              </a:rPr>
              <a:t>SAMSUNG</a:t>
            </a:r>
            <a:endParaRPr kumimoji="1" lang="en-US" sz="700" dirty="0" smtClean="0">
              <a:ea typeface="굴림" pitchFamily="50" charset="-127"/>
            </a:endParaRPr>
          </a:p>
          <a:p>
            <a:pPr latinLnBrk="1">
              <a:spcAft>
                <a:spcPct val="0"/>
              </a:spcAft>
            </a:pPr>
            <a:r>
              <a:rPr kumimoji="1" lang="en-US" sz="700" dirty="0" smtClean="0">
                <a:ea typeface="굴림" pitchFamily="50" charset="-127"/>
              </a:rPr>
              <a:t>- AUDIO_ON:0x8A75F20D</a:t>
            </a:r>
          </a:p>
          <a:p>
            <a:pPr latinLnBrk="1">
              <a:spcAft>
                <a:spcPct val="0"/>
              </a:spcAft>
              <a:buFontTx/>
              <a:buChar char="-"/>
            </a:pPr>
            <a:r>
              <a:rPr kumimoji="1" lang="en-US" sz="700" dirty="0" smtClean="0">
                <a:ea typeface="굴림" pitchFamily="50" charset="-127"/>
              </a:rPr>
              <a:t>AUDIO_OFF:0x5A63B203</a:t>
            </a:r>
          </a:p>
          <a:p>
            <a:pPr latinLnBrk="1">
              <a:spcAft>
                <a:spcPct val="0"/>
              </a:spcAft>
            </a:pPr>
            <a:r>
              <a:rPr kumimoji="1" lang="en-US" sz="700" dirty="0" smtClean="0">
                <a:latin typeface="+mj-lt"/>
                <a:ea typeface="굴림" pitchFamily="50" charset="-127"/>
              </a:rPr>
              <a:t>..</a:t>
            </a:r>
            <a:endParaRPr kumimoji="1" lang="en-US" sz="700" dirty="0">
              <a:latin typeface="+mj-lt"/>
              <a:ea typeface="굴림" pitchFamily="50" charset="-127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019964" y="2100590"/>
            <a:ext cx="11849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IR standard table</a:t>
            </a:r>
            <a:endParaRPr lang="en-US" sz="1100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3234049" y="2851812"/>
            <a:ext cx="8899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sz="1050" b="1" dirty="0" smtClean="0">
                <a:solidFill>
                  <a:srgbClr val="FF0000"/>
                </a:solidFill>
                <a:ea typeface="굴림" pitchFamily="50" charset="-127"/>
              </a:rPr>
              <a:t>0x8A75F20D</a:t>
            </a:r>
            <a:endParaRPr lang="en-US" sz="28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4038600" y="4318084"/>
            <a:ext cx="8899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sz="1050" b="1" dirty="0" smtClean="0">
                <a:solidFill>
                  <a:srgbClr val="FF0000"/>
                </a:solidFill>
                <a:ea typeface="굴림" pitchFamily="50" charset="-127"/>
              </a:rPr>
              <a:t>0x8A75F20D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9" grpId="0"/>
      <p:bldP spid="65" grpId="0"/>
      <p:bldP spid="68" grpId="0"/>
      <p:bldP spid="70" grpId="0"/>
      <p:bldP spid="78" grpId="0"/>
      <p:bldP spid="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99362" y="6248400"/>
            <a:ext cx="8358246" cy="36576"/>
          </a:xfrm>
          <a:prstGeom prst="rect">
            <a:avLst/>
          </a:prstGeom>
          <a:gradFill flip="none" rotWithShape="1">
            <a:gsLst>
              <a:gs pos="100000">
                <a:schemeClr val="accent2">
                  <a:lumMod val="60000"/>
                  <a:lumOff val="40000"/>
                  <a:alpha val="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28596" y="963532"/>
            <a:ext cx="8358246" cy="36576"/>
          </a:xfrm>
          <a:prstGeom prst="rect">
            <a:avLst/>
          </a:prstGeom>
          <a:gradFill flip="none" rotWithShape="1">
            <a:gsLst>
              <a:gs pos="100000">
                <a:schemeClr val="accent2">
                  <a:lumMod val="60000"/>
                  <a:lumOff val="40000"/>
                  <a:alpha val="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grpSp>
        <p:nvGrpSpPr>
          <p:cNvPr id="2" name="Group 26"/>
          <p:cNvGrpSpPr/>
          <p:nvPr/>
        </p:nvGrpSpPr>
        <p:grpSpPr>
          <a:xfrm>
            <a:off x="7640784" y="6324600"/>
            <a:ext cx="378688" cy="420256"/>
            <a:chOff x="3752272" y="2590800"/>
            <a:chExt cx="665016" cy="600364"/>
          </a:xfrm>
        </p:grpSpPr>
        <p:sp>
          <p:nvSpPr>
            <p:cNvPr id="28" name="Oval 27"/>
            <p:cNvSpPr/>
            <p:nvPr/>
          </p:nvSpPr>
          <p:spPr>
            <a:xfrm>
              <a:off x="3962400" y="25908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I</a:t>
              </a:r>
              <a:endParaRPr lang="en-US" sz="1100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3752272" y="2960252"/>
              <a:ext cx="228600" cy="2286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R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4188688" y="2962564"/>
              <a:ext cx="228600" cy="2286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T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>
              <a:stCxn id="28" idx="3"/>
              <a:endCxn id="29" idx="0"/>
            </p:cNvCxnSpPr>
            <p:nvPr/>
          </p:nvCxnSpPr>
          <p:spPr>
            <a:xfrm flipH="1">
              <a:off x="3866572" y="2785922"/>
              <a:ext cx="129306" cy="17433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8" idx="5"/>
              <a:endCxn id="30" idx="0"/>
            </p:cNvCxnSpPr>
            <p:nvPr/>
          </p:nvCxnSpPr>
          <p:spPr>
            <a:xfrm>
              <a:off x="4157522" y="2785922"/>
              <a:ext cx="145466" cy="17664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9" idx="6"/>
              <a:endCxn id="30" idx="2"/>
            </p:cNvCxnSpPr>
            <p:nvPr/>
          </p:nvCxnSpPr>
          <p:spPr>
            <a:xfrm>
              <a:off x="3980872" y="3074552"/>
              <a:ext cx="207816" cy="231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6001328" y="6391657"/>
            <a:ext cx="1625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Real Time Lab</a:t>
            </a:r>
            <a:endParaRPr lang="en-US" sz="1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HYUNWOO NAM\Documents\SECE\Reports\Final_Presentation\CSC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7984" y="6333836"/>
            <a:ext cx="533400" cy="414867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33881" y="436416"/>
            <a:ext cx="5099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Communication with SECE server</a:t>
            </a:r>
            <a:endParaRPr lang="en-US" sz="2800" b="1" dirty="0">
              <a:solidFill>
                <a:schemeClr val="tx2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819400" y="1371507"/>
            <a:ext cx="0" cy="457209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343400" y="1371507"/>
            <a:ext cx="0" cy="68589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867400" y="1371507"/>
            <a:ext cx="0" cy="457209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343400" y="2362200"/>
            <a:ext cx="0" cy="7620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76753" y="1094508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</a:rPr>
              <a:t>DHCP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16426" y="2057493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</a:rPr>
              <a:t>DNS</a:t>
            </a:r>
            <a:endParaRPr lang="en-US" sz="1200" b="1" dirty="0">
              <a:solidFill>
                <a:srgbClr val="0070C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819400" y="1639363"/>
            <a:ext cx="152400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048000" y="1371600"/>
            <a:ext cx="10230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Get IP address</a:t>
            </a:r>
            <a:endParaRPr lang="en-US" sz="1100" b="1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819400" y="2715399"/>
            <a:ext cx="152400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808261" y="2286000"/>
            <a:ext cx="16113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Get SECE server IP </a:t>
            </a:r>
          </a:p>
          <a:p>
            <a:r>
              <a:rPr lang="en-US" sz="1100" b="1" dirty="0"/>
              <a:t>a</a:t>
            </a:r>
            <a:r>
              <a:rPr lang="en-US" sz="1100" b="1" dirty="0" smtClean="0"/>
              <a:t>ddress </a:t>
            </a:r>
            <a:r>
              <a:rPr lang="en-US" sz="1100" b="1" dirty="0"/>
              <a:t>u</a:t>
            </a:r>
            <a:r>
              <a:rPr lang="en-US" sz="1100" b="1" dirty="0" smtClean="0"/>
              <a:t>sing Hostname</a:t>
            </a:r>
            <a:endParaRPr lang="en-US" sz="1100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819400" y="3382820"/>
            <a:ext cx="3048000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819400" y="3763820"/>
            <a:ext cx="304800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047836" y="3124200"/>
            <a:ext cx="5790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TCP/IP</a:t>
            </a:r>
            <a:endParaRPr lang="en-US" sz="11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352800" y="3492974"/>
            <a:ext cx="20441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Webscoket handshake via HTTP</a:t>
            </a:r>
            <a:endParaRPr lang="en-US" sz="1100" b="1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7391400" y="1371507"/>
            <a:ext cx="0" cy="457209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867400" y="4022440"/>
            <a:ext cx="152400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237431" y="3745348"/>
            <a:ext cx="7729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User login</a:t>
            </a:r>
            <a:endParaRPr lang="en-US" sz="1100" b="1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819400" y="4953000"/>
            <a:ext cx="304800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438236" y="4492810"/>
            <a:ext cx="18838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POST /</a:t>
            </a:r>
            <a:r>
              <a:rPr lang="en-US" sz="1100" b="1" dirty="0" err="1" smtClean="0"/>
              <a:t>lamp?v</a:t>
            </a:r>
            <a:r>
              <a:rPr lang="en-US" sz="1100" b="1" dirty="0" smtClean="0"/>
              <a:t>=100 HTTP/1.1</a:t>
            </a:r>
          </a:p>
          <a:p>
            <a:r>
              <a:rPr lang="en-US" sz="1100" b="1" dirty="0" err="1" smtClean="0"/>
              <a:t>Auth.token</a:t>
            </a:r>
            <a:endParaRPr lang="en-US" sz="1100" b="1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1295400" y="1371507"/>
            <a:ext cx="0" cy="457209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295400" y="5257800"/>
            <a:ext cx="152400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484744" y="4986954"/>
            <a:ext cx="11079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Send X10 Signal</a:t>
            </a:r>
            <a:endParaRPr lang="en-US" sz="11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1037989" y="1094601"/>
            <a:ext cx="559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</a:rPr>
              <a:t>LAMP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410692" y="1094601"/>
            <a:ext cx="809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</a:rPr>
              <a:t>ARDUINO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361708" y="1085272"/>
            <a:ext cx="10077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</a:rPr>
              <a:t>SECE SERVER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963606" y="1085272"/>
            <a:ext cx="857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</a:rPr>
              <a:t>SECE USER</a:t>
            </a:r>
            <a:endParaRPr lang="en-US" sz="1200" b="1" dirty="0">
              <a:solidFill>
                <a:srgbClr val="0070C0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2819400" y="4294323"/>
            <a:ext cx="304800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886200" y="4035703"/>
            <a:ext cx="9573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OAuth Token</a:t>
            </a:r>
            <a:endParaRPr lang="en-US" sz="1100" b="1" dirty="0"/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5867400" y="4498205"/>
            <a:ext cx="152400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121271" y="4221113"/>
            <a:ext cx="9653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Turn on lamp</a:t>
            </a:r>
            <a:endParaRPr lang="en-US" sz="11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5943600" y="3505200"/>
            <a:ext cx="896399" cy="26161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accent6">
                    <a:lumMod val="75000"/>
                  </a:schemeClr>
                </a:solidFill>
              </a:rPr>
              <a:t>Update DNS</a:t>
            </a:r>
            <a:endParaRPr lang="en-US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447800" y="1447800"/>
            <a:ext cx="1305165" cy="43088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accent6">
                    <a:lumMod val="75000"/>
                  </a:schemeClr>
                </a:solidFill>
              </a:rPr>
              <a:t>Turn on Arduino</a:t>
            </a:r>
          </a:p>
          <a:p>
            <a:r>
              <a:rPr lang="en-US" sz="1100" b="1" dirty="0" smtClean="0">
                <a:solidFill>
                  <a:schemeClr val="accent6">
                    <a:lumMod val="75000"/>
                  </a:schemeClr>
                </a:solidFill>
              </a:rPr>
              <a:t>&amp;&amp; Button pressed</a:t>
            </a:r>
            <a:endParaRPr lang="en-US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493805" y="4157990"/>
            <a:ext cx="1260281" cy="26161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accent6">
                    <a:lumMod val="75000"/>
                  </a:schemeClr>
                </a:solidFill>
              </a:rPr>
              <a:t>Stored in EEPROM</a:t>
            </a:r>
            <a:endParaRPr lang="en-US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67477" y="4996190"/>
            <a:ext cx="9428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JSON Format</a:t>
            </a:r>
            <a:endParaRPr lang="en-US" sz="11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99362" y="6248400"/>
            <a:ext cx="8358246" cy="36576"/>
          </a:xfrm>
          <a:prstGeom prst="rect">
            <a:avLst/>
          </a:prstGeom>
          <a:gradFill flip="none" rotWithShape="1">
            <a:gsLst>
              <a:gs pos="100000">
                <a:schemeClr val="accent2">
                  <a:lumMod val="60000"/>
                  <a:lumOff val="40000"/>
                  <a:alpha val="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28596" y="963532"/>
            <a:ext cx="8358246" cy="36576"/>
          </a:xfrm>
          <a:prstGeom prst="rect">
            <a:avLst/>
          </a:prstGeom>
          <a:gradFill flip="none" rotWithShape="1">
            <a:gsLst>
              <a:gs pos="100000">
                <a:schemeClr val="accent2">
                  <a:lumMod val="60000"/>
                  <a:lumOff val="40000"/>
                  <a:alpha val="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latin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/>
            </a:pPr>
            <a:endParaRPr kumimoji="1" lang="en-US" sz="1800">
              <a:latin typeface="굴림" pitchFamily="50" charset="-127"/>
              <a:ea typeface="굴림" pitchFamily="50" charset="-127"/>
            </a:endParaRPr>
          </a:p>
        </p:txBody>
      </p:sp>
      <p:grpSp>
        <p:nvGrpSpPr>
          <p:cNvPr id="2" name="Group 26"/>
          <p:cNvGrpSpPr/>
          <p:nvPr/>
        </p:nvGrpSpPr>
        <p:grpSpPr>
          <a:xfrm>
            <a:off x="7640784" y="6324600"/>
            <a:ext cx="378688" cy="420256"/>
            <a:chOff x="3752272" y="2590800"/>
            <a:chExt cx="665016" cy="600364"/>
          </a:xfrm>
        </p:grpSpPr>
        <p:sp>
          <p:nvSpPr>
            <p:cNvPr id="28" name="Oval 27"/>
            <p:cNvSpPr/>
            <p:nvPr/>
          </p:nvSpPr>
          <p:spPr>
            <a:xfrm>
              <a:off x="3962400" y="2590800"/>
              <a:ext cx="2286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I</a:t>
              </a:r>
              <a:endParaRPr lang="en-US" sz="1100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3752272" y="2960252"/>
              <a:ext cx="228600" cy="2286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R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4188688" y="2962564"/>
              <a:ext cx="228600" cy="2286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T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>
              <a:stCxn id="28" idx="3"/>
              <a:endCxn id="29" idx="0"/>
            </p:cNvCxnSpPr>
            <p:nvPr/>
          </p:nvCxnSpPr>
          <p:spPr>
            <a:xfrm flipH="1">
              <a:off x="3866572" y="2785922"/>
              <a:ext cx="129306" cy="17433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8" idx="5"/>
              <a:endCxn id="30" idx="0"/>
            </p:cNvCxnSpPr>
            <p:nvPr/>
          </p:nvCxnSpPr>
          <p:spPr>
            <a:xfrm>
              <a:off x="4157522" y="2785922"/>
              <a:ext cx="145466" cy="17664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9" idx="6"/>
              <a:endCxn id="30" idx="2"/>
            </p:cNvCxnSpPr>
            <p:nvPr/>
          </p:nvCxnSpPr>
          <p:spPr>
            <a:xfrm>
              <a:off x="3980872" y="3074552"/>
              <a:ext cx="207816" cy="231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6001328" y="6391657"/>
            <a:ext cx="1625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Real Time Lab</a:t>
            </a:r>
            <a:endParaRPr lang="en-US" sz="1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HYUNWOO NAM\Documents\SECE\Reports\Final_Presentation\CSC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7984" y="6333836"/>
            <a:ext cx="533400" cy="414867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33881" y="436416"/>
            <a:ext cx="18069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Conclusion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330" y="1912203"/>
            <a:ext cx="65887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• Implemented a set of Arduino libraries for SECE project</a:t>
            </a:r>
          </a:p>
          <a:p>
            <a:r>
              <a:rPr lang="en-US" sz="1600" dirty="0" smtClean="0"/>
              <a:t>• Can control Arduino from SECE server over the Internet</a:t>
            </a:r>
          </a:p>
          <a:p>
            <a:r>
              <a:rPr lang="en-US" sz="1600" dirty="0" smtClean="0"/>
              <a:t>• Can control </a:t>
            </a:r>
            <a:r>
              <a:rPr lang="en-US" sz="1600" dirty="0" smtClean="0"/>
              <a:t>other commercial modules </a:t>
            </a:r>
            <a:r>
              <a:rPr lang="en-US" sz="1600" dirty="0" smtClean="0"/>
              <a:t>(Phidgets/X10/Infrared) via Arduino</a:t>
            </a:r>
          </a:p>
          <a:p>
            <a:r>
              <a:rPr lang="en-US" sz="1600" dirty="0" smtClean="0"/>
              <a:t>• Can communicate with Zigbee modules for location tracking system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" y="35814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• Implement OAuth communication between Arduino and SECE server</a:t>
            </a:r>
          </a:p>
          <a:p>
            <a:r>
              <a:rPr lang="en-US" sz="1600" dirty="0" smtClean="0"/>
              <a:t>• Discover individual sensors from Arduino</a:t>
            </a:r>
            <a:br>
              <a:rPr lang="en-US" sz="1600" dirty="0" smtClean="0"/>
            </a:br>
            <a:r>
              <a:rPr lang="en-US" sz="1600" dirty="0" smtClean="0"/>
              <a:t>    - figuring out what types of sensors are connected to a particular Arduino and naming</a:t>
            </a:r>
          </a:p>
          <a:p>
            <a:r>
              <a:rPr lang="en-US" sz="1600" dirty="0" smtClean="0"/>
              <a:t>      them</a:t>
            </a:r>
            <a:br>
              <a:rPr lang="en-US" sz="1600" dirty="0" smtClean="0"/>
            </a:br>
            <a:r>
              <a:rPr lang="en-US" sz="1600" dirty="0" smtClean="0"/>
              <a:t>• Setup permissions for individual sensors </a:t>
            </a:r>
          </a:p>
          <a:p>
            <a:r>
              <a:rPr lang="en-US" sz="1600" dirty="0" smtClean="0"/>
              <a:t>   - public, private, shared within a group, etc..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1386" y="1524000"/>
            <a:ext cx="1532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Achievements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1108" y="3200400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Future works</a:t>
            </a:r>
            <a:endParaRPr 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65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/>
      <a:lstStyle>
        <a:defPPr algn="l" eaLnBrk="1" latinLnBrk="1" hangingPunct="1">
          <a:lnSpc>
            <a:spcPct val="100000"/>
          </a:lnSpc>
          <a:spcAft>
            <a:spcPct val="0"/>
          </a:spcAft>
          <a:buClrTx/>
          <a:buFontTx/>
          <a:buNone/>
          <a:defRPr kumimoji="1" sz="1800">
            <a:latin typeface="굴림" pitchFamily="50" charset="-127"/>
            <a:ea typeface="굴림" pitchFamily="50" charset="-127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406</Words>
  <Application>Microsoft Office PowerPoint</Application>
  <PresentationFormat>On-screen Show (4:3)</PresentationFormat>
  <Paragraphs>135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HYUNWOO NAM</dc:creator>
  <cp:lastModifiedBy>HYUNWOO NAM</cp:lastModifiedBy>
  <cp:revision>89</cp:revision>
  <dcterms:created xsi:type="dcterms:W3CDTF">2011-12-16T17:14:00Z</dcterms:created>
  <dcterms:modified xsi:type="dcterms:W3CDTF">2011-12-21T18:16:27Z</dcterms:modified>
</cp:coreProperties>
</file>