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321" r:id="rId3"/>
    <p:sldId id="322" r:id="rId4"/>
    <p:sldId id="258" r:id="rId5"/>
    <p:sldId id="257" r:id="rId6"/>
    <p:sldId id="261" r:id="rId7"/>
    <p:sldId id="259" r:id="rId8"/>
    <p:sldId id="260" r:id="rId9"/>
    <p:sldId id="285" r:id="rId10"/>
    <p:sldId id="286" r:id="rId11"/>
    <p:sldId id="262" r:id="rId12"/>
    <p:sldId id="292" r:id="rId13"/>
    <p:sldId id="263" r:id="rId14"/>
    <p:sldId id="265" r:id="rId15"/>
    <p:sldId id="264" r:id="rId16"/>
    <p:sldId id="275" r:id="rId17"/>
    <p:sldId id="276" r:id="rId18"/>
    <p:sldId id="282" r:id="rId19"/>
    <p:sldId id="267" r:id="rId20"/>
    <p:sldId id="268" r:id="rId21"/>
    <p:sldId id="269" r:id="rId22"/>
    <p:sldId id="319" r:id="rId23"/>
    <p:sldId id="320" r:id="rId24"/>
    <p:sldId id="283" r:id="rId25"/>
    <p:sldId id="323" r:id="rId26"/>
    <p:sldId id="315" r:id="rId27"/>
    <p:sldId id="318" r:id="rId28"/>
    <p:sldId id="317" r:id="rId29"/>
    <p:sldId id="316" r:id="rId30"/>
    <p:sldId id="266" r:id="rId31"/>
    <p:sldId id="314" r:id="rId32"/>
    <p:sldId id="291" r:id="rId33"/>
    <p:sldId id="277" r:id="rId34"/>
    <p:sldId id="278" r:id="rId35"/>
    <p:sldId id="306" r:id="rId36"/>
    <p:sldId id="279" r:id="rId37"/>
    <p:sldId id="271" r:id="rId38"/>
    <p:sldId id="270" r:id="rId39"/>
    <p:sldId id="307" r:id="rId40"/>
    <p:sldId id="272" r:id="rId41"/>
    <p:sldId id="309" r:id="rId42"/>
    <p:sldId id="310" r:id="rId43"/>
    <p:sldId id="311" r:id="rId44"/>
    <p:sldId id="312" r:id="rId45"/>
    <p:sldId id="308" r:id="rId46"/>
    <p:sldId id="273" r:id="rId47"/>
    <p:sldId id="281" r:id="rId48"/>
    <p:sldId id="313" r:id="rId49"/>
    <p:sldId id="287" r:id="rId50"/>
    <p:sldId id="288" r:id="rId51"/>
    <p:sldId id="289" r:id="rId52"/>
    <p:sldId id="290" r:id="rId53"/>
    <p:sldId id="325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24" r:id="rId68"/>
    <p:sldId id="280" r:id="rId69"/>
    <p:sldId id="284" r:id="rId70"/>
    <p:sldId id="27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55304-3846-EA45-861E-D478803AA6F9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7A65A994-3532-4E4B-B3EA-758456A9633B}">
      <dgm:prSet phldrT="[Text]"/>
      <dgm:spPr>
        <a:gradFill rotWithShape="0">
          <a:gsLst>
            <a:gs pos="0">
              <a:schemeClr val="accent3">
                <a:lumMod val="50000"/>
              </a:schemeClr>
            </a:gs>
            <a:gs pos="99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 smtClean="0"/>
            <a:t>Limited personal communication</a:t>
          </a:r>
          <a:endParaRPr lang="en-US" dirty="0"/>
        </a:p>
      </dgm:t>
    </dgm:pt>
    <dgm:pt modelId="{F37D77AA-8398-F740-8AAF-D23714FCFE6F}" type="parTrans" cxnId="{17EA1E7D-0EB5-3F42-B94A-8985730C558A}">
      <dgm:prSet/>
      <dgm:spPr/>
      <dgm:t>
        <a:bodyPr/>
        <a:lstStyle/>
        <a:p>
          <a:endParaRPr lang="en-US"/>
        </a:p>
      </dgm:t>
    </dgm:pt>
    <dgm:pt modelId="{BC26D556-F3B0-1041-B2FB-3A8EDA0EC1B2}" type="sibTrans" cxnId="{17EA1E7D-0EB5-3F42-B94A-8985730C558A}">
      <dgm:prSet/>
      <dgm:spPr/>
      <dgm:t>
        <a:bodyPr/>
        <a:lstStyle/>
        <a:p>
          <a:endParaRPr lang="en-US"/>
        </a:p>
      </dgm:t>
    </dgm:pt>
    <dgm:pt modelId="{4145CBCC-56F4-FC49-B7C4-A9E709A942B0}">
      <dgm:prSet phldrT="[Text]"/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Content-based</a:t>
          </a:r>
          <a:endParaRPr lang="en-US" dirty="0"/>
        </a:p>
      </dgm:t>
    </dgm:pt>
    <dgm:pt modelId="{06D8A9F5-67D9-2948-9AC0-D24951F370A9}" type="parTrans" cxnId="{7B5B138B-0ACA-514D-8FCB-3BECFABEAF79}">
      <dgm:prSet/>
      <dgm:spPr/>
      <dgm:t>
        <a:bodyPr/>
        <a:lstStyle/>
        <a:p>
          <a:endParaRPr lang="en-US"/>
        </a:p>
      </dgm:t>
    </dgm:pt>
    <dgm:pt modelId="{3BEB9D50-056D-CD4C-BA73-49E082AE07FB}" type="sibTrans" cxnId="{7B5B138B-0ACA-514D-8FCB-3BECFABEAF79}">
      <dgm:prSet/>
      <dgm:spPr/>
      <dgm:t>
        <a:bodyPr/>
        <a:lstStyle/>
        <a:p>
          <a:endParaRPr lang="en-US"/>
        </a:p>
      </dgm:t>
    </dgm:pt>
    <dgm:pt modelId="{B1E8A827-8B23-7549-B2C6-7194A43B03E8}">
      <dgm:prSet phldrT="[Text]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Personalized content and computation</a:t>
          </a:r>
          <a:endParaRPr lang="en-US" dirty="0"/>
        </a:p>
      </dgm:t>
    </dgm:pt>
    <dgm:pt modelId="{C83716D9-C52E-544F-8E23-458EB1A97DA4}" type="parTrans" cxnId="{5A15DA8F-4149-CE44-BF48-A9AE431D9E92}">
      <dgm:prSet/>
      <dgm:spPr/>
      <dgm:t>
        <a:bodyPr/>
        <a:lstStyle/>
        <a:p>
          <a:endParaRPr lang="en-US"/>
        </a:p>
      </dgm:t>
    </dgm:pt>
    <dgm:pt modelId="{31171D0E-4914-E94A-A537-1A891AF2B934}" type="sibTrans" cxnId="{5A15DA8F-4149-CE44-BF48-A9AE431D9E92}">
      <dgm:prSet/>
      <dgm:spPr/>
      <dgm:t>
        <a:bodyPr/>
        <a:lstStyle/>
        <a:p>
          <a:endParaRPr lang="en-US"/>
        </a:p>
      </dgm:t>
    </dgm:pt>
    <dgm:pt modelId="{ED7C523D-6F92-944B-A95D-DFCDE8FC2297}">
      <dgm:prSet phldrT="[Text]"/>
      <dgm:spPr>
        <a:gradFill rotWithShape="0">
          <a:gsLst>
            <a:gs pos="0">
              <a:schemeClr val="accent3">
                <a:lumMod val="50000"/>
              </a:schemeClr>
            </a:gs>
            <a:gs pos="99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2C54FDDF-9A5E-F945-BBA0-554914C3B6E5}" type="parTrans" cxnId="{E0721716-9824-E54E-9030-B2BF71949699}">
      <dgm:prSet/>
      <dgm:spPr/>
      <dgm:t>
        <a:bodyPr/>
        <a:lstStyle/>
        <a:p>
          <a:endParaRPr lang="en-US"/>
        </a:p>
      </dgm:t>
    </dgm:pt>
    <dgm:pt modelId="{632FA3CE-7878-3245-A4DF-371D6D4DBAD6}" type="sibTrans" cxnId="{E0721716-9824-E54E-9030-B2BF71949699}">
      <dgm:prSet/>
      <dgm:spPr/>
      <dgm:t>
        <a:bodyPr/>
        <a:lstStyle/>
        <a:p>
          <a:endParaRPr lang="en-US"/>
        </a:p>
      </dgm:t>
    </dgm:pt>
    <dgm:pt modelId="{3D403FD0-25F9-2741-9CD0-9ED95423CCE2}">
      <dgm:prSet phldrT="[Text]"/>
      <dgm:spPr>
        <a:gradFill rotWithShape="0">
          <a:gsLst>
            <a:gs pos="0">
              <a:schemeClr val="accent3">
                <a:lumMod val="50000"/>
              </a:schemeClr>
            </a:gs>
            <a:gs pos="99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 smtClean="0"/>
            <a:t>static information retrieval (ftp </a:t>
          </a:r>
          <a:r>
            <a:rPr lang="en-US" dirty="0" err="1" smtClean="0">
              <a:sym typeface="Wingdings"/>
            </a:rPr>
            <a:t></a:t>
          </a:r>
          <a:r>
            <a:rPr lang="en-US" dirty="0" smtClean="0">
              <a:sym typeface="Wingdings"/>
            </a:rPr>
            <a:t> web)</a:t>
          </a:r>
          <a:endParaRPr lang="en-US" dirty="0"/>
        </a:p>
      </dgm:t>
    </dgm:pt>
    <dgm:pt modelId="{CE35A7EF-C77D-B44C-A635-0E29E8282E9E}" type="parTrans" cxnId="{350B98C1-4296-214D-9694-3FF3F9565939}">
      <dgm:prSet/>
      <dgm:spPr/>
      <dgm:t>
        <a:bodyPr/>
        <a:lstStyle/>
        <a:p>
          <a:endParaRPr lang="en-US"/>
        </a:p>
      </dgm:t>
    </dgm:pt>
    <dgm:pt modelId="{B27ADCEC-071A-8D4C-888D-21F29E845CB3}" type="sibTrans" cxnId="{350B98C1-4296-214D-9694-3FF3F9565939}">
      <dgm:prSet/>
      <dgm:spPr/>
      <dgm:t>
        <a:bodyPr/>
        <a:lstStyle/>
        <a:p>
          <a:endParaRPr lang="en-US"/>
        </a:p>
      </dgm:t>
    </dgm:pt>
    <dgm:pt modelId="{33C9F27D-FF42-D946-B2FA-75E890018F1C}">
      <dgm:prSet phldrT="[Text]"/>
      <dgm:spPr>
        <a:gradFill rotWithShape="0">
          <a:gsLst>
            <a:gs pos="0">
              <a:schemeClr val="accent3">
                <a:lumMod val="50000"/>
              </a:schemeClr>
            </a:gs>
            <a:gs pos="99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 smtClean="0"/>
            <a:t>phone</a:t>
          </a:r>
          <a:endParaRPr lang="en-US" dirty="0"/>
        </a:p>
      </dgm:t>
    </dgm:pt>
    <dgm:pt modelId="{08A0973D-9145-C74F-9D2A-5417DF7E6A90}" type="parTrans" cxnId="{6A7675A5-BB4F-DD43-A778-AF1EF164EA92}">
      <dgm:prSet/>
      <dgm:spPr/>
      <dgm:t>
        <a:bodyPr/>
        <a:lstStyle/>
        <a:p>
          <a:endParaRPr lang="en-US"/>
        </a:p>
      </dgm:t>
    </dgm:pt>
    <dgm:pt modelId="{DEA4FFC6-3F20-794F-85CA-502054F5FC2F}" type="sibTrans" cxnId="{6A7675A5-BB4F-DD43-A778-AF1EF164EA92}">
      <dgm:prSet/>
      <dgm:spPr/>
      <dgm:t>
        <a:bodyPr/>
        <a:lstStyle/>
        <a:p>
          <a:endParaRPr lang="en-US"/>
        </a:p>
      </dgm:t>
    </dgm:pt>
    <dgm:pt modelId="{2CF413B6-02C0-A841-BE5E-6419B8EAD42D}">
      <dgm:prSet phldrT="[Text]"/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large-scale distribution of popular content (entertainment video)</a:t>
          </a:r>
          <a:endParaRPr lang="en-US" dirty="0"/>
        </a:p>
      </dgm:t>
    </dgm:pt>
    <dgm:pt modelId="{A0D7BDA0-6BB3-4C46-AA09-3B840131B629}" type="parTrans" cxnId="{BEE60D5A-0636-D24E-96DC-68B903855F2E}">
      <dgm:prSet/>
      <dgm:spPr/>
      <dgm:t>
        <a:bodyPr/>
        <a:lstStyle/>
        <a:p>
          <a:endParaRPr lang="en-US"/>
        </a:p>
      </dgm:t>
    </dgm:pt>
    <dgm:pt modelId="{9BEAA128-9382-4E44-A78A-ED823DA1DB47}" type="sibTrans" cxnId="{BEE60D5A-0636-D24E-96DC-68B903855F2E}">
      <dgm:prSet/>
      <dgm:spPr/>
      <dgm:t>
        <a:bodyPr/>
        <a:lstStyle/>
        <a:p>
          <a:endParaRPr lang="en-US"/>
        </a:p>
      </dgm:t>
    </dgm:pt>
    <dgm:pt modelId="{6984BCF3-6EF7-4740-BC2C-16AB1C2338B1}">
      <dgm:prSet phldrT="[Text]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social networks</a:t>
          </a:r>
          <a:endParaRPr lang="en-US" dirty="0"/>
        </a:p>
      </dgm:t>
    </dgm:pt>
    <dgm:pt modelId="{A8F44CEA-42C9-A342-8F5B-34C5EC19B05B}" type="parTrans" cxnId="{0AE1F231-8B82-7644-8B0A-3292E9A950E6}">
      <dgm:prSet/>
      <dgm:spPr/>
      <dgm:t>
        <a:bodyPr/>
        <a:lstStyle/>
        <a:p>
          <a:endParaRPr lang="en-US"/>
        </a:p>
      </dgm:t>
    </dgm:pt>
    <dgm:pt modelId="{603BC08E-675D-C64B-BD1B-49AA95E57DA5}" type="sibTrans" cxnId="{0AE1F231-8B82-7644-8B0A-3292E9A950E6}">
      <dgm:prSet/>
      <dgm:spPr/>
      <dgm:t>
        <a:bodyPr/>
        <a:lstStyle/>
        <a:p>
          <a:endParaRPr lang="en-US"/>
        </a:p>
      </dgm:t>
    </dgm:pt>
    <dgm:pt modelId="{00274D8C-9D06-3D49-A3AE-DE518D8E858A}">
      <dgm:prSet phldrT="[Text]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context-based information</a:t>
          </a:r>
          <a:endParaRPr lang="en-US" dirty="0"/>
        </a:p>
      </dgm:t>
    </dgm:pt>
    <dgm:pt modelId="{68CB163C-5304-CC4A-828D-8FB6CA27BC96}" type="parTrans" cxnId="{BC1E7E6F-EA8E-C749-BA38-C040107EFB84}">
      <dgm:prSet/>
      <dgm:spPr/>
      <dgm:t>
        <a:bodyPr/>
        <a:lstStyle/>
        <a:p>
          <a:endParaRPr lang="en-US"/>
        </a:p>
      </dgm:t>
    </dgm:pt>
    <dgm:pt modelId="{E67B76EF-6D6A-944D-9F07-23E9A45D69B9}" type="sibTrans" cxnId="{BC1E7E6F-EA8E-C749-BA38-C040107EFB84}">
      <dgm:prSet/>
      <dgm:spPr/>
      <dgm:t>
        <a:bodyPr/>
        <a:lstStyle/>
        <a:p>
          <a:endParaRPr lang="en-US"/>
        </a:p>
      </dgm:t>
    </dgm:pt>
    <dgm:pt modelId="{9ED31870-8698-8E4C-8829-055103EBB702}">
      <dgm:prSet phldrT="[Text]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dirty="0" smtClean="0"/>
            <a:t>millions of tiny apps</a:t>
          </a:r>
          <a:endParaRPr lang="en-US" dirty="0"/>
        </a:p>
      </dgm:t>
    </dgm:pt>
    <dgm:pt modelId="{CBE13A3A-4888-4E48-B716-37FDC04910C3}" type="parTrans" cxnId="{977FDBCE-AD14-C041-A1BC-3C7AB3B4E34C}">
      <dgm:prSet/>
      <dgm:spPr/>
    </dgm:pt>
    <dgm:pt modelId="{DC643551-C3BE-4C4D-B5C4-DA75CD67AEE9}" type="sibTrans" cxnId="{977FDBCE-AD14-C041-A1BC-3C7AB3B4E34C}">
      <dgm:prSet/>
      <dgm:spPr/>
    </dgm:pt>
    <dgm:pt modelId="{E78CC4BF-384F-0A41-AD5A-5B69C214EC6F}">
      <dgm:prSet phldrT="[Text]"/>
      <dgm:spPr>
        <a:gradFill rotWithShape="0">
          <a:gsLst>
            <a:gs pos="0">
              <a:schemeClr val="accent3">
                <a:lumMod val="50000"/>
              </a:schemeClr>
            </a:gs>
            <a:gs pos="99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 smtClean="0"/>
            <a:t>3 core applications</a:t>
          </a:r>
          <a:endParaRPr lang="en-US" dirty="0"/>
        </a:p>
      </dgm:t>
    </dgm:pt>
    <dgm:pt modelId="{60CB6141-2861-4140-A0EF-B933EC4B6EB4}" type="parTrans" cxnId="{BEB3413E-3A26-EE40-A49F-6420E11835AC}">
      <dgm:prSet/>
      <dgm:spPr/>
    </dgm:pt>
    <dgm:pt modelId="{3F2A66D4-7153-C443-B116-0FEA4DE58637}" type="sibTrans" cxnId="{BEB3413E-3A26-EE40-A49F-6420E11835AC}">
      <dgm:prSet/>
      <dgm:spPr/>
    </dgm:pt>
    <dgm:pt modelId="{3F262F9C-F6D4-CB45-B743-2D45F701FDE0}" type="pres">
      <dgm:prSet presAssocID="{A3F55304-3846-EA45-861E-D478803AA6F9}" presName="CompostProcess" presStyleCnt="0">
        <dgm:presLayoutVars>
          <dgm:dir/>
          <dgm:resizeHandles val="exact"/>
        </dgm:presLayoutVars>
      </dgm:prSet>
      <dgm:spPr/>
    </dgm:pt>
    <dgm:pt modelId="{D94AD37E-C9ED-604D-9170-08081FBA7DF5}" type="pres">
      <dgm:prSet presAssocID="{A3F55304-3846-EA45-861E-D478803AA6F9}" presName="arrow" presStyleLbl="bgShp" presStyleIdx="0" presStyleCnt="1"/>
      <dgm:spPr/>
    </dgm:pt>
    <dgm:pt modelId="{4C8F42EF-259E-2644-B45E-5B8828884E80}" type="pres">
      <dgm:prSet presAssocID="{A3F55304-3846-EA45-861E-D478803AA6F9}" presName="linearProcess" presStyleCnt="0"/>
      <dgm:spPr/>
    </dgm:pt>
    <dgm:pt modelId="{7F91EDCB-D4FC-0B42-830B-B3945C4B1383}" type="pres">
      <dgm:prSet presAssocID="{7A65A994-3532-4E4B-B3EA-758456A9633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04B58-3153-8D43-9B6E-71689E9DF946}" type="pres">
      <dgm:prSet presAssocID="{BC26D556-F3B0-1041-B2FB-3A8EDA0EC1B2}" presName="sibTrans" presStyleCnt="0"/>
      <dgm:spPr/>
    </dgm:pt>
    <dgm:pt modelId="{72049603-B1F4-BA49-BE7B-FF6C31E1FC65}" type="pres">
      <dgm:prSet presAssocID="{4145CBCC-56F4-FC49-B7C4-A9E709A942B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DE345-5D3A-6047-B31F-1D15A37703C1}" type="pres">
      <dgm:prSet presAssocID="{3BEB9D50-056D-CD4C-BA73-49E082AE07FB}" presName="sibTrans" presStyleCnt="0"/>
      <dgm:spPr/>
    </dgm:pt>
    <dgm:pt modelId="{3AC25859-D85D-314D-B9FE-97B69AA38A5F}" type="pres">
      <dgm:prSet presAssocID="{B1E8A827-8B23-7549-B2C6-7194A43B03E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F5D42-9D11-3849-AFE0-F39A7B7ECE26}" type="presOf" srcId="{ED7C523D-6F92-944B-A95D-DFCDE8FC2297}" destId="{7F91EDCB-D4FC-0B42-830B-B3945C4B1383}" srcOrd="0" destOrd="1" presId="urn:microsoft.com/office/officeart/2005/8/layout/hProcess9"/>
    <dgm:cxn modelId="{17EA1E7D-0EB5-3F42-B94A-8985730C558A}" srcId="{A3F55304-3846-EA45-861E-D478803AA6F9}" destId="{7A65A994-3532-4E4B-B3EA-758456A9633B}" srcOrd="0" destOrd="0" parTransId="{F37D77AA-8398-F740-8AAF-D23714FCFE6F}" sibTransId="{BC26D556-F3B0-1041-B2FB-3A8EDA0EC1B2}"/>
    <dgm:cxn modelId="{28ACA65F-D70F-D54E-BEBA-A74093430367}" type="presOf" srcId="{2CF413B6-02C0-A841-BE5E-6419B8EAD42D}" destId="{72049603-B1F4-BA49-BE7B-FF6C31E1FC65}" srcOrd="0" destOrd="1" presId="urn:microsoft.com/office/officeart/2005/8/layout/hProcess9"/>
    <dgm:cxn modelId="{90845872-4915-E748-8163-8299503DCF91}" type="presOf" srcId="{B1E8A827-8B23-7549-B2C6-7194A43B03E8}" destId="{3AC25859-D85D-314D-B9FE-97B69AA38A5F}" srcOrd="0" destOrd="0" presId="urn:microsoft.com/office/officeart/2005/8/layout/hProcess9"/>
    <dgm:cxn modelId="{A59FD704-0760-934C-875F-03D066E5F1E8}" type="presOf" srcId="{9ED31870-8698-8E4C-8829-055103EBB702}" destId="{3AC25859-D85D-314D-B9FE-97B69AA38A5F}" srcOrd="0" destOrd="3" presId="urn:microsoft.com/office/officeart/2005/8/layout/hProcess9"/>
    <dgm:cxn modelId="{977FDBCE-AD14-C041-A1BC-3C7AB3B4E34C}" srcId="{B1E8A827-8B23-7549-B2C6-7194A43B03E8}" destId="{9ED31870-8698-8E4C-8829-055103EBB702}" srcOrd="2" destOrd="0" parTransId="{CBE13A3A-4888-4E48-B716-37FDC04910C3}" sibTransId="{DC643551-C3BE-4C4D-B5C4-DA75CD67AEE9}"/>
    <dgm:cxn modelId="{E0721716-9824-E54E-9030-B2BF71949699}" srcId="{7A65A994-3532-4E4B-B3EA-758456A9633B}" destId="{ED7C523D-6F92-944B-A95D-DFCDE8FC2297}" srcOrd="0" destOrd="0" parTransId="{2C54FDDF-9A5E-F945-BBA0-554914C3B6E5}" sibTransId="{632FA3CE-7878-3245-A4DF-371D6D4DBAD6}"/>
    <dgm:cxn modelId="{5A15DA8F-4149-CE44-BF48-A9AE431D9E92}" srcId="{A3F55304-3846-EA45-861E-D478803AA6F9}" destId="{B1E8A827-8B23-7549-B2C6-7194A43B03E8}" srcOrd="2" destOrd="0" parTransId="{C83716D9-C52E-544F-8E23-458EB1A97DA4}" sibTransId="{31171D0E-4914-E94A-A537-1A891AF2B934}"/>
    <dgm:cxn modelId="{5FA6BAB8-26E5-B344-8CE3-895BA9B7C763}" type="presOf" srcId="{7A65A994-3532-4E4B-B3EA-758456A9633B}" destId="{7F91EDCB-D4FC-0B42-830B-B3945C4B1383}" srcOrd="0" destOrd="0" presId="urn:microsoft.com/office/officeart/2005/8/layout/hProcess9"/>
    <dgm:cxn modelId="{56A7F002-5C3D-F642-882E-C22370CAE3E7}" type="presOf" srcId="{00274D8C-9D06-3D49-A3AE-DE518D8E858A}" destId="{3AC25859-D85D-314D-B9FE-97B69AA38A5F}" srcOrd="0" destOrd="2" presId="urn:microsoft.com/office/officeart/2005/8/layout/hProcess9"/>
    <dgm:cxn modelId="{BEE60D5A-0636-D24E-96DC-68B903855F2E}" srcId="{4145CBCC-56F4-FC49-B7C4-A9E709A942B0}" destId="{2CF413B6-02C0-A841-BE5E-6419B8EAD42D}" srcOrd="0" destOrd="0" parTransId="{A0D7BDA0-6BB3-4C46-AA09-3B840131B629}" sibTransId="{9BEAA128-9382-4E44-A78A-ED823DA1DB47}"/>
    <dgm:cxn modelId="{BC1E7E6F-EA8E-C749-BA38-C040107EFB84}" srcId="{B1E8A827-8B23-7549-B2C6-7194A43B03E8}" destId="{00274D8C-9D06-3D49-A3AE-DE518D8E858A}" srcOrd="1" destOrd="0" parTransId="{68CB163C-5304-CC4A-828D-8FB6CA27BC96}" sibTransId="{E67B76EF-6D6A-944D-9F07-23E9A45D69B9}"/>
    <dgm:cxn modelId="{350B98C1-4296-214D-9694-3FF3F9565939}" srcId="{7A65A994-3532-4E4B-B3EA-758456A9633B}" destId="{3D403FD0-25F9-2741-9CD0-9ED95423CCE2}" srcOrd="1" destOrd="0" parTransId="{CE35A7EF-C77D-B44C-A635-0E29E8282E9E}" sibTransId="{B27ADCEC-071A-8D4C-888D-21F29E845CB3}"/>
    <dgm:cxn modelId="{87656022-081B-9342-8E54-3749D7831125}" type="presOf" srcId="{3D403FD0-25F9-2741-9CD0-9ED95423CCE2}" destId="{7F91EDCB-D4FC-0B42-830B-B3945C4B1383}" srcOrd="0" destOrd="2" presId="urn:microsoft.com/office/officeart/2005/8/layout/hProcess9"/>
    <dgm:cxn modelId="{6A7675A5-BB4F-DD43-A778-AF1EF164EA92}" srcId="{7A65A994-3532-4E4B-B3EA-758456A9633B}" destId="{33C9F27D-FF42-D946-B2FA-75E890018F1C}" srcOrd="2" destOrd="0" parTransId="{08A0973D-9145-C74F-9D2A-5417DF7E6A90}" sibTransId="{DEA4FFC6-3F20-794F-85CA-502054F5FC2F}"/>
    <dgm:cxn modelId="{59E1C43E-B681-B743-B67D-DC3DD7CA75D0}" type="presOf" srcId="{4145CBCC-56F4-FC49-B7C4-A9E709A942B0}" destId="{72049603-B1F4-BA49-BE7B-FF6C31E1FC65}" srcOrd="0" destOrd="0" presId="urn:microsoft.com/office/officeart/2005/8/layout/hProcess9"/>
    <dgm:cxn modelId="{BEB3413E-3A26-EE40-A49F-6420E11835AC}" srcId="{7A65A994-3532-4E4B-B3EA-758456A9633B}" destId="{E78CC4BF-384F-0A41-AD5A-5B69C214EC6F}" srcOrd="3" destOrd="0" parTransId="{60CB6141-2861-4140-A0EF-B933EC4B6EB4}" sibTransId="{3F2A66D4-7153-C443-B116-0FEA4DE58637}"/>
    <dgm:cxn modelId="{DE560F20-A829-9B4B-A621-277C8ED23E26}" type="presOf" srcId="{33C9F27D-FF42-D946-B2FA-75E890018F1C}" destId="{7F91EDCB-D4FC-0B42-830B-B3945C4B1383}" srcOrd="0" destOrd="3" presId="urn:microsoft.com/office/officeart/2005/8/layout/hProcess9"/>
    <dgm:cxn modelId="{2DB3C9A7-2963-604D-A7DF-BFC53C04EAFB}" type="presOf" srcId="{E78CC4BF-384F-0A41-AD5A-5B69C214EC6F}" destId="{7F91EDCB-D4FC-0B42-830B-B3945C4B1383}" srcOrd="0" destOrd="4" presId="urn:microsoft.com/office/officeart/2005/8/layout/hProcess9"/>
    <dgm:cxn modelId="{7713955C-8A93-B745-A8AC-E0A911AED879}" type="presOf" srcId="{6984BCF3-6EF7-4740-BC2C-16AB1C2338B1}" destId="{3AC25859-D85D-314D-B9FE-97B69AA38A5F}" srcOrd="0" destOrd="1" presId="urn:microsoft.com/office/officeart/2005/8/layout/hProcess9"/>
    <dgm:cxn modelId="{BF8DD2AE-6B11-374B-98CB-505649C2BB23}" type="presOf" srcId="{A3F55304-3846-EA45-861E-D478803AA6F9}" destId="{3F262F9C-F6D4-CB45-B743-2D45F701FDE0}" srcOrd="0" destOrd="0" presId="urn:microsoft.com/office/officeart/2005/8/layout/hProcess9"/>
    <dgm:cxn modelId="{7B5B138B-0ACA-514D-8FCB-3BECFABEAF79}" srcId="{A3F55304-3846-EA45-861E-D478803AA6F9}" destId="{4145CBCC-56F4-FC49-B7C4-A9E709A942B0}" srcOrd="1" destOrd="0" parTransId="{06D8A9F5-67D9-2948-9AC0-D24951F370A9}" sibTransId="{3BEB9D50-056D-CD4C-BA73-49E082AE07FB}"/>
    <dgm:cxn modelId="{0AE1F231-8B82-7644-8B0A-3292E9A950E6}" srcId="{B1E8A827-8B23-7549-B2C6-7194A43B03E8}" destId="{6984BCF3-6EF7-4740-BC2C-16AB1C2338B1}" srcOrd="0" destOrd="0" parTransId="{A8F44CEA-42C9-A342-8F5B-34C5EC19B05B}" sibTransId="{603BC08E-675D-C64B-BD1B-49AA95E57DA5}"/>
    <dgm:cxn modelId="{2CE12F74-1F81-BA4A-B645-09DC438082AE}" type="presParOf" srcId="{3F262F9C-F6D4-CB45-B743-2D45F701FDE0}" destId="{D94AD37E-C9ED-604D-9170-08081FBA7DF5}" srcOrd="0" destOrd="0" presId="urn:microsoft.com/office/officeart/2005/8/layout/hProcess9"/>
    <dgm:cxn modelId="{1E720329-ABFD-1246-9072-FEAF7A8A35D0}" type="presParOf" srcId="{3F262F9C-F6D4-CB45-B743-2D45F701FDE0}" destId="{4C8F42EF-259E-2644-B45E-5B8828884E80}" srcOrd="1" destOrd="0" presId="urn:microsoft.com/office/officeart/2005/8/layout/hProcess9"/>
    <dgm:cxn modelId="{2EB262B2-3E4C-364C-A3C5-E0DE7D8CE5D0}" type="presParOf" srcId="{4C8F42EF-259E-2644-B45E-5B8828884E80}" destId="{7F91EDCB-D4FC-0B42-830B-B3945C4B1383}" srcOrd="0" destOrd="0" presId="urn:microsoft.com/office/officeart/2005/8/layout/hProcess9"/>
    <dgm:cxn modelId="{8115939E-ADB0-EA4C-8DE2-148159C850E2}" type="presParOf" srcId="{4C8F42EF-259E-2644-B45E-5B8828884E80}" destId="{ECD04B58-3153-8D43-9B6E-71689E9DF946}" srcOrd="1" destOrd="0" presId="urn:microsoft.com/office/officeart/2005/8/layout/hProcess9"/>
    <dgm:cxn modelId="{CAFCF33B-7119-F04D-8F87-BC7E7BB1DD94}" type="presParOf" srcId="{4C8F42EF-259E-2644-B45E-5B8828884E80}" destId="{72049603-B1F4-BA49-BE7B-FF6C31E1FC65}" srcOrd="2" destOrd="0" presId="urn:microsoft.com/office/officeart/2005/8/layout/hProcess9"/>
    <dgm:cxn modelId="{FBD65088-7ECC-3346-8823-43C41DC6C62A}" type="presParOf" srcId="{4C8F42EF-259E-2644-B45E-5B8828884E80}" destId="{8AEDE345-5D3A-6047-B31F-1D15A37703C1}" srcOrd="3" destOrd="0" presId="urn:microsoft.com/office/officeart/2005/8/layout/hProcess9"/>
    <dgm:cxn modelId="{125B72DA-D918-9E41-B14E-BD6B9E9A8892}" type="presParOf" srcId="{4C8F42EF-259E-2644-B45E-5B8828884E80}" destId="{3AC25859-D85D-314D-B9FE-97B69AA38A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9E1DC-4CFB-4D57-9699-C9158C28766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</dgm:pt>
    <dgm:pt modelId="{DF7761DF-1D4F-4AFE-8339-9358148BF4B4}">
      <dgm:prSet phldrT="[Text]"/>
      <dgm:spPr/>
      <dgm:t>
        <a:bodyPr/>
        <a:lstStyle/>
        <a:p>
          <a:r>
            <a:rPr lang="en-US" dirty="0" err="1" smtClean="0"/>
            <a:t>CCNx</a:t>
          </a:r>
          <a:endParaRPr lang="en-US" dirty="0"/>
        </a:p>
      </dgm:t>
    </dgm:pt>
    <dgm:pt modelId="{055D6A7F-BA46-4B78-A3D2-C82B0604688A}" type="parTrans" cxnId="{DE313AFB-25C6-484C-84B8-8D6052B19AB5}">
      <dgm:prSet/>
      <dgm:spPr/>
      <dgm:t>
        <a:bodyPr/>
        <a:lstStyle/>
        <a:p>
          <a:endParaRPr lang="en-US"/>
        </a:p>
      </dgm:t>
    </dgm:pt>
    <dgm:pt modelId="{D0830203-470D-4A0C-B4FC-B0F590EF39DC}" type="sibTrans" cxnId="{DE313AFB-25C6-484C-84B8-8D6052B19AB5}">
      <dgm:prSet/>
      <dgm:spPr/>
      <dgm:t>
        <a:bodyPr/>
        <a:lstStyle/>
        <a:p>
          <a:endParaRPr lang="en-US"/>
        </a:p>
      </dgm:t>
    </dgm:pt>
    <dgm:pt modelId="{CB3BDFCE-B86D-476C-9175-EDD659322CCC}">
      <dgm:prSet phldrT="[Text]"/>
      <dgm:spPr/>
      <dgm:t>
        <a:bodyPr/>
        <a:lstStyle/>
        <a:p>
          <a:r>
            <a:rPr lang="en-US" dirty="0" err="1" smtClean="0"/>
            <a:t>NetServ</a:t>
          </a:r>
          <a:endParaRPr lang="en-US" dirty="0"/>
        </a:p>
      </dgm:t>
    </dgm:pt>
    <dgm:pt modelId="{425573DD-85C8-470F-A2A3-502902FCE4C7}" type="parTrans" cxnId="{913F66CD-4C5D-4F9F-8843-5E64AC5ADCAB}">
      <dgm:prSet/>
      <dgm:spPr/>
      <dgm:t>
        <a:bodyPr/>
        <a:lstStyle/>
        <a:p>
          <a:endParaRPr lang="en-US"/>
        </a:p>
      </dgm:t>
    </dgm:pt>
    <dgm:pt modelId="{7ADDA782-72A7-46C7-A076-67D9A25D8090}" type="sibTrans" cxnId="{913F66CD-4C5D-4F9F-8843-5E64AC5ADCAB}">
      <dgm:prSet/>
      <dgm:spPr/>
      <dgm:t>
        <a:bodyPr/>
        <a:lstStyle/>
        <a:p>
          <a:endParaRPr lang="en-US"/>
        </a:p>
      </dgm:t>
    </dgm:pt>
    <dgm:pt modelId="{33E6DFBA-AADD-4EA3-B3AA-5467ED909CC5}" type="pres">
      <dgm:prSet presAssocID="{7209E1DC-4CFB-4D57-9699-C9158C287661}" presName="Name0" presStyleCnt="0">
        <dgm:presLayoutVars>
          <dgm:dir/>
          <dgm:animLvl val="lvl"/>
          <dgm:resizeHandles val="exact"/>
        </dgm:presLayoutVars>
      </dgm:prSet>
      <dgm:spPr/>
    </dgm:pt>
    <dgm:pt modelId="{037F1BA4-F935-41EE-90E0-664B886257B9}" type="pres">
      <dgm:prSet presAssocID="{DF7761DF-1D4F-4AFE-8339-9358148BF4B4}" presName="composite" presStyleCnt="0"/>
      <dgm:spPr/>
    </dgm:pt>
    <dgm:pt modelId="{7D1D65F9-7999-42D0-B9E5-50CC81E2BECC}" type="pres">
      <dgm:prSet presAssocID="{DF7761DF-1D4F-4AFE-8339-9358148BF4B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0D3AE-D114-44B7-A9C6-B263F88EC9DF}" type="pres">
      <dgm:prSet presAssocID="{DF7761DF-1D4F-4AFE-8339-9358148BF4B4}" presName="desTx" presStyleLbl="alignAccFollowNode1" presStyleIdx="0" presStyleCnt="2">
        <dgm:presLayoutVars>
          <dgm:bulletEnabled val="1"/>
        </dgm:presLayoutVars>
      </dgm:prSet>
      <dgm:spPr/>
    </dgm:pt>
    <dgm:pt modelId="{694FC12D-3E8F-4D9C-AC8F-66B79663F8A1}" type="pres">
      <dgm:prSet presAssocID="{D0830203-470D-4A0C-B4FC-B0F590EF39DC}" presName="space" presStyleCnt="0"/>
      <dgm:spPr/>
    </dgm:pt>
    <dgm:pt modelId="{219112DC-E7C5-4A9E-AEEF-2DBB5AAD2EB9}" type="pres">
      <dgm:prSet presAssocID="{CB3BDFCE-B86D-476C-9175-EDD659322CCC}" presName="composite" presStyleCnt="0"/>
      <dgm:spPr/>
    </dgm:pt>
    <dgm:pt modelId="{40683645-84BE-4B8D-8297-F756F5151558}" type="pres">
      <dgm:prSet presAssocID="{CB3BDFCE-B86D-476C-9175-EDD659322CC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FE30C-B0EF-475D-BDAA-BBE956FADD4D}" type="pres">
      <dgm:prSet presAssocID="{CB3BDFCE-B86D-476C-9175-EDD659322CC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DC7BB43-C124-6A4E-AA55-808ABE26837A}" type="presOf" srcId="{7209E1DC-4CFB-4D57-9699-C9158C287661}" destId="{33E6DFBA-AADD-4EA3-B3AA-5467ED909CC5}" srcOrd="0" destOrd="0" presId="urn:microsoft.com/office/officeart/2005/8/layout/hList1"/>
    <dgm:cxn modelId="{913F66CD-4C5D-4F9F-8843-5E64AC5ADCAB}" srcId="{7209E1DC-4CFB-4D57-9699-C9158C287661}" destId="{CB3BDFCE-B86D-476C-9175-EDD659322CCC}" srcOrd="1" destOrd="0" parTransId="{425573DD-85C8-470F-A2A3-502902FCE4C7}" sibTransId="{7ADDA782-72A7-46C7-A076-67D9A25D8090}"/>
    <dgm:cxn modelId="{D4FC7763-2B86-FF4C-900D-F4AD1482BF36}" type="presOf" srcId="{CB3BDFCE-B86D-476C-9175-EDD659322CCC}" destId="{40683645-84BE-4B8D-8297-F756F5151558}" srcOrd="0" destOrd="0" presId="urn:microsoft.com/office/officeart/2005/8/layout/hList1"/>
    <dgm:cxn modelId="{DE313AFB-25C6-484C-84B8-8D6052B19AB5}" srcId="{7209E1DC-4CFB-4D57-9699-C9158C287661}" destId="{DF7761DF-1D4F-4AFE-8339-9358148BF4B4}" srcOrd="0" destOrd="0" parTransId="{055D6A7F-BA46-4B78-A3D2-C82B0604688A}" sibTransId="{D0830203-470D-4A0C-B4FC-B0F590EF39DC}"/>
    <dgm:cxn modelId="{DDBBD34E-E7AD-BC48-A568-3199E869CD90}" type="presOf" srcId="{DF7761DF-1D4F-4AFE-8339-9358148BF4B4}" destId="{7D1D65F9-7999-42D0-B9E5-50CC81E2BECC}" srcOrd="0" destOrd="0" presId="urn:microsoft.com/office/officeart/2005/8/layout/hList1"/>
    <dgm:cxn modelId="{2C85DA8A-3E66-6D41-B7E9-675F3B22B92B}" type="presParOf" srcId="{33E6DFBA-AADD-4EA3-B3AA-5467ED909CC5}" destId="{037F1BA4-F935-41EE-90E0-664B886257B9}" srcOrd="0" destOrd="0" presId="urn:microsoft.com/office/officeart/2005/8/layout/hList1"/>
    <dgm:cxn modelId="{32942D78-CF7A-2442-9FC1-75238516F54C}" type="presParOf" srcId="{037F1BA4-F935-41EE-90E0-664B886257B9}" destId="{7D1D65F9-7999-42D0-B9E5-50CC81E2BECC}" srcOrd="0" destOrd="0" presId="urn:microsoft.com/office/officeart/2005/8/layout/hList1"/>
    <dgm:cxn modelId="{D7EE6BAE-A69A-434E-B962-0C9819BD9E3E}" type="presParOf" srcId="{037F1BA4-F935-41EE-90E0-664B886257B9}" destId="{C3B0D3AE-D114-44B7-A9C6-B263F88EC9DF}" srcOrd="1" destOrd="0" presId="urn:microsoft.com/office/officeart/2005/8/layout/hList1"/>
    <dgm:cxn modelId="{D1E87A24-4F12-644E-8775-9FCC56479D18}" type="presParOf" srcId="{33E6DFBA-AADD-4EA3-B3AA-5467ED909CC5}" destId="{694FC12D-3E8F-4D9C-AC8F-66B79663F8A1}" srcOrd="1" destOrd="0" presId="urn:microsoft.com/office/officeart/2005/8/layout/hList1"/>
    <dgm:cxn modelId="{3BA2214F-9CE9-574B-9D29-05CF1B709BC8}" type="presParOf" srcId="{33E6DFBA-AADD-4EA3-B3AA-5467ED909CC5}" destId="{219112DC-E7C5-4A9E-AEEF-2DBB5AAD2EB9}" srcOrd="2" destOrd="0" presId="urn:microsoft.com/office/officeart/2005/8/layout/hList1"/>
    <dgm:cxn modelId="{3AA3425B-BFD9-6F49-BA4D-E1FE18DE4570}" type="presParOf" srcId="{219112DC-E7C5-4A9E-AEEF-2DBB5AAD2EB9}" destId="{40683645-84BE-4B8D-8297-F756F5151558}" srcOrd="0" destOrd="0" presId="urn:microsoft.com/office/officeart/2005/8/layout/hList1"/>
    <dgm:cxn modelId="{503D8214-8791-FD41-BD21-2DC1FA7060A2}" type="presParOf" srcId="{219112DC-E7C5-4A9E-AEEF-2DBB5AAD2EB9}" destId="{C5EFE30C-B0EF-475D-BDAA-BBE956FADD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D37E-C9ED-604D-9170-08081FBA7DF5}">
      <dsp:nvSpPr>
        <dsp:cNvPr id="0" name=""/>
        <dsp:cNvSpPr/>
      </dsp:nvSpPr>
      <dsp:spPr>
        <a:xfrm>
          <a:off x="628649" y="0"/>
          <a:ext cx="7124700" cy="4699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91EDCB-D4FC-0B42-830B-B3945C4B1383}">
      <dsp:nvSpPr>
        <dsp:cNvPr id="0" name=""/>
        <dsp:cNvSpPr/>
      </dsp:nvSpPr>
      <dsp:spPr>
        <a:xfrm>
          <a:off x="284038" y="1409700"/>
          <a:ext cx="2514600" cy="1879600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99000">
              <a:schemeClr val="accent3">
                <a:lumMod val="75000"/>
              </a:schemeClr>
            </a:gs>
          </a:gsLst>
        </a:gra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Limited personal communication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email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static information retrieval (ftp </a:t>
          </a:r>
          <a:r>
            <a:rPr lang="en-US" sz="1300" kern="1200" dirty="0" err="1" smtClean="0">
              <a:sym typeface="Wingdings"/>
            </a:rPr>
            <a:t></a:t>
          </a:r>
          <a:r>
            <a:rPr lang="en-US" sz="1300" kern="1200" dirty="0" smtClean="0">
              <a:sym typeface="Wingdings"/>
            </a:rPr>
            <a:t> web)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phone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3 core applications</a:t>
          </a:r>
          <a:endParaRPr lang="en-US" sz="1300" kern="1200" dirty="0"/>
        </a:p>
      </dsp:txBody>
      <dsp:txXfrm>
        <a:off x="375793" y="1501455"/>
        <a:ext cx="2331090" cy="1696090"/>
      </dsp:txXfrm>
    </dsp:sp>
    <dsp:sp modelId="{72049603-B1F4-BA49-BE7B-FF6C31E1FC65}">
      <dsp:nvSpPr>
        <dsp:cNvPr id="0" name=""/>
        <dsp:cNvSpPr/>
      </dsp:nvSpPr>
      <dsp:spPr>
        <a:xfrm>
          <a:off x="2933700" y="1409700"/>
          <a:ext cx="2514600" cy="1879600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Content-based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large-scale distribution of popular content (entertainment video)</a:t>
          </a:r>
          <a:endParaRPr lang="en-US" sz="1300" kern="1200" dirty="0"/>
        </a:p>
      </dsp:txBody>
      <dsp:txXfrm>
        <a:off x="3025455" y="1501455"/>
        <a:ext cx="2331090" cy="1696090"/>
      </dsp:txXfrm>
    </dsp:sp>
    <dsp:sp modelId="{3AC25859-D85D-314D-B9FE-97B69AA38A5F}">
      <dsp:nvSpPr>
        <dsp:cNvPr id="0" name=""/>
        <dsp:cNvSpPr/>
      </dsp:nvSpPr>
      <dsp:spPr>
        <a:xfrm>
          <a:off x="5583361" y="1409700"/>
          <a:ext cx="2514600" cy="1879600"/>
        </a:xfrm>
        <a:prstGeom prst="roundRec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Personalized content and computation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social networks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context-based information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millions of tiny apps</a:t>
          </a:r>
          <a:endParaRPr lang="en-US" sz="1300" kern="1200" dirty="0"/>
        </a:p>
      </dsp:txBody>
      <dsp:txXfrm>
        <a:off x="5675116" y="1501455"/>
        <a:ext cx="2331090" cy="1696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D65F9-7999-42D0-B9E5-50CC81E2BECC}">
      <dsp:nvSpPr>
        <dsp:cNvPr id="0" name=""/>
        <dsp:cNvSpPr/>
      </dsp:nvSpPr>
      <dsp:spPr>
        <a:xfrm>
          <a:off x="40" y="66467"/>
          <a:ext cx="3845569" cy="1538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CCNx</a:t>
          </a:r>
          <a:endParaRPr lang="en-US" sz="6500" kern="1200" dirty="0"/>
        </a:p>
      </dsp:txBody>
      <dsp:txXfrm>
        <a:off x="40" y="66467"/>
        <a:ext cx="3845569" cy="1538227"/>
      </dsp:txXfrm>
    </dsp:sp>
    <dsp:sp modelId="{C3B0D3AE-D114-44B7-A9C6-B263F88EC9DF}">
      <dsp:nvSpPr>
        <dsp:cNvPr id="0" name=""/>
        <dsp:cNvSpPr/>
      </dsp:nvSpPr>
      <dsp:spPr>
        <a:xfrm>
          <a:off x="40" y="1604695"/>
          <a:ext cx="3845569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83645-84BE-4B8D-8297-F756F5151558}">
      <dsp:nvSpPr>
        <dsp:cNvPr id="0" name=""/>
        <dsp:cNvSpPr/>
      </dsp:nvSpPr>
      <dsp:spPr>
        <a:xfrm>
          <a:off x="4383989" y="66467"/>
          <a:ext cx="3845569" cy="1538227"/>
        </a:xfrm>
        <a:prstGeom prst="rect">
          <a:avLst/>
        </a:prstGeom>
        <a:solidFill>
          <a:schemeClr val="accent5">
            <a:hueOff val="-328198"/>
            <a:satOff val="4248"/>
            <a:lumOff val="-22746"/>
            <a:alphaOff val="0"/>
          </a:schemeClr>
        </a:solidFill>
        <a:ln w="25400" cap="flat" cmpd="sng" algn="ctr">
          <a:solidFill>
            <a:schemeClr val="accent5">
              <a:hueOff val="-328198"/>
              <a:satOff val="4248"/>
              <a:lumOff val="-2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NetServ</a:t>
          </a:r>
          <a:endParaRPr lang="en-US" sz="6500" kern="1200" dirty="0"/>
        </a:p>
      </dsp:txBody>
      <dsp:txXfrm>
        <a:off x="4383989" y="66467"/>
        <a:ext cx="3845569" cy="1538227"/>
      </dsp:txXfrm>
    </dsp:sp>
    <dsp:sp modelId="{C5EFE30C-B0EF-475D-BDAA-BBE956FADD4D}">
      <dsp:nvSpPr>
        <dsp:cNvPr id="0" name=""/>
        <dsp:cNvSpPr/>
      </dsp:nvSpPr>
      <dsp:spPr>
        <a:xfrm>
          <a:off x="4383989" y="1604695"/>
          <a:ext cx="3845569" cy="2854800"/>
        </a:xfrm>
        <a:prstGeom prst="rect">
          <a:avLst/>
        </a:prstGeom>
        <a:solidFill>
          <a:schemeClr val="accent5">
            <a:tint val="40000"/>
            <a:alpha val="90000"/>
            <a:hueOff val="-775345"/>
            <a:satOff val="-32336"/>
            <a:lumOff val="-364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75345"/>
              <a:satOff val="-32336"/>
              <a:lumOff val="-3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40A6-8A0B-9A43-8E73-BC12C12A9689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F453-0485-314D-8399-2BAFD191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BCAB94-605A-3141-8DC8-0BA99C5C3E9E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CE87D-0160-BC4A-A88C-78DD13B70772}" type="slidenum">
              <a:rPr lang="en-US"/>
              <a:pPr/>
              <a:t>18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CA96EE-7595-0A47-B376-DEFF3761014F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EE20E7-9D50-C84A-8C23-84132C3DE628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30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4" indent="-228584">
              <a:buAutoNum type="arabicParenR"/>
            </a:pPr>
            <a:r>
              <a:rPr lang="it-IT" dirty="0" smtClean="0"/>
              <a:t>1° </a:t>
            </a:r>
            <a:r>
              <a:rPr lang="it-IT" dirty="0" err="1" smtClean="0"/>
              <a:t>Packet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must</a:t>
            </a:r>
            <a:r>
              <a:rPr lang="it-IT" dirty="0" smtClean="0"/>
              <a:t> go </a:t>
            </a:r>
            <a:r>
              <a:rPr lang="it-IT" dirty="0" err="1" smtClean="0"/>
              <a:t>to</a:t>
            </a:r>
            <a:r>
              <a:rPr lang="it-IT" dirty="0" smtClean="0"/>
              <a:t> 10.0.0.1 </a:t>
            </a:r>
            <a:r>
              <a:rPr lang="it-IT" dirty="0" err="1" smtClean="0"/>
              <a:t>arrives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switch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no </a:t>
            </a:r>
            <a:r>
              <a:rPr lang="it-IT" dirty="0" err="1" smtClean="0"/>
              <a:t>flowtable</a:t>
            </a:r>
            <a:r>
              <a:rPr lang="it-IT" dirty="0" smtClean="0"/>
              <a:t> </a:t>
            </a:r>
            <a:r>
              <a:rPr lang="it-IT" dirty="0" err="1" smtClean="0"/>
              <a:t>entries</a:t>
            </a:r>
            <a:r>
              <a:rPr lang="it-IT" dirty="0" smtClean="0"/>
              <a:t> </a:t>
            </a:r>
            <a:r>
              <a:rPr lang="it-IT" dirty="0" err="1" smtClean="0"/>
              <a:t>matches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,</a:t>
            </a:r>
            <a:r>
              <a:rPr lang="it-IT" baseline="0" dirty="0" smtClean="0"/>
              <a:t> so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OFC</a:t>
            </a:r>
          </a:p>
          <a:p>
            <a:pPr marL="228584" indent="-228584">
              <a:buAutoNum type="arabicParenR"/>
            </a:pPr>
            <a:r>
              <a:rPr lang="it-IT" dirty="0" smtClean="0"/>
              <a:t>The OFC </a:t>
            </a:r>
            <a:r>
              <a:rPr lang="it-IT" dirty="0" err="1" smtClean="0"/>
              <a:t>decides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forwarding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according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routing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algorithm</a:t>
            </a:r>
            <a:r>
              <a:rPr lang="it-IT" baseline="0" dirty="0" smtClean="0"/>
              <a:t>, and the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arrives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destination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host</a:t>
            </a:r>
            <a:endParaRPr lang="it-IT" baseline="0" dirty="0" smtClean="0"/>
          </a:p>
          <a:p>
            <a:pPr marL="228584" indent="-228584">
              <a:buAutoNum type="arabicParenR"/>
            </a:pPr>
            <a:r>
              <a:rPr lang="it-IT" dirty="0" smtClean="0"/>
              <a:t>At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writes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flowmod</a:t>
            </a:r>
            <a:r>
              <a:rPr lang="it-IT" baseline="0" dirty="0" smtClean="0"/>
              <a:t> inside the </a:t>
            </a:r>
            <a:r>
              <a:rPr lang="it-IT" baseline="0" dirty="0" err="1" smtClean="0"/>
              <a:t>flowtable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saying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flow </a:t>
            </a:r>
            <a:r>
              <a:rPr lang="it-IT" baseline="0" dirty="0" err="1" smtClean="0"/>
              <a:t>must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outputted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port</a:t>
            </a:r>
            <a:r>
              <a:rPr lang="it-IT" baseline="0" dirty="0" smtClean="0"/>
              <a:t> 1</a:t>
            </a:r>
          </a:p>
          <a:p>
            <a:pPr marL="228584" indent="-228584">
              <a:buAutoNum type="arabicParenR"/>
            </a:pPr>
            <a:r>
              <a:rPr lang="it-IT" baseline="0" dirty="0" err="1" smtClean="0"/>
              <a:t>Following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packets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arrive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switch</a:t>
            </a:r>
            <a:r>
              <a:rPr lang="it-IT" baseline="0" dirty="0" smtClean="0"/>
              <a:t>, and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match a </a:t>
            </a:r>
            <a:r>
              <a:rPr lang="it-IT" baseline="0" dirty="0" err="1" smtClean="0"/>
              <a:t>flowtable</a:t>
            </a:r>
            <a:r>
              <a:rPr lang="it-IT" baseline="0" dirty="0" smtClean="0"/>
              <a:t> entry, so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routed</a:t>
            </a:r>
            <a:r>
              <a:rPr lang="it-IT" baseline="0" dirty="0" smtClean="0"/>
              <a:t> in hardware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36E7-B77A-4C0A-8FCE-E727DAC41778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4" indent="-228584">
              <a:buAutoNum type="arabicParenR"/>
            </a:pPr>
            <a:r>
              <a:rPr lang="it-IT" baseline="0" dirty="0" err="1" smtClean="0"/>
              <a:t>Proactive</a:t>
            </a:r>
            <a:r>
              <a:rPr lang="it-IT" baseline="0" dirty="0" smtClean="0"/>
              <a:t> GIST </a:t>
            </a:r>
            <a:r>
              <a:rPr lang="it-IT" baseline="0" dirty="0" err="1" smtClean="0"/>
              <a:t>filter</a:t>
            </a:r>
            <a:endParaRPr lang="it-IT" baseline="0" dirty="0" smtClean="0"/>
          </a:p>
          <a:p>
            <a:pPr marL="228584" indent="-228584">
              <a:buAutoNum type="arabicParenR"/>
            </a:pPr>
            <a:r>
              <a:rPr lang="it-IT" baseline="0" dirty="0" smtClean="0"/>
              <a:t>Processing </a:t>
            </a:r>
            <a:r>
              <a:rPr lang="it-IT" baseline="0" dirty="0" err="1" smtClean="0"/>
              <a:t>module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installed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add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filter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structure</a:t>
            </a:r>
            <a:r>
              <a:rPr lang="it-IT" baseline="0" dirty="0" smtClean="0"/>
              <a:t> inside OF controller</a:t>
            </a:r>
          </a:p>
          <a:p>
            <a:pPr marL="228584" indent="-228584">
              <a:buAutoNum type="arabicParenR"/>
            </a:pP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header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matched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filtering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rules</a:t>
            </a:r>
            <a:r>
              <a:rPr lang="it-IT" baseline="0" dirty="0" smtClean="0"/>
              <a:t> inside the OFC, and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match, the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forwarder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PU</a:t>
            </a:r>
          </a:p>
          <a:p>
            <a:pPr marL="228584" indent="-228584">
              <a:buAutoNum type="arabicParenR"/>
            </a:pPr>
            <a:r>
              <a:rPr lang="it-IT" baseline="0" dirty="0" smtClean="0"/>
              <a:t>The output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sent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OFC </a:t>
            </a:r>
            <a:r>
              <a:rPr lang="it-IT" baseline="0" dirty="0" err="1" smtClean="0"/>
              <a:t>another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time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regular </a:t>
            </a:r>
            <a:r>
              <a:rPr lang="it-IT" baseline="0" dirty="0" err="1" smtClean="0"/>
              <a:t>routing</a:t>
            </a:r>
            <a:r>
              <a:rPr lang="it-IT" baseline="0" dirty="0" smtClean="0"/>
              <a:t> </a:t>
            </a:r>
          </a:p>
          <a:p>
            <a:pPr marL="228584" indent="-228584">
              <a:buAutoNum type="arabicParenR"/>
            </a:pPr>
            <a:r>
              <a:rPr lang="it-IT" baseline="0" dirty="0" err="1" smtClean="0"/>
              <a:t>Subsequent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packets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forwarded</a:t>
            </a:r>
            <a:r>
              <a:rPr lang="it-IT" baseline="0" dirty="0" smtClean="0"/>
              <a:t> in hardware</a:t>
            </a:r>
          </a:p>
          <a:p>
            <a:pPr marL="228584" indent="-228584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36E7-B77A-4C0A-8FCE-E727DAC41778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4" indent="-228584">
              <a:buAutoNum type="arabicParenR"/>
            </a:pPr>
            <a:r>
              <a:rPr lang="it-IT" dirty="0" smtClean="0"/>
              <a:t>Gist proactive filter (non è visualizzato,c’è solo nell’altra figura.)</a:t>
            </a:r>
          </a:p>
          <a:p>
            <a:pPr marL="228584" indent="-228584">
              <a:buAutoNum type="arabicParenR"/>
            </a:pPr>
            <a:r>
              <a:rPr lang="it-IT" dirty="0" smtClean="0"/>
              <a:t>NSIS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signaling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arrives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Netserv</a:t>
            </a:r>
            <a:r>
              <a:rPr lang="it-IT" baseline="0" dirty="0" smtClean="0"/>
              <a:t> controller </a:t>
            </a:r>
            <a:r>
              <a:rPr lang="it-IT" baseline="0" dirty="0" err="1" smtClean="0"/>
              <a:t>sends</a:t>
            </a:r>
            <a:r>
              <a:rPr lang="it-IT" baseline="0" dirty="0" smtClean="0"/>
              <a:t> a JSON-RPC </a:t>
            </a:r>
            <a:r>
              <a:rPr lang="it-IT" baseline="0" dirty="0" err="1" smtClean="0"/>
              <a:t>command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install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filter</a:t>
            </a:r>
            <a:r>
              <a:rPr lang="it-IT" baseline="0" dirty="0" smtClean="0"/>
              <a:t> inside OFC. In </a:t>
            </a:r>
            <a:r>
              <a:rPr lang="it-IT" baseline="0" dirty="0" err="1" smtClean="0"/>
              <a:t>addition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install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processing service</a:t>
            </a:r>
            <a:endParaRPr lang="it-IT" dirty="0" smtClean="0"/>
          </a:p>
          <a:p>
            <a:pPr marL="228584" indent="-228584">
              <a:buAutoNum type="arabicParenR"/>
            </a:pPr>
            <a:r>
              <a:rPr lang="it-IT" dirty="0" smtClean="0"/>
              <a:t>1° </a:t>
            </a:r>
            <a:r>
              <a:rPr lang="it-IT" dirty="0" err="1" smtClean="0"/>
              <a:t>Packet</a:t>
            </a:r>
            <a:r>
              <a:rPr lang="it-IT" dirty="0" smtClean="0"/>
              <a:t> </a:t>
            </a:r>
            <a:r>
              <a:rPr lang="it-IT" dirty="0" err="1" smtClean="0"/>
              <a:t>arrives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switch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no </a:t>
            </a:r>
            <a:r>
              <a:rPr lang="it-IT" dirty="0" err="1" smtClean="0"/>
              <a:t>flowtable</a:t>
            </a:r>
            <a:r>
              <a:rPr lang="it-IT" dirty="0" smtClean="0"/>
              <a:t> </a:t>
            </a:r>
            <a:r>
              <a:rPr lang="it-IT" dirty="0" err="1" smtClean="0"/>
              <a:t>entries</a:t>
            </a:r>
            <a:r>
              <a:rPr lang="it-IT" dirty="0" smtClean="0"/>
              <a:t> </a:t>
            </a:r>
            <a:r>
              <a:rPr lang="it-IT" dirty="0" err="1" smtClean="0"/>
              <a:t>matches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,</a:t>
            </a:r>
            <a:r>
              <a:rPr lang="it-IT" baseline="0" dirty="0" smtClean="0"/>
              <a:t> so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OFC. The OFC </a:t>
            </a:r>
            <a:r>
              <a:rPr lang="it-IT" baseline="0" dirty="0" err="1" smtClean="0"/>
              <a:t>matches</a:t>
            </a:r>
            <a:r>
              <a:rPr lang="it-IT" baseline="0" dirty="0" smtClean="0"/>
              <a:t> the flow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netserv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modules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filters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forward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processing service. In </a:t>
            </a:r>
            <a:r>
              <a:rPr lang="it-IT" baseline="0" dirty="0" err="1" smtClean="0"/>
              <a:t>addition</a:t>
            </a:r>
            <a:r>
              <a:rPr lang="it-IT" baseline="0" dirty="0" smtClean="0"/>
              <a:t> the OFC </a:t>
            </a:r>
            <a:r>
              <a:rPr lang="it-IT" baseline="0" dirty="0" err="1" smtClean="0"/>
              <a:t>adds</a:t>
            </a:r>
            <a:r>
              <a:rPr lang="it-IT" baseline="0" dirty="0" smtClean="0"/>
              <a:t> a flow entry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flow </a:t>
            </a:r>
            <a:r>
              <a:rPr lang="it-IT" baseline="0" dirty="0" err="1" smtClean="0"/>
              <a:t>table</a:t>
            </a:r>
            <a:endParaRPr lang="it-IT" baseline="0" dirty="0" smtClean="0"/>
          </a:p>
          <a:p>
            <a:pPr marL="228584" indent="-228584">
              <a:buAutoNum type="arabicParenR"/>
            </a:pPr>
            <a:r>
              <a:rPr lang="it-IT" baseline="0" dirty="0" smtClean="0"/>
              <a:t>The </a:t>
            </a:r>
            <a:r>
              <a:rPr lang="it-IT" baseline="0" dirty="0" err="1" smtClean="0"/>
              <a:t>processed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go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the PU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switch</a:t>
            </a:r>
            <a:r>
              <a:rPr lang="it-IT" baseline="0" dirty="0" smtClean="0"/>
              <a:t>, and the </a:t>
            </a:r>
            <a:r>
              <a:rPr lang="it-IT" baseline="0" dirty="0" err="1" smtClean="0"/>
              <a:t>switch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asks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time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controller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do. The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forwarded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normal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routing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algorithm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destination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Another</a:t>
            </a:r>
            <a:r>
              <a:rPr lang="it-IT" baseline="0" dirty="0" smtClean="0"/>
              <a:t> flow entry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flow </a:t>
            </a:r>
            <a:r>
              <a:rPr lang="it-IT" baseline="0" dirty="0" err="1" smtClean="0"/>
              <a:t>table</a:t>
            </a:r>
            <a:r>
              <a:rPr lang="it-IT" baseline="0" dirty="0" smtClean="0"/>
              <a:t>.</a:t>
            </a:r>
          </a:p>
          <a:p>
            <a:pPr marL="228584" indent="-228584">
              <a:buAutoNum type="arabicParenR"/>
            </a:pPr>
            <a:r>
              <a:rPr lang="it-IT" baseline="0" dirty="0" err="1" smtClean="0"/>
              <a:t>Following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packets</a:t>
            </a:r>
            <a:r>
              <a:rPr lang="it-IT" baseline="0" dirty="0" smtClean="0"/>
              <a:t> match </a:t>
            </a:r>
            <a:r>
              <a:rPr lang="it-IT" baseline="0" dirty="0" err="1" smtClean="0"/>
              <a:t>both</a:t>
            </a:r>
            <a:r>
              <a:rPr lang="it-IT" baseline="0" dirty="0" smtClean="0"/>
              <a:t> the flow </a:t>
            </a:r>
            <a:r>
              <a:rPr lang="it-IT" baseline="0" dirty="0" err="1" smtClean="0"/>
              <a:t>entries</a:t>
            </a:r>
            <a:r>
              <a:rPr lang="it-IT" baseline="0" dirty="0" smtClean="0"/>
              <a:t>, so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forwarded</a:t>
            </a:r>
            <a:r>
              <a:rPr lang="it-IT" baseline="0" dirty="0" smtClean="0"/>
              <a:t> in hardware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36E7-B77A-4C0A-8FCE-E727DAC41778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wmf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5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5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5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5.png"/><Relationship Id="rId5" Type="http://schemas.openxmlformats.org/officeDocument/2006/relationships/image" Target="../media/image50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e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0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Relationship Id="rId3" Type="http://schemas.openxmlformats.org/officeDocument/2006/relationships/image" Target="../media/image5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Relationship Id="rId3" Type="http://schemas.openxmlformats.org/officeDocument/2006/relationships/image" Target="../media/image5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Relationship Id="rId3" Type="http://schemas.openxmlformats.org/officeDocument/2006/relationships/image" Target="../media/image5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59.png"/><Relationship Id="rId5" Type="http://schemas.openxmlformats.org/officeDocument/2006/relationships/image" Target="../media/image61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lumbia.edu/irt/project/netserv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NetServ – Software-defined networking end-to-end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  &amp; IRT Lab</a:t>
            </a:r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Not-so-grand initial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Activate the network </a:t>
            </a:r>
            <a:r>
              <a:rPr lang="en-US" dirty="0" smtClean="0"/>
              <a:t>(edge)</a:t>
            </a:r>
            <a:endParaRPr lang="en-US" dirty="0" smtClean="0"/>
          </a:p>
          <a:p>
            <a:pPr lvl="1"/>
            <a:r>
              <a:rPr lang="en-US" dirty="0" smtClean="0"/>
              <a:t>Eyeball ISPs sell router resources to content publishers</a:t>
            </a:r>
          </a:p>
          <a:p>
            <a:pPr lvl="1"/>
            <a:r>
              <a:rPr lang="en-US" dirty="0" smtClean="0"/>
              <a:t>Content publishers install servers and packet processors on edge routers</a:t>
            </a:r>
          </a:p>
          <a:p>
            <a:r>
              <a:rPr lang="en-US" dirty="0" smtClean="0"/>
              <a:t>Economic incentives</a:t>
            </a:r>
          </a:p>
          <a:p>
            <a:pPr lvl="1"/>
            <a:r>
              <a:rPr lang="en-US" dirty="0" smtClean="0"/>
              <a:t>New revenue source for ISPs</a:t>
            </a:r>
          </a:p>
          <a:p>
            <a:pPr lvl="1"/>
            <a:r>
              <a:rPr lang="en-US" dirty="0" smtClean="0"/>
              <a:t>Alternative to CDN for content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ernate Process 2"/>
          <p:cNvSpPr/>
          <p:nvPr/>
        </p:nvSpPr>
        <p:spPr>
          <a:xfrm>
            <a:off x="1049867" y="1770063"/>
            <a:ext cx="6434666" cy="403807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4788" y="1770063"/>
            <a:ext cx="2309812" cy="302736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In-router &amp; side-car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4663" y="3001963"/>
            <a:ext cx="500062" cy="1116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PIC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38463" y="3001963"/>
            <a:ext cx="500062" cy="1116012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35213" y="3001963"/>
            <a:ext cx="500062" cy="1116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PIC</a:t>
            </a:r>
          </a:p>
        </p:txBody>
      </p:sp>
      <p:sp>
        <p:nvSpPr>
          <p:cNvPr id="8" name="Magnetic Disk 7"/>
          <p:cNvSpPr/>
          <p:nvPr/>
        </p:nvSpPr>
        <p:spPr>
          <a:xfrm>
            <a:off x="5503863" y="2527300"/>
            <a:ext cx="1128712" cy="1590675"/>
          </a:xfrm>
          <a:prstGeom prst="flowChartMagneticDisk">
            <a:avLst/>
          </a:prstGeom>
          <a:gradFill>
            <a:gsLst>
              <a:gs pos="0">
                <a:srgbClr val="713330"/>
              </a:gs>
              <a:gs pos="100000">
                <a:srgbClr val="D6949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storage &amp; </a:t>
            </a: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computation</a:t>
            </a:r>
            <a:endParaRPr lang="en-US" sz="1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59844" y="3534569"/>
            <a:ext cx="3938588" cy="2540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84600" y="2181225"/>
            <a:ext cx="757238" cy="127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rot="10800000">
            <a:off x="4541838" y="3322638"/>
            <a:ext cx="962025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4978400" y="4151313"/>
            <a:ext cx="2211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multiple computation</a:t>
            </a:r>
          </a:p>
          <a:p>
            <a:pPr eaLnBrk="1" hangingPunct="1"/>
            <a:r>
              <a:rPr lang="en-US" sz="1800"/>
              <a:t>&amp; storage providers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4876800"/>
            <a:ext cx="1608997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 extrusionH="6350"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Arial" charset="0"/>
              </a:rPr>
              <a:t>data center or</a:t>
            </a:r>
          </a:p>
          <a:p>
            <a:pPr>
              <a:defRPr/>
            </a:pPr>
            <a:r>
              <a:rPr lang="en-US" dirty="0">
                <a:ea typeface="Arial" charset="0"/>
              </a:rPr>
              <a:t>POP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44663" y="1987550"/>
            <a:ext cx="1693862" cy="809625"/>
          </a:xfrm>
          <a:prstGeom prst="roundRect">
            <a:avLst/>
          </a:prstGeom>
          <a:gradFill>
            <a:gsLst>
              <a:gs pos="0">
                <a:srgbClr val="1A314C"/>
              </a:gs>
              <a:gs pos="100000">
                <a:srgbClr val="89AED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29" y="4964668"/>
            <a:ext cx="86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10GigE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632575" y="1987550"/>
            <a:ext cx="1597025" cy="539750"/>
          </a:xfrm>
          <a:prstGeom prst="wedgeEllipseCallout">
            <a:avLst>
              <a:gd name="adj1" fmla="val -48401"/>
              <a:gd name="adj2" fmla="val 719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“side car”</a:t>
            </a:r>
            <a:endParaRPr lang="en-US" dirty="0"/>
          </a:p>
        </p:txBody>
      </p:sp>
      <p:sp>
        <p:nvSpPr>
          <p:cNvPr id="17" name="Magnetic Disk 16"/>
          <p:cNvSpPr/>
          <p:nvPr/>
        </p:nvSpPr>
        <p:spPr>
          <a:xfrm>
            <a:off x="5283730" y="2462742"/>
            <a:ext cx="1128712" cy="1590675"/>
          </a:xfrm>
          <a:prstGeom prst="flowChartMagneticDisk">
            <a:avLst/>
          </a:prstGeom>
          <a:gradFill>
            <a:gsLst>
              <a:gs pos="0">
                <a:srgbClr val="713330"/>
              </a:gs>
              <a:gs pos="100000">
                <a:srgbClr val="D6949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storage &amp; </a:t>
            </a: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computation</a:t>
            </a:r>
            <a:endParaRPr lang="en-US" sz="1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2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lternate Process 19"/>
          <p:cNvSpPr/>
          <p:nvPr/>
        </p:nvSpPr>
        <p:spPr>
          <a:xfrm>
            <a:off x="1278467" y="1871134"/>
            <a:ext cx="6273800" cy="3261076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67" y="3627967"/>
            <a:ext cx="1142999" cy="11429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57200" y="4131733"/>
            <a:ext cx="3318933" cy="67734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7" y="1871134"/>
            <a:ext cx="1600200" cy="16002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725333" y="3047994"/>
            <a:ext cx="869245" cy="1140440"/>
          </a:xfrm>
          <a:custGeom>
            <a:avLst/>
            <a:gdLst>
              <a:gd name="connsiteX0" fmla="*/ 0 w 869245"/>
              <a:gd name="connsiteY0" fmla="*/ 1066806 h 1140440"/>
              <a:gd name="connsiteX1" fmla="*/ 270934 w 869245"/>
              <a:gd name="connsiteY1" fmla="*/ 6 h 1140440"/>
              <a:gd name="connsiteX2" fmla="*/ 829734 w 869245"/>
              <a:gd name="connsiteY2" fmla="*/ 1049873 h 1140440"/>
              <a:gd name="connsiteX3" fmla="*/ 778934 w 869245"/>
              <a:gd name="connsiteY3" fmla="*/ 1016006 h 114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245" h="1140440">
                <a:moveTo>
                  <a:pt x="0" y="1066806"/>
                </a:moveTo>
                <a:cubicBezTo>
                  <a:pt x="66322" y="534817"/>
                  <a:pt x="132645" y="2828"/>
                  <a:pt x="270934" y="6"/>
                </a:cubicBezTo>
                <a:cubicBezTo>
                  <a:pt x="409223" y="-2816"/>
                  <a:pt x="745067" y="880540"/>
                  <a:pt x="829734" y="1049873"/>
                </a:cubicBezTo>
                <a:cubicBezTo>
                  <a:pt x="914401" y="1219206"/>
                  <a:pt x="846667" y="1117606"/>
                  <a:pt x="778934" y="1016006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644" y="1871134"/>
            <a:ext cx="1151467" cy="1151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5300133"/>
            <a:ext cx="373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flow level (1</a:t>
            </a:r>
            <a:r>
              <a:rPr lang="en-US" baseline="30000" dirty="0" smtClean="0"/>
              <a:t>st</a:t>
            </a:r>
            <a:r>
              <a:rPr lang="en-US" dirty="0" smtClean="0"/>
              <a:t> packet) operations</a:t>
            </a:r>
            <a:endParaRPr lang="en-US" dirty="0"/>
          </a:p>
        </p:txBody>
      </p:sp>
      <p:cxnSp>
        <p:nvCxnSpPr>
          <p:cNvPr id="12" name="Straight Connector 11"/>
          <p:cNvCxnSpPr>
            <a:stCxn id="8" idx="2"/>
          </p:cNvCxnSpPr>
          <p:nvPr/>
        </p:nvCxnSpPr>
        <p:spPr>
          <a:xfrm>
            <a:off x="4555067" y="4097867"/>
            <a:ext cx="2607733" cy="33866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00" y="4200877"/>
            <a:ext cx="931333" cy="931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659" y="2175933"/>
            <a:ext cx="1032933" cy="1032933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>
          <a:xfrm flipV="1">
            <a:off x="5283200" y="3208866"/>
            <a:ext cx="1192926" cy="651934"/>
          </a:xfrm>
          <a:prstGeom prst="curvedConnector3">
            <a:avLst>
              <a:gd name="adj1" fmla="val 74131"/>
            </a:avLst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4" idx="3"/>
          </p:cNvCxnSpPr>
          <p:nvPr/>
        </p:nvCxnSpPr>
        <p:spPr>
          <a:xfrm>
            <a:off x="6992592" y="2692400"/>
            <a:ext cx="1101541" cy="12700"/>
          </a:xfrm>
          <a:prstGeom prst="curvedConnector3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>
                <a:latin typeface="Arial" charset="0"/>
                <a:cs typeface="Arial" charset="0"/>
              </a:rPr>
              <a:t>Different from active networks?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1949824"/>
            <a:ext cx="7583488" cy="429514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900" dirty="0">
                <a:latin typeface="Arial" charset="0"/>
                <a:cs typeface="Arial" charset="0"/>
              </a:rPr>
              <a:t>Active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Packet contains executable code or pre-installed capsules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Can modify router states and behavior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Mostly stateless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Not successful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Per-packet processing too expensive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Security concerns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 compelling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killer app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to warrant such a big shift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Notable work: ANTS, Janos,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Switchware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900" dirty="0">
                <a:latin typeface="Arial" charset="0"/>
                <a:cs typeface="Arial" charset="0"/>
              </a:rPr>
              <a:t>NetServ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Virtualized services on current, passive networks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Service invocation is signaling driven, not packet driven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Some flows &amp; packets, not all of them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Emphasis on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Service modules are stand-alone, addressable entities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Separate from packet forwarding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Extensible plug-in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1450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Deployment scenarios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Three 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Content publisher (e.g. youtube.com)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Service provider (e.g. ISP)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End user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Model 1: Publisher-initiated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Publisher rents router space from providers (or end users)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Model 2: Provider-initiated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Publisher writes NetServ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Provider sees lots of traffic, fetches and installs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Predetermined module location (similar to robots.txt)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Model 3: User-initiated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User installs NetServ module to own home router or PC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>
                <a:latin typeface="Arial" charset="0"/>
                <a:ea typeface="Arial" charset="0"/>
                <a:cs typeface="Arial" charset="0"/>
              </a:rPr>
              <a:t>or on willing routers along the data path</a:t>
            </a:r>
          </a:p>
        </p:txBody>
      </p:sp>
    </p:spTree>
    <p:extLst>
      <p:ext uri="{BB962C8B-B14F-4D97-AF65-F5344CB8AC3E}">
        <p14:creationId xmlns:p14="http://schemas.microsoft.com/office/powerpoint/2010/main" val="288443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How about GENI?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GENI = global-scale test bed for networking research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parallel experiments in VMs</a:t>
            </a:r>
          </a:p>
          <a:p>
            <a:r>
              <a:rPr lang="en-US" dirty="0">
                <a:latin typeface="Arial" charset="0"/>
                <a:cs typeface="Arial" charset="0"/>
                <a:sym typeface="Wingdings" charset="0"/>
              </a:rPr>
              <a:t> </a:t>
            </a:r>
            <a:r>
              <a:rPr lang="en-US" dirty="0" smtClean="0">
                <a:latin typeface="Arial" charset="0"/>
                <a:cs typeface="Arial" charset="0"/>
                <a:sym typeface="Wingdings" charset="0"/>
              </a:rPr>
              <a:t>initially, long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-term, </a:t>
            </a:r>
            <a:r>
              <a:rPr lang="ja-JP" altLang="en-US" dirty="0">
                <a:latin typeface="Arial" charset="0"/>
                <a:cs typeface="Arial" charset="0"/>
                <a:sym typeface="Wingdings" charset="0"/>
              </a:rPr>
              <a:t>“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heavy</a:t>
            </a:r>
            <a:r>
              <a:rPr lang="ja-JP" altLang="en-US" dirty="0">
                <a:latin typeface="Arial" charset="0"/>
                <a:cs typeface="Arial" charset="0"/>
                <a:sym typeface="Wingdings" charset="0"/>
              </a:rPr>
              <a:t>”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services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NetServ tutorials at GEC 9, 11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22225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2311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07380" y="6070530"/>
            <a:ext cx="67183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NetServ packet transport</a:t>
            </a:r>
            <a:endParaRPr lang="en-US" sz="1600" dirty="0"/>
          </a:p>
        </p:txBody>
      </p:sp>
      <p:sp>
        <p:nvSpPr>
          <p:cNvPr id="5" name="Oval 53"/>
          <p:cNvSpPr>
            <a:spLocks noChangeArrowheads="1"/>
          </p:cNvSpPr>
          <p:nvPr/>
        </p:nvSpPr>
        <p:spPr bwMode="auto">
          <a:xfrm>
            <a:off x="13121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4"/>
          <p:cNvSpPr>
            <a:spLocks noChangeArrowheads="1"/>
          </p:cNvSpPr>
          <p:nvPr/>
        </p:nvSpPr>
        <p:spPr bwMode="auto">
          <a:xfrm>
            <a:off x="26964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55"/>
          <p:cNvSpPr>
            <a:spLocks noChangeArrowheads="1"/>
          </p:cNvSpPr>
          <p:nvPr/>
        </p:nvSpPr>
        <p:spPr bwMode="auto">
          <a:xfrm>
            <a:off x="19979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Arrow Connector 105"/>
          <p:cNvCxnSpPr/>
          <p:nvPr/>
        </p:nvCxnSpPr>
        <p:spPr>
          <a:xfrm>
            <a:off x="761280" y="6261030"/>
            <a:ext cx="558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06"/>
          <p:cNvCxnSpPr/>
          <p:nvPr/>
        </p:nvCxnSpPr>
        <p:spPr>
          <a:xfrm>
            <a:off x="8038380" y="6261030"/>
            <a:ext cx="558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307380" y="4876730"/>
            <a:ext cx="2082800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307380" y="4495730"/>
            <a:ext cx="2082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sp>
        <p:nvSpPr>
          <p:cNvPr id="12" name="Oval 53"/>
          <p:cNvSpPr>
            <a:spLocks noChangeArrowheads="1"/>
          </p:cNvSpPr>
          <p:nvPr/>
        </p:nvSpPr>
        <p:spPr bwMode="auto">
          <a:xfrm>
            <a:off x="36362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54"/>
          <p:cNvSpPr>
            <a:spLocks noChangeArrowheads="1"/>
          </p:cNvSpPr>
          <p:nvPr/>
        </p:nvSpPr>
        <p:spPr bwMode="auto">
          <a:xfrm>
            <a:off x="50205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auto">
          <a:xfrm>
            <a:off x="43220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631480" y="4876730"/>
            <a:ext cx="2082800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31480" y="4495730"/>
            <a:ext cx="2082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sp>
        <p:nvSpPr>
          <p:cNvPr id="17" name="Oval 53"/>
          <p:cNvSpPr>
            <a:spLocks noChangeArrowheads="1"/>
          </p:cNvSpPr>
          <p:nvPr/>
        </p:nvSpPr>
        <p:spPr bwMode="auto">
          <a:xfrm>
            <a:off x="59476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73319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55"/>
          <p:cNvSpPr>
            <a:spLocks noChangeArrowheads="1"/>
          </p:cNvSpPr>
          <p:nvPr/>
        </p:nvSpPr>
        <p:spPr bwMode="auto">
          <a:xfrm>
            <a:off x="6633442" y="3924230"/>
            <a:ext cx="693737" cy="5714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942880" y="4876730"/>
            <a:ext cx="2082800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942880" y="4495730"/>
            <a:ext cx="2082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cxnSp>
        <p:nvCxnSpPr>
          <p:cNvPr id="22" name="Straight Arrow Connector 121"/>
          <p:cNvCxnSpPr/>
          <p:nvPr/>
        </p:nvCxnSpPr>
        <p:spPr>
          <a:xfrm rot="5400000">
            <a:off x="2088430" y="5810180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22"/>
          <p:cNvCxnSpPr/>
          <p:nvPr/>
        </p:nvCxnSpPr>
        <p:spPr>
          <a:xfrm rot="5400000">
            <a:off x="4399830" y="5797480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23"/>
          <p:cNvCxnSpPr/>
          <p:nvPr/>
        </p:nvCxnSpPr>
        <p:spPr>
          <a:xfrm rot="5400000">
            <a:off x="6749330" y="5810180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24"/>
          <p:cNvSpPr txBox="1"/>
          <p:nvPr/>
        </p:nvSpPr>
        <p:spPr>
          <a:xfrm>
            <a:off x="3872780" y="3619431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26" name="TextBox 126"/>
          <p:cNvSpPr txBox="1"/>
          <p:nvPr/>
        </p:nvSpPr>
        <p:spPr>
          <a:xfrm>
            <a:off x="6222280" y="3619431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27" name="TextBox 127"/>
          <p:cNvSpPr txBox="1"/>
          <p:nvPr/>
        </p:nvSpPr>
        <p:spPr>
          <a:xfrm>
            <a:off x="1586780" y="3619431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907580" y="2095360"/>
            <a:ext cx="3530600" cy="8763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NetServ controller</a:t>
            </a:r>
            <a:endParaRPr lang="en-US" sz="1600" dirty="0"/>
          </a:p>
        </p:txBody>
      </p:sp>
      <p:cxnSp>
        <p:nvCxnSpPr>
          <p:cNvPr id="29" name="Straight Arrow Connector 129"/>
          <p:cNvCxnSpPr>
            <a:endCxn id="28" idx="1"/>
          </p:cNvCxnSpPr>
          <p:nvPr/>
        </p:nvCxnSpPr>
        <p:spPr>
          <a:xfrm>
            <a:off x="761280" y="2527160"/>
            <a:ext cx="21463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31"/>
          <p:cNvCxnSpPr/>
          <p:nvPr/>
        </p:nvCxnSpPr>
        <p:spPr>
          <a:xfrm>
            <a:off x="6450880" y="2349430"/>
            <a:ext cx="21463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own Arrow 156"/>
          <p:cNvSpPr/>
          <p:nvPr/>
        </p:nvSpPr>
        <p:spPr>
          <a:xfrm>
            <a:off x="4406180" y="1509904"/>
            <a:ext cx="469900" cy="560126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157"/>
          <p:cNvSpPr/>
          <p:nvPr/>
        </p:nvSpPr>
        <p:spPr>
          <a:xfrm>
            <a:off x="4406180" y="2984430"/>
            <a:ext cx="469900" cy="698500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158"/>
          <p:cNvSpPr/>
          <p:nvPr/>
        </p:nvSpPr>
        <p:spPr>
          <a:xfrm rot="18782453">
            <a:off x="5892081" y="2895531"/>
            <a:ext cx="469900" cy="787400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159"/>
          <p:cNvSpPr/>
          <p:nvPr/>
        </p:nvSpPr>
        <p:spPr>
          <a:xfrm rot="2817547" flipH="1">
            <a:off x="3009181" y="2895530"/>
            <a:ext cx="469900" cy="787400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160"/>
          <p:cNvSpPr txBox="1"/>
          <p:nvPr/>
        </p:nvSpPr>
        <p:spPr>
          <a:xfrm>
            <a:off x="4904795" y="1712871"/>
            <a:ext cx="154827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Module download</a:t>
            </a:r>
            <a:endParaRPr lang="en-US" sz="1400" i="1" dirty="0"/>
          </a:p>
        </p:txBody>
      </p:sp>
      <p:sp>
        <p:nvSpPr>
          <p:cNvPr id="36" name="TextBox 161"/>
          <p:cNvSpPr txBox="1"/>
          <p:nvPr/>
        </p:nvSpPr>
        <p:spPr>
          <a:xfrm>
            <a:off x="6425480" y="2984430"/>
            <a:ext cx="12598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Module install</a:t>
            </a:r>
            <a:endParaRPr lang="en-US" sz="1400" i="1" dirty="0"/>
          </a:p>
        </p:txBody>
      </p:sp>
      <p:sp>
        <p:nvSpPr>
          <p:cNvPr id="37" name="TextBox 162"/>
          <p:cNvSpPr txBox="1"/>
          <p:nvPr/>
        </p:nvSpPr>
        <p:spPr>
          <a:xfrm>
            <a:off x="1015280" y="1866760"/>
            <a:ext cx="157307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Signaling message</a:t>
            </a:r>
          </a:p>
          <a:p>
            <a:r>
              <a:rPr lang="en-US" sz="1400" i="1" dirty="0" smtClean="0"/>
              <a:t>to install module</a:t>
            </a:r>
            <a:endParaRPr lang="en-US" sz="1400" i="1" dirty="0"/>
          </a:p>
        </p:txBody>
      </p:sp>
      <p:sp>
        <p:nvSpPr>
          <p:cNvPr id="38" name="TextBox 165"/>
          <p:cNvSpPr txBox="1"/>
          <p:nvPr/>
        </p:nvSpPr>
        <p:spPr>
          <a:xfrm>
            <a:off x="6755680" y="1739830"/>
            <a:ext cx="185195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Signaling message</a:t>
            </a:r>
          </a:p>
          <a:p>
            <a:r>
              <a:rPr lang="en-US" sz="1400" i="1" dirty="0"/>
              <a:t>f</a:t>
            </a:r>
            <a:r>
              <a:rPr lang="en-US" sz="1400" i="1" dirty="0" smtClean="0"/>
              <a:t>orwarded to next hop</a:t>
            </a:r>
            <a:endParaRPr lang="en-US" sz="1400" i="1" dirty="0"/>
          </a:p>
        </p:txBody>
      </p:sp>
      <p:sp>
        <p:nvSpPr>
          <p:cNvPr id="39" name="TextBox 166"/>
          <p:cNvSpPr txBox="1"/>
          <p:nvPr/>
        </p:nvSpPr>
        <p:spPr>
          <a:xfrm>
            <a:off x="4659386" y="5511730"/>
            <a:ext cx="23510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Data packets processed</a:t>
            </a:r>
          </a:p>
          <a:p>
            <a:pPr algn="ctr"/>
            <a:r>
              <a:rPr lang="en-US" sz="1400" i="1" dirty="0" smtClean="0"/>
              <a:t>by service modules</a:t>
            </a:r>
            <a:endParaRPr lang="en-US" sz="1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node architecture</a:t>
            </a:r>
            <a:endParaRPr lang="en-US" dirty="0"/>
          </a:p>
        </p:txBody>
      </p:sp>
      <p:sp>
        <p:nvSpPr>
          <p:cNvPr id="41" name="Segnaposto numero diapositiva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rc 131"/>
          <p:cNvSpPr/>
          <p:nvPr/>
        </p:nvSpPr>
        <p:spPr>
          <a:xfrm>
            <a:off x="3352800" y="2544762"/>
            <a:ext cx="1143000" cy="2743200"/>
          </a:xfrm>
          <a:prstGeom prst="arc">
            <a:avLst/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c 132"/>
          <p:cNvSpPr/>
          <p:nvPr/>
        </p:nvSpPr>
        <p:spPr>
          <a:xfrm>
            <a:off x="2209800" y="2544762"/>
            <a:ext cx="3429000" cy="2743200"/>
          </a:xfrm>
          <a:prstGeom prst="arc">
            <a:avLst/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3886200" y="1935162"/>
            <a:ext cx="1752600" cy="1752600"/>
          </a:xfrm>
          <a:prstGeom prst="arc">
            <a:avLst>
              <a:gd name="adj1" fmla="val 11118461"/>
              <a:gd name="adj2" fmla="val 20477865"/>
            </a:avLst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NetServ</a:t>
            </a:r>
            <a:r>
              <a:rPr lang="en-US" dirty="0" smtClean="0"/>
              <a:t> current prototype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 rot="16200000">
            <a:off x="2493268" y="1270694"/>
            <a:ext cx="3776464" cy="5410200"/>
          </a:xfrm>
          <a:prstGeom prst="corner">
            <a:avLst>
              <a:gd name="adj1" fmla="val 13981"/>
              <a:gd name="adj2" fmla="val 21477"/>
            </a:avLst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971800" y="2087562"/>
            <a:ext cx="990600" cy="2286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676400" y="2087562"/>
            <a:ext cx="762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3535362"/>
            <a:ext cx="762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4144962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144962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773362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62600" y="2544762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3916362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3916362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38800" y="2239962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2239962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72000" y="3611562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0" y="3611562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91200" y="3611562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10800000">
            <a:off x="5791202" y="2316162"/>
            <a:ext cx="2057399" cy="1588"/>
          </a:xfrm>
          <a:prstGeom prst="straightConnector1">
            <a:avLst/>
          </a:prstGeom>
          <a:ln w="38100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6096002" y="2466974"/>
            <a:ext cx="1752598" cy="1588"/>
          </a:xfrm>
          <a:prstGeom prst="straightConnector1">
            <a:avLst/>
          </a:prstGeom>
          <a:ln w="38100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Up-Down Arrow 83"/>
          <p:cNvSpPr/>
          <p:nvPr/>
        </p:nvSpPr>
        <p:spPr>
          <a:xfrm>
            <a:off x="4732924" y="4602162"/>
            <a:ext cx="304800" cy="4572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>
            <a:off x="5791200" y="4602162"/>
            <a:ext cx="304800" cy="4572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Up-Down Arrow 86"/>
          <p:cNvSpPr/>
          <p:nvPr/>
        </p:nvSpPr>
        <p:spPr>
          <a:xfrm>
            <a:off x="1930572" y="4373562"/>
            <a:ext cx="203028" cy="6858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914400" y="2413090"/>
            <a:ext cx="6858001" cy="3255872"/>
          </a:xfrm>
          <a:custGeom>
            <a:avLst/>
            <a:gdLst>
              <a:gd name="connsiteX0" fmla="*/ 0 w 6887301"/>
              <a:gd name="connsiteY0" fmla="*/ 3247348 h 3255872"/>
              <a:gd name="connsiteX1" fmla="*/ 963200 w 6887301"/>
              <a:gd name="connsiteY1" fmla="*/ 3255872 h 3255872"/>
              <a:gd name="connsiteX2" fmla="*/ 971724 w 6887301"/>
              <a:gd name="connsiteY2" fmla="*/ 0 h 3255872"/>
              <a:gd name="connsiteX3" fmla="*/ 2284402 w 6887301"/>
              <a:gd name="connsiteY3" fmla="*/ 0 h 3255872"/>
              <a:gd name="connsiteX4" fmla="*/ 2284402 w 6887301"/>
              <a:gd name="connsiteY4" fmla="*/ 281266 h 3255872"/>
              <a:gd name="connsiteX5" fmla="*/ 1278584 w 6887301"/>
              <a:gd name="connsiteY5" fmla="*/ 281266 h 3255872"/>
              <a:gd name="connsiteX6" fmla="*/ 1270060 w 6887301"/>
              <a:gd name="connsiteY6" fmla="*/ 3247348 h 3255872"/>
              <a:gd name="connsiteX7" fmla="*/ 6887301 w 6887301"/>
              <a:gd name="connsiteY7" fmla="*/ 3238825 h 32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7301" h="3255872">
                <a:moveTo>
                  <a:pt x="0" y="3247348"/>
                </a:moveTo>
                <a:lnTo>
                  <a:pt x="963200" y="3255872"/>
                </a:lnTo>
                <a:cubicBezTo>
                  <a:pt x="966041" y="2170581"/>
                  <a:pt x="971724" y="0"/>
                  <a:pt x="971724" y="0"/>
                </a:cubicBezTo>
                <a:lnTo>
                  <a:pt x="2284402" y="0"/>
                </a:lnTo>
                <a:lnTo>
                  <a:pt x="2284402" y="281266"/>
                </a:lnTo>
                <a:lnTo>
                  <a:pt x="1278584" y="281266"/>
                </a:lnTo>
                <a:cubicBezTo>
                  <a:pt x="1275743" y="1269960"/>
                  <a:pt x="1270060" y="3247348"/>
                  <a:pt x="1270060" y="3247348"/>
                </a:cubicBezTo>
                <a:lnTo>
                  <a:pt x="6887301" y="3238825"/>
                </a:lnTo>
              </a:path>
            </a:pathLst>
          </a:cu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Up-Down Arrow 87"/>
          <p:cNvSpPr/>
          <p:nvPr/>
        </p:nvSpPr>
        <p:spPr>
          <a:xfrm>
            <a:off x="1930572" y="2925762"/>
            <a:ext cx="203028" cy="6096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-Down Arrow 89"/>
          <p:cNvSpPr/>
          <p:nvPr/>
        </p:nvSpPr>
        <p:spPr>
          <a:xfrm rot="16200000">
            <a:off x="2612107" y="2294854"/>
            <a:ext cx="185985" cy="5334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717634" y="2163762"/>
            <a:ext cx="95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NSLP</a:t>
            </a:r>
          </a:p>
          <a:p>
            <a:pPr algn="ctr"/>
            <a:r>
              <a:rPr lang="en-US" dirty="0" smtClean="0"/>
              <a:t>daemon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17634" y="3611562"/>
            <a:ext cx="95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GIST</a:t>
            </a:r>
          </a:p>
          <a:p>
            <a:pPr algn="ctr"/>
            <a:r>
              <a:rPr lang="en-US" dirty="0" smtClean="0"/>
              <a:t>daemon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947879" y="2925762"/>
            <a:ext cx="1021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NetServ</a:t>
            </a:r>
          </a:p>
          <a:p>
            <a:pPr algn="ctr"/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733800" y="5858092"/>
            <a:ext cx="131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6030760" y="3546322"/>
            <a:ext cx="158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5546220" y="41404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478752" y="41404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541429" y="27818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697952" y="3884502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699586" y="2512902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641310" y="3882270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495800" y="3001962"/>
            <a:ext cx="84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Packet</a:t>
            </a:r>
          </a:p>
          <a:p>
            <a:pPr algn="ctr"/>
            <a:r>
              <a:rPr lang="en-US" sz="1200" dirty="0" smtClean="0"/>
              <a:t>processing</a:t>
            </a:r>
          </a:p>
          <a:p>
            <a:pPr algn="ctr"/>
            <a:r>
              <a:rPr lang="en-US" sz="1200" dirty="0" smtClean="0"/>
              <a:t>modules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601325" y="1778297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Server</a:t>
            </a:r>
          </a:p>
          <a:p>
            <a:pPr algn="ctr"/>
            <a:r>
              <a:rPr lang="en-US" sz="1200" dirty="0" smtClean="0"/>
              <a:t>modules</a:t>
            </a:r>
          </a:p>
        </p:txBody>
      </p:sp>
      <p:sp>
        <p:nvSpPr>
          <p:cNvPr id="150" name="TextBox 149"/>
          <p:cNvSpPr txBox="1"/>
          <p:nvPr/>
        </p:nvSpPr>
        <p:spPr>
          <a:xfrm rot="16200000">
            <a:off x="3262995" y="2378758"/>
            <a:ext cx="170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OSGi control sockets</a:t>
            </a:r>
            <a:endParaRPr lang="en-US" sz="1400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772400" y="1819255"/>
            <a:ext cx="735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Client-</a:t>
            </a:r>
          </a:p>
          <a:p>
            <a:pPr algn="ctr"/>
            <a:r>
              <a:rPr lang="en-US" sz="1400" dirty="0" smtClean="0"/>
              <a:t>Server</a:t>
            </a:r>
          </a:p>
          <a:p>
            <a:pPr algn="ctr"/>
            <a:r>
              <a:rPr lang="en-US" sz="1400" dirty="0" smtClean="0"/>
              <a:t>data</a:t>
            </a:r>
          </a:p>
          <a:p>
            <a:pPr algn="ctr"/>
            <a:r>
              <a:rPr lang="en-US" sz="1400" dirty="0" smtClean="0"/>
              <a:t>packets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7252564" y="4830762"/>
            <a:ext cx="109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Forwarded</a:t>
            </a:r>
          </a:p>
          <a:p>
            <a:pPr algn="ctr"/>
            <a:r>
              <a:rPr lang="en-US" sz="1400" dirty="0" smtClean="0"/>
              <a:t>data packets</a:t>
            </a:r>
            <a:endParaRPr lang="en-US" sz="1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384674" y="5679142"/>
            <a:ext cx="83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Signaling</a:t>
            </a:r>
          </a:p>
          <a:p>
            <a:pPr algn="ctr"/>
            <a:r>
              <a:rPr lang="en-US" sz="1400" dirty="0" smtClean="0"/>
              <a:t>packets</a:t>
            </a:r>
            <a:endParaRPr lang="en-US" sz="1400" dirty="0"/>
          </a:p>
        </p:txBody>
      </p:sp>
      <p:sp>
        <p:nvSpPr>
          <p:cNvPr id="154" name="Down Arrow 153"/>
          <p:cNvSpPr/>
          <p:nvPr/>
        </p:nvSpPr>
        <p:spPr>
          <a:xfrm>
            <a:off x="3276600" y="4373562"/>
            <a:ext cx="304800" cy="6858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474392" y="4373562"/>
            <a:ext cx="954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iptables</a:t>
            </a:r>
          </a:p>
          <a:p>
            <a:pPr algn="ctr"/>
            <a:r>
              <a:rPr lang="en-US" sz="1400" i="1" dirty="0" smtClean="0"/>
              <a:t>command</a:t>
            </a:r>
            <a:endParaRPr lang="en-US" sz="1400" i="1" dirty="0"/>
          </a:p>
        </p:txBody>
      </p:sp>
      <p:sp>
        <p:nvSpPr>
          <p:cNvPr id="157" name="Round Same Side Corner Rectangle 156"/>
          <p:cNvSpPr/>
          <p:nvPr/>
        </p:nvSpPr>
        <p:spPr>
          <a:xfrm flipV="1">
            <a:off x="2590800" y="5059362"/>
            <a:ext cx="1676400" cy="457200"/>
          </a:xfrm>
          <a:prstGeom prst="round2Same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3011274" y="5059362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Netfilter</a:t>
            </a:r>
            <a:endParaRPr lang="en-US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465126" y="5010963"/>
            <a:ext cx="102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NFQUEUE #2</a:t>
            </a:r>
            <a:endParaRPr lang="en-US" sz="12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4420000" y="5010963"/>
            <a:ext cx="102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NFQUEUE #1</a:t>
            </a:r>
            <a:endParaRPr lang="en-US" sz="1200" i="1" dirty="0"/>
          </a:p>
        </p:txBody>
      </p:sp>
      <p:sp>
        <p:nvSpPr>
          <p:cNvPr id="59" name="Freeform 58"/>
          <p:cNvSpPr/>
          <p:nvPr/>
        </p:nvSpPr>
        <p:spPr>
          <a:xfrm>
            <a:off x="920580" y="3755829"/>
            <a:ext cx="6851820" cy="1684533"/>
          </a:xfrm>
          <a:custGeom>
            <a:avLst/>
            <a:gdLst>
              <a:gd name="connsiteX0" fmla="*/ 0 w 6810586"/>
              <a:gd name="connsiteY0" fmla="*/ 1662029 h 1662029"/>
              <a:gd name="connsiteX1" fmla="*/ 3733462 w 6810586"/>
              <a:gd name="connsiteY1" fmla="*/ 1662029 h 1662029"/>
              <a:gd name="connsiteX2" fmla="*/ 3733462 w 6810586"/>
              <a:gd name="connsiteY2" fmla="*/ 0 h 1662029"/>
              <a:gd name="connsiteX3" fmla="*/ 3955083 w 6810586"/>
              <a:gd name="connsiteY3" fmla="*/ 554010 h 1662029"/>
              <a:gd name="connsiteX4" fmla="*/ 4142609 w 6810586"/>
              <a:gd name="connsiteY4" fmla="*/ 8524 h 1662029"/>
              <a:gd name="connsiteX5" fmla="*/ 4151133 w 6810586"/>
              <a:gd name="connsiteY5" fmla="*/ 1662029 h 1662029"/>
              <a:gd name="connsiteX6" fmla="*/ 6810586 w 6810586"/>
              <a:gd name="connsiteY6" fmla="*/ 1662029 h 1662029"/>
              <a:gd name="connsiteX7" fmla="*/ 6810586 w 6810586"/>
              <a:gd name="connsiteY7" fmla="*/ 1662029 h 166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0586" h="1662029">
                <a:moveTo>
                  <a:pt x="0" y="1662029"/>
                </a:moveTo>
                <a:lnTo>
                  <a:pt x="3733462" y="1662029"/>
                </a:lnTo>
                <a:lnTo>
                  <a:pt x="3733462" y="0"/>
                </a:lnTo>
                <a:lnTo>
                  <a:pt x="3955083" y="554010"/>
                </a:lnTo>
                <a:lnTo>
                  <a:pt x="4142609" y="8524"/>
                </a:lnTo>
                <a:cubicBezTo>
                  <a:pt x="4145450" y="559692"/>
                  <a:pt x="4148292" y="1110861"/>
                  <a:pt x="4151133" y="1662029"/>
                </a:cubicBezTo>
                <a:lnTo>
                  <a:pt x="6810586" y="1662029"/>
                </a:lnTo>
                <a:lnTo>
                  <a:pt x="6810586" y="1662029"/>
                </a:lnTo>
              </a:path>
            </a:pathLst>
          </a:cu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295400" y="4449762"/>
            <a:ext cx="61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Raw</a:t>
            </a:r>
          </a:p>
          <a:p>
            <a:pPr algn="ctr"/>
            <a:r>
              <a:rPr lang="en-US" sz="1200" i="1" dirty="0" smtClean="0"/>
              <a:t>socket</a:t>
            </a:r>
            <a:endParaRPr lang="en-US" sz="1200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295400" y="2997497"/>
            <a:ext cx="63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UNIX</a:t>
            </a:r>
          </a:p>
          <a:p>
            <a:pPr algn="ctr"/>
            <a:r>
              <a:rPr lang="en-US" sz="1200" i="1" dirty="0" smtClean="0"/>
              <a:t>socket</a:t>
            </a:r>
            <a:endParaRPr lang="en-US" sz="1200" i="1" dirty="0"/>
          </a:p>
        </p:txBody>
      </p:sp>
      <p:sp>
        <p:nvSpPr>
          <p:cNvPr id="165" name="TextBox 164"/>
          <p:cNvSpPr txBox="1"/>
          <p:nvPr/>
        </p:nvSpPr>
        <p:spPr>
          <a:xfrm rot="16200000">
            <a:off x="2093901" y="3075757"/>
            <a:ext cx="121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NetServ Control</a:t>
            </a:r>
          </a:p>
          <a:p>
            <a:pPr algn="ctr"/>
            <a:r>
              <a:rPr lang="en-US" sz="1200" i="1" dirty="0" smtClean="0"/>
              <a:t>Protocol (TCP)</a:t>
            </a:r>
          </a:p>
        </p:txBody>
      </p:sp>
      <p:sp>
        <p:nvSpPr>
          <p:cNvPr id="57" name="Segnaposto numero diapositiva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1506100" y="4807543"/>
            <a:ext cx="6096000" cy="401506"/>
          </a:xfrm>
          <a:prstGeom prst="rect">
            <a:avLst/>
          </a:prstGeom>
          <a:solidFill>
            <a:srgbClr val="D6D6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505858" y="2722759"/>
            <a:ext cx="6096000" cy="2084784"/>
          </a:xfrm>
          <a:prstGeom prst="rect">
            <a:avLst/>
          </a:prstGeom>
          <a:solidFill>
            <a:srgbClr val="D6D6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504950" y="5210091"/>
            <a:ext cx="6096000" cy="401506"/>
          </a:xfrm>
          <a:prstGeom prst="rect">
            <a:avLst/>
          </a:prstGeom>
          <a:solidFill>
            <a:srgbClr val="D6D6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990600" y="5987752"/>
            <a:ext cx="7239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600"/>
          </a:p>
        </p:txBody>
      </p:sp>
      <p:sp>
        <p:nvSpPr>
          <p:cNvPr id="14344" name="TextBox 25"/>
          <p:cNvSpPr txBox="1">
            <a:spLocks noChangeArrowheads="1"/>
          </p:cNvSpPr>
          <p:nvPr/>
        </p:nvSpPr>
        <p:spPr bwMode="auto">
          <a:xfrm>
            <a:off x="4435475" y="5972175"/>
            <a:ext cx="974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/>
              <a:t>NFQUEUE</a:t>
            </a:r>
          </a:p>
        </p:txBody>
      </p:sp>
      <p:sp>
        <p:nvSpPr>
          <p:cNvPr id="14345" name="TextBox 27"/>
          <p:cNvSpPr txBox="1">
            <a:spLocks noChangeArrowheads="1"/>
          </p:cNvSpPr>
          <p:nvPr/>
        </p:nvSpPr>
        <p:spPr bwMode="auto">
          <a:xfrm>
            <a:off x="3810000" y="63246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Linux kernel</a:t>
            </a:r>
          </a:p>
        </p:txBody>
      </p:sp>
      <p:sp>
        <p:nvSpPr>
          <p:cNvPr id="14346" name="Oval 28"/>
          <p:cNvSpPr>
            <a:spLocks noChangeArrowheads="1"/>
          </p:cNvSpPr>
          <p:nvPr/>
        </p:nvSpPr>
        <p:spPr bwMode="auto">
          <a:xfrm>
            <a:off x="1371600" y="1340768"/>
            <a:ext cx="1447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TextBox 30"/>
          <p:cNvSpPr txBox="1">
            <a:spLocks noChangeArrowheads="1"/>
          </p:cNvSpPr>
          <p:nvPr/>
        </p:nvSpPr>
        <p:spPr bwMode="auto">
          <a:xfrm>
            <a:off x="3886200" y="4459015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Building block layer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191000" y="3267539"/>
            <a:ext cx="16002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1676400" y="3260336"/>
            <a:ext cx="23622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943600" y="3245768"/>
            <a:ext cx="15621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14353" name="TextBox 41"/>
          <p:cNvSpPr txBox="1">
            <a:spLocks noChangeArrowheads="1"/>
          </p:cNvSpPr>
          <p:nvPr/>
        </p:nvSpPr>
        <p:spPr bwMode="auto">
          <a:xfrm>
            <a:off x="4267200" y="4007768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Library </a:t>
            </a:r>
            <a:r>
              <a:rPr lang="en-US" sz="1400" dirty="0" smtClean="0"/>
              <a:t>modules</a:t>
            </a:r>
            <a:endParaRPr lang="en-US" sz="1400" dirty="0"/>
          </a:p>
        </p:txBody>
      </p:sp>
      <p:sp>
        <p:nvSpPr>
          <p:cNvPr id="14354" name="TextBox 42"/>
          <p:cNvSpPr txBox="1">
            <a:spLocks noChangeArrowheads="1"/>
          </p:cNvSpPr>
          <p:nvPr/>
        </p:nvSpPr>
        <p:spPr bwMode="auto">
          <a:xfrm>
            <a:off x="2057400" y="4007768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System </a:t>
            </a:r>
            <a:r>
              <a:rPr lang="en-US" sz="1400" dirty="0" smtClean="0"/>
              <a:t>modules</a:t>
            </a:r>
            <a:endParaRPr lang="en-US" sz="1400" dirty="0"/>
          </a:p>
        </p:txBody>
      </p:sp>
      <p:sp>
        <p:nvSpPr>
          <p:cNvPr id="14355" name="TextBox 43"/>
          <p:cNvSpPr txBox="1">
            <a:spLocks noChangeArrowheads="1"/>
          </p:cNvSpPr>
          <p:nvPr/>
        </p:nvSpPr>
        <p:spPr bwMode="auto">
          <a:xfrm>
            <a:off x="5867400" y="4007768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Wrappers </a:t>
            </a:r>
            <a:r>
              <a:rPr lang="en-US" sz="1400" dirty="0"/>
              <a:t>for native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functions</a:t>
            </a:r>
            <a:endParaRPr lang="en-US" sz="1400" dirty="0"/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1505460" y="5607968"/>
            <a:ext cx="6096000" cy="381000"/>
          </a:xfrm>
          <a:prstGeom prst="rect">
            <a:avLst/>
          </a:prstGeom>
          <a:solidFill>
            <a:srgbClr val="D6D6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4357" name="Oval 46"/>
          <p:cNvSpPr>
            <a:spLocks noChangeArrowheads="1"/>
          </p:cNvSpPr>
          <p:nvPr/>
        </p:nvSpPr>
        <p:spPr bwMode="auto">
          <a:xfrm>
            <a:off x="5638800" y="1340768"/>
            <a:ext cx="1447800" cy="1371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TextBox 47"/>
          <p:cNvSpPr txBox="1">
            <a:spLocks noChangeArrowheads="1"/>
          </p:cNvSpPr>
          <p:nvPr/>
        </p:nvSpPr>
        <p:spPr bwMode="auto">
          <a:xfrm>
            <a:off x="1447800" y="1569368"/>
            <a:ext cx="129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Packet processing</a:t>
            </a:r>
          </a:p>
          <a:p>
            <a:pPr algn="ctr"/>
            <a:r>
              <a:rPr lang="en-US" sz="1400" dirty="0" smtClean="0"/>
              <a:t>application module 1</a:t>
            </a:r>
            <a:endParaRPr lang="en-US" sz="1400" dirty="0"/>
          </a:p>
        </p:txBody>
      </p:sp>
      <p:sp>
        <p:nvSpPr>
          <p:cNvPr id="14359" name="TextBox 48"/>
          <p:cNvSpPr txBox="1">
            <a:spLocks noChangeArrowheads="1"/>
          </p:cNvSpPr>
          <p:nvPr/>
        </p:nvSpPr>
        <p:spPr bwMode="auto">
          <a:xfrm>
            <a:off x="5715000" y="165277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Server</a:t>
            </a:r>
          </a:p>
          <a:p>
            <a:pPr algn="ctr"/>
            <a:r>
              <a:rPr lang="en-US" sz="1600" dirty="0" smtClean="0"/>
              <a:t>application</a:t>
            </a:r>
          </a:p>
          <a:p>
            <a:pPr algn="ctr"/>
            <a:r>
              <a:rPr lang="en-US" sz="1600" dirty="0"/>
              <a:t>module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59" name="Arc 58"/>
          <p:cNvSpPr/>
          <p:nvPr/>
        </p:nvSpPr>
        <p:spPr>
          <a:xfrm>
            <a:off x="411843" y="4758157"/>
            <a:ext cx="1101271" cy="849086"/>
          </a:xfrm>
          <a:prstGeom prst="arc">
            <a:avLst>
              <a:gd name="adj1" fmla="val 12146438"/>
              <a:gd name="adj2" fmla="val 20536684"/>
            </a:avLst>
          </a:prstGeom>
          <a:noFill/>
          <a:ln w="63500" cap="flat" cmpd="sng" algn="ctr">
            <a:solidFill>
              <a:srgbClr val="988E65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2" name="TextBox 59"/>
          <p:cNvSpPr txBox="1">
            <a:spLocks noChangeArrowheads="1"/>
          </p:cNvSpPr>
          <p:nvPr/>
        </p:nvSpPr>
        <p:spPr bwMode="auto">
          <a:xfrm>
            <a:off x="457200" y="3717032"/>
            <a:ext cx="106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/>
              <a:t>Command from </a:t>
            </a:r>
            <a:r>
              <a:rPr lang="en-US" sz="1400" i="1" dirty="0" err="1"/>
              <a:t>NetServ</a:t>
            </a:r>
            <a:r>
              <a:rPr lang="en-US" sz="1400" i="1" dirty="0"/>
              <a:t> controller</a:t>
            </a: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4702476" y="5250686"/>
            <a:ext cx="5421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JVM</a:t>
            </a:r>
            <a:endParaRPr lang="en-US" sz="1600" dirty="0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2971800" y="1340768"/>
            <a:ext cx="1447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7" name="Straight Arrow Connector 46"/>
          <p:cNvCxnSpPr>
            <a:stCxn id="14357" idx="6"/>
          </p:cNvCxnSpPr>
          <p:nvPr/>
        </p:nvCxnSpPr>
        <p:spPr bwMode="auto">
          <a:xfrm>
            <a:off x="7086600" y="2026568"/>
            <a:ext cx="12192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8" name="TextBox 59"/>
          <p:cNvSpPr txBox="1">
            <a:spLocks noChangeArrowheads="1"/>
          </p:cNvSpPr>
          <p:nvPr/>
        </p:nvSpPr>
        <p:spPr bwMode="auto">
          <a:xfrm>
            <a:off x="7086600" y="2102768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Client-server data packets</a:t>
            </a:r>
            <a:endParaRPr lang="en-US" sz="14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114800" y="2788568"/>
            <a:ext cx="3352800" cy="27699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latin typeface="Courier New" charset="0"/>
              </a:rPr>
              <a:t>dispatcher.addPktProcessor(this</a:t>
            </a:r>
            <a:r>
              <a:rPr lang="en-US" sz="1200" b="1" dirty="0">
                <a:latin typeface="Courier New" charset="0"/>
              </a:rPr>
              <a:t>);</a:t>
            </a:r>
          </a:p>
        </p:txBody>
      </p:sp>
      <p:sp>
        <p:nvSpPr>
          <p:cNvPr id="71" name="TextBox 59"/>
          <p:cNvSpPr txBox="1">
            <a:spLocks noChangeArrowheads="1"/>
          </p:cNvSpPr>
          <p:nvPr/>
        </p:nvSpPr>
        <p:spPr bwMode="auto">
          <a:xfrm>
            <a:off x="35496" y="5570656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Forwarded data </a:t>
            </a:r>
          </a:p>
          <a:p>
            <a:pPr algn="ctr"/>
            <a:r>
              <a:rPr lang="en-US" sz="1400" dirty="0" smtClean="0"/>
              <a:t>packets</a:t>
            </a:r>
            <a:endParaRPr lang="en-US" sz="1400" dirty="0"/>
          </a:p>
        </p:txBody>
      </p:sp>
      <p:sp>
        <p:nvSpPr>
          <p:cNvPr id="72" name="Freeform 71"/>
          <p:cNvSpPr/>
          <p:nvPr/>
        </p:nvSpPr>
        <p:spPr bwMode="auto">
          <a:xfrm>
            <a:off x="352272" y="2483768"/>
            <a:ext cx="8343277" cy="3840832"/>
          </a:xfrm>
          <a:custGeom>
            <a:avLst/>
            <a:gdLst>
              <a:gd name="connsiteX0" fmla="*/ 0 w 8343277"/>
              <a:gd name="connsiteY0" fmla="*/ 5330653 h 5330653"/>
              <a:gd name="connsiteX1" fmla="*/ 1779899 w 8343277"/>
              <a:gd name="connsiteY1" fmla="*/ 5330653 h 5330653"/>
              <a:gd name="connsiteX2" fmla="*/ 1779899 w 8343277"/>
              <a:gd name="connsiteY2" fmla="*/ 9271 h 5330653"/>
              <a:gd name="connsiteX3" fmla="*/ 2567875 w 8343277"/>
              <a:gd name="connsiteY3" fmla="*/ 1464771 h 5330653"/>
              <a:gd name="connsiteX4" fmla="*/ 3374392 w 8343277"/>
              <a:gd name="connsiteY4" fmla="*/ 0 h 5330653"/>
              <a:gd name="connsiteX5" fmla="*/ 3383662 w 8343277"/>
              <a:gd name="connsiteY5" fmla="*/ 5330653 h 5330653"/>
              <a:gd name="connsiteX6" fmla="*/ 8343277 w 8343277"/>
              <a:gd name="connsiteY6" fmla="*/ 5330653 h 53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3277" h="5330653">
                <a:moveTo>
                  <a:pt x="0" y="5330653"/>
                </a:moveTo>
                <a:lnTo>
                  <a:pt x="1779899" y="5330653"/>
                </a:lnTo>
                <a:lnTo>
                  <a:pt x="1779899" y="9271"/>
                </a:lnTo>
                <a:lnTo>
                  <a:pt x="2567875" y="1464771"/>
                </a:lnTo>
                <a:lnTo>
                  <a:pt x="3374392" y="0"/>
                </a:lnTo>
                <a:lnTo>
                  <a:pt x="3383662" y="5330653"/>
                </a:lnTo>
                <a:lnTo>
                  <a:pt x="8343277" y="5330653"/>
                </a:lnTo>
              </a:path>
            </a:pathLst>
          </a:cu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" name="TextBox 30"/>
          <p:cNvSpPr txBox="1">
            <a:spLocks noChangeArrowheads="1"/>
          </p:cNvSpPr>
          <p:nvPr/>
        </p:nvSpPr>
        <p:spPr bwMode="auto">
          <a:xfrm>
            <a:off x="2057400" y="3474368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 Packet dispatcher</a:t>
            </a:r>
            <a:endParaRPr lang="en-US" sz="1400" dirty="0"/>
          </a:p>
        </p:txBody>
      </p:sp>
      <p:sp>
        <p:nvSpPr>
          <p:cNvPr id="82" name="TextBox 30"/>
          <p:cNvSpPr txBox="1">
            <a:spLocks noChangeArrowheads="1"/>
          </p:cNvSpPr>
          <p:nvPr/>
        </p:nvSpPr>
        <p:spPr bwMode="auto">
          <a:xfrm>
            <a:off x="2667000" y="3626768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83" name="TextBox 30"/>
          <p:cNvSpPr txBox="1">
            <a:spLocks noChangeArrowheads="1"/>
          </p:cNvSpPr>
          <p:nvPr/>
        </p:nvSpPr>
        <p:spPr bwMode="auto">
          <a:xfrm>
            <a:off x="4191000" y="3318991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/>
              <a:t>Servlet</a:t>
            </a:r>
            <a:r>
              <a:rPr lang="en-US" sz="1400" dirty="0" smtClean="0"/>
              <a:t> API</a:t>
            </a:r>
            <a:endParaRPr lang="en-US" sz="1400" dirty="0"/>
          </a:p>
        </p:txBody>
      </p:sp>
      <p:sp>
        <p:nvSpPr>
          <p:cNvPr id="84" name="TextBox 30"/>
          <p:cNvSpPr txBox="1">
            <a:spLocks noChangeArrowheads="1"/>
          </p:cNvSpPr>
          <p:nvPr/>
        </p:nvSpPr>
        <p:spPr bwMode="auto">
          <a:xfrm>
            <a:off x="5867400" y="3395191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/>
              <a:t>Xuggler</a:t>
            </a:r>
            <a:endParaRPr lang="en-US" sz="1400" dirty="0"/>
          </a:p>
        </p:txBody>
      </p:sp>
      <p:sp>
        <p:nvSpPr>
          <p:cNvPr id="85" name="TextBox 30"/>
          <p:cNvSpPr txBox="1">
            <a:spLocks noChangeArrowheads="1"/>
          </p:cNvSpPr>
          <p:nvPr/>
        </p:nvSpPr>
        <p:spPr bwMode="auto">
          <a:xfrm>
            <a:off x="4267200" y="3550568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XML-RPC</a:t>
            </a:r>
            <a:endParaRPr lang="en-US" sz="1400" dirty="0"/>
          </a:p>
        </p:txBody>
      </p:sp>
      <p:sp>
        <p:nvSpPr>
          <p:cNvPr id="86" name="TextBox 30"/>
          <p:cNvSpPr txBox="1">
            <a:spLocks noChangeArrowheads="1"/>
          </p:cNvSpPr>
          <p:nvPr/>
        </p:nvSpPr>
        <p:spPr bwMode="auto">
          <a:xfrm>
            <a:off x="4724400" y="3699991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87" name="TextBox 30"/>
          <p:cNvSpPr txBox="1">
            <a:spLocks noChangeArrowheads="1"/>
          </p:cNvSpPr>
          <p:nvPr/>
        </p:nvSpPr>
        <p:spPr bwMode="auto">
          <a:xfrm>
            <a:off x="6477000" y="3626768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42" name="TextBox 47"/>
          <p:cNvSpPr txBox="1">
            <a:spLocks noChangeArrowheads="1"/>
          </p:cNvSpPr>
          <p:nvPr/>
        </p:nvSpPr>
        <p:spPr bwMode="auto">
          <a:xfrm>
            <a:off x="3048000" y="1569368"/>
            <a:ext cx="129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Packet processing</a:t>
            </a:r>
          </a:p>
          <a:p>
            <a:pPr algn="ctr"/>
            <a:r>
              <a:rPr lang="en-US" sz="1400" dirty="0" smtClean="0"/>
              <a:t>application module 2</a:t>
            </a:r>
            <a:endParaRPr lang="en-US" sz="1400" dirty="0"/>
          </a:p>
        </p:txBody>
      </p:sp>
      <p:sp>
        <p:nvSpPr>
          <p:cNvPr id="53" name="Arc 52"/>
          <p:cNvSpPr/>
          <p:nvPr/>
        </p:nvSpPr>
        <p:spPr>
          <a:xfrm rot="16200000" flipH="1">
            <a:off x="1638298" y="2674271"/>
            <a:ext cx="762003" cy="685800"/>
          </a:xfrm>
          <a:prstGeom prst="arc">
            <a:avLst>
              <a:gd name="adj1" fmla="val 12146438"/>
              <a:gd name="adj2" fmla="val 2053668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Arc 53"/>
          <p:cNvSpPr/>
          <p:nvPr/>
        </p:nvSpPr>
        <p:spPr>
          <a:xfrm rot="5400000">
            <a:off x="3390898" y="2674267"/>
            <a:ext cx="762003" cy="685799"/>
          </a:xfrm>
          <a:prstGeom prst="arc">
            <a:avLst>
              <a:gd name="adj1" fmla="val 12146438"/>
              <a:gd name="adj2" fmla="val 2053668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4680558" y="4869160"/>
            <a:ext cx="591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 smtClean="0"/>
              <a:t>OSGi</a:t>
            </a:r>
            <a:endParaRPr lang="en-US" sz="1600" dirty="0"/>
          </a:p>
        </p:txBody>
      </p:sp>
      <p:sp>
        <p:nvSpPr>
          <p:cNvPr id="50" name="TextBox 39"/>
          <p:cNvSpPr txBox="1">
            <a:spLocks noChangeArrowheads="1"/>
          </p:cNvSpPr>
          <p:nvPr/>
        </p:nvSpPr>
        <p:spPr bwMode="auto">
          <a:xfrm>
            <a:off x="4128634" y="5631508"/>
            <a:ext cx="1689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 smtClean="0"/>
              <a:t>libnetfilter_queue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128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Background: What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OSGi?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Dynamic module system for Java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>
              <a:latin typeface="Arial" charset="0"/>
              <a:cs typeface="Arial" charset="0"/>
            </a:endParaRP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originally for set top boxes</a:t>
            </a:r>
          </a:p>
          <a:p>
            <a:r>
              <a:rPr lang="en-US" sz="2400">
                <a:latin typeface="Arial" charset="0"/>
                <a:cs typeface="Arial" charset="0"/>
              </a:rPr>
              <a:t>Why OSGi? Why not just JAR files?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More than just JAR files; much richer encapsulation, metadata in manifest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Automatic dependency resolution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Version management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Provides systems services (logging, configuration, user authentication, device access, …)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~ Debian's apt-get or Apple's App Store methods of installation</a:t>
            </a:r>
          </a:p>
        </p:txBody>
      </p:sp>
    </p:spTree>
    <p:extLst>
      <p:ext uri="{BB962C8B-B14F-4D97-AF65-F5344CB8AC3E}">
        <p14:creationId xmlns:p14="http://schemas.microsoft.com/office/powerpoint/2010/main" val="1913360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transition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NID 2010 - Portsmouth, NH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397000"/>
          <a:ext cx="8382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46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OSGi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Architecture</a:t>
            </a:r>
          </a:p>
          <a:p>
            <a:pPr lvl="1">
              <a:defRPr/>
            </a:pPr>
            <a:r>
              <a:rPr lang="en-US" b="1" dirty="0" smtClean="0"/>
              <a:t>Bundles</a:t>
            </a:r>
            <a:r>
              <a:rPr lang="en-US" dirty="0" smtClean="0"/>
              <a:t>: JAR files with manifest</a:t>
            </a:r>
          </a:p>
          <a:p>
            <a:pPr lvl="1">
              <a:defRPr/>
            </a:pPr>
            <a:r>
              <a:rPr lang="en-US" b="1" dirty="0" smtClean="0"/>
              <a:t>Services</a:t>
            </a:r>
            <a:r>
              <a:rPr lang="en-US" dirty="0" smtClean="0"/>
              <a:t>: Connects bundles</a:t>
            </a:r>
          </a:p>
          <a:p>
            <a:pPr lvl="1">
              <a:defRPr/>
            </a:pPr>
            <a:r>
              <a:rPr lang="en-US" b="1" dirty="0" smtClean="0"/>
              <a:t>Services Registry</a:t>
            </a:r>
            <a:r>
              <a:rPr lang="en-US" dirty="0" smtClean="0"/>
              <a:t>: Management </a:t>
            </a:r>
            <a:br>
              <a:rPr lang="en-US" dirty="0" smtClean="0"/>
            </a:br>
            <a:r>
              <a:rPr lang="en-US" dirty="0" smtClean="0"/>
              <a:t>of services</a:t>
            </a:r>
          </a:p>
          <a:p>
            <a:pPr lvl="1">
              <a:defRPr/>
            </a:pPr>
            <a:r>
              <a:rPr lang="en-US" b="1" dirty="0" smtClean="0"/>
              <a:t>Modules</a:t>
            </a:r>
            <a:r>
              <a:rPr lang="en-US" dirty="0" smtClean="0"/>
              <a:t>: Import/export interfaces </a:t>
            </a:r>
            <a:br>
              <a:rPr lang="en-US" dirty="0" smtClean="0"/>
            </a:br>
            <a:r>
              <a:rPr lang="en-US" dirty="0" smtClean="0"/>
              <a:t>for bundles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Possible to “wrap” existing Java apps and JARs</a:t>
            </a:r>
          </a:p>
          <a:p>
            <a:pPr lvl="1">
              <a:defRPr/>
            </a:pPr>
            <a:r>
              <a:rPr lang="en-US" dirty="0" smtClean="0"/>
              <a:t>Add additional manifest info to create </a:t>
            </a:r>
            <a:r>
              <a:rPr lang="en-US" dirty="0" err="1" smtClean="0"/>
              <a:t>OSGi</a:t>
            </a:r>
            <a:r>
              <a:rPr lang="en-US" dirty="0" smtClean="0"/>
              <a:t> bundle</a:t>
            </a:r>
          </a:p>
          <a:p>
            <a:pPr lvl="1">
              <a:defRPr/>
            </a:pPr>
            <a:r>
              <a:rPr lang="en-US" dirty="0" smtClean="0"/>
              <a:t>E.g.: Jetty web server now ships with </a:t>
            </a:r>
            <a:r>
              <a:rPr lang="en-US" dirty="0" err="1" smtClean="0"/>
              <a:t>OSGi</a:t>
            </a:r>
            <a:r>
              <a:rPr lang="en-US" dirty="0" smtClean="0"/>
              <a:t> manifest; now extensively used with </a:t>
            </a:r>
            <a:r>
              <a:rPr lang="en-US" dirty="0" err="1" smtClean="0"/>
              <a:t>OSGi</a:t>
            </a:r>
            <a:r>
              <a:rPr lang="en-US" dirty="0" smtClean="0"/>
              <a:t> containers and custom bundles</a:t>
            </a:r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 err="1" smtClean="0"/>
              <a:t>NetServ</a:t>
            </a:r>
            <a:r>
              <a:rPr lang="en-US" dirty="0" smtClean="0"/>
              <a:t>, we created a </a:t>
            </a:r>
            <a:r>
              <a:rPr lang="en-US" dirty="0" err="1" smtClean="0"/>
              <a:t>OSGi</a:t>
            </a:r>
            <a:r>
              <a:rPr lang="en-US" dirty="0" smtClean="0"/>
              <a:t> bundle for the Muffin HTTP proxy server</a:t>
            </a:r>
          </a:p>
        </p:txBody>
      </p:sp>
      <p:pic>
        <p:nvPicPr>
          <p:cNvPr id="40964" name="Picture 2" descr="File:Osgi framewor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88" y="1676399"/>
            <a:ext cx="27622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163738" y="3827463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i="1" dirty="0"/>
              <a:t>Image credit: Wikipedia</a:t>
            </a:r>
          </a:p>
        </p:txBody>
      </p:sp>
    </p:spTree>
    <p:extLst>
      <p:ext uri="{BB962C8B-B14F-4D97-AF65-F5344CB8AC3E}">
        <p14:creationId xmlns:p14="http://schemas.microsoft.com/office/powerpoint/2010/main" val="924543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OSGi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cs typeface="Arial" charset="0"/>
              </a:rPr>
              <a:t>Many core frameworks</a:t>
            </a:r>
          </a:p>
          <a:p>
            <a:pPr lvl="1"/>
            <a:r>
              <a:rPr lang="en-US" sz="2400">
                <a:latin typeface="Arial" charset="0"/>
                <a:ea typeface="Arial" charset="0"/>
                <a:cs typeface="Arial" charset="0"/>
              </a:rPr>
              <a:t>Eclipse Equinox, Apache Felix, Knoplerfish</a:t>
            </a:r>
          </a:p>
          <a:p>
            <a:r>
              <a:rPr lang="en-US" sz="2800">
                <a:latin typeface="Arial" charset="0"/>
                <a:cs typeface="Arial" charset="0"/>
              </a:rPr>
              <a:t>Real-world examples</a:t>
            </a:r>
          </a:p>
          <a:p>
            <a:pPr lvl="1"/>
            <a:r>
              <a:rPr lang="en-US" sz="2400">
                <a:latin typeface="Arial" charset="0"/>
                <a:ea typeface="Arial" charset="0"/>
                <a:cs typeface="Arial" charset="0"/>
              </a:rPr>
              <a:t>Eclipse IDE uses OSGi for plugin architecture</a:t>
            </a:r>
          </a:p>
          <a:p>
            <a:r>
              <a:rPr lang="en-US" sz="2800">
                <a:latin typeface="Arial" charset="0"/>
                <a:cs typeface="Arial" charset="0"/>
              </a:rPr>
              <a:t>Mostly finds use in enterprise applications needing plug-in functionality</a:t>
            </a:r>
          </a:p>
          <a:p>
            <a:pPr lvl="1"/>
            <a:r>
              <a:rPr lang="en-US" sz="2400">
                <a:latin typeface="Arial" charset="0"/>
                <a:ea typeface="Arial" charset="0"/>
                <a:cs typeface="Arial" charset="0"/>
              </a:rPr>
              <a:t>IBM Websphere, SpringSource (now VMWare) dm server, Red Hat's Jboss, …</a:t>
            </a:r>
          </a:p>
        </p:txBody>
      </p:sp>
    </p:spTree>
    <p:extLst>
      <p:ext uri="{BB962C8B-B14F-4D97-AF65-F5344CB8AC3E}">
        <p14:creationId xmlns:p14="http://schemas.microsoft.com/office/powerpoint/2010/main" val="11506650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0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code (pointers) into nodes?</a:t>
            </a:r>
          </a:p>
          <a:p>
            <a:r>
              <a:rPr lang="en-US" dirty="0" smtClean="0"/>
              <a:t>Modalities:</a:t>
            </a:r>
          </a:p>
          <a:p>
            <a:pPr lvl="1"/>
            <a:r>
              <a:rPr lang="en-US" dirty="0" smtClean="0"/>
              <a:t>everywhere within a certain scope</a:t>
            </a:r>
          </a:p>
          <a:p>
            <a:pPr lvl="1"/>
            <a:r>
              <a:rPr lang="en-US" dirty="0" smtClean="0"/>
              <a:t>nodes matching characteristics (“all base stations”)</a:t>
            </a:r>
          </a:p>
          <a:p>
            <a:pPr lvl="1"/>
            <a:r>
              <a:rPr lang="en-US" dirty="0" smtClean="0"/>
              <a:t>along data path</a:t>
            </a:r>
          </a:p>
          <a:p>
            <a:r>
              <a:rPr lang="en-US" dirty="0" smtClean="0"/>
              <a:t>can’t be manually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7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>
            <a:stCxn id="9" idx="3"/>
            <a:endCxn id="3075" idx="1"/>
          </p:cNvCxnSpPr>
          <p:nvPr/>
        </p:nvCxnSpPr>
        <p:spPr>
          <a:xfrm>
            <a:off x="6804247" y="4617285"/>
            <a:ext cx="1008113" cy="1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3"/>
            <a:endCxn id="9" idx="1"/>
          </p:cNvCxnSpPr>
          <p:nvPr/>
        </p:nvCxnSpPr>
        <p:spPr>
          <a:xfrm>
            <a:off x="4974406" y="4615182"/>
            <a:ext cx="923378" cy="2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3"/>
            <a:endCxn id="7" idx="1"/>
          </p:cNvCxnSpPr>
          <p:nvPr/>
        </p:nvCxnSpPr>
        <p:spPr>
          <a:xfrm>
            <a:off x="3102198" y="4615182"/>
            <a:ext cx="965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074" idx="3"/>
            <a:endCxn id="8" idx="1"/>
          </p:cNvCxnSpPr>
          <p:nvPr/>
        </p:nvCxnSpPr>
        <p:spPr>
          <a:xfrm flipV="1">
            <a:off x="1259632" y="4615182"/>
            <a:ext cx="936103" cy="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NSIS-based on-path signaling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8381"/>
            <a:ext cx="720080" cy="69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25248"/>
            <a:ext cx="576064" cy="7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3" y="4348482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5" y="4348482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784" y="4350585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3074" idx="3"/>
            <a:endCxn id="8" idx="1"/>
          </p:cNvCxnSpPr>
          <p:nvPr/>
        </p:nvCxnSpPr>
        <p:spPr>
          <a:xfrm flipV="1">
            <a:off x="1259632" y="4615182"/>
            <a:ext cx="936103" cy="2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7" idx="1"/>
          </p:cNvCxnSpPr>
          <p:nvPr/>
        </p:nvCxnSpPr>
        <p:spPr>
          <a:xfrm>
            <a:off x="3102198" y="4615182"/>
            <a:ext cx="96574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9" idx="1"/>
          </p:cNvCxnSpPr>
          <p:nvPr/>
        </p:nvCxnSpPr>
        <p:spPr>
          <a:xfrm>
            <a:off x="4974406" y="4615182"/>
            <a:ext cx="923378" cy="21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3075" idx="1"/>
          </p:cNvCxnSpPr>
          <p:nvPr/>
        </p:nvCxnSpPr>
        <p:spPr>
          <a:xfrm>
            <a:off x="6804247" y="4617285"/>
            <a:ext cx="1008113" cy="1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078" idx="2"/>
            <a:endCxn id="8" idx="0"/>
          </p:cNvCxnSpPr>
          <p:nvPr/>
        </p:nvCxnSpPr>
        <p:spPr>
          <a:xfrm flipH="1">
            <a:off x="2648967" y="2760676"/>
            <a:ext cx="1872207" cy="1587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8" y="1953822"/>
            <a:ext cx="588331" cy="80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>
            <a:stCxn id="3078" idx="2"/>
            <a:endCxn id="7" idx="0"/>
          </p:cNvCxnSpPr>
          <p:nvPr/>
        </p:nvCxnSpPr>
        <p:spPr>
          <a:xfrm>
            <a:off x="4521174" y="2760676"/>
            <a:ext cx="1" cy="1587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078" idx="2"/>
            <a:endCxn id="9" idx="0"/>
          </p:cNvCxnSpPr>
          <p:nvPr/>
        </p:nvCxnSpPr>
        <p:spPr>
          <a:xfrm>
            <a:off x="4521174" y="2760676"/>
            <a:ext cx="1829842" cy="1589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368773" y="2608977"/>
            <a:ext cx="304800" cy="304800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55976" y="2619233"/>
            <a:ext cx="304800" cy="304800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355976" y="2610224"/>
            <a:ext cx="304800" cy="304800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486824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N1</a:t>
            </a:r>
            <a:endParaRPr lang="it-IT" dirty="0"/>
          </a:p>
        </p:txBody>
      </p:sp>
      <p:sp>
        <p:nvSpPr>
          <p:cNvPr id="36" name="TextBox 35"/>
          <p:cNvSpPr txBox="1"/>
          <p:nvPr/>
        </p:nvSpPr>
        <p:spPr>
          <a:xfrm>
            <a:off x="6125634" y="486824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N3</a:t>
            </a:r>
            <a:endParaRPr lang="it-IT" dirty="0"/>
          </a:p>
        </p:txBody>
      </p:sp>
      <p:sp>
        <p:nvSpPr>
          <p:cNvPr id="37" name="TextBox 36"/>
          <p:cNvSpPr txBox="1"/>
          <p:nvPr/>
        </p:nvSpPr>
        <p:spPr>
          <a:xfrm>
            <a:off x="4282994" y="486824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N2</a:t>
            </a:r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>
            <a:off x="3547989" y="160980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repository</a:t>
            </a:r>
            <a:endParaRPr lang="it-IT" dirty="0"/>
          </a:p>
        </p:txBody>
      </p:sp>
      <p:sp>
        <p:nvSpPr>
          <p:cNvPr id="47" name="Content Placeholder 66"/>
          <p:cNvSpPr>
            <a:spLocks noGrp="1"/>
          </p:cNvSpPr>
          <p:nvPr>
            <p:ph idx="1"/>
          </p:nvPr>
        </p:nvSpPr>
        <p:spPr>
          <a:xfrm>
            <a:off x="457200" y="5723466"/>
            <a:ext cx="8229600" cy="873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Signaling message is sent </a:t>
            </a:r>
            <a:r>
              <a:rPr lang="en-US" i="1" dirty="0" smtClean="0"/>
              <a:t>towards</a:t>
            </a:r>
            <a:r>
              <a:rPr lang="en-US" dirty="0" smtClean="0"/>
              <a:t> the destination rather than to a specific router</a:t>
            </a:r>
            <a:endParaRPr lang="en-US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60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1.85185E-6 L -0.20573 0.232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37 L -0.00087 0.238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20244 0.23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19313" y="1862663"/>
            <a:ext cx="54864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Signaling application-specific functions </a:t>
            </a:r>
          </a:p>
          <a:p>
            <a:pPr algn="ctr"/>
            <a:r>
              <a:rPr lang="en-US" sz="1200" dirty="0"/>
              <a:t>(packet filter, NAT setting,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 rot="10800000" flipV="1">
            <a:off x="4024313" y="2624663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NSLP for QoS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548313" y="2624663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NSLP for </a:t>
            </a:r>
          </a:p>
          <a:p>
            <a:pPr algn="ctr"/>
            <a:r>
              <a:rPr lang="en-US" sz="1200"/>
              <a:t>NAT/firewall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728913" y="3691463"/>
            <a:ext cx="4648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GIST</a:t>
            </a:r>
          </a:p>
          <a:p>
            <a:pPr algn="ctr"/>
            <a:r>
              <a:rPr lang="en-US" sz="1200"/>
              <a:t>(General Internet Signaling Transport)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871913" y="4453463"/>
            <a:ext cx="3505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Transport layer security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024313" y="4986863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UDP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862513" y="4986863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TCP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700713" y="4986863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SCTP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615113" y="4986863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DCCP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262313" y="5444063"/>
            <a:ext cx="411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IP layer security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119313" y="5918196"/>
            <a:ext cx="5486400" cy="3048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IP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 rot="10800000" flipV="1">
            <a:off x="2576513" y="2624663"/>
            <a:ext cx="1295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NetServ NSLP</a:t>
            </a:r>
            <a:endParaRPr lang="en-US" sz="1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4710113" y="2319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386513" y="2319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4710113" y="30818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386513" y="30818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4252913" y="41486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4252913" y="47582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252913" y="52916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167313" y="41486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5167313" y="47582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5167313" y="52916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6005513" y="41486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6005513" y="47582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6005513" y="52916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6843713" y="41486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6843713" y="47582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6843713" y="52916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3567113" y="41486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567113" y="5672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4252913" y="5672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5167313" y="5672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6005513" y="5672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6843713" y="5672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7529513" y="2319863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3186113" y="2319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0" name="Line 41"/>
          <p:cNvSpPr>
            <a:spLocks noChangeShapeType="1"/>
          </p:cNvSpPr>
          <p:nvPr/>
        </p:nvSpPr>
        <p:spPr bwMode="auto">
          <a:xfrm>
            <a:off x="2195513" y="3386663"/>
            <a:ext cx="518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1" name="Line 42"/>
          <p:cNvSpPr>
            <a:spLocks noChangeShapeType="1"/>
          </p:cNvSpPr>
          <p:nvPr/>
        </p:nvSpPr>
        <p:spPr bwMode="auto">
          <a:xfrm>
            <a:off x="2195513" y="3462863"/>
            <a:ext cx="518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2" name="Line 43"/>
          <p:cNvSpPr>
            <a:spLocks noChangeShapeType="1"/>
          </p:cNvSpPr>
          <p:nvPr/>
        </p:nvSpPr>
        <p:spPr bwMode="auto">
          <a:xfrm>
            <a:off x="2119313" y="5748863"/>
            <a:ext cx="52578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3" name="Line 44"/>
          <p:cNvSpPr>
            <a:spLocks noChangeShapeType="1"/>
          </p:cNvSpPr>
          <p:nvPr/>
        </p:nvSpPr>
        <p:spPr bwMode="auto">
          <a:xfrm>
            <a:off x="2119313" y="5825063"/>
            <a:ext cx="52578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4" name="Line 45"/>
          <p:cNvSpPr>
            <a:spLocks noChangeShapeType="1"/>
          </p:cNvSpPr>
          <p:nvPr/>
        </p:nvSpPr>
        <p:spPr bwMode="auto">
          <a:xfrm flipV="1">
            <a:off x="2271713" y="35390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5" name="Line 46"/>
          <p:cNvSpPr>
            <a:spLocks noChangeShapeType="1"/>
          </p:cNvSpPr>
          <p:nvPr/>
        </p:nvSpPr>
        <p:spPr bwMode="auto">
          <a:xfrm>
            <a:off x="2271713" y="49106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6" name="Line 47"/>
          <p:cNvSpPr>
            <a:spLocks noChangeShapeType="1"/>
          </p:cNvSpPr>
          <p:nvPr/>
        </p:nvSpPr>
        <p:spPr bwMode="auto">
          <a:xfrm>
            <a:off x="2271713" y="30056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7" name="Line 48"/>
          <p:cNvSpPr>
            <a:spLocks noChangeShapeType="1"/>
          </p:cNvSpPr>
          <p:nvPr/>
        </p:nvSpPr>
        <p:spPr bwMode="auto">
          <a:xfrm flipV="1">
            <a:off x="2271713" y="2472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8" name="Line 49"/>
          <p:cNvSpPr>
            <a:spLocks noChangeShapeType="1"/>
          </p:cNvSpPr>
          <p:nvPr/>
        </p:nvSpPr>
        <p:spPr bwMode="auto">
          <a:xfrm>
            <a:off x="2119313" y="2396063"/>
            <a:ext cx="518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9" name="Line 50"/>
          <p:cNvSpPr>
            <a:spLocks noChangeShapeType="1"/>
          </p:cNvSpPr>
          <p:nvPr/>
        </p:nvSpPr>
        <p:spPr bwMode="auto">
          <a:xfrm>
            <a:off x="2119313" y="2472263"/>
            <a:ext cx="5181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90" name="Text Box 51"/>
          <p:cNvSpPr txBox="1">
            <a:spLocks noChangeArrowheads="1"/>
          </p:cNvSpPr>
          <p:nvPr/>
        </p:nvSpPr>
        <p:spPr bwMode="auto">
          <a:xfrm>
            <a:off x="2027238" y="4563001"/>
            <a:ext cx="573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NTLP</a:t>
            </a:r>
          </a:p>
        </p:txBody>
      </p:sp>
      <p:sp>
        <p:nvSpPr>
          <p:cNvPr id="35891" name="Text Box 52"/>
          <p:cNvSpPr txBox="1">
            <a:spLocks noChangeArrowheads="1"/>
          </p:cNvSpPr>
          <p:nvPr/>
        </p:nvSpPr>
        <p:spPr bwMode="auto">
          <a:xfrm>
            <a:off x="1730375" y="3234263"/>
            <a:ext cx="54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GIST</a:t>
            </a:r>
          </a:p>
          <a:p>
            <a:pPr eaLnBrk="1" hangingPunct="1"/>
            <a:r>
              <a:rPr lang="en-US" sz="1200"/>
              <a:t>  API</a:t>
            </a:r>
          </a:p>
        </p:txBody>
      </p:sp>
      <p:sp>
        <p:nvSpPr>
          <p:cNvPr id="35892" name="Text Box 53"/>
          <p:cNvSpPr txBox="1">
            <a:spLocks noChangeArrowheads="1"/>
          </p:cNvSpPr>
          <p:nvPr/>
        </p:nvSpPr>
        <p:spPr bwMode="auto">
          <a:xfrm>
            <a:off x="1966913" y="2777063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NSLP</a:t>
            </a:r>
          </a:p>
        </p:txBody>
      </p:sp>
      <p:sp>
        <p:nvSpPr>
          <p:cNvPr id="35893" name="Text Box 54"/>
          <p:cNvSpPr txBox="1">
            <a:spLocks noChangeArrowheads="1"/>
          </p:cNvSpPr>
          <p:nvPr/>
        </p:nvSpPr>
        <p:spPr bwMode="auto">
          <a:xfrm>
            <a:off x="838200" y="3615263"/>
            <a:ext cx="823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Control</a:t>
            </a:r>
          </a:p>
          <a:p>
            <a:pPr eaLnBrk="1" hangingPunct="1"/>
            <a:r>
              <a:rPr lang="en-US" sz="1200"/>
              <a:t>plane for</a:t>
            </a:r>
          </a:p>
          <a:p>
            <a:pPr eaLnBrk="1" hangingPunct="1"/>
            <a:r>
              <a:rPr lang="en-US" sz="1200"/>
              <a:t>signaling:</a:t>
            </a:r>
          </a:p>
          <a:p>
            <a:pPr eaLnBrk="1" hangingPunct="1"/>
            <a:r>
              <a:rPr lang="en-US" sz="1200"/>
              <a:t>NSIS</a:t>
            </a:r>
          </a:p>
        </p:txBody>
      </p:sp>
      <p:sp>
        <p:nvSpPr>
          <p:cNvPr id="35894" name="AutoShape 56"/>
          <p:cNvSpPr>
            <a:spLocks/>
          </p:cNvSpPr>
          <p:nvPr/>
        </p:nvSpPr>
        <p:spPr bwMode="auto">
          <a:xfrm>
            <a:off x="1585913" y="2548463"/>
            <a:ext cx="304800" cy="3048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2959100" y="3461276"/>
            <a:ext cx="4556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NSIS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6742" y="2096789"/>
            <a:ext cx="7920058" cy="335486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NSIS Signaling</a:t>
            </a:r>
            <a:endParaRPr lang="en-US" dirty="0"/>
          </a:p>
        </p:txBody>
      </p:sp>
      <p:pic>
        <p:nvPicPr>
          <p:cNvPr id="5" name="Picture 4" descr="nsis_flow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20" y="2534035"/>
            <a:ext cx="7437180" cy="24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5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of NetServ Protocol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4294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NSIS nodes with a running NetServ NSLP will process the protocol messages</a:t>
            </a:r>
          </a:p>
          <a:p>
            <a:r>
              <a:rPr lang="en-US" dirty="0" smtClean="0"/>
              <a:t>Other nodes forward the packets transparently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2707"/>
            <a:ext cx="7886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8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GIST and NetServ Protocol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NetServ Protocol  runs on top of GIST</a:t>
            </a:r>
          </a:p>
          <a:p>
            <a:r>
              <a:rPr lang="en-US" smtClean="0"/>
              <a:t>GIST provides hop by hop node discovery, peer association and message transport</a:t>
            </a:r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11267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48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7339"/>
            <a:ext cx="64579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7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fixed-function to APIs everywhere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518" y="1905000"/>
            <a:ext cx="932921" cy="1820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67" y="1905000"/>
            <a:ext cx="1604433" cy="1568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567" y="4217632"/>
            <a:ext cx="1726670" cy="16878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17333" y="2590800"/>
            <a:ext cx="1710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8570" y="2129135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customizable apps</a:t>
            </a:r>
          </a:p>
          <a:p>
            <a:r>
              <a:rPr lang="en-US" dirty="0" smtClean="0"/>
              <a:t>user-controlled</a:t>
            </a:r>
          </a:p>
          <a:p>
            <a:r>
              <a:rPr lang="en-US" dirty="0" smtClean="0"/>
              <a:t>upgradeable</a:t>
            </a:r>
          </a:p>
          <a:p>
            <a:r>
              <a:rPr lang="en-US" dirty="0" smtClean="0"/>
              <a:t>APIs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5976" y="5924879"/>
            <a:ext cx="187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fixed-function</a:t>
            </a:r>
          </a:p>
          <a:p>
            <a:r>
              <a:rPr lang="en-US" dirty="0" smtClean="0"/>
              <a:t>vendor controlled</a:t>
            </a:r>
          </a:p>
        </p:txBody>
      </p:sp>
      <p:sp>
        <p:nvSpPr>
          <p:cNvPr id="11" name="24-Point Star 10"/>
          <p:cNvSpPr/>
          <p:nvPr/>
        </p:nvSpPr>
        <p:spPr>
          <a:xfrm>
            <a:off x="4741333" y="4212168"/>
            <a:ext cx="2319867" cy="1761066"/>
          </a:xfrm>
          <a:prstGeom prst="star2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NetServ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16237" y="5080000"/>
            <a:ext cx="1710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75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How does code get into nodes?</a:t>
            </a:r>
          </a:p>
        </p:txBody>
      </p:sp>
      <p:pic>
        <p:nvPicPr>
          <p:cNvPr id="35843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58257"/>
            <a:ext cx="906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58057"/>
            <a:ext cx="906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15257"/>
            <a:ext cx="906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19857"/>
            <a:ext cx="906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43657"/>
            <a:ext cx="906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72257"/>
            <a:ext cx="906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53457"/>
            <a:ext cx="906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lternate Process 12"/>
          <p:cNvSpPr/>
          <p:nvPr/>
        </p:nvSpPr>
        <p:spPr>
          <a:xfrm>
            <a:off x="1600200" y="5520257"/>
            <a:ext cx="1600200" cy="1066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All nodes in (enterprise) network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01863" y="2510357"/>
            <a:ext cx="2141537" cy="762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49863" y="2586557"/>
            <a:ext cx="2446337" cy="1524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5160169" y="2488926"/>
            <a:ext cx="571500" cy="130016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5867400" y="1786457"/>
            <a:ext cx="1066800" cy="533400"/>
          </a:xfrm>
          <a:prstGeom prst="wedgeRoundRectCallout">
            <a:avLst>
              <a:gd name="adj1" fmla="val -49404"/>
              <a:gd name="adj2" fmla="val 839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gossip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538538" y="2357957"/>
            <a:ext cx="762000" cy="17526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293269" y="3898626"/>
            <a:ext cx="876300" cy="137636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002463" y="3005657"/>
            <a:ext cx="1146175" cy="4191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6891338" y="3348557"/>
            <a:ext cx="762000" cy="14478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817269" y="3479526"/>
            <a:ext cx="1333500" cy="122396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326063" y="4720157"/>
            <a:ext cx="2217737" cy="3048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31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+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66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314" y="2160370"/>
            <a:ext cx="8434590" cy="3255341"/>
          </a:xfrm>
          <a:prstGeom prst="rect">
            <a:avLst/>
          </a:prstGeom>
          <a:solidFill>
            <a:srgbClr val="D9D9D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Performance evaluation</a:t>
            </a:r>
            <a:endParaRPr lang="en-US" sz="3600" dirty="0"/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54003" y="1627981"/>
            <a:ext cx="7772400" cy="4016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Java packet processing overhead:</a:t>
            </a:r>
            <a:endParaRPr lang="en-US" dirty="0"/>
          </a:p>
        </p:txBody>
      </p:sp>
      <p:pic>
        <p:nvPicPr>
          <p:cNvPr id="10" name="Picture 9" descr="container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14" y="2301127"/>
            <a:ext cx="3990722" cy="2935185"/>
          </a:xfrm>
          <a:prstGeom prst="rect">
            <a:avLst/>
          </a:prstGeom>
        </p:spPr>
      </p:pic>
      <p:pic>
        <p:nvPicPr>
          <p:cNvPr id="8" name="Picture 7" descr="340-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81" y="2301127"/>
            <a:ext cx="4193122" cy="293518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5571470"/>
            <a:ext cx="7772400" cy="82673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tabLst/>
              <a:defRPr/>
            </a:pPr>
            <a:r>
              <a:rPr lang="en-US" sz="2400" dirty="0" smtClean="0"/>
              <a:t>Overhead significant, but not prohibitive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Handles typical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edge router traffic on modest PC hardware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1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NetServ data </a:t>
            </a:r>
            <a:r>
              <a:rPr lang="en-US" dirty="0"/>
              <a:t>p</a:t>
            </a:r>
            <a:r>
              <a:rPr lang="en-US" dirty="0" smtClean="0"/>
              <a:t>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Currently: Linux </a:t>
            </a:r>
            <a:r>
              <a:rPr lang="en-US" dirty="0" smtClean="0"/>
              <a:t>kernel</a:t>
            </a:r>
            <a:endParaRPr lang="en-US" dirty="0" smtClean="0"/>
          </a:p>
          <a:p>
            <a:pPr lvl="1"/>
            <a:r>
              <a:rPr lang="en-US" dirty="0" smtClean="0"/>
              <a:t>Pass packets to user-level service container processes</a:t>
            </a:r>
          </a:p>
          <a:p>
            <a:pPr lvl="1"/>
            <a:r>
              <a:rPr lang="en-US" dirty="0" smtClean="0"/>
              <a:t>Use Netfilter queues</a:t>
            </a:r>
          </a:p>
          <a:p>
            <a:pPr lvl="1"/>
            <a:r>
              <a:rPr lang="en-US" dirty="0" smtClean="0"/>
              <a:t>Flexible – can modify, add, delete, store packets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3200" dirty="0" smtClean="0"/>
              <a:t>Problem: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Slow Performances compared to hardware routers</a:t>
            </a:r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4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3" name="Segnaposto numero diapositiva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32475"/>
            <a:ext cx="1143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7" y="5832475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012" y="58420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5832475"/>
            <a:ext cx="1143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1295400" y="5130800"/>
            <a:ext cx="533399" cy="7365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895600" y="5130800"/>
            <a:ext cx="228600" cy="7365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495800" y="5130801"/>
            <a:ext cx="228600" cy="7365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867399" y="5130800"/>
            <a:ext cx="381001" cy="7365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5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141662"/>
            <a:ext cx="1446213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Rectangle 11"/>
          <p:cNvSpPr>
            <a:spLocks/>
          </p:cNvSpPr>
          <p:nvPr/>
        </p:nvSpPr>
        <p:spPr bwMode="auto">
          <a:xfrm>
            <a:off x="8326437" y="3636962"/>
            <a:ext cx="322263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457200"/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PC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3516313" y="4456114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" name="Rectangle 13"/>
          <p:cNvSpPr>
            <a:spLocks/>
          </p:cNvSpPr>
          <p:nvPr/>
        </p:nvSpPr>
        <p:spPr bwMode="auto">
          <a:xfrm>
            <a:off x="76200" y="4462790"/>
            <a:ext cx="1524000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457200"/>
            <a:r>
              <a:rPr lang="en-US" sz="1700" dirty="0" smtClean="0">
                <a:solidFill>
                  <a:srgbClr val="163F88"/>
                </a:solidFill>
                <a:latin typeface="Calibri" pitchFamily="34" charset="0"/>
              </a:rPr>
              <a:t>Hardware Layer</a:t>
            </a:r>
            <a:endParaRPr lang="en-US" sz="1700" dirty="0">
              <a:solidFill>
                <a:srgbClr val="163F88"/>
              </a:solidFill>
              <a:latin typeface="Calibri" pitchFamily="34" charset="0"/>
            </a:endParaRPr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228600" y="3124200"/>
            <a:ext cx="1316835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700" dirty="0" smtClean="0">
                <a:solidFill>
                  <a:srgbClr val="163F88"/>
                </a:solidFill>
                <a:latin typeface="Calibri" pitchFamily="34" charset="0"/>
              </a:rPr>
              <a:t>Software Layer</a:t>
            </a:r>
            <a:endParaRPr lang="en-US" sz="1700" dirty="0">
              <a:solidFill>
                <a:srgbClr val="163F88"/>
              </a:solidFill>
              <a:latin typeface="Calibri" pitchFamily="34" charset="0"/>
            </a:endParaRPr>
          </a:p>
        </p:txBody>
      </p:sp>
      <p:sp>
        <p:nvSpPr>
          <p:cNvPr id="20" name="AutoShape 15"/>
          <p:cNvSpPr>
            <a:spLocks/>
          </p:cNvSpPr>
          <p:nvPr/>
        </p:nvSpPr>
        <p:spPr bwMode="auto">
          <a:xfrm>
            <a:off x="1747838" y="2819400"/>
            <a:ext cx="5037137" cy="2286001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it-IT">
              <a:latin typeface="Calibri" pitchFamily="34" charset="0"/>
            </a:endParaRPr>
          </a:p>
        </p:txBody>
      </p:sp>
      <p:sp>
        <p:nvSpPr>
          <p:cNvPr id="21" name="Rectangle 16"/>
          <p:cNvSpPr>
            <a:spLocks/>
          </p:cNvSpPr>
          <p:nvPr/>
        </p:nvSpPr>
        <p:spPr bwMode="auto">
          <a:xfrm>
            <a:off x="3308350" y="3762376"/>
            <a:ext cx="18303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r>
              <a:rPr lang="en-US" b="1" dirty="0">
                <a:latin typeface="Calibri" pitchFamily="34" charset="0"/>
              </a:rPr>
              <a:t>Flow Table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rot="10800000" flipH="1">
            <a:off x="6781800" y="3798888"/>
            <a:ext cx="1033462" cy="111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1841500" y="3994151"/>
            <a:ext cx="4827588" cy="571500"/>
            <a:chOff x="0" y="0"/>
            <a:chExt cx="4323" cy="512"/>
          </a:xfrm>
        </p:grpSpPr>
        <p:sp>
          <p:nvSpPr>
            <p:cNvPr id="24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25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MAC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src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26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27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MAC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dst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28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29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IP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Src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30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31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IP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Dst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32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33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TCP</a:t>
              </a:r>
            </a:p>
            <a:p>
              <a:pPr algn="ctr" defTabSz="457200"/>
              <a:r>
                <a:rPr lang="en-US" sz="1700" dirty="0">
                  <a:latin typeface="Calibri" pitchFamily="34" charset="0"/>
                </a:rPr>
                <a:t>sport</a:t>
              </a:r>
            </a:p>
          </p:txBody>
        </p:sp>
        <p:sp>
          <p:nvSpPr>
            <p:cNvPr id="34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35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TCP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dport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36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37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38" name="AutoShape 33"/>
          <p:cNvSpPr>
            <a:spLocks/>
          </p:cNvSpPr>
          <p:nvPr/>
        </p:nvSpPr>
        <p:spPr bwMode="auto">
          <a:xfrm>
            <a:off x="1836738" y="2914651"/>
            <a:ext cx="4824412" cy="704850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r>
              <a:rPr lang="en-US" sz="2800" dirty="0" err="1">
                <a:latin typeface="Calibri" pitchFamily="34" charset="0"/>
              </a:rPr>
              <a:t>OpenFlow</a:t>
            </a:r>
            <a:r>
              <a:rPr lang="en-US" sz="2800" dirty="0">
                <a:latin typeface="Calibri" pitchFamily="34" charset="0"/>
              </a:rPr>
              <a:t> Firmware</a:t>
            </a: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1828800" y="3719445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40" name="Group 36"/>
          <p:cNvGrpSpPr>
            <a:grpSpLocks/>
          </p:cNvGrpSpPr>
          <p:nvPr/>
        </p:nvGrpSpPr>
        <p:grpSpPr bwMode="auto">
          <a:xfrm>
            <a:off x="1846263" y="4633914"/>
            <a:ext cx="4822825" cy="312737"/>
            <a:chOff x="0" y="0"/>
            <a:chExt cx="4320" cy="280"/>
          </a:xfrm>
        </p:grpSpPr>
        <p:sp>
          <p:nvSpPr>
            <p:cNvPr id="41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42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43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44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5.6.7.8</a:t>
              </a:r>
            </a:p>
          </p:txBody>
        </p:sp>
        <p:sp>
          <p:nvSpPr>
            <p:cNvPr id="45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46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47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48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port 1</a:t>
              </a:r>
            </a:p>
          </p:txBody>
        </p:sp>
      </p:grpSp>
      <p:sp>
        <p:nvSpPr>
          <p:cNvPr id="49" name="Rectangle 45"/>
          <p:cNvSpPr>
            <a:spLocks/>
          </p:cNvSpPr>
          <p:nvPr/>
        </p:nvSpPr>
        <p:spPr bwMode="auto">
          <a:xfrm>
            <a:off x="6083300" y="5087939"/>
            <a:ext cx="8509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 dirty="0">
                <a:latin typeface="Calibri" pitchFamily="34" charset="0"/>
              </a:rPr>
              <a:t>port 4</a:t>
            </a:r>
          </a:p>
        </p:txBody>
      </p:sp>
      <p:sp>
        <p:nvSpPr>
          <p:cNvPr id="50" name="Rectangle 46"/>
          <p:cNvSpPr>
            <a:spLocks/>
          </p:cNvSpPr>
          <p:nvPr/>
        </p:nvSpPr>
        <p:spPr bwMode="auto">
          <a:xfrm>
            <a:off x="4673600" y="5130801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 dirty="0">
                <a:latin typeface="Calibri" pitchFamily="34" charset="0"/>
              </a:rPr>
              <a:t>port 3</a:t>
            </a:r>
          </a:p>
        </p:txBody>
      </p:sp>
      <p:sp>
        <p:nvSpPr>
          <p:cNvPr id="51" name="Rectangle 47"/>
          <p:cNvSpPr>
            <a:spLocks/>
          </p:cNvSpPr>
          <p:nvPr/>
        </p:nvSpPr>
        <p:spPr bwMode="auto">
          <a:xfrm>
            <a:off x="3208337" y="5099051"/>
            <a:ext cx="83026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 dirty="0">
                <a:latin typeface="Calibri" pitchFamily="34" charset="0"/>
              </a:rPr>
              <a:t>port 2</a:t>
            </a:r>
          </a:p>
        </p:txBody>
      </p:sp>
      <p:sp>
        <p:nvSpPr>
          <p:cNvPr id="52" name="Rectangle 48"/>
          <p:cNvSpPr>
            <a:spLocks/>
          </p:cNvSpPr>
          <p:nvPr/>
        </p:nvSpPr>
        <p:spPr bwMode="auto">
          <a:xfrm>
            <a:off x="1912937" y="5100639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 dirty="0">
                <a:latin typeface="Calibri" pitchFamily="34" charset="0"/>
              </a:rPr>
              <a:t>port 1</a:t>
            </a:r>
          </a:p>
        </p:txBody>
      </p:sp>
      <p:sp>
        <p:nvSpPr>
          <p:cNvPr id="53" name="Rectangle 51"/>
          <p:cNvSpPr>
            <a:spLocks/>
          </p:cNvSpPr>
          <p:nvPr/>
        </p:nvSpPr>
        <p:spPr bwMode="auto">
          <a:xfrm>
            <a:off x="6143625" y="6551613"/>
            <a:ext cx="8318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>
                <a:latin typeface="Calibri" pitchFamily="34" charset="0"/>
              </a:rPr>
              <a:t>1.2.3.4</a:t>
            </a:r>
          </a:p>
        </p:txBody>
      </p:sp>
      <p:sp>
        <p:nvSpPr>
          <p:cNvPr id="54" name="Rectangle 52"/>
          <p:cNvSpPr>
            <a:spLocks/>
          </p:cNvSpPr>
          <p:nvPr/>
        </p:nvSpPr>
        <p:spPr bwMode="auto">
          <a:xfrm>
            <a:off x="1000125" y="6551613"/>
            <a:ext cx="8318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>
                <a:latin typeface="Calibri" pitchFamily="34" charset="0"/>
              </a:rPr>
              <a:t>5.6.7.8</a:t>
            </a:r>
          </a:p>
        </p:txBody>
      </p:sp>
      <p:sp>
        <p:nvSpPr>
          <p:cNvPr id="55" name="Scheda 54"/>
          <p:cNvSpPr/>
          <p:nvPr/>
        </p:nvSpPr>
        <p:spPr>
          <a:xfrm>
            <a:off x="6553200" y="5715000"/>
            <a:ext cx="533400" cy="3810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PKT</a:t>
            </a:r>
            <a:endParaRPr lang="it-IT" dirty="0"/>
          </a:p>
        </p:txBody>
      </p:sp>
      <p:sp>
        <p:nvSpPr>
          <p:cNvPr id="56" name="Rectangle 9"/>
          <p:cNvSpPr>
            <a:spLocks/>
          </p:cNvSpPr>
          <p:nvPr/>
        </p:nvSpPr>
        <p:spPr bwMode="auto">
          <a:xfrm>
            <a:off x="7467600" y="2670526"/>
            <a:ext cx="1487488" cy="373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2700" b="1" dirty="0">
                <a:solidFill>
                  <a:srgbClr val="163F88"/>
                </a:solidFill>
                <a:latin typeface="Calibri" pitchFamily="34" charset="0"/>
              </a:rPr>
              <a:t>Controller</a:t>
            </a:r>
          </a:p>
        </p:txBody>
      </p:sp>
      <p:sp>
        <p:nvSpPr>
          <p:cNvPr id="57" name="Rectangle 9"/>
          <p:cNvSpPr>
            <a:spLocks/>
          </p:cNvSpPr>
          <p:nvPr/>
        </p:nvSpPr>
        <p:spPr bwMode="auto">
          <a:xfrm>
            <a:off x="0" y="3581400"/>
            <a:ext cx="1600200" cy="747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2700" b="1" dirty="0" err="1" smtClean="0">
                <a:solidFill>
                  <a:srgbClr val="163F88"/>
                </a:solidFill>
                <a:latin typeface="Calibri" pitchFamily="34" charset="0"/>
              </a:rPr>
              <a:t>OpenFlow</a:t>
            </a:r>
            <a:r>
              <a:rPr lang="en-US" sz="2700" b="1" dirty="0" smtClean="0">
                <a:solidFill>
                  <a:srgbClr val="163F88"/>
                </a:solidFill>
                <a:latin typeface="Calibri" pitchFamily="34" charset="0"/>
              </a:rPr>
              <a:t> Switch</a:t>
            </a:r>
            <a:endParaRPr lang="en-US" sz="2700" b="1" dirty="0">
              <a:solidFill>
                <a:srgbClr val="163F88"/>
              </a:solidFill>
              <a:latin typeface="Calibri" pitchFamily="34" charset="0"/>
            </a:endParaRPr>
          </a:p>
        </p:txBody>
      </p:sp>
      <p:sp>
        <p:nvSpPr>
          <p:cNvPr id="59" name="Rectangle 48"/>
          <p:cNvSpPr>
            <a:spLocks/>
          </p:cNvSpPr>
          <p:nvPr/>
        </p:nvSpPr>
        <p:spPr bwMode="auto">
          <a:xfrm>
            <a:off x="7162800" y="5791200"/>
            <a:ext cx="9826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 b="1" i="1" dirty="0" smtClean="0">
                <a:latin typeface="Calibri" pitchFamily="34" charset="0"/>
              </a:rPr>
              <a:t>IP </a:t>
            </a:r>
            <a:r>
              <a:rPr lang="en-US" sz="1300" b="1" i="1" dirty="0" err="1" smtClean="0">
                <a:latin typeface="Calibri" pitchFamily="34" charset="0"/>
              </a:rPr>
              <a:t>dst</a:t>
            </a:r>
            <a:r>
              <a:rPr lang="en-US" sz="1300" b="1" i="1" dirty="0" smtClean="0">
                <a:latin typeface="Calibri" pitchFamily="34" charset="0"/>
              </a:rPr>
              <a:t>: 5.6.7.8</a:t>
            </a:r>
            <a:endParaRPr lang="en-US" sz="1300" b="1" i="1" dirty="0">
              <a:latin typeface="Calibri" pitchFamily="34" charset="0"/>
            </a:endParaRPr>
          </a:p>
        </p:txBody>
      </p:sp>
      <p:sp>
        <p:nvSpPr>
          <p:cNvPr id="60" name="Rectangle 14"/>
          <p:cNvSpPr>
            <a:spLocks/>
          </p:cNvSpPr>
          <p:nvPr/>
        </p:nvSpPr>
        <p:spPr bwMode="auto">
          <a:xfrm>
            <a:off x="6901619" y="4013200"/>
            <a:ext cx="75713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457200"/>
            <a:r>
              <a:rPr lang="en-US" sz="1700" b="1" dirty="0" smtClean="0">
                <a:solidFill>
                  <a:srgbClr val="163F88"/>
                </a:solidFill>
                <a:latin typeface="Calibri" pitchFamily="34" charset="0"/>
              </a:rPr>
              <a:t>OF</a:t>
            </a:r>
          </a:p>
          <a:p>
            <a:pPr algn="ctr" defTabSz="457200"/>
            <a:r>
              <a:rPr lang="en-US" sz="1700" b="1" dirty="0" smtClean="0">
                <a:solidFill>
                  <a:srgbClr val="163F88"/>
                </a:solidFill>
                <a:latin typeface="Calibri" pitchFamily="34" charset="0"/>
              </a:rPr>
              <a:t>Protocol</a:t>
            </a:r>
            <a:endParaRPr lang="en-US" sz="1700" b="1" dirty="0">
              <a:solidFill>
                <a:srgbClr val="163F88"/>
              </a:solidFill>
              <a:latin typeface="Calibri" pitchFamily="34" charset="0"/>
            </a:endParaRPr>
          </a:p>
        </p:txBody>
      </p:sp>
      <p:sp>
        <p:nvSpPr>
          <p:cNvPr id="61" name="Scheda 60"/>
          <p:cNvSpPr/>
          <p:nvPr/>
        </p:nvSpPr>
        <p:spPr>
          <a:xfrm>
            <a:off x="6553200" y="5715000"/>
            <a:ext cx="533400" cy="3810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PKT</a:t>
            </a:r>
            <a:endParaRPr lang="it-IT" dirty="0"/>
          </a:p>
        </p:txBody>
      </p:sp>
      <p:sp>
        <p:nvSpPr>
          <p:cNvPr id="62" name="Rectangle 9"/>
          <p:cNvSpPr>
            <a:spLocks/>
          </p:cNvSpPr>
          <p:nvPr/>
        </p:nvSpPr>
        <p:spPr bwMode="auto">
          <a:xfrm>
            <a:off x="7504112" y="4800600"/>
            <a:ext cx="1487488" cy="747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700" b="1" baseline="30000" dirty="0" smtClean="0">
                <a:solidFill>
                  <a:srgbClr val="FF0000"/>
                </a:solidFill>
                <a:latin typeface="Calibri" pitchFamily="34" charset="0"/>
              </a:rPr>
              <a:t>st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 packet</a:t>
            </a:r>
          </a:p>
          <a:p>
            <a:pPr defTabSz="457200">
              <a:lnSpc>
                <a:spcPct val="9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routing</a:t>
            </a:r>
            <a:endParaRPr lang="en-US" sz="27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4" name="Rectangle 9"/>
          <p:cNvSpPr>
            <a:spLocks/>
          </p:cNvSpPr>
          <p:nvPr/>
        </p:nvSpPr>
        <p:spPr bwMode="auto">
          <a:xfrm>
            <a:off x="7467600" y="4648200"/>
            <a:ext cx="1487488" cy="1121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following packets</a:t>
            </a:r>
          </a:p>
          <a:p>
            <a:pPr defTabSz="457200">
              <a:lnSpc>
                <a:spcPct val="9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routing</a:t>
            </a:r>
            <a:endParaRPr lang="en-US" sz="27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8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5834 -0.3555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35556 L -0.56667 0.0111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-0.27752 " pathEditMode="relative" ptsTypes="AA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-0.27752 L -0.55833 0.011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5" grpId="0" animBg="1"/>
      <p:bldP spid="55" grpId="1" animBg="1"/>
      <p:bldP spid="55" grpId="2" animBg="1"/>
      <p:bldP spid="55" grpId="3" animBg="1"/>
      <p:bldP spid="59" grpId="0"/>
      <p:bldP spid="59" grpId="1"/>
      <p:bldP spid="60" grpId="0"/>
      <p:bldP spid="61" grpId="0" animBg="1"/>
      <p:bldP spid="61" grpId="1" animBg="1"/>
      <p:bldP spid="61" grpId="2" animBg="1"/>
      <p:bldP spid="62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smtClean="0"/>
              <a:t>= API for switches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Control how packets are </a:t>
            </a:r>
            <a:r>
              <a:rPr lang="en-US" dirty="0" smtClean="0"/>
              <a:t>forwarded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packet transformation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Operations implemented on (cheap) packet switch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smaller or no control processor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omits routing (BGP &amp; OSPF), spanning tree, firewall, </a:t>
            </a:r>
            <a:r>
              <a:rPr lang="en-US" dirty="0" err="1" smtClean="0"/>
              <a:t>QoS</a:t>
            </a:r>
            <a:r>
              <a:rPr lang="en-US" dirty="0" smtClean="0"/>
              <a:t>, 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move control functionality to general-purpose server(s)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Typically, centralized control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but: NetServ enables </a:t>
            </a:r>
            <a:r>
              <a:rPr lang="en-US" i="1" dirty="0" smtClean="0"/>
              <a:t>distributed control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47092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OpenFlow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controller as a </a:t>
            </a:r>
            <a:r>
              <a:rPr lang="en-US" dirty="0" err="1" smtClean="0"/>
              <a:t>NetServ</a:t>
            </a:r>
            <a:r>
              <a:rPr lang="en-US" dirty="0" smtClean="0"/>
              <a:t> service module</a:t>
            </a:r>
          </a:p>
          <a:p>
            <a:pPr lvl="1"/>
            <a:r>
              <a:rPr lang="en-US" dirty="0" smtClean="0"/>
              <a:t>Runs inside the OSGi Service Container</a:t>
            </a:r>
          </a:p>
          <a:p>
            <a:pPr lvl="1"/>
            <a:r>
              <a:rPr lang="en-US" dirty="0" smtClean="0"/>
              <a:t>Modified version of the Beacon OF Controller (Java)</a:t>
            </a:r>
          </a:p>
          <a:p>
            <a:pPr lvl="1"/>
            <a:r>
              <a:rPr lang="en-US" dirty="0" smtClean="0"/>
              <a:t>Listens for signaling commands through JSON-RPC (sent by NetServ Controller or  external services)</a:t>
            </a:r>
          </a:p>
          <a:p>
            <a:pPr lvl="1"/>
            <a:r>
              <a:rPr lang="en-US" dirty="0" smtClean="0"/>
              <a:t>Sends commands to OF-enabled hardware (OpenFlow protocol)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4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Connettore 2 110"/>
          <p:cNvCxnSpPr/>
          <p:nvPr/>
        </p:nvCxnSpPr>
        <p:spPr>
          <a:xfrm flipH="1">
            <a:off x="3508500" y="4013444"/>
            <a:ext cx="3007" cy="887562"/>
          </a:xfrm>
          <a:prstGeom prst="straightConnector1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451" y="48775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-Shape 3"/>
          <p:cNvSpPr/>
          <p:nvPr/>
        </p:nvSpPr>
        <p:spPr>
          <a:xfrm rot="16200000">
            <a:off x="4411608" y="1169129"/>
            <a:ext cx="1944214" cy="4320480"/>
          </a:xfrm>
          <a:prstGeom prst="corner">
            <a:avLst>
              <a:gd name="adj1" fmla="val 143261"/>
              <a:gd name="adj2" fmla="val 100000"/>
            </a:avLst>
          </a:prstGeom>
          <a:solidFill>
            <a:schemeClr val="bg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extBox 134"/>
          <p:cNvSpPr txBox="1"/>
          <p:nvPr/>
        </p:nvSpPr>
        <p:spPr>
          <a:xfrm>
            <a:off x="4463225" y="2357262"/>
            <a:ext cx="177805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OpenFlow Switch</a:t>
            </a:r>
          </a:p>
        </p:txBody>
      </p:sp>
      <p:sp>
        <p:nvSpPr>
          <p:cNvPr id="147" name="Rectangle 51"/>
          <p:cNvSpPr>
            <a:spLocks/>
          </p:cNvSpPr>
          <p:nvPr/>
        </p:nvSpPr>
        <p:spPr bwMode="auto">
          <a:xfrm>
            <a:off x="6679859" y="5237580"/>
            <a:ext cx="1080120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57200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subseq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pkts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10.0.0.1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L-Shape 3"/>
          <p:cNvSpPr/>
          <p:nvPr/>
        </p:nvSpPr>
        <p:spPr>
          <a:xfrm rot="16200000">
            <a:off x="4671833" y="1514560"/>
            <a:ext cx="1431774" cy="3854028"/>
          </a:xfrm>
          <a:prstGeom prst="corner">
            <a:avLst>
              <a:gd name="adj1" fmla="val 143261"/>
              <a:gd name="adj2" fmla="val 100000"/>
            </a:avLst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TextBox 134"/>
          <p:cNvSpPr txBox="1"/>
          <p:nvPr/>
        </p:nvSpPr>
        <p:spPr>
          <a:xfrm>
            <a:off x="4866238" y="2717302"/>
            <a:ext cx="115845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Flow Table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60706" y="3077342"/>
            <a:ext cx="3841328" cy="432047"/>
            <a:chOff x="0" y="0"/>
            <a:chExt cx="4323" cy="512"/>
          </a:xfrm>
          <a:effectLst/>
        </p:grpSpPr>
        <p:sp>
          <p:nvSpPr>
            <p:cNvPr id="161" name="Rectangle 23"/>
            <p:cNvSpPr>
              <a:spLocks/>
            </p:cNvSpPr>
            <p:nvPr/>
          </p:nvSpPr>
          <p:spPr bwMode="auto">
            <a:xfrm>
              <a:off x="1191" y="20"/>
              <a:ext cx="635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29"/>
            <p:cNvSpPr>
              <a:spLocks/>
            </p:cNvSpPr>
            <p:nvPr/>
          </p:nvSpPr>
          <p:spPr bwMode="auto">
            <a:xfrm>
              <a:off x="2960" y="18"/>
              <a:ext cx="648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19"/>
            <p:cNvSpPr>
              <a:spLocks/>
            </p:cNvSpPr>
            <p:nvPr/>
          </p:nvSpPr>
          <p:spPr bwMode="auto">
            <a:xfrm>
              <a:off x="4" y="18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MAC</a:t>
              </a: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src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21"/>
            <p:cNvSpPr>
              <a:spLocks/>
            </p:cNvSpPr>
            <p:nvPr/>
          </p:nvSpPr>
          <p:spPr bwMode="auto">
            <a:xfrm>
              <a:off x="597" y="18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MAC</a:t>
              </a: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dst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IP</a:t>
              </a: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rc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25"/>
            <p:cNvSpPr>
              <a:spLocks/>
            </p:cNvSpPr>
            <p:nvPr/>
          </p:nvSpPr>
          <p:spPr bwMode="auto">
            <a:xfrm>
              <a:off x="1790" y="18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IP</a:t>
              </a: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st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27"/>
            <p:cNvSpPr>
              <a:spLocks/>
            </p:cNvSpPr>
            <p:nvPr/>
          </p:nvSpPr>
          <p:spPr bwMode="auto">
            <a:xfrm>
              <a:off x="2376" y="18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28"/>
            <p:cNvSpPr>
              <a:spLocks/>
            </p:cNvSpPr>
            <p:nvPr/>
          </p:nvSpPr>
          <p:spPr bwMode="auto">
            <a:xfrm>
              <a:off x="2393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TCP</a:t>
              </a:r>
            </a:p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sport</a:t>
              </a:r>
            </a:p>
          </p:txBody>
        </p:sp>
        <p:sp>
          <p:nvSpPr>
            <p:cNvPr id="171" name="Rectangle 30"/>
            <p:cNvSpPr>
              <a:spLocks/>
            </p:cNvSpPr>
            <p:nvPr/>
          </p:nvSpPr>
          <p:spPr bwMode="auto">
            <a:xfrm>
              <a:off x="29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TCP</a:t>
              </a: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dport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Action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460706" y="3653405"/>
            <a:ext cx="3854028" cy="384745"/>
            <a:chOff x="0" y="0"/>
            <a:chExt cx="4320" cy="280"/>
          </a:xfrm>
          <a:effectLst/>
        </p:grpSpPr>
        <p:sp>
          <p:nvSpPr>
            <p:cNvPr id="179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300" dirty="0">
                  <a:latin typeface="Arial" pitchFamily="34" charset="0"/>
                  <a:cs typeface="Arial" pitchFamily="34" charset="0"/>
                </a:rPr>
                <a:t>*</a:t>
              </a:r>
            </a:p>
          </p:txBody>
        </p:sp>
        <p:sp>
          <p:nvSpPr>
            <p:cNvPr id="181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300" dirty="0">
                  <a:latin typeface="Arial" pitchFamily="34" charset="0"/>
                  <a:cs typeface="Arial" pitchFamily="34" charset="0"/>
                </a:rPr>
                <a:t>*</a:t>
              </a:r>
            </a:p>
          </p:txBody>
        </p:sp>
        <p:sp>
          <p:nvSpPr>
            <p:cNvPr id="182" name="Rectangle 40"/>
            <p:cNvSpPr>
              <a:spLocks/>
            </p:cNvSpPr>
            <p:nvPr/>
          </p:nvSpPr>
          <p:spPr bwMode="auto">
            <a:xfrm>
              <a:off x="1576" y="21"/>
              <a:ext cx="888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10.0.0.1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300">
                  <a:latin typeface="Arial" pitchFamily="34" charset="0"/>
                  <a:cs typeface="Arial" pitchFamily="34" charset="0"/>
                </a:rPr>
                <a:t>*</a:t>
              </a:r>
            </a:p>
          </p:txBody>
        </p:sp>
        <p:sp>
          <p:nvSpPr>
            <p:cNvPr id="184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300" dirty="0">
                  <a:latin typeface="Arial" pitchFamily="34" charset="0"/>
                  <a:cs typeface="Arial" pitchFamily="34" charset="0"/>
                </a:rPr>
                <a:t>*</a:t>
              </a:r>
            </a:p>
          </p:txBody>
        </p:sp>
        <p:sp>
          <p:nvSpPr>
            <p:cNvPr id="185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300" dirty="0">
                  <a:latin typeface="Arial" pitchFamily="34" charset="0"/>
                  <a:cs typeface="Arial" pitchFamily="34" charset="0"/>
                </a:rPr>
                <a:t>*</a:t>
              </a:r>
            </a:p>
          </p:txBody>
        </p:sp>
        <p:sp>
          <p:nvSpPr>
            <p:cNvPr id="186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Output</a:t>
              </a:r>
            </a:p>
            <a:p>
              <a:pPr algn="ctr" defTabSz="457200"/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port </a:t>
              </a:r>
              <a:r>
                <a:rPr lang="en-US" sz="13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cxnSp>
        <p:nvCxnSpPr>
          <p:cNvPr id="189" name="Connettore 1 188"/>
          <p:cNvCxnSpPr/>
          <p:nvPr/>
        </p:nvCxnSpPr>
        <p:spPr>
          <a:xfrm flipH="1" flipV="1">
            <a:off x="5095683" y="3581397"/>
            <a:ext cx="936104" cy="115212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5" name="TextBox 134"/>
          <p:cNvSpPr txBox="1"/>
          <p:nvPr/>
        </p:nvSpPr>
        <p:spPr>
          <a:xfrm>
            <a:off x="847211" y="3509389"/>
            <a:ext cx="100059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OpenFlow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Controller</a:t>
            </a:r>
          </a:p>
        </p:txBody>
      </p:sp>
      <p:cxnSp>
        <p:nvCxnSpPr>
          <p:cNvPr id="192" name="Connettore 1 191"/>
          <p:cNvCxnSpPr/>
          <p:nvPr/>
        </p:nvCxnSpPr>
        <p:spPr>
          <a:xfrm>
            <a:off x="1855323" y="2665538"/>
            <a:ext cx="1296144" cy="576064"/>
          </a:xfrm>
          <a:prstGeom prst="line">
            <a:avLst/>
          </a:prstGeom>
          <a:ln>
            <a:prstDash val="sysDash"/>
            <a:headEnd type="arrow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7" name="Connettore 1 206"/>
          <p:cNvCxnSpPr/>
          <p:nvPr/>
        </p:nvCxnSpPr>
        <p:spPr>
          <a:xfrm flipH="1">
            <a:off x="3799539" y="3581397"/>
            <a:ext cx="1296144" cy="1224136"/>
          </a:xfrm>
          <a:prstGeom prst="line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6" name="Connettore 2 215"/>
          <p:cNvCxnSpPr/>
          <p:nvPr/>
        </p:nvCxnSpPr>
        <p:spPr>
          <a:xfrm>
            <a:off x="1855323" y="3313610"/>
            <a:ext cx="1512168" cy="720080"/>
          </a:xfrm>
          <a:prstGeom prst="straightConnector1">
            <a:avLst/>
          </a:prstGeom>
          <a:ln>
            <a:prstDash val="sysDash"/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3" name="Connettore 1 222"/>
          <p:cNvCxnSpPr/>
          <p:nvPr/>
        </p:nvCxnSpPr>
        <p:spPr>
          <a:xfrm flipH="1" flipV="1">
            <a:off x="5023675" y="4013445"/>
            <a:ext cx="1080120" cy="129614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5" name="Connettore 1 224"/>
          <p:cNvCxnSpPr/>
          <p:nvPr/>
        </p:nvCxnSpPr>
        <p:spPr>
          <a:xfrm flipH="1">
            <a:off x="3943555" y="4013445"/>
            <a:ext cx="1080120" cy="1008111"/>
          </a:xfrm>
          <a:prstGeom prst="line">
            <a:avLst/>
          </a:prstGeom>
          <a:ln>
            <a:headEnd type="none" w="med" len="med"/>
            <a:tailEnd type="arrow" w="med" len="med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6" name="TextBox 134"/>
          <p:cNvSpPr txBox="1"/>
          <p:nvPr/>
        </p:nvSpPr>
        <p:spPr>
          <a:xfrm rot="1468586">
            <a:off x="2029620" y="3050245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OpenFlow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89" name="TextBox 134"/>
          <p:cNvSpPr txBox="1"/>
          <p:nvPr/>
        </p:nvSpPr>
        <p:spPr>
          <a:xfrm rot="1493838">
            <a:off x="1911873" y="3584380"/>
            <a:ext cx="91082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FlowMod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134"/>
          <p:cNvSpPr txBox="1"/>
          <p:nvPr/>
        </p:nvSpPr>
        <p:spPr>
          <a:xfrm rot="1436640">
            <a:off x="2075688" y="2594998"/>
            <a:ext cx="88197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PacketIn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51"/>
          <p:cNvSpPr>
            <a:spLocks/>
          </p:cNvSpPr>
          <p:nvPr/>
        </p:nvSpPr>
        <p:spPr bwMode="auto">
          <a:xfrm>
            <a:off x="6662595" y="4661516"/>
            <a:ext cx="1025376" cy="360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57200"/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pkts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10.0.0.1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Scheda 133"/>
          <p:cNvSpPr/>
          <p:nvPr/>
        </p:nvSpPr>
        <p:spPr>
          <a:xfrm>
            <a:off x="5887771" y="4661515"/>
            <a:ext cx="504056" cy="288033"/>
          </a:xfrm>
          <a:prstGeom prst="flowChartPunchedCard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Arial" pitchFamily="34" charset="0"/>
                <a:cs typeface="Arial" pitchFamily="34" charset="0"/>
              </a:rPr>
              <a:t>PKT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5523" y="422946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(4)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15763" y="42921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(1)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3715" y="49495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(5)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1427" y="34236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(3)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91427" y="26655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(2)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1"/>
          <p:cNvSpPr>
            <a:spLocks/>
          </p:cNvSpPr>
          <p:nvPr/>
        </p:nvSpPr>
        <p:spPr bwMode="auto">
          <a:xfrm>
            <a:off x="2431387" y="4949549"/>
            <a:ext cx="864096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600" dirty="0" smtClean="0">
                <a:latin typeface="Arial" pitchFamily="34" charset="0"/>
                <a:cs typeface="Arial" pitchFamily="34" charset="0"/>
              </a:rPr>
              <a:t>10.0.0.1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227" y="2429269"/>
            <a:ext cx="812126" cy="112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Scheda 133"/>
          <p:cNvSpPr/>
          <p:nvPr/>
        </p:nvSpPr>
        <p:spPr>
          <a:xfrm>
            <a:off x="5887771" y="5237580"/>
            <a:ext cx="504056" cy="288033"/>
          </a:xfrm>
          <a:prstGeom prst="flowChartPunchedCard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Arial" pitchFamily="34" charset="0"/>
                <a:cs typeface="Arial" pitchFamily="34" charset="0"/>
              </a:rPr>
              <a:t>PKT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Scheda 133"/>
          <p:cNvSpPr/>
          <p:nvPr/>
        </p:nvSpPr>
        <p:spPr>
          <a:xfrm>
            <a:off x="5959779" y="5309588"/>
            <a:ext cx="504056" cy="288033"/>
          </a:xfrm>
          <a:prstGeom prst="flowChartPunchedCard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Arial" pitchFamily="34" charset="0"/>
                <a:cs typeface="Arial" pitchFamily="34" charset="0"/>
              </a:rPr>
              <a:t>PKT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cheda 133"/>
          <p:cNvSpPr/>
          <p:nvPr/>
        </p:nvSpPr>
        <p:spPr>
          <a:xfrm>
            <a:off x="6031787" y="5381596"/>
            <a:ext cx="504056" cy="288033"/>
          </a:xfrm>
          <a:prstGeom prst="flowChartPunchedCard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Arial" pitchFamily="34" charset="0"/>
                <a:cs typeface="Arial" pitchFamily="34" charset="0"/>
              </a:rPr>
              <a:t>PKT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0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po 63"/>
          <p:cNvGrpSpPr/>
          <p:nvPr/>
        </p:nvGrpSpPr>
        <p:grpSpPr>
          <a:xfrm>
            <a:off x="5954180" y="3861370"/>
            <a:ext cx="1584176" cy="792089"/>
            <a:chOff x="611250" y="3610079"/>
            <a:chExt cx="1584176" cy="792089"/>
          </a:xfrm>
        </p:grpSpPr>
        <p:grpSp>
          <p:nvGrpSpPr>
            <p:cNvPr id="65" name="Group 200"/>
            <p:cNvGrpSpPr>
              <a:grpSpLocks/>
            </p:cNvGrpSpPr>
            <p:nvPr/>
          </p:nvGrpSpPr>
          <p:grpSpPr bwMode="auto">
            <a:xfrm>
              <a:off x="611250" y="3610079"/>
              <a:ext cx="1584176" cy="792089"/>
              <a:chOff x="1115102" y="4437111"/>
              <a:chExt cx="1584027" cy="570973"/>
            </a:xfrm>
          </p:grpSpPr>
          <p:sp>
            <p:nvSpPr>
              <p:cNvPr id="67" name="Flowchart: Process 198"/>
              <p:cNvSpPr/>
              <p:nvPr/>
            </p:nvSpPr>
            <p:spPr>
              <a:xfrm>
                <a:off x="1115102" y="4437111"/>
                <a:ext cx="1584027" cy="570973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8" name="Group 199"/>
              <p:cNvGrpSpPr>
                <a:grpSpLocks/>
              </p:cNvGrpSpPr>
              <p:nvPr/>
            </p:nvGrpSpPr>
            <p:grpSpPr bwMode="auto">
              <a:xfrm>
                <a:off x="1259414" y="4495232"/>
                <a:ext cx="1439715" cy="465904"/>
                <a:chOff x="1259414" y="4495232"/>
                <a:chExt cx="1439715" cy="465904"/>
              </a:xfrm>
            </p:grpSpPr>
            <p:sp>
              <p:nvSpPr>
                <p:cNvPr id="69" name="TextBox 192"/>
                <p:cNvSpPr txBox="1">
                  <a:spLocks noChangeArrowheads="1"/>
                </p:cNvSpPr>
                <p:nvPr/>
              </p:nvSpPr>
              <p:spPr bwMode="auto">
                <a:xfrm>
                  <a:off x="1763113" y="4495232"/>
                  <a:ext cx="936016" cy="4659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smtClean="0"/>
                    <a:t>Data </a:t>
                  </a:r>
                </a:p>
                <a:p>
                  <a:r>
                    <a:rPr lang="en-US" sz="1200" smtClean="0"/>
                    <a:t>OF Protocol</a:t>
                  </a:r>
                </a:p>
                <a:p>
                  <a:r>
                    <a:rPr lang="en-US" sz="1200" smtClean="0"/>
                    <a:t>JSON-RPC</a:t>
                  </a:r>
                  <a:endParaRPr lang="en-US" sz="1200"/>
                </a:p>
              </p:txBody>
            </p:sp>
            <p:cxnSp>
              <p:nvCxnSpPr>
                <p:cNvPr id="70" name="Straight Arrow Connector 193"/>
                <p:cNvCxnSpPr/>
                <p:nvPr/>
              </p:nvCxnSpPr>
              <p:spPr>
                <a:xfrm>
                  <a:off x="1259414" y="4594747"/>
                  <a:ext cx="504778" cy="1588"/>
                </a:xfrm>
                <a:prstGeom prst="straightConnector1">
                  <a:avLst/>
                </a:prstGeom>
                <a:ln w="444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196"/>
                <p:cNvCxnSpPr/>
                <p:nvPr/>
              </p:nvCxnSpPr>
              <p:spPr>
                <a:xfrm rot="10800000">
                  <a:off x="1259414" y="4722412"/>
                  <a:ext cx="504778" cy="1588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6" name="Straight Arrow Connector 67"/>
            <p:cNvCxnSpPr/>
            <p:nvPr/>
          </p:nvCxnSpPr>
          <p:spPr>
            <a:xfrm rot="10800000">
              <a:off x="755576" y="4196622"/>
              <a:ext cx="504056" cy="1588"/>
            </a:xfrm>
            <a:prstGeom prst="straightConnector1">
              <a:avLst/>
            </a:prstGeom>
            <a:ln w="28575"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40"/>
          <p:cNvSpPr txBox="1">
            <a:spLocks noChangeArrowheads="1"/>
          </p:cNvSpPr>
          <p:nvPr/>
        </p:nvSpPr>
        <p:spPr bwMode="auto">
          <a:xfrm>
            <a:off x="5992480" y="614100"/>
            <a:ext cx="1337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mtClean="0"/>
              <a:t>Processing Unit</a:t>
            </a:r>
          </a:p>
          <a:p>
            <a:pPr algn="ctr"/>
            <a:r>
              <a:rPr lang="en-US" sz="1400" smtClean="0"/>
              <a:t>(PU)</a:t>
            </a:r>
            <a:endParaRPr lang="en-US" sz="1400"/>
          </a:p>
        </p:txBody>
      </p:sp>
      <p:sp>
        <p:nvSpPr>
          <p:cNvPr id="73" name="TextBox 41"/>
          <p:cNvSpPr txBox="1">
            <a:spLocks noChangeArrowheads="1"/>
          </p:cNvSpPr>
          <p:nvPr/>
        </p:nvSpPr>
        <p:spPr bwMode="auto">
          <a:xfrm>
            <a:off x="2927237" y="908720"/>
            <a:ext cx="9430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/>
              <a:t>OF Switch</a:t>
            </a:r>
            <a:endParaRPr lang="en-US" sz="1400"/>
          </a:p>
        </p:txBody>
      </p:sp>
      <p:sp>
        <p:nvSpPr>
          <p:cNvPr id="74" name="TextBox 42"/>
          <p:cNvSpPr txBox="1">
            <a:spLocks noChangeArrowheads="1"/>
          </p:cNvSpPr>
          <p:nvPr/>
        </p:nvSpPr>
        <p:spPr bwMode="auto">
          <a:xfrm>
            <a:off x="1498068" y="908720"/>
            <a:ext cx="1349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/>
              <a:t>Other networks</a:t>
            </a:r>
            <a:endParaRPr lang="en-US" sz="1400"/>
          </a:p>
        </p:txBody>
      </p:sp>
      <p:cxnSp>
        <p:nvCxnSpPr>
          <p:cNvPr id="75" name="Straight Arrow Connector 47"/>
          <p:cNvCxnSpPr/>
          <p:nvPr/>
        </p:nvCxnSpPr>
        <p:spPr>
          <a:xfrm rot="5400000">
            <a:off x="166454" y="3758480"/>
            <a:ext cx="3960092" cy="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48"/>
          <p:cNvCxnSpPr/>
          <p:nvPr/>
        </p:nvCxnSpPr>
        <p:spPr>
          <a:xfrm rot="5400000">
            <a:off x="1390503" y="3758567"/>
            <a:ext cx="3960092" cy="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49"/>
          <p:cNvCxnSpPr/>
          <p:nvPr/>
        </p:nvCxnSpPr>
        <p:spPr>
          <a:xfrm rot="5400000">
            <a:off x="2632238" y="3775124"/>
            <a:ext cx="39259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50"/>
          <p:cNvCxnSpPr/>
          <p:nvPr/>
        </p:nvCxnSpPr>
        <p:spPr>
          <a:xfrm rot="5400000">
            <a:off x="4626849" y="3774327"/>
            <a:ext cx="3925935" cy="3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1948" y="1236886"/>
            <a:ext cx="491877" cy="49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9667" y="1245512"/>
            <a:ext cx="89877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4252" y="1202382"/>
            <a:ext cx="43402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ttangolo arrotondato 82"/>
          <p:cNvSpPr/>
          <p:nvPr/>
        </p:nvSpPr>
        <p:spPr>
          <a:xfrm>
            <a:off x="5263354" y="1137320"/>
            <a:ext cx="969333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/>
              <a:t>OF Controller</a:t>
            </a:r>
            <a:endParaRPr lang="en-US" sz="1200"/>
          </a:p>
        </p:txBody>
      </p:sp>
      <p:cxnSp>
        <p:nvCxnSpPr>
          <p:cNvPr id="86" name="Straight Arrow Connector 193"/>
          <p:cNvCxnSpPr/>
          <p:nvPr/>
        </p:nvCxnSpPr>
        <p:spPr bwMode="auto">
          <a:xfrm>
            <a:off x="2146140" y="2370343"/>
            <a:ext cx="1224906" cy="220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10"/>
          <p:cNvSpPr txBox="1">
            <a:spLocks noChangeArrowheads="1"/>
          </p:cNvSpPr>
          <p:nvPr/>
        </p:nvSpPr>
        <p:spPr bwMode="auto">
          <a:xfrm>
            <a:off x="1066020" y="2183197"/>
            <a:ext cx="1152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 NetServ SETUP packet arrives</a:t>
            </a:r>
            <a:endParaRPr lang="en-US" sz="1200"/>
          </a:p>
        </p:txBody>
      </p:sp>
      <p:cxnSp>
        <p:nvCxnSpPr>
          <p:cNvPr id="88" name="Straight Arrow Connector 193"/>
          <p:cNvCxnSpPr/>
          <p:nvPr/>
        </p:nvCxnSpPr>
        <p:spPr bwMode="auto">
          <a:xfrm>
            <a:off x="3361892" y="2421211"/>
            <a:ext cx="1224136" cy="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10"/>
          <p:cNvSpPr txBox="1">
            <a:spLocks noChangeArrowheads="1"/>
          </p:cNvSpPr>
          <p:nvPr/>
        </p:nvSpPr>
        <p:spPr bwMode="auto">
          <a:xfrm>
            <a:off x="6588224" y="2442351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Processing module installed</a:t>
            </a:r>
            <a:endParaRPr lang="en-US" sz="1200"/>
          </a:p>
        </p:txBody>
      </p:sp>
      <p:cxnSp>
        <p:nvCxnSpPr>
          <p:cNvPr id="90" name="Straight Arrow Connector 67"/>
          <p:cNvCxnSpPr/>
          <p:nvPr/>
        </p:nvCxnSpPr>
        <p:spPr>
          <a:xfrm flipH="1">
            <a:off x="4602480" y="2800547"/>
            <a:ext cx="1152128" cy="0"/>
          </a:xfrm>
          <a:prstGeom prst="straightConnector1">
            <a:avLst/>
          </a:prstGeom>
          <a:ln w="28575"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10"/>
          <p:cNvSpPr txBox="1">
            <a:spLocks noChangeArrowheads="1"/>
          </p:cNvSpPr>
          <p:nvPr/>
        </p:nvSpPr>
        <p:spPr bwMode="auto">
          <a:xfrm>
            <a:off x="4716016" y="2553474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Add_filter</a:t>
            </a:r>
            <a:endParaRPr lang="en-US" sz="1200"/>
          </a:p>
        </p:txBody>
      </p:sp>
      <p:cxnSp>
        <p:nvCxnSpPr>
          <p:cNvPr id="94" name="Straight Arrow Connector 193"/>
          <p:cNvCxnSpPr/>
          <p:nvPr/>
        </p:nvCxnSpPr>
        <p:spPr bwMode="auto">
          <a:xfrm>
            <a:off x="2146140" y="2976024"/>
            <a:ext cx="1224906" cy="220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10"/>
          <p:cNvSpPr txBox="1">
            <a:spLocks noChangeArrowheads="1"/>
          </p:cNvSpPr>
          <p:nvPr/>
        </p:nvSpPr>
        <p:spPr bwMode="auto">
          <a:xfrm>
            <a:off x="1354052" y="2802391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1° Packet arrives</a:t>
            </a:r>
            <a:endParaRPr lang="en-US" sz="1200"/>
          </a:p>
        </p:txBody>
      </p:sp>
      <p:grpSp>
        <p:nvGrpSpPr>
          <p:cNvPr id="96" name="Gruppo 95"/>
          <p:cNvGrpSpPr/>
          <p:nvPr/>
        </p:nvGrpSpPr>
        <p:grpSpPr>
          <a:xfrm>
            <a:off x="3370276" y="2832008"/>
            <a:ext cx="2367880" cy="276999"/>
            <a:chOff x="2699792" y="1608548"/>
            <a:chExt cx="1224906" cy="276999"/>
          </a:xfrm>
        </p:grpSpPr>
        <p:cxnSp>
          <p:nvCxnSpPr>
            <p:cNvPr id="97" name="Straight Arrow Connector 196"/>
            <p:cNvCxnSpPr/>
            <p:nvPr/>
          </p:nvCxnSpPr>
          <p:spPr bwMode="auto">
            <a:xfrm rot="10800000">
              <a:off x="2699792" y="1844825"/>
              <a:ext cx="1224906" cy="3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10"/>
            <p:cNvSpPr txBox="1">
              <a:spLocks noChangeArrowheads="1"/>
            </p:cNvSpPr>
            <p:nvPr/>
          </p:nvSpPr>
          <p:spPr bwMode="auto">
            <a:xfrm>
              <a:off x="3126293" y="1608548"/>
              <a:ext cx="5591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mtClean="0"/>
                <a:t>Packet_IN</a:t>
              </a:r>
              <a:endParaRPr lang="en-US" sz="1200"/>
            </a:p>
          </p:txBody>
        </p:sp>
      </p:grpSp>
      <p:grpSp>
        <p:nvGrpSpPr>
          <p:cNvPr id="99" name="Gruppo 98"/>
          <p:cNvGrpSpPr/>
          <p:nvPr/>
        </p:nvGrpSpPr>
        <p:grpSpPr>
          <a:xfrm>
            <a:off x="3370276" y="3045032"/>
            <a:ext cx="2496658" cy="276999"/>
            <a:chOff x="2699792" y="1608548"/>
            <a:chExt cx="1291523" cy="276999"/>
          </a:xfrm>
        </p:grpSpPr>
        <p:cxnSp>
          <p:nvCxnSpPr>
            <p:cNvPr id="100" name="Straight Arrow Connector 196"/>
            <p:cNvCxnSpPr/>
            <p:nvPr/>
          </p:nvCxnSpPr>
          <p:spPr bwMode="auto">
            <a:xfrm rot="10800000">
              <a:off x="2699792" y="1844825"/>
              <a:ext cx="1224906" cy="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10"/>
            <p:cNvSpPr txBox="1">
              <a:spLocks noChangeArrowheads="1"/>
            </p:cNvSpPr>
            <p:nvPr/>
          </p:nvSpPr>
          <p:spPr bwMode="auto">
            <a:xfrm>
              <a:off x="3127219" y="1608548"/>
              <a:ext cx="8640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mtClean="0"/>
                <a:t>Flow Mod</a:t>
              </a:r>
              <a:endParaRPr lang="en-US" sz="1200"/>
            </a:p>
          </p:txBody>
        </p:sp>
      </p:grpSp>
      <p:cxnSp>
        <p:nvCxnSpPr>
          <p:cNvPr id="102" name="Straight Arrow Connector 193"/>
          <p:cNvCxnSpPr>
            <a:endCxn id="111" idx="0"/>
          </p:cNvCxnSpPr>
          <p:nvPr/>
        </p:nvCxnSpPr>
        <p:spPr bwMode="auto">
          <a:xfrm>
            <a:off x="3370276" y="3408072"/>
            <a:ext cx="3254461" cy="12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93"/>
          <p:cNvCxnSpPr>
            <a:endCxn id="111" idx="2"/>
          </p:cNvCxnSpPr>
          <p:nvPr/>
        </p:nvCxnSpPr>
        <p:spPr bwMode="auto">
          <a:xfrm>
            <a:off x="3370276" y="3624096"/>
            <a:ext cx="3254461" cy="1588"/>
          </a:xfrm>
          <a:prstGeom prst="straightConnector1">
            <a:avLst/>
          </a:prstGeom>
          <a:ln w="444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uppo 103"/>
          <p:cNvGrpSpPr/>
          <p:nvPr/>
        </p:nvGrpSpPr>
        <p:grpSpPr>
          <a:xfrm>
            <a:off x="3370276" y="3638129"/>
            <a:ext cx="2367880" cy="276999"/>
            <a:chOff x="2699792" y="1608548"/>
            <a:chExt cx="1224906" cy="276999"/>
          </a:xfrm>
        </p:grpSpPr>
        <p:cxnSp>
          <p:nvCxnSpPr>
            <p:cNvPr id="105" name="Straight Arrow Connector 196"/>
            <p:cNvCxnSpPr/>
            <p:nvPr/>
          </p:nvCxnSpPr>
          <p:spPr bwMode="auto">
            <a:xfrm rot="10800000">
              <a:off x="2699792" y="1844825"/>
              <a:ext cx="1224906" cy="3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10"/>
            <p:cNvSpPr txBox="1">
              <a:spLocks noChangeArrowheads="1"/>
            </p:cNvSpPr>
            <p:nvPr/>
          </p:nvSpPr>
          <p:spPr bwMode="auto">
            <a:xfrm>
              <a:off x="3120970" y="1608548"/>
              <a:ext cx="4846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mtClean="0"/>
                <a:t>Packet_IN</a:t>
              </a:r>
              <a:endParaRPr lang="en-US" sz="1200"/>
            </a:p>
          </p:txBody>
        </p:sp>
      </p:grpSp>
      <p:grpSp>
        <p:nvGrpSpPr>
          <p:cNvPr id="107" name="Gruppo 106"/>
          <p:cNvGrpSpPr/>
          <p:nvPr/>
        </p:nvGrpSpPr>
        <p:grpSpPr>
          <a:xfrm>
            <a:off x="3370276" y="3851153"/>
            <a:ext cx="2367880" cy="276999"/>
            <a:chOff x="2699792" y="1608548"/>
            <a:chExt cx="1224906" cy="276999"/>
          </a:xfrm>
        </p:grpSpPr>
        <p:cxnSp>
          <p:nvCxnSpPr>
            <p:cNvPr id="108" name="Straight Arrow Connector 196"/>
            <p:cNvCxnSpPr/>
            <p:nvPr/>
          </p:nvCxnSpPr>
          <p:spPr bwMode="auto">
            <a:xfrm rot="10800000">
              <a:off x="2699792" y="1844825"/>
              <a:ext cx="1224906" cy="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10"/>
            <p:cNvSpPr txBox="1">
              <a:spLocks noChangeArrowheads="1"/>
            </p:cNvSpPr>
            <p:nvPr/>
          </p:nvSpPr>
          <p:spPr bwMode="auto">
            <a:xfrm>
              <a:off x="3123548" y="1608548"/>
              <a:ext cx="4873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mtClean="0"/>
                <a:t>Flow Mod</a:t>
              </a:r>
              <a:endParaRPr lang="en-US" sz="1200"/>
            </a:p>
          </p:txBody>
        </p:sp>
      </p:grpSp>
      <p:cxnSp>
        <p:nvCxnSpPr>
          <p:cNvPr id="110" name="Straight Arrow Connector 193"/>
          <p:cNvCxnSpPr/>
          <p:nvPr/>
        </p:nvCxnSpPr>
        <p:spPr bwMode="auto">
          <a:xfrm>
            <a:off x="2146140" y="4197957"/>
            <a:ext cx="1224906" cy="2203"/>
          </a:xfrm>
          <a:prstGeom prst="straightConnector1">
            <a:avLst/>
          </a:prstGeom>
          <a:ln w="444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Flowchart: Process 115"/>
          <p:cNvSpPr/>
          <p:nvPr/>
        </p:nvSpPr>
        <p:spPr>
          <a:xfrm>
            <a:off x="6588224" y="3408196"/>
            <a:ext cx="73025" cy="215900"/>
          </a:xfrm>
          <a:prstGeom prst="flowChartProcess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2" name="TextBox 110"/>
          <p:cNvSpPr txBox="1">
            <a:spLocks noChangeArrowheads="1"/>
          </p:cNvSpPr>
          <p:nvPr/>
        </p:nvSpPr>
        <p:spPr bwMode="auto">
          <a:xfrm>
            <a:off x="6660232" y="3342655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Packet </a:t>
            </a:r>
          </a:p>
          <a:p>
            <a:r>
              <a:rPr lang="en-US" sz="1200" smtClean="0"/>
              <a:t>processing time</a:t>
            </a:r>
            <a:endParaRPr lang="en-US" sz="1200"/>
          </a:p>
        </p:txBody>
      </p:sp>
      <p:sp>
        <p:nvSpPr>
          <p:cNvPr id="113" name="TextBox 110"/>
          <p:cNvSpPr txBox="1">
            <a:spLocks noChangeArrowheads="1"/>
          </p:cNvSpPr>
          <p:nvPr/>
        </p:nvSpPr>
        <p:spPr bwMode="auto">
          <a:xfrm>
            <a:off x="1210036" y="3748234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1° Packet gets routed</a:t>
            </a:r>
            <a:endParaRPr lang="en-US" sz="1200"/>
          </a:p>
        </p:txBody>
      </p:sp>
      <p:cxnSp>
        <p:nvCxnSpPr>
          <p:cNvPr id="114" name="Straight Arrow Connector 193"/>
          <p:cNvCxnSpPr/>
          <p:nvPr/>
        </p:nvCxnSpPr>
        <p:spPr bwMode="auto">
          <a:xfrm>
            <a:off x="2146140" y="4799837"/>
            <a:ext cx="1224906" cy="220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93"/>
          <p:cNvCxnSpPr>
            <a:endCxn id="117" idx="0"/>
          </p:cNvCxnSpPr>
          <p:nvPr/>
        </p:nvCxnSpPr>
        <p:spPr bwMode="auto">
          <a:xfrm flipV="1">
            <a:off x="3370276" y="4862860"/>
            <a:ext cx="3254461" cy="898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0"/>
          <p:cNvSpPr txBox="1">
            <a:spLocks noChangeArrowheads="1"/>
          </p:cNvSpPr>
          <p:nvPr/>
        </p:nvSpPr>
        <p:spPr bwMode="auto">
          <a:xfrm>
            <a:off x="1192784" y="4718720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Following Packets path</a:t>
            </a:r>
            <a:endParaRPr lang="en-US" sz="1200"/>
          </a:p>
        </p:txBody>
      </p:sp>
      <p:sp>
        <p:nvSpPr>
          <p:cNvPr id="117" name="Flowchart: Process 115"/>
          <p:cNvSpPr/>
          <p:nvPr/>
        </p:nvSpPr>
        <p:spPr>
          <a:xfrm>
            <a:off x="6588224" y="4862860"/>
            <a:ext cx="73025" cy="215900"/>
          </a:xfrm>
          <a:prstGeom prst="flowChartProcess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8" name="TextBox 110"/>
          <p:cNvSpPr txBox="1">
            <a:spLocks noChangeArrowheads="1"/>
          </p:cNvSpPr>
          <p:nvPr/>
        </p:nvSpPr>
        <p:spPr bwMode="auto">
          <a:xfrm>
            <a:off x="6660232" y="4718720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Packet processing</a:t>
            </a:r>
          </a:p>
          <a:p>
            <a:r>
              <a:rPr lang="en-US" sz="1200" smtClean="0"/>
              <a:t>time</a:t>
            </a:r>
            <a:endParaRPr lang="en-US" sz="1200"/>
          </a:p>
        </p:txBody>
      </p:sp>
      <p:cxnSp>
        <p:nvCxnSpPr>
          <p:cNvPr id="119" name="Straight Arrow Connector 193"/>
          <p:cNvCxnSpPr/>
          <p:nvPr/>
        </p:nvCxnSpPr>
        <p:spPr bwMode="auto">
          <a:xfrm flipV="1">
            <a:off x="3370276" y="5031140"/>
            <a:ext cx="3210272" cy="3642"/>
          </a:xfrm>
          <a:prstGeom prst="straightConnector1">
            <a:avLst/>
          </a:prstGeom>
          <a:ln w="444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93"/>
          <p:cNvCxnSpPr/>
          <p:nvPr/>
        </p:nvCxnSpPr>
        <p:spPr bwMode="auto">
          <a:xfrm>
            <a:off x="2146140" y="5106174"/>
            <a:ext cx="1224906" cy="2203"/>
          </a:xfrm>
          <a:prstGeom prst="straightConnector1">
            <a:avLst/>
          </a:prstGeom>
          <a:ln w="444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Segnaposto numero diapositiva 21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7DE1D22-CA80-4C46-8DBF-F7DB9D3E9E5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4" name="Rettangolo arrotondato 123"/>
          <p:cNvSpPr/>
          <p:nvPr/>
        </p:nvSpPr>
        <p:spPr>
          <a:xfrm>
            <a:off x="4101022" y="1137320"/>
            <a:ext cx="9906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mtClean="0"/>
              <a:t>NetServ</a:t>
            </a:r>
          </a:p>
          <a:p>
            <a:pPr algn="ctr"/>
            <a:r>
              <a:rPr lang="en-US" sz="1400" smtClean="0"/>
              <a:t>Controller</a:t>
            </a:r>
            <a:endParaRPr lang="en-US" sz="1400"/>
          </a:p>
        </p:txBody>
      </p:sp>
      <p:cxnSp>
        <p:nvCxnSpPr>
          <p:cNvPr id="125" name="Straight Arrow Connector 49"/>
          <p:cNvCxnSpPr/>
          <p:nvPr/>
        </p:nvCxnSpPr>
        <p:spPr>
          <a:xfrm rot="5400000">
            <a:off x="3780174" y="3785294"/>
            <a:ext cx="39259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93"/>
          <p:cNvCxnSpPr/>
          <p:nvPr/>
        </p:nvCxnSpPr>
        <p:spPr bwMode="auto">
          <a:xfrm>
            <a:off x="4586028" y="2508459"/>
            <a:ext cx="2016224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uppo 130"/>
          <p:cNvGrpSpPr/>
          <p:nvPr/>
        </p:nvGrpSpPr>
        <p:grpSpPr>
          <a:xfrm>
            <a:off x="3361892" y="1928188"/>
            <a:ext cx="2377034" cy="276999"/>
            <a:chOff x="2699792" y="1608548"/>
            <a:chExt cx="1224906" cy="276999"/>
          </a:xfrm>
        </p:grpSpPr>
        <p:cxnSp>
          <p:nvCxnSpPr>
            <p:cNvPr id="132" name="Straight Arrow Connector 196"/>
            <p:cNvCxnSpPr/>
            <p:nvPr/>
          </p:nvCxnSpPr>
          <p:spPr bwMode="auto">
            <a:xfrm rot="10800000">
              <a:off x="2699792" y="1844825"/>
              <a:ext cx="1224906" cy="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10"/>
            <p:cNvSpPr txBox="1">
              <a:spLocks noChangeArrowheads="1"/>
            </p:cNvSpPr>
            <p:nvPr/>
          </p:nvSpPr>
          <p:spPr bwMode="auto">
            <a:xfrm>
              <a:off x="3126674" y="1608548"/>
              <a:ext cx="5261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mtClean="0"/>
                <a:t>Flow Mod</a:t>
              </a:r>
              <a:endParaRPr lang="en-US" sz="1200"/>
            </a:p>
          </p:txBody>
        </p:sp>
      </p:grpSp>
      <p:sp>
        <p:nvSpPr>
          <p:cNvPr id="137" name="Rettangolo 136"/>
          <p:cNvSpPr/>
          <p:nvPr/>
        </p:nvSpPr>
        <p:spPr>
          <a:xfrm>
            <a:off x="4932040" y="1835532"/>
            <a:ext cx="2880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Rettangolo 137"/>
          <p:cNvSpPr/>
          <p:nvPr/>
        </p:nvSpPr>
        <p:spPr>
          <a:xfrm>
            <a:off x="5724128" y="2987660"/>
            <a:ext cx="2880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9" name="Rettangolo 138"/>
          <p:cNvSpPr/>
          <p:nvPr/>
        </p:nvSpPr>
        <p:spPr>
          <a:xfrm>
            <a:off x="5724128" y="2492896"/>
            <a:ext cx="2880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0" name="Rettangolo 139"/>
          <p:cNvSpPr/>
          <p:nvPr/>
        </p:nvSpPr>
        <p:spPr>
          <a:xfrm>
            <a:off x="3131840" y="3789040"/>
            <a:ext cx="2880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2" name="Rettangolo 141"/>
          <p:cNvSpPr/>
          <p:nvPr/>
        </p:nvSpPr>
        <p:spPr>
          <a:xfrm>
            <a:off x="3563888" y="5013176"/>
            <a:ext cx="2880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35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NetServ</a:t>
            </a:r>
            <a:r>
              <a:rPr lang="en-US" sz="4000" dirty="0" smtClean="0"/>
              <a:t>/</a:t>
            </a:r>
            <a:r>
              <a:rPr lang="en-US" sz="4000" dirty="0" err="1" smtClean="0"/>
              <a:t>OpenFlow</a:t>
            </a:r>
            <a:r>
              <a:rPr lang="en-US" sz="4000" dirty="0" smtClean="0"/>
              <a:t> prototype</a:t>
            </a:r>
            <a:endParaRPr lang="en-US" sz="3600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999162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5334000" y="5257801"/>
            <a:ext cx="1447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73275" y="560546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" name="AutoShape 15"/>
          <p:cNvSpPr>
            <a:spLocks/>
          </p:cNvSpPr>
          <p:nvPr/>
        </p:nvSpPr>
        <p:spPr bwMode="auto">
          <a:xfrm>
            <a:off x="304800" y="4343400"/>
            <a:ext cx="5037137" cy="2286001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it-IT" dirty="0">
              <a:latin typeface="Calibri" pitchFamily="34" charset="0"/>
            </a:endParaRPr>
          </a:p>
        </p:txBody>
      </p:sp>
      <p:sp>
        <p:nvSpPr>
          <p:cNvPr id="21" name="Rectangle 16"/>
          <p:cNvSpPr>
            <a:spLocks/>
          </p:cNvSpPr>
          <p:nvPr/>
        </p:nvSpPr>
        <p:spPr bwMode="auto">
          <a:xfrm>
            <a:off x="1865312" y="4911725"/>
            <a:ext cx="18303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r>
              <a:rPr lang="en-US" b="1" dirty="0">
                <a:latin typeface="Calibri" pitchFamily="34" charset="0"/>
              </a:rPr>
              <a:t>Flow Table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8462" y="5143500"/>
            <a:ext cx="4827588" cy="571500"/>
            <a:chOff x="0" y="0"/>
            <a:chExt cx="4323" cy="512"/>
          </a:xfrm>
        </p:grpSpPr>
        <p:sp>
          <p:nvSpPr>
            <p:cNvPr id="24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25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MAC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src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26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27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MAC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dst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28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29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IP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Src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30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31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IP</a:t>
              </a: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Dst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32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33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 smtClean="0">
                  <a:latin typeface="Calibri" pitchFamily="34" charset="0"/>
                </a:rPr>
                <a:t>UDP</a:t>
              </a:r>
              <a:endParaRPr lang="en-US" sz="1700" dirty="0">
                <a:latin typeface="Calibri" pitchFamily="34" charset="0"/>
              </a:endParaRPr>
            </a:p>
            <a:p>
              <a:pPr algn="ctr" defTabSz="457200"/>
              <a:r>
                <a:rPr lang="en-US" sz="1700" dirty="0">
                  <a:latin typeface="Calibri" pitchFamily="34" charset="0"/>
                </a:rPr>
                <a:t>sport</a:t>
              </a:r>
            </a:p>
          </p:txBody>
        </p:sp>
        <p:sp>
          <p:nvSpPr>
            <p:cNvPr id="34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35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 smtClean="0">
                  <a:latin typeface="Calibri" pitchFamily="34" charset="0"/>
                </a:rPr>
                <a:t>UDP</a:t>
              </a:r>
              <a:endParaRPr lang="en-US" sz="1700" dirty="0">
                <a:latin typeface="Calibri" pitchFamily="34" charset="0"/>
              </a:endParaRPr>
            </a:p>
            <a:p>
              <a:pPr algn="ctr" defTabSz="457200"/>
              <a:r>
                <a:rPr lang="en-US" sz="1700" dirty="0" err="1">
                  <a:latin typeface="Calibri" pitchFamily="34" charset="0"/>
                </a:rPr>
                <a:t>dport</a:t>
              </a:r>
              <a:endParaRPr lang="en-US" sz="1700" dirty="0">
                <a:latin typeface="Calibri" pitchFamily="34" charset="0"/>
              </a:endParaRPr>
            </a:p>
          </p:txBody>
        </p:sp>
        <p:sp>
          <p:nvSpPr>
            <p:cNvPr id="36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37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700" dirty="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38" name="AutoShape 33"/>
          <p:cNvSpPr>
            <a:spLocks/>
          </p:cNvSpPr>
          <p:nvPr/>
        </p:nvSpPr>
        <p:spPr bwMode="auto">
          <a:xfrm>
            <a:off x="393700" y="4438651"/>
            <a:ext cx="2049462" cy="285749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r>
              <a:rPr lang="en-US" sz="2000" dirty="0" err="1">
                <a:latin typeface="Calibri" pitchFamily="34" charset="0"/>
              </a:rPr>
              <a:t>OpenFlow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Switch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385762" y="4868794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03225" y="5783263"/>
            <a:ext cx="4822825" cy="312737"/>
            <a:chOff x="0" y="0"/>
            <a:chExt cx="4320" cy="280"/>
          </a:xfrm>
        </p:grpSpPr>
        <p:sp>
          <p:nvSpPr>
            <p:cNvPr id="41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42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 smtClean="0">
                  <a:latin typeface="Calibri" pitchFamily="34" charset="0"/>
                </a:rPr>
                <a:t>2222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3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>
                  <a:latin typeface="Calibri" pitchFamily="34" charset="0"/>
                </a:rPr>
                <a:t>*</a:t>
              </a:r>
            </a:p>
          </p:txBody>
        </p:sp>
        <p:sp>
          <p:nvSpPr>
            <p:cNvPr id="44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 smtClean="0">
                  <a:latin typeface="Calibri" pitchFamily="34" charset="0"/>
                </a:rPr>
                <a:t>*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45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46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47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48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>
                  <a:latin typeface="Calibri" pitchFamily="34" charset="0"/>
                </a:rPr>
                <a:t>port 1</a:t>
              </a:r>
            </a:p>
          </p:txBody>
        </p:sp>
      </p:grpSp>
      <p:sp>
        <p:nvSpPr>
          <p:cNvPr id="52" name="Rectangle 48"/>
          <p:cNvSpPr>
            <a:spLocks/>
          </p:cNvSpPr>
          <p:nvPr/>
        </p:nvSpPr>
        <p:spPr bwMode="auto">
          <a:xfrm>
            <a:off x="5486400" y="4953000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 dirty="0">
                <a:latin typeface="Calibri" pitchFamily="34" charset="0"/>
              </a:rPr>
              <a:t>port </a:t>
            </a:r>
            <a:r>
              <a:rPr lang="en-US" sz="1300" dirty="0" smtClean="0">
                <a:latin typeface="Calibri" pitchFamily="34" charset="0"/>
              </a:rPr>
              <a:t>2</a:t>
            </a:r>
            <a:endParaRPr lang="en-US" sz="1300" dirty="0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99014" y="6164263"/>
            <a:ext cx="4822825" cy="312737"/>
            <a:chOff x="0" y="0"/>
            <a:chExt cx="4320" cy="280"/>
          </a:xfrm>
        </p:grpSpPr>
        <p:sp>
          <p:nvSpPr>
            <p:cNvPr id="63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Calibri" pitchFamily="34" charset="0"/>
              </a:endParaRPr>
            </a:p>
          </p:txBody>
        </p:sp>
        <p:sp>
          <p:nvSpPr>
            <p:cNvPr id="64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 smtClean="0">
                  <a:latin typeface="Calibri" pitchFamily="34" charset="0"/>
                </a:rPr>
                <a:t>3333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65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 smtClean="0">
                  <a:latin typeface="Calibri" pitchFamily="34" charset="0"/>
                </a:rPr>
                <a:t>2222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66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 smtClean="0">
                  <a:latin typeface="Calibri" pitchFamily="34" charset="0"/>
                </a:rPr>
                <a:t>1.2.3.4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67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 smtClean="0">
                  <a:latin typeface="Calibri" pitchFamily="34" charset="0"/>
                </a:rPr>
                <a:t>5.6.7.8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68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 err="1" smtClean="0">
                  <a:latin typeface="Calibri" pitchFamily="34" charset="0"/>
                </a:rPr>
                <a:t>dd:ee:ff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69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 err="1" smtClean="0">
                  <a:latin typeface="Calibri" pitchFamily="34" charset="0"/>
                </a:rPr>
                <a:t>aa:bb:cc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70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300" dirty="0">
                  <a:latin typeface="Calibri" pitchFamily="34" charset="0"/>
                </a:rPr>
                <a:t>port </a:t>
              </a:r>
              <a:r>
                <a:rPr lang="en-US" sz="1300" dirty="0" smtClean="0">
                  <a:latin typeface="Calibri" pitchFamily="34" charset="0"/>
                </a:rPr>
                <a:t>2</a:t>
              </a:r>
              <a:endParaRPr lang="en-US" sz="1300" dirty="0">
                <a:latin typeface="Calibri" pitchFamily="34" charset="0"/>
              </a:endParaRPr>
            </a:p>
          </p:txBody>
        </p:sp>
      </p:grpSp>
      <p:pic>
        <p:nvPicPr>
          <p:cNvPr id="71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768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2" name="Line 12"/>
          <p:cNvSpPr>
            <a:spLocks noChangeShapeType="1"/>
          </p:cNvSpPr>
          <p:nvPr/>
        </p:nvSpPr>
        <p:spPr bwMode="auto">
          <a:xfrm>
            <a:off x="2835275" y="210026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3" name="AutoShape 15"/>
          <p:cNvSpPr>
            <a:spLocks/>
          </p:cNvSpPr>
          <p:nvPr/>
        </p:nvSpPr>
        <p:spPr bwMode="auto">
          <a:xfrm>
            <a:off x="1066800" y="838200"/>
            <a:ext cx="6781800" cy="3048000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it-IT" dirty="0">
              <a:latin typeface="Calibri" pitchFamily="34" charset="0"/>
            </a:endParaRPr>
          </a:p>
        </p:txBody>
      </p:sp>
      <p:sp>
        <p:nvSpPr>
          <p:cNvPr id="90" name="AutoShape 33"/>
          <p:cNvSpPr>
            <a:spLocks/>
          </p:cNvSpPr>
          <p:nvPr/>
        </p:nvSpPr>
        <p:spPr bwMode="auto">
          <a:xfrm>
            <a:off x="1155700" y="933451"/>
            <a:ext cx="2049462" cy="285749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r>
              <a:rPr lang="en-US" sz="2000" dirty="0" err="1" smtClean="0">
                <a:latin typeface="Calibri" pitchFamily="34" charset="0"/>
              </a:rPr>
              <a:t>NetServ</a:t>
            </a:r>
            <a:r>
              <a:rPr lang="en-US" sz="2000" dirty="0" smtClean="0">
                <a:latin typeface="Calibri" pitchFamily="34" charset="0"/>
              </a:rPr>
              <a:t> Host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1" name="Line 34"/>
          <p:cNvSpPr>
            <a:spLocks noChangeShapeType="1"/>
          </p:cNvSpPr>
          <p:nvPr/>
        </p:nvSpPr>
        <p:spPr bwMode="auto">
          <a:xfrm>
            <a:off x="1147762" y="1310586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0" name="Rettangolo arrotondato 109"/>
          <p:cNvSpPr/>
          <p:nvPr/>
        </p:nvSpPr>
        <p:spPr>
          <a:xfrm>
            <a:off x="1219200" y="1461052"/>
            <a:ext cx="1676400" cy="143454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NetServ</a:t>
            </a:r>
            <a:r>
              <a:rPr lang="it-IT" sz="2400" dirty="0" smtClean="0"/>
              <a:t> Controller</a:t>
            </a:r>
            <a:endParaRPr lang="it-IT" sz="2400" dirty="0"/>
          </a:p>
        </p:txBody>
      </p:sp>
      <p:sp>
        <p:nvSpPr>
          <p:cNvPr id="111" name="Rettangolo arrotondato 110"/>
          <p:cNvSpPr/>
          <p:nvPr/>
        </p:nvSpPr>
        <p:spPr>
          <a:xfrm>
            <a:off x="3352800" y="1447800"/>
            <a:ext cx="4267200" cy="1447800"/>
          </a:xfrm>
          <a:prstGeom prst="roundRect">
            <a:avLst>
              <a:gd name="adj" fmla="val 942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ctangle 9"/>
          <p:cNvSpPr>
            <a:spLocks/>
          </p:cNvSpPr>
          <p:nvPr/>
        </p:nvSpPr>
        <p:spPr bwMode="auto">
          <a:xfrm>
            <a:off x="3505200" y="1447800"/>
            <a:ext cx="17526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dirty="0" err="1" smtClean="0">
                <a:latin typeface="Calibri" pitchFamily="34" charset="0"/>
              </a:rPr>
              <a:t>OSGi</a:t>
            </a:r>
            <a:r>
              <a:rPr lang="en-US" sz="2000" dirty="0" smtClean="0">
                <a:latin typeface="Calibri" pitchFamily="34" charset="0"/>
              </a:rPr>
              <a:t> Container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3" name="Rettangolo arrotondato 112"/>
          <p:cNvSpPr/>
          <p:nvPr/>
        </p:nvSpPr>
        <p:spPr>
          <a:xfrm>
            <a:off x="3558208" y="1792356"/>
            <a:ext cx="2232992" cy="9508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OpenFlow</a:t>
            </a:r>
            <a:r>
              <a:rPr lang="it-IT" sz="2400" dirty="0" smtClean="0"/>
              <a:t> Controller</a:t>
            </a:r>
            <a:endParaRPr lang="it-IT" sz="2400" dirty="0"/>
          </a:p>
        </p:txBody>
      </p:sp>
      <p:sp>
        <p:nvSpPr>
          <p:cNvPr id="114" name="Rettangolo arrotondato 113"/>
          <p:cNvSpPr/>
          <p:nvPr/>
        </p:nvSpPr>
        <p:spPr>
          <a:xfrm>
            <a:off x="5980044" y="1792356"/>
            <a:ext cx="1487556" cy="9508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UDPEcho</a:t>
            </a:r>
            <a:endParaRPr lang="it-IT" sz="2400" dirty="0" smtClean="0"/>
          </a:p>
          <a:p>
            <a:pPr algn="ctr"/>
            <a:r>
              <a:rPr lang="it-IT" sz="2400" dirty="0" smtClean="0"/>
              <a:t>service</a:t>
            </a:r>
            <a:endParaRPr lang="it-IT" sz="2400" dirty="0"/>
          </a:p>
        </p:txBody>
      </p:sp>
      <p:sp>
        <p:nvSpPr>
          <p:cNvPr id="115" name="Line 5"/>
          <p:cNvSpPr>
            <a:spLocks noChangeShapeType="1"/>
          </p:cNvSpPr>
          <p:nvPr/>
        </p:nvSpPr>
        <p:spPr bwMode="auto">
          <a:xfrm flipH="1">
            <a:off x="5334000" y="6400801"/>
            <a:ext cx="1447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6" name="Rectangle 48"/>
          <p:cNvSpPr>
            <a:spLocks/>
          </p:cNvSpPr>
          <p:nvPr/>
        </p:nvSpPr>
        <p:spPr bwMode="auto">
          <a:xfrm>
            <a:off x="5486400" y="6096000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 dirty="0">
                <a:latin typeface="Calibri" pitchFamily="34" charset="0"/>
              </a:rPr>
              <a:t>port </a:t>
            </a:r>
            <a:r>
              <a:rPr lang="en-US" sz="1300" dirty="0" smtClean="0">
                <a:latin typeface="Calibri" pitchFamily="34" charset="0"/>
              </a:rPr>
              <a:t>3</a:t>
            </a:r>
            <a:endParaRPr lang="en-US" sz="1300" dirty="0">
              <a:latin typeface="Calibri" pitchFamily="34" charset="0"/>
            </a:endParaRPr>
          </a:p>
        </p:txBody>
      </p:sp>
      <p:sp>
        <p:nvSpPr>
          <p:cNvPr id="117" name="Line 5"/>
          <p:cNvSpPr>
            <a:spLocks noChangeShapeType="1"/>
          </p:cNvSpPr>
          <p:nvPr/>
        </p:nvSpPr>
        <p:spPr bwMode="auto">
          <a:xfrm flipH="1">
            <a:off x="2971798" y="3886200"/>
            <a:ext cx="1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8" name="Rectangle 48"/>
          <p:cNvSpPr>
            <a:spLocks/>
          </p:cNvSpPr>
          <p:nvPr/>
        </p:nvSpPr>
        <p:spPr bwMode="auto">
          <a:xfrm>
            <a:off x="3101008" y="4065104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300" dirty="0">
                <a:latin typeface="Calibri" pitchFamily="34" charset="0"/>
              </a:rPr>
              <a:t>port </a:t>
            </a:r>
            <a:r>
              <a:rPr lang="en-US" sz="1300" dirty="0" smtClean="0">
                <a:latin typeface="Calibri" pitchFamily="34" charset="0"/>
              </a:rPr>
              <a:t>1</a:t>
            </a:r>
            <a:endParaRPr lang="en-US" sz="1300" dirty="0">
              <a:latin typeface="Calibri" pitchFamily="34" charset="0"/>
            </a:endParaRPr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 flipH="1" flipV="1">
            <a:off x="2895600" y="22860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6" name="Gruppo 124"/>
          <p:cNvGrpSpPr/>
          <p:nvPr/>
        </p:nvGrpSpPr>
        <p:grpSpPr>
          <a:xfrm>
            <a:off x="7772400" y="2895600"/>
            <a:ext cx="1282148" cy="649357"/>
            <a:chOff x="7772400" y="1878496"/>
            <a:chExt cx="1282148" cy="649357"/>
          </a:xfrm>
        </p:grpSpPr>
        <p:sp>
          <p:nvSpPr>
            <p:cNvPr id="122" name="Line 5"/>
            <p:cNvSpPr>
              <a:spLocks noChangeShapeType="1"/>
            </p:cNvSpPr>
            <p:nvPr/>
          </p:nvSpPr>
          <p:spPr bwMode="auto">
            <a:xfrm flipH="1">
              <a:off x="7772400" y="2527852"/>
              <a:ext cx="11430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3" name="Rectangle 48"/>
            <p:cNvSpPr>
              <a:spLocks/>
            </p:cNvSpPr>
            <p:nvPr/>
          </p:nvSpPr>
          <p:spPr bwMode="auto">
            <a:xfrm>
              <a:off x="7911548" y="1878496"/>
              <a:ext cx="1143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dirty="0" smtClean="0">
                  <a:latin typeface="Calibri" pitchFamily="34" charset="0"/>
                </a:rPr>
                <a:t>Forwarded to next hop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8" name="Gruppo 127"/>
          <p:cNvGrpSpPr/>
          <p:nvPr/>
        </p:nvGrpSpPr>
        <p:grpSpPr>
          <a:xfrm>
            <a:off x="0" y="1219203"/>
            <a:ext cx="1245704" cy="2681723"/>
            <a:chOff x="0" y="2291774"/>
            <a:chExt cx="1245704" cy="1010930"/>
          </a:xfrm>
        </p:grpSpPr>
        <p:grpSp>
          <p:nvGrpSpPr>
            <p:cNvPr id="9" name="Gruppo 123"/>
            <p:cNvGrpSpPr/>
            <p:nvPr/>
          </p:nvGrpSpPr>
          <p:grpSpPr>
            <a:xfrm>
              <a:off x="0" y="2291774"/>
              <a:ext cx="1245704" cy="861813"/>
              <a:chOff x="0" y="2291773"/>
              <a:chExt cx="1245704" cy="861813"/>
            </a:xfrm>
          </p:grpSpPr>
          <p:sp>
            <p:nvSpPr>
              <p:cNvPr id="119" name="Line 5"/>
              <p:cNvSpPr>
                <a:spLocks noChangeShapeType="1"/>
              </p:cNvSpPr>
              <p:nvPr/>
            </p:nvSpPr>
            <p:spPr bwMode="auto">
              <a:xfrm flipH="1">
                <a:off x="0" y="3153586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120" name="Rectangle 48"/>
              <p:cNvSpPr>
                <a:spLocks/>
              </p:cNvSpPr>
              <p:nvPr/>
            </p:nvSpPr>
            <p:spPr bwMode="auto">
              <a:xfrm>
                <a:off x="102704" y="2291773"/>
                <a:ext cx="1143000" cy="31597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457200"/>
                <a:r>
                  <a:rPr lang="en-US" dirty="0" smtClean="0">
                    <a:latin typeface="Calibri" pitchFamily="34" charset="0"/>
                  </a:rPr>
                  <a:t>Signaling packet: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26" name="Rectangle 48"/>
            <p:cNvSpPr>
              <a:spLocks/>
            </p:cNvSpPr>
            <p:nvPr/>
          </p:nvSpPr>
          <p:spPr bwMode="auto">
            <a:xfrm>
              <a:off x="76200" y="2630786"/>
              <a:ext cx="1143000" cy="671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dirty="0" smtClean="0">
                  <a:latin typeface="Calibri" pitchFamily="34" charset="0"/>
                </a:rPr>
                <a:t>Install </a:t>
              </a:r>
              <a:r>
                <a:rPr lang="en-US" dirty="0" err="1" smtClean="0">
                  <a:latin typeface="Calibri" pitchFamily="34" charset="0"/>
                </a:rPr>
                <a:t>UDPEcho</a:t>
              </a:r>
              <a:r>
                <a:rPr lang="en-US" dirty="0" smtClean="0">
                  <a:latin typeface="Calibri" pitchFamily="34" charset="0"/>
                </a:rPr>
                <a:t> service.</a:t>
              </a:r>
            </a:p>
            <a:p>
              <a:pPr defTabSz="457200"/>
              <a:r>
                <a:rPr lang="en-US" dirty="0" smtClean="0">
                  <a:latin typeface="Calibri" pitchFamily="34" charset="0"/>
                </a:rPr>
                <a:t>Filter UDP</a:t>
              </a:r>
            </a:p>
            <a:p>
              <a:pPr defTabSz="457200"/>
              <a:r>
                <a:rPr lang="en-US" dirty="0" smtClean="0">
                  <a:latin typeface="Calibri" pitchFamily="34" charset="0"/>
                </a:rPr>
                <a:t>Port 2222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ttangolo arrotondato 129"/>
          <p:cNvSpPr/>
          <p:nvPr/>
        </p:nvSpPr>
        <p:spPr>
          <a:xfrm>
            <a:off x="1143000" y="3276600"/>
            <a:ext cx="6629400" cy="533400"/>
          </a:xfrm>
          <a:prstGeom prst="roundRect">
            <a:avLst>
              <a:gd name="adj" fmla="val 94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it-IT" sz="2800" dirty="0" smtClean="0">
                <a:solidFill>
                  <a:schemeClr val="tx1"/>
                </a:solidFill>
              </a:rPr>
              <a:t>Linux </a:t>
            </a:r>
            <a:r>
              <a:rPr lang="it-IT" sz="2800" dirty="0" err="1" smtClean="0">
                <a:solidFill>
                  <a:schemeClr val="tx1"/>
                </a:solidFill>
              </a:rPr>
              <a:t>Kernel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1" name="Up-Down Arrow 86"/>
          <p:cNvSpPr/>
          <p:nvPr/>
        </p:nvSpPr>
        <p:spPr>
          <a:xfrm>
            <a:off x="1944756" y="2882348"/>
            <a:ext cx="228600" cy="3810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o 128"/>
          <p:cNvGrpSpPr/>
          <p:nvPr/>
        </p:nvGrpSpPr>
        <p:grpSpPr>
          <a:xfrm>
            <a:off x="4648200" y="2743201"/>
            <a:ext cx="1421296" cy="1655936"/>
            <a:chOff x="4648200" y="3581400"/>
            <a:chExt cx="1421296" cy="788541"/>
          </a:xfrm>
        </p:grpSpPr>
        <p:sp>
          <p:nvSpPr>
            <p:cNvPr id="60" name="Rectangle 14"/>
            <p:cNvSpPr>
              <a:spLocks/>
            </p:cNvSpPr>
            <p:nvPr/>
          </p:nvSpPr>
          <p:spPr bwMode="auto">
            <a:xfrm>
              <a:off x="4697896" y="4108331"/>
              <a:ext cx="1371600" cy="261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700" b="1" dirty="0" smtClean="0">
                  <a:solidFill>
                    <a:srgbClr val="163F88"/>
                  </a:solidFill>
                  <a:latin typeface="Calibri" pitchFamily="34" charset="0"/>
                </a:rPr>
                <a:t>OF Protocol</a:t>
              </a:r>
              <a:endParaRPr lang="en-US" sz="1700" b="1" dirty="0">
                <a:solidFill>
                  <a:srgbClr val="163F88"/>
                </a:solidFill>
                <a:latin typeface="Calibri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rot="10800000" flipH="1">
              <a:off x="4648200" y="3581400"/>
              <a:ext cx="0" cy="762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132" name="Line 5"/>
          <p:cNvSpPr>
            <a:spLocks noChangeShapeType="1"/>
          </p:cNvSpPr>
          <p:nvPr/>
        </p:nvSpPr>
        <p:spPr bwMode="auto">
          <a:xfrm flipH="1" flipV="1">
            <a:off x="2895600" y="250466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33" name="CasellaDiTesto 132"/>
          <p:cNvSpPr txBox="1"/>
          <p:nvPr/>
        </p:nvSpPr>
        <p:spPr>
          <a:xfrm>
            <a:off x="3912704" y="2295940"/>
            <a:ext cx="152400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Filter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Added</a:t>
            </a:r>
            <a:endParaRPr lang="it-IT" sz="2000" b="1" dirty="0"/>
          </a:p>
        </p:txBody>
      </p:sp>
      <p:sp>
        <p:nvSpPr>
          <p:cNvPr id="55" name="Scheda 54"/>
          <p:cNvSpPr/>
          <p:nvPr/>
        </p:nvSpPr>
        <p:spPr>
          <a:xfrm>
            <a:off x="7086600" y="4724400"/>
            <a:ext cx="533400" cy="381000"/>
          </a:xfrm>
          <a:prstGeom prst="flowChartPunchedCard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PKT</a:t>
            </a:r>
            <a:endParaRPr lang="it-IT" sz="1600" dirty="0"/>
          </a:p>
        </p:txBody>
      </p:sp>
      <p:sp>
        <p:nvSpPr>
          <p:cNvPr id="136" name="Rectangle 48"/>
          <p:cNvSpPr>
            <a:spLocks/>
          </p:cNvSpPr>
          <p:nvPr/>
        </p:nvSpPr>
        <p:spPr bwMode="auto">
          <a:xfrm>
            <a:off x="8001000" y="6019800"/>
            <a:ext cx="830263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400" dirty="0" smtClean="0">
                <a:latin typeface="Calibri" pitchFamily="34" charset="0"/>
              </a:rPr>
              <a:t>Host 2</a:t>
            </a:r>
          </a:p>
          <a:p>
            <a:pPr defTabSz="457200"/>
            <a:r>
              <a:rPr lang="en-US" sz="1400" dirty="0" smtClean="0">
                <a:latin typeface="Calibri" pitchFamily="34" charset="0"/>
              </a:rPr>
              <a:t>5.6.7.8</a:t>
            </a:r>
          </a:p>
        </p:txBody>
      </p:sp>
      <p:sp>
        <p:nvSpPr>
          <p:cNvPr id="137" name="Rectangle 48"/>
          <p:cNvSpPr>
            <a:spLocks/>
          </p:cNvSpPr>
          <p:nvPr/>
        </p:nvSpPr>
        <p:spPr bwMode="auto">
          <a:xfrm>
            <a:off x="8001000" y="4876800"/>
            <a:ext cx="830263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400" dirty="0" smtClean="0">
                <a:latin typeface="Calibri" pitchFamily="34" charset="0"/>
              </a:rPr>
              <a:t>Host 1</a:t>
            </a:r>
          </a:p>
          <a:p>
            <a:pPr defTabSz="457200"/>
            <a:r>
              <a:rPr lang="en-US" sz="1400" dirty="0" smtClean="0">
                <a:latin typeface="Calibri" pitchFamily="34" charset="0"/>
              </a:rPr>
              <a:t>1.2.3.4</a:t>
            </a:r>
          </a:p>
        </p:txBody>
      </p:sp>
      <p:sp>
        <p:nvSpPr>
          <p:cNvPr id="138" name="CasellaDiTesto 137"/>
          <p:cNvSpPr txBox="1"/>
          <p:nvPr/>
        </p:nvSpPr>
        <p:spPr>
          <a:xfrm>
            <a:off x="2922104" y="2511288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JSON</a:t>
            </a:r>
          </a:p>
          <a:p>
            <a:r>
              <a:rPr lang="it-IT" sz="1600" b="1" dirty="0" smtClean="0"/>
              <a:t>RPC</a:t>
            </a:r>
            <a:endParaRPr lang="it-IT" sz="1600" b="1" dirty="0"/>
          </a:p>
        </p:txBody>
      </p:sp>
      <p:sp>
        <p:nvSpPr>
          <p:cNvPr id="139" name="Up-Down Arrow 86"/>
          <p:cNvSpPr/>
          <p:nvPr/>
        </p:nvSpPr>
        <p:spPr>
          <a:xfrm>
            <a:off x="5334000" y="2895600"/>
            <a:ext cx="228600" cy="3810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egnaposto numero diapositiva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34 -0.0222 " pathEditMode="relative" ptsTypes="AA"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02 -0.0259 C -0.3165 -0.02729 -0.31875 -0.02567 -0.33802 -0.03145 C -0.33993 -0.03191 -0.34167 -0.03284 -0.34358 -0.0333 C -0.34827 -0.03469 -0.35278 -0.03584 -0.35747 -0.037 C -0.35973 -0.03769 -0.36441 -0.03885 -0.36441 -0.03862 C -0.36893 -0.04186 -0.37379 -0.04532 -0.3783 -0.0481 C -0.3842 -0.05157 -0.39045 -0.05226 -0.39636 -0.0555 C -0.40139 -0.05828 -0.40625 -0.06128 -0.41164 -0.0629 C -0.4217 -0.06591 -0.43212 -0.06591 -0.44219 -0.06845 C -0.45261 -0.071 -0.46025 -0.07701 -0.46997 -0.0814 C -0.47275 -0.08256 -0.47552 -0.08395 -0.4783 -0.0851 C -0.47969 -0.0858 -0.48247 -0.08695 -0.48247 -0.08672 C -0.48785 -0.09782 -0.48247 -0.12581 -0.48247 -0.12557 C -0.48195 -0.14986 -0.48195 -0.17391 -0.48108 -0.19796 C -0.48056 -0.21415 -0.44896 -0.21993 -0.43941 -0.22201 C -0.37466 -0.22109 -0.33681 -0.22386 -0.27379 -0.21785 C -0.2375 -0.216 -0.23559 -0.21808 -0.22153 -0.21785 C -0.20556 -0.21785 -0.19931 -0.21785 -0.17813 -0.21785 C -0.16858 -0.22109 -0.104 -0.21669 -0.0941 -0.21785 C -0.06354 -0.23149 -0.06945 -0.25855 -0.06789 -0.29116 C -0.05903 -0.33811 -0.06997 -0.24722 -0.06997 -0.37187 " pathEditMode="relative" rAng="0" ptsTypes="ffffffffffffffffaffff">
                                      <p:cBhvr>
                                        <p:cTn id="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-0.37187 C -0.06337 -0.3506 -0.0625 -0.32955 -0.0625 -0.30828 C -0.0625 -0.28792 -0.06354 -0.24306 -0.07986 -0.22918 C -0.08091 -0.22733 -0.08143 -0.22502 -0.08282 -0.2234 C -0.08542 -0.22039 -0.0915 -0.21554 -0.0915 -0.21531 C -0.17604 -0.2197 -0.26059 -0.216 -0.34514 -0.21762 C -0.37552 -0.22086 -0.40608 -0.22086 -0.43646 -0.21554 C -0.44219 -0.21299 -0.44809 -0.21045 -0.45382 -0.20791 C -0.45955 -0.20259 -0.46545 -0.19773 -0.47118 -0.19241 C -0.47257 -0.19102 -0.47414 -0.18987 -0.47552 -0.18848 C -0.47691 -0.18732 -0.47986 -0.18478 -0.47986 -0.18455 C -0.49306 -0.15888 -0.49271 -0.0858 -0.4625 -0.07285 C -0.46146 -0.07076 -0.46094 -0.06845 -0.45955 -0.06683 C -0.45834 -0.06544 -0.4566 -0.06591 -0.45521 -0.06498 C -0.44809 -0.06036 -0.44271 -0.05411 -0.4349 -0.05157 C -0.42275 -0.0407 -0.40365 -0.04116 -0.39011 -0.04001 C -0.36459 -0.03492 -0.39618 -0.0407 -0.34514 -0.03607 C -0.33577 -0.03515 -0.3257 -0.03191 -0.31615 -0.03029 C -0.30677 -0.02636 -0.28716 -0.02451 -0.28716 -0.02428 C -0.28143 -0.02174 -0.28438 -0.02243 -0.27848 -0.02243 " pathEditMode="relative" rAng="0" ptsTypes="fffffffffffffffffffA">
                                      <p:cBhvr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17 -0.02775 L -0.00417 -0.0055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1" grpId="0" animBg="1"/>
      <p:bldP spid="121" grpId="1" animBg="1"/>
      <p:bldP spid="132" grpId="0" animBg="1"/>
      <p:bldP spid="132" grpId="1" animBg="1"/>
      <p:bldP spid="133" grpId="0" animBg="1"/>
      <p:bldP spid="133" grpId="1" animBg="1"/>
      <p:bldP spid="55" grpId="0" animBg="1"/>
      <p:bldP spid="55" grpId="1" animBg="1"/>
      <p:bldP spid="55" grpId="2" animBg="1"/>
      <p:bldP spid="55" grpId="3" animBg="1"/>
      <p:bldP spid="55" grpId="4" animBg="1"/>
      <p:bldP spid="138" grpId="0"/>
      <p:bldP spid="1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NetServ: Key ideas &amp;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programming environment across platforms</a:t>
            </a:r>
          </a:p>
          <a:p>
            <a:pPr lvl="1"/>
            <a:r>
              <a:rPr lang="en-US" dirty="0" smtClean="0"/>
              <a:t>Java</a:t>
            </a:r>
          </a:p>
          <a:p>
            <a:r>
              <a:rPr lang="en-US" dirty="0" smtClean="0"/>
              <a:t>Scalable network-based services</a:t>
            </a:r>
          </a:p>
          <a:p>
            <a:pPr lvl="1"/>
            <a:r>
              <a:rPr lang="en-US" dirty="0" smtClean="0"/>
              <a:t>from handling each packet to exporting measurement APIs</a:t>
            </a:r>
          </a:p>
          <a:p>
            <a:r>
              <a:rPr lang="en-US" dirty="0" smtClean="0"/>
              <a:t>From link layer to applications</a:t>
            </a:r>
          </a:p>
          <a:p>
            <a:r>
              <a:rPr lang="en-US" dirty="0" smtClean="0"/>
              <a:t>Isolation &amp; protection</a:t>
            </a:r>
          </a:p>
          <a:p>
            <a:r>
              <a:rPr lang="en-US" dirty="0" smtClean="0"/>
              <a:t>Available to vendors, network operators &amp; users</a:t>
            </a:r>
          </a:p>
          <a:p>
            <a:r>
              <a:rPr lang="en-US" dirty="0" smtClean="0"/>
              <a:t>Automated and distributed management of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94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Connettore 1 127"/>
          <p:cNvCxnSpPr/>
          <p:nvPr/>
        </p:nvCxnSpPr>
        <p:spPr>
          <a:xfrm>
            <a:off x="4343649" y="2281734"/>
            <a:ext cx="1711" cy="717897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Connettore 1 122"/>
          <p:cNvCxnSpPr/>
          <p:nvPr/>
        </p:nvCxnSpPr>
        <p:spPr>
          <a:xfrm flipH="1" flipV="1">
            <a:off x="1438524" y="4563681"/>
            <a:ext cx="648692" cy="352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-Shape 3"/>
          <p:cNvSpPr/>
          <p:nvPr/>
        </p:nvSpPr>
        <p:spPr>
          <a:xfrm rot="16200000">
            <a:off x="3059323" y="2027523"/>
            <a:ext cx="2376265" cy="4320480"/>
          </a:xfrm>
          <a:prstGeom prst="corner">
            <a:avLst>
              <a:gd name="adj1" fmla="val 143261"/>
              <a:gd name="adj2" fmla="val 100000"/>
            </a:avLst>
          </a:prstGeom>
          <a:solidFill>
            <a:schemeClr val="bg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extBox 134"/>
          <p:cNvSpPr txBox="1"/>
          <p:nvPr/>
        </p:nvSpPr>
        <p:spPr>
          <a:xfrm>
            <a:off x="2237768" y="2999630"/>
            <a:ext cx="177805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OpenFlow Switch</a:t>
            </a:r>
          </a:p>
        </p:txBody>
      </p:sp>
      <p:sp>
        <p:nvSpPr>
          <p:cNvPr id="134" name="Scheda 133"/>
          <p:cNvSpPr/>
          <p:nvPr/>
        </p:nvSpPr>
        <p:spPr>
          <a:xfrm>
            <a:off x="6877844" y="3482727"/>
            <a:ext cx="646484" cy="381000"/>
          </a:xfrm>
          <a:prstGeom prst="flowChartPunchedCard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PKT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51"/>
          <p:cNvSpPr>
            <a:spLocks/>
          </p:cNvSpPr>
          <p:nvPr/>
        </p:nvSpPr>
        <p:spPr bwMode="auto">
          <a:xfrm>
            <a:off x="7668344" y="3503687"/>
            <a:ext cx="1129704" cy="360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57200"/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packet</a:t>
            </a:r>
          </a:p>
          <a:p>
            <a:pPr defTabSz="457200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10.0.0.1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51"/>
          <p:cNvSpPr>
            <a:spLocks/>
          </p:cNvSpPr>
          <p:nvPr/>
        </p:nvSpPr>
        <p:spPr bwMode="auto">
          <a:xfrm>
            <a:off x="7669932" y="4007743"/>
            <a:ext cx="1222548" cy="81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57200"/>
            <a:r>
              <a:rPr lang="en-US" sz="1400" dirty="0" smtClean="0">
                <a:latin typeface="Arial" pitchFamily="34" charset="0"/>
                <a:cs typeface="Arial" pitchFamily="34" charset="0"/>
              </a:rPr>
              <a:t>Subsequent packets</a:t>
            </a:r>
          </a:p>
          <a:p>
            <a:pPr defTabSz="457200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10.0.0.1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L-Shape 3"/>
          <p:cNvSpPr/>
          <p:nvPr/>
        </p:nvSpPr>
        <p:spPr>
          <a:xfrm rot="16200000">
            <a:off x="3315356" y="2296754"/>
            <a:ext cx="1872209" cy="3854028"/>
          </a:xfrm>
          <a:prstGeom prst="corner">
            <a:avLst>
              <a:gd name="adj1" fmla="val 143261"/>
              <a:gd name="adj2" fmla="val 100000"/>
            </a:avLst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TextBox 134"/>
          <p:cNvSpPr txBox="1"/>
          <p:nvPr/>
        </p:nvSpPr>
        <p:spPr>
          <a:xfrm>
            <a:off x="3729979" y="3287663"/>
            <a:ext cx="115845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Flow Table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324447" y="3600405"/>
            <a:ext cx="3841328" cy="432049"/>
            <a:chOff x="0" y="0"/>
            <a:chExt cx="4323" cy="512"/>
          </a:xfrm>
          <a:effectLst/>
        </p:grpSpPr>
        <p:sp>
          <p:nvSpPr>
            <p:cNvPr id="157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MAC</a:t>
              </a: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src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MAC</a:t>
              </a: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dst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IP</a:t>
              </a:r>
            </a:p>
            <a:p>
              <a:pPr algn="ctr" defTabSz="457200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src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IP</a:t>
              </a: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st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UDP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sport</a:t>
              </a:r>
            </a:p>
          </p:txBody>
        </p:sp>
        <p:sp>
          <p:nvSpPr>
            <p:cNvPr id="169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UDP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  <a:p>
              <a:pPr algn="ctr" defTabSz="457200"/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dport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>
                  <a:latin typeface="Arial" pitchFamily="34" charset="0"/>
                  <a:cs typeface="Arial" pitchFamily="34" charset="0"/>
                </a:rPr>
                <a:t>Action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324447" y="4367783"/>
            <a:ext cx="3854028" cy="384745"/>
            <a:chOff x="0" y="0"/>
            <a:chExt cx="4320" cy="280"/>
          </a:xfrm>
          <a:effectLst/>
        </p:grpSpPr>
        <p:sp>
          <p:nvSpPr>
            <p:cNvPr id="179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2222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*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40"/>
            <p:cNvSpPr>
              <a:spLocks/>
            </p:cNvSpPr>
            <p:nvPr/>
          </p:nvSpPr>
          <p:spPr bwMode="auto">
            <a:xfrm>
              <a:off x="1712" y="21"/>
              <a:ext cx="72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10.0.0.1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*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33:44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11:22</a:t>
              </a: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Output</a:t>
              </a:r>
            </a:p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port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4" name="Rectangle 6"/>
          <p:cNvSpPr/>
          <p:nvPr/>
        </p:nvSpPr>
        <p:spPr>
          <a:xfrm>
            <a:off x="2150986" y="629980"/>
            <a:ext cx="4184702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6"/>
          <p:cNvSpPr/>
          <p:nvPr/>
        </p:nvSpPr>
        <p:spPr>
          <a:xfrm>
            <a:off x="2392932" y="990020"/>
            <a:ext cx="1080120" cy="1152128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10"/>
          <p:cNvSpPr/>
          <p:nvPr/>
        </p:nvSpPr>
        <p:spPr>
          <a:xfrm>
            <a:off x="3735162" y="990020"/>
            <a:ext cx="2384502" cy="1152128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val 23"/>
          <p:cNvSpPr/>
          <p:nvPr/>
        </p:nvSpPr>
        <p:spPr>
          <a:xfrm>
            <a:off x="3879178" y="1278052"/>
            <a:ext cx="1008112" cy="792088"/>
          </a:xfrm>
          <a:prstGeom prst="ellips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17"/>
          <p:cNvSpPr/>
          <p:nvPr/>
        </p:nvSpPr>
        <p:spPr>
          <a:xfrm>
            <a:off x="3735162" y="990020"/>
            <a:ext cx="2384502" cy="21602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140"/>
          <p:cNvSpPr txBox="1"/>
          <p:nvPr/>
        </p:nvSpPr>
        <p:spPr>
          <a:xfrm>
            <a:off x="3699439" y="1464459"/>
            <a:ext cx="13845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OpenFlow Controller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144"/>
          <p:cNvSpPr txBox="1"/>
          <p:nvPr/>
        </p:nvSpPr>
        <p:spPr>
          <a:xfrm>
            <a:off x="4658043" y="962601"/>
            <a:ext cx="561372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OSGi</a:t>
            </a:r>
          </a:p>
        </p:txBody>
      </p:sp>
      <p:sp>
        <p:nvSpPr>
          <p:cNvPr id="86" name="TextBox 136"/>
          <p:cNvSpPr txBox="1"/>
          <p:nvPr/>
        </p:nvSpPr>
        <p:spPr>
          <a:xfrm>
            <a:off x="2338851" y="1207785"/>
            <a:ext cx="118494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NetServ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Controller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134"/>
          <p:cNvSpPr txBox="1"/>
          <p:nvPr/>
        </p:nvSpPr>
        <p:spPr>
          <a:xfrm>
            <a:off x="3385285" y="620688"/>
            <a:ext cx="16337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NetServ Node</a:t>
            </a:r>
          </a:p>
        </p:txBody>
      </p:sp>
      <p:sp>
        <p:nvSpPr>
          <p:cNvPr id="89" name="Oval 23"/>
          <p:cNvSpPr/>
          <p:nvPr/>
        </p:nvSpPr>
        <p:spPr>
          <a:xfrm>
            <a:off x="5003259" y="1278052"/>
            <a:ext cx="1008112" cy="792088"/>
          </a:xfrm>
          <a:prstGeom prst="ellips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140"/>
          <p:cNvSpPr txBox="1"/>
          <p:nvPr/>
        </p:nvSpPr>
        <p:spPr>
          <a:xfrm>
            <a:off x="4823520" y="1351801"/>
            <a:ext cx="13845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Packet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Module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6"/>
          <p:cNvSpPr/>
          <p:nvPr/>
        </p:nvSpPr>
        <p:spPr>
          <a:xfrm>
            <a:off x="2231232" y="2267580"/>
            <a:ext cx="4032448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Linux kernel</a:t>
            </a:r>
          </a:p>
        </p:txBody>
      </p:sp>
      <p:sp>
        <p:nvSpPr>
          <p:cNvPr id="92" name="Rectangle 51"/>
          <p:cNvSpPr>
            <a:spLocks/>
          </p:cNvSpPr>
          <p:nvPr/>
        </p:nvSpPr>
        <p:spPr bwMode="auto">
          <a:xfrm>
            <a:off x="827584" y="2423567"/>
            <a:ext cx="1368152" cy="72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57200"/>
            <a:r>
              <a:rPr lang="en-US" sz="1600" dirty="0" smtClean="0">
                <a:latin typeface="Arial" pitchFamily="34" charset="0"/>
                <a:cs typeface="Arial" pitchFamily="34" charset="0"/>
              </a:rPr>
              <a:t>SETUP signaling message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Connettore 1 93"/>
          <p:cNvCxnSpPr/>
          <p:nvPr/>
        </p:nvCxnSpPr>
        <p:spPr>
          <a:xfrm>
            <a:off x="1007096" y="3143647"/>
            <a:ext cx="1404664" cy="0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 flipV="1">
            <a:off x="2663280" y="1926124"/>
            <a:ext cx="0" cy="504056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>
          <a:xfrm>
            <a:off x="2663280" y="1926124"/>
            <a:ext cx="432048" cy="0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>
            <a:off x="3095328" y="1926124"/>
            <a:ext cx="0" cy="504056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 flipV="1">
            <a:off x="3095328" y="2399392"/>
            <a:ext cx="3064296" cy="12204"/>
          </a:xfrm>
          <a:prstGeom prst="straightConnector1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/>
          <p:nvPr/>
        </p:nvCxnSpPr>
        <p:spPr>
          <a:xfrm flipH="1">
            <a:off x="5796136" y="3673227"/>
            <a:ext cx="1080120" cy="55054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6" name="Connettore 1 145"/>
          <p:cNvCxnSpPr/>
          <p:nvPr/>
        </p:nvCxnSpPr>
        <p:spPr>
          <a:xfrm flipH="1" flipV="1">
            <a:off x="5580112" y="1494078"/>
            <a:ext cx="216024" cy="272701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5" name="Connettore 1 154"/>
          <p:cNvCxnSpPr/>
          <p:nvPr/>
        </p:nvCxnSpPr>
        <p:spPr>
          <a:xfrm flipH="1">
            <a:off x="2699792" y="1494076"/>
            <a:ext cx="2880321" cy="279902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Connettore 2 164"/>
          <p:cNvCxnSpPr/>
          <p:nvPr/>
        </p:nvCxnSpPr>
        <p:spPr>
          <a:xfrm flipH="1">
            <a:off x="1711410" y="4293096"/>
            <a:ext cx="100811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328640" y="4775126"/>
            <a:ext cx="3854028" cy="384745"/>
            <a:chOff x="0" y="0"/>
            <a:chExt cx="4320" cy="280"/>
          </a:xfrm>
          <a:effectLst/>
        </p:grpSpPr>
        <p:sp>
          <p:nvSpPr>
            <p:cNvPr id="174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457200"/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2222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*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40"/>
            <p:cNvSpPr>
              <a:spLocks/>
            </p:cNvSpPr>
            <p:nvPr/>
          </p:nvSpPr>
          <p:spPr bwMode="auto">
            <a:xfrm>
              <a:off x="1707" y="21"/>
              <a:ext cx="72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10.0.0.1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*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55:66</a:t>
              </a: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33:44</a:t>
              </a: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Output</a:t>
              </a:r>
            </a:p>
            <a:p>
              <a:pPr algn="ctr" defTabSz="45720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port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cxnSp>
        <p:nvCxnSpPr>
          <p:cNvPr id="219" name="Connettore 1 218"/>
          <p:cNvCxnSpPr>
            <a:endCxn id="186" idx="1"/>
          </p:cNvCxnSpPr>
          <p:nvPr/>
        </p:nvCxnSpPr>
        <p:spPr>
          <a:xfrm flipH="1">
            <a:off x="5505804" y="4228331"/>
            <a:ext cx="1333940" cy="327703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1" name="Connettore 1 220"/>
          <p:cNvCxnSpPr>
            <a:stCxn id="186" idx="1"/>
          </p:cNvCxnSpPr>
          <p:nvPr/>
        </p:nvCxnSpPr>
        <p:spPr>
          <a:xfrm flipV="1">
            <a:off x="5505804" y="1988840"/>
            <a:ext cx="2300" cy="256719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4" name="Connettore 1 223"/>
          <p:cNvCxnSpPr/>
          <p:nvPr/>
        </p:nvCxnSpPr>
        <p:spPr>
          <a:xfrm flipH="1">
            <a:off x="2555776" y="1958494"/>
            <a:ext cx="2954688" cy="298267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1" name="Connettore 2 230"/>
          <p:cNvCxnSpPr/>
          <p:nvPr/>
        </p:nvCxnSpPr>
        <p:spPr>
          <a:xfrm flipH="1" flipV="1">
            <a:off x="1709986" y="4936406"/>
            <a:ext cx="823914" cy="4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 flipV="1">
            <a:off x="2411760" y="2420888"/>
            <a:ext cx="0" cy="722759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>
          <a:xfrm flipV="1">
            <a:off x="2411760" y="2418209"/>
            <a:ext cx="261714" cy="2679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/>
          <p:cNvCxnSpPr/>
          <p:nvPr/>
        </p:nvCxnSpPr>
        <p:spPr>
          <a:xfrm>
            <a:off x="6156176" y="3143647"/>
            <a:ext cx="720080" cy="0"/>
          </a:xfrm>
          <a:prstGeom prst="straightConnector1">
            <a:avLst/>
          </a:prstGeom>
          <a:ln>
            <a:prstDash val="sysDot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 flipV="1">
            <a:off x="6156176" y="2420888"/>
            <a:ext cx="0" cy="722759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" name="Rectangle 51"/>
          <p:cNvSpPr>
            <a:spLocks/>
          </p:cNvSpPr>
          <p:nvPr/>
        </p:nvSpPr>
        <p:spPr bwMode="auto">
          <a:xfrm>
            <a:off x="1691680" y="4581128"/>
            <a:ext cx="432048" cy="2160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57200"/>
            <a:r>
              <a:rPr lang="en-US" sz="1200" dirty="0" smtClean="0">
                <a:latin typeface="Arial" pitchFamily="34" charset="0"/>
                <a:cs typeface="Arial" pitchFamily="34" charset="0"/>
              </a:rPr>
              <a:t>Port 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1"/>
          <p:cNvSpPr>
            <a:spLocks/>
          </p:cNvSpPr>
          <p:nvPr/>
        </p:nvSpPr>
        <p:spPr bwMode="auto">
          <a:xfrm>
            <a:off x="4187312" y="2963063"/>
            <a:ext cx="504056" cy="2160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57200"/>
            <a:r>
              <a:rPr lang="en-US" sz="1200" dirty="0" smtClean="0">
                <a:latin typeface="Arial" pitchFamily="34" charset="0"/>
                <a:cs typeface="Arial" pitchFamily="34" charset="0"/>
              </a:rPr>
              <a:t>Port 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Scheda 133"/>
          <p:cNvSpPr/>
          <p:nvPr/>
        </p:nvSpPr>
        <p:spPr>
          <a:xfrm>
            <a:off x="6804248" y="4079751"/>
            <a:ext cx="646484" cy="381000"/>
          </a:xfrm>
          <a:prstGeom prst="flowChartPunchedCard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PKT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Scheda 133"/>
          <p:cNvSpPr/>
          <p:nvPr/>
        </p:nvSpPr>
        <p:spPr>
          <a:xfrm>
            <a:off x="6876256" y="4130799"/>
            <a:ext cx="646484" cy="381000"/>
          </a:xfrm>
          <a:prstGeom prst="flowChartPunchedCard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PKT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Scheda 133"/>
          <p:cNvSpPr/>
          <p:nvPr/>
        </p:nvSpPr>
        <p:spPr>
          <a:xfrm>
            <a:off x="6948264" y="4202807"/>
            <a:ext cx="646484" cy="381000"/>
          </a:xfrm>
          <a:prstGeom prst="flowChartPunchedCard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PKT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19672" y="256758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(1)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39752" y="39532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(5)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211960" y="415175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(3)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24128" y="32783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(4)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372200" y="44397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(8)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372200" y="343167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(2)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635896" y="50878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(6)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47664" y="50158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547664" y="386372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(7)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61051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51"/>
          <p:cNvSpPr>
            <a:spLocks/>
          </p:cNvSpPr>
          <p:nvPr/>
        </p:nvSpPr>
        <p:spPr bwMode="auto">
          <a:xfrm>
            <a:off x="827584" y="5015855"/>
            <a:ext cx="864096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en-US" sz="1600" dirty="0" smtClean="0">
                <a:latin typeface="Arial" pitchFamily="34" charset="0"/>
                <a:cs typeface="Arial" pitchFamily="34" charset="0"/>
              </a:rPr>
              <a:t>10.0.0.1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1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DoS</a:t>
            </a:r>
            <a:r>
              <a:rPr lang="en-US" dirty="0" smtClean="0"/>
              <a:t> experiment on GENI</a:t>
            </a:r>
            <a:endParaRPr lang="en-US" sz="3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16100"/>
            <a:ext cx="8763000" cy="1184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Autonomic network management</a:t>
            </a:r>
          </a:p>
          <a:p>
            <a:pPr lvl="1"/>
            <a:r>
              <a:rPr lang="en-US" dirty="0" smtClean="0"/>
              <a:t>Self protecting from a SIP </a:t>
            </a:r>
            <a:r>
              <a:rPr lang="en-US" dirty="0" err="1" smtClean="0"/>
              <a:t>DoS</a:t>
            </a:r>
            <a:r>
              <a:rPr lang="en-US" dirty="0" smtClean="0"/>
              <a:t> attack (similar to NetServ Overload demo)</a:t>
            </a:r>
          </a:p>
          <a:p>
            <a:pPr lvl="1"/>
            <a:r>
              <a:rPr lang="en-US" dirty="0" smtClean="0"/>
              <a:t>Use of IP flow-based IDS (</a:t>
            </a:r>
            <a:r>
              <a:rPr lang="en-US" dirty="0" err="1" smtClean="0"/>
              <a:t>netmonitor</a:t>
            </a:r>
            <a:r>
              <a:rPr lang="en-US" dirty="0" smtClean="0"/>
              <a:t> service)</a:t>
            </a:r>
          </a:p>
          <a:p>
            <a:pPr lvl="1"/>
            <a:r>
              <a:rPr lang="en-US" dirty="0" smtClean="0"/>
              <a:t>Use of rate limiter (throttle service)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6" name="Immagine 95" descr="Immagin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2797904"/>
            <a:ext cx="7200000" cy="38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5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>
            <a:noAutofit/>
          </a:bodyPr>
          <a:lstStyle/>
          <a:p>
            <a:r>
              <a:rPr lang="en-US" dirty="0" err="1" smtClean="0"/>
              <a:t>DoS</a:t>
            </a:r>
            <a:r>
              <a:rPr lang="en-US" dirty="0" smtClean="0"/>
              <a:t> experiment on GENI</a:t>
            </a:r>
            <a:endParaRPr lang="en-US" sz="3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111" name="Gruppo 110"/>
          <p:cNvGrpSpPr/>
          <p:nvPr/>
        </p:nvGrpSpPr>
        <p:grpSpPr>
          <a:xfrm>
            <a:off x="42813" y="1259414"/>
            <a:ext cx="8948787" cy="4226986"/>
            <a:chOff x="-381000" y="1259414"/>
            <a:chExt cx="9311033" cy="4226986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8593">
              <a:off x="2509397" y="2999482"/>
              <a:ext cx="2157816" cy="93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711437">
              <a:off x="2530058" y="3855118"/>
              <a:ext cx="2177758" cy="96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065266">
              <a:off x="3426360" y="2382378"/>
              <a:ext cx="1878974" cy="87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sellaDiTesto 10"/>
            <p:cNvSpPr txBox="1"/>
            <p:nvPr/>
          </p:nvSpPr>
          <p:spPr>
            <a:xfrm>
              <a:off x="7921921" y="2455168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 smtClean="0"/>
                <a:t>Victim</a:t>
              </a:r>
              <a:r>
                <a:rPr lang="it-IT" sz="1100" dirty="0" smtClean="0"/>
                <a:t> Server</a:t>
              </a:r>
              <a:endParaRPr lang="it-IT" sz="1100" dirty="0"/>
            </a:p>
          </p:txBody>
        </p:sp>
        <p:cxnSp>
          <p:nvCxnSpPr>
            <p:cNvPr id="12" name="Connettore 1 11"/>
            <p:cNvCxnSpPr/>
            <p:nvPr/>
          </p:nvCxnSpPr>
          <p:spPr>
            <a:xfrm rot="10800000" flipV="1">
              <a:off x="2571328" y="3470176"/>
              <a:ext cx="2304256" cy="108012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0800000">
              <a:off x="2499320" y="3182145"/>
              <a:ext cx="2232248" cy="7200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10800000">
              <a:off x="3723456" y="2390056"/>
              <a:ext cx="1296144" cy="93610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>
              <a:endCxn id="92" idx="1"/>
            </p:cNvCxnSpPr>
            <p:nvPr/>
          </p:nvCxnSpPr>
          <p:spPr>
            <a:xfrm>
              <a:off x="5727246" y="3297304"/>
              <a:ext cx="2375202" cy="214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771128" y="2318048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-164976" y="356412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1048" y="491033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1212370" y="2988062"/>
              <a:ext cx="998918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81000" y="2556014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uppo 24"/>
            <p:cNvGrpSpPr/>
            <p:nvPr/>
          </p:nvGrpSpPr>
          <p:grpSpPr>
            <a:xfrm>
              <a:off x="2111560" y="2895273"/>
              <a:ext cx="696573" cy="934943"/>
              <a:chOff x="4955547" y="2348880"/>
              <a:chExt cx="696573" cy="934943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56" y="2348880"/>
                <a:ext cx="491877" cy="4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CasellaDiTesto 22"/>
              <p:cNvSpPr txBox="1"/>
              <p:nvPr/>
            </p:nvSpPr>
            <p:spPr>
              <a:xfrm>
                <a:off x="4955547" y="2852936"/>
                <a:ext cx="6965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NetServ NS2</a:t>
                </a:r>
                <a:endParaRPr lang="it-IT" sz="1100" dirty="0"/>
              </a:p>
            </p:txBody>
          </p:sp>
        </p:grpSp>
        <p:sp>
          <p:nvSpPr>
            <p:cNvPr id="24" name="Freccia a destra 23"/>
            <p:cNvSpPr/>
            <p:nvPr/>
          </p:nvSpPr>
          <p:spPr>
            <a:xfrm>
              <a:off x="1419200" y="4321817"/>
              <a:ext cx="1008112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64976" y="3902224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Connettore 1 25"/>
            <p:cNvCxnSpPr/>
            <p:nvPr/>
          </p:nvCxnSpPr>
          <p:spPr>
            <a:xfrm flipV="1">
              <a:off x="4083496" y="3686202"/>
              <a:ext cx="1224136" cy="6480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rot="5400000" flipH="1">
              <a:off x="6112013" y="2943738"/>
              <a:ext cx="1211319" cy="21730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rot="5400000" flipH="1" flipV="1">
              <a:off x="5163616" y="4190256"/>
              <a:ext cx="1008112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6782427" y="3772062"/>
              <a:ext cx="1656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OpenFlow-enabled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NerServ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Nodes</a:t>
              </a:r>
              <a:r>
                <a:rPr lang="it-IT" sz="1100" dirty="0" smtClean="0"/>
                <a:t> (</a:t>
              </a:r>
              <a:r>
                <a:rPr lang="it-IT" sz="1100" dirty="0" err="1" smtClean="0"/>
                <a:t>PUs</a:t>
              </a:r>
              <a:r>
                <a:rPr lang="it-IT" sz="1100" dirty="0" smtClean="0"/>
                <a:t>)</a:t>
              </a:r>
              <a:endParaRPr lang="it-IT" sz="1100" dirty="0"/>
            </a:p>
          </p:txBody>
        </p:sp>
        <p:cxnSp>
          <p:nvCxnSpPr>
            <p:cNvPr id="30" name="Connettore 1 29"/>
            <p:cNvCxnSpPr/>
            <p:nvPr/>
          </p:nvCxnSpPr>
          <p:spPr>
            <a:xfrm rot="5400000">
              <a:off x="5297242" y="2019626"/>
              <a:ext cx="1224136" cy="8128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5379640" y="1259414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NAME + OFC</a:t>
              </a:r>
              <a:endParaRPr lang="it-IT" sz="16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723456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PU1</a:t>
              </a:r>
              <a:endParaRPr lang="it-IT" sz="11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235624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PU2</a:t>
              </a:r>
              <a:endParaRPr lang="it-IT" sz="11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035824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PU3</a:t>
              </a:r>
              <a:endParaRPr lang="it-IT" sz="1100" dirty="0"/>
            </a:p>
          </p:txBody>
        </p:sp>
        <p:grpSp>
          <p:nvGrpSpPr>
            <p:cNvPr id="35" name="Gruppo 21"/>
            <p:cNvGrpSpPr/>
            <p:nvPr/>
          </p:nvGrpSpPr>
          <p:grpSpPr>
            <a:xfrm>
              <a:off x="2349414" y="4216678"/>
              <a:ext cx="689458" cy="934943"/>
              <a:chOff x="4962662" y="2348880"/>
              <a:chExt cx="689458" cy="934943"/>
            </a:xfrm>
          </p:grpSpPr>
          <p:sp>
            <p:nvSpPr>
              <p:cNvPr id="36" name="CasellaDiTesto 35"/>
              <p:cNvSpPr txBox="1"/>
              <p:nvPr/>
            </p:nvSpPr>
            <p:spPr>
              <a:xfrm>
                <a:off x="4962662" y="2852936"/>
                <a:ext cx="6894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NetServ NS3</a:t>
                </a:r>
                <a:endParaRPr lang="it-IT" sz="1100" dirty="0"/>
              </a:p>
            </p:txBody>
          </p:sp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56" y="2348880"/>
                <a:ext cx="491877" cy="4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6"/>
            <p:cNvSpPr/>
            <p:nvPr/>
          </p:nvSpPr>
          <p:spPr>
            <a:xfrm>
              <a:off x="4947592" y="1597968"/>
              <a:ext cx="2016224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9" name="Rectangle 6"/>
            <p:cNvSpPr/>
            <p:nvPr/>
          </p:nvSpPr>
          <p:spPr>
            <a:xfrm>
              <a:off x="5019600" y="1813992"/>
              <a:ext cx="576064" cy="792088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0" name="Rectangle 10"/>
            <p:cNvSpPr/>
            <p:nvPr/>
          </p:nvSpPr>
          <p:spPr>
            <a:xfrm>
              <a:off x="5667672" y="1813992"/>
              <a:ext cx="1224136" cy="79208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23"/>
            <p:cNvSpPr/>
            <p:nvPr/>
          </p:nvSpPr>
          <p:spPr>
            <a:xfrm>
              <a:off x="5688452" y="2030016"/>
              <a:ext cx="555284" cy="524838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7"/>
            <p:cNvSpPr/>
            <p:nvPr/>
          </p:nvSpPr>
          <p:spPr>
            <a:xfrm>
              <a:off x="5667672" y="1813992"/>
              <a:ext cx="1224136" cy="144016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140"/>
            <p:cNvSpPr txBox="1"/>
            <p:nvPr/>
          </p:nvSpPr>
          <p:spPr>
            <a:xfrm>
              <a:off x="5523656" y="2096590"/>
              <a:ext cx="899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OpenFlow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Controller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144"/>
            <p:cNvSpPr txBox="1"/>
            <p:nvPr/>
          </p:nvSpPr>
          <p:spPr>
            <a:xfrm>
              <a:off x="6048493" y="1776619"/>
              <a:ext cx="437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OSGi</a:t>
              </a:r>
            </a:p>
          </p:txBody>
        </p:sp>
        <p:sp>
          <p:nvSpPr>
            <p:cNvPr id="45" name="TextBox 136"/>
            <p:cNvSpPr txBox="1"/>
            <p:nvPr/>
          </p:nvSpPr>
          <p:spPr>
            <a:xfrm>
              <a:off x="4916964" y="1989946"/>
              <a:ext cx="781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NetServ</a:t>
              </a:r>
            </a:p>
            <a:p>
              <a:pPr algn="ctr"/>
              <a:r>
                <a:rPr lang="en-US" sz="1000" dirty="0" smtClean="0"/>
                <a:t>Controller</a:t>
              </a:r>
              <a:endParaRPr lang="en-US" sz="1000" dirty="0"/>
            </a:p>
          </p:txBody>
        </p:sp>
        <p:sp>
          <p:nvSpPr>
            <p:cNvPr id="46" name="TextBox 134"/>
            <p:cNvSpPr txBox="1"/>
            <p:nvPr/>
          </p:nvSpPr>
          <p:spPr>
            <a:xfrm>
              <a:off x="5464224" y="1577187"/>
              <a:ext cx="982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NetServ Node</a:t>
              </a:r>
            </a:p>
          </p:txBody>
        </p:sp>
        <p:sp>
          <p:nvSpPr>
            <p:cNvPr id="47" name="Oval 23"/>
            <p:cNvSpPr/>
            <p:nvPr/>
          </p:nvSpPr>
          <p:spPr>
            <a:xfrm>
              <a:off x="6285297" y="2030016"/>
              <a:ext cx="555284" cy="524838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140"/>
            <p:cNvSpPr txBox="1"/>
            <p:nvPr/>
          </p:nvSpPr>
          <p:spPr>
            <a:xfrm>
              <a:off x="6122151" y="2160178"/>
              <a:ext cx="8998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NAME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49" name="Gruppo 95"/>
            <p:cNvGrpSpPr/>
            <p:nvPr/>
          </p:nvGrpSpPr>
          <p:grpSpPr>
            <a:xfrm>
              <a:off x="4731568" y="3038128"/>
              <a:ext cx="1584176" cy="648072"/>
              <a:chOff x="3923928" y="5949280"/>
              <a:chExt cx="1584176" cy="648072"/>
            </a:xfrm>
          </p:grpSpPr>
          <p:sp>
            <p:nvSpPr>
              <p:cNvPr id="50" name="L-Shape 3"/>
              <p:cNvSpPr/>
              <p:nvPr/>
            </p:nvSpPr>
            <p:spPr>
              <a:xfrm rot="16200000">
                <a:off x="4391980" y="5481228"/>
                <a:ext cx="648072" cy="1584176"/>
              </a:xfrm>
              <a:prstGeom prst="corner">
                <a:avLst>
                  <a:gd name="adj1" fmla="val 143261"/>
                  <a:gd name="adj2" fmla="val 100000"/>
                </a:avLst>
              </a:prstGeom>
              <a:solidFill>
                <a:schemeClr val="bg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1" name="Round Same Side Corner Rectangle 156"/>
              <p:cNvSpPr/>
              <p:nvPr/>
            </p:nvSpPr>
            <p:spPr>
              <a:xfrm rot="16200000" flipV="1">
                <a:off x="3851920" y="6093295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134"/>
              <p:cNvSpPr txBox="1"/>
              <p:nvPr/>
            </p:nvSpPr>
            <p:spPr>
              <a:xfrm>
                <a:off x="4154131" y="6133572"/>
                <a:ext cx="1175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OpenFlow Switch</a:t>
                </a:r>
              </a:p>
            </p:txBody>
          </p:sp>
          <p:sp>
            <p:nvSpPr>
              <p:cNvPr id="53" name="Round Same Side Corner Rectangle 156"/>
              <p:cNvSpPr/>
              <p:nvPr/>
            </p:nvSpPr>
            <p:spPr>
              <a:xfrm rot="5400000" flipV="1">
                <a:off x="5292080" y="609329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ound Same Side Corner Rectangle 156"/>
              <p:cNvSpPr/>
              <p:nvPr/>
            </p:nvSpPr>
            <p:spPr>
              <a:xfrm rot="10800000" flipV="1">
                <a:off x="4004320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 Same Side Corner Rectangle 156"/>
              <p:cNvSpPr/>
              <p:nvPr/>
            </p:nvSpPr>
            <p:spPr>
              <a:xfrm rot="10800000" flipV="1">
                <a:off x="4355977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 Same Side Corner Rectangle 156"/>
              <p:cNvSpPr/>
              <p:nvPr/>
            </p:nvSpPr>
            <p:spPr>
              <a:xfrm rot="10800000" flipV="1">
                <a:off x="4716016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 Same Side Corner Rectangle 156"/>
              <p:cNvSpPr/>
              <p:nvPr/>
            </p:nvSpPr>
            <p:spPr>
              <a:xfrm rot="10800000" flipV="1">
                <a:off x="5076057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 Same Side Corner Rectangle 156"/>
              <p:cNvSpPr/>
              <p:nvPr/>
            </p:nvSpPr>
            <p:spPr>
              <a:xfrm flipV="1">
                <a:off x="4551220" y="5949280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9" name="Gruppo 108"/>
            <p:cNvGrpSpPr/>
            <p:nvPr/>
          </p:nvGrpSpPr>
          <p:grpSpPr>
            <a:xfrm>
              <a:off x="3410558" y="4190256"/>
              <a:ext cx="1521530" cy="1028893"/>
              <a:chOff x="4468199" y="4992395"/>
              <a:chExt cx="1521530" cy="1028893"/>
            </a:xfrm>
          </p:grpSpPr>
          <p:sp>
            <p:nvSpPr>
              <p:cNvPr id="60" name="Rectangle 6"/>
              <p:cNvSpPr/>
              <p:nvPr/>
            </p:nvSpPr>
            <p:spPr>
              <a:xfrm>
                <a:off x="4499992" y="5013176"/>
                <a:ext cx="144016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61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62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140"/>
              <p:cNvSpPr txBox="1"/>
              <p:nvPr/>
            </p:nvSpPr>
            <p:spPr>
              <a:xfrm>
                <a:off x="5089910" y="5450484"/>
                <a:ext cx="8998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Net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monitor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67" name="TextBox 136"/>
              <p:cNvSpPr txBox="1"/>
              <p:nvPr/>
            </p:nvSpPr>
            <p:spPr>
              <a:xfrm>
                <a:off x="4468199" y="5405154"/>
                <a:ext cx="782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68" name="TextBox 134"/>
              <p:cNvSpPr txBox="1"/>
              <p:nvPr/>
            </p:nvSpPr>
            <p:spPr>
              <a:xfrm>
                <a:off x="4728592" y="4992395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</a:t>
                </a:r>
              </a:p>
            </p:txBody>
          </p:sp>
        </p:grpSp>
        <p:grpSp>
          <p:nvGrpSpPr>
            <p:cNvPr id="69" name="Gruppo 109"/>
            <p:cNvGrpSpPr/>
            <p:nvPr/>
          </p:nvGrpSpPr>
          <p:grpSpPr>
            <a:xfrm>
              <a:off x="4909353" y="4190256"/>
              <a:ext cx="1534903" cy="1028893"/>
              <a:chOff x="4454826" y="4992395"/>
              <a:chExt cx="1534903" cy="1028893"/>
            </a:xfrm>
          </p:grpSpPr>
          <p:sp>
            <p:nvSpPr>
              <p:cNvPr id="70" name="Rectangle 6"/>
              <p:cNvSpPr/>
              <p:nvPr/>
            </p:nvSpPr>
            <p:spPr>
              <a:xfrm>
                <a:off x="4499992" y="5013176"/>
                <a:ext cx="144016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1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2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140"/>
              <p:cNvSpPr txBox="1"/>
              <p:nvPr/>
            </p:nvSpPr>
            <p:spPr>
              <a:xfrm>
                <a:off x="5089910" y="5450484"/>
                <a:ext cx="8998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Net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monitor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77" name="TextBox 136"/>
              <p:cNvSpPr txBox="1"/>
              <p:nvPr/>
            </p:nvSpPr>
            <p:spPr>
              <a:xfrm>
                <a:off x="4454826" y="5405154"/>
                <a:ext cx="788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78" name="TextBox 134"/>
              <p:cNvSpPr txBox="1"/>
              <p:nvPr/>
            </p:nvSpPr>
            <p:spPr>
              <a:xfrm>
                <a:off x="4728592" y="4992395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</a:t>
                </a:r>
              </a:p>
            </p:txBody>
          </p:sp>
        </p:grpSp>
        <p:grpSp>
          <p:nvGrpSpPr>
            <p:cNvPr id="79" name="Gruppo 159"/>
            <p:cNvGrpSpPr/>
            <p:nvPr/>
          </p:nvGrpSpPr>
          <p:grpSpPr>
            <a:xfrm>
              <a:off x="6438593" y="4190256"/>
              <a:ext cx="2109399" cy="1028893"/>
              <a:chOff x="7064186" y="3717032"/>
              <a:chExt cx="2109399" cy="1028893"/>
            </a:xfrm>
          </p:grpSpPr>
          <p:grpSp>
            <p:nvGrpSpPr>
              <p:cNvPr id="80" name="Gruppo 147"/>
              <p:cNvGrpSpPr/>
              <p:nvPr/>
            </p:nvGrpSpPr>
            <p:grpSpPr>
              <a:xfrm>
                <a:off x="7064186" y="3717032"/>
                <a:ext cx="2031323" cy="1028893"/>
                <a:chOff x="4471898" y="4992395"/>
                <a:chExt cx="2031323" cy="1028893"/>
              </a:xfrm>
            </p:grpSpPr>
            <p:sp>
              <p:nvSpPr>
                <p:cNvPr id="83" name="Rectangle 6"/>
                <p:cNvSpPr/>
                <p:nvPr/>
              </p:nvSpPr>
              <p:spPr>
                <a:xfrm>
                  <a:off x="4499992" y="5013176"/>
                  <a:ext cx="2003229" cy="10081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84" name="Rectangle 6"/>
                <p:cNvSpPr/>
                <p:nvPr/>
              </p:nvSpPr>
              <p:spPr>
                <a:xfrm>
                  <a:off x="4572000" y="5229200"/>
                  <a:ext cx="576064" cy="72008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85" name="Rectangle 10"/>
                <p:cNvSpPr/>
                <p:nvPr/>
              </p:nvSpPr>
              <p:spPr>
                <a:xfrm>
                  <a:off x="5220072" y="5229200"/>
                  <a:ext cx="1224136" cy="72008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Oval 23"/>
                <p:cNvSpPr/>
                <p:nvPr/>
              </p:nvSpPr>
              <p:spPr>
                <a:xfrm>
                  <a:off x="5254706" y="5402209"/>
                  <a:ext cx="555284" cy="524838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17"/>
                <p:cNvSpPr/>
                <p:nvPr/>
              </p:nvSpPr>
              <p:spPr>
                <a:xfrm>
                  <a:off x="5220072" y="5229199"/>
                  <a:ext cx="1224136" cy="1474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140"/>
                <p:cNvSpPr txBox="1"/>
                <p:nvPr/>
              </p:nvSpPr>
              <p:spPr>
                <a:xfrm>
                  <a:off x="5089910" y="5450484"/>
                  <a:ext cx="8998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Net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monitor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TextBox 144"/>
                <p:cNvSpPr txBox="1"/>
                <p:nvPr/>
              </p:nvSpPr>
              <p:spPr>
                <a:xfrm>
                  <a:off x="5618520" y="5191827"/>
                  <a:ext cx="4379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OSGi</a:t>
                  </a:r>
                </a:p>
              </p:txBody>
            </p:sp>
            <p:sp>
              <p:nvSpPr>
                <p:cNvPr id="90" name="TextBox 136"/>
                <p:cNvSpPr txBox="1"/>
                <p:nvPr/>
              </p:nvSpPr>
              <p:spPr>
                <a:xfrm>
                  <a:off x="4471898" y="5405154"/>
                  <a:ext cx="7938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/>
                    <a:t>NetServ</a:t>
                  </a:r>
                </a:p>
                <a:p>
                  <a:pPr algn="ctr"/>
                  <a:r>
                    <a:rPr lang="en-US" sz="1000" dirty="0" smtClean="0"/>
                    <a:t>Controller</a:t>
                  </a:r>
                  <a:endParaRPr lang="en-US" sz="1000" dirty="0"/>
                </a:p>
              </p:txBody>
            </p:sp>
            <p:sp>
              <p:nvSpPr>
                <p:cNvPr id="91" name="TextBox 134"/>
                <p:cNvSpPr txBox="1"/>
                <p:nvPr/>
              </p:nvSpPr>
              <p:spPr>
                <a:xfrm>
                  <a:off x="5010126" y="4992395"/>
                  <a:ext cx="98296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dirty="0" smtClean="0"/>
                    <a:t>NetServ Node</a:t>
                  </a:r>
                </a:p>
              </p:txBody>
            </p:sp>
          </p:grpSp>
          <p:sp>
            <p:nvSpPr>
              <p:cNvPr id="81" name="Oval 23"/>
              <p:cNvSpPr/>
              <p:nvPr/>
            </p:nvSpPr>
            <p:spPr>
              <a:xfrm>
                <a:off x="8438562" y="4125561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140"/>
              <p:cNvSpPr txBox="1"/>
              <p:nvPr/>
            </p:nvSpPr>
            <p:spPr>
              <a:xfrm>
                <a:off x="8273766" y="4262899"/>
                <a:ext cx="899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Throttle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2448" y="2743200"/>
              <a:ext cx="622747" cy="11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3" name="Connettore 1 92"/>
            <p:cNvCxnSpPr/>
            <p:nvPr/>
          </p:nvCxnSpPr>
          <p:spPr>
            <a:xfrm>
              <a:off x="5502875" y="3182144"/>
              <a:ext cx="2520291" cy="1825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4" name="Gruppo 201"/>
            <p:cNvGrpSpPr/>
            <p:nvPr/>
          </p:nvGrpSpPr>
          <p:grpSpPr>
            <a:xfrm>
              <a:off x="3171503" y="1381944"/>
              <a:ext cx="1537634" cy="1224135"/>
              <a:chOff x="4452095" y="4992395"/>
              <a:chExt cx="1537634" cy="1224135"/>
            </a:xfrm>
          </p:grpSpPr>
          <p:sp>
            <p:nvSpPr>
              <p:cNvPr id="95" name="Rectangle 6"/>
              <p:cNvSpPr/>
              <p:nvPr/>
            </p:nvSpPr>
            <p:spPr>
              <a:xfrm>
                <a:off x="4499992" y="5013175"/>
                <a:ext cx="1440160" cy="12033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97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98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40"/>
              <p:cNvSpPr txBox="1"/>
              <p:nvPr/>
            </p:nvSpPr>
            <p:spPr>
              <a:xfrm>
                <a:off x="5089910" y="5538262"/>
                <a:ext cx="899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Throttle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103" name="TextBox 136"/>
              <p:cNvSpPr txBox="1"/>
              <p:nvPr/>
            </p:nvSpPr>
            <p:spPr>
              <a:xfrm>
                <a:off x="4452095" y="5405154"/>
                <a:ext cx="797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104" name="TextBox 134"/>
              <p:cNvSpPr txBox="1"/>
              <p:nvPr/>
            </p:nvSpPr>
            <p:spPr>
              <a:xfrm>
                <a:off x="4555469" y="4992395"/>
                <a:ext cx="13292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 (NS1)</a:t>
                </a:r>
              </a:p>
            </p:txBody>
          </p:sp>
        </p:grpSp>
        <p:sp>
          <p:nvSpPr>
            <p:cNvPr id="105" name="Rectangle 6"/>
            <p:cNvSpPr/>
            <p:nvPr/>
          </p:nvSpPr>
          <p:spPr>
            <a:xfrm>
              <a:off x="3291408" y="2390056"/>
              <a:ext cx="1296144" cy="14401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Linux Kernel</a:t>
              </a:r>
            </a:p>
          </p:txBody>
        </p:sp>
        <p:cxnSp>
          <p:nvCxnSpPr>
            <p:cNvPr id="106" name="Connettore 1 105"/>
            <p:cNvCxnSpPr/>
            <p:nvPr/>
          </p:nvCxnSpPr>
          <p:spPr>
            <a:xfrm>
              <a:off x="3723456" y="2456167"/>
              <a:ext cx="1779420" cy="7259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/>
          </p:nvCxnSpPr>
          <p:spPr>
            <a:xfrm flipV="1">
              <a:off x="3309839" y="2456167"/>
              <a:ext cx="413617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/>
          </p:nvCxnSpPr>
          <p:spPr>
            <a:xfrm rot="5400000">
              <a:off x="4184067" y="3441613"/>
              <a:ext cx="1578279" cy="105934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9" name="Freccia a destra 108"/>
            <p:cNvSpPr/>
            <p:nvPr/>
          </p:nvSpPr>
          <p:spPr>
            <a:xfrm rot="1098192">
              <a:off x="1977054" y="2030082"/>
              <a:ext cx="1500554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1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608" y="1309936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3" name="Connettore 1 112"/>
          <p:cNvCxnSpPr/>
          <p:nvPr/>
        </p:nvCxnSpPr>
        <p:spPr>
          <a:xfrm>
            <a:off x="7273930" y="1508761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Connettore 1 113"/>
          <p:cNvCxnSpPr/>
          <p:nvPr/>
        </p:nvCxnSpPr>
        <p:spPr>
          <a:xfrm>
            <a:off x="7295875" y="1750152"/>
            <a:ext cx="4320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5" name="CasellaDiTesto 114"/>
          <p:cNvSpPr txBox="1"/>
          <p:nvPr/>
        </p:nvSpPr>
        <p:spPr>
          <a:xfrm>
            <a:off x="7620000" y="1371600"/>
            <a:ext cx="120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SIP messages</a:t>
            </a:r>
            <a:endParaRPr lang="it-IT" sz="1100" dirty="0"/>
          </a:p>
        </p:txBody>
      </p:sp>
      <p:sp>
        <p:nvSpPr>
          <p:cNvPr id="116" name="CasellaDiTesto 115"/>
          <p:cNvSpPr txBox="1"/>
          <p:nvPr/>
        </p:nvSpPr>
        <p:spPr>
          <a:xfrm>
            <a:off x="7697521" y="1606136"/>
            <a:ext cx="1446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/>
              <a:t>Replicated</a:t>
            </a:r>
            <a:r>
              <a:rPr lang="it-IT" sz="1100" dirty="0" smtClean="0"/>
              <a:t> </a:t>
            </a:r>
            <a:r>
              <a:rPr lang="it-IT" sz="1100" dirty="0" err="1" smtClean="0"/>
              <a:t>packets</a:t>
            </a:r>
            <a:endParaRPr lang="it-IT" sz="1100" dirty="0"/>
          </a:p>
        </p:txBody>
      </p:sp>
      <p:grpSp>
        <p:nvGrpSpPr>
          <p:cNvPr id="127" name="Gruppo 126"/>
          <p:cNvGrpSpPr/>
          <p:nvPr/>
        </p:nvGrpSpPr>
        <p:grpSpPr>
          <a:xfrm>
            <a:off x="1676400" y="5715000"/>
            <a:ext cx="5582810" cy="923330"/>
            <a:chOff x="304800" y="5715000"/>
            <a:chExt cx="5582810" cy="923330"/>
          </a:xfrm>
        </p:grpSpPr>
        <p:sp>
          <p:nvSpPr>
            <p:cNvPr id="117" name="CasellaDiTesto 116"/>
            <p:cNvSpPr txBox="1"/>
            <p:nvPr/>
          </p:nvSpPr>
          <p:spPr>
            <a:xfrm>
              <a:off x="304800" y="5715000"/>
              <a:ext cx="55828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en-US" dirty="0" smtClean="0"/>
                <a:t>SIP messages	              NS1 node	               OF switch</a:t>
              </a:r>
            </a:p>
            <a:p>
              <a:pPr marL="342900" indent="-342900">
                <a:buAutoNum type="arabicParenR"/>
              </a:pPr>
              <a:r>
                <a:rPr lang="en-US" dirty="0" smtClean="0"/>
                <a:t>OF switch 	      SIP server</a:t>
              </a:r>
            </a:p>
            <a:p>
              <a:pPr marL="2171700" lvl="4" indent="-342900"/>
              <a:r>
                <a:rPr lang="en-US" dirty="0" smtClean="0"/>
                <a:t>      PU1 (replicating)</a:t>
              </a:r>
              <a:endParaRPr lang="it-IT" dirty="0"/>
            </a:p>
          </p:txBody>
        </p:sp>
        <p:cxnSp>
          <p:nvCxnSpPr>
            <p:cNvPr id="118" name="Connettore 1 117"/>
            <p:cNvCxnSpPr/>
            <p:nvPr/>
          </p:nvCxnSpPr>
          <p:spPr>
            <a:xfrm>
              <a:off x="2057400" y="5911290"/>
              <a:ext cx="762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/>
          </p:nvCxnSpPr>
          <p:spPr>
            <a:xfrm>
              <a:off x="3952035" y="5903975"/>
              <a:ext cx="762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/>
          </p:nvCxnSpPr>
          <p:spPr>
            <a:xfrm>
              <a:off x="1698345" y="6172200"/>
              <a:ext cx="762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/>
          </p:nvCxnSpPr>
          <p:spPr>
            <a:xfrm>
              <a:off x="1752600" y="6172200"/>
              <a:ext cx="685800" cy="30480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79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>
            <a:noAutofit/>
          </a:bodyPr>
          <a:lstStyle/>
          <a:p>
            <a:r>
              <a:rPr lang="en-US" dirty="0" err="1" smtClean="0"/>
              <a:t>DoS</a:t>
            </a:r>
            <a:r>
              <a:rPr lang="en-US" dirty="0" smtClean="0"/>
              <a:t> experiment on GENI</a:t>
            </a:r>
            <a:endParaRPr lang="en-US" sz="3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" name="Gruppo 110"/>
          <p:cNvGrpSpPr/>
          <p:nvPr/>
        </p:nvGrpSpPr>
        <p:grpSpPr>
          <a:xfrm>
            <a:off x="42813" y="1259414"/>
            <a:ext cx="8948787" cy="4226986"/>
            <a:chOff x="-381000" y="1259414"/>
            <a:chExt cx="9311033" cy="4226986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8593">
              <a:off x="2509397" y="2999482"/>
              <a:ext cx="2157816" cy="93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711437">
              <a:off x="2530058" y="3855118"/>
              <a:ext cx="2177758" cy="96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065266">
              <a:off x="3426360" y="2382378"/>
              <a:ext cx="1878974" cy="87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sellaDiTesto 10"/>
            <p:cNvSpPr txBox="1"/>
            <p:nvPr/>
          </p:nvSpPr>
          <p:spPr>
            <a:xfrm>
              <a:off x="7921921" y="2455168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 smtClean="0"/>
                <a:t>Victim</a:t>
              </a:r>
              <a:r>
                <a:rPr lang="it-IT" sz="1100" dirty="0" smtClean="0"/>
                <a:t> Server</a:t>
              </a:r>
              <a:endParaRPr lang="it-IT" sz="1100" dirty="0"/>
            </a:p>
          </p:txBody>
        </p:sp>
        <p:cxnSp>
          <p:nvCxnSpPr>
            <p:cNvPr id="12" name="Connettore 1 11"/>
            <p:cNvCxnSpPr/>
            <p:nvPr/>
          </p:nvCxnSpPr>
          <p:spPr>
            <a:xfrm rot="10800000" flipV="1">
              <a:off x="2571328" y="3470176"/>
              <a:ext cx="2304256" cy="108012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0800000">
              <a:off x="2499320" y="3182145"/>
              <a:ext cx="2232248" cy="7200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10800000">
              <a:off x="3723456" y="2390056"/>
              <a:ext cx="1296144" cy="93610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>
              <a:endCxn id="92" idx="1"/>
            </p:cNvCxnSpPr>
            <p:nvPr/>
          </p:nvCxnSpPr>
          <p:spPr>
            <a:xfrm>
              <a:off x="5727246" y="3297304"/>
              <a:ext cx="2375202" cy="214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771128" y="2318048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-164976" y="356412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1048" y="491033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1212370" y="2988062"/>
              <a:ext cx="998918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81000" y="2556014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po 24"/>
            <p:cNvGrpSpPr/>
            <p:nvPr/>
          </p:nvGrpSpPr>
          <p:grpSpPr>
            <a:xfrm>
              <a:off x="2111560" y="2895273"/>
              <a:ext cx="696573" cy="934943"/>
              <a:chOff x="4955547" y="2348880"/>
              <a:chExt cx="696573" cy="934943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56" y="2348880"/>
                <a:ext cx="491877" cy="4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CasellaDiTesto 22"/>
              <p:cNvSpPr txBox="1"/>
              <p:nvPr/>
            </p:nvSpPr>
            <p:spPr>
              <a:xfrm>
                <a:off x="4955547" y="2852936"/>
                <a:ext cx="6965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NetServ NS2</a:t>
                </a:r>
                <a:endParaRPr lang="it-IT" sz="1100" dirty="0"/>
              </a:p>
            </p:txBody>
          </p:sp>
        </p:grpSp>
        <p:sp>
          <p:nvSpPr>
            <p:cNvPr id="24" name="Freccia a destra 23"/>
            <p:cNvSpPr/>
            <p:nvPr/>
          </p:nvSpPr>
          <p:spPr>
            <a:xfrm>
              <a:off x="1419200" y="4321817"/>
              <a:ext cx="1008112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64976" y="3902224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Connettore 1 25"/>
            <p:cNvCxnSpPr/>
            <p:nvPr/>
          </p:nvCxnSpPr>
          <p:spPr>
            <a:xfrm flipV="1">
              <a:off x="4083496" y="3686202"/>
              <a:ext cx="1224136" cy="6480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rot="5400000" flipH="1">
              <a:off x="6112013" y="2943738"/>
              <a:ext cx="1211319" cy="21730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rot="5400000" flipH="1" flipV="1">
              <a:off x="5163616" y="4190256"/>
              <a:ext cx="1008112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6782427" y="3772062"/>
              <a:ext cx="1656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OpenFlow-enabled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NerServ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Nodes</a:t>
              </a:r>
              <a:r>
                <a:rPr lang="it-IT" sz="1100" dirty="0" smtClean="0"/>
                <a:t> (</a:t>
              </a:r>
              <a:r>
                <a:rPr lang="it-IT" sz="1100" dirty="0" err="1" smtClean="0"/>
                <a:t>PUs</a:t>
              </a:r>
              <a:r>
                <a:rPr lang="it-IT" sz="1100" dirty="0" smtClean="0"/>
                <a:t>)</a:t>
              </a:r>
              <a:endParaRPr lang="it-IT" sz="1100" dirty="0"/>
            </a:p>
          </p:txBody>
        </p:sp>
        <p:cxnSp>
          <p:nvCxnSpPr>
            <p:cNvPr id="30" name="Connettore 1 29"/>
            <p:cNvCxnSpPr/>
            <p:nvPr/>
          </p:nvCxnSpPr>
          <p:spPr>
            <a:xfrm rot="5400000">
              <a:off x="5297242" y="2019626"/>
              <a:ext cx="1224136" cy="8128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5379640" y="1259414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NAME + OFC</a:t>
              </a:r>
              <a:endParaRPr lang="it-IT" sz="16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723456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PU1</a:t>
              </a:r>
              <a:endParaRPr lang="it-IT" sz="11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235624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PU2</a:t>
              </a:r>
              <a:endParaRPr lang="it-IT" sz="11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035824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PU3</a:t>
              </a:r>
              <a:endParaRPr lang="it-IT" sz="1100" dirty="0"/>
            </a:p>
          </p:txBody>
        </p:sp>
        <p:grpSp>
          <p:nvGrpSpPr>
            <p:cNvPr id="5" name="Gruppo 21"/>
            <p:cNvGrpSpPr/>
            <p:nvPr/>
          </p:nvGrpSpPr>
          <p:grpSpPr>
            <a:xfrm>
              <a:off x="2349414" y="4216678"/>
              <a:ext cx="689458" cy="934943"/>
              <a:chOff x="4962662" y="2348880"/>
              <a:chExt cx="689458" cy="934943"/>
            </a:xfrm>
          </p:grpSpPr>
          <p:sp>
            <p:nvSpPr>
              <p:cNvPr id="36" name="CasellaDiTesto 35"/>
              <p:cNvSpPr txBox="1"/>
              <p:nvPr/>
            </p:nvSpPr>
            <p:spPr>
              <a:xfrm>
                <a:off x="4962662" y="2852936"/>
                <a:ext cx="6894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NetServ NS3</a:t>
                </a:r>
                <a:endParaRPr lang="it-IT" sz="1100" dirty="0"/>
              </a:p>
            </p:txBody>
          </p:sp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56" y="2348880"/>
                <a:ext cx="491877" cy="4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6"/>
            <p:cNvSpPr/>
            <p:nvPr/>
          </p:nvSpPr>
          <p:spPr>
            <a:xfrm>
              <a:off x="4947592" y="1597968"/>
              <a:ext cx="2016224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9" name="Rectangle 6"/>
            <p:cNvSpPr/>
            <p:nvPr/>
          </p:nvSpPr>
          <p:spPr>
            <a:xfrm>
              <a:off x="5019600" y="1813992"/>
              <a:ext cx="576064" cy="792088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0" name="Rectangle 10"/>
            <p:cNvSpPr/>
            <p:nvPr/>
          </p:nvSpPr>
          <p:spPr>
            <a:xfrm>
              <a:off x="5667672" y="1813992"/>
              <a:ext cx="1224136" cy="79208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23"/>
            <p:cNvSpPr/>
            <p:nvPr/>
          </p:nvSpPr>
          <p:spPr>
            <a:xfrm>
              <a:off x="5688452" y="2030016"/>
              <a:ext cx="555284" cy="524838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7"/>
            <p:cNvSpPr/>
            <p:nvPr/>
          </p:nvSpPr>
          <p:spPr>
            <a:xfrm>
              <a:off x="5667672" y="1813992"/>
              <a:ext cx="1224136" cy="144016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140"/>
            <p:cNvSpPr txBox="1"/>
            <p:nvPr/>
          </p:nvSpPr>
          <p:spPr>
            <a:xfrm>
              <a:off x="5523656" y="2096590"/>
              <a:ext cx="899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OpenFlow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Controller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144"/>
            <p:cNvSpPr txBox="1"/>
            <p:nvPr/>
          </p:nvSpPr>
          <p:spPr>
            <a:xfrm>
              <a:off x="6048493" y="1776619"/>
              <a:ext cx="437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OSGi</a:t>
              </a:r>
            </a:p>
          </p:txBody>
        </p:sp>
        <p:sp>
          <p:nvSpPr>
            <p:cNvPr id="45" name="TextBox 136"/>
            <p:cNvSpPr txBox="1"/>
            <p:nvPr/>
          </p:nvSpPr>
          <p:spPr>
            <a:xfrm>
              <a:off x="4916964" y="1989946"/>
              <a:ext cx="781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NetServ</a:t>
              </a:r>
            </a:p>
            <a:p>
              <a:pPr algn="ctr"/>
              <a:r>
                <a:rPr lang="en-US" sz="1000" dirty="0" smtClean="0"/>
                <a:t>Controller</a:t>
              </a:r>
              <a:endParaRPr lang="en-US" sz="1000" dirty="0"/>
            </a:p>
          </p:txBody>
        </p:sp>
        <p:sp>
          <p:nvSpPr>
            <p:cNvPr id="46" name="TextBox 134"/>
            <p:cNvSpPr txBox="1"/>
            <p:nvPr/>
          </p:nvSpPr>
          <p:spPr>
            <a:xfrm>
              <a:off x="5464224" y="1577187"/>
              <a:ext cx="982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NetServ Node</a:t>
              </a:r>
            </a:p>
          </p:txBody>
        </p:sp>
        <p:sp>
          <p:nvSpPr>
            <p:cNvPr id="47" name="Oval 23"/>
            <p:cNvSpPr/>
            <p:nvPr/>
          </p:nvSpPr>
          <p:spPr>
            <a:xfrm>
              <a:off x="6285297" y="2030016"/>
              <a:ext cx="555284" cy="524838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140"/>
            <p:cNvSpPr txBox="1"/>
            <p:nvPr/>
          </p:nvSpPr>
          <p:spPr>
            <a:xfrm>
              <a:off x="6122151" y="2160178"/>
              <a:ext cx="8998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NAME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uppo 95"/>
            <p:cNvGrpSpPr/>
            <p:nvPr/>
          </p:nvGrpSpPr>
          <p:grpSpPr>
            <a:xfrm>
              <a:off x="4731568" y="3038128"/>
              <a:ext cx="1584176" cy="648072"/>
              <a:chOff x="3923928" y="5949280"/>
              <a:chExt cx="1584176" cy="648072"/>
            </a:xfrm>
          </p:grpSpPr>
          <p:sp>
            <p:nvSpPr>
              <p:cNvPr id="50" name="L-Shape 3"/>
              <p:cNvSpPr/>
              <p:nvPr/>
            </p:nvSpPr>
            <p:spPr>
              <a:xfrm rot="16200000">
                <a:off x="4391980" y="5481228"/>
                <a:ext cx="648072" cy="1584176"/>
              </a:xfrm>
              <a:prstGeom prst="corner">
                <a:avLst>
                  <a:gd name="adj1" fmla="val 143261"/>
                  <a:gd name="adj2" fmla="val 100000"/>
                </a:avLst>
              </a:prstGeom>
              <a:solidFill>
                <a:schemeClr val="bg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1" name="Round Same Side Corner Rectangle 156"/>
              <p:cNvSpPr/>
              <p:nvPr/>
            </p:nvSpPr>
            <p:spPr>
              <a:xfrm rot="16200000" flipV="1">
                <a:off x="3851920" y="6093295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134"/>
              <p:cNvSpPr txBox="1"/>
              <p:nvPr/>
            </p:nvSpPr>
            <p:spPr>
              <a:xfrm>
                <a:off x="4154131" y="6133572"/>
                <a:ext cx="1175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OpenFlow Switch</a:t>
                </a:r>
              </a:p>
            </p:txBody>
          </p:sp>
          <p:sp>
            <p:nvSpPr>
              <p:cNvPr id="53" name="Round Same Side Corner Rectangle 156"/>
              <p:cNvSpPr/>
              <p:nvPr/>
            </p:nvSpPr>
            <p:spPr>
              <a:xfrm rot="5400000" flipV="1">
                <a:off x="5292080" y="609329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ound Same Side Corner Rectangle 156"/>
              <p:cNvSpPr/>
              <p:nvPr/>
            </p:nvSpPr>
            <p:spPr>
              <a:xfrm rot="10800000" flipV="1">
                <a:off x="4004320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 Same Side Corner Rectangle 156"/>
              <p:cNvSpPr/>
              <p:nvPr/>
            </p:nvSpPr>
            <p:spPr>
              <a:xfrm rot="10800000" flipV="1">
                <a:off x="4355977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 Same Side Corner Rectangle 156"/>
              <p:cNvSpPr/>
              <p:nvPr/>
            </p:nvSpPr>
            <p:spPr>
              <a:xfrm rot="10800000" flipV="1">
                <a:off x="4716016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 Same Side Corner Rectangle 156"/>
              <p:cNvSpPr/>
              <p:nvPr/>
            </p:nvSpPr>
            <p:spPr>
              <a:xfrm rot="10800000" flipV="1">
                <a:off x="5076057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 Same Side Corner Rectangle 156"/>
              <p:cNvSpPr/>
              <p:nvPr/>
            </p:nvSpPr>
            <p:spPr>
              <a:xfrm flipV="1">
                <a:off x="4551220" y="5949280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uppo 108"/>
            <p:cNvGrpSpPr/>
            <p:nvPr/>
          </p:nvGrpSpPr>
          <p:grpSpPr>
            <a:xfrm>
              <a:off x="3410558" y="4190256"/>
              <a:ext cx="1521530" cy="1028893"/>
              <a:chOff x="4468199" y="4992395"/>
              <a:chExt cx="1521530" cy="1028893"/>
            </a:xfrm>
          </p:grpSpPr>
          <p:sp>
            <p:nvSpPr>
              <p:cNvPr id="60" name="Rectangle 6"/>
              <p:cNvSpPr/>
              <p:nvPr/>
            </p:nvSpPr>
            <p:spPr>
              <a:xfrm>
                <a:off x="4499992" y="5013176"/>
                <a:ext cx="144016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61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62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140"/>
              <p:cNvSpPr txBox="1"/>
              <p:nvPr/>
            </p:nvSpPr>
            <p:spPr>
              <a:xfrm>
                <a:off x="5089910" y="5450484"/>
                <a:ext cx="8998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Net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monitor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67" name="TextBox 136"/>
              <p:cNvSpPr txBox="1"/>
              <p:nvPr/>
            </p:nvSpPr>
            <p:spPr>
              <a:xfrm>
                <a:off x="4468199" y="5405154"/>
                <a:ext cx="782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68" name="TextBox 134"/>
              <p:cNvSpPr txBox="1"/>
              <p:nvPr/>
            </p:nvSpPr>
            <p:spPr>
              <a:xfrm>
                <a:off x="4728592" y="4992395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</a:t>
                </a:r>
              </a:p>
            </p:txBody>
          </p:sp>
        </p:grpSp>
        <p:grpSp>
          <p:nvGrpSpPr>
            <p:cNvPr id="35" name="Gruppo 109"/>
            <p:cNvGrpSpPr/>
            <p:nvPr/>
          </p:nvGrpSpPr>
          <p:grpSpPr>
            <a:xfrm>
              <a:off x="4909353" y="4190256"/>
              <a:ext cx="1534903" cy="1028893"/>
              <a:chOff x="4454826" y="4992395"/>
              <a:chExt cx="1534903" cy="1028893"/>
            </a:xfrm>
          </p:grpSpPr>
          <p:sp>
            <p:nvSpPr>
              <p:cNvPr id="70" name="Rectangle 6"/>
              <p:cNvSpPr/>
              <p:nvPr/>
            </p:nvSpPr>
            <p:spPr>
              <a:xfrm>
                <a:off x="4499992" y="5013176"/>
                <a:ext cx="144016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1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2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140"/>
              <p:cNvSpPr txBox="1"/>
              <p:nvPr/>
            </p:nvSpPr>
            <p:spPr>
              <a:xfrm>
                <a:off x="5089910" y="5450484"/>
                <a:ext cx="8998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Net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monitor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77" name="TextBox 136"/>
              <p:cNvSpPr txBox="1"/>
              <p:nvPr/>
            </p:nvSpPr>
            <p:spPr>
              <a:xfrm>
                <a:off x="4454826" y="5405154"/>
                <a:ext cx="788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78" name="TextBox 134"/>
              <p:cNvSpPr txBox="1"/>
              <p:nvPr/>
            </p:nvSpPr>
            <p:spPr>
              <a:xfrm>
                <a:off x="4728592" y="4992395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</a:t>
                </a:r>
              </a:p>
            </p:txBody>
          </p:sp>
        </p:grpSp>
        <p:grpSp>
          <p:nvGrpSpPr>
            <p:cNvPr id="49" name="Gruppo 159"/>
            <p:cNvGrpSpPr/>
            <p:nvPr/>
          </p:nvGrpSpPr>
          <p:grpSpPr>
            <a:xfrm>
              <a:off x="6430982" y="4190256"/>
              <a:ext cx="2117010" cy="1028893"/>
              <a:chOff x="7056575" y="3717032"/>
              <a:chExt cx="2117010" cy="1028893"/>
            </a:xfrm>
          </p:grpSpPr>
          <p:grpSp>
            <p:nvGrpSpPr>
              <p:cNvPr id="59" name="Gruppo 147"/>
              <p:cNvGrpSpPr/>
              <p:nvPr/>
            </p:nvGrpSpPr>
            <p:grpSpPr>
              <a:xfrm>
                <a:off x="7056575" y="3717032"/>
                <a:ext cx="2038934" cy="1028893"/>
                <a:chOff x="4464287" y="4992395"/>
                <a:chExt cx="2038934" cy="1028893"/>
              </a:xfrm>
            </p:grpSpPr>
            <p:sp>
              <p:nvSpPr>
                <p:cNvPr id="83" name="Rectangle 6"/>
                <p:cNvSpPr/>
                <p:nvPr/>
              </p:nvSpPr>
              <p:spPr>
                <a:xfrm>
                  <a:off x="4499992" y="5013176"/>
                  <a:ext cx="2003229" cy="10081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84" name="Rectangle 6"/>
                <p:cNvSpPr/>
                <p:nvPr/>
              </p:nvSpPr>
              <p:spPr>
                <a:xfrm>
                  <a:off x="4572000" y="5229200"/>
                  <a:ext cx="576064" cy="72008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85" name="Rectangle 10"/>
                <p:cNvSpPr/>
                <p:nvPr/>
              </p:nvSpPr>
              <p:spPr>
                <a:xfrm>
                  <a:off x="5220072" y="5229200"/>
                  <a:ext cx="1224136" cy="72008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Oval 23"/>
                <p:cNvSpPr/>
                <p:nvPr/>
              </p:nvSpPr>
              <p:spPr>
                <a:xfrm>
                  <a:off x="5254706" y="5402209"/>
                  <a:ext cx="555284" cy="524838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17"/>
                <p:cNvSpPr/>
                <p:nvPr/>
              </p:nvSpPr>
              <p:spPr>
                <a:xfrm>
                  <a:off x="5220072" y="5229199"/>
                  <a:ext cx="1224136" cy="1474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140"/>
                <p:cNvSpPr txBox="1"/>
                <p:nvPr/>
              </p:nvSpPr>
              <p:spPr>
                <a:xfrm>
                  <a:off x="5089910" y="5450484"/>
                  <a:ext cx="8998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Net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monitor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TextBox 144"/>
                <p:cNvSpPr txBox="1"/>
                <p:nvPr/>
              </p:nvSpPr>
              <p:spPr>
                <a:xfrm>
                  <a:off x="5618520" y="5191827"/>
                  <a:ext cx="4379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OSGi</a:t>
                  </a:r>
                </a:p>
              </p:txBody>
            </p:sp>
            <p:sp>
              <p:nvSpPr>
                <p:cNvPr id="90" name="TextBox 136"/>
                <p:cNvSpPr txBox="1"/>
                <p:nvPr/>
              </p:nvSpPr>
              <p:spPr>
                <a:xfrm>
                  <a:off x="4464287" y="5405154"/>
                  <a:ext cx="7938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/>
                    <a:t>NetServ</a:t>
                  </a:r>
                </a:p>
                <a:p>
                  <a:pPr algn="ctr"/>
                  <a:r>
                    <a:rPr lang="en-US" sz="1000" dirty="0" smtClean="0"/>
                    <a:t>Controller</a:t>
                  </a:r>
                  <a:endParaRPr lang="en-US" sz="1000" dirty="0"/>
                </a:p>
              </p:txBody>
            </p:sp>
            <p:sp>
              <p:nvSpPr>
                <p:cNvPr id="91" name="TextBox 134"/>
                <p:cNvSpPr txBox="1"/>
                <p:nvPr/>
              </p:nvSpPr>
              <p:spPr>
                <a:xfrm>
                  <a:off x="5010126" y="4992395"/>
                  <a:ext cx="98296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dirty="0" smtClean="0"/>
                    <a:t>NetServ Node</a:t>
                  </a:r>
                </a:p>
              </p:txBody>
            </p:sp>
          </p:grpSp>
          <p:sp>
            <p:nvSpPr>
              <p:cNvPr id="81" name="Oval 23"/>
              <p:cNvSpPr/>
              <p:nvPr/>
            </p:nvSpPr>
            <p:spPr>
              <a:xfrm>
                <a:off x="8438562" y="4125561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140"/>
              <p:cNvSpPr txBox="1"/>
              <p:nvPr/>
            </p:nvSpPr>
            <p:spPr>
              <a:xfrm>
                <a:off x="8273766" y="4262899"/>
                <a:ext cx="899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Throttle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2448" y="2743200"/>
              <a:ext cx="622747" cy="11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3" name="Connettore 1 92"/>
            <p:cNvCxnSpPr/>
            <p:nvPr/>
          </p:nvCxnSpPr>
          <p:spPr>
            <a:xfrm>
              <a:off x="5502875" y="3182144"/>
              <a:ext cx="2520291" cy="1825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9" name="Gruppo 201"/>
            <p:cNvGrpSpPr/>
            <p:nvPr/>
          </p:nvGrpSpPr>
          <p:grpSpPr>
            <a:xfrm>
              <a:off x="3187926" y="1381944"/>
              <a:ext cx="1521211" cy="1224135"/>
              <a:chOff x="4468518" y="4992395"/>
              <a:chExt cx="1521211" cy="1224135"/>
            </a:xfrm>
          </p:grpSpPr>
          <p:sp>
            <p:nvSpPr>
              <p:cNvPr id="95" name="Rectangle 6"/>
              <p:cNvSpPr/>
              <p:nvPr/>
            </p:nvSpPr>
            <p:spPr>
              <a:xfrm>
                <a:off x="4499992" y="5013175"/>
                <a:ext cx="1440160" cy="12033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97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98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40"/>
              <p:cNvSpPr txBox="1"/>
              <p:nvPr/>
            </p:nvSpPr>
            <p:spPr>
              <a:xfrm>
                <a:off x="5089910" y="5538262"/>
                <a:ext cx="899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Throttle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103" name="TextBox 136"/>
              <p:cNvSpPr txBox="1"/>
              <p:nvPr/>
            </p:nvSpPr>
            <p:spPr>
              <a:xfrm>
                <a:off x="4468518" y="5405154"/>
                <a:ext cx="797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104" name="TextBox 134"/>
              <p:cNvSpPr txBox="1"/>
              <p:nvPr/>
            </p:nvSpPr>
            <p:spPr>
              <a:xfrm>
                <a:off x="4555469" y="4992395"/>
                <a:ext cx="13292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 (NS1)</a:t>
                </a:r>
              </a:p>
            </p:txBody>
          </p:sp>
        </p:grpSp>
        <p:sp>
          <p:nvSpPr>
            <p:cNvPr id="105" name="Rectangle 6"/>
            <p:cNvSpPr/>
            <p:nvPr/>
          </p:nvSpPr>
          <p:spPr>
            <a:xfrm>
              <a:off x="3291408" y="2390056"/>
              <a:ext cx="1296144" cy="14401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Linux Kernel</a:t>
              </a:r>
            </a:p>
          </p:txBody>
        </p:sp>
        <p:cxnSp>
          <p:nvCxnSpPr>
            <p:cNvPr id="106" name="Connettore 1 105"/>
            <p:cNvCxnSpPr>
              <a:stCxn id="101" idx="2"/>
            </p:cNvCxnSpPr>
            <p:nvPr/>
          </p:nvCxnSpPr>
          <p:spPr>
            <a:xfrm rot="16200000" flipH="1">
              <a:off x="4376995" y="2056263"/>
              <a:ext cx="1008112" cy="124364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>
              <a:endCxn id="101" idx="2"/>
            </p:cNvCxnSpPr>
            <p:nvPr/>
          </p:nvCxnSpPr>
          <p:spPr>
            <a:xfrm flipV="1">
              <a:off x="3309839" y="2174032"/>
              <a:ext cx="949388" cy="2821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/>
          </p:nvCxnSpPr>
          <p:spPr>
            <a:xfrm rot="5400000">
              <a:off x="4184067" y="3441613"/>
              <a:ext cx="1578279" cy="105934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9" name="Freccia a destra 108"/>
            <p:cNvSpPr/>
            <p:nvPr/>
          </p:nvSpPr>
          <p:spPr>
            <a:xfrm rot="1098192">
              <a:off x="1977054" y="2030082"/>
              <a:ext cx="1500554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1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608" y="1309936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3" name="Connettore 1 112"/>
          <p:cNvCxnSpPr/>
          <p:nvPr/>
        </p:nvCxnSpPr>
        <p:spPr>
          <a:xfrm>
            <a:off x="7273930" y="1508761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Connettore 1 113"/>
          <p:cNvCxnSpPr/>
          <p:nvPr/>
        </p:nvCxnSpPr>
        <p:spPr>
          <a:xfrm>
            <a:off x="7295875" y="1750152"/>
            <a:ext cx="4320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5" name="CasellaDiTesto 114"/>
          <p:cNvSpPr txBox="1"/>
          <p:nvPr/>
        </p:nvSpPr>
        <p:spPr>
          <a:xfrm>
            <a:off x="7620000" y="1371600"/>
            <a:ext cx="120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SIP messages</a:t>
            </a:r>
            <a:endParaRPr lang="it-IT" sz="1100" dirty="0"/>
          </a:p>
        </p:txBody>
      </p:sp>
      <p:sp>
        <p:nvSpPr>
          <p:cNvPr id="116" name="CasellaDiTesto 115"/>
          <p:cNvSpPr txBox="1"/>
          <p:nvPr/>
        </p:nvSpPr>
        <p:spPr>
          <a:xfrm>
            <a:off x="7697521" y="1606136"/>
            <a:ext cx="1446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/>
              <a:t>Replicated</a:t>
            </a:r>
            <a:r>
              <a:rPr lang="it-IT" sz="1100" dirty="0" smtClean="0"/>
              <a:t> </a:t>
            </a:r>
            <a:r>
              <a:rPr lang="it-IT" sz="1100" dirty="0" err="1" smtClean="0"/>
              <a:t>packets</a:t>
            </a:r>
            <a:endParaRPr lang="it-IT" sz="1100" dirty="0"/>
          </a:p>
        </p:txBody>
      </p:sp>
      <p:grpSp>
        <p:nvGrpSpPr>
          <p:cNvPr id="117" name="Gruppo 116"/>
          <p:cNvGrpSpPr/>
          <p:nvPr/>
        </p:nvGrpSpPr>
        <p:grpSpPr>
          <a:xfrm>
            <a:off x="834345" y="5715000"/>
            <a:ext cx="7319055" cy="646331"/>
            <a:chOff x="304800" y="5715000"/>
            <a:chExt cx="7319055" cy="646331"/>
          </a:xfrm>
        </p:grpSpPr>
        <p:sp>
          <p:nvSpPr>
            <p:cNvPr id="118" name="CasellaDiTesto 117"/>
            <p:cNvSpPr txBox="1"/>
            <p:nvPr/>
          </p:nvSpPr>
          <p:spPr>
            <a:xfrm>
              <a:off x="304800" y="5715000"/>
              <a:ext cx="73190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en-US" dirty="0" smtClean="0"/>
                <a:t>Attack arrives</a:t>
              </a:r>
            </a:p>
            <a:p>
              <a:pPr marL="342900" indent="-342900">
                <a:buFont typeface="+mj-lt"/>
                <a:buAutoNum type="arabicParenR" startAt="3"/>
              </a:pPr>
              <a:r>
                <a:rPr lang="en-US" dirty="0" smtClean="0"/>
                <a:t>Net monitor	             NAME (attack detected)	   Throttle @ NS1</a:t>
              </a:r>
            </a:p>
          </p:txBody>
        </p:sp>
        <p:cxnSp>
          <p:nvCxnSpPr>
            <p:cNvPr id="119" name="Connettore 1 118"/>
            <p:cNvCxnSpPr/>
            <p:nvPr/>
          </p:nvCxnSpPr>
          <p:spPr>
            <a:xfrm>
              <a:off x="2022896" y="6173232"/>
              <a:ext cx="762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/>
          </p:nvCxnSpPr>
          <p:spPr>
            <a:xfrm>
              <a:off x="5181600" y="6165917"/>
              <a:ext cx="762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869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23"/>
          <p:cNvSpPr/>
          <p:nvPr/>
        </p:nvSpPr>
        <p:spPr>
          <a:xfrm>
            <a:off x="2510592" y="2590800"/>
            <a:ext cx="451215" cy="448638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>
            <a:noAutofit/>
          </a:bodyPr>
          <a:lstStyle/>
          <a:p>
            <a:r>
              <a:rPr lang="en-US" dirty="0" err="1" smtClean="0"/>
              <a:t>DoS</a:t>
            </a:r>
            <a:r>
              <a:rPr lang="en-US" dirty="0" smtClean="0"/>
              <a:t> experiment on GENI</a:t>
            </a:r>
            <a:endParaRPr lang="en-US" sz="3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4" name="Oval 23"/>
          <p:cNvSpPr/>
          <p:nvPr/>
        </p:nvSpPr>
        <p:spPr>
          <a:xfrm>
            <a:off x="2662992" y="3894762"/>
            <a:ext cx="451215" cy="448638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110"/>
          <p:cNvGrpSpPr/>
          <p:nvPr/>
        </p:nvGrpSpPr>
        <p:grpSpPr>
          <a:xfrm>
            <a:off x="42813" y="1259414"/>
            <a:ext cx="8948787" cy="4226986"/>
            <a:chOff x="-381000" y="1259414"/>
            <a:chExt cx="9311033" cy="4226986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711437">
              <a:off x="2530058" y="3855118"/>
              <a:ext cx="2177758" cy="96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8593">
              <a:off x="2509397" y="2999482"/>
              <a:ext cx="2157816" cy="93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065266">
              <a:off x="3426360" y="2382378"/>
              <a:ext cx="1878974" cy="87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sellaDiTesto 10"/>
            <p:cNvSpPr txBox="1"/>
            <p:nvPr/>
          </p:nvSpPr>
          <p:spPr>
            <a:xfrm>
              <a:off x="7921921" y="2455168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 smtClean="0"/>
                <a:t>Victim</a:t>
              </a:r>
              <a:r>
                <a:rPr lang="it-IT" sz="1100" dirty="0" smtClean="0"/>
                <a:t> Server</a:t>
              </a:r>
              <a:endParaRPr lang="it-IT" sz="1100" dirty="0"/>
            </a:p>
          </p:txBody>
        </p:sp>
        <p:cxnSp>
          <p:nvCxnSpPr>
            <p:cNvPr id="12" name="Connettore 1 11"/>
            <p:cNvCxnSpPr/>
            <p:nvPr/>
          </p:nvCxnSpPr>
          <p:spPr>
            <a:xfrm rot="10800000" flipV="1">
              <a:off x="2571328" y="3470176"/>
              <a:ext cx="2304256" cy="108012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0800000">
              <a:off x="2499320" y="3182145"/>
              <a:ext cx="2232248" cy="7200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10800000">
              <a:off x="3723456" y="2390056"/>
              <a:ext cx="1296144" cy="93610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>
              <a:endCxn id="92" idx="1"/>
            </p:cNvCxnSpPr>
            <p:nvPr/>
          </p:nvCxnSpPr>
          <p:spPr>
            <a:xfrm>
              <a:off x="5727246" y="3297304"/>
              <a:ext cx="2375202" cy="214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771128" y="2318048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-164976" y="356412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1048" y="4910336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9" name="Freccia a destra 18"/>
            <p:cNvSpPr/>
            <p:nvPr/>
          </p:nvSpPr>
          <p:spPr>
            <a:xfrm>
              <a:off x="1212370" y="2988062"/>
              <a:ext cx="998918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81000" y="2556014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po 24"/>
            <p:cNvGrpSpPr/>
            <p:nvPr/>
          </p:nvGrpSpPr>
          <p:grpSpPr>
            <a:xfrm>
              <a:off x="2111560" y="2895273"/>
              <a:ext cx="696573" cy="934943"/>
              <a:chOff x="4955547" y="2348880"/>
              <a:chExt cx="696573" cy="934943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56" y="2348880"/>
                <a:ext cx="491877" cy="4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CasellaDiTesto 22"/>
              <p:cNvSpPr txBox="1"/>
              <p:nvPr/>
            </p:nvSpPr>
            <p:spPr>
              <a:xfrm>
                <a:off x="4955547" y="2852936"/>
                <a:ext cx="6965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NetServ NS2</a:t>
                </a:r>
                <a:endParaRPr lang="it-IT" sz="1100" dirty="0"/>
              </a:p>
            </p:txBody>
          </p:sp>
        </p:grpSp>
        <p:sp>
          <p:nvSpPr>
            <p:cNvPr id="24" name="Freccia a destra 23"/>
            <p:cNvSpPr/>
            <p:nvPr/>
          </p:nvSpPr>
          <p:spPr>
            <a:xfrm>
              <a:off x="1419200" y="4321817"/>
              <a:ext cx="1008112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64976" y="3902224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Connettore 1 25"/>
            <p:cNvCxnSpPr/>
            <p:nvPr/>
          </p:nvCxnSpPr>
          <p:spPr>
            <a:xfrm flipV="1">
              <a:off x="4083496" y="3686202"/>
              <a:ext cx="1224136" cy="6480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rot="5400000" flipH="1">
              <a:off x="6112013" y="2943738"/>
              <a:ext cx="1211319" cy="21730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rot="5400000" flipH="1" flipV="1">
              <a:off x="5163616" y="4190256"/>
              <a:ext cx="1008112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6782427" y="3772062"/>
              <a:ext cx="1656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OpenFlow-enabled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NerServ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Nodes</a:t>
              </a:r>
              <a:r>
                <a:rPr lang="it-IT" sz="1100" dirty="0" smtClean="0"/>
                <a:t> (</a:t>
              </a:r>
              <a:r>
                <a:rPr lang="it-IT" sz="1100" dirty="0" err="1" smtClean="0"/>
                <a:t>PUs</a:t>
              </a:r>
              <a:r>
                <a:rPr lang="it-IT" sz="1100" dirty="0" smtClean="0"/>
                <a:t>)</a:t>
              </a:r>
              <a:endParaRPr lang="it-IT" sz="1100" dirty="0"/>
            </a:p>
          </p:txBody>
        </p:sp>
        <p:cxnSp>
          <p:nvCxnSpPr>
            <p:cNvPr id="30" name="Connettore 1 29"/>
            <p:cNvCxnSpPr/>
            <p:nvPr/>
          </p:nvCxnSpPr>
          <p:spPr>
            <a:xfrm rot="5400000">
              <a:off x="5297242" y="2019626"/>
              <a:ext cx="1224136" cy="8128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5379640" y="1259414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NAME + OFC</a:t>
              </a:r>
              <a:endParaRPr lang="it-IT" sz="16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723456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PU1</a:t>
              </a:r>
              <a:endParaRPr lang="it-IT" sz="11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235624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PU2</a:t>
              </a:r>
              <a:endParaRPr lang="it-IT" sz="11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035824" y="522479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PU3</a:t>
              </a:r>
              <a:endParaRPr lang="it-IT" sz="1100" dirty="0"/>
            </a:p>
          </p:txBody>
        </p:sp>
        <p:grpSp>
          <p:nvGrpSpPr>
            <p:cNvPr id="5" name="Gruppo 21"/>
            <p:cNvGrpSpPr/>
            <p:nvPr/>
          </p:nvGrpSpPr>
          <p:grpSpPr>
            <a:xfrm>
              <a:off x="2349414" y="4216678"/>
              <a:ext cx="689458" cy="934943"/>
              <a:chOff x="4962662" y="2348880"/>
              <a:chExt cx="689458" cy="934943"/>
            </a:xfrm>
          </p:grpSpPr>
          <p:sp>
            <p:nvSpPr>
              <p:cNvPr id="36" name="CasellaDiTesto 35"/>
              <p:cNvSpPr txBox="1"/>
              <p:nvPr/>
            </p:nvSpPr>
            <p:spPr>
              <a:xfrm>
                <a:off x="4962662" y="2852936"/>
                <a:ext cx="6894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NetServ NS3</a:t>
                </a:r>
                <a:endParaRPr lang="it-IT" sz="1100" dirty="0"/>
              </a:p>
            </p:txBody>
          </p:sp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56" y="2348880"/>
                <a:ext cx="491877" cy="4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6"/>
            <p:cNvSpPr/>
            <p:nvPr/>
          </p:nvSpPr>
          <p:spPr>
            <a:xfrm>
              <a:off x="4947592" y="1597968"/>
              <a:ext cx="2016224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9" name="Rectangle 6"/>
            <p:cNvSpPr/>
            <p:nvPr/>
          </p:nvSpPr>
          <p:spPr>
            <a:xfrm>
              <a:off x="5019600" y="1813992"/>
              <a:ext cx="576064" cy="792088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0" name="Rectangle 10"/>
            <p:cNvSpPr/>
            <p:nvPr/>
          </p:nvSpPr>
          <p:spPr>
            <a:xfrm>
              <a:off x="5667672" y="1813992"/>
              <a:ext cx="1224136" cy="79208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23"/>
            <p:cNvSpPr/>
            <p:nvPr/>
          </p:nvSpPr>
          <p:spPr>
            <a:xfrm>
              <a:off x="5688452" y="2030016"/>
              <a:ext cx="555284" cy="524838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7"/>
            <p:cNvSpPr/>
            <p:nvPr/>
          </p:nvSpPr>
          <p:spPr>
            <a:xfrm>
              <a:off x="5667672" y="1813992"/>
              <a:ext cx="1224136" cy="144016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140"/>
            <p:cNvSpPr txBox="1"/>
            <p:nvPr/>
          </p:nvSpPr>
          <p:spPr>
            <a:xfrm>
              <a:off x="5523656" y="2096590"/>
              <a:ext cx="899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OpenFlow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Controller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144"/>
            <p:cNvSpPr txBox="1"/>
            <p:nvPr/>
          </p:nvSpPr>
          <p:spPr>
            <a:xfrm>
              <a:off x="6048493" y="1776619"/>
              <a:ext cx="437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OSGi</a:t>
              </a:r>
            </a:p>
          </p:txBody>
        </p:sp>
        <p:sp>
          <p:nvSpPr>
            <p:cNvPr id="45" name="TextBox 136"/>
            <p:cNvSpPr txBox="1"/>
            <p:nvPr/>
          </p:nvSpPr>
          <p:spPr>
            <a:xfrm>
              <a:off x="4920198" y="1989946"/>
              <a:ext cx="781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NetServ</a:t>
              </a:r>
            </a:p>
            <a:p>
              <a:pPr algn="ctr"/>
              <a:r>
                <a:rPr lang="en-US" sz="1000" dirty="0" smtClean="0"/>
                <a:t>Controller</a:t>
              </a:r>
              <a:endParaRPr lang="en-US" sz="1000" dirty="0"/>
            </a:p>
          </p:txBody>
        </p:sp>
        <p:sp>
          <p:nvSpPr>
            <p:cNvPr id="46" name="TextBox 134"/>
            <p:cNvSpPr txBox="1"/>
            <p:nvPr/>
          </p:nvSpPr>
          <p:spPr>
            <a:xfrm>
              <a:off x="5464224" y="1577187"/>
              <a:ext cx="982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NetServ Node</a:t>
              </a:r>
            </a:p>
          </p:txBody>
        </p:sp>
        <p:sp>
          <p:nvSpPr>
            <p:cNvPr id="47" name="Oval 23"/>
            <p:cNvSpPr/>
            <p:nvPr/>
          </p:nvSpPr>
          <p:spPr>
            <a:xfrm>
              <a:off x="6285297" y="2030016"/>
              <a:ext cx="555284" cy="524838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140"/>
            <p:cNvSpPr txBox="1"/>
            <p:nvPr/>
          </p:nvSpPr>
          <p:spPr>
            <a:xfrm>
              <a:off x="6122151" y="2160178"/>
              <a:ext cx="8998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NAME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uppo 95"/>
            <p:cNvGrpSpPr/>
            <p:nvPr/>
          </p:nvGrpSpPr>
          <p:grpSpPr>
            <a:xfrm>
              <a:off x="4731568" y="3038128"/>
              <a:ext cx="1584176" cy="648072"/>
              <a:chOff x="3923928" y="5949280"/>
              <a:chExt cx="1584176" cy="648072"/>
            </a:xfrm>
          </p:grpSpPr>
          <p:sp>
            <p:nvSpPr>
              <p:cNvPr id="50" name="L-Shape 3"/>
              <p:cNvSpPr/>
              <p:nvPr/>
            </p:nvSpPr>
            <p:spPr>
              <a:xfrm rot="16200000">
                <a:off x="4391980" y="5481228"/>
                <a:ext cx="648072" cy="1584176"/>
              </a:xfrm>
              <a:prstGeom prst="corner">
                <a:avLst>
                  <a:gd name="adj1" fmla="val 143261"/>
                  <a:gd name="adj2" fmla="val 100000"/>
                </a:avLst>
              </a:prstGeom>
              <a:solidFill>
                <a:schemeClr val="bg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1" name="Round Same Side Corner Rectangle 156"/>
              <p:cNvSpPr/>
              <p:nvPr/>
            </p:nvSpPr>
            <p:spPr>
              <a:xfrm rot="16200000" flipV="1">
                <a:off x="3851920" y="6093295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134"/>
              <p:cNvSpPr txBox="1"/>
              <p:nvPr/>
            </p:nvSpPr>
            <p:spPr>
              <a:xfrm>
                <a:off x="4154131" y="6133572"/>
                <a:ext cx="1175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OpenFlow Switch</a:t>
                </a:r>
              </a:p>
            </p:txBody>
          </p:sp>
          <p:sp>
            <p:nvSpPr>
              <p:cNvPr id="53" name="Round Same Side Corner Rectangle 156"/>
              <p:cNvSpPr/>
              <p:nvPr/>
            </p:nvSpPr>
            <p:spPr>
              <a:xfrm rot="5400000" flipV="1">
                <a:off x="5292080" y="609329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ound Same Side Corner Rectangle 156"/>
              <p:cNvSpPr/>
              <p:nvPr/>
            </p:nvSpPr>
            <p:spPr>
              <a:xfrm rot="10800000" flipV="1">
                <a:off x="4004320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 Same Side Corner Rectangle 156"/>
              <p:cNvSpPr/>
              <p:nvPr/>
            </p:nvSpPr>
            <p:spPr>
              <a:xfrm rot="10800000" flipV="1">
                <a:off x="4355977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 Same Side Corner Rectangle 156"/>
              <p:cNvSpPr/>
              <p:nvPr/>
            </p:nvSpPr>
            <p:spPr>
              <a:xfrm rot="10800000" flipV="1">
                <a:off x="4716016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 Same Side Corner Rectangle 156"/>
              <p:cNvSpPr/>
              <p:nvPr/>
            </p:nvSpPr>
            <p:spPr>
              <a:xfrm rot="10800000" flipV="1">
                <a:off x="5076057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 Same Side Corner Rectangle 156"/>
              <p:cNvSpPr/>
              <p:nvPr/>
            </p:nvSpPr>
            <p:spPr>
              <a:xfrm flipV="1">
                <a:off x="4551220" y="5949280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uppo 108"/>
            <p:cNvGrpSpPr/>
            <p:nvPr/>
          </p:nvGrpSpPr>
          <p:grpSpPr>
            <a:xfrm>
              <a:off x="3413792" y="4190256"/>
              <a:ext cx="1518296" cy="1028893"/>
              <a:chOff x="4471433" y="4992395"/>
              <a:chExt cx="1518296" cy="1028893"/>
            </a:xfrm>
          </p:grpSpPr>
          <p:sp>
            <p:nvSpPr>
              <p:cNvPr id="60" name="Rectangle 6"/>
              <p:cNvSpPr/>
              <p:nvPr/>
            </p:nvSpPr>
            <p:spPr>
              <a:xfrm>
                <a:off x="4499992" y="5013176"/>
                <a:ext cx="144016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61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62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140"/>
              <p:cNvSpPr txBox="1"/>
              <p:nvPr/>
            </p:nvSpPr>
            <p:spPr>
              <a:xfrm>
                <a:off x="5089910" y="5450484"/>
                <a:ext cx="8998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Net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monitor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67" name="TextBox 136"/>
              <p:cNvSpPr txBox="1"/>
              <p:nvPr/>
            </p:nvSpPr>
            <p:spPr>
              <a:xfrm>
                <a:off x="4471433" y="5405154"/>
                <a:ext cx="782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68" name="TextBox 134"/>
              <p:cNvSpPr txBox="1"/>
              <p:nvPr/>
            </p:nvSpPr>
            <p:spPr>
              <a:xfrm>
                <a:off x="4728592" y="4992395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</a:t>
                </a:r>
              </a:p>
            </p:txBody>
          </p:sp>
        </p:grpSp>
        <p:grpSp>
          <p:nvGrpSpPr>
            <p:cNvPr id="35" name="Gruppo 109"/>
            <p:cNvGrpSpPr/>
            <p:nvPr/>
          </p:nvGrpSpPr>
          <p:grpSpPr>
            <a:xfrm>
              <a:off x="4928617" y="4190256"/>
              <a:ext cx="1515639" cy="1028893"/>
              <a:chOff x="4474090" y="4992395"/>
              <a:chExt cx="1515639" cy="1028893"/>
            </a:xfrm>
          </p:grpSpPr>
          <p:sp>
            <p:nvSpPr>
              <p:cNvPr id="70" name="Rectangle 6"/>
              <p:cNvSpPr/>
              <p:nvPr/>
            </p:nvSpPr>
            <p:spPr>
              <a:xfrm>
                <a:off x="4499992" y="5013176"/>
                <a:ext cx="144016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1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2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140"/>
              <p:cNvSpPr txBox="1"/>
              <p:nvPr/>
            </p:nvSpPr>
            <p:spPr>
              <a:xfrm>
                <a:off x="5089910" y="5450484"/>
                <a:ext cx="8998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Net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monitor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77" name="TextBox 136"/>
              <p:cNvSpPr txBox="1"/>
              <p:nvPr/>
            </p:nvSpPr>
            <p:spPr>
              <a:xfrm>
                <a:off x="4474090" y="5405154"/>
                <a:ext cx="788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78" name="TextBox 134"/>
              <p:cNvSpPr txBox="1"/>
              <p:nvPr/>
            </p:nvSpPr>
            <p:spPr>
              <a:xfrm>
                <a:off x="4728592" y="4992395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</a:t>
                </a:r>
              </a:p>
            </p:txBody>
          </p:sp>
        </p:grpSp>
        <p:grpSp>
          <p:nvGrpSpPr>
            <p:cNvPr id="49" name="Gruppo 159"/>
            <p:cNvGrpSpPr/>
            <p:nvPr/>
          </p:nvGrpSpPr>
          <p:grpSpPr>
            <a:xfrm>
              <a:off x="6426605" y="4190256"/>
              <a:ext cx="2121387" cy="1028893"/>
              <a:chOff x="7052198" y="3717032"/>
              <a:chExt cx="2121387" cy="1028893"/>
            </a:xfrm>
          </p:grpSpPr>
          <p:grpSp>
            <p:nvGrpSpPr>
              <p:cNvPr id="59" name="Gruppo 147"/>
              <p:cNvGrpSpPr/>
              <p:nvPr/>
            </p:nvGrpSpPr>
            <p:grpSpPr>
              <a:xfrm>
                <a:off x="7052198" y="3717032"/>
                <a:ext cx="2043311" cy="1028893"/>
                <a:chOff x="4459910" y="4992395"/>
                <a:chExt cx="2043311" cy="1028893"/>
              </a:xfrm>
            </p:grpSpPr>
            <p:sp>
              <p:nvSpPr>
                <p:cNvPr id="83" name="Rectangle 6"/>
                <p:cNvSpPr/>
                <p:nvPr/>
              </p:nvSpPr>
              <p:spPr>
                <a:xfrm>
                  <a:off x="4499992" y="5013176"/>
                  <a:ext cx="2003229" cy="10081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84" name="Rectangle 6"/>
                <p:cNvSpPr/>
                <p:nvPr/>
              </p:nvSpPr>
              <p:spPr>
                <a:xfrm>
                  <a:off x="4572000" y="5229200"/>
                  <a:ext cx="576064" cy="72008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85" name="Rectangle 10"/>
                <p:cNvSpPr/>
                <p:nvPr/>
              </p:nvSpPr>
              <p:spPr>
                <a:xfrm>
                  <a:off x="5220072" y="5229200"/>
                  <a:ext cx="1224136" cy="72008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Oval 23"/>
                <p:cNvSpPr/>
                <p:nvPr/>
              </p:nvSpPr>
              <p:spPr>
                <a:xfrm>
                  <a:off x="5254706" y="5402209"/>
                  <a:ext cx="555284" cy="524838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17"/>
                <p:cNvSpPr/>
                <p:nvPr/>
              </p:nvSpPr>
              <p:spPr>
                <a:xfrm>
                  <a:off x="5220072" y="5229199"/>
                  <a:ext cx="1224136" cy="1474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140"/>
                <p:cNvSpPr txBox="1"/>
                <p:nvPr/>
              </p:nvSpPr>
              <p:spPr>
                <a:xfrm>
                  <a:off x="5089910" y="5450484"/>
                  <a:ext cx="8998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Net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monitor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TextBox 144"/>
                <p:cNvSpPr txBox="1"/>
                <p:nvPr/>
              </p:nvSpPr>
              <p:spPr>
                <a:xfrm>
                  <a:off x="5618520" y="5191827"/>
                  <a:ext cx="4379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OSGi</a:t>
                  </a:r>
                </a:p>
              </p:txBody>
            </p:sp>
            <p:sp>
              <p:nvSpPr>
                <p:cNvPr id="90" name="TextBox 136"/>
                <p:cNvSpPr txBox="1"/>
                <p:nvPr/>
              </p:nvSpPr>
              <p:spPr>
                <a:xfrm>
                  <a:off x="4459910" y="5405154"/>
                  <a:ext cx="7938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/>
                    <a:t>NetServ</a:t>
                  </a:r>
                </a:p>
                <a:p>
                  <a:pPr algn="ctr"/>
                  <a:r>
                    <a:rPr lang="en-US" sz="1000" dirty="0" smtClean="0"/>
                    <a:t>Controller</a:t>
                  </a:r>
                  <a:endParaRPr lang="en-US" sz="1000" dirty="0"/>
                </a:p>
              </p:txBody>
            </p:sp>
            <p:sp>
              <p:nvSpPr>
                <p:cNvPr id="91" name="TextBox 134"/>
                <p:cNvSpPr txBox="1"/>
                <p:nvPr/>
              </p:nvSpPr>
              <p:spPr>
                <a:xfrm>
                  <a:off x="5010126" y="4992395"/>
                  <a:ext cx="98296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dirty="0" smtClean="0"/>
                    <a:t>NetServ Node</a:t>
                  </a:r>
                </a:p>
              </p:txBody>
            </p:sp>
          </p:grpSp>
          <p:sp>
            <p:nvSpPr>
              <p:cNvPr id="81" name="Oval 23"/>
              <p:cNvSpPr/>
              <p:nvPr/>
            </p:nvSpPr>
            <p:spPr>
              <a:xfrm>
                <a:off x="8438562" y="4125561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140"/>
              <p:cNvSpPr txBox="1"/>
              <p:nvPr/>
            </p:nvSpPr>
            <p:spPr>
              <a:xfrm>
                <a:off x="8273766" y="4262899"/>
                <a:ext cx="899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Throttle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2448" y="2743200"/>
              <a:ext cx="622747" cy="11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3" name="Connettore 1 92"/>
            <p:cNvCxnSpPr/>
            <p:nvPr/>
          </p:nvCxnSpPr>
          <p:spPr>
            <a:xfrm>
              <a:off x="5502875" y="3182144"/>
              <a:ext cx="2520291" cy="1825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9" name="Gruppo 201"/>
            <p:cNvGrpSpPr/>
            <p:nvPr/>
          </p:nvGrpSpPr>
          <p:grpSpPr>
            <a:xfrm>
              <a:off x="3184358" y="1381944"/>
              <a:ext cx="1524779" cy="1224135"/>
              <a:chOff x="4464950" y="4992395"/>
              <a:chExt cx="1524779" cy="1224135"/>
            </a:xfrm>
          </p:grpSpPr>
          <p:sp>
            <p:nvSpPr>
              <p:cNvPr id="95" name="Rectangle 6"/>
              <p:cNvSpPr/>
              <p:nvPr/>
            </p:nvSpPr>
            <p:spPr>
              <a:xfrm>
                <a:off x="4499992" y="5013175"/>
                <a:ext cx="1440160" cy="12033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97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98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40"/>
              <p:cNvSpPr txBox="1"/>
              <p:nvPr/>
            </p:nvSpPr>
            <p:spPr>
              <a:xfrm>
                <a:off x="5089910" y="5538262"/>
                <a:ext cx="899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Throttle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103" name="TextBox 136"/>
              <p:cNvSpPr txBox="1"/>
              <p:nvPr/>
            </p:nvSpPr>
            <p:spPr>
              <a:xfrm>
                <a:off x="4464950" y="5405154"/>
                <a:ext cx="797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104" name="TextBox 134"/>
              <p:cNvSpPr txBox="1"/>
              <p:nvPr/>
            </p:nvSpPr>
            <p:spPr>
              <a:xfrm>
                <a:off x="4555469" y="4992395"/>
                <a:ext cx="13292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 (NS1)</a:t>
                </a:r>
              </a:p>
            </p:txBody>
          </p:sp>
        </p:grpSp>
        <p:sp>
          <p:nvSpPr>
            <p:cNvPr id="105" name="Rectangle 6"/>
            <p:cNvSpPr/>
            <p:nvPr/>
          </p:nvSpPr>
          <p:spPr>
            <a:xfrm>
              <a:off x="3291408" y="2390056"/>
              <a:ext cx="1296144" cy="14401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Linux Kernel</a:t>
              </a:r>
            </a:p>
          </p:txBody>
        </p:sp>
        <p:cxnSp>
          <p:nvCxnSpPr>
            <p:cNvPr id="106" name="Connettore 1 105"/>
            <p:cNvCxnSpPr>
              <a:stCxn id="101" idx="2"/>
            </p:cNvCxnSpPr>
            <p:nvPr/>
          </p:nvCxnSpPr>
          <p:spPr>
            <a:xfrm rot="16200000" flipH="1">
              <a:off x="4376995" y="2056263"/>
              <a:ext cx="1008112" cy="124364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>
              <a:endCxn id="101" idx="2"/>
            </p:cNvCxnSpPr>
            <p:nvPr/>
          </p:nvCxnSpPr>
          <p:spPr>
            <a:xfrm flipV="1">
              <a:off x="3309839" y="2174032"/>
              <a:ext cx="949388" cy="2821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/>
          </p:nvCxnSpPr>
          <p:spPr>
            <a:xfrm rot="5400000">
              <a:off x="4184067" y="3441613"/>
              <a:ext cx="1578279" cy="105934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9" name="Freccia a destra 108"/>
            <p:cNvSpPr/>
            <p:nvPr/>
          </p:nvSpPr>
          <p:spPr>
            <a:xfrm rot="1098192">
              <a:off x="1977054" y="2030082"/>
              <a:ext cx="1500554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1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608" y="1309936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1" name="Connettore 1 110"/>
          <p:cNvCxnSpPr>
            <a:endCxn id="58" idx="3"/>
          </p:cNvCxnSpPr>
          <p:nvPr/>
        </p:nvCxnSpPr>
        <p:spPr>
          <a:xfrm>
            <a:off x="2590800" y="3124200"/>
            <a:ext cx="3106976" cy="5794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Connettore 1 112"/>
          <p:cNvCxnSpPr>
            <a:stCxn id="37" idx="1"/>
            <a:endCxn id="58" idx="3"/>
          </p:cNvCxnSpPr>
          <p:nvPr/>
        </p:nvCxnSpPr>
        <p:spPr>
          <a:xfrm rot="10800000" flipH="1">
            <a:off x="2775982" y="3182145"/>
            <a:ext cx="2921793" cy="128047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nettore 1 115"/>
          <p:cNvCxnSpPr>
            <a:stCxn id="58" idx="3"/>
            <a:endCxn id="75" idx="0"/>
          </p:cNvCxnSpPr>
          <p:nvPr/>
        </p:nvCxnSpPr>
        <p:spPr>
          <a:xfrm rot="16200000" flipH="1">
            <a:off x="5200851" y="3679069"/>
            <a:ext cx="1466201" cy="4723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" name="Connettore 1 116"/>
          <p:cNvCxnSpPr>
            <a:stCxn id="58" idx="3"/>
          </p:cNvCxnSpPr>
          <p:nvPr/>
        </p:nvCxnSpPr>
        <p:spPr>
          <a:xfrm rot="16200000" flipH="1">
            <a:off x="5849660" y="3030260"/>
            <a:ext cx="1542258" cy="184602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3" name="TextBox 140"/>
          <p:cNvSpPr txBox="1"/>
          <p:nvPr/>
        </p:nvSpPr>
        <p:spPr>
          <a:xfrm>
            <a:off x="2438400" y="2700038"/>
            <a:ext cx="607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Throttle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5" name="TextBox 140"/>
          <p:cNvSpPr txBox="1"/>
          <p:nvPr/>
        </p:nvSpPr>
        <p:spPr>
          <a:xfrm>
            <a:off x="2590800" y="4004000"/>
            <a:ext cx="607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Throttle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126" name="Connettore 1 125"/>
          <p:cNvCxnSpPr/>
          <p:nvPr/>
        </p:nvCxnSpPr>
        <p:spPr>
          <a:xfrm>
            <a:off x="7273930" y="1508761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/>
        </p:nvCxnSpPr>
        <p:spPr>
          <a:xfrm>
            <a:off x="7295875" y="1750152"/>
            <a:ext cx="4320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8" name="CasellaDiTesto 127"/>
          <p:cNvSpPr txBox="1"/>
          <p:nvPr/>
        </p:nvSpPr>
        <p:spPr>
          <a:xfrm>
            <a:off x="7620000" y="1371600"/>
            <a:ext cx="120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SIP messages</a:t>
            </a:r>
            <a:endParaRPr lang="it-IT" sz="1100" dirty="0"/>
          </a:p>
        </p:txBody>
      </p:sp>
      <p:sp>
        <p:nvSpPr>
          <p:cNvPr id="129" name="CasellaDiTesto 128"/>
          <p:cNvSpPr txBox="1"/>
          <p:nvPr/>
        </p:nvSpPr>
        <p:spPr>
          <a:xfrm>
            <a:off x="7697521" y="1606136"/>
            <a:ext cx="1446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/>
              <a:t>Replicated</a:t>
            </a:r>
            <a:r>
              <a:rPr lang="it-IT" sz="1100" dirty="0" smtClean="0"/>
              <a:t> </a:t>
            </a:r>
            <a:r>
              <a:rPr lang="it-IT" sz="1100" dirty="0" err="1" smtClean="0"/>
              <a:t>packets</a:t>
            </a:r>
            <a:endParaRPr lang="it-IT" sz="1100" dirty="0"/>
          </a:p>
        </p:txBody>
      </p:sp>
      <p:grpSp>
        <p:nvGrpSpPr>
          <p:cNvPr id="139" name="Gruppo 138"/>
          <p:cNvGrpSpPr/>
          <p:nvPr/>
        </p:nvGrpSpPr>
        <p:grpSpPr>
          <a:xfrm>
            <a:off x="1295400" y="5562600"/>
            <a:ext cx="6865726" cy="923330"/>
            <a:chOff x="1676400" y="5706070"/>
            <a:chExt cx="6865726" cy="923330"/>
          </a:xfrm>
        </p:grpSpPr>
        <p:grpSp>
          <p:nvGrpSpPr>
            <p:cNvPr id="132" name="Gruppo 131"/>
            <p:cNvGrpSpPr/>
            <p:nvPr/>
          </p:nvGrpSpPr>
          <p:grpSpPr>
            <a:xfrm>
              <a:off x="1676400" y="5706070"/>
              <a:ext cx="6865726" cy="923330"/>
              <a:chOff x="304800" y="5715000"/>
              <a:chExt cx="6865726" cy="923330"/>
            </a:xfrm>
          </p:grpSpPr>
          <p:sp>
            <p:nvSpPr>
              <p:cNvPr id="133" name="CasellaDiTesto 132"/>
              <p:cNvSpPr txBox="1"/>
              <p:nvPr/>
            </p:nvSpPr>
            <p:spPr>
              <a:xfrm>
                <a:off x="304800" y="5715000"/>
                <a:ext cx="68657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5"/>
                </a:pPr>
                <a:r>
                  <a:rPr lang="en-US" dirty="0" smtClean="0"/>
                  <a:t>Attack increases</a:t>
                </a:r>
              </a:p>
              <a:p>
                <a:pPr marL="342900" indent="-342900">
                  <a:buAutoNum type="arabicParenR" startAt="5"/>
                </a:pPr>
                <a:r>
                  <a:rPr lang="en-US" dirty="0" smtClean="0"/>
                  <a:t>NAME (to prevent PU1 overload)	             Net monitor@PU2-PU3</a:t>
                </a:r>
              </a:p>
              <a:p>
                <a:pPr marL="342900" indent="-342900">
                  <a:buAutoNum type="arabicParenR" startAt="5"/>
                </a:pPr>
                <a:r>
                  <a:rPr lang="en-US" dirty="0" smtClean="0"/>
                  <a:t>NAME	  Throttle@NS2-NS3</a:t>
                </a:r>
                <a:endParaRPr lang="it-IT" dirty="0"/>
              </a:p>
            </p:txBody>
          </p:sp>
          <p:cxnSp>
            <p:nvCxnSpPr>
              <p:cNvPr id="136" name="Connettore 1 135"/>
              <p:cNvCxnSpPr/>
              <p:nvPr/>
            </p:nvCxnSpPr>
            <p:spPr>
              <a:xfrm>
                <a:off x="3886200" y="6172200"/>
                <a:ext cx="762000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Connettore 1 137"/>
            <p:cNvCxnSpPr/>
            <p:nvPr/>
          </p:nvCxnSpPr>
          <p:spPr>
            <a:xfrm>
              <a:off x="2819400" y="6454140"/>
              <a:ext cx="762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739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OF Controller for the NetServ/OpenFlow</a:t>
            </a:r>
            <a:r>
              <a:rPr lang="en-US" sz="4000" dirty="0" smtClean="0"/>
              <a:t> Node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Handle multiple Processing Units (WIP)</a:t>
            </a:r>
          </a:p>
          <a:p>
            <a:pPr lvl="1"/>
            <a:r>
              <a:rPr lang="en-US" dirty="0" smtClean="0"/>
              <a:t>Control NetServ nodes attached to an OF switch as PUs (no OFC runs inside of it)</a:t>
            </a:r>
          </a:p>
          <a:p>
            <a:pPr lvl="1"/>
            <a:r>
              <a:rPr lang="en-US" dirty="0" smtClean="0"/>
              <a:t>Parallel packet processing</a:t>
            </a:r>
          </a:p>
          <a:p>
            <a:pPr lvl="1"/>
            <a:r>
              <a:rPr lang="en-US" dirty="0" smtClean="0"/>
              <a:t>Splitting packet flow through several PUs</a:t>
            </a:r>
          </a:p>
          <a:p>
            <a:pPr lvl="1"/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39" name="Gruppo 38"/>
          <p:cNvGrpSpPr/>
          <p:nvPr/>
        </p:nvGrpSpPr>
        <p:grpSpPr>
          <a:xfrm>
            <a:off x="152400" y="3962400"/>
            <a:ext cx="5626932" cy="2770482"/>
            <a:chOff x="1547664" y="2345428"/>
            <a:chExt cx="5626932" cy="2770482"/>
          </a:xfrm>
        </p:grpSpPr>
        <p:cxnSp>
          <p:nvCxnSpPr>
            <p:cNvPr id="7" name="Connettore 1 6"/>
            <p:cNvCxnSpPr>
              <a:stCxn id="20" idx="1"/>
            </p:cNvCxnSpPr>
            <p:nvPr/>
          </p:nvCxnSpPr>
          <p:spPr>
            <a:xfrm rot="10800000" flipV="1">
              <a:off x="2771800" y="2830976"/>
              <a:ext cx="899592" cy="2196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flipV="1">
              <a:off x="4141014" y="2780434"/>
              <a:ext cx="2159178" cy="5054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5004048" y="4510281"/>
              <a:ext cx="1656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OpenFlow-enabled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NerServ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Nodes</a:t>
              </a:r>
              <a:r>
                <a:rPr lang="it-IT" sz="1100" dirty="0" smtClean="0"/>
                <a:t> (</a:t>
              </a:r>
              <a:r>
                <a:rPr lang="it-IT" sz="1100" dirty="0" err="1" smtClean="0"/>
                <a:t>PUs</a:t>
              </a:r>
              <a:r>
                <a:rPr lang="it-IT" sz="1100" dirty="0" smtClean="0"/>
                <a:t>)</a:t>
              </a:r>
              <a:endParaRPr lang="it-IT" sz="1100" dirty="0"/>
            </a:p>
          </p:txBody>
        </p:sp>
        <p:cxnSp>
          <p:nvCxnSpPr>
            <p:cNvPr id="10" name="Connettore 1 9"/>
            <p:cNvCxnSpPr/>
            <p:nvPr/>
          </p:nvCxnSpPr>
          <p:spPr>
            <a:xfrm flipV="1">
              <a:off x="2555776" y="2852934"/>
              <a:ext cx="1296144" cy="11521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2699792" y="3933056"/>
              <a:ext cx="64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NetServ</a:t>
              </a:r>
              <a:endParaRPr lang="it-IT" sz="11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619672" y="4273351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OpenFlow Controller</a:t>
              </a:r>
              <a:endParaRPr lang="it-IT" sz="14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644008" y="3356992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PU1</a:t>
              </a:r>
              <a:endParaRPr lang="it-IT" sz="11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644008" y="3933056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PU2</a:t>
              </a:r>
              <a:endParaRPr lang="it-IT" sz="11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644008" y="450912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PU3</a:t>
              </a:r>
              <a:endParaRPr lang="it-IT" sz="1100" dirty="0"/>
            </a:p>
          </p:txBody>
        </p:sp>
        <p:cxnSp>
          <p:nvCxnSpPr>
            <p:cNvPr id="16" name="Connettore 4 15"/>
            <p:cNvCxnSpPr/>
            <p:nvPr/>
          </p:nvCxnSpPr>
          <p:spPr>
            <a:xfrm rot="16200000" flipH="1">
              <a:off x="3815917" y="3104966"/>
              <a:ext cx="648073" cy="432046"/>
            </a:xfrm>
            <a:prstGeom prst="bentConnector3">
              <a:avLst>
                <a:gd name="adj1" fmla="val 100716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Forma 92"/>
            <p:cNvCxnSpPr/>
            <p:nvPr/>
          </p:nvCxnSpPr>
          <p:spPr>
            <a:xfrm rot="16200000" flipH="1">
              <a:off x="3491880" y="3356991"/>
              <a:ext cx="1224137" cy="504056"/>
            </a:xfrm>
            <a:prstGeom prst="bentConnector3">
              <a:avLst>
                <a:gd name="adj1" fmla="val 9956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Forma 96"/>
            <p:cNvCxnSpPr/>
            <p:nvPr/>
          </p:nvCxnSpPr>
          <p:spPr>
            <a:xfrm rot="16200000" flipV="1">
              <a:off x="3131842" y="3573018"/>
              <a:ext cx="1872206" cy="576062"/>
            </a:xfrm>
            <a:prstGeom prst="bentConnector3">
              <a:avLst>
                <a:gd name="adj1" fmla="val 34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uppo 12"/>
            <p:cNvGrpSpPr/>
            <p:nvPr/>
          </p:nvGrpSpPr>
          <p:grpSpPr>
            <a:xfrm>
              <a:off x="3671392" y="2394341"/>
              <a:ext cx="1102778" cy="748293"/>
              <a:chOff x="5148064" y="3232015"/>
              <a:chExt cx="1102778" cy="748293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3356992"/>
                <a:ext cx="469622" cy="623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CasellaDiTesto 20"/>
              <p:cNvSpPr txBox="1"/>
              <p:nvPr/>
            </p:nvSpPr>
            <p:spPr>
              <a:xfrm>
                <a:off x="5458754" y="3232015"/>
                <a:ext cx="792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err="1" smtClean="0"/>
                  <a:t>OpenFlow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Switch</a:t>
                </a:r>
                <a:endParaRPr lang="it-IT" sz="1100" dirty="0"/>
              </a:p>
            </p:txBody>
          </p:sp>
        </p:grpSp>
        <p:cxnSp>
          <p:nvCxnSpPr>
            <p:cNvPr id="22" name="Connettore 1 21"/>
            <p:cNvCxnSpPr/>
            <p:nvPr/>
          </p:nvCxnSpPr>
          <p:spPr>
            <a:xfrm rot="16200000" flipV="1">
              <a:off x="5842448" y="3609019"/>
              <a:ext cx="1080122" cy="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Connettore 4 22"/>
            <p:cNvCxnSpPr/>
            <p:nvPr/>
          </p:nvCxnSpPr>
          <p:spPr>
            <a:xfrm>
              <a:off x="4499992" y="3645025"/>
              <a:ext cx="1872208" cy="504055"/>
            </a:xfrm>
            <a:prstGeom prst="bentConnector3">
              <a:avLst>
                <a:gd name="adj1" fmla="val 3668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ttore 4 23"/>
            <p:cNvCxnSpPr/>
            <p:nvPr/>
          </p:nvCxnSpPr>
          <p:spPr>
            <a:xfrm>
              <a:off x="4499992" y="4221088"/>
              <a:ext cx="1944216" cy="1588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ttore 4 24"/>
            <p:cNvCxnSpPr/>
            <p:nvPr/>
          </p:nvCxnSpPr>
          <p:spPr>
            <a:xfrm flipV="1">
              <a:off x="4499992" y="4293096"/>
              <a:ext cx="1944216" cy="504057"/>
            </a:xfrm>
            <a:prstGeom prst="bentConnector3">
              <a:avLst>
                <a:gd name="adj1" fmla="val 35083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uppo 12"/>
            <p:cNvGrpSpPr/>
            <p:nvPr/>
          </p:nvGrpSpPr>
          <p:grpSpPr>
            <a:xfrm>
              <a:off x="5590420" y="3573016"/>
              <a:ext cx="1045686" cy="984517"/>
              <a:chOff x="4572000" y="2995791"/>
              <a:chExt cx="1045686" cy="984517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3356992"/>
                <a:ext cx="469622" cy="623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CasellaDiTesto 27"/>
              <p:cNvSpPr txBox="1"/>
              <p:nvPr/>
            </p:nvSpPr>
            <p:spPr>
              <a:xfrm>
                <a:off x="4572000" y="2995791"/>
                <a:ext cx="792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err="1" smtClean="0"/>
                  <a:t>OpenFlow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Switch</a:t>
                </a:r>
                <a:endParaRPr lang="it-IT" sz="1100" dirty="0"/>
              </a:p>
            </p:txBody>
          </p:sp>
        </p:grpSp>
        <p:grpSp>
          <p:nvGrpSpPr>
            <p:cNvPr id="29" name="Gruppo 28"/>
            <p:cNvGrpSpPr/>
            <p:nvPr/>
          </p:nvGrpSpPr>
          <p:grpSpPr>
            <a:xfrm>
              <a:off x="1547664" y="2345428"/>
              <a:ext cx="1594484" cy="939556"/>
              <a:chOff x="1331640" y="1484784"/>
              <a:chExt cx="1594484" cy="939556"/>
            </a:xfrm>
          </p:grpSpPr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1640" y="1484784"/>
                <a:ext cx="1594484" cy="939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CasellaDiTesto 30"/>
              <p:cNvSpPr txBox="1"/>
              <p:nvPr/>
            </p:nvSpPr>
            <p:spPr>
              <a:xfrm>
                <a:off x="1575372" y="1681644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err="1" smtClean="0"/>
                  <a:t>Other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networks</a:t>
                </a:r>
                <a:endParaRPr lang="it-IT" sz="1400" dirty="0"/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3573016"/>
              <a:ext cx="504056" cy="75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4365104"/>
              <a:ext cx="504056" cy="75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789040"/>
              <a:ext cx="504056" cy="75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212976"/>
              <a:ext cx="504056" cy="75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Gruppo 35"/>
            <p:cNvGrpSpPr/>
            <p:nvPr/>
          </p:nvGrpSpPr>
          <p:grpSpPr>
            <a:xfrm>
              <a:off x="5580112" y="2348880"/>
              <a:ext cx="1594484" cy="939556"/>
              <a:chOff x="1331640" y="1484784"/>
              <a:chExt cx="1594484" cy="939556"/>
            </a:xfrm>
          </p:grpSpPr>
          <p:pic>
            <p:nvPicPr>
              <p:cNvPr id="3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1640" y="1484784"/>
                <a:ext cx="1594484" cy="939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CasellaDiTesto 37"/>
              <p:cNvSpPr txBox="1"/>
              <p:nvPr/>
            </p:nvSpPr>
            <p:spPr>
              <a:xfrm>
                <a:off x="1575372" y="1681644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err="1" smtClean="0"/>
                  <a:t>Other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networks</a:t>
                </a:r>
                <a:endParaRPr lang="it-IT" sz="1400" dirty="0"/>
              </a:p>
            </p:txBody>
          </p:sp>
        </p:grpSp>
      </p:grpSp>
      <p:sp>
        <p:nvSpPr>
          <p:cNvPr id="40" name="CasellaDiTesto 39"/>
          <p:cNvSpPr txBox="1"/>
          <p:nvPr/>
        </p:nvSpPr>
        <p:spPr>
          <a:xfrm>
            <a:off x="5867400" y="3962400"/>
            <a:ext cx="327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Flow </a:t>
            </a:r>
            <a:r>
              <a:rPr lang="it-IT" sz="2400" dirty="0" err="1" smtClean="0"/>
              <a:t>Split</a:t>
            </a:r>
            <a:r>
              <a:rPr lang="it-IT" sz="2400" dirty="0" smtClean="0"/>
              <a:t> </a:t>
            </a:r>
            <a:r>
              <a:rPr lang="it-IT" sz="2400" dirty="0" err="1" smtClean="0"/>
              <a:t>method</a:t>
            </a:r>
            <a:r>
              <a:rPr lang="it-IT" sz="2400" dirty="0" smtClean="0"/>
              <a:t>:</a:t>
            </a:r>
          </a:p>
          <a:p>
            <a:endParaRPr lang="it-IT" sz="800" dirty="0" smtClean="0"/>
          </a:p>
          <a:p>
            <a:pPr>
              <a:buFontTx/>
              <a:buChar char="-"/>
            </a:pP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OFPv1.1 (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v1.2)</a:t>
            </a:r>
          </a:p>
          <a:p>
            <a:pPr>
              <a:buFontTx/>
              <a:buChar char="-"/>
            </a:pPr>
            <a:endParaRPr lang="it-IT" sz="800" dirty="0" smtClean="0"/>
          </a:p>
          <a:p>
            <a:pPr>
              <a:buFontTx/>
              <a:buChar char="-"/>
            </a:pP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implementation</a:t>
            </a:r>
            <a:r>
              <a:rPr lang="it-IT" dirty="0" smtClean="0"/>
              <a:t> replicate the flow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PUs</a:t>
            </a:r>
            <a:r>
              <a:rPr lang="it-IT" dirty="0" smtClean="0"/>
              <a:t>. </a:t>
            </a:r>
            <a:r>
              <a:rPr lang="it-IT" dirty="0" err="1" smtClean="0"/>
              <a:t>Every</a:t>
            </a:r>
            <a:r>
              <a:rPr lang="it-IT" dirty="0" smtClean="0"/>
              <a:t> PU </a:t>
            </a:r>
            <a:r>
              <a:rPr lang="it-IT" dirty="0" err="1" smtClean="0"/>
              <a:t>drops</a:t>
            </a:r>
            <a:r>
              <a:rPr lang="it-IT" dirty="0" smtClean="0"/>
              <a:t> </a:t>
            </a:r>
            <a:r>
              <a:rPr lang="it-IT" dirty="0" err="1" smtClean="0"/>
              <a:t>unwanted</a:t>
            </a:r>
            <a:r>
              <a:rPr lang="it-IT" dirty="0" smtClean="0"/>
              <a:t> </a:t>
            </a:r>
            <a:r>
              <a:rPr lang="it-IT" dirty="0" err="1" smtClean="0"/>
              <a:t>packets</a:t>
            </a:r>
            <a:r>
              <a:rPr lang="it-IT" dirty="0" smtClean="0"/>
              <a:t> (</a:t>
            </a:r>
            <a:r>
              <a:rPr lang="it-IT" dirty="0" err="1" smtClean="0"/>
              <a:t>using</a:t>
            </a:r>
            <a:r>
              <a:rPr lang="it-IT" dirty="0" smtClean="0"/>
              <a:t> netfilter u32 </a:t>
            </a:r>
            <a:r>
              <a:rPr lang="it-IT" dirty="0" err="1" smtClean="0"/>
              <a:t>matching</a:t>
            </a:r>
            <a:r>
              <a:rPr lang="it-IT" dirty="0" smtClean="0"/>
              <a:t> </a:t>
            </a:r>
            <a:r>
              <a:rPr lang="it-IT" dirty="0" err="1" smtClean="0"/>
              <a:t>module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04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-Shape 3"/>
          <p:cNvSpPr/>
          <p:nvPr/>
        </p:nvSpPr>
        <p:spPr>
          <a:xfrm rot="16200000">
            <a:off x="2923456" y="1765176"/>
            <a:ext cx="1152128" cy="3327648"/>
          </a:xfrm>
          <a:prstGeom prst="corner">
            <a:avLst>
              <a:gd name="adj1" fmla="val 143261"/>
              <a:gd name="adj2" fmla="val 100000"/>
            </a:avLst>
          </a:prstGeom>
          <a:solidFill>
            <a:schemeClr val="bg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6"/>
          <p:cNvSpPr/>
          <p:nvPr/>
        </p:nvSpPr>
        <p:spPr>
          <a:xfrm>
            <a:off x="1971474" y="332656"/>
            <a:ext cx="3096344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6"/>
          <p:cNvSpPr/>
          <p:nvPr/>
        </p:nvSpPr>
        <p:spPr>
          <a:xfrm>
            <a:off x="2213420" y="764704"/>
            <a:ext cx="1080120" cy="136815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Rectangle 10"/>
          <p:cNvSpPr/>
          <p:nvPr/>
        </p:nvSpPr>
        <p:spPr>
          <a:xfrm>
            <a:off x="3555650" y="980728"/>
            <a:ext cx="1296144" cy="1152128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Oval 23"/>
          <p:cNvSpPr/>
          <p:nvPr/>
        </p:nvSpPr>
        <p:spPr>
          <a:xfrm>
            <a:off x="3699666" y="1052736"/>
            <a:ext cx="1008112" cy="1008112"/>
          </a:xfrm>
          <a:prstGeom prst="ellips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/>
          <p:cNvSpPr/>
          <p:nvPr/>
        </p:nvSpPr>
        <p:spPr>
          <a:xfrm>
            <a:off x="3555650" y="764704"/>
            <a:ext cx="1296144" cy="2286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40"/>
          <p:cNvSpPr txBox="1"/>
          <p:nvPr/>
        </p:nvSpPr>
        <p:spPr>
          <a:xfrm>
            <a:off x="3519927" y="1340768"/>
            <a:ext cx="13845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OpenFlow Controller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44"/>
          <p:cNvSpPr txBox="1"/>
          <p:nvPr/>
        </p:nvSpPr>
        <p:spPr>
          <a:xfrm>
            <a:off x="3987698" y="764704"/>
            <a:ext cx="489662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OSGi</a:t>
            </a:r>
          </a:p>
        </p:txBody>
      </p:sp>
      <p:sp>
        <p:nvSpPr>
          <p:cNvPr id="22" name="TextBox 136"/>
          <p:cNvSpPr txBox="1"/>
          <p:nvPr/>
        </p:nvSpPr>
        <p:spPr>
          <a:xfrm>
            <a:off x="2188706" y="1124744"/>
            <a:ext cx="112620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NetServ</a:t>
            </a:r>
          </a:p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3" name="TextBox 134"/>
          <p:cNvSpPr txBox="1"/>
          <p:nvPr/>
        </p:nvSpPr>
        <p:spPr>
          <a:xfrm>
            <a:off x="2772839" y="332656"/>
            <a:ext cx="149361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NetServ Node</a:t>
            </a:r>
          </a:p>
        </p:txBody>
      </p:sp>
      <p:sp>
        <p:nvSpPr>
          <p:cNvPr id="72" name="Rectangle 6"/>
          <p:cNvSpPr/>
          <p:nvPr/>
        </p:nvSpPr>
        <p:spPr>
          <a:xfrm>
            <a:off x="1132092" y="4653136"/>
            <a:ext cx="2088232" cy="1512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3" name="Rectangle 6"/>
          <p:cNvSpPr/>
          <p:nvPr/>
        </p:nvSpPr>
        <p:spPr>
          <a:xfrm>
            <a:off x="1302030" y="5085184"/>
            <a:ext cx="838174" cy="936104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4" name="TextBox 136"/>
          <p:cNvSpPr txBox="1"/>
          <p:nvPr/>
        </p:nvSpPr>
        <p:spPr>
          <a:xfrm>
            <a:off x="1262295" y="5290282"/>
            <a:ext cx="91909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NetServ</a:t>
            </a:r>
          </a:p>
          <a:p>
            <a:pPr algn="ctr"/>
            <a:r>
              <a:rPr lang="en-US" sz="1400" dirty="0" smtClean="0"/>
              <a:t>Controller</a:t>
            </a:r>
            <a:endParaRPr lang="en-US" sz="1400" dirty="0"/>
          </a:p>
        </p:txBody>
      </p:sp>
      <p:sp>
        <p:nvSpPr>
          <p:cNvPr id="90" name="Ovale 89"/>
          <p:cNvSpPr/>
          <p:nvPr/>
        </p:nvSpPr>
        <p:spPr>
          <a:xfrm>
            <a:off x="3419872" y="5373216"/>
            <a:ext cx="72008" cy="72008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/>
          <p:cNvSpPr/>
          <p:nvPr/>
        </p:nvSpPr>
        <p:spPr>
          <a:xfrm>
            <a:off x="3635896" y="5373216"/>
            <a:ext cx="72008" cy="72008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91"/>
          <p:cNvSpPr/>
          <p:nvPr/>
        </p:nvSpPr>
        <p:spPr>
          <a:xfrm>
            <a:off x="3851920" y="5373216"/>
            <a:ext cx="72008" cy="72008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ctangle 6"/>
          <p:cNvSpPr/>
          <p:nvPr/>
        </p:nvSpPr>
        <p:spPr>
          <a:xfrm>
            <a:off x="4123476" y="4653136"/>
            <a:ext cx="2088232" cy="1512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4" name="Rectangle 6"/>
          <p:cNvSpPr/>
          <p:nvPr/>
        </p:nvSpPr>
        <p:spPr>
          <a:xfrm>
            <a:off x="4293414" y="5085184"/>
            <a:ext cx="838174" cy="936104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5" name="TextBox 136"/>
          <p:cNvSpPr txBox="1"/>
          <p:nvPr/>
        </p:nvSpPr>
        <p:spPr>
          <a:xfrm>
            <a:off x="4253679" y="5290282"/>
            <a:ext cx="91909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NetServ</a:t>
            </a:r>
          </a:p>
          <a:p>
            <a:pPr algn="ctr"/>
            <a:r>
              <a:rPr lang="en-US" sz="1400" dirty="0" smtClean="0"/>
              <a:t>Controller</a:t>
            </a:r>
            <a:endParaRPr lang="en-US" sz="1400" dirty="0"/>
          </a:p>
        </p:txBody>
      </p:sp>
      <p:sp>
        <p:nvSpPr>
          <p:cNvPr id="96" name="TextBox 134"/>
          <p:cNvSpPr txBox="1"/>
          <p:nvPr/>
        </p:nvSpPr>
        <p:spPr>
          <a:xfrm>
            <a:off x="4416054" y="4653136"/>
            <a:ext cx="149361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NetServ Node</a:t>
            </a:r>
          </a:p>
        </p:txBody>
      </p:sp>
      <p:sp>
        <p:nvSpPr>
          <p:cNvPr id="102" name="Rectangle 6"/>
          <p:cNvSpPr/>
          <p:nvPr/>
        </p:nvSpPr>
        <p:spPr>
          <a:xfrm>
            <a:off x="6444208" y="4653136"/>
            <a:ext cx="2088232" cy="1512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3" name="Rectangle 6"/>
          <p:cNvSpPr/>
          <p:nvPr/>
        </p:nvSpPr>
        <p:spPr>
          <a:xfrm>
            <a:off x="6614146" y="5085184"/>
            <a:ext cx="838174" cy="936104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4" name="TextBox 136"/>
          <p:cNvSpPr txBox="1"/>
          <p:nvPr/>
        </p:nvSpPr>
        <p:spPr>
          <a:xfrm>
            <a:off x="6574411" y="5290282"/>
            <a:ext cx="91909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NetServ</a:t>
            </a:r>
          </a:p>
          <a:p>
            <a:pPr algn="ctr"/>
            <a:r>
              <a:rPr lang="en-US" sz="1400" dirty="0" smtClean="0"/>
              <a:t>Controller</a:t>
            </a:r>
            <a:endParaRPr lang="en-US" sz="1400" dirty="0"/>
          </a:p>
        </p:txBody>
      </p:sp>
      <p:sp>
        <p:nvSpPr>
          <p:cNvPr id="105" name="TextBox 134"/>
          <p:cNvSpPr txBox="1"/>
          <p:nvPr/>
        </p:nvSpPr>
        <p:spPr>
          <a:xfrm>
            <a:off x="6736786" y="4653136"/>
            <a:ext cx="149361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NetServ Node</a:t>
            </a:r>
          </a:p>
        </p:txBody>
      </p:sp>
      <p:cxnSp>
        <p:nvCxnSpPr>
          <p:cNvPr id="131" name="Connettore 2 130"/>
          <p:cNvCxnSpPr/>
          <p:nvPr/>
        </p:nvCxnSpPr>
        <p:spPr>
          <a:xfrm>
            <a:off x="2915816" y="2996952"/>
            <a:ext cx="4392488" cy="1588"/>
          </a:xfrm>
          <a:prstGeom prst="straightConnector1">
            <a:avLst/>
          </a:prstGeom>
          <a:ln>
            <a:prstDash val="sysDot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1 139"/>
          <p:cNvCxnSpPr/>
          <p:nvPr/>
        </p:nvCxnSpPr>
        <p:spPr>
          <a:xfrm rot="5400000" flipH="1" flipV="1">
            <a:off x="2375756" y="2456892"/>
            <a:ext cx="1080120" cy="0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/>
          <p:nvPr/>
        </p:nvCxnSpPr>
        <p:spPr>
          <a:xfrm rot="10800000">
            <a:off x="2555776" y="1916832"/>
            <a:ext cx="360040" cy="0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1 143"/>
          <p:cNvCxnSpPr/>
          <p:nvPr/>
        </p:nvCxnSpPr>
        <p:spPr>
          <a:xfrm rot="5400000">
            <a:off x="2015716" y="2456892"/>
            <a:ext cx="1080120" cy="0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1 145"/>
          <p:cNvCxnSpPr/>
          <p:nvPr/>
        </p:nvCxnSpPr>
        <p:spPr>
          <a:xfrm rot="10800000">
            <a:off x="1115616" y="2996952"/>
            <a:ext cx="1440160" cy="0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8" name="TextBox 151"/>
          <p:cNvSpPr txBox="1"/>
          <p:nvPr/>
        </p:nvSpPr>
        <p:spPr>
          <a:xfrm>
            <a:off x="7318585" y="2833191"/>
            <a:ext cx="142987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Signaling packets</a:t>
            </a:r>
            <a:endParaRPr lang="en-US" sz="1400" dirty="0"/>
          </a:p>
        </p:txBody>
      </p:sp>
      <p:cxnSp>
        <p:nvCxnSpPr>
          <p:cNvPr id="150" name="Connettore 1 149"/>
          <p:cNvCxnSpPr/>
          <p:nvPr/>
        </p:nvCxnSpPr>
        <p:spPr>
          <a:xfrm>
            <a:off x="1115616" y="3284984"/>
            <a:ext cx="1944216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Connettore 1 151"/>
          <p:cNvCxnSpPr>
            <a:endCxn id="17" idx="2"/>
          </p:cNvCxnSpPr>
          <p:nvPr/>
        </p:nvCxnSpPr>
        <p:spPr>
          <a:xfrm rot="5400000" flipH="1" flipV="1">
            <a:off x="2894737" y="1967529"/>
            <a:ext cx="1482551" cy="1152361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Connettore 2 164"/>
          <p:cNvCxnSpPr/>
          <p:nvPr/>
        </p:nvCxnSpPr>
        <p:spPr>
          <a:xfrm>
            <a:off x="4355976" y="3284984"/>
            <a:ext cx="2952328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134"/>
          <p:cNvSpPr txBox="1"/>
          <p:nvPr/>
        </p:nvSpPr>
        <p:spPr>
          <a:xfrm>
            <a:off x="2555776" y="3212976"/>
            <a:ext cx="18092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OpenFlow Switch</a:t>
            </a:r>
          </a:p>
        </p:txBody>
      </p:sp>
      <p:sp>
        <p:nvSpPr>
          <p:cNvPr id="168" name="TextBox 151"/>
          <p:cNvSpPr txBox="1"/>
          <p:nvPr/>
        </p:nvSpPr>
        <p:spPr>
          <a:xfrm>
            <a:off x="7308304" y="3121223"/>
            <a:ext cx="169341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First packet of a flow</a:t>
            </a:r>
            <a:endParaRPr lang="en-US" sz="1400" dirty="0"/>
          </a:p>
        </p:txBody>
      </p:sp>
      <p:sp>
        <p:nvSpPr>
          <p:cNvPr id="177" name="TextBox 151"/>
          <p:cNvSpPr txBox="1"/>
          <p:nvPr/>
        </p:nvSpPr>
        <p:spPr>
          <a:xfrm>
            <a:off x="7334753" y="3481263"/>
            <a:ext cx="164051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Subsequent packets</a:t>
            </a:r>
            <a:endParaRPr lang="en-US" sz="1400" dirty="0"/>
          </a:p>
        </p:txBody>
      </p:sp>
      <p:sp>
        <p:nvSpPr>
          <p:cNvPr id="75" name="TextBox 134"/>
          <p:cNvSpPr txBox="1"/>
          <p:nvPr/>
        </p:nvSpPr>
        <p:spPr>
          <a:xfrm>
            <a:off x="1424670" y="4653136"/>
            <a:ext cx="149361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NetServ Node</a:t>
            </a:r>
          </a:p>
        </p:txBody>
      </p:sp>
      <p:grpSp>
        <p:nvGrpSpPr>
          <p:cNvPr id="2" name="Gruppo 87"/>
          <p:cNvGrpSpPr/>
          <p:nvPr/>
        </p:nvGrpSpPr>
        <p:grpSpPr>
          <a:xfrm>
            <a:off x="7452320" y="5085184"/>
            <a:ext cx="1008112" cy="936104"/>
            <a:chOff x="7452320" y="5085184"/>
            <a:chExt cx="1008112" cy="936104"/>
          </a:xfrm>
          <a:effectLst/>
        </p:grpSpPr>
        <p:sp>
          <p:nvSpPr>
            <p:cNvPr id="81" name="Rectangle 10"/>
            <p:cNvSpPr/>
            <p:nvPr/>
          </p:nvSpPr>
          <p:spPr>
            <a:xfrm>
              <a:off x="7524328" y="5301208"/>
              <a:ext cx="864096" cy="720080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23"/>
            <p:cNvSpPr/>
            <p:nvPr/>
          </p:nvSpPr>
          <p:spPr>
            <a:xfrm>
              <a:off x="7632621" y="5351445"/>
              <a:ext cx="648072" cy="64807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140"/>
            <p:cNvSpPr txBox="1"/>
            <p:nvPr/>
          </p:nvSpPr>
          <p:spPr>
            <a:xfrm>
              <a:off x="7452320" y="5373216"/>
              <a:ext cx="10081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Packet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Processing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Module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17"/>
            <p:cNvSpPr/>
            <p:nvPr/>
          </p:nvSpPr>
          <p:spPr>
            <a:xfrm>
              <a:off x="7524328" y="5085184"/>
              <a:ext cx="864096" cy="228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144"/>
            <p:cNvSpPr txBox="1"/>
            <p:nvPr/>
          </p:nvSpPr>
          <p:spPr>
            <a:xfrm>
              <a:off x="7524328" y="5085184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OSGi</a:t>
              </a:r>
            </a:p>
          </p:txBody>
        </p:sp>
      </p:grpSp>
      <p:grpSp>
        <p:nvGrpSpPr>
          <p:cNvPr id="3" name="Gruppo 88"/>
          <p:cNvGrpSpPr/>
          <p:nvPr/>
        </p:nvGrpSpPr>
        <p:grpSpPr>
          <a:xfrm>
            <a:off x="2123728" y="5085184"/>
            <a:ext cx="1008112" cy="936104"/>
            <a:chOff x="7452320" y="5085184"/>
            <a:chExt cx="1008112" cy="936104"/>
          </a:xfrm>
          <a:effectLst/>
        </p:grpSpPr>
        <p:sp>
          <p:nvSpPr>
            <p:cNvPr id="113" name="Rectangle 10"/>
            <p:cNvSpPr/>
            <p:nvPr/>
          </p:nvSpPr>
          <p:spPr>
            <a:xfrm>
              <a:off x="7524328" y="5301208"/>
              <a:ext cx="864096" cy="720080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Oval 23"/>
            <p:cNvSpPr/>
            <p:nvPr/>
          </p:nvSpPr>
          <p:spPr>
            <a:xfrm>
              <a:off x="7632621" y="5351445"/>
              <a:ext cx="648072" cy="64807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40"/>
            <p:cNvSpPr txBox="1"/>
            <p:nvPr/>
          </p:nvSpPr>
          <p:spPr>
            <a:xfrm>
              <a:off x="7452320" y="5373216"/>
              <a:ext cx="10081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Packet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Processing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Module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7"/>
            <p:cNvSpPr/>
            <p:nvPr/>
          </p:nvSpPr>
          <p:spPr>
            <a:xfrm>
              <a:off x="7524328" y="5085184"/>
              <a:ext cx="864096" cy="228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44"/>
            <p:cNvSpPr txBox="1"/>
            <p:nvPr/>
          </p:nvSpPr>
          <p:spPr>
            <a:xfrm>
              <a:off x="7524328" y="5085184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OSGi</a:t>
              </a:r>
            </a:p>
          </p:txBody>
        </p:sp>
      </p:grpSp>
      <p:grpSp>
        <p:nvGrpSpPr>
          <p:cNvPr id="4" name="Gruppo 120"/>
          <p:cNvGrpSpPr/>
          <p:nvPr/>
        </p:nvGrpSpPr>
        <p:grpSpPr>
          <a:xfrm>
            <a:off x="5148064" y="5085184"/>
            <a:ext cx="1008112" cy="936104"/>
            <a:chOff x="7452320" y="5085184"/>
            <a:chExt cx="1008112" cy="936104"/>
          </a:xfrm>
          <a:effectLst/>
        </p:grpSpPr>
        <p:sp>
          <p:nvSpPr>
            <p:cNvPr id="122" name="Rectangle 10"/>
            <p:cNvSpPr/>
            <p:nvPr/>
          </p:nvSpPr>
          <p:spPr>
            <a:xfrm>
              <a:off x="7524328" y="5301208"/>
              <a:ext cx="864096" cy="720080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" name="Oval 23"/>
            <p:cNvSpPr/>
            <p:nvPr/>
          </p:nvSpPr>
          <p:spPr>
            <a:xfrm>
              <a:off x="7632621" y="5351445"/>
              <a:ext cx="648072" cy="64807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40"/>
            <p:cNvSpPr txBox="1"/>
            <p:nvPr/>
          </p:nvSpPr>
          <p:spPr>
            <a:xfrm>
              <a:off x="7452320" y="5373216"/>
              <a:ext cx="10081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Packet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Processing</a:t>
              </a: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Module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7"/>
            <p:cNvSpPr/>
            <p:nvPr/>
          </p:nvSpPr>
          <p:spPr>
            <a:xfrm>
              <a:off x="7524328" y="5085184"/>
              <a:ext cx="864096" cy="228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44"/>
            <p:cNvSpPr txBox="1"/>
            <p:nvPr/>
          </p:nvSpPr>
          <p:spPr>
            <a:xfrm>
              <a:off x="7524328" y="5085184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OSGi</a:t>
              </a:r>
            </a:p>
          </p:txBody>
        </p:sp>
      </p:grpSp>
      <p:cxnSp>
        <p:nvCxnSpPr>
          <p:cNvPr id="154" name="Connettore 1 153"/>
          <p:cNvCxnSpPr>
            <a:stCxn id="17" idx="2"/>
          </p:cNvCxnSpPr>
          <p:nvPr/>
        </p:nvCxnSpPr>
        <p:spPr>
          <a:xfrm flipH="1">
            <a:off x="2627784" y="1802433"/>
            <a:ext cx="1584409" cy="3858815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6" name="Connettore 1 155"/>
          <p:cNvCxnSpPr/>
          <p:nvPr/>
        </p:nvCxnSpPr>
        <p:spPr>
          <a:xfrm flipV="1">
            <a:off x="2627784" y="3284984"/>
            <a:ext cx="1728192" cy="2376264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Connettore 1 138"/>
          <p:cNvCxnSpPr/>
          <p:nvPr/>
        </p:nvCxnSpPr>
        <p:spPr>
          <a:xfrm>
            <a:off x="1115616" y="3604766"/>
            <a:ext cx="1440160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Connettore 1 142"/>
          <p:cNvCxnSpPr/>
          <p:nvPr/>
        </p:nvCxnSpPr>
        <p:spPr>
          <a:xfrm>
            <a:off x="1117600" y="3663950"/>
            <a:ext cx="1222152" cy="124"/>
          </a:xfrm>
          <a:prstGeom prst="line">
            <a:avLst/>
          </a:prstGeom>
          <a:ln>
            <a:prstDash val="lgDash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/>
          <p:nvPr/>
        </p:nvCxnSpPr>
        <p:spPr>
          <a:xfrm>
            <a:off x="1115616" y="3717032"/>
            <a:ext cx="1080120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Connettore 1 152"/>
          <p:cNvCxnSpPr/>
          <p:nvPr/>
        </p:nvCxnSpPr>
        <p:spPr>
          <a:xfrm>
            <a:off x="2195736" y="3717032"/>
            <a:ext cx="432048" cy="1944216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/>
          <p:nvPr/>
        </p:nvCxnSpPr>
        <p:spPr>
          <a:xfrm flipV="1">
            <a:off x="2627784" y="3717032"/>
            <a:ext cx="1800200" cy="1944216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Connettore 1 161"/>
          <p:cNvCxnSpPr/>
          <p:nvPr/>
        </p:nvCxnSpPr>
        <p:spPr>
          <a:xfrm>
            <a:off x="4875907" y="3611120"/>
            <a:ext cx="2432397" cy="0"/>
          </a:xfrm>
          <a:prstGeom prst="line">
            <a:avLst/>
          </a:prstGeom>
          <a:ln>
            <a:prstDash val="sysDot"/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Connettore 1 162"/>
          <p:cNvCxnSpPr/>
          <p:nvPr/>
        </p:nvCxnSpPr>
        <p:spPr>
          <a:xfrm>
            <a:off x="4716016" y="3664076"/>
            <a:ext cx="2592288" cy="0"/>
          </a:xfrm>
          <a:prstGeom prst="line">
            <a:avLst/>
          </a:prstGeom>
          <a:ln>
            <a:prstDash val="lgDashDot"/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Connettore 1 163"/>
          <p:cNvCxnSpPr/>
          <p:nvPr/>
        </p:nvCxnSpPr>
        <p:spPr>
          <a:xfrm>
            <a:off x="4427984" y="3717032"/>
            <a:ext cx="2880320" cy="0"/>
          </a:xfrm>
          <a:prstGeom prst="line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Connettore 1 192"/>
          <p:cNvCxnSpPr/>
          <p:nvPr/>
        </p:nvCxnSpPr>
        <p:spPr>
          <a:xfrm>
            <a:off x="2324100" y="3660775"/>
            <a:ext cx="3328020" cy="1928465"/>
          </a:xfrm>
          <a:prstGeom prst="line">
            <a:avLst/>
          </a:prstGeom>
          <a:ln>
            <a:prstDash val="lgDash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Connettore 1 194"/>
          <p:cNvCxnSpPr/>
          <p:nvPr/>
        </p:nvCxnSpPr>
        <p:spPr>
          <a:xfrm flipH="1" flipV="1">
            <a:off x="4724400" y="3662363"/>
            <a:ext cx="927722" cy="1926877"/>
          </a:xfrm>
          <a:prstGeom prst="line">
            <a:avLst/>
          </a:prstGeom>
          <a:ln>
            <a:prstDash val="lgDash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Connettore 1 196"/>
          <p:cNvCxnSpPr/>
          <p:nvPr/>
        </p:nvCxnSpPr>
        <p:spPr>
          <a:xfrm>
            <a:off x="2549525" y="3603625"/>
            <a:ext cx="5406851" cy="198561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Connettore 1 198"/>
          <p:cNvCxnSpPr/>
          <p:nvPr/>
        </p:nvCxnSpPr>
        <p:spPr>
          <a:xfrm flipH="1" flipV="1">
            <a:off x="4886325" y="3609975"/>
            <a:ext cx="3070052" cy="1979266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35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Future improvements</a:t>
            </a:r>
            <a:br>
              <a:rPr lang="en-US" dirty="0" smtClean="0"/>
            </a:br>
            <a:r>
              <a:rPr lang="en-US" dirty="0" smtClean="0"/>
              <a:t>Processing optimized architecture</a:t>
            </a:r>
            <a:endParaRPr lang="en-US" sz="3600" dirty="0"/>
          </a:p>
        </p:txBody>
      </p:sp>
      <p:grpSp>
        <p:nvGrpSpPr>
          <p:cNvPr id="251" name="Gruppo 250"/>
          <p:cNvGrpSpPr/>
          <p:nvPr/>
        </p:nvGrpSpPr>
        <p:grpSpPr>
          <a:xfrm>
            <a:off x="-224061" y="1716614"/>
            <a:ext cx="9368061" cy="4226986"/>
            <a:chOff x="-763613" y="-1"/>
            <a:chExt cx="9368061" cy="4226986"/>
          </a:xfrm>
        </p:grpSpPr>
        <p:pic>
          <p:nvPicPr>
            <p:cNvPr id="1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8593">
              <a:off x="1485733" y="1740067"/>
              <a:ext cx="2157816" cy="93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711437">
              <a:off x="1506394" y="2595703"/>
              <a:ext cx="2177758" cy="96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065266">
              <a:off x="2402696" y="1122963"/>
              <a:ext cx="1878974" cy="87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CasellaDiTesto 133"/>
            <p:cNvSpPr txBox="1"/>
            <p:nvPr/>
          </p:nvSpPr>
          <p:spPr>
            <a:xfrm>
              <a:off x="7380312" y="1202649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 smtClean="0"/>
                <a:t>Victim</a:t>
              </a:r>
              <a:r>
                <a:rPr lang="it-IT" sz="1100" dirty="0" smtClean="0"/>
                <a:t> Server</a:t>
              </a:r>
              <a:endParaRPr lang="it-IT" sz="1100" dirty="0"/>
            </a:p>
          </p:txBody>
        </p:sp>
        <p:cxnSp>
          <p:nvCxnSpPr>
            <p:cNvPr id="135" name="Connettore 1 134"/>
            <p:cNvCxnSpPr/>
            <p:nvPr/>
          </p:nvCxnSpPr>
          <p:spPr>
            <a:xfrm rot="10800000" flipV="1">
              <a:off x="1547664" y="2210761"/>
              <a:ext cx="2304256" cy="108012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 rot="10800000">
              <a:off x="1475656" y="1922730"/>
              <a:ext cx="2232248" cy="7200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 rot="10800000">
              <a:off x="2699792" y="1130641"/>
              <a:ext cx="1296144" cy="93610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>
              <a:endCxn id="218" idx="1"/>
            </p:cNvCxnSpPr>
            <p:nvPr/>
          </p:nvCxnSpPr>
          <p:spPr>
            <a:xfrm>
              <a:off x="5185638" y="2044785"/>
              <a:ext cx="2375202" cy="214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CasellaDiTesto 140"/>
            <p:cNvSpPr txBox="1"/>
            <p:nvPr/>
          </p:nvSpPr>
          <p:spPr>
            <a:xfrm>
              <a:off x="-252536" y="1058633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42" name="CasellaDiTesto 141"/>
            <p:cNvSpPr txBox="1"/>
            <p:nvPr/>
          </p:nvSpPr>
          <p:spPr>
            <a:xfrm>
              <a:off x="-396280" y="2304711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43" name="CasellaDiTesto 142"/>
            <p:cNvSpPr txBox="1"/>
            <p:nvPr/>
          </p:nvSpPr>
          <p:spPr>
            <a:xfrm>
              <a:off x="-387152" y="3650921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Attack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Sources</a:t>
              </a:r>
              <a:endParaRPr lang="it-IT" sz="1100" dirty="0"/>
            </a:p>
          </p:txBody>
        </p:sp>
        <p:sp>
          <p:nvSpPr>
            <p:cNvPr id="144" name="Freccia a destra 143"/>
            <p:cNvSpPr/>
            <p:nvPr/>
          </p:nvSpPr>
          <p:spPr>
            <a:xfrm>
              <a:off x="844472" y="1751216"/>
              <a:ext cx="998918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14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48898" y="1319168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6" name="Gruppo 24"/>
            <p:cNvGrpSpPr/>
            <p:nvPr/>
          </p:nvGrpSpPr>
          <p:grpSpPr>
            <a:xfrm>
              <a:off x="1136397" y="1658427"/>
              <a:ext cx="1219651" cy="912374"/>
              <a:chOff x="5004048" y="2371449"/>
              <a:chExt cx="1219651" cy="912374"/>
            </a:xfrm>
          </p:grpSpPr>
          <p:pic>
            <p:nvPicPr>
              <p:cNvPr id="14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31822" y="2371449"/>
                <a:ext cx="491877" cy="4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" name="CasellaDiTesto 147"/>
              <p:cNvSpPr txBox="1"/>
              <p:nvPr/>
            </p:nvSpPr>
            <p:spPr>
              <a:xfrm>
                <a:off x="5004048" y="2852936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NetServ NS2</a:t>
                </a:r>
                <a:endParaRPr lang="it-IT" sz="1100" dirty="0"/>
              </a:p>
            </p:txBody>
          </p:sp>
        </p:grpSp>
        <p:sp>
          <p:nvSpPr>
            <p:cNvPr id="149" name="Freccia a destra 148"/>
            <p:cNvSpPr/>
            <p:nvPr/>
          </p:nvSpPr>
          <p:spPr>
            <a:xfrm>
              <a:off x="820563" y="2893978"/>
              <a:ext cx="969912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63613" y="2474385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1" name="Connettore 1 150"/>
            <p:cNvCxnSpPr/>
            <p:nvPr/>
          </p:nvCxnSpPr>
          <p:spPr>
            <a:xfrm flipV="1">
              <a:off x="3059832" y="2426787"/>
              <a:ext cx="1224136" cy="6480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/>
          </p:nvCxnSpPr>
          <p:spPr>
            <a:xfrm rot="5400000" flipH="1">
              <a:off x="5088349" y="1684323"/>
              <a:ext cx="1211319" cy="21730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/>
          </p:nvCxnSpPr>
          <p:spPr>
            <a:xfrm rot="5400000" flipH="1" flipV="1">
              <a:off x="4139952" y="2930841"/>
              <a:ext cx="1008112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CasellaDiTesto 153"/>
            <p:cNvSpPr txBox="1"/>
            <p:nvPr/>
          </p:nvSpPr>
          <p:spPr>
            <a:xfrm>
              <a:off x="5758763" y="2512647"/>
              <a:ext cx="1656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OpenFlow-enabled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NerServ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Nodes</a:t>
              </a:r>
              <a:r>
                <a:rPr lang="it-IT" sz="1100" dirty="0" smtClean="0"/>
                <a:t> (</a:t>
              </a:r>
              <a:r>
                <a:rPr lang="it-IT" sz="1100" dirty="0" err="1" smtClean="0"/>
                <a:t>PUs</a:t>
              </a:r>
              <a:r>
                <a:rPr lang="it-IT" sz="1100" dirty="0" smtClean="0"/>
                <a:t>)</a:t>
              </a:r>
              <a:endParaRPr lang="it-IT" sz="1100" dirty="0"/>
            </a:p>
          </p:txBody>
        </p:sp>
        <p:cxnSp>
          <p:nvCxnSpPr>
            <p:cNvPr id="155" name="Connettore 1 154"/>
            <p:cNvCxnSpPr/>
            <p:nvPr/>
          </p:nvCxnSpPr>
          <p:spPr>
            <a:xfrm rot="5400000">
              <a:off x="4273578" y="760211"/>
              <a:ext cx="1224136" cy="8128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CasellaDiTesto 155"/>
            <p:cNvSpPr txBox="1"/>
            <p:nvPr/>
          </p:nvSpPr>
          <p:spPr>
            <a:xfrm>
              <a:off x="4355976" y="-1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NAME + OFC</a:t>
              </a:r>
              <a:endParaRPr lang="it-IT" sz="1600" dirty="0"/>
            </a:p>
          </p:txBody>
        </p:sp>
        <p:sp>
          <p:nvSpPr>
            <p:cNvPr id="157" name="CasellaDiTesto 156"/>
            <p:cNvSpPr txBox="1"/>
            <p:nvPr/>
          </p:nvSpPr>
          <p:spPr>
            <a:xfrm>
              <a:off x="2699792" y="3965375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PU1</a:t>
              </a:r>
              <a:endParaRPr lang="it-IT" sz="1100" dirty="0"/>
            </a:p>
          </p:txBody>
        </p:sp>
        <p:sp>
          <p:nvSpPr>
            <p:cNvPr id="158" name="CasellaDiTesto 157"/>
            <p:cNvSpPr txBox="1"/>
            <p:nvPr/>
          </p:nvSpPr>
          <p:spPr>
            <a:xfrm>
              <a:off x="4211960" y="3965375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PU2</a:t>
              </a:r>
              <a:endParaRPr lang="it-IT" sz="1100" dirty="0"/>
            </a:p>
          </p:txBody>
        </p:sp>
        <p:sp>
          <p:nvSpPr>
            <p:cNvPr id="159" name="CasellaDiTesto 158"/>
            <p:cNvSpPr txBox="1"/>
            <p:nvPr/>
          </p:nvSpPr>
          <p:spPr>
            <a:xfrm>
              <a:off x="6012160" y="3965375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PU3</a:t>
              </a:r>
              <a:endParaRPr lang="it-IT" sz="1100" dirty="0"/>
            </a:p>
          </p:txBody>
        </p:sp>
        <p:grpSp>
          <p:nvGrpSpPr>
            <p:cNvPr id="160" name="Gruppo 21"/>
            <p:cNvGrpSpPr/>
            <p:nvPr/>
          </p:nvGrpSpPr>
          <p:grpSpPr>
            <a:xfrm>
              <a:off x="1367136" y="2788839"/>
              <a:ext cx="988912" cy="1103367"/>
              <a:chOff x="5004048" y="2180456"/>
              <a:chExt cx="988912" cy="1103367"/>
            </a:xfrm>
          </p:grpSpPr>
          <p:sp>
            <p:nvSpPr>
              <p:cNvPr id="161" name="CasellaDiTesto 160"/>
              <p:cNvSpPr txBox="1"/>
              <p:nvPr/>
            </p:nvSpPr>
            <p:spPr>
              <a:xfrm>
                <a:off x="5004048" y="2852936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NetServ NS3</a:t>
                </a:r>
                <a:endParaRPr lang="it-IT" sz="1100" dirty="0"/>
              </a:p>
            </p:txBody>
          </p:sp>
          <p:pic>
            <p:nvPicPr>
              <p:cNvPr id="16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1083" y="2180456"/>
                <a:ext cx="491877" cy="49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" name="Rectangle 6"/>
            <p:cNvSpPr/>
            <p:nvPr/>
          </p:nvSpPr>
          <p:spPr>
            <a:xfrm>
              <a:off x="3923928" y="338553"/>
              <a:ext cx="2016224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4" name="Rectangle 6"/>
            <p:cNvSpPr/>
            <p:nvPr/>
          </p:nvSpPr>
          <p:spPr>
            <a:xfrm>
              <a:off x="3995936" y="554577"/>
              <a:ext cx="576064" cy="792088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5" name="Rectangle 10"/>
            <p:cNvSpPr/>
            <p:nvPr/>
          </p:nvSpPr>
          <p:spPr>
            <a:xfrm>
              <a:off x="4644008" y="554577"/>
              <a:ext cx="1224136" cy="79208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Oval 23"/>
            <p:cNvSpPr/>
            <p:nvPr/>
          </p:nvSpPr>
          <p:spPr>
            <a:xfrm>
              <a:off x="4664788" y="770601"/>
              <a:ext cx="555284" cy="524838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7"/>
            <p:cNvSpPr/>
            <p:nvPr/>
          </p:nvSpPr>
          <p:spPr>
            <a:xfrm>
              <a:off x="4644008" y="554577"/>
              <a:ext cx="1224136" cy="144016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40"/>
            <p:cNvSpPr txBox="1"/>
            <p:nvPr/>
          </p:nvSpPr>
          <p:spPr>
            <a:xfrm>
              <a:off x="4499992" y="837175"/>
              <a:ext cx="899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OpenFlow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Controller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9" name="TextBox 144"/>
            <p:cNvSpPr txBox="1"/>
            <p:nvPr/>
          </p:nvSpPr>
          <p:spPr>
            <a:xfrm>
              <a:off x="5024829" y="517204"/>
              <a:ext cx="437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OSGi</a:t>
              </a:r>
            </a:p>
          </p:txBody>
        </p:sp>
        <p:sp>
          <p:nvSpPr>
            <p:cNvPr id="170" name="TextBox 136"/>
            <p:cNvSpPr txBox="1"/>
            <p:nvPr/>
          </p:nvSpPr>
          <p:spPr>
            <a:xfrm>
              <a:off x="3937782" y="730531"/>
              <a:ext cx="706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NetServ</a:t>
              </a:r>
            </a:p>
            <a:p>
              <a:pPr algn="ctr"/>
              <a:r>
                <a:rPr lang="en-US" sz="1000" dirty="0" smtClean="0"/>
                <a:t>Controller</a:t>
              </a:r>
              <a:endParaRPr lang="en-US" sz="1000" dirty="0"/>
            </a:p>
          </p:txBody>
        </p:sp>
        <p:sp>
          <p:nvSpPr>
            <p:cNvPr id="171" name="TextBox 134"/>
            <p:cNvSpPr txBox="1"/>
            <p:nvPr/>
          </p:nvSpPr>
          <p:spPr>
            <a:xfrm>
              <a:off x="4440560" y="317772"/>
              <a:ext cx="982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NetServ Node</a:t>
              </a:r>
            </a:p>
          </p:txBody>
        </p:sp>
        <p:sp>
          <p:nvSpPr>
            <p:cNvPr id="172" name="Oval 23"/>
            <p:cNvSpPr/>
            <p:nvPr/>
          </p:nvSpPr>
          <p:spPr>
            <a:xfrm>
              <a:off x="5261633" y="770601"/>
              <a:ext cx="555284" cy="524838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40"/>
            <p:cNvSpPr txBox="1"/>
            <p:nvPr/>
          </p:nvSpPr>
          <p:spPr>
            <a:xfrm>
              <a:off x="5098487" y="900763"/>
              <a:ext cx="8998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NAME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74" name="Gruppo 173"/>
            <p:cNvGrpSpPr/>
            <p:nvPr/>
          </p:nvGrpSpPr>
          <p:grpSpPr>
            <a:xfrm>
              <a:off x="3707904" y="1778713"/>
              <a:ext cx="1584176" cy="648072"/>
              <a:chOff x="3923928" y="5949280"/>
              <a:chExt cx="1584176" cy="648072"/>
            </a:xfrm>
          </p:grpSpPr>
          <p:sp>
            <p:nvSpPr>
              <p:cNvPr id="175" name="L-Shape 3"/>
              <p:cNvSpPr/>
              <p:nvPr/>
            </p:nvSpPr>
            <p:spPr>
              <a:xfrm rot="16200000">
                <a:off x="4391980" y="5481228"/>
                <a:ext cx="648072" cy="1584176"/>
              </a:xfrm>
              <a:prstGeom prst="corner">
                <a:avLst>
                  <a:gd name="adj1" fmla="val 143261"/>
                  <a:gd name="adj2" fmla="val 100000"/>
                </a:avLst>
              </a:prstGeom>
              <a:solidFill>
                <a:schemeClr val="bg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6" name="Round Same Side Corner Rectangle 156"/>
              <p:cNvSpPr/>
              <p:nvPr/>
            </p:nvSpPr>
            <p:spPr>
              <a:xfrm rot="16200000" flipV="1">
                <a:off x="3851920" y="6093295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34"/>
              <p:cNvSpPr txBox="1"/>
              <p:nvPr/>
            </p:nvSpPr>
            <p:spPr>
              <a:xfrm>
                <a:off x="4154131" y="6133572"/>
                <a:ext cx="11753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OpenFlow Switch</a:t>
                </a:r>
              </a:p>
            </p:txBody>
          </p:sp>
          <p:sp>
            <p:nvSpPr>
              <p:cNvPr id="178" name="Round Same Side Corner Rectangle 156"/>
              <p:cNvSpPr/>
              <p:nvPr/>
            </p:nvSpPr>
            <p:spPr>
              <a:xfrm rot="5400000" flipV="1">
                <a:off x="5292080" y="609329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ound Same Side Corner Rectangle 156"/>
              <p:cNvSpPr/>
              <p:nvPr/>
            </p:nvSpPr>
            <p:spPr>
              <a:xfrm rot="10800000" flipV="1">
                <a:off x="4004320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Round Same Side Corner Rectangle 156"/>
              <p:cNvSpPr/>
              <p:nvPr/>
            </p:nvSpPr>
            <p:spPr>
              <a:xfrm rot="10800000" flipV="1">
                <a:off x="4355977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ound Same Side Corner Rectangle 156"/>
              <p:cNvSpPr/>
              <p:nvPr/>
            </p:nvSpPr>
            <p:spPr>
              <a:xfrm rot="10800000" flipV="1">
                <a:off x="4716016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ound Same Side Corner Rectangle 156"/>
              <p:cNvSpPr/>
              <p:nvPr/>
            </p:nvSpPr>
            <p:spPr>
              <a:xfrm rot="10800000" flipV="1">
                <a:off x="5076057" y="6453336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ound Same Side Corner Rectangle 156"/>
              <p:cNvSpPr/>
              <p:nvPr/>
            </p:nvSpPr>
            <p:spPr>
              <a:xfrm flipV="1">
                <a:off x="4551220" y="5949280"/>
                <a:ext cx="288031" cy="144016"/>
              </a:xfrm>
              <a:prstGeom prst="round2Same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4" name="Gruppo 183"/>
            <p:cNvGrpSpPr/>
            <p:nvPr/>
          </p:nvGrpSpPr>
          <p:grpSpPr>
            <a:xfrm>
              <a:off x="2418687" y="2930841"/>
              <a:ext cx="1489737" cy="1028893"/>
              <a:chOff x="4499992" y="4992395"/>
              <a:chExt cx="1489737" cy="1028893"/>
            </a:xfrm>
          </p:grpSpPr>
          <p:sp>
            <p:nvSpPr>
              <p:cNvPr id="185" name="Rectangle 6"/>
              <p:cNvSpPr/>
              <p:nvPr/>
            </p:nvSpPr>
            <p:spPr>
              <a:xfrm>
                <a:off x="4499992" y="5013176"/>
                <a:ext cx="144016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86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87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40"/>
              <p:cNvSpPr txBox="1"/>
              <p:nvPr/>
            </p:nvSpPr>
            <p:spPr>
              <a:xfrm>
                <a:off x="5089910" y="5402209"/>
                <a:ext cx="89981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Flow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based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IDS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192" name="TextBox 136"/>
              <p:cNvSpPr txBox="1"/>
              <p:nvPr/>
            </p:nvSpPr>
            <p:spPr>
              <a:xfrm>
                <a:off x="4513846" y="5405154"/>
                <a:ext cx="706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193" name="TextBox 134"/>
              <p:cNvSpPr txBox="1"/>
              <p:nvPr/>
            </p:nvSpPr>
            <p:spPr>
              <a:xfrm>
                <a:off x="4728592" y="4992395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</a:t>
                </a:r>
              </a:p>
            </p:txBody>
          </p:sp>
        </p:grpSp>
        <p:grpSp>
          <p:nvGrpSpPr>
            <p:cNvPr id="194" name="Gruppo 193"/>
            <p:cNvGrpSpPr/>
            <p:nvPr/>
          </p:nvGrpSpPr>
          <p:grpSpPr>
            <a:xfrm>
              <a:off x="3930855" y="2930841"/>
              <a:ext cx="1489737" cy="1028893"/>
              <a:chOff x="4499992" y="4992395"/>
              <a:chExt cx="1489737" cy="1028893"/>
            </a:xfrm>
          </p:grpSpPr>
          <p:sp>
            <p:nvSpPr>
              <p:cNvPr id="195" name="Rectangle 6"/>
              <p:cNvSpPr/>
              <p:nvPr/>
            </p:nvSpPr>
            <p:spPr>
              <a:xfrm>
                <a:off x="4499992" y="5013176"/>
                <a:ext cx="144016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96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97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TextBox 140"/>
              <p:cNvSpPr txBox="1"/>
              <p:nvPr/>
            </p:nvSpPr>
            <p:spPr>
              <a:xfrm>
                <a:off x="5089910" y="5402209"/>
                <a:ext cx="89981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Flow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based</a:t>
                </a: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IDS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202" name="TextBox 136"/>
              <p:cNvSpPr txBox="1"/>
              <p:nvPr/>
            </p:nvSpPr>
            <p:spPr>
              <a:xfrm>
                <a:off x="4513846" y="5405154"/>
                <a:ext cx="706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203" name="TextBox 134"/>
              <p:cNvSpPr txBox="1"/>
              <p:nvPr/>
            </p:nvSpPr>
            <p:spPr>
              <a:xfrm>
                <a:off x="4728592" y="4992395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</a:t>
                </a:r>
              </a:p>
            </p:txBody>
          </p:sp>
        </p:grpSp>
        <p:grpSp>
          <p:nvGrpSpPr>
            <p:cNvPr id="204" name="Gruppo 203"/>
            <p:cNvGrpSpPr/>
            <p:nvPr/>
          </p:nvGrpSpPr>
          <p:grpSpPr>
            <a:xfrm>
              <a:off x="5443023" y="2930841"/>
              <a:ext cx="2081305" cy="1028893"/>
              <a:chOff x="7092280" y="3717032"/>
              <a:chExt cx="2081305" cy="1028893"/>
            </a:xfrm>
          </p:grpSpPr>
          <p:grpSp>
            <p:nvGrpSpPr>
              <p:cNvPr id="205" name="Gruppo 147"/>
              <p:cNvGrpSpPr/>
              <p:nvPr/>
            </p:nvGrpSpPr>
            <p:grpSpPr>
              <a:xfrm>
                <a:off x="7092280" y="3717032"/>
                <a:ext cx="2003229" cy="1028893"/>
                <a:chOff x="4499992" y="4992395"/>
                <a:chExt cx="2003229" cy="1028893"/>
              </a:xfrm>
            </p:grpSpPr>
            <p:sp>
              <p:nvSpPr>
                <p:cNvPr id="208" name="Rectangle 6"/>
                <p:cNvSpPr/>
                <p:nvPr/>
              </p:nvSpPr>
              <p:spPr>
                <a:xfrm>
                  <a:off x="4499992" y="5013176"/>
                  <a:ext cx="2003229" cy="10081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209" name="Rectangle 6"/>
                <p:cNvSpPr/>
                <p:nvPr/>
              </p:nvSpPr>
              <p:spPr>
                <a:xfrm>
                  <a:off x="4572000" y="5229200"/>
                  <a:ext cx="576064" cy="72008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210" name="Rectangle 10"/>
                <p:cNvSpPr/>
                <p:nvPr/>
              </p:nvSpPr>
              <p:spPr>
                <a:xfrm>
                  <a:off x="5220072" y="5229200"/>
                  <a:ext cx="1224136" cy="72008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Oval 23"/>
                <p:cNvSpPr/>
                <p:nvPr/>
              </p:nvSpPr>
              <p:spPr>
                <a:xfrm>
                  <a:off x="5254706" y="5402209"/>
                  <a:ext cx="555284" cy="524838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17"/>
                <p:cNvSpPr/>
                <p:nvPr/>
              </p:nvSpPr>
              <p:spPr>
                <a:xfrm>
                  <a:off x="5220072" y="5229199"/>
                  <a:ext cx="1224136" cy="1474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TextBox 140"/>
                <p:cNvSpPr txBox="1"/>
                <p:nvPr/>
              </p:nvSpPr>
              <p:spPr>
                <a:xfrm>
                  <a:off x="5089910" y="5402209"/>
                  <a:ext cx="89981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Flow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based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IDS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4" name="TextBox 144"/>
                <p:cNvSpPr txBox="1"/>
                <p:nvPr/>
              </p:nvSpPr>
              <p:spPr>
                <a:xfrm>
                  <a:off x="5618520" y="5191827"/>
                  <a:ext cx="4379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OSGi</a:t>
                  </a:r>
                </a:p>
              </p:txBody>
            </p:sp>
            <p:sp>
              <p:nvSpPr>
                <p:cNvPr id="215" name="TextBox 136"/>
                <p:cNvSpPr txBox="1"/>
                <p:nvPr/>
              </p:nvSpPr>
              <p:spPr>
                <a:xfrm>
                  <a:off x="4513846" y="5405154"/>
                  <a:ext cx="7062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/>
                    <a:t>NetServ</a:t>
                  </a:r>
                </a:p>
                <a:p>
                  <a:pPr algn="ctr"/>
                  <a:r>
                    <a:rPr lang="en-US" sz="1000" dirty="0" smtClean="0"/>
                    <a:t>Controller</a:t>
                  </a:r>
                  <a:endParaRPr lang="en-US" sz="1000" dirty="0"/>
                </a:p>
              </p:txBody>
            </p:sp>
            <p:sp>
              <p:nvSpPr>
                <p:cNvPr id="216" name="TextBox 134"/>
                <p:cNvSpPr txBox="1"/>
                <p:nvPr/>
              </p:nvSpPr>
              <p:spPr>
                <a:xfrm>
                  <a:off x="5010126" y="4992395"/>
                  <a:ext cx="98296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dirty="0" smtClean="0"/>
                    <a:t>NetServ Node</a:t>
                  </a:r>
                </a:p>
              </p:txBody>
            </p:sp>
          </p:grpSp>
          <p:sp>
            <p:nvSpPr>
              <p:cNvPr id="206" name="Oval 23"/>
              <p:cNvSpPr/>
              <p:nvPr/>
            </p:nvSpPr>
            <p:spPr>
              <a:xfrm>
                <a:off x="8438562" y="4125561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140"/>
              <p:cNvSpPr txBox="1"/>
              <p:nvPr/>
            </p:nvSpPr>
            <p:spPr>
              <a:xfrm>
                <a:off x="8273766" y="4262899"/>
                <a:ext cx="899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DPI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17" name="Connettore 1 216"/>
            <p:cNvCxnSpPr/>
            <p:nvPr/>
          </p:nvCxnSpPr>
          <p:spPr>
            <a:xfrm rot="5400000" flipH="1" flipV="1">
              <a:off x="7344816" y="2786825"/>
              <a:ext cx="10081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60840" y="1490681"/>
              <a:ext cx="622747" cy="11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9" name="Connettore 4 174"/>
            <p:cNvCxnSpPr/>
            <p:nvPr/>
          </p:nvCxnSpPr>
          <p:spPr>
            <a:xfrm rot="5400000" flipH="1" flipV="1">
              <a:off x="6938088" y="2941447"/>
              <a:ext cx="524837" cy="1511738"/>
            </a:xfrm>
            <a:prstGeom prst="bentConnector4">
              <a:avLst>
                <a:gd name="adj1" fmla="val -25078"/>
                <a:gd name="adj2" fmla="val 83128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Connettore 4 176"/>
            <p:cNvCxnSpPr/>
            <p:nvPr/>
          </p:nvCxnSpPr>
          <p:spPr>
            <a:xfrm rot="5400000" flipH="1" flipV="1">
              <a:off x="6077242" y="2152607"/>
              <a:ext cx="380819" cy="3233435"/>
            </a:xfrm>
            <a:prstGeom prst="bentConnector4">
              <a:avLst>
                <a:gd name="adj1" fmla="val -65486"/>
                <a:gd name="adj2" fmla="val 99484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Connettore 4 178"/>
            <p:cNvCxnSpPr/>
            <p:nvPr/>
          </p:nvCxnSpPr>
          <p:spPr>
            <a:xfrm rot="5400000" flipH="1" flipV="1">
              <a:off x="5393166" y="1324515"/>
              <a:ext cx="380819" cy="4889619"/>
            </a:xfrm>
            <a:prstGeom prst="bentConnector4">
              <a:avLst>
                <a:gd name="adj1" fmla="val -96410"/>
                <a:gd name="adj2" fmla="val 10000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22" name="Gruppo 12"/>
            <p:cNvGrpSpPr/>
            <p:nvPr/>
          </p:nvGrpSpPr>
          <p:grpSpPr>
            <a:xfrm>
              <a:off x="7632848" y="2786825"/>
              <a:ext cx="971600" cy="911348"/>
              <a:chOff x="5148064" y="3068960"/>
              <a:chExt cx="971600" cy="911348"/>
            </a:xfrm>
          </p:grpSpPr>
          <p:pic>
            <p:nvPicPr>
              <p:cNvPr id="223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3356992"/>
                <a:ext cx="469622" cy="623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" name="CasellaDiTesto 223"/>
              <p:cNvSpPr txBox="1"/>
              <p:nvPr/>
            </p:nvSpPr>
            <p:spPr>
              <a:xfrm>
                <a:off x="5327576" y="3068960"/>
                <a:ext cx="792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err="1" smtClean="0"/>
                  <a:t>OpenFlow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Switch</a:t>
                </a:r>
                <a:endParaRPr lang="it-IT" sz="1100" dirty="0"/>
              </a:p>
            </p:txBody>
          </p:sp>
        </p:grpSp>
        <p:cxnSp>
          <p:nvCxnSpPr>
            <p:cNvPr id="225" name="Connettore 1 224"/>
            <p:cNvCxnSpPr/>
            <p:nvPr/>
          </p:nvCxnSpPr>
          <p:spPr>
            <a:xfrm rot="16200000" flipH="1">
              <a:off x="5965766" y="436175"/>
              <a:ext cx="0" cy="297310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6" name="Gruppo 225"/>
            <p:cNvGrpSpPr/>
            <p:nvPr/>
          </p:nvGrpSpPr>
          <p:grpSpPr>
            <a:xfrm>
              <a:off x="2195736" y="122529"/>
              <a:ext cx="1489737" cy="1224135"/>
              <a:chOff x="4499992" y="4992395"/>
              <a:chExt cx="1489737" cy="1224135"/>
            </a:xfrm>
          </p:grpSpPr>
          <p:sp>
            <p:nvSpPr>
              <p:cNvPr id="227" name="Rectangle 6"/>
              <p:cNvSpPr/>
              <p:nvPr/>
            </p:nvSpPr>
            <p:spPr>
              <a:xfrm>
                <a:off x="4499992" y="5013175"/>
                <a:ext cx="1440160" cy="12033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228" name="Rectangle 6"/>
              <p:cNvSpPr/>
              <p:nvPr/>
            </p:nvSpPr>
            <p:spPr>
              <a:xfrm>
                <a:off x="4572000" y="5229200"/>
                <a:ext cx="576064" cy="72008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229" name="Rectangle 10"/>
              <p:cNvSpPr/>
              <p:nvPr/>
            </p:nvSpPr>
            <p:spPr>
              <a:xfrm>
                <a:off x="5220072" y="5229200"/>
                <a:ext cx="648072" cy="72008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Oval 23"/>
              <p:cNvSpPr/>
              <p:nvPr/>
            </p:nvSpPr>
            <p:spPr>
              <a:xfrm>
                <a:off x="5254706" y="5402209"/>
                <a:ext cx="555284" cy="52483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17"/>
              <p:cNvSpPr/>
              <p:nvPr/>
            </p:nvSpPr>
            <p:spPr>
              <a:xfrm>
                <a:off x="5220072" y="5229200"/>
                <a:ext cx="648072" cy="14401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TextBox 140"/>
              <p:cNvSpPr txBox="1"/>
              <p:nvPr/>
            </p:nvSpPr>
            <p:spPr>
              <a:xfrm>
                <a:off x="5089910" y="5538262"/>
                <a:ext cx="899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DPI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TextBox 144"/>
              <p:cNvSpPr txBox="1"/>
              <p:nvPr/>
            </p:nvSpPr>
            <p:spPr>
              <a:xfrm>
                <a:off x="5312861" y="5191827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OSGi</a:t>
                </a:r>
              </a:p>
            </p:txBody>
          </p:sp>
          <p:sp>
            <p:nvSpPr>
              <p:cNvPr id="234" name="TextBox 136"/>
              <p:cNvSpPr txBox="1"/>
              <p:nvPr/>
            </p:nvSpPr>
            <p:spPr>
              <a:xfrm>
                <a:off x="4513846" y="5405154"/>
                <a:ext cx="706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NetServ</a:t>
                </a:r>
              </a:p>
              <a:p>
                <a:pPr algn="ctr"/>
                <a:r>
                  <a:rPr lang="en-US" sz="1000" dirty="0" smtClean="0"/>
                  <a:t>Controller</a:t>
                </a:r>
                <a:endParaRPr lang="en-US" sz="1000" dirty="0"/>
              </a:p>
            </p:txBody>
          </p:sp>
          <p:sp>
            <p:nvSpPr>
              <p:cNvPr id="235" name="TextBox 134"/>
              <p:cNvSpPr txBox="1"/>
              <p:nvPr/>
            </p:nvSpPr>
            <p:spPr>
              <a:xfrm>
                <a:off x="4555469" y="4992395"/>
                <a:ext cx="13292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NetServ Node (NS1)</a:t>
                </a:r>
              </a:p>
            </p:txBody>
          </p:sp>
        </p:grpSp>
        <p:sp>
          <p:nvSpPr>
            <p:cNvPr id="236" name="Rectangle 6"/>
            <p:cNvSpPr/>
            <p:nvPr/>
          </p:nvSpPr>
          <p:spPr>
            <a:xfrm>
              <a:off x="2267744" y="1130641"/>
              <a:ext cx="1296144" cy="14401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Linux Kernel</a:t>
              </a:r>
            </a:p>
          </p:txBody>
        </p:sp>
        <p:cxnSp>
          <p:nvCxnSpPr>
            <p:cNvPr id="237" name="Connettore 1 236"/>
            <p:cNvCxnSpPr/>
            <p:nvPr/>
          </p:nvCxnSpPr>
          <p:spPr>
            <a:xfrm>
              <a:off x="3131840" y="770601"/>
              <a:ext cx="1347372" cy="11521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>
              <a:stCxn id="236" idx="1"/>
            </p:cNvCxnSpPr>
            <p:nvPr/>
          </p:nvCxnSpPr>
          <p:spPr>
            <a:xfrm rot="10800000" flipH="1">
              <a:off x="2267744" y="770601"/>
              <a:ext cx="864096" cy="4320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>
              <a:stCxn id="236" idx="1"/>
            </p:cNvCxnSpPr>
            <p:nvPr/>
          </p:nvCxnSpPr>
          <p:spPr>
            <a:xfrm rot="10800000" flipH="1" flipV="1">
              <a:off x="2267743" y="1202649"/>
              <a:ext cx="2678717" cy="123303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/>
          </p:nvCxnSpPr>
          <p:spPr>
            <a:xfrm>
              <a:off x="4917200" y="2413742"/>
              <a:ext cx="2033626" cy="112654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/>
          </p:nvCxnSpPr>
          <p:spPr>
            <a:xfrm flipV="1">
              <a:off x="6936195" y="3146867"/>
              <a:ext cx="804157" cy="37878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2" name="Connettore 2 241"/>
            <p:cNvCxnSpPr/>
            <p:nvPr/>
          </p:nvCxnSpPr>
          <p:spPr>
            <a:xfrm rot="5400000" flipH="1" flipV="1">
              <a:off x="7488324" y="2894837"/>
              <a:ext cx="5040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/>
          </p:nvCxnSpPr>
          <p:spPr>
            <a:xfrm>
              <a:off x="6084168" y="137159"/>
              <a:ext cx="43204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/>
          </p:nvCxnSpPr>
          <p:spPr>
            <a:xfrm>
              <a:off x="6106113" y="950050"/>
              <a:ext cx="432048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5" name="CasellaDiTesto 244"/>
            <p:cNvSpPr txBox="1"/>
            <p:nvPr/>
          </p:nvSpPr>
          <p:spPr>
            <a:xfrm>
              <a:off x="6516216" y="-1"/>
              <a:ext cx="1656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Packets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inspected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by</a:t>
              </a:r>
              <a:r>
                <a:rPr lang="it-IT" sz="1100" dirty="0" smtClean="0"/>
                <a:t> DPI </a:t>
              </a:r>
              <a:r>
                <a:rPr lang="it-IT" sz="1100" dirty="0" err="1" smtClean="0"/>
                <a:t>module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deployed</a:t>
              </a:r>
              <a:r>
                <a:rPr lang="it-IT" sz="1100" dirty="0" smtClean="0"/>
                <a:t> in NS1</a:t>
              </a:r>
              <a:endParaRPr lang="it-IT" sz="1100" dirty="0"/>
            </a:p>
          </p:txBody>
        </p:sp>
        <p:sp>
          <p:nvSpPr>
            <p:cNvPr id="246" name="CasellaDiTesto 245"/>
            <p:cNvSpPr txBox="1"/>
            <p:nvPr/>
          </p:nvSpPr>
          <p:spPr>
            <a:xfrm>
              <a:off x="6507759" y="806034"/>
              <a:ext cx="17281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Packets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inspected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by</a:t>
              </a:r>
              <a:r>
                <a:rPr lang="it-IT" sz="1100" dirty="0" smtClean="0"/>
                <a:t> PU3</a:t>
              </a:r>
              <a:endParaRPr lang="it-IT" sz="1100" dirty="0"/>
            </a:p>
          </p:txBody>
        </p:sp>
        <p:sp>
          <p:nvSpPr>
            <p:cNvPr id="247" name="Freccia a destra 246"/>
            <p:cNvSpPr/>
            <p:nvPr/>
          </p:nvSpPr>
          <p:spPr>
            <a:xfrm rot="1098192">
              <a:off x="953390" y="770667"/>
              <a:ext cx="1500554" cy="351714"/>
            </a:xfrm>
            <a:prstGeom prst="rightArrow">
              <a:avLst>
                <a:gd name="adj1" fmla="val 50000"/>
                <a:gd name="adj2" fmla="val 592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DoS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Attack</a:t>
              </a:r>
              <a:endParaRPr lang="it-IT" sz="1200" dirty="0" smtClean="0"/>
            </a:p>
          </p:txBody>
        </p:sp>
        <p:pic>
          <p:nvPicPr>
            <p:cNvPr id="248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04056" y="50521"/>
              <a:ext cx="1691680" cy="10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9" name="Connettore 1 248"/>
            <p:cNvCxnSpPr/>
            <p:nvPr/>
          </p:nvCxnSpPr>
          <p:spPr>
            <a:xfrm>
              <a:off x="6098798" y="538805"/>
              <a:ext cx="432048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0" name="CasellaDiTesto 249"/>
            <p:cNvSpPr txBox="1"/>
            <p:nvPr/>
          </p:nvSpPr>
          <p:spPr>
            <a:xfrm>
              <a:off x="6530846" y="394789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Packets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forwarded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only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by</a:t>
              </a:r>
              <a:r>
                <a:rPr lang="it-IT" sz="1100" dirty="0" smtClean="0"/>
                <a:t> NS1 and VLAN </a:t>
              </a:r>
              <a:r>
                <a:rPr lang="it-IT" sz="1100" dirty="0" err="1" smtClean="0"/>
                <a:t>tagged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57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4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ActiveCDN</a:t>
            </a:r>
            <a:endParaRPr lang="en-US" dirty="0"/>
          </a:p>
        </p:txBody>
      </p:sp>
      <p:pic>
        <p:nvPicPr>
          <p:cNvPr id="7" name="Picture 6" descr="activecdn_flow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60" y="1811368"/>
            <a:ext cx="5886607" cy="47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3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246556"/>
            <a:ext cx="3436435" cy="310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90" y="2778368"/>
            <a:ext cx="2430861" cy="20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end</a:t>
            </a:r>
            <a:r>
              <a:rPr lang="en-US" dirty="0" smtClean="0"/>
              <a:t>-to-end</a:t>
            </a:r>
            <a:endParaRPr lang="en-US" dirty="0"/>
          </a:p>
        </p:txBody>
      </p:sp>
      <p:pic>
        <p:nvPicPr>
          <p:cNvPr id="4" name="Picture 41" descr="SetTop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31" y="2246556"/>
            <a:ext cx="12255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1" descr="IP 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346741"/>
            <a:ext cx="14478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90" y="3356623"/>
            <a:ext cx="906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11" y="4564359"/>
            <a:ext cx="495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IOSfirew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41" y="3163337"/>
            <a:ext cx="850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41" y="4860745"/>
            <a:ext cx="8223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90" y="3074364"/>
            <a:ext cx="1189561" cy="10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4" idx="3"/>
            <a:endCxn id="8" idx="1"/>
          </p:cNvCxnSpPr>
          <p:nvPr/>
        </p:nvCxnSpPr>
        <p:spPr>
          <a:xfrm>
            <a:off x="2303981" y="2512462"/>
            <a:ext cx="2717860" cy="1184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18" y="4090807"/>
            <a:ext cx="530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61" y="5579883"/>
            <a:ext cx="4953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stCxn id="5" idx="3"/>
            <a:endCxn id="13" idx="1"/>
          </p:cNvCxnSpPr>
          <p:nvPr/>
        </p:nvCxnSpPr>
        <p:spPr>
          <a:xfrm>
            <a:off x="2227263" y="3744410"/>
            <a:ext cx="1123255" cy="731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3"/>
            <a:endCxn id="13" idx="1"/>
          </p:cNvCxnSpPr>
          <p:nvPr/>
        </p:nvCxnSpPr>
        <p:spPr>
          <a:xfrm flipV="1">
            <a:off x="1893611" y="4475776"/>
            <a:ext cx="1456907" cy="480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3"/>
            <a:endCxn id="13" idx="1"/>
          </p:cNvCxnSpPr>
          <p:nvPr/>
        </p:nvCxnSpPr>
        <p:spPr>
          <a:xfrm flipV="1">
            <a:off x="1645961" y="4475776"/>
            <a:ext cx="1704557" cy="1420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1"/>
          </p:cNvCxnSpPr>
          <p:nvPr/>
        </p:nvCxnSpPr>
        <p:spPr>
          <a:xfrm flipV="1">
            <a:off x="3880743" y="3696737"/>
            <a:ext cx="1141098" cy="7790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" idx="0"/>
          </p:cNvCxnSpPr>
          <p:nvPr/>
        </p:nvCxnSpPr>
        <p:spPr>
          <a:xfrm>
            <a:off x="3880743" y="4564359"/>
            <a:ext cx="1552261" cy="296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3"/>
            <a:endCxn id="6" idx="1"/>
          </p:cNvCxnSpPr>
          <p:nvPr/>
        </p:nvCxnSpPr>
        <p:spPr>
          <a:xfrm flipV="1">
            <a:off x="5872741" y="3623323"/>
            <a:ext cx="382849" cy="73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2052" y="3623323"/>
            <a:ext cx="334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69595" y="567173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4" name="Magnetic Disk 33"/>
          <p:cNvSpPr/>
          <p:nvPr/>
        </p:nvSpPr>
        <p:spPr>
          <a:xfrm>
            <a:off x="5932364" y="4864617"/>
            <a:ext cx="493912" cy="71526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22385" y="4951477"/>
            <a:ext cx="203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5403" y="5579883"/>
            <a:ext cx="876300" cy="8763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21703" y="5858381"/>
            <a:ext cx="58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79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lephone-ic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40" y="3897707"/>
            <a:ext cx="684953" cy="587102"/>
          </a:xfrm>
          <a:prstGeom prst="rect">
            <a:avLst/>
          </a:prstGeom>
        </p:spPr>
      </p:pic>
      <p:pic>
        <p:nvPicPr>
          <p:cNvPr id="12" name="Picture 11" descr="telephone-ic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78" y="3897707"/>
            <a:ext cx="684953" cy="587102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142194"/>
            <a:ext cx="7772400" cy="914400"/>
          </a:xfrm>
        </p:spPr>
        <p:txBody>
          <a:bodyPr/>
          <a:lstStyle/>
          <a:p>
            <a:r>
              <a:rPr lang="en-US" dirty="0" smtClean="0"/>
              <a:t>Application: Media relay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7549" y="5108044"/>
            <a:ext cx="7620000" cy="1711099"/>
            <a:chOff x="15053822" y="24176832"/>
            <a:chExt cx="9787378" cy="2721768"/>
          </a:xfrm>
        </p:grpSpPr>
        <p:sp>
          <p:nvSpPr>
            <p:cNvPr id="18437" name="Rectangle 36"/>
            <p:cNvSpPr>
              <a:spLocks noChangeArrowheads="1"/>
            </p:cNvSpPr>
            <p:nvPr/>
          </p:nvSpPr>
          <p:spPr bwMode="auto">
            <a:xfrm>
              <a:off x="15053822" y="24176832"/>
              <a:ext cx="4758178" cy="272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498" tIns="52249" rIns="104498" bIns="52249">
              <a:prstTxWarp prst="textNoShape">
                <a:avLst/>
              </a:prstTxWarp>
            </a:bodyPr>
            <a:lstStyle/>
            <a:p>
              <a:pPr marL="392113" indent="-392113" defTabSz="1044575"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alibri" charset="0"/>
                </a:rPr>
                <a:t>Standard media relay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000" dirty="0">
                  <a:latin typeface="Calibri" charset="0"/>
                </a:rPr>
                <a:t>Required due to NAT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000" dirty="0">
                  <a:latin typeface="Calibri" charset="0"/>
                </a:rPr>
                <a:t>Out-of-path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000" dirty="0">
                  <a:latin typeface="Calibri" charset="0"/>
                </a:rPr>
                <a:t>Inefficient and Costly</a:t>
              </a:r>
            </a:p>
          </p:txBody>
        </p:sp>
        <p:sp>
          <p:nvSpPr>
            <p:cNvPr id="18438" name="Rectangle 36"/>
            <p:cNvSpPr>
              <a:spLocks noChangeArrowheads="1"/>
            </p:cNvSpPr>
            <p:nvPr/>
          </p:nvSpPr>
          <p:spPr bwMode="auto">
            <a:xfrm>
              <a:off x="19964400" y="24176832"/>
              <a:ext cx="4876800" cy="266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498" tIns="52249" rIns="104498" bIns="52249">
              <a:prstTxWarp prst="textNoShape">
                <a:avLst/>
              </a:prstTxWarp>
            </a:bodyPr>
            <a:lstStyle/>
            <a:p>
              <a:pPr marL="392113" indent="-392113" defTabSz="1044575"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alibri" charset="0"/>
                </a:rPr>
                <a:t>NetServ media relay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000" dirty="0">
                  <a:latin typeface="Calibri" charset="0"/>
                </a:rPr>
                <a:t>Closer to users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000" dirty="0">
                  <a:latin typeface="Calibri" charset="0"/>
                </a:rPr>
                <a:t>Improved call quality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000" dirty="0">
                  <a:latin typeface="Calibri" charset="0"/>
                </a:rPr>
                <a:t>Reduced cost for ITSP</a:t>
              </a:r>
            </a:p>
          </p:txBody>
        </p:sp>
      </p:grpSp>
      <p:pic>
        <p:nvPicPr>
          <p:cNvPr id="8" name="Picture 7" descr="netserv7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60" y="1622569"/>
            <a:ext cx="6553311" cy="34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737002"/>
            <a:ext cx="7696200" cy="2096144"/>
          </a:xfrm>
          <a:prstGeom prst="rect">
            <a:avLst/>
          </a:prstGeom>
          <a:solidFill>
            <a:srgbClr val="D9D9D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telephone-ic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5642"/>
            <a:ext cx="796780" cy="682953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416208"/>
            <a:ext cx="8123100" cy="914400"/>
          </a:xfrm>
        </p:spPr>
        <p:txBody>
          <a:bodyPr/>
          <a:lstStyle/>
          <a:p>
            <a:r>
              <a:rPr lang="en-US" sz="3600" dirty="0" smtClean="0"/>
              <a:t>Application: Keep-alive responder</a:t>
            </a:r>
            <a:endParaRPr lang="en-US" sz="3600" dirty="0"/>
          </a:p>
        </p:txBody>
      </p:sp>
      <p:sp>
        <p:nvSpPr>
          <p:cNvPr id="19459" name="Rectangle 36"/>
          <p:cNvSpPr>
            <a:spLocks noChangeArrowheads="1"/>
          </p:cNvSpPr>
          <p:nvPr/>
        </p:nvSpPr>
        <p:spPr bwMode="auto">
          <a:xfrm>
            <a:off x="990600" y="3911600"/>
            <a:ext cx="71628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392113" indent="-392113" defTabSz="10445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NAT Keep-alive responder off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UA behind NAT must send keep-alive messages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Major bottleneck for SIP </a:t>
            </a:r>
            <a:r>
              <a:rPr lang="en-US" sz="2400" dirty="0" smtClean="0">
                <a:latin typeface="Calibri" charset="0"/>
              </a:rPr>
              <a:t>server</a:t>
            </a:r>
          </a:p>
          <a:p>
            <a:pPr marL="392113" indent="-392113" defTabSz="10445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NAT Keep-alive responder on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Module responds on behalf of SIP server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No traffic to </a:t>
            </a:r>
            <a:r>
              <a:rPr lang="en-US" sz="2400" dirty="0" smtClean="0">
                <a:latin typeface="Calibri" charset="0"/>
              </a:rPr>
              <a:t>server</a:t>
            </a:r>
            <a:endParaRPr lang="en-US" sz="2400" dirty="0">
              <a:latin typeface="Calibri" charset="0"/>
            </a:endParaRPr>
          </a:p>
        </p:txBody>
      </p:sp>
      <p:pic>
        <p:nvPicPr>
          <p:cNvPr id="6" name="Picture 5" descr="natkeepaliv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94" y="1785785"/>
            <a:ext cx="7538134" cy="17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870683"/>
            <a:ext cx="7696200" cy="3341157"/>
          </a:xfrm>
          <a:prstGeom prst="rect">
            <a:avLst/>
          </a:prstGeom>
          <a:solidFill>
            <a:srgbClr val="D9D9D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telephone-ic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41" y="3888629"/>
            <a:ext cx="1064089" cy="912075"/>
          </a:xfrm>
          <a:prstGeom prst="rect">
            <a:avLst/>
          </a:prstGeom>
        </p:spPr>
      </p:pic>
      <p:pic>
        <p:nvPicPr>
          <p:cNvPr id="9" name="Picture 8" descr="telephone-ic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41" y="2450957"/>
            <a:ext cx="1064089" cy="912075"/>
          </a:xfrm>
          <a:prstGeom prst="rect">
            <a:avLst/>
          </a:prstGeom>
        </p:spPr>
      </p:pic>
      <p:pic>
        <p:nvPicPr>
          <p:cNvPr id="8" name="Picture 7" descr="overload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41" y="2298804"/>
            <a:ext cx="7353300" cy="2501900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90600" y="355658"/>
            <a:ext cx="7296459" cy="914400"/>
          </a:xfrm>
        </p:spPr>
        <p:txBody>
          <a:bodyPr/>
          <a:lstStyle/>
          <a:p>
            <a:r>
              <a:rPr lang="en-US" sz="3600" dirty="0" smtClean="0"/>
              <a:t>Application: Overload control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211840"/>
            <a:ext cx="3657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latin typeface="Calibri" pitchFamily="34" charset="0"/>
                <a:cs typeface="Calibri" pitchFamily="34" charset="0"/>
              </a:rPr>
              <a:t>NetServ Module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Controlled by SIP server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Throttles incoming traffic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Randomized traffic rejection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375" y="5211840"/>
            <a:ext cx="4243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SIP Server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Installs NetServ module on demand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Controls all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NetServ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eal-time feedback to modules</a:t>
            </a:r>
          </a:p>
        </p:txBody>
      </p:sp>
    </p:spTree>
    <p:extLst>
      <p:ext uri="{BB962C8B-B14F-4D97-AF65-F5344CB8AC3E}">
        <p14:creationId xmlns:p14="http://schemas.microsoft.com/office/powerpoint/2010/main" val="102945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ActiveCDN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18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Distributes content requests from user </a:t>
            </a:r>
          </a:p>
          <a:p>
            <a:pPr lvl="1"/>
            <a:r>
              <a:rPr lang="en-US" dirty="0" smtClean="0"/>
              <a:t>To (hopefully) nearest node in a system of nodes that can serve the content</a:t>
            </a:r>
          </a:p>
          <a:p>
            <a:r>
              <a:rPr lang="en-US" dirty="0" smtClean="0"/>
              <a:t>Preferred method for content providers to host content</a:t>
            </a:r>
          </a:p>
          <a:p>
            <a:pPr lvl="1"/>
            <a:r>
              <a:rPr lang="en-US" dirty="0" smtClean="0"/>
              <a:t>Content provider can build/maintain its own CDN</a:t>
            </a:r>
          </a:p>
          <a:p>
            <a:pPr lvl="1"/>
            <a:r>
              <a:rPr lang="en-US" dirty="0" smtClean="0"/>
              <a:t>More likely: use an ASP’s CDN and host content there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9659"/>
            <a:ext cx="4038600" cy="3226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5486400" y="4843597"/>
            <a:ext cx="1752600" cy="7274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7696200" y="4428059"/>
            <a:ext cx="0" cy="838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39000" y="5266259"/>
            <a:ext cx="160020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Content requests are re-routed to the nearest server</a:t>
            </a:r>
          </a:p>
        </p:txBody>
      </p:sp>
    </p:spTree>
    <p:extLst>
      <p:ext uri="{BB962C8B-B14F-4D97-AF65-F5344CB8AC3E}">
        <p14:creationId xmlns:p14="http://schemas.microsoft.com/office/powerpoint/2010/main" val="361992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Providers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CDN service providers</a:t>
            </a:r>
          </a:p>
          <a:p>
            <a:pPr marL="742950" lvl="2" indent="-342900"/>
            <a:r>
              <a:rPr lang="en-US" b="1" dirty="0" smtClean="0"/>
              <a:t>Established players:</a:t>
            </a:r>
            <a:r>
              <a:rPr lang="en-US" dirty="0" smtClean="0"/>
              <a:t> Akamai, </a:t>
            </a:r>
            <a:r>
              <a:rPr lang="en-US" dirty="0" err="1" smtClean="0"/>
              <a:t>Edgecast</a:t>
            </a:r>
            <a:r>
              <a:rPr lang="en-US" dirty="0" smtClean="0"/>
              <a:t>, Amazon </a:t>
            </a:r>
            <a:r>
              <a:rPr lang="en-US" dirty="0" err="1" smtClean="0"/>
              <a:t>CloudFront</a:t>
            </a:r>
            <a:endParaRPr lang="en-US" dirty="0" smtClean="0"/>
          </a:p>
          <a:p>
            <a:pPr marL="742950" lvl="2" indent="-342900"/>
            <a:r>
              <a:rPr lang="en-US" b="1" dirty="0" smtClean="0"/>
              <a:t>New entrants:</a:t>
            </a:r>
            <a:r>
              <a:rPr lang="en-US" dirty="0" smtClean="0"/>
              <a:t> service providers (AT&amp;T), web hosting companies (The Planet)</a:t>
            </a:r>
          </a:p>
          <a:p>
            <a:pPr marL="742950" lvl="2" indent="-342900"/>
            <a:r>
              <a:rPr lang="en-US" b="1" dirty="0" smtClean="0"/>
              <a:t>Self-hosting:</a:t>
            </a:r>
            <a:r>
              <a:rPr lang="en-US" dirty="0" smtClean="0"/>
              <a:t> YouTube (used Limelight CDN before Google acquisition)</a:t>
            </a:r>
          </a:p>
          <a:p>
            <a:pPr marL="742950" lvl="2" indent="-342900"/>
            <a:r>
              <a:rPr lang="en-US" dirty="0" smtClean="0"/>
              <a:t>Commoditized services</a:t>
            </a:r>
            <a:r>
              <a:rPr lang="en-US" dirty="0" smtClean="0"/>
              <a:t>…</a:t>
            </a:r>
            <a:endParaRPr lang="en-US" dirty="0" smtClean="0"/>
          </a:p>
          <a:p>
            <a:pPr marL="742950" lvl="2" indent="-342900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58187" r="16500" b="6613"/>
          <a:stretch/>
        </p:blipFill>
        <p:spPr bwMode="auto">
          <a:xfrm>
            <a:off x="4648200" y="2783106"/>
            <a:ext cx="4098744" cy="1804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2252134"/>
            <a:ext cx="375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</a:rPr>
              <a:t>Pageviews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/minute handled by Akamai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8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CDNs do today?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good at: </a:t>
            </a:r>
          </a:p>
          <a:p>
            <a:pPr lvl="1"/>
            <a:r>
              <a:rPr lang="en-US" dirty="0" smtClean="0"/>
              <a:t>Monitoring network traffic, latency, etc.</a:t>
            </a:r>
          </a:p>
          <a:p>
            <a:pPr lvl="2"/>
            <a:r>
              <a:rPr lang="en-US" dirty="0" smtClean="0"/>
              <a:t>Proprietary systems, maybe tie-up with network service providers</a:t>
            </a:r>
          </a:p>
          <a:p>
            <a:pPr lvl="2"/>
            <a:r>
              <a:rPr lang="en-US" dirty="0" smtClean="0"/>
              <a:t>In 2009: Akamai was sending 5 million </a:t>
            </a:r>
            <a:r>
              <a:rPr lang="en-US" dirty="0" err="1" smtClean="0"/>
              <a:t>traceroute</a:t>
            </a:r>
            <a:r>
              <a:rPr lang="en-US" dirty="0" smtClean="0"/>
              <a:t> messages on the Internet every 5 minutes to measure latency</a:t>
            </a:r>
          </a:p>
          <a:p>
            <a:pPr lvl="1"/>
            <a:r>
              <a:rPr lang="en-US" dirty="0" smtClean="0"/>
              <a:t>Achieving economies of scale through deploying large, homogenous nodes …</a:t>
            </a:r>
          </a:p>
          <a:p>
            <a:pPr lvl="1"/>
            <a:r>
              <a:rPr lang="en-US" dirty="0" smtClean="0"/>
              <a:t>… at strategic locations around the world</a:t>
            </a:r>
          </a:p>
          <a:p>
            <a:pPr lvl="2"/>
            <a:r>
              <a:rPr lang="en-US" dirty="0" smtClean="0"/>
              <a:t>K-median and Facility Location problems: well studied</a:t>
            </a:r>
          </a:p>
          <a:p>
            <a:pPr lvl="1"/>
            <a:r>
              <a:rPr lang="en-US" dirty="0" smtClean="0"/>
              <a:t>Detecting closest CDN nodes for incoming request</a:t>
            </a:r>
          </a:p>
          <a:p>
            <a:pPr lvl="1"/>
            <a:r>
              <a:rPr lang="en-US" dirty="0" smtClean="0"/>
              <a:t>Re-directing user to that node</a:t>
            </a:r>
          </a:p>
          <a:p>
            <a:pPr lvl="2"/>
            <a:r>
              <a:rPr lang="en-US" dirty="0" smtClean="0"/>
              <a:t>Through name-based redirection (DNS): Akamai, most others</a:t>
            </a:r>
          </a:p>
          <a:p>
            <a:pPr lvl="2"/>
            <a:r>
              <a:rPr lang="en-US" dirty="0" smtClean="0"/>
              <a:t>Message-based redirection (HTTP redirect): </a:t>
            </a:r>
            <a:r>
              <a:rPr lang="en-US" dirty="0" err="1" smtClean="0"/>
              <a:t>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5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ActiveCDN</a:t>
            </a:r>
            <a:r>
              <a:rPr lang="en-US" dirty="0" smtClean="0"/>
              <a:t> and </a:t>
            </a:r>
            <a:r>
              <a:rPr lang="en-US" dirty="0" err="1" smtClean="0"/>
              <a:t>NetServ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Allow content providers to dynamically deploy in-network CDN nodes</a:t>
            </a:r>
          </a:p>
          <a:p>
            <a:pPr lvl="1"/>
            <a:r>
              <a:rPr lang="en-US" dirty="0" smtClean="0"/>
              <a:t>“flow through caching”</a:t>
            </a:r>
            <a:endParaRPr lang="en-US" dirty="0" smtClean="0"/>
          </a:p>
          <a:p>
            <a:r>
              <a:rPr lang="en-US" dirty="0" smtClean="0"/>
              <a:t>Determine optimal placement of nodes dynamically</a:t>
            </a:r>
          </a:p>
          <a:p>
            <a:r>
              <a:rPr lang="en-US" dirty="0" smtClean="0"/>
              <a:t>Deploy custom functionality</a:t>
            </a:r>
          </a:p>
          <a:p>
            <a:pPr lvl="1"/>
            <a:r>
              <a:rPr lang="en-US" dirty="0" smtClean="0"/>
              <a:t>user demographics</a:t>
            </a:r>
          </a:p>
          <a:p>
            <a:pPr lvl="1"/>
            <a:r>
              <a:rPr lang="en-US" dirty="0" smtClean="0"/>
              <a:t>user </a:t>
            </a:r>
            <a:r>
              <a:rPr lang="en-US" dirty="0" err="1" smtClean="0"/>
              <a:t>QoE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aggregate node capabilities across wide variety of operators</a:t>
            </a:r>
          </a:p>
          <a:p>
            <a:pPr lvl="1"/>
            <a:r>
              <a:rPr lang="en-US" dirty="0" smtClean="0">
                <a:sym typeface="Wingdings"/>
              </a:rPr>
              <a:t> need broker functionality (future work)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58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2182813" y="1104900"/>
            <a:ext cx="603408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504825"/>
            <a:ext cx="704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2813" y="733425"/>
            <a:ext cx="742950" cy="7429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6850" y="733425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87388"/>
            <a:ext cx="987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075" y="687388"/>
            <a:ext cx="987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3" y="201613"/>
            <a:ext cx="5048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3" y="1476375"/>
            <a:ext cx="5048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1157288" y="504825"/>
            <a:ext cx="1025525" cy="6000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57288" y="1104900"/>
            <a:ext cx="1025525" cy="6746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652463" y="936625"/>
            <a:ext cx="1062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End user</a:t>
            </a:r>
          </a:p>
        </p:txBody>
      </p:sp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5003800" y="1497013"/>
            <a:ext cx="98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NetServ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3521075" y="1497013"/>
            <a:ext cx="98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NetServ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2182813" y="1497013"/>
            <a:ext cx="1030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Regular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6546850" y="1497013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Regular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854950" y="1497013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Content</a:t>
            </a:r>
          </a:p>
          <a:p>
            <a:r>
              <a:rPr lang="en-US" sz="1600"/>
              <a:t>provider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-1243806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45294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721644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204369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775200" y="4419600"/>
            <a:ext cx="4294188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6063456" y="4412457"/>
            <a:ext cx="4294187" cy="127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9"/>
          <p:cNvCxnSpPr>
            <a:cxnSpLocks noChangeShapeType="1"/>
          </p:cNvCxnSpPr>
          <p:nvPr/>
        </p:nvCxnSpPr>
        <p:spPr bwMode="auto">
          <a:xfrm>
            <a:off x="901700" y="2438400"/>
            <a:ext cx="7315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8" name="TextBox 27"/>
          <p:cNvSpPr txBox="1"/>
          <p:nvPr/>
        </p:nvSpPr>
        <p:spPr>
          <a:xfrm>
            <a:off x="901700" y="2438400"/>
            <a:ext cx="4743450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(1) User requests http://youtube.com/getvideo?id=foo</a:t>
            </a:r>
          </a:p>
        </p:txBody>
      </p:sp>
      <p:cxnSp>
        <p:nvCxnSpPr>
          <p:cNvPr id="29" name="Straight Arrow Connector 64"/>
          <p:cNvCxnSpPr>
            <a:cxnSpLocks noChangeShapeType="1"/>
          </p:cNvCxnSpPr>
          <p:nvPr/>
        </p:nvCxnSpPr>
        <p:spPr bwMode="auto">
          <a:xfrm rot="10800000" flipV="1">
            <a:off x="901700" y="2879725"/>
            <a:ext cx="7315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0" name="TextBox 65"/>
          <p:cNvSpPr txBox="1">
            <a:spLocks noChangeArrowheads="1"/>
          </p:cNvSpPr>
          <p:nvPr/>
        </p:nvSpPr>
        <p:spPr bwMode="auto">
          <a:xfrm>
            <a:off x="5702300" y="2879725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(2) YouTube sends video file</a:t>
            </a:r>
          </a:p>
        </p:txBody>
      </p:sp>
      <p:cxnSp>
        <p:nvCxnSpPr>
          <p:cNvPr id="31" name="Straight Arrow Connector 70"/>
          <p:cNvCxnSpPr>
            <a:cxnSpLocks noChangeShapeType="1"/>
          </p:cNvCxnSpPr>
          <p:nvPr/>
        </p:nvCxnSpPr>
        <p:spPr bwMode="auto">
          <a:xfrm rot="10800000">
            <a:off x="2590800" y="3340100"/>
            <a:ext cx="5626100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32" name="Straight Arrow Connector 74"/>
          <p:cNvCxnSpPr>
            <a:cxnSpLocks noChangeShapeType="1"/>
          </p:cNvCxnSpPr>
          <p:nvPr/>
        </p:nvCxnSpPr>
        <p:spPr bwMode="auto">
          <a:xfrm rot="10800000">
            <a:off x="5349875" y="3810000"/>
            <a:ext cx="2867025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33" name="TextBox 75"/>
          <p:cNvSpPr txBox="1">
            <a:spLocks noChangeArrowheads="1"/>
          </p:cNvSpPr>
          <p:nvPr/>
        </p:nvSpPr>
        <p:spPr bwMode="auto">
          <a:xfrm>
            <a:off x="3829050" y="3902075"/>
            <a:ext cx="4387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(4) NetServ-enabled routers download the module</a:t>
            </a:r>
          </a:p>
        </p:txBody>
      </p:sp>
      <p:cxnSp>
        <p:nvCxnSpPr>
          <p:cNvPr id="34" name="Straight Arrow Connector 77"/>
          <p:cNvCxnSpPr>
            <a:cxnSpLocks noChangeShapeType="1"/>
          </p:cNvCxnSpPr>
          <p:nvPr/>
        </p:nvCxnSpPr>
        <p:spPr bwMode="auto">
          <a:xfrm rot="10800000">
            <a:off x="3867150" y="3902075"/>
            <a:ext cx="434975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2769419" y="3340100"/>
            <a:ext cx="5434781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(3) YouTube sends on-path signal to deploy</a:t>
            </a:r>
            <a:r>
              <a:rPr lang="en-US" sz="1600" dirty="0" smtClean="0"/>
              <a:t> </a:t>
            </a:r>
            <a:r>
              <a:rPr lang="en-US" sz="1600" dirty="0" err="1" smtClean="0"/>
              <a:t>ActiveCDN</a:t>
            </a:r>
            <a:r>
              <a:rPr lang="en-US" sz="1600" dirty="0" smtClean="0"/>
              <a:t> </a:t>
            </a:r>
            <a:r>
              <a:rPr lang="en-US" sz="1600" dirty="0"/>
              <a:t>module</a:t>
            </a:r>
            <a:endParaRPr lang="en-US" sz="1600" dirty="0">
              <a:latin typeface="+mn-lt"/>
            </a:endParaRPr>
          </a:p>
        </p:txBody>
      </p:sp>
      <p:cxnSp>
        <p:nvCxnSpPr>
          <p:cNvPr id="36" name="Straight Arrow Connector 80"/>
          <p:cNvCxnSpPr>
            <a:cxnSpLocks noChangeShapeType="1"/>
          </p:cNvCxnSpPr>
          <p:nvPr/>
        </p:nvCxnSpPr>
        <p:spPr bwMode="auto">
          <a:xfrm rot="10800000">
            <a:off x="5349875" y="4316413"/>
            <a:ext cx="2867025" cy="15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/>
          </a:ln>
        </p:spPr>
      </p:cxnSp>
      <p:sp>
        <p:nvSpPr>
          <p:cNvPr id="37" name="TextBox 36"/>
          <p:cNvSpPr txBox="1"/>
          <p:nvPr/>
        </p:nvSpPr>
        <p:spPr>
          <a:xfrm>
            <a:off x="3703484" y="4408488"/>
            <a:ext cx="4500716" cy="3397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(5) NetServ routers notify that the module is active</a:t>
            </a:r>
            <a:endParaRPr lang="en-US" sz="1600" dirty="0">
              <a:latin typeface="+mn-lt"/>
            </a:endParaRPr>
          </a:p>
        </p:txBody>
      </p:sp>
      <p:cxnSp>
        <p:nvCxnSpPr>
          <p:cNvPr id="38" name="Straight Arrow Connector 82"/>
          <p:cNvCxnSpPr>
            <a:cxnSpLocks noChangeShapeType="1"/>
          </p:cNvCxnSpPr>
          <p:nvPr/>
        </p:nvCxnSpPr>
        <p:spPr bwMode="auto">
          <a:xfrm rot="10800000">
            <a:off x="3867150" y="4408488"/>
            <a:ext cx="434975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/>
          </a:ln>
        </p:spPr>
      </p:cxnSp>
      <p:cxnSp>
        <p:nvCxnSpPr>
          <p:cNvPr id="39" name="Straight Arrow Connector 83"/>
          <p:cNvCxnSpPr>
            <a:cxnSpLocks noChangeShapeType="1"/>
          </p:cNvCxnSpPr>
          <p:nvPr/>
        </p:nvCxnSpPr>
        <p:spPr bwMode="auto">
          <a:xfrm>
            <a:off x="901700" y="4838700"/>
            <a:ext cx="7315200" cy="1588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901700" y="4838700"/>
            <a:ext cx="5446713" cy="33813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(6) Another user requests http://youtube.com/getvideo?id=foo</a:t>
            </a:r>
          </a:p>
        </p:txBody>
      </p:sp>
      <p:cxnSp>
        <p:nvCxnSpPr>
          <p:cNvPr id="41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901700" y="5267325"/>
            <a:ext cx="731520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42" name="TextBox 41"/>
          <p:cNvSpPr txBox="1"/>
          <p:nvPr/>
        </p:nvSpPr>
        <p:spPr>
          <a:xfrm>
            <a:off x="1714500" y="5267325"/>
            <a:ext cx="650240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(7) YouTube redirects user to nearest NetServ node running</a:t>
            </a:r>
            <a:r>
              <a:rPr lang="en-US" sz="1600" dirty="0" smtClean="0"/>
              <a:t> </a:t>
            </a:r>
            <a:r>
              <a:rPr lang="en-US" sz="1600" dirty="0" err="1" smtClean="0"/>
              <a:t>ActiveCDN</a:t>
            </a:r>
            <a:endParaRPr lang="en-US" sz="1600" dirty="0">
              <a:latin typeface="+mn-lt"/>
            </a:endParaRPr>
          </a:p>
        </p:txBody>
      </p:sp>
      <p:cxnSp>
        <p:nvCxnSpPr>
          <p:cNvPr id="43" name="Straight Arrow Connector 96"/>
          <p:cNvCxnSpPr>
            <a:cxnSpLocks noChangeShapeType="1"/>
          </p:cNvCxnSpPr>
          <p:nvPr/>
        </p:nvCxnSpPr>
        <p:spPr bwMode="auto">
          <a:xfrm>
            <a:off x="901700" y="5702300"/>
            <a:ext cx="2965450" cy="1588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44" name="TextBox 43"/>
          <p:cNvSpPr txBox="1"/>
          <p:nvPr/>
        </p:nvSpPr>
        <p:spPr>
          <a:xfrm>
            <a:off x="901700" y="5703888"/>
            <a:ext cx="5378450" cy="33813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(8) User requests http://netserv1.verizon.com/youtube/foo.flv</a:t>
            </a:r>
          </a:p>
        </p:txBody>
      </p:sp>
      <p:cxnSp>
        <p:nvCxnSpPr>
          <p:cNvPr id="45" name="Straight Arrow Connector 101"/>
          <p:cNvCxnSpPr>
            <a:cxnSpLocks noChangeShapeType="1"/>
          </p:cNvCxnSpPr>
          <p:nvPr/>
        </p:nvCxnSpPr>
        <p:spPr bwMode="auto">
          <a:xfrm rot="10800000">
            <a:off x="901700" y="6156325"/>
            <a:ext cx="296545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cxnSp>
        <p:nvCxnSpPr>
          <p:cNvPr id="46" name="Straight Arrow Connector 104"/>
          <p:cNvCxnSpPr>
            <a:cxnSpLocks noChangeShapeType="1"/>
          </p:cNvCxnSpPr>
          <p:nvPr/>
        </p:nvCxnSpPr>
        <p:spPr bwMode="auto">
          <a:xfrm rot="10800000">
            <a:off x="3867150" y="6156325"/>
            <a:ext cx="434975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1150938" y="6156325"/>
            <a:ext cx="7053262" cy="3397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(9) NetServ router relays the video content, while fetching the file and caching it</a:t>
            </a:r>
            <a:endParaRPr lang="en-US" sz="1600" dirty="0">
              <a:latin typeface="+mn-lt"/>
            </a:endParaRPr>
          </a:p>
        </p:txBody>
      </p:sp>
      <p:sp>
        <p:nvSpPr>
          <p:cNvPr id="48" name="TextBox 146"/>
          <p:cNvSpPr txBox="1">
            <a:spLocks noChangeArrowheads="1"/>
          </p:cNvSpPr>
          <p:nvPr/>
        </p:nvSpPr>
        <p:spPr bwMode="auto">
          <a:xfrm>
            <a:off x="3803650" y="569913"/>
            <a:ext cx="549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9" name="TextBox 147"/>
          <p:cNvSpPr txBox="1">
            <a:spLocks noChangeArrowheads="1"/>
          </p:cNvSpPr>
          <p:nvPr/>
        </p:nvSpPr>
        <p:spPr bwMode="auto">
          <a:xfrm>
            <a:off x="5281613" y="569913"/>
            <a:ext cx="547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745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ActiveCDN</a:t>
            </a:r>
            <a:r>
              <a:rPr lang="en-US" dirty="0" smtClean="0"/>
              <a:t> Demo – watermarking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1502090" y="1524000"/>
            <a:ext cx="4343400" cy="5214754"/>
            <a:chOff x="685800" y="1316923"/>
            <a:chExt cx="4343400" cy="52147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371600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Group 35"/>
            <p:cNvGrpSpPr/>
            <p:nvPr/>
          </p:nvGrpSpPr>
          <p:grpSpPr>
            <a:xfrm>
              <a:off x="1676400" y="4724400"/>
              <a:ext cx="2438400" cy="1807277"/>
              <a:chOff x="76200" y="3526723"/>
              <a:chExt cx="4038600" cy="3255077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02406" y="3956578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25" name="Group 23"/>
              <p:cNvGrpSpPr/>
              <p:nvPr/>
            </p:nvGrpSpPr>
            <p:grpSpPr>
              <a:xfrm>
                <a:off x="2123358" y="4440004"/>
                <a:ext cx="582852" cy="665202"/>
                <a:chOff x="2123358" y="1884768"/>
                <a:chExt cx="582852" cy="665205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33600" y="2057401"/>
                  <a:ext cx="5726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2123358" y="1884768"/>
                  <a:ext cx="234603" cy="665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799293" y="3920642"/>
                <a:ext cx="1179651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NetServ</a:t>
                </a:r>
                <a:br>
                  <a:rPr lang="en-US" sz="1000" dirty="0" smtClean="0">
                    <a:solidFill>
                      <a:srgbClr val="0070C0"/>
                    </a:solidFill>
                  </a:rPr>
                </a:br>
                <a:r>
                  <a:rPr lang="en-US" sz="1000" dirty="0" smtClean="0">
                    <a:solidFill>
                      <a:srgbClr val="0070C0"/>
                    </a:solidFill>
                  </a:rPr>
                  <a:t>node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365500" y="4212523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090376" y="3797476"/>
                <a:ext cx="964406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2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590800" y="4593523"/>
                <a:ext cx="838200" cy="152400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066800" y="4822123"/>
                <a:ext cx="10668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1676400" y="3069523"/>
              <a:ext cx="2438400" cy="1807277"/>
              <a:chOff x="76200" y="3526723"/>
              <a:chExt cx="4038600" cy="3255077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1" name="Straight Arrow Connector 40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02406" y="3956578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44" name="Group 23"/>
              <p:cNvGrpSpPr/>
              <p:nvPr/>
            </p:nvGrpSpPr>
            <p:grpSpPr>
              <a:xfrm>
                <a:off x="2123358" y="4440004"/>
                <a:ext cx="582852" cy="665202"/>
                <a:chOff x="2123358" y="1884768"/>
                <a:chExt cx="582852" cy="665205"/>
              </a:xfrm>
            </p:grpSpPr>
            <p:pic>
              <p:nvPicPr>
                <p:cNvPr id="50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33600" y="2057401"/>
                  <a:ext cx="5726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2123358" y="1884768"/>
                  <a:ext cx="234603" cy="665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799293" y="3920642"/>
                <a:ext cx="1179651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NetServ</a:t>
                </a:r>
                <a:br>
                  <a:rPr lang="en-US" sz="1000" dirty="0" smtClean="0">
                    <a:solidFill>
                      <a:srgbClr val="0070C0"/>
                    </a:solidFill>
                  </a:rPr>
                </a:br>
                <a:r>
                  <a:rPr lang="en-US" sz="1000" dirty="0" smtClean="0">
                    <a:solidFill>
                      <a:srgbClr val="0070C0"/>
                    </a:solidFill>
                  </a:rPr>
                  <a:t>node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1066800" y="4822123"/>
                <a:ext cx="1066800" cy="1588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prstDash val="dash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1676400" y="1316923"/>
              <a:ext cx="2438400" cy="1807277"/>
              <a:chOff x="76200" y="3526723"/>
              <a:chExt cx="4038600" cy="3255077"/>
            </a:xfrm>
          </p:grpSpPr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6" name="Straight Arrow Connector 55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02406" y="5272122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30462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47226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371600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30462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47226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140030" y="5833673"/>
              <a:ext cx="856018" cy="2539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Watermark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31620" y="1600200"/>
              <a:ext cx="8382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31620" y="3268189"/>
              <a:ext cx="8382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33400" y="2276147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4924" y="3723945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4924" y="5400345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06761" y="1162949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1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183161" y="1171991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854890" y="1171991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3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150290" y="1828800"/>
            <a:ext cx="248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1 downloads and watches video content from provider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50290" y="3343870"/>
            <a:ext cx="248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 server sends on-path signal to install </a:t>
            </a:r>
            <a:r>
              <a:rPr lang="en-US" dirty="0" err="1" smtClean="0"/>
              <a:t>ActiveCDN</a:t>
            </a:r>
            <a:r>
              <a:rPr lang="en-US" dirty="0" smtClean="0"/>
              <a:t> module into NetServ router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50290" y="4971871"/>
            <a:ext cx="248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2’s request gets redirected to NetServ router, which serves processed video</a:t>
            </a:r>
          </a:p>
        </p:txBody>
      </p:sp>
    </p:spTree>
    <p:extLst>
      <p:ext uri="{BB962C8B-B14F-4D97-AF65-F5344CB8AC3E}">
        <p14:creationId xmlns:p14="http://schemas.microsoft.com/office/powerpoint/2010/main" val="68968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NetServ motivation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Old world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(computation, storage)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 forwarding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1990s: active </a:t>
            </a:r>
            <a:r>
              <a:rPr lang="en-US" dirty="0" smtClean="0">
                <a:latin typeface="Arial" charset="0"/>
                <a:cs typeface="Arial" charset="0"/>
              </a:rPr>
              <a:t>networking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mainly IP-level &amp; per-packet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Exploring new opportunities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providing additional services in the current Internet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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NetServ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CDNs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and content-centric networks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MIBs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“intelligent” network management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virtualized networks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denial-of-service attack prevention</a:t>
            </a:r>
          </a:p>
          <a:p>
            <a:pPr lvl="1"/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Wingdings" charset="0"/>
              </a:rPr>
              <a:t>QoS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charset="0"/>
              </a:rPr>
              <a:t> monitoring</a:t>
            </a:r>
          </a:p>
        </p:txBody>
      </p:sp>
    </p:spTree>
    <p:extLst>
      <p:ext uri="{BB962C8B-B14F-4D97-AF65-F5344CB8AC3E}">
        <p14:creationId xmlns:p14="http://schemas.microsoft.com/office/powerpoint/2010/main" val="16609949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ActiveCDN</a:t>
            </a:r>
            <a:r>
              <a:rPr lang="en-US" dirty="0" smtClean="0"/>
              <a:t> screenshots</a:t>
            </a:r>
            <a:endParaRPr lang="en-US" dirty="0"/>
          </a:p>
        </p:txBody>
      </p:sp>
      <p:pic>
        <p:nvPicPr>
          <p:cNvPr id="4098" name="Picture 2" descr="C:\Users\Suman\Desktop\netserv_thru_prox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376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800600"/>
            <a:ext cx="31242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NetServ</a:t>
            </a:r>
            <a:r>
              <a:rPr lang="en-US" b="1" dirty="0" smtClean="0"/>
              <a:t> router: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Installation of module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Stream/download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Process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Serve to end user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4800600"/>
            <a:ext cx="46482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Client browser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request: served by content server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Second request: redirected to </a:t>
            </a:r>
            <a:r>
              <a:rPr lang="en-US" dirty="0" err="1" smtClean="0"/>
              <a:t>NetServ</a:t>
            </a:r>
            <a:r>
              <a:rPr lang="en-US" dirty="0" smtClean="0"/>
              <a:t> node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Third request: processed/cached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9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Watermarking</a:t>
            </a:r>
          </a:p>
          <a:p>
            <a:pPr lvl="1"/>
            <a:r>
              <a:rPr lang="en-US" dirty="0" smtClean="0"/>
              <a:t>Done using </a:t>
            </a:r>
            <a:r>
              <a:rPr lang="en-US" dirty="0" err="1" smtClean="0"/>
              <a:t>Xuggler</a:t>
            </a:r>
            <a:r>
              <a:rPr lang="en-US" dirty="0" smtClean="0"/>
              <a:t>: Java library with native hooks into FFMPEG, LAME audio library, etc.</a:t>
            </a:r>
          </a:p>
          <a:p>
            <a:r>
              <a:rPr lang="en-US" dirty="0" smtClean="0"/>
              <a:t>Weather information</a:t>
            </a:r>
          </a:p>
          <a:p>
            <a:pPr lvl="1"/>
            <a:r>
              <a:rPr lang="en-US" dirty="0" smtClean="0"/>
              <a:t>Using XML feed from weather.gov, which takes latitude/longitude info and returns weather information</a:t>
            </a:r>
          </a:p>
          <a:p>
            <a:pPr lvl="1"/>
            <a:r>
              <a:rPr lang="en-US" dirty="0" smtClean="0"/>
              <a:t>Use Java’s XML library and </a:t>
            </a:r>
            <a:r>
              <a:rPr lang="en-US" dirty="0" err="1" smtClean="0"/>
              <a:t>Xpath</a:t>
            </a:r>
            <a:r>
              <a:rPr lang="en-US" dirty="0" smtClean="0"/>
              <a:t> to get relevant data from feed</a:t>
            </a:r>
          </a:p>
          <a:p>
            <a:pPr lvl="1"/>
            <a:r>
              <a:rPr lang="en-US" dirty="0" err="1" smtClean="0"/>
              <a:t>MaxMind</a:t>
            </a:r>
            <a:r>
              <a:rPr lang="en-US" dirty="0" smtClean="0"/>
              <a:t> </a:t>
            </a:r>
            <a:r>
              <a:rPr lang="en-US" dirty="0" err="1" smtClean="0"/>
              <a:t>GeoIP</a:t>
            </a:r>
            <a:r>
              <a:rPr lang="en-US" dirty="0" smtClean="0"/>
              <a:t> library which is great for public IP geo-location,</a:t>
            </a:r>
          </a:p>
          <a:p>
            <a:pPr lvl="2"/>
            <a:r>
              <a:rPr lang="en-US" dirty="0" smtClean="0"/>
              <a:t>For GEC9: all IP addresses in demo use private </a:t>
            </a:r>
            <a:r>
              <a:rPr lang="en-US" dirty="0" err="1" smtClean="0"/>
              <a:t>Ips</a:t>
            </a:r>
            <a:endParaRPr lang="en-US" dirty="0"/>
          </a:p>
          <a:p>
            <a:pPr lvl="2"/>
            <a:r>
              <a:rPr lang="en-US" dirty="0" smtClean="0"/>
              <a:t>Used a “translation table” to map private IPs to real latitude/longitude</a:t>
            </a:r>
          </a:p>
        </p:txBody>
      </p:sp>
    </p:spTree>
    <p:extLst>
      <p:ext uri="{BB962C8B-B14F-4D97-AF65-F5344CB8AC3E}">
        <p14:creationId xmlns:p14="http://schemas.microsoft.com/office/powerpoint/2010/main" val="29665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62"/>
          <p:cNvSpPr/>
          <p:nvPr/>
        </p:nvSpPr>
        <p:spPr>
          <a:xfrm>
            <a:off x="3124200" y="1066800"/>
            <a:ext cx="5562600" cy="2438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ActiveCDN</a:t>
            </a:r>
            <a:r>
              <a:rPr lang="en-US" dirty="0" smtClean="0"/>
              <a:t> Demo – module migration</a:t>
            </a:r>
            <a:endParaRPr lang="en-US" dirty="0"/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6238974" y="514525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4-Point Star 164"/>
          <p:cNvSpPr/>
          <p:nvPr/>
        </p:nvSpPr>
        <p:spPr>
          <a:xfrm>
            <a:off x="4858110" y="15350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4-Point Star 165"/>
          <p:cNvSpPr/>
          <p:nvPr/>
        </p:nvSpPr>
        <p:spPr>
          <a:xfrm>
            <a:off x="4914181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4-Point Star 166"/>
          <p:cNvSpPr/>
          <p:nvPr/>
        </p:nvSpPr>
        <p:spPr>
          <a:xfrm>
            <a:off x="5026325" y="184721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4-Point Star 167"/>
          <p:cNvSpPr/>
          <p:nvPr/>
        </p:nvSpPr>
        <p:spPr>
          <a:xfrm>
            <a:off x="5138468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4-Point Star 168"/>
          <p:cNvSpPr/>
          <p:nvPr/>
        </p:nvSpPr>
        <p:spPr>
          <a:xfrm>
            <a:off x="5026325" y="169113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4-Point Star 169"/>
          <p:cNvSpPr/>
          <p:nvPr/>
        </p:nvSpPr>
        <p:spPr>
          <a:xfrm>
            <a:off x="5138468" y="179519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4-Point Star 170"/>
          <p:cNvSpPr/>
          <p:nvPr/>
        </p:nvSpPr>
        <p:spPr>
          <a:xfrm>
            <a:off x="5026325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4-Point Star 171"/>
          <p:cNvSpPr/>
          <p:nvPr/>
        </p:nvSpPr>
        <p:spPr>
          <a:xfrm>
            <a:off x="5250611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4-Point Star 172"/>
          <p:cNvSpPr/>
          <p:nvPr/>
        </p:nvSpPr>
        <p:spPr>
          <a:xfrm>
            <a:off x="5194540" y="184721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4-Point Star 173"/>
          <p:cNvSpPr/>
          <p:nvPr/>
        </p:nvSpPr>
        <p:spPr>
          <a:xfrm>
            <a:off x="5194540" y="200330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4-Point Star 174"/>
          <p:cNvSpPr/>
          <p:nvPr/>
        </p:nvSpPr>
        <p:spPr>
          <a:xfrm>
            <a:off x="5250611" y="205532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4-Point Star 175"/>
          <p:cNvSpPr/>
          <p:nvPr/>
        </p:nvSpPr>
        <p:spPr>
          <a:xfrm>
            <a:off x="5194540" y="215938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4-Point Star 176"/>
          <p:cNvSpPr/>
          <p:nvPr/>
        </p:nvSpPr>
        <p:spPr>
          <a:xfrm>
            <a:off x="5194540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4-Point Star 177"/>
          <p:cNvSpPr/>
          <p:nvPr/>
        </p:nvSpPr>
        <p:spPr>
          <a:xfrm>
            <a:off x="5474898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4-Point Star 178"/>
          <p:cNvSpPr/>
          <p:nvPr/>
        </p:nvSpPr>
        <p:spPr>
          <a:xfrm>
            <a:off x="5306683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4-Point Star 179"/>
          <p:cNvSpPr/>
          <p:nvPr/>
        </p:nvSpPr>
        <p:spPr>
          <a:xfrm>
            <a:off x="5362755" y="189924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4-Point Star 180"/>
          <p:cNvSpPr/>
          <p:nvPr/>
        </p:nvSpPr>
        <p:spPr>
          <a:xfrm>
            <a:off x="5418826" y="2107357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4-Point Star 181"/>
          <p:cNvSpPr/>
          <p:nvPr/>
        </p:nvSpPr>
        <p:spPr>
          <a:xfrm>
            <a:off x="5082396" y="215938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4-Point Star 182"/>
          <p:cNvSpPr/>
          <p:nvPr/>
        </p:nvSpPr>
        <p:spPr>
          <a:xfrm>
            <a:off x="4970253" y="205532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4-Point Star 183"/>
          <p:cNvSpPr/>
          <p:nvPr/>
        </p:nvSpPr>
        <p:spPr>
          <a:xfrm>
            <a:off x="5026325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4-Point Star 184"/>
          <p:cNvSpPr/>
          <p:nvPr/>
        </p:nvSpPr>
        <p:spPr>
          <a:xfrm>
            <a:off x="4858110" y="221141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4-Point Star 185"/>
          <p:cNvSpPr/>
          <p:nvPr/>
        </p:nvSpPr>
        <p:spPr>
          <a:xfrm>
            <a:off x="4914181" y="241952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4-Point Star 186"/>
          <p:cNvSpPr/>
          <p:nvPr/>
        </p:nvSpPr>
        <p:spPr>
          <a:xfrm>
            <a:off x="5250611" y="189924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4-Point Star 187"/>
          <p:cNvSpPr/>
          <p:nvPr/>
        </p:nvSpPr>
        <p:spPr>
          <a:xfrm>
            <a:off x="5474898" y="15350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4-Point Star 188"/>
          <p:cNvSpPr/>
          <p:nvPr/>
        </p:nvSpPr>
        <p:spPr>
          <a:xfrm>
            <a:off x="4577751" y="252357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4-Point Star 189"/>
          <p:cNvSpPr/>
          <p:nvPr/>
        </p:nvSpPr>
        <p:spPr>
          <a:xfrm>
            <a:off x="4577751" y="143099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4-Point Star 190"/>
          <p:cNvSpPr/>
          <p:nvPr/>
        </p:nvSpPr>
        <p:spPr>
          <a:xfrm>
            <a:off x="4689894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4-Point Star 192"/>
          <p:cNvSpPr/>
          <p:nvPr/>
        </p:nvSpPr>
        <p:spPr>
          <a:xfrm>
            <a:off x="5250611" y="24715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08" y="1795190"/>
            <a:ext cx="280358" cy="3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385456" y="39624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4-Point Star 197"/>
          <p:cNvSpPr/>
          <p:nvPr/>
        </p:nvSpPr>
        <p:spPr>
          <a:xfrm>
            <a:off x="3918856" y="4648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4-Point Star 198"/>
          <p:cNvSpPr/>
          <p:nvPr/>
        </p:nvSpPr>
        <p:spPr>
          <a:xfrm>
            <a:off x="42236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4-Point Star 199"/>
          <p:cNvSpPr/>
          <p:nvPr/>
        </p:nvSpPr>
        <p:spPr>
          <a:xfrm>
            <a:off x="4223656" y="5105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4-Point Star 200"/>
          <p:cNvSpPr/>
          <p:nvPr/>
        </p:nvSpPr>
        <p:spPr>
          <a:xfrm>
            <a:off x="37664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4-Point Star 201"/>
          <p:cNvSpPr/>
          <p:nvPr/>
        </p:nvSpPr>
        <p:spPr>
          <a:xfrm>
            <a:off x="3842656" y="4572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4-Point Star 202"/>
          <p:cNvSpPr/>
          <p:nvPr/>
        </p:nvSpPr>
        <p:spPr>
          <a:xfrm>
            <a:off x="4071256" y="5181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4-Point Star 203"/>
          <p:cNvSpPr/>
          <p:nvPr/>
        </p:nvSpPr>
        <p:spPr>
          <a:xfrm>
            <a:off x="35378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4-Point Star 204"/>
          <p:cNvSpPr/>
          <p:nvPr/>
        </p:nvSpPr>
        <p:spPr>
          <a:xfrm>
            <a:off x="3614056" y="48768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4-Point Star 205"/>
          <p:cNvSpPr/>
          <p:nvPr/>
        </p:nvSpPr>
        <p:spPr>
          <a:xfrm>
            <a:off x="36902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4-Point Star 206"/>
          <p:cNvSpPr/>
          <p:nvPr/>
        </p:nvSpPr>
        <p:spPr>
          <a:xfrm>
            <a:off x="3614056" y="44958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4-Point Star 207"/>
          <p:cNvSpPr/>
          <p:nvPr/>
        </p:nvSpPr>
        <p:spPr>
          <a:xfrm>
            <a:off x="3690256" y="5029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4-Point Star 208"/>
          <p:cNvSpPr/>
          <p:nvPr/>
        </p:nvSpPr>
        <p:spPr>
          <a:xfrm>
            <a:off x="3918856" y="5181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4-Point Star 209"/>
          <p:cNvSpPr/>
          <p:nvPr/>
        </p:nvSpPr>
        <p:spPr>
          <a:xfrm>
            <a:off x="37664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4-Point Star 210"/>
          <p:cNvSpPr/>
          <p:nvPr/>
        </p:nvSpPr>
        <p:spPr>
          <a:xfrm>
            <a:off x="3995056" y="4267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4-Point Star 211"/>
          <p:cNvSpPr/>
          <p:nvPr/>
        </p:nvSpPr>
        <p:spPr>
          <a:xfrm>
            <a:off x="4376056" y="4572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4-Point Star 212"/>
          <p:cNvSpPr/>
          <p:nvPr/>
        </p:nvSpPr>
        <p:spPr>
          <a:xfrm>
            <a:off x="3995056" y="5029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4-Point Star 213"/>
          <p:cNvSpPr/>
          <p:nvPr/>
        </p:nvSpPr>
        <p:spPr>
          <a:xfrm>
            <a:off x="3690256" y="5105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4-Point Star 214"/>
          <p:cNvSpPr/>
          <p:nvPr/>
        </p:nvSpPr>
        <p:spPr>
          <a:xfrm>
            <a:off x="3690256" y="4724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4-Point Star 215"/>
          <p:cNvSpPr/>
          <p:nvPr/>
        </p:nvSpPr>
        <p:spPr>
          <a:xfrm>
            <a:off x="39950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4-Point Star 216"/>
          <p:cNvSpPr/>
          <p:nvPr/>
        </p:nvSpPr>
        <p:spPr>
          <a:xfrm>
            <a:off x="3537856" y="4724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4-Point Star 217"/>
          <p:cNvSpPr/>
          <p:nvPr/>
        </p:nvSpPr>
        <p:spPr>
          <a:xfrm>
            <a:off x="3690256" y="4267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4-Point Star 218"/>
          <p:cNvSpPr/>
          <p:nvPr/>
        </p:nvSpPr>
        <p:spPr>
          <a:xfrm>
            <a:off x="35378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4-Point Star 219"/>
          <p:cNvSpPr/>
          <p:nvPr/>
        </p:nvSpPr>
        <p:spPr>
          <a:xfrm>
            <a:off x="36902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4-Point Star 220"/>
          <p:cNvSpPr/>
          <p:nvPr/>
        </p:nvSpPr>
        <p:spPr>
          <a:xfrm>
            <a:off x="40712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4-Point Star 221"/>
          <p:cNvSpPr/>
          <p:nvPr/>
        </p:nvSpPr>
        <p:spPr>
          <a:xfrm>
            <a:off x="4452256" y="5410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4-Point Star 222"/>
          <p:cNvSpPr/>
          <p:nvPr/>
        </p:nvSpPr>
        <p:spPr>
          <a:xfrm>
            <a:off x="45284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4-Point Star 223"/>
          <p:cNvSpPr/>
          <p:nvPr/>
        </p:nvSpPr>
        <p:spPr>
          <a:xfrm>
            <a:off x="4299856" y="5334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4-Point Star 224"/>
          <p:cNvSpPr/>
          <p:nvPr/>
        </p:nvSpPr>
        <p:spPr>
          <a:xfrm>
            <a:off x="37664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920" y="4690789"/>
            <a:ext cx="280358" cy="3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762000" y="39624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4-Point Star 227"/>
          <p:cNvSpPr/>
          <p:nvPr/>
        </p:nvSpPr>
        <p:spPr>
          <a:xfrm>
            <a:off x="5366656" y="45441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4-Point Star 228"/>
          <p:cNvSpPr/>
          <p:nvPr/>
        </p:nvSpPr>
        <p:spPr>
          <a:xfrm>
            <a:off x="5442856" y="50775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4-Point Star 229"/>
          <p:cNvSpPr/>
          <p:nvPr/>
        </p:nvSpPr>
        <p:spPr>
          <a:xfrm>
            <a:off x="4949713" y="53061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4-Point Star 230"/>
          <p:cNvSpPr/>
          <p:nvPr/>
        </p:nvSpPr>
        <p:spPr>
          <a:xfrm>
            <a:off x="3589001" y="2133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4-Point Star 231"/>
          <p:cNvSpPr/>
          <p:nvPr/>
        </p:nvSpPr>
        <p:spPr>
          <a:xfrm>
            <a:off x="3436601" y="1905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4-Point Star 232"/>
          <p:cNvSpPr/>
          <p:nvPr/>
        </p:nvSpPr>
        <p:spPr>
          <a:xfrm>
            <a:off x="3548744" y="1981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023256" y="4419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023256" y="4572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1175656" y="4572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1328056" y="4724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99456" y="4724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51856" y="4953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870856" y="4876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23256" y="5029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175656" y="5105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175656" y="4343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328056" y="4267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404256" y="5257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794656" y="4648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947056" y="4267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910944" y="10668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Oval 248"/>
          <p:cNvSpPr/>
          <p:nvPr/>
        </p:nvSpPr>
        <p:spPr>
          <a:xfrm>
            <a:off x="7663544" y="1905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7739744" y="2286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7815944" y="2438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8044544" y="1676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8921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587344" y="1524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7739744" y="2133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7892144" y="1905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7892144" y="1676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8044544" y="1828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8120744" y="1524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80445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587344" y="2362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75873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457200" y="3962400"/>
            <a:ext cx="5791200" cy="2438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3505200" y="2590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2:</a:t>
            </a:r>
          </a:p>
          <a:p>
            <a:r>
              <a:rPr lang="en-US" sz="1600" dirty="0" smtClean="0"/>
              <a:t>NetServ nodes popping up</a:t>
            </a:r>
          </a:p>
          <a:p>
            <a:r>
              <a:rPr lang="en-US" sz="1600" dirty="0" smtClean="0"/>
              <a:t>In the eastern region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6126417" y="2590800"/>
            <a:ext cx="256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3:</a:t>
            </a:r>
          </a:p>
          <a:p>
            <a:r>
              <a:rPr lang="en-US" sz="1600" dirty="0" smtClean="0"/>
              <a:t>Web traffic generated from eastern </a:t>
            </a:r>
            <a:r>
              <a:rPr lang="en-US" sz="1600" dirty="0" err="1" smtClean="0"/>
              <a:t>PlanetLab</a:t>
            </a:r>
            <a:r>
              <a:rPr lang="en-US" sz="1600" dirty="0" smtClean="0"/>
              <a:t> nodes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3505200" y="5493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2:</a:t>
            </a:r>
          </a:p>
          <a:p>
            <a:r>
              <a:rPr lang="en-US" sz="1600" dirty="0" smtClean="0"/>
              <a:t>(Flickering) NetServ nodes migrating to the wild west!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716217" y="5493603"/>
            <a:ext cx="256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1:</a:t>
            </a:r>
          </a:p>
          <a:p>
            <a:r>
              <a:rPr lang="en-US" sz="1600" dirty="0" smtClean="0"/>
              <a:t>Web traffic generated from western </a:t>
            </a:r>
            <a:r>
              <a:rPr lang="en-US" sz="1600" dirty="0" err="1" smtClean="0"/>
              <a:t>PlanetLab</a:t>
            </a:r>
            <a:r>
              <a:rPr lang="en-US" sz="1600" dirty="0" smtClean="0"/>
              <a:t> nodes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5544368" y="1066800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895600" y="3974068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57200" y="1066800"/>
            <a:ext cx="2590800" cy="255454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Tell</a:t>
            </a:r>
            <a:r>
              <a:rPr lang="en-US" sz="1600" dirty="0" smtClean="0"/>
              <a:t>:</a:t>
            </a:r>
          </a:p>
          <a:p>
            <a:pPr>
              <a:buFont typeface="Arial"/>
              <a:buChar char="•"/>
            </a:pPr>
            <a:r>
              <a:rPr lang="en-US" sz="1600" dirty="0" err="1" smtClean="0"/>
              <a:t>PlanetLab</a:t>
            </a:r>
            <a:r>
              <a:rPr lang="en-US" sz="1600" dirty="0" smtClean="0"/>
              <a:t> nodes run scripts fetching small files from the web server</a:t>
            </a:r>
          </a:p>
          <a:p>
            <a:pPr>
              <a:buFont typeface="Arial"/>
              <a:buChar char="•"/>
            </a:pPr>
            <a:r>
              <a:rPr lang="en-US" sz="1600" dirty="0" err="1" smtClean="0"/>
              <a:t>ActiveCDN</a:t>
            </a:r>
            <a:r>
              <a:rPr lang="en-US" sz="1600" dirty="0" smtClean="0"/>
              <a:t> modules with short TTL keep getting installed and removed</a:t>
            </a:r>
          </a:p>
          <a:p>
            <a:pPr>
              <a:buFont typeface="Arial"/>
              <a:buChar char="•"/>
            </a:pPr>
            <a:r>
              <a:rPr lang="en-US" sz="1600" dirty="0" err="1" smtClean="0"/>
              <a:t>PlanetLab</a:t>
            </a:r>
            <a:r>
              <a:rPr lang="en-US" sz="1600" dirty="0" smtClean="0"/>
              <a:t> scripts are choreographed to make modules </a:t>
            </a:r>
            <a:r>
              <a:rPr lang="en-US" sz="1600" i="1" dirty="0" smtClean="0"/>
              <a:t>migrate </a:t>
            </a:r>
            <a:r>
              <a:rPr lang="en-US" sz="1600" dirty="0" smtClean="0"/>
              <a:t>westward!</a:t>
            </a:r>
            <a:endParaRPr lang="en-US" sz="1600" dirty="0"/>
          </a:p>
        </p:txBody>
      </p:sp>
      <p:sp>
        <p:nvSpPr>
          <p:cNvPr id="273" name="TextBox 272"/>
          <p:cNvSpPr txBox="1"/>
          <p:nvPr/>
        </p:nvSpPr>
        <p:spPr>
          <a:xfrm>
            <a:off x="6629400" y="39624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Idea: that dynamic traffic patterns can be efficiently handled by </a:t>
            </a:r>
            <a:r>
              <a:rPr lang="en-US" i="1" dirty="0" err="1" smtClean="0">
                <a:solidFill>
                  <a:srgbClr val="00B050"/>
                </a:solidFill>
              </a:rPr>
              <a:t>ActiveCDN</a:t>
            </a:r>
            <a:endParaRPr lang="en-US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Content-Centric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Concept: we are moving</a:t>
            </a:r>
            <a:br>
              <a:rPr lang="en-US" dirty="0" smtClean="0"/>
            </a:br>
            <a:r>
              <a:rPr lang="en-US" dirty="0" smtClean="0"/>
              <a:t>away from </a:t>
            </a:r>
            <a:r>
              <a:rPr lang="en-US" i="1" dirty="0" smtClean="0"/>
              <a:t>host-centric</a:t>
            </a:r>
            <a:br>
              <a:rPr lang="en-US" i="1" dirty="0" smtClean="0"/>
            </a:br>
            <a:r>
              <a:rPr lang="en-US" i="1" dirty="0" smtClean="0"/>
              <a:t>networking </a:t>
            </a:r>
            <a:r>
              <a:rPr lang="en-US" dirty="0" smtClean="0"/>
              <a:t>towards</a:t>
            </a:r>
            <a:br>
              <a:rPr lang="en-US" dirty="0" smtClean="0"/>
            </a:br>
            <a:r>
              <a:rPr lang="en-US" b="1" dirty="0" smtClean="0"/>
              <a:t>content-centric</a:t>
            </a:r>
            <a:br>
              <a:rPr lang="en-US" b="1" dirty="0" smtClean="0"/>
            </a:br>
            <a:r>
              <a:rPr lang="en-US" b="1" dirty="0" smtClean="0"/>
              <a:t>networking</a:t>
            </a:r>
          </a:p>
          <a:p>
            <a:r>
              <a:rPr lang="en-US" dirty="0" smtClean="0"/>
              <a:t>Most prominent work: </a:t>
            </a:r>
            <a:r>
              <a:rPr lang="en-US" b="1" dirty="0" err="1" smtClean="0"/>
              <a:t>CCNx</a:t>
            </a:r>
            <a:r>
              <a:rPr lang="en-US" dirty="0" smtClean="0"/>
              <a:t> from Xerox PARC</a:t>
            </a:r>
          </a:p>
          <a:p>
            <a:r>
              <a:rPr lang="en-US" dirty="0" smtClean="0"/>
              <a:t>Idea: issue Interest packets, get Data responses, content routing handled in </a:t>
            </a:r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6" y="1600201"/>
            <a:ext cx="3396191" cy="23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73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CCNxServ</a:t>
            </a:r>
            <a:r>
              <a:rPr lang="en-US" dirty="0" smtClean="0"/>
              <a:t>: Services in </a:t>
            </a:r>
            <a:r>
              <a:rPr lang="en-US" dirty="0" err="1" smtClean="0"/>
              <a:t>CCNx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CCNx</a:t>
            </a:r>
            <a:r>
              <a:rPr lang="en-US" dirty="0" smtClean="0"/>
              <a:t> is great for static content</a:t>
            </a:r>
          </a:p>
          <a:p>
            <a:pPr lvl="1"/>
            <a:r>
              <a:rPr lang="en-US" dirty="0" smtClean="0"/>
              <a:t>But how about dynamic services?</a:t>
            </a:r>
            <a:endParaRPr lang="en-US" dirty="0"/>
          </a:p>
          <a:p>
            <a:r>
              <a:rPr lang="en-US" dirty="0" err="1" smtClean="0"/>
              <a:t>CCNxServ</a:t>
            </a:r>
            <a:r>
              <a:rPr lang="en-US" dirty="0" smtClean="0"/>
              <a:t>: services for </a:t>
            </a:r>
            <a:r>
              <a:rPr lang="en-US" dirty="0" err="1" smtClean="0"/>
              <a:t>CCNx</a:t>
            </a:r>
            <a:endParaRPr lang="en-US" dirty="0" smtClean="0"/>
          </a:p>
          <a:p>
            <a:pPr lvl="1"/>
            <a:r>
              <a:rPr lang="en-US" dirty="0" smtClean="0"/>
              <a:t>Runs on top of “pure” </a:t>
            </a:r>
            <a:r>
              <a:rPr lang="en-US" dirty="0" err="1" smtClean="0"/>
              <a:t>CCNx</a:t>
            </a:r>
            <a:r>
              <a:rPr lang="en-US" dirty="0" smtClean="0"/>
              <a:t> stack</a:t>
            </a:r>
          </a:p>
          <a:p>
            <a:pPr lvl="2"/>
            <a:r>
              <a:rPr lang="en-US" dirty="0" smtClean="0"/>
              <a:t>As opposed to related work (SCN, </a:t>
            </a:r>
            <a:r>
              <a:rPr lang="en-US" dirty="0" err="1" smtClean="0"/>
              <a:t>SoCCeR</a:t>
            </a:r>
            <a:r>
              <a:rPr lang="en-US" dirty="0" smtClean="0"/>
              <a:t>) that modifies </a:t>
            </a:r>
            <a:r>
              <a:rPr lang="en-US" dirty="0" err="1" smtClean="0"/>
              <a:t>CCNx</a:t>
            </a:r>
            <a:r>
              <a:rPr lang="en-US" dirty="0" smtClean="0"/>
              <a:t> stack</a:t>
            </a:r>
          </a:p>
          <a:p>
            <a:pPr lvl="1"/>
            <a:r>
              <a:rPr lang="en-US" dirty="0" smtClean="0"/>
              <a:t>Uses dynamic loading (</a:t>
            </a:r>
            <a:r>
              <a:rPr lang="en-US" dirty="0" err="1" smtClean="0"/>
              <a:t>OSGi</a:t>
            </a:r>
            <a:r>
              <a:rPr lang="en-US" dirty="0" smtClean="0"/>
              <a:t>/</a:t>
            </a:r>
            <a:r>
              <a:rPr lang="en-US" dirty="0" err="1" smtClean="0"/>
              <a:t>NetServ</a:t>
            </a:r>
            <a:r>
              <a:rPr lang="en-US" dirty="0" smtClean="0"/>
              <a:t>) in combination with </a:t>
            </a:r>
            <a:r>
              <a:rPr lang="en-US" dirty="0" err="1" smtClean="0"/>
              <a:t>CCNx</a:t>
            </a:r>
            <a:r>
              <a:rPr lang="en-US" dirty="0" smtClean="0"/>
              <a:t> naming scheme</a:t>
            </a:r>
          </a:p>
          <a:p>
            <a:pPr lvl="1"/>
            <a:r>
              <a:rPr lang="en-US" dirty="0" smtClean="0"/>
              <a:t>Service modules retrieved through </a:t>
            </a:r>
            <a:r>
              <a:rPr lang="en-US" dirty="0" err="1" smtClean="0"/>
              <a:t>CCNx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in </a:t>
            </a:r>
            <a:r>
              <a:rPr lang="en-US" dirty="0" err="1" smtClean="0"/>
              <a:t>CCNx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731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28600" y="3581400"/>
            <a:ext cx="1524000" cy="0"/>
          </a:xfrm>
          <a:prstGeom prst="straightConnector1">
            <a:avLst/>
          </a:prstGeom>
          <a:ln w="190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62299" y="4955849"/>
            <a:ext cx="2057400" cy="0"/>
          </a:xfrm>
          <a:prstGeom prst="straightConnector1">
            <a:avLst/>
          </a:prstGeom>
          <a:ln w="190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87367" y="3284968"/>
            <a:ext cx="1949865" cy="601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Receives service request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2434" y="4668674"/>
            <a:ext cx="1949865" cy="5786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Signals </a:t>
            </a:r>
            <a:r>
              <a:rPr lang="en-US" dirty="0" err="1" smtClean="0"/>
              <a:t>netserv</a:t>
            </a:r>
            <a:r>
              <a:rPr lang="en-US" dirty="0" smtClean="0"/>
              <a:t>-controller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81600" y="4180852"/>
            <a:ext cx="10668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Installs </a:t>
            </a:r>
            <a:r>
              <a:rPr lang="en-US" dirty="0" err="1" smtClean="0"/>
              <a:t>NetServ</a:t>
            </a:r>
            <a:endParaRPr lang="en-US" dirty="0" smtClean="0"/>
          </a:p>
          <a:p>
            <a:pPr algn="ctr"/>
            <a:r>
              <a:rPr lang="en-US" dirty="0"/>
              <a:t>module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7600" y="4173374"/>
            <a:ext cx="10668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module invoked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28800" y="3325916"/>
            <a:ext cx="4953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57250" y="4710335"/>
            <a:ext cx="495300" cy="495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467350" y="3733800"/>
            <a:ext cx="495300" cy="495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753350" y="3733800"/>
            <a:ext cx="495300" cy="495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62299" y="5715000"/>
            <a:ext cx="2552701" cy="0"/>
          </a:xfrm>
          <a:prstGeom prst="straightConnector1">
            <a:avLst/>
          </a:prstGeom>
          <a:ln w="190500">
            <a:solidFill>
              <a:schemeClr val="accent4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38800" y="5295366"/>
            <a:ext cx="2438400" cy="6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Returns processed content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610350" y="4876800"/>
            <a:ext cx="495300" cy="4953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" y="4182632"/>
            <a:ext cx="1524000" cy="0"/>
          </a:xfrm>
          <a:prstGeom prst="straightConnector1">
            <a:avLst/>
          </a:prstGeom>
          <a:ln w="190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87367" y="3886200"/>
            <a:ext cx="1949865" cy="601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Fetches content and services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828800" y="3927148"/>
            <a:ext cx="4953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20802" y="5425689"/>
            <a:ext cx="1949865" cy="5786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 goes to </a:t>
            </a:r>
            <a:r>
              <a:rPr lang="en-US" dirty="0" err="1" smtClean="0"/>
              <a:t>CCNx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65618" y="5467350"/>
            <a:ext cx="495300" cy="4953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2" idx="2"/>
          </p:cNvCxnSpPr>
          <p:nvPr/>
        </p:nvCxnSpPr>
        <p:spPr>
          <a:xfrm>
            <a:off x="228600" y="5715000"/>
            <a:ext cx="637018" cy="0"/>
          </a:xfrm>
          <a:prstGeom prst="straightConnector1">
            <a:avLst/>
          </a:prstGeom>
          <a:ln w="190500">
            <a:solidFill>
              <a:schemeClr val="accent4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5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in </a:t>
            </a:r>
            <a:r>
              <a:rPr lang="en-US" dirty="0" err="1" smtClean="0"/>
              <a:t>CCNx</a:t>
            </a:r>
            <a:r>
              <a:rPr lang="en-US" dirty="0" smtClean="0"/>
              <a:t>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610600" cy="4889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429000"/>
            <a:ext cx="39624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(Top) </a:t>
            </a:r>
            <a:r>
              <a:rPr lang="en-US" dirty="0" err="1" smtClean="0"/>
              <a:t>ccngetfile</a:t>
            </a:r>
            <a:r>
              <a:rPr lang="en-US" dirty="0" smtClean="0"/>
              <a:t> getting the </a:t>
            </a:r>
            <a:r>
              <a:rPr lang="en-US" dirty="0" err="1" smtClean="0"/>
              <a:t>CCNx</a:t>
            </a:r>
            <a:r>
              <a:rPr lang="en-US" dirty="0" smtClean="0"/>
              <a:t> content with service specified, and saving to local folder.</a:t>
            </a:r>
          </a:p>
          <a:p>
            <a:r>
              <a:rPr lang="en-US" b="1" dirty="0" smtClean="0"/>
              <a:t>(Right) </a:t>
            </a:r>
            <a:r>
              <a:rPr lang="en-US" dirty="0" smtClean="0"/>
              <a:t>VLC player playing the resulting video. Note the weather watermark at the bottom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46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Ongoing &amp; </a:t>
            </a:r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NetServ on other devices:</a:t>
            </a:r>
          </a:p>
          <a:p>
            <a:pPr lvl="1"/>
            <a:r>
              <a:rPr lang="en-US" dirty="0" smtClean="0"/>
              <a:t>commercial router (JUNOS)</a:t>
            </a:r>
          </a:p>
          <a:p>
            <a:pPr lvl="1"/>
            <a:r>
              <a:rPr lang="en-US" dirty="0" smtClean="0"/>
              <a:t>home router</a:t>
            </a:r>
          </a:p>
          <a:p>
            <a:pPr lvl="1"/>
            <a:r>
              <a:rPr lang="en-US" dirty="0" err="1" smtClean="0"/>
              <a:t>WiMAX</a:t>
            </a:r>
            <a:r>
              <a:rPr lang="en-US" dirty="0" smtClean="0"/>
              <a:t> base station</a:t>
            </a:r>
          </a:p>
          <a:p>
            <a:r>
              <a:rPr lang="en-US" dirty="0" smtClean="0"/>
              <a:t>Authorization for packet access using RPKI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standard APIs for service modules that wants to interact with the data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either the </a:t>
            </a:r>
            <a:r>
              <a:rPr lang="it-IT" dirty="0" smtClean="0"/>
              <a:t>linux</a:t>
            </a:r>
            <a:r>
              <a:rPr lang="en-US" dirty="0" smtClean="0"/>
              <a:t> kernel or an OF </a:t>
            </a:r>
            <a:r>
              <a:rPr lang="en-US" dirty="0"/>
              <a:t>s</a:t>
            </a:r>
            <a:r>
              <a:rPr lang="en-US" dirty="0" smtClean="0"/>
              <a:t>witch</a:t>
            </a:r>
            <a:endParaRPr lang="en-US" dirty="0" smtClean="0"/>
          </a:p>
          <a:p>
            <a:r>
              <a:rPr lang="en-US" dirty="0" smtClean="0"/>
              <a:t>Extend NetServ signaling </a:t>
            </a:r>
            <a:r>
              <a:rPr lang="en-US" dirty="0" smtClean="0"/>
              <a:t>syntax </a:t>
            </a:r>
            <a:r>
              <a:rPr lang="en-US" dirty="0" smtClean="0"/>
              <a:t>in order to expose OF </a:t>
            </a:r>
            <a:r>
              <a:rPr lang="en-US" dirty="0" smtClean="0"/>
              <a:t>switch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Utilize </a:t>
            </a:r>
            <a:r>
              <a:rPr lang="en-US" dirty="0" err="1" smtClean="0"/>
              <a:t>NetFPGA</a:t>
            </a:r>
            <a:r>
              <a:rPr lang="en-US" dirty="0" smtClean="0"/>
              <a:t> card as </a:t>
            </a:r>
            <a:r>
              <a:rPr lang="en-US" dirty="0" smtClean="0"/>
              <a:t>hardware </a:t>
            </a:r>
            <a:r>
              <a:rPr lang="en-US" dirty="0"/>
              <a:t>p</a:t>
            </a:r>
            <a:r>
              <a:rPr lang="en-US" dirty="0" smtClean="0"/>
              <a:t>rocessing </a:t>
            </a:r>
            <a:r>
              <a:rPr lang="en-US" dirty="0" smtClean="0"/>
              <a:t>u</a:t>
            </a:r>
            <a:r>
              <a:rPr lang="en-US" dirty="0" smtClean="0"/>
              <a:t>nit</a:t>
            </a:r>
          </a:p>
          <a:p>
            <a:r>
              <a:rPr lang="en-US" dirty="0" smtClean="0"/>
              <a:t>Internet multicast using NetServ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1D22-CA80-4C46-8DBF-F7DB9D3E9E51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28423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Universal programmability</a:t>
            </a:r>
          </a:p>
          <a:p>
            <a:pPr lvl="1"/>
            <a:r>
              <a:rPr lang="en-US" dirty="0" smtClean="0"/>
              <a:t>across protocol stack</a:t>
            </a:r>
          </a:p>
          <a:p>
            <a:pPr lvl="1"/>
            <a:r>
              <a:rPr lang="en-US" dirty="0" smtClean="0"/>
              <a:t>across user type</a:t>
            </a:r>
          </a:p>
          <a:p>
            <a:pPr lvl="1"/>
            <a:r>
              <a:rPr lang="en-US" dirty="0" smtClean="0"/>
              <a:t>across modality (read, modify, serve)</a:t>
            </a:r>
          </a:p>
          <a:p>
            <a:pPr lvl="1"/>
            <a:r>
              <a:rPr lang="en-US" dirty="0" smtClean="0"/>
              <a:t>across intensity – from “every packet” to flow or management-only</a:t>
            </a:r>
          </a:p>
          <a:p>
            <a:r>
              <a:rPr lang="en-US" dirty="0" smtClean="0"/>
              <a:t>Integrated approach</a:t>
            </a:r>
          </a:p>
          <a:p>
            <a:pPr lvl="1"/>
            <a:r>
              <a:rPr lang="en-US" dirty="0" smtClean="0"/>
              <a:t>protection &amp; isolation</a:t>
            </a:r>
          </a:p>
          <a:p>
            <a:pPr lvl="1"/>
            <a:r>
              <a:rPr lang="en-US" dirty="0" smtClean="0"/>
              <a:t>software installation &amp; versioning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9462" y="5137835"/>
            <a:ext cx="587533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it-IT" dirty="0">
                <a:hlinkClick r:id="rId2"/>
              </a:rPr>
              <a:t>http://www.cs.columbia.edu/irt/project/netserv/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000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Enabler 1: merging of server &amp; router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09" y="1824037"/>
            <a:ext cx="46482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740998"/>
            <a:ext cx="2589204" cy="342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019800" y="3962400"/>
            <a:ext cx="226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10+ interfaces</a:t>
            </a:r>
          </a:p>
          <a:p>
            <a:pPr eaLnBrk="1" hangingPunct="1"/>
            <a:r>
              <a:rPr lang="en-US" sz="1800"/>
              <a:t>0 GB disk</a:t>
            </a:r>
          </a:p>
          <a:p>
            <a:pPr eaLnBrk="1" hangingPunct="1"/>
            <a:r>
              <a:rPr lang="en-US" sz="1800"/>
              <a:t>1 low-end processor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143000" y="5105400"/>
            <a:ext cx="2917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1 interface</a:t>
            </a:r>
          </a:p>
          <a:p>
            <a:pPr eaLnBrk="1" hangingPunct="1"/>
            <a:r>
              <a:rPr lang="en-US" sz="1800" dirty="0"/>
              <a:t>TB disk</a:t>
            </a:r>
          </a:p>
          <a:p>
            <a:pPr eaLnBrk="1" hangingPunct="1"/>
            <a:r>
              <a:rPr lang="en-US" sz="1800" dirty="0"/>
              <a:t>1-32 multi-core processors</a:t>
            </a:r>
          </a:p>
        </p:txBody>
      </p:sp>
    </p:spTree>
    <p:extLst>
      <p:ext uri="{BB962C8B-B14F-4D97-AF65-F5344CB8AC3E}">
        <p14:creationId xmlns:p14="http://schemas.microsoft.com/office/powerpoint/2010/main" val="26578593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University NetServ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Salman </a:t>
            </a:r>
            <a:r>
              <a:rPr lang="en-US" dirty="0" err="1" smtClean="0"/>
              <a:t>Baset</a:t>
            </a:r>
            <a:endParaRPr lang="en-US" dirty="0" smtClean="0"/>
          </a:p>
          <a:p>
            <a:r>
              <a:rPr lang="en-US" dirty="0" smtClean="0"/>
              <a:t>Roberto </a:t>
            </a:r>
            <a:r>
              <a:rPr lang="en-US" dirty="0" err="1" smtClean="0"/>
              <a:t>Francescangeli</a:t>
            </a:r>
            <a:r>
              <a:rPr lang="en-US" dirty="0" smtClean="0"/>
              <a:t> (signaling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Jan </a:t>
            </a:r>
            <a:r>
              <a:rPr lang="en-US" dirty="0" err="1" smtClean="0"/>
              <a:t>Janak</a:t>
            </a:r>
            <a:r>
              <a:rPr lang="en-US" dirty="0" smtClean="0"/>
              <a:t> (software engineering assistance)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Kester</a:t>
            </a:r>
            <a:r>
              <a:rPr lang="en-US" dirty="0" smtClean="0"/>
              <a:t> (measurements)</a:t>
            </a:r>
          </a:p>
          <a:p>
            <a:r>
              <a:rPr lang="en-US" dirty="0" smtClean="0"/>
              <a:t>Eric Liu (measurements)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Jae Woo Lee (architect, infrastructure)</a:t>
            </a:r>
          </a:p>
          <a:p>
            <a:r>
              <a:rPr lang="en-US" dirty="0" err="1"/>
              <a:t>Emanuele</a:t>
            </a:r>
            <a:r>
              <a:rPr lang="en-US" dirty="0"/>
              <a:t> </a:t>
            </a:r>
            <a:r>
              <a:rPr lang="en-US" dirty="0" err="1"/>
              <a:t>Maccherani</a:t>
            </a:r>
            <a:r>
              <a:rPr lang="en-US" dirty="0"/>
              <a:t> (</a:t>
            </a:r>
            <a:r>
              <a:rPr lang="en-US" dirty="0" err="1"/>
              <a:t>OpenFlow</a:t>
            </a:r>
            <a:r>
              <a:rPr lang="en-US" dirty="0"/>
              <a:t>)</a:t>
            </a:r>
          </a:p>
          <a:p>
            <a:r>
              <a:rPr lang="en-US" dirty="0" err="1"/>
              <a:t>Wonsang</a:t>
            </a:r>
            <a:r>
              <a:rPr lang="en-US" dirty="0"/>
              <a:t> Song</a:t>
            </a:r>
          </a:p>
          <a:p>
            <a:r>
              <a:rPr lang="en-US" dirty="0"/>
              <a:t>Suman Srinivasan (applications, CDNs, </a:t>
            </a:r>
            <a:r>
              <a:rPr lang="en-US" dirty="0" err="1"/>
              <a:t>CCNx</a:t>
            </a:r>
            <a:r>
              <a:rPr lang="en-US" dirty="0"/>
              <a:t>)</a:t>
            </a:r>
          </a:p>
          <a:p>
            <a:r>
              <a:rPr lang="en-US" dirty="0"/>
              <a:t>Henning Schulzrinne (PI)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4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Enabler 2: Software</a:t>
            </a:r>
            <a:r>
              <a:rPr lang="en-US" dirty="0">
                <a:latin typeface="Arial" charset="0"/>
                <a:cs typeface="Arial" charset="0"/>
              </a:rPr>
              <a:t>: from floppy to autonomous</a:t>
            </a:r>
          </a:p>
        </p:txBody>
      </p:sp>
      <p:pic>
        <p:nvPicPr>
          <p:cNvPr id="22531" name="Picture 4" descr="5863098_MicrosoftUpdate_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0390"/>
            <a:ext cx="2785533" cy="21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window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3" y="1751134"/>
            <a:ext cx="2743200" cy="228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iphone_22_app_update_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343400"/>
            <a:ext cx="1312333" cy="19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plugin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43862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4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NetServ everywhere</a:t>
            </a:r>
          </a:p>
          <a:p>
            <a:pPr lvl="1"/>
            <a:r>
              <a:rPr lang="en-US" dirty="0" smtClean="0"/>
              <a:t>Common service API on router, PC, set-top box, ...</a:t>
            </a:r>
          </a:p>
          <a:p>
            <a:pPr lvl="1"/>
            <a:r>
              <a:rPr lang="en-US" dirty="0" smtClean="0"/>
              <a:t>Storage and computation on network nodes</a:t>
            </a:r>
          </a:p>
          <a:p>
            <a:pPr lvl="1"/>
            <a:r>
              <a:rPr lang="en-US" dirty="0" smtClean="0"/>
              <a:t>Enabling platform for NGI</a:t>
            </a:r>
          </a:p>
          <a:p>
            <a:r>
              <a:rPr lang="en-US" dirty="0" smtClean="0"/>
              <a:t>Internet is a multi-user computer</a:t>
            </a:r>
          </a:p>
          <a:p>
            <a:pPr lvl="1"/>
            <a:r>
              <a:rPr lang="en-US" dirty="0" smtClean="0"/>
              <a:t>Code modules run anywhere</a:t>
            </a:r>
          </a:p>
          <a:p>
            <a:pPr lvl="1"/>
            <a:r>
              <a:rPr lang="en-US" dirty="0" smtClean="0"/>
              <a:t>Secure and extensible</a:t>
            </a:r>
          </a:p>
          <a:p>
            <a:pPr lvl="1"/>
            <a:r>
              <a:rPr lang="en-US" dirty="0" smtClean="0"/>
              <a:t>Active networking </a:t>
            </a:r>
            <a:r>
              <a:rPr lang="en-US" dirty="0" err="1" smtClean="0"/>
              <a:t>redux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227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561</TotalTime>
  <Words>3702</Words>
  <Application>Microsoft Macintosh PowerPoint</Application>
  <PresentationFormat>On-screen Show (4:3)</PresentationFormat>
  <Paragraphs>1080</Paragraphs>
  <Slides>70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Pixel</vt:lpstr>
      <vt:lpstr>NetServ – Software-defined networking end-to-end</vt:lpstr>
      <vt:lpstr>Usage transition</vt:lpstr>
      <vt:lpstr>From fixed-function to APIs everywhere</vt:lpstr>
      <vt:lpstr>NetServ: Key ideas &amp; requirements</vt:lpstr>
      <vt:lpstr>NetServ end-to-end</vt:lpstr>
      <vt:lpstr>NetServ motivation</vt:lpstr>
      <vt:lpstr>Enabler 1: merging of server &amp; router</vt:lpstr>
      <vt:lpstr>Enabler 2: Software: from floppy to autonomous</vt:lpstr>
      <vt:lpstr>The grand vision</vt:lpstr>
      <vt:lpstr>Not-so-grand initial focus</vt:lpstr>
      <vt:lpstr>In-router &amp; side-car</vt:lpstr>
      <vt:lpstr>NetServ operations</vt:lpstr>
      <vt:lpstr>Different from active networks?</vt:lpstr>
      <vt:lpstr>Deployment scenarios</vt:lpstr>
      <vt:lpstr>How about GENI?</vt:lpstr>
      <vt:lpstr>NetServ node architecture</vt:lpstr>
      <vt:lpstr>NetServ current prototype</vt:lpstr>
      <vt:lpstr>PowerPoint Presentation</vt:lpstr>
      <vt:lpstr>Background: What’s OSGi?</vt:lpstr>
      <vt:lpstr>OSGi</vt:lpstr>
      <vt:lpstr>OSGi</vt:lpstr>
      <vt:lpstr>Signaling</vt:lpstr>
      <vt:lpstr>Signaling</vt:lpstr>
      <vt:lpstr>NSIS-based on-path signaling</vt:lpstr>
      <vt:lpstr>NSIS architecture</vt:lpstr>
      <vt:lpstr>NSIS Signaling</vt:lpstr>
      <vt:lpstr>Design of NetServ Protocol 2</vt:lpstr>
      <vt:lpstr>GIST and NetServ Protocol</vt:lpstr>
      <vt:lpstr>PowerPoint Presentation</vt:lpstr>
      <vt:lpstr>How does code get into nodes?</vt:lpstr>
      <vt:lpstr>NetServ + OpenFlow</vt:lpstr>
      <vt:lpstr>Performance evaluation</vt:lpstr>
      <vt:lpstr>NetServ data path</vt:lpstr>
      <vt:lpstr>What is OpenFlow?</vt:lpstr>
      <vt:lpstr>What is OpenFlow?</vt:lpstr>
      <vt:lpstr>OpenFlow integration</vt:lpstr>
      <vt:lpstr>OpenFlow operation</vt:lpstr>
      <vt:lpstr>PowerPoint Presentation</vt:lpstr>
      <vt:lpstr>NetServ/OpenFlow prototype</vt:lpstr>
      <vt:lpstr>PowerPoint Presentation</vt:lpstr>
      <vt:lpstr>DoS experiment on GENI</vt:lpstr>
      <vt:lpstr>DoS experiment on GENI</vt:lpstr>
      <vt:lpstr>DoS experiment on GENI</vt:lpstr>
      <vt:lpstr>DoS experiment on GENI</vt:lpstr>
      <vt:lpstr>OF Controller for the NetServ/OpenFlow Node</vt:lpstr>
      <vt:lpstr>PowerPoint Presentation</vt:lpstr>
      <vt:lpstr>Future improvements Processing optimized architecture</vt:lpstr>
      <vt:lpstr>NetServ applications</vt:lpstr>
      <vt:lpstr>Application: ActiveCDN</vt:lpstr>
      <vt:lpstr>Application: Media relay</vt:lpstr>
      <vt:lpstr>Application: Keep-alive responder</vt:lpstr>
      <vt:lpstr>Application: Overload control</vt:lpstr>
      <vt:lpstr>ActiveCDN</vt:lpstr>
      <vt:lpstr>Content Distribution Networks</vt:lpstr>
      <vt:lpstr>CDN Providers and Research</vt:lpstr>
      <vt:lpstr>What do CDNs do today?</vt:lpstr>
      <vt:lpstr>ActiveCDN and NetServ</vt:lpstr>
      <vt:lpstr>PowerPoint Presentation</vt:lpstr>
      <vt:lpstr>ActiveCDN Demo – watermarking</vt:lpstr>
      <vt:lpstr>ActiveCDN screenshots</vt:lpstr>
      <vt:lpstr>Some background info</vt:lpstr>
      <vt:lpstr>ActiveCDN Demo – module migration</vt:lpstr>
      <vt:lpstr>Content-Centric Networking</vt:lpstr>
      <vt:lpstr>CCNxServ: Services in CCNx</vt:lpstr>
      <vt:lpstr>Services in CCNx</vt:lpstr>
      <vt:lpstr>Services in CCNx - II</vt:lpstr>
      <vt:lpstr>Conclusion</vt:lpstr>
      <vt:lpstr>Ongoing &amp; future work</vt:lpstr>
      <vt:lpstr>Conclusion</vt:lpstr>
      <vt:lpstr>Columbia University NetServ team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NetServ – Software-defined networking end-to-end</dc:title>
  <dc:creator>Henning Schulzrinne</dc:creator>
  <cp:lastModifiedBy>Henning Schulzrinne</cp:lastModifiedBy>
  <cp:revision>18</cp:revision>
  <dcterms:created xsi:type="dcterms:W3CDTF">2011-10-27T02:11:31Z</dcterms:created>
  <dcterms:modified xsi:type="dcterms:W3CDTF">2011-10-27T22:44:58Z</dcterms:modified>
</cp:coreProperties>
</file>