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7"/>
  </p:notesMasterIdLst>
  <p:sldIdLst>
    <p:sldId id="256" r:id="rId2"/>
    <p:sldId id="302" r:id="rId3"/>
    <p:sldId id="257" r:id="rId4"/>
    <p:sldId id="301" r:id="rId5"/>
    <p:sldId id="289" r:id="rId6"/>
    <p:sldId id="305" r:id="rId7"/>
    <p:sldId id="306" r:id="rId8"/>
    <p:sldId id="309" r:id="rId9"/>
    <p:sldId id="304" r:id="rId10"/>
    <p:sldId id="307" r:id="rId11"/>
    <p:sldId id="316" r:id="rId12"/>
    <p:sldId id="317" r:id="rId13"/>
    <p:sldId id="318" r:id="rId14"/>
    <p:sldId id="320" r:id="rId15"/>
    <p:sldId id="319" r:id="rId16"/>
    <p:sldId id="322" r:id="rId17"/>
    <p:sldId id="321" r:id="rId18"/>
    <p:sldId id="303" r:id="rId19"/>
    <p:sldId id="292" r:id="rId20"/>
    <p:sldId id="269" r:id="rId21"/>
    <p:sldId id="272" r:id="rId22"/>
    <p:sldId id="314" r:id="rId23"/>
    <p:sldId id="315" r:id="rId24"/>
    <p:sldId id="323" r:id="rId25"/>
    <p:sldId id="29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바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3F7"/>
    <a:srgbClr val="BCD5FA"/>
    <a:srgbClr val="B1CEF9"/>
    <a:srgbClr val="F26D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7" autoAdjust="0"/>
    <p:restoredTop sz="86926" autoAdjust="0"/>
  </p:normalViewPr>
  <p:slideViewPr>
    <p:cSldViewPr>
      <p:cViewPr varScale="1">
        <p:scale>
          <a:sx n="79" d="100"/>
          <a:sy n="79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6B88363-FBB4-4C9B-B437-C3DEEBDEDCCA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3C458F6-4F00-4BC7-9891-101076428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F6A65-6A70-4A35-AA8D-BA49CE660E48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Wide variety of networks from home and office to 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 hotspots and cellular networks.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Almost every application, from calendars to games, relies on Internet connectivity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Applications often rely on the proper functioning of up to half a dozen parties, from the local wireless network to DNS servers, CDNs and various </a:t>
            </a:r>
            <a:r>
              <a:rPr lang="en-US" altLang="ko-KR" dirty="0" err="1" smtClean="0"/>
              <a:t>middleboxes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For all of these components, professional assistance is either unavailable or expensive, so that most users have to become unwilling network administrators (or rely on their children and technically-savvy friends for support).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 appropriate action differs in each case, ranging from using a third-party DNS server to simply waiting and hoping that the server recovers.</a:t>
            </a: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C458F6-4F00-4BC7-9891-1010764282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3553C-25FB-4331-A201-F3D08005AB25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A705A-DAD8-45B4-9C56-580A3A6BF9CB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61A30-F904-44B8-BEA8-69A55EC7A9C4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FBF76-1592-4451-B2F4-A9612C10028E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661BA-44C6-49EF-B046-DB2C34AF19CE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ea typeface="바탕" pitchFamily="18" charset="-127"/>
            </a:endParaRPr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157F0-AE7B-4731-8522-F8797A796453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D8C40-131B-4DCA-98F3-105DB91102F4}" type="slidenum">
              <a:rPr lang="en-US" smtClean="0">
                <a:ea typeface="바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ea typeface="바탕" pitchFamily="18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DD4F-7776-4CA1-A2EF-D88360DE953E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8A3DDC-3EC7-445A-BEED-B9EECFFB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4AFD-5B55-46C8-95E0-D1AB3BA36B46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CD9A-7D00-4ACD-8F8E-3A2C12FC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CF50-64EE-494A-B890-BFD6B7026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5FCE-6CA3-4EC6-8A85-C4E658C55312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E8B3-1007-4D8A-87E4-BBB62133A28F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FCF8-14DD-40C7-908E-E416609E3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911C-25B7-4B04-B83B-A12339DA330F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D275D7-EE43-47AE-9CB0-FD423EA12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325B7-9CC5-4F0F-A282-25F7F905C20E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409A-CADB-4990-958A-1A923CD38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4B85-ABAE-41EF-A859-260C6AA4A350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E2BF43C-AD14-4CD6-9D45-D5C49EEAB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6153-087D-4EB3-9D77-0FF230F30FA6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E701A-1E71-4672-B84A-557373D60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DA15-B7AA-4D56-A73A-7ECD58046F74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6C66D5-E952-4061-B62C-FA6D4E5D3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D3BDBEA-1BB0-4C09-A225-BD0265F21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F22C-E0D1-412F-B649-69D5D1645F58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ADEA-F7CB-47CC-878E-EDB9FEA95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1066-85D4-4CA0-939C-AFDB2E256089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0B1803-B07E-4D9A-90B8-BB1503348DA6}" type="datetimeFigureOut">
              <a:rPr lang="en-US"/>
              <a:pPr>
                <a:defRPr/>
              </a:pPr>
              <a:t>6/24/2011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9F2284-D9D0-48EF-840C-E315AA6DA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Tahoma" pitchFamily="34" charset="0"/>
          <a:ea typeface="돋움" pitchFamily="50" charset="-127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3714750"/>
            <a:ext cx="7286625" cy="642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latin typeface="Calibri" pitchFamily="34" charset="0"/>
              </a:rPr>
              <a:t>Kyung Hwa Kim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latin typeface="Calibri" pitchFamily="34" charset="0"/>
              </a:rPr>
              <a:t>Henning Schulzrinne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58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0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71563" y="4714875"/>
            <a:ext cx="7286625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Internet Real-Time Lab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Columbia University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June 2011</a:t>
            </a:r>
            <a:endParaRPr lang="en-US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857250" y="2286000"/>
            <a:ext cx="72866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800">
                <a:latin typeface="Calibri" pitchFamily="34" charset="0"/>
              </a:rPr>
              <a:t/>
            </a:r>
            <a:br>
              <a:rPr lang="en-US" altLang="ko-KR" sz="2800">
                <a:latin typeface="Calibri" pitchFamily="34" charset="0"/>
              </a:rPr>
            </a:br>
            <a:r>
              <a:rPr lang="en-US" altLang="ko-KR" sz="2200">
                <a:latin typeface="Calibri" pitchFamily="34" charset="0"/>
              </a:rPr>
              <a:t>Distributed Network Fault Diagnosis System</a:t>
            </a:r>
            <a:endParaRPr lang="en-US" altLang="ko-KR" sz="2200">
              <a:latin typeface="Tahoma" pitchFamily="34" charset="0"/>
            </a:endParaRP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857250" y="998359"/>
            <a:ext cx="7358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altLang="ko-KR" sz="4400" dirty="0" smtClean="0">
                <a:latin typeface="Tahoma" pitchFamily="34" charset="0"/>
                <a:cs typeface="Tahoma" pitchFamily="34" charset="0"/>
              </a:rPr>
              <a:t>DYSWIS</a:t>
            </a:r>
          </a:p>
          <a:p>
            <a:pPr algn="ctr"/>
            <a:r>
              <a:rPr lang="en-US" altLang="ko-KR" sz="2800" dirty="0" smtClean="0">
                <a:latin typeface="Tahoma" pitchFamily="34" charset="0"/>
                <a:cs typeface="Tahoma" pitchFamily="34" charset="0"/>
              </a:rPr>
              <a:t>(Do You See What I See)</a:t>
            </a:r>
            <a:endParaRPr lang="en-US" altLang="ko-KR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Probing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Active probing</a:t>
            </a:r>
          </a:p>
          <a:p>
            <a:pPr lvl="1"/>
            <a:r>
              <a:rPr lang="en-US" altLang="ko-KR" sz="2300" dirty="0" smtClean="0"/>
              <a:t>The pre-obtained knowledge can be stale</a:t>
            </a:r>
            <a:endParaRPr lang="en-US" altLang="ko-KR" dirty="0" smtClean="0"/>
          </a:p>
          <a:p>
            <a:pPr lvl="1"/>
            <a:r>
              <a:rPr lang="en-US" altLang="ko-KR" sz="2300" dirty="0" smtClean="0"/>
              <a:t>Once probing is requested, the collaborative peers probe the faults dynamically in real time</a:t>
            </a:r>
          </a:p>
          <a:p>
            <a:r>
              <a:rPr lang="en-US" altLang="ko-KR" sz="2800" dirty="0" smtClean="0"/>
              <a:t>Probing request via XML-RPC</a:t>
            </a:r>
          </a:p>
          <a:p>
            <a:endParaRPr lang="en-US" altLang="ko-KR" sz="2800" dirty="0" smtClean="0"/>
          </a:p>
          <a:p>
            <a:pPr lvl="1"/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789040"/>
            <a:ext cx="45481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164C6C"/>
                </a:solidFill>
              </a:rPr>
              <a:t>Crowdsourcing</a:t>
            </a:r>
            <a:r>
              <a:rPr lang="en-US" altLang="ko-KR" dirty="0" smtClean="0">
                <a:solidFill>
                  <a:srgbClr val="164C6C"/>
                </a:solidFill>
              </a:rPr>
              <a:t> of diagnosis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Add new functionality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Creating probing modules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Open API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Any software </a:t>
            </a:r>
            <a:r>
              <a:rPr lang="en-US" u="sng" dirty="0" smtClean="0"/>
              <a:t>developer</a:t>
            </a:r>
            <a:r>
              <a:rPr lang="en-US" dirty="0" smtClean="0"/>
              <a:t> can build and distribute a new module that handles new protocol or application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Need compile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Modify or add diagnosis policy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Creating &amp; Modifying Rules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Open Rules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Any </a:t>
            </a:r>
            <a:r>
              <a:rPr lang="en-US" u="sng" dirty="0" smtClean="0"/>
              <a:t>user</a:t>
            </a:r>
            <a:r>
              <a:rPr lang="en-US" dirty="0" smtClean="0"/>
              <a:t>, </a:t>
            </a:r>
            <a:r>
              <a:rPr lang="en-US" u="sng" dirty="0" smtClean="0"/>
              <a:t>developer, system administrators</a:t>
            </a:r>
            <a:r>
              <a:rPr lang="en-US" dirty="0" smtClean="0"/>
              <a:t> can build new customized rules for to diagnose new faults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No compile needed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/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Crowdsourcing</a:t>
            </a:r>
            <a:r>
              <a:rPr lang="en-US" altLang="ko-KR" dirty="0" smtClean="0"/>
              <a:t> Process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Investigate the fault scenario</a:t>
            </a:r>
          </a:p>
          <a:p>
            <a:r>
              <a:rPr lang="en-US" altLang="ko-KR" dirty="0" smtClean="0"/>
              <a:t>2. Select probing modules</a:t>
            </a:r>
          </a:p>
          <a:p>
            <a:r>
              <a:rPr lang="en-US" altLang="ko-KR" dirty="0" smtClean="0"/>
              <a:t>3. Create a decision tree</a:t>
            </a:r>
          </a:p>
          <a:p>
            <a:r>
              <a:rPr lang="en-US" altLang="ko-KR" dirty="0" smtClean="0"/>
              <a:t>4. Write a diagnosis rule</a:t>
            </a:r>
          </a:p>
          <a:p>
            <a:r>
              <a:rPr lang="en-US" altLang="ko-KR" dirty="0" smtClean="0"/>
              <a:t>5. Deploy and update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Cases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14264" cy="4572000"/>
          </a:xfrm>
        </p:spPr>
        <p:txBody>
          <a:bodyPr/>
          <a:lstStyle/>
          <a:p>
            <a:r>
              <a:rPr lang="en-US" altLang="ko-KR" dirty="0" smtClean="0"/>
              <a:t>Port Blocking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608512" cy="410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622176" cy="4572000"/>
          </a:xfrm>
        </p:spPr>
        <p:txBody>
          <a:bodyPr/>
          <a:lstStyle/>
          <a:p>
            <a:r>
              <a:rPr lang="en-US" altLang="ko-KR" dirty="0" smtClean="0"/>
              <a:t>Flow Chart of Port Blocking Diagnosis</a:t>
            </a:r>
          </a:p>
          <a:p>
            <a:pPr lvl="1"/>
            <a:r>
              <a:rPr lang="en-US" altLang="ko-KR" dirty="0" smtClean="0"/>
              <a:t>#1. Is the outbound port blocked?</a:t>
            </a:r>
          </a:p>
          <a:p>
            <a:pPr lvl="1"/>
            <a:r>
              <a:rPr lang="en-US" altLang="ko-KR" dirty="0" smtClean="0"/>
              <a:t>#2. Is a local firewall running?</a:t>
            </a:r>
          </a:p>
          <a:p>
            <a:pPr lvl="1"/>
            <a:r>
              <a:rPr lang="en-US" altLang="ko-KR" dirty="0" smtClean="0"/>
              <a:t>#3. Does the target sever block the local node?</a:t>
            </a:r>
          </a:p>
          <a:p>
            <a:pPr lvl="1"/>
            <a:r>
              <a:rPr lang="en-US" altLang="ko-KR" dirty="0" smtClean="0"/>
              <a:t>#4. Other problems?</a:t>
            </a:r>
            <a:endParaRPr lang="ko-KR" altLang="en-US" dirty="0" smtClean="0"/>
          </a:p>
          <a:p>
            <a:pPr lvl="1"/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851" y="188640"/>
            <a:ext cx="3857573" cy="63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Cases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DNS failure</a:t>
            </a:r>
            <a:endParaRPr lang="ko-KR" alt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43338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DNS Failure </a:t>
            </a:r>
          </a:p>
          <a:p>
            <a:pPr lvl="1"/>
            <a:r>
              <a:rPr lang="en-US" altLang="ko-KR" dirty="0" smtClean="0"/>
              <a:t>Diagnosis and Analysis</a:t>
            </a:r>
            <a:endParaRPr lang="ko-KR" alt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590401"/>
            <a:ext cx="8820472" cy="335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10208" cy="4572000"/>
          </a:xfrm>
        </p:spPr>
        <p:txBody>
          <a:bodyPr/>
          <a:lstStyle/>
          <a:p>
            <a:r>
              <a:rPr lang="en-US" altLang="ko-KR" dirty="0" smtClean="0"/>
              <a:t>One-way RTP Diagnosis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464496" cy="63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 (Modules)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Java-based framework</a:t>
            </a:r>
          </a:p>
          <a:p>
            <a:r>
              <a:rPr lang="en-US" altLang="ko-KR" dirty="0" smtClean="0"/>
              <a:t>Libraries: Jess, </a:t>
            </a:r>
            <a:r>
              <a:rPr lang="en-US" altLang="ko-KR" dirty="0" err="1" smtClean="0"/>
              <a:t>AzDHT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Jpcap</a:t>
            </a:r>
            <a:r>
              <a:rPr lang="en-US" altLang="ko-KR" dirty="0" smtClean="0"/>
              <a:t>, etc.</a:t>
            </a:r>
          </a:p>
          <a:p>
            <a:pPr lvl="1">
              <a:buNone/>
            </a:pPr>
            <a:r>
              <a:rPr lang="en-US" altLang="ko-KR" dirty="0" smtClean="0"/>
              <a:t>		</a:t>
            </a:r>
            <a:endParaRPr lang="ko-KR" alt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3004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dirty="0" smtClean="0">
                <a:solidFill>
                  <a:srgbClr val="164C6C"/>
                </a:solidFill>
              </a:rPr>
              <a:t>Implementation (Flow)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00188"/>
            <a:ext cx="8337550" cy="472757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400" dirty="0" smtClean="0"/>
              <a:t>Today’s Internet</a:t>
            </a:r>
          </a:p>
          <a:p>
            <a:pPr lvl="1"/>
            <a:r>
              <a:rPr lang="en-US" altLang="ko-KR" sz="1800" dirty="0" smtClean="0"/>
              <a:t>Wide variety of networks</a:t>
            </a:r>
          </a:p>
          <a:p>
            <a:pPr lvl="1"/>
            <a:r>
              <a:rPr lang="en-US" altLang="ko-KR" sz="1800" dirty="0" smtClean="0"/>
              <a:t>Almost every application relies on Internet connectivity </a:t>
            </a:r>
          </a:p>
          <a:p>
            <a:pPr lvl="1"/>
            <a:r>
              <a:rPr lang="en-US" altLang="ko-KR" sz="1800" dirty="0" smtClean="0"/>
              <a:t>Applications rely on the proper functioning of many parties</a:t>
            </a:r>
          </a:p>
          <a:p>
            <a:r>
              <a:rPr lang="en-US" altLang="ko-KR" sz="2400" dirty="0" smtClean="0"/>
              <a:t>Professional assistance is either unavailable or expensive</a:t>
            </a:r>
          </a:p>
          <a:p>
            <a:pPr lvl="1"/>
            <a:r>
              <a:rPr lang="en-US" altLang="ko-KR" sz="1800" dirty="0" smtClean="0"/>
              <a:t>Users have no good way to know whom to call or what to try when things go wrong.</a:t>
            </a:r>
          </a:p>
          <a:p>
            <a:r>
              <a:rPr lang="en-US" altLang="ko-KR" sz="2300" dirty="0" smtClean="0"/>
              <a:t>Too many possible causes</a:t>
            </a:r>
          </a:p>
          <a:p>
            <a:pPr lvl="2"/>
            <a:r>
              <a:rPr lang="en-US" altLang="ko-KR" sz="1700" dirty="0" smtClean="0"/>
              <a:t>Fault Symptom: Web access is slow</a:t>
            </a:r>
          </a:p>
          <a:p>
            <a:pPr lvl="2"/>
            <a:r>
              <a:rPr lang="en-US" altLang="ko-KR" sz="1600" dirty="0" smtClean="0"/>
              <a:t>Possible causes: </a:t>
            </a:r>
          </a:p>
          <a:p>
            <a:pPr lvl="3"/>
            <a:r>
              <a:rPr lang="en-US" altLang="ko-KR" sz="1600" dirty="0" smtClean="0"/>
              <a:t>high packet loss, an overloaded residential Internet connection, IPv6-to-IPv4 failover, wide-area network problems, a </a:t>
            </a:r>
            <a:r>
              <a:rPr lang="en-US" altLang="ko-KR" sz="1600" dirty="0" err="1" smtClean="0"/>
              <a:t>misconguration</a:t>
            </a:r>
            <a:r>
              <a:rPr lang="en-US" altLang="ko-KR" sz="1600" dirty="0" smtClean="0"/>
              <a:t> in the NAT box, or a remote server problem. </a:t>
            </a:r>
          </a:p>
          <a:p>
            <a:r>
              <a:rPr lang="en-US" altLang="ko-KR" sz="2300" dirty="0" smtClean="0"/>
              <a:t>Existing approaches</a:t>
            </a:r>
          </a:p>
          <a:p>
            <a:pPr lvl="1"/>
            <a:r>
              <a:rPr lang="en-US" altLang="ko-KR" sz="1800" dirty="0" smtClean="0"/>
              <a:t>Centralized system: difficult to know exact situation of end-users</a:t>
            </a:r>
          </a:p>
          <a:p>
            <a:pPr lvl="1"/>
            <a:r>
              <a:rPr lang="en-US" altLang="ko-KR" sz="1800" dirty="0" smtClean="0"/>
              <a:t>End-user software: difficult to know what happens in network core system</a:t>
            </a:r>
          </a:p>
          <a:p>
            <a:pPr lvl="1">
              <a:buFont typeface="Wingdings" pitchFamily="2" charset="2"/>
              <a:buChar char="è"/>
            </a:pPr>
            <a:r>
              <a:rPr lang="en-US" altLang="ko-KR" sz="1800" dirty="0" smtClean="0">
                <a:sym typeface="Wingdings" pitchFamily="2" charset="2"/>
              </a:rPr>
              <a:t>We develop “End-user based Collaborative system”</a:t>
            </a:r>
          </a:p>
          <a:p>
            <a:pPr lvl="1">
              <a:buFont typeface="Wingdings" pitchFamily="2" charset="2"/>
              <a:buChar char="è"/>
            </a:pPr>
            <a:endParaRPr lang="en-US" altLang="ko-KR" sz="1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è"/>
            </a:pPr>
            <a:r>
              <a:rPr lang="en-US" altLang="ko-KR" sz="2300" dirty="0" smtClean="0">
                <a:sym typeface="Wingdings" pitchFamily="2" charset="2"/>
              </a:rPr>
              <a:t>Why collaboration?</a:t>
            </a:r>
          </a:p>
          <a:p>
            <a:pPr lvl="2"/>
            <a:r>
              <a:rPr lang="en-US" altLang="ko-KR" sz="2400" dirty="0" smtClean="0"/>
              <a:t>To collect diverse information from different parts of the networks and infer the cause of failure.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mtClean="0">
                <a:solidFill>
                  <a:srgbClr val="164C6C"/>
                </a:solidFill>
              </a:rPr>
              <a:t>Modularity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428750"/>
            <a:ext cx="8572500" cy="46434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OSGi technology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Dynamic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module system for Java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Modules loaded and unloaded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 runtime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Bundle: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self-contained JAR file with specific structure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Open-source implementations: Apache Felix, Eclipse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Equinox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Security and accounting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Security built on Java 2 Security model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Permission-based access control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No fine-grained control or accounting for CPU, storage, bandwidth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Can load native code with appropriate permission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Strict separation of bundles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Classpath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set up by Bundle class loader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Inter-bundle communication only through published interfaces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00063" y="6357938"/>
            <a:ext cx="8358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>
                <a:solidFill>
                  <a:schemeClr val="bg1"/>
                </a:solidFill>
                <a:latin typeface="Tahoma" pitchFamily="34" charset="0"/>
              </a:rPr>
              <a:t>NetServ, [IRT Talk 2009], Jae Woo Lee</a:t>
            </a:r>
          </a:p>
        </p:txBody>
      </p:sp>
      <p:sp>
        <p:nvSpPr>
          <p:cNvPr id="7" name="Oval 6"/>
          <p:cNvSpPr/>
          <p:nvPr/>
        </p:nvSpPr>
        <p:spPr>
          <a:xfrm>
            <a:off x="285750" y="6500813"/>
            <a:ext cx="142875" cy="142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8625" y="1785938"/>
            <a:ext cx="2071688" cy="4071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Server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86063" y="1785938"/>
            <a:ext cx="5929312" cy="4071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End User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mtClean="0">
                <a:solidFill>
                  <a:srgbClr val="164C6C"/>
                </a:solidFill>
              </a:rPr>
              <a:t>OSGi technology 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214688" y="4572000"/>
            <a:ext cx="5072062" cy="658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ko-KR" dirty="0"/>
              <a:t>OSGi Felix launcher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29188" y="2357438"/>
            <a:ext cx="1614487" cy="64293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Probing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bundle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14688" y="2357438"/>
            <a:ext cx="1647825" cy="64293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Probing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bundle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643688" y="2357438"/>
            <a:ext cx="1643062" cy="64293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Probing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bundle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14688" y="3143250"/>
            <a:ext cx="5072062" cy="611188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DYSWIS main bundle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42938" y="2357438"/>
            <a:ext cx="1643062" cy="278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DYSWIS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Bundle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Repository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14688" y="3857625"/>
            <a:ext cx="5072062" cy="57467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DYSWIS Update bundle</a:t>
            </a:r>
          </a:p>
        </p:txBody>
      </p:sp>
      <p:sp>
        <p:nvSpPr>
          <p:cNvPr id="22" name="Left-Right Arrow 21"/>
          <p:cNvSpPr/>
          <p:nvPr/>
        </p:nvSpPr>
        <p:spPr>
          <a:xfrm>
            <a:off x="2143125" y="4000500"/>
            <a:ext cx="1214438" cy="428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2286000" y="3714750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latin typeface="Tahoma" pitchFamily="34" charset="0"/>
              </a:rPr>
              <a:t>Polling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Screenshots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624736" cy="522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Screenshots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11541"/>
            <a:ext cx="6828433" cy="549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Issues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Main Issues</a:t>
            </a:r>
          </a:p>
          <a:p>
            <a:pPr lvl="1"/>
            <a:r>
              <a:rPr lang="en-US" altLang="ko-KR" dirty="0" smtClean="0"/>
              <a:t>Overhead of capturing packets</a:t>
            </a:r>
          </a:p>
          <a:p>
            <a:pPr lvl="1"/>
            <a:r>
              <a:rPr lang="en-US" altLang="ko-KR" dirty="0" smtClean="0"/>
              <a:t>Inconvenient manual development process</a:t>
            </a:r>
          </a:p>
          <a:p>
            <a:pPr lvl="1"/>
            <a:r>
              <a:rPr lang="en-US" altLang="ko-KR" dirty="0" smtClean="0"/>
              <a:t>How to evaluate?</a:t>
            </a:r>
          </a:p>
          <a:p>
            <a:pPr lvl="1"/>
            <a:r>
              <a:rPr lang="en-US" altLang="ko-KR" dirty="0" smtClean="0"/>
              <a:t>Security and Privacy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Next steps</a:t>
            </a:r>
          </a:p>
          <a:p>
            <a:pPr lvl="1"/>
            <a:r>
              <a:rPr lang="en-US" altLang="ko-KR" dirty="0" smtClean="0"/>
              <a:t>DYSWIS with </a:t>
            </a:r>
            <a:r>
              <a:rPr lang="en-US" altLang="ko-KR" dirty="0" err="1" smtClean="0"/>
              <a:t>smartphone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Diagnose the Internet problems using mobile network</a:t>
            </a:r>
          </a:p>
          <a:p>
            <a:pPr lvl="1"/>
            <a:r>
              <a:rPr lang="en-US" altLang="ko-KR" dirty="0" smtClean="0"/>
              <a:t>Secure DYSWIS</a:t>
            </a:r>
          </a:p>
          <a:p>
            <a:pPr lvl="1"/>
            <a:r>
              <a:rPr lang="en-US" altLang="ko-KR" dirty="0" smtClean="0"/>
              <a:t>DYSWIS on Cloud Computing</a:t>
            </a:r>
          </a:p>
          <a:p>
            <a:pPr lvl="1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mtClean="0">
                <a:solidFill>
                  <a:srgbClr val="164C6C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571625"/>
            <a:ext cx="8504237" cy="46434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DYSWIS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Distributed network fault detection and diagnosis system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End-to-End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Automatic fault detection and diagnosis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User-friendly interface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Collecting scenarios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Raw data, Survey, Flow data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Implementation Design Factors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Modularity: OSGi technology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Separation: Rule technology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Extensibility: Open API and Rules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Next strategies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Apply to various network fault situations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Cloud computing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Smartphone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Worm, virus, attack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Wireless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DYSWIS Design Overview</a:t>
            </a:r>
            <a:endParaRPr lang="en-US" altLang="ko-KR" dirty="0" smtClean="0">
              <a:solidFill>
                <a:srgbClr val="164C6C"/>
              </a:solidFill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cs typeface="Tahoma" pitchFamily="34" charset="0"/>
              </a:rPr>
              <a:t>What is DYSWIS?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Distributed network fault detection and diagnosis framework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End-to-End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Collaboration of end-users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err="1" smtClean="0">
                <a:cs typeface="Tahoma" pitchFamily="34" charset="0"/>
              </a:rPr>
              <a:t>Crowdsourcing</a:t>
            </a:r>
            <a:r>
              <a:rPr lang="en-US" dirty="0" smtClean="0">
                <a:cs typeface="Tahoma" pitchFamily="34" charset="0"/>
              </a:rPr>
              <a:t> of diagnosis strategy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Which faults do we detect?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Faults on personal computing machines of end users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How to detect a fault?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Monitor and analyze network raw data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Declare a fault when suspicious behavior is detected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cs typeface="Tahoma" pitchFamily="34" charset="0"/>
              </a:rPr>
              <a:t>How to diagnose the fault?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Dynamic diagnosis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cs typeface="Tahoma" pitchFamily="34" charset="0"/>
              </a:rPr>
              <a:t>Self probing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cs typeface="Tahoma" pitchFamily="34" charset="0"/>
              </a:rPr>
              <a:t>Remote probing 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Static diagnosis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 smtClean="0">
                <a:cs typeface="Tahoma" pitchFamily="34" charset="0"/>
              </a:rPr>
              <a:t>Distributed knowledge database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DYSWIS Design Overview</a:t>
            </a:r>
            <a:endParaRPr lang="ko-KR" alt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166412" cy="47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652120" y="1527175"/>
            <a:ext cx="3312367" cy="4572000"/>
          </a:xfrm>
        </p:spPr>
        <p:txBody>
          <a:bodyPr>
            <a:normAutofit/>
          </a:bodyPr>
          <a:lstStyle/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A Complete Framework</a:t>
            </a: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End-to-End</a:t>
            </a: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>
                <a:cs typeface="Tahoma" pitchFamily="34" charset="0"/>
              </a:rPr>
              <a:t>Collaboration</a:t>
            </a: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en-US" dirty="0" smtClean="0">
              <a:cs typeface="Tahoma" pitchFamily="34" charset="0"/>
            </a:endParaRPr>
          </a:p>
          <a:p>
            <a:pPr marL="27368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err="1" smtClean="0">
                <a:cs typeface="Tahoma" pitchFamily="34" charset="0"/>
              </a:rPr>
              <a:t>Crowdsourcing</a:t>
            </a:r>
            <a:endParaRPr lang="en-US" dirty="0" smtClean="0">
              <a:cs typeface="Tahoma" pitchFamily="34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cs typeface="Tahoma" pitchFamily="34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dirty="0" smtClean="0">
                <a:solidFill>
                  <a:srgbClr val="164C6C"/>
                </a:solidFill>
                <a:cs typeface="Tahoma" pitchFamily="34" charset="0"/>
              </a:rPr>
              <a:t>Fault Detection</a:t>
            </a:r>
            <a:endParaRPr lang="en-US" altLang="ko-KR" dirty="0" smtClean="0">
              <a:solidFill>
                <a:srgbClr val="164C6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86375" y="3214688"/>
            <a:ext cx="928688" cy="928687"/>
          </a:xfrm>
          <a:prstGeom prst="ellipse">
            <a:avLst/>
          </a:prstGeom>
          <a:solidFill>
            <a:srgbClr val="BCD5F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GET</a:t>
            </a:r>
          </a:p>
        </p:txBody>
      </p:sp>
      <p:sp>
        <p:nvSpPr>
          <p:cNvPr id="6" name="Oval 5"/>
          <p:cNvSpPr/>
          <p:nvPr/>
        </p:nvSpPr>
        <p:spPr>
          <a:xfrm>
            <a:off x="1857375" y="3214688"/>
            <a:ext cx="928688" cy="928687"/>
          </a:xfrm>
          <a:prstGeom prst="ellipse">
            <a:avLst/>
          </a:prstGeom>
          <a:solidFill>
            <a:srgbClr val="BCD5F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RESP</a:t>
            </a:r>
          </a:p>
        </p:txBody>
      </p:sp>
      <p:sp>
        <p:nvSpPr>
          <p:cNvPr id="14" name="Curved Left Arrow 13"/>
          <p:cNvSpPr/>
          <p:nvPr/>
        </p:nvSpPr>
        <p:spPr>
          <a:xfrm rot="20182897">
            <a:off x="6215063" y="3214688"/>
            <a:ext cx="357187" cy="357187"/>
          </a:xfrm>
          <a:prstGeom prst="curvedLeftArrow">
            <a:avLst>
              <a:gd name="adj1" fmla="val 0"/>
              <a:gd name="adj2" fmla="val 39378"/>
              <a:gd name="adj3" fmla="val 2324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6572250" y="2928938"/>
            <a:ext cx="17859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GET</a:t>
            </a:r>
          </a:p>
          <a:p>
            <a:r>
              <a:rPr lang="en-US" altLang="ko-KR" sz="1000">
                <a:cs typeface="Arial" charset="0"/>
              </a:rPr>
              <a:t>-------------------------------</a:t>
            </a:r>
          </a:p>
          <a:p>
            <a:r>
              <a:rPr lang="en-US" altLang="ko-KR" sz="1000">
                <a:cs typeface="Arial" charset="0"/>
              </a:rPr>
              <a:t>countGet++;</a:t>
            </a:r>
          </a:p>
        </p:txBody>
      </p:sp>
      <p:cxnSp>
        <p:nvCxnSpPr>
          <p:cNvPr id="18" name="Straight Arrow Connector 17"/>
          <p:cNvCxnSpPr>
            <a:stCxn id="6" idx="4"/>
            <a:endCxn id="21" idx="0"/>
          </p:cNvCxnSpPr>
          <p:nvPr/>
        </p:nvCxnSpPr>
        <p:spPr>
          <a:xfrm rot="5400000">
            <a:off x="1893094" y="4572794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416" name="TextBox 18"/>
          <p:cNvSpPr txBox="1">
            <a:spLocks noChangeArrowheads="1"/>
          </p:cNvSpPr>
          <p:nvPr/>
        </p:nvSpPr>
        <p:spPr bwMode="auto">
          <a:xfrm>
            <a:off x="1643063" y="4500563"/>
            <a:ext cx="642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Timeout</a:t>
            </a:r>
          </a:p>
        </p:txBody>
      </p:sp>
      <p:sp>
        <p:nvSpPr>
          <p:cNvPr id="21" name="Oval 20"/>
          <p:cNvSpPr/>
          <p:nvPr/>
        </p:nvSpPr>
        <p:spPr>
          <a:xfrm>
            <a:off x="1785938" y="5000625"/>
            <a:ext cx="1071562" cy="1071563"/>
          </a:xfrm>
          <a:prstGeom prst="ellipse">
            <a:avLst/>
          </a:prstGeom>
          <a:solidFill>
            <a:srgbClr val="BCD5F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Close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Session</a:t>
            </a:r>
          </a:p>
        </p:txBody>
      </p:sp>
      <p:sp>
        <p:nvSpPr>
          <p:cNvPr id="27" name="Oval 26"/>
          <p:cNvSpPr/>
          <p:nvPr/>
        </p:nvSpPr>
        <p:spPr>
          <a:xfrm>
            <a:off x="5214938" y="1285875"/>
            <a:ext cx="1071562" cy="1071563"/>
          </a:xfrm>
          <a:prstGeom prst="ellipse">
            <a:avLst/>
          </a:prstGeom>
          <a:solidFill>
            <a:srgbClr val="BCD5F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Create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Session</a:t>
            </a:r>
          </a:p>
        </p:txBody>
      </p:sp>
      <p:cxnSp>
        <p:nvCxnSpPr>
          <p:cNvPr id="31" name="Elbow Connector 30"/>
          <p:cNvCxnSpPr>
            <a:stCxn id="27" idx="4"/>
            <a:endCxn id="5" idx="0"/>
          </p:cNvCxnSpPr>
          <p:nvPr/>
        </p:nvCxnSpPr>
        <p:spPr>
          <a:xfrm rot="5400000">
            <a:off x="5322094" y="2785269"/>
            <a:ext cx="85725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stCxn id="5" idx="3"/>
            <a:endCxn id="6" idx="5"/>
          </p:cNvCxnSpPr>
          <p:nvPr/>
        </p:nvCxnSpPr>
        <p:spPr>
          <a:xfrm rot="5400000">
            <a:off x="4036219" y="2621756"/>
            <a:ext cx="1588" cy="277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421" name="TextBox 34"/>
          <p:cNvSpPr txBox="1">
            <a:spLocks noChangeArrowheads="1"/>
          </p:cNvSpPr>
          <p:nvPr/>
        </p:nvSpPr>
        <p:spPr bwMode="auto">
          <a:xfrm>
            <a:off x="2786063" y="4071938"/>
            <a:ext cx="20716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RESP ==200 &amp;&amp; countGet == 1</a:t>
            </a:r>
          </a:p>
          <a:p>
            <a:r>
              <a:rPr lang="en-US" altLang="ko-KR" sz="1000">
                <a:cs typeface="Arial" charset="0"/>
              </a:rPr>
              <a:t>--------------------------------------------</a:t>
            </a:r>
          </a:p>
          <a:p>
            <a:r>
              <a:rPr lang="en-US" altLang="ko-KR" sz="1000">
                <a:cs typeface="Arial" charset="0"/>
              </a:rPr>
              <a:t>countGet = 0;</a:t>
            </a:r>
          </a:p>
        </p:txBody>
      </p:sp>
      <p:sp>
        <p:nvSpPr>
          <p:cNvPr id="17422" name="TextBox 49"/>
          <p:cNvSpPr txBox="1">
            <a:spLocks noChangeArrowheads="1"/>
          </p:cNvSpPr>
          <p:nvPr/>
        </p:nvSpPr>
        <p:spPr bwMode="auto">
          <a:xfrm>
            <a:off x="4786313" y="2428875"/>
            <a:ext cx="1000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GET</a:t>
            </a:r>
          </a:p>
          <a:p>
            <a:r>
              <a:rPr lang="en-US" altLang="ko-KR" sz="1000">
                <a:cs typeface="Arial" charset="0"/>
              </a:rPr>
              <a:t>-------------------</a:t>
            </a:r>
          </a:p>
          <a:p>
            <a:r>
              <a:rPr lang="en-US" altLang="ko-KR" sz="1000">
                <a:cs typeface="Arial" charset="0"/>
              </a:rPr>
              <a:t>countGet = 1;</a:t>
            </a:r>
          </a:p>
        </p:txBody>
      </p:sp>
      <p:sp>
        <p:nvSpPr>
          <p:cNvPr id="52" name="Curved Left Arrow 51"/>
          <p:cNvSpPr/>
          <p:nvPr/>
        </p:nvSpPr>
        <p:spPr>
          <a:xfrm rot="2239889">
            <a:off x="6143625" y="3929063"/>
            <a:ext cx="357188" cy="357187"/>
          </a:xfrm>
          <a:prstGeom prst="curvedLeftArrow">
            <a:avLst>
              <a:gd name="adj1" fmla="val 0"/>
              <a:gd name="adj2" fmla="val 39378"/>
              <a:gd name="adj3" fmla="val 2324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4" name="TextBox 52"/>
          <p:cNvSpPr txBox="1">
            <a:spLocks noChangeArrowheads="1"/>
          </p:cNvSpPr>
          <p:nvPr/>
        </p:nvSpPr>
        <p:spPr bwMode="auto">
          <a:xfrm>
            <a:off x="6500813" y="3857625"/>
            <a:ext cx="2143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RESP == 200 &amp;&amp; countGet &gt; 1</a:t>
            </a:r>
          </a:p>
          <a:p>
            <a:r>
              <a:rPr lang="en-US" altLang="ko-KR" sz="1000">
                <a:cs typeface="Arial" charset="0"/>
              </a:rPr>
              <a:t>-------------------------------------------</a:t>
            </a:r>
          </a:p>
          <a:p>
            <a:r>
              <a:rPr lang="en-US" altLang="ko-KR" sz="1000">
                <a:cs typeface="Arial" charset="0"/>
              </a:rPr>
              <a:t>countGet --;</a:t>
            </a:r>
          </a:p>
        </p:txBody>
      </p:sp>
      <p:cxnSp>
        <p:nvCxnSpPr>
          <p:cNvPr id="54" name="Straight Arrow Connector 53"/>
          <p:cNvCxnSpPr>
            <a:stCxn id="5" idx="4"/>
            <a:endCxn id="59" idx="0"/>
          </p:cNvCxnSpPr>
          <p:nvPr/>
        </p:nvCxnSpPr>
        <p:spPr>
          <a:xfrm rot="5400000">
            <a:off x="4840288" y="4446587"/>
            <a:ext cx="1214438" cy="608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9" name="Oval 58"/>
          <p:cNvSpPr/>
          <p:nvPr/>
        </p:nvSpPr>
        <p:spPr>
          <a:xfrm>
            <a:off x="4643438" y="5357813"/>
            <a:ext cx="1000125" cy="9286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Fault</a:t>
            </a:r>
          </a:p>
        </p:txBody>
      </p:sp>
      <p:cxnSp>
        <p:nvCxnSpPr>
          <p:cNvPr id="64" name="Straight Arrow Connector 63"/>
          <p:cNvCxnSpPr>
            <a:stCxn id="6" idx="7"/>
            <a:endCxn id="5" idx="1"/>
          </p:cNvCxnSpPr>
          <p:nvPr/>
        </p:nvCxnSpPr>
        <p:spPr>
          <a:xfrm rot="5400000" flipH="1" flipV="1">
            <a:off x="4036219" y="1964531"/>
            <a:ext cx="1588" cy="277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7428" name="TextBox 66"/>
          <p:cNvSpPr txBox="1">
            <a:spLocks noChangeArrowheads="1"/>
          </p:cNvSpPr>
          <p:nvPr/>
        </p:nvSpPr>
        <p:spPr bwMode="auto">
          <a:xfrm>
            <a:off x="2714625" y="2786063"/>
            <a:ext cx="1285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GET</a:t>
            </a:r>
          </a:p>
          <a:p>
            <a:r>
              <a:rPr lang="en-US" altLang="ko-KR" sz="1000">
                <a:cs typeface="Arial" charset="0"/>
              </a:rPr>
              <a:t>---------------------</a:t>
            </a:r>
          </a:p>
          <a:p>
            <a:r>
              <a:rPr lang="en-US" altLang="ko-KR" sz="1000">
                <a:cs typeface="Arial" charset="0"/>
              </a:rPr>
              <a:t>countGet = 1;</a:t>
            </a:r>
          </a:p>
        </p:txBody>
      </p:sp>
      <p:sp>
        <p:nvSpPr>
          <p:cNvPr id="17429" name="TextBox 67"/>
          <p:cNvSpPr txBox="1">
            <a:spLocks noChangeArrowheads="1"/>
          </p:cNvSpPr>
          <p:nvPr/>
        </p:nvSpPr>
        <p:spPr bwMode="auto">
          <a:xfrm>
            <a:off x="1000125" y="2857500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RESP</a:t>
            </a:r>
          </a:p>
          <a:p>
            <a:r>
              <a:rPr lang="en-US" altLang="ko-KR" sz="1000">
                <a:cs typeface="Arial" charset="0"/>
              </a:rPr>
              <a:t>-----------</a:t>
            </a:r>
          </a:p>
        </p:txBody>
      </p:sp>
      <p:sp>
        <p:nvSpPr>
          <p:cNvPr id="69" name="Curved Left Arrow 68"/>
          <p:cNvSpPr/>
          <p:nvPr/>
        </p:nvSpPr>
        <p:spPr>
          <a:xfrm rot="12359693">
            <a:off x="1489075" y="3132138"/>
            <a:ext cx="357188" cy="357187"/>
          </a:xfrm>
          <a:prstGeom prst="curvedLeftArrow">
            <a:avLst>
              <a:gd name="adj1" fmla="val 0"/>
              <a:gd name="adj2" fmla="val 39378"/>
              <a:gd name="adj3" fmla="val 2324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31" name="TextBox 70"/>
          <p:cNvSpPr txBox="1">
            <a:spLocks noChangeArrowheads="1"/>
          </p:cNvSpPr>
          <p:nvPr/>
        </p:nvSpPr>
        <p:spPr bwMode="auto">
          <a:xfrm>
            <a:off x="4071938" y="4786313"/>
            <a:ext cx="157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RESP !=200 </a:t>
            </a:r>
          </a:p>
          <a:p>
            <a:r>
              <a:rPr lang="en-US" altLang="ko-KR" sz="1000">
                <a:cs typeface="Arial" charset="0"/>
              </a:rPr>
              <a:t>--------------------</a:t>
            </a:r>
          </a:p>
          <a:p>
            <a:r>
              <a:rPr lang="en-US" altLang="ko-KR" sz="1000">
                <a:cs typeface="Arial" charset="0"/>
              </a:rPr>
              <a:t>Create fault</a:t>
            </a:r>
          </a:p>
        </p:txBody>
      </p:sp>
      <p:cxnSp>
        <p:nvCxnSpPr>
          <p:cNvPr id="74" name="Straight Arrow Connector 73"/>
          <p:cNvCxnSpPr>
            <a:stCxn id="5" idx="4"/>
            <a:endCxn id="75" idx="0"/>
          </p:cNvCxnSpPr>
          <p:nvPr/>
        </p:nvCxnSpPr>
        <p:spPr>
          <a:xfrm rot="16200000" flipH="1">
            <a:off x="5447507" y="4447381"/>
            <a:ext cx="1214438" cy="60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5" name="Oval 74"/>
          <p:cNvSpPr/>
          <p:nvPr/>
        </p:nvSpPr>
        <p:spPr>
          <a:xfrm>
            <a:off x="5857875" y="5357813"/>
            <a:ext cx="1000125" cy="9286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Timeout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Fault</a:t>
            </a:r>
          </a:p>
        </p:txBody>
      </p:sp>
      <p:sp>
        <p:nvSpPr>
          <p:cNvPr id="17434" name="TextBox 85"/>
          <p:cNvSpPr txBox="1">
            <a:spLocks noChangeArrowheads="1"/>
          </p:cNvSpPr>
          <p:nvPr/>
        </p:nvSpPr>
        <p:spPr bwMode="auto">
          <a:xfrm>
            <a:off x="6357938" y="4786313"/>
            <a:ext cx="1571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cs typeface="Arial" charset="0"/>
              </a:rPr>
              <a:t>Timeout</a:t>
            </a:r>
          </a:p>
          <a:p>
            <a:r>
              <a:rPr lang="en-US" altLang="ko-KR" sz="1000">
                <a:cs typeface="Arial" charset="0"/>
              </a:rPr>
              <a:t>---------------</a:t>
            </a:r>
          </a:p>
          <a:p>
            <a:r>
              <a:rPr lang="en-US" altLang="ko-KR" sz="1000">
                <a:cs typeface="Arial" charset="0"/>
              </a:rPr>
              <a:t>Create fault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6357938"/>
            <a:ext cx="8504237" cy="3841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  <a:cs typeface="Tahoma" pitchFamily="34" charset="0"/>
              </a:rPr>
              <a:t>Sample FSM – HTTP Session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2875" y="1285875"/>
            <a:ext cx="8504238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 smtClean="0">
                <a:latin typeface="Tahoma" pitchFamily="34" charset="0"/>
                <a:ea typeface="+mn-ea"/>
                <a:cs typeface="Tahoma" pitchFamily="34" charset="0"/>
              </a:rPr>
              <a:t>Packet </a:t>
            </a:r>
            <a:r>
              <a:rPr lang="en-US" sz="2400" dirty="0">
                <a:latin typeface="Tahoma" pitchFamily="34" charset="0"/>
                <a:ea typeface="+mn-ea"/>
                <a:cs typeface="Tahoma" pitchFamily="34" charset="0"/>
              </a:rPr>
              <a:t>flow data</a:t>
            </a:r>
          </a:p>
          <a:p>
            <a:pPr marL="54864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dirty="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rPr>
              <a:t>Session-based</a:t>
            </a:r>
          </a:p>
          <a:p>
            <a:pPr marL="54864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en-US" dirty="0">
                <a:solidFill>
                  <a:schemeClr val="tx2"/>
                </a:solidFill>
                <a:latin typeface="Tahoma" pitchFamily="34" charset="0"/>
                <a:ea typeface="+mn-ea"/>
                <a:cs typeface="Tahoma" pitchFamily="34" charset="0"/>
              </a:rPr>
              <a:t>Collect flow of transaction</a:t>
            </a:r>
          </a:p>
          <a:p>
            <a:pPr marL="822960" lvl="2" indent="-2286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defRPr/>
            </a:pPr>
            <a:endParaRPr lang="en-US" sz="2000" dirty="0"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Searching Collaborative Nodes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61992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i="1" dirty="0" smtClean="0"/>
              <a:t>Local Node</a:t>
            </a:r>
          </a:p>
          <a:p>
            <a:pPr lvl="1"/>
            <a:r>
              <a:rPr lang="en-US" altLang="ko-KR" dirty="0" smtClean="0"/>
              <a:t>A node currently diagnosing the faults</a:t>
            </a:r>
          </a:p>
          <a:p>
            <a:r>
              <a:rPr lang="en-US" altLang="ko-KR" i="1" dirty="0" smtClean="0"/>
              <a:t>Sister Node </a:t>
            </a:r>
          </a:p>
          <a:p>
            <a:pPr lvl="1"/>
            <a:r>
              <a:rPr lang="en-US" altLang="ko-KR" dirty="0" smtClean="0"/>
              <a:t>A node sharing the same NAT device with the local node.</a:t>
            </a:r>
          </a:p>
          <a:p>
            <a:r>
              <a:rPr lang="en-US" altLang="ko-KR" i="1" dirty="0" smtClean="0"/>
              <a:t>Near Node</a:t>
            </a:r>
          </a:p>
          <a:p>
            <a:pPr lvl="1"/>
            <a:r>
              <a:rPr lang="en-US" altLang="ko-KR" dirty="0" smtClean="0"/>
              <a:t>A node within the same subnet as the local node</a:t>
            </a:r>
          </a:p>
          <a:p>
            <a:r>
              <a:rPr lang="en-US" altLang="ko-KR" i="1" dirty="0" smtClean="0"/>
              <a:t>Far Node </a:t>
            </a:r>
          </a:p>
          <a:p>
            <a:pPr lvl="1"/>
            <a:r>
              <a:rPr lang="en-US" altLang="ko-KR" dirty="0" smtClean="0"/>
              <a:t>A node located in any other subnets.</a:t>
            </a:r>
          </a:p>
          <a:p>
            <a:pPr lvl="1"/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14906"/>
            <a:ext cx="7452320" cy="298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Searching Nodes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Leveraging Key-Value system of DHT</a:t>
            </a:r>
          </a:p>
          <a:p>
            <a:pPr lvl="1"/>
            <a:r>
              <a:rPr lang="en-US" altLang="ko-KR" dirty="0" smtClean="0"/>
              <a:t>Key</a:t>
            </a:r>
          </a:p>
          <a:p>
            <a:pPr lvl="2"/>
            <a:r>
              <a:rPr lang="en-US" altLang="ko-KR" dirty="0" smtClean="0"/>
              <a:t>Network type (e.g. public, NAT)</a:t>
            </a:r>
          </a:p>
          <a:p>
            <a:pPr lvl="2"/>
            <a:r>
              <a:rPr lang="en-US" altLang="ko-KR" dirty="0" smtClean="0"/>
              <a:t>Location (subnet information)</a:t>
            </a:r>
          </a:p>
          <a:p>
            <a:pPr lvl="1"/>
            <a:r>
              <a:rPr lang="en-US" altLang="ko-KR" dirty="0" smtClean="0"/>
              <a:t>Value</a:t>
            </a:r>
          </a:p>
          <a:p>
            <a:pPr lvl="2"/>
            <a:r>
              <a:rPr lang="en-US" altLang="ko-KR" dirty="0" smtClean="0"/>
              <a:t>IP address and port number of the collaborating node</a:t>
            </a:r>
          </a:p>
          <a:p>
            <a:endParaRPr lang="ko-KR" altLang="en-US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2356"/>
            <a:ext cx="8784976" cy="13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79711" y="1724248"/>
            <a:ext cx="6016625" cy="3937000"/>
            <a:chOff x="1295400" y="1524000"/>
            <a:chExt cx="6016625" cy="3937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00400" y="1524000"/>
              <a:ext cx="1944688" cy="5842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/>
                <a:t>Network connectivity?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24000" y="3733800"/>
              <a:ext cx="1296988" cy="5762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/>
                <a:t>Can local nodes</a:t>
              </a:r>
            </a:p>
            <a:p>
              <a:pPr algn="ctr">
                <a:defRPr/>
              </a:pPr>
              <a:r>
                <a:rPr lang="en-US" altLang="ko-KR" sz="1000"/>
                <a:t>Connect to the </a:t>
              </a:r>
            </a:p>
            <a:p>
              <a:pPr algn="ctr">
                <a:defRPr/>
              </a:pPr>
              <a:r>
                <a:rPr lang="en-US" altLang="ko-KR" sz="1000"/>
                <a:t>Destination port? </a:t>
              </a:r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5183187" y="3022600"/>
              <a:ext cx="1501775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altLang="ko-KR" sz="1000"/>
                <a:t>Connectivity Problem</a:t>
              </a:r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4648200" y="2590800"/>
              <a:ext cx="512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/>
                <a:t>No</a:t>
              </a:r>
            </a:p>
          </p:txBody>
        </p:sp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2667000" y="2743200"/>
              <a:ext cx="719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/>
                <a:t>Yes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3581400" y="3733800"/>
              <a:ext cx="1296988" cy="5762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 dirty="0"/>
                <a:t>Can </a:t>
              </a:r>
              <a:r>
                <a:rPr lang="en-US" altLang="ko-KR" sz="1000" dirty="0" smtClean="0"/>
                <a:t>far nodes</a:t>
              </a:r>
              <a:endParaRPr lang="en-US" altLang="ko-KR" sz="1000" dirty="0"/>
            </a:p>
            <a:p>
              <a:pPr algn="ctr">
                <a:defRPr/>
              </a:pPr>
              <a:r>
                <a:rPr lang="en-US" altLang="ko-KR" sz="1000" dirty="0"/>
                <a:t>Connect to the </a:t>
              </a:r>
            </a:p>
            <a:p>
              <a:pPr algn="ctr">
                <a:defRPr/>
              </a:pPr>
              <a:r>
                <a:rPr lang="en-US" altLang="ko-KR" sz="1000" dirty="0"/>
                <a:t>Destination port? </a:t>
              </a:r>
            </a:p>
          </p:txBody>
        </p:sp>
        <p:sp>
          <p:nvSpPr>
            <p:cNvPr id="12" name="Line 48"/>
            <p:cNvSpPr>
              <a:spLocks noChangeShapeType="1"/>
            </p:cNvSpPr>
            <p:nvPr/>
          </p:nvSpPr>
          <p:spPr bwMode="auto">
            <a:xfrm>
              <a:off x="6046788" y="4103688"/>
              <a:ext cx="431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Rectangle 54"/>
            <p:cNvSpPr>
              <a:spLocks noChangeArrowheads="1"/>
            </p:cNvSpPr>
            <p:nvPr/>
          </p:nvSpPr>
          <p:spPr bwMode="auto">
            <a:xfrm>
              <a:off x="5943600" y="3810000"/>
              <a:ext cx="136842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/>
                <a:t>Server Problem</a:t>
              </a:r>
            </a:p>
          </p:txBody>
        </p:sp>
        <p:sp>
          <p:nvSpPr>
            <p:cNvPr id="14" name="Rectangle 54"/>
            <p:cNvSpPr>
              <a:spLocks noChangeArrowheads="1"/>
            </p:cNvSpPr>
            <p:nvPr/>
          </p:nvSpPr>
          <p:spPr bwMode="auto">
            <a:xfrm>
              <a:off x="3581400" y="5029200"/>
              <a:ext cx="136842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 dirty="0"/>
                <a:t>Subnet Problem</a:t>
              </a:r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4191000" y="4572000"/>
              <a:ext cx="719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/>
                <a:t>Yes</a:t>
              </a: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512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/>
                <a:t>No</a:t>
              </a: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5257800" y="4114800"/>
              <a:ext cx="512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/>
                <a:t>No</a:t>
              </a:r>
            </a:p>
          </p:txBody>
        </p:sp>
        <p:sp>
          <p:nvSpPr>
            <p:cNvPr id="18" name="Rectangle 54"/>
            <p:cNvSpPr>
              <a:spLocks noChangeArrowheads="1"/>
            </p:cNvSpPr>
            <p:nvPr/>
          </p:nvSpPr>
          <p:spPr bwMode="auto">
            <a:xfrm>
              <a:off x="1295400" y="5029200"/>
              <a:ext cx="1368425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 dirty="0"/>
                <a:t>Go to another flow</a:t>
              </a:r>
            </a:p>
          </p:txBody>
        </p:sp>
        <p:cxnSp>
          <p:nvCxnSpPr>
            <p:cNvPr id="19" name="직선 화살표 연결선 25"/>
            <p:cNvCxnSpPr>
              <a:stCxn id="7" idx="3"/>
              <a:endCxn id="11" idx="1"/>
            </p:cNvCxnSpPr>
            <p:nvPr/>
          </p:nvCxnSpPr>
          <p:spPr>
            <a:xfrm>
              <a:off x="2820988" y="4022725"/>
              <a:ext cx="76041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직선 화살표 연결선 26"/>
            <p:cNvCxnSpPr>
              <a:stCxn id="11" idx="3"/>
            </p:cNvCxnSpPr>
            <p:nvPr/>
          </p:nvCxnSpPr>
          <p:spPr>
            <a:xfrm>
              <a:off x="4878388" y="4022725"/>
              <a:ext cx="1065212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직선 화살표 연결선 30"/>
            <p:cNvCxnSpPr>
              <a:stCxn id="5" idx="2"/>
            </p:cNvCxnSpPr>
            <p:nvPr/>
          </p:nvCxnSpPr>
          <p:spPr>
            <a:xfrm rot="16200000" flipH="1">
              <a:off x="4595813" y="1684337"/>
              <a:ext cx="914400" cy="17621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직선 화살표 연결선 33"/>
            <p:cNvCxnSpPr>
              <a:stCxn id="5" idx="2"/>
              <a:endCxn id="7" idx="0"/>
            </p:cNvCxnSpPr>
            <p:nvPr/>
          </p:nvCxnSpPr>
          <p:spPr>
            <a:xfrm rot="5400000">
              <a:off x="2360613" y="1920875"/>
              <a:ext cx="1625600" cy="2000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화살표 연결선 37"/>
            <p:cNvCxnSpPr>
              <a:stCxn id="7" idx="2"/>
            </p:cNvCxnSpPr>
            <p:nvPr/>
          </p:nvCxnSpPr>
          <p:spPr>
            <a:xfrm rot="5400000">
              <a:off x="1716882" y="4572794"/>
              <a:ext cx="719137" cy="193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2133600" y="4495800"/>
              <a:ext cx="719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/>
                <a:t>Yes</a:t>
              </a:r>
            </a:p>
          </p:txBody>
        </p:sp>
        <p:cxnSp>
          <p:nvCxnSpPr>
            <p:cNvPr id="25" name="직선 화살표 연결선 41"/>
            <p:cNvCxnSpPr>
              <a:stCxn id="11" idx="2"/>
            </p:cNvCxnSpPr>
            <p:nvPr/>
          </p:nvCxnSpPr>
          <p:spPr>
            <a:xfrm rot="16200000" flipH="1">
              <a:off x="3888582" y="4652169"/>
              <a:ext cx="719137" cy="34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altLang="ko-KR" dirty="0" smtClean="0"/>
              <a:t>Diagnosis Rule (Decision Tree)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Diagnosis Rule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6584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ko-KR" dirty="0" smtClean="0"/>
              <a:t>Using pre-defined ‘rules’ to invoke appropriate probing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ko-KR" dirty="0" smtClean="0"/>
              <a:t>Separate the policy from the mechanism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ko-KR" dirty="0" smtClean="0"/>
              <a:t>Create and modify diagnosis rules without re-compiling</a:t>
            </a:r>
            <a:endParaRPr lang="ko-KR" alt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11213"/>
            <a:ext cx="6192688" cy="369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0">
      <a:dk1>
        <a:sysClr val="windowText" lastClr="000000"/>
      </a:dk1>
      <a:lt1>
        <a:sysClr val="window" lastClr="FFFFFF"/>
      </a:lt1>
      <a:dk2>
        <a:srgbClr val="0070C0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">
      <a:majorFont>
        <a:latin typeface="Tahoma"/>
        <a:ea typeface="돋움"/>
        <a:cs typeface=""/>
      </a:majorFont>
      <a:minorFont>
        <a:latin typeface="Tahoma"/>
        <a:ea typeface="바탕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3749</TotalTime>
  <Words>1004</Words>
  <Application>Microsoft Office PowerPoint</Application>
  <PresentationFormat>On-screen Show (4:3)</PresentationFormat>
  <Paragraphs>276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Slide 1</vt:lpstr>
      <vt:lpstr>Motivation</vt:lpstr>
      <vt:lpstr>DYSWIS Design Overview</vt:lpstr>
      <vt:lpstr>DYSWIS Design Overview</vt:lpstr>
      <vt:lpstr>Fault Detection</vt:lpstr>
      <vt:lpstr>Searching Collaborative Nodes</vt:lpstr>
      <vt:lpstr>Searching Nodes</vt:lpstr>
      <vt:lpstr>Diagnosis Rule (Decision Tree)</vt:lpstr>
      <vt:lpstr>Diagnosis Rule</vt:lpstr>
      <vt:lpstr>Probing </vt:lpstr>
      <vt:lpstr>Crowdsourcing of diagnosis strategies</vt:lpstr>
      <vt:lpstr>Crowdsourcing Process</vt:lpstr>
      <vt:lpstr>Use Cases</vt:lpstr>
      <vt:lpstr>Slide 14</vt:lpstr>
      <vt:lpstr>Use Cases</vt:lpstr>
      <vt:lpstr>Slide 16</vt:lpstr>
      <vt:lpstr>Slide 17</vt:lpstr>
      <vt:lpstr>Implementation (Modules)</vt:lpstr>
      <vt:lpstr>Implementation (Flow)</vt:lpstr>
      <vt:lpstr>Modularity</vt:lpstr>
      <vt:lpstr>OSGi technology </vt:lpstr>
      <vt:lpstr>Screenshots</vt:lpstr>
      <vt:lpstr>Screenshots</vt:lpstr>
      <vt:lpstr>Issues</vt:lpstr>
      <vt:lpstr>Summary</vt:lpstr>
    </vt:vector>
  </TitlesOfParts>
  <Company>IRT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khkim</dc:creator>
  <cp:lastModifiedBy>Kyung-Hwa</cp:lastModifiedBy>
  <cp:revision>659</cp:revision>
  <dcterms:created xsi:type="dcterms:W3CDTF">2009-04-21T00:47:52Z</dcterms:created>
  <dcterms:modified xsi:type="dcterms:W3CDTF">2011-06-24T14:21:39Z</dcterms:modified>
</cp:coreProperties>
</file>