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256" r:id="rId2"/>
    <p:sldId id="268" r:id="rId3"/>
    <p:sldId id="258" r:id="rId4"/>
    <p:sldId id="353" r:id="rId5"/>
    <p:sldId id="356" r:id="rId6"/>
    <p:sldId id="282" r:id="rId7"/>
    <p:sldId id="357" r:id="rId8"/>
    <p:sldId id="310" r:id="rId9"/>
    <p:sldId id="335" r:id="rId10"/>
    <p:sldId id="278" r:id="rId11"/>
    <p:sldId id="279" r:id="rId12"/>
    <p:sldId id="280" r:id="rId13"/>
    <p:sldId id="330" r:id="rId14"/>
    <p:sldId id="281" r:id="rId15"/>
    <p:sldId id="333" r:id="rId16"/>
    <p:sldId id="273" r:id="rId17"/>
    <p:sldId id="349" r:id="rId18"/>
    <p:sldId id="311" r:id="rId19"/>
    <p:sldId id="314" r:id="rId20"/>
    <p:sldId id="368" r:id="rId21"/>
    <p:sldId id="266" r:id="rId22"/>
    <p:sldId id="271" r:id="rId23"/>
    <p:sldId id="352" r:id="rId24"/>
    <p:sldId id="334" r:id="rId25"/>
    <p:sldId id="326" r:id="rId26"/>
    <p:sldId id="297" r:id="rId27"/>
    <p:sldId id="370" r:id="rId28"/>
    <p:sldId id="327" r:id="rId29"/>
    <p:sldId id="328" r:id="rId30"/>
    <p:sldId id="343" r:id="rId31"/>
    <p:sldId id="372" r:id="rId32"/>
    <p:sldId id="320" r:id="rId33"/>
    <p:sldId id="276" r:id="rId34"/>
    <p:sldId id="344" r:id="rId35"/>
    <p:sldId id="345" r:id="rId36"/>
    <p:sldId id="346" r:id="rId37"/>
    <p:sldId id="275" r:id="rId38"/>
    <p:sldId id="350" r:id="rId39"/>
    <p:sldId id="351" r:id="rId40"/>
    <p:sldId id="337" r:id="rId41"/>
    <p:sldId id="338" r:id="rId42"/>
    <p:sldId id="290" r:id="rId43"/>
    <p:sldId id="369" r:id="rId44"/>
    <p:sldId id="27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4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37"/>
    <a:srgbClr val="BA8CD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76325" autoAdjust="0"/>
  </p:normalViewPr>
  <p:slideViewPr>
    <p:cSldViewPr>
      <p:cViewPr>
        <p:scale>
          <a:sx n="100" d="100"/>
          <a:sy n="100" d="100"/>
        </p:scale>
        <p:origin x="-1584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66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D1626-5D3C-41B1-8CF1-E4712FD9F86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BD91-FDAB-466D-8228-53BF578FD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BD91-FDAB-466D-8228-53BF578FD5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  <a:prstGeom prst="rect">
            <a:avLst/>
          </a:prstGeom>
        </p:spPr>
        <p:txBody>
          <a:bodyPr/>
          <a:lstStyle/>
          <a:p>
            <a:fld id="{2E3451C7-4AAE-4C80-B85D-13FCAC7922B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5B70C460-7067-4991-ACBD-1827D3878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2E3451C7-4AAE-4C80-B85D-13FCAC7922B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5B70C460-7067-4991-ACBD-1827D3878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2E3451C7-4AAE-4C80-B85D-13FCAC7922B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5B70C460-7067-4991-ACBD-1827D3878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2E3451C7-4AAE-4C80-B85D-13FCAC7922B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5B70C460-7067-4991-ACBD-1827D3878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2E3451C7-4AAE-4C80-B85D-13FCAC7922B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5B70C460-7067-4991-ACBD-1827D3878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2E3451C7-4AAE-4C80-B85D-13FCAC7922B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5B70C460-7067-4991-ACBD-1827D3878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2E3451C7-4AAE-4C80-B85D-13FCAC7922B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5B70C460-7067-4991-ACBD-1827D3878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2E3451C7-4AAE-4C80-B85D-13FCAC7922B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5B70C460-7067-4991-ACBD-1827D3878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2E3451C7-4AAE-4C80-B85D-13FCAC7922B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5B70C460-7067-4991-ACBD-1827D3878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2E3451C7-4AAE-4C80-B85D-13FCAC7922B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5B70C460-7067-4991-ACBD-1827D3878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2E3451C7-4AAE-4C80-B85D-13FCAC7922B5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5B70C460-7067-4991-ACBD-1827D3878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6397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s.columbia.edu:8443/download/attachments/11469004/anonimity-01-pfitzmann.pdf?version=1&amp;modificationDate=1266358680000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400800" cy="1894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Candidacy Exam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Topic: Privacy in Location Based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Wonsang Song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Columbia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W3C Geolocation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Scripting API for device location</a:t>
            </a:r>
          </a:p>
          <a:p>
            <a:pPr lvl="1"/>
            <a:r>
              <a:rPr lang="en-US" sz="2000" dirty="0" err="1" smtClean="0"/>
              <a:t>getCurrentPosition</a:t>
            </a:r>
            <a:r>
              <a:rPr lang="en-US" sz="2000" dirty="0" smtClean="0"/>
              <a:t>(): “one-shot” location</a:t>
            </a:r>
          </a:p>
          <a:p>
            <a:pPr lvl="1"/>
            <a:r>
              <a:rPr lang="en-US" sz="2000" dirty="0" err="1" smtClean="0"/>
              <a:t>watchPosition</a:t>
            </a:r>
            <a:r>
              <a:rPr lang="en-US" sz="2000" dirty="0" smtClean="0"/>
              <a:t>() / </a:t>
            </a:r>
            <a:r>
              <a:rPr lang="en-US" sz="2000" dirty="0" err="1" smtClean="0"/>
              <a:t>clearWatch</a:t>
            </a:r>
            <a:r>
              <a:rPr lang="en-US" sz="2000" dirty="0" smtClean="0"/>
              <a:t>(): start/stop repeated position update 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Implementations</a:t>
            </a:r>
          </a:p>
          <a:p>
            <a:pPr lvl="1"/>
            <a:r>
              <a:rPr lang="en-US" sz="2000" dirty="0" smtClean="0"/>
              <a:t>Firefox 3.5+, Google Chrome, IE 7 with Google Gears</a:t>
            </a:r>
          </a:p>
          <a:p>
            <a:pPr lvl="2"/>
            <a:r>
              <a:rPr lang="en-US" sz="1700" dirty="0" smtClean="0"/>
              <a:t>Google location service (IP, Wi-Fi fingerprint)</a:t>
            </a:r>
          </a:p>
          <a:p>
            <a:pPr lvl="1"/>
            <a:r>
              <a:rPr lang="en-US" sz="2000" dirty="0" smtClean="0"/>
              <a:t>Mobile Safari in iPhone</a:t>
            </a:r>
          </a:p>
          <a:p>
            <a:pPr lvl="2"/>
            <a:r>
              <a:rPr lang="en-US" sz="1700" dirty="0" smtClean="0"/>
              <a:t>Wi-Fi (Skyhook), cellular, GPS</a:t>
            </a:r>
            <a:endParaRPr lang="en-US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* Geolocation API Specification</a:t>
            </a:r>
            <a:r>
              <a:rPr lang="en-US" sz="1200" i="1" dirty="0" smtClean="0"/>
              <a:t>. W3C, 2009.</a:t>
            </a:r>
          </a:p>
          <a:p>
            <a:r>
              <a:rPr lang="en-US" sz="1200" i="1" dirty="0" smtClean="0"/>
              <a:t>* N. Doty, D. Mulligan, E. Wilde.</a:t>
            </a:r>
            <a:r>
              <a:rPr lang="en-US" sz="1200" dirty="0" smtClean="0"/>
              <a:t> </a:t>
            </a:r>
            <a:r>
              <a:rPr lang="en-US" sz="1200" b="1" i="1" dirty="0" smtClean="0"/>
              <a:t>Privacy Issues of the W3C Geolocation API</a:t>
            </a:r>
            <a:r>
              <a:rPr lang="en-US" sz="1200" i="1" dirty="0" smtClean="0"/>
              <a:t>. UC Berkeley: School of Information. Report 2010-038, 2010.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W3C Geolocation Privacy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14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User Agents</a:t>
            </a:r>
          </a:p>
          <a:p>
            <a:pPr lvl="1"/>
            <a:r>
              <a:rPr lang="en-US" sz="2000" dirty="0" smtClean="0"/>
              <a:t>Send with permission</a:t>
            </a:r>
          </a:p>
          <a:p>
            <a:pPr lvl="2"/>
            <a:r>
              <a:rPr lang="en-US" dirty="0" smtClean="0"/>
              <a:t>Express permission</a:t>
            </a:r>
          </a:p>
          <a:p>
            <a:pPr lvl="2"/>
            <a:r>
              <a:rPr lang="en-US" dirty="0" smtClean="0"/>
              <a:t>Persistent permission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Allow revocation</a:t>
            </a:r>
          </a:p>
          <a:p>
            <a:pPr lvl="1"/>
            <a:r>
              <a:rPr lang="en-US" sz="2000" dirty="0" smtClean="0"/>
              <a:t>Allow prearranged trust relationship</a:t>
            </a:r>
          </a:p>
          <a:p>
            <a:pPr lvl="2"/>
            <a:r>
              <a:rPr lang="en-US" dirty="0" smtClean="0"/>
              <a:t>e.g., 9-1-1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5800" y="1371600"/>
            <a:ext cx="41910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Request when necessary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for the task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retain without permission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retransmit without permission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Disclose privacy practices</a:t>
            </a: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tabLst/>
              <a:defRPr/>
            </a:pPr>
            <a:r>
              <a:rPr lang="en-US" dirty="0" smtClean="0"/>
              <a:t>e.g., purpose, duration, storage security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956232"/>
            <a:ext cx="2438400" cy="131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19800" y="2057400"/>
            <a:ext cx="1143000" cy="27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172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* Geolocation API Specification</a:t>
            </a:r>
            <a:r>
              <a:rPr lang="en-US" sz="1200" i="1" dirty="0" smtClean="0"/>
              <a:t>. W3C, 2009.</a:t>
            </a:r>
          </a:p>
          <a:p>
            <a:r>
              <a:rPr lang="en-US" sz="1200" i="1" dirty="0" smtClean="0"/>
              <a:t>* N. Doty, D. Mulligan, E. Wilde.</a:t>
            </a:r>
            <a:r>
              <a:rPr lang="en-US" sz="1200" dirty="0" smtClean="0"/>
              <a:t> </a:t>
            </a:r>
            <a:r>
              <a:rPr lang="en-US" sz="1200" b="1" i="1" dirty="0" smtClean="0"/>
              <a:t>Privacy Issues of the W3C Geolocation API</a:t>
            </a:r>
            <a:r>
              <a:rPr lang="en-US" sz="1200" i="1" dirty="0" smtClean="0"/>
              <a:t>. UC Berkeley: School of Information. Report 2010-038, 2010.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</a:t>
            </a:r>
            <a:r>
              <a:rPr lang="en-US" dirty="0" err="1" smtClean="0"/>
              <a:t>Geopriv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Providing standard mechanism for</a:t>
            </a:r>
          </a:p>
          <a:p>
            <a:pPr lvl="1"/>
            <a:r>
              <a:rPr lang="en-US" dirty="0" smtClean="0"/>
              <a:t>Transmission of location</a:t>
            </a:r>
          </a:p>
          <a:p>
            <a:pPr lvl="1"/>
            <a:r>
              <a:rPr lang="en-US" dirty="0" smtClean="0"/>
              <a:t>Privacy-preserving</a:t>
            </a:r>
          </a:p>
          <a:p>
            <a:pPr lvl="1"/>
            <a:r>
              <a:rPr lang="en-US" dirty="0" smtClean="0"/>
              <a:t>Protocol independent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Basic architecture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334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R. Barnes, M. </a:t>
            </a:r>
            <a:r>
              <a:rPr lang="en-US" sz="1200" i="1" dirty="0" err="1" smtClean="0"/>
              <a:t>Lepinski</a:t>
            </a:r>
            <a:r>
              <a:rPr lang="en-US" sz="1200" i="1" dirty="0" smtClean="0"/>
              <a:t>, A. Cooper, J. Morris, H. </a:t>
            </a:r>
            <a:r>
              <a:rPr lang="en-US" sz="1200" i="1" dirty="0" err="1" smtClean="0"/>
              <a:t>Tschofenig</a:t>
            </a:r>
            <a:r>
              <a:rPr lang="en-US" sz="1200" i="1" dirty="0" smtClean="0"/>
              <a:t>, H. Schulzrinne.</a:t>
            </a:r>
            <a:r>
              <a:rPr lang="en-US" sz="1200" dirty="0" smtClean="0"/>
              <a:t> </a:t>
            </a:r>
            <a:r>
              <a:rPr lang="en-US" sz="1200" b="1" i="1" dirty="0" smtClean="0"/>
              <a:t>An Architecture for Location and Location Privacy in Internet Applications</a:t>
            </a:r>
            <a:r>
              <a:rPr lang="en-US" sz="1200" i="1" dirty="0" smtClean="0"/>
              <a:t>. IETF Internet Draft, 2009.</a:t>
            </a:r>
            <a:endParaRPr lang="en-US" sz="1200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53910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48400" y="4634805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dirty="0" smtClean="0"/>
              <a:t> Binding rules to data</a:t>
            </a:r>
          </a:p>
          <a:p>
            <a:r>
              <a:rPr lang="en-US" sz="1400" dirty="0" smtClean="0"/>
              <a:t>   </a:t>
            </a:r>
            <a:r>
              <a:rPr lang="en-US" sz="1100" dirty="0" smtClean="0"/>
              <a:t>LO = location + privacy rule</a:t>
            </a:r>
          </a:p>
          <a:p>
            <a:pPr lvl="1"/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Conveying user’s preference with location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</a:t>
            </a:r>
            <a:r>
              <a:rPr lang="en-US" dirty="0" err="1" smtClean="0"/>
              <a:t>Geopriv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Privacy rule</a:t>
            </a:r>
          </a:p>
          <a:p>
            <a:pPr lvl="1"/>
            <a:r>
              <a:rPr lang="en-US" dirty="0" smtClean="0"/>
              <a:t>Basic </a:t>
            </a:r>
            <a:r>
              <a:rPr lang="en-US" dirty="0" err="1" smtClean="0"/>
              <a:t>ruleset</a:t>
            </a:r>
            <a:endParaRPr lang="en-US" dirty="0" smtClean="0"/>
          </a:p>
          <a:p>
            <a:pPr lvl="2"/>
            <a:r>
              <a:rPr lang="en-US" dirty="0" smtClean="0"/>
              <a:t>e.g., retransmission-allowed, retention-expiry, …</a:t>
            </a:r>
          </a:p>
          <a:p>
            <a:pPr lvl="1"/>
            <a:r>
              <a:rPr lang="en-US" dirty="0" smtClean="0"/>
              <a:t>Enhanced </a:t>
            </a:r>
            <a:r>
              <a:rPr lang="en-US" dirty="0" err="1" smtClean="0"/>
              <a:t>ruleset</a:t>
            </a:r>
            <a:endParaRPr lang="en-US" dirty="0" smtClean="0"/>
          </a:p>
          <a:p>
            <a:pPr lvl="2"/>
            <a:r>
              <a:rPr lang="en-US" dirty="0" smtClean="0"/>
              <a:t>Rule set = list of rules</a:t>
            </a:r>
          </a:p>
          <a:p>
            <a:pPr lvl="2"/>
            <a:r>
              <a:rPr lang="en-US" dirty="0" smtClean="0"/>
              <a:t>Rule = condition + action + transformation</a:t>
            </a:r>
          </a:p>
          <a:p>
            <a:pPr lvl="2"/>
            <a:r>
              <a:rPr lang="en-US" dirty="0" smtClean="0"/>
              <a:t>Default-deny, adding permission only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Privacy paradigm</a:t>
            </a:r>
          </a:p>
          <a:p>
            <a:pPr lvl="1"/>
            <a:r>
              <a:rPr lang="en-US" dirty="0" smtClean="0"/>
              <a:t>Decision maker: recipient → user</a:t>
            </a:r>
          </a:p>
          <a:p>
            <a:pPr lvl="1"/>
            <a:r>
              <a:rPr lang="en-US" dirty="0" smtClean="0"/>
              <a:t>Non-technical forces can enforce it.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270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H. Schulzrinne, H. </a:t>
            </a:r>
            <a:r>
              <a:rPr lang="en-US" sz="1200" i="1" dirty="0" err="1" smtClean="0"/>
              <a:t>Tschofenig</a:t>
            </a:r>
            <a:r>
              <a:rPr lang="en-US" sz="1200" i="1" dirty="0" smtClean="0"/>
              <a:t>, J. Morris, J. Cuellar, J. Polk, J. Rosenberg.</a:t>
            </a:r>
            <a:r>
              <a:rPr lang="en-US" sz="1200" dirty="0" smtClean="0"/>
              <a:t> </a:t>
            </a:r>
            <a:r>
              <a:rPr lang="en-US" sz="1200" b="1" i="1" dirty="0" smtClean="0"/>
              <a:t>Common Policy: A Document Format for Expressing Privacy Preferences</a:t>
            </a:r>
            <a:r>
              <a:rPr lang="en-US" sz="1200" i="1" dirty="0" smtClean="0"/>
              <a:t>. RFC 4745, 2007.</a:t>
            </a:r>
          </a:p>
          <a:p>
            <a:r>
              <a:rPr lang="en-US" sz="1200" i="1" dirty="0" smtClean="0"/>
              <a:t>* H. Schulzrinne, H. </a:t>
            </a:r>
            <a:r>
              <a:rPr lang="en-US" sz="1200" i="1" dirty="0" err="1" smtClean="0"/>
              <a:t>Tschofenig</a:t>
            </a:r>
            <a:r>
              <a:rPr lang="en-US" sz="1200" i="1" dirty="0" smtClean="0"/>
              <a:t>, J. Morris, J. Cuellar, J. Polk.</a:t>
            </a:r>
            <a:r>
              <a:rPr lang="en-US" sz="1200" dirty="0" smtClean="0"/>
              <a:t> </a:t>
            </a:r>
            <a:r>
              <a:rPr lang="en-US" sz="1200" b="1" i="1" dirty="0" smtClean="0"/>
              <a:t>Geolocation Policy: A Document Format for Expressing Privacy Preferences for Location Information</a:t>
            </a:r>
            <a:r>
              <a:rPr lang="en-US" sz="1200" i="1" dirty="0" smtClean="0"/>
              <a:t>. IETF Internet Draft, 2009.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Policy-based solutions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95400"/>
          <a:ext cx="8001000" cy="472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214"/>
                <a:gridCol w="2639786"/>
                <a:gridCol w="2667000"/>
              </a:tblGrid>
              <a:tr h="5518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W3C</a:t>
                      </a:r>
                      <a:r>
                        <a:rPr lang="en-US" sz="1600" baseline="0" dirty="0" smtClean="0"/>
                        <a:t> Geolocation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IETF </a:t>
                      </a:r>
                      <a:r>
                        <a:rPr lang="en-US" sz="1600" dirty="0" err="1" smtClean="0"/>
                        <a:t>Geopriv</a:t>
                      </a:r>
                      <a:endParaRPr lang="en-US" sz="1600" dirty="0"/>
                    </a:p>
                  </a:txBody>
                  <a:tcPr marL="82973" marR="82973"/>
                </a:tc>
              </a:tr>
              <a:tr h="5518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Applicable</a:t>
                      </a:r>
                      <a:r>
                        <a:rPr lang="en-US" sz="1600" baseline="0" dirty="0" smtClean="0"/>
                        <a:t> service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Information</a:t>
                      </a:r>
                      <a:r>
                        <a:rPr lang="en-US" sz="1600" baseline="0" dirty="0" smtClean="0"/>
                        <a:t> / Tracking</a:t>
                      </a: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Information / Tracking</a:t>
                      </a:r>
                      <a:endParaRPr lang="en-US" sz="1600" dirty="0"/>
                    </a:p>
                  </a:txBody>
                  <a:tcPr marL="82973" marR="82973"/>
                </a:tc>
              </a:tr>
              <a:tr h="55181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Target application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Web-based service</a:t>
                      </a:r>
                      <a:endParaRPr lang="en-US" sz="1600" baseline="0" dirty="0" smtClean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Generic</a:t>
                      </a:r>
                      <a:r>
                        <a:rPr lang="en-US" sz="1600" baseline="0" dirty="0" smtClean="0"/>
                        <a:t> service</a:t>
                      </a:r>
                      <a:endParaRPr lang="en-US" sz="1600" dirty="0"/>
                    </a:p>
                  </a:txBody>
                  <a:tcPr marL="82973" marR="82973"/>
                </a:tc>
              </a:tr>
              <a:tr h="5518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Creator</a:t>
                      </a:r>
                      <a:r>
                        <a:rPr lang="en-US" sz="1600" baseline="0" dirty="0" smtClean="0"/>
                        <a:t> of privacy policy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Recipients (web </a:t>
                      </a:r>
                      <a:r>
                        <a:rPr lang="en-US" sz="1600" baseline="0" dirty="0" smtClean="0"/>
                        <a:t>sites)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Users</a:t>
                      </a:r>
                      <a:endParaRPr lang="en-US" sz="1600" dirty="0"/>
                    </a:p>
                  </a:txBody>
                  <a:tcPr marL="82973" marR="82973"/>
                </a:tc>
              </a:tr>
              <a:tr h="5518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Role</a:t>
                      </a:r>
                      <a:r>
                        <a:rPr lang="en-US" sz="1600" baseline="0" dirty="0" smtClean="0"/>
                        <a:t> of users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Grant</a:t>
                      </a:r>
                      <a:r>
                        <a:rPr lang="en-US" sz="1600" baseline="0" dirty="0" smtClean="0"/>
                        <a:t> permission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Set privacy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ruleset</a:t>
                      </a:r>
                      <a:endParaRPr lang="en-US" sz="1600" dirty="0"/>
                    </a:p>
                  </a:txBody>
                  <a:tcPr marL="82973" marR="82973"/>
                </a:tc>
              </a:tr>
              <a:tr h="5518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Supporting location type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Geodetic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Civic</a:t>
                      </a:r>
                      <a:r>
                        <a:rPr lang="en-US" sz="1600" baseline="0" dirty="0" smtClean="0"/>
                        <a:t> and Geodetic</a:t>
                      </a:r>
                      <a:endParaRPr lang="en-US" sz="1600" dirty="0"/>
                    </a:p>
                  </a:txBody>
                  <a:tcPr marL="82973" marR="82973"/>
                </a:tc>
              </a:tr>
              <a:tr h="5518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Needs</a:t>
                      </a:r>
                      <a:r>
                        <a:rPr lang="en-US" sz="1600" baseline="0" dirty="0" smtClean="0"/>
                        <a:t> trusted 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baseline="0" dirty="0" smtClean="0"/>
                        <a:t> party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r>
                        <a:rPr lang="en-US" sz="1600" baseline="0" dirty="0" smtClean="0"/>
                        <a:t> (location server)</a:t>
                      </a:r>
                      <a:endParaRPr lang="en-US" sz="1600" dirty="0"/>
                    </a:p>
                  </a:txBody>
                  <a:tcPr marL="82973" marR="82973"/>
                </a:tc>
              </a:tr>
              <a:tr h="861731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Needs</a:t>
                      </a:r>
                      <a:r>
                        <a:rPr lang="en-US" sz="1600" b="0" baseline="0" dirty="0" smtClean="0"/>
                        <a:t> non-technical enforcement</a:t>
                      </a:r>
                      <a:endParaRPr lang="en-US" sz="1600" b="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267200" y="2133600"/>
            <a:ext cx="4343400" cy="3505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Anonymity-based solutions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PIR-based solutions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" y="2133600"/>
            <a:ext cx="3962400" cy="3505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Policy-based Solutions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Location Privacy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Anonymity-based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Anonymity and anonymity set</a:t>
            </a:r>
          </a:p>
          <a:p>
            <a:pPr lvl="1"/>
            <a:r>
              <a:rPr lang="en-US" sz="2400" dirty="0" smtClean="0"/>
              <a:t>“the state of being not identifiable within a set of subjects, the anonymity set”*</a:t>
            </a:r>
          </a:p>
          <a:p>
            <a:pPr lvl="1"/>
            <a:r>
              <a:rPr lang="en-US" sz="2400" dirty="0" smtClean="0"/>
              <a:t>anonymity set </a:t>
            </a:r>
            <a:r>
              <a:rPr lang="en-US" sz="2400" dirty="0" smtClean="0">
                <a:sym typeface="Mathematica1"/>
              </a:rPr>
              <a:t> anonymity</a:t>
            </a:r>
          </a:p>
          <a:p>
            <a:pPr lvl="1">
              <a:buNone/>
            </a:pPr>
            <a:endParaRPr lang="en-US" sz="2400" dirty="0" smtClean="0">
              <a:sym typeface="Mathematica1"/>
            </a:endParaRPr>
          </a:p>
          <a:p>
            <a:r>
              <a:rPr lang="en-US" sz="2700" dirty="0" err="1" smtClean="0">
                <a:sym typeface="Mathematica1"/>
              </a:rPr>
              <a:t>Anonymize</a:t>
            </a:r>
            <a:r>
              <a:rPr lang="en-US" sz="2700" dirty="0" smtClean="0">
                <a:sym typeface="Mathematica1"/>
              </a:rPr>
              <a:t> data before collection</a:t>
            </a:r>
          </a:p>
          <a:p>
            <a:pPr lvl="1">
              <a:buNone/>
            </a:pPr>
            <a:endParaRPr lang="en-US" sz="2400" dirty="0" smtClean="0">
              <a:sym typeface="Mathematica1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334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A. </a:t>
            </a:r>
            <a:r>
              <a:rPr lang="en-US" sz="1200" i="1" dirty="0" err="1" smtClean="0"/>
              <a:t>Pfitzmann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Marit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Kohntopp</a:t>
            </a:r>
            <a:r>
              <a:rPr lang="en-US" sz="1200" i="1" dirty="0" smtClean="0"/>
              <a:t>. </a:t>
            </a:r>
            <a:r>
              <a:rPr lang="en-US" sz="1200" b="1" i="1" dirty="0" smtClean="0"/>
              <a:t>Anonymity, </a:t>
            </a:r>
            <a:r>
              <a:rPr lang="en-US" sz="1200" b="1" i="1" dirty="0" err="1" smtClean="0"/>
              <a:t>Unobservability</a:t>
            </a:r>
            <a:r>
              <a:rPr lang="en-US" sz="1200" b="1" i="1" dirty="0" smtClean="0"/>
              <a:t>, and </a:t>
            </a:r>
            <a:r>
              <a:rPr lang="en-US" sz="1200" b="1" i="1" dirty="0" err="1" smtClean="0"/>
              <a:t>Pseudonymity</a:t>
            </a:r>
            <a:r>
              <a:rPr lang="en-US" sz="1200" b="1" i="1" dirty="0" smtClean="0"/>
              <a:t> - A Proposal for Terminology</a:t>
            </a:r>
            <a:r>
              <a:rPr lang="en-US" sz="1200" i="1" dirty="0" smtClean="0"/>
              <a:t>. LNCS, 2001.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Middleware architecture</a:t>
            </a:r>
          </a:p>
          <a:p>
            <a:pPr lvl="1"/>
            <a:r>
              <a:rPr lang="en-US" dirty="0" smtClean="0"/>
              <a:t>Users register/sending location to the proxy.</a:t>
            </a:r>
          </a:p>
          <a:p>
            <a:pPr lvl="1"/>
            <a:r>
              <a:rPr lang="en-US" dirty="0" smtClean="0"/>
              <a:t>Proxy sends/receives queries to/from LBS providers.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Mix zone</a:t>
            </a:r>
          </a:p>
          <a:p>
            <a:pPr lvl="2"/>
            <a:r>
              <a:rPr lang="en-US" dirty="0" smtClean="0"/>
              <a:t>Changing pseudonym in the mix zone</a:t>
            </a:r>
          </a:p>
          <a:p>
            <a:pPr lvl="2"/>
            <a:r>
              <a:rPr lang="en-US" dirty="0" smtClean="0"/>
              <a:t>Not sending queries in the mix zone</a:t>
            </a:r>
          </a:p>
          <a:p>
            <a:pPr lvl="1"/>
            <a:r>
              <a:rPr lang="en-US" dirty="0" smtClean="0"/>
              <a:t>Adversary cannot link what are going into and what are coming out.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9"/>
          <p:cNvGrpSpPr/>
          <p:nvPr/>
        </p:nvGrpSpPr>
        <p:grpSpPr>
          <a:xfrm>
            <a:off x="1676397" y="4724400"/>
            <a:ext cx="5257803" cy="1447800"/>
            <a:chOff x="5486400" y="3352800"/>
            <a:chExt cx="2895600" cy="1447800"/>
          </a:xfrm>
        </p:grpSpPr>
        <p:sp>
          <p:nvSpPr>
            <p:cNvPr id="4" name="Rectangle 3"/>
            <p:cNvSpPr/>
            <p:nvPr/>
          </p:nvSpPr>
          <p:spPr>
            <a:xfrm>
              <a:off x="6557393" y="3581400"/>
              <a:ext cx="691542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Mix Zone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86400" y="3352800"/>
              <a:ext cx="2895600" cy="14478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7200" y="6334780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A. Beresford, F. </a:t>
            </a:r>
            <a:r>
              <a:rPr lang="en-US" sz="1200" i="1" dirty="0" err="1" smtClean="0"/>
              <a:t>Stajano</a:t>
            </a:r>
            <a:r>
              <a:rPr lang="en-US" sz="1200" i="1" dirty="0" smtClean="0"/>
              <a:t>. </a:t>
            </a:r>
            <a:r>
              <a:rPr lang="en-US" sz="1200" b="1" i="1" dirty="0" smtClean="0"/>
              <a:t>Location Privacy in Pervasive Computing</a:t>
            </a:r>
            <a:r>
              <a:rPr lang="en-US" sz="1200" i="1" dirty="0" smtClean="0"/>
              <a:t>. IEEE Pervasive Computing, 2003.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38391" y="5027612"/>
            <a:ext cx="106680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438391" y="5332412"/>
            <a:ext cx="1066800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391" y="5637212"/>
            <a:ext cx="1066800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57391" y="4812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2057391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2057391" y="541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6172191" y="4812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p’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6172191" y="5117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p’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172191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p’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029191" y="5637212"/>
            <a:ext cx="106680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029191" y="5029200"/>
            <a:ext cx="1066800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029191" y="5334000"/>
            <a:ext cx="1066800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/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Need to trust the proxy</a:t>
            </a:r>
          </a:p>
          <a:p>
            <a:pPr lvl="1"/>
            <a:r>
              <a:rPr lang="en-US" dirty="0" smtClean="0"/>
              <a:t>Single point of failure</a:t>
            </a:r>
          </a:p>
          <a:p>
            <a:pPr lvl="1"/>
            <a:r>
              <a:rPr lang="en-US" dirty="0" smtClean="0"/>
              <a:t>Need enough users</a:t>
            </a:r>
          </a:p>
          <a:p>
            <a:pPr lvl="2"/>
            <a:r>
              <a:rPr lang="en-US" dirty="0" smtClean="0"/>
              <a:t>Size of anonymity set = # of users in the mix zone at the time</a:t>
            </a:r>
          </a:p>
          <a:p>
            <a:pPr lvl="1"/>
            <a:r>
              <a:rPr lang="en-US" dirty="0" smtClean="0"/>
              <a:t>Cannot preserve users’ reputation at LBS providers</a:t>
            </a:r>
          </a:p>
          <a:p>
            <a:pPr lvl="2"/>
            <a:r>
              <a:rPr lang="en-US" dirty="0" smtClean="0"/>
              <a:t>Same as services without any pseudonym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43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Location </a:t>
            </a:r>
            <a:r>
              <a:rPr lang="en-US" sz="1800" i="1" dirty="0" smtClean="0"/>
              <a:t>k</a:t>
            </a:r>
            <a:r>
              <a:rPr lang="en-US" sz="1800" dirty="0" smtClean="0"/>
              <a:t>-anonymity</a:t>
            </a:r>
          </a:p>
          <a:p>
            <a:pPr lvl="1"/>
            <a:r>
              <a:rPr lang="en-US" sz="1800" dirty="0" err="1" smtClean="0"/>
              <a:t>Iff</a:t>
            </a:r>
            <a:r>
              <a:rPr lang="en-US" sz="1800" dirty="0" smtClean="0"/>
              <a:t> location of the subject is indistinguishable from location of at least </a:t>
            </a:r>
            <a:r>
              <a:rPr lang="en-US" sz="1800" i="1" dirty="0" smtClean="0"/>
              <a:t>k</a:t>
            </a:r>
            <a:r>
              <a:rPr lang="en-US" sz="1800" dirty="0" smtClean="0"/>
              <a:t> - 1 other subjects.</a:t>
            </a:r>
          </a:p>
          <a:p>
            <a:pPr lvl="1"/>
            <a:r>
              <a:rPr lang="en-US" sz="1800" dirty="0" smtClean="0"/>
              <a:t>Pr = 1 / </a:t>
            </a:r>
            <a:r>
              <a:rPr lang="en-US" sz="1800" i="1" dirty="0" smtClean="0"/>
              <a:t>k</a:t>
            </a:r>
          </a:p>
          <a:p>
            <a:endParaRPr lang="en-US" sz="1800" dirty="0" smtClean="0"/>
          </a:p>
          <a:p>
            <a:r>
              <a:rPr lang="en-US" sz="1800" dirty="0" smtClean="0"/>
              <a:t>Middleware architecture</a:t>
            </a:r>
          </a:p>
          <a:p>
            <a:pPr lvl="1"/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324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M. F. </a:t>
            </a:r>
            <a:r>
              <a:rPr lang="en-US" sz="1200" i="1" dirty="0" err="1" smtClean="0"/>
              <a:t>Mokbel</a:t>
            </a:r>
            <a:r>
              <a:rPr lang="en-US" sz="1200" i="1" dirty="0" smtClean="0"/>
              <a:t>, C. Chow, W. G. </a:t>
            </a:r>
            <a:r>
              <a:rPr lang="en-US" sz="1200" i="1" dirty="0" err="1" smtClean="0"/>
              <a:t>Aref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b="1" i="1" dirty="0" smtClean="0"/>
              <a:t>The new Casper: query processing for location services without compromising privacy</a:t>
            </a:r>
            <a:r>
              <a:rPr lang="en-US" sz="1200" i="1" dirty="0" smtClean="0"/>
              <a:t>. VLDB, 2006.</a:t>
            </a:r>
            <a:endParaRPr lang="en-US" sz="1200" dirty="0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8305800" cy="16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of LBS</a:t>
            </a:r>
          </a:p>
          <a:p>
            <a:endParaRPr lang="en-US" dirty="0" smtClean="0"/>
          </a:p>
          <a:p>
            <a:r>
              <a:rPr lang="en-US" dirty="0" smtClean="0"/>
              <a:t>Threats to location privacy</a:t>
            </a:r>
          </a:p>
          <a:p>
            <a:endParaRPr lang="en-US" dirty="0" smtClean="0"/>
          </a:p>
          <a:p>
            <a:r>
              <a:rPr lang="en-US" dirty="0" smtClean="0"/>
              <a:t>Privacy protection techniques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Cloaking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Input: location of all users </a:t>
            </a:r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min</a:t>
            </a:r>
            <a:r>
              <a:rPr lang="en-US" dirty="0" smtClean="0"/>
              <a:t>: desired minimum anonymity</a:t>
            </a:r>
          </a:p>
          <a:p>
            <a:endParaRPr lang="en-US" dirty="0" smtClean="0"/>
          </a:p>
          <a:p>
            <a:r>
              <a:rPr lang="en-US" dirty="0" smtClean="0"/>
              <a:t>Output: quadrant containing </a:t>
            </a:r>
            <a:r>
              <a:rPr lang="en-US" i="1" dirty="0" smtClean="0"/>
              <a:t>k</a:t>
            </a:r>
            <a:r>
              <a:rPr lang="en-US" dirty="0" smtClean="0"/>
              <a:t> users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712718"/>
            <a:ext cx="2843769" cy="215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505200" y="3886200"/>
            <a:ext cx="2057400" cy="1752600"/>
            <a:chOff x="6019800" y="4267200"/>
            <a:chExt cx="2057400" cy="1752600"/>
          </a:xfrm>
        </p:grpSpPr>
        <p:cxnSp>
          <p:nvCxnSpPr>
            <p:cNvPr id="6" name="Straight Connector 5"/>
            <p:cNvCxnSpPr/>
            <p:nvPr/>
          </p:nvCxnSpPr>
          <p:spPr>
            <a:xfrm rot="10800000">
              <a:off x="6019800" y="5105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6210300" y="51435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505200" y="3886200"/>
            <a:ext cx="1066800" cy="838200"/>
            <a:chOff x="6019800" y="4267200"/>
            <a:chExt cx="1066800" cy="838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019800" y="4724400"/>
              <a:ext cx="1066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134100" y="46863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209800" y="5193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k</a:t>
            </a:r>
            <a:r>
              <a:rPr lang="en-US" baseline="-25000" dirty="0" err="1" smtClean="0"/>
              <a:t>min</a:t>
            </a:r>
            <a:r>
              <a:rPr lang="en-US" baseline="-25000" dirty="0" smtClean="0"/>
              <a:t> </a:t>
            </a:r>
            <a:r>
              <a:rPr lang="en-US" dirty="0" smtClean="0"/>
              <a:t>= 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05200" y="3886200"/>
            <a:ext cx="1066800" cy="838200"/>
          </a:xfrm>
          <a:prstGeom prst="rect">
            <a:avLst/>
          </a:prstGeom>
          <a:solidFill>
            <a:schemeClr val="accent1">
              <a:tint val="2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0" y="44196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334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M. </a:t>
            </a:r>
            <a:r>
              <a:rPr lang="en-US" sz="1200" i="1" dirty="0" err="1" smtClean="0"/>
              <a:t>Gruteser</a:t>
            </a:r>
            <a:r>
              <a:rPr lang="en-US" sz="1200" i="1" dirty="0" smtClean="0"/>
              <a:t>, D. </a:t>
            </a:r>
            <a:r>
              <a:rPr lang="en-US" sz="1200" i="1" dirty="0" err="1" smtClean="0"/>
              <a:t>Grunwald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b="1" i="1" dirty="0" smtClean="0"/>
              <a:t>Anonymous Usage of Location-Based Services Through Spatial and Temporal Cloaking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MobiSys</a:t>
            </a:r>
            <a:r>
              <a:rPr lang="en-US" sz="1200" i="1" dirty="0" smtClean="0"/>
              <a:t>, 2003.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Casper: Query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Privacy-aware query processor</a:t>
            </a:r>
          </a:p>
          <a:p>
            <a:pPr lvl="1"/>
            <a:r>
              <a:rPr lang="en-US" sz="2000" dirty="0" smtClean="0"/>
              <a:t>Embedded in the LBS provider</a:t>
            </a:r>
          </a:p>
          <a:p>
            <a:pPr lvl="1"/>
            <a:r>
              <a:rPr lang="en-US" sz="2000" dirty="0" smtClean="0"/>
              <a:t>Deals with cloaked spatial area</a:t>
            </a:r>
          </a:p>
          <a:p>
            <a:pPr lvl="1"/>
            <a:r>
              <a:rPr lang="en-US" sz="2000" dirty="0" smtClean="0"/>
              <a:t>Input: cloaked spatial region + search parameters</a:t>
            </a:r>
          </a:p>
          <a:p>
            <a:pPr lvl="1"/>
            <a:r>
              <a:rPr lang="en-US" sz="2000" dirty="0" smtClean="0"/>
              <a:t>Output: candidate list</a:t>
            </a:r>
          </a:p>
          <a:p>
            <a:pPr lvl="2"/>
            <a:r>
              <a:rPr lang="en-US" sz="1800" dirty="0" smtClean="0"/>
              <a:t>inclusive and minimal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48433"/>
            <a:ext cx="7971680" cy="18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334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M. F. </a:t>
            </a:r>
            <a:r>
              <a:rPr lang="en-US" sz="1200" i="1" dirty="0" err="1" smtClean="0"/>
              <a:t>Mokbel</a:t>
            </a:r>
            <a:r>
              <a:rPr lang="en-US" sz="1200" i="1" dirty="0" smtClean="0"/>
              <a:t>, C. Chow, W. G. </a:t>
            </a:r>
            <a:r>
              <a:rPr lang="en-US" sz="1200" i="1" dirty="0" err="1" smtClean="0"/>
              <a:t>Aref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b="1" i="1" dirty="0" smtClean="0"/>
              <a:t>The new Casper: query processing for location services without compromising privacy</a:t>
            </a:r>
            <a:r>
              <a:rPr lang="en-US" sz="1200" i="1" dirty="0" smtClean="0"/>
              <a:t>. VLDB, 2006.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Dummies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Drawbacks of </a:t>
            </a:r>
            <a:r>
              <a:rPr lang="en-US" i="1" dirty="0" smtClean="0"/>
              <a:t>k</a:t>
            </a:r>
            <a:r>
              <a:rPr lang="en-US" dirty="0" smtClean="0"/>
              <a:t>-anonymity</a:t>
            </a:r>
          </a:p>
          <a:p>
            <a:pPr lvl="1"/>
            <a:r>
              <a:rPr lang="en-US" dirty="0" smtClean="0"/>
              <a:t>Needs at least </a:t>
            </a:r>
            <a:r>
              <a:rPr lang="en-US" i="1" dirty="0" smtClean="0"/>
              <a:t>k</a:t>
            </a:r>
            <a:r>
              <a:rPr lang="en-US" dirty="0" smtClean="0"/>
              <a:t> - 1 users nearby</a:t>
            </a:r>
          </a:p>
          <a:p>
            <a:pPr lvl="1"/>
            <a:r>
              <a:rPr lang="en-US" dirty="0" smtClean="0"/>
              <a:t>Needs to trust 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</a:p>
          <a:p>
            <a:pPr lvl="1">
              <a:buNone/>
            </a:pPr>
            <a:r>
              <a:rPr lang="en-US" dirty="0" smtClean="0"/>
              <a:t>→ Client sends false location with true location</a:t>
            </a:r>
          </a:p>
          <a:p>
            <a:endParaRPr lang="en-US" dirty="0" smtClean="0"/>
          </a:p>
          <a:p>
            <a:r>
              <a:rPr lang="en-US" dirty="0" smtClean="0"/>
              <a:t>Dummy generation algorithm</a:t>
            </a:r>
          </a:p>
          <a:p>
            <a:pPr lvl="1"/>
            <a:r>
              <a:rPr lang="en-US" dirty="0" smtClean="0"/>
              <a:t>How realistic? Just random?</a:t>
            </a:r>
          </a:p>
          <a:p>
            <a:pPr lvl="1"/>
            <a:r>
              <a:rPr lang="en-US" dirty="0" smtClean="0"/>
              <a:t>Moving in neighborhood</a:t>
            </a:r>
          </a:p>
          <a:p>
            <a:pPr lvl="2"/>
            <a:r>
              <a:rPr lang="en-US" dirty="0" smtClean="0"/>
              <a:t>Location of dummy = previous loc ± margin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334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H. Kido, Y. Yanagisawa, T. Satoh. </a:t>
            </a:r>
            <a:r>
              <a:rPr lang="en-US" sz="1200" b="1" i="1" dirty="0" smtClean="0"/>
              <a:t>An anonymous communication technique using dummies for location-based services</a:t>
            </a:r>
            <a:r>
              <a:rPr lang="en-US" sz="1200" i="1" dirty="0" smtClean="0"/>
              <a:t>. ICPS, 2005.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Anonymity-based Solutions</a:t>
            </a:r>
            <a:endParaRPr lang="en-US" dirty="0"/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848600" cy="4845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2000250"/>
                <a:gridCol w="1981200"/>
                <a:gridCol w="1905000"/>
              </a:tblGrid>
              <a:tr h="435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Mix-zone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k</a:t>
                      </a:r>
                      <a:r>
                        <a:rPr lang="en-US" sz="1400" dirty="0" smtClean="0"/>
                        <a:t>-anonymity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Using dummies</a:t>
                      </a:r>
                      <a:endParaRPr lang="en-US" sz="1400" dirty="0"/>
                    </a:p>
                  </a:txBody>
                  <a:tcPr/>
                </a:tc>
              </a:tr>
              <a:tr h="3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Applicable service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Information</a:t>
                      </a:r>
                      <a:r>
                        <a:rPr lang="en-US" sz="1400" baseline="0" dirty="0" smtClean="0"/>
                        <a:t> </a:t>
                      </a: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Information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Information</a:t>
                      </a:r>
                      <a:r>
                        <a:rPr lang="en-US" sz="1400" baseline="0" dirty="0" smtClean="0"/>
                        <a:t> service with </a:t>
                      </a:r>
                      <a:r>
                        <a:rPr lang="en-US" sz="1400" baseline="0" dirty="0" err="1" smtClean="0"/>
                        <a:t>userid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50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 of obfuscation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pseudonym</a:t>
                      </a: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</a:t>
                      </a:r>
                      <a:endParaRPr lang="en-US" sz="1400" dirty="0"/>
                    </a:p>
                  </a:txBody>
                  <a:tcPr/>
                </a:tc>
              </a:tr>
              <a:tr h="3754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Possibility of failure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542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Necessity</a:t>
                      </a:r>
                      <a:r>
                        <a:rPr lang="en-US" sz="1400" baseline="0" dirty="0" smtClean="0"/>
                        <a:t> of trusted 3</a:t>
                      </a:r>
                      <a:r>
                        <a:rPr lang="en-US" sz="1400" baseline="30000" dirty="0" smtClean="0"/>
                        <a:t>rd</a:t>
                      </a:r>
                      <a:r>
                        <a:rPr lang="en-US" sz="1400" baseline="0" dirty="0" smtClean="0"/>
                        <a:t> party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3069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Security risk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/>
                </a:tc>
              </a:tr>
              <a:tr h="2944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Waste of</a:t>
                      </a:r>
                      <a:r>
                        <a:rPr lang="en-US" sz="1400" baseline="0" dirty="0" smtClean="0"/>
                        <a:t> r</a:t>
                      </a:r>
                      <a:r>
                        <a:rPr lang="en-US" sz="1400" dirty="0" smtClean="0"/>
                        <a:t>esource 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19948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Privac</a:t>
                      </a:r>
                      <a:r>
                        <a:rPr lang="en-US" sz="1400" baseline="0" dirty="0" smtClean="0"/>
                        <a:t>y risk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aseline="0" dirty="0" smtClean="0"/>
                        <a:t>Sender address is not revealed.</a:t>
                      </a:r>
                    </a:p>
                    <a:p>
                      <a:pPr>
                        <a:buFontTx/>
                        <a:buNone/>
                      </a:pPr>
                      <a:endParaRPr lang="en-US" sz="1400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US" sz="1400" dirty="0" smtClean="0"/>
                        <a:t>Re-identification</a:t>
                      </a:r>
                      <a:r>
                        <a:rPr lang="en-US" sz="1400" baseline="0" dirty="0" smtClean="0"/>
                        <a:t> is possible but in very limited area.</a:t>
                      </a:r>
                    </a:p>
                    <a:p>
                      <a:pPr>
                        <a:buFontTx/>
                        <a:buNone/>
                      </a:pPr>
                      <a:endParaRPr lang="en-US" sz="1400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US" sz="1400" baseline="0" dirty="0" smtClean="0"/>
                        <a:t>Location tracking is not possible.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aseline="0" dirty="0" smtClean="0"/>
                        <a:t>Sender address is not revealed.</a:t>
                      </a:r>
                    </a:p>
                    <a:p>
                      <a:pPr>
                        <a:buFontTx/>
                        <a:buNone/>
                      </a:pPr>
                      <a:endParaRPr lang="en-US" sz="1400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US" sz="1400" dirty="0" smtClean="0"/>
                        <a:t>Re-identification is not possible.</a:t>
                      </a:r>
                    </a:p>
                    <a:p>
                      <a:pPr>
                        <a:buFontTx/>
                        <a:buNone/>
                      </a:pPr>
                      <a:endParaRPr lang="en-US" sz="1400" dirty="0" smtClean="0"/>
                    </a:p>
                    <a:p>
                      <a:pPr>
                        <a:buFontTx/>
                        <a:buNone/>
                      </a:pPr>
                      <a:endParaRPr lang="en-US" sz="14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US" sz="1400" dirty="0" smtClean="0"/>
                        <a:t>Location tracking is</a:t>
                      </a:r>
                      <a:r>
                        <a:rPr lang="en-US" sz="1400" baseline="0" dirty="0" smtClean="0"/>
                        <a:t> not possible.</a:t>
                      </a:r>
                      <a:endParaRPr lang="en-US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aseline="0" dirty="0" smtClean="0"/>
                        <a:t>Sender address can be revealed.</a:t>
                      </a:r>
                    </a:p>
                    <a:p>
                      <a:pPr>
                        <a:buFontTx/>
                        <a:buNone/>
                      </a:pPr>
                      <a:endParaRPr lang="en-US" sz="14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US" sz="1400" dirty="0" smtClean="0"/>
                        <a:t>Re-identification is possible.*</a:t>
                      </a:r>
                    </a:p>
                    <a:p>
                      <a:pPr>
                        <a:buFontTx/>
                        <a:buNone/>
                      </a:pPr>
                      <a:endParaRPr lang="en-US" sz="1400" dirty="0" smtClean="0"/>
                    </a:p>
                    <a:p>
                      <a:pPr>
                        <a:buFontTx/>
                        <a:buNone/>
                      </a:pPr>
                      <a:endParaRPr lang="en-US" sz="14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US" sz="1400" dirty="0" smtClean="0"/>
                        <a:t>Location tracking is not possible.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267200" y="2133600"/>
            <a:ext cx="4343400" cy="3505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Anonymity-based solutions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PIR-based solutions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" y="2133600"/>
            <a:ext cx="3962400" cy="3505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Policy-based Solutions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Location Privacy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Private Information Retrieval?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DB: </a:t>
            </a:r>
            <a:r>
              <a:rPr lang="en-US" i="1" dirty="0" smtClean="0"/>
              <a:t>n</a:t>
            </a:r>
            <a:r>
              <a:rPr lang="en-US" dirty="0" smtClean="0"/>
              <a:t> bits, (X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Client: wants X</a:t>
            </a:r>
            <a:r>
              <a:rPr lang="en-US" i="1" baseline="-25000" dirty="0" smtClean="0"/>
              <a:t>i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Requirement</a:t>
            </a:r>
          </a:p>
          <a:p>
            <a:pPr lvl="1"/>
            <a:r>
              <a:rPr lang="en-US" dirty="0" smtClean="0"/>
              <a:t>Privacy: Server does not learn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Maybe: Client learns nothing more than X</a:t>
            </a:r>
            <a:r>
              <a:rPr lang="en-US" i="1" baseline="-25000" dirty="0" smtClean="0"/>
              <a:t>i.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6334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E. </a:t>
            </a:r>
            <a:r>
              <a:rPr lang="en-US" sz="1200" i="1" dirty="0" err="1" smtClean="0"/>
              <a:t>Kushilevitz</a:t>
            </a:r>
            <a:r>
              <a:rPr lang="en-US" sz="1200" i="1" dirty="0" smtClean="0"/>
              <a:t>, R. </a:t>
            </a:r>
            <a:r>
              <a:rPr lang="en-US" sz="1200" i="1" dirty="0" err="1" smtClean="0"/>
              <a:t>Ostrovsky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b="1" i="1" dirty="0" smtClean="0"/>
              <a:t>Replication Is Not Needed: Single Database, Computationally-Private Information Retrieval</a:t>
            </a:r>
            <a:r>
              <a:rPr lang="en-US" sz="1200" i="1" dirty="0" smtClean="0"/>
              <a:t>. FOCS, 1997.</a:t>
            </a:r>
            <a:endParaRPr lang="en-US" sz="1200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267200"/>
            <a:ext cx="5029200" cy="179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SPIRAL: Hardware-based PIR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Hardware-based PIR</a:t>
            </a:r>
          </a:p>
          <a:p>
            <a:pPr lvl="1"/>
            <a:r>
              <a:rPr lang="en-US" sz="1800" dirty="0" smtClean="0"/>
              <a:t>Secure coprocessor</a:t>
            </a:r>
          </a:p>
          <a:p>
            <a:pPr lvl="1"/>
            <a:r>
              <a:rPr lang="en-US" sz="1800" dirty="0" smtClean="0"/>
              <a:t>Push trusted entity to LBS provider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Preprocessing</a:t>
            </a:r>
          </a:p>
          <a:p>
            <a:pPr lvl="1"/>
            <a:r>
              <a:rPr lang="en-US" sz="1700" dirty="0" smtClean="0"/>
              <a:t>generates </a:t>
            </a:r>
            <a:r>
              <a:rPr lang="el-GR" sz="1700" dirty="0" smtClean="0"/>
              <a:t>π</a:t>
            </a:r>
            <a:r>
              <a:rPr lang="en-US" sz="1700" dirty="0" smtClean="0"/>
              <a:t>, shuffles DB into DB</a:t>
            </a:r>
            <a:r>
              <a:rPr lang="el-GR" sz="1700" baseline="-25000" dirty="0" smtClean="0"/>
              <a:t>π</a:t>
            </a:r>
            <a:r>
              <a:rPr lang="en-US" sz="1700" dirty="0" smtClean="0"/>
              <a:t>, and encrypts DB</a:t>
            </a:r>
            <a:r>
              <a:rPr lang="el-GR" sz="1700" baseline="-25000" dirty="0" smtClean="0"/>
              <a:t>π</a:t>
            </a:r>
            <a:endParaRPr lang="en-US" sz="1700" dirty="0" smtClean="0"/>
          </a:p>
          <a:p>
            <a:pPr lvl="1"/>
            <a:r>
              <a:rPr lang="en-US" sz="1700" dirty="0" smtClean="0"/>
              <a:t>written back encrypted DB</a:t>
            </a:r>
            <a:r>
              <a:rPr lang="el-GR" sz="1700" baseline="-25000" dirty="0" smtClean="0"/>
              <a:t>π</a:t>
            </a:r>
            <a:r>
              <a:rPr lang="en-US" sz="1700" dirty="0" smtClean="0"/>
              <a:t> to the server</a:t>
            </a:r>
          </a:p>
          <a:p>
            <a:pPr lvl="1"/>
            <a:endParaRPr lang="en-US" sz="1700" dirty="0" smtClean="0"/>
          </a:p>
          <a:p>
            <a:r>
              <a:rPr lang="en-US" sz="2000" dirty="0" smtClean="0"/>
              <a:t>Online query processing</a:t>
            </a:r>
          </a:p>
          <a:p>
            <a:pPr lvl="1"/>
            <a:r>
              <a:rPr lang="en-US" sz="1700" dirty="0" smtClean="0"/>
              <a:t>gets encrypted query, and decrypts it</a:t>
            </a:r>
          </a:p>
          <a:p>
            <a:pPr lvl="1"/>
            <a:r>
              <a:rPr lang="en-US" sz="1700" dirty="0" smtClean="0"/>
              <a:t>performs query</a:t>
            </a:r>
          </a:p>
          <a:p>
            <a:pPr lvl="1"/>
            <a:r>
              <a:rPr lang="en-US" sz="1700" dirty="0" smtClean="0"/>
              <a:t>returns encrypted result</a:t>
            </a:r>
          </a:p>
          <a:p>
            <a:endParaRPr lang="en-US" sz="2000" dirty="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19600"/>
            <a:ext cx="306160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6334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A. </a:t>
            </a:r>
            <a:r>
              <a:rPr lang="en-US" sz="1200" i="1" dirty="0" err="1" smtClean="0"/>
              <a:t>Khoshgozaran</a:t>
            </a:r>
            <a:r>
              <a:rPr lang="en-US" sz="1200" i="1" dirty="0" smtClean="0"/>
              <a:t>, H. </a:t>
            </a:r>
            <a:r>
              <a:rPr lang="en-US" sz="1200" i="1" dirty="0" err="1" smtClean="0"/>
              <a:t>Shirani-Mehr</a:t>
            </a:r>
            <a:r>
              <a:rPr lang="en-US" sz="1200" i="1" dirty="0" smtClean="0"/>
              <a:t>, C. </a:t>
            </a:r>
            <a:r>
              <a:rPr lang="en-US" sz="1200" i="1" dirty="0" err="1" smtClean="0"/>
              <a:t>Shahibi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b="1" i="1" dirty="0" smtClean="0"/>
              <a:t>SPIRAL:A Scalable Private Information Retrieval Approach to Location Privacy</a:t>
            </a:r>
            <a:r>
              <a:rPr lang="en-US" sz="1200" i="1" dirty="0" smtClean="0"/>
              <a:t>. PALMS, 2008.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066871"/>
            <a:ext cx="2362200" cy="10772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DB  = {o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}</a:t>
            </a:r>
          </a:p>
          <a:p>
            <a:r>
              <a:rPr lang="en-US" sz="1600" dirty="0" smtClean="0"/>
              <a:t>DB</a:t>
            </a:r>
            <a:r>
              <a:rPr lang="el-GR" sz="1600" baseline="-25000" dirty="0" smtClean="0"/>
              <a:t>π </a:t>
            </a:r>
            <a:r>
              <a:rPr lang="en-US" sz="1600" dirty="0" smtClean="0"/>
              <a:t>= {o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, o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}</a:t>
            </a:r>
          </a:p>
          <a:p>
            <a:r>
              <a:rPr lang="el-GR" sz="1600" dirty="0" smtClean="0"/>
              <a:t>π</a:t>
            </a:r>
            <a:r>
              <a:rPr lang="en-US" sz="1600" dirty="0" smtClean="0"/>
              <a:t> = {2, 3, 1}</a:t>
            </a:r>
          </a:p>
          <a:p>
            <a:r>
              <a:rPr lang="en-US" sz="1600" dirty="0" smtClean="0"/>
              <a:t>DB[</a:t>
            </a:r>
            <a:r>
              <a:rPr lang="en-US" sz="1600" i="1" dirty="0" err="1" smtClean="0"/>
              <a:t>i</a:t>
            </a:r>
            <a:r>
              <a:rPr lang="en-US" sz="1600" dirty="0" smtClean="0"/>
              <a:t>] = DB[</a:t>
            </a:r>
            <a:r>
              <a:rPr lang="el-GR" sz="1600" dirty="0" smtClean="0"/>
              <a:t>π</a:t>
            </a:r>
            <a:r>
              <a:rPr lang="en-US" sz="1600" dirty="0" smtClean="0"/>
              <a:t>[</a:t>
            </a:r>
            <a:r>
              <a:rPr lang="en-US" sz="1600" i="1" dirty="0" err="1" smtClean="0"/>
              <a:t>i</a:t>
            </a:r>
            <a:r>
              <a:rPr lang="en-US" sz="1600" dirty="0" smtClean="0"/>
              <a:t>]]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PIR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n-US" sz="1700" dirty="0" smtClean="0"/>
              <a:t>Quadratic </a:t>
            </a:r>
            <a:r>
              <a:rPr lang="en-US" sz="1700" dirty="0" err="1" smtClean="0"/>
              <a:t>Residuosity</a:t>
            </a:r>
            <a:r>
              <a:rPr lang="en-US" sz="1700" dirty="0" smtClean="0"/>
              <a:t> Assumption</a:t>
            </a:r>
          </a:p>
          <a:p>
            <a:pPr lvl="1"/>
            <a:r>
              <a:rPr lang="en-US" sz="1600" dirty="0" smtClean="0"/>
              <a:t>x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 smtClean="0">
                <a:sym typeface="Mathematica1"/>
              </a:rPr>
              <a:t></a:t>
            </a:r>
            <a:r>
              <a:rPr lang="en-US" sz="1600" dirty="0" smtClean="0"/>
              <a:t> a (mod N), for some x, then a is QR mod N</a:t>
            </a:r>
          </a:p>
          <a:p>
            <a:pPr lvl="2"/>
            <a:r>
              <a:rPr lang="en-US" sz="1200" dirty="0" smtClean="0">
                <a:sym typeface="Wingdings" pitchFamily="2" charset="2"/>
              </a:rPr>
              <a:t>e.g., 1</a:t>
            </a:r>
            <a:r>
              <a:rPr lang="en-US" sz="1200" baseline="30000" dirty="0" smtClean="0">
                <a:sym typeface="Wingdings" pitchFamily="2" charset="2"/>
              </a:rPr>
              <a:t>2</a:t>
            </a:r>
            <a:r>
              <a:rPr lang="en-US" sz="1200" dirty="0" smtClean="0">
                <a:sym typeface="Wingdings" pitchFamily="2" charset="2"/>
              </a:rPr>
              <a:t> = 1 </a:t>
            </a:r>
            <a:r>
              <a:rPr lang="en-US" sz="1200" dirty="0" smtClean="0">
                <a:sym typeface="Mathematica1"/>
              </a:rPr>
              <a:t> 1 (mod 7)</a:t>
            </a:r>
          </a:p>
          <a:p>
            <a:pPr lvl="2">
              <a:buNone/>
            </a:pPr>
            <a:r>
              <a:rPr lang="en-US" sz="1200" dirty="0" smtClean="0">
                <a:sym typeface="Wingdings" pitchFamily="2" charset="2"/>
              </a:rPr>
              <a:t>             2</a:t>
            </a:r>
            <a:r>
              <a:rPr lang="en-US" sz="1200" baseline="30000" dirty="0" smtClean="0">
                <a:sym typeface="Wingdings" pitchFamily="2" charset="2"/>
              </a:rPr>
              <a:t>2</a:t>
            </a:r>
            <a:r>
              <a:rPr lang="en-US" sz="1200" dirty="0" smtClean="0">
                <a:sym typeface="Wingdings" pitchFamily="2" charset="2"/>
              </a:rPr>
              <a:t> = 4 </a:t>
            </a:r>
            <a:r>
              <a:rPr lang="en-US" sz="1200" dirty="0" smtClean="0">
                <a:sym typeface="Mathematica1"/>
              </a:rPr>
              <a:t> 4 (mod 7)</a:t>
            </a:r>
          </a:p>
          <a:p>
            <a:pPr lvl="2">
              <a:buNone/>
            </a:pPr>
            <a:r>
              <a:rPr lang="en-US" sz="1200" dirty="0" smtClean="0">
                <a:sym typeface="Wingdings" pitchFamily="2" charset="2"/>
              </a:rPr>
              <a:t>             3</a:t>
            </a:r>
            <a:r>
              <a:rPr lang="en-US" sz="1200" baseline="30000" dirty="0" smtClean="0">
                <a:sym typeface="Wingdings" pitchFamily="2" charset="2"/>
              </a:rPr>
              <a:t>2</a:t>
            </a:r>
            <a:r>
              <a:rPr lang="en-US" sz="1200" dirty="0" smtClean="0">
                <a:sym typeface="Wingdings" pitchFamily="2" charset="2"/>
              </a:rPr>
              <a:t> = 9 </a:t>
            </a:r>
            <a:r>
              <a:rPr lang="en-US" sz="1200" dirty="0" smtClean="0">
                <a:sym typeface="Mathematica1"/>
              </a:rPr>
              <a:t> 2 (mod 7)</a:t>
            </a:r>
          </a:p>
          <a:p>
            <a:pPr lvl="2">
              <a:buNone/>
            </a:pPr>
            <a:r>
              <a:rPr lang="en-US" sz="1200" dirty="0" smtClean="0">
                <a:sym typeface="Wingdings" pitchFamily="2" charset="2"/>
              </a:rPr>
              <a:t>             4</a:t>
            </a:r>
            <a:r>
              <a:rPr lang="en-US" sz="1200" baseline="30000" dirty="0" smtClean="0">
                <a:sym typeface="Wingdings" pitchFamily="2" charset="2"/>
              </a:rPr>
              <a:t>2</a:t>
            </a:r>
            <a:r>
              <a:rPr lang="en-US" sz="1200" dirty="0" smtClean="0">
                <a:sym typeface="Wingdings" pitchFamily="2" charset="2"/>
              </a:rPr>
              <a:t> = 16 </a:t>
            </a:r>
            <a:r>
              <a:rPr lang="en-US" sz="1200" dirty="0" smtClean="0">
                <a:sym typeface="Mathematica1"/>
              </a:rPr>
              <a:t> 2 (mod 7)</a:t>
            </a:r>
          </a:p>
          <a:p>
            <a:pPr lvl="2">
              <a:buNone/>
            </a:pPr>
            <a:r>
              <a:rPr lang="en-US" sz="1200" dirty="0" smtClean="0">
                <a:sym typeface="Wingdings" pitchFamily="2" charset="2"/>
              </a:rPr>
              <a:t>             5</a:t>
            </a:r>
            <a:r>
              <a:rPr lang="en-US" sz="1200" baseline="30000" dirty="0" smtClean="0">
                <a:sym typeface="Wingdings" pitchFamily="2" charset="2"/>
              </a:rPr>
              <a:t>2</a:t>
            </a:r>
            <a:r>
              <a:rPr lang="en-US" sz="1200" dirty="0" smtClean="0">
                <a:sym typeface="Wingdings" pitchFamily="2" charset="2"/>
              </a:rPr>
              <a:t> = 25 </a:t>
            </a:r>
            <a:r>
              <a:rPr lang="en-US" sz="1200" dirty="0" smtClean="0">
                <a:sym typeface="Mathematica1"/>
              </a:rPr>
              <a:t> 4 (mod 7)</a:t>
            </a:r>
          </a:p>
          <a:p>
            <a:pPr lvl="2">
              <a:buNone/>
            </a:pPr>
            <a:r>
              <a:rPr lang="en-US" sz="1200" dirty="0" smtClean="0">
                <a:sym typeface="Wingdings" pitchFamily="2" charset="2"/>
              </a:rPr>
              <a:t>             6</a:t>
            </a:r>
            <a:r>
              <a:rPr lang="en-US" sz="1200" baseline="30000" dirty="0" smtClean="0">
                <a:sym typeface="Wingdings" pitchFamily="2" charset="2"/>
              </a:rPr>
              <a:t>2</a:t>
            </a:r>
            <a:r>
              <a:rPr lang="en-US" sz="1200" dirty="0" smtClean="0">
                <a:sym typeface="Wingdings" pitchFamily="2" charset="2"/>
              </a:rPr>
              <a:t> = 36 </a:t>
            </a:r>
            <a:r>
              <a:rPr lang="en-US" sz="1200" dirty="0" smtClean="0">
                <a:sym typeface="Mathematica1"/>
              </a:rPr>
              <a:t> 1 (mod 7)</a:t>
            </a:r>
            <a:endParaRPr lang="en-US" sz="1200" dirty="0" smtClean="0">
              <a:sym typeface="Wingdings" pitchFamily="2" charset="2"/>
            </a:endParaRPr>
          </a:p>
          <a:p>
            <a:pPr lvl="1"/>
            <a:r>
              <a:rPr lang="en-US" sz="1600" dirty="0" smtClean="0">
                <a:sym typeface="Wingdings" pitchFamily="2" charset="2"/>
              </a:rPr>
              <a:t>QR predicate Q</a:t>
            </a:r>
            <a:r>
              <a:rPr lang="en-US" sz="1600" baseline="-25000" dirty="0" smtClean="0">
                <a:sym typeface="Wingdings" pitchFamily="2" charset="2"/>
              </a:rPr>
              <a:t>N</a:t>
            </a:r>
            <a:r>
              <a:rPr lang="en-US" sz="1600" dirty="0" smtClean="0">
                <a:sym typeface="Wingdings" pitchFamily="2" charset="2"/>
              </a:rPr>
              <a:t> (i.e., a function to determine a given number is QR mod N) is assumed to be super-polynomial when N = </a:t>
            </a:r>
            <a:r>
              <a:rPr lang="en-US" sz="1600" dirty="0" err="1" smtClean="0">
                <a:sym typeface="Wingdings" pitchFamily="2" charset="2"/>
              </a:rPr>
              <a:t>pq</a:t>
            </a:r>
            <a:r>
              <a:rPr lang="en-US" sz="1600" dirty="0" smtClean="0">
                <a:sym typeface="Wingdings" pitchFamily="2" charset="2"/>
              </a:rPr>
              <a:t>, p and q are two primes.</a:t>
            </a:r>
          </a:p>
          <a:p>
            <a:pPr>
              <a:buNone/>
            </a:pPr>
            <a:endParaRPr lang="en-US" sz="1900" dirty="0" smtClean="0">
              <a:sym typeface="Wingdings" pitchFamily="2" charset="2"/>
            </a:endParaRPr>
          </a:p>
          <a:p>
            <a:r>
              <a:rPr lang="en-US" sz="1700" dirty="0" smtClean="0">
                <a:sym typeface="Wingdings" pitchFamily="2" charset="2"/>
              </a:rPr>
              <a:t>Procedure of </a:t>
            </a:r>
            <a:r>
              <a:rPr lang="en-US" sz="1700" dirty="0" err="1" smtClean="0">
                <a:sym typeface="Wingdings" pitchFamily="2" charset="2"/>
              </a:rPr>
              <a:t>cPIR</a:t>
            </a:r>
            <a:endParaRPr lang="en-US" sz="1700" dirty="0" smtClean="0">
              <a:sym typeface="Wingdings" pitchFamily="2" charset="2"/>
            </a:endParaRPr>
          </a:p>
          <a:p>
            <a:pPr lvl="1"/>
            <a:r>
              <a:rPr lang="en-US" sz="1300" dirty="0" smtClean="0">
                <a:sym typeface="Wingdings" pitchFamily="2" charset="2"/>
              </a:rPr>
              <a:t>Client sends a random vector </a:t>
            </a:r>
            <a:r>
              <a:rPr lang="en-U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y</a:t>
            </a:r>
            <a:r>
              <a:rPr lang="en-US" sz="1300" dirty="0" smtClean="0">
                <a:sym typeface="Wingdings" pitchFamily="2" charset="2"/>
              </a:rPr>
              <a:t> satisfying Q</a:t>
            </a:r>
            <a:r>
              <a:rPr lang="en-US" sz="1300" baseline="-25000" dirty="0" smtClean="0">
                <a:sym typeface="Wingdings" pitchFamily="2" charset="2"/>
              </a:rPr>
              <a:t>N</a:t>
            </a:r>
            <a:r>
              <a:rPr lang="en-US" sz="1300" dirty="0" smtClean="0">
                <a:sym typeface="Wingdings" pitchFamily="2" charset="2"/>
              </a:rPr>
              <a:t>(</a:t>
            </a:r>
            <a:r>
              <a:rPr lang="en-US" sz="1300" dirty="0" err="1" smtClean="0">
                <a:sym typeface="Wingdings" pitchFamily="2" charset="2"/>
              </a:rPr>
              <a:t>y</a:t>
            </a:r>
            <a:r>
              <a:rPr lang="en-US" sz="1300" baseline="-25000" dirty="0" err="1" smtClean="0">
                <a:sym typeface="Wingdings" pitchFamily="2" charset="2"/>
              </a:rPr>
              <a:t>i</a:t>
            </a:r>
            <a:r>
              <a:rPr lang="en-US" sz="1300" dirty="0" smtClean="0">
                <a:sym typeface="Wingdings" pitchFamily="2" charset="2"/>
              </a:rPr>
              <a:t>) = false, Q</a:t>
            </a:r>
            <a:r>
              <a:rPr lang="en-US" sz="1300" baseline="-25000" dirty="0" smtClean="0">
                <a:sym typeface="Wingdings" pitchFamily="2" charset="2"/>
              </a:rPr>
              <a:t>N</a:t>
            </a:r>
            <a:r>
              <a:rPr lang="en-US" sz="1300" dirty="0" smtClean="0">
                <a:sym typeface="Wingdings" pitchFamily="2" charset="2"/>
              </a:rPr>
              <a:t>(</a:t>
            </a:r>
            <a:r>
              <a:rPr lang="en-US" sz="1300" dirty="0" err="1" smtClean="0">
                <a:sym typeface="Wingdings" pitchFamily="2" charset="2"/>
              </a:rPr>
              <a:t>y</a:t>
            </a:r>
            <a:r>
              <a:rPr lang="en-US" sz="1300" baseline="-25000" dirty="0" err="1" smtClean="0">
                <a:sym typeface="Mathematica1"/>
              </a:rPr>
              <a:t></a:t>
            </a:r>
            <a:r>
              <a:rPr lang="en-US" sz="1300" baseline="-25000" dirty="0" err="1" smtClean="0">
                <a:sym typeface="Wingdings" pitchFamily="2" charset="2"/>
              </a:rPr>
              <a:t>j≠i</a:t>
            </a:r>
            <a:r>
              <a:rPr lang="en-US" sz="1300" dirty="0" smtClean="0">
                <a:sym typeface="Wingdings" pitchFamily="2" charset="2"/>
              </a:rPr>
              <a:t>) = true.</a:t>
            </a:r>
          </a:p>
          <a:p>
            <a:pPr lvl="1"/>
            <a:r>
              <a:rPr lang="en-US" sz="1300" dirty="0" smtClean="0">
                <a:sym typeface="Wingdings" pitchFamily="2" charset="2"/>
              </a:rPr>
              <a:t>Server produces and sends back a vector </a:t>
            </a:r>
            <a:r>
              <a:rPr lang="en-U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z</a:t>
            </a:r>
            <a:r>
              <a:rPr lang="en-US" sz="1300" dirty="0" smtClean="0">
                <a:sym typeface="Wingdings" pitchFamily="2" charset="2"/>
              </a:rPr>
              <a:t> out of </a:t>
            </a:r>
            <a:r>
              <a:rPr lang="en-U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y</a:t>
            </a:r>
            <a:r>
              <a:rPr lang="en-US" sz="1300" dirty="0" smtClean="0">
                <a:sym typeface="Wingdings" pitchFamily="2" charset="2"/>
              </a:rPr>
              <a:t> and the database </a:t>
            </a:r>
            <a:r>
              <a:rPr lang="en-U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x</a:t>
            </a:r>
            <a:r>
              <a:rPr lang="en-US" sz="1300" dirty="0" smtClean="0">
                <a:sym typeface="Wingdings" pitchFamily="2" charset="2"/>
              </a:rPr>
              <a:t> using a matrix operation </a:t>
            </a:r>
            <a:r>
              <a:rPr lang="en-US" sz="1300" i="1" dirty="0" smtClean="0">
                <a:sym typeface="Wingdings" pitchFamily="2" charset="2"/>
              </a:rPr>
              <a:t>f</a:t>
            </a:r>
            <a:r>
              <a:rPr lang="en-US" sz="1300" dirty="0" smtClean="0">
                <a:sym typeface="Wingdings" pitchFamily="2" charset="2"/>
              </a:rPr>
              <a:t>:</a:t>
            </a:r>
          </a:p>
          <a:p>
            <a:pPr lvl="1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z</a:t>
            </a:r>
            <a:r>
              <a:rPr lang="en-US" sz="1600" dirty="0" smtClean="0">
                <a:sym typeface="Wingdings" pitchFamily="2" charset="2"/>
              </a:rPr>
              <a:t> = </a:t>
            </a:r>
            <a:r>
              <a:rPr lang="en-US" sz="1600" i="1" dirty="0" smtClean="0">
                <a:sym typeface="Wingdings" pitchFamily="2" charset="2"/>
              </a:rPr>
              <a:t>f</a:t>
            </a:r>
            <a:r>
              <a:rPr lang="en-US" sz="1600" dirty="0" smtClean="0">
                <a:sym typeface="Wingdings" pitchFamily="2" charset="2"/>
              </a:rPr>
              <a:t> (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x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y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sz="1300" dirty="0" smtClean="0">
                <a:sym typeface="Wingdings" pitchFamily="2" charset="2"/>
              </a:rPr>
              <a:t>Client can determine x</a:t>
            </a:r>
            <a:r>
              <a:rPr lang="en-US" sz="1300" baseline="-25000" dirty="0" smtClean="0">
                <a:sym typeface="Wingdings" pitchFamily="2" charset="2"/>
              </a:rPr>
              <a:t>i</a:t>
            </a:r>
          </a:p>
          <a:p>
            <a:pPr lvl="1">
              <a:buNone/>
            </a:pPr>
            <a:r>
              <a:rPr lang="en-US" sz="1600" dirty="0" smtClean="0">
                <a:sym typeface="Wingdings" pitchFamily="2" charset="2"/>
              </a:rPr>
              <a:t>	if </a:t>
            </a:r>
            <a:r>
              <a:rPr lang="en-US" sz="1600" dirty="0" err="1" smtClean="0">
                <a:sym typeface="Wingdings" pitchFamily="2" charset="2"/>
              </a:rPr>
              <a:t>z</a:t>
            </a:r>
            <a:r>
              <a:rPr lang="en-US" sz="1600" baseline="-25000" dirty="0" err="1" smtClean="0">
                <a:sym typeface="Wingdings" pitchFamily="2" charset="2"/>
              </a:rPr>
              <a:t>i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smtClean="0">
                <a:sym typeface="Mathematica1"/>
              </a:rPr>
              <a:t> </a:t>
            </a:r>
            <a:r>
              <a:rPr lang="en-US" sz="1600" dirty="0" smtClean="0">
                <a:sym typeface="Wingdings" pitchFamily="2" charset="2"/>
              </a:rPr>
              <a:t>QR mod N, x</a:t>
            </a:r>
            <a:r>
              <a:rPr lang="en-US" sz="1600" baseline="-25000" dirty="0" smtClean="0">
                <a:sym typeface="Wingdings" pitchFamily="2" charset="2"/>
              </a:rPr>
              <a:t>i</a:t>
            </a:r>
            <a:r>
              <a:rPr lang="en-US" sz="1600" dirty="0" smtClean="0">
                <a:sym typeface="Wingdings" pitchFamily="2" charset="2"/>
              </a:rPr>
              <a:t> = 0</a:t>
            </a:r>
          </a:p>
          <a:p>
            <a:pPr lvl="1">
              <a:buNone/>
            </a:pPr>
            <a:r>
              <a:rPr lang="en-US" sz="1600" dirty="0" smtClean="0">
                <a:sym typeface="Wingdings" pitchFamily="2" charset="2"/>
              </a:rPr>
              <a:t>	   </a:t>
            </a:r>
            <a:r>
              <a:rPr lang="en-US" sz="1600" dirty="0" err="1" smtClean="0">
                <a:sym typeface="Wingdings" pitchFamily="2" charset="2"/>
              </a:rPr>
              <a:t>z</a:t>
            </a:r>
            <a:r>
              <a:rPr lang="en-US" sz="1600" baseline="-25000" dirty="0" err="1" smtClean="0">
                <a:sym typeface="Wingdings" pitchFamily="2" charset="2"/>
              </a:rPr>
              <a:t>i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smtClean="0">
                <a:sym typeface="Mathematica1"/>
              </a:rPr>
              <a:t> </a:t>
            </a:r>
            <a:r>
              <a:rPr lang="en-US" sz="1600" dirty="0" smtClean="0">
                <a:sym typeface="Wingdings" pitchFamily="2" charset="2"/>
              </a:rPr>
              <a:t>QR mod N, x</a:t>
            </a:r>
            <a:r>
              <a:rPr lang="en-US" sz="1600" baseline="-25000" dirty="0" smtClean="0">
                <a:sym typeface="Wingdings" pitchFamily="2" charset="2"/>
              </a:rPr>
              <a:t>i</a:t>
            </a:r>
            <a:r>
              <a:rPr lang="en-US" sz="1600" dirty="0" smtClean="0">
                <a:sym typeface="Wingdings" pitchFamily="2" charset="2"/>
              </a:rPr>
              <a:t> = 1 </a:t>
            </a:r>
            <a:endParaRPr lang="en-US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334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G. </a:t>
            </a:r>
            <a:r>
              <a:rPr lang="en-US" sz="1200" i="1" dirty="0" err="1" smtClean="0"/>
              <a:t>Ghinita</a:t>
            </a:r>
            <a:r>
              <a:rPr lang="en-US" sz="1200" i="1" dirty="0" smtClean="0"/>
              <a:t>, P. </a:t>
            </a:r>
            <a:r>
              <a:rPr lang="en-US" sz="1200" i="1" dirty="0" err="1" smtClean="0"/>
              <a:t>Kalnis</a:t>
            </a:r>
            <a:r>
              <a:rPr lang="en-US" sz="1200" i="1" dirty="0" smtClean="0"/>
              <a:t>, A. </a:t>
            </a:r>
            <a:r>
              <a:rPr lang="en-US" sz="1200" i="1" dirty="0" err="1" smtClean="0"/>
              <a:t>Khoshgozaran</a:t>
            </a:r>
            <a:r>
              <a:rPr lang="en-US" sz="1200" i="1" dirty="0" smtClean="0"/>
              <a:t>, C. </a:t>
            </a:r>
            <a:r>
              <a:rPr lang="en-US" sz="1200" i="1" dirty="0" err="1" smtClean="0"/>
              <a:t>Shahabi</a:t>
            </a:r>
            <a:r>
              <a:rPr lang="en-US" sz="1200" i="1" dirty="0" smtClean="0"/>
              <a:t>, K. Tan.</a:t>
            </a:r>
            <a:r>
              <a:rPr lang="en-US" sz="1200" dirty="0" smtClean="0"/>
              <a:t> </a:t>
            </a:r>
            <a:r>
              <a:rPr lang="en-US" sz="1200" b="1" i="1" dirty="0" smtClean="0"/>
              <a:t>Private queries in location based services: </a:t>
            </a:r>
            <a:r>
              <a:rPr lang="en-US" sz="1200" b="1" i="1" dirty="0" err="1" smtClean="0"/>
              <a:t>anonymizers</a:t>
            </a:r>
            <a:r>
              <a:rPr lang="en-US" sz="1200" b="1" i="1" dirty="0" smtClean="0"/>
              <a:t> are not necessary</a:t>
            </a:r>
            <a:r>
              <a:rPr lang="en-US" sz="1200" i="1" dirty="0" smtClean="0"/>
              <a:t>. SIGMOD, 2008.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PIR to LBS?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2D -&gt; 1D</a:t>
            </a:r>
          </a:p>
          <a:p>
            <a:pPr lvl="1"/>
            <a:r>
              <a:rPr lang="en-US" dirty="0" smtClean="0"/>
              <a:t>Converts spatial query to PIR using grid structure.</a:t>
            </a:r>
          </a:p>
          <a:p>
            <a:pPr lvl="1"/>
            <a:r>
              <a:rPr lang="en-US" dirty="0" smtClean="0"/>
              <a:t>Shares grid with users.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2514600" cy="18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943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A. </a:t>
            </a:r>
            <a:r>
              <a:rPr lang="en-US" sz="1200" i="1" dirty="0" err="1" smtClean="0"/>
              <a:t>Khoshgozaran</a:t>
            </a:r>
            <a:r>
              <a:rPr lang="en-US" sz="1200" i="1" dirty="0" smtClean="0"/>
              <a:t>, H. </a:t>
            </a:r>
            <a:r>
              <a:rPr lang="en-US" sz="1200" i="1" dirty="0" err="1" smtClean="0"/>
              <a:t>Shirani-Mehr</a:t>
            </a:r>
            <a:r>
              <a:rPr lang="en-US" sz="1200" i="1" dirty="0" smtClean="0"/>
              <a:t>, C. </a:t>
            </a:r>
            <a:r>
              <a:rPr lang="en-US" sz="1200" i="1" dirty="0" err="1" smtClean="0"/>
              <a:t>Shahibi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b="1" i="1" dirty="0" smtClean="0"/>
              <a:t>SPIRAL:A Scalable Private Information Retrieval Approach to Location Privacy</a:t>
            </a:r>
            <a:r>
              <a:rPr lang="en-US" sz="1200" i="1" dirty="0" smtClean="0"/>
              <a:t>. PALMS, 2008.</a:t>
            </a:r>
          </a:p>
          <a:p>
            <a:r>
              <a:rPr lang="en-US" sz="1200" i="1" dirty="0" smtClean="0"/>
              <a:t>* G. </a:t>
            </a:r>
            <a:r>
              <a:rPr lang="en-US" sz="1200" i="1" dirty="0" err="1" smtClean="0"/>
              <a:t>Ghinita</a:t>
            </a:r>
            <a:r>
              <a:rPr lang="en-US" sz="1200" i="1" dirty="0" smtClean="0"/>
              <a:t>, P. </a:t>
            </a:r>
            <a:r>
              <a:rPr lang="en-US" sz="1200" i="1" dirty="0" err="1" smtClean="0"/>
              <a:t>Kalnis</a:t>
            </a:r>
            <a:r>
              <a:rPr lang="en-US" sz="1200" i="1" dirty="0" smtClean="0"/>
              <a:t>, A. </a:t>
            </a:r>
            <a:r>
              <a:rPr lang="en-US" sz="1200" i="1" dirty="0" err="1" smtClean="0"/>
              <a:t>Khoshgozaran</a:t>
            </a:r>
            <a:r>
              <a:rPr lang="en-US" sz="1200" i="1" dirty="0" smtClean="0"/>
              <a:t>, C. </a:t>
            </a:r>
            <a:r>
              <a:rPr lang="en-US" sz="1200" i="1" dirty="0" err="1" smtClean="0"/>
              <a:t>Shahabi</a:t>
            </a:r>
            <a:r>
              <a:rPr lang="en-US" sz="1200" i="1" dirty="0" smtClean="0"/>
              <a:t>, K. Tan.</a:t>
            </a:r>
            <a:r>
              <a:rPr lang="en-US" sz="1200" dirty="0" smtClean="0"/>
              <a:t> </a:t>
            </a:r>
            <a:r>
              <a:rPr lang="en-US" sz="1200" b="1" i="1" dirty="0" smtClean="0"/>
              <a:t>Private queries in location based services: </a:t>
            </a:r>
            <a:r>
              <a:rPr lang="en-US" sz="1200" b="1" i="1" dirty="0" err="1" smtClean="0"/>
              <a:t>anonymizers</a:t>
            </a:r>
            <a:r>
              <a:rPr lang="en-US" sz="1200" b="1" i="1" dirty="0" smtClean="0"/>
              <a:t> are not necessary</a:t>
            </a:r>
            <a:r>
              <a:rPr lang="en-US" sz="1200" i="1" dirty="0" smtClean="0"/>
              <a:t>. SIGMOD, 2008.</a:t>
            </a:r>
            <a:endParaRPr lang="en-US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6600"/>
            <a:ext cx="329128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114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No information is revealed to LBS provider.</a:t>
            </a:r>
          </a:p>
          <a:p>
            <a:pPr lvl="1"/>
            <a:r>
              <a:rPr lang="en-US" dirty="0" smtClean="0"/>
              <a:t>No 3rd party is necessary.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343400" y="1600200"/>
            <a:ext cx="441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Communication cost </a:t>
            </a:r>
          </a:p>
          <a:p>
            <a:pPr lvl="2"/>
            <a:r>
              <a:rPr lang="en-US" sz="1400" dirty="0" smtClean="0"/>
              <a:t>PIR: 2MB (N = 768bits)</a:t>
            </a:r>
          </a:p>
          <a:p>
            <a:pPr lvl="2"/>
            <a:r>
              <a:rPr lang="en-US" sz="1400" i="1" dirty="0" smtClean="0"/>
              <a:t>k</a:t>
            </a:r>
            <a:r>
              <a:rPr lang="en-US" sz="1400" dirty="0" smtClean="0"/>
              <a:t>-anonymity: 8KB (16K users, </a:t>
            </a:r>
            <a:r>
              <a:rPr lang="en-US" sz="1400" i="1" dirty="0" smtClean="0"/>
              <a:t>k</a:t>
            </a:r>
            <a:r>
              <a:rPr lang="en-US" sz="1400" dirty="0" smtClean="0"/>
              <a:t> = 50)</a:t>
            </a:r>
          </a:p>
          <a:p>
            <a:pPr lvl="1"/>
            <a:r>
              <a:rPr lang="en-US" dirty="0" smtClean="0"/>
              <a:t>Overhead in server CPU</a:t>
            </a:r>
          </a:p>
          <a:p>
            <a:pPr lvl="2"/>
            <a:r>
              <a:rPr lang="en-US" dirty="0" smtClean="0"/>
              <a:t>6sec (N = 768bits, P4 3.0GHz)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PIR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334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G. </a:t>
            </a:r>
            <a:r>
              <a:rPr lang="en-US" sz="1200" i="1" dirty="0" err="1" smtClean="0"/>
              <a:t>Ghinita</a:t>
            </a:r>
            <a:r>
              <a:rPr lang="en-US" sz="1200" i="1" dirty="0" smtClean="0"/>
              <a:t>, P. </a:t>
            </a:r>
            <a:r>
              <a:rPr lang="en-US" sz="1200" i="1" dirty="0" err="1" smtClean="0"/>
              <a:t>Kalnis</a:t>
            </a:r>
            <a:r>
              <a:rPr lang="en-US" sz="1200" i="1" dirty="0" smtClean="0"/>
              <a:t>, A. </a:t>
            </a:r>
            <a:r>
              <a:rPr lang="en-US" sz="1200" i="1" dirty="0" err="1" smtClean="0"/>
              <a:t>Khoshgozaran</a:t>
            </a:r>
            <a:r>
              <a:rPr lang="en-US" sz="1200" i="1" dirty="0" smtClean="0"/>
              <a:t>, C. </a:t>
            </a:r>
            <a:r>
              <a:rPr lang="en-US" sz="1200" i="1" dirty="0" err="1" smtClean="0"/>
              <a:t>Shahabi</a:t>
            </a:r>
            <a:r>
              <a:rPr lang="en-US" sz="1200" i="1" dirty="0" smtClean="0"/>
              <a:t>, K. Tan.</a:t>
            </a:r>
            <a:r>
              <a:rPr lang="en-US" sz="1200" dirty="0" smtClean="0"/>
              <a:t> </a:t>
            </a:r>
            <a:r>
              <a:rPr lang="en-US" sz="1200" b="1" i="1" dirty="0" smtClean="0"/>
              <a:t>Private queries in location based services: </a:t>
            </a:r>
            <a:r>
              <a:rPr lang="en-US" sz="1200" b="1" i="1" dirty="0" err="1" smtClean="0"/>
              <a:t>anonymizers</a:t>
            </a:r>
            <a:r>
              <a:rPr lang="en-US" sz="1200" b="1" i="1" dirty="0" smtClean="0"/>
              <a:t> are not necessary</a:t>
            </a:r>
            <a:r>
              <a:rPr lang="en-US" sz="1200" i="1" dirty="0" smtClean="0"/>
              <a:t>. SIGMOD, 2008.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19600"/>
          </a:xfrm>
        </p:spPr>
        <p:txBody>
          <a:bodyPr/>
          <a:lstStyle/>
          <a:p>
            <a:r>
              <a:rPr lang="en-US" dirty="0" smtClean="0"/>
              <a:t>Location service, location-aware service, location-based service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38643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6172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A. </a:t>
            </a:r>
            <a:r>
              <a:rPr lang="en-US" sz="1200" i="1" dirty="0" err="1" smtClean="0"/>
              <a:t>Brimicombe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b="1" i="1" dirty="0" smtClean="0"/>
              <a:t>GIS – Where are the frontiers now? </a:t>
            </a:r>
            <a:r>
              <a:rPr lang="en-US" sz="1200" i="1" dirty="0" smtClean="0"/>
              <a:t>GIS, 2002.</a:t>
            </a:r>
          </a:p>
          <a:p>
            <a:r>
              <a:rPr lang="en-US" sz="1200" i="1" dirty="0" smtClean="0"/>
              <a:t>* S. </a:t>
            </a:r>
            <a:r>
              <a:rPr lang="en-US" sz="1200" i="1" dirty="0" err="1" smtClean="0"/>
              <a:t>Steiniger</a:t>
            </a:r>
            <a:r>
              <a:rPr lang="en-US" sz="1200" i="1" dirty="0" smtClean="0"/>
              <a:t>, M. </a:t>
            </a:r>
            <a:r>
              <a:rPr lang="en-US" sz="1200" i="1" dirty="0" err="1" smtClean="0"/>
              <a:t>Neun</a:t>
            </a:r>
            <a:r>
              <a:rPr lang="en-US" sz="1200" i="1" dirty="0" smtClean="0"/>
              <a:t>, and A. Edwards. </a:t>
            </a:r>
            <a:r>
              <a:rPr lang="en-US" sz="1200" b="1" i="1" dirty="0" smtClean="0"/>
              <a:t>Foundations of Location Based Services.</a:t>
            </a:r>
            <a:r>
              <a:rPr lang="en-US" sz="1200" i="1" dirty="0" smtClean="0"/>
              <a:t> Lecture Notes on LBS, 2006.</a:t>
            </a:r>
            <a:endParaRPr lang="en-US" sz="1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819400"/>
            <a:ext cx="409258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140284"/>
          <a:ext cx="7924802" cy="4346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133601"/>
                <a:gridCol w="2057399"/>
                <a:gridCol w="1905002"/>
              </a:tblGrid>
              <a:tr h="6481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Policy-based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Anonymity-based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PIR-based</a:t>
                      </a:r>
                      <a:endParaRPr lang="en-US" sz="1600" dirty="0"/>
                    </a:p>
                  </a:txBody>
                  <a:tcPr/>
                </a:tc>
              </a:tr>
              <a:tr h="6107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Applicable</a:t>
                      </a:r>
                      <a:r>
                        <a:rPr lang="en-US" sz="1600" baseline="0" dirty="0" smtClean="0"/>
                        <a:t> services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Information,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Tracking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Information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Information</a:t>
                      </a:r>
                      <a:endParaRPr lang="en-US" sz="1600" dirty="0"/>
                    </a:p>
                  </a:txBody>
                  <a:tcPr/>
                </a:tc>
              </a:tr>
              <a:tr h="6107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Requirement for safeguard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610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Needs</a:t>
                      </a:r>
                      <a:r>
                        <a:rPr lang="en-US" sz="1600" b="0" baseline="0" dirty="0" smtClean="0"/>
                        <a:t> non-technical enforcement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6107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Trusted</a:t>
                      </a:r>
                      <a:r>
                        <a:rPr lang="en-US" sz="1600" baseline="0" dirty="0" smtClean="0"/>
                        <a:t> entity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Service provider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Anonymizer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r>
                        <a:rPr lang="en-US" sz="1600" baseline="0" dirty="0" smtClean="0"/>
                        <a:t> maker</a:t>
                      </a:r>
                    </a:p>
                    <a:p>
                      <a:r>
                        <a:rPr lang="en-US" sz="1600" baseline="0" dirty="0" smtClean="0"/>
                        <a:t>Cryptography</a:t>
                      </a:r>
                      <a:endParaRPr lang="en-US" sz="1600" dirty="0"/>
                    </a:p>
                  </a:txBody>
                  <a:tcPr/>
                </a:tc>
              </a:tr>
              <a:tr h="6107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Privacy guarantee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 high</a:t>
                      </a:r>
                      <a:endParaRPr lang="en-US" sz="1600" dirty="0"/>
                    </a:p>
                  </a:txBody>
                  <a:tcPr/>
                </a:tc>
              </a:tr>
              <a:tr h="4320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 overhead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Mid</a:t>
                      </a:r>
                      <a:endParaRPr lang="en-US" sz="16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Location privacy threats</a:t>
            </a:r>
          </a:p>
          <a:p>
            <a:pPr lvl="1"/>
            <a:r>
              <a:rPr lang="en-US" dirty="0" smtClean="0"/>
              <a:t>Re-identification</a:t>
            </a:r>
          </a:p>
          <a:p>
            <a:pPr lvl="1"/>
            <a:r>
              <a:rPr lang="en-US" dirty="0" smtClean="0"/>
              <a:t>Tracking and prediction</a:t>
            </a:r>
          </a:p>
          <a:p>
            <a:pPr lvl="1"/>
            <a:r>
              <a:rPr lang="en-US" dirty="0" smtClean="0"/>
              <a:t>Linkage attack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Policy-based solutions</a:t>
            </a:r>
          </a:p>
          <a:p>
            <a:pPr lvl="1"/>
            <a:r>
              <a:rPr lang="en-US" dirty="0" smtClean="0"/>
              <a:t>Anonymity-based solutions</a:t>
            </a:r>
          </a:p>
          <a:p>
            <a:pPr lvl="1"/>
            <a:r>
              <a:rPr lang="en-US" dirty="0" smtClean="0"/>
              <a:t>PIR-based Solutions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Radio magnetic wave</a:t>
            </a:r>
          </a:p>
          <a:p>
            <a:pPr lvl="1"/>
            <a:r>
              <a:rPr lang="en-US" dirty="0" smtClean="0"/>
              <a:t>Unidirectional: only satellite to receiver</a:t>
            </a:r>
          </a:p>
          <a:p>
            <a:pPr lvl="1"/>
            <a:r>
              <a:rPr lang="en-US" dirty="0" smtClean="0"/>
              <a:t>Endpoint-based: Privacy protected since device only knows its location</a:t>
            </a:r>
          </a:p>
          <a:p>
            <a:r>
              <a:rPr lang="en-US" dirty="0" smtClean="0"/>
              <a:t>Active Badge (indoors)</a:t>
            </a:r>
          </a:p>
          <a:p>
            <a:pPr lvl="1"/>
            <a:r>
              <a:rPr lang="en-US" dirty="0" smtClean="0"/>
              <a:t>Network-based: Infrastructure knows all users’ location</a:t>
            </a:r>
          </a:p>
          <a:p>
            <a:r>
              <a:rPr lang="en-US" dirty="0" smtClean="0"/>
              <a:t>Cricket (indoors)</a:t>
            </a:r>
          </a:p>
          <a:p>
            <a:pPr lvl="1"/>
            <a:r>
              <a:rPr lang="en-US" dirty="0" smtClean="0"/>
              <a:t>RF + Infra Red</a:t>
            </a:r>
          </a:p>
          <a:p>
            <a:pPr lvl="1"/>
            <a:r>
              <a:rPr lang="en-US" dirty="0" smtClean="0"/>
              <a:t>Endpoint-based: Privacy protected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Inference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5804"/>
            <a:ext cx="8077200" cy="53473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Goal: Inferring a person’s identity from location track</a:t>
            </a:r>
          </a:p>
          <a:p>
            <a:r>
              <a:rPr lang="en-US" dirty="0" smtClean="0"/>
              <a:t>Experiment and result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Inaccuracy of GPS</a:t>
            </a:r>
          </a:p>
          <a:p>
            <a:pPr lvl="1"/>
            <a:r>
              <a:rPr lang="en-US" dirty="0" smtClean="0"/>
              <a:t>Subject behavior</a:t>
            </a:r>
          </a:p>
          <a:p>
            <a:pPr lvl="2"/>
            <a:r>
              <a:rPr lang="en-US" dirty="0" smtClean="0"/>
              <a:t>Parking location ≠ home</a:t>
            </a:r>
          </a:p>
          <a:p>
            <a:pPr lvl="2"/>
            <a:r>
              <a:rPr lang="en-US" dirty="0" smtClean="0"/>
              <a:t>Multi-unit building</a:t>
            </a:r>
          </a:p>
          <a:p>
            <a:pPr lvl="1"/>
            <a:r>
              <a:rPr lang="en-US" dirty="0" smtClean="0"/>
              <a:t>Inaccuracy of phone book</a:t>
            </a:r>
          </a:p>
          <a:p>
            <a:pPr lvl="2"/>
            <a:r>
              <a:rPr lang="en-US" dirty="0" smtClean="0"/>
              <a:t>33% success with known data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334780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J. </a:t>
            </a:r>
            <a:r>
              <a:rPr lang="en-US" sz="1200" i="1" dirty="0" err="1" smtClean="0"/>
              <a:t>Krumm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b="1" i="1" dirty="0" smtClean="0"/>
              <a:t>Inference Attacks on Location Tracks</a:t>
            </a:r>
            <a:r>
              <a:rPr lang="en-US" sz="1200" i="1" dirty="0" smtClean="0"/>
              <a:t>. Pervasive, 2007.</a:t>
            </a:r>
            <a:endParaRPr lang="en-US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1295400" y="1981200"/>
            <a:ext cx="14478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Phase 1</a:t>
            </a:r>
          </a:p>
          <a:p>
            <a:pPr algn="ctr"/>
            <a:r>
              <a:rPr lang="en-US" sz="1400" dirty="0" smtClean="0"/>
              <a:t>Collecting Location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>
            <a:off x="3048000" y="2286000"/>
            <a:ext cx="533400" cy="457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1981200"/>
            <a:ext cx="14478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Phase 2</a:t>
            </a:r>
          </a:p>
          <a:p>
            <a:pPr algn="ctr"/>
            <a:r>
              <a:rPr lang="en-US" sz="1400" dirty="0" smtClean="0"/>
              <a:t>Finding Home Coordinates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324600" y="1981200"/>
            <a:ext cx="1524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Phase 3</a:t>
            </a:r>
          </a:p>
          <a:p>
            <a:pPr algn="ctr"/>
            <a:r>
              <a:rPr lang="en-US" sz="1400" dirty="0" smtClean="0"/>
              <a:t>Identifying Subject</a:t>
            </a:r>
            <a:endParaRPr lang="en-US" sz="1400" dirty="0"/>
          </a:p>
        </p:txBody>
      </p:sp>
      <p:sp>
        <p:nvSpPr>
          <p:cNvPr id="12" name="Right Arrow 11"/>
          <p:cNvSpPr/>
          <p:nvPr/>
        </p:nvSpPr>
        <p:spPr>
          <a:xfrm>
            <a:off x="5562600" y="2286000"/>
            <a:ext cx="533400" cy="457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31636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GPS receivers on the cars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172 individuals during 2 weeks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314307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Four algorithms</a:t>
            </a:r>
          </a:p>
          <a:p>
            <a:r>
              <a:rPr lang="en-US" sz="1200" dirty="0" smtClean="0"/>
              <a:t>   - Last destination</a:t>
            </a:r>
          </a:p>
          <a:p>
            <a:r>
              <a:rPr lang="en-US" sz="1200" dirty="0" smtClean="0"/>
              <a:t>   - Dwell time</a:t>
            </a:r>
          </a:p>
          <a:p>
            <a:r>
              <a:rPr lang="en-US" sz="1200" dirty="0" smtClean="0"/>
              <a:t>   - Largest cluster</a:t>
            </a:r>
          </a:p>
          <a:p>
            <a:r>
              <a:rPr lang="en-US" sz="1200" dirty="0" smtClean="0"/>
              <a:t>   - Best time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Median error: 60.7m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Lookup “phone book” to get the name 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Success: 5.2%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Individual Life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Goal: Discover one’s general life style and regularity from location history</a:t>
            </a:r>
          </a:p>
          <a:p>
            <a:endParaRPr lang="en-US" dirty="0" smtClean="0"/>
          </a:p>
          <a:p>
            <a:r>
              <a:rPr lang="en-US" dirty="0" smtClean="0"/>
              <a:t>LP-Mine framework</a:t>
            </a:r>
          </a:p>
          <a:p>
            <a:pPr lvl="1"/>
            <a:r>
              <a:rPr lang="en-US" dirty="0" smtClean="0"/>
              <a:t>Modeling phase</a:t>
            </a:r>
          </a:p>
          <a:p>
            <a:pPr lvl="2"/>
            <a:r>
              <a:rPr lang="en-US" dirty="0" smtClean="0"/>
              <a:t>GPS data → stay point sequence → location history sequence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Find out significant places while ignoring transition</a:t>
            </a:r>
          </a:p>
          <a:p>
            <a:pPr lvl="1"/>
            <a:r>
              <a:rPr lang="en-US" dirty="0" smtClean="0"/>
              <a:t>Mining phase</a:t>
            </a:r>
          </a:p>
          <a:p>
            <a:pPr lvl="2"/>
            <a:r>
              <a:rPr lang="en-US" dirty="0" smtClean="0"/>
              <a:t>Result: (P, 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34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Y. Ye, Y. </a:t>
            </a:r>
            <a:r>
              <a:rPr lang="en-US" sz="1200" i="1" dirty="0" err="1" smtClean="0"/>
              <a:t>Zheng</a:t>
            </a:r>
            <a:r>
              <a:rPr lang="en-US" sz="1200" i="1" dirty="0" smtClean="0"/>
              <a:t>, Y. Chen, J. </a:t>
            </a:r>
            <a:r>
              <a:rPr lang="en-US" sz="1200" i="1" dirty="0" err="1" smtClean="0"/>
              <a:t>Feng</a:t>
            </a:r>
            <a:r>
              <a:rPr lang="en-US" sz="1200" i="1" dirty="0" smtClean="0"/>
              <a:t>, X. </a:t>
            </a:r>
            <a:r>
              <a:rPr lang="en-US" sz="1200" i="1" dirty="0" err="1" smtClean="0"/>
              <a:t>Xie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b="1" i="1" dirty="0" smtClean="0"/>
              <a:t>Mining Individual Life Pattern Based on Location History. </a:t>
            </a:r>
            <a:r>
              <a:rPr lang="en-US" sz="1200" i="1" dirty="0" smtClean="0"/>
              <a:t>MDM, 2009.</a:t>
            </a:r>
            <a:endParaRPr lang="en-US" sz="12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3810000"/>
            <a:ext cx="644490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00600" y="40386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30 min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2672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200 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Individual Life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Objective experiment</a:t>
            </a:r>
          </a:p>
          <a:p>
            <a:pPr lvl="1"/>
            <a:r>
              <a:rPr lang="en-US" sz="2000" dirty="0" smtClean="0"/>
              <a:t>Divides GPS data into two</a:t>
            </a:r>
          </a:p>
          <a:p>
            <a:pPr lvl="2"/>
            <a:r>
              <a:rPr lang="en-US" sz="1600" dirty="0" smtClean="0"/>
              <a:t>One for creating pattern</a:t>
            </a:r>
          </a:p>
          <a:p>
            <a:pPr lvl="2"/>
            <a:r>
              <a:rPr lang="en-US" sz="1600" dirty="0" smtClean="0"/>
              <a:t>The other for applying pattern to predict</a:t>
            </a:r>
          </a:p>
          <a:p>
            <a:pPr lvl="2"/>
            <a:endParaRPr lang="en-US" sz="1600" dirty="0" smtClean="0"/>
          </a:p>
          <a:p>
            <a:r>
              <a:rPr lang="en-US" sz="2000" dirty="0" smtClean="0"/>
              <a:t>Result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404992"/>
            <a:ext cx="4648200" cy="291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334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Y. Ye, Y. </a:t>
            </a:r>
            <a:r>
              <a:rPr lang="en-US" sz="1200" i="1" dirty="0" err="1" smtClean="0"/>
              <a:t>Zheng</a:t>
            </a:r>
            <a:r>
              <a:rPr lang="en-US" sz="1200" i="1" dirty="0" smtClean="0"/>
              <a:t>, Y. Chen, J. </a:t>
            </a:r>
            <a:r>
              <a:rPr lang="en-US" sz="1200" i="1" dirty="0" err="1" smtClean="0"/>
              <a:t>Feng</a:t>
            </a:r>
            <a:r>
              <a:rPr lang="en-US" sz="1200" i="1" dirty="0" smtClean="0"/>
              <a:t>, X. </a:t>
            </a:r>
            <a:r>
              <a:rPr lang="en-US" sz="1200" i="1" dirty="0" err="1" smtClean="0"/>
              <a:t>Xie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b="1" i="1" dirty="0" smtClean="0"/>
              <a:t>Mining Individual Life Pattern Based on Location History. </a:t>
            </a:r>
            <a:r>
              <a:rPr lang="en-US" sz="1200" i="1" dirty="0" smtClean="0"/>
              <a:t>MDM, 2009.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Pseudonym and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en-US" dirty="0" smtClean="0"/>
              <a:t>Anonymity is increased</a:t>
            </a:r>
          </a:p>
          <a:p>
            <a:pPr lvl="1"/>
            <a:r>
              <a:rPr lang="en-US" dirty="0" smtClean="0"/>
              <a:t>Less often pseudonym is used</a:t>
            </a:r>
          </a:p>
          <a:p>
            <a:pPr lvl="1"/>
            <a:r>
              <a:rPr lang="en-US" dirty="0" smtClean="0"/>
              <a:t>More often pseudonym is changed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107668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A. </a:t>
            </a:r>
            <a:r>
              <a:rPr lang="en-US" sz="1400" i="1" dirty="0" err="1" smtClean="0"/>
              <a:t>Pfitzmann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Marit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Kohntopp</a:t>
            </a:r>
            <a:r>
              <a:rPr lang="en-US" sz="1400" i="1" dirty="0" smtClean="0"/>
              <a:t>. "</a:t>
            </a:r>
            <a:r>
              <a:rPr lang="en-US" sz="1400" i="1" dirty="0" smtClean="0">
                <a:hlinkClick r:id="rId3"/>
              </a:rPr>
              <a:t>Anonymity, </a:t>
            </a:r>
            <a:r>
              <a:rPr lang="en-US" sz="1400" i="1" dirty="0" err="1" smtClean="0">
                <a:hlinkClick r:id="rId3"/>
              </a:rPr>
              <a:t>Unobservability</a:t>
            </a:r>
            <a:r>
              <a:rPr lang="en-US" sz="1400" i="1" dirty="0" smtClean="0">
                <a:hlinkClick r:id="rId3"/>
              </a:rPr>
              <a:t>, and </a:t>
            </a:r>
            <a:r>
              <a:rPr lang="en-US" sz="1400" i="1" dirty="0" err="1" smtClean="0">
                <a:hlinkClick r:id="rId3"/>
              </a:rPr>
              <a:t>Pseudonymity</a:t>
            </a:r>
            <a:r>
              <a:rPr lang="en-US" sz="1400" i="1" dirty="0" smtClean="0">
                <a:hlinkClick r:id="rId3"/>
              </a:rPr>
              <a:t> - A Proposal for Terminology</a:t>
            </a:r>
            <a:r>
              <a:rPr lang="en-US" sz="1400" i="1" dirty="0" smtClean="0"/>
              <a:t>". LNCS, 2001.</a:t>
            </a:r>
            <a:endParaRPr lang="en-US" sz="14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295400"/>
            <a:ext cx="45243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Customizable </a:t>
            </a:r>
            <a:r>
              <a:rPr lang="en-US" i="1" dirty="0" smtClean="0"/>
              <a:t>k</a:t>
            </a:r>
            <a:r>
              <a:rPr lang="en-US" dirty="0" smtClean="0"/>
              <a:t>-anonymity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72000" cy="464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Customizable framework</a:t>
            </a:r>
          </a:p>
          <a:p>
            <a:pPr lvl="1"/>
            <a:r>
              <a:rPr lang="en-US" sz="1600" dirty="0" smtClean="0"/>
              <a:t>User can set anonymity constraints in each query.</a:t>
            </a:r>
          </a:p>
          <a:p>
            <a:pPr lvl="1"/>
            <a:r>
              <a:rPr lang="en-US" sz="1600" dirty="0" smtClean="0"/>
              <a:t>Anonymity constraint</a:t>
            </a:r>
          </a:p>
          <a:p>
            <a:pPr lvl="1">
              <a:buNone/>
            </a:pPr>
            <a:r>
              <a:rPr lang="en-US" sz="1600" i="1" dirty="0" smtClean="0"/>
              <a:t>		k</a:t>
            </a:r>
            <a:r>
              <a:rPr lang="en-US" sz="1600" dirty="0" smtClean="0"/>
              <a:t>: desired</a:t>
            </a:r>
            <a:r>
              <a:rPr lang="en-US" sz="1600" i="1" dirty="0" smtClean="0"/>
              <a:t> </a:t>
            </a:r>
            <a:r>
              <a:rPr lang="en-US" sz="1600" dirty="0" smtClean="0"/>
              <a:t>minimum</a:t>
            </a:r>
            <a:r>
              <a:rPr lang="en-US" sz="1600" i="1" dirty="0" smtClean="0"/>
              <a:t> </a:t>
            </a:r>
            <a:r>
              <a:rPr lang="en-US" sz="1600" dirty="0" smtClean="0"/>
              <a:t>anonymity</a:t>
            </a:r>
          </a:p>
          <a:p>
            <a:pPr lvl="1">
              <a:buNone/>
            </a:pPr>
            <a:r>
              <a:rPr lang="en-US" sz="1600" dirty="0" smtClean="0"/>
              <a:t>		spatial tolerance</a:t>
            </a:r>
          </a:p>
          <a:p>
            <a:pPr lvl="1">
              <a:buNone/>
            </a:pPr>
            <a:r>
              <a:rPr lang="en-US" sz="1600" dirty="0" smtClean="0"/>
              <a:t>		temporal tolerance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2000" dirty="0" smtClean="0"/>
              <a:t>Clique-Cloak algorithm</a:t>
            </a:r>
          </a:p>
          <a:p>
            <a:pPr lvl="1"/>
            <a:r>
              <a:rPr lang="en-US" sz="1600" dirty="0" smtClean="0"/>
              <a:t>Input: anonymity constraints</a:t>
            </a:r>
          </a:p>
          <a:p>
            <a:pPr lvl="1"/>
            <a:r>
              <a:rPr lang="en-US" sz="1600" dirty="0" smtClean="0"/>
              <a:t>Output: smallest cloaking box while satisfying  anonymity constraint.</a:t>
            </a:r>
          </a:p>
          <a:p>
            <a:pPr lvl="1"/>
            <a:r>
              <a:rPr lang="en-US" sz="1600" dirty="0" smtClean="0"/>
              <a:t>Data structures</a:t>
            </a:r>
          </a:p>
          <a:p>
            <a:pPr lvl="2"/>
            <a:r>
              <a:rPr lang="en-US" sz="1400" dirty="0" smtClean="0"/>
              <a:t>Constraint graph</a:t>
            </a:r>
          </a:p>
          <a:p>
            <a:pPr lvl="2"/>
            <a:r>
              <a:rPr lang="en-US" sz="1400" dirty="0" smtClean="0"/>
              <a:t>Expiration heap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4038600" cy="465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57800" y="2212527"/>
            <a:ext cx="12954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1907727"/>
            <a:ext cx="1447800" cy="1219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4574727"/>
            <a:ext cx="12954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3965127"/>
            <a:ext cx="1447800" cy="1371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0600" y="4343400"/>
            <a:ext cx="1447800" cy="1219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6334780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B. </a:t>
            </a:r>
            <a:r>
              <a:rPr lang="en-US" sz="1200" i="1" dirty="0" err="1" smtClean="0"/>
              <a:t>Gedik</a:t>
            </a:r>
            <a:r>
              <a:rPr lang="en-US" sz="1200" i="1" dirty="0" smtClean="0"/>
              <a:t>, L. Liu.</a:t>
            </a:r>
            <a:r>
              <a:rPr lang="en-US" sz="1200" dirty="0" smtClean="0"/>
              <a:t> </a:t>
            </a:r>
            <a:r>
              <a:rPr lang="en-US" sz="1200" b="1" i="1" dirty="0" smtClean="0"/>
              <a:t>A Customizable k-Anonymity Model for Protecting Location Privacy</a:t>
            </a:r>
            <a:r>
              <a:rPr lang="en-US" sz="1200" i="1" dirty="0" smtClean="0"/>
              <a:t>. ICDCS, 2005.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2527756"/>
            <a:ext cx="1219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MBR of  {m1, m2, m4}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Customizable </a:t>
            </a:r>
            <a:r>
              <a:rPr lang="en-US" i="1" dirty="0" smtClean="0"/>
              <a:t>k</a:t>
            </a:r>
            <a:r>
              <a:rPr lang="en-US" dirty="0" smtClean="0"/>
              <a:t>-anonymity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Centralized AS</a:t>
            </a:r>
          </a:p>
          <a:p>
            <a:pPr lvl="1"/>
            <a:r>
              <a:rPr lang="en-US" dirty="0" smtClean="0"/>
              <a:t>Can fail even with optimal algorithm.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NP-complete</a:t>
            </a:r>
          </a:p>
          <a:p>
            <a:pPr lvl="1"/>
            <a:r>
              <a:rPr lang="en-US" dirty="0" smtClean="0"/>
              <a:t>Users are on the border of MBR.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976" y="2766876"/>
            <a:ext cx="3676424" cy="29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754455" y="3657600"/>
            <a:ext cx="10367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54455" y="3048000"/>
            <a:ext cx="10367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54455" y="2819400"/>
            <a:ext cx="10367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894141" y="2954435"/>
            <a:ext cx="270069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724376" y="3352800"/>
            <a:ext cx="609602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2305088" y="3238312"/>
            <a:ext cx="838202" cy="3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38576" y="3048000"/>
            <a:ext cx="76200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Failure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19776" y="3200400"/>
            <a:ext cx="23622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Offline computation only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019776" y="2819400"/>
            <a:ext cx="263892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Due to non-optimal algorithm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334780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B. </a:t>
            </a:r>
            <a:r>
              <a:rPr lang="en-US" sz="1200" i="1" dirty="0" err="1" smtClean="0"/>
              <a:t>Gedik</a:t>
            </a:r>
            <a:r>
              <a:rPr lang="en-US" sz="1200" i="1" dirty="0" smtClean="0"/>
              <a:t>, L. Liu.</a:t>
            </a:r>
            <a:r>
              <a:rPr lang="en-US" sz="1200" dirty="0" smtClean="0"/>
              <a:t> </a:t>
            </a:r>
            <a:r>
              <a:rPr lang="en-US" sz="1200" b="1" i="1" dirty="0" smtClean="0"/>
              <a:t>A Customizable k-Anonymity Model for Protecting Location Privacy</a:t>
            </a:r>
            <a:r>
              <a:rPr lang="en-US" sz="1200" i="1" dirty="0" smtClean="0"/>
              <a:t>. ICDCS, 2005.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 Applications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600" y="1066800"/>
            <a:ext cx="1295400" cy="45720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LBS Applications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209800" y="2133600"/>
            <a:ext cx="1295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Information</a:t>
            </a:r>
          </a:p>
          <a:p>
            <a:pPr algn="ctr"/>
            <a:r>
              <a:rPr lang="en-US" sz="1400" dirty="0" smtClean="0"/>
              <a:t>Service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181600" y="2133600"/>
            <a:ext cx="1295400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Tracking</a:t>
            </a:r>
          </a:p>
          <a:p>
            <a:pPr algn="ctr"/>
            <a:r>
              <a:rPr lang="en-US" sz="1400" dirty="0" smtClean="0"/>
              <a:t>Service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09600" y="3238380"/>
            <a:ext cx="738554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POI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752600" y="3238380"/>
            <a:ext cx="10668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Advertising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943600" y="3238380"/>
            <a:ext cx="1676400" cy="381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People / Vehicle Tracking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7924800" y="3238380"/>
            <a:ext cx="685800" cy="381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Tolling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3352800" y="3238380"/>
            <a:ext cx="990600" cy="381000"/>
          </a:xfrm>
          <a:prstGeom prst="rect">
            <a:avLst/>
          </a:prstGeom>
          <a:gradFill flip="none" rotWithShape="1">
            <a:gsLst>
              <a:gs pos="0">
                <a:srgbClr val="BA8CDC">
                  <a:tint val="66000"/>
                  <a:satMod val="160000"/>
                </a:srgbClr>
              </a:gs>
              <a:gs pos="50000">
                <a:srgbClr val="BA8CDC">
                  <a:tint val="44500"/>
                  <a:satMod val="160000"/>
                </a:srgbClr>
              </a:gs>
              <a:gs pos="100000">
                <a:srgbClr val="BA8CDC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Navigation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4572000" y="3238380"/>
            <a:ext cx="990600" cy="381000"/>
          </a:xfrm>
          <a:prstGeom prst="rect">
            <a:avLst/>
          </a:prstGeom>
          <a:gradFill flip="none" rotWithShape="1">
            <a:gsLst>
              <a:gs pos="0">
                <a:srgbClr val="BA8CDC">
                  <a:tint val="66000"/>
                  <a:satMod val="160000"/>
                </a:srgbClr>
              </a:gs>
              <a:gs pos="50000">
                <a:srgbClr val="BA8CDC">
                  <a:tint val="44500"/>
                  <a:satMod val="160000"/>
                </a:srgbClr>
              </a:gs>
              <a:gs pos="100000">
                <a:srgbClr val="BA8CDC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Emergency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61938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000" dirty="0" smtClean="0"/>
              <a:t> Yellow page</a:t>
            </a:r>
          </a:p>
          <a:p>
            <a:r>
              <a:rPr lang="en-US" sz="1000" dirty="0" smtClean="0"/>
              <a:t>- Restaurant search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36384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000" dirty="0" smtClean="0"/>
              <a:t> SMS alert</a:t>
            </a:r>
          </a:p>
          <a:p>
            <a:r>
              <a:rPr lang="en-US" sz="1000" dirty="0" smtClean="0"/>
              <a:t>- Target marketing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00" y="36384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000" dirty="0" smtClean="0"/>
              <a:t> Car navigation</a:t>
            </a:r>
          </a:p>
          <a:p>
            <a:r>
              <a:rPr lang="en-US" sz="1000" dirty="0" smtClean="0"/>
              <a:t>- </a:t>
            </a:r>
            <a:r>
              <a:rPr lang="en-US" sz="1000" dirty="0" err="1" smtClean="0"/>
              <a:t>Geocaching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363849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000" dirty="0" smtClean="0"/>
              <a:t> 9-1-1 call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36384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000" dirty="0" smtClean="0"/>
              <a:t>Children monitoring</a:t>
            </a:r>
          </a:p>
          <a:p>
            <a:r>
              <a:rPr lang="en-US" sz="1000" dirty="0" smtClean="0"/>
              <a:t>- Fleet management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7772400" y="3638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000" dirty="0" smtClean="0"/>
              <a:t>  Highway tolling (GPS-based)</a:t>
            </a:r>
          </a:p>
        </p:txBody>
      </p:sp>
      <p:cxnSp>
        <p:nvCxnSpPr>
          <p:cNvPr id="23" name="Straight Arrow Connector 22"/>
          <p:cNvCxnSpPr>
            <a:stCxn id="7" idx="2"/>
            <a:endCxn id="8" idx="0"/>
          </p:cNvCxnSpPr>
          <p:nvPr/>
        </p:nvCxnSpPr>
        <p:spPr>
          <a:xfrm rot="5400000">
            <a:off x="3276600" y="1104900"/>
            <a:ext cx="609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  <a:endCxn id="9" idx="0"/>
          </p:cNvCxnSpPr>
          <p:nvPr/>
        </p:nvCxnSpPr>
        <p:spPr>
          <a:xfrm rot="16200000" flipH="1">
            <a:off x="4762500" y="1066800"/>
            <a:ext cx="6096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2"/>
            <a:endCxn id="10" idx="0"/>
          </p:cNvCxnSpPr>
          <p:nvPr/>
        </p:nvCxnSpPr>
        <p:spPr>
          <a:xfrm rot="5400000">
            <a:off x="1594399" y="1975279"/>
            <a:ext cx="647580" cy="1878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2"/>
            <a:endCxn id="11" idx="0"/>
          </p:cNvCxnSpPr>
          <p:nvPr/>
        </p:nvCxnSpPr>
        <p:spPr>
          <a:xfrm rot="5400000">
            <a:off x="2247960" y="2628840"/>
            <a:ext cx="64758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2"/>
            <a:endCxn id="14" idx="0"/>
          </p:cNvCxnSpPr>
          <p:nvPr/>
        </p:nvCxnSpPr>
        <p:spPr>
          <a:xfrm rot="16200000" flipH="1">
            <a:off x="3029010" y="2419290"/>
            <a:ext cx="64758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15" idx="0"/>
          </p:cNvCxnSpPr>
          <p:nvPr/>
        </p:nvCxnSpPr>
        <p:spPr>
          <a:xfrm rot="5400000">
            <a:off x="5124510" y="2533590"/>
            <a:ext cx="64758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2"/>
            <a:endCxn id="12" idx="0"/>
          </p:cNvCxnSpPr>
          <p:nvPr/>
        </p:nvCxnSpPr>
        <p:spPr>
          <a:xfrm rot="16200000" flipH="1">
            <a:off x="5981760" y="2438340"/>
            <a:ext cx="64758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" idx="2"/>
            <a:endCxn id="13" idx="0"/>
          </p:cNvCxnSpPr>
          <p:nvPr/>
        </p:nvCxnSpPr>
        <p:spPr>
          <a:xfrm rot="16200000" flipH="1">
            <a:off x="6724710" y="1695390"/>
            <a:ext cx="64758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" idx="2"/>
            <a:endCxn id="15" idx="0"/>
          </p:cNvCxnSpPr>
          <p:nvPr/>
        </p:nvCxnSpPr>
        <p:spPr>
          <a:xfrm rot="16200000" flipH="1">
            <a:off x="3638610" y="1809690"/>
            <a:ext cx="64758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" idx="2"/>
            <a:endCxn id="14" idx="0"/>
          </p:cNvCxnSpPr>
          <p:nvPr/>
        </p:nvCxnSpPr>
        <p:spPr>
          <a:xfrm rot="5400000">
            <a:off x="4514910" y="1923990"/>
            <a:ext cx="64758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3505200" cy="24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wonsang\candidacy\LBS architectur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91000"/>
            <a:ext cx="3200400" cy="2456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Spatial cloaking using P2P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Drawbacks of centralized architecture</a:t>
            </a:r>
          </a:p>
          <a:p>
            <a:pPr lvl="1"/>
            <a:r>
              <a:rPr lang="en-US" sz="1200" dirty="0" smtClean="0"/>
              <a:t>Bottleneck, single point of failure</a:t>
            </a:r>
          </a:p>
          <a:p>
            <a:pPr lvl="1"/>
            <a:r>
              <a:rPr lang="en-US" sz="1200" dirty="0" smtClean="0"/>
              <a:t>Having entire knowledge is privacy threat when attacked</a:t>
            </a:r>
          </a:p>
          <a:p>
            <a:pPr lvl="1">
              <a:buFont typeface="Symbol"/>
              <a:buChar char="Þ"/>
            </a:pPr>
            <a:r>
              <a:rPr lang="en-US" sz="1200" dirty="0" smtClean="0"/>
              <a:t>Distributed architecture using P2P</a:t>
            </a:r>
          </a:p>
          <a:p>
            <a:r>
              <a:rPr lang="en-US" sz="1600" dirty="0" smtClean="0"/>
              <a:t>Solution</a:t>
            </a:r>
          </a:p>
          <a:p>
            <a:pPr lvl="1"/>
            <a:r>
              <a:rPr lang="en-US" sz="1200" dirty="0" smtClean="0"/>
              <a:t>Each mobile user has:</a:t>
            </a:r>
          </a:p>
          <a:p>
            <a:pPr lvl="2"/>
            <a:r>
              <a:rPr lang="en-US" sz="1100" dirty="0" smtClean="0"/>
              <a:t>Privacy profile (</a:t>
            </a:r>
            <a:r>
              <a:rPr lang="en-US" sz="1100" i="1" dirty="0" smtClean="0"/>
              <a:t>k</a:t>
            </a:r>
            <a:r>
              <a:rPr lang="en-US" sz="1100" dirty="0" smtClean="0"/>
              <a:t>, </a:t>
            </a:r>
            <a:r>
              <a:rPr lang="en-US" sz="1100" dirty="0" err="1" smtClean="0"/>
              <a:t>A</a:t>
            </a:r>
            <a:r>
              <a:rPr lang="en-US" sz="1100" baseline="-25000" dirty="0" err="1" smtClean="0"/>
              <a:t>min</a:t>
            </a:r>
            <a:r>
              <a:rPr lang="en-US" sz="1100" dirty="0" smtClean="0"/>
              <a:t>): </a:t>
            </a:r>
            <a:r>
              <a:rPr lang="en-US" sz="1100" dirty="0" err="1" smtClean="0"/>
              <a:t>A</a:t>
            </a:r>
            <a:r>
              <a:rPr lang="en-US" sz="1100" baseline="-25000" dirty="0" err="1" smtClean="0"/>
              <a:t>min</a:t>
            </a:r>
            <a:r>
              <a:rPr lang="en-US" sz="1100" dirty="0" smtClean="0"/>
              <a:t> is anonymous requirement, not the tolerance value. </a:t>
            </a:r>
            <a:endParaRPr lang="en-US" sz="700" dirty="0" smtClean="0">
              <a:solidFill>
                <a:srgbClr val="FF0000"/>
              </a:solidFill>
            </a:endParaRPr>
          </a:p>
          <a:p>
            <a:pPr lvl="1"/>
            <a:r>
              <a:rPr lang="en-US" sz="1200" dirty="0" smtClean="0"/>
              <a:t>Algorithm</a:t>
            </a:r>
          </a:p>
          <a:p>
            <a:pPr lvl="2"/>
            <a:r>
              <a:rPr lang="en-US" sz="1100" dirty="0" smtClean="0"/>
              <a:t>Peer searching phase: use broadcast, multi-hop is allowed, receive other’s location and speed</a:t>
            </a:r>
          </a:p>
          <a:p>
            <a:pPr lvl="2"/>
            <a:r>
              <a:rPr lang="en-US" sz="1100" dirty="0" smtClean="0"/>
              <a:t>Location adjustment phase: consider the movement of peers</a:t>
            </a:r>
          </a:p>
          <a:p>
            <a:pPr lvl="2"/>
            <a:r>
              <a:rPr lang="en-US" sz="1100" dirty="0" smtClean="0"/>
              <a:t>Spatial cloaking phase: determine minimum area covering itself and </a:t>
            </a:r>
            <a:r>
              <a:rPr lang="en-US" sz="1100" i="1" dirty="0" smtClean="0"/>
              <a:t>k</a:t>
            </a:r>
            <a:r>
              <a:rPr lang="en-US" sz="1100" dirty="0" smtClean="0"/>
              <a:t> -1 others</a:t>
            </a:r>
          </a:p>
          <a:p>
            <a:pPr lvl="2"/>
            <a:r>
              <a:rPr lang="en-US" sz="1100" dirty="0" smtClean="0"/>
              <a:t>Selecting agent, forwarding query, and receiving candidate answers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7620000" cy="16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334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C. Chow, M. F. </a:t>
            </a:r>
            <a:r>
              <a:rPr lang="en-US" sz="1200" i="1" dirty="0" err="1" smtClean="0"/>
              <a:t>Mokbel</a:t>
            </a:r>
            <a:r>
              <a:rPr lang="en-US" sz="1200" i="1" dirty="0" smtClean="0"/>
              <a:t>, X. Liu.</a:t>
            </a:r>
            <a:r>
              <a:rPr lang="en-US" sz="1200" dirty="0" smtClean="0"/>
              <a:t> </a:t>
            </a:r>
            <a:r>
              <a:rPr lang="en-US" sz="1200" b="1" i="1" dirty="0" smtClean="0"/>
              <a:t>A peer-to-peer spatial cloaking algorithm for anonymous location-based service. </a:t>
            </a:r>
            <a:r>
              <a:rPr lang="en-US" sz="1200" i="1" dirty="0" smtClean="0"/>
              <a:t>GIS, 2006.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PRIVE: Distributed </a:t>
            </a:r>
            <a:r>
              <a:rPr lang="en-US" dirty="0" err="1" smtClean="0">
                <a:solidFill>
                  <a:schemeClr val="tx1"/>
                </a:solidFill>
              </a:rPr>
              <a:t>anonymization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Distributed architecture</a:t>
            </a:r>
          </a:p>
          <a:p>
            <a:pPr lvl="1"/>
            <a:r>
              <a:rPr lang="en-US" sz="1800" dirty="0" err="1" smtClean="0"/>
              <a:t>HilbASR</a:t>
            </a:r>
            <a:endParaRPr lang="en-US" sz="1800" dirty="0" smtClean="0"/>
          </a:p>
          <a:p>
            <a:pPr lvl="2"/>
            <a:r>
              <a:rPr lang="en-US" sz="1600" dirty="0" smtClean="0"/>
              <a:t>grouping users into k-buckets using Hilbert value</a:t>
            </a:r>
          </a:p>
          <a:p>
            <a:pPr lvl="1"/>
            <a:r>
              <a:rPr lang="en-US" sz="1800" dirty="0" smtClean="0"/>
              <a:t>B+ tree structure</a:t>
            </a:r>
          </a:p>
          <a:p>
            <a:pPr lvl="2"/>
            <a:r>
              <a:rPr lang="en-US" sz="1600" dirty="0" smtClean="0"/>
              <a:t>index key: Hilbert value of location</a:t>
            </a:r>
          </a:p>
          <a:p>
            <a:pPr lvl="2"/>
            <a:r>
              <a:rPr lang="en-US" sz="1600" dirty="0" smtClean="0"/>
              <a:t>join, departure, relocation, and k-request</a:t>
            </a:r>
          </a:p>
          <a:p>
            <a:r>
              <a:rPr lang="en-US" sz="2100" dirty="0" smtClean="0"/>
              <a:t>Pros and cons</a:t>
            </a:r>
          </a:p>
          <a:p>
            <a:pPr lvl="1"/>
            <a:r>
              <a:rPr lang="en-US" sz="1800" dirty="0" smtClean="0"/>
              <a:t>No single point of failure</a:t>
            </a:r>
          </a:p>
          <a:p>
            <a:pPr lvl="1"/>
            <a:r>
              <a:rPr lang="en-US" sz="1800" dirty="0" smtClean="0"/>
              <a:t>Provides more anonymity</a:t>
            </a:r>
          </a:p>
          <a:p>
            <a:pPr lvl="2"/>
            <a:r>
              <a:rPr lang="en-US" sz="1700" dirty="0" smtClean="0"/>
              <a:t>Cannot determine sender when knowing location of all</a:t>
            </a:r>
          </a:p>
          <a:p>
            <a:pPr lvl="1"/>
            <a:r>
              <a:rPr lang="en-US" sz="1800" dirty="0" smtClean="0"/>
              <a:t>Generates smaller cloaked spatial regions</a:t>
            </a:r>
          </a:p>
          <a:p>
            <a:pPr lvl="1"/>
            <a:r>
              <a:rPr lang="en-US" sz="1800" dirty="0" smtClean="0"/>
              <a:t>Needs to trust others</a:t>
            </a:r>
          </a:p>
          <a:p>
            <a:pPr lvl="1"/>
            <a:r>
              <a:rPr lang="en-US" sz="1800" dirty="0" smtClean="0"/>
              <a:t>Load at root, cluster headers</a:t>
            </a:r>
          </a:p>
          <a:p>
            <a:endParaRPr lang="en-US" dirty="0" smtClean="0"/>
          </a:p>
          <a:p>
            <a:pPr lvl="2"/>
            <a:endParaRPr lang="en-US" sz="16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6385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689" y="3886200"/>
            <a:ext cx="395091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6334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G. </a:t>
            </a:r>
            <a:r>
              <a:rPr lang="en-US" sz="1200" i="1" dirty="0" err="1" smtClean="0"/>
              <a:t>Ghinita</a:t>
            </a:r>
            <a:r>
              <a:rPr lang="en-US" sz="1200" i="1" dirty="0" smtClean="0"/>
              <a:t>, P. </a:t>
            </a:r>
            <a:r>
              <a:rPr lang="en-US" sz="1200" i="1" dirty="0" err="1" smtClean="0"/>
              <a:t>Kalnis</a:t>
            </a:r>
            <a:r>
              <a:rPr lang="en-US" sz="1200" i="1" dirty="0" smtClean="0"/>
              <a:t>, S. </a:t>
            </a:r>
            <a:r>
              <a:rPr lang="en-US" sz="1200" i="1" dirty="0" err="1" smtClean="0"/>
              <a:t>Skiadopoulos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b="1" i="1" dirty="0" smtClean="0"/>
              <a:t>PRIVE: anonymous location-based queries in distributed mobile systems</a:t>
            </a:r>
            <a:r>
              <a:rPr lang="en-US" sz="1200" i="1" dirty="0" smtClean="0"/>
              <a:t>. WWW, 2007.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Customizable </a:t>
            </a:r>
            <a:r>
              <a:rPr lang="en-US" i="1" dirty="0" smtClean="0"/>
              <a:t>k</a:t>
            </a:r>
            <a:r>
              <a:rPr lang="en-US" dirty="0" smtClean="0"/>
              <a:t>-anonymity</a:t>
            </a:r>
            <a:endParaRPr lang="en-US" dirty="0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066800"/>
            <a:ext cx="273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968" y="1143000"/>
            <a:ext cx="248703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200400"/>
            <a:ext cx="3048000" cy="267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200400"/>
            <a:ext cx="3067895" cy="267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813300" y="6096000"/>
          <a:ext cx="3340100" cy="469900"/>
        </p:xfrm>
        <a:graphic>
          <a:graphicData uri="http://schemas.openxmlformats.org/presentationml/2006/ole">
            <p:oleObj spid="_x0000_s48137" name="Equation" r:id="rId8" imgW="3340080" imgH="469800" progId="Equation.3">
              <p:embed/>
            </p:oleObj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742250" y="2609850"/>
          <a:ext cx="114300" cy="215900"/>
        </p:xfrm>
        <a:graphic>
          <a:graphicData uri="http://schemas.openxmlformats.org/presentationml/2006/ole">
            <p:oleObj spid="_x0000_s48138" name="Equation" r:id="rId9" imgW="114120" imgH="215640" progId="Equation.3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054100" y="6134100"/>
          <a:ext cx="3060700" cy="419100"/>
        </p:xfrm>
        <a:graphic>
          <a:graphicData uri="http://schemas.openxmlformats.org/presentationml/2006/ole">
            <p:oleObj spid="_x0000_s48139" name="Equation" r:id="rId10" imgW="3060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Need to trust AS.</a:t>
            </a:r>
          </a:p>
          <a:p>
            <a:pPr lvl="1"/>
            <a:r>
              <a:rPr lang="en-US" dirty="0" smtClean="0"/>
              <a:t>Algorithm is not optimal.</a:t>
            </a:r>
          </a:p>
          <a:p>
            <a:pPr lvl="2"/>
            <a:r>
              <a:rPr lang="en-US" dirty="0" smtClean="0"/>
              <a:t>Tends to return larger area than necessary. </a:t>
            </a:r>
          </a:p>
          <a:p>
            <a:pPr lvl="2">
              <a:buNone/>
            </a:pPr>
            <a:r>
              <a:rPr lang="en-US" dirty="0" smtClean="0"/>
              <a:t>   → higher processing cost</a:t>
            </a:r>
          </a:p>
          <a:p>
            <a:pPr lvl="2"/>
            <a:r>
              <a:rPr lang="en-US" dirty="0" smtClean="0"/>
              <a:t>Low population density?</a:t>
            </a:r>
          </a:p>
          <a:p>
            <a:pPr lvl="1"/>
            <a:r>
              <a:rPr lang="en-US" dirty="0" smtClean="0"/>
              <a:t>How to decide proper </a:t>
            </a:r>
            <a:r>
              <a:rPr lang="en-US" i="1" dirty="0" smtClean="0"/>
              <a:t>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Might fail to protect privacy.</a:t>
            </a:r>
          </a:p>
          <a:p>
            <a:pPr lvl="2"/>
            <a:r>
              <a:rPr lang="en-US" dirty="0" smtClean="0"/>
              <a:t>In some user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Dummies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1"/>
            <a:ext cx="8229600" cy="2133599"/>
          </a:xfrm>
        </p:spPr>
        <p:txBody>
          <a:bodyPr>
            <a:noAutofit/>
          </a:bodyPr>
          <a:lstStyle/>
          <a:p>
            <a:r>
              <a:rPr lang="en-US" sz="2000" dirty="0" smtClean="0"/>
              <a:t>Evaluation</a:t>
            </a:r>
          </a:p>
          <a:p>
            <a:pPr lvl="1"/>
            <a:r>
              <a:rPr lang="en-US" sz="1800" dirty="0" smtClean="0"/>
              <a:t>Ubiquity F: a scale of all regions where users stay</a:t>
            </a:r>
          </a:p>
          <a:p>
            <a:pPr lvl="1"/>
            <a:r>
              <a:rPr lang="en-US" sz="1800" dirty="0" smtClean="0"/>
              <a:t>Congestion P: number of users </a:t>
            </a:r>
            <a:r>
              <a:rPr lang="en-US" sz="1800" u="sng" dirty="0" smtClean="0"/>
              <a:t>in a specific region</a:t>
            </a:r>
          </a:p>
          <a:p>
            <a:pPr lvl="1"/>
            <a:r>
              <a:rPr lang="en-US" sz="1800" dirty="0" smtClean="0"/>
              <a:t>Uniformity </a:t>
            </a:r>
            <a:r>
              <a:rPr lang="en-US" sz="1800" dirty="0" err="1" smtClean="0"/>
              <a:t>Var</a:t>
            </a:r>
            <a:r>
              <a:rPr lang="en-US" sz="1800" dirty="0" smtClean="0"/>
              <a:t>(P): the variance of P</a:t>
            </a:r>
          </a:p>
          <a:p>
            <a:pPr lvl="1"/>
            <a:r>
              <a:rPr lang="en-US" sz="1800" dirty="0" smtClean="0"/>
              <a:t>Shift(P): difference of P in each region, </a:t>
            </a:r>
            <a:br>
              <a:rPr lang="en-US" sz="1800" dirty="0" smtClean="0"/>
            </a:br>
            <a:r>
              <a:rPr lang="en-US" sz="1800" dirty="0" smtClean="0"/>
              <a:t>lower Shift(P) means dummies look like real persons</a:t>
            </a:r>
          </a:p>
          <a:p>
            <a:pPr lvl="3"/>
            <a:endParaRPr lang="en-US" sz="14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781800" y="1600200"/>
          <a:ext cx="1447800" cy="262359"/>
        </p:xfrm>
        <a:graphic>
          <a:graphicData uri="http://schemas.openxmlformats.org/presentationml/2006/ole">
            <p:oleObj spid="_x0000_s39938" name="Equation" r:id="rId4" imgW="1002960" imgH="2030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81800" y="1862559"/>
          <a:ext cx="1447800" cy="304800"/>
        </p:xfrm>
        <a:graphic>
          <a:graphicData uri="http://schemas.openxmlformats.org/presentationml/2006/ole">
            <p:oleObj spid="_x0000_s39939" name="Equation" r:id="rId5" imgW="990360" imgH="2030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81800" y="2064331"/>
          <a:ext cx="1981200" cy="560228"/>
        </p:xfrm>
        <a:graphic>
          <a:graphicData uri="http://schemas.openxmlformats.org/presentationml/2006/ole">
            <p:oleObj spid="_x0000_s39941" name="Equation" r:id="rId6" imgW="1346040" imgH="419040" progId="Equation.3">
              <p:embed/>
            </p:oleObj>
          </a:graphicData>
        </a:graphic>
      </p:graphicFrame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124200"/>
            <a:ext cx="3886200" cy="2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5400000">
            <a:off x="2095500" y="3588988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2400300" y="3713537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009900" y="3713537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3085011"/>
            <a:ext cx="3276600" cy="102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0" y="4419600"/>
            <a:ext cx="2838450" cy="56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1447800" y="3855688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66800" y="5943600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Comparison of location anonymity and number of dummies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800600" y="4114800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Relationship between dummy generation algorithms and shift(P)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800600" y="4876800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Relationship between dummy generation algorithms and </a:t>
            </a:r>
            <a:r>
              <a:rPr lang="en-US" sz="1100" dirty="0" err="1" smtClean="0"/>
              <a:t>Var</a:t>
            </a:r>
            <a:r>
              <a:rPr lang="en-US" sz="1100" dirty="0" smtClean="0"/>
              <a:t>(P)</a:t>
            </a:r>
            <a:endParaRPr lang="en-US" sz="1100" dirty="0"/>
          </a:p>
        </p:txBody>
      </p:sp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5286375"/>
            <a:ext cx="34671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4876800" y="652019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Cost comparison for request messages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9991725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24600" y="295269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 N}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440049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 N}</a:t>
            </a:r>
            <a:endParaRPr lang="en-US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991725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91725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91725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91725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privacy</a:t>
            </a:r>
          </a:p>
          <a:p>
            <a:pPr lvl="1">
              <a:buNone/>
            </a:pPr>
            <a:r>
              <a:rPr lang="en-US" sz="2000" dirty="0" smtClean="0"/>
              <a:t>“the ability to prevent other parties from </a:t>
            </a:r>
          </a:p>
          <a:p>
            <a:pPr lvl="1">
              <a:buNone/>
            </a:pPr>
            <a:r>
              <a:rPr lang="en-US" sz="2000" dirty="0" smtClean="0"/>
              <a:t> learning one’s current or past location” </a:t>
            </a:r>
            <a:r>
              <a:rPr lang="en-US" sz="1400" dirty="0" smtClean="0"/>
              <a:t>- Beresford and </a:t>
            </a:r>
            <a:r>
              <a:rPr lang="en-US" sz="1400" dirty="0" err="1" smtClean="0"/>
              <a:t>Stajano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Critical in context</a:t>
            </a:r>
          </a:p>
          <a:p>
            <a:pPr lvl="1"/>
            <a:r>
              <a:rPr lang="en-US" dirty="0" smtClean="0"/>
              <a:t>Location + time + identity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important?</a:t>
            </a:r>
          </a:p>
          <a:p>
            <a:pPr lvl="1"/>
            <a:r>
              <a:rPr lang="en-US" dirty="0" smtClean="0"/>
              <a:t>Physical security</a:t>
            </a:r>
          </a:p>
          <a:p>
            <a:pPr lvl="1"/>
            <a:r>
              <a:rPr lang="en-US" dirty="0" smtClean="0"/>
              <a:t>Location tells more.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91725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91725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91725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991725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71600" y="3124200"/>
            <a:ext cx="990600" cy="1066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Assumption</a:t>
            </a:r>
            <a:endParaRPr lang="en-US" dirty="0"/>
          </a:p>
        </p:txBody>
      </p:sp>
      <p:pic>
        <p:nvPicPr>
          <p:cNvPr id="145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7660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072825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3834825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LBS user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987225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LBS provider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3581400"/>
            <a:ext cx="40386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438400" y="3135868"/>
            <a:ext cx="4038600" cy="521732"/>
            <a:chOff x="2286000" y="2907268"/>
            <a:chExt cx="4038600" cy="5217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286000" y="3276600"/>
              <a:ext cx="403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86000" y="3429000"/>
              <a:ext cx="403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2800" y="2907268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secure channel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28950" y="2667000"/>
            <a:ext cx="2914650" cy="1828800"/>
            <a:chOff x="2819400" y="4267200"/>
            <a:chExt cx="2914650" cy="1828800"/>
          </a:xfrm>
        </p:grpSpPr>
        <p:pic>
          <p:nvPicPr>
            <p:cNvPr id="14541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9400" y="4267200"/>
              <a:ext cx="291465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505200" y="4840069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anonymity network</a:t>
              </a:r>
              <a:endParaRPr lang="en-US" b="1" dirty="0"/>
            </a:p>
          </p:txBody>
        </p:sp>
      </p:grpSp>
      <p:pic>
        <p:nvPicPr>
          <p:cNvPr id="145418" name="Picture 10" descr="C:\Documents and Settings\wonsang\Local Settings\Temporary Internet Files\Content.IE5\ZNFQ6QAK\MC90029534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895600"/>
            <a:ext cx="1066800" cy="1216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Location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Revealing identity</a:t>
            </a:r>
          </a:p>
          <a:p>
            <a:pPr lvl="1"/>
            <a:r>
              <a:rPr lang="en-US" dirty="0" err="1" smtClean="0"/>
              <a:t>Pseudonymity</a:t>
            </a:r>
            <a:r>
              <a:rPr lang="en-US" dirty="0" smtClean="0"/>
              <a:t> is not enough.</a:t>
            </a:r>
          </a:p>
          <a:p>
            <a:pPr lvl="1"/>
            <a:r>
              <a:rPr lang="en-US" dirty="0" smtClean="0"/>
              <a:t>Inference attack</a:t>
            </a:r>
            <a:r>
              <a:rPr lang="en-US" baseline="30000" dirty="0" smtClean="0"/>
              <a:t>1)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Tracking and predicting movement</a:t>
            </a:r>
          </a:p>
          <a:p>
            <a:pPr lvl="1"/>
            <a:r>
              <a:rPr lang="en-US" dirty="0" smtClean="0"/>
              <a:t>Collecting LBS queries to track location</a:t>
            </a:r>
          </a:p>
          <a:p>
            <a:pPr lvl="1"/>
            <a:r>
              <a:rPr lang="en-US" dirty="0" smtClean="0"/>
              <a:t>Data mining</a:t>
            </a:r>
            <a:r>
              <a:rPr lang="en-US" baseline="30000" dirty="0" smtClean="0"/>
              <a:t>2)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And more…</a:t>
            </a:r>
          </a:p>
          <a:p>
            <a:pPr lvl="1"/>
            <a:r>
              <a:rPr lang="en-US" dirty="0" smtClean="0"/>
              <a:t>More privacy-sensitive information</a:t>
            </a:r>
          </a:p>
          <a:p>
            <a:pPr lvl="1">
              <a:buNone/>
            </a:pPr>
            <a:r>
              <a:rPr lang="en-US" dirty="0" smtClean="0"/>
              <a:t>    e.g., medical condition, political/religious affiliation</a:t>
            </a:r>
          </a:p>
          <a:p>
            <a:pPr lvl="1"/>
            <a:r>
              <a:rPr lang="en-US" dirty="0" smtClean="0"/>
              <a:t>Linkage attack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16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1) J. </a:t>
            </a:r>
            <a:r>
              <a:rPr lang="en-US" sz="1200" i="1" dirty="0" err="1" smtClean="0"/>
              <a:t>Krumm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b="1" i="1" dirty="0" smtClean="0"/>
              <a:t>Inference Attacks on Location Tracks</a:t>
            </a:r>
            <a:r>
              <a:rPr lang="en-US" sz="1200" i="1" dirty="0" smtClean="0"/>
              <a:t>. Pervasive, 2007.</a:t>
            </a:r>
          </a:p>
          <a:p>
            <a:r>
              <a:rPr lang="en-US" sz="1200" i="1" dirty="0" smtClean="0"/>
              <a:t>2) Y. Ye, Y. </a:t>
            </a:r>
            <a:r>
              <a:rPr lang="en-US" sz="1200" i="1" dirty="0" err="1" smtClean="0"/>
              <a:t>Zheng</a:t>
            </a:r>
            <a:r>
              <a:rPr lang="en-US" sz="1200" i="1" dirty="0" smtClean="0"/>
              <a:t>, Y. Chen, J. </a:t>
            </a:r>
            <a:r>
              <a:rPr lang="en-US" sz="1200" i="1" dirty="0" err="1" smtClean="0"/>
              <a:t>Feng</a:t>
            </a:r>
            <a:r>
              <a:rPr lang="en-US" sz="1200" i="1" dirty="0" smtClean="0"/>
              <a:t>, X. </a:t>
            </a:r>
            <a:r>
              <a:rPr lang="en-US" sz="1200" i="1" dirty="0" err="1" smtClean="0"/>
              <a:t>Xie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b="1" i="1" dirty="0" smtClean="0"/>
              <a:t>Mining Individual Life Pattern Based on Location History. </a:t>
            </a:r>
            <a:r>
              <a:rPr lang="en-US" sz="1200" i="1" dirty="0" smtClean="0"/>
              <a:t>MDM, 2009.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LBS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 between convenience and privacy</a:t>
            </a:r>
          </a:p>
          <a:p>
            <a:endParaRPr lang="en-US" dirty="0" smtClean="0"/>
          </a:p>
          <a:p>
            <a:r>
              <a:rPr lang="en-US" dirty="0" smtClean="0"/>
              <a:t>To prevent improper or unauthorized use of location</a:t>
            </a:r>
          </a:p>
          <a:p>
            <a:pPr lvl="2"/>
            <a:r>
              <a:rPr lang="en-US" dirty="0" smtClean="0"/>
              <a:t>Gathering location without notice or user’s consent</a:t>
            </a:r>
          </a:p>
          <a:p>
            <a:pPr lvl="2"/>
            <a:r>
              <a:rPr lang="en-US" dirty="0" smtClean="0"/>
              <a:t>Using location beyond the permission</a:t>
            </a:r>
          </a:p>
          <a:p>
            <a:pPr lvl="2"/>
            <a:r>
              <a:rPr lang="en-US" dirty="0" err="1" smtClean="0"/>
              <a:t>Reidentification</a:t>
            </a:r>
            <a:r>
              <a:rPr lang="en-US" dirty="0" smtClean="0"/>
              <a:t> and 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267200" y="2133600"/>
            <a:ext cx="4343400" cy="3505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Anonymity-based solutions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PIR-based solutions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" y="2133600"/>
            <a:ext cx="3962400" cy="3505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Policy-based Solutions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Location Privacy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267200" y="2133600"/>
            <a:ext cx="4343400" cy="3505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Anonymity-based solutions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PIR-based solutions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" y="2133600"/>
            <a:ext cx="3962400" cy="3505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Policy-based Solutions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Location Privacy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17740</TotalTime>
  <Words>2786</Words>
  <Application>Microsoft Office PowerPoint</Application>
  <PresentationFormat>On-screen Show (4:3)</PresentationFormat>
  <Paragraphs>627</Paragraphs>
  <Slides>54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Oriel</vt:lpstr>
      <vt:lpstr>Equation</vt:lpstr>
      <vt:lpstr>Candidacy Exam Topic: Privacy in Location Based Services</vt:lpstr>
      <vt:lpstr>Agenda</vt:lpstr>
      <vt:lpstr>What is LBS?</vt:lpstr>
      <vt:lpstr>LBS Applications</vt:lpstr>
      <vt:lpstr>Location Privacy</vt:lpstr>
      <vt:lpstr>Threats to Location Privacy</vt:lpstr>
      <vt:lpstr>Challenges in LBS</vt:lpstr>
      <vt:lpstr>Solutions for Location Privacy</vt:lpstr>
      <vt:lpstr>Solutions for Location Privacy</vt:lpstr>
      <vt:lpstr>W3C Geolocation API</vt:lpstr>
      <vt:lpstr>W3C Geolocation Privacy Requirement</vt:lpstr>
      <vt:lpstr>IETF Geopriv Architecture</vt:lpstr>
      <vt:lpstr>IETF Geopriv Architecture</vt:lpstr>
      <vt:lpstr>Policy-based solutions</vt:lpstr>
      <vt:lpstr>Solutions for Location Privacy</vt:lpstr>
      <vt:lpstr>Anonymity-based Solutions</vt:lpstr>
      <vt:lpstr>Mix Zone</vt:lpstr>
      <vt:lpstr>Mix Zone</vt:lpstr>
      <vt:lpstr>k-anonymity</vt:lpstr>
      <vt:lpstr>Cloaking algorithm</vt:lpstr>
      <vt:lpstr>Casper: Query Processing</vt:lpstr>
      <vt:lpstr>Using Dummies</vt:lpstr>
      <vt:lpstr>Anonymity-based Solutions</vt:lpstr>
      <vt:lpstr>Solutions for Location Privacy</vt:lpstr>
      <vt:lpstr>What is Private Information Retrieval?</vt:lpstr>
      <vt:lpstr>SPIRAL: Hardware-based PIR </vt:lpstr>
      <vt:lpstr>Computational PIR</vt:lpstr>
      <vt:lpstr>How to apply PIR to LBS?</vt:lpstr>
      <vt:lpstr>Computational PIR</vt:lpstr>
      <vt:lpstr>Slide 30</vt:lpstr>
      <vt:lpstr>Conclusion</vt:lpstr>
      <vt:lpstr>Backup Slides</vt:lpstr>
      <vt:lpstr>Positioning</vt:lpstr>
      <vt:lpstr>Inference Attack</vt:lpstr>
      <vt:lpstr>Mining Individual Life Pattern</vt:lpstr>
      <vt:lpstr>Mining Individual Life Pattern</vt:lpstr>
      <vt:lpstr>Pseudonym and Anonymity</vt:lpstr>
      <vt:lpstr>Customizable k-anonymity</vt:lpstr>
      <vt:lpstr>Customizable k-anonymity</vt:lpstr>
      <vt:lpstr>Spatial cloaking using P2P</vt:lpstr>
      <vt:lpstr>PRIVE: Distributed anonymization</vt:lpstr>
      <vt:lpstr>Customizable k-anonymity</vt:lpstr>
      <vt:lpstr>k-anonymity</vt:lpstr>
      <vt:lpstr>Using Dummies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Scope and Assumption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Candidacy</dc:title>
  <dc:creator> </dc:creator>
  <cp:lastModifiedBy> Wonsang Song</cp:lastModifiedBy>
  <cp:revision>1571</cp:revision>
  <dcterms:created xsi:type="dcterms:W3CDTF">2010-02-23T02:52:15Z</dcterms:created>
  <dcterms:modified xsi:type="dcterms:W3CDTF">2010-04-28T17:49:50Z</dcterms:modified>
</cp:coreProperties>
</file>