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425" r:id="rId1"/>
  </p:sldMasterIdLst>
  <p:notesMasterIdLst>
    <p:notesMasterId r:id="rId16"/>
  </p:notesMasterIdLst>
  <p:handoutMasterIdLst>
    <p:handoutMasterId r:id="rId17"/>
  </p:handoutMasterIdLst>
  <p:sldIdLst>
    <p:sldId id="273" r:id="rId2"/>
    <p:sldId id="309" r:id="rId3"/>
    <p:sldId id="310" r:id="rId4"/>
    <p:sldId id="283" r:id="rId5"/>
    <p:sldId id="284" r:id="rId6"/>
    <p:sldId id="275" r:id="rId7"/>
    <p:sldId id="278" r:id="rId8"/>
    <p:sldId id="312" r:id="rId9"/>
    <p:sldId id="314" r:id="rId10"/>
    <p:sldId id="315" r:id="rId11"/>
    <p:sldId id="316" r:id="rId12"/>
    <p:sldId id="317" r:id="rId13"/>
    <p:sldId id="311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5" autoAdjust="0"/>
    <p:restoredTop sz="94595" autoAdjust="0"/>
  </p:normalViewPr>
  <p:slideViewPr>
    <p:cSldViewPr snapToGrid="0" snapToObjects="1">
      <p:cViewPr varScale="1">
        <p:scale>
          <a:sx n="130" d="100"/>
          <a:sy n="130" d="100"/>
        </p:scale>
        <p:origin x="-17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7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376BA-6A34-E34A-B27A-993A8DFE39A3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0839BD55-D79E-4F4D-A4E2-E1FC2B316F27}">
      <dgm:prSet phldrT="[Text]"/>
      <dgm:spPr>
        <a:gradFill rotWithShape="0">
          <a:gsLst>
            <a:gs pos="0">
              <a:schemeClr val="accent4">
                <a:lumMod val="50000"/>
                <a:alpha val="50000"/>
              </a:schemeClr>
            </a:gs>
            <a:gs pos="55000">
              <a:schemeClr val="accent4">
                <a:lumMod val="75000"/>
                <a:alpha val="50000"/>
              </a:schemeClr>
            </a:gs>
            <a:gs pos="100000">
              <a:schemeClr val="accent4">
                <a:lumMod val="60000"/>
                <a:lumOff val="40000"/>
                <a:alpha val="50000"/>
              </a:schemeClr>
            </a:gs>
          </a:gsLst>
        </a:gradFill>
      </dgm:spPr>
      <dgm:t>
        <a:bodyPr/>
        <a:lstStyle/>
        <a:p>
          <a:r>
            <a:rPr lang="en-US" dirty="0" smtClean="0"/>
            <a:t>Real world</a:t>
          </a:r>
        </a:p>
        <a:p>
          <a:r>
            <a:rPr lang="en-US" dirty="0" smtClean="0"/>
            <a:t>(location &amp; sensors)</a:t>
          </a:r>
          <a:endParaRPr lang="en-US" dirty="0"/>
        </a:p>
      </dgm:t>
    </dgm:pt>
    <dgm:pt modelId="{65E43B10-C15F-CF40-B3BF-54961513B595}" type="parTrans" cxnId="{559BE3EB-04DD-CB43-8988-C2221F8FC19A}">
      <dgm:prSet/>
      <dgm:spPr/>
      <dgm:t>
        <a:bodyPr/>
        <a:lstStyle/>
        <a:p>
          <a:endParaRPr lang="en-US"/>
        </a:p>
      </dgm:t>
    </dgm:pt>
    <dgm:pt modelId="{8468F40D-3A3D-CB4C-A0A6-0D33945B06BE}" type="sibTrans" cxnId="{559BE3EB-04DD-CB43-8988-C2221F8FC19A}">
      <dgm:prSet/>
      <dgm:spPr/>
      <dgm:t>
        <a:bodyPr/>
        <a:lstStyle/>
        <a:p>
          <a:endParaRPr lang="en-US"/>
        </a:p>
      </dgm:t>
    </dgm:pt>
    <dgm:pt modelId="{F36310CA-08BD-F14B-9D70-A038856D7BBA}">
      <dgm:prSet phldrT="[Text]"/>
      <dgm:spPr>
        <a:gradFill rotWithShape="0">
          <a:gsLst>
            <a:gs pos="0">
              <a:schemeClr val="accent6">
                <a:lumMod val="75000"/>
                <a:alpha val="50000"/>
              </a:schemeClr>
            </a:gs>
            <a:gs pos="55000">
              <a:schemeClr val="accent6">
                <a:lumMod val="60000"/>
                <a:lumOff val="40000"/>
                <a:alpha val="50000"/>
              </a:schemeClr>
            </a:gs>
            <a:gs pos="100000">
              <a:schemeClr val="accent6">
                <a:lumMod val="40000"/>
                <a:lumOff val="60000"/>
                <a:alpha val="50000"/>
              </a:schemeClr>
            </a:gs>
          </a:gsLst>
        </a:gra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dirty="0" smtClean="0"/>
            <a:t>Communication</a:t>
          </a:r>
        </a:p>
        <a:p>
          <a:r>
            <a:rPr lang="en-US" dirty="0" smtClean="0"/>
            <a:t>(VoIP, SMS, email)</a:t>
          </a:r>
          <a:endParaRPr lang="en-US" dirty="0"/>
        </a:p>
      </dgm:t>
    </dgm:pt>
    <dgm:pt modelId="{AD3F8CC6-6DF1-F74C-9FFC-63A753224632}" type="parTrans" cxnId="{F5D07922-F08F-0145-9E5E-BD781FBA6229}">
      <dgm:prSet/>
      <dgm:spPr/>
      <dgm:t>
        <a:bodyPr/>
        <a:lstStyle/>
        <a:p>
          <a:endParaRPr lang="en-US"/>
        </a:p>
      </dgm:t>
    </dgm:pt>
    <dgm:pt modelId="{9EA9FA29-E00F-4C4A-90EC-EECDE0421C06}" type="sibTrans" cxnId="{F5D07922-F08F-0145-9E5E-BD781FBA6229}">
      <dgm:prSet/>
      <dgm:spPr/>
      <dgm:t>
        <a:bodyPr/>
        <a:lstStyle/>
        <a:p>
          <a:endParaRPr lang="en-US"/>
        </a:p>
      </dgm:t>
    </dgm:pt>
    <dgm:pt modelId="{1232BA20-9849-4342-8472-468E7C0F5515}">
      <dgm:prSet phldrT="[Text]"/>
      <dgm:spPr>
        <a:solidFill>
          <a:schemeClr val="accent2">
            <a:lumMod val="75000"/>
            <a:alpha val="48000"/>
          </a:schemeClr>
        </a:solidFill>
        <a:effectLst>
          <a:outerShdw blurRad="50800" dist="38100" dir="2700000" algn="tl" rotWithShape="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n-US" dirty="0" smtClean="0"/>
            <a:t>Web services</a:t>
          </a:r>
        </a:p>
        <a:p>
          <a:r>
            <a:rPr lang="en-US" dirty="0" smtClean="0"/>
            <a:t>(</a:t>
          </a:r>
          <a:r>
            <a:rPr lang="en-US" dirty="0" err="1" smtClean="0"/>
            <a:t>SNs</a:t>
          </a:r>
          <a:r>
            <a:rPr lang="en-US" dirty="0" smtClean="0"/>
            <a:t>, calendar, contacts, ..)</a:t>
          </a:r>
          <a:endParaRPr lang="en-US" dirty="0"/>
        </a:p>
      </dgm:t>
    </dgm:pt>
    <dgm:pt modelId="{2509CCAA-E645-684B-A48A-3FD2E68AC464}" type="parTrans" cxnId="{E26B4730-56CF-FF4D-972D-698983F74E6D}">
      <dgm:prSet/>
      <dgm:spPr/>
      <dgm:t>
        <a:bodyPr/>
        <a:lstStyle/>
        <a:p>
          <a:endParaRPr lang="en-US"/>
        </a:p>
      </dgm:t>
    </dgm:pt>
    <dgm:pt modelId="{C891F611-0E10-684A-9B21-87838B27D3C0}" type="sibTrans" cxnId="{E26B4730-56CF-FF4D-972D-698983F74E6D}">
      <dgm:prSet/>
      <dgm:spPr/>
      <dgm:t>
        <a:bodyPr/>
        <a:lstStyle/>
        <a:p>
          <a:endParaRPr lang="en-US"/>
        </a:p>
      </dgm:t>
    </dgm:pt>
    <dgm:pt modelId="{150FFBF5-4A0A-EF4D-9857-EDCC23273EA8}" type="pres">
      <dgm:prSet presAssocID="{D79376BA-6A34-E34A-B27A-993A8DFE39A3}" presName="compositeShape" presStyleCnt="0">
        <dgm:presLayoutVars>
          <dgm:chMax val="7"/>
          <dgm:dir/>
          <dgm:resizeHandles val="exact"/>
        </dgm:presLayoutVars>
      </dgm:prSet>
      <dgm:spPr/>
    </dgm:pt>
    <dgm:pt modelId="{522DE83C-2328-2246-B98C-7F7B31F3D4F0}" type="pres">
      <dgm:prSet presAssocID="{0839BD55-D79E-4F4D-A4E2-E1FC2B316F27}" presName="circ1" presStyleLbl="vennNode1" presStyleIdx="0" presStyleCnt="3"/>
      <dgm:spPr/>
    </dgm:pt>
    <dgm:pt modelId="{C1D67D41-8833-094C-8819-D2320550E1F8}" type="pres">
      <dgm:prSet presAssocID="{0839BD55-D79E-4F4D-A4E2-E1FC2B316F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9C3218C-102E-0C49-B193-FA42D4D11FFE}" type="pres">
      <dgm:prSet presAssocID="{F36310CA-08BD-F14B-9D70-A038856D7BBA}" presName="circ2" presStyleLbl="vennNode1" presStyleIdx="1" presStyleCnt="3"/>
      <dgm:spPr/>
      <dgm:t>
        <a:bodyPr/>
        <a:lstStyle/>
        <a:p>
          <a:endParaRPr lang="en-US"/>
        </a:p>
      </dgm:t>
    </dgm:pt>
    <dgm:pt modelId="{7635B03F-2E8A-8346-B625-53A2D0B1BE14}" type="pres">
      <dgm:prSet presAssocID="{F36310CA-08BD-F14B-9D70-A038856D7B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A6399-D05B-674C-98A6-B8FC5CFCEE31}" type="pres">
      <dgm:prSet presAssocID="{1232BA20-9849-4342-8472-468E7C0F5515}" presName="circ3" presStyleLbl="vennNode1" presStyleIdx="2" presStyleCnt="3"/>
      <dgm:spPr/>
      <dgm:t>
        <a:bodyPr/>
        <a:lstStyle/>
        <a:p>
          <a:endParaRPr lang="en-US"/>
        </a:p>
      </dgm:t>
    </dgm:pt>
    <dgm:pt modelId="{339E5260-7CB0-1342-838A-60B974EF0AFA}" type="pres">
      <dgm:prSet presAssocID="{1232BA20-9849-4342-8472-468E7C0F55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356FD3-2C80-6B44-A7E5-EE00B35DC0CE}" type="presOf" srcId="{F36310CA-08BD-F14B-9D70-A038856D7BBA}" destId="{19C3218C-102E-0C49-B193-FA42D4D11FFE}" srcOrd="0" destOrd="0" presId="urn:microsoft.com/office/officeart/2005/8/layout/venn1"/>
    <dgm:cxn modelId="{F5D07922-F08F-0145-9E5E-BD781FBA6229}" srcId="{D79376BA-6A34-E34A-B27A-993A8DFE39A3}" destId="{F36310CA-08BD-F14B-9D70-A038856D7BBA}" srcOrd="1" destOrd="0" parTransId="{AD3F8CC6-6DF1-F74C-9FFC-63A753224632}" sibTransId="{9EA9FA29-E00F-4C4A-90EC-EECDE0421C06}"/>
    <dgm:cxn modelId="{559BE3EB-04DD-CB43-8988-C2221F8FC19A}" srcId="{D79376BA-6A34-E34A-B27A-993A8DFE39A3}" destId="{0839BD55-D79E-4F4D-A4E2-E1FC2B316F27}" srcOrd="0" destOrd="0" parTransId="{65E43B10-C15F-CF40-B3BF-54961513B595}" sibTransId="{8468F40D-3A3D-CB4C-A0A6-0D33945B06BE}"/>
    <dgm:cxn modelId="{A1AD5BC9-80EC-0544-9C77-6FB841EB43D9}" type="presOf" srcId="{F36310CA-08BD-F14B-9D70-A038856D7BBA}" destId="{7635B03F-2E8A-8346-B625-53A2D0B1BE14}" srcOrd="1" destOrd="0" presId="urn:microsoft.com/office/officeart/2005/8/layout/venn1"/>
    <dgm:cxn modelId="{2E980A83-A7F3-4444-9DC2-BE9743C1C96E}" type="presOf" srcId="{0839BD55-D79E-4F4D-A4E2-E1FC2B316F27}" destId="{C1D67D41-8833-094C-8819-D2320550E1F8}" srcOrd="1" destOrd="0" presId="urn:microsoft.com/office/officeart/2005/8/layout/venn1"/>
    <dgm:cxn modelId="{E26B4730-56CF-FF4D-972D-698983F74E6D}" srcId="{D79376BA-6A34-E34A-B27A-993A8DFE39A3}" destId="{1232BA20-9849-4342-8472-468E7C0F5515}" srcOrd="2" destOrd="0" parTransId="{2509CCAA-E645-684B-A48A-3FD2E68AC464}" sibTransId="{C891F611-0E10-684A-9B21-87838B27D3C0}"/>
    <dgm:cxn modelId="{D11F0ED5-9009-6647-B2C3-81069E67C81A}" type="presOf" srcId="{D79376BA-6A34-E34A-B27A-993A8DFE39A3}" destId="{150FFBF5-4A0A-EF4D-9857-EDCC23273EA8}" srcOrd="0" destOrd="0" presId="urn:microsoft.com/office/officeart/2005/8/layout/venn1"/>
    <dgm:cxn modelId="{A31C56D0-8015-D94D-A4DF-CF2AC9B08E31}" type="presOf" srcId="{1232BA20-9849-4342-8472-468E7C0F5515}" destId="{339E5260-7CB0-1342-838A-60B974EF0AFA}" srcOrd="1" destOrd="0" presId="urn:microsoft.com/office/officeart/2005/8/layout/venn1"/>
    <dgm:cxn modelId="{0BEFBDAF-701D-5F4F-9A4B-7D7C89E4E31E}" type="presOf" srcId="{0839BD55-D79E-4F4D-A4E2-E1FC2B316F27}" destId="{522DE83C-2328-2246-B98C-7F7B31F3D4F0}" srcOrd="0" destOrd="0" presId="urn:microsoft.com/office/officeart/2005/8/layout/venn1"/>
    <dgm:cxn modelId="{F5C9177F-46BB-414B-8467-DA282F3704A5}" type="presOf" srcId="{1232BA20-9849-4342-8472-468E7C0F5515}" destId="{13CA6399-D05B-674C-98A6-B8FC5CFCEE31}" srcOrd="0" destOrd="0" presId="urn:microsoft.com/office/officeart/2005/8/layout/venn1"/>
    <dgm:cxn modelId="{710E4B22-744F-4E40-9EC6-3A9ADBDACFE5}" type="presParOf" srcId="{150FFBF5-4A0A-EF4D-9857-EDCC23273EA8}" destId="{522DE83C-2328-2246-B98C-7F7B31F3D4F0}" srcOrd="0" destOrd="0" presId="urn:microsoft.com/office/officeart/2005/8/layout/venn1"/>
    <dgm:cxn modelId="{87354756-8C0F-5242-AB65-0A8399DD49A8}" type="presParOf" srcId="{150FFBF5-4A0A-EF4D-9857-EDCC23273EA8}" destId="{C1D67D41-8833-094C-8819-D2320550E1F8}" srcOrd="1" destOrd="0" presId="urn:microsoft.com/office/officeart/2005/8/layout/venn1"/>
    <dgm:cxn modelId="{BEBDFAE7-B692-6C40-AA63-7670087A09F7}" type="presParOf" srcId="{150FFBF5-4A0A-EF4D-9857-EDCC23273EA8}" destId="{19C3218C-102E-0C49-B193-FA42D4D11FFE}" srcOrd="2" destOrd="0" presId="urn:microsoft.com/office/officeart/2005/8/layout/venn1"/>
    <dgm:cxn modelId="{F8664678-56F4-FF49-A87F-7EBF831EEF0A}" type="presParOf" srcId="{150FFBF5-4A0A-EF4D-9857-EDCC23273EA8}" destId="{7635B03F-2E8A-8346-B625-53A2D0B1BE14}" srcOrd="3" destOrd="0" presId="urn:microsoft.com/office/officeart/2005/8/layout/venn1"/>
    <dgm:cxn modelId="{726074CC-6F51-1940-AB0A-316200A609CD}" type="presParOf" srcId="{150FFBF5-4A0A-EF4D-9857-EDCC23273EA8}" destId="{13CA6399-D05B-674C-98A6-B8FC5CFCEE31}" srcOrd="4" destOrd="0" presId="urn:microsoft.com/office/officeart/2005/8/layout/venn1"/>
    <dgm:cxn modelId="{253798CA-4198-DF4B-8031-A03141721355}" type="presParOf" srcId="{150FFBF5-4A0A-EF4D-9857-EDCC23273EA8}" destId="{339E5260-7CB0-1342-838A-60B974EF0AF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2DE83C-2328-2246-B98C-7F7B31F3D4F0}">
      <dsp:nvSpPr>
        <dsp:cNvPr id="0" name=""/>
        <dsp:cNvSpPr/>
      </dsp:nvSpPr>
      <dsp:spPr>
        <a:xfrm>
          <a:off x="2115038" y="58615"/>
          <a:ext cx="2813538" cy="2813538"/>
        </a:xfrm>
        <a:prstGeom prst="ellipse">
          <a:avLst/>
        </a:prstGeom>
        <a:gradFill rotWithShape="0">
          <a:gsLst>
            <a:gs pos="0">
              <a:schemeClr val="accent4">
                <a:lumMod val="50000"/>
                <a:alpha val="50000"/>
              </a:schemeClr>
            </a:gs>
            <a:gs pos="55000">
              <a:schemeClr val="accent4">
                <a:lumMod val="75000"/>
                <a:alpha val="50000"/>
              </a:schemeClr>
            </a:gs>
            <a:gs pos="100000">
              <a:schemeClr val="accent4">
                <a:lumMod val="60000"/>
                <a:lumOff val="40000"/>
                <a:alpha val="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Real world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(location &amp; sensors)</a:t>
          </a:r>
          <a:endParaRPr lang="en-US" sz="2000" kern="1200" dirty="0"/>
        </a:p>
      </dsp:txBody>
      <dsp:txXfrm>
        <a:off x="2490177" y="550984"/>
        <a:ext cx="2063261" cy="1266092"/>
      </dsp:txXfrm>
    </dsp:sp>
    <dsp:sp modelId="{19C3218C-102E-0C49-B193-FA42D4D11FFE}">
      <dsp:nvSpPr>
        <dsp:cNvPr id="0" name=""/>
        <dsp:cNvSpPr/>
      </dsp:nvSpPr>
      <dsp:spPr>
        <a:xfrm>
          <a:off x="3130257" y="1817076"/>
          <a:ext cx="2813538" cy="2813538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  <a:alpha val="50000"/>
              </a:schemeClr>
            </a:gs>
            <a:gs pos="55000">
              <a:schemeClr val="accent6">
                <a:lumMod val="60000"/>
                <a:lumOff val="40000"/>
                <a:alpha val="50000"/>
              </a:schemeClr>
            </a:gs>
            <a:gs pos="100000">
              <a:schemeClr val="accent6">
                <a:lumMod val="40000"/>
                <a:lumOff val="60000"/>
                <a:alpha val="50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Communication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(VoIP, SMS, email)</a:t>
          </a:r>
          <a:endParaRPr lang="en-US" sz="2000" kern="1200" dirty="0"/>
        </a:p>
      </dsp:txBody>
      <dsp:txXfrm>
        <a:off x="3990731" y="2543907"/>
        <a:ext cx="1688122" cy="1547445"/>
      </dsp:txXfrm>
    </dsp:sp>
    <dsp:sp modelId="{13CA6399-D05B-674C-98A6-B8FC5CFCEE31}">
      <dsp:nvSpPr>
        <dsp:cNvPr id="0" name=""/>
        <dsp:cNvSpPr/>
      </dsp:nvSpPr>
      <dsp:spPr>
        <a:xfrm>
          <a:off x="1099820" y="1817076"/>
          <a:ext cx="2813538" cy="2813538"/>
        </a:xfrm>
        <a:prstGeom prst="ellipse">
          <a:avLst/>
        </a:prstGeom>
        <a:solidFill>
          <a:schemeClr val="accent2">
            <a:lumMod val="75000"/>
            <a:alpha val="48000"/>
          </a:schemeClr>
        </a:solidFill>
        <a:ln>
          <a:noFill/>
        </a:ln>
        <a:effectLst>
          <a:outerShdw blurRad="50800" dist="38100" dir="2700000" algn="tl" rotWithShape="0">
            <a:srgbClr val="0000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Web services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</a:t>
          </a:r>
          <a:r>
            <a:rPr lang="en-US" sz="2000" kern="1200" dirty="0" err="1" smtClean="0"/>
            <a:t>SNs</a:t>
          </a:r>
          <a:r>
            <a:rPr lang="en-US" sz="2000" kern="1200" dirty="0" smtClean="0"/>
            <a:t>, calendar, contacts, ..)</a:t>
          </a:r>
          <a:endParaRPr lang="en-US" sz="2000" kern="1200" dirty="0"/>
        </a:p>
      </dsp:txBody>
      <dsp:txXfrm>
        <a:off x="1364762" y="2543907"/>
        <a:ext cx="1688122" cy="1547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D510E-66F7-A545-B172-968B7AE1E94F}" type="datetimeFigureOut">
              <a:rPr lang="en-US" smtClean="0"/>
              <a:t>5/6/10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00F-BAB7-6843-BE9D-F5A2218D1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C70E2-BCB9-416B-9938-D6AB6AFEE25B}" type="datetimeFigureOut">
              <a:rPr lang="en-US" smtClean="0"/>
              <a:pPr/>
              <a:t>5/6/10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6F531-B6F4-42AE-8ACF-BC08E6E40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992D8C-644E-4788-9A87-A51CF69AD3EE}" type="slidenum">
              <a:rPr lang="en-US"/>
              <a:pPr/>
              <a:t>8</a:t>
            </a:fld>
            <a:endParaRPr 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983A8-A5CE-C344-991D-38F56B1F515D}" type="datetime1">
              <a:rPr lang="en-US" smtClean="0"/>
              <a:t>5/6/10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IBM Service Science Workshop May 2010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4D0F-D6E5-334C-9D37-B3125FFF925A}" type="datetime1">
              <a:rPr lang="en-US" smtClean="0"/>
              <a:t>5/6/10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48E3-0620-AB48-B36D-FFF557FFA37D}" type="datetime1">
              <a:rPr lang="en-US" smtClean="0"/>
              <a:t>5/6/10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6480" y="1604329"/>
            <a:ext cx="404352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 tIns="41473"/>
          <a:lstStyle>
            <a:lvl1pPr>
              <a:defRPr/>
            </a:lvl1pPr>
          </a:lstStyle>
          <a:p>
            <a:fld id="{48E4305A-E8A4-6F49-9E29-D395573F9FBC}" type="datetime1">
              <a:rPr lang="en-US" smtClean="0"/>
              <a:t>5/6/10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/>
              <a:t>IBM Service Science Workshop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42DF0937-4F5C-4EE3-844D-57202E91D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3B30-7E87-B548-A8F6-35957460F206}" type="datetime1">
              <a:rPr lang="en-US" smtClean="0"/>
              <a:t>5/6/10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F89B-3397-7B40-A2A5-8441C0FCEF80}" type="datetime1">
              <a:rPr lang="en-US" smtClean="0"/>
              <a:t>5/6/10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IBM Service Science Workshop May 2010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AE9-E0C8-9349-A1BE-FD0D97DDAAE8}" type="datetime1">
              <a:rPr lang="en-US" smtClean="0"/>
              <a:t>5/6/10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8B70-2F11-0A4B-A829-29A02889D640}" type="datetime1">
              <a:rPr lang="en-US" smtClean="0"/>
              <a:t>5/6/10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D7C1-4AE6-1B4E-B6D8-A1DD88F5BAEE}" type="datetime1">
              <a:rPr lang="en-US" smtClean="0"/>
              <a:t>5/6/10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9A1EE-C530-D44E-96BC-6AF3F0B84707}" type="datetime1">
              <a:rPr lang="en-US" smtClean="0"/>
              <a:t>5/6/10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3ADB-E568-744F-8695-C2664162F60D}" type="datetime1">
              <a:rPr lang="en-US" smtClean="0"/>
              <a:t>5/6/10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1BC6A84-0F92-004E-85CA-A0E81635BC85}" type="datetime1">
              <a:rPr lang="en-US" smtClean="0"/>
              <a:t>5/6/10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IBM Service Science Workshop May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382457C-1785-D146-87EC-C55E4119C0DC}" type="datetime1">
              <a:rPr lang="en-US" smtClean="0"/>
              <a:t>5/6/10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IBM Service Science Workshop May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8931BDD-A960-4A43-AE7D-332963DB1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  <p:sldLayoutId id="2147484437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hyperlink" Target="mailto:a@b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9400" y="3482848"/>
            <a:ext cx="8864600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SECE: 	Sense Everything,</a:t>
            </a:r>
            <a:br>
              <a:rPr lang="en-US" dirty="0" smtClean="0"/>
            </a:br>
            <a:r>
              <a:rPr lang="en-US" dirty="0" smtClean="0"/>
              <a:t>		Control Everything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88080" y="4786868"/>
            <a:ext cx="545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Omer </a:t>
            </a:r>
            <a:r>
              <a:rPr lang="en-US" dirty="0" err="1" smtClean="0"/>
              <a:t>Boyaci</a:t>
            </a:r>
            <a:r>
              <a:rPr lang="en-US" dirty="0" smtClean="0"/>
              <a:t>, Victoria Beltran and Henning </a:t>
            </a:r>
            <a:r>
              <a:rPr lang="en-US" dirty="0" err="1" smtClean="0"/>
              <a:t>Schulzrinne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IBM Service Science Workshop May 2010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349"/>
            <a:ext cx="9144000" cy="545465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>
            <a:normAutofit/>
          </a:bodyPr>
          <a:lstStyle/>
          <a:p>
            <a:r>
              <a:rPr lang="en-US" dirty="0" smtClean="0"/>
              <a:t>Building a POI database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location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1600200"/>
            <a:ext cx="3911600" cy="4769603"/>
          </a:xfrm>
        </p:spPr>
        <p:txBody>
          <a:bodyPr>
            <a:noAutofit/>
          </a:bodyPr>
          <a:lstStyle/>
          <a:p>
            <a:r>
              <a:rPr lang="en-US" sz="2000" dirty="0" smtClean="0"/>
              <a:t>User</a:t>
            </a:r>
          </a:p>
          <a:p>
            <a:pPr lvl="1"/>
            <a:r>
              <a:rPr lang="en-US" sz="1800" dirty="0" smtClean="0"/>
              <a:t>publishes his/her location periodically (e.g., every 5 min)</a:t>
            </a:r>
          </a:p>
          <a:p>
            <a:r>
              <a:rPr lang="en-US" sz="2000" dirty="0" smtClean="0"/>
              <a:t>Presence server </a:t>
            </a:r>
          </a:p>
          <a:p>
            <a:pPr lvl="1"/>
            <a:r>
              <a:rPr lang="en-US" sz="1800" dirty="0" smtClean="0"/>
              <a:t>notifies changes in location to SECE server</a:t>
            </a:r>
          </a:p>
          <a:p>
            <a:r>
              <a:rPr lang="en-US" sz="2000" dirty="0" smtClean="0"/>
              <a:t>SECE server </a:t>
            </a:r>
          </a:p>
          <a:p>
            <a:pPr lvl="1"/>
            <a:r>
              <a:rPr lang="en-US" sz="1800" dirty="0" smtClean="0"/>
              <a:t>depending on user’s defined rules, queries </a:t>
            </a:r>
            <a:r>
              <a:rPr lang="en-US" sz="1800" dirty="0" err="1" smtClean="0"/>
              <a:t>LoST</a:t>
            </a:r>
            <a:r>
              <a:rPr lang="en-US" sz="1800" dirty="0" smtClean="0"/>
              <a:t> server</a:t>
            </a:r>
          </a:p>
          <a:p>
            <a:r>
              <a:rPr lang="en-US" sz="2000" dirty="0" err="1" smtClean="0"/>
              <a:t>LoST</a:t>
            </a:r>
            <a:r>
              <a:rPr lang="en-US" sz="2000" dirty="0" smtClean="0"/>
              <a:t> server </a:t>
            </a:r>
          </a:p>
          <a:p>
            <a:pPr lvl="1"/>
            <a:r>
              <a:rPr lang="en-US" sz="1800" dirty="0" smtClean="0"/>
              <a:t>replies with current information on user’s surroundings</a:t>
            </a:r>
          </a:p>
          <a:p>
            <a:r>
              <a:rPr lang="en-US" sz="2000" dirty="0" smtClean="0"/>
              <a:t>SECE server</a:t>
            </a:r>
          </a:p>
          <a:p>
            <a:pPr lvl="1"/>
            <a:r>
              <a:rPr lang="en-US" sz="1800" dirty="0" smtClean="0"/>
              <a:t>Takes action based on rules and contextual location information  </a:t>
            </a:r>
            <a:endParaRPr lang="en-US" sz="1800" dirty="0"/>
          </a:p>
        </p:txBody>
      </p:sp>
      <p:grpSp>
        <p:nvGrpSpPr>
          <p:cNvPr id="4" name="Group 55"/>
          <p:cNvGrpSpPr/>
          <p:nvPr/>
        </p:nvGrpSpPr>
        <p:grpSpPr>
          <a:xfrm>
            <a:off x="681925" y="2057400"/>
            <a:ext cx="3626229" cy="3156466"/>
            <a:chOff x="681925" y="2382520"/>
            <a:chExt cx="3626229" cy="3156466"/>
          </a:xfrm>
        </p:grpSpPr>
        <p:sp>
          <p:nvSpPr>
            <p:cNvPr id="5" name="Rounded Rectangle 4"/>
            <p:cNvSpPr/>
            <p:nvPr/>
          </p:nvSpPr>
          <p:spPr>
            <a:xfrm>
              <a:off x="681925" y="2382520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smtClean="0"/>
                <a:t>SECE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06420" y="2382520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err="1" smtClean="0"/>
                <a:t>LoST</a:t>
              </a:r>
              <a:endParaRPr lang="en-US" dirty="0" smtClean="0"/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81925" y="4312920"/>
              <a:ext cx="1188720" cy="8229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dirty="0" smtClean="0"/>
                <a:t>Presence</a:t>
              </a:r>
            </a:p>
            <a:p>
              <a:pPr algn="ctr"/>
              <a:r>
                <a:rPr lang="en-US" dirty="0" smtClean="0"/>
                <a:t>Server</a:t>
              </a:r>
              <a:endParaRPr lang="en-US" dirty="0"/>
            </a:p>
          </p:txBody>
        </p:sp>
        <p:sp>
          <p:nvSpPr>
            <p:cNvPr id="23" name="Smiley Face 22"/>
            <p:cNvSpPr/>
            <p:nvPr/>
          </p:nvSpPr>
          <p:spPr>
            <a:xfrm>
              <a:off x="3263900" y="4323080"/>
              <a:ext cx="822960" cy="822960"/>
            </a:xfrm>
            <a:prstGeom prst="smileyFac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4" name="Straight Connector 23"/>
            <p:cNvCxnSpPr/>
            <p:nvPr/>
          </p:nvCxnSpPr>
          <p:spPr>
            <a:xfrm rot="10800000">
              <a:off x="2052320" y="4734560"/>
              <a:ext cx="1104900" cy="1588"/>
            </a:xfrm>
            <a:prstGeom prst="curvedConnector3">
              <a:avLst>
                <a:gd name="adj1" fmla="val 45402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194560" y="4704080"/>
              <a:ext cx="8053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PUBLISH</a:t>
              </a:r>
              <a:endParaRPr lang="en-US" sz="1400" dirty="0"/>
            </a:p>
          </p:txBody>
        </p:sp>
        <p:cxnSp>
          <p:nvCxnSpPr>
            <p:cNvPr id="43" name="Straight Connector 23"/>
            <p:cNvCxnSpPr/>
            <p:nvPr/>
          </p:nvCxnSpPr>
          <p:spPr>
            <a:xfrm rot="10800000">
              <a:off x="1940560" y="2570480"/>
              <a:ext cx="1104900" cy="1588"/>
            </a:xfrm>
            <a:prstGeom prst="curvedConnector3">
              <a:avLst>
                <a:gd name="adj1" fmla="val 45402"/>
              </a:avLst>
            </a:prstGeom>
            <a:ln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032000" y="2540000"/>
              <a:ext cx="981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LoST</a:t>
              </a:r>
              <a:r>
                <a:rPr lang="en-US" sz="1400" dirty="0" smtClean="0"/>
                <a:t> reply</a:t>
              </a:r>
              <a:endParaRPr lang="en-US" sz="1400" dirty="0"/>
            </a:p>
          </p:txBody>
        </p:sp>
        <p:cxnSp>
          <p:nvCxnSpPr>
            <p:cNvPr id="45" name="Straight Connector 23"/>
            <p:cNvCxnSpPr/>
            <p:nvPr/>
          </p:nvCxnSpPr>
          <p:spPr>
            <a:xfrm rot="10800000">
              <a:off x="1940560" y="2987040"/>
              <a:ext cx="1104900" cy="1588"/>
            </a:xfrm>
            <a:prstGeom prst="curvedConnector3">
              <a:avLst>
                <a:gd name="adj1" fmla="val 45402"/>
              </a:avLst>
            </a:prstGeom>
            <a:ln>
              <a:headEnd type="triangle" w="lg" len="med"/>
              <a:tailEnd type="non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960880" y="2956560"/>
              <a:ext cx="1030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LoST</a:t>
              </a:r>
              <a:r>
                <a:rPr lang="en-US" sz="1400" dirty="0" smtClean="0"/>
                <a:t> </a:t>
              </a:r>
              <a:r>
                <a:rPr lang="en-US" sz="1400" dirty="0" smtClean="0"/>
                <a:t>query</a:t>
              </a:r>
              <a:endParaRPr lang="en-US" sz="14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16200000" flipV="1">
              <a:off x="965200" y="3761740"/>
              <a:ext cx="910118" cy="7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405814" y="3685103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NOTIFY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26740" y="5169654"/>
              <a:ext cx="11814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SECE User</a:t>
              </a:r>
              <a:endParaRPr lang="en-US" dirty="0"/>
            </a:p>
          </p:txBody>
        </p:sp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162538" y="1680308"/>
          <a:ext cx="7043616" cy="468923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38476" y="4024923"/>
            <a:ext cx="89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01929"/>
                </a:solidFill>
              </a:rPr>
              <a:t>SECE</a:t>
            </a:r>
            <a:endParaRPr lang="en-US" sz="2400" b="1" dirty="0">
              <a:solidFill>
                <a:srgbClr val="90192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</a:t>
            </a:r>
            <a:r>
              <a:rPr lang="en-US" dirty="0" smtClean="0"/>
              <a:t>Work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" y="2292096"/>
          <a:ext cx="9143999" cy="439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00"/>
                <a:gridCol w="927100"/>
                <a:gridCol w="990600"/>
                <a:gridCol w="1143000"/>
                <a:gridCol w="660400"/>
                <a:gridCol w="876300"/>
                <a:gridCol w="1003300"/>
                <a:gridCol w="800100"/>
                <a:gridCol w="914400"/>
                <a:gridCol w="673099"/>
              </a:tblGrid>
              <a:tr h="2717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rules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 actions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Communications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Presence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Sensors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Web services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Actuators</a:t>
                      </a:r>
                      <a:endParaRPr lang="en-US" sz="1400" dirty="0"/>
                    </a:p>
                  </a:txBody>
                  <a:tcPr/>
                </a:tc>
              </a:tr>
              <a:tr h="48293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NL-like rules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Tcl scripts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Call, email, IM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User</a:t>
                      </a:r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</a:rPr>
                        <a:t> &amp; buddies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4480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CPL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XML tree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Fixed XML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6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XML tree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XML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X10, </a:t>
                      </a:r>
                      <a:r>
                        <a:rPr lang="en-US" sz="1400" dirty="0" err="1" smtClean="0">
                          <a:solidFill>
                            <a:srgbClr val="008000"/>
                          </a:solidFill>
                        </a:rPr>
                        <a:t>vcr</a:t>
                      </a:r>
                      <a:endParaRPr lang="en-US" sz="140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4149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script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Signaling actions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3023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VisuCom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Graphical UI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Signaling actions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07663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DiaSpec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</a:rPr>
                        <a:t>✔✖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</a:rPr>
                        <a:t>✖✔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</a:rPr>
                        <a:t>✖✔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</a:rPr>
                        <a:t>✖✔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</a:rPr>
                        <a:t>✖✔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</a:rPr>
                        <a:t>✖✔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Zapf Dingbats"/>
                          <a:ea typeface="Zapf Dingbats"/>
                          <a:cs typeface="Zapf Dingbats"/>
                        </a:rPr>
                        <a:t>✖✔</a:t>
                      </a:r>
                      <a:endParaRPr lang="en-US" sz="1400" dirty="0" smtClean="0"/>
                    </a:p>
                  </a:txBody>
                  <a:tcPr/>
                </a:tc>
              </a:tr>
              <a:tr h="46006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CybreMinder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Form based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Reminder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46006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Task.fm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Time 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Reminder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✔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800000"/>
                          </a:solidFill>
                          <a:latin typeface="Zapf Dingbats"/>
                          <a:ea typeface="Zapf Dingbats"/>
                          <a:cs typeface="Zapf Dingbats"/>
                        </a:rPr>
                        <a:t>✖</a:t>
                      </a:r>
                      <a:endParaRPr lang="en-US" sz="1400" dirty="0" smtClean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21" y="1763373"/>
            <a:ext cx="87038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0988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SECE </a:t>
            </a:r>
            <a:r>
              <a:rPr lang="en-US" sz="3200" dirty="0" smtClean="0"/>
              <a:t>allows </a:t>
            </a:r>
            <a:r>
              <a:rPr lang="en-US" sz="3200" i="1" dirty="0" smtClean="0"/>
              <a:t>non-technical </a:t>
            </a:r>
            <a:r>
              <a:rPr lang="en-US" sz="3200" dirty="0" smtClean="0"/>
              <a:t>users to create services that combine </a:t>
            </a:r>
            <a:endParaRPr lang="en-US" sz="3200" dirty="0" smtClean="0"/>
          </a:p>
          <a:p>
            <a:pPr lvl="1" indent="28575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communication </a:t>
            </a:r>
          </a:p>
          <a:p>
            <a:pPr lvl="1" indent="28575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calendaring</a:t>
            </a:r>
          </a:p>
          <a:p>
            <a:pPr lvl="1" indent="28575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location </a:t>
            </a:r>
          </a:p>
          <a:p>
            <a:pPr lvl="1" indent="28575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devices </a:t>
            </a:r>
            <a:r>
              <a:rPr lang="en-US" sz="3200" dirty="0" smtClean="0"/>
              <a:t>in the physical </a:t>
            </a:r>
            <a:r>
              <a:rPr lang="en-US" sz="3200" dirty="0" smtClean="0"/>
              <a:t>world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SECE</a:t>
            </a:r>
            <a:r>
              <a:rPr lang="en-US" sz="3200" dirty="0" smtClean="0"/>
              <a:t>: </a:t>
            </a:r>
            <a:r>
              <a:rPr lang="en-US" sz="3200" i="1" dirty="0" smtClean="0"/>
              <a:t>event</a:t>
            </a:r>
            <a:r>
              <a:rPr lang="en-US" sz="3200" i="1" dirty="0" smtClean="0"/>
              <a:t>-driven </a:t>
            </a:r>
            <a:r>
              <a:rPr lang="en-US" sz="3200" dirty="0" smtClean="0"/>
              <a:t>system </a:t>
            </a:r>
            <a:endParaRPr lang="en-US" sz="3200" dirty="0" smtClean="0"/>
          </a:p>
          <a:p>
            <a:pPr lvl="1" indent="34290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uses high</a:t>
            </a:r>
            <a:r>
              <a:rPr lang="en-US" sz="3200" dirty="0" smtClean="0"/>
              <a:t>-level</a:t>
            </a:r>
            <a:r>
              <a:rPr lang="en-US" sz="3200" dirty="0" smtClean="0"/>
              <a:t> </a:t>
            </a:r>
            <a:r>
              <a:rPr lang="en-US" sz="3200" i="1" dirty="0" smtClean="0"/>
              <a:t>event languages </a:t>
            </a:r>
            <a:endParaRPr lang="en-US" sz="3200" i="1" dirty="0" smtClean="0"/>
          </a:p>
          <a:p>
            <a:pPr lvl="1" indent="342900">
              <a:buClr>
                <a:schemeClr val="accent1"/>
              </a:buClr>
              <a:buFont typeface="Wingdings" charset="2"/>
              <a:buChar char="§"/>
            </a:pPr>
            <a:r>
              <a:rPr lang="en-US" sz="3200" dirty="0" smtClean="0"/>
              <a:t>to trigger action scripts, written in </a:t>
            </a:r>
            <a:r>
              <a:rPr lang="en-US" sz="3200" dirty="0" err="1" smtClean="0"/>
              <a:t>Tcl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7395308" y="4601308"/>
            <a:ext cx="1643742" cy="1182077"/>
          </a:xfrm>
          <a:prstGeom prst="cloudCallout">
            <a:avLst>
              <a:gd name="adj1" fmla="val -39076"/>
              <a:gd name="adj2" fmla="val 542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and other languages in the future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15915" y="2475888"/>
            <a:ext cx="5362489" cy="29622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698" y="2475888"/>
            <a:ext cx="2954655" cy="29622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Events &amp; actions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193" y="2645053"/>
            <a:ext cx="29546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Presence updates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Incoming calls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Email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Calendar entries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Sensor inputs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800" dirty="0" smtClean="0"/>
              <a:t>Location updates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1" y="2625261"/>
            <a:ext cx="5617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Control </a:t>
            </a:r>
            <a:r>
              <a:rPr lang="en-US" sz="2800" dirty="0" smtClean="0"/>
              <a:t>the delivery of email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Route </a:t>
            </a:r>
            <a:r>
              <a:rPr lang="en-US" sz="2800" dirty="0" smtClean="0"/>
              <a:t>phone calls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Update </a:t>
            </a:r>
            <a:r>
              <a:rPr lang="en-US" sz="2800" dirty="0" smtClean="0"/>
              <a:t>social network status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Control </a:t>
            </a:r>
            <a:r>
              <a:rPr lang="en-US" sz="2800" dirty="0" smtClean="0"/>
              <a:t>actuators such as lights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Reminders (email, voice call, SMS)</a:t>
            </a:r>
          </a:p>
          <a:p>
            <a:pPr>
              <a:buClr>
                <a:schemeClr val="bg1"/>
              </a:buClr>
              <a:buFont typeface="Wingdings" charset="2"/>
              <a:buChar char="§"/>
            </a:pPr>
            <a:r>
              <a:rPr lang="en-US" sz="2800" dirty="0" smtClean="0"/>
              <a:t>Interact </a:t>
            </a:r>
            <a:r>
              <a:rPr lang="en-US" sz="2800" dirty="0" smtClean="0"/>
              <a:t>with Internet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698" y="1818568"/>
            <a:ext cx="2954655" cy="582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10800000" algn="l">
                    <a:srgbClr val="000000">
                      <a:alpha val="43000"/>
                    </a:srgbClr>
                  </a:outerShdw>
                </a:effectLst>
                <a:latin typeface="+mj-lt"/>
                <a:cs typeface="Blackmoor LET"/>
              </a:rPr>
              <a:t>Events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7400" y="1818568"/>
            <a:ext cx="5331003" cy="582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10800000" algn="l">
                    <a:srgbClr val="000000">
                      <a:alpha val="43000"/>
                    </a:srgbClr>
                  </a:outerShdw>
                </a:effectLst>
                <a:latin typeface="+mj-lt"/>
                <a:cs typeface="Blackmoor LET"/>
              </a:rPr>
              <a:t>Actions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111333" y="3684174"/>
            <a:ext cx="604582" cy="55631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l</a:t>
            </a:r>
            <a:r>
              <a:rPr lang="en-US" dirty="0" smtClean="0"/>
              <a:t>anguage syntax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2029715"/>
            <a:ext cx="8686800" cy="48415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every sunset {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	homelights on;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}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latin typeface="Geneva"/>
                <a:cs typeface="Geneva"/>
              </a:rPr>
              <a:t>every week on WE at 6:00 PM{</a:t>
            </a:r>
          </a:p>
          <a:p>
            <a:pPr>
              <a:buNone/>
            </a:pPr>
            <a:r>
              <a:rPr lang="en-US" sz="2800" dirty="0" smtClean="0">
                <a:latin typeface="Geneva"/>
                <a:cs typeface="Geneva"/>
              </a:rPr>
              <a:t>	email irt_list “Pizza talk at 6:00 PM today.”;</a:t>
            </a:r>
          </a:p>
          <a:p>
            <a:pPr>
              <a:buNone/>
            </a:pPr>
            <a:r>
              <a:rPr lang="en-US" sz="2800" dirty="0" smtClean="0">
                <a:latin typeface="Geneva"/>
                <a:cs typeface="Geneva"/>
              </a:rPr>
              <a:t>} </a:t>
            </a:r>
          </a:p>
          <a:p>
            <a:pPr>
              <a:buNone/>
            </a:pPr>
            <a:endParaRPr lang="en-US" sz="2800" dirty="0" smtClean="0">
              <a:latin typeface="Geneva"/>
              <a:cs typeface="Geneva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if my 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stock.google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&gt; 14 {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sms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me "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google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stock:"+[stock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google</a:t>
            </a: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];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Geneva"/>
                <a:ea typeface="Geneva"/>
                <a:cs typeface="Geneva"/>
              </a:rPr>
              <a:t>}</a:t>
            </a:r>
            <a:endParaRPr lang="en-US" sz="2800" dirty="0" smtClean="0">
              <a:latin typeface="Geneva"/>
              <a:cs typeface="Genev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Rules: More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2092691"/>
            <a:ext cx="8229600" cy="4841509"/>
          </a:xfrm>
        </p:spPr>
        <p:txBody>
          <a:bodyPr>
            <a:normAutofit/>
          </a:bodyPr>
          <a:lstStyle/>
          <a:p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Single 		</a:t>
            </a:r>
            <a:r>
              <a:rPr lang="en-US" sz="2000" dirty="0" smtClean="0">
                <a:solidFill>
                  <a:srgbClr val="901929"/>
                </a:solidFill>
                <a:latin typeface="Courier"/>
                <a:cs typeface="Courier"/>
              </a:rPr>
              <a:t>on February 16, 2010 at 6:00 PM</a:t>
            </a:r>
            <a:endParaRPr lang="en-US" dirty="0" smtClean="0">
              <a:solidFill>
                <a:srgbClr val="901929"/>
              </a:solidFill>
              <a:latin typeface="Courier"/>
              <a:cs typeface="Courier"/>
            </a:endParaRPr>
          </a:p>
          <a:p>
            <a:pPr lvl="1"/>
            <a:r>
              <a:rPr lang="en-US" dirty="0" smtClean="0"/>
              <a:t>Recurring	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Courier"/>
                <a:cs typeface="Courier"/>
              </a:rPr>
              <a:t>every day at 12:00 until April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Courier"/>
              <a:cs typeface="Courier"/>
            </a:endParaRPr>
          </a:p>
          <a:p>
            <a:r>
              <a:rPr lang="en-US" dirty="0" smtClean="0"/>
              <a:t>Location</a:t>
            </a:r>
          </a:p>
          <a:p>
            <a:pPr lvl="1"/>
            <a:r>
              <a:rPr lang="en-US" sz="2400" dirty="0" smtClean="0">
                <a:solidFill>
                  <a:srgbClr val="901929"/>
                </a:solidFill>
                <a:latin typeface="Courier"/>
                <a:cs typeface="Courier"/>
              </a:rPr>
              <a:t>Tom within 5 miles of me</a:t>
            </a:r>
          </a:p>
          <a:p>
            <a:r>
              <a:rPr lang="en-US" dirty="0" smtClean="0"/>
              <a:t>Context</a:t>
            </a:r>
          </a:p>
          <a:p>
            <a:pPr lvl="1"/>
            <a:r>
              <a:rPr lang="en-US" sz="2400" dirty="0" smtClean="0">
                <a:solidFill>
                  <a:srgbClr val="901929"/>
                </a:solidFill>
                <a:latin typeface="Courier"/>
                <a:cs typeface="Courier"/>
              </a:rPr>
              <a:t>if my </a:t>
            </a:r>
            <a:r>
              <a:rPr lang="en-US" sz="2400" dirty="0" err="1" smtClean="0">
                <a:solidFill>
                  <a:srgbClr val="901929"/>
                </a:solidFill>
                <a:latin typeface="Courier"/>
                <a:cs typeface="Courier"/>
              </a:rPr>
              <a:t>office.temperature</a:t>
            </a:r>
            <a:r>
              <a:rPr lang="en-US" sz="2400" dirty="0" smtClean="0">
                <a:solidFill>
                  <a:srgbClr val="901929"/>
                </a:solidFill>
                <a:latin typeface="Courier"/>
                <a:cs typeface="Courier"/>
              </a:rPr>
              <a:t> &gt; 80</a:t>
            </a:r>
            <a:endParaRPr lang="en-US" sz="2400" dirty="0" smtClean="0">
              <a:solidFill>
                <a:srgbClr val="901929"/>
              </a:solidFill>
              <a:latin typeface="Courier"/>
              <a:cs typeface="Courier"/>
            </a:endParaRPr>
          </a:p>
          <a:p>
            <a:r>
              <a:rPr lang="en-US" dirty="0" smtClean="0"/>
              <a:t>Communication requests</a:t>
            </a:r>
            <a:endParaRPr lang="en-US" dirty="0" smtClean="0"/>
          </a:p>
          <a:p>
            <a:pPr lvl="1"/>
            <a:r>
              <a:rPr lang="en-US" sz="2400" dirty="0" smtClean="0">
                <a:solidFill>
                  <a:srgbClr val="901929"/>
                </a:solidFill>
                <a:latin typeface="Courier"/>
                <a:cs typeface="Courier"/>
              </a:rPr>
              <a:t>incoming call</a:t>
            </a:r>
          </a:p>
          <a:p>
            <a:endParaRPr lang="en-US" dirty="0" smtClean="0"/>
          </a:p>
        </p:txBody>
      </p:sp>
      <p:sp>
        <p:nvSpPr>
          <p:cNvPr id="6" name="Cloud Callout 5"/>
          <p:cNvSpPr/>
          <p:nvPr/>
        </p:nvSpPr>
        <p:spPr>
          <a:xfrm>
            <a:off x="0" y="1211385"/>
            <a:ext cx="2295769" cy="1103923"/>
          </a:xfrm>
          <a:prstGeom prst="cloudCallout">
            <a:avLst>
              <a:gd name="adj1" fmla="val -17557"/>
              <a:gd name="adj2" fmla="val 62500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55000">
                <a:schemeClr val="accent6">
                  <a:lumMod val="75000"/>
                </a:schemeClr>
              </a:gs>
              <a:gs pos="100000">
                <a:schemeClr val="accent1">
                  <a:shade val="98000"/>
                  <a:satMod val="137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Extensible set of small languages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3"/>
          <p:cNvSpPr>
            <a:spLocks noGrp="1"/>
          </p:cNvSpPr>
          <p:nvPr>
            <p:ph type="title"/>
          </p:nvPr>
        </p:nvSpPr>
        <p:spPr>
          <a:xfrm>
            <a:off x="482600" y="155448"/>
            <a:ext cx="86614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3818296" y="2892998"/>
            <a:ext cx="819401" cy="788600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SECE</a:t>
            </a:r>
            <a:endParaRPr lang="en-US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104312" y="2395990"/>
            <a:ext cx="1717932" cy="2566229"/>
            <a:chOff x="104312" y="2395990"/>
            <a:chExt cx="1717932" cy="2566229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312" y="2395990"/>
              <a:ext cx="664879" cy="1083753"/>
            </a:xfrm>
            <a:prstGeom prst="rect">
              <a:avLst/>
            </a:prstGeom>
          </p:spPr>
        </p:pic>
        <p:pic>
          <p:nvPicPr>
            <p:cNvPr id="69" name="Picture 68" descr="androi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12" y="3511244"/>
              <a:ext cx="768350" cy="1450975"/>
            </a:xfrm>
            <a:prstGeom prst="rect">
              <a:avLst/>
            </a:prstGeom>
          </p:spPr>
        </p:pic>
        <p:cxnSp>
          <p:nvCxnSpPr>
            <p:cNvPr id="91" name="Straight Arrow Connector 90"/>
            <p:cNvCxnSpPr>
              <a:stCxn id="68" idx="3"/>
              <a:endCxn id="76" idx="1"/>
            </p:cNvCxnSpPr>
            <p:nvPr/>
          </p:nvCxnSpPr>
          <p:spPr>
            <a:xfrm>
              <a:off x="769191" y="2937867"/>
              <a:ext cx="1053053" cy="289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69" idx="3"/>
              <a:endCxn id="76" idx="1"/>
            </p:cNvCxnSpPr>
            <p:nvPr/>
          </p:nvCxnSpPr>
          <p:spPr>
            <a:xfrm flipV="1">
              <a:off x="872662" y="3227767"/>
              <a:ext cx="949582" cy="10089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995104" y="3101178"/>
              <a:ext cx="672329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PUBLISH</a:t>
              </a:r>
            </a:p>
            <a:p>
              <a:r>
                <a:rPr lang="en-US" sz="1050" dirty="0" smtClean="0"/>
                <a:t>PIDF-LO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822244" y="2892998"/>
            <a:ext cx="1996053" cy="788600"/>
            <a:chOff x="1822244" y="2892998"/>
            <a:chExt cx="1996053" cy="788600"/>
          </a:xfrm>
        </p:grpSpPr>
        <p:sp>
          <p:nvSpPr>
            <p:cNvPr id="70" name="Rounded Rectangle 69"/>
            <p:cNvSpPr/>
            <p:nvPr/>
          </p:nvSpPr>
          <p:spPr>
            <a:xfrm>
              <a:off x="1822244" y="2892998"/>
              <a:ext cx="955583" cy="78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2244" y="3100440"/>
              <a:ext cx="955583" cy="254654"/>
            </a:xfrm>
            <a:prstGeom prst="rect">
              <a:avLst/>
            </a:prstGeom>
          </p:spPr>
        </p:pic>
        <p:cxnSp>
          <p:nvCxnSpPr>
            <p:cNvPr id="93" name="Straight Arrow Connector 92"/>
            <p:cNvCxnSpPr>
              <a:stCxn id="76" idx="3"/>
              <a:endCxn id="77" idx="1"/>
            </p:cNvCxnSpPr>
            <p:nvPr/>
          </p:nvCxnSpPr>
          <p:spPr>
            <a:xfrm>
              <a:off x="2777827" y="3227767"/>
              <a:ext cx="1040469" cy="59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10800000">
              <a:off x="2777828" y="3355095"/>
              <a:ext cx="1040469" cy="1246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2913673" y="3044214"/>
              <a:ext cx="904623" cy="5309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SUB/NOT</a:t>
              </a:r>
            </a:p>
            <a:p>
              <a:r>
                <a:rPr lang="en-US" sz="900" dirty="0" smtClean="0"/>
                <a:t>PIDF-LO, RPID,</a:t>
              </a:r>
            </a:p>
            <a:p>
              <a:r>
                <a:rPr lang="en-US" sz="900" dirty="0" smtClean="0"/>
                <a:t>others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410808" y="3681598"/>
            <a:ext cx="1587683" cy="1629121"/>
            <a:chOff x="2410808" y="3681598"/>
            <a:chExt cx="1587683" cy="1629121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0177" y="4349120"/>
              <a:ext cx="495300" cy="546100"/>
            </a:xfrm>
            <a:prstGeom prst="rect">
              <a:avLst/>
            </a:prstGeom>
          </p:spPr>
        </p:pic>
        <p:cxnSp>
          <p:nvCxnSpPr>
            <p:cNvPr id="102" name="Shape 55"/>
            <p:cNvCxnSpPr>
              <a:endCxn id="88" idx="3"/>
            </p:cNvCxnSpPr>
            <p:nvPr/>
          </p:nvCxnSpPr>
          <p:spPr>
            <a:xfrm rot="10800000" flipV="1">
              <a:off x="3025478" y="3681598"/>
              <a:ext cx="973013" cy="940572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2410808" y="4895221"/>
              <a:ext cx="774571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err="1" smtClean="0"/>
                <a:t>geocoding</a:t>
              </a:r>
              <a:endParaRPr lang="en-US" sz="1050" dirty="0" smtClean="0"/>
            </a:p>
            <a:p>
              <a:r>
                <a:rPr lang="en-US" sz="1050" dirty="0" smtClean="0"/>
                <a:t>travel time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227997" y="1646415"/>
            <a:ext cx="1697091" cy="1246584"/>
            <a:chOff x="4227997" y="1646415"/>
            <a:chExt cx="1697091" cy="1246584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33538" y="1911203"/>
              <a:ext cx="648219" cy="648219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81757" y="1911203"/>
              <a:ext cx="609600" cy="609600"/>
            </a:xfrm>
            <a:prstGeom prst="rect">
              <a:avLst/>
            </a:prstGeom>
          </p:spPr>
        </p:pic>
        <p:cxnSp>
          <p:nvCxnSpPr>
            <p:cNvPr id="97" name="Straight Arrow Connector 96"/>
            <p:cNvCxnSpPr>
              <a:stCxn id="87" idx="2"/>
              <a:endCxn id="77" idx="0"/>
            </p:cNvCxnSpPr>
            <p:nvPr/>
          </p:nvCxnSpPr>
          <p:spPr>
            <a:xfrm rot="5400000">
              <a:off x="4426035" y="2361385"/>
              <a:ext cx="333576" cy="729651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0" idx="2"/>
            </p:cNvCxnSpPr>
            <p:nvPr/>
          </p:nvCxnSpPr>
          <p:spPr>
            <a:xfrm rot="5400000">
              <a:off x="4721180" y="2027620"/>
              <a:ext cx="372195" cy="135856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5176165" y="1646415"/>
              <a:ext cx="748923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next appt.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637697" y="1707141"/>
            <a:ext cx="3611037" cy="1974457"/>
            <a:chOff x="4637697" y="1707141"/>
            <a:chExt cx="3611037" cy="197445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0112" y="1811863"/>
              <a:ext cx="778622" cy="778622"/>
            </a:xfrm>
            <a:prstGeom prst="rect">
              <a:avLst/>
            </a:prstGeom>
          </p:spPr>
        </p:pic>
        <p:sp>
          <p:nvSpPr>
            <p:cNvPr id="71" name="Rounded Rectangle 70"/>
            <p:cNvSpPr/>
            <p:nvPr/>
          </p:nvSpPr>
          <p:spPr>
            <a:xfrm>
              <a:off x="5537927" y="2892998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GW</a:t>
              </a:r>
              <a:endParaRPr lang="en-US" dirty="0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11613" y="1707141"/>
              <a:ext cx="1035051" cy="1035051"/>
            </a:xfrm>
            <a:prstGeom prst="rect">
              <a:avLst/>
            </a:prstGeom>
          </p:spPr>
        </p:pic>
        <p:cxnSp>
          <p:nvCxnSpPr>
            <p:cNvPr id="99" name="Straight Arrow Connector 98"/>
            <p:cNvCxnSpPr>
              <a:stCxn id="77" idx="3"/>
              <a:endCxn id="71" idx="1"/>
            </p:cNvCxnSpPr>
            <p:nvPr/>
          </p:nvCxnSpPr>
          <p:spPr>
            <a:xfrm>
              <a:off x="4637697" y="3287298"/>
              <a:ext cx="900230" cy="158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71" idx="3"/>
            </p:cNvCxnSpPr>
            <p:nvPr/>
          </p:nvCxnSpPr>
          <p:spPr>
            <a:xfrm flipV="1">
              <a:off x="6357328" y="2162556"/>
              <a:ext cx="607082" cy="1124742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6563810" y="2535181"/>
              <a:ext cx="1182855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control appliances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637697" y="2595998"/>
            <a:ext cx="4433684" cy="4194793"/>
            <a:chOff x="4637697" y="2595998"/>
            <a:chExt cx="4433684" cy="4194793"/>
          </a:xfrm>
        </p:grpSpPr>
        <p:sp>
          <p:nvSpPr>
            <p:cNvPr id="66" name="Cloud 65"/>
            <p:cNvSpPr/>
            <p:nvPr/>
          </p:nvSpPr>
          <p:spPr>
            <a:xfrm>
              <a:off x="7659825" y="2595998"/>
              <a:ext cx="1411556" cy="4194793"/>
            </a:xfrm>
            <a:prstGeom prst="cloud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95407" y="3632420"/>
              <a:ext cx="571500" cy="5715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82583" y="2902368"/>
              <a:ext cx="722424" cy="72242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57307" y="4253925"/>
              <a:ext cx="609600" cy="60960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95407" y="4863525"/>
              <a:ext cx="609600" cy="6096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20807" y="5473125"/>
              <a:ext cx="546100" cy="546100"/>
            </a:xfrm>
            <a:prstGeom prst="rect">
              <a:avLst/>
            </a:prstGeom>
          </p:spPr>
        </p:pic>
        <p:cxnSp>
          <p:nvCxnSpPr>
            <p:cNvPr id="101" name="Shape 52"/>
            <p:cNvCxnSpPr>
              <a:stCxn id="77" idx="3"/>
              <a:endCxn id="66" idx="2"/>
            </p:cNvCxnSpPr>
            <p:nvPr/>
          </p:nvCxnSpPr>
          <p:spPr>
            <a:xfrm>
              <a:off x="4637697" y="3287298"/>
              <a:ext cx="3026506" cy="1406097"/>
            </a:xfrm>
            <a:prstGeom prst="curvedConnector3">
              <a:avLst>
                <a:gd name="adj1" fmla="val 31945"/>
              </a:avLst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828558" y="4349120"/>
              <a:ext cx="1470503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update </a:t>
              </a:r>
              <a:r>
                <a:rPr lang="en-US" sz="1050" dirty="0" err="1" smtClean="0"/>
                <a:t>SNs</a:t>
              </a:r>
              <a:r>
                <a:rPr lang="en-US" sz="1050" dirty="0" smtClean="0"/>
                <a:t>, SMS, email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530177" y="3681598"/>
            <a:ext cx="3871269" cy="2853417"/>
            <a:chOff x="2530177" y="3681598"/>
            <a:chExt cx="3871269" cy="2853417"/>
          </a:xfrm>
        </p:grpSpPr>
        <p:grpSp>
          <p:nvGrpSpPr>
            <p:cNvPr id="72" name="Group 71"/>
            <p:cNvGrpSpPr/>
            <p:nvPr/>
          </p:nvGrpSpPr>
          <p:grpSpPr>
            <a:xfrm>
              <a:off x="3826360" y="4895220"/>
              <a:ext cx="819401" cy="788600"/>
              <a:chOff x="3948980" y="3414581"/>
              <a:chExt cx="819401" cy="788600"/>
            </a:xfrm>
          </p:grpSpPr>
          <p:sp>
            <p:nvSpPr>
              <p:cNvPr id="73" name="Rounded Rectangle 72"/>
              <p:cNvSpPr/>
              <p:nvPr/>
            </p:nvSpPr>
            <p:spPr>
              <a:xfrm>
                <a:off x="3948980" y="3414581"/>
                <a:ext cx="819401" cy="788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1109" y="3593581"/>
                <a:ext cx="639208" cy="423617"/>
              </a:xfrm>
              <a:prstGeom prst="rect">
                <a:avLst/>
              </a:prstGeom>
            </p:spPr>
          </p:pic>
        </p:grp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493810" y="5289520"/>
              <a:ext cx="907636" cy="907636"/>
            </a:xfrm>
            <a:prstGeom prst="rect">
              <a:avLst/>
            </a:prstGeom>
          </p:spPr>
        </p:pic>
        <p:sp>
          <p:nvSpPr>
            <p:cNvPr id="84" name="Rounded Rectangle 83"/>
            <p:cNvSpPr/>
            <p:nvPr/>
          </p:nvSpPr>
          <p:spPr>
            <a:xfrm>
              <a:off x="2998895" y="5746415"/>
              <a:ext cx="819401" cy="788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B2BUA</a:t>
              </a:r>
              <a:endParaRPr lang="en-US" sz="1400" dirty="0"/>
            </a:p>
          </p:txBody>
        </p:sp>
        <p:cxnSp>
          <p:nvCxnSpPr>
            <p:cNvPr id="103" name="Straight Arrow Connector 102"/>
            <p:cNvCxnSpPr>
              <a:endCxn id="77" idx="2"/>
            </p:cNvCxnSpPr>
            <p:nvPr/>
          </p:nvCxnSpPr>
          <p:spPr>
            <a:xfrm rot="16200000" flipV="1">
              <a:off x="3625218" y="4284377"/>
              <a:ext cx="1213622" cy="806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endCxn id="75" idx="1"/>
            </p:cNvCxnSpPr>
            <p:nvPr/>
          </p:nvCxnSpPr>
          <p:spPr>
            <a:xfrm>
              <a:off x="4645761" y="5289520"/>
              <a:ext cx="848049" cy="4538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endCxn id="84" idx="1"/>
            </p:cNvCxnSpPr>
            <p:nvPr/>
          </p:nvCxnSpPr>
          <p:spPr>
            <a:xfrm>
              <a:off x="2530177" y="6140715"/>
              <a:ext cx="46871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84" idx="3"/>
            </p:cNvCxnSpPr>
            <p:nvPr/>
          </p:nvCxnSpPr>
          <p:spPr>
            <a:xfrm flipV="1">
              <a:off x="3818296" y="5949125"/>
              <a:ext cx="1719631" cy="1915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84" idx="0"/>
              <a:endCxn id="77" idx="2"/>
            </p:cNvCxnSpPr>
            <p:nvPr/>
          </p:nvCxnSpPr>
          <p:spPr>
            <a:xfrm rot="5400000" flipH="1" flipV="1">
              <a:off x="2785888" y="4304307"/>
              <a:ext cx="2064817" cy="81940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903188" y="4236732"/>
              <a:ext cx="665745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call state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569660" y="1643492"/>
            <a:ext cx="1666401" cy="1294374"/>
            <a:chOff x="2569660" y="1643492"/>
            <a:chExt cx="1666401" cy="1294374"/>
          </a:xfrm>
        </p:grpSpPr>
        <p:pic>
          <p:nvPicPr>
            <p:cNvPr id="86" name="Picture 85" descr="18_128x128.pn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150690" y="1643492"/>
              <a:ext cx="752498" cy="752498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69660" y="1886467"/>
              <a:ext cx="455817" cy="455817"/>
            </a:xfrm>
            <a:prstGeom prst="rect">
              <a:avLst/>
            </a:prstGeom>
          </p:spPr>
        </p:pic>
        <p:cxnSp>
          <p:nvCxnSpPr>
            <p:cNvPr id="95" name="Straight Arrow Connector 94"/>
            <p:cNvCxnSpPr/>
            <p:nvPr/>
          </p:nvCxnSpPr>
          <p:spPr>
            <a:xfrm rot="16200000" flipH="1">
              <a:off x="3497182" y="2391689"/>
              <a:ext cx="700650" cy="301966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9" idx="2"/>
            </p:cNvCxnSpPr>
            <p:nvPr/>
          </p:nvCxnSpPr>
          <p:spPr>
            <a:xfrm rot="16200000" flipH="1">
              <a:off x="3100238" y="2039615"/>
              <a:ext cx="595583" cy="120092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2807465" y="2395990"/>
              <a:ext cx="1428596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Alice </a:t>
              </a:r>
              <a:r>
                <a:rPr lang="en-US" sz="1050" dirty="0" err="1" smtClean="0">
                  <a:sym typeface="Wingdings"/>
                </a:rPr>
                <a:t></a:t>
              </a:r>
              <a:r>
                <a:rPr lang="en-US" sz="1050" dirty="0" smtClean="0">
                  <a:sym typeface="Wingdings"/>
                </a:rPr>
                <a:t> </a:t>
              </a:r>
              <a:r>
                <a:rPr lang="en-US" sz="1050" dirty="0" smtClean="0">
                  <a:sym typeface="Wingdings"/>
                  <a:hlinkClick r:id="rId19"/>
                </a:rPr>
                <a:t>a@b.com</a:t>
              </a:r>
              <a:r>
                <a:rPr lang="en-US" sz="1050" dirty="0" smtClean="0">
                  <a:sym typeface="Wingdings"/>
                </a:rPr>
                <a:t>,</a:t>
              </a:r>
            </a:p>
            <a:p>
              <a:r>
                <a:rPr lang="en-US" sz="1050" dirty="0" smtClean="0">
                  <a:sym typeface="Wingdings"/>
                </a:rPr>
                <a:t>	</a:t>
              </a:r>
              <a:r>
                <a:rPr lang="en-US" sz="900" dirty="0" smtClean="0">
                  <a:sym typeface="Wingdings"/>
                </a:rPr>
                <a:t>+1 212 555 1234</a:t>
              </a:r>
              <a:endParaRPr lang="en-US" sz="900" dirty="0" smtClean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395197" y="3681598"/>
            <a:ext cx="1357995" cy="1324331"/>
            <a:chOff x="4395197" y="3681598"/>
            <a:chExt cx="1357995" cy="1324331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957649" y="4238413"/>
              <a:ext cx="795543" cy="767516"/>
            </a:xfrm>
            <a:prstGeom prst="rect">
              <a:avLst/>
            </a:prstGeom>
          </p:spPr>
        </p:pic>
        <p:cxnSp>
          <p:nvCxnSpPr>
            <p:cNvPr id="120" name="Straight Arrow Connector 119"/>
            <p:cNvCxnSpPr/>
            <p:nvPr/>
          </p:nvCxnSpPr>
          <p:spPr>
            <a:xfrm rot="10800000">
              <a:off x="4395198" y="3681598"/>
              <a:ext cx="784223" cy="667523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4395197" y="3861010"/>
              <a:ext cx="784223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edit scripts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8900" y="1643492"/>
            <a:ext cx="2287555" cy="1249506"/>
            <a:chOff x="88900" y="1643492"/>
            <a:chExt cx="2287555" cy="1249506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4312" y="1643492"/>
              <a:ext cx="451939" cy="376013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80128" y="1692726"/>
              <a:ext cx="525212" cy="705885"/>
            </a:xfrm>
            <a:prstGeom prst="rect">
              <a:avLst/>
            </a:prstGeom>
          </p:spPr>
        </p:pic>
        <p:cxnSp>
          <p:nvCxnSpPr>
            <p:cNvPr id="124" name="Shape 123"/>
            <p:cNvCxnSpPr>
              <a:stCxn id="123" idx="3"/>
              <a:endCxn id="137" idx="1"/>
            </p:cNvCxnSpPr>
            <p:nvPr/>
          </p:nvCxnSpPr>
          <p:spPr>
            <a:xfrm>
              <a:off x="1205340" y="2045669"/>
              <a:ext cx="351714" cy="2587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88900" y="2043153"/>
              <a:ext cx="556251" cy="2539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RFID</a:t>
              </a: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1557054" y="1653956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GW</a:t>
              </a:r>
              <a:endParaRPr lang="en-US" dirty="0"/>
            </a:p>
          </p:txBody>
        </p:sp>
        <p:cxnSp>
          <p:nvCxnSpPr>
            <p:cNvPr id="140" name="Shape 123"/>
            <p:cNvCxnSpPr>
              <a:endCxn id="70" idx="0"/>
            </p:cNvCxnSpPr>
            <p:nvPr/>
          </p:nvCxnSpPr>
          <p:spPr>
            <a:xfrm rot="5400000">
              <a:off x="2074817" y="2667777"/>
              <a:ext cx="450440" cy="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104312" y="3681598"/>
            <a:ext cx="2195724" cy="2839184"/>
            <a:chOff x="104312" y="3681598"/>
            <a:chExt cx="2195724" cy="283918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4312" y="5684763"/>
              <a:ext cx="1351142" cy="836019"/>
            </a:xfrm>
            <a:prstGeom prst="rect">
              <a:avLst/>
            </a:prstGeom>
          </p:spPr>
        </p:pic>
        <p:cxnSp>
          <p:nvCxnSpPr>
            <p:cNvPr id="107" name="Straight Arrow Connector 106"/>
            <p:cNvCxnSpPr>
              <a:stCxn id="85" idx="0"/>
            </p:cNvCxnSpPr>
            <p:nvPr/>
          </p:nvCxnSpPr>
          <p:spPr>
            <a:xfrm rot="5400000" flipH="1" flipV="1">
              <a:off x="685376" y="4902202"/>
              <a:ext cx="877068" cy="688054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79204" y="4973268"/>
              <a:ext cx="558800" cy="546100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1196177" y="5379668"/>
              <a:ext cx="1031239" cy="415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monitor energy</a:t>
              </a:r>
            </a:p>
            <a:p>
              <a:r>
                <a:rPr lang="en-US" sz="1050" dirty="0" smtClean="0"/>
                <a:t>usage</a:t>
              </a:r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1467935" y="4019095"/>
              <a:ext cx="819401" cy="788600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GW</a:t>
              </a:r>
              <a:endParaRPr lang="en-US" dirty="0"/>
            </a:p>
          </p:txBody>
        </p:sp>
        <p:cxnSp>
          <p:nvCxnSpPr>
            <p:cNvPr id="149" name="Straight Arrow Connector 148"/>
            <p:cNvCxnSpPr>
              <a:endCxn id="70" idx="2"/>
            </p:cNvCxnSpPr>
            <p:nvPr/>
          </p:nvCxnSpPr>
          <p:spPr>
            <a:xfrm rot="5400000" flipH="1" flipV="1">
              <a:off x="2077022" y="3891912"/>
              <a:ext cx="433328" cy="1270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Footer Placeholder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3"/>
          <p:cNvSpPr>
            <a:spLocks noGrp="1"/>
          </p:cNvSpPr>
          <p:nvPr>
            <p:ph type="title"/>
          </p:nvPr>
        </p:nvSpPr>
        <p:spPr>
          <a:xfrm>
            <a:off x="482600" y="155448"/>
            <a:ext cx="86614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39850" y="1739900"/>
            <a:ext cx="6464300" cy="4876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722956"/>
          </a:xfrm>
          <a:ln/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Automated </a:t>
            </a:r>
            <a:r>
              <a:rPr lang="en-US" dirty="0"/>
              <a:t>Call Handling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61" y="1514700"/>
            <a:ext cx="4105440" cy="3581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1920" y="1490862"/>
            <a:ext cx="4582080" cy="4355017"/>
          </a:xfrm>
          <a:ln/>
        </p:spPr>
        <p:txBody>
          <a:bodyPr tIns="16001"/>
          <a:lstStyle/>
          <a:p>
            <a:pPr marL="289445" indent="-289445"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b="1" dirty="0"/>
              <a:t>Control</a:t>
            </a:r>
            <a:r>
              <a:rPr lang="en-US" sz="2000" dirty="0"/>
              <a:t>: Accept, reject, redirect, forward calls based on variety of SECE signals</a:t>
            </a:r>
          </a:p>
          <a:p>
            <a:pPr marL="289445" indent="-289445"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b="1" dirty="0"/>
              <a:t>Integration</a:t>
            </a:r>
            <a:r>
              <a:rPr lang="en-US" sz="2000" dirty="0"/>
              <a:t>: Calendar, address book, PSTN, Google Voice, SMS, location, Text-to-speech,</a:t>
            </a:r>
            <a:r>
              <a:rPr lang="en-US" sz="2000" dirty="0" smtClean="0"/>
              <a:t> </a:t>
            </a:r>
            <a:r>
              <a:rPr lang="en-US" sz="2000" dirty="0" smtClean="0"/>
              <a:t>v</a:t>
            </a:r>
            <a:r>
              <a:rPr lang="en-US" sz="2000" dirty="0" smtClean="0"/>
              <a:t>oicemail)</a:t>
            </a:r>
            <a:endParaRPr lang="en-US" sz="2000" dirty="0"/>
          </a:p>
          <a:p>
            <a:pPr marL="289445" indent="-289445"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b="1" dirty="0"/>
              <a:t>Simplicity</a:t>
            </a:r>
            <a:r>
              <a:rPr lang="en-US" sz="2000" dirty="0"/>
              <a:t>: Natural, easy to learn scripting language</a:t>
            </a:r>
          </a:p>
          <a:p>
            <a:pPr marL="289445" indent="-289445"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b="1" dirty="0"/>
              <a:t>Flexibility:</a:t>
            </a:r>
            <a:r>
              <a:rPr lang="en-US" sz="2000" dirty="0"/>
              <a:t> Input from a variety of SECE components  involved in call handling</a:t>
            </a:r>
          </a:p>
          <a:p>
            <a:pPr marL="289445" indent="-289445">
              <a:buSzPct val="167000"/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b="1" dirty="0"/>
              <a:t>Automation</a:t>
            </a:r>
            <a:r>
              <a:rPr lang="en-US" sz="2000" dirty="0"/>
              <a:t>: Scripts for recurring tasks (setup a conf. call based on calendar)</a:t>
            </a:r>
          </a:p>
          <a:p>
            <a:pPr marL="289445" indent="-289445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18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79714" y="5342962"/>
            <a:ext cx="7281566" cy="17080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55221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“On mom's birthday, call mom when I am home and near phone.”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“Setup a conference call, enter password, invite people, ring desk phone.”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“If driving and incoming call, play “user driving” and redirect to voicemail.”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ea typeface="Bitstream Vera Sans" charset="0"/>
                <a:cs typeface="Bitstream Vera Sans" charset="0"/>
              </a:rPr>
              <a:t>“If desk phone ringing and not in room, send SMS with caller's number.”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n-US" dirty="0">
              <a:solidFill>
                <a:srgbClr val="000000"/>
              </a:solidFill>
              <a:ea typeface="Bitstream Vera Sans" charset="0"/>
              <a:cs typeface="Bitstream Vera San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 and Actuators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057" y="4480558"/>
            <a:ext cx="7915166" cy="2325190"/>
          </a:xfrm>
          <a:solidFill>
            <a:schemeClr val="accent1"/>
          </a:solidFill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if my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office.temperature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&gt; 80 {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ac on;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if my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office.smoke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equals true {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sprinklers on;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sms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me "fire in the office";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call_tts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fire-department "fire in the "+[get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me.office.address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electrical-appliances off;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if my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warehouse.motion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equals true {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sms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me "person in the warehouse."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527" y="1776549"/>
            <a:ext cx="350669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Sensors</a:t>
            </a:r>
            <a:r>
              <a:rPr lang="en-US" dirty="0" smtClean="0"/>
              <a:t>: </a:t>
            </a:r>
            <a:r>
              <a:rPr lang="en-US" dirty="0" smtClean="0"/>
              <a:t>smoke, light, humidity, motion, temperature  and RFID</a:t>
            </a:r>
            <a:r>
              <a:rPr lang="en-US" dirty="0" smtClean="0"/>
              <a:t> readers </a:t>
            </a:r>
            <a:endParaRPr lang="en-US" dirty="0" smtClean="0"/>
          </a:p>
          <a:p>
            <a:r>
              <a:rPr lang="en-US" b="1" dirty="0" smtClean="0"/>
              <a:t>Actuators</a:t>
            </a:r>
            <a:r>
              <a:rPr lang="en-US" dirty="0" smtClean="0"/>
              <a:t>: networked devices and actuators such as lights, cameras, sprinklers, heaters, and air </a:t>
            </a:r>
            <a:r>
              <a:rPr lang="en-US" dirty="0" smtClean="0"/>
              <a:t>conditioners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94" y="1567541"/>
            <a:ext cx="37242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IBM Service Science Workshop May 2010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1986</TotalTime>
  <Words>852</Words>
  <Application>Microsoft Macintosh PowerPoint</Application>
  <PresentationFormat>On-screen Show (4:3)</PresentationFormat>
  <Paragraphs>238</Paragraphs>
  <Slides>14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SECE:  Sense Everything,   Control Everything</vt:lpstr>
      <vt:lpstr>Overview</vt:lpstr>
      <vt:lpstr>Events &amp; actions</vt:lpstr>
      <vt:lpstr>Event language syntax</vt:lpstr>
      <vt:lpstr>Event Rules: More Examples</vt:lpstr>
      <vt:lpstr>The big picture</vt:lpstr>
      <vt:lpstr>Software architecture</vt:lpstr>
      <vt:lpstr>Automated Call Handling</vt:lpstr>
      <vt:lpstr>Sensors and Actuators</vt:lpstr>
      <vt:lpstr>Building a POI database</vt:lpstr>
      <vt:lpstr>Handling location updates</vt:lpstr>
      <vt:lpstr>Conclusion</vt:lpstr>
      <vt:lpstr>Back-up slides</vt:lpstr>
      <vt:lpstr>Related Work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Tools for       Application Sharing,       Measuring Capture-to-display Latency, and         User Created Services</dc:title>
  <dc:creator>Omer Boyaci</dc:creator>
  <cp:lastModifiedBy>Henning Schulzrinne</cp:lastModifiedBy>
  <cp:revision>65</cp:revision>
  <cp:lastPrinted>2010-02-15T22:43:28Z</cp:lastPrinted>
  <dcterms:created xsi:type="dcterms:W3CDTF">2010-05-06T16:16:13Z</dcterms:created>
  <dcterms:modified xsi:type="dcterms:W3CDTF">2010-05-06T16:38:03Z</dcterms:modified>
</cp:coreProperties>
</file>