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diagrams/colors2.xml" ContentType="application/vnd.openxmlformats-officedocument.drawingml.diagramColors+xml"/>
  <Override PartName="/ppt/notesSlides/notesSlide13.xml" ContentType="application/vnd.openxmlformats-officedocument.presentationml.notesSlide+xml"/>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Default Extension="tiff" ContentType="image/tiff"/>
  <Override PartName="/ppt/notesSlides/notesSlide8.xml" ContentType="application/vnd.openxmlformats-officedocument.presentationml.notesSlide+xml"/>
  <Override PartName="/ppt/slides/slide46.xml" ContentType="application/vnd.openxmlformats-officedocument.presentationml.slide+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diagrams/quickStyle2.xml" ContentType="application/vnd.openxmlformats-officedocument.drawingml.diagramStyl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charts/chart2.xml" ContentType="application/vnd.openxmlformats-officedocument.drawingml.chart+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slides/slide59.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0" r:id="rId1"/>
  </p:sldMasterIdLst>
  <p:notesMasterIdLst>
    <p:notesMasterId r:id="rId68"/>
  </p:notesMasterIdLst>
  <p:sldIdLst>
    <p:sldId id="256" r:id="rId2"/>
    <p:sldId id="275" r:id="rId3"/>
    <p:sldId id="279" r:id="rId4"/>
    <p:sldId id="314" r:id="rId5"/>
    <p:sldId id="276" r:id="rId6"/>
    <p:sldId id="278" r:id="rId7"/>
    <p:sldId id="277" r:id="rId8"/>
    <p:sldId id="280" r:id="rId9"/>
    <p:sldId id="281" r:id="rId10"/>
    <p:sldId id="282" r:id="rId11"/>
    <p:sldId id="283" r:id="rId12"/>
    <p:sldId id="284" r:id="rId13"/>
    <p:sldId id="315" r:id="rId14"/>
    <p:sldId id="288" r:id="rId15"/>
    <p:sldId id="319" r:id="rId16"/>
    <p:sldId id="266" r:id="rId17"/>
    <p:sldId id="267" r:id="rId18"/>
    <p:sldId id="271" r:id="rId19"/>
    <p:sldId id="270" r:id="rId20"/>
    <p:sldId id="268" r:id="rId21"/>
    <p:sldId id="269" r:id="rId22"/>
    <p:sldId id="272" r:id="rId23"/>
    <p:sldId id="273" r:id="rId24"/>
    <p:sldId id="316" r:id="rId25"/>
    <p:sldId id="259" r:id="rId26"/>
    <p:sldId id="292" r:id="rId27"/>
    <p:sldId id="262" r:id="rId28"/>
    <p:sldId id="285" r:id="rId29"/>
    <p:sldId id="258" r:id="rId30"/>
    <p:sldId id="313" r:id="rId31"/>
    <p:sldId id="261" r:id="rId32"/>
    <p:sldId id="290" r:id="rId33"/>
    <p:sldId id="291" r:id="rId34"/>
    <p:sldId id="298" r:id="rId35"/>
    <p:sldId id="263" r:id="rId36"/>
    <p:sldId id="264" r:id="rId37"/>
    <p:sldId id="293" r:id="rId38"/>
    <p:sldId id="265" r:id="rId39"/>
    <p:sldId id="286" r:id="rId40"/>
    <p:sldId id="289" r:id="rId41"/>
    <p:sldId id="287" r:id="rId42"/>
    <p:sldId id="297" r:id="rId43"/>
    <p:sldId id="299" r:id="rId44"/>
    <p:sldId id="274" r:id="rId45"/>
    <p:sldId id="295" r:id="rId46"/>
    <p:sldId id="294" r:id="rId47"/>
    <p:sldId id="300" r:id="rId48"/>
    <p:sldId id="317"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8" r:id="rId62"/>
    <p:sldId id="320" r:id="rId63"/>
    <p:sldId id="321" r:id="rId64"/>
    <p:sldId id="322" r:id="rId65"/>
    <p:sldId id="323" r:id="rId66"/>
    <p:sldId id="296"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1618" autoAdjust="0"/>
    <p:restoredTop sz="94660"/>
  </p:normalViewPr>
  <p:slideViewPr>
    <p:cSldViewPr snapToGrid="0" snapToObjects="1">
      <p:cViewPr>
        <p:scale>
          <a:sx n="100" d="100"/>
          <a:sy n="100" d="100"/>
        </p:scale>
        <p:origin x="-121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7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gs:Desktop:Cisco%20traffic.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gs:Desktop:Cisco%20traffi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300" b="1" i="0" u="none" strike="noStrike" baseline="0">
                <a:solidFill>
                  <a:srgbClr val="000000"/>
                </a:solidFill>
                <a:latin typeface="Helvetica Neue"/>
                <a:ea typeface="Helvetica Neue"/>
                <a:cs typeface="Helvetica Neue"/>
              </a:defRPr>
            </a:pPr>
            <a:r>
              <a:rPr lang="en-US"/>
              <a:t>Consumer Internet Traffic (PB/month)</a:t>
            </a:r>
          </a:p>
        </c:rich>
      </c:tx>
      <c:layout>
        <c:manualLayout>
          <c:xMode val="edge"/>
          <c:yMode val="edge"/>
          <c:x val="0.317901354340487"/>
          <c:y val="0.0289855243394783"/>
        </c:manualLayout>
      </c:layout>
      <c:spPr>
        <a:noFill/>
        <a:ln w="25400">
          <a:noFill/>
        </a:ln>
      </c:spPr>
    </c:title>
    <c:plotArea>
      <c:layout>
        <c:manualLayout>
          <c:layoutTarget val="inner"/>
          <c:xMode val="edge"/>
          <c:yMode val="edge"/>
          <c:x val="0.0694444706083587"/>
          <c:y val="0.178744066760116"/>
          <c:w val="0.904321328366627"/>
          <c:h val="0.620773312937161"/>
        </c:manualLayout>
      </c:layout>
      <c:lineChart>
        <c:grouping val="standard"/>
        <c:ser>
          <c:idx val="0"/>
          <c:order val="0"/>
          <c:tx>
            <c:strRef>
              <c:f>'Sheet 1 - Table 1'!$A$2</c:f>
              <c:strCache>
                <c:ptCount val="1"/>
                <c:pt idx="0">
                  <c:v>Web/email</c:v>
                </c:pt>
              </c:strCache>
            </c:strRef>
          </c:tx>
          <c:spPr>
            <a:ln w="38100">
              <a:solidFill>
                <a:srgbClr val="2E578B"/>
              </a:solidFill>
              <a:prstDash val="solid"/>
            </a:ln>
          </c:spPr>
          <c:marker>
            <c:symbol val="circle"/>
            <c:size val="14"/>
            <c:spPr>
              <a:solidFill>
                <a:srgbClr val="FFFFFF"/>
              </a:solidFill>
              <a:ln>
                <a:solidFill>
                  <a:srgbClr val="2E578B"/>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1'!$B$2:$G$2</c:f>
              <c:numCache>
                <c:formatCode>General</c:formatCode>
                <c:ptCount val="6"/>
                <c:pt idx="0">
                  <c:v>1239.0</c:v>
                </c:pt>
                <c:pt idx="1">
                  <c:v>1595.0</c:v>
                </c:pt>
                <c:pt idx="2">
                  <c:v>2040.0</c:v>
                </c:pt>
                <c:pt idx="3">
                  <c:v>2610.0</c:v>
                </c:pt>
                <c:pt idx="4">
                  <c:v>3377.0</c:v>
                </c:pt>
                <c:pt idx="5">
                  <c:v>3965.0</c:v>
                </c:pt>
              </c:numCache>
            </c:numRef>
          </c:val>
        </c:ser>
        <c:ser>
          <c:idx val="1"/>
          <c:order val="1"/>
          <c:tx>
            <c:strRef>
              <c:f>'Sheet 1 - Table 1'!$A$3</c:f>
              <c:strCache>
                <c:ptCount val="1"/>
                <c:pt idx="0">
                  <c:v>File sharing</c:v>
                </c:pt>
              </c:strCache>
            </c:strRef>
          </c:tx>
          <c:spPr>
            <a:ln w="38100">
              <a:solidFill>
                <a:srgbClr val="5D9548"/>
              </a:solidFill>
              <a:prstDash val="solid"/>
            </a:ln>
          </c:spPr>
          <c:marker>
            <c:symbol val="circle"/>
            <c:size val="14"/>
            <c:spPr>
              <a:solidFill>
                <a:srgbClr val="FFFFFF"/>
              </a:solidFill>
              <a:ln>
                <a:solidFill>
                  <a:srgbClr val="5D9548"/>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1'!$B$3:$G$3</c:f>
              <c:numCache>
                <c:formatCode>General</c:formatCode>
                <c:ptCount val="6"/>
                <c:pt idx="0">
                  <c:v>3345.0</c:v>
                </c:pt>
                <c:pt idx="1">
                  <c:v>4083.0</c:v>
                </c:pt>
                <c:pt idx="2">
                  <c:v>5022.0</c:v>
                </c:pt>
                <c:pt idx="3">
                  <c:v>6248.0</c:v>
                </c:pt>
                <c:pt idx="4">
                  <c:v>7722.0</c:v>
                </c:pt>
                <c:pt idx="5">
                  <c:v>9629.0</c:v>
                </c:pt>
              </c:numCache>
            </c:numRef>
          </c:val>
        </c:ser>
        <c:ser>
          <c:idx val="2"/>
          <c:order val="2"/>
          <c:tx>
            <c:strRef>
              <c:f>'Sheet 1 - Table 1'!$A$4</c:f>
              <c:strCache>
                <c:ptCount val="1"/>
                <c:pt idx="0">
                  <c:v>Internet gaming</c:v>
                </c:pt>
              </c:strCache>
            </c:strRef>
          </c:tx>
          <c:spPr>
            <a:ln w="38100">
              <a:solidFill>
                <a:srgbClr val="E7A03C"/>
              </a:solidFill>
              <a:prstDash val="solid"/>
            </a:ln>
          </c:spPr>
          <c:marker>
            <c:symbol val="circle"/>
            <c:size val="14"/>
            <c:spPr>
              <a:solidFill>
                <a:srgbClr val="FFFFFF"/>
              </a:solidFill>
              <a:ln>
                <a:solidFill>
                  <a:srgbClr val="E7A03C"/>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1'!$B$4:$G$4</c:f>
              <c:numCache>
                <c:formatCode>General</c:formatCode>
                <c:ptCount val="6"/>
                <c:pt idx="0">
                  <c:v>47.0</c:v>
                </c:pt>
                <c:pt idx="1">
                  <c:v>87.0</c:v>
                </c:pt>
                <c:pt idx="2">
                  <c:v>135.0</c:v>
                </c:pt>
                <c:pt idx="3">
                  <c:v>166.0</c:v>
                </c:pt>
                <c:pt idx="4">
                  <c:v>217.0</c:v>
                </c:pt>
                <c:pt idx="5">
                  <c:v>239.0</c:v>
                </c:pt>
              </c:numCache>
            </c:numRef>
          </c:val>
        </c:ser>
        <c:ser>
          <c:idx val="3"/>
          <c:order val="3"/>
          <c:tx>
            <c:strRef>
              <c:f>'Sheet 1 - Table 1'!$A$5</c:f>
              <c:strCache>
                <c:ptCount val="1"/>
                <c:pt idx="0">
                  <c:v>Internet voice</c:v>
                </c:pt>
              </c:strCache>
            </c:strRef>
          </c:tx>
          <c:spPr>
            <a:ln w="38100">
              <a:solidFill>
                <a:srgbClr val="BC2C2F"/>
              </a:solidFill>
              <a:prstDash val="solid"/>
            </a:ln>
          </c:spPr>
          <c:marker>
            <c:symbol val="circle"/>
            <c:size val="14"/>
            <c:spPr>
              <a:solidFill>
                <a:srgbClr val="FFFFFF"/>
              </a:solidFill>
              <a:ln>
                <a:solidFill>
                  <a:srgbClr val="BC2C2F"/>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1'!$B$5:$G$5</c:f>
              <c:numCache>
                <c:formatCode>General</c:formatCode>
                <c:ptCount val="6"/>
                <c:pt idx="0">
                  <c:v>103.0</c:v>
                </c:pt>
                <c:pt idx="1">
                  <c:v>129.0</c:v>
                </c:pt>
                <c:pt idx="2">
                  <c:v>152.0</c:v>
                </c:pt>
                <c:pt idx="3">
                  <c:v>174.0</c:v>
                </c:pt>
                <c:pt idx="4">
                  <c:v>183.0</c:v>
                </c:pt>
                <c:pt idx="5">
                  <c:v>190.0</c:v>
                </c:pt>
              </c:numCache>
            </c:numRef>
          </c:val>
        </c:ser>
        <c:ser>
          <c:idx val="4"/>
          <c:order val="4"/>
          <c:tx>
            <c:strRef>
              <c:f>'Sheet 1 - Table 1'!$A$6</c:f>
              <c:strCache>
                <c:ptCount val="1"/>
                <c:pt idx="0">
                  <c:v>Internet video comm</c:v>
                </c:pt>
              </c:strCache>
            </c:strRef>
          </c:tx>
          <c:spPr>
            <a:ln w="38100">
              <a:solidFill>
                <a:srgbClr val="6F3C78"/>
              </a:solidFill>
              <a:prstDash val="solid"/>
            </a:ln>
          </c:spPr>
          <c:marker>
            <c:symbol val="circle"/>
            <c:size val="14"/>
            <c:spPr>
              <a:solidFill>
                <a:srgbClr val="FFFFFF"/>
              </a:solidFill>
              <a:ln>
                <a:solidFill>
                  <a:srgbClr val="6F3C78"/>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1'!$B$6:$G$6</c:f>
              <c:numCache>
                <c:formatCode>General</c:formatCode>
                <c:ptCount val="6"/>
                <c:pt idx="0">
                  <c:v>36.0</c:v>
                </c:pt>
                <c:pt idx="1">
                  <c:v>57.0</c:v>
                </c:pt>
                <c:pt idx="2">
                  <c:v>94.0</c:v>
                </c:pt>
                <c:pt idx="3">
                  <c:v>160.0</c:v>
                </c:pt>
                <c:pt idx="4">
                  <c:v>239.0</c:v>
                </c:pt>
                <c:pt idx="5">
                  <c:v>354.0</c:v>
                </c:pt>
              </c:numCache>
            </c:numRef>
          </c:val>
        </c:ser>
        <c:ser>
          <c:idx val="5"/>
          <c:order val="5"/>
          <c:tx>
            <c:strRef>
              <c:f>'Sheet 1 - Table 1'!$A$7</c:f>
              <c:strCache>
                <c:ptCount val="1"/>
                <c:pt idx="0">
                  <c:v>Internet video to PC</c:v>
                </c:pt>
              </c:strCache>
            </c:strRef>
          </c:tx>
          <c:spPr>
            <a:ln w="38100">
              <a:solidFill>
                <a:srgbClr val="7C7F7E"/>
              </a:solidFill>
              <a:prstDash val="solid"/>
            </a:ln>
          </c:spPr>
          <c:marker>
            <c:symbol val="circle"/>
            <c:size val="14"/>
            <c:spPr>
              <a:solidFill>
                <a:srgbClr val="FFFFFF"/>
              </a:solidFill>
              <a:ln>
                <a:solidFill>
                  <a:srgbClr val="7C7F7E"/>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1'!$B$7:$G$7</c:f>
              <c:numCache>
                <c:formatCode>General</c:formatCode>
                <c:ptCount val="6"/>
                <c:pt idx="0">
                  <c:v>1112.0</c:v>
                </c:pt>
                <c:pt idx="1">
                  <c:v>2431.0</c:v>
                </c:pt>
                <c:pt idx="2">
                  <c:v>4268.0</c:v>
                </c:pt>
                <c:pt idx="3">
                  <c:v>6906.0</c:v>
                </c:pt>
                <c:pt idx="4">
                  <c:v>9630.0</c:v>
                </c:pt>
                <c:pt idx="5">
                  <c:v>12442.0</c:v>
                </c:pt>
              </c:numCache>
            </c:numRef>
          </c:val>
        </c:ser>
        <c:ser>
          <c:idx val="6"/>
          <c:order val="6"/>
          <c:tx>
            <c:strRef>
              <c:f>'Sheet 1 - Table 1'!$A$8</c:f>
              <c:strCache>
                <c:ptCount val="1"/>
                <c:pt idx="0">
                  <c:v>Internet video to TV</c:v>
                </c:pt>
              </c:strCache>
            </c:strRef>
          </c:tx>
          <c:spPr>
            <a:ln w="38100">
              <a:solidFill>
                <a:srgbClr val="2E578B"/>
              </a:solidFill>
              <a:prstDash val="solid"/>
            </a:ln>
          </c:spPr>
          <c:marker>
            <c:symbol val="circle"/>
            <c:size val="14"/>
            <c:spPr>
              <a:solidFill>
                <a:srgbClr val="FFFFFF"/>
              </a:solidFill>
              <a:ln>
                <a:solidFill>
                  <a:srgbClr val="2E578B"/>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1'!$B$8:$G$8</c:f>
              <c:numCache>
                <c:formatCode>General</c:formatCode>
                <c:ptCount val="6"/>
                <c:pt idx="0">
                  <c:v>29.0</c:v>
                </c:pt>
                <c:pt idx="1">
                  <c:v>149.0</c:v>
                </c:pt>
                <c:pt idx="2">
                  <c:v>381.0</c:v>
                </c:pt>
                <c:pt idx="3">
                  <c:v>1004.0</c:v>
                </c:pt>
                <c:pt idx="4">
                  <c:v>1711.0</c:v>
                </c:pt>
                <c:pt idx="5">
                  <c:v>2594.0</c:v>
                </c:pt>
              </c:numCache>
            </c:numRef>
          </c:val>
        </c:ser>
        <c:ser>
          <c:idx val="7"/>
          <c:order val="7"/>
          <c:tx>
            <c:strRef>
              <c:f>'Sheet 1 - Table 1'!$A$9</c:f>
              <c:strCache>
                <c:ptCount val="1"/>
                <c:pt idx="0">
                  <c:v>Ambient video</c:v>
                </c:pt>
              </c:strCache>
            </c:strRef>
          </c:tx>
          <c:spPr>
            <a:ln w="38100">
              <a:solidFill>
                <a:srgbClr val="5D9548"/>
              </a:solidFill>
              <a:prstDash val="solid"/>
            </a:ln>
          </c:spPr>
          <c:marker>
            <c:symbol val="circle"/>
            <c:size val="14"/>
            <c:spPr>
              <a:solidFill>
                <a:srgbClr val="FFFFFF"/>
              </a:solidFill>
              <a:ln>
                <a:solidFill>
                  <a:srgbClr val="5D9548"/>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1'!$B$9:$G$9</c:f>
              <c:numCache>
                <c:formatCode>General</c:formatCode>
                <c:ptCount val="6"/>
                <c:pt idx="0">
                  <c:v>110.0</c:v>
                </c:pt>
                <c:pt idx="1">
                  <c:v>224.0</c:v>
                </c:pt>
                <c:pt idx="2">
                  <c:v>634.0</c:v>
                </c:pt>
                <c:pt idx="3">
                  <c:v>1332.0</c:v>
                </c:pt>
                <c:pt idx="4">
                  <c:v>2089.0</c:v>
                </c:pt>
                <c:pt idx="5">
                  <c:v>2715.0</c:v>
                </c:pt>
              </c:numCache>
            </c:numRef>
          </c:val>
        </c:ser>
        <c:marker val="1"/>
        <c:axId val="487143512"/>
        <c:axId val="487308312"/>
      </c:lineChart>
      <c:catAx>
        <c:axId val="487143512"/>
        <c:scaling>
          <c:orientation val="minMax"/>
        </c:scaling>
        <c:axPos val="b"/>
        <c:numFmt formatCode="General" sourceLinked="1"/>
        <c:majorTickMark val="none"/>
        <c:tickLblPos val="low"/>
        <c:spPr>
          <a:ln w="12700">
            <a:solidFill>
              <a:srgbClr val="000000"/>
            </a:solidFill>
            <a:prstDash val="solid"/>
          </a:ln>
        </c:spPr>
        <c:txPr>
          <a:bodyPr rot="0" vert="horz"/>
          <a:lstStyle/>
          <a:p>
            <a:pPr>
              <a:defRPr sz="1100" b="0" i="0" u="none" strike="noStrike" baseline="0">
                <a:solidFill>
                  <a:srgbClr val="000000"/>
                </a:solidFill>
                <a:latin typeface="Helvetica Neue"/>
                <a:ea typeface="Helvetica Neue"/>
                <a:cs typeface="Helvetica Neue"/>
              </a:defRPr>
            </a:pPr>
            <a:endParaRPr lang="en-US"/>
          </a:p>
        </c:txPr>
        <c:crossAx val="487308312"/>
        <c:crosses val="autoZero"/>
        <c:auto val="1"/>
        <c:lblAlgn val="ctr"/>
        <c:lblOffset val="100"/>
        <c:tickLblSkip val="1"/>
        <c:tickMarkSkip val="1"/>
      </c:catAx>
      <c:valAx>
        <c:axId val="487308312"/>
        <c:scaling>
          <c:orientation val="minMax"/>
        </c:scaling>
        <c:axPos val="l"/>
        <c:majorGridlines>
          <c:spPr>
            <a:ln w="12700">
              <a:solidFill>
                <a:srgbClr val="AAAAAA"/>
              </a:solidFill>
              <a:prstDash val="solid"/>
            </a:ln>
          </c:spPr>
        </c:majorGridlines>
        <c:numFmt formatCode="General" sourceLinked="1"/>
        <c:majorTickMark val="none"/>
        <c:tickLblPos val="nextTo"/>
        <c:spPr>
          <a:ln w="9525">
            <a:noFill/>
          </a:ln>
        </c:spPr>
        <c:txPr>
          <a:bodyPr rot="0" vert="horz"/>
          <a:lstStyle/>
          <a:p>
            <a:pPr>
              <a:defRPr sz="1100" b="0" i="0" u="none" strike="noStrike" baseline="0">
                <a:solidFill>
                  <a:srgbClr val="000000"/>
                </a:solidFill>
                <a:latin typeface="Helvetica Neue"/>
                <a:ea typeface="Helvetica Neue"/>
                <a:cs typeface="Helvetica Neue"/>
              </a:defRPr>
            </a:pPr>
            <a:endParaRPr lang="en-US"/>
          </a:p>
        </c:txPr>
        <c:crossAx val="487143512"/>
        <c:crosses val="autoZero"/>
        <c:crossBetween val="midCat"/>
      </c:valAx>
      <c:spPr>
        <a:noFill/>
        <a:ln w="25400">
          <a:noFill/>
        </a:ln>
      </c:spPr>
    </c:plotArea>
    <c:legend>
      <c:legendPos val="b"/>
      <c:layout>
        <c:manualLayout>
          <c:xMode val="edge"/>
          <c:yMode val="edge"/>
          <c:x val="0.00617284183185411"/>
          <c:y val="0.900966714885451"/>
          <c:w val="0.956790483937387"/>
          <c:h val="0.0942029541033045"/>
        </c:manualLayout>
      </c:layout>
      <c:spPr>
        <a:noFill/>
        <a:ln w="25400">
          <a:noFill/>
        </a:ln>
      </c:spPr>
      <c:txPr>
        <a:bodyPr/>
        <a:lstStyle/>
        <a:p>
          <a:pPr>
            <a:defRPr sz="1195" b="0" i="0" u="none" strike="noStrike" baseline="0">
              <a:solidFill>
                <a:srgbClr val="000000"/>
              </a:solidFill>
              <a:latin typeface="Helvetica Neue"/>
              <a:ea typeface="Helvetica Neue"/>
              <a:cs typeface="Helvetica Neue"/>
            </a:defRPr>
          </a:pPr>
          <a:endParaRPr lang="en-US"/>
        </a:p>
      </c:txPr>
    </c:legend>
    <c:dispBlanksAs val="gap"/>
  </c:chart>
  <c:spPr>
    <a:noFill/>
    <a:ln w="9525">
      <a:noFill/>
    </a:ln>
  </c:spPr>
  <c:txPr>
    <a:bodyPr/>
    <a:lstStyle/>
    <a:p>
      <a:pPr>
        <a:defRPr sz="1100" b="1" i="0" u="none" strike="noStrike" baseline="0">
          <a:solidFill>
            <a:srgbClr val="000000"/>
          </a:solidFill>
          <a:latin typeface="Lucida Grande"/>
          <a:ea typeface="Lucida Grande"/>
          <a:cs typeface="Lucida Grande"/>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300" b="1" i="0" u="none" strike="noStrike" baseline="0">
                <a:solidFill>
                  <a:srgbClr val="000000"/>
                </a:solidFill>
                <a:latin typeface="Helvetica Neue"/>
                <a:ea typeface="Helvetica Neue"/>
                <a:cs typeface="Helvetica Neue"/>
              </a:defRPr>
            </a:pPr>
            <a:r>
              <a:rPr lang="en-US"/>
              <a:t>Consumer Internet Traffic (PB/month)</a:t>
            </a:r>
          </a:p>
        </c:rich>
      </c:tx>
      <c:layout>
        <c:manualLayout>
          <c:xMode val="edge"/>
          <c:yMode val="edge"/>
          <c:x val="0.317901354340487"/>
          <c:y val="0.0289855243394783"/>
        </c:manualLayout>
      </c:layout>
      <c:spPr>
        <a:noFill/>
        <a:ln w="25400">
          <a:noFill/>
        </a:ln>
      </c:spPr>
    </c:title>
    <c:plotArea>
      <c:layout>
        <c:manualLayout>
          <c:layoutTarget val="inner"/>
          <c:xMode val="edge"/>
          <c:yMode val="edge"/>
          <c:x val="0.0694444706083587"/>
          <c:y val="0.178744066760116"/>
          <c:w val="0.904321328366627"/>
          <c:h val="0.620773312937161"/>
        </c:manualLayout>
      </c:layout>
      <c:lineChart>
        <c:grouping val="standard"/>
        <c:ser>
          <c:idx val="0"/>
          <c:order val="0"/>
          <c:tx>
            <c:strRef>
              <c:f>'Sheet 1 - Table 1'!$A$2</c:f>
              <c:strCache>
                <c:ptCount val="1"/>
                <c:pt idx="0">
                  <c:v>Web/email</c:v>
                </c:pt>
              </c:strCache>
            </c:strRef>
          </c:tx>
          <c:spPr>
            <a:ln w="38100">
              <a:solidFill>
                <a:srgbClr val="2E578B"/>
              </a:solidFill>
              <a:prstDash val="solid"/>
            </a:ln>
          </c:spPr>
          <c:marker>
            <c:symbol val="circle"/>
            <c:size val="14"/>
            <c:spPr>
              <a:solidFill>
                <a:srgbClr val="FFFFFF"/>
              </a:solidFill>
              <a:ln>
                <a:solidFill>
                  <a:srgbClr val="2E578B"/>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1'!$B$2:$G$2</c:f>
              <c:numCache>
                <c:formatCode>General</c:formatCode>
                <c:ptCount val="6"/>
                <c:pt idx="0">
                  <c:v>1239.0</c:v>
                </c:pt>
                <c:pt idx="1">
                  <c:v>1595.0</c:v>
                </c:pt>
                <c:pt idx="2">
                  <c:v>2040.0</c:v>
                </c:pt>
                <c:pt idx="3">
                  <c:v>2610.0</c:v>
                </c:pt>
                <c:pt idx="4">
                  <c:v>3377.0</c:v>
                </c:pt>
                <c:pt idx="5">
                  <c:v>3965.0</c:v>
                </c:pt>
              </c:numCache>
            </c:numRef>
          </c:val>
        </c:ser>
        <c:ser>
          <c:idx val="1"/>
          <c:order val="1"/>
          <c:tx>
            <c:strRef>
              <c:f>'Sheet 1 - Table 1'!$A$3</c:f>
              <c:strCache>
                <c:ptCount val="1"/>
                <c:pt idx="0">
                  <c:v>File sharing</c:v>
                </c:pt>
              </c:strCache>
            </c:strRef>
          </c:tx>
          <c:spPr>
            <a:ln w="38100">
              <a:solidFill>
                <a:srgbClr val="5D9548"/>
              </a:solidFill>
              <a:prstDash val="solid"/>
            </a:ln>
          </c:spPr>
          <c:marker>
            <c:symbol val="circle"/>
            <c:size val="14"/>
            <c:spPr>
              <a:solidFill>
                <a:srgbClr val="FFFFFF"/>
              </a:solidFill>
              <a:ln>
                <a:solidFill>
                  <a:srgbClr val="5D9548"/>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1'!$B$3:$G$3</c:f>
              <c:numCache>
                <c:formatCode>General</c:formatCode>
                <c:ptCount val="6"/>
                <c:pt idx="0">
                  <c:v>3345.0</c:v>
                </c:pt>
                <c:pt idx="1">
                  <c:v>4083.0</c:v>
                </c:pt>
                <c:pt idx="2">
                  <c:v>5022.0</c:v>
                </c:pt>
                <c:pt idx="3">
                  <c:v>6248.0</c:v>
                </c:pt>
                <c:pt idx="4">
                  <c:v>7722.0</c:v>
                </c:pt>
                <c:pt idx="5">
                  <c:v>9629.0</c:v>
                </c:pt>
              </c:numCache>
            </c:numRef>
          </c:val>
        </c:ser>
        <c:ser>
          <c:idx val="2"/>
          <c:order val="2"/>
          <c:tx>
            <c:strRef>
              <c:f>'Sheet 1 - Table 1'!$A$4</c:f>
              <c:strCache>
                <c:ptCount val="1"/>
                <c:pt idx="0">
                  <c:v>Internet gaming</c:v>
                </c:pt>
              </c:strCache>
            </c:strRef>
          </c:tx>
          <c:spPr>
            <a:ln w="38100">
              <a:solidFill>
                <a:srgbClr val="E7A03C"/>
              </a:solidFill>
              <a:prstDash val="solid"/>
            </a:ln>
          </c:spPr>
          <c:marker>
            <c:symbol val="circle"/>
            <c:size val="14"/>
            <c:spPr>
              <a:solidFill>
                <a:srgbClr val="FFFFFF"/>
              </a:solidFill>
              <a:ln>
                <a:solidFill>
                  <a:srgbClr val="E7A03C"/>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1'!$B$4:$G$4</c:f>
              <c:numCache>
                <c:formatCode>General</c:formatCode>
                <c:ptCount val="6"/>
                <c:pt idx="0">
                  <c:v>47.0</c:v>
                </c:pt>
                <c:pt idx="1">
                  <c:v>87.0</c:v>
                </c:pt>
                <c:pt idx="2">
                  <c:v>135.0</c:v>
                </c:pt>
                <c:pt idx="3">
                  <c:v>166.0</c:v>
                </c:pt>
                <c:pt idx="4">
                  <c:v>217.0</c:v>
                </c:pt>
                <c:pt idx="5">
                  <c:v>239.0</c:v>
                </c:pt>
              </c:numCache>
            </c:numRef>
          </c:val>
        </c:ser>
        <c:ser>
          <c:idx val="3"/>
          <c:order val="3"/>
          <c:tx>
            <c:strRef>
              <c:f>'Sheet 1 - Table 1'!$A$5</c:f>
              <c:strCache>
                <c:ptCount val="1"/>
                <c:pt idx="0">
                  <c:v>Internet voice</c:v>
                </c:pt>
              </c:strCache>
            </c:strRef>
          </c:tx>
          <c:spPr>
            <a:ln w="38100">
              <a:solidFill>
                <a:srgbClr val="BC2C2F"/>
              </a:solidFill>
              <a:prstDash val="solid"/>
            </a:ln>
          </c:spPr>
          <c:marker>
            <c:symbol val="circle"/>
            <c:size val="14"/>
            <c:spPr>
              <a:solidFill>
                <a:srgbClr val="FFFFFF"/>
              </a:solidFill>
              <a:ln>
                <a:solidFill>
                  <a:srgbClr val="BC2C2F"/>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1'!$B$5:$G$5</c:f>
              <c:numCache>
                <c:formatCode>General</c:formatCode>
                <c:ptCount val="6"/>
                <c:pt idx="0">
                  <c:v>103.0</c:v>
                </c:pt>
                <c:pt idx="1">
                  <c:v>129.0</c:v>
                </c:pt>
                <c:pt idx="2">
                  <c:v>152.0</c:v>
                </c:pt>
                <c:pt idx="3">
                  <c:v>174.0</c:v>
                </c:pt>
                <c:pt idx="4">
                  <c:v>183.0</c:v>
                </c:pt>
                <c:pt idx="5">
                  <c:v>190.0</c:v>
                </c:pt>
              </c:numCache>
            </c:numRef>
          </c:val>
        </c:ser>
        <c:ser>
          <c:idx val="4"/>
          <c:order val="4"/>
          <c:tx>
            <c:strRef>
              <c:f>'Sheet 1 - Table 1'!$A$6</c:f>
              <c:strCache>
                <c:ptCount val="1"/>
                <c:pt idx="0">
                  <c:v>Internet video comm</c:v>
                </c:pt>
              </c:strCache>
            </c:strRef>
          </c:tx>
          <c:spPr>
            <a:ln w="38100">
              <a:solidFill>
                <a:srgbClr val="6F3C78"/>
              </a:solidFill>
              <a:prstDash val="solid"/>
            </a:ln>
          </c:spPr>
          <c:marker>
            <c:symbol val="circle"/>
            <c:size val="14"/>
            <c:spPr>
              <a:solidFill>
                <a:srgbClr val="FFFFFF"/>
              </a:solidFill>
              <a:ln>
                <a:solidFill>
                  <a:srgbClr val="6F3C78"/>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1'!$B$6:$G$6</c:f>
              <c:numCache>
                <c:formatCode>General</c:formatCode>
                <c:ptCount val="6"/>
                <c:pt idx="0">
                  <c:v>36.0</c:v>
                </c:pt>
                <c:pt idx="1">
                  <c:v>57.0</c:v>
                </c:pt>
                <c:pt idx="2">
                  <c:v>94.0</c:v>
                </c:pt>
                <c:pt idx="3">
                  <c:v>160.0</c:v>
                </c:pt>
                <c:pt idx="4">
                  <c:v>239.0</c:v>
                </c:pt>
                <c:pt idx="5">
                  <c:v>354.0</c:v>
                </c:pt>
              </c:numCache>
            </c:numRef>
          </c:val>
        </c:ser>
        <c:ser>
          <c:idx val="5"/>
          <c:order val="5"/>
          <c:tx>
            <c:strRef>
              <c:f>'Sheet 1 - Table 1'!$A$7</c:f>
              <c:strCache>
                <c:ptCount val="1"/>
                <c:pt idx="0">
                  <c:v>Internet video to PC</c:v>
                </c:pt>
              </c:strCache>
            </c:strRef>
          </c:tx>
          <c:spPr>
            <a:ln w="38100">
              <a:solidFill>
                <a:srgbClr val="7C7F7E"/>
              </a:solidFill>
              <a:prstDash val="solid"/>
            </a:ln>
          </c:spPr>
          <c:marker>
            <c:symbol val="circle"/>
            <c:size val="14"/>
            <c:spPr>
              <a:solidFill>
                <a:srgbClr val="FFFFFF"/>
              </a:solidFill>
              <a:ln>
                <a:solidFill>
                  <a:srgbClr val="7C7F7E"/>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1'!$B$7:$G$7</c:f>
              <c:numCache>
                <c:formatCode>General</c:formatCode>
                <c:ptCount val="6"/>
                <c:pt idx="0">
                  <c:v>1112.0</c:v>
                </c:pt>
                <c:pt idx="1">
                  <c:v>2431.0</c:v>
                </c:pt>
                <c:pt idx="2">
                  <c:v>4268.0</c:v>
                </c:pt>
                <c:pt idx="3">
                  <c:v>6906.0</c:v>
                </c:pt>
                <c:pt idx="4">
                  <c:v>9630.0</c:v>
                </c:pt>
                <c:pt idx="5">
                  <c:v>12442.0</c:v>
                </c:pt>
              </c:numCache>
            </c:numRef>
          </c:val>
        </c:ser>
        <c:ser>
          <c:idx val="6"/>
          <c:order val="6"/>
          <c:tx>
            <c:strRef>
              <c:f>'Sheet 1 - Table 1'!$A$8</c:f>
              <c:strCache>
                <c:ptCount val="1"/>
                <c:pt idx="0">
                  <c:v>Internet video to TV</c:v>
                </c:pt>
              </c:strCache>
            </c:strRef>
          </c:tx>
          <c:spPr>
            <a:ln w="38100">
              <a:solidFill>
                <a:srgbClr val="2E578B"/>
              </a:solidFill>
              <a:prstDash val="solid"/>
            </a:ln>
          </c:spPr>
          <c:marker>
            <c:symbol val="circle"/>
            <c:size val="14"/>
            <c:spPr>
              <a:solidFill>
                <a:srgbClr val="FFFFFF"/>
              </a:solidFill>
              <a:ln>
                <a:solidFill>
                  <a:srgbClr val="2E578B"/>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1'!$B$8:$G$8</c:f>
              <c:numCache>
                <c:formatCode>General</c:formatCode>
                <c:ptCount val="6"/>
                <c:pt idx="0">
                  <c:v>29.0</c:v>
                </c:pt>
                <c:pt idx="1">
                  <c:v>149.0</c:v>
                </c:pt>
                <c:pt idx="2">
                  <c:v>381.0</c:v>
                </c:pt>
                <c:pt idx="3">
                  <c:v>1004.0</c:v>
                </c:pt>
                <c:pt idx="4">
                  <c:v>1711.0</c:v>
                </c:pt>
                <c:pt idx="5">
                  <c:v>2594.0</c:v>
                </c:pt>
              </c:numCache>
            </c:numRef>
          </c:val>
        </c:ser>
        <c:ser>
          <c:idx val="7"/>
          <c:order val="7"/>
          <c:tx>
            <c:strRef>
              <c:f>'Sheet 1 - Table 1'!$A$9</c:f>
              <c:strCache>
                <c:ptCount val="1"/>
                <c:pt idx="0">
                  <c:v>Ambient video</c:v>
                </c:pt>
              </c:strCache>
            </c:strRef>
          </c:tx>
          <c:spPr>
            <a:ln w="38100">
              <a:solidFill>
                <a:srgbClr val="5D9548"/>
              </a:solidFill>
              <a:prstDash val="solid"/>
            </a:ln>
          </c:spPr>
          <c:marker>
            <c:symbol val="circle"/>
            <c:size val="14"/>
            <c:spPr>
              <a:solidFill>
                <a:srgbClr val="FFFFFF"/>
              </a:solidFill>
              <a:ln>
                <a:solidFill>
                  <a:srgbClr val="5D9548"/>
                </a:solidFill>
                <a:prstDash val="solid"/>
              </a:ln>
            </c:spPr>
          </c:marker>
          <c:cat>
            <c:numRef>
              <c:f>'Sheet 1 - Table 1'!$B$1:$G$1</c:f>
              <c:numCache>
                <c:formatCode>General</c:formatCode>
                <c:ptCount val="6"/>
                <c:pt idx="0">
                  <c:v>2008.0</c:v>
                </c:pt>
                <c:pt idx="1">
                  <c:v>2009.0</c:v>
                </c:pt>
                <c:pt idx="2">
                  <c:v>2010.0</c:v>
                </c:pt>
                <c:pt idx="3">
                  <c:v>2011.0</c:v>
                </c:pt>
                <c:pt idx="4">
                  <c:v>2012.0</c:v>
                </c:pt>
                <c:pt idx="5">
                  <c:v>2013.0</c:v>
                </c:pt>
              </c:numCache>
            </c:numRef>
          </c:cat>
          <c:val>
            <c:numRef>
              <c:f>'Sheet 1 - Table 1'!$B$9:$G$9</c:f>
              <c:numCache>
                <c:formatCode>General</c:formatCode>
                <c:ptCount val="6"/>
                <c:pt idx="0">
                  <c:v>110.0</c:v>
                </c:pt>
                <c:pt idx="1">
                  <c:v>224.0</c:v>
                </c:pt>
                <c:pt idx="2">
                  <c:v>634.0</c:v>
                </c:pt>
                <c:pt idx="3">
                  <c:v>1332.0</c:v>
                </c:pt>
                <c:pt idx="4">
                  <c:v>2089.0</c:v>
                </c:pt>
                <c:pt idx="5">
                  <c:v>2715.0</c:v>
                </c:pt>
              </c:numCache>
            </c:numRef>
          </c:val>
        </c:ser>
        <c:marker val="1"/>
        <c:axId val="487083016"/>
        <c:axId val="487085464"/>
      </c:lineChart>
      <c:catAx>
        <c:axId val="487083016"/>
        <c:scaling>
          <c:orientation val="minMax"/>
        </c:scaling>
        <c:axPos val="b"/>
        <c:numFmt formatCode="General" sourceLinked="1"/>
        <c:majorTickMark val="none"/>
        <c:tickLblPos val="low"/>
        <c:spPr>
          <a:ln w="12700">
            <a:solidFill>
              <a:srgbClr val="000000"/>
            </a:solidFill>
            <a:prstDash val="solid"/>
          </a:ln>
        </c:spPr>
        <c:txPr>
          <a:bodyPr rot="0" vert="horz"/>
          <a:lstStyle/>
          <a:p>
            <a:pPr>
              <a:defRPr sz="1100" b="0" i="0" u="none" strike="noStrike" baseline="0">
                <a:solidFill>
                  <a:srgbClr val="000000"/>
                </a:solidFill>
                <a:latin typeface="Helvetica Neue"/>
                <a:ea typeface="Helvetica Neue"/>
                <a:cs typeface="Helvetica Neue"/>
              </a:defRPr>
            </a:pPr>
            <a:endParaRPr lang="en-US"/>
          </a:p>
        </c:txPr>
        <c:crossAx val="487085464"/>
        <c:crosses val="autoZero"/>
        <c:auto val="1"/>
        <c:lblAlgn val="ctr"/>
        <c:lblOffset val="100"/>
        <c:tickLblSkip val="1"/>
        <c:tickMarkSkip val="1"/>
      </c:catAx>
      <c:valAx>
        <c:axId val="487085464"/>
        <c:scaling>
          <c:logBase val="10.0"/>
          <c:orientation val="minMax"/>
        </c:scaling>
        <c:axPos val="l"/>
        <c:majorGridlines>
          <c:spPr>
            <a:ln w="12700">
              <a:solidFill>
                <a:srgbClr val="AAAAAA"/>
              </a:solidFill>
              <a:prstDash val="solid"/>
            </a:ln>
          </c:spPr>
        </c:majorGridlines>
        <c:numFmt formatCode="General" sourceLinked="1"/>
        <c:majorTickMark val="none"/>
        <c:tickLblPos val="nextTo"/>
        <c:spPr>
          <a:ln w="9525">
            <a:noFill/>
          </a:ln>
        </c:spPr>
        <c:txPr>
          <a:bodyPr rot="0" vert="horz"/>
          <a:lstStyle/>
          <a:p>
            <a:pPr>
              <a:defRPr sz="1100" b="0" i="0" u="none" strike="noStrike" baseline="0">
                <a:solidFill>
                  <a:srgbClr val="000000"/>
                </a:solidFill>
                <a:latin typeface="Helvetica Neue"/>
                <a:ea typeface="Helvetica Neue"/>
                <a:cs typeface="Helvetica Neue"/>
              </a:defRPr>
            </a:pPr>
            <a:endParaRPr lang="en-US"/>
          </a:p>
        </c:txPr>
        <c:crossAx val="487083016"/>
        <c:crosses val="autoZero"/>
        <c:crossBetween val="midCat"/>
      </c:valAx>
      <c:spPr>
        <a:noFill/>
        <a:ln w="25400">
          <a:noFill/>
        </a:ln>
      </c:spPr>
    </c:plotArea>
    <c:legend>
      <c:legendPos val="b"/>
      <c:layout>
        <c:manualLayout>
          <c:xMode val="edge"/>
          <c:yMode val="edge"/>
          <c:x val="0.00617284183185411"/>
          <c:y val="0.900966714885451"/>
          <c:w val="0.956790483937387"/>
          <c:h val="0.0942029541033045"/>
        </c:manualLayout>
      </c:layout>
      <c:spPr>
        <a:noFill/>
        <a:ln w="25400">
          <a:noFill/>
        </a:ln>
      </c:spPr>
      <c:txPr>
        <a:bodyPr/>
        <a:lstStyle/>
        <a:p>
          <a:pPr>
            <a:defRPr sz="1195" b="0" i="0" u="none" strike="noStrike" baseline="0">
              <a:solidFill>
                <a:srgbClr val="000000"/>
              </a:solidFill>
              <a:latin typeface="Helvetica Neue"/>
              <a:ea typeface="Helvetica Neue"/>
              <a:cs typeface="Helvetica Neue"/>
            </a:defRPr>
          </a:pPr>
          <a:endParaRPr lang="en-US"/>
        </a:p>
      </c:txPr>
    </c:legend>
    <c:dispBlanksAs val="gap"/>
  </c:chart>
  <c:spPr>
    <a:solidFill>
      <a:schemeClr val="accent6">
        <a:lumMod val="60000"/>
        <a:lumOff val="40000"/>
      </a:schemeClr>
    </a:solidFill>
    <a:ln w="9525">
      <a:noFill/>
    </a:ln>
  </c:spPr>
  <c:txPr>
    <a:bodyPr/>
    <a:lstStyle/>
    <a:p>
      <a:pPr>
        <a:defRPr sz="1100" b="1" i="0" u="none" strike="noStrike" baseline="0">
          <a:solidFill>
            <a:srgbClr val="000000"/>
          </a:solidFill>
          <a:latin typeface="Lucida Grande"/>
          <a:ea typeface="Lucida Grande"/>
          <a:cs typeface="Lucida Grande"/>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7A0F2-2FE1-A941-8560-6C151EFC784E}"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A667EDDF-F63C-784D-BC26-2235346FED4E}">
      <dgm:prSet/>
      <dgm:spPr/>
      <dgm:t>
        <a:bodyPr/>
        <a:lstStyle/>
        <a:p>
          <a:pPr rtl="0"/>
          <a:r>
            <a:rPr lang="en-US" dirty="0" smtClean="0"/>
            <a:t>“TCP is elastic”</a:t>
          </a:r>
          <a:endParaRPr lang="en-US" dirty="0"/>
        </a:p>
      </dgm:t>
    </dgm:pt>
    <dgm:pt modelId="{1003BD42-63B4-6043-920C-990B36B66B57}" type="parTrans" cxnId="{DBC52DD7-D73F-C949-8AE7-0F9686E3DA26}">
      <dgm:prSet/>
      <dgm:spPr/>
      <dgm:t>
        <a:bodyPr/>
        <a:lstStyle/>
        <a:p>
          <a:endParaRPr lang="en-US"/>
        </a:p>
      </dgm:t>
    </dgm:pt>
    <dgm:pt modelId="{5DE325D7-9753-9E4B-88D0-F89748FDACCB}" type="sibTrans" cxnId="{DBC52DD7-D73F-C949-8AE7-0F9686E3DA26}">
      <dgm:prSet/>
      <dgm:spPr/>
      <dgm:t>
        <a:bodyPr/>
        <a:lstStyle/>
        <a:p>
          <a:endParaRPr lang="en-US"/>
        </a:p>
      </dgm:t>
    </dgm:pt>
    <dgm:pt modelId="{36A20A78-531D-0144-8D72-C82DC3E6F956}">
      <dgm:prSet/>
      <dgm:spPr/>
      <dgm:t>
        <a:bodyPr/>
        <a:lstStyle/>
        <a:p>
          <a:pPr rtl="0"/>
          <a:r>
            <a:rPr lang="en-US" dirty="0" smtClean="0"/>
            <a:t>but demand is inelastic</a:t>
          </a:r>
          <a:endParaRPr lang="en-US" dirty="0"/>
        </a:p>
      </dgm:t>
    </dgm:pt>
    <dgm:pt modelId="{4165C190-B37A-0A42-ABD7-7F8CD47DD4C2}" type="parTrans" cxnId="{E75E8BFD-8BD0-C542-9089-15500458476D}">
      <dgm:prSet/>
      <dgm:spPr/>
      <dgm:t>
        <a:bodyPr/>
        <a:lstStyle/>
        <a:p>
          <a:endParaRPr lang="en-US"/>
        </a:p>
      </dgm:t>
    </dgm:pt>
    <dgm:pt modelId="{AB2EE3EA-E74D-574D-AA54-1BA93CD5D1AF}" type="sibTrans" cxnId="{E75E8BFD-8BD0-C542-9089-15500458476D}">
      <dgm:prSet/>
      <dgm:spPr/>
      <dgm:t>
        <a:bodyPr/>
        <a:lstStyle/>
        <a:p>
          <a:endParaRPr lang="en-US"/>
        </a:p>
      </dgm:t>
    </dgm:pt>
    <dgm:pt modelId="{18903654-D77B-654C-B57D-37D25B6F0749}">
      <dgm:prSet/>
      <dgm:spPr/>
      <dgm:t>
        <a:bodyPr/>
        <a:lstStyle/>
        <a:p>
          <a:pPr rtl="0"/>
          <a:r>
            <a:rPr lang="en-US" dirty="0" smtClean="0"/>
            <a:t>look at so many web pages</a:t>
          </a:r>
          <a:endParaRPr lang="en-US" dirty="0"/>
        </a:p>
      </dgm:t>
    </dgm:pt>
    <dgm:pt modelId="{7DDCF748-9AC4-F247-A98E-03EAC0343676}" type="parTrans" cxnId="{CA29705D-6024-614F-A036-13E7B26AC8F7}">
      <dgm:prSet/>
      <dgm:spPr/>
      <dgm:t>
        <a:bodyPr/>
        <a:lstStyle/>
        <a:p>
          <a:endParaRPr lang="en-US"/>
        </a:p>
      </dgm:t>
    </dgm:pt>
    <dgm:pt modelId="{73BF40FB-DC35-6B44-880F-C93E2073FE37}" type="sibTrans" cxnId="{CA29705D-6024-614F-A036-13E7B26AC8F7}">
      <dgm:prSet/>
      <dgm:spPr/>
      <dgm:t>
        <a:bodyPr/>
        <a:lstStyle/>
        <a:p>
          <a:endParaRPr lang="en-US"/>
        </a:p>
      </dgm:t>
    </dgm:pt>
    <dgm:pt modelId="{94047C1A-B959-1F49-ABBE-FB2CE6F17678}">
      <dgm:prSet/>
      <dgm:spPr/>
      <dgm:t>
        <a:bodyPr/>
        <a:lstStyle/>
        <a:p>
          <a:pPr rtl="0"/>
          <a:r>
            <a:rPr lang="en-US" dirty="0" smtClean="0"/>
            <a:t>watch that YouTube video </a:t>
          </a:r>
          <a:r>
            <a:rPr lang="en-US" b="1" dirty="0" smtClean="0"/>
            <a:t>now</a:t>
          </a:r>
          <a:endParaRPr lang="en-US" b="1" dirty="0"/>
        </a:p>
      </dgm:t>
    </dgm:pt>
    <dgm:pt modelId="{CF25D39B-3C7F-6D4D-A178-B1AC2971A699}" type="parTrans" cxnId="{4A639F12-81C8-7943-BB0F-876BB4D04E5C}">
      <dgm:prSet/>
      <dgm:spPr/>
      <dgm:t>
        <a:bodyPr/>
        <a:lstStyle/>
        <a:p>
          <a:endParaRPr lang="en-US"/>
        </a:p>
      </dgm:t>
    </dgm:pt>
    <dgm:pt modelId="{6A3F4DD4-2F03-764A-8B9A-9D340A82637E}" type="sibTrans" cxnId="{4A639F12-81C8-7943-BB0F-876BB4D04E5C}">
      <dgm:prSet/>
      <dgm:spPr/>
      <dgm:t>
        <a:bodyPr/>
        <a:lstStyle/>
        <a:p>
          <a:endParaRPr lang="en-US"/>
        </a:p>
      </dgm:t>
    </dgm:pt>
    <dgm:pt modelId="{097ACBD3-06FD-9440-BEAE-B47E8C2C0373}">
      <dgm:prSet/>
      <dgm:spPr/>
      <dgm:t>
        <a:bodyPr/>
        <a:lstStyle/>
        <a:p>
          <a:pPr rtl="0"/>
          <a:r>
            <a:rPr lang="en-US" dirty="0" smtClean="0"/>
            <a:t>download email</a:t>
          </a:r>
          <a:endParaRPr lang="en-US" dirty="0"/>
        </a:p>
      </dgm:t>
    </dgm:pt>
    <dgm:pt modelId="{EC91452D-A060-F64B-9A70-CDB1F67624DF}" type="parTrans" cxnId="{1DCFC280-AFDA-B848-BD0A-73F74663F81F}">
      <dgm:prSet/>
      <dgm:spPr/>
      <dgm:t>
        <a:bodyPr/>
        <a:lstStyle/>
        <a:p>
          <a:endParaRPr lang="en-US"/>
        </a:p>
      </dgm:t>
    </dgm:pt>
    <dgm:pt modelId="{4ECEB78B-4009-AD47-AEC5-21F7D130499A}" type="sibTrans" cxnId="{1DCFC280-AFDA-B848-BD0A-73F74663F81F}">
      <dgm:prSet/>
      <dgm:spPr/>
      <dgm:t>
        <a:bodyPr/>
        <a:lstStyle/>
        <a:p>
          <a:endParaRPr lang="en-US"/>
        </a:p>
      </dgm:t>
    </dgm:pt>
    <dgm:pt modelId="{3C76B629-3103-1B4A-9672-5B09AA397BA3}">
      <dgm:prSet/>
      <dgm:spPr/>
      <dgm:t>
        <a:bodyPr/>
        <a:lstStyle/>
        <a:p>
          <a:pPr rtl="0"/>
          <a:r>
            <a:rPr lang="en-US" dirty="0" smtClean="0"/>
            <a:t>two choices</a:t>
          </a:r>
          <a:endParaRPr lang="en-US" dirty="0"/>
        </a:p>
      </dgm:t>
    </dgm:pt>
    <dgm:pt modelId="{7F32A680-987D-F34C-89EE-F2E15F832D7A}" type="parTrans" cxnId="{DE0AEDAC-8631-5F47-A104-286331CF7892}">
      <dgm:prSet/>
      <dgm:spPr/>
      <dgm:t>
        <a:bodyPr/>
        <a:lstStyle/>
        <a:p>
          <a:endParaRPr lang="en-US"/>
        </a:p>
      </dgm:t>
    </dgm:pt>
    <dgm:pt modelId="{059814A0-7DB5-9E46-884C-ABE3930D1F2B}" type="sibTrans" cxnId="{DE0AEDAC-8631-5F47-A104-286331CF7892}">
      <dgm:prSet/>
      <dgm:spPr/>
      <dgm:t>
        <a:bodyPr/>
        <a:lstStyle/>
        <a:p>
          <a:endParaRPr lang="en-US"/>
        </a:p>
      </dgm:t>
    </dgm:pt>
    <dgm:pt modelId="{FCBE88D0-7EFB-F248-A835-8A65772E5B66}">
      <dgm:prSet/>
      <dgm:spPr/>
      <dgm:t>
        <a:bodyPr/>
        <a:lstStyle/>
        <a:p>
          <a:pPr rtl="0"/>
          <a:r>
            <a:rPr lang="en-US" dirty="0" smtClean="0"/>
            <a:t>low priority</a:t>
          </a:r>
          <a:endParaRPr lang="en-US" dirty="0"/>
        </a:p>
      </dgm:t>
    </dgm:pt>
    <dgm:pt modelId="{76F86CC4-0268-AE41-A569-397F7AFFF0A5}" type="parTrans" cxnId="{A1F9C008-6B2C-9D40-BA44-185F416CDA41}">
      <dgm:prSet/>
      <dgm:spPr/>
      <dgm:t>
        <a:bodyPr/>
        <a:lstStyle/>
        <a:p>
          <a:endParaRPr lang="en-US"/>
        </a:p>
      </dgm:t>
    </dgm:pt>
    <dgm:pt modelId="{9E2D19D9-975C-EF40-8E71-261DF69EB3E0}" type="sibTrans" cxnId="{A1F9C008-6B2C-9D40-BA44-185F416CDA41}">
      <dgm:prSet/>
      <dgm:spPr/>
      <dgm:t>
        <a:bodyPr/>
        <a:lstStyle/>
        <a:p>
          <a:endParaRPr lang="en-US"/>
        </a:p>
      </dgm:t>
    </dgm:pt>
    <dgm:pt modelId="{1C931F64-059E-2845-87E0-477BBB22097A}">
      <dgm:prSet/>
      <dgm:spPr/>
      <dgm:t>
        <a:bodyPr/>
        <a:lstStyle/>
        <a:p>
          <a:pPr rtl="0"/>
          <a:r>
            <a:rPr lang="en-US" dirty="0" smtClean="0"/>
            <a:t>defer demand</a:t>
          </a:r>
          <a:endParaRPr lang="en-US" dirty="0"/>
        </a:p>
      </dgm:t>
    </dgm:pt>
    <dgm:pt modelId="{A38E3ECC-0563-5347-9CBE-452BCE607A21}" type="parTrans" cxnId="{C703A0F1-BAD5-9E43-91B8-22382B10E3F1}">
      <dgm:prSet/>
      <dgm:spPr/>
      <dgm:t>
        <a:bodyPr/>
        <a:lstStyle/>
        <a:p>
          <a:endParaRPr lang="en-US"/>
        </a:p>
      </dgm:t>
    </dgm:pt>
    <dgm:pt modelId="{D66C876F-89E1-E646-95FF-61EA562A9EDA}" type="sibTrans" cxnId="{C703A0F1-BAD5-9E43-91B8-22382B10E3F1}">
      <dgm:prSet/>
      <dgm:spPr/>
      <dgm:t>
        <a:bodyPr/>
        <a:lstStyle/>
        <a:p>
          <a:endParaRPr lang="en-US"/>
        </a:p>
      </dgm:t>
    </dgm:pt>
    <dgm:pt modelId="{C2F5273A-F69B-C84F-92AF-7BC9A2D0603F}">
      <dgm:prSet/>
      <dgm:spPr/>
      <dgm:t>
        <a:bodyPr/>
        <a:lstStyle/>
        <a:p>
          <a:pPr rtl="0"/>
          <a:r>
            <a:rPr lang="en-US" dirty="0" smtClean="0"/>
            <a:t>reduce demand</a:t>
          </a:r>
          <a:endParaRPr lang="en-US" dirty="0"/>
        </a:p>
      </dgm:t>
    </dgm:pt>
    <dgm:pt modelId="{04D81CA6-B61A-4A4A-BE0A-2944520D7392}" type="parTrans" cxnId="{92459927-AE56-8141-B048-C3A1E1256327}">
      <dgm:prSet/>
      <dgm:spPr/>
      <dgm:t>
        <a:bodyPr/>
        <a:lstStyle/>
        <a:p>
          <a:endParaRPr lang="en-US"/>
        </a:p>
      </dgm:t>
    </dgm:pt>
    <dgm:pt modelId="{61BC33BE-58D5-9640-81FB-A14B21E00309}" type="sibTrans" cxnId="{92459927-AE56-8141-B048-C3A1E1256327}">
      <dgm:prSet/>
      <dgm:spPr/>
      <dgm:t>
        <a:bodyPr/>
        <a:lstStyle/>
        <a:p>
          <a:endParaRPr lang="en-US"/>
        </a:p>
      </dgm:t>
    </dgm:pt>
    <dgm:pt modelId="{4C443476-7FF1-1240-B9D0-C6ACB7175496}" type="pres">
      <dgm:prSet presAssocID="{47F7A0F2-2FE1-A941-8560-6C151EFC784E}" presName="Name0" presStyleCnt="0">
        <dgm:presLayoutVars>
          <dgm:dir/>
          <dgm:animLvl val="lvl"/>
          <dgm:resizeHandles val="exact"/>
        </dgm:presLayoutVars>
      </dgm:prSet>
      <dgm:spPr/>
      <dgm:t>
        <a:bodyPr/>
        <a:lstStyle/>
        <a:p>
          <a:endParaRPr lang="en-US"/>
        </a:p>
      </dgm:t>
    </dgm:pt>
    <dgm:pt modelId="{90C2A141-E295-D643-A198-3E92DE036216}" type="pres">
      <dgm:prSet presAssocID="{47F7A0F2-2FE1-A941-8560-6C151EFC784E}" presName="tSp" presStyleCnt="0"/>
      <dgm:spPr/>
    </dgm:pt>
    <dgm:pt modelId="{86FF215F-2F72-144C-BD3B-296774873128}" type="pres">
      <dgm:prSet presAssocID="{47F7A0F2-2FE1-A941-8560-6C151EFC784E}" presName="bSp" presStyleCnt="0"/>
      <dgm:spPr/>
    </dgm:pt>
    <dgm:pt modelId="{51957438-6CAF-BE44-AAB3-6E0BC460CC59}" type="pres">
      <dgm:prSet presAssocID="{47F7A0F2-2FE1-A941-8560-6C151EFC784E}" presName="process" presStyleCnt="0"/>
      <dgm:spPr/>
    </dgm:pt>
    <dgm:pt modelId="{923F4DC3-FD00-2940-9073-C0FD8801068E}" type="pres">
      <dgm:prSet presAssocID="{A667EDDF-F63C-784D-BC26-2235346FED4E}" presName="composite1" presStyleCnt="0"/>
      <dgm:spPr/>
    </dgm:pt>
    <dgm:pt modelId="{7B5B14A6-EC3E-2848-B8C6-20EF72515998}" type="pres">
      <dgm:prSet presAssocID="{A667EDDF-F63C-784D-BC26-2235346FED4E}" presName="dummyNode1" presStyleLbl="node1" presStyleIdx="0" presStyleCnt="3"/>
      <dgm:spPr/>
    </dgm:pt>
    <dgm:pt modelId="{C77715E1-FC0E-4840-B419-74F4F31DCE98}" type="pres">
      <dgm:prSet presAssocID="{A667EDDF-F63C-784D-BC26-2235346FED4E}" presName="childNode1" presStyleLbl="bgAcc1" presStyleIdx="0" presStyleCnt="3">
        <dgm:presLayoutVars>
          <dgm:bulletEnabled val="1"/>
        </dgm:presLayoutVars>
      </dgm:prSet>
      <dgm:spPr/>
      <dgm:t>
        <a:bodyPr/>
        <a:lstStyle/>
        <a:p>
          <a:endParaRPr lang="en-US"/>
        </a:p>
      </dgm:t>
    </dgm:pt>
    <dgm:pt modelId="{61788065-99DC-1848-8A89-15285365A249}" type="pres">
      <dgm:prSet presAssocID="{A667EDDF-F63C-784D-BC26-2235346FED4E}" presName="childNode1tx" presStyleLbl="bgAcc1" presStyleIdx="0" presStyleCnt="3">
        <dgm:presLayoutVars>
          <dgm:bulletEnabled val="1"/>
        </dgm:presLayoutVars>
      </dgm:prSet>
      <dgm:spPr/>
      <dgm:t>
        <a:bodyPr/>
        <a:lstStyle/>
        <a:p>
          <a:endParaRPr lang="en-US"/>
        </a:p>
      </dgm:t>
    </dgm:pt>
    <dgm:pt modelId="{F3A43570-6029-A448-936D-28BA8E651A5D}" type="pres">
      <dgm:prSet presAssocID="{A667EDDF-F63C-784D-BC26-2235346FED4E}" presName="parentNode1" presStyleLbl="node1" presStyleIdx="0" presStyleCnt="3">
        <dgm:presLayoutVars>
          <dgm:chMax val="1"/>
          <dgm:bulletEnabled val="1"/>
        </dgm:presLayoutVars>
      </dgm:prSet>
      <dgm:spPr/>
      <dgm:t>
        <a:bodyPr/>
        <a:lstStyle/>
        <a:p>
          <a:endParaRPr lang="en-US"/>
        </a:p>
      </dgm:t>
    </dgm:pt>
    <dgm:pt modelId="{132734D9-17D5-AB49-B8BC-27EC07C3FF3D}" type="pres">
      <dgm:prSet presAssocID="{A667EDDF-F63C-784D-BC26-2235346FED4E}" presName="connSite1" presStyleCnt="0"/>
      <dgm:spPr/>
    </dgm:pt>
    <dgm:pt modelId="{E302A2C7-A450-0749-A7AF-78FA04AD6F23}" type="pres">
      <dgm:prSet presAssocID="{5DE325D7-9753-9E4B-88D0-F89748FDACCB}" presName="Name9" presStyleLbl="sibTrans2D1" presStyleIdx="0" presStyleCnt="2"/>
      <dgm:spPr/>
      <dgm:t>
        <a:bodyPr/>
        <a:lstStyle/>
        <a:p>
          <a:endParaRPr lang="en-US"/>
        </a:p>
      </dgm:t>
    </dgm:pt>
    <dgm:pt modelId="{31CD3836-8DA4-784B-B6A9-8DE78E7060B5}" type="pres">
      <dgm:prSet presAssocID="{36A20A78-531D-0144-8D72-C82DC3E6F956}" presName="composite2" presStyleCnt="0"/>
      <dgm:spPr/>
    </dgm:pt>
    <dgm:pt modelId="{81902DF8-3285-9847-817D-FE121567E306}" type="pres">
      <dgm:prSet presAssocID="{36A20A78-531D-0144-8D72-C82DC3E6F956}" presName="dummyNode2" presStyleLbl="node1" presStyleIdx="0" presStyleCnt="3"/>
      <dgm:spPr/>
    </dgm:pt>
    <dgm:pt modelId="{66AA07E6-4426-8441-B2AC-1D55D3CE2BDF}" type="pres">
      <dgm:prSet presAssocID="{36A20A78-531D-0144-8D72-C82DC3E6F956}" presName="childNode2" presStyleLbl="bgAcc1" presStyleIdx="1" presStyleCnt="3">
        <dgm:presLayoutVars>
          <dgm:bulletEnabled val="1"/>
        </dgm:presLayoutVars>
      </dgm:prSet>
      <dgm:spPr/>
      <dgm:t>
        <a:bodyPr/>
        <a:lstStyle/>
        <a:p>
          <a:endParaRPr lang="en-US"/>
        </a:p>
      </dgm:t>
    </dgm:pt>
    <dgm:pt modelId="{E1EA38B6-059A-D746-BEFE-B5ACC60CA765}" type="pres">
      <dgm:prSet presAssocID="{36A20A78-531D-0144-8D72-C82DC3E6F956}" presName="childNode2tx" presStyleLbl="bgAcc1" presStyleIdx="1" presStyleCnt="3">
        <dgm:presLayoutVars>
          <dgm:bulletEnabled val="1"/>
        </dgm:presLayoutVars>
      </dgm:prSet>
      <dgm:spPr/>
      <dgm:t>
        <a:bodyPr/>
        <a:lstStyle/>
        <a:p>
          <a:endParaRPr lang="en-US"/>
        </a:p>
      </dgm:t>
    </dgm:pt>
    <dgm:pt modelId="{1F853D3E-2BA5-7D4A-9740-0037F821932A}" type="pres">
      <dgm:prSet presAssocID="{36A20A78-531D-0144-8D72-C82DC3E6F956}" presName="parentNode2" presStyleLbl="node1" presStyleIdx="1" presStyleCnt="3">
        <dgm:presLayoutVars>
          <dgm:chMax val="0"/>
          <dgm:bulletEnabled val="1"/>
        </dgm:presLayoutVars>
      </dgm:prSet>
      <dgm:spPr/>
      <dgm:t>
        <a:bodyPr/>
        <a:lstStyle/>
        <a:p>
          <a:endParaRPr lang="en-US"/>
        </a:p>
      </dgm:t>
    </dgm:pt>
    <dgm:pt modelId="{B435ABA1-2247-0346-BFBD-AC09F71987A5}" type="pres">
      <dgm:prSet presAssocID="{36A20A78-531D-0144-8D72-C82DC3E6F956}" presName="connSite2" presStyleCnt="0"/>
      <dgm:spPr/>
    </dgm:pt>
    <dgm:pt modelId="{9AE6A40E-6D26-7248-BBE5-232607773C58}" type="pres">
      <dgm:prSet presAssocID="{AB2EE3EA-E74D-574D-AA54-1BA93CD5D1AF}" presName="Name18" presStyleLbl="sibTrans2D1" presStyleIdx="1" presStyleCnt="2"/>
      <dgm:spPr/>
      <dgm:t>
        <a:bodyPr/>
        <a:lstStyle/>
        <a:p>
          <a:endParaRPr lang="en-US"/>
        </a:p>
      </dgm:t>
    </dgm:pt>
    <dgm:pt modelId="{0E9E5875-E1E4-3648-9CE8-AAF590802B9D}" type="pres">
      <dgm:prSet presAssocID="{3C76B629-3103-1B4A-9672-5B09AA397BA3}" presName="composite1" presStyleCnt="0"/>
      <dgm:spPr/>
    </dgm:pt>
    <dgm:pt modelId="{CC8138AD-87E0-F84D-9DA2-A5AAE28ADAE4}" type="pres">
      <dgm:prSet presAssocID="{3C76B629-3103-1B4A-9672-5B09AA397BA3}" presName="dummyNode1" presStyleLbl="node1" presStyleIdx="1" presStyleCnt="3"/>
      <dgm:spPr/>
    </dgm:pt>
    <dgm:pt modelId="{8D549C0D-11E4-CD4B-81C2-AA61ACC6EC0F}" type="pres">
      <dgm:prSet presAssocID="{3C76B629-3103-1B4A-9672-5B09AA397BA3}" presName="childNode1" presStyleLbl="bgAcc1" presStyleIdx="2" presStyleCnt="3">
        <dgm:presLayoutVars>
          <dgm:bulletEnabled val="1"/>
        </dgm:presLayoutVars>
      </dgm:prSet>
      <dgm:spPr/>
      <dgm:t>
        <a:bodyPr/>
        <a:lstStyle/>
        <a:p>
          <a:endParaRPr lang="en-US"/>
        </a:p>
      </dgm:t>
    </dgm:pt>
    <dgm:pt modelId="{3C389A99-13F7-F242-8805-9E9EB5987657}" type="pres">
      <dgm:prSet presAssocID="{3C76B629-3103-1B4A-9672-5B09AA397BA3}" presName="childNode1tx" presStyleLbl="bgAcc1" presStyleIdx="2" presStyleCnt="3">
        <dgm:presLayoutVars>
          <dgm:bulletEnabled val="1"/>
        </dgm:presLayoutVars>
      </dgm:prSet>
      <dgm:spPr/>
      <dgm:t>
        <a:bodyPr/>
        <a:lstStyle/>
        <a:p>
          <a:endParaRPr lang="en-US"/>
        </a:p>
      </dgm:t>
    </dgm:pt>
    <dgm:pt modelId="{0A2D121E-BAA3-D344-B96E-ECFCBA4FB2EE}" type="pres">
      <dgm:prSet presAssocID="{3C76B629-3103-1B4A-9672-5B09AA397BA3}" presName="parentNode1" presStyleLbl="node1" presStyleIdx="2" presStyleCnt="3">
        <dgm:presLayoutVars>
          <dgm:chMax val="1"/>
          <dgm:bulletEnabled val="1"/>
        </dgm:presLayoutVars>
      </dgm:prSet>
      <dgm:spPr/>
      <dgm:t>
        <a:bodyPr/>
        <a:lstStyle/>
        <a:p>
          <a:endParaRPr lang="en-US"/>
        </a:p>
      </dgm:t>
    </dgm:pt>
    <dgm:pt modelId="{E035485F-2A87-6245-89C7-60CF5F3C1D39}" type="pres">
      <dgm:prSet presAssocID="{3C76B629-3103-1B4A-9672-5B09AA397BA3}" presName="connSite1" presStyleCnt="0"/>
      <dgm:spPr/>
    </dgm:pt>
  </dgm:ptLst>
  <dgm:cxnLst>
    <dgm:cxn modelId="{35422225-1972-5A4A-A999-39269788091B}" type="presOf" srcId="{36A20A78-531D-0144-8D72-C82DC3E6F956}" destId="{1F853D3E-2BA5-7D4A-9740-0037F821932A}" srcOrd="0" destOrd="0" presId="urn:microsoft.com/office/officeart/2005/8/layout/hProcess4"/>
    <dgm:cxn modelId="{72519706-0DD4-A74C-855B-485770B2C254}" type="presOf" srcId="{3C76B629-3103-1B4A-9672-5B09AA397BA3}" destId="{0A2D121E-BAA3-D344-B96E-ECFCBA4FB2EE}" srcOrd="0" destOrd="0" presId="urn:microsoft.com/office/officeart/2005/8/layout/hProcess4"/>
    <dgm:cxn modelId="{7096A1BE-59AE-AD46-81A3-2CE5B455B17E}" type="presOf" srcId="{1C931F64-059E-2845-87E0-477BBB22097A}" destId="{3C389A99-13F7-F242-8805-9E9EB5987657}" srcOrd="1" destOrd="0" presId="urn:microsoft.com/office/officeart/2005/8/layout/hProcess4"/>
    <dgm:cxn modelId="{418748B2-7A4E-624C-A14C-4D25165D13D1}" type="presOf" srcId="{1C931F64-059E-2845-87E0-477BBB22097A}" destId="{8D549C0D-11E4-CD4B-81C2-AA61ACC6EC0F}" srcOrd="0" destOrd="0" presId="urn:microsoft.com/office/officeart/2005/8/layout/hProcess4"/>
    <dgm:cxn modelId="{4FF1731D-2051-0246-AC2D-B67CDDF0ED90}" type="presOf" srcId="{AB2EE3EA-E74D-574D-AA54-1BA93CD5D1AF}" destId="{9AE6A40E-6D26-7248-BBE5-232607773C58}" srcOrd="0" destOrd="0" presId="urn:microsoft.com/office/officeart/2005/8/layout/hProcess4"/>
    <dgm:cxn modelId="{5B571E86-C217-A547-A787-6EDA2A5A2E75}" type="presOf" srcId="{94047C1A-B959-1F49-ABBE-FB2CE6F17678}" destId="{E1EA38B6-059A-D746-BEFE-B5ACC60CA765}" srcOrd="1" destOrd="1" presId="urn:microsoft.com/office/officeart/2005/8/layout/hProcess4"/>
    <dgm:cxn modelId="{C225BC60-F0D1-164A-B31F-8F3D549D7C73}" type="presOf" srcId="{FCBE88D0-7EFB-F248-A835-8A65772E5B66}" destId="{61788065-99DC-1848-8A89-15285365A249}" srcOrd="1" destOrd="0" presId="urn:microsoft.com/office/officeart/2005/8/layout/hProcess4"/>
    <dgm:cxn modelId="{4A639F12-81C8-7943-BB0F-876BB4D04E5C}" srcId="{36A20A78-531D-0144-8D72-C82DC3E6F956}" destId="{94047C1A-B959-1F49-ABBE-FB2CE6F17678}" srcOrd="1" destOrd="0" parTransId="{CF25D39B-3C7F-6D4D-A178-B1AC2971A699}" sibTransId="{6A3F4DD4-2F03-764A-8B9A-9D340A82637E}"/>
    <dgm:cxn modelId="{CA29705D-6024-614F-A036-13E7B26AC8F7}" srcId="{36A20A78-531D-0144-8D72-C82DC3E6F956}" destId="{18903654-D77B-654C-B57D-37D25B6F0749}" srcOrd="0" destOrd="0" parTransId="{7DDCF748-9AC4-F247-A98E-03EAC0343676}" sibTransId="{73BF40FB-DC35-6B44-880F-C93E2073FE37}"/>
    <dgm:cxn modelId="{80AA0880-D6A6-8142-9D0D-C05AB2890559}" type="presOf" srcId="{FCBE88D0-7EFB-F248-A835-8A65772E5B66}" destId="{C77715E1-FC0E-4840-B419-74F4F31DCE98}" srcOrd="0" destOrd="0" presId="urn:microsoft.com/office/officeart/2005/8/layout/hProcess4"/>
    <dgm:cxn modelId="{2C459C99-06E7-0C47-A542-E61A3AF8DC45}" type="presOf" srcId="{C2F5273A-F69B-C84F-92AF-7BC9A2D0603F}" destId="{8D549C0D-11E4-CD4B-81C2-AA61ACC6EC0F}" srcOrd="0" destOrd="1" presId="urn:microsoft.com/office/officeart/2005/8/layout/hProcess4"/>
    <dgm:cxn modelId="{4AB4B7B9-8815-A74A-971C-940DDD068B2A}" type="presOf" srcId="{C2F5273A-F69B-C84F-92AF-7BC9A2D0603F}" destId="{3C389A99-13F7-F242-8805-9E9EB5987657}" srcOrd="1" destOrd="1" presId="urn:microsoft.com/office/officeart/2005/8/layout/hProcess4"/>
    <dgm:cxn modelId="{E7EAAD4C-2322-6547-A32A-932EDDC4BEE9}" type="presOf" srcId="{097ACBD3-06FD-9440-BEAE-B47E8C2C0373}" destId="{66AA07E6-4426-8441-B2AC-1D55D3CE2BDF}" srcOrd="0" destOrd="2" presId="urn:microsoft.com/office/officeart/2005/8/layout/hProcess4"/>
    <dgm:cxn modelId="{DBC52DD7-D73F-C949-8AE7-0F9686E3DA26}" srcId="{47F7A0F2-2FE1-A941-8560-6C151EFC784E}" destId="{A667EDDF-F63C-784D-BC26-2235346FED4E}" srcOrd="0" destOrd="0" parTransId="{1003BD42-63B4-6043-920C-990B36B66B57}" sibTransId="{5DE325D7-9753-9E4B-88D0-F89748FDACCB}"/>
    <dgm:cxn modelId="{3CD0DA2E-118B-D046-A526-1DFFE1B8D082}" type="presOf" srcId="{18903654-D77B-654C-B57D-37D25B6F0749}" destId="{E1EA38B6-059A-D746-BEFE-B5ACC60CA765}" srcOrd="1" destOrd="0" presId="urn:microsoft.com/office/officeart/2005/8/layout/hProcess4"/>
    <dgm:cxn modelId="{445DC7BE-52BC-1940-B1B3-42D9E37FD675}" type="presOf" srcId="{097ACBD3-06FD-9440-BEAE-B47E8C2C0373}" destId="{E1EA38B6-059A-D746-BEFE-B5ACC60CA765}" srcOrd="1" destOrd="2" presId="urn:microsoft.com/office/officeart/2005/8/layout/hProcess4"/>
    <dgm:cxn modelId="{1DCFC280-AFDA-B848-BD0A-73F74663F81F}" srcId="{36A20A78-531D-0144-8D72-C82DC3E6F956}" destId="{097ACBD3-06FD-9440-BEAE-B47E8C2C0373}" srcOrd="2" destOrd="0" parTransId="{EC91452D-A060-F64B-9A70-CDB1F67624DF}" sibTransId="{4ECEB78B-4009-AD47-AEC5-21F7D130499A}"/>
    <dgm:cxn modelId="{233D0A70-73CA-FD40-A58D-2077B7CD8351}" type="presOf" srcId="{5DE325D7-9753-9E4B-88D0-F89748FDACCB}" destId="{E302A2C7-A450-0749-A7AF-78FA04AD6F23}" srcOrd="0" destOrd="0" presId="urn:microsoft.com/office/officeart/2005/8/layout/hProcess4"/>
    <dgm:cxn modelId="{C703A0F1-BAD5-9E43-91B8-22382B10E3F1}" srcId="{3C76B629-3103-1B4A-9672-5B09AA397BA3}" destId="{1C931F64-059E-2845-87E0-477BBB22097A}" srcOrd="0" destOrd="0" parTransId="{A38E3ECC-0563-5347-9CBE-452BCE607A21}" sibTransId="{D66C876F-89E1-E646-95FF-61EA562A9EDA}"/>
    <dgm:cxn modelId="{E75E8BFD-8BD0-C542-9089-15500458476D}" srcId="{47F7A0F2-2FE1-A941-8560-6C151EFC784E}" destId="{36A20A78-531D-0144-8D72-C82DC3E6F956}" srcOrd="1" destOrd="0" parTransId="{4165C190-B37A-0A42-ABD7-7F8CD47DD4C2}" sibTransId="{AB2EE3EA-E74D-574D-AA54-1BA93CD5D1AF}"/>
    <dgm:cxn modelId="{DE0AEDAC-8631-5F47-A104-286331CF7892}" srcId="{47F7A0F2-2FE1-A941-8560-6C151EFC784E}" destId="{3C76B629-3103-1B4A-9672-5B09AA397BA3}" srcOrd="2" destOrd="0" parTransId="{7F32A680-987D-F34C-89EE-F2E15F832D7A}" sibTransId="{059814A0-7DB5-9E46-884C-ABE3930D1F2B}"/>
    <dgm:cxn modelId="{FD281D26-980F-6B4F-899C-36975007CEB1}" type="presOf" srcId="{94047C1A-B959-1F49-ABBE-FB2CE6F17678}" destId="{66AA07E6-4426-8441-B2AC-1D55D3CE2BDF}" srcOrd="0" destOrd="1" presId="urn:microsoft.com/office/officeart/2005/8/layout/hProcess4"/>
    <dgm:cxn modelId="{42F6C2F1-D50A-B64E-961B-1CF8FBA1B108}" type="presOf" srcId="{A667EDDF-F63C-784D-BC26-2235346FED4E}" destId="{F3A43570-6029-A448-936D-28BA8E651A5D}" srcOrd="0" destOrd="0" presId="urn:microsoft.com/office/officeart/2005/8/layout/hProcess4"/>
    <dgm:cxn modelId="{73B1DBC6-2F33-F741-BB28-AA7B1E65A625}" type="presOf" srcId="{47F7A0F2-2FE1-A941-8560-6C151EFC784E}" destId="{4C443476-7FF1-1240-B9D0-C6ACB7175496}" srcOrd="0" destOrd="0" presId="urn:microsoft.com/office/officeart/2005/8/layout/hProcess4"/>
    <dgm:cxn modelId="{A1F9C008-6B2C-9D40-BA44-185F416CDA41}" srcId="{A667EDDF-F63C-784D-BC26-2235346FED4E}" destId="{FCBE88D0-7EFB-F248-A835-8A65772E5B66}" srcOrd="0" destOrd="0" parTransId="{76F86CC4-0268-AE41-A569-397F7AFFF0A5}" sibTransId="{9E2D19D9-975C-EF40-8E71-261DF69EB3E0}"/>
    <dgm:cxn modelId="{92459927-AE56-8141-B048-C3A1E1256327}" srcId="{3C76B629-3103-1B4A-9672-5B09AA397BA3}" destId="{C2F5273A-F69B-C84F-92AF-7BC9A2D0603F}" srcOrd="1" destOrd="0" parTransId="{04D81CA6-B61A-4A4A-BE0A-2944520D7392}" sibTransId="{61BC33BE-58D5-9640-81FB-A14B21E00309}"/>
    <dgm:cxn modelId="{4C26D48D-62C8-4C49-92DF-2C0DDEAE2685}" type="presOf" srcId="{18903654-D77B-654C-B57D-37D25B6F0749}" destId="{66AA07E6-4426-8441-B2AC-1D55D3CE2BDF}" srcOrd="0" destOrd="0" presId="urn:microsoft.com/office/officeart/2005/8/layout/hProcess4"/>
    <dgm:cxn modelId="{063CFF61-908D-B945-9CD2-6B2EF083F0EA}" type="presParOf" srcId="{4C443476-7FF1-1240-B9D0-C6ACB7175496}" destId="{90C2A141-E295-D643-A198-3E92DE036216}" srcOrd="0" destOrd="0" presId="urn:microsoft.com/office/officeart/2005/8/layout/hProcess4"/>
    <dgm:cxn modelId="{10F336CD-C375-9744-8558-6F11A9742426}" type="presParOf" srcId="{4C443476-7FF1-1240-B9D0-C6ACB7175496}" destId="{86FF215F-2F72-144C-BD3B-296774873128}" srcOrd="1" destOrd="0" presId="urn:microsoft.com/office/officeart/2005/8/layout/hProcess4"/>
    <dgm:cxn modelId="{6782139F-58AD-CD4F-820C-0C3B91F177BF}" type="presParOf" srcId="{4C443476-7FF1-1240-B9D0-C6ACB7175496}" destId="{51957438-6CAF-BE44-AAB3-6E0BC460CC59}" srcOrd="2" destOrd="0" presId="urn:microsoft.com/office/officeart/2005/8/layout/hProcess4"/>
    <dgm:cxn modelId="{8E180960-A1D4-F24D-8534-9DA3245D847B}" type="presParOf" srcId="{51957438-6CAF-BE44-AAB3-6E0BC460CC59}" destId="{923F4DC3-FD00-2940-9073-C0FD8801068E}" srcOrd="0" destOrd="0" presId="urn:microsoft.com/office/officeart/2005/8/layout/hProcess4"/>
    <dgm:cxn modelId="{1C48DE2F-782D-1442-913B-E133AC5DE8B9}" type="presParOf" srcId="{923F4DC3-FD00-2940-9073-C0FD8801068E}" destId="{7B5B14A6-EC3E-2848-B8C6-20EF72515998}" srcOrd="0" destOrd="0" presId="urn:microsoft.com/office/officeart/2005/8/layout/hProcess4"/>
    <dgm:cxn modelId="{87C0F0E0-AD12-764D-AC47-A8A2C4B98E4E}" type="presParOf" srcId="{923F4DC3-FD00-2940-9073-C0FD8801068E}" destId="{C77715E1-FC0E-4840-B419-74F4F31DCE98}" srcOrd="1" destOrd="0" presId="urn:microsoft.com/office/officeart/2005/8/layout/hProcess4"/>
    <dgm:cxn modelId="{BAC6FA44-1E52-F04D-8AD2-9689B2D83511}" type="presParOf" srcId="{923F4DC3-FD00-2940-9073-C0FD8801068E}" destId="{61788065-99DC-1848-8A89-15285365A249}" srcOrd="2" destOrd="0" presId="urn:microsoft.com/office/officeart/2005/8/layout/hProcess4"/>
    <dgm:cxn modelId="{0FE21403-2E6C-7449-80D2-AA349C599EE3}" type="presParOf" srcId="{923F4DC3-FD00-2940-9073-C0FD8801068E}" destId="{F3A43570-6029-A448-936D-28BA8E651A5D}" srcOrd="3" destOrd="0" presId="urn:microsoft.com/office/officeart/2005/8/layout/hProcess4"/>
    <dgm:cxn modelId="{964EDB3E-D61B-8A4B-94B6-A61E8EB3E15C}" type="presParOf" srcId="{923F4DC3-FD00-2940-9073-C0FD8801068E}" destId="{132734D9-17D5-AB49-B8BC-27EC07C3FF3D}" srcOrd="4" destOrd="0" presId="urn:microsoft.com/office/officeart/2005/8/layout/hProcess4"/>
    <dgm:cxn modelId="{ACCEAA4C-FE9B-444B-A213-3AA672C0023F}" type="presParOf" srcId="{51957438-6CAF-BE44-AAB3-6E0BC460CC59}" destId="{E302A2C7-A450-0749-A7AF-78FA04AD6F23}" srcOrd="1" destOrd="0" presId="urn:microsoft.com/office/officeart/2005/8/layout/hProcess4"/>
    <dgm:cxn modelId="{60FF4B1C-D974-4149-AEEF-AC77BEB29EA4}" type="presParOf" srcId="{51957438-6CAF-BE44-AAB3-6E0BC460CC59}" destId="{31CD3836-8DA4-784B-B6A9-8DE78E7060B5}" srcOrd="2" destOrd="0" presId="urn:microsoft.com/office/officeart/2005/8/layout/hProcess4"/>
    <dgm:cxn modelId="{0722CA40-9DE9-3446-98A0-D53C59690FB1}" type="presParOf" srcId="{31CD3836-8DA4-784B-B6A9-8DE78E7060B5}" destId="{81902DF8-3285-9847-817D-FE121567E306}" srcOrd="0" destOrd="0" presId="urn:microsoft.com/office/officeart/2005/8/layout/hProcess4"/>
    <dgm:cxn modelId="{5F05E1A0-833C-6849-83CB-162D286451C9}" type="presParOf" srcId="{31CD3836-8DA4-784B-B6A9-8DE78E7060B5}" destId="{66AA07E6-4426-8441-B2AC-1D55D3CE2BDF}" srcOrd="1" destOrd="0" presId="urn:microsoft.com/office/officeart/2005/8/layout/hProcess4"/>
    <dgm:cxn modelId="{81B64D17-FA06-7641-8658-C377CE084592}" type="presParOf" srcId="{31CD3836-8DA4-784B-B6A9-8DE78E7060B5}" destId="{E1EA38B6-059A-D746-BEFE-B5ACC60CA765}" srcOrd="2" destOrd="0" presId="urn:microsoft.com/office/officeart/2005/8/layout/hProcess4"/>
    <dgm:cxn modelId="{DC83463F-11CC-3841-BADB-14C6CA31C3D6}" type="presParOf" srcId="{31CD3836-8DA4-784B-B6A9-8DE78E7060B5}" destId="{1F853D3E-2BA5-7D4A-9740-0037F821932A}" srcOrd="3" destOrd="0" presId="urn:microsoft.com/office/officeart/2005/8/layout/hProcess4"/>
    <dgm:cxn modelId="{199577E1-22CC-ED47-B3FE-8AD692FAC96F}" type="presParOf" srcId="{31CD3836-8DA4-784B-B6A9-8DE78E7060B5}" destId="{B435ABA1-2247-0346-BFBD-AC09F71987A5}" srcOrd="4" destOrd="0" presId="urn:microsoft.com/office/officeart/2005/8/layout/hProcess4"/>
    <dgm:cxn modelId="{5C3F6C3D-9853-0D4C-99A4-D2436EFF85D6}" type="presParOf" srcId="{51957438-6CAF-BE44-AAB3-6E0BC460CC59}" destId="{9AE6A40E-6D26-7248-BBE5-232607773C58}" srcOrd="3" destOrd="0" presId="urn:microsoft.com/office/officeart/2005/8/layout/hProcess4"/>
    <dgm:cxn modelId="{82BCDBFF-02EF-7D42-851A-4D1F87CAC140}" type="presParOf" srcId="{51957438-6CAF-BE44-AAB3-6E0BC460CC59}" destId="{0E9E5875-E1E4-3648-9CE8-AAF590802B9D}" srcOrd="4" destOrd="0" presId="urn:microsoft.com/office/officeart/2005/8/layout/hProcess4"/>
    <dgm:cxn modelId="{3C0B69D8-300C-BD4D-9554-FC2386A904C4}" type="presParOf" srcId="{0E9E5875-E1E4-3648-9CE8-AAF590802B9D}" destId="{CC8138AD-87E0-F84D-9DA2-A5AAE28ADAE4}" srcOrd="0" destOrd="0" presId="urn:microsoft.com/office/officeart/2005/8/layout/hProcess4"/>
    <dgm:cxn modelId="{911D8BA6-A288-F54F-88EF-D2D3C8D208C3}" type="presParOf" srcId="{0E9E5875-E1E4-3648-9CE8-AAF590802B9D}" destId="{8D549C0D-11E4-CD4B-81C2-AA61ACC6EC0F}" srcOrd="1" destOrd="0" presId="urn:microsoft.com/office/officeart/2005/8/layout/hProcess4"/>
    <dgm:cxn modelId="{0A46E56A-AC80-834A-8D47-2E5DDDA3C848}" type="presParOf" srcId="{0E9E5875-E1E4-3648-9CE8-AAF590802B9D}" destId="{3C389A99-13F7-F242-8805-9E9EB5987657}" srcOrd="2" destOrd="0" presId="urn:microsoft.com/office/officeart/2005/8/layout/hProcess4"/>
    <dgm:cxn modelId="{331A524B-CDB5-7D4C-B47D-A79F50E64BDE}" type="presParOf" srcId="{0E9E5875-E1E4-3648-9CE8-AAF590802B9D}" destId="{0A2D121E-BAA3-D344-B96E-ECFCBA4FB2EE}" srcOrd="3" destOrd="0" presId="urn:microsoft.com/office/officeart/2005/8/layout/hProcess4"/>
    <dgm:cxn modelId="{84779349-4AD2-2B46-BB95-9BB35EE1B4EB}" type="presParOf" srcId="{0E9E5875-E1E4-3648-9CE8-AAF590802B9D}" destId="{E035485F-2A87-6245-89C7-60CF5F3C1D39}"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E69C0A-686F-2647-9611-A1ABF47F3142}" type="doc">
      <dgm:prSet loTypeId="urn:microsoft.com/office/officeart/2005/8/layout/chevron1" loCatId="process" qsTypeId="urn:microsoft.com/office/officeart/2005/8/quickstyle/simple4" qsCatId="simple" csTypeId="urn:microsoft.com/office/officeart/2005/8/colors/accent1_2" csCatId="accent1" phldr="1"/>
      <dgm:spPr/>
    </dgm:pt>
    <dgm:pt modelId="{97444A65-AC52-F640-9671-1C62957E3DAF}">
      <dgm:prSet phldrT="[Text]"/>
      <dgm:spPr>
        <a:gradFill flip="none" rotWithShape="1">
          <a:gsLst>
            <a:gs pos="0">
              <a:schemeClr val="accent6">
                <a:lumMod val="75000"/>
              </a:schemeClr>
            </a:gs>
            <a:gs pos="100000">
              <a:srgbClr val="FFFFFF"/>
            </a:gs>
          </a:gsLst>
          <a:lin ang="16200000" scaled="0"/>
          <a:tileRect/>
        </a:gradFill>
      </dgm:spPr>
      <dgm:t>
        <a:bodyPr/>
        <a:lstStyle/>
        <a:p>
          <a:r>
            <a:rPr lang="en-US" dirty="0" smtClean="0"/>
            <a:t>Capture packets</a:t>
          </a:r>
          <a:endParaRPr lang="en-US" dirty="0"/>
        </a:p>
      </dgm:t>
    </dgm:pt>
    <dgm:pt modelId="{88276A7E-2BB4-6D4F-A6EA-1ED32FB925A0}" type="parTrans" cxnId="{BF42F259-D2B8-DF47-A566-D21338A18613}">
      <dgm:prSet/>
      <dgm:spPr/>
      <dgm:t>
        <a:bodyPr/>
        <a:lstStyle/>
        <a:p>
          <a:endParaRPr lang="en-US"/>
        </a:p>
      </dgm:t>
    </dgm:pt>
    <dgm:pt modelId="{49763ECE-89AC-B545-8011-7D6B93C54F4E}" type="sibTrans" cxnId="{BF42F259-D2B8-DF47-A566-D21338A18613}">
      <dgm:prSet/>
      <dgm:spPr/>
      <dgm:t>
        <a:bodyPr/>
        <a:lstStyle/>
        <a:p>
          <a:endParaRPr lang="en-US"/>
        </a:p>
      </dgm:t>
    </dgm:pt>
    <dgm:pt modelId="{65B9A828-9FA6-2440-8993-81125EDFA3E2}">
      <dgm:prSet phldrT="[Text]"/>
      <dgm:spPr>
        <a:gradFill flip="none" rotWithShape="1">
          <a:gsLst>
            <a:gs pos="0">
              <a:srgbClr val="66FF66"/>
            </a:gs>
            <a:gs pos="100000">
              <a:srgbClr val="FFFFFF"/>
            </a:gs>
          </a:gsLst>
          <a:lin ang="16200000" scaled="0"/>
          <a:tileRect/>
        </a:gradFill>
      </dgm:spPr>
      <dgm:t>
        <a:bodyPr/>
        <a:lstStyle/>
        <a:p>
          <a:r>
            <a:rPr lang="en-US" dirty="0" smtClean="0">
              <a:solidFill>
                <a:schemeClr val="bg1">
                  <a:lumMod val="50000"/>
                </a:schemeClr>
              </a:solidFill>
            </a:rPr>
            <a:t>ask peers for probe results</a:t>
          </a:r>
          <a:endParaRPr lang="en-US" dirty="0">
            <a:solidFill>
              <a:schemeClr val="bg1">
                <a:lumMod val="50000"/>
              </a:schemeClr>
            </a:solidFill>
          </a:endParaRPr>
        </a:p>
      </dgm:t>
    </dgm:pt>
    <dgm:pt modelId="{9B40DF4B-E315-1C4E-BC71-DF0A73E7CD08}" type="parTrans" cxnId="{1E947C35-83A1-D144-9E3B-106A22EA712B}">
      <dgm:prSet/>
      <dgm:spPr/>
      <dgm:t>
        <a:bodyPr/>
        <a:lstStyle/>
        <a:p>
          <a:endParaRPr lang="en-US"/>
        </a:p>
      </dgm:t>
    </dgm:pt>
    <dgm:pt modelId="{1E6221CC-8F83-ED40-9CF4-8A71CEA51EE0}" type="sibTrans" cxnId="{1E947C35-83A1-D144-9E3B-106A22EA712B}">
      <dgm:prSet/>
      <dgm:spPr/>
      <dgm:t>
        <a:bodyPr/>
        <a:lstStyle/>
        <a:p>
          <a:endParaRPr lang="en-US"/>
        </a:p>
      </dgm:t>
    </dgm:pt>
    <dgm:pt modelId="{F40FE79A-6382-1E45-A63B-C54EBB1EF609}">
      <dgm:prSet phldrT="[Text]"/>
      <dgm:spPr>
        <a:gradFill flip="none" rotWithShape="1">
          <a:gsLst>
            <a:gs pos="0">
              <a:srgbClr val="800000"/>
            </a:gs>
            <a:gs pos="100000">
              <a:srgbClr val="FFFFFF"/>
            </a:gs>
          </a:gsLst>
          <a:lin ang="16200000" scaled="0"/>
          <a:tileRect/>
        </a:gradFill>
      </dgm:spPr>
      <dgm:t>
        <a:bodyPr/>
        <a:lstStyle/>
        <a:p>
          <a:r>
            <a:rPr lang="en-US" dirty="0" smtClean="0"/>
            <a:t>diagnose problem</a:t>
          </a:r>
          <a:endParaRPr lang="en-US" dirty="0"/>
        </a:p>
      </dgm:t>
    </dgm:pt>
    <dgm:pt modelId="{8AEB29D9-FCB5-2B41-B79C-02C2905D989B}" type="parTrans" cxnId="{786A96CE-0C28-8F48-9D17-840487FEC296}">
      <dgm:prSet/>
      <dgm:spPr/>
      <dgm:t>
        <a:bodyPr/>
        <a:lstStyle/>
        <a:p>
          <a:endParaRPr lang="en-US"/>
        </a:p>
      </dgm:t>
    </dgm:pt>
    <dgm:pt modelId="{B72FFEE5-9B60-E843-9851-1D18D9CA2B1F}" type="sibTrans" cxnId="{786A96CE-0C28-8F48-9D17-840487FEC296}">
      <dgm:prSet/>
      <dgm:spPr/>
      <dgm:t>
        <a:bodyPr/>
        <a:lstStyle/>
        <a:p>
          <a:endParaRPr lang="en-US"/>
        </a:p>
      </dgm:t>
    </dgm:pt>
    <dgm:pt modelId="{85953308-8E22-E344-9E4D-440F4B92DC73}">
      <dgm:prSet/>
      <dgm:spPr>
        <a:gradFill flip="none" rotWithShape="1">
          <a:gsLst>
            <a:gs pos="0">
              <a:srgbClr val="008000"/>
            </a:gs>
            <a:gs pos="100000">
              <a:srgbClr val="FFFFFF"/>
            </a:gs>
          </a:gsLst>
          <a:lin ang="16200000" scaled="0"/>
          <a:tileRect/>
        </a:gradFill>
      </dgm:spPr>
      <dgm:t>
        <a:bodyPr/>
        <a:lstStyle/>
        <a:p>
          <a:r>
            <a:rPr lang="en-US" dirty="0" smtClean="0"/>
            <a:t>discover probe peers</a:t>
          </a:r>
          <a:endParaRPr lang="en-US" dirty="0"/>
        </a:p>
      </dgm:t>
    </dgm:pt>
    <dgm:pt modelId="{C0C8181F-98C0-2147-B484-5D610A07A338}" type="parTrans" cxnId="{F581C29D-8C88-0545-829D-96D4452BB3C5}">
      <dgm:prSet/>
      <dgm:spPr/>
      <dgm:t>
        <a:bodyPr/>
        <a:lstStyle/>
        <a:p>
          <a:endParaRPr lang="en-US"/>
        </a:p>
      </dgm:t>
    </dgm:pt>
    <dgm:pt modelId="{9C2933BC-0CE8-D14D-BE3D-9968D64D2B09}" type="sibTrans" cxnId="{F581C29D-8C88-0545-829D-96D4452BB3C5}">
      <dgm:prSet/>
      <dgm:spPr/>
      <dgm:t>
        <a:bodyPr/>
        <a:lstStyle/>
        <a:p>
          <a:endParaRPr lang="en-US"/>
        </a:p>
      </dgm:t>
    </dgm:pt>
    <dgm:pt modelId="{087FC4BF-0B86-D448-9350-8BDEA4ADE2D0}">
      <dgm:prSet/>
      <dgm:spPr>
        <a:gradFill flip="none" rotWithShape="1">
          <a:gsLst>
            <a:gs pos="0">
              <a:srgbClr val="FFFF00"/>
            </a:gs>
            <a:gs pos="100000">
              <a:srgbClr val="FFFFFF"/>
            </a:gs>
          </a:gsLst>
          <a:lin ang="16200000" scaled="0"/>
          <a:tileRect/>
        </a:gradFill>
      </dgm:spPr>
      <dgm:t>
        <a:bodyPr/>
        <a:lstStyle/>
        <a:p>
          <a:r>
            <a:rPr lang="en-US" dirty="0" smtClean="0">
              <a:solidFill>
                <a:schemeClr val="bg1">
                  <a:lumMod val="65000"/>
                </a:schemeClr>
              </a:solidFill>
            </a:rPr>
            <a:t>Detect problem</a:t>
          </a:r>
          <a:endParaRPr lang="en-US" dirty="0">
            <a:solidFill>
              <a:schemeClr val="bg1">
                <a:lumMod val="65000"/>
              </a:schemeClr>
            </a:solidFill>
          </a:endParaRPr>
        </a:p>
      </dgm:t>
    </dgm:pt>
    <dgm:pt modelId="{C7267033-C38C-6F4E-8ED6-AE548784BEBE}" type="parTrans" cxnId="{52BE657E-A45E-354E-BE9F-9E9B2FD0B0B3}">
      <dgm:prSet/>
      <dgm:spPr/>
      <dgm:t>
        <a:bodyPr/>
        <a:lstStyle/>
        <a:p>
          <a:endParaRPr lang="en-US"/>
        </a:p>
      </dgm:t>
    </dgm:pt>
    <dgm:pt modelId="{00E2BD8C-C38F-9D40-ACBC-393D0252E30A}" type="sibTrans" cxnId="{52BE657E-A45E-354E-BE9F-9E9B2FD0B0B3}">
      <dgm:prSet/>
      <dgm:spPr/>
      <dgm:t>
        <a:bodyPr/>
        <a:lstStyle/>
        <a:p>
          <a:endParaRPr lang="en-US"/>
        </a:p>
      </dgm:t>
    </dgm:pt>
    <dgm:pt modelId="{45FD9815-C1E6-5B42-AFD0-2AFCFA3B4A41}" type="pres">
      <dgm:prSet presAssocID="{00E69C0A-686F-2647-9611-A1ABF47F3142}" presName="Name0" presStyleCnt="0">
        <dgm:presLayoutVars>
          <dgm:dir/>
          <dgm:animLvl val="lvl"/>
          <dgm:resizeHandles val="exact"/>
        </dgm:presLayoutVars>
      </dgm:prSet>
      <dgm:spPr/>
    </dgm:pt>
    <dgm:pt modelId="{0D6BA934-6D2E-6C4F-AB5F-0EDB3B5F797D}" type="pres">
      <dgm:prSet presAssocID="{97444A65-AC52-F640-9671-1C62957E3DAF}" presName="parTxOnly" presStyleLbl="node1" presStyleIdx="0" presStyleCnt="5">
        <dgm:presLayoutVars>
          <dgm:chMax val="0"/>
          <dgm:chPref val="0"/>
          <dgm:bulletEnabled val="1"/>
        </dgm:presLayoutVars>
      </dgm:prSet>
      <dgm:spPr/>
      <dgm:t>
        <a:bodyPr/>
        <a:lstStyle/>
        <a:p>
          <a:endParaRPr lang="en-US"/>
        </a:p>
      </dgm:t>
    </dgm:pt>
    <dgm:pt modelId="{09D823B3-9130-9646-A32F-252298C46C77}" type="pres">
      <dgm:prSet presAssocID="{49763ECE-89AC-B545-8011-7D6B93C54F4E}" presName="parTxOnlySpace" presStyleCnt="0"/>
      <dgm:spPr/>
    </dgm:pt>
    <dgm:pt modelId="{A2DA8164-68A1-8D40-B2BD-0DB948D96C44}" type="pres">
      <dgm:prSet presAssocID="{087FC4BF-0B86-D448-9350-8BDEA4ADE2D0}" presName="parTxOnly" presStyleLbl="node1" presStyleIdx="1" presStyleCnt="5">
        <dgm:presLayoutVars>
          <dgm:chMax val="0"/>
          <dgm:chPref val="0"/>
          <dgm:bulletEnabled val="1"/>
        </dgm:presLayoutVars>
      </dgm:prSet>
      <dgm:spPr/>
      <dgm:t>
        <a:bodyPr/>
        <a:lstStyle/>
        <a:p>
          <a:endParaRPr lang="en-US"/>
        </a:p>
      </dgm:t>
    </dgm:pt>
    <dgm:pt modelId="{03F10345-3BBE-9047-AEB5-51701994FFD8}" type="pres">
      <dgm:prSet presAssocID="{00E2BD8C-C38F-9D40-ACBC-393D0252E30A}" presName="parTxOnlySpace" presStyleCnt="0"/>
      <dgm:spPr/>
    </dgm:pt>
    <dgm:pt modelId="{EF6037FC-CC92-064F-A23D-235DB2312DE1}" type="pres">
      <dgm:prSet presAssocID="{85953308-8E22-E344-9E4D-440F4B92DC73}" presName="parTxOnly" presStyleLbl="node1" presStyleIdx="2" presStyleCnt="5">
        <dgm:presLayoutVars>
          <dgm:chMax val="0"/>
          <dgm:chPref val="0"/>
          <dgm:bulletEnabled val="1"/>
        </dgm:presLayoutVars>
      </dgm:prSet>
      <dgm:spPr/>
      <dgm:t>
        <a:bodyPr/>
        <a:lstStyle/>
        <a:p>
          <a:endParaRPr lang="en-US"/>
        </a:p>
      </dgm:t>
    </dgm:pt>
    <dgm:pt modelId="{989C0D79-B879-9D40-AA03-430B2647E5F2}" type="pres">
      <dgm:prSet presAssocID="{9C2933BC-0CE8-D14D-BE3D-9968D64D2B09}" presName="parTxOnlySpace" presStyleCnt="0"/>
      <dgm:spPr/>
    </dgm:pt>
    <dgm:pt modelId="{457E6889-26D9-0B44-8BF9-509448BF8BE7}" type="pres">
      <dgm:prSet presAssocID="{65B9A828-9FA6-2440-8993-81125EDFA3E2}" presName="parTxOnly" presStyleLbl="node1" presStyleIdx="3" presStyleCnt="5">
        <dgm:presLayoutVars>
          <dgm:chMax val="0"/>
          <dgm:chPref val="0"/>
          <dgm:bulletEnabled val="1"/>
        </dgm:presLayoutVars>
      </dgm:prSet>
      <dgm:spPr/>
      <dgm:t>
        <a:bodyPr/>
        <a:lstStyle/>
        <a:p>
          <a:endParaRPr lang="en-US"/>
        </a:p>
      </dgm:t>
    </dgm:pt>
    <dgm:pt modelId="{2E798EBC-01D7-E847-8674-30AB9F683A1F}" type="pres">
      <dgm:prSet presAssocID="{1E6221CC-8F83-ED40-9CF4-8A71CEA51EE0}" presName="parTxOnlySpace" presStyleCnt="0"/>
      <dgm:spPr/>
    </dgm:pt>
    <dgm:pt modelId="{72C00292-BE36-784A-B8DC-499C512AF8C8}" type="pres">
      <dgm:prSet presAssocID="{F40FE79A-6382-1E45-A63B-C54EBB1EF609}" presName="parTxOnly" presStyleLbl="node1" presStyleIdx="4" presStyleCnt="5">
        <dgm:presLayoutVars>
          <dgm:chMax val="0"/>
          <dgm:chPref val="0"/>
          <dgm:bulletEnabled val="1"/>
        </dgm:presLayoutVars>
      </dgm:prSet>
      <dgm:spPr/>
      <dgm:t>
        <a:bodyPr/>
        <a:lstStyle/>
        <a:p>
          <a:endParaRPr lang="en-US"/>
        </a:p>
      </dgm:t>
    </dgm:pt>
  </dgm:ptLst>
  <dgm:cxnLst>
    <dgm:cxn modelId="{F581C29D-8C88-0545-829D-96D4452BB3C5}" srcId="{00E69C0A-686F-2647-9611-A1ABF47F3142}" destId="{85953308-8E22-E344-9E4D-440F4B92DC73}" srcOrd="2" destOrd="0" parTransId="{C0C8181F-98C0-2147-B484-5D610A07A338}" sibTransId="{9C2933BC-0CE8-D14D-BE3D-9968D64D2B09}"/>
    <dgm:cxn modelId="{79D5D76E-6002-9E41-AEC3-E8AFBF7A8812}" type="presOf" srcId="{F40FE79A-6382-1E45-A63B-C54EBB1EF609}" destId="{72C00292-BE36-784A-B8DC-499C512AF8C8}" srcOrd="0" destOrd="0" presId="urn:microsoft.com/office/officeart/2005/8/layout/chevron1"/>
    <dgm:cxn modelId="{8794FABD-CBC6-264C-A183-BF25EC1ADD2B}" type="presOf" srcId="{85953308-8E22-E344-9E4D-440F4B92DC73}" destId="{EF6037FC-CC92-064F-A23D-235DB2312DE1}" srcOrd="0" destOrd="0" presId="urn:microsoft.com/office/officeart/2005/8/layout/chevron1"/>
    <dgm:cxn modelId="{52BE657E-A45E-354E-BE9F-9E9B2FD0B0B3}" srcId="{00E69C0A-686F-2647-9611-A1ABF47F3142}" destId="{087FC4BF-0B86-D448-9350-8BDEA4ADE2D0}" srcOrd="1" destOrd="0" parTransId="{C7267033-C38C-6F4E-8ED6-AE548784BEBE}" sibTransId="{00E2BD8C-C38F-9D40-ACBC-393D0252E30A}"/>
    <dgm:cxn modelId="{BF42F259-D2B8-DF47-A566-D21338A18613}" srcId="{00E69C0A-686F-2647-9611-A1ABF47F3142}" destId="{97444A65-AC52-F640-9671-1C62957E3DAF}" srcOrd="0" destOrd="0" parTransId="{88276A7E-2BB4-6D4F-A6EA-1ED32FB925A0}" sibTransId="{49763ECE-89AC-B545-8011-7D6B93C54F4E}"/>
    <dgm:cxn modelId="{C0E01680-0F0D-FB4D-99C3-0F281E4C3658}" type="presOf" srcId="{00E69C0A-686F-2647-9611-A1ABF47F3142}" destId="{45FD9815-C1E6-5B42-AFD0-2AFCFA3B4A41}" srcOrd="0" destOrd="0" presId="urn:microsoft.com/office/officeart/2005/8/layout/chevron1"/>
    <dgm:cxn modelId="{B4F4FD11-ADEB-A24B-AC87-CDB97019E2C0}" type="presOf" srcId="{97444A65-AC52-F640-9671-1C62957E3DAF}" destId="{0D6BA934-6D2E-6C4F-AB5F-0EDB3B5F797D}" srcOrd="0" destOrd="0" presId="urn:microsoft.com/office/officeart/2005/8/layout/chevron1"/>
    <dgm:cxn modelId="{6B334589-880B-274B-8291-63FF8ED5EC35}" type="presOf" srcId="{087FC4BF-0B86-D448-9350-8BDEA4ADE2D0}" destId="{A2DA8164-68A1-8D40-B2BD-0DB948D96C44}" srcOrd="0" destOrd="0" presId="urn:microsoft.com/office/officeart/2005/8/layout/chevron1"/>
    <dgm:cxn modelId="{1E947C35-83A1-D144-9E3B-106A22EA712B}" srcId="{00E69C0A-686F-2647-9611-A1ABF47F3142}" destId="{65B9A828-9FA6-2440-8993-81125EDFA3E2}" srcOrd="3" destOrd="0" parTransId="{9B40DF4B-E315-1C4E-BC71-DF0A73E7CD08}" sibTransId="{1E6221CC-8F83-ED40-9CF4-8A71CEA51EE0}"/>
    <dgm:cxn modelId="{F55330D5-47E8-C84F-A2E7-0FB572EAAA28}" type="presOf" srcId="{65B9A828-9FA6-2440-8993-81125EDFA3E2}" destId="{457E6889-26D9-0B44-8BF9-509448BF8BE7}" srcOrd="0" destOrd="0" presId="urn:microsoft.com/office/officeart/2005/8/layout/chevron1"/>
    <dgm:cxn modelId="{786A96CE-0C28-8F48-9D17-840487FEC296}" srcId="{00E69C0A-686F-2647-9611-A1ABF47F3142}" destId="{F40FE79A-6382-1E45-A63B-C54EBB1EF609}" srcOrd="4" destOrd="0" parTransId="{8AEB29D9-FCB5-2B41-B79C-02C2905D989B}" sibTransId="{B72FFEE5-9B60-E843-9851-1D18D9CA2B1F}"/>
    <dgm:cxn modelId="{0739AB60-BAD0-CB4D-8730-D253710E7AB8}" type="presParOf" srcId="{45FD9815-C1E6-5B42-AFD0-2AFCFA3B4A41}" destId="{0D6BA934-6D2E-6C4F-AB5F-0EDB3B5F797D}" srcOrd="0" destOrd="0" presId="urn:microsoft.com/office/officeart/2005/8/layout/chevron1"/>
    <dgm:cxn modelId="{630E6273-0C76-264B-BD24-257F3618E14F}" type="presParOf" srcId="{45FD9815-C1E6-5B42-AFD0-2AFCFA3B4A41}" destId="{09D823B3-9130-9646-A32F-252298C46C77}" srcOrd="1" destOrd="0" presId="urn:microsoft.com/office/officeart/2005/8/layout/chevron1"/>
    <dgm:cxn modelId="{C678E594-7437-6446-BDC3-F3E98084D48D}" type="presParOf" srcId="{45FD9815-C1E6-5B42-AFD0-2AFCFA3B4A41}" destId="{A2DA8164-68A1-8D40-B2BD-0DB948D96C44}" srcOrd="2" destOrd="0" presId="urn:microsoft.com/office/officeart/2005/8/layout/chevron1"/>
    <dgm:cxn modelId="{C0C0AFED-0B87-2C4D-AD37-BEA39DE69D17}" type="presParOf" srcId="{45FD9815-C1E6-5B42-AFD0-2AFCFA3B4A41}" destId="{03F10345-3BBE-9047-AEB5-51701994FFD8}" srcOrd="3" destOrd="0" presId="urn:microsoft.com/office/officeart/2005/8/layout/chevron1"/>
    <dgm:cxn modelId="{13F07C00-C0E2-0547-8DF4-F72E9EACF8A6}" type="presParOf" srcId="{45FD9815-C1E6-5B42-AFD0-2AFCFA3B4A41}" destId="{EF6037FC-CC92-064F-A23D-235DB2312DE1}" srcOrd="4" destOrd="0" presId="urn:microsoft.com/office/officeart/2005/8/layout/chevron1"/>
    <dgm:cxn modelId="{C849BFB2-98AD-7D41-BE39-6B7680726F1D}" type="presParOf" srcId="{45FD9815-C1E6-5B42-AFD0-2AFCFA3B4A41}" destId="{989C0D79-B879-9D40-AA03-430B2647E5F2}" srcOrd="5" destOrd="0" presId="urn:microsoft.com/office/officeart/2005/8/layout/chevron1"/>
    <dgm:cxn modelId="{F2434A0E-3744-D54D-A5B7-559AA1DB7296}" type="presParOf" srcId="{45FD9815-C1E6-5B42-AFD0-2AFCFA3B4A41}" destId="{457E6889-26D9-0B44-8BF9-509448BF8BE7}" srcOrd="6" destOrd="0" presId="urn:microsoft.com/office/officeart/2005/8/layout/chevron1"/>
    <dgm:cxn modelId="{93A37C04-4A4C-B945-9F76-1E8D5FD182A4}" type="presParOf" srcId="{45FD9815-C1E6-5B42-AFD0-2AFCFA3B4A41}" destId="{2E798EBC-01D7-E847-8674-30AB9F683A1F}" srcOrd="7" destOrd="0" presId="urn:microsoft.com/office/officeart/2005/8/layout/chevron1"/>
    <dgm:cxn modelId="{CA9E7B88-7FEE-8548-92CF-848F24BAB53E}" type="presParOf" srcId="{45FD9815-C1E6-5B42-AFD0-2AFCFA3B4A41}" destId="{72C00292-BE36-784A-B8DC-499C512AF8C8}"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7715E1-FC0E-4840-B419-74F4F31DCE98}">
      <dsp:nvSpPr>
        <dsp:cNvPr id="0" name=""/>
        <dsp:cNvSpPr/>
      </dsp:nvSpPr>
      <dsp:spPr>
        <a:xfrm>
          <a:off x="3831" y="1355938"/>
          <a:ext cx="2308379" cy="19039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low priority</a:t>
          </a:r>
          <a:endParaRPr lang="en-US" sz="1600" kern="1200" dirty="0"/>
        </a:p>
      </dsp:txBody>
      <dsp:txXfrm>
        <a:off x="3831" y="1355938"/>
        <a:ext cx="2308379" cy="1495945"/>
      </dsp:txXfrm>
    </dsp:sp>
    <dsp:sp modelId="{E302A2C7-A450-0749-A7AF-78FA04AD6F23}">
      <dsp:nvSpPr>
        <dsp:cNvPr id="0" name=""/>
        <dsp:cNvSpPr/>
      </dsp:nvSpPr>
      <dsp:spPr>
        <a:xfrm>
          <a:off x="1309671" y="1840250"/>
          <a:ext cx="2500132" cy="2500132"/>
        </a:xfrm>
        <a:prstGeom prst="leftCircularArrow">
          <a:avLst>
            <a:gd name="adj1" fmla="val 2973"/>
            <a:gd name="adj2" fmla="val 364349"/>
            <a:gd name="adj3" fmla="val 2139860"/>
            <a:gd name="adj4" fmla="val 9024489"/>
            <a:gd name="adj5" fmla="val 3469"/>
          </a:avLst>
        </a:prstGeom>
        <a:gradFill rotWithShape="0">
          <a:gsLst>
            <a:gs pos="0">
              <a:schemeClr val="accent1">
                <a:tint val="60000"/>
                <a:hueOff val="0"/>
                <a:satOff val="0"/>
                <a:lumOff val="0"/>
                <a:alphaOff val="0"/>
                <a:shade val="60000"/>
                <a:satMod val="130000"/>
              </a:schemeClr>
            </a:gs>
            <a:gs pos="100000">
              <a:schemeClr val="accent1">
                <a:tint val="60000"/>
                <a:hueOff val="0"/>
                <a:satOff val="0"/>
                <a:lumOff val="0"/>
                <a:alphaOff val="0"/>
                <a:shade val="94000"/>
                <a:satMod val="135000"/>
              </a:schemeClr>
            </a:gs>
          </a:gsLst>
          <a:lin ang="16200000" scaled="0"/>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sp>
    <dsp:sp modelId="{F3A43570-6029-A448-936D-28BA8E651A5D}">
      <dsp:nvSpPr>
        <dsp:cNvPr id="0" name=""/>
        <dsp:cNvSpPr/>
      </dsp:nvSpPr>
      <dsp:spPr>
        <a:xfrm>
          <a:off x="516805" y="2851884"/>
          <a:ext cx="2051893" cy="815970"/>
        </a:xfrm>
        <a:prstGeom prst="roundRect">
          <a:avLst>
            <a:gd name="adj" fmla="val 10000"/>
          </a:avLst>
        </a:prstGeom>
        <a:gradFill rotWithShape="0">
          <a:gsLst>
            <a:gs pos="0">
              <a:schemeClr val="accent1">
                <a:hueOff val="0"/>
                <a:satOff val="0"/>
                <a:lumOff val="0"/>
                <a:alphaOff val="0"/>
                <a:shade val="60000"/>
                <a:satMod val="130000"/>
              </a:schemeClr>
            </a:gs>
            <a:gs pos="100000">
              <a:schemeClr val="accent1">
                <a:hueOff val="0"/>
                <a:satOff val="0"/>
                <a:lumOff val="0"/>
                <a:alphaOff val="0"/>
                <a:shade val="94000"/>
                <a:satMod val="135000"/>
              </a:schemeClr>
            </a:gs>
          </a:gsLst>
          <a:lin ang="16200000" scaled="0"/>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“TCP is elastic”</a:t>
          </a:r>
          <a:endParaRPr lang="en-US" sz="2400" kern="1200" dirty="0"/>
        </a:p>
      </dsp:txBody>
      <dsp:txXfrm>
        <a:off x="516805" y="2851884"/>
        <a:ext cx="2051893" cy="815970"/>
      </dsp:txXfrm>
    </dsp:sp>
    <dsp:sp modelId="{66AA07E6-4426-8441-B2AC-1D55D3CE2BDF}">
      <dsp:nvSpPr>
        <dsp:cNvPr id="0" name=""/>
        <dsp:cNvSpPr/>
      </dsp:nvSpPr>
      <dsp:spPr>
        <a:xfrm>
          <a:off x="2922683" y="1355938"/>
          <a:ext cx="2308379" cy="19039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look at so many web pages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watch that YouTube video </a:t>
          </a:r>
          <a:r>
            <a:rPr lang="en-US" sz="1600" b="1" kern="1200" dirty="0" smtClean="0"/>
            <a:t>now</a:t>
          </a:r>
          <a:endParaRPr lang="en-US" sz="1600" b="1" kern="1200" dirty="0"/>
        </a:p>
        <a:p>
          <a:pPr marL="171450" lvl="1" indent="-171450" algn="l" defTabSz="711200" rtl="0">
            <a:lnSpc>
              <a:spcPct val="90000"/>
            </a:lnSpc>
            <a:spcBef>
              <a:spcPct val="0"/>
            </a:spcBef>
            <a:spcAft>
              <a:spcPct val="15000"/>
            </a:spcAft>
            <a:buChar char="••"/>
          </a:pPr>
          <a:r>
            <a:rPr lang="en-US" sz="1600" kern="1200" dirty="0" smtClean="0"/>
            <a:t>download email</a:t>
          </a:r>
          <a:endParaRPr lang="en-US" sz="1600" kern="1200" dirty="0"/>
        </a:p>
      </dsp:txBody>
      <dsp:txXfrm>
        <a:off x="2922683" y="1763923"/>
        <a:ext cx="2308379" cy="1495945"/>
      </dsp:txXfrm>
    </dsp:sp>
    <dsp:sp modelId="{9AE6A40E-6D26-7248-BBE5-232607773C58}">
      <dsp:nvSpPr>
        <dsp:cNvPr id="0" name=""/>
        <dsp:cNvSpPr/>
      </dsp:nvSpPr>
      <dsp:spPr>
        <a:xfrm>
          <a:off x="4209287" y="200773"/>
          <a:ext cx="2795092" cy="2795092"/>
        </a:xfrm>
        <a:prstGeom prst="circularArrow">
          <a:avLst>
            <a:gd name="adj1" fmla="val 2660"/>
            <a:gd name="adj2" fmla="val 323517"/>
            <a:gd name="adj3" fmla="val 19500972"/>
            <a:gd name="adj4" fmla="val 12575511"/>
            <a:gd name="adj5" fmla="val 3103"/>
          </a:avLst>
        </a:prstGeom>
        <a:gradFill rotWithShape="0">
          <a:gsLst>
            <a:gs pos="0">
              <a:schemeClr val="accent1">
                <a:tint val="60000"/>
                <a:hueOff val="0"/>
                <a:satOff val="0"/>
                <a:lumOff val="0"/>
                <a:alphaOff val="0"/>
                <a:shade val="60000"/>
                <a:satMod val="130000"/>
              </a:schemeClr>
            </a:gs>
            <a:gs pos="100000">
              <a:schemeClr val="accent1">
                <a:tint val="60000"/>
                <a:hueOff val="0"/>
                <a:satOff val="0"/>
                <a:lumOff val="0"/>
                <a:alphaOff val="0"/>
                <a:shade val="94000"/>
                <a:satMod val="135000"/>
              </a:schemeClr>
            </a:gs>
          </a:gsLst>
          <a:lin ang="16200000" scaled="0"/>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sp>
    <dsp:sp modelId="{1F853D3E-2BA5-7D4A-9740-0037F821932A}">
      <dsp:nvSpPr>
        <dsp:cNvPr id="0" name=""/>
        <dsp:cNvSpPr/>
      </dsp:nvSpPr>
      <dsp:spPr>
        <a:xfrm>
          <a:off x="3435657" y="947953"/>
          <a:ext cx="2051893" cy="815970"/>
        </a:xfrm>
        <a:prstGeom prst="roundRect">
          <a:avLst>
            <a:gd name="adj" fmla="val 10000"/>
          </a:avLst>
        </a:prstGeom>
        <a:gradFill rotWithShape="0">
          <a:gsLst>
            <a:gs pos="0">
              <a:schemeClr val="accent1">
                <a:hueOff val="0"/>
                <a:satOff val="0"/>
                <a:lumOff val="0"/>
                <a:alphaOff val="0"/>
                <a:shade val="60000"/>
                <a:satMod val="130000"/>
              </a:schemeClr>
            </a:gs>
            <a:gs pos="100000">
              <a:schemeClr val="accent1">
                <a:hueOff val="0"/>
                <a:satOff val="0"/>
                <a:lumOff val="0"/>
                <a:alphaOff val="0"/>
                <a:shade val="94000"/>
                <a:satMod val="135000"/>
              </a:schemeClr>
            </a:gs>
          </a:gsLst>
          <a:lin ang="16200000" scaled="0"/>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but demand is inelastic</a:t>
          </a:r>
          <a:endParaRPr lang="en-US" sz="2400" kern="1200" dirty="0"/>
        </a:p>
      </dsp:txBody>
      <dsp:txXfrm>
        <a:off x="3435657" y="947953"/>
        <a:ext cx="2051893" cy="815970"/>
      </dsp:txXfrm>
    </dsp:sp>
    <dsp:sp modelId="{8D549C0D-11E4-CD4B-81C2-AA61ACC6EC0F}">
      <dsp:nvSpPr>
        <dsp:cNvPr id="0" name=""/>
        <dsp:cNvSpPr/>
      </dsp:nvSpPr>
      <dsp:spPr>
        <a:xfrm>
          <a:off x="5841535" y="1355938"/>
          <a:ext cx="2308379" cy="19039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defer demand</a:t>
          </a:r>
          <a:endParaRPr lang="en-US" sz="1600" kern="1200" dirty="0"/>
        </a:p>
        <a:p>
          <a:pPr marL="171450" lvl="1" indent="-171450" algn="l" defTabSz="711200" rtl="0">
            <a:lnSpc>
              <a:spcPct val="90000"/>
            </a:lnSpc>
            <a:spcBef>
              <a:spcPct val="0"/>
            </a:spcBef>
            <a:spcAft>
              <a:spcPct val="15000"/>
            </a:spcAft>
            <a:buChar char="••"/>
          </a:pPr>
          <a:r>
            <a:rPr lang="en-US" sz="1600" kern="1200" dirty="0" smtClean="0"/>
            <a:t>reduce demand</a:t>
          </a:r>
          <a:endParaRPr lang="en-US" sz="1600" kern="1200" dirty="0"/>
        </a:p>
      </dsp:txBody>
      <dsp:txXfrm>
        <a:off x="5841535" y="1355938"/>
        <a:ext cx="2308379" cy="1495945"/>
      </dsp:txXfrm>
    </dsp:sp>
    <dsp:sp modelId="{0A2D121E-BAA3-D344-B96E-ECFCBA4FB2EE}">
      <dsp:nvSpPr>
        <dsp:cNvPr id="0" name=""/>
        <dsp:cNvSpPr/>
      </dsp:nvSpPr>
      <dsp:spPr>
        <a:xfrm>
          <a:off x="6354509" y="2851884"/>
          <a:ext cx="2051893" cy="815970"/>
        </a:xfrm>
        <a:prstGeom prst="roundRect">
          <a:avLst>
            <a:gd name="adj" fmla="val 10000"/>
          </a:avLst>
        </a:prstGeom>
        <a:gradFill rotWithShape="0">
          <a:gsLst>
            <a:gs pos="0">
              <a:schemeClr val="accent1">
                <a:hueOff val="0"/>
                <a:satOff val="0"/>
                <a:lumOff val="0"/>
                <a:alphaOff val="0"/>
                <a:shade val="60000"/>
                <a:satMod val="130000"/>
              </a:schemeClr>
            </a:gs>
            <a:gs pos="100000">
              <a:schemeClr val="accent1">
                <a:hueOff val="0"/>
                <a:satOff val="0"/>
                <a:lumOff val="0"/>
                <a:alphaOff val="0"/>
                <a:shade val="94000"/>
                <a:satMod val="135000"/>
              </a:schemeClr>
            </a:gs>
          </a:gsLst>
          <a:lin ang="16200000" scaled="0"/>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two choices</a:t>
          </a:r>
          <a:endParaRPr lang="en-US" sz="2400" kern="1200" dirty="0"/>
        </a:p>
      </dsp:txBody>
      <dsp:txXfrm>
        <a:off x="6354509" y="2851884"/>
        <a:ext cx="2051893" cy="8159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6BA934-6D2E-6C4F-AB5F-0EDB3B5F797D}">
      <dsp:nvSpPr>
        <dsp:cNvPr id="0" name=""/>
        <dsp:cNvSpPr/>
      </dsp:nvSpPr>
      <dsp:spPr>
        <a:xfrm>
          <a:off x="2009" y="1991866"/>
          <a:ext cx="1788169" cy="715267"/>
        </a:xfrm>
        <a:prstGeom prst="chevron">
          <a:avLst/>
        </a:prstGeom>
        <a:gradFill flip="none" rotWithShape="1">
          <a:gsLst>
            <a:gs pos="0">
              <a:schemeClr val="accent6">
                <a:lumMod val="75000"/>
              </a:schemeClr>
            </a:gs>
            <a:gs pos="100000">
              <a:srgbClr val="FFFFFF"/>
            </a:gs>
          </a:gsLst>
          <a:lin ang="16200000" scaled="0"/>
          <a:tileRect/>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Capture packets</a:t>
          </a:r>
          <a:endParaRPr lang="en-US" sz="1600" kern="1200" dirty="0"/>
        </a:p>
      </dsp:txBody>
      <dsp:txXfrm>
        <a:off x="2009" y="1991866"/>
        <a:ext cx="1788169" cy="715267"/>
      </dsp:txXfrm>
    </dsp:sp>
    <dsp:sp modelId="{A2DA8164-68A1-8D40-B2BD-0DB948D96C44}">
      <dsp:nvSpPr>
        <dsp:cNvPr id="0" name=""/>
        <dsp:cNvSpPr/>
      </dsp:nvSpPr>
      <dsp:spPr>
        <a:xfrm>
          <a:off x="1611362" y="1991866"/>
          <a:ext cx="1788169" cy="715267"/>
        </a:xfrm>
        <a:prstGeom prst="chevron">
          <a:avLst/>
        </a:prstGeom>
        <a:gradFill flip="none" rotWithShape="1">
          <a:gsLst>
            <a:gs pos="0">
              <a:srgbClr val="FFFF00"/>
            </a:gs>
            <a:gs pos="100000">
              <a:srgbClr val="FFFFFF"/>
            </a:gs>
          </a:gsLst>
          <a:lin ang="16200000" scaled="0"/>
          <a:tileRect/>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65000"/>
                </a:schemeClr>
              </a:solidFill>
            </a:rPr>
            <a:t>Detect problem</a:t>
          </a:r>
          <a:endParaRPr lang="en-US" sz="1600" kern="1200" dirty="0">
            <a:solidFill>
              <a:schemeClr val="bg1">
                <a:lumMod val="65000"/>
              </a:schemeClr>
            </a:solidFill>
          </a:endParaRPr>
        </a:p>
      </dsp:txBody>
      <dsp:txXfrm>
        <a:off x="1611362" y="1991866"/>
        <a:ext cx="1788169" cy="715267"/>
      </dsp:txXfrm>
    </dsp:sp>
    <dsp:sp modelId="{EF6037FC-CC92-064F-A23D-235DB2312DE1}">
      <dsp:nvSpPr>
        <dsp:cNvPr id="0" name=""/>
        <dsp:cNvSpPr/>
      </dsp:nvSpPr>
      <dsp:spPr>
        <a:xfrm>
          <a:off x="3220715" y="1991866"/>
          <a:ext cx="1788169" cy="715267"/>
        </a:xfrm>
        <a:prstGeom prst="chevron">
          <a:avLst/>
        </a:prstGeom>
        <a:gradFill flip="none" rotWithShape="1">
          <a:gsLst>
            <a:gs pos="0">
              <a:srgbClr val="008000"/>
            </a:gs>
            <a:gs pos="100000">
              <a:srgbClr val="FFFFFF"/>
            </a:gs>
          </a:gsLst>
          <a:lin ang="16200000" scaled="0"/>
          <a:tileRect/>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discover probe peers</a:t>
          </a:r>
          <a:endParaRPr lang="en-US" sz="1600" kern="1200" dirty="0"/>
        </a:p>
      </dsp:txBody>
      <dsp:txXfrm>
        <a:off x="3220715" y="1991866"/>
        <a:ext cx="1788169" cy="715267"/>
      </dsp:txXfrm>
    </dsp:sp>
    <dsp:sp modelId="{457E6889-26D9-0B44-8BF9-509448BF8BE7}">
      <dsp:nvSpPr>
        <dsp:cNvPr id="0" name=""/>
        <dsp:cNvSpPr/>
      </dsp:nvSpPr>
      <dsp:spPr>
        <a:xfrm>
          <a:off x="4830067" y="1991866"/>
          <a:ext cx="1788169" cy="715267"/>
        </a:xfrm>
        <a:prstGeom prst="chevron">
          <a:avLst/>
        </a:prstGeom>
        <a:gradFill flip="none" rotWithShape="1">
          <a:gsLst>
            <a:gs pos="0">
              <a:srgbClr val="66FF66"/>
            </a:gs>
            <a:gs pos="100000">
              <a:srgbClr val="FFFFFF"/>
            </a:gs>
          </a:gsLst>
          <a:lin ang="16200000" scaled="0"/>
          <a:tileRect/>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50000"/>
                </a:schemeClr>
              </a:solidFill>
            </a:rPr>
            <a:t>ask peers for probe results</a:t>
          </a:r>
          <a:endParaRPr lang="en-US" sz="1600" kern="1200" dirty="0">
            <a:solidFill>
              <a:schemeClr val="bg1">
                <a:lumMod val="50000"/>
              </a:schemeClr>
            </a:solidFill>
          </a:endParaRPr>
        </a:p>
      </dsp:txBody>
      <dsp:txXfrm>
        <a:off x="4830067" y="1991866"/>
        <a:ext cx="1788169" cy="715267"/>
      </dsp:txXfrm>
    </dsp:sp>
    <dsp:sp modelId="{72C00292-BE36-784A-B8DC-499C512AF8C8}">
      <dsp:nvSpPr>
        <dsp:cNvPr id="0" name=""/>
        <dsp:cNvSpPr/>
      </dsp:nvSpPr>
      <dsp:spPr>
        <a:xfrm>
          <a:off x="6439420" y="1991866"/>
          <a:ext cx="1788169" cy="715267"/>
        </a:xfrm>
        <a:prstGeom prst="chevron">
          <a:avLst/>
        </a:prstGeom>
        <a:gradFill flip="none" rotWithShape="1">
          <a:gsLst>
            <a:gs pos="0">
              <a:srgbClr val="800000"/>
            </a:gs>
            <a:gs pos="100000">
              <a:srgbClr val="FFFFFF"/>
            </a:gs>
          </a:gsLst>
          <a:lin ang="16200000" scaled="0"/>
          <a:tileRect/>
        </a:gradFill>
        <a:ln>
          <a:noFill/>
        </a:ln>
        <a:effectLst>
          <a:innerShdw blurRad="38100" dist="12700" dir="5400000">
            <a:srgbClr val="FFFFFF">
              <a:alpha val="75000"/>
            </a:srgbClr>
          </a:innerShdw>
          <a:outerShdw blurRad="88900" dist="50800" dir="5400000" sx="102000" sy="102000" algn="tr" rotWithShape="0">
            <a:srgbClr val="80808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diagnose problem</a:t>
          </a:r>
          <a:endParaRPr lang="en-US" sz="1600" kern="1200" dirty="0"/>
        </a:p>
      </dsp:txBody>
      <dsp:txXfrm>
        <a:off x="6439420" y="1991866"/>
        <a:ext cx="1788169" cy="7152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6F839-22A2-3B44-B468-E672268F49E5}" type="datetimeFigureOut">
              <a:rPr lang="en-US" smtClean="0"/>
              <a:pPr/>
              <a:t>5/31/10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E4812-469D-B74A-8DB1-1B7174A0CA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www.verizonbusiness.com/terms/ca/sla/dsl.xml</a:t>
            </a:r>
            <a:endParaRPr lang="en-US" dirty="0"/>
          </a:p>
        </p:txBody>
      </p:sp>
      <p:sp>
        <p:nvSpPr>
          <p:cNvPr id="4" name="Slide Number Placeholder 3"/>
          <p:cNvSpPr>
            <a:spLocks noGrp="1"/>
          </p:cNvSpPr>
          <p:nvPr>
            <p:ph type="sldNum" sz="quarter" idx="10"/>
          </p:nvPr>
        </p:nvSpPr>
        <p:spPr/>
        <p:txBody>
          <a:bodyPr/>
          <a:lstStyle/>
          <a:p>
            <a:fld id="{884E4812-469D-B74A-8DB1-1B7174A0CA54}" type="slidenum">
              <a:rPr lang="en-US" smtClean="0"/>
              <a:pPr/>
              <a:t>27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9699" name="Slide Number Placeholder 3"/>
          <p:cNvSpPr>
            <a:spLocks noGrp="1"/>
          </p:cNvSpPr>
          <p:nvPr>
            <p:ph type="sldNum" sz="quarter" idx="5"/>
          </p:nvPr>
        </p:nvSpPr>
        <p:spPr>
          <a:noFill/>
        </p:spPr>
        <p:txBody>
          <a:bodyPr/>
          <a:lstStyle/>
          <a:p>
            <a:fld id="{3B36220C-52F0-4531-ACF8-9C3679271FBB}" type="slidenum">
              <a:rPr lang="en-US" smtClean="0"/>
              <a:pPr/>
              <a:t>51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1747" name="Slide Number Placeholder 3"/>
          <p:cNvSpPr>
            <a:spLocks noGrp="1"/>
          </p:cNvSpPr>
          <p:nvPr>
            <p:ph type="sldNum" sz="quarter" idx="5"/>
          </p:nvPr>
        </p:nvSpPr>
        <p:spPr>
          <a:noFill/>
        </p:spPr>
        <p:txBody>
          <a:bodyPr/>
          <a:lstStyle/>
          <a:p>
            <a:fld id="{AB4D4946-CD73-49DE-851F-2C9363DFEC29}" type="slidenum">
              <a:rPr lang="en-US" smtClean="0"/>
              <a:pPr/>
              <a:t>52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8131" name="Slide Number Placeholder 3"/>
          <p:cNvSpPr>
            <a:spLocks noGrp="1"/>
          </p:cNvSpPr>
          <p:nvPr>
            <p:ph type="sldNum" sz="quarter" idx="5"/>
          </p:nvPr>
        </p:nvSpPr>
        <p:spPr>
          <a:noFill/>
        </p:spPr>
        <p:txBody>
          <a:bodyPr/>
          <a:lstStyle/>
          <a:p>
            <a:fld id="{FCCD707F-2EFA-4A9E-B17B-CAF13E034073}" type="slidenum">
              <a:rPr lang="en-US" smtClean="0"/>
              <a:pPr/>
              <a:t>53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0179" name="Slide Number Placeholder 3"/>
          <p:cNvSpPr>
            <a:spLocks noGrp="1"/>
          </p:cNvSpPr>
          <p:nvPr>
            <p:ph type="sldNum" sz="quarter" idx="5"/>
          </p:nvPr>
        </p:nvSpPr>
        <p:spPr>
          <a:noFill/>
        </p:spPr>
        <p:txBody>
          <a:bodyPr/>
          <a:lstStyle/>
          <a:p>
            <a:fld id="{22A1783C-3B74-43B2-9079-9CF858394E8A}" type="slidenum">
              <a:rPr lang="en-US" smtClean="0"/>
              <a:pPr/>
              <a:t>54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2227" name="Slide Number Placeholder 3"/>
          <p:cNvSpPr>
            <a:spLocks noGrp="1"/>
          </p:cNvSpPr>
          <p:nvPr>
            <p:ph type="sldNum" sz="quarter" idx="5"/>
          </p:nvPr>
        </p:nvSpPr>
        <p:spPr>
          <a:noFill/>
        </p:spPr>
        <p:txBody>
          <a:bodyPr/>
          <a:lstStyle/>
          <a:p>
            <a:fld id="{1E22F9B8-D068-4DB4-B5BB-EF5B79437DCE}" type="slidenum">
              <a:rPr lang="en-US" smtClean="0"/>
              <a:pPr/>
              <a:t>55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4275" name="Slide Number Placeholder 3"/>
          <p:cNvSpPr>
            <a:spLocks noGrp="1"/>
          </p:cNvSpPr>
          <p:nvPr>
            <p:ph type="sldNum" sz="quarter" idx="5"/>
          </p:nvPr>
        </p:nvSpPr>
        <p:spPr>
          <a:noFill/>
        </p:spPr>
        <p:txBody>
          <a:bodyPr/>
          <a:lstStyle/>
          <a:p>
            <a:fld id="{0EF1CC60-2C3E-4DB6-ADDA-AB92FD4DF8B9}" type="slidenum">
              <a:rPr lang="en-US" smtClean="0"/>
              <a:pPr/>
              <a:t>56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8371" name="Slide Number Placeholder 3"/>
          <p:cNvSpPr>
            <a:spLocks noGrp="1"/>
          </p:cNvSpPr>
          <p:nvPr>
            <p:ph type="sldNum" sz="quarter" idx="5"/>
          </p:nvPr>
        </p:nvSpPr>
        <p:spPr>
          <a:noFill/>
        </p:spPr>
        <p:txBody>
          <a:bodyPr/>
          <a:lstStyle/>
          <a:p>
            <a:fld id="{B06C93C4-7C98-447D-80EB-DF3AED8A1081}" type="slidenum">
              <a:rPr lang="en-US" smtClean="0"/>
              <a:pPr/>
              <a:t>57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0419" name="Slide Number Placeholder 3"/>
          <p:cNvSpPr>
            <a:spLocks noGrp="1"/>
          </p:cNvSpPr>
          <p:nvPr>
            <p:ph type="sldNum" sz="quarter" idx="5"/>
          </p:nvPr>
        </p:nvSpPr>
        <p:spPr>
          <a:noFill/>
        </p:spPr>
        <p:txBody>
          <a:bodyPr/>
          <a:lstStyle/>
          <a:p>
            <a:fld id="{510645A7-8FC6-409C-AF55-4FF474EA1512}" type="slidenum">
              <a:rPr lang="en-US" smtClean="0"/>
              <a:pPr/>
              <a:t>58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4515" name="Slide Number Placeholder 3"/>
          <p:cNvSpPr>
            <a:spLocks noGrp="1"/>
          </p:cNvSpPr>
          <p:nvPr>
            <p:ph type="sldNum" sz="quarter" idx="5"/>
          </p:nvPr>
        </p:nvSpPr>
        <p:spPr>
          <a:noFill/>
        </p:spPr>
        <p:txBody>
          <a:bodyPr/>
          <a:lstStyle/>
          <a:p>
            <a:fld id="{4DCC93DC-FE29-48FF-A7B8-11591D59451B}" type="slidenum">
              <a:rPr lang="en-US" smtClean="0"/>
              <a:pPr/>
              <a:t>59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E7340BC-CB99-D94F-934A-6F99FF88F522}" type="slidenum">
              <a:rPr lang="en-US"/>
              <a:pPr/>
              <a:t>62</a:t>
            </a:fld>
            <a:endParaRPr lang="en-US"/>
          </a:p>
        </p:txBody>
      </p:sp>
      <p:sp>
        <p:nvSpPr>
          <p:cNvPr id="69635" name="Rectangle 2"/>
          <p:cNvSpPr>
            <a:spLocks noGrp="1" noRot="1" noChangeAspect="1" noChangeArrowheads="1" noTextEdit="1"/>
          </p:cNvSpPr>
          <p:nvPr>
            <p:ph type="sldImg"/>
          </p:nvPr>
        </p:nvSpPr>
        <p:spPr>
          <a:xfrm>
            <a:off x="1152525" y="682625"/>
            <a:ext cx="4554538" cy="3416300"/>
          </a:xfrm>
          <a:solidFill>
            <a:srgbClr val="FFFFFF"/>
          </a:solidFill>
          <a:ln/>
        </p:spPr>
      </p:sp>
      <p:sp>
        <p:nvSpPr>
          <p:cNvPr id="69636" name="Rectangle 3"/>
          <p:cNvSpPr>
            <a:spLocks noGrp="1" noChangeArrowheads="1"/>
          </p:cNvSpPr>
          <p:nvPr>
            <p:ph type="body" idx="1"/>
          </p:nvPr>
        </p:nvSpPr>
        <p:spPr>
          <a:xfrm>
            <a:off x="914400" y="4325938"/>
            <a:ext cx="5029200" cy="4098925"/>
          </a:xfrm>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Sunday,</a:t>
            </a:r>
            <a:r>
              <a:rPr lang="en-US" baseline="0" dirty="0" smtClean="0"/>
              <a:t> memorial day weekend.</a:t>
            </a:r>
            <a:endParaRPr lang="en-US" dirty="0"/>
          </a:p>
        </p:txBody>
      </p:sp>
      <p:sp>
        <p:nvSpPr>
          <p:cNvPr id="4" name="Slide Number Placeholder 3"/>
          <p:cNvSpPr>
            <a:spLocks noGrp="1"/>
          </p:cNvSpPr>
          <p:nvPr>
            <p:ph type="sldNum" sz="quarter" idx="10"/>
          </p:nvPr>
        </p:nvSpPr>
        <p:spPr/>
        <p:txBody>
          <a:bodyPr/>
          <a:lstStyle/>
          <a:p>
            <a:fld id="{884E4812-469D-B74A-8DB1-1B7174A0CA54}" type="slidenum">
              <a:rPr lang="en-US" smtClean="0"/>
              <a:pPr/>
              <a:t>34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a:spcBef>
                <a:spcPct val="0"/>
              </a:spcBef>
            </a:pPr>
            <a:endParaRPr lang="en-US">
              <a:ea typeface="ＭＳ Ｐゴシック" charset="-128"/>
              <a:cs typeface="ＭＳ Ｐゴシック" charset="-128"/>
            </a:endParaRPr>
          </a:p>
        </p:txBody>
      </p:sp>
      <p:sp>
        <p:nvSpPr>
          <p:cNvPr id="107524" name="Slide Number Placeholder 3"/>
          <p:cNvSpPr>
            <a:spLocks noGrp="1"/>
          </p:cNvSpPr>
          <p:nvPr>
            <p:ph type="sldNum" sz="quarter" idx="5"/>
          </p:nvPr>
        </p:nvSpPr>
        <p:spPr>
          <a:noFill/>
        </p:spPr>
        <p:txBody>
          <a:bodyPr/>
          <a:lstStyle/>
          <a:p>
            <a:fld id="{2C816692-8FA4-E148-8CD2-AE4251B13F78}" type="slidenum">
              <a:rPr lang="en-US"/>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71575" y="679450"/>
            <a:ext cx="4535488" cy="3403600"/>
          </a:xfrm>
          <a:ln/>
        </p:spPr>
      </p:sp>
      <p:sp>
        <p:nvSpPr>
          <p:cNvPr id="104451" name="Rectangle 3"/>
          <p:cNvSpPr>
            <a:spLocks noGrp="1" noChangeArrowheads="1"/>
          </p:cNvSpPr>
          <p:nvPr>
            <p:ph type="body" idx="1"/>
          </p:nvPr>
        </p:nvSpPr>
        <p:spPr>
          <a:xfrm>
            <a:off x="906857" y="4306912"/>
            <a:ext cx="5048938" cy="4154095"/>
          </a:xfrm>
          <a:noFill/>
          <a:ln/>
        </p:spPr>
        <p:txBody>
          <a:bodyPr/>
          <a:lstStyle/>
          <a:p>
            <a:r>
              <a:rPr lang="en-US" dirty="0"/>
              <a:t>Note that this does not mean that all charging needs to happen in the middle of the night.  This chart shows the load for each hour of the year, sorted from highest load to least load.  Significant benefit can be realized by preventing load during only </a:t>
            </a:r>
            <a:r>
              <a:rPr lang="en-US" i="1" dirty="0"/>
              <a:t>50 hours per year</a:t>
            </a:r>
            <a:r>
              <a:rPr lang="en-US" dirty="0"/>
              <a:t>.  Additional benefit is derived from reducing load during only 10% of the hours per year; for this case (California) this corresponds to preventing charging during the hottest 4-6 hours per day during the 3-4 months of summer.  It should be noted that this is also a non-optimal time to charge anyway due to battery cooling requirements.</a:t>
            </a:r>
          </a:p>
          <a:p>
            <a:endParaRPr lang="en-US" dirty="0"/>
          </a:p>
          <a:p>
            <a:r>
              <a:rPr lang="en-US" dirty="0"/>
              <a:t>The particular hours change across utilities—some areas are ‘winter peaking’—but the load duration curve shape is very consistent.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http://web.mit.edu/jjrs/www/AETTPresentations/Knipping-Alexander-MIT-Ford-Shell-2009.ppt</a:t>
            </a:r>
            <a:endParaRPr lang="en-US" dirty="0"/>
          </a:p>
        </p:txBody>
      </p:sp>
      <p:sp>
        <p:nvSpPr>
          <p:cNvPr id="4" name="Slide Number Placeholder 3"/>
          <p:cNvSpPr>
            <a:spLocks noGrp="1"/>
          </p:cNvSpPr>
          <p:nvPr>
            <p:ph type="sldNum" sz="quarter" idx="10"/>
          </p:nvPr>
        </p:nvSpPr>
        <p:spPr/>
        <p:txBody>
          <a:bodyPr/>
          <a:lstStyle/>
          <a:p>
            <a:fld id="{884E4812-469D-B74A-8DB1-1B7174A0CA54}" type="slidenum">
              <a:rPr lang="en-US" smtClean="0"/>
              <a:pPr/>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Internet Traffic and Content Consolidation</a:t>
            </a:r>
            <a:r>
              <a:rPr lang="en-US" sz="1200" kern="1200" baseline="0" dirty="0" smtClean="0">
                <a:solidFill>
                  <a:schemeClr val="tx1"/>
                </a:solidFill>
                <a:latin typeface="+mn-lt"/>
                <a:ea typeface="+mn-ea"/>
                <a:cs typeface="+mn-cs"/>
              </a:rPr>
              <a:t> by </a:t>
            </a:r>
            <a:r>
              <a:rPr lang="en-US" sz="1200" b="0" kern="1200" dirty="0" smtClean="0">
                <a:solidFill>
                  <a:schemeClr val="tx1"/>
                </a:solidFill>
                <a:latin typeface="+mn-lt"/>
                <a:ea typeface="+mn-ea"/>
                <a:cs typeface="+mn-cs"/>
              </a:rPr>
              <a:t>Craig </a:t>
            </a:r>
            <a:r>
              <a:rPr lang="en-US" sz="1200" b="0" kern="1200" dirty="0" err="1" smtClean="0">
                <a:solidFill>
                  <a:schemeClr val="tx1"/>
                </a:solidFill>
                <a:latin typeface="+mn-lt"/>
                <a:ea typeface="+mn-ea"/>
                <a:cs typeface="+mn-cs"/>
              </a:rPr>
              <a:t>Labovitz</a:t>
            </a:r>
            <a:r>
              <a:rPr lang="en-US" sz="1200" b="0" kern="1200" dirty="0" smtClean="0">
                <a:solidFill>
                  <a:schemeClr val="tx1"/>
                </a:solidFill>
                <a:latin typeface="+mn-lt"/>
                <a:ea typeface="+mn-ea"/>
                <a:cs typeface="+mn-cs"/>
              </a:rPr>
              <a:t>, IETF</a:t>
            </a:r>
            <a:r>
              <a:rPr lang="en-US" sz="1200" b="0" kern="1200" baseline="0" dirty="0" smtClean="0">
                <a:solidFill>
                  <a:schemeClr val="tx1"/>
                </a:solidFill>
                <a:latin typeface="+mn-lt"/>
                <a:ea typeface="+mn-ea"/>
                <a:cs typeface="+mn-cs"/>
              </a:rPr>
              <a:t> March 2010.</a:t>
            </a:r>
            <a:endParaRPr lang="en-US" b="0" dirty="0"/>
          </a:p>
        </p:txBody>
      </p:sp>
      <p:sp>
        <p:nvSpPr>
          <p:cNvPr id="4" name="Slide Number Placeholder 3"/>
          <p:cNvSpPr>
            <a:spLocks noGrp="1"/>
          </p:cNvSpPr>
          <p:nvPr>
            <p:ph type="sldNum" sz="quarter" idx="10"/>
          </p:nvPr>
        </p:nvSpPr>
        <p:spPr/>
        <p:txBody>
          <a:bodyPr/>
          <a:lstStyle/>
          <a:p>
            <a:fld id="{884E4812-469D-B74A-8DB1-1B7174A0CA54}" type="slidenum">
              <a:rPr lang="en-US" smtClean="0"/>
              <a:pPr/>
              <a:t>40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http://www.cisco.com/en/US/solutions/collateral/ns341/ns525/ns537/ns705/ns827/white_paper_c11-481360_ns827_Networking_Solutions_White_Paper.html</a:t>
            </a:r>
            <a:endParaRPr lang="en-US"/>
          </a:p>
        </p:txBody>
      </p:sp>
      <p:sp>
        <p:nvSpPr>
          <p:cNvPr id="4" name="Slide Number Placeholder 3"/>
          <p:cNvSpPr>
            <a:spLocks noGrp="1"/>
          </p:cNvSpPr>
          <p:nvPr>
            <p:ph type="sldNum" sz="quarter" idx="10"/>
          </p:nvPr>
        </p:nvSpPr>
        <p:spPr/>
        <p:txBody>
          <a:bodyPr/>
          <a:lstStyle/>
          <a:p>
            <a:fld id="{884E4812-469D-B74A-8DB1-1B7174A0CA54}"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7411" name="Slide Number Placeholder 3"/>
          <p:cNvSpPr>
            <a:spLocks noGrp="1"/>
          </p:cNvSpPr>
          <p:nvPr>
            <p:ph type="sldNum" sz="quarter" idx="5"/>
          </p:nvPr>
        </p:nvSpPr>
        <p:spPr>
          <a:noFill/>
        </p:spPr>
        <p:txBody>
          <a:bodyPr/>
          <a:lstStyle/>
          <a:p>
            <a:fld id="{DA9189E8-E161-4C8E-9E47-C45646A3C624}" type="slidenum">
              <a:rPr lang="en-US" smtClean="0"/>
              <a:pPr/>
              <a:t>47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1507" name="Slide Number Placeholder 3"/>
          <p:cNvSpPr>
            <a:spLocks noGrp="1"/>
          </p:cNvSpPr>
          <p:nvPr>
            <p:ph type="sldNum" sz="quarter" idx="5"/>
          </p:nvPr>
        </p:nvSpPr>
        <p:spPr>
          <a:noFill/>
        </p:spPr>
        <p:txBody>
          <a:bodyPr/>
          <a:lstStyle/>
          <a:p>
            <a:fld id="{D4151619-9A0A-4738-957D-AF07764DFDC9}" type="slidenum">
              <a:rPr lang="en-US" smtClean="0"/>
              <a:pPr/>
              <a:t>49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F5326711-C4AD-4308-B3C0-4214336B4638}" type="slidenum">
              <a:rPr lang="en-US" smtClean="0"/>
              <a:pPr/>
              <a:t>50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fld id="{A9413F32-422D-854C-B5A8-5BFE38254415}" type="datetimeFigureOut">
              <a:rPr lang="en-US" smtClean="0"/>
              <a:pPr/>
              <a:t>5/31/10</a:t>
            </a:fld>
            <a:endParaRPr 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endParaRPr 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9C600C82-4D21-8342-A4A6-F9A597C21F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13F32-422D-854C-B5A8-5BFE38254415}" type="datetimeFigureOut">
              <a:rPr lang="en-US" smtClean="0"/>
              <a:pPr/>
              <a:t>5/31/10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0C82-4D21-8342-A4A6-F9A597C21F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A9413F32-422D-854C-B5A8-5BFE38254415}" type="datetimeFigureOut">
              <a:rPr lang="en-US" smtClean="0"/>
              <a:pPr/>
              <a:t>5/31/10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00C82-4D21-8342-A4A6-F9A597C21FB3}"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A9413F32-422D-854C-B5A8-5BFE38254415}" type="datetimeFigureOut">
              <a:rPr lang="en-US" smtClean="0"/>
              <a:pPr/>
              <a:t>5/31/10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00C82-4D21-8342-A4A6-F9A597C21FB3}"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9413F32-422D-854C-B5A8-5BFE38254415}" type="datetimeFigureOut">
              <a:rPr lang="en-US" smtClean="0"/>
              <a:pPr/>
              <a:t>5/31/10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0C82-4D21-8342-A4A6-F9A597C21F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9413F32-422D-854C-B5A8-5BFE38254415}" type="datetimeFigureOut">
              <a:rPr lang="en-US" smtClean="0"/>
              <a:pPr/>
              <a:t>5/31/10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0C82-4D21-8342-A4A6-F9A597C21F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9413F32-422D-854C-B5A8-5BFE38254415}" type="datetimeFigureOut">
              <a:rPr lang="en-US" smtClean="0"/>
              <a:pPr/>
              <a:t>5/31/10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00C82-4D21-8342-A4A6-F9A597C21F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9413F32-422D-854C-B5A8-5BFE38254415}" type="datetimeFigureOut">
              <a:rPr lang="en-US" smtClean="0"/>
              <a:pPr/>
              <a:t>5/31/10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0C82-4D21-8342-A4A6-F9A597C21F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9413F32-422D-854C-B5A8-5BFE38254415}" type="datetimeFigureOut">
              <a:rPr lang="en-US" smtClean="0"/>
              <a:pPr/>
              <a:t>5/31/10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00C82-4D21-8342-A4A6-F9A597C21FB3}" type="slidenum">
              <a:rPr lang="en-US" smtClean="0"/>
              <a:pPr/>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9413F32-422D-854C-B5A8-5BFE38254415}" type="datetimeFigureOut">
              <a:rPr lang="en-US" smtClean="0"/>
              <a:pPr/>
              <a:t>5/31/10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00C82-4D21-8342-A4A6-F9A597C21F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13F32-422D-854C-B5A8-5BFE38254415}" type="datetimeFigureOut">
              <a:rPr lang="en-US" smtClean="0"/>
              <a:pPr/>
              <a:t>5/31/10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00C82-4D21-8342-A4A6-F9A597C21F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13F32-422D-854C-B5A8-5BFE38254415}" type="datetimeFigureOut">
              <a:rPr lang="en-US" smtClean="0"/>
              <a:pPr/>
              <a:t>5/31/10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00C82-4D21-8342-A4A6-F9A597C21F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fld id="{A9413F32-422D-854C-B5A8-5BFE38254415}" type="datetimeFigureOut">
              <a:rPr lang="en-US" smtClean="0"/>
              <a:pPr/>
              <a:t>5/31/10</a:t>
            </a:fld>
            <a:endParaRPr lang="en-US"/>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9C600C82-4D21-8342-A4A6-F9A597C21FB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pn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8.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chart" Target="../charts/char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6.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9.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jpeg"/><Relationship Id="rId8" Type="http://schemas.openxmlformats.org/officeDocument/2006/relationships/image" Target="../media/image48.png"/><Relationship Id="rId9"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US" sz="4800" dirty="0" smtClean="0"/>
              <a:t>25 years of quality of service research - where next?</a:t>
            </a:r>
            <a:endParaRPr lang="en-US" sz="4800" dirty="0"/>
          </a:p>
        </p:txBody>
      </p:sp>
      <p:sp>
        <p:nvSpPr>
          <p:cNvPr id="3" name="Subtitle 2"/>
          <p:cNvSpPr>
            <a:spLocks noGrp="1"/>
          </p:cNvSpPr>
          <p:nvPr>
            <p:ph type="subTitle" idx="1"/>
          </p:nvPr>
        </p:nvSpPr>
        <p:spPr>
          <a:xfrm>
            <a:off x="306388" y="3505200"/>
            <a:ext cx="6729412" cy="1344706"/>
          </a:xfrm>
        </p:spPr>
        <p:txBody>
          <a:bodyPr>
            <a:normAutofit fontScale="47500" lnSpcReduction="20000"/>
          </a:bodyPr>
          <a:lstStyle/>
          <a:p>
            <a:r>
              <a:rPr lang="en-US" dirty="0" smtClean="0"/>
              <a:t>Henning Schulzrinne</a:t>
            </a:r>
          </a:p>
          <a:p>
            <a:r>
              <a:rPr lang="en-US" dirty="0" smtClean="0"/>
              <a:t>Columbia University</a:t>
            </a:r>
          </a:p>
          <a:p>
            <a:r>
              <a:rPr lang="en-US" dirty="0" smtClean="0"/>
              <a:t>(with Omer </a:t>
            </a:r>
            <a:r>
              <a:rPr lang="en-US" dirty="0" err="1" smtClean="0"/>
              <a:t>Boyaci</a:t>
            </a:r>
            <a:r>
              <a:rPr lang="en-US" dirty="0" smtClean="0"/>
              <a:t>, Andrea </a:t>
            </a:r>
            <a:r>
              <a:rPr lang="en-US" dirty="0" smtClean="0"/>
              <a:t>Forte, Kyung-</a:t>
            </a:r>
            <a:r>
              <a:rPr lang="en-US" dirty="0" err="1" smtClean="0"/>
              <a:t>Hwa</a:t>
            </a:r>
            <a:r>
              <a:rPr lang="en-US" dirty="0" smtClean="0"/>
              <a:t> Kim)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8" name="Rectangle 12"/>
          <p:cNvSpPr>
            <a:spLocks noGrp="1" noChangeArrowheads="1"/>
          </p:cNvSpPr>
          <p:nvPr>
            <p:ph type="title"/>
          </p:nvPr>
        </p:nvSpPr>
        <p:spPr>
          <a:ln/>
        </p:spPr>
        <p:txBody>
          <a:bodyPr rIns="132080">
            <a:normAutofit fontScale="90000"/>
          </a:bodyPr>
          <a:lstStyle/>
          <a:p>
            <a:r>
              <a:rPr lang="en-US" dirty="0" smtClean="0"/>
              <a:t>Network </a:t>
            </a:r>
            <a:r>
              <a:rPr lang="en-US" dirty="0"/>
              <a:t>tech transfer, mode 1</a:t>
            </a:r>
          </a:p>
        </p:txBody>
      </p:sp>
      <p:sp>
        <p:nvSpPr>
          <p:cNvPr id="21" name="Slide Number Placeholder 3"/>
          <p:cNvSpPr>
            <a:spLocks noGrp="1"/>
          </p:cNvSpPr>
          <p:nvPr>
            <p:ph type="sldNum" sz="quarter" idx="12"/>
          </p:nvPr>
        </p:nvSpPr>
        <p:spPr/>
        <p:txBody>
          <a:bodyPr/>
          <a:lstStyle/>
          <a:p>
            <a:fld id="{AE73C627-A182-9446-8D55-277EFB0B33D6}" type="slidenum">
              <a:rPr lang="en-US"/>
              <a:pPr/>
              <a:t>10</a:t>
            </a:fld>
            <a:endParaRPr lang="en-US"/>
          </a:p>
        </p:txBody>
      </p:sp>
      <p:pic>
        <p:nvPicPr>
          <p:cNvPr id="24589" name="Picture 13"/>
          <p:cNvPicPr>
            <a:picLocks noChangeArrowheads="1"/>
          </p:cNvPicPr>
          <p:nvPr/>
        </p:nvPicPr>
        <p:blipFill>
          <a:blip r:embed="rId2"/>
          <a:srcRect/>
          <a:stretch>
            <a:fillRect/>
          </a:stretch>
        </p:blipFill>
        <p:spPr bwMode="auto">
          <a:xfrm>
            <a:off x="0" y="2819400"/>
            <a:ext cx="2057400" cy="1371600"/>
          </a:xfrm>
          <a:prstGeom prst="rect">
            <a:avLst/>
          </a:prstGeom>
          <a:noFill/>
          <a:ln w="12700">
            <a:noFill/>
            <a:miter lim="800000"/>
            <a:headEnd/>
            <a:tailEnd/>
          </a:ln>
        </p:spPr>
      </p:pic>
      <p:pic>
        <p:nvPicPr>
          <p:cNvPr id="24590" name="Picture 14"/>
          <p:cNvPicPr>
            <a:picLocks noChangeArrowheads="1"/>
          </p:cNvPicPr>
          <p:nvPr/>
        </p:nvPicPr>
        <p:blipFill>
          <a:blip r:embed="rId3"/>
          <a:srcRect/>
          <a:stretch>
            <a:fillRect/>
          </a:stretch>
        </p:blipFill>
        <p:spPr bwMode="auto">
          <a:xfrm>
            <a:off x="2286000" y="2438400"/>
            <a:ext cx="1616075" cy="2155825"/>
          </a:xfrm>
          <a:prstGeom prst="rect">
            <a:avLst/>
          </a:prstGeom>
          <a:noFill/>
          <a:ln w="12700">
            <a:noFill/>
            <a:miter lim="800000"/>
            <a:headEnd/>
            <a:tailEnd/>
          </a:ln>
        </p:spPr>
      </p:pic>
      <p:pic>
        <p:nvPicPr>
          <p:cNvPr id="24591" name="Picture 15"/>
          <p:cNvPicPr>
            <a:picLocks noChangeArrowheads="1"/>
          </p:cNvPicPr>
          <p:nvPr/>
        </p:nvPicPr>
        <p:blipFill>
          <a:blip r:embed="rId4"/>
          <a:srcRect/>
          <a:stretch>
            <a:fillRect/>
          </a:stretch>
        </p:blipFill>
        <p:spPr bwMode="auto">
          <a:xfrm>
            <a:off x="4572000" y="2438400"/>
            <a:ext cx="1971675" cy="2241550"/>
          </a:xfrm>
          <a:prstGeom prst="rect">
            <a:avLst/>
          </a:prstGeom>
          <a:noFill/>
          <a:ln w="12700">
            <a:noFill/>
            <a:miter lim="800000"/>
            <a:headEnd/>
            <a:tailEnd/>
          </a:ln>
        </p:spPr>
      </p:pic>
      <p:pic>
        <p:nvPicPr>
          <p:cNvPr id="24592" name="Picture 16"/>
          <p:cNvPicPr>
            <a:picLocks noChangeArrowheads="1"/>
          </p:cNvPicPr>
          <p:nvPr/>
        </p:nvPicPr>
        <p:blipFill>
          <a:blip r:embed="rId5"/>
          <a:srcRect/>
          <a:stretch>
            <a:fillRect/>
          </a:stretch>
        </p:blipFill>
        <p:spPr bwMode="auto">
          <a:xfrm>
            <a:off x="7315200" y="2754940"/>
            <a:ext cx="1254125" cy="663575"/>
          </a:xfrm>
          <a:prstGeom prst="rect">
            <a:avLst/>
          </a:prstGeom>
          <a:noFill/>
          <a:ln w="12700">
            <a:noFill/>
            <a:miter lim="800000"/>
            <a:headEnd/>
            <a:tailEnd/>
          </a:ln>
        </p:spPr>
      </p:pic>
      <p:sp>
        <p:nvSpPr>
          <p:cNvPr id="24593" name="Line 17"/>
          <p:cNvSpPr>
            <a:spLocks noChangeShapeType="1"/>
          </p:cNvSpPr>
          <p:nvPr/>
        </p:nvSpPr>
        <p:spPr bwMode="auto">
          <a:xfrm>
            <a:off x="2066925" y="3505200"/>
            <a:ext cx="228600" cy="11113"/>
          </a:xfrm>
          <a:prstGeom prst="line">
            <a:avLst/>
          </a:prstGeom>
          <a:noFill/>
          <a:ln w="47625">
            <a:solidFill>
              <a:schemeClr val="accent1">
                <a:lumMod val="60000"/>
                <a:lumOff val="40000"/>
              </a:schemeClr>
            </a:solidFill>
            <a:prstDash val="solid"/>
            <a:round/>
            <a:headEnd type="none" w="med" len="med"/>
            <a:tailEnd type="triangle" w="med" len="med"/>
          </a:ln>
        </p:spPr>
        <p:txBody>
          <a:bodyPr>
            <a:prstTxWarp prst="textNoShape">
              <a:avLst/>
            </a:prstTxWarp>
          </a:bodyPr>
          <a:lstStyle/>
          <a:p>
            <a:endParaRPr lang="en-US"/>
          </a:p>
        </p:txBody>
      </p:sp>
      <p:sp>
        <p:nvSpPr>
          <p:cNvPr id="24594" name="AutoShape 18"/>
          <p:cNvSpPr>
            <a:spLocks/>
          </p:cNvSpPr>
          <p:nvPr/>
        </p:nvSpPr>
        <p:spPr bwMode="auto">
          <a:xfrm>
            <a:off x="3911600" y="3516313"/>
            <a:ext cx="669925" cy="42862"/>
          </a:xfrm>
          <a:custGeom>
            <a:avLst/>
            <a:gdLst/>
            <a:ahLst/>
            <a:cxnLst/>
            <a:rect l="0" t="0" r="r" b="b"/>
            <a:pathLst>
              <a:path w="21600" h="21600">
                <a:moveTo>
                  <a:pt x="0" y="0"/>
                </a:moveTo>
                <a:lnTo>
                  <a:pt x="21600" y="21600"/>
                </a:lnTo>
              </a:path>
            </a:pathLst>
          </a:custGeom>
          <a:noFill/>
          <a:ln w="50800">
            <a:solidFill>
              <a:schemeClr val="accent1">
                <a:lumMod val="60000"/>
                <a:lumOff val="40000"/>
              </a:schemeClr>
            </a:solidFill>
            <a:prstDash val="solid"/>
            <a:miter lim="800000"/>
            <a:headEnd type="none" w="med" len="med"/>
            <a:tailEnd type="triangle" w="med" len="med"/>
          </a:ln>
        </p:spPr>
        <p:txBody>
          <a:bodyPr lIns="0" tIns="0" rIns="0" bIns="0">
            <a:prstTxWarp prst="textNoShape">
              <a:avLst/>
            </a:prstTxWarp>
          </a:bodyPr>
          <a:lstStyle/>
          <a:p>
            <a:endParaRPr lang="en-US"/>
          </a:p>
        </p:txBody>
      </p:sp>
      <p:sp>
        <p:nvSpPr>
          <p:cNvPr id="24595" name="AutoShape 19"/>
          <p:cNvSpPr>
            <a:spLocks/>
          </p:cNvSpPr>
          <p:nvPr/>
        </p:nvSpPr>
        <p:spPr bwMode="auto">
          <a:xfrm rot="10800000" flipH="1">
            <a:off x="6553200" y="3505199"/>
            <a:ext cx="771525" cy="53975"/>
          </a:xfrm>
          <a:custGeom>
            <a:avLst/>
            <a:gdLst/>
            <a:ahLst/>
            <a:cxnLst/>
            <a:rect l="0" t="0" r="r" b="b"/>
            <a:pathLst>
              <a:path w="21600" h="21600">
                <a:moveTo>
                  <a:pt x="0" y="0"/>
                </a:moveTo>
                <a:lnTo>
                  <a:pt x="21600" y="21600"/>
                </a:lnTo>
              </a:path>
            </a:pathLst>
          </a:custGeom>
          <a:noFill/>
          <a:ln w="50800">
            <a:solidFill>
              <a:schemeClr val="accent5">
                <a:lumMod val="60000"/>
                <a:lumOff val="40000"/>
              </a:schemeClr>
            </a:solidFill>
            <a:prstDash val="solid"/>
            <a:miter lim="800000"/>
            <a:headEnd type="none" w="med" len="med"/>
            <a:tailEnd type="triangle" w="med" len="med"/>
          </a:ln>
        </p:spPr>
        <p:txBody>
          <a:bodyPr lIns="0" tIns="0" rIns="0" bIns="0">
            <a:prstTxWarp prst="textNoShape">
              <a:avLst/>
            </a:prstTxWarp>
          </a:bodyPr>
          <a:lstStyle/>
          <a:p>
            <a:endParaRPr lang="en-US"/>
          </a:p>
        </p:txBody>
      </p:sp>
      <p:pic>
        <p:nvPicPr>
          <p:cNvPr id="11" name="Picture 10"/>
          <p:cNvPicPr>
            <a:picLocks noChangeAspect="1"/>
          </p:cNvPicPr>
          <p:nvPr/>
        </p:nvPicPr>
        <p:blipFill>
          <a:blip r:embed="rId6"/>
          <a:stretch>
            <a:fillRect/>
          </a:stretch>
        </p:blipFill>
        <p:spPr>
          <a:xfrm>
            <a:off x="7315200" y="3510460"/>
            <a:ext cx="1793596" cy="866905"/>
          </a:xfrm>
          <a:prstGeom prst="rect">
            <a:avLst/>
          </a:prstGeom>
        </p:spPr>
      </p:pic>
      <p:sp>
        <p:nvSpPr>
          <p:cNvPr id="12" name="TextBox 11"/>
          <p:cNvSpPr txBox="1"/>
          <p:nvPr/>
        </p:nvSpPr>
        <p:spPr>
          <a:xfrm>
            <a:off x="3624299" y="4679950"/>
            <a:ext cx="4086839" cy="646331"/>
          </a:xfrm>
          <a:prstGeom prst="rect">
            <a:avLst/>
          </a:prstGeom>
          <a:noFill/>
        </p:spPr>
        <p:txBody>
          <a:bodyPr wrap="none" rtlCol="0">
            <a:spAutoFit/>
          </a:bodyPr>
          <a:lstStyle/>
          <a:p>
            <a:r>
              <a:rPr lang="en-US" dirty="0" smtClean="0"/>
              <a:t>somebody else just waiting for your</a:t>
            </a:r>
          </a:p>
          <a:p>
            <a:r>
              <a:rPr lang="en-US" dirty="0" smtClean="0"/>
              <a:t>results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12" name="Rectangle 12"/>
          <p:cNvSpPr>
            <a:spLocks noGrp="1" noChangeArrowheads="1"/>
          </p:cNvSpPr>
          <p:nvPr>
            <p:ph type="title"/>
          </p:nvPr>
        </p:nvSpPr>
        <p:spPr>
          <a:ln/>
        </p:spPr>
        <p:txBody>
          <a:bodyPr rIns="132080">
            <a:normAutofit fontScale="90000"/>
          </a:bodyPr>
          <a:lstStyle/>
          <a:p>
            <a:r>
              <a:rPr lang="en-US" dirty="0" smtClean="0"/>
              <a:t>Network </a:t>
            </a:r>
            <a:r>
              <a:rPr lang="en-US" dirty="0"/>
              <a:t>tech transfer, mode 2</a:t>
            </a:r>
          </a:p>
        </p:txBody>
      </p:sp>
      <p:sp>
        <p:nvSpPr>
          <p:cNvPr id="23" name="Slide Number Placeholder 3"/>
          <p:cNvSpPr>
            <a:spLocks noGrp="1"/>
          </p:cNvSpPr>
          <p:nvPr>
            <p:ph type="sldNum" sz="quarter" idx="12"/>
          </p:nvPr>
        </p:nvSpPr>
        <p:spPr/>
        <p:txBody>
          <a:bodyPr/>
          <a:lstStyle/>
          <a:p>
            <a:fld id="{B0B6B36F-3301-CE44-AA9F-79B1C0D9BFA2}" type="slidenum">
              <a:rPr lang="en-US"/>
              <a:pPr/>
              <a:t>11</a:t>
            </a:fld>
            <a:endParaRPr lang="en-US"/>
          </a:p>
        </p:txBody>
      </p:sp>
      <p:pic>
        <p:nvPicPr>
          <p:cNvPr id="25613" name="Picture 13"/>
          <p:cNvPicPr>
            <a:picLocks noChangeArrowheads="1"/>
          </p:cNvPicPr>
          <p:nvPr/>
        </p:nvPicPr>
        <p:blipFill>
          <a:blip r:embed="rId2"/>
          <a:srcRect/>
          <a:stretch>
            <a:fillRect/>
          </a:stretch>
        </p:blipFill>
        <p:spPr bwMode="auto">
          <a:xfrm>
            <a:off x="0" y="2819400"/>
            <a:ext cx="2057400" cy="1371600"/>
          </a:xfrm>
          <a:prstGeom prst="rect">
            <a:avLst/>
          </a:prstGeom>
          <a:noFill/>
          <a:ln w="12700">
            <a:noFill/>
            <a:miter lim="800000"/>
            <a:headEnd/>
            <a:tailEnd/>
          </a:ln>
        </p:spPr>
      </p:pic>
      <p:pic>
        <p:nvPicPr>
          <p:cNvPr id="25614" name="Picture 14"/>
          <p:cNvPicPr>
            <a:picLocks noChangeArrowheads="1"/>
          </p:cNvPicPr>
          <p:nvPr/>
        </p:nvPicPr>
        <p:blipFill>
          <a:blip r:embed="rId3"/>
          <a:srcRect/>
          <a:stretch>
            <a:fillRect/>
          </a:stretch>
        </p:blipFill>
        <p:spPr bwMode="auto">
          <a:xfrm>
            <a:off x="2286000" y="2438400"/>
            <a:ext cx="1616075" cy="2155825"/>
          </a:xfrm>
          <a:prstGeom prst="rect">
            <a:avLst/>
          </a:prstGeom>
          <a:noFill/>
          <a:ln w="12700">
            <a:noFill/>
            <a:miter lim="800000"/>
            <a:headEnd/>
            <a:tailEnd/>
          </a:ln>
        </p:spPr>
      </p:pic>
      <p:pic>
        <p:nvPicPr>
          <p:cNvPr id="25615" name="Picture 15"/>
          <p:cNvPicPr>
            <a:picLocks noChangeArrowheads="1"/>
          </p:cNvPicPr>
          <p:nvPr/>
        </p:nvPicPr>
        <p:blipFill>
          <a:blip r:embed="rId4"/>
          <a:srcRect/>
          <a:stretch>
            <a:fillRect/>
          </a:stretch>
        </p:blipFill>
        <p:spPr bwMode="auto">
          <a:xfrm>
            <a:off x="7315200" y="2971800"/>
            <a:ext cx="1254125" cy="663575"/>
          </a:xfrm>
          <a:prstGeom prst="rect">
            <a:avLst/>
          </a:prstGeom>
          <a:noFill/>
          <a:ln w="12700">
            <a:noFill/>
            <a:miter lim="800000"/>
            <a:headEnd/>
            <a:tailEnd/>
          </a:ln>
        </p:spPr>
      </p:pic>
      <p:sp>
        <p:nvSpPr>
          <p:cNvPr id="25616" name="Line 16"/>
          <p:cNvSpPr>
            <a:spLocks noChangeShapeType="1"/>
          </p:cNvSpPr>
          <p:nvPr/>
        </p:nvSpPr>
        <p:spPr bwMode="auto">
          <a:xfrm>
            <a:off x="2066925" y="3505200"/>
            <a:ext cx="228600" cy="11113"/>
          </a:xfrm>
          <a:prstGeom prst="line">
            <a:avLst/>
          </a:prstGeom>
          <a:noFill/>
          <a:ln w="38100">
            <a:solidFill>
              <a:srgbClr val="333399"/>
            </a:solidFill>
            <a:prstDash val="solid"/>
            <a:round/>
            <a:headEnd type="none" w="med" len="med"/>
            <a:tailEnd type="triangle" w="med" len="med"/>
          </a:ln>
        </p:spPr>
        <p:txBody>
          <a:bodyPr>
            <a:prstTxWarp prst="textNoShape">
              <a:avLst/>
            </a:prstTxWarp>
          </a:bodyPr>
          <a:lstStyle/>
          <a:p>
            <a:endParaRPr lang="en-US"/>
          </a:p>
        </p:txBody>
      </p:sp>
      <p:sp>
        <p:nvSpPr>
          <p:cNvPr id="25617" name="AutoShape 17"/>
          <p:cNvSpPr>
            <a:spLocks/>
          </p:cNvSpPr>
          <p:nvPr/>
        </p:nvSpPr>
        <p:spPr bwMode="auto">
          <a:xfrm>
            <a:off x="3911600" y="3516313"/>
            <a:ext cx="669925" cy="42862"/>
          </a:xfrm>
          <a:custGeom>
            <a:avLst/>
            <a:gdLst/>
            <a:ahLst/>
            <a:cxnLst/>
            <a:rect l="0" t="0" r="r" b="b"/>
            <a:pathLst>
              <a:path w="21600" h="21600">
                <a:moveTo>
                  <a:pt x="0" y="0"/>
                </a:moveTo>
                <a:lnTo>
                  <a:pt x="21600" y="21600"/>
                </a:lnTo>
              </a:path>
            </a:pathLst>
          </a:custGeom>
          <a:noFill/>
          <a:ln w="38100">
            <a:solidFill>
              <a:srgbClr val="333399"/>
            </a:solidFill>
            <a:prstDash val="solid"/>
            <a:miter lim="800000"/>
            <a:headEnd type="none" w="med" len="med"/>
            <a:tailEnd type="triangle" w="med" len="med"/>
          </a:ln>
        </p:spPr>
        <p:txBody>
          <a:bodyPr lIns="0" tIns="0" rIns="0" bIns="0">
            <a:prstTxWarp prst="textNoShape">
              <a:avLst/>
            </a:prstTxWarp>
          </a:bodyPr>
          <a:lstStyle/>
          <a:p>
            <a:endParaRPr lang="en-US"/>
          </a:p>
        </p:txBody>
      </p:sp>
      <p:sp>
        <p:nvSpPr>
          <p:cNvPr id="25618" name="AutoShape 18"/>
          <p:cNvSpPr>
            <a:spLocks/>
          </p:cNvSpPr>
          <p:nvPr/>
        </p:nvSpPr>
        <p:spPr bwMode="auto">
          <a:xfrm rot="10800000" flipH="1">
            <a:off x="6553200" y="3303588"/>
            <a:ext cx="771525" cy="255587"/>
          </a:xfrm>
          <a:custGeom>
            <a:avLst/>
            <a:gdLst/>
            <a:ahLst/>
            <a:cxnLst/>
            <a:rect l="0" t="0" r="r" b="b"/>
            <a:pathLst>
              <a:path w="21600" h="21600">
                <a:moveTo>
                  <a:pt x="0" y="0"/>
                </a:moveTo>
                <a:lnTo>
                  <a:pt x="21600" y="21600"/>
                </a:lnTo>
              </a:path>
            </a:pathLst>
          </a:custGeom>
          <a:noFill/>
          <a:ln w="38100">
            <a:solidFill>
              <a:srgbClr val="333399"/>
            </a:solidFill>
            <a:prstDash val="solid"/>
            <a:miter lim="800000"/>
            <a:headEnd type="none" w="med" len="med"/>
            <a:tailEnd type="triangle" w="med" len="med"/>
          </a:ln>
        </p:spPr>
        <p:txBody>
          <a:bodyPr lIns="0" tIns="0" rIns="0" bIns="0">
            <a:prstTxWarp prst="textNoShape">
              <a:avLst/>
            </a:prstTxWarp>
          </a:bodyPr>
          <a:lstStyle/>
          <a:p>
            <a:endParaRPr lang="en-US"/>
          </a:p>
        </p:txBody>
      </p:sp>
      <p:pic>
        <p:nvPicPr>
          <p:cNvPr id="25619" name="Picture 19"/>
          <p:cNvPicPr>
            <a:picLocks noChangeArrowheads="1"/>
          </p:cNvPicPr>
          <p:nvPr/>
        </p:nvPicPr>
        <p:blipFill>
          <a:blip r:embed="rId5"/>
          <a:srcRect/>
          <a:stretch>
            <a:fillRect/>
          </a:stretch>
        </p:blipFill>
        <p:spPr bwMode="auto">
          <a:xfrm>
            <a:off x="4572000" y="2362200"/>
            <a:ext cx="1995488" cy="2419350"/>
          </a:xfrm>
          <a:prstGeom prst="rect">
            <a:avLst/>
          </a:prstGeom>
          <a:noFill/>
          <a:ln w="12700">
            <a:noFill/>
            <a:miter lim="800000"/>
            <a:headEnd/>
            <a:tailEnd/>
          </a:ln>
        </p:spPr>
      </p:pic>
      <p:pic>
        <p:nvPicPr>
          <p:cNvPr id="25620" name="Picture 20"/>
          <p:cNvPicPr>
            <a:picLocks noChangeArrowheads="1"/>
          </p:cNvPicPr>
          <p:nvPr/>
        </p:nvPicPr>
        <p:blipFill>
          <a:blip r:embed="rId6"/>
          <a:srcRect/>
          <a:stretch>
            <a:fillRect/>
          </a:stretch>
        </p:blipFill>
        <p:spPr bwMode="auto">
          <a:xfrm>
            <a:off x="7620000" y="4343400"/>
            <a:ext cx="1219200" cy="1219200"/>
          </a:xfrm>
          <a:prstGeom prst="rect">
            <a:avLst/>
          </a:prstGeom>
          <a:noFill/>
          <a:ln w="12700">
            <a:noFill/>
            <a:miter lim="800000"/>
            <a:headEnd/>
            <a:tailEnd/>
          </a:ln>
        </p:spPr>
      </p:pic>
      <p:sp>
        <p:nvSpPr>
          <p:cNvPr id="25621" name="AutoShape 21"/>
          <p:cNvSpPr>
            <a:spLocks/>
          </p:cNvSpPr>
          <p:nvPr/>
        </p:nvSpPr>
        <p:spPr bwMode="auto">
          <a:xfrm>
            <a:off x="7942263" y="3635375"/>
            <a:ext cx="287337" cy="708025"/>
          </a:xfrm>
          <a:custGeom>
            <a:avLst/>
            <a:gdLst/>
            <a:ahLst/>
            <a:cxnLst/>
            <a:rect l="0" t="0" r="r" b="b"/>
            <a:pathLst>
              <a:path w="21600" h="21600">
                <a:moveTo>
                  <a:pt x="0" y="0"/>
                </a:moveTo>
                <a:lnTo>
                  <a:pt x="21600" y="21600"/>
                </a:lnTo>
              </a:path>
            </a:pathLst>
          </a:custGeom>
          <a:noFill/>
          <a:ln w="38100">
            <a:solidFill>
              <a:srgbClr val="333399"/>
            </a:solidFill>
            <a:prstDash val="sysDot"/>
            <a:miter lim="800000"/>
            <a:headEnd type="none" w="med" len="med"/>
            <a:tailEnd type="triangle" w="med" len="med"/>
          </a:ln>
        </p:spPr>
        <p:txBody>
          <a:bodyPr lIns="0" tIns="0" rIns="0" bIns="0">
            <a:prstTxWarp prst="textNoShape">
              <a:avLst/>
            </a:prstTxWarp>
          </a:bodyP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 just measure citations</a:t>
            </a:r>
            <a:endParaRPr lang="en-US" dirty="0"/>
          </a:p>
        </p:txBody>
      </p:sp>
      <p:pic>
        <p:nvPicPr>
          <p:cNvPr id="6" name="Picture 5" descr="citationgraph.gif"/>
          <p:cNvPicPr>
            <a:picLocks noChangeAspect="1"/>
          </p:cNvPicPr>
          <p:nvPr/>
        </p:nvPicPr>
        <p:blipFill>
          <a:blip r:embed="rId2"/>
          <a:stretch>
            <a:fillRect/>
          </a:stretch>
        </p:blipFill>
        <p:spPr>
          <a:xfrm>
            <a:off x="612775" y="1371600"/>
            <a:ext cx="7514815" cy="4370596"/>
          </a:xfrm>
          <a:prstGeom prst="rect">
            <a:avLst/>
          </a:prstGeom>
        </p:spPr>
      </p:pic>
      <p:sp>
        <p:nvSpPr>
          <p:cNvPr id="7" name="TextBox 6"/>
          <p:cNvSpPr txBox="1"/>
          <p:nvPr/>
        </p:nvSpPr>
        <p:spPr>
          <a:xfrm>
            <a:off x="612775" y="6180332"/>
            <a:ext cx="6466734" cy="369332"/>
          </a:xfrm>
          <a:prstGeom prst="rect">
            <a:avLst/>
          </a:prstGeom>
          <a:noFill/>
        </p:spPr>
        <p:txBody>
          <a:bodyPr wrap="none" rtlCol="0">
            <a:spAutoFit/>
          </a:bodyPr>
          <a:lstStyle/>
          <a:p>
            <a:r>
              <a:rPr lang="en-US" dirty="0" smtClean="0"/>
              <a:t>be sure to create enough conferences and workshops…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 research</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loud 3"/>
          <p:cNvSpPr/>
          <p:nvPr/>
        </p:nvSpPr>
        <p:spPr>
          <a:xfrm>
            <a:off x="612776" y="1371600"/>
            <a:ext cx="7918450" cy="4576389"/>
          </a:xfrm>
          <a:prstGeom prst="cloud">
            <a:avLst/>
          </a:prstGeom>
          <a:gradFill>
            <a:gsLst>
              <a:gs pos="0">
                <a:schemeClr val="accent5">
                  <a:lumMod val="50000"/>
                </a:schemeClr>
              </a:gs>
              <a:gs pos="100000">
                <a:schemeClr val="accent5">
                  <a:lumMod val="40000"/>
                  <a:lumOff val="60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Why is QoS attractive?</a:t>
            </a:r>
            <a:endParaRPr lang="en-US" dirty="0"/>
          </a:p>
        </p:txBody>
      </p:sp>
      <p:sp>
        <p:nvSpPr>
          <p:cNvPr id="3" name="Dodecagon 2"/>
          <p:cNvSpPr/>
          <p:nvPr/>
        </p:nvSpPr>
        <p:spPr>
          <a:xfrm>
            <a:off x="4135419" y="3059187"/>
            <a:ext cx="960285" cy="975842"/>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real problem</a:t>
            </a:r>
            <a:endParaRPr lang="en-US" sz="1000" dirty="0"/>
          </a:p>
        </p:txBody>
      </p:sp>
      <p:sp>
        <p:nvSpPr>
          <p:cNvPr id="6" name="TextBox 5"/>
          <p:cNvSpPr txBox="1"/>
          <p:nvPr/>
        </p:nvSpPr>
        <p:spPr>
          <a:xfrm>
            <a:off x="1657744" y="2106579"/>
            <a:ext cx="3437960" cy="369332"/>
          </a:xfrm>
          <a:prstGeom prst="rect">
            <a:avLst/>
          </a:prstGeom>
          <a:noFill/>
        </p:spPr>
        <p:txBody>
          <a:bodyPr wrap="none" rtlCol="0">
            <a:spAutoFit/>
          </a:bodyPr>
          <a:lstStyle/>
          <a:p>
            <a:r>
              <a:rPr lang="en-US" dirty="0" smtClean="0">
                <a:solidFill>
                  <a:schemeClr val="accent3">
                    <a:lumMod val="50000"/>
                  </a:schemeClr>
                </a:solidFill>
              </a:rPr>
              <a:t>allows for sophisticated math</a:t>
            </a:r>
            <a:endParaRPr lang="en-US" dirty="0">
              <a:solidFill>
                <a:schemeClr val="accent3">
                  <a:lumMod val="50000"/>
                </a:schemeClr>
              </a:solidFill>
            </a:endParaRPr>
          </a:p>
        </p:txBody>
      </p:sp>
      <p:sp>
        <p:nvSpPr>
          <p:cNvPr id="7" name="TextBox 6"/>
          <p:cNvSpPr txBox="1"/>
          <p:nvPr/>
        </p:nvSpPr>
        <p:spPr>
          <a:xfrm>
            <a:off x="1195980" y="4337075"/>
            <a:ext cx="2939439" cy="369332"/>
          </a:xfrm>
          <a:prstGeom prst="rect">
            <a:avLst/>
          </a:prstGeom>
          <a:noFill/>
        </p:spPr>
        <p:txBody>
          <a:bodyPr wrap="none" rtlCol="0">
            <a:spAutoFit/>
          </a:bodyPr>
          <a:lstStyle/>
          <a:p>
            <a:r>
              <a:rPr lang="en-US" dirty="0" smtClean="0">
                <a:solidFill>
                  <a:srgbClr val="3F1D97"/>
                </a:solidFill>
              </a:rPr>
              <a:t>can build lab prototypes</a:t>
            </a:r>
            <a:endParaRPr lang="en-US" dirty="0">
              <a:solidFill>
                <a:srgbClr val="3F1D97"/>
              </a:solidFill>
            </a:endParaRPr>
          </a:p>
        </p:txBody>
      </p:sp>
      <p:sp>
        <p:nvSpPr>
          <p:cNvPr id="8" name="TextBox 7"/>
          <p:cNvSpPr txBox="1"/>
          <p:nvPr/>
        </p:nvSpPr>
        <p:spPr>
          <a:xfrm>
            <a:off x="5720599" y="2689855"/>
            <a:ext cx="2447680" cy="369332"/>
          </a:xfrm>
          <a:prstGeom prst="rect">
            <a:avLst/>
          </a:prstGeom>
          <a:noFill/>
        </p:spPr>
        <p:txBody>
          <a:bodyPr wrap="none" rtlCol="0">
            <a:spAutoFit/>
          </a:bodyPr>
          <a:lstStyle/>
          <a:p>
            <a:r>
              <a:rPr lang="en-US" dirty="0" smtClean="0">
                <a:solidFill>
                  <a:srgbClr val="3F1D97"/>
                </a:solidFill>
              </a:rPr>
              <a:t>quality sounds good</a:t>
            </a:r>
            <a:endParaRPr lang="en-US" dirty="0">
              <a:solidFill>
                <a:srgbClr val="3F1D97"/>
              </a:solidFill>
            </a:endParaRPr>
          </a:p>
        </p:txBody>
      </p:sp>
      <p:sp>
        <p:nvSpPr>
          <p:cNvPr id="9" name="TextBox 8"/>
          <p:cNvSpPr txBox="1"/>
          <p:nvPr/>
        </p:nvSpPr>
        <p:spPr>
          <a:xfrm>
            <a:off x="5289141" y="3423191"/>
            <a:ext cx="2879138" cy="369332"/>
          </a:xfrm>
          <a:prstGeom prst="rect">
            <a:avLst/>
          </a:prstGeom>
          <a:noFill/>
        </p:spPr>
        <p:txBody>
          <a:bodyPr wrap="none" rtlCol="0">
            <a:spAutoFit/>
          </a:bodyPr>
          <a:lstStyle/>
          <a:p>
            <a:r>
              <a:rPr lang="en-US" dirty="0" smtClean="0">
                <a:solidFill>
                  <a:srgbClr val="3F1D97"/>
                </a:solidFill>
              </a:rPr>
              <a:t>well-contained problem</a:t>
            </a:r>
            <a:endParaRPr lang="en-US" dirty="0">
              <a:solidFill>
                <a:srgbClr val="3F1D97"/>
              </a:solidFill>
            </a:endParaRPr>
          </a:p>
        </p:txBody>
      </p:sp>
      <p:sp>
        <p:nvSpPr>
          <p:cNvPr id="10" name="TextBox 9"/>
          <p:cNvSpPr txBox="1"/>
          <p:nvPr/>
        </p:nvSpPr>
        <p:spPr>
          <a:xfrm>
            <a:off x="612776" y="3125019"/>
            <a:ext cx="3237087" cy="910010"/>
          </a:xfrm>
          <a:prstGeom prst="rect">
            <a:avLst/>
          </a:prstGeom>
          <a:noFill/>
        </p:spPr>
        <p:txBody>
          <a:bodyPr wrap="square" rtlCol="0">
            <a:normAutofit lnSpcReduction="10000"/>
          </a:bodyPr>
          <a:lstStyle/>
          <a:p>
            <a:r>
              <a:rPr lang="en-US" dirty="0" smtClean="0">
                <a:solidFill>
                  <a:srgbClr val="3F1D97"/>
                </a:solidFill>
              </a:rPr>
              <a:t>extends to web, P2P, sensor networks, ad-hoc networks, 802.x, …</a:t>
            </a:r>
            <a:endParaRPr lang="en-US" dirty="0">
              <a:solidFill>
                <a:srgbClr val="3F1D97"/>
              </a:solidFill>
            </a:endParaRPr>
          </a:p>
        </p:txBody>
      </p:sp>
      <p:sp>
        <p:nvSpPr>
          <p:cNvPr id="11" name="TextBox 10"/>
          <p:cNvSpPr txBox="1"/>
          <p:nvPr/>
        </p:nvSpPr>
        <p:spPr>
          <a:xfrm>
            <a:off x="4857357" y="4337075"/>
            <a:ext cx="2273300" cy="685800"/>
          </a:xfrm>
          <a:prstGeom prst="rect">
            <a:avLst/>
          </a:prstGeom>
          <a:noFill/>
        </p:spPr>
        <p:txBody>
          <a:bodyPr wrap="square" rtlCol="0">
            <a:normAutofit fontScale="92500"/>
          </a:bodyPr>
          <a:lstStyle/>
          <a:p>
            <a:r>
              <a:rPr lang="en-US" dirty="0" smtClean="0">
                <a:solidFill>
                  <a:schemeClr val="accent3">
                    <a:lumMod val="60000"/>
                    <a:lumOff val="40000"/>
                  </a:schemeClr>
                </a:solidFill>
              </a:rPr>
              <a:t>next workshop: QoS for social networks</a:t>
            </a:r>
            <a:endParaRPr lang="en-US" dirty="0">
              <a:solidFill>
                <a:schemeClr val="accent3">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old joke</a:t>
            </a:r>
            <a:endParaRPr lang="en-US" dirty="0"/>
          </a:p>
        </p:txBody>
      </p:sp>
      <p:pic>
        <p:nvPicPr>
          <p:cNvPr id="3" name="Picture 2"/>
          <p:cNvPicPr>
            <a:picLocks noChangeAspect="1"/>
          </p:cNvPicPr>
          <p:nvPr/>
        </p:nvPicPr>
        <p:blipFill>
          <a:blip r:embed="rId2"/>
          <a:stretch>
            <a:fillRect/>
          </a:stretch>
        </p:blipFill>
        <p:spPr>
          <a:xfrm>
            <a:off x="968375" y="1371600"/>
            <a:ext cx="7299325" cy="5474494"/>
          </a:xfrm>
          <a:prstGeom prst="rect">
            <a:avLst/>
          </a:prstGeom>
        </p:spPr>
      </p:pic>
      <p:sp>
        <p:nvSpPr>
          <p:cNvPr id="4" name="Oval Callout 3"/>
          <p:cNvSpPr/>
          <p:nvPr/>
        </p:nvSpPr>
        <p:spPr>
          <a:xfrm>
            <a:off x="3378200" y="4292600"/>
            <a:ext cx="2794000" cy="1701800"/>
          </a:xfrm>
          <a:prstGeom prst="wedgeEllipseCallout">
            <a:avLst>
              <a:gd name="adj1" fmla="val -45734"/>
              <a:gd name="adj2" fmla="val -72682"/>
            </a:avLst>
          </a:prstGeom>
          <a:gradFill>
            <a:gsLst>
              <a:gs pos="0">
                <a:schemeClr val="accent1">
                  <a:shade val="60000"/>
                  <a:satMod val="130000"/>
                  <a:alpha val="38000"/>
                </a:schemeClr>
              </a:gs>
              <a:gs pos="99000">
                <a:schemeClr val="accent1">
                  <a:shade val="94000"/>
                  <a:satMod val="135000"/>
                  <a:alpha val="37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research funding, </a:t>
            </a:r>
          </a:p>
          <a:p>
            <a:pPr algn="ctr"/>
            <a:r>
              <a:rPr lang="en-US" dirty="0" smtClean="0"/>
              <a:t>math,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Almost </a:t>
            </a:r>
            <a:r>
              <a:rPr lang="en-US" strike="dblStrike" dirty="0" smtClean="0"/>
              <a:t>25</a:t>
            </a:r>
            <a:r>
              <a:rPr lang="en-US" dirty="0" smtClean="0"/>
              <a:t>100 years of QoS</a:t>
            </a:r>
            <a:endParaRPr lang="en-US" dirty="0"/>
          </a:p>
        </p:txBody>
      </p:sp>
      <p:sp>
        <p:nvSpPr>
          <p:cNvPr id="3" name="TextBox 2"/>
          <p:cNvSpPr txBox="1"/>
          <p:nvPr/>
        </p:nvSpPr>
        <p:spPr>
          <a:xfrm>
            <a:off x="1084192" y="2400881"/>
            <a:ext cx="2497386" cy="369332"/>
          </a:xfrm>
          <a:prstGeom prst="rect">
            <a:avLst/>
          </a:prstGeom>
          <a:noFill/>
        </p:spPr>
        <p:txBody>
          <a:bodyPr wrap="none" rtlCol="0">
            <a:spAutoFit/>
          </a:bodyPr>
          <a:lstStyle/>
          <a:p>
            <a:r>
              <a:rPr lang="en-US" b="1" dirty="0"/>
              <a:t>Toll Telephone </a:t>
            </a:r>
            <a:r>
              <a:rPr lang="en-US" b="1" dirty="0" smtClean="0"/>
              <a:t>Traffic</a:t>
            </a:r>
          </a:p>
        </p:txBody>
      </p:sp>
      <p:sp>
        <p:nvSpPr>
          <p:cNvPr id="4" name="TextBox 3"/>
          <p:cNvSpPr txBox="1"/>
          <p:nvPr/>
        </p:nvSpPr>
        <p:spPr>
          <a:xfrm>
            <a:off x="1084192" y="2770213"/>
            <a:ext cx="7447030" cy="3372850"/>
          </a:xfrm>
          <a:prstGeom prst="rect">
            <a:avLst/>
          </a:prstGeom>
          <a:solidFill>
            <a:schemeClr val="accent3">
              <a:lumMod val="75000"/>
            </a:schemeClr>
          </a:solidFill>
        </p:spPr>
        <p:txBody>
          <a:bodyPr wrap="square" rtlCol="0">
            <a:normAutofit fontScale="77500" lnSpcReduction="20000"/>
          </a:bodyPr>
          <a:lstStyle/>
          <a:p>
            <a:pPr>
              <a:lnSpc>
                <a:spcPts val="1800"/>
              </a:lnSpc>
            </a:pPr>
            <a:r>
              <a:rPr lang="en-US" dirty="0"/>
              <a:t>Experiments are described to determine the relationship between telephone circuit loads and the corresponding delay to traffic. The operating methods employed and the number of circuits available determine in general the number of messages per day which can be handled over a single toll circuit. The average delay to traffic obviously depends upon the number of messages per circuit per day, or the circuit loads. With a given load factor, increase in the circuit loads will increase the average delay to traffic. At the same time the revenue per circuit mile will correspondingly increase. The practical limit, however, is approached when the delays to traffic reach a point where the service is unsatisfactory. The results of the experiments described illustrate the fact that increasing circuit loads increase the delay to traffic, and vice versa. The revenue per circuit mile is directly proportional to the product of the circuit load and the toll rate per minute-mile; consequently the relationship between the </a:t>
            </a:r>
            <a:r>
              <a:rPr lang="en-US" dirty="0">
                <a:solidFill>
                  <a:srgbClr val="FF6600"/>
                </a:solidFill>
              </a:rPr>
              <a:t>quality of service </a:t>
            </a:r>
            <a:r>
              <a:rPr lang="en-US" dirty="0"/>
              <a:t>and the toll rate is generally obvious, assuming a certain rate of return on the plant investment.</a:t>
            </a:r>
          </a:p>
        </p:txBody>
      </p:sp>
      <p:sp>
        <p:nvSpPr>
          <p:cNvPr id="5" name="TextBox 4"/>
          <p:cNvSpPr txBox="1"/>
          <p:nvPr/>
        </p:nvSpPr>
        <p:spPr>
          <a:xfrm>
            <a:off x="0" y="6488668"/>
            <a:ext cx="7454309" cy="307777"/>
          </a:xfrm>
          <a:prstGeom prst="rect">
            <a:avLst/>
          </a:prstGeom>
          <a:noFill/>
        </p:spPr>
        <p:txBody>
          <a:bodyPr wrap="none" rtlCol="0">
            <a:spAutoFit/>
          </a:bodyPr>
          <a:lstStyle/>
          <a:p>
            <a:r>
              <a:rPr lang="en-US" sz="1400" dirty="0" smtClean="0"/>
              <a:t>Frank </a:t>
            </a:r>
            <a:r>
              <a:rPr lang="en-US" sz="1400" dirty="0" err="1" smtClean="0"/>
              <a:t>Fowle</a:t>
            </a:r>
            <a:r>
              <a:rPr lang="en-US" sz="1400" i="1" dirty="0" smtClean="0"/>
              <a:t>, Transactions of the American Institute of Electrical Engineers</a:t>
            </a:r>
            <a:r>
              <a:rPr lang="en-US" sz="1400" dirty="0" smtClean="0"/>
              <a:t>, June 1914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early QoS work</a:t>
            </a:r>
            <a:endParaRPr lang="en-US" dirty="0"/>
          </a:p>
        </p:txBody>
      </p:sp>
      <p:sp>
        <p:nvSpPr>
          <p:cNvPr id="3" name="TextBox 2"/>
          <p:cNvSpPr txBox="1"/>
          <p:nvPr/>
        </p:nvSpPr>
        <p:spPr>
          <a:xfrm>
            <a:off x="1000125" y="3346492"/>
            <a:ext cx="7531099" cy="2209758"/>
          </a:xfrm>
          <a:prstGeom prst="rect">
            <a:avLst/>
          </a:prstGeom>
          <a:solidFill>
            <a:schemeClr val="accent3">
              <a:lumMod val="75000"/>
            </a:schemeClr>
          </a:solidFill>
        </p:spPr>
        <p:txBody>
          <a:bodyPr wrap="square" rtlCol="0">
            <a:normAutofit lnSpcReduction="10000"/>
          </a:bodyPr>
          <a:lstStyle/>
          <a:p>
            <a:r>
              <a:rPr lang="en-US" dirty="0"/>
              <a:t>Based on operational experience with initial computer control procedures, more sophisticated procedures have been developed designed to provide a greater variety of services simultaneously and to allow the operator more discretion in the </a:t>
            </a:r>
            <a:r>
              <a:rPr lang="en-US" dirty="0">
                <a:solidFill>
                  <a:schemeClr val="accent5">
                    <a:lumMod val="60000"/>
                    <a:lumOff val="40000"/>
                  </a:schemeClr>
                </a:solidFill>
              </a:rPr>
              <a:t>quality of service </a:t>
            </a:r>
            <a:r>
              <a:rPr lang="en-US" dirty="0"/>
              <a:t>provided. This paper describes these second generation control procedures and analyses their effectiveness in the light of previous operational experience and in a simulation context.</a:t>
            </a:r>
          </a:p>
        </p:txBody>
      </p:sp>
      <p:sp>
        <p:nvSpPr>
          <p:cNvPr id="4" name="TextBox 3"/>
          <p:cNvSpPr txBox="1"/>
          <p:nvPr/>
        </p:nvSpPr>
        <p:spPr>
          <a:xfrm>
            <a:off x="0" y="6488668"/>
            <a:ext cx="8798903" cy="307777"/>
          </a:xfrm>
          <a:prstGeom prst="rect">
            <a:avLst/>
          </a:prstGeom>
          <a:noFill/>
        </p:spPr>
        <p:txBody>
          <a:bodyPr wrap="none" rtlCol="0">
            <a:spAutoFit/>
          </a:bodyPr>
          <a:lstStyle/>
          <a:p>
            <a:r>
              <a:rPr lang="en-US" sz="1400" dirty="0"/>
              <a:t>Nigel H. M. </a:t>
            </a:r>
            <a:r>
              <a:rPr lang="en-US" sz="1400" dirty="0" smtClean="0"/>
              <a:t>Wilson, </a:t>
            </a:r>
            <a:r>
              <a:rPr lang="en-US" sz="1400" i="1" dirty="0"/>
              <a:t>Decision and Control including the 14th Symposium on Adaptive </a:t>
            </a:r>
            <a:r>
              <a:rPr lang="en-US" sz="1400" i="1" dirty="0" smtClean="0"/>
              <a:t>Processes</a:t>
            </a:r>
            <a:r>
              <a:rPr lang="en-US" sz="1400" b="1" dirty="0" smtClean="0"/>
              <a:t>, 1975</a:t>
            </a:r>
            <a:r>
              <a:rPr lang="en-US" sz="1400" dirty="0" smtClean="0"/>
              <a:t> </a:t>
            </a:r>
            <a:endParaRPr lang="en-US" sz="1400" dirty="0"/>
          </a:p>
        </p:txBody>
      </p:sp>
      <p:sp>
        <p:nvSpPr>
          <p:cNvPr id="5" name="TextBox 4"/>
          <p:cNvSpPr txBox="1"/>
          <p:nvPr/>
        </p:nvSpPr>
        <p:spPr>
          <a:xfrm>
            <a:off x="1000125" y="2402995"/>
            <a:ext cx="7531099" cy="369332"/>
          </a:xfrm>
          <a:prstGeom prst="rect">
            <a:avLst/>
          </a:prstGeom>
          <a:noFill/>
        </p:spPr>
        <p:txBody>
          <a:bodyPr wrap="square" rtlCol="0">
            <a:spAutoFit/>
          </a:bodyPr>
          <a:lstStyle/>
          <a:p>
            <a:r>
              <a:rPr lang="en-US" b="1" dirty="0"/>
              <a:t>Second generation computer control procedures for dial-a-ride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 QoS (+ security) paper</a:t>
            </a:r>
            <a:endParaRPr lang="en-US" dirty="0"/>
          </a:p>
        </p:txBody>
      </p:sp>
      <p:pic>
        <p:nvPicPr>
          <p:cNvPr id="3" name="Picture 2" descr="1902.gif"/>
          <p:cNvPicPr>
            <a:picLocks noChangeAspect="1"/>
          </p:cNvPicPr>
          <p:nvPr/>
        </p:nvPicPr>
        <p:blipFill>
          <a:blip r:embed="rId2"/>
          <a:stretch>
            <a:fillRect/>
          </a:stretch>
        </p:blipFill>
        <p:spPr>
          <a:xfrm>
            <a:off x="1953797" y="2013642"/>
            <a:ext cx="5168900" cy="3022600"/>
          </a:xfrm>
          <a:prstGeom prst="rect">
            <a:avLst/>
          </a:prstGeom>
        </p:spPr>
      </p:pic>
      <p:sp>
        <p:nvSpPr>
          <p:cNvPr id="4" name="TextBox 3"/>
          <p:cNvSpPr txBox="1"/>
          <p:nvPr/>
        </p:nvSpPr>
        <p:spPr>
          <a:xfrm>
            <a:off x="1347496" y="5562684"/>
            <a:ext cx="6717004" cy="863543"/>
          </a:xfrm>
          <a:prstGeom prst="rect">
            <a:avLst/>
          </a:prstGeom>
          <a:noFill/>
        </p:spPr>
        <p:txBody>
          <a:bodyPr wrap="square" rtlCol="0">
            <a:normAutofit lnSpcReduction="10000"/>
          </a:bodyPr>
          <a:lstStyle/>
          <a:p>
            <a:r>
              <a:rPr lang="en-US" dirty="0"/>
              <a:t>Abbott, Arthur </a:t>
            </a:r>
            <a:r>
              <a:rPr lang="en-US" dirty="0" smtClean="0"/>
              <a:t>Vaughan</a:t>
            </a:r>
            <a:r>
              <a:rPr lang="en-US" dirty="0"/>
              <a:t>,</a:t>
            </a:r>
            <a:r>
              <a:rPr lang="en-US" dirty="0" smtClean="0"/>
              <a:t> </a:t>
            </a:r>
            <a:r>
              <a:rPr lang="en-US" dirty="0"/>
              <a:t>"The Telephonic Status Quo," </a:t>
            </a:r>
            <a:r>
              <a:rPr lang="en-US" i="1" dirty="0"/>
              <a:t>American Institute of Electrical Engineers, Transactions of </a:t>
            </a:r>
            <a:r>
              <a:rPr lang="en-US" i="1" dirty="0" smtClean="0"/>
              <a:t>the, </a:t>
            </a:r>
            <a:r>
              <a:rPr lang="en-US" i="1" dirty="0" err="1" smtClean="0"/>
              <a:t>vol.XIX</a:t>
            </a:r>
            <a:r>
              <a:rPr lang="en-US" i="1" dirty="0" smtClean="0"/>
              <a:t>, </a:t>
            </a:r>
            <a:r>
              <a:rPr lang="en-US" i="1" dirty="0"/>
              <a:t>pp</a:t>
            </a:r>
            <a:r>
              <a:rPr lang="en-US" i="1" dirty="0" smtClean="0"/>
              <a:t>. 373</a:t>
            </a:r>
            <a:r>
              <a:rPr lang="en-US" i="1" dirty="0"/>
              <a:t>-388, Jan. 1902</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DiffServ</a:t>
            </a:r>
            <a:r>
              <a:rPr lang="en-US" dirty="0" smtClean="0"/>
              <a:t> v0: IP 791 (1981)</a:t>
            </a:r>
            <a:endParaRPr lang="en-US" dirty="0"/>
          </a:p>
        </p:txBody>
      </p:sp>
      <p:pic>
        <p:nvPicPr>
          <p:cNvPr id="3" name="Picture 2" descr="ip791.gif"/>
          <p:cNvPicPr>
            <a:picLocks noChangeAspect="1"/>
          </p:cNvPicPr>
          <p:nvPr/>
        </p:nvPicPr>
        <p:blipFill>
          <a:blip r:embed="rId2"/>
          <a:stretch>
            <a:fillRect/>
          </a:stretch>
        </p:blipFill>
        <p:spPr>
          <a:xfrm>
            <a:off x="1961044" y="1371600"/>
            <a:ext cx="4739145" cy="51990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Prologue</a:t>
            </a:r>
            <a:endParaRPr lang="en-US" dirty="0"/>
          </a:p>
        </p:txBody>
      </p:sp>
      <p:sp>
        <p:nvSpPr>
          <p:cNvPr id="3" name="Content Placeholder 2"/>
          <p:cNvSpPr>
            <a:spLocks noGrp="1"/>
          </p:cNvSpPr>
          <p:nvPr>
            <p:ph idx="1"/>
          </p:nvPr>
        </p:nvSpPr>
        <p:spPr/>
        <p:txBody>
          <a:bodyPr>
            <a:normAutofit lnSpcReduction="10000"/>
          </a:bodyPr>
          <a:lstStyle/>
          <a:p>
            <a:r>
              <a:rPr lang="en-US" dirty="0" smtClean="0"/>
              <a:t>Most keynotes are prospective – this one is (partially) retrospective</a:t>
            </a:r>
          </a:p>
          <a:p>
            <a:r>
              <a:rPr lang="en-US" dirty="0" smtClean="0"/>
              <a:t>Foil </a:t>
            </a:r>
            <a:r>
              <a:rPr lang="en-US" dirty="0" smtClean="0"/>
              <a:t>for reflection</a:t>
            </a:r>
          </a:p>
          <a:p>
            <a:pPr lvl="1"/>
            <a:r>
              <a:rPr lang="en-US" dirty="0" smtClean="0"/>
              <a:t>applies just as well to P2P, mobility, multicast, sensor networks</a:t>
            </a:r>
            <a:r>
              <a:rPr lang="en-US" dirty="0" smtClean="0"/>
              <a:t>,</a:t>
            </a:r>
            <a:r>
              <a:rPr lang="en-US" dirty="0" smtClean="0"/>
              <a:t> social networks</a:t>
            </a:r>
            <a:r>
              <a:rPr lang="en-US" dirty="0" smtClean="0"/>
              <a:t>, </a:t>
            </a:r>
            <a:r>
              <a:rPr lang="en-US" dirty="0" smtClean="0"/>
              <a:t>…</a:t>
            </a:r>
          </a:p>
          <a:p>
            <a:pPr lvl="2"/>
            <a:r>
              <a:rPr lang="en-US" dirty="0" smtClean="0"/>
              <a:t>but</a:t>
            </a:r>
            <a:r>
              <a:rPr lang="en-US" dirty="0" smtClean="0"/>
              <a:t> </a:t>
            </a:r>
            <a:r>
              <a:rPr lang="en-US" dirty="0" smtClean="0"/>
              <a:t>they</a:t>
            </a:r>
            <a:r>
              <a:rPr lang="en-US" dirty="0" smtClean="0"/>
              <a:t> </a:t>
            </a:r>
            <a:r>
              <a:rPr lang="en-US" dirty="0" smtClean="0"/>
              <a:t>are still (too) active to reflect</a:t>
            </a:r>
          </a:p>
          <a:p>
            <a:r>
              <a:rPr lang="en-US" dirty="0" smtClean="0"/>
              <a:t>How effective is our collective research?</a:t>
            </a:r>
          </a:p>
          <a:p>
            <a:r>
              <a:rPr lang="en-US" dirty="0" smtClean="0"/>
              <a:t>How do we choose and solve problems</a:t>
            </a:r>
            <a:r>
              <a:rPr lang="en-US" dirty="0" smtClean="0"/>
              <a:t>?</a:t>
            </a:r>
          </a:p>
          <a:p>
            <a:r>
              <a:rPr lang="en-US" dirty="0" smtClean="0"/>
              <a:t>When do we move 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 and energy - 1984</a:t>
            </a:r>
            <a:endParaRPr lang="en-US" dirty="0"/>
          </a:p>
        </p:txBody>
      </p:sp>
      <p:sp>
        <p:nvSpPr>
          <p:cNvPr id="4" name="TextBox 3"/>
          <p:cNvSpPr txBox="1"/>
          <p:nvPr/>
        </p:nvSpPr>
        <p:spPr>
          <a:xfrm>
            <a:off x="1084192" y="2770213"/>
            <a:ext cx="7447030" cy="3372850"/>
          </a:xfrm>
          <a:prstGeom prst="rect">
            <a:avLst/>
          </a:prstGeom>
          <a:solidFill>
            <a:schemeClr val="accent3">
              <a:lumMod val="75000"/>
            </a:schemeClr>
          </a:solidFill>
        </p:spPr>
        <p:txBody>
          <a:bodyPr wrap="square" rtlCol="0">
            <a:normAutofit/>
          </a:bodyPr>
          <a:lstStyle/>
          <a:p>
            <a:pPr>
              <a:lnSpc>
                <a:spcPts val="1800"/>
              </a:lnSpc>
            </a:pPr>
            <a:r>
              <a:rPr lang="en-US" dirty="0"/>
              <a:t>A study is presently being conducted at the French Telecommunications Research Centre (CNET) in order to optimize the power consumption of air conditioning equipment in time-division exchanges. It is conducted within the frame of an "Energy Saving" campaign started by the French Administration. The so-called RECORD system (research for continuous optimal conditions of the air-conditioning system) was developed. This system enables the following functions to be performed: - acceptance and maintenance operations in air conditioning systems, - checking of power consumption, - evaluation of possible energy savings, provided the regulation instructions are modified within limits giving the same </a:t>
            </a:r>
            <a:r>
              <a:rPr lang="en-US" dirty="0">
                <a:solidFill>
                  <a:srgbClr val="FF6600"/>
                </a:solidFill>
              </a:rPr>
              <a:t>quality of service</a:t>
            </a:r>
            <a:r>
              <a:rPr lang="en-US" dirty="0"/>
              <a:t> and reliability of the exchange.</a:t>
            </a:r>
          </a:p>
        </p:txBody>
      </p:sp>
      <p:sp>
        <p:nvSpPr>
          <p:cNvPr id="6" name="Rectangle 5"/>
          <p:cNvSpPr/>
          <p:nvPr/>
        </p:nvSpPr>
        <p:spPr>
          <a:xfrm>
            <a:off x="1084192" y="2400881"/>
            <a:ext cx="4071848" cy="369332"/>
          </a:xfrm>
          <a:prstGeom prst="rect">
            <a:avLst/>
          </a:prstGeom>
        </p:spPr>
        <p:txBody>
          <a:bodyPr wrap="none">
            <a:spAutoFit/>
          </a:bodyPr>
          <a:lstStyle/>
          <a:p>
            <a:r>
              <a:rPr lang="en-US" b="1" dirty="0"/>
              <a:t>Energy Saving the "Record" System</a:t>
            </a:r>
            <a:endParaRPr lang="en-US" dirty="0"/>
          </a:p>
        </p:txBody>
      </p:sp>
      <p:sp>
        <p:nvSpPr>
          <p:cNvPr id="7" name="TextBox 6"/>
          <p:cNvSpPr txBox="1"/>
          <p:nvPr/>
        </p:nvSpPr>
        <p:spPr>
          <a:xfrm>
            <a:off x="0" y="6488668"/>
            <a:ext cx="5332484" cy="307777"/>
          </a:xfrm>
          <a:prstGeom prst="rect">
            <a:avLst/>
          </a:prstGeom>
          <a:noFill/>
        </p:spPr>
        <p:txBody>
          <a:bodyPr wrap="none" rtlCol="0">
            <a:spAutoFit/>
          </a:bodyPr>
          <a:lstStyle/>
          <a:p>
            <a:r>
              <a:rPr lang="en-US" sz="1400" dirty="0"/>
              <a:t>Telecommunications Energy Conference, 1984. INTELEC '84.</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packet QoS paper: 1986</a:t>
            </a:r>
            <a:endParaRPr lang="en-US" dirty="0"/>
          </a:p>
        </p:txBody>
      </p:sp>
      <p:sp>
        <p:nvSpPr>
          <p:cNvPr id="3" name="TextBox 2"/>
          <p:cNvSpPr txBox="1"/>
          <p:nvPr/>
        </p:nvSpPr>
        <p:spPr>
          <a:xfrm>
            <a:off x="0" y="1371600"/>
            <a:ext cx="7447030" cy="1954101"/>
          </a:xfrm>
          <a:prstGeom prst="rect">
            <a:avLst/>
          </a:prstGeom>
          <a:solidFill>
            <a:schemeClr val="accent3">
              <a:lumMod val="75000"/>
            </a:schemeClr>
          </a:solidFill>
        </p:spPr>
        <p:txBody>
          <a:bodyPr wrap="square" rtlCol="0">
            <a:normAutofit/>
          </a:bodyPr>
          <a:lstStyle/>
          <a:p>
            <a:pPr>
              <a:lnSpc>
                <a:spcPts val="1800"/>
              </a:lnSpc>
            </a:pPr>
            <a:r>
              <a:rPr lang="en-US" dirty="0"/>
              <a:t>This paper first examines </a:t>
            </a:r>
            <a:r>
              <a:rPr lang="en-US" dirty="0">
                <a:solidFill>
                  <a:srgbClr val="FF6600"/>
                </a:solidFill>
              </a:rPr>
              <a:t>quality of service </a:t>
            </a:r>
            <a:r>
              <a:rPr lang="en-US" dirty="0"/>
              <a:t>as it applies to the Transport Service of the Open Systems Interconnection (OSI) Reference Model. </a:t>
            </a:r>
            <a:r>
              <a:rPr lang="en-US" dirty="0">
                <a:solidFill>
                  <a:srgbClr val="FF6600"/>
                </a:solidFill>
              </a:rPr>
              <a:t>Quality of service </a:t>
            </a:r>
            <a:r>
              <a:rPr lang="en-US" dirty="0"/>
              <a:t>and some of the quality of service parameters applicable to the Transport Service are discussed. Also presented is a new concept concerning the "building-up" of </a:t>
            </a:r>
            <a:r>
              <a:rPr lang="en-US" dirty="0">
                <a:solidFill>
                  <a:srgbClr val="FF6600"/>
                </a:solidFill>
              </a:rPr>
              <a:t>quality of service</a:t>
            </a:r>
            <a:r>
              <a:rPr lang="en-US" dirty="0"/>
              <a:t>. These ideas are then used to discuss the concept of robustness.</a:t>
            </a:r>
          </a:p>
        </p:txBody>
      </p:sp>
      <p:sp>
        <p:nvSpPr>
          <p:cNvPr id="4" name="TextBox 3"/>
          <p:cNvSpPr txBox="1"/>
          <p:nvPr/>
        </p:nvSpPr>
        <p:spPr>
          <a:xfrm>
            <a:off x="0" y="6488668"/>
            <a:ext cx="6381650" cy="307777"/>
          </a:xfrm>
          <a:prstGeom prst="rect">
            <a:avLst/>
          </a:prstGeom>
          <a:noFill/>
        </p:spPr>
        <p:txBody>
          <a:bodyPr wrap="none" rtlCol="0">
            <a:spAutoFit/>
          </a:bodyPr>
          <a:lstStyle/>
          <a:p>
            <a:r>
              <a:rPr lang="en-US" sz="1400" dirty="0" err="1" smtClean="0"/>
              <a:t>Pardue</a:t>
            </a:r>
            <a:r>
              <a:rPr lang="en-US" sz="1400" dirty="0" smtClean="0"/>
              <a:t>, M. D. ; Harvey, J. A. ; </a:t>
            </a:r>
            <a:r>
              <a:rPr lang="en-US" sz="1400" dirty="0" err="1" smtClean="0"/>
              <a:t>Haupt</a:t>
            </a:r>
            <a:r>
              <a:rPr lang="en-US" sz="1400" dirty="0" smtClean="0"/>
              <a:t>, K. D. ; Orlando, T. A., </a:t>
            </a:r>
            <a:r>
              <a:rPr lang="en-US" sz="1400" i="1" dirty="0" smtClean="0"/>
              <a:t>MILCOM 1985</a:t>
            </a:r>
            <a:endParaRPr lang="en-US" sz="1400" i="1" dirty="0"/>
          </a:p>
        </p:txBody>
      </p:sp>
      <p:pic>
        <p:nvPicPr>
          <p:cNvPr id="5" name="Picture 4"/>
          <p:cNvPicPr>
            <a:picLocks noChangeAspect="1"/>
          </p:cNvPicPr>
          <p:nvPr/>
        </p:nvPicPr>
        <p:blipFill>
          <a:blip r:embed="rId2"/>
          <a:stretch>
            <a:fillRect/>
          </a:stretch>
        </p:blipFill>
        <p:spPr>
          <a:xfrm>
            <a:off x="2904019" y="3288268"/>
            <a:ext cx="5969000" cy="3200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 research activity</a:t>
            </a:r>
            <a:endParaRPr lang="en-US" dirty="0"/>
          </a:p>
        </p:txBody>
      </p:sp>
      <p:pic>
        <p:nvPicPr>
          <p:cNvPr id="3" name="Picture 2" descr="qos-citations.gif"/>
          <p:cNvPicPr>
            <a:picLocks noChangeAspect="1"/>
          </p:cNvPicPr>
          <p:nvPr/>
        </p:nvPicPr>
        <p:blipFill>
          <a:blip r:embed="rId2"/>
          <a:stretch>
            <a:fillRect/>
          </a:stretch>
        </p:blipFill>
        <p:spPr>
          <a:xfrm>
            <a:off x="1371322" y="1450903"/>
            <a:ext cx="6527794" cy="50447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QoS research</a:t>
            </a:r>
            <a:endParaRPr lang="en-US" dirty="0"/>
          </a:p>
        </p:txBody>
      </p:sp>
      <p:sp>
        <p:nvSpPr>
          <p:cNvPr id="4" name="Content Placeholder 3"/>
          <p:cNvSpPr>
            <a:spLocks noGrp="1"/>
          </p:cNvSpPr>
          <p:nvPr>
            <p:ph idx="1"/>
          </p:nvPr>
        </p:nvSpPr>
        <p:spPr>
          <a:blipFill rotWithShape="1">
            <a:blip r:embed="rId2"/>
            <a:stretch>
              <a:fillRect/>
            </a:stretch>
          </a:blipFill>
        </p:spPr>
        <p:txBody>
          <a:bodyPr/>
          <a:lstStyle/>
          <a:p>
            <a:r>
              <a:rPr lang="en-US" dirty="0" smtClean="0">
                <a:solidFill>
                  <a:srgbClr val="601616"/>
                </a:solidFill>
              </a:rPr>
              <a:t>IEEE: 25,583 papers with “QoS” in metadata through</a:t>
            </a:r>
            <a:r>
              <a:rPr lang="en-US" dirty="0" smtClean="0">
                <a:solidFill>
                  <a:srgbClr val="601616"/>
                </a:solidFill>
              </a:rPr>
              <a:t> 5/</a:t>
            </a:r>
            <a:r>
              <a:rPr lang="en-US" dirty="0" smtClean="0">
                <a:solidFill>
                  <a:srgbClr val="601616"/>
                </a:solidFill>
              </a:rPr>
              <a:t>2010</a:t>
            </a:r>
          </a:p>
          <a:p>
            <a:pPr lvl="1"/>
            <a:r>
              <a:rPr lang="en-US" dirty="0" smtClean="0">
                <a:solidFill>
                  <a:srgbClr val="601616"/>
                </a:solidFill>
              </a:rPr>
              <a:t>84,257 with QoS in meta data or text</a:t>
            </a:r>
          </a:p>
          <a:p>
            <a:r>
              <a:rPr lang="en-US" dirty="0" smtClean="0">
                <a:solidFill>
                  <a:srgbClr val="601616"/>
                </a:solidFill>
              </a:rPr>
              <a:t>2 papers/PhD year</a:t>
            </a:r>
          </a:p>
          <a:p>
            <a:r>
              <a:rPr lang="en-US" dirty="0" smtClean="0">
                <a:solidFill>
                  <a:srgbClr val="601616"/>
                </a:solidFill>
              </a:rPr>
              <a:t>$50,000/PhD year</a:t>
            </a:r>
          </a:p>
          <a:p>
            <a:r>
              <a:rPr lang="en-US" dirty="0" err="1" smtClean="0">
                <a:solidFill>
                  <a:srgbClr val="601616"/>
                </a:solidFill>
                <a:sym typeface="Wingdings"/>
              </a:rPr>
              <a:t></a:t>
            </a:r>
            <a:r>
              <a:rPr lang="en-US" dirty="0" smtClean="0">
                <a:solidFill>
                  <a:srgbClr val="601616"/>
                </a:solidFill>
                <a:sym typeface="Wingdings"/>
              </a:rPr>
              <a:t> $640M in QoS research</a:t>
            </a:r>
            <a:endParaRPr lang="en-US" dirty="0">
              <a:solidFill>
                <a:srgbClr val="60161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might we learn?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92" name="Rectangle 12"/>
          <p:cNvSpPr>
            <a:spLocks noGrp="1" noChangeArrowheads="1"/>
          </p:cNvSpPr>
          <p:nvPr>
            <p:ph type="title"/>
          </p:nvPr>
        </p:nvSpPr>
        <p:spPr>
          <a:ln/>
        </p:spPr>
        <p:txBody>
          <a:bodyPr rIns="132080">
            <a:normAutofit fontScale="90000"/>
          </a:bodyPr>
          <a:lstStyle/>
          <a:p>
            <a:r>
              <a:rPr lang="en-US" sz="3800"/>
              <a:t>Cause of death for the next big thing</a:t>
            </a:r>
          </a:p>
        </p:txBody>
      </p:sp>
      <p:sp>
        <p:nvSpPr>
          <p:cNvPr id="176" name="Slide Number Placeholder 3"/>
          <p:cNvSpPr>
            <a:spLocks noGrp="1"/>
          </p:cNvSpPr>
          <p:nvPr>
            <p:ph type="sldNum" sz="quarter" idx="12"/>
          </p:nvPr>
        </p:nvSpPr>
        <p:spPr/>
        <p:txBody>
          <a:bodyPr/>
          <a:lstStyle/>
          <a:p>
            <a:fld id="{28AF0F22-CF36-3848-9A28-236943A1D486}" type="slidenum">
              <a:rPr lang="en-US"/>
              <a:pPr/>
              <a:t>25</a:t>
            </a:fld>
            <a:endParaRPr lang="en-US"/>
          </a:p>
        </p:txBody>
      </p:sp>
      <p:graphicFrame>
        <p:nvGraphicFramePr>
          <p:cNvPr id="46093" name="Group 13"/>
          <p:cNvGraphicFramePr>
            <a:graphicFrameLocks noGrp="1"/>
          </p:cNvGraphicFramePr>
          <p:nvPr/>
        </p:nvGraphicFramePr>
        <p:xfrm>
          <a:off x="533400" y="1752600"/>
          <a:ext cx="8077200" cy="4406902"/>
        </p:xfrm>
        <a:graphic>
          <a:graphicData uri="http://schemas.openxmlformats.org/drawingml/2006/table">
            <a:tbl>
              <a:tblPr/>
              <a:tblGrid>
                <a:gridCol w="3048000"/>
                <a:gridCol w="685800"/>
                <a:gridCol w="838200"/>
                <a:gridCol w="914400"/>
                <a:gridCol w="1143000"/>
                <a:gridCol w="762000"/>
                <a:gridCol w="685800"/>
              </a:tblGrid>
              <a:tr h="706438">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endParaRPr kumimoji="0" lang="en-US" sz="2600" b="0" i="0" u="none" strike="noStrike" cap="none" normalizeH="0" baseline="0" dirty="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endParaRPr>
                    </a:p>
                  </a:txBody>
                  <a:tcPr marL="50800" marR="50800" marT="50800" marB="50800" horzOverflow="overflow">
                    <a:lnL w="28575"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28575"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QoS</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28575"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multi-</a:t>
                      </a:r>
                    </a:p>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cast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28575"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mobile IP</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28575"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active networks</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28575"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IPsec</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28575"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IPv6</a:t>
                      </a:r>
                    </a:p>
                  </a:txBody>
                  <a:tcPr marL="50800" marR="50800" marT="50800" marB="50800" horzOverflow="overflow">
                    <a:lnL w="12700" cap="flat" cmpd="sng" algn="ctr">
                      <a:solidFill>
                        <a:srgbClr val="336666"/>
                      </a:solidFill>
                      <a:prstDash val="solid"/>
                      <a:round/>
                      <a:headEnd type="none" w="med" len="med"/>
                      <a:tailEnd type="none" w="med" len="med"/>
                    </a:lnL>
                    <a:lnR w="28575" cap="flat" cmpd="sng" algn="ctr">
                      <a:solidFill>
                        <a:srgbClr val="336666"/>
                      </a:solidFill>
                      <a:prstDash val="solid"/>
                      <a:round/>
                      <a:headEnd type="none" w="med" len="med"/>
                      <a:tailEnd type="none" w="med" len="med"/>
                    </a:lnR>
                    <a:lnT w="28575"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FFFF99"/>
                    </a:solidFill>
                  </a:tcPr>
                </a:tc>
              </a:tr>
              <a:tr h="685800">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not manageable across competing domains</a:t>
                      </a:r>
                    </a:p>
                  </a:txBody>
                  <a:tcPr marL="50800" marR="50800" marT="50800" marB="50800" horzOverflow="overflow">
                    <a:lnL w="28575"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endParaRPr kumimoji="0" lang="en-US" sz="26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endParaRP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endParaRPr kumimoji="0" lang="en-US" sz="26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endParaRPr>
                    </a:p>
                  </a:txBody>
                  <a:tcPr marL="50800" marR="50800" marT="50800" marB="50800" horzOverflow="overflow">
                    <a:lnL w="12700" cap="flat" cmpd="sng" algn="ctr">
                      <a:solidFill>
                        <a:srgbClr val="336666"/>
                      </a:solidFill>
                      <a:prstDash val="solid"/>
                      <a:round/>
                      <a:headEnd type="none" w="med" len="med"/>
                      <a:tailEnd type="none" w="med" len="med"/>
                    </a:lnL>
                    <a:lnR w="28575"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r>
              <a:tr h="639763">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not configurable by normal users (or apps writers)</a:t>
                      </a:r>
                    </a:p>
                  </a:txBody>
                  <a:tcPr marL="50800" marR="50800" marT="50800" marB="50800" horzOverflow="overflow">
                    <a:lnL w="28575"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endParaRPr kumimoji="0" lang="en-US" sz="26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endParaRP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endParaRPr kumimoji="0" lang="en-US" sz="26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endParaRP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endParaRPr kumimoji="0" lang="en-US" sz="26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endParaRPr>
                    </a:p>
                  </a:txBody>
                  <a:tcPr marL="50800" marR="50800" marT="50800" marB="50800" horzOverflow="overflow">
                    <a:lnL w="12700" cap="flat" cmpd="sng" algn="ctr">
                      <a:solidFill>
                        <a:srgbClr val="336666"/>
                      </a:solidFill>
                      <a:prstDash val="solid"/>
                      <a:round/>
                      <a:headEnd type="none" w="med" len="med"/>
                      <a:tailEnd type="none" w="med" len="med"/>
                    </a:lnL>
                    <a:lnR w="28575"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r>
              <a:tr h="517525">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no business model for ISPs</a:t>
                      </a:r>
                    </a:p>
                  </a:txBody>
                  <a:tcPr marL="50800" marR="50800" marT="50800" marB="50800" horzOverflow="overflow">
                    <a:lnL w="28575"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28575"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r>
              <a:tr h="517525">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no initial gain</a:t>
                      </a:r>
                    </a:p>
                  </a:txBody>
                  <a:tcPr marL="50800" marR="50800" marT="50800" marB="50800" horzOverflow="overflow">
                    <a:lnL w="28575"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endParaRPr kumimoji="0" lang="en-US" sz="26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endParaRP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28575"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EAEAEA"/>
                    </a:solidFill>
                  </a:tcPr>
                </a:tc>
              </a:tr>
              <a:tr h="700088">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80% solution in existing system</a:t>
                      </a:r>
                    </a:p>
                  </a:txBody>
                  <a:tcPr marL="50800" marR="50800" marT="50800" marB="50800" horzOverflow="overflow">
                    <a:lnL w="28575"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r>
                        <a:rPr kumimoji="0" lang="en-US" sz="26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 </a:t>
                      </a:r>
                      <a:r>
                        <a:rPr kumimoji="0" lang="en-US" sz="11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(NAT)</a:t>
                      </a:r>
                    </a:p>
                  </a:txBody>
                  <a:tcPr marL="50800" marR="50800" marT="50800" marB="50800" horzOverflow="overflow">
                    <a:lnL w="12700" cap="flat" cmpd="sng" algn="ctr">
                      <a:solidFill>
                        <a:srgbClr val="336666"/>
                      </a:solidFill>
                      <a:prstDash val="solid"/>
                      <a:round/>
                      <a:headEnd type="none" w="med" len="med"/>
                      <a:tailEnd type="none" w="med" len="med"/>
                    </a:lnL>
                    <a:lnR w="28575"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12700" cap="flat" cmpd="sng" algn="ctr">
                      <a:solidFill>
                        <a:srgbClr val="336666"/>
                      </a:solidFill>
                      <a:prstDash val="solid"/>
                      <a:round/>
                      <a:headEnd type="none" w="med" len="med"/>
                      <a:tailEnd type="none" w="med" len="med"/>
                    </a:lnB>
                    <a:lnTlToBr>
                      <a:noFill/>
                    </a:lnTlToBr>
                    <a:lnBlToTr>
                      <a:noFill/>
                    </a:lnBlToTr>
                    <a:solidFill>
                      <a:srgbClr val="CCCCFF"/>
                    </a:solidFill>
                  </a:tcPr>
                </a:tc>
              </a:tr>
              <a:tr h="639763">
                <a:tc>
                  <a:txBody>
                    <a:bodyPr/>
                    <a:lstStyle/>
                    <a:p>
                      <a:pPr marL="39688" marR="0" lvl="0" indent="0" algn="l"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17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rPr>
                        <a:t>increase system vulnerability</a:t>
                      </a:r>
                    </a:p>
                  </a:txBody>
                  <a:tcPr marL="50800" marR="50800" marT="50800" marB="50800" horzOverflow="overflow">
                    <a:lnL w="28575"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28575"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28575"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28575"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28575"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r>
                        <a:rPr kumimoji="0" lang="en-US" sz="2600" b="0" i="0" u="none" strike="noStrike" cap="none" normalizeH="0" baseline="0">
                          <a:ln>
                            <a:noFill/>
                          </a:ln>
                          <a:solidFill>
                            <a:srgbClr val="000000"/>
                          </a:solidFill>
                          <a:effectLst/>
                          <a:latin typeface="Wingdings" pitchFamily="-107" charset="2"/>
                          <a:ea typeface="Wingdings" pitchFamily="-107" charset="2"/>
                          <a:cs typeface="Wingdings" pitchFamily="-107" charset="2"/>
                          <a:sym typeface="Wingdings" pitchFamily="-107" charset="2"/>
                        </a:rPr>
                        <a:t></a:t>
                      </a: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28575"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endParaRPr kumimoji="0" lang="en-US" sz="2600" b="0" i="0" u="none" strike="noStrike" cap="none" normalizeH="0" baseline="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endParaRPr>
                    </a:p>
                  </a:txBody>
                  <a:tcPr marL="50800" marR="50800" marT="50800" marB="50800" horzOverflow="overflow">
                    <a:lnL w="12700" cap="flat" cmpd="sng" algn="ctr">
                      <a:solidFill>
                        <a:srgbClr val="336666"/>
                      </a:solidFill>
                      <a:prstDash val="solid"/>
                      <a:round/>
                      <a:headEnd type="none" w="med" len="med"/>
                      <a:tailEnd type="none" w="med" len="med"/>
                    </a:lnL>
                    <a:lnR w="12700"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28575" cap="flat" cmpd="sng" algn="ctr">
                      <a:solidFill>
                        <a:srgbClr val="336666"/>
                      </a:solidFill>
                      <a:prstDash val="solid"/>
                      <a:round/>
                      <a:headEnd type="none" w="med" len="med"/>
                      <a:tailEnd type="none" w="med" len="med"/>
                    </a:lnB>
                    <a:lnTlToBr>
                      <a:noFill/>
                    </a:lnTlToBr>
                    <a:lnBlToTr>
                      <a:noFill/>
                    </a:lnBlToTr>
                    <a:solidFill>
                      <a:srgbClr val="EAEAEA"/>
                    </a:solidFill>
                  </a:tcPr>
                </a:tc>
                <a:tc>
                  <a:txBody>
                    <a:bodyPr/>
                    <a:lstStyle/>
                    <a:p>
                      <a:pPr marL="39688" marR="0" lvl="0" indent="0" algn="ctr" defTabSz="914400" rtl="0" eaLnBrk="1" fontAlgn="base" latinLnBrk="0" hangingPunct="1">
                        <a:lnSpc>
                          <a:spcPct val="100000"/>
                        </a:lnSpc>
                        <a:spcBef>
                          <a:spcPct val="0"/>
                        </a:spcBef>
                        <a:spcAft>
                          <a:spcPct val="0"/>
                        </a:spcAft>
                        <a:buClr>
                          <a:srgbClr val="336666"/>
                        </a:buClr>
                        <a:buSzPct val="69000"/>
                        <a:buFont typeface="Wingdings" pitchFamily="-107" charset="2"/>
                        <a:buNone/>
                        <a:tabLst/>
                      </a:pPr>
                      <a:endParaRPr kumimoji="0" lang="en-US" sz="2600" b="0" i="0" u="none" strike="noStrike" cap="none" normalizeH="0" baseline="0" dirty="0">
                        <a:ln>
                          <a:noFill/>
                        </a:ln>
                        <a:solidFill>
                          <a:srgbClr val="000000"/>
                        </a:solidFill>
                        <a:effectLst/>
                        <a:latin typeface="Arial" pitchFamily="-107" charset="0"/>
                        <a:ea typeface="ヒラギノ角ゴ ProN W3" pitchFamily="-107" charset="-128"/>
                        <a:cs typeface="ヒラギノ角ゴ ProN W3" pitchFamily="-107" charset="-128"/>
                        <a:sym typeface="Arial" pitchFamily="-107" charset="0"/>
                      </a:endParaRPr>
                    </a:p>
                  </a:txBody>
                  <a:tcPr marL="50800" marR="50800" marT="50800" marB="50800" horzOverflow="overflow">
                    <a:lnL w="12700" cap="flat" cmpd="sng" algn="ctr">
                      <a:solidFill>
                        <a:srgbClr val="336666"/>
                      </a:solidFill>
                      <a:prstDash val="solid"/>
                      <a:round/>
                      <a:headEnd type="none" w="med" len="med"/>
                      <a:tailEnd type="none" w="med" len="med"/>
                    </a:lnL>
                    <a:lnR w="28575" cap="flat" cmpd="sng" algn="ctr">
                      <a:solidFill>
                        <a:srgbClr val="336666"/>
                      </a:solidFill>
                      <a:prstDash val="solid"/>
                      <a:round/>
                      <a:headEnd type="none" w="med" len="med"/>
                      <a:tailEnd type="none" w="med" len="med"/>
                    </a:lnR>
                    <a:lnT w="12700" cap="flat" cmpd="sng" algn="ctr">
                      <a:solidFill>
                        <a:srgbClr val="336666"/>
                      </a:solidFill>
                      <a:prstDash val="solid"/>
                      <a:round/>
                      <a:headEnd type="none" w="med" len="med"/>
                      <a:tailEnd type="none" w="med" len="med"/>
                    </a:lnT>
                    <a:lnB w="28575" cap="flat" cmpd="sng" algn="ctr">
                      <a:solidFill>
                        <a:srgbClr val="336666"/>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e2e QoS fail?</a:t>
            </a:r>
            <a:endParaRPr lang="en-US" dirty="0"/>
          </a:p>
        </p:txBody>
      </p:sp>
      <p:sp>
        <p:nvSpPr>
          <p:cNvPr id="3" name="Content Placeholder 2"/>
          <p:cNvSpPr>
            <a:spLocks noGrp="1"/>
          </p:cNvSpPr>
          <p:nvPr>
            <p:ph idx="1"/>
          </p:nvPr>
        </p:nvSpPr>
        <p:spPr/>
        <p:txBody>
          <a:bodyPr>
            <a:normAutofit lnSpcReduction="10000"/>
          </a:bodyPr>
          <a:lstStyle/>
          <a:p>
            <a:r>
              <a:rPr lang="en-US" dirty="0" smtClean="0"/>
              <a:t>Trivial issue: No </a:t>
            </a:r>
            <a:r>
              <a:rPr lang="en-US" dirty="0" smtClean="0"/>
              <a:t>uniform </a:t>
            </a:r>
            <a:r>
              <a:rPr lang="en-US" dirty="0" err="1" smtClean="0"/>
              <a:t>DiffServ</a:t>
            </a:r>
            <a:r>
              <a:rPr lang="en-US" dirty="0" smtClean="0"/>
              <a:t> code </a:t>
            </a:r>
            <a:r>
              <a:rPr lang="en-US" dirty="0" smtClean="0"/>
              <a:t>points</a:t>
            </a:r>
          </a:p>
          <a:p>
            <a:pPr lvl="1"/>
            <a:r>
              <a:rPr lang="en-US" dirty="0" smtClean="0"/>
              <a:t>manual configuration of applications and home gateways</a:t>
            </a:r>
            <a:endParaRPr lang="en-US" dirty="0" smtClean="0"/>
          </a:p>
          <a:p>
            <a:r>
              <a:rPr lang="en-US" dirty="0" smtClean="0"/>
              <a:t>No clearing house or end-to-end identity</a:t>
            </a:r>
          </a:p>
          <a:p>
            <a:r>
              <a:rPr lang="en-US" dirty="0" smtClean="0"/>
              <a:t>No economic model</a:t>
            </a:r>
          </a:p>
          <a:p>
            <a:pPr lvl="1"/>
            <a:r>
              <a:rPr lang="en-US" dirty="0" smtClean="0"/>
              <a:t>flat, peak-rate based charging common</a:t>
            </a:r>
          </a:p>
          <a:p>
            <a:pPr lvl="1"/>
            <a:r>
              <a:rPr lang="en-US" dirty="0" smtClean="0"/>
              <a:t>interesting model: </a:t>
            </a:r>
            <a:r>
              <a:rPr lang="en-US" i="1" dirty="0" smtClean="0"/>
              <a:t>metro pricing</a:t>
            </a:r>
          </a:p>
          <a:p>
            <a:r>
              <a:rPr lang="en-US" dirty="0" smtClean="0"/>
              <a:t>Lots of factors outside carrier control</a:t>
            </a:r>
          </a:p>
          <a:p>
            <a:pPr lvl="1"/>
            <a:r>
              <a:rPr lang="en-US" dirty="0" smtClean="0"/>
              <a:t>home &amp; enterprise network</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don’t care about QoS</a:t>
            </a:r>
            <a:endParaRPr lang="en-US" dirty="0"/>
          </a:p>
        </p:txBody>
      </p:sp>
      <p:sp>
        <p:nvSpPr>
          <p:cNvPr id="3" name="Content Placeholder 2"/>
          <p:cNvSpPr>
            <a:spLocks noGrp="1"/>
          </p:cNvSpPr>
          <p:nvPr>
            <p:ph idx="1"/>
          </p:nvPr>
        </p:nvSpPr>
        <p:spPr/>
        <p:txBody>
          <a:bodyPr>
            <a:normAutofit lnSpcReduction="10000"/>
          </a:bodyPr>
          <a:lstStyle/>
          <a:p>
            <a:r>
              <a:rPr lang="en-US" dirty="0" smtClean="0"/>
              <a:t>not even </a:t>
            </a:r>
            <a:r>
              <a:rPr lang="en-US" dirty="0" err="1" smtClean="0"/>
              <a:t>QoE</a:t>
            </a:r>
            <a:endParaRPr lang="en-US" dirty="0" smtClean="0"/>
          </a:p>
          <a:p>
            <a:r>
              <a:rPr lang="en-US" dirty="0" smtClean="0"/>
              <a:t>they do care about service reliability:</a:t>
            </a:r>
          </a:p>
          <a:p>
            <a:pPr lvl="1"/>
            <a:r>
              <a:rPr lang="en-US" dirty="0" smtClean="0"/>
              <a:t>consumer grade ~ electricity (99%?)</a:t>
            </a:r>
          </a:p>
          <a:p>
            <a:pPr lvl="2"/>
            <a:r>
              <a:rPr lang="en-US" dirty="0" smtClean="0"/>
              <a:t>99.5% </a:t>
            </a:r>
            <a:r>
              <a:rPr lang="en-US" dirty="0" err="1" smtClean="0">
                <a:sym typeface="Wingdings"/>
              </a:rPr>
              <a:t></a:t>
            </a:r>
            <a:r>
              <a:rPr lang="en-US" dirty="0" smtClean="0">
                <a:sym typeface="Wingdings"/>
              </a:rPr>
              <a:t> 43.8 hours outage/year</a:t>
            </a:r>
          </a:p>
          <a:p>
            <a:pPr lvl="1"/>
            <a:r>
              <a:rPr lang="en-US" dirty="0" smtClean="0">
                <a:sym typeface="Wingdings"/>
              </a:rPr>
              <a:t>commercial grade</a:t>
            </a:r>
          </a:p>
          <a:p>
            <a:pPr lvl="2"/>
            <a:r>
              <a:rPr lang="en-US" dirty="0" smtClean="0">
                <a:sym typeface="Wingdings"/>
              </a:rPr>
              <a:t>e.g., web server</a:t>
            </a:r>
          </a:p>
          <a:p>
            <a:pPr lvl="2"/>
            <a:r>
              <a:rPr lang="en-US" dirty="0" smtClean="0">
                <a:sym typeface="Wingdings"/>
              </a:rPr>
              <a:t>Google Apps: 99.9% uptime SLA</a:t>
            </a:r>
          </a:p>
          <a:p>
            <a:pPr lvl="2"/>
            <a:r>
              <a:rPr lang="en-US" dirty="0" smtClean="0">
                <a:sym typeface="Wingdings"/>
              </a:rPr>
              <a:t>Verizon business DSL SLA: 99%</a:t>
            </a:r>
          </a:p>
          <a:p>
            <a:pPr lvl="1"/>
            <a:r>
              <a:rPr lang="en-US" dirty="0" smtClean="0">
                <a:sym typeface="Wingdings"/>
              </a:rPr>
              <a:t>critical grade</a:t>
            </a:r>
          </a:p>
          <a:p>
            <a:pPr lvl="2"/>
            <a:r>
              <a:rPr lang="en-US" dirty="0" smtClean="0">
                <a:sym typeface="Wingdings"/>
              </a:rPr>
              <a:t>e.g., </a:t>
            </a:r>
            <a:r>
              <a:rPr lang="en-US" dirty="0" err="1" smtClean="0">
                <a:sym typeface="Wingdings"/>
              </a:rPr>
              <a:t>tele</a:t>
            </a:r>
            <a:r>
              <a:rPr lang="en-US" dirty="0" smtClean="0">
                <a:sym typeface="Wingdings"/>
              </a:rPr>
              <a:t>-</a:t>
            </a:r>
            <a:r>
              <a:rPr lang="en-US" dirty="0" smtClean="0">
                <a:sym typeface="Wingdings"/>
              </a:rPr>
              <a:t>surgery</a:t>
            </a:r>
          </a:p>
          <a:p>
            <a:pPr lvl="2"/>
            <a:r>
              <a:rPr lang="en-US" dirty="0" smtClean="0">
                <a:sym typeface="Wingdings"/>
              </a:rPr>
              <a:t>typical by redundancy</a:t>
            </a:r>
            <a:endParaRPr lang="en-US" dirty="0" smtClean="0">
              <a:sym typeface="Wingdings"/>
            </a:endParaRP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QoS problems are real</a:t>
            </a:r>
            <a:endParaRPr lang="en-US" dirty="0"/>
          </a:p>
        </p:txBody>
      </p:sp>
      <p:pic>
        <p:nvPicPr>
          <p:cNvPr id="5" name="Picture 4" descr="att.tiff"/>
          <p:cNvPicPr>
            <a:picLocks noChangeAspect="1"/>
          </p:cNvPicPr>
          <p:nvPr/>
        </p:nvPicPr>
        <p:blipFill>
          <a:blip r:embed="rId2"/>
          <a:stretch>
            <a:fillRect/>
          </a:stretch>
        </p:blipFill>
        <p:spPr>
          <a:xfrm>
            <a:off x="612775" y="1371600"/>
            <a:ext cx="5295274" cy="4949283"/>
          </a:xfrm>
          <a:prstGeom prst="rect">
            <a:avLst/>
          </a:prstGeom>
        </p:spPr>
      </p:pic>
      <p:sp>
        <p:nvSpPr>
          <p:cNvPr id="6" name="TextBox 5"/>
          <p:cNvSpPr txBox="1"/>
          <p:nvPr/>
        </p:nvSpPr>
        <p:spPr>
          <a:xfrm>
            <a:off x="6644550" y="2106579"/>
            <a:ext cx="2424236" cy="923330"/>
          </a:xfrm>
          <a:prstGeom prst="rect">
            <a:avLst/>
          </a:prstGeom>
          <a:noFill/>
        </p:spPr>
        <p:txBody>
          <a:bodyPr wrap="square" rtlCol="0">
            <a:spAutoFit/>
          </a:bodyPr>
          <a:lstStyle/>
          <a:p>
            <a:r>
              <a:rPr lang="en-US" dirty="0" smtClean="0"/>
              <a:t>… but traditional QoS research unlikely to help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 more than L2 + L3</a:t>
            </a:r>
            <a:endParaRPr lang="en-US" dirty="0"/>
          </a:p>
        </p:txBody>
      </p:sp>
      <p:grpSp>
        <p:nvGrpSpPr>
          <p:cNvPr id="4" name="Group 12"/>
          <p:cNvGrpSpPr>
            <a:grpSpLocks/>
          </p:cNvGrpSpPr>
          <p:nvPr/>
        </p:nvGrpSpPr>
        <p:grpSpPr bwMode="auto">
          <a:xfrm>
            <a:off x="3495607" y="1370013"/>
            <a:ext cx="3198813" cy="5149850"/>
            <a:chOff x="0" y="0"/>
            <a:chExt cx="2015" cy="3244"/>
          </a:xfrm>
        </p:grpSpPr>
        <p:grpSp>
          <p:nvGrpSpPr>
            <p:cNvPr id="5" name="Group 13"/>
            <p:cNvGrpSpPr>
              <a:grpSpLocks/>
            </p:cNvGrpSpPr>
            <p:nvPr/>
          </p:nvGrpSpPr>
          <p:grpSpPr bwMode="auto">
            <a:xfrm>
              <a:off x="96" y="192"/>
              <a:ext cx="1824" cy="2880"/>
              <a:chOff x="0" y="0"/>
              <a:chExt cx="1824" cy="2880"/>
            </a:xfrm>
          </p:grpSpPr>
          <p:sp>
            <p:nvSpPr>
              <p:cNvPr id="17" name="Rectangle 14"/>
              <p:cNvSpPr>
                <a:spLocks/>
              </p:cNvSpPr>
              <p:nvPr/>
            </p:nvSpPr>
            <p:spPr bwMode="auto">
              <a:xfrm>
                <a:off x="0" y="1776"/>
                <a:ext cx="1824" cy="336"/>
              </a:xfrm>
              <a:prstGeom prst="rect">
                <a:avLst/>
              </a:prstGeom>
              <a:solidFill>
                <a:srgbClr val="66FFCC"/>
              </a:solid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8" name="Rectangle 15"/>
              <p:cNvSpPr>
                <a:spLocks/>
              </p:cNvSpPr>
              <p:nvPr/>
            </p:nvSpPr>
            <p:spPr bwMode="auto">
              <a:xfrm>
                <a:off x="0" y="2112"/>
                <a:ext cx="1824" cy="336"/>
              </a:xfrm>
              <a:prstGeom prst="rect">
                <a:avLst/>
              </a:prstGeom>
              <a:solidFill>
                <a:srgbClr val="006666"/>
              </a:solid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9" name="Rectangle 16"/>
              <p:cNvSpPr>
                <a:spLocks/>
              </p:cNvSpPr>
              <p:nvPr/>
            </p:nvSpPr>
            <p:spPr bwMode="auto">
              <a:xfrm>
                <a:off x="0" y="2448"/>
                <a:ext cx="1824" cy="432"/>
              </a:xfrm>
              <a:prstGeom prst="rect">
                <a:avLst/>
              </a:prstGeom>
              <a:solidFill>
                <a:srgbClr val="FFFFCC"/>
              </a:solid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0" name="Rectangle 17"/>
              <p:cNvSpPr>
                <a:spLocks/>
              </p:cNvSpPr>
              <p:nvPr/>
            </p:nvSpPr>
            <p:spPr bwMode="auto">
              <a:xfrm>
                <a:off x="0" y="0"/>
                <a:ext cx="1824" cy="384"/>
              </a:xfrm>
              <a:prstGeom prst="rect">
                <a:avLst/>
              </a:prstGeom>
              <a:solidFill>
                <a:srgbClr val="FFFFCC"/>
              </a:solid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1" name="Rectangle 18"/>
              <p:cNvSpPr>
                <a:spLocks/>
              </p:cNvSpPr>
              <p:nvPr/>
            </p:nvSpPr>
            <p:spPr bwMode="auto">
              <a:xfrm>
                <a:off x="0" y="768"/>
                <a:ext cx="1824" cy="336"/>
              </a:xfrm>
              <a:prstGeom prst="rect">
                <a:avLst/>
              </a:prstGeom>
              <a:solidFill>
                <a:srgbClr val="66FFCC"/>
              </a:solid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2" name="Rectangle 19"/>
              <p:cNvSpPr>
                <a:spLocks/>
              </p:cNvSpPr>
              <p:nvPr/>
            </p:nvSpPr>
            <p:spPr bwMode="auto">
              <a:xfrm>
                <a:off x="0" y="1104"/>
                <a:ext cx="1824" cy="672"/>
              </a:xfrm>
              <a:prstGeom prst="rect">
                <a:avLst/>
              </a:prstGeom>
              <a:solidFill>
                <a:srgbClr val="FFCCFF"/>
              </a:solid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3" name="Rectangle 20"/>
              <p:cNvSpPr>
                <a:spLocks/>
              </p:cNvSpPr>
              <p:nvPr/>
            </p:nvSpPr>
            <p:spPr bwMode="auto">
              <a:xfrm>
                <a:off x="0" y="384"/>
                <a:ext cx="1824" cy="384"/>
              </a:xfrm>
              <a:prstGeom prst="rect">
                <a:avLst/>
              </a:prstGeom>
              <a:solidFill>
                <a:srgbClr val="006666"/>
              </a:solid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grpSp>
        <p:sp>
          <p:nvSpPr>
            <p:cNvPr id="6" name="Rectangle 21"/>
            <p:cNvSpPr>
              <a:spLocks/>
            </p:cNvSpPr>
            <p:nvPr/>
          </p:nvSpPr>
          <p:spPr bwMode="auto">
            <a:xfrm>
              <a:off x="48" y="305"/>
              <a:ext cx="1920" cy="2608"/>
            </a:xfrm>
            <a:prstGeom prst="rect">
              <a:avLst/>
            </a:prstGeom>
            <a:noFill/>
            <a:ln w="12700">
              <a:noFill/>
              <a:miter lim="800000"/>
              <a:headEnd type="none" w="med" len="med"/>
              <a:tailEnd type="none" w="med" len="med"/>
            </a:ln>
          </p:spPr>
          <p:txBody>
            <a:bodyPr lIns="0" tIns="0" rIns="40639" bIns="0">
              <a:prstTxWarp prst="textNoShape">
                <a:avLst/>
              </a:prstTxWarp>
            </a:bodyPr>
            <a:lstStyle/>
            <a:p>
              <a:pPr marL="39688" algn="ctr">
                <a:lnSpc>
                  <a:spcPct val="125000"/>
                </a:lnSpc>
                <a:spcBef>
                  <a:spcPts val="1200"/>
                </a:spcBef>
              </a:pPr>
              <a:r>
                <a:rPr lang="en-US" sz="2000">
                  <a:solidFill>
                    <a:schemeClr val="tx1"/>
                  </a:solidFill>
                  <a:latin typeface="Helvetica" pitchFamily="-107" charset="0"/>
                  <a:ea typeface="Helvetica" pitchFamily="-107" charset="0"/>
                  <a:cs typeface="Helvetica" pitchFamily="-107" charset="0"/>
                  <a:sym typeface="Helvetica" pitchFamily="-107" charset="0"/>
                </a:rPr>
                <a:t> email  WWW  phone...</a:t>
              </a:r>
            </a:p>
            <a:p>
              <a:pPr marL="39688" algn="ctr">
                <a:lnSpc>
                  <a:spcPct val="125000"/>
                </a:lnSpc>
                <a:spcBef>
                  <a:spcPts val="1200"/>
                </a:spcBef>
              </a:pPr>
              <a:r>
                <a:rPr lang="en-US" sz="2000">
                  <a:solidFill>
                    <a:srgbClr val="CCCCCC"/>
                  </a:solidFill>
                  <a:latin typeface="Helvetica" pitchFamily="-107" charset="0"/>
                  <a:ea typeface="Helvetica" pitchFamily="-107" charset="0"/>
                  <a:cs typeface="Helvetica" pitchFamily="-107" charset="0"/>
                  <a:sym typeface="Helvetica" pitchFamily="-107" charset="0"/>
                </a:rPr>
                <a:t>SMTP  HTTP  RTP...</a:t>
              </a:r>
            </a:p>
            <a:p>
              <a:pPr marL="39688" algn="ctr">
                <a:lnSpc>
                  <a:spcPct val="125000"/>
                </a:lnSpc>
                <a:spcBef>
                  <a:spcPts val="1200"/>
                </a:spcBef>
              </a:pPr>
              <a:r>
                <a:rPr lang="en-US" sz="2000">
                  <a:solidFill>
                    <a:schemeClr val="tx1"/>
                  </a:solidFill>
                  <a:latin typeface="Helvetica" pitchFamily="-107" charset="0"/>
                  <a:ea typeface="Helvetica" pitchFamily="-107" charset="0"/>
                  <a:cs typeface="Helvetica" pitchFamily="-107" charset="0"/>
                  <a:sym typeface="Helvetica" pitchFamily="-107" charset="0"/>
                </a:rPr>
                <a:t>TCP  UDP…</a:t>
              </a:r>
            </a:p>
            <a:p>
              <a:pPr marL="39688" algn="ctr">
                <a:lnSpc>
                  <a:spcPct val="125000"/>
                </a:lnSpc>
                <a:spcBef>
                  <a:spcPts val="600"/>
                </a:spcBef>
              </a:pPr>
              <a:endParaRPr lang="en-US" sz="1000">
                <a:solidFill>
                  <a:schemeClr val="tx1"/>
                </a:solidFill>
                <a:latin typeface="Helvetica" pitchFamily="-107" charset="0"/>
                <a:ea typeface="Helvetica" pitchFamily="-107" charset="0"/>
                <a:cs typeface="Helvetica" pitchFamily="-107" charset="0"/>
                <a:sym typeface="Helvetica" pitchFamily="-107" charset="0"/>
              </a:endParaRPr>
            </a:p>
            <a:p>
              <a:pPr marL="39688" algn="ctr">
                <a:lnSpc>
                  <a:spcPct val="125000"/>
                </a:lnSpc>
                <a:spcBef>
                  <a:spcPts val="1200"/>
                </a:spcBef>
              </a:pPr>
              <a:r>
                <a:rPr lang="en-US" sz="2000" b="1">
                  <a:solidFill>
                    <a:schemeClr val="tx1"/>
                  </a:solidFill>
                  <a:latin typeface="Helvetica" pitchFamily="-107" charset="0"/>
                  <a:ea typeface="Helvetica" pitchFamily="-107" charset="0"/>
                  <a:cs typeface="Helvetica" pitchFamily="-107" charset="0"/>
                  <a:sym typeface="Helvetica" pitchFamily="-107" charset="0"/>
                </a:rPr>
                <a:t>IP</a:t>
              </a:r>
            </a:p>
            <a:p>
              <a:pPr marL="39688" algn="ctr">
                <a:lnSpc>
                  <a:spcPct val="125000"/>
                </a:lnSpc>
                <a:spcBef>
                  <a:spcPts val="600"/>
                </a:spcBef>
              </a:pPr>
              <a:endParaRPr lang="en-US" sz="1000">
                <a:solidFill>
                  <a:schemeClr val="tx1"/>
                </a:solidFill>
                <a:latin typeface="Helvetica" pitchFamily="-107" charset="0"/>
                <a:ea typeface="Helvetica" pitchFamily="-107" charset="0"/>
                <a:cs typeface="Helvetica" pitchFamily="-107" charset="0"/>
                <a:sym typeface="Helvetica" pitchFamily="-107" charset="0"/>
              </a:endParaRPr>
            </a:p>
            <a:p>
              <a:pPr marL="39688" algn="ctr">
                <a:lnSpc>
                  <a:spcPct val="125000"/>
                </a:lnSpc>
                <a:spcBef>
                  <a:spcPts val="1200"/>
                </a:spcBef>
              </a:pPr>
              <a:r>
                <a:rPr lang="en-US" sz="2000">
                  <a:solidFill>
                    <a:schemeClr val="tx1"/>
                  </a:solidFill>
                  <a:latin typeface="Helvetica" pitchFamily="-107" charset="0"/>
                  <a:ea typeface="Helvetica" pitchFamily="-107" charset="0"/>
                  <a:cs typeface="Helvetica" pitchFamily="-107" charset="0"/>
                  <a:sym typeface="Helvetica" pitchFamily="-107" charset="0"/>
                </a:rPr>
                <a:t>  ethernet   PPP…</a:t>
              </a:r>
            </a:p>
            <a:p>
              <a:pPr marL="39688" algn="ctr">
                <a:lnSpc>
                  <a:spcPct val="125000"/>
                </a:lnSpc>
                <a:spcBef>
                  <a:spcPts val="1200"/>
                </a:spcBef>
              </a:pPr>
              <a:r>
                <a:rPr lang="en-US" sz="2000">
                  <a:solidFill>
                    <a:srgbClr val="CCCCCC"/>
                  </a:solidFill>
                  <a:latin typeface="Helvetica" pitchFamily="-107" charset="0"/>
                  <a:ea typeface="Helvetica" pitchFamily="-107" charset="0"/>
                  <a:cs typeface="Helvetica" pitchFamily="-107" charset="0"/>
                  <a:sym typeface="Helvetica" pitchFamily="-107" charset="0"/>
                </a:rPr>
                <a:t>CSMA  async  sonet...</a:t>
              </a:r>
            </a:p>
            <a:p>
              <a:pPr marL="39688" algn="ctr">
                <a:lnSpc>
                  <a:spcPct val="125000"/>
                </a:lnSpc>
                <a:spcBef>
                  <a:spcPts val="1200"/>
                </a:spcBef>
              </a:pPr>
              <a:r>
                <a:rPr lang="en-US" sz="2000">
                  <a:solidFill>
                    <a:schemeClr val="tx1"/>
                  </a:solidFill>
                  <a:latin typeface="Helvetica" pitchFamily="-107" charset="0"/>
                  <a:ea typeface="Helvetica" pitchFamily="-107" charset="0"/>
                  <a:cs typeface="Helvetica" pitchFamily="-107" charset="0"/>
                  <a:sym typeface="Helvetica" pitchFamily="-107" charset="0"/>
                </a:rPr>
                <a:t> copper  fiber  radio...</a:t>
              </a:r>
            </a:p>
          </p:txBody>
        </p:sp>
        <p:sp>
          <p:nvSpPr>
            <p:cNvPr id="7" name="AutoShape 22"/>
            <p:cNvSpPr>
              <a:spLocks/>
            </p:cNvSpPr>
            <p:nvPr/>
          </p:nvSpPr>
          <p:spPr bwMode="auto">
            <a:xfrm>
              <a:off x="95" y="181"/>
              <a:ext cx="781" cy="1440"/>
            </a:xfrm>
            <a:custGeom>
              <a:avLst/>
              <a:gdLst/>
              <a:ahLst/>
              <a:cxnLst/>
              <a:rect l="0" t="0" r="r" b="b"/>
              <a:pathLst>
                <a:path w="21126" h="21600">
                  <a:moveTo>
                    <a:pt x="2893" y="0"/>
                  </a:moveTo>
                  <a:cubicBezTo>
                    <a:pt x="2055" y="975"/>
                    <a:pt x="81" y="8400"/>
                    <a:pt x="2893" y="11505"/>
                  </a:cubicBezTo>
                  <a:cubicBezTo>
                    <a:pt x="5866" y="14595"/>
                    <a:pt x="17599" y="17175"/>
                    <a:pt x="19600" y="18705"/>
                  </a:cubicBezTo>
                  <a:cubicBezTo>
                    <a:pt x="21600" y="20235"/>
                    <a:pt x="21059" y="20985"/>
                    <a:pt x="21059" y="21585"/>
                  </a:cubicBezTo>
                  <a:lnTo>
                    <a:pt x="0" y="21600"/>
                  </a:lnTo>
                  <a:lnTo>
                    <a:pt x="0" y="0"/>
                  </a:lnTo>
                  <a:lnTo>
                    <a:pt x="2893" y="0"/>
                  </a:lnTo>
                  <a:close/>
                  <a:moveTo>
                    <a:pt x="2893" y="0"/>
                  </a:moveTo>
                </a:path>
              </a:pathLst>
            </a:custGeom>
            <a:solidFill>
              <a:srgbClr val="FFFFFF"/>
            </a:solidFill>
            <a:ln w="254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8" name="AutoShape 23"/>
            <p:cNvSpPr>
              <a:spLocks/>
            </p:cNvSpPr>
            <p:nvPr/>
          </p:nvSpPr>
          <p:spPr bwMode="auto">
            <a:xfrm rot="10800000" flipH="1">
              <a:off x="95" y="1621"/>
              <a:ext cx="781" cy="1440"/>
            </a:xfrm>
            <a:custGeom>
              <a:avLst/>
              <a:gdLst/>
              <a:ahLst/>
              <a:cxnLst/>
              <a:rect l="0" t="0" r="r" b="b"/>
              <a:pathLst>
                <a:path w="21126" h="21600">
                  <a:moveTo>
                    <a:pt x="2893" y="0"/>
                  </a:moveTo>
                  <a:cubicBezTo>
                    <a:pt x="2055" y="975"/>
                    <a:pt x="81" y="8400"/>
                    <a:pt x="2893" y="11505"/>
                  </a:cubicBezTo>
                  <a:cubicBezTo>
                    <a:pt x="5866" y="14595"/>
                    <a:pt x="17599" y="17175"/>
                    <a:pt x="19600" y="18705"/>
                  </a:cubicBezTo>
                  <a:cubicBezTo>
                    <a:pt x="21600" y="20235"/>
                    <a:pt x="21059" y="20985"/>
                    <a:pt x="21059" y="21585"/>
                  </a:cubicBezTo>
                  <a:lnTo>
                    <a:pt x="0" y="21600"/>
                  </a:lnTo>
                  <a:lnTo>
                    <a:pt x="0" y="0"/>
                  </a:lnTo>
                  <a:lnTo>
                    <a:pt x="2893" y="0"/>
                  </a:lnTo>
                  <a:close/>
                  <a:moveTo>
                    <a:pt x="2893" y="0"/>
                  </a:moveTo>
                </a:path>
              </a:pathLst>
            </a:custGeom>
            <a:solidFill>
              <a:srgbClr val="FFFFFF"/>
            </a:solidFill>
            <a:ln w="254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9" name="AutoShape 24"/>
            <p:cNvSpPr>
              <a:spLocks/>
            </p:cNvSpPr>
            <p:nvPr/>
          </p:nvSpPr>
          <p:spPr bwMode="auto">
            <a:xfrm flipH="1">
              <a:off x="1138" y="181"/>
              <a:ext cx="781" cy="1440"/>
            </a:xfrm>
            <a:custGeom>
              <a:avLst/>
              <a:gdLst/>
              <a:ahLst/>
              <a:cxnLst/>
              <a:rect l="0" t="0" r="r" b="b"/>
              <a:pathLst>
                <a:path w="21126" h="21600">
                  <a:moveTo>
                    <a:pt x="2893" y="0"/>
                  </a:moveTo>
                  <a:cubicBezTo>
                    <a:pt x="2055" y="975"/>
                    <a:pt x="81" y="8400"/>
                    <a:pt x="2893" y="11505"/>
                  </a:cubicBezTo>
                  <a:cubicBezTo>
                    <a:pt x="5866" y="14595"/>
                    <a:pt x="17599" y="17175"/>
                    <a:pt x="19600" y="18705"/>
                  </a:cubicBezTo>
                  <a:cubicBezTo>
                    <a:pt x="21600" y="20235"/>
                    <a:pt x="21059" y="20985"/>
                    <a:pt x="21059" y="21585"/>
                  </a:cubicBezTo>
                  <a:lnTo>
                    <a:pt x="0" y="21600"/>
                  </a:lnTo>
                  <a:lnTo>
                    <a:pt x="0" y="0"/>
                  </a:lnTo>
                  <a:lnTo>
                    <a:pt x="2893" y="0"/>
                  </a:lnTo>
                  <a:close/>
                  <a:moveTo>
                    <a:pt x="2893" y="0"/>
                  </a:moveTo>
                </a:path>
              </a:pathLst>
            </a:custGeom>
            <a:solidFill>
              <a:srgbClr val="FFFFFF"/>
            </a:solidFill>
            <a:ln w="254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0" name="AutoShape 25"/>
            <p:cNvSpPr>
              <a:spLocks/>
            </p:cNvSpPr>
            <p:nvPr/>
          </p:nvSpPr>
          <p:spPr bwMode="auto">
            <a:xfrm rot="10800000">
              <a:off x="1138" y="1621"/>
              <a:ext cx="781" cy="1440"/>
            </a:xfrm>
            <a:custGeom>
              <a:avLst/>
              <a:gdLst/>
              <a:ahLst/>
              <a:cxnLst/>
              <a:rect l="0" t="0" r="r" b="b"/>
              <a:pathLst>
                <a:path w="21126" h="21600">
                  <a:moveTo>
                    <a:pt x="2893" y="0"/>
                  </a:moveTo>
                  <a:cubicBezTo>
                    <a:pt x="2055" y="975"/>
                    <a:pt x="81" y="8400"/>
                    <a:pt x="2893" y="11505"/>
                  </a:cubicBezTo>
                  <a:cubicBezTo>
                    <a:pt x="5866" y="14595"/>
                    <a:pt x="17599" y="17175"/>
                    <a:pt x="19600" y="18705"/>
                  </a:cubicBezTo>
                  <a:cubicBezTo>
                    <a:pt x="21600" y="20235"/>
                    <a:pt x="21059" y="20985"/>
                    <a:pt x="21059" y="21585"/>
                  </a:cubicBezTo>
                  <a:lnTo>
                    <a:pt x="0" y="21600"/>
                  </a:lnTo>
                  <a:lnTo>
                    <a:pt x="0" y="0"/>
                  </a:lnTo>
                  <a:lnTo>
                    <a:pt x="2893" y="0"/>
                  </a:lnTo>
                  <a:close/>
                  <a:moveTo>
                    <a:pt x="2893" y="0"/>
                  </a:moveTo>
                </a:path>
              </a:pathLst>
            </a:custGeom>
            <a:solidFill>
              <a:srgbClr val="FFFFFF"/>
            </a:solidFill>
            <a:ln w="254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1" name="Rectangle 26"/>
            <p:cNvSpPr>
              <a:spLocks/>
            </p:cNvSpPr>
            <p:nvPr/>
          </p:nvSpPr>
          <p:spPr bwMode="auto">
            <a:xfrm>
              <a:off x="61" y="133"/>
              <a:ext cx="48" cy="2976"/>
            </a:xfrm>
            <a:prstGeom prst="rect">
              <a:avLst/>
            </a:prstGeom>
            <a:solidFill>
              <a:srgbClr val="FFFFFF"/>
            </a:solidFill>
            <a:ln w="12700">
              <a:noFill/>
              <a:miter lim="800000"/>
              <a:headEnd type="none" w="med" len="med"/>
              <a:tailEnd type="none" w="med" len="med"/>
            </a:ln>
          </p:spPr>
          <p:txBody>
            <a:bodyPr lIns="0" tIns="0" rIns="0" bIns="0">
              <a:prstTxWarp prst="textNoShape">
                <a:avLst/>
              </a:prstTxWarp>
            </a:bodyPr>
            <a:lstStyle/>
            <a:p>
              <a:endParaRPr lang="en-US"/>
            </a:p>
          </p:txBody>
        </p:sp>
        <p:sp>
          <p:nvSpPr>
            <p:cNvPr id="12" name="Rectangle 27"/>
            <p:cNvSpPr>
              <a:spLocks/>
            </p:cNvSpPr>
            <p:nvPr/>
          </p:nvSpPr>
          <p:spPr bwMode="auto">
            <a:xfrm>
              <a:off x="1892" y="133"/>
              <a:ext cx="48" cy="2976"/>
            </a:xfrm>
            <a:prstGeom prst="rect">
              <a:avLst/>
            </a:prstGeom>
            <a:solidFill>
              <a:srgbClr val="FFFFFF"/>
            </a:solidFill>
            <a:ln w="12700">
              <a:noFill/>
              <a:miter lim="800000"/>
              <a:headEnd type="none" w="med" len="med"/>
              <a:tailEnd type="none" w="med" len="med"/>
            </a:ln>
          </p:spPr>
          <p:txBody>
            <a:bodyPr lIns="0" tIns="0" rIns="0" bIns="0">
              <a:prstTxWarp prst="textNoShape">
                <a:avLst/>
              </a:prstTxWarp>
            </a:bodyPr>
            <a:lstStyle/>
            <a:p>
              <a:endParaRPr lang="en-US"/>
            </a:p>
          </p:txBody>
        </p:sp>
        <p:sp>
          <p:nvSpPr>
            <p:cNvPr id="13" name="AutoShape 28"/>
            <p:cNvSpPr>
              <a:spLocks/>
            </p:cNvSpPr>
            <p:nvPr/>
          </p:nvSpPr>
          <p:spPr bwMode="auto">
            <a:xfrm>
              <a:off x="0" y="0"/>
              <a:ext cx="2015" cy="192"/>
            </a:xfrm>
            <a:prstGeom prst="roundRect">
              <a:avLst>
                <a:gd name="adj" fmla="val 50000"/>
              </a:avLst>
            </a:prstGeom>
            <a:blipFill dpi="0" rotWithShape="0">
              <a:blip r:embed="rId2"/>
              <a:srcRect/>
              <a:tile tx="0" ty="0" sx="100000" sy="100000" flip="none" algn="tl"/>
            </a:blipFill>
            <a:ln w="12700">
              <a:noFill/>
              <a:round/>
              <a:headEnd type="none" w="med" len="med"/>
              <a:tailEnd type="none" w="med" len="med"/>
            </a:ln>
          </p:spPr>
          <p:txBody>
            <a:bodyPr lIns="0" tIns="0" rIns="0" bIns="0">
              <a:prstTxWarp prst="textNoShape">
                <a:avLst/>
              </a:prstTxWarp>
            </a:bodyPr>
            <a:lstStyle/>
            <a:p>
              <a:endParaRPr lang="en-US"/>
            </a:p>
          </p:txBody>
        </p:sp>
        <p:sp>
          <p:nvSpPr>
            <p:cNvPr id="14" name="AutoShape 29"/>
            <p:cNvSpPr>
              <a:spLocks/>
            </p:cNvSpPr>
            <p:nvPr/>
          </p:nvSpPr>
          <p:spPr bwMode="auto">
            <a:xfrm>
              <a:off x="0" y="3052"/>
              <a:ext cx="2015" cy="192"/>
            </a:xfrm>
            <a:prstGeom prst="roundRect">
              <a:avLst>
                <a:gd name="adj" fmla="val 50000"/>
              </a:avLst>
            </a:prstGeom>
            <a:blipFill dpi="0" rotWithShape="0">
              <a:blip r:embed="rId2"/>
              <a:srcRect/>
              <a:tile tx="0" ty="0" sx="100000" sy="100000" flip="none" algn="tl"/>
            </a:blipFill>
            <a:ln w="12700">
              <a:noFill/>
              <a:round/>
              <a:headEnd type="none" w="med" len="med"/>
              <a:tailEnd type="none" w="med" len="med"/>
            </a:ln>
          </p:spPr>
          <p:txBody>
            <a:bodyPr lIns="0" tIns="0" rIns="0" bIns="0">
              <a:prstTxWarp prst="textNoShape">
                <a:avLst/>
              </a:prstTxWarp>
            </a:bodyPr>
            <a:lstStyle/>
            <a:p>
              <a:endParaRPr lang="en-US"/>
            </a:p>
          </p:txBody>
        </p:sp>
        <p:sp>
          <p:nvSpPr>
            <p:cNvPr id="15" name="Rectangle 30"/>
            <p:cNvSpPr>
              <a:spLocks/>
            </p:cNvSpPr>
            <p:nvPr/>
          </p:nvSpPr>
          <p:spPr bwMode="auto">
            <a:xfrm>
              <a:off x="51" y="1573"/>
              <a:ext cx="816" cy="96"/>
            </a:xfrm>
            <a:prstGeom prst="rect">
              <a:avLst/>
            </a:prstGeom>
            <a:solidFill>
              <a:srgbClr val="FFFFFF"/>
            </a:solidFill>
            <a:ln w="12700">
              <a:noFill/>
              <a:miter lim="800000"/>
              <a:headEnd type="none" w="med" len="med"/>
              <a:tailEnd type="none" w="med" len="med"/>
            </a:ln>
          </p:spPr>
          <p:txBody>
            <a:bodyPr lIns="0" tIns="0" rIns="0" bIns="0">
              <a:prstTxWarp prst="textNoShape">
                <a:avLst/>
              </a:prstTxWarp>
            </a:bodyPr>
            <a:lstStyle/>
            <a:p>
              <a:endParaRPr lang="en-US"/>
            </a:p>
          </p:txBody>
        </p:sp>
        <p:sp>
          <p:nvSpPr>
            <p:cNvPr id="16" name="Rectangle 31"/>
            <p:cNvSpPr>
              <a:spLocks/>
            </p:cNvSpPr>
            <p:nvPr/>
          </p:nvSpPr>
          <p:spPr bwMode="auto">
            <a:xfrm>
              <a:off x="1152" y="1573"/>
              <a:ext cx="816" cy="96"/>
            </a:xfrm>
            <a:prstGeom prst="rect">
              <a:avLst/>
            </a:prstGeom>
            <a:solidFill>
              <a:srgbClr val="FFFFFF"/>
            </a:solidFill>
            <a:ln w="12700">
              <a:noFill/>
              <a:miter lim="800000"/>
              <a:headEnd type="none" w="med" len="med"/>
              <a:tailEnd type="none" w="med" len="med"/>
            </a:ln>
          </p:spPr>
          <p:txBody>
            <a:bodyPr lIns="0" tIns="0" rIns="0" bIns="0">
              <a:prstTxWarp prst="textNoShape">
                <a:avLst/>
              </a:prstTxWarp>
            </a:bodyPr>
            <a:lstStyle/>
            <a:p>
              <a:endParaRPr lang="en-US"/>
            </a:p>
          </p:txBody>
        </p:sp>
      </p:grpSp>
      <p:sp>
        <p:nvSpPr>
          <p:cNvPr id="24" name="TextBox 23"/>
          <p:cNvSpPr txBox="1"/>
          <p:nvPr/>
        </p:nvSpPr>
        <p:spPr>
          <a:xfrm>
            <a:off x="1080613" y="4693335"/>
            <a:ext cx="2414994" cy="646331"/>
          </a:xfrm>
          <a:prstGeom prst="rect">
            <a:avLst/>
          </a:prstGeom>
          <a:noFill/>
        </p:spPr>
        <p:txBody>
          <a:bodyPr wrap="none" rtlCol="0">
            <a:spAutoFit/>
          </a:bodyPr>
          <a:lstStyle/>
          <a:p>
            <a:r>
              <a:rPr lang="en-US" dirty="0" smtClean="0"/>
              <a:t>20% of the problem,</a:t>
            </a:r>
          </a:p>
          <a:p>
            <a:r>
              <a:rPr lang="en-US" dirty="0" smtClean="0"/>
              <a:t>80% of the effort</a:t>
            </a:r>
            <a:endParaRPr lang="en-US" dirty="0"/>
          </a:p>
        </p:txBody>
      </p:sp>
      <p:sp>
        <p:nvSpPr>
          <p:cNvPr id="25" name="Cloud 24"/>
          <p:cNvSpPr/>
          <p:nvPr/>
        </p:nvSpPr>
        <p:spPr>
          <a:xfrm>
            <a:off x="1080613" y="1854201"/>
            <a:ext cx="2414994" cy="157321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DNS lookup</a:t>
            </a:r>
          </a:p>
          <a:p>
            <a:pPr algn="ctr"/>
            <a:r>
              <a:rPr lang="en-US" dirty="0" smtClean="0"/>
              <a:t>IPv6/IPv4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a:t>
            </a:r>
            <a:endParaRPr lang="en-US" dirty="0"/>
          </a:p>
        </p:txBody>
      </p:sp>
      <p:sp>
        <p:nvSpPr>
          <p:cNvPr id="3" name="Content Placeholder 2"/>
          <p:cNvSpPr>
            <a:spLocks noGrp="1"/>
          </p:cNvSpPr>
          <p:nvPr>
            <p:ph idx="1"/>
          </p:nvPr>
        </p:nvSpPr>
        <p:spPr/>
        <p:txBody>
          <a:bodyPr/>
          <a:lstStyle/>
          <a:p>
            <a:r>
              <a:rPr lang="en-US" dirty="0" smtClean="0"/>
              <a:t>What can we learn from </a:t>
            </a:r>
            <a:r>
              <a:rPr lang="en-US" dirty="0" smtClean="0"/>
              <a:t>25+ </a:t>
            </a:r>
            <a:r>
              <a:rPr lang="en-US" dirty="0" smtClean="0"/>
              <a:t>years of QoS research?</a:t>
            </a:r>
          </a:p>
          <a:p>
            <a:r>
              <a:rPr lang="en-US" dirty="0" smtClean="0"/>
              <a:t>Some of my group’s (</a:t>
            </a:r>
            <a:r>
              <a:rPr lang="en-US" dirty="0" smtClean="0"/>
              <a:t>semi-) </a:t>
            </a:r>
            <a:r>
              <a:rPr lang="en-US" dirty="0" smtClean="0"/>
              <a:t>QoS research</a:t>
            </a:r>
          </a:p>
          <a:p>
            <a:pPr lvl="1"/>
            <a:r>
              <a:rPr lang="en-US" dirty="0" smtClean="0"/>
              <a:t>how good is industrial practice</a:t>
            </a:r>
            <a:r>
              <a:rPr lang="en-US" dirty="0" smtClean="0"/>
              <a:t>?</a:t>
            </a:r>
          </a:p>
          <a:p>
            <a:pPr lvl="1"/>
            <a:r>
              <a:rPr lang="en-US" dirty="0" smtClean="0"/>
              <a:t>how can we diagnose QoS (and other problems) </a:t>
            </a:r>
            <a:r>
              <a:rPr lang="en-US" dirty="0" smtClean="0"/>
              <a:t>in the consumer Internet?</a:t>
            </a:r>
            <a:endParaRPr lang="en-US" dirty="0" smtClean="0"/>
          </a:p>
          <a:p>
            <a:r>
              <a:rPr lang="en-US" dirty="0" smtClean="0"/>
              <a:t>Thoughts on QoS going forward</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delays</a:t>
            </a:r>
            <a:endParaRPr lang="en-US" dirty="0"/>
          </a:p>
        </p:txBody>
      </p:sp>
      <p:pic>
        <p:nvPicPr>
          <p:cNvPr id="3" name="Picture 2"/>
          <p:cNvPicPr>
            <a:picLocks noChangeAspect="1"/>
          </p:cNvPicPr>
          <p:nvPr/>
        </p:nvPicPr>
        <p:blipFill>
          <a:blip r:embed="rId2"/>
          <a:stretch>
            <a:fillRect/>
          </a:stretch>
        </p:blipFill>
        <p:spPr>
          <a:xfrm>
            <a:off x="612775" y="1617931"/>
            <a:ext cx="5930900" cy="2197100"/>
          </a:xfrm>
          <a:prstGeom prst="rect">
            <a:avLst/>
          </a:prstGeom>
        </p:spPr>
      </p:pic>
      <p:sp>
        <p:nvSpPr>
          <p:cNvPr id="4" name="TextBox 3"/>
          <p:cNvSpPr txBox="1"/>
          <p:nvPr/>
        </p:nvSpPr>
        <p:spPr>
          <a:xfrm>
            <a:off x="0" y="6503800"/>
            <a:ext cx="2759965" cy="276999"/>
          </a:xfrm>
          <a:prstGeom prst="rect">
            <a:avLst/>
          </a:prstGeom>
          <a:noFill/>
        </p:spPr>
        <p:txBody>
          <a:bodyPr wrap="none" rtlCol="0">
            <a:spAutoFit/>
          </a:bodyPr>
          <a:lstStyle/>
          <a:p>
            <a:r>
              <a:rPr lang="en-US" sz="1200" dirty="0" smtClean="0"/>
              <a:t>Park, </a:t>
            </a:r>
            <a:r>
              <a:rPr lang="en-US" sz="1200" dirty="0" err="1" smtClean="0"/>
              <a:t>Pai</a:t>
            </a:r>
            <a:r>
              <a:rPr lang="en-US" sz="1200" dirty="0" smtClean="0"/>
              <a:t>, Peterson, Wang (OSDI04)</a:t>
            </a:r>
            <a:endParaRPr lang="en-US" sz="1200" dirty="0"/>
          </a:p>
        </p:txBody>
      </p:sp>
      <p:pic>
        <p:nvPicPr>
          <p:cNvPr id="5" name="Picture 4"/>
          <p:cNvPicPr>
            <a:picLocks noChangeAspect="1"/>
          </p:cNvPicPr>
          <p:nvPr/>
        </p:nvPicPr>
        <p:blipFill>
          <a:blip r:embed="rId3"/>
          <a:stretch>
            <a:fillRect/>
          </a:stretch>
        </p:blipFill>
        <p:spPr>
          <a:xfrm>
            <a:off x="5510969" y="4036050"/>
            <a:ext cx="2768600" cy="2184400"/>
          </a:xfrm>
          <a:prstGeom prst="rect">
            <a:avLst/>
          </a:prstGeom>
        </p:spPr>
      </p:pic>
      <p:sp>
        <p:nvSpPr>
          <p:cNvPr id="6" name="TextBox 5"/>
          <p:cNvSpPr txBox="1"/>
          <p:nvPr/>
        </p:nvSpPr>
        <p:spPr>
          <a:xfrm>
            <a:off x="5510969" y="6503800"/>
            <a:ext cx="1994143" cy="307777"/>
          </a:xfrm>
          <a:prstGeom prst="rect">
            <a:avLst/>
          </a:prstGeom>
          <a:noFill/>
        </p:spPr>
        <p:txBody>
          <a:bodyPr wrap="none" rtlCol="0">
            <a:spAutoFit/>
          </a:bodyPr>
          <a:lstStyle/>
          <a:p>
            <a:r>
              <a:rPr lang="en-US" sz="1400" dirty="0" smtClean="0"/>
              <a:t>Jung et al (</a:t>
            </a:r>
            <a:r>
              <a:rPr lang="en-US" sz="1400" dirty="0" err="1" smtClean="0"/>
              <a:t>ToN</a:t>
            </a:r>
            <a:r>
              <a:rPr lang="en-US" sz="1400" dirty="0" smtClean="0"/>
              <a:t> 2002)</a:t>
            </a:r>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vs. </a:t>
            </a:r>
            <a:r>
              <a:rPr lang="en-US" dirty="0" err="1" smtClean="0"/>
              <a:t>OpenDNS</a:t>
            </a:r>
            <a:endParaRPr lang="en-US" dirty="0"/>
          </a:p>
        </p:txBody>
      </p:sp>
      <p:pic>
        <p:nvPicPr>
          <p:cNvPr id="3" name="Picture 2" descr="GoogleDNSvsOpenDNS.jpg"/>
          <p:cNvPicPr>
            <a:picLocks noChangeAspect="1"/>
          </p:cNvPicPr>
          <p:nvPr/>
        </p:nvPicPr>
        <p:blipFill>
          <a:blip r:embed="rId2"/>
          <a:stretch>
            <a:fillRect/>
          </a:stretch>
        </p:blipFill>
        <p:spPr>
          <a:xfrm>
            <a:off x="2001838" y="1787525"/>
            <a:ext cx="4143375" cy="2838450"/>
          </a:xfrm>
          <a:prstGeom prst="rect">
            <a:avLst/>
          </a:prstGeom>
        </p:spPr>
      </p:pic>
      <p:sp>
        <p:nvSpPr>
          <p:cNvPr id="4" name="TextBox 3"/>
          <p:cNvSpPr txBox="1"/>
          <p:nvPr/>
        </p:nvSpPr>
        <p:spPr>
          <a:xfrm>
            <a:off x="0" y="6581001"/>
            <a:ext cx="7201836" cy="276999"/>
          </a:xfrm>
          <a:prstGeom prst="rect">
            <a:avLst/>
          </a:prstGeom>
          <a:noFill/>
        </p:spPr>
        <p:txBody>
          <a:bodyPr wrap="none" rtlCol="0">
            <a:spAutoFit/>
          </a:bodyPr>
          <a:lstStyle/>
          <a:p>
            <a:r>
              <a:rPr lang="en-US" sz="1200" dirty="0" smtClean="0"/>
              <a:t>Dec. </a:t>
            </a:r>
            <a:r>
              <a:rPr lang="en-US" sz="1200" dirty="0" smtClean="0"/>
              <a:t>2009  </a:t>
            </a:r>
            <a:r>
              <a:rPr lang="en-US" sz="1200" dirty="0" smtClean="0"/>
              <a:t>-- </a:t>
            </a:r>
            <a:r>
              <a:rPr lang="en-US" sz="1200" dirty="0" err="1" smtClean="0"/>
              <a:t>http://blog.gadodia.net/performance-comparison-of-opendns-and-google-dns/</a:t>
            </a:r>
            <a:endParaRPr lang="en-US" sz="1200" dirty="0"/>
          </a:p>
        </p:txBody>
      </p:sp>
      <p:sp>
        <p:nvSpPr>
          <p:cNvPr id="5" name="Rounded Rectangle 4"/>
          <p:cNvSpPr/>
          <p:nvPr/>
        </p:nvSpPr>
        <p:spPr>
          <a:xfrm>
            <a:off x="1781173" y="1787525"/>
            <a:ext cx="4847888" cy="1573708"/>
          </a:xfrm>
          <a:prstGeom prst="roundRect">
            <a:avLst/>
          </a:prstGeom>
          <a:gradFill>
            <a:gsLst>
              <a:gs pos="0">
                <a:schemeClr val="accent1">
                  <a:shade val="60000"/>
                  <a:satMod val="130000"/>
                  <a:alpha val="20000"/>
                </a:schemeClr>
              </a:gs>
              <a:gs pos="100000">
                <a:schemeClr val="accent1">
                  <a:shade val="94000"/>
                  <a:satMod val="135000"/>
                  <a:alpha val="34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19536" y="1418193"/>
            <a:ext cx="4019049" cy="369332"/>
          </a:xfrm>
          <a:prstGeom prst="rect">
            <a:avLst/>
          </a:prstGeom>
          <a:noFill/>
        </p:spPr>
        <p:txBody>
          <a:bodyPr wrap="none" rtlCol="0">
            <a:spAutoFit/>
          </a:bodyPr>
          <a:lstStyle/>
          <a:p>
            <a:r>
              <a:rPr lang="en-US" dirty="0" smtClean="0">
                <a:solidFill>
                  <a:schemeClr val="accent1">
                    <a:lumMod val="75000"/>
                  </a:schemeClr>
                </a:solidFill>
              </a:rPr>
              <a:t>likely exceeds page transfer delay</a:t>
            </a:r>
            <a:endParaRPr lang="en-US" dirty="0">
              <a:solidFill>
                <a:schemeClr val="accent1">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to the QoS losers?</a:t>
            </a:r>
            <a:endParaRPr lang="en-US" dirty="0"/>
          </a:p>
        </p:txBody>
      </p:sp>
      <p:graphicFrame>
        <p:nvGraphicFramePr>
          <p:cNvPr id="5" name="Content Placeholder 4"/>
          <p:cNvGraphicFramePr>
            <a:graphicFrameLocks noGrp="1"/>
          </p:cNvGraphicFramePr>
          <p:nvPr>
            <p:ph idx="1"/>
          </p:nvPr>
        </p:nvGraphicFramePr>
        <p:xfrm>
          <a:off x="340746" y="2044700"/>
          <a:ext cx="8410234" cy="461580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Deferring demand</a:t>
            </a:r>
            <a:endParaRPr lang="en-US" dirty="0"/>
          </a:p>
        </p:txBody>
      </p:sp>
      <p:sp>
        <p:nvSpPr>
          <p:cNvPr id="3" name="Content Placeholder 2"/>
          <p:cNvSpPr>
            <a:spLocks noGrp="1"/>
          </p:cNvSpPr>
          <p:nvPr>
            <p:ph idx="1"/>
          </p:nvPr>
        </p:nvSpPr>
        <p:spPr>
          <a:xfrm>
            <a:off x="988358" y="2044700"/>
            <a:ext cx="7167284" cy="4533900"/>
          </a:xfrm>
        </p:spPr>
        <p:txBody>
          <a:bodyPr>
            <a:normAutofit fontScale="77500" lnSpcReduction="20000"/>
          </a:bodyPr>
          <a:lstStyle/>
          <a:p>
            <a:r>
              <a:rPr lang="en-US" dirty="0" smtClean="0"/>
              <a:t>Capacity need is driven by peak demand</a:t>
            </a:r>
          </a:p>
          <a:p>
            <a:pPr lvl="1"/>
            <a:r>
              <a:rPr lang="en-US" dirty="0" smtClean="0"/>
              <a:t>thus, useful to defer peak</a:t>
            </a:r>
          </a:p>
          <a:p>
            <a:r>
              <a:rPr lang="en-US" dirty="0" smtClean="0"/>
              <a:t>Cf. electric utilities</a:t>
            </a:r>
          </a:p>
          <a:p>
            <a:pPr lvl="1"/>
            <a:r>
              <a:rPr lang="en-US" dirty="0" smtClean="0"/>
              <a:t>peak electricity costs &gt;&gt; </a:t>
            </a:r>
            <a:r>
              <a:rPr lang="en-US" dirty="0" err="1" smtClean="0"/>
              <a:t>baseload</a:t>
            </a:r>
            <a:r>
              <a:rPr lang="en-US" dirty="0" smtClean="0"/>
              <a:t> costs</a:t>
            </a:r>
          </a:p>
          <a:p>
            <a:pPr lvl="1"/>
            <a:r>
              <a:rPr lang="en-US" dirty="0" smtClean="0"/>
              <a:t>but peak bandwidth costs = average costs</a:t>
            </a:r>
          </a:p>
          <a:p>
            <a:r>
              <a:rPr lang="en-US" dirty="0" smtClean="0"/>
              <a:t>Peak deferral</a:t>
            </a:r>
          </a:p>
          <a:p>
            <a:pPr lvl="1"/>
            <a:r>
              <a:rPr lang="en-US" dirty="0" smtClean="0"/>
              <a:t>µ</a:t>
            </a:r>
            <a:r>
              <a:rPr lang="en-US" dirty="0" err="1" smtClean="0"/>
              <a:t>s</a:t>
            </a:r>
            <a:r>
              <a:rPr lang="en-US" dirty="0" smtClean="0"/>
              <a:t> to ms: </a:t>
            </a:r>
          </a:p>
          <a:p>
            <a:pPr lvl="2"/>
            <a:r>
              <a:rPr lang="en-US" dirty="0" smtClean="0"/>
              <a:t>node &amp; router queues</a:t>
            </a:r>
          </a:p>
          <a:p>
            <a:pPr lvl="1"/>
            <a:r>
              <a:rPr lang="en-US" dirty="0" smtClean="0"/>
              <a:t>minutes: </a:t>
            </a:r>
          </a:p>
          <a:p>
            <a:pPr lvl="2"/>
            <a:r>
              <a:rPr lang="en-US" dirty="0" smtClean="0"/>
              <a:t>scheduling VoIP &gt; TCP at home</a:t>
            </a:r>
          </a:p>
          <a:p>
            <a:pPr lvl="2"/>
            <a:r>
              <a:rPr lang="en-US" dirty="0" smtClean="0"/>
              <a:t>Dad’s phone call beats son’s </a:t>
            </a:r>
            <a:r>
              <a:rPr lang="en-US" dirty="0" err="1" smtClean="0"/>
              <a:t>Hulu</a:t>
            </a:r>
            <a:r>
              <a:rPr lang="en-US" dirty="0" smtClean="0"/>
              <a:t> show</a:t>
            </a:r>
          </a:p>
          <a:p>
            <a:pPr lvl="1"/>
            <a:r>
              <a:rPr lang="en-US" dirty="0" smtClean="0"/>
              <a:t>hours:</a:t>
            </a:r>
          </a:p>
          <a:p>
            <a:pPr lvl="2"/>
            <a:r>
              <a:rPr lang="en-US" dirty="0" smtClean="0"/>
              <a:t>download OS patches</a:t>
            </a:r>
          </a:p>
          <a:p>
            <a:pPr lvl="2"/>
            <a:r>
              <a:rPr lang="en-US" dirty="0" smtClean="0"/>
              <a:t>back-</a:t>
            </a:r>
            <a:r>
              <a:rPr lang="en-US" dirty="0" smtClean="0"/>
              <a:t>up</a:t>
            </a:r>
          </a:p>
          <a:p>
            <a:pPr lvl="2"/>
            <a:r>
              <a:rPr lang="en-US" dirty="0" err="1" smtClean="0">
                <a:sym typeface="Wingdings"/>
              </a:rPr>
              <a:t></a:t>
            </a:r>
            <a:r>
              <a:rPr lang="en-US" dirty="0" smtClean="0">
                <a:sym typeface="Wingdings"/>
              </a:rPr>
              <a:t> </a:t>
            </a:r>
            <a:r>
              <a:rPr lang="en-US" i="1" dirty="0" smtClean="0">
                <a:sym typeface="Wingdings"/>
              </a:rPr>
              <a:t>scavenger service</a:t>
            </a:r>
            <a:endParaRPr lang="en-US" i="1" dirty="0" smtClean="0"/>
          </a:p>
          <a:p>
            <a:pPr lvl="1"/>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Diurnal variation of traffic demand</a:t>
            </a:r>
            <a:endParaRPr lang="en-US" dirty="0"/>
          </a:p>
        </p:txBody>
      </p:sp>
      <p:pic>
        <p:nvPicPr>
          <p:cNvPr id="5" name="Picture 4" descr="CogentHourly.png"/>
          <p:cNvPicPr>
            <a:picLocks noChangeAspect="1"/>
          </p:cNvPicPr>
          <p:nvPr/>
        </p:nvPicPr>
        <p:blipFill>
          <a:blip r:embed="rId3"/>
          <a:stretch>
            <a:fillRect/>
          </a:stretch>
        </p:blipFill>
        <p:spPr>
          <a:xfrm>
            <a:off x="1739900" y="2054225"/>
            <a:ext cx="5600700" cy="3797300"/>
          </a:xfrm>
          <a:prstGeom prst="rect">
            <a:avLst/>
          </a:prstGeom>
        </p:spPr>
      </p:pic>
      <p:sp>
        <p:nvSpPr>
          <p:cNvPr id="6" name="TextBox 5"/>
          <p:cNvSpPr txBox="1"/>
          <p:nvPr/>
        </p:nvSpPr>
        <p:spPr>
          <a:xfrm>
            <a:off x="0" y="6133584"/>
            <a:ext cx="8229085" cy="369332"/>
          </a:xfrm>
          <a:prstGeom prst="rect">
            <a:avLst/>
          </a:prstGeom>
          <a:noFill/>
        </p:spPr>
        <p:txBody>
          <a:bodyPr wrap="none" rtlCol="0">
            <a:spAutoFit/>
          </a:bodyPr>
          <a:lstStyle/>
          <a:p>
            <a:r>
              <a:rPr lang="en-US" dirty="0" smtClean="0"/>
              <a:t>Columbia University commercial Internet access (10 </a:t>
            </a:r>
            <a:r>
              <a:rPr lang="en-US" dirty="0" err="1" smtClean="0"/>
              <a:t>GigE</a:t>
            </a:r>
            <a:r>
              <a:rPr lang="en-US" dirty="0" smtClean="0"/>
              <a:t>), May 30, 2010</a:t>
            </a:r>
            <a:endParaRPr lang="en-US" dirty="0"/>
          </a:p>
        </p:txBody>
      </p:sp>
      <p:sp>
        <p:nvSpPr>
          <p:cNvPr id="7" name="Rounded Rectangular Callout 6"/>
          <p:cNvSpPr/>
          <p:nvPr/>
        </p:nvSpPr>
        <p:spPr>
          <a:xfrm>
            <a:off x="7340600" y="2933700"/>
            <a:ext cx="1485900" cy="952500"/>
          </a:xfrm>
          <a:prstGeom prst="wedgeRoundRectCallout">
            <a:avLst>
              <a:gd name="adj1" fmla="val -68696"/>
              <a:gd name="adj2" fmla="val 8516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peak </a:t>
            </a:r>
            <a:r>
              <a:rPr lang="en-US" dirty="0" smtClean="0">
                <a:latin typeface="ＭＳ ゴシック"/>
                <a:ea typeface="ＭＳ ゴシック"/>
                <a:cs typeface="ＭＳ ゴシック"/>
              </a:rPr>
              <a:t>≅</a:t>
            </a:r>
            <a:r>
              <a:rPr lang="en-US" dirty="0" smtClean="0"/>
              <a:t> 1.7 avg.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1812925" y="6399213"/>
            <a:ext cx="5257800" cy="244475"/>
          </a:xfrm>
          <a:prstGeom prst="rect">
            <a:avLst/>
          </a:prstGeom>
          <a:noFill/>
          <a:ln w="12700">
            <a:noFill/>
            <a:miter lim="800000"/>
            <a:headEnd/>
            <a:tailEnd/>
          </a:ln>
          <a:effectLst>
            <a:prstShdw prst="shdw17" dist="17961" dir="2700000">
              <a:srgbClr val="999999">
                <a:alpha val="74998"/>
              </a:srgbClr>
            </a:prstShdw>
          </a:effectLst>
        </p:spPr>
        <p:txBody>
          <a:bodyPr>
            <a:prstTxWarp prst="textNoShape">
              <a:avLst/>
            </a:prstTxWarp>
            <a:spAutoFit/>
          </a:bodyPr>
          <a:lstStyle/>
          <a:p>
            <a:pPr algn="ctr" eaLnBrk="0" hangingPunct="0">
              <a:spcBef>
                <a:spcPct val="50000"/>
              </a:spcBef>
            </a:pPr>
            <a:r>
              <a:rPr lang="en-US" sz="1000">
                <a:solidFill>
                  <a:schemeClr val="tx1"/>
                </a:solidFill>
                <a:latin typeface="Segoe UI" pitchFamily="34" charset="0"/>
                <a:ea typeface="Segoe UI" pitchFamily="34" charset="0"/>
                <a:cs typeface="Segoe UI" pitchFamily="34" charset="0"/>
              </a:rPr>
              <a:t>Source: California Independent System Operator Corporation</a:t>
            </a:r>
          </a:p>
        </p:txBody>
      </p:sp>
      <p:pic>
        <p:nvPicPr>
          <p:cNvPr id="47107" name="Picture 4"/>
          <p:cNvPicPr>
            <a:picLocks noChangeAspect="1" noChangeArrowheads="1"/>
          </p:cNvPicPr>
          <p:nvPr/>
        </p:nvPicPr>
        <p:blipFill>
          <a:blip r:embed="rId3"/>
          <a:srcRect/>
          <a:stretch>
            <a:fillRect/>
          </a:stretch>
        </p:blipFill>
        <p:spPr bwMode="auto">
          <a:xfrm>
            <a:off x="821531" y="1658938"/>
            <a:ext cx="7805738" cy="4740275"/>
          </a:xfrm>
          <a:prstGeom prst="rect">
            <a:avLst/>
          </a:prstGeom>
          <a:solidFill>
            <a:schemeClr val="tx1">
              <a:lumMod val="85000"/>
            </a:schemeClr>
          </a:solidFill>
          <a:ln w="12700">
            <a:noFill/>
            <a:miter lim="800000"/>
            <a:headEnd/>
            <a:tailEnd/>
          </a:ln>
        </p:spPr>
      </p:pic>
      <p:sp>
        <p:nvSpPr>
          <p:cNvPr id="47108" name="Text Box 5"/>
          <p:cNvSpPr txBox="1">
            <a:spLocks noChangeArrowheads="1"/>
          </p:cNvSpPr>
          <p:nvPr/>
        </p:nvSpPr>
        <p:spPr bwMode="auto">
          <a:xfrm>
            <a:off x="3429000" y="6172200"/>
            <a:ext cx="2057400" cy="274638"/>
          </a:xfrm>
          <a:prstGeom prst="rect">
            <a:avLst/>
          </a:prstGeom>
          <a:noFill/>
          <a:ln w="12700">
            <a:noFill/>
            <a:miter lim="800000"/>
            <a:headEnd/>
            <a:tailEnd/>
          </a:ln>
          <a:effectLst>
            <a:prstShdw prst="shdw17" dist="17961" dir="2700000">
              <a:srgbClr val="999999">
                <a:alpha val="74998"/>
              </a:srgbClr>
            </a:prstShdw>
          </a:effectLst>
        </p:spPr>
        <p:txBody>
          <a:bodyPr>
            <a:prstTxWarp prst="textNoShape">
              <a:avLst/>
            </a:prstTxWarp>
            <a:spAutoFit/>
          </a:bodyPr>
          <a:lstStyle/>
          <a:p>
            <a:pPr algn="ctr" eaLnBrk="0" hangingPunct="0">
              <a:spcBef>
                <a:spcPct val="50000"/>
              </a:spcBef>
            </a:pPr>
            <a:r>
              <a:rPr lang="en-US" sz="1200">
                <a:solidFill>
                  <a:schemeClr val="tx1"/>
                </a:solidFill>
                <a:latin typeface="Segoe UI" pitchFamily="34" charset="0"/>
                <a:ea typeface="Segoe UI" pitchFamily="34" charset="0"/>
                <a:cs typeface="Segoe UI" pitchFamily="34" charset="0"/>
              </a:rPr>
              <a:t>Hours per Year</a:t>
            </a:r>
          </a:p>
        </p:txBody>
      </p:sp>
      <p:grpSp>
        <p:nvGrpSpPr>
          <p:cNvPr id="2" name="Group 6"/>
          <p:cNvGrpSpPr>
            <a:grpSpLocks/>
          </p:cNvGrpSpPr>
          <p:nvPr/>
        </p:nvGrpSpPr>
        <p:grpSpPr bwMode="auto">
          <a:xfrm>
            <a:off x="1752600" y="1752600"/>
            <a:ext cx="2971800" cy="4114800"/>
            <a:chOff x="1104" y="1104"/>
            <a:chExt cx="1872" cy="2592"/>
          </a:xfrm>
        </p:grpSpPr>
        <p:sp>
          <p:nvSpPr>
            <p:cNvPr id="47113" name="Line 7"/>
            <p:cNvSpPr>
              <a:spLocks noChangeShapeType="1"/>
            </p:cNvSpPr>
            <p:nvPr/>
          </p:nvSpPr>
          <p:spPr bwMode="auto">
            <a:xfrm>
              <a:off x="1104" y="1104"/>
              <a:ext cx="0" cy="2592"/>
            </a:xfrm>
            <a:prstGeom prst="line">
              <a:avLst/>
            </a:prstGeom>
            <a:noFill/>
            <a:ln w="6350">
              <a:solidFill>
                <a:srgbClr val="009900"/>
              </a:solidFill>
              <a:prstDash val="lgDash"/>
              <a:round/>
              <a:headEnd/>
              <a:tailEnd/>
            </a:ln>
            <a:effectLst>
              <a:prstShdw prst="shdw17" dist="17961" dir="2700000">
                <a:srgbClr val="005C00">
                  <a:alpha val="74998"/>
                </a:srgbClr>
              </a:prstShdw>
            </a:effectLst>
          </p:spPr>
          <p:txBody>
            <a:bodyPr wrap="none" anchor="ctr">
              <a:prstTxWarp prst="textNoShape">
                <a:avLst/>
              </a:prstTxWarp>
            </a:bodyPr>
            <a:lstStyle/>
            <a:p>
              <a:endParaRPr lang="en-US"/>
            </a:p>
          </p:txBody>
        </p:sp>
        <p:sp>
          <p:nvSpPr>
            <p:cNvPr id="47114" name="AutoShape 8"/>
            <p:cNvSpPr>
              <a:spLocks noChangeArrowheads="1"/>
            </p:cNvSpPr>
            <p:nvPr/>
          </p:nvSpPr>
          <p:spPr bwMode="auto">
            <a:xfrm>
              <a:off x="1200" y="2352"/>
              <a:ext cx="1776" cy="480"/>
            </a:xfrm>
            <a:prstGeom prst="wedgeRoundRectCallout">
              <a:avLst>
                <a:gd name="adj1" fmla="val -55125"/>
                <a:gd name="adj2" fmla="val -146458"/>
                <a:gd name="adj3" fmla="val 16667"/>
              </a:avLst>
            </a:prstGeom>
            <a:solidFill>
              <a:srgbClr val="FFFF99"/>
            </a:solidFill>
            <a:ln w="9525">
              <a:solidFill>
                <a:schemeClr val="tx1"/>
              </a:solidFill>
              <a:miter lim="800000"/>
              <a:headEnd/>
              <a:tailEnd/>
            </a:ln>
          </p:spPr>
          <p:txBody>
            <a:bodyPr anchor="ctr">
              <a:prstTxWarp prst="textNoShape">
                <a:avLst/>
              </a:prstTxWarp>
            </a:bodyPr>
            <a:lstStyle/>
            <a:p>
              <a:pPr algn="ctr">
                <a:lnSpc>
                  <a:spcPct val="95000"/>
                </a:lnSpc>
              </a:pPr>
              <a:r>
                <a:rPr lang="en-US" sz="1500" b="1" dirty="0">
                  <a:solidFill>
                    <a:srgbClr val="601616"/>
                  </a:solidFill>
                  <a:latin typeface="Segoe UI" pitchFamily="34" charset="0"/>
                  <a:ea typeface="Segoe UI" pitchFamily="34" charset="0"/>
                  <a:cs typeface="Segoe UI" pitchFamily="34" charset="0"/>
                </a:rPr>
                <a:t>Last 25% of capacity needed less than 10% of the time</a:t>
              </a:r>
              <a:r>
                <a:rPr lang="en-US" sz="1500" dirty="0">
                  <a:solidFill>
                    <a:srgbClr val="601616"/>
                  </a:solidFill>
                  <a:latin typeface="Segoe UI" pitchFamily="34" charset="0"/>
                  <a:ea typeface="Segoe UI" pitchFamily="34" charset="0"/>
                  <a:cs typeface="Segoe UI" pitchFamily="34" charset="0"/>
                </a:rPr>
                <a:t> </a:t>
              </a:r>
            </a:p>
          </p:txBody>
        </p:sp>
      </p:grpSp>
      <p:sp>
        <p:nvSpPr>
          <p:cNvPr id="47110" name="Line 9"/>
          <p:cNvSpPr>
            <a:spLocks noChangeShapeType="1"/>
          </p:cNvSpPr>
          <p:nvPr/>
        </p:nvSpPr>
        <p:spPr bwMode="auto">
          <a:xfrm>
            <a:off x="1295400" y="1752600"/>
            <a:ext cx="0" cy="4114800"/>
          </a:xfrm>
          <a:prstGeom prst="line">
            <a:avLst/>
          </a:prstGeom>
          <a:noFill/>
          <a:ln w="6350">
            <a:solidFill>
              <a:srgbClr val="FF0000"/>
            </a:solidFill>
            <a:prstDash val="lgDash"/>
            <a:round/>
            <a:headEnd/>
            <a:tailEnd/>
          </a:ln>
          <a:effectLst>
            <a:prstShdw prst="shdw17" dist="17961" dir="2700000">
              <a:srgbClr val="990000">
                <a:alpha val="74998"/>
              </a:srgbClr>
            </a:prstShdw>
          </a:effectLst>
        </p:spPr>
        <p:txBody>
          <a:bodyPr wrap="none" anchor="ctr">
            <a:prstTxWarp prst="textNoShape">
              <a:avLst/>
            </a:prstTxWarp>
          </a:bodyPr>
          <a:lstStyle/>
          <a:p>
            <a:endParaRPr lang="en-US"/>
          </a:p>
        </p:txBody>
      </p:sp>
      <p:sp>
        <p:nvSpPr>
          <p:cNvPr id="47111" name="AutoShape 10"/>
          <p:cNvSpPr>
            <a:spLocks noChangeArrowheads="1"/>
          </p:cNvSpPr>
          <p:nvPr/>
        </p:nvSpPr>
        <p:spPr bwMode="auto">
          <a:xfrm>
            <a:off x="1905000" y="1752600"/>
            <a:ext cx="2819400" cy="762000"/>
          </a:xfrm>
          <a:prstGeom prst="wedgeRoundRectCallout">
            <a:avLst>
              <a:gd name="adj1" fmla="val -71116"/>
              <a:gd name="adj2" fmla="val 32708"/>
              <a:gd name="adj3" fmla="val 16667"/>
            </a:avLst>
          </a:prstGeom>
          <a:solidFill>
            <a:srgbClr val="FFFF99"/>
          </a:solidFill>
          <a:ln w="9525">
            <a:solidFill>
              <a:schemeClr val="tx1"/>
            </a:solidFill>
            <a:miter lim="800000"/>
            <a:headEnd/>
            <a:tailEnd/>
          </a:ln>
        </p:spPr>
        <p:txBody>
          <a:bodyPr anchor="ctr">
            <a:prstTxWarp prst="textNoShape">
              <a:avLst/>
            </a:prstTxWarp>
          </a:bodyPr>
          <a:lstStyle/>
          <a:p>
            <a:pPr algn="ctr">
              <a:lnSpc>
                <a:spcPct val="95000"/>
              </a:lnSpc>
            </a:pPr>
            <a:r>
              <a:rPr lang="en-US" sz="1500" b="1" dirty="0">
                <a:solidFill>
                  <a:schemeClr val="accent3">
                    <a:lumMod val="50000"/>
                  </a:schemeClr>
                </a:solidFill>
                <a:latin typeface="Segoe UI" pitchFamily="34" charset="0"/>
                <a:ea typeface="Segoe UI" pitchFamily="34" charset="0"/>
                <a:cs typeface="Segoe UI" pitchFamily="34" charset="0"/>
              </a:rPr>
              <a:t>Last 5% (2,500 MW) needed less than 50 hours per year</a:t>
            </a:r>
            <a:endParaRPr lang="en-US" sz="1500" dirty="0">
              <a:solidFill>
                <a:schemeClr val="accent3">
                  <a:lumMod val="50000"/>
                </a:schemeClr>
              </a:solidFill>
              <a:latin typeface="Segoe UI" pitchFamily="34" charset="0"/>
              <a:ea typeface="Segoe UI" pitchFamily="34" charset="0"/>
              <a:cs typeface="Segoe UI" pitchFamily="34" charset="0"/>
            </a:endParaRPr>
          </a:p>
        </p:txBody>
      </p:sp>
      <p:sp>
        <p:nvSpPr>
          <p:cNvPr id="47112" name="Title 10"/>
          <p:cNvSpPr>
            <a:spLocks noGrp="1"/>
          </p:cNvSpPr>
          <p:nvPr>
            <p:ph type="title" idx="4294967295"/>
          </p:nvPr>
        </p:nvSpPr>
        <p:spPr/>
        <p:txBody>
          <a:bodyPr/>
          <a:lstStyle/>
          <a:p>
            <a:r>
              <a:rPr lang="en-US"/>
              <a:t>Electric Load Duration Curve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srcRect/>
          <a:stretch>
            <a:fillRect/>
          </a:stretch>
        </p:blipFill>
        <p:spPr bwMode="auto">
          <a:xfrm>
            <a:off x="2025650" y="1436688"/>
            <a:ext cx="5073650" cy="4214812"/>
          </a:xfrm>
          <a:prstGeom prst="rect">
            <a:avLst/>
          </a:prstGeom>
          <a:noFill/>
          <a:ln w="9525">
            <a:noFill/>
            <a:miter lim="800000"/>
            <a:headEnd/>
            <a:tailEnd/>
          </a:ln>
        </p:spPr>
      </p:pic>
      <p:sp>
        <p:nvSpPr>
          <p:cNvPr id="3" name="TextBox 2"/>
          <p:cNvSpPr txBox="1"/>
          <p:nvPr/>
        </p:nvSpPr>
        <p:spPr>
          <a:xfrm>
            <a:off x="0" y="6581001"/>
            <a:ext cx="6199308" cy="276999"/>
          </a:xfrm>
          <a:prstGeom prst="rect">
            <a:avLst/>
          </a:prstGeom>
          <a:noFill/>
        </p:spPr>
        <p:txBody>
          <a:bodyPr wrap="none" rtlCol="0">
            <a:spAutoFit/>
          </a:bodyPr>
          <a:lstStyle/>
          <a:p>
            <a:r>
              <a:rPr lang="en-US" sz="1200" dirty="0" smtClean="0"/>
              <a:t>“Environmental Assessment of Plug-In Hybrid Electric Vehicles (</a:t>
            </a:r>
            <a:r>
              <a:rPr lang="en-US" sz="1200" dirty="0" err="1" smtClean="0"/>
              <a:t>PHEVs</a:t>
            </a:r>
            <a:r>
              <a:rPr lang="en-US" sz="1200" dirty="0" smtClean="0"/>
              <a:t>)”, June 2009</a:t>
            </a:r>
            <a:endParaRPr lang="en-US" sz="1200" dirty="0"/>
          </a:p>
        </p:txBody>
      </p:sp>
      <p:sp>
        <p:nvSpPr>
          <p:cNvPr id="4" name="Title 3"/>
          <p:cNvSpPr>
            <a:spLocks noGrp="1"/>
          </p:cNvSpPr>
          <p:nvPr>
            <p:ph type="title"/>
          </p:nvPr>
        </p:nvSpPr>
        <p:spPr/>
        <p:txBody>
          <a:bodyPr/>
          <a:lstStyle/>
          <a:p>
            <a:r>
              <a:rPr lang="en-US" dirty="0" smtClean="0"/>
              <a:t>Electricity diurnal demand</a:t>
            </a:r>
            <a:endParaRPr lang="en-US" dirty="0"/>
          </a:p>
        </p:txBody>
      </p:sp>
      <p:sp>
        <p:nvSpPr>
          <p:cNvPr id="5" name="Oval Callout 4"/>
          <p:cNvSpPr/>
          <p:nvPr/>
        </p:nvSpPr>
        <p:spPr>
          <a:xfrm>
            <a:off x="7099299" y="3330254"/>
            <a:ext cx="1431925" cy="612648"/>
          </a:xfrm>
          <a:prstGeom prst="wedgeEllipseCallout">
            <a:avLst>
              <a:gd name="adj1" fmla="val -121427"/>
              <a:gd name="adj2" fmla="val 1332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about 60%</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 vs.</a:t>
            </a:r>
            <a:r>
              <a:rPr lang="en-US" dirty="0" smtClean="0"/>
              <a:t> flying business </a:t>
            </a:r>
            <a:r>
              <a:rPr lang="en-US" dirty="0" smtClean="0"/>
              <a:t>class</a:t>
            </a:r>
            <a:endParaRPr lang="en-US" dirty="0"/>
          </a:p>
        </p:txBody>
      </p:sp>
      <p:graphicFrame>
        <p:nvGraphicFramePr>
          <p:cNvPr id="4" name="Table 3"/>
          <p:cNvGraphicFramePr>
            <a:graphicFrameLocks noGrp="1"/>
          </p:cNvGraphicFramePr>
          <p:nvPr/>
        </p:nvGraphicFramePr>
        <p:xfrm>
          <a:off x="612772" y="1396999"/>
          <a:ext cx="7918452" cy="5354335"/>
        </p:xfrm>
        <a:graphic>
          <a:graphicData uri="http://schemas.openxmlformats.org/drawingml/2006/table">
            <a:tbl>
              <a:tblPr firstRow="1" bandRow="1">
                <a:tableStyleId>{5C22544A-7EE6-4342-B048-85BDC9FD1C3A}</a:tableStyleId>
              </a:tblPr>
              <a:tblGrid>
                <a:gridCol w="3959226"/>
                <a:gridCol w="3959226"/>
              </a:tblGrid>
              <a:tr h="539854">
                <a:tc>
                  <a:txBody>
                    <a:bodyPr/>
                    <a:lstStyle/>
                    <a:p>
                      <a:r>
                        <a:rPr lang="en-US" dirty="0" smtClean="0"/>
                        <a:t>economy</a:t>
                      </a:r>
                      <a:r>
                        <a:rPr lang="en-US" baseline="0" dirty="0" smtClean="0"/>
                        <a:t> vs. </a:t>
                      </a:r>
                      <a:r>
                        <a:rPr lang="en-US" baseline="0" dirty="0" smtClean="0"/>
                        <a:t>business class</a:t>
                      </a:r>
                      <a:endParaRPr lang="en-US" dirty="0"/>
                    </a:p>
                  </a:txBody>
                  <a:tcPr/>
                </a:tc>
                <a:tc>
                  <a:txBody>
                    <a:bodyPr/>
                    <a:lstStyle/>
                    <a:p>
                      <a:r>
                        <a:rPr lang="en-US" dirty="0" smtClean="0"/>
                        <a:t>QoS</a:t>
                      </a:r>
                      <a:endParaRPr lang="en-US" dirty="0"/>
                    </a:p>
                  </a:txBody>
                  <a:tcPr/>
                </a:tc>
              </a:tr>
              <a:tr h="539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always more leg room and better</a:t>
                      </a:r>
                      <a:r>
                        <a:rPr lang="en-US" sz="2400" baseline="0" dirty="0" smtClean="0"/>
                        <a:t> (any) food</a:t>
                      </a:r>
                      <a:endParaRPr lang="en-US" sz="2400" dirty="0" smtClean="0"/>
                    </a:p>
                  </a:txBody>
                  <a:tcPr/>
                </a:tc>
                <a:tc>
                  <a:txBody>
                    <a:bodyPr/>
                    <a:lstStyle/>
                    <a:p>
                      <a:r>
                        <a:rPr lang="en-US" sz="2400" dirty="0" smtClean="0"/>
                        <a:t>only during congestion</a:t>
                      </a:r>
                      <a:endParaRPr lang="en-US" sz="2400" dirty="0"/>
                    </a:p>
                  </a:txBody>
                  <a:tcPr/>
                </a:tc>
              </a:tr>
              <a:tr h="931802">
                <a:tc>
                  <a:txBody>
                    <a:bodyPr/>
                    <a:lstStyle/>
                    <a:p>
                      <a:r>
                        <a:rPr lang="en-US" sz="2400" dirty="0" smtClean="0"/>
                        <a:t>flights are mostly full</a:t>
                      </a:r>
                      <a:br>
                        <a:rPr lang="en-US" sz="2400" dirty="0" smtClean="0"/>
                      </a:br>
                      <a:r>
                        <a:rPr lang="en-US" sz="2400" dirty="0" smtClean="0"/>
                        <a:t>(load</a:t>
                      </a:r>
                      <a:r>
                        <a:rPr lang="en-US" sz="2400" baseline="0" dirty="0" smtClean="0"/>
                        <a:t> factor 80%+)</a:t>
                      </a:r>
                      <a:endParaRPr lang="en-US" sz="2400" dirty="0"/>
                    </a:p>
                  </a:txBody>
                  <a:tcPr/>
                </a:tc>
                <a:tc>
                  <a:txBody>
                    <a:bodyPr/>
                    <a:lstStyle/>
                    <a:p>
                      <a:r>
                        <a:rPr lang="en-US" sz="2400" dirty="0" smtClean="0"/>
                        <a:t>networks are mostly empty</a:t>
                      </a:r>
                      <a:br>
                        <a:rPr lang="en-US" sz="2400" dirty="0" smtClean="0"/>
                      </a:br>
                      <a:r>
                        <a:rPr lang="en-US" sz="2400" dirty="0" smtClean="0"/>
                        <a:t>(20-30%)</a:t>
                      </a:r>
                      <a:endParaRPr lang="en-US" sz="2400" dirty="0"/>
                    </a:p>
                  </a:txBody>
                  <a:tcPr/>
                </a:tc>
              </a:tr>
              <a:tr h="931802">
                <a:tc>
                  <a:txBody>
                    <a:bodyPr/>
                    <a:lstStyle/>
                    <a:p>
                      <a:r>
                        <a:rPr lang="en-US" sz="2400" dirty="0" smtClean="0"/>
                        <a:t>better food &amp; nicer flight</a:t>
                      </a:r>
                      <a:r>
                        <a:rPr lang="en-US" sz="2400" baseline="0" dirty="0" smtClean="0"/>
                        <a:t> attendants</a:t>
                      </a:r>
                      <a:endParaRPr lang="en-US" sz="2400" dirty="0"/>
                    </a:p>
                  </a:txBody>
                  <a:tcPr/>
                </a:tc>
                <a:tc>
                  <a:txBody>
                    <a:bodyPr/>
                    <a:lstStyle/>
                    <a:p>
                      <a:r>
                        <a:rPr lang="en-US" sz="2400" dirty="0" smtClean="0"/>
                        <a:t>looks the same</a:t>
                      </a:r>
                      <a:endParaRPr lang="en-US" sz="2400" dirty="0"/>
                    </a:p>
                  </a:txBody>
                  <a:tcPr/>
                </a:tc>
              </a:tr>
              <a:tr h="1331145">
                <a:tc>
                  <a:txBody>
                    <a:bodyPr/>
                    <a:lstStyle/>
                    <a:p>
                      <a:r>
                        <a:rPr lang="en-US" sz="2400" dirty="0" smtClean="0"/>
                        <a:t>airline doesn’t get blamed for traffic</a:t>
                      </a:r>
                      <a:r>
                        <a:rPr lang="en-US" sz="2400" baseline="0" dirty="0" smtClean="0"/>
                        <a:t> jam on the way to the airport</a:t>
                      </a:r>
                      <a:endParaRPr lang="en-US" sz="2400" dirty="0"/>
                    </a:p>
                  </a:txBody>
                  <a:tcPr/>
                </a:tc>
                <a:tc>
                  <a:txBody>
                    <a:bodyPr/>
                    <a:lstStyle/>
                    <a:p>
                      <a:r>
                        <a:rPr lang="en-US" sz="2400" dirty="0" smtClean="0"/>
                        <a:t>packet</a:t>
                      </a:r>
                      <a:r>
                        <a:rPr lang="en-US" sz="2400" baseline="0" dirty="0" smtClean="0"/>
                        <a:t> loss at home looks just the same</a:t>
                      </a:r>
                      <a:endParaRPr lang="en-US" sz="2400" dirty="0"/>
                    </a:p>
                  </a:txBody>
                  <a:tcPr/>
                </a:tc>
              </a:tr>
              <a:tr h="539854">
                <a:tc>
                  <a:txBody>
                    <a:bodyPr/>
                    <a:lstStyle/>
                    <a:p>
                      <a:r>
                        <a:rPr lang="en-US" sz="2400" dirty="0" smtClean="0"/>
                        <a:t>more</a:t>
                      </a:r>
                      <a:r>
                        <a:rPr lang="en-US" sz="2400" baseline="0" dirty="0" smtClean="0"/>
                        <a:t> frequent flyer miles</a:t>
                      </a:r>
                      <a:endParaRPr lang="en-US" sz="2400" dirty="0"/>
                    </a:p>
                  </a:txBody>
                  <a:tcPr/>
                </a:tc>
                <a:tc>
                  <a:txBody>
                    <a:bodyPr/>
                    <a:lstStyle/>
                    <a:p>
                      <a:r>
                        <a:rPr lang="en-US" sz="2400" dirty="0" smtClean="0"/>
                        <a:t>there’s</a:t>
                      </a:r>
                      <a:r>
                        <a:rPr lang="en-US" sz="2400" baseline="0" dirty="0" smtClean="0"/>
                        <a:t> an idea…</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ITU-T Y.1541 QoS classes</a:t>
            </a:r>
            <a:endParaRPr lang="en-US" dirty="0"/>
          </a:p>
        </p:txBody>
      </p:sp>
      <p:graphicFrame>
        <p:nvGraphicFramePr>
          <p:cNvPr id="3" name="Table 2"/>
          <p:cNvGraphicFramePr>
            <a:graphicFrameLocks noGrp="1"/>
          </p:cNvGraphicFramePr>
          <p:nvPr/>
        </p:nvGraphicFramePr>
        <p:xfrm>
          <a:off x="612777" y="1397000"/>
          <a:ext cx="7918449" cy="4937789"/>
        </p:xfrm>
        <a:graphic>
          <a:graphicData uri="http://schemas.openxmlformats.org/drawingml/2006/table">
            <a:tbl>
              <a:tblPr firstRow="1" bandRow="1">
                <a:effectLst>
                  <a:outerShdw blurRad="50800" dist="38100" dir="2700000" algn="tl" rotWithShape="0">
                    <a:srgbClr val="000000">
                      <a:alpha val="43000"/>
                    </a:srgbClr>
                  </a:outerShdw>
                </a:effectLst>
                <a:tableStyleId>{46F890A9-2807-4EBB-B81D-B2AA78EC7F39}</a:tableStyleId>
              </a:tblPr>
              <a:tblGrid>
                <a:gridCol w="1131207"/>
                <a:gridCol w="1131207"/>
                <a:gridCol w="1131207"/>
                <a:gridCol w="1131207"/>
                <a:gridCol w="1131207"/>
                <a:gridCol w="1131207"/>
                <a:gridCol w="1131207"/>
              </a:tblGrid>
              <a:tr h="663111">
                <a:tc>
                  <a:txBody>
                    <a:bodyPr/>
                    <a:lstStyle/>
                    <a:p>
                      <a:endParaRPr lang="en-US" dirty="0">
                        <a:solidFill>
                          <a:schemeClr val="accent3">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5</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15293">
                <a:tc>
                  <a:txBody>
                    <a:bodyPr/>
                    <a:lstStyle/>
                    <a:p>
                      <a:r>
                        <a:rPr lang="en-US" dirty="0" smtClean="0"/>
                        <a:t>IPTD (transfer delay)</a:t>
                      </a:r>
                      <a:endParaRPr lang="en-US" dirty="0">
                        <a:solidFill>
                          <a:schemeClr val="accent3">
                            <a:lumMod val="50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100</a:t>
                      </a:r>
                      <a:r>
                        <a:rPr lang="en-US" baseline="0" dirty="0" smtClean="0"/>
                        <a:t> ms</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400 ms</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100 ms</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400 ms</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 </a:t>
                      </a:r>
                      <a:r>
                        <a:rPr lang="en-US" dirty="0" err="1" smtClean="0"/>
                        <a:t>s</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U</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15293">
                <a:tc>
                  <a:txBody>
                    <a:bodyPr/>
                    <a:lstStyle/>
                    <a:p>
                      <a:r>
                        <a:rPr lang="en-US" dirty="0" smtClean="0"/>
                        <a:t>IPDV (jitter)</a:t>
                      </a:r>
                      <a:endParaRPr lang="en-US" dirty="0">
                        <a:solidFill>
                          <a:schemeClr val="accent3">
                            <a:lumMod val="50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dirty="0" smtClean="0"/>
                        <a:t>50 ms</a:t>
                      </a:r>
                      <a:endParaRPr lang="en-US" dirty="0" smtClean="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4">
                  <a:txBody>
                    <a:bodyPr/>
                    <a:lstStyle/>
                    <a:p>
                      <a:pPr algn="ctr"/>
                      <a:r>
                        <a:rPr lang="en-US" dirty="0" smtClean="0"/>
                        <a:t>Unspecified</a:t>
                      </a:r>
                      <a:endParaRPr lang="en-US" dirty="0" smtClean="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15293">
                <a:tc>
                  <a:txBody>
                    <a:bodyPr/>
                    <a:lstStyle/>
                    <a:p>
                      <a:r>
                        <a:rPr lang="en-US" dirty="0" smtClean="0"/>
                        <a:t>IPLR (loss ratio)</a:t>
                      </a:r>
                      <a:endParaRPr lang="en-US" dirty="0">
                        <a:solidFill>
                          <a:schemeClr val="accent3">
                            <a:lumMod val="50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a:txBody>
                    <a:bodyPr/>
                    <a:lstStyle/>
                    <a:p>
                      <a:pPr algn="ctr"/>
                      <a:r>
                        <a:rPr lang="en-US" dirty="0" smtClean="0"/>
                        <a:t>0.1%</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dirty="0" smtClean="0"/>
                        <a:t>U</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15293">
                <a:tc>
                  <a:txBody>
                    <a:bodyPr/>
                    <a:lstStyle/>
                    <a:p>
                      <a:r>
                        <a:rPr lang="en-US" dirty="0" smtClean="0"/>
                        <a:t>IPER (error rate)</a:t>
                      </a:r>
                      <a:endParaRPr lang="en-US" dirty="0">
                        <a:solidFill>
                          <a:schemeClr val="accent3">
                            <a:lumMod val="50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a:txBody>
                    <a:bodyPr/>
                    <a:lstStyle/>
                    <a:p>
                      <a:pPr algn="ctr"/>
                      <a:r>
                        <a:rPr lang="en-US" dirty="0" smtClean="0"/>
                        <a:t>0.01%</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solidFill>
                          <a:schemeClr val="accent3">
                            <a:lumMod val="50000"/>
                          </a:schemeClr>
                        </a:solidFill>
                      </a:endParaRPr>
                    </a:p>
                  </a:txBody>
                  <a:tcPr>
                    <a:lnL w="28575" cap="flat" cmpd="sng" algn="ctr">
                      <a:solidFill>
                        <a:srgbClr val="FFAF03">
                          <a:lumMod val="50000"/>
                        </a:srgbClr>
                      </a:solidFill>
                      <a:prstDash val="solid"/>
                      <a:round/>
                      <a:headEnd type="none" w="med" len="med"/>
                      <a:tailEnd type="none" w="med" len="med"/>
                    </a:lnL>
                    <a:lnR w="28575" cap="flat" cmpd="sng" algn="ctr">
                      <a:solidFill>
                        <a:srgbClr val="FFAF03">
                          <a:lumMod val="50000"/>
                        </a:srgb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hMerge="1">
                  <a:txBody>
                    <a:bodyPr/>
                    <a:lstStyle/>
                    <a:p>
                      <a:pPr algn="ctr"/>
                      <a:endParaRPr lang="en-US" dirty="0">
                        <a:solidFill>
                          <a:schemeClr val="accent3">
                            <a:lumMod val="50000"/>
                          </a:schemeClr>
                        </a:solidFill>
                      </a:endParaRPr>
                    </a:p>
                  </a:txBody>
                  <a:tcPr>
                    <a:lnL w="28575" cap="flat" cmpd="sng" algn="ctr">
                      <a:solidFill>
                        <a:srgbClr val="FFAF03">
                          <a:lumMod val="50000"/>
                        </a:srgbClr>
                      </a:solidFill>
                      <a:prstDash val="solid"/>
                      <a:round/>
                      <a:headEnd type="none" w="med" len="med"/>
                      <a:tailEnd type="none" w="med" len="med"/>
                    </a:lnL>
                    <a:lnR w="28575" cap="flat" cmpd="sng" algn="ctr">
                      <a:solidFill>
                        <a:srgbClr val="FFAF03">
                          <a:lumMod val="50000"/>
                        </a:srgb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hMerge="1">
                  <a:txBody>
                    <a:bodyPr/>
                    <a:lstStyle/>
                    <a:p>
                      <a:pPr algn="ctr"/>
                      <a:endParaRPr lang="en-US" dirty="0">
                        <a:solidFill>
                          <a:schemeClr val="accent3">
                            <a:lumMod val="50000"/>
                          </a:schemeClr>
                        </a:solidFill>
                      </a:endParaRPr>
                    </a:p>
                  </a:txBody>
                  <a:tcPr>
                    <a:lnL w="28575" cap="flat" cmpd="sng" algn="ctr">
                      <a:solidFill>
                        <a:srgbClr val="FFAF03">
                          <a:lumMod val="50000"/>
                        </a:srgbClr>
                      </a:solidFill>
                      <a:prstDash val="solid"/>
                      <a:round/>
                      <a:headEnd type="none" w="med" len="med"/>
                      <a:tailEnd type="none" w="med" len="med"/>
                    </a:lnL>
                    <a:lnR w="28575" cap="flat" cmpd="sng" algn="ctr">
                      <a:solidFill>
                        <a:srgbClr val="FFAF03">
                          <a:lumMod val="50000"/>
                        </a:srgb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hMerge="1">
                  <a:txBody>
                    <a:bodyPr/>
                    <a:lstStyle/>
                    <a:p>
                      <a:pPr algn="ctr"/>
                      <a:endParaRPr lang="en-US" dirty="0">
                        <a:solidFill>
                          <a:schemeClr val="accent3">
                            <a:lumMod val="50000"/>
                          </a:schemeClr>
                        </a:solidFill>
                      </a:endParaRPr>
                    </a:p>
                  </a:txBody>
                  <a:tcPr>
                    <a:lnL w="28575" cap="flat" cmpd="sng" algn="ctr">
                      <a:solidFill>
                        <a:srgbClr val="FFAF03">
                          <a:lumMod val="50000"/>
                        </a:srgbClr>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dirty="0" smtClean="0"/>
                        <a:t>U</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15293">
                <a:tc>
                  <a:txBody>
                    <a:bodyPr/>
                    <a:lstStyle/>
                    <a:p>
                      <a:r>
                        <a:rPr lang="en-US" dirty="0" smtClean="0"/>
                        <a:t>Usage</a:t>
                      </a:r>
                      <a:endParaRPr lang="en-US" dirty="0">
                        <a:solidFill>
                          <a:schemeClr val="accent3">
                            <a:lumMod val="50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dirty="0" smtClean="0"/>
                        <a:t>Voice</a:t>
                      </a:r>
                      <a:endParaRPr lang="en-US"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solidFill>
                          <a:schemeClr val="accent3">
                            <a:lumMod val="50000"/>
                          </a:schemeClr>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1600" dirty="0" smtClean="0"/>
                        <a:t>Signaling</a:t>
                      </a:r>
                      <a:endParaRPr lang="en-US" sz="1600"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Interactive</a:t>
                      </a:r>
                      <a:r>
                        <a:rPr lang="en-US" sz="1400" baseline="0" dirty="0" smtClean="0"/>
                        <a:t> Data</a:t>
                      </a:r>
                      <a:endParaRPr lang="en-US" sz="1400"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Streaming video</a:t>
                      </a:r>
                      <a:endParaRPr lang="en-US" sz="1400"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Best-effort data</a:t>
                      </a:r>
                      <a:endParaRPr lang="en-US" sz="1400" dirty="0">
                        <a:solidFill>
                          <a:schemeClr val="accent3">
                            <a:lumMod val="50000"/>
                          </a:schemeClr>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Oval Callout 3"/>
          <p:cNvSpPr/>
          <p:nvPr/>
        </p:nvSpPr>
        <p:spPr>
          <a:xfrm>
            <a:off x="6553200" y="3987800"/>
            <a:ext cx="1676400" cy="1549400"/>
          </a:xfrm>
          <a:prstGeom prst="wedgeEllipseCallout">
            <a:avLst/>
          </a:prstGeom>
          <a:gradFill>
            <a:gsLst>
              <a:gs pos="0">
                <a:schemeClr val="accent1">
                  <a:shade val="60000"/>
                  <a:satMod val="130000"/>
                  <a:alpha val="38000"/>
                </a:schemeClr>
              </a:gs>
              <a:gs pos="100000">
                <a:schemeClr val="accent1">
                  <a:shade val="94000"/>
                  <a:satMod val="135000"/>
                  <a:alpha val="47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2">
                    <a:lumMod val="50000"/>
                  </a:schemeClr>
                </a:solidFill>
              </a:rPr>
              <a:t>doesn’t provide </a:t>
            </a:r>
            <a:r>
              <a:rPr lang="en-US" sz="1400" dirty="0" smtClean="0">
                <a:solidFill>
                  <a:schemeClr val="tx2">
                    <a:lumMod val="50000"/>
                  </a:schemeClr>
                </a:solidFill>
              </a:rPr>
              <a:t>necessary rate to watch movies</a:t>
            </a:r>
            <a:endParaRPr lang="en-US" sz="1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changes</a:t>
            </a:r>
            <a:endParaRPr lang="en-US" dirty="0"/>
          </a:p>
        </p:txBody>
      </p:sp>
      <p:pic>
        <p:nvPicPr>
          <p:cNvPr id="3" name="Picture 2"/>
          <p:cNvPicPr>
            <a:picLocks noChangeAspect="1"/>
          </p:cNvPicPr>
          <p:nvPr/>
        </p:nvPicPr>
        <p:blipFill>
          <a:blip r:embed="rId2"/>
          <a:stretch>
            <a:fillRect/>
          </a:stretch>
        </p:blipFill>
        <p:spPr>
          <a:xfrm>
            <a:off x="612775" y="1371600"/>
            <a:ext cx="5900827" cy="4835126"/>
          </a:xfrm>
          <a:prstGeom prst="rect">
            <a:avLst/>
          </a:prstGeom>
        </p:spPr>
      </p:pic>
      <p:sp>
        <p:nvSpPr>
          <p:cNvPr id="4" name="Rectangle 3"/>
          <p:cNvSpPr/>
          <p:nvPr/>
        </p:nvSpPr>
        <p:spPr>
          <a:xfrm>
            <a:off x="0" y="6581001"/>
            <a:ext cx="6858000" cy="276999"/>
          </a:xfrm>
          <a:prstGeom prst="rect">
            <a:avLst/>
          </a:prstGeom>
        </p:spPr>
        <p:txBody>
          <a:bodyPr wrap="square">
            <a:spAutoFit/>
          </a:bodyPr>
          <a:lstStyle/>
          <a:p>
            <a:r>
              <a:rPr lang="en-US" sz="1200" dirty="0" smtClean="0"/>
              <a:t>Craig </a:t>
            </a:r>
            <a:r>
              <a:rPr lang="en-US" sz="1200" dirty="0" err="1" smtClean="0"/>
              <a:t>Labovitz</a:t>
            </a:r>
            <a:r>
              <a:rPr lang="en-US" sz="1200" dirty="0" smtClean="0"/>
              <a:t>, “Internet </a:t>
            </a:r>
            <a:r>
              <a:rPr lang="en-US" sz="1200" dirty="0"/>
              <a:t>Traffic and Content </a:t>
            </a:r>
            <a:r>
              <a:rPr lang="en-US" sz="1200" dirty="0" smtClean="0"/>
              <a:t>Consolidation”, </a:t>
            </a:r>
            <a:r>
              <a:rPr lang="en-US" sz="1200" dirty="0"/>
              <a:t>IETF March 2010.</a:t>
            </a:r>
            <a:endParaRPr lang="en-US" sz="1200" b="0" dirty="0"/>
          </a:p>
        </p:txBody>
      </p:sp>
      <p:sp>
        <p:nvSpPr>
          <p:cNvPr id="5" name="Rounded Rectangular Callout 4"/>
          <p:cNvSpPr/>
          <p:nvPr/>
        </p:nvSpPr>
        <p:spPr>
          <a:xfrm>
            <a:off x="6858000" y="4042774"/>
            <a:ext cx="1673225" cy="960352"/>
          </a:xfrm>
          <a:prstGeom prst="wedgeRoundRectCallout">
            <a:avLst>
              <a:gd name="adj1" fmla="val -87481"/>
              <a:gd name="adj2" fmla="val -1814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F1D97"/>
                </a:solidFill>
              </a:rPr>
              <a:t>probably includes RT traffic</a:t>
            </a:r>
            <a:endParaRPr lang="en-US" dirty="0">
              <a:solidFill>
                <a:srgbClr val="3F1D9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(networking) research</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 declining</a:t>
            </a:r>
            <a:endParaRPr lang="en-US" dirty="0"/>
          </a:p>
        </p:txBody>
      </p:sp>
      <p:pic>
        <p:nvPicPr>
          <p:cNvPr id="3" name="Picture 2"/>
          <p:cNvPicPr>
            <a:picLocks noChangeAspect="1"/>
          </p:cNvPicPr>
          <p:nvPr/>
        </p:nvPicPr>
        <p:blipFill>
          <a:blip r:embed="rId3"/>
          <a:stretch>
            <a:fillRect/>
          </a:stretch>
        </p:blipFill>
        <p:spPr>
          <a:xfrm>
            <a:off x="1003935" y="1317685"/>
            <a:ext cx="5854065" cy="4651045"/>
          </a:xfrm>
          <a:prstGeom prst="rect">
            <a:avLst/>
          </a:prstGeom>
        </p:spPr>
      </p:pic>
      <p:sp>
        <p:nvSpPr>
          <p:cNvPr id="5" name="Rectangle 4"/>
          <p:cNvSpPr/>
          <p:nvPr/>
        </p:nvSpPr>
        <p:spPr>
          <a:xfrm>
            <a:off x="0" y="6581001"/>
            <a:ext cx="6858000" cy="276999"/>
          </a:xfrm>
          <a:prstGeom prst="rect">
            <a:avLst/>
          </a:prstGeom>
        </p:spPr>
        <p:txBody>
          <a:bodyPr wrap="square">
            <a:spAutoFit/>
          </a:bodyPr>
          <a:lstStyle/>
          <a:p>
            <a:r>
              <a:rPr lang="en-US" sz="1200" dirty="0" smtClean="0"/>
              <a:t>Craig </a:t>
            </a:r>
            <a:r>
              <a:rPr lang="en-US" sz="1200" dirty="0" err="1" smtClean="0"/>
              <a:t>Labovitz</a:t>
            </a:r>
            <a:r>
              <a:rPr lang="en-US" sz="1200" dirty="0" smtClean="0"/>
              <a:t>, “Internet </a:t>
            </a:r>
            <a:r>
              <a:rPr lang="en-US" sz="1200" dirty="0"/>
              <a:t>Traffic and Content </a:t>
            </a:r>
            <a:r>
              <a:rPr lang="en-US" sz="1200" dirty="0" smtClean="0"/>
              <a:t>Consolidation”, </a:t>
            </a:r>
            <a:r>
              <a:rPr lang="en-US" sz="1200" dirty="0"/>
              <a:t>IETF March 2010.</a:t>
            </a:r>
            <a:endParaRPr lang="en-US" sz="1200" b="0"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88259"/>
            <a:ext cx="7918450" cy="788894"/>
          </a:xfrm>
        </p:spPr>
        <p:txBody>
          <a:bodyPr/>
          <a:lstStyle/>
          <a:p>
            <a:r>
              <a:rPr lang="en-US" dirty="0" smtClean="0"/>
              <a:t>Cisco’s traffic prediction</a:t>
            </a:r>
            <a:endParaRPr lang="en-US" dirty="0"/>
          </a:p>
        </p:txBody>
      </p:sp>
      <p:pic>
        <p:nvPicPr>
          <p:cNvPr id="8" name="Picture 7" descr="cisco.tiff"/>
          <p:cNvPicPr>
            <a:picLocks noChangeAspect="1"/>
          </p:cNvPicPr>
          <p:nvPr/>
        </p:nvPicPr>
        <p:blipFill>
          <a:blip r:embed="rId3"/>
          <a:stretch>
            <a:fillRect/>
          </a:stretch>
        </p:blipFill>
        <p:spPr>
          <a:xfrm>
            <a:off x="850900" y="1173772"/>
            <a:ext cx="7848600" cy="3485541"/>
          </a:xfrm>
          <a:prstGeom prst="rect">
            <a:avLst/>
          </a:prstGeom>
        </p:spPr>
      </p:pic>
      <p:sp>
        <p:nvSpPr>
          <p:cNvPr id="5" name="Oval Callout 4"/>
          <p:cNvSpPr/>
          <p:nvPr/>
        </p:nvSpPr>
        <p:spPr>
          <a:xfrm>
            <a:off x="867392" y="4540251"/>
            <a:ext cx="3529983" cy="1354170"/>
          </a:xfrm>
          <a:prstGeom prst="wedgeEllipseCallout">
            <a:avLst>
              <a:gd name="adj1" fmla="val -42584"/>
              <a:gd name="adj2" fmla="val -54213"/>
            </a:avLst>
          </a:prstGeom>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3F1D97"/>
                </a:solidFill>
              </a:rPr>
              <a:t>Ambient video = </a:t>
            </a:r>
            <a:r>
              <a:rPr lang="en-US" sz="1400" dirty="0" err="1" smtClean="0">
                <a:solidFill>
                  <a:srgbClr val="3F1D97"/>
                </a:solidFill>
              </a:rPr>
              <a:t>nannycams</a:t>
            </a:r>
            <a:r>
              <a:rPr lang="en-US" sz="1400" dirty="0" smtClean="0">
                <a:solidFill>
                  <a:srgbClr val="3F1D97"/>
                </a:solidFill>
              </a:rPr>
              <a:t>, </a:t>
            </a:r>
            <a:r>
              <a:rPr lang="en-US" sz="1400" dirty="0" err="1" smtClean="0">
                <a:solidFill>
                  <a:srgbClr val="3F1D97"/>
                </a:solidFill>
              </a:rPr>
              <a:t>petcams</a:t>
            </a:r>
            <a:r>
              <a:rPr lang="en-US" sz="1400" dirty="0" smtClean="0">
                <a:solidFill>
                  <a:srgbClr val="3F1D97"/>
                </a:solidFill>
              </a:rPr>
              <a:t>, home security cams, and other persistent video streams</a:t>
            </a:r>
          </a:p>
          <a:p>
            <a:pPr algn="ctr"/>
            <a:endParaRPr lang="en-US" dirty="0">
              <a:solidFill>
                <a:srgbClr val="3F1D97"/>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traffic prediction</a:t>
            </a:r>
            <a:endParaRPr lang="en-US" dirty="0"/>
          </a:p>
        </p:txBody>
      </p:sp>
      <p:graphicFrame>
        <p:nvGraphicFramePr>
          <p:cNvPr id="4" name="Chart 3"/>
          <p:cNvGraphicFramePr>
            <a:graphicFrameLocks/>
          </p:cNvGraphicFramePr>
          <p:nvPr/>
        </p:nvGraphicFramePr>
        <p:xfrm>
          <a:off x="4746625" y="3000375"/>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391734" y="1336955"/>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race against abundance</a:t>
            </a:r>
            <a:endParaRPr lang="en-US" dirty="0"/>
          </a:p>
        </p:txBody>
      </p:sp>
      <p:sp>
        <p:nvSpPr>
          <p:cNvPr id="3" name="Content Placeholder 2"/>
          <p:cNvSpPr>
            <a:spLocks noGrp="1"/>
          </p:cNvSpPr>
          <p:nvPr>
            <p:ph idx="1"/>
          </p:nvPr>
        </p:nvSpPr>
        <p:spPr>
          <a:xfrm>
            <a:off x="988358" y="2044700"/>
            <a:ext cx="5488642" cy="4081463"/>
          </a:xfrm>
        </p:spPr>
        <p:txBody>
          <a:bodyPr/>
          <a:lstStyle/>
          <a:p>
            <a:r>
              <a:rPr lang="en-US" dirty="0" smtClean="0"/>
              <a:t>resource scarcity </a:t>
            </a:r>
            <a:r>
              <a:rPr lang="en-US" dirty="0" err="1" smtClean="0">
                <a:sym typeface="Wingdings"/>
              </a:rPr>
              <a:t></a:t>
            </a:r>
            <a:r>
              <a:rPr lang="en-US" dirty="0" smtClean="0">
                <a:sym typeface="Wingdings"/>
              </a:rPr>
              <a:t> QoS</a:t>
            </a:r>
          </a:p>
          <a:p>
            <a:pPr lvl="1"/>
            <a:r>
              <a:rPr lang="en-US" dirty="0" smtClean="0">
                <a:sym typeface="Wingdings"/>
              </a:rPr>
              <a:t>Soviet model of economic planning: manage scarcity</a:t>
            </a:r>
          </a:p>
          <a:p>
            <a:r>
              <a:rPr lang="en-US" dirty="0" smtClean="0">
                <a:sym typeface="Wingdings"/>
              </a:rPr>
              <a:t>But turning away paying customers is not good business</a:t>
            </a:r>
          </a:p>
          <a:p>
            <a:r>
              <a:rPr lang="en-US" dirty="0" smtClean="0">
                <a:sym typeface="Wingdings"/>
              </a:rPr>
              <a:t>Few people will use unpredictable networks</a:t>
            </a:r>
          </a:p>
          <a:p>
            <a:pPr lvl="1"/>
            <a:r>
              <a:rPr lang="en-US" dirty="0" smtClean="0">
                <a:sym typeface="Wingdings"/>
              </a:rPr>
              <a:t>“sorry, the Internet is</a:t>
            </a:r>
            <a:r>
              <a:rPr lang="en-US" dirty="0" smtClean="0">
                <a:sym typeface="Wingdings"/>
              </a:rPr>
              <a:t> </a:t>
            </a:r>
            <a:r>
              <a:rPr lang="en-US" dirty="0" smtClean="0">
                <a:sym typeface="Wingdings"/>
              </a:rPr>
              <a:t>sold out</a:t>
            </a:r>
            <a:r>
              <a:rPr lang="en-US" dirty="0" smtClean="0">
                <a:sym typeface="Wingdings"/>
              </a:rPr>
              <a:t> </a:t>
            </a:r>
            <a:r>
              <a:rPr lang="en-US" dirty="0" smtClean="0">
                <a:sym typeface="Wingdings"/>
              </a:rPr>
              <a:t>today”</a:t>
            </a:r>
          </a:p>
          <a:p>
            <a:pPr lvl="1"/>
            <a:endParaRPr lang="en-US" dirty="0" smtClean="0">
              <a:sym typeface="Wingdings"/>
            </a:endParaRPr>
          </a:p>
        </p:txBody>
      </p:sp>
      <p:pic>
        <p:nvPicPr>
          <p:cNvPr id="4" name="Picture 3"/>
          <p:cNvPicPr>
            <a:picLocks noChangeAspect="1"/>
          </p:cNvPicPr>
          <p:nvPr/>
        </p:nvPicPr>
        <p:blipFill>
          <a:blip r:embed="rId2"/>
          <a:stretch>
            <a:fillRect/>
          </a:stretch>
        </p:blipFill>
        <p:spPr>
          <a:xfrm>
            <a:off x="6477000" y="4660900"/>
            <a:ext cx="2667000" cy="2000250"/>
          </a:xfrm>
          <a:prstGeom prst="rect">
            <a:avLst/>
          </a:prstGeom>
        </p:spPr>
      </p:pic>
      <p:pic>
        <p:nvPicPr>
          <p:cNvPr id="5" name="Picture 4"/>
          <p:cNvPicPr>
            <a:picLocks noChangeAspect="1"/>
          </p:cNvPicPr>
          <p:nvPr/>
        </p:nvPicPr>
        <p:blipFill>
          <a:blip r:embed="rId3"/>
          <a:stretch>
            <a:fillRect/>
          </a:stretch>
        </p:blipFill>
        <p:spPr>
          <a:xfrm>
            <a:off x="6604000" y="2044700"/>
            <a:ext cx="2540000" cy="17018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end up with?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1997: RFC 2205 (</a:t>
            </a:r>
            <a:r>
              <a:rPr lang="en-US" i="1" dirty="0" smtClean="0"/>
              <a:t>Resource </a:t>
            </a:r>
            <a:r>
              <a:rPr lang="en-US" i="1" dirty="0" err="1" smtClean="0"/>
              <a:t>ReSerVation</a:t>
            </a:r>
            <a:r>
              <a:rPr lang="en-US" i="1" dirty="0" smtClean="0"/>
              <a:t> Protocol (RSVP</a:t>
            </a:r>
            <a:r>
              <a:rPr lang="en-US" i="1" dirty="0" smtClean="0"/>
              <a:t>)</a:t>
            </a:r>
            <a:r>
              <a:rPr lang="en-US" dirty="0" smtClean="0"/>
              <a:t>)</a:t>
            </a:r>
            <a:endParaRPr lang="en-US" dirty="0" smtClean="0"/>
          </a:p>
          <a:p>
            <a:r>
              <a:rPr lang="en-US" dirty="0" smtClean="0"/>
              <a:t>1998: RFC 2474 (</a:t>
            </a:r>
            <a:r>
              <a:rPr lang="en-US" i="1" dirty="0" smtClean="0"/>
              <a:t>An Architecture for Differentiated </a:t>
            </a:r>
            <a:r>
              <a:rPr lang="en-US" i="1" dirty="0" smtClean="0"/>
              <a:t>Services</a:t>
            </a:r>
            <a:r>
              <a:rPr lang="en-US" dirty="0" smtClean="0"/>
              <a:t>)</a:t>
            </a:r>
            <a:endParaRPr lang="en-US" dirty="0" smtClean="0"/>
          </a:p>
          <a:p>
            <a:r>
              <a:rPr lang="en-US" dirty="0" err="1" smtClean="0"/>
              <a:t>DiffServ</a:t>
            </a:r>
            <a:endParaRPr lang="en-US" dirty="0" smtClean="0"/>
          </a:p>
          <a:p>
            <a:pPr lvl="1"/>
            <a:r>
              <a:rPr lang="en-US" dirty="0" smtClean="0"/>
              <a:t>typically, priority for VoIP</a:t>
            </a:r>
          </a:p>
          <a:p>
            <a:pPr lvl="2"/>
            <a:r>
              <a:rPr lang="en-US" dirty="0" smtClean="0"/>
              <a:t>access, transport to PSTN gateway</a:t>
            </a:r>
          </a:p>
          <a:p>
            <a:pPr lvl="1"/>
            <a:r>
              <a:rPr lang="en-US" dirty="0" smtClean="0"/>
              <a:t>RSVP for traffic engineering</a:t>
            </a:r>
          </a:p>
          <a:p>
            <a:r>
              <a:rPr lang="en-US" dirty="0" smtClean="0"/>
              <a:t>802.11e</a:t>
            </a:r>
          </a:p>
          <a:p>
            <a:pPr lvl="1"/>
            <a:r>
              <a:rPr lang="en-US" dirty="0" smtClean="0"/>
              <a:t>essentially </a:t>
            </a:r>
            <a:r>
              <a:rPr lang="en-US" dirty="0" err="1" smtClean="0"/>
              <a:t>DiffServ</a:t>
            </a:r>
            <a:endParaRPr lang="en-US" dirty="0" smtClean="0"/>
          </a:p>
          <a:p>
            <a:r>
              <a:rPr lang="en-US" dirty="0" smtClean="0"/>
              <a:t>Volume limits (</a:t>
            </a:r>
            <a:r>
              <a:rPr lang="en-US" dirty="0" smtClean="0"/>
              <a:t>Comcast = 250 GB/month) </a:t>
            </a:r>
            <a:r>
              <a:rPr lang="en-US" dirty="0" smtClean="0"/>
              <a:t>or per-MB charges (mobile)</a:t>
            </a:r>
          </a:p>
          <a:p>
            <a:r>
              <a:rPr lang="en-US" dirty="0" smtClean="0"/>
              <a:t>Works well as long as highest priority is small fraction of total</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mantra of TCP fairness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TCP-friendly: non-TCP traffic needs to be TCP-fair</a:t>
            </a:r>
          </a:p>
          <a:p>
            <a:pPr lvl="1"/>
            <a:r>
              <a:rPr lang="en-US" dirty="0" smtClean="0"/>
              <a:t>back off under loss</a:t>
            </a:r>
          </a:p>
          <a:p>
            <a:pPr lvl="1"/>
            <a:r>
              <a:rPr lang="en-US" dirty="0" smtClean="0"/>
              <a:t>RFC XXXX</a:t>
            </a:r>
          </a:p>
          <a:p>
            <a:r>
              <a:rPr lang="en-US" dirty="0" smtClean="0"/>
              <a:t>Problematic:</a:t>
            </a:r>
          </a:p>
          <a:p>
            <a:pPr lvl="1"/>
            <a:r>
              <a:rPr lang="en-US" dirty="0" smtClean="0"/>
              <a:t>RTT-sensitive</a:t>
            </a:r>
          </a:p>
          <a:p>
            <a:pPr lvl="2"/>
            <a:r>
              <a:rPr lang="en-US" dirty="0" smtClean="0"/>
              <a:t>good – may encourage local access</a:t>
            </a:r>
          </a:p>
          <a:p>
            <a:pPr lvl="1"/>
            <a:r>
              <a:rPr lang="en-US" dirty="0" smtClean="0"/>
              <a:t>it’s per session – but one web browser may open 4 connections</a:t>
            </a:r>
          </a:p>
          <a:p>
            <a:pPr lvl="1"/>
            <a:r>
              <a:rPr lang="en-US" dirty="0" smtClean="0"/>
              <a:t>it’s instantaneous only</a:t>
            </a:r>
          </a:p>
          <a:p>
            <a:pPr lvl="2"/>
            <a:r>
              <a:rPr lang="en-US" dirty="0" smtClean="0"/>
              <a:t>what if I haven’t sent for a week and you’ve been downloading 3 GB of YouTube?</a:t>
            </a:r>
          </a:p>
          <a:p>
            <a:pPr lvl="1"/>
            <a:r>
              <a:rPr lang="en-US" dirty="0" smtClean="0"/>
              <a:t>assumes that all bits are worth the same to the user</a:t>
            </a:r>
          </a:p>
          <a:p>
            <a:r>
              <a:rPr lang="en-US" dirty="0" smtClean="0"/>
              <a:t>Bob Briscoe’s work</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QoS research </a:t>
            </a:r>
            <a:r>
              <a:rPr lang="en-US" dirty="0" smtClean="0"/>
              <a:t>issues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can a user tell where things are breaking?</a:t>
            </a:r>
          </a:p>
          <a:p>
            <a:r>
              <a:rPr lang="en-US" dirty="0" smtClean="0"/>
              <a:t>Subscriber-level QoS measurements</a:t>
            </a:r>
          </a:p>
          <a:p>
            <a:pPr lvl="1"/>
            <a:r>
              <a:rPr lang="en-US" dirty="0" smtClean="0"/>
              <a:t>not just in academic networks</a:t>
            </a:r>
          </a:p>
          <a:p>
            <a:r>
              <a:rPr lang="en-US" dirty="0" smtClean="0"/>
              <a:t>What pricing models work for users?</a:t>
            </a:r>
          </a:p>
          <a:p>
            <a:pPr lvl="1"/>
            <a:r>
              <a:rPr lang="en-US" dirty="0" smtClean="0"/>
              <a:t>congestion pricing: too unpredictable</a:t>
            </a:r>
          </a:p>
          <a:p>
            <a:pPr lvl="2"/>
            <a:r>
              <a:rPr lang="en-US" dirty="0" smtClean="0"/>
              <a:t>how many MB are in that web page?</a:t>
            </a:r>
          </a:p>
          <a:p>
            <a:pPr lvl="2"/>
            <a:r>
              <a:rPr lang="en-US" dirty="0" smtClean="0"/>
              <a:t>nice phone call – would you like to continue for $3/minute?</a:t>
            </a:r>
          </a:p>
          <a:p>
            <a:pPr lvl="1"/>
            <a:r>
              <a:rPr lang="en-US" dirty="0" smtClean="0"/>
              <a:t>maybe content provider pays?</a:t>
            </a:r>
          </a:p>
          <a:p>
            <a:pPr lvl="1"/>
            <a:r>
              <a:rPr lang="en-US" dirty="0" smtClean="0"/>
              <a:t>per-minute pricing for VoIP service + QoS</a:t>
            </a:r>
          </a:p>
          <a:p>
            <a:pPr lvl="2"/>
            <a:r>
              <a:rPr lang="en-US" dirty="0" smtClean="0"/>
              <a:t>see Skype Access</a:t>
            </a:r>
          </a:p>
          <a:p>
            <a:pPr lvl="1"/>
            <a:r>
              <a:rPr lang="en-US" dirty="0" smtClean="0"/>
              <a:t>tiered service, capturing 90% of customer group</a:t>
            </a:r>
          </a:p>
          <a:p>
            <a:pPr lvl="2"/>
            <a:r>
              <a:rPr lang="en-US" dirty="0" smtClean="0"/>
              <a:t>see web server pricing</a:t>
            </a:r>
          </a:p>
          <a:p>
            <a:pPr lvl="2"/>
            <a:r>
              <a:rPr lang="en-US" dirty="0" smtClean="0"/>
              <a:t>include some account of priority traffic</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258"/>
            <a:ext cx="8442325" cy="980141"/>
          </a:xfrm>
        </p:spPr>
        <p:txBody>
          <a:bodyPr>
            <a:noAutofit/>
          </a:bodyPr>
          <a:lstStyle/>
          <a:p>
            <a:pPr eaLnBrk="1" fontAlgn="auto" hangingPunct="1">
              <a:spcAft>
                <a:spcPts val="0"/>
              </a:spcAft>
              <a:defRPr/>
            </a:pPr>
            <a:r>
              <a:rPr lang="en-US" sz="2800" dirty="0" smtClean="0"/>
              <a:t>Performance of video chat clients under congestion</a:t>
            </a:r>
            <a:endParaRPr sz="2800" dirty="0"/>
          </a:p>
        </p:txBody>
      </p:sp>
      <p:sp>
        <p:nvSpPr>
          <p:cNvPr id="16386" name="Content Placeholder 2"/>
          <p:cNvSpPr>
            <a:spLocks noGrp="1"/>
          </p:cNvSpPr>
          <p:nvPr>
            <p:ph idx="1"/>
          </p:nvPr>
        </p:nvSpPr>
        <p:spPr>
          <a:xfrm>
            <a:off x="457200" y="1524000"/>
            <a:ext cx="8686800" cy="4572000"/>
          </a:xfrm>
        </p:spPr>
        <p:txBody>
          <a:bodyPr/>
          <a:lstStyle/>
          <a:p>
            <a:r>
              <a:rPr lang="en-US" dirty="0" smtClean="0"/>
              <a:t>Residential area networks (DSL and cable)</a:t>
            </a:r>
          </a:p>
          <a:p>
            <a:pPr lvl="1"/>
            <a:r>
              <a:rPr lang="en-US" dirty="0" smtClean="0"/>
              <a:t>Limited uplink speeds (around 1Mbit/s)</a:t>
            </a:r>
          </a:p>
          <a:p>
            <a:pPr lvl="1"/>
            <a:r>
              <a:rPr lang="en-US" dirty="0" smtClean="0"/>
              <a:t>Big queues in the cable/DSL modem(600ms to 6sec)</a:t>
            </a:r>
          </a:p>
          <a:p>
            <a:pPr lvl="1"/>
            <a:r>
              <a:rPr lang="en-US" dirty="0" smtClean="0"/>
              <a:t>Shared more than one user/application</a:t>
            </a:r>
          </a:p>
          <a:p>
            <a:pPr eaLnBrk="1" hangingPunct="1"/>
            <a:r>
              <a:rPr lang="en-US" sz="2200" dirty="0" smtClean="0"/>
              <a:t>Investigate applications’ behavior under congestion</a:t>
            </a:r>
          </a:p>
          <a:p>
            <a:pPr lvl="1" eaLnBrk="1" hangingPunct="1"/>
            <a:r>
              <a:rPr lang="en-US" dirty="0" smtClean="0"/>
              <a:t>Whether they are increasing the overall congestion</a:t>
            </a:r>
          </a:p>
          <a:p>
            <a:pPr lvl="1" eaLnBrk="1" hangingPunct="1"/>
            <a:r>
              <a:rPr lang="en-US" dirty="0" smtClean="0"/>
              <a:t>Or trying to maintain a fair share of bandwidth among flows</a:t>
            </a:r>
          </a:p>
        </p:txBody>
      </p:sp>
      <p:sp>
        <p:nvSpPr>
          <p:cNvPr id="16387"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2A7FA206-C91C-4353-BDE8-D5D580F7F608}" type="slidenum">
              <a:rPr lang="en-US"/>
              <a:pPr fontAlgn="base">
                <a:spcBef>
                  <a:spcPct val="0"/>
                </a:spcBef>
                <a:spcAft>
                  <a:spcPct val="0"/>
                </a:spcAft>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good is industrial practice?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Experimental setup</a:t>
            </a:r>
            <a:endParaRPr dirty="0"/>
          </a:p>
        </p:txBody>
      </p:sp>
      <p:sp>
        <p:nvSpPr>
          <p:cNvPr id="20483"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D22C57FE-8DAC-4701-88F8-EA0BC7CECF4E}" type="slidenum">
              <a:rPr lang="en-US"/>
              <a:pPr fontAlgn="base">
                <a:spcBef>
                  <a:spcPct val="0"/>
                </a:spcBef>
                <a:spcAft>
                  <a:spcPct val="0"/>
                </a:spcAft>
                <a:defRPr/>
              </a:pPr>
              <a:t>49</a:t>
            </a:fld>
            <a:endParaRPr lang="en-US"/>
          </a:p>
        </p:txBody>
      </p:sp>
      <p:pic>
        <p:nvPicPr>
          <p:cNvPr id="20484" name="Picture 2"/>
          <p:cNvPicPr>
            <a:picLocks noChangeAspect="1" noChangeArrowheads="1"/>
          </p:cNvPicPr>
          <p:nvPr/>
        </p:nvPicPr>
        <p:blipFill>
          <a:blip r:embed="rId3" cstate="print"/>
          <a:srcRect/>
          <a:stretch>
            <a:fillRect/>
          </a:stretch>
        </p:blipFill>
        <p:spPr bwMode="auto">
          <a:xfrm>
            <a:off x="601663" y="2057400"/>
            <a:ext cx="8008937" cy="4152900"/>
          </a:xfrm>
          <a:prstGeom prst="rect">
            <a:avLst/>
          </a:prstGeom>
          <a:noFill/>
          <a:ln w="9525">
            <a:noFill/>
            <a:miter lim="800000"/>
            <a:headEnd/>
            <a:tailEnd/>
          </a:ln>
        </p:spPr>
      </p:pic>
      <p:sp>
        <p:nvSpPr>
          <p:cNvPr id="6" name="Block Arc 5"/>
          <p:cNvSpPr/>
          <p:nvPr/>
        </p:nvSpPr>
        <p:spPr>
          <a:xfrm>
            <a:off x="3200400" y="4343400"/>
            <a:ext cx="3657600" cy="1752600"/>
          </a:xfrm>
          <a:prstGeom prst="blockArc">
            <a:avLst>
              <a:gd name="adj1" fmla="val 10728649"/>
              <a:gd name="adj2" fmla="val 26192"/>
              <a:gd name="adj3" fmla="val 4099"/>
            </a:avLst>
          </a:prstGeom>
          <a:ln>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Rectangle 6"/>
          <p:cNvSpPr/>
          <p:nvPr/>
        </p:nvSpPr>
        <p:spPr>
          <a:xfrm>
            <a:off x="5867400" y="2057400"/>
            <a:ext cx="2743200" cy="4114800"/>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assumptions</a:t>
            </a:r>
            <a:endParaRPr lang="en-US" dirty="0"/>
          </a:p>
        </p:txBody>
      </p:sp>
      <p:sp>
        <p:nvSpPr>
          <p:cNvPr id="3" name="Content Placeholder 2"/>
          <p:cNvSpPr>
            <a:spLocks noGrp="1"/>
          </p:cNvSpPr>
          <p:nvPr>
            <p:ph idx="1"/>
          </p:nvPr>
        </p:nvSpPr>
        <p:spPr/>
        <p:txBody>
          <a:bodyPr>
            <a:normAutofit/>
          </a:bodyPr>
          <a:lstStyle/>
          <a:p>
            <a:r>
              <a:rPr lang="en-US" dirty="0" smtClean="0"/>
              <a:t>We’re an </a:t>
            </a:r>
            <a:r>
              <a:rPr lang="en-US" dirty="0" smtClean="0">
                <a:solidFill>
                  <a:srgbClr val="FF6600"/>
                </a:solidFill>
              </a:rPr>
              <a:t>engineering</a:t>
            </a:r>
            <a:r>
              <a:rPr lang="en-US" dirty="0" smtClean="0"/>
              <a:t> discipline</a:t>
            </a:r>
          </a:p>
          <a:p>
            <a:pPr lvl="1"/>
            <a:r>
              <a:rPr lang="en-US" dirty="0" smtClean="0"/>
              <a:t>“Engineering is the discipline, art and profession of acquiring and applying technical, scientific, and mathematical knowledge to design and implement materials, structures, machines, devices, systems, and processes that safely realize a desired objective or invention.”</a:t>
            </a:r>
          </a:p>
          <a:p>
            <a:r>
              <a:rPr lang="en-US" dirty="0" smtClean="0"/>
              <a:t>Other (good) possibilities:</a:t>
            </a:r>
          </a:p>
          <a:p>
            <a:pPr lvl="1"/>
            <a:r>
              <a:rPr lang="en-US" dirty="0" smtClean="0"/>
              <a:t>we train future engineers</a:t>
            </a:r>
          </a:p>
          <a:p>
            <a:pPr lvl="1"/>
            <a:r>
              <a:rPr lang="en-US" dirty="0" smtClean="0"/>
              <a:t>we train future researchers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sz="3200" dirty="0" smtClean="0"/>
              <a:t>Step </a:t>
            </a:r>
            <a:r>
              <a:rPr sz="2800" dirty="0" smtClean="0"/>
              <a:t>10</a:t>
            </a:r>
            <a:r>
              <a:rPr lang="en-US" sz="1600" dirty="0" smtClean="0"/>
              <a:t> s, </a:t>
            </a:r>
            <a:r>
              <a:rPr sz="3200" dirty="0" smtClean="0"/>
              <a:t>100</a:t>
            </a:r>
            <a:r>
              <a:rPr lang="en-US" sz="3200" dirty="0" smtClean="0"/>
              <a:t> </a:t>
            </a:r>
            <a:r>
              <a:rPr sz="1600" dirty="0" smtClean="0"/>
              <a:t>k</a:t>
            </a:r>
            <a:r>
              <a:rPr lang="en-US" sz="1600" dirty="0" smtClean="0"/>
              <a:t>b/s</a:t>
            </a:r>
            <a:endParaRPr sz="3200" dirty="0"/>
          </a:p>
        </p:txBody>
      </p:sp>
      <p:sp>
        <p:nvSpPr>
          <p:cNvPr id="26626" name="Content Placeholder 2"/>
          <p:cNvSpPr>
            <a:spLocks noGrp="1"/>
          </p:cNvSpPr>
          <p:nvPr>
            <p:ph idx="1"/>
          </p:nvPr>
        </p:nvSpPr>
        <p:spPr/>
        <p:txBody>
          <a:bodyPr/>
          <a:lstStyle/>
          <a:p>
            <a:pPr eaLnBrk="1" hangingPunct="1"/>
            <a:r>
              <a:rPr lang="en-US" smtClean="0"/>
              <a:t> </a:t>
            </a:r>
          </a:p>
        </p:txBody>
      </p:sp>
      <p:sp>
        <p:nvSpPr>
          <p:cNvPr id="26627"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80148EB-A759-499D-A3A2-9ED5DFD0144F}" type="slidenum">
              <a:rPr lang="en-US"/>
              <a:pPr fontAlgn="base">
                <a:spcBef>
                  <a:spcPct val="0"/>
                </a:spcBef>
                <a:spcAft>
                  <a:spcPct val="0"/>
                </a:spcAft>
                <a:defRPr/>
              </a:pPr>
              <a:t>50</a:t>
            </a:fld>
            <a:endParaRPr lang="en-US"/>
          </a:p>
        </p:txBody>
      </p:sp>
      <p:sp>
        <p:nvSpPr>
          <p:cNvPr id="5" name="Rectangle 4"/>
          <p:cNvSpPr/>
          <p:nvPr/>
        </p:nvSpPr>
        <p:spPr>
          <a:xfrm>
            <a:off x="0" y="0"/>
            <a:ext cx="2153154"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Skype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6629" name="Picture 7"/>
          <p:cNvPicPr>
            <a:picLocks noChangeAspect="1" noChangeArrowheads="1"/>
          </p:cNvPicPr>
          <p:nvPr/>
        </p:nvPicPr>
        <p:blipFill>
          <a:blip r:embed="rId3" cstate="print"/>
          <a:srcRect/>
          <a:stretch>
            <a:fillRect/>
          </a:stretch>
        </p:blipFill>
        <p:spPr bwMode="auto">
          <a:xfrm>
            <a:off x="0" y="1276350"/>
            <a:ext cx="9164638"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Step </a:t>
            </a:r>
            <a:r>
              <a:rPr sz="4000" dirty="0" smtClean="0"/>
              <a:t>10</a:t>
            </a:r>
            <a:r>
              <a:rPr lang="en-US" sz="4000" dirty="0" smtClean="0"/>
              <a:t> </a:t>
            </a:r>
            <a:r>
              <a:rPr sz="2400" dirty="0" smtClean="0"/>
              <a:t>s</a:t>
            </a:r>
            <a:r>
              <a:rPr dirty="0" smtClean="0"/>
              <a:t>100</a:t>
            </a:r>
            <a:r>
              <a:rPr lang="en-US" dirty="0" smtClean="0"/>
              <a:t> </a:t>
            </a:r>
            <a:r>
              <a:rPr sz="2400" dirty="0" smtClean="0"/>
              <a:t>kb</a:t>
            </a:r>
            <a:r>
              <a:rPr lang="en-US" sz="2400" dirty="0" smtClean="0"/>
              <a:t>/s</a:t>
            </a:r>
            <a:endParaRPr dirty="0"/>
          </a:p>
        </p:txBody>
      </p:sp>
      <p:sp>
        <p:nvSpPr>
          <p:cNvPr id="28674" name="Content Placeholder 2"/>
          <p:cNvSpPr>
            <a:spLocks noGrp="1"/>
          </p:cNvSpPr>
          <p:nvPr>
            <p:ph idx="1"/>
          </p:nvPr>
        </p:nvSpPr>
        <p:spPr/>
        <p:txBody>
          <a:bodyPr/>
          <a:lstStyle/>
          <a:p>
            <a:pPr eaLnBrk="1" hangingPunct="1"/>
            <a:r>
              <a:rPr lang="en-US" smtClean="0"/>
              <a:t> </a:t>
            </a:r>
          </a:p>
        </p:txBody>
      </p:sp>
      <p:sp>
        <p:nvSpPr>
          <p:cNvPr id="28675"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9DA00C9B-FCC3-41CD-A350-1C87688323E5}" type="slidenum">
              <a:rPr lang="en-US"/>
              <a:pPr fontAlgn="base">
                <a:spcBef>
                  <a:spcPct val="0"/>
                </a:spcBef>
                <a:spcAft>
                  <a:spcPct val="0"/>
                </a:spcAft>
                <a:defRPr/>
              </a:pPr>
              <a:t>51</a:t>
            </a:fld>
            <a:endParaRPr lang="en-US"/>
          </a:p>
        </p:txBody>
      </p:sp>
      <p:sp>
        <p:nvSpPr>
          <p:cNvPr id="5" name="Rectangle 4"/>
          <p:cNvSpPr/>
          <p:nvPr/>
        </p:nvSpPr>
        <p:spPr>
          <a:xfrm>
            <a:off x="0" y="0"/>
            <a:ext cx="154638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Live</a:t>
            </a:r>
          </a:p>
        </p:txBody>
      </p:sp>
      <p:pic>
        <p:nvPicPr>
          <p:cNvPr id="28677" name="Picture 7"/>
          <p:cNvPicPr>
            <a:picLocks noChangeAspect="1" noChangeArrowheads="1"/>
          </p:cNvPicPr>
          <p:nvPr/>
        </p:nvPicPr>
        <p:blipFill>
          <a:blip r:embed="rId3" cstate="print"/>
          <a:srcRect/>
          <a:stretch>
            <a:fillRect/>
          </a:stretch>
        </p:blipFill>
        <p:spPr bwMode="auto">
          <a:xfrm>
            <a:off x="15875" y="1409700"/>
            <a:ext cx="9128125"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Step </a:t>
            </a:r>
            <a:r>
              <a:rPr sz="4000" dirty="0" smtClean="0"/>
              <a:t>10</a:t>
            </a:r>
            <a:r>
              <a:rPr lang="en-US" sz="4000" dirty="0" smtClean="0"/>
              <a:t> </a:t>
            </a:r>
            <a:r>
              <a:rPr sz="2400" dirty="0" smtClean="0"/>
              <a:t>s</a:t>
            </a:r>
            <a:r>
              <a:rPr dirty="0" smtClean="0"/>
              <a:t>100</a:t>
            </a:r>
            <a:r>
              <a:rPr lang="en-US" dirty="0" smtClean="0"/>
              <a:t> </a:t>
            </a:r>
            <a:r>
              <a:rPr sz="2400" dirty="0" smtClean="0"/>
              <a:t>kb</a:t>
            </a:r>
            <a:r>
              <a:rPr lang="en-US" sz="2400" dirty="0" smtClean="0"/>
              <a:t>/s</a:t>
            </a:r>
            <a:endParaRPr dirty="0"/>
          </a:p>
        </p:txBody>
      </p:sp>
      <p:sp>
        <p:nvSpPr>
          <p:cNvPr id="30722" name="Content Placeholder 2"/>
          <p:cNvSpPr>
            <a:spLocks noGrp="1"/>
          </p:cNvSpPr>
          <p:nvPr>
            <p:ph idx="1"/>
          </p:nvPr>
        </p:nvSpPr>
        <p:spPr/>
        <p:txBody>
          <a:bodyPr/>
          <a:lstStyle/>
          <a:p>
            <a:pPr eaLnBrk="1" hangingPunct="1"/>
            <a:r>
              <a:rPr lang="en-US" smtClean="0"/>
              <a:t> </a:t>
            </a:r>
          </a:p>
        </p:txBody>
      </p:sp>
      <p:sp>
        <p:nvSpPr>
          <p:cNvPr id="30723"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F2743304-421B-4D9D-8544-874092B83202}" type="slidenum">
              <a:rPr lang="en-US"/>
              <a:pPr fontAlgn="base">
                <a:spcBef>
                  <a:spcPct val="0"/>
                </a:spcBef>
                <a:spcAft>
                  <a:spcPct val="0"/>
                </a:spcAft>
                <a:defRPr/>
              </a:pPr>
              <a:t>52</a:t>
            </a:fld>
            <a:endParaRPr lang="en-US"/>
          </a:p>
        </p:txBody>
      </p:sp>
      <p:sp>
        <p:nvSpPr>
          <p:cNvPr id="5" name="Rectangle 4"/>
          <p:cNvSpPr/>
          <p:nvPr/>
        </p:nvSpPr>
        <p:spPr>
          <a:xfrm>
            <a:off x="-20638" y="0"/>
            <a:ext cx="219880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X-</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Lite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30725" name="Picture 7"/>
          <p:cNvPicPr>
            <a:picLocks noChangeAspect="1" noChangeArrowheads="1"/>
          </p:cNvPicPr>
          <p:nvPr/>
        </p:nvPicPr>
        <p:blipFill>
          <a:blip r:embed="rId3" cstate="print"/>
          <a:srcRect/>
          <a:stretch>
            <a:fillRect/>
          </a:stretch>
        </p:blipFill>
        <p:spPr bwMode="auto">
          <a:xfrm>
            <a:off x="-20638" y="1381125"/>
            <a:ext cx="9164638"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pPr eaLnBrk="1" fontAlgn="auto" hangingPunct="1">
              <a:spcAft>
                <a:spcPts val="0"/>
              </a:spcAft>
              <a:defRPr/>
            </a:pPr>
            <a:r>
              <a:rPr dirty="0" smtClean="0"/>
              <a:t>File Transfer</a:t>
            </a:r>
            <a:endParaRPr dirty="0"/>
          </a:p>
        </p:txBody>
      </p:sp>
      <p:sp>
        <p:nvSpPr>
          <p:cNvPr id="47106" name="Content Placeholder 2"/>
          <p:cNvSpPr>
            <a:spLocks noGrp="1"/>
          </p:cNvSpPr>
          <p:nvPr>
            <p:ph idx="1"/>
          </p:nvPr>
        </p:nvSpPr>
        <p:spPr/>
        <p:txBody>
          <a:bodyPr/>
          <a:lstStyle/>
          <a:p>
            <a:pPr eaLnBrk="1" hangingPunct="1"/>
            <a:r>
              <a:rPr lang="en-US" smtClean="0"/>
              <a:t> </a:t>
            </a:r>
          </a:p>
        </p:txBody>
      </p:sp>
      <p:sp>
        <p:nvSpPr>
          <p:cNvPr id="47107"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0E66617B-1A5A-4E2D-9D51-E45A5A8D7660}" type="slidenum">
              <a:rPr lang="en-US"/>
              <a:pPr fontAlgn="base">
                <a:spcBef>
                  <a:spcPct val="0"/>
                </a:spcBef>
                <a:spcAft>
                  <a:spcPct val="0"/>
                </a:spcAft>
                <a:defRPr/>
              </a:pPr>
              <a:t>53</a:t>
            </a:fld>
            <a:endParaRPr lang="en-US"/>
          </a:p>
        </p:txBody>
      </p:sp>
      <p:sp>
        <p:nvSpPr>
          <p:cNvPr id="5" name="Rectangle 4"/>
          <p:cNvSpPr/>
          <p:nvPr/>
        </p:nvSpPr>
        <p:spPr>
          <a:xfrm>
            <a:off x="-88219" y="0"/>
            <a:ext cx="2153154"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Skype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47109" name="Picture 7"/>
          <p:cNvPicPr>
            <a:picLocks noChangeAspect="1" noChangeArrowheads="1"/>
          </p:cNvPicPr>
          <p:nvPr/>
        </p:nvPicPr>
        <p:blipFill>
          <a:blip r:embed="rId3" cstate="print"/>
          <a:srcRect/>
          <a:stretch>
            <a:fillRect/>
          </a:stretch>
        </p:blipFill>
        <p:spPr bwMode="auto">
          <a:xfrm>
            <a:off x="0" y="1314450"/>
            <a:ext cx="9202738"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File Transfer</a:t>
            </a:r>
            <a:endParaRPr dirty="0"/>
          </a:p>
        </p:txBody>
      </p:sp>
      <p:sp>
        <p:nvSpPr>
          <p:cNvPr id="49155"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39ABC8B-C964-4863-BC29-3EC50CA71963}" type="slidenum">
              <a:rPr lang="en-US"/>
              <a:pPr fontAlgn="base">
                <a:spcBef>
                  <a:spcPct val="0"/>
                </a:spcBef>
                <a:spcAft>
                  <a:spcPct val="0"/>
                </a:spcAft>
                <a:defRPr/>
              </a:pPr>
              <a:t>54</a:t>
            </a:fld>
            <a:endParaRPr lang="en-US"/>
          </a:p>
        </p:txBody>
      </p:sp>
      <p:sp>
        <p:nvSpPr>
          <p:cNvPr id="49154" name="Content Placeholder 2"/>
          <p:cNvSpPr>
            <a:spLocks noGrp="1"/>
          </p:cNvSpPr>
          <p:nvPr>
            <p:ph idx="4294967295"/>
          </p:nvPr>
        </p:nvSpPr>
        <p:spPr>
          <a:xfrm>
            <a:off x="0" y="2044700"/>
            <a:ext cx="7165975" cy="4081463"/>
          </a:xfrm>
        </p:spPr>
        <p:txBody>
          <a:bodyPr/>
          <a:lstStyle/>
          <a:p>
            <a:pPr eaLnBrk="1" hangingPunct="1"/>
            <a:r>
              <a:rPr lang="en-US" smtClean="0"/>
              <a:t> </a:t>
            </a:r>
          </a:p>
        </p:txBody>
      </p:sp>
      <p:sp>
        <p:nvSpPr>
          <p:cNvPr id="5" name="Rectangle 4"/>
          <p:cNvSpPr/>
          <p:nvPr/>
        </p:nvSpPr>
        <p:spPr>
          <a:xfrm>
            <a:off x="-20638" y="376535"/>
            <a:ext cx="154638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Live</a:t>
            </a:r>
          </a:p>
        </p:txBody>
      </p:sp>
      <p:pic>
        <p:nvPicPr>
          <p:cNvPr id="49157" name="Picture 7"/>
          <p:cNvPicPr>
            <a:picLocks noChangeAspect="1" noChangeArrowheads="1"/>
          </p:cNvPicPr>
          <p:nvPr/>
        </p:nvPicPr>
        <p:blipFill>
          <a:blip r:embed="rId3" cstate="print"/>
          <a:srcRect/>
          <a:stretch>
            <a:fillRect/>
          </a:stretch>
        </p:blipFill>
        <p:spPr bwMode="auto">
          <a:xfrm>
            <a:off x="-20638" y="1343025"/>
            <a:ext cx="9164638" cy="551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eaLnBrk="1" fontAlgn="auto" hangingPunct="1">
              <a:spcAft>
                <a:spcPts val="0"/>
              </a:spcAft>
              <a:defRPr/>
            </a:pPr>
            <a:r>
              <a:rPr dirty="0" smtClean="0"/>
              <a:t>File Transfer</a:t>
            </a:r>
            <a:endParaRPr dirty="0"/>
          </a:p>
        </p:txBody>
      </p:sp>
      <p:sp>
        <p:nvSpPr>
          <p:cNvPr id="51202" name="Content Placeholder 2"/>
          <p:cNvSpPr>
            <a:spLocks noGrp="1"/>
          </p:cNvSpPr>
          <p:nvPr>
            <p:ph idx="1"/>
          </p:nvPr>
        </p:nvSpPr>
        <p:spPr/>
        <p:txBody>
          <a:bodyPr/>
          <a:lstStyle/>
          <a:p>
            <a:pPr eaLnBrk="1" hangingPunct="1"/>
            <a:r>
              <a:rPr lang="en-US" smtClean="0"/>
              <a:t> </a:t>
            </a:r>
          </a:p>
        </p:txBody>
      </p:sp>
      <p:sp>
        <p:nvSpPr>
          <p:cNvPr id="51203"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EC6AEFC9-754B-4703-9E30-253C625745EA}" type="slidenum">
              <a:rPr lang="en-US"/>
              <a:pPr fontAlgn="base">
                <a:spcBef>
                  <a:spcPct val="0"/>
                </a:spcBef>
                <a:spcAft>
                  <a:spcPct val="0"/>
                </a:spcAft>
                <a:defRPr/>
              </a:pPr>
              <a:t>55</a:t>
            </a:fld>
            <a:endParaRPr lang="en-US"/>
          </a:p>
        </p:txBody>
      </p:sp>
      <p:sp>
        <p:nvSpPr>
          <p:cNvPr id="5" name="Rectangle 4"/>
          <p:cNvSpPr/>
          <p:nvPr/>
        </p:nvSpPr>
        <p:spPr>
          <a:xfrm>
            <a:off x="0" y="0"/>
            <a:ext cx="219880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X-</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Lite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51205" name="Picture 2"/>
          <p:cNvPicPr>
            <a:picLocks noChangeAspect="1" noChangeArrowheads="1"/>
          </p:cNvPicPr>
          <p:nvPr/>
        </p:nvPicPr>
        <p:blipFill>
          <a:blip r:embed="rId3" cstate="print"/>
          <a:srcRect/>
          <a:stretch>
            <a:fillRect/>
          </a:stretch>
        </p:blipFill>
        <p:spPr bwMode="auto">
          <a:xfrm>
            <a:off x="409575" y="1257300"/>
            <a:ext cx="832485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pPr eaLnBrk="1" fontAlgn="auto" hangingPunct="1">
              <a:spcAft>
                <a:spcPts val="0"/>
              </a:spcAft>
              <a:defRPr/>
            </a:pPr>
            <a:r>
              <a:rPr sz="3600" dirty="0" smtClean="0"/>
              <a:t>File Transfer</a:t>
            </a:r>
            <a:endParaRPr sz="3600" dirty="0"/>
          </a:p>
        </p:txBody>
      </p:sp>
      <p:sp>
        <p:nvSpPr>
          <p:cNvPr id="53250" name="Content Placeholder 2"/>
          <p:cNvSpPr>
            <a:spLocks noGrp="1"/>
          </p:cNvSpPr>
          <p:nvPr>
            <p:ph idx="1"/>
          </p:nvPr>
        </p:nvSpPr>
        <p:spPr/>
        <p:txBody>
          <a:bodyPr/>
          <a:lstStyle/>
          <a:p>
            <a:pPr eaLnBrk="1" hangingPunct="1"/>
            <a:r>
              <a:rPr lang="en-US" smtClean="0"/>
              <a:t> </a:t>
            </a:r>
          </a:p>
        </p:txBody>
      </p:sp>
      <p:sp>
        <p:nvSpPr>
          <p:cNvPr id="53251"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DAC73A4A-F360-4D8A-BAC2-4342F935560B}" type="slidenum">
              <a:rPr lang="en-US"/>
              <a:pPr fontAlgn="base">
                <a:spcBef>
                  <a:spcPct val="0"/>
                </a:spcBef>
                <a:spcAft>
                  <a:spcPct val="0"/>
                </a:spcAft>
                <a:defRPr/>
              </a:pPr>
              <a:t>56</a:t>
            </a:fld>
            <a:endParaRPr lang="en-US"/>
          </a:p>
        </p:txBody>
      </p:sp>
      <p:sp>
        <p:nvSpPr>
          <p:cNvPr id="5" name="Rectangle 4"/>
          <p:cNvSpPr/>
          <p:nvPr/>
        </p:nvSpPr>
        <p:spPr>
          <a:xfrm>
            <a:off x="0" y="0"/>
            <a:ext cx="315214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Eyebeam</a:t>
            </a:r>
          </a:p>
        </p:txBody>
      </p:sp>
      <p:pic>
        <p:nvPicPr>
          <p:cNvPr id="53253" name="Picture 2"/>
          <p:cNvPicPr>
            <a:picLocks noChangeAspect="1" noChangeArrowheads="1"/>
          </p:cNvPicPr>
          <p:nvPr/>
        </p:nvPicPr>
        <p:blipFill>
          <a:blip r:embed="rId3" cstate="print"/>
          <a:srcRect/>
          <a:stretch>
            <a:fillRect/>
          </a:stretch>
        </p:blipFill>
        <p:spPr bwMode="auto">
          <a:xfrm>
            <a:off x="361950" y="1219200"/>
            <a:ext cx="8420100"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Bittorrent</a:t>
            </a:r>
            <a:endParaRPr dirty="0"/>
          </a:p>
        </p:txBody>
      </p:sp>
      <p:sp>
        <p:nvSpPr>
          <p:cNvPr id="57347"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DCA70AF0-AEDB-48B3-8392-EE783C7DFA35}" type="slidenum">
              <a:rPr lang="en-US"/>
              <a:pPr fontAlgn="base">
                <a:spcBef>
                  <a:spcPct val="0"/>
                </a:spcBef>
                <a:spcAft>
                  <a:spcPct val="0"/>
                </a:spcAft>
                <a:defRPr/>
              </a:pPr>
              <a:t>57</a:t>
            </a:fld>
            <a:endParaRPr lang="en-US"/>
          </a:p>
        </p:txBody>
      </p:sp>
      <p:sp>
        <p:nvSpPr>
          <p:cNvPr id="57346" name="Content Placeholder 2"/>
          <p:cNvSpPr>
            <a:spLocks noGrp="1"/>
          </p:cNvSpPr>
          <p:nvPr>
            <p:ph idx="4294967295"/>
          </p:nvPr>
        </p:nvSpPr>
        <p:spPr>
          <a:xfrm>
            <a:off x="0" y="2044700"/>
            <a:ext cx="7165975" cy="4081463"/>
          </a:xfrm>
        </p:spPr>
        <p:txBody>
          <a:bodyPr/>
          <a:lstStyle/>
          <a:p>
            <a:pPr eaLnBrk="1" hangingPunct="1"/>
            <a:r>
              <a:rPr lang="en-US" smtClean="0"/>
              <a:t> </a:t>
            </a:r>
          </a:p>
        </p:txBody>
      </p:sp>
      <p:sp>
        <p:nvSpPr>
          <p:cNvPr id="5" name="Rectangle 4"/>
          <p:cNvSpPr/>
          <p:nvPr/>
        </p:nvSpPr>
        <p:spPr>
          <a:xfrm>
            <a:off x="0" y="0"/>
            <a:ext cx="2153154"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Skype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57349" name="Picture 7"/>
          <p:cNvPicPr>
            <a:picLocks noChangeAspect="1" noChangeArrowheads="1"/>
          </p:cNvPicPr>
          <p:nvPr/>
        </p:nvPicPr>
        <p:blipFill>
          <a:blip r:embed="rId3" cstate="print"/>
          <a:srcRect/>
          <a:stretch>
            <a:fillRect/>
          </a:stretch>
        </p:blipFill>
        <p:spPr bwMode="auto">
          <a:xfrm>
            <a:off x="0" y="1238250"/>
            <a:ext cx="9164638" cy="561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5550" y="0"/>
            <a:ext cx="7918450" cy="788894"/>
          </a:xfrm>
        </p:spPr>
        <p:txBody>
          <a:bodyPr/>
          <a:lstStyle/>
          <a:p>
            <a:r>
              <a:rPr lang="en-US" dirty="0" err="1" smtClean="0"/>
              <a:t>Bittorrent</a:t>
            </a:r>
            <a:endParaRPr lang="en-US" dirty="0"/>
          </a:p>
        </p:txBody>
      </p:sp>
      <p:sp>
        <p:nvSpPr>
          <p:cNvPr id="59395" name="Slide Number Placeholder 3"/>
          <p:cNvSpPr>
            <a:spLocks noGrp="1"/>
          </p:cNvSpPr>
          <p:nvPr>
            <p:ph type="sldNum" sz="quarter" idx="12"/>
          </p:nvPr>
        </p:nvSpPr>
        <p:spPr/>
        <p:txBody>
          <a:bodyPr/>
          <a:lstStyle/>
          <a:p>
            <a:fld id="{B191C369-AF2B-4E5C-8928-BF7FDA106B59}" type="slidenum">
              <a:rPr lang="en-US" smtClean="0"/>
              <a:pPr/>
              <a:t>58</a:t>
            </a:fld>
            <a:endParaRPr lang="en-US"/>
          </a:p>
        </p:txBody>
      </p:sp>
      <p:sp>
        <p:nvSpPr>
          <p:cNvPr id="59394" name="Content Placeholder 2"/>
          <p:cNvSpPr>
            <a:spLocks noGrp="1"/>
          </p:cNvSpPr>
          <p:nvPr>
            <p:ph idx="4294967295"/>
          </p:nvPr>
        </p:nvSpPr>
        <p:spPr>
          <a:xfrm>
            <a:off x="0" y="2044700"/>
            <a:ext cx="7165975" cy="4081463"/>
          </a:xfrm>
        </p:spPr>
        <p:txBody>
          <a:bodyPr/>
          <a:lstStyle/>
          <a:p>
            <a:pPr eaLnBrk="1" hangingPunct="1"/>
            <a:r>
              <a:rPr lang="en-US" smtClean="0"/>
              <a:t> </a:t>
            </a:r>
          </a:p>
        </p:txBody>
      </p:sp>
      <p:sp>
        <p:nvSpPr>
          <p:cNvPr id="5" name="Rectangle 4"/>
          <p:cNvSpPr/>
          <p:nvPr/>
        </p:nvSpPr>
        <p:spPr>
          <a:xfrm>
            <a:off x="0" y="0"/>
            <a:ext cx="154638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Live</a:t>
            </a:r>
          </a:p>
        </p:txBody>
      </p:sp>
      <p:pic>
        <p:nvPicPr>
          <p:cNvPr id="59397" name="Picture 2"/>
          <p:cNvPicPr>
            <a:picLocks noChangeAspect="1" noChangeArrowheads="1"/>
          </p:cNvPicPr>
          <p:nvPr/>
        </p:nvPicPr>
        <p:blipFill>
          <a:blip r:embed="rId3" cstate="print"/>
          <a:srcRect/>
          <a:stretch>
            <a:fillRect/>
          </a:stretch>
        </p:blipFill>
        <p:spPr bwMode="auto">
          <a:xfrm>
            <a:off x="0" y="847725"/>
            <a:ext cx="9153525"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Bittorrent</a:t>
            </a:r>
            <a:endParaRPr dirty="0"/>
          </a:p>
        </p:txBody>
      </p:sp>
      <p:sp>
        <p:nvSpPr>
          <p:cNvPr id="63491"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C3EC8FEC-48BD-4579-B1C3-C326F55599C7}" type="slidenum">
              <a:rPr lang="en-US"/>
              <a:pPr fontAlgn="base">
                <a:spcBef>
                  <a:spcPct val="0"/>
                </a:spcBef>
                <a:spcAft>
                  <a:spcPct val="0"/>
                </a:spcAft>
                <a:defRPr/>
              </a:pPr>
              <a:t>59</a:t>
            </a:fld>
            <a:endParaRPr lang="en-US"/>
          </a:p>
        </p:txBody>
      </p:sp>
      <p:sp>
        <p:nvSpPr>
          <p:cNvPr id="63490" name="Content Placeholder 2"/>
          <p:cNvSpPr>
            <a:spLocks noGrp="1"/>
          </p:cNvSpPr>
          <p:nvPr>
            <p:ph idx="4294967295"/>
          </p:nvPr>
        </p:nvSpPr>
        <p:spPr>
          <a:xfrm>
            <a:off x="0" y="2044700"/>
            <a:ext cx="7165975" cy="4081463"/>
          </a:xfrm>
        </p:spPr>
        <p:txBody>
          <a:bodyPr/>
          <a:lstStyle/>
          <a:p>
            <a:pPr eaLnBrk="1" hangingPunct="1"/>
            <a:r>
              <a:rPr lang="en-US" smtClean="0"/>
              <a:t> </a:t>
            </a:r>
          </a:p>
        </p:txBody>
      </p:sp>
      <p:sp>
        <p:nvSpPr>
          <p:cNvPr id="5" name="Rectangle 4"/>
          <p:cNvSpPr/>
          <p:nvPr/>
        </p:nvSpPr>
        <p:spPr>
          <a:xfrm>
            <a:off x="0" y="0"/>
            <a:ext cx="315214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Eyebeam</a:t>
            </a:r>
          </a:p>
        </p:txBody>
      </p:sp>
      <p:pic>
        <p:nvPicPr>
          <p:cNvPr id="63493" name="Picture 3"/>
          <p:cNvPicPr>
            <a:picLocks noChangeAspect="1" noChangeArrowheads="1"/>
          </p:cNvPicPr>
          <p:nvPr/>
        </p:nvPicPr>
        <p:blipFill>
          <a:blip r:embed="rId3" cstate="print"/>
          <a:srcRect/>
          <a:stretch>
            <a:fillRect/>
          </a:stretch>
        </p:blipFill>
        <p:spPr bwMode="auto">
          <a:xfrm>
            <a:off x="52388" y="1228725"/>
            <a:ext cx="9039225"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Pasteur’s quadrant</a:t>
            </a:r>
            <a:endParaRPr lang="en-US" dirty="0"/>
          </a:p>
        </p:txBody>
      </p:sp>
      <p:graphicFrame>
        <p:nvGraphicFramePr>
          <p:cNvPr id="4" name="Table 3"/>
          <p:cNvGraphicFramePr>
            <a:graphicFrameLocks noGrp="1"/>
          </p:cNvGraphicFramePr>
          <p:nvPr/>
        </p:nvGraphicFramePr>
        <p:xfrm>
          <a:off x="1066800" y="2096948"/>
          <a:ext cx="6553200" cy="3540760"/>
        </p:xfrm>
        <a:graphic>
          <a:graphicData uri="http://schemas.openxmlformats.org/drawingml/2006/table">
            <a:tbl>
              <a:tblPr firstRow="1" bandRow="1">
                <a:tableStyleId>{5940675A-B579-460E-94D1-54222C63F5DA}</a:tableStyleId>
              </a:tblPr>
              <a:tblGrid>
                <a:gridCol w="860521"/>
                <a:gridCol w="860521"/>
                <a:gridCol w="2317558"/>
                <a:gridCol w="2514600"/>
              </a:tblGrid>
              <a:tr h="1397000">
                <a:tc rowSpan="2">
                  <a:txBody>
                    <a:bodyPr/>
                    <a:lstStyle/>
                    <a:p>
                      <a:pPr algn="ctr"/>
                      <a:r>
                        <a:rPr lang="en-US" dirty="0" smtClean="0"/>
                        <a:t>Quest for Fundamental</a:t>
                      </a:r>
                      <a:r>
                        <a:rPr lang="en-US" baseline="0" dirty="0" smtClean="0"/>
                        <a:t> Understanding?</a:t>
                      </a:r>
                      <a:endParaRPr lang="en-US" dirty="0"/>
                    </a:p>
                  </a:txBody>
                  <a:tcPr vert="vert27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Yes</a:t>
                      </a:r>
                      <a:endParaRPr lang="en-US" dirty="0"/>
                    </a:p>
                  </a:txBody>
                  <a:tcPr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Pure</a:t>
                      </a:r>
                      <a:r>
                        <a:rPr lang="en-US" baseline="0" dirty="0" smtClean="0"/>
                        <a:t> basic research</a:t>
                      </a:r>
                    </a:p>
                    <a:p>
                      <a:pPr algn="ctr"/>
                      <a:r>
                        <a:rPr lang="en-US" baseline="0" dirty="0" smtClean="0"/>
                        <a:t>(Bohr)</a:t>
                      </a:r>
                      <a:endParaRPr lang="en-US" dirty="0"/>
                    </a:p>
                  </a:txBody>
                  <a:tcPr anchor="ctr">
                    <a:lnL w="12700" cap="flat" cmpd="sng" algn="ctr">
                      <a:solidFill>
                        <a:scrgbClr r="0" g="0" b="0"/>
                      </a:solidFill>
                      <a:prstDash val="solid"/>
                      <a:round/>
                      <a:headEnd type="none" w="med" len="med"/>
                      <a:tailEnd type="none" w="med" len="med"/>
                    </a:lnL>
                    <a:solidFill>
                      <a:srgbClr val="008000">
                        <a:alpha val="25000"/>
                      </a:srgbClr>
                    </a:solidFill>
                  </a:tcPr>
                </a:tc>
                <a:tc>
                  <a:txBody>
                    <a:bodyPr/>
                    <a:lstStyle/>
                    <a:p>
                      <a:pPr algn="ctr"/>
                      <a:r>
                        <a:rPr lang="en-US" b="1" dirty="0" smtClean="0"/>
                        <a:t>Use-inspired</a:t>
                      </a:r>
                      <a:r>
                        <a:rPr lang="en-US" b="1" baseline="0" dirty="0" smtClean="0"/>
                        <a:t> basic research</a:t>
                      </a:r>
                    </a:p>
                    <a:p>
                      <a:pPr algn="ctr"/>
                      <a:r>
                        <a:rPr lang="en-US" b="1" baseline="0" dirty="0" smtClean="0"/>
                        <a:t>(Pasteur)</a:t>
                      </a:r>
                      <a:endParaRPr lang="en-US" b="1" dirty="0"/>
                    </a:p>
                  </a:txBody>
                  <a:tcPr anchor="ctr">
                    <a:solidFill>
                      <a:srgbClr val="FF6600">
                        <a:alpha val="53000"/>
                      </a:srgbClr>
                    </a:solidFill>
                  </a:tcPr>
                </a:tc>
              </a:tr>
              <a:tr h="1397000">
                <a:tc vMerge="1">
                  <a:txBody>
                    <a:bodyPr/>
                    <a:lstStyle/>
                    <a:p>
                      <a:pPr algn="ctr"/>
                      <a:endParaRPr lang="en-US" dirty="0"/>
                    </a:p>
                  </a:txBody>
                  <a:tcPr anchor="ctr"/>
                </a:tc>
                <a:tc>
                  <a:txBody>
                    <a:bodyPr/>
                    <a:lstStyle/>
                    <a:p>
                      <a:pPr algn="ctr"/>
                      <a:r>
                        <a:rPr lang="en-US" dirty="0" smtClean="0"/>
                        <a:t>No</a:t>
                      </a:r>
                      <a:endParaRPr lang="en-US" dirty="0"/>
                    </a:p>
                  </a:txBody>
                  <a:tcPr anchor="ctr">
                    <a:lnL w="12700" cmpd="sng">
                      <a:noFill/>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i="1" dirty="0"/>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rgbClr val="FFFF00">
                        <a:alpha val="25000"/>
                      </a:srgbClr>
                    </a:solidFill>
                  </a:tcPr>
                </a:tc>
                <a:tc>
                  <a:txBody>
                    <a:bodyPr/>
                    <a:lstStyle/>
                    <a:p>
                      <a:pPr algn="ctr"/>
                      <a:r>
                        <a:rPr lang="en-US" b="1" dirty="0" smtClean="0"/>
                        <a:t>Pure applied</a:t>
                      </a:r>
                      <a:r>
                        <a:rPr lang="en-US" b="1" baseline="0" dirty="0" smtClean="0"/>
                        <a:t> research</a:t>
                      </a:r>
                    </a:p>
                    <a:p>
                      <a:pPr algn="ctr"/>
                      <a:r>
                        <a:rPr lang="en-US" b="1" baseline="0" dirty="0" smtClean="0"/>
                        <a:t>(Edison)</a:t>
                      </a:r>
                      <a:endParaRPr lang="en-US" b="1" dirty="0"/>
                    </a:p>
                  </a:txBody>
                  <a:tcPr anchor="ctr">
                    <a:lnB w="12700" cap="flat" cmpd="sng" algn="ctr">
                      <a:solidFill>
                        <a:scrgbClr r="0" g="0" b="0"/>
                      </a:solidFill>
                      <a:prstDash val="solid"/>
                      <a:round/>
                      <a:headEnd type="none" w="med" len="med"/>
                      <a:tailEnd type="none" w="med" len="med"/>
                    </a:lnB>
                    <a:solidFill>
                      <a:schemeClr val="accent2">
                        <a:lumMod val="75000"/>
                        <a:alpha val="37000"/>
                      </a:schemeClr>
                    </a:solidFill>
                  </a:tcPr>
                </a:tc>
              </a:tr>
              <a:tr h="381000">
                <a:tc>
                  <a:txBody>
                    <a:bodyPr/>
                    <a:lstStyle/>
                    <a:p>
                      <a:pPr algn="ctr"/>
                      <a:endParaRPr lang="en-US" dirty="0"/>
                    </a:p>
                  </a:txBody>
                  <a:tcPr vert="vert27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No</a:t>
                      </a:r>
                      <a:endParaRPr lang="en-US" dirty="0"/>
                    </a:p>
                  </a:txBody>
                  <a:tcPr anchor="ct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Yes</a:t>
                      </a:r>
                      <a:endParaRPr lang="en-US" dirty="0"/>
                    </a:p>
                  </a:txBody>
                  <a:tcPr anchor="ct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52400">
                <a:tc>
                  <a:txBody>
                    <a:bodyPr/>
                    <a:lstStyle/>
                    <a:p>
                      <a:pPr algn="ctr"/>
                      <a:endParaRPr lang="en-US" dirty="0"/>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dirty="0" smtClean="0"/>
                        <a:t>Considerations of Use?</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dirty="0"/>
                    </a:p>
                  </a:txBody>
                  <a:tcPr anchor="ctr"/>
                </a:tc>
              </a:tr>
            </a:tbl>
          </a:graphicData>
        </a:graphic>
      </p:graphicFrame>
      <p:sp>
        <p:nvSpPr>
          <p:cNvPr id="5" name="TextBox 4"/>
          <p:cNvSpPr txBox="1"/>
          <p:nvPr/>
        </p:nvSpPr>
        <p:spPr>
          <a:xfrm>
            <a:off x="0" y="6550223"/>
            <a:ext cx="6232942" cy="276999"/>
          </a:xfrm>
          <a:prstGeom prst="rect">
            <a:avLst/>
          </a:prstGeom>
          <a:noFill/>
        </p:spPr>
        <p:txBody>
          <a:bodyPr wrap="none" rtlCol="0">
            <a:spAutoFit/>
          </a:bodyPr>
          <a:lstStyle/>
          <a:p>
            <a:r>
              <a:rPr lang="en-US" sz="1200" i="1" dirty="0" smtClean="0"/>
              <a:t>Pasteur’s Quadrant: Basic Science and Technological Innovation, Stokes 1997 </a:t>
            </a:r>
            <a:r>
              <a:rPr lang="en-US" sz="1200" dirty="0" smtClean="0"/>
              <a:t>(modified</a:t>
            </a:r>
            <a:r>
              <a:rPr lang="en-US" sz="1200" i="1" dirty="0" smtClean="0"/>
              <a:t>)</a:t>
            </a:r>
            <a:endParaRPr lang="en-US" sz="2000" dirty="0"/>
          </a:p>
        </p:txBody>
      </p:sp>
      <p:sp>
        <p:nvSpPr>
          <p:cNvPr id="6" name="TextBox 5"/>
          <p:cNvSpPr txBox="1"/>
          <p:nvPr/>
        </p:nvSpPr>
        <p:spPr>
          <a:xfrm>
            <a:off x="2919123" y="3578087"/>
            <a:ext cx="2133600" cy="1200328"/>
          </a:xfrm>
          <a:prstGeom prst="rect">
            <a:avLst/>
          </a:prstGeom>
          <a:noFill/>
        </p:spPr>
        <p:txBody>
          <a:bodyPr wrap="square" rtlCol="0">
            <a:spAutoFit/>
          </a:bodyPr>
          <a:lstStyle/>
          <a:p>
            <a:pPr algn="ctr"/>
            <a:r>
              <a:rPr lang="en-US" i="1" dirty="0" smtClean="0"/>
              <a:t>Guessing at problems</a:t>
            </a:r>
          </a:p>
          <a:p>
            <a:pPr algn="ctr"/>
            <a:r>
              <a:rPr lang="en-US" i="1" dirty="0" smtClean="0"/>
              <a:t>(</a:t>
            </a:r>
            <a:r>
              <a:rPr lang="en-US" i="1" dirty="0" err="1" smtClean="0"/>
              <a:t>Infocom</a:t>
            </a:r>
            <a:r>
              <a:rPr lang="en-US" i="1" dirty="0" smtClean="0"/>
              <a:t>)</a:t>
            </a:r>
          </a:p>
        </p:txBody>
      </p:sp>
      <p:sp>
        <p:nvSpPr>
          <p:cNvPr id="7" name="Oval Callout 6"/>
          <p:cNvSpPr/>
          <p:nvPr/>
        </p:nvSpPr>
        <p:spPr bwMode="auto">
          <a:xfrm>
            <a:off x="7387674" y="4494708"/>
            <a:ext cx="1524000" cy="1143000"/>
          </a:xfrm>
          <a:prstGeom prst="wedgeEllipseCallout">
            <a:avLst>
              <a:gd name="adj1" fmla="val -78559"/>
              <a:gd name="adj2" fmla="val -48101"/>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85000"/>
                  </a:schemeClr>
                </a:solidFill>
                <a:effectLst/>
                <a:latin typeface="Arial" pitchFamily="-65" charset="0"/>
                <a:ea typeface="ＭＳ Ｐゴシック" pitchFamily="-65" charset="-128"/>
                <a:cs typeface="ＭＳ Ｐゴシック" pitchFamily="-65" charset="-128"/>
              </a:rPr>
              <a:t>Most </a:t>
            </a:r>
            <a:r>
              <a:rPr lang="en-US" sz="1200" dirty="0" smtClean="0">
                <a:solidFill>
                  <a:schemeClr val="bg1">
                    <a:lumMod val="85000"/>
                  </a:schemeClr>
                </a:solidFill>
              </a:rPr>
              <a:t>networking research</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85000"/>
                  </a:schemeClr>
                </a:solidFill>
              </a:rPr>
              <a:t>is here</a:t>
            </a:r>
            <a:endParaRPr kumimoji="0" lang="en-US" sz="1200" b="0" i="0" u="none" strike="noStrike" cap="none" normalizeH="0" baseline="0" dirty="0">
              <a:ln>
                <a:noFill/>
              </a:ln>
              <a:solidFill>
                <a:schemeClr val="bg1">
                  <a:lumMod val="85000"/>
                </a:schemeClr>
              </a:solidFill>
              <a:effectLst/>
              <a:latin typeface="Arial" pitchFamily="-65" charset="0"/>
              <a:ea typeface="ＭＳ Ｐゴシック" pitchFamily="-65" charset="-128"/>
              <a:cs typeface="ＭＳ Ｐゴシック" pitchFamily="-65" charset="-128"/>
            </a:endParaRPr>
          </a:p>
        </p:txBody>
      </p:sp>
      <p:sp>
        <p:nvSpPr>
          <p:cNvPr id="8" name="Oval Callout 7"/>
          <p:cNvSpPr/>
          <p:nvPr/>
        </p:nvSpPr>
        <p:spPr bwMode="auto">
          <a:xfrm>
            <a:off x="7620000" y="1600200"/>
            <a:ext cx="1524000" cy="1143000"/>
          </a:xfrm>
          <a:prstGeom prst="wedgeEllipseCallout">
            <a:avLst>
              <a:gd name="adj1" fmla="val -74883"/>
              <a:gd name="adj2" fmla="val 13176"/>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accent3">
                    <a:lumMod val="50000"/>
                  </a:schemeClr>
                </a:solidFill>
                <a:effectLst/>
                <a:latin typeface="Arial" pitchFamily="-65" charset="0"/>
                <a:ea typeface="ＭＳ Ｐゴシック" pitchFamily="-65" charset="-128"/>
                <a:cs typeface="ＭＳ Ｐゴシック" pitchFamily="-65" charset="-128"/>
              </a:rPr>
              <a:t>Most </a:t>
            </a:r>
            <a:r>
              <a:rPr lang="en-US" sz="1100" dirty="0" smtClean="0">
                <a:solidFill>
                  <a:schemeClr val="accent3">
                    <a:lumMod val="50000"/>
                  </a:schemeClr>
                </a:solidFill>
              </a:rPr>
              <a:t>networking research</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accent3">
                    <a:lumMod val="50000"/>
                  </a:schemeClr>
                </a:solidFill>
              </a:rPr>
              <a:t>wants to be  here</a:t>
            </a:r>
            <a:endParaRPr kumimoji="0" lang="en-US" sz="1100" b="0" i="0" u="none" strike="noStrike" cap="none" normalizeH="0" baseline="0" dirty="0">
              <a:ln>
                <a:noFill/>
              </a:ln>
              <a:solidFill>
                <a:schemeClr val="accent3">
                  <a:lumMod val="50000"/>
                </a:schemeClr>
              </a:solidFill>
              <a:effectLst/>
              <a:latin typeface="Arial" pitchFamily="-65" charset="0"/>
              <a:ea typeface="ＭＳ Ｐゴシック" pitchFamily="-65" charset="-128"/>
              <a:cs typeface="ＭＳ Ｐゴシック" pitchFamily="-65" charset="-128"/>
            </a:endParaRPr>
          </a:p>
        </p:txBody>
      </p:sp>
      <p:sp>
        <p:nvSpPr>
          <p:cNvPr id="9" name="Footer Placeholder 8"/>
          <p:cNvSpPr>
            <a:spLocks noGrp="1"/>
          </p:cNvSpPr>
          <p:nvPr>
            <p:ph type="ftr" sz="quarter" idx="11"/>
          </p:nvPr>
        </p:nvSpPr>
        <p:spPr/>
        <p:txBody>
          <a:bodyPr/>
          <a:lstStyle/>
          <a:p>
            <a:r>
              <a:rPr lang="en-US" smtClean="0"/>
              <a:t>Sarnoff 2009 (Princeton, NJ) - KTH June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eaLnBrk="1" hangingPunct="1">
              <a:defRPr/>
            </a:pPr>
            <a:r>
              <a:rPr lang="en-US" dirty="0" smtClean="0"/>
              <a:t>Summary of results</a:t>
            </a:r>
            <a:endParaRPr dirty="0" smtClean="0">
              <a:ln>
                <a:noFill/>
              </a:ln>
              <a:effectLst/>
            </a:endParaRPr>
          </a:p>
        </p:txBody>
      </p:sp>
      <p:sp>
        <p:nvSpPr>
          <p:cNvPr id="68610" name="Rectangle 3"/>
          <p:cNvSpPr>
            <a:spLocks noGrp="1"/>
          </p:cNvSpPr>
          <p:nvPr>
            <p:ph type="body" idx="1"/>
          </p:nvPr>
        </p:nvSpPr>
        <p:spPr>
          <a:xfrm>
            <a:off x="457200" y="1447800"/>
            <a:ext cx="8229600" cy="4678363"/>
          </a:xfrm>
        </p:spPr>
        <p:txBody>
          <a:bodyPr>
            <a:normAutofit/>
          </a:bodyPr>
          <a:lstStyle/>
          <a:p>
            <a:pPr eaLnBrk="1" hangingPunct="1"/>
            <a:r>
              <a:rPr lang="en-US" sz="2200" dirty="0" smtClean="0"/>
              <a:t>Skype, Live Messenger, X-</a:t>
            </a:r>
            <a:r>
              <a:rPr lang="en-US" sz="2200" dirty="0" err="1" smtClean="0"/>
              <a:t>Lite</a:t>
            </a:r>
            <a:r>
              <a:rPr lang="en-US" sz="2200" dirty="0" smtClean="0"/>
              <a:t> and Eyebeam. </a:t>
            </a:r>
          </a:p>
          <a:p>
            <a:pPr lvl="1" eaLnBrk="1" hangingPunct="1"/>
            <a:r>
              <a:rPr lang="en-US" sz="2000" dirty="0" smtClean="0"/>
              <a:t>Skype best:</a:t>
            </a:r>
          </a:p>
          <a:p>
            <a:pPr lvl="2"/>
            <a:r>
              <a:rPr lang="en-US" sz="1800" dirty="0" smtClean="0"/>
              <a:t>by adapting its codec parameters not only on packet loss but also on RTT and jitter.</a:t>
            </a:r>
            <a:endParaRPr lang="en-US" dirty="0" smtClean="0"/>
          </a:p>
          <a:p>
            <a:pPr lvl="2"/>
            <a:r>
              <a:rPr lang="en-US" sz="1800" dirty="0" smtClean="0"/>
              <a:t>follow the changes in bandwidth without causing </a:t>
            </a:r>
            <a:r>
              <a:rPr lang="en-US" dirty="0" smtClean="0"/>
              <a:t>p</a:t>
            </a:r>
            <a:r>
              <a:rPr lang="en-US" sz="1800" dirty="0" smtClean="0"/>
              <a:t>acket loss</a:t>
            </a:r>
          </a:p>
          <a:p>
            <a:pPr lvl="1" eaLnBrk="1" hangingPunct="1"/>
            <a:r>
              <a:rPr lang="en-US" sz="2000" dirty="0" smtClean="0"/>
              <a:t>Eyebeam worst:</a:t>
            </a:r>
          </a:p>
          <a:p>
            <a:pPr lvl="2"/>
            <a:r>
              <a:rPr lang="en-US" sz="1800" dirty="0" smtClean="0"/>
              <a:t>high fluctuations </a:t>
            </a:r>
          </a:p>
          <a:p>
            <a:pPr lvl="2"/>
            <a:r>
              <a:rPr lang="en-US" sz="1800" dirty="0" smtClean="0"/>
              <a:t>poor adaptation to bandwidth fluctuations</a:t>
            </a:r>
          </a:p>
          <a:p>
            <a:pPr eaLnBrk="1" hangingPunct="1"/>
            <a:r>
              <a:rPr lang="en-US" sz="2200" dirty="0" smtClean="0"/>
              <a:t>Due to limited upstream bandwidth, video clients must have bandwidth adaptation mechanisms and must be able to differentiate between wireless losses and </a:t>
            </a:r>
            <a:r>
              <a:rPr lang="en-US" sz="2200" smtClean="0"/>
              <a:t>congestion losses</a:t>
            </a:r>
          </a:p>
          <a:p>
            <a:pPr eaLnBrk="1" hangingPunct="1"/>
            <a:endParaRPr lang="en-US" sz="22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582706"/>
            <a:ext cx="7918450" cy="1576294"/>
          </a:xfrm>
        </p:spPr>
        <p:txBody>
          <a:bodyPr>
            <a:normAutofit/>
          </a:bodyPr>
          <a:lstStyle/>
          <a:p>
            <a:r>
              <a:rPr lang="en-US" dirty="0" smtClean="0"/>
              <a:t>Distributed diagnostics of QoS (and other) problems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295400" y="274638"/>
            <a:ext cx="7391400" cy="792162"/>
          </a:xfrm>
        </p:spPr>
        <p:txBody>
          <a:bodyPr/>
          <a:lstStyle/>
          <a:p>
            <a:r>
              <a:rPr lang="en-US" smtClean="0"/>
              <a:t>Circle of blame</a:t>
            </a:r>
          </a:p>
        </p:txBody>
      </p:sp>
      <p:sp>
        <p:nvSpPr>
          <p:cNvPr id="68611" name="AutoShape 3"/>
          <p:cNvSpPr>
            <a:spLocks noChangeArrowheads="1"/>
          </p:cNvSpPr>
          <p:nvPr/>
        </p:nvSpPr>
        <p:spPr bwMode="auto">
          <a:xfrm>
            <a:off x="1295400" y="3276600"/>
            <a:ext cx="1447800" cy="762000"/>
          </a:xfrm>
          <a:prstGeom prst="roundRect">
            <a:avLst>
              <a:gd name="adj" fmla="val 16667"/>
            </a:avLst>
          </a:prstGeom>
          <a:solidFill>
            <a:schemeClr val="accent1"/>
          </a:solidFill>
          <a:ln w="9525">
            <a:solidFill>
              <a:schemeClr val="tx1"/>
            </a:solidFill>
            <a:miter lim="800000"/>
            <a:headEnd/>
            <a:tailEnd/>
          </a:ln>
        </p:spPr>
        <p:txBody>
          <a:bodyPr wrap="none" anchor="ctr">
            <a:prstTxWarp prst="textNoShape">
              <a:avLst/>
            </a:prstTxWarp>
          </a:bodyPr>
          <a:lstStyle/>
          <a:p>
            <a:pPr algn="ctr">
              <a:spcBef>
                <a:spcPct val="25000"/>
              </a:spcBef>
              <a:spcAft>
                <a:spcPct val="25000"/>
              </a:spcAft>
            </a:pPr>
            <a:r>
              <a:rPr lang="en-US">
                <a:latin typeface="Trebuchet MS" charset="0"/>
              </a:rPr>
              <a:t>OS</a:t>
            </a:r>
          </a:p>
        </p:txBody>
      </p:sp>
      <p:sp>
        <p:nvSpPr>
          <p:cNvPr id="68612" name="AutoShape 4"/>
          <p:cNvSpPr>
            <a:spLocks noChangeArrowheads="1"/>
          </p:cNvSpPr>
          <p:nvPr/>
        </p:nvSpPr>
        <p:spPr bwMode="auto">
          <a:xfrm>
            <a:off x="6400800" y="3276600"/>
            <a:ext cx="1447800" cy="762000"/>
          </a:xfrm>
          <a:prstGeom prst="roundRect">
            <a:avLst>
              <a:gd name="adj" fmla="val 16667"/>
            </a:avLst>
          </a:prstGeom>
          <a:solidFill>
            <a:srgbClr val="FF9900">
              <a:alpha val="52940"/>
            </a:srgbClr>
          </a:solidFill>
          <a:ln w="9525">
            <a:solidFill>
              <a:schemeClr val="tx1"/>
            </a:solidFill>
            <a:miter lim="800000"/>
            <a:headEnd/>
            <a:tailEnd/>
          </a:ln>
        </p:spPr>
        <p:txBody>
          <a:bodyPr wrap="none" anchor="ctr">
            <a:prstTxWarp prst="textNoShape">
              <a:avLst/>
            </a:prstTxWarp>
          </a:bodyPr>
          <a:lstStyle/>
          <a:p>
            <a:pPr algn="ctr">
              <a:lnSpc>
                <a:spcPct val="50000"/>
              </a:lnSpc>
              <a:spcBef>
                <a:spcPct val="25000"/>
              </a:spcBef>
              <a:spcAft>
                <a:spcPct val="25000"/>
              </a:spcAft>
            </a:pPr>
            <a:r>
              <a:rPr lang="en-US">
                <a:latin typeface="Trebuchet MS" charset="0"/>
              </a:rPr>
              <a:t>VSP</a:t>
            </a:r>
          </a:p>
        </p:txBody>
      </p:sp>
      <p:sp>
        <p:nvSpPr>
          <p:cNvPr id="68613" name="AutoShape 5"/>
          <p:cNvSpPr>
            <a:spLocks noChangeArrowheads="1"/>
          </p:cNvSpPr>
          <p:nvPr/>
        </p:nvSpPr>
        <p:spPr bwMode="auto">
          <a:xfrm>
            <a:off x="3848100" y="5486400"/>
            <a:ext cx="1447800" cy="762000"/>
          </a:xfrm>
          <a:prstGeom prst="roundRect">
            <a:avLst>
              <a:gd name="adj" fmla="val 16667"/>
            </a:avLst>
          </a:prstGeom>
          <a:solidFill>
            <a:srgbClr val="800000">
              <a:alpha val="47058"/>
            </a:srgbClr>
          </a:solidFill>
          <a:ln w="9525">
            <a:solidFill>
              <a:schemeClr val="tx1"/>
            </a:solidFill>
            <a:miter lim="800000"/>
            <a:headEnd/>
            <a:tailEnd/>
          </a:ln>
        </p:spPr>
        <p:txBody>
          <a:bodyPr wrap="none" anchor="ctr">
            <a:prstTxWarp prst="textNoShape">
              <a:avLst/>
            </a:prstTxWarp>
          </a:bodyPr>
          <a:lstStyle/>
          <a:p>
            <a:pPr algn="ctr">
              <a:lnSpc>
                <a:spcPct val="60000"/>
              </a:lnSpc>
              <a:spcBef>
                <a:spcPct val="25000"/>
              </a:spcBef>
              <a:spcAft>
                <a:spcPct val="25000"/>
              </a:spcAft>
            </a:pPr>
            <a:r>
              <a:rPr lang="en-US">
                <a:latin typeface="Trebuchet MS" charset="0"/>
              </a:rPr>
              <a:t>app</a:t>
            </a:r>
          </a:p>
          <a:p>
            <a:pPr algn="ctr">
              <a:lnSpc>
                <a:spcPct val="60000"/>
              </a:lnSpc>
              <a:spcBef>
                <a:spcPct val="25000"/>
              </a:spcBef>
              <a:spcAft>
                <a:spcPct val="25000"/>
              </a:spcAft>
            </a:pPr>
            <a:r>
              <a:rPr lang="en-US">
                <a:latin typeface="Trebuchet MS" charset="0"/>
              </a:rPr>
              <a:t>vendor</a:t>
            </a:r>
          </a:p>
        </p:txBody>
      </p:sp>
      <p:sp>
        <p:nvSpPr>
          <p:cNvPr id="68614" name="AutoShape 6"/>
          <p:cNvSpPr>
            <a:spLocks noChangeArrowheads="1"/>
          </p:cNvSpPr>
          <p:nvPr/>
        </p:nvSpPr>
        <p:spPr bwMode="auto">
          <a:xfrm>
            <a:off x="3810000" y="1066800"/>
            <a:ext cx="1447800" cy="762000"/>
          </a:xfrm>
          <a:prstGeom prst="roundRect">
            <a:avLst>
              <a:gd name="adj" fmla="val 16667"/>
            </a:avLst>
          </a:prstGeom>
          <a:solidFill>
            <a:srgbClr val="00FF00">
              <a:alpha val="54901"/>
            </a:srgbClr>
          </a:solidFill>
          <a:ln w="9525">
            <a:solidFill>
              <a:schemeClr val="tx1"/>
            </a:solidFill>
            <a:miter lim="800000"/>
            <a:headEnd/>
            <a:tailEnd/>
          </a:ln>
        </p:spPr>
        <p:txBody>
          <a:bodyPr wrap="none" anchor="ctr">
            <a:prstTxWarp prst="textNoShape">
              <a:avLst/>
            </a:prstTxWarp>
          </a:bodyPr>
          <a:lstStyle/>
          <a:p>
            <a:pPr algn="ctr">
              <a:spcBef>
                <a:spcPct val="25000"/>
              </a:spcBef>
              <a:spcAft>
                <a:spcPct val="25000"/>
              </a:spcAft>
            </a:pPr>
            <a:r>
              <a:rPr lang="en-US">
                <a:latin typeface="Trebuchet MS" charset="0"/>
              </a:rPr>
              <a:t>ISP</a:t>
            </a:r>
          </a:p>
        </p:txBody>
      </p:sp>
      <p:cxnSp>
        <p:nvCxnSpPr>
          <p:cNvPr id="68615" name="AutoShape 7"/>
          <p:cNvCxnSpPr>
            <a:cxnSpLocks noChangeShapeType="1"/>
            <a:stCxn id="68611" idx="0"/>
            <a:endCxn id="68614" idx="1"/>
          </p:cNvCxnSpPr>
          <p:nvPr/>
        </p:nvCxnSpPr>
        <p:spPr bwMode="auto">
          <a:xfrm rot="-5400000">
            <a:off x="2000250" y="1466850"/>
            <a:ext cx="1828800" cy="1790700"/>
          </a:xfrm>
          <a:prstGeom prst="curvedConnector2">
            <a:avLst/>
          </a:prstGeom>
          <a:noFill/>
          <a:ln w="38100">
            <a:solidFill>
              <a:schemeClr val="tx1"/>
            </a:solidFill>
            <a:miter lim="800000"/>
            <a:headEnd/>
            <a:tailEnd type="triangle" w="med" len="med"/>
          </a:ln>
        </p:spPr>
      </p:cxnSp>
      <p:cxnSp>
        <p:nvCxnSpPr>
          <p:cNvPr id="68616" name="AutoShape 8"/>
          <p:cNvCxnSpPr>
            <a:cxnSpLocks noChangeShapeType="1"/>
            <a:stCxn id="68614" idx="3"/>
            <a:endCxn id="68612" idx="0"/>
          </p:cNvCxnSpPr>
          <p:nvPr/>
        </p:nvCxnSpPr>
        <p:spPr bwMode="auto">
          <a:xfrm>
            <a:off x="5257800" y="1447800"/>
            <a:ext cx="1866900" cy="1828800"/>
          </a:xfrm>
          <a:prstGeom prst="curvedConnector2">
            <a:avLst/>
          </a:prstGeom>
          <a:noFill/>
          <a:ln w="38100">
            <a:solidFill>
              <a:schemeClr val="tx1"/>
            </a:solidFill>
            <a:miter lim="800000"/>
            <a:headEnd/>
            <a:tailEnd type="triangle" w="med" len="med"/>
          </a:ln>
        </p:spPr>
      </p:cxnSp>
      <p:cxnSp>
        <p:nvCxnSpPr>
          <p:cNvPr id="68617" name="AutoShape 9"/>
          <p:cNvCxnSpPr>
            <a:cxnSpLocks noChangeShapeType="1"/>
            <a:stCxn id="68612" idx="2"/>
            <a:endCxn id="68613" idx="3"/>
          </p:cNvCxnSpPr>
          <p:nvPr/>
        </p:nvCxnSpPr>
        <p:spPr bwMode="auto">
          <a:xfrm rot="5400000">
            <a:off x="5295900" y="4038600"/>
            <a:ext cx="1828800" cy="1828800"/>
          </a:xfrm>
          <a:prstGeom prst="curvedConnector2">
            <a:avLst/>
          </a:prstGeom>
          <a:noFill/>
          <a:ln w="38100">
            <a:solidFill>
              <a:schemeClr val="tx1"/>
            </a:solidFill>
            <a:miter lim="800000"/>
            <a:headEnd/>
            <a:tailEnd type="triangle" w="med" len="med"/>
          </a:ln>
        </p:spPr>
      </p:cxnSp>
      <p:cxnSp>
        <p:nvCxnSpPr>
          <p:cNvPr id="68618" name="AutoShape 10"/>
          <p:cNvCxnSpPr>
            <a:cxnSpLocks noChangeShapeType="1"/>
            <a:stCxn id="68613" idx="1"/>
            <a:endCxn id="68611" idx="2"/>
          </p:cNvCxnSpPr>
          <p:nvPr/>
        </p:nvCxnSpPr>
        <p:spPr bwMode="auto">
          <a:xfrm rot="10800000">
            <a:off x="2019300" y="4038600"/>
            <a:ext cx="1828800" cy="1828800"/>
          </a:xfrm>
          <a:prstGeom prst="curvedConnector2">
            <a:avLst/>
          </a:prstGeom>
          <a:noFill/>
          <a:ln w="38100">
            <a:solidFill>
              <a:schemeClr val="tx1"/>
            </a:solidFill>
            <a:miter lim="800000"/>
            <a:headEnd/>
            <a:tailEnd type="triangle" w="med" len="med"/>
          </a:ln>
        </p:spPr>
      </p:cxnSp>
      <p:sp>
        <p:nvSpPr>
          <p:cNvPr id="68619" name="Text Box 11"/>
          <p:cNvSpPr txBox="1">
            <a:spLocks noChangeArrowheads="1"/>
          </p:cNvSpPr>
          <p:nvPr/>
        </p:nvSpPr>
        <p:spPr bwMode="auto">
          <a:xfrm>
            <a:off x="228600" y="4724400"/>
            <a:ext cx="2597150" cy="1355725"/>
          </a:xfrm>
          <a:prstGeom prst="rect">
            <a:avLst/>
          </a:prstGeom>
          <a:solidFill>
            <a:srgbClr val="800000">
              <a:alpha val="20000"/>
            </a:srgbClr>
          </a:solidFill>
          <a:ln w="9525">
            <a:noFill/>
            <a:miter lim="800000"/>
            <a:headEnd/>
            <a:tailEnd/>
          </a:ln>
        </p:spPr>
        <p:txBody>
          <a:bodyPr wrap="none">
            <a:prstTxWarp prst="textNoShape">
              <a:avLst/>
            </a:prstTxWarp>
            <a:spAutoFit/>
          </a:bodyPr>
          <a:lstStyle/>
          <a:p>
            <a:pPr>
              <a:lnSpc>
                <a:spcPct val="60000"/>
              </a:lnSpc>
              <a:spcBef>
                <a:spcPct val="25000"/>
              </a:spcBef>
              <a:spcAft>
                <a:spcPct val="25000"/>
              </a:spcAft>
            </a:pPr>
            <a:r>
              <a:rPr lang="en-US" sz="2000" i="1">
                <a:latin typeface="Trebuchet MS" charset="0"/>
              </a:rPr>
              <a:t>must be a </a:t>
            </a:r>
          </a:p>
          <a:p>
            <a:pPr>
              <a:lnSpc>
                <a:spcPct val="60000"/>
              </a:lnSpc>
              <a:spcBef>
                <a:spcPct val="25000"/>
              </a:spcBef>
              <a:spcAft>
                <a:spcPct val="25000"/>
              </a:spcAft>
            </a:pPr>
            <a:r>
              <a:rPr lang="en-US" sz="2000" i="1">
                <a:latin typeface="Trebuchet MS" charset="0"/>
              </a:rPr>
              <a:t>Windows registry</a:t>
            </a:r>
          </a:p>
          <a:p>
            <a:pPr>
              <a:lnSpc>
                <a:spcPct val="60000"/>
              </a:lnSpc>
              <a:spcBef>
                <a:spcPct val="25000"/>
              </a:spcBef>
              <a:spcAft>
                <a:spcPct val="25000"/>
              </a:spcAft>
            </a:pPr>
            <a:r>
              <a:rPr lang="en-US" sz="2000" i="1">
                <a:latin typeface="Trebuchet MS" charset="0"/>
              </a:rPr>
              <a:t>problem </a:t>
            </a:r>
            <a:r>
              <a:rPr lang="en-US" sz="2000" i="1">
                <a:latin typeface="Trebuchet MS" charset="0"/>
                <a:sym typeface="Wingdings" charset="2"/>
              </a:rPr>
              <a:t> </a:t>
            </a:r>
            <a:r>
              <a:rPr lang="en-US" sz="2000" i="1">
                <a:latin typeface="Trebuchet MS" charset="0"/>
              </a:rPr>
              <a:t>re-install</a:t>
            </a:r>
          </a:p>
          <a:p>
            <a:pPr>
              <a:lnSpc>
                <a:spcPct val="60000"/>
              </a:lnSpc>
              <a:spcBef>
                <a:spcPct val="25000"/>
              </a:spcBef>
              <a:spcAft>
                <a:spcPct val="25000"/>
              </a:spcAft>
            </a:pPr>
            <a:r>
              <a:rPr lang="en-US" sz="2000" i="1">
                <a:latin typeface="Trebuchet MS" charset="0"/>
              </a:rPr>
              <a:t>Windows</a:t>
            </a:r>
          </a:p>
        </p:txBody>
      </p:sp>
      <p:sp>
        <p:nvSpPr>
          <p:cNvPr id="68620" name="Text Box 12"/>
          <p:cNvSpPr txBox="1">
            <a:spLocks noChangeArrowheads="1"/>
          </p:cNvSpPr>
          <p:nvPr/>
        </p:nvSpPr>
        <p:spPr bwMode="auto">
          <a:xfrm>
            <a:off x="228600" y="1143000"/>
            <a:ext cx="2927350" cy="1355725"/>
          </a:xfrm>
          <a:prstGeom prst="rect">
            <a:avLst/>
          </a:prstGeom>
          <a:solidFill>
            <a:schemeClr val="accent1">
              <a:alpha val="50980"/>
            </a:schemeClr>
          </a:solidFill>
          <a:ln w="9525">
            <a:noFill/>
            <a:miter lim="800000"/>
            <a:headEnd/>
            <a:tailEnd/>
          </a:ln>
        </p:spPr>
        <p:txBody>
          <a:bodyPr wrap="none">
            <a:prstTxWarp prst="textNoShape">
              <a:avLst/>
            </a:prstTxWarp>
            <a:spAutoFit/>
          </a:bodyPr>
          <a:lstStyle/>
          <a:p>
            <a:pPr>
              <a:lnSpc>
                <a:spcPct val="60000"/>
              </a:lnSpc>
              <a:spcBef>
                <a:spcPct val="25000"/>
              </a:spcBef>
              <a:spcAft>
                <a:spcPct val="25000"/>
              </a:spcAft>
            </a:pPr>
            <a:r>
              <a:rPr lang="en-US" sz="2000" i="1">
                <a:latin typeface="Trebuchet MS" charset="0"/>
              </a:rPr>
              <a:t>probably packet</a:t>
            </a:r>
          </a:p>
          <a:p>
            <a:pPr>
              <a:lnSpc>
                <a:spcPct val="60000"/>
              </a:lnSpc>
              <a:spcBef>
                <a:spcPct val="25000"/>
              </a:spcBef>
              <a:spcAft>
                <a:spcPct val="25000"/>
              </a:spcAft>
            </a:pPr>
            <a:r>
              <a:rPr lang="en-US" sz="2000" i="1">
                <a:latin typeface="Trebuchet MS" charset="0"/>
              </a:rPr>
              <a:t>loss in your</a:t>
            </a:r>
          </a:p>
          <a:p>
            <a:pPr>
              <a:lnSpc>
                <a:spcPct val="60000"/>
              </a:lnSpc>
              <a:spcBef>
                <a:spcPct val="25000"/>
              </a:spcBef>
              <a:spcAft>
                <a:spcPct val="25000"/>
              </a:spcAft>
            </a:pPr>
            <a:r>
              <a:rPr lang="en-US" sz="2000" i="1">
                <a:latin typeface="Trebuchet MS" charset="0"/>
              </a:rPr>
              <a:t>Internet connection </a:t>
            </a:r>
            <a:r>
              <a:rPr lang="en-US" sz="2000" i="1">
                <a:latin typeface="Trebuchet MS" charset="0"/>
                <a:sym typeface="Wingdings" charset="2"/>
              </a:rPr>
              <a:t></a:t>
            </a:r>
          </a:p>
          <a:p>
            <a:pPr>
              <a:lnSpc>
                <a:spcPct val="60000"/>
              </a:lnSpc>
              <a:spcBef>
                <a:spcPct val="25000"/>
              </a:spcBef>
              <a:spcAft>
                <a:spcPct val="25000"/>
              </a:spcAft>
            </a:pPr>
            <a:r>
              <a:rPr lang="en-US" sz="2000" i="1">
                <a:latin typeface="Trebuchet MS" charset="0"/>
                <a:sym typeface="Wingdings" charset="2"/>
              </a:rPr>
              <a:t>reboot your DSL modem</a:t>
            </a:r>
            <a:endParaRPr lang="en-US" sz="2000" i="1">
              <a:latin typeface="Trebuchet MS" charset="0"/>
            </a:endParaRPr>
          </a:p>
        </p:txBody>
      </p:sp>
      <p:sp>
        <p:nvSpPr>
          <p:cNvPr id="68621" name="Text Box 13"/>
          <p:cNvSpPr txBox="1">
            <a:spLocks noChangeArrowheads="1"/>
          </p:cNvSpPr>
          <p:nvPr/>
        </p:nvSpPr>
        <p:spPr bwMode="auto">
          <a:xfrm>
            <a:off x="6400800" y="5486400"/>
            <a:ext cx="1781175" cy="1020763"/>
          </a:xfrm>
          <a:prstGeom prst="rect">
            <a:avLst/>
          </a:prstGeom>
          <a:solidFill>
            <a:srgbClr val="FF9900">
              <a:alpha val="27843"/>
            </a:srgbClr>
          </a:solidFill>
          <a:ln w="9525">
            <a:noFill/>
            <a:miter lim="800000"/>
            <a:headEnd/>
            <a:tailEnd/>
          </a:ln>
        </p:spPr>
        <p:txBody>
          <a:bodyPr wrap="none">
            <a:prstTxWarp prst="textNoShape">
              <a:avLst/>
            </a:prstTxWarp>
            <a:spAutoFit/>
          </a:bodyPr>
          <a:lstStyle/>
          <a:p>
            <a:pPr>
              <a:lnSpc>
                <a:spcPct val="60000"/>
              </a:lnSpc>
              <a:spcBef>
                <a:spcPct val="25000"/>
              </a:spcBef>
              <a:spcAft>
                <a:spcPct val="25000"/>
              </a:spcAft>
            </a:pPr>
            <a:r>
              <a:rPr lang="en-US" sz="2000" i="1">
                <a:latin typeface="Trebuchet MS" charset="0"/>
              </a:rPr>
              <a:t>must be</a:t>
            </a:r>
          </a:p>
          <a:p>
            <a:pPr>
              <a:lnSpc>
                <a:spcPct val="60000"/>
              </a:lnSpc>
              <a:spcBef>
                <a:spcPct val="25000"/>
              </a:spcBef>
              <a:spcAft>
                <a:spcPct val="25000"/>
              </a:spcAft>
            </a:pPr>
            <a:r>
              <a:rPr lang="en-US" sz="2000" i="1">
                <a:latin typeface="Trebuchet MS" charset="0"/>
              </a:rPr>
              <a:t>your software</a:t>
            </a:r>
          </a:p>
          <a:p>
            <a:pPr>
              <a:lnSpc>
                <a:spcPct val="60000"/>
              </a:lnSpc>
              <a:spcBef>
                <a:spcPct val="25000"/>
              </a:spcBef>
              <a:spcAft>
                <a:spcPct val="25000"/>
              </a:spcAft>
            </a:pPr>
            <a:r>
              <a:rPr lang="en-US" sz="2000" i="1">
                <a:latin typeface="Trebuchet MS" charset="0"/>
                <a:sym typeface="Wingdings" charset="2"/>
              </a:rPr>
              <a:t> upgrade</a:t>
            </a:r>
            <a:endParaRPr lang="en-US" sz="2000" i="1">
              <a:latin typeface="Trebuchet MS" charset="0"/>
            </a:endParaRPr>
          </a:p>
        </p:txBody>
      </p:sp>
      <p:sp>
        <p:nvSpPr>
          <p:cNvPr id="68622" name="Text Box 14"/>
          <p:cNvSpPr txBox="1">
            <a:spLocks noChangeArrowheads="1"/>
          </p:cNvSpPr>
          <p:nvPr/>
        </p:nvSpPr>
        <p:spPr bwMode="auto">
          <a:xfrm>
            <a:off x="6076950" y="1219200"/>
            <a:ext cx="3070225" cy="685800"/>
          </a:xfrm>
          <a:prstGeom prst="rect">
            <a:avLst/>
          </a:prstGeom>
          <a:solidFill>
            <a:srgbClr val="00FF00">
              <a:alpha val="34117"/>
            </a:srgbClr>
          </a:solidFill>
          <a:ln w="9525">
            <a:noFill/>
            <a:miter lim="800000"/>
            <a:headEnd/>
            <a:tailEnd/>
          </a:ln>
        </p:spPr>
        <p:txBody>
          <a:bodyPr wrap="none">
            <a:prstTxWarp prst="textNoShape">
              <a:avLst/>
            </a:prstTxWarp>
            <a:spAutoFit/>
          </a:bodyPr>
          <a:lstStyle/>
          <a:p>
            <a:pPr>
              <a:lnSpc>
                <a:spcPct val="60000"/>
              </a:lnSpc>
              <a:spcBef>
                <a:spcPct val="25000"/>
              </a:spcBef>
              <a:spcAft>
                <a:spcPct val="25000"/>
              </a:spcAft>
            </a:pPr>
            <a:r>
              <a:rPr lang="en-US" sz="2000" i="1">
                <a:latin typeface="Trebuchet MS" charset="0"/>
              </a:rPr>
              <a:t>probably a gateway fault</a:t>
            </a:r>
          </a:p>
          <a:p>
            <a:pPr>
              <a:lnSpc>
                <a:spcPct val="60000"/>
              </a:lnSpc>
              <a:spcBef>
                <a:spcPct val="25000"/>
              </a:spcBef>
              <a:spcAft>
                <a:spcPct val="25000"/>
              </a:spcAft>
            </a:pPr>
            <a:r>
              <a:rPr lang="en-US" sz="2000" i="1">
                <a:latin typeface="Trebuchet MS" charset="0"/>
                <a:sym typeface="Wingdings" charset="2"/>
              </a:rPr>
              <a:t> choose us as provider</a:t>
            </a:r>
            <a:endParaRPr lang="en-US" sz="2000" i="1">
              <a:latin typeface="Trebuchet MS"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Problems in VoIP systems</a:t>
            </a:r>
          </a:p>
        </p:txBody>
      </p:sp>
      <p:pic>
        <p:nvPicPr>
          <p:cNvPr id="70659" name="Picture 2" descr="wazaphone_ip_0"/>
          <p:cNvPicPr>
            <a:picLocks noChangeAspect="1" noChangeArrowheads="1"/>
          </p:cNvPicPr>
          <p:nvPr/>
        </p:nvPicPr>
        <p:blipFill>
          <a:blip r:embed="rId2"/>
          <a:srcRect/>
          <a:stretch>
            <a:fillRect/>
          </a:stretch>
        </p:blipFill>
        <p:spPr bwMode="auto">
          <a:xfrm>
            <a:off x="304800" y="3554413"/>
            <a:ext cx="990600" cy="990600"/>
          </a:xfrm>
          <a:prstGeom prst="rect">
            <a:avLst/>
          </a:prstGeom>
          <a:noFill/>
          <a:ln w="9525">
            <a:noFill/>
            <a:miter lim="800000"/>
            <a:headEnd/>
            <a:tailEnd/>
          </a:ln>
        </p:spPr>
      </p:pic>
      <p:pic>
        <p:nvPicPr>
          <p:cNvPr id="70660" name="Picture 3"/>
          <p:cNvPicPr>
            <a:picLocks noChangeAspect="1"/>
          </p:cNvPicPr>
          <p:nvPr/>
        </p:nvPicPr>
        <p:blipFill>
          <a:blip r:embed="rId3"/>
          <a:srcRect/>
          <a:stretch>
            <a:fillRect/>
          </a:stretch>
        </p:blipFill>
        <p:spPr bwMode="auto">
          <a:xfrm>
            <a:off x="685800" y="2743200"/>
            <a:ext cx="850900" cy="850900"/>
          </a:xfrm>
          <a:prstGeom prst="rect">
            <a:avLst/>
          </a:prstGeom>
          <a:noFill/>
          <a:ln w="9525">
            <a:noFill/>
            <a:miter lim="800000"/>
            <a:headEnd/>
            <a:tailEnd/>
          </a:ln>
        </p:spPr>
      </p:pic>
      <p:pic>
        <p:nvPicPr>
          <p:cNvPr id="70661" name="Picture 4"/>
          <p:cNvPicPr>
            <a:picLocks noChangeAspect="1"/>
          </p:cNvPicPr>
          <p:nvPr/>
        </p:nvPicPr>
        <p:blipFill>
          <a:blip r:embed="rId4"/>
          <a:srcRect/>
          <a:stretch>
            <a:fillRect/>
          </a:stretch>
        </p:blipFill>
        <p:spPr bwMode="auto">
          <a:xfrm>
            <a:off x="3276600" y="2667000"/>
            <a:ext cx="515938" cy="1508125"/>
          </a:xfrm>
          <a:prstGeom prst="rect">
            <a:avLst/>
          </a:prstGeom>
          <a:noFill/>
          <a:ln w="9525">
            <a:noFill/>
            <a:miter lim="800000"/>
            <a:headEnd/>
            <a:tailEnd/>
          </a:ln>
        </p:spPr>
      </p:pic>
      <p:pic>
        <p:nvPicPr>
          <p:cNvPr id="70662" name="Picture 2"/>
          <p:cNvPicPr>
            <a:picLocks noChangeAspect="1" noChangeArrowheads="1"/>
          </p:cNvPicPr>
          <p:nvPr/>
        </p:nvPicPr>
        <p:blipFill>
          <a:blip r:embed="rId5"/>
          <a:srcRect/>
          <a:stretch>
            <a:fillRect/>
          </a:stretch>
        </p:blipFill>
        <p:spPr bwMode="auto">
          <a:xfrm>
            <a:off x="4114800" y="2438400"/>
            <a:ext cx="2770188" cy="1687513"/>
          </a:xfrm>
          <a:prstGeom prst="rect">
            <a:avLst/>
          </a:prstGeom>
          <a:noFill/>
          <a:ln w="9525">
            <a:noFill/>
            <a:miter lim="800000"/>
            <a:headEnd/>
            <a:tailEnd/>
          </a:ln>
        </p:spPr>
      </p:pic>
      <p:pic>
        <p:nvPicPr>
          <p:cNvPr id="70663" name="Picture 7"/>
          <p:cNvPicPr>
            <a:picLocks noChangeAspect="1" noChangeArrowheads="1"/>
          </p:cNvPicPr>
          <p:nvPr/>
        </p:nvPicPr>
        <p:blipFill>
          <a:blip r:embed="rId6"/>
          <a:srcRect/>
          <a:stretch>
            <a:fillRect/>
          </a:stretch>
        </p:blipFill>
        <p:spPr bwMode="auto">
          <a:xfrm>
            <a:off x="4343400" y="4343400"/>
            <a:ext cx="938213" cy="852488"/>
          </a:xfrm>
          <a:prstGeom prst="rect">
            <a:avLst/>
          </a:prstGeom>
          <a:noFill/>
          <a:ln w="9525">
            <a:noFill/>
            <a:round/>
            <a:headEnd/>
            <a:tailEnd/>
          </a:ln>
        </p:spPr>
      </p:pic>
      <p:pic>
        <p:nvPicPr>
          <p:cNvPr id="70664" name="Picture 6" descr="phone_pingtel"/>
          <p:cNvPicPr>
            <a:picLocks noChangeAspect="1" noChangeArrowheads="1"/>
          </p:cNvPicPr>
          <p:nvPr/>
        </p:nvPicPr>
        <p:blipFill>
          <a:blip r:embed="rId7"/>
          <a:srcRect/>
          <a:stretch>
            <a:fillRect/>
          </a:stretch>
        </p:blipFill>
        <p:spPr bwMode="auto">
          <a:xfrm>
            <a:off x="7467600" y="2794000"/>
            <a:ext cx="1066800" cy="758825"/>
          </a:xfrm>
          <a:prstGeom prst="rect">
            <a:avLst/>
          </a:prstGeom>
          <a:noFill/>
          <a:ln w="9525">
            <a:noFill/>
            <a:miter lim="800000"/>
            <a:headEnd/>
            <a:tailEnd/>
          </a:ln>
        </p:spPr>
      </p:pic>
      <p:pic>
        <p:nvPicPr>
          <p:cNvPr id="70665" name="Picture 7"/>
          <p:cNvPicPr>
            <a:picLocks noChangeAspect="1" noChangeArrowheads="1"/>
          </p:cNvPicPr>
          <p:nvPr/>
        </p:nvPicPr>
        <p:blipFill>
          <a:blip r:embed="rId6"/>
          <a:srcRect/>
          <a:stretch>
            <a:fillRect/>
          </a:stretch>
        </p:blipFill>
        <p:spPr bwMode="auto">
          <a:xfrm>
            <a:off x="6553200" y="4343400"/>
            <a:ext cx="938213" cy="852488"/>
          </a:xfrm>
          <a:prstGeom prst="rect">
            <a:avLst/>
          </a:prstGeom>
          <a:noFill/>
          <a:ln w="9525">
            <a:noFill/>
            <a:round/>
            <a:headEnd/>
            <a:tailEnd/>
          </a:ln>
        </p:spPr>
      </p:pic>
      <p:cxnSp>
        <p:nvCxnSpPr>
          <p:cNvPr id="70666" name="Straight Arrow Connector 10"/>
          <p:cNvCxnSpPr>
            <a:cxnSpLocks noChangeShapeType="1"/>
          </p:cNvCxnSpPr>
          <p:nvPr/>
        </p:nvCxnSpPr>
        <p:spPr bwMode="auto">
          <a:xfrm>
            <a:off x="1536700" y="3168650"/>
            <a:ext cx="1739900" cy="252413"/>
          </a:xfrm>
          <a:prstGeom prst="straightConnector1">
            <a:avLst/>
          </a:prstGeom>
          <a:noFill/>
          <a:ln w="28575">
            <a:solidFill>
              <a:srgbClr val="FF0000"/>
            </a:solidFill>
            <a:round/>
            <a:headEnd/>
            <a:tailEnd type="arrow" w="med" len="med"/>
          </a:ln>
        </p:spPr>
      </p:cxnSp>
      <p:cxnSp>
        <p:nvCxnSpPr>
          <p:cNvPr id="70667" name="Straight Arrow Connector 12"/>
          <p:cNvCxnSpPr>
            <a:cxnSpLocks noChangeShapeType="1"/>
          </p:cNvCxnSpPr>
          <p:nvPr/>
        </p:nvCxnSpPr>
        <p:spPr bwMode="auto">
          <a:xfrm flipV="1">
            <a:off x="3792538" y="3173413"/>
            <a:ext cx="3675062" cy="247650"/>
          </a:xfrm>
          <a:prstGeom prst="straightConnector1">
            <a:avLst/>
          </a:prstGeom>
          <a:noFill/>
          <a:ln w="28575">
            <a:solidFill>
              <a:srgbClr val="FF0000"/>
            </a:solidFill>
            <a:round/>
            <a:headEnd/>
            <a:tailEnd type="arrow" w="med" len="med"/>
          </a:ln>
        </p:spPr>
      </p:cxnSp>
      <p:cxnSp>
        <p:nvCxnSpPr>
          <p:cNvPr id="70668" name="Straight Arrow Connector 14"/>
          <p:cNvCxnSpPr>
            <a:cxnSpLocks noChangeShapeType="1"/>
          </p:cNvCxnSpPr>
          <p:nvPr/>
        </p:nvCxnSpPr>
        <p:spPr bwMode="auto">
          <a:xfrm>
            <a:off x="1536700" y="3168650"/>
            <a:ext cx="2806700" cy="1601788"/>
          </a:xfrm>
          <a:prstGeom prst="straightConnector1">
            <a:avLst/>
          </a:prstGeom>
          <a:noFill/>
          <a:ln w="38100">
            <a:solidFill>
              <a:srgbClr val="008000"/>
            </a:solidFill>
            <a:round/>
            <a:headEnd/>
            <a:tailEnd type="arrow" w="med" len="med"/>
          </a:ln>
        </p:spPr>
      </p:cxnSp>
      <p:cxnSp>
        <p:nvCxnSpPr>
          <p:cNvPr id="70669" name="Straight Arrow Connector 19"/>
          <p:cNvCxnSpPr>
            <a:cxnSpLocks noChangeShapeType="1"/>
          </p:cNvCxnSpPr>
          <p:nvPr/>
        </p:nvCxnSpPr>
        <p:spPr bwMode="auto">
          <a:xfrm>
            <a:off x="5281613" y="4770438"/>
            <a:ext cx="1271587" cy="1587"/>
          </a:xfrm>
          <a:prstGeom prst="straightConnector1">
            <a:avLst/>
          </a:prstGeom>
          <a:noFill/>
          <a:ln w="38100">
            <a:solidFill>
              <a:srgbClr val="008000"/>
            </a:solidFill>
            <a:round/>
            <a:headEnd/>
            <a:tailEnd type="arrow" w="med" len="med"/>
          </a:ln>
        </p:spPr>
      </p:cxnSp>
      <p:cxnSp>
        <p:nvCxnSpPr>
          <p:cNvPr id="70670" name="Straight Arrow Connector 21"/>
          <p:cNvCxnSpPr>
            <a:cxnSpLocks noChangeShapeType="1"/>
          </p:cNvCxnSpPr>
          <p:nvPr/>
        </p:nvCxnSpPr>
        <p:spPr bwMode="auto">
          <a:xfrm flipV="1">
            <a:off x="7491413" y="3552825"/>
            <a:ext cx="509587" cy="1217613"/>
          </a:xfrm>
          <a:prstGeom prst="straightConnector1">
            <a:avLst/>
          </a:prstGeom>
          <a:noFill/>
          <a:ln w="38100">
            <a:solidFill>
              <a:srgbClr val="008000"/>
            </a:solidFill>
            <a:round/>
            <a:headEnd/>
            <a:tailEnd type="arrow" w="med" len="med"/>
          </a:ln>
        </p:spPr>
      </p:cxnSp>
      <p:pic>
        <p:nvPicPr>
          <p:cNvPr id="70671" name="Picture 1040"/>
          <p:cNvPicPr>
            <a:picLocks noChangeArrowheads="1"/>
          </p:cNvPicPr>
          <p:nvPr/>
        </p:nvPicPr>
        <p:blipFill>
          <a:blip r:embed="rId8"/>
          <a:srcRect/>
          <a:stretch>
            <a:fillRect/>
          </a:stretch>
        </p:blipFill>
        <p:spPr bwMode="auto">
          <a:xfrm>
            <a:off x="1447800" y="5486400"/>
            <a:ext cx="928688" cy="654050"/>
          </a:xfrm>
          <a:prstGeom prst="rect">
            <a:avLst/>
          </a:prstGeom>
          <a:noFill/>
          <a:ln w="9525">
            <a:noFill/>
            <a:miter lim="800000"/>
            <a:headEnd/>
            <a:tailEnd/>
          </a:ln>
        </p:spPr>
      </p:pic>
      <p:sp>
        <p:nvSpPr>
          <p:cNvPr id="70672" name="TextBox 23"/>
          <p:cNvSpPr txBox="1">
            <a:spLocks noChangeArrowheads="1"/>
          </p:cNvSpPr>
          <p:nvPr/>
        </p:nvSpPr>
        <p:spPr bwMode="auto">
          <a:xfrm>
            <a:off x="1600200" y="5715000"/>
            <a:ext cx="671513" cy="369888"/>
          </a:xfrm>
          <a:prstGeom prst="rect">
            <a:avLst/>
          </a:prstGeom>
          <a:noFill/>
          <a:ln w="9525">
            <a:noFill/>
            <a:miter lim="800000"/>
            <a:headEnd/>
            <a:tailEnd/>
          </a:ln>
        </p:spPr>
        <p:txBody>
          <a:bodyPr wrap="none">
            <a:prstTxWarp prst="textNoShape">
              <a:avLst/>
            </a:prstTxWarp>
            <a:spAutoFit/>
          </a:bodyPr>
          <a:lstStyle/>
          <a:p>
            <a:pPr eaLnBrk="0" hangingPunct="0"/>
            <a:r>
              <a:rPr lang="en-US"/>
              <a:t>DNS</a:t>
            </a:r>
          </a:p>
        </p:txBody>
      </p:sp>
      <p:sp>
        <p:nvSpPr>
          <p:cNvPr id="70673" name="TextBox 24"/>
          <p:cNvSpPr txBox="1">
            <a:spLocks noChangeArrowheads="1"/>
          </p:cNvSpPr>
          <p:nvPr/>
        </p:nvSpPr>
        <p:spPr bwMode="auto">
          <a:xfrm>
            <a:off x="3200400" y="2514600"/>
            <a:ext cx="633413" cy="369888"/>
          </a:xfrm>
          <a:prstGeom prst="rect">
            <a:avLst/>
          </a:prstGeom>
          <a:noFill/>
          <a:ln w="9525">
            <a:noFill/>
            <a:miter lim="800000"/>
            <a:headEnd/>
            <a:tailEnd/>
          </a:ln>
        </p:spPr>
        <p:txBody>
          <a:bodyPr wrap="none">
            <a:prstTxWarp prst="textNoShape">
              <a:avLst/>
            </a:prstTxWarp>
            <a:spAutoFit/>
          </a:bodyPr>
          <a:lstStyle/>
          <a:p>
            <a:pPr eaLnBrk="0" hangingPunct="0"/>
            <a:r>
              <a:rPr lang="en-US"/>
              <a:t>NAT</a:t>
            </a:r>
          </a:p>
        </p:txBody>
      </p:sp>
      <p:cxnSp>
        <p:nvCxnSpPr>
          <p:cNvPr id="27" name="Straight Arrow Connector 26"/>
          <p:cNvCxnSpPr>
            <a:stCxn id="3" idx="3"/>
            <a:endCxn id="23" idx="0"/>
          </p:cNvCxnSpPr>
          <p:nvPr/>
        </p:nvCxnSpPr>
        <p:spPr bwMode="auto">
          <a:xfrm>
            <a:off x="1295400" y="4049713"/>
            <a:ext cx="617538" cy="1436687"/>
          </a:xfrm>
          <a:prstGeom prst="straightConnector1">
            <a:avLst/>
          </a:prstGeom>
          <a:solidFill>
            <a:schemeClr val="accent1"/>
          </a:solidFill>
          <a:ln w="28575" cap="flat" cmpd="sng" algn="ctr">
            <a:solidFill>
              <a:schemeClr val="accent6">
                <a:lumMod val="60000"/>
                <a:lumOff val="40000"/>
              </a:schemeClr>
            </a:solidFill>
            <a:prstDash val="solid"/>
            <a:round/>
            <a:headEnd type="arrow"/>
            <a:tailEnd type="arrow"/>
          </a:ln>
          <a:effectLst/>
        </p:spPr>
      </p:cxnSp>
      <p:sp>
        <p:nvSpPr>
          <p:cNvPr id="70675" name="Rounded Rectangular Callout 28"/>
          <p:cNvSpPr>
            <a:spLocks noChangeArrowheads="1"/>
          </p:cNvSpPr>
          <p:nvPr/>
        </p:nvSpPr>
        <p:spPr bwMode="auto">
          <a:xfrm>
            <a:off x="4343400" y="5486400"/>
            <a:ext cx="1600200" cy="533400"/>
          </a:xfrm>
          <a:prstGeom prst="wedgeRoundRectCallout">
            <a:avLst>
              <a:gd name="adj1" fmla="val -36523"/>
              <a:gd name="adj2" fmla="val -94486"/>
              <a:gd name="adj3" fmla="val 16667"/>
            </a:avLst>
          </a:prstGeom>
          <a:solidFill>
            <a:srgbClr val="FF6600">
              <a:alpha val="56078"/>
            </a:srgbClr>
          </a:solidFill>
          <a:ln w="9525">
            <a:solidFill>
              <a:srgbClr val="FF6600">
                <a:alpha val="41960"/>
              </a:srgbClr>
            </a:solidFill>
            <a:round/>
            <a:headEnd/>
            <a:tailEnd/>
          </a:ln>
        </p:spPr>
        <p:txBody>
          <a:bodyPr>
            <a:prstTxWarp prst="textNoShape">
              <a:avLst/>
            </a:prstTxWarp>
          </a:bodyPr>
          <a:lstStyle/>
          <a:p>
            <a:pPr eaLnBrk="0" hangingPunct="0"/>
            <a:r>
              <a:rPr lang="en-US" sz="1200"/>
              <a:t>outbound proxy fails</a:t>
            </a:r>
          </a:p>
        </p:txBody>
      </p:sp>
      <p:sp>
        <p:nvSpPr>
          <p:cNvPr id="70676" name="Rounded Rectangular Callout 29"/>
          <p:cNvSpPr>
            <a:spLocks noChangeArrowheads="1"/>
          </p:cNvSpPr>
          <p:nvPr/>
        </p:nvSpPr>
        <p:spPr bwMode="auto">
          <a:xfrm>
            <a:off x="3200400" y="4572000"/>
            <a:ext cx="1219200" cy="533400"/>
          </a:xfrm>
          <a:prstGeom prst="wedgeRoundRectCallout">
            <a:avLst>
              <a:gd name="adj1" fmla="val -36523"/>
              <a:gd name="adj2" fmla="val -94486"/>
              <a:gd name="adj3" fmla="val 16667"/>
            </a:avLst>
          </a:prstGeom>
          <a:solidFill>
            <a:srgbClr val="FF6600">
              <a:alpha val="56078"/>
            </a:srgbClr>
          </a:solidFill>
          <a:ln w="9525">
            <a:solidFill>
              <a:srgbClr val="FF6600">
                <a:alpha val="41960"/>
              </a:srgbClr>
            </a:solidFill>
            <a:round/>
            <a:headEnd/>
            <a:tailEnd/>
          </a:ln>
        </p:spPr>
        <p:txBody>
          <a:bodyPr>
            <a:prstTxWarp prst="textNoShape">
              <a:avLst/>
            </a:prstTxWarp>
          </a:bodyPr>
          <a:lstStyle/>
          <a:p>
            <a:pPr eaLnBrk="0" hangingPunct="0"/>
            <a:r>
              <a:rPr lang="en-US" sz="1200"/>
              <a:t>server unreachable</a:t>
            </a:r>
          </a:p>
        </p:txBody>
      </p:sp>
      <p:sp>
        <p:nvSpPr>
          <p:cNvPr id="70677" name="Rounded Rectangular Callout 30"/>
          <p:cNvSpPr>
            <a:spLocks noChangeArrowheads="1"/>
          </p:cNvSpPr>
          <p:nvPr/>
        </p:nvSpPr>
        <p:spPr bwMode="auto">
          <a:xfrm>
            <a:off x="2667000" y="1752600"/>
            <a:ext cx="1219200" cy="609600"/>
          </a:xfrm>
          <a:prstGeom prst="wedgeRoundRectCallout">
            <a:avLst>
              <a:gd name="adj1" fmla="val 9500"/>
              <a:gd name="adj2" fmla="val 99324"/>
              <a:gd name="adj3" fmla="val 16667"/>
            </a:avLst>
          </a:prstGeom>
          <a:solidFill>
            <a:srgbClr val="FF6600">
              <a:alpha val="56078"/>
            </a:srgbClr>
          </a:solidFill>
          <a:ln w="9525">
            <a:solidFill>
              <a:srgbClr val="FF6600">
                <a:alpha val="41960"/>
              </a:srgbClr>
            </a:solidFill>
            <a:round/>
            <a:headEnd/>
            <a:tailEnd/>
          </a:ln>
        </p:spPr>
        <p:txBody>
          <a:bodyPr>
            <a:prstTxWarp prst="textNoShape">
              <a:avLst/>
            </a:prstTxWarp>
          </a:bodyPr>
          <a:lstStyle/>
          <a:p>
            <a:pPr eaLnBrk="0" hangingPunct="0"/>
            <a:r>
              <a:rPr lang="en-US" sz="1200"/>
              <a:t>NAT drops response</a:t>
            </a:r>
          </a:p>
        </p:txBody>
      </p:sp>
      <p:pic>
        <p:nvPicPr>
          <p:cNvPr id="70678" name="Picture 31"/>
          <p:cNvPicPr>
            <a:picLocks noChangeAspect="1"/>
          </p:cNvPicPr>
          <p:nvPr/>
        </p:nvPicPr>
        <p:blipFill>
          <a:blip r:embed="rId9"/>
          <a:srcRect/>
          <a:stretch>
            <a:fillRect/>
          </a:stretch>
        </p:blipFill>
        <p:spPr bwMode="auto">
          <a:xfrm>
            <a:off x="2971800" y="5410200"/>
            <a:ext cx="558800" cy="609600"/>
          </a:xfrm>
          <a:prstGeom prst="rect">
            <a:avLst/>
          </a:prstGeom>
          <a:noFill/>
          <a:ln w="9525">
            <a:noFill/>
            <a:miter lim="800000"/>
            <a:headEnd/>
            <a:tailEnd/>
          </a:ln>
        </p:spPr>
      </p:pic>
      <p:cxnSp>
        <p:nvCxnSpPr>
          <p:cNvPr id="70679" name="Straight Arrow Connector 33"/>
          <p:cNvCxnSpPr>
            <a:cxnSpLocks noChangeShapeType="1"/>
          </p:cNvCxnSpPr>
          <p:nvPr/>
        </p:nvCxnSpPr>
        <p:spPr bwMode="auto">
          <a:xfrm>
            <a:off x="1295400" y="4049713"/>
            <a:ext cx="1981200" cy="1436687"/>
          </a:xfrm>
          <a:prstGeom prst="straightConnector1">
            <a:avLst/>
          </a:prstGeom>
          <a:noFill/>
          <a:ln w="28575">
            <a:solidFill>
              <a:srgbClr val="660066"/>
            </a:solidFill>
            <a:round/>
            <a:headEnd type="arrow" w="med" len="med"/>
            <a:tailEnd type="arrow" w="med" len="med"/>
          </a:ln>
        </p:spPr>
      </p:cxnSp>
      <p:sp>
        <p:nvSpPr>
          <p:cNvPr id="70680" name="Rounded Rectangular Callout 34"/>
          <p:cNvSpPr>
            <a:spLocks noChangeArrowheads="1"/>
          </p:cNvSpPr>
          <p:nvPr/>
        </p:nvSpPr>
        <p:spPr bwMode="auto">
          <a:xfrm>
            <a:off x="2057400" y="5029200"/>
            <a:ext cx="1219200" cy="533400"/>
          </a:xfrm>
          <a:prstGeom prst="wedgeRoundRectCallout">
            <a:avLst>
              <a:gd name="adj1" fmla="val -36523"/>
              <a:gd name="adj2" fmla="val -94486"/>
              <a:gd name="adj3" fmla="val 16667"/>
            </a:avLst>
          </a:prstGeom>
          <a:solidFill>
            <a:srgbClr val="FF6600">
              <a:alpha val="56078"/>
            </a:srgbClr>
          </a:solidFill>
          <a:ln w="9525">
            <a:solidFill>
              <a:srgbClr val="FF6600">
                <a:alpha val="41960"/>
              </a:srgbClr>
            </a:solidFill>
            <a:round/>
            <a:headEnd/>
            <a:tailEnd/>
          </a:ln>
        </p:spPr>
        <p:txBody>
          <a:bodyPr>
            <a:prstTxWarp prst="textNoShape">
              <a:avLst/>
            </a:prstTxWarp>
          </a:bodyPr>
          <a:lstStyle/>
          <a:p>
            <a:pPr eaLnBrk="0" hangingPunct="0"/>
            <a:r>
              <a:rPr lang="en-US" sz="1200"/>
              <a:t>STUN server not available</a:t>
            </a:r>
          </a:p>
        </p:txBody>
      </p:sp>
      <p:sp>
        <p:nvSpPr>
          <p:cNvPr id="70681" name="Rounded Rectangular Callout 35"/>
          <p:cNvSpPr>
            <a:spLocks noChangeArrowheads="1"/>
          </p:cNvSpPr>
          <p:nvPr/>
        </p:nvSpPr>
        <p:spPr bwMode="auto">
          <a:xfrm>
            <a:off x="1828800" y="6172200"/>
            <a:ext cx="1447800" cy="533400"/>
          </a:xfrm>
          <a:prstGeom prst="wedgeRoundRectCallout">
            <a:avLst>
              <a:gd name="adj1" fmla="val -36523"/>
              <a:gd name="adj2" fmla="val -94486"/>
              <a:gd name="adj3" fmla="val 16667"/>
            </a:avLst>
          </a:prstGeom>
          <a:solidFill>
            <a:srgbClr val="FF6600">
              <a:alpha val="56078"/>
            </a:srgbClr>
          </a:solidFill>
          <a:ln w="9525">
            <a:solidFill>
              <a:srgbClr val="FF6600">
                <a:alpha val="41960"/>
              </a:srgbClr>
            </a:solidFill>
            <a:round/>
            <a:headEnd/>
            <a:tailEnd/>
          </a:ln>
        </p:spPr>
        <p:txBody>
          <a:bodyPr>
            <a:prstTxWarp prst="textNoShape">
              <a:avLst/>
            </a:prstTxWarp>
          </a:bodyPr>
          <a:lstStyle/>
          <a:p>
            <a:pPr eaLnBrk="0" hangingPunct="0"/>
            <a:r>
              <a:rPr lang="en-US" sz="1200"/>
              <a:t>no response from DNS server</a:t>
            </a:r>
          </a:p>
        </p:txBody>
      </p:sp>
      <p:sp>
        <p:nvSpPr>
          <p:cNvPr id="70682" name="Rounded Rectangular Callout 36"/>
          <p:cNvSpPr>
            <a:spLocks noChangeArrowheads="1"/>
          </p:cNvSpPr>
          <p:nvPr/>
        </p:nvSpPr>
        <p:spPr bwMode="auto">
          <a:xfrm>
            <a:off x="6857999" y="5334000"/>
            <a:ext cx="1673225" cy="750888"/>
          </a:xfrm>
          <a:prstGeom prst="wedgeRoundRectCallout">
            <a:avLst>
              <a:gd name="adj1" fmla="val -36523"/>
              <a:gd name="adj2" fmla="val -94486"/>
              <a:gd name="adj3" fmla="val 16667"/>
            </a:avLst>
          </a:prstGeom>
          <a:solidFill>
            <a:srgbClr val="FF6600">
              <a:alpha val="56078"/>
            </a:srgbClr>
          </a:solidFill>
          <a:ln w="9525">
            <a:solidFill>
              <a:srgbClr val="FF6600">
                <a:alpha val="41960"/>
              </a:srgbClr>
            </a:solidFill>
            <a:round/>
            <a:headEnd/>
            <a:tailEnd/>
          </a:ln>
        </p:spPr>
        <p:txBody>
          <a:bodyPr>
            <a:prstTxWarp prst="textNoShape">
              <a:avLst/>
            </a:prstTxWarp>
          </a:bodyPr>
          <a:lstStyle/>
          <a:p>
            <a:pPr eaLnBrk="0" hangingPunct="0"/>
            <a:r>
              <a:rPr lang="en-US" sz="1200" dirty="0"/>
              <a:t>destination proxy fails or unreachable</a:t>
            </a:r>
          </a:p>
        </p:txBody>
      </p:sp>
      <p:sp>
        <p:nvSpPr>
          <p:cNvPr id="70683" name="Rounded Rectangular Callout 37"/>
          <p:cNvSpPr>
            <a:spLocks noChangeArrowheads="1"/>
          </p:cNvSpPr>
          <p:nvPr/>
        </p:nvSpPr>
        <p:spPr bwMode="auto">
          <a:xfrm>
            <a:off x="1447800" y="2514600"/>
            <a:ext cx="1219200" cy="533400"/>
          </a:xfrm>
          <a:prstGeom prst="wedgeRoundRectCallout">
            <a:avLst>
              <a:gd name="adj1" fmla="val 24037"/>
              <a:gd name="adj2" fmla="val 77171"/>
              <a:gd name="adj3" fmla="val 16667"/>
            </a:avLst>
          </a:prstGeom>
          <a:solidFill>
            <a:srgbClr val="FF6600">
              <a:alpha val="56078"/>
            </a:srgbClr>
          </a:solidFill>
          <a:ln w="9525">
            <a:solidFill>
              <a:srgbClr val="FF6600">
                <a:alpha val="41960"/>
              </a:srgbClr>
            </a:solidFill>
            <a:round/>
            <a:headEnd/>
            <a:tailEnd/>
          </a:ln>
        </p:spPr>
        <p:txBody>
          <a:bodyPr>
            <a:prstTxWarp prst="textNoShape">
              <a:avLst/>
            </a:prstTxWarp>
          </a:bodyPr>
          <a:lstStyle/>
          <a:p>
            <a:pPr eaLnBrk="0" hangingPunct="0"/>
            <a:r>
              <a:rPr lang="en-US" sz="1200"/>
              <a:t>packet loss</a:t>
            </a:r>
          </a:p>
        </p:txBody>
      </p:sp>
      <p:sp>
        <p:nvSpPr>
          <p:cNvPr id="70684" name="Rounded Rectangular Callout 38"/>
          <p:cNvSpPr>
            <a:spLocks noChangeArrowheads="1"/>
          </p:cNvSpPr>
          <p:nvPr/>
        </p:nvSpPr>
        <p:spPr bwMode="auto">
          <a:xfrm>
            <a:off x="4953000" y="2438400"/>
            <a:ext cx="1219200" cy="685800"/>
          </a:xfrm>
          <a:prstGeom prst="wedgeRoundRectCallout">
            <a:avLst>
              <a:gd name="adj1" fmla="val 24037"/>
              <a:gd name="adj2" fmla="val 77171"/>
              <a:gd name="adj3" fmla="val 16667"/>
            </a:avLst>
          </a:prstGeom>
          <a:solidFill>
            <a:srgbClr val="FF6600">
              <a:alpha val="56078"/>
            </a:srgbClr>
          </a:solidFill>
          <a:ln w="9525">
            <a:solidFill>
              <a:srgbClr val="FF6600">
                <a:alpha val="41960"/>
              </a:srgbClr>
            </a:solidFill>
            <a:round/>
            <a:headEnd/>
            <a:tailEnd/>
          </a:ln>
        </p:spPr>
        <p:txBody>
          <a:bodyPr>
            <a:prstTxWarp prst="textNoShape">
              <a:avLst/>
            </a:prstTxWarp>
          </a:bodyPr>
          <a:lstStyle/>
          <a:p>
            <a:pPr eaLnBrk="0" hangingPunct="0"/>
            <a:r>
              <a:rPr lang="en-US" sz="1200" dirty="0"/>
              <a:t>excessive queuing delay</a:t>
            </a:r>
          </a:p>
        </p:txBody>
      </p:sp>
      <p:sp>
        <p:nvSpPr>
          <p:cNvPr id="70685" name="Rounded Rectangular Callout 39"/>
          <p:cNvSpPr>
            <a:spLocks noChangeArrowheads="1"/>
          </p:cNvSpPr>
          <p:nvPr/>
        </p:nvSpPr>
        <p:spPr bwMode="auto">
          <a:xfrm>
            <a:off x="7086600" y="2057400"/>
            <a:ext cx="1219200" cy="533400"/>
          </a:xfrm>
          <a:prstGeom prst="wedgeRoundRectCallout">
            <a:avLst>
              <a:gd name="adj1" fmla="val 24037"/>
              <a:gd name="adj2" fmla="val 77171"/>
              <a:gd name="adj3" fmla="val 16667"/>
            </a:avLst>
          </a:prstGeom>
          <a:solidFill>
            <a:srgbClr val="FF6600">
              <a:alpha val="56078"/>
            </a:srgbClr>
          </a:solidFill>
          <a:ln w="9525">
            <a:solidFill>
              <a:srgbClr val="FF6600">
                <a:alpha val="41960"/>
              </a:srgbClr>
            </a:solidFill>
            <a:round/>
            <a:headEnd/>
            <a:tailEnd/>
          </a:ln>
        </p:spPr>
        <p:txBody>
          <a:bodyPr>
            <a:prstTxWarp prst="textNoShape">
              <a:avLst/>
            </a:prstTxWarp>
          </a:bodyPr>
          <a:lstStyle/>
          <a:p>
            <a:pPr eaLnBrk="0" hangingPunct="0"/>
            <a:r>
              <a:rPr lang="en-US" sz="1200"/>
              <a:t>UAS not working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t>DYSWIS</a:t>
            </a:r>
          </a:p>
        </p:txBody>
      </p:sp>
      <p:graphicFrame>
        <p:nvGraphicFramePr>
          <p:cNvPr id="5" name="Diagram 4"/>
          <p:cNvGraphicFramePr/>
          <p:nvPr/>
        </p:nvGraphicFramePr>
        <p:xfrm>
          <a:off x="457200" y="1371600"/>
          <a:ext cx="8229600" cy="4699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0" y="4191000"/>
            <a:ext cx="796925" cy="708025"/>
          </a:xfrm>
          <a:prstGeom prst="rect">
            <a:avLst/>
          </a:prstGeom>
          <a:solidFill>
            <a:schemeClr val="accent6">
              <a:lumMod val="75000"/>
              <a:alpha val="45000"/>
            </a:schemeClr>
          </a:solidFill>
        </p:spPr>
        <p:txBody>
          <a:bodyPr wrap="none">
            <a:prstTxWarp prst="textNoShape">
              <a:avLst/>
            </a:prstTxWarp>
            <a:spAutoFit/>
          </a:bodyPr>
          <a:lstStyle/>
          <a:p>
            <a:pPr eaLnBrk="0" hangingPunct="0">
              <a:defRPr/>
            </a:pPr>
            <a:r>
              <a:rPr lang="en-US" sz="2000"/>
              <a:t>NDIS</a:t>
            </a:r>
          </a:p>
          <a:p>
            <a:pPr eaLnBrk="0" hangingPunct="0">
              <a:defRPr/>
            </a:pPr>
            <a:r>
              <a:rPr lang="en-US" sz="2000"/>
              <a:t>pcap</a:t>
            </a:r>
          </a:p>
        </p:txBody>
      </p:sp>
      <p:sp>
        <p:nvSpPr>
          <p:cNvPr id="84997" name="TextBox 6"/>
          <p:cNvSpPr txBox="1">
            <a:spLocks noChangeArrowheads="1"/>
          </p:cNvSpPr>
          <p:nvPr/>
        </p:nvSpPr>
        <p:spPr bwMode="auto">
          <a:xfrm>
            <a:off x="1981200" y="2362200"/>
            <a:ext cx="1736725" cy="830263"/>
          </a:xfrm>
          <a:prstGeom prst="rect">
            <a:avLst/>
          </a:prstGeom>
          <a:solidFill>
            <a:srgbClr val="FFFF00">
              <a:alpha val="27843"/>
            </a:srgbClr>
          </a:solidFill>
          <a:ln w="9525">
            <a:noFill/>
            <a:miter lim="800000"/>
            <a:headEnd/>
            <a:tailEnd/>
          </a:ln>
        </p:spPr>
        <p:txBody>
          <a:bodyPr wrap="none">
            <a:prstTxWarp prst="textNoShape">
              <a:avLst/>
            </a:prstTxWarp>
            <a:spAutoFit/>
          </a:bodyPr>
          <a:lstStyle/>
          <a:p>
            <a:pPr marL="114300" indent="-120650" eaLnBrk="0" hangingPunct="0">
              <a:buFont typeface="Arial" charset="0"/>
              <a:buChar char="•"/>
            </a:pPr>
            <a:r>
              <a:rPr lang="en-US" sz="1600"/>
              <a:t>no response</a:t>
            </a:r>
          </a:p>
          <a:p>
            <a:pPr marL="114300" indent="-120650" eaLnBrk="0" hangingPunct="0">
              <a:buFont typeface="Arial" charset="0"/>
              <a:buChar char="•"/>
            </a:pPr>
            <a:r>
              <a:rPr lang="en-US" sz="1600"/>
              <a:t>packet loss</a:t>
            </a:r>
          </a:p>
          <a:p>
            <a:pPr marL="114300" indent="-120650" eaLnBrk="0" hangingPunct="0">
              <a:buFont typeface="Arial" charset="0"/>
              <a:buChar char="•"/>
            </a:pPr>
            <a:r>
              <a:rPr lang="en-US" sz="1600"/>
              <a:t>no packets sent</a:t>
            </a:r>
          </a:p>
        </p:txBody>
      </p:sp>
      <p:sp>
        <p:nvSpPr>
          <p:cNvPr id="84998" name="TextBox 7"/>
          <p:cNvSpPr txBox="1">
            <a:spLocks noChangeArrowheads="1"/>
          </p:cNvSpPr>
          <p:nvPr/>
        </p:nvSpPr>
        <p:spPr bwMode="auto">
          <a:xfrm>
            <a:off x="3657600" y="4191000"/>
            <a:ext cx="1608138" cy="1016000"/>
          </a:xfrm>
          <a:prstGeom prst="rect">
            <a:avLst/>
          </a:prstGeom>
          <a:solidFill>
            <a:srgbClr val="008000">
              <a:alpha val="36862"/>
            </a:srgbClr>
          </a:solidFill>
          <a:ln w="9525">
            <a:noFill/>
            <a:miter lim="800000"/>
            <a:headEnd/>
            <a:tailEnd/>
          </a:ln>
        </p:spPr>
        <p:txBody>
          <a:bodyPr wrap="none">
            <a:prstTxWarp prst="textNoShape">
              <a:avLst/>
            </a:prstTxWarp>
            <a:spAutoFit/>
          </a:bodyPr>
          <a:lstStyle/>
          <a:p>
            <a:pPr indent="107950" eaLnBrk="0" hangingPunct="0">
              <a:buFont typeface="Arial" charset="0"/>
              <a:buChar char="•"/>
            </a:pPr>
            <a:r>
              <a:rPr lang="en-US" sz="1200"/>
              <a:t>same subnet</a:t>
            </a:r>
          </a:p>
          <a:p>
            <a:pPr indent="107950" eaLnBrk="0" hangingPunct="0">
              <a:buFont typeface="Arial" charset="0"/>
              <a:buChar char="•"/>
            </a:pPr>
            <a:r>
              <a:rPr lang="en-US" sz="1200"/>
              <a:t>same AS</a:t>
            </a:r>
          </a:p>
          <a:p>
            <a:pPr indent="107950" eaLnBrk="0" hangingPunct="0">
              <a:buFont typeface="Arial" charset="0"/>
              <a:buChar char="•"/>
            </a:pPr>
            <a:r>
              <a:rPr lang="en-US" sz="1200"/>
              <a:t>different AS</a:t>
            </a:r>
          </a:p>
          <a:p>
            <a:pPr indent="107950" eaLnBrk="0" hangingPunct="0">
              <a:buFont typeface="Arial" charset="0"/>
              <a:buChar char="•"/>
            </a:pPr>
            <a:r>
              <a:rPr lang="en-US" sz="1200"/>
              <a:t>close to destination</a:t>
            </a:r>
          </a:p>
          <a:p>
            <a:pPr indent="107950" eaLnBrk="0" hangingPunct="0">
              <a:buFont typeface="Arial" charset="0"/>
              <a:buChar char="•"/>
            </a:pPr>
            <a:r>
              <a:rPr lang="en-US" sz="1200"/>
              <a:t>…</a:t>
            </a:r>
          </a:p>
        </p:txBody>
      </p:sp>
      <p:sp>
        <p:nvSpPr>
          <p:cNvPr id="84999" name="TextBox 8"/>
          <p:cNvSpPr txBox="1">
            <a:spLocks noChangeArrowheads="1"/>
          </p:cNvSpPr>
          <p:nvPr/>
        </p:nvSpPr>
        <p:spPr bwMode="auto">
          <a:xfrm>
            <a:off x="5410200" y="2743200"/>
            <a:ext cx="1287463" cy="523875"/>
          </a:xfrm>
          <a:prstGeom prst="rect">
            <a:avLst/>
          </a:prstGeom>
          <a:solidFill>
            <a:srgbClr val="66FF66">
              <a:alpha val="36862"/>
            </a:srgbClr>
          </a:solidFill>
          <a:ln w="9525">
            <a:noFill/>
            <a:miter lim="800000"/>
            <a:headEnd/>
            <a:tailEnd/>
          </a:ln>
        </p:spPr>
        <p:txBody>
          <a:bodyPr wrap="none">
            <a:prstTxWarp prst="textNoShape">
              <a:avLst/>
            </a:prstTxWarp>
            <a:spAutoFit/>
          </a:bodyPr>
          <a:lstStyle/>
          <a:p>
            <a:pPr indent="107950" eaLnBrk="0" hangingPunct="0">
              <a:buFont typeface="Arial" charset="0"/>
              <a:buChar char="•"/>
            </a:pPr>
            <a:r>
              <a:rPr lang="en-US" sz="1400"/>
              <a:t>reachable?</a:t>
            </a:r>
          </a:p>
          <a:p>
            <a:pPr indent="107950" eaLnBrk="0" hangingPunct="0">
              <a:buFont typeface="Arial" charset="0"/>
              <a:buChar char="•"/>
            </a:pPr>
            <a:r>
              <a:rPr lang="en-US" sz="1400"/>
              <a:t>packet loss?</a:t>
            </a:r>
          </a:p>
        </p:txBody>
      </p:sp>
      <p:sp>
        <p:nvSpPr>
          <p:cNvPr id="85000" name="TextBox 9"/>
          <p:cNvSpPr txBox="1">
            <a:spLocks noChangeArrowheads="1"/>
          </p:cNvSpPr>
          <p:nvPr/>
        </p:nvSpPr>
        <p:spPr bwMode="auto">
          <a:xfrm>
            <a:off x="6858000" y="4191000"/>
            <a:ext cx="1752600" cy="1754188"/>
          </a:xfrm>
          <a:prstGeom prst="rect">
            <a:avLst/>
          </a:prstGeom>
          <a:solidFill>
            <a:srgbClr val="800000">
              <a:alpha val="29019"/>
            </a:srgbClr>
          </a:solidFill>
          <a:ln w="9525">
            <a:noFill/>
            <a:miter lim="800000"/>
            <a:headEnd/>
            <a:tailEnd/>
          </a:ln>
        </p:spPr>
        <p:txBody>
          <a:bodyPr>
            <a:prstTxWarp prst="textNoShape">
              <a:avLst/>
            </a:prstTxWarp>
            <a:spAutoFit/>
          </a:bodyPr>
          <a:lstStyle/>
          <a:p>
            <a:pPr eaLnBrk="0" hangingPunct="0"/>
            <a:r>
              <a:rPr lang="en-US" sz="1200">
                <a:solidFill>
                  <a:srgbClr val="0D0D0D"/>
                </a:solidFill>
              </a:rPr>
              <a:t>indicate likely source of trouble:</a:t>
            </a:r>
          </a:p>
          <a:p>
            <a:pPr eaLnBrk="0" hangingPunct="0">
              <a:buFont typeface="Arial" charset="0"/>
              <a:buChar char="•"/>
            </a:pPr>
            <a:r>
              <a:rPr lang="en-US" sz="1200">
                <a:solidFill>
                  <a:srgbClr val="0D0D0D"/>
                </a:solidFill>
              </a:rPr>
              <a:t>application</a:t>
            </a:r>
          </a:p>
          <a:p>
            <a:pPr eaLnBrk="0" hangingPunct="0">
              <a:buFont typeface="Arial" charset="0"/>
              <a:buChar char="•"/>
            </a:pPr>
            <a:r>
              <a:rPr lang="en-US" sz="1200">
                <a:solidFill>
                  <a:srgbClr val="0D0D0D"/>
                </a:solidFill>
              </a:rPr>
              <a:t>own device</a:t>
            </a:r>
          </a:p>
          <a:p>
            <a:pPr eaLnBrk="0" hangingPunct="0">
              <a:buFont typeface="Arial" charset="0"/>
              <a:buChar char="•"/>
            </a:pPr>
            <a:r>
              <a:rPr lang="en-US" sz="1200">
                <a:solidFill>
                  <a:srgbClr val="0D0D0D"/>
                </a:solidFill>
              </a:rPr>
              <a:t>access link (802.11)</a:t>
            </a:r>
          </a:p>
          <a:p>
            <a:pPr eaLnBrk="0" hangingPunct="0">
              <a:buFont typeface="Arial" charset="0"/>
              <a:buChar char="•"/>
            </a:pPr>
            <a:r>
              <a:rPr lang="en-US" sz="1200">
                <a:solidFill>
                  <a:srgbClr val="0D0D0D"/>
                </a:solidFill>
              </a:rPr>
              <a:t>NAT</a:t>
            </a:r>
          </a:p>
          <a:p>
            <a:pPr eaLnBrk="0" hangingPunct="0">
              <a:buFont typeface="Arial" charset="0"/>
              <a:buChar char="•"/>
            </a:pPr>
            <a:r>
              <a:rPr lang="en-US" sz="1200">
                <a:solidFill>
                  <a:srgbClr val="0D0D0D"/>
                </a:solidFill>
              </a:rPr>
              <a:t>local ISP</a:t>
            </a:r>
          </a:p>
          <a:p>
            <a:pPr eaLnBrk="0" hangingPunct="0">
              <a:buFont typeface="Arial" charset="0"/>
              <a:buChar char="•"/>
            </a:pPr>
            <a:r>
              <a:rPr lang="en-US" sz="1200">
                <a:solidFill>
                  <a:srgbClr val="0D0D0D"/>
                </a:solidFill>
              </a:rPr>
              <a:t>Internet</a:t>
            </a:r>
          </a:p>
          <a:p>
            <a:pPr eaLnBrk="0" hangingPunct="0">
              <a:buFont typeface="Arial" charset="0"/>
              <a:buChar char="•"/>
            </a:pPr>
            <a:r>
              <a:rPr lang="en-US" sz="1200">
                <a:solidFill>
                  <a:srgbClr val="0D0D0D"/>
                </a:solidFill>
              </a:rPr>
              <a:t>remote server</a:t>
            </a:r>
          </a:p>
        </p:txBody>
      </p:sp>
      <p:sp>
        <p:nvSpPr>
          <p:cNvPr id="85001" name="Decision 10"/>
          <p:cNvSpPr>
            <a:spLocks noChangeArrowheads="1"/>
          </p:cNvSpPr>
          <p:nvPr/>
        </p:nvSpPr>
        <p:spPr bwMode="auto">
          <a:xfrm>
            <a:off x="7086600" y="2362200"/>
            <a:ext cx="1447800" cy="688975"/>
          </a:xfrm>
          <a:prstGeom prst="flowChartDecision">
            <a:avLst/>
          </a:prstGeom>
          <a:solidFill>
            <a:srgbClr val="800000">
              <a:alpha val="58038"/>
            </a:srgbClr>
          </a:solidFill>
          <a:ln w="9525">
            <a:solidFill>
              <a:schemeClr val="tx1"/>
            </a:solidFill>
            <a:round/>
            <a:headEnd/>
            <a:tailEnd/>
          </a:ln>
        </p:spPr>
        <p:txBody>
          <a:bodyPr lIns="0" tIns="0" rIns="0" bIns="0" anchor="ctr" anchorCtr="1">
            <a:prstTxWarp prst="textNoShape">
              <a:avLst/>
            </a:prstTxWarp>
          </a:bodyPr>
          <a:lstStyle/>
          <a:p>
            <a:pPr algn="ctr" eaLnBrk="0" hangingPunct="0"/>
            <a:r>
              <a:rPr lang="en-US" sz="1200">
                <a:solidFill>
                  <a:srgbClr val="BFBFBF"/>
                </a:solidFill>
              </a:rPr>
              <a:t>rule engine</a:t>
            </a:r>
          </a:p>
        </p:txBody>
      </p:sp>
      <p:cxnSp>
        <p:nvCxnSpPr>
          <p:cNvPr id="85002" name="Straight Arrow Connector 12"/>
          <p:cNvCxnSpPr>
            <a:cxnSpLocks noChangeShapeType="1"/>
            <a:stCxn id="85001" idx="2"/>
          </p:cNvCxnSpPr>
          <p:nvPr/>
        </p:nvCxnSpPr>
        <p:spPr bwMode="auto">
          <a:xfrm rot="16200000" flipH="1">
            <a:off x="7640637" y="3221038"/>
            <a:ext cx="377825" cy="38100"/>
          </a:xfrm>
          <a:prstGeom prst="straightConnector1">
            <a:avLst/>
          </a:prstGeom>
          <a:noFill/>
          <a:ln w="19050">
            <a:solidFill>
              <a:srgbClr val="800000"/>
            </a:solidFill>
            <a:round/>
            <a:headEnd type="arrow" w="med" len="med"/>
            <a:tailEnd type="arrow" w="med" len="med"/>
          </a:ln>
        </p:spPr>
      </p:cxnSp>
      <p:sp>
        <p:nvSpPr>
          <p:cNvPr id="11" name="Cloud 10"/>
          <p:cNvSpPr/>
          <p:nvPr/>
        </p:nvSpPr>
        <p:spPr>
          <a:xfrm>
            <a:off x="2971800" y="5486400"/>
            <a:ext cx="2209800" cy="990600"/>
          </a:xfrm>
          <a:prstGeom prst="cloud">
            <a:avLst/>
          </a:prstGeom>
          <a:gradFill flip="none" rotWithShape="1">
            <a:gsLst>
              <a:gs pos="1000">
                <a:srgbClr val="4F6228"/>
              </a:gs>
              <a:gs pos="100000">
                <a:schemeClr val="accent6">
                  <a:lumMod val="75000"/>
                </a:schemeClr>
              </a:gs>
            </a:gsLst>
            <a:lin ang="153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90"/>
                </a:solidFill>
              </a:rPr>
              <a:t>DHT to locate probes</a:t>
            </a:r>
          </a:p>
        </p:txBody>
      </p:sp>
      <p:sp>
        <p:nvSpPr>
          <p:cNvPr id="12" name="Oval Callout 11"/>
          <p:cNvSpPr/>
          <p:nvPr/>
        </p:nvSpPr>
        <p:spPr>
          <a:xfrm>
            <a:off x="4343400" y="1752600"/>
            <a:ext cx="1066800" cy="914400"/>
          </a:xfrm>
          <a:prstGeom prst="wedgeEllipseCallout">
            <a:avLst>
              <a:gd name="adj1" fmla="val 51786"/>
              <a:gd name="adj2" fmla="val 63889"/>
            </a:avLst>
          </a:prstGeom>
          <a:gradFill>
            <a:gsLst>
              <a:gs pos="0">
                <a:srgbClr val="008000"/>
              </a:gs>
              <a:gs pos="100000">
                <a:srgbClr val="66FF66"/>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0090"/>
                </a:solidFill>
              </a:rPr>
              <a:t>install module if needed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8" name="Picture 3"/>
          <p:cNvPicPr>
            <a:picLocks noChangeAspect="1" noChangeArrowheads="1"/>
          </p:cNvPicPr>
          <p:nvPr/>
        </p:nvPicPr>
        <p:blipFill>
          <a:blip r:embed="rId3"/>
          <a:srcRect/>
          <a:stretch>
            <a:fillRect/>
          </a:stretch>
        </p:blipFill>
        <p:spPr bwMode="auto">
          <a:xfrm>
            <a:off x="1295400" y="1547813"/>
            <a:ext cx="6553200" cy="3762375"/>
          </a:xfrm>
          <a:prstGeom prst="rect">
            <a:avLst/>
          </a:prstGeom>
          <a:noFill/>
          <a:ln w="9525">
            <a:noFill/>
            <a:miter lim="800000"/>
            <a:headEnd/>
            <a:tailEnd/>
          </a:ln>
        </p:spPr>
      </p:pic>
      <p:sp>
        <p:nvSpPr>
          <p:cNvPr id="106499" name="Title 3"/>
          <p:cNvSpPr>
            <a:spLocks noGrp="1"/>
          </p:cNvSpPr>
          <p:nvPr>
            <p:ph type="title"/>
          </p:nvPr>
        </p:nvSpPr>
        <p:spPr/>
        <p:txBody>
          <a:bodyPr/>
          <a:lstStyle/>
          <a:p>
            <a:r>
              <a:rPr lang="en-US" smtClean="0"/>
              <a:t>Implementation: system tray</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QoS = </a:t>
            </a:r>
            <a:r>
              <a:rPr lang="en-US" dirty="0" smtClean="0"/>
              <a:t>our community’s </a:t>
            </a:r>
            <a:r>
              <a:rPr lang="en-US" dirty="0" smtClean="0"/>
              <a:t>longest running network research topic</a:t>
            </a:r>
          </a:p>
          <a:p>
            <a:pPr lvl="1"/>
            <a:r>
              <a:rPr lang="en-US" dirty="0" smtClean="0"/>
              <a:t>transition </a:t>
            </a:r>
            <a:r>
              <a:rPr lang="en-US" dirty="0" smtClean="0"/>
              <a:t>of field</a:t>
            </a:r>
            <a:r>
              <a:rPr lang="en-US" dirty="0" smtClean="0"/>
              <a:t> </a:t>
            </a:r>
            <a:r>
              <a:rPr lang="en-US" dirty="0" smtClean="0"/>
              <a:t>from classical </a:t>
            </a:r>
            <a:r>
              <a:rPr lang="en-US" dirty="0" smtClean="0"/>
              <a:t>performance and queuing theory </a:t>
            </a:r>
            <a:r>
              <a:rPr lang="en-US" dirty="0" smtClean="0"/>
              <a:t>to </a:t>
            </a:r>
            <a:r>
              <a:rPr lang="en-US" dirty="0" smtClean="0"/>
              <a:t>security and Internet systems</a:t>
            </a:r>
          </a:p>
          <a:p>
            <a:r>
              <a:rPr lang="en-US" dirty="0" smtClean="0"/>
              <a:t>Reflect on research role and </a:t>
            </a:r>
            <a:r>
              <a:rPr lang="en-US" dirty="0" smtClean="0"/>
              <a:t>outcomes</a:t>
            </a:r>
            <a:endParaRPr lang="en-US" dirty="0" smtClean="0"/>
          </a:p>
          <a:p>
            <a:pPr lvl="1"/>
            <a:r>
              <a:rPr lang="en-US" dirty="0" smtClean="0"/>
              <a:t>are we </a:t>
            </a:r>
            <a:r>
              <a:rPr lang="en-US" dirty="0" smtClean="0"/>
              <a:t>distilling</a:t>
            </a:r>
            <a:r>
              <a:rPr lang="en-US" dirty="0" smtClean="0"/>
              <a:t> results or just adding to them?</a:t>
            </a:r>
          </a:p>
          <a:p>
            <a:r>
              <a:rPr lang="en-US" dirty="0" smtClean="0"/>
              <a:t>How can we identify topics that</a:t>
            </a:r>
          </a:p>
          <a:p>
            <a:pPr lvl="1"/>
            <a:r>
              <a:rPr lang="en-US" dirty="0" smtClean="0"/>
              <a:t>matter to real users &amp; operators</a:t>
            </a:r>
          </a:p>
          <a:p>
            <a:pPr lvl="2">
              <a:buNone/>
            </a:pPr>
            <a:r>
              <a:rPr lang="en-US" dirty="0" smtClean="0"/>
              <a:t>AND</a:t>
            </a:r>
          </a:p>
          <a:p>
            <a:pPr lvl="1"/>
            <a:r>
              <a:rPr lang="en-US" dirty="0" smtClean="0"/>
              <a:t>are amenable to research?</a:t>
            </a:r>
            <a:endParaRPr lang="en-US" dirty="0" smtClean="0"/>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$1B question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big a problem does your proposal solve?</a:t>
            </a:r>
          </a:p>
          <a:p>
            <a:pPr lvl="1"/>
            <a:r>
              <a:rPr lang="en-US" dirty="0" smtClean="0"/>
              <a:t>Does it create new ones?</a:t>
            </a:r>
          </a:p>
          <a:p>
            <a:pPr lvl="2"/>
            <a:r>
              <a:rPr lang="en-US" dirty="0" smtClean="0"/>
              <a:t>financial, management, …</a:t>
            </a:r>
          </a:p>
          <a:p>
            <a:r>
              <a:rPr lang="en-US" dirty="0" smtClean="0"/>
              <a:t>Can it be integrated into the existing Internet</a:t>
            </a:r>
          </a:p>
          <a:p>
            <a:pPr lvl="1"/>
            <a:r>
              <a:rPr lang="en-US" dirty="0" smtClean="0"/>
              <a:t>or a plausible successor?</a:t>
            </a:r>
          </a:p>
          <a:p>
            <a:pPr lvl="1"/>
            <a:r>
              <a:rPr lang="en-US" dirty="0" smtClean="0"/>
              <a:t>or 802.11, 802.16, …</a:t>
            </a:r>
          </a:p>
          <a:p>
            <a:r>
              <a:rPr lang="en-US" dirty="0" smtClean="0"/>
              <a:t>… without everybody changing their ways</a:t>
            </a:r>
          </a:p>
          <a:p>
            <a:pPr lvl="1"/>
            <a:r>
              <a:rPr lang="en-US" dirty="0" smtClean="0"/>
              <a:t>the secret: </a:t>
            </a:r>
            <a:r>
              <a:rPr lang="en-US" b="1" dirty="0" smtClean="0"/>
              <a:t>nobody</a:t>
            </a:r>
            <a:r>
              <a:rPr lang="en-US" dirty="0" smtClean="0"/>
              <a:t> is in charge of the Internet</a:t>
            </a:r>
          </a:p>
          <a:p>
            <a:r>
              <a:rPr lang="en-US" dirty="0" smtClean="0"/>
              <a:t>Can it be understood by Cisco </a:t>
            </a:r>
            <a:r>
              <a:rPr lang="en-US" dirty="0" err="1" smtClean="0"/>
              <a:t>CNAs</a:t>
            </a:r>
            <a:r>
              <a:rPr lang="en-US" dirty="0" smtClean="0"/>
              <a:t>?</a:t>
            </a:r>
          </a:p>
          <a:p>
            <a:pPr lvl="1"/>
            <a:r>
              <a:rPr lang="en-US" dirty="0" smtClean="0"/>
              <a:t>see IP multicast, PIM-SM</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research outcomes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Standards</a:t>
            </a:r>
          </a:p>
          <a:p>
            <a:pPr lvl="1"/>
            <a:r>
              <a:rPr lang="en-US" dirty="0" smtClean="0"/>
              <a:t>unfortunately, rarely cite papers</a:t>
            </a:r>
          </a:p>
          <a:p>
            <a:r>
              <a:rPr lang="en-US" dirty="0" smtClean="0"/>
              <a:t>Get Cisco, Google, Microsoft, … to adopt it</a:t>
            </a:r>
          </a:p>
          <a:p>
            <a:pPr lvl="1"/>
            <a:r>
              <a:rPr lang="en-US" dirty="0" smtClean="0"/>
              <a:t>3-4 QoS papers?</a:t>
            </a:r>
          </a:p>
          <a:p>
            <a:r>
              <a:rPr lang="en-US" dirty="0" smtClean="0"/>
              <a:t>Show what doesn’t work</a:t>
            </a:r>
          </a:p>
          <a:p>
            <a:pPr lvl="1"/>
            <a:r>
              <a:rPr lang="en-US" dirty="0" smtClean="0"/>
              <a:t>counteract industry shills</a:t>
            </a:r>
          </a:p>
          <a:p>
            <a:pPr lvl="1"/>
            <a:r>
              <a:rPr lang="en-US" dirty="0" smtClean="0"/>
              <a:t>e.g., recently web site privacy</a:t>
            </a:r>
          </a:p>
          <a:p>
            <a:r>
              <a:rPr lang="en-US" dirty="0" smtClean="0"/>
              <a:t>Understand the Internet better</a:t>
            </a:r>
          </a:p>
          <a:p>
            <a:pPr lvl="1"/>
            <a:r>
              <a:rPr lang="en-US" dirty="0" smtClean="0"/>
              <a:t>but not just your campus network</a:t>
            </a:r>
          </a:p>
          <a:p>
            <a:r>
              <a:rPr lang="en-US" dirty="0" smtClean="0"/>
              <a:t>Prior art in patent disputes</a:t>
            </a:r>
          </a:p>
          <a:p>
            <a:pPr lvl="1"/>
            <a:r>
              <a:rPr lang="en-US" dirty="0" smtClean="0"/>
              <a:t>patents don’t have a 90% rejection rate…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64" name="Rectangle 12"/>
          <p:cNvSpPr>
            <a:spLocks noGrp="1" noChangeArrowheads="1"/>
          </p:cNvSpPr>
          <p:nvPr>
            <p:ph type="title"/>
          </p:nvPr>
        </p:nvSpPr>
        <p:spPr>
          <a:ln/>
        </p:spPr>
        <p:txBody>
          <a:bodyPr rIns="132080"/>
          <a:lstStyle/>
          <a:p>
            <a:r>
              <a:rPr lang="en-US"/>
              <a:t>CS research to reality</a:t>
            </a:r>
          </a:p>
        </p:txBody>
      </p:sp>
      <p:sp>
        <p:nvSpPr>
          <p:cNvPr id="23" name="Slide Number Placeholder 3"/>
          <p:cNvSpPr>
            <a:spLocks noGrp="1"/>
          </p:cNvSpPr>
          <p:nvPr>
            <p:ph type="sldNum" sz="quarter" idx="12"/>
          </p:nvPr>
        </p:nvSpPr>
        <p:spPr/>
        <p:txBody>
          <a:bodyPr/>
          <a:lstStyle/>
          <a:p>
            <a:fld id="{8ACF9641-6535-124D-A5DE-66FE1925AF66}" type="slidenum">
              <a:rPr lang="en-US"/>
              <a:pPr/>
              <a:t>9</a:t>
            </a:fld>
            <a:endParaRPr lang="en-US"/>
          </a:p>
        </p:txBody>
      </p:sp>
      <p:sp>
        <p:nvSpPr>
          <p:cNvPr id="23565" name="Rectangle 13"/>
          <p:cNvSpPr>
            <a:spLocks/>
          </p:cNvSpPr>
          <p:nvPr/>
        </p:nvSpPr>
        <p:spPr bwMode="auto">
          <a:xfrm>
            <a:off x="1470025" y="1744663"/>
            <a:ext cx="2641600" cy="355600"/>
          </a:xfrm>
          <a:prstGeom prst="rect">
            <a:avLst/>
          </a:prstGeom>
          <a:noFill/>
          <a:ln w="12700">
            <a:noFill/>
            <a:miter lim="800000"/>
            <a:headEnd type="none" w="med" len="med"/>
            <a:tailEnd type="none" w="med" len="med"/>
          </a:ln>
        </p:spPr>
        <p:txBody>
          <a:bodyPr lIns="0" tIns="0" rIns="40639" bIns="0">
            <a:prstTxWarp prst="textNoShape">
              <a:avLst/>
            </a:prstTxWarp>
          </a:bodyPr>
          <a:lstStyle/>
          <a:p>
            <a:pPr marL="39688">
              <a:spcBef>
                <a:spcPts val="1400"/>
              </a:spcBef>
            </a:pPr>
            <a:r>
              <a:rPr lang="en-US">
                <a:solidFill>
                  <a:schemeClr val="tx1"/>
                </a:solidFill>
                <a:ea typeface="Arial" pitchFamily="-107" charset="0"/>
                <a:cs typeface="Arial" pitchFamily="-107" charset="0"/>
              </a:rPr>
              <a:t>CS as science </a:t>
            </a:r>
          </a:p>
        </p:txBody>
      </p:sp>
      <p:sp>
        <p:nvSpPr>
          <p:cNvPr id="23566" name="Rectangle 14"/>
          <p:cNvSpPr>
            <a:spLocks/>
          </p:cNvSpPr>
          <p:nvPr/>
        </p:nvSpPr>
        <p:spPr bwMode="auto">
          <a:xfrm>
            <a:off x="1524000" y="2209800"/>
            <a:ext cx="3048000" cy="355600"/>
          </a:xfrm>
          <a:prstGeom prst="rect">
            <a:avLst/>
          </a:prstGeom>
          <a:solidFill>
            <a:srgbClr val="FFFF99">
              <a:alpha val="66666"/>
            </a:srgbClr>
          </a:solidFill>
          <a:ln w="12700">
            <a:noFill/>
            <a:miter lim="800000"/>
            <a:headEnd type="none" w="med" len="med"/>
            <a:tailEnd type="none" w="med" len="med"/>
          </a:ln>
          <a:effectLst>
            <a:outerShdw blurRad="50800" dist="38100" dir="2700000" algn="tl" rotWithShape="0">
              <a:srgbClr val="000000">
                <a:alpha val="43000"/>
              </a:srgbClr>
            </a:outerShdw>
          </a:effectLst>
        </p:spPr>
        <p:txBody>
          <a:bodyPr lIns="0" tIns="0" rIns="40639" bIns="0">
            <a:prstTxWarp prst="textNoShape">
              <a:avLst/>
            </a:prstTxWarp>
          </a:bodyPr>
          <a:lstStyle/>
          <a:p>
            <a:pPr marL="39688">
              <a:spcBef>
                <a:spcPts val="1400"/>
              </a:spcBef>
            </a:pPr>
            <a:r>
              <a:rPr lang="en-US" dirty="0">
                <a:solidFill>
                  <a:schemeClr val="tx1"/>
                </a:solidFill>
                <a:ea typeface="Arial" pitchFamily="-107" charset="0"/>
                <a:cs typeface="Arial" pitchFamily="-107" charset="0"/>
              </a:rPr>
              <a:t>CS as engineering</a:t>
            </a:r>
          </a:p>
        </p:txBody>
      </p:sp>
      <p:sp>
        <p:nvSpPr>
          <p:cNvPr id="23567" name="AutoShape 15"/>
          <p:cNvSpPr>
            <a:spLocks/>
          </p:cNvSpPr>
          <p:nvPr/>
        </p:nvSpPr>
        <p:spPr bwMode="auto">
          <a:xfrm flipH="1">
            <a:off x="685800" y="1973263"/>
            <a:ext cx="784225" cy="312737"/>
          </a:xfrm>
          <a:custGeom>
            <a:avLst/>
            <a:gdLst/>
            <a:ahLst/>
            <a:cxnLst/>
            <a:rect l="0" t="0" r="r" b="b"/>
            <a:pathLst>
              <a:path w="21600" h="21600">
                <a:moveTo>
                  <a:pt x="0" y="0"/>
                </a:moveTo>
                <a:lnTo>
                  <a:pt x="21600" y="21600"/>
                </a:lnTo>
              </a:path>
            </a:pathLst>
          </a:custGeom>
          <a:no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3568" name="AutoShape 16"/>
          <p:cNvSpPr>
            <a:spLocks/>
          </p:cNvSpPr>
          <p:nvPr/>
        </p:nvSpPr>
        <p:spPr bwMode="auto">
          <a:xfrm>
            <a:off x="685800" y="2362200"/>
            <a:ext cx="838200" cy="76200"/>
          </a:xfrm>
          <a:custGeom>
            <a:avLst/>
            <a:gdLst/>
            <a:ahLst/>
            <a:cxnLst/>
            <a:rect l="0" t="0" r="r" b="b"/>
            <a:pathLst>
              <a:path w="21600" h="21600">
                <a:moveTo>
                  <a:pt x="0" y="0"/>
                </a:moveTo>
                <a:lnTo>
                  <a:pt x="21600" y="21600"/>
                </a:lnTo>
              </a:path>
            </a:pathLst>
          </a:custGeom>
          <a:no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pic>
        <p:nvPicPr>
          <p:cNvPr id="23569" name="Picture 17"/>
          <p:cNvPicPr>
            <a:picLocks noChangeArrowheads="1"/>
          </p:cNvPicPr>
          <p:nvPr/>
        </p:nvPicPr>
        <p:blipFill>
          <a:blip r:embed="rId2"/>
          <a:srcRect/>
          <a:stretch>
            <a:fillRect/>
          </a:stretch>
        </p:blipFill>
        <p:spPr bwMode="auto">
          <a:xfrm>
            <a:off x="7086600" y="3657600"/>
            <a:ext cx="1725613" cy="2484438"/>
          </a:xfrm>
          <a:prstGeom prst="rect">
            <a:avLst/>
          </a:prstGeom>
          <a:noFill/>
          <a:ln w="12700">
            <a:noFill/>
            <a:miter lim="800000"/>
            <a:headEnd/>
            <a:tailEnd/>
          </a:ln>
        </p:spPr>
      </p:pic>
      <p:pic>
        <p:nvPicPr>
          <p:cNvPr id="23570" name="Picture 18"/>
          <p:cNvPicPr>
            <a:picLocks noChangeArrowheads="1"/>
          </p:cNvPicPr>
          <p:nvPr/>
        </p:nvPicPr>
        <p:blipFill>
          <a:blip r:embed="rId3"/>
          <a:srcRect/>
          <a:stretch>
            <a:fillRect/>
          </a:stretch>
        </p:blipFill>
        <p:spPr bwMode="auto">
          <a:xfrm>
            <a:off x="0" y="3886200"/>
            <a:ext cx="2590800" cy="1497013"/>
          </a:xfrm>
          <a:prstGeom prst="rect">
            <a:avLst/>
          </a:prstGeom>
          <a:noFill/>
          <a:ln w="12700">
            <a:noFill/>
            <a:miter lim="800000"/>
            <a:headEnd/>
            <a:tailEnd/>
          </a:ln>
        </p:spPr>
      </p:pic>
      <p:pic>
        <p:nvPicPr>
          <p:cNvPr id="23571" name="Picture 19"/>
          <p:cNvPicPr>
            <a:picLocks noChangeArrowheads="1"/>
          </p:cNvPicPr>
          <p:nvPr/>
        </p:nvPicPr>
        <p:blipFill>
          <a:blip r:embed="rId4"/>
          <a:srcRect/>
          <a:stretch>
            <a:fillRect/>
          </a:stretch>
        </p:blipFill>
        <p:spPr bwMode="auto">
          <a:xfrm>
            <a:off x="3657600" y="3505200"/>
            <a:ext cx="2016125" cy="2689225"/>
          </a:xfrm>
          <a:prstGeom prst="rect">
            <a:avLst/>
          </a:prstGeom>
          <a:noFill/>
          <a:ln w="12700">
            <a:noFill/>
            <a:miter lim="800000"/>
            <a:headEnd/>
            <a:tailEnd/>
          </a:ln>
        </p:spPr>
      </p:pic>
      <p:sp>
        <p:nvSpPr>
          <p:cNvPr id="23572" name="AutoShape 20"/>
          <p:cNvSpPr>
            <a:spLocks/>
          </p:cNvSpPr>
          <p:nvPr/>
        </p:nvSpPr>
        <p:spPr bwMode="auto">
          <a:xfrm>
            <a:off x="2590800" y="4635500"/>
            <a:ext cx="1066800" cy="214313"/>
          </a:xfrm>
          <a:custGeom>
            <a:avLst/>
            <a:gdLst/>
            <a:ahLst/>
            <a:cxnLst/>
            <a:rect l="0" t="0" r="r" b="b"/>
            <a:pathLst>
              <a:path w="21600" h="21600">
                <a:moveTo>
                  <a:pt x="0" y="0"/>
                </a:moveTo>
                <a:lnTo>
                  <a:pt x="21600" y="21600"/>
                </a:lnTo>
              </a:path>
            </a:pathLst>
          </a:custGeom>
          <a:noFill/>
          <a:ln w="53975" cap="flat" cmpd="sng" algn="ctr">
            <a:solidFill>
              <a:srgbClr val="FFAF03"/>
            </a:solidFill>
            <a:prstDash val="solid"/>
            <a:miter lim="800000"/>
            <a:headEnd type="none" w="med" len="med"/>
            <a:tailEnd type="triangle" w="med" len="med"/>
          </a:ln>
        </p:spPr>
        <p:txBody>
          <a:bodyPr lIns="0" tIns="0" rIns="0" bIns="0">
            <a:prstTxWarp prst="textNoShape">
              <a:avLst/>
            </a:prstTxWarp>
          </a:bodyPr>
          <a:lstStyle/>
          <a:p>
            <a:endParaRPr lang="en-US"/>
          </a:p>
        </p:txBody>
      </p:sp>
      <p:sp>
        <p:nvSpPr>
          <p:cNvPr id="23573" name="AutoShape 21"/>
          <p:cNvSpPr>
            <a:spLocks/>
          </p:cNvSpPr>
          <p:nvPr/>
        </p:nvSpPr>
        <p:spPr bwMode="auto">
          <a:xfrm>
            <a:off x="5673725" y="4849813"/>
            <a:ext cx="1412875" cy="50800"/>
          </a:xfrm>
          <a:custGeom>
            <a:avLst/>
            <a:gdLst/>
            <a:ahLst/>
            <a:cxnLst/>
            <a:rect l="0" t="0" r="r" b="b"/>
            <a:pathLst>
              <a:path w="21600" h="21600">
                <a:moveTo>
                  <a:pt x="0" y="0"/>
                </a:moveTo>
                <a:lnTo>
                  <a:pt x="21600" y="21600"/>
                </a:lnTo>
              </a:path>
            </a:pathLst>
          </a:custGeom>
          <a:noFill/>
          <a:ln w="50800">
            <a:solidFill>
              <a:srgbClr val="FFAF03"/>
            </a:solidFill>
            <a:prstDash val="solid"/>
            <a:miter lim="800000"/>
            <a:headEnd type="none" w="med" len="med"/>
            <a:tailEnd type="triangle" w="med" len="med"/>
          </a:ln>
        </p:spPr>
        <p:txBody>
          <a:bodyPr lIns="0" tIns="0" rIns="0" bIns="0">
            <a:prstTxWarp prst="textNoShape">
              <a:avLst/>
            </a:prstTxWarp>
          </a:bodyPr>
          <a:lstStyle/>
          <a:p>
            <a:endParaRPr lang="en-US"/>
          </a:p>
        </p:txBody>
      </p:sp>
      <p:sp>
        <p:nvSpPr>
          <p:cNvPr id="13" name="Rectangle 14"/>
          <p:cNvSpPr>
            <a:spLocks/>
          </p:cNvSpPr>
          <p:nvPr/>
        </p:nvSpPr>
        <p:spPr bwMode="auto">
          <a:xfrm>
            <a:off x="1524000" y="2921000"/>
            <a:ext cx="3048000" cy="355600"/>
          </a:xfrm>
          <a:prstGeom prst="rect">
            <a:avLst/>
          </a:prstGeom>
          <a:solidFill>
            <a:schemeClr val="accent6">
              <a:lumMod val="60000"/>
              <a:lumOff val="40000"/>
              <a:alpha val="66666"/>
            </a:schemeClr>
          </a:solidFill>
          <a:ln w="12700">
            <a:noFill/>
            <a:miter lim="800000"/>
            <a:headEnd type="none" w="med" len="med"/>
            <a:tailEnd type="none" w="med" len="med"/>
          </a:ln>
          <a:effectLst>
            <a:outerShdw blurRad="50800" dist="38100" dir="2700000" algn="tl" rotWithShape="0">
              <a:srgbClr val="000000">
                <a:alpha val="43000"/>
              </a:srgbClr>
            </a:outerShdw>
          </a:effectLst>
        </p:spPr>
        <p:txBody>
          <a:bodyPr lIns="0" tIns="0" rIns="40639" bIns="0">
            <a:prstTxWarp prst="textNoShape">
              <a:avLst/>
            </a:prstTxWarp>
          </a:bodyPr>
          <a:lstStyle/>
          <a:p>
            <a:pPr marL="39688">
              <a:spcBef>
                <a:spcPts val="1400"/>
              </a:spcBef>
            </a:pPr>
            <a:r>
              <a:rPr lang="en-US" strike="sngStrike" dirty="0">
                <a:solidFill>
                  <a:schemeClr val="tx1"/>
                </a:solidFill>
                <a:ea typeface="Arial" pitchFamily="-107" charset="0"/>
                <a:cs typeface="Arial" pitchFamily="-107" charset="0"/>
              </a:rPr>
              <a:t>CS </a:t>
            </a:r>
            <a:r>
              <a:rPr lang="en-US" strike="sngStrike" dirty="0" smtClean="0">
                <a:solidFill>
                  <a:schemeClr val="tx1"/>
                </a:solidFill>
                <a:ea typeface="Arial" pitchFamily="-107" charset="0"/>
                <a:cs typeface="Arial" pitchFamily="-107" charset="0"/>
              </a:rPr>
              <a:t>as</a:t>
            </a:r>
            <a:r>
              <a:rPr lang="en-US" strike="sngStrike" dirty="0" smtClean="0">
                <a:ea typeface="Arial" pitchFamily="-107" charset="0"/>
                <a:cs typeface="Arial" pitchFamily="-107" charset="0"/>
              </a:rPr>
              <a:t> a soccer league</a:t>
            </a:r>
            <a:endParaRPr lang="en-US" strike="sngStrike" dirty="0">
              <a:solidFill>
                <a:schemeClr val="tx1"/>
              </a:solidFill>
              <a:ea typeface="Arial" pitchFamily="-107" charset="0"/>
              <a:cs typeface="Arial" pitchFamily="-107" charset="0"/>
            </a:endParaRPr>
          </a:p>
        </p:txBody>
      </p:sp>
      <p:sp>
        <p:nvSpPr>
          <p:cNvPr id="14" name="AutoShape 16"/>
          <p:cNvSpPr>
            <a:spLocks/>
          </p:cNvSpPr>
          <p:nvPr/>
        </p:nvSpPr>
        <p:spPr bwMode="auto">
          <a:xfrm>
            <a:off x="685800" y="2476500"/>
            <a:ext cx="838200" cy="609600"/>
          </a:xfrm>
          <a:custGeom>
            <a:avLst/>
            <a:gdLst/>
            <a:ahLst/>
            <a:cxnLst/>
            <a:rect l="0" t="0" r="r" b="b"/>
            <a:pathLst>
              <a:path w="21600" h="21600">
                <a:moveTo>
                  <a:pt x="0" y="0"/>
                </a:moveTo>
                <a:lnTo>
                  <a:pt x="21600" y="21600"/>
                </a:lnTo>
              </a:path>
            </a:pathLst>
          </a:custGeom>
          <a:noFill/>
          <a:ln w="12700">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1604</TotalTime>
  <Words>2956</Words>
  <Application>Microsoft Macintosh PowerPoint</Application>
  <PresentationFormat>On-screen Show (4:3)</PresentationFormat>
  <Paragraphs>498</Paragraphs>
  <Slides>66</Slides>
  <Notes>20</Notes>
  <HiddenSlides>0</HiddenSlides>
  <MMClips>0</MMClips>
  <ScaleCrop>false</ScaleCrop>
  <HeadingPairs>
    <vt:vector size="4" baseType="variant">
      <vt:variant>
        <vt:lpstr>Design Template</vt:lpstr>
      </vt:variant>
      <vt:variant>
        <vt:i4>1</vt:i4>
      </vt:variant>
      <vt:variant>
        <vt:lpstr>Slide Titles</vt:lpstr>
      </vt:variant>
      <vt:variant>
        <vt:i4>66</vt:i4>
      </vt:variant>
    </vt:vector>
  </HeadingPairs>
  <TitlesOfParts>
    <vt:vector size="67" baseType="lpstr">
      <vt:lpstr>Twilight</vt:lpstr>
      <vt:lpstr>25 years of quality of service research - where next?</vt:lpstr>
      <vt:lpstr>Prologue</vt:lpstr>
      <vt:lpstr>Preview</vt:lpstr>
      <vt:lpstr>About (networking) research</vt:lpstr>
      <vt:lpstr>My assumptions</vt:lpstr>
      <vt:lpstr>Pasteur’s quadrant</vt:lpstr>
      <vt:lpstr>The $1B question</vt:lpstr>
      <vt:lpstr>Useful research outcomes</vt:lpstr>
      <vt:lpstr>CS research to reality</vt:lpstr>
      <vt:lpstr>Network tech transfer, mode 1</vt:lpstr>
      <vt:lpstr>Network tech transfer, mode 2</vt:lpstr>
      <vt:lpstr>Or just measure citations</vt:lpstr>
      <vt:lpstr>QoS research</vt:lpstr>
      <vt:lpstr>Why is QoS attractive?</vt:lpstr>
      <vt:lpstr>Old, old joke</vt:lpstr>
      <vt:lpstr>Almost 25100 years of QoS</vt:lpstr>
      <vt:lpstr>More early QoS work</vt:lpstr>
      <vt:lpstr>First (?) QoS (+ security) paper</vt:lpstr>
      <vt:lpstr>DiffServ v0: IP 791 (1981)</vt:lpstr>
      <vt:lpstr>QoS and energy - 1984</vt:lpstr>
      <vt:lpstr>Early packet QoS paper: 1986</vt:lpstr>
      <vt:lpstr>QoS research activity</vt:lpstr>
      <vt:lpstr>QoS research</vt:lpstr>
      <vt:lpstr>What might we learn?</vt:lpstr>
      <vt:lpstr>Cause of death for the next big thing</vt:lpstr>
      <vt:lpstr>Why did e2e QoS fail?</vt:lpstr>
      <vt:lpstr>Users don’t care about QoS</vt:lpstr>
      <vt:lpstr>QoS problems are real</vt:lpstr>
      <vt:lpstr>QoS: more than L2 + L3</vt:lpstr>
      <vt:lpstr>DNS delays</vt:lpstr>
      <vt:lpstr>Google vs. OpenDNS</vt:lpstr>
      <vt:lpstr>What happens to the QoS losers?</vt:lpstr>
      <vt:lpstr>Deferring demand</vt:lpstr>
      <vt:lpstr>Diurnal variation of traffic demand</vt:lpstr>
      <vt:lpstr>Electric Load Duration Curve</vt:lpstr>
      <vt:lpstr>Electricity diurnal demand</vt:lpstr>
      <vt:lpstr>QoS vs. flying business class</vt:lpstr>
      <vt:lpstr>ITU-T Y.1541 QoS classes</vt:lpstr>
      <vt:lpstr>Application changes</vt:lpstr>
      <vt:lpstr>P2P declining</vt:lpstr>
      <vt:lpstr>Cisco’s traffic prediction</vt:lpstr>
      <vt:lpstr>Cisco traffic prediction</vt:lpstr>
      <vt:lpstr>The race against abundance</vt:lpstr>
      <vt:lpstr>What did we end up with?</vt:lpstr>
      <vt:lpstr>The mantra of TCP fairness</vt:lpstr>
      <vt:lpstr>Some QoS research issues</vt:lpstr>
      <vt:lpstr>Performance of video chat clients under congestion</vt:lpstr>
      <vt:lpstr>How good is industrial practice?</vt:lpstr>
      <vt:lpstr>Experimental setup</vt:lpstr>
      <vt:lpstr>Step 10 s, 100 kb/s</vt:lpstr>
      <vt:lpstr>Step 10 s100 kb/s</vt:lpstr>
      <vt:lpstr>Step 10 s100 kb/s</vt:lpstr>
      <vt:lpstr>File Transfer</vt:lpstr>
      <vt:lpstr>File Transfer</vt:lpstr>
      <vt:lpstr>File Transfer</vt:lpstr>
      <vt:lpstr>File Transfer</vt:lpstr>
      <vt:lpstr>Bittorrent</vt:lpstr>
      <vt:lpstr>Bittorrent</vt:lpstr>
      <vt:lpstr>Bittorrent</vt:lpstr>
      <vt:lpstr>Summary of results</vt:lpstr>
      <vt:lpstr>Distributed diagnostics of QoS (and other) problems</vt:lpstr>
      <vt:lpstr>Circle of blame</vt:lpstr>
      <vt:lpstr>Problems in VoIP systems</vt:lpstr>
      <vt:lpstr>DYSWIS</vt:lpstr>
      <vt:lpstr>Implementation: system tray</vt:lpstr>
      <vt:lpstr>Summary</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years of quality of service research - where next?</dc:title>
  <dc:creator>Henning Schulzrinne</dc:creator>
  <cp:lastModifiedBy>Henning Schulzrinne</cp:lastModifiedBy>
  <cp:revision>20</cp:revision>
  <dcterms:created xsi:type="dcterms:W3CDTF">2010-05-31T16:28:45Z</dcterms:created>
  <dcterms:modified xsi:type="dcterms:W3CDTF">2010-05-31T21:25:40Z</dcterms:modified>
</cp:coreProperties>
</file>