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0" r:id="rId5"/>
    <p:sldId id="269" r:id="rId6"/>
    <p:sldId id="262" r:id="rId7"/>
    <p:sldId id="265" r:id="rId8"/>
    <p:sldId id="267" r:id="rId9"/>
    <p:sldId id="268" r:id="rId10"/>
    <p:sldId id="270" r:id="rId11"/>
    <p:sldId id="263" r:id="rId12"/>
    <p:sldId id="264" r:id="rId13"/>
    <p:sldId id="266" r:id="rId14"/>
    <p:sldId id="272" r:id="rId15"/>
    <p:sldId id="258" r:id="rId16"/>
    <p:sldId id="259" r:id="rId17"/>
    <p:sldId id="271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9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8C58-5BF7-4841-B59D-CD17EA60A474}" type="datetimeFigureOut">
              <a:rPr lang="en-US" smtClean="0"/>
              <a:pPr/>
              <a:t>4/18/10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113-D45F-8144-AEB2-B78A26462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8C58-5BF7-4841-B59D-CD17EA60A474}" type="datetimeFigureOut">
              <a:rPr lang="en-US" smtClean="0"/>
              <a:pPr/>
              <a:t>4/18/10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113-D45F-8144-AEB2-B78A26462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8C58-5BF7-4841-B59D-CD17EA60A474}" type="datetimeFigureOut">
              <a:rPr lang="en-US" smtClean="0"/>
              <a:pPr/>
              <a:t>4/18/10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113-D45F-8144-AEB2-B78A26462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8C58-5BF7-4841-B59D-CD17EA60A474}" type="datetimeFigureOut">
              <a:rPr lang="en-US" smtClean="0"/>
              <a:pPr/>
              <a:t>4/18/10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113-D45F-8144-AEB2-B78A26462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8C58-5BF7-4841-B59D-CD17EA60A474}" type="datetimeFigureOut">
              <a:rPr lang="en-US" smtClean="0"/>
              <a:pPr/>
              <a:t>4/18/10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113-D45F-8144-AEB2-B78A26462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8C58-5BF7-4841-B59D-CD17EA60A474}" type="datetimeFigureOut">
              <a:rPr lang="en-US" smtClean="0"/>
              <a:pPr/>
              <a:t>4/18/10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113-D45F-8144-AEB2-B78A26462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8C58-5BF7-4841-B59D-CD17EA60A474}" type="datetimeFigureOut">
              <a:rPr lang="en-US" smtClean="0"/>
              <a:pPr/>
              <a:t>4/18/10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113-D45F-8144-AEB2-B78A26462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8C58-5BF7-4841-B59D-CD17EA60A474}" type="datetimeFigureOut">
              <a:rPr lang="en-US" smtClean="0"/>
              <a:pPr/>
              <a:t>4/18/10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113-D45F-8144-AEB2-B78A26462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8C58-5BF7-4841-B59D-CD17EA60A474}" type="datetimeFigureOut">
              <a:rPr lang="en-US" smtClean="0"/>
              <a:pPr/>
              <a:t>4/18/10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113-D45F-8144-AEB2-B78A26462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8C58-5BF7-4841-B59D-CD17EA60A474}" type="datetimeFigureOut">
              <a:rPr lang="en-US" smtClean="0"/>
              <a:pPr/>
              <a:t>4/18/10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113-D45F-8144-AEB2-B78A26462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48C58-5BF7-4841-B59D-CD17EA60A474}" type="datetimeFigureOut">
              <a:rPr lang="en-US" smtClean="0"/>
              <a:pPr/>
              <a:t>4/18/10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A1113-D45F-8144-AEB2-B78A26462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448C58-5BF7-4841-B59D-CD17EA60A474}" type="datetimeFigureOut">
              <a:rPr lang="en-US" smtClean="0"/>
              <a:pPr/>
              <a:t>4/18/10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4A1113-D45F-8144-AEB2-B78A264627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3/30/10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Economic support 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TBD, but important</a:t>
            </a:r>
          </a:p>
          <a:p>
            <a:r>
              <a:rPr lang="en-US" dirty="0" smtClean="0"/>
              <a:t>insurance (see </a:t>
            </a:r>
            <a:r>
              <a:rPr lang="en-US" dirty="0" err="1" smtClean="0"/>
              <a:t>Vishal’s</a:t>
            </a:r>
            <a:r>
              <a:rPr lang="en-US" dirty="0" smtClean="0"/>
              <a:t> slides)</a:t>
            </a:r>
          </a:p>
          <a:p>
            <a:r>
              <a:rPr lang="en-US" dirty="0" smtClean="0"/>
              <a:t>value flow for computation &amp; storage</a:t>
            </a:r>
          </a:p>
          <a:p>
            <a:pPr lvl="1"/>
            <a:r>
              <a:rPr lang="en-US" dirty="0" smtClean="0"/>
              <a:t>provenance idea?</a:t>
            </a:r>
          </a:p>
          <a:p>
            <a:pPr lvl="1"/>
            <a:r>
              <a:rPr lang="en-US" dirty="0" smtClean="0"/>
              <a:t>utility model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in and what’s out?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replace IP</a:t>
            </a:r>
          </a:p>
          <a:p>
            <a:pPr lvl="1"/>
            <a:r>
              <a:rPr lang="en-US" dirty="0" smtClean="0"/>
              <a:t>ID-locator</a:t>
            </a:r>
          </a:p>
          <a:p>
            <a:pPr lvl="1"/>
            <a:r>
              <a:rPr lang="en-US" dirty="0" smtClean="0"/>
              <a:t>redirection – for CDN, </a:t>
            </a:r>
            <a:r>
              <a:rPr lang="en-US" dirty="0" err="1" smtClean="0"/>
              <a:t>anycast</a:t>
            </a:r>
            <a:r>
              <a:rPr lang="en-US" dirty="0" smtClean="0"/>
              <a:t>, ask for directions</a:t>
            </a:r>
          </a:p>
          <a:p>
            <a:pPr lvl="2"/>
            <a:r>
              <a:rPr lang="en-US" dirty="0" smtClean="0"/>
              <a:t>separate control &amp; per-packet</a:t>
            </a:r>
          </a:p>
          <a:p>
            <a:pPr lvl="1"/>
            <a:r>
              <a:rPr lang="en-US" dirty="0" smtClean="0"/>
              <a:t>control plane mechanism</a:t>
            </a:r>
          </a:p>
          <a:p>
            <a:r>
              <a:rPr lang="en-US" dirty="0" smtClean="0"/>
              <a:t>TCP</a:t>
            </a:r>
          </a:p>
          <a:p>
            <a:pPr lvl="1"/>
            <a:r>
              <a:rPr lang="en-US" dirty="0" smtClean="0"/>
              <a:t>SCTP</a:t>
            </a:r>
          </a:p>
          <a:p>
            <a:pPr lvl="1"/>
            <a:r>
              <a:rPr lang="en-US" dirty="0" smtClean="0"/>
              <a:t>not prevent multi-path</a:t>
            </a:r>
          </a:p>
          <a:p>
            <a:r>
              <a:rPr lang="en-US" dirty="0" smtClean="0"/>
              <a:t>BGP (policy routing hammer)</a:t>
            </a:r>
          </a:p>
          <a:p>
            <a:pPr lvl="1"/>
            <a:r>
              <a:rPr lang="en-US" dirty="0" smtClean="0"/>
              <a:t>unsatisfactory</a:t>
            </a:r>
          </a:p>
          <a:p>
            <a:r>
              <a:rPr lang="en-US" dirty="0" smtClean="0"/>
              <a:t>DNS – global DHT</a:t>
            </a:r>
          </a:p>
          <a:p>
            <a:pPr lvl="1"/>
            <a:r>
              <a:rPr lang="en-US" dirty="0" smtClean="0"/>
              <a:t>opportunity</a:t>
            </a:r>
          </a:p>
          <a:p>
            <a:pPr lvl="1"/>
            <a:r>
              <a:rPr lang="en-US" dirty="0" smtClean="0"/>
              <a:t>general global lookup mechanism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DNS</a:t>
            </a:r>
          </a:p>
          <a:p>
            <a:pPr lvl="1"/>
            <a:r>
              <a:rPr lang="en-US" dirty="0" err="1" smtClean="0"/>
              <a:t>ssh</a:t>
            </a:r>
            <a:r>
              <a:rPr lang="en-US" dirty="0" smtClean="0"/>
              <a:t> keys</a:t>
            </a:r>
          </a:p>
          <a:p>
            <a:r>
              <a:rPr lang="en-US" dirty="0" smtClean="0"/>
              <a:t>Fine-grained addressing</a:t>
            </a:r>
          </a:p>
          <a:p>
            <a:r>
              <a:rPr lang="en-US" dirty="0" smtClean="0"/>
              <a:t>Strong ID-locator split</a:t>
            </a:r>
          </a:p>
          <a:p>
            <a:r>
              <a:rPr lang="en-US" dirty="0" smtClean="0"/>
              <a:t>Improve privacy</a:t>
            </a:r>
          </a:p>
          <a:p>
            <a:pPr lvl="1"/>
            <a:r>
              <a:rPr lang="en-US" dirty="0" smtClean="0"/>
              <a:t>privacy-enhanced addressing</a:t>
            </a:r>
          </a:p>
          <a:p>
            <a:pPr lvl="1"/>
            <a:r>
              <a:rPr lang="en-US" dirty="0" err="1" smtClean="0"/>
              <a:t>geolocation</a:t>
            </a:r>
            <a:endParaRPr lang="en-US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Fix TCP assumptions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Programmable</a:t>
            </a:r>
          </a:p>
          <a:p>
            <a:pPr lvl="1"/>
            <a:r>
              <a:rPr lang="en-US" dirty="0" smtClean="0"/>
              <a:t>more flexible access aggregation network</a:t>
            </a:r>
          </a:p>
          <a:p>
            <a:pPr lvl="2"/>
            <a:r>
              <a:rPr lang="en-US" dirty="0" smtClean="0"/>
              <a:t>more efficient access provision</a:t>
            </a:r>
          </a:p>
          <a:p>
            <a:pPr lvl="1"/>
            <a:r>
              <a:rPr lang="en-US" dirty="0" smtClean="0"/>
              <a:t>program switches at the optical layer</a:t>
            </a:r>
          </a:p>
          <a:p>
            <a:pPr lvl="2"/>
            <a:r>
              <a:rPr lang="en-US" dirty="0" smtClean="0"/>
              <a:t>routing &amp; dropping</a:t>
            </a:r>
          </a:p>
          <a:p>
            <a:pPr lvl="1"/>
            <a:r>
              <a:rPr lang="en-US" dirty="0" smtClean="0"/>
              <a:t>circuits on a semi-permanent basis + packets</a:t>
            </a:r>
          </a:p>
          <a:p>
            <a:pPr lvl="1"/>
            <a:r>
              <a:rPr lang="en-US" dirty="0" smtClean="0"/>
              <a:t>make measurements of the optical layer</a:t>
            </a:r>
          </a:p>
          <a:p>
            <a:pPr lvl="2"/>
            <a:r>
              <a:rPr lang="en-US" dirty="0" err="1" smtClean="0"/>
              <a:t>Infinera</a:t>
            </a:r>
            <a:r>
              <a:rPr lang="en-US" dirty="0" smtClean="0"/>
              <a:t>: measure power, OSNR &amp; (</a:t>
            </a:r>
            <a:r>
              <a:rPr lang="en-US" dirty="0" err="1" smtClean="0"/>
              <a:t>intrapacket</a:t>
            </a:r>
            <a:r>
              <a:rPr lang="en-US" dirty="0" smtClean="0"/>
              <a:t>) BER</a:t>
            </a:r>
          </a:p>
          <a:p>
            <a:pPr lvl="3"/>
            <a:r>
              <a:rPr lang="en-US" dirty="0" smtClean="0"/>
              <a:t>drop on a packet-by-packet basis</a:t>
            </a:r>
          </a:p>
          <a:p>
            <a:pPr lvl="2"/>
            <a:r>
              <a:rPr lang="en-US" dirty="0" smtClean="0"/>
              <a:t>detect intrusion</a:t>
            </a:r>
          </a:p>
          <a:p>
            <a:pPr lvl="2"/>
            <a:r>
              <a:rPr lang="en-US" dirty="0" smtClean="0"/>
              <a:t>routing &amp; reconfiguration</a:t>
            </a:r>
          </a:p>
          <a:p>
            <a:r>
              <a:rPr lang="en-US" dirty="0" smtClean="0"/>
              <a:t>Network on the fly</a:t>
            </a:r>
          </a:p>
          <a:p>
            <a:pPr lvl="1"/>
            <a:r>
              <a:rPr lang="en-US" dirty="0" smtClean="0"/>
              <a:t>multicast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Minimal Internet Architecture (MIA)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88650"/>
          </a:xfrm>
        </p:spPr>
        <p:txBody>
          <a:bodyPr/>
          <a:lstStyle/>
          <a:p>
            <a:r>
              <a:rPr lang="en-US" dirty="0" smtClean="0"/>
              <a:t>“Deliver packets from point A to B”</a:t>
            </a:r>
          </a:p>
          <a:p>
            <a:pPr lvl="1"/>
            <a:r>
              <a:rPr lang="en-US" dirty="0" smtClean="0"/>
              <a:t>where A and B are globally unique identifiers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885016" y="4130514"/>
            <a:ext cx="1873060" cy="679867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datagrams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2885016" y="3245404"/>
            <a:ext cx="1873060" cy="679867"/>
          </a:xfrm>
          <a:prstGeom prst="round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device-centric protocols</a:t>
            </a:r>
            <a:endParaRPr lang="en-US" sz="1800" dirty="0"/>
          </a:p>
        </p:txBody>
      </p:sp>
      <p:sp>
        <p:nvSpPr>
          <p:cNvPr id="6" name="Rounded Rectangle 5"/>
          <p:cNvSpPr/>
          <p:nvPr/>
        </p:nvSpPr>
        <p:spPr>
          <a:xfrm>
            <a:off x="740993" y="3245404"/>
            <a:ext cx="1873060" cy="679867"/>
          </a:xfrm>
          <a:prstGeom prst="round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content-based networks</a:t>
            </a:r>
            <a:endParaRPr lang="en-US" sz="1600" dirty="0"/>
          </a:p>
        </p:txBody>
      </p:sp>
      <p:sp>
        <p:nvSpPr>
          <p:cNvPr id="7" name="Rounded Rectangle 6"/>
          <p:cNvSpPr/>
          <p:nvPr/>
        </p:nvSpPr>
        <p:spPr>
          <a:xfrm>
            <a:off x="5090086" y="3245404"/>
            <a:ext cx="1873060" cy="679867"/>
          </a:xfrm>
          <a:prstGeom prst="roundRect">
            <a:avLst/>
          </a:pr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human-centered protocols</a:t>
            </a:r>
            <a:endParaRPr lang="en-US" sz="1400" dirty="0"/>
          </a:p>
        </p:txBody>
      </p:sp>
      <p:sp>
        <p:nvSpPr>
          <p:cNvPr id="8" name="Hexagon 7"/>
          <p:cNvSpPr/>
          <p:nvPr/>
        </p:nvSpPr>
        <p:spPr>
          <a:xfrm>
            <a:off x="6158007" y="4297274"/>
            <a:ext cx="1513843" cy="1026214"/>
          </a:xfrm>
          <a:prstGeom prst="hexagon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name translation</a:t>
            </a:r>
            <a:endParaRPr lang="en-US" sz="1600" dirty="0"/>
          </a:p>
        </p:txBody>
      </p:sp>
      <p:sp>
        <p:nvSpPr>
          <p:cNvPr id="9" name="Hexagon 8"/>
          <p:cNvSpPr/>
          <p:nvPr/>
        </p:nvSpPr>
        <p:spPr>
          <a:xfrm>
            <a:off x="6158007" y="5657008"/>
            <a:ext cx="1513843" cy="1026214"/>
          </a:xfrm>
          <a:prstGeom prst="hexagon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routing</a:t>
            </a:r>
            <a:endParaRPr lang="en-US" sz="1600" dirty="0"/>
          </a:p>
        </p:txBody>
      </p:sp>
      <p:sp>
        <p:nvSpPr>
          <p:cNvPr id="10" name="Hexagon 9"/>
          <p:cNvSpPr/>
          <p:nvPr/>
        </p:nvSpPr>
        <p:spPr>
          <a:xfrm>
            <a:off x="4333164" y="5657008"/>
            <a:ext cx="1513843" cy="1026214"/>
          </a:xfrm>
          <a:prstGeom prst="hexagon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F7F7F"/>
                </a:solidFill>
              </a:rPr>
              <a:t>signaling (path-state mgt.)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85016" y="4977141"/>
            <a:ext cx="1873060" cy="346347"/>
          </a:xfrm>
          <a:prstGeom prst="roundRect">
            <a:avLst/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MAC &amp; PHY</a:t>
            </a:r>
            <a:endParaRPr lang="en-US" sz="2000" dirty="0"/>
          </a:p>
        </p:txBody>
      </p:sp>
      <p:sp>
        <p:nvSpPr>
          <p:cNvPr id="12" name="Hexagon 11"/>
          <p:cNvSpPr/>
          <p:nvPr/>
        </p:nvSpPr>
        <p:spPr>
          <a:xfrm>
            <a:off x="6505945" y="4130514"/>
            <a:ext cx="1513843" cy="1026214"/>
          </a:xfrm>
          <a:prstGeom prst="hexagon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name translation</a:t>
            </a:r>
            <a:endParaRPr lang="en-US" sz="140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6505945" y="5503076"/>
            <a:ext cx="1513843" cy="1026214"/>
          </a:xfrm>
          <a:prstGeom prst="hexagon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F7F7F"/>
                </a:solidFill>
              </a:rPr>
              <a:t>routing</a:t>
            </a:r>
            <a:endParaRPr lang="en-US" sz="1600" dirty="0">
              <a:solidFill>
                <a:srgbClr val="7F7F7F"/>
              </a:solidFill>
            </a:endParaRPr>
          </a:p>
        </p:txBody>
      </p:sp>
      <p:sp>
        <p:nvSpPr>
          <p:cNvPr id="14" name="Dodecagon 13"/>
          <p:cNvSpPr/>
          <p:nvPr/>
        </p:nvSpPr>
        <p:spPr>
          <a:xfrm>
            <a:off x="7466584" y="2886229"/>
            <a:ext cx="1424040" cy="718350"/>
          </a:xfrm>
          <a:prstGeom prst="dodecagon">
            <a:avLst/>
          </a:prstGeom>
          <a:gradFill>
            <a:gsLst>
              <a:gs pos="0">
                <a:schemeClr val="accent4">
                  <a:lumMod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libraries</a:t>
            </a:r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6998-03 Feb.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MIA node overview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746797" y="2214201"/>
            <a:ext cx="1847402" cy="833799"/>
          </a:xfrm>
          <a:prstGeom prst="round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network API</a:t>
            </a:r>
            <a:endParaRPr lang="en-US" sz="2000" dirty="0"/>
          </a:p>
        </p:txBody>
      </p:sp>
      <p:sp>
        <p:nvSpPr>
          <p:cNvPr id="5" name="Left-Right Arrow 4"/>
          <p:cNvSpPr/>
          <p:nvPr/>
        </p:nvSpPr>
        <p:spPr>
          <a:xfrm>
            <a:off x="1828800" y="3810000"/>
            <a:ext cx="5773132" cy="5387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internetworking layer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362200" y="3657600"/>
            <a:ext cx="1796085" cy="1588"/>
          </a:xfrm>
          <a:prstGeom prst="straightConnector1">
            <a:avLst/>
          </a:prstGeom>
          <a:ln w="53975">
            <a:solidFill>
              <a:schemeClr val="accent5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81200" y="32004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smtClean="0"/>
              <a:t>signaling (install state &amp; code)</a:t>
            </a:r>
            <a:endParaRPr lang="en-US" sz="1800" i="1" dirty="0"/>
          </a:p>
        </p:txBody>
      </p:sp>
      <p:sp>
        <p:nvSpPr>
          <p:cNvPr id="9" name="Rounded Rectangle 8"/>
          <p:cNvSpPr/>
          <p:nvPr/>
        </p:nvSpPr>
        <p:spPr>
          <a:xfrm>
            <a:off x="4746797" y="1797482"/>
            <a:ext cx="1847402" cy="416719"/>
          </a:xfrm>
          <a:prstGeom prst="roundRect">
            <a:avLst/>
          </a:prstGeom>
          <a:gradFill>
            <a:gsLst>
              <a:gs pos="0">
                <a:schemeClr val="accent2">
                  <a:lumMod val="50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language binding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4648200"/>
            <a:ext cx="4370457" cy="1569660"/>
          </a:xfrm>
          <a:prstGeom prst="rect">
            <a:avLst/>
          </a:prstGeom>
          <a:solidFill>
            <a:schemeClr val="bg1">
              <a:lumMod val="75000"/>
            </a:schemeClr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 smtClean="0"/>
              <a:t>Network elements should offer</a:t>
            </a:r>
          </a:p>
          <a:p>
            <a:pPr indent="166688">
              <a:buFont typeface="Arial"/>
              <a:buChar char="•"/>
            </a:pPr>
            <a:r>
              <a:rPr lang="en-US" b="1" dirty="0" smtClean="0"/>
              <a:t>communication (everyone)</a:t>
            </a:r>
          </a:p>
          <a:p>
            <a:pPr indent="166688">
              <a:buFont typeface="Arial"/>
              <a:buChar char="•"/>
            </a:pPr>
            <a:r>
              <a:rPr lang="en-US" dirty="0" smtClean="0"/>
              <a:t>computation</a:t>
            </a:r>
          </a:p>
          <a:p>
            <a:pPr indent="166688">
              <a:buFont typeface="Arial"/>
              <a:buChar char="•"/>
            </a:pPr>
            <a:r>
              <a:rPr lang="en-US" dirty="0" smtClean="0"/>
              <a:t>storage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467600" y="4191000"/>
            <a:ext cx="150744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everywhere</a:t>
            </a:r>
          </a:p>
          <a:p>
            <a:r>
              <a:rPr lang="en-US" sz="1600" dirty="0" smtClean="0"/>
              <a:t>fast &amp; low cost</a:t>
            </a:r>
          </a:p>
        </p:txBody>
      </p:sp>
      <p:sp>
        <p:nvSpPr>
          <p:cNvPr id="13" name="Oval Callout 12"/>
          <p:cNvSpPr/>
          <p:nvPr/>
        </p:nvSpPr>
        <p:spPr>
          <a:xfrm>
            <a:off x="7070322" y="1271187"/>
            <a:ext cx="1616478" cy="943014"/>
          </a:xfrm>
          <a:prstGeom prst="wedgeEllipseCallout">
            <a:avLst>
              <a:gd name="adj1" fmla="val -73214"/>
              <a:gd name="adj2" fmla="val 35294"/>
            </a:avLst>
          </a:prstGeom>
          <a:gradFill>
            <a:gsLst>
              <a:gs pos="0">
                <a:schemeClr val="bg1">
                  <a:lumMod val="50000"/>
                </a:schemeClr>
              </a:gs>
              <a:gs pos="100000">
                <a:schemeClr val="bg1">
                  <a:lumMod val="85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general-purpose CPU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8-Point Star 13"/>
          <p:cNvSpPr/>
          <p:nvPr/>
        </p:nvSpPr>
        <p:spPr>
          <a:xfrm>
            <a:off x="1143000" y="1447800"/>
            <a:ext cx="2347740" cy="1552148"/>
          </a:xfrm>
          <a:prstGeom prst="star8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common functionality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modules</a:t>
            </a:r>
          </a:p>
          <a:p>
            <a:pPr algn="ctr"/>
            <a:r>
              <a:rPr lang="en-US" sz="1400" dirty="0" smtClean="0">
                <a:solidFill>
                  <a:schemeClr val="bg1">
                    <a:lumMod val="85000"/>
                  </a:schemeClr>
                </a:solidFill>
              </a:rPr>
              <a:t>(e.g., pub-sub, CDN)</a:t>
            </a:r>
            <a:endParaRPr lang="en-US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6998-03 Feb. 2010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2146"/>
            <a:ext cx="8229600" cy="4914018"/>
          </a:xfrm>
        </p:spPr>
        <p:txBody>
          <a:bodyPr>
            <a:normAutofit/>
          </a:bodyPr>
          <a:lstStyle/>
          <a:p>
            <a:r>
              <a:rPr lang="en-US" dirty="0" smtClean="0"/>
              <a:t>IP (naming/locating/”business model”)</a:t>
            </a:r>
          </a:p>
          <a:p>
            <a:pPr lvl="1"/>
            <a:r>
              <a:rPr lang="en-US" dirty="0" smtClean="0"/>
              <a:t>Ken, Volker</a:t>
            </a:r>
          </a:p>
          <a:p>
            <a:pPr lvl="2"/>
            <a:r>
              <a:rPr lang="en-US" dirty="0" smtClean="0"/>
              <a:t>low-level primitives?</a:t>
            </a:r>
          </a:p>
          <a:p>
            <a:r>
              <a:rPr lang="en-US" dirty="0" smtClean="0"/>
              <a:t>Extroversion vs. modesty</a:t>
            </a:r>
          </a:p>
          <a:p>
            <a:pPr lvl="1"/>
            <a:r>
              <a:rPr lang="en-US" dirty="0" smtClean="0"/>
              <a:t>Dan</a:t>
            </a:r>
          </a:p>
          <a:p>
            <a:r>
              <a:rPr lang="en-US" dirty="0" smtClean="0"/>
              <a:t>Trustworthiness</a:t>
            </a:r>
          </a:p>
          <a:p>
            <a:pPr lvl="1"/>
            <a:r>
              <a:rPr lang="en-US" dirty="0" smtClean="0"/>
              <a:t>Dan, Steve</a:t>
            </a:r>
          </a:p>
          <a:p>
            <a:r>
              <a:rPr lang="en-US" dirty="0" smtClean="0"/>
              <a:t>Economic infrastructure</a:t>
            </a:r>
          </a:p>
          <a:p>
            <a:pPr lvl="1"/>
            <a:r>
              <a:rPr lang="en-US" dirty="0" err="1" smtClean="0"/>
              <a:t>Vishal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20 pages</a:t>
            </a:r>
          </a:p>
          <a:p>
            <a:r>
              <a:rPr lang="en-US" dirty="0" smtClean="0"/>
              <a:t>Vision (2-3)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Henning</a:t>
            </a:r>
            <a:endParaRPr lang="en-US" dirty="0" smtClean="0"/>
          </a:p>
          <a:p>
            <a:r>
              <a:rPr lang="en-US" dirty="0" smtClean="0"/>
              <a:t>Architecture (2-3)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everyone</a:t>
            </a:r>
            <a:endParaRPr lang="en-US" dirty="0" smtClean="0"/>
          </a:p>
          <a:p>
            <a:r>
              <a:rPr lang="en-US" dirty="0" smtClean="0"/>
              <a:t>Research agenda</a:t>
            </a:r>
          </a:p>
          <a:p>
            <a:pPr lvl="1"/>
            <a:r>
              <a:rPr lang="en-US" dirty="0" smtClean="0"/>
              <a:t>lower layers (optical) 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Keren</a:t>
            </a:r>
            <a:endParaRPr lang="en-US" dirty="0" smtClean="0"/>
          </a:p>
          <a:p>
            <a:pPr lvl="1"/>
            <a:r>
              <a:rPr lang="en-US" dirty="0" smtClean="0"/>
              <a:t>network support (L3)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Ken, Jim</a:t>
            </a:r>
          </a:p>
          <a:p>
            <a:pPr lvl="1"/>
            <a:r>
              <a:rPr lang="en-US" dirty="0" smtClean="0">
                <a:sym typeface="Wingdings"/>
              </a:rPr>
              <a:t>routing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JI</a:t>
            </a:r>
            <a:endParaRPr lang="en-US" dirty="0" smtClean="0"/>
          </a:p>
          <a:p>
            <a:pPr lvl="1"/>
            <a:r>
              <a:rPr lang="en-US" dirty="0" smtClean="0"/>
              <a:t>supporting infrastructure (bindings, lookup, …)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Keith, Volker</a:t>
            </a:r>
          </a:p>
          <a:p>
            <a:pPr lvl="1"/>
            <a:r>
              <a:rPr lang="en-US" dirty="0" smtClean="0">
                <a:sym typeface="Wingdings"/>
              </a:rPr>
              <a:t>introspection &amp; modesty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Dan</a:t>
            </a:r>
            <a:endParaRPr lang="en-US" dirty="0" smtClean="0"/>
          </a:p>
          <a:p>
            <a:pPr lvl="1"/>
            <a:r>
              <a:rPr lang="en-US" dirty="0" smtClean="0"/>
              <a:t>security &amp; privacy infrastructure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Steve</a:t>
            </a:r>
            <a:endParaRPr lang="en-US" dirty="0" smtClean="0"/>
          </a:p>
          <a:p>
            <a:pPr lvl="1"/>
            <a:r>
              <a:rPr lang="en-US" dirty="0" smtClean="0"/>
              <a:t>economic infrastructure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Vishal</a:t>
            </a:r>
            <a:endParaRPr lang="en-US" dirty="0" smtClean="0"/>
          </a:p>
          <a:p>
            <a:pPr lvl="1"/>
            <a:r>
              <a:rPr lang="en-US" dirty="0" smtClean="0"/>
              <a:t>social aspect: network neutrality? economic incentives? policy issues?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Bob Atkinson</a:t>
            </a:r>
            <a:endParaRPr lang="en-US" dirty="0" smtClean="0"/>
          </a:p>
          <a:p>
            <a:r>
              <a:rPr lang="en-US" dirty="0" smtClean="0"/>
              <a:t>Collaboration</a:t>
            </a:r>
          </a:p>
          <a:p>
            <a:r>
              <a:rPr lang="en-US" dirty="0" smtClean="0"/>
              <a:t>Education &amp; Outreach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595269" y="463043"/>
            <a:ext cx="4537276" cy="6019561"/>
            <a:chOff x="595269" y="463043"/>
            <a:chExt cx="4537276" cy="6019561"/>
          </a:xfrm>
        </p:grpSpPr>
        <p:sp>
          <p:nvSpPr>
            <p:cNvPr id="20" name="Rounded Rectangle 19"/>
            <p:cNvSpPr/>
            <p:nvPr/>
          </p:nvSpPr>
          <p:spPr>
            <a:xfrm>
              <a:off x="595269" y="463043"/>
              <a:ext cx="4537276" cy="6019561"/>
            </a:xfrm>
            <a:prstGeom prst="roundRect">
              <a:avLst/>
            </a:prstGeom>
            <a:gradFill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150854" y="780558"/>
              <a:ext cx="3187999" cy="21432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ight Arrow 6"/>
            <p:cNvSpPr/>
            <p:nvPr/>
          </p:nvSpPr>
          <p:spPr>
            <a:xfrm>
              <a:off x="886290" y="1230371"/>
              <a:ext cx="833377" cy="320040"/>
            </a:xfrm>
            <a:prstGeom prst="rightArrow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ight Arrow 7"/>
            <p:cNvSpPr/>
            <p:nvPr/>
          </p:nvSpPr>
          <p:spPr>
            <a:xfrm>
              <a:off x="886290" y="2134346"/>
              <a:ext cx="833377" cy="320040"/>
            </a:xfrm>
            <a:prstGeom prst="rightArrow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Dodecagon 8"/>
            <p:cNvSpPr/>
            <p:nvPr/>
          </p:nvSpPr>
          <p:spPr>
            <a:xfrm>
              <a:off x="2281862" y="1391651"/>
              <a:ext cx="886291" cy="903975"/>
            </a:xfrm>
            <a:prstGeom prst="dodecagon">
              <a:avLst/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rgbClr val="FFFFFF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switch</a:t>
              </a:r>
              <a:endParaRPr lang="en-US" sz="1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3922164" y="1231631"/>
              <a:ext cx="833377" cy="320040"/>
            </a:xfrm>
            <a:prstGeom prst="rightArrow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3922164" y="2135606"/>
              <a:ext cx="833377" cy="320040"/>
            </a:xfrm>
            <a:prstGeom prst="rightArrow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50000"/>
                  </a:schemeClr>
                </a:gs>
              </a:gsLst>
            </a:gra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Predefined Process 11"/>
            <p:cNvSpPr/>
            <p:nvPr/>
          </p:nvSpPr>
          <p:spPr>
            <a:xfrm>
              <a:off x="2414142" y="2455646"/>
              <a:ext cx="615109" cy="468141"/>
            </a:xfrm>
            <a:prstGeom prst="flowChartPredefinedProcess">
              <a:avLst/>
            </a:prstGeom>
            <a:gradFill>
              <a:gsLst>
                <a:gs pos="0">
                  <a:schemeClr val="accent6">
                    <a:lumMod val="60000"/>
                    <a:lumOff val="40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CPU</a:t>
              </a:r>
              <a:endParaRPr lang="en-US" sz="1200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68154" y="3095776"/>
              <a:ext cx="1170700" cy="2856992"/>
            </a:xfrm>
            <a:prstGeom prst="rect">
              <a:avLst/>
            </a:prstGeom>
          </p:spPr>
        </p:pic>
        <p:cxnSp>
          <p:nvCxnSpPr>
            <p:cNvPr id="15" name="Shape 14"/>
            <p:cNvCxnSpPr>
              <a:stCxn id="12" idx="2"/>
              <a:endCxn id="13" idx="1"/>
            </p:cNvCxnSpPr>
            <p:nvPr/>
          </p:nvCxnSpPr>
          <p:spPr>
            <a:xfrm rot="16200000" flipH="1">
              <a:off x="2144683" y="3500800"/>
              <a:ext cx="1600485" cy="446457"/>
            </a:xfrm>
            <a:prstGeom prst="bentConnector2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1883081" y="3493771"/>
              <a:ext cx="838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10GigE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202486" y="862299"/>
              <a:ext cx="1038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router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645677" y="4717390"/>
              <a:ext cx="13835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storage &amp;</a:t>
              </a:r>
            </a:p>
            <a:p>
              <a:r>
                <a:rPr lang="en-US" dirty="0" smtClean="0"/>
                <a:t>computation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62854" y="5952768"/>
              <a:ext cx="5759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POP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Evolutionary rather than ditch-everything/clean-slate</a:t>
            </a:r>
          </a:p>
          <a:p>
            <a:pPr lvl="1"/>
            <a:r>
              <a:rPr lang="en-US" dirty="0" smtClean="0"/>
              <a:t>“cleaned slate” rather than clean-slate</a:t>
            </a:r>
          </a:p>
          <a:p>
            <a:pPr lvl="1"/>
            <a:r>
              <a:rPr lang="en-US" dirty="0" smtClean="0"/>
              <a:t>overly complex</a:t>
            </a:r>
          </a:p>
          <a:p>
            <a:pPr lvl="1"/>
            <a:r>
              <a:rPr lang="en-US" dirty="0" smtClean="0"/>
              <a:t>doesn’t solve everything we want</a:t>
            </a:r>
          </a:p>
          <a:p>
            <a:pPr lvl="1"/>
            <a:r>
              <a:rPr lang="en-US" dirty="0" smtClean="0"/>
              <a:t>re-use foundations what worked well</a:t>
            </a:r>
          </a:p>
          <a:p>
            <a:pPr lvl="2"/>
            <a:r>
              <a:rPr lang="en-US" dirty="0" smtClean="0"/>
              <a:t>service model = packets (may be optical “dynamic circuits”)</a:t>
            </a:r>
          </a:p>
          <a:p>
            <a:r>
              <a:rPr lang="en-US" dirty="0" smtClean="0"/>
              <a:t>Evolvable</a:t>
            </a:r>
          </a:p>
          <a:p>
            <a:pPr lvl="1"/>
            <a:r>
              <a:rPr lang="en-US" dirty="0" smtClean="0"/>
              <a:t>needs to be able to evolve to meet needs for 20-30 years</a:t>
            </a:r>
          </a:p>
          <a:p>
            <a:pPr lvl="1"/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programmability</a:t>
            </a:r>
            <a:endParaRPr lang="en-US" dirty="0" smtClean="0"/>
          </a:p>
          <a:p>
            <a:r>
              <a:rPr lang="en-US" dirty="0" smtClean="0"/>
              <a:t>General &amp; minimal</a:t>
            </a:r>
          </a:p>
          <a:p>
            <a:pPr lvl="1"/>
            <a:r>
              <a:rPr lang="en-US" dirty="0" smtClean="0"/>
              <a:t>small set of </a:t>
            </a:r>
            <a:r>
              <a:rPr lang="en-US" dirty="0" err="1" smtClean="0"/>
              <a:t>generalizable</a:t>
            </a:r>
            <a:r>
              <a:rPr lang="en-US" dirty="0" smtClean="0"/>
              <a:t> abstractions</a:t>
            </a:r>
          </a:p>
          <a:p>
            <a:pPr lvl="2"/>
            <a:r>
              <a:rPr lang="en-US" dirty="0" smtClean="0"/>
              <a:t>packet forwarding, lookup, state setup &amp; observation, …</a:t>
            </a:r>
          </a:p>
          <a:p>
            <a:r>
              <a:rPr lang="en-US" dirty="0" smtClean="0"/>
              <a:t>Resilient</a:t>
            </a:r>
          </a:p>
          <a:p>
            <a:pPr lvl="1"/>
            <a:r>
              <a:rPr lang="en-US" dirty="0" smtClean="0"/>
              <a:t>emphasize infrastructure security &amp; reliability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384676" y="1005465"/>
            <a:ext cx="8286680" cy="5279486"/>
            <a:chOff x="384676" y="1005465"/>
            <a:chExt cx="8286680" cy="5279486"/>
          </a:xfrm>
        </p:grpSpPr>
        <p:cxnSp>
          <p:nvCxnSpPr>
            <p:cNvPr id="52" name="Elbow Connector 51"/>
            <p:cNvCxnSpPr>
              <a:stCxn id="6" idx="2"/>
            </p:cNvCxnSpPr>
            <p:nvPr/>
          </p:nvCxnSpPr>
          <p:spPr>
            <a:xfrm rot="16200000" flipH="1">
              <a:off x="2966122" y="4925262"/>
              <a:ext cx="1588" cy="2717789"/>
            </a:xfrm>
            <a:prstGeom prst="bentConnector4">
              <a:avLst>
                <a:gd name="adj1" fmla="val 16429660"/>
                <a:gd name="adj2" fmla="val 100255"/>
              </a:avLst>
            </a:prstGeom>
            <a:ln>
              <a:solidFill>
                <a:schemeClr val="bg2">
                  <a:lumMod val="5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r 18"/>
            <p:cNvSpPr/>
            <p:nvPr/>
          </p:nvSpPr>
          <p:spPr>
            <a:xfrm>
              <a:off x="6561456" y="2877483"/>
              <a:ext cx="806921" cy="859938"/>
            </a:xfrm>
            <a:prstGeom prst="flowChar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r 17"/>
            <p:cNvSpPr/>
            <p:nvPr/>
          </p:nvSpPr>
          <p:spPr>
            <a:xfrm>
              <a:off x="4206841" y="4068165"/>
              <a:ext cx="806921" cy="859938"/>
            </a:xfrm>
            <a:prstGeom prst="flowChar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r 16"/>
            <p:cNvSpPr/>
            <p:nvPr/>
          </p:nvSpPr>
          <p:spPr>
            <a:xfrm>
              <a:off x="2056986" y="2877483"/>
              <a:ext cx="806921" cy="859938"/>
            </a:xfrm>
            <a:prstGeom prst="flowChartOr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754008" y="4498134"/>
              <a:ext cx="1706439" cy="595341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network</a:t>
              </a:r>
              <a:endParaRPr lang="en-US" dirty="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754008" y="5093475"/>
              <a:ext cx="1706439" cy="595341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16200000" scaled="0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MAC</a:t>
              </a:r>
              <a:endParaRPr lang="en-US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754008" y="5688816"/>
              <a:ext cx="1706439" cy="595341"/>
            </a:xfrm>
            <a:prstGeom prst="round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PHY</a:t>
              </a:r>
              <a:endParaRPr lang="en-US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754008" y="3902793"/>
              <a:ext cx="1706439" cy="595341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transport</a:t>
              </a:r>
              <a:endParaRPr lang="en-US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54008" y="3307452"/>
              <a:ext cx="1706439" cy="595341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application</a:t>
              </a: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3710784" y="5688816"/>
              <a:ext cx="1706439" cy="595341"/>
            </a:xfrm>
            <a:prstGeom prst="round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PHY</a:t>
              </a:r>
              <a:endParaRPr lang="en-US" dirty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6964917" y="5688816"/>
              <a:ext cx="1706439" cy="595341"/>
            </a:xfrm>
            <a:prstGeom prst="roundRect">
              <a:avLst/>
            </a:prstGeom>
            <a:gradFill>
              <a:gsLst>
                <a:gs pos="0">
                  <a:schemeClr val="bg2">
                    <a:lumMod val="50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PHY</a:t>
              </a:r>
              <a:endParaRPr lang="en-US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3710784" y="5093475"/>
              <a:ext cx="1706439" cy="595341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16200000" scaled="0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MAC</a:t>
              </a:r>
              <a:endParaRPr lang="en-US" dirty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964917" y="5093475"/>
              <a:ext cx="1706439" cy="595341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5000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16200000" scaled="0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MAC</a:t>
              </a:r>
              <a:endParaRPr lang="en-US" dirty="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710784" y="4498134"/>
              <a:ext cx="1706439" cy="595341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network</a:t>
              </a:r>
              <a:endParaRPr lang="en-US" dirty="0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6964917" y="4498134"/>
              <a:ext cx="1706439" cy="595341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0"/>
              <a:tileRect/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network</a:t>
              </a:r>
              <a:endParaRPr lang="en-US" dirty="0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964917" y="3902793"/>
              <a:ext cx="1706439" cy="595341"/>
            </a:xfrm>
            <a:prstGeom prst="round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transport</a:t>
              </a:r>
              <a:endParaRPr lang="en-US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6964917" y="3307452"/>
              <a:ext cx="1706439" cy="595341"/>
            </a:xfrm>
            <a:prstGeom prst="roundRect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40000"/>
                    <a:lumOff val="60000"/>
                  </a:schemeClr>
                </a:gs>
              </a:gsLst>
            </a:gra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application</a:t>
              </a:r>
            </a:p>
          </p:txBody>
        </p:sp>
        <p:cxnSp>
          <p:nvCxnSpPr>
            <p:cNvPr id="21" name="Straight Arrow Connector 20"/>
            <p:cNvCxnSpPr>
              <a:stCxn id="17" idx="6"/>
              <a:endCxn id="18" idx="1"/>
            </p:cNvCxnSpPr>
            <p:nvPr/>
          </p:nvCxnSpPr>
          <p:spPr>
            <a:xfrm>
              <a:off x="2863907" y="3307452"/>
              <a:ext cx="1461105" cy="88664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>
              <a:stCxn id="18" idx="7"/>
              <a:endCxn id="19" idx="2"/>
            </p:cNvCxnSpPr>
            <p:nvPr/>
          </p:nvCxnSpPr>
          <p:spPr>
            <a:xfrm rot="5400000" flipH="1" flipV="1">
              <a:off x="5285199" y="2917844"/>
              <a:ext cx="886648" cy="16658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300231" y="2845787"/>
              <a:ext cx="1595359" cy="92333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distribute code</a:t>
              </a:r>
            </a:p>
            <a:p>
              <a:r>
                <a:rPr lang="en-US" dirty="0" smtClean="0"/>
                <a:t>gather data</a:t>
              </a:r>
            </a:p>
            <a:p>
              <a:r>
                <a:rPr lang="en-US" dirty="0" smtClean="0"/>
                <a:t>manage nodes</a:t>
              </a:r>
              <a:endParaRPr lang="en-US" dirty="0"/>
            </a:p>
          </p:txBody>
        </p:sp>
        <p:sp>
          <p:nvSpPr>
            <p:cNvPr id="26" name="Magnetic Disk 25"/>
            <p:cNvSpPr/>
            <p:nvPr/>
          </p:nvSpPr>
          <p:spPr>
            <a:xfrm>
              <a:off x="3604686" y="4068165"/>
              <a:ext cx="602155" cy="555400"/>
            </a:xfrm>
            <a:prstGeom prst="flowChartMagneticDisk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/>
                <a:t>storage</a:t>
              </a:r>
              <a:endParaRPr lang="en-US" sz="1100" dirty="0"/>
            </a:p>
          </p:txBody>
        </p:sp>
        <p:sp>
          <p:nvSpPr>
            <p:cNvPr id="27" name="Predefined Process 26"/>
            <p:cNvSpPr/>
            <p:nvPr/>
          </p:nvSpPr>
          <p:spPr>
            <a:xfrm>
              <a:off x="1772579" y="1005465"/>
              <a:ext cx="1336049" cy="820248"/>
            </a:xfrm>
            <a:prstGeom prst="flowChartPredefinedProcess">
              <a:avLst/>
            </a:prstGeom>
            <a:gradFill>
              <a:gsLst>
                <a:gs pos="0">
                  <a:srgbClr val="FF0000"/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binding service</a:t>
              </a:r>
              <a:endParaRPr lang="en-US" dirty="0"/>
            </a:p>
          </p:txBody>
        </p:sp>
        <p:sp>
          <p:nvSpPr>
            <p:cNvPr id="28" name="Predefined Process 27"/>
            <p:cNvSpPr/>
            <p:nvPr/>
          </p:nvSpPr>
          <p:spPr>
            <a:xfrm>
              <a:off x="5119317" y="1283291"/>
              <a:ext cx="1336049" cy="820248"/>
            </a:xfrm>
            <a:prstGeom prst="flowChartPredefinedProcess">
              <a:avLst/>
            </a:prstGeom>
            <a:gradFill>
              <a:gsLst>
                <a:gs pos="0">
                  <a:srgbClr val="FF0000"/>
                </a:gs>
                <a:gs pos="100000">
                  <a:srgbClr val="FF6600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assurance service</a:t>
              </a:r>
              <a:endParaRPr lang="en-US" sz="1600" dirty="0"/>
            </a:p>
          </p:txBody>
        </p:sp>
        <p:sp>
          <p:nvSpPr>
            <p:cNvPr id="29" name="Freeform 28"/>
            <p:cNvSpPr/>
            <p:nvPr/>
          </p:nvSpPr>
          <p:spPr>
            <a:xfrm>
              <a:off x="932588" y="1402360"/>
              <a:ext cx="839991" cy="1878632"/>
            </a:xfrm>
            <a:custGeom>
              <a:avLst/>
              <a:gdLst>
                <a:gd name="connsiteX0" fmla="*/ 641568 w 974478"/>
                <a:gd name="connsiteY0" fmla="*/ 1991085 h 1991085"/>
                <a:gd name="connsiteX1" fmla="*/ 33070 w 974478"/>
                <a:gd name="connsiteY1" fmla="*/ 773943 h 1991085"/>
                <a:gd name="connsiteX2" fmla="*/ 839991 w 974478"/>
                <a:gd name="connsiteY2" fmla="*/ 112453 h 1991085"/>
                <a:gd name="connsiteX3" fmla="*/ 839991 w 974478"/>
                <a:gd name="connsiteY3" fmla="*/ 99223 h 1991085"/>
                <a:gd name="connsiteX0" fmla="*/ 641568 w 839991"/>
                <a:gd name="connsiteY0" fmla="*/ 1878632 h 1878632"/>
                <a:gd name="connsiteX1" fmla="*/ 33070 w 839991"/>
                <a:gd name="connsiteY1" fmla="*/ 661490 h 1878632"/>
                <a:gd name="connsiteX2" fmla="*/ 839991 w 839991"/>
                <a:gd name="connsiteY2" fmla="*/ 0 h 187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991" h="1878632">
                  <a:moveTo>
                    <a:pt x="641568" y="1878632"/>
                  </a:moveTo>
                  <a:cubicBezTo>
                    <a:pt x="320784" y="1426613"/>
                    <a:pt x="0" y="974595"/>
                    <a:pt x="33070" y="661490"/>
                  </a:cubicBezTo>
                  <a:cubicBezTo>
                    <a:pt x="66140" y="348385"/>
                    <a:pt x="705504" y="112453"/>
                    <a:pt x="839991" y="0"/>
                  </a:cubicBezTo>
                </a:path>
              </a:pathLst>
            </a:cu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9"/>
            <p:cNvSpPr/>
            <p:nvPr/>
          </p:nvSpPr>
          <p:spPr>
            <a:xfrm>
              <a:off x="6455366" y="1693415"/>
              <a:ext cx="1402191" cy="1587577"/>
            </a:xfrm>
            <a:custGeom>
              <a:avLst/>
              <a:gdLst>
                <a:gd name="connsiteX0" fmla="*/ 1402191 w 1402191"/>
                <a:gd name="connsiteY0" fmla="*/ 1587577 h 1587577"/>
                <a:gd name="connsiteX1" fmla="*/ 754008 w 1402191"/>
                <a:gd name="connsiteY1" fmla="*/ 357205 h 1587577"/>
                <a:gd name="connsiteX2" fmla="*/ 0 w 1402191"/>
                <a:gd name="connsiteY2" fmla="*/ 0 h 1587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2191" h="1587577">
                  <a:moveTo>
                    <a:pt x="1402191" y="1587577"/>
                  </a:moveTo>
                  <a:cubicBezTo>
                    <a:pt x="1194949" y="1104689"/>
                    <a:pt x="987707" y="621801"/>
                    <a:pt x="754008" y="357205"/>
                  </a:cubicBezTo>
                  <a:cubicBezTo>
                    <a:pt x="520309" y="92609"/>
                    <a:pt x="0" y="0"/>
                    <a:pt x="0" y="0"/>
                  </a:cubicBezTo>
                </a:path>
              </a:pathLst>
            </a:cu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 rot="19926457">
              <a:off x="5560985" y="3589023"/>
              <a:ext cx="124314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signaling (control plane)</a:t>
              </a:r>
              <a:endParaRPr lang="en-US" dirty="0"/>
            </a:p>
          </p:txBody>
        </p:sp>
        <p:cxnSp>
          <p:nvCxnSpPr>
            <p:cNvPr id="37" name="Elbow Connector 36"/>
            <p:cNvCxnSpPr/>
            <p:nvPr/>
          </p:nvCxnSpPr>
          <p:spPr>
            <a:xfrm rot="16200000" flipH="1">
              <a:off x="6373184" y="4804180"/>
              <a:ext cx="1588" cy="2956776"/>
            </a:xfrm>
            <a:prstGeom prst="bentConnector3">
              <a:avLst>
                <a:gd name="adj1" fmla="val 18561020"/>
              </a:avLst>
            </a:prstGeom>
            <a:ln>
              <a:solidFill>
                <a:schemeClr val="bg2">
                  <a:lumMod val="50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xtBox 65"/>
            <p:cNvSpPr txBox="1"/>
            <p:nvPr/>
          </p:nvSpPr>
          <p:spPr>
            <a:xfrm rot="16200000">
              <a:off x="32645" y="4564834"/>
              <a:ext cx="10733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end node</a:t>
              </a:r>
              <a:endParaRPr lang="en-US" dirty="0"/>
            </a:p>
          </p:txBody>
        </p:sp>
        <p:sp>
          <p:nvSpPr>
            <p:cNvPr id="67" name="TextBox 66"/>
            <p:cNvSpPr txBox="1"/>
            <p:nvPr/>
          </p:nvSpPr>
          <p:spPr>
            <a:xfrm rot="16200000">
              <a:off x="3097600" y="5101531"/>
              <a:ext cx="7745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router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What benefits?</a:t>
            </a:r>
          </a:p>
          <a:p>
            <a:pPr lvl="1"/>
            <a:r>
              <a:rPr lang="en-US" sz="2400" dirty="0" smtClean="0"/>
              <a:t>network layer capabilities (e.g., multipath, discovery/hiding)</a:t>
            </a:r>
          </a:p>
          <a:p>
            <a:pPr lvl="1"/>
            <a:r>
              <a:rPr lang="en-US" sz="2400" dirty="0" err="1" smtClean="0"/>
              <a:t>evolvability</a:t>
            </a:r>
            <a:r>
              <a:rPr lang="en-US" sz="2400" dirty="0" smtClean="0"/>
              <a:t> (programmability)</a:t>
            </a:r>
          </a:p>
          <a:p>
            <a:pPr lvl="1"/>
            <a:r>
              <a:rPr lang="en-US" sz="2400" dirty="0" smtClean="0"/>
              <a:t>trust &amp; value flow (market failure)</a:t>
            </a:r>
          </a:p>
          <a:p>
            <a:pPr lvl="1"/>
            <a:r>
              <a:rPr lang="en-US" sz="2400" dirty="0" smtClean="0"/>
              <a:t>lack of resilience</a:t>
            </a:r>
          </a:p>
          <a:p>
            <a:pPr lvl="1"/>
            <a:r>
              <a:rPr lang="en-US" sz="2400" dirty="0" smtClean="0"/>
              <a:t>programmer friendliness</a:t>
            </a:r>
          </a:p>
          <a:p>
            <a:r>
              <a:rPr lang="en-US" sz="2800" dirty="0" smtClean="0"/>
              <a:t>What problems?</a:t>
            </a:r>
          </a:p>
          <a:p>
            <a:pPr lvl="1"/>
            <a:r>
              <a:rPr lang="en-US" sz="2400" dirty="0" smtClean="0"/>
              <a:t>no incentives to deploy advanced services &amp; lack of mechanisms</a:t>
            </a:r>
          </a:p>
          <a:p>
            <a:pPr lvl="2"/>
            <a:r>
              <a:rPr lang="en-US" sz="2000" dirty="0" smtClean="0"/>
              <a:t>useful to society </a:t>
            </a:r>
            <a:r>
              <a:rPr lang="en-US" sz="2000" dirty="0" err="1" smtClean="0">
                <a:sym typeface="Wingdings"/>
              </a:rPr>
              <a:t></a:t>
            </a:r>
            <a:r>
              <a:rPr lang="en-US" sz="2000" dirty="0" smtClean="0">
                <a:sym typeface="Wingdings"/>
              </a:rPr>
              <a:t> creates incentives</a:t>
            </a:r>
          </a:p>
          <a:p>
            <a:pPr lvl="2"/>
            <a:r>
              <a:rPr lang="en-US" sz="2000" dirty="0" smtClean="0">
                <a:sym typeface="Wingdings"/>
              </a:rPr>
              <a:t>build in some incentive mechanism</a:t>
            </a:r>
          </a:p>
          <a:p>
            <a:pPr lvl="2"/>
            <a:r>
              <a:rPr lang="en-US" sz="2000" dirty="0" smtClean="0">
                <a:sym typeface="Wingdings"/>
              </a:rPr>
              <a:t>outsource residual risk to third parties</a:t>
            </a:r>
          </a:p>
          <a:p>
            <a:pPr lvl="2"/>
            <a:r>
              <a:rPr lang="en-US" sz="2000" dirty="0" smtClean="0">
                <a:sym typeface="Wingdings"/>
              </a:rPr>
              <a:t>enable useful transactions</a:t>
            </a:r>
          </a:p>
          <a:p>
            <a:pPr lvl="3"/>
            <a:r>
              <a:rPr lang="en-US" sz="1600" dirty="0" smtClean="0">
                <a:sym typeface="Wingdings"/>
              </a:rPr>
              <a:t>network resources</a:t>
            </a:r>
            <a:endParaRPr lang="en-US" sz="1600" dirty="0" smtClean="0"/>
          </a:p>
          <a:p>
            <a:r>
              <a:rPr lang="en-US" sz="2800" dirty="0" smtClean="0"/>
              <a:t>How is this better than the Internet?</a:t>
            </a:r>
          </a:p>
          <a:p>
            <a:pPr lvl="1"/>
            <a:r>
              <a:rPr lang="en-US" sz="2400" dirty="0" smtClean="0"/>
              <a:t>earlier active/programmable work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Small number of general, </a:t>
            </a:r>
            <a:r>
              <a:rPr lang="en-US" i="1" dirty="0" smtClean="0">
                <a:solidFill>
                  <a:srgbClr val="FF0000"/>
                </a:solidFill>
              </a:rPr>
              <a:t>programmable components </a:t>
            </a:r>
            <a:r>
              <a:rPr lang="en-US" dirty="0" smtClean="0"/>
              <a:t>(architecture needs to last 20+ years, so need to accommodate unanticipated demands; some of the existing parts of the Internet are straining because they are too special-purpose)</a:t>
            </a:r>
          </a:p>
          <a:p>
            <a:pPr lvl="1"/>
            <a:r>
              <a:rPr lang="en-US" dirty="0" smtClean="0"/>
              <a:t>RISC approach to networking</a:t>
            </a:r>
          </a:p>
          <a:p>
            <a:r>
              <a:rPr lang="en-US" dirty="0" smtClean="0"/>
              <a:t>Provide small set of </a:t>
            </a:r>
            <a:r>
              <a:rPr lang="en-US" dirty="0" smtClean="0">
                <a:solidFill>
                  <a:srgbClr val="FF0000"/>
                </a:solidFill>
              </a:rPr>
              <a:t>core support services </a:t>
            </a:r>
            <a:r>
              <a:rPr lang="en-US" dirty="0" smtClean="0"/>
              <a:t>(identifier mapping, economic support [clearing houses? "banks"? bonding?], property assertion [includes location and identity assertion, maybe even bonding]) - we have learned that the core services define what we can do. Having a smaller number of generic mechanisms allows to fix security properties once, rather than for every one of dozens of protocols.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System/infrastructure resilience </a:t>
            </a:r>
            <a:r>
              <a:rPr lang="en-US" dirty="0" smtClean="0"/>
              <a:t>(more precise than generic "</a:t>
            </a:r>
            <a:r>
              <a:rPr lang="en-US" dirty="0" err="1" smtClean="0"/>
              <a:t>security")We</a:t>
            </a:r>
            <a:r>
              <a:rPr lang="en-US" dirty="0" smtClean="0"/>
              <a:t> also talked about economic mechanisms that we use to manage large economic systems without a strong central trust anchor, such as insurance, bonding, and rating. Can these economic ideas be leveraged for increase resilience and "security"?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to solve?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Ease of use</a:t>
            </a:r>
          </a:p>
          <a:p>
            <a:r>
              <a:rPr lang="en-US" dirty="0" smtClean="0"/>
              <a:t>Security &amp; trustworthiness</a:t>
            </a:r>
          </a:p>
          <a:p>
            <a:pPr lvl="1"/>
            <a:r>
              <a:rPr lang="en-US" dirty="0" smtClean="0"/>
              <a:t>multicast failed couldn’t charge for it</a:t>
            </a:r>
          </a:p>
          <a:p>
            <a:pPr lvl="1"/>
            <a:r>
              <a:rPr lang="en-US" dirty="0" smtClean="0"/>
              <a:t>economic support infrastructure</a:t>
            </a:r>
          </a:p>
          <a:p>
            <a:pPr lvl="2"/>
            <a:r>
              <a:rPr lang="en-US" dirty="0" smtClean="0"/>
              <a:t>clearing house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Low-level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“what’s the killer app?” (AN)</a:t>
            </a:r>
          </a:p>
          <a:p>
            <a:r>
              <a:rPr lang="en-US" dirty="0" err="1" smtClean="0"/>
              <a:t>Multihoming</a:t>
            </a:r>
            <a:endParaRPr lang="en-US" dirty="0" smtClean="0"/>
          </a:p>
          <a:p>
            <a:r>
              <a:rPr lang="en-US" dirty="0" smtClean="0"/>
              <a:t>Multipath</a:t>
            </a:r>
          </a:p>
          <a:p>
            <a:pPr lvl="1"/>
            <a:r>
              <a:rPr lang="en-US" dirty="0" smtClean="0"/>
              <a:t>only provide destination</a:t>
            </a:r>
          </a:p>
          <a:p>
            <a:pPr lvl="2"/>
            <a:r>
              <a:rPr lang="en-US" dirty="0" smtClean="0"/>
              <a:t>no control over routing decisions</a:t>
            </a:r>
          </a:p>
          <a:p>
            <a:pPr lvl="2"/>
            <a:r>
              <a:rPr lang="en-US" dirty="0" smtClean="0"/>
              <a:t>e.g., list of </a:t>
            </a:r>
            <a:r>
              <a:rPr lang="en-US" i="1" dirty="0" err="1" smtClean="0"/>
              <a:t>k</a:t>
            </a:r>
            <a:r>
              <a:rPr lang="en-US" dirty="0" smtClean="0"/>
              <a:t> paths, opaque handles for choice</a:t>
            </a:r>
          </a:p>
          <a:p>
            <a:pPr lvl="1"/>
            <a:r>
              <a:rPr lang="en-US" dirty="0" smtClean="0"/>
              <a:t>multipath-TCP?</a:t>
            </a:r>
          </a:p>
          <a:p>
            <a:r>
              <a:rPr lang="en-US" dirty="0" smtClean="0"/>
              <a:t>L-I split</a:t>
            </a:r>
          </a:p>
          <a:p>
            <a:r>
              <a:rPr lang="en-US" dirty="0" smtClean="0"/>
              <a:t>Separate signaling plane</a:t>
            </a:r>
          </a:p>
          <a:p>
            <a:r>
              <a:rPr lang="en-US" dirty="0" smtClean="0"/>
              <a:t>Visibility of internals to application/programmer?</a:t>
            </a:r>
          </a:p>
          <a:p>
            <a:pPr lvl="1"/>
            <a:r>
              <a:rPr lang="en-US" dirty="0" err="1" smtClean="0"/>
              <a:t>observability</a:t>
            </a:r>
            <a:r>
              <a:rPr lang="en-US" dirty="0" smtClean="0"/>
              <a:t> instead of guessing games</a:t>
            </a:r>
          </a:p>
          <a:p>
            <a:pPr lvl="1"/>
            <a:r>
              <a:rPr lang="en-US" dirty="0" smtClean="0"/>
              <a:t>hide things that should be hidden</a:t>
            </a:r>
          </a:p>
          <a:p>
            <a:r>
              <a:rPr lang="en-US" dirty="0" smtClean="0"/>
              <a:t>Tools for establishing trust</a:t>
            </a:r>
          </a:p>
          <a:p>
            <a:pPr lvl="1"/>
            <a:r>
              <a:rPr lang="en-US" dirty="0" smtClean="0"/>
              <a:t>identity, location, affiliation, bonding, … 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kept and new?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Circuit paradigm</a:t>
            </a:r>
          </a:p>
          <a:p>
            <a:r>
              <a:rPr lang="en-US" dirty="0" err="1" smtClean="0"/>
              <a:t>observability</a:t>
            </a:r>
            <a:r>
              <a:rPr lang="en-US" dirty="0" smtClean="0"/>
              <a:t> (introspection), controllability, time scale separation</a:t>
            </a:r>
          </a:p>
          <a:p>
            <a:pPr lvl="1"/>
            <a:r>
              <a:rPr lang="en-US" dirty="0" smtClean="0"/>
              <a:t>better reveal (or hide)</a:t>
            </a:r>
          </a:p>
          <a:p>
            <a:pPr lvl="1"/>
            <a:r>
              <a:rPr lang="en-US" dirty="0" smtClean="0"/>
              <a:t>e.g., is there path splitting?</a:t>
            </a:r>
          </a:p>
          <a:p>
            <a:pPr lvl="1"/>
            <a:r>
              <a:rPr lang="en-US" dirty="0" smtClean="0"/>
              <a:t>packets ask for information (“ask for directions”)</a:t>
            </a:r>
          </a:p>
          <a:p>
            <a:pPr lvl="2"/>
            <a:r>
              <a:rPr lang="en-US" dirty="0" smtClean="0"/>
              <a:t>NOT: router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general purpose computing</a:t>
            </a:r>
            <a:endParaRPr lang="en-US" dirty="0" smtClean="0"/>
          </a:p>
          <a:p>
            <a:pPr lvl="1"/>
            <a:r>
              <a:rPr lang="en-US" dirty="0" smtClean="0"/>
              <a:t>ephemeral state processing</a:t>
            </a:r>
          </a:p>
          <a:p>
            <a:r>
              <a:rPr lang="en-US" dirty="0" smtClean="0"/>
              <a:t>interests served (“tussle”?)</a:t>
            </a:r>
          </a:p>
          <a:p>
            <a:pPr lvl="1"/>
            <a:r>
              <a:rPr lang="en-US" dirty="0" smtClean="0"/>
              <a:t>why deploy?</a:t>
            </a:r>
          </a:p>
          <a:p>
            <a:pPr lvl="1"/>
            <a:r>
              <a:rPr lang="en-US" dirty="0" smtClean="0"/>
              <a:t>mechanisms in forwarding path (fast path)</a:t>
            </a:r>
          </a:p>
          <a:p>
            <a:pPr lvl="1"/>
            <a:r>
              <a:rPr lang="en-US" dirty="0" smtClean="0"/>
              <a:t>before session and per-packet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mechanisms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4-5 mechanisms in silicon</a:t>
            </a:r>
          </a:p>
          <a:p>
            <a:pPr lvl="1"/>
            <a:r>
              <a:rPr lang="en-US" dirty="0" smtClean="0"/>
              <a:t>lookup/filter</a:t>
            </a:r>
          </a:p>
          <a:p>
            <a:pPr lvl="2"/>
            <a:r>
              <a:rPr lang="en-US" dirty="0" smtClean="0"/>
              <a:t>longest prefix (set up via routing)</a:t>
            </a:r>
          </a:p>
          <a:p>
            <a:pPr lvl="2"/>
            <a:r>
              <a:rPr lang="en-US" dirty="0" smtClean="0"/>
              <a:t>bit mask (filter – set up by policy and signaling)</a:t>
            </a:r>
          </a:p>
          <a:p>
            <a:pPr lvl="1"/>
            <a:r>
              <a:rPr lang="en-US" dirty="0" smtClean="0"/>
              <a:t>limited rewriting (transformational)</a:t>
            </a:r>
          </a:p>
          <a:p>
            <a:pPr lvl="2"/>
            <a:r>
              <a:rPr lang="en-US" dirty="0" smtClean="0"/>
              <a:t>lookup table (NAT-like?)</a:t>
            </a:r>
          </a:p>
          <a:p>
            <a:pPr lvl="1"/>
            <a:r>
              <a:rPr lang="en-US" dirty="0" smtClean="0"/>
              <a:t>packet copying (multicast, DTN, network coding?)</a:t>
            </a:r>
          </a:p>
          <a:p>
            <a:pPr lvl="2"/>
            <a:r>
              <a:rPr lang="en-US" dirty="0" smtClean="0"/>
              <a:t>prevent avalanches/amplification – no good mechanism?</a:t>
            </a:r>
          </a:p>
          <a:p>
            <a:pPr lvl="1"/>
            <a:r>
              <a:rPr lang="en-US" dirty="0" smtClean="0"/>
              <a:t>storage</a:t>
            </a:r>
          </a:p>
          <a:p>
            <a:pPr lvl="2"/>
            <a:r>
              <a:rPr lang="en-US" dirty="0" smtClean="0"/>
              <a:t>storage hierarchy (speed, volume)</a:t>
            </a:r>
          </a:p>
          <a:p>
            <a:pPr lvl="2"/>
            <a:r>
              <a:rPr lang="en-US" dirty="0" smtClean="0"/>
              <a:t>economic allocation</a:t>
            </a:r>
          </a:p>
          <a:p>
            <a:pPr lvl="2"/>
            <a:r>
              <a:rPr lang="en-US" dirty="0" smtClean="0"/>
              <a:t>use it from the control plane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Locating &amp; naming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Names</a:t>
            </a:r>
          </a:p>
          <a:p>
            <a:pPr lvl="1"/>
            <a:r>
              <a:rPr lang="en-US" dirty="0" smtClean="0"/>
              <a:t>fine-grained (services, content)</a:t>
            </a:r>
          </a:p>
          <a:p>
            <a:pPr lvl="1"/>
            <a:r>
              <a:rPr lang="en-US" dirty="0" smtClean="0"/>
              <a:t>provable</a:t>
            </a:r>
          </a:p>
          <a:p>
            <a:pPr lvl="1"/>
            <a:r>
              <a:rPr lang="en-US" dirty="0" smtClean="0"/>
              <a:t>some ID, some topological</a:t>
            </a:r>
          </a:p>
          <a:p>
            <a:pPr lvl="1"/>
            <a:r>
              <a:rPr lang="en-US" dirty="0" smtClean="0"/>
              <a:t>SDSI and SPKI (IETF ten years ago)</a:t>
            </a:r>
          </a:p>
          <a:p>
            <a:pPr lvl="2"/>
            <a:r>
              <a:rPr lang="en-US" dirty="0" err="1" smtClean="0"/>
              <a:t>tuple</a:t>
            </a:r>
            <a:r>
              <a:rPr lang="en-US" dirty="0" smtClean="0"/>
              <a:t>-oriented</a:t>
            </a:r>
          </a:p>
          <a:p>
            <a:pPr lvl="1"/>
            <a:r>
              <a:rPr lang="en-US" dirty="0" smtClean="0"/>
              <a:t>hierarchy:</a:t>
            </a:r>
          </a:p>
          <a:p>
            <a:pPr lvl="2"/>
            <a:r>
              <a:rPr lang="en-US" dirty="0" smtClean="0"/>
              <a:t>allocation</a:t>
            </a:r>
          </a:p>
          <a:p>
            <a:pPr lvl="2"/>
            <a:r>
              <a:rPr lang="en-US" dirty="0" smtClean="0"/>
              <a:t>provenance (who owns what)</a:t>
            </a:r>
          </a:p>
          <a:p>
            <a:pPr lvl="3"/>
            <a:r>
              <a:rPr lang="en-US" dirty="0" smtClean="0"/>
              <a:t>million vs. billion</a:t>
            </a:r>
          </a:p>
          <a:p>
            <a:pPr lvl="2"/>
            <a:r>
              <a:rPr lang="en-US" dirty="0" smtClean="0"/>
              <a:t>resolution deferral (incremental refinement)</a:t>
            </a:r>
          </a:p>
          <a:p>
            <a:r>
              <a:rPr lang="en-US" dirty="0" smtClean="0"/>
              <a:t>business model</a:t>
            </a:r>
          </a:p>
          <a:p>
            <a:pPr lvl="1"/>
            <a:r>
              <a:rPr lang="en-US" dirty="0" smtClean="0"/>
              <a:t>policy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</TotalTime>
  <Words>1110</Words>
  <Application>Microsoft Macintosh PowerPoint</Application>
  <PresentationFormat>On-screen Show (4:3)</PresentationFormat>
  <Paragraphs>227</Paragraphs>
  <Slides>20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MIA</vt:lpstr>
      <vt:lpstr>Core message</vt:lpstr>
      <vt:lpstr>Why?</vt:lpstr>
      <vt:lpstr>Last time</vt:lpstr>
      <vt:lpstr>What’s to solve?</vt:lpstr>
      <vt:lpstr>Low-level problems</vt:lpstr>
      <vt:lpstr>What’s kept and new?</vt:lpstr>
      <vt:lpstr>Forwarding mechanisms</vt:lpstr>
      <vt:lpstr>Locating &amp; naming</vt:lpstr>
      <vt:lpstr>Economic support infrastructure</vt:lpstr>
      <vt:lpstr>What’s in and what’s out?</vt:lpstr>
      <vt:lpstr>Security</vt:lpstr>
      <vt:lpstr>Multi-*</vt:lpstr>
      <vt:lpstr>Optical</vt:lpstr>
      <vt:lpstr>Minimal Internet Architecture (MIA)</vt:lpstr>
      <vt:lpstr>MIA node overview</vt:lpstr>
      <vt:lpstr>Assignments</vt:lpstr>
      <vt:lpstr>Proposal</vt:lpstr>
      <vt:lpstr>Slide 19</vt:lpstr>
      <vt:lpstr>Slide 20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MIA</dc:title>
  <dc:creator>Henning Schulzrinne</dc:creator>
  <cp:lastModifiedBy>Henning Schulzrinne</cp:lastModifiedBy>
  <cp:revision>11</cp:revision>
  <dcterms:created xsi:type="dcterms:W3CDTF">2010-04-18T21:31:45Z</dcterms:created>
  <dcterms:modified xsi:type="dcterms:W3CDTF">2010-04-19T01:50:23Z</dcterms:modified>
</cp:coreProperties>
</file>