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4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A993-13FE-954B-9623-5EFC62B802EE}" type="datetimeFigureOut">
              <a:rPr lang="en-US" smtClean="0"/>
              <a:t>1/12/10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0B6F-F08F-CD4E-A1B8-B73E63146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A993-13FE-954B-9623-5EFC62B802EE}" type="datetimeFigureOut">
              <a:rPr lang="en-US" smtClean="0"/>
              <a:t>1/12/10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0B6F-F08F-CD4E-A1B8-B73E63146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A993-13FE-954B-9623-5EFC62B802EE}" type="datetimeFigureOut">
              <a:rPr lang="en-US" smtClean="0"/>
              <a:t>1/12/10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0B6F-F08F-CD4E-A1B8-B73E63146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A993-13FE-954B-9623-5EFC62B802EE}" type="datetimeFigureOut">
              <a:rPr lang="en-US" smtClean="0"/>
              <a:t>1/12/10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0B6F-F08F-CD4E-A1B8-B73E63146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A993-13FE-954B-9623-5EFC62B802EE}" type="datetimeFigureOut">
              <a:rPr lang="en-US" smtClean="0"/>
              <a:t>1/12/10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0B6F-F08F-CD4E-A1B8-B73E63146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A993-13FE-954B-9623-5EFC62B802EE}" type="datetimeFigureOut">
              <a:rPr lang="en-US" smtClean="0"/>
              <a:t>1/12/10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0B6F-F08F-CD4E-A1B8-B73E63146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A993-13FE-954B-9623-5EFC62B802EE}" type="datetimeFigureOut">
              <a:rPr lang="en-US" smtClean="0"/>
              <a:t>1/12/10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0B6F-F08F-CD4E-A1B8-B73E63146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A993-13FE-954B-9623-5EFC62B802EE}" type="datetimeFigureOut">
              <a:rPr lang="en-US" smtClean="0"/>
              <a:t>1/12/10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0B6F-F08F-CD4E-A1B8-B73E63146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A993-13FE-954B-9623-5EFC62B802EE}" type="datetimeFigureOut">
              <a:rPr lang="en-US" smtClean="0"/>
              <a:t>1/12/10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0B6F-F08F-CD4E-A1B8-B73E63146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A993-13FE-954B-9623-5EFC62B802EE}" type="datetimeFigureOut">
              <a:rPr lang="en-US" smtClean="0"/>
              <a:t>1/12/10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0B6F-F08F-CD4E-A1B8-B73E63146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A993-13FE-954B-9623-5EFC62B802EE}" type="datetimeFigureOut">
              <a:rPr lang="en-US" smtClean="0"/>
              <a:t>1/12/10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0B6F-F08F-CD4E-A1B8-B73E63146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0A993-13FE-954B-9623-5EFC62B802EE}" type="datetimeFigureOut">
              <a:rPr lang="en-US" smtClean="0"/>
              <a:t>1/12/10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10B6F-F08F-CD4E-A1B8-B73E631460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Minimal Internet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Henning Schulzrinne (scribe)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Application-</a:t>
            </a:r>
            <a:r>
              <a:rPr lang="en-US" dirty="0" smtClean="0">
                <a:solidFill>
                  <a:srgbClr val="FF0000"/>
                </a:solidFill>
              </a:rPr>
              <a:t>neutral</a:t>
            </a:r>
            <a:r>
              <a:rPr lang="en-US" dirty="0" smtClean="0"/>
              <a:t>: transparent </a:t>
            </a:r>
            <a:r>
              <a:rPr lang="en-US" dirty="0"/>
              <a:t>support for any exchange of data</a:t>
            </a:r>
            <a:r>
              <a:rPr lang="en-US" dirty="0" smtClean="0"/>
              <a:t>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Minimalist</a:t>
            </a:r>
            <a:r>
              <a:rPr lang="en-US" dirty="0" smtClean="0"/>
              <a:t>: core </a:t>
            </a:r>
            <a:r>
              <a:rPr lang="en-US" dirty="0"/>
              <a:t>infrastructure focuses on providing services that have to be handled there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Cost effective</a:t>
            </a:r>
            <a:r>
              <a:rPr lang="en-US" dirty="0" smtClean="0"/>
              <a:t>: deployed </a:t>
            </a:r>
            <a:r>
              <a:rPr lang="en-US" dirty="0"/>
              <a:t>and operated at low cost</a:t>
            </a:r>
            <a:r>
              <a:rPr lang="en-US" dirty="0" smtClean="0"/>
              <a:t>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Trustworthy</a:t>
            </a:r>
            <a:r>
              <a:rPr lang="en-US" dirty="0" smtClean="0"/>
              <a:t>: optional identity </a:t>
            </a:r>
            <a:r>
              <a:rPr lang="en-US" dirty="0"/>
              <a:t>assurance at all levels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Developer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friendly</a:t>
            </a:r>
            <a:r>
              <a:rPr lang="en-US" dirty="0" smtClean="0"/>
              <a:t>: small </a:t>
            </a:r>
            <a:r>
              <a:rPr lang="en-US" dirty="0"/>
              <a:t>number of abstractions</a:t>
            </a:r>
            <a:r>
              <a:rPr lang="en-US" dirty="0" smtClean="0"/>
              <a:t> &amp; uniform APIs;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Introspective</a:t>
            </a:r>
            <a:r>
              <a:rPr lang="en-US" dirty="0" smtClean="0"/>
              <a:t>: observe </a:t>
            </a:r>
            <a:r>
              <a:rPr lang="en-US" dirty="0"/>
              <a:t>and modify the behavior of network </a:t>
            </a:r>
            <a:r>
              <a:rPr lang="en-US" dirty="0" smtClean="0"/>
              <a:t>elements;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Complete</a:t>
            </a:r>
            <a:r>
              <a:rPr lang="en-US" dirty="0" smtClean="0"/>
              <a:t>: Integrating </a:t>
            </a:r>
            <a:r>
              <a:rPr lang="en-US" dirty="0"/>
              <a:t>storage and </a:t>
            </a:r>
            <a:r>
              <a:rPr lang="en-US" dirty="0" smtClean="0"/>
              <a:t>computation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Self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configuring</a:t>
            </a:r>
            <a:r>
              <a:rPr lang="en-US" dirty="0" smtClean="0"/>
              <a:t>: network </a:t>
            </a:r>
            <a:r>
              <a:rPr lang="en-US" dirty="0"/>
              <a:t>elements can self-assemble into a functioning </a:t>
            </a:r>
            <a:r>
              <a:rPr lang="en-US" dirty="0" smtClean="0"/>
              <a:t>network;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Self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diagnosing</a:t>
            </a:r>
            <a:r>
              <a:rPr lang="en-US" dirty="0" smtClean="0"/>
              <a:t>: users </a:t>
            </a:r>
            <a:r>
              <a:rPr lang="en-US" dirty="0"/>
              <a:t>and operators can readily</a:t>
            </a:r>
            <a:r>
              <a:rPr lang="en-US" dirty="0" smtClean="0"/>
              <a:t> find the </a:t>
            </a:r>
            <a:r>
              <a:rPr lang="en-US" dirty="0"/>
              <a:t>source of </a:t>
            </a:r>
            <a:r>
              <a:rPr lang="en-US" dirty="0" smtClean="0"/>
              <a:t>difficulties;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Self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</a:rPr>
              <a:t>healing</a:t>
            </a:r>
            <a:r>
              <a:rPr lang="en-US" dirty="0" smtClean="0"/>
              <a:t>: encourage redundancy, automatic fail</a:t>
            </a:r>
            <a:r>
              <a:rPr lang="en-US" dirty="0"/>
              <a:t>-</a:t>
            </a:r>
            <a:r>
              <a:rPr lang="en-US" dirty="0" smtClean="0"/>
              <a:t>over and multi</a:t>
            </a:r>
            <a:r>
              <a:rPr lang="en-US" dirty="0"/>
              <a:t>-</a:t>
            </a:r>
            <a:r>
              <a:rPr lang="en-US" dirty="0" smtClean="0"/>
              <a:t>homing;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Scalable</a:t>
            </a:r>
            <a:r>
              <a:rPr lang="en-US" dirty="0" smtClean="0"/>
              <a:t>: </a:t>
            </a:r>
            <a:r>
              <a:rPr lang="en-US" dirty="0"/>
              <a:t>&gt;</a:t>
            </a:r>
            <a:r>
              <a:rPr lang="en-US" dirty="0" smtClean="0"/>
              <a:t> </a:t>
            </a:r>
            <a:r>
              <a:rPr lang="en-US" dirty="0"/>
              <a:t>tens of billions of </a:t>
            </a:r>
            <a:r>
              <a:rPr lang="en-US" dirty="0" smtClean="0"/>
              <a:t>nodes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Efficient</a:t>
            </a:r>
            <a:r>
              <a:rPr lang="en-US" dirty="0" smtClean="0"/>
              <a:t>: </a:t>
            </a:r>
            <a:r>
              <a:rPr lang="en-US" dirty="0"/>
              <a:t>supporting a wide range of network and end system capabilities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Evolvable</a:t>
            </a:r>
            <a:r>
              <a:rPr lang="en-US" dirty="0" smtClean="0"/>
              <a:t>: defer </a:t>
            </a:r>
            <a:r>
              <a:rPr lang="en-US" dirty="0"/>
              <a:t>and revisit technology choices later.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MIA Overview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746797" y="1834357"/>
            <a:ext cx="1847402" cy="833799"/>
          </a:xfrm>
          <a:prstGeom prst="roundRect">
            <a:avLst/>
          </a:prstGeom>
          <a:gradFill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 API</a:t>
            </a:r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1808915" y="3129955"/>
            <a:ext cx="5773132" cy="538762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internetworking layer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450374" y="3129955"/>
            <a:ext cx="179608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2616" y="2668156"/>
            <a:ext cx="2977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signaling (install state &amp; code)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746797" y="1417638"/>
            <a:ext cx="1847402" cy="416719"/>
          </a:xfrm>
          <a:prstGeom prst="roundRect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language binding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78328" y="4977141"/>
            <a:ext cx="3923633" cy="1200329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Hypothesis: network elements can offer</a:t>
            </a:r>
          </a:p>
          <a:p>
            <a:pPr indent="166688">
              <a:buFont typeface="Arial"/>
              <a:buChar char="•"/>
            </a:pPr>
            <a:r>
              <a:rPr lang="en-US" b="1" dirty="0" smtClean="0"/>
              <a:t>communication (global)</a:t>
            </a:r>
          </a:p>
          <a:p>
            <a:pPr indent="166688">
              <a:buFont typeface="Arial"/>
              <a:buChar char="•"/>
            </a:pPr>
            <a:r>
              <a:rPr lang="en-US" dirty="0" smtClean="0"/>
              <a:t>computation</a:t>
            </a:r>
          </a:p>
          <a:p>
            <a:pPr indent="166688">
              <a:buFont typeface="Arial"/>
              <a:buChar char="•"/>
            </a:pPr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82567" y="3037488"/>
            <a:ext cx="1561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everywhere</a:t>
            </a:r>
          </a:p>
          <a:p>
            <a:r>
              <a:rPr lang="en-US" dirty="0" smtClean="0"/>
              <a:t>fast &amp; low cost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7070322" y="891343"/>
            <a:ext cx="1616478" cy="943014"/>
          </a:xfrm>
          <a:prstGeom prst="wedgeEllipseCallout">
            <a:avLst>
              <a:gd name="adj1" fmla="val -73214"/>
              <a:gd name="adj2" fmla="val 35294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general-purpose CPU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8-Point Star 13"/>
          <p:cNvSpPr/>
          <p:nvPr/>
        </p:nvSpPr>
        <p:spPr>
          <a:xfrm>
            <a:off x="1462527" y="1116008"/>
            <a:ext cx="2347740" cy="1552148"/>
          </a:xfrm>
          <a:prstGeom prst="star8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85000"/>
                  </a:schemeClr>
                </a:solidFill>
              </a:rPr>
              <a:t>common functionality</a:t>
            </a:r>
          </a:p>
          <a:p>
            <a:pPr algn="ctr"/>
            <a:r>
              <a:rPr lang="en-US" sz="1400" dirty="0" smtClean="0">
                <a:solidFill>
                  <a:schemeClr val="bg1">
                    <a:lumMod val="85000"/>
                  </a:schemeClr>
                </a:solidFill>
              </a:rPr>
              <a:t>modules</a:t>
            </a:r>
          </a:p>
          <a:p>
            <a:pPr algn="ctr"/>
            <a:r>
              <a:rPr lang="en-US" sz="1400" dirty="0" smtClean="0">
                <a:solidFill>
                  <a:schemeClr val="bg1">
                    <a:lumMod val="85000"/>
                  </a:schemeClr>
                </a:solidFill>
              </a:rPr>
              <a:t>(e.g., pub-sub, CDN)</a:t>
            </a: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75356" y="1770220"/>
            <a:ext cx="2309253" cy="3027333"/>
          </a:xfrm>
          <a:prstGeom prst="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node example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744769" y="1988291"/>
            <a:ext cx="1693452" cy="808144"/>
          </a:xfrm>
          <a:prstGeom prst="round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744769" y="3001678"/>
            <a:ext cx="500338" cy="111600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PIC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2937883" y="3001678"/>
            <a:ext cx="500338" cy="1116008"/>
          </a:xfrm>
          <a:prstGeom prst="roundRect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334910" y="3001678"/>
            <a:ext cx="500338" cy="111600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PIC</a:t>
            </a:r>
            <a:endParaRPr lang="en-US" sz="1600" dirty="0"/>
          </a:p>
        </p:txBody>
      </p:sp>
      <p:sp>
        <p:nvSpPr>
          <p:cNvPr id="8" name="Magnetic Disk 7"/>
          <p:cNvSpPr/>
          <p:nvPr/>
        </p:nvSpPr>
        <p:spPr>
          <a:xfrm>
            <a:off x="5503719" y="2527054"/>
            <a:ext cx="1128968" cy="1590632"/>
          </a:xfrm>
          <a:prstGeom prst="flowChartMagneticDisk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storage &amp; computation</a:t>
            </a:r>
            <a:endParaRPr lang="en-US" sz="1400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559653" y="3534025"/>
            <a:ext cx="3938099" cy="25659"/>
          </a:xfrm>
          <a:prstGeom prst="line">
            <a:avLst/>
          </a:prstGeom>
          <a:ln w="508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784609" y="2180706"/>
            <a:ext cx="756923" cy="128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2"/>
          </p:cNvCxnSpPr>
          <p:nvPr/>
        </p:nvCxnSpPr>
        <p:spPr>
          <a:xfrm rot="10800000">
            <a:off x="4541533" y="3322370"/>
            <a:ext cx="96218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977723" y="4151222"/>
            <a:ext cx="2212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multiple computation</a:t>
            </a:r>
          </a:p>
          <a:p>
            <a:r>
              <a:rPr lang="en-US" dirty="0" smtClean="0"/>
              <a:t>&amp; storage providers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88650"/>
          </a:xfrm>
        </p:spPr>
        <p:txBody>
          <a:bodyPr/>
          <a:lstStyle/>
          <a:p>
            <a:r>
              <a:rPr lang="en-US" dirty="0" smtClean="0"/>
              <a:t>“Deliver packets from point A to B”</a:t>
            </a:r>
          </a:p>
          <a:p>
            <a:pPr lvl="1"/>
            <a:r>
              <a:rPr lang="en-US" dirty="0" smtClean="0"/>
              <a:t>where A and B are globally unique identifiers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885016" y="4130514"/>
            <a:ext cx="1873060" cy="67986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datagrams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885016" y="3245404"/>
            <a:ext cx="1873060" cy="679867"/>
          </a:xfrm>
          <a:prstGeom prst="roundRect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device-centric protocols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40993" y="3245404"/>
            <a:ext cx="1873060" cy="679867"/>
          </a:xfrm>
          <a:prstGeom prst="roundRect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content-based networks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090086" y="3245404"/>
            <a:ext cx="1873060" cy="679867"/>
          </a:xfrm>
          <a:prstGeom prst="roundRect">
            <a:avLst/>
          </a:prstGeom>
          <a:gradFill>
            <a:gsLst>
              <a:gs pos="0">
                <a:schemeClr val="accent3">
                  <a:lumMod val="5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human-centered protocols</a:t>
            </a:r>
            <a:endParaRPr lang="en-US" dirty="0"/>
          </a:p>
        </p:txBody>
      </p:sp>
      <p:sp>
        <p:nvSpPr>
          <p:cNvPr id="8" name="Hexagon 7"/>
          <p:cNvSpPr/>
          <p:nvPr/>
        </p:nvSpPr>
        <p:spPr>
          <a:xfrm>
            <a:off x="6158007" y="4297274"/>
            <a:ext cx="1513843" cy="1026214"/>
          </a:xfrm>
          <a:prstGeom prst="hexagon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name translation</a:t>
            </a:r>
            <a:endParaRPr lang="en-US" sz="1600" dirty="0"/>
          </a:p>
        </p:txBody>
      </p:sp>
      <p:sp>
        <p:nvSpPr>
          <p:cNvPr id="9" name="Hexagon 8"/>
          <p:cNvSpPr/>
          <p:nvPr/>
        </p:nvSpPr>
        <p:spPr>
          <a:xfrm>
            <a:off x="6158007" y="5657008"/>
            <a:ext cx="1513843" cy="1026214"/>
          </a:xfrm>
          <a:prstGeom prst="hexagon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routing</a:t>
            </a:r>
            <a:endParaRPr lang="en-US" sz="1600" dirty="0"/>
          </a:p>
        </p:txBody>
      </p:sp>
      <p:sp>
        <p:nvSpPr>
          <p:cNvPr id="10" name="Hexagon 9"/>
          <p:cNvSpPr/>
          <p:nvPr/>
        </p:nvSpPr>
        <p:spPr>
          <a:xfrm>
            <a:off x="4333164" y="5657008"/>
            <a:ext cx="1513843" cy="1026214"/>
          </a:xfrm>
          <a:prstGeom prst="hexagon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signaling (path-state mgt.)</a:t>
            </a:r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2885016" y="4977141"/>
            <a:ext cx="1873060" cy="346347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 &amp; PHY</a:t>
            </a:r>
            <a:endParaRPr lang="en-US" dirty="0"/>
          </a:p>
        </p:txBody>
      </p:sp>
      <p:sp>
        <p:nvSpPr>
          <p:cNvPr id="12" name="Hexagon 11"/>
          <p:cNvSpPr/>
          <p:nvPr/>
        </p:nvSpPr>
        <p:spPr>
          <a:xfrm>
            <a:off x="6505945" y="4130514"/>
            <a:ext cx="1513843" cy="1026214"/>
          </a:xfrm>
          <a:prstGeom prst="hexagon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name translation</a:t>
            </a:r>
            <a:endParaRPr lang="en-US" sz="1600" dirty="0"/>
          </a:p>
        </p:txBody>
      </p:sp>
      <p:sp>
        <p:nvSpPr>
          <p:cNvPr id="13" name="Hexagon 12"/>
          <p:cNvSpPr/>
          <p:nvPr/>
        </p:nvSpPr>
        <p:spPr>
          <a:xfrm>
            <a:off x="6505945" y="5503076"/>
            <a:ext cx="1513843" cy="1026214"/>
          </a:xfrm>
          <a:prstGeom prst="hexagon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routing</a:t>
            </a:r>
            <a:endParaRPr lang="en-US" sz="1600" dirty="0"/>
          </a:p>
        </p:txBody>
      </p:sp>
      <p:sp>
        <p:nvSpPr>
          <p:cNvPr id="14" name="Dodecagon 13"/>
          <p:cNvSpPr/>
          <p:nvPr/>
        </p:nvSpPr>
        <p:spPr>
          <a:xfrm>
            <a:off x="7466584" y="2886229"/>
            <a:ext cx="1424040" cy="718350"/>
          </a:xfrm>
          <a:prstGeom prst="dodecagon">
            <a:avLst/>
          </a:prstGeom>
          <a:gradFill>
            <a:gsLst>
              <a:gs pos="0">
                <a:schemeClr val="accent4">
                  <a:lumMod val="5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common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mapping</a:t>
            </a:r>
          </a:p>
          <a:p>
            <a:pPr lvl="1"/>
            <a:r>
              <a:rPr lang="en-US" dirty="0" smtClean="0"/>
              <a:t>unify ARP, DHCP, DNS, </a:t>
            </a:r>
            <a:r>
              <a:rPr lang="en-US" dirty="0" err="1" smtClean="0"/>
              <a:t>DHTs</a:t>
            </a:r>
            <a:r>
              <a:rPr lang="en-US" dirty="0" smtClean="0"/>
              <a:t>, </a:t>
            </a:r>
            <a:r>
              <a:rPr lang="en-US" dirty="0" err="1" smtClean="0"/>
              <a:t>LoST</a:t>
            </a:r>
            <a:r>
              <a:rPr lang="en-US" dirty="0" smtClean="0"/>
              <a:t> (geo), LIS, LISP, …</a:t>
            </a:r>
          </a:p>
          <a:p>
            <a:r>
              <a:rPr lang="en-US" dirty="0" smtClean="0"/>
              <a:t>Identity assurance </a:t>
            </a:r>
            <a:r>
              <a:rPr lang="en-US" sz="1600" dirty="0" smtClean="0"/>
              <a:t>(see Shibboleth)</a:t>
            </a:r>
            <a:endParaRPr lang="en-US" dirty="0" smtClean="0"/>
          </a:p>
          <a:p>
            <a:pPr lvl="1"/>
            <a:r>
              <a:rPr lang="en-US" dirty="0" smtClean="0"/>
              <a:t>optional component provides</a:t>
            </a:r>
          </a:p>
          <a:p>
            <a:pPr lvl="2"/>
            <a:r>
              <a:rPr lang="en-US" dirty="0" smtClean="0"/>
              <a:t>geo location</a:t>
            </a:r>
          </a:p>
          <a:p>
            <a:pPr lvl="2"/>
            <a:r>
              <a:rPr lang="en-US" dirty="0" smtClean="0"/>
              <a:t>identity (name, organization, pseudonym, attributes)</a:t>
            </a:r>
          </a:p>
          <a:p>
            <a:pPr lvl="2"/>
            <a:r>
              <a:rPr lang="en-US" dirty="0" smtClean="0"/>
              <a:t>bonding?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321</Words>
  <Application>Microsoft Macintosh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Minimal Internet Architecture</vt:lpstr>
      <vt:lpstr>Core goals</vt:lpstr>
      <vt:lpstr>MIA Overview</vt:lpstr>
      <vt:lpstr>Network node example</vt:lpstr>
      <vt:lpstr>MIA</vt:lpstr>
      <vt:lpstr>New common services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Minimal Internet Architecture</dc:title>
  <dc:creator>Henning Schulzrinne</dc:creator>
  <cp:lastModifiedBy>Henning Schulzrinne</cp:lastModifiedBy>
  <cp:revision>1</cp:revision>
  <dcterms:created xsi:type="dcterms:W3CDTF">2010-01-13T03:42:56Z</dcterms:created>
  <dcterms:modified xsi:type="dcterms:W3CDTF">2010-01-13T03:58:04Z</dcterms:modified>
</cp:coreProperties>
</file>