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61" r:id="rId3"/>
    <p:sldId id="306" r:id="rId4"/>
    <p:sldId id="307" r:id="rId5"/>
    <p:sldId id="309" r:id="rId6"/>
    <p:sldId id="310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28CD4-0C50-704C-ACEB-D6C14D510668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36F0D-AA02-5F4B-884E-BD492121E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5242C-1C9F-9648-8F96-73D84400C646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5938"/>
            <a:ext cx="5029200" cy="4098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C3D7C4A-BE01-6940-BD0E-A489192B8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11ED4B5-F51B-F749-A24E-7CE65B6F0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BA0C335B-9977-0345-B4E3-01551CDB43F7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3218A4D5-15BA-5648-A6A4-C9DA82E748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hyperlink" Target="mailto:a@b.com" TargetMode="External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Real Time Laboratory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Columbia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PI + 12 PhD students + ~4 visitors + 1 staff researcher</a:t>
            </a:r>
          </a:p>
          <a:p>
            <a:r>
              <a:rPr lang="en-US" dirty="0" smtClean="0"/>
              <a:t>Network infrastructure</a:t>
            </a:r>
          </a:p>
          <a:p>
            <a:pPr lvl="1"/>
            <a:r>
              <a:rPr lang="en-US" dirty="0" smtClean="0"/>
              <a:t>PBS: Permission-Based Sending</a:t>
            </a:r>
          </a:p>
          <a:p>
            <a:pPr lvl="1"/>
            <a:r>
              <a:rPr lang="en-US" dirty="0" err="1" smtClean="0"/>
              <a:t>NetServ</a:t>
            </a:r>
            <a:r>
              <a:rPr lang="en-US" dirty="0" smtClean="0"/>
              <a:t> for programmable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Future Internet architecture</a:t>
            </a:r>
            <a:endParaRPr lang="en-US" dirty="0" smtClean="0"/>
          </a:p>
          <a:p>
            <a:r>
              <a:rPr lang="en-US" dirty="0" smtClean="0"/>
              <a:t>Mobile networks</a:t>
            </a:r>
          </a:p>
          <a:p>
            <a:pPr lvl="1"/>
            <a:r>
              <a:rPr lang="en-US" dirty="0" smtClean="0"/>
              <a:t>7DS: </a:t>
            </a:r>
            <a:r>
              <a:rPr lang="en-US" dirty="0" smtClean="0"/>
              <a:t>opportunistic networks</a:t>
            </a:r>
            <a:endParaRPr lang="en-US" dirty="0" smtClean="0"/>
          </a:p>
          <a:p>
            <a:pPr lvl="1"/>
            <a:r>
              <a:rPr lang="en-US" dirty="0" err="1" smtClean="0"/>
              <a:t>PetriNet</a:t>
            </a:r>
            <a:r>
              <a:rPr lang="en-US" dirty="0" smtClean="0"/>
              <a:t> for modeling mobility protocols</a:t>
            </a:r>
          </a:p>
          <a:p>
            <a:pPr lvl="1"/>
            <a:r>
              <a:rPr lang="en-US" dirty="0" smtClean="0"/>
              <a:t>Location-based services</a:t>
            </a:r>
          </a:p>
          <a:p>
            <a:pPr lvl="1"/>
            <a:r>
              <a:rPr lang="en-US" dirty="0" smtClean="0"/>
              <a:t>Modeling human mobility</a:t>
            </a:r>
          </a:p>
          <a:p>
            <a:r>
              <a:rPr lang="en-US" dirty="0" smtClean="0"/>
              <a:t>Network management &amp; measurement</a:t>
            </a:r>
          </a:p>
          <a:p>
            <a:pPr lvl="1"/>
            <a:r>
              <a:rPr lang="en-US" dirty="0" smtClean="0"/>
              <a:t>DYSWIS: distributed fault diagnosis &amp; correction</a:t>
            </a:r>
          </a:p>
          <a:p>
            <a:pPr lvl="1"/>
            <a:r>
              <a:rPr lang="en-US" dirty="0" err="1" smtClean="0"/>
              <a:t>Vdelay</a:t>
            </a:r>
            <a:r>
              <a:rPr lang="en-US" dirty="0" smtClean="0"/>
              <a:t>:  Video delay measurement tool</a:t>
            </a:r>
          </a:p>
          <a:p>
            <a:r>
              <a:rPr lang="en-US" dirty="0" smtClean="0"/>
              <a:t>Applications &amp; middleware</a:t>
            </a:r>
          </a:p>
          <a:p>
            <a:pPr lvl="1"/>
            <a:r>
              <a:rPr lang="en-US" dirty="0" smtClean="0"/>
              <a:t>RELOAD: P2P infrastructure</a:t>
            </a:r>
          </a:p>
          <a:p>
            <a:pPr lvl="1"/>
            <a:r>
              <a:rPr lang="en-US" dirty="0" smtClean="0"/>
              <a:t>SIP overload </a:t>
            </a:r>
            <a:r>
              <a:rPr lang="en-US" dirty="0" smtClean="0"/>
              <a:t>control &amp; cloud </a:t>
            </a:r>
            <a:r>
              <a:rPr lang="en-US" dirty="0" smtClean="0"/>
              <a:t>services</a:t>
            </a:r>
            <a:endParaRPr lang="en-US" dirty="0" smtClean="0"/>
          </a:p>
          <a:p>
            <a:pPr lvl="1"/>
            <a:r>
              <a:rPr lang="en-US" dirty="0" smtClean="0"/>
              <a:t>SPIT prevention</a:t>
            </a:r>
          </a:p>
          <a:p>
            <a:pPr lvl="1"/>
            <a:r>
              <a:rPr lang="en-US" dirty="0" smtClean="0"/>
              <a:t>NG911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NetServ - overview</a:t>
            </a: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Problem: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Ossification in the Internet</a:t>
            </a:r>
          </a:p>
          <a:p>
            <a:pPr>
              <a:lnSpc>
                <a:spcPct val="80000"/>
              </a:lnSpc>
            </a:pPr>
            <a:r>
              <a:rPr lang="en-US" sz="2400"/>
              <a:t>Approach: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Extensible architecture for core network services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Modularity:</a:t>
            </a:r>
            <a:r>
              <a:rPr lang="en-US" sz="1800"/>
              <a:t> Building Blocks, Service Modules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Virtual services framework:</a:t>
            </a:r>
            <a:r>
              <a:rPr lang="en-US" sz="1800"/>
              <a:t> security, portability</a:t>
            </a:r>
          </a:p>
          <a:p>
            <a:pPr>
              <a:lnSpc>
                <a:spcPct val="80000"/>
              </a:lnSpc>
            </a:pPr>
            <a:r>
              <a:rPr lang="en-US" sz="2400"/>
              <a:t>Current results: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Prototype using Click router &amp; Java OSGi framework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Measurements indicating overhead from Java is acceptable</a:t>
            </a:r>
          </a:p>
          <a:p>
            <a:pPr>
              <a:lnSpc>
                <a:spcPct val="80000"/>
              </a:lnSpc>
            </a:pPr>
            <a:r>
              <a:rPr lang="en-US" sz="2400"/>
              <a:t>Future Work: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Content Distribution Network (CDN) application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Security and resource control (AAA)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Implementation on a real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NetServ - prototype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19600"/>
            <a:ext cx="4038600" cy="1706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Prototype</a:t>
            </a: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Java OSGi on top of Click</a:t>
            </a:r>
          </a:p>
          <a:p>
            <a:pPr>
              <a:lnSpc>
                <a:spcPct val="80000"/>
              </a:lnSpc>
            </a:pPr>
            <a:r>
              <a:rPr lang="en-US" sz="1800" b="1"/>
              <a:t>Click</a:t>
            </a:r>
            <a:r>
              <a:rPr lang="en-US" sz="1800"/>
              <a:t>: Modular router platform</a:t>
            </a:r>
          </a:p>
          <a:p>
            <a:pPr>
              <a:lnSpc>
                <a:spcPct val="80000"/>
              </a:lnSpc>
            </a:pPr>
            <a:r>
              <a:rPr lang="en-US" sz="1800" b="1"/>
              <a:t>OSGi</a:t>
            </a:r>
            <a:r>
              <a:rPr lang="en-US" sz="1800"/>
              <a:t>: dynamic loading and unloading of modules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419600"/>
            <a:ext cx="4038600" cy="17065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Measurement</a:t>
            </a:r>
          </a:p>
          <a:p>
            <a:pPr>
              <a:lnSpc>
                <a:spcPct val="80000"/>
              </a:lnSpc>
              <a:buFontTx/>
              <a:buAutoNum type="arabicParenR"/>
            </a:pPr>
            <a:r>
              <a:rPr lang="en-US" sz="1800"/>
              <a:t>Bare Linux vs. Plain Click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sz="1600"/>
              <a:t>Penalty for kernel-user transition</a:t>
            </a:r>
          </a:p>
          <a:p>
            <a:pPr>
              <a:lnSpc>
                <a:spcPct val="80000"/>
              </a:lnSpc>
              <a:buFontTx/>
              <a:buAutoNum type="arabicParenR"/>
            </a:pPr>
            <a:r>
              <a:rPr lang="en-US" sz="1800"/>
              <a:t>Plain Click vs. NetServ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sz="1600"/>
              <a:t>Java overhead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i="1"/>
              <a:t>2) is small compared to 1)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52400" y="1447800"/>
          <a:ext cx="4267200" cy="2565400"/>
        </p:xfrm>
        <a:graphic>
          <a:graphicData uri="http://schemas.openxmlformats.org/presentationml/2006/ole">
            <p:oleObj spid="_x0000_s119810" name="Bitmap Image" r:id="rId3" imgW="7830643" imgH="4704762" progId="">
              <p:embed/>
            </p:oleObj>
          </a:graphicData>
        </a:graphic>
      </p:graphicFrame>
      <p:pic>
        <p:nvPicPr>
          <p:cNvPr id="7174" name="Picture 6" descr="MLFFR-Chart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 t="3421" b="4829"/>
          <a:stretch>
            <a:fillRect/>
          </a:stretch>
        </p:blipFill>
        <p:spPr>
          <a:xfrm>
            <a:off x="4724400" y="1371600"/>
            <a:ext cx="3581400" cy="2895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Circle of blame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295400" y="3276600"/>
            <a:ext cx="14478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pitchFamily="-65" charset="0"/>
              </a:rPr>
              <a:t>OS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400800" y="3276600"/>
            <a:ext cx="1447800" cy="762000"/>
          </a:xfrm>
          <a:prstGeom prst="roundRect">
            <a:avLst>
              <a:gd name="adj" fmla="val 16667"/>
            </a:avLst>
          </a:prstGeom>
          <a:solidFill>
            <a:srgbClr val="FF9900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5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pitchFamily="-65" charset="0"/>
              </a:rPr>
              <a:t>VSP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848100" y="5486400"/>
            <a:ext cx="1447800" cy="762000"/>
          </a:xfrm>
          <a:prstGeom prst="roundRect">
            <a:avLst>
              <a:gd name="adj" fmla="val 16667"/>
            </a:avLst>
          </a:prstGeom>
          <a:solidFill>
            <a:srgbClr val="800000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pitchFamily="-65" charset="0"/>
              </a:rPr>
              <a:t>app</a:t>
            </a:r>
          </a:p>
          <a:p>
            <a:pPr algn="ctr"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pitchFamily="-65" charset="0"/>
              </a:rPr>
              <a:t>vendor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810000" y="1066800"/>
            <a:ext cx="1447800" cy="762000"/>
          </a:xfrm>
          <a:prstGeom prst="roundRect">
            <a:avLst>
              <a:gd name="adj" fmla="val 16667"/>
            </a:avLst>
          </a:prstGeom>
          <a:solidFill>
            <a:srgbClr val="00FF00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pitchFamily="-65" charset="0"/>
              </a:rPr>
              <a:t>ISP</a:t>
            </a:r>
          </a:p>
        </p:txBody>
      </p:sp>
      <p:cxnSp>
        <p:nvCxnSpPr>
          <p:cNvPr id="14343" name="AutoShape 7"/>
          <p:cNvCxnSpPr>
            <a:cxnSpLocks noChangeShapeType="1"/>
            <a:stCxn id="14339" idx="0"/>
            <a:endCxn id="14342" idx="1"/>
          </p:cNvCxnSpPr>
          <p:nvPr/>
        </p:nvCxnSpPr>
        <p:spPr bwMode="auto">
          <a:xfrm rot="16200000">
            <a:off x="2000250" y="1466850"/>
            <a:ext cx="1828800" cy="1790700"/>
          </a:xfrm>
          <a:prstGeom prst="curved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344" name="AutoShape 8"/>
          <p:cNvCxnSpPr>
            <a:cxnSpLocks noChangeShapeType="1"/>
            <a:stCxn id="14342" idx="3"/>
            <a:endCxn id="14340" idx="0"/>
          </p:cNvCxnSpPr>
          <p:nvPr/>
        </p:nvCxnSpPr>
        <p:spPr bwMode="auto">
          <a:xfrm>
            <a:off x="5257800" y="1447800"/>
            <a:ext cx="1866900" cy="1828800"/>
          </a:xfrm>
          <a:prstGeom prst="curved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345" name="AutoShape 9"/>
          <p:cNvCxnSpPr>
            <a:cxnSpLocks noChangeShapeType="1"/>
            <a:stCxn id="14340" idx="2"/>
            <a:endCxn id="14341" idx="3"/>
          </p:cNvCxnSpPr>
          <p:nvPr/>
        </p:nvCxnSpPr>
        <p:spPr bwMode="auto">
          <a:xfrm rot="5400000">
            <a:off x="5295900" y="4038600"/>
            <a:ext cx="1828800" cy="1828800"/>
          </a:xfrm>
          <a:prstGeom prst="curved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346" name="AutoShape 10"/>
          <p:cNvCxnSpPr>
            <a:cxnSpLocks noChangeShapeType="1"/>
            <a:stCxn id="14341" idx="1"/>
            <a:endCxn id="14339" idx="2"/>
          </p:cNvCxnSpPr>
          <p:nvPr/>
        </p:nvCxnSpPr>
        <p:spPr bwMode="auto">
          <a:xfrm rot="10800000">
            <a:off x="2019300" y="4038600"/>
            <a:ext cx="1828800" cy="1828800"/>
          </a:xfrm>
          <a:prstGeom prst="curved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8600" y="4724400"/>
            <a:ext cx="2597150" cy="1355725"/>
          </a:xfrm>
          <a:prstGeom prst="rect">
            <a:avLst/>
          </a:prstGeom>
          <a:solidFill>
            <a:srgbClr val="8000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must be a 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Windows registry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problem </a:t>
            </a:r>
            <a:r>
              <a:rPr lang="en-US" sz="2000" i="1">
                <a:latin typeface="Trebuchet MS" pitchFamily="-65" charset="0"/>
                <a:sym typeface="Wingdings" pitchFamily="-65" charset="2"/>
              </a:rPr>
              <a:t> </a:t>
            </a:r>
            <a:r>
              <a:rPr lang="en-US" sz="2000" i="1">
                <a:latin typeface="Trebuchet MS" pitchFamily="-65" charset="0"/>
              </a:rPr>
              <a:t>re-install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Windows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28600" y="1143000"/>
            <a:ext cx="2927350" cy="1355725"/>
          </a:xfrm>
          <a:prstGeom prst="rect">
            <a:avLst/>
          </a:prstGeom>
          <a:solidFill>
            <a:schemeClr val="accent1">
              <a:alpha val="50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probably packet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loss in your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Internet connection </a:t>
            </a:r>
            <a:r>
              <a:rPr lang="en-US" sz="2000" i="1">
                <a:latin typeface="Trebuchet MS" pitchFamily="-65" charset="0"/>
                <a:sym typeface="Wingdings" pitchFamily="-65" charset="2"/>
              </a:rPr>
              <a:t>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  <a:sym typeface="Wingdings" pitchFamily="-65" charset="2"/>
              </a:rPr>
              <a:t>reboot your DSL modem</a:t>
            </a:r>
            <a:endParaRPr lang="en-US" sz="2000" i="1">
              <a:latin typeface="Trebuchet MS" pitchFamily="-65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400800" y="5486400"/>
            <a:ext cx="1781175" cy="1020763"/>
          </a:xfrm>
          <a:prstGeom prst="rect">
            <a:avLst/>
          </a:prstGeom>
          <a:solidFill>
            <a:srgbClr val="FF9900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must be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your software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  <a:sym typeface="Wingdings" pitchFamily="-65" charset="2"/>
              </a:rPr>
              <a:t> upgrade</a:t>
            </a:r>
            <a:endParaRPr lang="en-US" sz="2000" i="1">
              <a:latin typeface="Trebuchet MS" pitchFamily="-65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76950" y="1219200"/>
            <a:ext cx="3070225" cy="685800"/>
          </a:xfrm>
          <a:prstGeom prst="rect">
            <a:avLst/>
          </a:prstGeom>
          <a:solidFill>
            <a:srgbClr val="00FF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probably a gateway fault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  <a:sym typeface="Wingdings" pitchFamily="-65" charset="2"/>
              </a:rPr>
              <a:t> choose us as provider</a:t>
            </a:r>
            <a:endParaRPr lang="en-US" sz="2000" i="1">
              <a:latin typeface="Trebuchet M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DYSWIS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80" y="1728498"/>
            <a:ext cx="6102221" cy="45766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loud 53"/>
          <p:cNvSpPr/>
          <p:nvPr/>
        </p:nvSpPr>
        <p:spPr>
          <a:xfrm>
            <a:off x="7732445" y="2627394"/>
            <a:ext cx="1411556" cy="4194793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92" y="1115907"/>
            <a:ext cx="778622" cy="778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32" y="1341786"/>
            <a:ext cx="664879" cy="1083753"/>
          </a:xfrm>
          <a:prstGeom prst="rect">
            <a:avLst/>
          </a:prstGeom>
        </p:spPr>
      </p:pic>
      <p:pic>
        <p:nvPicPr>
          <p:cNvPr id="7" name="Picture 6" descr="andro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32" y="2457040"/>
            <a:ext cx="768350" cy="14509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94864" y="1838794"/>
            <a:ext cx="955583" cy="788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10547" y="1838794"/>
            <a:ext cx="819401" cy="788600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GW</a:t>
            </a:r>
            <a:endParaRPr lang="en-US" dirty="0"/>
          </a:p>
        </p:txBody>
      </p:sp>
      <p:grpSp>
        <p:nvGrpSpPr>
          <p:cNvPr id="2" name="Group 25"/>
          <p:cNvGrpSpPr/>
          <p:nvPr/>
        </p:nvGrpSpPr>
        <p:grpSpPr>
          <a:xfrm>
            <a:off x="3898980" y="3841016"/>
            <a:ext cx="819401" cy="788600"/>
            <a:chOff x="3948980" y="3414581"/>
            <a:chExt cx="819401" cy="788600"/>
          </a:xfrm>
        </p:grpSpPr>
        <p:sp>
          <p:nvSpPr>
            <p:cNvPr id="10" name="Rounded Rectangle 9"/>
            <p:cNvSpPr/>
            <p:nvPr/>
          </p:nvSpPr>
          <p:spPr>
            <a:xfrm>
              <a:off x="3948980" y="3414581"/>
              <a:ext cx="819401" cy="78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1109" y="3593581"/>
              <a:ext cx="639208" cy="42361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430" y="4235316"/>
            <a:ext cx="907636" cy="907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864" y="2046236"/>
            <a:ext cx="955583" cy="25465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890916" y="1838794"/>
            <a:ext cx="819401" cy="788600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SECE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8027" y="3663816"/>
            <a:ext cx="571500" cy="571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5203" y="2933764"/>
            <a:ext cx="722424" cy="722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9927" y="4285321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8027" y="4894921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3427" y="5504521"/>
            <a:ext cx="546100" cy="546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7393" y="1011185"/>
            <a:ext cx="1035051" cy="1035051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071515" y="4692211"/>
            <a:ext cx="819401" cy="788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B2BUA</a:t>
            </a:r>
            <a:endParaRPr 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932" y="5086511"/>
            <a:ext cx="1351142" cy="836019"/>
          </a:xfrm>
          <a:prstGeom prst="rect">
            <a:avLst/>
          </a:prstGeom>
        </p:spPr>
      </p:pic>
      <p:pic>
        <p:nvPicPr>
          <p:cNvPr id="27" name="Picture 26" descr="18_128x128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3310" y="589288"/>
            <a:ext cx="752498" cy="7524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6158" y="856999"/>
            <a:ext cx="648219" cy="648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2797" y="3294916"/>
            <a:ext cx="495300" cy="546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42280" y="832263"/>
            <a:ext cx="455817" cy="4558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54377" y="856999"/>
            <a:ext cx="609600" cy="609600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5" idx="3"/>
            <a:endCxn id="14" idx="1"/>
          </p:cNvCxnSpPr>
          <p:nvPr/>
        </p:nvCxnSpPr>
        <p:spPr>
          <a:xfrm>
            <a:off x="841811" y="1883663"/>
            <a:ext cx="1053053" cy="289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14" idx="1"/>
          </p:cNvCxnSpPr>
          <p:nvPr/>
        </p:nvCxnSpPr>
        <p:spPr>
          <a:xfrm flipV="1">
            <a:off x="945282" y="2173563"/>
            <a:ext cx="949582" cy="1008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3"/>
            <a:endCxn id="15" idx="1"/>
          </p:cNvCxnSpPr>
          <p:nvPr/>
        </p:nvCxnSpPr>
        <p:spPr>
          <a:xfrm>
            <a:off x="2850447" y="2173563"/>
            <a:ext cx="1040469" cy="59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850448" y="2300891"/>
            <a:ext cx="1040469" cy="124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569802" y="1337485"/>
            <a:ext cx="700650" cy="3019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2"/>
          </p:cNvCxnSpPr>
          <p:nvPr/>
        </p:nvCxnSpPr>
        <p:spPr>
          <a:xfrm rot="16200000" flipH="1">
            <a:off x="3172858" y="985411"/>
            <a:ext cx="595583" cy="12009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2"/>
            <a:endCxn id="15" idx="0"/>
          </p:cNvCxnSpPr>
          <p:nvPr/>
        </p:nvCxnSpPr>
        <p:spPr>
          <a:xfrm rot="5400000">
            <a:off x="4498655" y="1307181"/>
            <a:ext cx="333576" cy="72965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1" idx="2"/>
          </p:cNvCxnSpPr>
          <p:nvPr/>
        </p:nvCxnSpPr>
        <p:spPr>
          <a:xfrm rot="5400000">
            <a:off x="4793800" y="973416"/>
            <a:ext cx="372195" cy="13585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" idx="3"/>
            <a:endCxn id="11" idx="1"/>
          </p:cNvCxnSpPr>
          <p:nvPr/>
        </p:nvCxnSpPr>
        <p:spPr>
          <a:xfrm>
            <a:off x="4710317" y="2233094"/>
            <a:ext cx="90023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3"/>
          </p:cNvCxnSpPr>
          <p:nvPr/>
        </p:nvCxnSpPr>
        <p:spPr>
          <a:xfrm flipV="1">
            <a:off x="6429948" y="1466599"/>
            <a:ext cx="520242" cy="76649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endCxn id="17" idx="1"/>
          </p:cNvCxnSpPr>
          <p:nvPr/>
        </p:nvCxnSpPr>
        <p:spPr>
          <a:xfrm>
            <a:off x="4706158" y="2627393"/>
            <a:ext cx="3349045" cy="667583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endCxn id="29" idx="3"/>
          </p:cNvCxnSpPr>
          <p:nvPr/>
        </p:nvCxnSpPr>
        <p:spPr>
          <a:xfrm rot="10800000" flipV="1">
            <a:off x="3098098" y="2627394"/>
            <a:ext cx="973013" cy="940572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5" idx="2"/>
          </p:cNvCxnSpPr>
          <p:nvPr/>
        </p:nvCxnSpPr>
        <p:spPr>
          <a:xfrm rot="16200000" flipV="1">
            <a:off x="3697838" y="3230173"/>
            <a:ext cx="1213622" cy="80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3" idx="1"/>
          </p:cNvCxnSpPr>
          <p:nvPr/>
        </p:nvCxnSpPr>
        <p:spPr>
          <a:xfrm>
            <a:off x="4718381" y="4235316"/>
            <a:ext cx="848049" cy="45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24" idx="1"/>
          </p:cNvCxnSpPr>
          <p:nvPr/>
        </p:nvCxnSpPr>
        <p:spPr>
          <a:xfrm>
            <a:off x="2602797" y="5086511"/>
            <a:ext cx="4687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4" idx="3"/>
          </p:cNvCxnSpPr>
          <p:nvPr/>
        </p:nvCxnSpPr>
        <p:spPr>
          <a:xfrm flipV="1">
            <a:off x="3890916" y="4894921"/>
            <a:ext cx="1719631" cy="19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5" idx="0"/>
          </p:cNvCxnSpPr>
          <p:nvPr/>
        </p:nvCxnSpPr>
        <p:spPr>
          <a:xfrm rot="5400000" flipH="1" flipV="1">
            <a:off x="311723" y="3168173"/>
            <a:ext cx="2459118" cy="137755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7724" y="4235316"/>
            <a:ext cx="558800" cy="5461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067724" y="2046974"/>
            <a:ext cx="67232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50" dirty="0" smtClean="0"/>
              <a:t>PUBLISH</a:t>
            </a:r>
          </a:p>
          <a:p>
            <a:r>
              <a:rPr lang="en-US" sz="1050" dirty="0" smtClean="0"/>
              <a:t>PIDF-LO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24393" y="2066210"/>
            <a:ext cx="710451" cy="46935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50" dirty="0" smtClean="0"/>
              <a:t>SUB/NOT</a:t>
            </a:r>
          </a:p>
          <a:p>
            <a:r>
              <a:rPr lang="en-US" sz="700" dirty="0" smtClean="0"/>
              <a:t>PIDF-LO, RPID,</a:t>
            </a:r>
          </a:p>
          <a:p>
            <a:r>
              <a:rPr lang="en-US" sz="700" dirty="0" smtClean="0"/>
              <a:t>others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68797" y="4781416"/>
            <a:ext cx="1031239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50" dirty="0" smtClean="0"/>
              <a:t>monitor energy</a:t>
            </a:r>
          </a:p>
          <a:p>
            <a:r>
              <a:rPr lang="en-US" sz="1050" dirty="0" smtClean="0"/>
              <a:t>usage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3428" y="3841017"/>
            <a:ext cx="774571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geocoding</a:t>
            </a:r>
            <a:endParaRPr lang="en-US" sz="1050" dirty="0" smtClean="0"/>
          </a:p>
          <a:p>
            <a:r>
              <a:rPr lang="en-US" sz="1050" dirty="0" smtClean="0"/>
              <a:t>travel time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63977" y="884227"/>
            <a:ext cx="748923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50" dirty="0" smtClean="0"/>
              <a:t>next appt.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549590" y="1839225"/>
            <a:ext cx="1182855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control appliances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85389" y="3041060"/>
            <a:ext cx="1470503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50" dirty="0" smtClean="0"/>
              <a:t>update </a:t>
            </a:r>
            <a:r>
              <a:rPr lang="en-US" sz="1050" dirty="0" err="1" smtClean="0"/>
              <a:t>SNs</a:t>
            </a:r>
            <a:r>
              <a:rPr lang="en-US" sz="1050" dirty="0" smtClean="0"/>
              <a:t>, SMS, email</a:t>
            </a:r>
          </a:p>
        </p:txBody>
      </p:sp>
      <p:cxnSp>
        <p:nvCxnSpPr>
          <p:cNvPr id="82" name="Straight Arrow Connector 81"/>
          <p:cNvCxnSpPr>
            <a:stCxn id="24" idx="0"/>
            <a:endCxn id="15" idx="2"/>
          </p:cNvCxnSpPr>
          <p:nvPr/>
        </p:nvCxnSpPr>
        <p:spPr>
          <a:xfrm rot="5400000" flipH="1" flipV="1">
            <a:off x="2858508" y="3250103"/>
            <a:ext cx="2064817" cy="81940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975808" y="3182528"/>
            <a:ext cx="665745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50" dirty="0" smtClean="0"/>
              <a:t>call state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80085" y="1341786"/>
            <a:ext cx="1428596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50" dirty="0" smtClean="0"/>
              <a:t>Alice </a:t>
            </a:r>
            <a:r>
              <a:rPr lang="en-US" sz="1050" dirty="0" err="1" smtClean="0">
                <a:sym typeface="Wingdings"/>
              </a:rPr>
              <a:t></a:t>
            </a:r>
            <a:r>
              <a:rPr lang="en-US" sz="1050" dirty="0" smtClean="0">
                <a:sym typeface="Wingdings"/>
              </a:rPr>
              <a:t> </a:t>
            </a:r>
            <a:r>
              <a:rPr lang="en-US" sz="1050" dirty="0" smtClean="0">
                <a:sym typeface="Wingdings"/>
                <a:hlinkClick r:id="rId21"/>
              </a:rPr>
              <a:t>a@b.com</a:t>
            </a:r>
            <a:r>
              <a:rPr lang="en-US" sz="1050" dirty="0" smtClean="0">
                <a:sym typeface="Wingdings"/>
              </a:rPr>
              <a:t>,</a:t>
            </a:r>
          </a:p>
          <a:p>
            <a:r>
              <a:rPr lang="en-US" sz="1050" dirty="0" smtClean="0">
                <a:sym typeface="Wingdings"/>
              </a:rPr>
              <a:t>	</a:t>
            </a:r>
            <a:r>
              <a:rPr lang="en-US" sz="900" dirty="0" smtClean="0">
                <a:sym typeface="Wingdings"/>
              </a:rPr>
              <a:t>+1 212 555 1234</a:t>
            </a:r>
            <a:endParaRPr lang="en-US" sz="900" dirty="0" smtClean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30269" y="3184209"/>
            <a:ext cx="795543" cy="767516"/>
          </a:xfrm>
          <a:prstGeom prst="rect">
            <a:avLst/>
          </a:prstGeom>
        </p:spPr>
      </p:pic>
      <p:cxnSp>
        <p:nvCxnSpPr>
          <p:cNvPr id="59" name="Straight Arrow Connector 58"/>
          <p:cNvCxnSpPr>
            <a:stCxn id="55" idx="0"/>
          </p:cNvCxnSpPr>
          <p:nvPr/>
        </p:nvCxnSpPr>
        <p:spPr>
          <a:xfrm rot="16200000" flipV="1">
            <a:off x="4669521" y="2425689"/>
            <a:ext cx="556816" cy="96022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19125" y="2806806"/>
            <a:ext cx="784223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50" dirty="0" smtClean="0"/>
              <a:t>edit scripts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6932" y="589288"/>
            <a:ext cx="451939" cy="37601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2503" y="432258"/>
            <a:ext cx="525212" cy="705885"/>
          </a:xfrm>
          <a:prstGeom prst="rect">
            <a:avLst/>
          </a:prstGeom>
        </p:spPr>
      </p:pic>
      <p:cxnSp>
        <p:nvCxnSpPr>
          <p:cNvPr id="65" name="Shape 64"/>
          <p:cNvCxnSpPr>
            <a:stCxn id="62" idx="3"/>
            <a:endCxn id="9" idx="0"/>
          </p:cNvCxnSpPr>
          <p:nvPr/>
        </p:nvCxnSpPr>
        <p:spPr>
          <a:xfrm>
            <a:off x="1377715" y="785201"/>
            <a:ext cx="994941" cy="105359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92455" y="988949"/>
            <a:ext cx="436416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RFID</a:t>
            </a:r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1435608" y="-131815"/>
            <a:ext cx="7498080" cy="1143000"/>
          </a:xfrm>
        </p:spPr>
        <p:txBody>
          <a:bodyPr/>
          <a:lstStyle/>
          <a:p>
            <a:r>
              <a:rPr lang="en-US" dirty="0" smtClean="0"/>
              <a:t>SECE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423</TotalTime>
  <Words>312</Words>
  <Application>Microsoft Macintosh PowerPoint</Application>
  <PresentationFormat>On-screen Show (4:3)</PresentationFormat>
  <Paragraphs>90</Paragraphs>
  <Slides>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Solstice</vt:lpstr>
      <vt:lpstr>Bitmap Image</vt:lpstr>
      <vt:lpstr>Internet Real Time Laboratory</vt:lpstr>
      <vt:lpstr>Overview</vt:lpstr>
      <vt:lpstr>NetServ - overview</vt:lpstr>
      <vt:lpstr>NetServ - prototype</vt:lpstr>
      <vt:lpstr>Circle of blame</vt:lpstr>
      <vt:lpstr>DYSWIS</vt:lpstr>
      <vt:lpstr>SECE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IRT research</dc:title>
  <dc:creator>Henning Schulzrinne</dc:creator>
  <cp:lastModifiedBy>Henning Schulzrinne</cp:lastModifiedBy>
  <cp:revision>14</cp:revision>
  <dcterms:created xsi:type="dcterms:W3CDTF">2010-04-22T20:06:46Z</dcterms:created>
  <dcterms:modified xsi:type="dcterms:W3CDTF">2010-04-22T20:26:41Z</dcterms:modified>
</cp:coreProperties>
</file>