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diagrams/drawing1.xml" ContentType="application/vnd.ms-office.drawingml.diagramDrawing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diagrams/layout3.xml" ContentType="application/vnd.openxmlformats-officedocument.drawingml.diagramLayout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diagrams/colors3.xml" ContentType="application/vnd.openxmlformats-officedocument.drawingml.diagramColors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diagrams/data1.xml" ContentType="application/vnd.openxmlformats-officedocument.drawingml.diagramData+xml"/>
  <Default Extension="emf" ContentType="image/x-emf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diagrams/data2.xml" ContentType="application/vnd.openxmlformats-officedocument.drawingml.diagramData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theme/themeOverride1.xml" ContentType="application/vnd.openxmlformats-officedocument.themeOverride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diagrams/data3.xml" ContentType="application/vnd.openxmlformats-officedocument.drawingml.diagramData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charts/chart3.xml" ContentType="application/vnd.openxmlformats-officedocument.drawingml.char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Default Extension="tiff" ContentType="image/tiff"/>
  <Override PartName="/ppt/theme/themeOverride3.xml" ContentType="application/vnd.openxmlformats-officedocument.themeOverr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charts/chart4.xml" ContentType="application/vnd.openxmlformats-officedocument.drawingml.char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diagrams/colors1.xml" ContentType="application/vnd.openxmlformats-officedocument.drawingml.diagramColors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charts/chart5.xml" ContentType="application/vnd.openxmlformats-officedocument.drawingml.char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2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7" r:id="rId3"/>
    <p:sldId id="363" r:id="rId4"/>
    <p:sldId id="326" r:id="rId5"/>
    <p:sldId id="360" r:id="rId6"/>
    <p:sldId id="328" r:id="rId7"/>
    <p:sldId id="329" r:id="rId8"/>
    <p:sldId id="330" r:id="rId9"/>
    <p:sldId id="325" r:id="rId10"/>
    <p:sldId id="361" r:id="rId11"/>
    <p:sldId id="334" r:id="rId12"/>
    <p:sldId id="366" r:id="rId13"/>
    <p:sldId id="318" r:id="rId14"/>
    <p:sldId id="299" r:id="rId15"/>
    <p:sldId id="324" r:id="rId16"/>
    <p:sldId id="310" r:id="rId17"/>
    <p:sldId id="311" r:id="rId18"/>
    <p:sldId id="391" r:id="rId19"/>
    <p:sldId id="390" r:id="rId20"/>
    <p:sldId id="392" r:id="rId21"/>
    <p:sldId id="393" r:id="rId22"/>
    <p:sldId id="434" r:id="rId23"/>
    <p:sldId id="394" r:id="rId24"/>
    <p:sldId id="396" r:id="rId25"/>
    <p:sldId id="379" r:id="rId26"/>
    <p:sldId id="342" r:id="rId27"/>
    <p:sldId id="300" r:id="rId28"/>
    <p:sldId id="340" r:id="rId29"/>
    <p:sldId id="378" r:id="rId30"/>
    <p:sldId id="370" r:id="rId31"/>
    <p:sldId id="371" r:id="rId32"/>
    <p:sldId id="372" r:id="rId33"/>
    <p:sldId id="374" r:id="rId34"/>
    <p:sldId id="375" r:id="rId35"/>
    <p:sldId id="382" r:id="rId36"/>
    <p:sldId id="338" r:id="rId37"/>
    <p:sldId id="376" r:id="rId38"/>
    <p:sldId id="341" r:id="rId39"/>
    <p:sldId id="380" r:id="rId40"/>
    <p:sldId id="369" r:id="rId41"/>
    <p:sldId id="302" r:id="rId42"/>
    <p:sldId id="339" r:id="rId43"/>
    <p:sldId id="381" r:id="rId44"/>
    <p:sldId id="307" r:id="rId45"/>
    <p:sldId id="308" r:id="rId46"/>
    <p:sldId id="337" r:id="rId47"/>
    <p:sldId id="431" r:id="rId48"/>
    <p:sldId id="433" r:id="rId49"/>
    <p:sldId id="432" r:id="rId50"/>
    <p:sldId id="389" r:id="rId51"/>
    <p:sldId id="395" r:id="rId52"/>
    <p:sldId id="397" r:id="rId53"/>
    <p:sldId id="398" r:id="rId54"/>
    <p:sldId id="402" r:id="rId55"/>
    <p:sldId id="403" r:id="rId56"/>
    <p:sldId id="407" r:id="rId57"/>
    <p:sldId id="408" r:id="rId58"/>
    <p:sldId id="409" r:id="rId59"/>
    <p:sldId id="404" r:id="rId60"/>
    <p:sldId id="406" r:id="rId61"/>
    <p:sldId id="405" r:id="rId62"/>
    <p:sldId id="399" r:id="rId63"/>
    <p:sldId id="400" r:id="rId64"/>
    <p:sldId id="401" r:id="rId65"/>
    <p:sldId id="410" r:id="rId66"/>
    <p:sldId id="412" r:id="rId67"/>
    <p:sldId id="417" r:id="rId68"/>
    <p:sldId id="418" r:id="rId69"/>
    <p:sldId id="419" r:id="rId70"/>
    <p:sldId id="420" r:id="rId71"/>
    <p:sldId id="421" r:id="rId72"/>
    <p:sldId id="422" r:id="rId73"/>
    <p:sldId id="424" r:id="rId74"/>
    <p:sldId id="425" r:id="rId75"/>
    <p:sldId id="426" r:id="rId76"/>
    <p:sldId id="427" r:id="rId77"/>
    <p:sldId id="428" r:id="rId78"/>
    <p:sldId id="429" r:id="rId79"/>
    <p:sldId id="430" r:id="rId80"/>
    <p:sldId id="413" r:id="rId81"/>
    <p:sldId id="414" r:id="rId82"/>
    <p:sldId id="415" r:id="rId83"/>
    <p:sldId id="416" r:id="rId84"/>
    <p:sldId id="385" r:id="rId85"/>
    <p:sldId id="289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10809" autoAdjust="0"/>
    <p:restoredTop sz="92229" autoAdjust="0"/>
  </p:normalViewPr>
  <p:slideViewPr>
    <p:cSldViewPr>
      <p:cViewPr varScale="1">
        <p:scale>
          <a:sx n="82" d="100"/>
          <a:sy n="82" d="100"/>
        </p:scale>
        <p:origin x="-1056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gs:Desktop:Cisco%20traffic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gs:Desktop:Cisco%20traffic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IRT\Desktop\BusStopMeasurement_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Documents%20and%20Settings\IRT\Desktop\BusStopMeasurement_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Documents%20and%20Settings\IRT\Desktop\BusStopMeasurement_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en-US"/>
              <a:t>Consumer Internet Traffic (PB/month)</a:t>
            </a:r>
          </a:p>
        </c:rich>
      </c:tx>
      <c:layout>
        <c:manualLayout>
          <c:xMode val="edge"/>
          <c:yMode val="edge"/>
          <c:x val="0.317901354340487"/>
          <c:y val="0.028985524339478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694444706083587"/>
          <c:y val="0.178744066760116"/>
          <c:w val="0.904321328366627"/>
          <c:h val="0.620773312937161"/>
        </c:manualLayout>
      </c:layout>
      <c:lineChart>
        <c:grouping val="standard"/>
        <c:ser>
          <c:idx val="0"/>
          <c:order val="0"/>
          <c:tx>
            <c:strRef>
              <c:f>'Sheet 1 - Table 1'!$A$2</c:f>
              <c:strCache>
                <c:ptCount val="1"/>
                <c:pt idx="0">
                  <c:v>Web/email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1'!$B$2:$G$2</c:f>
              <c:numCache>
                <c:formatCode>General</c:formatCode>
                <c:ptCount val="6"/>
                <c:pt idx="0">
                  <c:v>1239.0</c:v>
                </c:pt>
                <c:pt idx="1">
                  <c:v>1595.0</c:v>
                </c:pt>
                <c:pt idx="2">
                  <c:v>2040.0</c:v>
                </c:pt>
                <c:pt idx="3">
                  <c:v>2610.0</c:v>
                </c:pt>
                <c:pt idx="4">
                  <c:v>3377.0</c:v>
                </c:pt>
                <c:pt idx="5">
                  <c:v>3965.0</c:v>
                </c:pt>
              </c:numCache>
            </c:numRef>
          </c:val>
        </c:ser>
        <c:ser>
          <c:idx val="1"/>
          <c:order val="1"/>
          <c:tx>
            <c:strRef>
              <c:f>'Sheet 1 - Table 1'!$A$3</c:f>
              <c:strCache>
                <c:ptCount val="1"/>
                <c:pt idx="0">
                  <c:v>File sharing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1'!$B$3:$G$3</c:f>
              <c:numCache>
                <c:formatCode>General</c:formatCode>
                <c:ptCount val="6"/>
                <c:pt idx="0">
                  <c:v>3345.0</c:v>
                </c:pt>
                <c:pt idx="1">
                  <c:v>4083.0</c:v>
                </c:pt>
                <c:pt idx="2">
                  <c:v>5022.0</c:v>
                </c:pt>
                <c:pt idx="3">
                  <c:v>6248.0</c:v>
                </c:pt>
                <c:pt idx="4">
                  <c:v>7722.0</c:v>
                </c:pt>
                <c:pt idx="5">
                  <c:v>9629.0</c:v>
                </c:pt>
              </c:numCache>
            </c:numRef>
          </c:val>
        </c:ser>
        <c:ser>
          <c:idx val="2"/>
          <c:order val="2"/>
          <c:tx>
            <c:strRef>
              <c:f>'Sheet 1 - Table 1'!$A$4</c:f>
              <c:strCache>
                <c:ptCount val="1"/>
                <c:pt idx="0">
                  <c:v>Internet gaming</c:v>
                </c:pt>
              </c:strCache>
            </c:strRef>
          </c:tx>
          <c:spPr>
            <a:ln w="38100">
              <a:solidFill>
                <a:srgbClr val="E7A03C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E7A03C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1'!$B$4:$G$4</c:f>
              <c:numCache>
                <c:formatCode>General</c:formatCode>
                <c:ptCount val="6"/>
                <c:pt idx="0">
                  <c:v>47.0</c:v>
                </c:pt>
                <c:pt idx="1">
                  <c:v>87.0</c:v>
                </c:pt>
                <c:pt idx="2">
                  <c:v>135.0</c:v>
                </c:pt>
                <c:pt idx="3">
                  <c:v>166.0</c:v>
                </c:pt>
                <c:pt idx="4">
                  <c:v>217.0</c:v>
                </c:pt>
                <c:pt idx="5">
                  <c:v>239.0</c:v>
                </c:pt>
              </c:numCache>
            </c:numRef>
          </c:val>
        </c:ser>
        <c:ser>
          <c:idx val="3"/>
          <c:order val="3"/>
          <c:tx>
            <c:strRef>
              <c:f>'Sheet 1 - Table 1'!$A$5</c:f>
              <c:strCache>
                <c:ptCount val="1"/>
                <c:pt idx="0">
                  <c:v>Internet voice</c:v>
                </c:pt>
              </c:strCache>
            </c:strRef>
          </c:tx>
          <c:spPr>
            <a:ln w="38100">
              <a:solidFill>
                <a:srgbClr val="BC2C2F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BC2C2F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1'!$B$5:$G$5</c:f>
              <c:numCache>
                <c:formatCode>General</c:formatCode>
                <c:ptCount val="6"/>
                <c:pt idx="0">
                  <c:v>103.0</c:v>
                </c:pt>
                <c:pt idx="1">
                  <c:v>129.0</c:v>
                </c:pt>
                <c:pt idx="2">
                  <c:v>152.0</c:v>
                </c:pt>
                <c:pt idx="3">
                  <c:v>174.0</c:v>
                </c:pt>
                <c:pt idx="4">
                  <c:v>183.0</c:v>
                </c:pt>
                <c:pt idx="5">
                  <c:v>190.0</c:v>
                </c:pt>
              </c:numCache>
            </c:numRef>
          </c:val>
        </c:ser>
        <c:ser>
          <c:idx val="4"/>
          <c:order val="4"/>
          <c:tx>
            <c:strRef>
              <c:f>'Sheet 1 - Table 1'!$A$6</c:f>
              <c:strCache>
                <c:ptCount val="1"/>
                <c:pt idx="0">
                  <c:v>Internet video comm</c:v>
                </c:pt>
              </c:strCache>
            </c:strRef>
          </c:tx>
          <c:spPr>
            <a:ln w="38100">
              <a:solidFill>
                <a:srgbClr val="6F3C7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6F3C7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1'!$B$6:$G$6</c:f>
              <c:numCache>
                <c:formatCode>General</c:formatCode>
                <c:ptCount val="6"/>
                <c:pt idx="0">
                  <c:v>36.0</c:v>
                </c:pt>
                <c:pt idx="1">
                  <c:v>57.0</c:v>
                </c:pt>
                <c:pt idx="2">
                  <c:v>94.0</c:v>
                </c:pt>
                <c:pt idx="3">
                  <c:v>160.0</c:v>
                </c:pt>
                <c:pt idx="4">
                  <c:v>239.0</c:v>
                </c:pt>
                <c:pt idx="5">
                  <c:v>354.0</c:v>
                </c:pt>
              </c:numCache>
            </c:numRef>
          </c:val>
        </c:ser>
        <c:ser>
          <c:idx val="5"/>
          <c:order val="5"/>
          <c:tx>
            <c:strRef>
              <c:f>'Sheet 1 - Table 1'!$A$7</c:f>
              <c:strCache>
                <c:ptCount val="1"/>
                <c:pt idx="0">
                  <c:v>Internet video to PC</c:v>
                </c:pt>
              </c:strCache>
            </c:strRef>
          </c:tx>
          <c:spPr>
            <a:ln w="38100">
              <a:solidFill>
                <a:srgbClr val="7C7F7E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7C7F7E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1'!$B$7:$G$7</c:f>
              <c:numCache>
                <c:formatCode>General</c:formatCode>
                <c:ptCount val="6"/>
                <c:pt idx="0">
                  <c:v>1112.0</c:v>
                </c:pt>
                <c:pt idx="1">
                  <c:v>2431.0</c:v>
                </c:pt>
                <c:pt idx="2">
                  <c:v>4268.0</c:v>
                </c:pt>
                <c:pt idx="3">
                  <c:v>6906.0</c:v>
                </c:pt>
                <c:pt idx="4">
                  <c:v>9630.0</c:v>
                </c:pt>
                <c:pt idx="5">
                  <c:v>12442.0</c:v>
                </c:pt>
              </c:numCache>
            </c:numRef>
          </c:val>
        </c:ser>
        <c:ser>
          <c:idx val="6"/>
          <c:order val="6"/>
          <c:tx>
            <c:strRef>
              <c:f>'Sheet 1 - Table 1'!$A$8</c:f>
              <c:strCache>
                <c:ptCount val="1"/>
                <c:pt idx="0">
                  <c:v>Internet video to TV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1'!$B$8:$G$8</c:f>
              <c:numCache>
                <c:formatCode>General</c:formatCode>
                <c:ptCount val="6"/>
                <c:pt idx="0">
                  <c:v>29.0</c:v>
                </c:pt>
                <c:pt idx="1">
                  <c:v>149.0</c:v>
                </c:pt>
                <c:pt idx="2">
                  <c:v>381.0</c:v>
                </c:pt>
                <c:pt idx="3">
                  <c:v>1004.0</c:v>
                </c:pt>
                <c:pt idx="4">
                  <c:v>1711.0</c:v>
                </c:pt>
                <c:pt idx="5">
                  <c:v>2594.0</c:v>
                </c:pt>
              </c:numCache>
            </c:numRef>
          </c:val>
        </c:ser>
        <c:ser>
          <c:idx val="7"/>
          <c:order val="7"/>
          <c:tx>
            <c:strRef>
              <c:f>'Sheet 1 - Table 1'!$A$9</c:f>
              <c:strCache>
                <c:ptCount val="1"/>
                <c:pt idx="0">
                  <c:v>Ambient video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1'!$B$9:$G$9</c:f>
              <c:numCache>
                <c:formatCode>General</c:formatCode>
                <c:ptCount val="6"/>
                <c:pt idx="0">
                  <c:v>110.0</c:v>
                </c:pt>
                <c:pt idx="1">
                  <c:v>224.0</c:v>
                </c:pt>
                <c:pt idx="2">
                  <c:v>634.0</c:v>
                </c:pt>
                <c:pt idx="3">
                  <c:v>1332.0</c:v>
                </c:pt>
                <c:pt idx="4">
                  <c:v>2089.0</c:v>
                </c:pt>
                <c:pt idx="5">
                  <c:v>2715.0</c:v>
                </c:pt>
              </c:numCache>
            </c:numRef>
          </c:val>
        </c:ser>
        <c:marker val="1"/>
        <c:axId val="648948024"/>
        <c:axId val="659331912"/>
      </c:lineChart>
      <c:catAx>
        <c:axId val="648948024"/>
        <c:scaling>
          <c:orientation val="minMax"/>
        </c:scaling>
        <c:axPos val="b"/>
        <c:numFmt formatCode="General" sourceLinked="1"/>
        <c:majorTickMark val="none"/>
        <c:tickLblPos val="low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59331912"/>
        <c:crosses val="autoZero"/>
        <c:auto val="1"/>
        <c:lblAlgn val="ctr"/>
        <c:lblOffset val="100"/>
        <c:tickLblSkip val="1"/>
        <c:tickMarkSkip val="1"/>
      </c:catAx>
      <c:valAx>
        <c:axId val="659331912"/>
        <c:scaling>
          <c:orientation val="minMax"/>
        </c:scaling>
        <c:axPos val="l"/>
        <c:majorGridlines>
          <c:spPr>
            <a:ln w="12700">
              <a:solidFill>
                <a:srgbClr val="AAAAAA"/>
              </a:solidFill>
              <a:prstDash val="solid"/>
            </a:ln>
          </c:spPr>
        </c:majorGridlines>
        <c:numFmt formatCode="General" sourceLinked="1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48948024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00617284183185411"/>
          <c:y val="0.900966714885451"/>
          <c:w val="0.956790483937387"/>
          <c:h val="0.0942029541033045"/>
        </c:manualLayout>
      </c:layout>
      <c:spPr>
        <a:noFill/>
        <a:ln w="25400">
          <a:noFill/>
        </a:ln>
      </c:spPr>
      <c:txPr>
        <a:bodyPr/>
        <a:lstStyle/>
        <a:p>
          <a:pPr>
            <a:defRPr sz="1195" b="0" i="0" u="none" strike="noStrike" baseline="0">
              <a:solidFill>
                <a:srgbClr val="000000"/>
              </a:solidFill>
              <a:latin typeface="Helvetica Neue"/>
              <a:ea typeface="Helvetica Neue"/>
              <a:cs typeface="Helvetica Neue"/>
            </a:defRPr>
          </a:pPr>
          <a:endParaRPr lang="en-US"/>
        </a:p>
      </c:txPr>
    </c:legend>
    <c:dispBlanksAs val="gap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Lucida Grande"/>
          <a:ea typeface="Lucida Grande"/>
          <a:cs typeface="Lucida Grande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en-US"/>
              <a:t>Consumer Internet Traffic (PB/month)</a:t>
            </a:r>
          </a:p>
        </c:rich>
      </c:tx>
      <c:layout>
        <c:manualLayout>
          <c:xMode val="edge"/>
          <c:yMode val="edge"/>
          <c:x val="0.317901354340487"/>
          <c:y val="0.028985524339478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694444706083587"/>
          <c:y val="0.178744066760116"/>
          <c:w val="0.904321328366627"/>
          <c:h val="0.620773312937161"/>
        </c:manualLayout>
      </c:layout>
      <c:lineChart>
        <c:grouping val="standard"/>
        <c:ser>
          <c:idx val="0"/>
          <c:order val="0"/>
          <c:tx>
            <c:strRef>
              <c:f>'Sheet 1 - Table 1'!$A$2</c:f>
              <c:strCache>
                <c:ptCount val="1"/>
                <c:pt idx="0">
                  <c:v>Web/email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1'!$B$2:$G$2</c:f>
              <c:numCache>
                <c:formatCode>General</c:formatCode>
                <c:ptCount val="6"/>
                <c:pt idx="0">
                  <c:v>1239.0</c:v>
                </c:pt>
                <c:pt idx="1">
                  <c:v>1595.0</c:v>
                </c:pt>
                <c:pt idx="2">
                  <c:v>2040.0</c:v>
                </c:pt>
                <c:pt idx="3">
                  <c:v>2610.0</c:v>
                </c:pt>
                <c:pt idx="4">
                  <c:v>3377.0</c:v>
                </c:pt>
                <c:pt idx="5">
                  <c:v>3965.0</c:v>
                </c:pt>
              </c:numCache>
            </c:numRef>
          </c:val>
        </c:ser>
        <c:ser>
          <c:idx val="1"/>
          <c:order val="1"/>
          <c:tx>
            <c:strRef>
              <c:f>'Sheet 1 - Table 1'!$A$3</c:f>
              <c:strCache>
                <c:ptCount val="1"/>
                <c:pt idx="0">
                  <c:v>File sharing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1'!$B$3:$G$3</c:f>
              <c:numCache>
                <c:formatCode>General</c:formatCode>
                <c:ptCount val="6"/>
                <c:pt idx="0">
                  <c:v>3345.0</c:v>
                </c:pt>
                <c:pt idx="1">
                  <c:v>4083.0</c:v>
                </c:pt>
                <c:pt idx="2">
                  <c:v>5022.0</c:v>
                </c:pt>
                <c:pt idx="3">
                  <c:v>6248.0</c:v>
                </c:pt>
                <c:pt idx="4">
                  <c:v>7722.0</c:v>
                </c:pt>
                <c:pt idx="5">
                  <c:v>9629.0</c:v>
                </c:pt>
              </c:numCache>
            </c:numRef>
          </c:val>
        </c:ser>
        <c:ser>
          <c:idx val="2"/>
          <c:order val="2"/>
          <c:tx>
            <c:strRef>
              <c:f>'Sheet 1 - Table 1'!$A$4</c:f>
              <c:strCache>
                <c:ptCount val="1"/>
                <c:pt idx="0">
                  <c:v>Internet gaming</c:v>
                </c:pt>
              </c:strCache>
            </c:strRef>
          </c:tx>
          <c:spPr>
            <a:ln w="38100">
              <a:solidFill>
                <a:srgbClr val="E7A03C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E7A03C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1'!$B$4:$G$4</c:f>
              <c:numCache>
                <c:formatCode>General</c:formatCode>
                <c:ptCount val="6"/>
                <c:pt idx="0">
                  <c:v>47.0</c:v>
                </c:pt>
                <c:pt idx="1">
                  <c:v>87.0</c:v>
                </c:pt>
                <c:pt idx="2">
                  <c:v>135.0</c:v>
                </c:pt>
                <c:pt idx="3">
                  <c:v>166.0</c:v>
                </c:pt>
                <c:pt idx="4">
                  <c:v>217.0</c:v>
                </c:pt>
                <c:pt idx="5">
                  <c:v>239.0</c:v>
                </c:pt>
              </c:numCache>
            </c:numRef>
          </c:val>
        </c:ser>
        <c:ser>
          <c:idx val="3"/>
          <c:order val="3"/>
          <c:tx>
            <c:strRef>
              <c:f>'Sheet 1 - Table 1'!$A$5</c:f>
              <c:strCache>
                <c:ptCount val="1"/>
                <c:pt idx="0">
                  <c:v>Internet voice</c:v>
                </c:pt>
              </c:strCache>
            </c:strRef>
          </c:tx>
          <c:spPr>
            <a:ln w="38100">
              <a:solidFill>
                <a:srgbClr val="BC2C2F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BC2C2F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1'!$B$5:$G$5</c:f>
              <c:numCache>
                <c:formatCode>General</c:formatCode>
                <c:ptCount val="6"/>
                <c:pt idx="0">
                  <c:v>103.0</c:v>
                </c:pt>
                <c:pt idx="1">
                  <c:v>129.0</c:v>
                </c:pt>
                <c:pt idx="2">
                  <c:v>152.0</c:v>
                </c:pt>
                <c:pt idx="3">
                  <c:v>174.0</c:v>
                </c:pt>
                <c:pt idx="4">
                  <c:v>183.0</c:v>
                </c:pt>
                <c:pt idx="5">
                  <c:v>190.0</c:v>
                </c:pt>
              </c:numCache>
            </c:numRef>
          </c:val>
        </c:ser>
        <c:ser>
          <c:idx val="4"/>
          <c:order val="4"/>
          <c:tx>
            <c:strRef>
              <c:f>'Sheet 1 - Table 1'!$A$6</c:f>
              <c:strCache>
                <c:ptCount val="1"/>
                <c:pt idx="0">
                  <c:v>Internet video comm</c:v>
                </c:pt>
              </c:strCache>
            </c:strRef>
          </c:tx>
          <c:spPr>
            <a:ln w="38100">
              <a:solidFill>
                <a:srgbClr val="6F3C7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6F3C7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1'!$B$6:$G$6</c:f>
              <c:numCache>
                <c:formatCode>General</c:formatCode>
                <c:ptCount val="6"/>
                <c:pt idx="0">
                  <c:v>36.0</c:v>
                </c:pt>
                <c:pt idx="1">
                  <c:v>57.0</c:v>
                </c:pt>
                <c:pt idx="2">
                  <c:v>94.0</c:v>
                </c:pt>
                <c:pt idx="3">
                  <c:v>160.0</c:v>
                </c:pt>
                <c:pt idx="4">
                  <c:v>239.0</c:v>
                </c:pt>
                <c:pt idx="5">
                  <c:v>354.0</c:v>
                </c:pt>
              </c:numCache>
            </c:numRef>
          </c:val>
        </c:ser>
        <c:ser>
          <c:idx val="5"/>
          <c:order val="5"/>
          <c:tx>
            <c:strRef>
              <c:f>'Sheet 1 - Table 1'!$A$7</c:f>
              <c:strCache>
                <c:ptCount val="1"/>
                <c:pt idx="0">
                  <c:v>Internet video to PC</c:v>
                </c:pt>
              </c:strCache>
            </c:strRef>
          </c:tx>
          <c:spPr>
            <a:ln w="38100">
              <a:solidFill>
                <a:srgbClr val="7C7F7E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7C7F7E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1'!$B$7:$G$7</c:f>
              <c:numCache>
                <c:formatCode>General</c:formatCode>
                <c:ptCount val="6"/>
                <c:pt idx="0">
                  <c:v>1112.0</c:v>
                </c:pt>
                <c:pt idx="1">
                  <c:v>2431.0</c:v>
                </c:pt>
                <c:pt idx="2">
                  <c:v>4268.0</c:v>
                </c:pt>
                <c:pt idx="3">
                  <c:v>6906.0</c:v>
                </c:pt>
                <c:pt idx="4">
                  <c:v>9630.0</c:v>
                </c:pt>
                <c:pt idx="5">
                  <c:v>12442.0</c:v>
                </c:pt>
              </c:numCache>
            </c:numRef>
          </c:val>
        </c:ser>
        <c:ser>
          <c:idx val="6"/>
          <c:order val="6"/>
          <c:tx>
            <c:strRef>
              <c:f>'Sheet 1 - Table 1'!$A$8</c:f>
              <c:strCache>
                <c:ptCount val="1"/>
                <c:pt idx="0">
                  <c:v>Internet video to TV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1'!$B$8:$G$8</c:f>
              <c:numCache>
                <c:formatCode>General</c:formatCode>
                <c:ptCount val="6"/>
                <c:pt idx="0">
                  <c:v>29.0</c:v>
                </c:pt>
                <c:pt idx="1">
                  <c:v>149.0</c:v>
                </c:pt>
                <c:pt idx="2">
                  <c:v>381.0</c:v>
                </c:pt>
                <c:pt idx="3">
                  <c:v>1004.0</c:v>
                </c:pt>
                <c:pt idx="4">
                  <c:v>1711.0</c:v>
                </c:pt>
                <c:pt idx="5">
                  <c:v>2594.0</c:v>
                </c:pt>
              </c:numCache>
            </c:numRef>
          </c:val>
        </c:ser>
        <c:ser>
          <c:idx val="7"/>
          <c:order val="7"/>
          <c:tx>
            <c:strRef>
              <c:f>'Sheet 1 - Table 1'!$A$9</c:f>
              <c:strCache>
                <c:ptCount val="1"/>
                <c:pt idx="0">
                  <c:v>Ambient video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1'!$B$9:$G$9</c:f>
              <c:numCache>
                <c:formatCode>General</c:formatCode>
                <c:ptCount val="6"/>
                <c:pt idx="0">
                  <c:v>110.0</c:v>
                </c:pt>
                <c:pt idx="1">
                  <c:v>224.0</c:v>
                </c:pt>
                <c:pt idx="2">
                  <c:v>634.0</c:v>
                </c:pt>
                <c:pt idx="3">
                  <c:v>1332.0</c:v>
                </c:pt>
                <c:pt idx="4">
                  <c:v>2089.0</c:v>
                </c:pt>
                <c:pt idx="5">
                  <c:v>2715.0</c:v>
                </c:pt>
              </c:numCache>
            </c:numRef>
          </c:val>
        </c:ser>
        <c:marker val="1"/>
        <c:axId val="659328040"/>
        <c:axId val="652729400"/>
      </c:lineChart>
      <c:catAx>
        <c:axId val="659328040"/>
        <c:scaling>
          <c:orientation val="minMax"/>
        </c:scaling>
        <c:axPos val="b"/>
        <c:numFmt formatCode="General" sourceLinked="1"/>
        <c:majorTickMark val="none"/>
        <c:tickLblPos val="low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52729400"/>
        <c:crosses val="autoZero"/>
        <c:auto val="1"/>
        <c:lblAlgn val="ctr"/>
        <c:lblOffset val="100"/>
        <c:tickLblSkip val="1"/>
        <c:tickMarkSkip val="1"/>
      </c:catAx>
      <c:valAx>
        <c:axId val="652729400"/>
        <c:scaling>
          <c:logBase val="10.0"/>
          <c:orientation val="minMax"/>
        </c:scaling>
        <c:axPos val="l"/>
        <c:majorGridlines>
          <c:spPr>
            <a:ln w="12700">
              <a:solidFill>
                <a:srgbClr val="AAAAAA"/>
              </a:solidFill>
              <a:prstDash val="solid"/>
            </a:ln>
          </c:spPr>
        </c:majorGridlines>
        <c:numFmt formatCode="General" sourceLinked="1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5932804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00617284183185411"/>
          <c:y val="0.900966714885451"/>
          <c:w val="0.956790483937387"/>
          <c:h val="0.0942029541033045"/>
        </c:manualLayout>
      </c:layout>
      <c:spPr>
        <a:noFill/>
        <a:ln w="25400">
          <a:noFill/>
        </a:ln>
      </c:spPr>
      <c:txPr>
        <a:bodyPr/>
        <a:lstStyle/>
        <a:p>
          <a:pPr>
            <a:defRPr sz="1195" b="0" i="0" u="none" strike="noStrike" baseline="0">
              <a:solidFill>
                <a:srgbClr val="000000"/>
              </a:solidFill>
              <a:latin typeface="Helvetica Neue"/>
              <a:ea typeface="Helvetica Neue"/>
              <a:cs typeface="Helvetica Neue"/>
            </a:defRPr>
          </a:pPr>
          <a:endParaRPr lang="en-US"/>
        </a:p>
      </c:txPr>
    </c:legend>
    <c:dispBlanksAs val="gap"/>
  </c:chart>
  <c:spPr>
    <a:solidFill>
      <a:schemeClr val="accent6">
        <a:lumMod val="60000"/>
        <a:lumOff val="40000"/>
      </a:schemeClr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Lucida Grande"/>
          <a:ea typeface="Lucida Grande"/>
          <a:cs typeface="Lucida Grande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3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1621423275498"/>
          <c:y val="0.155653231551213"/>
          <c:w val="0.693672614990102"/>
          <c:h val="0.736591169965564"/>
        </c:manualLayout>
      </c:layout>
      <c:barChart>
        <c:barDir val="col"/>
        <c:grouping val="stacked"/>
        <c:ser>
          <c:idx val="0"/>
          <c:order val="0"/>
          <c:tx>
            <c:v>Stop (dwell)</c:v>
          </c:tx>
          <c:val>
            <c:numRef>
              <c:f>[BusStopMeasurement_1.xls]Sheet1!$B$3:$B$39</c:f>
              <c:numCache>
                <c:formatCode>General</c:formatCode>
                <c:ptCount val="37"/>
                <c:pt idx="0">
                  <c:v>16.1</c:v>
                </c:pt>
                <c:pt idx="1">
                  <c:v>0.0</c:v>
                </c:pt>
                <c:pt idx="2">
                  <c:v>42.5</c:v>
                </c:pt>
                <c:pt idx="3">
                  <c:v>32.8</c:v>
                </c:pt>
                <c:pt idx="4">
                  <c:v>14.5</c:v>
                </c:pt>
                <c:pt idx="5">
                  <c:v>42.7</c:v>
                </c:pt>
                <c:pt idx="6">
                  <c:v>38.4</c:v>
                </c:pt>
                <c:pt idx="7">
                  <c:v>23.4</c:v>
                </c:pt>
                <c:pt idx="8">
                  <c:v>31.2</c:v>
                </c:pt>
                <c:pt idx="9">
                  <c:v>60.3</c:v>
                </c:pt>
                <c:pt idx="10">
                  <c:v>53.8</c:v>
                </c:pt>
                <c:pt idx="11">
                  <c:v>34.7</c:v>
                </c:pt>
                <c:pt idx="12">
                  <c:v>80.7</c:v>
                </c:pt>
                <c:pt idx="13">
                  <c:v>47.7</c:v>
                </c:pt>
                <c:pt idx="14">
                  <c:v>24.8</c:v>
                </c:pt>
                <c:pt idx="15">
                  <c:v>43.7</c:v>
                </c:pt>
                <c:pt idx="16">
                  <c:v>23.0</c:v>
                </c:pt>
                <c:pt idx="17">
                  <c:v>59.6</c:v>
                </c:pt>
                <c:pt idx="18">
                  <c:v>17.3</c:v>
                </c:pt>
                <c:pt idx="19">
                  <c:v>10.8</c:v>
                </c:pt>
                <c:pt idx="20">
                  <c:v>22.4</c:v>
                </c:pt>
                <c:pt idx="21">
                  <c:v>12.8</c:v>
                </c:pt>
                <c:pt idx="22">
                  <c:v>32.2</c:v>
                </c:pt>
                <c:pt idx="23">
                  <c:v>0.0</c:v>
                </c:pt>
                <c:pt idx="24">
                  <c:v>18.9</c:v>
                </c:pt>
                <c:pt idx="25">
                  <c:v>4.3</c:v>
                </c:pt>
                <c:pt idx="26">
                  <c:v>11.3</c:v>
                </c:pt>
                <c:pt idx="27">
                  <c:v>19.6</c:v>
                </c:pt>
                <c:pt idx="28">
                  <c:v>12.3</c:v>
                </c:pt>
                <c:pt idx="29">
                  <c:v>23.0</c:v>
                </c:pt>
                <c:pt idx="30">
                  <c:v>15.4</c:v>
                </c:pt>
                <c:pt idx="31">
                  <c:v>24.0</c:v>
                </c:pt>
                <c:pt idx="32">
                  <c:v>27.7</c:v>
                </c:pt>
                <c:pt idx="33">
                  <c:v>12.6</c:v>
                </c:pt>
                <c:pt idx="34">
                  <c:v>0.0</c:v>
                </c:pt>
                <c:pt idx="35">
                  <c:v>15.6</c:v>
                </c:pt>
                <c:pt idx="36">
                  <c:v>10.6</c:v>
                </c:pt>
              </c:numCache>
            </c:numRef>
          </c:val>
        </c:ser>
        <c:ser>
          <c:idx val="1"/>
          <c:order val="1"/>
          <c:tx>
            <c:v>Run (Travel)</c:v>
          </c:tx>
          <c:spPr>
            <a:ln cap="flat" cmpd="dbl"/>
          </c:spPr>
          <c:val>
            <c:numRef>
              <c:f>[BusStopMeasurement_1.xls]Sheet1!$C$3:$C$39</c:f>
              <c:numCache>
                <c:formatCode>General</c:formatCode>
                <c:ptCount val="37"/>
                <c:pt idx="0">
                  <c:v>33.5</c:v>
                </c:pt>
                <c:pt idx="1">
                  <c:v>26.0</c:v>
                </c:pt>
                <c:pt idx="2">
                  <c:v>31.0</c:v>
                </c:pt>
                <c:pt idx="3">
                  <c:v>58.4</c:v>
                </c:pt>
                <c:pt idx="4">
                  <c:v>160.2</c:v>
                </c:pt>
                <c:pt idx="5">
                  <c:v>55.8</c:v>
                </c:pt>
                <c:pt idx="6">
                  <c:v>38.5</c:v>
                </c:pt>
                <c:pt idx="7">
                  <c:v>65.8</c:v>
                </c:pt>
                <c:pt idx="8">
                  <c:v>64.7</c:v>
                </c:pt>
                <c:pt idx="9">
                  <c:v>41.3</c:v>
                </c:pt>
                <c:pt idx="10">
                  <c:v>35.6</c:v>
                </c:pt>
                <c:pt idx="11">
                  <c:v>45.9</c:v>
                </c:pt>
                <c:pt idx="12">
                  <c:v>80.6</c:v>
                </c:pt>
                <c:pt idx="13">
                  <c:v>64.4</c:v>
                </c:pt>
                <c:pt idx="14">
                  <c:v>72.7</c:v>
                </c:pt>
                <c:pt idx="15">
                  <c:v>49.6</c:v>
                </c:pt>
                <c:pt idx="16">
                  <c:v>74.9</c:v>
                </c:pt>
                <c:pt idx="17">
                  <c:v>30.4</c:v>
                </c:pt>
                <c:pt idx="18">
                  <c:v>48.9</c:v>
                </c:pt>
                <c:pt idx="19">
                  <c:v>89.9</c:v>
                </c:pt>
                <c:pt idx="20">
                  <c:v>78.6</c:v>
                </c:pt>
                <c:pt idx="21">
                  <c:v>42.3</c:v>
                </c:pt>
                <c:pt idx="22">
                  <c:v>47.4</c:v>
                </c:pt>
                <c:pt idx="23">
                  <c:v>50.0</c:v>
                </c:pt>
                <c:pt idx="24">
                  <c:v>77.7</c:v>
                </c:pt>
                <c:pt idx="25">
                  <c:v>22.2</c:v>
                </c:pt>
                <c:pt idx="26">
                  <c:v>72.4</c:v>
                </c:pt>
                <c:pt idx="27">
                  <c:v>173.0</c:v>
                </c:pt>
                <c:pt idx="28">
                  <c:v>156.2</c:v>
                </c:pt>
                <c:pt idx="29">
                  <c:v>59.5</c:v>
                </c:pt>
                <c:pt idx="30">
                  <c:v>59.1</c:v>
                </c:pt>
                <c:pt idx="31">
                  <c:v>75.3</c:v>
                </c:pt>
                <c:pt idx="32">
                  <c:v>76.7</c:v>
                </c:pt>
                <c:pt idx="33">
                  <c:v>81.9</c:v>
                </c:pt>
                <c:pt idx="34">
                  <c:v>25.5</c:v>
                </c:pt>
                <c:pt idx="35">
                  <c:v>79.8</c:v>
                </c:pt>
                <c:pt idx="36">
                  <c:v>73.5</c:v>
                </c:pt>
              </c:numCache>
            </c:numRef>
          </c:val>
        </c:ser>
        <c:gapWidth val="75"/>
        <c:overlap val="100"/>
        <c:axId val="652796056"/>
        <c:axId val="660381272"/>
      </c:barChart>
      <c:catAx>
        <c:axId val="652796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 smtClean="0"/>
                  <a:t>A pair of bus stop and travel</a:t>
                </a:r>
                <a:endParaRPr lang="en-US" sz="1200" dirty="0"/>
              </a:p>
            </c:rich>
          </c:tx>
          <c:layout/>
        </c:title>
        <c:numFmt formatCode="General" sourceLinked="1"/>
        <c:majorTickMark val="none"/>
        <c:tickLblPos val="nextTo"/>
        <c:crossAx val="660381272"/>
        <c:crosses val="autoZero"/>
        <c:auto val="1"/>
        <c:lblAlgn val="ctr"/>
        <c:lblOffset val="100"/>
      </c:catAx>
      <c:valAx>
        <c:axId val="660381272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Duration (sec)</a:t>
                </a:r>
              </a:p>
            </c:rich>
          </c:tx>
          <c:layout/>
        </c:title>
        <c:numFmt formatCode="General" sourceLinked="1"/>
        <c:tickLblPos val="nextTo"/>
        <c:crossAx val="6527960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val>
            <c:numRef>
              <c:f>Sheet5!$K$2:$K$26</c:f>
              <c:numCache>
                <c:formatCode>General</c:formatCode>
                <c:ptCount val="25"/>
                <c:pt idx="0">
                  <c:v>14480.0</c:v>
                </c:pt>
                <c:pt idx="1">
                  <c:v>68056.0</c:v>
                </c:pt>
                <c:pt idx="2">
                  <c:v>142744.0</c:v>
                </c:pt>
                <c:pt idx="3">
                  <c:v>261064.0</c:v>
                </c:pt>
                <c:pt idx="4">
                  <c:v>499152.0</c:v>
                </c:pt>
                <c:pt idx="5">
                  <c:v>662832.0</c:v>
                </c:pt>
                <c:pt idx="6">
                  <c:v>832648.0</c:v>
                </c:pt>
                <c:pt idx="7">
                  <c:v>931736.0</c:v>
                </c:pt>
                <c:pt idx="8">
                  <c:v>820232.0</c:v>
                </c:pt>
                <c:pt idx="9">
                  <c:v>923464.0</c:v>
                </c:pt>
                <c:pt idx="10">
                  <c:v>1.014896E6</c:v>
                </c:pt>
                <c:pt idx="11">
                  <c:v>947664.0</c:v>
                </c:pt>
                <c:pt idx="12">
                  <c:v>936288.0</c:v>
                </c:pt>
                <c:pt idx="13">
                  <c:v>844648.0</c:v>
                </c:pt>
                <c:pt idx="14">
                  <c:v>912288.0</c:v>
                </c:pt>
                <c:pt idx="15">
                  <c:v>934632.0</c:v>
                </c:pt>
                <c:pt idx="16">
                  <c:v>907120.0</c:v>
                </c:pt>
                <c:pt idx="17">
                  <c:v>954904.0</c:v>
                </c:pt>
                <c:pt idx="18">
                  <c:v>704184.0</c:v>
                </c:pt>
                <c:pt idx="19">
                  <c:v>966904.0</c:v>
                </c:pt>
                <c:pt idx="20">
                  <c:v>918496.0</c:v>
                </c:pt>
                <c:pt idx="21">
                  <c:v>911256.0</c:v>
                </c:pt>
                <c:pt idx="22">
                  <c:v>683496.0</c:v>
                </c:pt>
                <c:pt idx="23">
                  <c:v>237064.0</c:v>
                </c:pt>
                <c:pt idx="24">
                  <c:v>11584.0</c:v>
                </c:pt>
              </c:numCache>
            </c:numRef>
          </c:val>
        </c:ser>
        <c:hiLowLines/>
        <c:marker val="1"/>
        <c:axId val="659562808"/>
        <c:axId val="659569000"/>
      </c:lineChart>
      <c:catAx>
        <c:axId val="659562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Network connection time (sec</a:t>
                </a:r>
                <a:r>
                  <a:rPr lang="en-US" sz="1200" dirty="0" smtClean="0"/>
                  <a:t>)</a:t>
                </a:r>
                <a:endParaRPr lang="en-US" sz="1200" dirty="0"/>
              </a:p>
            </c:rich>
          </c:tx>
          <c:layout/>
        </c:title>
        <c:numFmt formatCode="General" sourceLinked="1"/>
        <c:majorTickMark val="none"/>
        <c:tickLblPos val="nextTo"/>
        <c:crossAx val="659569000"/>
        <c:crosses val="autoZero"/>
        <c:auto val="1"/>
        <c:lblAlgn val="ctr"/>
        <c:lblOffset val="100"/>
      </c:catAx>
      <c:valAx>
        <c:axId val="6595690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Throughput (byte/sec)</a:t>
                </a:r>
              </a:p>
            </c:rich>
          </c:tx>
          <c:layout/>
        </c:title>
        <c:numFmt formatCode="General" sourceLinked="1"/>
        <c:tickLblPos val="nextTo"/>
        <c:crossAx val="659562808"/>
        <c:crosses val="autoZero"/>
        <c:crossBetween val="between"/>
      </c:valAx>
    </c:plotArea>
    <c:plotVisOnly val="1"/>
    <c:dispBlanksAs val="gap"/>
  </c:chart>
  <c:spPr>
    <a:solidFill>
      <a:sysClr val="window" lastClr="FFFFFF">
        <a:lumMod val="85000"/>
      </a:sysClr>
    </a:soli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v>Upload</c:v>
          </c:tx>
          <c:val>
            <c:numRef>
              <c:f>Sheet7!$J$3:$J$48</c:f>
              <c:numCache>
                <c:formatCode>General</c:formatCode>
                <c:ptCount val="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15928.0</c:v>
                </c:pt>
                <c:pt idx="4">
                  <c:v>27512.0</c:v>
                </c:pt>
                <c:pt idx="5">
                  <c:v>44888.0</c:v>
                </c:pt>
                <c:pt idx="6">
                  <c:v>72400.0</c:v>
                </c:pt>
                <c:pt idx="7">
                  <c:v>95568.0</c:v>
                </c:pt>
                <c:pt idx="8">
                  <c:v>91224.0</c:v>
                </c:pt>
                <c:pt idx="9">
                  <c:v>131768.0</c:v>
                </c:pt>
                <c:pt idx="10">
                  <c:v>136112.0</c:v>
                </c:pt>
                <c:pt idx="11">
                  <c:v>141904.0</c:v>
                </c:pt>
                <c:pt idx="12">
                  <c:v>157832.0</c:v>
                </c:pt>
                <c:pt idx="13">
                  <c:v>142376.0</c:v>
                </c:pt>
                <c:pt idx="14">
                  <c:v>197560.0</c:v>
                </c:pt>
                <c:pt idx="15">
                  <c:v>233128.0</c:v>
                </c:pt>
                <c:pt idx="16">
                  <c:v>306176.0</c:v>
                </c:pt>
                <c:pt idx="17">
                  <c:v>335128.0</c:v>
                </c:pt>
                <c:pt idx="18">
                  <c:v>337816.0</c:v>
                </c:pt>
                <c:pt idx="19">
                  <c:v>358296.0</c:v>
                </c:pt>
                <c:pt idx="20">
                  <c:v>282376.0</c:v>
                </c:pt>
                <c:pt idx="21">
                  <c:v>279480.0</c:v>
                </c:pt>
                <c:pt idx="22">
                  <c:v>294376.0</c:v>
                </c:pt>
                <c:pt idx="23">
                  <c:v>360568.0</c:v>
                </c:pt>
                <c:pt idx="24">
                  <c:v>305136.0</c:v>
                </c:pt>
                <c:pt idx="25">
                  <c:v>327264.0</c:v>
                </c:pt>
                <c:pt idx="26">
                  <c:v>332024.0</c:v>
                </c:pt>
                <c:pt idx="27">
                  <c:v>321888.0</c:v>
                </c:pt>
                <c:pt idx="28">
                  <c:v>347744.0</c:v>
                </c:pt>
                <c:pt idx="29">
                  <c:v>314856.0</c:v>
                </c:pt>
                <c:pt idx="30">
                  <c:v>373400.0</c:v>
                </c:pt>
                <c:pt idx="31">
                  <c:v>322920.0</c:v>
                </c:pt>
                <c:pt idx="32">
                  <c:v>317128.0</c:v>
                </c:pt>
                <c:pt idx="33">
                  <c:v>316512.0</c:v>
                </c:pt>
                <c:pt idx="34">
                  <c:v>344024.0</c:v>
                </c:pt>
                <c:pt idx="35">
                  <c:v>184936.0</c:v>
                </c:pt>
                <c:pt idx="36">
                  <c:v>107152.0</c:v>
                </c:pt>
                <c:pt idx="37">
                  <c:v>272040.0</c:v>
                </c:pt>
                <c:pt idx="38">
                  <c:v>257552.0</c:v>
                </c:pt>
                <c:pt idx="39">
                  <c:v>325200.0</c:v>
                </c:pt>
                <c:pt idx="40">
                  <c:v>350432.0</c:v>
                </c:pt>
                <c:pt idx="41">
                  <c:v>284240.0</c:v>
                </c:pt>
                <c:pt idx="42">
                  <c:v>290440.0</c:v>
                </c:pt>
                <c:pt idx="43">
                  <c:v>229624.0</c:v>
                </c:pt>
                <c:pt idx="44">
                  <c:v>132400.0</c:v>
                </c:pt>
                <c:pt idx="45">
                  <c:v>0.0</c:v>
                </c:pt>
              </c:numCache>
            </c:numRef>
          </c:val>
        </c:ser>
        <c:ser>
          <c:idx val="1"/>
          <c:order val="1"/>
          <c:tx>
            <c:v>Download</c:v>
          </c:tx>
          <c:marker>
            <c:symbol val="star"/>
            <c:size val="10"/>
          </c:marker>
          <c:val>
            <c:numRef>
              <c:f>Sheet7!$K$3:$K$48</c:f>
              <c:numCache>
                <c:formatCode>General</c:formatCode>
                <c:ptCount val="46"/>
                <c:pt idx="0">
                  <c:v>1448.0</c:v>
                </c:pt>
                <c:pt idx="1">
                  <c:v>27512.0</c:v>
                </c:pt>
                <c:pt idx="2">
                  <c:v>46336.0</c:v>
                </c:pt>
                <c:pt idx="3">
                  <c:v>65160.0</c:v>
                </c:pt>
                <c:pt idx="4">
                  <c:v>133216.0</c:v>
                </c:pt>
                <c:pt idx="5">
                  <c:v>299736.0</c:v>
                </c:pt>
                <c:pt idx="6">
                  <c:v>409784.0</c:v>
                </c:pt>
                <c:pt idx="7">
                  <c:v>385168.0</c:v>
                </c:pt>
                <c:pt idx="8">
                  <c:v>392408.0</c:v>
                </c:pt>
                <c:pt idx="9">
                  <c:v>393856.0</c:v>
                </c:pt>
                <c:pt idx="10">
                  <c:v>406888.0</c:v>
                </c:pt>
                <c:pt idx="11">
                  <c:v>333040.0</c:v>
                </c:pt>
                <c:pt idx="12">
                  <c:v>278016.0</c:v>
                </c:pt>
                <c:pt idx="13">
                  <c:v>333040.0</c:v>
                </c:pt>
                <c:pt idx="14">
                  <c:v>333040.0</c:v>
                </c:pt>
                <c:pt idx="15">
                  <c:v>359104.0</c:v>
                </c:pt>
                <c:pt idx="16">
                  <c:v>318560.0</c:v>
                </c:pt>
                <c:pt idx="17">
                  <c:v>267880.0</c:v>
                </c:pt>
                <c:pt idx="18">
                  <c:v>315664.0</c:v>
                </c:pt>
                <c:pt idx="19">
                  <c:v>350416.0</c:v>
                </c:pt>
                <c:pt idx="20">
                  <c:v>298288.0</c:v>
                </c:pt>
                <c:pt idx="21">
                  <c:v>308424.0</c:v>
                </c:pt>
                <c:pt idx="22">
                  <c:v>333040.0</c:v>
                </c:pt>
                <c:pt idx="23">
                  <c:v>327248.0</c:v>
                </c:pt>
                <c:pt idx="24">
                  <c:v>354760.0</c:v>
                </c:pt>
                <c:pt idx="25">
                  <c:v>317112.0</c:v>
                </c:pt>
                <c:pt idx="26">
                  <c:v>333040.0</c:v>
                </c:pt>
                <c:pt idx="27">
                  <c:v>347520.0</c:v>
                </c:pt>
                <c:pt idx="28">
                  <c:v>331592.0</c:v>
                </c:pt>
                <c:pt idx="29">
                  <c:v>359104.0</c:v>
                </c:pt>
                <c:pt idx="30">
                  <c:v>302632.0</c:v>
                </c:pt>
                <c:pt idx="31">
                  <c:v>215752.0</c:v>
                </c:pt>
                <c:pt idx="32">
                  <c:v>459016.0</c:v>
                </c:pt>
                <c:pt idx="33">
                  <c:v>324352.0</c:v>
                </c:pt>
                <c:pt idx="34">
                  <c:v>254848.0</c:v>
                </c:pt>
                <c:pt idx="35">
                  <c:v>275120.0</c:v>
                </c:pt>
                <c:pt idx="36">
                  <c:v>335936.0</c:v>
                </c:pt>
                <c:pt idx="37">
                  <c:v>321456.0</c:v>
                </c:pt>
                <c:pt idx="38">
                  <c:v>278016.0</c:v>
                </c:pt>
                <c:pt idx="39">
                  <c:v>263536.0</c:v>
                </c:pt>
                <c:pt idx="40">
                  <c:v>298288.0</c:v>
                </c:pt>
                <c:pt idx="41">
                  <c:v>286704.0</c:v>
                </c:pt>
                <c:pt idx="42">
                  <c:v>185344.0</c:v>
                </c:pt>
                <c:pt idx="43">
                  <c:v>144800.0</c:v>
                </c:pt>
                <c:pt idx="44">
                  <c:v>85432.0</c:v>
                </c:pt>
                <c:pt idx="45">
                  <c:v>40432.0</c:v>
                </c:pt>
              </c:numCache>
            </c:numRef>
          </c:val>
        </c:ser>
        <c:ser>
          <c:idx val="2"/>
          <c:order val="2"/>
          <c:tx>
            <c:v>Sum</c:v>
          </c:tx>
          <c:val>
            <c:numRef>
              <c:f>Sheet7!$L$3:$L$48</c:f>
              <c:numCache>
                <c:formatCode>General</c:formatCode>
                <c:ptCount val="46"/>
                <c:pt idx="0">
                  <c:v>1448.0</c:v>
                </c:pt>
                <c:pt idx="1">
                  <c:v>27512.0</c:v>
                </c:pt>
                <c:pt idx="2">
                  <c:v>46336.0</c:v>
                </c:pt>
                <c:pt idx="3">
                  <c:v>81088.0</c:v>
                </c:pt>
                <c:pt idx="4">
                  <c:v>160728.0</c:v>
                </c:pt>
                <c:pt idx="5">
                  <c:v>344624.0</c:v>
                </c:pt>
                <c:pt idx="6">
                  <c:v>482184.0</c:v>
                </c:pt>
                <c:pt idx="7">
                  <c:v>480736.0</c:v>
                </c:pt>
                <c:pt idx="8">
                  <c:v>483632.0</c:v>
                </c:pt>
                <c:pt idx="9">
                  <c:v>525624.0</c:v>
                </c:pt>
                <c:pt idx="10">
                  <c:v>543000.0</c:v>
                </c:pt>
                <c:pt idx="11">
                  <c:v>474944.0</c:v>
                </c:pt>
                <c:pt idx="12">
                  <c:v>435848.0</c:v>
                </c:pt>
                <c:pt idx="13">
                  <c:v>475416.0</c:v>
                </c:pt>
                <c:pt idx="14">
                  <c:v>530600.0</c:v>
                </c:pt>
                <c:pt idx="15">
                  <c:v>592232.0</c:v>
                </c:pt>
                <c:pt idx="16">
                  <c:v>624736.0</c:v>
                </c:pt>
                <c:pt idx="17">
                  <c:v>603008.0</c:v>
                </c:pt>
                <c:pt idx="18">
                  <c:v>653480.0</c:v>
                </c:pt>
                <c:pt idx="19">
                  <c:v>708712.0</c:v>
                </c:pt>
                <c:pt idx="20">
                  <c:v>580664.0</c:v>
                </c:pt>
                <c:pt idx="21">
                  <c:v>587904.0</c:v>
                </c:pt>
                <c:pt idx="22">
                  <c:v>627416.0</c:v>
                </c:pt>
                <c:pt idx="23">
                  <c:v>687816.0</c:v>
                </c:pt>
                <c:pt idx="24">
                  <c:v>659896.0</c:v>
                </c:pt>
                <c:pt idx="25">
                  <c:v>644376.0</c:v>
                </c:pt>
                <c:pt idx="26">
                  <c:v>665064.0</c:v>
                </c:pt>
                <c:pt idx="27">
                  <c:v>669408.0</c:v>
                </c:pt>
                <c:pt idx="28">
                  <c:v>679336.0</c:v>
                </c:pt>
                <c:pt idx="29">
                  <c:v>673960.0</c:v>
                </c:pt>
                <c:pt idx="30">
                  <c:v>676032.0</c:v>
                </c:pt>
                <c:pt idx="31">
                  <c:v>538672.0</c:v>
                </c:pt>
                <c:pt idx="32">
                  <c:v>776144.0</c:v>
                </c:pt>
                <c:pt idx="33">
                  <c:v>640864.0</c:v>
                </c:pt>
                <c:pt idx="34">
                  <c:v>598872.0</c:v>
                </c:pt>
                <c:pt idx="35">
                  <c:v>460056.0</c:v>
                </c:pt>
                <c:pt idx="36">
                  <c:v>443088.0</c:v>
                </c:pt>
                <c:pt idx="37">
                  <c:v>593496.0</c:v>
                </c:pt>
                <c:pt idx="38">
                  <c:v>535568.0</c:v>
                </c:pt>
                <c:pt idx="39">
                  <c:v>588736.0</c:v>
                </c:pt>
                <c:pt idx="40">
                  <c:v>648720.0</c:v>
                </c:pt>
                <c:pt idx="41">
                  <c:v>570944.0</c:v>
                </c:pt>
                <c:pt idx="42">
                  <c:v>475784.0</c:v>
                </c:pt>
                <c:pt idx="43">
                  <c:v>374424.0</c:v>
                </c:pt>
                <c:pt idx="44">
                  <c:v>217832.0</c:v>
                </c:pt>
                <c:pt idx="45">
                  <c:v>40432.0</c:v>
                </c:pt>
              </c:numCache>
            </c:numRef>
          </c:val>
        </c:ser>
        <c:hiLowLines/>
        <c:marker val="1"/>
        <c:axId val="599746216"/>
        <c:axId val="600643928"/>
      </c:lineChart>
      <c:catAx>
        <c:axId val="5997462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Network connection time</a:t>
                </a:r>
                <a:r>
                  <a:rPr lang="en-US" sz="1200" baseline="0" dirty="0"/>
                  <a:t> (sec</a:t>
                </a:r>
                <a:r>
                  <a:rPr lang="en-US" sz="1200" baseline="0" dirty="0" smtClean="0"/>
                  <a:t>)</a:t>
                </a:r>
                <a:endParaRPr lang="en-US" sz="1200" baseline="0" dirty="0"/>
              </a:p>
            </c:rich>
          </c:tx>
          <c:layout/>
        </c:title>
        <c:numFmt formatCode="General" sourceLinked="1"/>
        <c:majorTickMark val="none"/>
        <c:tickLblPos val="nextTo"/>
        <c:crossAx val="600643928"/>
        <c:crosses val="autoZero"/>
        <c:auto val="1"/>
        <c:lblAlgn val="ctr"/>
        <c:lblOffset val="100"/>
      </c:catAx>
      <c:valAx>
        <c:axId val="6006439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Throughput (byte/sec)</a:t>
                </a:r>
              </a:p>
            </c:rich>
          </c:tx>
          <c:layout/>
        </c:title>
        <c:numFmt formatCode="General" sourceLinked="1"/>
        <c:tickLblPos val="nextTo"/>
        <c:crossAx val="59974621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spPr>
    <a:solidFill>
      <a:sysClr val="window" lastClr="FFFFFF">
        <a:lumMod val="85000"/>
      </a:sysClr>
    </a:solidFill>
  </c:sp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88CD2-3EED-AB40-ABBA-90B4843F8CDA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C88E5-A225-A84F-8D37-22F0D196E4D5}">
      <dgm:prSet phldrT="[Text]"/>
      <dgm:spPr/>
      <dgm:t>
        <a:bodyPr/>
        <a:lstStyle/>
        <a:p>
          <a:r>
            <a:rPr lang="en-US" dirty="0" smtClean="0"/>
            <a:t>Network security</a:t>
          </a:r>
          <a:endParaRPr lang="en-US" dirty="0"/>
        </a:p>
      </dgm:t>
    </dgm:pt>
    <dgm:pt modelId="{3F67A576-61B4-5E47-AFFE-E2B7D35C0FFA}" type="parTrans" cxnId="{66012C7F-3721-234F-8AF0-31E8C63CA0DB}">
      <dgm:prSet/>
      <dgm:spPr/>
      <dgm:t>
        <a:bodyPr/>
        <a:lstStyle/>
        <a:p>
          <a:endParaRPr lang="en-US"/>
        </a:p>
      </dgm:t>
    </dgm:pt>
    <dgm:pt modelId="{77C33301-EEBF-FB41-A5D8-942AD595EA76}" type="sibTrans" cxnId="{66012C7F-3721-234F-8AF0-31E8C63CA0DB}">
      <dgm:prSet/>
      <dgm:spPr/>
      <dgm:t>
        <a:bodyPr/>
        <a:lstStyle/>
        <a:p>
          <a:endParaRPr lang="en-US"/>
        </a:p>
      </dgm:t>
    </dgm:pt>
    <dgm:pt modelId="{A9E795FE-0DD4-AD47-8D53-9DC9E4684E78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71093299-D9C1-3748-A388-53A2590A20F4}" type="parTrans" cxnId="{48A69B70-5295-2D4E-A941-D4E91599F3AC}">
      <dgm:prSet/>
      <dgm:spPr/>
      <dgm:t>
        <a:bodyPr/>
        <a:lstStyle/>
        <a:p>
          <a:endParaRPr lang="en-US"/>
        </a:p>
      </dgm:t>
    </dgm:pt>
    <dgm:pt modelId="{764B5026-5FEC-3B4C-86E9-BEEE98E11E84}" type="sibTrans" cxnId="{48A69B70-5295-2D4E-A941-D4E91599F3AC}">
      <dgm:prSet/>
      <dgm:spPr/>
      <dgm:t>
        <a:bodyPr/>
        <a:lstStyle/>
        <a:p>
          <a:endParaRPr lang="en-US"/>
        </a:p>
      </dgm:t>
    </dgm:pt>
    <dgm:pt modelId="{FC5D35F7-7EC0-7941-9A60-2965AB180056}">
      <dgm:prSet phldrT="[Text]"/>
      <dgm:spPr/>
      <dgm:t>
        <a:bodyPr/>
        <a:lstStyle/>
        <a:p>
          <a:r>
            <a:rPr lang="en-US" dirty="0" smtClean="0"/>
            <a:t>disruption</a:t>
          </a:r>
          <a:endParaRPr lang="en-US" dirty="0"/>
        </a:p>
      </dgm:t>
    </dgm:pt>
    <dgm:pt modelId="{953C9C66-86B8-C24F-8F8E-28316F555F5F}" type="parTrans" cxnId="{5DF8E71D-D945-1A44-A3BA-930108A16911}">
      <dgm:prSet/>
      <dgm:spPr/>
      <dgm:t>
        <a:bodyPr/>
        <a:lstStyle/>
        <a:p>
          <a:endParaRPr lang="en-US"/>
        </a:p>
      </dgm:t>
    </dgm:pt>
    <dgm:pt modelId="{FC6F7B9F-EB1F-3C4F-B77C-2E27307620CD}" type="sibTrans" cxnId="{5DF8E71D-D945-1A44-A3BA-930108A16911}">
      <dgm:prSet/>
      <dgm:spPr/>
      <dgm:t>
        <a:bodyPr/>
        <a:lstStyle/>
        <a:p>
          <a:endParaRPr lang="en-US"/>
        </a:p>
      </dgm:t>
    </dgm:pt>
    <dgm:pt modelId="{558D85A2-6189-1240-AE70-874466FB70A4}">
      <dgm:prSet phldrT="[Text]"/>
      <dgm:spPr/>
      <dgm:t>
        <a:bodyPr/>
        <a:lstStyle/>
        <a:p>
          <a:r>
            <a:rPr lang="en-US" dirty="0" smtClean="0"/>
            <a:t>compromise integrity</a:t>
          </a:r>
          <a:endParaRPr lang="en-US" dirty="0"/>
        </a:p>
      </dgm:t>
    </dgm:pt>
    <dgm:pt modelId="{E1E3CD55-D0B4-E949-955C-A3840E138A11}" type="parTrans" cxnId="{486D06BB-2643-A64D-9391-7D3F54460E19}">
      <dgm:prSet/>
      <dgm:spPr/>
      <dgm:t>
        <a:bodyPr/>
        <a:lstStyle/>
        <a:p>
          <a:endParaRPr lang="en-US"/>
        </a:p>
      </dgm:t>
    </dgm:pt>
    <dgm:pt modelId="{17D61CB2-04E4-9048-B326-8C9CF74004CA}" type="sibTrans" cxnId="{486D06BB-2643-A64D-9391-7D3F54460E19}">
      <dgm:prSet/>
      <dgm:spPr/>
      <dgm:t>
        <a:bodyPr/>
        <a:lstStyle/>
        <a:p>
          <a:endParaRPr lang="en-US"/>
        </a:p>
      </dgm:t>
    </dgm:pt>
    <dgm:pt modelId="{53755755-466C-7540-8362-ACC1490F5983}">
      <dgm:prSet phldrT="[Text]"/>
      <dgm:spPr/>
      <dgm:t>
        <a:bodyPr/>
        <a:lstStyle/>
        <a:p>
          <a:r>
            <a:rPr lang="en-US" dirty="0" smtClean="0"/>
            <a:t>end systems</a:t>
          </a:r>
          <a:endParaRPr lang="en-US" dirty="0"/>
        </a:p>
      </dgm:t>
    </dgm:pt>
    <dgm:pt modelId="{C9BFAF0D-E778-5045-9F49-D0512FD73113}" type="parTrans" cxnId="{ADFC5560-9060-F54B-9509-A00AEE7FEF40}">
      <dgm:prSet/>
      <dgm:spPr/>
      <dgm:t>
        <a:bodyPr/>
        <a:lstStyle/>
        <a:p>
          <a:endParaRPr lang="en-US"/>
        </a:p>
      </dgm:t>
    </dgm:pt>
    <dgm:pt modelId="{6CC7D087-A530-5B4E-AA94-F8925E0A2270}" type="sibTrans" cxnId="{ADFC5560-9060-F54B-9509-A00AEE7FEF40}">
      <dgm:prSet/>
      <dgm:spPr/>
      <dgm:t>
        <a:bodyPr/>
        <a:lstStyle/>
        <a:p>
          <a:endParaRPr lang="en-US"/>
        </a:p>
      </dgm:t>
    </dgm:pt>
    <dgm:pt modelId="{3CD24782-BBF5-5C49-966E-88F1A43D341A}">
      <dgm:prSet phldrT="[Text]"/>
      <dgm:spPr/>
      <dgm:t>
        <a:bodyPr/>
        <a:lstStyle/>
        <a:p>
          <a:r>
            <a:rPr lang="en-US" dirty="0" smtClean="0"/>
            <a:t>resource theft</a:t>
          </a:r>
          <a:endParaRPr lang="en-US" dirty="0"/>
        </a:p>
      </dgm:t>
    </dgm:pt>
    <dgm:pt modelId="{7AC703C8-DE29-DA4A-A72D-1B9ABF02F563}" type="parTrans" cxnId="{4413646F-5C36-8E47-98A0-4229B389FFE4}">
      <dgm:prSet/>
      <dgm:spPr/>
      <dgm:t>
        <a:bodyPr/>
        <a:lstStyle/>
        <a:p>
          <a:endParaRPr lang="en-US"/>
        </a:p>
      </dgm:t>
    </dgm:pt>
    <dgm:pt modelId="{D95BC82A-8424-7843-AD00-BF8A4AB76467}" type="sibTrans" cxnId="{4413646F-5C36-8E47-98A0-4229B389FFE4}">
      <dgm:prSet/>
      <dgm:spPr/>
      <dgm:t>
        <a:bodyPr/>
        <a:lstStyle/>
        <a:p>
          <a:endParaRPr lang="en-US"/>
        </a:p>
      </dgm:t>
    </dgm:pt>
    <dgm:pt modelId="{9AF1B934-2E5D-D343-BAE3-AB78CCD361D9}">
      <dgm:prSet phldrT="[Text]"/>
      <dgm:spPr/>
      <dgm:t>
        <a:bodyPr/>
        <a:lstStyle/>
        <a:p>
          <a:r>
            <a:rPr lang="en-US" dirty="0" smtClean="0"/>
            <a:t>data theft</a:t>
          </a:r>
          <a:endParaRPr lang="en-US" dirty="0"/>
        </a:p>
      </dgm:t>
    </dgm:pt>
    <dgm:pt modelId="{D5ED51E1-5814-A248-BE4C-E60E13161127}" type="parTrans" cxnId="{C8F86B19-6815-E742-B5BE-FF6287E4B9FC}">
      <dgm:prSet/>
      <dgm:spPr/>
      <dgm:t>
        <a:bodyPr/>
        <a:lstStyle/>
        <a:p>
          <a:endParaRPr lang="en-US"/>
        </a:p>
      </dgm:t>
    </dgm:pt>
    <dgm:pt modelId="{81168786-1FC3-D040-83B9-21FD03768ACB}" type="sibTrans" cxnId="{C8F86B19-6815-E742-B5BE-FF6287E4B9FC}">
      <dgm:prSet/>
      <dgm:spPr/>
      <dgm:t>
        <a:bodyPr/>
        <a:lstStyle/>
        <a:p>
          <a:endParaRPr lang="en-US"/>
        </a:p>
      </dgm:t>
    </dgm:pt>
    <dgm:pt modelId="{4CDFFE25-3237-9947-8E70-6CE535F8259F}">
      <dgm:prSet phldrT="[Text]"/>
      <dgm:spPr/>
      <dgm:t>
        <a:bodyPr/>
        <a:lstStyle/>
        <a:p>
          <a:r>
            <a:rPr lang="en-US" dirty="0" smtClean="0"/>
            <a:t>denial-of-service</a:t>
          </a:r>
          <a:endParaRPr lang="en-US" dirty="0"/>
        </a:p>
      </dgm:t>
    </dgm:pt>
    <dgm:pt modelId="{53177B98-CF06-5A48-B23D-C0D51E955B67}" type="parTrans" cxnId="{149B4632-C925-BD49-97F6-42A6AABB4DB1}">
      <dgm:prSet/>
      <dgm:spPr/>
      <dgm:t>
        <a:bodyPr/>
        <a:lstStyle/>
        <a:p>
          <a:endParaRPr lang="en-US"/>
        </a:p>
      </dgm:t>
    </dgm:pt>
    <dgm:pt modelId="{A0DF9DAE-56CD-0742-A2D4-04D3C3356F85}" type="sibTrans" cxnId="{149B4632-C925-BD49-97F6-42A6AABB4DB1}">
      <dgm:prSet/>
      <dgm:spPr/>
      <dgm:t>
        <a:bodyPr/>
        <a:lstStyle/>
        <a:p>
          <a:endParaRPr lang="en-US"/>
        </a:p>
      </dgm:t>
    </dgm:pt>
    <dgm:pt modelId="{6627B98B-6E0D-AC4D-8785-7F648FF8AB31}">
      <dgm:prSet phldrT="[Text]"/>
      <dgm:spPr/>
      <dgm:t>
        <a:bodyPr/>
        <a:lstStyle/>
        <a:p>
          <a:r>
            <a:rPr lang="en-US" dirty="0" smtClean="0"/>
            <a:t>traffic overload</a:t>
          </a:r>
          <a:endParaRPr lang="en-US" dirty="0"/>
        </a:p>
      </dgm:t>
    </dgm:pt>
    <dgm:pt modelId="{72EE131E-AB88-FE44-88B6-0FDCCC810720}" type="parTrans" cxnId="{2291375E-CAAF-E04A-9D14-DE0039B96806}">
      <dgm:prSet/>
      <dgm:spPr/>
      <dgm:t>
        <a:bodyPr/>
        <a:lstStyle/>
        <a:p>
          <a:endParaRPr lang="en-US"/>
        </a:p>
      </dgm:t>
    </dgm:pt>
    <dgm:pt modelId="{3240AAF6-DD37-F646-A2D3-12464CEB137C}" type="sibTrans" cxnId="{2291375E-CAAF-E04A-9D14-DE0039B96806}">
      <dgm:prSet/>
      <dgm:spPr/>
      <dgm:t>
        <a:bodyPr/>
        <a:lstStyle/>
        <a:p>
          <a:endParaRPr lang="en-US"/>
        </a:p>
      </dgm:t>
    </dgm:pt>
    <dgm:pt modelId="{7DFF6771-3610-2443-9D82-3478D69FD914}">
      <dgm:prSet phldrT="[Text]"/>
      <dgm:spPr/>
      <dgm:t>
        <a:bodyPr/>
        <a:lstStyle/>
        <a:p>
          <a:r>
            <a:rPr lang="en-US" dirty="0" smtClean="0"/>
            <a:t>BGP</a:t>
          </a:r>
          <a:endParaRPr lang="en-US" dirty="0"/>
        </a:p>
      </dgm:t>
    </dgm:pt>
    <dgm:pt modelId="{22C2E3A9-6C27-FA4D-9E76-4E0B22F6E82D}" type="parTrans" cxnId="{5C240F61-4245-C043-A370-987CBB0E87DC}">
      <dgm:prSet/>
      <dgm:spPr/>
      <dgm:t>
        <a:bodyPr/>
        <a:lstStyle/>
        <a:p>
          <a:endParaRPr lang="en-US"/>
        </a:p>
      </dgm:t>
    </dgm:pt>
    <dgm:pt modelId="{2D07799F-CD5E-FA4C-B966-A7D2E1AE4584}" type="sibTrans" cxnId="{5C240F61-4245-C043-A370-987CBB0E87DC}">
      <dgm:prSet/>
      <dgm:spPr/>
      <dgm:t>
        <a:bodyPr/>
        <a:lstStyle/>
        <a:p>
          <a:endParaRPr lang="en-US"/>
        </a:p>
      </dgm:t>
    </dgm:pt>
    <dgm:pt modelId="{05EB894C-7CDA-0B47-88BE-47B1915E0F42}">
      <dgm:prSet phldrT="[Text]"/>
      <dgm:spPr/>
      <dgm:t>
        <a:bodyPr/>
        <a:lstStyle/>
        <a:p>
          <a:r>
            <a:rPr lang="en-US" dirty="0" smtClean="0"/>
            <a:t>DNS</a:t>
          </a:r>
          <a:endParaRPr lang="en-US" dirty="0"/>
        </a:p>
      </dgm:t>
    </dgm:pt>
    <dgm:pt modelId="{536A4696-3CCF-784B-973E-40D41769E69A}" type="parTrans" cxnId="{7C509C41-3C66-2542-B702-52914CE18C2F}">
      <dgm:prSet/>
      <dgm:spPr/>
      <dgm:t>
        <a:bodyPr/>
        <a:lstStyle/>
        <a:p>
          <a:endParaRPr lang="en-US"/>
        </a:p>
      </dgm:t>
    </dgm:pt>
    <dgm:pt modelId="{D49392BE-E31C-7E4C-8C4C-3663EBC5C503}" type="sibTrans" cxnId="{7C509C41-3C66-2542-B702-52914CE18C2F}">
      <dgm:prSet/>
      <dgm:spPr/>
      <dgm:t>
        <a:bodyPr/>
        <a:lstStyle/>
        <a:p>
          <a:endParaRPr lang="en-US"/>
        </a:p>
      </dgm:t>
    </dgm:pt>
    <dgm:pt modelId="{9D971DD2-CA51-D241-9AA9-C61F59A51F11}">
      <dgm:prSet phldrT="[Text]"/>
      <dgm:spPr/>
      <dgm:t>
        <a:bodyPr/>
        <a:lstStyle/>
        <a:p>
          <a:r>
            <a:rPr lang="en-US" dirty="0" smtClean="0"/>
            <a:t>spam </a:t>
          </a:r>
          <a:r>
            <a:rPr lang="en-US" dirty="0" err="1" smtClean="0"/>
            <a:t>bot</a:t>
          </a:r>
          <a:endParaRPr lang="en-US" dirty="0"/>
        </a:p>
      </dgm:t>
    </dgm:pt>
    <dgm:pt modelId="{C5A44611-F0EF-354B-8ECA-F83982FECF86}" type="parTrans" cxnId="{63D2D127-D4C9-0E4E-89B3-F5C7A6DC517D}">
      <dgm:prSet/>
      <dgm:spPr/>
      <dgm:t>
        <a:bodyPr/>
        <a:lstStyle/>
        <a:p>
          <a:endParaRPr lang="en-US"/>
        </a:p>
      </dgm:t>
    </dgm:pt>
    <dgm:pt modelId="{8535C8F2-9485-DB48-B216-1B607CC5C938}" type="sibTrans" cxnId="{63D2D127-D4C9-0E4E-89B3-F5C7A6DC517D}">
      <dgm:prSet/>
      <dgm:spPr/>
      <dgm:t>
        <a:bodyPr/>
        <a:lstStyle/>
        <a:p>
          <a:endParaRPr lang="en-US"/>
        </a:p>
      </dgm:t>
    </dgm:pt>
    <dgm:pt modelId="{77989FF7-855A-5C46-8DF2-1C7B54744D11}">
      <dgm:prSet phldrT="[Text]"/>
      <dgm:spPr/>
      <dgm:t>
        <a:bodyPr/>
        <a:lstStyle/>
        <a:p>
          <a:r>
            <a:rPr lang="en-US" dirty="0" smtClean="0"/>
            <a:t>identity theft</a:t>
          </a:r>
          <a:endParaRPr lang="en-US" dirty="0"/>
        </a:p>
      </dgm:t>
    </dgm:pt>
    <dgm:pt modelId="{3CB57936-CFF4-1343-B3DF-6923DAEEEE0E}" type="parTrans" cxnId="{FACD62D7-A1F0-C14E-801F-783A45645508}">
      <dgm:prSet/>
      <dgm:spPr/>
      <dgm:t>
        <a:bodyPr/>
        <a:lstStyle/>
        <a:p>
          <a:endParaRPr lang="en-US"/>
        </a:p>
      </dgm:t>
    </dgm:pt>
    <dgm:pt modelId="{D470716F-FB7C-0B42-98B8-D5BF0C5A426C}" type="sibTrans" cxnId="{FACD62D7-A1F0-C14E-801F-783A45645508}">
      <dgm:prSet/>
      <dgm:spPr/>
      <dgm:t>
        <a:bodyPr/>
        <a:lstStyle/>
        <a:p>
          <a:endParaRPr lang="en-US"/>
        </a:p>
      </dgm:t>
    </dgm:pt>
    <dgm:pt modelId="{44409287-F11B-D745-A01F-093D1F0D42D5}">
      <dgm:prSet phldrT="[Text]"/>
      <dgm:spPr/>
      <dgm:t>
        <a:bodyPr/>
        <a:lstStyle/>
        <a:p>
          <a:r>
            <a:rPr lang="en-US" dirty="0" smtClean="0"/>
            <a:t>extortion</a:t>
          </a:r>
          <a:endParaRPr lang="en-US" dirty="0"/>
        </a:p>
      </dgm:t>
    </dgm:pt>
    <dgm:pt modelId="{6DB19A09-199C-E248-ACAA-6521B944EED8}" type="parTrans" cxnId="{0572F925-5463-5E41-87BC-43B59C28016B}">
      <dgm:prSet/>
      <dgm:spPr/>
      <dgm:t>
        <a:bodyPr/>
        <a:lstStyle/>
        <a:p>
          <a:endParaRPr lang="en-US"/>
        </a:p>
      </dgm:t>
    </dgm:pt>
    <dgm:pt modelId="{420A8F9E-2E96-5C4B-86D1-72C7A5058589}" type="sibTrans" cxnId="{0572F925-5463-5E41-87BC-43B59C28016B}">
      <dgm:prSet/>
      <dgm:spPr/>
      <dgm:t>
        <a:bodyPr/>
        <a:lstStyle/>
        <a:p>
          <a:endParaRPr lang="en-US"/>
        </a:p>
      </dgm:t>
    </dgm:pt>
    <dgm:pt modelId="{A2A65934-C2A2-C84A-9209-8D8E6D71A23C}" type="pres">
      <dgm:prSet presAssocID="{63D88CD2-3EED-AB40-ABBA-90B4843F8C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F50286-6465-F149-B352-B3A6A84F3BB2}" type="pres">
      <dgm:prSet presAssocID="{68FC88E5-A225-A84F-8D37-22F0D196E4D5}" presName="hierRoot1" presStyleCnt="0"/>
      <dgm:spPr/>
    </dgm:pt>
    <dgm:pt modelId="{EF795543-901F-4E46-BD60-DE30E52A2B62}" type="pres">
      <dgm:prSet presAssocID="{68FC88E5-A225-A84F-8D37-22F0D196E4D5}" presName="composite" presStyleCnt="0"/>
      <dgm:spPr/>
    </dgm:pt>
    <dgm:pt modelId="{1E17B6A0-DC38-5349-A600-0F4A23F6030A}" type="pres">
      <dgm:prSet presAssocID="{68FC88E5-A225-A84F-8D37-22F0D196E4D5}" presName="background" presStyleLbl="node0" presStyleIdx="0" presStyleCnt="1"/>
      <dgm:spPr/>
    </dgm:pt>
    <dgm:pt modelId="{E8DBB9B9-B19A-3D49-9A71-540908163567}" type="pres">
      <dgm:prSet presAssocID="{68FC88E5-A225-A84F-8D37-22F0D196E4D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2C9D50-FC1B-804C-8FC9-4E0E0F8808D8}" type="pres">
      <dgm:prSet presAssocID="{68FC88E5-A225-A84F-8D37-22F0D196E4D5}" presName="hierChild2" presStyleCnt="0"/>
      <dgm:spPr/>
    </dgm:pt>
    <dgm:pt modelId="{103D58F1-A41E-D74E-9A74-716C2AA72EDC}" type="pres">
      <dgm:prSet presAssocID="{71093299-D9C1-3748-A388-53A2590A20F4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DC704D7-97F4-B44E-A96F-A79B67BC744E}" type="pres">
      <dgm:prSet presAssocID="{A9E795FE-0DD4-AD47-8D53-9DC9E4684E78}" presName="hierRoot2" presStyleCnt="0"/>
      <dgm:spPr/>
    </dgm:pt>
    <dgm:pt modelId="{469FB8B0-356C-9847-AA5B-7D72848C595A}" type="pres">
      <dgm:prSet presAssocID="{A9E795FE-0DD4-AD47-8D53-9DC9E4684E78}" presName="composite2" presStyleCnt="0"/>
      <dgm:spPr/>
    </dgm:pt>
    <dgm:pt modelId="{DF43228C-08AD-934E-8F29-05B2C2C4E672}" type="pres">
      <dgm:prSet presAssocID="{A9E795FE-0DD4-AD47-8D53-9DC9E4684E78}" presName="background2" presStyleLbl="node2" presStyleIdx="0" presStyleCnt="2"/>
      <dgm:spPr/>
    </dgm:pt>
    <dgm:pt modelId="{36FB57B3-8404-7243-9AD6-9A67C36A0CE3}" type="pres">
      <dgm:prSet presAssocID="{A9E795FE-0DD4-AD47-8D53-9DC9E4684E7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2F302-365A-3F46-8422-08C036674747}" type="pres">
      <dgm:prSet presAssocID="{A9E795FE-0DD4-AD47-8D53-9DC9E4684E78}" presName="hierChild3" presStyleCnt="0"/>
      <dgm:spPr/>
    </dgm:pt>
    <dgm:pt modelId="{E975338D-5C68-E245-9BCE-906DEF174135}" type="pres">
      <dgm:prSet presAssocID="{953C9C66-86B8-C24F-8F8E-28316F555F5F}" presName="Name17" presStyleLbl="parChTrans1D3" presStyleIdx="0" presStyleCnt="5"/>
      <dgm:spPr/>
      <dgm:t>
        <a:bodyPr/>
        <a:lstStyle/>
        <a:p>
          <a:endParaRPr lang="en-US"/>
        </a:p>
      </dgm:t>
    </dgm:pt>
    <dgm:pt modelId="{B4976D58-6021-5841-9FBB-90249A7843B0}" type="pres">
      <dgm:prSet presAssocID="{FC5D35F7-7EC0-7941-9A60-2965AB180056}" presName="hierRoot3" presStyleCnt="0"/>
      <dgm:spPr/>
    </dgm:pt>
    <dgm:pt modelId="{95613BD9-610E-854D-930A-F18D5CB7BAC5}" type="pres">
      <dgm:prSet presAssocID="{FC5D35F7-7EC0-7941-9A60-2965AB180056}" presName="composite3" presStyleCnt="0"/>
      <dgm:spPr/>
    </dgm:pt>
    <dgm:pt modelId="{9D65A98E-80FF-8C48-80C1-4591041C7100}" type="pres">
      <dgm:prSet presAssocID="{FC5D35F7-7EC0-7941-9A60-2965AB180056}" presName="background3" presStyleLbl="node3" presStyleIdx="0" presStyleCnt="5"/>
      <dgm:spPr/>
    </dgm:pt>
    <dgm:pt modelId="{B46C76AD-A790-5342-B1EA-474F4AA5480F}" type="pres">
      <dgm:prSet presAssocID="{FC5D35F7-7EC0-7941-9A60-2965AB180056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A02D7-2A52-C646-915F-C65F431EA9D3}" type="pres">
      <dgm:prSet presAssocID="{FC5D35F7-7EC0-7941-9A60-2965AB180056}" presName="hierChild4" presStyleCnt="0"/>
      <dgm:spPr/>
    </dgm:pt>
    <dgm:pt modelId="{D1CE7454-2777-B143-A0E8-1940E822FD82}" type="pres">
      <dgm:prSet presAssocID="{72EE131E-AB88-FE44-88B6-0FDCCC810720}" presName="Name23" presStyleLbl="parChTrans1D4" presStyleIdx="0" presStyleCnt="6"/>
      <dgm:spPr/>
      <dgm:t>
        <a:bodyPr/>
        <a:lstStyle/>
        <a:p>
          <a:endParaRPr lang="en-US"/>
        </a:p>
      </dgm:t>
    </dgm:pt>
    <dgm:pt modelId="{0F152240-8EB3-D243-9081-E0346AC0BCB8}" type="pres">
      <dgm:prSet presAssocID="{6627B98B-6E0D-AC4D-8785-7F648FF8AB31}" presName="hierRoot4" presStyleCnt="0"/>
      <dgm:spPr/>
    </dgm:pt>
    <dgm:pt modelId="{F09E447C-EBBA-1649-8D1E-CAABF1070ABE}" type="pres">
      <dgm:prSet presAssocID="{6627B98B-6E0D-AC4D-8785-7F648FF8AB31}" presName="composite4" presStyleCnt="0"/>
      <dgm:spPr/>
    </dgm:pt>
    <dgm:pt modelId="{D9AAFFB6-8AAD-934F-915C-623A7B390152}" type="pres">
      <dgm:prSet presAssocID="{6627B98B-6E0D-AC4D-8785-7F648FF8AB31}" presName="background4" presStyleLbl="node4" presStyleIdx="0" presStyleCnt="6"/>
      <dgm:spPr/>
    </dgm:pt>
    <dgm:pt modelId="{87A44FB5-2A6D-C549-90C6-C7BE177D60E8}" type="pres">
      <dgm:prSet presAssocID="{6627B98B-6E0D-AC4D-8785-7F648FF8AB31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2A7F1-FB41-FA40-B887-ADD6FEBE1C04}" type="pres">
      <dgm:prSet presAssocID="{6627B98B-6E0D-AC4D-8785-7F648FF8AB31}" presName="hierChild5" presStyleCnt="0"/>
      <dgm:spPr/>
    </dgm:pt>
    <dgm:pt modelId="{26A3FEC9-302B-B64E-A17C-46266ECAE63A}" type="pres">
      <dgm:prSet presAssocID="{E1E3CD55-D0B4-E949-955C-A3840E138A11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B9A2692-B43E-B845-9BBD-A77EF1584062}" type="pres">
      <dgm:prSet presAssocID="{558D85A2-6189-1240-AE70-874466FB70A4}" presName="hierRoot3" presStyleCnt="0"/>
      <dgm:spPr/>
    </dgm:pt>
    <dgm:pt modelId="{E6BB7AB6-6138-9442-864C-CBB0A4158CFB}" type="pres">
      <dgm:prSet presAssocID="{558D85A2-6189-1240-AE70-874466FB70A4}" presName="composite3" presStyleCnt="0"/>
      <dgm:spPr/>
    </dgm:pt>
    <dgm:pt modelId="{A092CEC0-8277-3141-847A-CB4E136B205A}" type="pres">
      <dgm:prSet presAssocID="{558D85A2-6189-1240-AE70-874466FB70A4}" presName="background3" presStyleLbl="node3" presStyleIdx="1" presStyleCnt="5"/>
      <dgm:spPr/>
    </dgm:pt>
    <dgm:pt modelId="{379CA9A7-0416-474F-A89E-10203E5B35FF}" type="pres">
      <dgm:prSet presAssocID="{558D85A2-6189-1240-AE70-874466FB70A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DF432-2B87-674D-A5F8-BC917A5074DE}" type="pres">
      <dgm:prSet presAssocID="{558D85A2-6189-1240-AE70-874466FB70A4}" presName="hierChild4" presStyleCnt="0"/>
      <dgm:spPr/>
    </dgm:pt>
    <dgm:pt modelId="{A04D2316-D887-A846-9D48-3A057BF13741}" type="pres">
      <dgm:prSet presAssocID="{22C2E3A9-6C27-FA4D-9E76-4E0B22F6E82D}" presName="Name23" presStyleLbl="parChTrans1D4" presStyleIdx="1" presStyleCnt="6"/>
      <dgm:spPr/>
      <dgm:t>
        <a:bodyPr/>
        <a:lstStyle/>
        <a:p>
          <a:endParaRPr lang="en-US"/>
        </a:p>
      </dgm:t>
    </dgm:pt>
    <dgm:pt modelId="{9E51F26D-730D-6340-8B41-B508074AF1B1}" type="pres">
      <dgm:prSet presAssocID="{7DFF6771-3610-2443-9D82-3478D69FD914}" presName="hierRoot4" presStyleCnt="0"/>
      <dgm:spPr/>
    </dgm:pt>
    <dgm:pt modelId="{74FE0534-D3AA-FC4F-9AD0-975DC1DDAECC}" type="pres">
      <dgm:prSet presAssocID="{7DFF6771-3610-2443-9D82-3478D69FD914}" presName="composite4" presStyleCnt="0"/>
      <dgm:spPr/>
    </dgm:pt>
    <dgm:pt modelId="{C5386D79-0FED-E74D-9781-882736C3F746}" type="pres">
      <dgm:prSet presAssocID="{7DFF6771-3610-2443-9D82-3478D69FD914}" presName="background4" presStyleLbl="node4" presStyleIdx="1" presStyleCnt="6"/>
      <dgm:spPr/>
    </dgm:pt>
    <dgm:pt modelId="{740A23AE-2683-FF40-A628-F5B0ECAF8A70}" type="pres">
      <dgm:prSet presAssocID="{7DFF6771-3610-2443-9D82-3478D69FD914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EA60EC-6A4D-2C4A-B27D-881594CC962B}" type="pres">
      <dgm:prSet presAssocID="{7DFF6771-3610-2443-9D82-3478D69FD914}" presName="hierChild5" presStyleCnt="0"/>
      <dgm:spPr/>
    </dgm:pt>
    <dgm:pt modelId="{68230E43-A0C7-F243-BB77-F47648C86D51}" type="pres">
      <dgm:prSet presAssocID="{536A4696-3CCF-784B-973E-40D41769E69A}" presName="Name23" presStyleLbl="parChTrans1D4" presStyleIdx="2" presStyleCnt="6"/>
      <dgm:spPr/>
      <dgm:t>
        <a:bodyPr/>
        <a:lstStyle/>
        <a:p>
          <a:endParaRPr lang="en-US"/>
        </a:p>
      </dgm:t>
    </dgm:pt>
    <dgm:pt modelId="{9DAAF9BB-0E9F-8040-8C9F-BBD47F5139A3}" type="pres">
      <dgm:prSet presAssocID="{05EB894C-7CDA-0B47-88BE-47B1915E0F42}" presName="hierRoot4" presStyleCnt="0"/>
      <dgm:spPr/>
    </dgm:pt>
    <dgm:pt modelId="{73FF0968-C794-8544-BA0A-5E48758B2104}" type="pres">
      <dgm:prSet presAssocID="{05EB894C-7CDA-0B47-88BE-47B1915E0F42}" presName="composite4" presStyleCnt="0"/>
      <dgm:spPr/>
    </dgm:pt>
    <dgm:pt modelId="{7DDD304F-8DE5-0845-BDD6-E730B22DB3E7}" type="pres">
      <dgm:prSet presAssocID="{05EB894C-7CDA-0B47-88BE-47B1915E0F42}" presName="background4" presStyleLbl="node4" presStyleIdx="2" presStyleCnt="6"/>
      <dgm:spPr/>
    </dgm:pt>
    <dgm:pt modelId="{7D0BDC7A-0E14-534A-BFA4-A20B804C2193}" type="pres">
      <dgm:prSet presAssocID="{05EB894C-7CDA-0B47-88BE-47B1915E0F42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9EFEB-8571-474B-8CB3-46D89ACF89D9}" type="pres">
      <dgm:prSet presAssocID="{05EB894C-7CDA-0B47-88BE-47B1915E0F42}" presName="hierChild5" presStyleCnt="0"/>
      <dgm:spPr/>
    </dgm:pt>
    <dgm:pt modelId="{2E4D936C-A64C-3E46-B6F9-7DE629E3E9D6}" type="pres">
      <dgm:prSet presAssocID="{C9BFAF0D-E778-5045-9F49-D0512FD7311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23176FD-D930-254D-8CE9-1A3D642CE848}" type="pres">
      <dgm:prSet presAssocID="{53755755-466C-7540-8362-ACC1490F5983}" presName="hierRoot2" presStyleCnt="0"/>
      <dgm:spPr/>
    </dgm:pt>
    <dgm:pt modelId="{7EE04994-946A-704D-8583-035FAB6BEB13}" type="pres">
      <dgm:prSet presAssocID="{53755755-466C-7540-8362-ACC1490F5983}" presName="composite2" presStyleCnt="0"/>
      <dgm:spPr/>
    </dgm:pt>
    <dgm:pt modelId="{1AFA99E2-08BC-0A42-BB70-51A910E1EF95}" type="pres">
      <dgm:prSet presAssocID="{53755755-466C-7540-8362-ACC1490F5983}" presName="background2" presStyleLbl="node2" presStyleIdx="1" presStyleCnt="2"/>
      <dgm:spPr/>
    </dgm:pt>
    <dgm:pt modelId="{6210DF8F-1AB9-5044-9786-A58BA6C4235A}" type="pres">
      <dgm:prSet presAssocID="{53755755-466C-7540-8362-ACC1490F598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B24FB5-7102-7049-8EB9-6B1766369870}" type="pres">
      <dgm:prSet presAssocID="{53755755-466C-7540-8362-ACC1490F5983}" presName="hierChild3" presStyleCnt="0"/>
      <dgm:spPr/>
    </dgm:pt>
    <dgm:pt modelId="{3B0900AF-675C-874B-87EC-4D545D889551}" type="pres">
      <dgm:prSet presAssocID="{7AC703C8-DE29-DA4A-A72D-1B9ABF02F563}" presName="Name17" presStyleLbl="parChTrans1D3" presStyleIdx="2" presStyleCnt="5"/>
      <dgm:spPr/>
      <dgm:t>
        <a:bodyPr/>
        <a:lstStyle/>
        <a:p>
          <a:endParaRPr lang="en-US"/>
        </a:p>
      </dgm:t>
    </dgm:pt>
    <dgm:pt modelId="{78451565-0D8A-FC44-9E9C-5A11D734637F}" type="pres">
      <dgm:prSet presAssocID="{3CD24782-BBF5-5C49-966E-88F1A43D341A}" presName="hierRoot3" presStyleCnt="0"/>
      <dgm:spPr/>
    </dgm:pt>
    <dgm:pt modelId="{BC56E0FC-BDFA-F242-8A1F-2DDBE9726747}" type="pres">
      <dgm:prSet presAssocID="{3CD24782-BBF5-5C49-966E-88F1A43D341A}" presName="composite3" presStyleCnt="0"/>
      <dgm:spPr/>
    </dgm:pt>
    <dgm:pt modelId="{D7908522-94E3-2049-9580-B004C5B2C198}" type="pres">
      <dgm:prSet presAssocID="{3CD24782-BBF5-5C49-966E-88F1A43D341A}" presName="background3" presStyleLbl="node3" presStyleIdx="2" presStyleCnt="5"/>
      <dgm:spPr/>
    </dgm:pt>
    <dgm:pt modelId="{62275A7C-8111-F842-9787-4EE19C35B3A3}" type="pres">
      <dgm:prSet presAssocID="{3CD24782-BBF5-5C49-966E-88F1A43D341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A4C44-E38A-4E4A-B5AE-D2387508DA83}" type="pres">
      <dgm:prSet presAssocID="{3CD24782-BBF5-5C49-966E-88F1A43D341A}" presName="hierChild4" presStyleCnt="0"/>
      <dgm:spPr/>
    </dgm:pt>
    <dgm:pt modelId="{AC283487-9830-1247-BA18-849F64AD1E90}" type="pres">
      <dgm:prSet presAssocID="{C5A44611-F0EF-354B-8ECA-F83982FECF86}" presName="Name23" presStyleLbl="parChTrans1D4" presStyleIdx="3" presStyleCnt="6"/>
      <dgm:spPr/>
      <dgm:t>
        <a:bodyPr/>
        <a:lstStyle/>
        <a:p>
          <a:endParaRPr lang="en-US"/>
        </a:p>
      </dgm:t>
    </dgm:pt>
    <dgm:pt modelId="{77BDC72D-D155-FA45-9D70-E1540E4CDFC1}" type="pres">
      <dgm:prSet presAssocID="{9D971DD2-CA51-D241-9AA9-C61F59A51F11}" presName="hierRoot4" presStyleCnt="0"/>
      <dgm:spPr/>
    </dgm:pt>
    <dgm:pt modelId="{6DBD3B24-45F3-DA4D-9B5B-B759916B0908}" type="pres">
      <dgm:prSet presAssocID="{9D971DD2-CA51-D241-9AA9-C61F59A51F11}" presName="composite4" presStyleCnt="0"/>
      <dgm:spPr/>
    </dgm:pt>
    <dgm:pt modelId="{28C7D941-9C82-1542-9156-D2C40221D5D6}" type="pres">
      <dgm:prSet presAssocID="{9D971DD2-CA51-D241-9AA9-C61F59A51F11}" presName="background4" presStyleLbl="node4" presStyleIdx="3" presStyleCnt="6"/>
      <dgm:spPr/>
    </dgm:pt>
    <dgm:pt modelId="{0E150700-0CCE-3A42-B94F-76C9FEE0C513}" type="pres">
      <dgm:prSet presAssocID="{9D971DD2-CA51-D241-9AA9-C61F59A51F11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0EAD4-B655-E34D-85AE-814A3FE3428E}" type="pres">
      <dgm:prSet presAssocID="{9D971DD2-CA51-D241-9AA9-C61F59A51F11}" presName="hierChild5" presStyleCnt="0"/>
      <dgm:spPr/>
    </dgm:pt>
    <dgm:pt modelId="{E7EB4AC1-1266-2344-9029-5F0E51761F58}" type="pres">
      <dgm:prSet presAssocID="{D5ED51E1-5814-A248-BE4C-E60E13161127}" presName="Name17" presStyleLbl="parChTrans1D3" presStyleIdx="3" presStyleCnt="5"/>
      <dgm:spPr/>
      <dgm:t>
        <a:bodyPr/>
        <a:lstStyle/>
        <a:p>
          <a:endParaRPr lang="en-US"/>
        </a:p>
      </dgm:t>
    </dgm:pt>
    <dgm:pt modelId="{1C399692-2361-134F-895C-1B2EAC664776}" type="pres">
      <dgm:prSet presAssocID="{9AF1B934-2E5D-D343-BAE3-AB78CCD361D9}" presName="hierRoot3" presStyleCnt="0"/>
      <dgm:spPr/>
    </dgm:pt>
    <dgm:pt modelId="{65BECAAD-12F3-6147-A373-D05CBFB8A156}" type="pres">
      <dgm:prSet presAssocID="{9AF1B934-2E5D-D343-BAE3-AB78CCD361D9}" presName="composite3" presStyleCnt="0"/>
      <dgm:spPr/>
    </dgm:pt>
    <dgm:pt modelId="{CDDDADBF-DDD2-2848-AD73-645B887FA458}" type="pres">
      <dgm:prSet presAssocID="{9AF1B934-2E5D-D343-BAE3-AB78CCD361D9}" presName="background3" presStyleLbl="node3" presStyleIdx="3" presStyleCnt="5"/>
      <dgm:spPr/>
    </dgm:pt>
    <dgm:pt modelId="{FD3C71DF-4503-DD48-ACDF-41729EBD7732}" type="pres">
      <dgm:prSet presAssocID="{9AF1B934-2E5D-D343-BAE3-AB78CCD361D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68740F-838A-4748-99AC-527CA24A7E09}" type="pres">
      <dgm:prSet presAssocID="{9AF1B934-2E5D-D343-BAE3-AB78CCD361D9}" presName="hierChild4" presStyleCnt="0"/>
      <dgm:spPr/>
    </dgm:pt>
    <dgm:pt modelId="{6ECF0861-D6BD-824D-B5AA-F993660420C6}" type="pres">
      <dgm:prSet presAssocID="{3CB57936-CFF4-1343-B3DF-6923DAEEEE0E}" presName="Name23" presStyleLbl="parChTrans1D4" presStyleIdx="4" presStyleCnt="6"/>
      <dgm:spPr/>
      <dgm:t>
        <a:bodyPr/>
        <a:lstStyle/>
        <a:p>
          <a:endParaRPr lang="en-US"/>
        </a:p>
      </dgm:t>
    </dgm:pt>
    <dgm:pt modelId="{7F0A640D-AB0E-CC48-AF65-E0E0BFD0F40B}" type="pres">
      <dgm:prSet presAssocID="{77989FF7-855A-5C46-8DF2-1C7B54744D11}" presName="hierRoot4" presStyleCnt="0"/>
      <dgm:spPr/>
    </dgm:pt>
    <dgm:pt modelId="{E063A4D7-FF1E-4C49-8933-01EE0721ED77}" type="pres">
      <dgm:prSet presAssocID="{77989FF7-855A-5C46-8DF2-1C7B54744D11}" presName="composite4" presStyleCnt="0"/>
      <dgm:spPr/>
    </dgm:pt>
    <dgm:pt modelId="{570B6418-AEF7-0D49-A70D-705C0FF4B74C}" type="pres">
      <dgm:prSet presAssocID="{77989FF7-855A-5C46-8DF2-1C7B54744D11}" presName="background4" presStyleLbl="node4" presStyleIdx="4" presStyleCnt="6"/>
      <dgm:spPr/>
    </dgm:pt>
    <dgm:pt modelId="{81438C6A-4985-934E-965C-37DCD66A0F3D}" type="pres">
      <dgm:prSet presAssocID="{77989FF7-855A-5C46-8DF2-1C7B54744D11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9863E-3032-1347-98EE-21DA765D1E12}" type="pres">
      <dgm:prSet presAssocID="{77989FF7-855A-5C46-8DF2-1C7B54744D11}" presName="hierChild5" presStyleCnt="0"/>
      <dgm:spPr/>
    </dgm:pt>
    <dgm:pt modelId="{6DF21ED2-7FCA-1D41-91FA-D43D6077BC5A}" type="pres">
      <dgm:prSet presAssocID="{53177B98-CF06-5A48-B23D-C0D51E955B67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94D6ECA-85BF-F84C-B916-106A3B6FED57}" type="pres">
      <dgm:prSet presAssocID="{4CDFFE25-3237-9947-8E70-6CE535F8259F}" presName="hierRoot3" presStyleCnt="0"/>
      <dgm:spPr/>
    </dgm:pt>
    <dgm:pt modelId="{8A18CE5B-0AED-2046-AF72-C42512F14E3A}" type="pres">
      <dgm:prSet presAssocID="{4CDFFE25-3237-9947-8E70-6CE535F8259F}" presName="composite3" presStyleCnt="0"/>
      <dgm:spPr/>
    </dgm:pt>
    <dgm:pt modelId="{ACEA9E2C-D7DE-0940-8D48-25BBAF359424}" type="pres">
      <dgm:prSet presAssocID="{4CDFFE25-3237-9947-8E70-6CE535F8259F}" presName="background3" presStyleLbl="node3" presStyleIdx="4" presStyleCnt="5"/>
      <dgm:spPr/>
    </dgm:pt>
    <dgm:pt modelId="{428CA512-237F-2D46-A794-F15F0AF6A12A}" type="pres">
      <dgm:prSet presAssocID="{4CDFFE25-3237-9947-8E70-6CE535F8259F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58AE3-E172-2944-8079-A6AAA509130C}" type="pres">
      <dgm:prSet presAssocID="{4CDFFE25-3237-9947-8E70-6CE535F8259F}" presName="hierChild4" presStyleCnt="0"/>
      <dgm:spPr/>
    </dgm:pt>
    <dgm:pt modelId="{EF5C2EAE-FB9C-BD4B-85A6-8D1671E6EF1A}" type="pres">
      <dgm:prSet presAssocID="{6DB19A09-199C-E248-ACAA-6521B944EED8}" presName="Name23" presStyleLbl="parChTrans1D4" presStyleIdx="5" presStyleCnt="6"/>
      <dgm:spPr/>
      <dgm:t>
        <a:bodyPr/>
        <a:lstStyle/>
        <a:p>
          <a:endParaRPr lang="en-US"/>
        </a:p>
      </dgm:t>
    </dgm:pt>
    <dgm:pt modelId="{10648A1E-B835-D746-94DA-B71D8B727B27}" type="pres">
      <dgm:prSet presAssocID="{44409287-F11B-D745-A01F-093D1F0D42D5}" presName="hierRoot4" presStyleCnt="0"/>
      <dgm:spPr/>
    </dgm:pt>
    <dgm:pt modelId="{F520A0C3-6D4D-024D-8338-1BAD19B07732}" type="pres">
      <dgm:prSet presAssocID="{44409287-F11B-D745-A01F-093D1F0D42D5}" presName="composite4" presStyleCnt="0"/>
      <dgm:spPr/>
    </dgm:pt>
    <dgm:pt modelId="{741F625D-B165-EF47-87E8-0155637D0B61}" type="pres">
      <dgm:prSet presAssocID="{44409287-F11B-D745-A01F-093D1F0D42D5}" presName="background4" presStyleLbl="node4" presStyleIdx="5" presStyleCnt="6"/>
      <dgm:spPr/>
    </dgm:pt>
    <dgm:pt modelId="{AA128E26-9618-1547-9689-AE21693B412D}" type="pres">
      <dgm:prSet presAssocID="{44409287-F11B-D745-A01F-093D1F0D42D5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690A91-E49E-9B41-915C-1539205E761D}" type="pres">
      <dgm:prSet presAssocID="{44409287-F11B-D745-A01F-093D1F0D42D5}" presName="hierChild5" presStyleCnt="0"/>
      <dgm:spPr/>
    </dgm:pt>
  </dgm:ptLst>
  <dgm:cxnLst>
    <dgm:cxn modelId="{5C240F61-4245-C043-A370-987CBB0E87DC}" srcId="{558D85A2-6189-1240-AE70-874466FB70A4}" destId="{7DFF6771-3610-2443-9D82-3478D69FD914}" srcOrd="0" destOrd="0" parTransId="{22C2E3A9-6C27-FA4D-9E76-4E0B22F6E82D}" sibTransId="{2D07799F-CD5E-FA4C-B966-A7D2E1AE4584}"/>
    <dgm:cxn modelId="{0149358F-2ECE-4444-BBE5-8199957F5AF4}" type="presOf" srcId="{953C9C66-86B8-C24F-8F8E-28316F555F5F}" destId="{E975338D-5C68-E245-9BCE-906DEF174135}" srcOrd="0" destOrd="0" presId="urn:microsoft.com/office/officeart/2005/8/layout/hierarchy1"/>
    <dgm:cxn modelId="{FACD62D7-A1F0-C14E-801F-783A45645508}" srcId="{9AF1B934-2E5D-D343-BAE3-AB78CCD361D9}" destId="{77989FF7-855A-5C46-8DF2-1C7B54744D11}" srcOrd="0" destOrd="0" parTransId="{3CB57936-CFF4-1343-B3DF-6923DAEEEE0E}" sibTransId="{D470716F-FB7C-0B42-98B8-D5BF0C5A426C}"/>
    <dgm:cxn modelId="{B206ADF2-1873-6A4F-B118-7D541AA0F4D4}" type="presOf" srcId="{E1E3CD55-D0B4-E949-955C-A3840E138A11}" destId="{26A3FEC9-302B-B64E-A17C-46266ECAE63A}" srcOrd="0" destOrd="0" presId="urn:microsoft.com/office/officeart/2005/8/layout/hierarchy1"/>
    <dgm:cxn modelId="{C8F86B19-6815-E742-B5BE-FF6287E4B9FC}" srcId="{53755755-466C-7540-8362-ACC1490F5983}" destId="{9AF1B934-2E5D-D343-BAE3-AB78CCD361D9}" srcOrd="1" destOrd="0" parTransId="{D5ED51E1-5814-A248-BE4C-E60E13161127}" sibTransId="{81168786-1FC3-D040-83B9-21FD03768ACB}"/>
    <dgm:cxn modelId="{486D06BB-2643-A64D-9391-7D3F54460E19}" srcId="{A9E795FE-0DD4-AD47-8D53-9DC9E4684E78}" destId="{558D85A2-6189-1240-AE70-874466FB70A4}" srcOrd="1" destOrd="0" parTransId="{E1E3CD55-D0B4-E949-955C-A3840E138A11}" sibTransId="{17D61CB2-04E4-9048-B326-8C9CF74004CA}"/>
    <dgm:cxn modelId="{A3DEE4D6-1882-3F4A-874D-C29E570E5E9A}" type="presOf" srcId="{6627B98B-6E0D-AC4D-8785-7F648FF8AB31}" destId="{87A44FB5-2A6D-C549-90C6-C7BE177D60E8}" srcOrd="0" destOrd="0" presId="urn:microsoft.com/office/officeart/2005/8/layout/hierarchy1"/>
    <dgm:cxn modelId="{883C9EC5-49DC-7F42-B219-8E363C49BF7F}" type="presOf" srcId="{71093299-D9C1-3748-A388-53A2590A20F4}" destId="{103D58F1-A41E-D74E-9A74-716C2AA72EDC}" srcOrd="0" destOrd="0" presId="urn:microsoft.com/office/officeart/2005/8/layout/hierarchy1"/>
    <dgm:cxn modelId="{9A0D36FC-B332-A647-8B80-44FBE1EC0930}" type="presOf" srcId="{6DB19A09-199C-E248-ACAA-6521B944EED8}" destId="{EF5C2EAE-FB9C-BD4B-85A6-8D1671E6EF1A}" srcOrd="0" destOrd="0" presId="urn:microsoft.com/office/officeart/2005/8/layout/hierarchy1"/>
    <dgm:cxn modelId="{ADFEE1B0-D91A-CF45-9953-C455E829C094}" type="presOf" srcId="{7AC703C8-DE29-DA4A-A72D-1B9ABF02F563}" destId="{3B0900AF-675C-874B-87EC-4D545D889551}" srcOrd="0" destOrd="0" presId="urn:microsoft.com/office/officeart/2005/8/layout/hierarchy1"/>
    <dgm:cxn modelId="{63D2D127-D4C9-0E4E-89B3-F5C7A6DC517D}" srcId="{3CD24782-BBF5-5C49-966E-88F1A43D341A}" destId="{9D971DD2-CA51-D241-9AA9-C61F59A51F11}" srcOrd="0" destOrd="0" parTransId="{C5A44611-F0EF-354B-8ECA-F83982FECF86}" sibTransId="{8535C8F2-9485-DB48-B216-1B607CC5C938}"/>
    <dgm:cxn modelId="{5DF8E71D-D945-1A44-A3BA-930108A16911}" srcId="{A9E795FE-0DD4-AD47-8D53-9DC9E4684E78}" destId="{FC5D35F7-7EC0-7941-9A60-2965AB180056}" srcOrd="0" destOrd="0" parTransId="{953C9C66-86B8-C24F-8F8E-28316F555F5F}" sibTransId="{FC6F7B9F-EB1F-3C4F-B77C-2E27307620CD}"/>
    <dgm:cxn modelId="{79347C0A-8590-9140-B7C7-4F6DEE430146}" type="presOf" srcId="{FC5D35F7-7EC0-7941-9A60-2965AB180056}" destId="{B46C76AD-A790-5342-B1EA-474F4AA5480F}" srcOrd="0" destOrd="0" presId="urn:microsoft.com/office/officeart/2005/8/layout/hierarchy1"/>
    <dgm:cxn modelId="{A591C9A2-C8F3-C842-9A9B-41C734CEF876}" type="presOf" srcId="{3CD24782-BBF5-5C49-966E-88F1A43D341A}" destId="{62275A7C-8111-F842-9787-4EE19C35B3A3}" srcOrd="0" destOrd="0" presId="urn:microsoft.com/office/officeart/2005/8/layout/hierarchy1"/>
    <dgm:cxn modelId="{441A1094-EB29-1347-B4D9-B6D81B587B14}" type="presOf" srcId="{9D971DD2-CA51-D241-9AA9-C61F59A51F11}" destId="{0E150700-0CCE-3A42-B94F-76C9FEE0C513}" srcOrd="0" destOrd="0" presId="urn:microsoft.com/office/officeart/2005/8/layout/hierarchy1"/>
    <dgm:cxn modelId="{66012C7F-3721-234F-8AF0-31E8C63CA0DB}" srcId="{63D88CD2-3EED-AB40-ABBA-90B4843F8CDA}" destId="{68FC88E5-A225-A84F-8D37-22F0D196E4D5}" srcOrd="0" destOrd="0" parTransId="{3F67A576-61B4-5E47-AFFE-E2B7D35C0FFA}" sibTransId="{77C33301-EEBF-FB41-A5D8-942AD595EA76}"/>
    <dgm:cxn modelId="{1D7198B7-DDDF-464D-A4C9-7B4C514A8E30}" type="presOf" srcId="{558D85A2-6189-1240-AE70-874466FB70A4}" destId="{379CA9A7-0416-474F-A89E-10203E5B35FF}" srcOrd="0" destOrd="0" presId="urn:microsoft.com/office/officeart/2005/8/layout/hierarchy1"/>
    <dgm:cxn modelId="{173C98C0-CB6D-334F-A608-1F298722797F}" type="presOf" srcId="{C9BFAF0D-E778-5045-9F49-D0512FD73113}" destId="{2E4D936C-A64C-3E46-B6F9-7DE629E3E9D6}" srcOrd="0" destOrd="0" presId="urn:microsoft.com/office/officeart/2005/8/layout/hierarchy1"/>
    <dgm:cxn modelId="{9A1F2E50-5673-2040-83E8-1A6534D199C8}" type="presOf" srcId="{53177B98-CF06-5A48-B23D-C0D51E955B67}" destId="{6DF21ED2-7FCA-1D41-91FA-D43D6077BC5A}" srcOrd="0" destOrd="0" presId="urn:microsoft.com/office/officeart/2005/8/layout/hierarchy1"/>
    <dgm:cxn modelId="{48A69B70-5295-2D4E-A941-D4E91599F3AC}" srcId="{68FC88E5-A225-A84F-8D37-22F0D196E4D5}" destId="{A9E795FE-0DD4-AD47-8D53-9DC9E4684E78}" srcOrd="0" destOrd="0" parTransId="{71093299-D9C1-3748-A388-53A2590A20F4}" sibTransId="{764B5026-5FEC-3B4C-86E9-BEEE98E11E84}"/>
    <dgm:cxn modelId="{F2591550-D347-3345-B441-A5F800024096}" type="presOf" srcId="{22C2E3A9-6C27-FA4D-9E76-4E0B22F6E82D}" destId="{A04D2316-D887-A846-9D48-3A057BF13741}" srcOrd="0" destOrd="0" presId="urn:microsoft.com/office/officeart/2005/8/layout/hierarchy1"/>
    <dgm:cxn modelId="{7C509C41-3C66-2542-B702-52914CE18C2F}" srcId="{558D85A2-6189-1240-AE70-874466FB70A4}" destId="{05EB894C-7CDA-0B47-88BE-47B1915E0F42}" srcOrd="1" destOrd="0" parTransId="{536A4696-3CCF-784B-973E-40D41769E69A}" sibTransId="{D49392BE-E31C-7E4C-8C4C-3663EBC5C503}"/>
    <dgm:cxn modelId="{ADFC5560-9060-F54B-9509-A00AEE7FEF40}" srcId="{68FC88E5-A225-A84F-8D37-22F0D196E4D5}" destId="{53755755-466C-7540-8362-ACC1490F5983}" srcOrd="1" destOrd="0" parTransId="{C9BFAF0D-E778-5045-9F49-D0512FD73113}" sibTransId="{6CC7D087-A530-5B4E-AA94-F8925E0A2270}"/>
    <dgm:cxn modelId="{7095D16B-B008-3B47-B08A-A96628990537}" type="presOf" srcId="{72EE131E-AB88-FE44-88B6-0FDCCC810720}" destId="{D1CE7454-2777-B143-A0E8-1940E822FD82}" srcOrd="0" destOrd="0" presId="urn:microsoft.com/office/officeart/2005/8/layout/hierarchy1"/>
    <dgm:cxn modelId="{49FE51D1-FAE8-0549-A5D6-710137988AF6}" type="presOf" srcId="{9AF1B934-2E5D-D343-BAE3-AB78CCD361D9}" destId="{FD3C71DF-4503-DD48-ACDF-41729EBD7732}" srcOrd="0" destOrd="0" presId="urn:microsoft.com/office/officeart/2005/8/layout/hierarchy1"/>
    <dgm:cxn modelId="{0572F925-5463-5E41-87BC-43B59C28016B}" srcId="{4CDFFE25-3237-9947-8E70-6CE535F8259F}" destId="{44409287-F11B-D745-A01F-093D1F0D42D5}" srcOrd="0" destOrd="0" parTransId="{6DB19A09-199C-E248-ACAA-6521B944EED8}" sibTransId="{420A8F9E-2E96-5C4B-86D1-72C7A5058589}"/>
    <dgm:cxn modelId="{51524808-36C8-4F46-9D4A-7BD519445C4C}" type="presOf" srcId="{77989FF7-855A-5C46-8DF2-1C7B54744D11}" destId="{81438C6A-4985-934E-965C-37DCD66A0F3D}" srcOrd="0" destOrd="0" presId="urn:microsoft.com/office/officeart/2005/8/layout/hierarchy1"/>
    <dgm:cxn modelId="{4413646F-5C36-8E47-98A0-4229B389FFE4}" srcId="{53755755-466C-7540-8362-ACC1490F5983}" destId="{3CD24782-BBF5-5C49-966E-88F1A43D341A}" srcOrd="0" destOrd="0" parTransId="{7AC703C8-DE29-DA4A-A72D-1B9ABF02F563}" sibTransId="{D95BC82A-8424-7843-AD00-BF8A4AB76467}"/>
    <dgm:cxn modelId="{AE4B8DBE-DE38-E446-9196-F806BDABBA7A}" type="presOf" srcId="{7DFF6771-3610-2443-9D82-3478D69FD914}" destId="{740A23AE-2683-FF40-A628-F5B0ECAF8A70}" srcOrd="0" destOrd="0" presId="urn:microsoft.com/office/officeart/2005/8/layout/hierarchy1"/>
    <dgm:cxn modelId="{57D68884-8617-9E4F-BDEA-47ADF2E2DFFC}" type="presOf" srcId="{C5A44611-F0EF-354B-8ECA-F83982FECF86}" destId="{AC283487-9830-1247-BA18-849F64AD1E90}" srcOrd="0" destOrd="0" presId="urn:microsoft.com/office/officeart/2005/8/layout/hierarchy1"/>
    <dgm:cxn modelId="{2377918A-A31E-DE47-9828-1EF37C43308A}" type="presOf" srcId="{536A4696-3CCF-784B-973E-40D41769E69A}" destId="{68230E43-A0C7-F243-BB77-F47648C86D51}" srcOrd="0" destOrd="0" presId="urn:microsoft.com/office/officeart/2005/8/layout/hierarchy1"/>
    <dgm:cxn modelId="{88C9C8D3-47D7-EF44-9B8B-A79521C5DBAD}" type="presOf" srcId="{4CDFFE25-3237-9947-8E70-6CE535F8259F}" destId="{428CA512-237F-2D46-A794-F15F0AF6A12A}" srcOrd="0" destOrd="0" presId="urn:microsoft.com/office/officeart/2005/8/layout/hierarchy1"/>
    <dgm:cxn modelId="{68868C21-31F6-0C41-BFF8-EA480D45654B}" type="presOf" srcId="{D5ED51E1-5814-A248-BE4C-E60E13161127}" destId="{E7EB4AC1-1266-2344-9029-5F0E51761F58}" srcOrd="0" destOrd="0" presId="urn:microsoft.com/office/officeart/2005/8/layout/hierarchy1"/>
    <dgm:cxn modelId="{2CFFE031-D53E-A244-83F1-74AA05129D35}" type="presOf" srcId="{44409287-F11B-D745-A01F-093D1F0D42D5}" destId="{AA128E26-9618-1547-9689-AE21693B412D}" srcOrd="0" destOrd="0" presId="urn:microsoft.com/office/officeart/2005/8/layout/hierarchy1"/>
    <dgm:cxn modelId="{2291375E-CAAF-E04A-9D14-DE0039B96806}" srcId="{FC5D35F7-7EC0-7941-9A60-2965AB180056}" destId="{6627B98B-6E0D-AC4D-8785-7F648FF8AB31}" srcOrd="0" destOrd="0" parTransId="{72EE131E-AB88-FE44-88B6-0FDCCC810720}" sibTransId="{3240AAF6-DD37-F646-A2D3-12464CEB137C}"/>
    <dgm:cxn modelId="{16094043-5B4D-FD4B-93B6-3DF3AF7499DC}" type="presOf" srcId="{05EB894C-7CDA-0B47-88BE-47B1915E0F42}" destId="{7D0BDC7A-0E14-534A-BFA4-A20B804C2193}" srcOrd="0" destOrd="0" presId="urn:microsoft.com/office/officeart/2005/8/layout/hierarchy1"/>
    <dgm:cxn modelId="{91E4F435-DA1C-FF4C-92E7-94548F472CBF}" type="presOf" srcId="{53755755-466C-7540-8362-ACC1490F5983}" destId="{6210DF8F-1AB9-5044-9786-A58BA6C4235A}" srcOrd="0" destOrd="0" presId="urn:microsoft.com/office/officeart/2005/8/layout/hierarchy1"/>
    <dgm:cxn modelId="{A93FE48C-90BB-AC44-83E2-E70F837BBEA6}" type="presOf" srcId="{A9E795FE-0DD4-AD47-8D53-9DC9E4684E78}" destId="{36FB57B3-8404-7243-9AD6-9A67C36A0CE3}" srcOrd="0" destOrd="0" presId="urn:microsoft.com/office/officeart/2005/8/layout/hierarchy1"/>
    <dgm:cxn modelId="{A62D2E9B-4CA0-8C41-A147-30373C841EFE}" type="presOf" srcId="{68FC88E5-A225-A84F-8D37-22F0D196E4D5}" destId="{E8DBB9B9-B19A-3D49-9A71-540908163567}" srcOrd="0" destOrd="0" presId="urn:microsoft.com/office/officeart/2005/8/layout/hierarchy1"/>
    <dgm:cxn modelId="{4D0E3480-AD03-7C45-A038-7D341133A8EE}" type="presOf" srcId="{3CB57936-CFF4-1343-B3DF-6923DAEEEE0E}" destId="{6ECF0861-D6BD-824D-B5AA-F993660420C6}" srcOrd="0" destOrd="0" presId="urn:microsoft.com/office/officeart/2005/8/layout/hierarchy1"/>
    <dgm:cxn modelId="{149B4632-C925-BD49-97F6-42A6AABB4DB1}" srcId="{53755755-466C-7540-8362-ACC1490F5983}" destId="{4CDFFE25-3237-9947-8E70-6CE535F8259F}" srcOrd="2" destOrd="0" parTransId="{53177B98-CF06-5A48-B23D-C0D51E955B67}" sibTransId="{A0DF9DAE-56CD-0742-A2D4-04D3C3356F85}"/>
    <dgm:cxn modelId="{BBB24B6B-41E4-E94F-A7EC-CFCB4C277997}" type="presOf" srcId="{63D88CD2-3EED-AB40-ABBA-90B4843F8CDA}" destId="{A2A65934-C2A2-C84A-9209-8D8E6D71A23C}" srcOrd="0" destOrd="0" presId="urn:microsoft.com/office/officeart/2005/8/layout/hierarchy1"/>
    <dgm:cxn modelId="{39C3CECA-2E84-EF49-AD9D-C60CCB3701C8}" type="presParOf" srcId="{A2A65934-C2A2-C84A-9209-8D8E6D71A23C}" destId="{CBF50286-6465-F149-B352-B3A6A84F3BB2}" srcOrd="0" destOrd="0" presId="urn:microsoft.com/office/officeart/2005/8/layout/hierarchy1"/>
    <dgm:cxn modelId="{2C9CF946-A51F-A049-8E25-345EB31C68EE}" type="presParOf" srcId="{CBF50286-6465-F149-B352-B3A6A84F3BB2}" destId="{EF795543-901F-4E46-BD60-DE30E52A2B62}" srcOrd="0" destOrd="0" presId="urn:microsoft.com/office/officeart/2005/8/layout/hierarchy1"/>
    <dgm:cxn modelId="{E085615F-2521-6A42-A039-4F43001ABE1B}" type="presParOf" srcId="{EF795543-901F-4E46-BD60-DE30E52A2B62}" destId="{1E17B6A0-DC38-5349-A600-0F4A23F6030A}" srcOrd="0" destOrd="0" presId="urn:microsoft.com/office/officeart/2005/8/layout/hierarchy1"/>
    <dgm:cxn modelId="{348DAF0F-E4C5-2C44-A30E-68276EEED022}" type="presParOf" srcId="{EF795543-901F-4E46-BD60-DE30E52A2B62}" destId="{E8DBB9B9-B19A-3D49-9A71-540908163567}" srcOrd="1" destOrd="0" presId="urn:microsoft.com/office/officeart/2005/8/layout/hierarchy1"/>
    <dgm:cxn modelId="{D5C4144C-4579-634E-AAED-2CEF0BCE8EFB}" type="presParOf" srcId="{CBF50286-6465-F149-B352-B3A6A84F3BB2}" destId="{902C9D50-FC1B-804C-8FC9-4E0E0F8808D8}" srcOrd="1" destOrd="0" presId="urn:microsoft.com/office/officeart/2005/8/layout/hierarchy1"/>
    <dgm:cxn modelId="{F7E79D2D-491D-2A49-97CE-C9E4F45E5A28}" type="presParOf" srcId="{902C9D50-FC1B-804C-8FC9-4E0E0F8808D8}" destId="{103D58F1-A41E-D74E-9A74-716C2AA72EDC}" srcOrd="0" destOrd="0" presId="urn:microsoft.com/office/officeart/2005/8/layout/hierarchy1"/>
    <dgm:cxn modelId="{84EFC06E-B3A9-C447-93A6-E0D5EFB44953}" type="presParOf" srcId="{902C9D50-FC1B-804C-8FC9-4E0E0F8808D8}" destId="{8DC704D7-97F4-B44E-A96F-A79B67BC744E}" srcOrd="1" destOrd="0" presId="urn:microsoft.com/office/officeart/2005/8/layout/hierarchy1"/>
    <dgm:cxn modelId="{7D590D71-BBF8-A544-90C7-3C67D0568DEF}" type="presParOf" srcId="{8DC704D7-97F4-B44E-A96F-A79B67BC744E}" destId="{469FB8B0-356C-9847-AA5B-7D72848C595A}" srcOrd="0" destOrd="0" presId="urn:microsoft.com/office/officeart/2005/8/layout/hierarchy1"/>
    <dgm:cxn modelId="{B39DC6DB-5DDE-6A43-A1E6-5DA1E3981C31}" type="presParOf" srcId="{469FB8B0-356C-9847-AA5B-7D72848C595A}" destId="{DF43228C-08AD-934E-8F29-05B2C2C4E672}" srcOrd="0" destOrd="0" presId="urn:microsoft.com/office/officeart/2005/8/layout/hierarchy1"/>
    <dgm:cxn modelId="{30326FB1-44C7-2A40-891D-75C00CAAD9BD}" type="presParOf" srcId="{469FB8B0-356C-9847-AA5B-7D72848C595A}" destId="{36FB57B3-8404-7243-9AD6-9A67C36A0CE3}" srcOrd="1" destOrd="0" presId="urn:microsoft.com/office/officeart/2005/8/layout/hierarchy1"/>
    <dgm:cxn modelId="{14259382-5301-E143-85EB-2A1A2A46CA43}" type="presParOf" srcId="{8DC704D7-97F4-B44E-A96F-A79B67BC744E}" destId="{13F2F302-365A-3F46-8422-08C036674747}" srcOrd="1" destOrd="0" presId="urn:microsoft.com/office/officeart/2005/8/layout/hierarchy1"/>
    <dgm:cxn modelId="{AD996C97-0691-D04C-ACB5-F6C8DBA48950}" type="presParOf" srcId="{13F2F302-365A-3F46-8422-08C036674747}" destId="{E975338D-5C68-E245-9BCE-906DEF174135}" srcOrd="0" destOrd="0" presId="urn:microsoft.com/office/officeart/2005/8/layout/hierarchy1"/>
    <dgm:cxn modelId="{4EB08689-9331-B14C-A243-9FFDF97D621D}" type="presParOf" srcId="{13F2F302-365A-3F46-8422-08C036674747}" destId="{B4976D58-6021-5841-9FBB-90249A7843B0}" srcOrd="1" destOrd="0" presId="urn:microsoft.com/office/officeart/2005/8/layout/hierarchy1"/>
    <dgm:cxn modelId="{D9A459CD-6D64-9D43-A120-A5B45C5CB628}" type="presParOf" srcId="{B4976D58-6021-5841-9FBB-90249A7843B0}" destId="{95613BD9-610E-854D-930A-F18D5CB7BAC5}" srcOrd="0" destOrd="0" presId="urn:microsoft.com/office/officeart/2005/8/layout/hierarchy1"/>
    <dgm:cxn modelId="{B77B1C14-1D37-A44D-9AAC-06AAE40AE453}" type="presParOf" srcId="{95613BD9-610E-854D-930A-F18D5CB7BAC5}" destId="{9D65A98E-80FF-8C48-80C1-4591041C7100}" srcOrd="0" destOrd="0" presId="urn:microsoft.com/office/officeart/2005/8/layout/hierarchy1"/>
    <dgm:cxn modelId="{7DE59F5D-A015-EE46-8C78-D5FF4F7A08BF}" type="presParOf" srcId="{95613BD9-610E-854D-930A-F18D5CB7BAC5}" destId="{B46C76AD-A790-5342-B1EA-474F4AA5480F}" srcOrd="1" destOrd="0" presId="urn:microsoft.com/office/officeart/2005/8/layout/hierarchy1"/>
    <dgm:cxn modelId="{5FC1AD72-2356-CD46-9A31-B33049EF4B0F}" type="presParOf" srcId="{B4976D58-6021-5841-9FBB-90249A7843B0}" destId="{8E2A02D7-2A52-C646-915F-C65F431EA9D3}" srcOrd="1" destOrd="0" presId="urn:microsoft.com/office/officeart/2005/8/layout/hierarchy1"/>
    <dgm:cxn modelId="{8CC5F1A1-7297-FD49-B4DB-7F476D8F3650}" type="presParOf" srcId="{8E2A02D7-2A52-C646-915F-C65F431EA9D3}" destId="{D1CE7454-2777-B143-A0E8-1940E822FD82}" srcOrd="0" destOrd="0" presId="urn:microsoft.com/office/officeart/2005/8/layout/hierarchy1"/>
    <dgm:cxn modelId="{CEC919EE-5D0B-7644-A2F8-D14D00F2E859}" type="presParOf" srcId="{8E2A02D7-2A52-C646-915F-C65F431EA9D3}" destId="{0F152240-8EB3-D243-9081-E0346AC0BCB8}" srcOrd="1" destOrd="0" presId="urn:microsoft.com/office/officeart/2005/8/layout/hierarchy1"/>
    <dgm:cxn modelId="{E76353EA-184D-244E-99EE-D6D2DB3E33A7}" type="presParOf" srcId="{0F152240-8EB3-D243-9081-E0346AC0BCB8}" destId="{F09E447C-EBBA-1649-8D1E-CAABF1070ABE}" srcOrd="0" destOrd="0" presId="urn:microsoft.com/office/officeart/2005/8/layout/hierarchy1"/>
    <dgm:cxn modelId="{9DE45B26-F1B7-FF4F-9298-47589DFF1F2F}" type="presParOf" srcId="{F09E447C-EBBA-1649-8D1E-CAABF1070ABE}" destId="{D9AAFFB6-8AAD-934F-915C-623A7B390152}" srcOrd="0" destOrd="0" presId="urn:microsoft.com/office/officeart/2005/8/layout/hierarchy1"/>
    <dgm:cxn modelId="{DAA8A1BF-D9CF-4841-A49D-B888379BB1C6}" type="presParOf" srcId="{F09E447C-EBBA-1649-8D1E-CAABF1070ABE}" destId="{87A44FB5-2A6D-C549-90C6-C7BE177D60E8}" srcOrd="1" destOrd="0" presId="urn:microsoft.com/office/officeart/2005/8/layout/hierarchy1"/>
    <dgm:cxn modelId="{BD923365-8121-384A-8A16-E50DF5552609}" type="presParOf" srcId="{0F152240-8EB3-D243-9081-E0346AC0BCB8}" destId="{CC72A7F1-FB41-FA40-B887-ADD6FEBE1C04}" srcOrd="1" destOrd="0" presId="urn:microsoft.com/office/officeart/2005/8/layout/hierarchy1"/>
    <dgm:cxn modelId="{D9107C1C-4EDC-0D47-AB28-8DE82705F915}" type="presParOf" srcId="{13F2F302-365A-3F46-8422-08C036674747}" destId="{26A3FEC9-302B-B64E-A17C-46266ECAE63A}" srcOrd="2" destOrd="0" presId="urn:microsoft.com/office/officeart/2005/8/layout/hierarchy1"/>
    <dgm:cxn modelId="{A10EB2F2-E190-3E47-806E-01FD19874894}" type="presParOf" srcId="{13F2F302-365A-3F46-8422-08C036674747}" destId="{9B9A2692-B43E-B845-9BBD-A77EF1584062}" srcOrd="3" destOrd="0" presId="urn:microsoft.com/office/officeart/2005/8/layout/hierarchy1"/>
    <dgm:cxn modelId="{39F14B5A-1B36-7C43-B665-A0D368CFA901}" type="presParOf" srcId="{9B9A2692-B43E-B845-9BBD-A77EF1584062}" destId="{E6BB7AB6-6138-9442-864C-CBB0A4158CFB}" srcOrd="0" destOrd="0" presId="urn:microsoft.com/office/officeart/2005/8/layout/hierarchy1"/>
    <dgm:cxn modelId="{B6EC9C9E-7909-2949-AE98-9AED3AD4C99B}" type="presParOf" srcId="{E6BB7AB6-6138-9442-864C-CBB0A4158CFB}" destId="{A092CEC0-8277-3141-847A-CB4E136B205A}" srcOrd="0" destOrd="0" presId="urn:microsoft.com/office/officeart/2005/8/layout/hierarchy1"/>
    <dgm:cxn modelId="{E06CFC23-89C7-8A49-9F1F-5AF019CAF3A9}" type="presParOf" srcId="{E6BB7AB6-6138-9442-864C-CBB0A4158CFB}" destId="{379CA9A7-0416-474F-A89E-10203E5B35FF}" srcOrd="1" destOrd="0" presId="urn:microsoft.com/office/officeart/2005/8/layout/hierarchy1"/>
    <dgm:cxn modelId="{B214E38E-3630-C240-97C5-B6B4AE8878FF}" type="presParOf" srcId="{9B9A2692-B43E-B845-9BBD-A77EF1584062}" destId="{B6DDF432-2B87-674D-A5F8-BC917A5074DE}" srcOrd="1" destOrd="0" presId="urn:microsoft.com/office/officeart/2005/8/layout/hierarchy1"/>
    <dgm:cxn modelId="{104D33A5-12D0-A242-B034-50724F3AD868}" type="presParOf" srcId="{B6DDF432-2B87-674D-A5F8-BC917A5074DE}" destId="{A04D2316-D887-A846-9D48-3A057BF13741}" srcOrd="0" destOrd="0" presId="urn:microsoft.com/office/officeart/2005/8/layout/hierarchy1"/>
    <dgm:cxn modelId="{B59573AC-E802-0046-80F2-7ED98D6BC130}" type="presParOf" srcId="{B6DDF432-2B87-674D-A5F8-BC917A5074DE}" destId="{9E51F26D-730D-6340-8B41-B508074AF1B1}" srcOrd="1" destOrd="0" presId="urn:microsoft.com/office/officeart/2005/8/layout/hierarchy1"/>
    <dgm:cxn modelId="{A5F17F41-F688-2941-93CD-6A3DAAC36B1C}" type="presParOf" srcId="{9E51F26D-730D-6340-8B41-B508074AF1B1}" destId="{74FE0534-D3AA-FC4F-9AD0-975DC1DDAECC}" srcOrd="0" destOrd="0" presId="urn:microsoft.com/office/officeart/2005/8/layout/hierarchy1"/>
    <dgm:cxn modelId="{4BA0B0D5-13F9-6047-A400-E6B349329954}" type="presParOf" srcId="{74FE0534-D3AA-FC4F-9AD0-975DC1DDAECC}" destId="{C5386D79-0FED-E74D-9781-882736C3F746}" srcOrd="0" destOrd="0" presId="urn:microsoft.com/office/officeart/2005/8/layout/hierarchy1"/>
    <dgm:cxn modelId="{DBF49D94-7723-0C44-B118-819726B91C6C}" type="presParOf" srcId="{74FE0534-D3AA-FC4F-9AD0-975DC1DDAECC}" destId="{740A23AE-2683-FF40-A628-F5B0ECAF8A70}" srcOrd="1" destOrd="0" presId="urn:microsoft.com/office/officeart/2005/8/layout/hierarchy1"/>
    <dgm:cxn modelId="{10E785BF-7D58-7A4E-8DAA-ACAC9263A491}" type="presParOf" srcId="{9E51F26D-730D-6340-8B41-B508074AF1B1}" destId="{ECEA60EC-6A4D-2C4A-B27D-881594CC962B}" srcOrd="1" destOrd="0" presId="urn:microsoft.com/office/officeart/2005/8/layout/hierarchy1"/>
    <dgm:cxn modelId="{D240155B-43C0-4C4B-A2E7-3FE2BA5A788F}" type="presParOf" srcId="{B6DDF432-2B87-674D-A5F8-BC917A5074DE}" destId="{68230E43-A0C7-F243-BB77-F47648C86D51}" srcOrd="2" destOrd="0" presId="urn:microsoft.com/office/officeart/2005/8/layout/hierarchy1"/>
    <dgm:cxn modelId="{3A974378-08CF-FE4A-9F37-082B95B9E2BF}" type="presParOf" srcId="{B6DDF432-2B87-674D-A5F8-BC917A5074DE}" destId="{9DAAF9BB-0E9F-8040-8C9F-BBD47F5139A3}" srcOrd="3" destOrd="0" presId="urn:microsoft.com/office/officeart/2005/8/layout/hierarchy1"/>
    <dgm:cxn modelId="{F84F972E-90E5-D643-BF2C-41140366658D}" type="presParOf" srcId="{9DAAF9BB-0E9F-8040-8C9F-BBD47F5139A3}" destId="{73FF0968-C794-8544-BA0A-5E48758B2104}" srcOrd="0" destOrd="0" presId="urn:microsoft.com/office/officeart/2005/8/layout/hierarchy1"/>
    <dgm:cxn modelId="{68278D70-5258-B746-9CBD-E2F39C1BF130}" type="presParOf" srcId="{73FF0968-C794-8544-BA0A-5E48758B2104}" destId="{7DDD304F-8DE5-0845-BDD6-E730B22DB3E7}" srcOrd="0" destOrd="0" presId="urn:microsoft.com/office/officeart/2005/8/layout/hierarchy1"/>
    <dgm:cxn modelId="{6A6794FA-1308-7A49-9769-2A6E0F8452C0}" type="presParOf" srcId="{73FF0968-C794-8544-BA0A-5E48758B2104}" destId="{7D0BDC7A-0E14-534A-BFA4-A20B804C2193}" srcOrd="1" destOrd="0" presId="urn:microsoft.com/office/officeart/2005/8/layout/hierarchy1"/>
    <dgm:cxn modelId="{1CE71E5A-1608-2945-86E3-98C3F58CDB63}" type="presParOf" srcId="{9DAAF9BB-0E9F-8040-8C9F-BBD47F5139A3}" destId="{4AF9EFEB-8571-474B-8CB3-46D89ACF89D9}" srcOrd="1" destOrd="0" presId="urn:microsoft.com/office/officeart/2005/8/layout/hierarchy1"/>
    <dgm:cxn modelId="{EAD07C14-F073-DB40-A676-0E05E9F2BD3A}" type="presParOf" srcId="{902C9D50-FC1B-804C-8FC9-4E0E0F8808D8}" destId="{2E4D936C-A64C-3E46-B6F9-7DE629E3E9D6}" srcOrd="2" destOrd="0" presId="urn:microsoft.com/office/officeart/2005/8/layout/hierarchy1"/>
    <dgm:cxn modelId="{5D6D3387-3DA5-8D44-BD99-5DBAFB5392C1}" type="presParOf" srcId="{902C9D50-FC1B-804C-8FC9-4E0E0F8808D8}" destId="{F23176FD-D930-254D-8CE9-1A3D642CE848}" srcOrd="3" destOrd="0" presId="urn:microsoft.com/office/officeart/2005/8/layout/hierarchy1"/>
    <dgm:cxn modelId="{AA4A5D8F-3B35-F44C-A0AD-83E0436C8AFF}" type="presParOf" srcId="{F23176FD-D930-254D-8CE9-1A3D642CE848}" destId="{7EE04994-946A-704D-8583-035FAB6BEB13}" srcOrd="0" destOrd="0" presId="urn:microsoft.com/office/officeart/2005/8/layout/hierarchy1"/>
    <dgm:cxn modelId="{7C8E09FD-48B3-694F-AC65-78EB43E9470D}" type="presParOf" srcId="{7EE04994-946A-704D-8583-035FAB6BEB13}" destId="{1AFA99E2-08BC-0A42-BB70-51A910E1EF95}" srcOrd="0" destOrd="0" presId="urn:microsoft.com/office/officeart/2005/8/layout/hierarchy1"/>
    <dgm:cxn modelId="{19AB39AC-0881-2748-8CAF-9CEB32292B9A}" type="presParOf" srcId="{7EE04994-946A-704D-8583-035FAB6BEB13}" destId="{6210DF8F-1AB9-5044-9786-A58BA6C4235A}" srcOrd="1" destOrd="0" presId="urn:microsoft.com/office/officeart/2005/8/layout/hierarchy1"/>
    <dgm:cxn modelId="{B1EFF53C-B40A-CE4A-9893-725F5AD82E0F}" type="presParOf" srcId="{F23176FD-D930-254D-8CE9-1A3D642CE848}" destId="{DBB24FB5-7102-7049-8EB9-6B1766369870}" srcOrd="1" destOrd="0" presId="urn:microsoft.com/office/officeart/2005/8/layout/hierarchy1"/>
    <dgm:cxn modelId="{E20BB831-D15E-9349-8B94-C341146D4DFD}" type="presParOf" srcId="{DBB24FB5-7102-7049-8EB9-6B1766369870}" destId="{3B0900AF-675C-874B-87EC-4D545D889551}" srcOrd="0" destOrd="0" presId="urn:microsoft.com/office/officeart/2005/8/layout/hierarchy1"/>
    <dgm:cxn modelId="{531B849B-5B01-4945-B9DA-11D027DCF522}" type="presParOf" srcId="{DBB24FB5-7102-7049-8EB9-6B1766369870}" destId="{78451565-0D8A-FC44-9E9C-5A11D734637F}" srcOrd="1" destOrd="0" presId="urn:microsoft.com/office/officeart/2005/8/layout/hierarchy1"/>
    <dgm:cxn modelId="{CF975C9A-3F48-AF41-A5A2-54D59B5B61B9}" type="presParOf" srcId="{78451565-0D8A-FC44-9E9C-5A11D734637F}" destId="{BC56E0FC-BDFA-F242-8A1F-2DDBE9726747}" srcOrd="0" destOrd="0" presId="urn:microsoft.com/office/officeart/2005/8/layout/hierarchy1"/>
    <dgm:cxn modelId="{39438E7B-BA18-9E4B-B4DE-73A48C1B10DD}" type="presParOf" srcId="{BC56E0FC-BDFA-F242-8A1F-2DDBE9726747}" destId="{D7908522-94E3-2049-9580-B004C5B2C198}" srcOrd="0" destOrd="0" presId="urn:microsoft.com/office/officeart/2005/8/layout/hierarchy1"/>
    <dgm:cxn modelId="{90CDD4B3-C78C-4746-B6CB-C449F80C6CE5}" type="presParOf" srcId="{BC56E0FC-BDFA-F242-8A1F-2DDBE9726747}" destId="{62275A7C-8111-F842-9787-4EE19C35B3A3}" srcOrd="1" destOrd="0" presId="urn:microsoft.com/office/officeart/2005/8/layout/hierarchy1"/>
    <dgm:cxn modelId="{530C673F-9F15-4F40-8726-E8744D277748}" type="presParOf" srcId="{78451565-0D8A-FC44-9E9C-5A11D734637F}" destId="{084A4C44-E38A-4E4A-B5AE-D2387508DA83}" srcOrd="1" destOrd="0" presId="urn:microsoft.com/office/officeart/2005/8/layout/hierarchy1"/>
    <dgm:cxn modelId="{6248A213-BFE2-3F44-BB91-4FC5F3874545}" type="presParOf" srcId="{084A4C44-E38A-4E4A-B5AE-D2387508DA83}" destId="{AC283487-9830-1247-BA18-849F64AD1E90}" srcOrd="0" destOrd="0" presId="urn:microsoft.com/office/officeart/2005/8/layout/hierarchy1"/>
    <dgm:cxn modelId="{483C03E0-2D3A-D54F-B0F0-5B2AF06947DC}" type="presParOf" srcId="{084A4C44-E38A-4E4A-B5AE-D2387508DA83}" destId="{77BDC72D-D155-FA45-9D70-E1540E4CDFC1}" srcOrd="1" destOrd="0" presId="urn:microsoft.com/office/officeart/2005/8/layout/hierarchy1"/>
    <dgm:cxn modelId="{EDB99CCF-5009-F24D-914B-47C738EB6858}" type="presParOf" srcId="{77BDC72D-D155-FA45-9D70-E1540E4CDFC1}" destId="{6DBD3B24-45F3-DA4D-9B5B-B759916B0908}" srcOrd="0" destOrd="0" presId="urn:microsoft.com/office/officeart/2005/8/layout/hierarchy1"/>
    <dgm:cxn modelId="{1ECBA725-E695-C949-9ED8-C910CA40C014}" type="presParOf" srcId="{6DBD3B24-45F3-DA4D-9B5B-B759916B0908}" destId="{28C7D941-9C82-1542-9156-D2C40221D5D6}" srcOrd="0" destOrd="0" presId="urn:microsoft.com/office/officeart/2005/8/layout/hierarchy1"/>
    <dgm:cxn modelId="{A16C76E9-4DA5-4B4F-85D0-E2069E2DA5C6}" type="presParOf" srcId="{6DBD3B24-45F3-DA4D-9B5B-B759916B0908}" destId="{0E150700-0CCE-3A42-B94F-76C9FEE0C513}" srcOrd="1" destOrd="0" presId="urn:microsoft.com/office/officeart/2005/8/layout/hierarchy1"/>
    <dgm:cxn modelId="{21DE5F45-00C4-084F-BD49-327F1D3EF0F4}" type="presParOf" srcId="{77BDC72D-D155-FA45-9D70-E1540E4CDFC1}" destId="{3E50EAD4-B655-E34D-85AE-814A3FE3428E}" srcOrd="1" destOrd="0" presId="urn:microsoft.com/office/officeart/2005/8/layout/hierarchy1"/>
    <dgm:cxn modelId="{9646C47C-DA3A-F341-B108-92352A7402D1}" type="presParOf" srcId="{DBB24FB5-7102-7049-8EB9-6B1766369870}" destId="{E7EB4AC1-1266-2344-9029-5F0E51761F58}" srcOrd="2" destOrd="0" presId="urn:microsoft.com/office/officeart/2005/8/layout/hierarchy1"/>
    <dgm:cxn modelId="{824E48B4-259F-2641-B7C8-843403DE0471}" type="presParOf" srcId="{DBB24FB5-7102-7049-8EB9-6B1766369870}" destId="{1C399692-2361-134F-895C-1B2EAC664776}" srcOrd="3" destOrd="0" presId="urn:microsoft.com/office/officeart/2005/8/layout/hierarchy1"/>
    <dgm:cxn modelId="{58EE79A1-02B2-384D-99D6-B086019E55E5}" type="presParOf" srcId="{1C399692-2361-134F-895C-1B2EAC664776}" destId="{65BECAAD-12F3-6147-A373-D05CBFB8A156}" srcOrd="0" destOrd="0" presId="urn:microsoft.com/office/officeart/2005/8/layout/hierarchy1"/>
    <dgm:cxn modelId="{A9F2A99C-4E5E-DD46-B50B-48C18B5F2C7A}" type="presParOf" srcId="{65BECAAD-12F3-6147-A373-D05CBFB8A156}" destId="{CDDDADBF-DDD2-2848-AD73-645B887FA458}" srcOrd="0" destOrd="0" presId="urn:microsoft.com/office/officeart/2005/8/layout/hierarchy1"/>
    <dgm:cxn modelId="{60484065-85C2-E24C-B7B4-6CEE0E59A86D}" type="presParOf" srcId="{65BECAAD-12F3-6147-A373-D05CBFB8A156}" destId="{FD3C71DF-4503-DD48-ACDF-41729EBD7732}" srcOrd="1" destOrd="0" presId="urn:microsoft.com/office/officeart/2005/8/layout/hierarchy1"/>
    <dgm:cxn modelId="{C476589E-AAF9-A343-A607-E47678445563}" type="presParOf" srcId="{1C399692-2361-134F-895C-1B2EAC664776}" destId="{1868740F-838A-4748-99AC-527CA24A7E09}" srcOrd="1" destOrd="0" presId="urn:microsoft.com/office/officeart/2005/8/layout/hierarchy1"/>
    <dgm:cxn modelId="{1EBF3D3B-B37B-9946-8154-6D7236C717BA}" type="presParOf" srcId="{1868740F-838A-4748-99AC-527CA24A7E09}" destId="{6ECF0861-D6BD-824D-B5AA-F993660420C6}" srcOrd="0" destOrd="0" presId="urn:microsoft.com/office/officeart/2005/8/layout/hierarchy1"/>
    <dgm:cxn modelId="{76E21F0D-9E1D-5749-B4FD-A952896BECBC}" type="presParOf" srcId="{1868740F-838A-4748-99AC-527CA24A7E09}" destId="{7F0A640D-AB0E-CC48-AF65-E0E0BFD0F40B}" srcOrd="1" destOrd="0" presId="urn:microsoft.com/office/officeart/2005/8/layout/hierarchy1"/>
    <dgm:cxn modelId="{2A99884F-DE82-DE42-9783-C5240FC5B53F}" type="presParOf" srcId="{7F0A640D-AB0E-CC48-AF65-E0E0BFD0F40B}" destId="{E063A4D7-FF1E-4C49-8933-01EE0721ED77}" srcOrd="0" destOrd="0" presId="urn:microsoft.com/office/officeart/2005/8/layout/hierarchy1"/>
    <dgm:cxn modelId="{B44D9846-C958-6348-9212-1A50BB6149AE}" type="presParOf" srcId="{E063A4D7-FF1E-4C49-8933-01EE0721ED77}" destId="{570B6418-AEF7-0D49-A70D-705C0FF4B74C}" srcOrd="0" destOrd="0" presId="urn:microsoft.com/office/officeart/2005/8/layout/hierarchy1"/>
    <dgm:cxn modelId="{CD28C89D-D034-2A48-BEDB-4E689D3B2E1E}" type="presParOf" srcId="{E063A4D7-FF1E-4C49-8933-01EE0721ED77}" destId="{81438C6A-4985-934E-965C-37DCD66A0F3D}" srcOrd="1" destOrd="0" presId="urn:microsoft.com/office/officeart/2005/8/layout/hierarchy1"/>
    <dgm:cxn modelId="{F386E1BF-1C92-7F4B-A8E5-04EFE5147B1F}" type="presParOf" srcId="{7F0A640D-AB0E-CC48-AF65-E0E0BFD0F40B}" destId="{CEB9863E-3032-1347-98EE-21DA765D1E12}" srcOrd="1" destOrd="0" presId="urn:microsoft.com/office/officeart/2005/8/layout/hierarchy1"/>
    <dgm:cxn modelId="{48458391-2D48-154C-A41A-8438DC6C6E0D}" type="presParOf" srcId="{DBB24FB5-7102-7049-8EB9-6B1766369870}" destId="{6DF21ED2-7FCA-1D41-91FA-D43D6077BC5A}" srcOrd="4" destOrd="0" presId="urn:microsoft.com/office/officeart/2005/8/layout/hierarchy1"/>
    <dgm:cxn modelId="{6559B2E0-C59F-CA4D-8604-2D2F32ADBC18}" type="presParOf" srcId="{DBB24FB5-7102-7049-8EB9-6B1766369870}" destId="{594D6ECA-85BF-F84C-B916-106A3B6FED57}" srcOrd="5" destOrd="0" presId="urn:microsoft.com/office/officeart/2005/8/layout/hierarchy1"/>
    <dgm:cxn modelId="{E1AE5F57-3979-3A4D-877D-DF50D9BFF990}" type="presParOf" srcId="{594D6ECA-85BF-F84C-B916-106A3B6FED57}" destId="{8A18CE5B-0AED-2046-AF72-C42512F14E3A}" srcOrd="0" destOrd="0" presId="urn:microsoft.com/office/officeart/2005/8/layout/hierarchy1"/>
    <dgm:cxn modelId="{24DDF55F-CF0E-6448-9AED-0ABD58C99FC1}" type="presParOf" srcId="{8A18CE5B-0AED-2046-AF72-C42512F14E3A}" destId="{ACEA9E2C-D7DE-0940-8D48-25BBAF359424}" srcOrd="0" destOrd="0" presId="urn:microsoft.com/office/officeart/2005/8/layout/hierarchy1"/>
    <dgm:cxn modelId="{3B4DC5AA-A8F6-0449-80FE-51E47637E044}" type="presParOf" srcId="{8A18CE5B-0AED-2046-AF72-C42512F14E3A}" destId="{428CA512-237F-2D46-A794-F15F0AF6A12A}" srcOrd="1" destOrd="0" presId="urn:microsoft.com/office/officeart/2005/8/layout/hierarchy1"/>
    <dgm:cxn modelId="{CAF8E0C8-C950-2946-AAC1-41200E48B551}" type="presParOf" srcId="{594D6ECA-85BF-F84C-B916-106A3B6FED57}" destId="{C2A58AE3-E172-2944-8079-A6AAA509130C}" srcOrd="1" destOrd="0" presId="urn:microsoft.com/office/officeart/2005/8/layout/hierarchy1"/>
    <dgm:cxn modelId="{D2B7EAD2-76DE-5C45-8A8C-39E9F34A8E14}" type="presParOf" srcId="{C2A58AE3-E172-2944-8079-A6AAA509130C}" destId="{EF5C2EAE-FB9C-BD4B-85A6-8D1671E6EF1A}" srcOrd="0" destOrd="0" presId="urn:microsoft.com/office/officeart/2005/8/layout/hierarchy1"/>
    <dgm:cxn modelId="{C409CFAE-FE4C-CC41-8AC6-9D242E94D417}" type="presParOf" srcId="{C2A58AE3-E172-2944-8079-A6AAA509130C}" destId="{10648A1E-B835-D746-94DA-B71D8B727B27}" srcOrd="1" destOrd="0" presId="urn:microsoft.com/office/officeart/2005/8/layout/hierarchy1"/>
    <dgm:cxn modelId="{BECC4DCA-5A02-5043-9D68-07233258F93F}" type="presParOf" srcId="{10648A1E-B835-D746-94DA-B71D8B727B27}" destId="{F520A0C3-6D4D-024D-8338-1BAD19B07732}" srcOrd="0" destOrd="0" presId="urn:microsoft.com/office/officeart/2005/8/layout/hierarchy1"/>
    <dgm:cxn modelId="{4ADCA649-F540-8C45-A726-D7F99EBC5C70}" type="presParOf" srcId="{F520A0C3-6D4D-024D-8338-1BAD19B07732}" destId="{741F625D-B165-EF47-87E8-0155637D0B61}" srcOrd="0" destOrd="0" presId="urn:microsoft.com/office/officeart/2005/8/layout/hierarchy1"/>
    <dgm:cxn modelId="{A9FAF682-984E-B74C-BF88-0E5352108D81}" type="presParOf" srcId="{F520A0C3-6D4D-024D-8338-1BAD19B07732}" destId="{AA128E26-9618-1547-9689-AE21693B412D}" srcOrd="1" destOrd="0" presId="urn:microsoft.com/office/officeart/2005/8/layout/hierarchy1"/>
    <dgm:cxn modelId="{B2B49C30-4E57-4642-847E-F8EAE1197A9E}" type="presParOf" srcId="{10648A1E-B835-D746-94DA-B71D8B727B27}" destId="{0C690A91-E49E-9B41-915C-1539205E76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E69C0A-686F-2647-9611-A1ABF47F3142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7444A65-AC52-F640-9671-1C62957E3DAF}">
      <dgm:prSet phldrT="[Text]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Capture packets</a:t>
          </a:r>
          <a:endParaRPr lang="en-US" dirty="0"/>
        </a:p>
      </dgm:t>
    </dgm:pt>
    <dgm:pt modelId="{88276A7E-2BB4-6D4F-A6EA-1ED32FB925A0}" type="parTrans" cxnId="{BF42F259-D2B8-DF47-A566-D21338A18613}">
      <dgm:prSet/>
      <dgm:spPr/>
      <dgm:t>
        <a:bodyPr/>
        <a:lstStyle/>
        <a:p>
          <a:endParaRPr lang="en-US"/>
        </a:p>
      </dgm:t>
    </dgm:pt>
    <dgm:pt modelId="{49763ECE-89AC-B545-8011-7D6B93C54F4E}" type="sibTrans" cxnId="{BF42F259-D2B8-DF47-A566-D21338A18613}">
      <dgm:prSet/>
      <dgm:spPr/>
      <dgm:t>
        <a:bodyPr/>
        <a:lstStyle/>
        <a:p>
          <a:endParaRPr lang="en-US"/>
        </a:p>
      </dgm:t>
    </dgm:pt>
    <dgm:pt modelId="{65B9A828-9FA6-2440-8993-81125EDFA3E2}">
      <dgm:prSet phldrT="[Text]"/>
      <dgm:spPr>
        <a:gradFill flip="none" rotWithShape="1">
          <a:gsLst>
            <a:gs pos="0">
              <a:srgbClr val="66FF66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ask peers for probe results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9B40DF4B-E315-1C4E-BC71-DF0A73E7CD08}" type="parTrans" cxnId="{1E947C35-83A1-D144-9E3B-106A22EA712B}">
      <dgm:prSet/>
      <dgm:spPr/>
      <dgm:t>
        <a:bodyPr/>
        <a:lstStyle/>
        <a:p>
          <a:endParaRPr lang="en-US"/>
        </a:p>
      </dgm:t>
    </dgm:pt>
    <dgm:pt modelId="{1E6221CC-8F83-ED40-9CF4-8A71CEA51EE0}" type="sibTrans" cxnId="{1E947C35-83A1-D144-9E3B-106A22EA712B}">
      <dgm:prSet/>
      <dgm:spPr/>
      <dgm:t>
        <a:bodyPr/>
        <a:lstStyle/>
        <a:p>
          <a:endParaRPr lang="en-US"/>
        </a:p>
      </dgm:t>
    </dgm:pt>
    <dgm:pt modelId="{F40FE79A-6382-1E45-A63B-C54EBB1EF609}">
      <dgm:prSet phldrT="[Text]"/>
      <dgm:spPr>
        <a:gradFill flip="none" rotWithShape="1">
          <a:gsLst>
            <a:gs pos="0">
              <a:srgbClr val="8000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diagnose problem</a:t>
          </a:r>
          <a:endParaRPr lang="en-US" dirty="0"/>
        </a:p>
      </dgm:t>
    </dgm:pt>
    <dgm:pt modelId="{8AEB29D9-FCB5-2B41-B79C-02C2905D989B}" type="parTrans" cxnId="{786A96CE-0C28-8F48-9D17-840487FEC296}">
      <dgm:prSet/>
      <dgm:spPr/>
      <dgm:t>
        <a:bodyPr/>
        <a:lstStyle/>
        <a:p>
          <a:endParaRPr lang="en-US"/>
        </a:p>
      </dgm:t>
    </dgm:pt>
    <dgm:pt modelId="{B72FFEE5-9B60-E843-9851-1D18D9CA2B1F}" type="sibTrans" cxnId="{786A96CE-0C28-8F48-9D17-840487FEC296}">
      <dgm:prSet/>
      <dgm:spPr/>
      <dgm:t>
        <a:bodyPr/>
        <a:lstStyle/>
        <a:p>
          <a:endParaRPr lang="en-US"/>
        </a:p>
      </dgm:t>
    </dgm:pt>
    <dgm:pt modelId="{85953308-8E22-E344-9E4D-440F4B92DC73}">
      <dgm:prSet/>
      <dgm:spPr>
        <a:gradFill flip="none" rotWithShape="1">
          <a:gsLst>
            <a:gs pos="0">
              <a:srgbClr val="0080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discover probe peers</a:t>
          </a:r>
          <a:endParaRPr lang="en-US" dirty="0"/>
        </a:p>
      </dgm:t>
    </dgm:pt>
    <dgm:pt modelId="{C0C8181F-98C0-2147-B484-5D610A07A338}" type="parTrans" cxnId="{F581C29D-8C88-0545-829D-96D4452BB3C5}">
      <dgm:prSet/>
      <dgm:spPr/>
      <dgm:t>
        <a:bodyPr/>
        <a:lstStyle/>
        <a:p>
          <a:endParaRPr lang="en-US"/>
        </a:p>
      </dgm:t>
    </dgm:pt>
    <dgm:pt modelId="{9C2933BC-0CE8-D14D-BE3D-9968D64D2B09}" type="sibTrans" cxnId="{F581C29D-8C88-0545-829D-96D4452BB3C5}">
      <dgm:prSet/>
      <dgm:spPr/>
      <dgm:t>
        <a:bodyPr/>
        <a:lstStyle/>
        <a:p>
          <a:endParaRPr lang="en-US"/>
        </a:p>
      </dgm:t>
    </dgm:pt>
    <dgm:pt modelId="{087FC4BF-0B86-D448-9350-8BDEA4ADE2D0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>
              <a:solidFill>
                <a:schemeClr val="bg1">
                  <a:lumMod val="65000"/>
                </a:schemeClr>
              </a:solidFill>
            </a:rPr>
            <a:t>Detect problem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C7267033-C38C-6F4E-8ED6-AE548784BEBE}" type="parTrans" cxnId="{52BE657E-A45E-354E-BE9F-9E9B2FD0B0B3}">
      <dgm:prSet/>
      <dgm:spPr/>
      <dgm:t>
        <a:bodyPr/>
        <a:lstStyle/>
        <a:p>
          <a:endParaRPr lang="en-US"/>
        </a:p>
      </dgm:t>
    </dgm:pt>
    <dgm:pt modelId="{00E2BD8C-C38F-9D40-ACBC-393D0252E30A}" type="sibTrans" cxnId="{52BE657E-A45E-354E-BE9F-9E9B2FD0B0B3}">
      <dgm:prSet/>
      <dgm:spPr/>
      <dgm:t>
        <a:bodyPr/>
        <a:lstStyle/>
        <a:p>
          <a:endParaRPr lang="en-US"/>
        </a:p>
      </dgm:t>
    </dgm:pt>
    <dgm:pt modelId="{45FD9815-C1E6-5B42-AFD0-2AFCFA3B4A41}" type="pres">
      <dgm:prSet presAssocID="{00E69C0A-686F-2647-9611-A1ABF47F3142}" presName="Name0" presStyleCnt="0">
        <dgm:presLayoutVars>
          <dgm:dir/>
          <dgm:animLvl val="lvl"/>
          <dgm:resizeHandles val="exact"/>
        </dgm:presLayoutVars>
      </dgm:prSet>
      <dgm:spPr/>
    </dgm:pt>
    <dgm:pt modelId="{0D6BA934-6D2E-6C4F-AB5F-0EDB3B5F797D}" type="pres">
      <dgm:prSet presAssocID="{97444A65-AC52-F640-9671-1C62957E3DA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823B3-9130-9646-A32F-252298C46C77}" type="pres">
      <dgm:prSet presAssocID="{49763ECE-89AC-B545-8011-7D6B93C54F4E}" presName="parTxOnlySpace" presStyleCnt="0"/>
      <dgm:spPr/>
    </dgm:pt>
    <dgm:pt modelId="{A2DA8164-68A1-8D40-B2BD-0DB948D96C44}" type="pres">
      <dgm:prSet presAssocID="{087FC4BF-0B86-D448-9350-8BDEA4ADE2D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10345-3BBE-9047-AEB5-51701994FFD8}" type="pres">
      <dgm:prSet presAssocID="{00E2BD8C-C38F-9D40-ACBC-393D0252E30A}" presName="parTxOnlySpace" presStyleCnt="0"/>
      <dgm:spPr/>
    </dgm:pt>
    <dgm:pt modelId="{EF6037FC-CC92-064F-A23D-235DB2312DE1}" type="pres">
      <dgm:prSet presAssocID="{85953308-8E22-E344-9E4D-440F4B92DC73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C0D79-B879-9D40-AA03-430B2647E5F2}" type="pres">
      <dgm:prSet presAssocID="{9C2933BC-0CE8-D14D-BE3D-9968D64D2B09}" presName="parTxOnlySpace" presStyleCnt="0"/>
      <dgm:spPr/>
    </dgm:pt>
    <dgm:pt modelId="{457E6889-26D9-0B44-8BF9-509448BF8BE7}" type="pres">
      <dgm:prSet presAssocID="{65B9A828-9FA6-2440-8993-81125EDFA3E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98EBC-01D7-E847-8674-30AB9F683A1F}" type="pres">
      <dgm:prSet presAssocID="{1E6221CC-8F83-ED40-9CF4-8A71CEA51EE0}" presName="parTxOnlySpace" presStyleCnt="0"/>
      <dgm:spPr/>
    </dgm:pt>
    <dgm:pt modelId="{72C00292-BE36-784A-B8DC-499C512AF8C8}" type="pres">
      <dgm:prSet presAssocID="{F40FE79A-6382-1E45-A63B-C54EBB1EF609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7DF959-0785-B04E-BED8-601A4117A48A}" type="presOf" srcId="{F40FE79A-6382-1E45-A63B-C54EBB1EF609}" destId="{72C00292-BE36-784A-B8DC-499C512AF8C8}" srcOrd="0" destOrd="0" presId="urn:microsoft.com/office/officeart/2005/8/layout/chevron1"/>
    <dgm:cxn modelId="{F581C29D-8C88-0545-829D-96D4452BB3C5}" srcId="{00E69C0A-686F-2647-9611-A1ABF47F3142}" destId="{85953308-8E22-E344-9E4D-440F4B92DC73}" srcOrd="2" destOrd="0" parTransId="{C0C8181F-98C0-2147-B484-5D610A07A338}" sibTransId="{9C2933BC-0CE8-D14D-BE3D-9968D64D2B09}"/>
    <dgm:cxn modelId="{33B2E45B-2CAB-9147-9FB1-DC1603B014A1}" type="presOf" srcId="{85953308-8E22-E344-9E4D-440F4B92DC73}" destId="{EF6037FC-CC92-064F-A23D-235DB2312DE1}" srcOrd="0" destOrd="0" presId="urn:microsoft.com/office/officeart/2005/8/layout/chevron1"/>
    <dgm:cxn modelId="{52BE657E-A45E-354E-BE9F-9E9B2FD0B0B3}" srcId="{00E69C0A-686F-2647-9611-A1ABF47F3142}" destId="{087FC4BF-0B86-D448-9350-8BDEA4ADE2D0}" srcOrd="1" destOrd="0" parTransId="{C7267033-C38C-6F4E-8ED6-AE548784BEBE}" sibTransId="{00E2BD8C-C38F-9D40-ACBC-393D0252E30A}"/>
    <dgm:cxn modelId="{1AF46561-9B86-CB48-B4A9-5264D8BCD270}" type="presOf" srcId="{00E69C0A-686F-2647-9611-A1ABF47F3142}" destId="{45FD9815-C1E6-5B42-AFD0-2AFCFA3B4A41}" srcOrd="0" destOrd="0" presId="urn:microsoft.com/office/officeart/2005/8/layout/chevron1"/>
    <dgm:cxn modelId="{BF42F259-D2B8-DF47-A566-D21338A18613}" srcId="{00E69C0A-686F-2647-9611-A1ABF47F3142}" destId="{97444A65-AC52-F640-9671-1C62957E3DAF}" srcOrd="0" destOrd="0" parTransId="{88276A7E-2BB4-6D4F-A6EA-1ED32FB925A0}" sibTransId="{49763ECE-89AC-B545-8011-7D6B93C54F4E}"/>
    <dgm:cxn modelId="{1E947C35-83A1-D144-9E3B-106A22EA712B}" srcId="{00E69C0A-686F-2647-9611-A1ABF47F3142}" destId="{65B9A828-9FA6-2440-8993-81125EDFA3E2}" srcOrd="3" destOrd="0" parTransId="{9B40DF4B-E315-1C4E-BC71-DF0A73E7CD08}" sibTransId="{1E6221CC-8F83-ED40-9CF4-8A71CEA51EE0}"/>
    <dgm:cxn modelId="{06849FC0-1959-884F-95CB-D8EEBC4FE79C}" type="presOf" srcId="{97444A65-AC52-F640-9671-1C62957E3DAF}" destId="{0D6BA934-6D2E-6C4F-AB5F-0EDB3B5F797D}" srcOrd="0" destOrd="0" presId="urn:microsoft.com/office/officeart/2005/8/layout/chevron1"/>
    <dgm:cxn modelId="{032371B5-5ADD-F449-8554-DF149FF9C1BB}" type="presOf" srcId="{087FC4BF-0B86-D448-9350-8BDEA4ADE2D0}" destId="{A2DA8164-68A1-8D40-B2BD-0DB948D96C44}" srcOrd="0" destOrd="0" presId="urn:microsoft.com/office/officeart/2005/8/layout/chevron1"/>
    <dgm:cxn modelId="{941A473D-924D-ED4B-A457-FD4958711EC6}" type="presOf" srcId="{65B9A828-9FA6-2440-8993-81125EDFA3E2}" destId="{457E6889-26D9-0B44-8BF9-509448BF8BE7}" srcOrd="0" destOrd="0" presId="urn:microsoft.com/office/officeart/2005/8/layout/chevron1"/>
    <dgm:cxn modelId="{786A96CE-0C28-8F48-9D17-840487FEC296}" srcId="{00E69C0A-686F-2647-9611-A1ABF47F3142}" destId="{F40FE79A-6382-1E45-A63B-C54EBB1EF609}" srcOrd="4" destOrd="0" parTransId="{8AEB29D9-FCB5-2B41-B79C-02C2905D989B}" sibTransId="{B72FFEE5-9B60-E843-9851-1D18D9CA2B1F}"/>
    <dgm:cxn modelId="{15CF89A2-FF14-974E-8595-FA01B6034756}" type="presParOf" srcId="{45FD9815-C1E6-5B42-AFD0-2AFCFA3B4A41}" destId="{0D6BA934-6D2E-6C4F-AB5F-0EDB3B5F797D}" srcOrd="0" destOrd="0" presId="urn:microsoft.com/office/officeart/2005/8/layout/chevron1"/>
    <dgm:cxn modelId="{55C354EE-BE0A-BB4E-835B-A386360354B4}" type="presParOf" srcId="{45FD9815-C1E6-5B42-AFD0-2AFCFA3B4A41}" destId="{09D823B3-9130-9646-A32F-252298C46C77}" srcOrd="1" destOrd="0" presId="urn:microsoft.com/office/officeart/2005/8/layout/chevron1"/>
    <dgm:cxn modelId="{7690309C-AEC0-954D-8669-64D2B1CB972B}" type="presParOf" srcId="{45FD9815-C1E6-5B42-AFD0-2AFCFA3B4A41}" destId="{A2DA8164-68A1-8D40-B2BD-0DB948D96C44}" srcOrd="2" destOrd="0" presId="urn:microsoft.com/office/officeart/2005/8/layout/chevron1"/>
    <dgm:cxn modelId="{B2F193D0-2758-B040-AB4B-5B092A9D788C}" type="presParOf" srcId="{45FD9815-C1E6-5B42-AFD0-2AFCFA3B4A41}" destId="{03F10345-3BBE-9047-AEB5-51701994FFD8}" srcOrd="3" destOrd="0" presId="urn:microsoft.com/office/officeart/2005/8/layout/chevron1"/>
    <dgm:cxn modelId="{425537A9-329C-1847-AF61-9F1F8020AD16}" type="presParOf" srcId="{45FD9815-C1E6-5B42-AFD0-2AFCFA3B4A41}" destId="{EF6037FC-CC92-064F-A23D-235DB2312DE1}" srcOrd="4" destOrd="0" presId="urn:microsoft.com/office/officeart/2005/8/layout/chevron1"/>
    <dgm:cxn modelId="{729A2982-9EB4-B046-9536-68111F2AE747}" type="presParOf" srcId="{45FD9815-C1E6-5B42-AFD0-2AFCFA3B4A41}" destId="{989C0D79-B879-9D40-AA03-430B2647E5F2}" srcOrd="5" destOrd="0" presId="urn:microsoft.com/office/officeart/2005/8/layout/chevron1"/>
    <dgm:cxn modelId="{8B5C63B0-9908-724A-8646-716CEA079A31}" type="presParOf" srcId="{45FD9815-C1E6-5B42-AFD0-2AFCFA3B4A41}" destId="{457E6889-26D9-0B44-8BF9-509448BF8BE7}" srcOrd="6" destOrd="0" presId="urn:microsoft.com/office/officeart/2005/8/layout/chevron1"/>
    <dgm:cxn modelId="{F1598171-84FA-824C-A732-1421B9B95496}" type="presParOf" srcId="{45FD9815-C1E6-5B42-AFD0-2AFCFA3B4A41}" destId="{2E798EBC-01D7-E847-8674-30AB9F683A1F}" srcOrd="7" destOrd="0" presId="urn:microsoft.com/office/officeart/2005/8/layout/chevron1"/>
    <dgm:cxn modelId="{089B71E6-1A7F-F144-9024-2B70E4E95818}" type="presParOf" srcId="{45FD9815-C1E6-5B42-AFD0-2AFCFA3B4A41}" destId="{72C00292-BE36-784A-B8DC-499C512AF8C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55304-3846-EA45-861E-D478803AA6F9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A65A994-3532-4E4B-B3EA-758456A9633B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Limited personal communication</a:t>
          </a:r>
          <a:endParaRPr lang="en-US" dirty="0"/>
        </a:p>
      </dgm:t>
    </dgm:pt>
    <dgm:pt modelId="{F37D77AA-8398-F740-8AAF-D23714FCFE6F}" type="parTrans" cxnId="{17EA1E7D-0EB5-3F42-B94A-8985730C558A}">
      <dgm:prSet/>
      <dgm:spPr/>
      <dgm:t>
        <a:bodyPr/>
        <a:lstStyle/>
        <a:p>
          <a:endParaRPr lang="en-US"/>
        </a:p>
      </dgm:t>
    </dgm:pt>
    <dgm:pt modelId="{BC26D556-F3B0-1041-B2FB-3A8EDA0EC1B2}" type="sibTrans" cxnId="{17EA1E7D-0EB5-3F42-B94A-8985730C558A}">
      <dgm:prSet/>
      <dgm:spPr/>
      <dgm:t>
        <a:bodyPr/>
        <a:lstStyle/>
        <a:p>
          <a:endParaRPr lang="en-US"/>
        </a:p>
      </dgm:t>
    </dgm:pt>
    <dgm:pt modelId="{4145CBCC-56F4-FC49-B7C4-A9E709A942B0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Content-based</a:t>
          </a:r>
          <a:endParaRPr lang="en-US" dirty="0"/>
        </a:p>
      </dgm:t>
    </dgm:pt>
    <dgm:pt modelId="{06D8A9F5-67D9-2948-9AC0-D24951F370A9}" type="parTrans" cxnId="{7B5B138B-0ACA-514D-8FCB-3BECFABEAF79}">
      <dgm:prSet/>
      <dgm:spPr/>
      <dgm:t>
        <a:bodyPr/>
        <a:lstStyle/>
        <a:p>
          <a:endParaRPr lang="en-US"/>
        </a:p>
      </dgm:t>
    </dgm:pt>
    <dgm:pt modelId="{3BEB9D50-056D-CD4C-BA73-49E082AE07FB}" type="sibTrans" cxnId="{7B5B138B-0ACA-514D-8FCB-3BECFABEAF79}">
      <dgm:prSet/>
      <dgm:spPr/>
      <dgm:t>
        <a:bodyPr/>
        <a:lstStyle/>
        <a:p>
          <a:endParaRPr lang="en-US"/>
        </a:p>
      </dgm:t>
    </dgm:pt>
    <dgm:pt modelId="{B1E8A827-8B23-7549-B2C6-7194A43B03E8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Personalized content and computation</a:t>
          </a:r>
          <a:endParaRPr lang="en-US" dirty="0"/>
        </a:p>
      </dgm:t>
    </dgm:pt>
    <dgm:pt modelId="{C83716D9-C52E-544F-8E23-458EB1A97DA4}" type="parTrans" cxnId="{5A15DA8F-4149-CE44-BF48-A9AE431D9E92}">
      <dgm:prSet/>
      <dgm:spPr/>
      <dgm:t>
        <a:bodyPr/>
        <a:lstStyle/>
        <a:p>
          <a:endParaRPr lang="en-US"/>
        </a:p>
      </dgm:t>
    </dgm:pt>
    <dgm:pt modelId="{31171D0E-4914-E94A-A537-1A891AF2B934}" type="sibTrans" cxnId="{5A15DA8F-4149-CE44-BF48-A9AE431D9E92}">
      <dgm:prSet/>
      <dgm:spPr/>
      <dgm:t>
        <a:bodyPr/>
        <a:lstStyle/>
        <a:p>
          <a:endParaRPr lang="en-US"/>
        </a:p>
      </dgm:t>
    </dgm:pt>
    <dgm:pt modelId="{ED7C523D-6F92-944B-A95D-DFCDE8FC2297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email</a:t>
          </a:r>
          <a:endParaRPr lang="en-US" dirty="0"/>
        </a:p>
      </dgm:t>
    </dgm:pt>
    <dgm:pt modelId="{2C54FDDF-9A5E-F945-BBA0-554914C3B6E5}" type="parTrans" cxnId="{E0721716-9824-E54E-9030-B2BF71949699}">
      <dgm:prSet/>
      <dgm:spPr/>
      <dgm:t>
        <a:bodyPr/>
        <a:lstStyle/>
        <a:p>
          <a:endParaRPr lang="en-US"/>
        </a:p>
      </dgm:t>
    </dgm:pt>
    <dgm:pt modelId="{632FA3CE-7878-3245-A4DF-371D6D4DBAD6}" type="sibTrans" cxnId="{E0721716-9824-E54E-9030-B2BF71949699}">
      <dgm:prSet/>
      <dgm:spPr/>
      <dgm:t>
        <a:bodyPr/>
        <a:lstStyle/>
        <a:p>
          <a:endParaRPr lang="en-US"/>
        </a:p>
      </dgm:t>
    </dgm:pt>
    <dgm:pt modelId="{3D403FD0-25F9-2741-9CD0-9ED95423CCE2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static information retrieval (ftp </a:t>
          </a:r>
          <a:r>
            <a:rPr lang="en-US" dirty="0" err="1" smtClean="0">
              <a:sym typeface="Wingdings"/>
            </a:rPr>
            <a:t></a:t>
          </a:r>
          <a:r>
            <a:rPr lang="en-US" dirty="0" smtClean="0">
              <a:sym typeface="Wingdings"/>
            </a:rPr>
            <a:t> web)</a:t>
          </a:r>
          <a:endParaRPr lang="en-US" dirty="0"/>
        </a:p>
      </dgm:t>
    </dgm:pt>
    <dgm:pt modelId="{CE35A7EF-C77D-B44C-A635-0E29E8282E9E}" type="parTrans" cxnId="{350B98C1-4296-214D-9694-3FF3F9565939}">
      <dgm:prSet/>
      <dgm:spPr/>
      <dgm:t>
        <a:bodyPr/>
        <a:lstStyle/>
        <a:p>
          <a:endParaRPr lang="en-US"/>
        </a:p>
      </dgm:t>
    </dgm:pt>
    <dgm:pt modelId="{B27ADCEC-071A-8D4C-888D-21F29E845CB3}" type="sibTrans" cxnId="{350B98C1-4296-214D-9694-3FF3F9565939}">
      <dgm:prSet/>
      <dgm:spPr/>
      <dgm:t>
        <a:bodyPr/>
        <a:lstStyle/>
        <a:p>
          <a:endParaRPr lang="en-US"/>
        </a:p>
      </dgm:t>
    </dgm:pt>
    <dgm:pt modelId="{33C9F27D-FF42-D946-B2FA-75E890018F1C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phone</a:t>
          </a:r>
          <a:endParaRPr lang="en-US" dirty="0"/>
        </a:p>
      </dgm:t>
    </dgm:pt>
    <dgm:pt modelId="{08A0973D-9145-C74F-9D2A-5417DF7E6A90}" type="parTrans" cxnId="{6A7675A5-BB4F-DD43-A778-AF1EF164EA92}">
      <dgm:prSet/>
      <dgm:spPr/>
      <dgm:t>
        <a:bodyPr/>
        <a:lstStyle/>
        <a:p>
          <a:endParaRPr lang="en-US"/>
        </a:p>
      </dgm:t>
    </dgm:pt>
    <dgm:pt modelId="{DEA4FFC6-3F20-794F-85CA-502054F5FC2F}" type="sibTrans" cxnId="{6A7675A5-BB4F-DD43-A778-AF1EF164EA92}">
      <dgm:prSet/>
      <dgm:spPr/>
      <dgm:t>
        <a:bodyPr/>
        <a:lstStyle/>
        <a:p>
          <a:endParaRPr lang="en-US"/>
        </a:p>
      </dgm:t>
    </dgm:pt>
    <dgm:pt modelId="{2CF413B6-02C0-A841-BE5E-6419B8EAD42D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large-scale distribution of popular content (entertainment video)</a:t>
          </a:r>
          <a:endParaRPr lang="en-US" dirty="0"/>
        </a:p>
      </dgm:t>
    </dgm:pt>
    <dgm:pt modelId="{A0D7BDA0-6BB3-4C46-AA09-3B840131B629}" type="parTrans" cxnId="{BEE60D5A-0636-D24E-96DC-68B903855F2E}">
      <dgm:prSet/>
      <dgm:spPr/>
      <dgm:t>
        <a:bodyPr/>
        <a:lstStyle/>
        <a:p>
          <a:endParaRPr lang="en-US"/>
        </a:p>
      </dgm:t>
    </dgm:pt>
    <dgm:pt modelId="{9BEAA128-9382-4E44-A78A-ED823DA1DB47}" type="sibTrans" cxnId="{BEE60D5A-0636-D24E-96DC-68B903855F2E}">
      <dgm:prSet/>
      <dgm:spPr/>
      <dgm:t>
        <a:bodyPr/>
        <a:lstStyle/>
        <a:p>
          <a:endParaRPr lang="en-US"/>
        </a:p>
      </dgm:t>
    </dgm:pt>
    <dgm:pt modelId="{6984BCF3-6EF7-4740-BC2C-16AB1C2338B1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A8F44CEA-42C9-A342-8F5B-34C5EC19B05B}" type="parTrans" cxnId="{0AE1F231-8B82-7644-8B0A-3292E9A950E6}">
      <dgm:prSet/>
      <dgm:spPr/>
      <dgm:t>
        <a:bodyPr/>
        <a:lstStyle/>
        <a:p>
          <a:endParaRPr lang="en-US"/>
        </a:p>
      </dgm:t>
    </dgm:pt>
    <dgm:pt modelId="{603BC08E-675D-C64B-BD1B-49AA95E57DA5}" type="sibTrans" cxnId="{0AE1F231-8B82-7644-8B0A-3292E9A950E6}">
      <dgm:prSet/>
      <dgm:spPr/>
      <dgm:t>
        <a:bodyPr/>
        <a:lstStyle/>
        <a:p>
          <a:endParaRPr lang="en-US"/>
        </a:p>
      </dgm:t>
    </dgm:pt>
    <dgm:pt modelId="{00274D8C-9D06-3D49-A3AE-DE518D8E858A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context-based information</a:t>
          </a:r>
          <a:endParaRPr lang="en-US" dirty="0"/>
        </a:p>
      </dgm:t>
    </dgm:pt>
    <dgm:pt modelId="{68CB163C-5304-CC4A-828D-8FB6CA27BC96}" type="parTrans" cxnId="{BC1E7E6F-EA8E-C749-BA38-C040107EFB84}">
      <dgm:prSet/>
      <dgm:spPr/>
      <dgm:t>
        <a:bodyPr/>
        <a:lstStyle/>
        <a:p>
          <a:endParaRPr lang="en-US"/>
        </a:p>
      </dgm:t>
    </dgm:pt>
    <dgm:pt modelId="{E67B76EF-6D6A-944D-9F07-23E9A45D69B9}" type="sibTrans" cxnId="{BC1E7E6F-EA8E-C749-BA38-C040107EFB84}">
      <dgm:prSet/>
      <dgm:spPr/>
      <dgm:t>
        <a:bodyPr/>
        <a:lstStyle/>
        <a:p>
          <a:endParaRPr lang="en-US"/>
        </a:p>
      </dgm:t>
    </dgm:pt>
    <dgm:pt modelId="{9ED31870-8698-8E4C-8829-055103EBB702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millions of tiny apps</a:t>
          </a:r>
          <a:endParaRPr lang="en-US" dirty="0"/>
        </a:p>
      </dgm:t>
    </dgm:pt>
    <dgm:pt modelId="{CBE13A3A-4888-4E48-B716-37FDC04910C3}" type="parTrans" cxnId="{977FDBCE-AD14-C041-A1BC-3C7AB3B4E34C}">
      <dgm:prSet/>
      <dgm:spPr/>
    </dgm:pt>
    <dgm:pt modelId="{DC643551-C3BE-4C4D-B5C4-DA75CD67AEE9}" type="sibTrans" cxnId="{977FDBCE-AD14-C041-A1BC-3C7AB3B4E34C}">
      <dgm:prSet/>
      <dgm:spPr/>
    </dgm:pt>
    <dgm:pt modelId="{E78CC4BF-384F-0A41-AD5A-5B69C214EC6F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3 core applications</a:t>
          </a:r>
          <a:endParaRPr lang="en-US" dirty="0"/>
        </a:p>
      </dgm:t>
    </dgm:pt>
    <dgm:pt modelId="{60CB6141-2861-4140-A0EF-B933EC4B6EB4}" type="parTrans" cxnId="{BEB3413E-3A26-EE40-A49F-6420E11835AC}">
      <dgm:prSet/>
      <dgm:spPr/>
    </dgm:pt>
    <dgm:pt modelId="{3F2A66D4-7153-C443-B116-0FEA4DE58637}" type="sibTrans" cxnId="{BEB3413E-3A26-EE40-A49F-6420E11835AC}">
      <dgm:prSet/>
      <dgm:spPr/>
    </dgm:pt>
    <dgm:pt modelId="{3F262F9C-F6D4-CB45-B743-2D45F701FDE0}" type="pres">
      <dgm:prSet presAssocID="{A3F55304-3846-EA45-861E-D478803AA6F9}" presName="CompostProcess" presStyleCnt="0">
        <dgm:presLayoutVars>
          <dgm:dir/>
          <dgm:resizeHandles val="exact"/>
        </dgm:presLayoutVars>
      </dgm:prSet>
      <dgm:spPr/>
    </dgm:pt>
    <dgm:pt modelId="{D94AD37E-C9ED-604D-9170-08081FBA7DF5}" type="pres">
      <dgm:prSet presAssocID="{A3F55304-3846-EA45-861E-D478803AA6F9}" presName="arrow" presStyleLbl="bgShp" presStyleIdx="0" presStyleCnt="1"/>
      <dgm:spPr/>
    </dgm:pt>
    <dgm:pt modelId="{4C8F42EF-259E-2644-B45E-5B8828884E80}" type="pres">
      <dgm:prSet presAssocID="{A3F55304-3846-EA45-861E-D478803AA6F9}" presName="linearProcess" presStyleCnt="0"/>
      <dgm:spPr/>
    </dgm:pt>
    <dgm:pt modelId="{7F91EDCB-D4FC-0B42-830B-B3945C4B1383}" type="pres">
      <dgm:prSet presAssocID="{7A65A994-3532-4E4B-B3EA-758456A9633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04B58-3153-8D43-9B6E-71689E9DF946}" type="pres">
      <dgm:prSet presAssocID="{BC26D556-F3B0-1041-B2FB-3A8EDA0EC1B2}" presName="sibTrans" presStyleCnt="0"/>
      <dgm:spPr/>
    </dgm:pt>
    <dgm:pt modelId="{72049603-B1F4-BA49-BE7B-FF6C31E1FC65}" type="pres">
      <dgm:prSet presAssocID="{4145CBCC-56F4-FC49-B7C4-A9E709A942B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EDE345-5D3A-6047-B31F-1D15A37703C1}" type="pres">
      <dgm:prSet presAssocID="{3BEB9D50-056D-CD4C-BA73-49E082AE07FB}" presName="sibTrans" presStyleCnt="0"/>
      <dgm:spPr/>
    </dgm:pt>
    <dgm:pt modelId="{3AC25859-D85D-314D-B9FE-97B69AA38A5F}" type="pres">
      <dgm:prSet presAssocID="{B1E8A827-8B23-7549-B2C6-7194A43B03E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15DA8F-4149-CE44-BF48-A9AE431D9E92}" srcId="{A3F55304-3846-EA45-861E-D478803AA6F9}" destId="{B1E8A827-8B23-7549-B2C6-7194A43B03E8}" srcOrd="2" destOrd="0" parTransId="{C83716D9-C52E-544F-8E23-458EB1A97DA4}" sibTransId="{31171D0E-4914-E94A-A537-1A891AF2B934}"/>
    <dgm:cxn modelId="{7925B86E-DBB8-4748-9C3A-A81B85943496}" type="presOf" srcId="{7A65A994-3532-4E4B-B3EA-758456A9633B}" destId="{7F91EDCB-D4FC-0B42-830B-B3945C4B1383}" srcOrd="0" destOrd="0" presId="urn:microsoft.com/office/officeart/2005/8/layout/hProcess9"/>
    <dgm:cxn modelId="{17EA1E7D-0EB5-3F42-B94A-8985730C558A}" srcId="{A3F55304-3846-EA45-861E-D478803AA6F9}" destId="{7A65A994-3532-4E4B-B3EA-758456A9633B}" srcOrd="0" destOrd="0" parTransId="{F37D77AA-8398-F740-8AAF-D23714FCFE6F}" sibTransId="{BC26D556-F3B0-1041-B2FB-3A8EDA0EC1B2}"/>
    <dgm:cxn modelId="{2B65154C-3B4F-954F-9261-EE5A81B7DD07}" type="presOf" srcId="{ED7C523D-6F92-944B-A95D-DFCDE8FC2297}" destId="{7F91EDCB-D4FC-0B42-830B-B3945C4B1383}" srcOrd="0" destOrd="1" presId="urn:microsoft.com/office/officeart/2005/8/layout/hProcess9"/>
    <dgm:cxn modelId="{BEB3413E-3A26-EE40-A49F-6420E11835AC}" srcId="{7A65A994-3532-4E4B-B3EA-758456A9633B}" destId="{E78CC4BF-384F-0A41-AD5A-5B69C214EC6F}" srcOrd="3" destOrd="0" parTransId="{60CB6141-2861-4140-A0EF-B933EC4B6EB4}" sibTransId="{3F2A66D4-7153-C443-B116-0FEA4DE58637}"/>
    <dgm:cxn modelId="{977FDBCE-AD14-C041-A1BC-3C7AB3B4E34C}" srcId="{B1E8A827-8B23-7549-B2C6-7194A43B03E8}" destId="{9ED31870-8698-8E4C-8829-055103EBB702}" srcOrd="2" destOrd="0" parTransId="{CBE13A3A-4888-4E48-B716-37FDC04910C3}" sibTransId="{DC643551-C3BE-4C4D-B5C4-DA75CD67AEE9}"/>
    <dgm:cxn modelId="{BD1D664A-59C1-254D-8EA0-03A4911ED39B}" type="presOf" srcId="{2CF413B6-02C0-A841-BE5E-6419B8EAD42D}" destId="{72049603-B1F4-BA49-BE7B-FF6C31E1FC65}" srcOrd="0" destOrd="1" presId="urn:microsoft.com/office/officeart/2005/8/layout/hProcess9"/>
    <dgm:cxn modelId="{350B98C1-4296-214D-9694-3FF3F9565939}" srcId="{7A65A994-3532-4E4B-B3EA-758456A9633B}" destId="{3D403FD0-25F9-2741-9CD0-9ED95423CCE2}" srcOrd="1" destOrd="0" parTransId="{CE35A7EF-C77D-B44C-A635-0E29E8282E9E}" sibTransId="{B27ADCEC-071A-8D4C-888D-21F29E845CB3}"/>
    <dgm:cxn modelId="{F90AADBA-D164-F64E-A291-8230087E5C00}" type="presOf" srcId="{E78CC4BF-384F-0A41-AD5A-5B69C214EC6F}" destId="{7F91EDCB-D4FC-0B42-830B-B3945C4B1383}" srcOrd="0" destOrd="4" presId="urn:microsoft.com/office/officeart/2005/8/layout/hProcess9"/>
    <dgm:cxn modelId="{4203D682-BE65-A74F-A48B-951CC91735A4}" type="presOf" srcId="{4145CBCC-56F4-FC49-B7C4-A9E709A942B0}" destId="{72049603-B1F4-BA49-BE7B-FF6C31E1FC65}" srcOrd="0" destOrd="0" presId="urn:microsoft.com/office/officeart/2005/8/layout/hProcess9"/>
    <dgm:cxn modelId="{5D4FBC6B-CBDD-1B43-9C08-F4347A60BD5D}" type="presOf" srcId="{9ED31870-8698-8E4C-8829-055103EBB702}" destId="{3AC25859-D85D-314D-B9FE-97B69AA38A5F}" srcOrd="0" destOrd="3" presId="urn:microsoft.com/office/officeart/2005/8/layout/hProcess9"/>
    <dgm:cxn modelId="{BEE60D5A-0636-D24E-96DC-68B903855F2E}" srcId="{4145CBCC-56F4-FC49-B7C4-A9E709A942B0}" destId="{2CF413B6-02C0-A841-BE5E-6419B8EAD42D}" srcOrd="0" destOrd="0" parTransId="{A0D7BDA0-6BB3-4C46-AA09-3B840131B629}" sibTransId="{9BEAA128-9382-4E44-A78A-ED823DA1DB47}"/>
    <dgm:cxn modelId="{20E2361C-6746-3E47-83F1-FA65E29D55D2}" type="presOf" srcId="{00274D8C-9D06-3D49-A3AE-DE518D8E858A}" destId="{3AC25859-D85D-314D-B9FE-97B69AA38A5F}" srcOrd="0" destOrd="2" presId="urn:microsoft.com/office/officeart/2005/8/layout/hProcess9"/>
    <dgm:cxn modelId="{AA373ACA-FBCE-1A4C-AA3E-A6605D08238F}" type="presOf" srcId="{B1E8A827-8B23-7549-B2C6-7194A43B03E8}" destId="{3AC25859-D85D-314D-B9FE-97B69AA38A5F}" srcOrd="0" destOrd="0" presId="urn:microsoft.com/office/officeart/2005/8/layout/hProcess9"/>
    <dgm:cxn modelId="{E0721716-9824-E54E-9030-B2BF71949699}" srcId="{7A65A994-3532-4E4B-B3EA-758456A9633B}" destId="{ED7C523D-6F92-944B-A95D-DFCDE8FC2297}" srcOrd="0" destOrd="0" parTransId="{2C54FDDF-9A5E-F945-BBA0-554914C3B6E5}" sibTransId="{632FA3CE-7878-3245-A4DF-371D6D4DBAD6}"/>
    <dgm:cxn modelId="{6A7675A5-BB4F-DD43-A778-AF1EF164EA92}" srcId="{7A65A994-3532-4E4B-B3EA-758456A9633B}" destId="{33C9F27D-FF42-D946-B2FA-75E890018F1C}" srcOrd="2" destOrd="0" parTransId="{08A0973D-9145-C74F-9D2A-5417DF7E6A90}" sibTransId="{DEA4FFC6-3F20-794F-85CA-502054F5FC2F}"/>
    <dgm:cxn modelId="{15E125EB-514F-C142-A0C8-881074FF167C}" type="presOf" srcId="{3D403FD0-25F9-2741-9CD0-9ED95423CCE2}" destId="{7F91EDCB-D4FC-0B42-830B-B3945C4B1383}" srcOrd="0" destOrd="2" presId="urn:microsoft.com/office/officeart/2005/8/layout/hProcess9"/>
    <dgm:cxn modelId="{A8BBA524-52F7-6E46-B1F0-1B82795FD906}" type="presOf" srcId="{33C9F27D-FF42-D946-B2FA-75E890018F1C}" destId="{7F91EDCB-D4FC-0B42-830B-B3945C4B1383}" srcOrd="0" destOrd="3" presId="urn:microsoft.com/office/officeart/2005/8/layout/hProcess9"/>
    <dgm:cxn modelId="{A9FCA299-C12C-1B42-946D-742811ECB2D9}" type="presOf" srcId="{6984BCF3-6EF7-4740-BC2C-16AB1C2338B1}" destId="{3AC25859-D85D-314D-B9FE-97B69AA38A5F}" srcOrd="0" destOrd="1" presId="urn:microsoft.com/office/officeart/2005/8/layout/hProcess9"/>
    <dgm:cxn modelId="{0AE1F231-8B82-7644-8B0A-3292E9A950E6}" srcId="{B1E8A827-8B23-7549-B2C6-7194A43B03E8}" destId="{6984BCF3-6EF7-4740-BC2C-16AB1C2338B1}" srcOrd="0" destOrd="0" parTransId="{A8F44CEA-42C9-A342-8F5B-34C5EC19B05B}" sibTransId="{603BC08E-675D-C64B-BD1B-49AA95E57DA5}"/>
    <dgm:cxn modelId="{CF6F2E32-512B-AE49-83BE-73401ABA91EE}" type="presOf" srcId="{A3F55304-3846-EA45-861E-D478803AA6F9}" destId="{3F262F9C-F6D4-CB45-B743-2D45F701FDE0}" srcOrd="0" destOrd="0" presId="urn:microsoft.com/office/officeart/2005/8/layout/hProcess9"/>
    <dgm:cxn modelId="{7B5B138B-0ACA-514D-8FCB-3BECFABEAF79}" srcId="{A3F55304-3846-EA45-861E-D478803AA6F9}" destId="{4145CBCC-56F4-FC49-B7C4-A9E709A942B0}" srcOrd="1" destOrd="0" parTransId="{06D8A9F5-67D9-2948-9AC0-D24951F370A9}" sibTransId="{3BEB9D50-056D-CD4C-BA73-49E082AE07FB}"/>
    <dgm:cxn modelId="{BC1E7E6F-EA8E-C749-BA38-C040107EFB84}" srcId="{B1E8A827-8B23-7549-B2C6-7194A43B03E8}" destId="{00274D8C-9D06-3D49-A3AE-DE518D8E858A}" srcOrd="1" destOrd="0" parTransId="{68CB163C-5304-CC4A-828D-8FB6CA27BC96}" sibTransId="{E67B76EF-6D6A-944D-9F07-23E9A45D69B9}"/>
    <dgm:cxn modelId="{F0410333-8FE3-6141-B01A-5D0609835AD4}" type="presParOf" srcId="{3F262F9C-F6D4-CB45-B743-2D45F701FDE0}" destId="{D94AD37E-C9ED-604D-9170-08081FBA7DF5}" srcOrd="0" destOrd="0" presId="urn:microsoft.com/office/officeart/2005/8/layout/hProcess9"/>
    <dgm:cxn modelId="{88904FC6-2095-3A4B-AC34-304F8113F825}" type="presParOf" srcId="{3F262F9C-F6D4-CB45-B743-2D45F701FDE0}" destId="{4C8F42EF-259E-2644-B45E-5B8828884E80}" srcOrd="1" destOrd="0" presId="urn:microsoft.com/office/officeart/2005/8/layout/hProcess9"/>
    <dgm:cxn modelId="{6875741A-B041-164B-95C3-F70B368DF70B}" type="presParOf" srcId="{4C8F42EF-259E-2644-B45E-5B8828884E80}" destId="{7F91EDCB-D4FC-0B42-830B-B3945C4B1383}" srcOrd="0" destOrd="0" presId="urn:microsoft.com/office/officeart/2005/8/layout/hProcess9"/>
    <dgm:cxn modelId="{5233A294-14A3-384E-B7A7-74A3A83AC86A}" type="presParOf" srcId="{4C8F42EF-259E-2644-B45E-5B8828884E80}" destId="{ECD04B58-3153-8D43-9B6E-71689E9DF946}" srcOrd="1" destOrd="0" presId="urn:microsoft.com/office/officeart/2005/8/layout/hProcess9"/>
    <dgm:cxn modelId="{B664EAAB-DAEC-E543-93CE-A611D626A3F8}" type="presParOf" srcId="{4C8F42EF-259E-2644-B45E-5B8828884E80}" destId="{72049603-B1F4-BA49-BE7B-FF6C31E1FC65}" srcOrd="2" destOrd="0" presId="urn:microsoft.com/office/officeart/2005/8/layout/hProcess9"/>
    <dgm:cxn modelId="{3C08F411-205C-A344-B55C-2C5423764378}" type="presParOf" srcId="{4C8F42EF-259E-2644-B45E-5B8828884E80}" destId="{8AEDE345-5D3A-6047-B31F-1D15A37703C1}" srcOrd="3" destOrd="0" presId="urn:microsoft.com/office/officeart/2005/8/layout/hProcess9"/>
    <dgm:cxn modelId="{512767CB-D467-A04C-86D3-6F6054D0646F}" type="presParOf" srcId="{4C8F42EF-259E-2644-B45E-5B8828884E80}" destId="{3AC25859-D85D-314D-B9FE-97B69AA38A5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5C2EAE-FB9C-BD4B-85A6-8D1671E6EF1A}">
      <dsp:nvSpPr>
        <dsp:cNvPr id="0" name=""/>
        <dsp:cNvSpPr/>
      </dsp:nvSpPr>
      <dsp:spPr>
        <a:xfrm>
          <a:off x="7556439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21ED2-7FCA-1D41-91FA-D43D6077BC5A}">
      <dsp:nvSpPr>
        <dsp:cNvPr id="0" name=""/>
        <dsp:cNvSpPr/>
      </dsp:nvSpPr>
      <dsp:spPr>
        <a:xfrm>
          <a:off x="6196905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405253" y="227874"/>
              </a:lnTo>
              <a:lnTo>
                <a:pt x="1405253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F0861-D6BD-824D-B5AA-F993660420C6}">
      <dsp:nvSpPr>
        <dsp:cNvPr id="0" name=""/>
        <dsp:cNvSpPr/>
      </dsp:nvSpPr>
      <dsp:spPr>
        <a:xfrm>
          <a:off x="6151185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B4AC1-1266-2344-9029-5F0E51761F58}">
      <dsp:nvSpPr>
        <dsp:cNvPr id="0" name=""/>
        <dsp:cNvSpPr/>
      </dsp:nvSpPr>
      <dsp:spPr>
        <a:xfrm>
          <a:off x="6151185" y="180412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83487-9830-1247-BA18-849F64AD1E90}">
      <dsp:nvSpPr>
        <dsp:cNvPr id="0" name=""/>
        <dsp:cNvSpPr/>
      </dsp:nvSpPr>
      <dsp:spPr>
        <a:xfrm>
          <a:off x="4745931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900AF-675C-874B-87EC-4D545D889551}">
      <dsp:nvSpPr>
        <dsp:cNvPr id="0" name=""/>
        <dsp:cNvSpPr/>
      </dsp:nvSpPr>
      <dsp:spPr>
        <a:xfrm>
          <a:off x="4791651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1405253" y="0"/>
              </a:moveTo>
              <a:lnTo>
                <a:pt x="1405253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D936C-A64C-3E46-B6F9-7DE629E3E9D6}">
      <dsp:nvSpPr>
        <dsp:cNvPr id="0" name=""/>
        <dsp:cNvSpPr/>
      </dsp:nvSpPr>
      <dsp:spPr>
        <a:xfrm>
          <a:off x="3913368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2283537" y="227874"/>
              </a:lnTo>
              <a:lnTo>
                <a:pt x="2283537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30E43-A0C7-F243-BB77-F47648C86D51}">
      <dsp:nvSpPr>
        <dsp:cNvPr id="0" name=""/>
        <dsp:cNvSpPr/>
      </dsp:nvSpPr>
      <dsp:spPr>
        <a:xfrm>
          <a:off x="2683771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702626" y="227874"/>
              </a:lnTo>
              <a:lnTo>
                <a:pt x="702626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D2316-D887-A846-9D48-3A057BF13741}">
      <dsp:nvSpPr>
        <dsp:cNvPr id="0" name=""/>
        <dsp:cNvSpPr/>
      </dsp:nvSpPr>
      <dsp:spPr>
        <a:xfrm>
          <a:off x="1981144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702626" y="0"/>
              </a:moveTo>
              <a:lnTo>
                <a:pt x="702626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3FEC9-302B-B64E-A17C-46266ECAE63A}">
      <dsp:nvSpPr>
        <dsp:cNvPr id="0" name=""/>
        <dsp:cNvSpPr/>
      </dsp:nvSpPr>
      <dsp:spPr>
        <a:xfrm>
          <a:off x="162983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053940" y="227874"/>
              </a:lnTo>
              <a:lnTo>
                <a:pt x="105394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E7454-2777-B143-A0E8-1940E822FD82}">
      <dsp:nvSpPr>
        <dsp:cNvPr id="0" name=""/>
        <dsp:cNvSpPr/>
      </dsp:nvSpPr>
      <dsp:spPr>
        <a:xfrm>
          <a:off x="530170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5338D-5C68-E245-9BCE-906DEF174135}">
      <dsp:nvSpPr>
        <dsp:cNvPr id="0" name=""/>
        <dsp:cNvSpPr/>
      </dsp:nvSpPr>
      <dsp:spPr>
        <a:xfrm>
          <a:off x="57589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1053940" y="0"/>
              </a:moveTo>
              <a:lnTo>
                <a:pt x="1053940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D58F1-A41E-D74E-9A74-716C2AA72EDC}">
      <dsp:nvSpPr>
        <dsp:cNvPr id="0" name=""/>
        <dsp:cNvSpPr/>
      </dsp:nvSpPr>
      <dsp:spPr>
        <a:xfrm>
          <a:off x="1629830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2283537" y="0"/>
              </a:moveTo>
              <a:lnTo>
                <a:pt x="2283537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7B6A0-DC38-5349-A600-0F4A23F6030A}">
      <dsp:nvSpPr>
        <dsp:cNvPr id="0" name=""/>
        <dsp:cNvSpPr/>
      </dsp:nvSpPr>
      <dsp:spPr>
        <a:xfrm>
          <a:off x="3338491" y="955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DBB9B9-B19A-3D49-9A71-540908163567}">
      <dsp:nvSpPr>
        <dsp:cNvPr id="0" name=""/>
        <dsp:cNvSpPr/>
      </dsp:nvSpPr>
      <dsp:spPr>
        <a:xfrm>
          <a:off x="3466241" y="130915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Network security</a:t>
          </a:r>
          <a:endParaRPr lang="en-US" sz="1200" kern="1200" dirty="0"/>
        </a:p>
      </dsp:txBody>
      <dsp:txXfrm>
        <a:off x="3466241" y="130915"/>
        <a:ext cx="1149753" cy="730093"/>
      </dsp:txXfrm>
    </dsp:sp>
    <dsp:sp modelId="{DF43228C-08AD-934E-8F29-05B2C2C4E672}">
      <dsp:nvSpPr>
        <dsp:cNvPr id="0" name=""/>
        <dsp:cNvSpPr/>
      </dsp:nvSpPr>
      <dsp:spPr>
        <a:xfrm>
          <a:off x="1054954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B57B3-8404-7243-9AD6-9A67C36A0CE3}">
      <dsp:nvSpPr>
        <dsp:cNvPr id="0" name=""/>
        <dsp:cNvSpPr/>
      </dsp:nvSpPr>
      <dsp:spPr>
        <a:xfrm>
          <a:off x="1182704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infrastructure</a:t>
          </a:r>
          <a:endParaRPr lang="en-US" sz="1200" kern="1200" dirty="0"/>
        </a:p>
      </dsp:txBody>
      <dsp:txXfrm>
        <a:off x="1182704" y="1195394"/>
        <a:ext cx="1149753" cy="730093"/>
      </dsp:txXfrm>
    </dsp:sp>
    <dsp:sp modelId="{9D65A98E-80FF-8C48-80C1-4591041C7100}">
      <dsp:nvSpPr>
        <dsp:cNvPr id="0" name=""/>
        <dsp:cNvSpPr/>
      </dsp:nvSpPr>
      <dsp:spPr>
        <a:xfrm>
          <a:off x="1013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C76AD-A790-5342-B1EA-474F4AA5480F}">
      <dsp:nvSpPr>
        <dsp:cNvPr id="0" name=""/>
        <dsp:cNvSpPr/>
      </dsp:nvSpPr>
      <dsp:spPr>
        <a:xfrm>
          <a:off x="12876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disruption</a:t>
          </a:r>
          <a:endParaRPr lang="en-US" sz="1200" kern="1200" dirty="0"/>
        </a:p>
      </dsp:txBody>
      <dsp:txXfrm>
        <a:off x="128764" y="2259874"/>
        <a:ext cx="1149753" cy="730093"/>
      </dsp:txXfrm>
    </dsp:sp>
    <dsp:sp modelId="{D9AAFFB6-8AAD-934F-915C-623A7B390152}">
      <dsp:nvSpPr>
        <dsp:cNvPr id="0" name=""/>
        <dsp:cNvSpPr/>
      </dsp:nvSpPr>
      <dsp:spPr>
        <a:xfrm>
          <a:off x="1013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44FB5-2A6D-C549-90C6-C7BE177D60E8}">
      <dsp:nvSpPr>
        <dsp:cNvPr id="0" name=""/>
        <dsp:cNvSpPr/>
      </dsp:nvSpPr>
      <dsp:spPr>
        <a:xfrm>
          <a:off x="128764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traffic overload</a:t>
          </a:r>
          <a:endParaRPr lang="en-US" sz="1200" kern="1200" dirty="0"/>
        </a:p>
      </dsp:txBody>
      <dsp:txXfrm>
        <a:off x="128764" y="3324354"/>
        <a:ext cx="1149753" cy="730093"/>
      </dsp:txXfrm>
    </dsp:sp>
    <dsp:sp modelId="{A092CEC0-8277-3141-847A-CB4E136B205A}">
      <dsp:nvSpPr>
        <dsp:cNvPr id="0" name=""/>
        <dsp:cNvSpPr/>
      </dsp:nvSpPr>
      <dsp:spPr>
        <a:xfrm>
          <a:off x="2108894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9CA9A7-0416-474F-A89E-10203E5B35FF}">
      <dsp:nvSpPr>
        <dsp:cNvPr id="0" name=""/>
        <dsp:cNvSpPr/>
      </dsp:nvSpPr>
      <dsp:spPr>
        <a:xfrm>
          <a:off x="223664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compromise integrity</a:t>
          </a:r>
          <a:endParaRPr lang="en-US" sz="1200" kern="1200" dirty="0"/>
        </a:p>
      </dsp:txBody>
      <dsp:txXfrm>
        <a:off x="2236644" y="2259874"/>
        <a:ext cx="1149753" cy="730093"/>
      </dsp:txXfrm>
    </dsp:sp>
    <dsp:sp modelId="{C5386D79-0FED-E74D-9781-882736C3F746}">
      <dsp:nvSpPr>
        <dsp:cNvPr id="0" name=""/>
        <dsp:cNvSpPr/>
      </dsp:nvSpPr>
      <dsp:spPr>
        <a:xfrm>
          <a:off x="1406267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0A23AE-2683-FF40-A628-F5B0ECAF8A70}">
      <dsp:nvSpPr>
        <dsp:cNvPr id="0" name=""/>
        <dsp:cNvSpPr/>
      </dsp:nvSpPr>
      <dsp:spPr>
        <a:xfrm>
          <a:off x="1534017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BGP</a:t>
          </a:r>
          <a:endParaRPr lang="en-US" sz="1200" kern="1200" dirty="0"/>
        </a:p>
      </dsp:txBody>
      <dsp:txXfrm>
        <a:off x="1534017" y="3324354"/>
        <a:ext cx="1149753" cy="730093"/>
      </dsp:txXfrm>
    </dsp:sp>
    <dsp:sp modelId="{7DDD304F-8DE5-0845-BDD6-E730B22DB3E7}">
      <dsp:nvSpPr>
        <dsp:cNvPr id="0" name=""/>
        <dsp:cNvSpPr/>
      </dsp:nvSpPr>
      <dsp:spPr>
        <a:xfrm>
          <a:off x="2811521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BDC7A-0E14-534A-BFA4-A20B804C2193}">
      <dsp:nvSpPr>
        <dsp:cNvPr id="0" name=""/>
        <dsp:cNvSpPr/>
      </dsp:nvSpPr>
      <dsp:spPr>
        <a:xfrm>
          <a:off x="2939271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DNS</a:t>
          </a:r>
          <a:endParaRPr lang="en-US" sz="1200" kern="1200" dirty="0"/>
        </a:p>
      </dsp:txBody>
      <dsp:txXfrm>
        <a:off x="2939271" y="3324354"/>
        <a:ext cx="1149753" cy="730093"/>
      </dsp:txXfrm>
    </dsp:sp>
    <dsp:sp modelId="{1AFA99E2-08BC-0A42-BB70-51A910E1EF95}">
      <dsp:nvSpPr>
        <dsp:cNvPr id="0" name=""/>
        <dsp:cNvSpPr/>
      </dsp:nvSpPr>
      <dsp:spPr>
        <a:xfrm>
          <a:off x="5622028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0DF8F-1AB9-5044-9786-A58BA6C4235A}">
      <dsp:nvSpPr>
        <dsp:cNvPr id="0" name=""/>
        <dsp:cNvSpPr/>
      </dsp:nvSpPr>
      <dsp:spPr>
        <a:xfrm>
          <a:off x="5749779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end systems</a:t>
          </a:r>
          <a:endParaRPr lang="en-US" sz="1200" kern="1200" dirty="0"/>
        </a:p>
      </dsp:txBody>
      <dsp:txXfrm>
        <a:off x="5749779" y="1195394"/>
        <a:ext cx="1149753" cy="730093"/>
      </dsp:txXfrm>
    </dsp:sp>
    <dsp:sp modelId="{D7908522-94E3-2049-9580-B004C5B2C198}">
      <dsp:nvSpPr>
        <dsp:cNvPr id="0" name=""/>
        <dsp:cNvSpPr/>
      </dsp:nvSpPr>
      <dsp:spPr>
        <a:xfrm>
          <a:off x="4216775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75A7C-8111-F842-9787-4EE19C35B3A3}">
      <dsp:nvSpPr>
        <dsp:cNvPr id="0" name=""/>
        <dsp:cNvSpPr/>
      </dsp:nvSpPr>
      <dsp:spPr>
        <a:xfrm>
          <a:off x="4344525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resource theft</a:t>
          </a:r>
          <a:endParaRPr lang="en-US" sz="1200" kern="1200" dirty="0"/>
        </a:p>
      </dsp:txBody>
      <dsp:txXfrm>
        <a:off x="4344525" y="2259874"/>
        <a:ext cx="1149753" cy="730093"/>
      </dsp:txXfrm>
    </dsp:sp>
    <dsp:sp modelId="{28C7D941-9C82-1542-9156-D2C40221D5D6}">
      <dsp:nvSpPr>
        <dsp:cNvPr id="0" name=""/>
        <dsp:cNvSpPr/>
      </dsp:nvSpPr>
      <dsp:spPr>
        <a:xfrm>
          <a:off x="4216775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150700-0CCE-3A42-B94F-76C9FEE0C513}">
      <dsp:nvSpPr>
        <dsp:cNvPr id="0" name=""/>
        <dsp:cNvSpPr/>
      </dsp:nvSpPr>
      <dsp:spPr>
        <a:xfrm>
          <a:off x="4344525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spam </a:t>
          </a:r>
          <a:r>
            <a:rPr lang="en-US" sz="1200" kern="1200" dirty="0" err="1" smtClean="0"/>
            <a:t>bot</a:t>
          </a:r>
          <a:endParaRPr lang="en-US" sz="1200" kern="1200" dirty="0"/>
        </a:p>
      </dsp:txBody>
      <dsp:txXfrm>
        <a:off x="4344525" y="3324354"/>
        <a:ext cx="1149753" cy="730093"/>
      </dsp:txXfrm>
    </dsp:sp>
    <dsp:sp modelId="{CDDDADBF-DDD2-2848-AD73-645B887FA458}">
      <dsp:nvSpPr>
        <dsp:cNvPr id="0" name=""/>
        <dsp:cNvSpPr/>
      </dsp:nvSpPr>
      <dsp:spPr>
        <a:xfrm>
          <a:off x="5622028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3C71DF-4503-DD48-ACDF-41729EBD7732}">
      <dsp:nvSpPr>
        <dsp:cNvPr id="0" name=""/>
        <dsp:cNvSpPr/>
      </dsp:nvSpPr>
      <dsp:spPr>
        <a:xfrm>
          <a:off x="5749779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data theft</a:t>
          </a:r>
          <a:endParaRPr lang="en-US" sz="1200" kern="1200" dirty="0"/>
        </a:p>
      </dsp:txBody>
      <dsp:txXfrm>
        <a:off x="5749779" y="2259874"/>
        <a:ext cx="1149753" cy="730093"/>
      </dsp:txXfrm>
    </dsp:sp>
    <dsp:sp modelId="{570B6418-AEF7-0D49-A70D-705C0FF4B74C}">
      <dsp:nvSpPr>
        <dsp:cNvPr id="0" name=""/>
        <dsp:cNvSpPr/>
      </dsp:nvSpPr>
      <dsp:spPr>
        <a:xfrm>
          <a:off x="5622028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38C6A-4985-934E-965C-37DCD66A0F3D}">
      <dsp:nvSpPr>
        <dsp:cNvPr id="0" name=""/>
        <dsp:cNvSpPr/>
      </dsp:nvSpPr>
      <dsp:spPr>
        <a:xfrm>
          <a:off x="5749779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identity theft</a:t>
          </a:r>
          <a:endParaRPr lang="en-US" sz="1200" kern="1200" dirty="0"/>
        </a:p>
      </dsp:txBody>
      <dsp:txXfrm>
        <a:off x="5749779" y="3324354"/>
        <a:ext cx="1149753" cy="730093"/>
      </dsp:txXfrm>
    </dsp:sp>
    <dsp:sp modelId="{ACEA9E2C-D7DE-0940-8D48-25BBAF359424}">
      <dsp:nvSpPr>
        <dsp:cNvPr id="0" name=""/>
        <dsp:cNvSpPr/>
      </dsp:nvSpPr>
      <dsp:spPr>
        <a:xfrm>
          <a:off x="7027282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CA512-237F-2D46-A794-F15F0AF6A12A}">
      <dsp:nvSpPr>
        <dsp:cNvPr id="0" name=""/>
        <dsp:cNvSpPr/>
      </dsp:nvSpPr>
      <dsp:spPr>
        <a:xfrm>
          <a:off x="7155033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denial-of-service</a:t>
          </a:r>
          <a:endParaRPr lang="en-US" sz="1200" kern="1200" dirty="0"/>
        </a:p>
      </dsp:txBody>
      <dsp:txXfrm>
        <a:off x="7155033" y="2259874"/>
        <a:ext cx="1149753" cy="730093"/>
      </dsp:txXfrm>
    </dsp:sp>
    <dsp:sp modelId="{741F625D-B165-EF47-87E8-0155637D0B61}">
      <dsp:nvSpPr>
        <dsp:cNvPr id="0" name=""/>
        <dsp:cNvSpPr/>
      </dsp:nvSpPr>
      <dsp:spPr>
        <a:xfrm>
          <a:off x="7027282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128E26-9618-1547-9689-AE21693B412D}">
      <dsp:nvSpPr>
        <dsp:cNvPr id="0" name=""/>
        <dsp:cNvSpPr/>
      </dsp:nvSpPr>
      <dsp:spPr>
        <a:xfrm>
          <a:off x="7155033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extortion</a:t>
          </a:r>
          <a:endParaRPr lang="en-US" sz="1200" kern="1200" dirty="0"/>
        </a:p>
      </dsp:txBody>
      <dsp:txXfrm>
        <a:off x="7155033" y="3324354"/>
        <a:ext cx="1149753" cy="7300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6BA934-6D2E-6C4F-AB5F-0EDB3B5F797D}">
      <dsp:nvSpPr>
        <dsp:cNvPr id="0" name=""/>
        <dsp:cNvSpPr/>
      </dsp:nvSpPr>
      <dsp:spPr>
        <a:xfrm>
          <a:off x="2009" y="1991866"/>
          <a:ext cx="1788169" cy="715267"/>
        </a:xfrm>
        <a:prstGeom prst="chevron">
          <a:avLst/>
        </a:prstGeom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Capture packets</a:t>
          </a:r>
          <a:endParaRPr lang="en-US" sz="1600" kern="1200" dirty="0"/>
        </a:p>
      </dsp:txBody>
      <dsp:txXfrm>
        <a:off x="2009" y="1991866"/>
        <a:ext cx="1788169" cy="715267"/>
      </dsp:txXfrm>
    </dsp:sp>
    <dsp:sp modelId="{A2DA8164-68A1-8D40-B2BD-0DB948D96C44}">
      <dsp:nvSpPr>
        <dsp:cNvPr id="0" name=""/>
        <dsp:cNvSpPr/>
      </dsp:nvSpPr>
      <dsp:spPr>
        <a:xfrm>
          <a:off x="1611362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65000"/>
                </a:schemeClr>
              </a:solidFill>
            </a:rPr>
            <a:t>Detect problem</a:t>
          </a:r>
          <a:endParaRPr lang="en-US" sz="16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611362" y="1991866"/>
        <a:ext cx="1788169" cy="715267"/>
      </dsp:txXfrm>
    </dsp:sp>
    <dsp:sp modelId="{EF6037FC-CC92-064F-A23D-235DB2312DE1}">
      <dsp:nvSpPr>
        <dsp:cNvPr id="0" name=""/>
        <dsp:cNvSpPr/>
      </dsp:nvSpPr>
      <dsp:spPr>
        <a:xfrm>
          <a:off x="3220715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0080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discover probe peers</a:t>
          </a:r>
          <a:endParaRPr lang="en-US" sz="1600" kern="1200" dirty="0"/>
        </a:p>
      </dsp:txBody>
      <dsp:txXfrm>
        <a:off x="3220715" y="1991866"/>
        <a:ext cx="1788169" cy="715267"/>
      </dsp:txXfrm>
    </dsp:sp>
    <dsp:sp modelId="{457E6889-26D9-0B44-8BF9-509448BF8BE7}">
      <dsp:nvSpPr>
        <dsp:cNvPr id="0" name=""/>
        <dsp:cNvSpPr/>
      </dsp:nvSpPr>
      <dsp:spPr>
        <a:xfrm>
          <a:off x="4830067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66FF66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50000"/>
                </a:schemeClr>
              </a:solidFill>
            </a:rPr>
            <a:t>ask peers for probe results</a:t>
          </a:r>
          <a:endParaRPr lang="en-US" sz="1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30067" y="1991866"/>
        <a:ext cx="1788169" cy="715267"/>
      </dsp:txXfrm>
    </dsp:sp>
    <dsp:sp modelId="{72C00292-BE36-784A-B8DC-499C512AF8C8}">
      <dsp:nvSpPr>
        <dsp:cNvPr id="0" name=""/>
        <dsp:cNvSpPr/>
      </dsp:nvSpPr>
      <dsp:spPr>
        <a:xfrm>
          <a:off x="6439420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8000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diagnose problem</a:t>
          </a:r>
          <a:endParaRPr lang="en-US" sz="1600" kern="1200" dirty="0"/>
        </a:p>
      </dsp:txBody>
      <dsp:txXfrm>
        <a:off x="6439420" y="1991866"/>
        <a:ext cx="1788169" cy="7152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4AD37E-C9ED-604D-9170-08081FBA7DF5}">
      <dsp:nvSpPr>
        <dsp:cNvPr id="0" name=""/>
        <dsp:cNvSpPr/>
      </dsp:nvSpPr>
      <dsp:spPr>
        <a:xfrm>
          <a:off x="628649" y="0"/>
          <a:ext cx="7124700" cy="4699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91EDCB-D4FC-0B42-830B-B3945C4B1383}">
      <dsp:nvSpPr>
        <dsp:cNvPr id="0" name=""/>
        <dsp:cNvSpPr/>
      </dsp:nvSpPr>
      <dsp:spPr>
        <a:xfrm>
          <a:off x="284038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Limited personal communication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email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static information retrieval (ftp </a:t>
          </a:r>
          <a:r>
            <a:rPr lang="en-US" sz="1300" kern="1200" dirty="0" err="1" smtClean="0">
              <a:sym typeface="Wingdings"/>
            </a:rPr>
            <a:t></a:t>
          </a:r>
          <a:r>
            <a:rPr lang="en-US" sz="1300" kern="1200" dirty="0" smtClean="0">
              <a:sym typeface="Wingdings"/>
            </a:rPr>
            <a:t> web)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phone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3 core applications</a:t>
          </a:r>
          <a:endParaRPr lang="en-US" sz="1300" kern="1200" dirty="0"/>
        </a:p>
      </dsp:txBody>
      <dsp:txXfrm>
        <a:off x="284038" y="1409700"/>
        <a:ext cx="2514600" cy="1879600"/>
      </dsp:txXfrm>
    </dsp:sp>
    <dsp:sp modelId="{72049603-B1F4-BA49-BE7B-FF6C31E1FC65}">
      <dsp:nvSpPr>
        <dsp:cNvPr id="0" name=""/>
        <dsp:cNvSpPr/>
      </dsp:nvSpPr>
      <dsp:spPr>
        <a:xfrm>
          <a:off x="2933700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Content-based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large-scale distribution of popular content (entertainment video)</a:t>
          </a:r>
          <a:endParaRPr lang="en-US" sz="1300" kern="1200" dirty="0"/>
        </a:p>
      </dsp:txBody>
      <dsp:txXfrm>
        <a:off x="2933700" y="1409700"/>
        <a:ext cx="2514600" cy="1879600"/>
      </dsp:txXfrm>
    </dsp:sp>
    <dsp:sp modelId="{3AC25859-D85D-314D-B9FE-97B69AA38A5F}">
      <dsp:nvSpPr>
        <dsp:cNvPr id="0" name=""/>
        <dsp:cNvSpPr/>
      </dsp:nvSpPr>
      <dsp:spPr>
        <a:xfrm>
          <a:off x="5583361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Personalized content and computation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social networks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context-based information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millions of tiny apps</a:t>
          </a:r>
          <a:endParaRPr lang="en-US" sz="1300" kern="1200" dirty="0"/>
        </a:p>
      </dsp:txBody>
      <dsp:txXfrm>
        <a:off x="5583361" y="1409700"/>
        <a:ext cx="2514600" cy="18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700"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8136F-BB10-3641-9754-74C09572EC91}" type="slidenum">
              <a:rPr lang="en-AU" altLang="ja-JP"/>
              <a:pPr/>
              <a:t>32</a:t>
            </a:fld>
            <a:endParaRPr lang="en-AU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44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45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EDC09-395E-FA4A-9B9B-7914E7AFD863}" type="slidenum">
              <a:rPr lang="en-US"/>
              <a:pPr/>
              <a:t>47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5938"/>
            <a:ext cx="5029200" cy="4098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C7613-AADA-9A49-A326-3F7AF69768FC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94C42-E249-4642-A6B8-36DD4913A3DD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E2665-91DF-0046-9EC9-D164CB3118AA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DDEA-E293-3443-A80A-EA3C9E258752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D9B4-818F-6247-9F59-CF82CCB077A1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C81C6-DF92-4549-BB33-B9D906B02C9B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01072-CF45-A844-9740-CDAA84586065}" type="slidenum">
              <a:rPr lang="en-US"/>
              <a:pPr/>
              <a:t>69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117475" indent="-117475"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4D6F5-165B-104F-B49C-5FF34B94BFD6}" type="slidenum">
              <a:rPr lang="en-US"/>
              <a:pPr/>
              <a:t>71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B1675-BF0F-EA42-8EF5-2E9A8FB2E2D6}" type="slidenum">
              <a:rPr lang="en-US"/>
              <a:pPr/>
              <a:t>73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85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11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http://www.cisco.com/en/US/solutions/collateral/ns341/ns525/ns537/ns705/ns827/white_paper_c11-481360_ns827_Networking_Solutions_White_Paper.html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E4812-469D-B74A-8DB1-1B7174A0CA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Internet Traffic and Content Consolidation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Craig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Labovitz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IETF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March 2010.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E4812-469D-B74A-8DB1-1B7174A0CA5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25072-3238-764F-B323-6476DE0D7D71}" type="slidenum">
              <a:rPr lang="en-AU" altLang="ja-JP"/>
              <a:pPr/>
              <a:t>30</a:t>
            </a:fld>
            <a:endParaRPr lang="en-AU" altLang="ja-JP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D13582E2-E0B7-C442-95A0-A9DBD51838A1}" type="slidenum">
              <a:rPr lang="en-GB" altLang="ja-JP"/>
              <a:pPr defTabSz="915988"/>
              <a:t>31</a:t>
            </a:fld>
            <a:endParaRPr lang="en-GB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Tampere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D3FED3CC-94F1-6B48-9C42-16FD51A15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D6121-69AB-FC48-AC5D-A84C8D619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40E-D6E4-4C49-AC49-5315074C93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141-EF4C-754B-977F-FF3A40B39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545CFAE1-DD18-1842-8A9E-7AABE8D0A2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761E3977-996D-A04E-802F-55638D485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524000"/>
            <a:ext cx="36195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7300" y="1524000"/>
            <a:ext cx="36195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1/30/2008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Tampere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347B0-581F-9D4B-A633-C8C8ADFB4D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F09B-6BA5-8342-ACB2-60DB0FF44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3590E-58B7-174C-AF42-9DBCDFDD7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882C-661C-ED46-9247-F1546F647F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199E-C43F-CD4E-AA68-1F4574C59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3DEC5-798E-C846-B11E-417B7ABD5E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104E-947B-C643-860E-B18DFFAB3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Tampere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pdf"/><Relationship Id="rId5" Type="http://schemas.openxmlformats.org/officeDocument/2006/relationships/image" Target="../media/image31.png"/><Relationship Id="rId6" Type="http://schemas.openxmlformats.org/officeDocument/2006/relationships/image" Target="../media/image32.pdf"/><Relationship Id="rId7" Type="http://schemas.openxmlformats.org/officeDocument/2006/relationships/image" Target="../media/image33.png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6" Type="http://schemas.openxmlformats.org/officeDocument/2006/relationships/image" Target="../media/image49.wmf"/><Relationship Id="rId7" Type="http://schemas.openxmlformats.org/officeDocument/2006/relationships/image" Target="../media/image50.wmf"/><Relationship Id="rId8" Type="http://schemas.openxmlformats.org/officeDocument/2006/relationships/image" Target="../media/image51.wmf"/><Relationship Id="rId9" Type="http://schemas.openxmlformats.org/officeDocument/2006/relationships/image" Target="../media/image5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43.wmf"/><Relationship Id="rId5" Type="http://schemas.openxmlformats.org/officeDocument/2006/relationships/image" Target="../media/image57.png"/><Relationship Id="rId6" Type="http://schemas.openxmlformats.org/officeDocument/2006/relationships/image" Target="../media/image58.wmf"/><Relationship Id="rId7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wmf"/><Relationship Id="rId7" Type="http://schemas.openxmlformats.org/officeDocument/2006/relationships/image" Target="../media/image64.wmf"/><Relationship Id="rId8" Type="http://schemas.openxmlformats.org/officeDocument/2006/relationships/image" Target="../media/image65.png"/><Relationship Id="rId9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wmf"/><Relationship Id="rId5" Type="http://schemas.openxmlformats.org/officeDocument/2006/relationships/image" Target="../media/image43.wmf"/><Relationship Id="rId6" Type="http://schemas.openxmlformats.org/officeDocument/2006/relationships/image" Target="../media/image71.png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d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image" Target="../media/image83.jpeg"/><Relationship Id="rId11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4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6.wmf"/><Relationship Id="rId5" Type="http://schemas.openxmlformats.org/officeDocument/2006/relationships/image" Target="../media/image87.wmf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0.jpe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20" Type="http://schemas.openxmlformats.org/officeDocument/2006/relationships/image" Target="../media/image140.png"/><Relationship Id="rId21" Type="http://schemas.openxmlformats.org/officeDocument/2006/relationships/image" Target="../media/image141.png"/><Relationship Id="rId22" Type="http://schemas.openxmlformats.org/officeDocument/2006/relationships/image" Target="../media/image142.png"/><Relationship Id="rId23" Type="http://schemas.openxmlformats.org/officeDocument/2006/relationships/image" Target="../media/image143.png"/><Relationship Id="rId24" Type="http://schemas.openxmlformats.org/officeDocument/2006/relationships/image" Target="../media/image144.png"/><Relationship Id="rId25" Type="http://schemas.openxmlformats.org/officeDocument/2006/relationships/image" Target="../media/image145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hyperlink" Target="mailto:a@b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4"/>
            <a:ext cx="8491537" cy="37433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b="1" dirty="0" smtClean="0"/>
              <a:t>Internet 2.0 – Challenges for the Future Internet</a:t>
            </a:r>
            <a:endParaRPr lang="en-US" sz="8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8229600" cy="1344706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2909" i="1" dirty="0" smtClean="0"/>
              <a:t>(with Victoria Beltran, Omer </a:t>
            </a:r>
            <a:r>
              <a:rPr lang="en-US" sz="2909" i="1" dirty="0" err="1" smtClean="0"/>
              <a:t>Boyaci</a:t>
            </a:r>
            <a:r>
              <a:rPr lang="en-US" sz="2909" i="1" dirty="0" smtClean="0"/>
              <a:t>, Jae Woo Lee, </a:t>
            </a:r>
            <a:r>
              <a:rPr lang="en-US" sz="2909" i="1" dirty="0" err="1" smtClean="0"/>
              <a:t>Arezu</a:t>
            </a:r>
            <a:r>
              <a:rPr lang="en-US" sz="2909" i="1" dirty="0" smtClean="0"/>
              <a:t> </a:t>
            </a:r>
            <a:r>
              <a:rPr lang="en-US" sz="2909" i="1" dirty="0" err="1" smtClean="0"/>
              <a:t>Moghadam</a:t>
            </a:r>
            <a:r>
              <a:rPr lang="en-US" sz="2909" i="1" dirty="0" smtClean="0"/>
              <a:t>, </a:t>
            </a:r>
            <a:r>
              <a:rPr lang="en-US" sz="2909" i="1" dirty="0" err="1" smtClean="0"/>
              <a:t>Suman</a:t>
            </a:r>
            <a:r>
              <a:rPr lang="en-US" sz="2909" i="1" dirty="0" smtClean="0"/>
              <a:t> </a:t>
            </a:r>
            <a:r>
              <a:rPr lang="en-US" sz="2909" i="1" dirty="0" err="1" smtClean="0"/>
              <a:t>Srinivasan</a:t>
            </a:r>
            <a:r>
              <a:rPr lang="en-US" sz="2909" i="1" dirty="0" smtClean="0"/>
              <a:t> and others)</a:t>
            </a:r>
            <a:endParaRPr lang="en-US" sz="3273" i="1" dirty="0" smtClean="0"/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IP now </a:t>
            </a:r>
            <a:r>
              <a:rPr lang="en-US" i="1" dirty="0" smtClean="0"/>
              <a:t>the</a:t>
            </a:r>
            <a:r>
              <a:rPr lang="en-US" dirty="0" smtClean="0"/>
              <a:t> 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dirty="0"/>
              <a:t>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167284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Early technology stages: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cheap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fashionable</a:t>
            </a:r>
          </a:p>
          <a:p>
            <a:pPr lvl="1">
              <a:lnSpc>
                <a:spcPct val="110000"/>
              </a:lnSpc>
            </a:pPr>
            <a:r>
              <a:rPr lang="en-US" sz="1200" dirty="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Completion of conversion from analog to digital/packet media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Patterson: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dirty="0"/>
              <a:t>ecurity,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dirty="0"/>
              <a:t>rivacy,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dirty="0"/>
              <a:t>sability,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dirty="0"/>
              <a:t>eliability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phishing attacks, DDOS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cost of purchase vs. cost of ownership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dependability (crashes &amp; reboots)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Unchanged since 1978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Send without signaling</a:t>
            </a:r>
          </a:p>
          <a:p>
            <a:pPr lvl="1"/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Receive at provisioned address, without signaling</a:t>
            </a:r>
          </a:p>
          <a:p>
            <a:pPr lvl="2"/>
            <a:r>
              <a:rPr lang="en-US" sz="2600" dirty="0" smtClean="0"/>
              <a:t>but: permission-based sending	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75000"/>
                  </a:schemeClr>
                </a:solidFill>
              </a:rPr>
              <a:t>Variable-sized packets &lt; ≈ 1,500 bytes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is not </a:t>
            </a:r>
            <a:r>
              <a:rPr lang="en-US" dirty="0" smtClean="0"/>
              <a:t>your text book’s </a:t>
            </a:r>
            <a:r>
              <a:rPr lang="en-US" dirty="0" smtClean="0"/>
              <a:t>Internet any more…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/>
          <a:lstStyle/>
          <a:p>
            <a:r>
              <a:rPr lang="en-US" dirty="0" smtClean="0"/>
              <a:t>Cisco’s traffic prediction</a:t>
            </a:r>
            <a:endParaRPr lang="en-US" dirty="0"/>
          </a:p>
        </p:txBody>
      </p:sp>
      <p:pic>
        <p:nvPicPr>
          <p:cNvPr id="8" name="Picture 7" descr="cisc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173772"/>
            <a:ext cx="7848600" cy="3485541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67392" y="4540251"/>
            <a:ext cx="3529983" cy="1354170"/>
          </a:xfrm>
          <a:prstGeom prst="wedgeEllipseCallout">
            <a:avLst>
              <a:gd name="adj1" fmla="val -42584"/>
              <a:gd name="adj2" fmla="val -542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400" dirty="0" smtClean="0">
                <a:solidFill>
                  <a:srgbClr val="3F1D97"/>
                </a:solidFill>
              </a:rPr>
              <a:t>Ambient video = </a:t>
            </a:r>
            <a:r>
              <a:rPr lang="en-US" sz="1400" dirty="0" err="1" smtClean="0">
                <a:solidFill>
                  <a:srgbClr val="3F1D97"/>
                </a:solidFill>
              </a:rPr>
              <a:t>nannycams</a:t>
            </a:r>
            <a:r>
              <a:rPr lang="en-US" sz="1400" dirty="0" smtClean="0">
                <a:solidFill>
                  <a:srgbClr val="3F1D97"/>
                </a:solidFill>
              </a:rPr>
              <a:t>, </a:t>
            </a:r>
            <a:r>
              <a:rPr lang="en-US" sz="1400" dirty="0" err="1" smtClean="0">
                <a:solidFill>
                  <a:srgbClr val="3F1D97"/>
                </a:solidFill>
              </a:rPr>
              <a:t>petcams</a:t>
            </a:r>
            <a:r>
              <a:rPr lang="en-US" sz="1400" dirty="0" smtClean="0">
                <a:solidFill>
                  <a:srgbClr val="3F1D97"/>
                </a:solidFill>
              </a:rPr>
              <a:t>, home security cams, and other persistent video streams</a:t>
            </a:r>
          </a:p>
          <a:p>
            <a:pPr algn="ctr"/>
            <a:endParaRPr lang="en-US" dirty="0">
              <a:solidFill>
                <a:srgbClr val="3F1D9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The Internet as core </a:t>
            </a:r>
            <a:r>
              <a:rPr lang="en-US" dirty="0" err="1" smtClean="0"/>
              <a:t>civilizational</a:t>
            </a:r>
            <a:r>
              <a:rPr lang="en-US" dirty="0" smtClean="0"/>
              <a:t> infrastructure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Network address exhaustion</a:t>
            </a:r>
          </a:p>
          <a:p>
            <a:pPr lvl="1"/>
            <a:r>
              <a:rPr lang="en-US" dirty="0" smtClean="0"/>
              <a:t>Routing table explosion</a:t>
            </a:r>
          </a:p>
          <a:p>
            <a:pPr lvl="1"/>
            <a:r>
              <a:rPr lang="en-US" dirty="0" smtClean="0"/>
              <a:t>Network ossification</a:t>
            </a:r>
          </a:p>
          <a:p>
            <a:pPr lvl="1"/>
            <a:r>
              <a:rPr lang="en-US" dirty="0" smtClean="0"/>
              <a:t>Securing the network infrastructure</a:t>
            </a:r>
          </a:p>
          <a:p>
            <a:pPr lvl="1"/>
            <a:r>
              <a:rPr lang="en-US" dirty="0" smtClean="0"/>
              <a:t>Usability &amp; towards self-managed 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Opportunistic 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Future Internet – MIA (Minimal Internet Architecture)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traffic prediction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746625" y="30003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91734" y="1336955"/>
          <a:ext cx="8229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Internet</a:t>
            </a:r>
            <a:endParaRPr lang="en-US" dirty="0"/>
          </a:p>
        </p:txBody>
      </p:sp>
      <p:pic>
        <p:nvPicPr>
          <p:cNvPr id="6" name="Picture 5" descr="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921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denser Internet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3" descr="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943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network providers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3" descr="top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43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declining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" y="1317685"/>
            <a:ext cx="5854065" cy="46510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ossification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76400"/>
            <a:ext cx="7167284" cy="44497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Lack of network transparency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NATs</a:t>
            </a:r>
            <a:endParaRPr lang="en-US" dirty="0" smtClean="0"/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UDP + TCP</a:t>
            </a:r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client-server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Firewalls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only HTTP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Standardization delays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No major new application-layer protocol since 1998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Protocols routinely take 5+ years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Deployed base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Major OS upgrade every 7-8 years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But: automatic software updates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encourages proprietary application protocols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Internet are you connected to?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  <p:pic>
        <p:nvPicPr>
          <p:cNvPr id="27" name="Picture 26" descr="exhausti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19200"/>
            <a:ext cx="1612900" cy="295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IP(v4) as we know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44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dirty="0" smtClean="0"/>
              <a:t>IP as a core </a:t>
            </a:r>
            <a:r>
              <a:rPr lang="en-US" sz="7200" dirty="0" err="1" smtClean="0"/>
              <a:t>civil(izational</a:t>
            </a:r>
            <a:r>
              <a:rPr lang="en-US" sz="7200" dirty="0" smtClean="0"/>
              <a:t>) infrastructure interface</a:t>
            </a:r>
            <a:endParaRPr lang="en-US" sz="7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>
                <a:ea typeface="ＭＳ Ｐゴシック" charset="-128"/>
              </a:rPr>
              <a:t>Where do IP addresses come from?</a:t>
            </a: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3653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2985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8438" y="4492625"/>
            <a:ext cx="82391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3025" y="3508375"/>
            <a:ext cx="10747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6235" name="AutoShape 11"/>
          <p:cNvCxnSpPr>
            <a:cxnSpLocks noChangeShapeType="1"/>
          </p:cNvCxnSpPr>
          <p:nvPr/>
        </p:nvCxnSpPr>
        <p:spPr bwMode="auto">
          <a:xfrm>
            <a:off x="2676525" y="1709738"/>
            <a:ext cx="1381125" cy="6556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6" name="AutoShape 12"/>
          <p:cNvCxnSpPr>
            <a:cxnSpLocks noChangeShapeType="1"/>
          </p:cNvCxnSpPr>
          <p:nvPr/>
        </p:nvCxnSpPr>
        <p:spPr bwMode="auto">
          <a:xfrm>
            <a:off x="4610100" y="2776538"/>
            <a:ext cx="1081088" cy="7318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7" name="AutoShape 13"/>
          <p:cNvCxnSpPr>
            <a:cxnSpLocks noChangeShapeType="1"/>
          </p:cNvCxnSpPr>
          <p:nvPr/>
        </p:nvCxnSpPr>
        <p:spPr bwMode="auto">
          <a:xfrm>
            <a:off x="6227763" y="3908425"/>
            <a:ext cx="733425" cy="5842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8" name="AutoShape 14"/>
          <p:cNvCxnSpPr>
            <a:cxnSpLocks noChangeShapeType="1"/>
          </p:cNvCxnSpPr>
          <p:nvPr/>
        </p:nvCxnSpPr>
        <p:spPr bwMode="auto">
          <a:xfrm>
            <a:off x="7372350" y="5021263"/>
            <a:ext cx="682625" cy="773112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376238" y="2160588"/>
            <a:ext cx="3100387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3200">
                <a:latin typeface="Arial" charset="0"/>
              </a:rPr>
              <a:t>Standards</a:t>
            </a:r>
          </a:p>
        </p:txBody>
      </p:sp>
      <p:sp>
        <p:nvSpPr>
          <p:cNvPr id="436240" name="Text Box 16"/>
          <p:cNvSpPr txBox="1">
            <a:spLocks noChangeArrowheads="1"/>
          </p:cNvSpPr>
          <p:nvPr/>
        </p:nvSpPr>
        <p:spPr bwMode="auto">
          <a:xfrm>
            <a:off x="2943225" y="3203575"/>
            <a:ext cx="21050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>
                <a:latin typeface="Arial" charset="0"/>
              </a:rPr>
              <a:t>Allocation</a:t>
            </a:r>
          </a:p>
        </p:txBody>
      </p:sp>
      <p:sp>
        <p:nvSpPr>
          <p:cNvPr id="436241" name="Text Box 17"/>
          <p:cNvSpPr txBox="1">
            <a:spLocks noChangeArrowheads="1"/>
          </p:cNvSpPr>
          <p:nvPr/>
        </p:nvSpPr>
        <p:spPr bwMode="auto">
          <a:xfrm>
            <a:off x="4619625" y="4346575"/>
            <a:ext cx="21050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>
                <a:latin typeface="Arial" charset="0"/>
              </a:rPr>
              <a:t>Allocation</a:t>
            </a:r>
          </a:p>
        </p:txBody>
      </p:sp>
      <p:sp>
        <p:nvSpPr>
          <p:cNvPr id="436242" name="Text Box 18"/>
          <p:cNvSpPr txBox="1">
            <a:spLocks noChangeArrowheads="1"/>
          </p:cNvSpPr>
          <p:nvPr/>
        </p:nvSpPr>
        <p:spPr bwMode="auto">
          <a:xfrm>
            <a:off x="5915025" y="5565775"/>
            <a:ext cx="21050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000">
                <a:latin typeface="Arial" charset="0"/>
              </a:rPr>
              <a:t>Assignment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67625" y="5794375"/>
            <a:ext cx="774700" cy="993775"/>
            <a:chOff x="4486" y="3526"/>
            <a:chExt cx="488" cy="626"/>
          </a:xfrm>
        </p:grpSpPr>
        <p:pic>
          <p:nvPicPr>
            <p:cNvPr id="9235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6" y="3526"/>
              <a:ext cx="48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Text Box 21"/>
            <p:cNvSpPr txBox="1">
              <a:spLocks noChangeArrowheads="1"/>
            </p:cNvSpPr>
            <p:nvPr/>
          </p:nvSpPr>
          <p:spPr bwMode="auto">
            <a:xfrm>
              <a:off x="4546" y="3807"/>
              <a:ext cx="368" cy="2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latin typeface="Verdana" charset="0"/>
                </a:rPr>
                <a:t>end user</a:t>
              </a:r>
              <a:endParaRPr lang="en-US" altLang="ja-JP" sz="1800">
                <a:latin typeface="Arial" charset="0"/>
              </a:endParaRPr>
            </a:p>
          </p:txBody>
        </p:sp>
      </p:grpSp>
      <p:sp>
        <p:nvSpPr>
          <p:cNvPr id="436247" name="Text Box 23"/>
          <p:cNvSpPr txBox="1">
            <a:spLocks noChangeArrowheads="1"/>
          </p:cNvSpPr>
          <p:nvPr/>
        </p:nvSpPr>
        <p:spPr bwMode="auto">
          <a:xfrm>
            <a:off x="228600" y="5943600"/>
            <a:ext cx="6162675" cy="3381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chemeClr val="tx2"/>
                </a:solidFill>
                <a:latin typeface="Arial" charset="0"/>
              </a:rPr>
              <a:t>* In some cases via an NIR, such as JPNIC, KRNIC, TWNIC etc.</a:t>
            </a:r>
            <a:endParaRPr lang="en-US" altLang="ja-JP" sz="1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6677025" y="3611563"/>
            <a:ext cx="152400" cy="70802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000">
                <a:solidFill>
                  <a:schemeClr val="tx2"/>
                </a:solidFill>
                <a:latin typeface="Arial" charset="0"/>
              </a:rPr>
              <a:t>*</a:t>
            </a:r>
            <a:endParaRPr lang="en-US" altLang="ja-JP" sz="3600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234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75" y="1517650"/>
            <a:ext cx="221456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9" grpId="0"/>
      <p:bldP spid="436240" grpId="0"/>
      <p:bldP spid="436241" grpId="0"/>
      <p:bldP spid="436242" grpId="0"/>
      <p:bldP spid="436247" grpId="0"/>
      <p:bldP spid="4362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ko-KR">
                <a:ea typeface="굴림" charset="-127"/>
                <a:cs typeface="굴림" charset="-127"/>
              </a:rPr>
              <a:t>Regional Internet Registries</a:t>
            </a:r>
            <a:endParaRPr lang="en-AU" altLang="ko-KR">
              <a:solidFill>
                <a:schemeClr val="accent1"/>
              </a:solidFill>
              <a:ea typeface="굴림" charset="-127"/>
              <a:cs typeface="굴림" charset="-127"/>
            </a:endParaRPr>
          </a:p>
        </p:txBody>
      </p:sp>
      <p:pic>
        <p:nvPicPr>
          <p:cNvPr id="10243" name="Content Placeholder 4" descr="world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2225" y="1752600"/>
            <a:ext cx="7092950" cy="4800600"/>
          </a:xfrm>
        </p:spPr>
      </p:pic>
      <p:sp>
        <p:nvSpPr>
          <p:cNvPr id="4" name="Rectangle 3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ja-JP">
                <a:ea typeface="ＭＳ Ｐゴシック" charset="-128"/>
              </a:rPr>
              <a:t>IPv4 consumption </a:t>
            </a:r>
            <a:r>
              <a:rPr lang="en-US" altLang="ja-JP">
                <a:ea typeface="ＭＳ Ｐゴシック" charset="-128"/>
              </a:rPr>
              <a:t>–</a:t>
            </a:r>
            <a:r>
              <a:rPr lang="en-AU" altLang="ja-JP">
                <a:ea typeface="ＭＳ Ｐゴシック" charset="-128"/>
              </a:rPr>
              <a:t> Projection </a:t>
            </a: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" y="1379538"/>
            <a:ext cx="8453438" cy="5072062"/>
          </a:xfrm>
          <a:noFill/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2082800" y="1563688"/>
            <a:ext cx="60372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altLang="ja-JP" sz="1400" b="1">
                <a:solidFill>
                  <a:srgbClr val="FF0000"/>
                </a:solidFill>
                <a:latin typeface="Arial" charset="0"/>
              </a:rPr>
              <a:t>Projected IANA Unallocated Address Pool Exhaustion:  23-Mar-2011 </a:t>
            </a:r>
          </a:p>
          <a:p>
            <a:r>
              <a:rPr lang="en-AU" altLang="ja-JP" sz="1400" b="1">
                <a:solidFill>
                  <a:srgbClr val="00B050"/>
                </a:solidFill>
                <a:latin typeface="Arial" charset="0"/>
              </a:rPr>
              <a:t>Projected RIR Unallocated Address Pool Exhaustion:    02-Jun-2012 </a:t>
            </a:r>
          </a:p>
          <a:p>
            <a:endParaRPr lang="ja-JP" altLang="en-AU" sz="1400">
              <a:latin typeface="Arial" charset="0"/>
            </a:endParaRPr>
          </a:p>
        </p:txBody>
      </p:sp>
      <p:sp>
        <p:nvSpPr>
          <p:cNvPr id="23558" name="Oval 8"/>
          <p:cNvSpPr>
            <a:spLocks noChangeArrowheads="1"/>
          </p:cNvSpPr>
          <p:nvPr/>
        </p:nvSpPr>
        <p:spPr bwMode="auto">
          <a:xfrm>
            <a:off x="7550150" y="4643438"/>
            <a:ext cx="1398588" cy="137636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IPv6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IPv4 needed for at least a decade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Dual stack transition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 IPv6 server + non-IPv6 network + dual-stack server fail annoyingly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NAT IPv4 ↔ IPv6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longer term, RFC 1918 (192.168.*.*) + global IPv6 address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Decreasing IPv4 address demand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multi-layer (“carrier-grade”) </a:t>
            </a:r>
            <a:r>
              <a:rPr lang="en-US" dirty="0" err="1" smtClean="0"/>
              <a:t>NATs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endParaRPr lang="en-US" dirty="0" smtClean="0">
              <a:sym typeface="Wingdings"/>
            </a:endParaRP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limited effectiveness (hundreds of ports for </a:t>
            </a:r>
            <a:r>
              <a:rPr lang="en-US" dirty="0" err="1" smtClean="0">
                <a:sym typeface="Wingdings"/>
              </a:rPr>
              <a:t>BitTorrent</a:t>
            </a:r>
            <a:r>
              <a:rPr lang="en-US" dirty="0" smtClean="0">
                <a:sym typeface="Wingdings"/>
              </a:rPr>
              <a:t> or web page)</a:t>
            </a: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reliability problems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Increasing IPv4 address supply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recycle unused /8s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few months supply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address auctions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router table </a:t>
            </a:r>
            <a:r>
              <a:rPr lang="en-US" dirty="0" err="1" smtClean="0">
                <a:sym typeface="Wingdings"/>
              </a:rPr>
              <a:t>size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IPv6 choke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564328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1219200" y="2590800"/>
            <a:ext cx="1981200" cy="1295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3810000" y="2590800"/>
            <a:ext cx="3048000" cy="1524000"/>
          </a:xfrm>
          <a:prstGeom prst="cloud">
            <a:avLst/>
          </a:prstGeom>
          <a:solidFill>
            <a:schemeClr val="accent3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backbone</a:t>
            </a:r>
            <a:endParaRPr lang="en-US" dirty="0"/>
          </a:p>
        </p:txBody>
      </p:sp>
      <p:pic>
        <p:nvPicPr>
          <p:cNvPr id="10" name="Picture 9" descr="im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0"/>
            <a:ext cx="1427162" cy="755702"/>
          </a:xfrm>
          <a:prstGeom prst="rect">
            <a:avLst/>
          </a:prstGeom>
        </p:spPr>
      </p:pic>
      <p:pic>
        <p:nvPicPr>
          <p:cNvPr id="13" name="Picture 42" descr="File Server_Updated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590800"/>
            <a:ext cx="7937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n 13"/>
          <p:cNvSpPr/>
          <p:nvPr/>
        </p:nvSpPr>
        <p:spPr>
          <a:xfrm>
            <a:off x="2209800" y="3657600"/>
            <a:ext cx="1066800" cy="9144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DNS resolver</a:t>
            </a:r>
            <a:endParaRPr lang="en-US" sz="1600" dirty="0"/>
          </a:p>
        </p:txBody>
      </p:sp>
      <p:sp>
        <p:nvSpPr>
          <p:cNvPr id="15" name="Can 14"/>
          <p:cNvSpPr/>
          <p:nvPr/>
        </p:nvSpPr>
        <p:spPr>
          <a:xfrm>
            <a:off x="7467600" y="4114800"/>
            <a:ext cx="1295400" cy="838200"/>
          </a:xfrm>
          <a:prstGeom prst="can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authoritative DNS server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02920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smtClean="0"/>
              <a:t>Windows Vista+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err="1" smtClean="0"/>
              <a:t>MacOS</a:t>
            </a:r>
            <a:r>
              <a:rPr lang="en-US" sz="1800" dirty="0" smtClean="0"/>
              <a:t> X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 smtClean="0"/>
              <a:t> Linux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4858512" y="4437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2343912" y="49712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 rot="16200000">
            <a:off x="3105912" y="37520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2" descr="dhc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438400"/>
            <a:ext cx="457200" cy="457200"/>
          </a:xfrm>
          <a:prstGeom prst="rect">
            <a:avLst/>
          </a:prstGeom>
          <a:noFill/>
        </p:spPr>
      </p:pic>
      <p:sp>
        <p:nvSpPr>
          <p:cNvPr id="22" name="Right Arrow 21"/>
          <p:cNvSpPr/>
          <p:nvPr/>
        </p:nvSpPr>
        <p:spPr>
          <a:xfrm rot="5400000" flipV="1">
            <a:off x="743712" y="16184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0" idx="0"/>
            <a:endCxn id="8" idx="2"/>
          </p:cNvCxnSpPr>
          <p:nvPr/>
        </p:nvCxnSpPr>
        <p:spPr>
          <a:xfrm rot="5400000" flipH="1" flipV="1">
            <a:off x="645613" y="3611268"/>
            <a:ext cx="952500" cy="206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0"/>
            <a:endCxn id="13" idx="1"/>
          </p:cNvCxnSpPr>
          <p:nvPr/>
        </p:nvCxnSpPr>
        <p:spPr>
          <a:xfrm flipV="1">
            <a:off x="6855460" y="3118644"/>
            <a:ext cx="840740" cy="234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2800"/>
            <a:ext cx="10572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 rot="5400000" flipV="1">
            <a:off x="-18288" y="2532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209800"/>
            <a:ext cx="107791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05000" y="19050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IPv4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19812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20" grpId="1" animBg="1"/>
      <p:bldP spid="22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Pervasive </a:t>
            </a:r>
            <a:r>
              <a:rPr lang="en-US" dirty="0" err="1" smtClean="0"/>
              <a:t>multihoming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Multihoming</a:t>
            </a:r>
            <a:r>
              <a:rPr lang="en-US" dirty="0" smtClean="0"/>
              <a:t> (&amp; mobility)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00200"/>
            <a:ext cx="7167284" cy="4525963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Current IPv4 address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identifier = unique host or </a:t>
            </a:r>
            <a:r>
              <a:rPr lang="en-US" b="1" dirty="0" smtClean="0">
                <a:sym typeface="Wingdings"/>
              </a:rPr>
              <a:t>interface</a:t>
            </a:r>
          </a:p>
          <a:p>
            <a:pPr lvl="1"/>
            <a:r>
              <a:rPr lang="en-US" dirty="0" smtClean="0">
                <a:sym typeface="Wingdings"/>
              </a:rPr>
              <a:t>locator = network that serves host (provider)</a:t>
            </a:r>
          </a:p>
          <a:p>
            <a:r>
              <a:rPr lang="en-US" dirty="0" smtClean="0">
                <a:sym typeface="Wingdings"/>
              </a:rPr>
              <a:t>One system, multiple addresses:</a:t>
            </a:r>
          </a:p>
          <a:p>
            <a:pPr lvl="1"/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 at the same time</a:t>
            </a:r>
          </a:p>
          <a:p>
            <a:pPr lvl="1"/>
            <a:r>
              <a:rPr lang="en-US" dirty="0" smtClean="0">
                <a:sym typeface="Wingdings"/>
              </a:rPr>
              <a:t>mobility: sequentially</a:t>
            </a:r>
          </a:p>
          <a:p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dirty="0" smtClean="0">
                <a:sym typeface="Wingdings"/>
              </a:rPr>
              <a:t>connections need to be aware of network path</a:t>
            </a:r>
          </a:p>
          <a:p>
            <a:pPr lvl="1"/>
            <a:r>
              <a:rPr lang="en-US" dirty="0" smtClean="0">
                <a:sym typeface="Wingdings"/>
              </a:rPr>
              <a:t>socket interface makes it hard to program</a:t>
            </a:r>
          </a:p>
          <a:p>
            <a:r>
              <a:rPr lang="en-US" dirty="0" smtClean="0">
                <a:sym typeface="Wingdings"/>
              </a:rPr>
              <a:t>Solutions:</a:t>
            </a:r>
          </a:p>
          <a:p>
            <a:pPr lvl="1"/>
            <a:r>
              <a:rPr lang="en-US" dirty="0" smtClean="0">
                <a:sym typeface="Wingdings"/>
              </a:rPr>
              <a:t>HIP: cryptographic host identifier</a:t>
            </a:r>
          </a:p>
          <a:p>
            <a:pPr lvl="1"/>
            <a:r>
              <a:rPr lang="en-US" dirty="0" smtClean="0">
                <a:sym typeface="Wingdings"/>
              </a:rPr>
              <a:t>SHIM6</a:t>
            </a:r>
          </a:p>
          <a:p>
            <a:pPr lvl="1"/>
            <a:r>
              <a:rPr lang="en-US" dirty="0" smtClean="0">
                <a:sym typeface="Wingdings"/>
              </a:rPr>
              <a:t>LISP: two network addresses</a:t>
            </a:r>
          </a:p>
          <a:p>
            <a:pPr lvl="1"/>
            <a:r>
              <a:rPr lang="en-US" dirty="0" smtClean="0">
                <a:sym typeface="Wingdings"/>
              </a:rPr>
              <a:t>DNS: SRV, NAPTR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2484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Large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Constructed over generations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High initial cost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533400" y="1371600"/>
          <a:ext cx="83058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18450" cy="788894"/>
          </a:xfrm>
        </p:spPr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447800"/>
            <a:ext cx="7167284" cy="46783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“The future Internet must be secure”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spam: identity and access, not SMTP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(mostly) not TLS, but distinguishing real bank from fake one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cross-domain scripting, code injection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browser vulnerabilities &amp; keyboard sniffers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Restrict generality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Black list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white list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virus checker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app store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Automated tools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better languages, taint tracking, automated input checking, stack protection, memory randomization, …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Probably need more trust mediation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Usability: Interconnected devices</a:t>
            </a:r>
            <a:endParaRPr lang="en-US" sz="3600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74638"/>
            <a:ext cx="7391400" cy="792162"/>
          </a:xfrm>
        </p:spPr>
        <p:txBody>
          <a:bodyPr/>
          <a:lstStyle/>
          <a:p>
            <a:r>
              <a:rPr lang="en-US" smtClean="0"/>
              <a:t>Circle of blame</a:t>
            </a: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OS</a:t>
            </a: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VSP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app</a:t>
            </a:r>
          </a:p>
          <a:p>
            <a:pPr algn="ctr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vendor</a:t>
            </a: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ISP</a:t>
            </a:r>
          </a:p>
        </p:txBody>
      </p:sp>
      <p:cxnSp>
        <p:nvCxnSpPr>
          <p:cNvPr id="68615" name="AutoShape 7"/>
          <p:cNvCxnSpPr>
            <a:cxnSpLocks noChangeShapeType="1"/>
            <a:stCxn id="68611" idx="0"/>
            <a:endCxn id="68614" idx="1"/>
          </p:cNvCxnSpPr>
          <p:nvPr/>
        </p:nvCxnSpPr>
        <p:spPr bwMode="auto">
          <a:xfrm rot="-54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6" name="AutoShape 8"/>
          <p:cNvCxnSpPr>
            <a:cxnSpLocks noChangeShapeType="1"/>
            <a:stCxn id="68614" idx="3"/>
            <a:endCxn id="68612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7" name="AutoShape 9"/>
          <p:cNvCxnSpPr>
            <a:cxnSpLocks noChangeShapeType="1"/>
            <a:stCxn id="68612" idx="2"/>
            <a:endCxn id="68613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8" name="AutoShape 10"/>
          <p:cNvCxnSpPr>
            <a:cxnSpLocks noChangeShapeType="1"/>
            <a:stCxn id="68613" idx="1"/>
            <a:endCxn id="68611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must be a 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Windows registry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problem </a:t>
            </a:r>
            <a:r>
              <a:rPr lang="en-US" sz="2000" i="1">
                <a:latin typeface="Trebuchet MS" charset="0"/>
                <a:sym typeface="Wingdings" charset="2"/>
              </a:rPr>
              <a:t> </a:t>
            </a:r>
            <a:r>
              <a:rPr lang="en-US" sz="2000" i="1">
                <a:latin typeface="Trebuchet MS" charset="0"/>
              </a:rPr>
              <a:t>re-install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Windows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probably packet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loss in your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Internet connection </a:t>
            </a:r>
            <a:r>
              <a:rPr lang="en-US" sz="2000" i="1">
                <a:latin typeface="Trebuchet MS" charset="0"/>
                <a:sym typeface="Wingdings" charset="2"/>
              </a:rPr>
              <a:t>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reboot your DSL modem</a:t>
            </a:r>
            <a:endParaRPr lang="en-US" sz="2000" i="1">
              <a:latin typeface="Trebuchet MS" charset="0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must be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your software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 upgrade</a:t>
            </a:r>
            <a:endParaRPr lang="en-US" sz="2000" i="1">
              <a:latin typeface="Trebuchet MS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probably a gateway fault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 choose us as provider</a:t>
            </a:r>
            <a:endParaRPr lang="en-US" sz="2000" i="1">
              <a:latin typeface="Trebuchet MS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>
                <a:latin typeface="Calibri" charset="0"/>
              </a:rPr>
              <a:t>Internet</a:t>
            </a:r>
          </a:p>
        </p:txBody>
      </p:sp>
      <p:sp>
        <p:nvSpPr>
          <p:cNvPr id="80899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DYSWIS = Do You See What I See?</a:t>
            </a:r>
          </a:p>
        </p:txBody>
      </p:sp>
      <p:sp>
        <p:nvSpPr>
          <p:cNvPr id="8090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80902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80913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4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5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6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</p:grpSp>
      <p:sp>
        <p:nvSpPr>
          <p:cNvPr id="80905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sp>
        <p:nvSpPr>
          <p:cNvPr id="80906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user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DYSWIS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371600"/>
          <a:ext cx="8229600" cy="4699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4191000"/>
            <a:ext cx="796925" cy="708025"/>
          </a:xfrm>
          <a:prstGeom prst="rect">
            <a:avLst/>
          </a:prstGeom>
          <a:solidFill>
            <a:schemeClr val="accent6">
              <a:lumMod val="75000"/>
              <a:alpha val="4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000"/>
              <a:t>NDIS</a:t>
            </a:r>
          </a:p>
          <a:p>
            <a:pPr eaLnBrk="0" hangingPunct="0">
              <a:defRPr/>
            </a:pPr>
            <a:r>
              <a:rPr lang="en-US" sz="2000"/>
              <a:t>pcap</a:t>
            </a:r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1981200" y="2362200"/>
            <a:ext cx="1736725" cy="830263"/>
          </a:xfrm>
          <a:prstGeom prst="rect">
            <a:avLst/>
          </a:prstGeom>
          <a:solidFill>
            <a:srgbClr val="FFFF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no response</a:t>
            </a:r>
          </a:p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packet loss</a:t>
            </a:r>
          </a:p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no packets sent</a:t>
            </a:r>
          </a:p>
        </p:txBody>
      </p:sp>
      <p:sp>
        <p:nvSpPr>
          <p:cNvPr id="84998" name="TextBox 7"/>
          <p:cNvSpPr txBox="1">
            <a:spLocks noChangeArrowheads="1"/>
          </p:cNvSpPr>
          <p:nvPr/>
        </p:nvSpPr>
        <p:spPr bwMode="auto">
          <a:xfrm>
            <a:off x="3657600" y="4191000"/>
            <a:ext cx="1608138" cy="1016000"/>
          </a:xfrm>
          <a:prstGeom prst="rect">
            <a:avLst/>
          </a:prstGeom>
          <a:solidFill>
            <a:srgbClr val="008000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indent="107950" eaLnBrk="0" hangingPunct="0">
              <a:buFont typeface="Arial" charset="0"/>
              <a:buChar char="•"/>
            </a:pPr>
            <a:r>
              <a:rPr lang="en-US" sz="1200"/>
              <a:t>same subnet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same AS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different AS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close to destination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…</a:t>
            </a:r>
          </a:p>
        </p:txBody>
      </p:sp>
      <p:sp>
        <p:nvSpPr>
          <p:cNvPr id="84999" name="TextBox 8"/>
          <p:cNvSpPr txBox="1">
            <a:spLocks noChangeArrowheads="1"/>
          </p:cNvSpPr>
          <p:nvPr/>
        </p:nvSpPr>
        <p:spPr bwMode="auto">
          <a:xfrm>
            <a:off x="5410200" y="2743200"/>
            <a:ext cx="1287463" cy="523875"/>
          </a:xfrm>
          <a:prstGeom prst="rect">
            <a:avLst/>
          </a:prstGeom>
          <a:solidFill>
            <a:srgbClr val="66FF66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indent="107950" eaLnBrk="0" hangingPunct="0">
              <a:buFont typeface="Arial" charset="0"/>
              <a:buChar char="•"/>
            </a:pPr>
            <a:r>
              <a:rPr lang="en-US" sz="1400"/>
              <a:t>reachable?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400"/>
              <a:t>packet loss?</a:t>
            </a:r>
          </a:p>
        </p:txBody>
      </p:sp>
      <p:sp>
        <p:nvSpPr>
          <p:cNvPr id="85000" name="TextBox 9"/>
          <p:cNvSpPr txBox="1">
            <a:spLocks noChangeArrowheads="1"/>
          </p:cNvSpPr>
          <p:nvPr/>
        </p:nvSpPr>
        <p:spPr bwMode="auto">
          <a:xfrm>
            <a:off x="6858000" y="4191000"/>
            <a:ext cx="1752600" cy="1754188"/>
          </a:xfrm>
          <a:prstGeom prst="rect">
            <a:avLst/>
          </a:prstGeom>
          <a:solidFill>
            <a:srgbClr val="80000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0D0D0D"/>
                </a:solidFill>
              </a:rPr>
              <a:t>indicate likely source of trouble: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application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own device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access link (802.11)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NAT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local ISP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Internet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remote server</a:t>
            </a:r>
          </a:p>
        </p:txBody>
      </p:sp>
      <p:sp>
        <p:nvSpPr>
          <p:cNvPr id="85001" name="Decision 10"/>
          <p:cNvSpPr>
            <a:spLocks noChangeArrowheads="1"/>
          </p:cNvSpPr>
          <p:nvPr/>
        </p:nvSpPr>
        <p:spPr bwMode="auto">
          <a:xfrm>
            <a:off x="7086600" y="2362200"/>
            <a:ext cx="1447800" cy="688975"/>
          </a:xfrm>
          <a:prstGeom prst="flowChartDecision">
            <a:avLst/>
          </a:prstGeom>
          <a:solidFill>
            <a:srgbClr val="80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solidFill>
                  <a:srgbClr val="BFBFBF"/>
                </a:solidFill>
              </a:rPr>
              <a:t>rule engine</a:t>
            </a:r>
          </a:p>
        </p:txBody>
      </p:sp>
      <p:cxnSp>
        <p:nvCxnSpPr>
          <p:cNvPr id="85002" name="Straight Arrow Connector 12"/>
          <p:cNvCxnSpPr>
            <a:cxnSpLocks noChangeShapeType="1"/>
            <a:stCxn id="85001" idx="2"/>
          </p:cNvCxnSpPr>
          <p:nvPr/>
        </p:nvCxnSpPr>
        <p:spPr bwMode="auto">
          <a:xfrm rot="16200000" flipH="1">
            <a:off x="7640637" y="3221038"/>
            <a:ext cx="377825" cy="38100"/>
          </a:xfrm>
          <a:prstGeom prst="straightConnector1">
            <a:avLst/>
          </a:prstGeom>
          <a:noFill/>
          <a:ln w="19050">
            <a:solidFill>
              <a:srgbClr val="800000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Cloud 10"/>
          <p:cNvSpPr/>
          <p:nvPr/>
        </p:nvSpPr>
        <p:spPr>
          <a:xfrm>
            <a:off x="2971800" y="5486400"/>
            <a:ext cx="2209800" cy="990600"/>
          </a:xfrm>
          <a:prstGeom prst="cloud">
            <a:avLst/>
          </a:prstGeom>
          <a:gradFill flip="none" rotWithShape="1">
            <a:gsLst>
              <a:gs pos="1000">
                <a:srgbClr val="4F6228"/>
              </a:gs>
              <a:gs pos="100000">
                <a:schemeClr val="accent6">
                  <a:lumMod val="75000"/>
                </a:schemeClr>
              </a:gs>
            </a:gsLst>
            <a:lin ang="153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000090"/>
                </a:solidFill>
              </a:rPr>
              <a:t>DHT to locate probes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343400" y="1752600"/>
            <a:ext cx="1066800" cy="914400"/>
          </a:xfrm>
          <a:prstGeom prst="wedgeEllipseCallout">
            <a:avLst>
              <a:gd name="adj1" fmla="val 51786"/>
              <a:gd name="adj2" fmla="val 63889"/>
            </a:avLst>
          </a:prstGeom>
          <a:gradFill>
            <a:gsLst>
              <a:gs pos="0">
                <a:srgbClr val="008000"/>
              </a:gs>
              <a:gs pos="100000">
                <a:srgbClr val="66FF6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rgbClr val="000090"/>
                </a:solidFill>
              </a:rPr>
              <a:t>install module if needed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“the mobile Internet?”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Same &amp; different:</a:t>
            </a:r>
          </a:p>
          <a:p>
            <a:pPr lvl="1"/>
            <a:r>
              <a:rPr lang="en-US" dirty="0" smtClean="0"/>
              <a:t>same</a:t>
            </a:r>
          </a:p>
          <a:p>
            <a:pPr lvl="2"/>
            <a:r>
              <a:rPr lang="en-US" dirty="0" smtClean="0"/>
              <a:t>expect same services, applications (and speed)</a:t>
            </a:r>
          </a:p>
          <a:p>
            <a:pPr lvl="3"/>
            <a:r>
              <a:rPr lang="en-US" dirty="0" smtClean="0"/>
              <a:t>fixed devices may acquire “app” model</a:t>
            </a:r>
          </a:p>
          <a:p>
            <a:pPr lvl="4"/>
            <a:r>
              <a:rPr lang="en-US" dirty="0" smtClean="0"/>
              <a:t>task-focused, rather than file-focused</a:t>
            </a:r>
          </a:p>
          <a:p>
            <a:pPr lvl="4"/>
            <a:r>
              <a:rPr lang="en-US" dirty="0" smtClean="0"/>
              <a:t>defined interfaces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easier to secure</a:t>
            </a:r>
          </a:p>
          <a:p>
            <a:pPr lvl="2"/>
            <a:r>
              <a:rPr lang="en-US" dirty="0" smtClean="0"/>
              <a:t>reliability &amp; predictability</a:t>
            </a:r>
          </a:p>
          <a:p>
            <a:pPr lvl="1"/>
            <a:r>
              <a:rPr lang="en-US" dirty="0" smtClean="0"/>
              <a:t>Different</a:t>
            </a:r>
          </a:p>
          <a:p>
            <a:pPr lvl="2"/>
            <a:r>
              <a:rPr lang="en-US" dirty="0" smtClean="0"/>
              <a:t>user interaction</a:t>
            </a:r>
          </a:p>
          <a:p>
            <a:pPr lvl="3"/>
            <a:r>
              <a:rPr lang="en-US" dirty="0" smtClean="0"/>
              <a:t>secondary attention</a:t>
            </a:r>
          </a:p>
          <a:p>
            <a:pPr lvl="2"/>
            <a:r>
              <a:rPr lang="en-US" dirty="0" smtClean="0"/>
              <a:t>context and sensing</a:t>
            </a:r>
          </a:p>
          <a:p>
            <a:pPr lvl="2"/>
            <a:r>
              <a:rPr lang="en-US" dirty="0" smtClean="0"/>
              <a:t>disruption tolerant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Documents and Settings\IRT\Local Settings\Temporary Internet Files\Content.IE5\FNX0231R\MC90015007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3036888"/>
            <a:ext cx="298926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What if?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In a subway tunnel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00063" y="1524000"/>
            <a:ext cx="3643312" cy="1660525"/>
          </a:xfrm>
          <a:prstGeom prst="cloudCallout">
            <a:avLst>
              <a:gd name="adj1" fmla="val -6587"/>
              <a:gd name="adj2" fmla="val 127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read WSJ, but no connection. </a:t>
            </a:r>
          </a:p>
        </p:txBody>
      </p:sp>
      <p:pic>
        <p:nvPicPr>
          <p:cNvPr id="4102" name="Picture 8" descr="C:\Documents and Settings\IRT\Local Settings\Temporary Internet Files\Content.IE5\4LB58Q86\MC900157051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3857625"/>
            <a:ext cx="923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loud Callout 11"/>
          <p:cNvSpPr/>
          <p:nvPr/>
        </p:nvSpPr>
        <p:spPr>
          <a:xfrm>
            <a:off x="3786188" y="1066801"/>
            <a:ext cx="3643312" cy="2046288"/>
          </a:xfrm>
          <a:prstGeom prst="cloudCallout">
            <a:avLst>
              <a:gd name="adj1" fmla="val -89440"/>
              <a:gd name="adj2" fmla="val 131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read NY times, but no connection. 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4071938" y="3071812"/>
            <a:ext cx="3643312" cy="2414587"/>
          </a:xfrm>
          <a:prstGeom prst="cloudCallout">
            <a:avLst>
              <a:gd name="adj1" fmla="val -90952"/>
              <a:gd name="adj2" fmla="val 440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send email to my boss, but no connection.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8" descr="800px-116th_Street_Columbia_University_IRT_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3857625"/>
            <a:ext cx="21669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Disruption-tolerant networking</a:t>
            </a:r>
            <a:endParaRPr lang="en-US" sz="3200" dirty="0"/>
          </a:p>
        </p:txBody>
      </p:sp>
      <p:pic>
        <p:nvPicPr>
          <p:cNvPr id="5125" name="Picture 7" descr="C:\Documents and Settings\IRT\Local Settings\Temporary Internet Files\Content.IE5\FNX0231R\MC900150076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3394075"/>
            <a:ext cx="2989263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Callout 4"/>
          <p:cNvSpPr/>
          <p:nvPr/>
        </p:nvSpPr>
        <p:spPr>
          <a:xfrm>
            <a:off x="1066800" y="1857375"/>
            <a:ext cx="4862513" cy="3171825"/>
          </a:xfrm>
          <a:prstGeom prst="cloudCallout">
            <a:avLst>
              <a:gd name="adj1" fmla="val 36866"/>
              <a:gd name="adj2" fmla="val 37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We have a connection. We only have 20 seconds to download the webpage. Hurry up.</a:t>
            </a:r>
          </a:p>
        </p:txBody>
      </p:sp>
      <p:pic>
        <p:nvPicPr>
          <p:cNvPr id="5127" name="Picture 8" descr="C:\Documents and Settings\IRT\Local Settings\Temporary Internet Files\Content.IE5\4LB58Q86\MC900157051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214813"/>
            <a:ext cx="923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7"/>
          <p:cNvSpPr/>
          <p:nvPr/>
        </p:nvSpPr>
        <p:spPr>
          <a:xfrm>
            <a:off x="5929313" y="1066801"/>
            <a:ext cx="2500312" cy="2546350"/>
          </a:xfrm>
          <a:prstGeom prst="cloudCallout">
            <a:avLst>
              <a:gd name="adj1" fmla="val -64658"/>
              <a:gd name="adj2" fmla="val 9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Oops! I missed the chance. I will send my email next stop</a:t>
            </a:r>
          </a:p>
        </p:txBody>
      </p:sp>
      <p:pic>
        <p:nvPicPr>
          <p:cNvPr id="5129" name="Picture 8" descr="Industrial_wireless_access_poin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2438" y="3143250"/>
            <a:ext cx="7572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Oval 2"/>
          <p:cNvSpPr>
            <a:spLocks noChangeArrowheads="1"/>
          </p:cNvSpPr>
          <p:nvPr/>
        </p:nvSpPr>
        <p:spPr bwMode="auto">
          <a:xfrm>
            <a:off x="1752600" y="1600200"/>
            <a:ext cx="6934200" cy="4191000"/>
          </a:xfrm>
          <a:prstGeom prst="ellipse">
            <a:avLst/>
          </a:prstGeom>
          <a:solidFill>
            <a:srgbClr val="FFFF99">
              <a:alpha val="20000"/>
            </a:srgbClr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Opportunistic Networks</a:t>
            </a:r>
          </a:p>
        </p:txBody>
      </p:sp>
      <p:pic>
        <p:nvPicPr>
          <p:cNvPr id="174084" name="Picture 4" descr="B000269R5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9013" y="4267200"/>
            <a:ext cx="1373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 descr="nokiaCellPho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8413" y="2362200"/>
            <a:ext cx="1054100" cy="1371600"/>
          </a:xfrm>
          <a:prstGeom prst="rect">
            <a:avLst/>
          </a:prstGeom>
          <a:noFill/>
        </p:spPr>
      </p:pic>
      <p:pic>
        <p:nvPicPr>
          <p:cNvPr id="174086" name="Picture 6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2209800"/>
            <a:ext cx="1676400" cy="1676400"/>
          </a:xfrm>
          <a:prstGeom prst="rect">
            <a:avLst/>
          </a:prstGeom>
          <a:noFill/>
        </p:spPr>
      </p:pic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581400" y="3810000"/>
            <a:ext cx="1143000" cy="1143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429000" y="2667000"/>
            <a:ext cx="26670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 flipV="1">
            <a:off x="6248400" y="4038600"/>
            <a:ext cx="762000" cy="9144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6858000" y="4724400"/>
            <a:ext cx="1905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 charset="0"/>
              </a:rPr>
              <a:t>In the absence of the Internet, nodes can for an ad-hoc 802.11 wireless network and exchange data</a:t>
            </a:r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 flipH="1">
            <a:off x="2133600" y="4800600"/>
            <a:ext cx="609600" cy="990600"/>
          </a:xfrm>
          <a:prstGeom prst="line">
            <a:avLst/>
          </a:prstGeom>
          <a:noFill/>
          <a:ln w="889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1676400" y="57912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 charset="0"/>
              </a:rPr>
              <a:t>Internet</a:t>
            </a:r>
          </a:p>
        </p:txBody>
      </p:sp>
      <p:pic>
        <p:nvPicPr>
          <p:cNvPr id="174094" name="Picture 14" descr="ph_cro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700000">
            <a:off x="2438400" y="4457700"/>
            <a:ext cx="571500" cy="571500"/>
          </a:xfrm>
          <a:prstGeom prst="rect">
            <a:avLst/>
          </a:prstGeom>
          <a:noFill/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7" grpId="0" animBg="1"/>
      <p:bldP spid="174088" grpId="0" animBg="1"/>
      <p:bldP spid="174089" grpId="0" animBg="1"/>
      <p:bldP spid="174090" grpId="0"/>
      <p:bldP spid="17409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7DS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125787" cy="4114800"/>
          </a:xfrm>
        </p:spPr>
        <p:txBody>
          <a:bodyPr/>
          <a:lstStyle/>
          <a:p>
            <a:r>
              <a:rPr lang="en-US" sz="2100"/>
              <a:t>Application suite: allows users to exchange data in disconnected networks</a:t>
            </a:r>
          </a:p>
          <a:p>
            <a:pPr lvl="1"/>
            <a:r>
              <a:rPr lang="en-US" sz="1900"/>
              <a:t>Distributed query and search</a:t>
            </a:r>
          </a:p>
          <a:p>
            <a:pPr lvl="1"/>
            <a:r>
              <a:rPr lang="en-US" sz="1900"/>
              <a:t>Mail Transfer Agent (MTA)</a:t>
            </a:r>
          </a:p>
          <a:p>
            <a:pPr lvl="1"/>
            <a:r>
              <a:rPr lang="en-US" sz="1900"/>
              <a:t>Automatic file synchronization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/>
          <a:srcRect l="1283" t="17004" r="1283" b="4977"/>
          <a:stretch>
            <a:fillRect/>
          </a:stretch>
        </p:blipFill>
        <p:spPr bwMode="auto">
          <a:xfrm>
            <a:off x="4684713" y="1978025"/>
            <a:ext cx="2746375" cy="272415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</p:spPr>
      </p:pic>
      <p:pic>
        <p:nvPicPr>
          <p:cNvPr id="17613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1283" t="17627" r="1283" b="4770"/>
          <a:stretch>
            <a:fillRect/>
          </a:stretch>
        </p:blipFill>
        <p:spPr>
          <a:xfrm>
            <a:off x="5754688" y="3352800"/>
            <a:ext cx="3044825" cy="3003550"/>
          </a:xfrm>
          <a:noFill/>
          <a:ln>
            <a:solidFill>
              <a:srgbClr val="969696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95600"/>
            <a:ext cx="2438400" cy="18288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-6595" r="-6595"/>
          <a:stretch>
            <a:fillRect/>
          </a:stretch>
        </p:blipFill>
        <p:spPr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547100" y="5964238"/>
            <a:ext cx="596900" cy="207962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69986" name="Bitmap Image" r:id="rId3" imgW="5687219" imgH="4067743" progId="">
              <p:embed/>
            </p:oleObj>
          </a:graphicData>
        </a:graphic>
      </p:graphicFrame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7DS architecture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2286000" y="1752600"/>
            <a:ext cx="6629400" cy="1143000"/>
          </a:xfrm>
          <a:prstGeom prst="rect">
            <a:avLst/>
          </a:prstGeom>
          <a:solidFill>
            <a:srgbClr val="FFFF99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3733800" y="2971800"/>
            <a:ext cx="3581400" cy="914400"/>
          </a:xfrm>
          <a:prstGeom prst="rect">
            <a:avLst/>
          </a:prstGeom>
          <a:solidFill>
            <a:srgbClr val="CCFFCC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2209800" y="3962400"/>
            <a:ext cx="6553200" cy="2362200"/>
          </a:xfrm>
          <a:prstGeom prst="rect">
            <a:avLst/>
          </a:prstGeom>
          <a:solidFill>
            <a:srgbClr val="CC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2" name="Rectangle 6"/>
          <p:cNvSpPr>
            <a:spLocks noChangeArrowheads="1"/>
          </p:cNvSpPr>
          <p:nvPr/>
        </p:nvSpPr>
        <p:spPr bwMode="auto">
          <a:xfrm>
            <a:off x="6096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Graphical</a:t>
            </a:r>
          </a:p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user </a:t>
            </a:r>
          </a:p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interface</a:t>
            </a:r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2438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Mail 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Transport 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Agent</a:t>
            </a:r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3962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Bulletin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Board</a:t>
            </a:r>
          </a:p>
        </p:txBody>
      </p:sp>
      <p:sp>
        <p:nvSpPr>
          <p:cNvPr id="275465" name="Rectangle 9"/>
          <p:cNvSpPr>
            <a:spLocks noChangeArrowheads="1"/>
          </p:cNvSpPr>
          <p:nvPr/>
        </p:nvSpPr>
        <p:spPr bwMode="auto">
          <a:xfrm>
            <a:off x="5486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Localized</a:t>
            </a:r>
            <a:b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</a:b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data search</a:t>
            </a:r>
          </a:p>
        </p:txBody>
      </p:sp>
      <p:sp>
        <p:nvSpPr>
          <p:cNvPr id="275466" name="Rectangle 10"/>
          <p:cNvSpPr>
            <a:spLocks noChangeArrowheads="1"/>
          </p:cNvSpPr>
          <p:nvPr/>
        </p:nvSpPr>
        <p:spPr bwMode="auto">
          <a:xfrm>
            <a:off x="3962400" y="3124200"/>
            <a:ext cx="1447800" cy="60960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Web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server</a:t>
            </a:r>
          </a:p>
        </p:txBody>
      </p:sp>
      <p:sp>
        <p:nvSpPr>
          <p:cNvPr id="275467" name="Rectangle 11"/>
          <p:cNvSpPr>
            <a:spLocks noChangeArrowheads="1"/>
          </p:cNvSpPr>
          <p:nvPr/>
        </p:nvSpPr>
        <p:spPr bwMode="auto">
          <a:xfrm>
            <a:off x="5562600" y="3124200"/>
            <a:ext cx="1447800" cy="60960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Proxy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server</a:t>
            </a:r>
          </a:p>
        </p:txBody>
      </p:sp>
      <p:sp>
        <p:nvSpPr>
          <p:cNvPr id="275468" name="Rectangle 12"/>
          <p:cNvSpPr>
            <a:spLocks noChangeArrowheads="1"/>
          </p:cNvSpPr>
          <p:nvPr/>
        </p:nvSpPr>
        <p:spPr bwMode="auto">
          <a:xfrm>
            <a:off x="71628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Caching</a:t>
            </a:r>
          </a:p>
        </p:txBody>
      </p:sp>
      <p:sp>
        <p:nvSpPr>
          <p:cNvPr id="275469" name="Rectangle 13"/>
          <p:cNvSpPr>
            <a:spLocks noChangeArrowheads="1"/>
          </p:cNvSpPr>
          <p:nvPr/>
        </p:nvSpPr>
        <p:spPr bwMode="auto">
          <a:xfrm>
            <a:off x="23622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Logging</a:t>
            </a:r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39624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Configuration</a:t>
            </a:r>
          </a:p>
        </p:txBody>
      </p:sp>
      <p:sp>
        <p:nvSpPr>
          <p:cNvPr id="275471" name="Rectangle 15"/>
          <p:cNvSpPr>
            <a:spLocks noChangeArrowheads="1"/>
          </p:cNvSpPr>
          <p:nvPr/>
        </p:nvSpPr>
        <p:spPr bwMode="auto">
          <a:xfrm>
            <a:off x="71628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Data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structures</a:t>
            </a:r>
          </a:p>
        </p:txBody>
      </p:sp>
      <p:sp>
        <p:nvSpPr>
          <p:cNvPr id="275472" name="Rectangle 16"/>
          <p:cNvSpPr>
            <a:spLocks noChangeArrowheads="1"/>
          </p:cNvSpPr>
          <p:nvPr/>
        </p:nvSpPr>
        <p:spPr bwMode="auto">
          <a:xfrm>
            <a:off x="23622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Service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discovery</a:t>
            </a:r>
          </a:p>
        </p:txBody>
      </p:sp>
      <p:sp>
        <p:nvSpPr>
          <p:cNvPr id="275473" name="Rectangle 17"/>
          <p:cNvSpPr>
            <a:spLocks noChangeArrowheads="1"/>
          </p:cNvSpPr>
          <p:nvPr/>
        </p:nvSpPr>
        <p:spPr bwMode="auto">
          <a:xfrm>
            <a:off x="7010400" y="1905000"/>
            <a:ext cx="17526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File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synchronization</a:t>
            </a:r>
          </a:p>
        </p:txBody>
      </p:sp>
      <p:sp>
        <p:nvSpPr>
          <p:cNvPr id="275474" name="Text Box 18"/>
          <p:cNvSpPr txBox="1">
            <a:spLocks noChangeArrowheads="1"/>
          </p:cNvSpPr>
          <p:nvPr/>
        </p:nvSpPr>
        <p:spPr bwMode="auto">
          <a:xfrm>
            <a:off x="7543800" y="1447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rgbClr val="FFCC00"/>
                </a:solidFill>
                <a:latin typeface="Arial" charset="0"/>
              </a:rPr>
              <a:t>Components</a:t>
            </a:r>
          </a:p>
        </p:txBody>
      </p:sp>
      <p:sp>
        <p:nvSpPr>
          <p:cNvPr id="275475" name="Text Box 19"/>
          <p:cNvSpPr txBox="1">
            <a:spLocks noChangeArrowheads="1"/>
          </p:cNvSpPr>
          <p:nvPr/>
        </p:nvSpPr>
        <p:spPr bwMode="auto">
          <a:xfrm>
            <a:off x="2743200" y="3124200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>
                <a:solidFill>
                  <a:schemeClr val="hlink"/>
                </a:solidFill>
                <a:latin typeface="Arial" charset="0"/>
              </a:rPr>
              <a:t>Support</a:t>
            </a:r>
          </a:p>
          <a:p>
            <a:pPr algn="r" eaLnBrk="1" hangingPunct="1"/>
            <a:r>
              <a:rPr lang="en-US">
                <a:solidFill>
                  <a:schemeClr val="hlink"/>
                </a:solidFill>
                <a:latin typeface="Arial" charset="0"/>
              </a:rPr>
              <a:t>services</a:t>
            </a:r>
          </a:p>
        </p:txBody>
      </p:sp>
      <p:sp>
        <p:nvSpPr>
          <p:cNvPr id="275476" name="Text Box 20"/>
          <p:cNvSpPr txBox="1">
            <a:spLocks noChangeArrowheads="1"/>
          </p:cNvSpPr>
          <p:nvPr/>
        </p:nvSpPr>
        <p:spPr bwMode="auto">
          <a:xfrm>
            <a:off x="1524000" y="48006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>
                <a:solidFill>
                  <a:schemeClr val="accent2"/>
                </a:solidFill>
                <a:latin typeface="Arial" charset="0"/>
              </a:rPr>
              <a:t>APIs</a:t>
            </a:r>
          </a:p>
        </p:txBody>
      </p:sp>
      <p:sp>
        <p:nvSpPr>
          <p:cNvPr id="275477" name="Rectangle 21"/>
          <p:cNvSpPr>
            <a:spLocks noChangeArrowheads="1"/>
          </p:cNvSpPr>
          <p:nvPr/>
        </p:nvSpPr>
        <p:spPr bwMode="auto">
          <a:xfrm>
            <a:off x="55626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Searching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(swish-e)</a:t>
            </a:r>
          </a:p>
        </p:txBody>
      </p:sp>
      <p:sp>
        <p:nvSpPr>
          <p:cNvPr id="275478" name="Rectangle 22"/>
          <p:cNvSpPr>
            <a:spLocks noChangeArrowheads="1"/>
          </p:cNvSpPr>
          <p:nvPr/>
        </p:nvSpPr>
        <p:spPr bwMode="auto">
          <a:xfrm>
            <a:off x="55626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Database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(sqlite)</a:t>
            </a:r>
          </a:p>
        </p:txBody>
      </p:sp>
      <p:sp>
        <p:nvSpPr>
          <p:cNvPr id="275479" name="Rectangle 23"/>
          <p:cNvSpPr>
            <a:spLocks noChangeArrowheads="1"/>
          </p:cNvSpPr>
          <p:nvPr/>
        </p:nvSpPr>
        <p:spPr bwMode="auto">
          <a:xfrm>
            <a:off x="39624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XML Parsing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5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5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5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5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5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animBg="1"/>
      <p:bldP spid="275460" grpId="0" animBg="1"/>
      <p:bldP spid="275461" grpId="0" animBg="1"/>
      <p:bldP spid="275462" grpId="0" animBg="1"/>
      <p:bldP spid="275463" grpId="0" animBg="1"/>
      <p:bldP spid="275464" grpId="0" animBg="1"/>
      <p:bldP spid="275465" grpId="0" animBg="1"/>
      <p:bldP spid="275466" grpId="0" animBg="1"/>
      <p:bldP spid="275467" grpId="0" animBg="1"/>
      <p:bldP spid="275468" grpId="0" animBg="1"/>
      <p:bldP spid="275469" grpId="0" animBg="1"/>
      <p:bldP spid="275470" grpId="0" animBg="1"/>
      <p:bldP spid="275471" grpId="0" animBg="1"/>
      <p:bldP spid="275472" grpId="0" animBg="1"/>
      <p:bldP spid="275473" grpId="0" animBg="1"/>
      <p:bldP spid="275474" grpId="0"/>
      <p:bldP spid="275475" grpId="0"/>
      <p:bldP spid="275476" grpId="0"/>
      <p:bldP spid="275477" grpId="0" animBg="1"/>
      <p:bldP spid="275478" grpId="0" animBg="1"/>
      <p:bldP spid="2754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" y="3886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8006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953000"/>
            <a:ext cx="800100" cy="69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BonAHA service model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2019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Found a need for application framework for opportunistic networks: </a:t>
            </a:r>
            <a:r>
              <a:rPr lang="en-US" sz="2100" b="1"/>
              <a:t>BonAHA</a:t>
            </a:r>
          </a:p>
          <a:p>
            <a:pPr>
              <a:lnSpc>
                <a:spcPct val="90000"/>
              </a:lnSpc>
            </a:pPr>
            <a:r>
              <a:rPr lang="en-US" sz="2100"/>
              <a:t>Responds to events on network</a:t>
            </a:r>
          </a:p>
          <a:p>
            <a:pPr lvl="1">
              <a:lnSpc>
                <a:spcPct val="90000"/>
              </a:lnSpc>
            </a:pPr>
            <a:r>
              <a:rPr lang="en-US" sz="1900">
                <a:solidFill>
                  <a:schemeClr val="accent2"/>
                </a:solidFill>
              </a:rPr>
              <a:t>serviceUpdated()</a:t>
            </a:r>
          </a:p>
          <a:p>
            <a:pPr lvl="1">
              <a:lnSpc>
                <a:spcPct val="90000"/>
              </a:lnSpc>
            </a:pPr>
            <a:r>
              <a:rPr lang="en-US" sz="1900">
                <a:solidFill>
                  <a:schemeClr val="accent2"/>
                </a:solidFill>
              </a:rPr>
              <a:t>serviceExited()</a:t>
            </a:r>
          </a:p>
          <a:p>
            <a:pPr>
              <a:lnSpc>
                <a:spcPct val="90000"/>
              </a:lnSpc>
            </a:pPr>
            <a:r>
              <a:rPr lang="en-US" sz="2100"/>
              <a:t>Access node properties</a:t>
            </a:r>
          </a:p>
          <a:p>
            <a:pPr lvl="1">
              <a:lnSpc>
                <a:spcPct val="90000"/>
              </a:lnSpc>
            </a:pPr>
            <a:r>
              <a:rPr lang="en-US" sz="1900" i="1">
                <a:solidFill>
                  <a:srgbClr val="990000"/>
                </a:solidFill>
              </a:rPr>
              <a:t>node.</a:t>
            </a:r>
            <a:r>
              <a:rPr lang="en-US" sz="1900">
                <a:solidFill>
                  <a:schemeClr val="accent2"/>
                </a:solidFill>
              </a:rPr>
              <a:t>get()</a:t>
            </a:r>
          </a:p>
          <a:p>
            <a:pPr lvl="1">
              <a:lnSpc>
                <a:spcPct val="90000"/>
              </a:lnSpc>
            </a:pPr>
            <a:r>
              <a:rPr lang="en-US" sz="1900" i="1">
                <a:solidFill>
                  <a:srgbClr val="990000"/>
                </a:solidFill>
              </a:rPr>
              <a:t>node.</a:t>
            </a:r>
            <a:r>
              <a:rPr lang="en-US" sz="1900">
                <a:solidFill>
                  <a:schemeClr val="accent2"/>
                </a:solidFill>
              </a:rPr>
              <a:t>set()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7723188" y="4967288"/>
            <a:ext cx="854075" cy="4556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solidFill>
                  <a:srgbClr val="006600"/>
                </a:solidFill>
                <a:latin typeface="Arial" charset="0"/>
              </a:rPr>
              <a:t>Node 2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4724400" y="3776663"/>
            <a:ext cx="854075" cy="4556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solidFill>
                  <a:srgbClr val="0000FF"/>
                </a:solidFill>
                <a:latin typeface="Arial" charset="0"/>
              </a:rPr>
              <a:t>Node 1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7848600" y="4105275"/>
            <a:ext cx="1193800" cy="771525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>
                <a:solidFill>
                  <a:srgbClr val="7F7F7F"/>
                </a:solidFill>
                <a:latin typeface="Arial" charset="0"/>
              </a:rPr>
              <a:t>key21 = value21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key22 = value22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key23 = value23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key24 = value24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5189538" y="2819400"/>
            <a:ext cx="1058862" cy="771525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>
                <a:solidFill>
                  <a:srgbClr val="7F7F7F"/>
                </a:solidFill>
                <a:latin typeface="Arial" charset="0"/>
              </a:rPr>
              <a:t>key11 = value11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key12 = value12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key13 = value13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key14 = value14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944813"/>
            <a:ext cx="108267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H="1" flipV="1">
            <a:off x="6096000" y="3581400"/>
            <a:ext cx="1295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6494463" y="3856038"/>
            <a:ext cx="15859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[2] node1.get(key13)</a:t>
            </a:r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V="1">
            <a:off x="6248400" y="2819400"/>
            <a:ext cx="576263" cy="217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V="1">
            <a:off x="6242050" y="3048000"/>
            <a:ext cx="692150" cy="107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6242050" y="3276600"/>
            <a:ext cx="692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6858000" y="3043238"/>
            <a:ext cx="1495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[1] node1.register()</a:t>
            </a:r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5334000" y="4267200"/>
            <a:ext cx="13446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[3] data =</a:t>
            </a:r>
          </a:p>
          <a:p>
            <a:pPr eaLnBrk="1" hangingPunct="1"/>
            <a:r>
              <a:rPr lang="en-US" sz="900" b="1"/>
              <a:t>      node1.fileGet(</a:t>
            </a:r>
          </a:p>
          <a:p>
            <a:pPr eaLnBrk="1" hangingPunct="1"/>
            <a:r>
              <a:rPr lang="en-US" sz="900" b="1"/>
              <a:t>        value13);</a:t>
            </a:r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>
            <a:off x="5457825" y="3805238"/>
            <a:ext cx="1766888" cy="973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61" name="Line 17"/>
          <p:cNvSpPr>
            <a:spLocks noChangeShapeType="1"/>
          </p:cNvSpPr>
          <p:nvPr/>
        </p:nvSpPr>
        <p:spPr bwMode="auto">
          <a:xfrm>
            <a:off x="6242050" y="3355975"/>
            <a:ext cx="692150" cy="73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62" name="Line 18"/>
          <p:cNvSpPr>
            <a:spLocks noChangeShapeType="1"/>
          </p:cNvSpPr>
          <p:nvPr/>
        </p:nvSpPr>
        <p:spPr bwMode="auto">
          <a:xfrm>
            <a:off x="6248400" y="3478213"/>
            <a:ext cx="690563" cy="179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5363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75500" y="4594225"/>
            <a:ext cx="904875" cy="8509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3" grpId="0" animBg="1"/>
      <p:bldP spid="185354" grpId="0"/>
      <p:bldP spid="185355" grpId="0" animBg="1"/>
      <p:bldP spid="185356" grpId="0" animBg="1"/>
      <p:bldP spid="185357" grpId="0" animBg="1"/>
      <p:bldP spid="185358" grpId="0"/>
      <p:bldP spid="185359" grpId="0"/>
      <p:bldP spid="185360" grpId="0" animBg="1"/>
      <p:bldP spid="185361" grpId="0" animBg="1"/>
      <p:bldP spid="18536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Applications: Bulletin Board System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579812" cy="4421187"/>
          </a:xfrm>
        </p:spPr>
        <p:txBody>
          <a:bodyPr/>
          <a:lstStyle/>
          <a:p>
            <a:r>
              <a:rPr lang="en-US" sz="2100" dirty="0"/>
              <a:t>Can create and share posts</a:t>
            </a:r>
          </a:p>
          <a:p>
            <a:pPr lvl="1"/>
            <a:r>
              <a:rPr lang="en-US" sz="1900" dirty="0"/>
              <a:t>Other users can browse your posts</a:t>
            </a:r>
          </a:p>
          <a:p>
            <a:r>
              <a:rPr lang="en-US" sz="2100" dirty="0"/>
              <a:t>Similar to a real-world paper bulletin board</a:t>
            </a:r>
          </a:p>
          <a:p>
            <a:r>
              <a:rPr lang="en-US" sz="2100" dirty="0"/>
              <a:t>Create and share information in opportunistic</a:t>
            </a:r>
            <a:r>
              <a:rPr lang="en-US" sz="2100" dirty="0" smtClean="0"/>
              <a:t> networks</a:t>
            </a:r>
          </a:p>
          <a:p>
            <a:r>
              <a:rPr lang="en-US" sz="2100" dirty="0" err="1"/>
              <a:t>iPhone</a:t>
            </a:r>
            <a:r>
              <a:rPr lang="en-US" sz="2100" dirty="0"/>
              <a:t> </a:t>
            </a:r>
            <a:r>
              <a:rPr lang="en-US" sz="2100" dirty="0" smtClean="0"/>
              <a:t>platform</a:t>
            </a:r>
            <a:endParaRPr lang="en-US" sz="2100" dirty="0"/>
          </a:p>
        </p:txBody>
      </p:sp>
      <p:pic>
        <p:nvPicPr>
          <p:cNvPr id="1843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828800"/>
            <a:ext cx="2082800" cy="3124200"/>
          </a:xfrm>
          <a:noFill/>
          <a:ln w="3175">
            <a:solidFill>
              <a:schemeClr val="tx1"/>
            </a:solidFill>
          </a:ln>
        </p:spPr>
      </p:pic>
      <p:pic>
        <p:nvPicPr>
          <p:cNvPr id="18432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477000" y="3048000"/>
            <a:ext cx="2133600" cy="3200400"/>
          </a:xfr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31"/>
          <p:cNvSpPr>
            <a:spLocks noGrp="1"/>
          </p:cNvSpPr>
          <p:nvPr>
            <p:ph idx="1"/>
          </p:nvPr>
        </p:nvSpPr>
        <p:spPr>
          <a:xfrm>
            <a:off x="988358" y="1219201"/>
            <a:ext cx="7167284" cy="1676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1800" dirty="0"/>
              <a:t>Public transportation (bus-stop) model</a:t>
            </a:r>
          </a:p>
          <a:p>
            <a:pPr eaLnBrk="1" hangingPunct="1"/>
            <a:r>
              <a:rPr lang="en-US" sz="1800" dirty="0"/>
              <a:t>Deterministic knowledge (temporal and spatial information)</a:t>
            </a:r>
          </a:p>
          <a:p>
            <a:pPr lvl="1" eaLnBrk="1" hangingPunct="1"/>
            <a:r>
              <a:rPr lang="en-US" sz="1600" dirty="0"/>
              <a:t>Location of next bus stations (stops)</a:t>
            </a:r>
          </a:p>
          <a:p>
            <a:pPr lvl="1" eaLnBrk="1" hangingPunct="1"/>
            <a:r>
              <a:rPr lang="en-US" sz="1600" dirty="0"/>
              <a:t>Expected next opportunity: (calculated by average speed of the bus)</a:t>
            </a:r>
          </a:p>
          <a:p>
            <a:pPr lvl="2" eaLnBrk="1" hangingPunct="1"/>
            <a:endParaRPr lang="en-US" sz="1400" dirty="0"/>
          </a:p>
          <a:p>
            <a:pPr lvl="2" eaLnBrk="1" hangingPunct="1"/>
            <a:endParaRPr lang="en-US" sz="800" dirty="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18450" cy="788894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Bus model</a:t>
            </a:r>
            <a:endParaRPr lang="en-US" sz="3200" dirty="0"/>
          </a:p>
        </p:txBody>
      </p:sp>
      <p:sp>
        <p:nvSpPr>
          <p:cNvPr id="9220" name="TextBox 15"/>
          <p:cNvSpPr txBox="1">
            <a:spLocks noChangeArrowheads="1"/>
          </p:cNvSpPr>
          <p:nvPr/>
        </p:nvSpPr>
        <p:spPr bwMode="auto">
          <a:xfrm>
            <a:off x="6619875" y="3271838"/>
            <a:ext cx="1809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Manhattan</a:t>
            </a:r>
          </a:p>
          <a:p>
            <a:r>
              <a:rPr lang="en-US"/>
              <a:t>49</a:t>
            </a:r>
            <a:r>
              <a:rPr lang="en-US" baseline="30000"/>
              <a:t>th</a:t>
            </a:r>
            <a:r>
              <a:rPr lang="en-US"/>
              <a:t> St, 6</a:t>
            </a:r>
            <a:r>
              <a:rPr lang="en-US" baseline="30000"/>
              <a:t>th</a:t>
            </a:r>
            <a:r>
              <a:rPr lang="en-US"/>
              <a:t> Ave. 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4271963"/>
            <a:ext cx="30003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23"/>
          <p:cNvSpPr txBox="1">
            <a:spLocks noChangeArrowheads="1"/>
          </p:cNvSpPr>
          <p:nvPr/>
        </p:nvSpPr>
        <p:spPr bwMode="auto">
          <a:xfrm>
            <a:off x="6961188" y="4200525"/>
            <a:ext cx="1325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Bus station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75" y="2928938"/>
            <a:ext cx="5786438" cy="3714750"/>
            <a:chOff x="428596" y="2571744"/>
            <a:chExt cx="6072230" cy="4071610"/>
          </a:xfrm>
        </p:grpSpPr>
        <p:pic>
          <p:nvPicPr>
            <p:cNvPr id="922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585105"/>
              <a:ext cx="6072230" cy="4058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7620" y="2928934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1802" y="4429132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6286520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4612" y="3929066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2571744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32" descr="C:\Program Files\Microsoft Office\MEDIA\CAGCAT10\j018332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3577082">
              <a:off x="2750689" y="4749498"/>
              <a:ext cx="578580" cy="58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Bus measurement</a:t>
            </a:r>
            <a:endParaRPr lang="en-US" sz="32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167284" cy="1905000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1800" dirty="0" smtClean="0"/>
              <a:t>Measurement </a:t>
            </a:r>
            <a:r>
              <a:rPr lang="en-US" sz="1800" dirty="0"/>
              <a:t>of bus dwell time (stop time) and travel time in Manhattan</a:t>
            </a:r>
          </a:p>
          <a:p>
            <a:pPr marL="692150" lvl="2" indent="-342900"/>
            <a:r>
              <a:rPr lang="en-US" sz="1400" dirty="0"/>
              <a:t>2:30 PM – 3:30 PM, Jan, 2010 </a:t>
            </a:r>
          </a:p>
          <a:p>
            <a:pPr marL="692150" lvl="2" indent="-342900"/>
            <a:r>
              <a:rPr lang="en-US" sz="1400" dirty="0" err="1"/>
              <a:t>116st</a:t>
            </a:r>
            <a:r>
              <a:rPr lang="en-US" sz="1400" dirty="0"/>
              <a:t>, Broadway – </a:t>
            </a:r>
            <a:r>
              <a:rPr lang="en-US" sz="1400" dirty="0" err="1"/>
              <a:t>42st</a:t>
            </a:r>
            <a:r>
              <a:rPr lang="en-US" sz="1400" dirty="0"/>
              <a:t>, 1 Ave</a:t>
            </a:r>
            <a:endParaRPr lang="en-US" sz="1400" dirty="0" smtClean="0"/>
          </a:p>
          <a:p>
            <a:pPr marL="342900" lvl="1" indent="-342900"/>
            <a:r>
              <a:rPr lang="en-US" sz="1600" dirty="0" smtClean="0"/>
              <a:t>Average </a:t>
            </a:r>
            <a:r>
              <a:rPr lang="en-US" sz="1600" dirty="0"/>
              <a:t>bus dwell time is 26 sec; average bus travel time is 65.4 sec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500166" y="3214686"/>
          <a:ext cx="6357982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TCP goodput via IEEE 802.11g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863788" cy="1447800"/>
          </a:xfrm>
        </p:spPr>
        <p:txBody>
          <a:bodyPr>
            <a:normAutofit/>
          </a:bodyPr>
          <a:lstStyle/>
          <a:p>
            <a:r>
              <a:rPr lang="en-US" sz="1400" dirty="0"/>
              <a:t>TCP-upload only</a:t>
            </a:r>
          </a:p>
          <a:p>
            <a:r>
              <a:rPr lang="en-US" sz="1400" dirty="0"/>
              <a:t>Total network connection time: 25 sec</a:t>
            </a:r>
          </a:p>
          <a:p>
            <a:r>
              <a:rPr lang="en-US" sz="1400" dirty="0"/>
              <a:t>Bus dwell time: 11 sec</a:t>
            </a:r>
          </a:p>
          <a:p>
            <a:endParaRPr lang="en-US" dirty="0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3867912" cy="1524000"/>
          </a:xfrm>
        </p:spPr>
        <p:txBody>
          <a:bodyPr>
            <a:normAutofit/>
          </a:bodyPr>
          <a:lstStyle/>
          <a:p>
            <a:r>
              <a:rPr lang="en-US" sz="1400" dirty="0"/>
              <a:t>TCP-two-way (upload and download)</a:t>
            </a:r>
          </a:p>
          <a:p>
            <a:r>
              <a:rPr lang="en-US" sz="1400" dirty="0"/>
              <a:t>Total network connection time: 46 sec</a:t>
            </a:r>
          </a:p>
          <a:p>
            <a:r>
              <a:rPr lang="en-US" sz="1400" dirty="0"/>
              <a:t>Bus dwell time: 26.7 sec</a:t>
            </a:r>
          </a:p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57200" y="2857496"/>
          <a:ext cx="3829048" cy="326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7"/>
          <p:cNvGraphicFramePr>
            <a:graphicFrameLocks/>
          </p:cNvGraphicFramePr>
          <p:nvPr/>
        </p:nvGraphicFramePr>
        <p:xfrm>
          <a:off x="4500562" y="2928934"/>
          <a:ext cx="4210080" cy="319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43562" y="2500313"/>
            <a:ext cx="3119437" cy="73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Total throughput is smaller than </a:t>
            </a:r>
          </a:p>
          <a:p>
            <a:pPr>
              <a:defRPr/>
            </a:pPr>
            <a:r>
              <a:rPr lang="en-US" sz="1400" dirty="0"/>
              <a:t>that of TCP-upload </a:t>
            </a:r>
          </a:p>
          <a:p>
            <a:pPr>
              <a:defRPr/>
            </a:pPr>
            <a:r>
              <a:rPr lang="en-US" sz="1400" dirty="0"/>
              <a:t>because of network contention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304800" y="1397000"/>
          <a:ext cx="8382000" cy="4699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worlds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24000"/>
            <a:ext cx="4648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63192"/>
            <a:ext cx="2667000" cy="353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019800" y="3962400"/>
            <a:ext cx="2263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10+ interfaces</a:t>
            </a:r>
          </a:p>
          <a:p>
            <a:r>
              <a:rPr lang="en-US"/>
              <a:t>0 GB disk</a:t>
            </a:r>
          </a:p>
          <a:p>
            <a:r>
              <a:rPr lang="en-US"/>
              <a:t>1 low-end processor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143000" y="5105400"/>
            <a:ext cx="2917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interface</a:t>
            </a:r>
          </a:p>
          <a:p>
            <a:r>
              <a:rPr lang="en-US"/>
              <a:t>TB disk</a:t>
            </a:r>
          </a:p>
          <a:p>
            <a:r>
              <a:rPr lang="en-US"/>
              <a:t>1-32 multi-core processors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Software: from floppy to autonomous</a:t>
            </a:r>
          </a:p>
        </p:txBody>
      </p:sp>
      <p:pic>
        <p:nvPicPr>
          <p:cNvPr id="22531" name="Picture 4" descr="5863098_MicrosoftUpdate_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24000"/>
            <a:ext cx="3276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window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371600"/>
            <a:ext cx="33972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iphone_22_app_update_a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089400"/>
            <a:ext cx="184626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plugin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343400"/>
            <a:ext cx="43862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NetServ overview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59363" y="1524000"/>
            <a:ext cx="3627437" cy="4419600"/>
          </a:xfrm>
        </p:spPr>
        <p:txBody>
          <a:bodyPr/>
          <a:lstStyle/>
          <a:p>
            <a:pPr marL="0" indent="0" eaLnBrk="1" hangingPunct="1">
              <a:tabLst>
                <a:tab pos="3946525" algn="l"/>
              </a:tabLst>
            </a:pPr>
            <a:endParaRPr lang="en-US" sz="2000"/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Modularization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Building Blocks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Service Modules</a:t>
            </a:r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Virtual services framework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Security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Portability</a:t>
            </a:r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NSF FIND four-year project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Columbia University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Bell Labs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Deutsche Telekom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DOCOMO Euro-Labs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066800" y="1219200"/>
            <a:ext cx="7845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>
                <a:ea typeface="ＭＳ Ｐゴシック" charset="-128"/>
                <a:cs typeface="ＭＳ Ｐゴシック" charset="-128"/>
              </a:rPr>
              <a:t>Extensible architecture for core network services</a:t>
            </a:r>
          </a:p>
        </p:txBody>
      </p:sp>
      <p:pic>
        <p:nvPicPr>
          <p:cNvPr id="3092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025" y="1782763"/>
            <a:ext cx="3787775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9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9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9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9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9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9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9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9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9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9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Interfaces: Paper-based information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44958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478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383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383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22186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4788" y="1770063"/>
            <a:ext cx="2309812" cy="3027362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Network node example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44663" y="3001963"/>
            <a:ext cx="500062" cy="11160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PIC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38463" y="3001963"/>
            <a:ext cx="500062" cy="1116012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35213" y="3001963"/>
            <a:ext cx="500062" cy="11160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PIC</a:t>
            </a:r>
          </a:p>
        </p:txBody>
      </p:sp>
      <p:sp>
        <p:nvSpPr>
          <p:cNvPr id="8" name="Magnetic Disk 7"/>
          <p:cNvSpPr/>
          <p:nvPr/>
        </p:nvSpPr>
        <p:spPr>
          <a:xfrm>
            <a:off x="5503863" y="2527300"/>
            <a:ext cx="1128712" cy="1590675"/>
          </a:xfrm>
          <a:prstGeom prst="flowChartMagneticDisk">
            <a:avLst/>
          </a:prstGeom>
          <a:gradFill>
            <a:gsLst>
              <a:gs pos="0">
                <a:srgbClr val="713330"/>
              </a:gs>
              <a:gs pos="100000">
                <a:srgbClr val="D6949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storage &amp; </a:t>
            </a:r>
            <a:r>
              <a:rPr lang="en-US" sz="1200" dirty="0"/>
              <a:t>computation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559844" y="3534569"/>
            <a:ext cx="3938588" cy="2540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84600" y="2181225"/>
            <a:ext cx="757238" cy="127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rot="10800000">
            <a:off x="4541838" y="3322638"/>
            <a:ext cx="962025" cy="158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4978400" y="4151313"/>
            <a:ext cx="2211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multiple computation</a:t>
            </a:r>
          </a:p>
          <a:p>
            <a:r>
              <a:rPr lang="en-US"/>
              <a:t>&amp; storage providers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4876800"/>
            <a:ext cx="1774845" cy="707886"/>
          </a:xfrm>
          <a:prstGeom prst="rect">
            <a:avLst/>
          </a:prstGeom>
          <a:solidFill>
            <a:schemeClr val="accent3">
              <a:lumMod val="85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 extrusionH="6350"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data center or</a:t>
            </a:r>
          </a:p>
          <a:p>
            <a:pPr>
              <a:defRPr/>
            </a:pPr>
            <a:r>
              <a:rPr lang="en-US" sz="2000" dirty="0"/>
              <a:t>POP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744663" y="1987550"/>
            <a:ext cx="1693862" cy="809625"/>
          </a:xfrm>
          <a:prstGeom prst="roundRect">
            <a:avLst/>
          </a:prstGeom>
          <a:gradFill>
            <a:gsLst>
              <a:gs pos="0">
                <a:srgbClr val="1A314C"/>
              </a:gs>
              <a:gs pos="100000">
                <a:srgbClr val="89AED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Different from active networks?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8358" y="1676400"/>
            <a:ext cx="7167284" cy="44497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900" dirty="0"/>
              <a:t>Active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Packet contains executable code or pre-installed capsules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Can modify router states and behavior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Mostly stateless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Not successful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Per-packet processing too expensive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Security concerns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No compelling </a:t>
            </a:r>
            <a:r>
              <a:rPr lang="en-US" sz="1600" i="1" dirty="0"/>
              <a:t>killer app</a:t>
            </a:r>
            <a:r>
              <a:rPr lang="en-US" sz="1600" dirty="0"/>
              <a:t> to warrant such a big shift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Notable work: ANTS, Janos, </a:t>
            </a:r>
            <a:r>
              <a:rPr lang="en-US" sz="1800" dirty="0" err="1"/>
              <a:t>Switchware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900" dirty="0" err="1"/>
              <a:t>NetServ</a:t>
            </a:r>
            <a:endParaRPr lang="en-US" sz="19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Virtualized services on current, passive networks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Service invocation is signaling driven, not packet driven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 flows &amp; packets, not all of them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Emphasis on storage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Service modules are stand-alone, addressable entities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Separate from packet forwarding plane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Extensible plug-in architecture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about GENI?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GENI = global-scale test bed for networking research</a:t>
            </a:r>
          </a:p>
          <a:p>
            <a:pPr lvl="1"/>
            <a:r>
              <a:rPr lang="en-US" smtClean="0"/>
              <a:t>parallel experiments in VMs</a:t>
            </a:r>
          </a:p>
          <a:p>
            <a:r>
              <a:rPr lang="en-US" smtClean="0">
                <a:sym typeface="Wingdings" charset="2"/>
              </a:rPr>
              <a:t> long-term, “heavy” services</a:t>
            </a:r>
            <a:endParaRPr lang="en-US" smtClean="0"/>
          </a:p>
          <a:p>
            <a:r>
              <a:rPr lang="en-US" smtClean="0"/>
              <a:t>We’ll be demonstrating use of NetServ on GENI this June during GEC8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800600"/>
            <a:ext cx="22225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4648200"/>
            <a:ext cx="2311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Service modules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Full-fledged service implementations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Use building blocks and other service modules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Can be implemented across multiple nodes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Invoked by applications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Examples: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Routing-related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Multicast, anycast, QoS-based routing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Monitoring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Link &amp; system status, network topology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Identity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Naming, security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Traffic engineering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CDN, redundancy elimination, p2p network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Deployment scenarios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Three actors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Content publisher (e.g. youtube.com)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Service provider (e.g. ISP)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End user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1: Publisher-initiated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Publisher rents router space from providers (or end users)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2: Provider-initiated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Publisher writes NetServ module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Provider sees lots of traffic, fetches and installs module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Predetermined module location (similar to robots.txt)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3: User-initiated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User installs NetServ module to own home router or PC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1"/>
              <a:t>or on willing routers along the data path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Where does code run?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All (or some?) nodes in a network</a:t>
            </a:r>
          </a:p>
          <a:p>
            <a:pPr lvl="1" eaLnBrk="1" hangingPunct="1"/>
            <a:r>
              <a:rPr lang="en-US" smtClean="0"/>
              <a:t>AS, enterprise LAN</a:t>
            </a:r>
          </a:p>
          <a:p>
            <a:pPr eaLnBrk="1" hangingPunct="1"/>
            <a:r>
              <a:rPr lang="en-US" smtClean="0"/>
              <a:t>Some or all nodes along path</a:t>
            </a:r>
          </a:p>
          <a:p>
            <a:pPr lvl="1" eaLnBrk="1" hangingPunct="1"/>
            <a:r>
              <a:rPr lang="en-US" smtClean="0"/>
              <a:t>data path from source to destination</a:t>
            </a:r>
          </a:p>
          <a:p>
            <a:pPr eaLnBrk="1" hangingPunct="1"/>
            <a:r>
              <a:rPr lang="en-US" smtClean="0"/>
              <a:t>Selected nodes by property</a:t>
            </a:r>
          </a:p>
          <a:p>
            <a:pPr lvl="1" eaLnBrk="1" hangingPunct="1"/>
            <a:r>
              <a:rPr lang="en-US" smtClean="0"/>
              <a:t>e.g., one in each 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How does code get into nodes?</a:t>
            </a:r>
          </a:p>
        </p:txBody>
      </p:sp>
      <p:pic>
        <p:nvPicPr>
          <p:cNvPr id="35843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267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667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124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8288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981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39624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ternate Process 12"/>
          <p:cNvSpPr/>
          <p:nvPr/>
        </p:nvSpPr>
        <p:spPr>
          <a:xfrm>
            <a:off x="1600200" y="5029200"/>
            <a:ext cx="1600200" cy="10668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All nodes in (enterprise) network</a:t>
            </a:r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>
          <a:xfrm>
            <a:off x="2201863" y="2019300"/>
            <a:ext cx="2141537" cy="762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5249863" y="2095500"/>
            <a:ext cx="2446337" cy="1524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6" idx="1"/>
          </p:cNvCxnSpPr>
          <p:nvPr/>
        </p:nvCxnSpPr>
        <p:spPr>
          <a:xfrm rot="16200000" flipH="1">
            <a:off x="5160169" y="1997869"/>
            <a:ext cx="571500" cy="13001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5867400" y="1295400"/>
            <a:ext cx="1066800" cy="533400"/>
          </a:xfrm>
          <a:prstGeom prst="wedgeRoundRectCallout">
            <a:avLst>
              <a:gd name="adj1" fmla="val -49404"/>
              <a:gd name="adj2" fmla="val 8392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gossip</a:t>
            </a:r>
          </a:p>
        </p:txBody>
      </p:sp>
      <p:cxnSp>
        <p:nvCxnSpPr>
          <p:cNvPr id="23" name="Straight Arrow Connector 22"/>
          <p:cNvCxnSpPr>
            <a:stCxn id="8" idx="2"/>
            <a:endCxn id="7" idx="0"/>
          </p:cNvCxnSpPr>
          <p:nvPr/>
        </p:nvCxnSpPr>
        <p:spPr>
          <a:xfrm rot="5400000">
            <a:off x="3538538" y="1866900"/>
            <a:ext cx="762000" cy="17526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2"/>
            <a:endCxn id="5" idx="1"/>
          </p:cNvCxnSpPr>
          <p:nvPr/>
        </p:nvCxnSpPr>
        <p:spPr>
          <a:xfrm rot="16200000" flipH="1">
            <a:off x="3293269" y="3407569"/>
            <a:ext cx="876300" cy="13763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3"/>
            <a:endCxn id="10" idx="2"/>
          </p:cNvCxnSpPr>
          <p:nvPr/>
        </p:nvCxnSpPr>
        <p:spPr>
          <a:xfrm flipV="1">
            <a:off x="7002463" y="2514600"/>
            <a:ext cx="1146175" cy="4191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11" idx="0"/>
          </p:cNvCxnSpPr>
          <p:nvPr/>
        </p:nvCxnSpPr>
        <p:spPr>
          <a:xfrm rot="16200000" flipH="1">
            <a:off x="6891338" y="2857500"/>
            <a:ext cx="762000" cy="14478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0"/>
            <a:endCxn id="6" idx="1"/>
          </p:cNvCxnSpPr>
          <p:nvPr/>
        </p:nvCxnSpPr>
        <p:spPr>
          <a:xfrm rot="5400000" flipH="1" flipV="1">
            <a:off x="4817269" y="2988469"/>
            <a:ext cx="1333500" cy="12239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" idx="3"/>
            <a:endCxn id="11" idx="1"/>
          </p:cNvCxnSpPr>
          <p:nvPr/>
        </p:nvCxnSpPr>
        <p:spPr>
          <a:xfrm flipV="1">
            <a:off x="5326063" y="4229100"/>
            <a:ext cx="2217737" cy="3048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Architecture</a:t>
            </a:r>
          </a:p>
          <a:p>
            <a:pPr lvl="1">
              <a:defRPr/>
            </a:pPr>
            <a:r>
              <a:rPr lang="en-US" b="1" dirty="0" smtClean="0"/>
              <a:t>Bundles</a:t>
            </a:r>
            <a:r>
              <a:rPr lang="en-US" dirty="0" smtClean="0"/>
              <a:t>: JAR files with manifest</a:t>
            </a:r>
          </a:p>
          <a:p>
            <a:pPr lvl="1">
              <a:defRPr/>
            </a:pPr>
            <a:r>
              <a:rPr lang="en-US" b="1" dirty="0" smtClean="0"/>
              <a:t>Services</a:t>
            </a:r>
            <a:r>
              <a:rPr lang="en-US" dirty="0" smtClean="0"/>
              <a:t>: Connects bundles</a:t>
            </a:r>
          </a:p>
          <a:p>
            <a:pPr lvl="1">
              <a:defRPr/>
            </a:pPr>
            <a:r>
              <a:rPr lang="en-US" b="1" dirty="0" smtClean="0"/>
              <a:t>Services Registry</a:t>
            </a:r>
            <a:r>
              <a:rPr lang="en-US" dirty="0" smtClean="0"/>
              <a:t>: Management </a:t>
            </a:r>
            <a:br>
              <a:rPr lang="en-US" dirty="0" smtClean="0"/>
            </a:br>
            <a:r>
              <a:rPr lang="en-US" dirty="0" smtClean="0"/>
              <a:t>of services</a:t>
            </a:r>
          </a:p>
          <a:p>
            <a:pPr lvl="1">
              <a:defRPr/>
            </a:pPr>
            <a:r>
              <a:rPr lang="en-US" b="1" dirty="0" smtClean="0"/>
              <a:t>Modules</a:t>
            </a:r>
            <a:r>
              <a:rPr lang="en-US" dirty="0" smtClean="0"/>
              <a:t>: Import/export interfaces </a:t>
            </a:r>
            <a:br>
              <a:rPr lang="en-US" dirty="0" smtClean="0"/>
            </a:br>
            <a:r>
              <a:rPr lang="en-US" dirty="0" smtClean="0"/>
              <a:t>for bundles</a:t>
            </a:r>
          </a:p>
          <a:p>
            <a:pPr>
              <a:defRPr/>
            </a:pPr>
            <a:r>
              <a:rPr lang="en-US" dirty="0" smtClean="0"/>
              <a:t>Possible to “wrap” existing Java apps and JARs</a:t>
            </a:r>
          </a:p>
          <a:p>
            <a:pPr lvl="1">
              <a:defRPr/>
            </a:pPr>
            <a:r>
              <a:rPr lang="en-US" dirty="0" smtClean="0"/>
              <a:t>Add additional manifest info to create </a:t>
            </a:r>
            <a:r>
              <a:rPr lang="en-US" dirty="0" err="1" smtClean="0"/>
              <a:t>OSGi</a:t>
            </a:r>
            <a:r>
              <a:rPr lang="en-US" dirty="0" smtClean="0"/>
              <a:t> bundle</a:t>
            </a:r>
          </a:p>
          <a:p>
            <a:pPr lvl="1">
              <a:defRPr/>
            </a:pPr>
            <a:r>
              <a:rPr lang="en-US" dirty="0" smtClean="0"/>
              <a:t>E.g.: Jetty web server now ships with </a:t>
            </a:r>
            <a:r>
              <a:rPr lang="en-US" dirty="0" err="1" smtClean="0"/>
              <a:t>OSGi</a:t>
            </a:r>
            <a:r>
              <a:rPr lang="en-US" dirty="0" smtClean="0"/>
              <a:t> manifest; now extensively used with </a:t>
            </a:r>
            <a:r>
              <a:rPr lang="en-US" dirty="0" err="1" smtClean="0"/>
              <a:t>OSGi</a:t>
            </a:r>
            <a:r>
              <a:rPr lang="en-US" dirty="0" smtClean="0"/>
              <a:t> containers and custom bundles</a:t>
            </a:r>
          </a:p>
          <a:p>
            <a:pPr lvl="1">
              <a:defRPr/>
            </a:pPr>
            <a:r>
              <a:rPr lang="en-US" dirty="0" smtClean="0"/>
              <a:t>For </a:t>
            </a:r>
            <a:r>
              <a:rPr lang="en-US" dirty="0" err="1" smtClean="0"/>
              <a:t>NetServ</a:t>
            </a:r>
            <a:r>
              <a:rPr lang="en-US" dirty="0" smtClean="0"/>
              <a:t>, we created a </a:t>
            </a:r>
            <a:r>
              <a:rPr lang="en-US" dirty="0" err="1" smtClean="0"/>
              <a:t>OSGi</a:t>
            </a:r>
            <a:r>
              <a:rPr lang="en-US" dirty="0" smtClean="0"/>
              <a:t> bundle for the Muffin HTTP proxy server</a:t>
            </a:r>
          </a:p>
        </p:txBody>
      </p:sp>
      <p:pic>
        <p:nvPicPr>
          <p:cNvPr id="40964" name="Picture 2" descr="File:Osgi framework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0" y="1524000"/>
            <a:ext cx="27622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6400800" y="3581400"/>
            <a:ext cx="2743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i="1"/>
              <a:t>Image credit: Wikipedia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2700" y="5181600"/>
            <a:ext cx="7086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9" name="Rectangle 9"/>
          <p:cNvSpPr>
            <a:spLocks noChangeArrowheads="1"/>
          </p:cNvSpPr>
          <p:nvPr/>
        </p:nvSpPr>
        <p:spPr bwMode="auto">
          <a:xfrm>
            <a:off x="6692900" y="5386388"/>
            <a:ext cx="1428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Kernel-mode Click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360863" y="5051425"/>
            <a:ext cx="274637" cy="260350"/>
            <a:chOff x="2448" y="3182"/>
            <a:chExt cx="288" cy="164"/>
          </a:xfrm>
        </p:grpSpPr>
        <p:sp>
          <p:nvSpPr>
            <p:cNvPr id="55384" name="Rectangle 1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5" name="Rectangle 1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6" name="Rectangle 1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7" name="Rectangle 1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492500" y="5051425"/>
            <a:ext cx="274638" cy="260350"/>
            <a:chOff x="2448" y="3182"/>
            <a:chExt cx="288" cy="164"/>
          </a:xfrm>
        </p:grpSpPr>
        <p:sp>
          <p:nvSpPr>
            <p:cNvPr id="55380" name="Rectangle 1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1" name="Rectangle 1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2" name="Rectangle 1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3" name="Rectangle 1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73500" y="5051425"/>
            <a:ext cx="274638" cy="260350"/>
            <a:chOff x="2448" y="3182"/>
            <a:chExt cx="288" cy="164"/>
          </a:xfrm>
        </p:grpSpPr>
        <p:sp>
          <p:nvSpPr>
            <p:cNvPr id="55376" name="Rectangle 2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7" name="Rectangle 2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8" name="Rectangle 2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9" name="Rectangle 2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037263" y="5051425"/>
            <a:ext cx="274637" cy="260350"/>
            <a:chOff x="2448" y="3182"/>
            <a:chExt cx="288" cy="164"/>
          </a:xfrm>
        </p:grpSpPr>
        <p:sp>
          <p:nvSpPr>
            <p:cNvPr id="55372" name="Rectangle 2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3" name="Rectangle 2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4" name="Rectangle 2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5" name="Rectangle 2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122863" y="5051425"/>
            <a:ext cx="274637" cy="260350"/>
            <a:chOff x="2448" y="3182"/>
            <a:chExt cx="288" cy="164"/>
          </a:xfrm>
        </p:grpSpPr>
        <p:sp>
          <p:nvSpPr>
            <p:cNvPr id="55368" name="Rectangle 3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9" name="Rectangle 3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0" name="Rectangle 3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1" name="Rectangle 3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503863" y="5051425"/>
            <a:ext cx="274637" cy="260350"/>
            <a:chOff x="2448" y="3182"/>
            <a:chExt cx="288" cy="164"/>
          </a:xfrm>
        </p:grpSpPr>
        <p:sp>
          <p:nvSpPr>
            <p:cNvPr id="55364" name="Rectangle 3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5" name="Rectangle 3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6" name="Rectangle 3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7" name="Rectangle 3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306" name="Rectangle 40"/>
          <p:cNvSpPr>
            <a:spLocks noChangeArrowheads="1"/>
          </p:cNvSpPr>
          <p:nvPr/>
        </p:nvSpPr>
        <p:spPr bwMode="auto">
          <a:xfrm>
            <a:off x="2044700" y="4929188"/>
            <a:ext cx="1463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/dev/fromclick1…</a:t>
            </a:r>
            <a:r>
              <a:rPr lang="en-US" sz="1200" i="1">
                <a:ea typeface="ＭＳ Ｐゴシック" charset="-128"/>
                <a:cs typeface="ＭＳ Ｐゴシック" charset="-128"/>
              </a:rPr>
              <a:t>N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7" name="Rectangle 41"/>
          <p:cNvSpPr>
            <a:spLocks noChangeArrowheads="1"/>
          </p:cNvSpPr>
          <p:nvPr/>
        </p:nvSpPr>
        <p:spPr bwMode="auto">
          <a:xfrm>
            <a:off x="6311900" y="4929188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/dev/toclick1…</a:t>
            </a:r>
            <a:r>
              <a:rPr lang="en-US" sz="1200" i="1">
                <a:ea typeface="ＭＳ Ｐゴシック" charset="-128"/>
                <a:cs typeface="ＭＳ Ｐゴシック" charset="-128"/>
              </a:rPr>
              <a:t>N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8" name="Rectangle 42"/>
          <p:cNvSpPr>
            <a:spLocks noChangeArrowheads="1"/>
          </p:cNvSpPr>
          <p:nvPr/>
        </p:nvSpPr>
        <p:spPr bwMode="auto">
          <a:xfrm>
            <a:off x="36576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09" name="Rectangle 43"/>
          <p:cNvSpPr>
            <a:spLocks noChangeArrowheads="1"/>
          </p:cNvSpPr>
          <p:nvPr/>
        </p:nvSpPr>
        <p:spPr bwMode="auto">
          <a:xfrm>
            <a:off x="36576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10" name="Rectangle 44"/>
          <p:cNvSpPr>
            <a:spLocks noChangeArrowheads="1"/>
          </p:cNvSpPr>
          <p:nvPr/>
        </p:nvSpPr>
        <p:spPr bwMode="auto">
          <a:xfrm>
            <a:off x="36576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11" name="Oval 45"/>
          <p:cNvSpPr>
            <a:spLocks noChangeArrowheads="1"/>
          </p:cNvSpPr>
          <p:nvPr/>
        </p:nvSpPr>
        <p:spPr bwMode="auto">
          <a:xfrm>
            <a:off x="37004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2" name="Oval 46"/>
          <p:cNvSpPr>
            <a:spLocks noChangeArrowheads="1"/>
          </p:cNvSpPr>
          <p:nvPr/>
        </p:nvSpPr>
        <p:spPr bwMode="auto">
          <a:xfrm>
            <a:off x="46148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3" name="Oval 47"/>
          <p:cNvSpPr>
            <a:spLocks noChangeArrowheads="1"/>
          </p:cNvSpPr>
          <p:nvPr/>
        </p:nvSpPr>
        <p:spPr bwMode="auto">
          <a:xfrm>
            <a:off x="41576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4" name="Oval 48"/>
          <p:cNvSpPr>
            <a:spLocks noChangeArrowheads="1"/>
          </p:cNvSpPr>
          <p:nvPr/>
        </p:nvSpPr>
        <p:spPr bwMode="auto">
          <a:xfrm>
            <a:off x="50720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5" name="Rectangle 49"/>
          <p:cNvSpPr>
            <a:spLocks noChangeArrowheads="1"/>
          </p:cNvSpPr>
          <p:nvPr/>
        </p:nvSpPr>
        <p:spPr bwMode="auto">
          <a:xfrm>
            <a:off x="3851275" y="2600325"/>
            <a:ext cx="141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user #2</a:t>
            </a:r>
          </a:p>
        </p:txBody>
      </p:sp>
      <p:sp>
        <p:nvSpPr>
          <p:cNvPr id="55316" name="Rectangle 50"/>
          <p:cNvSpPr>
            <a:spLocks noChangeArrowheads="1"/>
          </p:cNvSpPr>
          <p:nvPr/>
        </p:nvSpPr>
        <p:spPr bwMode="auto">
          <a:xfrm>
            <a:off x="15240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17" name="Rectangle 51"/>
          <p:cNvSpPr>
            <a:spLocks noChangeArrowheads="1"/>
          </p:cNvSpPr>
          <p:nvPr/>
        </p:nvSpPr>
        <p:spPr bwMode="auto">
          <a:xfrm>
            <a:off x="15240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18" name="Rectangle 52"/>
          <p:cNvSpPr>
            <a:spLocks noChangeArrowheads="1"/>
          </p:cNvSpPr>
          <p:nvPr/>
        </p:nvSpPr>
        <p:spPr bwMode="auto">
          <a:xfrm>
            <a:off x="15240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19" name="Oval 53"/>
          <p:cNvSpPr>
            <a:spLocks noChangeArrowheads="1"/>
          </p:cNvSpPr>
          <p:nvPr/>
        </p:nvSpPr>
        <p:spPr bwMode="auto">
          <a:xfrm>
            <a:off x="15668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0" name="Oval 54"/>
          <p:cNvSpPr>
            <a:spLocks noChangeArrowheads="1"/>
          </p:cNvSpPr>
          <p:nvPr/>
        </p:nvSpPr>
        <p:spPr bwMode="auto">
          <a:xfrm>
            <a:off x="24812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1" name="Oval 55"/>
          <p:cNvSpPr>
            <a:spLocks noChangeArrowheads="1"/>
          </p:cNvSpPr>
          <p:nvPr/>
        </p:nvSpPr>
        <p:spPr bwMode="auto">
          <a:xfrm>
            <a:off x="20240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2" name="Oval 56"/>
          <p:cNvSpPr>
            <a:spLocks noChangeArrowheads="1"/>
          </p:cNvSpPr>
          <p:nvPr/>
        </p:nvSpPr>
        <p:spPr bwMode="auto">
          <a:xfrm>
            <a:off x="29384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3" name="Rectangle 57"/>
          <p:cNvSpPr>
            <a:spLocks noChangeArrowheads="1"/>
          </p:cNvSpPr>
          <p:nvPr/>
        </p:nvSpPr>
        <p:spPr bwMode="auto">
          <a:xfrm>
            <a:off x="1717675" y="2600325"/>
            <a:ext cx="141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user #1</a:t>
            </a:r>
          </a:p>
        </p:txBody>
      </p:sp>
      <p:sp>
        <p:nvSpPr>
          <p:cNvPr id="55324" name="Rectangle 58"/>
          <p:cNvSpPr>
            <a:spLocks noChangeArrowheads="1"/>
          </p:cNvSpPr>
          <p:nvPr/>
        </p:nvSpPr>
        <p:spPr bwMode="auto">
          <a:xfrm>
            <a:off x="62484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25" name="Rectangle 59"/>
          <p:cNvSpPr>
            <a:spLocks noChangeArrowheads="1"/>
          </p:cNvSpPr>
          <p:nvPr/>
        </p:nvSpPr>
        <p:spPr bwMode="auto">
          <a:xfrm>
            <a:off x="62484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26" name="Rectangle 60"/>
          <p:cNvSpPr>
            <a:spLocks noChangeArrowheads="1"/>
          </p:cNvSpPr>
          <p:nvPr/>
        </p:nvSpPr>
        <p:spPr bwMode="auto">
          <a:xfrm>
            <a:off x="62484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27" name="Oval 61"/>
          <p:cNvSpPr>
            <a:spLocks noChangeArrowheads="1"/>
          </p:cNvSpPr>
          <p:nvPr/>
        </p:nvSpPr>
        <p:spPr bwMode="auto">
          <a:xfrm>
            <a:off x="6324600" y="26003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8" name="Rectangle 62"/>
          <p:cNvSpPr>
            <a:spLocks noChangeArrowheads="1"/>
          </p:cNvSpPr>
          <p:nvPr/>
        </p:nvSpPr>
        <p:spPr bwMode="auto">
          <a:xfrm>
            <a:off x="6397625" y="2143125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anonymous users</a:t>
            </a:r>
          </a:p>
        </p:txBody>
      </p:sp>
      <p:sp>
        <p:nvSpPr>
          <p:cNvPr id="55329" name="Rectangle 63"/>
          <p:cNvSpPr>
            <a:spLocks noChangeArrowheads="1"/>
          </p:cNvSpPr>
          <p:nvPr/>
        </p:nvSpPr>
        <p:spPr bwMode="auto">
          <a:xfrm>
            <a:off x="5683250" y="367982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0" name="Rectangle 64"/>
          <p:cNvSpPr>
            <a:spLocks noChangeArrowheads="1"/>
          </p:cNvSpPr>
          <p:nvPr/>
        </p:nvSpPr>
        <p:spPr bwMode="auto">
          <a:xfrm>
            <a:off x="5735638" y="5081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1" name="Rectangle 65"/>
          <p:cNvSpPr>
            <a:spLocks noChangeArrowheads="1"/>
          </p:cNvSpPr>
          <p:nvPr/>
        </p:nvSpPr>
        <p:spPr bwMode="auto">
          <a:xfrm>
            <a:off x="4090988" y="5081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2" name="Rectangle 66"/>
          <p:cNvSpPr>
            <a:spLocks noChangeArrowheads="1"/>
          </p:cNvSpPr>
          <p:nvPr/>
        </p:nvSpPr>
        <p:spPr bwMode="auto">
          <a:xfrm>
            <a:off x="6248400" y="2841625"/>
            <a:ext cx="1905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Flow-based multiplexing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layer</a:t>
            </a:r>
          </a:p>
        </p:txBody>
      </p:sp>
      <p:sp>
        <p:nvSpPr>
          <p:cNvPr id="55333" name="AutoShape 67"/>
          <p:cNvSpPr>
            <a:spLocks noChangeArrowheads="1"/>
          </p:cNvSpPr>
          <p:nvPr/>
        </p:nvSpPr>
        <p:spPr bwMode="auto">
          <a:xfrm>
            <a:off x="6858000" y="2600325"/>
            <a:ext cx="457200" cy="228600"/>
          </a:xfrm>
          <a:prstGeom prst="diamond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4" name="AutoShape 68"/>
          <p:cNvSpPr>
            <a:spLocks noChangeArrowheads="1"/>
          </p:cNvSpPr>
          <p:nvPr/>
        </p:nvSpPr>
        <p:spPr bwMode="auto">
          <a:xfrm>
            <a:off x="7696200" y="2600325"/>
            <a:ext cx="381000" cy="228600"/>
          </a:xfrm>
          <a:prstGeom prst="pentag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5" name="AutoShape 69"/>
          <p:cNvSpPr>
            <a:spLocks noChangeArrowheads="1"/>
          </p:cNvSpPr>
          <p:nvPr/>
        </p:nvSpPr>
        <p:spPr bwMode="auto">
          <a:xfrm>
            <a:off x="7315200" y="2600325"/>
            <a:ext cx="304800" cy="2286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6" name="Rectangle 70"/>
          <p:cNvSpPr>
            <a:spLocks noChangeArrowheads="1"/>
          </p:cNvSpPr>
          <p:nvPr/>
        </p:nvSpPr>
        <p:spPr bwMode="auto">
          <a:xfrm>
            <a:off x="3048000" y="855663"/>
            <a:ext cx="2895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Controller Daemon</a:t>
            </a:r>
          </a:p>
          <a:p>
            <a:pPr eaLnBrk="0" hangingPunct="0">
              <a:buFontTx/>
              <a:buChar char="•"/>
            </a:pPr>
            <a:r>
              <a:rPr lang="en-US" sz="1200" i="1">
                <a:ea typeface="ＭＳ Ｐゴシック" charset="-128"/>
                <a:cs typeface="ＭＳ Ｐゴシック" charset="-128"/>
              </a:rPr>
              <a:t>Start &amp; stop NetServ Service Container</a:t>
            </a:r>
          </a:p>
          <a:p>
            <a:pPr eaLnBrk="0" hangingPunct="0">
              <a:buFontTx/>
              <a:buChar char="•"/>
            </a:pPr>
            <a:r>
              <a:rPr lang="en-US" sz="1200" i="1">
                <a:ea typeface="ＭＳ Ｐゴシック" charset="-128"/>
                <a:cs typeface="ＭＳ Ｐゴシック" charset="-128"/>
              </a:rPr>
              <a:t>Module install &amp; removal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965200" y="1276350"/>
            <a:ext cx="2082800" cy="635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943600" y="1282700"/>
            <a:ext cx="2692400" cy="635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Down Arrow 89"/>
          <p:cNvSpPr/>
          <p:nvPr/>
        </p:nvSpPr>
        <p:spPr>
          <a:xfrm>
            <a:off x="4292600" y="1816100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8782453">
            <a:off x="5610225" y="1862138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Down Arrow 91"/>
          <p:cNvSpPr/>
          <p:nvPr/>
        </p:nvSpPr>
        <p:spPr>
          <a:xfrm rot="2817547" flipH="1">
            <a:off x="3084513" y="1862138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42" name="TextBox 94"/>
          <p:cNvSpPr txBox="1">
            <a:spLocks noChangeArrowheads="1"/>
          </p:cNvSpPr>
          <p:nvPr/>
        </p:nvSpPr>
        <p:spPr bwMode="auto">
          <a:xfrm>
            <a:off x="1585913" y="962025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Signaling</a:t>
            </a:r>
          </a:p>
        </p:txBody>
      </p:sp>
      <p:sp>
        <p:nvSpPr>
          <p:cNvPr id="55343" name="TextBox 95"/>
          <p:cNvSpPr txBox="1">
            <a:spLocks noChangeArrowheads="1"/>
          </p:cNvSpPr>
          <p:nvPr/>
        </p:nvSpPr>
        <p:spPr bwMode="auto">
          <a:xfrm>
            <a:off x="6800850" y="962025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Signaling</a:t>
            </a:r>
          </a:p>
        </p:txBody>
      </p:sp>
      <p:cxnSp>
        <p:nvCxnSpPr>
          <p:cNvPr id="97" name="Straight Arrow Connector 96"/>
          <p:cNvCxnSpPr>
            <a:stCxn id="55346" idx="0"/>
          </p:cNvCxnSpPr>
          <p:nvPr/>
        </p:nvCxnSpPr>
        <p:spPr>
          <a:xfrm rot="16200000" flipV="1">
            <a:off x="3525044" y="5404644"/>
            <a:ext cx="544512" cy="381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965200" y="6096000"/>
            <a:ext cx="76708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46" name="Rectangle 3"/>
          <p:cNvSpPr>
            <a:spLocks noChangeArrowheads="1"/>
          </p:cNvSpPr>
          <p:nvPr/>
        </p:nvSpPr>
        <p:spPr bwMode="auto">
          <a:xfrm>
            <a:off x="3416300" y="58674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Packet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Filter</a:t>
            </a:r>
          </a:p>
        </p:txBody>
      </p:sp>
      <p:sp>
        <p:nvSpPr>
          <p:cNvPr id="55347" name="AutoShape 4"/>
          <p:cNvSpPr>
            <a:spLocks noChangeArrowheads="1"/>
          </p:cNvSpPr>
          <p:nvPr/>
        </p:nvSpPr>
        <p:spPr bwMode="auto">
          <a:xfrm>
            <a:off x="24257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Other Click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elements</a:t>
            </a:r>
          </a:p>
        </p:txBody>
      </p:sp>
      <p:sp>
        <p:nvSpPr>
          <p:cNvPr id="55348" name="Rectangle 5"/>
          <p:cNvSpPr>
            <a:spLocks noChangeArrowheads="1"/>
          </p:cNvSpPr>
          <p:nvPr/>
        </p:nvSpPr>
        <p:spPr bwMode="auto">
          <a:xfrm>
            <a:off x="5092700" y="58674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Packet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Injector</a:t>
            </a:r>
          </a:p>
        </p:txBody>
      </p:sp>
      <p:sp>
        <p:nvSpPr>
          <p:cNvPr id="55349" name="AutoShape 6"/>
          <p:cNvSpPr>
            <a:spLocks noChangeArrowheads="1"/>
          </p:cNvSpPr>
          <p:nvPr/>
        </p:nvSpPr>
        <p:spPr bwMode="auto">
          <a:xfrm>
            <a:off x="63881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Other Click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elements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50" name="AutoShape 7"/>
          <p:cNvSpPr>
            <a:spLocks noChangeArrowheads="1"/>
          </p:cNvSpPr>
          <p:nvPr/>
        </p:nvSpPr>
        <p:spPr bwMode="auto">
          <a:xfrm>
            <a:off x="73787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ToDevice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51" name="AutoShape 8"/>
          <p:cNvSpPr>
            <a:spLocks noChangeArrowheads="1"/>
          </p:cNvSpPr>
          <p:nvPr/>
        </p:nvSpPr>
        <p:spPr bwMode="auto">
          <a:xfrm>
            <a:off x="14351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PollDevice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</a:t>
            </a:r>
          </a:p>
        </p:txBody>
      </p:sp>
      <p:cxnSp>
        <p:nvCxnSpPr>
          <p:cNvPr id="102" name="Straight Arrow Connector 101"/>
          <p:cNvCxnSpPr>
            <a:stCxn id="55346" idx="0"/>
            <a:endCxn id="55379" idx="2"/>
          </p:cNvCxnSpPr>
          <p:nvPr/>
        </p:nvCxnSpPr>
        <p:spPr>
          <a:xfrm rot="5400000" flipH="1" flipV="1">
            <a:off x="3721894" y="5577681"/>
            <a:ext cx="555625" cy="238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55346" idx="0"/>
            <a:endCxn id="55387" idx="2"/>
          </p:cNvCxnSpPr>
          <p:nvPr/>
        </p:nvCxnSpPr>
        <p:spPr>
          <a:xfrm rot="5400000" flipH="1" flipV="1">
            <a:off x="3965575" y="5334000"/>
            <a:ext cx="555625" cy="5111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16200000" flipV="1">
            <a:off x="5149851" y="5454650"/>
            <a:ext cx="544512" cy="280987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55348" idx="0"/>
            <a:endCxn id="55367" idx="2"/>
          </p:cNvCxnSpPr>
          <p:nvPr/>
        </p:nvCxnSpPr>
        <p:spPr>
          <a:xfrm rot="16200000" flipV="1">
            <a:off x="5375275" y="5578475"/>
            <a:ext cx="555625" cy="2222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rot="5400000" flipH="1" flipV="1">
            <a:off x="5697537" y="5392738"/>
            <a:ext cx="555625" cy="39370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55381" idx="0"/>
          </p:cNvCxnSpPr>
          <p:nvPr/>
        </p:nvCxnSpPr>
        <p:spPr>
          <a:xfrm rot="16200000" flipV="1">
            <a:off x="2609057" y="4029868"/>
            <a:ext cx="457200" cy="15859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55377" idx="0"/>
          </p:cNvCxnSpPr>
          <p:nvPr/>
        </p:nvCxnSpPr>
        <p:spPr>
          <a:xfrm rot="5400000" flipH="1" flipV="1">
            <a:off x="3957638" y="4648200"/>
            <a:ext cx="457200" cy="34925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55385" idx="0"/>
          </p:cNvCxnSpPr>
          <p:nvPr/>
        </p:nvCxnSpPr>
        <p:spPr>
          <a:xfrm rot="5400000" flipH="1" flipV="1">
            <a:off x="5449888" y="3643312"/>
            <a:ext cx="457200" cy="23590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5369" idx="0"/>
          </p:cNvCxnSpPr>
          <p:nvPr/>
        </p:nvCxnSpPr>
        <p:spPr>
          <a:xfrm rot="16200000" flipV="1">
            <a:off x="3836988" y="3627437"/>
            <a:ext cx="457200" cy="239077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55365" idx="0"/>
          </p:cNvCxnSpPr>
          <p:nvPr/>
        </p:nvCxnSpPr>
        <p:spPr>
          <a:xfrm rot="16200000" flipV="1">
            <a:off x="4973638" y="4383087"/>
            <a:ext cx="457200" cy="87947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55373" idx="0"/>
          </p:cNvCxnSpPr>
          <p:nvPr/>
        </p:nvCxnSpPr>
        <p:spPr>
          <a:xfrm rot="5400000" flipH="1" flipV="1">
            <a:off x="6548438" y="4221162"/>
            <a:ext cx="457200" cy="120332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63" name="Title 92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639762"/>
          </a:xfrm>
        </p:spPr>
        <p:txBody>
          <a:bodyPr>
            <a:normAutofit fontScale="90000"/>
          </a:bodyPr>
          <a:lstStyle/>
          <a:p>
            <a:r>
              <a:rPr lang="en-US" smtClean="0"/>
              <a:t>Current architecture</a:t>
            </a:r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>
            <a:endCxn id="5" idx="1"/>
          </p:cNvCxnSpPr>
          <p:nvPr/>
        </p:nvCxnSpPr>
        <p:spPr>
          <a:xfrm rot="10800000">
            <a:off x="2182813" y="1104900"/>
            <a:ext cx="6034087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37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4950" y="504825"/>
            <a:ext cx="7048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82813" y="733425"/>
            <a:ext cx="742950" cy="742950"/>
          </a:xfrm>
        </p:spPr>
      </p:pic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733425"/>
            <a:ext cx="7429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687388"/>
            <a:ext cx="98742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075" y="687388"/>
            <a:ext cx="98742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3" y="201613"/>
            <a:ext cx="5048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3" y="1476375"/>
            <a:ext cx="5048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stCxn id="9" idx="3"/>
            <a:endCxn id="5" idx="1"/>
          </p:cNvCxnSpPr>
          <p:nvPr/>
        </p:nvCxnSpPr>
        <p:spPr>
          <a:xfrm>
            <a:off x="1157288" y="504825"/>
            <a:ext cx="1025525" cy="60007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3"/>
            <a:endCxn id="5" idx="1"/>
          </p:cNvCxnSpPr>
          <p:nvPr/>
        </p:nvCxnSpPr>
        <p:spPr>
          <a:xfrm flipV="1">
            <a:off x="1157288" y="1104900"/>
            <a:ext cx="1025525" cy="6746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36"/>
          <p:cNvSpPr txBox="1">
            <a:spLocks noChangeArrowheads="1"/>
          </p:cNvSpPr>
          <p:nvPr/>
        </p:nvSpPr>
        <p:spPr bwMode="auto">
          <a:xfrm>
            <a:off x="652463" y="936625"/>
            <a:ext cx="10620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End user</a:t>
            </a:r>
          </a:p>
        </p:txBody>
      </p:sp>
      <p:sp>
        <p:nvSpPr>
          <p:cNvPr id="58381" name="TextBox 38"/>
          <p:cNvSpPr txBox="1">
            <a:spLocks noChangeArrowheads="1"/>
          </p:cNvSpPr>
          <p:nvPr/>
        </p:nvSpPr>
        <p:spPr bwMode="auto">
          <a:xfrm>
            <a:off x="5003800" y="1497013"/>
            <a:ext cx="98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NetServ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2" name="TextBox 40"/>
          <p:cNvSpPr txBox="1">
            <a:spLocks noChangeArrowheads="1"/>
          </p:cNvSpPr>
          <p:nvPr/>
        </p:nvSpPr>
        <p:spPr bwMode="auto">
          <a:xfrm>
            <a:off x="3521075" y="1497013"/>
            <a:ext cx="98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NetServ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3" name="TextBox 41"/>
          <p:cNvSpPr txBox="1">
            <a:spLocks noChangeArrowheads="1"/>
          </p:cNvSpPr>
          <p:nvPr/>
        </p:nvSpPr>
        <p:spPr bwMode="auto">
          <a:xfrm>
            <a:off x="2182813" y="1497013"/>
            <a:ext cx="1030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Regular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4" name="TextBox 42"/>
          <p:cNvSpPr txBox="1">
            <a:spLocks noChangeArrowheads="1"/>
          </p:cNvSpPr>
          <p:nvPr/>
        </p:nvSpPr>
        <p:spPr bwMode="auto">
          <a:xfrm>
            <a:off x="6546850" y="1497013"/>
            <a:ext cx="928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Regular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5" name="TextBox 43"/>
          <p:cNvSpPr txBox="1">
            <a:spLocks noChangeArrowheads="1"/>
          </p:cNvSpPr>
          <p:nvPr/>
        </p:nvSpPr>
        <p:spPr bwMode="auto">
          <a:xfrm>
            <a:off x="7854950" y="1497013"/>
            <a:ext cx="92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Content</a:t>
            </a:r>
          </a:p>
          <a:p>
            <a:r>
              <a:rPr lang="en-US" sz="1600"/>
              <a:t>provider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-1243806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445294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1721644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3204369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4775200" y="4419600"/>
            <a:ext cx="4294188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6063456" y="4412457"/>
            <a:ext cx="4294187" cy="127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92" name="Straight Arrow Connector 59"/>
          <p:cNvCxnSpPr>
            <a:cxnSpLocks noChangeShapeType="1"/>
          </p:cNvCxnSpPr>
          <p:nvPr/>
        </p:nvCxnSpPr>
        <p:spPr bwMode="auto">
          <a:xfrm>
            <a:off x="901700" y="2438400"/>
            <a:ext cx="73152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901700" y="2438400"/>
            <a:ext cx="4743450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(1) User requests http://youtube.com/getvideo?id=foo</a:t>
            </a:r>
          </a:p>
        </p:txBody>
      </p:sp>
      <p:cxnSp>
        <p:nvCxnSpPr>
          <p:cNvPr id="58394" name="Straight Arrow Connector 64"/>
          <p:cNvCxnSpPr>
            <a:cxnSpLocks noChangeShapeType="1"/>
          </p:cNvCxnSpPr>
          <p:nvPr/>
        </p:nvCxnSpPr>
        <p:spPr bwMode="auto">
          <a:xfrm rot="10800000" flipV="1">
            <a:off x="901700" y="2879725"/>
            <a:ext cx="7315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58395" name="TextBox 65"/>
          <p:cNvSpPr txBox="1">
            <a:spLocks noChangeArrowheads="1"/>
          </p:cNvSpPr>
          <p:nvPr/>
        </p:nvSpPr>
        <p:spPr bwMode="auto">
          <a:xfrm>
            <a:off x="5702300" y="2879725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(2) YouTube sends video file</a:t>
            </a:r>
          </a:p>
        </p:txBody>
      </p:sp>
      <p:cxnSp>
        <p:nvCxnSpPr>
          <p:cNvPr id="58396" name="Straight Arrow Connector 70"/>
          <p:cNvCxnSpPr>
            <a:cxnSpLocks noChangeShapeType="1"/>
          </p:cNvCxnSpPr>
          <p:nvPr/>
        </p:nvCxnSpPr>
        <p:spPr bwMode="auto">
          <a:xfrm rot="10800000">
            <a:off x="2590800" y="3340100"/>
            <a:ext cx="5626100" cy="158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58397" name="Straight Arrow Connector 74"/>
          <p:cNvCxnSpPr>
            <a:cxnSpLocks noChangeShapeType="1"/>
          </p:cNvCxnSpPr>
          <p:nvPr/>
        </p:nvCxnSpPr>
        <p:spPr bwMode="auto">
          <a:xfrm rot="10800000">
            <a:off x="5349875" y="3810000"/>
            <a:ext cx="2867025" cy="158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58398" name="TextBox 75"/>
          <p:cNvSpPr txBox="1">
            <a:spLocks noChangeArrowheads="1"/>
          </p:cNvSpPr>
          <p:nvPr/>
        </p:nvSpPr>
        <p:spPr bwMode="auto">
          <a:xfrm>
            <a:off x="3829050" y="3902075"/>
            <a:ext cx="4387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(4) NetServ-enabled routers download the module</a:t>
            </a:r>
          </a:p>
        </p:txBody>
      </p:sp>
      <p:cxnSp>
        <p:nvCxnSpPr>
          <p:cNvPr id="58399" name="Straight Arrow Connector 77"/>
          <p:cNvCxnSpPr>
            <a:cxnSpLocks noChangeShapeType="1"/>
          </p:cNvCxnSpPr>
          <p:nvPr/>
        </p:nvCxnSpPr>
        <p:spPr bwMode="auto">
          <a:xfrm rot="10800000">
            <a:off x="3867150" y="3902075"/>
            <a:ext cx="4349750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80" name="TextBox 79"/>
          <p:cNvSpPr txBox="1"/>
          <p:nvPr/>
        </p:nvSpPr>
        <p:spPr>
          <a:xfrm>
            <a:off x="2925763" y="3340100"/>
            <a:ext cx="5278437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(3) YouTube sends on-path signal to deploy MicroCDN module</a:t>
            </a:r>
            <a:endParaRPr lang="en-US" sz="1600" dirty="0">
              <a:latin typeface="+mn-lt"/>
            </a:endParaRPr>
          </a:p>
        </p:txBody>
      </p:sp>
      <p:cxnSp>
        <p:nvCxnSpPr>
          <p:cNvPr id="58401" name="Straight Arrow Connector 80"/>
          <p:cNvCxnSpPr>
            <a:cxnSpLocks noChangeShapeType="1"/>
          </p:cNvCxnSpPr>
          <p:nvPr/>
        </p:nvCxnSpPr>
        <p:spPr bwMode="auto">
          <a:xfrm rot="10800000">
            <a:off x="5349875" y="4316413"/>
            <a:ext cx="2867025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/>
          </a:ln>
        </p:spPr>
      </p:cxnSp>
      <p:sp>
        <p:nvSpPr>
          <p:cNvPr id="82" name="TextBox 81"/>
          <p:cNvSpPr txBox="1"/>
          <p:nvPr/>
        </p:nvSpPr>
        <p:spPr>
          <a:xfrm>
            <a:off x="3829050" y="4408488"/>
            <a:ext cx="4375150" cy="3397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(5) NetServ routers notify that the module is active</a:t>
            </a:r>
            <a:endParaRPr lang="en-US" sz="1600" dirty="0">
              <a:latin typeface="+mn-lt"/>
            </a:endParaRPr>
          </a:p>
        </p:txBody>
      </p:sp>
      <p:cxnSp>
        <p:nvCxnSpPr>
          <p:cNvPr id="58403" name="Straight Arrow Connector 82"/>
          <p:cNvCxnSpPr>
            <a:cxnSpLocks noChangeShapeType="1"/>
          </p:cNvCxnSpPr>
          <p:nvPr/>
        </p:nvCxnSpPr>
        <p:spPr bwMode="auto">
          <a:xfrm rot="10800000">
            <a:off x="3867150" y="4408488"/>
            <a:ext cx="4349750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/>
          </a:ln>
        </p:spPr>
      </p:cxnSp>
      <p:cxnSp>
        <p:nvCxnSpPr>
          <p:cNvPr id="58404" name="Straight Arrow Connector 83"/>
          <p:cNvCxnSpPr>
            <a:cxnSpLocks noChangeShapeType="1"/>
          </p:cNvCxnSpPr>
          <p:nvPr/>
        </p:nvCxnSpPr>
        <p:spPr bwMode="auto">
          <a:xfrm>
            <a:off x="901700" y="4838700"/>
            <a:ext cx="7315200" cy="1588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85" name="TextBox 84"/>
          <p:cNvSpPr txBox="1"/>
          <p:nvPr/>
        </p:nvSpPr>
        <p:spPr>
          <a:xfrm>
            <a:off x="901700" y="4838700"/>
            <a:ext cx="5446713" cy="338138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(6) Another user requests http://youtube.com/getvideo?id=foo</a:t>
            </a:r>
          </a:p>
        </p:txBody>
      </p:sp>
      <p:cxnSp>
        <p:nvCxnSpPr>
          <p:cNvPr id="58406" name="Straight Arrow Connector 91"/>
          <p:cNvCxnSpPr>
            <a:cxnSpLocks noChangeShapeType="1"/>
          </p:cNvCxnSpPr>
          <p:nvPr/>
        </p:nvCxnSpPr>
        <p:spPr bwMode="auto">
          <a:xfrm rot="10800000" flipV="1">
            <a:off x="901700" y="5267325"/>
            <a:ext cx="731520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96" name="TextBox 95"/>
          <p:cNvSpPr txBox="1"/>
          <p:nvPr/>
        </p:nvSpPr>
        <p:spPr>
          <a:xfrm>
            <a:off x="2184400" y="5267325"/>
            <a:ext cx="6032500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(7) YouTube redirects user to nearest NetServ node running MicroCDN</a:t>
            </a:r>
            <a:endParaRPr lang="en-US" sz="1600" dirty="0">
              <a:latin typeface="+mn-lt"/>
            </a:endParaRPr>
          </a:p>
        </p:txBody>
      </p:sp>
      <p:cxnSp>
        <p:nvCxnSpPr>
          <p:cNvPr id="58408" name="Straight Arrow Connector 96"/>
          <p:cNvCxnSpPr>
            <a:cxnSpLocks noChangeShapeType="1"/>
          </p:cNvCxnSpPr>
          <p:nvPr/>
        </p:nvCxnSpPr>
        <p:spPr bwMode="auto">
          <a:xfrm>
            <a:off x="901700" y="5702300"/>
            <a:ext cx="2965450" cy="1588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101" name="TextBox 100"/>
          <p:cNvSpPr txBox="1"/>
          <p:nvPr/>
        </p:nvSpPr>
        <p:spPr>
          <a:xfrm>
            <a:off x="901700" y="5703888"/>
            <a:ext cx="5378450" cy="33813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(8) User requests http://netserv1.verizon.com/youtube/foo.flv</a:t>
            </a:r>
          </a:p>
        </p:txBody>
      </p:sp>
      <p:cxnSp>
        <p:nvCxnSpPr>
          <p:cNvPr id="58410" name="Straight Arrow Connector 101"/>
          <p:cNvCxnSpPr>
            <a:cxnSpLocks noChangeShapeType="1"/>
          </p:cNvCxnSpPr>
          <p:nvPr/>
        </p:nvCxnSpPr>
        <p:spPr bwMode="auto">
          <a:xfrm rot="10800000">
            <a:off x="901700" y="6156325"/>
            <a:ext cx="296545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cxnSp>
        <p:nvCxnSpPr>
          <p:cNvPr id="58411" name="Straight Arrow Connector 104"/>
          <p:cNvCxnSpPr>
            <a:cxnSpLocks noChangeShapeType="1"/>
          </p:cNvCxnSpPr>
          <p:nvPr/>
        </p:nvCxnSpPr>
        <p:spPr bwMode="auto">
          <a:xfrm rot="10800000">
            <a:off x="3867150" y="6156325"/>
            <a:ext cx="434975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146" name="TextBox 145"/>
          <p:cNvSpPr txBox="1"/>
          <p:nvPr/>
        </p:nvSpPr>
        <p:spPr>
          <a:xfrm>
            <a:off x="1150938" y="6156325"/>
            <a:ext cx="7053262" cy="3397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(9) NetServ router relays the video content, while fetching the file and caching it</a:t>
            </a:r>
            <a:endParaRPr lang="en-US" sz="1600" dirty="0">
              <a:latin typeface="+mn-lt"/>
            </a:endParaRPr>
          </a:p>
        </p:txBody>
      </p:sp>
      <p:sp>
        <p:nvSpPr>
          <p:cNvPr id="58413" name="TextBox 146"/>
          <p:cNvSpPr txBox="1">
            <a:spLocks noChangeArrowheads="1"/>
          </p:cNvSpPr>
          <p:nvPr/>
        </p:nvSpPr>
        <p:spPr bwMode="auto">
          <a:xfrm>
            <a:off x="3803650" y="569913"/>
            <a:ext cx="5492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8414" name="TextBox 147"/>
          <p:cNvSpPr txBox="1">
            <a:spLocks noChangeArrowheads="1"/>
          </p:cNvSpPr>
          <p:nvPr/>
        </p:nvSpPr>
        <p:spPr bwMode="auto">
          <a:xfrm>
            <a:off x="5281613" y="569913"/>
            <a:ext cx="5476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transportation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18450" cy="788894"/>
          </a:xfrm>
        </p:spPr>
        <p:txBody>
          <a:bodyPr>
            <a:noAutofit/>
          </a:bodyPr>
          <a:lstStyle/>
          <a:p>
            <a:r>
              <a:rPr lang="en-US" sz="2800" dirty="0" smtClean="0"/>
              <a:t>SECE: Sense Everything, Control Everything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users to create services that combine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communication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calendaring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location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devices in the physical world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is an event-driven system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that uses a high-level language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r>
              <a:rPr lang="en-US" sz="3200" dirty="0" smtClean="0"/>
              <a:t>.</a:t>
            </a:r>
          </a:p>
          <a:p>
            <a:endParaRPr lang="en-US" dirty="0"/>
          </a:p>
        </p:txBody>
      </p:sp>
      <p:sp>
        <p:nvSpPr>
          <p:cNvPr id="12" name="Folded Corner 11"/>
          <p:cNvSpPr/>
          <p:nvPr/>
        </p:nvSpPr>
        <p:spPr>
          <a:xfrm>
            <a:off x="0" y="0"/>
            <a:ext cx="1371600" cy="838200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SECE: Examples of rules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every sunset 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dirty="0" err="1" smtClean="0"/>
              <a:t>homelights</a:t>
            </a:r>
            <a:r>
              <a:rPr lang="en-US" dirty="0" smtClean="0"/>
              <a:t> on;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every week on WE at 6:00 PM{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email </a:t>
            </a:r>
            <a:r>
              <a:rPr lang="en-US" dirty="0" err="1" smtClean="0"/>
              <a:t>irt_list</a:t>
            </a:r>
            <a:r>
              <a:rPr lang="en-US" dirty="0" smtClean="0"/>
              <a:t> “Pizza talk at 6:00 PM today.”;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if my </a:t>
            </a:r>
            <a:r>
              <a:rPr lang="en-US" dirty="0" err="1" smtClean="0"/>
              <a:t>stock.google</a:t>
            </a:r>
            <a:r>
              <a:rPr lang="en-US" dirty="0" smtClean="0"/>
              <a:t> &gt; 14 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dirty="0" err="1" smtClean="0"/>
              <a:t>sms</a:t>
            </a:r>
            <a:r>
              <a:rPr lang="en-US" dirty="0" smtClean="0"/>
              <a:t> me "</a:t>
            </a:r>
            <a:r>
              <a:rPr lang="en-US" dirty="0" err="1" smtClean="0"/>
              <a:t>google</a:t>
            </a:r>
            <a:r>
              <a:rPr lang="en-US" dirty="0" smtClean="0"/>
              <a:t> </a:t>
            </a:r>
            <a:r>
              <a:rPr lang="en-US" dirty="0" err="1" smtClean="0"/>
              <a:t>stock:"+[stock</a:t>
            </a:r>
            <a:r>
              <a:rPr lang="en-US" dirty="0" smtClean="0"/>
              <a:t> </a:t>
            </a:r>
            <a:r>
              <a:rPr lang="en-US" dirty="0" err="1" smtClean="0"/>
              <a:t>google</a:t>
            </a:r>
            <a:r>
              <a:rPr lang="en-US" dirty="0" smtClean="0"/>
              <a:t>];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SECE: 	Event-triggered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7879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Controlling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Routing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Updating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Controlling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Reminders (email, voice call, </a:t>
            </a:r>
            <a:r>
              <a:rPr lang="en-US" sz="1800" dirty="0" smtClean="0"/>
              <a:t>SMS</a:t>
            </a:r>
            <a:r>
              <a:rPr lang="en-US" dirty="0" smtClean="0"/>
              <a:t>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Interacting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SECE: The glue for Internet applications </a:t>
            </a:r>
            <a:endParaRPr lang="en-US" sz="2800" dirty="0"/>
          </a:p>
        </p:txBody>
      </p:sp>
      <p:sp>
        <p:nvSpPr>
          <p:cNvPr id="77" name="Rounded Rectangle 76"/>
          <p:cNvSpPr/>
          <p:nvPr/>
        </p:nvSpPr>
        <p:spPr>
          <a:xfrm>
            <a:off x="3818296" y="2892998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2" name="Group 135"/>
          <p:cNvGrpSpPr/>
          <p:nvPr/>
        </p:nvGrpSpPr>
        <p:grpSpPr>
          <a:xfrm>
            <a:off x="104312" y="2395990"/>
            <a:ext cx="1717932" cy="2566229"/>
            <a:chOff x="104312" y="2395990"/>
            <a:chExt cx="1717932" cy="256622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12" y="2395990"/>
              <a:ext cx="664879" cy="1083753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2" y="3511244"/>
              <a:ext cx="768350" cy="1450975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769191" y="2937867"/>
              <a:ext cx="1053053" cy="289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872662" y="3227767"/>
              <a:ext cx="949582" cy="10089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101178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822244" y="2892998"/>
            <a:ext cx="1996053" cy="788600"/>
            <a:chOff x="1822244" y="2892998"/>
            <a:chExt cx="1996053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040469" cy="59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4" name="Group 167"/>
          <p:cNvGrpSpPr/>
          <p:nvPr/>
        </p:nvGrpSpPr>
        <p:grpSpPr>
          <a:xfrm>
            <a:off x="2410808" y="3681598"/>
            <a:ext cx="1587683" cy="1629121"/>
            <a:chOff x="2410808" y="3681598"/>
            <a:chExt cx="1587683" cy="162912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88" idx="3"/>
            </p:cNvCxnSpPr>
            <p:nvPr/>
          </p:nvCxnSpPr>
          <p:spPr>
            <a:xfrm rot="10800000" flipV="1">
              <a:off x="3025478" y="3681598"/>
              <a:ext cx="973013" cy="94057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5" name="Group 131"/>
          <p:cNvGrpSpPr/>
          <p:nvPr/>
        </p:nvGrpSpPr>
        <p:grpSpPr>
          <a:xfrm>
            <a:off x="4227997" y="1646415"/>
            <a:ext cx="1697091" cy="1246584"/>
            <a:chOff x="4227997" y="1646415"/>
            <a:chExt cx="1697091" cy="1246584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3538" y="191120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426035" y="2361385"/>
              <a:ext cx="333576" cy="72965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721180" y="2027620"/>
              <a:ext cx="372195" cy="135856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6" name="Group 132"/>
          <p:cNvGrpSpPr/>
          <p:nvPr/>
        </p:nvGrpSpPr>
        <p:grpSpPr>
          <a:xfrm>
            <a:off x="4637697" y="1707141"/>
            <a:ext cx="3611037" cy="1974457"/>
            <a:chOff x="4637697" y="1707141"/>
            <a:chExt cx="3611037" cy="197445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0112" y="18118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5537927" y="2892998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1613" y="1707141"/>
              <a:ext cx="1035051" cy="1035051"/>
            </a:xfrm>
            <a:prstGeom prst="rect">
              <a:avLst/>
            </a:prstGeom>
          </p:spPr>
        </p:pic>
        <p:cxnSp>
          <p:nvCxnSpPr>
            <p:cNvPr id="99" name="Straight Arrow Connector 98"/>
            <p:cNvCxnSpPr>
              <a:stCxn id="77" idx="3"/>
              <a:endCxn id="71" idx="1"/>
            </p:cNvCxnSpPr>
            <p:nvPr/>
          </p:nvCxnSpPr>
          <p:spPr>
            <a:xfrm>
              <a:off x="4637697" y="3287298"/>
              <a:ext cx="900230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71" idx="3"/>
            </p:cNvCxnSpPr>
            <p:nvPr/>
          </p:nvCxnSpPr>
          <p:spPr>
            <a:xfrm flipV="1">
              <a:off x="6357328" y="2162556"/>
              <a:ext cx="607082" cy="1124742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6563810" y="2535181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7" name="Group 133"/>
          <p:cNvGrpSpPr/>
          <p:nvPr/>
        </p:nvGrpSpPr>
        <p:grpSpPr>
          <a:xfrm>
            <a:off x="4637697" y="2595998"/>
            <a:ext cx="4433684" cy="4194793"/>
            <a:chOff x="4637697" y="2595998"/>
            <a:chExt cx="4433684" cy="4194793"/>
          </a:xfrm>
        </p:grpSpPr>
        <p:sp>
          <p:nvSpPr>
            <p:cNvPr id="66" name="Cloud 65"/>
            <p:cNvSpPr/>
            <p:nvPr/>
          </p:nvSpPr>
          <p:spPr>
            <a:xfrm>
              <a:off x="7659825" y="2595998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5407" y="3632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82583" y="2902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57307" y="4253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95407" y="4863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20807" y="5473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637697" y="3287298"/>
              <a:ext cx="3026506" cy="1406097"/>
            </a:xfrm>
            <a:prstGeom prst="curvedConnector3">
              <a:avLst>
                <a:gd name="adj1" fmla="val 31945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443857" y="3987968"/>
              <a:ext cx="147050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SMS, email</a:t>
              </a:r>
            </a:p>
          </p:txBody>
        </p:sp>
      </p:grpSp>
      <p:grpSp>
        <p:nvGrpSpPr>
          <p:cNvPr id="8" name="Group 127"/>
          <p:cNvGrpSpPr/>
          <p:nvPr/>
        </p:nvGrpSpPr>
        <p:grpSpPr>
          <a:xfrm>
            <a:off x="2530177" y="3681598"/>
            <a:ext cx="2965156" cy="3021204"/>
            <a:chOff x="2530177" y="3681598"/>
            <a:chExt cx="2965156" cy="3021204"/>
          </a:xfrm>
        </p:grpSpPr>
        <p:grpSp>
          <p:nvGrpSpPr>
            <p:cNvPr id="9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>
              <a:endCxn id="77" idx="2"/>
            </p:cNvCxnSpPr>
            <p:nvPr/>
          </p:nvCxnSpPr>
          <p:spPr>
            <a:xfrm rot="16200000" flipV="1">
              <a:off x="3625218" y="4284377"/>
              <a:ext cx="1213622" cy="806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endCxn id="84" idx="1"/>
            </p:cNvCxnSpPr>
            <p:nvPr/>
          </p:nvCxnSpPr>
          <p:spPr>
            <a:xfrm>
              <a:off x="2530177" y="6140715"/>
              <a:ext cx="4687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5400000" flipH="1" flipV="1">
              <a:off x="2785888" y="4304307"/>
              <a:ext cx="2064817" cy="81940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903188" y="4236732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0" name="Group 130"/>
          <p:cNvGrpSpPr/>
          <p:nvPr/>
        </p:nvGrpSpPr>
        <p:grpSpPr>
          <a:xfrm>
            <a:off x="2569660" y="1643492"/>
            <a:ext cx="1666401" cy="1294374"/>
            <a:chOff x="2569660" y="1643492"/>
            <a:chExt cx="1666401" cy="1294374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50690" y="1643492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69660" y="1886467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16200000" flipH="1">
              <a:off x="3497182" y="2391689"/>
              <a:ext cx="700650" cy="3019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00238" y="2039615"/>
              <a:ext cx="595583" cy="120092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807465" y="2395990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19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1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66"/>
          <p:cNvGrpSpPr/>
          <p:nvPr/>
        </p:nvGrpSpPr>
        <p:grpSpPr>
          <a:xfrm>
            <a:off x="104312" y="3681598"/>
            <a:ext cx="2195724" cy="2839184"/>
            <a:chOff x="104312" y="3681598"/>
            <a:chExt cx="2195724" cy="283918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467935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9" name="Straight Arrow Connector 148"/>
            <p:cNvCxnSpPr>
              <a:endCxn id="70" idx="2"/>
            </p:cNvCxnSpPr>
            <p:nvPr/>
          </p:nvCxnSpPr>
          <p:spPr>
            <a:xfrm rot="5400000" flipH="1" flipV="1">
              <a:off x="2077022" y="3891912"/>
              <a:ext cx="433328" cy="1270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18"/>
          <p:cNvGrpSpPr/>
          <p:nvPr/>
        </p:nvGrpSpPr>
        <p:grpSpPr>
          <a:xfrm>
            <a:off x="4587697" y="3681599"/>
            <a:ext cx="2200628" cy="3020915"/>
            <a:chOff x="4587697" y="3681599"/>
            <a:chExt cx="2200628" cy="3020915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4587697" y="3681599"/>
              <a:ext cx="907636" cy="155380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  <p:sp>
        <p:nvSpPr>
          <p:cNvPr id="119" name="Footer Placeholder 1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future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67284" cy="457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/>
              <a:t>Long-term constant = </a:t>
            </a:r>
            <a:r>
              <a:rPr lang="en-US" sz="1600" i="1" dirty="0" smtClean="0"/>
              <a:t>service model</a:t>
            </a:r>
          </a:p>
          <a:p>
            <a:pPr lvl="1"/>
            <a:r>
              <a:rPr lang="en-US" sz="1600" dirty="0" smtClean="0"/>
              <a:t>equivalent of railroad track &amp; road width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Identify core Internet functions we need</a:t>
            </a:r>
          </a:p>
          <a:p>
            <a:pPr lvl="1"/>
            <a:r>
              <a:rPr lang="en-US" sz="1600" dirty="0" smtClean="0"/>
              <a:t>routing</a:t>
            </a:r>
          </a:p>
          <a:p>
            <a:pPr lvl="1"/>
            <a:r>
              <a:rPr lang="en-US" sz="1600" dirty="0" smtClean="0"/>
              <a:t>packet scheduling</a:t>
            </a:r>
          </a:p>
          <a:p>
            <a:pPr lvl="1"/>
            <a:r>
              <a:rPr lang="en-US" sz="1600" dirty="0" smtClean="0"/>
              <a:t>congestion control</a:t>
            </a:r>
          </a:p>
          <a:p>
            <a:pPr lvl="1"/>
            <a:r>
              <a:rPr lang="en-US" sz="1600" dirty="0" smtClean="0"/>
              <a:t>name lookup</a:t>
            </a:r>
          </a:p>
          <a:p>
            <a:pPr lvl="1"/>
            <a:r>
              <a:rPr lang="en-US" sz="1600" dirty="0" smtClean="0"/>
              <a:t>path state establishment</a:t>
            </a:r>
          </a:p>
          <a:p>
            <a:pPr lvl="1"/>
            <a:r>
              <a:rPr lang="en-US" sz="1600" dirty="0" smtClean="0"/>
              <a:t>…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Learn from history</a:t>
            </a:r>
          </a:p>
          <a:p>
            <a:pPr lvl="1"/>
            <a:r>
              <a:rPr lang="en-US" sz="1600" dirty="0" smtClean="0"/>
              <a:t>why didn’t these get done “right”?</a:t>
            </a:r>
          </a:p>
          <a:p>
            <a:pPr lvl="1"/>
            <a:r>
              <a:rPr lang="en-US" sz="1600" dirty="0" smtClean="0"/>
              <a:t>which functions should be done as application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Need engineering principles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Requirement list doesn’t help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</a:p>
          <a:p>
            <a:pPr lvl="1"/>
            <a:r>
              <a:rPr lang="en-US" dirty="0" smtClean="0"/>
              <a:t>factor 10 problems: reliability &amp; </a:t>
            </a:r>
            <a:r>
              <a:rPr lang="en-US" dirty="0" err="1" smtClean="0"/>
              <a:t>OpEx</a:t>
            </a:r>
            <a:endParaRPr lang="en-US" dirty="0" smtClean="0"/>
          </a:p>
          <a:p>
            <a:pPr lvl="1"/>
            <a:r>
              <a:rPr lang="en-US" dirty="0" smtClean="0"/>
              <a:t>more 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90737"/>
            <a:ext cx="7167284" cy="40814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Widely distributed, uncoordinated participants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</a:p>
          <a:p>
            <a:pPr lvl="1"/>
            <a:r>
              <a:rPr lang="en-US" dirty="0" smtClean="0"/>
              <a:t>see Y2K problem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Allocation of cost vs. savings</a:t>
            </a:r>
          </a:p>
          <a:p>
            <a:pPr lvl="1"/>
            <a:r>
              <a:rPr lang="en-US" dirty="0" smtClean="0"/>
              <a:t>e.g., ISP saves money, end user pays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Tampere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3|3.7|7.9|7.8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6711</TotalTime>
  <Words>3803</Words>
  <Application>Microsoft Macintosh PowerPoint</Application>
  <PresentationFormat>On-screen Show (4:3)</PresentationFormat>
  <Paragraphs>899</Paragraphs>
  <Slides>85</Slides>
  <Notes>23</Notes>
  <HiddenSlides>14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Twilight</vt:lpstr>
      <vt:lpstr>Bitmap Image</vt:lpstr>
      <vt:lpstr>Internet 2.0 – Challenges for the Future Internet</vt:lpstr>
      <vt:lpstr>Overview</vt:lpstr>
      <vt:lpstr>IP as a core civil(izational) infrastructure interface</vt:lpstr>
      <vt:lpstr>The great infrastructures</vt:lpstr>
      <vt:lpstr>The Internet as core civil infrastructure</vt:lpstr>
      <vt:lpstr>Interfaces: Energy</vt:lpstr>
      <vt:lpstr>Interfaces: Paper-based information</vt:lpstr>
      <vt:lpstr>Interfaces: transportation</vt:lpstr>
      <vt:lpstr>What makes interfaces permanent?</vt:lpstr>
      <vt:lpstr>Extrapolating from history</vt:lpstr>
      <vt:lpstr>Technology evolution</vt:lpstr>
      <vt:lpstr>What defines the Internet?</vt:lpstr>
      <vt:lpstr>Basic IP service model</vt:lpstr>
      <vt:lpstr>More than just Internet Classic </vt:lpstr>
      <vt:lpstr>Addressing assumptions</vt:lpstr>
      <vt:lpstr>Myth #1: Addresses are global &amp; constant</vt:lpstr>
      <vt:lpstr>Myth #2: Connectivity commutes, associates</vt:lpstr>
      <vt:lpstr>Slide 18</vt:lpstr>
      <vt:lpstr>Cisco’s traffic prediction</vt:lpstr>
      <vt:lpstr>Cisco traffic prediction</vt:lpstr>
      <vt:lpstr>The old Internet</vt:lpstr>
      <vt:lpstr>A denser Internet</vt:lpstr>
      <vt:lpstr>New network providers</vt:lpstr>
      <vt:lpstr>P2P declining</vt:lpstr>
      <vt:lpstr>Challenges</vt:lpstr>
      <vt:lpstr>Why is the Internet ossifying?</vt:lpstr>
      <vt:lpstr>Which Internet are you connected to?</vt:lpstr>
      <vt:lpstr>Network challenges</vt:lpstr>
      <vt:lpstr>Challenges</vt:lpstr>
      <vt:lpstr>Where do IP addresses come from?</vt:lpstr>
      <vt:lpstr>Regional Internet Registries</vt:lpstr>
      <vt:lpstr>IPv4 consumption – Projection </vt:lpstr>
      <vt:lpstr>The transition to IPv6</vt:lpstr>
      <vt:lpstr>The IPv6 choke points</vt:lpstr>
      <vt:lpstr>Challenges</vt:lpstr>
      <vt:lpstr>Network of the (near) future</vt:lpstr>
      <vt:lpstr>Multihoming (&amp; mobility) </vt:lpstr>
      <vt:lpstr>Example: BGP growth</vt:lpstr>
      <vt:lpstr>Challenges</vt:lpstr>
      <vt:lpstr>Network security issues</vt:lpstr>
      <vt:lpstr>What about security?</vt:lpstr>
      <vt:lpstr>What about security?</vt:lpstr>
      <vt:lpstr>Challenges</vt:lpstr>
      <vt:lpstr>Usability: Email configuration</vt:lpstr>
      <vt:lpstr>Usability: SIP configuration</vt:lpstr>
      <vt:lpstr>Usability: Interconnected devices</vt:lpstr>
      <vt:lpstr>Circle of blame</vt:lpstr>
      <vt:lpstr>DYSWIS = Do You See What I See?</vt:lpstr>
      <vt:lpstr>DYSWIS</vt:lpstr>
      <vt:lpstr>Challenges</vt:lpstr>
      <vt:lpstr>What about “the mobile Internet?”</vt:lpstr>
      <vt:lpstr>What if?</vt:lpstr>
      <vt:lpstr>Disruption-tolerant networking</vt:lpstr>
      <vt:lpstr>Opportunistic Networks</vt:lpstr>
      <vt:lpstr>7DS</vt:lpstr>
      <vt:lpstr>Web Delivery Model</vt:lpstr>
      <vt:lpstr>Search Engine</vt:lpstr>
      <vt:lpstr>Email exchange</vt:lpstr>
      <vt:lpstr>7DS architecture</vt:lpstr>
      <vt:lpstr>BonAHA service model</vt:lpstr>
      <vt:lpstr>Applications: Bulletin Board System</vt:lpstr>
      <vt:lpstr>Bus model</vt:lpstr>
      <vt:lpstr>Bus measurement</vt:lpstr>
      <vt:lpstr>TCP goodput via IEEE 802.11g</vt:lpstr>
      <vt:lpstr>Challenge</vt:lpstr>
      <vt:lpstr>Usage transition</vt:lpstr>
      <vt:lpstr>Two worlds</vt:lpstr>
      <vt:lpstr>Software: from floppy to autonomous</vt:lpstr>
      <vt:lpstr>NetServ overview</vt:lpstr>
      <vt:lpstr>Network node example</vt:lpstr>
      <vt:lpstr>Different from active networks?</vt:lpstr>
      <vt:lpstr>How about GENI?</vt:lpstr>
      <vt:lpstr>Service modules</vt:lpstr>
      <vt:lpstr>Deployment scenarios</vt:lpstr>
      <vt:lpstr>Where does code run?</vt:lpstr>
      <vt:lpstr>How does code get into nodes?</vt:lpstr>
      <vt:lpstr>OSGi</vt:lpstr>
      <vt:lpstr>Current architecture</vt:lpstr>
      <vt:lpstr>Slide 79</vt:lpstr>
      <vt:lpstr>SECE: Sense Everything, Control Everything</vt:lpstr>
      <vt:lpstr>SECE: Examples of rules</vt:lpstr>
      <vt:lpstr>SECE:  Event-triggered actions</vt:lpstr>
      <vt:lpstr>SECE: The glue for Internet applications </vt:lpstr>
      <vt:lpstr>Towards a future Internet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60</cp:revision>
  <dcterms:created xsi:type="dcterms:W3CDTF">2010-08-16T13:28:15Z</dcterms:created>
  <dcterms:modified xsi:type="dcterms:W3CDTF">2010-08-16T13:31:25Z</dcterms:modified>
</cp:coreProperties>
</file>