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73" r:id="rId2"/>
    <p:sldId id="309" r:id="rId3"/>
    <p:sldId id="283" r:id="rId4"/>
    <p:sldId id="310" r:id="rId5"/>
    <p:sldId id="275" r:id="rId6"/>
    <p:sldId id="278" r:id="rId7"/>
    <p:sldId id="317" r:id="rId8"/>
    <p:sldId id="324" r:id="rId9"/>
    <p:sldId id="325" r:id="rId10"/>
    <p:sldId id="326" r:id="rId11"/>
    <p:sldId id="318" r:id="rId12"/>
    <p:sldId id="327" r:id="rId13"/>
    <p:sldId id="323" r:id="rId14"/>
    <p:sldId id="319" r:id="rId15"/>
    <p:sldId id="321" r:id="rId16"/>
    <p:sldId id="322" r:id="rId17"/>
    <p:sldId id="320" r:id="rId18"/>
    <p:sldId id="312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5" autoAdjust="0"/>
    <p:restoredTop sz="94595" autoAdjust="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70E2-BCB9-416B-9938-D6AB6AFEE25B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F531-B6F4-42AE-8ACF-BC08E6E40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F531-B6F4-42AE-8ACF-BC08E6E404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92D8C-644E-4788-9A87-A51CF69AD3EE}" type="slidenum">
              <a:rPr lang="en-US"/>
              <a:pPr/>
              <a:t>18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t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t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42DF0937-4F5C-4EE3-844D-57202E91D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73990B3-C942-024C-A262-0D6996F2661E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hyperlink" Target="mailto:a@b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3482848"/>
            <a:ext cx="88646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SECE: 	Sense Everything,</a:t>
            </a:r>
            <a:br>
              <a:rPr lang="en-US" dirty="0" smtClean="0"/>
            </a:br>
            <a:r>
              <a:rPr lang="en-US" dirty="0" smtClean="0"/>
              <a:t>		Control Everything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88080" y="4786868"/>
            <a:ext cx="54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r>
              <a:rPr lang="en-US" dirty="0" smtClean="0"/>
              <a:t>, Victoria Beltran and Henning </a:t>
            </a:r>
            <a:r>
              <a:rPr lang="en-US" dirty="0" err="1" smtClean="0"/>
              <a:t>Schulzrinne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Time-based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Recurrent rules: multiple events in particular hours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>
                <a:latin typeface="Arial Unicode MS"/>
                <a:cs typeface="Arial Unicode MS"/>
              </a:rPr>
              <a:t>every hour on 01/01/2011 </a:t>
            </a:r>
            <a:r>
              <a:rPr lang="en-US"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2000" dirty="0" smtClean="0">
                <a:latin typeface="Arial Unicode MS"/>
                <a:cs typeface="Arial Unicode MS"/>
              </a:rPr>
              <a:t> 9, 17 hours </a:t>
            </a:r>
            <a:r>
              <a:rPr lang="en-US"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2000" dirty="0" smtClean="0">
                <a:latin typeface="Arial Unicode MS"/>
                <a:cs typeface="Arial Unicode MS"/>
              </a:rPr>
              <a:t> 30 minutes </a:t>
            </a:r>
            <a:r>
              <a:rPr lang="en-US"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20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000" dirty="0" smtClean="0">
                <a:latin typeface="Arial Unicode MS"/>
                <a:cs typeface="Arial Unicode MS"/>
              </a:rPr>
              <a:t>40, 45 seconds </a:t>
            </a:r>
          </a:p>
          <a:p>
            <a:pPr>
              <a:buNone/>
            </a:pPr>
            <a:r>
              <a:rPr lang="en-US" sz="2000" dirty="0" smtClean="0">
                <a:latin typeface="Arial Unicode MS"/>
                <a:cs typeface="Arial Unicode MS"/>
                <a:sym typeface="Wingdings"/>
              </a:rPr>
              <a:t>		</a:t>
            </a:r>
            <a:r>
              <a:rPr lang="en-US" sz="2000" dirty="0" err="1" smtClean="0">
                <a:latin typeface="Arial Unicode MS"/>
                <a:cs typeface="Arial Unicode MS"/>
                <a:sym typeface="Wingdings"/>
              </a:rPr>
              <a:t></a:t>
            </a:r>
            <a:r>
              <a:rPr lang="en-US" sz="2000" dirty="0" smtClean="0">
                <a:latin typeface="Arial Unicode MS"/>
                <a:cs typeface="Arial Unicode MS"/>
                <a:sym typeface="Wingdings"/>
              </a:rPr>
              <a:t> events at 9:30:40,  9:30:45,  17:30:40  and  17:30:45</a:t>
            </a:r>
            <a:r>
              <a:rPr lang="en-US" sz="2000" dirty="0" smtClean="0">
                <a:latin typeface="Arial Unicode MS"/>
                <a:cs typeface="Arial Unicode MS"/>
              </a:rPr>
              <a:t> </a:t>
            </a:r>
          </a:p>
          <a:p>
            <a:pPr>
              <a:buNone/>
            </a:pPr>
            <a:endParaRPr lang="en-US" sz="20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sz="2000" dirty="0" smtClean="0">
                <a:latin typeface="Arial Unicode MS"/>
                <a:cs typeface="Arial Unicode MS"/>
              </a:rPr>
              <a:t>every </a:t>
            </a:r>
            <a:r>
              <a:rPr lang="en-US" sz="2000" dirty="0" smtClean="0">
                <a:latin typeface="Arial Unicode MS"/>
                <a:cs typeface="Arial Unicode MS"/>
              </a:rPr>
              <a:t>hour on first monthly day</a:t>
            </a:r>
            <a:r>
              <a:rPr sz="2000" dirty="0" smtClean="0">
                <a:latin typeface="Arial Unicode MS"/>
                <a:cs typeface="Arial Unicode MS"/>
              </a:rPr>
              <a:t> </a:t>
            </a:r>
            <a:r>
              <a:rPr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</a:t>
            </a:r>
            <a:r>
              <a:rPr sz="2000" b="1" dirty="0" smtClean="0">
                <a:latin typeface="Arial Unicode MS"/>
                <a:cs typeface="Arial Unicode MS"/>
              </a:rPr>
              <a:t> working hours </a:t>
            </a:r>
            <a:r>
              <a:rPr sz="2000" dirty="0" smtClean="0">
                <a:latin typeface="Arial Unicode MS"/>
                <a:cs typeface="Arial Unicode MS"/>
              </a:rPr>
              <a:t>until J</a:t>
            </a:r>
            <a:r>
              <a:rPr lang="en-US" sz="2000" dirty="0" err="1" smtClean="0">
                <a:latin typeface="Arial Unicode MS"/>
                <a:cs typeface="Arial Unicode MS"/>
              </a:rPr>
              <a:t>anuary</a:t>
            </a:r>
            <a:r>
              <a:rPr sz="2000" dirty="0" smtClean="0">
                <a:latin typeface="Arial Unicode MS"/>
                <a:cs typeface="Arial Unicode MS"/>
              </a:rPr>
              <a:t> 1</a:t>
            </a:r>
            <a:r>
              <a:rPr lang="en-US" sz="2000" dirty="0" smtClean="0">
                <a:latin typeface="Arial Unicode MS"/>
                <a:cs typeface="Arial Unicode MS"/>
              </a:rPr>
              <a:t>, 2011 except July, August, first day of June, 9:00 </a:t>
            </a:r>
          </a:p>
          <a:p>
            <a:pPr>
              <a:buNone/>
            </a:pPr>
            <a:endParaRPr lang="en-US" sz="2000" i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sz="2000" dirty="0" smtClean="0">
                <a:latin typeface="Arial Unicode MS"/>
                <a:cs typeface="Arial Unicode MS"/>
              </a:rPr>
              <a:t>every 15 minutes </a:t>
            </a:r>
            <a:r>
              <a:rPr sz="20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</a:t>
            </a:r>
            <a:r>
              <a:rPr sz="2000" dirty="0" smtClean="0">
                <a:latin typeface="Arial Unicode MS"/>
                <a:cs typeface="Arial Unicode MS"/>
              </a:rPr>
              <a:t> lunch break</a:t>
            </a:r>
            <a:endParaRPr lang="en-US" sz="2000" dirty="0" smtClean="0">
              <a:latin typeface="Arial Unicode MS"/>
              <a:cs typeface="Arial Unicode MS"/>
            </a:endParaRPr>
          </a:p>
          <a:p>
            <a:pPr>
              <a:buNone/>
            </a:pPr>
            <a:endParaRPr lang="en-US" sz="2000" i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sz="2000" dirty="0" smtClean="0">
                <a:latin typeface="Arial Unicode MS"/>
                <a:cs typeface="Arial Unicode MS"/>
              </a:rPr>
              <a:t>every 30 minutes on MO </a:t>
            </a:r>
            <a:r>
              <a:rPr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sz="2000" dirty="0" smtClean="0">
                <a:latin typeface="Arial Unicode MS"/>
                <a:cs typeface="Arial Unicode MS"/>
              </a:rPr>
              <a:t> 8:00 </a:t>
            </a:r>
            <a:r>
              <a:rPr sz="20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to</a:t>
            </a:r>
            <a:r>
              <a:rPr sz="2000" dirty="0" smtClean="0">
                <a:latin typeface="Arial Unicode MS"/>
                <a:cs typeface="Arial Unicode MS"/>
              </a:rPr>
              <a:t> 18:00 from 15th day of August until first Monday of September</a:t>
            </a:r>
            <a:endParaRPr lang="en-US" sz="2000" i="1" dirty="0" smtClean="0">
              <a:latin typeface="Arial Unicode MS"/>
              <a:cs typeface="Arial Unicode MS"/>
            </a:endParaRP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	Context-based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114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What’s context?</a:t>
            </a:r>
          </a:p>
          <a:p>
            <a:pPr lvl="2"/>
            <a:r>
              <a:rPr lang="en-US" dirty="0" smtClean="0">
                <a:sym typeface="Wingdings"/>
              </a:rPr>
              <a:t>Presence information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IETF SIMPLE specifications</a:t>
            </a:r>
          </a:p>
          <a:p>
            <a:pPr lvl="2"/>
            <a:r>
              <a:rPr lang="en-US" dirty="0" smtClean="0">
                <a:sym typeface="Wingdings"/>
              </a:rPr>
              <a:t>Sensor information</a:t>
            </a:r>
            <a:endParaRPr lang="en-US" dirty="0" smtClean="0"/>
          </a:p>
          <a:p>
            <a:pPr>
              <a:buNone/>
            </a:pPr>
            <a:endParaRPr lang="en-US" sz="2100" dirty="0" smtClean="0"/>
          </a:p>
          <a:p>
            <a:pPr>
              <a:spcAft>
                <a:spcPts val="600"/>
              </a:spcAft>
              <a:buNone/>
            </a:pPr>
            <a:r>
              <a:rPr sz="2100" dirty="0" smtClean="0">
                <a:latin typeface="Arial Unicode MS"/>
                <a:cs typeface="Arial Unicode MS"/>
              </a:rPr>
              <a:t>if bob's activity is idle { call </a:t>
            </a: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sz="2100" dirty="0" smtClean="0">
                <a:latin typeface="Arial Unicode MS"/>
                <a:cs typeface="Arial Unicode MS"/>
              </a:rPr>
              <a:t>}</a:t>
            </a:r>
            <a:endParaRPr lang="en-US" sz="2100" dirty="0" smtClean="0">
              <a:latin typeface="Arial Unicode MS"/>
              <a:cs typeface="Arial Unicode MS"/>
            </a:endParaRP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If bob@domain.com’s status equals working { alarm me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latin typeface="Arial Unicode MS"/>
                <a:cs typeface="Arial Unicode MS"/>
              </a:rPr>
              <a:t>bob.placetype</a:t>
            </a:r>
            <a:r>
              <a:rPr lang="en-US" sz="2100" dirty="0" smtClean="0">
                <a:latin typeface="Arial Unicode MS"/>
                <a:cs typeface="Arial Unicode MS"/>
              </a:rPr>
              <a:t> is home { </a:t>
            </a:r>
            <a:r>
              <a:rPr lang="en-US" sz="2100" dirty="0" err="1" smtClean="0"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latin typeface="Arial Unicode MS"/>
                <a:cs typeface="Arial Unicode MS"/>
              </a:rPr>
              <a:t> bob “water the plants”;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if my </a:t>
            </a:r>
            <a:r>
              <a:rPr lang="en-US" sz="2100" dirty="0" err="1" smtClean="0">
                <a:latin typeface="Arial Unicode MS"/>
                <a:cs typeface="Arial Unicode MS"/>
              </a:rPr>
              <a:t>stock.google</a:t>
            </a:r>
            <a:r>
              <a:rPr lang="en-US" sz="2100" dirty="0" smtClean="0">
                <a:latin typeface="Arial Unicode MS"/>
                <a:cs typeface="Arial Unicode MS"/>
              </a:rPr>
              <a:t> &gt; 14 {</a:t>
            </a:r>
            <a:r>
              <a:rPr lang="en-US" sz="2100" dirty="0" err="1" smtClean="0"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latin typeface="Arial Unicode MS"/>
                <a:cs typeface="Arial Unicode MS"/>
              </a:rPr>
              <a:t> me "</a:t>
            </a:r>
            <a:r>
              <a:rPr lang="en-US" sz="2100" dirty="0" err="1" smtClean="0"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latin typeface="Arial Unicode MS"/>
                <a:cs typeface="Arial Unicode MS"/>
              </a:rPr>
              <a:t>stock:"+[stock</a:t>
            </a:r>
            <a:r>
              <a:rPr lang="en-US" sz="2100" dirty="0" smtClean="0"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latin typeface="Arial Unicode MS"/>
                <a:cs typeface="Arial Unicode MS"/>
              </a:rPr>
              <a:t>] 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latin typeface="Arial Unicode MS"/>
                <a:cs typeface="Arial Unicode MS"/>
              </a:rPr>
              <a:t>me.office.temperature</a:t>
            </a:r>
            <a:r>
              <a:rPr lang="en-US" sz="2100" dirty="0" smtClean="0">
                <a:latin typeface="Arial Unicode MS"/>
                <a:cs typeface="Arial Unicode MS"/>
              </a:rPr>
              <a:t> &lt; 50 {  ac off;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latin typeface="Arial Unicode MS"/>
                <a:cs typeface="Arial Unicode MS"/>
              </a:rPr>
              <a:t>anne.location.civic</a:t>
            </a:r>
            <a:r>
              <a:rPr lang="en-US" sz="2100" dirty="0" smtClean="0">
                <a:latin typeface="Arial Unicode MS"/>
                <a:cs typeface="Arial Unicode MS"/>
              </a:rPr>
              <a:t> changed { email me “Anne’s civic </a:t>
            </a:r>
            <a:r>
              <a:rPr lang="en-US" sz="2100" dirty="0" err="1" smtClean="0">
                <a:latin typeface="Arial Unicode MS"/>
                <a:cs typeface="Arial Unicode MS"/>
              </a:rPr>
              <a:t>location:”+[status</a:t>
            </a:r>
            <a:r>
              <a:rPr lang="en-US" sz="2100" dirty="0" smtClean="0"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latin typeface="Arial Unicode MS"/>
                <a:cs typeface="Arial Unicode MS"/>
              </a:rPr>
              <a:t>anne</a:t>
            </a:r>
            <a:r>
              <a:rPr lang="en-US" sz="2100" dirty="0" smtClean="0"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latin typeface="Arial Unicode MS"/>
                <a:cs typeface="Arial Unicode MS"/>
              </a:rPr>
              <a:t>location.civic</a:t>
            </a:r>
            <a:r>
              <a:rPr lang="en-US" sz="2100" dirty="0" smtClean="0">
                <a:latin typeface="Arial Unicode MS"/>
                <a:cs typeface="Arial Unicode MS"/>
              </a:rPr>
              <a:t>]</a:t>
            </a:r>
            <a:endParaRPr lang="en-US" sz="2100" dirty="0">
              <a:latin typeface="Arial Unicode MS"/>
              <a:cs typeface="Arial Unicode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708" y="1775191"/>
            <a:ext cx="357745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if</a:t>
            </a:r>
            <a:r>
              <a:rPr lang="en-US" b="1" i="1" dirty="0" smtClean="0">
                <a:solidFill>
                  <a:schemeClr val="tx1"/>
                </a:solidFill>
              </a:rPr>
              <a:t> context </a:t>
            </a:r>
            <a:r>
              <a:rPr lang="en-US" b="1" i="1" dirty="0" smtClean="0">
                <a:solidFill>
                  <a:srgbClr val="F0AD00"/>
                </a:solidFill>
              </a:rPr>
              <a:t>operator</a:t>
            </a:r>
            <a:r>
              <a:rPr lang="en-US" b="1" i="1" dirty="0" smtClean="0">
                <a:solidFill>
                  <a:schemeClr val="tx1"/>
                </a:solidFill>
              </a:rPr>
              <a:t> (value)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6092084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51"/>
          <p:cNvSpPr/>
          <p:nvPr/>
        </p:nvSpPr>
        <p:spPr>
          <a:xfrm>
            <a:off x="1604721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3600698" y="361173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07375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	Context-based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64601"/>
          </a:xfrm>
        </p:spPr>
        <p:txBody>
          <a:bodyPr/>
          <a:lstStyle/>
          <a:p>
            <a:r>
              <a:rPr lang="en-US" dirty="0" smtClean="0"/>
              <a:t>Tree-like data structure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29146" y="2341834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48631" y="361020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4782017" y="3625063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4737091" y="483438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8631" y="3851876"/>
            <a:ext cx="9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7038" y="3803308"/>
            <a:ext cx="88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9203" y="3803308"/>
            <a:ext cx="7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0626" y="5106918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86963" y="351876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7197047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507375" y="5291584"/>
            <a:ext cx="70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73300" y="5273966"/>
            <a:ext cx="5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654139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2654139" y="5317636"/>
            <a:ext cx="71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20224" y="3803308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8319" y="5132972"/>
            <a:ext cx="73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26370" y="5106918"/>
            <a:ext cx="66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cxnSp>
        <p:nvCxnSpPr>
          <p:cNvPr id="30" name="Straight Connector 29"/>
          <p:cNvCxnSpPr>
            <a:endCxn id="17" idx="0"/>
          </p:cNvCxnSpPr>
          <p:nvPr/>
        </p:nvCxnSpPr>
        <p:spPr>
          <a:xfrm rot="16200000" flipH="1">
            <a:off x="7147499" y="4420598"/>
            <a:ext cx="539898" cy="38215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500894" y="4482130"/>
            <a:ext cx="613176" cy="3039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10" idx="0"/>
          </p:cNvCxnSpPr>
          <p:nvPr/>
        </p:nvCxnSpPr>
        <p:spPr>
          <a:xfrm rot="16200000" flipH="1">
            <a:off x="5000714" y="4640806"/>
            <a:ext cx="386361" cy="794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2" idx="0"/>
            <a:endCxn id="50" idx="4"/>
          </p:cNvCxnSpPr>
          <p:nvPr/>
        </p:nvCxnSpPr>
        <p:spPr>
          <a:xfrm rot="16200000" flipV="1">
            <a:off x="1699962" y="4748530"/>
            <a:ext cx="616748" cy="1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588990" y="3625062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588990" y="38518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placeis</a:t>
            </a:r>
            <a:endParaRPr lang="en-US" dirty="0"/>
          </a:p>
        </p:txBody>
      </p:sp>
      <p:cxnSp>
        <p:nvCxnSpPr>
          <p:cNvPr id="62" name="Straight Connector 61"/>
          <p:cNvCxnSpPr>
            <a:stCxn id="50" idx="5"/>
          </p:cNvCxnSpPr>
          <p:nvPr/>
        </p:nvCxnSpPr>
        <p:spPr>
          <a:xfrm rot="16200000" flipH="1">
            <a:off x="2147806" y="4471125"/>
            <a:ext cx="805470" cy="5182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3"/>
          </p:cNvCxnSpPr>
          <p:nvPr/>
        </p:nvCxnSpPr>
        <p:spPr>
          <a:xfrm rot="5400000">
            <a:off x="977846" y="4375254"/>
            <a:ext cx="779417" cy="68391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" idx="2"/>
          </p:cNvCxnSpPr>
          <p:nvPr/>
        </p:nvCxnSpPr>
        <p:spPr>
          <a:xfrm rot="10800000" flipV="1">
            <a:off x="2125742" y="2753313"/>
            <a:ext cx="1903405" cy="87174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" idx="3"/>
          </p:cNvCxnSpPr>
          <p:nvPr/>
        </p:nvCxnSpPr>
        <p:spPr>
          <a:xfrm rot="5400000">
            <a:off x="3352011" y="2827407"/>
            <a:ext cx="580788" cy="10145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4"/>
          </p:cNvCxnSpPr>
          <p:nvPr/>
        </p:nvCxnSpPr>
        <p:spPr>
          <a:xfrm rot="5400000">
            <a:off x="4074276" y="3258712"/>
            <a:ext cx="460269" cy="27243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" idx="5"/>
            <a:endCxn id="9" idx="0"/>
          </p:cNvCxnSpPr>
          <p:nvPr/>
        </p:nvCxnSpPr>
        <p:spPr>
          <a:xfrm rot="16200000" flipH="1">
            <a:off x="4672147" y="3103712"/>
            <a:ext cx="580789" cy="46191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15" idx="1"/>
          </p:cNvCxnSpPr>
          <p:nvPr/>
        </p:nvCxnSpPr>
        <p:spPr>
          <a:xfrm>
            <a:off x="4852106" y="2774326"/>
            <a:ext cx="1955377" cy="86496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69794" y="5940053"/>
            <a:ext cx="18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bob.placeis.audio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197047" y="5755387"/>
            <a:ext cx="17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bob.phone.work</a:t>
            </a:r>
            <a:endParaRPr lang="en-US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3467084" y="4433168"/>
            <a:ext cx="131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bob.activity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Sensor and actuators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8602" y="4532810"/>
            <a:ext cx="7086008" cy="2325190"/>
          </a:xfr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warehouse.motion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"person in the warehouse."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office.smoke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sprinklers on;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"fire in the office";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call_tts</a:t>
            </a:r>
            <a:r>
              <a:rPr lang="en-US" sz="1600" dirty="0" smtClean="0">
                <a:latin typeface="Arial Unicode MS"/>
                <a:cs typeface="Arial Unicode MS"/>
              </a:rPr>
              <a:t> fire-department "fire in the "+[get </a:t>
            </a:r>
            <a:r>
              <a:rPr lang="en-US" sz="1600" dirty="0" err="1" smtClean="0">
                <a:latin typeface="Arial Unicode MS"/>
                <a:cs typeface="Arial Unicode MS"/>
              </a:rPr>
              <a:t>me.office.address</a:t>
            </a:r>
            <a:r>
              <a:rPr lang="en-US" sz="1600" dirty="0" smtClean="0">
                <a:latin typeface="Arial Unicode MS"/>
                <a:cs typeface="Arial Unicode MS"/>
              </a:rPr>
              <a:t>];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electrical-appliances off;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549" y="1567541"/>
            <a:ext cx="40386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Sensors</a:t>
            </a:r>
            <a:r>
              <a:rPr lang="en-US" dirty="0" smtClean="0"/>
              <a:t>     : smoke, light, humidity, motion, temperature  and RFID Readers </a:t>
            </a:r>
          </a:p>
          <a:p>
            <a:r>
              <a:rPr lang="en-US" b="1" dirty="0" smtClean="0"/>
              <a:t>Actuators</a:t>
            </a:r>
            <a:r>
              <a:rPr lang="en-US" dirty="0" smtClean="0"/>
              <a:t>: networked devices and actuators such as lights, cameras, sprinklers, heaters, and air conditioners.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94" y="1567541"/>
            <a:ext cx="3724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2549" y="3326453"/>
            <a:ext cx="39807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 description</a:t>
            </a:r>
            <a:r>
              <a:rPr lang="en-US" dirty="0" smtClean="0"/>
              <a:t>: basic RDF ontology </a:t>
            </a:r>
          </a:p>
          <a:p>
            <a:r>
              <a:rPr lang="en-US" dirty="0" smtClean="0"/>
              <a:t>(Resource Description Framework)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	Location-based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"Columbia University”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nea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r</a:t>
            </a:r>
            <a:r>
              <a:rPr lang="en-US" sz="2100" dirty="0" smtClean="0">
                <a:latin typeface="Arial Unicode MS"/>
                <a:cs typeface="Arial Unicode MS"/>
              </a:rPr>
              <a:t>  </a:t>
            </a:r>
            <a:r>
              <a:rPr lang="en-US" sz="2118" dirty="0" smtClean="0">
                <a:latin typeface="Arial Unicode MS"/>
                <a:cs typeface="Arial Unicode MS"/>
              </a:rPr>
              <a:t>40.807,-73.963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5 miles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me 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3 miles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”2960 Broadway, New York, 10027” 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</a:t>
            </a:r>
            <a:r>
              <a:rPr lang="en-US" sz="2100" dirty="0" smtClean="0">
                <a:latin typeface="Arial Unicode MS"/>
                <a:cs typeface="Arial Unicode MS"/>
              </a:rPr>
              <a:t> “Rockefeller center”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outside of </a:t>
            </a:r>
            <a:r>
              <a:rPr lang="en-US" sz="21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“</a:t>
            </a:r>
            <a:r>
              <a:rPr lang="en-US" sz="2100" dirty="0" smtClean="0">
                <a:latin typeface="Arial Unicode MS"/>
                <a:cs typeface="Arial Unicode MS"/>
              </a:rPr>
              <a:t>Manhattan”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moved</a:t>
            </a:r>
            <a:r>
              <a:rPr lang="en-US" sz="2100" dirty="0" smtClean="0">
                <a:latin typeface="Arial Unicode MS"/>
                <a:cs typeface="Arial Unicode MS"/>
              </a:rPr>
              <a:t> 1.5 miles</a:t>
            </a:r>
          </a:p>
          <a:p>
            <a:pPr>
              <a:buNone/>
            </a:pPr>
            <a:endParaRPr lang="en-US" sz="2100" dirty="0" smtClean="0"/>
          </a:p>
          <a:p>
            <a:pPr>
              <a:buFontTx/>
              <a:buChar char="•"/>
            </a:pPr>
            <a:r>
              <a:rPr lang="en-US" sz="2400" dirty="0" smtClean="0"/>
              <a:t>Place types and user-defined locations: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near a</a:t>
            </a:r>
            <a:r>
              <a:rPr lang="en-US" sz="2100" dirty="0" smtClean="0">
                <a:latin typeface="Arial Unicode MS"/>
                <a:cs typeface="Arial Unicode MS"/>
              </a:rPr>
              <a:t> post office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Anne 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 a</a:t>
            </a:r>
            <a:r>
              <a:rPr lang="en-US" sz="2100" dirty="0" smtClean="0">
                <a:latin typeface="Arial Unicode MS"/>
                <a:cs typeface="Arial Unicode MS"/>
              </a:rPr>
              <a:t> museum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 my tennis club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endParaRPr lang="en-US" sz="2100" dirty="0"/>
          </a:p>
        </p:txBody>
      </p:sp>
      <p:sp>
        <p:nvSpPr>
          <p:cNvPr id="4" name="Rounded Rectangle 3"/>
          <p:cNvSpPr/>
          <p:nvPr/>
        </p:nvSpPr>
        <p:spPr>
          <a:xfrm>
            <a:off x="1187708" y="1887988"/>
            <a:ext cx="3514430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user</a:t>
            </a:r>
            <a:r>
              <a:rPr lang="en-US" b="1" i="1" dirty="0" smtClean="0">
                <a:solidFill>
                  <a:srgbClr val="F0AD00"/>
                </a:solidFill>
              </a:rPr>
              <a:t> operator</a:t>
            </a:r>
            <a:r>
              <a:rPr lang="en-US" b="1" i="1" dirty="0" smtClean="0">
                <a:solidFill>
                  <a:schemeClr val="tx1"/>
                </a:solidFill>
              </a:rPr>
              <a:t>  location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49"/>
            <a:ext cx="9144000" cy="54546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SECE: 	Location-based rules</a:t>
            </a:r>
            <a:br>
              <a:rPr lang="en-US" dirty="0" smtClean="0"/>
            </a:br>
            <a:r>
              <a:rPr lang="en-US" dirty="0" smtClean="0"/>
              <a:t>		(Geographical database)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Location-based rules</a:t>
            </a:r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305617" y="3775808"/>
            <a:ext cx="7903131" cy="3414058"/>
            <a:chOff x="-3171715" y="2124928"/>
            <a:chExt cx="7903131" cy="3414058"/>
          </a:xfrm>
        </p:grpSpPr>
        <p:sp>
          <p:nvSpPr>
            <p:cNvPr id="5" name="Rounded Rectangle 4"/>
            <p:cNvSpPr/>
            <p:nvPr/>
          </p:nvSpPr>
          <p:spPr>
            <a:xfrm>
              <a:off x="1085530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42696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-1208090" y="2264292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-3171715" y="2124928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-2197172" y="2228631"/>
              <a:ext cx="80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PUBLISH</a:t>
              </a:r>
              <a:endParaRPr lang="en-US" sz="1400" dirty="0"/>
            </a:p>
          </p:txBody>
        </p:sp>
        <p:cxnSp>
          <p:nvCxnSpPr>
            <p:cNvPr id="43" name="Straight Connector 23"/>
            <p:cNvCxnSpPr/>
            <p:nvPr/>
          </p:nvCxnSpPr>
          <p:spPr>
            <a:xfrm rot="10800000" flipV="1">
              <a:off x="2280075" y="2536408"/>
              <a:ext cx="1262622" cy="3592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502641" y="2228631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REPLY</a:t>
              </a:r>
              <a:endParaRPr lang="en-US" sz="1400" dirty="0"/>
            </a:p>
          </p:txBody>
        </p:sp>
        <p:cxnSp>
          <p:nvCxnSpPr>
            <p:cNvPr id="45" name="Straight Connector 23"/>
            <p:cNvCxnSpPr/>
            <p:nvPr/>
          </p:nvCxnSpPr>
          <p:spPr>
            <a:xfrm rot="10800000">
              <a:off x="2280076" y="2896116"/>
              <a:ext cx="1262621" cy="1589"/>
            </a:xfrm>
            <a:prstGeom prst="curvedConnector3">
              <a:avLst>
                <a:gd name="adj1" fmla="val 50000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425696" y="2947888"/>
              <a:ext cx="1636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QUERY</a:t>
              </a:r>
            </a:p>
            <a:p>
              <a:r>
                <a:rPr lang="en-US" sz="1400" dirty="0" smtClean="0"/>
                <a:t>location=place type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>
              <a:endCxn id="5" idx="1"/>
            </p:cNvCxnSpPr>
            <p:nvPr/>
          </p:nvCxnSpPr>
          <p:spPr>
            <a:xfrm>
              <a:off x="43870" y="2618416"/>
              <a:ext cx="1041660" cy="21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70814" y="226429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6740" y="5169654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94560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SECE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68687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LoST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6657595" y="1799890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>
            <a:off x="6752362" y="2000367"/>
            <a:ext cx="145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Geographical 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30" name="Straight Connector 29"/>
          <p:cNvCxnSpPr>
            <a:stCxn id="26" idx="3"/>
            <a:endCxn id="27" idx="2"/>
          </p:cNvCxnSpPr>
          <p:nvPr/>
        </p:nvCxnSpPr>
        <p:spPr>
          <a:xfrm>
            <a:off x="5757407" y="2211370"/>
            <a:ext cx="900188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/>
          <p:cNvCxnSpPr/>
          <p:nvPr/>
        </p:nvCxnSpPr>
        <p:spPr>
          <a:xfrm rot="10800000">
            <a:off x="3383280" y="2000367"/>
            <a:ext cx="1104900" cy="1588"/>
          </a:xfrm>
          <a:prstGeom prst="curvedConnector3">
            <a:avLst>
              <a:gd name="adj1" fmla="val 45402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53194" y="200036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REPLY</a:t>
            </a:r>
            <a:endParaRPr lang="en-US" sz="1400" dirty="0"/>
          </a:p>
        </p:txBody>
      </p:sp>
      <p:cxnSp>
        <p:nvCxnSpPr>
          <p:cNvPr id="37" name="Straight Connector 23"/>
          <p:cNvCxnSpPr/>
          <p:nvPr/>
        </p:nvCxnSpPr>
        <p:spPr>
          <a:xfrm rot="10800000">
            <a:off x="3417352" y="2382460"/>
            <a:ext cx="1104900" cy="1588"/>
          </a:xfrm>
          <a:prstGeom prst="curvedConnector3">
            <a:avLst>
              <a:gd name="adj1" fmla="val 45402"/>
            </a:avLst>
          </a:prstGeom>
          <a:ln>
            <a:headEnd type="triangle" w="lg" len="med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7352" y="2468961"/>
            <a:ext cx="152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QUERY</a:t>
            </a:r>
          </a:p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420175" y="2055407"/>
            <a:ext cx="1467908" cy="3119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Location rule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5617" y="1615224"/>
            <a:ext cx="194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(user, op, location)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888083" y="2097895"/>
            <a:ext cx="395522" cy="179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Can 48"/>
          <p:cNvSpPr/>
          <p:nvPr/>
        </p:nvSpPr>
        <p:spPr>
          <a:xfrm>
            <a:off x="2498891" y="2992181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/>
          <p:cNvCxnSpPr>
            <a:stCxn id="20" idx="2"/>
            <a:endCxn id="49" idx="1"/>
          </p:cNvCxnSpPr>
          <p:nvPr/>
        </p:nvCxnSpPr>
        <p:spPr>
          <a:xfrm rot="16200000" flipH="1">
            <a:off x="2604255" y="2807514"/>
            <a:ext cx="369331" cy="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94560" y="3101757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280160" y="4267708"/>
            <a:ext cx="929495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n 77"/>
          <p:cNvSpPr/>
          <p:nvPr/>
        </p:nvSpPr>
        <p:spPr>
          <a:xfrm>
            <a:off x="5612998" y="5635763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 rot="16200000" flipH="1">
            <a:off x="5198989" y="4931724"/>
            <a:ext cx="933290" cy="4747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29013" y="5745339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sp>
        <p:nvSpPr>
          <p:cNvPr id="82" name="Can 81"/>
          <p:cNvSpPr/>
          <p:nvPr/>
        </p:nvSpPr>
        <p:spPr>
          <a:xfrm>
            <a:off x="4264608" y="5635763"/>
            <a:ext cx="596507" cy="680662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/>
          <p:cNvCxnSpPr>
            <a:endCxn id="82" idx="1"/>
          </p:cNvCxnSpPr>
          <p:nvPr/>
        </p:nvCxnSpPr>
        <p:spPr>
          <a:xfrm rot="5400000">
            <a:off x="4245344" y="5019991"/>
            <a:ext cx="933291" cy="29825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457962" y="5930005"/>
            <a:ext cx="19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Presence database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33770" y="5121988"/>
            <a:ext cx="152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3938332" y="5121988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location=user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	Request-based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710"/>
            <a:ext cx="8229600" cy="30796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Event: </a:t>
            </a:r>
            <a:r>
              <a:rPr lang="en-US" sz="2800" i="1" dirty="0" smtClean="0"/>
              <a:t>call, </a:t>
            </a:r>
            <a:r>
              <a:rPr lang="en-US" sz="2800" i="1" dirty="0" err="1" smtClean="0"/>
              <a:t>im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sms</a:t>
            </a:r>
            <a:r>
              <a:rPr lang="en-US" sz="2800" i="1" dirty="0" smtClean="0"/>
              <a:t>*, voicemail*, email </a:t>
            </a:r>
            <a:r>
              <a:rPr lang="en-US" sz="2000" i="1" dirty="0" smtClean="0"/>
              <a:t>(*only incoming)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87708" y="1654710"/>
            <a:ext cx="629719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err="1" smtClean="0">
                <a:solidFill>
                  <a:srgbClr val="F0AD00"/>
                </a:solidFill>
              </a:rPr>
              <a:t>incoming|outgoing</a:t>
            </a:r>
            <a:r>
              <a:rPr lang="en-US" b="1" i="1" dirty="0" smtClean="0">
                <a:solidFill>
                  <a:srgbClr val="F0AD00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event</a:t>
            </a:r>
            <a:r>
              <a:rPr lang="en-US" b="1" i="1" dirty="0" smtClean="0">
                <a:solidFill>
                  <a:srgbClr val="F0AD00"/>
                </a:solidFill>
              </a:rPr>
              <a:t>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708" y="2298862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missed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7708" y="2963457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received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10626"/>
            <a:ext cx="3544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/>
                <a:cs typeface="Arial Unicode MS"/>
              </a:rPr>
              <a:t>incoming call {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if { [my activity] == "on-the-phone"} forward </a:t>
            </a:r>
            <a:r>
              <a:rPr lang="en-US" sz="1400" dirty="0" err="1" smtClean="0">
                <a:latin typeface="Arial Unicode MS"/>
                <a:cs typeface="Arial Unicode MS"/>
              </a:rPr>
              <a:t>sip:bob@example.com</a:t>
            </a:r>
            <a:endParaRPr lang="en-US" sz="1400" dirty="0" smtClean="0">
              <a:latin typeface="Arial Unicode MS"/>
              <a:cs typeface="Arial Unicode MS"/>
            </a:endParaRP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outgoing call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if {[outgoing destination] == "18003456789"} </a:t>
            </a:r>
            <a:r>
              <a:rPr lang="en-US" sz="1400" dirty="0" err="1" smtClean="0">
                <a:latin typeface="Arial Unicode MS"/>
                <a:cs typeface="Arial Unicode MS"/>
              </a:rPr>
              <a:t>modify_call</a:t>
            </a:r>
            <a:r>
              <a:rPr lang="en-US" sz="1400" dirty="0" smtClean="0">
                <a:latin typeface="Arial Unicode MS"/>
                <a:cs typeface="Arial Unicode MS"/>
              </a:rPr>
              <a:t> destination 12129397054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call from Anne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 if {[my location] != "office"} </a:t>
            </a:r>
            <a:r>
              <a:rPr lang="en-US" sz="1400" dirty="0" err="1" smtClean="0">
                <a:latin typeface="Arial Unicode MS"/>
                <a:cs typeface="Arial Unicode MS"/>
              </a:rPr>
              <a:t>auto_answer</a:t>
            </a:r>
            <a:r>
              <a:rPr lang="en-US" sz="1400" dirty="0" smtClean="0">
                <a:latin typeface="Arial Unicode MS"/>
                <a:cs typeface="Arial Unicode MS"/>
              </a:rPr>
              <a:t> audio </a:t>
            </a:r>
            <a:r>
              <a:rPr lang="en-US" sz="1400" dirty="0" err="1" smtClean="0">
                <a:latin typeface="Arial Unicode MS"/>
                <a:cs typeface="Arial Unicode MS"/>
              </a:rPr>
              <a:t>no_office.au</a:t>
            </a:r>
            <a:r>
              <a:rPr lang="en-US" sz="1400" dirty="0" smtClean="0">
                <a:latin typeface="Arial Unicode MS"/>
                <a:cs typeface="Arial Unicode MS"/>
              </a:rPr>
              <a:t> –record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</a:t>
            </a:r>
            <a:r>
              <a:rPr lang="en-US" sz="1400" dirty="0" err="1" smtClean="0">
                <a:latin typeface="Arial Unicode MS"/>
                <a:cs typeface="Arial Unicode MS"/>
              </a:rPr>
              <a:t>im</a:t>
            </a:r>
            <a:r>
              <a:rPr lang="en-US" sz="1400" dirty="0" smtClean="0">
                <a:latin typeface="Arial Unicode MS"/>
                <a:cs typeface="Arial Unicode MS"/>
              </a:rPr>
              <a:t>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</a:t>
            </a:r>
            <a:r>
              <a:rPr lang="en-US" sz="1400" dirty="0" err="1" smtClean="0">
                <a:latin typeface="Arial Unicode MS"/>
                <a:cs typeface="Arial Unicode MS"/>
              </a:rPr>
              <a:t>sms</a:t>
            </a:r>
            <a:r>
              <a:rPr lang="en-US" sz="1400" dirty="0" smtClean="0">
                <a:latin typeface="Arial Unicode MS"/>
                <a:cs typeface="Arial Unicode MS"/>
              </a:rPr>
              <a:t> me [incoming from]+" sent an </a:t>
            </a:r>
            <a:r>
              <a:rPr lang="en-US" sz="1400" dirty="0" err="1" smtClean="0">
                <a:latin typeface="Arial Unicode MS"/>
                <a:cs typeface="Arial Unicode MS"/>
              </a:rPr>
              <a:t>im:"+[incoming</a:t>
            </a:r>
            <a:r>
              <a:rPr lang="en-US" sz="1400" dirty="0" smtClean="0">
                <a:latin typeface="Arial Unicode MS"/>
                <a:cs typeface="Arial Unicode MS"/>
              </a:rPr>
              <a:t> content]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</a:t>
            </a:r>
            <a:endParaRPr lang="en-US" sz="1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722956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SECE: 	Request-based rules</a:t>
            </a:r>
            <a:br>
              <a:rPr lang="en-US" dirty="0" smtClean="0"/>
            </a:br>
            <a:r>
              <a:rPr lang="en-US" dirty="0" smtClean="0"/>
              <a:t>			(SER SIP Server)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61" y="1514700"/>
            <a:ext cx="4105440" cy="358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1920" y="1490862"/>
            <a:ext cx="4582080" cy="4355017"/>
          </a:xfrm>
          <a:ln/>
        </p:spPr>
        <p:txBody>
          <a:bodyPr tIns="16001"/>
          <a:lstStyle/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Control</a:t>
            </a:r>
            <a:r>
              <a:rPr lang="en-US" sz="2000" dirty="0"/>
              <a:t>: Accept, reject, redirect, forward calls based on variety of SECE signals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Integration</a:t>
            </a:r>
            <a:r>
              <a:rPr lang="en-US" sz="2000" dirty="0"/>
              <a:t>: Calendar, address book, PSTN, Google Voice, SMS, location, Text-to-speech, </a:t>
            </a:r>
            <a:r>
              <a:rPr lang="en-US" sz="2000" dirty="0" smtClean="0"/>
              <a:t>Voicemail)</a:t>
            </a:r>
            <a:endParaRPr lang="en-US" sz="2000" dirty="0"/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Simplicity</a:t>
            </a:r>
            <a:r>
              <a:rPr lang="en-US" sz="2000" dirty="0"/>
              <a:t>: Natural, easy to learn scripting language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Flexibility:</a:t>
            </a:r>
            <a:r>
              <a:rPr lang="en-US" sz="2000" dirty="0"/>
              <a:t> Input from a variety of SECE components  involved in call handling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Automation</a:t>
            </a:r>
            <a:r>
              <a:rPr lang="en-US" sz="2000" dirty="0"/>
              <a:t>: Scripts for recurring tasks (setup a conf. call based on calendar)</a:t>
            </a:r>
          </a:p>
          <a:p>
            <a:pPr marL="289445" indent="-289445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1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9714" y="5342962"/>
            <a:ext cx="7281566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“On mom's birthday, call mom when I am home and near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“Setup a conference call, enter password, invite people, ring desk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driving and incoming call, play “user driving” and redirect to voicemail.”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desk phone ringing and not in room, send SMS with caller's number.”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SECE: Next steps…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1604329"/>
            <a:ext cx="8226720" cy="45249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Integrate SER server</a:t>
            </a:r>
          </a:p>
          <a:p>
            <a:endParaRPr lang="en-US" dirty="0" smtClean="0"/>
          </a:p>
          <a:p>
            <a:r>
              <a:rPr lang="en-US" dirty="0" smtClean="0"/>
              <a:t>Integrate </a:t>
            </a:r>
            <a:r>
              <a:rPr lang="en-US" dirty="0" err="1" smtClean="0"/>
              <a:t>LoST</a:t>
            </a:r>
            <a:r>
              <a:rPr lang="en-US" dirty="0" smtClean="0"/>
              <a:t> server and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Finish Address Book functionality</a:t>
            </a:r>
          </a:p>
          <a:p>
            <a:endParaRPr lang="en-US" dirty="0" smtClean="0"/>
          </a:p>
          <a:p>
            <a:r>
              <a:rPr lang="en-US" dirty="0" smtClean="0"/>
              <a:t>Finish request-based incoming rules</a:t>
            </a:r>
          </a:p>
          <a:p>
            <a:endParaRPr lang="en-US" dirty="0" smtClean="0"/>
          </a:p>
          <a:p>
            <a:r>
              <a:rPr lang="en-US" dirty="0" smtClean="0"/>
              <a:t>Implement request-based outgoing rules</a:t>
            </a:r>
          </a:p>
          <a:p>
            <a:endParaRPr lang="en-US" dirty="0" smtClean="0"/>
          </a:p>
          <a:p>
            <a:r>
              <a:rPr lang="en-US" dirty="0" smtClean="0"/>
              <a:t>Calendar interface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SECE: 	Sense Everything,</a:t>
            </a:r>
            <a:br>
              <a:rPr lang="en-US" smtClean="0"/>
            </a:br>
            <a:r>
              <a:rPr lang="en-US" smtClean="0"/>
              <a:t>		Control Everything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21" y="1763373"/>
            <a:ext cx="8703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 allows users to create services that combine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	communication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	calendaring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	location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	devices in the physical world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n-US" sz="3200" dirty="0" smtClean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 is an event-driven system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that uses a high-level language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to trigger action scripts, written in Tcl.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Examples of rules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029715"/>
            <a:ext cx="8686800" cy="4841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every sunset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homelights on;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every week on WE at 6:00 PM{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	email irt_list “Pizza talk at 6:00 PM today.”;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} </a:t>
            </a:r>
          </a:p>
          <a:p>
            <a:pPr>
              <a:buNone/>
            </a:pPr>
            <a:endParaRPr lang="en-US" sz="2800" dirty="0" smtClean="0">
              <a:latin typeface="Geneva"/>
              <a:cs typeface="Genev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if my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stock.google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&gt; 14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sms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me "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stock:"+[stock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];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  <a:endParaRPr lang="en-US" sz="2800" dirty="0" smtClean="0">
              <a:latin typeface="Geneva"/>
              <a:cs typeface="Gene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35176"/>
            <a:ext cx="7581900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SECE language syntax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5915" y="2475888"/>
            <a:ext cx="5362489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698" y="2475888"/>
            <a:ext cx="2954655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Event-triggered 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93" y="2645053"/>
            <a:ext cx="29546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Presence updates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Incoming calls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Email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Calendar entries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Sensor inputs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Location updates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2625261"/>
            <a:ext cx="561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Controlling the delivery of email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Routing phone calls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Updating social network status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Controlling actuators such as lights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Reminders (email, voice call, SMS)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Interacting with Internet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98" y="1818568"/>
            <a:ext cx="2954655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Events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7400" y="1818568"/>
            <a:ext cx="5331003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Actions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111333" y="3684174"/>
            <a:ext cx="604582" cy="556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SECE: 	The glue for Internet 			applications 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8296" y="2892998"/>
            <a:ext cx="819401" cy="78860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04312" y="2395990"/>
            <a:ext cx="1717932" cy="2566229"/>
            <a:chOff x="104312" y="2395990"/>
            <a:chExt cx="1717932" cy="256622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12" y="2395990"/>
              <a:ext cx="664879" cy="1083753"/>
            </a:xfrm>
            <a:prstGeom prst="rect">
              <a:avLst/>
            </a:prstGeom>
          </p:spPr>
        </p:pic>
        <p:pic>
          <p:nvPicPr>
            <p:cNvPr id="69" name="Picture 68" descr="androi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2" y="3511244"/>
              <a:ext cx="768350" cy="1450975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>
              <a:stCxn id="68" idx="3"/>
              <a:endCxn id="76" idx="1"/>
            </p:cNvCxnSpPr>
            <p:nvPr/>
          </p:nvCxnSpPr>
          <p:spPr>
            <a:xfrm>
              <a:off x="769191" y="2937867"/>
              <a:ext cx="1053053" cy="289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9" idx="3"/>
              <a:endCxn id="76" idx="1"/>
            </p:cNvCxnSpPr>
            <p:nvPr/>
          </p:nvCxnSpPr>
          <p:spPr>
            <a:xfrm flipV="1">
              <a:off x="872662" y="3227767"/>
              <a:ext cx="949582" cy="10089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95104" y="3101178"/>
              <a:ext cx="672329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PUBLISH</a:t>
              </a:r>
            </a:p>
            <a:p>
              <a:r>
                <a:rPr lang="en-US" sz="1050" dirty="0" smtClean="0"/>
                <a:t>PIDF-LO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22244" y="2892998"/>
            <a:ext cx="1996053" cy="788600"/>
            <a:chOff x="1822244" y="2892998"/>
            <a:chExt cx="1996053" cy="788600"/>
          </a:xfrm>
        </p:grpSpPr>
        <p:sp>
          <p:nvSpPr>
            <p:cNvPr id="70" name="Rounded Rectangle 69"/>
            <p:cNvSpPr/>
            <p:nvPr/>
          </p:nvSpPr>
          <p:spPr>
            <a:xfrm>
              <a:off x="1822244" y="2892998"/>
              <a:ext cx="955583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2244" y="3100440"/>
              <a:ext cx="955583" cy="254654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>
              <a:stCxn id="76" idx="3"/>
              <a:endCxn id="77" idx="1"/>
            </p:cNvCxnSpPr>
            <p:nvPr/>
          </p:nvCxnSpPr>
          <p:spPr>
            <a:xfrm>
              <a:off x="2777827" y="3227767"/>
              <a:ext cx="1040469" cy="59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2777828" y="3355095"/>
              <a:ext cx="1040469" cy="124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913673" y="3044214"/>
              <a:ext cx="904623" cy="530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SUB/NOT</a:t>
              </a:r>
            </a:p>
            <a:p>
              <a:r>
                <a:rPr lang="en-US" sz="900" dirty="0" smtClean="0"/>
                <a:t>PIDF-LO, RPID,</a:t>
              </a:r>
            </a:p>
            <a:p>
              <a:r>
                <a:rPr lang="en-US" sz="900" dirty="0" smtClean="0"/>
                <a:t>others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410808" y="3681598"/>
            <a:ext cx="1587683" cy="1629121"/>
            <a:chOff x="2410808" y="3681598"/>
            <a:chExt cx="1587683" cy="1629121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0177" y="4349120"/>
              <a:ext cx="495300" cy="546100"/>
            </a:xfrm>
            <a:prstGeom prst="rect">
              <a:avLst/>
            </a:prstGeom>
          </p:spPr>
        </p:pic>
        <p:cxnSp>
          <p:nvCxnSpPr>
            <p:cNvPr id="102" name="Shape 55"/>
            <p:cNvCxnSpPr>
              <a:endCxn id="88" idx="3"/>
            </p:cNvCxnSpPr>
            <p:nvPr/>
          </p:nvCxnSpPr>
          <p:spPr>
            <a:xfrm rot="10800000" flipV="1">
              <a:off x="3025478" y="3681598"/>
              <a:ext cx="973013" cy="94057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2410808" y="4895221"/>
              <a:ext cx="774571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geocoding</a:t>
              </a:r>
              <a:endParaRPr lang="en-US" sz="1050" dirty="0" smtClean="0"/>
            </a:p>
            <a:p>
              <a:r>
                <a:rPr lang="en-US" sz="1050" dirty="0" smtClean="0"/>
                <a:t>travel time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27997" y="1646415"/>
            <a:ext cx="1697091" cy="1246584"/>
            <a:chOff x="4227997" y="1646415"/>
            <a:chExt cx="1697091" cy="124658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3538" y="1911203"/>
              <a:ext cx="648219" cy="64821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1757" y="1911203"/>
              <a:ext cx="609600" cy="609600"/>
            </a:xfrm>
            <a:prstGeom prst="rect">
              <a:avLst/>
            </a:prstGeom>
          </p:spPr>
        </p:pic>
        <p:cxnSp>
          <p:nvCxnSpPr>
            <p:cNvPr id="97" name="Straight Arrow Connector 96"/>
            <p:cNvCxnSpPr>
              <a:stCxn id="87" idx="2"/>
              <a:endCxn id="77" idx="0"/>
            </p:cNvCxnSpPr>
            <p:nvPr/>
          </p:nvCxnSpPr>
          <p:spPr>
            <a:xfrm rot="5400000">
              <a:off x="4426035" y="2361385"/>
              <a:ext cx="333576" cy="72965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0" idx="2"/>
            </p:cNvCxnSpPr>
            <p:nvPr/>
          </p:nvCxnSpPr>
          <p:spPr>
            <a:xfrm rot="5400000">
              <a:off x="4721180" y="2027620"/>
              <a:ext cx="372195" cy="135856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176165" y="1646415"/>
              <a:ext cx="74892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next appt.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37697" y="1707141"/>
            <a:ext cx="3611037" cy="1974457"/>
            <a:chOff x="4637697" y="1707141"/>
            <a:chExt cx="3611037" cy="197445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0112" y="1811863"/>
              <a:ext cx="778622" cy="778622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5537927" y="2892998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11613" y="1707141"/>
              <a:ext cx="1035051" cy="1035051"/>
            </a:xfrm>
            <a:prstGeom prst="rect">
              <a:avLst/>
            </a:prstGeom>
          </p:spPr>
        </p:pic>
        <p:cxnSp>
          <p:nvCxnSpPr>
            <p:cNvPr id="99" name="Straight Arrow Connector 98"/>
            <p:cNvCxnSpPr>
              <a:stCxn id="77" idx="3"/>
              <a:endCxn id="71" idx="1"/>
            </p:cNvCxnSpPr>
            <p:nvPr/>
          </p:nvCxnSpPr>
          <p:spPr>
            <a:xfrm>
              <a:off x="4637697" y="3287298"/>
              <a:ext cx="900230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1" idx="3"/>
            </p:cNvCxnSpPr>
            <p:nvPr/>
          </p:nvCxnSpPr>
          <p:spPr>
            <a:xfrm flipV="1">
              <a:off x="6357328" y="2162556"/>
              <a:ext cx="607082" cy="112474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563810" y="2535181"/>
              <a:ext cx="118285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control appliances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7697" y="2595998"/>
            <a:ext cx="4433684" cy="4194793"/>
            <a:chOff x="4637697" y="2595998"/>
            <a:chExt cx="4433684" cy="4194793"/>
          </a:xfrm>
        </p:grpSpPr>
        <p:sp>
          <p:nvSpPr>
            <p:cNvPr id="66" name="Cloud 65"/>
            <p:cNvSpPr/>
            <p:nvPr/>
          </p:nvSpPr>
          <p:spPr>
            <a:xfrm>
              <a:off x="7659825" y="2595998"/>
              <a:ext cx="1411556" cy="4194793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95407" y="3632420"/>
              <a:ext cx="571500" cy="5715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2583" y="2902368"/>
              <a:ext cx="722424" cy="72242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57307" y="4253925"/>
              <a:ext cx="609600" cy="609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5407" y="4863525"/>
              <a:ext cx="609600" cy="6096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20807" y="5473125"/>
              <a:ext cx="546100" cy="546100"/>
            </a:xfrm>
            <a:prstGeom prst="rect">
              <a:avLst/>
            </a:prstGeom>
          </p:spPr>
        </p:pic>
        <p:cxnSp>
          <p:nvCxnSpPr>
            <p:cNvPr id="101" name="Shape 52"/>
            <p:cNvCxnSpPr>
              <a:stCxn id="77" idx="3"/>
              <a:endCxn id="66" idx="2"/>
            </p:cNvCxnSpPr>
            <p:nvPr/>
          </p:nvCxnSpPr>
          <p:spPr>
            <a:xfrm>
              <a:off x="4637697" y="3287298"/>
              <a:ext cx="3026506" cy="1406097"/>
            </a:xfrm>
            <a:prstGeom prst="curvedConnector3">
              <a:avLst>
                <a:gd name="adj1" fmla="val 31945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443857" y="3987968"/>
              <a:ext cx="147050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update </a:t>
              </a:r>
              <a:r>
                <a:rPr lang="en-US" sz="1050" dirty="0" err="1" smtClean="0"/>
                <a:t>SNs</a:t>
              </a:r>
              <a:r>
                <a:rPr lang="en-US" sz="1050" dirty="0" smtClean="0"/>
                <a:t>, SMS, email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530177" y="3681598"/>
            <a:ext cx="2965156" cy="3021204"/>
            <a:chOff x="2530177" y="3681598"/>
            <a:chExt cx="2965156" cy="3021204"/>
          </a:xfrm>
        </p:grpSpPr>
        <p:grpSp>
          <p:nvGrpSpPr>
            <p:cNvPr id="72" name="Group 71"/>
            <p:cNvGrpSpPr/>
            <p:nvPr/>
          </p:nvGrpSpPr>
          <p:grpSpPr>
            <a:xfrm>
              <a:off x="3826360" y="4895220"/>
              <a:ext cx="819401" cy="788600"/>
              <a:chOff x="3948980" y="3414581"/>
              <a:chExt cx="819401" cy="78860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948980" y="3414581"/>
                <a:ext cx="819401" cy="788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1109" y="3593581"/>
                <a:ext cx="639208" cy="423617"/>
              </a:xfrm>
              <a:prstGeom prst="rect">
                <a:avLst/>
              </a:prstGeom>
            </p:spPr>
          </p:pic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87697" y="5795166"/>
              <a:ext cx="907636" cy="907636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2998895" y="5746415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B2BUA</a:t>
              </a:r>
              <a:endParaRPr lang="en-US" sz="1400" dirty="0"/>
            </a:p>
          </p:txBody>
        </p:sp>
        <p:cxnSp>
          <p:nvCxnSpPr>
            <p:cNvPr id="103" name="Straight Arrow Connector 102"/>
            <p:cNvCxnSpPr>
              <a:endCxn id="77" idx="2"/>
            </p:cNvCxnSpPr>
            <p:nvPr/>
          </p:nvCxnSpPr>
          <p:spPr>
            <a:xfrm rot="16200000" flipV="1">
              <a:off x="3625218" y="4284377"/>
              <a:ext cx="1213622" cy="806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4109600" y="5688485"/>
              <a:ext cx="459333" cy="330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84" idx="1"/>
            </p:cNvCxnSpPr>
            <p:nvPr/>
          </p:nvCxnSpPr>
          <p:spPr>
            <a:xfrm>
              <a:off x="2530177" y="6140715"/>
              <a:ext cx="4687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4" idx="3"/>
            </p:cNvCxnSpPr>
            <p:nvPr/>
          </p:nvCxnSpPr>
          <p:spPr>
            <a:xfrm>
              <a:off x="3818296" y="6140715"/>
              <a:ext cx="769401" cy="5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84" idx="0"/>
              <a:endCxn id="77" idx="2"/>
            </p:cNvCxnSpPr>
            <p:nvPr/>
          </p:nvCxnSpPr>
          <p:spPr>
            <a:xfrm rot="5400000" flipH="1" flipV="1">
              <a:off x="2785888" y="4304307"/>
              <a:ext cx="2064817" cy="8194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903188" y="4236732"/>
              <a:ext cx="66574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state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569660" y="1643492"/>
            <a:ext cx="1666401" cy="1294374"/>
            <a:chOff x="2569660" y="1643492"/>
            <a:chExt cx="1666401" cy="1294374"/>
          </a:xfrm>
        </p:grpSpPr>
        <p:pic>
          <p:nvPicPr>
            <p:cNvPr id="86" name="Picture 85" descr="18_128x128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150690" y="1643492"/>
              <a:ext cx="752498" cy="75249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69660" y="1886467"/>
              <a:ext cx="455817" cy="455817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 rot="16200000" flipH="1">
              <a:off x="3497182" y="2391689"/>
              <a:ext cx="700650" cy="30196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9" idx="2"/>
            </p:cNvCxnSpPr>
            <p:nvPr/>
          </p:nvCxnSpPr>
          <p:spPr>
            <a:xfrm rot="16200000" flipH="1">
              <a:off x="3100238" y="2039615"/>
              <a:ext cx="595583" cy="120092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807465" y="2395990"/>
              <a:ext cx="1428596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Alice </a:t>
              </a:r>
              <a:r>
                <a:rPr lang="en-US" sz="1050" dirty="0" err="1" smtClean="0">
                  <a:sym typeface="Wingdings"/>
                </a:rPr>
                <a:t></a:t>
              </a:r>
              <a:r>
                <a:rPr lang="en-US" sz="1050" dirty="0" smtClean="0">
                  <a:sym typeface="Wingdings"/>
                </a:rPr>
                <a:t> </a:t>
              </a:r>
              <a:r>
                <a:rPr lang="en-US" sz="1050" dirty="0" smtClean="0">
                  <a:sym typeface="Wingdings"/>
                  <a:hlinkClick r:id="rId19"/>
                </a:rPr>
                <a:t>a@b.com</a:t>
              </a:r>
              <a:r>
                <a:rPr lang="en-US" sz="1050" dirty="0" smtClean="0">
                  <a:sym typeface="Wingdings"/>
                </a:rPr>
                <a:t>,</a:t>
              </a:r>
            </a:p>
            <a:p>
              <a:r>
                <a:rPr lang="en-US" sz="1050" dirty="0" smtClean="0">
                  <a:sym typeface="Wingdings"/>
                </a:rPr>
                <a:t>	</a:t>
              </a:r>
              <a:r>
                <a:rPr lang="en-US" sz="900" dirty="0" smtClean="0">
                  <a:sym typeface="Wingdings"/>
                </a:rPr>
                <a:t>+1 212 555 1234</a:t>
              </a:r>
              <a:endParaRPr lang="en-US" sz="900" dirty="0" smtClean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8900" y="1643492"/>
            <a:ext cx="2287555" cy="1249506"/>
            <a:chOff x="88900" y="1643492"/>
            <a:chExt cx="2287555" cy="124950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4312" y="1643492"/>
              <a:ext cx="451939" cy="37601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80128" y="1692726"/>
              <a:ext cx="525212" cy="705885"/>
            </a:xfrm>
            <a:prstGeom prst="rect">
              <a:avLst/>
            </a:prstGeom>
          </p:spPr>
        </p:pic>
        <p:cxnSp>
          <p:nvCxnSpPr>
            <p:cNvPr id="124" name="Shape 123"/>
            <p:cNvCxnSpPr>
              <a:stCxn id="123" idx="3"/>
              <a:endCxn id="137" idx="1"/>
            </p:cNvCxnSpPr>
            <p:nvPr/>
          </p:nvCxnSpPr>
          <p:spPr>
            <a:xfrm>
              <a:off x="1205340" y="2045669"/>
              <a:ext cx="351714" cy="258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8900" y="2043153"/>
              <a:ext cx="556251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RFID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557054" y="1653956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0" name="Shape 123"/>
            <p:cNvCxnSpPr>
              <a:endCxn id="70" idx="0"/>
            </p:cNvCxnSpPr>
            <p:nvPr/>
          </p:nvCxnSpPr>
          <p:spPr>
            <a:xfrm rot="5400000">
              <a:off x="2074817" y="2667777"/>
              <a:ext cx="450440" cy="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104312" y="3681598"/>
            <a:ext cx="2195724" cy="2839184"/>
            <a:chOff x="104312" y="3681598"/>
            <a:chExt cx="2195724" cy="283918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4312" y="5684763"/>
              <a:ext cx="1351142" cy="836019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stCxn id="85" idx="0"/>
            </p:cNvCxnSpPr>
            <p:nvPr/>
          </p:nvCxnSpPr>
          <p:spPr>
            <a:xfrm rot="5400000" flipH="1" flipV="1">
              <a:off x="685376" y="4902202"/>
              <a:ext cx="877068" cy="68805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79204" y="4973268"/>
              <a:ext cx="558800" cy="5461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196177" y="5379668"/>
              <a:ext cx="1031239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monitor energy</a:t>
              </a:r>
            </a:p>
            <a:p>
              <a:r>
                <a:rPr lang="en-US" sz="1050" dirty="0" smtClean="0"/>
                <a:t>usage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467935" y="401909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9" name="Straight Arrow Connector 148"/>
            <p:cNvCxnSpPr>
              <a:endCxn id="70" idx="2"/>
            </p:cNvCxnSpPr>
            <p:nvPr/>
          </p:nvCxnSpPr>
          <p:spPr>
            <a:xfrm rot="5400000" flipH="1" flipV="1">
              <a:off x="2077022" y="3891912"/>
              <a:ext cx="433328" cy="127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587697" y="3681599"/>
            <a:ext cx="2200628" cy="3020915"/>
            <a:chOff x="4587697" y="3681599"/>
            <a:chExt cx="2200628" cy="3020915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95333" y="4838795"/>
              <a:ext cx="737746" cy="793216"/>
            </a:xfrm>
            <a:prstGeom prst="rect">
              <a:avLst/>
            </a:prstGeom>
          </p:spPr>
        </p:pic>
        <p:cxnSp>
          <p:nvCxnSpPr>
            <p:cNvPr id="139" name="Straight Arrow Connector 138"/>
            <p:cNvCxnSpPr>
              <a:stCxn id="126" idx="1"/>
            </p:cNvCxnSpPr>
            <p:nvPr/>
          </p:nvCxnSpPr>
          <p:spPr>
            <a:xfrm rot="10800000">
              <a:off x="4587697" y="3681599"/>
              <a:ext cx="907636" cy="15538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926330" y="6019225"/>
              <a:ext cx="861995" cy="683289"/>
            </a:xfrm>
            <a:prstGeom prst="rect">
              <a:avLst/>
            </a:prstGeom>
          </p:spPr>
        </p:pic>
        <p:cxnSp>
          <p:nvCxnSpPr>
            <p:cNvPr id="145" name="Straight Arrow Connector 144"/>
            <p:cNvCxnSpPr/>
            <p:nvPr/>
          </p:nvCxnSpPr>
          <p:spPr>
            <a:xfrm rot="5400000" flipH="1" flipV="1">
              <a:off x="5287231" y="5841390"/>
              <a:ext cx="455953" cy="1427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 flipH="1" flipV="1">
              <a:off x="5881563" y="5939734"/>
              <a:ext cx="5024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4645761" y="4439479"/>
              <a:ext cx="1351652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events, VM, SMS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SECE: </a:t>
            </a:r>
            <a:r>
              <a:rPr lang="en-US" dirty="0" smtClean="0"/>
              <a:t>	Software Modules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74658"/>
            <a:ext cx="66548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	Time-based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78344" y="1899359"/>
            <a:ext cx="6461770" cy="11327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Every day at 12:00 from 01/01/2010 until 04/01/2010 {</a:t>
            </a:r>
          </a:p>
          <a:p>
            <a:r>
              <a:rPr lang="en-US" sz="1600" dirty="0" smtClean="0"/>
              <a:t>         email employees “lunch time”  “Location: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floor Dinning Room, Time: 12:30”      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26272" y="3032110"/>
            <a:ext cx="6360028" cy="2831242"/>
            <a:chOff x="1426272" y="3032110"/>
            <a:chExt cx="6360028" cy="2831242"/>
          </a:xfrm>
        </p:grpSpPr>
        <p:sp>
          <p:nvSpPr>
            <p:cNvPr id="4" name="TextBox 3"/>
            <p:cNvSpPr txBox="1"/>
            <p:nvPr/>
          </p:nvSpPr>
          <p:spPr>
            <a:xfrm>
              <a:off x="2245673" y="3474314"/>
              <a:ext cx="5540627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/>
                <a:t>BEGIN:VCALENDAR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BEGIN:VEVENT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DTSTART</a:t>
              </a:r>
              <a:r>
                <a:rPr lang="en-US" sz="1400" dirty="0" smtClean="0"/>
                <a:t>;TZID=America/New_York:20100101T120000 </a:t>
              </a:r>
              <a:r>
                <a:rPr lang="en-US" sz="1400" dirty="0" smtClean="0">
                  <a:solidFill>
                    <a:srgbClr val="FF0000"/>
                  </a:solidFill>
                </a:rPr>
                <a:t>RRULE</a:t>
              </a:r>
              <a:r>
                <a:rPr lang="en-US" sz="1400" dirty="0" smtClean="0"/>
                <a:t>:FREQ=DAILY;BYHOUR=12;</a:t>
              </a:r>
            </a:p>
            <a:p>
              <a:r>
                <a:rPr lang="en-US" sz="1400" dirty="0" smtClean="0"/>
                <a:t>                UNTIL=20100401T120000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END:VEVENT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END:VCALENDAR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6272" y="5074752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rgbClr val="FF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SECE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endCxn id="7" idx="0"/>
            </p:cNvCxnSpPr>
            <p:nvPr/>
          </p:nvCxnSpPr>
          <p:spPr>
            <a:xfrm rot="16200000" flipH="1">
              <a:off x="813128" y="4051906"/>
              <a:ext cx="2042641" cy="305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45673" y="4453129"/>
            <a:ext cx="6678221" cy="2031846"/>
            <a:chOff x="2245673" y="4453129"/>
            <a:chExt cx="6678221" cy="20318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6645" y="4453129"/>
              <a:ext cx="3177249" cy="2031846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endCxn id="14" idx="1"/>
            </p:cNvCxnSpPr>
            <p:nvPr/>
          </p:nvCxnSpPr>
          <p:spPr>
            <a:xfrm>
              <a:off x="2245673" y="5469052"/>
              <a:ext cx="3500972" cy="15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42217" y="5494020"/>
              <a:ext cx="162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 / Import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Time-based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Non-recurrent rules: A single event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sz="2000" dirty="0" smtClean="0">
                <a:latin typeface="Times New Roman"/>
                <a:cs typeface="Times New Roman"/>
              </a:rPr>
              <a:t>on Anne's birthday at 12:00</a:t>
            </a:r>
            <a:r>
              <a:rPr lang="en-US" sz="2000" dirty="0" smtClean="0">
                <a:latin typeface="Times New Roman"/>
                <a:cs typeface="Times New Roman"/>
              </a:rPr>
              <a:t> am</a:t>
            </a:r>
            <a:r>
              <a:rPr sz="2000" dirty="0" smtClean="0">
                <a:latin typeface="Times New Roman"/>
                <a:cs typeface="Times New Roman"/>
              </a:rPr>
              <a:t> in </a:t>
            </a:r>
            <a:r>
              <a:rPr lang="en-US" sz="2000" u="sng" dirty="0" err="1" smtClean="0">
                <a:latin typeface="Times New Roman"/>
                <a:cs typeface="Times New Roman"/>
              </a:rPr>
              <a:t>anne.location</a:t>
            </a:r>
            <a:r>
              <a:rPr sz="2000" dirty="0" smtClean="0">
                <a:latin typeface="Times New Roman"/>
                <a:cs typeface="Times New Roman"/>
              </a:rPr>
              <a:t>{ sms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sz="2000" dirty="0" smtClean="0">
                <a:latin typeface="Times New Roman"/>
                <a:cs typeface="Times New Roman"/>
              </a:rPr>
              <a:t>nne "Happy </a:t>
            </a:r>
            <a:r>
              <a:rPr lang="en-US" sz="2000" dirty="0" smtClean="0">
                <a:latin typeface="Times New Roman"/>
                <a:cs typeface="Times New Roman"/>
              </a:rPr>
              <a:t>						</a:t>
            </a:r>
            <a:r>
              <a:rPr sz="2000" dirty="0" smtClean="0">
                <a:latin typeface="Times New Roman"/>
                <a:cs typeface="Times New Roman"/>
              </a:rPr>
              <a:t>Birthday!!!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kisses. John" }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187708" y="2404936"/>
            <a:ext cx="560370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 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880856" y="4146827"/>
            <a:ext cx="2132026" cy="2056558"/>
          </a:xfrm>
          <a:prstGeom prst="borderCallout1">
            <a:avLst>
              <a:gd name="adj1" fmla="val 18750"/>
              <a:gd name="adj2" fmla="val -8333"/>
              <a:gd name="adj3" fmla="val -22866"/>
              <a:gd name="adj4" fmla="val -8179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sunrise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sunset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evening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morning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first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lunch break</a:t>
            </a:r>
            <a:endParaRPr lang="en-US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899592"/>
            <a:ext cx="3622409" cy="2958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2011-12-31, 12/31/2011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December 31,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31th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 of December, 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300</a:t>
            </a:r>
            <a:r>
              <a:rPr lang="en-US" sz="1600" baseline="30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 of May,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May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Monday, 2001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Sunday in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52th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week,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Christmas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Thanksgiving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1 day before Thanksgiving Day, 2011 </a:t>
            </a:r>
            <a:endParaRPr lang="en-US" sz="16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2968483" y="3259348"/>
            <a:ext cx="304800" cy="636252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Left Brace 15"/>
          <p:cNvSpPr/>
          <p:nvPr/>
        </p:nvSpPr>
        <p:spPr>
          <a:xfrm rot="16200000">
            <a:off x="1511726" y="2822462"/>
            <a:ext cx="418876" cy="1624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79609" y="3425074"/>
            <a:ext cx="1719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e.g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Europe/Zurich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SECE: 	Time-based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Recurrent rules: multiple events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sunset </a:t>
            </a:r>
            <a:r>
              <a:rPr lang="en-US" sz="1800" dirty="0" smtClean="0">
                <a:latin typeface="Arial Unicode MS"/>
                <a:cs typeface="Arial Unicode MS"/>
              </a:rPr>
              <a:t>{ </a:t>
            </a:r>
            <a:r>
              <a:rPr lang="en-US" sz="1800" dirty="0" err="1" smtClean="0">
                <a:latin typeface="Arial Unicode MS"/>
                <a:cs typeface="Arial Unicode MS"/>
              </a:rPr>
              <a:t>homelights</a:t>
            </a:r>
            <a:r>
              <a:rPr lang="en-US" sz="1800" dirty="0" smtClean="0">
                <a:latin typeface="Arial Unicode MS"/>
                <a:cs typeface="Arial Unicode MS"/>
              </a:rPr>
              <a:t> on; }    </a:t>
            </a:r>
            <a:r>
              <a:rPr lang="en-US" sz="1800" dirty="0" err="1" smtClean="0">
                <a:latin typeface="Arial Unicode MS"/>
                <a:cs typeface="Arial Unicode MS"/>
                <a:sym typeface="Wingdings"/>
              </a:rPr>
              <a:t></a:t>
            </a:r>
            <a:r>
              <a:rPr lang="en-US" sz="1800" dirty="0" smtClean="0">
                <a:latin typeface="Arial Unicode MS"/>
                <a:cs typeface="Arial Unicode MS"/>
                <a:sym typeface="Wingdings"/>
              </a:rPr>
              <a:t> “every day at sunset”</a:t>
            </a:r>
            <a:r>
              <a:rPr lang="en-US" sz="1800" dirty="0" smtClean="0">
                <a:latin typeface="Arial Unicode MS"/>
                <a:cs typeface="Arial Unicode MS"/>
              </a:rPr>
              <a:t>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year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on</a:t>
            </a:r>
            <a:r>
              <a:rPr lang="en-US" sz="1800" b="1" dirty="0" smtClean="0">
                <a:latin typeface="Arial Unicode MS"/>
                <a:cs typeface="Arial Unicode MS"/>
              </a:rPr>
              <a:t> last Friday of January, March, June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last working hour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August </a:t>
            </a:r>
            <a:r>
              <a:rPr lang="en-US" sz="1800" dirty="0" smtClean="0">
                <a:latin typeface="Arial Unicode MS"/>
                <a:cs typeface="Arial Unicode MS"/>
              </a:rPr>
              <a:t>{ backup; 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day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10 minutes before lunch break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September 1,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Dec 24, 2010</a:t>
            </a:r>
            <a:r>
              <a:rPr lang="en-US" sz="1800" dirty="0" smtClean="0">
                <a:latin typeface="Arial Unicode MS"/>
                <a:cs typeface="Arial Unicode MS"/>
              </a:rPr>
              <a:t> { </a:t>
            </a:r>
            <a:r>
              <a:rPr lang="en-US" sz="1800" dirty="0" err="1" smtClean="0">
                <a:latin typeface="Arial Unicode MS"/>
                <a:cs typeface="Arial Unicode MS"/>
              </a:rPr>
              <a:t>sms</a:t>
            </a:r>
            <a:r>
              <a:rPr lang="en-US" sz="1800" dirty="0" smtClean="0">
                <a:latin typeface="Arial Unicode MS"/>
                <a:cs typeface="Arial Unicode MS"/>
              </a:rPr>
              <a:t> group-list "Lunch time! Let’s meet in 5 minutes";}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 last </a:t>
            </a:r>
            <a:r>
              <a:rPr lang="en-US" sz="1800" b="1" dirty="0" smtClean="0">
                <a:latin typeface="Arial Unicode MS"/>
                <a:cs typeface="Arial Unicode MS"/>
              </a:rPr>
              <a:t>monthly day </a:t>
            </a:r>
            <a:r>
              <a:rPr lang="en-US" sz="1800" dirty="0" smtClean="0">
                <a:latin typeface="Arial Unicode MS"/>
                <a:cs typeface="Arial Unicode MS"/>
              </a:rPr>
              <a:t>{ email me "Reminder: Check the students’ monthly reports”;}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WE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6:00 PM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10/1/09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May 12,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</a:t>
            </a:r>
            <a:r>
              <a:rPr lang="en-US" sz="1800" b="1" dirty="0" err="1" smtClean="0">
                <a:latin typeface="Arial Unicode MS"/>
                <a:cs typeface="Arial Unicode MS"/>
              </a:rPr>
              <a:t>3th</a:t>
            </a:r>
            <a:r>
              <a:rPr lang="en-US" sz="1800" b="1" dirty="0" smtClean="0">
                <a:latin typeface="Arial Unicode MS"/>
                <a:cs typeface="Arial Unicode MS"/>
              </a:rPr>
              <a:t> WE of Feb, 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including</a:t>
            </a:r>
            <a:r>
              <a:rPr lang="en-US" sz="1800" b="1" dirty="0" smtClean="0">
                <a:latin typeface="Arial Unicode MS"/>
                <a:cs typeface="Arial Unicode MS"/>
              </a:rPr>
              <a:t> first day of June, 2010</a:t>
            </a:r>
            <a:r>
              <a:rPr lang="en-US" sz="1800" dirty="0" smtClean="0">
                <a:latin typeface="Arial Unicode MS"/>
                <a:cs typeface="Arial Unicode MS"/>
              </a:rPr>
              <a:t> {  email </a:t>
            </a:r>
            <a:r>
              <a:rPr lang="en-US" sz="1800" dirty="0" err="1" smtClean="0">
                <a:latin typeface="Arial Unicode MS"/>
                <a:cs typeface="Arial Unicode MS"/>
              </a:rPr>
              <a:t>irt</a:t>
            </a:r>
            <a:r>
              <a:rPr lang="en-US" sz="1800" dirty="0" smtClean="0">
                <a:latin typeface="Arial Unicode MS"/>
                <a:cs typeface="Arial Unicode MS"/>
              </a:rPr>
              <a:t>-list "reminder: weekly meeting today at 6:00 PM";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404936"/>
            <a:ext cx="8061653" cy="1011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every </a:t>
            </a:r>
            <a:r>
              <a:rPr lang="en-US" b="1" dirty="0" smtClean="0">
                <a:solidFill>
                  <a:schemeClr val="tx1"/>
                </a:solidFill>
              </a:rPr>
              <a:t>freq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</a:t>
            </a:r>
            <a:r>
              <a:rPr b="1" dirty="0" smtClean="0"/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from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until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rgbClr val="F0AD00"/>
                </a:solidFill>
              </a:rPr>
              <a:t>for</a:t>
            </a:r>
            <a:r>
              <a:rPr b="1" dirty="0" smtClean="0">
                <a:solidFill>
                  <a:srgbClr val="000000"/>
                </a:solidFill>
              </a:rPr>
              <a:t> num</a:t>
            </a:r>
            <a:r>
              <a:rPr b="1" dirty="0" smtClean="0">
                <a:solidFill>
                  <a:srgbClr val="F0AD00"/>
                </a:solidFill>
              </a:rPr>
              <a:t> times</a:t>
            </a:r>
            <a:r>
              <a:rPr b="1" dirty="0" smtClean="0">
                <a:solidFill>
                  <a:srgbClr val="000000"/>
                </a:solidFill>
              </a:rPr>
              <a:t>| timeUnits) (</a:t>
            </a:r>
            <a:r>
              <a:rPr b="1" dirty="0" smtClean="0">
                <a:solidFill>
                  <a:srgbClr val="F0AD00"/>
                </a:solidFill>
              </a:rPr>
              <a:t>during</a:t>
            </a:r>
            <a:r>
              <a:rPr b="1" dirty="0" smtClean="0">
                <a:solidFill>
                  <a:srgbClr val="000000"/>
                </a:solidFill>
              </a:rPr>
              <a:t> period) (</a:t>
            </a:r>
            <a:r>
              <a:rPr b="1" dirty="0" smtClean="0">
                <a:solidFill>
                  <a:srgbClr val="F0AD00"/>
                </a:solidFill>
              </a:rPr>
              <a:t>except</a:t>
            </a:r>
            <a:r>
              <a:rPr b="1" dirty="0" smtClean="0">
                <a:solidFill>
                  <a:srgbClr val="000000"/>
                </a:solidFill>
              </a:rPr>
              <a:t> dateExprList) (</a:t>
            </a:r>
            <a:r>
              <a:rPr b="1" dirty="0" smtClean="0">
                <a:solidFill>
                  <a:srgbClr val="F0AD00"/>
                </a:solidFill>
              </a:rPr>
              <a:t>including</a:t>
            </a:r>
            <a:r>
              <a:rPr b="1" dirty="0" smtClean="0">
                <a:solidFill>
                  <a:srgbClr val="000000"/>
                </a:solidFill>
              </a:rPr>
              <a:t> dateExprList)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b="1" dirty="0" smtClean="0">
                <a:solidFill>
                  <a:schemeClr val="tx1"/>
                </a:solidFill>
              </a:rPr>
              <a:t>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3300</TotalTime>
  <Words>1552</Words>
  <Application>Microsoft Office PowerPoint</Application>
  <PresentationFormat>On-screen Show (4:3)</PresentationFormat>
  <Paragraphs>273</Paragraphs>
  <Slides>19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SECE:  Sense Everything,   Control Everything</vt:lpstr>
      <vt:lpstr>SECE:  Sense Everything,   Control Everything</vt:lpstr>
      <vt:lpstr>SECE:  Examples of rules</vt:lpstr>
      <vt:lpstr>SECE:  Event-triggered actions</vt:lpstr>
      <vt:lpstr>SECE:  The glue for Internet    applications </vt:lpstr>
      <vt:lpstr>SECE:  Software Modules</vt:lpstr>
      <vt:lpstr>SECE:  Time-based rules </vt:lpstr>
      <vt:lpstr>SECE:  Time-based rules</vt:lpstr>
      <vt:lpstr>SECE:  Time-based rules</vt:lpstr>
      <vt:lpstr>SECE:  Time-based rules</vt:lpstr>
      <vt:lpstr>SECE:  Context-based rules </vt:lpstr>
      <vt:lpstr>SECE:  Context-based rules </vt:lpstr>
      <vt:lpstr>SECE:  Sensor and actuators</vt:lpstr>
      <vt:lpstr>SECE:  Location-based rules </vt:lpstr>
      <vt:lpstr>SECE:  Location-based rules   (Geographical database)</vt:lpstr>
      <vt:lpstr>SECE:  Location-based rules</vt:lpstr>
      <vt:lpstr>SECE:  Request-based rules </vt:lpstr>
      <vt:lpstr>SECE:  Request-based rules    (SER SIP Server)</vt:lpstr>
      <vt:lpstr>SECE: Next steps…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Tools for       Application Sharing,       Measuring Capture-to-display Latency, and         User Created Services</dc:title>
  <dc:creator>Omer Boyaci</dc:creator>
  <cp:lastModifiedBy>victoria beltran</cp:lastModifiedBy>
  <cp:revision>165</cp:revision>
  <cp:lastPrinted>2010-02-15T22:43:28Z</cp:lastPrinted>
  <dcterms:created xsi:type="dcterms:W3CDTF">2010-05-12T13:42:17Z</dcterms:created>
  <dcterms:modified xsi:type="dcterms:W3CDTF">2010-05-12T17:01:49Z</dcterms:modified>
</cp:coreProperties>
</file>