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Default Extension="png" ContentType="image/png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1" r:id="rId2"/>
    <p:sldId id="332" r:id="rId3"/>
    <p:sldId id="333" r:id="rId4"/>
    <p:sldId id="336" r:id="rId5"/>
    <p:sldId id="273" r:id="rId6"/>
    <p:sldId id="334" r:id="rId7"/>
    <p:sldId id="337" r:id="rId8"/>
    <p:sldId id="338" r:id="rId9"/>
    <p:sldId id="339" r:id="rId10"/>
    <p:sldId id="275" r:id="rId11"/>
    <p:sldId id="278" r:id="rId12"/>
    <p:sldId id="329" r:id="rId13"/>
    <p:sldId id="349" r:id="rId14"/>
    <p:sldId id="324" r:id="rId15"/>
    <p:sldId id="325" r:id="rId16"/>
    <p:sldId id="330" r:id="rId17"/>
    <p:sldId id="346" r:id="rId18"/>
    <p:sldId id="322" r:id="rId19"/>
    <p:sldId id="345" r:id="rId20"/>
    <p:sldId id="321" r:id="rId21"/>
    <p:sldId id="348" r:id="rId22"/>
    <p:sldId id="318" r:id="rId23"/>
    <p:sldId id="327" r:id="rId24"/>
    <p:sldId id="342" r:id="rId25"/>
    <p:sldId id="320" r:id="rId26"/>
    <p:sldId id="323" r:id="rId27"/>
    <p:sldId id="328" r:id="rId28"/>
    <p:sldId id="33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5" autoAdjust="0"/>
    <p:restoredTop sz="94595" autoAdjust="0"/>
  </p:normalViewPr>
  <p:slideViewPr>
    <p:cSldViewPr snapToGrid="0" snapToObjects="1">
      <p:cViewPr varScale="1">
        <p:scale>
          <a:sx n="87" d="100"/>
          <a:sy n="87" d="100"/>
        </p:scale>
        <p:origin x="-7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79975-A7FA-5F49-BAB9-BA06B4122D57}" type="doc">
      <dgm:prSet loTypeId="urn:microsoft.com/office/officeart/2005/8/layout/pyramid3" loCatId="pyramid" qsTypeId="urn:microsoft.com/office/officeart/2005/8/quickstyle/simple4" qsCatId="simple" csTypeId="urn:microsoft.com/office/officeart/2005/8/colors/accent1_2" csCatId="accent1" phldr="1"/>
      <dgm:spPr/>
    </dgm:pt>
    <dgm:pt modelId="{DAB2FC67-CB9A-D14B-976E-69CC59329622}">
      <dgm:prSet phldrT="[Text]"/>
      <dgm:spPr/>
      <dgm:t>
        <a:bodyPr/>
        <a:lstStyle/>
        <a:p>
          <a:r>
            <a:rPr lang="en-US" dirty="0" smtClean="0"/>
            <a:t>Clocks at home blink 12:00</a:t>
          </a:r>
          <a:endParaRPr lang="en-US" dirty="0"/>
        </a:p>
      </dgm:t>
    </dgm:pt>
    <dgm:pt modelId="{628783D6-6E52-1242-B8E2-47C92771F826}" type="parTrans" cxnId="{6126AE4B-9F34-A848-B1B0-ADAFD1EB62C0}">
      <dgm:prSet/>
      <dgm:spPr/>
      <dgm:t>
        <a:bodyPr/>
        <a:lstStyle/>
        <a:p>
          <a:endParaRPr lang="en-US"/>
        </a:p>
      </dgm:t>
    </dgm:pt>
    <dgm:pt modelId="{B9780336-80B4-9245-AF56-68ACD271C595}" type="sibTrans" cxnId="{6126AE4B-9F34-A848-B1B0-ADAFD1EB62C0}">
      <dgm:prSet/>
      <dgm:spPr/>
      <dgm:t>
        <a:bodyPr/>
        <a:lstStyle/>
        <a:p>
          <a:endParaRPr lang="en-US"/>
        </a:p>
      </dgm:t>
    </dgm:pt>
    <dgm:pt modelId="{1EAFD345-99B8-2C44-A9A6-5A6135452F7D}">
      <dgm:prSet phldrT="[Text]"/>
      <dgm:spPr/>
      <dgm:t>
        <a:bodyPr/>
        <a:lstStyle/>
        <a:p>
          <a:r>
            <a:rPr lang="en-US" dirty="0" smtClean="0"/>
            <a:t>Can program a DVR</a:t>
          </a:r>
          <a:endParaRPr lang="en-US" dirty="0"/>
        </a:p>
      </dgm:t>
    </dgm:pt>
    <dgm:pt modelId="{A8DB60D9-1611-0243-9DA7-5B50F232DD09}" type="parTrans" cxnId="{7693B747-558F-184C-891A-404B755BF945}">
      <dgm:prSet/>
      <dgm:spPr/>
      <dgm:t>
        <a:bodyPr/>
        <a:lstStyle/>
        <a:p>
          <a:endParaRPr lang="en-US"/>
        </a:p>
      </dgm:t>
    </dgm:pt>
    <dgm:pt modelId="{A848C63B-087E-B24C-A384-27869AD47208}" type="sibTrans" cxnId="{7693B747-558F-184C-891A-404B755BF945}">
      <dgm:prSet/>
      <dgm:spPr/>
      <dgm:t>
        <a:bodyPr/>
        <a:lstStyle/>
        <a:p>
          <a:endParaRPr lang="en-US"/>
        </a:p>
      </dgm:t>
    </dgm:pt>
    <dgm:pt modelId="{D5354E60-D486-304B-9988-BC4CE59622F1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Writes Excel formulas</a:t>
          </a:r>
          <a:endParaRPr lang="en-US" dirty="0"/>
        </a:p>
      </dgm:t>
    </dgm:pt>
    <dgm:pt modelId="{4331C942-DBE7-E14C-8760-EBAAA4E196E8}" type="parTrans" cxnId="{D964A715-E668-8B4C-88E0-A5128E8D7937}">
      <dgm:prSet/>
      <dgm:spPr/>
      <dgm:t>
        <a:bodyPr/>
        <a:lstStyle/>
        <a:p>
          <a:endParaRPr lang="en-US"/>
        </a:p>
      </dgm:t>
    </dgm:pt>
    <dgm:pt modelId="{74EE42D5-2296-0541-BEBC-A2733F0AB888}" type="sibTrans" cxnId="{D964A715-E668-8B4C-88E0-A5128E8D7937}">
      <dgm:prSet/>
      <dgm:spPr/>
      <dgm:t>
        <a:bodyPr/>
        <a:lstStyle/>
        <a:p>
          <a:endParaRPr lang="en-US"/>
        </a:p>
      </dgm:t>
    </dgm:pt>
    <dgm:pt modelId="{3CB0A021-F49D-E649-A731-7D007C06313B}">
      <dgm:prSet phldrT="[Text]"/>
      <dgm:spPr/>
      <dgm:t>
        <a:bodyPr/>
        <a:lstStyle/>
        <a:p>
          <a:r>
            <a:rPr lang="en-US" dirty="0" smtClean="0"/>
            <a:t>Creates simple HTML</a:t>
          </a:r>
          <a:endParaRPr lang="en-US" dirty="0"/>
        </a:p>
      </dgm:t>
    </dgm:pt>
    <dgm:pt modelId="{0AA305F7-C8E8-3144-AB9C-65BC68530722}" type="parTrans" cxnId="{3581D13B-8C4B-944A-9896-97291BA62260}">
      <dgm:prSet/>
      <dgm:spPr/>
      <dgm:t>
        <a:bodyPr/>
        <a:lstStyle/>
        <a:p>
          <a:endParaRPr lang="en-US"/>
        </a:p>
      </dgm:t>
    </dgm:pt>
    <dgm:pt modelId="{7F9F239E-3497-BE47-A817-03F8724343D7}" type="sibTrans" cxnId="{3581D13B-8C4B-944A-9896-97291BA62260}">
      <dgm:prSet/>
      <dgm:spPr/>
      <dgm:t>
        <a:bodyPr/>
        <a:lstStyle/>
        <a:p>
          <a:endParaRPr lang="en-US"/>
        </a:p>
      </dgm:t>
    </dgm:pt>
    <dgm:pt modelId="{3F83F25C-20C0-DF49-A7A6-6A3B02AF7580}">
      <dgm:prSet phldrT="[Text]"/>
      <dgm:spPr/>
      <dgm:t>
        <a:bodyPr/>
        <a:lstStyle/>
        <a:p>
          <a:r>
            <a:rPr lang="en-US" dirty="0" smtClean="0"/>
            <a:t>Writes script in PHP or Ruby</a:t>
          </a:r>
          <a:endParaRPr lang="en-US" dirty="0"/>
        </a:p>
      </dgm:t>
    </dgm:pt>
    <dgm:pt modelId="{5FD645F0-A9F1-704A-B383-9EEC71E8A26A}" type="parTrans" cxnId="{3B5D0023-7715-6F4A-BAB7-A97F8CB6348F}">
      <dgm:prSet/>
      <dgm:spPr/>
      <dgm:t>
        <a:bodyPr/>
        <a:lstStyle/>
        <a:p>
          <a:endParaRPr lang="en-US"/>
        </a:p>
      </dgm:t>
    </dgm:pt>
    <dgm:pt modelId="{000773E1-A394-7B4C-A8FA-505080E06BA1}" type="sibTrans" cxnId="{3B5D0023-7715-6F4A-BAB7-A97F8CB6348F}">
      <dgm:prSet/>
      <dgm:spPr/>
      <dgm:t>
        <a:bodyPr/>
        <a:lstStyle/>
        <a:p>
          <a:endParaRPr lang="en-US"/>
        </a:p>
      </dgm:t>
    </dgm:pt>
    <dgm:pt modelId="{D1C5B4BE-4BA5-D74B-A07A-C4ACDCCD7CA0}">
      <dgm:prSet phldrT="[Text]"/>
      <dgm:spPr/>
      <dgm:t>
        <a:bodyPr/>
        <a:lstStyle/>
        <a:p>
          <a:r>
            <a:rPr lang="en-US" dirty="0" smtClean="0"/>
            <a:t>Java programmer</a:t>
          </a:r>
          <a:endParaRPr lang="en-US" dirty="0"/>
        </a:p>
      </dgm:t>
    </dgm:pt>
    <dgm:pt modelId="{BB947709-5C05-3948-9EAA-FC2233235C42}" type="parTrans" cxnId="{AFDE7FC1-7241-D548-B604-80067147A605}">
      <dgm:prSet/>
      <dgm:spPr/>
      <dgm:t>
        <a:bodyPr/>
        <a:lstStyle/>
        <a:p>
          <a:endParaRPr lang="en-US"/>
        </a:p>
      </dgm:t>
    </dgm:pt>
    <dgm:pt modelId="{31F001BF-CF0B-A74C-96E5-A9C77ED25BF5}" type="sibTrans" cxnId="{AFDE7FC1-7241-D548-B604-80067147A605}">
      <dgm:prSet/>
      <dgm:spPr/>
      <dgm:t>
        <a:bodyPr/>
        <a:lstStyle/>
        <a:p>
          <a:endParaRPr lang="en-US"/>
        </a:p>
      </dgm:t>
    </dgm:pt>
    <dgm:pt modelId="{4C687B21-F485-9240-8A34-0561AE2AA3E5}">
      <dgm:prSet phldrT="[Text]"/>
      <dgm:spPr/>
      <dgm:t>
        <a:bodyPr/>
        <a:lstStyle/>
        <a:p>
          <a:r>
            <a:rPr lang="en-US" dirty="0" smtClean="0"/>
            <a:t>C &amp; kernel code</a:t>
          </a:r>
          <a:endParaRPr lang="en-US" dirty="0"/>
        </a:p>
      </dgm:t>
    </dgm:pt>
    <dgm:pt modelId="{ABBA6931-B915-0C4D-990C-CC690E30A4A4}" type="parTrans" cxnId="{EF769818-5A1D-8040-8D34-F42014B5AC15}">
      <dgm:prSet/>
      <dgm:spPr/>
      <dgm:t>
        <a:bodyPr/>
        <a:lstStyle/>
        <a:p>
          <a:endParaRPr lang="en-US"/>
        </a:p>
      </dgm:t>
    </dgm:pt>
    <dgm:pt modelId="{ED51B2A0-2E5A-0C4B-A354-136240B0CC1C}" type="sibTrans" cxnId="{EF769818-5A1D-8040-8D34-F42014B5AC15}">
      <dgm:prSet/>
      <dgm:spPr/>
      <dgm:t>
        <a:bodyPr/>
        <a:lstStyle/>
        <a:p>
          <a:endParaRPr lang="en-US"/>
        </a:p>
      </dgm:t>
    </dgm:pt>
    <dgm:pt modelId="{2543154D-951D-5D45-85CA-7F54874E6793}">
      <dgm:prSet phldrT="[Text]"/>
      <dgm:spPr/>
      <dgm:t>
        <a:bodyPr/>
        <a:lstStyle/>
        <a:p>
          <a:r>
            <a:rPr lang="en-US" dirty="0" smtClean="0"/>
            <a:t>Firmware</a:t>
          </a:r>
          <a:endParaRPr lang="en-US" dirty="0"/>
        </a:p>
      </dgm:t>
    </dgm:pt>
    <dgm:pt modelId="{01E01567-C671-BA49-9353-594F33F7A018}" type="parTrans" cxnId="{D4336154-A467-5B4E-B060-FEEE836A66B4}">
      <dgm:prSet/>
      <dgm:spPr/>
      <dgm:t>
        <a:bodyPr/>
        <a:lstStyle/>
        <a:p>
          <a:endParaRPr lang="en-US"/>
        </a:p>
      </dgm:t>
    </dgm:pt>
    <dgm:pt modelId="{4A1F65AA-56F2-A146-A59D-4268AB7CA6B8}" type="sibTrans" cxnId="{D4336154-A467-5B4E-B060-FEEE836A66B4}">
      <dgm:prSet/>
      <dgm:spPr/>
      <dgm:t>
        <a:bodyPr/>
        <a:lstStyle/>
        <a:p>
          <a:endParaRPr lang="en-US"/>
        </a:p>
      </dgm:t>
    </dgm:pt>
    <dgm:pt modelId="{8FD144B0-1EBC-E44A-B06F-D77CC8A9E7FD}" type="pres">
      <dgm:prSet presAssocID="{E8879975-A7FA-5F49-BAB9-BA06B4122D57}" presName="Name0" presStyleCnt="0">
        <dgm:presLayoutVars>
          <dgm:dir/>
          <dgm:animLvl val="lvl"/>
          <dgm:resizeHandles val="exact"/>
        </dgm:presLayoutVars>
      </dgm:prSet>
      <dgm:spPr/>
    </dgm:pt>
    <dgm:pt modelId="{FDC2EDC2-E722-FB4F-AE2C-58E49F4E47A1}" type="pres">
      <dgm:prSet presAssocID="{DAB2FC67-CB9A-D14B-976E-69CC59329622}" presName="Name8" presStyleCnt="0"/>
      <dgm:spPr/>
    </dgm:pt>
    <dgm:pt modelId="{067CF233-ECDF-C649-9FCA-1ECE45098EA0}" type="pres">
      <dgm:prSet presAssocID="{DAB2FC67-CB9A-D14B-976E-69CC59329622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CFEC6-F1A8-3D43-B665-6E86B58C8408}" type="pres">
      <dgm:prSet presAssocID="{DAB2FC67-CB9A-D14B-976E-69CC593296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C06A-AD5B-414E-82A2-D8475AED0360}" type="pres">
      <dgm:prSet presAssocID="{1EAFD345-99B8-2C44-A9A6-5A6135452F7D}" presName="Name8" presStyleCnt="0"/>
      <dgm:spPr/>
    </dgm:pt>
    <dgm:pt modelId="{DD56F902-A99E-1747-8E5D-E5F8737C9489}" type="pres">
      <dgm:prSet presAssocID="{1EAFD345-99B8-2C44-A9A6-5A6135452F7D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D2475-3D87-2247-8B65-0CE1CBA0EB01}" type="pres">
      <dgm:prSet presAssocID="{1EAFD345-99B8-2C44-A9A6-5A6135452F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BFCC4-C606-D44B-A407-88A991E26B68}" type="pres">
      <dgm:prSet presAssocID="{D5354E60-D486-304B-9988-BC4CE59622F1}" presName="Name8" presStyleCnt="0"/>
      <dgm:spPr/>
    </dgm:pt>
    <dgm:pt modelId="{57C6FC1C-F551-DE42-BF68-96528ECF85AF}" type="pres">
      <dgm:prSet presAssocID="{D5354E60-D486-304B-9988-BC4CE59622F1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069DD-5CBC-4C41-9783-446B74B489E1}" type="pres">
      <dgm:prSet presAssocID="{D5354E60-D486-304B-9988-BC4CE59622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89B16-D19A-8D4D-94F6-118AC867A845}" type="pres">
      <dgm:prSet presAssocID="{3CB0A021-F49D-E649-A731-7D007C06313B}" presName="Name8" presStyleCnt="0"/>
      <dgm:spPr/>
    </dgm:pt>
    <dgm:pt modelId="{DB58CB94-88BC-C646-8367-DCACCE950DCC}" type="pres">
      <dgm:prSet presAssocID="{3CB0A021-F49D-E649-A731-7D007C06313B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8DAF7-2612-EE42-80ED-7AC4AC950F1D}" type="pres">
      <dgm:prSet presAssocID="{3CB0A021-F49D-E649-A731-7D007C0631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22C91-F32B-E049-B0DB-0C1AFE8E3986}" type="pres">
      <dgm:prSet presAssocID="{3F83F25C-20C0-DF49-A7A6-6A3B02AF7580}" presName="Name8" presStyleCnt="0"/>
      <dgm:spPr/>
    </dgm:pt>
    <dgm:pt modelId="{38707E4D-9C88-DC43-96E4-98137530E16D}" type="pres">
      <dgm:prSet presAssocID="{3F83F25C-20C0-DF49-A7A6-6A3B02AF7580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202A1-5707-0749-BE8C-3CAA99BDA161}" type="pres">
      <dgm:prSet presAssocID="{3F83F25C-20C0-DF49-A7A6-6A3B02AF75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64211-51CF-8A48-BD16-F1D32851A394}" type="pres">
      <dgm:prSet presAssocID="{D1C5B4BE-4BA5-D74B-A07A-C4ACDCCD7CA0}" presName="Name8" presStyleCnt="0"/>
      <dgm:spPr/>
    </dgm:pt>
    <dgm:pt modelId="{11C79985-3C12-0E44-BB14-CA052F134A3E}" type="pres">
      <dgm:prSet presAssocID="{D1C5B4BE-4BA5-D74B-A07A-C4ACDCCD7CA0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24414-B709-DD47-A87F-CA6EAF6C79A3}" type="pres">
      <dgm:prSet presAssocID="{D1C5B4BE-4BA5-D74B-A07A-C4ACDCCD7C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51026-89F6-7749-88A3-5776A9B50B5F}" type="pres">
      <dgm:prSet presAssocID="{4C687B21-F485-9240-8A34-0561AE2AA3E5}" presName="Name8" presStyleCnt="0"/>
      <dgm:spPr/>
    </dgm:pt>
    <dgm:pt modelId="{92CB80B0-BC62-3347-99DD-C91882127601}" type="pres">
      <dgm:prSet presAssocID="{4C687B21-F485-9240-8A34-0561AE2AA3E5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8666-6504-7D45-B85C-841519BFFAA8}" type="pres">
      <dgm:prSet presAssocID="{4C687B21-F485-9240-8A34-0561AE2AA3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1F143-48F9-0C4D-A5FC-EECCB3F465D0}" type="pres">
      <dgm:prSet presAssocID="{2543154D-951D-5D45-85CA-7F54874E6793}" presName="Name8" presStyleCnt="0"/>
      <dgm:spPr/>
    </dgm:pt>
    <dgm:pt modelId="{CC6C89CF-1489-304E-988D-D7451C6B4575}" type="pres">
      <dgm:prSet presAssocID="{2543154D-951D-5D45-85CA-7F54874E6793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A8DF8-1350-7042-9D95-E1045A67B7AD}" type="pres">
      <dgm:prSet presAssocID="{2543154D-951D-5D45-85CA-7F54874E67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D0023-7715-6F4A-BAB7-A97F8CB6348F}" srcId="{E8879975-A7FA-5F49-BAB9-BA06B4122D57}" destId="{3F83F25C-20C0-DF49-A7A6-6A3B02AF7580}" srcOrd="4" destOrd="0" parTransId="{5FD645F0-A9F1-704A-B383-9EEC71E8A26A}" sibTransId="{000773E1-A394-7B4C-A8FA-505080E06BA1}"/>
    <dgm:cxn modelId="{D670D9FD-DFC9-C24E-B559-361C205BD3D4}" type="presOf" srcId="{DAB2FC67-CB9A-D14B-976E-69CC59329622}" destId="{067CF233-ECDF-C649-9FCA-1ECE45098EA0}" srcOrd="0" destOrd="0" presId="urn:microsoft.com/office/officeart/2005/8/layout/pyramid3"/>
    <dgm:cxn modelId="{AEE86B69-EF52-0349-B07F-EBE2DFDB11A9}" type="presOf" srcId="{E8879975-A7FA-5F49-BAB9-BA06B4122D57}" destId="{8FD144B0-1EBC-E44A-B06F-D77CC8A9E7FD}" srcOrd="0" destOrd="0" presId="urn:microsoft.com/office/officeart/2005/8/layout/pyramid3"/>
    <dgm:cxn modelId="{4C607C81-387B-5144-A475-5761635DB919}" type="presOf" srcId="{1EAFD345-99B8-2C44-A9A6-5A6135452F7D}" destId="{DD56F902-A99E-1747-8E5D-E5F8737C9489}" srcOrd="0" destOrd="0" presId="urn:microsoft.com/office/officeart/2005/8/layout/pyramid3"/>
    <dgm:cxn modelId="{34731C0A-358A-AB46-B496-D8877FD02748}" type="presOf" srcId="{D1C5B4BE-4BA5-D74B-A07A-C4ACDCCD7CA0}" destId="{CAD24414-B709-DD47-A87F-CA6EAF6C79A3}" srcOrd="1" destOrd="0" presId="urn:microsoft.com/office/officeart/2005/8/layout/pyramid3"/>
    <dgm:cxn modelId="{AFDE7FC1-7241-D548-B604-80067147A605}" srcId="{E8879975-A7FA-5F49-BAB9-BA06B4122D57}" destId="{D1C5B4BE-4BA5-D74B-A07A-C4ACDCCD7CA0}" srcOrd="5" destOrd="0" parTransId="{BB947709-5C05-3948-9EAA-FC2233235C42}" sibTransId="{31F001BF-CF0B-A74C-96E5-A9C77ED25BF5}"/>
    <dgm:cxn modelId="{44593D71-FF58-BC4E-A60C-09DAD925ADE9}" type="presOf" srcId="{4C687B21-F485-9240-8A34-0561AE2AA3E5}" destId="{25AC8666-6504-7D45-B85C-841519BFFAA8}" srcOrd="1" destOrd="0" presId="urn:microsoft.com/office/officeart/2005/8/layout/pyramid3"/>
    <dgm:cxn modelId="{835D70F6-9210-3241-929E-B6E42D26CF7F}" type="presOf" srcId="{2543154D-951D-5D45-85CA-7F54874E6793}" destId="{040A8DF8-1350-7042-9D95-E1045A67B7AD}" srcOrd="1" destOrd="0" presId="urn:microsoft.com/office/officeart/2005/8/layout/pyramid3"/>
    <dgm:cxn modelId="{210A7A9E-082E-5F4D-B234-633FDFF4B17F}" type="presOf" srcId="{D5354E60-D486-304B-9988-BC4CE59622F1}" destId="{57C6FC1C-F551-DE42-BF68-96528ECF85AF}" srcOrd="0" destOrd="0" presId="urn:microsoft.com/office/officeart/2005/8/layout/pyramid3"/>
    <dgm:cxn modelId="{6DA83D41-D4BE-324E-9C7D-B08F3A7F49A4}" type="presOf" srcId="{D5354E60-D486-304B-9988-BC4CE59622F1}" destId="{08A069DD-5CBC-4C41-9783-446B74B489E1}" srcOrd="1" destOrd="0" presId="urn:microsoft.com/office/officeart/2005/8/layout/pyramid3"/>
    <dgm:cxn modelId="{6126AE4B-9F34-A848-B1B0-ADAFD1EB62C0}" srcId="{E8879975-A7FA-5F49-BAB9-BA06B4122D57}" destId="{DAB2FC67-CB9A-D14B-976E-69CC59329622}" srcOrd="0" destOrd="0" parTransId="{628783D6-6E52-1242-B8E2-47C92771F826}" sibTransId="{B9780336-80B4-9245-AF56-68ACD271C595}"/>
    <dgm:cxn modelId="{555B2B59-103E-8E48-A36A-C0F39105E17D}" type="presOf" srcId="{3F83F25C-20C0-DF49-A7A6-6A3B02AF7580}" destId="{38707E4D-9C88-DC43-96E4-98137530E16D}" srcOrd="0" destOrd="0" presId="urn:microsoft.com/office/officeart/2005/8/layout/pyramid3"/>
    <dgm:cxn modelId="{D964A715-E668-8B4C-88E0-A5128E8D7937}" srcId="{E8879975-A7FA-5F49-BAB9-BA06B4122D57}" destId="{D5354E60-D486-304B-9988-BC4CE59622F1}" srcOrd="2" destOrd="0" parTransId="{4331C942-DBE7-E14C-8760-EBAAA4E196E8}" sibTransId="{74EE42D5-2296-0541-BEBC-A2733F0AB888}"/>
    <dgm:cxn modelId="{3997BB68-A591-E944-B319-93A58BCBB47D}" type="presOf" srcId="{D1C5B4BE-4BA5-D74B-A07A-C4ACDCCD7CA0}" destId="{11C79985-3C12-0E44-BB14-CA052F134A3E}" srcOrd="0" destOrd="0" presId="urn:microsoft.com/office/officeart/2005/8/layout/pyramid3"/>
    <dgm:cxn modelId="{AA3E1D29-4D84-AC4E-B79C-287075B7CF32}" type="presOf" srcId="{2543154D-951D-5D45-85CA-7F54874E6793}" destId="{CC6C89CF-1489-304E-988D-D7451C6B4575}" srcOrd="0" destOrd="0" presId="urn:microsoft.com/office/officeart/2005/8/layout/pyramid3"/>
    <dgm:cxn modelId="{EF769818-5A1D-8040-8D34-F42014B5AC15}" srcId="{E8879975-A7FA-5F49-BAB9-BA06B4122D57}" destId="{4C687B21-F485-9240-8A34-0561AE2AA3E5}" srcOrd="6" destOrd="0" parTransId="{ABBA6931-B915-0C4D-990C-CC690E30A4A4}" sibTransId="{ED51B2A0-2E5A-0C4B-A354-136240B0CC1C}"/>
    <dgm:cxn modelId="{DBCE2613-E7DA-214A-BE83-5D7180C00630}" type="presOf" srcId="{1EAFD345-99B8-2C44-A9A6-5A6135452F7D}" destId="{77DD2475-3D87-2247-8B65-0CE1CBA0EB01}" srcOrd="1" destOrd="0" presId="urn:microsoft.com/office/officeart/2005/8/layout/pyramid3"/>
    <dgm:cxn modelId="{3AB02524-D1C4-794F-8E68-84FCDD4F5528}" type="presOf" srcId="{DAB2FC67-CB9A-D14B-976E-69CC59329622}" destId="{276CFEC6-F1A8-3D43-B665-6E86B58C8408}" srcOrd="1" destOrd="0" presId="urn:microsoft.com/office/officeart/2005/8/layout/pyramid3"/>
    <dgm:cxn modelId="{73961731-8F6A-484A-B156-232C732A8DA2}" type="presOf" srcId="{3F83F25C-20C0-DF49-A7A6-6A3B02AF7580}" destId="{A3E202A1-5707-0749-BE8C-3CAA99BDA161}" srcOrd="1" destOrd="0" presId="urn:microsoft.com/office/officeart/2005/8/layout/pyramid3"/>
    <dgm:cxn modelId="{D4336154-A467-5B4E-B060-FEEE836A66B4}" srcId="{E8879975-A7FA-5F49-BAB9-BA06B4122D57}" destId="{2543154D-951D-5D45-85CA-7F54874E6793}" srcOrd="7" destOrd="0" parTransId="{01E01567-C671-BA49-9353-594F33F7A018}" sibTransId="{4A1F65AA-56F2-A146-A59D-4268AB7CA6B8}"/>
    <dgm:cxn modelId="{32A9B153-F485-254F-B3C8-0A91450C6AB1}" type="presOf" srcId="{3CB0A021-F49D-E649-A731-7D007C06313B}" destId="{DB58CB94-88BC-C646-8367-DCACCE950DCC}" srcOrd="0" destOrd="0" presId="urn:microsoft.com/office/officeart/2005/8/layout/pyramid3"/>
    <dgm:cxn modelId="{7693B747-558F-184C-891A-404B755BF945}" srcId="{E8879975-A7FA-5F49-BAB9-BA06B4122D57}" destId="{1EAFD345-99B8-2C44-A9A6-5A6135452F7D}" srcOrd="1" destOrd="0" parTransId="{A8DB60D9-1611-0243-9DA7-5B50F232DD09}" sibTransId="{A848C63B-087E-B24C-A384-27869AD47208}"/>
    <dgm:cxn modelId="{3581D13B-8C4B-944A-9896-97291BA62260}" srcId="{E8879975-A7FA-5F49-BAB9-BA06B4122D57}" destId="{3CB0A021-F49D-E649-A731-7D007C06313B}" srcOrd="3" destOrd="0" parTransId="{0AA305F7-C8E8-3144-AB9C-65BC68530722}" sibTransId="{7F9F239E-3497-BE47-A817-03F8724343D7}"/>
    <dgm:cxn modelId="{3F383DBD-2CFB-394C-90EA-52A046CC1954}" type="presOf" srcId="{4C687B21-F485-9240-8A34-0561AE2AA3E5}" destId="{92CB80B0-BC62-3347-99DD-C91882127601}" srcOrd="0" destOrd="0" presId="urn:microsoft.com/office/officeart/2005/8/layout/pyramid3"/>
    <dgm:cxn modelId="{8E4197AA-5FE8-B347-BA5D-E3068DC11C53}" type="presOf" srcId="{3CB0A021-F49D-E649-A731-7D007C06313B}" destId="{F538DAF7-2612-EE42-80ED-7AC4AC950F1D}" srcOrd="1" destOrd="0" presId="urn:microsoft.com/office/officeart/2005/8/layout/pyramid3"/>
    <dgm:cxn modelId="{48482187-B69C-C14F-95CD-FC6D522A3C06}" type="presParOf" srcId="{8FD144B0-1EBC-E44A-B06F-D77CC8A9E7FD}" destId="{FDC2EDC2-E722-FB4F-AE2C-58E49F4E47A1}" srcOrd="0" destOrd="0" presId="urn:microsoft.com/office/officeart/2005/8/layout/pyramid3"/>
    <dgm:cxn modelId="{C3099B77-82EA-F24B-A9CA-A4BD9BF9FD1C}" type="presParOf" srcId="{FDC2EDC2-E722-FB4F-AE2C-58E49F4E47A1}" destId="{067CF233-ECDF-C649-9FCA-1ECE45098EA0}" srcOrd="0" destOrd="0" presId="urn:microsoft.com/office/officeart/2005/8/layout/pyramid3"/>
    <dgm:cxn modelId="{3475D9E9-E884-5443-B8D2-B37740D37C97}" type="presParOf" srcId="{FDC2EDC2-E722-FB4F-AE2C-58E49F4E47A1}" destId="{276CFEC6-F1A8-3D43-B665-6E86B58C8408}" srcOrd="1" destOrd="0" presId="urn:microsoft.com/office/officeart/2005/8/layout/pyramid3"/>
    <dgm:cxn modelId="{3EAE5E6D-EA1F-0F4B-92FD-E2AA17A3461B}" type="presParOf" srcId="{8FD144B0-1EBC-E44A-B06F-D77CC8A9E7FD}" destId="{D750C06A-AD5B-414E-82A2-D8475AED0360}" srcOrd="1" destOrd="0" presId="urn:microsoft.com/office/officeart/2005/8/layout/pyramid3"/>
    <dgm:cxn modelId="{13CB9FD2-0E54-5940-8151-6976723E6BA5}" type="presParOf" srcId="{D750C06A-AD5B-414E-82A2-D8475AED0360}" destId="{DD56F902-A99E-1747-8E5D-E5F8737C9489}" srcOrd="0" destOrd="0" presId="urn:microsoft.com/office/officeart/2005/8/layout/pyramid3"/>
    <dgm:cxn modelId="{0E8584F8-35AA-7041-AE65-3779F1A5D19A}" type="presParOf" srcId="{D750C06A-AD5B-414E-82A2-D8475AED0360}" destId="{77DD2475-3D87-2247-8B65-0CE1CBA0EB01}" srcOrd="1" destOrd="0" presId="urn:microsoft.com/office/officeart/2005/8/layout/pyramid3"/>
    <dgm:cxn modelId="{324E4DC9-1C1F-D04A-B07E-DE170B2B49DD}" type="presParOf" srcId="{8FD144B0-1EBC-E44A-B06F-D77CC8A9E7FD}" destId="{00FBFCC4-C606-D44B-A407-88A991E26B68}" srcOrd="2" destOrd="0" presId="urn:microsoft.com/office/officeart/2005/8/layout/pyramid3"/>
    <dgm:cxn modelId="{A53DE3A0-5937-6545-8C57-ECA70F2C3847}" type="presParOf" srcId="{00FBFCC4-C606-D44B-A407-88A991E26B68}" destId="{57C6FC1C-F551-DE42-BF68-96528ECF85AF}" srcOrd="0" destOrd="0" presId="urn:microsoft.com/office/officeart/2005/8/layout/pyramid3"/>
    <dgm:cxn modelId="{886EF788-3FD2-0849-980D-16D6FD448F49}" type="presParOf" srcId="{00FBFCC4-C606-D44B-A407-88A991E26B68}" destId="{08A069DD-5CBC-4C41-9783-446B74B489E1}" srcOrd="1" destOrd="0" presId="urn:microsoft.com/office/officeart/2005/8/layout/pyramid3"/>
    <dgm:cxn modelId="{8E12302B-603C-1F47-B493-7E8A60E29CAB}" type="presParOf" srcId="{8FD144B0-1EBC-E44A-B06F-D77CC8A9E7FD}" destId="{48889B16-D19A-8D4D-94F6-118AC867A845}" srcOrd="3" destOrd="0" presId="urn:microsoft.com/office/officeart/2005/8/layout/pyramid3"/>
    <dgm:cxn modelId="{32BE0B76-2489-BA4E-BC08-B8B4A795E8C3}" type="presParOf" srcId="{48889B16-D19A-8D4D-94F6-118AC867A845}" destId="{DB58CB94-88BC-C646-8367-DCACCE950DCC}" srcOrd="0" destOrd="0" presId="urn:microsoft.com/office/officeart/2005/8/layout/pyramid3"/>
    <dgm:cxn modelId="{722FF172-F482-E94E-827F-FEED72B31C34}" type="presParOf" srcId="{48889B16-D19A-8D4D-94F6-118AC867A845}" destId="{F538DAF7-2612-EE42-80ED-7AC4AC950F1D}" srcOrd="1" destOrd="0" presId="urn:microsoft.com/office/officeart/2005/8/layout/pyramid3"/>
    <dgm:cxn modelId="{1B89D3DA-6EFA-834E-93AA-E42D3E7E723B}" type="presParOf" srcId="{8FD144B0-1EBC-E44A-B06F-D77CC8A9E7FD}" destId="{D1F22C91-F32B-E049-B0DB-0C1AFE8E3986}" srcOrd="4" destOrd="0" presId="urn:microsoft.com/office/officeart/2005/8/layout/pyramid3"/>
    <dgm:cxn modelId="{1276A2B2-CD0E-324E-A837-150E1932EE0E}" type="presParOf" srcId="{D1F22C91-F32B-E049-B0DB-0C1AFE8E3986}" destId="{38707E4D-9C88-DC43-96E4-98137530E16D}" srcOrd="0" destOrd="0" presId="urn:microsoft.com/office/officeart/2005/8/layout/pyramid3"/>
    <dgm:cxn modelId="{E3454CE3-1FBA-814E-82F5-5CB9869C76FF}" type="presParOf" srcId="{D1F22C91-F32B-E049-B0DB-0C1AFE8E3986}" destId="{A3E202A1-5707-0749-BE8C-3CAA99BDA161}" srcOrd="1" destOrd="0" presId="urn:microsoft.com/office/officeart/2005/8/layout/pyramid3"/>
    <dgm:cxn modelId="{82E71444-FAE2-EE4F-8A6E-659417DD15FA}" type="presParOf" srcId="{8FD144B0-1EBC-E44A-B06F-D77CC8A9E7FD}" destId="{BB064211-51CF-8A48-BD16-F1D32851A394}" srcOrd="5" destOrd="0" presId="urn:microsoft.com/office/officeart/2005/8/layout/pyramid3"/>
    <dgm:cxn modelId="{286E0722-9075-8240-A033-164223CB90FF}" type="presParOf" srcId="{BB064211-51CF-8A48-BD16-F1D32851A394}" destId="{11C79985-3C12-0E44-BB14-CA052F134A3E}" srcOrd="0" destOrd="0" presId="urn:microsoft.com/office/officeart/2005/8/layout/pyramid3"/>
    <dgm:cxn modelId="{EB4A1C3C-09E2-2249-8CFA-D0DA111DC1C0}" type="presParOf" srcId="{BB064211-51CF-8A48-BD16-F1D32851A394}" destId="{CAD24414-B709-DD47-A87F-CA6EAF6C79A3}" srcOrd="1" destOrd="0" presId="urn:microsoft.com/office/officeart/2005/8/layout/pyramid3"/>
    <dgm:cxn modelId="{C0724068-8817-FB45-9F92-D3D7933D76A7}" type="presParOf" srcId="{8FD144B0-1EBC-E44A-B06F-D77CC8A9E7FD}" destId="{12A51026-89F6-7749-88A3-5776A9B50B5F}" srcOrd="6" destOrd="0" presId="urn:microsoft.com/office/officeart/2005/8/layout/pyramid3"/>
    <dgm:cxn modelId="{99C532DD-0DA1-B74C-BDD4-43D6D0C0DA1A}" type="presParOf" srcId="{12A51026-89F6-7749-88A3-5776A9B50B5F}" destId="{92CB80B0-BC62-3347-99DD-C91882127601}" srcOrd="0" destOrd="0" presId="urn:microsoft.com/office/officeart/2005/8/layout/pyramid3"/>
    <dgm:cxn modelId="{62F4E3F9-49F1-BC4A-B6D4-C56BAA4119BA}" type="presParOf" srcId="{12A51026-89F6-7749-88A3-5776A9B50B5F}" destId="{25AC8666-6504-7D45-B85C-841519BFFAA8}" srcOrd="1" destOrd="0" presId="urn:microsoft.com/office/officeart/2005/8/layout/pyramid3"/>
    <dgm:cxn modelId="{0E7A3FA9-91A8-C448-BFD5-C6ED07DA60E0}" type="presParOf" srcId="{8FD144B0-1EBC-E44A-B06F-D77CC8A9E7FD}" destId="{B7D1F143-48F9-0C4D-A5FC-EECCB3F465D0}" srcOrd="7" destOrd="0" presId="urn:microsoft.com/office/officeart/2005/8/layout/pyramid3"/>
    <dgm:cxn modelId="{B3505029-CB58-C84B-95CD-03A67E6B65D7}" type="presParOf" srcId="{B7D1F143-48F9-0C4D-A5FC-EECCB3F465D0}" destId="{CC6C89CF-1489-304E-988D-D7451C6B4575}" srcOrd="0" destOrd="0" presId="urn:microsoft.com/office/officeart/2005/8/layout/pyramid3"/>
    <dgm:cxn modelId="{9B367AAF-4E54-1247-B1D6-9E91A48C2B1F}" type="presParOf" srcId="{B7D1F143-48F9-0C4D-A5FC-EECCB3F465D0}" destId="{040A8DF8-1350-7042-9D95-E1045A67B7A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E53A9-DC9C-9A4E-80EE-2557FDF8B0DB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280931-9FA4-E54A-A258-BB168E79ED03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Combination of services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5C5B7434-20D1-354B-B3B1-FF5637D0A84F}" type="parTrans" cxnId="{FF267EED-BA65-8D40-BCE7-E0C3F747B144}">
      <dgm:prSet/>
      <dgm:spPr/>
      <dgm:t>
        <a:bodyPr/>
        <a:lstStyle/>
        <a:p>
          <a:endParaRPr lang="en-US"/>
        </a:p>
      </dgm:t>
    </dgm:pt>
    <dgm:pt modelId="{40298FA2-CF9B-FB43-9BBF-B48C71BB4F29}" type="sibTrans" cxnId="{FF267EED-BA65-8D40-BCE7-E0C3F747B144}">
      <dgm:prSet/>
      <dgm:spPr/>
      <dgm:t>
        <a:bodyPr/>
        <a:lstStyle/>
        <a:p>
          <a:endParaRPr lang="en-US"/>
        </a:p>
      </dgm:t>
    </dgm:pt>
    <dgm:pt modelId="{CAAB03D0-485C-2542-A698-328EDCEA8DDF}">
      <dgm:prSet phldrT="[Text]"/>
      <dgm:spPr/>
      <dgm:t>
        <a:bodyPr/>
        <a:lstStyle/>
        <a:p>
          <a:r>
            <a:rPr lang="en-US" dirty="0" smtClean="0"/>
            <a:t>Services (CPL)</a:t>
          </a:r>
          <a:endParaRPr lang="en-US" dirty="0"/>
        </a:p>
      </dgm:t>
    </dgm:pt>
    <dgm:pt modelId="{FF5DA36B-C761-8C4F-9C50-69E500B81FBC}" type="parTrans" cxnId="{78B5B3ED-86A8-8C4E-A99B-0C64FA2D1E8E}">
      <dgm:prSet/>
      <dgm:spPr/>
      <dgm:t>
        <a:bodyPr/>
        <a:lstStyle/>
        <a:p>
          <a:endParaRPr lang="en-US"/>
        </a:p>
      </dgm:t>
    </dgm:pt>
    <dgm:pt modelId="{4F9A62EF-9689-D741-ABEA-B8159088403C}" type="sibTrans" cxnId="{78B5B3ED-86A8-8C4E-A99B-0C64FA2D1E8E}">
      <dgm:prSet/>
      <dgm:spPr/>
      <dgm:t>
        <a:bodyPr/>
        <a:lstStyle/>
        <a:p>
          <a:endParaRPr lang="en-US"/>
        </a:p>
      </dgm:t>
    </dgm:pt>
    <dgm:pt modelId="{6765E8CE-D5F8-F54A-AFD9-BDDAB8BFF76F}">
      <dgm:prSet phldrT="[Text]"/>
      <dgm:spPr/>
      <dgm:t>
        <a:bodyPr/>
        <a:lstStyle/>
        <a:p>
          <a:r>
            <a:rPr lang="en-US" dirty="0" smtClean="0"/>
            <a:t>Application protocols (Java JSR xxx)</a:t>
          </a:r>
          <a:endParaRPr lang="en-US" dirty="0"/>
        </a:p>
      </dgm:t>
    </dgm:pt>
    <dgm:pt modelId="{C3517121-0F20-8A4D-80AA-84444B4D2597}" type="parTrans" cxnId="{E02C30C8-0FB3-4147-889A-396038CD3027}">
      <dgm:prSet/>
      <dgm:spPr/>
      <dgm:t>
        <a:bodyPr/>
        <a:lstStyle/>
        <a:p>
          <a:endParaRPr lang="en-US"/>
        </a:p>
      </dgm:t>
    </dgm:pt>
    <dgm:pt modelId="{DD7791F1-0771-CC4E-8B2D-4E9ED7CF07BF}" type="sibTrans" cxnId="{E02C30C8-0FB3-4147-889A-396038CD3027}">
      <dgm:prSet/>
      <dgm:spPr/>
      <dgm:t>
        <a:bodyPr/>
        <a:lstStyle/>
        <a:p>
          <a:endParaRPr lang="en-US"/>
        </a:p>
      </dgm:t>
    </dgm:pt>
    <dgm:pt modelId="{5C828FDB-A205-404F-BD49-B7A4963DEA73}">
      <dgm:prSet phldrT="[Text]"/>
      <dgm:spPr/>
      <dgm:t>
        <a:bodyPr/>
        <a:lstStyle/>
        <a:p>
          <a:r>
            <a:rPr lang="en-US" dirty="0" smtClean="0"/>
            <a:t>Transport protocols, with names (Java)</a:t>
          </a:r>
          <a:endParaRPr lang="en-US" dirty="0"/>
        </a:p>
      </dgm:t>
    </dgm:pt>
    <dgm:pt modelId="{56ECB5BB-9174-A145-BC5D-A0545C7506E5}" type="parTrans" cxnId="{6B6C864D-0D1C-A642-9511-F42BC84CA149}">
      <dgm:prSet/>
      <dgm:spPr/>
      <dgm:t>
        <a:bodyPr/>
        <a:lstStyle/>
        <a:p>
          <a:endParaRPr lang="en-US"/>
        </a:p>
      </dgm:t>
    </dgm:pt>
    <dgm:pt modelId="{46991101-3977-2A44-B5E5-E31A1137D4A2}" type="sibTrans" cxnId="{6B6C864D-0D1C-A642-9511-F42BC84CA149}">
      <dgm:prSet/>
      <dgm:spPr/>
      <dgm:t>
        <a:bodyPr/>
        <a:lstStyle/>
        <a:p>
          <a:endParaRPr lang="en-US"/>
        </a:p>
      </dgm:t>
    </dgm:pt>
    <dgm:pt modelId="{9EF560C9-4ED9-D442-8E2A-B5B9DD424B88}">
      <dgm:prSet phldrT="[Text]"/>
      <dgm:spPr/>
      <dgm:t>
        <a:bodyPr/>
        <a:lstStyle/>
        <a:p>
          <a:r>
            <a:rPr lang="en-US" dirty="0" smtClean="0"/>
            <a:t>Transport protocols (sockets)</a:t>
          </a:r>
          <a:endParaRPr lang="en-US" dirty="0"/>
        </a:p>
      </dgm:t>
    </dgm:pt>
    <dgm:pt modelId="{4EC3913F-0C81-1846-8A2B-F6699931679F}" type="parTrans" cxnId="{D87AA3C1-94DE-B446-A33E-365AAA03C479}">
      <dgm:prSet/>
      <dgm:spPr/>
      <dgm:t>
        <a:bodyPr/>
        <a:lstStyle/>
        <a:p>
          <a:endParaRPr lang="en-US"/>
        </a:p>
      </dgm:t>
    </dgm:pt>
    <dgm:pt modelId="{E64839CB-09A5-AD48-AB60-E5697556FAB1}" type="sibTrans" cxnId="{D87AA3C1-94DE-B446-A33E-365AAA03C479}">
      <dgm:prSet/>
      <dgm:spPr/>
      <dgm:t>
        <a:bodyPr/>
        <a:lstStyle/>
        <a:p>
          <a:endParaRPr lang="en-US"/>
        </a:p>
      </dgm:t>
    </dgm:pt>
    <dgm:pt modelId="{04684C0B-28EB-5548-BA6F-9E28B28A4E9E}" type="pres">
      <dgm:prSet presAssocID="{DA8E53A9-DC9C-9A4E-80EE-2557FDF8B0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47FA1-7D5D-7F4F-B07C-FA42DD58379D}" type="pres">
      <dgm:prSet presAssocID="{DA8E53A9-DC9C-9A4E-80EE-2557FDF8B0DB}" presName="dummyMaxCanvas" presStyleCnt="0">
        <dgm:presLayoutVars/>
      </dgm:prSet>
      <dgm:spPr/>
    </dgm:pt>
    <dgm:pt modelId="{DA2C2C1E-E333-6D40-90C2-38972AEC0005}" type="pres">
      <dgm:prSet presAssocID="{DA8E53A9-DC9C-9A4E-80EE-2557FDF8B0DB}" presName="FiveNodes_1" presStyleLbl="node1" presStyleIdx="0" presStyleCnt="5" custLinFactY="-100000" custLinFactNeighborX="-55342" custLinFactNeighborY="-13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835C9-B492-4E45-8508-6E78941E8DF6}" type="pres">
      <dgm:prSet presAssocID="{DA8E53A9-DC9C-9A4E-80EE-2557FDF8B0D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73F95-6B2B-754F-8A0A-E5AE192433C6}" type="pres">
      <dgm:prSet presAssocID="{DA8E53A9-DC9C-9A4E-80EE-2557FDF8B0D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D0E31-468D-C94C-BFAC-D6FB71D6E4DF}" type="pres">
      <dgm:prSet presAssocID="{DA8E53A9-DC9C-9A4E-80EE-2557FDF8B0D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B3195-1988-DE4C-8EC4-418EEE610237}" type="pres">
      <dgm:prSet presAssocID="{DA8E53A9-DC9C-9A4E-80EE-2557FDF8B0D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76E01-C849-444B-AD50-4BAC61CF9C6A}" type="pres">
      <dgm:prSet presAssocID="{DA8E53A9-DC9C-9A4E-80EE-2557FDF8B0D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00A86-4DA4-B14B-9A65-42743E1152B8}" type="pres">
      <dgm:prSet presAssocID="{DA8E53A9-DC9C-9A4E-80EE-2557FDF8B0D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9E0B-5C02-0B49-91FE-EA37B17244CB}" type="pres">
      <dgm:prSet presAssocID="{DA8E53A9-DC9C-9A4E-80EE-2557FDF8B0D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AF25E-0EE4-DA4C-A355-67AC6D3B9398}" type="pres">
      <dgm:prSet presAssocID="{DA8E53A9-DC9C-9A4E-80EE-2557FDF8B0D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6342-3DE8-D647-A28D-BA44EE8BB473}" type="pres">
      <dgm:prSet presAssocID="{DA8E53A9-DC9C-9A4E-80EE-2557FDF8B0D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6208C-B558-8649-93F7-60BAFC90A4E6}" type="pres">
      <dgm:prSet presAssocID="{DA8E53A9-DC9C-9A4E-80EE-2557FDF8B0D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6CB98-3046-DD44-B266-740BCD6D220B}" type="pres">
      <dgm:prSet presAssocID="{DA8E53A9-DC9C-9A4E-80EE-2557FDF8B0D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FE9CD-78EA-994A-96EA-6E259A96650D}" type="pres">
      <dgm:prSet presAssocID="{DA8E53A9-DC9C-9A4E-80EE-2557FDF8B0D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7E60F-265F-F842-A0CB-78FD80A85B2F}" type="pres">
      <dgm:prSet presAssocID="{DA8E53A9-DC9C-9A4E-80EE-2557FDF8B0D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0D6B1-1846-4949-A3CC-520E457542E1}" type="presOf" srcId="{6765E8CE-D5F8-F54A-AFD9-BDDAB8BFF76F}" destId="{D7E73F95-6B2B-754F-8A0A-E5AE192433C6}" srcOrd="0" destOrd="0" presId="urn:microsoft.com/office/officeart/2005/8/layout/vProcess5"/>
    <dgm:cxn modelId="{098CB8FE-53EF-8644-9EFE-DE249A02BBB1}" type="presOf" srcId="{CAAB03D0-485C-2542-A698-328EDCEA8DDF}" destId="{845835C9-B492-4E45-8508-6E78941E8DF6}" srcOrd="0" destOrd="0" presId="urn:microsoft.com/office/officeart/2005/8/layout/vProcess5"/>
    <dgm:cxn modelId="{60FEEEF9-6974-1944-AA91-CBD3A49DF874}" type="presOf" srcId="{ED280931-9FA4-E54A-A258-BB168E79ED03}" destId="{DA2C2C1E-E333-6D40-90C2-38972AEC0005}" srcOrd="0" destOrd="0" presId="urn:microsoft.com/office/officeart/2005/8/layout/vProcess5"/>
    <dgm:cxn modelId="{8C0160BE-7FF8-0847-8D1F-6CC51F603578}" type="presOf" srcId="{6765E8CE-D5F8-F54A-AFD9-BDDAB8BFF76F}" destId="{6B66CB98-3046-DD44-B266-740BCD6D220B}" srcOrd="1" destOrd="0" presId="urn:microsoft.com/office/officeart/2005/8/layout/vProcess5"/>
    <dgm:cxn modelId="{5A096B28-2097-F64C-8207-996CFADB3A6D}" type="presOf" srcId="{40298FA2-CF9B-FB43-9BBF-B48C71BB4F29}" destId="{27776E01-C849-444B-AD50-4BAC61CF9C6A}" srcOrd="0" destOrd="0" presId="urn:microsoft.com/office/officeart/2005/8/layout/vProcess5"/>
    <dgm:cxn modelId="{C1290D6F-2EF1-C24A-BFC1-A229E87003C1}" type="presOf" srcId="{CAAB03D0-485C-2542-A698-328EDCEA8DDF}" destId="{23D6208C-B558-8649-93F7-60BAFC90A4E6}" srcOrd="1" destOrd="0" presId="urn:microsoft.com/office/officeart/2005/8/layout/vProcess5"/>
    <dgm:cxn modelId="{13F68C43-DDBC-AC44-97FF-EB6996174F94}" type="presOf" srcId="{4F9A62EF-9689-D741-ABEA-B8159088403C}" destId="{C5700A86-4DA4-B14B-9A65-42743E1152B8}" srcOrd="0" destOrd="0" presId="urn:microsoft.com/office/officeart/2005/8/layout/vProcess5"/>
    <dgm:cxn modelId="{E02C30C8-0FB3-4147-889A-396038CD3027}" srcId="{DA8E53A9-DC9C-9A4E-80EE-2557FDF8B0DB}" destId="{6765E8CE-D5F8-F54A-AFD9-BDDAB8BFF76F}" srcOrd="2" destOrd="0" parTransId="{C3517121-0F20-8A4D-80AA-84444B4D2597}" sibTransId="{DD7791F1-0771-CC4E-8B2D-4E9ED7CF07BF}"/>
    <dgm:cxn modelId="{D87AA3C1-94DE-B446-A33E-365AAA03C479}" srcId="{DA8E53A9-DC9C-9A4E-80EE-2557FDF8B0DB}" destId="{9EF560C9-4ED9-D442-8E2A-B5B9DD424B88}" srcOrd="4" destOrd="0" parTransId="{4EC3913F-0C81-1846-8A2B-F6699931679F}" sibTransId="{E64839CB-09A5-AD48-AB60-E5697556FAB1}"/>
    <dgm:cxn modelId="{FA57DBAE-4541-4D48-B68B-17E4C6FE76B1}" type="presOf" srcId="{46991101-3977-2A44-B5E5-E31A1137D4A2}" destId="{FD7AF25E-0EE4-DA4C-A355-67AC6D3B9398}" srcOrd="0" destOrd="0" presId="urn:microsoft.com/office/officeart/2005/8/layout/vProcess5"/>
    <dgm:cxn modelId="{B7F14043-AD9C-C94F-A9F1-0E9924C09A43}" type="presOf" srcId="{DA8E53A9-DC9C-9A4E-80EE-2557FDF8B0DB}" destId="{04684C0B-28EB-5548-BA6F-9E28B28A4E9E}" srcOrd="0" destOrd="0" presId="urn:microsoft.com/office/officeart/2005/8/layout/vProcess5"/>
    <dgm:cxn modelId="{9AA941B4-F221-7F49-9799-BB8296B932A8}" type="presOf" srcId="{ED280931-9FA4-E54A-A258-BB168E79ED03}" destId="{D3F56342-3DE8-D647-A28D-BA44EE8BB473}" srcOrd="1" destOrd="0" presId="urn:microsoft.com/office/officeart/2005/8/layout/vProcess5"/>
    <dgm:cxn modelId="{3D4E36B4-9524-4B4D-B1B3-D5B0F4CA51B6}" type="presOf" srcId="{9EF560C9-4ED9-D442-8E2A-B5B9DD424B88}" destId="{651B3195-1988-DE4C-8EC4-418EEE610237}" srcOrd="0" destOrd="0" presId="urn:microsoft.com/office/officeart/2005/8/layout/vProcess5"/>
    <dgm:cxn modelId="{9CF73630-C263-4C43-9462-C26EF85FF041}" type="presOf" srcId="{5C828FDB-A205-404F-BD49-B7A4963DEA73}" destId="{05AD0E31-468D-C94C-BFAC-D6FB71D6E4DF}" srcOrd="0" destOrd="0" presId="urn:microsoft.com/office/officeart/2005/8/layout/vProcess5"/>
    <dgm:cxn modelId="{60683195-A2B4-8948-B704-70C075BFFB15}" type="presOf" srcId="{DD7791F1-0771-CC4E-8B2D-4E9ED7CF07BF}" destId="{0DFB9E0B-5C02-0B49-91FE-EA37B17244CB}" srcOrd="0" destOrd="0" presId="urn:microsoft.com/office/officeart/2005/8/layout/vProcess5"/>
    <dgm:cxn modelId="{FF267EED-BA65-8D40-BCE7-E0C3F747B144}" srcId="{DA8E53A9-DC9C-9A4E-80EE-2557FDF8B0DB}" destId="{ED280931-9FA4-E54A-A258-BB168E79ED03}" srcOrd="0" destOrd="0" parTransId="{5C5B7434-20D1-354B-B3B1-FF5637D0A84F}" sibTransId="{40298FA2-CF9B-FB43-9BBF-B48C71BB4F29}"/>
    <dgm:cxn modelId="{93A8D075-5978-1447-A6BF-2DCF3580B1CA}" type="presOf" srcId="{5C828FDB-A205-404F-BD49-B7A4963DEA73}" destId="{47FFE9CD-78EA-994A-96EA-6E259A96650D}" srcOrd="1" destOrd="0" presId="urn:microsoft.com/office/officeart/2005/8/layout/vProcess5"/>
    <dgm:cxn modelId="{6B6C864D-0D1C-A642-9511-F42BC84CA149}" srcId="{DA8E53A9-DC9C-9A4E-80EE-2557FDF8B0DB}" destId="{5C828FDB-A205-404F-BD49-B7A4963DEA73}" srcOrd="3" destOrd="0" parTransId="{56ECB5BB-9174-A145-BC5D-A0545C7506E5}" sibTransId="{46991101-3977-2A44-B5E5-E31A1137D4A2}"/>
    <dgm:cxn modelId="{78B5B3ED-86A8-8C4E-A99B-0C64FA2D1E8E}" srcId="{DA8E53A9-DC9C-9A4E-80EE-2557FDF8B0DB}" destId="{CAAB03D0-485C-2542-A698-328EDCEA8DDF}" srcOrd="1" destOrd="0" parTransId="{FF5DA36B-C761-8C4F-9C50-69E500B81FBC}" sibTransId="{4F9A62EF-9689-D741-ABEA-B8159088403C}"/>
    <dgm:cxn modelId="{6E64B4AC-CB7E-4A4E-9D6B-949DD9372A3C}" type="presOf" srcId="{9EF560C9-4ED9-D442-8E2A-B5B9DD424B88}" destId="{8687E60F-265F-F842-A0CB-78FD80A85B2F}" srcOrd="1" destOrd="0" presId="urn:microsoft.com/office/officeart/2005/8/layout/vProcess5"/>
    <dgm:cxn modelId="{BEB8C170-FE29-9347-B12F-EA3CCA92A4B9}" type="presParOf" srcId="{04684C0B-28EB-5548-BA6F-9E28B28A4E9E}" destId="{73647FA1-7D5D-7F4F-B07C-FA42DD58379D}" srcOrd="0" destOrd="0" presId="urn:microsoft.com/office/officeart/2005/8/layout/vProcess5"/>
    <dgm:cxn modelId="{0BBABF46-BBC8-2849-86C0-57AE8505A117}" type="presParOf" srcId="{04684C0B-28EB-5548-BA6F-9E28B28A4E9E}" destId="{DA2C2C1E-E333-6D40-90C2-38972AEC0005}" srcOrd="1" destOrd="0" presId="urn:microsoft.com/office/officeart/2005/8/layout/vProcess5"/>
    <dgm:cxn modelId="{99CCC624-708A-DE42-A629-29A5ED9315A6}" type="presParOf" srcId="{04684C0B-28EB-5548-BA6F-9E28B28A4E9E}" destId="{845835C9-B492-4E45-8508-6E78941E8DF6}" srcOrd="2" destOrd="0" presId="urn:microsoft.com/office/officeart/2005/8/layout/vProcess5"/>
    <dgm:cxn modelId="{E58B5635-9ECA-FC4A-A6FF-D67DEB8BB7BE}" type="presParOf" srcId="{04684C0B-28EB-5548-BA6F-9E28B28A4E9E}" destId="{D7E73F95-6B2B-754F-8A0A-E5AE192433C6}" srcOrd="3" destOrd="0" presId="urn:microsoft.com/office/officeart/2005/8/layout/vProcess5"/>
    <dgm:cxn modelId="{FE0A9A07-9241-F541-965C-7D9EC0B61A81}" type="presParOf" srcId="{04684C0B-28EB-5548-BA6F-9E28B28A4E9E}" destId="{05AD0E31-468D-C94C-BFAC-D6FB71D6E4DF}" srcOrd="4" destOrd="0" presId="urn:microsoft.com/office/officeart/2005/8/layout/vProcess5"/>
    <dgm:cxn modelId="{0087E53C-4514-DC4E-9A4B-430A837A25CB}" type="presParOf" srcId="{04684C0B-28EB-5548-BA6F-9E28B28A4E9E}" destId="{651B3195-1988-DE4C-8EC4-418EEE610237}" srcOrd="5" destOrd="0" presId="urn:microsoft.com/office/officeart/2005/8/layout/vProcess5"/>
    <dgm:cxn modelId="{B74632EA-1695-764C-840C-2D750496E00F}" type="presParOf" srcId="{04684C0B-28EB-5548-BA6F-9E28B28A4E9E}" destId="{27776E01-C849-444B-AD50-4BAC61CF9C6A}" srcOrd="6" destOrd="0" presId="urn:microsoft.com/office/officeart/2005/8/layout/vProcess5"/>
    <dgm:cxn modelId="{8DAA5216-87BD-2B4C-84FB-E66C11454ACA}" type="presParOf" srcId="{04684C0B-28EB-5548-BA6F-9E28B28A4E9E}" destId="{C5700A86-4DA4-B14B-9A65-42743E1152B8}" srcOrd="7" destOrd="0" presId="urn:microsoft.com/office/officeart/2005/8/layout/vProcess5"/>
    <dgm:cxn modelId="{EA2DB9D9-3201-BE4C-BB9B-D6B48BD66C10}" type="presParOf" srcId="{04684C0B-28EB-5548-BA6F-9E28B28A4E9E}" destId="{0DFB9E0B-5C02-0B49-91FE-EA37B17244CB}" srcOrd="8" destOrd="0" presId="urn:microsoft.com/office/officeart/2005/8/layout/vProcess5"/>
    <dgm:cxn modelId="{526EE46D-1007-0645-A922-2F43F62412AD}" type="presParOf" srcId="{04684C0B-28EB-5548-BA6F-9E28B28A4E9E}" destId="{FD7AF25E-0EE4-DA4C-A355-67AC6D3B9398}" srcOrd="9" destOrd="0" presId="urn:microsoft.com/office/officeart/2005/8/layout/vProcess5"/>
    <dgm:cxn modelId="{5CA23208-BAAB-754E-BF47-732F74459C07}" type="presParOf" srcId="{04684C0B-28EB-5548-BA6F-9E28B28A4E9E}" destId="{D3F56342-3DE8-D647-A28D-BA44EE8BB473}" srcOrd="10" destOrd="0" presId="urn:microsoft.com/office/officeart/2005/8/layout/vProcess5"/>
    <dgm:cxn modelId="{9488F5E3-E8E8-AE4B-A059-990FD6E0A9D4}" type="presParOf" srcId="{04684C0B-28EB-5548-BA6F-9E28B28A4E9E}" destId="{23D6208C-B558-8649-93F7-60BAFC90A4E6}" srcOrd="11" destOrd="0" presId="urn:microsoft.com/office/officeart/2005/8/layout/vProcess5"/>
    <dgm:cxn modelId="{42B0AB18-4B92-174A-954E-7E8BB98EC1A5}" type="presParOf" srcId="{04684C0B-28EB-5548-BA6F-9E28B28A4E9E}" destId="{6B66CB98-3046-DD44-B266-740BCD6D220B}" srcOrd="12" destOrd="0" presId="urn:microsoft.com/office/officeart/2005/8/layout/vProcess5"/>
    <dgm:cxn modelId="{3F17A610-667C-D64E-8CC8-3F10F61E9BB5}" type="presParOf" srcId="{04684C0B-28EB-5548-BA6F-9E28B28A4E9E}" destId="{47FFE9CD-78EA-994A-96EA-6E259A96650D}" srcOrd="13" destOrd="0" presId="urn:microsoft.com/office/officeart/2005/8/layout/vProcess5"/>
    <dgm:cxn modelId="{F76BF85A-0BE7-AA4F-9070-86E226F7B341}" type="presParOf" srcId="{04684C0B-28EB-5548-BA6F-9E28B28A4E9E}" destId="{8687E60F-265F-F842-A0CB-78FD80A85B2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376BA-6A34-E34A-B27A-993A8DFE39A3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0839BD55-D79E-4F4D-A4E2-E1FC2B316F27}">
      <dgm:prSet phldrT="[Text]"/>
      <dgm:spPr>
        <a:gradFill rotWithShape="0">
          <a:gsLst>
            <a:gs pos="0">
              <a:schemeClr val="accent4">
                <a:lumMod val="50000"/>
                <a:alpha val="50000"/>
              </a:schemeClr>
            </a:gs>
            <a:gs pos="55000">
              <a:schemeClr val="accent4">
                <a:lumMod val="75000"/>
                <a:alpha val="50000"/>
              </a:schemeClr>
            </a:gs>
            <a:gs pos="100000">
              <a:schemeClr val="accent4">
                <a:lumMod val="60000"/>
                <a:lumOff val="40000"/>
                <a:alpha val="50000"/>
              </a:schemeClr>
            </a:gs>
          </a:gsLst>
        </a:gradFill>
      </dgm:spPr>
      <dgm:t>
        <a:bodyPr/>
        <a:lstStyle/>
        <a:p>
          <a:r>
            <a:rPr lang="en-US" dirty="0" smtClean="0"/>
            <a:t>Real world</a:t>
          </a:r>
        </a:p>
        <a:p>
          <a:r>
            <a:rPr lang="en-US" dirty="0" smtClean="0"/>
            <a:t>(location &amp; sensors)</a:t>
          </a:r>
          <a:endParaRPr lang="en-US" dirty="0"/>
        </a:p>
      </dgm:t>
    </dgm:pt>
    <dgm:pt modelId="{65E43B10-C15F-CF40-B3BF-54961513B595}" type="parTrans" cxnId="{559BE3EB-04DD-CB43-8988-C2221F8FC19A}">
      <dgm:prSet/>
      <dgm:spPr/>
      <dgm:t>
        <a:bodyPr/>
        <a:lstStyle/>
        <a:p>
          <a:endParaRPr lang="en-US"/>
        </a:p>
      </dgm:t>
    </dgm:pt>
    <dgm:pt modelId="{8468F40D-3A3D-CB4C-A0A6-0D33945B06BE}" type="sibTrans" cxnId="{559BE3EB-04DD-CB43-8988-C2221F8FC19A}">
      <dgm:prSet/>
      <dgm:spPr/>
      <dgm:t>
        <a:bodyPr/>
        <a:lstStyle/>
        <a:p>
          <a:endParaRPr lang="en-US"/>
        </a:p>
      </dgm:t>
    </dgm:pt>
    <dgm:pt modelId="{F36310CA-08BD-F14B-9D70-A038856D7BBA}">
      <dgm:prSet phldrT="[Text]"/>
      <dgm:spPr>
        <a:gradFill rotWithShape="0">
          <a:gsLst>
            <a:gs pos="0">
              <a:schemeClr val="accent6">
                <a:lumMod val="75000"/>
                <a:alpha val="50000"/>
              </a:schemeClr>
            </a:gs>
            <a:gs pos="55000">
              <a:schemeClr val="accent6">
                <a:lumMod val="60000"/>
                <a:lumOff val="40000"/>
                <a:alpha val="50000"/>
              </a:schemeClr>
            </a:gs>
            <a:gs pos="100000">
              <a:schemeClr val="accent6">
                <a:lumMod val="40000"/>
                <a:lumOff val="60000"/>
                <a:alpha val="50000"/>
              </a:schemeClr>
            </a:gs>
          </a:gsLst>
        </a:gra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Communication</a:t>
          </a:r>
        </a:p>
        <a:p>
          <a:r>
            <a:rPr lang="en-US" dirty="0" smtClean="0"/>
            <a:t>(VoIP, SMS, email)</a:t>
          </a:r>
          <a:endParaRPr lang="en-US" dirty="0"/>
        </a:p>
      </dgm:t>
    </dgm:pt>
    <dgm:pt modelId="{AD3F8CC6-6DF1-F74C-9FFC-63A753224632}" type="parTrans" cxnId="{F5D07922-F08F-0145-9E5E-BD781FBA6229}">
      <dgm:prSet/>
      <dgm:spPr/>
      <dgm:t>
        <a:bodyPr/>
        <a:lstStyle/>
        <a:p>
          <a:endParaRPr lang="en-US"/>
        </a:p>
      </dgm:t>
    </dgm:pt>
    <dgm:pt modelId="{9EA9FA29-E00F-4C4A-90EC-EECDE0421C06}" type="sibTrans" cxnId="{F5D07922-F08F-0145-9E5E-BD781FBA6229}">
      <dgm:prSet/>
      <dgm:spPr/>
      <dgm:t>
        <a:bodyPr/>
        <a:lstStyle/>
        <a:p>
          <a:endParaRPr lang="en-US"/>
        </a:p>
      </dgm:t>
    </dgm:pt>
    <dgm:pt modelId="{1232BA20-9849-4342-8472-468E7C0F5515}">
      <dgm:prSet phldrT="[Text]"/>
      <dgm:spPr>
        <a:solidFill>
          <a:schemeClr val="accent2">
            <a:lumMod val="75000"/>
            <a:alpha val="48000"/>
          </a:schemeClr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Web services</a:t>
          </a:r>
        </a:p>
        <a:p>
          <a:r>
            <a:rPr lang="en-US" dirty="0" smtClean="0"/>
            <a:t>(</a:t>
          </a:r>
          <a:r>
            <a:rPr lang="en-US" dirty="0" err="1" smtClean="0"/>
            <a:t>SNs</a:t>
          </a:r>
          <a:r>
            <a:rPr lang="en-US" dirty="0" smtClean="0"/>
            <a:t>, calendar, contacts, ..)</a:t>
          </a:r>
          <a:endParaRPr lang="en-US" dirty="0"/>
        </a:p>
      </dgm:t>
    </dgm:pt>
    <dgm:pt modelId="{2509CCAA-E645-684B-A48A-3FD2E68AC464}" type="parTrans" cxnId="{E26B4730-56CF-FF4D-972D-698983F74E6D}">
      <dgm:prSet/>
      <dgm:spPr/>
      <dgm:t>
        <a:bodyPr/>
        <a:lstStyle/>
        <a:p>
          <a:endParaRPr lang="en-US"/>
        </a:p>
      </dgm:t>
    </dgm:pt>
    <dgm:pt modelId="{C891F611-0E10-684A-9B21-87838B27D3C0}" type="sibTrans" cxnId="{E26B4730-56CF-FF4D-972D-698983F74E6D}">
      <dgm:prSet/>
      <dgm:spPr/>
      <dgm:t>
        <a:bodyPr/>
        <a:lstStyle/>
        <a:p>
          <a:endParaRPr lang="en-US"/>
        </a:p>
      </dgm:t>
    </dgm:pt>
    <dgm:pt modelId="{150FFBF5-4A0A-EF4D-9857-EDCC23273EA8}" type="pres">
      <dgm:prSet presAssocID="{D79376BA-6A34-E34A-B27A-993A8DFE39A3}" presName="compositeShape" presStyleCnt="0">
        <dgm:presLayoutVars>
          <dgm:chMax val="7"/>
          <dgm:dir/>
          <dgm:resizeHandles val="exact"/>
        </dgm:presLayoutVars>
      </dgm:prSet>
      <dgm:spPr/>
    </dgm:pt>
    <dgm:pt modelId="{522DE83C-2328-2246-B98C-7F7B31F3D4F0}" type="pres">
      <dgm:prSet presAssocID="{0839BD55-D79E-4F4D-A4E2-E1FC2B316F27}" presName="circ1" presStyleLbl="vennNode1" presStyleIdx="0" presStyleCnt="3"/>
      <dgm:spPr/>
      <dgm:t>
        <a:bodyPr/>
        <a:lstStyle/>
        <a:p>
          <a:endParaRPr lang="en-US"/>
        </a:p>
      </dgm:t>
    </dgm:pt>
    <dgm:pt modelId="{C1D67D41-8833-094C-8819-D2320550E1F8}" type="pres">
      <dgm:prSet presAssocID="{0839BD55-D79E-4F4D-A4E2-E1FC2B316F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3218C-102E-0C49-B193-FA42D4D11FFE}" type="pres">
      <dgm:prSet presAssocID="{F36310CA-08BD-F14B-9D70-A038856D7BBA}" presName="circ2" presStyleLbl="vennNode1" presStyleIdx="1" presStyleCnt="3"/>
      <dgm:spPr/>
      <dgm:t>
        <a:bodyPr/>
        <a:lstStyle/>
        <a:p>
          <a:endParaRPr lang="en-US"/>
        </a:p>
      </dgm:t>
    </dgm:pt>
    <dgm:pt modelId="{7635B03F-2E8A-8346-B625-53A2D0B1BE14}" type="pres">
      <dgm:prSet presAssocID="{F36310CA-08BD-F14B-9D70-A038856D7B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A6399-D05B-674C-98A6-B8FC5CFCEE31}" type="pres">
      <dgm:prSet presAssocID="{1232BA20-9849-4342-8472-468E7C0F5515}" presName="circ3" presStyleLbl="vennNode1" presStyleIdx="2" presStyleCnt="3"/>
      <dgm:spPr/>
      <dgm:t>
        <a:bodyPr/>
        <a:lstStyle/>
        <a:p>
          <a:endParaRPr lang="en-US"/>
        </a:p>
      </dgm:t>
    </dgm:pt>
    <dgm:pt modelId="{339E5260-7CB0-1342-838A-60B974EF0AFA}" type="pres">
      <dgm:prSet presAssocID="{1232BA20-9849-4342-8472-468E7C0F55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7F0EE-3900-8F4B-9591-7C147A50BD57}" type="presOf" srcId="{1232BA20-9849-4342-8472-468E7C0F5515}" destId="{339E5260-7CB0-1342-838A-60B974EF0AFA}" srcOrd="1" destOrd="0" presId="urn:microsoft.com/office/officeart/2005/8/layout/venn1"/>
    <dgm:cxn modelId="{F9F54B90-0109-DC4E-810B-3059C0B6FEA3}" type="presOf" srcId="{F36310CA-08BD-F14B-9D70-A038856D7BBA}" destId="{7635B03F-2E8A-8346-B625-53A2D0B1BE14}" srcOrd="1" destOrd="0" presId="urn:microsoft.com/office/officeart/2005/8/layout/venn1"/>
    <dgm:cxn modelId="{F5D07922-F08F-0145-9E5E-BD781FBA6229}" srcId="{D79376BA-6A34-E34A-B27A-993A8DFE39A3}" destId="{F36310CA-08BD-F14B-9D70-A038856D7BBA}" srcOrd="1" destOrd="0" parTransId="{AD3F8CC6-6DF1-F74C-9FFC-63A753224632}" sibTransId="{9EA9FA29-E00F-4C4A-90EC-EECDE0421C06}"/>
    <dgm:cxn modelId="{559BE3EB-04DD-CB43-8988-C2221F8FC19A}" srcId="{D79376BA-6A34-E34A-B27A-993A8DFE39A3}" destId="{0839BD55-D79E-4F4D-A4E2-E1FC2B316F27}" srcOrd="0" destOrd="0" parTransId="{65E43B10-C15F-CF40-B3BF-54961513B595}" sibTransId="{8468F40D-3A3D-CB4C-A0A6-0D33945B06BE}"/>
    <dgm:cxn modelId="{BEB102B2-917C-7E4A-AB52-088F0419C7E7}" type="presOf" srcId="{D79376BA-6A34-E34A-B27A-993A8DFE39A3}" destId="{150FFBF5-4A0A-EF4D-9857-EDCC23273EA8}" srcOrd="0" destOrd="0" presId="urn:microsoft.com/office/officeart/2005/8/layout/venn1"/>
    <dgm:cxn modelId="{410EF9BC-0758-B14D-87CD-85870D1B5EEB}" type="presOf" srcId="{1232BA20-9849-4342-8472-468E7C0F5515}" destId="{13CA6399-D05B-674C-98A6-B8FC5CFCEE31}" srcOrd="0" destOrd="0" presId="urn:microsoft.com/office/officeart/2005/8/layout/venn1"/>
    <dgm:cxn modelId="{BF971663-1E99-4B4E-8857-EED19874D019}" type="presOf" srcId="{F36310CA-08BD-F14B-9D70-A038856D7BBA}" destId="{19C3218C-102E-0C49-B193-FA42D4D11FFE}" srcOrd="0" destOrd="0" presId="urn:microsoft.com/office/officeart/2005/8/layout/venn1"/>
    <dgm:cxn modelId="{E26B4730-56CF-FF4D-972D-698983F74E6D}" srcId="{D79376BA-6A34-E34A-B27A-993A8DFE39A3}" destId="{1232BA20-9849-4342-8472-468E7C0F5515}" srcOrd="2" destOrd="0" parTransId="{2509CCAA-E645-684B-A48A-3FD2E68AC464}" sibTransId="{C891F611-0E10-684A-9B21-87838B27D3C0}"/>
    <dgm:cxn modelId="{5A57A4B0-D2EA-D748-80D5-F97F7401349B}" type="presOf" srcId="{0839BD55-D79E-4F4D-A4E2-E1FC2B316F27}" destId="{522DE83C-2328-2246-B98C-7F7B31F3D4F0}" srcOrd="0" destOrd="0" presId="urn:microsoft.com/office/officeart/2005/8/layout/venn1"/>
    <dgm:cxn modelId="{4046BE69-197E-6941-B3E5-9C6BB3D09A69}" type="presOf" srcId="{0839BD55-D79E-4F4D-A4E2-E1FC2B316F27}" destId="{C1D67D41-8833-094C-8819-D2320550E1F8}" srcOrd="1" destOrd="0" presId="urn:microsoft.com/office/officeart/2005/8/layout/venn1"/>
    <dgm:cxn modelId="{66D667D0-F6E3-384C-9AFF-C73DD1BC5EE8}" type="presParOf" srcId="{150FFBF5-4A0A-EF4D-9857-EDCC23273EA8}" destId="{522DE83C-2328-2246-B98C-7F7B31F3D4F0}" srcOrd="0" destOrd="0" presId="urn:microsoft.com/office/officeart/2005/8/layout/venn1"/>
    <dgm:cxn modelId="{E09E3E39-FF58-E64C-B69A-1B18BE056208}" type="presParOf" srcId="{150FFBF5-4A0A-EF4D-9857-EDCC23273EA8}" destId="{C1D67D41-8833-094C-8819-D2320550E1F8}" srcOrd="1" destOrd="0" presId="urn:microsoft.com/office/officeart/2005/8/layout/venn1"/>
    <dgm:cxn modelId="{7D8967A2-500E-C849-90BB-7C43BAD1A589}" type="presParOf" srcId="{150FFBF5-4A0A-EF4D-9857-EDCC23273EA8}" destId="{19C3218C-102E-0C49-B193-FA42D4D11FFE}" srcOrd="2" destOrd="0" presId="urn:microsoft.com/office/officeart/2005/8/layout/venn1"/>
    <dgm:cxn modelId="{D1DB69AA-989C-B140-A6ED-6B9DE6FBA6AC}" type="presParOf" srcId="{150FFBF5-4A0A-EF4D-9857-EDCC23273EA8}" destId="{7635B03F-2E8A-8346-B625-53A2D0B1BE14}" srcOrd="3" destOrd="0" presId="urn:microsoft.com/office/officeart/2005/8/layout/venn1"/>
    <dgm:cxn modelId="{06345455-B978-E740-9D48-0550D54EA33D}" type="presParOf" srcId="{150FFBF5-4A0A-EF4D-9857-EDCC23273EA8}" destId="{13CA6399-D05B-674C-98A6-B8FC5CFCEE31}" srcOrd="4" destOrd="0" presId="urn:microsoft.com/office/officeart/2005/8/layout/venn1"/>
    <dgm:cxn modelId="{9225FD77-240A-CF4F-9931-BA02D5932A09}" type="presParOf" srcId="{150FFBF5-4A0A-EF4D-9857-EDCC23273EA8}" destId="{339E5260-7CB0-1342-838A-60B974EF0AF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CF233-ECDF-C649-9FCA-1ECE45098EA0}">
      <dsp:nvSpPr>
        <dsp:cNvPr id="0" name=""/>
        <dsp:cNvSpPr/>
      </dsp:nvSpPr>
      <dsp:spPr>
        <a:xfrm rot="10800000">
          <a:off x="0" y="0"/>
          <a:ext cx="82296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Clocks at home blink 12:00</a:t>
          </a:r>
          <a:endParaRPr lang="en-US" sz="1900" kern="1200" dirty="0"/>
        </a:p>
      </dsp:txBody>
      <dsp:txXfrm>
        <a:off x="1440179" y="0"/>
        <a:ext cx="5349240" cy="578201"/>
      </dsp:txXfrm>
    </dsp:sp>
    <dsp:sp modelId="{DD56F902-A99E-1747-8E5D-E5F8737C9489}">
      <dsp:nvSpPr>
        <dsp:cNvPr id="0" name=""/>
        <dsp:cNvSpPr/>
      </dsp:nvSpPr>
      <dsp:spPr>
        <a:xfrm rot="10800000">
          <a:off x="514350" y="578201"/>
          <a:ext cx="7200899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 program a DVR</a:t>
          </a:r>
          <a:endParaRPr lang="en-US" sz="1900" kern="1200" dirty="0"/>
        </a:p>
      </dsp:txBody>
      <dsp:txXfrm>
        <a:off x="1774507" y="578201"/>
        <a:ext cx="4680585" cy="578201"/>
      </dsp:txXfrm>
    </dsp:sp>
    <dsp:sp modelId="{57C6FC1C-F551-DE42-BF68-96528ECF85AF}">
      <dsp:nvSpPr>
        <dsp:cNvPr id="0" name=""/>
        <dsp:cNvSpPr/>
      </dsp:nvSpPr>
      <dsp:spPr>
        <a:xfrm rot="10800000">
          <a:off x="1028700" y="1156402"/>
          <a:ext cx="6172199" cy="578201"/>
        </a:xfrm>
        <a:prstGeom prst="trapezoid">
          <a:avLst>
            <a:gd name="adj" fmla="val 88957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Writes Excel formulas</a:t>
          </a:r>
          <a:endParaRPr lang="en-US" sz="1900" kern="1200" dirty="0"/>
        </a:p>
      </dsp:txBody>
      <dsp:txXfrm>
        <a:off x="2108834" y="1156402"/>
        <a:ext cx="4011930" cy="578201"/>
      </dsp:txXfrm>
    </dsp:sp>
    <dsp:sp modelId="{DB58CB94-88BC-C646-8367-DCACCE950DCC}">
      <dsp:nvSpPr>
        <dsp:cNvPr id="0" name=""/>
        <dsp:cNvSpPr/>
      </dsp:nvSpPr>
      <dsp:spPr>
        <a:xfrm rot="10800000">
          <a:off x="1543049" y="1734603"/>
          <a:ext cx="51435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Creates simple HTML</a:t>
          </a:r>
          <a:endParaRPr lang="en-US" sz="1900" kern="1200" dirty="0"/>
        </a:p>
      </dsp:txBody>
      <dsp:txXfrm>
        <a:off x="2443162" y="1734603"/>
        <a:ext cx="3343275" cy="578201"/>
      </dsp:txXfrm>
    </dsp:sp>
    <dsp:sp modelId="{38707E4D-9C88-DC43-96E4-98137530E16D}">
      <dsp:nvSpPr>
        <dsp:cNvPr id="0" name=""/>
        <dsp:cNvSpPr/>
      </dsp:nvSpPr>
      <dsp:spPr>
        <a:xfrm rot="10800000">
          <a:off x="2057400" y="2312804"/>
          <a:ext cx="41148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Writes script in PHP or Ruby</a:t>
          </a:r>
          <a:endParaRPr lang="en-US" sz="1900" kern="1200" dirty="0"/>
        </a:p>
      </dsp:txBody>
      <dsp:txXfrm>
        <a:off x="2777489" y="2312804"/>
        <a:ext cx="2674620" cy="578201"/>
      </dsp:txXfrm>
    </dsp:sp>
    <dsp:sp modelId="{11C79985-3C12-0E44-BB14-CA052F134A3E}">
      <dsp:nvSpPr>
        <dsp:cNvPr id="0" name=""/>
        <dsp:cNvSpPr/>
      </dsp:nvSpPr>
      <dsp:spPr>
        <a:xfrm rot="10800000">
          <a:off x="2571750" y="2891005"/>
          <a:ext cx="30861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Java programmer</a:t>
          </a:r>
          <a:endParaRPr lang="en-US" sz="1900" kern="1200" dirty="0"/>
        </a:p>
      </dsp:txBody>
      <dsp:txXfrm>
        <a:off x="3111817" y="2891005"/>
        <a:ext cx="2005965" cy="578201"/>
      </dsp:txXfrm>
    </dsp:sp>
    <dsp:sp modelId="{92CB80B0-BC62-3347-99DD-C91882127601}">
      <dsp:nvSpPr>
        <dsp:cNvPr id="0" name=""/>
        <dsp:cNvSpPr/>
      </dsp:nvSpPr>
      <dsp:spPr>
        <a:xfrm rot="10800000">
          <a:off x="3086099" y="3469206"/>
          <a:ext cx="20574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 &amp; kernel code</a:t>
          </a:r>
          <a:endParaRPr lang="en-US" sz="1900" kern="1200" dirty="0"/>
        </a:p>
      </dsp:txBody>
      <dsp:txXfrm>
        <a:off x="3446145" y="3469206"/>
        <a:ext cx="1337310" cy="578201"/>
      </dsp:txXfrm>
    </dsp:sp>
    <dsp:sp modelId="{CC6C89CF-1489-304E-988D-D7451C6B4575}">
      <dsp:nvSpPr>
        <dsp:cNvPr id="0" name=""/>
        <dsp:cNvSpPr/>
      </dsp:nvSpPr>
      <dsp:spPr>
        <a:xfrm rot="10800000">
          <a:off x="3600450" y="4047407"/>
          <a:ext cx="10287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Firmware</a:t>
          </a:r>
          <a:endParaRPr lang="en-US" sz="1900" kern="1200" dirty="0"/>
        </a:p>
      </dsp:txBody>
      <dsp:txXfrm>
        <a:off x="3600450" y="4047407"/>
        <a:ext cx="1028700" cy="5782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2C2C1E-E333-6D40-90C2-38972AEC0005}">
      <dsp:nvSpPr>
        <dsp:cNvPr id="0" name=""/>
        <dsp:cNvSpPr/>
      </dsp:nvSpPr>
      <dsp:spPr>
        <a:xfrm>
          <a:off x="0" y="0"/>
          <a:ext cx="6336792" cy="832609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accent2">
                  <a:lumMod val="75000"/>
                </a:schemeClr>
              </a:solidFill>
            </a:rPr>
            <a:t>Combination of services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5389698" cy="832609"/>
      </dsp:txXfrm>
    </dsp:sp>
    <dsp:sp modelId="{845835C9-B492-4E45-8508-6E78941E8DF6}">
      <dsp:nvSpPr>
        <dsp:cNvPr id="0" name=""/>
        <dsp:cNvSpPr/>
      </dsp:nvSpPr>
      <dsp:spPr>
        <a:xfrm>
          <a:off x="473202" y="948249"/>
          <a:ext cx="6336792" cy="83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Services (CPL)</a:t>
          </a:r>
          <a:endParaRPr lang="en-US" sz="2500" kern="1200" dirty="0"/>
        </a:p>
      </dsp:txBody>
      <dsp:txXfrm>
        <a:off x="473202" y="948249"/>
        <a:ext cx="5322393" cy="832609"/>
      </dsp:txXfrm>
    </dsp:sp>
    <dsp:sp modelId="{D7E73F95-6B2B-754F-8A0A-E5AE192433C6}">
      <dsp:nvSpPr>
        <dsp:cNvPr id="0" name=""/>
        <dsp:cNvSpPr/>
      </dsp:nvSpPr>
      <dsp:spPr>
        <a:xfrm>
          <a:off x="946404" y="1896499"/>
          <a:ext cx="6336792" cy="83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Application protocols (Java JSR xxx)</a:t>
          </a:r>
          <a:endParaRPr lang="en-US" sz="2500" kern="1200" dirty="0"/>
        </a:p>
      </dsp:txBody>
      <dsp:txXfrm>
        <a:off x="946404" y="1896499"/>
        <a:ext cx="5322393" cy="832609"/>
      </dsp:txXfrm>
    </dsp:sp>
    <dsp:sp modelId="{05AD0E31-468D-C94C-BFAC-D6FB71D6E4DF}">
      <dsp:nvSpPr>
        <dsp:cNvPr id="0" name=""/>
        <dsp:cNvSpPr/>
      </dsp:nvSpPr>
      <dsp:spPr>
        <a:xfrm>
          <a:off x="1419605" y="2844749"/>
          <a:ext cx="6336792" cy="83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Transport protocols, with names (Java)</a:t>
          </a:r>
          <a:endParaRPr lang="en-US" sz="2500" kern="1200" dirty="0"/>
        </a:p>
      </dsp:txBody>
      <dsp:txXfrm>
        <a:off x="1419605" y="2844749"/>
        <a:ext cx="5322393" cy="832609"/>
      </dsp:txXfrm>
    </dsp:sp>
    <dsp:sp modelId="{651B3195-1988-DE4C-8EC4-418EEE610237}">
      <dsp:nvSpPr>
        <dsp:cNvPr id="0" name=""/>
        <dsp:cNvSpPr/>
      </dsp:nvSpPr>
      <dsp:spPr>
        <a:xfrm>
          <a:off x="1892808" y="3792999"/>
          <a:ext cx="6336792" cy="83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Transport protocols (sockets)</a:t>
          </a:r>
          <a:endParaRPr lang="en-US" sz="2500" kern="1200" dirty="0"/>
        </a:p>
      </dsp:txBody>
      <dsp:txXfrm>
        <a:off x="1892808" y="3792999"/>
        <a:ext cx="5322393" cy="832609"/>
      </dsp:txXfrm>
    </dsp:sp>
    <dsp:sp modelId="{27776E01-C849-444B-AD50-4BAC61CF9C6A}">
      <dsp:nvSpPr>
        <dsp:cNvPr id="0" name=""/>
        <dsp:cNvSpPr/>
      </dsp:nvSpPr>
      <dsp:spPr>
        <a:xfrm>
          <a:off x="5795595" y="608267"/>
          <a:ext cx="541196" cy="541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795595" y="608267"/>
        <a:ext cx="541196" cy="541196"/>
      </dsp:txXfrm>
    </dsp:sp>
    <dsp:sp modelId="{C5700A86-4DA4-B14B-9A65-42743E1152B8}">
      <dsp:nvSpPr>
        <dsp:cNvPr id="0" name=""/>
        <dsp:cNvSpPr/>
      </dsp:nvSpPr>
      <dsp:spPr>
        <a:xfrm>
          <a:off x="6268797" y="1556517"/>
          <a:ext cx="541196" cy="541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268797" y="1556517"/>
        <a:ext cx="541196" cy="541196"/>
      </dsp:txXfrm>
    </dsp:sp>
    <dsp:sp modelId="{0DFB9E0B-5C02-0B49-91FE-EA37B17244CB}">
      <dsp:nvSpPr>
        <dsp:cNvPr id="0" name=""/>
        <dsp:cNvSpPr/>
      </dsp:nvSpPr>
      <dsp:spPr>
        <a:xfrm>
          <a:off x="6741999" y="2490890"/>
          <a:ext cx="541196" cy="541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741999" y="2490890"/>
        <a:ext cx="541196" cy="541196"/>
      </dsp:txXfrm>
    </dsp:sp>
    <dsp:sp modelId="{FD7AF25E-0EE4-DA4C-A355-67AC6D3B9398}">
      <dsp:nvSpPr>
        <dsp:cNvPr id="0" name=""/>
        <dsp:cNvSpPr/>
      </dsp:nvSpPr>
      <dsp:spPr>
        <a:xfrm>
          <a:off x="7215201" y="3448391"/>
          <a:ext cx="541196" cy="541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15201" y="3448391"/>
        <a:ext cx="541196" cy="5411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DE83C-2328-2246-B98C-7F7B31F3D4F0}">
      <dsp:nvSpPr>
        <dsp:cNvPr id="0" name=""/>
        <dsp:cNvSpPr/>
      </dsp:nvSpPr>
      <dsp:spPr>
        <a:xfrm>
          <a:off x="2115038" y="58615"/>
          <a:ext cx="2813538" cy="2813538"/>
        </a:xfrm>
        <a:prstGeom prst="ellipse">
          <a:avLst/>
        </a:prstGeom>
        <a:gradFill rotWithShape="0">
          <a:gsLst>
            <a:gs pos="0">
              <a:schemeClr val="accent4">
                <a:lumMod val="50000"/>
                <a:alpha val="50000"/>
              </a:schemeClr>
            </a:gs>
            <a:gs pos="55000">
              <a:schemeClr val="accent4">
                <a:lumMod val="75000"/>
                <a:alpha val="50000"/>
              </a:schemeClr>
            </a:gs>
            <a:gs pos="100000">
              <a:schemeClr val="accent4">
                <a:lumMod val="60000"/>
                <a:lumOff val="40000"/>
                <a:alpha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Real world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(location &amp; sensors)</a:t>
          </a:r>
          <a:endParaRPr lang="en-US" sz="2000" kern="1200" dirty="0"/>
        </a:p>
      </dsp:txBody>
      <dsp:txXfrm>
        <a:off x="2490177" y="550984"/>
        <a:ext cx="2063261" cy="1266092"/>
      </dsp:txXfrm>
    </dsp:sp>
    <dsp:sp modelId="{19C3218C-102E-0C49-B193-FA42D4D11FFE}">
      <dsp:nvSpPr>
        <dsp:cNvPr id="0" name=""/>
        <dsp:cNvSpPr/>
      </dsp:nvSpPr>
      <dsp:spPr>
        <a:xfrm>
          <a:off x="3130257" y="1817076"/>
          <a:ext cx="2813538" cy="2813538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  <a:alpha val="50000"/>
              </a:schemeClr>
            </a:gs>
            <a:gs pos="55000">
              <a:schemeClr val="accent6">
                <a:lumMod val="60000"/>
                <a:lumOff val="40000"/>
                <a:alpha val="50000"/>
              </a:schemeClr>
            </a:gs>
            <a:gs pos="100000">
              <a:schemeClr val="accent6">
                <a:lumMod val="40000"/>
                <a:lumOff val="60000"/>
                <a:alpha val="50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Communication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(VoIP, SMS, email)</a:t>
          </a:r>
          <a:endParaRPr lang="en-US" sz="2000" kern="1200" dirty="0"/>
        </a:p>
      </dsp:txBody>
      <dsp:txXfrm>
        <a:off x="3990731" y="2543907"/>
        <a:ext cx="1688122" cy="1547445"/>
      </dsp:txXfrm>
    </dsp:sp>
    <dsp:sp modelId="{13CA6399-D05B-674C-98A6-B8FC5CFCEE31}">
      <dsp:nvSpPr>
        <dsp:cNvPr id="0" name=""/>
        <dsp:cNvSpPr/>
      </dsp:nvSpPr>
      <dsp:spPr>
        <a:xfrm>
          <a:off x="1099820" y="1817076"/>
          <a:ext cx="2813538" cy="2813538"/>
        </a:xfrm>
        <a:prstGeom prst="ellipse">
          <a:avLst/>
        </a:prstGeom>
        <a:solidFill>
          <a:schemeClr val="accent2">
            <a:lumMod val="75000"/>
            <a:alpha val="48000"/>
          </a:schemeClr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Web services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en-US" sz="2000" kern="1200" dirty="0" err="1" smtClean="0"/>
            <a:t>SNs</a:t>
          </a:r>
          <a:r>
            <a:rPr lang="en-US" sz="2000" kern="1200" dirty="0" smtClean="0"/>
            <a:t>, calendar, contacts, ..)</a:t>
          </a:r>
          <a:endParaRPr lang="en-US" sz="2000" kern="1200" dirty="0"/>
        </a:p>
      </dsp:txBody>
      <dsp:txXfrm>
        <a:off x="1364762" y="2543907"/>
        <a:ext cx="1688122" cy="154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BFF71-7288-E34A-837B-F75572E485E9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E227A-831C-4747-A900-7042B680A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70E2-BCB9-416B-9938-D6AB6AFEE25B}" type="datetimeFigureOut">
              <a:rPr lang="en-US" smtClean="0"/>
              <a:pPr/>
              <a:t>8/16/10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F531-B6F4-42AE-8ACF-BC08E6E40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DE9-3EE0-8F4C-A4AC-D506A0035028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0BA7-7D69-AC41-913A-9193DAFA3890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AF1E-E905-4B4C-AF7A-ADE21CDC1864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 tIns="41473"/>
          <a:lstStyle>
            <a:lvl1pPr>
              <a:defRPr/>
            </a:lvl1pPr>
          </a:lstStyle>
          <a:p>
            <a:fld id="{3C351960-BCCA-9C4A-85E2-7F31BDEF109F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t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42DF0937-4F5C-4EE3-844D-57202E91D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2B1-399E-3F49-ADD8-90074BB02DA6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8296-27C8-A54F-8164-43039FDEA706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0C49-6670-C248-9ACE-2C3A6ADE8C53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FCF-035D-9F4F-B0B9-D1540965D25E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F59-02BA-BB46-A1D7-4D23373AF837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64BC-F6AA-A244-AF1C-492A11651354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8CE-5007-7345-AA8B-286744180500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616AC4F-96F7-C042-B662-A2C8671024E4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8ED5C4B-647E-0E42-B881-6D9D29F5FE9C}" type="datetime1">
              <a:rPr lang="en-US" smtClean="0"/>
              <a:pPr/>
              <a:t>8/16/10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hyperlink" Target="mailto:a@b.com" TargetMode="External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SECE: Making Services </a:t>
            </a:r>
            <a:r>
              <a:rPr lang="en-US" dirty="0" smtClean="0"/>
              <a:t>Programmable (Again)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5746"/>
            <a:ext cx="8077200" cy="2262670"/>
          </a:xfrm>
        </p:spPr>
        <p:txBody>
          <a:bodyPr>
            <a:normAutofit/>
          </a:bodyPr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Omer </a:t>
            </a:r>
            <a:r>
              <a:rPr lang="en-US" dirty="0" err="1" smtClean="0"/>
              <a:t>Boyaci</a:t>
            </a:r>
            <a:endParaRPr lang="en-US" dirty="0" smtClean="0"/>
          </a:p>
          <a:p>
            <a:r>
              <a:rPr lang="en-US" dirty="0" smtClean="0"/>
              <a:t>Victoria Beltran</a:t>
            </a:r>
          </a:p>
          <a:p>
            <a:r>
              <a:rPr lang="en-US" dirty="0" smtClean="0"/>
              <a:t>Jae Woo Lee</a:t>
            </a:r>
          </a:p>
          <a:p>
            <a:r>
              <a:rPr lang="en-US" dirty="0" smtClean="0"/>
              <a:t>Suman Srinivasan</a:t>
            </a:r>
          </a:p>
          <a:p>
            <a:r>
              <a:rPr lang="en-US" dirty="0" smtClean="0"/>
              <a:t>Eric Liu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581"/>
            <a:ext cx="1172604" cy="1259885"/>
          </a:xfrm>
          <a:prstGeom prst="rect">
            <a:avLst/>
          </a:prstGeom>
        </p:spPr>
      </p:pic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482600" y="155448"/>
            <a:ext cx="8661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SECE:</a:t>
            </a:r>
            <a:r>
              <a:rPr lang="en-US" dirty="0" smtClean="0"/>
              <a:t> The </a:t>
            </a:r>
            <a:r>
              <a:rPr lang="en-US" dirty="0" smtClean="0"/>
              <a:t>glue for Internet 			applications 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4146312" y="2937856"/>
            <a:ext cx="819401" cy="788600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SECE</a:t>
            </a:r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104313" y="2395991"/>
            <a:ext cx="1717931" cy="1806550"/>
            <a:chOff x="104313" y="2395991"/>
            <a:chExt cx="1717931" cy="180655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13" y="2395991"/>
              <a:ext cx="575816" cy="938580"/>
            </a:xfrm>
            <a:prstGeom prst="rect">
              <a:avLst/>
            </a:prstGeom>
          </p:spPr>
        </p:pic>
        <p:pic>
          <p:nvPicPr>
            <p:cNvPr id="69" name="Picture 68" descr="androi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447" y="3340087"/>
              <a:ext cx="456704" cy="862454"/>
            </a:xfrm>
            <a:prstGeom prst="rect">
              <a:avLst/>
            </a:prstGeom>
          </p:spPr>
        </p:pic>
        <p:cxnSp>
          <p:nvCxnSpPr>
            <p:cNvPr id="91" name="Straight Arrow Connector 90"/>
            <p:cNvCxnSpPr>
              <a:stCxn id="68" idx="3"/>
              <a:endCxn id="76" idx="1"/>
            </p:cNvCxnSpPr>
            <p:nvPr/>
          </p:nvCxnSpPr>
          <p:spPr>
            <a:xfrm>
              <a:off x="680129" y="2865281"/>
              <a:ext cx="1142115" cy="3624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69" idx="3"/>
              <a:endCxn id="76" idx="1"/>
            </p:cNvCxnSpPr>
            <p:nvPr/>
          </p:nvCxnSpPr>
          <p:spPr>
            <a:xfrm flipV="1">
              <a:off x="645151" y="3227767"/>
              <a:ext cx="1177093" cy="5435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995104" y="3202327"/>
              <a:ext cx="672329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PUBLISH</a:t>
              </a:r>
            </a:p>
            <a:p>
              <a:r>
                <a:rPr lang="en-US" sz="1050" dirty="0" smtClean="0"/>
                <a:t>PIDF-LO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822244" y="2892998"/>
            <a:ext cx="2324068" cy="788600"/>
            <a:chOff x="1822244" y="2892998"/>
            <a:chExt cx="2324068" cy="788600"/>
          </a:xfrm>
        </p:grpSpPr>
        <p:sp>
          <p:nvSpPr>
            <p:cNvPr id="70" name="Rounded Rectangle 69"/>
            <p:cNvSpPr/>
            <p:nvPr/>
          </p:nvSpPr>
          <p:spPr>
            <a:xfrm>
              <a:off x="1822244" y="2892998"/>
              <a:ext cx="955583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2244" y="3100440"/>
              <a:ext cx="955583" cy="254654"/>
            </a:xfrm>
            <a:prstGeom prst="rect">
              <a:avLst/>
            </a:prstGeom>
          </p:spPr>
        </p:pic>
        <p:cxnSp>
          <p:nvCxnSpPr>
            <p:cNvPr id="93" name="Straight Arrow Connector 92"/>
            <p:cNvCxnSpPr>
              <a:stCxn id="76" idx="3"/>
              <a:endCxn id="77" idx="1"/>
            </p:cNvCxnSpPr>
            <p:nvPr/>
          </p:nvCxnSpPr>
          <p:spPr>
            <a:xfrm>
              <a:off x="2777827" y="3227767"/>
              <a:ext cx="1368485" cy="104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0800000">
              <a:off x="2777828" y="3355095"/>
              <a:ext cx="1040469" cy="1246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2913673" y="3044214"/>
              <a:ext cx="904623" cy="530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SUB/NOT</a:t>
              </a:r>
            </a:p>
            <a:p>
              <a:r>
                <a:rPr lang="en-US" sz="900" dirty="0" smtClean="0"/>
                <a:t>PIDF-LO, RPID,</a:t>
              </a:r>
            </a:p>
            <a:p>
              <a:r>
                <a:rPr lang="en-US" sz="900" dirty="0" smtClean="0"/>
                <a:t>others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969618" y="1894747"/>
            <a:ext cx="2261551" cy="1251290"/>
            <a:chOff x="923828" y="4349120"/>
            <a:chExt cx="2261551" cy="125129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0177" y="4349120"/>
              <a:ext cx="495300" cy="546100"/>
            </a:xfrm>
            <a:prstGeom prst="rect">
              <a:avLst/>
            </a:prstGeom>
          </p:spPr>
        </p:pic>
        <p:cxnSp>
          <p:nvCxnSpPr>
            <p:cNvPr id="102" name="Shape 55"/>
            <p:cNvCxnSpPr>
              <a:endCxn id="112" idx="1"/>
            </p:cNvCxnSpPr>
            <p:nvPr/>
          </p:nvCxnSpPr>
          <p:spPr>
            <a:xfrm flipV="1">
              <a:off x="923828" y="5102970"/>
              <a:ext cx="1486980" cy="49744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2410808" y="4895221"/>
              <a:ext cx="774571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geocoding</a:t>
              </a:r>
              <a:endParaRPr lang="en-US" sz="1050" dirty="0" smtClean="0"/>
            </a:p>
            <a:p>
              <a:r>
                <a:rPr lang="en-US" sz="1050" dirty="0" smtClean="0"/>
                <a:t>travel time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556014" y="1688350"/>
            <a:ext cx="1705154" cy="1294376"/>
            <a:chOff x="4219934" y="1646415"/>
            <a:chExt cx="1705154" cy="1294376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5275" y="1750693"/>
              <a:ext cx="648219" cy="64821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1757" y="1911203"/>
              <a:ext cx="609600" cy="609600"/>
            </a:xfrm>
            <a:prstGeom prst="rect">
              <a:avLst/>
            </a:prstGeom>
          </p:spPr>
        </p:pic>
        <p:cxnSp>
          <p:nvCxnSpPr>
            <p:cNvPr id="97" name="Straight Arrow Connector 96"/>
            <p:cNvCxnSpPr>
              <a:stCxn id="87" idx="2"/>
              <a:endCxn id="77" idx="0"/>
            </p:cNvCxnSpPr>
            <p:nvPr/>
          </p:nvCxnSpPr>
          <p:spPr>
            <a:xfrm rot="5400000">
              <a:off x="4256155" y="2362690"/>
              <a:ext cx="497009" cy="56945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0" idx="2"/>
            </p:cNvCxnSpPr>
            <p:nvPr/>
          </p:nvCxnSpPr>
          <p:spPr>
            <a:xfrm rot="5400000">
              <a:off x="4815922" y="2170156"/>
              <a:ext cx="419989" cy="112128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176165" y="1646415"/>
              <a:ext cx="748923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next appt.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447859" y="3707157"/>
            <a:ext cx="1698453" cy="2780829"/>
            <a:chOff x="2300038" y="3681599"/>
            <a:chExt cx="1698453" cy="278082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0038" y="5277640"/>
              <a:ext cx="1035051" cy="103505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19869" y="5468663"/>
              <a:ext cx="778622" cy="778622"/>
            </a:xfrm>
            <a:prstGeom prst="rect">
              <a:avLst/>
            </a:prstGeom>
          </p:spPr>
        </p:pic>
        <p:sp>
          <p:nvSpPr>
            <p:cNvPr id="71" name="Rounded Rectangle 70"/>
            <p:cNvSpPr/>
            <p:nvPr/>
          </p:nvSpPr>
          <p:spPr>
            <a:xfrm>
              <a:off x="2399877" y="4074925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cxnSp>
          <p:nvCxnSpPr>
            <p:cNvPr id="99" name="Straight Arrow Connector 98"/>
            <p:cNvCxnSpPr>
              <a:endCxn id="71" idx="0"/>
            </p:cNvCxnSpPr>
            <p:nvPr/>
          </p:nvCxnSpPr>
          <p:spPr>
            <a:xfrm rot="16200000" flipH="1">
              <a:off x="2492956" y="3758303"/>
              <a:ext cx="393326" cy="23991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2513669" y="6208512"/>
              <a:ext cx="1182855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control appliances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965713" y="1453034"/>
            <a:ext cx="4125670" cy="4194793"/>
            <a:chOff x="4700915" y="1669687"/>
            <a:chExt cx="4125670" cy="4194793"/>
          </a:xfrm>
        </p:grpSpPr>
        <p:sp>
          <p:nvSpPr>
            <p:cNvPr id="66" name="Cloud 65"/>
            <p:cNvSpPr/>
            <p:nvPr/>
          </p:nvSpPr>
          <p:spPr>
            <a:xfrm>
              <a:off x="7415029" y="1669687"/>
              <a:ext cx="1411556" cy="4194793"/>
            </a:xfrm>
            <a:prstGeom prst="clou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72419" y="2927420"/>
              <a:ext cx="571500" cy="5715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59595" y="2197368"/>
              <a:ext cx="722424" cy="72242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34319" y="3548925"/>
              <a:ext cx="609600" cy="6096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72419" y="4158525"/>
              <a:ext cx="609600" cy="6096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97819" y="4768125"/>
              <a:ext cx="546100" cy="546100"/>
            </a:xfrm>
            <a:prstGeom prst="rect">
              <a:avLst/>
            </a:prstGeom>
          </p:spPr>
        </p:pic>
        <p:cxnSp>
          <p:nvCxnSpPr>
            <p:cNvPr id="101" name="Shape 52"/>
            <p:cNvCxnSpPr>
              <a:stCxn id="77" idx="3"/>
              <a:endCxn id="66" idx="2"/>
            </p:cNvCxnSpPr>
            <p:nvPr/>
          </p:nvCxnSpPr>
          <p:spPr>
            <a:xfrm>
              <a:off x="4700915" y="3548809"/>
              <a:ext cx="2718492" cy="21827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856678" y="3362690"/>
              <a:ext cx="1362413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update </a:t>
              </a:r>
              <a:r>
                <a:rPr lang="en-US" sz="1050" dirty="0" err="1" smtClean="0"/>
                <a:t>SNs</a:t>
              </a:r>
              <a:r>
                <a:rPr lang="en-US" sz="1050" dirty="0" smtClean="0"/>
                <a:t>, , email…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212111" y="3771314"/>
            <a:ext cx="2784307" cy="2826813"/>
            <a:chOff x="2711026" y="3875989"/>
            <a:chExt cx="2784307" cy="2826813"/>
          </a:xfrm>
        </p:grpSpPr>
        <p:grpSp>
          <p:nvGrpSpPr>
            <p:cNvPr id="72" name="Group 71"/>
            <p:cNvGrpSpPr/>
            <p:nvPr/>
          </p:nvGrpSpPr>
          <p:grpSpPr>
            <a:xfrm>
              <a:off x="3826360" y="4895220"/>
              <a:ext cx="819401" cy="788600"/>
              <a:chOff x="3948980" y="3414581"/>
              <a:chExt cx="819401" cy="788600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948980" y="3414581"/>
                <a:ext cx="819401" cy="788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1109" y="3593581"/>
                <a:ext cx="639208" cy="423617"/>
              </a:xfrm>
              <a:prstGeom prst="rect">
                <a:avLst/>
              </a:prstGeom>
            </p:spPr>
          </p:pic>
        </p:grp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87697" y="5795166"/>
              <a:ext cx="907636" cy="907636"/>
            </a:xfrm>
            <a:prstGeom prst="rect">
              <a:avLst/>
            </a:prstGeom>
          </p:spPr>
        </p:pic>
        <p:sp>
          <p:nvSpPr>
            <p:cNvPr id="84" name="Rounded Rectangle 83"/>
            <p:cNvSpPr/>
            <p:nvPr/>
          </p:nvSpPr>
          <p:spPr>
            <a:xfrm>
              <a:off x="2998895" y="5746415"/>
              <a:ext cx="819401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B2BUA</a:t>
              </a:r>
              <a:endParaRPr lang="en-US" sz="1400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rot="16200000" flipV="1">
              <a:off x="3312714" y="3971872"/>
              <a:ext cx="1019230" cy="82746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4109600" y="5688485"/>
              <a:ext cx="459333" cy="330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2711026" y="6535015"/>
              <a:ext cx="468718" cy="167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4" idx="3"/>
            </p:cNvCxnSpPr>
            <p:nvPr/>
          </p:nvCxnSpPr>
          <p:spPr>
            <a:xfrm>
              <a:off x="3818296" y="6140715"/>
              <a:ext cx="769401" cy="5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84" idx="0"/>
              <a:endCxn id="77" idx="2"/>
            </p:cNvCxnSpPr>
            <p:nvPr/>
          </p:nvCxnSpPr>
          <p:spPr>
            <a:xfrm rot="16200000" flipV="1">
              <a:off x="2460557" y="4798376"/>
              <a:ext cx="1870426" cy="2565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282744" y="4224458"/>
              <a:ext cx="665745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call state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251999" y="1646113"/>
            <a:ext cx="1428596" cy="1336616"/>
            <a:chOff x="2923983" y="1601255"/>
            <a:chExt cx="1428596" cy="1336616"/>
          </a:xfrm>
        </p:grpSpPr>
        <p:pic>
          <p:nvPicPr>
            <p:cNvPr id="86" name="Picture 85" descr="18_128x128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2047" y="1601255"/>
              <a:ext cx="752498" cy="752498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923983" y="1707948"/>
              <a:ext cx="455817" cy="455817"/>
            </a:xfrm>
            <a:prstGeom prst="rect">
              <a:avLst/>
            </a:prstGeom>
          </p:spPr>
        </p:pic>
        <p:cxnSp>
          <p:nvCxnSpPr>
            <p:cNvPr id="95" name="Straight Arrow Connector 94"/>
            <p:cNvCxnSpPr/>
            <p:nvPr/>
          </p:nvCxnSpPr>
          <p:spPr>
            <a:xfrm rot="5400000">
              <a:off x="3723133" y="2617640"/>
              <a:ext cx="550714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9" idx="2"/>
            </p:cNvCxnSpPr>
            <p:nvPr/>
          </p:nvCxnSpPr>
          <p:spPr>
            <a:xfrm rot="16200000" flipH="1">
              <a:off x="3130940" y="2184716"/>
              <a:ext cx="774106" cy="73220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2923983" y="2163764"/>
              <a:ext cx="1428596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Alice </a:t>
              </a:r>
              <a:r>
                <a:rPr lang="en-US" sz="1050" dirty="0" err="1" smtClean="0">
                  <a:sym typeface="Wingdings"/>
                </a:rPr>
                <a:t></a:t>
              </a:r>
              <a:r>
                <a:rPr lang="en-US" sz="1050" dirty="0" smtClean="0">
                  <a:sym typeface="Wingdings"/>
                </a:rPr>
                <a:t> </a:t>
              </a:r>
              <a:r>
                <a:rPr lang="en-US" sz="1050" dirty="0" smtClean="0">
                  <a:sym typeface="Wingdings"/>
                  <a:hlinkClick r:id="rId20"/>
                </a:rPr>
                <a:t>a@b.com</a:t>
              </a:r>
              <a:r>
                <a:rPr lang="en-US" sz="1050" dirty="0" smtClean="0">
                  <a:sym typeface="Wingdings"/>
                </a:rPr>
                <a:t>,</a:t>
              </a:r>
            </a:p>
            <a:p>
              <a:r>
                <a:rPr lang="en-US" sz="1050" dirty="0" smtClean="0">
                  <a:sym typeface="Wingdings"/>
                </a:rPr>
                <a:t>	</a:t>
              </a:r>
              <a:r>
                <a:rPr lang="en-US" sz="900" dirty="0" smtClean="0">
                  <a:sym typeface="Wingdings"/>
                </a:rPr>
                <a:t>+1 212 555 1234</a:t>
              </a:r>
              <a:endParaRPr lang="en-US" sz="900" dirty="0" smtClean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8900" y="1643492"/>
            <a:ext cx="2287555" cy="1249506"/>
            <a:chOff x="88900" y="1643492"/>
            <a:chExt cx="2287555" cy="124950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312" y="1643492"/>
              <a:ext cx="451939" cy="376013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0128" y="1692726"/>
              <a:ext cx="525212" cy="705885"/>
            </a:xfrm>
            <a:prstGeom prst="rect">
              <a:avLst/>
            </a:prstGeom>
          </p:spPr>
        </p:pic>
        <p:cxnSp>
          <p:nvCxnSpPr>
            <p:cNvPr id="124" name="Shape 123"/>
            <p:cNvCxnSpPr>
              <a:stCxn id="123" idx="3"/>
              <a:endCxn id="137" idx="1"/>
            </p:cNvCxnSpPr>
            <p:nvPr/>
          </p:nvCxnSpPr>
          <p:spPr>
            <a:xfrm>
              <a:off x="1205340" y="2045669"/>
              <a:ext cx="351714" cy="258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88900" y="2043153"/>
              <a:ext cx="556251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RFID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557054" y="1653956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cxnSp>
          <p:nvCxnSpPr>
            <p:cNvPr id="140" name="Shape 123"/>
            <p:cNvCxnSpPr>
              <a:endCxn id="70" idx="0"/>
            </p:cNvCxnSpPr>
            <p:nvPr/>
          </p:nvCxnSpPr>
          <p:spPr>
            <a:xfrm rot="5400000">
              <a:off x="2074817" y="2667777"/>
              <a:ext cx="450440" cy="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465542" y="4083966"/>
            <a:ext cx="2123104" cy="2501687"/>
            <a:chOff x="104312" y="4019095"/>
            <a:chExt cx="2123104" cy="250168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4312" y="5684763"/>
              <a:ext cx="1351142" cy="836019"/>
            </a:xfrm>
            <a:prstGeom prst="rect">
              <a:avLst/>
            </a:prstGeom>
          </p:spPr>
        </p:pic>
        <p:cxnSp>
          <p:nvCxnSpPr>
            <p:cNvPr id="107" name="Straight Arrow Connector 106"/>
            <p:cNvCxnSpPr>
              <a:stCxn id="85" idx="0"/>
            </p:cNvCxnSpPr>
            <p:nvPr/>
          </p:nvCxnSpPr>
          <p:spPr>
            <a:xfrm rot="5400000" flipH="1" flipV="1">
              <a:off x="685376" y="4902202"/>
              <a:ext cx="877068" cy="688054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79204" y="4973268"/>
              <a:ext cx="558800" cy="54610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1196177" y="5379668"/>
              <a:ext cx="1031239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monitor energy</a:t>
              </a:r>
            </a:p>
            <a:p>
              <a:r>
                <a:rPr lang="en-US" sz="1050" dirty="0" smtClean="0"/>
                <a:t>usage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196177" y="4019095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65713" y="3550431"/>
            <a:ext cx="2972062" cy="2868409"/>
            <a:chOff x="3816263" y="3834105"/>
            <a:chExt cx="2972062" cy="2868409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95333" y="4838795"/>
              <a:ext cx="737746" cy="793216"/>
            </a:xfrm>
            <a:prstGeom prst="rect">
              <a:avLst/>
            </a:prstGeom>
          </p:spPr>
        </p:pic>
        <p:cxnSp>
          <p:nvCxnSpPr>
            <p:cNvPr id="139" name="Straight Arrow Connector 138"/>
            <p:cNvCxnSpPr>
              <a:stCxn id="126" idx="1"/>
            </p:cNvCxnSpPr>
            <p:nvPr/>
          </p:nvCxnSpPr>
          <p:spPr>
            <a:xfrm rot="10800000">
              <a:off x="3816263" y="3834105"/>
              <a:ext cx="1679070" cy="14012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926330" y="6019225"/>
              <a:ext cx="861995" cy="683289"/>
            </a:xfrm>
            <a:prstGeom prst="rect">
              <a:avLst/>
            </a:prstGeom>
          </p:spPr>
        </p:pic>
        <p:cxnSp>
          <p:nvCxnSpPr>
            <p:cNvPr id="145" name="Straight Arrow Connector 144"/>
            <p:cNvCxnSpPr/>
            <p:nvPr/>
          </p:nvCxnSpPr>
          <p:spPr>
            <a:xfrm rot="5400000" flipH="1" flipV="1">
              <a:off x="5287231" y="5841390"/>
              <a:ext cx="455953" cy="1427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5400000" flipH="1" flipV="1">
              <a:off x="5881563" y="5939734"/>
              <a:ext cx="50249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4645761" y="4439479"/>
              <a:ext cx="1351652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Call events, VM, SMS</a:t>
              </a:r>
            </a:p>
          </p:txBody>
        </p:sp>
      </p:grpSp>
      <p:cxnSp>
        <p:nvCxnSpPr>
          <p:cNvPr id="129" name="Shape 123"/>
          <p:cNvCxnSpPr>
            <a:stCxn id="146" idx="0"/>
          </p:cNvCxnSpPr>
          <p:nvPr/>
        </p:nvCxnSpPr>
        <p:spPr>
          <a:xfrm rot="5400000" flipH="1" flipV="1">
            <a:off x="1741733" y="3858589"/>
            <a:ext cx="450752" cy="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16200000" flipV="1">
            <a:off x="2712294" y="4896572"/>
            <a:ext cx="825973" cy="41961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rot="5400000" flipH="1" flipV="1">
            <a:off x="719640" y="3458079"/>
            <a:ext cx="1174954" cy="1019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482600" y="155448"/>
            <a:ext cx="86614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Software </a:t>
            </a:r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81" y="1662176"/>
            <a:ext cx="6731000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82" y="2018088"/>
            <a:ext cx="6412547" cy="3544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Time-based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5422" y="1696598"/>
            <a:ext cx="8626207" cy="11327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Every day at 12:00 from 01/01/2010 until 04/01/2010 {</a:t>
            </a:r>
          </a:p>
          <a:p>
            <a:r>
              <a:rPr lang="en-US" b="1" dirty="0" smtClean="0"/>
              <a:t>         email employees “lunch time”  “Location: 5</a:t>
            </a:r>
            <a:r>
              <a:rPr lang="en-US" b="1" baseline="30000" dirty="0" smtClean="0"/>
              <a:t>th</a:t>
            </a:r>
            <a:r>
              <a:rPr lang="en-US" b="1" dirty="0" smtClean="0"/>
              <a:t> floor Dinning Room, Time: 12:30”      </a:t>
            </a:r>
          </a:p>
          <a:p>
            <a:r>
              <a:rPr lang="en-US" b="1" dirty="0" smtClean="0"/>
              <a:t>}</a:t>
            </a:r>
            <a:endParaRPr lang="en-US" b="1" dirty="0"/>
          </a:p>
        </p:txBody>
      </p:sp>
      <p:grpSp>
        <p:nvGrpSpPr>
          <p:cNvPr id="3" name="Group 10"/>
          <p:cNvGrpSpPr/>
          <p:nvPr/>
        </p:nvGrpSpPr>
        <p:grpSpPr>
          <a:xfrm>
            <a:off x="457200" y="2829349"/>
            <a:ext cx="4544458" cy="3039401"/>
            <a:chOff x="1426272" y="2823951"/>
            <a:chExt cx="4544458" cy="3039401"/>
          </a:xfrm>
        </p:grpSpPr>
        <p:sp>
          <p:nvSpPr>
            <p:cNvPr id="6" name="TextBox 5"/>
            <p:cNvSpPr txBox="1"/>
            <p:nvPr/>
          </p:nvSpPr>
          <p:spPr>
            <a:xfrm>
              <a:off x="1816014" y="3134408"/>
              <a:ext cx="4154716" cy="16004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 smtClean="0"/>
                <a:t>BEGIN:VCALENDAR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BEGIN:VEVENT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DTSTART</a:t>
              </a:r>
              <a:r>
                <a:rPr lang="en-US" sz="1400" dirty="0" smtClean="0"/>
                <a:t>;TZID=America/New_York:20100101T120000 </a:t>
              </a:r>
              <a:r>
                <a:rPr lang="en-US" sz="1400" dirty="0" smtClean="0">
                  <a:solidFill>
                    <a:srgbClr val="FF0000"/>
                  </a:solidFill>
                </a:rPr>
                <a:t>RRULE</a:t>
              </a:r>
              <a:r>
                <a:rPr lang="en-US" sz="1400" dirty="0" smtClean="0"/>
                <a:t>:FREQ=DAILY;BYHOUR=12;</a:t>
              </a:r>
            </a:p>
            <a:p>
              <a:r>
                <a:rPr lang="en-US" sz="1400" dirty="0" smtClean="0"/>
                <a:t>                UNTIL=20100401T120000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END:VEVENT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END:VCALENDAR</a:t>
              </a:r>
              <a:endParaRPr lang="en-US" sz="1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6272" y="5074752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rgbClr val="FF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SECE</a:t>
              </a:r>
              <a:endParaRPr lang="en-US" dirty="0"/>
            </a:p>
          </p:txBody>
        </p:sp>
        <p:cxnSp>
          <p:nvCxnSpPr>
            <p:cNvPr id="8" name="Straight Connector 7"/>
            <p:cNvCxnSpPr>
              <a:endCxn id="7" idx="0"/>
            </p:cNvCxnSpPr>
            <p:nvPr/>
          </p:nvCxnSpPr>
          <p:spPr>
            <a:xfrm rot="5400000">
              <a:off x="710573" y="3949351"/>
              <a:ext cx="2250802" cy="1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"/>
          <p:cNvGrpSpPr/>
          <p:nvPr/>
        </p:nvGrpSpPr>
        <p:grpSpPr>
          <a:xfrm>
            <a:off x="1276601" y="4434031"/>
            <a:ext cx="7439255" cy="2031846"/>
            <a:chOff x="1484639" y="4585333"/>
            <a:chExt cx="7439255" cy="20318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6645" y="4585333"/>
              <a:ext cx="3177249" cy="2031846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7" idx="3"/>
              <a:endCxn id="10" idx="1"/>
            </p:cNvCxnSpPr>
            <p:nvPr/>
          </p:nvCxnSpPr>
          <p:spPr>
            <a:xfrm flipV="1">
              <a:off x="1484639" y="5601256"/>
              <a:ext cx="4262006" cy="24496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42217" y="5571139"/>
              <a:ext cx="162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Export / Import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Time: single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7142"/>
            <a:ext cx="8229600" cy="422365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sz="2000" dirty="0" smtClean="0">
                <a:latin typeface="Times New Roman"/>
                <a:cs typeface="Times New Roman"/>
              </a:rPr>
              <a:t>on Anne's birthday at 12:00</a:t>
            </a:r>
            <a:r>
              <a:rPr lang="en-US" sz="2000" dirty="0" smtClean="0">
                <a:latin typeface="Times New Roman"/>
                <a:cs typeface="Times New Roman"/>
              </a:rPr>
              <a:t> am</a:t>
            </a:r>
            <a:r>
              <a:rPr sz="2000" dirty="0" smtClean="0">
                <a:latin typeface="Times New Roman"/>
                <a:cs typeface="Times New Roman"/>
              </a:rPr>
              <a:t> in </a:t>
            </a:r>
            <a:r>
              <a:rPr lang="en-US" sz="2000" u="sng" dirty="0" smtClean="0">
                <a:latin typeface="Times New Roman"/>
                <a:cs typeface="Times New Roman"/>
              </a:rPr>
              <a:t>anne.location</a:t>
            </a:r>
            <a:r>
              <a:rPr sz="2000" dirty="0" smtClean="0">
                <a:latin typeface="Times New Roman"/>
                <a:cs typeface="Times New Roman"/>
              </a:rPr>
              <a:t>{sms </a:t>
            </a:r>
            <a:r>
              <a:rPr lang="en-US" sz="2000" dirty="0" smtClean="0">
                <a:latin typeface="Times New Roman"/>
                <a:cs typeface="Times New Roman"/>
              </a:rPr>
              <a:t>a</a:t>
            </a:r>
            <a:r>
              <a:rPr sz="2000" dirty="0" smtClean="0">
                <a:latin typeface="Times New Roman"/>
                <a:cs typeface="Times New Roman"/>
              </a:rPr>
              <a:t>nne "Happy </a:t>
            </a:r>
            <a:r>
              <a:rPr lang="en-US" sz="2000" dirty="0" smtClean="0">
                <a:latin typeface="Times New Roman"/>
                <a:cs typeface="Times New Roman"/>
              </a:rPr>
              <a:t>						</a:t>
            </a:r>
            <a:r>
              <a:rPr sz="2000" dirty="0" smtClean="0">
                <a:latin typeface="Times New Roman"/>
                <a:cs typeface="Times New Roman"/>
              </a:rPr>
              <a:t>Birthday!"}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57200" y="1660194"/>
            <a:ext cx="560370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b="1" dirty="0" smtClean="0">
                <a:solidFill>
                  <a:schemeClr val="accent1"/>
                </a:solidFill>
              </a:rPr>
              <a:t>on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dateExpr</a:t>
            </a:r>
            <a:r>
              <a:rPr b="1" dirty="0" smtClean="0">
                <a:solidFill>
                  <a:schemeClr val="tx1"/>
                </a:solidFill>
              </a:rPr>
              <a:t>  (</a:t>
            </a:r>
            <a:r>
              <a:rPr b="1" dirty="0" smtClean="0">
                <a:solidFill>
                  <a:srgbClr val="F0AD00"/>
                </a:solidFill>
              </a:rPr>
              <a:t>at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timeExpr</a:t>
            </a:r>
            <a:r>
              <a:rPr b="1" dirty="0" smtClean="0">
                <a:solidFill>
                  <a:schemeClr val="tx1"/>
                </a:solidFill>
              </a:rPr>
              <a:t> ) (</a:t>
            </a:r>
            <a:r>
              <a:rPr b="1" dirty="0" smtClean="0">
                <a:solidFill>
                  <a:srgbClr val="F0AD00"/>
                </a:solidFill>
              </a:rPr>
              <a:t>in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timezone</a:t>
            </a:r>
            <a:r>
              <a:rPr b="1" dirty="0" smtClean="0">
                <a:solidFill>
                  <a:schemeClr val="tx1"/>
                </a:solidFill>
              </a:rPr>
              <a:t>) 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880856" y="4146827"/>
            <a:ext cx="2132026" cy="2056558"/>
          </a:xfrm>
          <a:prstGeom prst="borderCallout1">
            <a:avLst>
              <a:gd name="adj1" fmla="val 224"/>
              <a:gd name="adj2" fmla="val -4078"/>
              <a:gd name="adj3" fmla="val -44039"/>
              <a:gd name="adj4" fmla="val -80089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sunrise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sunset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evening twilight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morning twilight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first working hour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last working hour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lunch break</a:t>
            </a:r>
            <a:endParaRPr lang="en-US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442392"/>
            <a:ext cx="3622409" cy="2958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2011-12-31, 12/31/2011 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December 31, 2011</a:t>
            </a:r>
          </a:p>
          <a:p>
            <a:pPr>
              <a:spcAft>
                <a:spcPts val="3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31th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day of December, 2011 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300</a:t>
            </a:r>
            <a:r>
              <a:rPr lang="en-US" sz="1600" baseline="30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day, 2011</a:t>
            </a:r>
          </a:p>
          <a:p>
            <a:pPr>
              <a:spcAft>
                <a:spcPts val="3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2th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MO of May,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May </a:t>
            </a: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2th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Monday, 2001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Last Sunday in </a:t>
            </a: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52th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week,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Christmas Day,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Thanksgiving Day,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1 day before Thanksgiving Day, 2011 </a:t>
            </a:r>
            <a:endParaRPr lang="en-US" sz="1600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017066" y="2802148"/>
            <a:ext cx="304800" cy="636252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Left Brace 15"/>
          <p:cNvSpPr/>
          <p:nvPr/>
        </p:nvSpPr>
        <p:spPr>
          <a:xfrm rot="16200000">
            <a:off x="1511726" y="2403586"/>
            <a:ext cx="418876" cy="16241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79609" y="3425074"/>
            <a:ext cx="1719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/>
                <a:cs typeface="Times New Roman"/>
              </a:rPr>
              <a:t>e.g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Europe/Zurich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Time: recurrences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sunset </a:t>
            </a:r>
            <a:r>
              <a:rPr lang="en-US" sz="1800" dirty="0" smtClean="0">
                <a:latin typeface="Arial Unicode MS"/>
                <a:cs typeface="Arial Unicode MS"/>
              </a:rPr>
              <a:t>{ </a:t>
            </a:r>
            <a:r>
              <a:rPr lang="en-US" sz="1800" dirty="0" err="1" smtClean="0">
                <a:latin typeface="Arial Unicode MS"/>
                <a:cs typeface="Arial Unicode MS"/>
              </a:rPr>
              <a:t>homelights</a:t>
            </a:r>
            <a:r>
              <a:rPr lang="en-US" sz="1800" dirty="0" smtClean="0">
                <a:latin typeface="Arial Unicode MS"/>
                <a:cs typeface="Arial Unicode MS"/>
              </a:rPr>
              <a:t> on; }    </a:t>
            </a:r>
            <a:r>
              <a:rPr lang="en-US" sz="1800" dirty="0" err="1" smtClean="0">
                <a:latin typeface="Arial Unicode MS"/>
                <a:cs typeface="Arial Unicode MS"/>
                <a:sym typeface="Wingdings"/>
              </a:rPr>
              <a:t></a:t>
            </a:r>
            <a:r>
              <a:rPr lang="en-US" sz="1800" dirty="0" smtClean="0">
                <a:latin typeface="Arial Unicode MS"/>
                <a:cs typeface="Arial Unicode MS"/>
                <a:sym typeface="Wingdings"/>
              </a:rPr>
              <a:t> “every day at sunset”</a:t>
            </a:r>
            <a:r>
              <a:rPr lang="en-US" sz="1800" dirty="0" smtClean="0">
                <a:latin typeface="Arial Unicode MS"/>
                <a:cs typeface="Arial Unicode MS"/>
              </a:rPr>
              <a:t> 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year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on</a:t>
            </a:r>
            <a:r>
              <a:rPr lang="en-US" sz="1800" b="1" dirty="0" smtClean="0">
                <a:latin typeface="Arial Unicode MS"/>
                <a:cs typeface="Arial Unicode MS"/>
              </a:rPr>
              <a:t> last Friday of January, March, June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1800" b="1" dirty="0" smtClean="0">
                <a:latin typeface="Arial Unicode MS"/>
                <a:cs typeface="Arial Unicode MS"/>
              </a:rPr>
              <a:t> last working hour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except</a:t>
            </a:r>
            <a:r>
              <a:rPr lang="en-US" sz="1800" b="1" dirty="0" smtClean="0">
                <a:latin typeface="Arial Unicode MS"/>
                <a:cs typeface="Arial Unicode MS"/>
              </a:rPr>
              <a:t> August </a:t>
            </a:r>
            <a:r>
              <a:rPr lang="en-US" sz="1800" dirty="0" smtClean="0">
                <a:latin typeface="Arial Unicode MS"/>
                <a:cs typeface="Arial Unicode MS"/>
              </a:rPr>
              <a:t>{ backup; } 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day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1800" b="1" dirty="0" smtClean="0">
                <a:latin typeface="Arial Unicode MS"/>
                <a:cs typeface="Arial Unicode MS"/>
              </a:rPr>
              <a:t> 10 minutes before lunch break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from</a:t>
            </a:r>
            <a:r>
              <a:rPr lang="en-US" sz="1800" b="1" dirty="0" smtClean="0">
                <a:latin typeface="Arial Unicode MS"/>
                <a:cs typeface="Arial Unicode MS"/>
              </a:rPr>
              <a:t> September 1, 2010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until</a:t>
            </a:r>
            <a:r>
              <a:rPr lang="en-US" sz="1800" b="1" dirty="0" smtClean="0">
                <a:latin typeface="Arial Unicode MS"/>
                <a:cs typeface="Arial Unicode MS"/>
              </a:rPr>
              <a:t> Dec 24, 2010</a:t>
            </a:r>
            <a:r>
              <a:rPr lang="en-US" sz="1800" dirty="0" smtClean="0">
                <a:latin typeface="Arial Unicode MS"/>
                <a:cs typeface="Arial Unicode MS"/>
              </a:rPr>
              <a:t> { </a:t>
            </a:r>
            <a:r>
              <a:rPr lang="en-US" sz="1800" dirty="0" err="1" smtClean="0">
                <a:latin typeface="Arial Unicode MS"/>
                <a:cs typeface="Arial Unicode MS"/>
              </a:rPr>
              <a:t>sms</a:t>
            </a:r>
            <a:r>
              <a:rPr lang="en-US" sz="1800" dirty="0" smtClean="0">
                <a:latin typeface="Arial Unicode MS"/>
                <a:cs typeface="Arial Unicode MS"/>
              </a:rPr>
              <a:t> group-list "Lunch time! Let’s meet in 5 minutes";} 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 last </a:t>
            </a:r>
            <a:r>
              <a:rPr lang="en-US" sz="1800" b="1" dirty="0" smtClean="0">
                <a:latin typeface="Arial Unicode MS"/>
                <a:cs typeface="Arial Unicode MS"/>
              </a:rPr>
              <a:t>monthly day </a:t>
            </a:r>
            <a:r>
              <a:rPr lang="en-US" sz="1800" dirty="0" smtClean="0">
                <a:latin typeface="Arial Unicode MS"/>
                <a:cs typeface="Arial Unicode MS"/>
              </a:rPr>
              <a:t>{ email me "Reminder: Check the students’ monthly reports”;}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WE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1800" b="1" dirty="0" smtClean="0">
                <a:latin typeface="Arial Unicode MS"/>
                <a:cs typeface="Arial Unicode MS"/>
              </a:rPr>
              <a:t> 6:00 PM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from</a:t>
            </a:r>
            <a:r>
              <a:rPr lang="en-US" sz="1800" b="1" dirty="0" smtClean="0">
                <a:latin typeface="Arial Unicode MS"/>
                <a:cs typeface="Arial Unicode MS"/>
              </a:rPr>
              <a:t> 10/1/09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until</a:t>
            </a:r>
            <a:r>
              <a:rPr lang="en-US" sz="1800" b="1" dirty="0" smtClean="0">
                <a:latin typeface="Arial Unicode MS"/>
                <a:cs typeface="Arial Unicode MS"/>
              </a:rPr>
              <a:t> May 12, 2010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except</a:t>
            </a:r>
            <a:r>
              <a:rPr lang="en-US" sz="1800" b="1" dirty="0" smtClean="0">
                <a:latin typeface="Arial Unicode MS"/>
                <a:cs typeface="Arial Unicode MS"/>
              </a:rPr>
              <a:t> </a:t>
            </a:r>
            <a:r>
              <a:rPr lang="en-US" sz="1800" b="1" dirty="0" err="1" smtClean="0">
                <a:latin typeface="Arial Unicode MS"/>
                <a:cs typeface="Arial Unicode MS"/>
              </a:rPr>
              <a:t>3th</a:t>
            </a:r>
            <a:r>
              <a:rPr lang="en-US" sz="1800" b="1" dirty="0" smtClean="0">
                <a:latin typeface="Arial Unicode MS"/>
                <a:cs typeface="Arial Unicode MS"/>
              </a:rPr>
              <a:t> WE of Feb, 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including</a:t>
            </a:r>
            <a:r>
              <a:rPr lang="en-US" sz="1800" b="1" dirty="0" smtClean="0">
                <a:latin typeface="Arial Unicode MS"/>
                <a:cs typeface="Arial Unicode MS"/>
              </a:rPr>
              <a:t> first day of June, 2010</a:t>
            </a:r>
            <a:r>
              <a:rPr lang="en-US" sz="1800" dirty="0" smtClean="0">
                <a:latin typeface="Arial Unicode MS"/>
                <a:cs typeface="Arial Unicode MS"/>
              </a:rPr>
              <a:t> {  email </a:t>
            </a:r>
            <a:r>
              <a:rPr lang="en-US" sz="1800" dirty="0" err="1" smtClean="0">
                <a:latin typeface="Arial Unicode MS"/>
                <a:cs typeface="Arial Unicode MS"/>
              </a:rPr>
              <a:t>irt</a:t>
            </a:r>
            <a:r>
              <a:rPr lang="en-US" sz="1800" dirty="0" smtClean="0">
                <a:latin typeface="Arial Unicode MS"/>
                <a:cs typeface="Arial Unicode MS"/>
              </a:rPr>
              <a:t>-list "reminder: weekly meeting today at 6:00 PM"; }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408176"/>
            <a:ext cx="8061653" cy="10114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every </a:t>
            </a:r>
            <a:r>
              <a:rPr lang="en-US" b="1" dirty="0" smtClean="0">
                <a:solidFill>
                  <a:schemeClr val="tx1"/>
                </a:solidFill>
              </a:rPr>
              <a:t>freq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b="1" dirty="0" smtClean="0">
                <a:solidFill>
                  <a:schemeClr val="accent1"/>
                </a:solidFill>
              </a:rPr>
              <a:t>on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dateExpr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r>
              <a:rPr b="1" dirty="0" smtClean="0">
                <a:solidFill>
                  <a:schemeClr val="tx1"/>
                </a:solidFill>
              </a:rPr>
              <a:t>  (</a:t>
            </a:r>
            <a:r>
              <a:rPr b="1" dirty="0" smtClean="0">
                <a:solidFill>
                  <a:srgbClr val="F0AD00"/>
                </a:solidFill>
              </a:rPr>
              <a:t>at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timeExpr</a:t>
            </a:r>
            <a:r>
              <a:rPr b="1" dirty="0" smtClean="0">
                <a:solidFill>
                  <a:schemeClr val="tx1"/>
                </a:solidFill>
              </a:rPr>
              <a:t> ) (</a:t>
            </a:r>
            <a:r>
              <a:rPr b="1" dirty="0" smtClean="0">
                <a:solidFill>
                  <a:srgbClr val="F0AD00"/>
                </a:solidFill>
              </a:rPr>
              <a:t>in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timezone</a:t>
            </a:r>
            <a:r>
              <a:rPr b="1" dirty="0" smtClean="0">
                <a:solidFill>
                  <a:schemeClr val="tx1"/>
                </a:solidFill>
              </a:rPr>
              <a:t>)</a:t>
            </a:r>
            <a:r>
              <a:rPr b="1" dirty="0" smtClean="0"/>
              <a:t> </a:t>
            </a:r>
            <a:r>
              <a:rPr b="1" dirty="0" smtClean="0">
                <a:solidFill>
                  <a:srgbClr val="000000"/>
                </a:solidFill>
              </a:rPr>
              <a:t>(</a:t>
            </a:r>
            <a:r>
              <a:rPr b="1" dirty="0" smtClean="0">
                <a:solidFill>
                  <a:schemeClr val="accent1"/>
                </a:solidFill>
              </a:rPr>
              <a:t>from</a:t>
            </a:r>
            <a:r>
              <a:rPr b="1" dirty="0" smtClean="0">
                <a:solidFill>
                  <a:srgbClr val="000000"/>
                </a:solidFill>
              </a:rPr>
              <a:t> </a:t>
            </a:r>
            <a:r>
              <a:rPr b="1" i="1" dirty="0" smtClean="0">
                <a:solidFill>
                  <a:srgbClr val="000000"/>
                </a:solidFill>
              </a:rPr>
              <a:t>dateExpr</a:t>
            </a:r>
            <a:r>
              <a:rPr b="1" dirty="0" smtClean="0">
                <a:solidFill>
                  <a:srgbClr val="000000"/>
                </a:solidFill>
              </a:rPr>
              <a:t> ) (</a:t>
            </a:r>
            <a:r>
              <a:rPr b="1" dirty="0" smtClean="0">
                <a:solidFill>
                  <a:srgbClr val="F0AD00"/>
                </a:solidFill>
              </a:rPr>
              <a:t>until</a:t>
            </a:r>
            <a:r>
              <a:rPr b="1" dirty="0" smtClean="0">
                <a:solidFill>
                  <a:srgbClr val="000000"/>
                </a:solidFill>
              </a:rPr>
              <a:t> </a:t>
            </a:r>
            <a:r>
              <a:rPr b="1" i="1" dirty="0" smtClean="0">
                <a:solidFill>
                  <a:srgbClr val="000000"/>
                </a:solidFill>
              </a:rPr>
              <a:t>dateExpr</a:t>
            </a:r>
            <a:r>
              <a:rPr b="1" dirty="0" smtClean="0">
                <a:solidFill>
                  <a:srgbClr val="000000"/>
                </a:solidFill>
              </a:rPr>
              <a:t> )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b="1" dirty="0" smtClean="0">
                <a:solidFill>
                  <a:srgbClr val="000000"/>
                </a:solidFill>
              </a:rPr>
              <a:t>(</a:t>
            </a:r>
            <a:r>
              <a:rPr b="1" dirty="0" smtClean="0">
                <a:solidFill>
                  <a:srgbClr val="F0AD00"/>
                </a:solidFill>
              </a:rPr>
              <a:t>for</a:t>
            </a:r>
            <a:r>
              <a:rPr b="1" dirty="0" smtClean="0">
                <a:solidFill>
                  <a:srgbClr val="000000"/>
                </a:solidFill>
              </a:rPr>
              <a:t> num</a:t>
            </a:r>
            <a:r>
              <a:rPr b="1" dirty="0" smtClean="0">
                <a:solidFill>
                  <a:srgbClr val="F0AD00"/>
                </a:solidFill>
              </a:rPr>
              <a:t> times</a:t>
            </a:r>
            <a:r>
              <a:rPr b="1" dirty="0" smtClean="0">
                <a:solidFill>
                  <a:srgbClr val="000000"/>
                </a:solidFill>
              </a:rPr>
              <a:t>| timeUnits) (</a:t>
            </a:r>
            <a:r>
              <a:rPr b="1" dirty="0" smtClean="0">
                <a:solidFill>
                  <a:srgbClr val="F0AD00"/>
                </a:solidFill>
              </a:rPr>
              <a:t>during</a:t>
            </a:r>
            <a:r>
              <a:rPr b="1" dirty="0" smtClean="0">
                <a:solidFill>
                  <a:srgbClr val="000000"/>
                </a:solidFill>
              </a:rPr>
              <a:t> period) (</a:t>
            </a:r>
            <a:r>
              <a:rPr b="1" dirty="0" smtClean="0">
                <a:solidFill>
                  <a:srgbClr val="F0AD00"/>
                </a:solidFill>
              </a:rPr>
              <a:t>except</a:t>
            </a:r>
            <a:r>
              <a:rPr b="1" dirty="0" smtClean="0">
                <a:solidFill>
                  <a:srgbClr val="000000"/>
                </a:solidFill>
              </a:rPr>
              <a:t> dateExprList) (</a:t>
            </a:r>
            <a:r>
              <a:rPr b="1" dirty="0" smtClean="0">
                <a:solidFill>
                  <a:srgbClr val="F0AD00"/>
                </a:solidFill>
              </a:rPr>
              <a:t>including</a:t>
            </a:r>
            <a:r>
              <a:rPr b="1" dirty="0" smtClean="0">
                <a:solidFill>
                  <a:srgbClr val="000000"/>
                </a:solidFill>
              </a:rPr>
              <a:t> dateExprList)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b="1" dirty="0" smtClean="0">
                <a:solidFill>
                  <a:schemeClr val="tx1"/>
                </a:solidFill>
              </a:rPr>
              <a:t>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events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539234"/>
            <a:ext cx="8229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Unicode MS"/>
                <a:cs typeface="Arial Unicode MS"/>
              </a:rPr>
              <a:t>when ”weekly meeting” begins {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            status activity busy; 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            </a:t>
            </a:r>
            <a:r>
              <a:rPr lang="en-US" sz="1600" dirty="0" err="1" smtClean="0">
                <a:latin typeface="Arial Unicode MS"/>
                <a:cs typeface="Arial Unicode MS"/>
              </a:rPr>
              <a:t>sms</a:t>
            </a:r>
            <a:r>
              <a:rPr lang="en-US" sz="1600" dirty="0" smtClean="0">
                <a:latin typeface="Arial Unicode MS"/>
                <a:cs typeface="Arial Unicode MS"/>
              </a:rPr>
              <a:t> [event participants] ”Please, switch your cell phone off or set silent mode”;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}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when 30 minutes before ”weekly meeting” { 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        email [event participants] “”[event title]</a:t>
            </a:r>
            <a:r>
              <a:rPr sz="1600" dirty="0" smtClean="0">
                <a:latin typeface="Arial Unicode MS"/>
                <a:cs typeface="Arial Unicode MS"/>
              </a:rPr>
              <a:t>"</a:t>
            </a:r>
            <a:r>
              <a:rPr lang="en-US" sz="1600" dirty="0" smtClean="0">
                <a:latin typeface="Arial Unicode MS"/>
                <a:cs typeface="Arial Unicode MS"/>
              </a:rPr>
              <a:t> “</a:t>
            </a:r>
            <a:r>
              <a:rPr sz="1600" dirty="0" smtClean="0">
                <a:latin typeface="Arial Unicode MS"/>
                <a:cs typeface="Arial Unicode MS"/>
              </a:rPr>
              <a:t>The event [event title] will start is 30 </a:t>
            </a:r>
            <a:r>
              <a:rPr lang="en-US" sz="1600" dirty="0" smtClean="0">
                <a:latin typeface="Arial Unicode MS"/>
                <a:cs typeface="Arial Unicode MS"/>
              </a:rPr>
              <a:t>		</a:t>
            </a:r>
            <a:r>
              <a:rPr sz="1600" dirty="0" smtClean="0">
                <a:latin typeface="Arial Unicode MS"/>
                <a:cs typeface="Arial Unicode MS"/>
              </a:rPr>
              <a:t>minutes and will last [event duration] minutes. Description: [event</a:t>
            </a:r>
            <a:r>
              <a:rPr lang="en-US" sz="1600" dirty="0" smtClean="0">
                <a:latin typeface="Arial Unicode MS"/>
                <a:cs typeface="Arial Unicode MS"/>
              </a:rPr>
              <a:t>   		</a:t>
            </a:r>
            <a:r>
              <a:rPr sz="1600" dirty="0" smtClean="0">
                <a:latin typeface="Arial Unicode MS"/>
                <a:cs typeface="Arial Unicode MS"/>
              </a:rPr>
              <a:t>description]. Start time: [event start]</a:t>
            </a:r>
            <a:r>
              <a:rPr lang="en-US" sz="1600" dirty="0" smtClean="0">
                <a:latin typeface="Arial Unicode MS"/>
                <a:cs typeface="Arial Unicode MS"/>
              </a:rPr>
              <a:t>.</a:t>
            </a:r>
            <a:r>
              <a:rPr sz="1600" dirty="0" smtClean="0">
                <a:latin typeface="Arial Unicode MS"/>
                <a:cs typeface="Arial Unicode MS"/>
              </a:rPr>
              <a:t>"</a:t>
            </a:r>
            <a:endParaRPr lang="en-US" sz="1600" dirty="0" smtClean="0">
              <a:latin typeface="Arial Unicode MS"/>
              <a:cs typeface="Arial Unicode MS"/>
            </a:endParaRPr>
          </a:p>
          <a:p>
            <a:r>
              <a:rPr lang="en-US" sz="1600" dirty="0" smtClean="0">
                <a:latin typeface="Arial Unicode MS"/>
                <a:cs typeface="Arial Unicode MS"/>
              </a:rPr>
              <a:t>        if {me not within 3 miles of campus } {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                email [status </a:t>
            </a:r>
            <a:r>
              <a:rPr lang="en-US" sz="1600" dirty="0" err="1" smtClean="0">
                <a:latin typeface="Arial Unicode MS"/>
                <a:cs typeface="Arial Unicode MS"/>
              </a:rPr>
              <a:t>bob.email</a:t>
            </a:r>
            <a:r>
              <a:rPr lang="en-US" sz="1600" dirty="0" smtClean="0">
                <a:latin typeface="Arial Unicode MS"/>
                <a:cs typeface="Arial Unicode MS"/>
              </a:rPr>
              <a:t>] ”I’m away” ”Please, head the conference room and 			prepare everything for the weekly meeting. Not sure if I will be on time.”;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	}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}</a:t>
            </a:r>
            <a:r>
              <a:rPr lang="en-US" sz="1500" dirty="0" smtClean="0">
                <a:latin typeface="Arial Unicode MS"/>
                <a:cs typeface="Arial Unicode MS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87708" y="1775191"/>
            <a:ext cx="560370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when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meeting-name</a:t>
            </a:r>
            <a:r>
              <a:rPr b="1" dirty="0" smtClean="0">
                <a:solidFill>
                  <a:schemeClr val="tx1"/>
                </a:solidFill>
              </a:rPr>
              <a:t>  </a:t>
            </a:r>
            <a:r>
              <a:rPr lang="en-US" b="1" dirty="0" err="1" smtClean="0">
                <a:solidFill>
                  <a:srgbClr val="F0AD00"/>
                </a:solidFill>
              </a:rPr>
              <a:t>begins</a:t>
            </a:r>
            <a:r>
              <a:rPr lang="en-US" b="1" dirty="0" err="1" smtClean="0">
                <a:solidFill>
                  <a:schemeClr val="tx1"/>
                </a:solidFill>
              </a:rPr>
              <a:t>|</a:t>
            </a:r>
            <a:r>
              <a:rPr lang="en-US" b="1" dirty="0" err="1" smtClean="0">
                <a:solidFill>
                  <a:srgbClr val="F0AD00"/>
                </a:solidFill>
              </a:rPr>
              <a:t>finishes</a:t>
            </a:r>
            <a:r>
              <a:rPr b="1" dirty="0" smtClean="0">
                <a:solidFill>
                  <a:schemeClr val="tx1"/>
                </a:solidFill>
              </a:rPr>
              <a:t> 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87708" y="2739880"/>
            <a:ext cx="5820585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when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time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time-units</a:t>
            </a:r>
            <a:r>
              <a:rPr b="1" dirty="0" smtClean="0">
                <a:solidFill>
                  <a:schemeClr val="tx1"/>
                </a:solidFill>
              </a:rPr>
              <a:t>  </a:t>
            </a:r>
            <a:r>
              <a:rPr lang="en-US" b="1" dirty="0" err="1" smtClean="0">
                <a:solidFill>
                  <a:srgbClr val="F0AD00"/>
                </a:solidFill>
              </a:rPr>
              <a:t>before</a:t>
            </a:r>
            <a:r>
              <a:rPr lang="en-US" b="1" dirty="0" err="1" smtClean="0">
                <a:solidFill>
                  <a:schemeClr val="tx1"/>
                </a:solidFill>
              </a:rPr>
              <a:t>|</a:t>
            </a:r>
            <a:r>
              <a:rPr lang="en-US" b="1" dirty="0" err="1" smtClean="0">
                <a:solidFill>
                  <a:schemeClr val="accent1"/>
                </a:solidFill>
              </a:rPr>
              <a:t>after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meeting-name </a:t>
            </a:r>
            <a:r>
              <a:rPr b="1" dirty="0" smtClean="0">
                <a:solidFill>
                  <a:schemeClr val="tx1"/>
                </a:solidFill>
              </a:rPr>
              <a:t>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Location-based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bob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latin typeface="Arial Unicode MS"/>
                <a:cs typeface="Arial Unicode MS"/>
              </a:rPr>
              <a:t> "Columbia University”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latin typeface="Arial Unicode MS"/>
                <a:cs typeface="Arial Unicode MS"/>
              </a:rPr>
              <a:t>  </a:t>
            </a:r>
            <a:r>
              <a:rPr lang="en-US" sz="2118" dirty="0" smtClean="0">
                <a:latin typeface="Arial Unicode MS"/>
                <a:cs typeface="Arial Unicode MS"/>
              </a:rPr>
              <a:t>40.807,-73.963</a:t>
            </a:r>
          </a:p>
          <a:p>
            <a:pPr>
              <a:buNone/>
            </a:pPr>
            <a:endParaRPr lang="en-US" sz="21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tom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within</a:t>
            </a:r>
            <a:r>
              <a:rPr lang="en-US" sz="2100" dirty="0" smtClean="0">
                <a:latin typeface="Arial Unicode MS"/>
                <a:cs typeface="Arial Unicode MS"/>
              </a:rPr>
              <a:t> 5 miles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of</a:t>
            </a:r>
            <a:r>
              <a:rPr lang="en-US" sz="2100" dirty="0" smtClean="0">
                <a:latin typeface="Arial Unicode MS"/>
                <a:cs typeface="Arial Unicode MS"/>
              </a:rPr>
              <a:t> me 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within</a:t>
            </a:r>
            <a:r>
              <a:rPr lang="en-US" sz="2100" dirty="0" smtClean="0">
                <a:latin typeface="Arial Unicode MS"/>
                <a:cs typeface="Arial Unicode MS"/>
              </a:rPr>
              <a:t> 3 miles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of</a:t>
            </a:r>
            <a:r>
              <a:rPr lang="en-US" sz="2100" dirty="0" smtClean="0">
                <a:latin typeface="Arial Unicode MS"/>
                <a:cs typeface="Arial Unicode MS"/>
              </a:rPr>
              <a:t> ”2960 Broadway, New York, 10027” </a:t>
            </a:r>
          </a:p>
          <a:p>
            <a:pPr>
              <a:buNone/>
            </a:pPr>
            <a:endParaRPr lang="en-US" sz="21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tom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in</a:t>
            </a:r>
            <a:r>
              <a:rPr lang="en-US" sz="2100" dirty="0" smtClean="0">
                <a:latin typeface="Arial Unicode MS"/>
                <a:cs typeface="Arial Unicode MS"/>
              </a:rPr>
              <a:t> “Rockefeller center”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outside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of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“</a:t>
            </a:r>
            <a:r>
              <a:rPr lang="en-US" sz="2100" dirty="0" smtClean="0">
                <a:latin typeface="Arial Unicode MS"/>
                <a:cs typeface="Arial Unicode MS"/>
              </a:rPr>
              <a:t>Manhattan”</a:t>
            </a:r>
          </a:p>
          <a:p>
            <a:pPr>
              <a:buNone/>
            </a:pPr>
            <a:endParaRPr lang="en-US" sz="21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bob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moved</a:t>
            </a:r>
            <a:r>
              <a:rPr lang="en-US" sz="2100" dirty="0" smtClean="0">
                <a:latin typeface="Arial Unicode MS"/>
                <a:cs typeface="Arial Unicode MS"/>
              </a:rPr>
              <a:t> 1.5 miles</a:t>
            </a:r>
          </a:p>
          <a:p>
            <a:pPr>
              <a:buNone/>
            </a:pPr>
            <a:endParaRPr lang="en-US" sz="2100" dirty="0" smtClean="0"/>
          </a:p>
          <a:p>
            <a:pPr>
              <a:buFontTx/>
              <a:buChar char="•"/>
            </a:pPr>
            <a:r>
              <a:rPr lang="en-US" sz="2400" dirty="0" smtClean="0"/>
              <a:t>Place types and user-defined locations: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solidFill>
                  <a:schemeClr val="accent1"/>
                </a:solidFill>
                <a:latin typeface="Arial Unicode MS"/>
                <a:cs typeface="Arial Unicode MS"/>
              </a:rPr>
              <a:t>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a</a:t>
            </a:r>
            <a:r>
              <a:rPr lang="en-US" sz="2100" dirty="0" smtClean="0">
                <a:latin typeface="Arial Unicode MS"/>
                <a:cs typeface="Arial Unicode MS"/>
              </a:rPr>
              <a:t> post office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Anne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in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a</a:t>
            </a:r>
            <a:r>
              <a:rPr lang="en-US" sz="2100" dirty="0" smtClean="0">
                <a:latin typeface="Arial Unicode MS"/>
                <a:cs typeface="Arial Unicode MS"/>
              </a:rPr>
              <a:t> museum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latin typeface="Arial Unicode MS"/>
                <a:cs typeface="Arial Unicode MS"/>
              </a:rPr>
              <a:t>  my tennis club</a:t>
            </a: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pPr>
              <a:buNone/>
            </a:pPr>
            <a:endParaRPr lang="en-US" sz="2100" dirty="0"/>
          </a:p>
        </p:txBody>
      </p:sp>
      <p:sp>
        <p:nvSpPr>
          <p:cNvPr id="4" name="Rounded Rectangle 3"/>
          <p:cNvSpPr/>
          <p:nvPr/>
        </p:nvSpPr>
        <p:spPr>
          <a:xfrm>
            <a:off x="614831" y="1775191"/>
            <a:ext cx="4331742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user</a:t>
            </a:r>
            <a:r>
              <a:rPr lang="en-US" sz="2400" b="1" i="1" dirty="0" smtClean="0">
                <a:solidFill>
                  <a:srgbClr val="F0AD00"/>
                </a:solidFill>
              </a:rPr>
              <a:t> </a:t>
            </a:r>
            <a:r>
              <a:rPr lang="en-US" sz="2400" b="1" i="1" dirty="0" smtClean="0">
                <a:solidFill>
                  <a:schemeClr val="accent6"/>
                </a:solidFill>
              </a:rPr>
              <a:t>operator</a:t>
            </a:r>
            <a:r>
              <a:rPr lang="en-US" sz="2400" b="1" i="1" dirty="0" smtClean="0">
                <a:solidFill>
                  <a:schemeClr val="tx1"/>
                </a:solidFill>
              </a:rPr>
              <a:t>  location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Location-based events</a:t>
            </a:r>
            <a:endParaRPr lang="en-US" dirty="0"/>
          </a:p>
        </p:txBody>
      </p:sp>
      <p:grpSp>
        <p:nvGrpSpPr>
          <p:cNvPr id="4" name="Group 55"/>
          <p:cNvGrpSpPr/>
          <p:nvPr/>
        </p:nvGrpSpPr>
        <p:grpSpPr>
          <a:xfrm>
            <a:off x="305617" y="3775808"/>
            <a:ext cx="7903131" cy="3414058"/>
            <a:chOff x="-3171715" y="2124928"/>
            <a:chExt cx="7903131" cy="3414058"/>
          </a:xfrm>
        </p:grpSpPr>
        <p:sp>
          <p:nvSpPr>
            <p:cNvPr id="5" name="Rounded Rectangle 4"/>
            <p:cNvSpPr/>
            <p:nvPr/>
          </p:nvSpPr>
          <p:spPr>
            <a:xfrm>
              <a:off x="1085530" y="2228631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SECE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42696" y="2228631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err="1" smtClean="0"/>
                <a:t>LoST</a:t>
              </a:r>
              <a:endParaRPr lang="en-US" dirty="0" smtClean="0"/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-1208090" y="2264292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Presence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23" name="Smiley Face 22"/>
            <p:cNvSpPr/>
            <p:nvPr/>
          </p:nvSpPr>
          <p:spPr>
            <a:xfrm>
              <a:off x="-3171715" y="2124928"/>
              <a:ext cx="822960" cy="822960"/>
            </a:xfrm>
            <a:prstGeom prst="smileyFac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-2197172" y="2228631"/>
              <a:ext cx="805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PUBLISH</a:t>
              </a:r>
              <a:endParaRPr lang="en-US" sz="1400" dirty="0"/>
            </a:p>
          </p:txBody>
        </p:sp>
        <p:cxnSp>
          <p:nvCxnSpPr>
            <p:cNvPr id="43" name="Straight Connector 23"/>
            <p:cNvCxnSpPr/>
            <p:nvPr/>
          </p:nvCxnSpPr>
          <p:spPr>
            <a:xfrm rot="10800000" flipV="1">
              <a:off x="2280075" y="2536408"/>
              <a:ext cx="1262622" cy="3592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502641" y="2228631"/>
              <a:ext cx="1018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LOST REPLY</a:t>
              </a:r>
              <a:endParaRPr lang="en-US" sz="1400" dirty="0"/>
            </a:p>
          </p:txBody>
        </p:sp>
        <p:cxnSp>
          <p:nvCxnSpPr>
            <p:cNvPr id="45" name="Straight Connector 23"/>
            <p:cNvCxnSpPr/>
            <p:nvPr/>
          </p:nvCxnSpPr>
          <p:spPr>
            <a:xfrm rot="10800000">
              <a:off x="2280076" y="2896116"/>
              <a:ext cx="1262621" cy="1589"/>
            </a:xfrm>
            <a:prstGeom prst="curvedConnector3">
              <a:avLst>
                <a:gd name="adj1" fmla="val 50000"/>
              </a:avLst>
            </a:prstGeom>
            <a:ln>
              <a:headEnd type="triangle" w="lg" len="med"/>
              <a:tailEnd type="non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425696" y="2947888"/>
              <a:ext cx="1636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LOST QUERY</a:t>
              </a:r>
            </a:p>
            <a:p>
              <a:r>
                <a:rPr lang="en-US" sz="1400" dirty="0" smtClean="0"/>
                <a:t>location=place type</a:t>
              </a:r>
              <a:endParaRPr lang="en-US" sz="1400" dirty="0"/>
            </a:p>
          </p:txBody>
        </p:sp>
        <p:cxnSp>
          <p:nvCxnSpPr>
            <p:cNvPr id="48" name="Straight Arrow Connector 47"/>
            <p:cNvCxnSpPr>
              <a:endCxn id="5" idx="1"/>
            </p:cNvCxnSpPr>
            <p:nvPr/>
          </p:nvCxnSpPr>
          <p:spPr>
            <a:xfrm>
              <a:off x="43870" y="2618416"/>
              <a:ext cx="1041660" cy="21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70814" y="226429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NOTIFY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26740" y="5169654"/>
              <a:ext cx="118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SECE User</a:t>
              </a:r>
              <a:endParaRPr lang="en-US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194560" y="1799890"/>
            <a:ext cx="118872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SECE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568687" y="1799890"/>
            <a:ext cx="118872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LoST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6657595" y="1799890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TextBox 28"/>
          <p:cNvSpPr txBox="1"/>
          <p:nvPr/>
        </p:nvSpPr>
        <p:spPr>
          <a:xfrm>
            <a:off x="6752362" y="2000367"/>
            <a:ext cx="145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Geographical </a:t>
            </a:r>
          </a:p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30" name="Straight Connector 29"/>
          <p:cNvCxnSpPr>
            <a:stCxn id="26" idx="3"/>
            <a:endCxn id="27" idx="2"/>
          </p:cNvCxnSpPr>
          <p:nvPr/>
        </p:nvCxnSpPr>
        <p:spPr>
          <a:xfrm>
            <a:off x="5757407" y="2211370"/>
            <a:ext cx="900188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"/>
          <p:cNvCxnSpPr/>
          <p:nvPr/>
        </p:nvCxnSpPr>
        <p:spPr>
          <a:xfrm rot="10800000">
            <a:off x="3383280" y="2000367"/>
            <a:ext cx="1104900" cy="1588"/>
          </a:xfrm>
          <a:prstGeom prst="curvedConnector3">
            <a:avLst>
              <a:gd name="adj1" fmla="val 45402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53194" y="2000367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LOST REPLY</a:t>
            </a:r>
            <a:endParaRPr lang="en-US" sz="1400" dirty="0"/>
          </a:p>
        </p:txBody>
      </p:sp>
      <p:cxnSp>
        <p:nvCxnSpPr>
          <p:cNvPr id="37" name="Straight Connector 23"/>
          <p:cNvCxnSpPr/>
          <p:nvPr/>
        </p:nvCxnSpPr>
        <p:spPr>
          <a:xfrm rot="10800000">
            <a:off x="3417352" y="2382460"/>
            <a:ext cx="1104900" cy="1588"/>
          </a:xfrm>
          <a:prstGeom prst="curvedConnector3">
            <a:avLst>
              <a:gd name="adj1" fmla="val 45402"/>
            </a:avLst>
          </a:prstGeom>
          <a:ln>
            <a:headEnd type="triangle" w="lg" len="med"/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17352" y="2468961"/>
            <a:ext cx="152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LOST QUERY</a:t>
            </a:r>
          </a:p>
          <a:p>
            <a:r>
              <a:rPr lang="en-US" sz="1400" dirty="0" smtClean="0"/>
              <a:t>location=civic info</a:t>
            </a:r>
            <a:endParaRPr lang="en-US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420175" y="2055407"/>
            <a:ext cx="1467908" cy="3119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Location rule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5617" y="1615224"/>
            <a:ext cx="194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(user, op, location)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1888083" y="2097895"/>
            <a:ext cx="395522" cy="1796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Can 48"/>
          <p:cNvSpPr/>
          <p:nvPr/>
        </p:nvSpPr>
        <p:spPr>
          <a:xfrm>
            <a:off x="2498891" y="2992181"/>
            <a:ext cx="580059" cy="478908"/>
          </a:xfrm>
          <a:prstGeom prst="can">
            <a:avLst>
              <a:gd name="adj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/>
          <p:cNvCxnSpPr>
            <a:stCxn id="20" idx="2"/>
            <a:endCxn id="49" idx="1"/>
          </p:cNvCxnSpPr>
          <p:nvPr/>
        </p:nvCxnSpPr>
        <p:spPr>
          <a:xfrm rot="16200000" flipH="1">
            <a:off x="2604255" y="2807514"/>
            <a:ext cx="369331" cy="1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94560" y="3101757"/>
            <a:ext cx="117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geo-cache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280160" y="4267708"/>
            <a:ext cx="929495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an 77"/>
          <p:cNvSpPr/>
          <p:nvPr/>
        </p:nvSpPr>
        <p:spPr>
          <a:xfrm>
            <a:off x="5612998" y="5635763"/>
            <a:ext cx="580059" cy="478908"/>
          </a:xfrm>
          <a:prstGeom prst="can">
            <a:avLst>
              <a:gd name="adj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/>
          <p:cNvCxnSpPr>
            <a:endCxn id="78" idx="1"/>
          </p:cNvCxnSpPr>
          <p:nvPr/>
        </p:nvCxnSpPr>
        <p:spPr>
          <a:xfrm rot="16200000" flipH="1">
            <a:off x="5198989" y="4931724"/>
            <a:ext cx="933290" cy="4747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429013" y="5745339"/>
            <a:ext cx="117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geo-cache</a:t>
            </a:r>
            <a:endParaRPr lang="en-US" dirty="0"/>
          </a:p>
        </p:txBody>
      </p:sp>
      <p:sp>
        <p:nvSpPr>
          <p:cNvPr id="82" name="Can 81"/>
          <p:cNvSpPr/>
          <p:nvPr/>
        </p:nvSpPr>
        <p:spPr>
          <a:xfrm>
            <a:off x="4264608" y="5635763"/>
            <a:ext cx="596507" cy="680662"/>
          </a:xfrm>
          <a:prstGeom prst="can">
            <a:avLst>
              <a:gd name="adj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/>
          <p:cNvCxnSpPr>
            <a:endCxn id="82" idx="1"/>
          </p:cNvCxnSpPr>
          <p:nvPr/>
        </p:nvCxnSpPr>
        <p:spPr>
          <a:xfrm rot="5400000">
            <a:off x="4245344" y="5019991"/>
            <a:ext cx="933291" cy="29825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457962" y="5930005"/>
            <a:ext cx="197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Presence database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133770" y="5121988"/>
            <a:ext cx="152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location=civic info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3938332" y="5121988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location=user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Handling location updates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39797" y="1600200"/>
            <a:ext cx="4704203" cy="4769603"/>
          </a:xfrm>
        </p:spPr>
        <p:txBody>
          <a:bodyPr>
            <a:noAutofit/>
          </a:bodyPr>
          <a:lstStyle/>
          <a:p>
            <a:r>
              <a:rPr lang="en-US" sz="1800" dirty="0" smtClean="0"/>
              <a:t>User</a:t>
            </a:r>
          </a:p>
          <a:p>
            <a:pPr lvl="1"/>
            <a:r>
              <a:rPr lang="en-US" sz="1600" dirty="0" smtClean="0"/>
              <a:t>publishes his/her location periodically (e.g., every 5 min) to a presence server or to a location service such as Google Latitude</a:t>
            </a:r>
          </a:p>
          <a:p>
            <a:r>
              <a:rPr lang="en-US" sz="1800" dirty="0" smtClean="0"/>
              <a:t>Presence server </a:t>
            </a:r>
          </a:p>
          <a:p>
            <a:pPr lvl="1"/>
            <a:r>
              <a:rPr lang="en-US" sz="1600" dirty="0" smtClean="0"/>
              <a:t>notifies changes in location to SECE server</a:t>
            </a:r>
          </a:p>
          <a:p>
            <a:r>
              <a:rPr lang="en-US" sz="1800" dirty="0" smtClean="0"/>
              <a:t>Google Latitude (or similar service)</a:t>
            </a:r>
          </a:p>
          <a:p>
            <a:pPr lvl="1"/>
            <a:r>
              <a:rPr lang="en-US" sz="1600" dirty="0" smtClean="0"/>
              <a:t>SECE retrieves user’s location periodically</a:t>
            </a:r>
          </a:p>
          <a:p>
            <a:r>
              <a:rPr lang="en-US" sz="1800" dirty="0" smtClean="0"/>
              <a:t>SECE server </a:t>
            </a:r>
          </a:p>
          <a:p>
            <a:pPr lvl="1"/>
            <a:r>
              <a:rPr lang="en-US" sz="1600" dirty="0" smtClean="0"/>
              <a:t>depending on user’s defined rules, queries </a:t>
            </a:r>
            <a:r>
              <a:rPr lang="en-US" sz="1600" dirty="0" err="1" smtClean="0"/>
              <a:t>LoST</a:t>
            </a:r>
            <a:r>
              <a:rPr lang="en-US" sz="1600" dirty="0" smtClean="0"/>
              <a:t> server</a:t>
            </a:r>
          </a:p>
          <a:p>
            <a:r>
              <a:rPr lang="en-US" sz="1800" dirty="0" err="1" smtClean="0"/>
              <a:t>LoST</a:t>
            </a:r>
            <a:r>
              <a:rPr lang="en-US" sz="1800" dirty="0" smtClean="0"/>
              <a:t> server </a:t>
            </a:r>
          </a:p>
          <a:p>
            <a:pPr lvl="1"/>
            <a:r>
              <a:rPr lang="en-US" sz="1600" dirty="0" smtClean="0"/>
              <a:t>replies with current information on user’s surroundings</a:t>
            </a:r>
          </a:p>
          <a:p>
            <a:r>
              <a:rPr lang="en-US" sz="1800" dirty="0" smtClean="0"/>
              <a:t>SECE server</a:t>
            </a:r>
          </a:p>
          <a:p>
            <a:pPr lvl="1"/>
            <a:r>
              <a:rPr lang="en-US" sz="1600" dirty="0" smtClean="0"/>
              <a:t>Takes action based on rules and contextual location information  </a:t>
            </a:r>
            <a:endParaRPr lang="en-US" sz="1600" dirty="0"/>
          </a:p>
        </p:txBody>
      </p:sp>
      <p:grpSp>
        <p:nvGrpSpPr>
          <p:cNvPr id="2" name="Group 55"/>
          <p:cNvGrpSpPr/>
          <p:nvPr/>
        </p:nvGrpSpPr>
        <p:grpSpPr>
          <a:xfrm>
            <a:off x="681925" y="1826043"/>
            <a:ext cx="3613215" cy="4925276"/>
            <a:chOff x="681925" y="2151163"/>
            <a:chExt cx="3613215" cy="4925276"/>
          </a:xfrm>
        </p:grpSpPr>
        <p:sp>
          <p:nvSpPr>
            <p:cNvPr id="12" name="Rounded Rectangle 11"/>
            <p:cNvSpPr/>
            <p:nvPr/>
          </p:nvSpPr>
          <p:spPr>
            <a:xfrm>
              <a:off x="681925" y="2151163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SECE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06420" y="2151163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err="1" smtClean="0"/>
                <a:t>LoST</a:t>
              </a:r>
              <a:endParaRPr lang="en-US" dirty="0" smtClean="0"/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82720" y="4192039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Presence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864011" y="5893997"/>
              <a:ext cx="822960" cy="822960"/>
            </a:xfrm>
            <a:prstGeom prst="smileyFac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6" name="Straight Connector 23"/>
            <p:cNvCxnSpPr>
              <a:stCxn id="15" idx="0"/>
              <a:endCxn id="14" idx="2"/>
            </p:cNvCxnSpPr>
            <p:nvPr/>
          </p:nvCxnSpPr>
          <p:spPr>
            <a:xfrm rot="5400000" flipH="1" flipV="1">
              <a:off x="836786" y="5453704"/>
              <a:ext cx="878998" cy="1589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/>
            <p:nvPr/>
          </p:nvCxnSpPr>
          <p:spPr>
            <a:xfrm rot="10800000">
              <a:off x="1940560" y="2339123"/>
              <a:ext cx="1104900" cy="1588"/>
            </a:xfrm>
            <a:prstGeom prst="curvedConnector3">
              <a:avLst>
                <a:gd name="adj1" fmla="val 45402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032000" y="2308643"/>
              <a:ext cx="981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LoST</a:t>
              </a:r>
              <a:r>
                <a:rPr lang="en-US" sz="1400" dirty="0" smtClean="0"/>
                <a:t> reply</a:t>
              </a:r>
              <a:endParaRPr lang="en-US" sz="1400" dirty="0"/>
            </a:p>
          </p:txBody>
        </p:sp>
        <p:cxnSp>
          <p:nvCxnSpPr>
            <p:cNvPr id="19" name="Straight Connector 23"/>
            <p:cNvCxnSpPr/>
            <p:nvPr/>
          </p:nvCxnSpPr>
          <p:spPr>
            <a:xfrm rot="10800000">
              <a:off x="1940560" y="2755683"/>
              <a:ext cx="1104900" cy="1588"/>
            </a:xfrm>
            <a:prstGeom prst="curvedConnector3">
              <a:avLst>
                <a:gd name="adj1" fmla="val 45402"/>
              </a:avLst>
            </a:prstGeom>
            <a:ln>
              <a:headEnd type="triangle" w="lg" len="med"/>
              <a:tailEnd type="non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60880" y="2725203"/>
              <a:ext cx="1030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LoST</a:t>
              </a:r>
              <a:r>
                <a:rPr lang="en-US" sz="1400" dirty="0" smtClean="0"/>
                <a:t> query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>
              <a:stCxn id="14" idx="0"/>
              <a:endCxn id="12" idx="2"/>
            </p:cNvCxnSpPr>
            <p:nvPr/>
          </p:nvCxnSpPr>
          <p:spPr>
            <a:xfrm rot="16200000" flipV="1">
              <a:off x="667725" y="3582683"/>
              <a:ext cx="1217916" cy="7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64011" y="3851560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NOTIFY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6286" y="6707107"/>
              <a:ext cx="118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SECE User</a:t>
              </a:r>
              <a:endParaRPr lang="en-US" dirty="0"/>
            </a:p>
          </p:txBody>
        </p:sp>
      </p:grpSp>
      <p:sp>
        <p:nvSpPr>
          <p:cNvPr id="24" name="Footer Placeholder 17"/>
          <p:cNvSpPr txBox="1">
            <a:spLocks/>
          </p:cNvSpPr>
          <p:nvPr/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IBM Service Science Workshop May 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61768" y="3888953"/>
            <a:ext cx="118872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Google</a:t>
            </a:r>
          </a:p>
          <a:p>
            <a:pPr algn="ctr"/>
            <a:r>
              <a:rPr lang="en-US" b="1" dirty="0" smtClean="0"/>
              <a:t>Latitude</a:t>
            </a:r>
            <a:endParaRPr lang="en-US" b="1" dirty="0"/>
          </a:p>
        </p:txBody>
      </p:sp>
      <p:cxnSp>
        <p:nvCxnSpPr>
          <p:cNvPr id="26" name="Straight Connector 23"/>
          <p:cNvCxnSpPr>
            <a:stCxn id="15" idx="0"/>
            <a:endCxn id="25" idx="2"/>
          </p:cNvCxnSpPr>
          <p:nvPr/>
        </p:nvCxnSpPr>
        <p:spPr>
          <a:xfrm rot="5400000" flipH="1" flipV="1">
            <a:off x="1487327" y="4500077"/>
            <a:ext cx="856964" cy="1280637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3"/>
          <p:cNvCxnSpPr>
            <a:stCxn id="12" idx="2"/>
            <a:endCxn id="25" idx="0"/>
          </p:cNvCxnSpPr>
          <p:nvPr/>
        </p:nvCxnSpPr>
        <p:spPr>
          <a:xfrm rot="16200000" flipH="1">
            <a:off x="1296231" y="2629056"/>
            <a:ext cx="1239950" cy="1279843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6111" y="5012730"/>
            <a:ext cx="80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PUBLISH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159695" y="350291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and (brief) history</a:t>
            </a:r>
          </a:p>
          <a:p>
            <a:r>
              <a:rPr lang="en-US" dirty="0" smtClean="0"/>
              <a:t>Programming in-network services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NetServ</a:t>
            </a:r>
          </a:p>
          <a:p>
            <a:r>
              <a:rPr lang="en-US" dirty="0" smtClean="0">
                <a:sym typeface="Wingdings"/>
              </a:rPr>
              <a:t>Combining web and telecom services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SECE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49"/>
            <a:ext cx="9144000" cy="54546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Location-based rules</a:t>
            </a:r>
            <a:br>
              <a:rPr lang="en-US" dirty="0" smtClean="0"/>
            </a:br>
            <a:r>
              <a:rPr lang="en-US" dirty="0" smtClean="0"/>
              <a:t>		(Geographical database)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4830" y="1775191"/>
            <a:ext cx="7130027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Incoming 	</a:t>
            </a:r>
            <a:r>
              <a:rPr lang="en-US" sz="2400" b="1" i="1" dirty="0" err="1" smtClean="0">
                <a:solidFill>
                  <a:schemeClr val="accent6"/>
                </a:solidFill>
              </a:rPr>
              <a:t>social_network</a:t>
            </a:r>
            <a:r>
              <a:rPr lang="en-US" sz="2400" b="1" i="1" dirty="0" smtClean="0">
                <a:solidFill>
                  <a:schemeClr val="accent6"/>
                </a:solidFill>
              </a:rPr>
              <a:t> 	</a:t>
            </a:r>
            <a:r>
              <a:rPr lang="en-US" sz="2400" b="1" i="1" dirty="0" err="1" smtClean="0">
                <a:solidFill>
                  <a:schemeClr val="accent6"/>
                </a:solidFill>
              </a:rPr>
              <a:t>message_type</a:t>
            </a:r>
            <a:endParaRPr lang="en-US" sz="2400" b="1" i="1" dirty="0" smtClean="0">
              <a:solidFill>
                <a:schemeClr val="accent6"/>
              </a:solidFill>
            </a:endParaRP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network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4222" y="2368625"/>
            <a:ext cx="1407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facebook</a:t>
            </a:r>
            <a:endParaRPr lang="en-US" sz="2400" b="1" dirty="0" smtClean="0"/>
          </a:p>
          <a:p>
            <a:r>
              <a:rPr lang="en-US" sz="2400" b="1" dirty="0" smtClean="0"/>
              <a:t>twitter</a:t>
            </a:r>
          </a:p>
          <a:p>
            <a:r>
              <a:rPr lang="en-US" sz="2400" b="1" dirty="0" err="1" smtClean="0"/>
              <a:t>linkedin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8329" y="2366787"/>
            <a:ext cx="237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wallmesssage</a:t>
            </a:r>
            <a:endParaRPr lang="en-US" sz="2400" b="1" dirty="0" smtClean="0"/>
          </a:p>
          <a:p>
            <a:r>
              <a:rPr lang="en-US" sz="2400" b="1" dirty="0" err="1" smtClean="0"/>
              <a:t>newsmessage</a:t>
            </a:r>
            <a:endParaRPr lang="en-US" sz="2400" b="1" dirty="0" smtClean="0"/>
          </a:p>
          <a:p>
            <a:r>
              <a:rPr lang="en-US" sz="2400" b="1" dirty="0" smtClean="0"/>
              <a:t>direct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14830" y="4285561"/>
            <a:ext cx="7130027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400" b="1" i="1" dirty="0" err="1" smtClean="0">
                <a:solidFill>
                  <a:schemeClr val="tx1"/>
                </a:solidFill>
              </a:rPr>
              <a:t>social_network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accent6"/>
                </a:solidFill>
              </a:rPr>
              <a:t>status_update</a:t>
            </a:r>
            <a:endParaRPr lang="en-US" sz="2400" b="1" i="1" dirty="0" smtClean="0">
              <a:solidFill>
                <a:schemeClr val="accent6"/>
              </a:solidFill>
            </a:endParaRP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464" y="4880471"/>
            <a:ext cx="1407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facebook</a:t>
            </a:r>
            <a:endParaRPr lang="en-US" sz="2400" b="1" dirty="0" smtClean="0"/>
          </a:p>
          <a:p>
            <a:r>
              <a:rPr lang="en-US" sz="2400" b="1" dirty="0" smtClean="0"/>
              <a:t>twitter</a:t>
            </a:r>
          </a:p>
          <a:p>
            <a:r>
              <a:rPr lang="en-US" sz="2400" b="1" dirty="0" err="1" smtClean="0"/>
              <a:t>linkedin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Context-based rules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114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What’s context?</a:t>
            </a:r>
          </a:p>
          <a:p>
            <a:pPr lvl="2"/>
            <a:r>
              <a:rPr lang="en-US" dirty="0" smtClean="0">
                <a:sym typeface="Wingdings"/>
              </a:rPr>
              <a:t>Presence information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IETF SIMPLE specifications</a:t>
            </a:r>
          </a:p>
          <a:p>
            <a:pPr lvl="2"/>
            <a:r>
              <a:rPr lang="en-US" dirty="0" smtClean="0">
                <a:sym typeface="Wingdings"/>
              </a:rPr>
              <a:t>Sensor information</a:t>
            </a:r>
            <a:endParaRPr lang="en-US" dirty="0" smtClean="0"/>
          </a:p>
          <a:p>
            <a:pPr>
              <a:buNone/>
            </a:pPr>
            <a:endParaRPr lang="en-US" sz="2100" dirty="0" smtClean="0"/>
          </a:p>
          <a:p>
            <a:pPr>
              <a:spcAft>
                <a:spcPts val="600"/>
              </a:spcAft>
              <a:buNone/>
            </a:pPr>
            <a:r>
              <a:rPr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bob's activity is idle { call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bob </a:t>
            </a:r>
            <a:r>
              <a:rPr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}</a:t>
            </a:r>
            <a:endParaRPr lang="en-US" sz="21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endParaRP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bob@domain.com’s status equals working { alarm me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bob.placetype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is home {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sms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bob “water the plants”;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my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stock.google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&gt; 14 {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sms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me "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google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stock:"+[stock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google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] 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me.office.temperature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&lt; 50 {  ac off;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anne.location.civic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changed { email me “Anne’s civic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location:”+[status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anne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location.civic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]</a:t>
            </a:r>
            <a:endParaRPr lang="en-US" sz="2100" dirty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7708" y="1775191"/>
            <a:ext cx="3577455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0AD00"/>
                </a:solidFill>
              </a:rPr>
              <a:t>if</a:t>
            </a:r>
            <a:r>
              <a:rPr lang="en-US" b="1" i="1" dirty="0" smtClean="0">
                <a:solidFill>
                  <a:schemeClr val="tx1"/>
                </a:solidFill>
              </a:rPr>
              <a:t> context </a:t>
            </a:r>
            <a:r>
              <a:rPr lang="en-US" b="1" i="1" dirty="0" smtClean="0">
                <a:solidFill>
                  <a:srgbClr val="F0AD00"/>
                </a:solidFill>
              </a:rPr>
              <a:t>operator</a:t>
            </a:r>
            <a:r>
              <a:rPr lang="en-US" b="1" i="1" dirty="0" smtClean="0">
                <a:solidFill>
                  <a:schemeClr val="tx1"/>
                </a:solidFill>
              </a:rPr>
              <a:t> (value)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6092084" y="4881626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Oval 51"/>
          <p:cNvSpPr/>
          <p:nvPr/>
        </p:nvSpPr>
        <p:spPr>
          <a:xfrm>
            <a:off x="1604721" y="506477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3600698" y="361173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07375" y="506477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as a tree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29146" y="2341834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48631" y="3610208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4782017" y="3625063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4737091" y="4834384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48631" y="3851876"/>
            <a:ext cx="9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57038" y="3803308"/>
            <a:ext cx="88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49203" y="3803308"/>
            <a:ext cx="7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40626" y="5106918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86963" y="3518768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7197047" y="4881626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/>
          <p:nvPr/>
        </p:nvSpPr>
        <p:spPr>
          <a:xfrm>
            <a:off x="507375" y="5291584"/>
            <a:ext cx="70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73300" y="5273966"/>
            <a:ext cx="56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654139" y="506477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2654139" y="5317636"/>
            <a:ext cx="71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20224" y="3803308"/>
            <a:ext cx="78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78319" y="5132972"/>
            <a:ext cx="73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26370" y="5106918"/>
            <a:ext cx="66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  <p:cxnSp>
        <p:nvCxnSpPr>
          <p:cNvPr id="30" name="Straight Connector 29"/>
          <p:cNvCxnSpPr>
            <a:endCxn id="17" idx="0"/>
          </p:cNvCxnSpPr>
          <p:nvPr/>
        </p:nvCxnSpPr>
        <p:spPr>
          <a:xfrm rot="16200000" flipH="1">
            <a:off x="7147499" y="4420598"/>
            <a:ext cx="539898" cy="382157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500894" y="4482130"/>
            <a:ext cx="613176" cy="3039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4"/>
            <a:endCxn id="10" idx="0"/>
          </p:cNvCxnSpPr>
          <p:nvPr/>
        </p:nvCxnSpPr>
        <p:spPr>
          <a:xfrm rot="16200000" flipH="1">
            <a:off x="5000714" y="4640806"/>
            <a:ext cx="386361" cy="794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2" idx="0"/>
            <a:endCxn id="50" idx="4"/>
          </p:cNvCxnSpPr>
          <p:nvPr/>
        </p:nvCxnSpPr>
        <p:spPr>
          <a:xfrm rot="16200000" flipV="1">
            <a:off x="1699962" y="4748530"/>
            <a:ext cx="616748" cy="157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588990" y="3625062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588990" y="385187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placeis</a:t>
            </a:r>
            <a:endParaRPr lang="en-US" dirty="0"/>
          </a:p>
        </p:txBody>
      </p:sp>
      <p:cxnSp>
        <p:nvCxnSpPr>
          <p:cNvPr id="62" name="Straight Connector 61"/>
          <p:cNvCxnSpPr>
            <a:stCxn id="50" idx="5"/>
          </p:cNvCxnSpPr>
          <p:nvPr/>
        </p:nvCxnSpPr>
        <p:spPr>
          <a:xfrm rot="16200000" flipH="1">
            <a:off x="2147806" y="4471125"/>
            <a:ext cx="805470" cy="51822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0" idx="3"/>
          </p:cNvCxnSpPr>
          <p:nvPr/>
        </p:nvCxnSpPr>
        <p:spPr>
          <a:xfrm rot="5400000">
            <a:off x="977846" y="4375254"/>
            <a:ext cx="779417" cy="68391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" idx="2"/>
          </p:cNvCxnSpPr>
          <p:nvPr/>
        </p:nvCxnSpPr>
        <p:spPr>
          <a:xfrm rot="10800000" flipV="1">
            <a:off x="2125742" y="2753313"/>
            <a:ext cx="1903405" cy="871747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" idx="3"/>
          </p:cNvCxnSpPr>
          <p:nvPr/>
        </p:nvCxnSpPr>
        <p:spPr>
          <a:xfrm rot="5400000">
            <a:off x="3352011" y="2827407"/>
            <a:ext cx="580788" cy="101452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" idx="4"/>
          </p:cNvCxnSpPr>
          <p:nvPr/>
        </p:nvCxnSpPr>
        <p:spPr>
          <a:xfrm rot="5400000">
            <a:off x="4074276" y="3258712"/>
            <a:ext cx="460269" cy="27243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" idx="5"/>
            <a:endCxn id="9" idx="0"/>
          </p:cNvCxnSpPr>
          <p:nvPr/>
        </p:nvCxnSpPr>
        <p:spPr>
          <a:xfrm rot="16200000" flipH="1">
            <a:off x="4672147" y="3103712"/>
            <a:ext cx="580789" cy="461911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15" idx="1"/>
          </p:cNvCxnSpPr>
          <p:nvPr/>
        </p:nvCxnSpPr>
        <p:spPr>
          <a:xfrm>
            <a:off x="4852106" y="2774326"/>
            <a:ext cx="1955377" cy="86496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669794" y="5940053"/>
            <a:ext cx="186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bob.placeis.audio</a:t>
            </a:r>
            <a:endParaRPr lang="en-US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7197047" y="5755387"/>
            <a:ext cx="172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bob.phone.work</a:t>
            </a:r>
            <a:endParaRPr lang="en-US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3467084" y="4433168"/>
            <a:ext cx="131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bob.activity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722956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Automated </a:t>
            </a:r>
            <a:r>
              <a:rPr lang="en-US" dirty="0"/>
              <a:t>Call Handling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61" y="1514700"/>
            <a:ext cx="4105440" cy="3581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61920" y="1490862"/>
            <a:ext cx="4582080" cy="4355017"/>
          </a:xfrm>
          <a:prstGeom prst="rect">
            <a:avLst/>
          </a:prstGeom>
          <a:ln/>
        </p:spPr>
        <p:txBody>
          <a:bodyPr vert="horz" lIns="54864" tIns="16001" rtlCol="0">
            <a:normAutofit/>
          </a:bodyPr>
          <a:lstStyle/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Accept, reject, redirect, forward calls based on variety of SECE signals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Calendar, address book, PSTN, Google Voice, SMS, location, Text-to-speech, voicemail)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Simplicity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Natural, easy to learn scripting language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Flexibility: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from a variety of SECE components  involved in call handling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Automation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Scripts for recurring tasks (setup a conf. call based on calendar)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 2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79714" y="5342962"/>
            <a:ext cx="7281566" cy="1708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“On mom's birthday, call mom when I am home and near phone.”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“Setup a conference call, enter password, invite people, ring desk phone.”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“If driving and incoming call, play “user driving” and redirect to voicemail.”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“If desk phone ringing and not in room, send SMS with caller's number.”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Communication-based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673" y="2298862"/>
            <a:ext cx="3147181" cy="1721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Event</a:t>
            </a:r>
            <a:r>
              <a:rPr lang="en-US" sz="2200" dirty="0" smtClean="0"/>
              <a:t>: </a:t>
            </a:r>
            <a:r>
              <a:rPr lang="en-US" sz="2200" i="1" dirty="0" smtClean="0"/>
              <a:t>call, </a:t>
            </a:r>
            <a:r>
              <a:rPr lang="en-US" sz="2200" i="1" dirty="0" err="1" smtClean="0"/>
              <a:t>im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sms</a:t>
            </a:r>
            <a:r>
              <a:rPr lang="en-US" sz="2200" i="1" dirty="0" smtClean="0"/>
              <a:t>*, voicemail*, email (*only incoming)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4375" y="1654710"/>
            <a:ext cx="6297195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err="1" smtClean="0">
                <a:solidFill>
                  <a:srgbClr val="F0AD00"/>
                </a:solidFill>
              </a:rPr>
              <a:t>incoming|outgoing</a:t>
            </a:r>
            <a:r>
              <a:rPr lang="en-US" b="1" i="1" dirty="0" smtClean="0">
                <a:solidFill>
                  <a:srgbClr val="F0AD00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event</a:t>
            </a:r>
            <a:r>
              <a:rPr lang="en-US" b="1" i="1" dirty="0" smtClean="0">
                <a:solidFill>
                  <a:srgbClr val="F0AD00"/>
                </a:solidFill>
              </a:rPr>
              <a:t>  from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user|address</a:t>
            </a:r>
            <a:r>
              <a:rPr lang="en-US" b="1" i="1" dirty="0" smtClean="0">
                <a:solidFill>
                  <a:srgbClr val="F0AD00"/>
                </a:solidFill>
              </a:rPr>
              <a:t> to </a:t>
            </a:r>
            <a:r>
              <a:rPr lang="en-US" b="1" i="1" dirty="0" smtClean="0">
                <a:solidFill>
                  <a:schemeClr val="tx1"/>
                </a:solidFill>
              </a:rPr>
              <a:t>address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4375" y="2298862"/>
            <a:ext cx="538686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0AD00"/>
                </a:solidFill>
              </a:rPr>
              <a:t>missed call  from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user|address</a:t>
            </a:r>
            <a:r>
              <a:rPr lang="en-US" b="1" i="1" dirty="0" smtClean="0">
                <a:solidFill>
                  <a:srgbClr val="F0AD00"/>
                </a:solidFill>
              </a:rPr>
              <a:t> to </a:t>
            </a:r>
            <a:r>
              <a:rPr lang="en-US" b="1" i="1" dirty="0" smtClean="0">
                <a:solidFill>
                  <a:schemeClr val="tx1"/>
                </a:solidFill>
              </a:rPr>
              <a:t>address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4375" y="2963457"/>
            <a:ext cx="538686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0AD00"/>
                </a:solidFill>
              </a:rPr>
              <a:t>received call  from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user|address</a:t>
            </a:r>
            <a:r>
              <a:rPr lang="en-US" b="1" i="1" dirty="0" smtClean="0">
                <a:solidFill>
                  <a:srgbClr val="F0AD00"/>
                </a:solidFill>
              </a:rPr>
              <a:t> to </a:t>
            </a:r>
            <a:r>
              <a:rPr lang="en-US" b="1" i="1" dirty="0" smtClean="0">
                <a:solidFill>
                  <a:schemeClr val="tx1"/>
                </a:solidFill>
              </a:rPr>
              <a:t>address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34013"/>
            <a:ext cx="354447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/>
                <a:cs typeface="Arial Unicode MS"/>
              </a:rPr>
              <a:t>incoming call {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  if { [my activity] == "on-the-phone"} forward </a:t>
            </a:r>
            <a:r>
              <a:rPr lang="en-US" sz="1400" dirty="0" err="1" smtClean="0">
                <a:latin typeface="Arial Unicode MS"/>
                <a:cs typeface="Arial Unicode MS"/>
              </a:rPr>
              <a:t>sip:bob@example.com</a:t>
            </a:r>
            <a:endParaRPr lang="en-US" sz="1400" dirty="0" smtClean="0">
              <a:latin typeface="Arial Unicode MS"/>
              <a:cs typeface="Arial Unicode MS"/>
            </a:endParaRPr>
          </a:p>
          <a:p>
            <a:r>
              <a:rPr lang="en-US" sz="1400" dirty="0" smtClean="0">
                <a:latin typeface="Arial Unicode MS"/>
                <a:cs typeface="Arial Unicode MS"/>
              </a:rPr>
              <a:t>}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outgoing call {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if {[outgoing destination] == "18003456789"} </a:t>
            </a:r>
            <a:r>
              <a:rPr lang="en-US" sz="1400" dirty="0" err="1" smtClean="0">
                <a:latin typeface="Arial Unicode MS"/>
                <a:cs typeface="Arial Unicode MS"/>
              </a:rPr>
              <a:t>modify_call</a:t>
            </a:r>
            <a:r>
              <a:rPr lang="en-US" sz="1400" dirty="0" smtClean="0">
                <a:latin typeface="Arial Unicode MS"/>
                <a:cs typeface="Arial Unicode MS"/>
              </a:rPr>
              <a:t> destination 12129397054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}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incoming call from Anne {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   if {[my location] != "office"} </a:t>
            </a:r>
            <a:r>
              <a:rPr lang="en-US" sz="1400" dirty="0" err="1" smtClean="0">
                <a:latin typeface="Arial Unicode MS"/>
                <a:cs typeface="Arial Unicode MS"/>
              </a:rPr>
              <a:t>auto_answer</a:t>
            </a:r>
            <a:r>
              <a:rPr lang="en-US" sz="1400" dirty="0" smtClean="0">
                <a:latin typeface="Arial Unicode MS"/>
                <a:cs typeface="Arial Unicode MS"/>
              </a:rPr>
              <a:t> audio </a:t>
            </a:r>
            <a:r>
              <a:rPr lang="en-US" sz="1400" dirty="0" err="1" smtClean="0">
                <a:latin typeface="Arial Unicode MS"/>
                <a:cs typeface="Arial Unicode MS"/>
              </a:rPr>
              <a:t>no_office.au</a:t>
            </a:r>
            <a:r>
              <a:rPr lang="en-US" sz="1400" dirty="0" smtClean="0">
                <a:latin typeface="Arial Unicode MS"/>
                <a:cs typeface="Arial Unicode MS"/>
              </a:rPr>
              <a:t> –record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}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incoming </a:t>
            </a:r>
            <a:r>
              <a:rPr lang="en-US" sz="1400" dirty="0" err="1" smtClean="0">
                <a:latin typeface="Arial Unicode MS"/>
                <a:cs typeface="Arial Unicode MS"/>
              </a:rPr>
              <a:t>im</a:t>
            </a:r>
            <a:r>
              <a:rPr lang="en-US" sz="1400" dirty="0" smtClean="0">
                <a:latin typeface="Arial Unicode MS"/>
                <a:cs typeface="Arial Unicode MS"/>
              </a:rPr>
              <a:t> {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 </a:t>
            </a:r>
            <a:r>
              <a:rPr lang="en-US" sz="1400" dirty="0" err="1" smtClean="0">
                <a:latin typeface="Arial Unicode MS"/>
                <a:cs typeface="Arial Unicode MS"/>
              </a:rPr>
              <a:t>sms</a:t>
            </a:r>
            <a:r>
              <a:rPr lang="en-US" sz="1400" dirty="0" smtClean="0">
                <a:latin typeface="Arial Unicode MS"/>
                <a:cs typeface="Arial Unicode MS"/>
              </a:rPr>
              <a:t> me [incoming from]+" sent an </a:t>
            </a:r>
            <a:r>
              <a:rPr lang="en-US" sz="1400" dirty="0" err="1" smtClean="0">
                <a:latin typeface="Arial Unicode MS"/>
                <a:cs typeface="Arial Unicode MS"/>
              </a:rPr>
              <a:t>im:"+[incoming</a:t>
            </a:r>
            <a:r>
              <a:rPr lang="en-US" sz="1400" dirty="0" smtClean="0">
                <a:latin typeface="Arial Unicode MS"/>
                <a:cs typeface="Arial Unicode MS"/>
              </a:rPr>
              <a:t> content]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}</a:t>
            </a:r>
          </a:p>
          <a:p>
            <a:r>
              <a:rPr sz="1400" dirty="0" smtClean="0">
                <a:latin typeface="Arial Unicode MS"/>
                <a:cs typeface="Arial Unicode MS"/>
              </a:rPr>
              <a:t>incoming call {</a:t>
            </a:r>
            <a:br>
              <a:rPr sz="1400" dirty="0" smtClean="0">
                <a:latin typeface="Arial Unicode MS"/>
                <a:cs typeface="Arial Unicode MS"/>
              </a:rPr>
            </a:br>
            <a:r>
              <a:rPr sz="1400" dirty="0" smtClean="0">
                <a:latin typeface="Arial Unicode MS"/>
                <a:cs typeface="Arial Unicode MS"/>
              </a:rPr>
              <a:t>    schedule "call received from [incoming origin]"</a:t>
            </a:r>
            <a:br>
              <a:rPr sz="1400" dirty="0" smtClean="0">
                <a:latin typeface="Arial Unicode MS"/>
                <a:cs typeface="Arial Unicode MS"/>
              </a:rPr>
            </a:br>
            <a:r>
              <a:rPr sz="1400" dirty="0" smtClean="0">
                <a:latin typeface="Arial Unicode MS"/>
                <a:cs typeface="Arial Unicode MS"/>
              </a:rPr>
              <a:t>}</a:t>
            </a:r>
            <a:endParaRPr lang="en-US" sz="14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Sensors and actuators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8602" y="4532810"/>
            <a:ext cx="7086008" cy="2325190"/>
          </a:xfr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if my </a:t>
            </a:r>
            <a:r>
              <a:rPr lang="en-US" sz="1600" dirty="0" err="1" smtClean="0">
                <a:latin typeface="Arial Unicode MS"/>
                <a:cs typeface="Arial Unicode MS"/>
              </a:rPr>
              <a:t>warehouse.motion</a:t>
            </a:r>
            <a:r>
              <a:rPr lang="en-US" sz="1600" dirty="0" smtClean="0">
                <a:latin typeface="Arial Unicode MS"/>
                <a:cs typeface="Arial Unicode MS"/>
              </a:rPr>
              <a:t> equals true {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</a:t>
            </a:r>
            <a:r>
              <a:rPr lang="en-US" sz="1600" dirty="0" err="1" smtClean="0">
                <a:latin typeface="Arial Unicode MS"/>
                <a:cs typeface="Arial Unicode MS"/>
              </a:rPr>
              <a:t>sms</a:t>
            </a:r>
            <a:r>
              <a:rPr lang="en-US" sz="1600" dirty="0" smtClean="0">
                <a:latin typeface="Arial Unicode MS"/>
                <a:cs typeface="Arial Unicode MS"/>
              </a:rPr>
              <a:t> me "person in the warehouse."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}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if my </a:t>
            </a:r>
            <a:r>
              <a:rPr lang="en-US" sz="1600" dirty="0" err="1" smtClean="0">
                <a:latin typeface="Arial Unicode MS"/>
                <a:cs typeface="Arial Unicode MS"/>
              </a:rPr>
              <a:t>office.smoke</a:t>
            </a:r>
            <a:r>
              <a:rPr lang="en-US" sz="1600" dirty="0" smtClean="0">
                <a:latin typeface="Arial Unicode MS"/>
                <a:cs typeface="Arial Unicode MS"/>
              </a:rPr>
              <a:t> equals true {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sprinklers on;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</a:t>
            </a:r>
            <a:r>
              <a:rPr lang="en-US" sz="1600" dirty="0" err="1" smtClean="0">
                <a:latin typeface="Arial Unicode MS"/>
                <a:cs typeface="Arial Unicode MS"/>
              </a:rPr>
              <a:t>sms</a:t>
            </a:r>
            <a:r>
              <a:rPr lang="en-US" sz="1600" dirty="0" smtClean="0">
                <a:latin typeface="Arial Unicode MS"/>
                <a:cs typeface="Arial Unicode MS"/>
              </a:rPr>
              <a:t> me "fire in the office";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</a:t>
            </a:r>
            <a:r>
              <a:rPr lang="en-US" sz="1600" dirty="0" err="1" smtClean="0">
                <a:latin typeface="Arial Unicode MS"/>
                <a:cs typeface="Arial Unicode MS"/>
              </a:rPr>
              <a:t>call_tts</a:t>
            </a:r>
            <a:r>
              <a:rPr lang="en-US" sz="1600" dirty="0" smtClean="0">
                <a:latin typeface="Arial Unicode MS"/>
                <a:cs typeface="Arial Unicode MS"/>
              </a:rPr>
              <a:t> fire-department "fire in the "+[get </a:t>
            </a:r>
            <a:r>
              <a:rPr lang="en-US" sz="1600" dirty="0" err="1" smtClean="0">
                <a:latin typeface="Arial Unicode MS"/>
                <a:cs typeface="Arial Unicode MS"/>
              </a:rPr>
              <a:t>me.office.address</a:t>
            </a:r>
            <a:r>
              <a:rPr lang="en-US" sz="1600" dirty="0" smtClean="0">
                <a:latin typeface="Arial Unicode MS"/>
                <a:cs typeface="Arial Unicode MS"/>
              </a:rPr>
              <a:t>];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electrical-appliances off;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}</a:t>
            </a:r>
          </a:p>
          <a:p>
            <a:endParaRPr lang="en-US" sz="1600" dirty="0" smtClean="0"/>
          </a:p>
          <a:p>
            <a:pPr>
              <a:buNone/>
            </a:pPr>
            <a:endParaRPr lang="en-US" sz="1600" dirty="0">
              <a:latin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2549" y="1567541"/>
            <a:ext cx="403867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Sensors</a:t>
            </a:r>
            <a:r>
              <a:rPr lang="en-US" dirty="0" smtClean="0"/>
              <a:t>     : smoke, light, humidity, motion, temperature  and RFID Readers </a:t>
            </a:r>
          </a:p>
          <a:p>
            <a:r>
              <a:rPr lang="en-US" b="1" dirty="0" smtClean="0"/>
              <a:t>Actuators</a:t>
            </a:r>
            <a:r>
              <a:rPr lang="en-US" dirty="0" smtClean="0"/>
              <a:t>: networked devices and actuators such as lights, cameras, sprinklers, heaters, and air conditioners.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2549" y="3326453"/>
            <a:ext cx="39807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Sensor description</a:t>
            </a:r>
            <a:r>
              <a:rPr lang="en-US" dirty="0" smtClean="0"/>
              <a:t>: basic RDF ontology </a:t>
            </a:r>
          </a:p>
          <a:p>
            <a:r>
              <a:rPr lang="en-US" dirty="0" smtClean="0"/>
              <a:t>(Resource Description Framework)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109"/>
            <a:ext cx="3971441" cy="2997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1604329"/>
            <a:ext cx="8226720" cy="4524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Functionality:</a:t>
            </a:r>
          </a:p>
          <a:p>
            <a:pPr lvl="1"/>
            <a:r>
              <a:rPr lang="en-US" dirty="0" smtClean="0"/>
              <a:t>Integrate SER server</a:t>
            </a:r>
          </a:p>
          <a:p>
            <a:pPr lvl="1"/>
            <a:r>
              <a:rPr lang="en-US" dirty="0" smtClean="0"/>
              <a:t>Integrate LoST server and geo database</a:t>
            </a:r>
          </a:p>
          <a:p>
            <a:pPr lvl="1"/>
            <a:r>
              <a:rPr lang="en-US" dirty="0" smtClean="0"/>
              <a:t>Finish address book functionality</a:t>
            </a:r>
          </a:p>
          <a:p>
            <a:pPr lvl="1"/>
            <a:r>
              <a:rPr lang="en-US" dirty="0" smtClean="0"/>
              <a:t>Finish request-based incoming rules</a:t>
            </a:r>
          </a:p>
          <a:p>
            <a:pPr lvl="1"/>
            <a:r>
              <a:rPr lang="en-US" dirty="0" smtClean="0"/>
              <a:t>Implement request-based outgoing rules</a:t>
            </a:r>
          </a:p>
          <a:p>
            <a:r>
              <a:rPr lang="en-US" dirty="0" smtClean="0"/>
              <a:t>Usability:</a:t>
            </a:r>
          </a:p>
          <a:p>
            <a:pPr lvl="1"/>
            <a:r>
              <a:rPr lang="en-US" dirty="0" smtClean="0"/>
              <a:t>guided &amp; graphical interface</a:t>
            </a:r>
          </a:p>
          <a:p>
            <a:pPr lvl="1"/>
            <a:r>
              <a:rPr lang="en-US" dirty="0" smtClean="0"/>
              <a:t>evaluation: can “normal” users create services?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62538" y="1680308"/>
          <a:ext cx="7043616" cy="46892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38476" y="4024923"/>
            <a:ext cx="89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01929"/>
                </a:solidFill>
              </a:rPr>
              <a:t>SECE</a:t>
            </a:r>
            <a:endParaRPr lang="en-US" sz="2400" b="1" dirty="0">
              <a:solidFill>
                <a:srgbClr val="90192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Pyramid of programmers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8507" y="4794661"/>
            <a:ext cx="63517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JAIN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programming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9400" y="3482848"/>
            <a:ext cx="8864600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SECE: 	Sense Everything,</a:t>
            </a:r>
            <a:br>
              <a:rPr lang="en-US" dirty="0" smtClean="0"/>
            </a:br>
            <a:r>
              <a:rPr lang="en-US" dirty="0" smtClean="0"/>
              <a:t>		Control Everything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88080" y="4786868"/>
            <a:ext cx="545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Omer </a:t>
            </a:r>
            <a:r>
              <a:rPr lang="en-US" dirty="0" err="1" smtClean="0"/>
              <a:t>Boyaci</a:t>
            </a:r>
            <a:r>
              <a:rPr lang="en-US" dirty="0" smtClean="0"/>
              <a:t>, Victoria Beltran and Henning </a:t>
            </a:r>
            <a:r>
              <a:rPr lang="en-US" dirty="0" err="1" smtClean="0"/>
              <a:t>Schulzrinne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21" y="1763373"/>
            <a:ext cx="8703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0988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SECE allows </a:t>
            </a:r>
            <a:r>
              <a:rPr lang="en-US" sz="3200" i="1" dirty="0" smtClean="0"/>
              <a:t>non-technical </a:t>
            </a:r>
            <a:r>
              <a:rPr lang="en-US" sz="3200" dirty="0" smtClean="0"/>
              <a:t>users to create services that combine 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communication 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calendaring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location 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devices in the physical world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SECE: </a:t>
            </a:r>
            <a:r>
              <a:rPr lang="en-US" sz="3200" i="1" dirty="0" smtClean="0"/>
              <a:t>event-driven </a:t>
            </a:r>
            <a:r>
              <a:rPr lang="en-US" sz="3200" dirty="0" smtClean="0"/>
              <a:t>system </a:t>
            </a:r>
          </a:p>
          <a:p>
            <a:pPr lvl="1" indent="34290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uses high-level </a:t>
            </a:r>
            <a:r>
              <a:rPr lang="en-US" sz="3200" i="1" dirty="0" smtClean="0"/>
              <a:t>event languages </a:t>
            </a:r>
          </a:p>
          <a:p>
            <a:pPr lvl="1" indent="34290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to trigger action scripts, written in </a:t>
            </a:r>
            <a:r>
              <a:rPr lang="en-US" sz="3200" dirty="0" err="1" smtClean="0"/>
              <a:t>Tcl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7395308" y="4601308"/>
            <a:ext cx="1643742" cy="1182077"/>
          </a:xfrm>
          <a:prstGeom prst="cloudCallout">
            <a:avLst>
              <a:gd name="adj1" fmla="val -39076"/>
              <a:gd name="adj2" fmla="val 542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and other languages in the future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5915" y="2475888"/>
            <a:ext cx="5362489" cy="29622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698" y="2475888"/>
            <a:ext cx="2954655" cy="29622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Events &amp; actions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193" y="2645053"/>
            <a:ext cx="29546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Presence updates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Incoming calls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Email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Calendar entries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Sensor inputs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Location updates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1" y="2625261"/>
            <a:ext cx="5617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Control the delivery of email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Route phone calls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Update social network status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Control actuators such as lights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Reminders (email, voice call, SMS)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Interact with Internet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698" y="1818568"/>
            <a:ext cx="2954655" cy="582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10800000" algn="l">
                    <a:srgbClr val="000000">
                      <a:alpha val="43000"/>
                    </a:srgbClr>
                  </a:outerShdw>
                </a:effectLst>
                <a:latin typeface="+mj-lt"/>
                <a:cs typeface="Blackmoor LET"/>
              </a:rPr>
              <a:t>Events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7400" y="1818568"/>
            <a:ext cx="5331003" cy="582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10800000" algn="l">
                    <a:srgbClr val="000000">
                      <a:alpha val="43000"/>
                    </a:srgbClr>
                  </a:outerShdw>
                </a:effectLst>
                <a:latin typeface="+mj-lt"/>
                <a:cs typeface="Blackmoor LET"/>
              </a:rPr>
              <a:t>Actions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111333" y="3684174"/>
            <a:ext cx="604582" cy="55631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language syntax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666154"/>
            <a:ext cx="8686800" cy="4841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every sunset {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	homelights on;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}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every week on WE at 6:00 PM{</a:t>
            </a:r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	email irt_list “Pizza talk at 6:00 PM today.”;</a:t>
            </a:r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} </a:t>
            </a:r>
          </a:p>
          <a:p>
            <a:pPr>
              <a:buNone/>
            </a:pPr>
            <a:endParaRPr lang="en-US" sz="2800" dirty="0" smtClean="0">
              <a:latin typeface="Geneva"/>
              <a:cs typeface="Genev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if my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stock.google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&gt; 14 {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sms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me "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stock:"+[stock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];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}</a:t>
            </a:r>
            <a:endParaRPr lang="en-US" sz="2800" dirty="0" smtClean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</a:t>
            </a:r>
            <a:r>
              <a:rPr lang="en-US" dirty="0" smtClean="0"/>
              <a:t> rules</a:t>
            </a:r>
            <a:r>
              <a:rPr lang="en-US" dirty="0" smtClean="0"/>
              <a:t>:</a:t>
            </a:r>
            <a:r>
              <a:rPr lang="en-US" dirty="0" smtClean="0"/>
              <a:t> more </a:t>
            </a:r>
            <a:r>
              <a:rPr lang="en-US" dirty="0" smtClean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2092691"/>
            <a:ext cx="8229600" cy="4841509"/>
          </a:xfrm>
        </p:spPr>
        <p:txBody>
          <a:bodyPr>
            <a:normAutofit/>
          </a:bodyPr>
          <a:lstStyle/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Single 		</a:t>
            </a:r>
            <a:r>
              <a:rPr lang="en-US" sz="2000" dirty="0" smtClean="0">
                <a:solidFill>
                  <a:srgbClr val="901929"/>
                </a:solidFill>
                <a:latin typeface="Courier"/>
                <a:cs typeface="Courier"/>
              </a:rPr>
              <a:t>on February 16, 2010 at 6:00 PM</a:t>
            </a:r>
            <a:endParaRPr lang="en-US" dirty="0" smtClean="0">
              <a:solidFill>
                <a:srgbClr val="901929"/>
              </a:solidFill>
              <a:latin typeface="Courier"/>
              <a:cs typeface="Courier"/>
            </a:endParaRPr>
          </a:p>
          <a:p>
            <a:pPr lvl="1"/>
            <a:r>
              <a:rPr lang="en-US" dirty="0" smtClean="0"/>
              <a:t>Recurring	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urier"/>
                <a:cs typeface="Courier"/>
              </a:rPr>
              <a:t>every day at 12:00 until April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Courier"/>
              <a:cs typeface="Courier"/>
            </a:endParaRPr>
          </a:p>
          <a:p>
            <a:r>
              <a:rPr lang="en-US" dirty="0" smtClean="0"/>
              <a:t>Location</a:t>
            </a:r>
          </a:p>
          <a:p>
            <a:pPr lvl="1"/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Tom within 5 miles of me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if my </a:t>
            </a:r>
            <a:r>
              <a:rPr lang="en-US" sz="2400" dirty="0" err="1" smtClean="0">
                <a:solidFill>
                  <a:srgbClr val="901929"/>
                </a:solidFill>
                <a:latin typeface="Courier"/>
                <a:cs typeface="Courier"/>
              </a:rPr>
              <a:t>office.temperature</a:t>
            </a:r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 &gt; 80</a:t>
            </a:r>
          </a:p>
          <a:p>
            <a:r>
              <a:rPr lang="en-US" dirty="0" smtClean="0"/>
              <a:t>Communication requests</a:t>
            </a:r>
          </a:p>
          <a:p>
            <a:pPr lvl="1"/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incoming call</a:t>
            </a:r>
          </a:p>
          <a:p>
            <a:endParaRPr lang="en-US" dirty="0" smtClean="0"/>
          </a:p>
        </p:txBody>
      </p:sp>
      <p:sp>
        <p:nvSpPr>
          <p:cNvPr id="6" name="Cloud Callout 5"/>
          <p:cNvSpPr/>
          <p:nvPr/>
        </p:nvSpPr>
        <p:spPr>
          <a:xfrm>
            <a:off x="0" y="1211385"/>
            <a:ext cx="2295769" cy="1103923"/>
          </a:xfrm>
          <a:prstGeom prst="cloudCallout">
            <a:avLst>
              <a:gd name="adj1" fmla="val -17557"/>
              <a:gd name="adj2" fmla="val 625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55000">
                <a:schemeClr val="accent6">
                  <a:lumMod val="75000"/>
                </a:schemeClr>
              </a:gs>
              <a:gs pos="100000">
                <a:schemeClr val="accent1">
                  <a:shade val="98000"/>
                  <a:satMod val="137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Extensible set of small languages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5497</TotalTime>
  <Words>1866</Words>
  <Application>Microsoft Macintosh PowerPoint</Application>
  <PresentationFormat>On-screen Show (4:3)</PresentationFormat>
  <Paragraphs>345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Module</vt:lpstr>
      <vt:lpstr>SECE: Making Services Programmable (Again)</vt:lpstr>
      <vt:lpstr>Overview</vt:lpstr>
      <vt:lpstr>A Pyramid of programmers</vt:lpstr>
      <vt:lpstr>Levels of programming</vt:lpstr>
      <vt:lpstr>SECE:  Sense Everything,   Control Everything</vt:lpstr>
      <vt:lpstr>Overview</vt:lpstr>
      <vt:lpstr>Events &amp; actions</vt:lpstr>
      <vt:lpstr>Event language syntax</vt:lpstr>
      <vt:lpstr>Event rules: more examples</vt:lpstr>
      <vt:lpstr>SECE: The glue for Internet    applications </vt:lpstr>
      <vt:lpstr>Software Modules</vt:lpstr>
      <vt:lpstr>Software architecture</vt:lpstr>
      <vt:lpstr>Time-based events </vt:lpstr>
      <vt:lpstr>Time: single events</vt:lpstr>
      <vt:lpstr>Time: recurrences</vt:lpstr>
      <vt:lpstr>Calendar events</vt:lpstr>
      <vt:lpstr>Location-based events </vt:lpstr>
      <vt:lpstr>Location-based events</vt:lpstr>
      <vt:lpstr>Handling location updates</vt:lpstr>
      <vt:lpstr>Location-based rules   (Geographical database)</vt:lpstr>
      <vt:lpstr>Social network events </vt:lpstr>
      <vt:lpstr>Context-based rules </vt:lpstr>
      <vt:lpstr>Context as a tree </vt:lpstr>
      <vt:lpstr>Automated Call Handling</vt:lpstr>
      <vt:lpstr>Communication-based events </vt:lpstr>
      <vt:lpstr>Sensors and actuators</vt:lpstr>
      <vt:lpstr>Next steps</vt:lpstr>
      <vt:lpstr>Conclusion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Tools for       Application Sharing,       Measuring Capture-to-display Latency, and         User Created Services</dc:title>
  <dc:creator>Omer Boyaci</dc:creator>
  <cp:lastModifiedBy>Henning Schulzrinne</cp:lastModifiedBy>
  <cp:revision>214</cp:revision>
  <cp:lastPrinted>2010-02-15T22:43:28Z</cp:lastPrinted>
  <dcterms:created xsi:type="dcterms:W3CDTF">2010-08-16T15:42:26Z</dcterms:created>
  <dcterms:modified xsi:type="dcterms:W3CDTF">2010-08-16T15:44:37Z</dcterms:modified>
</cp:coreProperties>
</file>