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diagrams/colors2.xml" ContentType="application/vnd.openxmlformats-officedocument.drawingml.diagramColors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Default Extension="vml" ContentType="application/vnd.openxmlformats-officedocument.vmlDrawing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slideLayouts/slideLayout1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diagrams/drawing1.xml" ContentType="application/vnd.ms-office.drawingml.diagramDrawing+xml"/>
  <Override PartName="/ppt/slides/slide85.xml" ContentType="application/vnd.openxmlformats-officedocument.presentationml.slide+xml"/>
  <Override PartName="/ppt/embeddings/oleObject1.bin" ContentType="application/vnd.openxmlformats-officedocument.oleObject"/>
  <Default Extension="jpeg" ContentType="image/jpeg"/>
  <Override PartName="/ppt/notesSlides/notesSlide11.xml" ContentType="application/vnd.openxmlformats-officedocument.presentationml.notesSlide+xml"/>
  <Override PartName="/ppt/diagrams/layout3.xml" ContentType="application/vnd.openxmlformats-officedocument.drawingml.diagramLayout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diagrams/colors3.xml" ContentType="application/vnd.openxmlformats-officedocument.drawingml.diagramColors+xml"/>
  <Override PartName="/ppt/slides/slide57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diagrams/data1.xml" ContentType="application/vnd.openxmlformats-officedocument.drawingml.diagramData+xml"/>
  <Default Extension="emf" ContentType="image/x-emf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slides/slide5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slides/slide68.xml" ContentType="application/vnd.openxmlformats-officedocument.presentationml.slide+xml"/>
  <Override PartName="/ppt/diagrams/data2.xml" ContentType="application/vnd.openxmlformats-officedocument.drawingml.diagramData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theme/themeOverride1.xml" ContentType="application/vnd.openxmlformats-officedocument.themeOverride+xml"/>
  <Override PartName="/ppt/diagrams/drawing3.xml" ContentType="application/vnd.ms-office.drawingml.diagramDrawing+xml"/>
  <Override PartName="/ppt/charts/chart2.xml" ContentType="application/vnd.openxmlformats-officedocument.drawingml.chart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2.xml" ContentType="application/vnd.openxmlformats-officedocument.presentationml.slide+xml"/>
  <Override PartName="/ppt/slides/slide59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69.xml" ContentType="application/vnd.openxmlformats-officedocument.presentationml.slide+xml"/>
  <Override PartName="/ppt/diagrams/data3.xml" ContentType="application/vnd.openxmlformats-officedocument.drawingml.diagramData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20.xml" ContentType="application/vnd.openxmlformats-officedocument.presentationml.slide+xml"/>
  <Override PartName="/ppt/charts/chart3.xml" ContentType="application/vnd.openxmlformats-officedocument.drawingml.chart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Default Extension="wmf" ContentType="image/x-wmf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s/slide83.xml" ContentType="application/vnd.openxmlformats-officedocument.presentationml.slide+xml"/>
  <Default Extension="tiff" ContentType="image/tiff"/>
  <Override PartName="/ppt/theme/themeOverride3.xml" ContentType="application/vnd.openxmlformats-officedocument.themeOverr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11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21.xml" ContentType="application/vnd.openxmlformats-officedocument.presentationml.slide+xml"/>
  <Override PartName="/ppt/charts/chart4.xml" ContentType="application/vnd.openxmlformats-officedocument.drawingml.chart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Default Extension="pdf" ContentType="application/pdf"/>
  <Override PartName="/ppt/slides/slide46.xml" ContentType="application/vnd.openxmlformats-officedocument.presentationml.slide+xml"/>
  <Override PartName="/ppt/diagrams/colors1.xml" ContentType="application/vnd.openxmlformats-officedocument.drawingml.diagramColors+xml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s/slide84.xml" ContentType="application/vnd.openxmlformats-officedocument.presentationml.slide+xml"/>
  <Override PartName="/ppt/diagrams/layout2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charts/chart5.xml" ContentType="application/vnd.openxmlformats-officedocument.drawingml.chart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62" r:id="rId1"/>
  </p:sldMasterIdLst>
  <p:notesMasterIdLst>
    <p:notesMasterId r:id="rId87"/>
  </p:notesMasterIdLst>
  <p:handoutMasterIdLst>
    <p:handoutMasterId r:id="rId88"/>
  </p:handoutMasterIdLst>
  <p:sldIdLst>
    <p:sldId id="256" r:id="rId2"/>
    <p:sldId id="257" r:id="rId3"/>
    <p:sldId id="363" r:id="rId4"/>
    <p:sldId id="326" r:id="rId5"/>
    <p:sldId id="360" r:id="rId6"/>
    <p:sldId id="328" r:id="rId7"/>
    <p:sldId id="329" r:id="rId8"/>
    <p:sldId id="330" r:id="rId9"/>
    <p:sldId id="325" r:id="rId10"/>
    <p:sldId id="361" r:id="rId11"/>
    <p:sldId id="334" r:id="rId12"/>
    <p:sldId id="366" r:id="rId13"/>
    <p:sldId id="318" r:id="rId14"/>
    <p:sldId id="299" r:id="rId15"/>
    <p:sldId id="324" r:id="rId16"/>
    <p:sldId id="310" r:id="rId17"/>
    <p:sldId id="311" r:id="rId18"/>
    <p:sldId id="391" r:id="rId19"/>
    <p:sldId id="390" r:id="rId20"/>
    <p:sldId id="392" r:id="rId21"/>
    <p:sldId id="393" r:id="rId22"/>
    <p:sldId id="434" r:id="rId23"/>
    <p:sldId id="394" r:id="rId24"/>
    <p:sldId id="396" r:id="rId25"/>
    <p:sldId id="379" r:id="rId26"/>
    <p:sldId id="342" r:id="rId27"/>
    <p:sldId id="300" r:id="rId28"/>
    <p:sldId id="340" r:id="rId29"/>
    <p:sldId id="378" r:id="rId30"/>
    <p:sldId id="370" r:id="rId31"/>
    <p:sldId id="371" r:id="rId32"/>
    <p:sldId id="372" r:id="rId33"/>
    <p:sldId id="374" r:id="rId34"/>
    <p:sldId id="375" r:id="rId35"/>
    <p:sldId id="382" r:id="rId36"/>
    <p:sldId id="338" r:id="rId37"/>
    <p:sldId id="376" r:id="rId38"/>
    <p:sldId id="341" r:id="rId39"/>
    <p:sldId id="380" r:id="rId40"/>
    <p:sldId id="369" r:id="rId41"/>
    <p:sldId id="302" r:id="rId42"/>
    <p:sldId id="339" r:id="rId43"/>
    <p:sldId id="381" r:id="rId44"/>
    <p:sldId id="307" r:id="rId45"/>
    <p:sldId id="308" r:id="rId46"/>
    <p:sldId id="337" r:id="rId47"/>
    <p:sldId id="431" r:id="rId48"/>
    <p:sldId id="433" r:id="rId49"/>
    <p:sldId id="432" r:id="rId50"/>
    <p:sldId id="389" r:id="rId51"/>
    <p:sldId id="395" r:id="rId52"/>
    <p:sldId id="397" r:id="rId53"/>
    <p:sldId id="398" r:id="rId54"/>
    <p:sldId id="402" r:id="rId55"/>
    <p:sldId id="403" r:id="rId56"/>
    <p:sldId id="407" r:id="rId57"/>
    <p:sldId id="408" r:id="rId58"/>
    <p:sldId id="409" r:id="rId59"/>
    <p:sldId id="404" r:id="rId60"/>
    <p:sldId id="406" r:id="rId61"/>
    <p:sldId id="405" r:id="rId62"/>
    <p:sldId id="399" r:id="rId63"/>
    <p:sldId id="400" r:id="rId64"/>
    <p:sldId id="401" r:id="rId65"/>
    <p:sldId id="410" r:id="rId66"/>
    <p:sldId id="412" r:id="rId67"/>
    <p:sldId id="417" r:id="rId68"/>
    <p:sldId id="418" r:id="rId69"/>
    <p:sldId id="419" r:id="rId70"/>
    <p:sldId id="420" r:id="rId71"/>
    <p:sldId id="421" r:id="rId72"/>
    <p:sldId id="422" r:id="rId73"/>
    <p:sldId id="424" r:id="rId74"/>
    <p:sldId id="425" r:id="rId75"/>
    <p:sldId id="426" r:id="rId76"/>
    <p:sldId id="427" r:id="rId77"/>
    <p:sldId id="428" r:id="rId78"/>
    <p:sldId id="429" r:id="rId79"/>
    <p:sldId id="430" r:id="rId80"/>
    <p:sldId id="413" r:id="rId81"/>
    <p:sldId id="414" r:id="rId82"/>
    <p:sldId id="415" r:id="rId83"/>
    <p:sldId id="416" r:id="rId84"/>
    <p:sldId id="385" r:id="rId85"/>
    <p:sldId id="289" r:id="rId8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6FF66"/>
    <a:srgbClr val="FFCC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napVertSplitter="1">
    <p:restoredLeft sz="10809" autoAdjust="0"/>
    <p:restoredTop sz="92229" autoAdjust="0"/>
  </p:normalViewPr>
  <p:slideViewPr>
    <p:cSldViewPr>
      <p:cViewPr varScale="1">
        <p:scale>
          <a:sx n="83" d="100"/>
          <a:sy n="83" d="100"/>
        </p:scale>
        <p:origin x="-1744" y="-11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5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handoutMaster" Target="handoutMasters/handoutMaster1.xml"/><Relationship Id="rId89" Type="http://schemas.openxmlformats.org/officeDocument/2006/relationships/printerSettings" Target="printerSettings/printerSettings1.bin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hgs:Desktop:Cisco%20traffic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hgs:Desktop:Cisco%20traffic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Documents%20and%20Settings\IRT\Desktop\BusStopMeasurement_1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Documents%20and%20Settings\IRT\Desktop\BusStopMeasurement_1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C:\Documents%20and%20Settings\IRT\Desktop\BusStopMeasurement_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sz="1300" b="1" i="0" u="none" strike="noStrike" baseline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pPr>
            <a:r>
              <a:rPr lang="en-US"/>
              <a:t>Consumer Internet Traffic (PB/month)</a:t>
            </a:r>
          </a:p>
        </c:rich>
      </c:tx>
      <c:layout>
        <c:manualLayout>
          <c:xMode val="edge"/>
          <c:yMode val="edge"/>
          <c:x val="0.317901354340487"/>
          <c:y val="0.028985524339478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0694444706083587"/>
          <c:y val="0.178744066760116"/>
          <c:w val="0.904321328366627"/>
          <c:h val="0.620773312937161"/>
        </c:manualLayout>
      </c:layout>
      <c:lineChart>
        <c:grouping val="standard"/>
        <c:ser>
          <c:idx val="0"/>
          <c:order val="0"/>
          <c:tx>
            <c:strRef>
              <c:f>'Sheet 1 - Table 1'!$A$2</c:f>
              <c:strCache>
                <c:ptCount val="1"/>
                <c:pt idx="0">
                  <c:v>Web/email</c:v>
                </c:pt>
              </c:strCache>
            </c:strRef>
          </c:tx>
          <c:spPr>
            <a:ln w="38100">
              <a:solidFill>
                <a:srgbClr val="2E578B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2E578B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1'!$B$2:$G$2</c:f>
              <c:numCache>
                <c:formatCode>General</c:formatCode>
                <c:ptCount val="6"/>
                <c:pt idx="0">
                  <c:v>1239.0</c:v>
                </c:pt>
                <c:pt idx="1">
                  <c:v>1595.0</c:v>
                </c:pt>
                <c:pt idx="2">
                  <c:v>2040.0</c:v>
                </c:pt>
                <c:pt idx="3">
                  <c:v>2610.0</c:v>
                </c:pt>
                <c:pt idx="4">
                  <c:v>3377.0</c:v>
                </c:pt>
                <c:pt idx="5">
                  <c:v>3965.0</c:v>
                </c:pt>
              </c:numCache>
            </c:numRef>
          </c:val>
        </c:ser>
        <c:ser>
          <c:idx val="1"/>
          <c:order val="1"/>
          <c:tx>
            <c:strRef>
              <c:f>'Sheet 1 - Table 1'!$A$3</c:f>
              <c:strCache>
                <c:ptCount val="1"/>
                <c:pt idx="0">
                  <c:v>File sharing</c:v>
                </c:pt>
              </c:strCache>
            </c:strRef>
          </c:tx>
          <c:spPr>
            <a:ln w="38100">
              <a:solidFill>
                <a:srgbClr val="5D9548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5D9548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1'!$B$3:$G$3</c:f>
              <c:numCache>
                <c:formatCode>General</c:formatCode>
                <c:ptCount val="6"/>
                <c:pt idx="0">
                  <c:v>3345.0</c:v>
                </c:pt>
                <c:pt idx="1">
                  <c:v>4083.0</c:v>
                </c:pt>
                <c:pt idx="2">
                  <c:v>5022.0</c:v>
                </c:pt>
                <c:pt idx="3">
                  <c:v>6248.0</c:v>
                </c:pt>
                <c:pt idx="4">
                  <c:v>7722.0</c:v>
                </c:pt>
                <c:pt idx="5">
                  <c:v>9629.0</c:v>
                </c:pt>
              </c:numCache>
            </c:numRef>
          </c:val>
        </c:ser>
        <c:ser>
          <c:idx val="2"/>
          <c:order val="2"/>
          <c:tx>
            <c:strRef>
              <c:f>'Sheet 1 - Table 1'!$A$4</c:f>
              <c:strCache>
                <c:ptCount val="1"/>
                <c:pt idx="0">
                  <c:v>Internet gaming</c:v>
                </c:pt>
              </c:strCache>
            </c:strRef>
          </c:tx>
          <c:spPr>
            <a:ln w="38100">
              <a:solidFill>
                <a:srgbClr val="E7A03C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E7A03C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1'!$B$4:$G$4</c:f>
              <c:numCache>
                <c:formatCode>General</c:formatCode>
                <c:ptCount val="6"/>
                <c:pt idx="0">
                  <c:v>47.0</c:v>
                </c:pt>
                <c:pt idx="1">
                  <c:v>87.0</c:v>
                </c:pt>
                <c:pt idx="2">
                  <c:v>135.0</c:v>
                </c:pt>
                <c:pt idx="3">
                  <c:v>166.0</c:v>
                </c:pt>
                <c:pt idx="4">
                  <c:v>217.0</c:v>
                </c:pt>
                <c:pt idx="5">
                  <c:v>239.0</c:v>
                </c:pt>
              </c:numCache>
            </c:numRef>
          </c:val>
        </c:ser>
        <c:ser>
          <c:idx val="3"/>
          <c:order val="3"/>
          <c:tx>
            <c:strRef>
              <c:f>'Sheet 1 - Table 1'!$A$5</c:f>
              <c:strCache>
                <c:ptCount val="1"/>
                <c:pt idx="0">
                  <c:v>Internet voice</c:v>
                </c:pt>
              </c:strCache>
            </c:strRef>
          </c:tx>
          <c:spPr>
            <a:ln w="38100">
              <a:solidFill>
                <a:srgbClr val="BC2C2F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BC2C2F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1'!$B$5:$G$5</c:f>
              <c:numCache>
                <c:formatCode>General</c:formatCode>
                <c:ptCount val="6"/>
                <c:pt idx="0">
                  <c:v>103.0</c:v>
                </c:pt>
                <c:pt idx="1">
                  <c:v>129.0</c:v>
                </c:pt>
                <c:pt idx="2">
                  <c:v>152.0</c:v>
                </c:pt>
                <c:pt idx="3">
                  <c:v>174.0</c:v>
                </c:pt>
                <c:pt idx="4">
                  <c:v>183.0</c:v>
                </c:pt>
                <c:pt idx="5">
                  <c:v>190.0</c:v>
                </c:pt>
              </c:numCache>
            </c:numRef>
          </c:val>
        </c:ser>
        <c:ser>
          <c:idx val="4"/>
          <c:order val="4"/>
          <c:tx>
            <c:strRef>
              <c:f>'Sheet 1 - Table 1'!$A$6</c:f>
              <c:strCache>
                <c:ptCount val="1"/>
                <c:pt idx="0">
                  <c:v>Internet video comm</c:v>
                </c:pt>
              </c:strCache>
            </c:strRef>
          </c:tx>
          <c:spPr>
            <a:ln w="38100">
              <a:solidFill>
                <a:srgbClr val="6F3C78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6F3C78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1'!$B$6:$G$6</c:f>
              <c:numCache>
                <c:formatCode>General</c:formatCode>
                <c:ptCount val="6"/>
                <c:pt idx="0">
                  <c:v>36.0</c:v>
                </c:pt>
                <c:pt idx="1">
                  <c:v>57.0</c:v>
                </c:pt>
                <c:pt idx="2">
                  <c:v>94.0</c:v>
                </c:pt>
                <c:pt idx="3">
                  <c:v>160.0</c:v>
                </c:pt>
                <c:pt idx="4">
                  <c:v>239.0</c:v>
                </c:pt>
                <c:pt idx="5">
                  <c:v>354.0</c:v>
                </c:pt>
              </c:numCache>
            </c:numRef>
          </c:val>
        </c:ser>
        <c:ser>
          <c:idx val="5"/>
          <c:order val="5"/>
          <c:tx>
            <c:strRef>
              <c:f>'Sheet 1 - Table 1'!$A$7</c:f>
              <c:strCache>
                <c:ptCount val="1"/>
                <c:pt idx="0">
                  <c:v>Internet video to PC</c:v>
                </c:pt>
              </c:strCache>
            </c:strRef>
          </c:tx>
          <c:spPr>
            <a:ln w="38100">
              <a:solidFill>
                <a:srgbClr val="7C7F7E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7C7F7E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1'!$B$7:$G$7</c:f>
              <c:numCache>
                <c:formatCode>General</c:formatCode>
                <c:ptCount val="6"/>
                <c:pt idx="0">
                  <c:v>1112.0</c:v>
                </c:pt>
                <c:pt idx="1">
                  <c:v>2431.0</c:v>
                </c:pt>
                <c:pt idx="2">
                  <c:v>4268.0</c:v>
                </c:pt>
                <c:pt idx="3">
                  <c:v>6906.0</c:v>
                </c:pt>
                <c:pt idx="4">
                  <c:v>9630.0</c:v>
                </c:pt>
                <c:pt idx="5">
                  <c:v>12442.0</c:v>
                </c:pt>
              </c:numCache>
            </c:numRef>
          </c:val>
        </c:ser>
        <c:ser>
          <c:idx val="6"/>
          <c:order val="6"/>
          <c:tx>
            <c:strRef>
              <c:f>'Sheet 1 - Table 1'!$A$8</c:f>
              <c:strCache>
                <c:ptCount val="1"/>
                <c:pt idx="0">
                  <c:v>Internet video to TV</c:v>
                </c:pt>
              </c:strCache>
            </c:strRef>
          </c:tx>
          <c:spPr>
            <a:ln w="38100">
              <a:solidFill>
                <a:srgbClr val="2E578B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2E578B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1'!$B$8:$G$8</c:f>
              <c:numCache>
                <c:formatCode>General</c:formatCode>
                <c:ptCount val="6"/>
                <c:pt idx="0">
                  <c:v>29.0</c:v>
                </c:pt>
                <c:pt idx="1">
                  <c:v>149.0</c:v>
                </c:pt>
                <c:pt idx="2">
                  <c:v>381.0</c:v>
                </c:pt>
                <c:pt idx="3">
                  <c:v>1004.0</c:v>
                </c:pt>
                <c:pt idx="4">
                  <c:v>1711.0</c:v>
                </c:pt>
                <c:pt idx="5">
                  <c:v>2594.0</c:v>
                </c:pt>
              </c:numCache>
            </c:numRef>
          </c:val>
        </c:ser>
        <c:ser>
          <c:idx val="7"/>
          <c:order val="7"/>
          <c:tx>
            <c:strRef>
              <c:f>'Sheet 1 - Table 1'!$A$9</c:f>
              <c:strCache>
                <c:ptCount val="1"/>
                <c:pt idx="0">
                  <c:v>Ambient video</c:v>
                </c:pt>
              </c:strCache>
            </c:strRef>
          </c:tx>
          <c:spPr>
            <a:ln w="38100">
              <a:solidFill>
                <a:srgbClr val="5D9548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5D9548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1'!$B$9:$G$9</c:f>
              <c:numCache>
                <c:formatCode>General</c:formatCode>
                <c:ptCount val="6"/>
                <c:pt idx="0">
                  <c:v>110.0</c:v>
                </c:pt>
                <c:pt idx="1">
                  <c:v>224.0</c:v>
                </c:pt>
                <c:pt idx="2">
                  <c:v>634.0</c:v>
                </c:pt>
                <c:pt idx="3">
                  <c:v>1332.0</c:v>
                </c:pt>
                <c:pt idx="4">
                  <c:v>2089.0</c:v>
                </c:pt>
                <c:pt idx="5">
                  <c:v>2715.0</c:v>
                </c:pt>
              </c:numCache>
            </c:numRef>
          </c:val>
        </c:ser>
        <c:marker val="1"/>
        <c:axId val="610001672"/>
        <c:axId val="610004792"/>
      </c:lineChart>
      <c:catAx>
        <c:axId val="610001672"/>
        <c:scaling>
          <c:orientation val="minMax"/>
        </c:scaling>
        <c:axPos val="b"/>
        <c:numFmt formatCode="General" sourceLinked="1"/>
        <c:majorTickMark val="none"/>
        <c:tickLblPos val="low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pPr>
            <a:endParaRPr lang="en-US"/>
          </a:p>
        </c:txPr>
        <c:crossAx val="610004792"/>
        <c:crosses val="autoZero"/>
        <c:auto val="1"/>
        <c:lblAlgn val="ctr"/>
        <c:lblOffset val="100"/>
        <c:tickLblSkip val="1"/>
        <c:tickMarkSkip val="1"/>
      </c:catAx>
      <c:valAx>
        <c:axId val="610004792"/>
        <c:scaling>
          <c:orientation val="minMax"/>
        </c:scaling>
        <c:axPos val="l"/>
        <c:majorGridlines>
          <c:spPr>
            <a:ln w="12700">
              <a:solidFill>
                <a:srgbClr val="AAAAAA"/>
              </a:solidFill>
              <a:prstDash val="solid"/>
            </a:ln>
          </c:spPr>
        </c:majorGridlines>
        <c:numFmt formatCode="General" sourceLinked="1"/>
        <c:maj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pPr>
            <a:endParaRPr lang="en-US"/>
          </a:p>
        </c:txPr>
        <c:crossAx val="610001672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00617284183185411"/>
          <c:y val="0.900966714885451"/>
          <c:w val="0.956790483937387"/>
          <c:h val="0.0942029541033045"/>
        </c:manualLayout>
      </c:layout>
      <c:spPr>
        <a:noFill/>
        <a:ln w="25400">
          <a:noFill/>
        </a:ln>
      </c:spPr>
      <c:txPr>
        <a:bodyPr/>
        <a:lstStyle/>
        <a:p>
          <a:pPr>
            <a:defRPr sz="1195" b="0" i="0" u="none" strike="noStrike" baseline="0">
              <a:solidFill>
                <a:srgbClr val="000000"/>
              </a:solidFill>
              <a:latin typeface="Helvetica Neue"/>
              <a:ea typeface="Helvetica Neue"/>
              <a:cs typeface="Helvetica Neue"/>
            </a:defRPr>
          </a:pPr>
          <a:endParaRPr lang="en-US"/>
        </a:p>
      </c:txPr>
    </c:legend>
    <c:dispBlanksAs val="gap"/>
  </c:chart>
  <c:spPr>
    <a:noFill/>
    <a:ln w="9525">
      <a:noFill/>
    </a:ln>
  </c:spPr>
  <c:txPr>
    <a:bodyPr/>
    <a:lstStyle/>
    <a:p>
      <a:pPr>
        <a:defRPr sz="1100" b="1" i="0" u="none" strike="noStrike" baseline="0">
          <a:solidFill>
            <a:srgbClr val="000000"/>
          </a:solidFill>
          <a:latin typeface="Lucida Grande"/>
          <a:ea typeface="Lucida Grande"/>
          <a:cs typeface="Lucida Grande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sz="1300" b="1" i="0" u="none" strike="noStrike" baseline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pPr>
            <a:r>
              <a:rPr lang="en-US"/>
              <a:t>Consumer Internet Traffic (PB/month)</a:t>
            </a:r>
          </a:p>
        </c:rich>
      </c:tx>
      <c:layout>
        <c:manualLayout>
          <c:xMode val="edge"/>
          <c:yMode val="edge"/>
          <c:x val="0.317901354340487"/>
          <c:y val="0.028985524339478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0694444706083587"/>
          <c:y val="0.178744066760116"/>
          <c:w val="0.904321328366627"/>
          <c:h val="0.620773312937161"/>
        </c:manualLayout>
      </c:layout>
      <c:lineChart>
        <c:grouping val="standard"/>
        <c:ser>
          <c:idx val="0"/>
          <c:order val="0"/>
          <c:tx>
            <c:strRef>
              <c:f>'Sheet 1 - Table 1'!$A$2</c:f>
              <c:strCache>
                <c:ptCount val="1"/>
                <c:pt idx="0">
                  <c:v>Web/email</c:v>
                </c:pt>
              </c:strCache>
            </c:strRef>
          </c:tx>
          <c:spPr>
            <a:ln w="38100">
              <a:solidFill>
                <a:srgbClr val="2E578B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2E578B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1'!$B$2:$G$2</c:f>
              <c:numCache>
                <c:formatCode>General</c:formatCode>
                <c:ptCount val="6"/>
                <c:pt idx="0">
                  <c:v>1239.0</c:v>
                </c:pt>
                <c:pt idx="1">
                  <c:v>1595.0</c:v>
                </c:pt>
                <c:pt idx="2">
                  <c:v>2040.0</c:v>
                </c:pt>
                <c:pt idx="3">
                  <c:v>2610.0</c:v>
                </c:pt>
                <c:pt idx="4">
                  <c:v>3377.0</c:v>
                </c:pt>
                <c:pt idx="5">
                  <c:v>3965.0</c:v>
                </c:pt>
              </c:numCache>
            </c:numRef>
          </c:val>
        </c:ser>
        <c:ser>
          <c:idx val="1"/>
          <c:order val="1"/>
          <c:tx>
            <c:strRef>
              <c:f>'Sheet 1 - Table 1'!$A$3</c:f>
              <c:strCache>
                <c:ptCount val="1"/>
                <c:pt idx="0">
                  <c:v>File sharing</c:v>
                </c:pt>
              </c:strCache>
            </c:strRef>
          </c:tx>
          <c:spPr>
            <a:ln w="38100">
              <a:solidFill>
                <a:srgbClr val="5D9548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5D9548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1'!$B$3:$G$3</c:f>
              <c:numCache>
                <c:formatCode>General</c:formatCode>
                <c:ptCount val="6"/>
                <c:pt idx="0">
                  <c:v>3345.0</c:v>
                </c:pt>
                <c:pt idx="1">
                  <c:v>4083.0</c:v>
                </c:pt>
                <c:pt idx="2">
                  <c:v>5022.0</c:v>
                </c:pt>
                <c:pt idx="3">
                  <c:v>6248.0</c:v>
                </c:pt>
                <c:pt idx="4">
                  <c:v>7722.0</c:v>
                </c:pt>
                <c:pt idx="5">
                  <c:v>9629.0</c:v>
                </c:pt>
              </c:numCache>
            </c:numRef>
          </c:val>
        </c:ser>
        <c:ser>
          <c:idx val="2"/>
          <c:order val="2"/>
          <c:tx>
            <c:strRef>
              <c:f>'Sheet 1 - Table 1'!$A$4</c:f>
              <c:strCache>
                <c:ptCount val="1"/>
                <c:pt idx="0">
                  <c:v>Internet gaming</c:v>
                </c:pt>
              </c:strCache>
            </c:strRef>
          </c:tx>
          <c:spPr>
            <a:ln w="38100">
              <a:solidFill>
                <a:srgbClr val="E7A03C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E7A03C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1'!$B$4:$G$4</c:f>
              <c:numCache>
                <c:formatCode>General</c:formatCode>
                <c:ptCount val="6"/>
                <c:pt idx="0">
                  <c:v>47.0</c:v>
                </c:pt>
                <c:pt idx="1">
                  <c:v>87.0</c:v>
                </c:pt>
                <c:pt idx="2">
                  <c:v>135.0</c:v>
                </c:pt>
                <c:pt idx="3">
                  <c:v>166.0</c:v>
                </c:pt>
                <c:pt idx="4">
                  <c:v>217.0</c:v>
                </c:pt>
                <c:pt idx="5">
                  <c:v>239.0</c:v>
                </c:pt>
              </c:numCache>
            </c:numRef>
          </c:val>
        </c:ser>
        <c:ser>
          <c:idx val="3"/>
          <c:order val="3"/>
          <c:tx>
            <c:strRef>
              <c:f>'Sheet 1 - Table 1'!$A$5</c:f>
              <c:strCache>
                <c:ptCount val="1"/>
                <c:pt idx="0">
                  <c:v>Internet voice</c:v>
                </c:pt>
              </c:strCache>
            </c:strRef>
          </c:tx>
          <c:spPr>
            <a:ln w="38100">
              <a:solidFill>
                <a:srgbClr val="BC2C2F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BC2C2F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1'!$B$5:$G$5</c:f>
              <c:numCache>
                <c:formatCode>General</c:formatCode>
                <c:ptCount val="6"/>
                <c:pt idx="0">
                  <c:v>103.0</c:v>
                </c:pt>
                <c:pt idx="1">
                  <c:v>129.0</c:v>
                </c:pt>
                <c:pt idx="2">
                  <c:v>152.0</c:v>
                </c:pt>
                <c:pt idx="3">
                  <c:v>174.0</c:v>
                </c:pt>
                <c:pt idx="4">
                  <c:v>183.0</c:v>
                </c:pt>
                <c:pt idx="5">
                  <c:v>190.0</c:v>
                </c:pt>
              </c:numCache>
            </c:numRef>
          </c:val>
        </c:ser>
        <c:ser>
          <c:idx val="4"/>
          <c:order val="4"/>
          <c:tx>
            <c:strRef>
              <c:f>'Sheet 1 - Table 1'!$A$6</c:f>
              <c:strCache>
                <c:ptCount val="1"/>
                <c:pt idx="0">
                  <c:v>Internet video comm</c:v>
                </c:pt>
              </c:strCache>
            </c:strRef>
          </c:tx>
          <c:spPr>
            <a:ln w="38100">
              <a:solidFill>
                <a:srgbClr val="6F3C78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6F3C78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1'!$B$6:$G$6</c:f>
              <c:numCache>
                <c:formatCode>General</c:formatCode>
                <c:ptCount val="6"/>
                <c:pt idx="0">
                  <c:v>36.0</c:v>
                </c:pt>
                <c:pt idx="1">
                  <c:v>57.0</c:v>
                </c:pt>
                <c:pt idx="2">
                  <c:v>94.0</c:v>
                </c:pt>
                <c:pt idx="3">
                  <c:v>160.0</c:v>
                </c:pt>
                <c:pt idx="4">
                  <c:v>239.0</c:v>
                </c:pt>
                <c:pt idx="5">
                  <c:v>354.0</c:v>
                </c:pt>
              </c:numCache>
            </c:numRef>
          </c:val>
        </c:ser>
        <c:ser>
          <c:idx val="5"/>
          <c:order val="5"/>
          <c:tx>
            <c:strRef>
              <c:f>'Sheet 1 - Table 1'!$A$7</c:f>
              <c:strCache>
                <c:ptCount val="1"/>
                <c:pt idx="0">
                  <c:v>Internet video to PC</c:v>
                </c:pt>
              </c:strCache>
            </c:strRef>
          </c:tx>
          <c:spPr>
            <a:ln w="38100">
              <a:solidFill>
                <a:srgbClr val="7C7F7E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7C7F7E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1'!$B$7:$G$7</c:f>
              <c:numCache>
                <c:formatCode>General</c:formatCode>
                <c:ptCount val="6"/>
                <c:pt idx="0">
                  <c:v>1112.0</c:v>
                </c:pt>
                <c:pt idx="1">
                  <c:v>2431.0</c:v>
                </c:pt>
                <c:pt idx="2">
                  <c:v>4268.0</c:v>
                </c:pt>
                <c:pt idx="3">
                  <c:v>6906.0</c:v>
                </c:pt>
                <c:pt idx="4">
                  <c:v>9630.0</c:v>
                </c:pt>
                <c:pt idx="5">
                  <c:v>12442.0</c:v>
                </c:pt>
              </c:numCache>
            </c:numRef>
          </c:val>
        </c:ser>
        <c:ser>
          <c:idx val="6"/>
          <c:order val="6"/>
          <c:tx>
            <c:strRef>
              <c:f>'Sheet 1 - Table 1'!$A$8</c:f>
              <c:strCache>
                <c:ptCount val="1"/>
                <c:pt idx="0">
                  <c:v>Internet video to TV</c:v>
                </c:pt>
              </c:strCache>
            </c:strRef>
          </c:tx>
          <c:spPr>
            <a:ln w="38100">
              <a:solidFill>
                <a:srgbClr val="2E578B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2E578B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1'!$B$8:$G$8</c:f>
              <c:numCache>
                <c:formatCode>General</c:formatCode>
                <c:ptCount val="6"/>
                <c:pt idx="0">
                  <c:v>29.0</c:v>
                </c:pt>
                <c:pt idx="1">
                  <c:v>149.0</c:v>
                </c:pt>
                <c:pt idx="2">
                  <c:v>381.0</c:v>
                </c:pt>
                <c:pt idx="3">
                  <c:v>1004.0</c:v>
                </c:pt>
                <c:pt idx="4">
                  <c:v>1711.0</c:v>
                </c:pt>
                <c:pt idx="5">
                  <c:v>2594.0</c:v>
                </c:pt>
              </c:numCache>
            </c:numRef>
          </c:val>
        </c:ser>
        <c:ser>
          <c:idx val="7"/>
          <c:order val="7"/>
          <c:tx>
            <c:strRef>
              <c:f>'Sheet 1 - Table 1'!$A$9</c:f>
              <c:strCache>
                <c:ptCount val="1"/>
                <c:pt idx="0">
                  <c:v>Ambient video</c:v>
                </c:pt>
              </c:strCache>
            </c:strRef>
          </c:tx>
          <c:spPr>
            <a:ln w="38100">
              <a:solidFill>
                <a:srgbClr val="5D9548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FFFFFF"/>
              </a:solidFill>
              <a:ln>
                <a:solidFill>
                  <a:srgbClr val="5D9548"/>
                </a:solidFill>
                <a:prstDash val="solid"/>
              </a:ln>
            </c:spPr>
          </c:marker>
          <c:cat>
            <c:numRef>
              <c:f>'Sheet 1 - Table 1'!$B$1:$G$1</c:f>
              <c:numCache>
                <c:formatCode>General</c:formatCode>
                <c:ptCount val="6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</c:numCache>
            </c:numRef>
          </c:cat>
          <c:val>
            <c:numRef>
              <c:f>'Sheet 1 - Table 1'!$B$9:$G$9</c:f>
              <c:numCache>
                <c:formatCode>General</c:formatCode>
                <c:ptCount val="6"/>
                <c:pt idx="0">
                  <c:v>110.0</c:v>
                </c:pt>
                <c:pt idx="1">
                  <c:v>224.0</c:v>
                </c:pt>
                <c:pt idx="2">
                  <c:v>634.0</c:v>
                </c:pt>
                <c:pt idx="3">
                  <c:v>1332.0</c:v>
                </c:pt>
                <c:pt idx="4">
                  <c:v>2089.0</c:v>
                </c:pt>
                <c:pt idx="5">
                  <c:v>2715.0</c:v>
                </c:pt>
              </c:numCache>
            </c:numRef>
          </c:val>
        </c:ser>
        <c:marker val="1"/>
        <c:axId val="609931256"/>
        <c:axId val="609934376"/>
      </c:lineChart>
      <c:catAx>
        <c:axId val="609931256"/>
        <c:scaling>
          <c:orientation val="minMax"/>
        </c:scaling>
        <c:axPos val="b"/>
        <c:numFmt formatCode="General" sourceLinked="1"/>
        <c:majorTickMark val="none"/>
        <c:tickLblPos val="low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pPr>
            <a:endParaRPr lang="en-US"/>
          </a:p>
        </c:txPr>
        <c:crossAx val="609934376"/>
        <c:crosses val="autoZero"/>
        <c:auto val="1"/>
        <c:lblAlgn val="ctr"/>
        <c:lblOffset val="100"/>
        <c:tickLblSkip val="1"/>
        <c:tickMarkSkip val="1"/>
      </c:catAx>
      <c:valAx>
        <c:axId val="609934376"/>
        <c:scaling>
          <c:logBase val="10.0"/>
          <c:orientation val="minMax"/>
        </c:scaling>
        <c:axPos val="l"/>
        <c:majorGridlines>
          <c:spPr>
            <a:ln w="12700">
              <a:solidFill>
                <a:srgbClr val="AAAAAA"/>
              </a:solidFill>
              <a:prstDash val="solid"/>
            </a:ln>
          </c:spPr>
        </c:majorGridlines>
        <c:numFmt formatCode="General" sourceLinked="1"/>
        <c:maj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pPr>
            <a:endParaRPr lang="en-US"/>
          </a:p>
        </c:txPr>
        <c:crossAx val="609931256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00617284183185411"/>
          <c:y val="0.900966714885451"/>
          <c:w val="0.956790483937387"/>
          <c:h val="0.0942029541033045"/>
        </c:manualLayout>
      </c:layout>
      <c:spPr>
        <a:noFill/>
        <a:ln w="25400">
          <a:noFill/>
        </a:ln>
      </c:spPr>
      <c:txPr>
        <a:bodyPr/>
        <a:lstStyle/>
        <a:p>
          <a:pPr>
            <a:defRPr sz="1195" b="0" i="0" u="none" strike="noStrike" baseline="0">
              <a:solidFill>
                <a:srgbClr val="000000"/>
              </a:solidFill>
              <a:latin typeface="Helvetica Neue"/>
              <a:ea typeface="Helvetica Neue"/>
              <a:cs typeface="Helvetica Neue"/>
            </a:defRPr>
          </a:pPr>
          <a:endParaRPr lang="en-US"/>
        </a:p>
      </c:txPr>
    </c:legend>
    <c:dispBlanksAs val="gap"/>
  </c:chart>
  <c:spPr>
    <a:solidFill>
      <a:schemeClr val="accent6">
        <a:lumMod val="60000"/>
        <a:lumOff val="40000"/>
      </a:schemeClr>
    </a:solidFill>
    <a:ln w="9525">
      <a:noFill/>
    </a:ln>
  </c:spPr>
  <c:txPr>
    <a:bodyPr/>
    <a:lstStyle/>
    <a:p>
      <a:pPr>
        <a:defRPr sz="1100" b="1" i="0" u="none" strike="noStrike" baseline="0">
          <a:solidFill>
            <a:srgbClr val="000000"/>
          </a:solidFill>
          <a:latin typeface="Lucida Grande"/>
          <a:ea typeface="Lucida Grande"/>
          <a:cs typeface="Lucida Grande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3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11621423275498"/>
          <c:y val="0.155653231551213"/>
          <c:w val="0.693672614990102"/>
          <c:h val="0.736591169965564"/>
        </c:manualLayout>
      </c:layout>
      <c:barChart>
        <c:barDir val="col"/>
        <c:grouping val="stacked"/>
        <c:ser>
          <c:idx val="0"/>
          <c:order val="0"/>
          <c:tx>
            <c:v>Stop (dwell)</c:v>
          </c:tx>
          <c:val>
            <c:numRef>
              <c:f>[BusStopMeasurement_1.xls]Sheet1!$B$3:$B$39</c:f>
              <c:numCache>
                <c:formatCode>General</c:formatCode>
                <c:ptCount val="37"/>
                <c:pt idx="0">
                  <c:v>16.1</c:v>
                </c:pt>
                <c:pt idx="1">
                  <c:v>0.0</c:v>
                </c:pt>
                <c:pt idx="2">
                  <c:v>42.5</c:v>
                </c:pt>
                <c:pt idx="3">
                  <c:v>32.8</c:v>
                </c:pt>
                <c:pt idx="4">
                  <c:v>14.5</c:v>
                </c:pt>
                <c:pt idx="5">
                  <c:v>42.7</c:v>
                </c:pt>
                <c:pt idx="6">
                  <c:v>38.4</c:v>
                </c:pt>
                <c:pt idx="7">
                  <c:v>23.4</c:v>
                </c:pt>
                <c:pt idx="8">
                  <c:v>31.2</c:v>
                </c:pt>
                <c:pt idx="9">
                  <c:v>60.3</c:v>
                </c:pt>
                <c:pt idx="10">
                  <c:v>53.8</c:v>
                </c:pt>
                <c:pt idx="11">
                  <c:v>34.7</c:v>
                </c:pt>
                <c:pt idx="12">
                  <c:v>80.7</c:v>
                </c:pt>
                <c:pt idx="13">
                  <c:v>47.7</c:v>
                </c:pt>
                <c:pt idx="14">
                  <c:v>24.8</c:v>
                </c:pt>
                <c:pt idx="15">
                  <c:v>43.7</c:v>
                </c:pt>
                <c:pt idx="16">
                  <c:v>23.0</c:v>
                </c:pt>
                <c:pt idx="17">
                  <c:v>59.6</c:v>
                </c:pt>
                <c:pt idx="18">
                  <c:v>17.3</c:v>
                </c:pt>
                <c:pt idx="19">
                  <c:v>10.8</c:v>
                </c:pt>
                <c:pt idx="20">
                  <c:v>22.4</c:v>
                </c:pt>
                <c:pt idx="21">
                  <c:v>12.8</c:v>
                </c:pt>
                <c:pt idx="22">
                  <c:v>32.2</c:v>
                </c:pt>
                <c:pt idx="23">
                  <c:v>0.0</c:v>
                </c:pt>
                <c:pt idx="24">
                  <c:v>18.9</c:v>
                </c:pt>
                <c:pt idx="25">
                  <c:v>4.3</c:v>
                </c:pt>
                <c:pt idx="26">
                  <c:v>11.3</c:v>
                </c:pt>
                <c:pt idx="27">
                  <c:v>19.6</c:v>
                </c:pt>
                <c:pt idx="28">
                  <c:v>12.3</c:v>
                </c:pt>
                <c:pt idx="29">
                  <c:v>23.0</c:v>
                </c:pt>
                <c:pt idx="30">
                  <c:v>15.4</c:v>
                </c:pt>
                <c:pt idx="31">
                  <c:v>24.0</c:v>
                </c:pt>
                <c:pt idx="32">
                  <c:v>27.7</c:v>
                </c:pt>
                <c:pt idx="33">
                  <c:v>12.6</c:v>
                </c:pt>
                <c:pt idx="34">
                  <c:v>0.0</c:v>
                </c:pt>
                <c:pt idx="35">
                  <c:v>15.6</c:v>
                </c:pt>
                <c:pt idx="36">
                  <c:v>10.6</c:v>
                </c:pt>
              </c:numCache>
            </c:numRef>
          </c:val>
        </c:ser>
        <c:ser>
          <c:idx val="1"/>
          <c:order val="1"/>
          <c:tx>
            <c:v>Run (Travel)</c:v>
          </c:tx>
          <c:spPr>
            <a:ln cap="flat" cmpd="dbl"/>
          </c:spPr>
          <c:val>
            <c:numRef>
              <c:f>[BusStopMeasurement_1.xls]Sheet1!$C$3:$C$39</c:f>
              <c:numCache>
                <c:formatCode>General</c:formatCode>
                <c:ptCount val="37"/>
                <c:pt idx="0">
                  <c:v>33.5</c:v>
                </c:pt>
                <c:pt idx="1">
                  <c:v>26.0</c:v>
                </c:pt>
                <c:pt idx="2">
                  <c:v>31.0</c:v>
                </c:pt>
                <c:pt idx="3">
                  <c:v>58.4</c:v>
                </c:pt>
                <c:pt idx="4">
                  <c:v>160.2</c:v>
                </c:pt>
                <c:pt idx="5">
                  <c:v>55.8</c:v>
                </c:pt>
                <c:pt idx="6">
                  <c:v>38.5</c:v>
                </c:pt>
                <c:pt idx="7">
                  <c:v>65.8</c:v>
                </c:pt>
                <c:pt idx="8">
                  <c:v>64.7</c:v>
                </c:pt>
                <c:pt idx="9">
                  <c:v>41.3</c:v>
                </c:pt>
                <c:pt idx="10">
                  <c:v>35.6</c:v>
                </c:pt>
                <c:pt idx="11">
                  <c:v>45.9</c:v>
                </c:pt>
                <c:pt idx="12">
                  <c:v>80.6</c:v>
                </c:pt>
                <c:pt idx="13">
                  <c:v>64.4</c:v>
                </c:pt>
                <c:pt idx="14">
                  <c:v>72.7</c:v>
                </c:pt>
                <c:pt idx="15">
                  <c:v>49.6</c:v>
                </c:pt>
                <c:pt idx="16">
                  <c:v>74.9</c:v>
                </c:pt>
                <c:pt idx="17">
                  <c:v>30.4</c:v>
                </c:pt>
                <c:pt idx="18">
                  <c:v>48.9</c:v>
                </c:pt>
                <c:pt idx="19">
                  <c:v>89.9</c:v>
                </c:pt>
                <c:pt idx="20">
                  <c:v>78.6</c:v>
                </c:pt>
                <c:pt idx="21">
                  <c:v>42.3</c:v>
                </c:pt>
                <c:pt idx="22">
                  <c:v>47.4</c:v>
                </c:pt>
                <c:pt idx="23">
                  <c:v>50.0</c:v>
                </c:pt>
                <c:pt idx="24">
                  <c:v>77.7</c:v>
                </c:pt>
                <c:pt idx="25">
                  <c:v>22.2</c:v>
                </c:pt>
                <c:pt idx="26">
                  <c:v>72.4</c:v>
                </c:pt>
                <c:pt idx="27">
                  <c:v>173.0</c:v>
                </c:pt>
                <c:pt idx="28">
                  <c:v>156.2</c:v>
                </c:pt>
                <c:pt idx="29">
                  <c:v>59.5</c:v>
                </c:pt>
                <c:pt idx="30">
                  <c:v>59.1</c:v>
                </c:pt>
                <c:pt idx="31">
                  <c:v>75.3</c:v>
                </c:pt>
                <c:pt idx="32">
                  <c:v>76.7</c:v>
                </c:pt>
                <c:pt idx="33">
                  <c:v>81.9</c:v>
                </c:pt>
                <c:pt idx="34">
                  <c:v>25.5</c:v>
                </c:pt>
                <c:pt idx="35">
                  <c:v>79.8</c:v>
                </c:pt>
                <c:pt idx="36">
                  <c:v>73.5</c:v>
                </c:pt>
              </c:numCache>
            </c:numRef>
          </c:val>
        </c:ser>
        <c:gapWidth val="75"/>
        <c:overlap val="100"/>
        <c:axId val="727083112"/>
        <c:axId val="723641192"/>
      </c:barChart>
      <c:catAx>
        <c:axId val="7270831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 smtClean="0"/>
                  <a:t>A pair of bus stop and travel</a:t>
                </a:r>
                <a:endParaRPr lang="en-US" sz="1200" dirty="0"/>
              </a:p>
            </c:rich>
          </c:tx>
          <c:layout/>
        </c:title>
        <c:numFmt formatCode="General" sourceLinked="1"/>
        <c:majorTickMark val="none"/>
        <c:tickLblPos val="nextTo"/>
        <c:crossAx val="723641192"/>
        <c:crosses val="autoZero"/>
        <c:auto val="1"/>
        <c:lblAlgn val="ctr"/>
        <c:lblOffset val="100"/>
      </c:catAx>
      <c:valAx>
        <c:axId val="723641192"/>
        <c:scaling>
          <c:orientation val="minMax"/>
        </c:scaling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/>
                  <a:t>Duration (sec)</a:t>
                </a:r>
              </a:p>
            </c:rich>
          </c:tx>
          <c:layout/>
        </c:title>
        <c:numFmt formatCode="General" sourceLinked="1"/>
        <c:tickLblPos val="nextTo"/>
        <c:crossAx val="72708311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0"/>
          <c:order val="0"/>
          <c:val>
            <c:numRef>
              <c:f>Sheet5!$K$2:$K$26</c:f>
              <c:numCache>
                <c:formatCode>General</c:formatCode>
                <c:ptCount val="25"/>
                <c:pt idx="0">
                  <c:v>14480.0</c:v>
                </c:pt>
                <c:pt idx="1">
                  <c:v>68056.0</c:v>
                </c:pt>
                <c:pt idx="2">
                  <c:v>142744.0</c:v>
                </c:pt>
                <c:pt idx="3">
                  <c:v>261064.0</c:v>
                </c:pt>
                <c:pt idx="4">
                  <c:v>499152.0</c:v>
                </c:pt>
                <c:pt idx="5">
                  <c:v>662832.0</c:v>
                </c:pt>
                <c:pt idx="6">
                  <c:v>832648.0</c:v>
                </c:pt>
                <c:pt idx="7">
                  <c:v>931736.0</c:v>
                </c:pt>
                <c:pt idx="8">
                  <c:v>820232.0</c:v>
                </c:pt>
                <c:pt idx="9">
                  <c:v>923464.0</c:v>
                </c:pt>
                <c:pt idx="10">
                  <c:v>1.014896E6</c:v>
                </c:pt>
                <c:pt idx="11">
                  <c:v>947664.0</c:v>
                </c:pt>
                <c:pt idx="12">
                  <c:v>936288.0</c:v>
                </c:pt>
                <c:pt idx="13">
                  <c:v>844648.0</c:v>
                </c:pt>
                <c:pt idx="14">
                  <c:v>912288.0</c:v>
                </c:pt>
                <c:pt idx="15">
                  <c:v>934632.0</c:v>
                </c:pt>
                <c:pt idx="16">
                  <c:v>907120.0</c:v>
                </c:pt>
                <c:pt idx="17">
                  <c:v>954904.0</c:v>
                </c:pt>
                <c:pt idx="18">
                  <c:v>704184.0</c:v>
                </c:pt>
                <c:pt idx="19">
                  <c:v>966904.0</c:v>
                </c:pt>
                <c:pt idx="20">
                  <c:v>918496.0</c:v>
                </c:pt>
                <c:pt idx="21">
                  <c:v>911256.0</c:v>
                </c:pt>
                <c:pt idx="22">
                  <c:v>683496.0</c:v>
                </c:pt>
                <c:pt idx="23">
                  <c:v>237064.0</c:v>
                </c:pt>
                <c:pt idx="24">
                  <c:v>11584.0</c:v>
                </c:pt>
              </c:numCache>
            </c:numRef>
          </c:val>
        </c:ser>
        <c:hiLowLines/>
        <c:marker val="1"/>
        <c:axId val="723682440"/>
        <c:axId val="723746472"/>
      </c:lineChart>
      <c:catAx>
        <c:axId val="7236824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/>
                  <a:t>Network connection time (sec</a:t>
                </a:r>
                <a:r>
                  <a:rPr lang="en-US" sz="1200" dirty="0" smtClean="0"/>
                  <a:t>)</a:t>
                </a:r>
                <a:endParaRPr lang="en-US" sz="1200" dirty="0"/>
              </a:p>
            </c:rich>
          </c:tx>
          <c:layout/>
        </c:title>
        <c:numFmt formatCode="General" sourceLinked="1"/>
        <c:majorTickMark val="none"/>
        <c:tickLblPos val="nextTo"/>
        <c:crossAx val="723746472"/>
        <c:crosses val="autoZero"/>
        <c:auto val="1"/>
        <c:lblAlgn val="ctr"/>
        <c:lblOffset val="100"/>
      </c:catAx>
      <c:valAx>
        <c:axId val="72374647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/>
                  <a:t>Throughput (byte/sec)</a:t>
                </a:r>
              </a:p>
            </c:rich>
          </c:tx>
          <c:layout/>
        </c:title>
        <c:numFmt formatCode="General" sourceLinked="1"/>
        <c:tickLblPos val="nextTo"/>
        <c:crossAx val="723682440"/>
        <c:crosses val="autoZero"/>
        <c:crossBetween val="between"/>
      </c:valAx>
    </c:plotArea>
    <c:plotVisOnly val="1"/>
    <c:dispBlanksAs val="gap"/>
  </c:chart>
  <c:spPr>
    <a:solidFill>
      <a:sysClr val="window" lastClr="FFFFFF">
        <a:lumMod val="85000"/>
      </a:sysClr>
    </a:solidFill>
  </c:sp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ser>
          <c:idx val="0"/>
          <c:order val="0"/>
          <c:tx>
            <c:v>Upload</c:v>
          </c:tx>
          <c:val>
            <c:numRef>
              <c:f>Sheet7!$J$3:$J$48</c:f>
              <c:numCache>
                <c:formatCode>General</c:formatCode>
                <c:ptCount val="4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15928.0</c:v>
                </c:pt>
                <c:pt idx="4">
                  <c:v>27512.0</c:v>
                </c:pt>
                <c:pt idx="5">
                  <c:v>44888.0</c:v>
                </c:pt>
                <c:pt idx="6">
                  <c:v>72400.0</c:v>
                </c:pt>
                <c:pt idx="7">
                  <c:v>95568.0</c:v>
                </c:pt>
                <c:pt idx="8">
                  <c:v>91224.0</c:v>
                </c:pt>
                <c:pt idx="9">
                  <c:v>131768.0</c:v>
                </c:pt>
                <c:pt idx="10">
                  <c:v>136112.0</c:v>
                </c:pt>
                <c:pt idx="11">
                  <c:v>141904.0</c:v>
                </c:pt>
                <c:pt idx="12">
                  <c:v>157832.0</c:v>
                </c:pt>
                <c:pt idx="13">
                  <c:v>142376.0</c:v>
                </c:pt>
                <c:pt idx="14">
                  <c:v>197560.0</c:v>
                </c:pt>
                <c:pt idx="15">
                  <c:v>233128.0</c:v>
                </c:pt>
                <c:pt idx="16">
                  <c:v>306176.0</c:v>
                </c:pt>
                <c:pt idx="17">
                  <c:v>335128.0</c:v>
                </c:pt>
                <c:pt idx="18">
                  <c:v>337816.0</c:v>
                </c:pt>
                <c:pt idx="19">
                  <c:v>358296.0</c:v>
                </c:pt>
                <c:pt idx="20">
                  <c:v>282376.0</c:v>
                </c:pt>
                <c:pt idx="21">
                  <c:v>279480.0</c:v>
                </c:pt>
                <c:pt idx="22">
                  <c:v>294376.0</c:v>
                </c:pt>
                <c:pt idx="23">
                  <c:v>360568.0</c:v>
                </c:pt>
                <c:pt idx="24">
                  <c:v>305136.0</c:v>
                </c:pt>
                <c:pt idx="25">
                  <c:v>327264.0</c:v>
                </c:pt>
                <c:pt idx="26">
                  <c:v>332024.0</c:v>
                </c:pt>
                <c:pt idx="27">
                  <c:v>321888.0</c:v>
                </c:pt>
                <c:pt idx="28">
                  <c:v>347744.0</c:v>
                </c:pt>
                <c:pt idx="29">
                  <c:v>314856.0</c:v>
                </c:pt>
                <c:pt idx="30">
                  <c:v>373400.0</c:v>
                </c:pt>
                <c:pt idx="31">
                  <c:v>322920.0</c:v>
                </c:pt>
                <c:pt idx="32">
                  <c:v>317128.0</c:v>
                </c:pt>
                <c:pt idx="33">
                  <c:v>316512.0</c:v>
                </c:pt>
                <c:pt idx="34">
                  <c:v>344024.0</c:v>
                </c:pt>
                <c:pt idx="35">
                  <c:v>184936.0</c:v>
                </c:pt>
                <c:pt idx="36">
                  <c:v>107152.0</c:v>
                </c:pt>
                <c:pt idx="37">
                  <c:v>272040.0</c:v>
                </c:pt>
                <c:pt idx="38">
                  <c:v>257552.0</c:v>
                </c:pt>
                <c:pt idx="39">
                  <c:v>325200.0</c:v>
                </c:pt>
                <c:pt idx="40">
                  <c:v>350432.0</c:v>
                </c:pt>
                <c:pt idx="41">
                  <c:v>284240.0</c:v>
                </c:pt>
                <c:pt idx="42">
                  <c:v>290440.0</c:v>
                </c:pt>
                <c:pt idx="43">
                  <c:v>229624.0</c:v>
                </c:pt>
                <c:pt idx="44">
                  <c:v>132400.0</c:v>
                </c:pt>
                <c:pt idx="45">
                  <c:v>0.0</c:v>
                </c:pt>
              </c:numCache>
            </c:numRef>
          </c:val>
        </c:ser>
        <c:ser>
          <c:idx val="1"/>
          <c:order val="1"/>
          <c:tx>
            <c:v>Download</c:v>
          </c:tx>
          <c:marker>
            <c:symbol val="star"/>
            <c:size val="10"/>
          </c:marker>
          <c:val>
            <c:numRef>
              <c:f>Sheet7!$K$3:$K$48</c:f>
              <c:numCache>
                <c:formatCode>General</c:formatCode>
                <c:ptCount val="46"/>
                <c:pt idx="0">
                  <c:v>1448.0</c:v>
                </c:pt>
                <c:pt idx="1">
                  <c:v>27512.0</c:v>
                </c:pt>
                <c:pt idx="2">
                  <c:v>46336.0</c:v>
                </c:pt>
                <c:pt idx="3">
                  <c:v>65160.0</c:v>
                </c:pt>
                <c:pt idx="4">
                  <c:v>133216.0</c:v>
                </c:pt>
                <c:pt idx="5">
                  <c:v>299736.0</c:v>
                </c:pt>
                <c:pt idx="6">
                  <c:v>409784.0</c:v>
                </c:pt>
                <c:pt idx="7">
                  <c:v>385168.0</c:v>
                </c:pt>
                <c:pt idx="8">
                  <c:v>392408.0</c:v>
                </c:pt>
                <c:pt idx="9">
                  <c:v>393856.0</c:v>
                </c:pt>
                <c:pt idx="10">
                  <c:v>406888.0</c:v>
                </c:pt>
                <c:pt idx="11">
                  <c:v>333040.0</c:v>
                </c:pt>
                <c:pt idx="12">
                  <c:v>278016.0</c:v>
                </c:pt>
                <c:pt idx="13">
                  <c:v>333040.0</c:v>
                </c:pt>
                <c:pt idx="14">
                  <c:v>333040.0</c:v>
                </c:pt>
                <c:pt idx="15">
                  <c:v>359104.0</c:v>
                </c:pt>
                <c:pt idx="16">
                  <c:v>318560.0</c:v>
                </c:pt>
                <c:pt idx="17">
                  <c:v>267880.0</c:v>
                </c:pt>
                <c:pt idx="18">
                  <c:v>315664.0</c:v>
                </c:pt>
                <c:pt idx="19">
                  <c:v>350416.0</c:v>
                </c:pt>
                <c:pt idx="20">
                  <c:v>298288.0</c:v>
                </c:pt>
                <c:pt idx="21">
                  <c:v>308424.0</c:v>
                </c:pt>
                <c:pt idx="22">
                  <c:v>333040.0</c:v>
                </c:pt>
                <c:pt idx="23">
                  <c:v>327248.0</c:v>
                </c:pt>
                <c:pt idx="24">
                  <c:v>354760.0</c:v>
                </c:pt>
                <c:pt idx="25">
                  <c:v>317112.0</c:v>
                </c:pt>
                <c:pt idx="26">
                  <c:v>333040.0</c:v>
                </c:pt>
                <c:pt idx="27">
                  <c:v>347520.0</c:v>
                </c:pt>
                <c:pt idx="28">
                  <c:v>331592.0</c:v>
                </c:pt>
                <c:pt idx="29">
                  <c:v>359104.0</c:v>
                </c:pt>
                <c:pt idx="30">
                  <c:v>302632.0</c:v>
                </c:pt>
                <c:pt idx="31">
                  <c:v>215752.0</c:v>
                </c:pt>
                <c:pt idx="32">
                  <c:v>459016.0</c:v>
                </c:pt>
                <c:pt idx="33">
                  <c:v>324352.0</c:v>
                </c:pt>
                <c:pt idx="34">
                  <c:v>254848.0</c:v>
                </c:pt>
                <c:pt idx="35">
                  <c:v>275120.0</c:v>
                </c:pt>
                <c:pt idx="36">
                  <c:v>335936.0</c:v>
                </c:pt>
                <c:pt idx="37">
                  <c:v>321456.0</c:v>
                </c:pt>
                <c:pt idx="38">
                  <c:v>278016.0</c:v>
                </c:pt>
                <c:pt idx="39">
                  <c:v>263536.0</c:v>
                </c:pt>
                <c:pt idx="40">
                  <c:v>298288.0</c:v>
                </c:pt>
                <c:pt idx="41">
                  <c:v>286704.0</c:v>
                </c:pt>
                <c:pt idx="42">
                  <c:v>185344.0</c:v>
                </c:pt>
                <c:pt idx="43">
                  <c:v>144800.0</c:v>
                </c:pt>
                <c:pt idx="44">
                  <c:v>85432.0</c:v>
                </c:pt>
                <c:pt idx="45">
                  <c:v>40432.0</c:v>
                </c:pt>
              </c:numCache>
            </c:numRef>
          </c:val>
        </c:ser>
        <c:ser>
          <c:idx val="2"/>
          <c:order val="2"/>
          <c:tx>
            <c:v>Sum</c:v>
          </c:tx>
          <c:val>
            <c:numRef>
              <c:f>Sheet7!$L$3:$L$48</c:f>
              <c:numCache>
                <c:formatCode>General</c:formatCode>
                <c:ptCount val="46"/>
                <c:pt idx="0">
                  <c:v>1448.0</c:v>
                </c:pt>
                <c:pt idx="1">
                  <c:v>27512.0</c:v>
                </c:pt>
                <c:pt idx="2">
                  <c:v>46336.0</c:v>
                </c:pt>
                <c:pt idx="3">
                  <c:v>81088.0</c:v>
                </c:pt>
                <c:pt idx="4">
                  <c:v>160728.0</c:v>
                </c:pt>
                <c:pt idx="5">
                  <c:v>344624.0</c:v>
                </c:pt>
                <c:pt idx="6">
                  <c:v>482184.0</c:v>
                </c:pt>
                <c:pt idx="7">
                  <c:v>480736.0</c:v>
                </c:pt>
                <c:pt idx="8">
                  <c:v>483632.0</c:v>
                </c:pt>
                <c:pt idx="9">
                  <c:v>525624.0</c:v>
                </c:pt>
                <c:pt idx="10">
                  <c:v>543000.0</c:v>
                </c:pt>
                <c:pt idx="11">
                  <c:v>474944.0</c:v>
                </c:pt>
                <c:pt idx="12">
                  <c:v>435848.0</c:v>
                </c:pt>
                <c:pt idx="13">
                  <c:v>475416.0</c:v>
                </c:pt>
                <c:pt idx="14">
                  <c:v>530600.0</c:v>
                </c:pt>
                <c:pt idx="15">
                  <c:v>592232.0</c:v>
                </c:pt>
                <c:pt idx="16">
                  <c:v>624736.0</c:v>
                </c:pt>
                <c:pt idx="17">
                  <c:v>603008.0</c:v>
                </c:pt>
                <c:pt idx="18">
                  <c:v>653480.0</c:v>
                </c:pt>
                <c:pt idx="19">
                  <c:v>708712.0</c:v>
                </c:pt>
                <c:pt idx="20">
                  <c:v>580664.0</c:v>
                </c:pt>
                <c:pt idx="21">
                  <c:v>587904.0</c:v>
                </c:pt>
                <c:pt idx="22">
                  <c:v>627416.0</c:v>
                </c:pt>
                <c:pt idx="23">
                  <c:v>687816.0</c:v>
                </c:pt>
                <c:pt idx="24">
                  <c:v>659896.0</c:v>
                </c:pt>
                <c:pt idx="25">
                  <c:v>644376.0</c:v>
                </c:pt>
                <c:pt idx="26">
                  <c:v>665064.0</c:v>
                </c:pt>
                <c:pt idx="27">
                  <c:v>669408.0</c:v>
                </c:pt>
                <c:pt idx="28">
                  <c:v>679336.0</c:v>
                </c:pt>
                <c:pt idx="29">
                  <c:v>673960.0</c:v>
                </c:pt>
                <c:pt idx="30">
                  <c:v>676032.0</c:v>
                </c:pt>
                <c:pt idx="31">
                  <c:v>538672.0</c:v>
                </c:pt>
                <c:pt idx="32">
                  <c:v>776144.0</c:v>
                </c:pt>
                <c:pt idx="33">
                  <c:v>640864.0</c:v>
                </c:pt>
                <c:pt idx="34">
                  <c:v>598872.0</c:v>
                </c:pt>
                <c:pt idx="35">
                  <c:v>460056.0</c:v>
                </c:pt>
                <c:pt idx="36">
                  <c:v>443088.0</c:v>
                </c:pt>
                <c:pt idx="37">
                  <c:v>593496.0</c:v>
                </c:pt>
                <c:pt idx="38">
                  <c:v>535568.0</c:v>
                </c:pt>
                <c:pt idx="39">
                  <c:v>588736.0</c:v>
                </c:pt>
                <c:pt idx="40">
                  <c:v>648720.0</c:v>
                </c:pt>
                <c:pt idx="41">
                  <c:v>570944.0</c:v>
                </c:pt>
                <c:pt idx="42">
                  <c:v>475784.0</c:v>
                </c:pt>
                <c:pt idx="43">
                  <c:v>374424.0</c:v>
                </c:pt>
                <c:pt idx="44">
                  <c:v>217832.0</c:v>
                </c:pt>
                <c:pt idx="45">
                  <c:v>40432.0</c:v>
                </c:pt>
              </c:numCache>
            </c:numRef>
          </c:val>
        </c:ser>
        <c:hiLowLines/>
        <c:marker val="1"/>
        <c:axId val="723891528"/>
        <c:axId val="723895448"/>
      </c:lineChart>
      <c:catAx>
        <c:axId val="7238915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/>
                  <a:t>Network connection time</a:t>
                </a:r>
                <a:r>
                  <a:rPr lang="en-US" sz="1200" baseline="0" dirty="0"/>
                  <a:t> (sec</a:t>
                </a:r>
                <a:r>
                  <a:rPr lang="en-US" sz="1200" baseline="0" dirty="0" smtClean="0"/>
                  <a:t>)</a:t>
                </a:r>
                <a:endParaRPr lang="en-US" sz="1200" baseline="0" dirty="0"/>
              </a:p>
            </c:rich>
          </c:tx>
          <c:layout/>
        </c:title>
        <c:numFmt formatCode="General" sourceLinked="1"/>
        <c:majorTickMark val="none"/>
        <c:tickLblPos val="nextTo"/>
        <c:crossAx val="723895448"/>
        <c:crosses val="autoZero"/>
        <c:auto val="1"/>
        <c:lblAlgn val="ctr"/>
        <c:lblOffset val="100"/>
      </c:catAx>
      <c:valAx>
        <c:axId val="72389544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/>
                  <a:t>Throughput (byte/sec)</a:t>
                </a:r>
              </a:p>
            </c:rich>
          </c:tx>
          <c:layout/>
        </c:title>
        <c:numFmt formatCode="General" sourceLinked="1"/>
        <c:tickLblPos val="nextTo"/>
        <c:crossAx val="72389152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</c:chart>
  <c:spPr>
    <a:solidFill>
      <a:sysClr val="window" lastClr="FFFFFF">
        <a:lumMod val="85000"/>
      </a:sysClr>
    </a:solidFill>
  </c:sp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D88CD2-3EED-AB40-ABBA-90B4843F8CDA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FC88E5-A225-A84F-8D37-22F0D196E4D5}">
      <dgm:prSet phldrT="[Text]"/>
      <dgm:spPr/>
      <dgm:t>
        <a:bodyPr/>
        <a:lstStyle/>
        <a:p>
          <a:r>
            <a:rPr lang="en-US" dirty="0" smtClean="0"/>
            <a:t>Network security</a:t>
          </a:r>
          <a:endParaRPr lang="en-US" dirty="0"/>
        </a:p>
      </dgm:t>
    </dgm:pt>
    <dgm:pt modelId="{3F67A576-61B4-5E47-AFFE-E2B7D35C0FFA}" type="parTrans" cxnId="{66012C7F-3721-234F-8AF0-31E8C63CA0DB}">
      <dgm:prSet/>
      <dgm:spPr/>
      <dgm:t>
        <a:bodyPr/>
        <a:lstStyle/>
        <a:p>
          <a:endParaRPr lang="en-US"/>
        </a:p>
      </dgm:t>
    </dgm:pt>
    <dgm:pt modelId="{77C33301-EEBF-FB41-A5D8-942AD595EA76}" type="sibTrans" cxnId="{66012C7F-3721-234F-8AF0-31E8C63CA0DB}">
      <dgm:prSet/>
      <dgm:spPr/>
      <dgm:t>
        <a:bodyPr/>
        <a:lstStyle/>
        <a:p>
          <a:endParaRPr lang="en-US"/>
        </a:p>
      </dgm:t>
    </dgm:pt>
    <dgm:pt modelId="{A9E795FE-0DD4-AD47-8D53-9DC9E4684E78}">
      <dgm:prSet phldrT="[Text]"/>
      <dgm:spPr/>
      <dgm:t>
        <a:bodyPr/>
        <a:lstStyle/>
        <a:p>
          <a:r>
            <a:rPr lang="en-US" dirty="0" smtClean="0"/>
            <a:t>infrastructure</a:t>
          </a:r>
          <a:endParaRPr lang="en-US" dirty="0"/>
        </a:p>
      </dgm:t>
    </dgm:pt>
    <dgm:pt modelId="{71093299-D9C1-3748-A388-53A2590A20F4}" type="parTrans" cxnId="{48A69B70-5295-2D4E-A941-D4E91599F3AC}">
      <dgm:prSet/>
      <dgm:spPr/>
      <dgm:t>
        <a:bodyPr/>
        <a:lstStyle/>
        <a:p>
          <a:endParaRPr lang="en-US"/>
        </a:p>
      </dgm:t>
    </dgm:pt>
    <dgm:pt modelId="{764B5026-5FEC-3B4C-86E9-BEEE98E11E84}" type="sibTrans" cxnId="{48A69B70-5295-2D4E-A941-D4E91599F3AC}">
      <dgm:prSet/>
      <dgm:spPr/>
      <dgm:t>
        <a:bodyPr/>
        <a:lstStyle/>
        <a:p>
          <a:endParaRPr lang="en-US"/>
        </a:p>
      </dgm:t>
    </dgm:pt>
    <dgm:pt modelId="{FC5D35F7-7EC0-7941-9A60-2965AB180056}">
      <dgm:prSet phldrT="[Text]"/>
      <dgm:spPr/>
      <dgm:t>
        <a:bodyPr/>
        <a:lstStyle/>
        <a:p>
          <a:r>
            <a:rPr lang="en-US" dirty="0" smtClean="0"/>
            <a:t>disruption</a:t>
          </a:r>
          <a:endParaRPr lang="en-US" dirty="0"/>
        </a:p>
      </dgm:t>
    </dgm:pt>
    <dgm:pt modelId="{953C9C66-86B8-C24F-8F8E-28316F555F5F}" type="parTrans" cxnId="{5DF8E71D-D945-1A44-A3BA-930108A16911}">
      <dgm:prSet/>
      <dgm:spPr/>
      <dgm:t>
        <a:bodyPr/>
        <a:lstStyle/>
        <a:p>
          <a:endParaRPr lang="en-US"/>
        </a:p>
      </dgm:t>
    </dgm:pt>
    <dgm:pt modelId="{FC6F7B9F-EB1F-3C4F-B77C-2E27307620CD}" type="sibTrans" cxnId="{5DF8E71D-D945-1A44-A3BA-930108A16911}">
      <dgm:prSet/>
      <dgm:spPr/>
      <dgm:t>
        <a:bodyPr/>
        <a:lstStyle/>
        <a:p>
          <a:endParaRPr lang="en-US"/>
        </a:p>
      </dgm:t>
    </dgm:pt>
    <dgm:pt modelId="{558D85A2-6189-1240-AE70-874466FB70A4}">
      <dgm:prSet phldrT="[Text]"/>
      <dgm:spPr/>
      <dgm:t>
        <a:bodyPr/>
        <a:lstStyle/>
        <a:p>
          <a:r>
            <a:rPr lang="en-US" dirty="0" smtClean="0"/>
            <a:t>compromise integrity</a:t>
          </a:r>
          <a:endParaRPr lang="en-US" dirty="0"/>
        </a:p>
      </dgm:t>
    </dgm:pt>
    <dgm:pt modelId="{E1E3CD55-D0B4-E949-955C-A3840E138A11}" type="parTrans" cxnId="{486D06BB-2643-A64D-9391-7D3F54460E19}">
      <dgm:prSet/>
      <dgm:spPr/>
      <dgm:t>
        <a:bodyPr/>
        <a:lstStyle/>
        <a:p>
          <a:endParaRPr lang="en-US"/>
        </a:p>
      </dgm:t>
    </dgm:pt>
    <dgm:pt modelId="{17D61CB2-04E4-9048-B326-8C9CF74004CA}" type="sibTrans" cxnId="{486D06BB-2643-A64D-9391-7D3F54460E19}">
      <dgm:prSet/>
      <dgm:spPr/>
      <dgm:t>
        <a:bodyPr/>
        <a:lstStyle/>
        <a:p>
          <a:endParaRPr lang="en-US"/>
        </a:p>
      </dgm:t>
    </dgm:pt>
    <dgm:pt modelId="{53755755-466C-7540-8362-ACC1490F5983}">
      <dgm:prSet phldrT="[Text]"/>
      <dgm:spPr/>
      <dgm:t>
        <a:bodyPr/>
        <a:lstStyle/>
        <a:p>
          <a:r>
            <a:rPr lang="en-US" dirty="0" smtClean="0"/>
            <a:t>end systems</a:t>
          </a:r>
          <a:endParaRPr lang="en-US" dirty="0"/>
        </a:p>
      </dgm:t>
    </dgm:pt>
    <dgm:pt modelId="{C9BFAF0D-E778-5045-9F49-D0512FD73113}" type="parTrans" cxnId="{ADFC5560-9060-F54B-9509-A00AEE7FEF40}">
      <dgm:prSet/>
      <dgm:spPr/>
      <dgm:t>
        <a:bodyPr/>
        <a:lstStyle/>
        <a:p>
          <a:endParaRPr lang="en-US"/>
        </a:p>
      </dgm:t>
    </dgm:pt>
    <dgm:pt modelId="{6CC7D087-A530-5B4E-AA94-F8925E0A2270}" type="sibTrans" cxnId="{ADFC5560-9060-F54B-9509-A00AEE7FEF40}">
      <dgm:prSet/>
      <dgm:spPr/>
      <dgm:t>
        <a:bodyPr/>
        <a:lstStyle/>
        <a:p>
          <a:endParaRPr lang="en-US"/>
        </a:p>
      </dgm:t>
    </dgm:pt>
    <dgm:pt modelId="{3CD24782-BBF5-5C49-966E-88F1A43D341A}">
      <dgm:prSet phldrT="[Text]"/>
      <dgm:spPr/>
      <dgm:t>
        <a:bodyPr/>
        <a:lstStyle/>
        <a:p>
          <a:r>
            <a:rPr lang="en-US" dirty="0" smtClean="0"/>
            <a:t>resource theft</a:t>
          </a:r>
          <a:endParaRPr lang="en-US" dirty="0"/>
        </a:p>
      </dgm:t>
    </dgm:pt>
    <dgm:pt modelId="{7AC703C8-DE29-DA4A-A72D-1B9ABF02F563}" type="parTrans" cxnId="{4413646F-5C36-8E47-98A0-4229B389FFE4}">
      <dgm:prSet/>
      <dgm:spPr/>
      <dgm:t>
        <a:bodyPr/>
        <a:lstStyle/>
        <a:p>
          <a:endParaRPr lang="en-US"/>
        </a:p>
      </dgm:t>
    </dgm:pt>
    <dgm:pt modelId="{D95BC82A-8424-7843-AD00-BF8A4AB76467}" type="sibTrans" cxnId="{4413646F-5C36-8E47-98A0-4229B389FFE4}">
      <dgm:prSet/>
      <dgm:spPr/>
      <dgm:t>
        <a:bodyPr/>
        <a:lstStyle/>
        <a:p>
          <a:endParaRPr lang="en-US"/>
        </a:p>
      </dgm:t>
    </dgm:pt>
    <dgm:pt modelId="{9AF1B934-2E5D-D343-BAE3-AB78CCD361D9}">
      <dgm:prSet phldrT="[Text]"/>
      <dgm:spPr/>
      <dgm:t>
        <a:bodyPr/>
        <a:lstStyle/>
        <a:p>
          <a:r>
            <a:rPr lang="en-US" dirty="0" smtClean="0"/>
            <a:t>data theft</a:t>
          </a:r>
          <a:endParaRPr lang="en-US" dirty="0"/>
        </a:p>
      </dgm:t>
    </dgm:pt>
    <dgm:pt modelId="{D5ED51E1-5814-A248-BE4C-E60E13161127}" type="parTrans" cxnId="{C8F86B19-6815-E742-B5BE-FF6287E4B9FC}">
      <dgm:prSet/>
      <dgm:spPr/>
      <dgm:t>
        <a:bodyPr/>
        <a:lstStyle/>
        <a:p>
          <a:endParaRPr lang="en-US"/>
        </a:p>
      </dgm:t>
    </dgm:pt>
    <dgm:pt modelId="{81168786-1FC3-D040-83B9-21FD03768ACB}" type="sibTrans" cxnId="{C8F86B19-6815-E742-B5BE-FF6287E4B9FC}">
      <dgm:prSet/>
      <dgm:spPr/>
      <dgm:t>
        <a:bodyPr/>
        <a:lstStyle/>
        <a:p>
          <a:endParaRPr lang="en-US"/>
        </a:p>
      </dgm:t>
    </dgm:pt>
    <dgm:pt modelId="{4CDFFE25-3237-9947-8E70-6CE535F8259F}">
      <dgm:prSet phldrT="[Text]"/>
      <dgm:spPr/>
      <dgm:t>
        <a:bodyPr/>
        <a:lstStyle/>
        <a:p>
          <a:r>
            <a:rPr lang="en-US" dirty="0" smtClean="0"/>
            <a:t>denial-of-service</a:t>
          </a:r>
          <a:endParaRPr lang="en-US" dirty="0"/>
        </a:p>
      </dgm:t>
    </dgm:pt>
    <dgm:pt modelId="{53177B98-CF06-5A48-B23D-C0D51E955B67}" type="parTrans" cxnId="{149B4632-C925-BD49-97F6-42A6AABB4DB1}">
      <dgm:prSet/>
      <dgm:spPr/>
      <dgm:t>
        <a:bodyPr/>
        <a:lstStyle/>
        <a:p>
          <a:endParaRPr lang="en-US"/>
        </a:p>
      </dgm:t>
    </dgm:pt>
    <dgm:pt modelId="{A0DF9DAE-56CD-0742-A2D4-04D3C3356F85}" type="sibTrans" cxnId="{149B4632-C925-BD49-97F6-42A6AABB4DB1}">
      <dgm:prSet/>
      <dgm:spPr/>
      <dgm:t>
        <a:bodyPr/>
        <a:lstStyle/>
        <a:p>
          <a:endParaRPr lang="en-US"/>
        </a:p>
      </dgm:t>
    </dgm:pt>
    <dgm:pt modelId="{6627B98B-6E0D-AC4D-8785-7F648FF8AB31}">
      <dgm:prSet phldrT="[Text]"/>
      <dgm:spPr/>
      <dgm:t>
        <a:bodyPr/>
        <a:lstStyle/>
        <a:p>
          <a:r>
            <a:rPr lang="en-US" dirty="0" smtClean="0"/>
            <a:t>traffic overload</a:t>
          </a:r>
          <a:endParaRPr lang="en-US" dirty="0"/>
        </a:p>
      </dgm:t>
    </dgm:pt>
    <dgm:pt modelId="{72EE131E-AB88-FE44-88B6-0FDCCC810720}" type="parTrans" cxnId="{2291375E-CAAF-E04A-9D14-DE0039B96806}">
      <dgm:prSet/>
      <dgm:spPr/>
      <dgm:t>
        <a:bodyPr/>
        <a:lstStyle/>
        <a:p>
          <a:endParaRPr lang="en-US"/>
        </a:p>
      </dgm:t>
    </dgm:pt>
    <dgm:pt modelId="{3240AAF6-DD37-F646-A2D3-12464CEB137C}" type="sibTrans" cxnId="{2291375E-CAAF-E04A-9D14-DE0039B96806}">
      <dgm:prSet/>
      <dgm:spPr/>
      <dgm:t>
        <a:bodyPr/>
        <a:lstStyle/>
        <a:p>
          <a:endParaRPr lang="en-US"/>
        </a:p>
      </dgm:t>
    </dgm:pt>
    <dgm:pt modelId="{7DFF6771-3610-2443-9D82-3478D69FD914}">
      <dgm:prSet phldrT="[Text]"/>
      <dgm:spPr/>
      <dgm:t>
        <a:bodyPr/>
        <a:lstStyle/>
        <a:p>
          <a:r>
            <a:rPr lang="en-US" dirty="0" smtClean="0"/>
            <a:t>BGP</a:t>
          </a:r>
          <a:endParaRPr lang="en-US" dirty="0"/>
        </a:p>
      </dgm:t>
    </dgm:pt>
    <dgm:pt modelId="{22C2E3A9-6C27-FA4D-9E76-4E0B22F6E82D}" type="parTrans" cxnId="{5C240F61-4245-C043-A370-987CBB0E87DC}">
      <dgm:prSet/>
      <dgm:spPr/>
      <dgm:t>
        <a:bodyPr/>
        <a:lstStyle/>
        <a:p>
          <a:endParaRPr lang="en-US"/>
        </a:p>
      </dgm:t>
    </dgm:pt>
    <dgm:pt modelId="{2D07799F-CD5E-FA4C-B966-A7D2E1AE4584}" type="sibTrans" cxnId="{5C240F61-4245-C043-A370-987CBB0E87DC}">
      <dgm:prSet/>
      <dgm:spPr/>
      <dgm:t>
        <a:bodyPr/>
        <a:lstStyle/>
        <a:p>
          <a:endParaRPr lang="en-US"/>
        </a:p>
      </dgm:t>
    </dgm:pt>
    <dgm:pt modelId="{05EB894C-7CDA-0B47-88BE-47B1915E0F42}">
      <dgm:prSet phldrT="[Text]"/>
      <dgm:spPr/>
      <dgm:t>
        <a:bodyPr/>
        <a:lstStyle/>
        <a:p>
          <a:r>
            <a:rPr lang="en-US" dirty="0" smtClean="0"/>
            <a:t>DNS</a:t>
          </a:r>
          <a:endParaRPr lang="en-US" dirty="0"/>
        </a:p>
      </dgm:t>
    </dgm:pt>
    <dgm:pt modelId="{536A4696-3CCF-784B-973E-40D41769E69A}" type="parTrans" cxnId="{7C509C41-3C66-2542-B702-52914CE18C2F}">
      <dgm:prSet/>
      <dgm:spPr/>
      <dgm:t>
        <a:bodyPr/>
        <a:lstStyle/>
        <a:p>
          <a:endParaRPr lang="en-US"/>
        </a:p>
      </dgm:t>
    </dgm:pt>
    <dgm:pt modelId="{D49392BE-E31C-7E4C-8C4C-3663EBC5C503}" type="sibTrans" cxnId="{7C509C41-3C66-2542-B702-52914CE18C2F}">
      <dgm:prSet/>
      <dgm:spPr/>
      <dgm:t>
        <a:bodyPr/>
        <a:lstStyle/>
        <a:p>
          <a:endParaRPr lang="en-US"/>
        </a:p>
      </dgm:t>
    </dgm:pt>
    <dgm:pt modelId="{9D971DD2-CA51-D241-9AA9-C61F59A51F11}">
      <dgm:prSet phldrT="[Text]"/>
      <dgm:spPr/>
      <dgm:t>
        <a:bodyPr/>
        <a:lstStyle/>
        <a:p>
          <a:r>
            <a:rPr lang="en-US" dirty="0" smtClean="0"/>
            <a:t>spam </a:t>
          </a:r>
          <a:r>
            <a:rPr lang="en-US" dirty="0" err="1" smtClean="0"/>
            <a:t>bot</a:t>
          </a:r>
          <a:endParaRPr lang="en-US" dirty="0"/>
        </a:p>
      </dgm:t>
    </dgm:pt>
    <dgm:pt modelId="{C5A44611-F0EF-354B-8ECA-F83982FECF86}" type="parTrans" cxnId="{63D2D127-D4C9-0E4E-89B3-F5C7A6DC517D}">
      <dgm:prSet/>
      <dgm:spPr/>
      <dgm:t>
        <a:bodyPr/>
        <a:lstStyle/>
        <a:p>
          <a:endParaRPr lang="en-US"/>
        </a:p>
      </dgm:t>
    </dgm:pt>
    <dgm:pt modelId="{8535C8F2-9485-DB48-B216-1B607CC5C938}" type="sibTrans" cxnId="{63D2D127-D4C9-0E4E-89B3-F5C7A6DC517D}">
      <dgm:prSet/>
      <dgm:spPr/>
      <dgm:t>
        <a:bodyPr/>
        <a:lstStyle/>
        <a:p>
          <a:endParaRPr lang="en-US"/>
        </a:p>
      </dgm:t>
    </dgm:pt>
    <dgm:pt modelId="{77989FF7-855A-5C46-8DF2-1C7B54744D11}">
      <dgm:prSet phldrT="[Text]"/>
      <dgm:spPr/>
      <dgm:t>
        <a:bodyPr/>
        <a:lstStyle/>
        <a:p>
          <a:r>
            <a:rPr lang="en-US" dirty="0" smtClean="0"/>
            <a:t>identity theft</a:t>
          </a:r>
          <a:endParaRPr lang="en-US" dirty="0"/>
        </a:p>
      </dgm:t>
    </dgm:pt>
    <dgm:pt modelId="{3CB57936-CFF4-1343-B3DF-6923DAEEEE0E}" type="parTrans" cxnId="{FACD62D7-A1F0-C14E-801F-783A45645508}">
      <dgm:prSet/>
      <dgm:spPr/>
      <dgm:t>
        <a:bodyPr/>
        <a:lstStyle/>
        <a:p>
          <a:endParaRPr lang="en-US"/>
        </a:p>
      </dgm:t>
    </dgm:pt>
    <dgm:pt modelId="{D470716F-FB7C-0B42-98B8-D5BF0C5A426C}" type="sibTrans" cxnId="{FACD62D7-A1F0-C14E-801F-783A45645508}">
      <dgm:prSet/>
      <dgm:spPr/>
      <dgm:t>
        <a:bodyPr/>
        <a:lstStyle/>
        <a:p>
          <a:endParaRPr lang="en-US"/>
        </a:p>
      </dgm:t>
    </dgm:pt>
    <dgm:pt modelId="{44409287-F11B-D745-A01F-093D1F0D42D5}">
      <dgm:prSet phldrT="[Text]"/>
      <dgm:spPr/>
      <dgm:t>
        <a:bodyPr/>
        <a:lstStyle/>
        <a:p>
          <a:r>
            <a:rPr lang="en-US" dirty="0" smtClean="0"/>
            <a:t>extortion</a:t>
          </a:r>
          <a:endParaRPr lang="en-US" dirty="0"/>
        </a:p>
      </dgm:t>
    </dgm:pt>
    <dgm:pt modelId="{6DB19A09-199C-E248-ACAA-6521B944EED8}" type="parTrans" cxnId="{0572F925-5463-5E41-87BC-43B59C28016B}">
      <dgm:prSet/>
      <dgm:spPr/>
      <dgm:t>
        <a:bodyPr/>
        <a:lstStyle/>
        <a:p>
          <a:endParaRPr lang="en-US"/>
        </a:p>
      </dgm:t>
    </dgm:pt>
    <dgm:pt modelId="{420A8F9E-2E96-5C4B-86D1-72C7A5058589}" type="sibTrans" cxnId="{0572F925-5463-5E41-87BC-43B59C28016B}">
      <dgm:prSet/>
      <dgm:spPr/>
      <dgm:t>
        <a:bodyPr/>
        <a:lstStyle/>
        <a:p>
          <a:endParaRPr lang="en-US"/>
        </a:p>
      </dgm:t>
    </dgm:pt>
    <dgm:pt modelId="{A2A65934-C2A2-C84A-9209-8D8E6D71A23C}" type="pres">
      <dgm:prSet presAssocID="{63D88CD2-3EED-AB40-ABBA-90B4843F8CD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BF50286-6465-F149-B352-B3A6A84F3BB2}" type="pres">
      <dgm:prSet presAssocID="{68FC88E5-A225-A84F-8D37-22F0D196E4D5}" presName="hierRoot1" presStyleCnt="0"/>
      <dgm:spPr/>
    </dgm:pt>
    <dgm:pt modelId="{EF795543-901F-4E46-BD60-DE30E52A2B62}" type="pres">
      <dgm:prSet presAssocID="{68FC88E5-A225-A84F-8D37-22F0D196E4D5}" presName="composite" presStyleCnt="0"/>
      <dgm:spPr/>
    </dgm:pt>
    <dgm:pt modelId="{1E17B6A0-DC38-5349-A600-0F4A23F6030A}" type="pres">
      <dgm:prSet presAssocID="{68FC88E5-A225-A84F-8D37-22F0D196E4D5}" presName="background" presStyleLbl="node0" presStyleIdx="0" presStyleCnt="1"/>
      <dgm:spPr/>
    </dgm:pt>
    <dgm:pt modelId="{E8DBB9B9-B19A-3D49-9A71-540908163567}" type="pres">
      <dgm:prSet presAssocID="{68FC88E5-A225-A84F-8D37-22F0D196E4D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2C9D50-FC1B-804C-8FC9-4E0E0F8808D8}" type="pres">
      <dgm:prSet presAssocID="{68FC88E5-A225-A84F-8D37-22F0D196E4D5}" presName="hierChild2" presStyleCnt="0"/>
      <dgm:spPr/>
    </dgm:pt>
    <dgm:pt modelId="{103D58F1-A41E-D74E-9A74-716C2AA72EDC}" type="pres">
      <dgm:prSet presAssocID="{71093299-D9C1-3748-A388-53A2590A20F4}" presName="Name10" presStyleLbl="parChTrans1D2" presStyleIdx="0" presStyleCnt="2"/>
      <dgm:spPr/>
      <dgm:t>
        <a:bodyPr/>
        <a:lstStyle/>
        <a:p>
          <a:endParaRPr lang="en-US"/>
        </a:p>
      </dgm:t>
    </dgm:pt>
    <dgm:pt modelId="{8DC704D7-97F4-B44E-A96F-A79B67BC744E}" type="pres">
      <dgm:prSet presAssocID="{A9E795FE-0DD4-AD47-8D53-9DC9E4684E78}" presName="hierRoot2" presStyleCnt="0"/>
      <dgm:spPr/>
    </dgm:pt>
    <dgm:pt modelId="{469FB8B0-356C-9847-AA5B-7D72848C595A}" type="pres">
      <dgm:prSet presAssocID="{A9E795FE-0DD4-AD47-8D53-9DC9E4684E78}" presName="composite2" presStyleCnt="0"/>
      <dgm:spPr/>
    </dgm:pt>
    <dgm:pt modelId="{DF43228C-08AD-934E-8F29-05B2C2C4E672}" type="pres">
      <dgm:prSet presAssocID="{A9E795FE-0DD4-AD47-8D53-9DC9E4684E78}" presName="background2" presStyleLbl="node2" presStyleIdx="0" presStyleCnt="2"/>
      <dgm:spPr/>
    </dgm:pt>
    <dgm:pt modelId="{36FB57B3-8404-7243-9AD6-9A67C36A0CE3}" type="pres">
      <dgm:prSet presAssocID="{A9E795FE-0DD4-AD47-8D53-9DC9E4684E78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F2F302-365A-3F46-8422-08C036674747}" type="pres">
      <dgm:prSet presAssocID="{A9E795FE-0DD4-AD47-8D53-9DC9E4684E78}" presName="hierChild3" presStyleCnt="0"/>
      <dgm:spPr/>
    </dgm:pt>
    <dgm:pt modelId="{E975338D-5C68-E245-9BCE-906DEF174135}" type="pres">
      <dgm:prSet presAssocID="{953C9C66-86B8-C24F-8F8E-28316F555F5F}" presName="Name17" presStyleLbl="parChTrans1D3" presStyleIdx="0" presStyleCnt="5"/>
      <dgm:spPr/>
      <dgm:t>
        <a:bodyPr/>
        <a:lstStyle/>
        <a:p>
          <a:endParaRPr lang="en-US"/>
        </a:p>
      </dgm:t>
    </dgm:pt>
    <dgm:pt modelId="{B4976D58-6021-5841-9FBB-90249A7843B0}" type="pres">
      <dgm:prSet presAssocID="{FC5D35F7-7EC0-7941-9A60-2965AB180056}" presName="hierRoot3" presStyleCnt="0"/>
      <dgm:spPr/>
    </dgm:pt>
    <dgm:pt modelId="{95613BD9-610E-854D-930A-F18D5CB7BAC5}" type="pres">
      <dgm:prSet presAssocID="{FC5D35F7-7EC0-7941-9A60-2965AB180056}" presName="composite3" presStyleCnt="0"/>
      <dgm:spPr/>
    </dgm:pt>
    <dgm:pt modelId="{9D65A98E-80FF-8C48-80C1-4591041C7100}" type="pres">
      <dgm:prSet presAssocID="{FC5D35F7-7EC0-7941-9A60-2965AB180056}" presName="background3" presStyleLbl="node3" presStyleIdx="0" presStyleCnt="5"/>
      <dgm:spPr/>
    </dgm:pt>
    <dgm:pt modelId="{B46C76AD-A790-5342-B1EA-474F4AA5480F}" type="pres">
      <dgm:prSet presAssocID="{FC5D35F7-7EC0-7941-9A60-2965AB180056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2A02D7-2A52-C646-915F-C65F431EA9D3}" type="pres">
      <dgm:prSet presAssocID="{FC5D35F7-7EC0-7941-9A60-2965AB180056}" presName="hierChild4" presStyleCnt="0"/>
      <dgm:spPr/>
    </dgm:pt>
    <dgm:pt modelId="{D1CE7454-2777-B143-A0E8-1940E822FD82}" type="pres">
      <dgm:prSet presAssocID="{72EE131E-AB88-FE44-88B6-0FDCCC810720}" presName="Name23" presStyleLbl="parChTrans1D4" presStyleIdx="0" presStyleCnt="6"/>
      <dgm:spPr/>
      <dgm:t>
        <a:bodyPr/>
        <a:lstStyle/>
        <a:p>
          <a:endParaRPr lang="en-US"/>
        </a:p>
      </dgm:t>
    </dgm:pt>
    <dgm:pt modelId="{0F152240-8EB3-D243-9081-E0346AC0BCB8}" type="pres">
      <dgm:prSet presAssocID="{6627B98B-6E0D-AC4D-8785-7F648FF8AB31}" presName="hierRoot4" presStyleCnt="0"/>
      <dgm:spPr/>
    </dgm:pt>
    <dgm:pt modelId="{F09E447C-EBBA-1649-8D1E-CAABF1070ABE}" type="pres">
      <dgm:prSet presAssocID="{6627B98B-6E0D-AC4D-8785-7F648FF8AB31}" presName="composite4" presStyleCnt="0"/>
      <dgm:spPr/>
    </dgm:pt>
    <dgm:pt modelId="{D9AAFFB6-8AAD-934F-915C-623A7B390152}" type="pres">
      <dgm:prSet presAssocID="{6627B98B-6E0D-AC4D-8785-7F648FF8AB31}" presName="background4" presStyleLbl="node4" presStyleIdx="0" presStyleCnt="6"/>
      <dgm:spPr/>
    </dgm:pt>
    <dgm:pt modelId="{87A44FB5-2A6D-C549-90C6-C7BE177D60E8}" type="pres">
      <dgm:prSet presAssocID="{6627B98B-6E0D-AC4D-8785-7F648FF8AB31}" presName="text4" presStyleLbl="fgAcc4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72A7F1-FB41-FA40-B887-ADD6FEBE1C04}" type="pres">
      <dgm:prSet presAssocID="{6627B98B-6E0D-AC4D-8785-7F648FF8AB31}" presName="hierChild5" presStyleCnt="0"/>
      <dgm:spPr/>
    </dgm:pt>
    <dgm:pt modelId="{26A3FEC9-302B-B64E-A17C-46266ECAE63A}" type="pres">
      <dgm:prSet presAssocID="{E1E3CD55-D0B4-E949-955C-A3840E138A11}" presName="Name17" presStyleLbl="parChTrans1D3" presStyleIdx="1" presStyleCnt="5"/>
      <dgm:spPr/>
      <dgm:t>
        <a:bodyPr/>
        <a:lstStyle/>
        <a:p>
          <a:endParaRPr lang="en-US"/>
        </a:p>
      </dgm:t>
    </dgm:pt>
    <dgm:pt modelId="{9B9A2692-B43E-B845-9BBD-A77EF1584062}" type="pres">
      <dgm:prSet presAssocID="{558D85A2-6189-1240-AE70-874466FB70A4}" presName="hierRoot3" presStyleCnt="0"/>
      <dgm:spPr/>
    </dgm:pt>
    <dgm:pt modelId="{E6BB7AB6-6138-9442-864C-CBB0A4158CFB}" type="pres">
      <dgm:prSet presAssocID="{558D85A2-6189-1240-AE70-874466FB70A4}" presName="composite3" presStyleCnt="0"/>
      <dgm:spPr/>
    </dgm:pt>
    <dgm:pt modelId="{A092CEC0-8277-3141-847A-CB4E136B205A}" type="pres">
      <dgm:prSet presAssocID="{558D85A2-6189-1240-AE70-874466FB70A4}" presName="background3" presStyleLbl="node3" presStyleIdx="1" presStyleCnt="5"/>
      <dgm:spPr/>
    </dgm:pt>
    <dgm:pt modelId="{379CA9A7-0416-474F-A89E-10203E5B35FF}" type="pres">
      <dgm:prSet presAssocID="{558D85A2-6189-1240-AE70-874466FB70A4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DDF432-2B87-674D-A5F8-BC917A5074DE}" type="pres">
      <dgm:prSet presAssocID="{558D85A2-6189-1240-AE70-874466FB70A4}" presName="hierChild4" presStyleCnt="0"/>
      <dgm:spPr/>
    </dgm:pt>
    <dgm:pt modelId="{A04D2316-D887-A846-9D48-3A057BF13741}" type="pres">
      <dgm:prSet presAssocID="{22C2E3A9-6C27-FA4D-9E76-4E0B22F6E82D}" presName="Name23" presStyleLbl="parChTrans1D4" presStyleIdx="1" presStyleCnt="6"/>
      <dgm:spPr/>
      <dgm:t>
        <a:bodyPr/>
        <a:lstStyle/>
        <a:p>
          <a:endParaRPr lang="en-US"/>
        </a:p>
      </dgm:t>
    </dgm:pt>
    <dgm:pt modelId="{9E51F26D-730D-6340-8B41-B508074AF1B1}" type="pres">
      <dgm:prSet presAssocID="{7DFF6771-3610-2443-9D82-3478D69FD914}" presName="hierRoot4" presStyleCnt="0"/>
      <dgm:spPr/>
    </dgm:pt>
    <dgm:pt modelId="{74FE0534-D3AA-FC4F-9AD0-975DC1DDAECC}" type="pres">
      <dgm:prSet presAssocID="{7DFF6771-3610-2443-9D82-3478D69FD914}" presName="composite4" presStyleCnt="0"/>
      <dgm:spPr/>
    </dgm:pt>
    <dgm:pt modelId="{C5386D79-0FED-E74D-9781-882736C3F746}" type="pres">
      <dgm:prSet presAssocID="{7DFF6771-3610-2443-9D82-3478D69FD914}" presName="background4" presStyleLbl="node4" presStyleIdx="1" presStyleCnt="6"/>
      <dgm:spPr/>
    </dgm:pt>
    <dgm:pt modelId="{740A23AE-2683-FF40-A628-F5B0ECAF8A70}" type="pres">
      <dgm:prSet presAssocID="{7DFF6771-3610-2443-9D82-3478D69FD914}" presName="text4" presStyleLbl="fgAcc4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EA60EC-6A4D-2C4A-B27D-881594CC962B}" type="pres">
      <dgm:prSet presAssocID="{7DFF6771-3610-2443-9D82-3478D69FD914}" presName="hierChild5" presStyleCnt="0"/>
      <dgm:spPr/>
    </dgm:pt>
    <dgm:pt modelId="{68230E43-A0C7-F243-BB77-F47648C86D51}" type="pres">
      <dgm:prSet presAssocID="{536A4696-3CCF-784B-973E-40D41769E69A}" presName="Name23" presStyleLbl="parChTrans1D4" presStyleIdx="2" presStyleCnt="6"/>
      <dgm:spPr/>
      <dgm:t>
        <a:bodyPr/>
        <a:lstStyle/>
        <a:p>
          <a:endParaRPr lang="en-US"/>
        </a:p>
      </dgm:t>
    </dgm:pt>
    <dgm:pt modelId="{9DAAF9BB-0E9F-8040-8C9F-BBD47F5139A3}" type="pres">
      <dgm:prSet presAssocID="{05EB894C-7CDA-0B47-88BE-47B1915E0F42}" presName="hierRoot4" presStyleCnt="0"/>
      <dgm:spPr/>
    </dgm:pt>
    <dgm:pt modelId="{73FF0968-C794-8544-BA0A-5E48758B2104}" type="pres">
      <dgm:prSet presAssocID="{05EB894C-7CDA-0B47-88BE-47B1915E0F42}" presName="composite4" presStyleCnt="0"/>
      <dgm:spPr/>
    </dgm:pt>
    <dgm:pt modelId="{7DDD304F-8DE5-0845-BDD6-E730B22DB3E7}" type="pres">
      <dgm:prSet presAssocID="{05EB894C-7CDA-0B47-88BE-47B1915E0F42}" presName="background4" presStyleLbl="node4" presStyleIdx="2" presStyleCnt="6"/>
      <dgm:spPr/>
    </dgm:pt>
    <dgm:pt modelId="{7D0BDC7A-0E14-534A-BFA4-A20B804C2193}" type="pres">
      <dgm:prSet presAssocID="{05EB894C-7CDA-0B47-88BE-47B1915E0F42}" presName="text4" presStyleLbl="fgAcc4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AF9EFEB-8571-474B-8CB3-46D89ACF89D9}" type="pres">
      <dgm:prSet presAssocID="{05EB894C-7CDA-0B47-88BE-47B1915E0F42}" presName="hierChild5" presStyleCnt="0"/>
      <dgm:spPr/>
    </dgm:pt>
    <dgm:pt modelId="{2E4D936C-A64C-3E46-B6F9-7DE629E3E9D6}" type="pres">
      <dgm:prSet presAssocID="{C9BFAF0D-E778-5045-9F49-D0512FD73113}" presName="Name10" presStyleLbl="parChTrans1D2" presStyleIdx="1" presStyleCnt="2"/>
      <dgm:spPr/>
      <dgm:t>
        <a:bodyPr/>
        <a:lstStyle/>
        <a:p>
          <a:endParaRPr lang="en-US"/>
        </a:p>
      </dgm:t>
    </dgm:pt>
    <dgm:pt modelId="{F23176FD-D930-254D-8CE9-1A3D642CE848}" type="pres">
      <dgm:prSet presAssocID="{53755755-466C-7540-8362-ACC1490F5983}" presName="hierRoot2" presStyleCnt="0"/>
      <dgm:spPr/>
    </dgm:pt>
    <dgm:pt modelId="{7EE04994-946A-704D-8583-035FAB6BEB13}" type="pres">
      <dgm:prSet presAssocID="{53755755-466C-7540-8362-ACC1490F5983}" presName="composite2" presStyleCnt="0"/>
      <dgm:spPr/>
    </dgm:pt>
    <dgm:pt modelId="{1AFA99E2-08BC-0A42-BB70-51A910E1EF95}" type="pres">
      <dgm:prSet presAssocID="{53755755-466C-7540-8362-ACC1490F5983}" presName="background2" presStyleLbl="node2" presStyleIdx="1" presStyleCnt="2"/>
      <dgm:spPr/>
    </dgm:pt>
    <dgm:pt modelId="{6210DF8F-1AB9-5044-9786-A58BA6C4235A}" type="pres">
      <dgm:prSet presAssocID="{53755755-466C-7540-8362-ACC1490F5983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B24FB5-7102-7049-8EB9-6B1766369870}" type="pres">
      <dgm:prSet presAssocID="{53755755-466C-7540-8362-ACC1490F5983}" presName="hierChild3" presStyleCnt="0"/>
      <dgm:spPr/>
    </dgm:pt>
    <dgm:pt modelId="{3B0900AF-675C-874B-87EC-4D545D889551}" type="pres">
      <dgm:prSet presAssocID="{7AC703C8-DE29-DA4A-A72D-1B9ABF02F563}" presName="Name17" presStyleLbl="parChTrans1D3" presStyleIdx="2" presStyleCnt="5"/>
      <dgm:spPr/>
      <dgm:t>
        <a:bodyPr/>
        <a:lstStyle/>
        <a:p>
          <a:endParaRPr lang="en-US"/>
        </a:p>
      </dgm:t>
    </dgm:pt>
    <dgm:pt modelId="{78451565-0D8A-FC44-9E9C-5A11D734637F}" type="pres">
      <dgm:prSet presAssocID="{3CD24782-BBF5-5C49-966E-88F1A43D341A}" presName="hierRoot3" presStyleCnt="0"/>
      <dgm:spPr/>
    </dgm:pt>
    <dgm:pt modelId="{BC56E0FC-BDFA-F242-8A1F-2DDBE9726747}" type="pres">
      <dgm:prSet presAssocID="{3CD24782-BBF5-5C49-966E-88F1A43D341A}" presName="composite3" presStyleCnt="0"/>
      <dgm:spPr/>
    </dgm:pt>
    <dgm:pt modelId="{D7908522-94E3-2049-9580-B004C5B2C198}" type="pres">
      <dgm:prSet presAssocID="{3CD24782-BBF5-5C49-966E-88F1A43D341A}" presName="background3" presStyleLbl="node3" presStyleIdx="2" presStyleCnt="5"/>
      <dgm:spPr/>
    </dgm:pt>
    <dgm:pt modelId="{62275A7C-8111-F842-9787-4EE19C35B3A3}" type="pres">
      <dgm:prSet presAssocID="{3CD24782-BBF5-5C49-966E-88F1A43D341A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4A4C44-E38A-4E4A-B5AE-D2387508DA83}" type="pres">
      <dgm:prSet presAssocID="{3CD24782-BBF5-5C49-966E-88F1A43D341A}" presName="hierChild4" presStyleCnt="0"/>
      <dgm:spPr/>
    </dgm:pt>
    <dgm:pt modelId="{AC283487-9830-1247-BA18-849F64AD1E90}" type="pres">
      <dgm:prSet presAssocID="{C5A44611-F0EF-354B-8ECA-F83982FECF86}" presName="Name23" presStyleLbl="parChTrans1D4" presStyleIdx="3" presStyleCnt="6"/>
      <dgm:spPr/>
      <dgm:t>
        <a:bodyPr/>
        <a:lstStyle/>
        <a:p>
          <a:endParaRPr lang="en-US"/>
        </a:p>
      </dgm:t>
    </dgm:pt>
    <dgm:pt modelId="{77BDC72D-D155-FA45-9D70-E1540E4CDFC1}" type="pres">
      <dgm:prSet presAssocID="{9D971DD2-CA51-D241-9AA9-C61F59A51F11}" presName="hierRoot4" presStyleCnt="0"/>
      <dgm:spPr/>
    </dgm:pt>
    <dgm:pt modelId="{6DBD3B24-45F3-DA4D-9B5B-B759916B0908}" type="pres">
      <dgm:prSet presAssocID="{9D971DD2-CA51-D241-9AA9-C61F59A51F11}" presName="composite4" presStyleCnt="0"/>
      <dgm:spPr/>
    </dgm:pt>
    <dgm:pt modelId="{28C7D941-9C82-1542-9156-D2C40221D5D6}" type="pres">
      <dgm:prSet presAssocID="{9D971DD2-CA51-D241-9AA9-C61F59A51F11}" presName="background4" presStyleLbl="node4" presStyleIdx="3" presStyleCnt="6"/>
      <dgm:spPr/>
    </dgm:pt>
    <dgm:pt modelId="{0E150700-0CCE-3A42-B94F-76C9FEE0C513}" type="pres">
      <dgm:prSet presAssocID="{9D971DD2-CA51-D241-9AA9-C61F59A51F11}" presName="text4" presStyleLbl="fgAcc4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50EAD4-B655-E34D-85AE-814A3FE3428E}" type="pres">
      <dgm:prSet presAssocID="{9D971DD2-CA51-D241-9AA9-C61F59A51F11}" presName="hierChild5" presStyleCnt="0"/>
      <dgm:spPr/>
    </dgm:pt>
    <dgm:pt modelId="{E7EB4AC1-1266-2344-9029-5F0E51761F58}" type="pres">
      <dgm:prSet presAssocID="{D5ED51E1-5814-A248-BE4C-E60E13161127}" presName="Name17" presStyleLbl="parChTrans1D3" presStyleIdx="3" presStyleCnt="5"/>
      <dgm:spPr/>
      <dgm:t>
        <a:bodyPr/>
        <a:lstStyle/>
        <a:p>
          <a:endParaRPr lang="en-US"/>
        </a:p>
      </dgm:t>
    </dgm:pt>
    <dgm:pt modelId="{1C399692-2361-134F-895C-1B2EAC664776}" type="pres">
      <dgm:prSet presAssocID="{9AF1B934-2E5D-D343-BAE3-AB78CCD361D9}" presName="hierRoot3" presStyleCnt="0"/>
      <dgm:spPr/>
    </dgm:pt>
    <dgm:pt modelId="{65BECAAD-12F3-6147-A373-D05CBFB8A156}" type="pres">
      <dgm:prSet presAssocID="{9AF1B934-2E5D-D343-BAE3-AB78CCD361D9}" presName="composite3" presStyleCnt="0"/>
      <dgm:spPr/>
    </dgm:pt>
    <dgm:pt modelId="{CDDDADBF-DDD2-2848-AD73-645B887FA458}" type="pres">
      <dgm:prSet presAssocID="{9AF1B934-2E5D-D343-BAE3-AB78CCD361D9}" presName="background3" presStyleLbl="node3" presStyleIdx="3" presStyleCnt="5"/>
      <dgm:spPr/>
    </dgm:pt>
    <dgm:pt modelId="{FD3C71DF-4503-DD48-ACDF-41729EBD7732}" type="pres">
      <dgm:prSet presAssocID="{9AF1B934-2E5D-D343-BAE3-AB78CCD361D9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68740F-838A-4748-99AC-527CA24A7E09}" type="pres">
      <dgm:prSet presAssocID="{9AF1B934-2E5D-D343-BAE3-AB78CCD361D9}" presName="hierChild4" presStyleCnt="0"/>
      <dgm:spPr/>
    </dgm:pt>
    <dgm:pt modelId="{6ECF0861-D6BD-824D-B5AA-F993660420C6}" type="pres">
      <dgm:prSet presAssocID="{3CB57936-CFF4-1343-B3DF-6923DAEEEE0E}" presName="Name23" presStyleLbl="parChTrans1D4" presStyleIdx="4" presStyleCnt="6"/>
      <dgm:spPr/>
      <dgm:t>
        <a:bodyPr/>
        <a:lstStyle/>
        <a:p>
          <a:endParaRPr lang="en-US"/>
        </a:p>
      </dgm:t>
    </dgm:pt>
    <dgm:pt modelId="{7F0A640D-AB0E-CC48-AF65-E0E0BFD0F40B}" type="pres">
      <dgm:prSet presAssocID="{77989FF7-855A-5C46-8DF2-1C7B54744D11}" presName="hierRoot4" presStyleCnt="0"/>
      <dgm:spPr/>
    </dgm:pt>
    <dgm:pt modelId="{E063A4D7-FF1E-4C49-8933-01EE0721ED77}" type="pres">
      <dgm:prSet presAssocID="{77989FF7-855A-5C46-8DF2-1C7B54744D11}" presName="composite4" presStyleCnt="0"/>
      <dgm:spPr/>
    </dgm:pt>
    <dgm:pt modelId="{570B6418-AEF7-0D49-A70D-705C0FF4B74C}" type="pres">
      <dgm:prSet presAssocID="{77989FF7-855A-5C46-8DF2-1C7B54744D11}" presName="background4" presStyleLbl="node4" presStyleIdx="4" presStyleCnt="6"/>
      <dgm:spPr/>
    </dgm:pt>
    <dgm:pt modelId="{81438C6A-4985-934E-965C-37DCD66A0F3D}" type="pres">
      <dgm:prSet presAssocID="{77989FF7-855A-5C46-8DF2-1C7B54744D11}" presName="text4" presStyleLbl="fgAcc4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B9863E-3032-1347-98EE-21DA765D1E12}" type="pres">
      <dgm:prSet presAssocID="{77989FF7-855A-5C46-8DF2-1C7B54744D11}" presName="hierChild5" presStyleCnt="0"/>
      <dgm:spPr/>
    </dgm:pt>
    <dgm:pt modelId="{6DF21ED2-7FCA-1D41-91FA-D43D6077BC5A}" type="pres">
      <dgm:prSet presAssocID="{53177B98-CF06-5A48-B23D-C0D51E955B67}" presName="Name17" presStyleLbl="parChTrans1D3" presStyleIdx="4" presStyleCnt="5"/>
      <dgm:spPr/>
      <dgm:t>
        <a:bodyPr/>
        <a:lstStyle/>
        <a:p>
          <a:endParaRPr lang="en-US"/>
        </a:p>
      </dgm:t>
    </dgm:pt>
    <dgm:pt modelId="{594D6ECA-85BF-F84C-B916-106A3B6FED57}" type="pres">
      <dgm:prSet presAssocID="{4CDFFE25-3237-9947-8E70-6CE535F8259F}" presName="hierRoot3" presStyleCnt="0"/>
      <dgm:spPr/>
    </dgm:pt>
    <dgm:pt modelId="{8A18CE5B-0AED-2046-AF72-C42512F14E3A}" type="pres">
      <dgm:prSet presAssocID="{4CDFFE25-3237-9947-8E70-6CE535F8259F}" presName="composite3" presStyleCnt="0"/>
      <dgm:spPr/>
    </dgm:pt>
    <dgm:pt modelId="{ACEA9E2C-D7DE-0940-8D48-25BBAF359424}" type="pres">
      <dgm:prSet presAssocID="{4CDFFE25-3237-9947-8E70-6CE535F8259F}" presName="background3" presStyleLbl="node3" presStyleIdx="4" presStyleCnt="5"/>
      <dgm:spPr/>
    </dgm:pt>
    <dgm:pt modelId="{428CA512-237F-2D46-A794-F15F0AF6A12A}" type="pres">
      <dgm:prSet presAssocID="{4CDFFE25-3237-9947-8E70-6CE535F8259F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A58AE3-E172-2944-8079-A6AAA509130C}" type="pres">
      <dgm:prSet presAssocID="{4CDFFE25-3237-9947-8E70-6CE535F8259F}" presName="hierChild4" presStyleCnt="0"/>
      <dgm:spPr/>
    </dgm:pt>
    <dgm:pt modelId="{EF5C2EAE-FB9C-BD4B-85A6-8D1671E6EF1A}" type="pres">
      <dgm:prSet presAssocID="{6DB19A09-199C-E248-ACAA-6521B944EED8}" presName="Name23" presStyleLbl="parChTrans1D4" presStyleIdx="5" presStyleCnt="6"/>
      <dgm:spPr/>
      <dgm:t>
        <a:bodyPr/>
        <a:lstStyle/>
        <a:p>
          <a:endParaRPr lang="en-US"/>
        </a:p>
      </dgm:t>
    </dgm:pt>
    <dgm:pt modelId="{10648A1E-B835-D746-94DA-B71D8B727B27}" type="pres">
      <dgm:prSet presAssocID="{44409287-F11B-D745-A01F-093D1F0D42D5}" presName="hierRoot4" presStyleCnt="0"/>
      <dgm:spPr/>
    </dgm:pt>
    <dgm:pt modelId="{F520A0C3-6D4D-024D-8338-1BAD19B07732}" type="pres">
      <dgm:prSet presAssocID="{44409287-F11B-D745-A01F-093D1F0D42D5}" presName="composite4" presStyleCnt="0"/>
      <dgm:spPr/>
    </dgm:pt>
    <dgm:pt modelId="{741F625D-B165-EF47-87E8-0155637D0B61}" type="pres">
      <dgm:prSet presAssocID="{44409287-F11B-D745-A01F-093D1F0D42D5}" presName="background4" presStyleLbl="node4" presStyleIdx="5" presStyleCnt="6"/>
      <dgm:spPr/>
    </dgm:pt>
    <dgm:pt modelId="{AA128E26-9618-1547-9689-AE21693B412D}" type="pres">
      <dgm:prSet presAssocID="{44409287-F11B-D745-A01F-093D1F0D42D5}" presName="text4" presStyleLbl="fgAcc4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690A91-E49E-9B41-915C-1539205E761D}" type="pres">
      <dgm:prSet presAssocID="{44409287-F11B-D745-A01F-093D1F0D42D5}" presName="hierChild5" presStyleCnt="0"/>
      <dgm:spPr/>
    </dgm:pt>
  </dgm:ptLst>
  <dgm:cxnLst>
    <dgm:cxn modelId="{5C240F61-4245-C043-A370-987CBB0E87DC}" srcId="{558D85A2-6189-1240-AE70-874466FB70A4}" destId="{7DFF6771-3610-2443-9D82-3478D69FD914}" srcOrd="0" destOrd="0" parTransId="{22C2E3A9-6C27-FA4D-9E76-4E0B22F6E82D}" sibTransId="{2D07799F-CD5E-FA4C-B966-A7D2E1AE4584}"/>
    <dgm:cxn modelId="{0149358F-2ECE-4444-BBE5-8199957F5AF4}" type="presOf" srcId="{953C9C66-86B8-C24F-8F8E-28316F555F5F}" destId="{E975338D-5C68-E245-9BCE-906DEF174135}" srcOrd="0" destOrd="0" presId="urn:microsoft.com/office/officeart/2005/8/layout/hierarchy1"/>
    <dgm:cxn modelId="{FACD62D7-A1F0-C14E-801F-783A45645508}" srcId="{9AF1B934-2E5D-D343-BAE3-AB78CCD361D9}" destId="{77989FF7-855A-5C46-8DF2-1C7B54744D11}" srcOrd="0" destOrd="0" parTransId="{3CB57936-CFF4-1343-B3DF-6923DAEEEE0E}" sibTransId="{D470716F-FB7C-0B42-98B8-D5BF0C5A426C}"/>
    <dgm:cxn modelId="{B206ADF2-1873-6A4F-B118-7D541AA0F4D4}" type="presOf" srcId="{E1E3CD55-D0B4-E949-955C-A3840E138A11}" destId="{26A3FEC9-302B-B64E-A17C-46266ECAE63A}" srcOrd="0" destOrd="0" presId="urn:microsoft.com/office/officeart/2005/8/layout/hierarchy1"/>
    <dgm:cxn modelId="{C8F86B19-6815-E742-B5BE-FF6287E4B9FC}" srcId="{53755755-466C-7540-8362-ACC1490F5983}" destId="{9AF1B934-2E5D-D343-BAE3-AB78CCD361D9}" srcOrd="1" destOrd="0" parTransId="{D5ED51E1-5814-A248-BE4C-E60E13161127}" sibTransId="{81168786-1FC3-D040-83B9-21FD03768ACB}"/>
    <dgm:cxn modelId="{486D06BB-2643-A64D-9391-7D3F54460E19}" srcId="{A9E795FE-0DD4-AD47-8D53-9DC9E4684E78}" destId="{558D85A2-6189-1240-AE70-874466FB70A4}" srcOrd="1" destOrd="0" parTransId="{E1E3CD55-D0B4-E949-955C-A3840E138A11}" sibTransId="{17D61CB2-04E4-9048-B326-8C9CF74004CA}"/>
    <dgm:cxn modelId="{A3DEE4D6-1882-3F4A-874D-C29E570E5E9A}" type="presOf" srcId="{6627B98B-6E0D-AC4D-8785-7F648FF8AB31}" destId="{87A44FB5-2A6D-C549-90C6-C7BE177D60E8}" srcOrd="0" destOrd="0" presId="urn:microsoft.com/office/officeart/2005/8/layout/hierarchy1"/>
    <dgm:cxn modelId="{883C9EC5-49DC-7F42-B219-8E363C49BF7F}" type="presOf" srcId="{71093299-D9C1-3748-A388-53A2590A20F4}" destId="{103D58F1-A41E-D74E-9A74-716C2AA72EDC}" srcOrd="0" destOrd="0" presId="urn:microsoft.com/office/officeart/2005/8/layout/hierarchy1"/>
    <dgm:cxn modelId="{9A0D36FC-B332-A647-8B80-44FBE1EC0930}" type="presOf" srcId="{6DB19A09-199C-E248-ACAA-6521B944EED8}" destId="{EF5C2EAE-FB9C-BD4B-85A6-8D1671E6EF1A}" srcOrd="0" destOrd="0" presId="urn:microsoft.com/office/officeart/2005/8/layout/hierarchy1"/>
    <dgm:cxn modelId="{ADFEE1B0-D91A-CF45-9953-C455E829C094}" type="presOf" srcId="{7AC703C8-DE29-DA4A-A72D-1B9ABF02F563}" destId="{3B0900AF-675C-874B-87EC-4D545D889551}" srcOrd="0" destOrd="0" presId="urn:microsoft.com/office/officeart/2005/8/layout/hierarchy1"/>
    <dgm:cxn modelId="{63D2D127-D4C9-0E4E-89B3-F5C7A6DC517D}" srcId="{3CD24782-BBF5-5C49-966E-88F1A43D341A}" destId="{9D971DD2-CA51-D241-9AA9-C61F59A51F11}" srcOrd="0" destOrd="0" parTransId="{C5A44611-F0EF-354B-8ECA-F83982FECF86}" sibTransId="{8535C8F2-9485-DB48-B216-1B607CC5C938}"/>
    <dgm:cxn modelId="{5DF8E71D-D945-1A44-A3BA-930108A16911}" srcId="{A9E795FE-0DD4-AD47-8D53-9DC9E4684E78}" destId="{FC5D35F7-7EC0-7941-9A60-2965AB180056}" srcOrd="0" destOrd="0" parTransId="{953C9C66-86B8-C24F-8F8E-28316F555F5F}" sibTransId="{FC6F7B9F-EB1F-3C4F-B77C-2E27307620CD}"/>
    <dgm:cxn modelId="{79347C0A-8590-9140-B7C7-4F6DEE430146}" type="presOf" srcId="{FC5D35F7-7EC0-7941-9A60-2965AB180056}" destId="{B46C76AD-A790-5342-B1EA-474F4AA5480F}" srcOrd="0" destOrd="0" presId="urn:microsoft.com/office/officeart/2005/8/layout/hierarchy1"/>
    <dgm:cxn modelId="{A591C9A2-C8F3-C842-9A9B-41C734CEF876}" type="presOf" srcId="{3CD24782-BBF5-5C49-966E-88F1A43D341A}" destId="{62275A7C-8111-F842-9787-4EE19C35B3A3}" srcOrd="0" destOrd="0" presId="urn:microsoft.com/office/officeart/2005/8/layout/hierarchy1"/>
    <dgm:cxn modelId="{441A1094-EB29-1347-B4D9-B6D81B587B14}" type="presOf" srcId="{9D971DD2-CA51-D241-9AA9-C61F59A51F11}" destId="{0E150700-0CCE-3A42-B94F-76C9FEE0C513}" srcOrd="0" destOrd="0" presId="urn:microsoft.com/office/officeart/2005/8/layout/hierarchy1"/>
    <dgm:cxn modelId="{66012C7F-3721-234F-8AF0-31E8C63CA0DB}" srcId="{63D88CD2-3EED-AB40-ABBA-90B4843F8CDA}" destId="{68FC88E5-A225-A84F-8D37-22F0D196E4D5}" srcOrd="0" destOrd="0" parTransId="{3F67A576-61B4-5E47-AFFE-E2B7D35C0FFA}" sibTransId="{77C33301-EEBF-FB41-A5D8-942AD595EA76}"/>
    <dgm:cxn modelId="{1D7198B7-DDDF-464D-A4C9-7B4C514A8E30}" type="presOf" srcId="{558D85A2-6189-1240-AE70-874466FB70A4}" destId="{379CA9A7-0416-474F-A89E-10203E5B35FF}" srcOrd="0" destOrd="0" presId="urn:microsoft.com/office/officeart/2005/8/layout/hierarchy1"/>
    <dgm:cxn modelId="{173C98C0-CB6D-334F-A608-1F298722797F}" type="presOf" srcId="{C9BFAF0D-E778-5045-9F49-D0512FD73113}" destId="{2E4D936C-A64C-3E46-B6F9-7DE629E3E9D6}" srcOrd="0" destOrd="0" presId="urn:microsoft.com/office/officeart/2005/8/layout/hierarchy1"/>
    <dgm:cxn modelId="{9A1F2E50-5673-2040-83E8-1A6534D199C8}" type="presOf" srcId="{53177B98-CF06-5A48-B23D-C0D51E955B67}" destId="{6DF21ED2-7FCA-1D41-91FA-D43D6077BC5A}" srcOrd="0" destOrd="0" presId="urn:microsoft.com/office/officeart/2005/8/layout/hierarchy1"/>
    <dgm:cxn modelId="{48A69B70-5295-2D4E-A941-D4E91599F3AC}" srcId="{68FC88E5-A225-A84F-8D37-22F0D196E4D5}" destId="{A9E795FE-0DD4-AD47-8D53-9DC9E4684E78}" srcOrd="0" destOrd="0" parTransId="{71093299-D9C1-3748-A388-53A2590A20F4}" sibTransId="{764B5026-5FEC-3B4C-86E9-BEEE98E11E84}"/>
    <dgm:cxn modelId="{F2591550-D347-3345-B441-A5F800024096}" type="presOf" srcId="{22C2E3A9-6C27-FA4D-9E76-4E0B22F6E82D}" destId="{A04D2316-D887-A846-9D48-3A057BF13741}" srcOrd="0" destOrd="0" presId="urn:microsoft.com/office/officeart/2005/8/layout/hierarchy1"/>
    <dgm:cxn modelId="{7C509C41-3C66-2542-B702-52914CE18C2F}" srcId="{558D85A2-6189-1240-AE70-874466FB70A4}" destId="{05EB894C-7CDA-0B47-88BE-47B1915E0F42}" srcOrd="1" destOrd="0" parTransId="{536A4696-3CCF-784B-973E-40D41769E69A}" sibTransId="{D49392BE-E31C-7E4C-8C4C-3663EBC5C503}"/>
    <dgm:cxn modelId="{ADFC5560-9060-F54B-9509-A00AEE7FEF40}" srcId="{68FC88E5-A225-A84F-8D37-22F0D196E4D5}" destId="{53755755-466C-7540-8362-ACC1490F5983}" srcOrd="1" destOrd="0" parTransId="{C9BFAF0D-E778-5045-9F49-D0512FD73113}" sibTransId="{6CC7D087-A530-5B4E-AA94-F8925E0A2270}"/>
    <dgm:cxn modelId="{7095D16B-B008-3B47-B08A-A96628990537}" type="presOf" srcId="{72EE131E-AB88-FE44-88B6-0FDCCC810720}" destId="{D1CE7454-2777-B143-A0E8-1940E822FD82}" srcOrd="0" destOrd="0" presId="urn:microsoft.com/office/officeart/2005/8/layout/hierarchy1"/>
    <dgm:cxn modelId="{49FE51D1-FAE8-0549-A5D6-710137988AF6}" type="presOf" srcId="{9AF1B934-2E5D-D343-BAE3-AB78CCD361D9}" destId="{FD3C71DF-4503-DD48-ACDF-41729EBD7732}" srcOrd="0" destOrd="0" presId="urn:microsoft.com/office/officeart/2005/8/layout/hierarchy1"/>
    <dgm:cxn modelId="{0572F925-5463-5E41-87BC-43B59C28016B}" srcId="{4CDFFE25-3237-9947-8E70-6CE535F8259F}" destId="{44409287-F11B-D745-A01F-093D1F0D42D5}" srcOrd="0" destOrd="0" parTransId="{6DB19A09-199C-E248-ACAA-6521B944EED8}" sibTransId="{420A8F9E-2E96-5C4B-86D1-72C7A5058589}"/>
    <dgm:cxn modelId="{51524808-36C8-4F46-9D4A-7BD519445C4C}" type="presOf" srcId="{77989FF7-855A-5C46-8DF2-1C7B54744D11}" destId="{81438C6A-4985-934E-965C-37DCD66A0F3D}" srcOrd="0" destOrd="0" presId="urn:microsoft.com/office/officeart/2005/8/layout/hierarchy1"/>
    <dgm:cxn modelId="{4413646F-5C36-8E47-98A0-4229B389FFE4}" srcId="{53755755-466C-7540-8362-ACC1490F5983}" destId="{3CD24782-BBF5-5C49-966E-88F1A43D341A}" srcOrd="0" destOrd="0" parTransId="{7AC703C8-DE29-DA4A-A72D-1B9ABF02F563}" sibTransId="{D95BC82A-8424-7843-AD00-BF8A4AB76467}"/>
    <dgm:cxn modelId="{AE4B8DBE-DE38-E446-9196-F806BDABBA7A}" type="presOf" srcId="{7DFF6771-3610-2443-9D82-3478D69FD914}" destId="{740A23AE-2683-FF40-A628-F5B0ECAF8A70}" srcOrd="0" destOrd="0" presId="urn:microsoft.com/office/officeart/2005/8/layout/hierarchy1"/>
    <dgm:cxn modelId="{57D68884-8617-9E4F-BDEA-47ADF2E2DFFC}" type="presOf" srcId="{C5A44611-F0EF-354B-8ECA-F83982FECF86}" destId="{AC283487-9830-1247-BA18-849F64AD1E90}" srcOrd="0" destOrd="0" presId="urn:microsoft.com/office/officeart/2005/8/layout/hierarchy1"/>
    <dgm:cxn modelId="{2377918A-A31E-DE47-9828-1EF37C43308A}" type="presOf" srcId="{536A4696-3CCF-784B-973E-40D41769E69A}" destId="{68230E43-A0C7-F243-BB77-F47648C86D51}" srcOrd="0" destOrd="0" presId="urn:microsoft.com/office/officeart/2005/8/layout/hierarchy1"/>
    <dgm:cxn modelId="{88C9C8D3-47D7-EF44-9B8B-A79521C5DBAD}" type="presOf" srcId="{4CDFFE25-3237-9947-8E70-6CE535F8259F}" destId="{428CA512-237F-2D46-A794-F15F0AF6A12A}" srcOrd="0" destOrd="0" presId="urn:microsoft.com/office/officeart/2005/8/layout/hierarchy1"/>
    <dgm:cxn modelId="{68868C21-31F6-0C41-BFF8-EA480D45654B}" type="presOf" srcId="{D5ED51E1-5814-A248-BE4C-E60E13161127}" destId="{E7EB4AC1-1266-2344-9029-5F0E51761F58}" srcOrd="0" destOrd="0" presId="urn:microsoft.com/office/officeart/2005/8/layout/hierarchy1"/>
    <dgm:cxn modelId="{2CFFE031-D53E-A244-83F1-74AA05129D35}" type="presOf" srcId="{44409287-F11B-D745-A01F-093D1F0D42D5}" destId="{AA128E26-9618-1547-9689-AE21693B412D}" srcOrd="0" destOrd="0" presId="urn:microsoft.com/office/officeart/2005/8/layout/hierarchy1"/>
    <dgm:cxn modelId="{2291375E-CAAF-E04A-9D14-DE0039B96806}" srcId="{FC5D35F7-7EC0-7941-9A60-2965AB180056}" destId="{6627B98B-6E0D-AC4D-8785-7F648FF8AB31}" srcOrd="0" destOrd="0" parTransId="{72EE131E-AB88-FE44-88B6-0FDCCC810720}" sibTransId="{3240AAF6-DD37-F646-A2D3-12464CEB137C}"/>
    <dgm:cxn modelId="{16094043-5B4D-FD4B-93B6-3DF3AF7499DC}" type="presOf" srcId="{05EB894C-7CDA-0B47-88BE-47B1915E0F42}" destId="{7D0BDC7A-0E14-534A-BFA4-A20B804C2193}" srcOrd="0" destOrd="0" presId="urn:microsoft.com/office/officeart/2005/8/layout/hierarchy1"/>
    <dgm:cxn modelId="{91E4F435-DA1C-FF4C-92E7-94548F472CBF}" type="presOf" srcId="{53755755-466C-7540-8362-ACC1490F5983}" destId="{6210DF8F-1AB9-5044-9786-A58BA6C4235A}" srcOrd="0" destOrd="0" presId="urn:microsoft.com/office/officeart/2005/8/layout/hierarchy1"/>
    <dgm:cxn modelId="{A93FE48C-90BB-AC44-83E2-E70F837BBEA6}" type="presOf" srcId="{A9E795FE-0DD4-AD47-8D53-9DC9E4684E78}" destId="{36FB57B3-8404-7243-9AD6-9A67C36A0CE3}" srcOrd="0" destOrd="0" presId="urn:microsoft.com/office/officeart/2005/8/layout/hierarchy1"/>
    <dgm:cxn modelId="{A62D2E9B-4CA0-8C41-A147-30373C841EFE}" type="presOf" srcId="{68FC88E5-A225-A84F-8D37-22F0D196E4D5}" destId="{E8DBB9B9-B19A-3D49-9A71-540908163567}" srcOrd="0" destOrd="0" presId="urn:microsoft.com/office/officeart/2005/8/layout/hierarchy1"/>
    <dgm:cxn modelId="{4D0E3480-AD03-7C45-A038-7D341133A8EE}" type="presOf" srcId="{3CB57936-CFF4-1343-B3DF-6923DAEEEE0E}" destId="{6ECF0861-D6BD-824D-B5AA-F993660420C6}" srcOrd="0" destOrd="0" presId="urn:microsoft.com/office/officeart/2005/8/layout/hierarchy1"/>
    <dgm:cxn modelId="{149B4632-C925-BD49-97F6-42A6AABB4DB1}" srcId="{53755755-466C-7540-8362-ACC1490F5983}" destId="{4CDFFE25-3237-9947-8E70-6CE535F8259F}" srcOrd="2" destOrd="0" parTransId="{53177B98-CF06-5A48-B23D-C0D51E955B67}" sibTransId="{A0DF9DAE-56CD-0742-A2D4-04D3C3356F85}"/>
    <dgm:cxn modelId="{BBB24B6B-41E4-E94F-A7EC-CFCB4C277997}" type="presOf" srcId="{63D88CD2-3EED-AB40-ABBA-90B4843F8CDA}" destId="{A2A65934-C2A2-C84A-9209-8D8E6D71A23C}" srcOrd="0" destOrd="0" presId="urn:microsoft.com/office/officeart/2005/8/layout/hierarchy1"/>
    <dgm:cxn modelId="{39C3CECA-2E84-EF49-AD9D-C60CCB3701C8}" type="presParOf" srcId="{A2A65934-C2A2-C84A-9209-8D8E6D71A23C}" destId="{CBF50286-6465-F149-B352-B3A6A84F3BB2}" srcOrd="0" destOrd="0" presId="urn:microsoft.com/office/officeart/2005/8/layout/hierarchy1"/>
    <dgm:cxn modelId="{2C9CF946-A51F-A049-8E25-345EB31C68EE}" type="presParOf" srcId="{CBF50286-6465-F149-B352-B3A6A84F3BB2}" destId="{EF795543-901F-4E46-BD60-DE30E52A2B62}" srcOrd="0" destOrd="0" presId="urn:microsoft.com/office/officeart/2005/8/layout/hierarchy1"/>
    <dgm:cxn modelId="{E085615F-2521-6A42-A039-4F43001ABE1B}" type="presParOf" srcId="{EF795543-901F-4E46-BD60-DE30E52A2B62}" destId="{1E17B6A0-DC38-5349-A600-0F4A23F6030A}" srcOrd="0" destOrd="0" presId="urn:microsoft.com/office/officeart/2005/8/layout/hierarchy1"/>
    <dgm:cxn modelId="{348DAF0F-E4C5-2C44-A30E-68276EEED022}" type="presParOf" srcId="{EF795543-901F-4E46-BD60-DE30E52A2B62}" destId="{E8DBB9B9-B19A-3D49-9A71-540908163567}" srcOrd="1" destOrd="0" presId="urn:microsoft.com/office/officeart/2005/8/layout/hierarchy1"/>
    <dgm:cxn modelId="{D5C4144C-4579-634E-AAED-2CEF0BCE8EFB}" type="presParOf" srcId="{CBF50286-6465-F149-B352-B3A6A84F3BB2}" destId="{902C9D50-FC1B-804C-8FC9-4E0E0F8808D8}" srcOrd="1" destOrd="0" presId="urn:microsoft.com/office/officeart/2005/8/layout/hierarchy1"/>
    <dgm:cxn modelId="{F7E79D2D-491D-2A49-97CE-C9E4F45E5A28}" type="presParOf" srcId="{902C9D50-FC1B-804C-8FC9-4E0E0F8808D8}" destId="{103D58F1-A41E-D74E-9A74-716C2AA72EDC}" srcOrd="0" destOrd="0" presId="urn:microsoft.com/office/officeart/2005/8/layout/hierarchy1"/>
    <dgm:cxn modelId="{84EFC06E-B3A9-C447-93A6-E0D5EFB44953}" type="presParOf" srcId="{902C9D50-FC1B-804C-8FC9-4E0E0F8808D8}" destId="{8DC704D7-97F4-B44E-A96F-A79B67BC744E}" srcOrd="1" destOrd="0" presId="urn:microsoft.com/office/officeart/2005/8/layout/hierarchy1"/>
    <dgm:cxn modelId="{7D590D71-BBF8-A544-90C7-3C67D0568DEF}" type="presParOf" srcId="{8DC704D7-97F4-B44E-A96F-A79B67BC744E}" destId="{469FB8B0-356C-9847-AA5B-7D72848C595A}" srcOrd="0" destOrd="0" presId="urn:microsoft.com/office/officeart/2005/8/layout/hierarchy1"/>
    <dgm:cxn modelId="{B39DC6DB-5DDE-6A43-A1E6-5DA1E3981C31}" type="presParOf" srcId="{469FB8B0-356C-9847-AA5B-7D72848C595A}" destId="{DF43228C-08AD-934E-8F29-05B2C2C4E672}" srcOrd="0" destOrd="0" presId="urn:microsoft.com/office/officeart/2005/8/layout/hierarchy1"/>
    <dgm:cxn modelId="{30326FB1-44C7-2A40-891D-75C00CAAD9BD}" type="presParOf" srcId="{469FB8B0-356C-9847-AA5B-7D72848C595A}" destId="{36FB57B3-8404-7243-9AD6-9A67C36A0CE3}" srcOrd="1" destOrd="0" presId="urn:microsoft.com/office/officeart/2005/8/layout/hierarchy1"/>
    <dgm:cxn modelId="{14259382-5301-E143-85EB-2A1A2A46CA43}" type="presParOf" srcId="{8DC704D7-97F4-B44E-A96F-A79B67BC744E}" destId="{13F2F302-365A-3F46-8422-08C036674747}" srcOrd="1" destOrd="0" presId="urn:microsoft.com/office/officeart/2005/8/layout/hierarchy1"/>
    <dgm:cxn modelId="{AD996C97-0691-D04C-ACB5-F6C8DBA48950}" type="presParOf" srcId="{13F2F302-365A-3F46-8422-08C036674747}" destId="{E975338D-5C68-E245-9BCE-906DEF174135}" srcOrd="0" destOrd="0" presId="urn:microsoft.com/office/officeart/2005/8/layout/hierarchy1"/>
    <dgm:cxn modelId="{4EB08689-9331-B14C-A243-9FFDF97D621D}" type="presParOf" srcId="{13F2F302-365A-3F46-8422-08C036674747}" destId="{B4976D58-6021-5841-9FBB-90249A7843B0}" srcOrd="1" destOrd="0" presId="urn:microsoft.com/office/officeart/2005/8/layout/hierarchy1"/>
    <dgm:cxn modelId="{D9A459CD-6D64-9D43-A120-A5B45C5CB628}" type="presParOf" srcId="{B4976D58-6021-5841-9FBB-90249A7843B0}" destId="{95613BD9-610E-854D-930A-F18D5CB7BAC5}" srcOrd="0" destOrd="0" presId="urn:microsoft.com/office/officeart/2005/8/layout/hierarchy1"/>
    <dgm:cxn modelId="{B77B1C14-1D37-A44D-9AAC-06AAE40AE453}" type="presParOf" srcId="{95613BD9-610E-854D-930A-F18D5CB7BAC5}" destId="{9D65A98E-80FF-8C48-80C1-4591041C7100}" srcOrd="0" destOrd="0" presId="urn:microsoft.com/office/officeart/2005/8/layout/hierarchy1"/>
    <dgm:cxn modelId="{7DE59F5D-A015-EE46-8C78-D5FF4F7A08BF}" type="presParOf" srcId="{95613BD9-610E-854D-930A-F18D5CB7BAC5}" destId="{B46C76AD-A790-5342-B1EA-474F4AA5480F}" srcOrd="1" destOrd="0" presId="urn:microsoft.com/office/officeart/2005/8/layout/hierarchy1"/>
    <dgm:cxn modelId="{5FC1AD72-2356-CD46-9A31-B33049EF4B0F}" type="presParOf" srcId="{B4976D58-6021-5841-9FBB-90249A7843B0}" destId="{8E2A02D7-2A52-C646-915F-C65F431EA9D3}" srcOrd="1" destOrd="0" presId="urn:microsoft.com/office/officeart/2005/8/layout/hierarchy1"/>
    <dgm:cxn modelId="{8CC5F1A1-7297-FD49-B4DB-7F476D8F3650}" type="presParOf" srcId="{8E2A02D7-2A52-C646-915F-C65F431EA9D3}" destId="{D1CE7454-2777-B143-A0E8-1940E822FD82}" srcOrd="0" destOrd="0" presId="urn:microsoft.com/office/officeart/2005/8/layout/hierarchy1"/>
    <dgm:cxn modelId="{CEC919EE-5D0B-7644-A2F8-D14D00F2E859}" type="presParOf" srcId="{8E2A02D7-2A52-C646-915F-C65F431EA9D3}" destId="{0F152240-8EB3-D243-9081-E0346AC0BCB8}" srcOrd="1" destOrd="0" presId="urn:microsoft.com/office/officeart/2005/8/layout/hierarchy1"/>
    <dgm:cxn modelId="{E76353EA-184D-244E-99EE-D6D2DB3E33A7}" type="presParOf" srcId="{0F152240-8EB3-D243-9081-E0346AC0BCB8}" destId="{F09E447C-EBBA-1649-8D1E-CAABF1070ABE}" srcOrd="0" destOrd="0" presId="urn:microsoft.com/office/officeart/2005/8/layout/hierarchy1"/>
    <dgm:cxn modelId="{9DE45B26-F1B7-FF4F-9298-47589DFF1F2F}" type="presParOf" srcId="{F09E447C-EBBA-1649-8D1E-CAABF1070ABE}" destId="{D9AAFFB6-8AAD-934F-915C-623A7B390152}" srcOrd="0" destOrd="0" presId="urn:microsoft.com/office/officeart/2005/8/layout/hierarchy1"/>
    <dgm:cxn modelId="{DAA8A1BF-D9CF-4841-A49D-B888379BB1C6}" type="presParOf" srcId="{F09E447C-EBBA-1649-8D1E-CAABF1070ABE}" destId="{87A44FB5-2A6D-C549-90C6-C7BE177D60E8}" srcOrd="1" destOrd="0" presId="urn:microsoft.com/office/officeart/2005/8/layout/hierarchy1"/>
    <dgm:cxn modelId="{BD923365-8121-384A-8A16-E50DF5552609}" type="presParOf" srcId="{0F152240-8EB3-D243-9081-E0346AC0BCB8}" destId="{CC72A7F1-FB41-FA40-B887-ADD6FEBE1C04}" srcOrd="1" destOrd="0" presId="urn:microsoft.com/office/officeart/2005/8/layout/hierarchy1"/>
    <dgm:cxn modelId="{D9107C1C-4EDC-0D47-AB28-8DE82705F915}" type="presParOf" srcId="{13F2F302-365A-3F46-8422-08C036674747}" destId="{26A3FEC9-302B-B64E-A17C-46266ECAE63A}" srcOrd="2" destOrd="0" presId="urn:microsoft.com/office/officeart/2005/8/layout/hierarchy1"/>
    <dgm:cxn modelId="{A10EB2F2-E190-3E47-806E-01FD19874894}" type="presParOf" srcId="{13F2F302-365A-3F46-8422-08C036674747}" destId="{9B9A2692-B43E-B845-9BBD-A77EF1584062}" srcOrd="3" destOrd="0" presId="urn:microsoft.com/office/officeart/2005/8/layout/hierarchy1"/>
    <dgm:cxn modelId="{39F14B5A-1B36-7C43-B665-A0D368CFA901}" type="presParOf" srcId="{9B9A2692-B43E-B845-9BBD-A77EF1584062}" destId="{E6BB7AB6-6138-9442-864C-CBB0A4158CFB}" srcOrd="0" destOrd="0" presId="urn:microsoft.com/office/officeart/2005/8/layout/hierarchy1"/>
    <dgm:cxn modelId="{B6EC9C9E-7909-2949-AE98-9AED3AD4C99B}" type="presParOf" srcId="{E6BB7AB6-6138-9442-864C-CBB0A4158CFB}" destId="{A092CEC0-8277-3141-847A-CB4E136B205A}" srcOrd="0" destOrd="0" presId="urn:microsoft.com/office/officeart/2005/8/layout/hierarchy1"/>
    <dgm:cxn modelId="{E06CFC23-89C7-8A49-9F1F-5AF019CAF3A9}" type="presParOf" srcId="{E6BB7AB6-6138-9442-864C-CBB0A4158CFB}" destId="{379CA9A7-0416-474F-A89E-10203E5B35FF}" srcOrd="1" destOrd="0" presId="urn:microsoft.com/office/officeart/2005/8/layout/hierarchy1"/>
    <dgm:cxn modelId="{B214E38E-3630-C240-97C5-B6B4AE8878FF}" type="presParOf" srcId="{9B9A2692-B43E-B845-9BBD-A77EF1584062}" destId="{B6DDF432-2B87-674D-A5F8-BC917A5074DE}" srcOrd="1" destOrd="0" presId="urn:microsoft.com/office/officeart/2005/8/layout/hierarchy1"/>
    <dgm:cxn modelId="{104D33A5-12D0-A242-B034-50724F3AD868}" type="presParOf" srcId="{B6DDF432-2B87-674D-A5F8-BC917A5074DE}" destId="{A04D2316-D887-A846-9D48-3A057BF13741}" srcOrd="0" destOrd="0" presId="urn:microsoft.com/office/officeart/2005/8/layout/hierarchy1"/>
    <dgm:cxn modelId="{B59573AC-E802-0046-80F2-7ED98D6BC130}" type="presParOf" srcId="{B6DDF432-2B87-674D-A5F8-BC917A5074DE}" destId="{9E51F26D-730D-6340-8B41-B508074AF1B1}" srcOrd="1" destOrd="0" presId="urn:microsoft.com/office/officeart/2005/8/layout/hierarchy1"/>
    <dgm:cxn modelId="{A5F17F41-F688-2941-93CD-6A3DAAC36B1C}" type="presParOf" srcId="{9E51F26D-730D-6340-8B41-B508074AF1B1}" destId="{74FE0534-D3AA-FC4F-9AD0-975DC1DDAECC}" srcOrd="0" destOrd="0" presId="urn:microsoft.com/office/officeart/2005/8/layout/hierarchy1"/>
    <dgm:cxn modelId="{4BA0B0D5-13F9-6047-A400-E6B349329954}" type="presParOf" srcId="{74FE0534-D3AA-FC4F-9AD0-975DC1DDAECC}" destId="{C5386D79-0FED-E74D-9781-882736C3F746}" srcOrd="0" destOrd="0" presId="urn:microsoft.com/office/officeart/2005/8/layout/hierarchy1"/>
    <dgm:cxn modelId="{DBF49D94-7723-0C44-B118-819726B91C6C}" type="presParOf" srcId="{74FE0534-D3AA-FC4F-9AD0-975DC1DDAECC}" destId="{740A23AE-2683-FF40-A628-F5B0ECAF8A70}" srcOrd="1" destOrd="0" presId="urn:microsoft.com/office/officeart/2005/8/layout/hierarchy1"/>
    <dgm:cxn modelId="{10E785BF-7D58-7A4E-8DAA-ACAC9263A491}" type="presParOf" srcId="{9E51F26D-730D-6340-8B41-B508074AF1B1}" destId="{ECEA60EC-6A4D-2C4A-B27D-881594CC962B}" srcOrd="1" destOrd="0" presId="urn:microsoft.com/office/officeart/2005/8/layout/hierarchy1"/>
    <dgm:cxn modelId="{D240155B-43C0-4C4B-A2E7-3FE2BA5A788F}" type="presParOf" srcId="{B6DDF432-2B87-674D-A5F8-BC917A5074DE}" destId="{68230E43-A0C7-F243-BB77-F47648C86D51}" srcOrd="2" destOrd="0" presId="urn:microsoft.com/office/officeart/2005/8/layout/hierarchy1"/>
    <dgm:cxn modelId="{3A974378-08CF-FE4A-9F37-082B95B9E2BF}" type="presParOf" srcId="{B6DDF432-2B87-674D-A5F8-BC917A5074DE}" destId="{9DAAF9BB-0E9F-8040-8C9F-BBD47F5139A3}" srcOrd="3" destOrd="0" presId="urn:microsoft.com/office/officeart/2005/8/layout/hierarchy1"/>
    <dgm:cxn modelId="{F84F972E-90E5-D643-BF2C-41140366658D}" type="presParOf" srcId="{9DAAF9BB-0E9F-8040-8C9F-BBD47F5139A3}" destId="{73FF0968-C794-8544-BA0A-5E48758B2104}" srcOrd="0" destOrd="0" presId="urn:microsoft.com/office/officeart/2005/8/layout/hierarchy1"/>
    <dgm:cxn modelId="{68278D70-5258-B746-9CBD-E2F39C1BF130}" type="presParOf" srcId="{73FF0968-C794-8544-BA0A-5E48758B2104}" destId="{7DDD304F-8DE5-0845-BDD6-E730B22DB3E7}" srcOrd="0" destOrd="0" presId="urn:microsoft.com/office/officeart/2005/8/layout/hierarchy1"/>
    <dgm:cxn modelId="{6A6794FA-1308-7A49-9769-2A6E0F8452C0}" type="presParOf" srcId="{73FF0968-C794-8544-BA0A-5E48758B2104}" destId="{7D0BDC7A-0E14-534A-BFA4-A20B804C2193}" srcOrd="1" destOrd="0" presId="urn:microsoft.com/office/officeart/2005/8/layout/hierarchy1"/>
    <dgm:cxn modelId="{1CE71E5A-1608-2945-86E3-98C3F58CDB63}" type="presParOf" srcId="{9DAAF9BB-0E9F-8040-8C9F-BBD47F5139A3}" destId="{4AF9EFEB-8571-474B-8CB3-46D89ACF89D9}" srcOrd="1" destOrd="0" presId="urn:microsoft.com/office/officeart/2005/8/layout/hierarchy1"/>
    <dgm:cxn modelId="{EAD07C14-F073-DB40-A676-0E05E9F2BD3A}" type="presParOf" srcId="{902C9D50-FC1B-804C-8FC9-4E0E0F8808D8}" destId="{2E4D936C-A64C-3E46-B6F9-7DE629E3E9D6}" srcOrd="2" destOrd="0" presId="urn:microsoft.com/office/officeart/2005/8/layout/hierarchy1"/>
    <dgm:cxn modelId="{5D6D3387-3DA5-8D44-BD99-5DBAFB5392C1}" type="presParOf" srcId="{902C9D50-FC1B-804C-8FC9-4E0E0F8808D8}" destId="{F23176FD-D930-254D-8CE9-1A3D642CE848}" srcOrd="3" destOrd="0" presId="urn:microsoft.com/office/officeart/2005/8/layout/hierarchy1"/>
    <dgm:cxn modelId="{AA4A5D8F-3B35-F44C-A0AD-83E0436C8AFF}" type="presParOf" srcId="{F23176FD-D930-254D-8CE9-1A3D642CE848}" destId="{7EE04994-946A-704D-8583-035FAB6BEB13}" srcOrd="0" destOrd="0" presId="urn:microsoft.com/office/officeart/2005/8/layout/hierarchy1"/>
    <dgm:cxn modelId="{7C8E09FD-48B3-694F-AC65-78EB43E9470D}" type="presParOf" srcId="{7EE04994-946A-704D-8583-035FAB6BEB13}" destId="{1AFA99E2-08BC-0A42-BB70-51A910E1EF95}" srcOrd="0" destOrd="0" presId="urn:microsoft.com/office/officeart/2005/8/layout/hierarchy1"/>
    <dgm:cxn modelId="{19AB39AC-0881-2748-8CAF-9CEB32292B9A}" type="presParOf" srcId="{7EE04994-946A-704D-8583-035FAB6BEB13}" destId="{6210DF8F-1AB9-5044-9786-A58BA6C4235A}" srcOrd="1" destOrd="0" presId="urn:microsoft.com/office/officeart/2005/8/layout/hierarchy1"/>
    <dgm:cxn modelId="{B1EFF53C-B40A-CE4A-9893-725F5AD82E0F}" type="presParOf" srcId="{F23176FD-D930-254D-8CE9-1A3D642CE848}" destId="{DBB24FB5-7102-7049-8EB9-6B1766369870}" srcOrd="1" destOrd="0" presId="urn:microsoft.com/office/officeart/2005/8/layout/hierarchy1"/>
    <dgm:cxn modelId="{E20BB831-D15E-9349-8B94-C341146D4DFD}" type="presParOf" srcId="{DBB24FB5-7102-7049-8EB9-6B1766369870}" destId="{3B0900AF-675C-874B-87EC-4D545D889551}" srcOrd="0" destOrd="0" presId="urn:microsoft.com/office/officeart/2005/8/layout/hierarchy1"/>
    <dgm:cxn modelId="{531B849B-5B01-4945-B9DA-11D027DCF522}" type="presParOf" srcId="{DBB24FB5-7102-7049-8EB9-6B1766369870}" destId="{78451565-0D8A-FC44-9E9C-5A11D734637F}" srcOrd="1" destOrd="0" presId="urn:microsoft.com/office/officeart/2005/8/layout/hierarchy1"/>
    <dgm:cxn modelId="{CF975C9A-3F48-AF41-A5A2-54D59B5B61B9}" type="presParOf" srcId="{78451565-0D8A-FC44-9E9C-5A11D734637F}" destId="{BC56E0FC-BDFA-F242-8A1F-2DDBE9726747}" srcOrd="0" destOrd="0" presId="urn:microsoft.com/office/officeart/2005/8/layout/hierarchy1"/>
    <dgm:cxn modelId="{39438E7B-BA18-9E4B-B4DE-73A48C1B10DD}" type="presParOf" srcId="{BC56E0FC-BDFA-F242-8A1F-2DDBE9726747}" destId="{D7908522-94E3-2049-9580-B004C5B2C198}" srcOrd="0" destOrd="0" presId="urn:microsoft.com/office/officeart/2005/8/layout/hierarchy1"/>
    <dgm:cxn modelId="{90CDD4B3-C78C-4746-B6CB-C449F80C6CE5}" type="presParOf" srcId="{BC56E0FC-BDFA-F242-8A1F-2DDBE9726747}" destId="{62275A7C-8111-F842-9787-4EE19C35B3A3}" srcOrd="1" destOrd="0" presId="urn:microsoft.com/office/officeart/2005/8/layout/hierarchy1"/>
    <dgm:cxn modelId="{530C673F-9F15-4F40-8726-E8744D277748}" type="presParOf" srcId="{78451565-0D8A-FC44-9E9C-5A11D734637F}" destId="{084A4C44-E38A-4E4A-B5AE-D2387508DA83}" srcOrd="1" destOrd="0" presId="urn:microsoft.com/office/officeart/2005/8/layout/hierarchy1"/>
    <dgm:cxn modelId="{6248A213-BFE2-3F44-BB91-4FC5F3874545}" type="presParOf" srcId="{084A4C44-E38A-4E4A-B5AE-D2387508DA83}" destId="{AC283487-9830-1247-BA18-849F64AD1E90}" srcOrd="0" destOrd="0" presId="urn:microsoft.com/office/officeart/2005/8/layout/hierarchy1"/>
    <dgm:cxn modelId="{483C03E0-2D3A-D54F-B0F0-5B2AF06947DC}" type="presParOf" srcId="{084A4C44-E38A-4E4A-B5AE-D2387508DA83}" destId="{77BDC72D-D155-FA45-9D70-E1540E4CDFC1}" srcOrd="1" destOrd="0" presId="urn:microsoft.com/office/officeart/2005/8/layout/hierarchy1"/>
    <dgm:cxn modelId="{EDB99CCF-5009-F24D-914B-47C738EB6858}" type="presParOf" srcId="{77BDC72D-D155-FA45-9D70-E1540E4CDFC1}" destId="{6DBD3B24-45F3-DA4D-9B5B-B759916B0908}" srcOrd="0" destOrd="0" presId="urn:microsoft.com/office/officeart/2005/8/layout/hierarchy1"/>
    <dgm:cxn modelId="{1ECBA725-E695-C949-9ED8-C910CA40C014}" type="presParOf" srcId="{6DBD3B24-45F3-DA4D-9B5B-B759916B0908}" destId="{28C7D941-9C82-1542-9156-D2C40221D5D6}" srcOrd="0" destOrd="0" presId="urn:microsoft.com/office/officeart/2005/8/layout/hierarchy1"/>
    <dgm:cxn modelId="{A16C76E9-4DA5-4B4F-85D0-E2069E2DA5C6}" type="presParOf" srcId="{6DBD3B24-45F3-DA4D-9B5B-B759916B0908}" destId="{0E150700-0CCE-3A42-B94F-76C9FEE0C513}" srcOrd="1" destOrd="0" presId="urn:microsoft.com/office/officeart/2005/8/layout/hierarchy1"/>
    <dgm:cxn modelId="{21DE5F45-00C4-084F-BD49-327F1D3EF0F4}" type="presParOf" srcId="{77BDC72D-D155-FA45-9D70-E1540E4CDFC1}" destId="{3E50EAD4-B655-E34D-85AE-814A3FE3428E}" srcOrd="1" destOrd="0" presId="urn:microsoft.com/office/officeart/2005/8/layout/hierarchy1"/>
    <dgm:cxn modelId="{9646C47C-DA3A-F341-B108-92352A7402D1}" type="presParOf" srcId="{DBB24FB5-7102-7049-8EB9-6B1766369870}" destId="{E7EB4AC1-1266-2344-9029-5F0E51761F58}" srcOrd="2" destOrd="0" presId="urn:microsoft.com/office/officeart/2005/8/layout/hierarchy1"/>
    <dgm:cxn modelId="{824E48B4-259F-2641-B7C8-843403DE0471}" type="presParOf" srcId="{DBB24FB5-7102-7049-8EB9-6B1766369870}" destId="{1C399692-2361-134F-895C-1B2EAC664776}" srcOrd="3" destOrd="0" presId="urn:microsoft.com/office/officeart/2005/8/layout/hierarchy1"/>
    <dgm:cxn modelId="{58EE79A1-02B2-384D-99D6-B086019E55E5}" type="presParOf" srcId="{1C399692-2361-134F-895C-1B2EAC664776}" destId="{65BECAAD-12F3-6147-A373-D05CBFB8A156}" srcOrd="0" destOrd="0" presId="urn:microsoft.com/office/officeart/2005/8/layout/hierarchy1"/>
    <dgm:cxn modelId="{A9F2A99C-4E5E-DD46-B50B-48C18B5F2C7A}" type="presParOf" srcId="{65BECAAD-12F3-6147-A373-D05CBFB8A156}" destId="{CDDDADBF-DDD2-2848-AD73-645B887FA458}" srcOrd="0" destOrd="0" presId="urn:microsoft.com/office/officeart/2005/8/layout/hierarchy1"/>
    <dgm:cxn modelId="{60484065-85C2-E24C-B7B4-6CEE0E59A86D}" type="presParOf" srcId="{65BECAAD-12F3-6147-A373-D05CBFB8A156}" destId="{FD3C71DF-4503-DD48-ACDF-41729EBD7732}" srcOrd="1" destOrd="0" presId="urn:microsoft.com/office/officeart/2005/8/layout/hierarchy1"/>
    <dgm:cxn modelId="{C476589E-AAF9-A343-A607-E47678445563}" type="presParOf" srcId="{1C399692-2361-134F-895C-1B2EAC664776}" destId="{1868740F-838A-4748-99AC-527CA24A7E09}" srcOrd="1" destOrd="0" presId="urn:microsoft.com/office/officeart/2005/8/layout/hierarchy1"/>
    <dgm:cxn modelId="{1EBF3D3B-B37B-9946-8154-6D7236C717BA}" type="presParOf" srcId="{1868740F-838A-4748-99AC-527CA24A7E09}" destId="{6ECF0861-D6BD-824D-B5AA-F993660420C6}" srcOrd="0" destOrd="0" presId="urn:microsoft.com/office/officeart/2005/8/layout/hierarchy1"/>
    <dgm:cxn modelId="{76E21F0D-9E1D-5749-B4FD-A952896BECBC}" type="presParOf" srcId="{1868740F-838A-4748-99AC-527CA24A7E09}" destId="{7F0A640D-AB0E-CC48-AF65-E0E0BFD0F40B}" srcOrd="1" destOrd="0" presId="urn:microsoft.com/office/officeart/2005/8/layout/hierarchy1"/>
    <dgm:cxn modelId="{2A99884F-DE82-DE42-9783-C5240FC5B53F}" type="presParOf" srcId="{7F0A640D-AB0E-CC48-AF65-E0E0BFD0F40B}" destId="{E063A4D7-FF1E-4C49-8933-01EE0721ED77}" srcOrd="0" destOrd="0" presId="urn:microsoft.com/office/officeart/2005/8/layout/hierarchy1"/>
    <dgm:cxn modelId="{B44D9846-C958-6348-9212-1A50BB6149AE}" type="presParOf" srcId="{E063A4D7-FF1E-4C49-8933-01EE0721ED77}" destId="{570B6418-AEF7-0D49-A70D-705C0FF4B74C}" srcOrd="0" destOrd="0" presId="urn:microsoft.com/office/officeart/2005/8/layout/hierarchy1"/>
    <dgm:cxn modelId="{CD28C89D-D034-2A48-BEDB-4E689D3B2E1E}" type="presParOf" srcId="{E063A4D7-FF1E-4C49-8933-01EE0721ED77}" destId="{81438C6A-4985-934E-965C-37DCD66A0F3D}" srcOrd="1" destOrd="0" presId="urn:microsoft.com/office/officeart/2005/8/layout/hierarchy1"/>
    <dgm:cxn modelId="{F386E1BF-1C92-7F4B-A8E5-04EFE5147B1F}" type="presParOf" srcId="{7F0A640D-AB0E-CC48-AF65-E0E0BFD0F40B}" destId="{CEB9863E-3032-1347-98EE-21DA765D1E12}" srcOrd="1" destOrd="0" presId="urn:microsoft.com/office/officeart/2005/8/layout/hierarchy1"/>
    <dgm:cxn modelId="{48458391-2D48-154C-A41A-8438DC6C6E0D}" type="presParOf" srcId="{DBB24FB5-7102-7049-8EB9-6B1766369870}" destId="{6DF21ED2-7FCA-1D41-91FA-D43D6077BC5A}" srcOrd="4" destOrd="0" presId="urn:microsoft.com/office/officeart/2005/8/layout/hierarchy1"/>
    <dgm:cxn modelId="{6559B2E0-C59F-CA4D-8604-2D2F32ADBC18}" type="presParOf" srcId="{DBB24FB5-7102-7049-8EB9-6B1766369870}" destId="{594D6ECA-85BF-F84C-B916-106A3B6FED57}" srcOrd="5" destOrd="0" presId="urn:microsoft.com/office/officeart/2005/8/layout/hierarchy1"/>
    <dgm:cxn modelId="{E1AE5F57-3979-3A4D-877D-DF50D9BFF990}" type="presParOf" srcId="{594D6ECA-85BF-F84C-B916-106A3B6FED57}" destId="{8A18CE5B-0AED-2046-AF72-C42512F14E3A}" srcOrd="0" destOrd="0" presId="urn:microsoft.com/office/officeart/2005/8/layout/hierarchy1"/>
    <dgm:cxn modelId="{24DDF55F-CF0E-6448-9AED-0ABD58C99FC1}" type="presParOf" srcId="{8A18CE5B-0AED-2046-AF72-C42512F14E3A}" destId="{ACEA9E2C-D7DE-0940-8D48-25BBAF359424}" srcOrd="0" destOrd="0" presId="urn:microsoft.com/office/officeart/2005/8/layout/hierarchy1"/>
    <dgm:cxn modelId="{3B4DC5AA-A8F6-0449-80FE-51E47637E044}" type="presParOf" srcId="{8A18CE5B-0AED-2046-AF72-C42512F14E3A}" destId="{428CA512-237F-2D46-A794-F15F0AF6A12A}" srcOrd="1" destOrd="0" presId="urn:microsoft.com/office/officeart/2005/8/layout/hierarchy1"/>
    <dgm:cxn modelId="{CAF8E0C8-C950-2946-AAC1-41200E48B551}" type="presParOf" srcId="{594D6ECA-85BF-F84C-B916-106A3B6FED57}" destId="{C2A58AE3-E172-2944-8079-A6AAA509130C}" srcOrd="1" destOrd="0" presId="urn:microsoft.com/office/officeart/2005/8/layout/hierarchy1"/>
    <dgm:cxn modelId="{D2B7EAD2-76DE-5C45-8A8C-39E9F34A8E14}" type="presParOf" srcId="{C2A58AE3-E172-2944-8079-A6AAA509130C}" destId="{EF5C2EAE-FB9C-BD4B-85A6-8D1671E6EF1A}" srcOrd="0" destOrd="0" presId="urn:microsoft.com/office/officeart/2005/8/layout/hierarchy1"/>
    <dgm:cxn modelId="{C409CFAE-FE4C-CC41-8AC6-9D242E94D417}" type="presParOf" srcId="{C2A58AE3-E172-2944-8079-A6AAA509130C}" destId="{10648A1E-B835-D746-94DA-B71D8B727B27}" srcOrd="1" destOrd="0" presId="urn:microsoft.com/office/officeart/2005/8/layout/hierarchy1"/>
    <dgm:cxn modelId="{BECC4DCA-5A02-5043-9D68-07233258F93F}" type="presParOf" srcId="{10648A1E-B835-D746-94DA-B71D8B727B27}" destId="{F520A0C3-6D4D-024D-8338-1BAD19B07732}" srcOrd="0" destOrd="0" presId="urn:microsoft.com/office/officeart/2005/8/layout/hierarchy1"/>
    <dgm:cxn modelId="{4ADCA649-F540-8C45-A726-D7F99EBC5C70}" type="presParOf" srcId="{F520A0C3-6D4D-024D-8338-1BAD19B07732}" destId="{741F625D-B165-EF47-87E8-0155637D0B61}" srcOrd="0" destOrd="0" presId="urn:microsoft.com/office/officeart/2005/8/layout/hierarchy1"/>
    <dgm:cxn modelId="{A9FAF682-984E-B74C-BF88-0E5352108D81}" type="presParOf" srcId="{F520A0C3-6D4D-024D-8338-1BAD19B07732}" destId="{AA128E26-9618-1547-9689-AE21693B412D}" srcOrd="1" destOrd="0" presId="urn:microsoft.com/office/officeart/2005/8/layout/hierarchy1"/>
    <dgm:cxn modelId="{B2B49C30-4E57-4642-847E-F8EAE1197A9E}" type="presParOf" srcId="{10648A1E-B835-D746-94DA-B71D8B727B27}" destId="{0C690A91-E49E-9B41-915C-1539205E761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E69C0A-686F-2647-9611-A1ABF47F3142}" type="doc">
      <dgm:prSet loTypeId="urn:microsoft.com/office/officeart/2005/8/layout/chevron1" loCatId="process" qsTypeId="urn:microsoft.com/office/officeart/2005/8/quickstyle/simple4" qsCatId="simple" csTypeId="urn:microsoft.com/office/officeart/2005/8/colors/accent1_2" csCatId="accent1" phldr="1"/>
      <dgm:spPr/>
    </dgm:pt>
    <dgm:pt modelId="{97444A65-AC52-F640-9671-1C62957E3DAF}">
      <dgm:prSet phldrT="[Text]"/>
      <dgm:spPr>
        <a:gradFill flip="none" rotWithShape="1">
          <a:gsLst>
            <a:gs pos="0">
              <a:schemeClr val="accent6">
                <a:lumMod val="75000"/>
              </a:schemeClr>
            </a:gs>
            <a:gs pos="100000">
              <a:srgbClr val="FFFFFF"/>
            </a:gs>
          </a:gsLst>
          <a:lin ang="16200000" scaled="0"/>
          <a:tileRect/>
        </a:gradFill>
      </dgm:spPr>
      <dgm:t>
        <a:bodyPr/>
        <a:lstStyle/>
        <a:p>
          <a:r>
            <a:rPr lang="en-US" dirty="0" smtClean="0"/>
            <a:t>Capture packets</a:t>
          </a:r>
          <a:endParaRPr lang="en-US" dirty="0"/>
        </a:p>
      </dgm:t>
    </dgm:pt>
    <dgm:pt modelId="{88276A7E-2BB4-6D4F-A6EA-1ED32FB925A0}" type="parTrans" cxnId="{BF42F259-D2B8-DF47-A566-D21338A18613}">
      <dgm:prSet/>
      <dgm:spPr/>
      <dgm:t>
        <a:bodyPr/>
        <a:lstStyle/>
        <a:p>
          <a:endParaRPr lang="en-US"/>
        </a:p>
      </dgm:t>
    </dgm:pt>
    <dgm:pt modelId="{49763ECE-89AC-B545-8011-7D6B93C54F4E}" type="sibTrans" cxnId="{BF42F259-D2B8-DF47-A566-D21338A18613}">
      <dgm:prSet/>
      <dgm:spPr/>
      <dgm:t>
        <a:bodyPr/>
        <a:lstStyle/>
        <a:p>
          <a:endParaRPr lang="en-US"/>
        </a:p>
      </dgm:t>
    </dgm:pt>
    <dgm:pt modelId="{65B9A828-9FA6-2440-8993-81125EDFA3E2}">
      <dgm:prSet phldrT="[Text]"/>
      <dgm:spPr>
        <a:gradFill flip="none" rotWithShape="1">
          <a:gsLst>
            <a:gs pos="0">
              <a:srgbClr val="66FF66"/>
            </a:gs>
            <a:gs pos="100000">
              <a:srgbClr val="FFFFFF"/>
            </a:gs>
          </a:gsLst>
          <a:lin ang="16200000" scaled="0"/>
          <a:tileRect/>
        </a:gradFill>
      </dgm:spPr>
      <dgm:t>
        <a:bodyPr/>
        <a:lstStyle/>
        <a:p>
          <a:r>
            <a:rPr lang="en-US" dirty="0" smtClean="0">
              <a:solidFill>
                <a:schemeClr val="bg1">
                  <a:lumMod val="50000"/>
                </a:schemeClr>
              </a:solidFill>
            </a:rPr>
            <a:t>ask peers for probe results</a:t>
          </a:r>
          <a:endParaRPr lang="en-US" dirty="0">
            <a:solidFill>
              <a:schemeClr val="bg1">
                <a:lumMod val="50000"/>
              </a:schemeClr>
            </a:solidFill>
          </a:endParaRPr>
        </a:p>
      </dgm:t>
    </dgm:pt>
    <dgm:pt modelId="{9B40DF4B-E315-1C4E-BC71-DF0A73E7CD08}" type="parTrans" cxnId="{1E947C35-83A1-D144-9E3B-106A22EA712B}">
      <dgm:prSet/>
      <dgm:spPr/>
      <dgm:t>
        <a:bodyPr/>
        <a:lstStyle/>
        <a:p>
          <a:endParaRPr lang="en-US"/>
        </a:p>
      </dgm:t>
    </dgm:pt>
    <dgm:pt modelId="{1E6221CC-8F83-ED40-9CF4-8A71CEA51EE0}" type="sibTrans" cxnId="{1E947C35-83A1-D144-9E3B-106A22EA712B}">
      <dgm:prSet/>
      <dgm:spPr/>
      <dgm:t>
        <a:bodyPr/>
        <a:lstStyle/>
        <a:p>
          <a:endParaRPr lang="en-US"/>
        </a:p>
      </dgm:t>
    </dgm:pt>
    <dgm:pt modelId="{F40FE79A-6382-1E45-A63B-C54EBB1EF609}">
      <dgm:prSet phldrT="[Text]"/>
      <dgm:spPr>
        <a:gradFill flip="none" rotWithShape="1">
          <a:gsLst>
            <a:gs pos="0">
              <a:srgbClr val="800000"/>
            </a:gs>
            <a:gs pos="100000">
              <a:srgbClr val="FFFFFF"/>
            </a:gs>
          </a:gsLst>
          <a:lin ang="16200000" scaled="0"/>
          <a:tileRect/>
        </a:gradFill>
      </dgm:spPr>
      <dgm:t>
        <a:bodyPr/>
        <a:lstStyle/>
        <a:p>
          <a:r>
            <a:rPr lang="en-US" dirty="0" smtClean="0"/>
            <a:t>diagnose problem</a:t>
          </a:r>
          <a:endParaRPr lang="en-US" dirty="0"/>
        </a:p>
      </dgm:t>
    </dgm:pt>
    <dgm:pt modelId="{8AEB29D9-FCB5-2B41-B79C-02C2905D989B}" type="parTrans" cxnId="{786A96CE-0C28-8F48-9D17-840487FEC296}">
      <dgm:prSet/>
      <dgm:spPr/>
      <dgm:t>
        <a:bodyPr/>
        <a:lstStyle/>
        <a:p>
          <a:endParaRPr lang="en-US"/>
        </a:p>
      </dgm:t>
    </dgm:pt>
    <dgm:pt modelId="{B72FFEE5-9B60-E843-9851-1D18D9CA2B1F}" type="sibTrans" cxnId="{786A96CE-0C28-8F48-9D17-840487FEC296}">
      <dgm:prSet/>
      <dgm:spPr/>
      <dgm:t>
        <a:bodyPr/>
        <a:lstStyle/>
        <a:p>
          <a:endParaRPr lang="en-US"/>
        </a:p>
      </dgm:t>
    </dgm:pt>
    <dgm:pt modelId="{85953308-8E22-E344-9E4D-440F4B92DC73}">
      <dgm:prSet/>
      <dgm:spPr>
        <a:gradFill flip="none" rotWithShape="1">
          <a:gsLst>
            <a:gs pos="0">
              <a:srgbClr val="008000"/>
            </a:gs>
            <a:gs pos="100000">
              <a:srgbClr val="FFFFFF"/>
            </a:gs>
          </a:gsLst>
          <a:lin ang="16200000" scaled="0"/>
          <a:tileRect/>
        </a:gradFill>
      </dgm:spPr>
      <dgm:t>
        <a:bodyPr/>
        <a:lstStyle/>
        <a:p>
          <a:r>
            <a:rPr lang="en-US" dirty="0" smtClean="0"/>
            <a:t>discover probe peers</a:t>
          </a:r>
          <a:endParaRPr lang="en-US" dirty="0"/>
        </a:p>
      </dgm:t>
    </dgm:pt>
    <dgm:pt modelId="{C0C8181F-98C0-2147-B484-5D610A07A338}" type="parTrans" cxnId="{F581C29D-8C88-0545-829D-96D4452BB3C5}">
      <dgm:prSet/>
      <dgm:spPr/>
      <dgm:t>
        <a:bodyPr/>
        <a:lstStyle/>
        <a:p>
          <a:endParaRPr lang="en-US"/>
        </a:p>
      </dgm:t>
    </dgm:pt>
    <dgm:pt modelId="{9C2933BC-0CE8-D14D-BE3D-9968D64D2B09}" type="sibTrans" cxnId="{F581C29D-8C88-0545-829D-96D4452BB3C5}">
      <dgm:prSet/>
      <dgm:spPr/>
      <dgm:t>
        <a:bodyPr/>
        <a:lstStyle/>
        <a:p>
          <a:endParaRPr lang="en-US"/>
        </a:p>
      </dgm:t>
    </dgm:pt>
    <dgm:pt modelId="{087FC4BF-0B86-D448-9350-8BDEA4ADE2D0}">
      <dgm:prSet/>
      <dgm:spPr>
        <a:gradFill flip="none" rotWithShape="1">
          <a:gsLst>
            <a:gs pos="0">
              <a:srgbClr val="FFFF00"/>
            </a:gs>
            <a:gs pos="100000">
              <a:srgbClr val="FFFFFF"/>
            </a:gs>
          </a:gsLst>
          <a:lin ang="16200000" scaled="0"/>
          <a:tileRect/>
        </a:gradFill>
      </dgm:spPr>
      <dgm:t>
        <a:bodyPr/>
        <a:lstStyle/>
        <a:p>
          <a:r>
            <a:rPr lang="en-US" dirty="0" smtClean="0">
              <a:solidFill>
                <a:schemeClr val="bg1">
                  <a:lumMod val="65000"/>
                </a:schemeClr>
              </a:solidFill>
            </a:rPr>
            <a:t>Detect problem</a:t>
          </a:r>
          <a:endParaRPr lang="en-US" dirty="0">
            <a:solidFill>
              <a:schemeClr val="bg1">
                <a:lumMod val="65000"/>
              </a:schemeClr>
            </a:solidFill>
          </a:endParaRPr>
        </a:p>
      </dgm:t>
    </dgm:pt>
    <dgm:pt modelId="{C7267033-C38C-6F4E-8ED6-AE548784BEBE}" type="parTrans" cxnId="{52BE657E-A45E-354E-BE9F-9E9B2FD0B0B3}">
      <dgm:prSet/>
      <dgm:spPr/>
      <dgm:t>
        <a:bodyPr/>
        <a:lstStyle/>
        <a:p>
          <a:endParaRPr lang="en-US"/>
        </a:p>
      </dgm:t>
    </dgm:pt>
    <dgm:pt modelId="{00E2BD8C-C38F-9D40-ACBC-393D0252E30A}" type="sibTrans" cxnId="{52BE657E-A45E-354E-BE9F-9E9B2FD0B0B3}">
      <dgm:prSet/>
      <dgm:spPr/>
      <dgm:t>
        <a:bodyPr/>
        <a:lstStyle/>
        <a:p>
          <a:endParaRPr lang="en-US"/>
        </a:p>
      </dgm:t>
    </dgm:pt>
    <dgm:pt modelId="{45FD9815-C1E6-5B42-AFD0-2AFCFA3B4A41}" type="pres">
      <dgm:prSet presAssocID="{00E69C0A-686F-2647-9611-A1ABF47F3142}" presName="Name0" presStyleCnt="0">
        <dgm:presLayoutVars>
          <dgm:dir/>
          <dgm:animLvl val="lvl"/>
          <dgm:resizeHandles val="exact"/>
        </dgm:presLayoutVars>
      </dgm:prSet>
      <dgm:spPr/>
    </dgm:pt>
    <dgm:pt modelId="{0D6BA934-6D2E-6C4F-AB5F-0EDB3B5F797D}" type="pres">
      <dgm:prSet presAssocID="{97444A65-AC52-F640-9671-1C62957E3DAF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D823B3-9130-9646-A32F-252298C46C77}" type="pres">
      <dgm:prSet presAssocID="{49763ECE-89AC-B545-8011-7D6B93C54F4E}" presName="parTxOnlySpace" presStyleCnt="0"/>
      <dgm:spPr/>
    </dgm:pt>
    <dgm:pt modelId="{A2DA8164-68A1-8D40-B2BD-0DB948D96C44}" type="pres">
      <dgm:prSet presAssocID="{087FC4BF-0B86-D448-9350-8BDEA4ADE2D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F10345-3BBE-9047-AEB5-51701994FFD8}" type="pres">
      <dgm:prSet presAssocID="{00E2BD8C-C38F-9D40-ACBC-393D0252E30A}" presName="parTxOnlySpace" presStyleCnt="0"/>
      <dgm:spPr/>
    </dgm:pt>
    <dgm:pt modelId="{EF6037FC-CC92-064F-A23D-235DB2312DE1}" type="pres">
      <dgm:prSet presAssocID="{85953308-8E22-E344-9E4D-440F4B92DC73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9C0D79-B879-9D40-AA03-430B2647E5F2}" type="pres">
      <dgm:prSet presAssocID="{9C2933BC-0CE8-D14D-BE3D-9968D64D2B09}" presName="parTxOnlySpace" presStyleCnt="0"/>
      <dgm:spPr/>
    </dgm:pt>
    <dgm:pt modelId="{457E6889-26D9-0B44-8BF9-509448BF8BE7}" type="pres">
      <dgm:prSet presAssocID="{65B9A828-9FA6-2440-8993-81125EDFA3E2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798EBC-01D7-E847-8674-30AB9F683A1F}" type="pres">
      <dgm:prSet presAssocID="{1E6221CC-8F83-ED40-9CF4-8A71CEA51EE0}" presName="parTxOnlySpace" presStyleCnt="0"/>
      <dgm:spPr/>
    </dgm:pt>
    <dgm:pt modelId="{72C00292-BE36-784A-B8DC-499C512AF8C8}" type="pres">
      <dgm:prSet presAssocID="{F40FE79A-6382-1E45-A63B-C54EBB1EF609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7DF959-0785-B04E-BED8-601A4117A48A}" type="presOf" srcId="{F40FE79A-6382-1E45-A63B-C54EBB1EF609}" destId="{72C00292-BE36-784A-B8DC-499C512AF8C8}" srcOrd="0" destOrd="0" presId="urn:microsoft.com/office/officeart/2005/8/layout/chevron1"/>
    <dgm:cxn modelId="{F581C29D-8C88-0545-829D-96D4452BB3C5}" srcId="{00E69C0A-686F-2647-9611-A1ABF47F3142}" destId="{85953308-8E22-E344-9E4D-440F4B92DC73}" srcOrd="2" destOrd="0" parTransId="{C0C8181F-98C0-2147-B484-5D610A07A338}" sibTransId="{9C2933BC-0CE8-D14D-BE3D-9968D64D2B09}"/>
    <dgm:cxn modelId="{33B2E45B-2CAB-9147-9FB1-DC1603B014A1}" type="presOf" srcId="{85953308-8E22-E344-9E4D-440F4B92DC73}" destId="{EF6037FC-CC92-064F-A23D-235DB2312DE1}" srcOrd="0" destOrd="0" presId="urn:microsoft.com/office/officeart/2005/8/layout/chevron1"/>
    <dgm:cxn modelId="{52BE657E-A45E-354E-BE9F-9E9B2FD0B0B3}" srcId="{00E69C0A-686F-2647-9611-A1ABF47F3142}" destId="{087FC4BF-0B86-D448-9350-8BDEA4ADE2D0}" srcOrd="1" destOrd="0" parTransId="{C7267033-C38C-6F4E-8ED6-AE548784BEBE}" sibTransId="{00E2BD8C-C38F-9D40-ACBC-393D0252E30A}"/>
    <dgm:cxn modelId="{1AF46561-9B86-CB48-B4A9-5264D8BCD270}" type="presOf" srcId="{00E69C0A-686F-2647-9611-A1ABF47F3142}" destId="{45FD9815-C1E6-5B42-AFD0-2AFCFA3B4A41}" srcOrd="0" destOrd="0" presId="urn:microsoft.com/office/officeart/2005/8/layout/chevron1"/>
    <dgm:cxn modelId="{BF42F259-D2B8-DF47-A566-D21338A18613}" srcId="{00E69C0A-686F-2647-9611-A1ABF47F3142}" destId="{97444A65-AC52-F640-9671-1C62957E3DAF}" srcOrd="0" destOrd="0" parTransId="{88276A7E-2BB4-6D4F-A6EA-1ED32FB925A0}" sibTransId="{49763ECE-89AC-B545-8011-7D6B93C54F4E}"/>
    <dgm:cxn modelId="{1E947C35-83A1-D144-9E3B-106A22EA712B}" srcId="{00E69C0A-686F-2647-9611-A1ABF47F3142}" destId="{65B9A828-9FA6-2440-8993-81125EDFA3E2}" srcOrd="3" destOrd="0" parTransId="{9B40DF4B-E315-1C4E-BC71-DF0A73E7CD08}" sibTransId="{1E6221CC-8F83-ED40-9CF4-8A71CEA51EE0}"/>
    <dgm:cxn modelId="{06849FC0-1959-884F-95CB-D8EEBC4FE79C}" type="presOf" srcId="{97444A65-AC52-F640-9671-1C62957E3DAF}" destId="{0D6BA934-6D2E-6C4F-AB5F-0EDB3B5F797D}" srcOrd="0" destOrd="0" presId="urn:microsoft.com/office/officeart/2005/8/layout/chevron1"/>
    <dgm:cxn modelId="{032371B5-5ADD-F449-8554-DF149FF9C1BB}" type="presOf" srcId="{087FC4BF-0B86-D448-9350-8BDEA4ADE2D0}" destId="{A2DA8164-68A1-8D40-B2BD-0DB948D96C44}" srcOrd="0" destOrd="0" presId="urn:microsoft.com/office/officeart/2005/8/layout/chevron1"/>
    <dgm:cxn modelId="{941A473D-924D-ED4B-A457-FD4958711EC6}" type="presOf" srcId="{65B9A828-9FA6-2440-8993-81125EDFA3E2}" destId="{457E6889-26D9-0B44-8BF9-509448BF8BE7}" srcOrd="0" destOrd="0" presId="urn:microsoft.com/office/officeart/2005/8/layout/chevron1"/>
    <dgm:cxn modelId="{786A96CE-0C28-8F48-9D17-840487FEC296}" srcId="{00E69C0A-686F-2647-9611-A1ABF47F3142}" destId="{F40FE79A-6382-1E45-A63B-C54EBB1EF609}" srcOrd="4" destOrd="0" parTransId="{8AEB29D9-FCB5-2B41-B79C-02C2905D989B}" sibTransId="{B72FFEE5-9B60-E843-9851-1D18D9CA2B1F}"/>
    <dgm:cxn modelId="{15CF89A2-FF14-974E-8595-FA01B6034756}" type="presParOf" srcId="{45FD9815-C1E6-5B42-AFD0-2AFCFA3B4A41}" destId="{0D6BA934-6D2E-6C4F-AB5F-0EDB3B5F797D}" srcOrd="0" destOrd="0" presId="urn:microsoft.com/office/officeart/2005/8/layout/chevron1"/>
    <dgm:cxn modelId="{55C354EE-BE0A-BB4E-835B-A386360354B4}" type="presParOf" srcId="{45FD9815-C1E6-5B42-AFD0-2AFCFA3B4A41}" destId="{09D823B3-9130-9646-A32F-252298C46C77}" srcOrd="1" destOrd="0" presId="urn:microsoft.com/office/officeart/2005/8/layout/chevron1"/>
    <dgm:cxn modelId="{7690309C-AEC0-954D-8669-64D2B1CB972B}" type="presParOf" srcId="{45FD9815-C1E6-5B42-AFD0-2AFCFA3B4A41}" destId="{A2DA8164-68A1-8D40-B2BD-0DB948D96C44}" srcOrd="2" destOrd="0" presId="urn:microsoft.com/office/officeart/2005/8/layout/chevron1"/>
    <dgm:cxn modelId="{B2F193D0-2758-B040-AB4B-5B092A9D788C}" type="presParOf" srcId="{45FD9815-C1E6-5B42-AFD0-2AFCFA3B4A41}" destId="{03F10345-3BBE-9047-AEB5-51701994FFD8}" srcOrd="3" destOrd="0" presId="urn:microsoft.com/office/officeart/2005/8/layout/chevron1"/>
    <dgm:cxn modelId="{425537A9-329C-1847-AF61-9F1F8020AD16}" type="presParOf" srcId="{45FD9815-C1E6-5B42-AFD0-2AFCFA3B4A41}" destId="{EF6037FC-CC92-064F-A23D-235DB2312DE1}" srcOrd="4" destOrd="0" presId="urn:microsoft.com/office/officeart/2005/8/layout/chevron1"/>
    <dgm:cxn modelId="{729A2982-9EB4-B046-9536-68111F2AE747}" type="presParOf" srcId="{45FD9815-C1E6-5B42-AFD0-2AFCFA3B4A41}" destId="{989C0D79-B879-9D40-AA03-430B2647E5F2}" srcOrd="5" destOrd="0" presId="urn:microsoft.com/office/officeart/2005/8/layout/chevron1"/>
    <dgm:cxn modelId="{8B5C63B0-9908-724A-8646-716CEA079A31}" type="presParOf" srcId="{45FD9815-C1E6-5B42-AFD0-2AFCFA3B4A41}" destId="{457E6889-26D9-0B44-8BF9-509448BF8BE7}" srcOrd="6" destOrd="0" presId="urn:microsoft.com/office/officeart/2005/8/layout/chevron1"/>
    <dgm:cxn modelId="{F1598171-84FA-824C-A732-1421B9B95496}" type="presParOf" srcId="{45FD9815-C1E6-5B42-AFD0-2AFCFA3B4A41}" destId="{2E798EBC-01D7-E847-8674-30AB9F683A1F}" srcOrd="7" destOrd="0" presId="urn:microsoft.com/office/officeart/2005/8/layout/chevron1"/>
    <dgm:cxn modelId="{089B71E6-1A7F-F144-9024-2B70E4E95818}" type="presParOf" srcId="{45FD9815-C1E6-5B42-AFD0-2AFCFA3B4A41}" destId="{72C00292-BE36-784A-B8DC-499C512AF8C8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F55304-3846-EA45-861E-D478803AA6F9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7A65A994-3532-4E4B-B3EA-758456A9633B}">
      <dgm:prSet phldrT="[Text]"/>
      <dgm:spPr>
        <a:gradFill rotWithShape="0">
          <a:gsLst>
            <a:gs pos="0">
              <a:schemeClr val="accent3">
                <a:lumMod val="50000"/>
              </a:schemeClr>
            </a:gs>
            <a:gs pos="99000">
              <a:schemeClr val="accent3">
                <a:lumMod val="75000"/>
              </a:schemeClr>
            </a:gs>
          </a:gsLst>
        </a:gradFill>
      </dgm:spPr>
      <dgm:t>
        <a:bodyPr/>
        <a:lstStyle/>
        <a:p>
          <a:r>
            <a:rPr lang="en-US" dirty="0" smtClean="0"/>
            <a:t>Limited personal communication</a:t>
          </a:r>
          <a:endParaRPr lang="en-US" dirty="0"/>
        </a:p>
      </dgm:t>
    </dgm:pt>
    <dgm:pt modelId="{F37D77AA-8398-F740-8AAF-D23714FCFE6F}" type="parTrans" cxnId="{17EA1E7D-0EB5-3F42-B94A-8985730C558A}">
      <dgm:prSet/>
      <dgm:spPr/>
      <dgm:t>
        <a:bodyPr/>
        <a:lstStyle/>
        <a:p>
          <a:endParaRPr lang="en-US"/>
        </a:p>
      </dgm:t>
    </dgm:pt>
    <dgm:pt modelId="{BC26D556-F3B0-1041-B2FB-3A8EDA0EC1B2}" type="sibTrans" cxnId="{17EA1E7D-0EB5-3F42-B94A-8985730C558A}">
      <dgm:prSet/>
      <dgm:spPr/>
      <dgm:t>
        <a:bodyPr/>
        <a:lstStyle/>
        <a:p>
          <a:endParaRPr lang="en-US"/>
        </a:p>
      </dgm:t>
    </dgm:pt>
    <dgm:pt modelId="{4145CBCC-56F4-FC49-B7C4-A9E709A942B0}">
      <dgm:prSet phldrT="[Text]"/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dirty="0" smtClean="0"/>
            <a:t>Content-based</a:t>
          </a:r>
          <a:endParaRPr lang="en-US" dirty="0"/>
        </a:p>
      </dgm:t>
    </dgm:pt>
    <dgm:pt modelId="{06D8A9F5-67D9-2948-9AC0-D24951F370A9}" type="parTrans" cxnId="{7B5B138B-0ACA-514D-8FCB-3BECFABEAF79}">
      <dgm:prSet/>
      <dgm:spPr/>
      <dgm:t>
        <a:bodyPr/>
        <a:lstStyle/>
        <a:p>
          <a:endParaRPr lang="en-US"/>
        </a:p>
      </dgm:t>
    </dgm:pt>
    <dgm:pt modelId="{3BEB9D50-056D-CD4C-BA73-49E082AE07FB}" type="sibTrans" cxnId="{7B5B138B-0ACA-514D-8FCB-3BECFABEAF79}">
      <dgm:prSet/>
      <dgm:spPr/>
      <dgm:t>
        <a:bodyPr/>
        <a:lstStyle/>
        <a:p>
          <a:endParaRPr lang="en-US"/>
        </a:p>
      </dgm:t>
    </dgm:pt>
    <dgm:pt modelId="{B1E8A827-8B23-7549-B2C6-7194A43B03E8}">
      <dgm:prSet phldrT="[Text]"/>
      <dgm:spPr>
        <a:gradFill rotWithShape="0">
          <a:gsLst>
            <a:gs pos="0">
              <a:schemeClr val="accent5">
                <a:lumMod val="5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 dirty="0" smtClean="0"/>
            <a:t>Personalized content and computation</a:t>
          </a:r>
          <a:endParaRPr lang="en-US" dirty="0"/>
        </a:p>
      </dgm:t>
    </dgm:pt>
    <dgm:pt modelId="{C83716D9-C52E-544F-8E23-458EB1A97DA4}" type="parTrans" cxnId="{5A15DA8F-4149-CE44-BF48-A9AE431D9E92}">
      <dgm:prSet/>
      <dgm:spPr/>
      <dgm:t>
        <a:bodyPr/>
        <a:lstStyle/>
        <a:p>
          <a:endParaRPr lang="en-US"/>
        </a:p>
      </dgm:t>
    </dgm:pt>
    <dgm:pt modelId="{31171D0E-4914-E94A-A537-1A891AF2B934}" type="sibTrans" cxnId="{5A15DA8F-4149-CE44-BF48-A9AE431D9E92}">
      <dgm:prSet/>
      <dgm:spPr/>
      <dgm:t>
        <a:bodyPr/>
        <a:lstStyle/>
        <a:p>
          <a:endParaRPr lang="en-US"/>
        </a:p>
      </dgm:t>
    </dgm:pt>
    <dgm:pt modelId="{ED7C523D-6F92-944B-A95D-DFCDE8FC2297}">
      <dgm:prSet phldrT="[Text]"/>
      <dgm:spPr>
        <a:gradFill rotWithShape="0">
          <a:gsLst>
            <a:gs pos="0">
              <a:schemeClr val="accent3">
                <a:lumMod val="50000"/>
              </a:schemeClr>
            </a:gs>
            <a:gs pos="99000">
              <a:schemeClr val="accent3">
                <a:lumMod val="75000"/>
              </a:schemeClr>
            </a:gs>
          </a:gsLst>
        </a:gradFill>
      </dgm:spPr>
      <dgm:t>
        <a:bodyPr/>
        <a:lstStyle/>
        <a:p>
          <a:r>
            <a:rPr lang="en-US" dirty="0" smtClean="0"/>
            <a:t>email</a:t>
          </a:r>
          <a:endParaRPr lang="en-US" dirty="0"/>
        </a:p>
      </dgm:t>
    </dgm:pt>
    <dgm:pt modelId="{2C54FDDF-9A5E-F945-BBA0-554914C3B6E5}" type="parTrans" cxnId="{E0721716-9824-E54E-9030-B2BF71949699}">
      <dgm:prSet/>
      <dgm:spPr/>
      <dgm:t>
        <a:bodyPr/>
        <a:lstStyle/>
        <a:p>
          <a:endParaRPr lang="en-US"/>
        </a:p>
      </dgm:t>
    </dgm:pt>
    <dgm:pt modelId="{632FA3CE-7878-3245-A4DF-371D6D4DBAD6}" type="sibTrans" cxnId="{E0721716-9824-E54E-9030-B2BF71949699}">
      <dgm:prSet/>
      <dgm:spPr/>
      <dgm:t>
        <a:bodyPr/>
        <a:lstStyle/>
        <a:p>
          <a:endParaRPr lang="en-US"/>
        </a:p>
      </dgm:t>
    </dgm:pt>
    <dgm:pt modelId="{3D403FD0-25F9-2741-9CD0-9ED95423CCE2}">
      <dgm:prSet phldrT="[Text]"/>
      <dgm:spPr>
        <a:gradFill rotWithShape="0">
          <a:gsLst>
            <a:gs pos="0">
              <a:schemeClr val="accent3">
                <a:lumMod val="50000"/>
              </a:schemeClr>
            </a:gs>
            <a:gs pos="99000">
              <a:schemeClr val="accent3">
                <a:lumMod val="75000"/>
              </a:schemeClr>
            </a:gs>
          </a:gsLst>
        </a:gradFill>
      </dgm:spPr>
      <dgm:t>
        <a:bodyPr/>
        <a:lstStyle/>
        <a:p>
          <a:r>
            <a:rPr lang="en-US" dirty="0" smtClean="0"/>
            <a:t>static information retrieval (ftp </a:t>
          </a:r>
          <a:r>
            <a:rPr lang="en-US" dirty="0" err="1" smtClean="0">
              <a:sym typeface="Wingdings"/>
            </a:rPr>
            <a:t></a:t>
          </a:r>
          <a:r>
            <a:rPr lang="en-US" dirty="0" smtClean="0">
              <a:sym typeface="Wingdings"/>
            </a:rPr>
            <a:t> web)</a:t>
          </a:r>
          <a:endParaRPr lang="en-US" dirty="0"/>
        </a:p>
      </dgm:t>
    </dgm:pt>
    <dgm:pt modelId="{CE35A7EF-C77D-B44C-A635-0E29E8282E9E}" type="parTrans" cxnId="{350B98C1-4296-214D-9694-3FF3F9565939}">
      <dgm:prSet/>
      <dgm:spPr/>
      <dgm:t>
        <a:bodyPr/>
        <a:lstStyle/>
        <a:p>
          <a:endParaRPr lang="en-US"/>
        </a:p>
      </dgm:t>
    </dgm:pt>
    <dgm:pt modelId="{B27ADCEC-071A-8D4C-888D-21F29E845CB3}" type="sibTrans" cxnId="{350B98C1-4296-214D-9694-3FF3F9565939}">
      <dgm:prSet/>
      <dgm:spPr/>
      <dgm:t>
        <a:bodyPr/>
        <a:lstStyle/>
        <a:p>
          <a:endParaRPr lang="en-US"/>
        </a:p>
      </dgm:t>
    </dgm:pt>
    <dgm:pt modelId="{33C9F27D-FF42-D946-B2FA-75E890018F1C}">
      <dgm:prSet phldrT="[Text]"/>
      <dgm:spPr>
        <a:gradFill rotWithShape="0">
          <a:gsLst>
            <a:gs pos="0">
              <a:schemeClr val="accent3">
                <a:lumMod val="50000"/>
              </a:schemeClr>
            </a:gs>
            <a:gs pos="99000">
              <a:schemeClr val="accent3">
                <a:lumMod val="75000"/>
              </a:schemeClr>
            </a:gs>
          </a:gsLst>
        </a:gradFill>
      </dgm:spPr>
      <dgm:t>
        <a:bodyPr/>
        <a:lstStyle/>
        <a:p>
          <a:r>
            <a:rPr lang="en-US" dirty="0" smtClean="0"/>
            <a:t>phone</a:t>
          </a:r>
          <a:endParaRPr lang="en-US" dirty="0"/>
        </a:p>
      </dgm:t>
    </dgm:pt>
    <dgm:pt modelId="{08A0973D-9145-C74F-9D2A-5417DF7E6A90}" type="parTrans" cxnId="{6A7675A5-BB4F-DD43-A778-AF1EF164EA92}">
      <dgm:prSet/>
      <dgm:spPr/>
      <dgm:t>
        <a:bodyPr/>
        <a:lstStyle/>
        <a:p>
          <a:endParaRPr lang="en-US"/>
        </a:p>
      </dgm:t>
    </dgm:pt>
    <dgm:pt modelId="{DEA4FFC6-3F20-794F-85CA-502054F5FC2F}" type="sibTrans" cxnId="{6A7675A5-BB4F-DD43-A778-AF1EF164EA92}">
      <dgm:prSet/>
      <dgm:spPr/>
      <dgm:t>
        <a:bodyPr/>
        <a:lstStyle/>
        <a:p>
          <a:endParaRPr lang="en-US"/>
        </a:p>
      </dgm:t>
    </dgm:pt>
    <dgm:pt modelId="{2CF413B6-02C0-A841-BE5E-6419B8EAD42D}">
      <dgm:prSet phldrT="[Text]"/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dirty="0" smtClean="0"/>
            <a:t>large-scale distribution of popular content (entertainment video)</a:t>
          </a:r>
          <a:endParaRPr lang="en-US" dirty="0"/>
        </a:p>
      </dgm:t>
    </dgm:pt>
    <dgm:pt modelId="{A0D7BDA0-6BB3-4C46-AA09-3B840131B629}" type="parTrans" cxnId="{BEE60D5A-0636-D24E-96DC-68B903855F2E}">
      <dgm:prSet/>
      <dgm:spPr/>
      <dgm:t>
        <a:bodyPr/>
        <a:lstStyle/>
        <a:p>
          <a:endParaRPr lang="en-US"/>
        </a:p>
      </dgm:t>
    </dgm:pt>
    <dgm:pt modelId="{9BEAA128-9382-4E44-A78A-ED823DA1DB47}" type="sibTrans" cxnId="{BEE60D5A-0636-D24E-96DC-68B903855F2E}">
      <dgm:prSet/>
      <dgm:spPr/>
      <dgm:t>
        <a:bodyPr/>
        <a:lstStyle/>
        <a:p>
          <a:endParaRPr lang="en-US"/>
        </a:p>
      </dgm:t>
    </dgm:pt>
    <dgm:pt modelId="{6984BCF3-6EF7-4740-BC2C-16AB1C2338B1}">
      <dgm:prSet phldrT="[Text]"/>
      <dgm:spPr>
        <a:gradFill rotWithShape="0">
          <a:gsLst>
            <a:gs pos="0">
              <a:schemeClr val="accent5">
                <a:lumMod val="5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 dirty="0" smtClean="0"/>
            <a:t>social networks</a:t>
          </a:r>
          <a:endParaRPr lang="en-US" dirty="0"/>
        </a:p>
      </dgm:t>
    </dgm:pt>
    <dgm:pt modelId="{A8F44CEA-42C9-A342-8F5B-34C5EC19B05B}" type="parTrans" cxnId="{0AE1F231-8B82-7644-8B0A-3292E9A950E6}">
      <dgm:prSet/>
      <dgm:spPr/>
      <dgm:t>
        <a:bodyPr/>
        <a:lstStyle/>
        <a:p>
          <a:endParaRPr lang="en-US"/>
        </a:p>
      </dgm:t>
    </dgm:pt>
    <dgm:pt modelId="{603BC08E-675D-C64B-BD1B-49AA95E57DA5}" type="sibTrans" cxnId="{0AE1F231-8B82-7644-8B0A-3292E9A950E6}">
      <dgm:prSet/>
      <dgm:spPr/>
      <dgm:t>
        <a:bodyPr/>
        <a:lstStyle/>
        <a:p>
          <a:endParaRPr lang="en-US"/>
        </a:p>
      </dgm:t>
    </dgm:pt>
    <dgm:pt modelId="{00274D8C-9D06-3D49-A3AE-DE518D8E858A}">
      <dgm:prSet phldrT="[Text]"/>
      <dgm:spPr>
        <a:gradFill rotWithShape="0">
          <a:gsLst>
            <a:gs pos="0">
              <a:schemeClr val="accent5">
                <a:lumMod val="5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 dirty="0" smtClean="0"/>
            <a:t>context-based information</a:t>
          </a:r>
          <a:endParaRPr lang="en-US" dirty="0"/>
        </a:p>
      </dgm:t>
    </dgm:pt>
    <dgm:pt modelId="{68CB163C-5304-CC4A-828D-8FB6CA27BC96}" type="parTrans" cxnId="{BC1E7E6F-EA8E-C749-BA38-C040107EFB84}">
      <dgm:prSet/>
      <dgm:spPr/>
      <dgm:t>
        <a:bodyPr/>
        <a:lstStyle/>
        <a:p>
          <a:endParaRPr lang="en-US"/>
        </a:p>
      </dgm:t>
    </dgm:pt>
    <dgm:pt modelId="{E67B76EF-6D6A-944D-9F07-23E9A45D69B9}" type="sibTrans" cxnId="{BC1E7E6F-EA8E-C749-BA38-C040107EFB84}">
      <dgm:prSet/>
      <dgm:spPr/>
      <dgm:t>
        <a:bodyPr/>
        <a:lstStyle/>
        <a:p>
          <a:endParaRPr lang="en-US"/>
        </a:p>
      </dgm:t>
    </dgm:pt>
    <dgm:pt modelId="{9ED31870-8698-8E4C-8829-055103EBB702}">
      <dgm:prSet phldrT="[Text]"/>
      <dgm:spPr>
        <a:gradFill rotWithShape="0">
          <a:gsLst>
            <a:gs pos="0">
              <a:schemeClr val="accent5">
                <a:lumMod val="5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 dirty="0" smtClean="0"/>
            <a:t>millions of tiny apps</a:t>
          </a:r>
          <a:endParaRPr lang="en-US" dirty="0"/>
        </a:p>
      </dgm:t>
    </dgm:pt>
    <dgm:pt modelId="{CBE13A3A-4888-4E48-B716-37FDC04910C3}" type="parTrans" cxnId="{977FDBCE-AD14-C041-A1BC-3C7AB3B4E34C}">
      <dgm:prSet/>
      <dgm:spPr/>
    </dgm:pt>
    <dgm:pt modelId="{DC643551-C3BE-4C4D-B5C4-DA75CD67AEE9}" type="sibTrans" cxnId="{977FDBCE-AD14-C041-A1BC-3C7AB3B4E34C}">
      <dgm:prSet/>
      <dgm:spPr/>
    </dgm:pt>
    <dgm:pt modelId="{E78CC4BF-384F-0A41-AD5A-5B69C214EC6F}">
      <dgm:prSet phldrT="[Text]"/>
      <dgm:spPr>
        <a:gradFill rotWithShape="0">
          <a:gsLst>
            <a:gs pos="0">
              <a:schemeClr val="accent3">
                <a:lumMod val="50000"/>
              </a:schemeClr>
            </a:gs>
            <a:gs pos="99000">
              <a:schemeClr val="accent3">
                <a:lumMod val="75000"/>
              </a:schemeClr>
            </a:gs>
          </a:gsLst>
        </a:gradFill>
      </dgm:spPr>
      <dgm:t>
        <a:bodyPr/>
        <a:lstStyle/>
        <a:p>
          <a:r>
            <a:rPr lang="en-US" dirty="0" smtClean="0"/>
            <a:t>3 core applications</a:t>
          </a:r>
          <a:endParaRPr lang="en-US" dirty="0"/>
        </a:p>
      </dgm:t>
    </dgm:pt>
    <dgm:pt modelId="{60CB6141-2861-4140-A0EF-B933EC4B6EB4}" type="parTrans" cxnId="{BEB3413E-3A26-EE40-A49F-6420E11835AC}">
      <dgm:prSet/>
      <dgm:spPr/>
    </dgm:pt>
    <dgm:pt modelId="{3F2A66D4-7153-C443-B116-0FEA4DE58637}" type="sibTrans" cxnId="{BEB3413E-3A26-EE40-A49F-6420E11835AC}">
      <dgm:prSet/>
      <dgm:spPr/>
    </dgm:pt>
    <dgm:pt modelId="{3F262F9C-F6D4-CB45-B743-2D45F701FDE0}" type="pres">
      <dgm:prSet presAssocID="{A3F55304-3846-EA45-861E-D478803AA6F9}" presName="CompostProcess" presStyleCnt="0">
        <dgm:presLayoutVars>
          <dgm:dir/>
          <dgm:resizeHandles val="exact"/>
        </dgm:presLayoutVars>
      </dgm:prSet>
      <dgm:spPr/>
    </dgm:pt>
    <dgm:pt modelId="{D94AD37E-C9ED-604D-9170-08081FBA7DF5}" type="pres">
      <dgm:prSet presAssocID="{A3F55304-3846-EA45-861E-D478803AA6F9}" presName="arrow" presStyleLbl="bgShp" presStyleIdx="0" presStyleCnt="1"/>
      <dgm:spPr/>
    </dgm:pt>
    <dgm:pt modelId="{4C8F42EF-259E-2644-B45E-5B8828884E80}" type="pres">
      <dgm:prSet presAssocID="{A3F55304-3846-EA45-861E-D478803AA6F9}" presName="linearProcess" presStyleCnt="0"/>
      <dgm:spPr/>
    </dgm:pt>
    <dgm:pt modelId="{7F91EDCB-D4FC-0B42-830B-B3945C4B1383}" type="pres">
      <dgm:prSet presAssocID="{7A65A994-3532-4E4B-B3EA-758456A9633B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D04B58-3153-8D43-9B6E-71689E9DF946}" type="pres">
      <dgm:prSet presAssocID="{BC26D556-F3B0-1041-B2FB-3A8EDA0EC1B2}" presName="sibTrans" presStyleCnt="0"/>
      <dgm:spPr/>
    </dgm:pt>
    <dgm:pt modelId="{72049603-B1F4-BA49-BE7B-FF6C31E1FC65}" type="pres">
      <dgm:prSet presAssocID="{4145CBCC-56F4-FC49-B7C4-A9E709A942B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EDE345-5D3A-6047-B31F-1D15A37703C1}" type="pres">
      <dgm:prSet presAssocID="{3BEB9D50-056D-CD4C-BA73-49E082AE07FB}" presName="sibTrans" presStyleCnt="0"/>
      <dgm:spPr/>
    </dgm:pt>
    <dgm:pt modelId="{3AC25859-D85D-314D-B9FE-97B69AA38A5F}" type="pres">
      <dgm:prSet presAssocID="{B1E8A827-8B23-7549-B2C6-7194A43B03E8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15DA8F-4149-CE44-BF48-A9AE431D9E92}" srcId="{A3F55304-3846-EA45-861E-D478803AA6F9}" destId="{B1E8A827-8B23-7549-B2C6-7194A43B03E8}" srcOrd="2" destOrd="0" parTransId="{C83716D9-C52E-544F-8E23-458EB1A97DA4}" sibTransId="{31171D0E-4914-E94A-A537-1A891AF2B934}"/>
    <dgm:cxn modelId="{7925B86E-DBB8-4748-9C3A-A81B85943496}" type="presOf" srcId="{7A65A994-3532-4E4B-B3EA-758456A9633B}" destId="{7F91EDCB-D4FC-0B42-830B-B3945C4B1383}" srcOrd="0" destOrd="0" presId="urn:microsoft.com/office/officeart/2005/8/layout/hProcess9"/>
    <dgm:cxn modelId="{17EA1E7D-0EB5-3F42-B94A-8985730C558A}" srcId="{A3F55304-3846-EA45-861E-D478803AA6F9}" destId="{7A65A994-3532-4E4B-B3EA-758456A9633B}" srcOrd="0" destOrd="0" parTransId="{F37D77AA-8398-F740-8AAF-D23714FCFE6F}" sibTransId="{BC26D556-F3B0-1041-B2FB-3A8EDA0EC1B2}"/>
    <dgm:cxn modelId="{2B65154C-3B4F-954F-9261-EE5A81B7DD07}" type="presOf" srcId="{ED7C523D-6F92-944B-A95D-DFCDE8FC2297}" destId="{7F91EDCB-D4FC-0B42-830B-B3945C4B1383}" srcOrd="0" destOrd="1" presId="urn:microsoft.com/office/officeart/2005/8/layout/hProcess9"/>
    <dgm:cxn modelId="{BEB3413E-3A26-EE40-A49F-6420E11835AC}" srcId="{7A65A994-3532-4E4B-B3EA-758456A9633B}" destId="{E78CC4BF-384F-0A41-AD5A-5B69C214EC6F}" srcOrd="3" destOrd="0" parTransId="{60CB6141-2861-4140-A0EF-B933EC4B6EB4}" sibTransId="{3F2A66D4-7153-C443-B116-0FEA4DE58637}"/>
    <dgm:cxn modelId="{977FDBCE-AD14-C041-A1BC-3C7AB3B4E34C}" srcId="{B1E8A827-8B23-7549-B2C6-7194A43B03E8}" destId="{9ED31870-8698-8E4C-8829-055103EBB702}" srcOrd="2" destOrd="0" parTransId="{CBE13A3A-4888-4E48-B716-37FDC04910C3}" sibTransId="{DC643551-C3BE-4C4D-B5C4-DA75CD67AEE9}"/>
    <dgm:cxn modelId="{BD1D664A-59C1-254D-8EA0-03A4911ED39B}" type="presOf" srcId="{2CF413B6-02C0-A841-BE5E-6419B8EAD42D}" destId="{72049603-B1F4-BA49-BE7B-FF6C31E1FC65}" srcOrd="0" destOrd="1" presId="urn:microsoft.com/office/officeart/2005/8/layout/hProcess9"/>
    <dgm:cxn modelId="{350B98C1-4296-214D-9694-3FF3F9565939}" srcId="{7A65A994-3532-4E4B-B3EA-758456A9633B}" destId="{3D403FD0-25F9-2741-9CD0-9ED95423CCE2}" srcOrd="1" destOrd="0" parTransId="{CE35A7EF-C77D-B44C-A635-0E29E8282E9E}" sibTransId="{B27ADCEC-071A-8D4C-888D-21F29E845CB3}"/>
    <dgm:cxn modelId="{F90AADBA-D164-F64E-A291-8230087E5C00}" type="presOf" srcId="{E78CC4BF-384F-0A41-AD5A-5B69C214EC6F}" destId="{7F91EDCB-D4FC-0B42-830B-B3945C4B1383}" srcOrd="0" destOrd="4" presId="urn:microsoft.com/office/officeart/2005/8/layout/hProcess9"/>
    <dgm:cxn modelId="{4203D682-BE65-A74F-A48B-951CC91735A4}" type="presOf" srcId="{4145CBCC-56F4-FC49-B7C4-A9E709A942B0}" destId="{72049603-B1F4-BA49-BE7B-FF6C31E1FC65}" srcOrd="0" destOrd="0" presId="urn:microsoft.com/office/officeart/2005/8/layout/hProcess9"/>
    <dgm:cxn modelId="{5D4FBC6B-CBDD-1B43-9C08-F4347A60BD5D}" type="presOf" srcId="{9ED31870-8698-8E4C-8829-055103EBB702}" destId="{3AC25859-D85D-314D-B9FE-97B69AA38A5F}" srcOrd="0" destOrd="3" presId="urn:microsoft.com/office/officeart/2005/8/layout/hProcess9"/>
    <dgm:cxn modelId="{BEE60D5A-0636-D24E-96DC-68B903855F2E}" srcId="{4145CBCC-56F4-FC49-B7C4-A9E709A942B0}" destId="{2CF413B6-02C0-A841-BE5E-6419B8EAD42D}" srcOrd="0" destOrd="0" parTransId="{A0D7BDA0-6BB3-4C46-AA09-3B840131B629}" sibTransId="{9BEAA128-9382-4E44-A78A-ED823DA1DB47}"/>
    <dgm:cxn modelId="{20E2361C-6746-3E47-83F1-FA65E29D55D2}" type="presOf" srcId="{00274D8C-9D06-3D49-A3AE-DE518D8E858A}" destId="{3AC25859-D85D-314D-B9FE-97B69AA38A5F}" srcOrd="0" destOrd="2" presId="urn:microsoft.com/office/officeart/2005/8/layout/hProcess9"/>
    <dgm:cxn modelId="{AA373ACA-FBCE-1A4C-AA3E-A6605D08238F}" type="presOf" srcId="{B1E8A827-8B23-7549-B2C6-7194A43B03E8}" destId="{3AC25859-D85D-314D-B9FE-97B69AA38A5F}" srcOrd="0" destOrd="0" presId="urn:microsoft.com/office/officeart/2005/8/layout/hProcess9"/>
    <dgm:cxn modelId="{E0721716-9824-E54E-9030-B2BF71949699}" srcId="{7A65A994-3532-4E4B-B3EA-758456A9633B}" destId="{ED7C523D-6F92-944B-A95D-DFCDE8FC2297}" srcOrd="0" destOrd="0" parTransId="{2C54FDDF-9A5E-F945-BBA0-554914C3B6E5}" sibTransId="{632FA3CE-7878-3245-A4DF-371D6D4DBAD6}"/>
    <dgm:cxn modelId="{6A7675A5-BB4F-DD43-A778-AF1EF164EA92}" srcId="{7A65A994-3532-4E4B-B3EA-758456A9633B}" destId="{33C9F27D-FF42-D946-B2FA-75E890018F1C}" srcOrd="2" destOrd="0" parTransId="{08A0973D-9145-C74F-9D2A-5417DF7E6A90}" sibTransId="{DEA4FFC6-3F20-794F-85CA-502054F5FC2F}"/>
    <dgm:cxn modelId="{15E125EB-514F-C142-A0C8-881074FF167C}" type="presOf" srcId="{3D403FD0-25F9-2741-9CD0-9ED95423CCE2}" destId="{7F91EDCB-D4FC-0B42-830B-B3945C4B1383}" srcOrd="0" destOrd="2" presId="urn:microsoft.com/office/officeart/2005/8/layout/hProcess9"/>
    <dgm:cxn modelId="{A8BBA524-52F7-6E46-B1F0-1B82795FD906}" type="presOf" srcId="{33C9F27D-FF42-D946-B2FA-75E890018F1C}" destId="{7F91EDCB-D4FC-0B42-830B-B3945C4B1383}" srcOrd="0" destOrd="3" presId="urn:microsoft.com/office/officeart/2005/8/layout/hProcess9"/>
    <dgm:cxn modelId="{A9FCA299-C12C-1B42-946D-742811ECB2D9}" type="presOf" srcId="{6984BCF3-6EF7-4740-BC2C-16AB1C2338B1}" destId="{3AC25859-D85D-314D-B9FE-97B69AA38A5F}" srcOrd="0" destOrd="1" presId="urn:microsoft.com/office/officeart/2005/8/layout/hProcess9"/>
    <dgm:cxn modelId="{0AE1F231-8B82-7644-8B0A-3292E9A950E6}" srcId="{B1E8A827-8B23-7549-B2C6-7194A43B03E8}" destId="{6984BCF3-6EF7-4740-BC2C-16AB1C2338B1}" srcOrd="0" destOrd="0" parTransId="{A8F44CEA-42C9-A342-8F5B-34C5EC19B05B}" sibTransId="{603BC08E-675D-C64B-BD1B-49AA95E57DA5}"/>
    <dgm:cxn modelId="{CF6F2E32-512B-AE49-83BE-73401ABA91EE}" type="presOf" srcId="{A3F55304-3846-EA45-861E-D478803AA6F9}" destId="{3F262F9C-F6D4-CB45-B743-2D45F701FDE0}" srcOrd="0" destOrd="0" presId="urn:microsoft.com/office/officeart/2005/8/layout/hProcess9"/>
    <dgm:cxn modelId="{7B5B138B-0ACA-514D-8FCB-3BECFABEAF79}" srcId="{A3F55304-3846-EA45-861E-D478803AA6F9}" destId="{4145CBCC-56F4-FC49-B7C4-A9E709A942B0}" srcOrd="1" destOrd="0" parTransId="{06D8A9F5-67D9-2948-9AC0-D24951F370A9}" sibTransId="{3BEB9D50-056D-CD4C-BA73-49E082AE07FB}"/>
    <dgm:cxn modelId="{BC1E7E6F-EA8E-C749-BA38-C040107EFB84}" srcId="{B1E8A827-8B23-7549-B2C6-7194A43B03E8}" destId="{00274D8C-9D06-3D49-A3AE-DE518D8E858A}" srcOrd="1" destOrd="0" parTransId="{68CB163C-5304-CC4A-828D-8FB6CA27BC96}" sibTransId="{E67B76EF-6D6A-944D-9F07-23E9A45D69B9}"/>
    <dgm:cxn modelId="{F0410333-8FE3-6141-B01A-5D0609835AD4}" type="presParOf" srcId="{3F262F9C-F6D4-CB45-B743-2D45F701FDE0}" destId="{D94AD37E-C9ED-604D-9170-08081FBA7DF5}" srcOrd="0" destOrd="0" presId="urn:microsoft.com/office/officeart/2005/8/layout/hProcess9"/>
    <dgm:cxn modelId="{88904FC6-2095-3A4B-AC34-304F8113F825}" type="presParOf" srcId="{3F262F9C-F6D4-CB45-B743-2D45F701FDE0}" destId="{4C8F42EF-259E-2644-B45E-5B8828884E80}" srcOrd="1" destOrd="0" presId="urn:microsoft.com/office/officeart/2005/8/layout/hProcess9"/>
    <dgm:cxn modelId="{6875741A-B041-164B-95C3-F70B368DF70B}" type="presParOf" srcId="{4C8F42EF-259E-2644-B45E-5B8828884E80}" destId="{7F91EDCB-D4FC-0B42-830B-B3945C4B1383}" srcOrd="0" destOrd="0" presId="urn:microsoft.com/office/officeart/2005/8/layout/hProcess9"/>
    <dgm:cxn modelId="{5233A294-14A3-384E-B7A7-74A3A83AC86A}" type="presParOf" srcId="{4C8F42EF-259E-2644-B45E-5B8828884E80}" destId="{ECD04B58-3153-8D43-9B6E-71689E9DF946}" srcOrd="1" destOrd="0" presId="urn:microsoft.com/office/officeart/2005/8/layout/hProcess9"/>
    <dgm:cxn modelId="{B664EAAB-DAEC-E543-93CE-A611D626A3F8}" type="presParOf" srcId="{4C8F42EF-259E-2644-B45E-5B8828884E80}" destId="{72049603-B1F4-BA49-BE7B-FF6C31E1FC65}" srcOrd="2" destOrd="0" presId="urn:microsoft.com/office/officeart/2005/8/layout/hProcess9"/>
    <dgm:cxn modelId="{3C08F411-205C-A344-B55C-2C5423764378}" type="presParOf" srcId="{4C8F42EF-259E-2644-B45E-5B8828884E80}" destId="{8AEDE345-5D3A-6047-B31F-1D15A37703C1}" srcOrd="3" destOrd="0" presId="urn:microsoft.com/office/officeart/2005/8/layout/hProcess9"/>
    <dgm:cxn modelId="{512767CB-D467-A04C-86D3-6F6054D0646F}" type="presParOf" srcId="{4C8F42EF-259E-2644-B45E-5B8828884E80}" destId="{3AC25859-D85D-314D-B9FE-97B69AA38A5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5C2EAE-FB9C-BD4B-85A6-8D1671E6EF1A}">
      <dsp:nvSpPr>
        <dsp:cNvPr id="0" name=""/>
        <dsp:cNvSpPr/>
      </dsp:nvSpPr>
      <dsp:spPr>
        <a:xfrm>
          <a:off x="7556439" y="2868605"/>
          <a:ext cx="91440" cy="334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F21ED2-7FCA-1D41-91FA-D43D6077BC5A}">
      <dsp:nvSpPr>
        <dsp:cNvPr id="0" name=""/>
        <dsp:cNvSpPr/>
      </dsp:nvSpPr>
      <dsp:spPr>
        <a:xfrm>
          <a:off x="6196905" y="1804125"/>
          <a:ext cx="1405253" cy="334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874"/>
              </a:lnTo>
              <a:lnTo>
                <a:pt x="1405253" y="227874"/>
              </a:lnTo>
              <a:lnTo>
                <a:pt x="1405253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F0861-D6BD-824D-B5AA-F993660420C6}">
      <dsp:nvSpPr>
        <dsp:cNvPr id="0" name=""/>
        <dsp:cNvSpPr/>
      </dsp:nvSpPr>
      <dsp:spPr>
        <a:xfrm>
          <a:off x="6151185" y="2868605"/>
          <a:ext cx="91440" cy="334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B4AC1-1266-2344-9029-5F0E51761F58}">
      <dsp:nvSpPr>
        <dsp:cNvPr id="0" name=""/>
        <dsp:cNvSpPr/>
      </dsp:nvSpPr>
      <dsp:spPr>
        <a:xfrm>
          <a:off x="6151185" y="1804125"/>
          <a:ext cx="91440" cy="334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283487-9830-1247-BA18-849F64AD1E90}">
      <dsp:nvSpPr>
        <dsp:cNvPr id="0" name=""/>
        <dsp:cNvSpPr/>
      </dsp:nvSpPr>
      <dsp:spPr>
        <a:xfrm>
          <a:off x="4745931" y="2868605"/>
          <a:ext cx="91440" cy="334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0900AF-675C-874B-87EC-4D545D889551}">
      <dsp:nvSpPr>
        <dsp:cNvPr id="0" name=""/>
        <dsp:cNvSpPr/>
      </dsp:nvSpPr>
      <dsp:spPr>
        <a:xfrm>
          <a:off x="4791651" y="1804125"/>
          <a:ext cx="1405253" cy="334386"/>
        </a:xfrm>
        <a:custGeom>
          <a:avLst/>
          <a:gdLst/>
          <a:ahLst/>
          <a:cxnLst/>
          <a:rect l="0" t="0" r="0" b="0"/>
          <a:pathLst>
            <a:path>
              <a:moveTo>
                <a:pt x="1405253" y="0"/>
              </a:moveTo>
              <a:lnTo>
                <a:pt x="1405253" y="227874"/>
              </a:lnTo>
              <a:lnTo>
                <a:pt x="0" y="227874"/>
              </a:lnTo>
              <a:lnTo>
                <a:pt x="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4D936C-A64C-3E46-B6F9-7DE629E3E9D6}">
      <dsp:nvSpPr>
        <dsp:cNvPr id="0" name=""/>
        <dsp:cNvSpPr/>
      </dsp:nvSpPr>
      <dsp:spPr>
        <a:xfrm>
          <a:off x="3913368" y="739645"/>
          <a:ext cx="2283537" cy="334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874"/>
              </a:lnTo>
              <a:lnTo>
                <a:pt x="2283537" y="227874"/>
              </a:lnTo>
              <a:lnTo>
                <a:pt x="2283537" y="33438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230E43-A0C7-F243-BB77-F47648C86D51}">
      <dsp:nvSpPr>
        <dsp:cNvPr id="0" name=""/>
        <dsp:cNvSpPr/>
      </dsp:nvSpPr>
      <dsp:spPr>
        <a:xfrm>
          <a:off x="2683771" y="2868605"/>
          <a:ext cx="702626" cy="334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874"/>
              </a:lnTo>
              <a:lnTo>
                <a:pt x="702626" y="227874"/>
              </a:lnTo>
              <a:lnTo>
                <a:pt x="702626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4D2316-D887-A846-9D48-3A057BF13741}">
      <dsp:nvSpPr>
        <dsp:cNvPr id="0" name=""/>
        <dsp:cNvSpPr/>
      </dsp:nvSpPr>
      <dsp:spPr>
        <a:xfrm>
          <a:off x="1981144" y="2868605"/>
          <a:ext cx="702626" cy="334386"/>
        </a:xfrm>
        <a:custGeom>
          <a:avLst/>
          <a:gdLst/>
          <a:ahLst/>
          <a:cxnLst/>
          <a:rect l="0" t="0" r="0" b="0"/>
          <a:pathLst>
            <a:path>
              <a:moveTo>
                <a:pt x="702626" y="0"/>
              </a:moveTo>
              <a:lnTo>
                <a:pt x="702626" y="227874"/>
              </a:lnTo>
              <a:lnTo>
                <a:pt x="0" y="227874"/>
              </a:lnTo>
              <a:lnTo>
                <a:pt x="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A3FEC9-302B-B64E-A17C-46266ECAE63A}">
      <dsp:nvSpPr>
        <dsp:cNvPr id="0" name=""/>
        <dsp:cNvSpPr/>
      </dsp:nvSpPr>
      <dsp:spPr>
        <a:xfrm>
          <a:off x="1629830" y="1804125"/>
          <a:ext cx="1053940" cy="334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874"/>
              </a:lnTo>
              <a:lnTo>
                <a:pt x="1053940" y="227874"/>
              </a:lnTo>
              <a:lnTo>
                <a:pt x="105394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CE7454-2777-B143-A0E8-1940E822FD82}">
      <dsp:nvSpPr>
        <dsp:cNvPr id="0" name=""/>
        <dsp:cNvSpPr/>
      </dsp:nvSpPr>
      <dsp:spPr>
        <a:xfrm>
          <a:off x="530170" y="2868605"/>
          <a:ext cx="91440" cy="3343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75338D-5C68-E245-9BCE-906DEF174135}">
      <dsp:nvSpPr>
        <dsp:cNvPr id="0" name=""/>
        <dsp:cNvSpPr/>
      </dsp:nvSpPr>
      <dsp:spPr>
        <a:xfrm>
          <a:off x="575890" y="1804125"/>
          <a:ext cx="1053940" cy="334386"/>
        </a:xfrm>
        <a:custGeom>
          <a:avLst/>
          <a:gdLst/>
          <a:ahLst/>
          <a:cxnLst/>
          <a:rect l="0" t="0" r="0" b="0"/>
          <a:pathLst>
            <a:path>
              <a:moveTo>
                <a:pt x="1053940" y="0"/>
              </a:moveTo>
              <a:lnTo>
                <a:pt x="1053940" y="227874"/>
              </a:lnTo>
              <a:lnTo>
                <a:pt x="0" y="227874"/>
              </a:lnTo>
              <a:lnTo>
                <a:pt x="0" y="33438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3D58F1-A41E-D74E-9A74-716C2AA72EDC}">
      <dsp:nvSpPr>
        <dsp:cNvPr id="0" name=""/>
        <dsp:cNvSpPr/>
      </dsp:nvSpPr>
      <dsp:spPr>
        <a:xfrm>
          <a:off x="1629830" y="739645"/>
          <a:ext cx="2283537" cy="334386"/>
        </a:xfrm>
        <a:custGeom>
          <a:avLst/>
          <a:gdLst/>
          <a:ahLst/>
          <a:cxnLst/>
          <a:rect l="0" t="0" r="0" b="0"/>
          <a:pathLst>
            <a:path>
              <a:moveTo>
                <a:pt x="2283537" y="0"/>
              </a:moveTo>
              <a:lnTo>
                <a:pt x="2283537" y="227874"/>
              </a:lnTo>
              <a:lnTo>
                <a:pt x="0" y="227874"/>
              </a:lnTo>
              <a:lnTo>
                <a:pt x="0" y="33438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17B6A0-DC38-5349-A600-0F4A23F6030A}">
      <dsp:nvSpPr>
        <dsp:cNvPr id="0" name=""/>
        <dsp:cNvSpPr/>
      </dsp:nvSpPr>
      <dsp:spPr>
        <a:xfrm>
          <a:off x="3338491" y="9552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DBB9B9-B19A-3D49-9A71-540908163567}">
      <dsp:nvSpPr>
        <dsp:cNvPr id="0" name=""/>
        <dsp:cNvSpPr/>
      </dsp:nvSpPr>
      <dsp:spPr>
        <a:xfrm>
          <a:off x="3466241" y="130915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Network security</a:t>
          </a:r>
          <a:endParaRPr lang="en-US" sz="1200" kern="1200" dirty="0"/>
        </a:p>
      </dsp:txBody>
      <dsp:txXfrm>
        <a:off x="3466241" y="130915"/>
        <a:ext cx="1149753" cy="730093"/>
      </dsp:txXfrm>
    </dsp:sp>
    <dsp:sp modelId="{DF43228C-08AD-934E-8F29-05B2C2C4E672}">
      <dsp:nvSpPr>
        <dsp:cNvPr id="0" name=""/>
        <dsp:cNvSpPr/>
      </dsp:nvSpPr>
      <dsp:spPr>
        <a:xfrm>
          <a:off x="1054954" y="1074032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FB57B3-8404-7243-9AD6-9A67C36A0CE3}">
      <dsp:nvSpPr>
        <dsp:cNvPr id="0" name=""/>
        <dsp:cNvSpPr/>
      </dsp:nvSpPr>
      <dsp:spPr>
        <a:xfrm>
          <a:off x="1182704" y="119539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infrastructure</a:t>
          </a:r>
          <a:endParaRPr lang="en-US" sz="1200" kern="1200" dirty="0"/>
        </a:p>
      </dsp:txBody>
      <dsp:txXfrm>
        <a:off x="1182704" y="1195394"/>
        <a:ext cx="1149753" cy="730093"/>
      </dsp:txXfrm>
    </dsp:sp>
    <dsp:sp modelId="{9D65A98E-80FF-8C48-80C1-4591041C7100}">
      <dsp:nvSpPr>
        <dsp:cNvPr id="0" name=""/>
        <dsp:cNvSpPr/>
      </dsp:nvSpPr>
      <dsp:spPr>
        <a:xfrm>
          <a:off x="1013" y="213851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6C76AD-A790-5342-B1EA-474F4AA5480F}">
      <dsp:nvSpPr>
        <dsp:cNvPr id="0" name=""/>
        <dsp:cNvSpPr/>
      </dsp:nvSpPr>
      <dsp:spPr>
        <a:xfrm>
          <a:off x="128764" y="225987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disruption</a:t>
          </a:r>
          <a:endParaRPr lang="en-US" sz="1200" kern="1200" dirty="0"/>
        </a:p>
      </dsp:txBody>
      <dsp:txXfrm>
        <a:off x="128764" y="2259874"/>
        <a:ext cx="1149753" cy="730093"/>
      </dsp:txXfrm>
    </dsp:sp>
    <dsp:sp modelId="{D9AAFFB6-8AAD-934F-915C-623A7B390152}">
      <dsp:nvSpPr>
        <dsp:cNvPr id="0" name=""/>
        <dsp:cNvSpPr/>
      </dsp:nvSpPr>
      <dsp:spPr>
        <a:xfrm>
          <a:off x="1013" y="320299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A44FB5-2A6D-C549-90C6-C7BE177D60E8}">
      <dsp:nvSpPr>
        <dsp:cNvPr id="0" name=""/>
        <dsp:cNvSpPr/>
      </dsp:nvSpPr>
      <dsp:spPr>
        <a:xfrm>
          <a:off x="128764" y="332435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traffic overload</a:t>
          </a:r>
          <a:endParaRPr lang="en-US" sz="1200" kern="1200" dirty="0"/>
        </a:p>
      </dsp:txBody>
      <dsp:txXfrm>
        <a:off x="128764" y="3324354"/>
        <a:ext cx="1149753" cy="730093"/>
      </dsp:txXfrm>
    </dsp:sp>
    <dsp:sp modelId="{A092CEC0-8277-3141-847A-CB4E136B205A}">
      <dsp:nvSpPr>
        <dsp:cNvPr id="0" name=""/>
        <dsp:cNvSpPr/>
      </dsp:nvSpPr>
      <dsp:spPr>
        <a:xfrm>
          <a:off x="2108894" y="213851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9CA9A7-0416-474F-A89E-10203E5B35FF}">
      <dsp:nvSpPr>
        <dsp:cNvPr id="0" name=""/>
        <dsp:cNvSpPr/>
      </dsp:nvSpPr>
      <dsp:spPr>
        <a:xfrm>
          <a:off x="2236644" y="225987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compromise integrity</a:t>
          </a:r>
          <a:endParaRPr lang="en-US" sz="1200" kern="1200" dirty="0"/>
        </a:p>
      </dsp:txBody>
      <dsp:txXfrm>
        <a:off x="2236644" y="2259874"/>
        <a:ext cx="1149753" cy="730093"/>
      </dsp:txXfrm>
    </dsp:sp>
    <dsp:sp modelId="{C5386D79-0FED-E74D-9781-882736C3F746}">
      <dsp:nvSpPr>
        <dsp:cNvPr id="0" name=""/>
        <dsp:cNvSpPr/>
      </dsp:nvSpPr>
      <dsp:spPr>
        <a:xfrm>
          <a:off x="1406267" y="320299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0A23AE-2683-FF40-A628-F5B0ECAF8A70}">
      <dsp:nvSpPr>
        <dsp:cNvPr id="0" name=""/>
        <dsp:cNvSpPr/>
      </dsp:nvSpPr>
      <dsp:spPr>
        <a:xfrm>
          <a:off x="1534017" y="332435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BGP</a:t>
          </a:r>
          <a:endParaRPr lang="en-US" sz="1200" kern="1200" dirty="0"/>
        </a:p>
      </dsp:txBody>
      <dsp:txXfrm>
        <a:off x="1534017" y="3324354"/>
        <a:ext cx="1149753" cy="730093"/>
      </dsp:txXfrm>
    </dsp:sp>
    <dsp:sp modelId="{7DDD304F-8DE5-0845-BDD6-E730B22DB3E7}">
      <dsp:nvSpPr>
        <dsp:cNvPr id="0" name=""/>
        <dsp:cNvSpPr/>
      </dsp:nvSpPr>
      <dsp:spPr>
        <a:xfrm>
          <a:off x="2811521" y="320299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0BDC7A-0E14-534A-BFA4-A20B804C2193}">
      <dsp:nvSpPr>
        <dsp:cNvPr id="0" name=""/>
        <dsp:cNvSpPr/>
      </dsp:nvSpPr>
      <dsp:spPr>
        <a:xfrm>
          <a:off x="2939271" y="332435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DNS</a:t>
          </a:r>
          <a:endParaRPr lang="en-US" sz="1200" kern="1200" dirty="0"/>
        </a:p>
      </dsp:txBody>
      <dsp:txXfrm>
        <a:off x="2939271" y="3324354"/>
        <a:ext cx="1149753" cy="730093"/>
      </dsp:txXfrm>
    </dsp:sp>
    <dsp:sp modelId="{1AFA99E2-08BC-0A42-BB70-51A910E1EF95}">
      <dsp:nvSpPr>
        <dsp:cNvPr id="0" name=""/>
        <dsp:cNvSpPr/>
      </dsp:nvSpPr>
      <dsp:spPr>
        <a:xfrm>
          <a:off x="5622028" y="1074032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10DF8F-1AB9-5044-9786-A58BA6C4235A}">
      <dsp:nvSpPr>
        <dsp:cNvPr id="0" name=""/>
        <dsp:cNvSpPr/>
      </dsp:nvSpPr>
      <dsp:spPr>
        <a:xfrm>
          <a:off x="5749779" y="119539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end systems</a:t>
          </a:r>
          <a:endParaRPr lang="en-US" sz="1200" kern="1200" dirty="0"/>
        </a:p>
      </dsp:txBody>
      <dsp:txXfrm>
        <a:off x="5749779" y="1195394"/>
        <a:ext cx="1149753" cy="730093"/>
      </dsp:txXfrm>
    </dsp:sp>
    <dsp:sp modelId="{D7908522-94E3-2049-9580-B004C5B2C198}">
      <dsp:nvSpPr>
        <dsp:cNvPr id="0" name=""/>
        <dsp:cNvSpPr/>
      </dsp:nvSpPr>
      <dsp:spPr>
        <a:xfrm>
          <a:off x="4216775" y="213851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275A7C-8111-F842-9787-4EE19C35B3A3}">
      <dsp:nvSpPr>
        <dsp:cNvPr id="0" name=""/>
        <dsp:cNvSpPr/>
      </dsp:nvSpPr>
      <dsp:spPr>
        <a:xfrm>
          <a:off x="4344525" y="225987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resource theft</a:t>
          </a:r>
          <a:endParaRPr lang="en-US" sz="1200" kern="1200" dirty="0"/>
        </a:p>
      </dsp:txBody>
      <dsp:txXfrm>
        <a:off x="4344525" y="2259874"/>
        <a:ext cx="1149753" cy="730093"/>
      </dsp:txXfrm>
    </dsp:sp>
    <dsp:sp modelId="{28C7D941-9C82-1542-9156-D2C40221D5D6}">
      <dsp:nvSpPr>
        <dsp:cNvPr id="0" name=""/>
        <dsp:cNvSpPr/>
      </dsp:nvSpPr>
      <dsp:spPr>
        <a:xfrm>
          <a:off x="4216775" y="320299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150700-0CCE-3A42-B94F-76C9FEE0C513}">
      <dsp:nvSpPr>
        <dsp:cNvPr id="0" name=""/>
        <dsp:cNvSpPr/>
      </dsp:nvSpPr>
      <dsp:spPr>
        <a:xfrm>
          <a:off x="4344525" y="332435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spam </a:t>
          </a:r>
          <a:r>
            <a:rPr lang="en-US" sz="1200" kern="1200" dirty="0" err="1" smtClean="0"/>
            <a:t>bot</a:t>
          </a:r>
          <a:endParaRPr lang="en-US" sz="1200" kern="1200" dirty="0"/>
        </a:p>
      </dsp:txBody>
      <dsp:txXfrm>
        <a:off x="4344525" y="3324354"/>
        <a:ext cx="1149753" cy="730093"/>
      </dsp:txXfrm>
    </dsp:sp>
    <dsp:sp modelId="{CDDDADBF-DDD2-2848-AD73-645B887FA458}">
      <dsp:nvSpPr>
        <dsp:cNvPr id="0" name=""/>
        <dsp:cNvSpPr/>
      </dsp:nvSpPr>
      <dsp:spPr>
        <a:xfrm>
          <a:off x="5622028" y="213851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3C71DF-4503-DD48-ACDF-41729EBD7732}">
      <dsp:nvSpPr>
        <dsp:cNvPr id="0" name=""/>
        <dsp:cNvSpPr/>
      </dsp:nvSpPr>
      <dsp:spPr>
        <a:xfrm>
          <a:off x="5749779" y="225987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data theft</a:t>
          </a:r>
          <a:endParaRPr lang="en-US" sz="1200" kern="1200" dirty="0"/>
        </a:p>
      </dsp:txBody>
      <dsp:txXfrm>
        <a:off x="5749779" y="2259874"/>
        <a:ext cx="1149753" cy="730093"/>
      </dsp:txXfrm>
    </dsp:sp>
    <dsp:sp modelId="{570B6418-AEF7-0D49-A70D-705C0FF4B74C}">
      <dsp:nvSpPr>
        <dsp:cNvPr id="0" name=""/>
        <dsp:cNvSpPr/>
      </dsp:nvSpPr>
      <dsp:spPr>
        <a:xfrm>
          <a:off x="5622028" y="320299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438C6A-4985-934E-965C-37DCD66A0F3D}">
      <dsp:nvSpPr>
        <dsp:cNvPr id="0" name=""/>
        <dsp:cNvSpPr/>
      </dsp:nvSpPr>
      <dsp:spPr>
        <a:xfrm>
          <a:off x="5749779" y="332435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identity theft</a:t>
          </a:r>
          <a:endParaRPr lang="en-US" sz="1200" kern="1200" dirty="0"/>
        </a:p>
      </dsp:txBody>
      <dsp:txXfrm>
        <a:off x="5749779" y="3324354"/>
        <a:ext cx="1149753" cy="730093"/>
      </dsp:txXfrm>
    </dsp:sp>
    <dsp:sp modelId="{ACEA9E2C-D7DE-0940-8D48-25BBAF359424}">
      <dsp:nvSpPr>
        <dsp:cNvPr id="0" name=""/>
        <dsp:cNvSpPr/>
      </dsp:nvSpPr>
      <dsp:spPr>
        <a:xfrm>
          <a:off x="7027282" y="213851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8CA512-237F-2D46-A794-F15F0AF6A12A}">
      <dsp:nvSpPr>
        <dsp:cNvPr id="0" name=""/>
        <dsp:cNvSpPr/>
      </dsp:nvSpPr>
      <dsp:spPr>
        <a:xfrm>
          <a:off x="7155033" y="225987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denial-of-service</a:t>
          </a:r>
          <a:endParaRPr lang="en-US" sz="1200" kern="1200" dirty="0"/>
        </a:p>
      </dsp:txBody>
      <dsp:txXfrm>
        <a:off x="7155033" y="2259874"/>
        <a:ext cx="1149753" cy="730093"/>
      </dsp:txXfrm>
    </dsp:sp>
    <dsp:sp modelId="{741F625D-B165-EF47-87E8-0155637D0B61}">
      <dsp:nvSpPr>
        <dsp:cNvPr id="0" name=""/>
        <dsp:cNvSpPr/>
      </dsp:nvSpPr>
      <dsp:spPr>
        <a:xfrm>
          <a:off x="7027282" y="3202991"/>
          <a:ext cx="1149753" cy="730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128E26-9618-1547-9689-AE21693B412D}">
      <dsp:nvSpPr>
        <dsp:cNvPr id="0" name=""/>
        <dsp:cNvSpPr/>
      </dsp:nvSpPr>
      <dsp:spPr>
        <a:xfrm>
          <a:off x="7155033" y="3324354"/>
          <a:ext cx="1149753" cy="730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extortion</a:t>
          </a:r>
          <a:endParaRPr lang="en-US" sz="1200" kern="1200" dirty="0"/>
        </a:p>
      </dsp:txBody>
      <dsp:txXfrm>
        <a:off x="7155033" y="3324354"/>
        <a:ext cx="1149753" cy="73009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D6BA934-6D2E-6C4F-AB5F-0EDB3B5F797D}">
      <dsp:nvSpPr>
        <dsp:cNvPr id="0" name=""/>
        <dsp:cNvSpPr/>
      </dsp:nvSpPr>
      <dsp:spPr>
        <a:xfrm>
          <a:off x="2009" y="1991866"/>
          <a:ext cx="1788169" cy="715267"/>
        </a:xfrm>
        <a:prstGeom prst="chevron">
          <a:avLst/>
        </a:prstGeom>
        <a:gradFill flip="none" rotWithShape="1">
          <a:gsLst>
            <a:gs pos="0">
              <a:schemeClr val="accent6">
                <a:lumMod val="75000"/>
              </a:schemeClr>
            </a:gs>
            <a:gs pos="100000">
              <a:srgbClr val="FFFFFF"/>
            </a:gs>
          </a:gsLst>
          <a:lin ang="16200000" scaled="0"/>
          <a:tileRect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Capture packets</a:t>
          </a:r>
          <a:endParaRPr lang="en-US" sz="1600" kern="1200" dirty="0"/>
        </a:p>
      </dsp:txBody>
      <dsp:txXfrm>
        <a:off x="2009" y="1991866"/>
        <a:ext cx="1788169" cy="715267"/>
      </dsp:txXfrm>
    </dsp:sp>
    <dsp:sp modelId="{A2DA8164-68A1-8D40-B2BD-0DB948D96C44}">
      <dsp:nvSpPr>
        <dsp:cNvPr id="0" name=""/>
        <dsp:cNvSpPr/>
      </dsp:nvSpPr>
      <dsp:spPr>
        <a:xfrm>
          <a:off x="1611362" y="1991866"/>
          <a:ext cx="1788169" cy="715267"/>
        </a:xfrm>
        <a:prstGeom prst="chevron">
          <a:avLst/>
        </a:prstGeom>
        <a:gradFill flip="none" rotWithShape="1">
          <a:gsLst>
            <a:gs pos="0">
              <a:srgbClr val="FFFF00"/>
            </a:gs>
            <a:gs pos="100000">
              <a:srgbClr val="FFFFFF"/>
            </a:gs>
          </a:gsLst>
          <a:lin ang="16200000" scaled="0"/>
          <a:tileRect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bg1">
                  <a:lumMod val="65000"/>
                </a:schemeClr>
              </a:solidFill>
            </a:rPr>
            <a:t>Detect problem</a:t>
          </a:r>
          <a:endParaRPr lang="en-US" sz="16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1611362" y="1991866"/>
        <a:ext cx="1788169" cy="715267"/>
      </dsp:txXfrm>
    </dsp:sp>
    <dsp:sp modelId="{EF6037FC-CC92-064F-A23D-235DB2312DE1}">
      <dsp:nvSpPr>
        <dsp:cNvPr id="0" name=""/>
        <dsp:cNvSpPr/>
      </dsp:nvSpPr>
      <dsp:spPr>
        <a:xfrm>
          <a:off x="3220715" y="1991866"/>
          <a:ext cx="1788169" cy="715267"/>
        </a:xfrm>
        <a:prstGeom prst="chevron">
          <a:avLst/>
        </a:prstGeom>
        <a:gradFill flip="none" rotWithShape="1">
          <a:gsLst>
            <a:gs pos="0">
              <a:srgbClr val="008000"/>
            </a:gs>
            <a:gs pos="100000">
              <a:srgbClr val="FFFFFF"/>
            </a:gs>
          </a:gsLst>
          <a:lin ang="16200000" scaled="0"/>
          <a:tileRect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discover probe peers</a:t>
          </a:r>
          <a:endParaRPr lang="en-US" sz="1600" kern="1200" dirty="0"/>
        </a:p>
      </dsp:txBody>
      <dsp:txXfrm>
        <a:off x="3220715" y="1991866"/>
        <a:ext cx="1788169" cy="715267"/>
      </dsp:txXfrm>
    </dsp:sp>
    <dsp:sp modelId="{457E6889-26D9-0B44-8BF9-509448BF8BE7}">
      <dsp:nvSpPr>
        <dsp:cNvPr id="0" name=""/>
        <dsp:cNvSpPr/>
      </dsp:nvSpPr>
      <dsp:spPr>
        <a:xfrm>
          <a:off x="4830067" y="1991866"/>
          <a:ext cx="1788169" cy="715267"/>
        </a:xfrm>
        <a:prstGeom prst="chevron">
          <a:avLst/>
        </a:prstGeom>
        <a:gradFill flip="none" rotWithShape="1">
          <a:gsLst>
            <a:gs pos="0">
              <a:srgbClr val="66FF66"/>
            </a:gs>
            <a:gs pos="100000">
              <a:srgbClr val="FFFFFF"/>
            </a:gs>
          </a:gsLst>
          <a:lin ang="16200000" scaled="0"/>
          <a:tileRect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bg1">
                  <a:lumMod val="50000"/>
                </a:schemeClr>
              </a:solidFill>
            </a:rPr>
            <a:t>ask peers for probe results</a:t>
          </a:r>
          <a:endParaRPr lang="en-US" sz="16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830067" y="1991866"/>
        <a:ext cx="1788169" cy="715267"/>
      </dsp:txXfrm>
    </dsp:sp>
    <dsp:sp modelId="{72C00292-BE36-784A-B8DC-499C512AF8C8}">
      <dsp:nvSpPr>
        <dsp:cNvPr id="0" name=""/>
        <dsp:cNvSpPr/>
      </dsp:nvSpPr>
      <dsp:spPr>
        <a:xfrm>
          <a:off x="6439420" y="1991866"/>
          <a:ext cx="1788169" cy="715267"/>
        </a:xfrm>
        <a:prstGeom prst="chevron">
          <a:avLst/>
        </a:prstGeom>
        <a:gradFill flip="none" rotWithShape="1">
          <a:gsLst>
            <a:gs pos="0">
              <a:srgbClr val="800000"/>
            </a:gs>
            <a:gs pos="100000">
              <a:srgbClr val="FFFFFF"/>
            </a:gs>
          </a:gsLst>
          <a:lin ang="16200000" scaled="0"/>
          <a:tileRect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diagnose problem</a:t>
          </a:r>
          <a:endParaRPr lang="en-US" sz="1600" kern="1200" dirty="0"/>
        </a:p>
      </dsp:txBody>
      <dsp:txXfrm>
        <a:off x="6439420" y="1991866"/>
        <a:ext cx="1788169" cy="71526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94AD37E-C9ED-604D-9170-08081FBA7DF5}">
      <dsp:nvSpPr>
        <dsp:cNvPr id="0" name=""/>
        <dsp:cNvSpPr/>
      </dsp:nvSpPr>
      <dsp:spPr>
        <a:xfrm>
          <a:off x="628649" y="0"/>
          <a:ext cx="7124700" cy="4699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F91EDCB-D4FC-0B42-830B-B3945C4B1383}">
      <dsp:nvSpPr>
        <dsp:cNvPr id="0" name=""/>
        <dsp:cNvSpPr/>
      </dsp:nvSpPr>
      <dsp:spPr>
        <a:xfrm>
          <a:off x="284038" y="1409700"/>
          <a:ext cx="2514600" cy="1879600"/>
        </a:xfrm>
        <a:prstGeom prst="roundRect">
          <a:avLst/>
        </a:prstGeom>
        <a:gradFill rotWithShape="0">
          <a:gsLst>
            <a:gs pos="0">
              <a:schemeClr val="accent3">
                <a:lumMod val="50000"/>
              </a:schemeClr>
            </a:gs>
            <a:gs pos="99000">
              <a:schemeClr val="accent3">
                <a:lumMod val="7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Limited personal communication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email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static information retrieval (ftp </a:t>
          </a:r>
          <a:r>
            <a:rPr lang="en-US" sz="1300" kern="1200" dirty="0" err="1" smtClean="0">
              <a:sym typeface="Wingdings"/>
            </a:rPr>
            <a:t></a:t>
          </a:r>
          <a:r>
            <a:rPr lang="en-US" sz="1300" kern="1200" dirty="0" smtClean="0">
              <a:sym typeface="Wingdings"/>
            </a:rPr>
            <a:t> web)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phone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3 core applications</a:t>
          </a:r>
          <a:endParaRPr lang="en-US" sz="1300" kern="1200" dirty="0"/>
        </a:p>
      </dsp:txBody>
      <dsp:txXfrm>
        <a:off x="284038" y="1409700"/>
        <a:ext cx="2514600" cy="1879600"/>
      </dsp:txXfrm>
    </dsp:sp>
    <dsp:sp modelId="{72049603-B1F4-BA49-BE7B-FF6C31E1FC65}">
      <dsp:nvSpPr>
        <dsp:cNvPr id="0" name=""/>
        <dsp:cNvSpPr/>
      </dsp:nvSpPr>
      <dsp:spPr>
        <a:xfrm>
          <a:off x="2933700" y="1409700"/>
          <a:ext cx="2514600" cy="1879600"/>
        </a:xfrm>
        <a:prstGeom prst="roundRect">
          <a:avLst/>
        </a:prstGeom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Content-based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large-scale distribution of popular content (entertainment video)</a:t>
          </a:r>
          <a:endParaRPr lang="en-US" sz="1300" kern="1200" dirty="0"/>
        </a:p>
      </dsp:txBody>
      <dsp:txXfrm>
        <a:off x="2933700" y="1409700"/>
        <a:ext cx="2514600" cy="1879600"/>
      </dsp:txXfrm>
    </dsp:sp>
    <dsp:sp modelId="{3AC25859-D85D-314D-B9FE-97B69AA38A5F}">
      <dsp:nvSpPr>
        <dsp:cNvPr id="0" name=""/>
        <dsp:cNvSpPr/>
      </dsp:nvSpPr>
      <dsp:spPr>
        <a:xfrm>
          <a:off x="5583361" y="1409700"/>
          <a:ext cx="2514600" cy="1879600"/>
        </a:xfrm>
        <a:prstGeom prst="roundRect">
          <a:avLst/>
        </a:prstGeom>
        <a:gradFill rotWithShape="0">
          <a:gsLst>
            <a:gs pos="0">
              <a:schemeClr val="accent5">
                <a:lumMod val="5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0"/>
        </a:gradFill>
        <a:ln>
          <a:noFill/>
        </a:ln>
        <a:effectLst>
          <a:innerShdw blurRad="38100" dist="12700" dir="5400000">
            <a:srgbClr val="FFFFFF">
              <a:alpha val="75000"/>
            </a:srgbClr>
          </a:innerShdw>
          <a:outerShdw blurRad="88900" dist="50800" dir="5400000" sx="102000" sy="102000" algn="tr" rotWithShape="0">
            <a:srgbClr val="80808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Personalized content and computation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social networks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context-based information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millions of tiny apps</a:t>
          </a:r>
          <a:endParaRPr lang="en-US" sz="1300" kern="1200" dirty="0"/>
        </a:p>
      </dsp:txBody>
      <dsp:txXfrm>
        <a:off x="5583361" y="1409700"/>
        <a:ext cx="2514600" cy="1879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9238E-BCC1-884F-B5F8-DB943A946A87}" type="datetimeFigureOut">
              <a:rPr lang="en-US" smtClean="0"/>
              <a:pPr/>
              <a:t>6/10/10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83E8A-B994-9646-B787-693F4CA9DC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39FA17D-7575-4142-8F05-8D41DA8FC06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DEC55D-286C-2346-ACA8-711421F834D1}" type="slidenum">
              <a:rPr lang="en-US"/>
              <a:pPr/>
              <a:t>1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1700">
              <a:cs typeface="ＭＳ Ｐゴシック" charset="-128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D8136F-BB10-3641-9754-74C09572EC91}" type="slidenum">
              <a:rPr lang="en-AU" altLang="ja-JP"/>
              <a:pPr/>
              <a:t>32</a:t>
            </a:fld>
            <a:endParaRPr lang="en-AU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E9F217-CB1B-1447-ABDA-56F171873B84}" type="slidenum">
              <a:rPr lang="en-US"/>
              <a:pPr/>
              <a:t>44</a:t>
            </a:fld>
            <a:endParaRPr lang="en-US"/>
          </a:p>
        </p:txBody>
      </p:sp>
      <p:sp>
        <p:nvSpPr>
          <p:cNvPr id="2805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D35358-B1CB-F747-A0FE-21D1C11BDA4C}" type="slidenum">
              <a:rPr lang="en-US"/>
              <a:pPr/>
              <a:t>45</a:t>
            </a:fld>
            <a:endParaRPr lang="en-US"/>
          </a:p>
        </p:txBody>
      </p:sp>
      <p:sp>
        <p:nvSpPr>
          <p:cNvPr id="281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5EDC09-395E-FA4A-9B9B-7914E7AFD863}" type="slidenum">
              <a:rPr lang="en-US"/>
              <a:pPr/>
              <a:t>47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2625"/>
            <a:ext cx="4554538" cy="3416300"/>
          </a:xfrm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5938"/>
            <a:ext cx="5029200" cy="40989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FC7613-AADA-9A49-A326-3F7AF69768FC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94C42-E249-4642-A6B8-36DD4913A3DD}" type="slidenum">
              <a:rPr lang="en-US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1E2665-91DF-0046-9EC9-D164CB3118AA}" type="slidenum">
              <a:rPr lang="en-US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CDDEA-E293-3443-A80A-EA3C9E258752}" type="slidenum">
              <a:rPr lang="en-US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D9B4-818F-6247-9F59-CF82CCB077A1}" type="slidenum">
              <a:rPr lang="en-US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C81C6-DF92-4549-BB33-B9D906B02C9B}" type="slidenum">
              <a:rPr lang="en-US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977F61-95CB-F747-845D-F1BD919A9590}" type="slidenum">
              <a:rPr lang="en-US"/>
              <a:pPr/>
              <a:t>2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101072-CF45-A844-9740-CDAA84586065}" type="slidenum">
              <a:rPr lang="en-US"/>
              <a:pPr/>
              <a:t>69</a:t>
            </a:fld>
            <a:endParaRPr lang="en-US"/>
          </a:p>
        </p:txBody>
      </p:sp>
      <p:sp>
        <p:nvSpPr>
          <p:cNvPr id="24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marL="117475" indent="-117475"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54D6F5-165B-104F-B49C-5FF34B94BFD6}" type="slidenum">
              <a:rPr lang="en-US"/>
              <a:pPr/>
              <a:t>71</a:t>
            </a:fld>
            <a:endParaRPr lang="en-US"/>
          </a:p>
        </p:txBody>
      </p:sp>
      <p:sp>
        <p:nvSpPr>
          <p:cNvPr id="27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B1675-BF0F-EA42-8EF5-2E9A8FB2E2D6}" type="slidenum">
              <a:rPr lang="en-US"/>
              <a:pPr/>
              <a:t>73</a:t>
            </a:fld>
            <a:endParaRPr lang="en-US"/>
          </a:p>
        </p:txBody>
      </p:sp>
      <p:sp>
        <p:nvSpPr>
          <p:cNvPr id="32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B97F3E-D062-EE42-8901-E0FA61F73D09}" type="slidenum">
              <a:rPr lang="en-US"/>
              <a:pPr/>
              <a:t>85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2994E2-34CE-C74B-ADFA-E0FC1F44E997}" type="slidenum">
              <a:rPr lang="en-US"/>
              <a:pPr/>
              <a:t>11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http://cl.cse.wustl.edu/classes/cse240/p15-patterson.pdf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i="1" dirty="0" smtClean="0"/>
              <a:t>draft-</a:t>
            </a:r>
            <a:r>
              <a:rPr lang="en-US" sz="1200" i="1" dirty="0" err="1" smtClean="0"/>
              <a:t>iab-ip-model-evolution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FA17D-7575-4142-8F05-8D41DA8FC06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http://www.cisco.com/en/US/solutions/collateral/ns341/ns525/ns537/ns705/ns827/white_paper_c11-481360_ns827_Networking_Solutions_White_Paper.html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E4812-469D-B74A-8DB1-1B7174A0CA5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Internet Traffic and Content Consolidation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Craig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Labovitz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IETF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March 2010.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E4812-469D-B74A-8DB1-1B7174A0CA5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http://www.cs.ucl.ac.uk/staff/M.Handley/papers/only-just-works.pdf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FA17D-7575-4142-8F05-8D41DA8FC06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825072-3238-764F-B323-6476DE0D7D71}" type="slidenum">
              <a:rPr lang="en-AU" altLang="ja-JP"/>
              <a:pPr/>
              <a:t>30</a:t>
            </a:fld>
            <a:endParaRPr lang="en-AU" altLang="ja-JP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5988"/>
            <a:fld id="{D13582E2-E0B7-C442-95A0-A9DBD51838A1}" type="slidenum">
              <a:rPr lang="en-GB" altLang="ja-JP"/>
              <a:pPr defTabSz="915988"/>
              <a:t>31</a:t>
            </a:fld>
            <a:endParaRPr lang="en-GB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Oulu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D3FED3CC-94F1-6B48-9C42-16FD51A15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D6121-69AB-FC48-AC5D-A84C8D619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E390-6772-5849-ACA8-EC32D1B345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E390-6772-5849-ACA8-EC32D1B345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440E-D6E4-4C49-AC49-5315074C93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0141-EF4C-754B-977F-FF3A40B39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157163"/>
            <a:ext cx="8229600" cy="949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Oulu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F4DAB020-8B06-0040-914D-4783D63280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53843BF7-93A6-5541-92A6-4957AAA5056E}" type="datetime1">
              <a:rPr lang="en-US"/>
              <a:pPr/>
              <a:t>6/11/10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PhD proposal talk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545CFAE1-DD18-1842-8A9E-7AABE8D0A2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871F5994-7C42-7446-BC60-05AEE07282B8}" type="datetime1">
              <a:rPr lang="en-US"/>
              <a:pPr/>
              <a:t>6/11/10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PhD proposal talk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761E3977-996D-A04E-802F-55638D4853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524000"/>
            <a:ext cx="36195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7300" y="1524000"/>
            <a:ext cx="36195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347B0-581F-9D4B-A633-C8C8ADFB4D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F09B-6BA5-8342-ACB2-60DB0FF443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3590E-58B7-174C-AF42-9DBCDFDD7A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882C-661C-ED46-9247-F1546F647F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B199E-C43F-CD4E-AA68-1F4574C59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3DEC5-798E-C846-B11E-417B7ABD5E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104E-947B-C643-860E-B18DFFAB32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1/30/2008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Oulu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40C9E390-6772-5849-ACA8-EC32D1B345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4" Type="http://schemas.openxmlformats.org/officeDocument/2006/relationships/image" Target="../media/image30.pdf"/><Relationship Id="rId5" Type="http://schemas.openxmlformats.org/officeDocument/2006/relationships/image" Target="../media/image31.png"/><Relationship Id="rId6" Type="http://schemas.openxmlformats.org/officeDocument/2006/relationships/image" Target="../media/image32.pdf"/><Relationship Id="rId7" Type="http://schemas.openxmlformats.org/officeDocument/2006/relationships/image" Target="../media/image33.png"/><Relationship Id="rId8" Type="http://schemas.openxmlformats.org/officeDocument/2006/relationships/image" Target="../media/image34.wmf"/><Relationship Id="rId9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wmf"/><Relationship Id="rId3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4" Type="http://schemas.openxmlformats.org/officeDocument/2006/relationships/image" Target="../media/image44.wmf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47.wmf"/><Relationship Id="rId5" Type="http://schemas.openxmlformats.org/officeDocument/2006/relationships/image" Target="../media/image48.wmf"/><Relationship Id="rId6" Type="http://schemas.openxmlformats.org/officeDocument/2006/relationships/image" Target="../media/image49.wmf"/><Relationship Id="rId7" Type="http://schemas.openxmlformats.org/officeDocument/2006/relationships/image" Target="../media/image50.wmf"/><Relationship Id="rId8" Type="http://schemas.openxmlformats.org/officeDocument/2006/relationships/image" Target="../media/image51.wmf"/><Relationship Id="rId9" Type="http://schemas.openxmlformats.org/officeDocument/2006/relationships/image" Target="../media/image52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4" Type="http://schemas.openxmlformats.org/officeDocument/2006/relationships/image" Target="../media/image43.wmf"/><Relationship Id="rId5" Type="http://schemas.openxmlformats.org/officeDocument/2006/relationships/image" Target="../media/image57.png"/><Relationship Id="rId6" Type="http://schemas.openxmlformats.org/officeDocument/2006/relationships/image" Target="../media/image58.wmf"/><Relationship Id="rId7" Type="http://schemas.openxmlformats.org/officeDocument/2006/relationships/image" Target="../media/image5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6" Type="http://schemas.openxmlformats.org/officeDocument/2006/relationships/image" Target="../media/image63.wmf"/><Relationship Id="rId7" Type="http://schemas.openxmlformats.org/officeDocument/2006/relationships/image" Target="../media/image64.wmf"/><Relationship Id="rId8" Type="http://schemas.openxmlformats.org/officeDocument/2006/relationships/image" Target="../media/image65.png"/><Relationship Id="rId9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wmf"/><Relationship Id="rId5" Type="http://schemas.openxmlformats.org/officeDocument/2006/relationships/image" Target="../media/image43.wmf"/><Relationship Id="rId6" Type="http://schemas.openxmlformats.org/officeDocument/2006/relationships/image" Target="../media/image71.png"/><Relationship Id="rId7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d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png"/><Relationship Id="rId6" Type="http://schemas.openxmlformats.org/officeDocument/2006/relationships/image" Target="../media/image79.jpeg"/><Relationship Id="rId7" Type="http://schemas.openxmlformats.org/officeDocument/2006/relationships/image" Target="../media/image80.jpeg"/><Relationship Id="rId8" Type="http://schemas.openxmlformats.org/officeDocument/2006/relationships/image" Target="../media/image81.jpeg"/><Relationship Id="rId9" Type="http://schemas.openxmlformats.org/officeDocument/2006/relationships/image" Target="../media/image82.jpeg"/><Relationship Id="rId10" Type="http://schemas.openxmlformats.org/officeDocument/2006/relationships/image" Target="../media/image83.jpeg"/><Relationship Id="rId11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5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4" Type="http://schemas.openxmlformats.org/officeDocument/2006/relationships/image" Target="../media/image87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6.wmf"/><Relationship Id="rId5" Type="http://schemas.openxmlformats.org/officeDocument/2006/relationships/image" Target="../media/image87.wmf"/><Relationship Id="rId6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0.jpe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0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w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0.png"/><Relationship Id="rId20" Type="http://schemas.openxmlformats.org/officeDocument/2006/relationships/image" Target="../media/image140.png"/><Relationship Id="rId21" Type="http://schemas.openxmlformats.org/officeDocument/2006/relationships/image" Target="../media/image141.png"/><Relationship Id="rId22" Type="http://schemas.openxmlformats.org/officeDocument/2006/relationships/image" Target="../media/image142.png"/><Relationship Id="rId23" Type="http://schemas.openxmlformats.org/officeDocument/2006/relationships/image" Target="../media/image143.png"/><Relationship Id="rId24" Type="http://schemas.openxmlformats.org/officeDocument/2006/relationships/image" Target="../media/image144.png"/><Relationship Id="rId25" Type="http://schemas.openxmlformats.org/officeDocument/2006/relationships/image" Target="../media/image145.png"/><Relationship Id="rId10" Type="http://schemas.openxmlformats.org/officeDocument/2006/relationships/image" Target="../media/image131.png"/><Relationship Id="rId11" Type="http://schemas.openxmlformats.org/officeDocument/2006/relationships/image" Target="../media/image132.png"/><Relationship Id="rId12" Type="http://schemas.openxmlformats.org/officeDocument/2006/relationships/image" Target="../media/image133.png"/><Relationship Id="rId13" Type="http://schemas.openxmlformats.org/officeDocument/2006/relationships/image" Target="../media/image134.png"/><Relationship Id="rId14" Type="http://schemas.openxmlformats.org/officeDocument/2006/relationships/image" Target="../media/image135.png"/><Relationship Id="rId15" Type="http://schemas.openxmlformats.org/officeDocument/2006/relationships/image" Target="../media/image136.png"/><Relationship Id="rId16" Type="http://schemas.openxmlformats.org/officeDocument/2006/relationships/image" Target="../media/image137.png"/><Relationship Id="rId17" Type="http://schemas.openxmlformats.org/officeDocument/2006/relationships/image" Target="../media/image138.png"/><Relationship Id="rId18" Type="http://schemas.openxmlformats.org/officeDocument/2006/relationships/image" Target="../media/image139.png"/><Relationship Id="rId19" Type="http://schemas.openxmlformats.org/officeDocument/2006/relationships/hyperlink" Target="mailto:a@b.com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28.png"/><Relationship Id="rId8" Type="http://schemas.openxmlformats.org/officeDocument/2006/relationships/image" Target="../media/image12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1638" y="1133474"/>
            <a:ext cx="8491537" cy="374332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8000" b="1" dirty="0" smtClean="0"/>
              <a:t>Internet 2.0 – Challenges for the Future Internet</a:t>
            </a:r>
            <a:endParaRPr lang="en-US" sz="8000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5029200"/>
            <a:ext cx="8229600" cy="1344706"/>
          </a:xfrm>
        </p:spPr>
        <p:txBody>
          <a:bodyPr>
            <a:normAutofit fontScale="55000" lnSpcReduction="20000"/>
          </a:bodyPr>
          <a:lstStyle/>
          <a:p>
            <a:r>
              <a:rPr lang="en-US" i="1" dirty="0"/>
              <a:t>Henning </a:t>
            </a:r>
            <a:r>
              <a:rPr lang="en-US" i="1" dirty="0" smtClean="0"/>
              <a:t>Schulzrinne</a:t>
            </a:r>
          </a:p>
          <a:p>
            <a:r>
              <a:rPr lang="en-US" sz="2909" i="1" dirty="0" smtClean="0"/>
              <a:t>(with Victoria Beltran, Omer </a:t>
            </a:r>
            <a:r>
              <a:rPr lang="en-US" sz="2909" i="1" dirty="0" err="1" smtClean="0"/>
              <a:t>Boyaci</a:t>
            </a:r>
            <a:r>
              <a:rPr lang="en-US" sz="2909" i="1" dirty="0" smtClean="0"/>
              <a:t>, Jae Woo Lee, </a:t>
            </a:r>
            <a:r>
              <a:rPr lang="en-US" sz="2909" i="1" dirty="0" err="1" smtClean="0"/>
              <a:t>Arezu</a:t>
            </a:r>
            <a:r>
              <a:rPr lang="en-US" sz="2909" i="1" dirty="0" smtClean="0"/>
              <a:t> </a:t>
            </a:r>
            <a:r>
              <a:rPr lang="en-US" sz="2909" i="1" dirty="0" err="1" smtClean="0"/>
              <a:t>Moghadam</a:t>
            </a:r>
            <a:r>
              <a:rPr lang="en-US" sz="2909" i="1" dirty="0" smtClean="0"/>
              <a:t>, </a:t>
            </a:r>
            <a:r>
              <a:rPr lang="en-US" sz="2909" i="1" dirty="0" err="1" smtClean="0"/>
              <a:t>Suman</a:t>
            </a:r>
            <a:r>
              <a:rPr lang="en-US" sz="2909" i="1" dirty="0" smtClean="0"/>
              <a:t> </a:t>
            </a:r>
            <a:r>
              <a:rPr lang="en-US" sz="2909" i="1" dirty="0" err="1" smtClean="0"/>
              <a:t>Srinivasan</a:t>
            </a:r>
            <a:r>
              <a:rPr lang="en-US" sz="2909" i="1" dirty="0" smtClean="0"/>
              <a:t> and others)</a:t>
            </a:r>
            <a:endParaRPr lang="en-US" sz="3273" i="1" dirty="0" smtClean="0"/>
          </a:p>
          <a:p>
            <a:r>
              <a:rPr lang="en-US" sz="1600" dirty="0" smtClean="0"/>
              <a:t>Dept. of Computer Science</a:t>
            </a:r>
          </a:p>
          <a:p>
            <a:r>
              <a:rPr lang="en-US" sz="1600" dirty="0" smtClean="0"/>
              <a:t>Columbia University</a:t>
            </a:r>
          </a:p>
          <a:p>
            <a:r>
              <a:rPr lang="en-US" sz="1600" dirty="0" smtClean="0"/>
              <a:t>New York, NY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Extrapolating from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IP now </a:t>
            </a:r>
            <a:r>
              <a:rPr lang="en-US" i="1" dirty="0" smtClean="0"/>
              <a:t>the</a:t>
            </a:r>
            <a:r>
              <a:rPr lang="en-US" dirty="0" smtClean="0"/>
              <a:t> data interface</a:t>
            </a:r>
          </a:p>
          <a:p>
            <a:r>
              <a:rPr lang="en-US" dirty="0" smtClean="0"/>
              <a:t>Unclear that any packet-based system can be</a:t>
            </a:r>
          </a:p>
          <a:p>
            <a:pPr lvl="1"/>
            <a:r>
              <a:rPr lang="en-US" dirty="0" smtClean="0"/>
              <a:t>≥ 10 times cheaper</a:t>
            </a:r>
          </a:p>
          <a:p>
            <a:pPr lvl="1"/>
            <a:r>
              <a:rPr lang="en-US" dirty="0" smtClean="0"/>
              <a:t>≥ 10 times more functionality</a:t>
            </a:r>
          </a:p>
          <a:p>
            <a:pPr lvl="1"/>
            <a:r>
              <a:rPr lang="en-US" dirty="0" smtClean="0"/>
              <a:t>≥ 10 times more secure</a:t>
            </a:r>
          </a:p>
          <a:p>
            <a:r>
              <a:rPr lang="en-US" dirty="0" smtClean="0"/>
              <a:t>Replacing phone system due to generality, not performance</a:t>
            </a:r>
          </a:p>
          <a:p>
            <a:pPr lvl="1"/>
            <a:r>
              <a:rPr lang="en-US" dirty="0" smtClean="0"/>
              <a:t>IP offers general channel</a:t>
            </a:r>
          </a:p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We’re stuck with IPv4/IPv6</a:t>
            </a:r>
          </a:p>
          <a:p>
            <a:pPr lvl="1"/>
            <a:r>
              <a:rPr lang="en-US" dirty="0" smtClean="0"/>
              <a:t>except for niche applications (car networks, </a:t>
            </a:r>
            <a:r>
              <a:rPr lang="en-US" dirty="0" err="1" smtClean="0"/>
              <a:t>BlueTooth</a:t>
            </a:r>
            <a:r>
              <a:rPr lang="en-US" dirty="0" smtClean="0"/>
              <a:t>, USB, …)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</a:t>
            </a:r>
            <a:r>
              <a:rPr lang="en-US" dirty="0"/>
              <a:t>evolution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524000"/>
            <a:ext cx="7167284" cy="4648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Early technology stages: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make it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work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make it </a:t>
            </a:r>
            <a:r>
              <a:rPr lang="en-US" dirty="0">
                <a:solidFill>
                  <a:srgbClr val="FBD229"/>
                </a:solidFill>
              </a:rPr>
              <a:t>cheap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make it </a:t>
            </a:r>
            <a:r>
              <a:rPr lang="en-US" dirty="0">
                <a:solidFill>
                  <a:srgbClr val="FBD229"/>
                </a:solidFill>
              </a:rPr>
              <a:t>fashionable</a:t>
            </a:r>
          </a:p>
          <a:p>
            <a:pPr lvl="1">
              <a:lnSpc>
                <a:spcPct val="110000"/>
              </a:lnSpc>
            </a:pPr>
            <a:r>
              <a:rPr lang="en-US" sz="1200" dirty="0">
                <a:latin typeface="Verdana" charset="0"/>
              </a:rPr>
              <a:t>This happened in the auto industry. Early cars barely worked at all, every journey was an adventure. In the 1920s Ford broke the automobile patent and built a car for the common man, a car that did not need the skills of a mechanic to drive. Reliability improved gradually until the 1970s when there was a sudden realization that consumers would pay more for a car that was not designed to rust. Today most cars will go 10,000 miles between services and not need major repairs beyond a clutch plate for 50,000 or even 100,000 miles</a:t>
            </a:r>
            <a:endParaRPr lang="en-US" sz="14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Completion of conversion from analog to digital/packet media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Patterson: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S</a:t>
            </a:r>
            <a:r>
              <a:rPr lang="en-US" dirty="0"/>
              <a:t>ecurity,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P</a:t>
            </a:r>
            <a:r>
              <a:rPr lang="en-US" dirty="0"/>
              <a:t>rivacy,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U</a:t>
            </a:r>
            <a:r>
              <a:rPr lang="en-US" dirty="0"/>
              <a:t>sability,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R</a:t>
            </a:r>
            <a:r>
              <a:rPr lang="en-US" dirty="0"/>
              <a:t>eliability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phishing attacks, DDOS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cost of purchase vs. cost of ownership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dependability (crashes &amp; reboots)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defines the Internet?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IP service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Unchanged since 1978</a:t>
            </a:r>
          </a:p>
          <a:p>
            <a:pPr lvl="1"/>
            <a:r>
              <a:rPr lang="en-US" sz="3000" dirty="0" smtClean="0">
                <a:solidFill>
                  <a:srgbClr val="FAAB64"/>
                </a:solidFill>
              </a:rPr>
              <a:t>Send without signaling</a:t>
            </a:r>
          </a:p>
          <a:p>
            <a:pPr lvl="1"/>
            <a:r>
              <a:rPr lang="en-US" sz="3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Receive at provisioned address, without signaling</a:t>
            </a:r>
          </a:p>
          <a:p>
            <a:pPr lvl="2"/>
            <a:r>
              <a:rPr lang="en-US" sz="2600" dirty="0" smtClean="0"/>
              <a:t>but: permission-based sending	</a:t>
            </a:r>
          </a:p>
          <a:p>
            <a:pPr lvl="1"/>
            <a:r>
              <a:rPr lang="en-US" sz="3000" dirty="0" smtClean="0">
                <a:solidFill>
                  <a:schemeClr val="tx1">
                    <a:lumMod val="75000"/>
                  </a:schemeClr>
                </a:solidFill>
              </a:rPr>
              <a:t>Variable-sized packets &lt; ≈ 1,500 bytes</a:t>
            </a:r>
          </a:p>
          <a:p>
            <a:pPr lvl="1"/>
            <a:r>
              <a:rPr lang="en-US" sz="3000" dirty="0" smtClean="0">
                <a:solidFill>
                  <a:srgbClr val="FAAB64"/>
                </a:solidFill>
              </a:rPr>
              <a:t>Packets may be lost, duplicated, re-ordered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than just Internet Classic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153400" cy="43713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30680"/>
                <a:gridCol w="1630680"/>
                <a:gridCol w="1630680"/>
                <a:gridCol w="1630680"/>
                <a:gridCol w="1630680"/>
              </a:tblGrid>
              <a:tr h="315214">
                <a:tc>
                  <a:txBody>
                    <a:bodyPr/>
                    <a:lstStyle/>
                    <a:p>
                      <a:r>
                        <a:rPr lang="en-US" dirty="0" smtClean="0"/>
                        <a:t>Network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wireless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path stability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</a:t>
                      </a:r>
                      <a:r>
                        <a:rPr lang="en-US" baseline="0" dirty="0" smtClean="0"/>
                        <a:t> units</a:t>
                      </a:r>
                      <a:endParaRPr lang="en-US" dirty="0"/>
                    </a:p>
                  </a:txBody>
                  <a:tcPr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Internet “classic”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last hop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 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</a:t>
                      </a:r>
                      <a:r>
                        <a:rPr lang="en-US" baseline="0" dirty="0" smtClean="0"/>
                        <a:t> hours</a:t>
                      </a:r>
                      <a:endParaRPr lang="en-US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dirty="0" smtClean="0"/>
                        <a:t>IP </a:t>
                      </a:r>
                      <a:r>
                        <a:rPr lang="en-US" dirty="0" err="1" smtClean="0"/>
                        <a:t>datagrams</a:t>
                      </a:r>
                      <a:endParaRPr lang="en-US" dirty="0"/>
                    </a:p>
                  </a:txBody>
                  <a:tcPr anchor="ctr"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mesh networks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 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hours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mobile ad-hoc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nodes, random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minutes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5214">
                <a:tc>
                  <a:txBody>
                    <a:bodyPr/>
                    <a:lstStyle/>
                    <a:p>
                      <a:r>
                        <a:rPr lang="en-US" dirty="0" smtClean="0"/>
                        <a:t>opportunistic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single node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≈</a:t>
                      </a:r>
                      <a:r>
                        <a:rPr lang="en-US" baseline="0" dirty="0" smtClean="0"/>
                        <a:t> minute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delay-tolerant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some</a:t>
                      </a:r>
                      <a:r>
                        <a:rPr lang="en-US" baseline="0" dirty="0" smtClean="0"/>
                        <a:t> predictable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some</a:t>
                      </a:r>
                      <a:r>
                        <a:rPr lang="en-US" baseline="0" dirty="0" smtClean="0"/>
                        <a:t> predictable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bundles</a:t>
                      </a:r>
                      <a:endParaRPr lang="en-US" dirty="0"/>
                    </a:p>
                  </a:txBody>
                  <a:tcPr/>
                </a:tc>
              </a:tr>
              <a:tr h="1079500">
                <a:tc>
                  <a:txBody>
                    <a:bodyPr/>
                    <a:lstStyle/>
                    <a:p>
                      <a:r>
                        <a:rPr lang="en-US" dirty="0" smtClean="0"/>
                        <a:t>store-carry-forward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nodes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nodes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</a:t>
                      </a:r>
                      <a:r>
                        <a:rPr lang="en-US" baseline="0" dirty="0" smtClean="0"/>
                        <a:t> data units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Addressing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A host has only one address &amp; one interface</a:t>
            </a:r>
          </a:p>
          <a:p>
            <a:pPr lvl="1"/>
            <a:r>
              <a:rPr lang="en-US" dirty="0" smtClean="0"/>
              <a:t>apps resolve name and use first one returned</a:t>
            </a:r>
          </a:p>
          <a:p>
            <a:pPr lvl="1"/>
            <a:r>
              <a:rPr lang="en-US" dirty="0" smtClean="0"/>
              <a:t>address used to identify users and machines</a:t>
            </a:r>
          </a:p>
          <a:p>
            <a:pPr lvl="1"/>
            <a:r>
              <a:rPr lang="en-US" dirty="0" smtClean="0"/>
              <a:t>machine-wide DHCP options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Failing</a:t>
            </a:r>
          </a:p>
          <a:p>
            <a:pPr lvl="1"/>
            <a:r>
              <a:rPr lang="en-US" dirty="0" smtClean="0"/>
              <a:t>multi-homing on hosts (</a:t>
            </a:r>
            <a:r>
              <a:rPr lang="en-US" dirty="0" err="1" smtClean="0"/>
              <a:t>WiFi</a:t>
            </a:r>
            <a:r>
              <a:rPr lang="en-US" dirty="0" smtClean="0"/>
              <a:t> + Ethernet + BlueTooth + 3G)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Attempts to restore</a:t>
            </a:r>
          </a:p>
          <a:p>
            <a:pPr lvl="1"/>
            <a:r>
              <a:rPr lang="en-US" dirty="0" smtClean="0"/>
              <a:t>MIP: attachment-independent address</a:t>
            </a:r>
          </a:p>
          <a:p>
            <a:pPr lvl="1"/>
            <a:r>
              <a:rPr lang="en-US" dirty="0" smtClean="0"/>
              <a:t>HIP: cryptographic host identify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00200"/>
            <a:ext cx="4343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057400"/>
            <a:ext cx="2514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Myth #1: Addresses are global &amp; constant</a:t>
            </a:r>
            <a:endParaRPr lang="en-US" sz="3200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pic>
        <p:nvPicPr>
          <p:cNvPr id="4" name="Picture 25"/>
          <p:cNvPicPr>
            <a:picLocks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1066800" y="2590800"/>
            <a:ext cx="1828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2590800"/>
            <a:ext cx="1676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0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1447800" y="3505200"/>
            <a:ext cx="895350" cy="773113"/>
          </a:xfrm>
          <a:prstGeom prst="rect">
            <a:avLst/>
          </a:prstGeom>
          <a:noFill/>
        </p:spPr>
      </p:pic>
      <p:pic>
        <p:nvPicPr>
          <p:cNvPr id="9" name="Picture 13" descr="MainframeApr9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62800" y="5029200"/>
            <a:ext cx="814388" cy="1023938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 bwMode="auto">
          <a:xfrm>
            <a:off x="2362200" y="3429000"/>
            <a:ext cx="4953000" cy="2209800"/>
          </a:xfrm>
          <a:prstGeom prst="line">
            <a:avLst/>
          </a:prstGeom>
          <a:solidFill>
            <a:schemeClr val="accent1"/>
          </a:solidFill>
          <a:ln w="152400" cap="rnd" cmpd="dbl" algn="ctr">
            <a:solidFill>
              <a:srgbClr val="FF6600">
                <a:alpha val="43000"/>
              </a:srgbClr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419600" y="4648200"/>
            <a:ext cx="102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83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DHCP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6400800" y="5943600"/>
            <a:ext cx="1532466" cy="369332"/>
          </a:xfrm>
          <a:prstGeom prst="rect">
            <a:avLst/>
          </a:prstGeom>
          <a:solidFill>
            <a:srgbClr val="FF6600">
              <a:alpha val="3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128.59.16.28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2209800" y="3048000"/>
            <a:ext cx="1532466" cy="369332"/>
          </a:xfrm>
          <a:prstGeom prst="rect">
            <a:avLst/>
          </a:prstGeom>
          <a:solidFill>
            <a:srgbClr val="FF6600">
              <a:alpha val="3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128.59.16.14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6477000" y="2971800"/>
            <a:ext cx="129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10.0.1.2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219200" y="2667000"/>
            <a:ext cx="140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192.168.0.1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1600200" y="2133600"/>
            <a:ext cx="111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10.0.1.1</a:t>
            </a:r>
            <a:endParaRPr lang="en-US" sz="2000" dirty="0"/>
          </a:p>
        </p:txBody>
      </p:sp>
      <p:sp>
        <p:nvSpPr>
          <p:cNvPr id="21" name="Decision 20"/>
          <p:cNvSpPr/>
          <p:nvPr/>
        </p:nvSpPr>
        <p:spPr bwMode="auto">
          <a:xfrm>
            <a:off x="2209800" y="5486400"/>
            <a:ext cx="914400" cy="612648"/>
          </a:xfrm>
          <a:prstGeom prst="flowChartDecision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?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2" name="Picture 28" descr="Androgynous Perso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95400" y="2819400"/>
            <a:ext cx="608012" cy="702745"/>
          </a:xfrm>
          <a:prstGeom prst="rect">
            <a:avLst/>
          </a:prstGeom>
          <a:noFill/>
        </p:spPr>
      </p:pic>
      <p:cxnSp>
        <p:nvCxnSpPr>
          <p:cNvPr id="24" name="Straight Arrow Connector 23"/>
          <p:cNvCxnSpPr>
            <a:endCxn id="21" idx="0"/>
          </p:cNvCxnSpPr>
          <p:nvPr/>
        </p:nvCxnSpPr>
        <p:spPr bwMode="auto">
          <a:xfrm rot="16200000" flipH="1">
            <a:off x="1562100" y="4381500"/>
            <a:ext cx="190500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6FF66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057400" y="6096000"/>
            <a:ext cx="743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STUN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3124200" y="2286000"/>
            <a:ext cx="1125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1.2.3.4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Cloud Callout 27"/>
          <p:cNvSpPr/>
          <p:nvPr/>
        </p:nvSpPr>
        <p:spPr bwMode="auto">
          <a:xfrm>
            <a:off x="4800600" y="990600"/>
            <a:ext cx="4038600" cy="1066800"/>
          </a:xfrm>
          <a:prstGeom prst="cloudCallout">
            <a:avLst>
              <a:gd name="adj1" fmla="val -29215"/>
              <a:gd name="adj2" fmla="val 9450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also: identifier-locator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split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Myth #2: Connectivity commutes, associates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336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Referals</a:t>
            </a:r>
            <a:r>
              <a:rPr lang="en-US" dirty="0" smtClean="0"/>
              <a:t>, call-backs, redirects</a:t>
            </a:r>
          </a:p>
          <a:p>
            <a:r>
              <a:rPr lang="en-US" dirty="0" smtClean="0"/>
              <a:t>Assumptions:</a:t>
            </a:r>
          </a:p>
          <a:p>
            <a:pPr lvl="1"/>
            <a:r>
              <a:rPr lang="en-US" dirty="0" smtClean="0"/>
              <a:t>A connects to</a:t>
            </a:r>
            <a:r>
              <a:rPr lang="en-US" dirty="0" smtClean="0">
                <a:sym typeface="Wingdings"/>
              </a:rPr>
              <a:t> B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B can connect to A</a:t>
            </a:r>
          </a:p>
          <a:p>
            <a:pPr lvl="1"/>
            <a:r>
              <a:rPr lang="en-US" dirty="0" smtClean="0">
                <a:sym typeface="Wingdings"/>
              </a:rPr>
              <a:t>A connects to B, B to C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C can connect to A</a:t>
            </a:r>
          </a:p>
          <a:p>
            <a:r>
              <a:rPr lang="en-US" dirty="0" smtClean="0">
                <a:sym typeface="Wingdings"/>
              </a:rPr>
              <a:t>May be time-dependent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886200"/>
            <a:ext cx="10287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>
            <a:stCxn id="4" idx="3"/>
          </p:cNvCxnSpPr>
          <p:nvPr/>
        </p:nvCxnSpPr>
        <p:spPr bwMode="auto">
          <a:xfrm flipV="1">
            <a:off x="1866900" y="4278313"/>
            <a:ext cx="4381500" cy="396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10800000">
            <a:off x="1752600" y="4572000"/>
            <a:ext cx="4495800" cy="158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hape 12"/>
          <p:cNvCxnSpPr/>
          <p:nvPr/>
        </p:nvCxnSpPr>
        <p:spPr bwMode="auto">
          <a:xfrm rot="5400000" flipH="1">
            <a:off x="3808412" y="1982788"/>
            <a:ext cx="22225" cy="5353050"/>
          </a:xfrm>
          <a:prstGeom prst="curvedConnector4">
            <a:avLst>
              <a:gd name="adj1" fmla="val -7095955"/>
              <a:gd name="adj2" fmla="val 64614"/>
            </a:avLst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267200" y="4191000"/>
            <a:ext cx="119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ms</a:t>
            </a:r>
            <a:endParaRPr lang="en-US" dirty="0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886200"/>
            <a:ext cx="938212" cy="852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This is not your father’s Internet any more…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188259"/>
            <a:ext cx="7918450" cy="788894"/>
          </a:xfrm>
        </p:spPr>
        <p:txBody>
          <a:bodyPr/>
          <a:lstStyle/>
          <a:p>
            <a:r>
              <a:rPr lang="en-US" dirty="0" smtClean="0"/>
              <a:t>Cisco’s traffic prediction</a:t>
            </a:r>
            <a:endParaRPr lang="en-US" dirty="0"/>
          </a:p>
        </p:txBody>
      </p:sp>
      <p:pic>
        <p:nvPicPr>
          <p:cNvPr id="8" name="Picture 7" descr="cisco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1173772"/>
            <a:ext cx="7848600" cy="3485541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867392" y="4540251"/>
            <a:ext cx="3529983" cy="1354170"/>
          </a:xfrm>
          <a:prstGeom prst="wedgeEllipseCallout">
            <a:avLst>
              <a:gd name="adj1" fmla="val -42584"/>
              <a:gd name="adj2" fmla="val -5421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1400" dirty="0" smtClean="0">
                <a:solidFill>
                  <a:srgbClr val="3F1D97"/>
                </a:solidFill>
              </a:rPr>
              <a:t>Ambient video = </a:t>
            </a:r>
            <a:r>
              <a:rPr lang="en-US" sz="1400" dirty="0" err="1" smtClean="0">
                <a:solidFill>
                  <a:srgbClr val="3F1D97"/>
                </a:solidFill>
              </a:rPr>
              <a:t>nannycams</a:t>
            </a:r>
            <a:r>
              <a:rPr lang="en-US" sz="1400" dirty="0" smtClean="0">
                <a:solidFill>
                  <a:srgbClr val="3F1D97"/>
                </a:solidFill>
              </a:rPr>
              <a:t>, </a:t>
            </a:r>
            <a:r>
              <a:rPr lang="en-US" sz="1400" dirty="0" err="1" smtClean="0">
                <a:solidFill>
                  <a:srgbClr val="3F1D97"/>
                </a:solidFill>
              </a:rPr>
              <a:t>petcams</a:t>
            </a:r>
            <a:r>
              <a:rPr lang="en-US" sz="1400" dirty="0" smtClean="0">
                <a:solidFill>
                  <a:srgbClr val="3F1D97"/>
                </a:solidFill>
              </a:rPr>
              <a:t>, home security cams, and other persistent video streams</a:t>
            </a:r>
          </a:p>
          <a:p>
            <a:pPr algn="ctr"/>
            <a:endParaRPr lang="en-US" dirty="0">
              <a:solidFill>
                <a:srgbClr val="3F1D9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WWIC 2010 &amp; IWQoS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988358" y="1524000"/>
            <a:ext cx="7167284" cy="46021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The Internet as core </a:t>
            </a:r>
            <a:r>
              <a:rPr lang="en-US" dirty="0" err="1" smtClean="0"/>
              <a:t>civilizational</a:t>
            </a:r>
            <a:r>
              <a:rPr lang="en-US" dirty="0" smtClean="0"/>
              <a:t> infrastructure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Challenges</a:t>
            </a:r>
          </a:p>
          <a:p>
            <a:pPr lvl="1"/>
            <a:r>
              <a:rPr lang="en-US" dirty="0" smtClean="0"/>
              <a:t>Network address exhaustion</a:t>
            </a:r>
          </a:p>
          <a:p>
            <a:pPr lvl="1"/>
            <a:r>
              <a:rPr lang="en-US" dirty="0" smtClean="0"/>
              <a:t>Routing table explosion</a:t>
            </a:r>
          </a:p>
          <a:p>
            <a:pPr lvl="1"/>
            <a:r>
              <a:rPr lang="en-US" dirty="0" smtClean="0"/>
              <a:t>Network ossification</a:t>
            </a:r>
          </a:p>
          <a:p>
            <a:pPr lvl="1"/>
            <a:r>
              <a:rPr lang="en-US" dirty="0" smtClean="0"/>
              <a:t>Securing the network infrastructure</a:t>
            </a:r>
          </a:p>
          <a:p>
            <a:pPr lvl="1"/>
            <a:r>
              <a:rPr lang="en-US" dirty="0" smtClean="0"/>
              <a:t>Usability &amp; towards self-managed networks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Opportunistic networks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Future Internet – MIA (Minimal Internet Architecture)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traffic prediction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4746625" y="30003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391734" y="1336955"/>
          <a:ext cx="82296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WWIC 2010 &amp; IWQoS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old Internet</a:t>
            </a:r>
            <a:endParaRPr lang="en-US" dirty="0"/>
          </a:p>
        </p:txBody>
      </p:sp>
      <p:pic>
        <p:nvPicPr>
          <p:cNvPr id="6" name="Picture 5" descr="arc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49212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81001"/>
            <a:ext cx="685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Craig </a:t>
            </a:r>
            <a:r>
              <a:rPr lang="en-US" sz="1200" dirty="0" err="1" smtClean="0"/>
              <a:t>Labovitz</a:t>
            </a:r>
            <a:r>
              <a:rPr lang="en-US" sz="1200" dirty="0" smtClean="0"/>
              <a:t>, “Internet </a:t>
            </a:r>
            <a:r>
              <a:rPr lang="en-US" sz="1200" dirty="0"/>
              <a:t>Traffic and Content </a:t>
            </a:r>
            <a:r>
              <a:rPr lang="en-US" sz="1200" dirty="0" smtClean="0"/>
              <a:t>Consolidation”, </a:t>
            </a:r>
            <a:r>
              <a:rPr lang="en-US" sz="1200" dirty="0"/>
              <a:t>IETF March 2010.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denser Internet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pic>
        <p:nvPicPr>
          <p:cNvPr id="4" name="Picture 3" descr="n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3943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81001"/>
            <a:ext cx="685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Craig </a:t>
            </a:r>
            <a:r>
              <a:rPr lang="en-US" sz="1200" dirty="0" err="1" smtClean="0"/>
              <a:t>Labovitz</a:t>
            </a:r>
            <a:r>
              <a:rPr lang="en-US" sz="1200" dirty="0" smtClean="0"/>
              <a:t>, “Internet </a:t>
            </a:r>
            <a:r>
              <a:rPr lang="en-US" sz="1200" dirty="0"/>
              <a:t>Traffic and Content </a:t>
            </a:r>
            <a:r>
              <a:rPr lang="en-US" sz="1200" dirty="0" smtClean="0"/>
              <a:t>Consolidation”, </a:t>
            </a:r>
            <a:r>
              <a:rPr lang="en-US" sz="1200" dirty="0"/>
              <a:t>IETF March 2010.</a:t>
            </a:r>
            <a:endParaRPr lang="en-US" sz="1200" b="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network providers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pic>
        <p:nvPicPr>
          <p:cNvPr id="4" name="Picture 3" descr="top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4354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81001"/>
            <a:ext cx="685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Craig </a:t>
            </a:r>
            <a:r>
              <a:rPr lang="en-US" sz="1200" dirty="0" err="1" smtClean="0"/>
              <a:t>Labovitz</a:t>
            </a:r>
            <a:r>
              <a:rPr lang="en-US" sz="1200" dirty="0" smtClean="0"/>
              <a:t>, “Internet </a:t>
            </a:r>
            <a:r>
              <a:rPr lang="en-US" sz="1200" dirty="0"/>
              <a:t>Traffic and Content </a:t>
            </a:r>
            <a:r>
              <a:rPr lang="en-US" sz="1200" dirty="0" smtClean="0"/>
              <a:t>Consolidation”, </a:t>
            </a:r>
            <a:r>
              <a:rPr lang="en-US" sz="1200" dirty="0"/>
              <a:t>IETF March 2010.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P2P declining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35" y="1317685"/>
            <a:ext cx="5854065" cy="46510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81001"/>
            <a:ext cx="685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Craig </a:t>
            </a:r>
            <a:r>
              <a:rPr lang="en-US" sz="1200" dirty="0" err="1" smtClean="0"/>
              <a:t>Labovitz</a:t>
            </a:r>
            <a:r>
              <a:rPr lang="en-US" sz="1200" dirty="0" smtClean="0"/>
              <a:t>, “Internet </a:t>
            </a:r>
            <a:r>
              <a:rPr lang="en-US" sz="1200" dirty="0"/>
              <a:t>Traffic and Content </a:t>
            </a:r>
            <a:r>
              <a:rPr lang="en-US" sz="1200" dirty="0" smtClean="0"/>
              <a:t>Consolidation”, </a:t>
            </a:r>
            <a:r>
              <a:rPr lang="en-US" sz="1200" dirty="0"/>
              <a:t>IETF March 2010.</a:t>
            </a:r>
            <a:endParaRPr lang="en-US" sz="1200" b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WWIC 2010 &amp; IWQoS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sz="113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Network ossification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505200" y="6275388"/>
            <a:ext cx="5638800" cy="365125"/>
          </a:xfrm>
        </p:spPr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the Internet ossifying?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1676400"/>
            <a:ext cx="7167284" cy="44497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Lack of network transparency</a:t>
            </a:r>
          </a:p>
          <a:p>
            <a:pPr lvl="1">
              <a:lnSpc>
                <a:spcPct val="120000"/>
              </a:lnSpc>
            </a:pPr>
            <a:r>
              <a:rPr lang="en-US" dirty="0" err="1" smtClean="0"/>
              <a:t>NATs</a:t>
            </a:r>
            <a:endParaRPr lang="en-US" dirty="0" smtClean="0"/>
          </a:p>
          <a:p>
            <a:pPr lvl="2">
              <a:lnSpc>
                <a:spcPct val="120000"/>
              </a:lnSpc>
            </a:pP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only UDP + TCP</a:t>
            </a:r>
          </a:p>
          <a:p>
            <a:pPr lvl="2">
              <a:lnSpc>
                <a:spcPct val="120000"/>
              </a:lnSpc>
            </a:pP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only client-server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Firewalls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only HTTP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Standardization delays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No major new application-layer protocol since 1998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Protocols routinely take 5+ years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Deployed base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Major OS upgrade every 7-8 years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But: automatic software updates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encourages proprietary application protocols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 bwMode="auto">
          <a:xfrm>
            <a:off x="1143000" y="1219200"/>
            <a:ext cx="7620000" cy="5181600"/>
          </a:xfrm>
          <a:prstGeom prst="ellipse">
            <a:avLst/>
          </a:prstGeom>
          <a:solidFill>
            <a:schemeClr val="accent3">
              <a:lumMod val="50000"/>
              <a:alpha val="8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676400" y="1676400"/>
            <a:ext cx="6705600" cy="4267200"/>
          </a:xfrm>
          <a:prstGeom prst="ellipse">
            <a:avLst/>
          </a:prstGeom>
          <a:solidFill>
            <a:srgbClr val="3366FF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209800" y="2362200"/>
            <a:ext cx="5334000" cy="2971800"/>
          </a:xfrm>
          <a:prstGeom prst="ellipse">
            <a:avLst/>
          </a:prstGeom>
          <a:solidFill>
            <a:srgbClr val="66FF66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590800" y="2895600"/>
            <a:ext cx="3581400" cy="2057400"/>
          </a:xfrm>
          <a:prstGeom prst="ellipse">
            <a:avLst/>
          </a:prstGeom>
          <a:solidFill>
            <a:srgbClr val="FFFF00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918450" cy="788894"/>
          </a:xfrm>
        </p:spPr>
        <p:txBody>
          <a:bodyPr>
            <a:noAutofit/>
          </a:bodyPr>
          <a:lstStyle/>
          <a:p>
            <a:r>
              <a:rPr lang="en-US" sz="3200" dirty="0" smtClean="0"/>
              <a:t>Which Internet are you connected to?</a:t>
            </a:r>
            <a:endParaRPr lang="en-US" sz="32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3429000" y="3276600"/>
            <a:ext cx="1066800" cy="990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multicast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114800" y="3276600"/>
            <a:ext cx="1066800" cy="990600"/>
          </a:xfrm>
          <a:prstGeom prst="ellipse">
            <a:avLst/>
          </a:prstGeom>
          <a:solidFill>
            <a:srgbClr val="FF6600">
              <a:alpha val="6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QoS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33800" y="3733800"/>
            <a:ext cx="1066800" cy="990600"/>
          </a:xfrm>
          <a:prstGeom prst="ellipse">
            <a:avLst/>
          </a:prstGeom>
          <a:solidFill>
            <a:srgbClr val="800000">
              <a:alpha val="6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IPv6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3886200"/>
            <a:ext cx="697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IPv4</a:t>
            </a:r>
          </a:p>
          <a:p>
            <a:pPr algn="ctr"/>
            <a:r>
              <a:rPr lang="en-US" sz="2000" dirty="0" smtClean="0"/>
              <a:t>PIA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324600" y="3505200"/>
            <a:ext cx="906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IPv4</a:t>
            </a:r>
          </a:p>
          <a:p>
            <a:pPr algn="ctr"/>
            <a:r>
              <a:rPr lang="en-US" sz="2000" dirty="0" smtClean="0"/>
              <a:t>DHCP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239000" y="2667000"/>
            <a:ext cx="697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IPv4</a:t>
            </a:r>
          </a:p>
          <a:p>
            <a:pPr algn="ctr"/>
            <a:r>
              <a:rPr lang="en-US" sz="2000" dirty="0" smtClean="0"/>
              <a:t>NAT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1219200"/>
            <a:ext cx="1835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 80 + 25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challenges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400800" y="1828800"/>
            <a:ext cx="1878639" cy="1973997"/>
            <a:chOff x="6400800" y="1828800"/>
            <a:chExt cx="1878639" cy="1973997"/>
          </a:xfrm>
        </p:grpSpPr>
        <p:pic>
          <p:nvPicPr>
            <p:cNvPr id="13" name="Picture 37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05600" y="18288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6400800" y="2971800"/>
              <a:ext cx="1878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routing table</a:t>
              </a:r>
            </a:p>
            <a:p>
              <a:r>
                <a:rPr lang="en-US" dirty="0" smtClean="0"/>
                <a:t>explosion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52800" y="1752600"/>
            <a:ext cx="2057400" cy="1528465"/>
            <a:chOff x="3352800" y="1752600"/>
            <a:chExt cx="2057400" cy="1528465"/>
          </a:xfrm>
        </p:grpSpPr>
        <p:pic>
          <p:nvPicPr>
            <p:cNvPr id="6" name="Picture 25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29000" y="1905000"/>
              <a:ext cx="1174750" cy="773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Connector 7"/>
            <p:cNvCxnSpPr>
              <a:stCxn id="6" idx="3"/>
            </p:cNvCxnSpPr>
            <p:nvPr/>
          </p:nvCxnSpPr>
          <p:spPr bwMode="auto">
            <a:xfrm flipV="1">
              <a:off x="4603750" y="1752600"/>
              <a:ext cx="730250" cy="5389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>
              <a:stCxn id="6" idx="3"/>
            </p:cNvCxnSpPr>
            <p:nvPr/>
          </p:nvCxnSpPr>
          <p:spPr bwMode="auto">
            <a:xfrm flipV="1">
              <a:off x="4603750" y="2286000"/>
              <a:ext cx="806450" cy="55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>
              <a:stCxn id="6" idx="3"/>
            </p:cNvCxnSpPr>
            <p:nvPr/>
          </p:nvCxnSpPr>
          <p:spPr bwMode="auto">
            <a:xfrm>
              <a:off x="4603750" y="2291556"/>
              <a:ext cx="730250" cy="604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3352800" y="2819400"/>
              <a:ext cx="19464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multi-homing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53000" y="5334000"/>
            <a:ext cx="2471199" cy="461665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99.9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99.999%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1981200" y="4857690"/>
            <a:ext cx="2223485" cy="2000310"/>
            <a:chOff x="4876800" y="4419600"/>
            <a:chExt cx="2223485" cy="200031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6800" y="4419600"/>
              <a:ext cx="2108200" cy="158115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876800" y="6019800"/>
              <a:ext cx="22234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zero configuration</a:t>
              </a:r>
              <a:endParaRPr lang="en-US" sz="2000" dirty="0"/>
            </a:p>
          </p:txBody>
        </p:sp>
      </p:grpSp>
      <p:cxnSp>
        <p:nvCxnSpPr>
          <p:cNvPr id="23" name="Straight Arrow Connector 22"/>
          <p:cNvCxnSpPr/>
          <p:nvPr/>
        </p:nvCxnSpPr>
        <p:spPr bwMode="auto">
          <a:xfrm>
            <a:off x="990600" y="4191000"/>
            <a:ext cx="7315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990600" y="4267200"/>
            <a:ext cx="1373693" cy="461665"/>
          </a:xfrm>
          <a:prstGeom prst="rect">
            <a:avLst/>
          </a:prstGeom>
          <a:solidFill>
            <a:srgbClr val="FF0000">
              <a:alpha val="4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+2 years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810000" y="4267200"/>
            <a:ext cx="1373693" cy="461665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+5 years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553200" y="4267200"/>
            <a:ext cx="1373693" cy="461665"/>
          </a:xfrm>
          <a:prstGeom prst="rect">
            <a:avLst/>
          </a:prstGeom>
          <a:solidFill>
            <a:srgbClr val="3366FF">
              <a:alpha val="7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+8 years</a:t>
            </a:r>
            <a:endParaRPr lang="en-US" dirty="0"/>
          </a:p>
        </p:txBody>
      </p:sp>
      <p:pic>
        <p:nvPicPr>
          <p:cNvPr id="27" name="Picture 26" descr="exhaustio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219200"/>
            <a:ext cx="1612900" cy="295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end of IP(v4) as we know it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505200" y="6275388"/>
            <a:ext cx="5638800" cy="365125"/>
          </a:xfrm>
        </p:spPr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44420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7200" dirty="0" smtClean="0"/>
              <a:t>IP as a core </a:t>
            </a:r>
            <a:r>
              <a:rPr lang="en-US" sz="7200" dirty="0" err="1" smtClean="0"/>
              <a:t>civil(izational</a:t>
            </a:r>
            <a:r>
              <a:rPr lang="en-US" sz="7200" dirty="0" smtClean="0"/>
              <a:t>) infrastructure interface</a:t>
            </a:r>
            <a:endParaRPr lang="en-US" sz="7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ja-JP">
                <a:ea typeface="ＭＳ Ｐゴシック" charset="-128"/>
              </a:rPr>
              <a:t>Where do IP addresses come from?</a:t>
            </a:r>
          </a:p>
        </p:txBody>
      </p:sp>
      <p:pic>
        <p:nvPicPr>
          <p:cNvPr id="4362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365375"/>
            <a:ext cx="11049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25" y="1298575"/>
            <a:ext cx="11049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48438" y="4492625"/>
            <a:ext cx="823912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3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53025" y="3508375"/>
            <a:ext cx="10747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6235" name="AutoShape 11"/>
          <p:cNvCxnSpPr>
            <a:cxnSpLocks noChangeShapeType="1"/>
          </p:cNvCxnSpPr>
          <p:nvPr/>
        </p:nvCxnSpPr>
        <p:spPr bwMode="auto">
          <a:xfrm>
            <a:off x="2676525" y="1709738"/>
            <a:ext cx="1381125" cy="655637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triangle" w="lg" len="med"/>
          </a:ln>
        </p:spPr>
      </p:cxnSp>
      <p:cxnSp>
        <p:nvCxnSpPr>
          <p:cNvPr id="436236" name="AutoShape 12"/>
          <p:cNvCxnSpPr>
            <a:cxnSpLocks noChangeShapeType="1"/>
          </p:cNvCxnSpPr>
          <p:nvPr/>
        </p:nvCxnSpPr>
        <p:spPr bwMode="auto">
          <a:xfrm>
            <a:off x="4610100" y="2776538"/>
            <a:ext cx="1081088" cy="731837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triangle" w="lg" len="med"/>
          </a:ln>
        </p:spPr>
      </p:cxnSp>
      <p:cxnSp>
        <p:nvCxnSpPr>
          <p:cNvPr id="436237" name="AutoShape 13"/>
          <p:cNvCxnSpPr>
            <a:cxnSpLocks noChangeShapeType="1"/>
          </p:cNvCxnSpPr>
          <p:nvPr/>
        </p:nvCxnSpPr>
        <p:spPr bwMode="auto">
          <a:xfrm>
            <a:off x="6227763" y="3908425"/>
            <a:ext cx="733425" cy="5842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triangle" w="lg" len="med"/>
          </a:ln>
        </p:spPr>
      </p:cxnSp>
      <p:cxnSp>
        <p:nvCxnSpPr>
          <p:cNvPr id="436238" name="AutoShape 14"/>
          <p:cNvCxnSpPr>
            <a:cxnSpLocks noChangeShapeType="1"/>
          </p:cNvCxnSpPr>
          <p:nvPr/>
        </p:nvCxnSpPr>
        <p:spPr bwMode="auto">
          <a:xfrm>
            <a:off x="7372350" y="5021263"/>
            <a:ext cx="682625" cy="773112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triangle" w="lg" len="med"/>
          </a:ln>
        </p:spPr>
      </p:cxnSp>
      <p:sp>
        <p:nvSpPr>
          <p:cNvPr id="436239" name="Text Box 15"/>
          <p:cNvSpPr txBox="1">
            <a:spLocks noChangeArrowheads="1"/>
          </p:cNvSpPr>
          <p:nvPr/>
        </p:nvSpPr>
        <p:spPr bwMode="auto">
          <a:xfrm>
            <a:off x="376238" y="2160588"/>
            <a:ext cx="3100387" cy="584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 sz="3200">
                <a:latin typeface="Arial" charset="0"/>
              </a:rPr>
              <a:t>Standards</a:t>
            </a:r>
          </a:p>
        </p:txBody>
      </p:sp>
      <p:sp>
        <p:nvSpPr>
          <p:cNvPr id="436240" name="Text Box 16"/>
          <p:cNvSpPr txBox="1">
            <a:spLocks noChangeArrowheads="1"/>
          </p:cNvSpPr>
          <p:nvPr/>
        </p:nvSpPr>
        <p:spPr bwMode="auto">
          <a:xfrm>
            <a:off x="2943225" y="3203575"/>
            <a:ext cx="2105025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 sz="2800">
                <a:latin typeface="Arial" charset="0"/>
              </a:rPr>
              <a:t>Allocation</a:t>
            </a:r>
          </a:p>
        </p:txBody>
      </p:sp>
      <p:sp>
        <p:nvSpPr>
          <p:cNvPr id="436241" name="Text Box 17"/>
          <p:cNvSpPr txBox="1">
            <a:spLocks noChangeArrowheads="1"/>
          </p:cNvSpPr>
          <p:nvPr/>
        </p:nvSpPr>
        <p:spPr bwMode="auto">
          <a:xfrm>
            <a:off x="4619625" y="4346575"/>
            <a:ext cx="21050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>
                <a:latin typeface="Arial" charset="0"/>
              </a:rPr>
              <a:t>Allocation</a:t>
            </a:r>
          </a:p>
        </p:txBody>
      </p:sp>
      <p:sp>
        <p:nvSpPr>
          <p:cNvPr id="436242" name="Text Box 18"/>
          <p:cNvSpPr txBox="1">
            <a:spLocks noChangeArrowheads="1"/>
          </p:cNvSpPr>
          <p:nvPr/>
        </p:nvSpPr>
        <p:spPr bwMode="auto">
          <a:xfrm>
            <a:off x="5915025" y="5565775"/>
            <a:ext cx="210502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 sz="2000">
                <a:latin typeface="Arial" charset="0"/>
              </a:rPr>
              <a:t>Assignment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7667625" y="5794375"/>
            <a:ext cx="774700" cy="993775"/>
            <a:chOff x="4486" y="3526"/>
            <a:chExt cx="488" cy="626"/>
          </a:xfrm>
        </p:grpSpPr>
        <p:pic>
          <p:nvPicPr>
            <p:cNvPr id="9235" name="Picture 2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86" y="3526"/>
              <a:ext cx="488" cy="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6" name="Text Box 21"/>
            <p:cNvSpPr txBox="1">
              <a:spLocks noChangeArrowheads="1"/>
            </p:cNvSpPr>
            <p:nvPr/>
          </p:nvSpPr>
          <p:spPr bwMode="auto">
            <a:xfrm>
              <a:off x="4546" y="3807"/>
              <a:ext cx="368" cy="27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ja-JP" sz="1400">
                  <a:solidFill>
                    <a:schemeClr val="tx2"/>
                  </a:solidFill>
                  <a:latin typeface="Verdana" charset="0"/>
                </a:rPr>
                <a:t>end user</a:t>
              </a:r>
              <a:endParaRPr lang="en-US" altLang="ja-JP" sz="1800">
                <a:latin typeface="Arial" charset="0"/>
              </a:endParaRPr>
            </a:p>
          </p:txBody>
        </p:sp>
      </p:grpSp>
      <p:sp>
        <p:nvSpPr>
          <p:cNvPr id="436247" name="Text Box 23"/>
          <p:cNvSpPr txBox="1">
            <a:spLocks noChangeArrowheads="1"/>
          </p:cNvSpPr>
          <p:nvPr/>
        </p:nvSpPr>
        <p:spPr bwMode="auto">
          <a:xfrm>
            <a:off x="228600" y="5943600"/>
            <a:ext cx="6162675" cy="338138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lg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>
                <a:solidFill>
                  <a:schemeClr val="tx2"/>
                </a:solidFill>
                <a:latin typeface="Arial" charset="0"/>
              </a:rPr>
              <a:t>* In some cases via an NIR, such as JPNIC, KRNIC, TWNIC etc.</a:t>
            </a:r>
            <a:endParaRPr lang="en-US" altLang="ja-JP" sz="16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36249" name="Text Box 25"/>
          <p:cNvSpPr txBox="1">
            <a:spLocks noChangeArrowheads="1"/>
          </p:cNvSpPr>
          <p:nvPr/>
        </p:nvSpPr>
        <p:spPr bwMode="auto">
          <a:xfrm>
            <a:off x="6677025" y="3611563"/>
            <a:ext cx="152400" cy="708025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lg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000">
                <a:solidFill>
                  <a:schemeClr val="tx2"/>
                </a:solidFill>
                <a:latin typeface="Arial" charset="0"/>
              </a:rPr>
              <a:t>*</a:t>
            </a:r>
            <a:endParaRPr lang="en-US" altLang="ja-JP" sz="3600" b="1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9234" name="Picture 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57875" y="1517650"/>
            <a:ext cx="2214563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Miwa </a:t>
            </a:r>
            <a:r>
              <a:rPr lang="en-AU" altLang="ja-JP" sz="12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Fujii</a:t>
            </a: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, Thailand IPv6 Summit, January 2009</a:t>
            </a:r>
            <a:endParaRPr lang="en-US" sz="1200" dirty="0">
              <a:solidFill>
                <a:schemeClr val="accent6">
                  <a:lumMod val="60000"/>
                  <a:lumOff val="40000"/>
                </a:schemeClr>
              </a:solidFill>
              <a:cs typeface="ＭＳ Ｐゴシック" charset="-128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6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6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36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36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3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36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36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36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36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36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36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39" grpId="0"/>
      <p:bldP spid="436240" grpId="0"/>
      <p:bldP spid="436241" grpId="0"/>
      <p:bldP spid="436242" grpId="0"/>
      <p:bldP spid="436247" grpId="0"/>
      <p:bldP spid="4362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ko-KR">
                <a:ea typeface="굴림" charset="-127"/>
                <a:cs typeface="굴림" charset="-127"/>
              </a:rPr>
              <a:t>Regional Internet Registries</a:t>
            </a:r>
            <a:endParaRPr lang="en-AU" altLang="ko-KR">
              <a:solidFill>
                <a:schemeClr val="accent1"/>
              </a:solidFill>
              <a:ea typeface="굴림" charset="-127"/>
              <a:cs typeface="굴림" charset="-127"/>
            </a:endParaRPr>
          </a:p>
        </p:txBody>
      </p:sp>
      <p:pic>
        <p:nvPicPr>
          <p:cNvPr id="10243" name="Content Placeholder 4" descr="world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92225" y="1752600"/>
            <a:ext cx="7092950" cy="4800600"/>
          </a:xfrm>
        </p:spPr>
      </p:pic>
      <p:sp>
        <p:nvSpPr>
          <p:cNvPr id="4" name="Rectangle 3"/>
          <p:cNvSpPr/>
          <p:nvPr/>
        </p:nvSpPr>
        <p:spPr>
          <a:xfrm>
            <a:off x="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Miwa </a:t>
            </a:r>
            <a:r>
              <a:rPr lang="en-AU" altLang="ja-JP" sz="12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Fujii</a:t>
            </a: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, Thailand IPv6 Summit, January 2009</a:t>
            </a:r>
            <a:endParaRPr lang="en-US" sz="1200" dirty="0">
              <a:solidFill>
                <a:schemeClr val="accent6">
                  <a:lumMod val="60000"/>
                  <a:lumOff val="40000"/>
                </a:schemeClr>
              </a:solidFill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ja-JP">
                <a:ea typeface="ＭＳ Ｐゴシック" charset="-128"/>
              </a:rPr>
              <a:t>IPv4 consumption </a:t>
            </a:r>
            <a:r>
              <a:rPr lang="en-US" altLang="ja-JP">
                <a:ea typeface="ＭＳ Ｐゴシック" charset="-128"/>
              </a:rPr>
              <a:t>–</a:t>
            </a:r>
            <a:r>
              <a:rPr lang="en-AU" altLang="ja-JP">
                <a:ea typeface="ＭＳ Ｐゴシック" charset="-128"/>
              </a:rPr>
              <a:t> Projection </a:t>
            </a:r>
          </a:p>
        </p:txBody>
      </p:sp>
      <p:pic>
        <p:nvPicPr>
          <p:cNvPr id="23555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96900" y="1379538"/>
            <a:ext cx="8453438" cy="5072062"/>
          </a:xfrm>
          <a:noFill/>
        </p:spPr>
      </p:pic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2082800" y="1563688"/>
            <a:ext cx="60372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AU" altLang="ja-JP" sz="1400" b="1">
                <a:solidFill>
                  <a:srgbClr val="FF0000"/>
                </a:solidFill>
                <a:latin typeface="Arial" charset="0"/>
              </a:rPr>
              <a:t>Projected IANA Unallocated Address Pool Exhaustion:  23-Mar-2011 </a:t>
            </a:r>
          </a:p>
          <a:p>
            <a:r>
              <a:rPr lang="en-AU" altLang="ja-JP" sz="1400" b="1">
                <a:solidFill>
                  <a:srgbClr val="00B050"/>
                </a:solidFill>
                <a:latin typeface="Arial" charset="0"/>
              </a:rPr>
              <a:t>Projected RIR Unallocated Address Pool Exhaustion:    02-Jun-2012 </a:t>
            </a:r>
          </a:p>
          <a:p>
            <a:endParaRPr lang="ja-JP" altLang="en-AU" sz="1400">
              <a:latin typeface="Arial" charset="0"/>
            </a:endParaRPr>
          </a:p>
        </p:txBody>
      </p:sp>
      <p:sp>
        <p:nvSpPr>
          <p:cNvPr id="23558" name="Oval 8"/>
          <p:cNvSpPr>
            <a:spLocks noChangeArrowheads="1"/>
          </p:cNvSpPr>
          <p:nvPr/>
        </p:nvSpPr>
        <p:spPr bwMode="auto">
          <a:xfrm>
            <a:off x="7550150" y="4643438"/>
            <a:ext cx="1398588" cy="1376362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Miwa </a:t>
            </a:r>
            <a:r>
              <a:rPr lang="en-AU" altLang="ja-JP" sz="12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Fujii</a:t>
            </a:r>
            <a:r>
              <a:rPr lang="en-AU" altLang="ja-JP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ＭＳ Ｐゴシック" charset="-128"/>
              </a:rPr>
              <a:t>, Thailand IPv6 Summit, January 2009</a:t>
            </a:r>
            <a:endParaRPr lang="en-US" sz="1200" dirty="0">
              <a:solidFill>
                <a:schemeClr val="accent6">
                  <a:lumMod val="60000"/>
                  <a:lumOff val="40000"/>
                </a:schemeClr>
              </a:solidFill>
              <a:cs typeface="ＭＳ Ｐゴシック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transition to IPv6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88358" y="1524000"/>
            <a:ext cx="7167284" cy="46021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IPv4 needed for at least a decade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Dual stack transition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but IPv6 server + non-IPv6 network + dual-stack server fail annoyingly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NAT IPv4 ↔ IPv6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longer term, RFC 1918 (192.168.*.*) + global IPv6 address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Decreasing IPv4 address demand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multi-layer (“carrier-grade”) </a:t>
            </a:r>
            <a:r>
              <a:rPr lang="en-US" dirty="0" err="1" smtClean="0"/>
              <a:t>NATs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endParaRPr lang="en-US" dirty="0" smtClean="0">
              <a:sym typeface="Wingdings"/>
            </a:endParaRPr>
          </a:p>
          <a:p>
            <a:pPr lvl="2">
              <a:lnSpc>
                <a:spcPct val="120000"/>
              </a:lnSpc>
            </a:pPr>
            <a:r>
              <a:rPr lang="en-US" dirty="0" smtClean="0">
                <a:sym typeface="Wingdings"/>
              </a:rPr>
              <a:t>limited effectiveness (hundreds of ports for </a:t>
            </a:r>
            <a:r>
              <a:rPr lang="en-US" dirty="0" err="1" smtClean="0">
                <a:sym typeface="Wingdings"/>
              </a:rPr>
              <a:t>BitTorrent</a:t>
            </a:r>
            <a:r>
              <a:rPr lang="en-US" dirty="0" smtClean="0">
                <a:sym typeface="Wingdings"/>
              </a:rPr>
              <a:t> or web page)</a:t>
            </a:r>
          </a:p>
          <a:p>
            <a:pPr lvl="2">
              <a:lnSpc>
                <a:spcPct val="120000"/>
              </a:lnSpc>
            </a:pPr>
            <a:r>
              <a:rPr lang="en-US" dirty="0" smtClean="0">
                <a:sym typeface="Wingdings"/>
              </a:rPr>
              <a:t>reliability problems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Increasing IPv4 address supply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recycle unused /8s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few months supply</a:t>
            </a: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n-US" dirty="0" smtClean="0"/>
              <a:t>address auctions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router table </a:t>
            </a:r>
            <a:r>
              <a:rPr lang="en-US" dirty="0" err="1" smtClean="0">
                <a:sym typeface="Wingdings"/>
              </a:rPr>
              <a:t>size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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IPv6 choke points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33600" y="6172200"/>
            <a:ext cx="5643282" cy="365125"/>
          </a:xfrm>
        </p:spPr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1219200" y="2590800"/>
            <a:ext cx="1981200" cy="12954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LAN</a:t>
            </a:r>
            <a:endParaRPr lang="en-US" dirty="0"/>
          </a:p>
        </p:txBody>
      </p:sp>
      <p:sp>
        <p:nvSpPr>
          <p:cNvPr id="9" name="Cloud 8"/>
          <p:cNvSpPr/>
          <p:nvPr/>
        </p:nvSpPr>
        <p:spPr>
          <a:xfrm>
            <a:off x="3810000" y="2590800"/>
            <a:ext cx="3048000" cy="1524000"/>
          </a:xfrm>
          <a:prstGeom prst="cloud">
            <a:avLst/>
          </a:prstGeom>
          <a:solidFill>
            <a:schemeClr val="accent3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backbone</a:t>
            </a:r>
            <a:endParaRPr lang="en-US" dirty="0"/>
          </a:p>
        </p:txBody>
      </p:sp>
      <p:pic>
        <p:nvPicPr>
          <p:cNvPr id="10" name="Picture 9" descr="ima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191000"/>
            <a:ext cx="1427162" cy="755702"/>
          </a:xfrm>
          <a:prstGeom prst="rect">
            <a:avLst/>
          </a:prstGeom>
        </p:spPr>
      </p:pic>
      <p:pic>
        <p:nvPicPr>
          <p:cNvPr id="13" name="Picture 42" descr="File Server_Updated2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2590800"/>
            <a:ext cx="79375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n 13"/>
          <p:cNvSpPr/>
          <p:nvPr/>
        </p:nvSpPr>
        <p:spPr>
          <a:xfrm>
            <a:off x="2209800" y="3657600"/>
            <a:ext cx="1066800" cy="9144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DNS resolver</a:t>
            </a:r>
            <a:endParaRPr lang="en-US" sz="1600" dirty="0"/>
          </a:p>
        </p:txBody>
      </p:sp>
      <p:sp>
        <p:nvSpPr>
          <p:cNvPr id="15" name="Can 14"/>
          <p:cNvSpPr/>
          <p:nvPr/>
        </p:nvSpPr>
        <p:spPr>
          <a:xfrm>
            <a:off x="7467600" y="4114800"/>
            <a:ext cx="1295400" cy="838200"/>
          </a:xfrm>
          <a:prstGeom prst="can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authoritative DNS server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" y="5029200"/>
            <a:ext cx="2095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Zapf Dingbats"/>
                <a:ea typeface="Zapf Dingbats"/>
                <a:cs typeface="Zapf Dingbats"/>
              </a:rPr>
              <a:t>✔ </a:t>
            </a:r>
            <a:r>
              <a:rPr lang="en-US" sz="1800" dirty="0" smtClean="0"/>
              <a:t>Windows Vista+</a:t>
            </a:r>
          </a:p>
          <a:p>
            <a:r>
              <a:rPr lang="en-US" sz="1800" dirty="0" smtClean="0">
                <a:latin typeface="Zapf Dingbats"/>
                <a:ea typeface="Zapf Dingbats"/>
                <a:cs typeface="Zapf Dingbats"/>
              </a:rPr>
              <a:t>✔ </a:t>
            </a:r>
            <a:r>
              <a:rPr lang="en-US" sz="1800" dirty="0" err="1" smtClean="0"/>
              <a:t>MacOS</a:t>
            </a:r>
            <a:r>
              <a:rPr lang="en-US" sz="1800" dirty="0" smtClean="0"/>
              <a:t> X</a:t>
            </a:r>
          </a:p>
          <a:p>
            <a:r>
              <a:rPr lang="en-US" sz="1800" dirty="0" smtClean="0">
                <a:latin typeface="Zapf Dingbats"/>
                <a:ea typeface="Zapf Dingbats"/>
                <a:cs typeface="Zapf Dingbats"/>
              </a:rPr>
              <a:t>✔</a:t>
            </a:r>
            <a:r>
              <a:rPr lang="en-US" sz="1800" dirty="0" smtClean="0"/>
              <a:t> Linux</a:t>
            </a:r>
            <a:endParaRPr lang="en-US" sz="1800" dirty="0"/>
          </a:p>
        </p:txBody>
      </p:sp>
      <p:sp>
        <p:nvSpPr>
          <p:cNvPr id="17" name="Right Arrow 16"/>
          <p:cNvSpPr/>
          <p:nvPr/>
        </p:nvSpPr>
        <p:spPr>
          <a:xfrm rot="16200000">
            <a:off x="4858512" y="4437888"/>
            <a:ext cx="978408" cy="48463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6200000">
            <a:off x="2343912" y="4971288"/>
            <a:ext cx="978408" cy="48463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3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971800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ight Arrow 19"/>
          <p:cNvSpPr/>
          <p:nvPr/>
        </p:nvSpPr>
        <p:spPr>
          <a:xfrm rot="16200000">
            <a:off x="3105912" y="3752088"/>
            <a:ext cx="978408" cy="48463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2" descr="dhc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2438400"/>
            <a:ext cx="457200" cy="457200"/>
          </a:xfrm>
          <a:prstGeom prst="rect">
            <a:avLst/>
          </a:prstGeom>
          <a:noFill/>
        </p:spPr>
      </p:pic>
      <p:sp>
        <p:nvSpPr>
          <p:cNvPr id="22" name="Right Arrow 21"/>
          <p:cNvSpPr/>
          <p:nvPr/>
        </p:nvSpPr>
        <p:spPr>
          <a:xfrm rot="5400000" flipV="1">
            <a:off x="743712" y="1618488"/>
            <a:ext cx="978408" cy="48463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10" idx="0"/>
            <a:endCxn id="8" idx="2"/>
          </p:cNvCxnSpPr>
          <p:nvPr/>
        </p:nvCxnSpPr>
        <p:spPr>
          <a:xfrm rot="5400000" flipH="1" flipV="1">
            <a:off x="645613" y="3611268"/>
            <a:ext cx="952500" cy="206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" idx="0"/>
            <a:endCxn id="13" idx="1"/>
          </p:cNvCxnSpPr>
          <p:nvPr/>
        </p:nvCxnSpPr>
        <p:spPr>
          <a:xfrm flipV="1">
            <a:off x="6855460" y="3118644"/>
            <a:ext cx="840740" cy="2341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352800"/>
            <a:ext cx="105727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ight Arrow 27"/>
          <p:cNvSpPr/>
          <p:nvPr/>
        </p:nvSpPr>
        <p:spPr>
          <a:xfrm rot="5400000" flipV="1">
            <a:off x="-18288" y="2532888"/>
            <a:ext cx="978408" cy="48463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7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09800" y="2209800"/>
            <a:ext cx="1077913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1905000" y="1905000"/>
            <a:ext cx="595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IPv4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3124200" y="1981200"/>
            <a:ext cx="595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IPv6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18" grpId="0" animBg="1"/>
      <p:bldP spid="20" grpId="1" animBg="1"/>
      <p:bldP spid="22" grpId="0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sz="113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Pervasive </a:t>
            </a:r>
            <a:r>
              <a:rPr lang="en-US" dirty="0" err="1" smtClean="0"/>
              <a:t>multihoming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of the (near) future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pic>
        <p:nvPicPr>
          <p:cNvPr id="3" name="Picture 2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295400"/>
            <a:ext cx="2743200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iphone_ho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057400"/>
            <a:ext cx="974725" cy="1609725"/>
          </a:xfrm>
          <a:prstGeom prst="rect">
            <a:avLst/>
          </a:prstGeom>
          <a:noFill/>
        </p:spPr>
      </p:pic>
      <p:pic>
        <p:nvPicPr>
          <p:cNvPr id="5" name="Picture 68" descr="Wireless Router, Added 04/20/2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2971800"/>
            <a:ext cx="685800" cy="61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990600"/>
            <a:ext cx="7493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0" y="1905000"/>
            <a:ext cx="11811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4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3352800"/>
            <a:ext cx="11811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600" y="4191000"/>
            <a:ext cx="952500" cy="1136650"/>
          </a:xfrm>
          <a:prstGeom prst="rect">
            <a:avLst/>
          </a:prstGeom>
        </p:spPr>
      </p:pic>
      <p:pic>
        <p:nvPicPr>
          <p:cNvPr id="10" name="Picture 59" descr="Wireless Modem Wireless Gatewa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29200" y="1828800"/>
            <a:ext cx="382587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 bwMode="auto">
          <a:xfrm>
            <a:off x="3733800" y="2438400"/>
            <a:ext cx="1295400" cy="152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stCxn id="4" idx="3"/>
          </p:cNvCxnSpPr>
          <p:nvPr/>
        </p:nvCxnSpPr>
        <p:spPr bwMode="auto">
          <a:xfrm flipV="1">
            <a:off x="1812925" y="2590800"/>
            <a:ext cx="3216275" cy="27146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086600" y="2057400"/>
            <a:ext cx="885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MSO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10400" y="3505200"/>
            <a:ext cx="903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Telco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00800" y="4953000"/>
            <a:ext cx="176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3G, 4G, </a:t>
            </a:r>
            <a:r>
              <a:rPr lang="en-US" sz="1800" dirty="0" err="1" smtClean="0"/>
              <a:t>WiMax</a:t>
            </a:r>
            <a:endParaRPr lang="en-US" sz="1800" dirty="0"/>
          </a:p>
        </p:txBody>
      </p:sp>
      <p:cxnSp>
        <p:nvCxnSpPr>
          <p:cNvPr id="19" name="Straight Connector 18"/>
          <p:cNvCxnSpPr>
            <a:stCxn id="10" idx="3"/>
            <a:endCxn id="7" idx="1"/>
          </p:cNvCxnSpPr>
          <p:nvPr/>
        </p:nvCxnSpPr>
        <p:spPr bwMode="auto">
          <a:xfrm flipV="1">
            <a:off x="5411787" y="2262188"/>
            <a:ext cx="1446213" cy="1460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>
            <a:stCxn id="10" idx="3"/>
            <a:endCxn id="8" idx="1"/>
          </p:cNvCxnSpPr>
          <p:nvPr/>
        </p:nvCxnSpPr>
        <p:spPr bwMode="auto">
          <a:xfrm>
            <a:off x="5411787" y="2408238"/>
            <a:ext cx="1446213" cy="13017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stCxn id="4" idx="3"/>
            <a:endCxn id="5" idx="1"/>
          </p:cNvCxnSpPr>
          <p:nvPr/>
        </p:nvCxnSpPr>
        <p:spPr bwMode="auto">
          <a:xfrm>
            <a:off x="1812925" y="2862263"/>
            <a:ext cx="1997075" cy="4151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stCxn id="4" idx="3"/>
            <a:endCxn id="9" idx="1"/>
          </p:cNvCxnSpPr>
          <p:nvPr/>
        </p:nvCxnSpPr>
        <p:spPr bwMode="auto">
          <a:xfrm>
            <a:off x="1812925" y="2862263"/>
            <a:ext cx="3749675" cy="18970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0" y="4800600"/>
            <a:ext cx="56016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Homes passed by multiple networks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</a:t>
            </a:r>
          </a:p>
          <a:p>
            <a:r>
              <a:rPr lang="en-US" sz="2000" dirty="0" smtClean="0">
                <a:sym typeface="Wingdings"/>
              </a:rPr>
              <a:t>increase reliability by connecting to all</a:t>
            </a:r>
          </a:p>
          <a:p>
            <a:r>
              <a:rPr lang="en-US" sz="2000" dirty="0" smtClean="0">
                <a:sym typeface="Wingdings"/>
              </a:rPr>
              <a:t>(“reliable system out of </a:t>
            </a:r>
            <a:r>
              <a:rPr lang="en-US" sz="2000" smtClean="0">
                <a:sym typeface="Wingdings"/>
              </a:rPr>
              <a:t>unreliable components”)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Multihoming</a:t>
            </a:r>
            <a:r>
              <a:rPr lang="en-US" dirty="0" smtClean="0"/>
              <a:t> (&amp; mobility)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1600200"/>
            <a:ext cx="7167284" cy="4525963"/>
          </a:xfrm>
        </p:spPr>
        <p:txBody>
          <a:bodyPr numCol="2">
            <a:normAutofit fontScale="92500" lnSpcReduction="10000"/>
          </a:bodyPr>
          <a:lstStyle/>
          <a:p>
            <a:r>
              <a:rPr lang="en-US" dirty="0" smtClean="0"/>
              <a:t>Current IPv4 address </a:t>
            </a:r>
            <a:r>
              <a:rPr lang="en-US" dirty="0" err="1" smtClean="0">
                <a:sym typeface="Wingdings"/>
              </a:rPr>
              <a:t>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identifier = unique host or </a:t>
            </a:r>
            <a:r>
              <a:rPr lang="en-US" b="1" dirty="0" smtClean="0">
                <a:sym typeface="Wingdings"/>
              </a:rPr>
              <a:t>interface</a:t>
            </a:r>
          </a:p>
          <a:p>
            <a:pPr lvl="1"/>
            <a:r>
              <a:rPr lang="en-US" dirty="0" smtClean="0">
                <a:sym typeface="Wingdings"/>
              </a:rPr>
              <a:t>locator = network that serves host (provider)</a:t>
            </a:r>
          </a:p>
          <a:p>
            <a:r>
              <a:rPr lang="en-US" dirty="0" smtClean="0">
                <a:sym typeface="Wingdings"/>
              </a:rPr>
              <a:t>One system, multiple addresses:</a:t>
            </a:r>
          </a:p>
          <a:p>
            <a:pPr lvl="1"/>
            <a:r>
              <a:rPr lang="en-US" dirty="0" err="1" smtClean="0">
                <a:sym typeface="Wingdings"/>
              </a:rPr>
              <a:t>multihoming</a:t>
            </a:r>
            <a:r>
              <a:rPr lang="en-US" dirty="0" smtClean="0">
                <a:sym typeface="Wingdings"/>
              </a:rPr>
              <a:t>: at the same time</a:t>
            </a:r>
          </a:p>
          <a:p>
            <a:pPr lvl="1"/>
            <a:r>
              <a:rPr lang="en-US" dirty="0" smtClean="0">
                <a:sym typeface="Wingdings"/>
              </a:rPr>
              <a:t>mobility: sequentially</a:t>
            </a:r>
          </a:p>
          <a:p>
            <a:r>
              <a:rPr lang="en-US" dirty="0" err="1" smtClean="0">
                <a:sym typeface="Wingdings"/>
              </a:rPr>
              <a:t>Multihoming</a:t>
            </a:r>
            <a:r>
              <a:rPr lang="en-US" dirty="0" smtClean="0">
                <a:sym typeface="Wingdings"/>
              </a:rPr>
              <a:t>:</a:t>
            </a:r>
          </a:p>
          <a:p>
            <a:pPr lvl="1"/>
            <a:r>
              <a:rPr lang="en-US" dirty="0" smtClean="0">
                <a:sym typeface="Wingdings"/>
              </a:rPr>
              <a:t>connections need to be aware of network path</a:t>
            </a:r>
          </a:p>
          <a:p>
            <a:pPr lvl="1"/>
            <a:r>
              <a:rPr lang="en-US" dirty="0" smtClean="0">
                <a:sym typeface="Wingdings"/>
              </a:rPr>
              <a:t>socket interface makes it hard to program</a:t>
            </a:r>
          </a:p>
          <a:p>
            <a:r>
              <a:rPr lang="en-US" dirty="0" smtClean="0">
                <a:sym typeface="Wingdings"/>
              </a:rPr>
              <a:t>Solutions:</a:t>
            </a:r>
          </a:p>
          <a:p>
            <a:pPr lvl="1"/>
            <a:r>
              <a:rPr lang="en-US" dirty="0" smtClean="0">
                <a:sym typeface="Wingdings"/>
              </a:rPr>
              <a:t>HIP: cryptographic host identifier</a:t>
            </a:r>
          </a:p>
          <a:p>
            <a:pPr lvl="1"/>
            <a:r>
              <a:rPr lang="en-US" dirty="0" smtClean="0">
                <a:sym typeface="Wingdings"/>
              </a:rPr>
              <a:t>SHIM6</a:t>
            </a:r>
          </a:p>
          <a:p>
            <a:pPr lvl="1"/>
            <a:r>
              <a:rPr lang="en-US" dirty="0" smtClean="0">
                <a:sym typeface="Wingdings"/>
              </a:rPr>
              <a:t>LISP: two network addresses</a:t>
            </a:r>
          </a:p>
          <a:p>
            <a:pPr lvl="1"/>
            <a:r>
              <a:rPr lang="en-US" dirty="0" smtClean="0">
                <a:sym typeface="Wingdings"/>
              </a:rPr>
              <a:t>DNS: SRV, NAPTR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BGP growth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19200"/>
            <a:ext cx="7264400" cy="48921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6248400"/>
            <a:ext cx="2698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http://</a:t>
            </a:r>
            <a:r>
              <a:rPr lang="en-US" sz="2000" dirty="0" err="1" smtClean="0"/>
              <a:t>bgp.potaroo.net</a:t>
            </a:r>
            <a:r>
              <a:rPr lang="en-US" sz="2000" dirty="0" smtClean="0"/>
              <a:t>/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sz="113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Security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great infrastructures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3048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Technical structures that support a society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“civil infrastructure”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/>
              </a:rPr>
              <a:t>Large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/>
              </a:rPr>
              <a:t>Constructed over generations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/>
              </a:rPr>
              <a:t>Not often replaced as a whole system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/>
              </a:rPr>
              <a:t>Continual refurbishment of components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/>
              </a:rPr>
              <a:t>Interdependent components </a:t>
            </a:r>
            <a:r>
              <a:rPr lang="en-US" b="1" dirty="0" smtClean="0">
                <a:sym typeface="Wingdings"/>
              </a:rPr>
              <a:t>with well-defined interfaces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/>
              </a:rPr>
              <a:t>High initial cost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5867400"/>
            <a:ext cx="13208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724400"/>
            <a:ext cx="1270000" cy="127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4724400"/>
            <a:ext cx="1447800" cy="915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4724401"/>
            <a:ext cx="1524000" cy="1136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4724400"/>
            <a:ext cx="1295400" cy="1029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5638800"/>
            <a:ext cx="1451452" cy="107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5999274"/>
            <a:ext cx="1447800" cy="8587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4343400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water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438400" y="4343400"/>
            <a:ext cx="968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energy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495800" y="4343400"/>
            <a:ext cx="175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transportation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security issues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graphicFrame>
        <p:nvGraphicFramePr>
          <p:cNvPr id="5" name="Diagram 4"/>
          <p:cNvGraphicFramePr/>
          <p:nvPr/>
        </p:nvGraphicFramePr>
        <p:xfrm>
          <a:off x="533400" y="1371600"/>
          <a:ext cx="8305800" cy="4064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918450" cy="788894"/>
          </a:xfrm>
        </p:spPr>
        <p:txBody>
          <a:bodyPr/>
          <a:lstStyle/>
          <a:p>
            <a:r>
              <a:rPr lang="en-US" dirty="0" smtClean="0"/>
              <a:t>What about security?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239000" y="1371600"/>
          <a:ext cx="1600200" cy="333756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600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9:</a:t>
                      </a:r>
                      <a:r>
                        <a:rPr lang="en-US" baseline="0" dirty="0" smtClean="0"/>
                        <a:t> Political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8:</a:t>
                      </a:r>
                      <a:r>
                        <a:rPr lang="en-US" baseline="0" dirty="0" smtClean="0"/>
                        <a:t> Financial</a:t>
                      </a:r>
                      <a:endParaRPr lang="en-US" dirty="0"/>
                    </a:p>
                  </a:txBody>
                  <a:tcPr>
                    <a:solidFill>
                      <a:srgbClr val="008000">
                        <a:alpha val="32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Presentation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Session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Transport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Network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1040"/>
          <p:cNvPicPr>
            <a:picLocks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4648200" y="1600200"/>
            <a:ext cx="928687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8" descr="Androgynous Pers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2667000"/>
            <a:ext cx="1120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4419600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4419600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200" y="6019800"/>
            <a:ext cx="8310989" cy="461665"/>
          </a:xfrm>
          <a:prstGeom prst="rect">
            <a:avLst/>
          </a:prstGeom>
          <a:solidFill>
            <a:srgbClr val="CCFFCC">
              <a:alpha val="26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Technologies (mostly) available, but use &amp; deployment hard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7" idx="3"/>
            <a:endCxn id="5" idx="1"/>
          </p:cNvCxnSpPr>
          <p:nvPr/>
        </p:nvCxnSpPr>
        <p:spPr bwMode="auto">
          <a:xfrm flipV="1">
            <a:off x="2797175" y="1927225"/>
            <a:ext cx="1851025" cy="13874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495800" y="1828800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secure DNS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9" idx="3"/>
            <a:endCxn id="8" idx="1"/>
          </p:cNvCxnSpPr>
          <p:nvPr/>
        </p:nvCxnSpPr>
        <p:spPr bwMode="auto">
          <a:xfrm>
            <a:off x="3268662" y="4686300"/>
            <a:ext cx="1836738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8" name="Straight Arrow Connector 17"/>
          <p:cNvCxnSpPr>
            <a:stCxn id="7" idx="2"/>
            <a:endCxn id="9" idx="1"/>
          </p:cNvCxnSpPr>
          <p:nvPr/>
        </p:nvCxnSpPr>
        <p:spPr bwMode="auto">
          <a:xfrm rot="16200000" flipH="1">
            <a:off x="1937544" y="4261644"/>
            <a:ext cx="723900" cy="1254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352800" y="4800600"/>
            <a:ext cx="183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secure BGP</a:t>
            </a:r>
            <a:endParaRPr lang="en-US" dirty="0"/>
          </a:p>
        </p:txBody>
      </p:sp>
      <p:sp>
        <p:nvSpPr>
          <p:cNvPr id="20" name="Cloud Callout 19"/>
          <p:cNvSpPr/>
          <p:nvPr/>
        </p:nvSpPr>
        <p:spPr bwMode="auto">
          <a:xfrm>
            <a:off x="1600200" y="1066800"/>
            <a:ext cx="2590800" cy="1600200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passwords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err="1" smtClean="0"/>
              <a:t>certs</a:t>
            </a:r>
            <a:r>
              <a:rPr lang="en-US" sz="2000" dirty="0" smtClean="0"/>
              <a:t> + crypto token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3200400"/>
            <a:ext cx="1093402" cy="615950"/>
          </a:xfrm>
          <a:prstGeom prst="rect">
            <a:avLst/>
          </a:prstGeom>
        </p:spPr>
      </p:pic>
      <p:pic>
        <p:nvPicPr>
          <p:cNvPr id="25" name="Picture 68" descr="Wireless Router, Added 04/20/20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581400"/>
            <a:ext cx="10668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457200" y="4572001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usable</a:t>
            </a:r>
          </a:p>
          <a:p>
            <a:r>
              <a:rPr lang="en-US" sz="2000" dirty="0" smtClean="0"/>
              <a:t>security</a:t>
            </a:r>
          </a:p>
          <a:p>
            <a:r>
              <a:rPr lang="en-US" sz="2000" dirty="0" smtClean="0"/>
              <a:t>configuration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security?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1447800"/>
            <a:ext cx="7167284" cy="46783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“The future Internet must be secure”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Most security-related problems are </a:t>
            </a:r>
            <a:r>
              <a:rPr lang="en-US" b="1" dirty="0" smtClean="0"/>
              <a:t>not</a:t>
            </a:r>
            <a:r>
              <a:rPr lang="en-US" dirty="0" smtClean="0"/>
              <a:t> network problems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spam: identity and access, not SMTP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web: (mostly) not TLS, but distinguishing real bank from fake one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web: cross-domain scripting, code injection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browser vulnerabilities &amp; keyboard sniffers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Restrict generality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Black list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white list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ym typeface="Wingdings"/>
              </a:rPr>
              <a:t>virus checker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app store</a:t>
            </a:r>
            <a:endParaRPr lang="en-US" dirty="0" smtClean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Automated tools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better languages, taint tracking, automated input checking, stack protection, memory randomization, …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Probably need more trust mediation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sz="113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Usability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Usability: </a:t>
            </a:r>
            <a:r>
              <a:rPr lang="en-US" dirty="0"/>
              <a:t>Email configuration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191000" cy="2971800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Application configuration for (mobile) devices painful</a:t>
            </a:r>
          </a:p>
          <a:p>
            <a:r>
              <a:rPr lang="en-US"/>
              <a:t>SMTP port 25 vs. 587</a:t>
            </a:r>
          </a:p>
          <a:p>
            <a:r>
              <a:rPr lang="en-US"/>
              <a:t>IMAP vs. POP</a:t>
            </a:r>
          </a:p>
          <a:p>
            <a:r>
              <a:rPr lang="en-US"/>
              <a:t>TLS vs. SSL vs. “secure authentication”</a:t>
            </a:r>
          </a:p>
          <a:p>
            <a:r>
              <a:rPr lang="en-US"/>
              <a:t>Worse for SIP...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pic>
        <p:nvPicPr>
          <p:cNvPr id="177156" name="Picture 4" descr="thunderbi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76400"/>
            <a:ext cx="4183063" cy="347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Usability: </a:t>
            </a:r>
            <a:r>
              <a:rPr lang="en-US" dirty="0"/>
              <a:t>SIP configuration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6553200" cy="17526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</a:pPr>
            <a:r>
              <a:rPr lang="en-US" sz="1800"/>
              <a:t>highly technical parameters, with differing names</a:t>
            </a:r>
          </a:p>
          <a:p>
            <a:pPr>
              <a:spcBef>
                <a:spcPct val="0"/>
              </a:spcBef>
            </a:pPr>
            <a:r>
              <a:rPr lang="en-US" sz="1800"/>
              <a:t>inconsistent conventions for user and realm</a:t>
            </a:r>
          </a:p>
          <a:p>
            <a:pPr>
              <a:spcBef>
                <a:spcPct val="0"/>
              </a:spcBef>
            </a:pPr>
            <a:r>
              <a:rPr lang="en-US" sz="1800"/>
              <a:t>made worse by limited end systems (configure by multi-tap)</a:t>
            </a:r>
          </a:p>
          <a:p>
            <a:pPr>
              <a:spcBef>
                <a:spcPct val="0"/>
              </a:spcBef>
            </a:pPr>
            <a:r>
              <a:rPr lang="en-US" sz="1800"/>
              <a:t>usually fails with some cryptic error message and no indication which parameter</a:t>
            </a:r>
          </a:p>
          <a:p>
            <a:pPr>
              <a:spcBef>
                <a:spcPct val="0"/>
              </a:spcBef>
            </a:pPr>
            <a:r>
              <a:rPr lang="en-US" sz="1800"/>
              <a:t>out-of-box experience not good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pic>
        <p:nvPicPr>
          <p:cNvPr id="182276" name="Picture 4" descr="ScreenShot0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048000"/>
            <a:ext cx="4143375" cy="3638550"/>
          </a:xfrm>
          <a:prstGeom prst="rect">
            <a:avLst/>
          </a:prstGeom>
          <a:noFill/>
        </p:spPr>
      </p:pic>
      <p:pic>
        <p:nvPicPr>
          <p:cNvPr id="182277" name="Picture 5" descr="ScreenShot0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124200"/>
            <a:ext cx="4181475" cy="3552825"/>
          </a:xfrm>
          <a:prstGeom prst="rect">
            <a:avLst/>
          </a:prstGeom>
          <a:noFill/>
        </p:spPr>
      </p:pic>
      <p:pic>
        <p:nvPicPr>
          <p:cNvPr id="182278" name="Picture 6" descr="skyp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1447800"/>
            <a:ext cx="1265238" cy="1265238"/>
          </a:xfrm>
          <a:prstGeom prst="rect">
            <a:avLst/>
          </a:prstGeom>
          <a:noFill/>
        </p:spPr>
      </p:pic>
      <p:cxnSp>
        <p:nvCxnSpPr>
          <p:cNvPr id="182279" name="AutoShape 7"/>
          <p:cNvCxnSpPr>
            <a:cxnSpLocks noChangeShapeType="1"/>
            <a:stCxn id="182275" idx="0"/>
            <a:endCxn id="0" idx="0"/>
          </p:cNvCxnSpPr>
          <p:nvPr/>
        </p:nvCxnSpPr>
        <p:spPr bwMode="auto">
          <a:xfrm rot="5400000" flipV="1">
            <a:off x="5803107" y="-773907"/>
            <a:ext cx="152400" cy="4291013"/>
          </a:xfrm>
          <a:prstGeom prst="curvedConnector3">
            <a:avLst>
              <a:gd name="adj1" fmla="val -1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82280" name="Text Box 8"/>
          <p:cNvSpPr txBox="1">
            <a:spLocks noChangeArrowheads="1"/>
          </p:cNvSpPr>
          <p:nvPr/>
        </p:nvSpPr>
        <p:spPr bwMode="auto">
          <a:xfrm>
            <a:off x="6248400" y="1066800"/>
            <a:ext cx="1874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partially explains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2" name="Picture 32" descr="iphone_h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2438400"/>
            <a:ext cx="974725" cy="1609725"/>
          </a:xfrm>
          <a:prstGeom prst="rect">
            <a:avLst/>
          </a:prstGeom>
          <a:noFill/>
        </p:spPr>
      </p:pic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Usability: Interconnected devices</a:t>
            </a:r>
            <a:endParaRPr lang="en-US" sz="3600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pic>
        <p:nvPicPr>
          <p:cNvPr id="184324" name="Picture 4" descr="key_fo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447800"/>
            <a:ext cx="1955800" cy="1069975"/>
          </a:xfrm>
          <a:prstGeom prst="rect">
            <a:avLst/>
          </a:prstGeom>
          <a:noFill/>
        </p:spPr>
      </p:pic>
      <p:pic>
        <p:nvPicPr>
          <p:cNvPr id="184326" name="Picture 6" descr="metal2_medi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3048000"/>
            <a:ext cx="963613" cy="1300163"/>
          </a:xfrm>
          <a:prstGeom prst="rect">
            <a:avLst/>
          </a:prstGeom>
          <a:noFill/>
        </p:spPr>
      </p:pic>
      <p:pic>
        <p:nvPicPr>
          <p:cNvPr id="184327" name="Picture 7" descr="OSIWeatherStation8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4724400"/>
            <a:ext cx="1295400" cy="1212850"/>
          </a:xfrm>
          <a:prstGeom prst="rect">
            <a:avLst/>
          </a:prstGeom>
          <a:noFill/>
        </p:spPr>
      </p:pic>
      <p:pic>
        <p:nvPicPr>
          <p:cNvPr id="184328" name="Picture 8" descr="Wireless_Door_Be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5105400"/>
            <a:ext cx="1614488" cy="1420813"/>
          </a:xfrm>
          <a:prstGeom prst="rect">
            <a:avLst/>
          </a:prstGeom>
          <a:noFill/>
        </p:spPr>
      </p:pic>
      <p:pic>
        <p:nvPicPr>
          <p:cNvPr id="184329" name="Picture 9" descr="garmin-nuvi-670-gps-unveil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1143000"/>
            <a:ext cx="1587500" cy="1587500"/>
          </a:xfrm>
          <a:prstGeom prst="rect">
            <a:avLst/>
          </a:prstGeom>
          <a:noFill/>
        </p:spPr>
      </p:pic>
      <p:pic>
        <p:nvPicPr>
          <p:cNvPr id="184331" name="Picture 11" descr="r92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19600" y="2895600"/>
            <a:ext cx="1471613" cy="1236663"/>
          </a:xfrm>
          <a:prstGeom prst="rect">
            <a:avLst/>
          </a:prstGeom>
          <a:noFill/>
        </p:spPr>
      </p:pic>
      <p:pic>
        <p:nvPicPr>
          <p:cNvPr id="184332" name="Picture 12" descr="510-bose radi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0" y="4876800"/>
            <a:ext cx="1395413" cy="1162050"/>
          </a:xfrm>
          <a:prstGeom prst="rect">
            <a:avLst/>
          </a:prstGeom>
          <a:noFill/>
        </p:spPr>
      </p:pic>
      <p:pic>
        <p:nvPicPr>
          <p:cNvPr id="184334" name="Picture 14" descr="wirelesswat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62800" y="3962400"/>
            <a:ext cx="1425575" cy="1163638"/>
          </a:xfrm>
          <a:prstGeom prst="rect">
            <a:avLst/>
          </a:prstGeom>
          <a:noFill/>
        </p:spPr>
      </p:pic>
      <p:sp>
        <p:nvSpPr>
          <p:cNvPr id="184335" name="Text Box 15"/>
          <p:cNvSpPr txBox="1">
            <a:spLocks noChangeArrowheads="1"/>
          </p:cNvSpPr>
          <p:nvPr/>
        </p:nvSpPr>
        <p:spPr bwMode="auto">
          <a:xfrm>
            <a:off x="762000" y="5715000"/>
            <a:ext cx="153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any weather service</a:t>
            </a:r>
          </a:p>
          <a:p>
            <a:r>
              <a:rPr lang="en-US" sz="1200"/>
              <a:t>school closings</a:t>
            </a:r>
          </a:p>
        </p:txBody>
      </p:sp>
      <p:pic>
        <p:nvPicPr>
          <p:cNvPr id="184340" name="Picture 20" descr="laptop_complet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15000" y="3352800"/>
            <a:ext cx="1441450" cy="1349375"/>
          </a:xfrm>
          <a:prstGeom prst="rect">
            <a:avLst/>
          </a:prstGeom>
          <a:noFill/>
        </p:spPr>
      </p:pic>
      <p:cxnSp>
        <p:nvCxnSpPr>
          <p:cNvPr id="184341" name="AutoShape 21"/>
          <p:cNvCxnSpPr>
            <a:cxnSpLocks noChangeShapeType="1"/>
            <a:stCxn id="0" idx="1"/>
            <a:endCxn id="0" idx="0"/>
          </p:cNvCxnSpPr>
          <p:nvPr/>
        </p:nvCxnSpPr>
        <p:spPr bwMode="auto">
          <a:xfrm rot="10800000" flipH="1" flipV="1">
            <a:off x="4876800" y="1936750"/>
            <a:ext cx="279400" cy="958850"/>
          </a:xfrm>
          <a:prstGeom prst="curvedConnector4">
            <a:avLst>
              <a:gd name="adj1" fmla="val -81819"/>
              <a:gd name="adj2" fmla="val 91389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84342" name="Text Box 22"/>
          <p:cNvSpPr txBox="1">
            <a:spLocks noChangeArrowheads="1"/>
          </p:cNvSpPr>
          <p:nvPr/>
        </p:nvSpPr>
        <p:spPr bwMode="auto">
          <a:xfrm>
            <a:off x="685800" y="1371600"/>
            <a:ext cx="1303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opens doors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84343" name="Text Box 23"/>
          <p:cNvSpPr txBox="1">
            <a:spLocks noChangeArrowheads="1"/>
          </p:cNvSpPr>
          <p:nvPr/>
        </p:nvSpPr>
        <p:spPr bwMode="auto">
          <a:xfrm>
            <a:off x="304800" y="2819400"/>
            <a:ext cx="1358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4955FF"/>
                </a:solidFill>
              </a:rPr>
              <a:t>incoming call</a:t>
            </a:r>
            <a:endParaRPr lang="en-US"/>
          </a:p>
        </p:txBody>
      </p:sp>
      <p:sp>
        <p:nvSpPr>
          <p:cNvPr id="184344" name="Text Box 24"/>
          <p:cNvSpPr txBox="1">
            <a:spLocks noChangeArrowheads="1"/>
          </p:cNvSpPr>
          <p:nvPr/>
        </p:nvSpPr>
        <p:spPr bwMode="auto">
          <a:xfrm>
            <a:off x="2743200" y="2133600"/>
            <a:ext cx="1550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4955FF"/>
                </a:solidFill>
              </a:rPr>
              <a:t>generates TAN</a:t>
            </a:r>
            <a:endParaRPr lang="en-US"/>
          </a:p>
        </p:txBody>
      </p:sp>
      <p:sp>
        <p:nvSpPr>
          <p:cNvPr id="184345" name="Text Box 25"/>
          <p:cNvSpPr txBox="1">
            <a:spLocks noChangeArrowheads="1"/>
          </p:cNvSpPr>
          <p:nvPr/>
        </p:nvSpPr>
        <p:spPr bwMode="auto">
          <a:xfrm>
            <a:off x="3048000" y="5715000"/>
            <a:ext cx="1482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acoustic alerts</a:t>
            </a:r>
            <a:endParaRPr lang="en-US"/>
          </a:p>
        </p:txBody>
      </p:sp>
      <p:cxnSp>
        <p:nvCxnSpPr>
          <p:cNvPr id="184346" name="AutoShape 26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3565525" y="3243263"/>
            <a:ext cx="854075" cy="271462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84347" name="Text Box 27"/>
          <p:cNvSpPr txBox="1">
            <a:spLocks noChangeArrowheads="1"/>
          </p:cNvSpPr>
          <p:nvPr/>
        </p:nvSpPr>
        <p:spPr bwMode="auto">
          <a:xfrm>
            <a:off x="4876800" y="2819400"/>
            <a:ext cx="1663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updates location</a:t>
            </a:r>
            <a:endParaRPr lang="en-US"/>
          </a:p>
        </p:txBody>
      </p:sp>
      <p:sp>
        <p:nvSpPr>
          <p:cNvPr id="184348" name="Text Box 28"/>
          <p:cNvSpPr txBox="1">
            <a:spLocks noChangeArrowheads="1"/>
          </p:cNvSpPr>
          <p:nvPr/>
        </p:nvSpPr>
        <p:spPr bwMode="auto">
          <a:xfrm>
            <a:off x="3505200" y="3581400"/>
            <a:ext cx="1381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time, location</a:t>
            </a:r>
            <a:endParaRPr lang="en-US"/>
          </a:p>
        </p:txBody>
      </p:sp>
      <p:sp>
        <p:nvSpPr>
          <p:cNvPr id="184349" name="Text Box 29"/>
          <p:cNvSpPr txBox="1">
            <a:spLocks noChangeArrowheads="1"/>
          </p:cNvSpPr>
          <p:nvPr/>
        </p:nvSpPr>
        <p:spPr bwMode="auto">
          <a:xfrm>
            <a:off x="7543800" y="5257800"/>
            <a:ext cx="1290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alert, events</a:t>
            </a:r>
            <a:endParaRPr lang="en-US">
              <a:solidFill>
                <a:schemeClr val="hlink"/>
              </a:solidFill>
            </a:endParaRPr>
          </a:p>
        </p:txBody>
      </p:sp>
      <p:cxnSp>
        <p:nvCxnSpPr>
          <p:cNvPr id="184350" name="AutoShape 30"/>
          <p:cNvCxnSpPr>
            <a:cxnSpLocks noChangeShapeType="1"/>
            <a:stCxn id="0" idx="0"/>
            <a:endCxn id="0" idx="0"/>
          </p:cNvCxnSpPr>
          <p:nvPr/>
        </p:nvCxnSpPr>
        <p:spPr bwMode="auto">
          <a:xfrm rot="5400000" flipH="1">
            <a:off x="6850857" y="2937668"/>
            <a:ext cx="609600" cy="1439863"/>
          </a:xfrm>
          <a:prstGeom prst="curvedConnector3">
            <a:avLst>
              <a:gd name="adj1" fmla="val 137500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cxnSp>
        <p:nvCxnSpPr>
          <p:cNvPr id="184351" name="AutoShape 31"/>
          <p:cNvCxnSpPr>
            <a:cxnSpLocks noChangeShapeType="1"/>
            <a:stCxn id="0" idx="2"/>
            <a:endCxn id="0" idx="2"/>
          </p:cNvCxnSpPr>
          <p:nvPr/>
        </p:nvCxnSpPr>
        <p:spPr bwMode="auto">
          <a:xfrm rot="16200000" flipV="1">
            <a:off x="4937919" y="2188369"/>
            <a:ext cx="1077913" cy="4797425"/>
          </a:xfrm>
          <a:prstGeom prst="curvedConnector3">
            <a:avLst>
              <a:gd name="adj1" fmla="val -21208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cxnSp>
        <p:nvCxnSpPr>
          <p:cNvPr id="184353" name="AutoShape 33"/>
          <p:cNvCxnSpPr>
            <a:cxnSpLocks noChangeShapeType="1"/>
            <a:stCxn id="0" idx="2"/>
            <a:endCxn id="0" idx="2"/>
          </p:cNvCxnSpPr>
          <p:nvPr/>
        </p:nvCxnSpPr>
        <p:spPr bwMode="auto">
          <a:xfrm rot="16200000" flipV="1">
            <a:off x="4429919" y="2696369"/>
            <a:ext cx="654050" cy="3357562"/>
          </a:xfrm>
          <a:prstGeom prst="curvedConnector3">
            <a:avLst>
              <a:gd name="adj1" fmla="val -34954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84354" name="Text Box 34"/>
          <p:cNvSpPr txBox="1">
            <a:spLocks noChangeArrowheads="1"/>
          </p:cNvSpPr>
          <p:nvPr/>
        </p:nvSpPr>
        <p:spPr bwMode="auto">
          <a:xfrm>
            <a:off x="4191000" y="4572000"/>
            <a:ext cx="1404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address book</a:t>
            </a:r>
            <a:endParaRPr lang="en-US"/>
          </a:p>
        </p:txBody>
      </p:sp>
      <p:cxnSp>
        <p:nvCxnSpPr>
          <p:cNvPr id="184355" name="AutoShape 35"/>
          <p:cNvCxnSpPr>
            <a:cxnSpLocks noChangeShapeType="1"/>
            <a:stCxn id="0" idx="2"/>
            <a:endCxn id="0" idx="2"/>
          </p:cNvCxnSpPr>
          <p:nvPr/>
        </p:nvCxnSpPr>
        <p:spPr bwMode="auto">
          <a:xfrm rot="5400000">
            <a:off x="2239963" y="3509962"/>
            <a:ext cx="300038" cy="1376363"/>
          </a:xfrm>
          <a:prstGeom prst="curvedConnector3">
            <a:avLst>
              <a:gd name="adj1" fmla="val 176190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74638"/>
            <a:ext cx="7391400" cy="792162"/>
          </a:xfrm>
        </p:spPr>
        <p:txBody>
          <a:bodyPr/>
          <a:lstStyle/>
          <a:p>
            <a:r>
              <a:rPr lang="en-US" smtClean="0"/>
              <a:t>Circle of blame</a:t>
            </a:r>
          </a:p>
        </p:txBody>
      </p:sp>
      <p:sp>
        <p:nvSpPr>
          <p:cNvPr id="68611" name="AutoShape 3"/>
          <p:cNvSpPr>
            <a:spLocks noChangeArrowheads="1"/>
          </p:cNvSpPr>
          <p:nvPr/>
        </p:nvSpPr>
        <p:spPr bwMode="auto">
          <a:xfrm>
            <a:off x="1295400" y="3276600"/>
            <a:ext cx="14478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charset="0"/>
              </a:rPr>
              <a:t>OS</a:t>
            </a:r>
          </a:p>
        </p:txBody>
      </p:sp>
      <p:sp>
        <p:nvSpPr>
          <p:cNvPr id="68612" name="AutoShape 4"/>
          <p:cNvSpPr>
            <a:spLocks noChangeArrowheads="1"/>
          </p:cNvSpPr>
          <p:nvPr/>
        </p:nvSpPr>
        <p:spPr bwMode="auto">
          <a:xfrm>
            <a:off x="6400800" y="3276600"/>
            <a:ext cx="1447800" cy="762000"/>
          </a:xfrm>
          <a:prstGeom prst="roundRect">
            <a:avLst>
              <a:gd name="adj" fmla="val 16667"/>
            </a:avLst>
          </a:prstGeom>
          <a:solidFill>
            <a:srgbClr val="FF9900">
              <a:alpha val="5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charset="0"/>
              </a:rPr>
              <a:t>VSP</a:t>
            </a:r>
          </a:p>
        </p:txBody>
      </p:sp>
      <p:sp>
        <p:nvSpPr>
          <p:cNvPr id="68613" name="AutoShape 5"/>
          <p:cNvSpPr>
            <a:spLocks noChangeArrowheads="1"/>
          </p:cNvSpPr>
          <p:nvPr/>
        </p:nvSpPr>
        <p:spPr bwMode="auto">
          <a:xfrm>
            <a:off x="3848100" y="5486400"/>
            <a:ext cx="1447800" cy="762000"/>
          </a:xfrm>
          <a:prstGeom prst="roundRect">
            <a:avLst>
              <a:gd name="adj" fmla="val 16667"/>
            </a:avLst>
          </a:prstGeom>
          <a:solidFill>
            <a:srgbClr val="800000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charset="0"/>
              </a:rPr>
              <a:t>app</a:t>
            </a:r>
          </a:p>
          <a:p>
            <a:pPr algn="ctr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charset="0"/>
              </a:rPr>
              <a:t>vendor</a:t>
            </a:r>
          </a:p>
        </p:txBody>
      </p:sp>
      <p:sp>
        <p:nvSpPr>
          <p:cNvPr id="68614" name="AutoShape 6"/>
          <p:cNvSpPr>
            <a:spLocks noChangeArrowheads="1"/>
          </p:cNvSpPr>
          <p:nvPr/>
        </p:nvSpPr>
        <p:spPr bwMode="auto">
          <a:xfrm>
            <a:off x="3810000" y="1066800"/>
            <a:ext cx="1447800" cy="762000"/>
          </a:xfrm>
          <a:prstGeom prst="roundRect">
            <a:avLst>
              <a:gd name="adj" fmla="val 16667"/>
            </a:avLst>
          </a:prstGeom>
          <a:solidFill>
            <a:srgbClr val="00FF00">
              <a:alpha val="5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charset="0"/>
              </a:rPr>
              <a:t>ISP</a:t>
            </a:r>
          </a:p>
        </p:txBody>
      </p:sp>
      <p:cxnSp>
        <p:nvCxnSpPr>
          <p:cNvPr id="68615" name="AutoShape 7"/>
          <p:cNvCxnSpPr>
            <a:cxnSpLocks noChangeShapeType="1"/>
            <a:stCxn id="68611" idx="0"/>
            <a:endCxn id="68614" idx="1"/>
          </p:cNvCxnSpPr>
          <p:nvPr/>
        </p:nvCxnSpPr>
        <p:spPr bwMode="auto">
          <a:xfrm rot="-5400000">
            <a:off x="2000250" y="1466850"/>
            <a:ext cx="1828800" cy="17907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68616" name="AutoShape 8"/>
          <p:cNvCxnSpPr>
            <a:cxnSpLocks noChangeShapeType="1"/>
            <a:stCxn id="68614" idx="3"/>
            <a:endCxn id="68612" idx="0"/>
          </p:cNvCxnSpPr>
          <p:nvPr/>
        </p:nvCxnSpPr>
        <p:spPr bwMode="auto">
          <a:xfrm>
            <a:off x="5257800" y="1447800"/>
            <a:ext cx="1866900" cy="18288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68617" name="AutoShape 9"/>
          <p:cNvCxnSpPr>
            <a:cxnSpLocks noChangeShapeType="1"/>
            <a:stCxn id="68612" idx="2"/>
            <a:endCxn id="68613" idx="3"/>
          </p:cNvCxnSpPr>
          <p:nvPr/>
        </p:nvCxnSpPr>
        <p:spPr bwMode="auto">
          <a:xfrm rot="5400000">
            <a:off x="5295900" y="4038600"/>
            <a:ext cx="1828800" cy="18288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68618" name="AutoShape 10"/>
          <p:cNvCxnSpPr>
            <a:cxnSpLocks noChangeShapeType="1"/>
            <a:stCxn id="68613" idx="1"/>
            <a:endCxn id="68611" idx="2"/>
          </p:cNvCxnSpPr>
          <p:nvPr/>
        </p:nvCxnSpPr>
        <p:spPr bwMode="auto">
          <a:xfrm rot="10800000">
            <a:off x="2019300" y="4038600"/>
            <a:ext cx="1828800" cy="18288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68619" name="Text Box 11"/>
          <p:cNvSpPr txBox="1">
            <a:spLocks noChangeArrowheads="1"/>
          </p:cNvSpPr>
          <p:nvPr/>
        </p:nvSpPr>
        <p:spPr bwMode="auto">
          <a:xfrm>
            <a:off x="228600" y="4724400"/>
            <a:ext cx="2597150" cy="1355725"/>
          </a:xfrm>
          <a:prstGeom prst="rect">
            <a:avLst/>
          </a:prstGeom>
          <a:solidFill>
            <a:srgbClr val="8000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</a:rPr>
              <a:t>must be a </a:t>
            </a:r>
          </a:p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</a:rPr>
              <a:t>Windows registry</a:t>
            </a:r>
          </a:p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</a:rPr>
              <a:t>problem </a:t>
            </a:r>
            <a:r>
              <a:rPr lang="en-US" sz="2000" i="1">
                <a:latin typeface="Trebuchet MS" charset="0"/>
                <a:sym typeface="Wingdings" charset="2"/>
              </a:rPr>
              <a:t> </a:t>
            </a:r>
            <a:r>
              <a:rPr lang="en-US" sz="2000" i="1">
                <a:latin typeface="Trebuchet MS" charset="0"/>
              </a:rPr>
              <a:t>re-install</a:t>
            </a:r>
          </a:p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</a:rPr>
              <a:t>Windows</a:t>
            </a:r>
          </a:p>
        </p:txBody>
      </p:sp>
      <p:sp>
        <p:nvSpPr>
          <p:cNvPr id="68620" name="Text Box 12"/>
          <p:cNvSpPr txBox="1">
            <a:spLocks noChangeArrowheads="1"/>
          </p:cNvSpPr>
          <p:nvPr/>
        </p:nvSpPr>
        <p:spPr bwMode="auto">
          <a:xfrm>
            <a:off x="228600" y="1143000"/>
            <a:ext cx="2927350" cy="1355725"/>
          </a:xfrm>
          <a:prstGeom prst="rect">
            <a:avLst/>
          </a:prstGeom>
          <a:solidFill>
            <a:schemeClr val="accent1">
              <a:alpha val="5098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</a:rPr>
              <a:t>probably packet</a:t>
            </a:r>
          </a:p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</a:rPr>
              <a:t>loss in your</a:t>
            </a:r>
          </a:p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</a:rPr>
              <a:t>Internet connection </a:t>
            </a:r>
            <a:r>
              <a:rPr lang="en-US" sz="2000" i="1">
                <a:latin typeface="Trebuchet MS" charset="0"/>
                <a:sym typeface="Wingdings" charset="2"/>
              </a:rPr>
              <a:t></a:t>
            </a:r>
          </a:p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  <a:sym typeface="Wingdings" charset="2"/>
              </a:rPr>
              <a:t>reboot your DSL modem</a:t>
            </a:r>
            <a:endParaRPr lang="en-US" sz="2000" i="1">
              <a:latin typeface="Trebuchet MS" charset="0"/>
            </a:endParaRPr>
          </a:p>
        </p:txBody>
      </p:sp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6400800" y="5486400"/>
            <a:ext cx="1781175" cy="1020763"/>
          </a:xfrm>
          <a:prstGeom prst="rect">
            <a:avLst/>
          </a:prstGeom>
          <a:solidFill>
            <a:srgbClr val="FF9900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</a:rPr>
              <a:t>must be</a:t>
            </a:r>
          </a:p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</a:rPr>
              <a:t>your software</a:t>
            </a:r>
          </a:p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  <a:sym typeface="Wingdings" charset="2"/>
              </a:rPr>
              <a:t> upgrade</a:t>
            </a:r>
            <a:endParaRPr lang="en-US" sz="2000" i="1">
              <a:latin typeface="Trebuchet MS" charset="0"/>
            </a:endParaRP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6076950" y="1219200"/>
            <a:ext cx="3070225" cy="685800"/>
          </a:xfrm>
          <a:prstGeom prst="rect">
            <a:avLst/>
          </a:prstGeom>
          <a:solidFill>
            <a:srgbClr val="00FF00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</a:rPr>
              <a:t>probably a gateway fault</a:t>
            </a:r>
          </a:p>
          <a:p>
            <a:pPr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charset="0"/>
                <a:sym typeface="Wingdings" charset="2"/>
              </a:rPr>
              <a:t> choose us as provider</a:t>
            </a:r>
            <a:endParaRPr lang="en-US" sz="2000" i="1"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"/>
          <p:cNvSpPr>
            <a:spLocks noChangeAspect="1" noEditPoints="1" noChangeArrowheads="1"/>
          </p:cNvSpPr>
          <p:nvPr/>
        </p:nvSpPr>
        <p:spPr bwMode="auto">
          <a:xfrm>
            <a:off x="3505200" y="3581400"/>
            <a:ext cx="1944688" cy="1295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7EDB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>
                <a:latin typeface="Calibri" charset="0"/>
              </a:rPr>
              <a:t>Internet</a:t>
            </a:r>
          </a:p>
        </p:txBody>
      </p:sp>
      <p:sp>
        <p:nvSpPr>
          <p:cNvPr id="80899" name="Title 1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DYSWIS = Do You See What I See?</a:t>
            </a:r>
          </a:p>
        </p:txBody>
      </p:sp>
      <p:sp>
        <p:nvSpPr>
          <p:cNvPr id="80900" name="Content Placeholder 16"/>
          <p:cNvSpPr>
            <a:spLocks noGrp="1"/>
          </p:cNvSpPr>
          <p:nvPr>
            <p:ph sz="quarter" idx="4294967295"/>
          </p:nvPr>
        </p:nvSpPr>
        <p:spPr>
          <a:xfrm>
            <a:off x="0" y="1600200"/>
            <a:ext cx="8335963" cy="4724400"/>
          </a:xfrm>
        </p:spPr>
        <p:txBody>
          <a:bodyPr/>
          <a:lstStyle/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pic>
        <p:nvPicPr>
          <p:cNvPr id="6" name="Picture 4" descr="j01953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581400"/>
            <a:ext cx="1268413" cy="1295400"/>
          </a:xfrm>
          <a:prstGeom prst="rect">
            <a:avLst/>
          </a:prstGeom>
          <a:noFill/>
          <a:ln w="9525">
            <a:solidFill>
              <a:srgbClr val="397FD3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</p:pic>
      <p:pic>
        <p:nvPicPr>
          <p:cNvPr id="80902" name="Picture 4" descr="j01953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4419600"/>
            <a:ext cx="12684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Picture 4" descr="j01953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2133600"/>
            <a:ext cx="12684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429000" y="2209800"/>
            <a:ext cx="533400" cy="1143000"/>
            <a:chOff x="3408" y="1728"/>
            <a:chExt cx="858" cy="1428"/>
          </a:xfrm>
        </p:grpSpPr>
        <p:sp>
          <p:nvSpPr>
            <p:cNvPr id="80913" name="tower"/>
            <p:cNvSpPr>
              <a:spLocks noEditPoints="1" noChangeArrowheads="1"/>
            </p:cNvSpPr>
            <p:nvPr/>
          </p:nvSpPr>
          <p:spPr bwMode="auto">
            <a:xfrm>
              <a:off x="3408" y="1728"/>
              <a:ext cx="570" cy="11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charset="0"/>
              </a:endParaRPr>
            </a:p>
          </p:txBody>
        </p:sp>
        <p:sp>
          <p:nvSpPr>
            <p:cNvPr id="80914" name="tower"/>
            <p:cNvSpPr>
              <a:spLocks noEditPoints="1" noChangeArrowheads="1"/>
            </p:cNvSpPr>
            <p:nvPr/>
          </p:nvSpPr>
          <p:spPr bwMode="auto">
            <a:xfrm>
              <a:off x="3504" y="1824"/>
              <a:ext cx="570" cy="11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charset="0"/>
              </a:endParaRPr>
            </a:p>
          </p:txBody>
        </p:sp>
        <p:sp>
          <p:nvSpPr>
            <p:cNvPr id="80915" name="tower"/>
            <p:cNvSpPr>
              <a:spLocks noEditPoints="1" noChangeArrowheads="1"/>
            </p:cNvSpPr>
            <p:nvPr/>
          </p:nvSpPr>
          <p:spPr bwMode="auto">
            <a:xfrm>
              <a:off x="3600" y="1920"/>
              <a:ext cx="570" cy="11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charset="0"/>
              </a:endParaRPr>
            </a:p>
          </p:txBody>
        </p:sp>
        <p:sp>
          <p:nvSpPr>
            <p:cNvPr id="80916" name="tower"/>
            <p:cNvSpPr>
              <a:spLocks noEditPoints="1" noChangeArrowheads="1"/>
            </p:cNvSpPr>
            <p:nvPr/>
          </p:nvSpPr>
          <p:spPr bwMode="auto">
            <a:xfrm>
              <a:off x="3696" y="2016"/>
              <a:ext cx="570" cy="11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charset="0"/>
              </a:endParaRPr>
            </a:p>
          </p:txBody>
        </p:sp>
      </p:grpSp>
      <p:sp>
        <p:nvSpPr>
          <p:cNvPr id="80905" name="AutoShape 13"/>
          <p:cNvSpPr>
            <a:spLocks noChangeArrowheads="1"/>
          </p:cNvSpPr>
          <p:nvPr/>
        </p:nvSpPr>
        <p:spPr bwMode="auto">
          <a:xfrm rot="-3011760">
            <a:off x="2359025" y="3314700"/>
            <a:ext cx="1271588" cy="3889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alibri" charset="0"/>
            </a:endParaRPr>
          </a:p>
        </p:txBody>
      </p:sp>
      <p:sp>
        <p:nvSpPr>
          <p:cNvPr id="80906" name="AutoShape 15"/>
          <p:cNvSpPr>
            <a:spLocks noChangeArrowheads="1"/>
          </p:cNvSpPr>
          <p:nvPr/>
        </p:nvSpPr>
        <p:spPr bwMode="auto">
          <a:xfrm rot="-3011760">
            <a:off x="2794000" y="3270250"/>
            <a:ext cx="434975" cy="5365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alibri" charset="0"/>
            </a:endParaRPr>
          </a:p>
        </p:txBody>
      </p:sp>
      <p:cxnSp>
        <p:nvCxnSpPr>
          <p:cNvPr id="30" name="Elbow Connector 29"/>
          <p:cNvCxnSpPr/>
          <p:nvPr/>
        </p:nvCxnSpPr>
        <p:spPr>
          <a:xfrm>
            <a:off x="2590800" y="4495800"/>
            <a:ext cx="3810000" cy="533400"/>
          </a:xfrm>
          <a:prstGeom prst="bentConnector3">
            <a:avLst>
              <a:gd name="adj1" fmla="val 50000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flipV="1">
            <a:off x="2590800" y="2819400"/>
            <a:ext cx="3810000" cy="1371600"/>
          </a:xfrm>
          <a:prstGeom prst="bentConnector3">
            <a:avLst>
              <a:gd name="adj1" fmla="val 59405"/>
            </a:avLst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ular Callout 38"/>
          <p:cNvSpPr/>
          <p:nvPr/>
        </p:nvSpPr>
        <p:spPr>
          <a:xfrm>
            <a:off x="1066800" y="2286000"/>
            <a:ext cx="1447800" cy="1066800"/>
          </a:xfrm>
          <a:prstGeom prst="wedgeRoundRectCallout">
            <a:avLst>
              <a:gd name="adj1" fmla="val 11599"/>
              <a:gd name="adj2" fmla="val 7524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Do you see what I see?</a:t>
            </a:r>
          </a:p>
        </p:txBody>
      </p:sp>
      <p:sp>
        <p:nvSpPr>
          <p:cNvPr id="43" name="Rounded Rectangle 42"/>
          <p:cNvSpPr>
            <a:spLocks noChangeArrowheads="1"/>
          </p:cNvSpPr>
          <p:nvPr/>
        </p:nvSpPr>
        <p:spPr bwMode="auto">
          <a:xfrm>
            <a:off x="1143000" y="4953000"/>
            <a:ext cx="1143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0E9FD"/>
              </a:gs>
              <a:gs pos="14000">
                <a:srgbClr val="C4D6F9"/>
              </a:gs>
              <a:gs pos="45000">
                <a:srgbClr val="A9C3F4"/>
              </a:gs>
              <a:gs pos="64999">
                <a:srgbClr val="A9C3F4"/>
              </a:gs>
              <a:gs pos="86000">
                <a:srgbClr val="BCD1F8"/>
              </a:gs>
              <a:gs pos="100000">
                <a:srgbClr val="E2EAFB"/>
              </a:gs>
            </a:gsLst>
            <a:lin ang="16200000" scaled="1"/>
          </a:gradFill>
          <a:ln w="9525">
            <a:solidFill>
              <a:srgbClr val="397FD3"/>
            </a:solidFill>
            <a:round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rgbClr val="000000"/>
                </a:solidFill>
                <a:latin typeface="Calibri" charset="0"/>
              </a:rPr>
              <a:t>End user</a:t>
            </a:r>
          </a:p>
        </p:txBody>
      </p:sp>
      <p:sp>
        <p:nvSpPr>
          <p:cNvPr id="44" name="Rounded Rectangle 43"/>
          <p:cNvSpPr>
            <a:spLocks noChangeArrowheads="1"/>
          </p:cNvSpPr>
          <p:nvPr/>
        </p:nvSpPr>
        <p:spPr bwMode="auto">
          <a:xfrm>
            <a:off x="6553200" y="3505200"/>
            <a:ext cx="1143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0E9FD"/>
              </a:gs>
              <a:gs pos="14000">
                <a:srgbClr val="C4D6F9"/>
              </a:gs>
              <a:gs pos="45000">
                <a:srgbClr val="A9C3F4"/>
              </a:gs>
              <a:gs pos="64999">
                <a:srgbClr val="A9C3F4"/>
              </a:gs>
              <a:gs pos="86000">
                <a:srgbClr val="BCD1F8"/>
              </a:gs>
              <a:gs pos="100000">
                <a:srgbClr val="E2EAFB"/>
              </a:gs>
            </a:gsLst>
            <a:lin ang="16200000" scaled="1"/>
          </a:gradFill>
          <a:ln w="9525">
            <a:solidFill>
              <a:srgbClr val="397FD3"/>
            </a:solidFill>
            <a:round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rgbClr val="000000"/>
                </a:solidFill>
                <a:latin typeface="Calibri" charset="0"/>
              </a:rPr>
              <a:t>End user</a:t>
            </a:r>
          </a:p>
        </p:txBody>
      </p:sp>
      <p:sp>
        <p:nvSpPr>
          <p:cNvPr id="45" name="Rounded Rectangle 44"/>
          <p:cNvSpPr>
            <a:spLocks noChangeArrowheads="1"/>
          </p:cNvSpPr>
          <p:nvPr/>
        </p:nvSpPr>
        <p:spPr bwMode="auto">
          <a:xfrm>
            <a:off x="6553200" y="5791200"/>
            <a:ext cx="1143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0E9FD"/>
              </a:gs>
              <a:gs pos="14000">
                <a:srgbClr val="C4D6F9"/>
              </a:gs>
              <a:gs pos="45000">
                <a:srgbClr val="A9C3F4"/>
              </a:gs>
              <a:gs pos="64999">
                <a:srgbClr val="A9C3F4"/>
              </a:gs>
              <a:gs pos="86000">
                <a:srgbClr val="BCD1F8"/>
              </a:gs>
              <a:gs pos="100000">
                <a:srgbClr val="E2EAFB"/>
              </a:gs>
            </a:gsLst>
            <a:lin ang="16200000" scaled="1"/>
          </a:gradFill>
          <a:ln w="9525">
            <a:solidFill>
              <a:srgbClr val="397FD3"/>
            </a:solidFill>
            <a:round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rgbClr val="000000"/>
                </a:solidFill>
                <a:latin typeface="Calibri" charset="0"/>
              </a:rPr>
              <a:t>End </a:t>
            </a:r>
            <a:r>
              <a:rPr lang="en-US">
                <a:solidFill>
                  <a:srgbClr val="000000"/>
                </a:solidFill>
                <a:latin typeface="Calibri" charset="0"/>
              </a:rPr>
              <a:t>user</a:t>
            </a:r>
            <a:endParaRPr lang="en-US" sz="20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DYSWIS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457200" y="1371600"/>
          <a:ext cx="8229600" cy="4699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0" y="4191000"/>
            <a:ext cx="796925" cy="708025"/>
          </a:xfrm>
          <a:prstGeom prst="rect">
            <a:avLst/>
          </a:prstGeom>
          <a:solidFill>
            <a:schemeClr val="accent6">
              <a:lumMod val="75000"/>
              <a:alpha val="45000"/>
            </a:schemeClr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2000"/>
              <a:t>NDIS</a:t>
            </a:r>
          </a:p>
          <a:p>
            <a:pPr eaLnBrk="0" hangingPunct="0">
              <a:defRPr/>
            </a:pPr>
            <a:r>
              <a:rPr lang="en-US" sz="2000"/>
              <a:t>pcap</a:t>
            </a:r>
          </a:p>
        </p:txBody>
      </p:sp>
      <p:sp>
        <p:nvSpPr>
          <p:cNvPr id="84997" name="TextBox 6"/>
          <p:cNvSpPr txBox="1">
            <a:spLocks noChangeArrowheads="1"/>
          </p:cNvSpPr>
          <p:nvPr/>
        </p:nvSpPr>
        <p:spPr bwMode="auto">
          <a:xfrm>
            <a:off x="1981200" y="2362200"/>
            <a:ext cx="1736725" cy="830263"/>
          </a:xfrm>
          <a:prstGeom prst="rect">
            <a:avLst/>
          </a:prstGeom>
          <a:solidFill>
            <a:srgbClr val="FFFF00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114300" indent="-120650" eaLnBrk="0" hangingPunct="0">
              <a:buFont typeface="Arial" charset="0"/>
              <a:buChar char="•"/>
            </a:pPr>
            <a:r>
              <a:rPr lang="en-US" sz="1600"/>
              <a:t>no response</a:t>
            </a:r>
          </a:p>
          <a:p>
            <a:pPr marL="114300" indent="-120650" eaLnBrk="0" hangingPunct="0">
              <a:buFont typeface="Arial" charset="0"/>
              <a:buChar char="•"/>
            </a:pPr>
            <a:r>
              <a:rPr lang="en-US" sz="1600"/>
              <a:t>packet loss</a:t>
            </a:r>
          </a:p>
          <a:p>
            <a:pPr marL="114300" indent="-120650" eaLnBrk="0" hangingPunct="0">
              <a:buFont typeface="Arial" charset="0"/>
              <a:buChar char="•"/>
            </a:pPr>
            <a:r>
              <a:rPr lang="en-US" sz="1600"/>
              <a:t>no packets sent</a:t>
            </a:r>
          </a:p>
        </p:txBody>
      </p:sp>
      <p:sp>
        <p:nvSpPr>
          <p:cNvPr id="84998" name="TextBox 7"/>
          <p:cNvSpPr txBox="1">
            <a:spLocks noChangeArrowheads="1"/>
          </p:cNvSpPr>
          <p:nvPr/>
        </p:nvSpPr>
        <p:spPr bwMode="auto">
          <a:xfrm>
            <a:off x="3657600" y="4191000"/>
            <a:ext cx="1608138" cy="1016000"/>
          </a:xfrm>
          <a:prstGeom prst="rect">
            <a:avLst/>
          </a:prstGeom>
          <a:solidFill>
            <a:srgbClr val="008000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indent="107950" eaLnBrk="0" hangingPunct="0">
              <a:buFont typeface="Arial" charset="0"/>
              <a:buChar char="•"/>
            </a:pPr>
            <a:r>
              <a:rPr lang="en-US" sz="1200"/>
              <a:t>same subnet</a:t>
            </a:r>
          </a:p>
          <a:p>
            <a:pPr indent="107950" eaLnBrk="0" hangingPunct="0">
              <a:buFont typeface="Arial" charset="0"/>
              <a:buChar char="•"/>
            </a:pPr>
            <a:r>
              <a:rPr lang="en-US" sz="1200"/>
              <a:t>same AS</a:t>
            </a:r>
          </a:p>
          <a:p>
            <a:pPr indent="107950" eaLnBrk="0" hangingPunct="0">
              <a:buFont typeface="Arial" charset="0"/>
              <a:buChar char="•"/>
            </a:pPr>
            <a:r>
              <a:rPr lang="en-US" sz="1200"/>
              <a:t>different AS</a:t>
            </a:r>
          </a:p>
          <a:p>
            <a:pPr indent="107950" eaLnBrk="0" hangingPunct="0">
              <a:buFont typeface="Arial" charset="0"/>
              <a:buChar char="•"/>
            </a:pPr>
            <a:r>
              <a:rPr lang="en-US" sz="1200"/>
              <a:t>close to destination</a:t>
            </a:r>
          </a:p>
          <a:p>
            <a:pPr indent="107950" eaLnBrk="0" hangingPunct="0">
              <a:buFont typeface="Arial" charset="0"/>
              <a:buChar char="•"/>
            </a:pPr>
            <a:r>
              <a:rPr lang="en-US" sz="1200"/>
              <a:t>…</a:t>
            </a:r>
          </a:p>
        </p:txBody>
      </p:sp>
      <p:sp>
        <p:nvSpPr>
          <p:cNvPr id="84999" name="TextBox 8"/>
          <p:cNvSpPr txBox="1">
            <a:spLocks noChangeArrowheads="1"/>
          </p:cNvSpPr>
          <p:nvPr/>
        </p:nvSpPr>
        <p:spPr bwMode="auto">
          <a:xfrm>
            <a:off x="5410200" y="2743200"/>
            <a:ext cx="1287463" cy="523875"/>
          </a:xfrm>
          <a:prstGeom prst="rect">
            <a:avLst/>
          </a:prstGeom>
          <a:solidFill>
            <a:srgbClr val="66FF66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indent="107950" eaLnBrk="0" hangingPunct="0">
              <a:buFont typeface="Arial" charset="0"/>
              <a:buChar char="•"/>
            </a:pPr>
            <a:r>
              <a:rPr lang="en-US" sz="1400"/>
              <a:t>reachable?</a:t>
            </a:r>
          </a:p>
          <a:p>
            <a:pPr indent="107950" eaLnBrk="0" hangingPunct="0">
              <a:buFont typeface="Arial" charset="0"/>
              <a:buChar char="•"/>
            </a:pPr>
            <a:r>
              <a:rPr lang="en-US" sz="1400"/>
              <a:t>packet loss?</a:t>
            </a:r>
          </a:p>
        </p:txBody>
      </p:sp>
      <p:sp>
        <p:nvSpPr>
          <p:cNvPr id="85000" name="TextBox 9"/>
          <p:cNvSpPr txBox="1">
            <a:spLocks noChangeArrowheads="1"/>
          </p:cNvSpPr>
          <p:nvPr/>
        </p:nvSpPr>
        <p:spPr bwMode="auto">
          <a:xfrm>
            <a:off x="6858000" y="4191000"/>
            <a:ext cx="1752600" cy="1754188"/>
          </a:xfrm>
          <a:prstGeom prst="rect">
            <a:avLst/>
          </a:prstGeom>
          <a:solidFill>
            <a:srgbClr val="800000">
              <a:alpha val="2901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0D0D0D"/>
                </a:solidFill>
              </a:rPr>
              <a:t>indicate likely source of trouble:</a:t>
            </a:r>
          </a:p>
          <a:p>
            <a:pPr eaLnBrk="0" hangingPunct="0">
              <a:buFont typeface="Arial" charset="0"/>
              <a:buChar char="•"/>
            </a:pPr>
            <a:r>
              <a:rPr lang="en-US" sz="1200">
                <a:solidFill>
                  <a:srgbClr val="0D0D0D"/>
                </a:solidFill>
              </a:rPr>
              <a:t>application</a:t>
            </a:r>
          </a:p>
          <a:p>
            <a:pPr eaLnBrk="0" hangingPunct="0">
              <a:buFont typeface="Arial" charset="0"/>
              <a:buChar char="•"/>
            </a:pPr>
            <a:r>
              <a:rPr lang="en-US" sz="1200">
                <a:solidFill>
                  <a:srgbClr val="0D0D0D"/>
                </a:solidFill>
              </a:rPr>
              <a:t>own device</a:t>
            </a:r>
          </a:p>
          <a:p>
            <a:pPr eaLnBrk="0" hangingPunct="0">
              <a:buFont typeface="Arial" charset="0"/>
              <a:buChar char="•"/>
            </a:pPr>
            <a:r>
              <a:rPr lang="en-US" sz="1200">
                <a:solidFill>
                  <a:srgbClr val="0D0D0D"/>
                </a:solidFill>
              </a:rPr>
              <a:t>access link (802.11)</a:t>
            </a:r>
          </a:p>
          <a:p>
            <a:pPr eaLnBrk="0" hangingPunct="0">
              <a:buFont typeface="Arial" charset="0"/>
              <a:buChar char="•"/>
            </a:pPr>
            <a:r>
              <a:rPr lang="en-US" sz="1200">
                <a:solidFill>
                  <a:srgbClr val="0D0D0D"/>
                </a:solidFill>
              </a:rPr>
              <a:t>NAT</a:t>
            </a:r>
          </a:p>
          <a:p>
            <a:pPr eaLnBrk="0" hangingPunct="0">
              <a:buFont typeface="Arial" charset="0"/>
              <a:buChar char="•"/>
            </a:pPr>
            <a:r>
              <a:rPr lang="en-US" sz="1200">
                <a:solidFill>
                  <a:srgbClr val="0D0D0D"/>
                </a:solidFill>
              </a:rPr>
              <a:t>local ISP</a:t>
            </a:r>
          </a:p>
          <a:p>
            <a:pPr eaLnBrk="0" hangingPunct="0">
              <a:buFont typeface="Arial" charset="0"/>
              <a:buChar char="•"/>
            </a:pPr>
            <a:r>
              <a:rPr lang="en-US" sz="1200">
                <a:solidFill>
                  <a:srgbClr val="0D0D0D"/>
                </a:solidFill>
              </a:rPr>
              <a:t>Internet</a:t>
            </a:r>
          </a:p>
          <a:p>
            <a:pPr eaLnBrk="0" hangingPunct="0">
              <a:buFont typeface="Arial" charset="0"/>
              <a:buChar char="•"/>
            </a:pPr>
            <a:r>
              <a:rPr lang="en-US" sz="1200">
                <a:solidFill>
                  <a:srgbClr val="0D0D0D"/>
                </a:solidFill>
              </a:rPr>
              <a:t>remote server</a:t>
            </a:r>
          </a:p>
        </p:txBody>
      </p:sp>
      <p:sp>
        <p:nvSpPr>
          <p:cNvPr id="85001" name="Decision 10"/>
          <p:cNvSpPr>
            <a:spLocks noChangeArrowheads="1"/>
          </p:cNvSpPr>
          <p:nvPr/>
        </p:nvSpPr>
        <p:spPr bwMode="auto">
          <a:xfrm>
            <a:off x="7086600" y="2362200"/>
            <a:ext cx="1447800" cy="688975"/>
          </a:xfrm>
          <a:prstGeom prst="flowChartDecision">
            <a:avLst/>
          </a:prstGeom>
          <a:solidFill>
            <a:srgbClr val="800000">
              <a:alpha val="5803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solidFill>
                  <a:srgbClr val="BFBFBF"/>
                </a:solidFill>
              </a:rPr>
              <a:t>rule engine</a:t>
            </a:r>
          </a:p>
        </p:txBody>
      </p:sp>
      <p:cxnSp>
        <p:nvCxnSpPr>
          <p:cNvPr id="85002" name="Straight Arrow Connector 12"/>
          <p:cNvCxnSpPr>
            <a:cxnSpLocks noChangeShapeType="1"/>
            <a:stCxn id="85001" idx="2"/>
          </p:cNvCxnSpPr>
          <p:nvPr/>
        </p:nvCxnSpPr>
        <p:spPr bwMode="auto">
          <a:xfrm rot="16200000" flipH="1">
            <a:off x="7640637" y="3221038"/>
            <a:ext cx="377825" cy="38100"/>
          </a:xfrm>
          <a:prstGeom prst="straightConnector1">
            <a:avLst/>
          </a:prstGeom>
          <a:noFill/>
          <a:ln w="19050">
            <a:solidFill>
              <a:srgbClr val="800000"/>
            </a:solidFill>
            <a:round/>
            <a:headEnd type="arrow" w="med" len="med"/>
            <a:tailEnd type="arrow" w="med" len="med"/>
          </a:ln>
        </p:spPr>
      </p:cxnSp>
      <p:sp>
        <p:nvSpPr>
          <p:cNvPr id="11" name="Cloud 10"/>
          <p:cNvSpPr/>
          <p:nvPr/>
        </p:nvSpPr>
        <p:spPr>
          <a:xfrm>
            <a:off x="2971800" y="5486400"/>
            <a:ext cx="2209800" cy="990600"/>
          </a:xfrm>
          <a:prstGeom prst="cloud">
            <a:avLst/>
          </a:prstGeom>
          <a:gradFill flip="none" rotWithShape="1">
            <a:gsLst>
              <a:gs pos="1000">
                <a:srgbClr val="4F6228"/>
              </a:gs>
              <a:gs pos="100000">
                <a:schemeClr val="accent6">
                  <a:lumMod val="75000"/>
                </a:schemeClr>
              </a:gs>
            </a:gsLst>
            <a:lin ang="153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rgbClr val="000090"/>
                </a:solidFill>
              </a:rPr>
              <a:t>DHT to locate probes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4343400" y="1752600"/>
            <a:ext cx="1066800" cy="914400"/>
          </a:xfrm>
          <a:prstGeom prst="wedgeEllipseCallout">
            <a:avLst>
              <a:gd name="adj1" fmla="val 51786"/>
              <a:gd name="adj2" fmla="val 63889"/>
            </a:avLst>
          </a:prstGeom>
          <a:gradFill>
            <a:gsLst>
              <a:gs pos="0">
                <a:srgbClr val="008000"/>
              </a:gs>
              <a:gs pos="100000">
                <a:srgbClr val="66FF66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>
                <a:solidFill>
                  <a:srgbClr val="000090"/>
                </a:solidFill>
              </a:rPr>
              <a:t>install module if needed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Internet as core civil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Involved in all information exchange</a:t>
            </a:r>
          </a:p>
          <a:p>
            <a:pPr lvl="1"/>
            <a:r>
              <a:rPr lang="en-US" dirty="0" smtClean="0"/>
              <a:t>(in a few years)</a:t>
            </a:r>
          </a:p>
          <a:p>
            <a:r>
              <a:rPr lang="en-US" dirty="0" smtClean="0"/>
              <a:t>Crucial to</a:t>
            </a:r>
          </a:p>
          <a:p>
            <a:pPr lvl="1"/>
            <a:r>
              <a:rPr lang="en-US" dirty="0" smtClean="0"/>
              <a:t>commerce</a:t>
            </a:r>
          </a:p>
          <a:p>
            <a:pPr lvl="1"/>
            <a:r>
              <a:rPr lang="en-US" dirty="0" smtClean="0"/>
              <a:t>governance</a:t>
            </a:r>
          </a:p>
          <a:p>
            <a:pPr lvl="1"/>
            <a:r>
              <a:rPr lang="en-US" dirty="0" smtClean="0"/>
              <a:t>coordination</a:t>
            </a:r>
          </a:p>
          <a:p>
            <a:pPr lvl="1"/>
            <a:r>
              <a:rPr lang="en-US" dirty="0" smtClean="0"/>
              <a:t>inter-personal communication</a:t>
            </a:r>
          </a:p>
          <a:p>
            <a:r>
              <a:rPr lang="en-US" dirty="0" smtClean="0"/>
              <a:t>Assumed to just be there</a:t>
            </a:r>
          </a:p>
          <a:p>
            <a:pPr lvl="1"/>
            <a:r>
              <a:rPr lang="en-US" dirty="0" smtClean="0"/>
              <a:t>“plumbing”, “pipes”, …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300" dirty="0" smtClean="0"/>
              <a:t>Challenges</a:t>
            </a:r>
            <a:endParaRPr lang="en-US" sz="113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Mobility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about “the mobile Internet?”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Same &amp; different:</a:t>
            </a:r>
          </a:p>
          <a:p>
            <a:pPr lvl="1"/>
            <a:r>
              <a:rPr lang="en-US" dirty="0" smtClean="0"/>
              <a:t>same</a:t>
            </a:r>
          </a:p>
          <a:p>
            <a:pPr lvl="2"/>
            <a:r>
              <a:rPr lang="en-US" dirty="0" smtClean="0"/>
              <a:t>expect same services, applications (and speed)</a:t>
            </a:r>
          </a:p>
          <a:p>
            <a:pPr lvl="3"/>
            <a:r>
              <a:rPr lang="en-US" dirty="0" smtClean="0"/>
              <a:t>fixed devices may acquire “app” model</a:t>
            </a:r>
          </a:p>
          <a:p>
            <a:pPr lvl="4"/>
            <a:r>
              <a:rPr lang="en-US" dirty="0" smtClean="0"/>
              <a:t>task-focused, rather than file-focused</a:t>
            </a:r>
          </a:p>
          <a:p>
            <a:pPr lvl="4"/>
            <a:r>
              <a:rPr lang="en-US" dirty="0" smtClean="0"/>
              <a:t>defined interfaces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easier to secure</a:t>
            </a:r>
          </a:p>
          <a:p>
            <a:pPr lvl="2"/>
            <a:r>
              <a:rPr lang="en-US" dirty="0" smtClean="0"/>
              <a:t>reliability &amp; predictability</a:t>
            </a:r>
          </a:p>
          <a:p>
            <a:pPr lvl="1"/>
            <a:r>
              <a:rPr lang="en-US" dirty="0" smtClean="0"/>
              <a:t>Different</a:t>
            </a:r>
          </a:p>
          <a:p>
            <a:pPr lvl="2"/>
            <a:r>
              <a:rPr lang="en-US" dirty="0" smtClean="0"/>
              <a:t>user interaction</a:t>
            </a:r>
          </a:p>
          <a:p>
            <a:pPr lvl="3"/>
            <a:r>
              <a:rPr lang="en-US" dirty="0" smtClean="0"/>
              <a:t>secondary attention</a:t>
            </a:r>
          </a:p>
          <a:p>
            <a:pPr lvl="2"/>
            <a:r>
              <a:rPr lang="en-US" dirty="0" smtClean="0"/>
              <a:t>context and sensing</a:t>
            </a:r>
          </a:p>
          <a:p>
            <a:pPr lvl="2"/>
            <a:r>
              <a:rPr lang="en-US" dirty="0" smtClean="0"/>
              <a:t>disruption tolerant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C:\Documents and Settings\IRT\Local Settings\Temporary Internet Files\Content.IE5\FNX0231R\MC900150076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3036888"/>
            <a:ext cx="2989262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What if?</a:t>
            </a:r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/>
              <a:t>In a subway tunnel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500063" y="1524000"/>
            <a:ext cx="3643312" cy="1660525"/>
          </a:xfrm>
          <a:prstGeom prst="cloudCallout">
            <a:avLst>
              <a:gd name="adj1" fmla="val -6587"/>
              <a:gd name="adj2" fmla="val 1274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 want to read WSJ, but no connection. </a:t>
            </a:r>
          </a:p>
        </p:txBody>
      </p:sp>
      <p:pic>
        <p:nvPicPr>
          <p:cNvPr id="4102" name="Picture 8" descr="C:\Documents and Settings\IRT\Local Settings\Temporary Internet Files\Content.IE5\4LB58Q86\MC900157051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75" y="3857625"/>
            <a:ext cx="9239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loud Callout 11"/>
          <p:cNvSpPr/>
          <p:nvPr/>
        </p:nvSpPr>
        <p:spPr>
          <a:xfrm>
            <a:off x="3786188" y="1066801"/>
            <a:ext cx="3643312" cy="2046288"/>
          </a:xfrm>
          <a:prstGeom prst="cloudCallout">
            <a:avLst>
              <a:gd name="adj1" fmla="val -89440"/>
              <a:gd name="adj2" fmla="val 131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 want to read NY times, but no connection. </a:t>
            </a:r>
          </a:p>
        </p:txBody>
      </p:sp>
      <p:sp>
        <p:nvSpPr>
          <p:cNvPr id="13" name="Cloud Callout 12"/>
          <p:cNvSpPr/>
          <p:nvPr/>
        </p:nvSpPr>
        <p:spPr>
          <a:xfrm>
            <a:off x="4071938" y="3071812"/>
            <a:ext cx="3643312" cy="2414587"/>
          </a:xfrm>
          <a:prstGeom prst="cloudCallout">
            <a:avLst>
              <a:gd name="adj1" fmla="val -90952"/>
              <a:gd name="adj2" fmla="val 440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 want to send email to my boss, but no connection.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8" descr="800px-116th_Street_Columbia_University_IRT_0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25" y="3857625"/>
            <a:ext cx="2166938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Disruption-tolerant networking</a:t>
            </a:r>
            <a:endParaRPr lang="en-US" sz="3200" dirty="0"/>
          </a:p>
        </p:txBody>
      </p:sp>
      <p:pic>
        <p:nvPicPr>
          <p:cNvPr id="5125" name="Picture 7" descr="C:\Documents and Settings\IRT\Local Settings\Temporary Internet Files\Content.IE5\FNX0231R\MC900150076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5" y="3394075"/>
            <a:ext cx="2989263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loud Callout 4"/>
          <p:cNvSpPr/>
          <p:nvPr/>
        </p:nvSpPr>
        <p:spPr>
          <a:xfrm>
            <a:off x="1066800" y="1857375"/>
            <a:ext cx="4862513" cy="3171825"/>
          </a:xfrm>
          <a:prstGeom prst="cloudCallout">
            <a:avLst>
              <a:gd name="adj1" fmla="val 36866"/>
              <a:gd name="adj2" fmla="val 377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We have a connection. We only have 20 seconds to download the webpage. Hurry up.</a:t>
            </a:r>
          </a:p>
        </p:txBody>
      </p:sp>
      <p:pic>
        <p:nvPicPr>
          <p:cNvPr id="5127" name="Picture 8" descr="C:\Documents and Settings\IRT\Local Settings\Temporary Internet Files\Content.IE5\4LB58Q86\MC900157051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4214813"/>
            <a:ext cx="923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loud Callout 7"/>
          <p:cNvSpPr/>
          <p:nvPr/>
        </p:nvSpPr>
        <p:spPr>
          <a:xfrm>
            <a:off x="5929313" y="1066801"/>
            <a:ext cx="2500312" cy="2546350"/>
          </a:xfrm>
          <a:prstGeom prst="cloudCallout">
            <a:avLst>
              <a:gd name="adj1" fmla="val -64658"/>
              <a:gd name="adj2" fmla="val 943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Oops! I missed the chance. I will send my email next stop</a:t>
            </a:r>
          </a:p>
        </p:txBody>
      </p:sp>
      <p:pic>
        <p:nvPicPr>
          <p:cNvPr id="5129" name="Picture 8" descr="Industrial_wireless_access_point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72438" y="3143250"/>
            <a:ext cx="757237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34953-086F-3645-9F16-AFFF1E1EF80F}" type="slidenum">
              <a:rPr lang="en-US"/>
              <a:pPr/>
              <a:t>54</a:t>
            </a:fld>
            <a:endParaRPr lang="en-US"/>
          </a:p>
        </p:txBody>
      </p:sp>
      <p:sp>
        <p:nvSpPr>
          <p:cNvPr id="174082" name="Oval 2"/>
          <p:cNvSpPr>
            <a:spLocks noChangeArrowheads="1"/>
          </p:cNvSpPr>
          <p:nvPr/>
        </p:nvSpPr>
        <p:spPr bwMode="auto">
          <a:xfrm>
            <a:off x="1752600" y="1600200"/>
            <a:ext cx="6934200" cy="4191000"/>
          </a:xfrm>
          <a:prstGeom prst="ellipse">
            <a:avLst/>
          </a:prstGeom>
          <a:solidFill>
            <a:srgbClr val="FFFF99">
              <a:alpha val="20000"/>
            </a:srgbClr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Opportunistic Networks</a:t>
            </a:r>
          </a:p>
        </p:txBody>
      </p:sp>
      <p:pic>
        <p:nvPicPr>
          <p:cNvPr id="174084" name="Picture 4" descr="B000269R5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99013" y="4267200"/>
            <a:ext cx="137318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5" name="Picture 5" descr="nokiaCellPhon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38413" y="2362200"/>
            <a:ext cx="1054100" cy="1371600"/>
          </a:xfrm>
          <a:prstGeom prst="rect">
            <a:avLst/>
          </a:prstGeom>
          <a:noFill/>
        </p:spPr>
      </p:pic>
      <p:pic>
        <p:nvPicPr>
          <p:cNvPr id="174086" name="Picture 6" descr="fundraiser-lapto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8400" y="2209800"/>
            <a:ext cx="1676400" cy="1676400"/>
          </a:xfrm>
          <a:prstGeom prst="rect">
            <a:avLst/>
          </a:prstGeom>
          <a:noFill/>
        </p:spPr>
      </p:pic>
      <p:sp>
        <p:nvSpPr>
          <p:cNvPr id="174087" name="Line 7"/>
          <p:cNvSpPr>
            <a:spLocks noChangeShapeType="1"/>
          </p:cNvSpPr>
          <p:nvPr/>
        </p:nvSpPr>
        <p:spPr bwMode="auto">
          <a:xfrm>
            <a:off x="3581400" y="3810000"/>
            <a:ext cx="1143000" cy="11430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088" name="Line 8"/>
          <p:cNvSpPr>
            <a:spLocks noChangeShapeType="1"/>
          </p:cNvSpPr>
          <p:nvPr/>
        </p:nvSpPr>
        <p:spPr bwMode="auto">
          <a:xfrm>
            <a:off x="3429000" y="2667000"/>
            <a:ext cx="266700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089" name="Line 9"/>
          <p:cNvSpPr>
            <a:spLocks noChangeShapeType="1"/>
          </p:cNvSpPr>
          <p:nvPr/>
        </p:nvSpPr>
        <p:spPr bwMode="auto">
          <a:xfrm flipV="1">
            <a:off x="6248400" y="4038600"/>
            <a:ext cx="762000" cy="91440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090" name="Text Box 10"/>
          <p:cNvSpPr txBox="1">
            <a:spLocks noChangeArrowheads="1"/>
          </p:cNvSpPr>
          <p:nvPr/>
        </p:nvSpPr>
        <p:spPr bwMode="auto">
          <a:xfrm>
            <a:off x="6858000" y="4724400"/>
            <a:ext cx="19050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 charset="0"/>
              </a:rPr>
              <a:t>In the absence of the Internet, nodes can for an ad-hoc 802.11 wireless network and exchange data</a:t>
            </a:r>
          </a:p>
        </p:txBody>
      </p:sp>
      <p:sp>
        <p:nvSpPr>
          <p:cNvPr id="174092" name="Line 12"/>
          <p:cNvSpPr>
            <a:spLocks noChangeShapeType="1"/>
          </p:cNvSpPr>
          <p:nvPr/>
        </p:nvSpPr>
        <p:spPr bwMode="auto">
          <a:xfrm flipH="1">
            <a:off x="2133600" y="4800600"/>
            <a:ext cx="609600" cy="990600"/>
          </a:xfrm>
          <a:prstGeom prst="line">
            <a:avLst/>
          </a:prstGeom>
          <a:noFill/>
          <a:ln w="889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093" name="Text Box 13"/>
          <p:cNvSpPr txBox="1">
            <a:spLocks noChangeArrowheads="1"/>
          </p:cNvSpPr>
          <p:nvPr/>
        </p:nvSpPr>
        <p:spPr bwMode="auto">
          <a:xfrm>
            <a:off x="1676400" y="5791200"/>
            <a:ext cx="102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 charset="0"/>
              </a:rPr>
              <a:t>Internet</a:t>
            </a:r>
          </a:p>
        </p:txBody>
      </p:sp>
      <p:pic>
        <p:nvPicPr>
          <p:cNvPr id="174094" name="Picture 14" descr="ph_cros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700000">
            <a:off x="2438400" y="4457700"/>
            <a:ext cx="571500" cy="57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7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7" grpId="0" animBg="1"/>
      <p:bldP spid="174088" grpId="0" animBg="1"/>
      <p:bldP spid="174089" grpId="0" animBg="1"/>
      <p:bldP spid="174090" grpId="0"/>
      <p:bldP spid="17409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0140C-8AC3-3D4B-9C85-6CADEE1F0BD7}" type="slidenum">
              <a:rPr lang="en-US"/>
              <a:pPr/>
              <a:t>55</a:t>
            </a:fld>
            <a:endParaRPr lang="en-US"/>
          </a:p>
        </p:txBody>
      </p:sp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7DS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70013" y="1827213"/>
            <a:ext cx="3125787" cy="4114800"/>
          </a:xfrm>
        </p:spPr>
        <p:txBody>
          <a:bodyPr/>
          <a:lstStyle/>
          <a:p>
            <a:r>
              <a:rPr lang="en-US" sz="2100"/>
              <a:t>Application suite: allows users to exchange data in disconnected networks</a:t>
            </a:r>
          </a:p>
          <a:p>
            <a:pPr lvl="1"/>
            <a:r>
              <a:rPr lang="en-US" sz="1900"/>
              <a:t>Distributed query and search</a:t>
            </a:r>
          </a:p>
          <a:p>
            <a:pPr lvl="1"/>
            <a:r>
              <a:rPr lang="en-US" sz="1900"/>
              <a:t>Mail Transfer Agent (MTA)</a:t>
            </a:r>
          </a:p>
          <a:p>
            <a:pPr lvl="1"/>
            <a:r>
              <a:rPr lang="en-US" sz="1900"/>
              <a:t>Automatic file synchronization</a:t>
            </a:r>
          </a:p>
        </p:txBody>
      </p:sp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2"/>
          <a:srcRect l="1283" t="17004" r="1283" b="4977"/>
          <a:stretch>
            <a:fillRect/>
          </a:stretch>
        </p:blipFill>
        <p:spPr bwMode="auto">
          <a:xfrm>
            <a:off x="4684713" y="1978025"/>
            <a:ext cx="2746375" cy="2724150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ffectLst/>
        </p:spPr>
      </p:pic>
      <p:pic>
        <p:nvPicPr>
          <p:cNvPr id="176133" name="Picture 5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 l="1283" t="17627" r="1283" b="4770"/>
          <a:stretch>
            <a:fillRect/>
          </a:stretch>
        </p:blipFill>
        <p:spPr>
          <a:xfrm>
            <a:off x="5754688" y="3352800"/>
            <a:ext cx="3044825" cy="3003550"/>
          </a:xfrm>
          <a:noFill/>
          <a:ln>
            <a:solidFill>
              <a:srgbClr val="96969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Oval 2"/>
          <p:cNvSpPr>
            <a:spLocks noChangeArrowheads="1"/>
          </p:cNvSpPr>
          <p:nvPr/>
        </p:nvSpPr>
        <p:spPr bwMode="auto">
          <a:xfrm>
            <a:off x="4648200" y="2819400"/>
            <a:ext cx="4191000" cy="3962400"/>
          </a:xfrm>
          <a:prstGeom prst="ellipse">
            <a:avLst/>
          </a:prstGeom>
          <a:solidFill>
            <a:srgbClr val="FFCC99">
              <a:alpha val="10001"/>
            </a:srgbClr>
          </a:solidFill>
          <a:ln w="952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Delivery Model</a:t>
            </a:r>
          </a:p>
        </p:txBody>
      </p:sp>
      <p:pic>
        <p:nvPicPr>
          <p:cNvPr id="221187" name="Picture 3" descr="nokiaCellPho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276600" y="4876800"/>
            <a:ext cx="938213" cy="1219200"/>
          </a:xfrm>
          <a:ln/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sp>
        <p:nvSpPr>
          <p:cNvPr id="221192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/>
              <a:t>7DS core functionality: Emulation of web content access and e-mail delivery</a:t>
            </a:r>
          </a:p>
        </p:txBody>
      </p:sp>
      <p:pic>
        <p:nvPicPr>
          <p:cNvPr id="221193" name="Picture 9" descr="cloud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895600"/>
            <a:ext cx="2438400" cy="1828800"/>
          </a:xfrm>
          <a:ln/>
        </p:spPr>
      </p:pic>
      <p:pic>
        <p:nvPicPr>
          <p:cNvPr id="221188" name="Picture 4" descr="B000269R5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72200" y="5105400"/>
            <a:ext cx="11557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9" name="Picture 5" descr="fundraiser-laptop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0400" y="3505200"/>
            <a:ext cx="1447800" cy="1447800"/>
          </a:xfrm>
          <a:prstGeom prst="rect">
            <a:avLst/>
          </a:prstGeom>
          <a:noFill/>
        </p:spPr>
      </p:pic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5486400" y="33528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3048000" y="41910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5" name="Rectangle 11"/>
          <p:cNvSpPr>
            <a:spLocks noChangeArrowheads="1"/>
          </p:cNvSpPr>
          <p:nvPr/>
        </p:nvSpPr>
        <p:spPr bwMode="auto">
          <a:xfrm>
            <a:off x="2971800" y="38100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6" name="Rectangle 12"/>
          <p:cNvSpPr>
            <a:spLocks noChangeArrowheads="1"/>
          </p:cNvSpPr>
          <p:nvPr/>
        </p:nvSpPr>
        <p:spPr bwMode="auto">
          <a:xfrm>
            <a:off x="3505200" y="46482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7" name="Rectangle 13"/>
          <p:cNvSpPr>
            <a:spLocks noChangeArrowheads="1"/>
          </p:cNvSpPr>
          <p:nvPr/>
        </p:nvSpPr>
        <p:spPr bwMode="auto">
          <a:xfrm>
            <a:off x="5486400" y="33528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0.00555 L 0.0625 0.138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6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21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29958E-7 L 0.24045 -0.1997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" y="-1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2.14979E-6 L 0.21667 -0.18863 " pathEditMode="relative" ptsTypes="AA">
                                      <p:cBhvr>
                                        <p:cTn id="21" dur="2000" fill="hold"/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111 L 0.0875 0.2496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11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1914E-6 L 0.20416 0.005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animBg="1"/>
      <p:bldP spid="221190" grpId="1" animBg="1"/>
      <p:bldP spid="221194" grpId="0" animBg="1"/>
      <p:bldP spid="221194" grpId="1" animBg="1"/>
      <p:bldP spid="221195" grpId="0" animBg="1"/>
      <p:bldP spid="221195" grpId="1" animBg="1"/>
      <p:bldP spid="221196" grpId="0" animBg="1"/>
      <p:bldP spid="221196" grpId="1" animBg="1"/>
      <p:bldP spid="221197" grpId="0" animBg="1"/>
      <p:bldP spid="221197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 Engine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/>
              <a:t>Provides ability to query self for results</a:t>
            </a:r>
          </a:p>
          <a:p>
            <a:r>
              <a:rPr lang="en-US" sz="2000"/>
              <a:t>Searches the cache index using </a:t>
            </a:r>
            <a:r>
              <a:rPr lang="en-US" sz="2000">
                <a:solidFill>
                  <a:srgbClr val="0033CC"/>
                </a:solidFill>
              </a:rPr>
              <a:t>Swish-e</a:t>
            </a:r>
            <a:r>
              <a:rPr lang="en-US" sz="2000"/>
              <a:t> library</a:t>
            </a:r>
          </a:p>
          <a:p>
            <a:r>
              <a:rPr lang="en-US" sz="2000"/>
              <a:t>Presents results in any of three formats: HTML, XML and plain text</a:t>
            </a:r>
          </a:p>
          <a:p>
            <a:r>
              <a:rPr lang="en-US" sz="2000"/>
              <a:t>Similar in concept to </a:t>
            </a:r>
            <a:r>
              <a:rPr lang="en-US" sz="2000">
                <a:solidFill>
                  <a:srgbClr val="333399"/>
                </a:solidFill>
              </a:rPr>
              <a:t>Google Desktop</a:t>
            </a:r>
          </a:p>
        </p:txBody>
      </p:sp>
      <p:pic>
        <p:nvPicPr>
          <p:cNvPr id="22426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-6595" r="-6595"/>
          <a:stretch>
            <a:fillRect/>
          </a:stretch>
        </p:blipFill>
        <p:spPr>
          <a:ln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pic>
        <p:nvPicPr>
          <p:cNvPr id="224261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8547100" y="5964238"/>
            <a:ext cx="596900" cy="207962"/>
          </a:xfr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Email exchange</a:t>
            </a:r>
          </a:p>
        </p:txBody>
      </p:sp>
      <p:graphicFrame>
        <p:nvGraphicFramePr>
          <p:cNvPr id="52229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457200" y="2468563"/>
          <a:ext cx="3581400" cy="2560637"/>
        </p:xfrm>
        <a:graphic>
          <a:graphicData uri="http://schemas.openxmlformats.org/presentationml/2006/ole">
            <p:oleObj spid="_x0000_s169986" name="Bitmap Image" r:id="rId3" imgW="5687219" imgH="4067743" progId="">
              <p:embed/>
            </p:oleObj>
          </a:graphicData>
        </a:graphic>
      </p:graphicFrame>
      <p:pic>
        <p:nvPicPr>
          <p:cNvPr id="52232" name="Picture 8" descr="SMT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267200" y="2603500"/>
            <a:ext cx="4724400" cy="2425700"/>
          </a:xfrm>
          <a:noFill/>
          <a:ln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sp>
        <p:nvSpPr>
          <p:cNvPr id="52236" name="Oval 12"/>
          <p:cNvSpPr>
            <a:spLocks noChangeArrowheads="1"/>
          </p:cNvSpPr>
          <p:nvPr/>
        </p:nvSpPr>
        <p:spPr bwMode="auto">
          <a:xfrm>
            <a:off x="2851150" y="3309938"/>
            <a:ext cx="914400" cy="2286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4C53D144-843F-D14C-AC9B-C34E4C79E021}" type="slidenum">
              <a:rPr lang="en-US"/>
              <a:pPr/>
              <a:t>59</a:t>
            </a:fld>
            <a:endParaRPr lang="en-US"/>
          </a:p>
        </p:txBody>
      </p:sp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7DS architecture</a:t>
            </a:r>
          </a:p>
        </p:txBody>
      </p:sp>
      <p:sp>
        <p:nvSpPr>
          <p:cNvPr id="275459" name="Rectangle 3"/>
          <p:cNvSpPr>
            <a:spLocks noChangeArrowheads="1"/>
          </p:cNvSpPr>
          <p:nvPr/>
        </p:nvSpPr>
        <p:spPr bwMode="auto">
          <a:xfrm>
            <a:off x="2286000" y="1752600"/>
            <a:ext cx="6629400" cy="1143000"/>
          </a:xfrm>
          <a:prstGeom prst="rect">
            <a:avLst/>
          </a:prstGeom>
          <a:solidFill>
            <a:srgbClr val="FFFF99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lang="en-US">
              <a:latin typeface="Arial" charset="0"/>
            </a:endParaRPr>
          </a:p>
        </p:txBody>
      </p:sp>
      <p:sp>
        <p:nvSpPr>
          <p:cNvPr id="275460" name="Rectangle 4"/>
          <p:cNvSpPr>
            <a:spLocks noChangeArrowheads="1"/>
          </p:cNvSpPr>
          <p:nvPr/>
        </p:nvSpPr>
        <p:spPr bwMode="auto">
          <a:xfrm>
            <a:off x="3733800" y="2971800"/>
            <a:ext cx="3581400" cy="914400"/>
          </a:xfrm>
          <a:prstGeom prst="rect">
            <a:avLst/>
          </a:prstGeom>
          <a:solidFill>
            <a:srgbClr val="CCFFCC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lang="en-US">
              <a:latin typeface="Arial" charset="0"/>
            </a:endParaRPr>
          </a:p>
        </p:txBody>
      </p:sp>
      <p:sp>
        <p:nvSpPr>
          <p:cNvPr id="275461" name="Rectangle 5"/>
          <p:cNvSpPr>
            <a:spLocks noChangeArrowheads="1"/>
          </p:cNvSpPr>
          <p:nvPr/>
        </p:nvSpPr>
        <p:spPr bwMode="auto">
          <a:xfrm>
            <a:off x="2209800" y="3962400"/>
            <a:ext cx="6553200" cy="2362200"/>
          </a:xfrm>
          <a:prstGeom prst="rect">
            <a:avLst/>
          </a:prstGeom>
          <a:solidFill>
            <a:srgbClr val="CCFFFF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lang="en-US">
              <a:latin typeface="Arial" charset="0"/>
            </a:endParaRPr>
          </a:p>
        </p:txBody>
      </p:sp>
      <p:sp>
        <p:nvSpPr>
          <p:cNvPr id="275462" name="Rectangle 6"/>
          <p:cNvSpPr>
            <a:spLocks noChangeArrowheads="1"/>
          </p:cNvSpPr>
          <p:nvPr/>
        </p:nvSpPr>
        <p:spPr bwMode="auto">
          <a:xfrm>
            <a:off x="609600" y="1905000"/>
            <a:ext cx="1447800" cy="838200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Graphical</a:t>
            </a:r>
          </a:p>
          <a:p>
            <a:pPr algn="ctr" eaLnBrk="1" hangingPunct="1"/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 user </a:t>
            </a:r>
          </a:p>
          <a:p>
            <a:pPr algn="ctr" eaLnBrk="1" hangingPunct="1"/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interface</a:t>
            </a:r>
          </a:p>
        </p:txBody>
      </p:sp>
      <p:sp>
        <p:nvSpPr>
          <p:cNvPr id="275463" name="Rectangle 7"/>
          <p:cNvSpPr>
            <a:spLocks noChangeArrowheads="1"/>
          </p:cNvSpPr>
          <p:nvPr/>
        </p:nvSpPr>
        <p:spPr bwMode="auto">
          <a:xfrm>
            <a:off x="2438400" y="1905000"/>
            <a:ext cx="1447800" cy="838200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Mail </a:t>
            </a:r>
          </a:p>
          <a:p>
            <a:pPr algn="ctr" eaLnBrk="1" hangingPunct="1"/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Transport </a:t>
            </a:r>
          </a:p>
          <a:p>
            <a:pPr algn="ctr" eaLnBrk="1" hangingPunct="1"/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Agent</a:t>
            </a:r>
          </a:p>
        </p:txBody>
      </p:sp>
      <p:sp>
        <p:nvSpPr>
          <p:cNvPr id="275464" name="Rectangle 8"/>
          <p:cNvSpPr>
            <a:spLocks noChangeArrowheads="1"/>
          </p:cNvSpPr>
          <p:nvPr/>
        </p:nvSpPr>
        <p:spPr bwMode="auto">
          <a:xfrm>
            <a:off x="3962400" y="1905000"/>
            <a:ext cx="1447800" cy="838200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Bulletin</a:t>
            </a:r>
          </a:p>
          <a:p>
            <a:pPr algn="ctr" eaLnBrk="1" hangingPunct="1"/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Board</a:t>
            </a:r>
          </a:p>
        </p:txBody>
      </p:sp>
      <p:sp>
        <p:nvSpPr>
          <p:cNvPr id="275465" name="Rectangle 9"/>
          <p:cNvSpPr>
            <a:spLocks noChangeArrowheads="1"/>
          </p:cNvSpPr>
          <p:nvPr/>
        </p:nvSpPr>
        <p:spPr bwMode="auto">
          <a:xfrm>
            <a:off x="5486400" y="1905000"/>
            <a:ext cx="1447800" cy="838200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Localized</a:t>
            </a:r>
            <a:br>
              <a:rPr lang="en-US" sz="1600">
                <a:solidFill>
                  <a:schemeClr val="tx1">
                    <a:lumMod val="50000"/>
                  </a:schemeClr>
                </a:solidFill>
                <a:latin typeface="Arial" charset="0"/>
              </a:rPr>
            </a:b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data search</a:t>
            </a:r>
          </a:p>
        </p:txBody>
      </p:sp>
      <p:sp>
        <p:nvSpPr>
          <p:cNvPr id="275466" name="Rectangle 10"/>
          <p:cNvSpPr>
            <a:spLocks noChangeArrowheads="1"/>
          </p:cNvSpPr>
          <p:nvPr/>
        </p:nvSpPr>
        <p:spPr bwMode="auto">
          <a:xfrm>
            <a:off x="3962400" y="3124200"/>
            <a:ext cx="1447800" cy="609600"/>
          </a:xfrm>
          <a:prstGeom prst="rect">
            <a:avLst/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Web</a:t>
            </a:r>
          </a:p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server</a:t>
            </a:r>
          </a:p>
        </p:txBody>
      </p:sp>
      <p:sp>
        <p:nvSpPr>
          <p:cNvPr id="275467" name="Rectangle 11"/>
          <p:cNvSpPr>
            <a:spLocks noChangeArrowheads="1"/>
          </p:cNvSpPr>
          <p:nvPr/>
        </p:nvSpPr>
        <p:spPr bwMode="auto">
          <a:xfrm>
            <a:off x="5562600" y="3124200"/>
            <a:ext cx="1447800" cy="609600"/>
          </a:xfrm>
          <a:prstGeom prst="rect">
            <a:avLst/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Proxy </a:t>
            </a:r>
          </a:p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server</a:t>
            </a:r>
          </a:p>
        </p:txBody>
      </p:sp>
      <p:sp>
        <p:nvSpPr>
          <p:cNvPr id="275468" name="Rectangle 12"/>
          <p:cNvSpPr>
            <a:spLocks noChangeArrowheads="1"/>
          </p:cNvSpPr>
          <p:nvPr/>
        </p:nvSpPr>
        <p:spPr bwMode="auto">
          <a:xfrm>
            <a:off x="7162800" y="4191000"/>
            <a:ext cx="1447800" cy="838200"/>
          </a:xfrm>
          <a:prstGeom prst="rect">
            <a:avLst/>
          </a:prstGeom>
          <a:solidFill>
            <a:srgbClr val="CCFFFF"/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Caching</a:t>
            </a:r>
          </a:p>
        </p:txBody>
      </p:sp>
      <p:sp>
        <p:nvSpPr>
          <p:cNvPr id="275469" name="Rectangle 13"/>
          <p:cNvSpPr>
            <a:spLocks noChangeArrowheads="1"/>
          </p:cNvSpPr>
          <p:nvPr/>
        </p:nvSpPr>
        <p:spPr bwMode="auto">
          <a:xfrm>
            <a:off x="2362200" y="4191000"/>
            <a:ext cx="1447800" cy="838200"/>
          </a:xfrm>
          <a:prstGeom prst="rect">
            <a:avLst/>
          </a:prstGeom>
          <a:solidFill>
            <a:srgbClr val="CCFFFF"/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Logging</a:t>
            </a:r>
          </a:p>
        </p:txBody>
      </p:sp>
      <p:sp>
        <p:nvSpPr>
          <p:cNvPr id="275470" name="Rectangle 14"/>
          <p:cNvSpPr>
            <a:spLocks noChangeArrowheads="1"/>
          </p:cNvSpPr>
          <p:nvPr/>
        </p:nvSpPr>
        <p:spPr bwMode="auto">
          <a:xfrm>
            <a:off x="3962400" y="4191000"/>
            <a:ext cx="1447800" cy="838200"/>
          </a:xfrm>
          <a:prstGeom prst="rect">
            <a:avLst/>
          </a:prstGeom>
          <a:solidFill>
            <a:srgbClr val="CCFFFF"/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Configuration</a:t>
            </a:r>
          </a:p>
        </p:txBody>
      </p:sp>
      <p:sp>
        <p:nvSpPr>
          <p:cNvPr id="275471" name="Rectangle 15"/>
          <p:cNvSpPr>
            <a:spLocks noChangeArrowheads="1"/>
          </p:cNvSpPr>
          <p:nvPr/>
        </p:nvSpPr>
        <p:spPr bwMode="auto">
          <a:xfrm>
            <a:off x="7162800" y="5181600"/>
            <a:ext cx="1447800" cy="838200"/>
          </a:xfrm>
          <a:prstGeom prst="rect">
            <a:avLst/>
          </a:prstGeom>
          <a:solidFill>
            <a:srgbClr val="CCFFFF"/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Data </a:t>
            </a:r>
          </a:p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structures</a:t>
            </a:r>
          </a:p>
        </p:txBody>
      </p:sp>
      <p:sp>
        <p:nvSpPr>
          <p:cNvPr id="275472" name="Rectangle 16"/>
          <p:cNvSpPr>
            <a:spLocks noChangeArrowheads="1"/>
          </p:cNvSpPr>
          <p:nvPr/>
        </p:nvSpPr>
        <p:spPr bwMode="auto">
          <a:xfrm>
            <a:off x="2362200" y="5181600"/>
            <a:ext cx="1447800" cy="838200"/>
          </a:xfrm>
          <a:prstGeom prst="rect">
            <a:avLst/>
          </a:prstGeom>
          <a:solidFill>
            <a:srgbClr val="CCFFFF"/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Service </a:t>
            </a:r>
          </a:p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discovery</a:t>
            </a:r>
          </a:p>
        </p:txBody>
      </p:sp>
      <p:sp>
        <p:nvSpPr>
          <p:cNvPr id="275473" name="Rectangle 17"/>
          <p:cNvSpPr>
            <a:spLocks noChangeArrowheads="1"/>
          </p:cNvSpPr>
          <p:nvPr/>
        </p:nvSpPr>
        <p:spPr bwMode="auto">
          <a:xfrm>
            <a:off x="7010400" y="1905000"/>
            <a:ext cx="1752600" cy="838200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File</a:t>
            </a:r>
          </a:p>
          <a:p>
            <a:pPr algn="ctr" eaLnBrk="1" hangingPunct="1"/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synchronization</a:t>
            </a:r>
          </a:p>
        </p:txBody>
      </p:sp>
      <p:sp>
        <p:nvSpPr>
          <p:cNvPr id="275474" name="Text Box 18"/>
          <p:cNvSpPr txBox="1">
            <a:spLocks noChangeArrowheads="1"/>
          </p:cNvSpPr>
          <p:nvPr/>
        </p:nvSpPr>
        <p:spPr bwMode="auto">
          <a:xfrm>
            <a:off x="7543800" y="1447800"/>
            <a:ext cx="1479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solidFill>
                  <a:srgbClr val="FFCC00"/>
                </a:solidFill>
                <a:latin typeface="Arial" charset="0"/>
              </a:rPr>
              <a:t>Components</a:t>
            </a:r>
          </a:p>
        </p:txBody>
      </p:sp>
      <p:sp>
        <p:nvSpPr>
          <p:cNvPr id="275475" name="Text Box 19"/>
          <p:cNvSpPr txBox="1">
            <a:spLocks noChangeArrowheads="1"/>
          </p:cNvSpPr>
          <p:nvPr/>
        </p:nvSpPr>
        <p:spPr bwMode="auto">
          <a:xfrm>
            <a:off x="2743200" y="3124200"/>
            <a:ext cx="102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1" hangingPunct="1"/>
            <a:r>
              <a:rPr lang="en-US">
                <a:solidFill>
                  <a:schemeClr val="hlink"/>
                </a:solidFill>
                <a:latin typeface="Arial" charset="0"/>
              </a:rPr>
              <a:t>Support</a:t>
            </a:r>
          </a:p>
          <a:p>
            <a:pPr algn="r" eaLnBrk="1" hangingPunct="1"/>
            <a:r>
              <a:rPr lang="en-US">
                <a:solidFill>
                  <a:schemeClr val="hlink"/>
                </a:solidFill>
                <a:latin typeface="Arial" charset="0"/>
              </a:rPr>
              <a:t>services</a:t>
            </a:r>
          </a:p>
        </p:txBody>
      </p:sp>
      <p:sp>
        <p:nvSpPr>
          <p:cNvPr id="275476" name="Text Box 20"/>
          <p:cNvSpPr txBox="1">
            <a:spLocks noChangeArrowheads="1"/>
          </p:cNvSpPr>
          <p:nvPr/>
        </p:nvSpPr>
        <p:spPr bwMode="auto">
          <a:xfrm>
            <a:off x="1524000" y="4800600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1" hangingPunct="1"/>
            <a:r>
              <a:rPr lang="en-US">
                <a:solidFill>
                  <a:schemeClr val="accent2"/>
                </a:solidFill>
                <a:latin typeface="Arial" charset="0"/>
              </a:rPr>
              <a:t>APIs</a:t>
            </a:r>
          </a:p>
        </p:txBody>
      </p:sp>
      <p:sp>
        <p:nvSpPr>
          <p:cNvPr id="275477" name="Rectangle 21"/>
          <p:cNvSpPr>
            <a:spLocks noChangeArrowheads="1"/>
          </p:cNvSpPr>
          <p:nvPr/>
        </p:nvSpPr>
        <p:spPr bwMode="auto">
          <a:xfrm>
            <a:off x="5562600" y="4191000"/>
            <a:ext cx="1447800" cy="838200"/>
          </a:xfrm>
          <a:prstGeom prst="rect">
            <a:avLst/>
          </a:prstGeom>
          <a:solidFill>
            <a:srgbClr val="CCFFFF"/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Searching</a:t>
            </a:r>
          </a:p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(swish-e)</a:t>
            </a:r>
          </a:p>
        </p:txBody>
      </p:sp>
      <p:sp>
        <p:nvSpPr>
          <p:cNvPr id="275478" name="Rectangle 22"/>
          <p:cNvSpPr>
            <a:spLocks noChangeArrowheads="1"/>
          </p:cNvSpPr>
          <p:nvPr/>
        </p:nvSpPr>
        <p:spPr bwMode="auto">
          <a:xfrm>
            <a:off x="5562600" y="5181600"/>
            <a:ext cx="1447800" cy="838200"/>
          </a:xfrm>
          <a:prstGeom prst="rect">
            <a:avLst/>
          </a:prstGeom>
          <a:solidFill>
            <a:srgbClr val="CCFFFF"/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Database</a:t>
            </a:r>
          </a:p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(sqlite)</a:t>
            </a:r>
          </a:p>
        </p:txBody>
      </p:sp>
      <p:sp>
        <p:nvSpPr>
          <p:cNvPr id="275479" name="Rectangle 23"/>
          <p:cNvSpPr>
            <a:spLocks noChangeArrowheads="1"/>
          </p:cNvSpPr>
          <p:nvPr/>
        </p:nvSpPr>
        <p:spPr bwMode="auto">
          <a:xfrm>
            <a:off x="3962400" y="5181600"/>
            <a:ext cx="1447800" cy="838200"/>
          </a:xfrm>
          <a:prstGeom prst="rect">
            <a:avLst/>
          </a:prstGeom>
          <a:solidFill>
            <a:srgbClr val="CCFFFF"/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solidFill>
                  <a:srgbClr val="7F7F7F"/>
                </a:solidFill>
                <a:latin typeface="Arial" charset="0"/>
              </a:rPr>
              <a:t>XML Parsing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5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5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5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5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5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5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5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5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5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5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5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5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5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5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59" grpId="0" animBg="1"/>
      <p:bldP spid="275460" grpId="0" animBg="1"/>
      <p:bldP spid="275461" grpId="0" animBg="1"/>
      <p:bldP spid="275462" grpId="0" animBg="1"/>
      <p:bldP spid="275463" grpId="0" animBg="1"/>
      <p:bldP spid="275464" grpId="0" animBg="1"/>
      <p:bldP spid="275465" grpId="0" animBg="1"/>
      <p:bldP spid="275466" grpId="0" animBg="1"/>
      <p:bldP spid="275467" grpId="0" animBg="1"/>
      <p:bldP spid="275468" grpId="0" animBg="1"/>
      <p:bldP spid="275469" grpId="0" animBg="1"/>
      <p:bldP spid="275470" grpId="0" animBg="1"/>
      <p:bldP spid="275471" grpId="0" animBg="1"/>
      <p:bldP spid="275472" grpId="0" animBg="1"/>
      <p:bldP spid="275473" grpId="0" animBg="1"/>
      <p:bldP spid="275474" grpId="0"/>
      <p:bldP spid="275475" grpId="0"/>
      <p:bldP spid="275476" grpId="0"/>
      <p:bldP spid="275477" grpId="0" animBg="1"/>
      <p:bldP spid="275478" grpId="0" animBg="1"/>
      <p:bldP spid="2754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Interfaces: Energy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667000"/>
            <a:ext cx="1143000" cy="918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35814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1904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0"/>
            <a:ext cx="11430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371600"/>
            <a:ext cx="1651000" cy="1077278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7" idx="3"/>
            <a:endCxn id="8" idx="1"/>
          </p:cNvCxnSpPr>
          <p:nvPr/>
        </p:nvCxnSpPr>
        <p:spPr bwMode="auto">
          <a:xfrm>
            <a:off x="1295400" y="1905000"/>
            <a:ext cx="762000" cy="523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4724400"/>
            <a:ext cx="1256257" cy="1403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62600" y="6172200"/>
            <a:ext cx="498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1901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3962400" y="2286000"/>
            <a:ext cx="147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110/220V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4999180"/>
            <a:ext cx="965200" cy="840740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 bwMode="auto">
          <a:xfrm flipV="1">
            <a:off x="6818857" y="5419550"/>
            <a:ext cx="1105943" cy="65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28600" y="3886200"/>
            <a:ext cx="4506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73038">
              <a:buFont typeface="Arial"/>
              <a:buChar char="•"/>
            </a:pPr>
            <a:r>
              <a:rPr lang="en-US" dirty="0" smtClean="0"/>
              <a:t>Lots of other (niche) interfaces</a:t>
            </a:r>
          </a:p>
          <a:p>
            <a:pPr indent="173038">
              <a:buFont typeface="Arial"/>
              <a:buChar char="•"/>
            </a:pPr>
            <a:r>
              <a:rPr lang="en-US" dirty="0" smtClean="0"/>
              <a:t>Replaced in a few applications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4800600"/>
            <a:ext cx="952500" cy="952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4953000"/>
            <a:ext cx="800100" cy="697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DF954-11FA-7C4A-8F3C-37392100E0E2}" type="datetime1">
              <a:rPr lang="en-US"/>
              <a:pPr/>
              <a:t>6/11/10</a:t>
            </a:fld>
            <a:endParaRPr lang="en-US"/>
          </a:p>
        </p:txBody>
      </p:sp>
      <p:sp>
        <p:nvSpPr>
          <p:cNvPr id="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 proposal talk</a:t>
            </a:r>
            <a:endParaRPr lang="en-US"/>
          </a:p>
        </p:txBody>
      </p:sp>
      <p:sp>
        <p:nvSpPr>
          <p:cNvPr id="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56323-91A6-1B46-973A-4FF974642983}" type="slidenum">
              <a:rPr lang="en-US"/>
              <a:pPr/>
              <a:t>60</a:t>
            </a:fld>
            <a:endParaRPr lang="en-US"/>
          </a:p>
        </p:txBody>
      </p:sp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BonAHA service model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70013" y="1827213"/>
            <a:ext cx="3201987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100"/>
              <a:t>Found a need for application framework for opportunistic networks: </a:t>
            </a:r>
            <a:r>
              <a:rPr lang="en-US" sz="2100" b="1"/>
              <a:t>BonAHA</a:t>
            </a:r>
          </a:p>
          <a:p>
            <a:pPr>
              <a:lnSpc>
                <a:spcPct val="90000"/>
              </a:lnSpc>
            </a:pPr>
            <a:r>
              <a:rPr lang="en-US" sz="2100"/>
              <a:t>Responds to events on network</a:t>
            </a:r>
          </a:p>
          <a:p>
            <a:pPr lvl="1">
              <a:lnSpc>
                <a:spcPct val="90000"/>
              </a:lnSpc>
            </a:pPr>
            <a:r>
              <a:rPr lang="en-US" sz="1900">
                <a:solidFill>
                  <a:schemeClr val="accent2"/>
                </a:solidFill>
              </a:rPr>
              <a:t>serviceUpdated()</a:t>
            </a:r>
          </a:p>
          <a:p>
            <a:pPr lvl="1">
              <a:lnSpc>
                <a:spcPct val="90000"/>
              </a:lnSpc>
            </a:pPr>
            <a:r>
              <a:rPr lang="en-US" sz="1900">
                <a:solidFill>
                  <a:schemeClr val="accent2"/>
                </a:solidFill>
              </a:rPr>
              <a:t>serviceExited()</a:t>
            </a:r>
          </a:p>
          <a:p>
            <a:pPr>
              <a:lnSpc>
                <a:spcPct val="90000"/>
              </a:lnSpc>
            </a:pPr>
            <a:r>
              <a:rPr lang="en-US" sz="2100"/>
              <a:t>Access node properties</a:t>
            </a:r>
          </a:p>
          <a:p>
            <a:pPr lvl="1">
              <a:lnSpc>
                <a:spcPct val="90000"/>
              </a:lnSpc>
            </a:pPr>
            <a:r>
              <a:rPr lang="en-US" sz="1900" i="1">
                <a:solidFill>
                  <a:srgbClr val="990000"/>
                </a:solidFill>
              </a:rPr>
              <a:t>node.</a:t>
            </a:r>
            <a:r>
              <a:rPr lang="en-US" sz="1900">
                <a:solidFill>
                  <a:schemeClr val="accent2"/>
                </a:solidFill>
              </a:rPr>
              <a:t>get()</a:t>
            </a:r>
          </a:p>
          <a:p>
            <a:pPr lvl="1">
              <a:lnSpc>
                <a:spcPct val="90000"/>
              </a:lnSpc>
            </a:pPr>
            <a:r>
              <a:rPr lang="en-US" sz="1900" i="1">
                <a:solidFill>
                  <a:srgbClr val="990000"/>
                </a:solidFill>
              </a:rPr>
              <a:t>node.</a:t>
            </a:r>
            <a:r>
              <a:rPr lang="en-US" sz="1900">
                <a:solidFill>
                  <a:schemeClr val="accent2"/>
                </a:solidFill>
              </a:rPr>
              <a:t>set()</a:t>
            </a:r>
          </a:p>
        </p:txBody>
      </p:sp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7723188" y="4967288"/>
            <a:ext cx="854075" cy="45561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137160" rIns="182880" bIns="13716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200">
                <a:solidFill>
                  <a:srgbClr val="006600"/>
                </a:solidFill>
                <a:latin typeface="Arial" charset="0"/>
              </a:rPr>
              <a:t>Node 2</a:t>
            </a:r>
          </a:p>
        </p:txBody>
      </p:sp>
      <p:sp>
        <p:nvSpPr>
          <p:cNvPr id="185349" name="Text Box 5"/>
          <p:cNvSpPr txBox="1">
            <a:spLocks noChangeArrowheads="1"/>
          </p:cNvSpPr>
          <p:nvPr/>
        </p:nvSpPr>
        <p:spPr bwMode="auto">
          <a:xfrm>
            <a:off x="4724400" y="3776663"/>
            <a:ext cx="854075" cy="45561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137160" rIns="182880" bIns="13716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200">
                <a:solidFill>
                  <a:srgbClr val="0000FF"/>
                </a:solidFill>
                <a:latin typeface="Arial" charset="0"/>
              </a:rPr>
              <a:t>Node 1</a:t>
            </a:r>
          </a:p>
        </p:txBody>
      </p:sp>
      <p:sp>
        <p:nvSpPr>
          <p:cNvPr id="185350" name="Text Box 6"/>
          <p:cNvSpPr txBox="1">
            <a:spLocks noChangeArrowheads="1"/>
          </p:cNvSpPr>
          <p:nvPr/>
        </p:nvSpPr>
        <p:spPr bwMode="auto">
          <a:xfrm>
            <a:off x="7848600" y="4105275"/>
            <a:ext cx="1193800" cy="771525"/>
          </a:xfrm>
          <a:prstGeom prst="rect">
            <a:avLst/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lIns="137160" tIns="137160" rIns="137160" bIns="137160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800">
                <a:solidFill>
                  <a:srgbClr val="7F7F7F"/>
                </a:solidFill>
                <a:latin typeface="Arial" charset="0"/>
              </a:rPr>
              <a:t>key21 = value21</a:t>
            </a:r>
            <a:br>
              <a:rPr lang="en-US" sz="800">
                <a:solidFill>
                  <a:srgbClr val="7F7F7F"/>
                </a:solidFill>
                <a:latin typeface="Arial" charset="0"/>
              </a:rPr>
            </a:br>
            <a:r>
              <a:rPr lang="en-US" sz="800">
                <a:solidFill>
                  <a:srgbClr val="7F7F7F"/>
                </a:solidFill>
                <a:latin typeface="Arial" charset="0"/>
              </a:rPr>
              <a:t>key22 = value22</a:t>
            </a:r>
            <a:br>
              <a:rPr lang="en-US" sz="800">
                <a:solidFill>
                  <a:srgbClr val="7F7F7F"/>
                </a:solidFill>
                <a:latin typeface="Arial" charset="0"/>
              </a:rPr>
            </a:br>
            <a:r>
              <a:rPr lang="en-US" sz="800">
                <a:solidFill>
                  <a:srgbClr val="7F7F7F"/>
                </a:solidFill>
                <a:latin typeface="Arial" charset="0"/>
              </a:rPr>
              <a:t>key23 = value23</a:t>
            </a:r>
            <a:br>
              <a:rPr lang="en-US" sz="800">
                <a:solidFill>
                  <a:srgbClr val="7F7F7F"/>
                </a:solidFill>
                <a:latin typeface="Arial" charset="0"/>
              </a:rPr>
            </a:br>
            <a:r>
              <a:rPr lang="en-US" sz="800">
                <a:solidFill>
                  <a:srgbClr val="7F7F7F"/>
                </a:solidFill>
                <a:latin typeface="Arial" charset="0"/>
              </a:rPr>
              <a:t>key24 = value24</a:t>
            </a:r>
          </a:p>
        </p:txBody>
      </p:sp>
      <p:sp>
        <p:nvSpPr>
          <p:cNvPr id="185351" name="Text Box 7"/>
          <p:cNvSpPr txBox="1">
            <a:spLocks noChangeArrowheads="1"/>
          </p:cNvSpPr>
          <p:nvPr/>
        </p:nvSpPr>
        <p:spPr bwMode="auto">
          <a:xfrm>
            <a:off x="5189538" y="2819400"/>
            <a:ext cx="1058862" cy="771525"/>
          </a:xfrm>
          <a:prstGeom prst="rect">
            <a:avLst/>
          </a:prstGeom>
          <a:solidFill>
            <a:srgbClr val="CCFFFF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lIns="137160" tIns="137160" rIns="137160" bIns="137160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800">
                <a:solidFill>
                  <a:srgbClr val="7F7F7F"/>
                </a:solidFill>
                <a:latin typeface="Arial" charset="0"/>
              </a:rPr>
              <a:t>key11 = value11</a:t>
            </a:r>
            <a:br>
              <a:rPr lang="en-US" sz="800">
                <a:solidFill>
                  <a:srgbClr val="7F7F7F"/>
                </a:solidFill>
                <a:latin typeface="Arial" charset="0"/>
              </a:rPr>
            </a:br>
            <a:r>
              <a:rPr lang="en-US" sz="800">
                <a:solidFill>
                  <a:srgbClr val="7F7F7F"/>
                </a:solidFill>
                <a:latin typeface="Arial" charset="0"/>
              </a:rPr>
              <a:t>key12 = value12</a:t>
            </a:r>
            <a:br>
              <a:rPr lang="en-US" sz="800">
                <a:solidFill>
                  <a:srgbClr val="7F7F7F"/>
                </a:solidFill>
                <a:latin typeface="Arial" charset="0"/>
              </a:rPr>
            </a:br>
            <a:r>
              <a:rPr lang="en-US" sz="800">
                <a:solidFill>
                  <a:srgbClr val="7F7F7F"/>
                </a:solidFill>
                <a:latin typeface="Arial" charset="0"/>
              </a:rPr>
              <a:t>key13 = value13</a:t>
            </a:r>
            <a:br>
              <a:rPr lang="en-US" sz="800">
                <a:solidFill>
                  <a:srgbClr val="7F7F7F"/>
                </a:solidFill>
                <a:latin typeface="Arial" charset="0"/>
              </a:rPr>
            </a:br>
            <a:r>
              <a:rPr lang="en-US" sz="800">
                <a:solidFill>
                  <a:srgbClr val="7F7F7F"/>
                </a:solidFill>
                <a:latin typeface="Arial" charset="0"/>
              </a:rPr>
              <a:t>key14 = value14</a:t>
            </a:r>
          </a:p>
        </p:txBody>
      </p:sp>
      <p:pic>
        <p:nvPicPr>
          <p:cNvPr id="185352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2944813"/>
            <a:ext cx="1082675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5353" name="Line 9"/>
          <p:cNvSpPr>
            <a:spLocks noChangeShapeType="1"/>
          </p:cNvSpPr>
          <p:nvPr/>
        </p:nvSpPr>
        <p:spPr bwMode="auto">
          <a:xfrm flipH="1" flipV="1">
            <a:off x="6096000" y="3581400"/>
            <a:ext cx="1295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54" name="Text Box 10"/>
          <p:cNvSpPr txBox="1">
            <a:spLocks noChangeArrowheads="1"/>
          </p:cNvSpPr>
          <p:nvPr/>
        </p:nvSpPr>
        <p:spPr bwMode="auto">
          <a:xfrm>
            <a:off x="6494463" y="3856038"/>
            <a:ext cx="15859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900" b="1"/>
              <a:t>[2] node1.get(key13)</a:t>
            </a:r>
          </a:p>
        </p:txBody>
      </p:sp>
      <p:sp>
        <p:nvSpPr>
          <p:cNvPr id="185355" name="Line 11"/>
          <p:cNvSpPr>
            <a:spLocks noChangeShapeType="1"/>
          </p:cNvSpPr>
          <p:nvPr/>
        </p:nvSpPr>
        <p:spPr bwMode="auto">
          <a:xfrm flipV="1">
            <a:off x="6248400" y="2819400"/>
            <a:ext cx="576263" cy="2174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56" name="Line 12"/>
          <p:cNvSpPr>
            <a:spLocks noChangeShapeType="1"/>
          </p:cNvSpPr>
          <p:nvPr/>
        </p:nvSpPr>
        <p:spPr bwMode="auto">
          <a:xfrm flipV="1">
            <a:off x="6242050" y="3048000"/>
            <a:ext cx="692150" cy="1079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57" name="Line 13"/>
          <p:cNvSpPr>
            <a:spLocks noChangeShapeType="1"/>
          </p:cNvSpPr>
          <p:nvPr/>
        </p:nvSpPr>
        <p:spPr bwMode="auto">
          <a:xfrm>
            <a:off x="6242050" y="3276600"/>
            <a:ext cx="6921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58" name="Text Box 14"/>
          <p:cNvSpPr txBox="1">
            <a:spLocks noChangeArrowheads="1"/>
          </p:cNvSpPr>
          <p:nvPr/>
        </p:nvSpPr>
        <p:spPr bwMode="auto">
          <a:xfrm>
            <a:off x="6858000" y="3043238"/>
            <a:ext cx="14954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900" b="1"/>
              <a:t>[1] node1.register()</a:t>
            </a:r>
          </a:p>
        </p:txBody>
      </p:sp>
      <p:sp>
        <p:nvSpPr>
          <p:cNvPr id="185359" name="Text Box 15"/>
          <p:cNvSpPr txBox="1">
            <a:spLocks noChangeArrowheads="1"/>
          </p:cNvSpPr>
          <p:nvPr/>
        </p:nvSpPr>
        <p:spPr bwMode="auto">
          <a:xfrm>
            <a:off x="5334000" y="4267200"/>
            <a:ext cx="1344613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900" b="1"/>
              <a:t>[3] data =</a:t>
            </a:r>
          </a:p>
          <a:p>
            <a:pPr eaLnBrk="1" hangingPunct="1"/>
            <a:r>
              <a:rPr lang="en-US" sz="900" b="1"/>
              <a:t>      node1.fileGet(</a:t>
            </a:r>
          </a:p>
          <a:p>
            <a:pPr eaLnBrk="1" hangingPunct="1"/>
            <a:r>
              <a:rPr lang="en-US" sz="900" b="1"/>
              <a:t>        value13);</a:t>
            </a:r>
          </a:p>
        </p:txBody>
      </p:sp>
      <p:sp>
        <p:nvSpPr>
          <p:cNvPr id="185360" name="Line 16"/>
          <p:cNvSpPr>
            <a:spLocks noChangeShapeType="1"/>
          </p:cNvSpPr>
          <p:nvPr/>
        </p:nvSpPr>
        <p:spPr bwMode="auto">
          <a:xfrm>
            <a:off x="5457825" y="3805238"/>
            <a:ext cx="1766888" cy="973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61" name="Line 17"/>
          <p:cNvSpPr>
            <a:spLocks noChangeShapeType="1"/>
          </p:cNvSpPr>
          <p:nvPr/>
        </p:nvSpPr>
        <p:spPr bwMode="auto">
          <a:xfrm>
            <a:off x="6242050" y="3355975"/>
            <a:ext cx="692150" cy="73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62" name="Line 18"/>
          <p:cNvSpPr>
            <a:spLocks noChangeShapeType="1"/>
          </p:cNvSpPr>
          <p:nvPr/>
        </p:nvSpPr>
        <p:spPr bwMode="auto">
          <a:xfrm>
            <a:off x="6248400" y="3478213"/>
            <a:ext cx="690563" cy="1793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5363" name="Picture 19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175500" y="4594225"/>
            <a:ext cx="904875" cy="8509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5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5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5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5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5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5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5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85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53" grpId="0" animBg="1"/>
      <p:bldP spid="185354" grpId="0"/>
      <p:bldP spid="185355" grpId="0" animBg="1"/>
      <p:bldP spid="185356" grpId="0" animBg="1"/>
      <p:bldP spid="185357" grpId="0" animBg="1"/>
      <p:bldP spid="185358" grpId="0"/>
      <p:bldP spid="185359" grpId="0"/>
      <p:bldP spid="185360" grpId="0" animBg="1"/>
      <p:bldP spid="185361" grpId="0" animBg="1"/>
      <p:bldP spid="18536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C217-416C-844B-93EB-958372F5DEF9}" type="datetime1">
              <a:rPr lang="en-US"/>
              <a:pPr/>
              <a:t>6/11/10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PhD proposal talk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ABD10-C2F1-B249-8AB9-ADF9728FA222}" type="slidenum">
              <a:rPr lang="en-US"/>
              <a:pPr/>
              <a:t>61</a:t>
            </a:fld>
            <a:endParaRPr lang="en-US"/>
          </a:p>
        </p:txBody>
      </p:sp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Applications: Bulletin Board System</a:t>
            </a:r>
          </a:p>
        </p:txBody>
      </p:sp>
      <p:sp>
        <p:nvSpPr>
          <p:cNvPr id="184328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370013" y="1827213"/>
            <a:ext cx="3579812" cy="4421187"/>
          </a:xfrm>
        </p:spPr>
        <p:txBody>
          <a:bodyPr/>
          <a:lstStyle/>
          <a:p>
            <a:r>
              <a:rPr lang="en-US" sz="2100" dirty="0"/>
              <a:t>Can create and share posts</a:t>
            </a:r>
          </a:p>
          <a:p>
            <a:pPr lvl="1"/>
            <a:r>
              <a:rPr lang="en-US" sz="1900" dirty="0"/>
              <a:t>Other users can browse your posts</a:t>
            </a:r>
          </a:p>
          <a:p>
            <a:r>
              <a:rPr lang="en-US" sz="2100" dirty="0"/>
              <a:t>Similar to a real-world paper bulletin board</a:t>
            </a:r>
          </a:p>
          <a:p>
            <a:r>
              <a:rPr lang="en-US" sz="2100" dirty="0"/>
              <a:t>Create and share information in opportunistic</a:t>
            </a:r>
            <a:r>
              <a:rPr lang="en-US" sz="2100" dirty="0" smtClean="0"/>
              <a:t> networks</a:t>
            </a:r>
          </a:p>
          <a:p>
            <a:r>
              <a:rPr lang="en-US" sz="2100" dirty="0" err="1"/>
              <a:t>iPhone</a:t>
            </a:r>
            <a:r>
              <a:rPr lang="en-US" sz="2100" dirty="0"/>
              <a:t> </a:t>
            </a:r>
            <a:r>
              <a:rPr lang="en-US" sz="2100" dirty="0" smtClean="0"/>
              <a:t>platform</a:t>
            </a:r>
            <a:endParaRPr lang="en-US" sz="2100" dirty="0"/>
          </a:p>
        </p:txBody>
      </p:sp>
      <p:pic>
        <p:nvPicPr>
          <p:cNvPr id="184323" name="Picture 3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05400" y="1828800"/>
            <a:ext cx="2082800" cy="3124200"/>
          </a:xfrm>
          <a:noFill/>
          <a:ln w="3175">
            <a:solidFill>
              <a:schemeClr val="tx1"/>
            </a:solidFill>
          </a:ln>
        </p:spPr>
      </p:pic>
      <p:pic>
        <p:nvPicPr>
          <p:cNvPr id="184324" name="Picture 4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477000" y="3048000"/>
            <a:ext cx="2133600" cy="3200400"/>
          </a:xfr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31"/>
          <p:cNvSpPr>
            <a:spLocks noGrp="1"/>
          </p:cNvSpPr>
          <p:nvPr>
            <p:ph idx="1"/>
          </p:nvPr>
        </p:nvSpPr>
        <p:spPr>
          <a:xfrm>
            <a:off x="988358" y="1219201"/>
            <a:ext cx="7167284" cy="16764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1800" dirty="0"/>
              <a:t>Public transportation (bus-stop) model</a:t>
            </a:r>
          </a:p>
          <a:p>
            <a:pPr eaLnBrk="1" hangingPunct="1"/>
            <a:r>
              <a:rPr lang="en-US" sz="1800" dirty="0"/>
              <a:t>Deterministic knowledge (temporal and spatial information)</a:t>
            </a:r>
          </a:p>
          <a:p>
            <a:pPr lvl="1" eaLnBrk="1" hangingPunct="1"/>
            <a:r>
              <a:rPr lang="en-US" sz="1600" dirty="0"/>
              <a:t>Location of next bus stations (stops)</a:t>
            </a:r>
          </a:p>
          <a:p>
            <a:pPr lvl="1" eaLnBrk="1" hangingPunct="1"/>
            <a:r>
              <a:rPr lang="en-US" sz="1600" dirty="0"/>
              <a:t>Expected next opportunity: (calculated by average speed of the bus)</a:t>
            </a:r>
          </a:p>
          <a:p>
            <a:pPr lvl="2" eaLnBrk="1" hangingPunct="1"/>
            <a:endParaRPr lang="en-US" sz="1400" dirty="0"/>
          </a:p>
          <a:p>
            <a:pPr lvl="2" eaLnBrk="1" hangingPunct="1"/>
            <a:endParaRPr lang="en-US" sz="800" dirty="0"/>
          </a:p>
        </p:txBody>
      </p:sp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918450" cy="788894"/>
          </a:xfrm>
        </p:spPr>
        <p:txBody>
          <a:bodyPr/>
          <a:lstStyle/>
          <a:p>
            <a:pPr eaLnBrk="1" hangingPunct="1"/>
            <a:r>
              <a:rPr lang="en-US" sz="3200" dirty="0" smtClean="0"/>
              <a:t>Bus model</a:t>
            </a:r>
            <a:endParaRPr lang="en-US" sz="3200" dirty="0"/>
          </a:p>
        </p:txBody>
      </p:sp>
      <p:sp>
        <p:nvSpPr>
          <p:cNvPr id="9220" name="TextBox 15"/>
          <p:cNvSpPr txBox="1">
            <a:spLocks noChangeArrowheads="1"/>
          </p:cNvSpPr>
          <p:nvPr/>
        </p:nvSpPr>
        <p:spPr bwMode="auto">
          <a:xfrm>
            <a:off x="6619875" y="3271838"/>
            <a:ext cx="1809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Manhattan</a:t>
            </a:r>
          </a:p>
          <a:p>
            <a:r>
              <a:rPr lang="en-US"/>
              <a:t>49</a:t>
            </a:r>
            <a:r>
              <a:rPr lang="en-US" baseline="30000"/>
              <a:t>th</a:t>
            </a:r>
            <a:r>
              <a:rPr lang="en-US"/>
              <a:t> St, 6</a:t>
            </a:r>
            <a:r>
              <a:rPr lang="en-US" baseline="30000"/>
              <a:t>th</a:t>
            </a:r>
            <a:r>
              <a:rPr lang="en-US"/>
              <a:t> Ave. </a:t>
            </a: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4271963"/>
            <a:ext cx="300037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Box 23"/>
          <p:cNvSpPr txBox="1">
            <a:spLocks noChangeArrowheads="1"/>
          </p:cNvSpPr>
          <p:nvPr/>
        </p:nvSpPr>
        <p:spPr bwMode="auto">
          <a:xfrm>
            <a:off x="6961188" y="4200525"/>
            <a:ext cx="1325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Bus station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14375" y="2928938"/>
            <a:ext cx="5786438" cy="3714750"/>
            <a:chOff x="428596" y="2571744"/>
            <a:chExt cx="6072230" cy="4071610"/>
          </a:xfrm>
        </p:grpSpPr>
        <p:pic>
          <p:nvPicPr>
            <p:cNvPr id="9224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8596" y="2585105"/>
              <a:ext cx="6072230" cy="4058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7620" y="2928934"/>
              <a:ext cx="300039" cy="300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71802" y="4429132"/>
              <a:ext cx="300039" cy="300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43108" y="6286520"/>
              <a:ext cx="300039" cy="300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8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14612" y="3929066"/>
              <a:ext cx="300039" cy="300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2571744"/>
              <a:ext cx="300039" cy="300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0" name="Picture 32" descr="C:\Program Files\Microsoft Office\MEDIA\CAGCAT10\j0183328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3577082">
              <a:off x="2750689" y="4749498"/>
              <a:ext cx="578580" cy="580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Bus measurement</a:t>
            </a:r>
            <a:endParaRPr lang="en-US" sz="3200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1066800" y="1219200"/>
            <a:ext cx="7167284" cy="1905000"/>
          </a:xfrm>
        </p:spPr>
        <p:txBody>
          <a:bodyPr>
            <a:normAutofit/>
          </a:bodyPr>
          <a:lstStyle/>
          <a:p>
            <a:pPr marL="342900" lvl="1" indent="-342900"/>
            <a:r>
              <a:rPr lang="en-US" sz="1800" dirty="0" smtClean="0"/>
              <a:t>Measurement </a:t>
            </a:r>
            <a:r>
              <a:rPr lang="en-US" sz="1800" dirty="0"/>
              <a:t>of bus dwell time (stop time) and travel time in Manhattan</a:t>
            </a:r>
          </a:p>
          <a:p>
            <a:pPr marL="692150" lvl="2" indent="-342900"/>
            <a:r>
              <a:rPr lang="en-US" sz="1400" dirty="0"/>
              <a:t>2:30 PM – 3:30 PM, Jan, 2010 </a:t>
            </a:r>
          </a:p>
          <a:p>
            <a:pPr marL="692150" lvl="2" indent="-342900"/>
            <a:r>
              <a:rPr lang="en-US" sz="1400" dirty="0" err="1"/>
              <a:t>116st</a:t>
            </a:r>
            <a:r>
              <a:rPr lang="en-US" sz="1400" dirty="0"/>
              <a:t>, Broadway – </a:t>
            </a:r>
            <a:r>
              <a:rPr lang="en-US" sz="1400" dirty="0" err="1"/>
              <a:t>42st</a:t>
            </a:r>
            <a:r>
              <a:rPr lang="en-US" sz="1400" dirty="0"/>
              <a:t>, 1 Ave</a:t>
            </a:r>
            <a:endParaRPr lang="en-US" sz="1400" dirty="0" smtClean="0"/>
          </a:p>
          <a:p>
            <a:pPr marL="342900" lvl="1" indent="-342900"/>
            <a:r>
              <a:rPr lang="en-US" sz="1600" dirty="0" smtClean="0"/>
              <a:t>Average </a:t>
            </a:r>
            <a:r>
              <a:rPr lang="en-US" sz="1600" dirty="0"/>
              <a:t>bus dwell time is 26 sec; average bus travel time is 65.4 sec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1500166" y="3214686"/>
          <a:ext cx="6357982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TCP goodput via IEEE 802.11g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3863788" cy="1447800"/>
          </a:xfrm>
        </p:spPr>
        <p:txBody>
          <a:bodyPr>
            <a:normAutofit/>
          </a:bodyPr>
          <a:lstStyle/>
          <a:p>
            <a:r>
              <a:rPr lang="en-US" sz="1400" dirty="0"/>
              <a:t>TCP-upload only</a:t>
            </a:r>
          </a:p>
          <a:p>
            <a:r>
              <a:rPr lang="en-US" sz="1400" dirty="0"/>
              <a:t>Total network connection time: 25 sec</a:t>
            </a:r>
          </a:p>
          <a:p>
            <a:r>
              <a:rPr lang="en-US" sz="1400" dirty="0"/>
              <a:t>Bus dwell time: 11 sec</a:t>
            </a:r>
          </a:p>
          <a:p>
            <a:endParaRPr lang="en-US" dirty="0"/>
          </a:p>
        </p:txBody>
      </p:sp>
      <p:sp>
        <p:nvSpPr>
          <p:cNvPr id="1434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1"/>
            <a:ext cx="3867912" cy="1524000"/>
          </a:xfrm>
        </p:spPr>
        <p:txBody>
          <a:bodyPr>
            <a:normAutofit/>
          </a:bodyPr>
          <a:lstStyle/>
          <a:p>
            <a:r>
              <a:rPr lang="en-US" sz="1400" dirty="0"/>
              <a:t>TCP-two-way (upload and download)</a:t>
            </a:r>
          </a:p>
          <a:p>
            <a:r>
              <a:rPr lang="en-US" sz="1400" dirty="0"/>
              <a:t>Total network connection time: 46 sec</a:t>
            </a:r>
          </a:p>
          <a:p>
            <a:r>
              <a:rPr lang="en-US" sz="1400" dirty="0"/>
              <a:t>Bus dwell time: 26.7 sec</a:t>
            </a:r>
          </a:p>
          <a:p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457200" y="2857496"/>
          <a:ext cx="3829048" cy="326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ontent Placeholder 7"/>
          <p:cNvGraphicFramePr>
            <a:graphicFrameLocks/>
          </p:cNvGraphicFramePr>
          <p:nvPr/>
        </p:nvGraphicFramePr>
        <p:xfrm>
          <a:off x="4500562" y="2928934"/>
          <a:ext cx="4210080" cy="3197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43562" y="2500313"/>
            <a:ext cx="3119437" cy="738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/>
              <a:t>Total throughput is smaller than </a:t>
            </a:r>
          </a:p>
          <a:p>
            <a:pPr>
              <a:defRPr/>
            </a:pPr>
            <a:r>
              <a:rPr lang="en-US" sz="1400" dirty="0"/>
              <a:t>that of TCP-upload </a:t>
            </a:r>
          </a:p>
          <a:p>
            <a:pPr>
              <a:defRPr/>
            </a:pPr>
            <a:r>
              <a:rPr lang="en-US" sz="1400" dirty="0"/>
              <a:t>because of network contention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Programmability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Usage transition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graphicFrame>
        <p:nvGraphicFramePr>
          <p:cNvPr id="6" name="Diagram 5"/>
          <p:cNvGraphicFramePr/>
          <p:nvPr/>
        </p:nvGraphicFramePr>
        <p:xfrm>
          <a:off x="304800" y="1397000"/>
          <a:ext cx="8382000" cy="4699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Two worlds</a:t>
            </a:r>
          </a:p>
        </p:txBody>
      </p:sp>
      <p:pic>
        <p:nvPicPr>
          <p:cNvPr id="1843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524000"/>
            <a:ext cx="4648200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90600"/>
            <a:ext cx="3175000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6019800" y="3962400"/>
            <a:ext cx="22637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10+ interfaces</a:t>
            </a:r>
          </a:p>
          <a:p>
            <a:r>
              <a:rPr lang="en-US"/>
              <a:t>0 GB disk</a:t>
            </a:r>
          </a:p>
          <a:p>
            <a:r>
              <a:rPr lang="en-US"/>
              <a:t>1 low-end processor</a:t>
            </a:r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1143000" y="5105400"/>
            <a:ext cx="29178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 interface</a:t>
            </a:r>
          </a:p>
          <a:p>
            <a:r>
              <a:rPr lang="en-US"/>
              <a:t>TB disk</a:t>
            </a:r>
          </a:p>
          <a:p>
            <a:r>
              <a:rPr lang="en-US"/>
              <a:t>1-32 multi-core processors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7918450" cy="7888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Software: from floppy to autonomous</a:t>
            </a:r>
          </a:p>
        </p:txBody>
      </p:sp>
      <p:pic>
        <p:nvPicPr>
          <p:cNvPr id="22531" name="Picture 4" descr="5863098_MicrosoftUpdate_F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524000"/>
            <a:ext cx="327660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window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371600"/>
            <a:ext cx="33972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 descr="iphone_22_app_update_all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4089400"/>
            <a:ext cx="1846263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7" descr="plugin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4343400"/>
            <a:ext cx="43862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NetServ overview</a:t>
            </a: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59363" y="1524000"/>
            <a:ext cx="3627437" cy="4419600"/>
          </a:xfrm>
        </p:spPr>
        <p:txBody>
          <a:bodyPr/>
          <a:lstStyle/>
          <a:p>
            <a:pPr marL="0" indent="0" eaLnBrk="1" hangingPunct="1">
              <a:tabLst>
                <a:tab pos="3946525" algn="l"/>
              </a:tabLst>
            </a:pPr>
            <a:endParaRPr lang="en-US" sz="2000"/>
          </a:p>
          <a:p>
            <a:pPr marL="407988" lvl="1" indent="-238125" eaLnBrk="1" hangingPunct="1">
              <a:buFontTx/>
              <a:buNone/>
              <a:tabLst>
                <a:tab pos="3946525" algn="l"/>
              </a:tabLst>
            </a:pPr>
            <a:r>
              <a:rPr lang="en-US" sz="1800" b="1"/>
              <a:t>Modularization</a:t>
            </a:r>
          </a:p>
          <a:p>
            <a:pPr marL="407988" lvl="1" indent="-238125" eaLnBrk="1" hangingPunct="1">
              <a:tabLst>
                <a:tab pos="3946525" algn="l"/>
              </a:tabLst>
            </a:pPr>
            <a:r>
              <a:rPr lang="en-US" sz="1800"/>
              <a:t>Building Blocks</a:t>
            </a:r>
          </a:p>
          <a:p>
            <a:pPr marL="407988" lvl="1" indent="-238125" eaLnBrk="1" hangingPunct="1">
              <a:tabLst>
                <a:tab pos="3946525" algn="l"/>
              </a:tabLst>
            </a:pPr>
            <a:r>
              <a:rPr lang="en-US" sz="1800"/>
              <a:t>Service Modules</a:t>
            </a:r>
          </a:p>
          <a:p>
            <a:pPr marL="407988" lvl="1" indent="-238125" eaLnBrk="1" hangingPunct="1">
              <a:buFontTx/>
              <a:buNone/>
              <a:tabLst>
                <a:tab pos="3946525" algn="l"/>
              </a:tabLst>
            </a:pPr>
            <a:r>
              <a:rPr lang="en-US" sz="1800" b="1"/>
              <a:t>Virtual services framework</a:t>
            </a:r>
          </a:p>
          <a:p>
            <a:pPr marL="407988" lvl="1" indent="-238125" eaLnBrk="1" hangingPunct="1">
              <a:tabLst>
                <a:tab pos="3946525" algn="l"/>
              </a:tabLst>
            </a:pPr>
            <a:r>
              <a:rPr lang="en-US" sz="1800"/>
              <a:t>Security</a:t>
            </a:r>
          </a:p>
          <a:p>
            <a:pPr marL="407988" lvl="1" indent="-238125" eaLnBrk="1" hangingPunct="1">
              <a:tabLst>
                <a:tab pos="3946525" algn="l"/>
              </a:tabLst>
            </a:pPr>
            <a:r>
              <a:rPr lang="en-US" sz="1800"/>
              <a:t>Portability</a:t>
            </a:r>
          </a:p>
          <a:p>
            <a:pPr marL="407988" lvl="1" indent="-238125" eaLnBrk="1" hangingPunct="1">
              <a:buFontTx/>
              <a:buNone/>
              <a:tabLst>
                <a:tab pos="3946525" algn="l"/>
              </a:tabLst>
            </a:pPr>
            <a:r>
              <a:rPr lang="en-US" sz="1800" b="1"/>
              <a:t>NSF FIND four-year project</a:t>
            </a:r>
          </a:p>
          <a:p>
            <a:pPr marL="407988" lvl="1" indent="-238125" eaLnBrk="1" hangingPunct="1">
              <a:tabLst>
                <a:tab pos="3946525" algn="l"/>
              </a:tabLst>
            </a:pPr>
            <a:r>
              <a:rPr lang="en-US" sz="1800"/>
              <a:t>Columbia University</a:t>
            </a:r>
          </a:p>
          <a:p>
            <a:pPr marL="407988" lvl="1" indent="-238125" eaLnBrk="1" hangingPunct="1">
              <a:tabLst>
                <a:tab pos="3946525" algn="l"/>
              </a:tabLst>
            </a:pPr>
            <a:r>
              <a:rPr lang="en-US" sz="1800"/>
              <a:t>Bell Labs</a:t>
            </a:r>
          </a:p>
          <a:p>
            <a:pPr marL="407988" lvl="1" indent="-238125" eaLnBrk="1" hangingPunct="1">
              <a:tabLst>
                <a:tab pos="3946525" algn="l"/>
              </a:tabLst>
            </a:pPr>
            <a:r>
              <a:rPr lang="en-US" sz="1800"/>
              <a:t>Deutsche Telekom</a:t>
            </a:r>
          </a:p>
          <a:p>
            <a:pPr marL="407988" lvl="1" indent="-238125" eaLnBrk="1" hangingPunct="1">
              <a:tabLst>
                <a:tab pos="3946525" algn="l"/>
              </a:tabLst>
            </a:pPr>
            <a:r>
              <a:rPr lang="en-US" sz="1800"/>
              <a:t>DOCOMO Euro-Labs</a:t>
            </a: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1066800" y="1219200"/>
            <a:ext cx="7845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>
                <a:ea typeface="ＭＳ Ｐゴシック" charset="-128"/>
                <a:cs typeface="ＭＳ Ｐゴシック" charset="-128"/>
              </a:rPr>
              <a:t>Extensible architecture for core network services</a:t>
            </a:r>
          </a:p>
        </p:txBody>
      </p:sp>
      <p:pic>
        <p:nvPicPr>
          <p:cNvPr id="30925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9025" y="1782763"/>
            <a:ext cx="3787775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9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9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9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9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09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9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09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09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92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092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92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0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Interfaces: Paper-based information</a:t>
            </a:r>
            <a:endParaRPr lang="en-US" sz="32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81400" y="4495800"/>
            <a:ext cx="1561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1798, 1922 (DIN)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447800"/>
            <a:ext cx="2168689" cy="295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638300"/>
            <a:ext cx="1295400" cy="1160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810000"/>
            <a:ext cx="990600" cy="1040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4419600"/>
            <a:ext cx="1219200" cy="1469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638300"/>
            <a:ext cx="1032655" cy="118110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10" idx="3"/>
            <a:endCxn id="7" idx="1"/>
          </p:cNvCxnSpPr>
          <p:nvPr/>
        </p:nvCxnSpPr>
        <p:spPr bwMode="auto">
          <a:xfrm flipV="1">
            <a:off x="1337455" y="2218640"/>
            <a:ext cx="415145" cy="102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0" y="5029200"/>
            <a:ext cx="1314450" cy="861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259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74788" y="1770063"/>
            <a:ext cx="2309812" cy="3027362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Network node example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44663" y="3001963"/>
            <a:ext cx="500062" cy="11160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PIC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38463" y="3001963"/>
            <a:ext cx="500062" cy="1116012"/>
          </a:xfrm>
          <a:prstGeom prst="round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35213" y="3001963"/>
            <a:ext cx="500062" cy="11160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PIC</a:t>
            </a:r>
          </a:p>
        </p:txBody>
      </p:sp>
      <p:sp>
        <p:nvSpPr>
          <p:cNvPr id="8" name="Magnetic Disk 7"/>
          <p:cNvSpPr/>
          <p:nvPr/>
        </p:nvSpPr>
        <p:spPr>
          <a:xfrm>
            <a:off x="5503863" y="2527300"/>
            <a:ext cx="1128712" cy="1590675"/>
          </a:xfrm>
          <a:prstGeom prst="flowChartMagneticDisk">
            <a:avLst/>
          </a:prstGeom>
          <a:gradFill>
            <a:gsLst>
              <a:gs pos="0">
                <a:srgbClr val="713330"/>
              </a:gs>
              <a:gs pos="100000">
                <a:srgbClr val="D6949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storage &amp; </a:t>
            </a:r>
            <a:r>
              <a:rPr lang="en-US" sz="1200" dirty="0"/>
              <a:t>computation</a:t>
            </a:r>
            <a:endParaRPr lang="en-US" sz="1400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559844" y="3534569"/>
            <a:ext cx="3938588" cy="25400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784600" y="2181225"/>
            <a:ext cx="757238" cy="1270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</p:cNvCxnSpPr>
          <p:nvPr/>
        </p:nvCxnSpPr>
        <p:spPr>
          <a:xfrm rot="10800000">
            <a:off x="4541838" y="3322638"/>
            <a:ext cx="962025" cy="158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11" name="TextBox 15"/>
          <p:cNvSpPr txBox="1">
            <a:spLocks noChangeArrowheads="1"/>
          </p:cNvSpPr>
          <p:nvPr/>
        </p:nvSpPr>
        <p:spPr bwMode="auto">
          <a:xfrm>
            <a:off x="4978400" y="4151313"/>
            <a:ext cx="22113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multiple computation</a:t>
            </a:r>
          </a:p>
          <a:p>
            <a:r>
              <a:rPr lang="en-US"/>
              <a:t>&amp; storage providers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9200" y="4876800"/>
            <a:ext cx="1774845" cy="707886"/>
          </a:xfrm>
          <a:prstGeom prst="rect">
            <a:avLst/>
          </a:prstGeom>
          <a:solidFill>
            <a:schemeClr val="accent3">
              <a:lumMod val="85000"/>
            </a:schemeClr>
          </a:solidFill>
          <a:effectLst>
            <a:softEdge rad="12700"/>
          </a:effectLst>
          <a:scene3d>
            <a:camera prst="orthographicFront"/>
            <a:lightRig rig="threePt" dir="t"/>
          </a:scene3d>
          <a:sp3d extrusionH="6350"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/>
              <a:t>data center or</a:t>
            </a:r>
          </a:p>
          <a:p>
            <a:pPr>
              <a:defRPr/>
            </a:pPr>
            <a:r>
              <a:rPr lang="en-US" sz="2000" dirty="0"/>
              <a:t>POP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744663" y="1987550"/>
            <a:ext cx="1693862" cy="809625"/>
          </a:xfrm>
          <a:prstGeom prst="roundRect">
            <a:avLst/>
          </a:prstGeom>
          <a:gradFill>
            <a:gsLst>
              <a:gs pos="0">
                <a:srgbClr val="1A314C"/>
              </a:gs>
              <a:gs pos="100000">
                <a:srgbClr val="89AEDC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/>
              <a:t>Different from active networks?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8358" y="1676400"/>
            <a:ext cx="7167284" cy="44497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1900" dirty="0"/>
              <a:t>Active networks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Packet contains executable code or pre-installed capsules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Can modify router states and behavior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Mostly stateless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Not successful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Per-packet processing too expensive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Security concerns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No compelling </a:t>
            </a:r>
            <a:r>
              <a:rPr lang="en-US" sz="1600" i="1" dirty="0"/>
              <a:t>killer app</a:t>
            </a:r>
            <a:r>
              <a:rPr lang="en-US" sz="1600" dirty="0"/>
              <a:t> to warrant such a big shift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Notable work: ANTS, Janos, </a:t>
            </a:r>
            <a:r>
              <a:rPr lang="en-US" sz="1800" dirty="0" err="1"/>
              <a:t>Switchware</a:t>
            </a:r>
            <a:endParaRPr lang="en-US" sz="1800" dirty="0"/>
          </a:p>
          <a:p>
            <a:pPr eaLnBrk="1" hangingPunct="1">
              <a:lnSpc>
                <a:spcPct val="90000"/>
              </a:lnSpc>
            </a:pPr>
            <a:r>
              <a:rPr lang="en-US" sz="1900" dirty="0" err="1"/>
              <a:t>NetServ</a:t>
            </a:r>
            <a:endParaRPr lang="en-US" sz="1900" dirty="0"/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Virtualized services on current, passive networks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Service invocation is signaling driven, not packet driven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Some flows &amp; packets, not all of them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Emphasis on storage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Service modules are stand-alone, addressable entities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Separate from packet forwarding plane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Extensible plug-in architecture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about GENI?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GENI = global-scale test bed for networking research</a:t>
            </a:r>
          </a:p>
          <a:p>
            <a:pPr lvl="1"/>
            <a:r>
              <a:rPr lang="en-US" smtClean="0"/>
              <a:t>parallel experiments in VMs</a:t>
            </a:r>
          </a:p>
          <a:p>
            <a:r>
              <a:rPr lang="en-US" smtClean="0">
                <a:sym typeface="Wingdings" charset="2"/>
              </a:rPr>
              <a:t> long-term, “heavy” services</a:t>
            </a:r>
            <a:endParaRPr lang="en-US" smtClean="0"/>
          </a:p>
          <a:p>
            <a:r>
              <a:rPr lang="en-US" smtClean="0"/>
              <a:t>We’ll be demonstrating use of NetServ on GENI this June during GEC8</a:t>
            </a:r>
          </a:p>
        </p:txBody>
      </p:sp>
      <p:pic>
        <p:nvPicPr>
          <p:cNvPr id="2867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4800600"/>
            <a:ext cx="22225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4648200"/>
            <a:ext cx="23114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Service modules</a:t>
            </a: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/>
              <a:t>Full-fledged service implementations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Use building blocks and other service modules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Can be implemented across multiple nodes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Invoked by applications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/>
              <a:t>Examples: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Routing-related services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/>
              <a:t>Multicast, anycast, QoS-based routing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Monitoring services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/>
              <a:t>Link &amp; system status, network topology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Identity services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/>
              <a:t>Naming, security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Traffic engineering services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/>
              <a:t>CDN, redundancy elimination, p2p network support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Deployment scenarios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/>
              <a:t>Three actors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Content publisher (e.g. youtube.com)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Service provider (e.g. ISP)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End user</a:t>
            </a:r>
          </a:p>
          <a:p>
            <a:pPr eaLnBrk="1" hangingPunct="1">
              <a:lnSpc>
                <a:spcPct val="90000"/>
              </a:lnSpc>
            </a:pPr>
            <a:r>
              <a:rPr lang="en-US" sz="2000"/>
              <a:t>Model 1: Publisher-initiated deployment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Publisher rents router space from providers (or end users)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/>
              <a:t>Model 2: Provider-initiated deployment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Publisher writes NetServ module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Provider sees lots of traffic, fetches and installs module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Predetermined module location (similar to robots.txt)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/>
              <a:t>Model 3: User-initiated deployment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User installs NetServ module to own home router or PC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i="1"/>
              <a:t>or on willing routers along the data path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Where does code run?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All (or some?) nodes in a network</a:t>
            </a:r>
          </a:p>
          <a:p>
            <a:pPr lvl="1" eaLnBrk="1" hangingPunct="1"/>
            <a:r>
              <a:rPr lang="en-US" smtClean="0"/>
              <a:t>AS, enterprise LAN</a:t>
            </a:r>
          </a:p>
          <a:p>
            <a:pPr eaLnBrk="1" hangingPunct="1"/>
            <a:r>
              <a:rPr lang="en-US" smtClean="0"/>
              <a:t>Some or all nodes along path</a:t>
            </a:r>
          </a:p>
          <a:p>
            <a:pPr lvl="1" eaLnBrk="1" hangingPunct="1"/>
            <a:r>
              <a:rPr lang="en-US" smtClean="0"/>
              <a:t>data path from source to destination</a:t>
            </a:r>
          </a:p>
          <a:p>
            <a:pPr eaLnBrk="1" hangingPunct="1"/>
            <a:r>
              <a:rPr lang="en-US" smtClean="0"/>
              <a:t>Selected nodes by property</a:t>
            </a:r>
          </a:p>
          <a:p>
            <a:pPr lvl="1" eaLnBrk="1" hangingPunct="1"/>
            <a:r>
              <a:rPr lang="en-US" smtClean="0"/>
              <a:t>e.g., one in each 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How does code get into nodes?</a:t>
            </a:r>
          </a:p>
        </p:txBody>
      </p:sp>
      <p:pic>
        <p:nvPicPr>
          <p:cNvPr id="35843" name="Picture 3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42672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26670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3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31242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3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8288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3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7526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3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19812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3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3800" y="39624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lternate Process 12"/>
          <p:cNvSpPr/>
          <p:nvPr/>
        </p:nvSpPr>
        <p:spPr>
          <a:xfrm>
            <a:off x="1600200" y="5029200"/>
            <a:ext cx="1600200" cy="106680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/>
              <a:t>All nodes in (enterprise) network</a:t>
            </a:r>
          </a:p>
        </p:txBody>
      </p:sp>
      <p:cxnSp>
        <p:nvCxnSpPr>
          <p:cNvPr id="15" name="Straight Arrow Connector 14"/>
          <p:cNvCxnSpPr>
            <a:stCxn id="9" idx="3"/>
            <a:endCxn id="8" idx="1"/>
          </p:cNvCxnSpPr>
          <p:nvPr/>
        </p:nvCxnSpPr>
        <p:spPr>
          <a:xfrm>
            <a:off x="2201863" y="2019300"/>
            <a:ext cx="2141537" cy="7620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  <a:endCxn id="10" idx="1"/>
          </p:cNvCxnSpPr>
          <p:nvPr/>
        </p:nvCxnSpPr>
        <p:spPr>
          <a:xfrm>
            <a:off x="5249863" y="2095500"/>
            <a:ext cx="2446337" cy="15240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8" idx="2"/>
            <a:endCxn id="6" idx="1"/>
          </p:cNvCxnSpPr>
          <p:nvPr/>
        </p:nvCxnSpPr>
        <p:spPr>
          <a:xfrm rot="16200000" flipH="1">
            <a:off x="5160169" y="1997869"/>
            <a:ext cx="571500" cy="1300162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ular Callout 21"/>
          <p:cNvSpPr/>
          <p:nvPr/>
        </p:nvSpPr>
        <p:spPr>
          <a:xfrm>
            <a:off x="5867400" y="1295400"/>
            <a:ext cx="1066800" cy="533400"/>
          </a:xfrm>
          <a:prstGeom prst="wedgeRoundRectCallout">
            <a:avLst>
              <a:gd name="adj1" fmla="val -49404"/>
              <a:gd name="adj2" fmla="val 8392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gossip</a:t>
            </a:r>
          </a:p>
        </p:txBody>
      </p:sp>
      <p:cxnSp>
        <p:nvCxnSpPr>
          <p:cNvPr id="23" name="Straight Arrow Connector 22"/>
          <p:cNvCxnSpPr>
            <a:stCxn id="8" idx="2"/>
            <a:endCxn id="7" idx="0"/>
          </p:cNvCxnSpPr>
          <p:nvPr/>
        </p:nvCxnSpPr>
        <p:spPr>
          <a:xfrm rot="5400000">
            <a:off x="3538538" y="1866900"/>
            <a:ext cx="762000" cy="175260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2"/>
            <a:endCxn id="5" idx="1"/>
          </p:cNvCxnSpPr>
          <p:nvPr/>
        </p:nvCxnSpPr>
        <p:spPr>
          <a:xfrm rot="16200000" flipH="1">
            <a:off x="3293269" y="3407569"/>
            <a:ext cx="876300" cy="1376362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6" idx="3"/>
            <a:endCxn id="10" idx="2"/>
          </p:cNvCxnSpPr>
          <p:nvPr/>
        </p:nvCxnSpPr>
        <p:spPr>
          <a:xfrm flipV="1">
            <a:off x="7002463" y="2514600"/>
            <a:ext cx="1146175" cy="41910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2"/>
            <a:endCxn id="11" idx="0"/>
          </p:cNvCxnSpPr>
          <p:nvPr/>
        </p:nvCxnSpPr>
        <p:spPr>
          <a:xfrm rot="16200000" flipH="1">
            <a:off x="6891338" y="2857500"/>
            <a:ext cx="762000" cy="144780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5" idx="0"/>
            <a:endCxn id="6" idx="1"/>
          </p:cNvCxnSpPr>
          <p:nvPr/>
        </p:nvCxnSpPr>
        <p:spPr>
          <a:xfrm rot="5400000" flipH="1" flipV="1">
            <a:off x="4817269" y="2988469"/>
            <a:ext cx="1333500" cy="1223962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5" idx="3"/>
            <a:endCxn id="11" idx="1"/>
          </p:cNvCxnSpPr>
          <p:nvPr/>
        </p:nvCxnSpPr>
        <p:spPr>
          <a:xfrm flipV="1">
            <a:off x="5326063" y="4229100"/>
            <a:ext cx="2217737" cy="30480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OSGi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 smtClean="0"/>
              <a:t>Architecture</a:t>
            </a:r>
          </a:p>
          <a:p>
            <a:pPr lvl="1">
              <a:defRPr/>
            </a:pPr>
            <a:r>
              <a:rPr lang="en-US" b="1" dirty="0" smtClean="0"/>
              <a:t>Bundles</a:t>
            </a:r>
            <a:r>
              <a:rPr lang="en-US" dirty="0" smtClean="0"/>
              <a:t>: JAR files with manifest</a:t>
            </a:r>
          </a:p>
          <a:p>
            <a:pPr lvl="1">
              <a:defRPr/>
            </a:pPr>
            <a:r>
              <a:rPr lang="en-US" b="1" dirty="0" smtClean="0"/>
              <a:t>Services</a:t>
            </a:r>
            <a:r>
              <a:rPr lang="en-US" dirty="0" smtClean="0"/>
              <a:t>: Connects bundles</a:t>
            </a:r>
          </a:p>
          <a:p>
            <a:pPr lvl="1">
              <a:defRPr/>
            </a:pPr>
            <a:r>
              <a:rPr lang="en-US" b="1" dirty="0" smtClean="0"/>
              <a:t>Services Registry</a:t>
            </a:r>
            <a:r>
              <a:rPr lang="en-US" dirty="0" smtClean="0"/>
              <a:t>: Management </a:t>
            </a:r>
            <a:br>
              <a:rPr lang="en-US" dirty="0" smtClean="0"/>
            </a:br>
            <a:r>
              <a:rPr lang="en-US" dirty="0" smtClean="0"/>
              <a:t>of services</a:t>
            </a:r>
          </a:p>
          <a:p>
            <a:pPr lvl="1">
              <a:defRPr/>
            </a:pPr>
            <a:r>
              <a:rPr lang="en-US" b="1" dirty="0" smtClean="0"/>
              <a:t>Modules</a:t>
            </a:r>
            <a:r>
              <a:rPr lang="en-US" dirty="0" smtClean="0"/>
              <a:t>: Import/export interfaces </a:t>
            </a:r>
            <a:br>
              <a:rPr lang="en-US" dirty="0" smtClean="0"/>
            </a:br>
            <a:r>
              <a:rPr lang="en-US" dirty="0" smtClean="0"/>
              <a:t>for bundles</a:t>
            </a:r>
          </a:p>
          <a:p>
            <a:pPr>
              <a:defRPr/>
            </a:pPr>
            <a:r>
              <a:rPr lang="en-US" dirty="0" smtClean="0"/>
              <a:t>Possible to “wrap” existing Java apps and JARs</a:t>
            </a:r>
          </a:p>
          <a:p>
            <a:pPr lvl="1">
              <a:defRPr/>
            </a:pPr>
            <a:r>
              <a:rPr lang="en-US" dirty="0" smtClean="0"/>
              <a:t>Add additional manifest info to create </a:t>
            </a:r>
            <a:r>
              <a:rPr lang="en-US" dirty="0" err="1" smtClean="0"/>
              <a:t>OSGi</a:t>
            </a:r>
            <a:r>
              <a:rPr lang="en-US" dirty="0" smtClean="0"/>
              <a:t> bundle</a:t>
            </a:r>
          </a:p>
          <a:p>
            <a:pPr lvl="1">
              <a:defRPr/>
            </a:pPr>
            <a:r>
              <a:rPr lang="en-US" dirty="0" smtClean="0"/>
              <a:t>E.g.: Jetty web server now ships with </a:t>
            </a:r>
            <a:r>
              <a:rPr lang="en-US" dirty="0" err="1" smtClean="0"/>
              <a:t>OSGi</a:t>
            </a:r>
            <a:r>
              <a:rPr lang="en-US" dirty="0" smtClean="0"/>
              <a:t> manifest; now extensively used with </a:t>
            </a:r>
            <a:r>
              <a:rPr lang="en-US" dirty="0" err="1" smtClean="0"/>
              <a:t>OSGi</a:t>
            </a:r>
            <a:r>
              <a:rPr lang="en-US" dirty="0" smtClean="0"/>
              <a:t> containers and custom bundles</a:t>
            </a:r>
          </a:p>
          <a:p>
            <a:pPr lvl="1">
              <a:defRPr/>
            </a:pPr>
            <a:r>
              <a:rPr lang="en-US" dirty="0" smtClean="0"/>
              <a:t>For </a:t>
            </a:r>
            <a:r>
              <a:rPr lang="en-US" dirty="0" err="1" smtClean="0"/>
              <a:t>NetServ</a:t>
            </a:r>
            <a:r>
              <a:rPr lang="en-US" dirty="0" smtClean="0"/>
              <a:t>, we created a </a:t>
            </a:r>
            <a:r>
              <a:rPr lang="en-US" dirty="0" err="1" smtClean="0"/>
              <a:t>OSGi</a:t>
            </a:r>
            <a:r>
              <a:rPr lang="en-US" dirty="0" smtClean="0"/>
              <a:t> bundle for the Muffin HTTP proxy server</a:t>
            </a:r>
          </a:p>
        </p:txBody>
      </p:sp>
      <p:pic>
        <p:nvPicPr>
          <p:cNvPr id="40964" name="Picture 2" descr="File:Osgi framework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1750" y="1524000"/>
            <a:ext cx="2762250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Box 6"/>
          <p:cNvSpPr txBox="1">
            <a:spLocks noChangeArrowheads="1"/>
          </p:cNvSpPr>
          <p:nvPr/>
        </p:nvSpPr>
        <p:spPr bwMode="auto">
          <a:xfrm>
            <a:off x="6400800" y="3581400"/>
            <a:ext cx="2743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i="1"/>
              <a:t>Image credit: Wikipedia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282700" y="5181600"/>
            <a:ext cx="70866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99" name="Rectangle 9"/>
          <p:cNvSpPr>
            <a:spLocks noChangeArrowheads="1"/>
          </p:cNvSpPr>
          <p:nvPr/>
        </p:nvSpPr>
        <p:spPr bwMode="auto">
          <a:xfrm>
            <a:off x="6692900" y="5386388"/>
            <a:ext cx="1428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i="1">
                <a:ea typeface="ＭＳ Ｐゴシック" charset="-128"/>
                <a:cs typeface="ＭＳ Ｐゴシック" charset="-128"/>
              </a:rPr>
              <a:t>Kernel-mode Click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360863" y="5051425"/>
            <a:ext cx="274637" cy="260350"/>
            <a:chOff x="2448" y="3182"/>
            <a:chExt cx="288" cy="164"/>
          </a:xfrm>
        </p:grpSpPr>
        <p:sp>
          <p:nvSpPr>
            <p:cNvPr id="55384" name="Rectangle 11"/>
            <p:cNvSpPr>
              <a:spLocks noChangeArrowheads="1"/>
            </p:cNvSpPr>
            <p:nvPr/>
          </p:nvSpPr>
          <p:spPr bwMode="auto">
            <a:xfrm>
              <a:off x="2448" y="322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5" name="Rectangle 12"/>
            <p:cNvSpPr>
              <a:spLocks noChangeArrowheads="1"/>
            </p:cNvSpPr>
            <p:nvPr/>
          </p:nvSpPr>
          <p:spPr bwMode="auto">
            <a:xfrm>
              <a:off x="2448" y="3182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6" name="Rectangle 13"/>
            <p:cNvSpPr>
              <a:spLocks noChangeArrowheads="1"/>
            </p:cNvSpPr>
            <p:nvPr/>
          </p:nvSpPr>
          <p:spPr bwMode="auto">
            <a:xfrm>
              <a:off x="2448" y="326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7" name="Rectangle 14"/>
            <p:cNvSpPr>
              <a:spLocks noChangeArrowheads="1"/>
            </p:cNvSpPr>
            <p:nvPr/>
          </p:nvSpPr>
          <p:spPr bwMode="auto">
            <a:xfrm>
              <a:off x="2448" y="3306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492500" y="5051425"/>
            <a:ext cx="274638" cy="260350"/>
            <a:chOff x="2448" y="3182"/>
            <a:chExt cx="288" cy="164"/>
          </a:xfrm>
        </p:grpSpPr>
        <p:sp>
          <p:nvSpPr>
            <p:cNvPr id="55380" name="Rectangle 16"/>
            <p:cNvSpPr>
              <a:spLocks noChangeArrowheads="1"/>
            </p:cNvSpPr>
            <p:nvPr/>
          </p:nvSpPr>
          <p:spPr bwMode="auto">
            <a:xfrm>
              <a:off x="2448" y="322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1" name="Rectangle 17"/>
            <p:cNvSpPr>
              <a:spLocks noChangeArrowheads="1"/>
            </p:cNvSpPr>
            <p:nvPr/>
          </p:nvSpPr>
          <p:spPr bwMode="auto">
            <a:xfrm>
              <a:off x="2448" y="3182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2" name="Rectangle 18"/>
            <p:cNvSpPr>
              <a:spLocks noChangeArrowheads="1"/>
            </p:cNvSpPr>
            <p:nvPr/>
          </p:nvSpPr>
          <p:spPr bwMode="auto">
            <a:xfrm>
              <a:off x="2448" y="326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83" name="Rectangle 19"/>
            <p:cNvSpPr>
              <a:spLocks noChangeArrowheads="1"/>
            </p:cNvSpPr>
            <p:nvPr/>
          </p:nvSpPr>
          <p:spPr bwMode="auto">
            <a:xfrm>
              <a:off x="2448" y="3306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873500" y="5051425"/>
            <a:ext cx="274638" cy="260350"/>
            <a:chOff x="2448" y="3182"/>
            <a:chExt cx="288" cy="164"/>
          </a:xfrm>
        </p:grpSpPr>
        <p:sp>
          <p:nvSpPr>
            <p:cNvPr id="55376" name="Rectangle 21"/>
            <p:cNvSpPr>
              <a:spLocks noChangeArrowheads="1"/>
            </p:cNvSpPr>
            <p:nvPr/>
          </p:nvSpPr>
          <p:spPr bwMode="auto">
            <a:xfrm>
              <a:off x="2448" y="322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7" name="Rectangle 22"/>
            <p:cNvSpPr>
              <a:spLocks noChangeArrowheads="1"/>
            </p:cNvSpPr>
            <p:nvPr/>
          </p:nvSpPr>
          <p:spPr bwMode="auto">
            <a:xfrm>
              <a:off x="2448" y="3182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8" name="Rectangle 23"/>
            <p:cNvSpPr>
              <a:spLocks noChangeArrowheads="1"/>
            </p:cNvSpPr>
            <p:nvPr/>
          </p:nvSpPr>
          <p:spPr bwMode="auto">
            <a:xfrm>
              <a:off x="2448" y="326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9" name="Rectangle 24"/>
            <p:cNvSpPr>
              <a:spLocks noChangeArrowheads="1"/>
            </p:cNvSpPr>
            <p:nvPr/>
          </p:nvSpPr>
          <p:spPr bwMode="auto">
            <a:xfrm>
              <a:off x="2448" y="3306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6037263" y="5051425"/>
            <a:ext cx="274637" cy="260350"/>
            <a:chOff x="2448" y="3182"/>
            <a:chExt cx="288" cy="164"/>
          </a:xfrm>
        </p:grpSpPr>
        <p:sp>
          <p:nvSpPr>
            <p:cNvPr id="55372" name="Rectangle 26"/>
            <p:cNvSpPr>
              <a:spLocks noChangeArrowheads="1"/>
            </p:cNvSpPr>
            <p:nvPr/>
          </p:nvSpPr>
          <p:spPr bwMode="auto">
            <a:xfrm>
              <a:off x="2448" y="322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3" name="Rectangle 27"/>
            <p:cNvSpPr>
              <a:spLocks noChangeArrowheads="1"/>
            </p:cNvSpPr>
            <p:nvPr/>
          </p:nvSpPr>
          <p:spPr bwMode="auto">
            <a:xfrm>
              <a:off x="2448" y="3182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4" name="Rectangle 28"/>
            <p:cNvSpPr>
              <a:spLocks noChangeArrowheads="1"/>
            </p:cNvSpPr>
            <p:nvPr/>
          </p:nvSpPr>
          <p:spPr bwMode="auto">
            <a:xfrm>
              <a:off x="2448" y="326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5" name="Rectangle 29"/>
            <p:cNvSpPr>
              <a:spLocks noChangeArrowheads="1"/>
            </p:cNvSpPr>
            <p:nvPr/>
          </p:nvSpPr>
          <p:spPr bwMode="auto">
            <a:xfrm>
              <a:off x="2448" y="3306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5122863" y="5051425"/>
            <a:ext cx="274637" cy="260350"/>
            <a:chOff x="2448" y="3182"/>
            <a:chExt cx="288" cy="164"/>
          </a:xfrm>
        </p:grpSpPr>
        <p:sp>
          <p:nvSpPr>
            <p:cNvPr id="55368" name="Rectangle 31"/>
            <p:cNvSpPr>
              <a:spLocks noChangeArrowheads="1"/>
            </p:cNvSpPr>
            <p:nvPr/>
          </p:nvSpPr>
          <p:spPr bwMode="auto">
            <a:xfrm>
              <a:off x="2448" y="322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69" name="Rectangle 32"/>
            <p:cNvSpPr>
              <a:spLocks noChangeArrowheads="1"/>
            </p:cNvSpPr>
            <p:nvPr/>
          </p:nvSpPr>
          <p:spPr bwMode="auto">
            <a:xfrm>
              <a:off x="2448" y="3182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0" name="Rectangle 33"/>
            <p:cNvSpPr>
              <a:spLocks noChangeArrowheads="1"/>
            </p:cNvSpPr>
            <p:nvPr/>
          </p:nvSpPr>
          <p:spPr bwMode="auto">
            <a:xfrm>
              <a:off x="2448" y="326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71" name="Rectangle 34"/>
            <p:cNvSpPr>
              <a:spLocks noChangeArrowheads="1"/>
            </p:cNvSpPr>
            <p:nvPr/>
          </p:nvSpPr>
          <p:spPr bwMode="auto">
            <a:xfrm>
              <a:off x="2448" y="3306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5503863" y="5051425"/>
            <a:ext cx="274637" cy="260350"/>
            <a:chOff x="2448" y="3182"/>
            <a:chExt cx="288" cy="164"/>
          </a:xfrm>
        </p:grpSpPr>
        <p:sp>
          <p:nvSpPr>
            <p:cNvPr id="55364" name="Rectangle 36"/>
            <p:cNvSpPr>
              <a:spLocks noChangeArrowheads="1"/>
            </p:cNvSpPr>
            <p:nvPr/>
          </p:nvSpPr>
          <p:spPr bwMode="auto">
            <a:xfrm>
              <a:off x="2448" y="322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65" name="Rectangle 37"/>
            <p:cNvSpPr>
              <a:spLocks noChangeArrowheads="1"/>
            </p:cNvSpPr>
            <p:nvPr/>
          </p:nvSpPr>
          <p:spPr bwMode="auto">
            <a:xfrm>
              <a:off x="2448" y="3182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66" name="Rectangle 38"/>
            <p:cNvSpPr>
              <a:spLocks noChangeArrowheads="1"/>
            </p:cNvSpPr>
            <p:nvPr/>
          </p:nvSpPr>
          <p:spPr bwMode="auto">
            <a:xfrm>
              <a:off x="2448" y="3264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67" name="Rectangle 39"/>
            <p:cNvSpPr>
              <a:spLocks noChangeArrowheads="1"/>
            </p:cNvSpPr>
            <p:nvPr/>
          </p:nvSpPr>
          <p:spPr bwMode="auto">
            <a:xfrm>
              <a:off x="2448" y="3306"/>
              <a:ext cx="288" cy="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306" name="Rectangle 40"/>
          <p:cNvSpPr>
            <a:spLocks noChangeArrowheads="1"/>
          </p:cNvSpPr>
          <p:nvPr/>
        </p:nvSpPr>
        <p:spPr bwMode="auto">
          <a:xfrm>
            <a:off x="2044700" y="4929188"/>
            <a:ext cx="1463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/dev/fromclick1…</a:t>
            </a:r>
            <a:r>
              <a:rPr lang="en-US" sz="1200" i="1">
                <a:ea typeface="ＭＳ Ｐゴシック" charset="-128"/>
                <a:cs typeface="ＭＳ Ｐゴシック" charset="-128"/>
              </a:rPr>
              <a:t>N</a:t>
            </a:r>
            <a:endParaRPr lang="en-US" sz="12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07" name="Rectangle 41"/>
          <p:cNvSpPr>
            <a:spLocks noChangeArrowheads="1"/>
          </p:cNvSpPr>
          <p:nvPr/>
        </p:nvSpPr>
        <p:spPr bwMode="auto">
          <a:xfrm>
            <a:off x="6311900" y="4929188"/>
            <a:ext cx="1285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/dev/toclick1…</a:t>
            </a:r>
            <a:r>
              <a:rPr lang="en-US" sz="1200" i="1">
                <a:ea typeface="ＭＳ Ｐゴシック" charset="-128"/>
                <a:cs typeface="ＭＳ Ｐゴシック" charset="-128"/>
              </a:rPr>
              <a:t>N</a:t>
            </a:r>
            <a:endParaRPr lang="en-US" sz="12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08" name="Rectangle 42"/>
          <p:cNvSpPr>
            <a:spLocks noChangeArrowheads="1"/>
          </p:cNvSpPr>
          <p:nvPr/>
        </p:nvSpPr>
        <p:spPr bwMode="auto">
          <a:xfrm>
            <a:off x="3657600" y="3756025"/>
            <a:ext cx="19050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OpenVZ container</a:t>
            </a:r>
          </a:p>
        </p:txBody>
      </p:sp>
      <p:sp>
        <p:nvSpPr>
          <p:cNvPr id="55309" name="Rectangle 43"/>
          <p:cNvSpPr>
            <a:spLocks noChangeArrowheads="1"/>
          </p:cNvSpPr>
          <p:nvPr/>
        </p:nvSpPr>
        <p:spPr bwMode="auto">
          <a:xfrm>
            <a:off x="3657600" y="3527425"/>
            <a:ext cx="19050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OSGi, Java 2 Security</a:t>
            </a:r>
          </a:p>
        </p:txBody>
      </p:sp>
      <p:sp>
        <p:nvSpPr>
          <p:cNvPr id="55310" name="Rectangle 44"/>
          <p:cNvSpPr>
            <a:spLocks noChangeArrowheads="1"/>
          </p:cNvSpPr>
          <p:nvPr/>
        </p:nvSpPr>
        <p:spPr bwMode="auto">
          <a:xfrm>
            <a:off x="3657600" y="3298825"/>
            <a:ext cx="19050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Building Blocks</a:t>
            </a:r>
          </a:p>
        </p:txBody>
      </p:sp>
      <p:sp>
        <p:nvSpPr>
          <p:cNvPr id="55311" name="Oval 45"/>
          <p:cNvSpPr>
            <a:spLocks noChangeArrowheads="1"/>
          </p:cNvSpPr>
          <p:nvPr/>
        </p:nvSpPr>
        <p:spPr bwMode="auto">
          <a:xfrm>
            <a:off x="3700463" y="305752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12" name="Oval 46"/>
          <p:cNvSpPr>
            <a:spLocks noChangeArrowheads="1"/>
          </p:cNvSpPr>
          <p:nvPr/>
        </p:nvSpPr>
        <p:spPr bwMode="auto">
          <a:xfrm>
            <a:off x="4614863" y="305752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13" name="Oval 47"/>
          <p:cNvSpPr>
            <a:spLocks noChangeArrowheads="1"/>
          </p:cNvSpPr>
          <p:nvPr/>
        </p:nvSpPr>
        <p:spPr bwMode="auto">
          <a:xfrm>
            <a:off x="4157663" y="305752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14" name="Oval 48"/>
          <p:cNvSpPr>
            <a:spLocks noChangeArrowheads="1"/>
          </p:cNvSpPr>
          <p:nvPr/>
        </p:nvSpPr>
        <p:spPr bwMode="auto">
          <a:xfrm>
            <a:off x="5072063" y="305752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15" name="Rectangle 49"/>
          <p:cNvSpPr>
            <a:spLocks noChangeArrowheads="1"/>
          </p:cNvSpPr>
          <p:nvPr/>
        </p:nvSpPr>
        <p:spPr bwMode="auto">
          <a:xfrm>
            <a:off x="3851275" y="2600325"/>
            <a:ext cx="1419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Service modules for</a:t>
            </a:r>
          </a:p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user #2</a:t>
            </a:r>
          </a:p>
        </p:txBody>
      </p:sp>
      <p:sp>
        <p:nvSpPr>
          <p:cNvPr id="55316" name="Rectangle 50"/>
          <p:cNvSpPr>
            <a:spLocks noChangeArrowheads="1"/>
          </p:cNvSpPr>
          <p:nvPr/>
        </p:nvSpPr>
        <p:spPr bwMode="auto">
          <a:xfrm>
            <a:off x="1524000" y="3756025"/>
            <a:ext cx="19050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OpenVZ container</a:t>
            </a:r>
          </a:p>
        </p:txBody>
      </p:sp>
      <p:sp>
        <p:nvSpPr>
          <p:cNvPr id="55317" name="Rectangle 51"/>
          <p:cNvSpPr>
            <a:spLocks noChangeArrowheads="1"/>
          </p:cNvSpPr>
          <p:nvPr/>
        </p:nvSpPr>
        <p:spPr bwMode="auto">
          <a:xfrm>
            <a:off x="1524000" y="3527425"/>
            <a:ext cx="19050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OSGi, Java 2 Security</a:t>
            </a:r>
          </a:p>
        </p:txBody>
      </p:sp>
      <p:sp>
        <p:nvSpPr>
          <p:cNvPr id="55318" name="Rectangle 52"/>
          <p:cNvSpPr>
            <a:spLocks noChangeArrowheads="1"/>
          </p:cNvSpPr>
          <p:nvPr/>
        </p:nvSpPr>
        <p:spPr bwMode="auto">
          <a:xfrm>
            <a:off x="1524000" y="3298825"/>
            <a:ext cx="19050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Building Blocks</a:t>
            </a:r>
          </a:p>
        </p:txBody>
      </p:sp>
      <p:sp>
        <p:nvSpPr>
          <p:cNvPr id="55319" name="Oval 53"/>
          <p:cNvSpPr>
            <a:spLocks noChangeArrowheads="1"/>
          </p:cNvSpPr>
          <p:nvPr/>
        </p:nvSpPr>
        <p:spPr bwMode="auto">
          <a:xfrm>
            <a:off x="1566863" y="305752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20" name="Oval 54"/>
          <p:cNvSpPr>
            <a:spLocks noChangeArrowheads="1"/>
          </p:cNvSpPr>
          <p:nvPr/>
        </p:nvSpPr>
        <p:spPr bwMode="auto">
          <a:xfrm>
            <a:off x="2481263" y="305752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21" name="Oval 55"/>
          <p:cNvSpPr>
            <a:spLocks noChangeArrowheads="1"/>
          </p:cNvSpPr>
          <p:nvPr/>
        </p:nvSpPr>
        <p:spPr bwMode="auto">
          <a:xfrm>
            <a:off x="2024063" y="305752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22" name="Oval 56"/>
          <p:cNvSpPr>
            <a:spLocks noChangeArrowheads="1"/>
          </p:cNvSpPr>
          <p:nvPr/>
        </p:nvSpPr>
        <p:spPr bwMode="auto">
          <a:xfrm>
            <a:off x="2938463" y="305752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23" name="Rectangle 57"/>
          <p:cNvSpPr>
            <a:spLocks noChangeArrowheads="1"/>
          </p:cNvSpPr>
          <p:nvPr/>
        </p:nvSpPr>
        <p:spPr bwMode="auto">
          <a:xfrm>
            <a:off x="1717675" y="2600325"/>
            <a:ext cx="1419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Service modules for</a:t>
            </a:r>
          </a:p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user #1</a:t>
            </a:r>
          </a:p>
        </p:txBody>
      </p:sp>
      <p:sp>
        <p:nvSpPr>
          <p:cNvPr id="55324" name="Rectangle 58"/>
          <p:cNvSpPr>
            <a:spLocks noChangeArrowheads="1"/>
          </p:cNvSpPr>
          <p:nvPr/>
        </p:nvSpPr>
        <p:spPr bwMode="auto">
          <a:xfrm>
            <a:off x="6248400" y="3756025"/>
            <a:ext cx="19050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OpenVZ container</a:t>
            </a:r>
          </a:p>
        </p:txBody>
      </p:sp>
      <p:sp>
        <p:nvSpPr>
          <p:cNvPr id="55325" name="Rectangle 59"/>
          <p:cNvSpPr>
            <a:spLocks noChangeArrowheads="1"/>
          </p:cNvSpPr>
          <p:nvPr/>
        </p:nvSpPr>
        <p:spPr bwMode="auto">
          <a:xfrm>
            <a:off x="6248400" y="3527425"/>
            <a:ext cx="19050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OSGi, Java 2 Security</a:t>
            </a:r>
          </a:p>
        </p:txBody>
      </p:sp>
      <p:sp>
        <p:nvSpPr>
          <p:cNvPr id="55326" name="Rectangle 60"/>
          <p:cNvSpPr>
            <a:spLocks noChangeArrowheads="1"/>
          </p:cNvSpPr>
          <p:nvPr/>
        </p:nvSpPr>
        <p:spPr bwMode="auto">
          <a:xfrm>
            <a:off x="6248400" y="3298825"/>
            <a:ext cx="19050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Building Blocks</a:t>
            </a:r>
          </a:p>
        </p:txBody>
      </p:sp>
      <p:sp>
        <p:nvSpPr>
          <p:cNvPr id="55327" name="Oval 61"/>
          <p:cNvSpPr>
            <a:spLocks noChangeArrowheads="1"/>
          </p:cNvSpPr>
          <p:nvPr/>
        </p:nvSpPr>
        <p:spPr bwMode="auto">
          <a:xfrm>
            <a:off x="6324600" y="2600325"/>
            <a:ext cx="4572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28" name="Rectangle 62"/>
          <p:cNvSpPr>
            <a:spLocks noChangeArrowheads="1"/>
          </p:cNvSpPr>
          <p:nvPr/>
        </p:nvSpPr>
        <p:spPr bwMode="auto">
          <a:xfrm>
            <a:off x="6397625" y="2143125"/>
            <a:ext cx="153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Service modules for</a:t>
            </a:r>
          </a:p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anonymous users</a:t>
            </a:r>
          </a:p>
        </p:txBody>
      </p:sp>
      <p:sp>
        <p:nvSpPr>
          <p:cNvPr id="55329" name="Rectangle 63"/>
          <p:cNvSpPr>
            <a:spLocks noChangeArrowheads="1"/>
          </p:cNvSpPr>
          <p:nvPr/>
        </p:nvSpPr>
        <p:spPr bwMode="auto">
          <a:xfrm>
            <a:off x="5683250" y="367982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ea typeface="ＭＳ Ｐゴシック" charset="-128"/>
                <a:cs typeface="ＭＳ Ｐゴシック" charset="-128"/>
              </a:rPr>
              <a:t>…</a:t>
            </a:r>
          </a:p>
        </p:txBody>
      </p:sp>
      <p:sp>
        <p:nvSpPr>
          <p:cNvPr id="55330" name="Rectangle 64"/>
          <p:cNvSpPr>
            <a:spLocks noChangeArrowheads="1"/>
          </p:cNvSpPr>
          <p:nvPr/>
        </p:nvSpPr>
        <p:spPr bwMode="auto">
          <a:xfrm>
            <a:off x="5735638" y="50815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…</a:t>
            </a:r>
          </a:p>
        </p:txBody>
      </p:sp>
      <p:sp>
        <p:nvSpPr>
          <p:cNvPr id="55331" name="Rectangle 65"/>
          <p:cNvSpPr>
            <a:spLocks noChangeArrowheads="1"/>
          </p:cNvSpPr>
          <p:nvPr/>
        </p:nvSpPr>
        <p:spPr bwMode="auto">
          <a:xfrm>
            <a:off x="4090988" y="50815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…</a:t>
            </a:r>
          </a:p>
        </p:txBody>
      </p:sp>
      <p:sp>
        <p:nvSpPr>
          <p:cNvPr id="55332" name="Rectangle 66"/>
          <p:cNvSpPr>
            <a:spLocks noChangeArrowheads="1"/>
          </p:cNvSpPr>
          <p:nvPr/>
        </p:nvSpPr>
        <p:spPr bwMode="auto">
          <a:xfrm>
            <a:off x="6248400" y="2841625"/>
            <a:ext cx="19050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Flow-based multiplexing</a:t>
            </a:r>
          </a:p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layer</a:t>
            </a:r>
          </a:p>
        </p:txBody>
      </p:sp>
      <p:sp>
        <p:nvSpPr>
          <p:cNvPr id="55333" name="AutoShape 67"/>
          <p:cNvSpPr>
            <a:spLocks noChangeArrowheads="1"/>
          </p:cNvSpPr>
          <p:nvPr/>
        </p:nvSpPr>
        <p:spPr bwMode="auto">
          <a:xfrm>
            <a:off x="6858000" y="2600325"/>
            <a:ext cx="457200" cy="228600"/>
          </a:xfrm>
          <a:prstGeom prst="diamond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34" name="AutoShape 68"/>
          <p:cNvSpPr>
            <a:spLocks noChangeArrowheads="1"/>
          </p:cNvSpPr>
          <p:nvPr/>
        </p:nvSpPr>
        <p:spPr bwMode="auto">
          <a:xfrm>
            <a:off x="7696200" y="2600325"/>
            <a:ext cx="381000" cy="228600"/>
          </a:xfrm>
          <a:prstGeom prst="pentagon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35" name="AutoShape 69"/>
          <p:cNvSpPr>
            <a:spLocks noChangeArrowheads="1"/>
          </p:cNvSpPr>
          <p:nvPr/>
        </p:nvSpPr>
        <p:spPr bwMode="auto">
          <a:xfrm>
            <a:off x="7315200" y="2600325"/>
            <a:ext cx="304800" cy="2286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36" name="Rectangle 70"/>
          <p:cNvSpPr>
            <a:spLocks noChangeArrowheads="1"/>
          </p:cNvSpPr>
          <p:nvPr/>
        </p:nvSpPr>
        <p:spPr bwMode="auto">
          <a:xfrm>
            <a:off x="3048000" y="855663"/>
            <a:ext cx="28956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NetServ Controller Daemon</a:t>
            </a:r>
          </a:p>
          <a:p>
            <a:pPr eaLnBrk="0" hangingPunct="0">
              <a:buFontTx/>
              <a:buChar char="•"/>
            </a:pPr>
            <a:r>
              <a:rPr lang="en-US" sz="1200" i="1">
                <a:ea typeface="ＭＳ Ｐゴシック" charset="-128"/>
                <a:cs typeface="ＭＳ Ｐゴシック" charset="-128"/>
              </a:rPr>
              <a:t>Start &amp; stop NetServ Service Container</a:t>
            </a:r>
          </a:p>
          <a:p>
            <a:pPr eaLnBrk="0" hangingPunct="0">
              <a:buFontTx/>
              <a:buChar char="•"/>
            </a:pPr>
            <a:r>
              <a:rPr lang="en-US" sz="1200" i="1">
                <a:ea typeface="ＭＳ Ｐゴシック" charset="-128"/>
                <a:cs typeface="ＭＳ Ｐゴシック" charset="-128"/>
              </a:rPr>
              <a:t>Module install &amp; removal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 flipV="1">
            <a:off x="965200" y="1276350"/>
            <a:ext cx="2082800" cy="6350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5943600" y="1282700"/>
            <a:ext cx="2692400" cy="6350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Down Arrow 89"/>
          <p:cNvSpPr/>
          <p:nvPr/>
        </p:nvSpPr>
        <p:spPr>
          <a:xfrm>
            <a:off x="4292600" y="1816100"/>
            <a:ext cx="469900" cy="787400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1" name="Down Arrow 90"/>
          <p:cNvSpPr/>
          <p:nvPr/>
        </p:nvSpPr>
        <p:spPr>
          <a:xfrm rot="18782453">
            <a:off x="5610225" y="1862138"/>
            <a:ext cx="469900" cy="787400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Down Arrow 91"/>
          <p:cNvSpPr/>
          <p:nvPr/>
        </p:nvSpPr>
        <p:spPr>
          <a:xfrm rot="2817547" flipH="1">
            <a:off x="3084513" y="1862138"/>
            <a:ext cx="469900" cy="787400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342" name="TextBox 94"/>
          <p:cNvSpPr txBox="1">
            <a:spLocks noChangeArrowheads="1"/>
          </p:cNvSpPr>
          <p:nvPr/>
        </p:nvSpPr>
        <p:spPr bwMode="auto">
          <a:xfrm>
            <a:off x="1585913" y="962025"/>
            <a:ext cx="895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Signaling</a:t>
            </a:r>
          </a:p>
        </p:txBody>
      </p:sp>
      <p:sp>
        <p:nvSpPr>
          <p:cNvPr id="55343" name="TextBox 95"/>
          <p:cNvSpPr txBox="1">
            <a:spLocks noChangeArrowheads="1"/>
          </p:cNvSpPr>
          <p:nvPr/>
        </p:nvSpPr>
        <p:spPr bwMode="auto">
          <a:xfrm>
            <a:off x="6800850" y="962025"/>
            <a:ext cx="895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Signaling</a:t>
            </a:r>
          </a:p>
        </p:txBody>
      </p:sp>
      <p:cxnSp>
        <p:nvCxnSpPr>
          <p:cNvPr id="97" name="Straight Arrow Connector 96"/>
          <p:cNvCxnSpPr>
            <a:stCxn id="55346" idx="0"/>
          </p:cNvCxnSpPr>
          <p:nvPr/>
        </p:nvCxnSpPr>
        <p:spPr>
          <a:xfrm rot="16200000" flipV="1">
            <a:off x="3525044" y="5404644"/>
            <a:ext cx="544512" cy="3810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965200" y="6096000"/>
            <a:ext cx="7670800" cy="15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46" name="Rectangle 3"/>
          <p:cNvSpPr>
            <a:spLocks noChangeArrowheads="1"/>
          </p:cNvSpPr>
          <p:nvPr/>
        </p:nvSpPr>
        <p:spPr bwMode="auto">
          <a:xfrm>
            <a:off x="3416300" y="5867400"/>
            <a:ext cx="1143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NetServ Packet</a:t>
            </a:r>
          </a:p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Filter</a:t>
            </a:r>
          </a:p>
        </p:txBody>
      </p:sp>
      <p:sp>
        <p:nvSpPr>
          <p:cNvPr id="55347" name="AutoShape 4"/>
          <p:cNvSpPr>
            <a:spLocks noChangeArrowheads="1"/>
          </p:cNvSpPr>
          <p:nvPr/>
        </p:nvSpPr>
        <p:spPr bwMode="auto">
          <a:xfrm>
            <a:off x="2425700" y="5867400"/>
            <a:ext cx="8382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 i="1">
                <a:ea typeface="ＭＳ Ｐゴシック" charset="-128"/>
                <a:cs typeface="ＭＳ Ｐゴシック" charset="-128"/>
              </a:rPr>
              <a:t>Other Click</a:t>
            </a:r>
          </a:p>
          <a:p>
            <a:pPr algn="ctr" eaLnBrk="0" hangingPunct="0"/>
            <a:r>
              <a:rPr lang="en-US" sz="1200" i="1">
                <a:ea typeface="ＭＳ Ｐゴシック" charset="-128"/>
                <a:cs typeface="ＭＳ Ｐゴシック" charset="-128"/>
              </a:rPr>
              <a:t>elements</a:t>
            </a:r>
          </a:p>
        </p:txBody>
      </p:sp>
      <p:sp>
        <p:nvSpPr>
          <p:cNvPr id="55348" name="Rectangle 5"/>
          <p:cNvSpPr>
            <a:spLocks noChangeArrowheads="1"/>
          </p:cNvSpPr>
          <p:nvPr/>
        </p:nvSpPr>
        <p:spPr bwMode="auto">
          <a:xfrm>
            <a:off x="5092700" y="5867400"/>
            <a:ext cx="1143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NetServ Packet</a:t>
            </a:r>
          </a:p>
          <a:p>
            <a:pPr algn="ctr" eaLnBrk="0" hangingPunct="0"/>
            <a:r>
              <a:rPr lang="en-US" sz="1200">
                <a:ea typeface="ＭＳ Ｐゴシック" charset="-128"/>
                <a:cs typeface="ＭＳ Ｐゴシック" charset="-128"/>
              </a:rPr>
              <a:t>Injector</a:t>
            </a:r>
          </a:p>
        </p:txBody>
      </p:sp>
      <p:sp>
        <p:nvSpPr>
          <p:cNvPr id="55349" name="AutoShape 6"/>
          <p:cNvSpPr>
            <a:spLocks noChangeArrowheads="1"/>
          </p:cNvSpPr>
          <p:nvPr/>
        </p:nvSpPr>
        <p:spPr bwMode="auto">
          <a:xfrm>
            <a:off x="6388100" y="5867400"/>
            <a:ext cx="8382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 i="1">
                <a:ea typeface="ＭＳ Ｐゴシック" charset="-128"/>
                <a:cs typeface="ＭＳ Ｐゴシック" charset="-128"/>
              </a:rPr>
              <a:t>Other Click</a:t>
            </a:r>
          </a:p>
          <a:p>
            <a:pPr algn="ctr" eaLnBrk="0" hangingPunct="0"/>
            <a:r>
              <a:rPr lang="en-US" sz="1200" i="1">
                <a:ea typeface="ＭＳ Ｐゴシック" charset="-128"/>
                <a:cs typeface="ＭＳ Ｐゴシック" charset="-128"/>
              </a:rPr>
              <a:t>elements</a:t>
            </a:r>
            <a:endParaRPr lang="en-US" sz="12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50" name="AutoShape 7"/>
          <p:cNvSpPr>
            <a:spLocks noChangeArrowheads="1"/>
          </p:cNvSpPr>
          <p:nvPr/>
        </p:nvSpPr>
        <p:spPr bwMode="auto">
          <a:xfrm>
            <a:off x="7378700" y="5867400"/>
            <a:ext cx="8382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 i="1">
                <a:ea typeface="ＭＳ Ｐゴシック" charset="-128"/>
                <a:cs typeface="ＭＳ Ｐゴシック" charset="-128"/>
              </a:rPr>
              <a:t>ToDevice</a:t>
            </a:r>
          </a:p>
          <a:p>
            <a:pPr algn="ctr" eaLnBrk="0" hangingPunct="0"/>
            <a:r>
              <a:rPr lang="en-US" sz="1200" i="1">
                <a:ea typeface="ＭＳ Ｐゴシック" charset="-128"/>
                <a:cs typeface="ＭＳ Ｐゴシック" charset="-128"/>
              </a:rPr>
              <a:t>element</a:t>
            </a:r>
            <a:endParaRPr lang="en-US" sz="12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51" name="AutoShape 8"/>
          <p:cNvSpPr>
            <a:spLocks noChangeArrowheads="1"/>
          </p:cNvSpPr>
          <p:nvPr/>
        </p:nvSpPr>
        <p:spPr bwMode="auto">
          <a:xfrm>
            <a:off x="1435100" y="5867400"/>
            <a:ext cx="8382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 i="1">
                <a:ea typeface="ＭＳ Ｐゴシック" charset="-128"/>
                <a:cs typeface="ＭＳ Ｐゴシック" charset="-128"/>
              </a:rPr>
              <a:t>PollDevice</a:t>
            </a:r>
          </a:p>
          <a:p>
            <a:pPr algn="ctr" eaLnBrk="0" hangingPunct="0"/>
            <a:r>
              <a:rPr lang="en-US" sz="1200" i="1">
                <a:ea typeface="ＭＳ Ｐゴシック" charset="-128"/>
                <a:cs typeface="ＭＳ Ｐゴシック" charset="-128"/>
              </a:rPr>
              <a:t>element</a:t>
            </a:r>
          </a:p>
        </p:txBody>
      </p:sp>
      <p:cxnSp>
        <p:nvCxnSpPr>
          <p:cNvPr id="102" name="Straight Arrow Connector 101"/>
          <p:cNvCxnSpPr>
            <a:stCxn id="55346" idx="0"/>
            <a:endCxn id="55379" idx="2"/>
          </p:cNvCxnSpPr>
          <p:nvPr/>
        </p:nvCxnSpPr>
        <p:spPr>
          <a:xfrm rot="5400000" flipH="1" flipV="1">
            <a:off x="3721894" y="5577681"/>
            <a:ext cx="555625" cy="2381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55346" idx="0"/>
            <a:endCxn id="55387" idx="2"/>
          </p:cNvCxnSpPr>
          <p:nvPr/>
        </p:nvCxnSpPr>
        <p:spPr>
          <a:xfrm rot="5400000" flipH="1" flipV="1">
            <a:off x="3965575" y="5334000"/>
            <a:ext cx="555625" cy="51117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rot="16200000" flipV="1">
            <a:off x="5149851" y="5454650"/>
            <a:ext cx="544512" cy="280987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stCxn id="55348" idx="0"/>
            <a:endCxn id="55367" idx="2"/>
          </p:cNvCxnSpPr>
          <p:nvPr/>
        </p:nvCxnSpPr>
        <p:spPr>
          <a:xfrm rot="16200000" flipV="1">
            <a:off x="5375275" y="5578475"/>
            <a:ext cx="555625" cy="2222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rot="5400000" flipH="1" flipV="1">
            <a:off x="5697537" y="5392738"/>
            <a:ext cx="555625" cy="393700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55381" idx="0"/>
          </p:cNvCxnSpPr>
          <p:nvPr/>
        </p:nvCxnSpPr>
        <p:spPr>
          <a:xfrm rot="16200000" flipV="1">
            <a:off x="2609057" y="4029868"/>
            <a:ext cx="457200" cy="158591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55377" idx="0"/>
          </p:cNvCxnSpPr>
          <p:nvPr/>
        </p:nvCxnSpPr>
        <p:spPr>
          <a:xfrm rot="5400000" flipH="1" flipV="1">
            <a:off x="3957638" y="4648200"/>
            <a:ext cx="457200" cy="34925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55385" idx="0"/>
          </p:cNvCxnSpPr>
          <p:nvPr/>
        </p:nvCxnSpPr>
        <p:spPr>
          <a:xfrm rot="5400000" flipH="1" flipV="1">
            <a:off x="5449888" y="3643312"/>
            <a:ext cx="457200" cy="235902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55369" idx="0"/>
          </p:cNvCxnSpPr>
          <p:nvPr/>
        </p:nvCxnSpPr>
        <p:spPr>
          <a:xfrm rot="16200000" flipV="1">
            <a:off x="3836988" y="3627437"/>
            <a:ext cx="457200" cy="239077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>
            <a:stCxn id="55365" idx="0"/>
          </p:cNvCxnSpPr>
          <p:nvPr/>
        </p:nvCxnSpPr>
        <p:spPr>
          <a:xfrm rot="16200000" flipV="1">
            <a:off x="4973638" y="4383087"/>
            <a:ext cx="457200" cy="87947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55373" idx="0"/>
          </p:cNvCxnSpPr>
          <p:nvPr/>
        </p:nvCxnSpPr>
        <p:spPr>
          <a:xfrm rot="5400000" flipH="1" flipV="1">
            <a:off x="6548438" y="4221162"/>
            <a:ext cx="457200" cy="1203325"/>
          </a:xfrm>
          <a:prstGeom prst="straightConnector1">
            <a:avLst/>
          </a:prstGeom>
          <a:ln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63" name="Title 92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639762"/>
          </a:xfrm>
        </p:spPr>
        <p:txBody>
          <a:bodyPr>
            <a:normAutofit fontScale="90000"/>
          </a:bodyPr>
          <a:lstStyle/>
          <a:p>
            <a:r>
              <a:rPr lang="en-US" smtClean="0"/>
              <a:t>Current architecture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>
            <a:endCxn id="5" idx="1"/>
          </p:cNvCxnSpPr>
          <p:nvPr/>
        </p:nvCxnSpPr>
        <p:spPr>
          <a:xfrm rot="10800000">
            <a:off x="2182813" y="1104900"/>
            <a:ext cx="6034087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371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4950" y="504825"/>
            <a:ext cx="7048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82813" y="733425"/>
            <a:ext cx="742950" cy="742950"/>
          </a:xfrm>
        </p:spPr>
      </p:pic>
      <p:pic>
        <p:nvPicPr>
          <p:cNvPr id="5837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6850" y="733425"/>
            <a:ext cx="7429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687388"/>
            <a:ext cx="98742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1075" y="687388"/>
            <a:ext cx="98742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463" y="201613"/>
            <a:ext cx="504825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463" y="1476375"/>
            <a:ext cx="5048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>
            <a:stCxn id="9" idx="3"/>
            <a:endCxn id="5" idx="1"/>
          </p:cNvCxnSpPr>
          <p:nvPr/>
        </p:nvCxnSpPr>
        <p:spPr>
          <a:xfrm>
            <a:off x="1157288" y="504825"/>
            <a:ext cx="1025525" cy="60007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3"/>
            <a:endCxn id="5" idx="1"/>
          </p:cNvCxnSpPr>
          <p:nvPr/>
        </p:nvCxnSpPr>
        <p:spPr>
          <a:xfrm flipV="1">
            <a:off x="1157288" y="1104900"/>
            <a:ext cx="1025525" cy="6746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80" name="TextBox 36"/>
          <p:cNvSpPr txBox="1">
            <a:spLocks noChangeArrowheads="1"/>
          </p:cNvSpPr>
          <p:nvPr/>
        </p:nvSpPr>
        <p:spPr bwMode="auto">
          <a:xfrm>
            <a:off x="652463" y="936625"/>
            <a:ext cx="10620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End user</a:t>
            </a:r>
          </a:p>
        </p:txBody>
      </p:sp>
      <p:sp>
        <p:nvSpPr>
          <p:cNvPr id="58381" name="TextBox 38"/>
          <p:cNvSpPr txBox="1">
            <a:spLocks noChangeArrowheads="1"/>
          </p:cNvSpPr>
          <p:nvPr/>
        </p:nvSpPr>
        <p:spPr bwMode="auto">
          <a:xfrm>
            <a:off x="5003800" y="1497013"/>
            <a:ext cx="987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NetServ</a:t>
            </a:r>
          </a:p>
          <a:p>
            <a:r>
              <a:rPr lang="en-US" sz="1600"/>
              <a:t>router</a:t>
            </a:r>
          </a:p>
        </p:txBody>
      </p:sp>
      <p:sp>
        <p:nvSpPr>
          <p:cNvPr id="58382" name="TextBox 40"/>
          <p:cNvSpPr txBox="1">
            <a:spLocks noChangeArrowheads="1"/>
          </p:cNvSpPr>
          <p:nvPr/>
        </p:nvSpPr>
        <p:spPr bwMode="auto">
          <a:xfrm>
            <a:off x="3521075" y="1497013"/>
            <a:ext cx="987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NetServ</a:t>
            </a:r>
          </a:p>
          <a:p>
            <a:r>
              <a:rPr lang="en-US" sz="1600"/>
              <a:t>router</a:t>
            </a:r>
          </a:p>
        </p:txBody>
      </p:sp>
      <p:sp>
        <p:nvSpPr>
          <p:cNvPr id="58383" name="TextBox 41"/>
          <p:cNvSpPr txBox="1">
            <a:spLocks noChangeArrowheads="1"/>
          </p:cNvSpPr>
          <p:nvPr/>
        </p:nvSpPr>
        <p:spPr bwMode="auto">
          <a:xfrm>
            <a:off x="2182813" y="1497013"/>
            <a:ext cx="1030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Regular</a:t>
            </a:r>
          </a:p>
          <a:p>
            <a:r>
              <a:rPr lang="en-US" sz="1600"/>
              <a:t>router</a:t>
            </a:r>
          </a:p>
        </p:txBody>
      </p:sp>
      <p:sp>
        <p:nvSpPr>
          <p:cNvPr id="58384" name="TextBox 42"/>
          <p:cNvSpPr txBox="1">
            <a:spLocks noChangeArrowheads="1"/>
          </p:cNvSpPr>
          <p:nvPr/>
        </p:nvSpPr>
        <p:spPr bwMode="auto">
          <a:xfrm>
            <a:off x="6546850" y="1497013"/>
            <a:ext cx="928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Regular</a:t>
            </a:r>
          </a:p>
          <a:p>
            <a:r>
              <a:rPr lang="en-US" sz="1600"/>
              <a:t>router</a:t>
            </a:r>
          </a:p>
        </p:txBody>
      </p:sp>
      <p:sp>
        <p:nvSpPr>
          <p:cNvPr id="58385" name="TextBox 43"/>
          <p:cNvSpPr txBox="1">
            <a:spLocks noChangeArrowheads="1"/>
          </p:cNvSpPr>
          <p:nvPr/>
        </p:nvSpPr>
        <p:spPr bwMode="auto">
          <a:xfrm>
            <a:off x="7854950" y="1497013"/>
            <a:ext cx="920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Content</a:t>
            </a:r>
          </a:p>
          <a:p>
            <a:r>
              <a:rPr lang="en-US" sz="1600"/>
              <a:t>provider</a:t>
            </a:r>
          </a:p>
        </p:txBody>
      </p:sp>
      <p:cxnSp>
        <p:nvCxnSpPr>
          <p:cNvPr id="52" name="Straight Connector 51"/>
          <p:cNvCxnSpPr/>
          <p:nvPr/>
        </p:nvCxnSpPr>
        <p:spPr>
          <a:xfrm rot="5400000" flipH="1" flipV="1">
            <a:off x="-1243806" y="4418806"/>
            <a:ext cx="4292600" cy="1588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 flipH="1" flipV="1">
            <a:off x="445294" y="4418806"/>
            <a:ext cx="4292600" cy="1588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 flipH="1" flipV="1">
            <a:off x="1721644" y="4418806"/>
            <a:ext cx="4292600" cy="1588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3204369" y="4418806"/>
            <a:ext cx="4292600" cy="1588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 flipH="1" flipV="1">
            <a:off x="4775200" y="4419600"/>
            <a:ext cx="4294188" cy="1588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 flipH="1" flipV="1">
            <a:off x="6063456" y="4412457"/>
            <a:ext cx="4294187" cy="127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392" name="Straight Arrow Connector 59"/>
          <p:cNvCxnSpPr>
            <a:cxnSpLocks noChangeShapeType="1"/>
          </p:cNvCxnSpPr>
          <p:nvPr/>
        </p:nvCxnSpPr>
        <p:spPr bwMode="auto">
          <a:xfrm>
            <a:off x="901700" y="2438400"/>
            <a:ext cx="7315200" cy="15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61" name="TextBox 60"/>
          <p:cNvSpPr txBox="1"/>
          <p:nvPr/>
        </p:nvSpPr>
        <p:spPr>
          <a:xfrm>
            <a:off x="901700" y="2438400"/>
            <a:ext cx="4743450" cy="338138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</a:rPr>
              <a:t>(1) User requests http://youtube.com/getvideo?id=foo</a:t>
            </a:r>
          </a:p>
        </p:txBody>
      </p:sp>
      <p:cxnSp>
        <p:nvCxnSpPr>
          <p:cNvPr id="58394" name="Straight Arrow Connector 64"/>
          <p:cNvCxnSpPr>
            <a:cxnSpLocks noChangeShapeType="1"/>
          </p:cNvCxnSpPr>
          <p:nvPr/>
        </p:nvCxnSpPr>
        <p:spPr bwMode="auto">
          <a:xfrm rot="10800000" flipV="1">
            <a:off x="901700" y="2879725"/>
            <a:ext cx="73152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58395" name="TextBox 65"/>
          <p:cNvSpPr txBox="1">
            <a:spLocks noChangeArrowheads="1"/>
          </p:cNvSpPr>
          <p:nvPr/>
        </p:nvSpPr>
        <p:spPr bwMode="auto">
          <a:xfrm>
            <a:off x="5702300" y="2879725"/>
            <a:ext cx="2514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(2) YouTube sends video file</a:t>
            </a:r>
          </a:p>
        </p:txBody>
      </p:sp>
      <p:cxnSp>
        <p:nvCxnSpPr>
          <p:cNvPr id="58396" name="Straight Arrow Connector 70"/>
          <p:cNvCxnSpPr>
            <a:cxnSpLocks noChangeShapeType="1"/>
          </p:cNvCxnSpPr>
          <p:nvPr/>
        </p:nvCxnSpPr>
        <p:spPr bwMode="auto">
          <a:xfrm rot="10800000">
            <a:off x="2590800" y="3340100"/>
            <a:ext cx="5626100" cy="1588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</p:spPr>
      </p:cxnSp>
      <p:cxnSp>
        <p:nvCxnSpPr>
          <p:cNvPr id="58397" name="Straight Arrow Connector 74"/>
          <p:cNvCxnSpPr>
            <a:cxnSpLocks noChangeShapeType="1"/>
          </p:cNvCxnSpPr>
          <p:nvPr/>
        </p:nvCxnSpPr>
        <p:spPr bwMode="auto">
          <a:xfrm rot="10800000">
            <a:off x="5349875" y="3810000"/>
            <a:ext cx="2867025" cy="1588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</p:spPr>
      </p:cxnSp>
      <p:sp>
        <p:nvSpPr>
          <p:cNvPr id="58398" name="TextBox 75"/>
          <p:cNvSpPr txBox="1">
            <a:spLocks noChangeArrowheads="1"/>
          </p:cNvSpPr>
          <p:nvPr/>
        </p:nvSpPr>
        <p:spPr bwMode="auto">
          <a:xfrm>
            <a:off x="3829050" y="3902075"/>
            <a:ext cx="4387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(4) NetServ-enabled routers download the module</a:t>
            </a:r>
          </a:p>
        </p:txBody>
      </p:sp>
      <p:cxnSp>
        <p:nvCxnSpPr>
          <p:cNvPr id="58399" name="Straight Arrow Connector 77"/>
          <p:cNvCxnSpPr>
            <a:cxnSpLocks noChangeShapeType="1"/>
          </p:cNvCxnSpPr>
          <p:nvPr/>
        </p:nvCxnSpPr>
        <p:spPr bwMode="auto">
          <a:xfrm rot="10800000">
            <a:off x="3867150" y="3902075"/>
            <a:ext cx="4349750" cy="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</p:spPr>
      </p:cxnSp>
      <p:sp>
        <p:nvSpPr>
          <p:cNvPr id="80" name="TextBox 79"/>
          <p:cNvSpPr txBox="1"/>
          <p:nvPr/>
        </p:nvSpPr>
        <p:spPr>
          <a:xfrm>
            <a:off x="2925763" y="3340100"/>
            <a:ext cx="5278437" cy="338138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(3) YouTube sends on-path signal to deploy MicroCDN module</a:t>
            </a:r>
            <a:endParaRPr lang="en-US" sz="1600" dirty="0">
              <a:latin typeface="+mn-lt"/>
            </a:endParaRPr>
          </a:p>
        </p:txBody>
      </p:sp>
      <p:cxnSp>
        <p:nvCxnSpPr>
          <p:cNvPr id="58401" name="Straight Arrow Connector 80"/>
          <p:cNvCxnSpPr>
            <a:cxnSpLocks noChangeShapeType="1"/>
          </p:cNvCxnSpPr>
          <p:nvPr/>
        </p:nvCxnSpPr>
        <p:spPr bwMode="auto">
          <a:xfrm rot="10800000">
            <a:off x="5349875" y="4316413"/>
            <a:ext cx="2867025" cy="1587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 type="arrow" w="med" len="med"/>
            <a:tailEnd/>
          </a:ln>
        </p:spPr>
      </p:cxnSp>
      <p:sp>
        <p:nvSpPr>
          <p:cNvPr id="82" name="TextBox 81"/>
          <p:cNvSpPr txBox="1"/>
          <p:nvPr/>
        </p:nvSpPr>
        <p:spPr>
          <a:xfrm>
            <a:off x="3829050" y="4408488"/>
            <a:ext cx="4375150" cy="339725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(5) NetServ routers notify that the module is active</a:t>
            </a:r>
            <a:endParaRPr lang="en-US" sz="1600" dirty="0">
              <a:latin typeface="+mn-lt"/>
            </a:endParaRPr>
          </a:p>
        </p:txBody>
      </p:sp>
      <p:cxnSp>
        <p:nvCxnSpPr>
          <p:cNvPr id="58403" name="Straight Arrow Connector 82"/>
          <p:cNvCxnSpPr>
            <a:cxnSpLocks noChangeShapeType="1"/>
          </p:cNvCxnSpPr>
          <p:nvPr/>
        </p:nvCxnSpPr>
        <p:spPr bwMode="auto">
          <a:xfrm rot="10800000">
            <a:off x="3867150" y="4408488"/>
            <a:ext cx="4349750" cy="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 type="arrow" w="med" len="med"/>
            <a:tailEnd/>
          </a:ln>
        </p:spPr>
      </p:cxnSp>
      <p:cxnSp>
        <p:nvCxnSpPr>
          <p:cNvPr id="58404" name="Straight Arrow Connector 83"/>
          <p:cNvCxnSpPr>
            <a:cxnSpLocks noChangeShapeType="1"/>
          </p:cNvCxnSpPr>
          <p:nvPr/>
        </p:nvCxnSpPr>
        <p:spPr bwMode="auto">
          <a:xfrm>
            <a:off x="901700" y="4838700"/>
            <a:ext cx="7315200" cy="1588"/>
          </a:xfrm>
          <a:prstGeom prst="straightConnector1">
            <a:avLst/>
          </a:prstGeom>
          <a:noFill/>
          <a:ln w="25400">
            <a:solidFill>
              <a:srgbClr val="4BACC6"/>
            </a:solidFill>
            <a:round/>
            <a:headEnd/>
            <a:tailEnd type="arrow" w="med" len="med"/>
          </a:ln>
        </p:spPr>
      </p:cxnSp>
      <p:sp>
        <p:nvSpPr>
          <p:cNvPr id="85" name="TextBox 84"/>
          <p:cNvSpPr txBox="1"/>
          <p:nvPr/>
        </p:nvSpPr>
        <p:spPr>
          <a:xfrm>
            <a:off x="901700" y="4838700"/>
            <a:ext cx="5446713" cy="338138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</a:rPr>
              <a:t>(6) Another user requests http://youtube.com/getvideo?id=foo</a:t>
            </a:r>
          </a:p>
        </p:txBody>
      </p:sp>
      <p:cxnSp>
        <p:nvCxnSpPr>
          <p:cNvPr id="58406" name="Straight Arrow Connector 91"/>
          <p:cNvCxnSpPr>
            <a:cxnSpLocks noChangeShapeType="1"/>
          </p:cNvCxnSpPr>
          <p:nvPr/>
        </p:nvCxnSpPr>
        <p:spPr bwMode="auto">
          <a:xfrm rot="10800000" flipV="1">
            <a:off x="901700" y="5267325"/>
            <a:ext cx="7315200" cy="0"/>
          </a:xfrm>
          <a:prstGeom prst="straightConnector1">
            <a:avLst/>
          </a:prstGeom>
          <a:noFill/>
          <a:ln w="25400">
            <a:solidFill>
              <a:srgbClr val="4BACC6"/>
            </a:solidFill>
            <a:round/>
            <a:headEnd/>
            <a:tailEnd type="arrow" w="med" len="med"/>
          </a:ln>
        </p:spPr>
      </p:cxnSp>
      <p:sp>
        <p:nvSpPr>
          <p:cNvPr id="96" name="TextBox 95"/>
          <p:cNvSpPr txBox="1"/>
          <p:nvPr/>
        </p:nvSpPr>
        <p:spPr>
          <a:xfrm>
            <a:off x="2184400" y="5267325"/>
            <a:ext cx="6032500" cy="338138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(7) YouTube redirects user to nearest NetServ node running MicroCDN</a:t>
            </a:r>
            <a:endParaRPr lang="en-US" sz="1600" dirty="0">
              <a:latin typeface="+mn-lt"/>
            </a:endParaRPr>
          </a:p>
        </p:txBody>
      </p:sp>
      <p:cxnSp>
        <p:nvCxnSpPr>
          <p:cNvPr id="58408" name="Straight Arrow Connector 96"/>
          <p:cNvCxnSpPr>
            <a:cxnSpLocks noChangeShapeType="1"/>
          </p:cNvCxnSpPr>
          <p:nvPr/>
        </p:nvCxnSpPr>
        <p:spPr bwMode="auto">
          <a:xfrm>
            <a:off x="901700" y="5702300"/>
            <a:ext cx="2965450" cy="1588"/>
          </a:xfrm>
          <a:prstGeom prst="straightConnector1">
            <a:avLst/>
          </a:prstGeom>
          <a:noFill/>
          <a:ln w="25400">
            <a:solidFill>
              <a:srgbClr val="4BACC6"/>
            </a:solidFill>
            <a:round/>
            <a:headEnd/>
            <a:tailEnd type="arrow" w="med" len="med"/>
          </a:ln>
        </p:spPr>
      </p:cxnSp>
      <p:sp>
        <p:nvSpPr>
          <p:cNvPr id="101" name="TextBox 100"/>
          <p:cNvSpPr txBox="1"/>
          <p:nvPr/>
        </p:nvSpPr>
        <p:spPr>
          <a:xfrm>
            <a:off x="901700" y="5703888"/>
            <a:ext cx="5378450" cy="338137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</a:rPr>
              <a:t>(8) User requests http://netserv1.verizon.com/youtube/foo.flv</a:t>
            </a:r>
          </a:p>
        </p:txBody>
      </p:sp>
      <p:cxnSp>
        <p:nvCxnSpPr>
          <p:cNvPr id="58410" name="Straight Arrow Connector 101"/>
          <p:cNvCxnSpPr>
            <a:cxnSpLocks noChangeShapeType="1"/>
          </p:cNvCxnSpPr>
          <p:nvPr/>
        </p:nvCxnSpPr>
        <p:spPr bwMode="auto">
          <a:xfrm rot="10800000">
            <a:off x="901700" y="6156325"/>
            <a:ext cx="2965450" cy="0"/>
          </a:xfrm>
          <a:prstGeom prst="straightConnector1">
            <a:avLst/>
          </a:prstGeom>
          <a:noFill/>
          <a:ln w="25400">
            <a:solidFill>
              <a:srgbClr val="4BACC6"/>
            </a:solidFill>
            <a:round/>
            <a:headEnd/>
            <a:tailEnd type="arrow" w="med" len="med"/>
          </a:ln>
        </p:spPr>
      </p:cxnSp>
      <p:cxnSp>
        <p:nvCxnSpPr>
          <p:cNvPr id="58411" name="Straight Arrow Connector 104"/>
          <p:cNvCxnSpPr>
            <a:cxnSpLocks noChangeShapeType="1"/>
          </p:cNvCxnSpPr>
          <p:nvPr/>
        </p:nvCxnSpPr>
        <p:spPr bwMode="auto">
          <a:xfrm rot="10800000">
            <a:off x="3867150" y="6156325"/>
            <a:ext cx="4349750" cy="0"/>
          </a:xfrm>
          <a:prstGeom prst="straightConnector1">
            <a:avLst/>
          </a:prstGeom>
          <a:noFill/>
          <a:ln w="25400">
            <a:solidFill>
              <a:srgbClr val="4BACC6"/>
            </a:solidFill>
            <a:round/>
            <a:headEnd/>
            <a:tailEnd type="arrow" w="med" len="med"/>
          </a:ln>
        </p:spPr>
      </p:cxnSp>
      <p:sp>
        <p:nvSpPr>
          <p:cNvPr id="146" name="TextBox 145"/>
          <p:cNvSpPr txBox="1"/>
          <p:nvPr/>
        </p:nvSpPr>
        <p:spPr>
          <a:xfrm>
            <a:off x="1150938" y="6156325"/>
            <a:ext cx="7053262" cy="339725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(9) NetServ router relays the video content, while fetching the file and caching it</a:t>
            </a:r>
            <a:endParaRPr lang="en-US" sz="1600" dirty="0">
              <a:latin typeface="+mn-lt"/>
            </a:endParaRPr>
          </a:p>
        </p:txBody>
      </p:sp>
      <p:sp>
        <p:nvSpPr>
          <p:cNvPr id="58413" name="TextBox 146"/>
          <p:cNvSpPr txBox="1">
            <a:spLocks noChangeArrowheads="1"/>
          </p:cNvSpPr>
          <p:nvPr/>
        </p:nvSpPr>
        <p:spPr bwMode="auto">
          <a:xfrm>
            <a:off x="3803650" y="569913"/>
            <a:ext cx="5492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58414" name="TextBox 147"/>
          <p:cNvSpPr txBox="1">
            <a:spLocks noChangeArrowheads="1"/>
          </p:cNvSpPr>
          <p:nvPr/>
        </p:nvSpPr>
        <p:spPr bwMode="auto">
          <a:xfrm>
            <a:off x="5281613" y="569913"/>
            <a:ext cx="54768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Interfaces: transportation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590800"/>
            <a:ext cx="2667000" cy="1998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4572000"/>
            <a:ext cx="114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1435 mm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4953000"/>
            <a:ext cx="2225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1830 (Stephenson)</a:t>
            </a:r>
          </a:p>
          <a:p>
            <a:r>
              <a:rPr lang="en-US" sz="1800" dirty="0" smtClean="0"/>
              <a:t>1846 UK Gauge Act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71600"/>
            <a:ext cx="1143000" cy="923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417780"/>
            <a:ext cx="1295400" cy="86468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7" idx="3"/>
            <a:endCxn id="8" idx="1"/>
          </p:cNvCxnSpPr>
          <p:nvPr/>
        </p:nvCxnSpPr>
        <p:spPr bwMode="auto">
          <a:xfrm>
            <a:off x="1371600" y="1833582"/>
            <a:ext cx="685800" cy="165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5715000"/>
            <a:ext cx="1143000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76800" y="5867400"/>
            <a:ext cx="46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12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43600" y="28194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About 60% of world railroad mileage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990600"/>
            <a:ext cx="7918450" cy="788894"/>
          </a:xfrm>
        </p:spPr>
        <p:txBody>
          <a:bodyPr>
            <a:noAutofit/>
          </a:bodyPr>
          <a:lstStyle/>
          <a:p>
            <a:r>
              <a:rPr lang="en-US" sz="2800" dirty="0" smtClean="0"/>
              <a:t>SECE: Sense Everything, Control Everything</a:t>
            </a:r>
            <a:endParaRPr lang="en-US" sz="28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SECE allows users to create services that combine </a:t>
            </a:r>
          </a:p>
          <a:p>
            <a:pPr lvl="1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	communication </a:t>
            </a:r>
          </a:p>
          <a:p>
            <a:pPr lvl="1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	calendaring</a:t>
            </a:r>
          </a:p>
          <a:p>
            <a:pPr lvl="1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	location </a:t>
            </a:r>
          </a:p>
          <a:p>
            <a:pPr lvl="1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	devices in the physical </a:t>
            </a:r>
            <a:r>
              <a:rPr lang="en-US" sz="3200" dirty="0" smtClean="0"/>
              <a:t>world</a:t>
            </a:r>
          </a:p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SECE is an event-driven system </a:t>
            </a:r>
          </a:p>
          <a:p>
            <a:pPr lvl="1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that uses a high-level language </a:t>
            </a:r>
          </a:p>
          <a:p>
            <a:pPr lvl="1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to trigger action scripts, written in </a:t>
            </a:r>
            <a:r>
              <a:rPr lang="en-US" sz="3200" dirty="0" err="1" smtClean="0"/>
              <a:t>Tcl</a:t>
            </a:r>
            <a:r>
              <a:rPr lang="en-US" sz="3200" dirty="0" smtClean="0"/>
              <a:t>.</a:t>
            </a:r>
          </a:p>
          <a:p>
            <a:endParaRPr lang="en-US" dirty="0"/>
          </a:p>
        </p:txBody>
      </p:sp>
      <p:sp>
        <p:nvSpPr>
          <p:cNvPr id="12" name="Folded Corner 11"/>
          <p:cNvSpPr/>
          <p:nvPr/>
        </p:nvSpPr>
        <p:spPr>
          <a:xfrm>
            <a:off x="0" y="0"/>
            <a:ext cx="1371600" cy="838200"/>
          </a:xfrm>
          <a:prstGeom prst="foldedCorne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context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SECE: Examples of rules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every sunset {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	</a:t>
            </a:r>
            <a:r>
              <a:rPr lang="en-US" dirty="0" err="1" smtClean="0"/>
              <a:t>homelights</a:t>
            </a:r>
            <a:r>
              <a:rPr lang="en-US" dirty="0" smtClean="0"/>
              <a:t> on;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}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every week on WE at 6:00 PM{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	email </a:t>
            </a:r>
            <a:r>
              <a:rPr lang="en-US" dirty="0" err="1" smtClean="0"/>
              <a:t>irt_list</a:t>
            </a:r>
            <a:r>
              <a:rPr lang="en-US" dirty="0" smtClean="0"/>
              <a:t> “Pizza talk at 6:00 PM today.”;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}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if my </a:t>
            </a:r>
            <a:r>
              <a:rPr lang="en-US" dirty="0" err="1" smtClean="0"/>
              <a:t>stock.google</a:t>
            </a:r>
            <a:r>
              <a:rPr lang="en-US" dirty="0" smtClean="0"/>
              <a:t> &gt; 14 {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	</a:t>
            </a:r>
            <a:r>
              <a:rPr lang="en-US" dirty="0" err="1" smtClean="0"/>
              <a:t>sms</a:t>
            </a:r>
            <a:r>
              <a:rPr lang="en-US" dirty="0" smtClean="0"/>
              <a:t> me "</a:t>
            </a:r>
            <a:r>
              <a:rPr lang="en-US" dirty="0" err="1" smtClean="0"/>
              <a:t>google</a:t>
            </a:r>
            <a:r>
              <a:rPr lang="en-US" dirty="0" smtClean="0"/>
              <a:t> </a:t>
            </a:r>
            <a:r>
              <a:rPr lang="en-US" dirty="0" err="1" smtClean="0"/>
              <a:t>stock:"+[stock</a:t>
            </a:r>
            <a:r>
              <a:rPr lang="en-US" dirty="0" smtClean="0"/>
              <a:t> </a:t>
            </a:r>
            <a:r>
              <a:rPr lang="en-US" dirty="0" err="1" smtClean="0"/>
              <a:t>google</a:t>
            </a:r>
            <a:r>
              <a:rPr lang="en-US" dirty="0" smtClean="0"/>
              <a:t>];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}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15915" y="2475888"/>
            <a:ext cx="5362489" cy="29622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Rounded Rectangle 5"/>
          <p:cNvSpPr/>
          <p:nvPr/>
        </p:nvSpPr>
        <p:spPr>
          <a:xfrm>
            <a:off x="114698" y="2475888"/>
            <a:ext cx="2954655" cy="29622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SECE: 	Event-triggered actions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193" y="2645053"/>
            <a:ext cx="27879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/>
              <a:t>Presence updates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/>
              <a:t>Incoming calls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/>
              <a:t>Email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/>
              <a:t>Calendar entries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/>
              <a:t>Sensor inputs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dirty="0" smtClean="0"/>
              <a:t>Location updates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1" y="2625261"/>
            <a:ext cx="5617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dirty="0" smtClean="0"/>
              <a:t>Controlling the delivery of email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dirty="0" smtClean="0"/>
              <a:t>Routing phone calls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dirty="0" smtClean="0"/>
              <a:t>Updating social network status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dirty="0" smtClean="0"/>
              <a:t>Controlling actuators such as lights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dirty="0" smtClean="0"/>
              <a:t>Reminders (email, voice call, </a:t>
            </a:r>
            <a:r>
              <a:rPr lang="en-US" sz="1800" dirty="0" smtClean="0"/>
              <a:t>SMS</a:t>
            </a:r>
            <a:r>
              <a:rPr lang="en-US" dirty="0" smtClean="0"/>
              <a:t>)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dirty="0" smtClean="0"/>
              <a:t>Interacting with Internet services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698" y="1818568"/>
            <a:ext cx="2954655" cy="5825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10800000" algn="l">
                    <a:srgbClr val="000000">
                      <a:alpha val="43000"/>
                    </a:srgbClr>
                  </a:outerShdw>
                </a:effectLst>
                <a:latin typeface="+mj-lt"/>
                <a:cs typeface="Blackmoor LET"/>
              </a:rPr>
              <a:t>Events</a:t>
            </a:r>
          </a:p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47400" y="1818568"/>
            <a:ext cx="5331003" cy="5825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10800000" algn="l">
                    <a:srgbClr val="000000">
                      <a:alpha val="43000"/>
                    </a:srgbClr>
                  </a:outerShdw>
                </a:effectLst>
                <a:latin typeface="+mj-lt"/>
                <a:cs typeface="Blackmoor LET"/>
              </a:rPr>
              <a:t>Actions</a:t>
            </a:r>
          </a:p>
          <a:p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111333" y="3684174"/>
            <a:ext cx="604582" cy="55631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SECE: The glue for Internet applications </a:t>
            </a:r>
            <a:endParaRPr lang="en-US" sz="2800" dirty="0"/>
          </a:p>
        </p:txBody>
      </p:sp>
      <p:sp>
        <p:nvSpPr>
          <p:cNvPr id="77" name="Rounded Rectangle 76"/>
          <p:cNvSpPr/>
          <p:nvPr/>
        </p:nvSpPr>
        <p:spPr>
          <a:xfrm>
            <a:off x="3818296" y="2892998"/>
            <a:ext cx="819401" cy="788600"/>
          </a:xfrm>
          <a:prstGeom prst="round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SECE</a:t>
            </a:r>
            <a:endParaRPr lang="en-US" dirty="0"/>
          </a:p>
        </p:txBody>
      </p:sp>
      <p:grpSp>
        <p:nvGrpSpPr>
          <p:cNvPr id="2" name="Group 135"/>
          <p:cNvGrpSpPr/>
          <p:nvPr/>
        </p:nvGrpSpPr>
        <p:grpSpPr>
          <a:xfrm>
            <a:off x="104312" y="2395990"/>
            <a:ext cx="1717932" cy="2566229"/>
            <a:chOff x="104312" y="2395990"/>
            <a:chExt cx="1717932" cy="2566229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312" y="2395990"/>
              <a:ext cx="664879" cy="1083753"/>
            </a:xfrm>
            <a:prstGeom prst="rect">
              <a:avLst/>
            </a:prstGeom>
          </p:spPr>
        </p:pic>
        <p:pic>
          <p:nvPicPr>
            <p:cNvPr id="69" name="Picture 68" descr="androi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312" y="3511244"/>
              <a:ext cx="768350" cy="1450975"/>
            </a:xfrm>
            <a:prstGeom prst="rect">
              <a:avLst/>
            </a:prstGeom>
          </p:spPr>
        </p:pic>
        <p:cxnSp>
          <p:nvCxnSpPr>
            <p:cNvPr id="91" name="Straight Arrow Connector 90"/>
            <p:cNvCxnSpPr>
              <a:stCxn id="68" idx="3"/>
              <a:endCxn id="76" idx="1"/>
            </p:cNvCxnSpPr>
            <p:nvPr/>
          </p:nvCxnSpPr>
          <p:spPr>
            <a:xfrm>
              <a:off x="769191" y="2937867"/>
              <a:ext cx="1053053" cy="2899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69" idx="3"/>
              <a:endCxn id="76" idx="1"/>
            </p:cNvCxnSpPr>
            <p:nvPr/>
          </p:nvCxnSpPr>
          <p:spPr>
            <a:xfrm flipV="1">
              <a:off x="872662" y="3227767"/>
              <a:ext cx="949582" cy="10089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995104" y="3101178"/>
              <a:ext cx="672329" cy="4308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PUBLISH</a:t>
              </a:r>
            </a:p>
            <a:p>
              <a:r>
                <a:rPr lang="en-US" sz="1050" dirty="0" smtClean="0"/>
                <a:t>PIDF-LO</a:t>
              </a:r>
            </a:p>
          </p:txBody>
        </p:sp>
      </p:grpSp>
      <p:grpSp>
        <p:nvGrpSpPr>
          <p:cNvPr id="3" name="Group 134"/>
          <p:cNvGrpSpPr/>
          <p:nvPr/>
        </p:nvGrpSpPr>
        <p:grpSpPr>
          <a:xfrm>
            <a:off x="1822244" y="2892998"/>
            <a:ext cx="1996053" cy="788600"/>
            <a:chOff x="1822244" y="2892998"/>
            <a:chExt cx="1996053" cy="788600"/>
          </a:xfrm>
        </p:grpSpPr>
        <p:sp>
          <p:nvSpPr>
            <p:cNvPr id="70" name="Rounded Rectangle 69"/>
            <p:cNvSpPr/>
            <p:nvPr/>
          </p:nvSpPr>
          <p:spPr>
            <a:xfrm>
              <a:off x="1822244" y="2892998"/>
              <a:ext cx="955583" cy="788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2244" y="3100440"/>
              <a:ext cx="955583" cy="254654"/>
            </a:xfrm>
            <a:prstGeom prst="rect">
              <a:avLst/>
            </a:prstGeom>
          </p:spPr>
        </p:pic>
        <p:cxnSp>
          <p:nvCxnSpPr>
            <p:cNvPr id="93" name="Straight Arrow Connector 92"/>
            <p:cNvCxnSpPr>
              <a:stCxn id="76" idx="3"/>
              <a:endCxn id="77" idx="1"/>
            </p:cNvCxnSpPr>
            <p:nvPr/>
          </p:nvCxnSpPr>
          <p:spPr>
            <a:xfrm>
              <a:off x="2777827" y="3227767"/>
              <a:ext cx="1040469" cy="595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10800000">
              <a:off x="2777828" y="3355095"/>
              <a:ext cx="1040469" cy="1246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2913673" y="3044214"/>
              <a:ext cx="904623" cy="5309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SUB/NOT</a:t>
              </a:r>
            </a:p>
            <a:p>
              <a:r>
                <a:rPr lang="en-US" sz="900" dirty="0" smtClean="0"/>
                <a:t>PIDF-LO, RPID,</a:t>
              </a:r>
            </a:p>
            <a:p>
              <a:r>
                <a:rPr lang="en-US" sz="900" dirty="0" smtClean="0"/>
                <a:t>others</a:t>
              </a:r>
            </a:p>
          </p:txBody>
        </p:sp>
      </p:grpSp>
      <p:grpSp>
        <p:nvGrpSpPr>
          <p:cNvPr id="4" name="Group 167"/>
          <p:cNvGrpSpPr/>
          <p:nvPr/>
        </p:nvGrpSpPr>
        <p:grpSpPr>
          <a:xfrm>
            <a:off x="2410808" y="3681598"/>
            <a:ext cx="1587683" cy="1629121"/>
            <a:chOff x="2410808" y="3681598"/>
            <a:chExt cx="1587683" cy="1629121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0177" y="4349120"/>
              <a:ext cx="495300" cy="546100"/>
            </a:xfrm>
            <a:prstGeom prst="rect">
              <a:avLst/>
            </a:prstGeom>
          </p:spPr>
        </p:pic>
        <p:cxnSp>
          <p:nvCxnSpPr>
            <p:cNvPr id="102" name="Shape 55"/>
            <p:cNvCxnSpPr>
              <a:endCxn id="88" idx="3"/>
            </p:cNvCxnSpPr>
            <p:nvPr/>
          </p:nvCxnSpPr>
          <p:spPr>
            <a:xfrm rot="10800000" flipV="1">
              <a:off x="3025478" y="3681598"/>
              <a:ext cx="973013" cy="940572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2410808" y="4895221"/>
              <a:ext cx="774571" cy="4154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err="1" smtClean="0"/>
                <a:t>geocoding</a:t>
              </a:r>
              <a:endParaRPr lang="en-US" sz="1050" dirty="0" smtClean="0"/>
            </a:p>
            <a:p>
              <a:r>
                <a:rPr lang="en-US" sz="1050" dirty="0" smtClean="0"/>
                <a:t>travel time</a:t>
              </a:r>
            </a:p>
          </p:txBody>
        </p:sp>
      </p:grpSp>
      <p:grpSp>
        <p:nvGrpSpPr>
          <p:cNvPr id="5" name="Group 131"/>
          <p:cNvGrpSpPr/>
          <p:nvPr/>
        </p:nvGrpSpPr>
        <p:grpSpPr>
          <a:xfrm>
            <a:off x="4227997" y="1646415"/>
            <a:ext cx="1697091" cy="1246584"/>
            <a:chOff x="4227997" y="1646415"/>
            <a:chExt cx="1697091" cy="1246584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3538" y="1911203"/>
              <a:ext cx="648219" cy="648219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81757" y="1911203"/>
              <a:ext cx="609600" cy="609600"/>
            </a:xfrm>
            <a:prstGeom prst="rect">
              <a:avLst/>
            </a:prstGeom>
          </p:spPr>
        </p:pic>
        <p:cxnSp>
          <p:nvCxnSpPr>
            <p:cNvPr id="97" name="Straight Arrow Connector 96"/>
            <p:cNvCxnSpPr>
              <a:stCxn id="87" idx="2"/>
              <a:endCxn id="77" idx="0"/>
            </p:cNvCxnSpPr>
            <p:nvPr/>
          </p:nvCxnSpPr>
          <p:spPr>
            <a:xfrm rot="5400000">
              <a:off x="4426035" y="2361385"/>
              <a:ext cx="333576" cy="729651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2"/>
            </p:cNvCxnSpPr>
            <p:nvPr/>
          </p:nvCxnSpPr>
          <p:spPr>
            <a:xfrm rot="5400000">
              <a:off x="4721180" y="2027620"/>
              <a:ext cx="372195" cy="135856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5176165" y="1646415"/>
              <a:ext cx="748923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next appt.</a:t>
              </a:r>
            </a:p>
          </p:txBody>
        </p:sp>
      </p:grpSp>
      <p:grpSp>
        <p:nvGrpSpPr>
          <p:cNvPr id="6" name="Group 132"/>
          <p:cNvGrpSpPr/>
          <p:nvPr/>
        </p:nvGrpSpPr>
        <p:grpSpPr>
          <a:xfrm>
            <a:off x="4637697" y="1707141"/>
            <a:ext cx="3611037" cy="1974457"/>
            <a:chOff x="4637697" y="1707141"/>
            <a:chExt cx="3611037" cy="1974457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70112" y="1811863"/>
              <a:ext cx="778622" cy="778622"/>
            </a:xfrm>
            <a:prstGeom prst="rect">
              <a:avLst/>
            </a:prstGeom>
          </p:spPr>
        </p:pic>
        <p:sp>
          <p:nvSpPr>
            <p:cNvPr id="71" name="Rounded Rectangle 70"/>
            <p:cNvSpPr/>
            <p:nvPr/>
          </p:nvSpPr>
          <p:spPr>
            <a:xfrm>
              <a:off x="5537927" y="2892998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GW</a:t>
              </a:r>
              <a:endParaRPr lang="en-US" dirty="0"/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11613" y="1707141"/>
              <a:ext cx="1035051" cy="1035051"/>
            </a:xfrm>
            <a:prstGeom prst="rect">
              <a:avLst/>
            </a:prstGeom>
          </p:spPr>
        </p:pic>
        <p:cxnSp>
          <p:nvCxnSpPr>
            <p:cNvPr id="99" name="Straight Arrow Connector 98"/>
            <p:cNvCxnSpPr>
              <a:stCxn id="77" idx="3"/>
              <a:endCxn id="71" idx="1"/>
            </p:cNvCxnSpPr>
            <p:nvPr/>
          </p:nvCxnSpPr>
          <p:spPr>
            <a:xfrm>
              <a:off x="4637697" y="3287298"/>
              <a:ext cx="900230" cy="1588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>
              <a:stCxn id="71" idx="3"/>
            </p:cNvCxnSpPr>
            <p:nvPr/>
          </p:nvCxnSpPr>
          <p:spPr>
            <a:xfrm flipV="1">
              <a:off x="6357328" y="2162556"/>
              <a:ext cx="607082" cy="1124742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6563810" y="2535181"/>
              <a:ext cx="1182855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control appliances</a:t>
              </a:r>
            </a:p>
          </p:txBody>
        </p:sp>
      </p:grpSp>
      <p:grpSp>
        <p:nvGrpSpPr>
          <p:cNvPr id="7" name="Group 133"/>
          <p:cNvGrpSpPr/>
          <p:nvPr/>
        </p:nvGrpSpPr>
        <p:grpSpPr>
          <a:xfrm>
            <a:off x="4637697" y="2595998"/>
            <a:ext cx="4433684" cy="4194793"/>
            <a:chOff x="4637697" y="2595998"/>
            <a:chExt cx="4433684" cy="4194793"/>
          </a:xfrm>
        </p:grpSpPr>
        <p:sp>
          <p:nvSpPr>
            <p:cNvPr id="66" name="Cloud 65"/>
            <p:cNvSpPr/>
            <p:nvPr/>
          </p:nvSpPr>
          <p:spPr>
            <a:xfrm>
              <a:off x="7659825" y="2595998"/>
              <a:ext cx="1411556" cy="4194793"/>
            </a:xfrm>
            <a:prstGeom prst="cloud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95407" y="3632420"/>
              <a:ext cx="571500" cy="571500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82583" y="2902368"/>
              <a:ext cx="722424" cy="722424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057307" y="4253925"/>
              <a:ext cx="609600" cy="609600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95407" y="4863525"/>
              <a:ext cx="609600" cy="60960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120807" y="5473125"/>
              <a:ext cx="546100" cy="546100"/>
            </a:xfrm>
            <a:prstGeom prst="rect">
              <a:avLst/>
            </a:prstGeom>
          </p:spPr>
        </p:pic>
        <p:cxnSp>
          <p:nvCxnSpPr>
            <p:cNvPr id="101" name="Shape 52"/>
            <p:cNvCxnSpPr>
              <a:stCxn id="77" idx="3"/>
              <a:endCxn id="66" idx="2"/>
            </p:cNvCxnSpPr>
            <p:nvPr/>
          </p:nvCxnSpPr>
          <p:spPr>
            <a:xfrm>
              <a:off x="4637697" y="3287298"/>
              <a:ext cx="3026506" cy="1406097"/>
            </a:xfrm>
            <a:prstGeom prst="curvedConnector3">
              <a:avLst>
                <a:gd name="adj1" fmla="val 31945"/>
              </a:avLst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5443857" y="3987968"/>
              <a:ext cx="1470503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update </a:t>
              </a:r>
              <a:r>
                <a:rPr lang="en-US" sz="1050" dirty="0" err="1" smtClean="0"/>
                <a:t>SNs</a:t>
              </a:r>
              <a:r>
                <a:rPr lang="en-US" sz="1050" dirty="0" smtClean="0"/>
                <a:t>, SMS, email</a:t>
              </a:r>
            </a:p>
          </p:txBody>
        </p:sp>
      </p:grpSp>
      <p:grpSp>
        <p:nvGrpSpPr>
          <p:cNvPr id="8" name="Group 127"/>
          <p:cNvGrpSpPr/>
          <p:nvPr/>
        </p:nvGrpSpPr>
        <p:grpSpPr>
          <a:xfrm>
            <a:off x="2530177" y="3681598"/>
            <a:ext cx="2965156" cy="3021204"/>
            <a:chOff x="2530177" y="3681598"/>
            <a:chExt cx="2965156" cy="3021204"/>
          </a:xfrm>
        </p:grpSpPr>
        <p:grpSp>
          <p:nvGrpSpPr>
            <p:cNvPr id="9" name="Group 71"/>
            <p:cNvGrpSpPr/>
            <p:nvPr/>
          </p:nvGrpSpPr>
          <p:grpSpPr>
            <a:xfrm>
              <a:off x="3826360" y="4895220"/>
              <a:ext cx="819401" cy="788600"/>
              <a:chOff x="3948980" y="3414581"/>
              <a:chExt cx="819401" cy="788600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3948980" y="3414581"/>
                <a:ext cx="819401" cy="78860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071109" y="3593581"/>
                <a:ext cx="639208" cy="423617"/>
              </a:xfrm>
              <a:prstGeom prst="rect">
                <a:avLst/>
              </a:prstGeom>
            </p:spPr>
          </p:pic>
        </p:grp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587697" y="5795166"/>
              <a:ext cx="907636" cy="907636"/>
            </a:xfrm>
            <a:prstGeom prst="rect">
              <a:avLst/>
            </a:prstGeom>
          </p:spPr>
        </p:pic>
        <p:sp>
          <p:nvSpPr>
            <p:cNvPr id="84" name="Rounded Rectangle 83"/>
            <p:cNvSpPr/>
            <p:nvPr/>
          </p:nvSpPr>
          <p:spPr>
            <a:xfrm>
              <a:off x="2998895" y="5746415"/>
              <a:ext cx="819401" cy="788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B2BUA</a:t>
              </a:r>
              <a:endParaRPr lang="en-US" sz="1400" dirty="0"/>
            </a:p>
          </p:txBody>
        </p:sp>
        <p:cxnSp>
          <p:nvCxnSpPr>
            <p:cNvPr id="103" name="Straight Arrow Connector 102"/>
            <p:cNvCxnSpPr>
              <a:endCxn id="77" idx="2"/>
            </p:cNvCxnSpPr>
            <p:nvPr/>
          </p:nvCxnSpPr>
          <p:spPr>
            <a:xfrm rot="16200000" flipV="1">
              <a:off x="3625218" y="4284377"/>
              <a:ext cx="1213622" cy="8064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4109600" y="5688485"/>
              <a:ext cx="459333" cy="3307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>
              <a:endCxn id="84" idx="1"/>
            </p:cNvCxnSpPr>
            <p:nvPr/>
          </p:nvCxnSpPr>
          <p:spPr>
            <a:xfrm>
              <a:off x="2530177" y="6140715"/>
              <a:ext cx="46871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>
              <a:stCxn id="84" idx="3"/>
            </p:cNvCxnSpPr>
            <p:nvPr/>
          </p:nvCxnSpPr>
          <p:spPr>
            <a:xfrm>
              <a:off x="3818296" y="6140715"/>
              <a:ext cx="769401" cy="502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84" idx="0"/>
              <a:endCxn id="77" idx="2"/>
            </p:cNvCxnSpPr>
            <p:nvPr/>
          </p:nvCxnSpPr>
          <p:spPr>
            <a:xfrm rot="5400000" flipH="1" flipV="1">
              <a:off x="2785888" y="4304307"/>
              <a:ext cx="2064817" cy="819401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3903188" y="4236732"/>
              <a:ext cx="665745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call state</a:t>
              </a:r>
            </a:p>
          </p:txBody>
        </p:sp>
      </p:grpSp>
      <p:grpSp>
        <p:nvGrpSpPr>
          <p:cNvPr id="10" name="Group 130"/>
          <p:cNvGrpSpPr/>
          <p:nvPr/>
        </p:nvGrpSpPr>
        <p:grpSpPr>
          <a:xfrm>
            <a:off x="2569660" y="1643492"/>
            <a:ext cx="1666401" cy="1294374"/>
            <a:chOff x="2569660" y="1643492"/>
            <a:chExt cx="1666401" cy="1294374"/>
          </a:xfrm>
        </p:grpSpPr>
        <p:pic>
          <p:nvPicPr>
            <p:cNvPr id="86" name="Picture 85" descr="18_128x128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150690" y="1643492"/>
              <a:ext cx="752498" cy="752498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69660" y="1886467"/>
              <a:ext cx="455817" cy="455817"/>
            </a:xfrm>
            <a:prstGeom prst="rect">
              <a:avLst/>
            </a:prstGeom>
          </p:spPr>
        </p:pic>
        <p:cxnSp>
          <p:nvCxnSpPr>
            <p:cNvPr id="95" name="Straight Arrow Connector 94"/>
            <p:cNvCxnSpPr/>
            <p:nvPr/>
          </p:nvCxnSpPr>
          <p:spPr>
            <a:xfrm rot="16200000" flipH="1">
              <a:off x="3497182" y="2391689"/>
              <a:ext cx="700650" cy="301966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>
              <a:stCxn id="89" idx="2"/>
            </p:cNvCxnSpPr>
            <p:nvPr/>
          </p:nvCxnSpPr>
          <p:spPr>
            <a:xfrm rot="16200000" flipH="1">
              <a:off x="3100238" y="2039615"/>
              <a:ext cx="595583" cy="120092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/>
            <p:cNvSpPr txBox="1"/>
            <p:nvPr/>
          </p:nvSpPr>
          <p:spPr>
            <a:xfrm>
              <a:off x="2807465" y="2395990"/>
              <a:ext cx="1428596" cy="4154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Alice </a:t>
              </a:r>
              <a:r>
                <a:rPr lang="en-US" sz="1050" dirty="0" err="1" smtClean="0">
                  <a:sym typeface="Wingdings"/>
                </a:rPr>
                <a:t>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dirty="0" smtClean="0">
                  <a:sym typeface="Wingdings"/>
                  <a:hlinkClick r:id="rId19"/>
                </a:rPr>
                <a:t>a@b.com</a:t>
              </a:r>
              <a:r>
                <a:rPr lang="en-US" sz="1050" dirty="0" smtClean="0">
                  <a:sym typeface="Wingdings"/>
                </a:rPr>
                <a:t>,</a:t>
              </a:r>
            </a:p>
            <a:p>
              <a:r>
                <a:rPr lang="en-US" sz="1050" dirty="0" smtClean="0">
                  <a:sym typeface="Wingdings"/>
                </a:rPr>
                <a:t>	</a:t>
              </a:r>
              <a:r>
                <a:rPr lang="en-US" sz="900" dirty="0" smtClean="0">
                  <a:sym typeface="Wingdings"/>
                </a:rPr>
                <a:t>+1 212 555 1234</a:t>
              </a:r>
              <a:endParaRPr lang="en-US" sz="900" dirty="0" smtClean="0"/>
            </a:p>
          </p:txBody>
        </p:sp>
      </p:grpSp>
      <p:grpSp>
        <p:nvGrpSpPr>
          <p:cNvPr id="11" name="Group 143"/>
          <p:cNvGrpSpPr/>
          <p:nvPr/>
        </p:nvGrpSpPr>
        <p:grpSpPr>
          <a:xfrm>
            <a:off x="88900" y="1643492"/>
            <a:ext cx="2287555" cy="1249506"/>
            <a:chOff x="88900" y="1643492"/>
            <a:chExt cx="2287555" cy="1249506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4312" y="1643492"/>
              <a:ext cx="451939" cy="376013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80128" y="1692726"/>
              <a:ext cx="525212" cy="705885"/>
            </a:xfrm>
            <a:prstGeom prst="rect">
              <a:avLst/>
            </a:prstGeom>
          </p:spPr>
        </p:pic>
        <p:cxnSp>
          <p:nvCxnSpPr>
            <p:cNvPr id="124" name="Shape 123"/>
            <p:cNvCxnSpPr>
              <a:stCxn id="123" idx="3"/>
              <a:endCxn id="137" idx="1"/>
            </p:cNvCxnSpPr>
            <p:nvPr/>
          </p:nvCxnSpPr>
          <p:spPr>
            <a:xfrm>
              <a:off x="1205340" y="2045669"/>
              <a:ext cx="351714" cy="2587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88900" y="2043153"/>
              <a:ext cx="556251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RFID</a:t>
              </a:r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1557054" y="1653956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GW</a:t>
              </a:r>
              <a:endParaRPr lang="en-US" dirty="0"/>
            </a:p>
          </p:txBody>
        </p:sp>
        <p:cxnSp>
          <p:nvCxnSpPr>
            <p:cNvPr id="140" name="Shape 123"/>
            <p:cNvCxnSpPr>
              <a:endCxn id="70" idx="0"/>
            </p:cNvCxnSpPr>
            <p:nvPr/>
          </p:nvCxnSpPr>
          <p:spPr>
            <a:xfrm rot="5400000">
              <a:off x="2074817" y="2667777"/>
              <a:ext cx="450440" cy="2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66"/>
          <p:cNvGrpSpPr/>
          <p:nvPr/>
        </p:nvGrpSpPr>
        <p:grpSpPr>
          <a:xfrm>
            <a:off x="104312" y="3681598"/>
            <a:ext cx="2195724" cy="2839184"/>
            <a:chOff x="104312" y="3681598"/>
            <a:chExt cx="2195724" cy="2839184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4312" y="5684763"/>
              <a:ext cx="1351142" cy="836019"/>
            </a:xfrm>
            <a:prstGeom prst="rect">
              <a:avLst/>
            </a:prstGeom>
          </p:spPr>
        </p:pic>
        <p:cxnSp>
          <p:nvCxnSpPr>
            <p:cNvPr id="107" name="Straight Arrow Connector 106"/>
            <p:cNvCxnSpPr>
              <a:stCxn id="85" idx="0"/>
            </p:cNvCxnSpPr>
            <p:nvPr/>
          </p:nvCxnSpPr>
          <p:spPr>
            <a:xfrm rot="5400000" flipH="1" flipV="1">
              <a:off x="685376" y="4902202"/>
              <a:ext cx="877068" cy="688054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79204" y="4973268"/>
              <a:ext cx="558800" cy="546100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1196177" y="5379668"/>
              <a:ext cx="1031239" cy="4154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monitor energy</a:t>
              </a:r>
            </a:p>
            <a:p>
              <a:r>
                <a:rPr lang="en-US" sz="1050" dirty="0" smtClean="0"/>
                <a:t>usage</a:t>
              </a:r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1467935" y="4019095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GW</a:t>
              </a:r>
              <a:endParaRPr lang="en-US" dirty="0"/>
            </a:p>
          </p:txBody>
        </p:sp>
        <p:cxnSp>
          <p:nvCxnSpPr>
            <p:cNvPr id="149" name="Straight Arrow Connector 148"/>
            <p:cNvCxnSpPr>
              <a:endCxn id="70" idx="2"/>
            </p:cNvCxnSpPr>
            <p:nvPr/>
          </p:nvCxnSpPr>
          <p:spPr>
            <a:xfrm rot="5400000" flipH="1" flipV="1">
              <a:off x="2077022" y="3891912"/>
              <a:ext cx="433328" cy="12700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18"/>
          <p:cNvGrpSpPr/>
          <p:nvPr/>
        </p:nvGrpSpPr>
        <p:grpSpPr>
          <a:xfrm>
            <a:off x="4587697" y="3681599"/>
            <a:ext cx="2200628" cy="3020915"/>
            <a:chOff x="4587697" y="3681599"/>
            <a:chExt cx="2200628" cy="3020915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495333" y="4838795"/>
              <a:ext cx="737746" cy="793216"/>
            </a:xfrm>
            <a:prstGeom prst="rect">
              <a:avLst/>
            </a:prstGeom>
          </p:spPr>
        </p:pic>
        <p:cxnSp>
          <p:nvCxnSpPr>
            <p:cNvPr id="139" name="Straight Arrow Connector 138"/>
            <p:cNvCxnSpPr>
              <a:stCxn id="126" idx="1"/>
            </p:cNvCxnSpPr>
            <p:nvPr/>
          </p:nvCxnSpPr>
          <p:spPr>
            <a:xfrm rot="10800000">
              <a:off x="4587697" y="3681599"/>
              <a:ext cx="907636" cy="1553804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926330" y="6019225"/>
              <a:ext cx="861995" cy="683289"/>
            </a:xfrm>
            <a:prstGeom prst="rect">
              <a:avLst/>
            </a:prstGeom>
          </p:spPr>
        </p:pic>
        <p:cxnSp>
          <p:nvCxnSpPr>
            <p:cNvPr id="145" name="Straight Arrow Connector 144"/>
            <p:cNvCxnSpPr/>
            <p:nvPr/>
          </p:nvCxnSpPr>
          <p:spPr>
            <a:xfrm rot="5400000" flipH="1" flipV="1">
              <a:off x="5287231" y="5841390"/>
              <a:ext cx="455953" cy="1427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/>
            <p:nvPr/>
          </p:nvCxnSpPr>
          <p:spPr>
            <a:xfrm rot="5400000" flipH="1" flipV="1">
              <a:off x="5881563" y="5939734"/>
              <a:ext cx="502498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55"/>
            <p:cNvSpPr txBox="1"/>
            <p:nvPr/>
          </p:nvSpPr>
          <p:spPr>
            <a:xfrm>
              <a:off x="4645761" y="4439479"/>
              <a:ext cx="1351652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Call events, VM, SMS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6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Towards a future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524000"/>
            <a:ext cx="7167284" cy="45720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dirty="0" smtClean="0"/>
              <a:t>Long-term constant = </a:t>
            </a:r>
            <a:r>
              <a:rPr lang="en-US" sz="1600" i="1" dirty="0" smtClean="0"/>
              <a:t>service model</a:t>
            </a:r>
          </a:p>
          <a:p>
            <a:pPr lvl="1"/>
            <a:r>
              <a:rPr lang="en-US" sz="1600" dirty="0" smtClean="0"/>
              <a:t>equivalent of railroad track &amp; road width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Identify core Internet functions we need</a:t>
            </a:r>
          </a:p>
          <a:p>
            <a:pPr lvl="1"/>
            <a:r>
              <a:rPr lang="en-US" sz="1600" dirty="0" smtClean="0"/>
              <a:t>routing</a:t>
            </a:r>
          </a:p>
          <a:p>
            <a:pPr lvl="1"/>
            <a:r>
              <a:rPr lang="en-US" sz="1600" dirty="0" smtClean="0"/>
              <a:t>packet scheduling</a:t>
            </a:r>
          </a:p>
          <a:p>
            <a:pPr lvl="1"/>
            <a:r>
              <a:rPr lang="en-US" sz="1600" dirty="0" smtClean="0"/>
              <a:t>congestion control</a:t>
            </a:r>
          </a:p>
          <a:p>
            <a:pPr lvl="1"/>
            <a:r>
              <a:rPr lang="en-US" sz="1600" dirty="0" smtClean="0"/>
              <a:t>name lookup</a:t>
            </a:r>
          </a:p>
          <a:p>
            <a:pPr lvl="1"/>
            <a:r>
              <a:rPr lang="en-US" sz="1600" dirty="0" smtClean="0"/>
              <a:t>path state establishment</a:t>
            </a:r>
          </a:p>
          <a:p>
            <a:pPr lvl="1"/>
            <a:r>
              <a:rPr lang="en-US" sz="1600" dirty="0" smtClean="0"/>
              <a:t>…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Learn from history</a:t>
            </a:r>
          </a:p>
          <a:p>
            <a:pPr lvl="1"/>
            <a:r>
              <a:rPr lang="en-US" sz="1600" dirty="0" smtClean="0"/>
              <a:t>why didn’t these get done “right”?</a:t>
            </a:r>
          </a:p>
          <a:p>
            <a:pPr lvl="1"/>
            <a:r>
              <a:rPr lang="en-US" sz="1600" dirty="0" smtClean="0"/>
              <a:t>which functions should be done as application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Need engineering principles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Requirement list doesn’t help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918450" cy="788894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82296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Abandon notion of a clean-slate next-generation Internet</a:t>
            </a:r>
          </a:p>
          <a:p>
            <a:pPr lvl="1"/>
            <a:r>
              <a:rPr lang="en-US" dirty="0" smtClean="0"/>
              <a:t>that magically fixes all of our problems</a:t>
            </a:r>
          </a:p>
          <a:p>
            <a:r>
              <a:rPr lang="en-US" dirty="0" smtClean="0"/>
              <a:t>Need for good engineering solutions</a:t>
            </a:r>
          </a:p>
          <a:p>
            <a:pPr lvl="1"/>
            <a:r>
              <a:rPr lang="en-US" dirty="0" smtClean="0"/>
              <a:t>with user needs, not (just) vendor needs</a:t>
            </a:r>
          </a:p>
          <a:p>
            <a:r>
              <a:rPr lang="en-US" dirty="0" smtClean="0"/>
              <a:t>Research driven by real, not imagined, problems</a:t>
            </a:r>
          </a:p>
          <a:p>
            <a:pPr lvl="1"/>
            <a:r>
              <a:rPr lang="en-US" dirty="0" smtClean="0"/>
              <a:t>factor 10 problems: reliability &amp; </a:t>
            </a:r>
            <a:r>
              <a:rPr lang="en-US" dirty="0" err="1" smtClean="0"/>
              <a:t>OpEx</a:t>
            </a:r>
            <a:endParaRPr lang="en-US" dirty="0" smtClean="0"/>
          </a:p>
          <a:p>
            <a:pPr lvl="1"/>
            <a:r>
              <a:rPr lang="en-US" dirty="0" smtClean="0"/>
              <a:t>more reliability and usability, less sensor networks</a:t>
            </a:r>
          </a:p>
          <a:p>
            <a:r>
              <a:rPr lang="en-US" dirty="0" smtClean="0"/>
              <a:t>Build a 5-nines network out of unreliable components</a:t>
            </a:r>
          </a:p>
          <a:p>
            <a:r>
              <a:rPr lang="en-US" dirty="0" smtClean="0"/>
              <a:t>Make network disruptions less visible</a:t>
            </a:r>
          </a:p>
          <a:p>
            <a:r>
              <a:rPr lang="en-US" dirty="0" smtClean="0"/>
              <a:t>Transition </a:t>
            </a:r>
            <a:r>
              <a:rPr lang="en-US" dirty="0"/>
              <a:t>to “self-service” networks</a:t>
            </a:r>
          </a:p>
          <a:p>
            <a:pPr lvl="1"/>
            <a:r>
              <a:rPr lang="en-US" dirty="0"/>
              <a:t>support non-technical users, not just </a:t>
            </a:r>
            <a:r>
              <a:rPr lang="en-US" dirty="0" err="1"/>
              <a:t>NOCs</a:t>
            </a:r>
            <a:r>
              <a:rPr lang="en-US" dirty="0"/>
              <a:t> running HP </a:t>
            </a:r>
            <a:r>
              <a:rPr lang="en-US" dirty="0" err="1"/>
              <a:t>OpenView</a:t>
            </a:r>
            <a:r>
              <a:rPr lang="en-US" dirty="0"/>
              <a:t> or </a:t>
            </a:r>
            <a:r>
              <a:rPr lang="en-US" dirty="0" smtClean="0"/>
              <a:t>Tivoli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makes interfaces permanent?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2090737"/>
            <a:ext cx="7167284" cy="408146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Widely distributed, uncoordinated participants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Capital-intensive</a:t>
            </a:r>
          </a:p>
          <a:p>
            <a:pPr lvl="1"/>
            <a:r>
              <a:rPr lang="en-US" dirty="0" smtClean="0"/>
              <a:t>depreciated over 5+ years</a:t>
            </a:r>
          </a:p>
          <a:p>
            <a:pPr lvl="1"/>
            <a:r>
              <a:rPr lang="en-US" dirty="0" smtClean="0"/>
              <a:t>see Y2K problem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Allocation of cost vs. savings</a:t>
            </a:r>
          </a:p>
          <a:p>
            <a:pPr lvl="1"/>
            <a:r>
              <a:rPr lang="en-US" dirty="0" smtClean="0"/>
              <a:t>e.g., ISP saves money, end user pays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Hard to have multiple at once</a:t>
            </a:r>
          </a:p>
          <a:p>
            <a:pPr lvl="1"/>
            <a:r>
              <a:rPr lang="en-US" dirty="0" smtClean="0"/>
              <a:t>“natural monopoly”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Oulu 2010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1.3|3.7|7.9|7.8|5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6708</TotalTime>
  <Words>3760</Words>
  <Application>Microsoft Macintosh PowerPoint</Application>
  <PresentationFormat>On-screen Show (4:3)</PresentationFormat>
  <Paragraphs>876</Paragraphs>
  <Slides>85</Slides>
  <Notes>23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Twilight</vt:lpstr>
      <vt:lpstr>Bitmap Image</vt:lpstr>
      <vt:lpstr>Internet 2.0 – Challenges for the Future Internet</vt:lpstr>
      <vt:lpstr>Overview</vt:lpstr>
      <vt:lpstr>IP as a core civil(izational) infrastructure interface</vt:lpstr>
      <vt:lpstr>The great infrastructures</vt:lpstr>
      <vt:lpstr>The Internet as core civil infrastructure</vt:lpstr>
      <vt:lpstr>Interfaces: Energy</vt:lpstr>
      <vt:lpstr>Interfaces: Paper-based information</vt:lpstr>
      <vt:lpstr>Interfaces: transportation</vt:lpstr>
      <vt:lpstr>What makes interfaces permanent?</vt:lpstr>
      <vt:lpstr>Extrapolating from history</vt:lpstr>
      <vt:lpstr>Technology evolution</vt:lpstr>
      <vt:lpstr>What defines the Internet?</vt:lpstr>
      <vt:lpstr>Basic IP service model</vt:lpstr>
      <vt:lpstr>More than just Internet Classic </vt:lpstr>
      <vt:lpstr>Addressing assumptions</vt:lpstr>
      <vt:lpstr>Myth #1: Addresses are global &amp; constant</vt:lpstr>
      <vt:lpstr>Myth #2: Connectivity commutes, associates</vt:lpstr>
      <vt:lpstr>Slide 18</vt:lpstr>
      <vt:lpstr>Cisco’s traffic prediction</vt:lpstr>
      <vt:lpstr>Cisco traffic prediction</vt:lpstr>
      <vt:lpstr>The old Internet</vt:lpstr>
      <vt:lpstr>A denser Internet</vt:lpstr>
      <vt:lpstr>New network providers</vt:lpstr>
      <vt:lpstr>P2P declining</vt:lpstr>
      <vt:lpstr>Challenges</vt:lpstr>
      <vt:lpstr>Why is the Internet ossifying?</vt:lpstr>
      <vt:lpstr>Which Internet are you connected to?</vt:lpstr>
      <vt:lpstr>Network challenges</vt:lpstr>
      <vt:lpstr>Challenges</vt:lpstr>
      <vt:lpstr>Where do IP addresses come from?</vt:lpstr>
      <vt:lpstr>Regional Internet Registries</vt:lpstr>
      <vt:lpstr>IPv4 consumption – Projection </vt:lpstr>
      <vt:lpstr>The transition to IPv6</vt:lpstr>
      <vt:lpstr>The IPv6 choke points</vt:lpstr>
      <vt:lpstr>Challenges</vt:lpstr>
      <vt:lpstr>Network of the (near) future</vt:lpstr>
      <vt:lpstr>Multihoming (&amp; mobility) </vt:lpstr>
      <vt:lpstr>Example: BGP growth</vt:lpstr>
      <vt:lpstr>Challenges</vt:lpstr>
      <vt:lpstr>Network security issues</vt:lpstr>
      <vt:lpstr>What about security?</vt:lpstr>
      <vt:lpstr>What about security?</vt:lpstr>
      <vt:lpstr>Challenges</vt:lpstr>
      <vt:lpstr>Usability: Email configuration</vt:lpstr>
      <vt:lpstr>Usability: SIP configuration</vt:lpstr>
      <vt:lpstr>Usability: Interconnected devices</vt:lpstr>
      <vt:lpstr>Circle of blame</vt:lpstr>
      <vt:lpstr>DYSWIS = Do You See What I See?</vt:lpstr>
      <vt:lpstr>DYSWIS</vt:lpstr>
      <vt:lpstr>Challenges</vt:lpstr>
      <vt:lpstr>What about “the mobile Internet?”</vt:lpstr>
      <vt:lpstr>What if?</vt:lpstr>
      <vt:lpstr>Disruption-tolerant networking</vt:lpstr>
      <vt:lpstr>Opportunistic Networks</vt:lpstr>
      <vt:lpstr>7DS</vt:lpstr>
      <vt:lpstr>Web Delivery Model</vt:lpstr>
      <vt:lpstr>Search Engine</vt:lpstr>
      <vt:lpstr>Email exchange</vt:lpstr>
      <vt:lpstr>7DS architecture</vt:lpstr>
      <vt:lpstr>BonAHA service model</vt:lpstr>
      <vt:lpstr>Applications: Bulletin Board System</vt:lpstr>
      <vt:lpstr>Bus model</vt:lpstr>
      <vt:lpstr>Bus measurement</vt:lpstr>
      <vt:lpstr>TCP goodput via IEEE 802.11g</vt:lpstr>
      <vt:lpstr>Challenge</vt:lpstr>
      <vt:lpstr>Usage transition</vt:lpstr>
      <vt:lpstr>Two worlds</vt:lpstr>
      <vt:lpstr>Software: from floppy to autonomous</vt:lpstr>
      <vt:lpstr>NetServ overview</vt:lpstr>
      <vt:lpstr>Network node example</vt:lpstr>
      <vt:lpstr>Different from active networks?</vt:lpstr>
      <vt:lpstr>How about GENI?</vt:lpstr>
      <vt:lpstr>Service modules</vt:lpstr>
      <vt:lpstr>Deployment scenarios</vt:lpstr>
      <vt:lpstr>Where does code run?</vt:lpstr>
      <vt:lpstr>How does code get into nodes?</vt:lpstr>
      <vt:lpstr>OSGi</vt:lpstr>
      <vt:lpstr>Current architecture</vt:lpstr>
      <vt:lpstr>Slide 79</vt:lpstr>
      <vt:lpstr>SECE: Sense Everything, Control Everything</vt:lpstr>
      <vt:lpstr>SECE: Examples of rules</vt:lpstr>
      <vt:lpstr>SECE:  Event-triggered actions</vt:lpstr>
      <vt:lpstr>SECE: The glue for Internet applications </vt:lpstr>
      <vt:lpstr>Towards a future Internet</vt:lpstr>
      <vt:lpstr>Conclusion</vt:lpstr>
    </vt:vector>
  </TitlesOfParts>
  <Company>Columbia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Self Fault-Diagnosis for SIP Multimedia Applications</dc:title>
  <dc:creator>Henning Schulzrinne</dc:creator>
  <cp:lastModifiedBy>Henning Schulzrinne</cp:lastModifiedBy>
  <cp:revision>59</cp:revision>
  <dcterms:created xsi:type="dcterms:W3CDTF">2010-06-10T20:47:12Z</dcterms:created>
  <dcterms:modified xsi:type="dcterms:W3CDTF">2010-06-11T09:44:17Z</dcterms:modified>
</cp:coreProperties>
</file>